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64"/>
  </p:notesMasterIdLst>
  <p:handoutMasterIdLst>
    <p:handoutMasterId r:id="rId165"/>
  </p:handoutMasterIdLst>
  <p:sldIdLst>
    <p:sldId id="689" r:id="rId5"/>
    <p:sldId id="690" r:id="rId6"/>
    <p:sldId id="691" r:id="rId7"/>
    <p:sldId id="684" r:id="rId8"/>
    <p:sldId id="686" r:id="rId9"/>
    <p:sldId id="677" r:id="rId10"/>
    <p:sldId id="678" r:id="rId11"/>
    <p:sldId id="715" r:id="rId12"/>
    <p:sldId id="714" r:id="rId13"/>
    <p:sldId id="692" r:id="rId14"/>
    <p:sldId id="693" r:id="rId15"/>
    <p:sldId id="694" r:id="rId16"/>
    <p:sldId id="695" r:id="rId17"/>
    <p:sldId id="696" r:id="rId18"/>
    <p:sldId id="697" r:id="rId19"/>
    <p:sldId id="476" r:id="rId20"/>
    <p:sldId id="539" r:id="rId21"/>
    <p:sldId id="540" r:id="rId22"/>
    <p:sldId id="541" r:id="rId23"/>
    <p:sldId id="542" r:id="rId24"/>
    <p:sldId id="543" r:id="rId25"/>
    <p:sldId id="544" r:id="rId26"/>
    <p:sldId id="545" r:id="rId27"/>
    <p:sldId id="546" r:id="rId28"/>
    <p:sldId id="547" r:id="rId29"/>
    <p:sldId id="548" r:id="rId30"/>
    <p:sldId id="549" r:id="rId31"/>
    <p:sldId id="550" r:id="rId32"/>
    <p:sldId id="551" r:id="rId33"/>
    <p:sldId id="552" r:id="rId34"/>
    <p:sldId id="553" r:id="rId35"/>
    <p:sldId id="554" r:id="rId36"/>
    <p:sldId id="555" r:id="rId37"/>
    <p:sldId id="556" r:id="rId38"/>
    <p:sldId id="557" r:id="rId39"/>
    <p:sldId id="558" r:id="rId40"/>
    <p:sldId id="559" r:id="rId41"/>
    <p:sldId id="560" r:id="rId42"/>
    <p:sldId id="561" r:id="rId43"/>
    <p:sldId id="562" r:id="rId44"/>
    <p:sldId id="563" r:id="rId45"/>
    <p:sldId id="564" r:id="rId46"/>
    <p:sldId id="565" r:id="rId47"/>
    <p:sldId id="566" r:id="rId48"/>
    <p:sldId id="567" r:id="rId49"/>
    <p:sldId id="568" r:id="rId50"/>
    <p:sldId id="569" r:id="rId51"/>
    <p:sldId id="570" r:id="rId52"/>
    <p:sldId id="571" r:id="rId53"/>
    <p:sldId id="572" r:id="rId54"/>
    <p:sldId id="573" r:id="rId55"/>
    <p:sldId id="574" r:id="rId56"/>
    <p:sldId id="712" r:id="rId57"/>
    <p:sldId id="488" r:id="rId58"/>
    <p:sldId id="575" r:id="rId59"/>
    <p:sldId id="576" r:id="rId60"/>
    <p:sldId id="577" r:id="rId61"/>
    <p:sldId id="578" r:id="rId62"/>
    <p:sldId id="579" r:id="rId63"/>
    <p:sldId id="580" r:id="rId64"/>
    <p:sldId id="581" r:id="rId65"/>
    <p:sldId id="582" r:id="rId66"/>
    <p:sldId id="583" r:id="rId67"/>
    <p:sldId id="584" r:id="rId68"/>
    <p:sldId id="585" r:id="rId69"/>
    <p:sldId id="586" r:id="rId70"/>
    <p:sldId id="587" r:id="rId71"/>
    <p:sldId id="490" r:id="rId72"/>
    <p:sldId id="588" r:id="rId73"/>
    <p:sldId id="589" r:id="rId74"/>
    <p:sldId id="590" r:id="rId75"/>
    <p:sldId id="591" r:id="rId76"/>
    <p:sldId id="592" r:id="rId77"/>
    <p:sldId id="593" r:id="rId78"/>
    <p:sldId id="594" r:id="rId79"/>
    <p:sldId id="595" r:id="rId80"/>
    <p:sldId id="596" r:id="rId81"/>
    <p:sldId id="597" r:id="rId82"/>
    <p:sldId id="598" r:id="rId83"/>
    <p:sldId id="599" r:id="rId84"/>
    <p:sldId id="600" r:id="rId85"/>
    <p:sldId id="601" r:id="rId86"/>
    <p:sldId id="602" r:id="rId87"/>
    <p:sldId id="603" r:id="rId88"/>
    <p:sldId id="604" r:id="rId89"/>
    <p:sldId id="605" r:id="rId90"/>
    <p:sldId id="606" r:id="rId91"/>
    <p:sldId id="607" r:id="rId92"/>
    <p:sldId id="608" r:id="rId93"/>
    <p:sldId id="609" r:id="rId94"/>
    <p:sldId id="610" r:id="rId95"/>
    <p:sldId id="611" r:id="rId96"/>
    <p:sldId id="612" r:id="rId97"/>
    <p:sldId id="613" r:id="rId98"/>
    <p:sldId id="492" r:id="rId99"/>
    <p:sldId id="493" r:id="rId100"/>
    <p:sldId id="629" r:id="rId101"/>
    <p:sldId id="630" r:id="rId102"/>
    <p:sldId id="631" r:id="rId103"/>
    <p:sldId id="632" r:id="rId104"/>
    <p:sldId id="633" r:id="rId105"/>
    <p:sldId id="634" r:id="rId106"/>
    <p:sldId id="635" r:id="rId107"/>
    <p:sldId id="636" r:id="rId108"/>
    <p:sldId id="637" r:id="rId109"/>
    <p:sldId id="638" r:id="rId110"/>
    <p:sldId id="639" r:id="rId111"/>
    <p:sldId id="640" r:id="rId112"/>
    <p:sldId id="641" r:id="rId113"/>
    <p:sldId id="642" r:id="rId114"/>
    <p:sldId id="643" r:id="rId115"/>
    <p:sldId id="644" r:id="rId116"/>
    <p:sldId id="494" r:id="rId117"/>
    <p:sldId id="646" r:id="rId118"/>
    <p:sldId id="647" r:id="rId119"/>
    <p:sldId id="648" r:id="rId120"/>
    <p:sldId id="649" r:id="rId121"/>
    <p:sldId id="650" r:id="rId122"/>
    <p:sldId id="651" r:id="rId123"/>
    <p:sldId id="652" r:id="rId124"/>
    <p:sldId id="653" r:id="rId125"/>
    <p:sldId id="654" r:id="rId126"/>
    <p:sldId id="655" r:id="rId127"/>
    <p:sldId id="656" r:id="rId128"/>
    <p:sldId id="657" r:id="rId129"/>
    <p:sldId id="658" r:id="rId130"/>
    <p:sldId id="659" r:id="rId131"/>
    <p:sldId id="660" r:id="rId132"/>
    <p:sldId id="661" r:id="rId133"/>
    <p:sldId id="662" r:id="rId134"/>
    <p:sldId id="663" r:id="rId135"/>
    <p:sldId id="495" r:id="rId136"/>
    <p:sldId id="698" r:id="rId137"/>
    <p:sldId id="699" r:id="rId138"/>
    <p:sldId id="700" r:id="rId139"/>
    <p:sldId id="701" r:id="rId140"/>
    <p:sldId id="702" r:id="rId141"/>
    <p:sldId id="703" r:id="rId142"/>
    <p:sldId id="704" r:id="rId143"/>
    <p:sldId id="705" r:id="rId144"/>
    <p:sldId id="706" r:id="rId145"/>
    <p:sldId id="707" r:id="rId146"/>
    <p:sldId id="709" r:id="rId147"/>
    <p:sldId id="710" r:id="rId148"/>
    <p:sldId id="711" r:id="rId149"/>
    <p:sldId id="496" r:id="rId150"/>
    <p:sldId id="665" r:id="rId151"/>
    <p:sldId id="666" r:id="rId152"/>
    <p:sldId id="497" r:id="rId153"/>
    <p:sldId id="667" r:id="rId154"/>
    <p:sldId id="668" r:id="rId155"/>
    <p:sldId id="669" r:id="rId156"/>
    <p:sldId id="670" r:id="rId157"/>
    <p:sldId id="671" r:id="rId158"/>
    <p:sldId id="673" r:id="rId159"/>
    <p:sldId id="674" r:id="rId160"/>
    <p:sldId id="675" r:id="rId161"/>
    <p:sldId id="676" r:id="rId162"/>
    <p:sldId id="688" r:id="rId16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límová" initials="Vilímová" lastIdx="3" clrIdx="0"/>
  <p:cmAuthor id="1" name="Ondřej Pešek" initials="O.P." lastIdx="1" clrIdx="1"/>
  <p:cmAuthor id="2" name="Horák Petr" initials="HP"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676" autoAdjust="0"/>
    <p:restoredTop sz="89186" autoAdjust="0"/>
  </p:normalViewPr>
  <p:slideViewPr>
    <p:cSldViewPr snapToGrid="0" snapToObjects="1">
      <p:cViewPr varScale="1">
        <p:scale>
          <a:sx n="134" d="100"/>
          <a:sy n="134" d="100"/>
        </p:scale>
        <p:origin x="-918" y="-78"/>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4973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slide" Target="slides/slide150.xml"/><Relationship Id="rId159" Type="http://schemas.openxmlformats.org/officeDocument/2006/relationships/slide" Target="slides/slide155.xml"/><Relationship Id="rId170"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handoutMaster" Target="handoutMasters/handout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slide" Target="slides/slide144.xml"/><Relationship Id="rId151" Type="http://schemas.openxmlformats.org/officeDocument/2006/relationships/slide" Target="slides/slide147.xml"/><Relationship Id="rId156" Type="http://schemas.openxmlformats.org/officeDocument/2006/relationships/slide" Target="slides/slide152.xml"/><Relationship Id="rId164" Type="http://schemas.openxmlformats.org/officeDocument/2006/relationships/notesMaster" Target="notesMasters/notesMaster1.xml"/><Relationship Id="rId16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776F91-D6E5-48B4-9BF9-009BB9E2919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cs-CZ"/>
        </a:p>
      </dgm:t>
    </dgm:pt>
    <dgm:pt modelId="{75BEBAC4-2E5E-4678-AAE6-2BBDF566E4C0}">
      <dgm:prSet phldrT="[Text]"/>
      <dgm:spPr/>
      <dgm:t>
        <a:bodyPr/>
        <a:lstStyle/>
        <a:p>
          <a:r>
            <a:rPr lang="cs-CZ" dirty="0" smtClean="0">
              <a:solidFill>
                <a:srgbClr val="FFFF00"/>
              </a:solidFill>
            </a:rPr>
            <a:t>Číst</a:t>
          </a:r>
          <a:endParaRPr lang="cs-CZ" dirty="0">
            <a:solidFill>
              <a:srgbClr val="FFFF00"/>
            </a:solidFill>
          </a:endParaRPr>
        </a:p>
      </dgm:t>
    </dgm:pt>
    <dgm:pt modelId="{82258C86-751B-4EDF-B4DA-6E44594C0464}" type="parTrans" cxnId="{B613D1DA-B3A5-43D4-9001-F9988CC9BEE2}">
      <dgm:prSet/>
      <dgm:spPr/>
      <dgm:t>
        <a:bodyPr/>
        <a:lstStyle/>
        <a:p>
          <a:endParaRPr lang="cs-CZ"/>
        </a:p>
      </dgm:t>
    </dgm:pt>
    <dgm:pt modelId="{E023AFBB-45CE-42A9-BFD8-B30560BCC7CD}" type="sibTrans" cxnId="{B613D1DA-B3A5-43D4-9001-F9988CC9BEE2}">
      <dgm:prSet/>
      <dgm:spPr/>
      <dgm:t>
        <a:bodyPr/>
        <a:lstStyle/>
        <a:p>
          <a:endParaRPr lang="cs-CZ"/>
        </a:p>
      </dgm:t>
    </dgm:pt>
    <dgm:pt modelId="{B7A3A159-6145-4AD0-894A-DB51A04BB558}">
      <dgm:prSet phldrT="[Text]"/>
      <dgm:spPr/>
      <dgm:t>
        <a:bodyPr/>
        <a:lstStyle/>
        <a:p>
          <a:r>
            <a:rPr lang="cs-CZ" dirty="0" smtClean="0"/>
            <a:t>Ano, někdy to bolí, ale bez toho to nejde</a:t>
          </a:r>
          <a:endParaRPr lang="cs-CZ" dirty="0"/>
        </a:p>
      </dgm:t>
    </dgm:pt>
    <dgm:pt modelId="{7E022A37-1506-4E94-A18E-DD7DE868C633}" type="parTrans" cxnId="{83830800-4753-47F7-A3FD-05402E0AB2E9}">
      <dgm:prSet/>
      <dgm:spPr/>
      <dgm:t>
        <a:bodyPr/>
        <a:lstStyle/>
        <a:p>
          <a:endParaRPr lang="cs-CZ"/>
        </a:p>
      </dgm:t>
    </dgm:pt>
    <dgm:pt modelId="{1E873EAE-811D-4D26-B8B2-B6F44EE10940}" type="sibTrans" cxnId="{83830800-4753-47F7-A3FD-05402E0AB2E9}">
      <dgm:prSet/>
      <dgm:spPr/>
      <dgm:t>
        <a:bodyPr/>
        <a:lstStyle/>
        <a:p>
          <a:endParaRPr lang="cs-CZ"/>
        </a:p>
      </dgm:t>
    </dgm:pt>
    <dgm:pt modelId="{D09EF304-D450-42C3-9E18-8A199B3DD3F7}">
      <dgm:prSet phldrT="[Text]"/>
      <dgm:spPr/>
      <dgm:t>
        <a:bodyPr/>
        <a:lstStyle/>
        <a:p>
          <a:r>
            <a:rPr lang="cs-CZ" dirty="0" smtClean="0">
              <a:solidFill>
                <a:srgbClr val="FFFF00"/>
              </a:solidFill>
            </a:rPr>
            <a:t>Inspirovat se</a:t>
          </a:r>
          <a:endParaRPr lang="cs-CZ" dirty="0">
            <a:solidFill>
              <a:srgbClr val="FFFF00"/>
            </a:solidFill>
          </a:endParaRPr>
        </a:p>
      </dgm:t>
    </dgm:pt>
    <dgm:pt modelId="{D5D0F608-5943-4CE1-BB0D-E80D0A765F24}" type="parTrans" cxnId="{DA687781-6778-4729-B4B6-D6DB9CC402CB}">
      <dgm:prSet/>
      <dgm:spPr/>
      <dgm:t>
        <a:bodyPr/>
        <a:lstStyle/>
        <a:p>
          <a:endParaRPr lang="cs-CZ"/>
        </a:p>
      </dgm:t>
    </dgm:pt>
    <dgm:pt modelId="{411A2C27-D526-4F21-99FA-17F1D28347F3}" type="sibTrans" cxnId="{DA687781-6778-4729-B4B6-D6DB9CC402CB}">
      <dgm:prSet/>
      <dgm:spPr/>
      <dgm:t>
        <a:bodyPr/>
        <a:lstStyle/>
        <a:p>
          <a:endParaRPr lang="cs-CZ"/>
        </a:p>
      </dgm:t>
    </dgm:pt>
    <dgm:pt modelId="{AF3311ED-B441-4722-8E9A-83CA6B4F6F42}">
      <dgm:prSet phldrT="[Text]"/>
      <dgm:spPr/>
      <dgm:t>
        <a:bodyPr/>
        <a:lstStyle/>
        <a:p>
          <a:r>
            <a:rPr lang="cs-CZ" dirty="0" smtClean="0"/>
            <a:t>Ostatní MAS, KS MAS</a:t>
          </a:r>
          <a:endParaRPr lang="cs-CZ" dirty="0"/>
        </a:p>
      </dgm:t>
    </dgm:pt>
    <dgm:pt modelId="{451D0E6B-A65F-4BC4-85B5-77A618E09A3B}" type="parTrans" cxnId="{09E1CE1F-13BE-4796-864D-A8747F49EF46}">
      <dgm:prSet/>
      <dgm:spPr/>
      <dgm:t>
        <a:bodyPr/>
        <a:lstStyle/>
        <a:p>
          <a:endParaRPr lang="cs-CZ"/>
        </a:p>
      </dgm:t>
    </dgm:pt>
    <dgm:pt modelId="{0BD3D674-9757-46E5-B8DC-57FF8F19966F}" type="sibTrans" cxnId="{09E1CE1F-13BE-4796-864D-A8747F49EF46}">
      <dgm:prSet/>
      <dgm:spPr/>
      <dgm:t>
        <a:bodyPr/>
        <a:lstStyle/>
        <a:p>
          <a:endParaRPr lang="cs-CZ"/>
        </a:p>
      </dgm:t>
    </dgm:pt>
    <dgm:pt modelId="{8B298A09-A95B-4E89-9ECF-FA3D0B966F65}">
      <dgm:prSet phldrT="[Text]"/>
      <dgm:spPr/>
      <dgm:t>
        <a:bodyPr/>
        <a:lstStyle/>
        <a:p>
          <a:r>
            <a:rPr lang="cs-CZ" dirty="0" smtClean="0">
              <a:solidFill>
                <a:srgbClr val="FFFF00"/>
              </a:solidFill>
            </a:rPr>
            <a:t>Ptát se</a:t>
          </a:r>
          <a:endParaRPr lang="cs-CZ" dirty="0">
            <a:solidFill>
              <a:srgbClr val="FFFF00"/>
            </a:solidFill>
          </a:endParaRPr>
        </a:p>
      </dgm:t>
    </dgm:pt>
    <dgm:pt modelId="{19FD63E6-6F79-4A4F-B2CE-170704AC10ED}" type="parTrans" cxnId="{59CC69DE-4E69-4A20-85F2-CA17B27E31E3}">
      <dgm:prSet/>
      <dgm:spPr/>
      <dgm:t>
        <a:bodyPr/>
        <a:lstStyle/>
        <a:p>
          <a:endParaRPr lang="cs-CZ"/>
        </a:p>
      </dgm:t>
    </dgm:pt>
    <dgm:pt modelId="{E3E61B81-8CC4-4876-9A1A-F949B24F549B}" type="sibTrans" cxnId="{59CC69DE-4E69-4A20-85F2-CA17B27E31E3}">
      <dgm:prSet/>
      <dgm:spPr/>
      <dgm:t>
        <a:bodyPr/>
        <a:lstStyle/>
        <a:p>
          <a:endParaRPr lang="cs-CZ"/>
        </a:p>
      </dgm:t>
    </dgm:pt>
    <dgm:pt modelId="{57C132E6-4EFF-4073-A51B-9505C1445FFF}">
      <dgm:prSet phldrT="[Text]"/>
      <dgm:spPr/>
      <dgm:t>
        <a:bodyPr/>
        <a:lstStyle/>
        <a:p>
          <a:r>
            <a:rPr lang="cs-CZ" dirty="0" smtClean="0"/>
            <a:t>ŘO IROP, CRR ČR</a:t>
          </a:r>
          <a:endParaRPr lang="cs-CZ" dirty="0"/>
        </a:p>
      </dgm:t>
    </dgm:pt>
    <dgm:pt modelId="{FA6A0DA3-EE56-419E-9A95-5A270557386D}" type="parTrans" cxnId="{E34FC9ED-0E72-45D1-ACE0-6FC971FFB109}">
      <dgm:prSet/>
      <dgm:spPr/>
      <dgm:t>
        <a:bodyPr/>
        <a:lstStyle/>
        <a:p>
          <a:endParaRPr lang="cs-CZ"/>
        </a:p>
      </dgm:t>
    </dgm:pt>
    <dgm:pt modelId="{68E8610F-4536-48DA-8DEE-3D16359EA9CD}" type="sibTrans" cxnId="{E34FC9ED-0E72-45D1-ACE0-6FC971FFB109}">
      <dgm:prSet/>
      <dgm:spPr/>
      <dgm:t>
        <a:bodyPr/>
        <a:lstStyle/>
        <a:p>
          <a:endParaRPr lang="cs-CZ"/>
        </a:p>
      </dgm:t>
    </dgm:pt>
    <dgm:pt modelId="{1569AF49-E931-48A3-8980-BA149B715907}" type="pres">
      <dgm:prSet presAssocID="{9E776F91-D6E5-48B4-9BF9-009BB9E29190}" presName="linearFlow" presStyleCnt="0">
        <dgm:presLayoutVars>
          <dgm:dir/>
          <dgm:animLvl val="lvl"/>
          <dgm:resizeHandles val="exact"/>
        </dgm:presLayoutVars>
      </dgm:prSet>
      <dgm:spPr/>
      <dgm:t>
        <a:bodyPr/>
        <a:lstStyle/>
        <a:p>
          <a:endParaRPr lang="cs-CZ"/>
        </a:p>
      </dgm:t>
    </dgm:pt>
    <dgm:pt modelId="{CCABFE4D-8AF7-4195-ACC7-35D17898127D}" type="pres">
      <dgm:prSet presAssocID="{75BEBAC4-2E5E-4678-AAE6-2BBDF566E4C0}" presName="composite" presStyleCnt="0"/>
      <dgm:spPr/>
    </dgm:pt>
    <dgm:pt modelId="{7235D8E2-7BF4-49B7-95B4-5022429DFFA0}" type="pres">
      <dgm:prSet presAssocID="{75BEBAC4-2E5E-4678-AAE6-2BBDF566E4C0}" presName="parentText" presStyleLbl="alignNode1" presStyleIdx="0" presStyleCnt="3">
        <dgm:presLayoutVars>
          <dgm:chMax val="1"/>
          <dgm:bulletEnabled val="1"/>
        </dgm:presLayoutVars>
      </dgm:prSet>
      <dgm:spPr/>
      <dgm:t>
        <a:bodyPr/>
        <a:lstStyle/>
        <a:p>
          <a:endParaRPr lang="cs-CZ"/>
        </a:p>
      </dgm:t>
    </dgm:pt>
    <dgm:pt modelId="{73559257-F94B-49DB-B1FF-8E615A523383}" type="pres">
      <dgm:prSet presAssocID="{75BEBAC4-2E5E-4678-AAE6-2BBDF566E4C0}" presName="descendantText" presStyleLbl="alignAcc1" presStyleIdx="0" presStyleCnt="3">
        <dgm:presLayoutVars>
          <dgm:bulletEnabled val="1"/>
        </dgm:presLayoutVars>
      </dgm:prSet>
      <dgm:spPr/>
      <dgm:t>
        <a:bodyPr/>
        <a:lstStyle/>
        <a:p>
          <a:endParaRPr lang="cs-CZ"/>
        </a:p>
      </dgm:t>
    </dgm:pt>
    <dgm:pt modelId="{5996AFFF-868B-4AEC-95FA-B33494CAD1C6}" type="pres">
      <dgm:prSet presAssocID="{E023AFBB-45CE-42A9-BFD8-B30560BCC7CD}" presName="sp" presStyleCnt="0"/>
      <dgm:spPr/>
    </dgm:pt>
    <dgm:pt modelId="{7B9EFA21-7371-464B-89E3-78A5289A33D1}" type="pres">
      <dgm:prSet presAssocID="{D09EF304-D450-42C3-9E18-8A199B3DD3F7}" presName="composite" presStyleCnt="0"/>
      <dgm:spPr/>
    </dgm:pt>
    <dgm:pt modelId="{1A8B976C-22FD-40D2-85D6-696FD7972FD2}" type="pres">
      <dgm:prSet presAssocID="{D09EF304-D450-42C3-9E18-8A199B3DD3F7}" presName="parentText" presStyleLbl="alignNode1" presStyleIdx="1" presStyleCnt="3">
        <dgm:presLayoutVars>
          <dgm:chMax val="1"/>
          <dgm:bulletEnabled val="1"/>
        </dgm:presLayoutVars>
      </dgm:prSet>
      <dgm:spPr/>
      <dgm:t>
        <a:bodyPr/>
        <a:lstStyle/>
        <a:p>
          <a:endParaRPr lang="cs-CZ"/>
        </a:p>
      </dgm:t>
    </dgm:pt>
    <dgm:pt modelId="{66123F9E-633E-44A2-BECE-DEFC41B1C195}" type="pres">
      <dgm:prSet presAssocID="{D09EF304-D450-42C3-9E18-8A199B3DD3F7}" presName="descendantText" presStyleLbl="alignAcc1" presStyleIdx="1" presStyleCnt="3">
        <dgm:presLayoutVars>
          <dgm:bulletEnabled val="1"/>
        </dgm:presLayoutVars>
      </dgm:prSet>
      <dgm:spPr/>
      <dgm:t>
        <a:bodyPr/>
        <a:lstStyle/>
        <a:p>
          <a:endParaRPr lang="cs-CZ"/>
        </a:p>
      </dgm:t>
    </dgm:pt>
    <dgm:pt modelId="{01696232-A24B-4622-AF0B-C59D64147FCC}" type="pres">
      <dgm:prSet presAssocID="{411A2C27-D526-4F21-99FA-17F1D28347F3}" presName="sp" presStyleCnt="0"/>
      <dgm:spPr/>
    </dgm:pt>
    <dgm:pt modelId="{E496A5EC-C70E-4287-8502-2DC2F4413EA2}" type="pres">
      <dgm:prSet presAssocID="{8B298A09-A95B-4E89-9ECF-FA3D0B966F65}" presName="composite" presStyleCnt="0"/>
      <dgm:spPr/>
    </dgm:pt>
    <dgm:pt modelId="{32DCDD83-2D66-4706-B3CB-22C12886D45F}" type="pres">
      <dgm:prSet presAssocID="{8B298A09-A95B-4E89-9ECF-FA3D0B966F65}" presName="parentText" presStyleLbl="alignNode1" presStyleIdx="2" presStyleCnt="3">
        <dgm:presLayoutVars>
          <dgm:chMax val="1"/>
          <dgm:bulletEnabled val="1"/>
        </dgm:presLayoutVars>
      </dgm:prSet>
      <dgm:spPr/>
      <dgm:t>
        <a:bodyPr/>
        <a:lstStyle/>
        <a:p>
          <a:endParaRPr lang="cs-CZ"/>
        </a:p>
      </dgm:t>
    </dgm:pt>
    <dgm:pt modelId="{FC9E71FF-0548-44B8-B793-3C6049069993}" type="pres">
      <dgm:prSet presAssocID="{8B298A09-A95B-4E89-9ECF-FA3D0B966F65}" presName="descendantText" presStyleLbl="alignAcc1" presStyleIdx="2" presStyleCnt="3">
        <dgm:presLayoutVars>
          <dgm:bulletEnabled val="1"/>
        </dgm:presLayoutVars>
      </dgm:prSet>
      <dgm:spPr/>
      <dgm:t>
        <a:bodyPr/>
        <a:lstStyle/>
        <a:p>
          <a:endParaRPr lang="cs-CZ"/>
        </a:p>
      </dgm:t>
    </dgm:pt>
  </dgm:ptLst>
  <dgm:cxnLst>
    <dgm:cxn modelId="{D417F3FA-C6D7-4F74-B5B3-5086CA56F1EA}" type="presOf" srcId="{D09EF304-D450-42C3-9E18-8A199B3DD3F7}" destId="{1A8B976C-22FD-40D2-85D6-696FD7972FD2}" srcOrd="0" destOrd="0" presId="urn:microsoft.com/office/officeart/2005/8/layout/chevron2"/>
    <dgm:cxn modelId="{B613D1DA-B3A5-43D4-9001-F9988CC9BEE2}" srcId="{9E776F91-D6E5-48B4-9BF9-009BB9E29190}" destId="{75BEBAC4-2E5E-4678-AAE6-2BBDF566E4C0}" srcOrd="0" destOrd="0" parTransId="{82258C86-751B-4EDF-B4DA-6E44594C0464}" sibTransId="{E023AFBB-45CE-42A9-BFD8-B30560BCC7CD}"/>
    <dgm:cxn modelId="{E34FC9ED-0E72-45D1-ACE0-6FC971FFB109}" srcId="{8B298A09-A95B-4E89-9ECF-FA3D0B966F65}" destId="{57C132E6-4EFF-4073-A51B-9505C1445FFF}" srcOrd="0" destOrd="0" parTransId="{FA6A0DA3-EE56-419E-9A95-5A270557386D}" sibTransId="{68E8610F-4536-48DA-8DEE-3D16359EA9CD}"/>
    <dgm:cxn modelId="{90863605-51B9-41DE-B90B-5665C67AF32D}" type="presOf" srcId="{8B298A09-A95B-4E89-9ECF-FA3D0B966F65}" destId="{32DCDD83-2D66-4706-B3CB-22C12886D45F}" srcOrd="0" destOrd="0" presId="urn:microsoft.com/office/officeart/2005/8/layout/chevron2"/>
    <dgm:cxn modelId="{09E1CE1F-13BE-4796-864D-A8747F49EF46}" srcId="{D09EF304-D450-42C3-9E18-8A199B3DD3F7}" destId="{AF3311ED-B441-4722-8E9A-83CA6B4F6F42}" srcOrd="0" destOrd="0" parTransId="{451D0E6B-A65F-4BC4-85B5-77A618E09A3B}" sibTransId="{0BD3D674-9757-46E5-B8DC-57FF8F19966F}"/>
    <dgm:cxn modelId="{83830800-4753-47F7-A3FD-05402E0AB2E9}" srcId="{75BEBAC4-2E5E-4678-AAE6-2BBDF566E4C0}" destId="{B7A3A159-6145-4AD0-894A-DB51A04BB558}" srcOrd="0" destOrd="0" parTransId="{7E022A37-1506-4E94-A18E-DD7DE868C633}" sibTransId="{1E873EAE-811D-4D26-B8B2-B6F44EE10940}"/>
    <dgm:cxn modelId="{82752CA8-E8E2-4CDB-B443-A8A6B55B8F9F}" type="presOf" srcId="{B7A3A159-6145-4AD0-894A-DB51A04BB558}" destId="{73559257-F94B-49DB-B1FF-8E615A523383}" srcOrd="0" destOrd="0" presId="urn:microsoft.com/office/officeart/2005/8/layout/chevron2"/>
    <dgm:cxn modelId="{E356E7EF-0373-492B-A4DF-014A6BA9F12D}" type="presOf" srcId="{AF3311ED-B441-4722-8E9A-83CA6B4F6F42}" destId="{66123F9E-633E-44A2-BECE-DEFC41B1C195}" srcOrd="0" destOrd="0" presId="urn:microsoft.com/office/officeart/2005/8/layout/chevron2"/>
    <dgm:cxn modelId="{DA687781-6778-4729-B4B6-D6DB9CC402CB}" srcId="{9E776F91-D6E5-48B4-9BF9-009BB9E29190}" destId="{D09EF304-D450-42C3-9E18-8A199B3DD3F7}" srcOrd="1" destOrd="0" parTransId="{D5D0F608-5943-4CE1-BB0D-E80D0A765F24}" sibTransId="{411A2C27-D526-4F21-99FA-17F1D28347F3}"/>
    <dgm:cxn modelId="{59CC69DE-4E69-4A20-85F2-CA17B27E31E3}" srcId="{9E776F91-D6E5-48B4-9BF9-009BB9E29190}" destId="{8B298A09-A95B-4E89-9ECF-FA3D0B966F65}" srcOrd="2" destOrd="0" parTransId="{19FD63E6-6F79-4A4F-B2CE-170704AC10ED}" sibTransId="{E3E61B81-8CC4-4876-9A1A-F949B24F549B}"/>
    <dgm:cxn modelId="{DA51BB43-1334-4A44-8957-516612C41668}" type="presOf" srcId="{75BEBAC4-2E5E-4678-AAE6-2BBDF566E4C0}" destId="{7235D8E2-7BF4-49B7-95B4-5022429DFFA0}" srcOrd="0" destOrd="0" presId="urn:microsoft.com/office/officeart/2005/8/layout/chevron2"/>
    <dgm:cxn modelId="{12A8D7EF-B432-4029-8CE2-31A64C3626F7}" type="presOf" srcId="{9E776F91-D6E5-48B4-9BF9-009BB9E29190}" destId="{1569AF49-E931-48A3-8980-BA149B715907}" srcOrd="0" destOrd="0" presId="urn:microsoft.com/office/officeart/2005/8/layout/chevron2"/>
    <dgm:cxn modelId="{5BE5C4F2-7989-4AB2-B941-C2CD5EB342B3}" type="presOf" srcId="{57C132E6-4EFF-4073-A51B-9505C1445FFF}" destId="{FC9E71FF-0548-44B8-B793-3C6049069993}" srcOrd="0" destOrd="0" presId="urn:microsoft.com/office/officeart/2005/8/layout/chevron2"/>
    <dgm:cxn modelId="{127BBC8A-CA8F-40E8-BED3-A6D0BF5AF2E0}" type="presParOf" srcId="{1569AF49-E931-48A3-8980-BA149B715907}" destId="{CCABFE4D-8AF7-4195-ACC7-35D17898127D}" srcOrd="0" destOrd="0" presId="urn:microsoft.com/office/officeart/2005/8/layout/chevron2"/>
    <dgm:cxn modelId="{0B5F2DDA-C01A-49F8-9894-F4C865A5EF2B}" type="presParOf" srcId="{CCABFE4D-8AF7-4195-ACC7-35D17898127D}" destId="{7235D8E2-7BF4-49B7-95B4-5022429DFFA0}" srcOrd="0" destOrd="0" presId="urn:microsoft.com/office/officeart/2005/8/layout/chevron2"/>
    <dgm:cxn modelId="{1D5977FA-D9E8-426C-A0B4-AC03584F034E}" type="presParOf" srcId="{CCABFE4D-8AF7-4195-ACC7-35D17898127D}" destId="{73559257-F94B-49DB-B1FF-8E615A523383}" srcOrd="1" destOrd="0" presId="urn:microsoft.com/office/officeart/2005/8/layout/chevron2"/>
    <dgm:cxn modelId="{7820AB89-8907-4D04-A26E-4898B55E1CB0}" type="presParOf" srcId="{1569AF49-E931-48A3-8980-BA149B715907}" destId="{5996AFFF-868B-4AEC-95FA-B33494CAD1C6}" srcOrd="1" destOrd="0" presId="urn:microsoft.com/office/officeart/2005/8/layout/chevron2"/>
    <dgm:cxn modelId="{9231A321-8379-4DEA-A92B-E5D9CFC96F3B}" type="presParOf" srcId="{1569AF49-E931-48A3-8980-BA149B715907}" destId="{7B9EFA21-7371-464B-89E3-78A5289A33D1}" srcOrd="2" destOrd="0" presId="urn:microsoft.com/office/officeart/2005/8/layout/chevron2"/>
    <dgm:cxn modelId="{EED7D048-3DCF-4695-83ED-AE75B5826065}" type="presParOf" srcId="{7B9EFA21-7371-464B-89E3-78A5289A33D1}" destId="{1A8B976C-22FD-40D2-85D6-696FD7972FD2}" srcOrd="0" destOrd="0" presId="urn:microsoft.com/office/officeart/2005/8/layout/chevron2"/>
    <dgm:cxn modelId="{5D16CBF3-BFC1-4908-AA21-CED0DA046256}" type="presParOf" srcId="{7B9EFA21-7371-464B-89E3-78A5289A33D1}" destId="{66123F9E-633E-44A2-BECE-DEFC41B1C195}" srcOrd="1" destOrd="0" presId="urn:microsoft.com/office/officeart/2005/8/layout/chevron2"/>
    <dgm:cxn modelId="{2E9F3F31-BE65-410F-B81C-243605AD5C5A}" type="presParOf" srcId="{1569AF49-E931-48A3-8980-BA149B715907}" destId="{01696232-A24B-4622-AF0B-C59D64147FCC}" srcOrd="3" destOrd="0" presId="urn:microsoft.com/office/officeart/2005/8/layout/chevron2"/>
    <dgm:cxn modelId="{D1166E5D-B398-444B-A72E-1608562E1F7D}" type="presParOf" srcId="{1569AF49-E931-48A3-8980-BA149B715907}" destId="{E496A5EC-C70E-4287-8502-2DC2F4413EA2}" srcOrd="4" destOrd="0" presId="urn:microsoft.com/office/officeart/2005/8/layout/chevron2"/>
    <dgm:cxn modelId="{A7DBF196-4096-49B5-BD9E-301DE9D93B81}" type="presParOf" srcId="{E496A5EC-C70E-4287-8502-2DC2F4413EA2}" destId="{32DCDD83-2D66-4706-B3CB-22C12886D45F}" srcOrd="0" destOrd="0" presId="urn:microsoft.com/office/officeart/2005/8/layout/chevron2"/>
    <dgm:cxn modelId="{CD7E7ECB-87E4-4288-96B5-9CBC567AD0C9}" type="presParOf" srcId="{E496A5EC-C70E-4287-8502-2DC2F4413EA2}" destId="{FC9E71FF-0548-44B8-B793-3C6049069993}"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124C2B-3AC9-4CFA-9D83-413EF18D6801}" type="doc">
      <dgm:prSet loTypeId="urn:microsoft.com/office/officeart/2005/8/layout/arrow6" loCatId="process" qsTypeId="urn:microsoft.com/office/officeart/2005/8/quickstyle/3d2" qsCatId="3D" csTypeId="urn:microsoft.com/office/officeart/2005/8/colors/accent1_2" csCatId="accent1" phldr="1"/>
      <dgm:spPr/>
      <dgm:t>
        <a:bodyPr/>
        <a:lstStyle/>
        <a:p>
          <a:endParaRPr lang="cs-CZ"/>
        </a:p>
      </dgm:t>
    </dgm:pt>
    <dgm:pt modelId="{468D657C-3787-4BD2-9B0C-19AC0E116E3E}">
      <dgm:prSet phldrT="[Text]" custT="1"/>
      <dgm:spPr/>
      <dgm:t>
        <a:bodyPr/>
        <a:lstStyle/>
        <a:p>
          <a:r>
            <a:rPr lang="cs-CZ" sz="2000" dirty="0" smtClean="0">
              <a:solidFill>
                <a:schemeClr val="tx1"/>
              </a:solidFill>
            </a:rPr>
            <a:t>Podpora dle Nařízení komise č. 360/2012, tj. </a:t>
          </a:r>
          <a:r>
            <a:rPr lang="cs-CZ" sz="2000" b="1" dirty="0" smtClean="0">
              <a:solidFill>
                <a:schemeClr val="tx1"/>
              </a:solidFill>
            </a:rPr>
            <a:t>podpora de </a:t>
          </a:r>
          <a:r>
            <a:rPr lang="cs-CZ" sz="2000" b="1" dirty="0" err="1" smtClean="0">
              <a:solidFill>
                <a:schemeClr val="tx1"/>
              </a:solidFill>
            </a:rPr>
            <a:t>minimis</a:t>
          </a:r>
          <a:r>
            <a:rPr lang="cs-CZ" sz="2000" b="1" dirty="0" smtClean="0">
              <a:solidFill>
                <a:schemeClr val="tx1"/>
              </a:solidFill>
            </a:rPr>
            <a:t> SOHZ</a:t>
          </a:r>
          <a:endParaRPr lang="cs-CZ" sz="2000" b="1" dirty="0">
            <a:solidFill>
              <a:schemeClr val="tx1"/>
            </a:solidFill>
          </a:endParaRPr>
        </a:p>
      </dgm:t>
    </dgm:pt>
    <dgm:pt modelId="{1C073E71-3D20-487D-B52E-85DAD3937DFE}" type="parTrans" cxnId="{DE467264-425B-478B-9F48-6459E911CCE7}">
      <dgm:prSet/>
      <dgm:spPr/>
      <dgm:t>
        <a:bodyPr/>
        <a:lstStyle/>
        <a:p>
          <a:endParaRPr lang="cs-CZ"/>
        </a:p>
      </dgm:t>
    </dgm:pt>
    <dgm:pt modelId="{59ED7A1B-0906-4596-A845-FA201C5DB7F3}" type="sibTrans" cxnId="{DE467264-425B-478B-9F48-6459E911CCE7}">
      <dgm:prSet/>
      <dgm:spPr/>
      <dgm:t>
        <a:bodyPr/>
        <a:lstStyle/>
        <a:p>
          <a:endParaRPr lang="cs-CZ"/>
        </a:p>
      </dgm:t>
    </dgm:pt>
    <dgm:pt modelId="{8B1B928F-8E05-4391-9CC8-53FDC0CF092B}">
      <dgm:prSet phldrT="[Text]" custT="1"/>
      <dgm:spPr/>
      <dgm:t>
        <a:bodyPr/>
        <a:lstStyle/>
        <a:p>
          <a:r>
            <a:rPr lang="cs-CZ" sz="2000" dirty="0" smtClean="0">
              <a:solidFill>
                <a:schemeClr val="tx1"/>
              </a:solidFill>
            </a:rPr>
            <a:t>Podpora dle Rozhodnutí Komise 2012/21/EU, tj. </a:t>
          </a:r>
          <a:r>
            <a:rPr lang="cs-CZ" sz="2000" b="1" dirty="0" smtClean="0">
              <a:solidFill>
                <a:schemeClr val="tx1"/>
              </a:solidFill>
            </a:rPr>
            <a:t>pověření k výkonu SOHZ</a:t>
          </a:r>
          <a:endParaRPr lang="cs-CZ" sz="2000" b="1" dirty="0">
            <a:solidFill>
              <a:schemeClr val="tx1"/>
            </a:solidFill>
          </a:endParaRPr>
        </a:p>
      </dgm:t>
    </dgm:pt>
    <dgm:pt modelId="{590496A3-B4B3-4AB2-ADD5-DA24888094CA}" type="parTrans" cxnId="{0638B2B3-3F25-42AC-932F-634DD9F47E1A}">
      <dgm:prSet/>
      <dgm:spPr/>
      <dgm:t>
        <a:bodyPr/>
        <a:lstStyle/>
        <a:p>
          <a:endParaRPr lang="cs-CZ"/>
        </a:p>
      </dgm:t>
    </dgm:pt>
    <dgm:pt modelId="{F293C410-9305-4909-B8A2-405048597EC3}" type="sibTrans" cxnId="{0638B2B3-3F25-42AC-932F-634DD9F47E1A}">
      <dgm:prSet/>
      <dgm:spPr/>
      <dgm:t>
        <a:bodyPr/>
        <a:lstStyle/>
        <a:p>
          <a:endParaRPr lang="cs-CZ"/>
        </a:p>
      </dgm:t>
    </dgm:pt>
    <dgm:pt modelId="{30B19DEE-A125-4E6A-97D3-CE2B94538832}" type="pres">
      <dgm:prSet presAssocID="{18124C2B-3AC9-4CFA-9D83-413EF18D6801}" presName="compositeShape" presStyleCnt="0">
        <dgm:presLayoutVars>
          <dgm:chMax val="2"/>
          <dgm:dir/>
          <dgm:resizeHandles val="exact"/>
        </dgm:presLayoutVars>
      </dgm:prSet>
      <dgm:spPr/>
      <dgm:t>
        <a:bodyPr/>
        <a:lstStyle/>
        <a:p>
          <a:endParaRPr lang="cs-CZ"/>
        </a:p>
      </dgm:t>
    </dgm:pt>
    <dgm:pt modelId="{B48D5FEC-A031-482A-A2DE-EBE6A1350B45}" type="pres">
      <dgm:prSet presAssocID="{18124C2B-3AC9-4CFA-9D83-413EF18D6801}" presName="ribbon" presStyleLbl="node1" presStyleIdx="0" presStyleCnt="1"/>
      <dgm:spPr/>
    </dgm:pt>
    <dgm:pt modelId="{B259DD06-B9EB-413C-9ED8-BB3E86D36B11}" type="pres">
      <dgm:prSet presAssocID="{18124C2B-3AC9-4CFA-9D83-413EF18D6801}" presName="leftArrowText" presStyleLbl="node1" presStyleIdx="0" presStyleCnt="1">
        <dgm:presLayoutVars>
          <dgm:chMax val="0"/>
          <dgm:bulletEnabled val="1"/>
        </dgm:presLayoutVars>
      </dgm:prSet>
      <dgm:spPr/>
      <dgm:t>
        <a:bodyPr/>
        <a:lstStyle/>
        <a:p>
          <a:endParaRPr lang="cs-CZ"/>
        </a:p>
      </dgm:t>
    </dgm:pt>
    <dgm:pt modelId="{D6B3829D-2742-4E5E-9AEF-5563CA2C6A9D}" type="pres">
      <dgm:prSet presAssocID="{18124C2B-3AC9-4CFA-9D83-413EF18D6801}" presName="rightArrowText" presStyleLbl="node1" presStyleIdx="0" presStyleCnt="1">
        <dgm:presLayoutVars>
          <dgm:chMax val="0"/>
          <dgm:bulletEnabled val="1"/>
        </dgm:presLayoutVars>
      </dgm:prSet>
      <dgm:spPr/>
      <dgm:t>
        <a:bodyPr/>
        <a:lstStyle/>
        <a:p>
          <a:endParaRPr lang="cs-CZ"/>
        </a:p>
      </dgm:t>
    </dgm:pt>
  </dgm:ptLst>
  <dgm:cxnLst>
    <dgm:cxn modelId="{DE467264-425B-478B-9F48-6459E911CCE7}" srcId="{18124C2B-3AC9-4CFA-9D83-413EF18D6801}" destId="{468D657C-3787-4BD2-9B0C-19AC0E116E3E}" srcOrd="0" destOrd="0" parTransId="{1C073E71-3D20-487D-B52E-85DAD3937DFE}" sibTransId="{59ED7A1B-0906-4596-A845-FA201C5DB7F3}"/>
    <dgm:cxn modelId="{0638B2B3-3F25-42AC-932F-634DD9F47E1A}" srcId="{18124C2B-3AC9-4CFA-9D83-413EF18D6801}" destId="{8B1B928F-8E05-4391-9CC8-53FDC0CF092B}" srcOrd="1" destOrd="0" parTransId="{590496A3-B4B3-4AB2-ADD5-DA24888094CA}" sibTransId="{F293C410-9305-4909-B8A2-405048597EC3}"/>
    <dgm:cxn modelId="{4B312FC1-5465-4367-BD78-D866D9292FC5}" type="presOf" srcId="{18124C2B-3AC9-4CFA-9D83-413EF18D6801}" destId="{30B19DEE-A125-4E6A-97D3-CE2B94538832}" srcOrd="0" destOrd="0" presId="urn:microsoft.com/office/officeart/2005/8/layout/arrow6"/>
    <dgm:cxn modelId="{EA2CCCAF-CE04-499C-8C97-FE8974C1FCB5}" type="presOf" srcId="{468D657C-3787-4BD2-9B0C-19AC0E116E3E}" destId="{B259DD06-B9EB-413C-9ED8-BB3E86D36B11}" srcOrd="0" destOrd="0" presId="urn:microsoft.com/office/officeart/2005/8/layout/arrow6"/>
    <dgm:cxn modelId="{6B41C793-0C8D-4AA8-BFB5-9C2F69B6DC38}" type="presOf" srcId="{8B1B928F-8E05-4391-9CC8-53FDC0CF092B}" destId="{D6B3829D-2742-4E5E-9AEF-5563CA2C6A9D}" srcOrd="0" destOrd="0" presId="urn:microsoft.com/office/officeart/2005/8/layout/arrow6"/>
    <dgm:cxn modelId="{EAACC95B-05E0-432A-A389-D43963129CA1}" type="presParOf" srcId="{30B19DEE-A125-4E6A-97D3-CE2B94538832}" destId="{B48D5FEC-A031-482A-A2DE-EBE6A1350B45}" srcOrd="0" destOrd="0" presId="urn:microsoft.com/office/officeart/2005/8/layout/arrow6"/>
    <dgm:cxn modelId="{3B87C639-5BFC-4048-BF63-6906EA0DA440}" type="presParOf" srcId="{30B19DEE-A125-4E6A-97D3-CE2B94538832}" destId="{B259DD06-B9EB-413C-9ED8-BB3E86D36B11}" srcOrd="1" destOrd="0" presId="urn:microsoft.com/office/officeart/2005/8/layout/arrow6"/>
    <dgm:cxn modelId="{7B0BF42F-D33A-4CF5-9559-ED96D399C97D}" type="presParOf" srcId="{30B19DEE-A125-4E6A-97D3-CE2B94538832}" destId="{D6B3829D-2742-4E5E-9AEF-5563CA2C6A9D}"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5D8E2-7BF4-49B7-95B4-5022429DFFA0}">
      <dsp:nvSpPr>
        <dsp:cNvPr id="0" name=""/>
        <dsp:cNvSpPr/>
      </dsp:nvSpPr>
      <dsp:spPr>
        <a:xfrm rot="5400000">
          <a:off x="-222646" y="223826"/>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cs-CZ" sz="1600" kern="1200" dirty="0" smtClean="0">
              <a:solidFill>
                <a:srgbClr val="FFFF00"/>
              </a:solidFill>
            </a:rPr>
            <a:t>Číst</a:t>
          </a:r>
          <a:endParaRPr lang="cs-CZ" sz="1600" kern="1200" dirty="0">
            <a:solidFill>
              <a:srgbClr val="FFFF00"/>
            </a:solidFill>
          </a:endParaRPr>
        </a:p>
      </dsp:txBody>
      <dsp:txXfrm rot="-5400000">
        <a:off x="1" y="520688"/>
        <a:ext cx="1039018" cy="445294"/>
      </dsp:txXfrm>
    </dsp:sp>
    <dsp:sp modelId="{73559257-F94B-49DB-B1FF-8E615A523383}">
      <dsp:nvSpPr>
        <dsp:cNvPr id="0" name=""/>
        <dsp:cNvSpPr/>
      </dsp:nvSpPr>
      <dsp:spPr>
        <a:xfrm rot="5400000">
          <a:off x="3085107" y="-2044909"/>
          <a:ext cx="964803" cy="5056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cs-CZ" sz="3100" kern="1200" dirty="0" smtClean="0"/>
            <a:t>Ano, někdy to bolí, ale bez toho to nejde</a:t>
          </a:r>
          <a:endParaRPr lang="cs-CZ" sz="3100" kern="1200" dirty="0"/>
        </a:p>
      </dsp:txBody>
      <dsp:txXfrm rot="-5400000">
        <a:off x="1039018" y="48278"/>
        <a:ext cx="5009883" cy="870607"/>
      </dsp:txXfrm>
    </dsp:sp>
    <dsp:sp modelId="{1A8B976C-22FD-40D2-85D6-696FD7972FD2}">
      <dsp:nvSpPr>
        <dsp:cNvPr id="0" name=""/>
        <dsp:cNvSpPr/>
      </dsp:nvSpPr>
      <dsp:spPr>
        <a:xfrm rot="5400000">
          <a:off x="-222646" y="1512490"/>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cs-CZ" sz="1600" kern="1200" dirty="0" smtClean="0">
              <a:solidFill>
                <a:srgbClr val="FFFF00"/>
              </a:solidFill>
            </a:rPr>
            <a:t>Inspirovat se</a:t>
          </a:r>
          <a:endParaRPr lang="cs-CZ" sz="1600" kern="1200" dirty="0">
            <a:solidFill>
              <a:srgbClr val="FFFF00"/>
            </a:solidFill>
          </a:endParaRPr>
        </a:p>
      </dsp:txBody>
      <dsp:txXfrm rot="-5400000">
        <a:off x="1" y="1809352"/>
        <a:ext cx="1039018" cy="445294"/>
      </dsp:txXfrm>
    </dsp:sp>
    <dsp:sp modelId="{66123F9E-633E-44A2-BECE-DEFC41B1C195}">
      <dsp:nvSpPr>
        <dsp:cNvPr id="0" name=""/>
        <dsp:cNvSpPr/>
      </dsp:nvSpPr>
      <dsp:spPr>
        <a:xfrm rot="5400000">
          <a:off x="3085107" y="-756245"/>
          <a:ext cx="964803" cy="5056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cs-CZ" sz="3100" kern="1200" dirty="0" smtClean="0"/>
            <a:t>Ostatní MAS, KS MAS</a:t>
          </a:r>
          <a:endParaRPr lang="cs-CZ" sz="3100" kern="1200" dirty="0"/>
        </a:p>
      </dsp:txBody>
      <dsp:txXfrm rot="-5400000">
        <a:off x="1039018" y="1336942"/>
        <a:ext cx="5009883" cy="870607"/>
      </dsp:txXfrm>
    </dsp:sp>
    <dsp:sp modelId="{32DCDD83-2D66-4706-B3CB-22C12886D45F}">
      <dsp:nvSpPr>
        <dsp:cNvPr id="0" name=""/>
        <dsp:cNvSpPr/>
      </dsp:nvSpPr>
      <dsp:spPr>
        <a:xfrm rot="5400000">
          <a:off x="-222646" y="2801154"/>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cs-CZ" sz="1600" kern="1200" dirty="0" smtClean="0">
              <a:solidFill>
                <a:srgbClr val="FFFF00"/>
              </a:solidFill>
            </a:rPr>
            <a:t>Ptát se</a:t>
          </a:r>
          <a:endParaRPr lang="cs-CZ" sz="1600" kern="1200" dirty="0">
            <a:solidFill>
              <a:srgbClr val="FFFF00"/>
            </a:solidFill>
          </a:endParaRPr>
        </a:p>
      </dsp:txBody>
      <dsp:txXfrm rot="-5400000">
        <a:off x="1" y="3098016"/>
        <a:ext cx="1039018" cy="445294"/>
      </dsp:txXfrm>
    </dsp:sp>
    <dsp:sp modelId="{FC9E71FF-0548-44B8-B793-3C6049069993}">
      <dsp:nvSpPr>
        <dsp:cNvPr id="0" name=""/>
        <dsp:cNvSpPr/>
      </dsp:nvSpPr>
      <dsp:spPr>
        <a:xfrm rot="5400000">
          <a:off x="3085107" y="532418"/>
          <a:ext cx="964803" cy="5056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cs-CZ" sz="3100" kern="1200" dirty="0" smtClean="0"/>
            <a:t>ŘO IROP, CRR ČR</a:t>
          </a:r>
          <a:endParaRPr lang="cs-CZ" sz="3100" kern="1200" dirty="0"/>
        </a:p>
      </dsp:txBody>
      <dsp:txXfrm rot="-5400000">
        <a:off x="1039018" y="2625605"/>
        <a:ext cx="5009883" cy="8706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latin typeface="Myriad Pro"/>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8894399-29F8-8341-87CE-45A59C8F3470}" type="datetimeFigureOut">
              <a:rPr lang="en-US" smtClean="0">
                <a:latin typeface="Myriad Pro"/>
              </a:rPr>
              <a:t>8/25/2017</a:t>
            </a:fld>
            <a:endParaRPr lang="en-US" dirty="0">
              <a:latin typeface="Myriad Pro"/>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latin typeface="Myriad Pro"/>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DD01622-6527-A840-93D2-B71E71D7D97B}" type="slidenum">
              <a:rPr lang="en-US" smtClean="0">
                <a:latin typeface="Myriad Pro"/>
              </a:rPr>
              <a:t>‹#›</a:t>
            </a:fld>
            <a:endParaRPr lang="en-US" dirty="0">
              <a:latin typeface="Myriad Pro"/>
            </a:endParaRPr>
          </a:p>
        </p:txBody>
      </p:sp>
    </p:spTree>
    <p:extLst>
      <p:ext uri="{BB962C8B-B14F-4D97-AF65-F5344CB8AC3E}">
        <p14:creationId xmlns:p14="http://schemas.microsoft.com/office/powerpoint/2010/main" val="4019881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Myriad Pro"/>
              </a:defRPr>
            </a:lvl1pPr>
          </a:lstStyle>
          <a:p>
            <a:endParaRPr lang="cs-CZ" dirty="0"/>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Myriad Pro"/>
              </a:defRPr>
            </a:lvl1pPr>
          </a:lstStyle>
          <a:p>
            <a:fld id="{7C3F2CD4-E069-445A-BD66-BB3668602FA3}" type="datetimeFigureOut">
              <a:rPr lang="cs-CZ" smtClean="0"/>
              <a:pPr/>
              <a:t>25.8.2017</a:t>
            </a:fld>
            <a:endParaRPr lang="cs-CZ" dirty="0"/>
          </a:p>
        </p:txBody>
      </p:sp>
      <p:sp>
        <p:nvSpPr>
          <p:cNvPr id="4" name="Zástupný symbol pro obrázek snímku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Myriad Pro"/>
              </a:defRPr>
            </a:lvl1pPr>
          </a:lstStyle>
          <a:p>
            <a:endParaRPr lang="cs-CZ" dirty="0"/>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Myriad Pro"/>
              </a:defRPr>
            </a:lvl1pPr>
          </a:lstStyle>
          <a:p>
            <a:fld id="{1051D7E5-5FFD-4EA7-AFB2-230C5652B0C9}" type="slidenum">
              <a:rPr lang="cs-CZ" smtClean="0"/>
              <a:pPr/>
              <a:t>‹#›</a:t>
            </a:fld>
            <a:endParaRPr lang="cs-CZ" dirty="0"/>
          </a:p>
        </p:txBody>
      </p:sp>
    </p:spTree>
    <p:extLst>
      <p:ext uri="{BB962C8B-B14F-4D97-AF65-F5344CB8AC3E}">
        <p14:creationId xmlns:p14="http://schemas.microsoft.com/office/powerpoint/2010/main" val="2754326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yriad Pro"/>
        <a:ea typeface="+mn-ea"/>
        <a:cs typeface="+mn-cs"/>
      </a:defRPr>
    </a:lvl1pPr>
    <a:lvl2pPr marL="457200" algn="l" defTabSz="914400" rtl="0" eaLnBrk="1" latinLnBrk="0" hangingPunct="1">
      <a:defRPr sz="1200" kern="1200">
        <a:solidFill>
          <a:schemeClr val="tx1"/>
        </a:solidFill>
        <a:latin typeface="Myriad Pro"/>
        <a:ea typeface="+mn-ea"/>
        <a:cs typeface="+mn-cs"/>
      </a:defRPr>
    </a:lvl2pPr>
    <a:lvl3pPr marL="914400" algn="l" defTabSz="914400" rtl="0" eaLnBrk="1" latinLnBrk="0" hangingPunct="1">
      <a:defRPr sz="1200" kern="1200">
        <a:solidFill>
          <a:schemeClr val="tx1"/>
        </a:solidFill>
        <a:latin typeface="Myriad Pro"/>
        <a:ea typeface="+mn-ea"/>
        <a:cs typeface="+mn-cs"/>
      </a:defRPr>
    </a:lvl3pPr>
    <a:lvl4pPr marL="1371600" algn="l" defTabSz="914400" rtl="0" eaLnBrk="1" latinLnBrk="0" hangingPunct="1">
      <a:defRPr sz="1200" kern="1200">
        <a:solidFill>
          <a:schemeClr val="tx1"/>
        </a:solidFill>
        <a:latin typeface="Myriad Pro"/>
        <a:ea typeface="+mn-ea"/>
        <a:cs typeface="+mn-cs"/>
      </a:defRPr>
    </a:lvl4pPr>
    <a:lvl5pPr marL="1828800" algn="l" defTabSz="914400" rtl="0" eaLnBrk="1" latinLnBrk="0" hangingPunct="1">
      <a:defRPr sz="1200" kern="1200">
        <a:solidFill>
          <a:schemeClr val="tx1"/>
        </a:solidFill>
        <a:latin typeface="Myriad Pro"/>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Za</a:t>
            </a:r>
            <a:r>
              <a:rPr lang="cs-CZ" baseline="0" dirty="0" smtClean="0"/>
              <a:t> všechny ŘO je schváleno 121 strategií, neschváleno 10</a:t>
            </a:r>
          </a:p>
          <a:p>
            <a:r>
              <a:rPr lang="cs-CZ" baseline="0" dirty="0" smtClean="0"/>
              <a:t>V první vlně máme 0 STRATEGIÍ – vše dohodnoceno!</a:t>
            </a:r>
          </a:p>
          <a:p>
            <a:r>
              <a:rPr lang="cs-CZ" baseline="0" dirty="0" smtClean="0"/>
              <a:t>Nespoléhat na využívání 3 přílohy akceptačního dopisu, že tam vše budeme dávat, zapracovávat připomínky z předchozích vln</a:t>
            </a:r>
          </a:p>
          <a:p>
            <a:r>
              <a:rPr lang="cs-CZ" baseline="0" dirty="0" smtClean="0"/>
              <a:t>Konzultovat, nepřidávat změny navíc, které nekonzultují</a:t>
            </a:r>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6</a:t>
            </a:fld>
            <a:endParaRPr lang="cs-CZ" dirty="0"/>
          </a:p>
        </p:txBody>
      </p:sp>
    </p:spTree>
    <p:extLst>
      <p:ext uri="{BB962C8B-B14F-4D97-AF65-F5344CB8AC3E}">
        <p14:creationId xmlns:p14="http://schemas.microsoft.com/office/powerpoint/2010/main" val="1276274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15</a:t>
            </a:fld>
            <a:endParaRPr lang="cs-CZ" dirty="0"/>
          </a:p>
        </p:txBody>
      </p:sp>
    </p:spTree>
    <p:extLst>
      <p:ext uri="{BB962C8B-B14F-4D97-AF65-F5344CB8AC3E}">
        <p14:creationId xmlns:p14="http://schemas.microsoft.com/office/powerpoint/2010/main" val="3120555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pPr/>
              <a:t>18</a:t>
            </a:fld>
            <a:endParaRPr lang="cs-CZ" dirty="0"/>
          </a:p>
        </p:txBody>
      </p:sp>
    </p:spTree>
    <p:extLst>
      <p:ext uri="{BB962C8B-B14F-4D97-AF65-F5344CB8AC3E}">
        <p14:creationId xmlns:p14="http://schemas.microsoft.com/office/powerpoint/2010/main" val="3026948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55</a:t>
            </a:fld>
            <a:endParaRPr lang="cs-CZ" altLang="cs-CZ" dirty="0" smtClean="0">
              <a:latin typeface="Myriad Pro"/>
            </a:endParaRPr>
          </a:p>
        </p:txBody>
      </p:sp>
    </p:spTree>
    <p:extLst>
      <p:ext uri="{BB962C8B-B14F-4D97-AF65-F5344CB8AC3E}">
        <p14:creationId xmlns:p14="http://schemas.microsoft.com/office/powerpoint/2010/main" val="2670441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56</a:t>
            </a:fld>
            <a:endParaRPr lang="cs-CZ" altLang="cs-CZ" dirty="0" smtClean="0">
              <a:latin typeface="Myriad Pro"/>
            </a:endParaRPr>
          </a:p>
        </p:txBody>
      </p:sp>
    </p:spTree>
    <p:extLst>
      <p:ext uri="{BB962C8B-B14F-4D97-AF65-F5344CB8AC3E}">
        <p14:creationId xmlns:p14="http://schemas.microsoft.com/office/powerpoint/2010/main" val="1648012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57</a:t>
            </a:fld>
            <a:endParaRPr lang="cs-CZ" altLang="cs-CZ" dirty="0" smtClean="0">
              <a:latin typeface="Myriad Pro"/>
            </a:endParaRPr>
          </a:p>
        </p:txBody>
      </p:sp>
    </p:spTree>
    <p:extLst>
      <p:ext uri="{BB962C8B-B14F-4D97-AF65-F5344CB8AC3E}">
        <p14:creationId xmlns:p14="http://schemas.microsoft.com/office/powerpoint/2010/main" val="1840426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58</a:t>
            </a:fld>
            <a:endParaRPr lang="cs-CZ" altLang="cs-CZ" dirty="0" smtClean="0">
              <a:latin typeface="Myriad Pro"/>
            </a:endParaRPr>
          </a:p>
        </p:txBody>
      </p:sp>
    </p:spTree>
    <p:extLst>
      <p:ext uri="{BB962C8B-B14F-4D97-AF65-F5344CB8AC3E}">
        <p14:creationId xmlns:p14="http://schemas.microsoft.com/office/powerpoint/2010/main" val="4258735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59</a:t>
            </a:fld>
            <a:endParaRPr lang="cs-CZ" altLang="cs-CZ" dirty="0" smtClean="0">
              <a:latin typeface="Myriad Pro"/>
            </a:endParaRPr>
          </a:p>
        </p:txBody>
      </p:sp>
    </p:spTree>
    <p:extLst>
      <p:ext uri="{BB962C8B-B14F-4D97-AF65-F5344CB8AC3E}">
        <p14:creationId xmlns:p14="http://schemas.microsoft.com/office/powerpoint/2010/main" val="505785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60</a:t>
            </a:fld>
            <a:endParaRPr lang="cs-CZ" altLang="cs-CZ" dirty="0" smtClean="0">
              <a:latin typeface="Myriad Pro"/>
            </a:endParaRPr>
          </a:p>
        </p:txBody>
      </p:sp>
    </p:spTree>
    <p:extLst>
      <p:ext uri="{BB962C8B-B14F-4D97-AF65-F5344CB8AC3E}">
        <p14:creationId xmlns:p14="http://schemas.microsoft.com/office/powerpoint/2010/main" val="3977796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61</a:t>
            </a:fld>
            <a:endParaRPr lang="cs-CZ" altLang="cs-CZ" dirty="0" smtClean="0">
              <a:latin typeface="Myriad Pro"/>
            </a:endParaRPr>
          </a:p>
        </p:txBody>
      </p:sp>
    </p:spTree>
    <p:extLst>
      <p:ext uri="{BB962C8B-B14F-4D97-AF65-F5344CB8AC3E}">
        <p14:creationId xmlns:p14="http://schemas.microsoft.com/office/powerpoint/2010/main" val="1133578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62</a:t>
            </a:fld>
            <a:endParaRPr lang="cs-CZ" altLang="cs-CZ" dirty="0" smtClean="0">
              <a:latin typeface="Myriad Pro"/>
            </a:endParaRPr>
          </a:p>
        </p:txBody>
      </p:sp>
    </p:spTree>
    <p:extLst>
      <p:ext uri="{BB962C8B-B14F-4D97-AF65-F5344CB8AC3E}">
        <p14:creationId xmlns:p14="http://schemas.microsoft.com/office/powerpoint/2010/main" val="1914883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Jediná cesta jak naplnit milníky je vyhlašovat výzvy!</a:t>
            </a:r>
          </a:p>
          <a:p>
            <a:r>
              <a:rPr lang="cs-CZ" dirty="0" smtClean="0"/>
              <a:t>Jsou</a:t>
            </a:r>
            <a:r>
              <a:rPr lang="cs-CZ" baseline="0" dirty="0" smtClean="0"/>
              <a:t> MAS, které byly schváleny už v roce 2016, ale ještě nevyhlásily výzvy</a:t>
            </a:r>
          </a:p>
          <a:p>
            <a:r>
              <a:rPr lang="cs-CZ" baseline="0" dirty="0" smtClean="0"/>
              <a:t>139 MAS má schválené strategie, 61 MAS schválené interní postupy, ale jen 29 MAS vyhlásilo výzvy</a:t>
            </a:r>
          </a:p>
          <a:p>
            <a:r>
              <a:rPr lang="cs-CZ" baseline="0" dirty="0" smtClean="0"/>
              <a:t>Interní postupy mohou zasílat k připomínkám už v době schvalování strategie – zabere to více času, tak ať to neodkládají – mohou se inspirovat již schválenými, ale nepřepisovat doslova, proto jim to připomínkujeme</a:t>
            </a:r>
          </a:p>
          <a:p>
            <a:r>
              <a:rPr lang="cs-CZ" baseline="0" dirty="0" smtClean="0"/>
              <a:t>Potřebují si ujasnit vlastní postupy, jak budou postupovat!</a:t>
            </a:r>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7</a:t>
            </a:fld>
            <a:endParaRPr lang="cs-CZ" dirty="0"/>
          </a:p>
        </p:txBody>
      </p:sp>
    </p:spTree>
    <p:extLst>
      <p:ext uri="{BB962C8B-B14F-4D97-AF65-F5344CB8AC3E}">
        <p14:creationId xmlns:p14="http://schemas.microsoft.com/office/powerpoint/2010/main" val="4167885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63</a:t>
            </a:fld>
            <a:endParaRPr lang="cs-CZ" altLang="cs-CZ" dirty="0" smtClean="0">
              <a:latin typeface="Myriad Pro"/>
            </a:endParaRPr>
          </a:p>
        </p:txBody>
      </p:sp>
    </p:spTree>
    <p:extLst>
      <p:ext uri="{BB962C8B-B14F-4D97-AF65-F5344CB8AC3E}">
        <p14:creationId xmlns:p14="http://schemas.microsoft.com/office/powerpoint/2010/main" val="1021511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64</a:t>
            </a:fld>
            <a:endParaRPr lang="cs-CZ" altLang="cs-CZ" dirty="0" smtClean="0">
              <a:latin typeface="Myriad Pro"/>
            </a:endParaRPr>
          </a:p>
        </p:txBody>
      </p:sp>
    </p:spTree>
    <p:extLst>
      <p:ext uri="{BB962C8B-B14F-4D97-AF65-F5344CB8AC3E}">
        <p14:creationId xmlns:p14="http://schemas.microsoft.com/office/powerpoint/2010/main" val="2069581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65</a:t>
            </a:fld>
            <a:endParaRPr lang="cs-CZ" altLang="cs-CZ" dirty="0" smtClean="0">
              <a:latin typeface="Myriad Pro"/>
            </a:endParaRPr>
          </a:p>
        </p:txBody>
      </p:sp>
    </p:spTree>
    <p:extLst>
      <p:ext uri="{BB962C8B-B14F-4D97-AF65-F5344CB8AC3E}">
        <p14:creationId xmlns:p14="http://schemas.microsoft.com/office/powerpoint/2010/main" val="704616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66</a:t>
            </a:fld>
            <a:endParaRPr lang="cs-CZ" altLang="cs-CZ" dirty="0" smtClean="0">
              <a:latin typeface="Myriad Pro"/>
            </a:endParaRPr>
          </a:p>
        </p:txBody>
      </p:sp>
    </p:spTree>
    <p:extLst>
      <p:ext uri="{BB962C8B-B14F-4D97-AF65-F5344CB8AC3E}">
        <p14:creationId xmlns:p14="http://schemas.microsoft.com/office/powerpoint/2010/main" val="1447910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67</a:t>
            </a:fld>
            <a:endParaRPr lang="cs-CZ" altLang="cs-CZ" dirty="0" smtClean="0">
              <a:latin typeface="Myriad Pro"/>
            </a:endParaRPr>
          </a:p>
        </p:txBody>
      </p:sp>
    </p:spTree>
    <p:extLst>
      <p:ext uri="{BB962C8B-B14F-4D97-AF65-F5344CB8AC3E}">
        <p14:creationId xmlns:p14="http://schemas.microsoft.com/office/powerpoint/2010/main" val="923027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68</a:t>
            </a:fld>
            <a:endParaRPr lang="cs-CZ" dirty="0"/>
          </a:p>
        </p:txBody>
      </p:sp>
    </p:spTree>
    <p:extLst>
      <p:ext uri="{BB962C8B-B14F-4D97-AF65-F5344CB8AC3E}">
        <p14:creationId xmlns:p14="http://schemas.microsoft.com/office/powerpoint/2010/main" val="831005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82</a:t>
            </a:fld>
            <a:endParaRPr lang="cs-CZ" dirty="0"/>
          </a:p>
        </p:txBody>
      </p:sp>
    </p:spTree>
    <p:extLst>
      <p:ext uri="{BB962C8B-B14F-4D97-AF65-F5344CB8AC3E}">
        <p14:creationId xmlns:p14="http://schemas.microsoft.com/office/powerpoint/2010/main" val="16023890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96</a:t>
            </a:fld>
            <a:endParaRPr lang="cs-CZ" dirty="0"/>
          </a:p>
        </p:txBody>
      </p:sp>
    </p:spTree>
    <p:extLst>
      <p:ext uri="{BB962C8B-B14F-4D97-AF65-F5344CB8AC3E}">
        <p14:creationId xmlns:p14="http://schemas.microsoft.com/office/powerpoint/2010/main" val="414218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dirty="0" smtClean="0">
                <a:solidFill>
                  <a:schemeClr val="tx1"/>
                </a:solidFill>
                <a:effectLst/>
                <a:ea typeface="+mn-ea"/>
                <a:cs typeface="+mn-cs"/>
              </a:rPr>
              <a:t>Rozhodné období příjemce je definováno jako tři po sobě jdoucí účetní období, stanovené podle účetního období používaného příjemcem.</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1" kern="1200" dirty="0" smtClean="0">
                <a:solidFill>
                  <a:schemeClr val="tx1"/>
                </a:solidFill>
                <a:effectLst/>
                <a:ea typeface="+mn-ea"/>
                <a:cs typeface="+mn-cs"/>
              </a:rPr>
              <a:t>Účetní období se buď shoduje s kalendářním rokem, nebo je hospodářským rokem. V případě příjemce, který není účetní jednotkou, je rozhodné období stanoveno jako současný a dva předchozí kalendářní roky.</a:t>
            </a:r>
            <a:endParaRPr lang="cs-CZ" sz="1200" kern="1200" dirty="0" smtClean="0">
              <a:solidFill>
                <a:schemeClr val="tx1"/>
              </a:solidFill>
              <a:effectLs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b="1" kern="1200" dirty="0" smtClean="0">
                <a:solidFill>
                  <a:schemeClr val="tx1"/>
                </a:solidFill>
                <a:effectLst/>
                <a:ea typeface="+mn-ea"/>
                <a:cs typeface="+mn-cs"/>
              </a:rPr>
              <a:t>Rozhodný </a:t>
            </a:r>
            <a:r>
              <a:rPr lang="cs-CZ" sz="1200" kern="1200" dirty="0" smtClean="0">
                <a:solidFill>
                  <a:schemeClr val="tx1"/>
                </a:solidFill>
                <a:effectLst/>
                <a:ea typeface="+mn-ea"/>
                <a:cs typeface="+mn-cs"/>
              </a:rPr>
              <a:t>pro posouzení dodržení limitu 200 000 EUR </a:t>
            </a:r>
            <a:r>
              <a:rPr lang="cs-CZ" sz="1200" b="1" kern="1200" dirty="0" smtClean="0">
                <a:solidFill>
                  <a:schemeClr val="tx1"/>
                </a:solidFill>
                <a:effectLst/>
                <a:ea typeface="+mn-ea"/>
                <a:cs typeface="+mn-cs"/>
              </a:rPr>
              <a:t>je okamžik před vydáním PA, kdy musí proběhnout kontrola limitu v RDM. </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1" kern="1200" dirty="0" smtClean="0">
                <a:solidFill>
                  <a:schemeClr val="tx1"/>
                </a:solidFill>
                <a:effectLst/>
                <a:ea typeface="+mn-ea"/>
                <a:cs typeface="+mn-cs"/>
              </a:rPr>
              <a:t>Během první kontroly mají být vyřazeny žádosti, ze kterých je naprosto zřejmé, že mají vyčerpanou podporu a že do vydání PA nebude limit uvolněn, případně je patrné, že je limit i přečerpán, což by nikdy nemělo nastat. </a:t>
            </a:r>
            <a:endParaRPr lang="cs-CZ" sz="1200" kern="1200" dirty="0" smtClean="0">
              <a:solidFill>
                <a:schemeClr val="tx1"/>
              </a:solidFill>
              <a:effectLs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b="1" kern="1200" dirty="0" smtClean="0">
                <a:solidFill>
                  <a:schemeClr val="tx1"/>
                </a:solidFill>
                <a:effectLst/>
                <a:ea typeface="+mn-ea"/>
                <a:cs typeface="+mn-cs"/>
              </a:rPr>
              <a:t>Pro přepočet se použije přepočtový kurz Evropské centrální banky, vydaný ke dni schválení Rozhodnutí. </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effectLs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b="1" kern="1200" dirty="0" smtClean="0">
                <a:solidFill>
                  <a:schemeClr val="tx1"/>
                </a:solidFill>
                <a:effectLst/>
                <a:ea typeface="+mn-ea"/>
                <a:cs typeface="+mn-cs"/>
              </a:rPr>
              <a:t>Nejdůležitější je stav v RDM při kontrole před vydáním PA. Není závazné podání žádosti, ale schválení a připsání podpory. Příjemce může podat žádost až v roce 2016 s tím, že má uvolněný limit, ale jeho propojenému podniku bude připsána podpora, která mu dotaci zablokuje. </a:t>
            </a:r>
            <a:endParaRPr lang="cs-CZ" sz="1200" kern="1200" dirty="0" smtClean="0">
              <a:solidFill>
                <a:schemeClr val="tx1"/>
              </a:solidFill>
              <a:effectLs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effectLst/>
              <a:ea typeface="+mn-ea"/>
              <a:cs typeface="+mn-cs"/>
            </a:endParaRPr>
          </a:p>
          <a:p>
            <a:r>
              <a:rPr lang="cs-CZ" sz="1200" b="1" kern="1200" dirty="0" smtClean="0">
                <a:solidFill>
                  <a:schemeClr val="tx1"/>
                </a:solidFill>
                <a:effectLst/>
                <a:ea typeface="+mn-ea"/>
                <a:cs typeface="+mn-cs"/>
              </a:rPr>
              <a:t> </a:t>
            </a:r>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99</a:t>
            </a:fld>
            <a:endParaRPr lang="cs-CZ" dirty="0"/>
          </a:p>
        </p:txBody>
      </p:sp>
    </p:spTree>
    <p:extLst>
      <p:ext uri="{BB962C8B-B14F-4D97-AF65-F5344CB8AC3E}">
        <p14:creationId xmlns:p14="http://schemas.microsoft.com/office/powerpoint/2010/main" val="41114167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103</a:t>
            </a:fld>
            <a:endParaRPr lang="cs-CZ" dirty="0"/>
          </a:p>
        </p:txBody>
      </p:sp>
    </p:spTree>
    <p:extLst>
      <p:ext uri="{BB962C8B-B14F-4D97-AF65-F5344CB8AC3E}">
        <p14:creationId xmlns:p14="http://schemas.microsoft.com/office/powerpoint/2010/main" val="1302541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Jediná cesta jak naplnit milníky je vyhlašovat výzvy!</a:t>
            </a:r>
          </a:p>
          <a:p>
            <a:r>
              <a:rPr lang="cs-CZ" dirty="0" smtClean="0"/>
              <a:t>Jsou</a:t>
            </a:r>
            <a:r>
              <a:rPr lang="cs-CZ" baseline="0" dirty="0" smtClean="0"/>
              <a:t> MAS, které byly schváleny už v roce 2016, ale ještě nevyhlásily výzvy</a:t>
            </a:r>
          </a:p>
          <a:p>
            <a:r>
              <a:rPr lang="cs-CZ" baseline="0" dirty="0" smtClean="0"/>
              <a:t>139 MAS má schválené strategie, 61 MAS schválené interní postupy, ale jen 29 MAS vyhlásilo výzvy</a:t>
            </a:r>
          </a:p>
          <a:p>
            <a:r>
              <a:rPr lang="cs-CZ" baseline="0" dirty="0" smtClean="0"/>
              <a:t>Interní postupy mohou zasílat k připomínkám už v době schvalování strategie – zabere to více času, tak ať to neodkládají – mohou se inspirovat již schválenými, ale nepřepisovat doslova, proto jim to připomínkujeme</a:t>
            </a:r>
          </a:p>
          <a:p>
            <a:r>
              <a:rPr lang="cs-CZ" baseline="0" dirty="0" smtClean="0"/>
              <a:t>Potřebují si ujasnit vlastní postupy, jak budou postupovat!</a:t>
            </a:r>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8</a:t>
            </a:fld>
            <a:endParaRPr lang="cs-CZ" dirty="0"/>
          </a:p>
        </p:txBody>
      </p:sp>
    </p:spTree>
    <p:extLst>
      <p:ext uri="{BB962C8B-B14F-4D97-AF65-F5344CB8AC3E}">
        <p14:creationId xmlns:p14="http://schemas.microsoft.com/office/powerpoint/2010/main" val="41678852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105</a:t>
            </a:fld>
            <a:endParaRPr lang="cs-CZ" dirty="0"/>
          </a:p>
        </p:txBody>
      </p:sp>
    </p:spTree>
    <p:extLst>
      <p:ext uri="{BB962C8B-B14F-4D97-AF65-F5344CB8AC3E}">
        <p14:creationId xmlns:p14="http://schemas.microsoft.com/office/powerpoint/2010/main" val="2929889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107</a:t>
            </a:fld>
            <a:endParaRPr lang="cs-CZ" dirty="0"/>
          </a:p>
        </p:txBody>
      </p:sp>
    </p:spTree>
    <p:extLst>
      <p:ext uri="{BB962C8B-B14F-4D97-AF65-F5344CB8AC3E}">
        <p14:creationId xmlns:p14="http://schemas.microsoft.com/office/powerpoint/2010/main" val="10376557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108</a:t>
            </a:fld>
            <a:endParaRPr lang="cs-CZ" dirty="0"/>
          </a:p>
        </p:txBody>
      </p:sp>
    </p:spTree>
    <p:extLst>
      <p:ext uri="{BB962C8B-B14F-4D97-AF65-F5344CB8AC3E}">
        <p14:creationId xmlns:p14="http://schemas.microsoft.com/office/powerpoint/2010/main" val="3054965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109</a:t>
            </a:fld>
            <a:endParaRPr lang="cs-CZ" dirty="0"/>
          </a:p>
        </p:txBody>
      </p:sp>
    </p:spTree>
    <p:extLst>
      <p:ext uri="{BB962C8B-B14F-4D97-AF65-F5344CB8AC3E}">
        <p14:creationId xmlns:p14="http://schemas.microsoft.com/office/powerpoint/2010/main" val="42160924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110</a:t>
            </a:fld>
            <a:endParaRPr lang="cs-CZ" dirty="0"/>
          </a:p>
        </p:txBody>
      </p:sp>
    </p:spTree>
    <p:extLst>
      <p:ext uri="{BB962C8B-B14F-4D97-AF65-F5344CB8AC3E}">
        <p14:creationId xmlns:p14="http://schemas.microsoft.com/office/powerpoint/2010/main" val="31392389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111</a:t>
            </a:fld>
            <a:endParaRPr lang="cs-CZ" dirty="0"/>
          </a:p>
        </p:txBody>
      </p:sp>
    </p:spTree>
    <p:extLst>
      <p:ext uri="{BB962C8B-B14F-4D97-AF65-F5344CB8AC3E}">
        <p14:creationId xmlns:p14="http://schemas.microsoft.com/office/powerpoint/2010/main" val="42641537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112</a:t>
            </a:fld>
            <a:endParaRPr lang="cs-CZ" dirty="0"/>
          </a:p>
        </p:txBody>
      </p:sp>
    </p:spTree>
    <p:extLst>
      <p:ext uri="{BB962C8B-B14F-4D97-AF65-F5344CB8AC3E}">
        <p14:creationId xmlns:p14="http://schemas.microsoft.com/office/powerpoint/2010/main" val="19094275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113</a:t>
            </a:fld>
            <a:endParaRPr lang="cs-CZ" dirty="0"/>
          </a:p>
        </p:txBody>
      </p:sp>
    </p:spTree>
    <p:extLst>
      <p:ext uri="{BB962C8B-B14F-4D97-AF65-F5344CB8AC3E}">
        <p14:creationId xmlns:p14="http://schemas.microsoft.com/office/powerpoint/2010/main" val="35107727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115</a:t>
            </a:fld>
            <a:endParaRPr lang="cs-CZ" dirty="0"/>
          </a:p>
        </p:txBody>
      </p:sp>
    </p:spTree>
    <p:extLst>
      <p:ext uri="{BB962C8B-B14F-4D97-AF65-F5344CB8AC3E}">
        <p14:creationId xmlns:p14="http://schemas.microsoft.com/office/powerpoint/2010/main" val="25500967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116</a:t>
            </a:fld>
            <a:endParaRPr lang="cs-CZ" dirty="0"/>
          </a:p>
        </p:txBody>
      </p:sp>
    </p:spTree>
    <p:extLst>
      <p:ext uri="{BB962C8B-B14F-4D97-AF65-F5344CB8AC3E}">
        <p14:creationId xmlns:p14="http://schemas.microsoft.com/office/powerpoint/2010/main" val="742002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23</a:t>
            </a:r>
            <a:r>
              <a:rPr lang="cs-CZ" baseline="0" dirty="0" smtClean="0"/>
              <a:t> </a:t>
            </a:r>
            <a:r>
              <a:rPr lang="cs-CZ" baseline="0" smtClean="0"/>
              <a:t>zbývá žádostí dát do 4.2</a:t>
            </a:r>
            <a:endParaRPr lang="cs-CZ" dirty="0"/>
          </a:p>
        </p:txBody>
      </p:sp>
      <p:sp>
        <p:nvSpPr>
          <p:cNvPr id="4" name="Zástupný symbol pro číslo snímku 3"/>
          <p:cNvSpPr>
            <a:spLocks noGrp="1"/>
          </p:cNvSpPr>
          <p:nvPr>
            <p:ph type="sldNum" sz="quarter" idx="10"/>
          </p:nvPr>
        </p:nvSpPr>
        <p:spPr/>
        <p:txBody>
          <a:bodyPr/>
          <a:lstStyle/>
          <a:p>
            <a:fld id="{978725A5-20D6-492F-AB0E-E6402F0F8C88}" type="slidenum">
              <a:rPr lang="cs-CZ" smtClean="0"/>
              <a:pPr/>
              <a:t>9</a:t>
            </a:fld>
            <a:endParaRPr lang="cs-CZ"/>
          </a:p>
        </p:txBody>
      </p:sp>
    </p:spTree>
    <p:extLst>
      <p:ext uri="{BB962C8B-B14F-4D97-AF65-F5344CB8AC3E}">
        <p14:creationId xmlns:p14="http://schemas.microsoft.com/office/powerpoint/2010/main" val="2773320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117</a:t>
            </a:fld>
            <a:endParaRPr lang="cs-CZ" dirty="0"/>
          </a:p>
        </p:txBody>
      </p:sp>
    </p:spTree>
    <p:extLst>
      <p:ext uri="{BB962C8B-B14F-4D97-AF65-F5344CB8AC3E}">
        <p14:creationId xmlns:p14="http://schemas.microsoft.com/office/powerpoint/2010/main" val="8975747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118</a:t>
            </a:fld>
            <a:endParaRPr lang="cs-CZ" dirty="0"/>
          </a:p>
        </p:txBody>
      </p:sp>
    </p:spTree>
    <p:extLst>
      <p:ext uri="{BB962C8B-B14F-4D97-AF65-F5344CB8AC3E}">
        <p14:creationId xmlns:p14="http://schemas.microsoft.com/office/powerpoint/2010/main" val="26952194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119</a:t>
            </a:fld>
            <a:endParaRPr lang="cs-CZ" dirty="0"/>
          </a:p>
        </p:txBody>
      </p:sp>
    </p:spTree>
    <p:extLst>
      <p:ext uri="{BB962C8B-B14F-4D97-AF65-F5344CB8AC3E}">
        <p14:creationId xmlns:p14="http://schemas.microsoft.com/office/powerpoint/2010/main" val="7674870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120</a:t>
            </a:fld>
            <a:endParaRPr lang="cs-CZ" dirty="0"/>
          </a:p>
        </p:txBody>
      </p:sp>
    </p:spTree>
    <p:extLst>
      <p:ext uri="{BB962C8B-B14F-4D97-AF65-F5344CB8AC3E}">
        <p14:creationId xmlns:p14="http://schemas.microsoft.com/office/powerpoint/2010/main" val="41137390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121</a:t>
            </a:fld>
            <a:endParaRPr lang="cs-CZ" dirty="0"/>
          </a:p>
        </p:txBody>
      </p:sp>
    </p:spTree>
    <p:extLst>
      <p:ext uri="{BB962C8B-B14F-4D97-AF65-F5344CB8AC3E}">
        <p14:creationId xmlns:p14="http://schemas.microsoft.com/office/powerpoint/2010/main" val="38183979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122</a:t>
            </a:fld>
            <a:endParaRPr lang="cs-CZ" dirty="0"/>
          </a:p>
        </p:txBody>
      </p:sp>
    </p:spTree>
    <p:extLst>
      <p:ext uri="{BB962C8B-B14F-4D97-AF65-F5344CB8AC3E}">
        <p14:creationId xmlns:p14="http://schemas.microsoft.com/office/powerpoint/2010/main" val="24004613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123</a:t>
            </a:fld>
            <a:endParaRPr lang="cs-CZ" dirty="0"/>
          </a:p>
        </p:txBody>
      </p:sp>
    </p:spTree>
    <p:extLst>
      <p:ext uri="{BB962C8B-B14F-4D97-AF65-F5344CB8AC3E}">
        <p14:creationId xmlns:p14="http://schemas.microsoft.com/office/powerpoint/2010/main" val="7350371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124</a:t>
            </a:fld>
            <a:endParaRPr lang="cs-CZ" dirty="0"/>
          </a:p>
        </p:txBody>
      </p:sp>
    </p:spTree>
    <p:extLst>
      <p:ext uri="{BB962C8B-B14F-4D97-AF65-F5344CB8AC3E}">
        <p14:creationId xmlns:p14="http://schemas.microsoft.com/office/powerpoint/2010/main" val="15938515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125</a:t>
            </a:fld>
            <a:endParaRPr lang="cs-CZ" dirty="0"/>
          </a:p>
        </p:txBody>
      </p:sp>
    </p:spTree>
    <p:extLst>
      <p:ext uri="{BB962C8B-B14F-4D97-AF65-F5344CB8AC3E}">
        <p14:creationId xmlns:p14="http://schemas.microsoft.com/office/powerpoint/2010/main" val="8268339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126</a:t>
            </a:fld>
            <a:endParaRPr lang="cs-CZ" dirty="0"/>
          </a:p>
        </p:txBody>
      </p:sp>
    </p:spTree>
    <p:extLst>
      <p:ext uri="{BB962C8B-B14F-4D97-AF65-F5344CB8AC3E}">
        <p14:creationId xmlns:p14="http://schemas.microsoft.com/office/powerpoint/2010/main" val="3654455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10</a:t>
            </a:fld>
            <a:endParaRPr lang="cs-CZ" dirty="0"/>
          </a:p>
        </p:txBody>
      </p:sp>
    </p:spTree>
    <p:extLst>
      <p:ext uri="{BB962C8B-B14F-4D97-AF65-F5344CB8AC3E}">
        <p14:creationId xmlns:p14="http://schemas.microsoft.com/office/powerpoint/2010/main" val="36858049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127</a:t>
            </a:fld>
            <a:endParaRPr lang="cs-CZ" dirty="0"/>
          </a:p>
        </p:txBody>
      </p:sp>
    </p:spTree>
    <p:extLst>
      <p:ext uri="{BB962C8B-B14F-4D97-AF65-F5344CB8AC3E}">
        <p14:creationId xmlns:p14="http://schemas.microsoft.com/office/powerpoint/2010/main" val="40245335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128</a:t>
            </a:fld>
            <a:endParaRPr lang="cs-CZ" dirty="0"/>
          </a:p>
        </p:txBody>
      </p:sp>
    </p:spTree>
    <p:extLst>
      <p:ext uri="{BB962C8B-B14F-4D97-AF65-F5344CB8AC3E}">
        <p14:creationId xmlns:p14="http://schemas.microsoft.com/office/powerpoint/2010/main" val="27305088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129</a:t>
            </a:fld>
            <a:endParaRPr lang="cs-CZ" dirty="0"/>
          </a:p>
        </p:txBody>
      </p:sp>
    </p:spTree>
    <p:extLst>
      <p:ext uri="{BB962C8B-B14F-4D97-AF65-F5344CB8AC3E}">
        <p14:creationId xmlns:p14="http://schemas.microsoft.com/office/powerpoint/2010/main" val="4720790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130</a:t>
            </a:fld>
            <a:endParaRPr lang="cs-CZ" dirty="0"/>
          </a:p>
        </p:txBody>
      </p:sp>
    </p:spTree>
    <p:extLst>
      <p:ext uri="{BB962C8B-B14F-4D97-AF65-F5344CB8AC3E}">
        <p14:creationId xmlns:p14="http://schemas.microsoft.com/office/powerpoint/2010/main" val="22653874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131</a:t>
            </a:fld>
            <a:endParaRPr lang="cs-CZ" dirty="0"/>
          </a:p>
        </p:txBody>
      </p:sp>
    </p:spTree>
    <p:extLst>
      <p:ext uri="{BB962C8B-B14F-4D97-AF65-F5344CB8AC3E}">
        <p14:creationId xmlns:p14="http://schemas.microsoft.com/office/powerpoint/2010/main" val="38104482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51D7E5-5FFD-4EA7-AFB2-230C5652B0C9}" type="slidenum">
              <a:rPr kumimoji="0" lang="cs-CZ" sz="1200" b="0" i="0" u="none" strike="noStrike" kern="1200" cap="none" spc="0" normalizeH="0" baseline="0" noProof="0" smtClean="0">
                <a:ln>
                  <a:noFill/>
                </a:ln>
                <a:solidFill>
                  <a:prstClr val="black"/>
                </a:solidFill>
                <a:effectLst/>
                <a:uLnTx/>
                <a:uFillTx/>
                <a:latin typeface="Myriad Pr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133</a:t>
            </a:fld>
            <a:endParaRPr kumimoji="0" lang="cs-CZ" sz="1200" b="0" i="0" u="none" strike="noStrike" kern="1200" cap="none" spc="0" normalizeH="0" baseline="0" noProof="0" dirty="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20300441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9F30510-CC21-424F-9764-7B67CF86340A}" type="slidenum">
              <a:rPr kumimoji="0" lang="cs-CZ" altLang="cs-CZ" sz="1200" b="0" i="0" u="none" strike="noStrike" kern="1200" cap="none" spc="0" normalizeH="0" baseline="0" noProof="0" smtClean="0">
                <a:ln>
                  <a:noFill/>
                </a:ln>
                <a:solidFill>
                  <a:prstClr val="black"/>
                </a:solidFill>
                <a:effectLst/>
                <a:uLnTx/>
                <a:uFillTx/>
                <a:latin typeface="Myriad Pro"/>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134</a:t>
            </a:fld>
            <a:endParaRPr kumimoji="0" lang="cs-CZ" altLang="cs-CZ" sz="1200" b="0" i="0" u="none" strike="noStrike" kern="1200" cap="none" spc="0" normalizeH="0" baseline="0" noProof="0" dirty="0" smtClean="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24130287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9F30510-CC21-424F-9764-7B67CF86340A}" type="slidenum">
              <a:rPr kumimoji="0" lang="cs-CZ" altLang="cs-CZ" sz="1200" b="0" i="0" u="none" strike="noStrike" kern="1200" cap="none" spc="0" normalizeH="0" baseline="0" noProof="0" smtClean="0">
                <a:ln>
                  <a:noFill/>
                </a:ln>
                <a:solidFill>
                  <a:prstClr val="black"/>
                </a:solidFill>
                <a:effectLst/>
                <a:uLnTx/>
                <a:uFillTx/>
                <a:latin typeface="Myriad Pro"/>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135</a:t>
            </a:fld>
            <a:endParaRPr kumimoji="0" lang="cs-CZ" altLang="cs-CZ" sz="1200" b="0" i="0" u="none" strike="noStrike" kern="1200" cap="none" spc="0" normalizeH="0" baseline="0" noProof="0" dirty="0" smtClean="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10998376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9F30510-CC21-424F-9764-7B67CF86340A}" type="slidenum">
              <a:rPr kumimoji="0" lang="cs-CZ" altLang="cs-CZ" sz="1200" b="0" i="0" u="none" strike="noStrike" kern="1200" cap="none" spc="0" normalizeH="0" baseline="0" noProof="0" smtClean="0">
                <a:ln>
                  <a:noFill/>
                </a:ln>
                <a:solidFill>
                  <a:prstClr val="black"/>
                </a:solidFill>
                <a:effectLst/>
                <a:uLnTx/>
                <a:uFillTx/>
                <a:latin typeface="Myriad Pro"/>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136</a:t>
            </a:fld>
            <a:endParaRPr kumimoji="0" lang="cs-CZ" altLang="cs-CZ" sz="1200" b="0" i="0" u="none" strike="noStrike" kern="1200" cap="none" spc="0" normalizeH="0" baseline="0" noProof="0" dirty="0" smtClean="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7177208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9F30510-CC21-424F-9764-7B67CF86340A}" type="slidenum">
              <a:rPr kumimoji="0" lang="cs-CZ" altLang="cs-CZ" sz="1200" b="0" i="0" u="none" strike="noStrike" kern="1200" cap="none" spc="0" normalizeH="0" baseline="0" noProof="0" smtClean="0">
                <a:ln>
                  <a:noFill/>
                </a:ln>
                <a:solidFill>
                  <a:prstClr val="black"/>
                </a:solidFill>
                <a:effectLst/>
                <a:uLnTx/>
                <a:uFillTx/>
                <a:latin typeface="Myriad Pro"/>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137</a:t>
            </a:fld>
            <a:endParaRPr kumimoji="0" lang="cs-CZ" altLang="cs-CZ" sz="1200" b="0" i="0" u="none" strike="noStrike" kern="1200" cap="none" spc="0" normalizeH="0" baseline="0" noProof="0" dirty="0" smtClean="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1450281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11</a:t>
            </a:fld>
            <a:endParaRPr lang="cs-CZ" dirty="0"/>
          </a:p>
        </p:txBody>
      </p:sp>
    </p:spTree>
    <p:extLst>
      <p:ext uri="{BB962C8B-B14F-4D97-AF65-F5344CB8AC3E}">
        <p14:creationId xmlns:p14="http://schemas.microsoft.com/office/powerpoint/2010/main" val="1726969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9F30510-CC21-424F-9764-7B67CF86340A}" type="slidenum">
              <a:rPr kumimoji="0" lang="cs-CZ" altLang="cs-CZ" sz="1200" b="0" i="0" u="none" strike="noStrike" kern="1200" cap="none" spc="0" normalizeH="0" baseline="0" noProof="0" smtClean="0">
                <a:ln>
                  <a:noFill/>
                </a:ln>
                <a:solidFill>
                  <a:prstClr val="black"/>
                </a:solidFill>
                <a:effectLst/>
                <a:uLnTx/>
                <a:uFillTx/>
                <a:latin typeface="Myriad Pro"/>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138</a:t>
            </a:fld>
            <a:endParaRPr kumimoji="0" lang="cs-CZ" altLang="cs-CZ" sz="1200" b="0" i="0" u="none" strike="noStrike" kern="1200" cap="none" spc="0" normalizeH="0" baseline="0" noProof="0" dirty="0" smtClean="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1619904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9F30510-CC21-424F-9764-7B67CF86340A}" type="slidenum">
              <a:rPr kumimoji="0" lang="cs-CZ" altLang="cs-CZ" sz="1200" b="0" i="0" u="none" strike="noStrike" kern="1200" cap="none" spc="0" normalizeH="0" baseline="0" noProof="0" smtClean="0">
                <a:ln>
                  <a:noFill/>
                </a:ln>
                <a:solidFill>
                  <a:prstClr val="black"/>
                </a:solidFill>
                <a:effectLst/>
                <a:uLnTx/>
                <a:uFillTx/>
                <a:latin typeface="Myriad Pro"/>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139</a:t>
            </a:fld>
            <a:endParaRPr kumimoji="0" lang="cs-CZ" altLang="cs-CZ" sz="1200" b="0" i="0" u="none" strike="noStrike" kern="1200" cap="none" spc="0" normalizeH="0" baseline="0" noProof="0" dirty="0" smtClean="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24675633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9F30510-CC21-424F-9764-7B67CF86340A}" type="slidenum">
              <a:rPr kumimoji="0" lang="cs-CZ" altLang="cs-CZ" sz="1200" b="0" i="0" u="none" strike="noStrike" kern="1200" cap="none" spc="0" normalizeH="0" baseline="0" noProof="0" smtClean="0">
                <a:ln>
                  <a:noFill/>
                </a:ln>
                <a:solidFill>
                  <a:prstClr val="black"/>
                </a:solidFill>
                <a:effectLst/>
                <a:uLnTx/>
                <a:uFillTx/>
                <a:latin typeface="Myriad Pro"/>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140</a:t>
            </a:fld>
            <a:endParaRPr kumimoji="0" lang="cs-CZ" altLang="cs-CZ" sz="1200" b="0" i="0" u="none" strike="noStrike" kern="1200" cap="none" spc="0" normalizeH="0" baseline="0" noProof="0" dirty="0" smtClean="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20191004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9F30510-CC21-424F-9764-7B67CF86340A}" type="slidenum">
              <a:rPr kumimoji="0" lang="cs-CZ" altLang="cs-CZ" sz="1200" b="0" i="0" u="none" strike="noStrike" kern="1200" cap="none" spc="0" normalizeH="0" baseline="0" noProof="0" smtClean="0">
                <a:ln>
                  <a:noFill/>
                </a:ln>
                <a:solidFill>
                  <a:prstClr val="black"/>
                </a:solidFill>
                <a:effectLst/>
                <a:uLnTx/>
                <a:uFillTx/>
                <a:latin typeface="Myriad Pro"/>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141</a:t>
            </a:fld>
            <a:endParaRPr kumimoji="0" lang="cs-CZ" altLang="cs-CZ" sz="1200" b="0" i="0" u="none" strike="noStrike" kern="1200" cap="none" spc="0" normalizeH="0" baseline="0" noProof="0" dirty="0" smtClean="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31251511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9F30510-CC21-424F-9764-7B67CF86340A}" type="slidenum">
              <a:rPr kumimoji="0" lang="cs-CZ" altLang="cs-CZ" sz="1200" b="0" i="0" u="none" strike="noStrike" kern="1200" cap="none" spc="0" normalizeH="0" baseline="0" noProof="0" smtClean="0">
                <a:ln>
                  <a:noFill/>
                </a:ln>
                <a:solidFill>
                  <a:prstClr val="black"/>
                </a:solidFill>
                <a:effectLst/>
                <a:uLnTx/>
                <a:uFillTx/>
                <a:latin typeface="Myriad Pro"/>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142</a:t>
            </a:fld>
            <a:endParaRPr kumimoji="0" lang="cs-CZ" altLang="cs-CZ" sz="1200" b="0" i="0" u="none" strike="noStrike" kern="1200" cap="none" spc="0" normalizeH="0" baseline="0" noProof="0" dirty="0" smtClean="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281473278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9F30510-CC21-424F-9764-7B67CF86340A}" type="slidenum">
              <a:rPr kumimoji="0" lang="cs-CZ" altLang="cs-CZ" sz="1200" b="0" i="0" u="none" strike="noStrike" kern="1200" cap="none" spc="0" normalizeH="0" baseline="0" noProof="0" smtClean="0">
                <a:ln>
                  <a:noFill/>
                </a:ln>
                <a:solidFill>
                  <a:prstClr val="black"/>
                </a:solidFill>
                <a:effectLst/>
                <a:uLnTx/>
                <a:uFillTx/>
                <a:latin typeface="Myriad Pro"/>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143</a:t>
            </a:fld>
            <a:endParaRPr kumimoji="0" lang="cs-CZ" altLang="cs-CZ" sz="1200" b="0" i="0" u="none" strike="noStrike" kern="1200" cap="none" spc="0" normalizeH="0" baseline="0" noProof="0" dirty="0" smtClean="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37757184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9F30510-CC21-424F-9764-7B67CF86340A}" type="slidenum">
              <a:rPr kumimoji="0" lang="cs-CZ" altLang="cs-CZ" sz="1200" b="0" i="0" u="none" strike="noStrike" kern="1200" cap="none" spc="0" normalizeH="0" baseline="0" noProof="0" smtClean="0">
                <a:ln>
                  <a:noFill/>
                </a:ln>
                <a:solidFill>
                  <a:prstClr val="black"/>
                </a:solidFill>
                <a:effectLst/>
                <a:uLnTx/>
                <a:uFillTx/>
                <a:latin typeface="Myriad Pro"/>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144</a:t>
            </a:fld>
            <a:endParaRPr kumimoji="0" lang="cs-CZ" altLang="cs-CZ" sz="1200" b="0" i="0" u="none" strike="noStrike" kern="1200" cap="none" spc="0" normalizeH="0" baseline="0" noProof="0" dirty="0" smtClean="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41113959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146</a:t>
            </a:fld>
            <a:endParaRPr lang="cs-CZ" dirty="0"/>
          </a:p>
        </p:txBody>
      </p:sp>
    </p:spTree>
    <p:extLst>
      <p:ext uri="{BB962C8B-B14F-4D97-AF65-F5344CB8AC3E}">
        <p14:creationId xmlns:p14="http://schemas.microsoft.com/office/powerpoint/2010/main" val="28058650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149</a:t>
            </a:fld>
            <a:endParaRPr lang="cs-CZ" dirty="0"/>
          </a:p>
        </p:txBody>
      </p:sp>
    </p:spTree>
    <p:extLst>
      <p:ext uri="{BB962C8B-B14F-4D97-AF65-F5344CB8AC3E}">
        <p14:creationId xmlns:p14="http://schemas.microsoft.com/office/powerpoint/2010/main" val="20313033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150</a:t>
            </a:fld>
            <a:endParaRPr lang="cs-CZ" altLang="cs-CZ" dirty="0" smtClean="0">
              <a:latin typeface="Myriad Pro"/>
            </a:endParaRPr>
          </a:p>
        </p:txBody>
      </p:sp>
    </p:spTree>
    <p:extLst>
      <p:ext uri="{BB962C8B-B14F-4D97-AF65-F5344CB8AC3E}">
        <p14:creationId xmlns:p14="http://schemas.microsoft.com/office/powerpoint/2010/main" val="3975015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12</a:t>
            </a:fld>
            <a:endParaRPr lang="cs-CZ" dirty="0"/>
          </a:p>
        </p:txBody>
      </p:sp>
    </p:spTree>
    <p:extLst>
      <p:ext uri="{BB962C8B-B14F-4D97-AF65-F5344CB8AC3E}">
        <p14:creationId xmlns:p14="http://schemas.microsoft.com/office/powerpoint/2010/main" val="19048577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151</a:t>
            </a:fld>
            <a:endParaRPr lang="cs-CZ" altLang="cs-CZ" dirty="0" smtClean="0">
              <a:latin typeface="Myriad Pro"/>
            </a:endParaRPr>
          </a:p>
        </p:txBody>
      </p:sp>
    </p:spTree>
    <p:extLst>
      <p:ext uri="{BB962C8B-B14F-4D97-AF65-F5344CB8AC3E}">
        <p14:creationId xmlns:p14="http://schemas.microsoft.com/office/powerpoint/2010/main" val="21637420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152</a:t>
            </a:fld>
            <a:endParaRPr lang="cs-CZ" altLang="cs-CZ" dirty="0" smtClean="0">
              <a:latin typeface="Myriad Pro"/>
            </a:endParaRPr>
          </a:p>
        </p:txBody>
      </p:sp>
    </p:spTree>
    <p:extLst>
      <p:ext uri="{BB962C8B-B14F-4D97-AF65-F5344CB8AC3E}">
        <p14:creationId xmlns:p14="http://schemas.microsoft.com/office/powerpoint/2010/main" val="2683056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153</a:t>
            </a:fld>
            <a:endParaRPr lang="cs-CZ" altLang="cs-CZ" dirty="0" smtClean="0">
              <a:latin typeface="Myriad Pro"/>
            </a:endParaRPr>
          </a:p>
        </p:txBody>
      </p:sp>
    </p:spTree>
    <p:extLst>
      <p:ext uri="{BB962C8B-B14F-4D97-AF65-F5344CB8AC3E}">
        <p14:creationId xmlns:p14="http://schemas.microsoft.com/office/powerpoint/2010/main" val="245085559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154</a:t>
            </a:fld>
            <a:endParaRPr lang="cs-CZ" altLang="cs-CZ" dirty="0" smtClean="0">
              <a:latin typeface="Myriad Pro"/>
            </a:endParaRPr>
          </a:p>
        </p:txBody>
      </p:sp>
    </p:spTree>
    <p:extLst>
      <p:ext uri="{BB962C8B-B14F-4D97-AF65-F5344CB8AC3E}">
        <p14:creationId xmlns:p14="http://schemas.microsoft.com/office/powerpoint/2010/main" val="232672780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155</a:t>
            </a:fld>
            <a:endParaRPr lang="cs-CZ" altLang="cs-CZ" dirty="0" smtClean="0">
              <a:latin typeface="Myriad Pro"/>
            </a:endParaRPr>
          </a:p>
        </p:txBody>
      </p:sp>
    </p:spTree>
    <p:extLst>
      <p:ext uri="{BB962C8B-B14F-4D97-AF65-F5344CB8AC3E}">
        <p14:creationId xmlns:p14="http://schemas.microsoft.com/office/powerpoint/2010/main" val="206255433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156</a:t>
            </a:fld>
            <a:endParaRPr lang="cs-CZ" altLang="cs-CZ" dirty="0" smtClean="0">
              <a:latin typeface="Myriad Pro"/>
            </a:endParaRPr>
          </a:p>
        </p:txBody>
      </p:sp>
    </p:spTree>
    <p:extLst>
      <p:ext uri="{BB962C8B-B14F-4D97-AF65-F5344CB8AC3E}">
        <p14:creationId xmlns:p14="http://schemas.microsoft.com/office/powerpoint/2010/main" val="6935479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157</a:t>
            </a:fld>
            <a:endParaRPr lang="cs-CZ" altLang="cs-CZ" dirty="0" smtClean="0">
              <a:latin typeface="Myriad Pro"/>
            </a:endParaRPr>
          </a:p>
        </p:txBody>
      </p:sp>
    </p:spTree>
    <p:extLst>
      <p:ext uri="{BB962C8B-B14F-4D97-AF65-F5344CB8AC3E}">
        <p14:creationId xmlns:p14="http://schemas.microsoft.com/office/powerpoint/2010/main" val="334292343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Myriad Pro"/>
              </a:rPr>
              <a:pPr fontAlgn="base">
                <a:spcBef>
                  <a:spcPct val="0"/>
                </a:spcBef>
                <a:spcAft>
                  <a:spcPct val="0"/>
                </a:spcAft>
                <a:defRPr/>
              </a:pPr>
              <a:t>158</a:t>
            </a:fld>
            <a:endParaRPr lang="cs-CZ" altLang="cs-CZ" dirty="0" smtClean="0">
              <a:latin typeface="Myriad Pro"/>
            </a:endParaRPr>
          </a:p>
        </p:txBody>
      </p:sp>
    </p:spTree>
    <p:extLst>
      <p:ext uri="{BB962C8B-B14F-4D97-AF65-F5344CB8AC3E}">
        <p14:creationId xmlns:p14="http://schemas.microsoft.com/office/powerpoint/2010/main" val="1544196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13</a:t>
            </a:fld>
            <a:endParaRPr lang="cs-CZ" dirty="0"/>
          </a:p>
        </p:txBody>
      </p:sp>
    </p:spTree>
    <p:extLst>
      <p:ext uri="{BB962C8B-B14F-4D97-AF65-F5344CB8AC3E}">
        <p14:creationId xmlns:p14="http://schemas.microsoft.com/office/powerpoint/2010/main" val="2003215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051D7E5-5FFD-4EA7-AFB2-230C5652B0C9}" type="slidenum">
              <a:rPr lang="cs-CZ" smtClean="0"/>
              <a:t>14</a:t>
            </a:fld>
            <a:endParaRPr lang="cs-CZ" dirty="0"/>
          </a:p>
        </p:txBody>
      </p:sp>
    </p:spTree>
    <p:extLst>
      <p:ext uri="{BB962C8B-B14F-4D97-AF65-F5344CB8AC3E}">
        <p14:creationId xmlns:p14="http://schemas.microsoft.com/office/powerpoint/2010/main" val="1129138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dirty="0" err="1" smtClean="0"/>
              <a:t>Click</a:t>
            </a:r>
            <a:r>
              <a:rPr lang="cs-CZ" dirty="0" smtClean="0"/>
              <a:t> to </a:t>
            </a:r>
            <a:r>
              <a:rPr lang="cs-CZ" dirty="0" err="1" smtClean="0"/>
              <a:t>edit</a:t>
            </a:r>
            <a:r>
              <a:rPr lang="cs-CZ" dirty="0" smtClean="0"/>
              <a:t> Master </a:t>
            </a:r>
            <a:r>
              <a:rPr lang="cs-CZ" dirty="0" err="1" smtClean="0"/>
              <a:t>title</a:t>
            </a:r>
            <a:r>
              <a:rPr lang="cs-CZ" dirty="0" smtClean="0"/>
              <a:t>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err="1" smtClean="0"/>
              <a:t>Click</a:t>
            </a:r>
            <a:r>
              <a:rPr lang="cs-CZ" dirty="0" smtClean="0"/>
              <a:t> to </a:t>
            </a:r>
            <a:r>
              <a:rPr lang="cs-CZ" dirty="0" err="1" smtClean="0"/>
              <a:t>edit</a:t>
            </a:r>
            <a:r>
              <a:rPr lang="cs-CZ" dirty="0" smtClean="0"/>
              <a:t> Master </a:t>
            </a:r>
            <a:r>
              <a:rPr lang="cs-CZ" dirty="0" err="1" smtClean="0"/>
              <a:t>subtitle</a:t>
            </a:r>
            <a:r>
              <a:rPr lang="cs-CZ" dirty="0" smtClean="0"/>
              <a:t> style</a:t>
            </a:r>
            <a:endParaRPr lang="en-US" dirty="0"/>
          </a:p>
        </p:txBody>
      </p:sp>
      <p:sp>
        <p:nvSpPr>
          <p:cNvPr id="4" name="Date Placeholder 3"/>
          <p:cNvSpPr>
            <a:spLocks noGrp="1"/>
          </p:cNvSpPr>
          <p:nvPr>
            <p:ph type="dt" sz="half" idx="10"/>
          </p:nvPr>
        </p:nvSpPr>
        <p:spPr/>
        <p:txBody>
          <a:bodyPr/>
          <a:lstStyle/>
          <a:p>
            <a:fld id="{A2D9943E-9439-4ED7-8582-A04441348B6A}" type="datetime1">
              <a:rPr lang="en-US" smtClean="0"/>
              <a:t>8/25/2017</a:t>
            </a:fld>
            <a:endParaRPr lang="en-US" dirty="0"/>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p>
        </p:txBody>
      </p:sp>
      <p:sp>
        <p:nvSpPr>
          <p:cNvPr id="6" name="Slide Number Placeholder 5"/>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2411228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A734776E-30D8-4BC4-9116-EAADCB965873}" type="datetime1">
              <a:rPr lang="en-US" smtClean="0"/>
              <a:t>8/25/2017</a:t>
            </a:fld>
            <a:endParaRPr lang="en-US" dirty="0"/>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p>
        </p:txBody>
      </p:sp>
      <p:sp>
        <p:nvSpPr>
          <p:cNvPr id="6" name="Slide Number Placeholder 5"/>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76020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a:p>
            <a:pPr lvl="1"/>
            <a:r>
              <a:rPr lang="cs-CZ" dirty="0" smtClean="0"/>
              <a:t>Second </a:t>
            </a:r>
            <a:r>
              <a:rPr lang="cs-CZ" dirty="0" err="1" smtClean="0"/>
              <a:t>level</a:t>
            </a:r>
            <a:endParaRPr lang="cs-CZ" dirty="0" smtClean="0"/>
          </a:p>
          <a:p>
            <a:pPr lvl="2"/>
            <a:r>
              <a:rPr lang="cs-CZ" dirty="0" err="1" smtClean="0"/>
              <a:t>Third</a:t>
            </a:r>
            <a:r>
              <a:rPr lang="cs-CZ" dirty="0" smtClean="0"/>
              <a:t> </a:t>
            </a:r>
            <a:r>
              <a:rPr lang="cs-CZ" dirty="0" err="1" smtClean="0"/>
              <a:t>level</a:t>
            </a:r>
            <a:endParaRPr lang="cs-CZ" dirty="0" smtClean="0"/>
          </a:p>
          <a:p>
            <a:pPr lvl="3"/>
            <a:r>
              <a:rPr lang="cs-CZ" dirty="0" err="1" smtClean="0"/>
              <a:t>Fourth</a:t>
            </a:r>
            <a:r>
              <a:rPr lang="cs-CZ" dirty="0" smtClean="0"/>
              <a:t> </a:t>
            </a:r>
            <a:r>
              <a:rPr lang="cs-CZ" dirty="0" err="1" smtClean="0"/>
              <a:t>level</a:t>
            </a:r>
            <a:endParaRPr lang="cs-CZ" dirty="0" smtClean="0"/>
          </a:p>
          <a:p>
            <a:pPr lvl="4"/>
            <a:r>
              <a:rPr lang="cs-CZ" dirty="0" err="1" smtClean="0"/>
              <a:t>Fifth</a:t>
            </a:r>
            <a:r>
              <a:rPr lang="cs-CZ" dirty="0" smtClean="0"/>
              <a:t> </a:t>
            </a:r>
            <a:r>
              <a:rPr lang="cs-CZ" dirty="0" err="1" smtClean="0"/>
              <a:t>level</a:t>
            </a:r>
            <a:endParaRPr lang="en-US" dirty="0"/>
          </a:p>
        </p:txBody>
      </p:sp>
      <p:sp>
        <p:nvSpPr>
          <p:cNvPr id="4" name="Date Placeholder 3"/>
          <p:cNvSpPr>
            <a:spLocks noGrp="1"/>
          </p:cNvSpPr>
          <p:nvPr>
            <p:ph type="dt" sz="half" idx="10"/>
          </p:nvPr>
        </p:nvSpPr>
        <p:spPr/>
        <p:txBody>
          <a:bodyPr/>
          <a:lstStyle/>
          <a:p>
            <a:fld id="{1E88ABD6-B6F1-4884-A1A1-414CBADE9625}" type="datetime1">
              <a:rPr lang="en-US" smtClean="0"/>
              <a:t>8/25/2017</a:t>
            </a:fld>
            <a:endParaRPr lang="en-US" dirty="0"/>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p>
        </p:txBody>
      </p:sp>
      <p:sp>
        <p:nvSpPr>
          <p:cNvPr id="6" name="Slide Number Placeholder 5"/>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1196211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idx="1"/>
          </p:nvPr>
        </p:nvSpPr>
        <p:spPr/>
        <p:txBody>
          <a:body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a:p>
            <a:pPr lvl="1"/>
            <a:r>
              <a:rPr lang="cs-CZ" dirty="0" smtClean="0"/>
              <a:t>Second </a:t>
            </a:r>
            <a:r>
              <a:rPr lang="cs-CZ" dirty="0" err="1" smtClean="0"/>
              <a:t>level</a:t>
            </a:r>
            <a:endParaRPr lang="cs-CZ" dirty="0" smtClean="0"/>
          </a:p>
          <a:p>
            <a:pPr lvl="2"/>
            <a:r>
              <a:rPr lang="cs-CZ" dirty="0" err="1" smtClean="0"/>
              <a:t>Third</a:t>
            </a:r>
            <a:r>
              <a:rPr lang="cs-CZ" dirty="0" smtClean="0"/>
              <a:t> </a:t>
            </a:r>
            <a:r>
              <a:rPr lang="cs-CZ" dirty="0" err="1" smtClean="0"/>
              <a:t>level</a:t>
            </a:r>
            <a:endParaRPr lang="cs-CZ" dirty="0" smtClean="0"/>
          </a:p>
          <a:p>
            <a:pPr lvl="3"/>
            <a:r>
              <a:rPr lang="cs-CZ" dirty="0" err="1" smtClean="0"/>
              <a:t>Fourth</a:t>
            </a:r>
            <a:r>
              <a:rPr lang="cs-CZ" dirty="0" smtClean="0"/>
              <a:t> </a:t>
            </a:r>
            <a:r>
              <a:rPr lang="cs-CZ" dirty="0" err="1" smtClean="0"/>
              <a:t>level</a:t>
            </a:r>
            <a:endParaRPr lang="cs-CZ" dirty="0" smtClean="0"/>
          </a:p>
          <a:p>
            <a:pPr lvl="4"/>
            <a:r>
              <a:rPr lang="cs-CZ" dirty="0" err="1" smtClean="0"/>
              <a:t>Fifth</a:t>
            </a:r>
            <a:r>
              <a:rPr lang="cs-CZ" dirty="0" smtClean="0"/>
              <a:t> </a:t>
            </a:r>
            <a:r>
              <a:rPr lang="cs-CZ" dirty="0" err="1" smtClean="0"/>
              <a:t>level</a:t>
            </a:r>
            <a:endParaRPr lang="en-US" dirty="0"/>
          </a:p>
        </p:txBody>
      </p:sp>
      <p:sp>
        <p:nvSpPr>
          <p:cNvPr id="4" name="Date Placeholder 3"/>
          <p:cNvSpPr>
            <a:spLocks noGrp="1"/>
          </p:cNvSpPr>
          <p:nvPr>
            <p:ph type="dt" sz="half" idx="10"/>
          </p:nvPr>
        </p:nvSpPr>
        <p:spPr/>
        <p:txBody>
          <a:bodyPr/>
          <a:lstStyle/>
          <a:p>
            <a:fld id="{5A1D1868-F431-4637-A8F0-03E1A0E2D51A}" type="datetime1">
              <a:rPr lang="en-US" smtClean="0"/>
              <a:t>8/25/2017</a:t>
            </a:fld>
            <a:endParaRPr lang="en-US" dirty="0"/>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p>
        </p:txBody>
      </p:sp>
      <p:sp>
        <p:nvSpPr>
          <p:cNvPr id="6" name="Slide Number Placeholder 5"/>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2594272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Click to edit Master text styles</a:t>
            </a:r>
          </a:p>
        </p:txBody>
      </p:sp>
      <p:sp>
        <p:nvSpPr>
          <p:cNvPr id="4" name="Date Placeholder 3"/>
          <p:cNvSpPr>
            <a:spLocks noGrp="1"/>
          </p:cNvSpPr>
          <p:nvPr>
            <p:ph type="dt" sz="half" idx="10"/>
          </p:nvPr>
        </p:nvSpPr>
        <p:spPr/>
        <p:txBody>
          <a:bodyPr/>
          <a:lstStyle/>
          <a:p>
            <a:fld id="{341C6159-6269-4331-AF2C-71493949CF7A}" type="datetime1">
              <a:rPr lang="en-US" smtClean="0"/>
              <a:t>8/25/2017</a:t>
            </a:fld>
            <a:endParaRPr lang="en-US" dirty="0"/>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p>
        </p:txBody>
      </p:sp>
      <p:sp>
        <p:nvSpPr>
          <p:cNvPr id="6" name="Slide Number Placeholder 5"/>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395333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Date Placeholder 4"/>
          <p:cNvSpPr>
            <a:spLocks noGrp="1"/>
          </p:cNvSpPr>
          <p:nvPr>
            <p:ph type="dt" sz="half" idx="10"/>
          </p:nvPr>
        </p:nvSpPr>
        <p:spPr/>
        <p:txBody>
          <a:bodyPr/>
          <a:lstStyle/>
          <a:p>
            <a:fld id="{FF6C9CB0-132B-4473-B5B7-A75F9A929AE5}" type="datetime1">
              <a:rPr lang="en-US" smtClean="0"/>
              <a:t>8/25/2017</a:t>
            </a:fld>
            <a:endParaRPr lang="en-US" dirty="0"/>
          </a:p>
        </p:txBody>
      </p:sp>
      <p:sp>
        <p:nvSpPr>
          <p:cNvPr id="6" name="Footer Placeholder 5"/>
          <p:cNvSpPr>
            <a:spLocks noGrp="1"/>
          </p:cNvSpPr>
          <p:nvPr>
            <p:ph type="ftr" sz="quarter" idx="11"/>
          </p:nvPr>
        </p:nvSpPr>
        <p:spPr/>
        <p:txBody>
          <a:bodyPr/>
          <a:lstStyle>
            <a:lvl1pPr>
              <a:defRPr>
                <a:latin typeface="Myriad Pro"/>
              </a:defRPr>
            </a:lvl1pPr>
          </a:lstStyle>
          <a:p>
            <a:endParaRPr lang="en-US" dirty="0"/>
          </a:p>
        </p:txBody>
      </p:sp>
      <p:sp>
        <p:nvSpPr>
          <p:cNvPr id="7" name="Slide Number Placeholder 6"/>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2912168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7" name="Date Placeholder 6"/>
          <p:cNvSpPr>
            <a:spLocks noGrp="1"/>
          </p:cNvSpPr>
          <p:nvPr>
            <p:ph type="dt" sz="half" idx="10"/>
          </p:nvPr>
        </p:nvSpPr>
        <p:spPr/>
        <p:txBody>
          <a:bodyPr/>
          <a:lstStyle/>
          <a:p>
            <a:fld id="{6D6CF66E-F36C-46C1-87E6-037E0818CB96}" type="datetime1">
              <a:rPr lang="en-US" smtClean="0"/>
              <a:t>8/25/2017</a:t>
            </a:fld>
            <a:endParaRPr lang="en-US" dirty="0"/>
          </a:p>
        </p:txBody>
      </p:sp>
      <p:sp>
        <p:nvSpPr>
          <p:cNvPr id="8" name="Footer Placeholder 7"/>
          <p:cNvSpPr>
            <a:spLocks noGrp="1"/>
          </p:cNvSpPr>
          <p:nvPr>
            <p:ph type="ftr" sz="quarter" idx="11"/>
          </p:nvPr>
        </p:nvSpPr>
        <p:spPr/>
        <p:txBody>
          <a:bodyPr/>
          <a:lstStyle>
            <a:lvl1pPr>
              <a:defRPr>
                <a:latin typeface="Myriad Pro"/>
              </a:defRPr>
            </a:lvl1pPr>
          </a:lstStyle>
          <a:p>
            <a:endParaRPr lang="en-US" dirty="0"/>
          </a:p>
        </p:txBody>
      </p:sp>
      <p:sp>
        <p:nvSpPr>
          <p:cNvPr id="9" name="Slide Number Placeholder 8"/>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2055879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Date Placeholder 2"/>
          <p:cNvSpPr>
            <a:spLocks noGrp="1"/>
          </p:cNvSpPr>
          <p:nvPr>
            <p:ph type="dt" sz="half" idx="10"/>
          </p:nvPr>
        </p:nvSpPr>
        <p:spPr/>
        <p:txBody>
          <a:bodyPr/>
          <a:lstStyle/>
          <a:p>
            <a:fld id="{05366FD9-BB65-4ABF-844F-5F7B5680681F}" type="datetime1">
              <a:rPr lang="en-US" smtClean="0"/>
              <a:t>8/25/2017</a:t>
            </a:fld>
            <a:endParaRPr lang="en-US" dirty="0"/>
          </a:p>
        </p:txBody>
      </p:sp>
      <p:sp>
        <p:nvSpPr>
          <p:cNvPr id="4" name="Footer Placeholder 3"/>
          <p:cNvSpPr>
            <a:spLocks noGrp="1"/>
          </p:cNvSpPr>
          <p:nvPr>
            <p:ph type="ftr" sz="quarter" idx="11"/>
          </p:nvPr>
        </p:nvSpPr>
        <p:spPr/>
        <p:txBody>
          <a:bodyPr/>
          <a:lstStyle>
            <a:lvl1pPr>
              <a:defRPr>
                <a:latin typeface="Myriad Pro"/>
              </a:defRPr>
            </a:lvl1pPr>
          </a:lstStyle>
          <a:p>
            <a:endParaRPr lang="en-US" dirty="0"/>
          </a:p>
        </p:txBody>
      </p:sp>
      <p:sp>
        <p:nvSpPr>
          <p:cNvPr id="5" name="Slide Number Placeholder 4"/>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462455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E6BC0D-41AF-445C-88AD-42D3E736B846}" type="datetime1">
              <a:rPr lang="en-US" smtClean="0"/>
              <a:t>8/25/2017</a:t>
            </a:fld>
            <a:endParaRPr lang="en-US" dirty="0"/>
          </a:p>
        </p:txBody>
      </p:sp>
      <p:sp>
        <p:nvSpPr>
          <p:cNvPr id="3" name="Footer Placeholder 2"/>
          <p:cNvSpPr>
            <a:spLocks noGrp="1"/>
          </p:cNvSpPr>
          <p:nvPr>
            <p:ph type="ftr" sz="quarter" idx="11"/>
          </p:nvPr>
        </p:nvSpPr>
        <p:spPr/>
        <p:txBody>
          <a:bodyPr/>
          <a:lstStyle>
            <a:lvl1pPr>
              <a:defRPr>
                <a:latin typeface="Myriad Pro"/>
              </a:defRPr>
            </a:lvl1pPr>
          </a:lstStyle>
          <a:p>
            <a:endParaRPr lang="en-US" dirty="0"/>
          </a:p>
        </p:txBody>
      </p:sp>
      <p:sp>
        <p:nvSpPr>
          <p:cNvPr id="4" name="Slide Number Placeholder 3"/>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4047914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F9CA2745-99F1-4515-9940-D6C6515061F5}" type="datetime1">
              <a:rPr lang="en-US" smtClean="0"/>
              <a:t>8/25/2017</a:t>
            </a:fld>
            <a:endParaRPr lang="en-US" dirty="0"/>
          </a:p>
        </p:txBody>
      </p:sp>
      <p:sp>
        <p:nvSpPr>
          <p:cNvPr id="6" name="Footer Placeholder 5"/>
          <p:cNvSpPr>
            <a:spLocks noGrp="1"/>
          </p:cNvSpPr>
          <p:nvPr>
            <p:ph type="ftr" sz="quarter" idx="11"/>
          </p:nvPr>
        </p:nvSpPr>
        <p:spPr/>
        <p:txBody>
          <a:bodyPr/>
          <a:lstStyle>
            <a:lvl1pPr>
              <a:defRPr>
                <a:latin typeface="Myriad Pro"/>
              </a:defRPr>
            </a:lvl1pPr>
          </a:lstStyle>
          <a:p>
            <a:endParaRPr lang="en-US" dirty="0"/>
          </a:p>
        </p:txBody>
      </p:sp>
      <p:sp>
        <p:nvSpPr>
          <p:cNvPr id="7" name="Slide Number Placeholder 6"/>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223850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9DEE76FE-A843-4ADE-9686-0518BCB2D9A1}" type="datetime1">
              <a:rPr lang="en-US" smtClean="0"/>
              <a:t>8/25/2017</a:t>
            </a:fld>
            <a:endParaRPr lang="en-US" dirty="0"/>
          </a:p>
        </p:txBody>
      </p:sp>
      <p:sp>
        <p:nvSpPr>
          <p:cNvPr id="6" name="Footer Placeholder 5"/>
          <p:cNvSpPr>
            <a:spLocks noGrp="1"/>
          </p:cNvSpPr>
          <p:nvPr>
            <p:ph type="ftr" sz="quarter" idx="11"/>
          </p:nvPr>
        </p:nvSpPr>
        <p:spPr/>
        <p:txBody>
          <a:bodyPr/>
          <a:lstStyle>
            <a:lvl1pPr>
              <a:defRPr>
                <a:latin typeface="Myriad Pro"/>
              </a:defRPr>
            </a:lvl1pPr>
          </a:lstStyle>
          <a:p>
            <a:endParaRPr lang="en-US" dirty="0"/>
          </a:p>
        </p:txBody>
      </p:sp>
      <p:sp>
        <p:nvSpPr>
          <p:cNvPr id="7" name="Slide Number Placeholder 6"/>
          <p:cNvSpPr>
            <a:spLocks noGrp="1"/>
          </p:cNvSpPr>
          <p:nvPr>
            <p:ph type="sldNum" sz="quarter" idx="12"/>
          </p:nvPr>
        </p:nvSpPr>
        <p:spPr/>
        <p:txBody>
          <a:bodyPr/>
          <a:lstStyle/>
          <a:p>
            <a:fld id="{CA6B5227-2C6F-B94D-9D8F-826F9170706D}" type="slidenum">
              <a:rPr lang="en-US" smtClean="0"/>
              <a:t>‹#›</a:t>
            </a:fld>
            <a:endParaRPr lang="en-US" dirty="0"/>
          </a:p>
        </p:txBody>
      </p:sp>
    </p:spTree>
    <p:extLst>
      <p:ext uri="{BB962C8B-B14F-4D97-AF65-F5344CB8AC3E}">
        <p14:creationId xmlns:p14="http://schemas.microsoft.com/office/powerpoint/2010/main" val="4246070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cs-CZ" dirty="0" err="1" smtClean="0"/>
              <a:t>Click</a:t>
            </a:r>
            <a:r>
              <a:rPr lang="cs-CZ" dirty="0" smtClean="0"/>
              <a:t> to </a:t>
            </a:r>
            <a:r>
              <a:rPr lang="cs-CZ" dirty="0" err="1" smtClean="0"/>
              <a:t>edit</a:t>
            </a:r>
            <a:r>
              <a:rPr lang="cs-CZ" dirty="0" smtClean="0"/>
              <a:t> Master </a:t>
            </a:r>
            <a:r>
              <a:rPr lang="cs-CZ" dirty="0" err="1" smtClean="0"/>
              <a:t>title</a:t>
            </a:r>
            <a:r>
              <a:rPr lang="cs-CZ" dirty="0" smtClean="0"/>
              <a:t>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a:p>
            <a:pPr lvl="1"/>
            <a:r>
              <a:rPr lang="cs-CZ" dirty="0" smtClean="0"/>
              <a:t>Second </a:t>
            </a:r>
            <a:r>
              <a:rPr lang="cs-CZ" dirty="0" err="1" smtClean="0"/>
              <a:t>level</a:t>
            </a:r>
            <a:endParaRPr lang="cs-CZ" dirty="0" smtClean="0"/>
          </a:p>
          <a:p>
            <a:pPr lvl="2"/>
            <a:r>
              <a:rPr lang="cs-CZ" dirty="0" err="1" smtClean="0"/>
              <a:t>Third</a:t>
            </a:r>
            <a:r>
              <a:rPr lang="cs-CZ" dirty="0" smtClean="0"/>
              <a:t> </a:t>
            </a:r>
            <a:r>
              <a:rPr lang="cs-CZ" dirty="0" err="1" smtClean="0"/>
              <a:t>level</a:t>
            </a:r>
            <a:endParaRPr lang="cs-CZ" dirty="0" smtClean="0"/>
          </a:p>
          <a:p>
            <a:pPr lvl="3"/>
            <a:r>
              <a:rPr lang="cs-CZ" dirty="0" err="1" smtClean="0"/>
              <a:t>Fourth</a:t>
            </a:r>
            <a:r>
              <a:rPr lang="cs-CZ" dirty="0" smtClean="0"/>
              <a:t> </a:t>
            </a:r>
            <a:r>
              <a:rPr lang="cs-CZ" dirty="0" err="1" smtClean="0"/>
              <a:t>level</a:t>
            </a:r>
            <a:endParaRPr lang="cs-CZ" dirty="0" smtClean="0"/>
          </a:p>
          <a:p>
            <a:pPr lvl="4"/>
            <a:r>
              <a:rPr lang="cs-CZ" dirty="0" err="1" smtClean="0"/>
              <a:t>Fifth</a:t>
            </a:r>
            <a:r>
              <a:rPr lang="cs-CZ" dirty="0" smtClean="0"/>
              <a:t> </a:t>
            </a:r>
            <a:r>
              <a:rPr lang="cs-CZ" dirty="0" err="1" smtClean="0"/>
              <a:t>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yriad Pro"/>
              </a:defRPr>
            </a:lvl1pPr>
          </a:lstStyle>
          <a:p>
            <a:fld id="{6831C140-4FEA-4CAB-B9CA-2BD7C0FF3793}" type="datetime1">
              <a:rPr lang="en-US" smtClean="0"/>
              <a:t>8/25/2017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latin typeface="Myriad Pro"/>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yriad Pro"/>
              </a:defRPr>
            </a:lvl1pPr>
          </a:lstStyle>
          <a:p>
            <a:fld id="{CA6B5227-2C6F-B94D-9D8F-826F9170706D}" type="slidenum">
              <a:rPr lang="en-US" smtClean="0"/>
              <a:pPr/>
              <a:t>‹#›</a:t>
            </a:fld>
            <a:endParaRPr lang="en-US" dirty="0"/>
          </a:p>
        </p:txBody>
      </p:sp>
    </p:spTree>
    <p:extLst>
      <p:ext uri="{BB962C8B-B14F-4D97-AF65-F5344CB8AC3E}">
        <p14:creationId xmlns:p14="http://schemas.microsoft.com/office/powerpoint/2010/main" val="999141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3500" b="1" i="0" kern="1200" cap="all">
          <a:solidFill>
            <a:schemeClr val="tx1"/>
          </a:solidFill>
          <a:latin typeface="Myriad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0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helpirop_in@mmr.cz"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mailto:clldirop@mmr.cz" TargetMode="External"/></Relationships>
</file>

<file path=ppt/slides/_rels/slide1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monumnet.npu.cz/pamfond/hledani.php" TargetMode="External"/><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hyperlink" Target="http://monumnet.npu.cz/chruzemi/hledani.php" TargetMode="External"/><Relationship Id="rId5" Type="http://schemas.openxmlformats.org/officeDocument/2006/relationships/hyperlink" Target="file:///\\praha.mmr.cz\dfs\J\SF\IROP\36%20-%20V&#253;zvy%20v%20IROP\48.%20v&#253;zva%20SC%203.1%20Kulturn&#237;%20d&#283;dictv&#237;_ITI\Pravidla\(http:\monumnet.npu.cz\chruzemi\hledani.php" TargetMode="External"/><Relationship Id="rId4" Type="http://schemas.openxmlformats.org/officeDocument/2006/relationships/hyperlink" Target="http://monumnet.npu.cz/" TargetMode="External"/></Relationships>
</file>

<file path=ppt/slides/_rels/slide1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dotaceeu.cz/cs/Microsites/IROP/Vyzvy/Vyzva-c-52-Revitalizace-vybranych-pamatek-II" TargetMode="Externa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8.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8" Type="http://schemas.openxmlformats.org/officeDocument/2006/relationships/hyperlink" Target="mailto:clldirop@mmr.cz" TargetMode="External"/><Relationship Id="rId3" Type="http://schemas.openxmlformats.org/officeDocument/2006/relationships/hyperlink" Target="mailto:Anezka.Filgasova@mmr.cz" TargetMode="External"/><Relationship Id="rId7" Type="http://schemas.openxmlformats.org/officeDocument/2006/relationships/hyperlink" Target="http://www.crr.cz/cs/kontakty/kontaktni-osoby-k-vyzva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mailto:monitoring@crr.cz" TargetMode="External"/><Relationship Id="rId5" Type="http://schemas.openxmlformats.org/officeDocument/2006/relationships/hyperlink" Target="mailto:helpirop_in@mmr.cz" TargetMode="External"/><Relationship Id="rId4" Type="http://schemas.openxmlformats.org/officeDocument/2006/relationships/hyperlink" Target="mailto:Johana.Benesova@mmr.cz" TargetMode="External"/><Relationship Id="rId9" Type="http://schemas.openxmlformats.org/officeDocument/2006/relationships/image" Target="../media/image3.jpeg"/></Relationships>
</file>

<file path=ppt/slides/_rels/slide1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hyperlink" Target="mailto:clldirop@mmr.cz" TargetMode="External"/><Relationship Id="rId2" Type="http://schemas.openxmlformats.org/officeDocument/2006/relationships/hyperlink" Target="http://www.dotaceeu.cz/irop" TargetMode="Externa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6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9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64301" y="123947"/>
            <a:ext cx="5435978" cy="3384758"/>
          </a:xfrm>
        </p:spPr>
        <p:txBody>
          <a:bodyPr/>
          <a:lstStyle/>
          <a:p>
            <a:pPr>
              <a:lnSpc>
                <a:spcPct val="107000"/>
              </a:lnSpc>
            </a:pPr>
            <a:r>
              <a:rPr lang="cs-CZ" sz="3600" cap="none" dirty="0" smtClean="0">
                <a:solidFill>
                  <a:srgbClr val="C00000"/>
                </a:solidFill>
                <a:effectLst>
                  <a:outerShdw blurRad="38100" dist="38100" dir="2700000" algn="tl">
                    <a:srgbClr val="000000">
                      <a:alpha val="43137"/>
                    </a:srgbClr>
                  </a:outerShdw>
                </a:effectLst>
                <a:cs typeface="Myriad Pro Black"/>
              </a:rPr>
              <a:t/>
            </a:r>
            <a:br>
              <a:rPr lang="cs-CZ" sz="3600" cap="none" dirty="0" smtClean="0">
                <a:solidFill>
                  <a:srgbClr val="C00000"/>
                </a:solidFill>
                <a:effectLst>
                  <a:outerShdw blurRad="38100" dist="38100" dir="2700000" algn="tl">
                    <a:srgbClr val="000000">
                      <a:alpha val="43137"/>
                    </a:srgbClr>
                  </a:outerShdw>
                </a:effectLst>
                <a:cs typeface="Myriad Pro Black"/>
              </a:rPr>
            </a:br>
            <a:r>
              <a:rPr lang="cs-CZ" sz="3600" dirty="0">
                <a:solidFill>
                  <a:srgbClr val="0070C0"/>
                </a:solidFill>
                <a:effectLst>
                  <a:outerShdw blurRad="38100" dist="38100" dir="2700000" algn="tl">
                    <a:srgbClr val="000000">
                      <a:alpha val="43137"/>
                    </a:srgbClr>
                  </a:outerShdw>
                </a:effectLst>
              </a:rPr>
              <a:t>Seminář </a:t>
            </a:r>
            <a:r>
              <a:rPr lang="cs-CZ" sz="3600" dirty="0" err="1">
                <a:solidFill>
                  <a:srgbClr val="0070C0"/>
                </a:solidFill>
                <a:effectLst>
                  <a:outerShdw blurRad="38100" dist="38100" dir="2700000" algn="tl">
                    <a:srgbClr val="000000">
                      <a:alpha val="43137"/>
                    </a:srgbClr>
                  </a:outerShdw>
                </a:effectLst>
              </a:rPr>
              <a:t>řo</a:t>
            </a:r>
            <a:r>
              <a:rPr lang="cs-CZ" sz="3600" dirty="0">
                <a:solidFill>
                  <a:srgbClr val="0070C0"/>
                </a:solidFill>
                <a:effectLst>
                  <a:outerShdw blurRad="38100" dist="38100" dir="2700000" algn="tl">
                    <a:srgbClr val="000000">
                      <a:alpha val="43137"/>
                    </a:srgbClr>
                  </a:outerShdw>
                </a:effectLst>
              </a:rPr>
              <a:t> </a:t>
            </a:r>
            <a:r>
              <a:rPr lang="cs-CZ" sz="3600" dirty="0" err="1">
                <a:solidFill>
                  <a:srgbClr val="0070C0"/>
                </a:solidFill>
                <a:effectLst>
                  <a:outerShdw blurRad="38100" dist="38100" dir="2700000" algn="tl">
                    <a:srgbClr val="000000">
                      <a:alpha val="43137"/>
                    </a:srgbClr>
                  </a:outerShdw>
                </a:effectLst>
              </a:rPr>
              <a:t>irop</a:t>
            </a:r>
            <a:r>
              <a:rPr lang="cs-CZ" sz="3600" dirty="0">
                <a:solidFill>
                  <a:srgbClr val="0070C0"/>
                </a:solidFill>
                <a:effectLst>
                  <a:outerShdw blurRad="38100" dist="38100" dir="2700000" algn="tl">
                    <a:srgbClr val="000000">
                      <a:alpha val="43137"/>
                    </a:srgbClr>
                  </a:outerShdw>
                </a:effectLst>
              </a:rPr>
              <a:t/>
            </a:r>
            <a:br>
              <a:rPr lang="cs-CZ" sz="3600" dirty="0">
                <a:solidFill>
                  <a:srgbClr val="0070C0"/>
                </a:solidFill>
                <a:effectLst>
                  <a:outerShdw blurRad="38100" dist="38100" dir="2700000" algn="tl">
                    <a:srgbClr val="000000">
                      <a:alpha val="43137"/>
                    </a:srgbClr>
                  </a:outerShdw>
                </a:effectLst>
              </a:rPr>
            </a:br>
            <a:r>
              <a:rPr lang="cs-CZ" sz="3600" dirty="0">
                <a:solidFill>
                  <a:srgbClr val="0070C0"/>
                </a:solidFill>
                <a:effectLst>
                  <a:outerShdw blurRad="38100" dist="38100" dir="2700000" algn="tl">
                    <a:srgbClr val="000000">
                      <a:alpha val="43137"/>
                    </a:srgbClr>
                  </a:outerShdw>
                </a:effectLst>
              </a:rPr>
              <a:t>specifický cíl 4.1</a:t>
            </a:r>
            <a:br>
              <a:rPr lang="cs-CZ" sz="3600" dirty="0">
                <a:solidFill>
                  <a:srgbClr val="0070C0"/>
                </a:solidFill>
                <a:effectLst>
                  <a:outerShdw blurRad="38100" dist="38100" dir="2700000" algn="tl">
                    <a:srgbClr val="000000">
                      <a:alpha val="43137"/>
                    </a:srgbClr>
                  </a:outerShdw>
                </a:effectLst>
              </a:rPr>
            </a:br>
            <a:r>
              <a:rPr lang="cs-CZ" sz="3600" dirty="0" err="1">
                <a:solidFill>
                  <a:srgbClr val="0070C0"/>
                </a:solidFill>
                <a:effectLst>
                  <a:outerShdw blurRad="38100" dist="38100" dir="2700000" algn="tl">
                    <a:srgbClr val="000000">
                      <a:alpha val="43137"/>
                    </a:srgbClr>
                  </a:outerShdw>
                </a:effectLst>
              </a:rPr>
              <a:t>clld</a:t>
            </a:r>
            <a:endParaRPr lang="cs-CZ" sz="3600" cap="none" dirty="0">
              <a:solidFill>
                <a:srgbClr val="0070C0"/>
              </a:solidFill>
              <a:effectLst>
                <a:outerShdw blurRad="38100" dist="38100" dir="2700000" algn="tl">
                  <a:srgbClr val="000000">
                    <a:alpha val="43137"/>
                  </a:srgbClr>
                </a:outerShdw>
              </a:effectLst>
              <a:cs typeface="Myriad Pro Black"/>
            </a:endParaRPr>
          </a:p>
        </p:txBody>
      </p:sp>
      <p:sp>
        <p:nvSpPr>
          <p:cNvPr id="3" name="Subtitle 2"/>
          <p:cNvSpPr>
            <a:spLocks noGrp="1"/>
          </p:cNvSpPr>
          <p:nvPr>
            <p:ph type="subTitle" idx="1"/>
          </p:nvPr>
        </p:nvSpPr>
        <p:spPr>
          <a:xfrm>
            <a:off x="508591" y="4182533"/>
            <a:ext cx="7145276" cy="1066801"/>
          </a:xfrm>
        </p:spPr>
        <p:txBody>
          <a:bodyPr>
            <a:noAutofit/>
          </a:bodyPr>
          <a:lstStyle/>
          <a:p>
            <a:pPr algn="l"/>
            <a:r>
              <a:rPr lang="cs-CZ" sz="2400" b="1" cap="all" dirty="0" smtClean="0">
                <a:solidFill>
                  <a:srgbClr val="0070C0"/>
                </a:solidFill>
                <a:effectLst>
                  <a:outerShdw blurRad="38100" dist="38100" dir="2700000" algn="tl">
                    <a:srgbClr val="000000">
                      <a:alpha val="43137"/>
                    </a:srgbClr>
                  </a:outerShdw>
                </a:effectLst>
              </a:rPr>
              <a:t>23.8.2017</a:t>
            </a:r>
            <a:endParaRPr lang="cs-CZ" sz="2400" b="1" cap="all" dirty="0">
              <a:solidFill>
                <a:srgbClr val="0070C0"/>
              </a:solidFill>
              <a:effectLst>
                <a:outerShdw blurRad="38100" dist="38100" dir="2700000" algn="tl">
                  <a:srgbClr val="000000">
                    <a:alpha val="43137"/>
                  </a:srgbClr>
                </a:outerShdw>
              </a:effectLst>
            </a:endParaRPr>
          </a:p>
          <a:p>
            <a:pPr algn="l"/>
            <a:r>
              <a:rPr lang="cs-CZ" sz="2400" b="1" cap="all" dirty="0">
                <a:solidFill>
                  <a:srgbClr val="0070C0"/>
                </a:solidFill>
                <a:effectLst>
                  <a:outerShdw blurRad="38100" dist="38100" dir="2700000" algn="tl">
                    <a:srgbClr val="000000">
                      <a:alpha val="43137"/>
                    </a:srgbClr>
                  </a:outerShdw>
                </a:effectLst>
              </a:rPr>
              <a:t>MMR, Akademie veřejného investování</a:t>
            </a:r>
          </a:p>
          <a:p>
            <a:pPr algn="l"/>
            <a:r>
              <a:rPr lang="cs-CZ" sz="2400" dirty="0" smtClean="0">
                <a:solidFill>
                  <a:schemeClr val="tx2">
                    <a:lumMod val="75000"/>
                  </a:schemeClr>
                </a:solidFill>
                <a:effectLst>
                  <a:outerShdw blurRad="38100" dist="38100" dir="2700000" algn="tl">
                    <a:srgbClr val="000000">
                      <a:alpha val="43137"/>
                    </a:srgbClr>
                  </a:outerShdw>
                </a:effectLst>
              </a:rPr>
              <a:t> </a:t>
            </a:r>
            <a:endParaRPr lang="en-US" sz="2400" dirty="0">
              <a:solidFill>
                <a:schemeClr val="tx2">
                  <a:lumMod val="75000"/>
                </a:schemeClr>
              </a:solidFill>
              <a:cs typeface="Myriad Pro"/>
            </a:endParaRPr>
          </a:p>
        </p:txBody>
      </p:sp>
      <p:pic>
        <p:nvPicPr>
          <p:cNvPr id="2050"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96" y="58802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34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810"/>
            <a:ext cx="9144000" cy="6808381"/>
          </a:xfrm>
          <a:prstGeom prst="rect">
            <a:avLst/>
          </a:prstGeom>
        </p:spPr>
      </p:pic>
      <p:sp>
        <p:nvSpPr>
          <p:cNvPr id="2" name="Nadpis 1"/>
          <p:cNvSpPr>
            <a:spLocks noGrp="1"/>
          </p:cNvSpPr>
          <p:nvPr>
            <p:ph type="title"/>
          </p:nvPr>
        </p:nvSpPr>
        <p:spPr/>
        <p:txBody>
          <a:bodyPr>
            <a:noAutofit/>
          </a:bodyPr>
          <a:lstStyle/>
          <a:p>
            <a:pPr>
              <a:spcBef>
                <a:spcPct val="20000"/>
              </a:spcBef>
            </a:pPr>
            <a:r>
              <a:rPr lang="cs-CZ" sz="3600" cap="none" dirty="0">
                <a:solidFill>
                  <a:srgbClr val="00B050"/>
                </a:solidFill>
                <a:effectLst>
                  <a:outerShdw blurRad="38100" dist="38100" dir="2700000" algn="tl">
                    <a:srgbClr val="000000">
                      <a:alpha val="43137"/>
                    </a:srgbClr>
                  </a:outerShdw>
                </a:effectLst>
                <a:ea typeface="+mn-ea"/>
                <a:cs typeface="Calibri" pitchFamily="34" charset="0"/>
              </a:rPr>
              <a:t/>
            </a:r>
            <a:br>
              <a:rPr lang="cs-CZ" sz="3600" cap="none" dirty="0">
                <a:solidFill>
                  <a:srgbClr val="00B050"/>
                </a:solidFill>
                <a:effectLst>
                  <a:outerShdw blurRad="38100" dist="38100" dir="2700000" algn="tl">
                    <a:srgbClr val="000000">
                      <a:alpha val="43137"/>
                    </a:srgbClr>
                  </a:outerShdw>
                </a:effectLst>
                <a:ea typeface="+mn-ea"/>
                <a:cs typeface="Calibri" pitchFamily="34" charset="0"/>
              </a:rPr>
            </a:br>
            <a:endParaRPr lang="cs-CZ" cap="none" dirty="0">
              <a:solidFill>
                <a:srgbClr val="00B050"/>
              </a:solidFill>
              <a:effectLst>
                <a:outerShdw blurRad="38100" dist="38100" dir="2700000" algn="tl">
                  <a:srgbClr val="000000">
                    <a:alpha val="43137"/>
                  </a:srgbClr>
                </a:outerShdw>
              </a:effectLst>
              <a:ea typeface="+mn-ea"/>
              <a:cs typeface="Calibri" pitchFamily="34" charset="0"/>
            </a:endParaRPr>
          </a:p>
        </p:txBody>
      </p:sp>
      <p:sp>
        <p:nvSpPr>
          <p:cNvPr id="8" name="Zástupný symbol pro text 7"/>
          <p:cNvSpPr>
            <a:spLocks noGrp="1"/>
          </p:cNvSpPr>
          <p:nvPr>
            <p:ph type="body" idx="1"/>
          </p:nvPr>
        </p:nvSpPr>
        <p:spPr>
          <a:xfrm>
            <a:off x="411126" y="1795462"/>
            <a:ext cx="8321748" cy="3267075"/>
          </a:xfrm>
        </p:spPr>
        <p:txBody>
          <a:bodyPr anchor="t">
            <a:normAutofit/>
          </a:bodyPr>
          <a:lstStyle/>
          <a:p>
            <a:pPr algn="ctr"/>
            <a:r>
              <a:rPr lang="cs-CZ" sz="3600" b="1" dirty="0" smtClean="0">
                <a:solidFill>
                  <a:srgbClr val="0070C0"/>
                </a:solidFill>
                <a:effectLst>
                  <a:outerShdw blurRad="38100" dist="38100" dir="2700000" algn="tl">
                    <a:srgbClr val="000000">
                      <a:alpha val="43137"/>
                    </a:srgbClr>
                  </a:outerShdw>
                </a:effectLst>
                <a:cs typeface="Calibri" pitchFamily="34" charset="0"/>
              </a:rPr>
              <a:t>HODNOCENÍ V MS2014+, PŘEDÁVÁNÍ PROJEKTŮ K </a:t>
            </a:r>
            <a:r>
              <a:rPr lang="cs-CZ" sz="3600" b="1" dirty="0" err="1" smtClean="0">
                <a:solidFill>
                  <a:srgbClr val="0070C0"/>
                </a:solidFill>
                <a:effectLst>
                  <a:outerShdw blurRad="38100" dist="38100" dir="2700000" algn="tl">
                    <a:srgbClr val="000000">
                      <a:alpha val="43137"/>
                    </a:srgbClr>
                  </a:outerShdw>
                </a:effectLst>
                <a:cs typeface="Calibri" pitchFamily="34" charset="0"/>
              </a:rPr>
              <a:t>ZoZ</a:t>
            </a:r>
            <a:r>
              <a:rPr lang="cs-CZ" sz="3600" b="1" dirty="0">
                <a:solidFill>
                  <a:srgbClr val="C00000"/>
                </a:solidFill>
                <a:effectLst>
                  <a:outerShdw blurRad="38100" dist="38100" dir="2700000" algn="tl">
                    <a:srgbClr val="000000">
                      <a:alpha val="43137"/>
                    </a:srgbClr>
                  </a:outerShdw>
                </a:effectLst>
                <a:cs typeface="Calibri" pitchFamily="34" charset="0"/>
              </a:rPr>
              <a:t/>
            </a:r>
            <a:br>
              <a:rPr lang="cs-CZ" sz="3600" b="1" dirty="0">
                <a:solidFill>
                  <a:srgbClr val="C00000"/>
                </a:solidFill>
                <a:effectLst>
                  <a:outerShdw blurRad="38100" dist="38100" dir="2700000" algn="tl">
                    <a:srgbClr val="000000">
                      <a:alpha val="43137"/>
                    </a:srgbClr>
                  </a:outerShdw>
                </a:effectLst>
                <a:cs typeface="Calibri" pitchFamily="34" charset="0"/>
              </a:rPr>
            </a:br>
            <a:r>
              <a:rPr lang="cs-CZ" sz="3600" dirty="0">
                <a:solidFill>
                  <a:schemeClr val="tx1"/>
                </a:solidFill>
                <a:effectLst>
                  <a:outerShdw blurRad="38100" dist="38100" dir="2700000" algn="tl">
                    <a:srgbClr val="000000">
                      <a:alpha val="43137"/>
                    </a:srgbClr>
                  </a:outerShdw>
                </a:effectLst>
                <a:cs typeface="Calibri" pitchFamily="34" charset="0"/>
              </a:rPr>
              <a:t>Ing. Lenka Kriegischová,  </a:t>
            </a:r>
            <a:endParaRPr lang="cs-CZ" sz="3600" dirty="0" smtClean="0">
              <a:solidFill>
                <a:schemeClr val="tx1"/>
              </a:solidFill>
              <a:effectLst>
                <a:outerShdw blurRad="38100" dist="38100" dir="2700000" algn="tl">
                  <a:srgbClr val="000000">
                    <a:alpha val="43137"/>
                  </a:srgbClr>
                </a:outerShdw>
              </a:effectLst>
              <a:cs typeface="Calibri" pitchFamily="34" charset="0"/>
            </a:endParaRPr>
          </a:p>
          <a:p>
            <a:pPr algn="ctr"/>
            <a:r>
              <a:rPr lang="cs-CZ" sz="3600" dirty="0" smtClean="0">
                <a:solidFill>
                  <a:schemeClr val="tx1"/>
                </a:solidFill>
                <a:effectLst>
                  <a:outerShdw blurRad="38100" dist="38100" dir="2700000" algn="tl">
                    <a:srgbClr val="000000">
                      <a:alpha val="43137"/>
                    </a:srgbClr>
                  </a:outerShdw>
                </a:effectLst>
                <a:cs typeface="Calibri" pitchFamily="34" charset="0"/>
              </a:rPr>
              <a:t>vedoucí </a:t>
            </a:r>
            <a:r>
              <a:rPr lang="cs-CZ" sz="3600" dirty="0">
                <a:solidFill>
                  <a:schemeClr val="tx1"/>
                </a:solidFill>
                <a:effectLst>
                  <a:outerShdw blurRad="38100" dist="38100" dir="2700000" algn="tl">
                    <a:srgbClr val="000000">
                      <a:alpha val="43137"/>
                    </a:srgbClr>
                  </a:outerShdw>
                </a:effectLst>
                <a:cs typeface="Calibri" pitchFamily="34" charset="0"/>
              </a:rPr>
              <a:t>oddělení </a:t>
            </a:r>
            <a:r>
              <a:rPr lang="cs-CZ" sz="3600" dirty="0" smtClean="0">
                <a:solidFill>
                  <a:schemeClr val="tx1"/>
                </a:solidFill>
                <a:effectLst>
                  <a:outerShdw blurRad="38100" dist="38100" dir="2700000" algn="tl">
                    <a:srgbClr val="000000">
                      <a:alpha val="43137"/>
                    </a:srgbClr>
                  </a:outerShdw>
                </a:effectLst>
                <a:cs typeface="Calibri" pitchFamily="34" charset="0"/>
              </a:rPr>
              <a:t>implementace </a:t>
            </a:r>
            <a:r>
              <a:rPr lang="cs-CZ" sz="3600" dirty="0">
                <a:solidFill>
                  <a:schemeClr val="tx1"/>
                </a:solidFill>
                <a:effectLst>
                  <a:outerShdw blurRad="38100" dist="38100" dir="2700000" algn="tl">
                    <a:srgbClr val="000000">
                      <a:alpha val="43137"/>
                    </a:srgbClr>
                  </a:outerShdw>
                </a:effectLst>
                <a:cs typeface="Calibri" pitchFamily="34" charset="0"/>
              </a:rPr>
              <a:t>integrovaných nástrojů         </a:t>
            </a:r>
          </a:p>
        </p:txBody>
      </p:sp>
      <p:sp>
        <p:nvSpPr>
          <p:cNvPr id="6" name="Zástupný symbol pro číslo snímku 5"/>
          <p:cNvSpPr>
            <a:spLocks noGrp="1"/>
          </p:cNvSpPr>
          <p:nvPr>
            <p:ph type="sldNum" sz="quarter" idx="12"/>
          </p:nvPr>
        </p:nvSpPr>
        <p:spPr/>
        <p:txBody>
          <a:bodyPr/>
          <a:lstStyle/>
          <a:p>
            <a:fld id="{CA6B5227-2C6F-B94D-9D8F-826F9170706D}" type="slidenum">
              <a:rPr lang="en-US" smtClean="0"/>
              <a:t>10</a:t>
            </a:fld>
            <a:endParaRPr lang="en-US" dirty="0"/>
          </a:p>
        </p:txBody>
      </p:sp>
      <p:pic>
        <p:nvPicPr>
          <p:cNvPr id="4" name="Picture 2" descr="\\nt1\O\Loga 2014_2020\IROP\Logolinky\RGB\JPG\IROP_CZ_RO_B_C RGB_malý.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09" y="593986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41381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sz="2600" dirty="0">
                <a:solidFill>
                  <a:srgbClr val="0070C0"/>
                </a:solidFill>
                <a:effectLst>
                  <a:outerShdw blurRad="38100" dist="38100" dir="2700000" algn="tl">
                    <a:srgbClr val="000000">
                      <a:alpha val="43137"/>
                    </a:srgbClr>
                  </a:outerShdw>
                </a:effectLst>
              </a:rPr>
              <a:t>65. výzva IROP – sociální podnikání – Integrované projekty CLLD</a:t>
            </a:r>
            <a:endParaRPr lang="en-US" sz="26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14322"/>
            <a:ext cx="8229600" cy="5142028"/>
          </a:xfrm>
        </p:spPr>
        <p:txBody>
          <a:bodyPr>
            <a:noAutofit/>
          </a:bodyPr>
          <a:lstStyle/>
          <a:p>
            <a:pPr marL="0" lvl="0" indent="0">
              <a:buNone/>
            </a:pPr>
            <a:r>
              <a:rPr lang="pl-PL" sz="2400" b="1" dirty="0" smtClean="0"/>
              <a:t>Podporované aktivity:</a:t>
            </a:r>
          </a:p>
          <a:p>
            <a:pPr marL="0" indent="0" eaLnBrk="0" fontAlgn="base" hangingPunct="0">
              <a:spcAft>
                <a:spcPct val="0"/>
              </a:spcAft>
              <a:buNone/>
            </a:pPr>
            <a:r>
              <a:rPr lang="cs-CZ" sz="2000" b="1" dirty="0" smtClean="0"/>
              <a:t>Nová </a:t>
            </a:r>
            <a:r>
              <a:rPr lang="cs-CZ" sz="2000" b="1" dirty="0"/>
              <a:t>výstavba</a:t>
            </a:r>
            <a:r>
              <a:rPr lang="cs-CZ" sz="2000" dirty="0"/>
              <a:t>, </a:t>
            </a:r>
            <a:r>
              <a:rPr lang="cs-CZ" sz="2000" b="1" dirty="0"/>
              <a:t>nákup objektů</a:t>
            </a:r>
            <a:r>
              <a:rPr lang="cs-CZ" sz="2000" dirty="0"/>
              <a:t>, </a:t>
            </a:r>
            <a:r>
              <a:rPr lang="cs-CZ" sz="2000" b="1" dirty="0"/>
              <a:t>stavební úpravy</a:t>
            </a:r>
            <a:r>
              <a:rPr lang="cs-CZ" sz="2000" dirty="0"/>
              <a:t>, </a:t>
            </a:r>
            <a:r>
              <a:rPr lang="cs-CZ" sz="2000" b="1" dirty="0"/>
              <a:t>nákup zařízení a vybavení</a:t>
            </a:r>
            <a:r>
              <a:rPr lang="cs-CZ" sz="2000" dirty="0"/>
              <a:t>, které vytvoří podmínky pro sociální podnikání</a:t>
            </a:r>
            <a:r>
              <a:rPr lang="cs-CZ" sz="2000" dirty="0" smtClean="0"/>
              <a:t>.</a:t>
            </a:r>
          </a:p>
          <a:p>
            <a:pPr marL="0" indent="0" eaLnBrk="0" fontAlgn="base" hangingPunct="0">
              <a:spcAft>
                <a:spcPct val="0"/>
              </a:spcAft>
              <a:buNone/>
            </a:pPr>
            <a:endParaRPr lang="cs-CZ" sz="800" dirty="0"/>
          </a:p>
          <a:p>
            <a:pPr eaLnBrk="0" fontAlgn="base" hangingPunct="0">
              <a:spcAft>
                <a:spcPct val="0"/>
              </a:spcAft>
              <a:buFontTx/>
              <a:buChar char="-"/>
            </a:pPr>
            <a:r>
              <a:rPr lang="cs-CZ" sz="2000" b="1" dirty="0" smtClean="0"/>
              <a:t>Nový sociální podnik</a:t>
            </a:r>
          </a:p>
          <a:p>
            <a:pPr marL="866775" lvl="1" eaLnBrk="0" fontAlgn="base" hangingPunct="0">
              <a:spcAft>
                <a:spcPct val="0"/>
              </a:spcAft>
              <a:buFont typeface="Wingdings" panose="05000000000000000000" pitchFamily="2" charset="2"/>
              <a:buChar char="v"/>
            </a:pPr>
            <a:r>
              <a:rPr lang="cs-CZ" sz="1800" b="1" dirty="0" smtClean="0"/>
              <a:t>Nový podnikatelský subjekt </a:t>
            </a:r>
            <a:r>
              <a:rPr lang="cs-CZ" sz="1800" dirty="0" smtClean="0"/>
              <a:t>(doposud nezahájil ekonomickou činnost)</a:t>
            </a:r>
            <a:endParaRPr lang="cs-CZ" sz="1800" b="1" dirty="0" smtClean="0"/>
          </a:p>
          <a:p>
            <a:pPr marL="866775" lvl="1" eaLnBrk="0" fontAlgn="base" hangingPunct="0">
              <a:spcAft>
                <a:spcPct val="0"/>
              </a:spcAft>
              <a:buFont typeface="Wingdings" panose="05000000000000000000" pitchFamily="2" charset="2"/>
              <a:buChar char="v"/>
            </a:pPr>
            <a:r>
              <a:rPr lang="cs-CZ" sz="1800" b="1" dirty="0" smtClean="0"/>
              <a:t>Rozšířením stávajícího podnikatelského subjektu – </a:t>
            </a:r>
            <a:r>
              <a:rPr lang="cs-CZ" sz="1800" dirty="0" smtClean="0"/>
              <a:t>nový předmět podnikání, nově zřízená živnost (volná, řemeslná, koncesovaná), nový obor činnosti v rámci živnosti volné)</a:t>
            </a:r>
          </a:p>
          <a:p>
            <a:pPr eaLnBrk="0" fontAlgn="base" hangingPunct="0">
              <a:spcAft>
                <a:spcPct val="0"/>
              </a:spcAft>
              <a:buFontTx/>
              <a:buChar char="-"/>
            </a:pPr>
            <a:r>
              <a:rPr lang="cs-CZ" sz="2000" b="1" dirty="0" smtClean="0"/>
              <a:t>Rozšíření sociálního podniku </a:t>
            </a:r>
          </a:p>
          <a:p>
            <a:pPr marL="942975" lvl="1" indent="-180975"/>
            <a:r>
              <a:rPr lang="cs-CZ" sz="1800" dirty="0" smtClean="0"/>
              <a:t>rozšíření nabízených produktů a služeb, </a:t>
            </a:r>
          </a:p>
          <a:p>
            <a:pPr marL="942975" lvl="1" indent="-180975"/>
            <a:r>
              <a:rPr lang="cs-CZ" sz="1800" dirty="0" smtClean="0"/>
              <a:t>rozšíření </a:t>
            </a:r>
            <a:r>
              <a:rPr lang="cs-CZ" sz="1800" dirty="0"/>
              <a:t>prostorové kapacity podniku, </a:t>
            </a:r>
          </a:p>
          <a:p>
            <a:pPr marL="942975" lvl="1" indent="-180975"/>
            <a:r>
              <a:rPr lang="cs-CZ" sz="1800" dirty="0"/>
              <a:t>zavedení nových technologií výroby,</a:t>
            </a:r>
          </a:p>
          <a:p>
            <a:pPr marL="942975" lvl="1" indent="-180975"/>
            <a:r>
              <a:rPr lang="cs-CZ" sz="1800" dirty="0"/>
              <a:t>zefektivnění procesů v </a:t>
            </a:r>
            <a:r>
              <a:rPr lang="cs-CZ" sz="1800" dirty="0" smtClean="0"/>
              <a:t>podniku.</a:t>
            </a:r>
            <a:endParaRPr lang="cs-CZ" sz="1800" dirty="0"/>
          </a:p>
        </p:txBody>
      </p:sp>
      <p:pic>
        <p:nvPicPr>
          <p:cNvPr id="6"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100</a:t>
            </a:fld>
            <a:endParaRPr lang="en-US" dirty="0"/>
          </a:p>
        </p:txBody>
      </p:sp>
    </p:spTree>
    <p:extLst>
      <p:ext uri="{BB962C8B-B14F-4D97-AF65-F5344CB8AC3E}">
        <p14:creationId xmlns:p14="http://schemas.microsoft.com/office/powerpoint/2010/main" val="308697577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sz="2600" dirty="0">
                <a:solidFill>
                  <a:srgbClr val="0070C0"/>
                </a:solidFill>
                <a:effectLst>
                  <a:outerShdw blurRad="38100" dist="38100" dir="2700000" algn="tl">
                    <a:srgbClr val="000000">
                      <a:alpha val="43137"/>
                    </a:srgbClr>
                  </a:outerShdw>
                </a:effectLst>
              </a:rPr>
              <a:t>65. výzva IROP – sociální podnikání – Integrované projekty CLLD</a:t>
            </a:r>
            <a:endParaRPr lang="en-US" sz="26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14322"/>
            <a:ext cx="8229600" cy="4855769"/>
          </a:xfrm>
        </p:spPr>
        <p:txBody>
          <a:bodyPr>
            <a:noAutofit/>
          </a:bodyPr>
          <a:lstStyle/>
          <a:p>
            <a:pPr marL="0" indent="0" eaLnBrk="0" fontAlgn="base" hangingPunct="0">
              <a:spcAft>
                <a:spcPct val="0"/>
              </a:spcAft>
              <a:buNone/>
            </a:pPr>
            <a:endParaRPr lang="cs-CZ" sz="1600" b="1" dirty="0" smtClean="0"/>
          </a:p>
          <a:p>
            <a:pPr marL="400050" lvl="1" indent="0" eaLnBrk="0" fontAlgn="base" hangingPunct="0">
              <a:spcAft>
                <a:spcPct val="0"/>
              </a:spcAft>
              <a:buNone/>
            </a:pPr>
            <a:r>
              <a:rPr lang="cs-CZ" sz="2200" b="1" dirty="0" smtClean="0"/>
              <a:t>Rozšíření sociálního podniku</a:t>
            </a:r>
            <a:r>
              <a:rPr lang="cs-CZ" sz="2200" dirty="0" smtClean="0"/>
              <a:t> je podmíněno, že žadatel musí popsat v podnikatelském plánu, jak principy sociálního podnikání naplňuje minimálně v období 6 měsíců před podáním žádosti o podporu. Požadován je růst počtu zaměstnaných osob z cílových skupin, který nesmí nastat na úkor snížení stávajícího počtu zaměstnanců sociálního podniku.</a:t>
            </a:r>
          </a:p>
          <a:p>
            <a:pPr marL="0" indent="0" eaLnBrk="0" fontAlgn="base" hangingPunct="0">
              <a:spcAft>
                <a:spcPct val="0"/>
              </a:spcAft>
              <a:buNone/>
            </a:pPr>
            <a:endParaRPr lang="cs-CZ" sz="2200" b="1" dirty="0" smtClean="0"/>
          </a:p>
          <a:p>
            <a:pPr eaLnBrk="0" fontAlgn="base" hangingPunct="0">
              <a:spcAft>
                <a:spcPct val="0"/>
              </a:spcAft>
              <a:buFontTx/>
              <a:buChar char="-"/>
            </a:pPr>
            <a:r>
              <a:rPr lang="cs-CZ" sz="2000" b="1" dirty="0" smtClean="0"/>
              <a:t>Vznik nových nebo rozšíření podnikatelských aktivit OSVČ</a:t>
            </a:r>
          </a:p>
          <a:p>
            <a:pPr eaLnBrk="0" fontAlgn="base" hangingPunct="0">
              <a:spcAft>
                <a:spcPct val="0"/>
              </a:spcAft>
              <a:buFontTx/>
              <a:buChar char="-"/>
            </a:pPr>
            <a:endParaRPr lang="cs-CZ" sz="1600" b="1" dirty="0"/>
          </a:p>
        </p:txBody>
      </p:sp>
      <p:pic>
        <p:nvPicPr>
          <p:cNvPr id="6"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101</a:t>
            </a:fld>
            <a:endParaRPr lang="en-US" dirty="0"/>
          </a:p>
        </p:txBody>
      </p:sp>
    </p:spTree>
    <p:extLst>
      <p:ext uri="{BB962C8B-B14F-4D97-AF65-F5344CB8AC3E}">
        <p14:creationId xmlns:p14="http://schemas.microsoft.com/office/powerpoint/2010/main" val="44496397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97636"/>
            <a:ext cx="8229600" cy="868362"/>
          </a:xfrm>
        </p:spPr>
        <p:txBody>
          <a:bodyPr/>
          <a:lstStyle/>
          <a:p>
            <a:r>
              <a:rPr lang="cs-CZ" sz="2600" dirty="0">
                <a:solidFill>
                  <a:srgbClr val="0070C0"/>
                </a:solidFill>
                <a:effectLst>
                  <a:outerShdw blurRad="38100" dist="38100" dir="2700000" algn="tl">
                    <a:srgbClr val="000000">
                      <a:alpha val="43137"/>
                    </a:srgbClr>
                  </a:outerShdw>
                </a:effectLst>
              </a:rPr>
              <a:t>65. výzva IROP – sociální podnikání – Integrované projekty CLLD</a:t>
            </a:r>
          </a:p>
        </p:txBody>
      </p:sp>
      <p:sp>
        <p:nvSpPr>
          <p:cNvPr id="3" name="Zástupný symbol pro obsah 2"/>
          <p:cNvSpPr>
            <a:spLocks noGrp="1"/>
          </p:cNvSpPr>
          <p:nvPr>
            <p:ph idx="1"/>
          </p:nvPr>
        </p:nvSpPr>
        <p:spPr>
          <a:xfrm>
            <a:off x="457200" y="1241659"/>
            <a:ext cx="8229600" cy="4774130"/>
          </a:xfrm>
        </p:spPr>
        <p:txBody>
          <a:bodyPr>
            <a:normAutofit fontScale="25000" lnSpcReduction="20000"/>
          </a:bodyPr>
          <a:lstStyle/>
          <a:p>
            <a:pPr marL="0" indent="0">
              <a:buNone/>
            </a:pPr>
            <a:r>
              <a:rPr lang="cs-CZ" sz="9600" b="1" dirty="0" smtClean="0"/>
              <a:t>Oprávnění žadatelé:</a:t>
            </a:r>
          </a:p>
          <a:p>
            <a:pPr marL="0" indent="0">
              <a:buNone/>
            </a:pPr>
            <a:endParaRPr lang="cs-CZ" sz="4800" b="1" dirty="0" smtClean="0"/>
          </a:p>
          <a:p>
            <a:pPr lvl="0"/>
            <a:r>
              <a:rPr lang="cs-CZ" sz="8000" b="1" dirty="0"/>
              <a:t>osoby samostatně výdělečně činné</a:t>
            </a:r>
            <a:r>
              <a:rPr lang="cs-CZ" sz="8000" dirty="0"/>
              <a:t> (dále jen „OSVČ“) podle zákona č. 155/1995 Sb., o důchodovém pojištění:</a:t>
            </a:r>
          </a:p>
          <a:p>
            <a:pPr lvl="0"/>
            <a:r>
              <a:rPr lang="cs-CZ" sz="8000" b="1" dirty="0" smtClean="0"/>
              <a:t>obchodní </a:t>
            </a:r>
            <a:r>
              <a:rPr lang="cs-CZ" sz="8000" b="1" dirty="0"/>
              <a:t>korporace</a:t>
            </a:r>
            <a:r>
              <a:rPr lang="cs-CZ" sz="8000" dirty="0"/>
              <a:t> vymezené zákonem č. 90/2012 Sb., o obchodních korporacích:</a:t>
            </a:r>
          </a:p>
          <a:p>
            <a:pPr lvl="1"/>
            <a:r>
              <a:rPr lang="cs-CZ" sz="8000" dirty="0"/>
              <a:t>veřejná obchodní </a:t>
            </a:r>
            <a:r>
              <a:rPr lang="cs-CZ" sz="8000" dirty="0" smtClean="0"/>
              <a:t>společnost, komanditní společnost, společnost </a:t>
            </a:r>
            <a:r>
              <a:rPr lang="cs-CZ" sz="8000" dirty="0"/>
              <a:t>s ručením </a:t>
            </a:r>
            <a:r>
              <a:rPr lang="cs-CZ" sz="8000" dirty="0" smtClean="0"/>
              <a:t>omezeným, akciová společnost, evropská společnost, evropské hospodářské zájmové sdružení, družstva</a:t>
            </a:r>
          </a:p>
          <a:p>
            <a:pPr lvl="0"/>
            <a:r>
              <a:rPr lang="cs-CZ" sz="8000" b="1" dirty="0"/>
              <a:t>nestátní neziskové organizace</a:t>
            </a:r>
            <a:endParaRPr lang="cs-CZ" sz="8000" dirty="0"/>
          </a:p>
          <a:p>
            <a:pPr marL="809625" lvl="0" indent="-361950">
              <a:buFontTx/>
              <a:buChar char="‒"/>
              <a:tabLst>
                <a:tab pos="628650" algn="l"/>
              </a:tabLst>
            </a:pPr>
            <a:r>
              <a:rPr lang="cs-CZ" sz="8000" dirty="0" smtClean="0"/>
              <a:t>spolky, ústavy, obecně </a:t>
            </a:r>
            <a:r>
              <a:rPr lang="cs-CZ" sz="8000" dirty="0"/>
              <a:t>prospěšné společnosti podle zákona č. 248/1995 Sb., o obecně prospěšných společnostech, </a:t>
            </a:r>
            <a:r>
              <a:rPr lang="cs-CZ" sz="8000" dirty="0" smtClean="0"/>
              <a:t>zájmová </a:t>
            </a:r>
            <a:r>
              <a:rPr lang="cs-CZ" sz="8000" dirty="0"/>
              <a:t>sdružení právnických osob, pokud těmito osobami jsou výše uvedené nestátní neziskové organizace;</a:t>
            </a:r>
          </a:p>
          <a:p>
            <a:pPr lvl="0"/>
            <a:r>
              <a:rPr lang="cs-CZ" sz="8000" b="1" dirty="0"/>
              <a:t>c</a:t>
            </a:r>
            <a:r>
              <a:rPr lang="cs-CZ" sz="8000" b="1" dirty="0" smtClean="0"/>
              <a:t>írkve, </a:t>
            </a:r>
            <a:endParaRPr lang="cs-CZ" sz="8000" dirty="0"/>
          </a:p>
          <a:p>
            <a:pPr lvl="0"/>
            <a:r>
              <a:rPr lang="cs-CZ" sz="8000" b="1" dirty="0"/>
              <a:t>církevní organizace.</a:t>
            </a:r>
            <a:endParaRPr lang="cs-CZ" sz="8000" dirty="0"/>
          </a:p>
          <a:p>
            <a:pPr lvl="1"/>
            <a:endParaRPr lang="cs-CZ" sz="8000" dirty="0" smtClean="0"/>
          </a:p>
          <a:p>
            <a:pPr marL="0" indent="0">
              <a:buNone/>
            </a:pPr>
            <a:r>
              <a:rPr lang="cs-CZ" sz="4300" dirty="0" smtClean="0"/>
              <a:t>  </a:t>
            </a:r>
          </a:p>
          <a:p>
            <a:pPr marL="0" indent="0">
              <a:buNone/>
            </a:pPr>
            <a:endParaRPr lang="cs-CZ" sz="2100" dirty="0"/>
          </a:p>
          <a:p>
            <a:pPr marL="0" indent="0">
              <a:buNone/>
            </a:pPr>
            <a:endParaRPr lang="cs-CZ" sz="2100" dirty="0"/>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102</a:t>
            </a:fld>
            <a:endParaRPr lang="en-US" dirty="0"/>
          </a:p>
        </p:txBody>
      </p:sp>
      <p:pic>
        <p:nvPicPr>
          <p:cNvPr id="6"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31411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sz="2600" dirty="0">
                <a:solidFill>
                  <a:srgbClr val="0070C0"/>
                </a:solidFill>
                <a:effectLst>
                  <a:outerShdw blurRad="38100" dist="38100" dir="2700000" algn="tl">
                    <a:srgbClr val="000000">
                      <a:alpha val="43137"/>
                    </a:srgbClr>
                  </a:outerShdw>
                </a:effectLst>
              </a:rPr>
              <a:t>65. výzva IROP – sociální podnikání – Integrované projekty CLLD</a:t>
            </a:r>
            <a:endParaRPr lang="en-US" sz="26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76224"/>
            <a:ext cx="8229600" cy="5180126"/>
          </a:xfrm>
        </p:spPr>
        <p:txBody>
          <a:bodyPr>
            <a:noAutofit/>
          </a:bodyPr>
          <a:lstStyle/>
          <a:p>
            <a:pPr marL="0" indent="0">
              <a:buNone/>
            </a:pPr>
            <a:r>
              <a:rPr lang="cs-CZ" sz="2000" dirty="0" smtClean="0"/>
              <a:t>V</a:t>
            </a:r>
            <a:r>
              <a:rPr lang="cs-CZ" sz="2000" dirty="0"/>
              <a:t> </a:t>
            </a:r>
            <a:r>
              <a:rPr lang="cs-CZ" sz="2000" dirty="0" smtClean="0"/>
              <a:t>této</a:t>
            </a:r>
            <a:r>
              <a:rPr lang="cs-CZ" sz="2000" dirty="0"/>
              <a:t> </a:t>
            </a:r>
            <a:r>
              <a:rPr lang="cs-CZ" sz="2000" dirty="0" smtClean="0"/>
              <a:t>výzvě </a:t>
            </a:r>
            <a:r>
              <a:rPr lang="cs-CZ" sz="2000" b="1" dirty="0" smtClean="0"/>
              <a:t>nejsou obce </a:t>
            </a:r>
            <a:r>
              <a:rPr lang="cs-CZ" sz="2000" b="1" dirty="0"/>
              <a:t>a svazky </a:t>
            </a:r>
            <a:r>
              <a:rPr lang="cs-CZ" sz="2000" b="1" dirty="0" smtClean="0"/>
              <a:t>obcí oprávněnými </a:t>
            </a:r>
            <a:r>
              <a:rPr lang="cs-CZ" sz="2000" b="1" dirty="0"/>
              <a:t>žadateli</a:t>
            </a:r>
            <a:r>
              <a:rPr lang="cs-CZ" sz="2000" dirty="0" smtClean="0"/>
              <a:t>.</a:t>
            </a:r>
          </a:p>
          <a:p>
            <a:pPr marL="0" indent="0">
              <a:buNone/>
            </a:pPr>
            <a:r>
              <a:rPr lang="cs-CZ" sz="2000" dirty="0" smtClean="0"/>
              <a:t> </a:t>
            </a:r>
            <a:endParaRPr lang="cs-CZ" sz="2000" dirty="0"/>
          </a:p>
          <a:p>
            <a:pPr marL="0" indent="0">
              <a:buNone/>
            </a:pPr>
            <a:r>
              <a:rPr lang="cs-CZ" sz="2000" dirty="0" smtClean="0"/>
              <a:t>Vychází z principu sociálního podnikání:</a:t>
            </a:r>
          </a:p>
          <a:p>
            <a:r>
              <a:rPr lang="cs-CZ" sz="2000" b="1" dirty="0"/>
              <a:t>nezávislost (autonomie) v manažerském rozhodování a řízení na externích zakladatelích nebo </a:t>
            </a:r>
            <a:r>
              <a:rPr lang="cs-CZ" sz="2000" b="1" dirty="0" smtClean="0"/>
              <a:t>zřizovatelích</a:t>
            </a:r>
            <a:endParaRPr lang="cs-CZ" sz="2000" dirty="0" smtClean="0"/>
          </a:p>
          <a:p>
            <a:pPr marL="0" indent="0">
              <a:buNone/>
            </a:pPr>
            <a:r>
              <a:rPr lang="cs-CZ" sz="2000" dirty="0" smtClean="0"/>
              <a:t>Nezávislostí </a:t>
            </a:r>
            <a:r>
              <a:rPr lang="cs-CZ" sz="2000" dirty="0"/>
              <a:t>se </a:t>
            </a:r>
            <a:r>
              <a:rPr lang="cs-CZ" sz="2000" dirty="0" smtClean="0"/>
              <a:t>míní </a:t>
            </a:r>
            <a:r>
              <a:rPr lang="cs-CZ" sz="2000" dirty="0"/>
              <a:t>autonomie v manažerském rozhodování a řízení. </a:t>
            </a:r>
            <a:r>
              <a:rPr lang="cs-CZ" sz="2000" dirty="0" smtClean="0"/>
              <a:t>Pokud by </a:t>
            </a:r>
            <a:r>
              <a:rPr lang="cs-CZ" sz="2000" dirty="0"/>
              <a:t>jedním ze zřizovatelů </a:t>
            </a:r>
            <a:r>
              <a:rPr lang="cs-CZ" sz="2000" dirty="0" smtClean="0"/>
              <a:t>byla obec</a:t>
            </a:r>
            <a:r>
              <a:rPr lang="cs-CZ" sz="2000" dirty="0"/>
              <a:t>, její celkový vlastnický podíl v podniku </a:t>
            </a:r>
            <a:r>
              <a:rPr lang="cs-CZ" sz="2000" dirty="0" smtClean="0"/>
              <a:t>by musel </a:t>
            </a:r>
            <a:r>
              <a:rPr lang="cs-CZ" sz="2000" dirty="0"/>
              <a:t>být menší než </a:t>
            </a:r>
            <a:r>
              <a:rPr lang="cs-CZ" sz="2000" dirty="0" smtClean="0"/>
              <a:t>50 %. Pokud by </a:t>
            </a:r>
            <a:r>
              <a:rPr lang="cs-CZ" sz="2000" dirty="0"/>
              <a:t>zřizovatelem </a:t>
            </a:r>
            <a:r>
              <a:rPr lang="cs-CZ" sz="2000" dirty="0" smtClean="0"/>
              <a:t>bylo více </a:t>
            </a:r>
            <a:r>
              <a:rPr lang="cs-CZ" sz="2000" dirty="0"/>
              <a:t>obcí, vlastnický podíl každé z těchto obcí </a:t>
            </a:r>
            <a:r>
              <a:rPr lang="cs-CZ" sz="2000" dirty="0" smtClean="0"/>
              <a:t>by musel </a:t>
            </a:r>
            <a:r>
              <a:rPr lang="cs-CZ" sz="2000" dirty="0"/>
              <a:t>být menší než 50 %. </a:t>
            </a:r>
            <a:endParaRPr lang="cs-CZ" sz="2000" b="1" dirty="0" smtClean="0"/>
          </a:p>
          <a:p>
            <a:pPr marL="0" indent="0">
              <a:buNone/>
            </a:pPr>
            <a:r>
              <a:rPr lang="cs-CZ" sz="2000" dirty="0" smtClean="0"/>
              <a:t>Zapojení obcí </a:t>
            </a:r>
            <a:r>
              <a:rPr lang="cs-CZ" sz="2000" dirty="0"/>
              <a:t>je možné </a:t>
            </a:r>
            <a:r>
              <a:rPr lang="cs-CZ" sz="2000" b="1" dirty="0"/>
              <a:t>založením obchodní korporace</a:t>
            </a:r>
            <a:r>
              <a:rPr lang="cs-CZ" sz="2000" dirty="0"/>
              <a:t>, která bude v manažerském rozhodování a řízení nezávislá na externích zakladatelích nebo </a:t>
            </a:r>
            <a:r>
              <a:rPr lang="cs-CZ" sz="2000" dirty="0" smtClean="0"/>
              <a:t>zřizovatelích. </a:t>
            </a:r>
            <a:r>
              <a:rPr lang="cs-CZ" sz="2000" dirty="0"/>
              <a:t>Žádná z nich v něm nesmí </a:t>
            </a:r>
            <a:r>
              <a:rPr lang="cs-CZ" sz="2000" dirty="0" smtClean="0"/>
              <a:t>disponovat </a:t>
            </a:r>
            <a:r>
              <a:rPr lang="cs-CZ" sz="2000" dirty="0"/>
              <a:t>většinou rozhodovacích práv a vlastnický podíl každé z nich musí být menší než 50 %. </a:t>
            </a:r>
          </a:p>
        </p:txBody>
      </p:sp>
      <p:pic>
        <p:nvPicPr>
          <p:cNvPr id="6"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103</a:t>
            </a:fld>
            <a:endParaRPr lang="en-US" dirty="0"/>
          </a:p>
        </p:txBody>
      </p:sp>
    </p:spTree>
    <p:extLst>
      <p:ext uri="{BB962C8B-B14F-4D97-AF65-F5344CB8AC3E}">
        <p14:creationId xmlns:p14="http://schemas.microsoft.com/office/powerpoint/2010/main" val="225507330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048383"/>
          </a:xfrm>
        </p:spPr>
        <p:txBody>
          <a:bodyPr/>
          <a:lstStyle/>
          <a:p>
            <a:r>
              <a:rPr lang="cs-CZ" sz="2600" dirty="0" smtClean="0">
                <a:solidFill>
                  <a:srgbClr val="0070C0"/>
                </a:solidFill>
                <a:effectLst>
                  <a:outerShdw blurRad="38100" dist="38100" dir="2700000" algn="tl">
                    <a:srgbClr val="000000">
                      <a:alpha val="43137"/>
                    </a:srgbClr>
                  </a:outerShdw>
                </a:effectLst>
              </a:rPr>
              <a:t>65. výzva IROP – </a:t>
            </a:r>
            <a:r>
              <a:rPr lang="cs-CZ" sz="2600" dirty="0">
                <a:solidFill>
                  <a:srgbClr val="0070C0"/>
                </a:solidFill>
                <a:effectLst>
                  <a:outerShdw blurRad="38100" dist="38100" dir="2700000" algn="tl">
                    <a:srgbClr val="000000">
                      <a:alpha val="43137"/>
                    </a:srgbClr>
                  </a:outerShdw>
                </a:effectLst>
              </a:rPr>
              <a:t>sociální podnikání – </a:t>
            </a:r>
            <a:r>
              <a:rPr lang="cs-CZ" sz="2600" dirty="0" smtClean="0">
                <a:solidFill>
                  <a:srgbClr val="0070C0"/>
                </a:solidFill>
                <a:effectLst>
                  <a:outerShdw blurRad="38100" dist="38100" dir="2700000" algn="tl">
                    <a:srgbClr val="000000">
                      <a:alpha val="43137"/>
                    </a:srgbClr>
                  </a:outerShdw>
                </a:effectLst>
              </a:rPr>
              <a:t>Integrované </a:t>
            </a:r>
            <a:r>
              <a:rPr lang="cs-CZ" sz="2600" dirty="0">
                <a:solidFill>
                  <a:srgbClr val="0070C0"/>
                </a:solidFill>
                <a:effectLst>
                  <a:outerShdw blurRad="38100" dist="38100" dir="2700000" algn="tl">
                    <a:srgbClr val="000000">
                      <a:alpha val="43137"/>
                    </a:srgbClr>
                  </a:outerShdw>
                </a:effectLst>
              </a:rPr>
              <a:t>projekty CLLD</a:t>
            </a:r>
            <a:endParaRPr lang="en-US" sz="26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03157"/>
            <a:ext cx="8229600" cy="5236144"/>
          </a:xfrm>
        </p:spPr>
        <p:txBody>
          <a:bodyPr>
            <a:noAutofit/>
          </a:bodyPr>
          <a:lstStyle/>
          <a:p>
            <a:pPr marL="0" lvl="0" indent="0">
              <a:buNone/>
            </a:pPr>
            <a:r>
              <a:rPr lang="cs-CZ" sz="1800" dirty="0"/>
              <a:t>Z IROP </a:t>
            </a:r>
            <a:r>
              <a:rPr lang="cs-CZ" sz="1800" b="1" dirty="0"/>
              <a:t>nelze</a:t>
            </a:r>
            <a:r>
              <a:rPr lang="cs-CZ" sz="1800" dirty="0"/>
              <a:t> </a:t>
            </a:r>
            <a:r>
              <a:rPr lang="cs-CZ" sz="1800" dirty="0" smtClean="0"/>
              <a:t>financovat:</a:t>
            </a:r>
            <a:endParaRPr lang="cs-CZ" sz="1600" dirty="0" smtClean="0"/>
          </a:p>
          <a:p>
            <a:r>
              <a:rPr lang="cs-CZ" sz="1700" b="1" dirty="0" smtClean="0"/>
              <a:t>zemědělskou prvovýrobu</a:t>
            </a:r>
            <a:r>
              <a:rPr lang="cs-CZ" sz="1700" dirty="0"/>
              <a:t>;</a:t>
            </a:r>
          </a:p>
          <a:p>
            <a:r>
              <a:rPr lang="cs-CZ" sz="1700" b="1" dirty="0" smtClean="0"/>
              <a:t>komerční turistická zařízení:</a:t>
            </a:r>
            <a:r>
              <a:rPr lang="cs-CZ" sz="1700" dirty="0" smtClean="0"/>
              <a:t> hotely</a:t>
            </a:r>
            <a:r>
              <a:rPr lang="cs-CZ" sz="1700" dirty="0"/>
              <a:t>, botely, motely, </a:t>
            </a:r>
            <a:r>
              <a:rPr lang="cs-CZ" sz="1700" dirty="0" smtClean="0"/>
              <a:t>penziony;</a:t>
            </a:r>
            <a:endParaRPr lang="cs-CZ" sz="1700" dirty="0"/>
          </a:p>
          <a:p>
            <a:pPr marL="361950" indent="-361950"/>
            <a:r>
              <a:rPr lang="cs-CZ" sz="1700" b="1" dirty="0" smtClean="0"/>
              <a:t>restaurace, bary, pivnice</a:t>
            </a:r>
            <a:r>
              <a:rPr lang="cs-CZ" sz="1700" dirty="0" smtClean="0"/>
              <a:t>;</a:t>
            </a:r>
          </a:p>
          <a:p>
            <a:r>
              <a:rPr lang="cs-CZ" sz="1700" b="1" dirty="0" smtClean="0"/>
              <a:t>komerční volnočasová zařízení </a:t>
            </a:r>
            <a:r>
              <a:rPr lang="cs-CZ" sz="1700" dirty="0" smtClean="0"/>
              <a:t>– např. provozovny heren, kasin a sázkových kanceláří, sportovní, zábavní a rekreační činnosti a činnosti </a:t>
            </a:r>
            <a:r>
              <a:rPr lang="cs-CZ" sz="1700" dirty="0"/>
              <a:t>fitcenter;</a:t>
            </a:r>
          </a:p>
          <a:p>
            <a:r>
              <a:rPr lang="cs-CZ" sz="1700" b="1" dirty="0" smtClean="0"/>
              <a:t>lázeňské provozy</a:t>
            </a:r>
            <a:r>
              <a:rPr lang="cs-CZ" sz="1700" dirty="0" smtClean="0"/>
              <a:t>.</a:t>
            </a:r>
          </a:p>
          <a:p>
            <a:pPr marL="0" indent="0">
              <a:buNone/>
            </a:pPr>
            <a:endParaRPr lang="cs-CZ" sz="1600" b="1" dirty="0" smtClean="0"/>
          </a:p>
          <a:p>
            <a:pPr marL="0" indent="0">
              <a:buNone/>
            </a:pPr>
            <a:r>
              <a:rPr lang="cs-CZ" sz="1700" b="1" dirty="0" smtClean="0"/>
              <a:t>Povolené drobné </a:t>
            </a:r>
            <a:r>
              <a:rPr lang="cs-CZ" sz="1700" b="1" dirty="0"/>
              <a:t>provozovny </a:t>
            </a:r>
            <a:r>
              <a:rPr lang="cs-CZ" sz="1700" b="1" dirty="0" smtClean="0"/>
              <a:t>ve stravování</a:t>
            </a:r>
            <a:r>
              <a:rPr lang="cs-CZ" sz="1700" dirty="0"/>
              <a:t> – např. </a:t>
            </a:r>
            <a:r>
              <a:rPr lang="cs-CZ" sz="1700" dirty="0" smtClean="0"/>
              <a:t>mléčná bistra</a:t>
            </a:r>
            <a:r>
              <a:rPr lang="cs-CZ" sz="1700" dirty="0"/>
              <a:t>, </a:t>
            </a:r>
            <a:r>
              <a:rPr lang="cs-CZ" sz="1700" dirty="0" smtClean="0"/>
              <a:t>kavárny, cukrárny, výrobny </a:t>
            </a:r>
            <a:r>
              <a:rPr lang="cs-CZ" sz="1700" dirty="0"/>
              <a:t>svačinek, pražírny kávy s ochutnávkou, </a:t>
            </a:r>
            <a:r>
              <a:rPr lang="cs-CZ" sz="1700" dirty="0" smtClean="0"/>
              <a:t>různé výrobny a přípravny občerstvení s prodejem apod., tzv</a:t>
            </a:r>
            <a:r>
              <a:rPr lang="cs-CZ" sz="1700" dirty="0"/>
              <a:t>. drobná gastronomická </a:t>
            </a:r>
            <a:r>
              <a:rPr lang="cs-CZ" sz="1700" dirty="0" smtClean="0"/>
              <a:t>zařízení lze podpořit, </a:t>
            </a:r>
            <a:r>
              <a:rPr lang="cs-CZ" sz="1700" dirty="0"/>
              <a:t>zvláště slouží-li jako prostředek diversifikace a odhalování hospodářského potenciálu venkovských </a:t>
            </a:r>
            <a:r>
              <a:rPr lang="cs-CZ" sz="1700" dirty="0" smtClean="0"/>
              <a:t>oblastí a zároveň slouží-li k účinné integraci sociálně vyloučených osob nebo osob ohrožených sociálním vyloučením.</a:t>
            </a:r>
          </a:p>
          <a:p>
            <a:pPr marL="0" indent="0">
              <a:buNone/>
            </a:pPr>
            <a:endParaRPr lang="cs-CZ" sz="1400" i="1" dirty="0" smtClean="0"/>
          </a:p>
          <a:p>
            <a:pPr marL="0" indent="0">
              <a:buNone/>
            </a:pPr>
            <a:r>
              <a:rPr lang="cs-CZ" sz="1400" i="1" dirty="0" smtClean="0"/>
              <a:t>Poznámka: Podpora </a:t>
            </a:r>
            <a:r>
              <a:rPr lang="cs-CZ" sz="1400" i="1" dirty="0"/>
              <a:t>nesmí být poskytnutá na </a:t>
            </a:r>
            <a:r>
              <a:rPr lang="cs-CZ" sz="1400" i="1" dirty="0" err="1"/>
              <a:t>nepodporovatelné</a:t>
            </a:r>
            <a:r>
              <a:rPr lang="cs-CZ" sz="1400" i="1" dirty="0"/>
              <a:t> ekonomické činnosti a žadatel v období realizace/udržitelnosti musí činnosti rozlišovat a vést odděleně, pokud v nezpůsobilých ekonomických činnostech je činný a má je zaregistrované</a:t>
            </a:r>
            <a:r>
              <a:rPr lang="cs-CZ" sz="1600" i="1" dirty="0"/>
              <a:t>. </a:t>
            </a:r>
            <a:endParaRPr lang="cs-CZ" sz="1600" dirty="0" smtClean="0"/>
          </a:p>
        </p:txBody>
      </p:sp>
      <p:pic>
        <p:nvPicPr>
          <p:cNvPr id="6"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104</a:t>
            </a:fld>
            <a:endParaRPr lang="en-US" dirty="0"/>
          </a:p>
        </p:txBody>
      </p:sp>
    </p:spTree>
    <p:extLst>
      <p:ext uri="{BB962C8B-B14F-4D97-AF65-F5344CB8AC3E}">
        <p14:creationId xmlns:p14="http://schemas.microsoft.com/office/powerpoint/2010/main" val="81239238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sz="2600" dirty="0">
                <a:solidFill>
                  <a:srgbClr val="0070C0"/>
                </a:solidFill>
                <a:effectLst>
                  <a:outerShdw blurRad="38100" dist="38100" dir="2700000" algn="tl">
                    <a:srgbClr val="000000">
                      <a:alpha val="43137"/>
                    </a:srgbClr>
                  </a:outerShdw>
                </a:effectLst>
              </a:rPr>
              <a:t>65. výzva IROP – sociální podnikání – Integrované projekty CLLD</a:t>
            </a:r>
            <a:endParaRPr lang="en-US" sz="26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76224"/>
            <a:ext cx="8229600" cy="4893868"/>
          </a:xfrm>
        </p:spPr>
        <p:txBody>
          <a:bodyPr>
            <a:noAutofit/>
          </a:bodyPr>
          <a:lstStyle/>
          <a:p>
            <a:pPr marL="0" indent="0">
              <a:buNone/>
            </a:pPr>
            <a:r>
              <a:rPr lang="cs-CZ" sz="2400" b="1" dirty="0" smtClean="0"/>
              <a:t>Principy sociálního podnikání</a:t>
            </a:r>
          </a:p>
          <a:p>
            <a:pPr marL="0" indent="0">
              <a:buNone/>
            </a:pPr>
            <a:endParaRPr lang="cs-CZ" sz="2400" dirty="0"/>
          </a:p>
          <a:p>
            <a:pPr marL="0" indent="0">
              <a:buNone/>
            </a:pPr>
            <a:r>
              <a:rPr lang="cs-CZ" sz="1800" dirty="0" smtClean="0"/>
              <a:t>Na základě vyjednávání MPSV s </a:t>
            </a:r>
            <a:r>
              <a:rPr lang="cs-CZ" sz="1800" dirty="0"/>
              <a:t>platformou </a:t>
            </a:r>
            <a:r>
              <a:rPr lang="cs-CZ" sz="1800" dirty="0" smtClean="0"/>
              <a:t>TESSEA vznikly tzv. </a:t>
            </a:r>
            <a:r>
              <a:rPr lang="cs-CZ" sz="1800" b="1" dirty="0" smtClean="0"/>
              <a:t>„Rozpoznávací </a:t>
            </a:r>
            <a:r>
              <a:rPr lang="cs-CZ" sz="1800" b="1" dirty="0"/>
              <a:t>znaky integračního sociálního </a:t>
            </a:r>
            <a:r>
              <a:rPr lang="cs-CZ" sz="1800" b="1" dirty="0" smtClean="0"/>
              <a:t>podniku“</a:t>
            </a:r>
            <a:r>
              <a:rPr lang="cs-CZ" sz="1800" dirty="0" smtClean="0"/>
              <a:t>, které </a:t>
            </a:r>
            <a:r>
              <a:rPr lang="cs-CZ" sz="1800" dirty="0"/>
              <a:t>jsou pro příjemce závazné v plném rozsahu a budou sledovány v průběhu </a:t>
            </a:r>
            <a:r>
              <a:rPr lang="cs-CZ" sz="1800" dirty="0" smtClean="0"/>
              <a:t>realizace a udržitelnosti </a:t>
            </a:r>
            <a:r>
              <a:rPr lang="cs-CZ" sz="1800" dirty="0"/>
              <a:t>projektu. </a:t>
            </a:r>
            <a:endParaRPr lang="cs-CZ" sz="1800" dirty="0" smtClean="0"/>
          </a:p>
          <a:p>
            <a:pPr marL="0" indent="0">
              <a:buNone/>
            </a:pPr>
            <a:endParaRPr lang="cs-CZ" sz="1800" dirty="0" smtClean="0"/>
          </a:p>
          <a:p>
            <a:pPr marL="0" indent="0">
              <a:buNone/>
            </a:pPr>
            <a:r>
              <a:rPr lang="cs-CZ" sz="1800" dirty="0" smtClean="0"/>
              <a:t>Pro IROP jako </a:t>
            </a:r>
            <a:r>
              <a:rPr lang="cs-CZ" sz="1800" b="1" dirty="0" smtClean="0"/>
              <a:t>„principy sociálního podnikání“:</a:t>
            </a:r>
          </a:p>
          <a:p>
            <a:r>
              <a:rPr lang="cs-CZ" sz="1800" dirty="0" smtClean="0"/>
              <a:t>Sociální </a:t>
            </a:r>
            <a:r>
              <a:rPr lang="cs-CZ" sz="1800" dirty="0"/>
              <a:t>prospěch </a:t>
            </a:r>
            <a:endParaRPr lang="cs-CZ" sz="1800" dirty="0" smtClean="0"/>
          </a:p>
          <a:p>
            <a:r>
              <a:rPr lang="cs-CZ" sz="1800" dirty="0"/>
              <a:t>Ekonomický </a:t>
            </a:r>
            <a:r>
              <a:rPr lang="cs-CZ" sz="1800" dirty="0" smtClean="0"/>
              <a:t>prospěch</a:t>
            </a:r>
          </a:p>
          <a:p>
            <a:r>
              <a:rPr lang="cs-CZ" sz="1800" dirty="0"/>
              <a:t>Environmentální prospěch </a:t>
            </a:r>
            <a:endParaRPr lang="cs-CZ" sz="1800" dirty="0" smtClean="0"/>
          </a:p>
          <a:p>
            <a:r>
              <a:rPr lang="cs-CZ" sz="1800" dirty="0"/>
              <a:t>Místní prospěch </a:t>
            </a:r>
          </a:p>
          <a:p>
            <a:pPr marL="0" indent="0">
              <a:buNone/>
            </a:pPr>
            <a:endParaRPr lang="cs-CZ" sz="1800" dirty="0"/>
          </a:p>
          <a:p>
            <a:pPr marL="0" indent="0">
              <a:buNone/>
            </a:pPr>
            <a:endParaRPr lang="cs-CZ" sz="1800" u="sng" dirty="0"/>
          </a:p>
          <a:p>
            <a:pPr marL="0" indent="0">
              <a:buNone/>
            </a:pPr>
            <a:endParaRPr lang="cs-CZ" sz="1800" dirty="0"/>
          </a:p>
          <a:p>
            <a:pPr marL="0" indent="0">
              <a:buNone/>
            </a:pPr>
            <a:endParaRPr lang="cs-CZ" sz="1800" dirty="0"/>
          </a:p>
        </p:txBody>
      </p:sp>
      <p:pic>
        <p:nvPicPr>
          <p:cNvPr id="6"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105</a:t>
            </a:fld>
            <a:endParaRPr lang="en-US" dirty="0"/>
          </a:p>
        </p:txBody>
      </p:sp>
      <p:pic>
        <p:nvPicPr>
          <p:cNvPr id="7" name="Obrázek 6"/>
          <p:cNvPicPr>
            <a:picLocks noChangeAspect="1"/>
          </p:cNvPicPr>
          <p:nvPr/>
        </p:nvPicPr>
        <p:blipFill>
          <a:blip r:embed="rId4"/>
          <a:stretch>
            <a:fillRect/>
          </a:stretch>
        </p:blipFill>
        <p:spPr>
          <a:xfrm>
            <a:off x="4087477" y="4112250"/>
            <a:ext cx="4931446" cy="2609225"/>
          </a:xfrm>
          <a:prstGeom prst="rect">
            <a:avLst/>
          </a:prstGeom>
        </p:spPr>
      </p:pic>
    </p:spTree>
    <p:extLst>
      <p:ext uri="{BB962C8B-B14F-4D97-AF65-F5344CB8AC3E}">
        <p14:creationId xmlns:p14="http://schemas.microsoft.com/office/powerpoint/2010/main" val="174581935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030288"/>
          </a:xfrm>
        </p:spPr>
        <p:txBody>
          <a:bodyPr/>
          <a:lstStyle/>
          <a:p>
            <a:r>
              <a:rPr lang="cs-CZ" sz="2600" dirty="0">
                <a:solidFill>
                  <a:srgbClr val="0070C0"/>
                </a:solidFill>
                <a:effectLst>
                  <a:outerShdw blurRad="38100" dist="38100" dir="2700000" algn="tl">
                    <a:srgbClr val="000000">
                      <a:alpha val="43137"/>
                    </a:srgbClr>
                  </a:outerShdw>
                </a:effectLst>
              </a:rPr>
              <a:t>65. výzva IROP – sociální podnikání – Integrované projekty CLLD</a:t>
            </a:r>
          </a:p>
        </p:txBody>
      </p:sp>
      <p:sp>
        <p:nvSpPr>
          <p:cNvPr id="3" name="Zástupný symbol pro obsah 2"/>
          <p:cNvSpPr>
            <a:spLocks noGrp="1"/>
          </p:cNvSpPr>
          <p:nvPr>
            <p:ph idx="1"/>
          </p:nvPr>
        </p:nvSpPr>
        <p:spPr>
          <a:xfrm>
            <a:off x="457200" y="1304926"/>
            <a:ext cx="8229600" cy="4821238"/>
          </a:xfrm>
        </p:spPr>
        <p:txBody>
          <a:bodyPr>
            <a:normAutofit fontScale="85000" lnSpcReduction="20000"/>
          </a:bodyPr>
          <a:lstStyle/>
          <a:p>
            <a:pPr marL="457200" lvl="1" indent="-371475">
              <a:buNone/>
            </a:pPr>
            <a:r>
              <a:rPr lang="cs-CZ" sz="2700" b="1" dirty="0"/>
              <a:t>Cílové </a:t>
            </a:r>
            <a:r>
              <a:rPr lang="cs-CZ" sz="2700" b="1" dirty="0" smtClean="0"/>
              <a:t>skupiny:</a:t>
            </a:r>
            <a:endParaRPr lang="cs-CZ" sz="2700" b="1" dirty="0"/>
          </a:p>
          <a:p>
            <a:pPr lvl="0"/>
            <a:r>
              <a:rPr lang="cs-CZ" sz="2200" dirty="0" smtClean="0"/>
              <a:t>uchazeči </a:t>
            </a:r>
            <a:r>
              <a:rPr lang="cs-CZ" sz="2200" dirty="0"/>
              <a:t>o zaměstnání evidovaní na Úřadu práce ČR déle než 1 rok. </a:t>
            </a:r>
          </a:p>
          <a:p>
            <a:pPr lvl="0"/>
            <a:r>
              <a:rPr lang="cs-CZ" sz="2200" dirty="0" smtClean="0"/>
              <a:t>uchazeči </a:t>
            </a:r>
            <a:r>
              <a:rPr lang="cs-CZ" sz="2200" dirty="0"/>
              <a:t>o zaměstnání, jejichž doba evidence na Úřadu práce ČR dosáhla v posledních dvou letech v součtu délky 12 měsíců. </a:t>
            </a:r>
          </a:p>
          <a:p>
            <a:pPr lvl="0"/>
            <a:r>
              <a:rPr lang="cs-CZ" sz="2200" dirty="0" smtClean="0"/>
              <a:t>osoby</a:t>
            </a:r>
            <a:r>
              <a:rPr lang="cs-CZ" sz="2200" dirty="0"/>
              <a:t>, které opustily výkon trestu do 12 měsíců od ukončení výkonu </a:t>
            </a:r>
            <a:r>
              <a:rPr lang="cs-CZ" sz="2200" dirty="0" smtClean="0"/>
              <a:t>trestu nebo osoby vykonávající trest odnětí svobody formou domácího vězení.</a:t>
            </a:r>
            <a:endParaRPr lang="cs-CZ" sz="2200" dirty="0"/>
          </a:p>
          <a:p>
            <a:pPr lvl="0"/>
            <a:r>
              <a:rPr lang="cs-CZ" sz="2200" dirty="0" smtClean="0"/>
              <a:t>osoby</a:t>
            </a:r>
            <a:r>
              <a:rPr lang="cs-CZ" sz="2200" dirty="0"/>
              <a:t>, které opustily zařízení pro výkon ústavní nebo ochranné výchovy do 12 měsíců od opuštění zařízení.</a:t>
            </a:r>
          </a:p>
          <a:p>
            <a:pPr lvl="0"/>
            <a:r>
              <a:rPr lang="cs-CZ" sz="2200" dirty="0" smtClean="0"/>
              <a:t>osoby </a:t>
            </a:r>
            <a:r>
              <a:rPr lang="cs-CZ" sz="2200" dirty="0"/>
              <a:t>se zdravotním postižením podle § 67 zákona č. 435/2004 Sb., o zaměstnanosti, ve znění pozdějších předpisů, jedná se o: </a:t>
            </a:r>
          </a:p>
          <a:p>
            <a:pPr marL="542925" lvl="0" indent="-180975">
              <a:buFontTx/>
              <a:buChar char="‒"/>
            </a:pPr>
            <a:r>
              <a:rPr lang="cs-CZ" sz="2200" dirty="0"/>
              <a:t>osoby invalidní ve třetím stupni (osoby s těžším zdravotním postižením) – dříve osoby plně invalidní, </a:t>
            </a:r>
          </a:p>
          <a:p>
            <a:pPr marL="542925" lvl="0" indent="-180975">
              <a:buFontTx/>
              <a:buChar char="‒"/>
            </a:pPr>
            <a:r>
              <a:rPr lang="cs-CZ" sz="2200" dirty="0"/>
              <a:t>osoby invalidní v prvním a druhém stupni – dříve osoby částečně invalidní,</a:t>
            </a:r>
          </a:p>
          <a:p>
            <a:pPr marL="542925" lvl="0" indent="-180975">
              <a:buFontTx/>
              <a:buChar char="‒"/>
            </a:pPr>
            <a:r>
              <a:rPr lang="cs-CZ" sz="2200" dirty="0"/>
              <a:t>osoby zdravotně </a:t>
            </a:r>
            <a:r>
              <a:rPr lang="cs-CZ" sz="2200" dirty="0" smtClean="0"/>
              <a:t>znevýhodněné</a:t>
            </a:r>
          </a:p>
          <a:p>
            <a:pPr marL="361950" indent="-361950"/>
            <a:r>
              <a:rPr lang="cs-CZ" sz="2200" dirty="0" smtClean="0"/>
              <a:t>azylanti</a:t>
            </a:r>
            <a:r>
              <a:rPr lang="cs-CZ" sz="2200" dirty="0" smtClean="0">
                <a:solidFill>
                  <a:srgbClr val="C00000"/>
                </a:solidFill>
              </a:rPr>
              <a:t> </a:t>
            </a:r>
            <a:endParaRPr lang="cs-CZ" sz="2200" dirty="0">
              <a:solidFill>
                <a:srgbClr val="C00000"/>
              </a:solidFill>
            </a:endParaRPr>
          </a:p>
          <a:p>
            <a:endParaRPr lang="cs-CZ" sz="1600" b="1"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106</a:t>
            </a:fld>
            <a:endParaRPr lang="en-US" dirty="0"/>
          </a:p>
        </p:txBody>
      </p:sp>
      <p:pic>
        <p:nvPicPr>
          <p:cNvPr id="5"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72272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260139"/>
          </a:xfrm>
        </p:spPr>
        <p:txBody>
          <a:bodyPr/>
          <a:lstStyle/>
          <a:p>
            <a:r>
              <a:rPr lang="cs-CZ" sz="2600" dirty="0">
                <a:solidFill>
                  <a:srgbClr val="0070C0"/>
                </a:solidFill>
                <a:effectLst>
                  <a:outerShdw blurRad="38100" dist="38100" dir="2700000" algn="tl">
                    <a:srgbClr val="000000">
                      <a:alpha val="43137"/>
                    </a:srgbClr>
                  </a:outerShdw>
                </a:effectLst>
              </a:rPr>
              <a:t>65.  výzva IROP – osnova Podnikatelského plánu</a:t>
            </a:r>
            <a:endParaRPr lang="en-US" sz="26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10737"/>
            <a:ext cx="8229600" cy="4762119"/>
          </a:xfrm>
        </p:spPr>
        <p:txBody>
          <a:bodyPr>
            <a:noAutofit/>
          </a:bodyPr>
          <a:lstStyle/>
          <a:p>
            <a:pPr marL="0" lvl="0" indent="0">
              <a:buNone/>
            </a:pPr>
            <a:r>
              <a:rPr lang="pl-PL" sz="2200" b="1" dirty="0" smtClean="0"/>
              <a:t>Podnikatelský plán </a:t>
            </a:r>
            <a:r>
              <a:rPr lang="pl-PL" sz="2200" dirty="0" smtClean="0"/>
              <a:t>- příloha </a:t>
            </a:r>
            <a:r>
              <a:rPr lang="pl-PL" sz="2200" dirty="0"/>
              <a:t>č. 4</a:t>
            </a:r>
            <a:r>
              <a:rPr lang="pl-PL" sz="2200" dirty="0" smtClean="0"/>
              <a:t> Specifických pravidel:</a:t>
            </a:r>
          </a:p>
          <a:p>
            <a:pPr lvl="0">
              <a:buFont typeface="+mj-lt"/>
              <a:buAutoNum type="arabicPeriod"/>
            </a:pPr>
            <a:r>
              <a:rPr lang="pl-PL" sz="2000" dirty="0" smtClean="0"/>
              <a:t>Obsah </a:t>
            </a:r>
            <a:endParaRPr lang="pl-PL" sz="2000" dirty="0"/>
          </a:p>
          <a:p>
            <a:pPr lvl="0">
              <a:buFont typeface="+mj-lt"/>
              <a:buAutoNum type="arabicPeriod"/>
            </a:pPr>
            <a:r>
              <a:rPr lang="pl-PL" sz="2000" dirty="0" smtClean="0"/>
              <a:t>Informace o podniku, charakteristika žadatele</a:t>
            </a:r>
          </a:p>
          <a:p>
            <a:pPr lvl="0">
              <a:buFont typeface="+mj-lt"/>
              <a:buAutoNum type="arabicPeriod"/>
            </a:pPr>
            <a:r>
              <a:rPr lang="pl-PL" sz="2000" dirty="0" smtClean="0"/>
              <a:t>Popis současné nabídky a analýza trhu</a:t>
            </a:r>
          </a:p>
          <a:p>
            <a:pPr lvl="0">
              <a:buFont typeface="+mj-lt"/>
              <a:buAutoNum type="arabicPeriod"/>
            </a:pPr>
            <a:r>
              <a:rPr lang="pl-PL" sz="2000" dirty="0" smtClean="0"/>
              <a:t>Principy sociálního podnikání</a:t>
            </a:r>
          </a:p>
          <a:p>
            <a:pPr lvl="0">
              <a:buFont typeface="+mj-lt"/>
              <a:buAutoNum type="arabicPeriod"/>
            </a:pPr>
            <a:r>
              <a:rPr lang="pl-PL" sz="2000" dirty="0" smtClean="0"/>
              <a:t>Podrobný popis projektu</a:t>
            </a:r>
          </a:p>
          <a:p>
            <a:pPr lvl="0">
              <a:buFont typeface="+mj-lt"/>
              <a:buAutoNum type="arabicPeriod"/>
            </a:pPr>
            <a:r>
              <a:rPr lang="pl-PL" sz="2000" dirty="0" smtClean="0"/>
              <a:t>Management projektu a řízení lidských zdrojů</a:t>
            </a:r>
          </a:p>
          <a:p>
            <a:pPr lvl="0">
              <a:buFont typeface="+mj-lt"/>
              <a:buAutoNum type="arabicPeriod"/>
            </a:pPr>
            <a:r>
              <a:rPr lang="pl-PL" sz="2000" dirty="0" smtClean="0"/>
              <a:t>Způsob stanovení cen do rozpočtu projektu</a:t>
            </a:r>
          </a:p>
          <a:p>
            <a:pPr lvl="0">
              <a:buFont typeface="+mj-lt"/>
              <a:buAutoNum type="arabicPeriod"/>
            </a:pPr>
            <a:r>
              <a:rPr lang="pl-PL" sz="2000" dirty="0" smtClean="0"/>
              <a:t>Finanční plán</a:t>
            </a:r>
          </a:p>
          <a:p>
            <a:pPr lvl="0">
              <a:buFont typeface="+mj-lt"/>
              <a:buAutoNum type="arabicPeriod"/>
            </a:pPr>
            <a:r>
              <a:rPr lang="pl-PL" sz="2000" dirty="0" smtClean="0"/>
              <a:t>Analýza řízení rizik</a:t>
            </a:r>
          </a:p>
          <a:p>
            <a:pPr lvl="0">
              <a:buFont typeface="+mj-lt"/>
              <a:buAutoNum type="arabicPeriod"/>
            </a:pPr>
            <a:r>
              <a:rPr lang="pl-PL" sz="2000" dirty="0" smtClean="0"/>
              <a:t>Závěrečné hodnocení efektivity a udržitelnosti projektu</a:t>
            </a:r>
          </a:p>
          <a:p>
            <a:pPr marL="0" lvl="0" indent="0">
              <a:buNone/>
            </a:pPr>
            <a:endParaRPr lang="pl-PL" sz="1700" b="1" u="sng" dirty="0" smtClean="0"/>
          </a:p>
          <a:p>
            <a:pPr marL="0" lvl="0" indent="0">
              <a:buNone/>
            </a:pPr>
            <a:endParaRPr lang="pl-PL" sz="1700" dirty="0" smtClean="0"/>
          </a:p>
        </p:txBody>
      </p:sp>
      <p:pic>
        <p:nvPicPr>
          <p:cNvPr id="6"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107</a:t>
            </a:fld>
            <a:endParaRPr lang="en-US" dirty="0"/>
          </a:p>
        </p:txBody>
      </p:sp>
    </p:spTree>
    <p:extLst>
      <p:ext uri="{BB962C8B-B14F-4D97-AF65-F5344CB8AC3E}">
        <p14:creationId xmlns:p14="http://schemas.microsoft.com/office/powerpoint/2010/main" val="169092883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sz="2600" dirty="0" smtClean="0">
                <a:solidFill>
                  <a:srgbClr val="0070C0"/>
                </a:solidFill>
                <a:effectLst>
                  <a:outerShdw blurRad="38100" dist="38100" dir="2700000" algn="tl">
                    <a:srgbClr val="000000">
                      <a:alpha val="43137"/>
                    </a:srgbClr>
                  </a:outerShdw>
                </a:effectLst>
              </a:rPr>
              <a:t>65</a:t>
            </a:r>
            <a:r>
              <a:rPr lang="cs-CZ" sz="2600" dirty="0">
                <a:solidFill>
                  <a:srgbClr val="0070C0"/>
                </a:solidFill>
                <a:effectLst>
                  <a:outerShdw blurRad="38100" dist="38100" dir="2700000" algn="tl">
                    <a:srgbClr val="000000">
                      <a:alpha val="43137"/>
                    </a:srgbClr>
                  </a:outerShdw>
                </a:effectLst>
              </a:rPr>
              <a:t>. výzva IROP – sociální podnikání – Integrované projekty CLLD</a:t>
            </a:r>
            <a:endParaRPr lang="en-US" sz="26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078029"/>
            <a:ext cx="8229600" cy="5278321"/>
          </a:xfrm>
        </p:spPr>
        <p:txBody>
          <a:bodyPr>
            <a:noAutofit/>
          </a:bodyPr>
          <a:lstStyle/>
          <a:p>
            <a:pPr marL="0" indent="0">
              <a:buNone/>
            </a:pPr>
            <a:r>
              <a:rPr lang="pl-PL" sz="1800" b="1" dirty="0" smtClean="0"/>
              <a:t>Způsobilé </a:t>
            </a:r>
            <a:r>
              <a:rPr lang="pl-PL" sz="1800" b="1" dirty="0"/>
              <a:t>výdaje na aktivity projektu: </a:t>
            </a:r>
            <a:endParaRPr lang="pl-PL" sz="1800" dirty="0"/>
          </a:p>
          <a:p>
            <a:pPr marL="0" indent="0">
              <a:buNone/>
            </a:pPr>
            <a:r>
              <a:rPr lang="cs-CZ" sz="1600" b="1" dirty="0"/>
              <a:t>Stavby a stavební </a:t>
            </a:r>
            <a:r>
              <a:rPr lang="cs-CZ" sz="1600" b="1" dirty="0" smtClean="0"/>
              <a:t>práce: </a:t>
            </a:r>
            <a:endParaRPr lang="cs-CZ" sz="1600" b="1" dirty="0"/>
          </a:p>
          <a:p>
            <a:r>
              <a:rPr lang="cs-CZ" sz="1600" dirty="0" smtClean="0"/>
              <a:t>výstavba </a:t>
            </a:r>
            <a:r>
              <a:rPr lang="cs-CZ" sz="1600" dirty="0"/>
              <a:t>nových objektů, </a:t>
            </a:r>
          </a:p>
          <a:p>
            <a:r>
              <a:rPr lang="cs-CZ" sz="1600" dirty="0" smtClean="0"/>
              <a:t>stavební </a:t>
            </a:r>
            <a:r>
              <a:rPr lang="cs-CZ" sz="1600" dirty="0"/>
              <a:t>úpravy a rekonstrukce stávající stavby (nástavba, přístavba, apod.). </a:t>
            </a:r>
          </a:p>
          <a:p>
            <a:pPr marL="0" lvl="0" indent="0">
              <a:buNone/>
            </a:pPr>
            <a:r>
              <a:rPr lang="cs-CZ" sz="1600" b="1" dirty="0" smtClean="0"/>
              <a:t>Nákup </a:t>
            </a:r>
            <a:r>
              <a:rPr lang="cs-CZ" sz="1600" b="1" dirty="0"/>
              <a:t>pozemků a </a:t>
            </a:r>
            <a:r>
              <a:rPr lang="cs-CZ" sz="1600" b="1" dirty="0" smtClean="0"/>
              <a:t>staveb:</a:t>
            </a:r>
          </a:p>
          <a:p>
            <a:r>
              <a:rPr lang="cs-CZ" sz="1600" dirty="0" smtClean="0"/>
              <a:t>nákup </a:t>
            </a:r>
            <a:r>
              <a:rPr lang="cs-CZ" sz="1600" dirty="0"/>
              <a:t>pozemku (celého, nebo jeho části) určeného pro výstavbu sociálního podniku, </a:t>
            </a:r>
            <a:r>
              <a:rPr lang="cs-CZ" sz="1600" b="1" dirty="0"/>
              <a:t>cena pozemku nesmí přesáhnout 10 % celkových způsobilých výdajů1, </a:t>
            </a:r>
            <a:endParaRPr lang="cs-CZ" sz="1600" dirty="0"/>
          </a:p>
          <a:p>
            <a:r>
              <a:rPr lang="cs-CZ" sz="1600" dirty="0" smtClean="0"/>
              <a:t>nákup </a:t>
            </a:r>
            <a:r>
              <a:rPr lang="cs-CZ" sz="1600" dirty="0"/>
              <a:t>stavby (celé nebo její části) pro vybudování sociálního </a:t>
            </a:r>
            <a:r>
              <a:rPr lang="cs-CZ" sz="1600" dirty="0" smtClean="0"/>
              <a:t>podniku. </a:t>
            </a:r>
            <a:endParaRPr lang="cs-CZ" sz="1600" dirty="0"/>
          </a:p>
          <a:p>
            <a:pPr marL="0" lvl="0" indent="0">
              <a:buNone/>
            </a:pPr>
            <a:r>
              <a:rPr lang="cs-CZ" sz="1300" i="1" dirty="0" smtClean="0"/>
              <a:t>Cena </a:t>
            </a:r>
            <a:r>
              <a:rPr lang="cs-CZ" sz="1300" i="1" dirty="0"/>
              <a:t>nemovitosti musí být určena znaleckým posudkem (nesmí být starší než 6 měsíců před pořízením nemovitosti</a:t>
            </a:r>
            <a:r>
              <a:rPr lang="cs-CZ" sz="1300" i="1" dirty="0" smtClean="0"/>
              <a:t>).</a:t>
            </a:r>
          </a:p>
          <a:p>
            <a:pPr marL="0" lvl="0" indent="0">
              <a:buNone/>
            </a:pPr>
            <a:r>
              <a:rPr lang="cs-CZ" sz="1600" b="1" dirty="0" smtClean="0"/>
              <a:t>Nákup služeb: </a:t>
            </a:r>
            <a:endParaRPr lang="cs-CZ" sz="1600" b="1" dirty="0"/>
          </a:p>
          <a:p>
            <a:r>
              <a:rPr lang="cs-CZ" sz="1600" dirty="0" smtClean="0"/>
              <a:t>výdaje </a:t>
            </a:r>
            <a:r>
              <a:rPr lang="cs-CZ" sz="1600" dirty="0"/>
              <a:t>na vypracování Podnikatelského plánu (max. 20 000 Kč včetně DPH) , </a:t>
            </a:r>
          </a:p>
          <a:p>
            <a:r>
              <a:rPr lang="cs-CZ" sz="1600" dirty="0" smtClean="0"/>
              <a:t>výdaje </a:t>
            </a:r>
            <a:r>
              <a:rPr lang="cs-CZ" sz="1600" dirty="0"/>
              <a:t>na projektovou dokumentaci pro vydání stavebního povolení, pro ohlášení stavby nebo pro provádění stavby, </a:t>
            </a:r>
          </a:p>
          <a:p>
            <a:r>
              <a:rPr lang="cs-CZ" sz="1600" dirty="0" smtClean="0"/>
              <a:t>povinná </a:t>
            </a:r>
            <a:r>
              <a:rPr lang="cs-CZ" sz="1600" dirty="0"/>
              <a:t>publicita (viz kap. 13 Obecných pravidel), </a:t>
            </a:r>
          </a:p>
          <a:p>
            <a:r>
              <a:rPr lang="cs-CZ" sz="1600" dirty="0" smtClean="0"/>
              <a:t>autorský </a:t>
            </a:r>
            <a:r>
              <a:rPr lang="cs-CZ" sz="1600" dirty="0"/>
              <a:t>dozor, technický dozor investora, BOZP, </a:t>
            </a:r>
          </a:p>
          <a:p>
            <a:r>
              <a:rPr lang="cs-CZ" sz="1600" dirty="0" smtClean="0"/>
              <a:t>projektová </a:t>
            </a:r>
            <a:r>
              <a:rPr lang="cs-CZ" sz="1600" dirty="0"/>
              <a:t>dokumentace stavby, EIA, </a:t>
            </a:r>
          </a:p>
          <a:p>
            <a:r>
              <a:rPr lang="cs-CZ" sz="1600" dirty="0" smtClean="0"/>
              <a:t>ocenění </a:t>
            </a:r>
            <a:r>
              <a:rPr lang="cs-CZ" sz="1600" dirty="0"/>
              <a:t>pozemků a staveb. </a:t>
            </a:r>
          </a:p>
          <a:p>
            <a:pPr marL="0" lvl="0" indent="0">
              <a:buNone/>
            </a:pPr>
            <a:endParaRPr lang="pl-PL" sz="1200" b="1" i="1" dirty="0" smtClean="0"/>
          </a:p>
          <a:p>
            <a:pPr marL="0" lvl="0" indent="0">
              <a:buNone/>
            </a:pPr>
            <a:endParaRPr lang="pl-PL" sz="1200" b="1" i="1" dirty="0" smtClean="0"/>
          </a:p>
        </p:txBody>
      </p:sp>
      <p:pic>
        <p:nvPicPr>
          <p:cNvPr id="6"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01514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108</a:t>
            </a:fld>
            <a:endParaRPr lang="en-US" dirty="0"/>
          </a:p>
        </p:txBody>
      </p:sp>
    </p:spTree>
    <p:extLst>
      <p:ext uri="{BB962C8B-B14F-4D97-AF65-F5344CB8AC3E}">
        <p14:creationId xmlns:p14="http://schemas.microsoft.com/office/powerpoint/2010/main" val="294542277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000257"/>
          </a:xfrm>
        </p:spPr>
        <p:txBody>
          <a:bodyPr/>
          <a:lstStyle/>
          <a:p>
            <a:r>
              <a:rPr lang="cs-CZ" sz="2600" dirty="0">
                <a:solidFill>
                  <a:srgbClr val="0070C0"/>
                </a:solidFill>
                <a:effectLst>
                  <a:outerShdw blurRad="38100" dist="38100" dir="2700000" algn="tl">
                    <a:srgbClr val="000000">
                      <a:alpha val="43137"/>
                    </a:srgbClr>
                  </a:outerShdw>
                </a:effectLst>
              </a:rPr>
              <a:t>65. výzva IROP – sociální podnikání – Integrované projekty CLLD</a:t>
            </a:r>
            <a:endParaRPr lang="en-US" sz="26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93532"/>
            <a:ext cx="8229600" cy="4883417"/>
          </a:xfrm>
        </p:spPr>
        <p:txBody>
          <a:bodyPr>
            <a:noAutofit/>
          </a:bodyPr>
          <a:lstStyle/>
          <a:p>
            <a:pPr marL="0" indent="0">
              <a:buNone/>
            </a:pPr>
            <a:r>
              <a:rPr lang="pl-PL" sz="2200" b="1" dirty="0" smtClean="0"/>
              <a:t>Způsobilé </a:t>
            </a:r>
            <a:r>
              <a:rPr lang="pl-PL" sz="2200" b="1" dirty="0"/>
              <a:t>výdaje na aktivity projektu</a:t>
            </a:r>
            <a:r>
              <a:rPr lang="pl-PL" sz="2200" b="1" dirty="0" smtClean="0"/>
              <a:t>:</a:t>
            </a:r>
          </a:p>
          <a:p>
            <a:pPr marL="0" indent="0">
              <a:buNone/>
            </a:pPr>
            <a:endParaRPr lang="pl-PL" sz="1800" dirty="0"/>
          </a:p>
          <a:p>
            <a:pPr marL="0" indent="0">
              <a:buNone/>
            </a:pPr>
            <a:r>
              <a:rPr lang="cs-CZ" sz="2000" b="1" dirty="0"/>
              <a:t>Majetek a </a:t>
            </a:r>
            <a:r>
              <a:rPr lang="cs-CZ" sz="2000" b="1" dirty="0" smtClean="0"/>
              <a:t>vybavení: </a:t>
            </a:r>
            <a:endParaRPr lang="cs-CZ" sz="2000" b="1" dirty="0"/>
          </a:p>
          <a:p>
            <a:r>
              <a:rPr lang="cs-CZ" sz="1800" dirty="0" smtClean="0"/>
              <a:t>pořízení </a:t>
            </a:r>
            <a:r>
              <a:rPr lang="cs-CZ" sz="1800" dirty="0"/>
              <a:t>drobného hmotného majetku, </a:t>
            </a:r>
          </a:p>
          <a:p>
            <a:r>
              <a:rPr lang="cs-CZ" sz="1800" dirty="0" smtClean="0"/>
              <a:t>pořízení </a:t>
            </a:r>
            <a:r>
              <a:rPr lang="cs-CZ" sz="1800" dirty="0"/>
              <a:t>drobného nehmotného majetku, </a:t>
            </a:r>
          </a:p>
          <a:p>
            <a:r>
              <a:rPr lang="cs-CZ" sz="1800" dirty="0" smtClean="0"/>
              <a:t>pořízení </a:t>
            </a:r>
            <a:r>
              <a:rPr lang="cs-CZ" sz="1800" dirty="0"/>
              <a:t>dlouhodobého hmotného majetku, </a:t>
            </a:r>
          </a:p>
          <a:p>
            <a:r>
              <a:rPr lang="cs-CZ" sz="1800" dirty="0" smtClean="0"/>
              <a:t>pořízení </a:t>
            </a:r>
            <a:r>
              <a:rPr lang="cs-CZ" sz="1800" dirty="0"/>
              <a:t>dlouhodobého nehmotného </a:t>
            </a:r>
            <a:r>
              <a:rPr lang="cs-CZ" sz="1800" dirty="0" smtClean="0"/>
              <a:t>majetku.</a:t>
            </a:r>
          </a:p>
          <a:p>
            <a:endParaRPr lang="cs-CZ" sz="1800" dirty="0"/>
          </a:p>
          <a:p>
            <a:pPr marL="0" indent="0">
              <a:buNone/>
            </a:pPr>
            <a:r>
              <a:rPr lang="cs-CZ" sz="2000" b="1" dirty="0" smtClean="0"/>
              <a:t>DPH: </a:t>
            </a:r>
            <a:endParaRPr lang="cs-CZ" sz="2000" b="1" dirty="0"/>
          </a:p>
          <a:p>
            <a:r>
              <a:rPr lang="cs-CZ" sz="1800" dirty="0" smtClean="0"/>
              <a:t>DPH </a:t>
            </a:r>
            <a:r>
              <a:rPr lang="cs-CZ" sz="1800" dirty="0"/>
              <a:t>u neplátců DPH, </a:t>
            </a:r>
          </a:p>
          <a:p>
            <a:r>
              <a:rPr lang="cs-CZ" sz="1800" dirty="0" smtClean="0"/>
              <a:t>DPH </a:t>
            </a:r>
            <a:r>
              <a:rPr lang="cs-CZ" sz="1800" dirty="0"/>
              <a:t>u plátců, pokud nemají vzhledem k podporovaným aktivitám projektu nárok na odpočet DPH na vstupu. </a:t>
            </a:r>
          </a:p>
        </p:txBody>
      </p:sp>
      <p:pic>
        <p:nvPicPr>
          <p:cNvPr id="6"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2387" y="188011"/>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109</a:t>
            </a:fld>
            <a:endParaRPr lang="en-US" dirty="0"/>
          </a:p>
        </p:txBody>
      </p:sp>
    </p:spTree>
    <p:extLst>
      <p:ext uri="{BB962C8B-B14F-4D97-AF65-F5344CB8AC3E}">
        <p14:creationId xmlns:p14="http://schemas.microsoft.com/office/powerpoint/2010/main" val="14582830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774516"/>
          </a:xfrm>
        </p:spPr>
        <p:txBody>
          <a:bodyPr/>
          <a:lstStyle/>
          <a:p>
            <a:r>
              <a:rPr lang="cs-CZ" sz="2600" dirty="0">
                <a:solidFill>
                  <a:srgbClr val="0070C0"/>
                </a:solidFill>
                <a:effectLst>
                  <a:outerShdw blurRad="38100" dist="38100" dir="2700000" algn="tl">
                    <a:srgbClr val="000000">
                      <a:alpha val="43137"/>
                    </a:srgbClr>
                  </a:outerShdw>
                </a:effectLst>
              </a:rPr>
              <a:t>Výzvy MAS</a:t>
            </a:r>
          </a:p>
        </p:txBody>
      </p:sp>
      <p:sp>
        <p:nvSpPr>
          <p:cNvPr id="3" name="Zástupný symbol pro obsah 2"/>
          <p:cNvSpPr>
            <a:spLocks noGrp="1"/>
          </p:cNvSpPr>
          <p:nvPr>
            <p:ph idx="1"/>
          </p:nvPr>
        </p:nvSpPr>
        <p:spPr>
          <a:xfrm>
            <a:off x="457200" y="1386038"/>
            <a:ext cx="8229600" cy="4437247"/>
          </a:xfrm>
        </p:spPr>
        <p:txBody>
          <a:bodyPr>
            <a:normAutofit lnSpcReduction="10000"/>
          </a:bodyPr>
          <a:lstStyle/>
          <a:p>
            <a:r>
              <a:rPr lang="cs-CZ" sz="2200" dirty="0" smtClean="0"/>
              <a:t>Připomínkování dokumentace – metodik </a:t>
            </a:r>
            <a:r>
              <a:rPr lang="cs-CZ" sz="2200" dirty="0" err="1" smtClean="0"/>
              <a:t>clld</a:t>
            </a:r>
            <a:r>
              <a:rPr lang="cs-CZ" sz="2200" dirty="0"/>
              <a:t> </a:t>
            </a:r>
            <a:r>
              <a:rPr lang="cs-CZ" sz="2200" dirty="0" smtClean="0"/>
              <a:t>→ ŘO IROP (svodně zasílá připomínky)</a:t>
            </a:r>
          </a:p>
          <a:p>
            <a:r>
              <a:rPr lang="cs-CZ" sz="2200" dirty="0" smtClean="0"/>
              <a:t>Po vypořádání zasílá MAS finální verzi výzvy na kontaktní osobu na CRR/ŘO IROP a </a:t>
            </a:r>
            <a:r>
              <a:rPr lang="cs-CZ" sz="2200" dirty="0" smtClean="0">
                <a:hlinkClick r:id="rId3"/>
              </a:rPr>
              <a:t>helpirop_in@mmr.cz</a:t>
            </a:r>
            <a:r>
              <a:rPr lang="cs-CZ" sz="2200" dirty="0" smtClean="0"/>
              <a:t> (7 </a:t>
            </a:r>
            <a:r>
              <a:rPr lang="cs-CZ" sz="2200" dirty="0" err="1" smtClean="0"/>
              <a:t>pd</a:t>
            </a:r>
            <a:r>
              <a:rPr lang="cs-CZ" sz="2200" dirty="0" smtClean="0"/>
              <a:t> před vyhlášením)</a:t>
            </a:r>
          </a:p>
          <a:p>
            <a:r>
              <a:rPr lang="cs-CZ" sz="2200" dirty="0" smtClean="0"/>
              <a:t>Výzvy včetně příloh na webu MAS – ŘO IROP zveřejňuje odkazy na web MAS</a:t>
            </a:r>
          </a:p>
          <a:p>
            <a:r>
              <a:rPr lang="cs-CZ" sz="2200" dirty="0" smtClean="0"/>
              <a:t>Vzor výzvy v </a:t>
            </a:r>
            <a:r>
              <a:rPr lang="cs-CZ" sz="2200" dirty="0" err="1" smtClean="0"/>
              <a:t>excelu</a:t>
            </a:r>
            <a:r>
              <a:rPr lang="cs-CZ" sz="2200" dirty="0" smtClean="0"/>
              <a:t> – k vyvěšení převést do </a:t>
            </a:r>
            <a:r>
              <a:rPr lang="cs-CZ" sz="2200" dirty="0" err="1" smtClean="0"/>
              <a:t>pdf</a:t>
            </a:r>
            <a:endParaRPr lang="cs-CZ" sz="2200" dirty="0" smtClean="0"/>
          </a:p>
          <a:p>
            <a:r>
              <a:rPr lang="cs-CZ" sz="2200" dirty="0" smtClean="0"/>
              <a:t>Kontrolní listy k hodnocení – na </a:t>
            </a:r>
            <a:r>
              <a:rPr lang="cs-CZ" sz="2200" dirty="0" smtClean="0">
                <a:hlinkClick r:id="rId4"/>
              </a:rPr>
              <a:t>clldirop@mmr.cz</a:t>
            </a:r>
            <a:r>
              <a:rPr lang="cs-CZ" sz="2200" dirty="0" smtClean="0"/>
              <a:t>, ŘO zašle doporučení k úpravě, ke každé výzvě zasílat KL pro evidenci</a:t>
            </a:r>
          </a:p>
          <a:p>
            <a:r>
              <a:rPr lang="cs-CZ" sz="2200" dirty="0" smtClean="0"/>
              <a:t>Zvát zástupce ŘO/Centra na jednání příslušného orgánu/komise interní depeší min. 10 </a:t>
            </a:r>
            <a:r>
              <a:rPr lang="cs-CZ" sz="2200" dirty="0" err="1" smtClean="0"/>
              <a:t>pd</a:t>
            </a:r>
            <a:r>
              <a:rPr lang="cs-CZ" sz="2200" dirty="0" smtClean="0"/>
              <a:t> předem</a:t>
            </a:r>
          </a:p>
          <a:p>
            <a:endParaRPr lang="cs-CZ" sz="2200"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11</a:t>
            </a:fld>
            <a:endParaRPr lang="en-US" dirty="0"/>
          </a:p>
        </p:txBody>
      </p:sp>
      <p:pic>
        <p:nvPicPr>
          <p:cNvPr id="5" name="Picture 2" descr="\\nt1\O\Loga 2014_2020\IROP\Logolinky\RGB\JPG\IROP_CZ_RO_B_C RGB_malý.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109" y="593986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98637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029133"/>
          </a:xfrm>
        </p:spPr>
        <p:txBody>
          <a:bodyPr/>
          <a:lstStyle/>
          <a:p>
            <a:r>
              <a:rPr lang="cs-CZ" sz="2600" dirty="0">
                <a:solidFill>
                  <a:srgbClr val="0070C0"/>
                </a:solidFill>
                <a:effectLst>
                  <a:outerShdw blurRad="38100" dist="38100" dir="2700000" algn="tl">
                    <a:srgbClr val="000000">
                      <a:alpha val="43137"/>
                    </a:srgbClr>
                  </a:outerShdw>
                </a:effectLst>
              </a:rPr>
              <a:t>65. výzva IROP – sociální podnikání – Integrované projekty CLLD</a:t>
            </a:r>
            <a:endParaRPr lang="en-US" sz="26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98383" y="1087654"/>
            <a:ext cx="8720489" cy="5361272"/>
          </a:xfrm>
        </p:spPr>
        <p:txBody>
          <a:bodyPr>
            <a:noAutofit/>
          </a:bodyPr>
          <a:lstStyle/>
          <a:p>
            <a:pPr marL="0" indent="0">
              <a:buNone/>
            </a:pPr>
            <a:r>
              <a:rPr lang="cs-CZ" sz="1800" b="1" dirty="0" smtClean="0"/>
              <a:t>Indikátory výstupu:</a:t>
            </a:r>
          </a:p>
          <a:p>
            <a:pPr marL="0" indent="0">
              <a:buNone/>
            </a:pPr>
            <a:r>
              <a:rPr lang="cs-CZ" sz="1400" b="1" dirty="0"/>
              <a:t>1 04 00 - Zvýšení zaměstnanosti v podporovaných </a:t>
            </a:r>
            <a:r>
              <a:rPr lang="cs-CZ" sz="1400" b="1" dirty="0" smtClean="0"/>
              <a:t>podnicích: </a:t>
            </a:r>
            <a:endParaRPr lang="cs-CZ" sz="1400" dirty="0"/>
          </a:p>
          <a:p>
            <a:r>
              <a:rPr lang="cs-CZ" sz="1400" dirty="0"/>
              <a:t>Povinný pro všechny projekty v této výzvě. Žadatel v žádosti o podporu vyplňuje cílovou hodnotu a datum, ke kterému se zavazuje ji naplnit. Tento indikátor sleduje celkové zvýšení počtu všech zaměstnanců v souvislosti s projektem. Cílovou hodnotu indikátoru musí příjemce naplnit nejpozději do 90 kalendářních dnů ode dne ukončení realizace </a:t>
            </a:r>
            <a:r>
              <a:rPr lang="cs-CZ" sz="1400" dirty="0" smtClean="0"/>
              <a:t>projektu. </a:t>
            </a:r>
            <a:r>
              <a:rPr lang="cs-CZ" sz="1400" b="1" dirty="0" smtClean="0"/>
              <a:t>Počet nově vytvořených pracovních míst je přepočtený na plné úvazky (FTE).   </a:t>
            </a:r>
            <a:endParaRPr lang="cs-CZ" sz="1400" b="1" dirty="0"/>
          </a:p>
          <a:p>
            <a:pPr marL="0" lvl="0" indent="0">
              <a:buNone/>
            </a:pPr>
            <a:endParaRPr lang="pl-PL" sz="1200" b="1" i="1" dirty="0" smtClean="0"/>
          </a:p>
          <a:p>
            <a:pPr marL="0" indent="0">
              <a:buNone/>
            </a:pPr>
            <a:r>
              <a:rPr lang="cs-CZ" sz="1400" b="1" dirty="0"/>
              <a:t>1 04 03 - Zvýšení zaměstnanosti v podporovaných podnicích se zaměřením na znevýhodněné skupiny </a:t>
            </a:r>
            <a:endParaRPr lang="cs-CZ" sz="1400" dirty="0"/>
          </a:p>
          <a:p>
            <a:r>
              <a:rPr lang="cs-CZ" sz="1400" dirty="0"/>
              <a:t>Povinný pro všechny projekty v této výzvě. Žadatel v žádosti o podporu vyplňuje cílovou hodnotu a datum, ke kterému se zavazuje ji naplnit. Tento indikátor sleduje zvýšení počtu zaměstnanců z cílových skupin. Cílovou hodnotu indikátoru musí příjemce naplnit nejpozději do 90 kalendářních dní ode dne ukončení realizace projektu</a:t>
            </a:r>
            <a:r>
              <a:rPr lang="cs-CZ" sz="1400" dirty="0" smtClean="0"/>
              <a:t>. </a:t>
            </a:r>
            <a:r>
              <a:rPr lang="cs-CZ" sz="1400" b="1" dirty="0"/>
              <a:t>Počet nově vytvořených pracovních míst je přepočtený na plné úvazky (FTE).</a:t>
            </a:r>
            <a:r>
              <a:rPr lang="cs-CZ" sz="1400" dirty="0" smtClean="0"/>
              <a:t> </a:t>
            </a:r>
          </a:p>
          <a:p>
            <a:endParaRPr lang="cs-CZ" sz="1400" dirty="0" smtClean="0"/>
          </a:p>
          <a:p>
            <a:pPr marL="0" indent="0">
              <a:buNone/>
            </a:pPr>
            <a:r>
              <a:rPr lang="cs-CZ" sz="1400" b="1" dirty="0" smtClean="0"/>
              <a:t>1 </a:t>
            </a:r>
            <a:r>
              <a:rPr lang="cs-CZ" sz="1400" b="1" dirty="0"/>
              <a:t>01 05 - Počet nových podniků, které dostávají podporu </a:t>
            </a:r>
            <a:endParaRPr lang="cs-CZ" sz="1400" dirty="0"/>
          </a:p>
          <a:p>
            <a:r>
              <a:rPr lang="cs-CZ" sz="1400" dirty="0"/>
              <a:t>Povinný pro projekty, ve kterých je podpořen nový podnik. Za nový se považuje podnik nebo OSVČ, které vznikly </a:t>
            </a:r>
            <a:r>
              <a:rPr lang="cs-CZ" sz="1400" b="1" dirty="0"/>
              <a:t>(bylo jim přiděleno IČ) </a:t>
            </a:r>
            <a:r>
              <a:rPr lang="cs-CZ" sz="1400" dirty="0"/>
              <a:t>před </a:t>
            </a:r>
            <a:r>
              <a:rPr lang="cs-CZ" sz="1400" b="1" dirty="0"/>
              <a:t>méně než třemi roky </a:t>
            </a:r>
            <a:r>
              <a:rPr lang="cs-CZ" sz="1400" dirty="0"/>
              <a:t>před </a:t>
            </a:r>
            <a:r>
              <a:rPr lang="cs-CZ" sz="1400" b="1" dirty="0"/>
              <a:t>datem začátku realizace projektu </a:t>
            </a:r>
            <a:r>
              <a:rPr lang="cs-CZ" sz="1400" dirty="0"/>
              <a:t>a splňují parametry sociálního podniku nebo je budou splňovat k datu ukončení realizace projektu. </a:t>
            </a:r>
          </a:p>
          <a:p>
            <a:r>
              <a:rPr lang="cs-CZ" sz="1200" dirty="0"/>
              <a:t>Pokud v podniku starším než tři roky vznikla během posledních tří let nová divize, není do hodnoty indikátoru započítána.</a:t>
            </a:r>
            <a:endParaRPr lang="pl-PL" sz="1200" b="1" i="1" dirty="0" smtClean="0"/>
          </a:p>
        </p:txBody>
      </p:sp>
      <p:pic>
        <p:nvPicPr>
          <p:cNvPr id="6"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110</a:t>
            </a:fld>
            <a:endParaRPr lang="en-US" dirty="0"/>
          </a:p>
        </p:txBody>
      </p:sp>
    </p:spTree>
    <p:extLst>
      <p:ext uri="{BB962C8B-B14F-4D97-AF65-F5344CB8AC3E}">
        <p14:creationId xmlns:p14="http://schemas.microsoft.com/office/powerpoint/2010/main" val="160845826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sz="2600" dirty="0">
                <a:solidFill>
                  <a:srgbClr val="0070C0"/>
                </a:solidFill>
                <a:effectLst>
                  <a:outerShdw blurRad="38100" dist="38100" dir="2700000" algn="tl">
                    <a:srgbClr val="000000">
                      <a:alpha val="43137"/>
                    </a:srgbClr>
                  </a:outerShdw>
                </a:effectLst>
              </a:rPr>
              <a:t>65. výzva IROP – sociální podnikání – Integrované projekty CLLD</a:t>
            </a:r>
            <a:endParaRPr lang="en-US" sz="26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36298"/>
            <a:ext cx="8229600" cy="5142028"/>
          </a:xfrm>
        </p:spPr>
        <p:txBody>
          <a:bodyPr>
            <a:noAutofit/>
          </a:bodyPr>
          <a:lstStyle/>
          <a:p>
            <a:pPr marL="0" indent="0">
              <a:buNone/>
            </a:pPr>
            <a:r>
              <a:rPr lang="pl-PL" sz="2200" b="1" dirty="0" smtClean="0">
                <a:solidFill>
                  <a:srgbClr val="0070C0"/>
                </a:solidFill>
              </a:rPr>
              <a:t>Hodnocení </a:t>
            </a:r>
            <a:r>
              <a:rPr lang="pl-PL" sz="2200" b="1" dirty="0">
                <a:solidFill>
                  <a:srgbClr val="0070C0"/>
                </a:solidFill>
              </a:rPr>
              <a:t>žádosti o podporu na </a:t>
            </a:r>
            <a:r>
              <a:rPr lang="pl-PL" sz="2200" b="1" dirty="0" smtClean="0">
                <a:solidFill>
                  <a:srgbClr val="0070C0"/>
                </a:solidFill>
              </a:rPr>
              <a:t>CRR</a:t>
            </a:r>
          </a:p>
          <a:p>
            <a:pPr marL="0" indent="0">
              <a:buNone/>
            </a:pPr>
            <a:r>
              <a:rPr lang="cs-CZ" sz="1800" b="1" dirty="0"/>
              <a:t>Závěrečné </a:t>
            </a:r>
            <a:r>
              <a:rPr lang="cs-CZ" sz="1800" b="1" dirty="0" smtClean="0"/>
              <a:t>ověření </a:t>
            </a:r>
            <a:r>
              <a:rPr lang="cs-CZ" sz="1800" b="1" dirty="0"/>
              <a:t>způsobilosti </a:t>
            </a:r>
            <a:r>
              <a:rPr lang="cs-CZ" sz="1800" b="1" dirty="0" smtClean="0"/>
              <a:t>projektů:</a:t>
            </a:r>
          </a:p>
          <a:p>
            <a:pPr marL="0" indent="0">
              <a:buNone/>
            </a:pPr>
            <a:r>
              <a:rPr lang="cs-CZ" sz="1400" dirty="0" smtClean="0"/>
              <a:t>Kritéria </a:t>
            </a:r>
            <a:r>
              <a:rPr lang="cs-CZ" sz="1400" dirty="0"/>
              <a:t>pro závěrečné ověření způsobilosti projektu jsou rozdělena na kritéria napravitelná </a:t>
            </a:r>
            <a:endParaRPr lang="cs-CZ" sz="1400" dirty="0" smtClean="0"/>
          </a:p>
          <a:p>
            <a:pPr marL="0" indent="0">
              <a:buNone/>
            </a:pPr>
            <a:r>
              <a:rPr lang="cs-CZ" sz="1400" dirty="0" smtClean="0"/>
              <a:t>a </a:t>
            </a:r>
            <a:r>
              <a:rPr lang="cs-CZ" sz="1400" dirty="0"/>
              <a:t>nenapravitelná. </a:t>
            </a:r>
            <a:r>
              <a:rPr lang="cs-CZ" sz="1400" b="1" dirty="0"/>
              <a:t>Pokud žádost o podporu nesplní byť jedno kritérium s příznakem „nenapravitelné“, je vyloučena z dalšího procesu hodnocení a „napravitelná“ kritéria nejsou hodnocena</a:t>
            </a:r>
            <a:r>
              <a:rPr lang="cs-CZ" sz="1400" b="1" dirty="0" smtClean="0"/>
              <a:t>.</a:t>
            </a:r>
          </a:p>
          <a:p>
            <a:pPr marL="0" indent="0">
              <a:buNone/>
            </a:pPr>
            <a:endParaRPr lang="cs-CZ" sz="1400" b="1" dirty="0" smtClean="0"/>
          </a:p>
          <a:p>
            <a:pPr marL="0" indent="0">
              <a:buNone/>
            </a:pPr>
            <a:r>
              <a:rPr lang="cs-CZ" sz="1600" b="1" dirty="0" smtClean="0">
                <a:solidFill>
                  <a:srgbClr val="FF0000"/>
                </a:solidFill>
              </a:rPr>
              <a:t>NENAPRAVITELNÁ KRITÉRIA:</a:t>
            </a:r>
          </a:p>
          <a:p>
            <a:pPr marL="0" indent="0">
              <a:buNone/>
            </a:pPr>
            <a:r>
              <a:rPr lang="cs-CZ" sz="1400" b="1" dirty="0">
                <a:solidFill>
                  <a:srgbClr val="0070C0"/>
                </a:solidFill>
              </a:rPr>
              <a:t>Projekt je v souladu s pravidly veřejné podpory</a:t>
            </a:r>
          </a:p>
          <a:p>
            <a:pPr marL="0" indent="0">
              <a:buNone/>
            </a:pPr>
            <a:endParaRPr lang="cs-CZ" sz="1400" b="1" dirty="0" smtClean="0"/>
          </a:p>
          <a:p>
            <a:pPr marL="0" indent="0">
              <a:buNone/>
            </a:pPr>
            <a:endParaRPr lang="pl-PL" sz="1400" b="1" i="1" dirty="0" smtClean="0"/>
          </a:p>
        </p:txBody>
      </p:sp>
      <p:pic>
        <p:nvPicPr>
          <p:cNvPr id="6"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23788" y="9329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111</a:t>
            </a:fld>
            <a:endParaRPr lang="en-US" dirty="0"/>
          </a:p>
        </p:txBody>
      </p:sp>
      <p:pic>
        <p:nvPicPr>
          <p:cNvPr id="9" name="Obrázek 8"/>
          <p:cNvPicPr>
            <a:picLocks noChangeAspect="1"/>
          </p:cNvPicPr>
          <p:nvPr/>
        </p:nvPicPr>
        <p:blipFill>
          <a:blip r:embed="rId4"/>
          <a:stretch>
            <a:fillRect/>
          </a:stretch>
        </p:blipFill>
        <p:spPr>
          <a:xfrm>
            <a:off x="442837" y="3848150"/>
            <a:ext cx="7572375" cy="809625"/>
          </a:xfrm>
          <a:prstGeom prst="rect">
            <a:avLst/>
          </a:prstGeom>
        </p:spPr>
      </p:pic>
      <p:pic>
        <p:nvPicPr>
          <p:cNvPr id="10" name="Obrázek 9"/>
          <p:cNvPicPr>
            <a:picLocks noChangeAspect="1"/>
          </p:cNvPicPr>
          <p:nvPr/>
        </p:nvPicPr>
        <p:blipFill>
          <a:blip r:embed="rId5"/>
          <a:stretch>
            <a:fillRect/>
          </a:stretch>
        </p:blipFill>
        <p:spPr>
          <a:xfrm>
            <a:off x="423788" y="4858406"/>
            <a:ext cx="7610475" cy="1314450"/>
          </a:xfrm>
          <a:prstGeom prst="rect">
            <a:avLst/>
          </a:prstGeom>
        </p:spPr>
      </p:pic>
    </p:spTree>
    <p:extLst>
      <p:ext uri="{BB962C8B-B14F-4D97-AF65-F5344CB8AC3E}">
        <p14:creationId xmlns:p14="http://schemas.microsoft.com/office/powerpoint/2010/main" val="70456476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3"/>
            <a:ext cx="9137469" cy="1009882"/>
          </a:xfrm>
        </p:spPr>
        <p:txBody>
          <a:bodyPr/>
          <a:lstStyle/>
          <a:p>
            <a:r>
              <a:rPr lang="cs-CZ" sz="2600" dirty="0">
                <a:solidFill>
                  <a:srgbClr val="0070C0"/>
                </a:solidFill>
                <a:effectLst>
                  <a:outerShdw blurRad="38100" dist="38100" dir="2700000" algn="tl">
                    <a:srgbClr val="000000">
                      <a:alpha val="43137"/>
                    </a:srgbClr>
                  </a:outerShdw>
                </a:effectLst>
              </a:rPr>
              <a:t>65. výzva IROP – sociální podnikání – Integrované projekty CLLD</a:t>
            </a:r>
            <a:endParaRPr lang="en-US" sz="26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068404"/>
            <a:ext cx="8229600" cy="5008545"/>
          </a:xfrm>
        </p:spPr>
        <p:txBody>
          <a:bodyPr>
            <a:noAutofit/>
          </a:bodyPr>
          <a:lstStyle/>
          <a:p>
            <a:pPr marL="0" indent="0">
              <a:buNone/>
            </a:pPr>
            <a:r>
              <a:rPr lang="pl-PL" sz="2200" b="1" dirty="0" smtClean="0">
                <a:solidFill>
                  <a:srgbClr val="0070C0"/>
                </a:solidFill>
              </a:rPr>
              <a:t>Hodnocení </a:t>
            </a:r>
            <a:r>
              <a:rPr lang="pl-PL" sz="2200" b="1" dirty="0">
                <a:solidFill>
                  <a:srgbClr val="0070C0"/>
                </a:solidFill>
              </a:rPr>
              <a:t>žádosti o podporu na CRR</a:t>
            </a:r>
          </a:p>
          <a:p>
            <a:pPr marL="0" indent="0">
              <a:buNone/>
            </a:pPr>
            <a:r>
              <a:rPr lang="cs-CZ" sz="1800" b="1" dirty="0"/>
              <a:t>Závěrečné ověření způsobilosti projektů:</a:t>
            </a:r>
          </a:p>
          <a:p>
            <a:pPr marL="0" indent="0">
              <a:buNone/>
            </a:pPr>
            <a:endParaRPr lang="cs-CZ" sz="1400" b="1" dirty="0" smtClean="0"/>
          </a:p>
          <a:p>
            <a:pPr marL="0" indent="0">
              <a:buNone/>
            </a:pPr>
            <a:r>
              <a:rPr lang="cs-CZ" sz="1600" b="1" dirty="0">
                <a:solidFill>
                  <a:srgbClr val="FF0000"/>
                </a:solidFill>
              </a:rPr>
              <a:t>NENAPRAVITELNÁ KRITÉRIA:</a:t>
            </a:r>
          </a:p>
          <a:p>
            <a:pPr marL="0" indent="0">
              <a:buNone/>
            </a:pPr>
            <a:endParaRPr lang="cs-CZ" sz="1400" b="1" dirty="0" smtClean="0">
              <a:solidFill>
                <a:srgbClr val="FF0000"/>
              </a:solidFill>
            </a:endParaRPr>
          </a:p>
          <a:p>
            <a:pPr marL="0" indent="0">
              <a:spcAft>
                <a:spcPts val="0"/>
              </a:spcAft>
              <a:buNone/>
            </a:pPr>
            <a:r>
              <a:rPr lang="cs-CZ" sz="1400" b="1" dirty="0">
                <a:solidFill>
                  <a:srgbClr val="0070C0"/>
                </a:solidFill>
              </a:rPr>
              <a:t> </a:t>
            </a:r>
            <a:r>
              <a:rPr lang="cs-CZ" sz="1400" b="1" dirty="0" smtClean="0">
                <a:solidFill>
                  <a:srgbClr val="0070C0"/>
                </a:solidFill>
              </a:rPr>
              <a:t>     </a:t>
            </a:r>
            <a:r>
              <a:rPr lang="cs-CZ" sz="1600" b="1" dirty="0" smtClean="0">
                <a:solidFill>
                  <a:srgbClr val="0070C0"/>
                </a:solidFill>
              </a:rPr>
              <a:t>Statutární </a:t>
            </a:r>
            <a:r>
              <a:rPr lang="cs-CZ" sz="1600" b="1" dirty="0">
                <a:solidFill>
                  <a:srgbClr val="0070C0"/>
                </a:solidFill>
              </a:rPr>
              <a:t>zástupce žadatele je trestně bezúhonný</a:t>
            </a:r>
          </a:p>
          <a:p>
            <a:pPr marL="285750" lvl="0" indent="-285750" algn="just">
              <a:spcBef>
                <a:spcPts val="0"/>
              </a:spcBef>
              <a:buFont typeface="Arial" panose="020B0604020202020204" pitchFamily="34" charset="0"/>
              <a:buChar char="•"/>
            </a:pPr>
            <a:r>
              <a:rPr lang="cs-CZ" sz="1400" b="1" dirty="0"/>
              <a:t>OSVČ, statutární zástupce obchodních korporací, nestátní neziskových organizací, církví a církevních organizací </a:t>
            </a:r>
            <a:r>
              <a:rPr lang="cs-CZ" sz="1400" dirty="0"/>
              <a:t>dokládají výpis z rejstříku trestů, ze kterého vyplývá trestní bezúhonnost a v době podání žádosti nesmí být starší než 3 měsíce.</a:t>
            </a:r>
          </a:p>
          <a:p>
            <a:pPr algn="just"/>
            <a:endParaRPr lang="cs-CZ" sz="1400" b="1" dirty="0">
              <a:solidFill>
                <a:srgbClr val="00529C"/>
              </a:solidFill>
            </a:endParaRPr>
          </a:p>
          <a:p>
            <a:pPr algn="just"/>
            <a:r>
              <a:rPr lang="cs-CZ" sz="1600" b="1" dirty="0">
                <a:solidFill>
                  <a:srgbClr val="0070C0"/>
                </a:solidFill>
              </a:rPr>
              <a:t>Podnik přispívá k podpoře sociálního začleňování, minimálně 30% zaměstnanců z celkového počtu zaměstnanců sociálního podniku musí pocházet z cílových skupin.</a:t>
            </a:r>
          </a:p>
          <a:p>
            <a:pPr marL="285750" indent="-285750" algn="just">
              <a:buFont typeface="Arial" panose="020B0604020202020204" pitchFamily="34" charset="0"/>
              <a:buChar char="•"/>
            </a:pPr>
            <a:r>
              <a:rPr lang="cs-CZ" sz="1400" dirty="0"/>
              <a:t>Žadatel v podnikatelskému plánu popíše, že minimální podíl z cílových skupin bude činit </a:t>
            </a:r>
            <a:r>
              <a:rPr lang="cs-CZ" sz="1400" b="1" dirty="0"/>
              <a:t>30% z celkového počtu zaměstnanců sociálního podniku</a:t>
            </a:r>
            <a:r>
              <a:rPr lang="cs-CZ" sz="1400" dirty="0"/>
              <a:t>, a tak přispěje ke splnění principu Sociální prospěch. </a:t>
            </a:r>
          </a:p>
          <a:p>
            <a:pPr marL="0" indent="0">
              <a:buNone/>
            </a:pPr>
            <a:endParaRPr lang="cs-CZ" sz="1400" b="1" dirty="0" smtClean="0">
              <a:solidFill>
                <a:srgbClr val="FF0000"/>
              </a:solidFill>
            </a:endParaRPr>
          </a:p>
          <a:p>
            <a:pPr marL="0" indent="0">
              <a:buNone/>
            </a:pPr>
            <a:endParaRPr lang="cs-CZ" sz="1400" b="1" dirty="0" smtClean="0"/>
          </a:p>
          <a:p>
            <a:pPr marL="0" indent="0">
              <a:buNone/>
            </a:pPr>
            <a:endParaRPr lang="pl-PL" sz="1400" b="1" i="1" dirty="0" smtClean="0"/>
          </a:p>
        </p:txBody>
      </p:sp>
      <p:pic>
        <p:nvPicPr>
          <p:cNvPr id="6"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112</a:t>
            </a:fld>
            <a:endParaRPr lang="en-US" dirty="0"/>
          </a:p>
        </p:txBody>
      </p:sp>
    </p:spTree>
    <p:extLst>
      <p:ext uri="{BB962C8B-B14F-4D97-AF65-F5344CB8AC3E}">
        <p14:creationId xmlns:p14="http://schemas.microsoft.com/office/powerpoint/2010/main" val="162851300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810"/>
            <a:ext cx="9144000" cy="6808381"/>
          </a:xfrm>
          <a:prstGeom prst="rect">
            <a:avLst/>
          </a:prstGeom>
        </p:spPr>
      </p:pic>
      <p:sp>
        <p:nvSpPr>
          <p:cNvPr id="2" name="Nadpis 1"/>
          <p:cNvSpPr>
            <a:spLocks noGrp="1"/>
          </p:cNvSpPr>
          <p:nvPr>
            <p:ph type="title"/>
          </p:nvPr>
        </p:nvSpPr>
        <p:spPr/>
        <p:txBody>
          <a:bodyPr>
            <a:noAutofit/>
          </a:bodyPr>
          <a:lstStyle/>
          <a:p>
            <a:pPr>
              <a:spcBef>
                <a:spcPct val="20000"/>
              </a:spcBef>
            </a:pPr>
            <a:r>
              <a:rPr lang="cs-CZ" sz="3600" cap="none" dirty="0">
                <a:solidFill>
                  <a:srgbClr val="00B050"/>
                </a:solidFill>
                <a:effectLst>
                  <a:outerShdw blurRad="38100" dist="38100" dir="2700000" algn="tl">
                    <a:srgbClr val="000000">
                      <a:alpha val="43137"/>
                    </a:srgbClr>
                  </a:outerShdw>
                </a:effectLst>
                <a:ea typeface="+mn-ea"/>
                <a:cs typeface="Calibri" pitchFamily="34" charset="0"/>
              </a:rPr>
              <a:t/>
            </a:r>
            <a:br>
              <a:rPr lang="cs-CZ" sz="3600" cap="none" dirty="0">
                <a:solidFill>
                  <a:srgbClr val="00B050"/>
                </a:solidFill>
                <a:effectLst>
                  <a:outerShdw blurRad="38100" dist="38100" dir="2700000" algn="tl">
                    <a:srgbClr val="000000">
                      <a:alpha val="43137"/>
                    </a:srgbClr>
                  </a:outerShdw>
                </a:effectLst>
                <a:ea typeface="+mn-ea"/>
                <a:cs typeface="Calibri" pitchFamily="34" charset="0"/>
              </a:rPr>
            </a:br>
            <a:endParaRPr lang="cs-CZ" cap="none" dirty="0">
              <a:solidFill>
                <a:srgbClr val="00B050"/>
              </a:solidFill>
              <a:effectLst>
                <a:outerShdw blurRad="38100" dist="38100" dir="2700000" algn="tl">
                  <a:srgbClr val="000000">
                    <a:alpha val="43137"/>
                  </a:srgbClr>
                </a:outerShdw>
              </a:effectLst>
              <a:ea typeface="+mn-ea"/>
              <a:cs typeface="Calibri" pitchFamily="34" charset="0"/>
            </a:endParaRPr>
          </a:p>
        </p:txBody>
      </p:sp>
      <p:sp>
        <p:nvSpPr>
          <p:cNvPr id="8" name="Zástupný symbol pro text 7"/>
          <p:cNvSpPr>
            <a:spLocks noGrp="1"/>
          </p:cNvSpPr>
          <p:nvPr>
            <p:ph type="body" idx="1"/>
          </p:nvPr>
        </p:nvSpPr>
        <p:spPr>
          <a:xfrm>
            <a:off x="447639" y="2167756"/>
            <a:ext cx="8321748" cy="2522487"/>
          </a:xfrm>
        </p:spPr>
        <p:txBody>
          <a:bodyPr anchor="t">
            <a:normAutofit/>
          </a:bodyPr>
          <a:lstStyle/>
          <a:p>
            <a:pPr algn="ctr"/>
            <a:r>
              <a:rPr lang="cs-CZ" sz="3600" b="1" dirty="0" smtClean="0">
                <a:solidFill>
                  <a:srgbClr val="0070C0"/>
                </a:solidFill>
                <a:effectLst>
                  <a:outerShdw blurRad="38100" dist="38100" dir="2700000" algn="tl">
                    <a:srgbClr val="000000">
                      <a:alpha val="43137"/>
                    </a:srgbClr>
                  </a:outerShdw>
                </a:effectLst>
                <a:cs typeface="Calibri" pitchFamily="34" charset="0"/>
              </a:rPr>
              <a:t>VÝZVA 69 </a:t>
            </a:r>
          </a:p>
          <a:p>
            <a:pPr algn="ctr"/>
            <a:r>
              <a:rPr lang="cs-CZ" sz="3600" b="1" dirty="0" smtClean="0">
                <a:solidFill>
                  <a:srgbClr val="0070C0"/>
                </a:solidFill>
                <a:effectLst>
                  <a:outerShdw blurRad="38100" dist="38100" dir="2700000" algn="tl">
                    <a:srgbClr val="000000">
                      <a:alpha val="43137"/>
                    </a:srgbClr>
                  </a:outerShdw>
                </a:effectLst>
                <a:cs typeface="Calibri" pitchFamily="34" charset="0"/>
              </a:rPr>
              <a:t>INTEGROVANÝ ZÁCHRANNÝ SYSTÉM</a:t>
            </a:r>
            <a:r>
              <a:rPr lang="cs-CZ" sz="3600" b="1" dirty="0">
                <a:solidFill>
                  <a:srgbClr val="C00000"/>
                </a:solidFill>
                <a:effectLst>
                  <a:outerShdw blurRad="38100" dist="38100" dir="2700000" algn="tl">
                    <a:srgbClr val="000000">
                      <a:alpha val="43137"/>
                    </a:srgbClr>
                  </a:outerShdw>
                </a:effectLst>
                <a:cs typeface="Calibri" pitchFamily="34" charset="0"/>
              </a:rPr>
              <a:t/>
            </a:r>
            <a:br>
              <a:rPr lang="cs-CZ" sz="3600" b="1" dirty="0">
                <a:solidFill>
                  <a:srgbClr val="C00000"/>
                </a:solidFill>
                <a:effectLst>
                  <a:outerShdw blurRad="38100" dist="38100" dir="2700000" algn="tl">
                    <a:srgbClr val="000000">
                      <a:alpha val="43137"/>
                    </a:srgbClr>
                  </a:outerShdw>
                </a:effectLst>
                <a:cs typeface="Calibri" pitchFamily="34" charset="0"/>
              </a:rPr>
            </a:br>
            <a:r>
              <a:rPr lang="cs-CZ" sz="3600" dirty="0" smtClean="0">
                <a:solidFill>
                  <a:schemeClr val="tx1"/>
                </a:solidFill>
                <a:effectLst>
                  <a:outerShdw blurRad="38100" dist="38100" dir="2700000" algn="tl">
                    <a:srgbClr val="000000">
                      <a:alpha val="43137"/>
                    </a:srgbClr>
                  </a:outerShdw>
                </a:effectLst>
                <a:cs typeface="Calibri" pitchFamily="34" charset="0"/>
              </a:rPr>
              <a:t>    Ing. Jan </a:t>
            </a:r>
            <a:r>
              <a:rPr lang="cs-CZ" sz="3600" dirty="0" err="1" smtClean="0">
                <a:solidFill>
                  <a:schemeClr val="tx1"/>
                </a:solidFill>
                <a:effectLst>
                  <a:outerShdw blurRad="38100" dist="38100" dir="2700000" algn="tl">
                    <a:srgbClr val="000000">
                      <a:alpha val="43137"/>
                    </a:srgbClr>
                  </a:outerShdw>
                </a:effectLst>
                <a:cs typeface="Calibri" pitchFamily="34" charset="0"/>
              </a:rPr>
              <a:t>Mazanik</a:t>
            </a:r>
            <a:r>
              <a:rPr lang="cs-CZ" sz="3600" dirty="0" smtClean="0">
                <a:solidFill>
                  <a:schemeClr val="tx1"/>
                </a:solidFill>
                <a:effectLst>
                  <a:outerShdw blurRad="38100" dist="38100" dir="2700000" algn="tl">
                    <a:srgbClr val="000000">
                      <a:alpha val="43137"/>
                    </a:srgbClr>
                  </a:outerShdw>
                </a:effectLst>
                <a:cs typeface="Calibri" pitchFamily="34" charset="0"/>
              </a:rPr>
              <a:t>, garant SC 1.3</a:t>
            </a:r>
          </a:p>
        </p:txBody>
      </p:sp>
      <p:sp>
        <p:nvSpPr>
          <p:cNvPr id="6" name="Zástupný symbol pro číslo snímku 5"/>
          <p:cNvSpPr>
            <a:spLocks noGrp="1"/>
          </p:cNvSpPr>
          <p:nvPr>
            <p:ph type="sldNum" sz="quarter" idx="12"/>
          </p:nvPr>
        </p:nvSpPr>
        <p:spPr/>
        <p:txBody>
          <a:bodyPr/>
          <a:lstStyle/>
          <a:p>
            <a:fld id="{CA6B5227-2C6F-B94D-9D8F-826F9170706D}" type="slidenum">
              <a:rPr lang="en-US" smtClean="0"/>
              <a:t>113</a:t>
            </a:fld>
            <a:endParaRPr lang="en-US" dirty="0"/>
          </a:p>
        </p:txBody>
      </p:sp>
      <p:pic>
        <p:nvPicPr>
          <p:cNvPr id="4" name="Picture 2" descr="\\nt1\O\Loga 2014_2020\IROP\Logolinky\RGB\JPG\IROP_CZ_RO_B_C RGB_malý.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09" y="593986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06778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239712"/>
            <a:ext cx="8229600" cy="828691"/>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výzva IROP Integrovaný záchranný systém - integrované projekty CLLD</a:t>
            </a:r>
          </a:p>
        </p:txBody>
      </p:sp>
      <p:sp>
        <p:nvSpPr>
          <p:cNvPr id="35" name="Zaoblený obdélník 34"/>
          <p:cNvSpPr/>
          <p:nvPr/>
        </p:nvSpPr>
        <p:spPr>
          <a:xfrm>
            <a:off x="993218" y="2262526"/>
            <a:ext cx="2967773" cy="483695"/>
          </a:xfrm>
          <a:prstGeom prst="roundRect">
            <a:avLst>
              <a:gd name="adj" fmla="val 6076"/>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600" b="1" dirty="0" smtClean="0">
                <a:solidFill>
                  <a:schemeClr val="tx1"/>
                </a:solidFill>
                <a:latin typeface="Myriad Pro"/>
              </a:rPr>
              <a:t>Technika pro IZS</a:t>
            </a:r>
          </a:p>
        </p:txBody>
      </p:sp>
      <p:sp>
        <p:nvSpPr>
          <p:cNvPr id="39" name="Zaoblený obdélník 38"/>
          <p:cNvSpPr/>
          <p:nvPr/>
        </p:nvSpPr>
        <p:spPr>
          <a:xfrm>
            <a:off x="3224884" y="1219538"/>
            <a:ext cx="2619240" cy="676275"/>
          </a:xfrm>
          <a:prstGeom prst="roundRect">
            <a:avLst/>
          </a:prstGeom>
          <a:solidFill>
            <a:schemeClr val="accent3">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600" dirty="0" smtClean="0">
                <a:solidFill>
                  <a:schemeClr val="tx1"/>
                </a:solidFill>
                <a:latin typeface="Myriad Pro"/>
              </a:rPr>
              <a:t>Podporované aktivity</a:t>
            </a:r>
            <a:endParaRPr lang="cs-CZ" sz="1600" dirty="0">
              <a:solidFill>
                <a:schemeClr val="tx1"/>
              </a:solidFill>
              <a:latin typeface="Myriad Pro"/>
            </a:endParaRPr>
          </a:p>
        </p:txBody>
      </p:sp>
      <p:cxnSp>
        <p:nvCxnSpPr>
          <p:cNvPr id="43" name="Pravoúhlá spojnice 42"/>
          <p:cNvCxnSpPr>
            <a:stCxn id="39" idx="2"/>
            <a:endCxn id="35" idx="0"/>
          </p:cNvCxnSpPr>
          <p:nvPr/>
        </p:nvCxnSpPr>
        <p:spPr>
          <a:xfrm rot="5400000">
            <a:off x="3322449" y="1050470"/>
            <a:ext cx="366713" cy="2057399"/>
          </a:xfrm>
          <a:prstGeom prst="bentConnector3">
            <a:avLst>
              <a:gd name="adj1" fmla="val 50000"/>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7" name="Zaoblený obdélník 46"/>
          <p:cNvSpPr/>
          <p:nvPr/>
        </p:nvSpPr>
        <p:spPr>
          <a:xfrm>
            <a:off x="5108018" y="2262525"/>
            <a:ext cx="2967773" cy="483696"/>
          </a:xfrm>
          <a:prstGeom prst="roundRect">
            <a:avLst>
              <a:gd name="adj" fmla="val 6076"/>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600" b="1" dirty="0" smtClean="0">
                <a:solidFill>
                  <a:schemeClr val="tx1"/>
                </a:solidFill>
                <a:latin typeface="Myriad Pro"/>
              </a:rPr>
              <a:t>Stanice IZS</a:t>
            </a:r>
          </a:p>
        </p:txBody>
      </p:sp>
      <p:sp>
        <p:nvSpPr>
          <p:cNvPr id="49" name="TextovéPole 48"/>
          <p:cNvSpPr txBox="1"/>
          <p:nvPr/>
        </p:nvSpPr>
        <p:spPr>
          <a:xfrm>
            <a:off x="4389427" y="2284556"/>
            <a:ext cx="272315" cy="461665"/>
          </a:xfrm>
          <a:prstGeom prst="rect">
            <a:avLst/>
          </a:prstGeom>
          <a:noFill/>
        </p:spPr>
        <p:txBody>
          <a:bodyPr wrap="square" rtlCol="0">
            <a:spAutoFit/>
          </a:bodyPr>
          <a:lstStyle/>
          <a:p>
            <a:pPr algn="ctr"/>
            <a:r>
              <a:rPr lang="cs-CZ" sz="2400" b="1" dirty="0">
                <a:latin typeface="Myriad Pro"/>
              </a:rPr>
              <a:t>x</a:t>
            </a:r>
          </a:p>
        </p:txBody>
      </p:sp>
      <p:sp>
        <p:nvSpPr>
          <p:cNvPr id="54" name="Obdélník 53"/>
          <p:cNvSpPr/>
          <p:nvPr/>
        </p:nvSpPr>
        <p:spPr>
          <a:xfrm>
            <a:off x="993218" y="4434582"/>
            <a:ext cx="7082573" cy="1130300"/>
          </a:xfrm>
          <a:prstGeom prst="rect">
            <a:avLst/>
          </a:prstGeom>
          <a:solidFill>
            <a:srgbClr val="A1010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cs-CZ" sz="1500" dirty="0" smtClean="0">
                <a:latin typeface="Myriad Pro"/>
              </a:rPr>
              <a:t>Podpora </a:t>
            </a:r>
            <a:r>
              <a:rPr lang="cs-CZ" sz="1500" dirty="0">
                <a:latin typeface="Myriad Pro"/>
              </a:rPr>
              <a:t>je možná v definovaných exponovaných územích. Takto definovaná území jsou sestavena do jmenného seznamu na úrovni obcí </a:t>
            </a:r>
            <a:r>
              <a:rPr lang="cs-CZ" sz="1500" dirty="0" smtClean="0">
                <a:latin typeface="Myriad Pro"/>
              </a:rPr>
              <a:t>s rozšířenou </a:t>
            </a:r>
            <a:r>
              <a:rPr lang="cs-CZ" sz="1500" dirty="0">
                <a:latin typeface="Myriad Pro"/>
              </a:rPr>
              <a:t>působností (</a:t>
            </a:r>
            <a:r>
              <a:rPr lang="cs-CZ" sz="1500" dirty="0" smtClean="0">
                <a:latin typeface="Myriad Pro"/>
              </a:rPr>
              <a:t>ORP). Seznam je přílohou č. 5 specifických pravidel a </a:t>
            </a:r>
            <a:r>
              <a:rPr lang="cs-CZ" sz="1500" dirty="0" smtClean="0">
                <a:solidFill>
                  <a:schemeClr val="bg1"/>
                </a:solidFill>
                <a:latin typeface="Myriad Pro"/>
              </a:rPr>
              <a:t>přílohou č. 5 </a:t>
            </a:r>
            <a:r>
              <a:rPr lang="cs-CZ" sz="1500" dirty="0">
                <a:solidFill>
                  <a:schemeClr val="bg1"/>
                </a:solidFill>
                <a:latin typeface="Myriad Pro"/>
              </a:rPr>
              <a:t>Programového dokumentu </a:t>
            </a:r>
            <a:r>
              <a:rPr lang="cs-CZ" sz="1500" dirty="0" smtClean="0">
                <a:solidFill>
                  <a:schemeClr val="bg1"/>
                </a:solidFill>
                <a:latin typeface="Myriad Pro"/>
              </a:rPr>
              <a:t>IROP.</a:t>
            </a:r>
            <a:endParaRPr lang="cs-CZ" sz="1500" dirty="0">
              <a:solidFill>
                <a:schemeClr val="bg1"/>
              </a:solidFill>
              <a:latin typeface="Myriad Pro"/>
            </a:endParaRPr>
          </a:p>
        </p:txBody>
      </p:sp>
      <p:sp>
        <p:nvSpPr>
          <p:cNvPr id="63" name="TextovéPole 62"/>
          <p:cNvSpPr txBox="1"/>
          <p:nvPr/>
        </p:nvSpPr>
        <p:spPr>
          <a:xfrm>
            <a:off x="993218" y="2840037"/>
            <a:ext cx="2967773" cy="1384995"/>
          </a:xfrm>
          <a:prstGeom prst="rect">
            <a:avLst/>
          </a:prstGeom>
          <a:solidFill>
            <a:srgbClr val="FFFF99"/>
          </a:solidFill>
          <a:ln>
            <a:solidFill>
              <a:schemeClr val="tx1"/>
            </a:solidFill>
          </a:ln>
        </p:spPr>
        <p:txBody>
          <a:bodyPr wrap="square" rtlCol="0">
            <a:spAutoFit/>
          </a:bodyPr>
          <a:lstStyle/>
          <a:p>
            <a:r>
              <a:rPr lang="cs-CZ" sz="1400" dirty="0" smtClean="0">
                <a:latin typeface="Myriad Pro"/>
              </a:rPr>
              <a:t>Posílení vybavení základních složek IZS technikou a věcnými prostředky zajištění jejich připravenosti s důrazem na přizpůsobení se změnám klimatu a novým rizikům</a:t>
            </a:r>
            <a:endParaRPr lang="cs-CZ" sz="1400" dirty="0">
              <a:latin typeface="Myriad Pro"/>
            </a:endParaRPr>
          </a:p>
        </p:txBody>
      </p:sp>
      <p:sp>
        <p:nvSpPr>
          <p:cNvPr id="64" name="TextovéPole 63"/>
          <p:cNvSpPr txBox="1"/>
          <p:nvPr/>
        </p:nvSpPr>
        <p:spPr>
          <a:xfrm>
            <a:off x="5108018" y="2840037"/>
            <a:ext cx="2967773" cy="738664"/>
          </a:xfrm>
          <a:prstGeom prst="rect">
            <a:avLst/>
          </a:prstGeom>
          <a:solidFill>
            <a:srgbClr val="FFFF99"/>
          </a:solidFill>
          <a:ln>
            <a:solidFill>
              <a:schemeClr val="tx1"/>
            </a:solidFill>
          </a:ln>
        </p:spPr>
        <p:txBody>
          <a:bodyPr wrap="square" rtlCol="0">
            <a:spAutoFit/>
          </a:bodyPr>
          <a:lstStyle/>
          <a:p>
            <a:r>
              <a:rPr lang="cs-CZ" sz="1400" dirty="0" smtClean="0">
                <a:latin typeface="Myriad Pro"/>
              </a:rPr>
              <a:t>Zajištění adekvátní odolnosti stanic IZS s důrazem na přizpůsobení se změnám klimatu a novým rizikům</a:t>
            </a:r>
            <a:endParaRPr lang="cs-CZ" sz="1400" dirty="0">
              <a:latin typeface="Myriad Pro"/>
            </a:endParaRPr>
          </a:p>
        </p:txBody>
      </p:sp>
      <p:cxnSp>
        <p:nvCxnSpPr>
          <p:cNvPr id="74" name="Pravoúhlá spojnice 73"/>
          <p:cNvCxnSpPr>
            <a:endCxn id="47" idx="0"/>
          </p:cNvCxnSpPr>
          <p:nvPr/>
        </p:nvCxnSpPr>
        <p:spPr>
          <a:xfrm>
            <a:off x="4517042" y="2084270"/>
            <a:ext cx="2074863" cy="178255"/>
          </a:xfrm>
          <a:prstGeom prst="bentConnector2">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 name="Zástupný symbol pro číslo snímku 1"/>
          <p:cNvSpPr>
            <a:spLocks noGrp="1"/>
          </p:cNvSpPr>
          <p:nvPr>
            <p:ph type="sldNum" sz="quarter" idx="12"/>
          </p:nvPr>
        </p:nvSpPr>
        <p:spPr/>
        <p:txBody>
          <a:bodyPr/>
          <a:lstStyle/>
          <a:p>
            <a:fld id="{CA6B5227-2C6F-B94D-9D8F-826F9170706D}" type="slidenum">
              <a:rPr lang="en-US" smtClean="0"/>
              <a:t>114</a:t>
            </a:fld>
            <a:endParaRPr lang="en-US" dirty="0"/>
          </a:p>
        </p:txBody>
      </p:sp>
    </p:spTree>
    <p:extLst>
      <p:ext uri="{BB962C8B-B14F-4D97-AF65-F5344CB8AC3E}">
        <p14:creationId xmlns:p14="http://schemas.microsoft.com/office/powerpoint/2010/main" val="405163470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250257" y="86627"/>
            <a:ext cx="8470231" cy="914399"/>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výzva IROP </a:t>
            </a:r>
            <a:r>
              <a:rPr lang="cs-CZ" sz="2600" b="1" dirty="0" smtClean="0">
                <a:solidFill>
                  <a:srgbClr val="0070C0"/>
                </a:solidFill>
                <a:effectLst>
                  <a:outerShdw blurRad="38100" dist="38100" dir="2700000" algn="tl">
                    <a:srgbClr val="000000">
                      <a:alpha val="43137"/>
                    </a:srgbClr>
                  </a:outerShdw>
                </a:effectLst>
                <a:latin typeface="Myriad Pro"/>
              </a:rPr>
              <a:t>Integrovaný </a:t>
            </a:r>
            <a:r>
              <a:rPr lang="cs-CZ" sz="2600" b="1" dirty="0">
                <a:solidFill>
                  <a:srgbClr val="0070C0"/>
                </a:solidFill>
                <a:effectLst>
                  <a:outerShdw blurRad="38100" dist="38100" dir="2700000" algn="tl">
                    <a:srgbClr val="000000">
                      <a:alpha val="43137"/>
                    </a:srgbClr>
                  </a:outerShdw>
                </a:effectLst>
                <a:latin typeface="Myriad Pro"/>
              </a:rPr>
              <a:t>záchranný systém - integrované projekty CLLD</a:t>
            </a:r>
          </a:p>
        </p:txBody>
      </p:sp>
      <p:sp>
        <p:nvSpPr>
          <p:cNvPr id="8" name="TextovéPole 7"/>
          <p:cNvSpPr txBox="1"/>
          <p:nvPr/>
        </p:nvSpPr>
        <p:spPr>
          <a:xfrm>
            <a:off x="250256" y="844767"/>
            <a:ext cx="8470231" cy="5524589"/>
          </a:xfrm>
          <a:prstGeom prst="rect">
            <a:avLst/>
          </a:prstGeom>
          <a:noFill/>
        </p:spPr>
        <p:txBody>
          <a:bodyPr wrap="square" rtlCol="0">
            <a:spAutoFit/>
          </a:bodyPr>
          <a:lstStyle/>
          <a:p>
            <a:pPr>
              <a:lnSpc>
                <a:spcPct val="150000"/>
              </a:lnSpc>
            </a:pPr>
            <a:r>
              <a:rPr lang="cs-CZ" b="1" dirty="0" smtClean="0">
                <a:latin typeface="Myriad Pro"/>
              </a:rPr>
              <a:t>OPRÁVNĚNÍ ŽADATELÉ</a:t>
            </a:r>
          </a:p>
          <a:p>
            <a:pPr marL="285750" indent="-285750">
              <a:buFont typeface="Arial" panose="020B0604020202020204" pitchFamily="34" charset="0"/>
              <a:buChar char="•"/>
            </a:pPr>
            <a:r>
              <a:rPr lang="cs-CZ" sz="1500" dirty="0" smtClean="0">
                <a:latin typeface="Myriad Pro"/>
              </a:rPr>
              <a:t>Ministerstvo </a:t>
            </a:r>
            <a:r>
              <a:rPr lang="cs-CZ" sz="1500" dirty="0">
                <a:latin typeface="Myriad Pro"/>
              </a:rPr>
              <a:t>vnitra - generální ředitelství HZS ČR, </a:t>
            </a:r>
          </a:p>
          <a:p>
            <a:pPr marL="285750" indent="-285750">
              <a:buFont typeface="Arial" panose="020B0604020202020204" pitchFamily="34" charset="0"/>
              <a:buChar char="•"/>
            </a:pPr>
            <a:r>
              <a:rPr lang="cs-CZ" sz="1500" dirty="0">
                <a:latin typeface="Myriad Pro"/>
              </a:rPr>
              <a:t>hasičské záchranné sbory krajů,</a:t>
            </a:r>
          </a:p>
          <a:p>
            <a:pPr marL="285750" lvl="0" indent="-285750">
              <a:buFont typeface="Arial" panose="020B0604020202020204" pitchFamily="34" charset="0"/>
              <a:buChar char="•"/>
            </a:pPr>
            <a:r>
              <a:rPr lang="cs-CZ" sz="1500" dirty="0">
                <a:latin typeface="Myriad Pro"/>
              </a:rPr>
              <a:t>Záchranný útvar HZS ČR,</a:t>
            </a:r>
          </a:p>
          <a:p>
            <a:pPr marL="285750" lvl="0" indent="-285750">
              <a:buFont typeface="Arial" panose="020B0604020202020204" pitchFamily="34" charset="0"/>
              <a:buChar char="•"/>
            </a:pPr>
            <a:r>
              <a:rPr lang="cs-CZ" sz="1500" dirty="0">
                <a:latin typeface="Myriad Pro"/>
              </a:rPr>
              <a:t>Ministerstvo vnitra - Policejní prezidium ČR,</a:t>
            </a:r>
          </a:p>
          <a:p>
            <a:pPr marL="285750" lvl="0" indent="-285750">
              <a:buFont typeface="Arial" panose="020B0604020202020204" pitchFamily="34" charset="0"/>
              <a:buChar char="•"/>
            </a:pPr>
            <a:r>
              <a:rPr lang="cs-CZ" sz="1500" dirty="0">
                <a:latin typeface="Myriad Pro"/>
              </a:rPr>
              <a:t>krajská ředitelství Policie ČR,</a:t>
            </a:r>
          </a:p>
          <a:p>
            <a:pPr marL="285750" lvl="0" indent="-285750">
              <a:buFont typeface="Arial" panose="020B0604020202020204" pitchFamily="34" charset="0"/>
              <a:buChar char="•"/>
            </a:pPr>
            <a:r>
              <a:rPr lang="cs-CZ" sz="1500" dirty="0">
                <a:latin typeface="Myriad Pro"/>
              </a:rPr>
              <a:t>kraje  (kromě hl. města Prahy) jako zřizovatelé ZZS krajů,</a:t>
            </a:r>
          </a:p>
          <a:p>
            <a:pPr marL="285750" lvl="0" indent="-285750">
              <a:buFont typeface="Arial" panose="020B0604020202020204" pitchFamily="34" charset="0"/>
              <a:buChar char="•"/>
            </a:pPr>
            <a:r>
              <a:rPr lang="cs-CZ" sz="1500" dirty="0" smtClean="0">
                <a:latin typeface="Myriad Pro"/>
              </a:rPr>
              <a:t>státní </a:t>
            </a:r>
            <a:r>
              <a:rPr lang="cs-CZ" sz="1500" dirty="0">
                <a:latin typeface="Myriad Pro"/>
              </a:rPr>
              <a:t>organizace, která zřizuje jednotku HZS podniku s územní působností</a:t>
            </a:r>
            <a:r>
              <a:rPr lang="cs-CZ" sz="1500" dirty="0" smtClean="0">
                <a:latin typeface="Myriad Pro"/>
              </a:rPr>
              <a:t>.</a:t>
            </a:r>
          </a:p>
          <a:p>
            <a:pPr lvl="0"/>
            <a:r>
              <a:rPr lang="cs-CZ" sz="1600" i="1" dirty="0" smtClean="0">
                <a:solidFill>
                  <a:srgbClr val="0070C0"/>
                </a:solidFill>
                <a:latin typeface="Myriad Pro"/>
              </a:rPr>
              <a:t>V drtivé většině se však bude jednat o:</a:t>
            </a:r>
            <a:endParaRPr lang="cs-CZ" sz="1600" i="1" dirty="0">
              <a:solidFill>
                <a:srgbClr val="0070C0"/>
              </a:solidFill>
              <a:latin typeface="Myriad Pro"/>
            </a:endParaRPr>
          </a:p>
          <a:p>
            <a:pPr marL="285750" lvl="0" indent="-285750" algn="just">
              <a:buFont typeface="Arial" panose="020B0604020202020204" pitchFamily="34" charset="0"/>
              <a:buChar char="•"/>
            </a:pPr>
            <a:r>
              <a:rPr lang="cs-CZ" sz="1500" b="1" dirty="0" smtClean="0">
                <a:latin typeface="Myriad Pro"/>
              </a:rPr>
              <a:t>obce</a:t>
            </a:r>
            <a:r>
              <a:rPr lang="cs-CZ" sz="1500" dirty="0">
                <a:latin typeface="Myriad Pro"/>
              </a:rPr>
              <a:t>, které zřizují jednotky požární ochrany (§ 29 zákona č. 133/1985 Sb., o požární ochraně) – jednotky sboru dobrovolných hasičů </a:t>
            </a:r>
            <a:r>
              <a:rPr lang="cs-CZ" sz="1500" dirty="0" smtClean="0">
                <a:latin typeface="Myriad Pro"/>
              </a:rPr>
              <a:t>v kategorii JPO </a:t>
            </a:r>
            <a:r>
              <a:rPr lang="cs-CZ" sz="1500" dirty="0">
                <a:latin typeface="Myriad Pro"/>
              </a:rPr>
              <a:t>II a III (podle přílohy zákona o požární ochraně</a:t>
            </a:r>
            <a:r>
              <a:rPr lang="cs-CZ" sz="1500" dirty="0" smtClean="0">
                <a:latin typeface="Myriad Pro"/>
              </a:rPr>
              <a:t>)</a:t>
            </a:r>
          </a:p>
          <a:p>
            <a:pPr lvl="0" algn="just"/>
            <a:endParaRPr lang="cs-CZ" sz="1500" dirty="0" smtClean="0">
              <a:latin typeface="Myriad Pro"/>
            </a:endParaRPr>
          </a:p>
          <a:p>
            <a:pPr lvl="0">
              <a:lnSpc>
                <a:spcPct val="150000"/>
              </a:lnSpc>
            </a:pPr>
            <a:r>
              <a:rPr lang="cs-CZ" sz="1600" b="1" dirty="0" smtClean="0">
                <a:solidFill>
                  <a:srgbClr val="0070C0"/>
                </a:solidFill>
                <a:latin typeface="Myriad Pro"/>
              </a:rPr>
              <a:t>ČASTÉ CHYBY A DOTAZY</a:t>
            </a:r>
          </a:p>
          <a:p>
            <a:pPr lvl="0" algn="just"/>
            <a:r>
              <a:rPr lang="cs-CZ" sz="1500" dirty="0" smtClean="0">
                <a:latin typeface="Myriad Pro"/>
              </a:rPr>
              <a:t>Je oprávněným žadatelem:</a:t>
            </a:r>
            <a:endParaRPr lang="cs-CZ" sz="1500" dirty="0">
              <a:latin typeface="Myriad Pro"/>
            </a:endParaRPr>
          </a:p>
          <a:p>
            <a:pPr marL="285750" indent="-285750" algn="just">
              <a:buFont typeface="Arial" panose="020B0604020202020204" pitchFamily="34" charset="0"/>
              <a:buChar char="•"/>
            </a:pPr>
            <a:r>
              <a:rPr lang="cs-CZ" sz="1500" dirty="0" smtClean="0">
                <a:latin typeface="Myriad Pro"/>
              </a:rPr>
              <a:t>jednotka sboru dobrovolných hasičů, JPO II a III – </a:t>
            </a:r>
            <a:r>
              <a:rPr lang="cs-CZ" sz="1500" b="1" dirty="0" smtClean="0">
                <a:latin typeface="Myriad Pro"/>
              </a:rPr>
              <a:t>NE</a:t>
            </a:r>
            <a:r>
              <a:rPr lang="cs-CZ" sz="1500" dirty="0" smtClean="0">
                <a:latin typeface="Myriad Pro"/>
              </a:rPr>
              <a:t>, oprávněným žadatelem je zřizovatel, tedy obec;</a:t>
            </a:r>
          </a:p>
          <a:p>
            <a:pPr marL="285750" lvl="0" indent="-285750" algn="just">
              <a:buFont typeface="Arial" panose="020B0604020202020204" pitchFamily="34" charset="0"/>
              <a:buChar char="•"/>
            </a:pPr>
            <a:r>
              <a:rPr lang="cs-CZ" sz="1500" dirty="0">
                <a:latin typeface="Myriad Pro"/>
              </a:rPr>
              <a:t>o</a:t>
            </a:r>
            <a:r>
              <a:rPr lang="cs-CZ" sz="1500" dirty="0" smtClean="0">
                <a:latin typeface="Myriad Pro"/>
              </a:rPr>
              <a:t>bec, zřizující jednotku sboru dobrovolných hasičů , JPO V – </a:t>
            </a:r>
            <a:r>
              <a:rPr lang="cs-CZ" sz="1500" b="1" dirty="0" smtClean="0">
                <a:latin typeface="Myriad Pro"/>
              </a:rPr>
              <a:t>NE</a:t>
            </a:r>
            <a:r>
              <a:rPr lang="cs-CZ" sz="1500" dirty="0" smtClean="0">
                <a:latin typeface="Myriad Pro"/>
              </a:rPr>
              <a:t>, podpora je cílena na základní složky IZS, tj. jednotky zařazené do systému plošného pokrytí, jednotky s územní působností zasahující i mimo  území svého zřizovatele, tedy JPO II a III;</a:t>
            </a:r>
          </a:p>
          <a:p>
            <a:pPr marL="285750" lvl="0" indent="-285750" algn="just">
              <a:buFont typeface="Arial" panose="020B0604020202020204" pitchFamily="34" charset="0"/>
              <a:buChar char="•"/>
            </a:pPr>
            <a:r>
              <a:rPr lang="cs-CZ" sz="1500" dirty="0">
                <a:latin typeface="Myriad Pro"/>
              </a:rPr>
              <a:t>s</a:t>
            </a:r>
            <a:r>
              <a:rPr lang="cs-CZ" sz="1500" dirty="0" smtClean="0">
                <a:latin typeface="Myriad Pro"/>
              </a:rPr>
              <a:t>bory dobrovolných hasičů – </a:t>
            </a:r>
            <a:r>
              <a:rPr lang="cs-CZ" sz="1500" b="1" dirty="0" smtClean="0">
                <a:latin typeface="Myriad Pro"/>
              </a:rPr>
              <a:t>NE</a:t>
            </a:r>
            <a:r>
              <a:rPr lang="cs-CZ" sz="1500" dirty="0" smtClean="0">
                <a:latin typeface="Myriad Pro"/>
              </a:rPr>
              <a:t>.</a:t>
            </a:r>
          </a:p>
          <a:p>
            <a:pPr lvl="0" algn="just"/>
            <a:endParaRPr lang="cs-CZ" sz="1600" dirty="0">
              <a:latin typeface="Myriad Pro"/>
            </a:endParaRP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115</a:t>
            </a:fld>
            <a:endParaRPr lang="en-US" dirty="0"/>
          </a:p>
        </p:txBody>
      </p:sp>
    </p:spTree>
    <p:extLst>
      <p:ext uri="{BB962C8B-B14F-4D97-AF65-F5344CB8AC3E}">
        <p14:creationId xmlns:p14="http://schemas.microsoft.com/office/powerpoint/2010/main" val="415482342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1"/>
            <a:ext cx="8229600" cy="1001026"/>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smtClean="0">
                <a:solidFill>
                  <a:srgbClr val="0070C0"/>
                </a:solidFill>
                <a:effectLst>
                  <a:outerShdw blurRad="38100" dist="38100" dir="2700000" algn="tl">
                    <a:srgbClr val="000000">
                      <a:alpha val="43137"/>
                    </a:srgbClr>
                  </a:outerShdw>
                </a:effectLst>
                <a:latin typeface="Myriad Pro"/>
              </a:rPr>
              <a:t>69</a:t>
            </a:r>
            <a:r>
              <a:rPr lang="cs-CZ" sz="2600" b="1" dirty="0">
                <a:solidFill>
                  <a:srgbClr val="0070C0"/>
                </a:solidFill>
                <a:effectLst>
                  <a:outerShdw blurRad="38100" dist="38100" dir="2700000" algn="tl">
                    <a:srgbClr val="000000">
                      <a:alpha val="43137"/>
                    </a:srgbClr>
                  </a:outerShdw>
                </a:effectLst>
                <a:latin typeface="Myriad Pro"/>
              </a:rPr>
              <a:t>. výzva IROP Integrovaný záchranný systém - integrované projekty CLLD</a:t>
            </a:r>
          </a:p>
        </p:txBody>
      </p:sp>
      <p:sp>
        <p:nvSpPr>
          <p:cNvPr id="8" name="TextovéPole 7"/>
          <p:cNvSpPr txBox="1"/>
          <p:nvPr/>
        </p:nvSpPr>
        <p:spPr>
          <a:xfrm>
            <a:off x="202131" y="881486"/>
            <a:ext cx="8527983" cy="2600712"/>
          </a:xfrm>
          <a:prstGeom prst="rect">
            <a:avLst/>
          </a:prstGeom>
          <a:noFill/>
        </p:spPr>
        <p:txBody>
          <a:bodyPr wrap="square" rtlCol="0">
            <a:spAutoFit/>
          </a:bodyPr>
          <a:lstStyle/>
          <a:p>
            <a:pPr>
              <a:lnSpc>
                <a:spcPct val="150000"/>
              </a:lnSpc>
            </a:pPr>
            <a:r>
              <a:rPr lang="cs-CZ" b="1" dirty="0" smtClean="0">
                <a:latin typeface="Myriad Pro"/>
              </a:rPr>
              <a:t>TECHNIKA PRO IZS</a:t>
            </a:r>
          </a:p>
          <a:p>
            <a:r>
              <a:rPr lang="cs-CZ" sz="1600" b="1" dirty="0" smtClean="0">
                <a:solidFill>
                  <a:srgbClr val="0070C0"/>
                </a:solidFill>
                <a:latin typeface="Myriad Pro"/>
              </a:rPr>
              <a:t>PODPOROVANÉ AKTIVITY </a:t>
            </a:r>
            <a:r>
              <a:rPr lang="cs-CZ" sz="1600" dirty="0" smtClean="0">
                <a:solidFill>
                  <a:srgbClr val="0070C0"/>
                </a:solidFill>
                <a:latin typeface="Myriad Pro"/>
              </a:rPr>
              <a:t>(hlavní – min. 85 % způsobilých výdajů projektu)</a:t>
            </a:r>
          </a:p>
          <a:p>
            <a:pPr marL="285750" indent="-285750">
              <a:buFont typeface="Arial" panose="020B0604020202020204" pitchFamily="34" charset="0"/>
              <a:buChar char="•"/>
            </a:pPr>
            <a:r>
              <a:rPr lang="cs-CZ" sz="1500" dirty="0" smtClean="0">
                <a:latin typeface="Myriad Pro"/>
              </a:rPr>
              <a:t>Pořízení specializované techniky a věcných prostředků pro odstraňování důsledků </a:t>
            </a:r>
            <a:r>
              <a:rPr lang="cs-CZ" sz="1500" b="1" dirty="0" smtClean="0">
                <a:latin typeface="Myriad Pro"/>
              </a:rPr>
              <a:t>nadprůměrných sněhových srážek a masivních námraz</a:t>
            </a:r>
            <a:r>
              <a:rPr lang="cs-CZ" sz="1500" dirty="0" smtClean="0">
                <a:latin typeface="Myriad Pro"/>
              </a:rPr>
              <a:t>;</a:t>
            </a:r>
          </a:p>
          <a:p>
            <a:pPr marL="285750" indent="-285750">
              <a:buFont typeface="Arial" panose="020B0604020202020204" pitchFamily="34" charset="0"/>
              <a:buChar char="•"/>
            </a:pPr>
            <a:r>
              <a:rPr lang="cs-CZ" sz="1500" dirty="0" smtClean="0">
                <a:latin typeface="Myriad Pro"/>
              </a:rPr>
              <a:t>Pořízení specializované techniky a věcných prostředků pro výkon činností spojených s </a:t>
            </a:r>
            <a:r>
              <a:rPr lang="cs-CZ" sz="1500" b="1" dirty="0" smtClean="0">
                <a:latin typeface="Myriad Pro"/>
              </a:rPr>
              <a:t>orkány a větrnými smrštěmi</a:t>
            </a:r>
            <a:r>
              <a:rPr lang="cs-CZ" sz="1500" dirty="0" smtClean="0">
                <a:latin typeface="Myriad Pro"/>
              </a:rPr>
              <a:t>;</a:t>
            </a:r>
          </a:p>
          <a:p>
            <a:pPr marL="285750" indent="-285750">
              <a:buFont typeface="Arial" panose="020B0604020202020204" pitchFamily="34" charset="0"/>
              <a:buChar char="•"/>
            </a:pPr>
            <a:r>
              <a:rPr lang="cs-CZ" sz="1500" dirty="0" smtClean="0">
                <a:latin typeface="Myriad Pro"/>
              </a:rPr>
              <a:t>Pořízení specializované techniky a věcných prostředků pro výkon činností spojených s </a:t>
            </a:r>
            <a:r>
              <a:rPr lang="cs-CZ" sz="1500" b="1" dirty="0" smtClean="0">
                <a:latin typeface="Myriad Pro"/>
              </a:rPr>
              <a:t>extrémním suchem</a:t>
            </a:r>
            <a:r>
              <a:rPr lang="cs-CZ" sz="1500" dirty="0" smtClean="0">
                <a:latin typeface="Myriad Pro"/>
              </a:rPr>
              <a:t>;</a:t>
            </a:r>
          </a:p>
          <a:p>
            <a:pPr marL="285750" indent="-285750">
              <a:buFont typeface="Arial" panose="020B0604020202020204" pitchFamily="34" charset="0"/>
              <a:buChar char="•"/>
            </a:pPr>
            <a:r>
              <a:rPr lang="cs-CZ" sz="1500" dirty="0" smtClean="0">
                <a:latin typeface="Myriad Pro"/>
              </a:rPr>
              <a:t>Pořízení specializované techniky a věcných prostředků pro výkon činností v souvislosti s </a:t>
            </a:r>
            <a:r>
              <a:rPr lang="cs-CZ" sz="1500" b="1" dirty="0" smtClean="0">
                <a:latin typeface="Myriad Pro"/>
              </a:rPr>
              <a:t>haváriemi spojenými s únikem nebezpečných látek</a:t>
            </a:r>
            <a:r>
              <a:rPr lang="cs-CZ" sz="1500" dirty="0" smtClean="0">
                <a:latin typeface="Myriad Pro"/>
              </a:rPr>
              <a:t>.</a:t>
            </a:r>
          </a:p>
        </p:txBody>
      </p:sp>
      <p:sp>
        <p:nvSpPr>
          <p:cNvPr id="3" name="Zaoblený obdélník 2"/>
          <p:cNvSpPr/>
          <p:nvPr/>
        </p:nvSpPr>
        <p:spPr>
          <a:xfrm>
            <a:off x="363538" y="4552748"/>
            <a:ext cx="8229600" cy="1722923"/>
          </a:xfrm>
          <a:prstGeom prst="roundRect">
            <a:avLst>
              <a:gd name="adj" fmla="val 4167"/>
            </a:avLst>
          </a:prstGeom>
          <a:solidFill>
            <a:srgbClr val="FFFF9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cs-CZ" sz="1500" dirty="0">
                <a:solidFill>
                  <a:schemeClr val="tx1"/>
                </a:solidFill>
                <a:latin typeface="Myriad Pro"/>
              </a:rPr>
              <a:t>Podporovaná technika a věcné vybavení vychází z normativů vybavení uvedených v dokumentech „</a:t>
            </a:r>
            <a:r>
              <a:rPr lang="cs-CZ" sz="1500" b="1" dirty="0">
                <a:solidFill>
                  <a:schemeClr val="tx1"/>
                </a:solidFill>
                <a:latin typeface="Myriad Pro"/>
              </a:rPr>
              <a:t>Zajištění odolnosti a vybavenosti základních složek integrovaného záchranného  systému  - Policie ČR a Hasičského záchranného sboru ČR (včetně JSDH) v území, s důrazem na přizpůsobení se změnám klimatu a novým rizikům v období 2014 -2020</a:t>
            </a:r>
            <a:r>
              <a:rPr lang="cs-CZ" sz="1500" dirty="0">
                <a:solidFill>
                  <a:schemeClr val="tx1"/>
                </a:solidFill>
                <a:latin typeface="Myriad Pro"/>
              </a:rPr>
              <a:t>“ (dále jen „Zajištění odolnosti – PČR </a:t>
            </a:r>
            <a:r>
              <a:rPr lang="cs-CZ" sz="1500" dirty="0" smtClean="0">
                <a:solidFill>
                  <a:schemeClr val="tx1"/>
                </a:solidFill>
                <a:latin typeface="Myriad Pro"/>
              </a:rPr>
              <a:t>a HZS </a:t>
            </a:r>
            <a:r>
              <a:rPr lang="cs-CZ" sz="1500" dirty="0">
                <a:solidFill>
                  <a:schemeClr val="tx1"/>
                </a:solidFill>
                <a:latin typeface="Myriad Pro"/>
              </a:rPr>
              <a:t>ČR“), respektive </a:t>
            </a:r>
            <a:r>
              <a:rPr lang="cs-CZ" sz="1500" b="1" dirty="0">
                <a:solidFill>
                  <a:schemeClr val="tx1"/>
                </a:solidFill>
                <a:latin typeface="Myriad Pro"/>
              </a:rPr>
              <a:t>Zajištění odolnosti – krajských zdravotnických záchranných služeb</a:t>
            </a:r>
            <a:r>
              <a:rPr lang="cs-CZ" sz="1500" dirty="0">
                <a:solidFill>
                  <a:schemeClr val="tx1"/>
                </a:solidFill>
                <a:latin typeface="Myriad Pro"/>
              </a:rPr>
              <a:t>. Dokumenty jsou přílohou specifických pravidel  č.  9 a 10</a:t>
            </a:r>
            <a:r>
              <a:rPr lang="cs-CZ" sz="1500" dirty="0" smtClean="0">
                <a:solidFill>
                  <a:schemeClr val="tx1"/>
                </a:solidFill>
                <a:latin typeface="Myriad Pro"/>
              </a:rPr>
              <a:t>.</a:t>
            </a:r>
            <a:endParaRPr lang="cs-CZ" sz="1500" dirty="0">
              <a:solidFill>
                <a:schemeClr val="tx1"/>
              </a:solidFill>
              <a:latin typeface="Myriad Pro"/>
            </a:endParaRPr>
          </a:p>
        </p:txBody>
      </p:sp>
      <p:sp>
        <p:nvSpPr>
          <p:cNvPr id="9" name="Zaoblený obdélník 8"/>
          <p:cNvSpPr/>
          <p:nvPr/>
        </p:nvSpPr>
        <p:spPr>
          <a:xfrm>
            <a:off x="363538" y="3830855"/>
            <a:ext cx="8229600" cy="548640"/>
          </a:xfrm>
          <a:prstGeom prst="roundRect">
            <a:avLst>
              <a:gd name="adj" fmla="val 14383"/>
            </a:avLst>
          </a:prstGeom>
          <a:solidFill>
            <a:srgbClr val="A1010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cs-CZ" sz="1500" dirty="0" smtClean="0">
                <a:solidFill>
                  <a:schemeClr val="bg1"/>
                </a:solidFill>
                <a:latin typeface="Myriad Pro"/>
              </a:rPr>
              <a:t>Pořízení specializované techniky a věcných prostředků na aktivity v jiné vazbě než uvedená rizika a změny klimatu není podporováno, např. ve vazbě na povodně.</a:t>
            </a:r>
            <a:endParaRPr lang="cs-CZ" sz="1500" dirty="0">
              <a:solidFill>
                <a:schemeClr val="bg1"/>
              </a:solidFill>
              <a:latin typeface="Myriad Pro"/>
            </a:endParaRP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116</a:t>
            </a:fld>
            <a:endParaRPr lang="en-US" dirty="0"/>
          </a:p>
        </p:txBody>
      </p:sp>
    </p:spTree>
    <p:extLst>
      <p:ext uri="{BB962C8B-B14F-4D97-AF65-F5344CB8AC3E}">
        <p14:creationId xmlns:p14="http://schemas.microsoft.com/office/powerpoint/2010/main" val="213219257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239712"/>
            <a:ext cx="8229600" cy="809441"/>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výzva IROP Integrovaný záchranný systém - integrované projekty CLLD</a:t>
            </a:r>
          </a:p>
        </p:txBody>
      </p:sp>
      <p:sp>
        <p:nvSpPr>
          <p:cNvPr id="8" name="TextovéPole 7"/>
          <p:cNvSpPr txBox="1"/>
          <p:nvPr/>
        </p:nvSpPr>
        <p:spPr>
          <a:xfrm>
            <a:off x="363538" y="914041"/>
            <a:ext cx="8229600" cy="1369606"/>
          </a:xfrm>
          <a:prstGeom prst="rect">
            <a:avLst/>
          </a:prstGeom>
          <a:noFill/>
        </p:spPr>
        <p:txBody>
          <a:bodyPr wrap="square" rtlCol="0">
            <a:spAutoFit/>
          </a:bodyPr>
          <a:lstStyle/>
          <a:p>
            <a:pPr>
              <a:lnSpc>
                <a:spcPct val="150000"/>
              </a:lnSpc>
            </a:pPr>
            <a:r>
              <a:rPr lang="cs-CZ" b="1" dirty="0" smtClean="0">
                <a:latin typeface="Myriad Pro"/>
              </a:rPr>
              <a:t>TECHNIKA PRO IZS</a:t>
            </a:r>
          </a:p>
          <a:p>
            <a:pPr>
              <a:lnSpc>
                <a:spcPct val="150000"/>
              </a:lnSpc>
            </a:pPr>
            <a:r>
              <a:rPr lang="cs-CZ" sz="1600" b="1" dirty="0" smtClean="0">
                <a:solidFill>
                  <a:srgbClr val="0070C0"/>
                </a:solidFill>
                <a:latin typeface="Myriad Pro"/>
              </a:rPr>
              <a:t>ZPŮSOBILÉ VÝDAJE </a:t>
            </a:r>
            <a:r>
              <a:rPr lang="cs-CZ" sz="1600" dirty="0" smtClean="0">
                <a:solidFill>
                  <a:srgbClr val="0070C0"/>
                </a:solidFill>
                <a:latin typeface="Myriad Pro"/>
              </a:rPr>
              <a:t>pro hlavní aktivitu projektu</a:t>
            </a:r>
          </a:p>
          <a:p>
            <a:pPr marL="285750" indent="-285750">
              <a:buFont typeface="Arial" panose="020B0604020202020204" pitchFamily="34" charset="0"/>
              <a:buChar char="•"/>
            </a:pPr>
            <a:r>
              <a:rPr lang="cs-CZ" sz="1500" u="sng" dirty="0" smtClean="0">
                <a:latin typeface="Myriad Pro"/>
              </a:rPr>
              <a:t>Pořízení majetku</a:t>
            </a:r>
            <a:r>
              <a:rPr lang="cs-CZ" sz="1500" dirty="0" smtClean="0">
                <a:latin typeface="Myriad Pro"/>
              </a:rPr>
              <a:t> dle normativů </a:t>
            </a:r>
            <a:r>
              <a:rPr lang="cs-CZ" sz="1500" dirty="0">
                <a:latin typeface="Myriad Pro"/>
              </a:rPr>
              <a:t>vybavení </a:t>
            </a:r>
            <a:r>
              <a:rPr lang="cs-CZ" sz="1500" dirty="0" smtClean="0">
                <a:latin typeface="Myriad Pro"/>
              </a:rPr>
              <a:t>(viz kapitola </a:t>
            </a:r>
            <a:r>
              <a:rPr lang="cs-CZ" sz="1500" dirty="0">
                <a:latin typeface="Myriad Pro"/>
              </a:rPr>
              <a:t>3.1.6 Způsobilé výdaje </a:t>
            </a:r>
            <a:r>
              <a:rPr lang="cs-CZ" sz="1500" dirty="0" smtClean="0">
                <a:latin typeface="Myriad Pro"/>
              </a:rPr>
              <a:t>Specifických pravidel výzvy)</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0213" y="2217865"/>
            <a:ext cx="574357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ovéPole 1"/>
          <p:cNvSpPr txBox="1"/>
          <p:nvPr/>
        </p:nvSpPr>
        <p:spPr>
          <a:xfrm>
            <a:off x="363538" y="4533899"/>
            <a:ext cx="8229600" cy="1031051"/>
          </a:xfrm>
          <a:prstGeom prst="rect">
            <a:avLst/>
          </a:prstGeom>
          <a:noFill/>
        </p:spPr>
        <p:txBody>
          <a:bodyPr wrap="square" rtlCol="0">
            <a:spAutoFit/>
          </a:bodyPr>
          <a:lstStyle/>
          <a:p>
            <a:pPr marL="285750" indent="-285750">
              <a:buFont typeface="Arial" panose="020B0604020202020204" pitchFamily="34" charset="0"/>
              <a:buChar char="•"/>
            </a:pPr>
            <a:r>
              <a:rPr lang="cs-CZ" sz="1500" dirty="0" smtClean="0">
                <a:latin typeface="Myriad Pro"/>
              </a:rPr>
              <a:t>Maximálním </a:t>
            </a:r>
            <a:r>
              <a:rPr lang="cs-CZ" sz="1500" dirty="0">
                <a:latin typeface="Myriad Pro"/>
              </a:rPr>
              <a:t>množstvím, které lze žádat na jednotku sboru dobrovolných hasičů je </a:t>
            </a:r>
            <a:r>
              <a:rPr lang="cs-CZ" sz="1500" b="1" dirty="0">
                <a:latin typeface="Myriad Pro"/>
              </a:rPr>
              <a:t>vždy jeden set</a:t>
            </a:r>
            <a:r>
              <a:rPr lang="cs-CZ" sz="1500" dirty="0">
                <a:latin typeface="Myriad Pro"/>
              </a:rPr>
              <a:t> příslušné techniky/věcného </a:t>
            </a:r>
            <a:r>
              <a:rPr lang="cs-CZ" sz="1500" dirty="0" smtClean="0">
                <a:latin typeface="Myriad Pro"/>
              </a:rPr>
              <a:t>prostředku.</a:t>
            </a:r>
            <a:endParaRPr lang="cs-CZ" sz="1500" dirty="0">
              <a:latin typeface="Myriad Pro"/>
            </a:endParaRPr>
          </a:p>
          <a:p>
            <a:pPr marL="285750" indent="-285750">
              <a:buFont typeface="Arial" panose="020B0604020202020204" pitchFamily="34" charset="0"/>
              <a:buChar char="•"/>
            </a:pPr>
            <a:r>
              <a:rPr lang="cs-CZ" sz="1500" b="1" dirty="0">
                <a:latin typeface="Myriad Pro"/>
              </a:rPr>
              <a:t>Není možné</a:t>
            </a:r>
            <a:r>
              <a:rPr lang="cs-CZ" sz="1500" dirty="0">
                <a:latin typeface="Myriad Pro"/>
              </a:rPr>
              <a:t> pro jeden organizační článek/stanici/služebnu/jednotku SDH </a:t>
            </a:r>
            <a:r>
              <a:rPr lang="cs-CZ" sz="1500" b="1" dirty="0">
                <a:latin typeface="Myriad Pro"/>
              </a:rPr>
              <a:t>pořídit totožnou techniku/věcné vybavení</a:t>
            </a:r>
            <a:r>
              <a:rPr lang="cs-CZ" sz="1500" dirty="0">
                <a:latin typeface="Myriad Pro"/>
              </a:rPr>
              <a:t>, které jsou uvedeny v několika normativech vybavení</a:t>
            </a:r>
            <a:r>
              <a:rPr lang="cs-CZ" sz="1500" dirty="0" smtClean="0">
                <a:latin typeface="Myriad Pro"/>
              </a:rPr>
              <a:t>.</a:t>
            </a:r>
            <a:endParaRPr lang="cs-CZ" sz="1500" dirty="0">
              <a:latin typeface="Myriad Pro"/>
            </a:endParaRPr>
          </a:p>
        </p:txBody>
      </p:sp>
      <p:sp>
        <p:nvSpPr>
          <p:cNvPr id="9" name="Zaoblený obdélník 8"/>
          <p:cNvSpPr/>
          <p:nvPr/>
        </p:nvSpPr>
        <p:spPr>
          <a:xfrm>
            <a:off x="457200" y="5611117"/>
            <a:ext cx="8229600" cy="559386"/>
          </a:xfrm>
          <a:prstGeom prst="roundRect">
            <a:avLst>
              <a:gd name="adj" fmla="val 14383"/>
            </a:avLst>
          </a:prstGeom>
          <a:solidFill>
            <a:srgbClr val="FFFF9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cs-CZ" sz="1500" dirty="0">
                <a:solidFill>
                  <a:schemeClr val="tx1"/>
                </a:solidFill>
                <a:latin typeface="Myriad Pro"/>
              </a:rPr>
              <a:t>Pořízený majetek podléhá kontrole a při nákupu vybavení důrazně upozorňujeme příjemce, že je potřeba </a:t>
            </a:r>
            <a:r>
              <a:rPr lang="cs-CZ" sz="1500" b="1" dirty="0">
                <a:solidFill>
                  <a:schemeClr val="tx1"/>
                </a:solidFill>
                <a:latin typeface="Myriad Pro"/>
              </a:rPr>
              <a:t>udržet výstupy z projektu po celou dobu udržitelnosti</a:t>
            </a:r>
            <a:r>
              <a:rPr lang="cs-CZ" sz="1500" dirty="0">
                <a:solidFill>
                  <a:schemeClr val="tx1"/>
                </a:solidFill>
                <a:latin typeface="Myriad Pro"/>
              </a:rPr>
              <a:t> a evidovat je.</a:t>
            </a:r>
          </a:p>
        </p:txBody>
      </p:sp>
      <p:sp>
        <p:nvSpPr>
          <p:cNvPr id="3" name="Zástupný symbol pro číslo snímku 2"/>
          <p:cNvSpPr>
            <a:spLocks noGrp="1"/>
          </p:cNvSpPr>
          <p:nvPr>
            <p:ph type="sldNum" sz="quarter" idx="12"/>
          </p:nvPr>
        </p:nvSpPr>
        <p:spPr/>
        <p:txBody>
          <a:bodyPr/>
          <a:lstStyle/>
          <a:p>
            <a:fld id="{CA6B5227-2C6F-B94D-9D8F-826F9170706D}" type="slidenum">
              <a:rPr lang="en-US" smtClean="0"/>
              <a:t>117</a:t>
            </a:fld>
            <a:endParaRPr lang="en-US" dirty="0"/>
          </a:p>
        </p:txBody>
      </p:sp>
    </p:spTree>
    <p:extLst>
      <p:ext uri="{BB962C8B-B14F-4D97-AF65-F5344CB8AC3E}">
        <p14:creationId xmlns:p14="http://schemas.microsoft.com/office/powerpoint/2010/main" val="312931743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105878"/>
            <a:ext cx="8229600" cy="962525"/>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výzva IROP Integrovaný záchranný systém - integrované projekty CLLD</a:t>
            </a:r>
          </a:p>
        </p:txBody>
      </p:sp>
      <p:sp>
        <p:nvSpPr>
          <p:cNvPr id="8" name="TextovéPole 7"/>
          <p:cNvSpPr txBox="1"/>
          <p:nvPr/>
        </p:nvSpPr>
        <p:spPr>
          <a:xfrm>
            <a:off x="363538" y="930351"/>
            <a:ext cx="8229600" cy="4031873"/>
          </a:xfrm>
          <a:prstGeom prst="rect">
            <a:avLst/>
          </a:prstGeom>
          <a:noFill/>
        </p:spPr>
        <p:txBody>
          <a:bodyPr wrap="square" rtlCol="0">
            <a:spAutoFit/>
          </a:bodyPr>
          <a:lstStyle/>
          <a:p>
            <a:pPr>
              <a:lnSpc>
                <a:spcPct val="150000"/>
              </a:lnSpc>
            </a:pPr>
            <a:r>
              <a:rPr lang="cs-CZ" b="1" dirty="0" smtClean="0">
                <a:latin typeface="Myriad Pro"/>
              </a:rPr>
              <a:t>TECHNIKA PRO IZS</a:t>
            </a:r>
          </a:p>
          <a:p>
            <a:pPr>
              <a:lnSpc>
                <a:spcPct val="150000"/>
              </a:lnSpc>
            </a:pPr>
            <a:r>
              <a:rPr lang="cs-CZ" sz="1600" b="1" dirty="0" smtClean="0">
                <a:solidFill>
                  <a:srgbClr val="0070C0"/>
                </a:solidFill>
                <a:latin typeface="Myriad Pro"/>
              </a:rPr>
              <a:t>ZPŮSOBILÉ VÝDAJE </a:t>
            </a:r>
            <a:r>
              <a:rPr lang="cs-CZ" sz="1600" dirty="0" smtClean="0">
                <a:solidFill>
                  <a:srgbClr val="0070C0"/>
                </a:solidFill>
                <a:latin typeface="Myriad Pro"/>
              </a:rPr>
              <a:t>pro vedlejší aktivitu projektu</a:t>
            </a:r>
          </a:p>
          <a:p>
            <a:pPr marL="285750" indent="-285750">
              <a:buFont typeface="Arial" panose="020B0604020202020204" pitchFamily="34" charset="0"/>
              <a:buChar char="•"/>
            </a:pPr>
            <a:r>
              <a:rPr lang="cs-CZ" sz="1500" dirty="0">
                <a:latin typeface="Myriad Pro"/>
              </a:rPr>
              <a:t>v</a:t>
            </a:r>
            <a:r>
              <a:rPr lang="cs-CZ" sz="1500" dirty="0" smtClean="0">
                <a:latin typeface="Myriad Pro"/>
              </a:rPr>
              <a:t>ýdaje na zpracování </a:t>
            </a:r>
            <a:r>
              <a:rPr lang="cs-CZ" sz="1500" dirty="0">
                <a:latin typeface="Myriad Pro"/>
              </a:rPr>
              <a:t>S</a:t>
            </a:r>
            <a:r>
              <a:rPr lang="cs-CZ" sz="1500" dirty="0" smtClean="0">
                <a:latin typeface="Myriad Pro"/>
              </a:rPr>
              <a:t>tudie proveditelnosti nebo její části,</a:t>
            </a:r>
          </a:p>
          <a:p>
            <a:pPr marL="285750" indent="-285750">
              <a:buFont typeface="Arial" panose="020B0604020202020204" pitchFamily="34" charset="0"/>
              <a:buChar char="•"/>
            </a:pPr>
            <a:r>
              <a:rPr lang="cs-CZ" sz="1500" dirty="0">
                <a:latin typeface="Myriad Pro"/>
              </a:rPr>
              <a:t>v</a:t>
            </a:r>
            <a:r>
              <a:rPr lang="cs-CZ" sz="1500" dirty="0" smtClean="0">
                <a:latin typeface="Myriad Pro"/>
              </a:rPr>
              <a:t>ýdaje na zpracování zadávacích podmínek k zakázkám a na organizaci výběrových a zadávacích zařízení,</a:t>
            </a:r>
          </a:p>
          <a:p>
            <a:pPr marL="285750" indent="-285750">
              <a:buFont typeface="Arial" panose="020B0604020202020204" pitchFamily="34" charset="0"/>
              <a:buChar char="•"/>
            </a:pPr>
            <a:r>
              <a:rPr lang="cs-CZ" sz="1500" dirty="0">
                <a:latin typeface="Myriad Pro"/>
              </a:rPr>
              <a:t>v</a:t>
            </a:r>
            <a:r>
              <a:rPr lang="cs-CZ" sz="1500" dirty="0" smtClean="0">
                <a:latin typeface="Myriad Pro"/>
              </a:rPr>
              <a:t>ýdaje na povinnou publicitu.</a:t>
            </a:r>
          </a:p>
          <a:p>
            <a:pPr>
              <a:lnSpc>
                <a:spcPct val="150000"/>
              </a:lnSpc>
            </a:pPr>
            <a:r>
              <a:rPr lang="cs-CZ" sz="1600" b="1" dirty="0">
                <a:solidFill>
                  <a:srgbClr val="0070C0"/>
                </a:solidFill>
                <a:latin typeface="Myriad Pro"/>
              </a:rPr>
              <a:t>NEZPŮSOBILÉ VÝDAJE (příklady, více viz Specifická pravidla výzvy)</a:t>
            </a:r>
          </a:p>
          <a:p>
            <a:pPr marL="285750" indent="-285750">
              <a:buFont typeface="Arial" panose="020B0604020202020204" pitchFamily="34" charset="0"/>
              <a:buChar char="•"/>
            </a:pPr>
            <a:r>
              <a:rPr lang="cs-CZ" sz="1500" dirty="0">
                <a:latin typeface="Myriad Pro"/>
              </a:rPr>
              <a:t>v</a:t>
            </a:r>
            <a:r>
              <a:rPr lang="cs-CZ" sz="1500" dirty="0" smtClean="0">
                <a:latin typeface="Myriad Pro"/>
              </a:rPr>
              <a:t>ýdaje na vedlejší aktivity projektu nad 15 % celkových způsobilých výdajů,</a:t>
            </a:r>
          </a:p>
          <a:p>
            <a:pPr marL="285750" indent="-285750">
              <a:buFont typeface="Arial" panose="020B0604020202020204" pitchFamily="34" charset="0"/>
              <a:buChar char="•"/>
            </a:pPr>
            <a:r>
              <a:rPr lang="cs-CZ" sz="1500" dirty="0">
                <a:latin typeface="Myriad Pro"/>
              </a:rPr>
              <a:t>p</a:t>
            </a:r>
            <a:r>
              <a:rPr lang="cs-CZ" sz="1500" dirty="0" smtClean="0">
                <a:latin typeface="Myriad Pro"/>
              </a:rPr>
              <a:t>rovozní a režijní náklady,</a:t>
            </a:r>
          </a:p>
          <a:p>
            <a:pPr marL="285750" indent="-285750">
              <a:buFont typeface="Arial" panose="020B0604020202020204" pitchFamily="34" charset="0"/>
              <a:buChar char="•"/>
            </a:pPr>
            <a:r>
              <a:rPr lang="cs-CZ" sz="1500" dirty="0">
                <a:latin typeface="Myriad Pro"/>
              </a:rPr>
              <a:t>v</a:t>
            </a:r>
            <a:r>
              <a:rPr lang="cs-CZ" sz="1500" dirty="0" smtClean="0">
                <a:latin typeface="Myriad Pro"/>
              </a:rPr>
              <a:t>ýdaje na nákup nemovitosti,</a:t>
            </a:r>
          </a:p>
          <a:p>
            <a:pPr marL="285750" indent="-285750">
              <a:buFont typeface="Arial" panose="020B0604020202020204" pitchFamily="34" charset="0"/>
              <a:buChar char="•"/>
            </a:pPr>
            <a:r>
              <a:rPr lang="cs-CZ" sz="1500" dirty="0">
                <a:latin typeface="Myriad Pro"/>
              </a:rPr>
              <a:t>n</a:t>
            </a:r>
            <a:r>
              <a:rPr lang="cs-CZ" sz="1500" dirty="0" smtClean="0">
                <a:latin typeface="Myriad Pro"/>
              </a:rPr>
              <a:t>áklady na mzdy, platy, náhrady mezd a platů, ostatní osobní náklady.</a:t>
            </a:r>
          </a:p>
          <a:p>
            <a:pPr marL="285750" indent="-285750">
              <a:buFont typeface="Arial" panose="020B0604020202020204" pitchFamily="34" charset="0"/>
              <a:buChar char="•"/>
            </a:pPr>
            <a:endParaRPr lang="cs-CZ" sz="1600" dirty="0" smtClean="0">
              <a:latin typeface="Myriad Pro"/>
            </a:endParaRPr>
          </a:p>
          <a:p>
            <a:r>
              <a:rPr lang="cs-CZ" sz="1500" b="1" dirty="0" smtClean="0">
                <a:latin typeface="Myriad Pro"/>
              </a:rPr>
              <a:t>Podporovány budou projekty, které negenerují příjmy podle čl. 61 Nařízení Rady (ES) č. 1303/2013</a:t>
            </a:r>
            <a:r>
              <a:rPr lang="cs-CZ" sz="1500" dirty="0" smtClean="0">
                <a:latin typeface="Myriad Pro"/>
              </a:rPr>
              <a:t> </a:t>
            </a:r>
          </a:p>
          <a:p>
            <a:r>
              <a:rPr lang="cs-CZ" sz="1500" dirty="0" smtClean="0">
                <a:latin typeface="Myriad Pro"/>
              </a:rPr>
              <a:t>tj. projekty, které po dokončení vytvářejí čistý příjem, více viz </a:t>
            </a:r>
            <a:r>
              <a:rPr lang="cs-CZ" sz="1500" dirty="0">
                <a:latin typeface="Myriad Pro"/>
              </a:rPr>
              <a:t>O</a:t>
            </a:r>
            <a:r>
              <a:rPr lang="cs-CZ" sz="1500" dirty="0" smtClean="0">
                <a:latin typeface="Myriad Pro"/>
              </a:rPr>
              <a:t>becná pravidla, kap. Příjmy</a:t>
            </a:r>
            <a:endParaRPr lang="cs-CZ" sz="1500" dirty="0">
              <a:latin typeface="Myriad Pro"/>
            </a:endParaRPr>
          </a:p>
        </p:txBody>
      </p:sp>
      <p:sp>
        <p:nvSpPr>
          <p:cNvPr id="10" name="Zaoblený obdélník 9"/>
          <p:cNvSpPr/>
          <p:nvPr/>
        </p:nvSpPr>
        <p:spPr>
          <a:xfrm>
            <a:off x="363538" y="5236143"/>
            <a:ext cx="8229600" cy="731520"/>
          </a:xfrm>
          <a:prstGeom prst="roundRect">
            <a:avLst>
              <a:gd name="adj" fmla="val 4167"/>
            </a:avLst>
          </a:prstGeom>
          <a:solidFill>
            <a:srgbClr val="FFFF9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cs-CZ" sz="1500" b="1" dirty="0" smtClean="0">
                <a:solidFill>
                  <a:schemeClr val="tx1"/>
                </a:solidFill>
                <a:latin typeface="Myriad Pro"/>
              </a:rPr>
              <a:t>Úhrada nákladů za zásah jednotky požární jednotky</a:t>
            </a:r>
            <a:r>
              <a:rPr lang="cs-CZ" sz="1500" dirty="0" smtClean="0">
                <a:solidFill>
                  <a:schemeClr val="tx1"/>
                </a:solidFill>
                <a:latin typeface="Myriad Pro"/>
              </a:rPr>
              <a:t> (zákon č. 160/2013 Sb.) </a:t>
            </a:r>
            <a:r>
              <a:rPr lang="cs-CZ" sz="1500" b="1" dirty="0" smtClean="0">
                <a:solidFill>
                  <a:schemeClr val="tx1"/>
                </a:solidFill>
                <a:latin typeface="Myriad Pro"/>
              </a:rPr>
              <a:t>není příjmem</a:t>
            </a:r>
            <a:r>
              <a:rPr lang="cs-CZ" sz="1500" dirty="0" smtClean="0">
                <a:solidFill>
                  <a:schemeClr val="tx1"/>
                </a:solidFill>
                <a:latin typeface="Myriad Pro"/>
              </a:rPr>
              <a:t> podle čl. 61 </a:t>
            </a:r>
            <a:r>
              <a:rPr lang="cs-CZ" sz="1500" dirty="0">
                <a:solidFill>
                  <a:schemeClr val="tx1"/>
                </a:solidFill>
                <a:latin typeface="Myriad Pro"/>
              </a:rPr>
              <a:t>Nařízení Rady (ES) č. 1303/2013</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118</a:t>
            </a:fld>
            <a:endParaRPr lang="en-US" dirty="0"/>
          </a:p>
        </p:txBody>
      </p:sp>
    </p:spTree>
    <p:extLst>
      <p:ext uri="{BB962C8B-B14F-4D97-AF65-F5344CB8AC3E}">
        <p14:creationId xmlns:p14="http://schemas.microsoft.com/office/powerpoint/2010/main" val="131386759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163629"/>
            <a:ext cx="8229600" cy="1029904"/>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výzva IROP Integrovaný záchranný systém - integrované projekty CLLD</a:t>
            </a:r>
          </a:p>
        </p:txBody>
      </p:sp>
      <p:sp>
        <p:nvSpPr>
          <p:cNvPr id="8" name="TextovéPole 7"/>
          <p:cNvSpPr txBox="1"/>
          <p:nvPr/>
        </p:nvSpPr>
        <p:spPr>
          <a:xfrm>
            <a:off x="363538" y="956481"/>
            <a:ext cx="8229600" cy="4570482"/>
          </a:xfrm>
          <a:prstGeom prst="rect">
            <a:avLst/>
          </a:prstGeom>
          <a:noFill/>
        </p:spPr>
        <p:txBody>
          <a:bodyPr wrap="square" rtlCol="0">
            <a:spAutoFit/>
          </a:bodyPr>
          <a:lstStyle/>
          <a:p>
            <a:pPr>
              <a:lnSpc>
                <a:spcPct val="150000"/>
              </a:lnSpc>
            </a:pPr>
            <a:r>
              <a:rPr lang="cs-CZ" sz="2000" b="1" dirty="0" smtClean="0">
                <a:latin typeface="Myriad Pro"/>
              </a:rPr>
              <a:t>STANICE IZS</a:t>
            </a:r>
          </a:p>
          <a:p>
            <a:r>
              <a:rPr lang="cs-CZ" b="1" dirty="0">
                <a:solidFill>
                  <a:srgbClr val="0070C0"/>
                </a:solidFill>
                <a:latin typeface="Myriad Pro"/>
              </a:rPr>
              <a:t>PODPOROVANÉ AKTIVITY </a:t>
            </a:r>
            <a:r>
              <a:rPr lang="cs-CZ" dirty="0">
                <a:solidFill>
                  <a:srgbClr val="0070C0"/>
                </a:solidFill>
                <a:latin typeface="Myriad Pro"/>
              </a:rPr>
              <a:t>(hlavní – min. 85 % způsobilých výdajů </a:t>
            </a:r>
            <a:r>
              <a:rPr lang="cs-CZ" dirty="0" smtClean="0">
                <a:solidFill>
                  <a:srgbClr val="0070C0"/>
                </a:solidFill>
                <a:latin typeface="Myriad Pro"/>
              </a:rPr>
              <a:t>projektu</a:t>
            </a:r>
            <a:r>
              <a:rPr lang="cs-CZ" sz="1600" dirty="0" smtClean="0">
                <a:solidFill>
                  <a:srgbClr val="0070C0"/>
                </a:solidFill>
                <a:latin typeface="Myriad Pro"/>
              </a:rPr>
              <a:t>)</a:t>
            </a:r>
          </a:p>
          <a:p>
            <a:pPr>
              <a:spcBef>
                <a:spcPts val="1200"/>
              </a:spcBef>
              <a:spcAft>
                <a:spcPts val="600"/>
              </a:spcAft>
            </a:pPr>
            <a:r>
              <a:rPr lang="cs-CZ" b="1" dirty="0" smtClean="0">
                <a:latin typeface="Myriad Pro"/>
              </a:rPr>
              <a:t>Stavební úpravy stanice základní složky IZS </a:t>
            </a:r>
          </a:p>
          <a:p>
            <a:r>
              <a:rPr lang="cs-CZ" sz="1600" dirty="0" smtClean="0">
                <a:latin typeface="Myriad Pro"/>
              </a:rPr>
              <a:t>Zvýšení </a:t>
            </a:r>
            <a:r>
              <a:rPr lang="cs-CZ" sz="1600" dirty="0">
                <a:latin typeface="Myriad Pro"/>
              </a:rPr>
              <a:t>odolnosti stanice vůči účinkům mimořádné události tak, aby složka IZS mohla plnit své úkoly v době mimořádné události. Aktivita je zaměřena na realizaci stavebních úprav stávajícího objektu, stavbu nového objektu, pořízení potřebného vybavení či technologií stanice základní složky IZS a úpravu vnějších prostor. </a:t>
            </a:r>
          </a:p>
          <a:p>
            <a:pPr>
              <a:spcBef>
                <a:spcPts val="1200"/>
              </a:spcBef>
              <a:spcAft>
                <a:spcPts val="600"/>
              </a:spcAft>
            </a:pPr>
            <a:r>
              <a:rPr lang="cs-CZ" b="1" dirty="0" smtClean="0">
                <a:latin typeface="Myriad Pro"/>
              </a:rPr>
              <a:t>Vybudování </a:t>
            </a:r>
            <a:r>
              <a:rPr lang="cs-CZ" b="1" dirty="0">
                <a:latin typeface="Myriad Pro"/>
              </a:rPr>
              <a:t>stanice základní složky IZS</a:t>
            </a:r>
          </a:p>
          <a:p>
            <a:r>
              <a:rPr lang="cs-CZ" sz="1600" dirty="0">
                <a:latin typeface="Myriad Pro"/>
              </a:rPr>
              <a:t>Zajištění odolnosti prostřednictvím nové dislokace v případě stanic, které jsou ohrožovány opakujícími se výskyty mimořádných událostí ohrožujících chod stanice, nebo u kterých není zajištěna přijatelná reakční doba pro nasazení složky IZS. V této aktivitě bude realizována stavba nové stanice základní složky IZS, pořízení jejího vybavení či technologií a úprava vnějších prostor. </a:t>
            </a:r>
          </a:p>
          <a:p>
            <a:pPr lvl="0"/>
            <a:r>
              <a:rPr lang="cs-CZ" sz="1600" dirty="0" smtClean="0">
                <a:latin typeface="Myriad Pro"/>
              </a:rPr>
              <a:t> </a:t>
            </a:r>
            <a:endParaRPr lang="cs-CZ" sz="1600" dirty="0">
              <a:latin typeface="Myriad Pro"/>
            </a:endParaRPr>
          </a:p>
          <a:p>
            <a:endParaRPr lang="cs-CZ" sz="1600" dirty="0">
              <a:solidFill>
                <a:schemeClr val="tx2"/>
              </a:solidFill>
              <a:latin typeface="Myriad Pro"/>
            </a:endParaRP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119</a:t>
            </a:fld>
            <a:endParaRPr lang="en-US" dirty="0"/>
          </a:p>
        </p:txBody>
      </p:sp>
    </p:spTree>
    <p:extLst>
      <p:ext uri="{BB962C8B-B14F-4D97-AF65-F5344CB8AC3E}">
        <p14:creationId xmlns:p14="http://schemas.microsoft.com/office/powerpoint/2010/main" val="1016226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84141"/>
          </a:xfrm>
        </p:spPr>
        <p:txBody>
          <a:bodyPr/>
          <a:lstStyle/>
          <a:p>
            <a:r>
              <a:rPr lang="cs-CZ" sz="2600" dirty="0">
                <a:solidFill>
                  <a:srgbClr val="0070C0"/>
                </a:solidFill>
                <a:effectLst>
                  <a:outerShdw blurRad="38100" dist="38100" dir="2700000" algn="tl">
                    <a:srgbClr val="000000">
                      <a:alpha val="43137"/>
                    </a:srgbClr>
                  </a:outerShdw>
                </a:effectLst>
              </a:rPr>
              <a:t>Stavy v ms2014+</a:t>
            </a:r>
          </a:p>
        </p:txBody>
      </p:sp>
      <p:sp>
        <p:nvSpPr>
          <p:cNvPr id="3" name="Zástupný symbol pro obsah 2"/>
          <p:cNvSpPr>
            <a:spLocks noGrp="1"/>
          </p:cNvSpPr>
          <p:nvPr>
            <p:ph idx="1"/>
          </p:nvPr>
        </p:nvSpPr>
        <p:spPr>
          <a:xfrm>
            <a:off x="457200" y="1453416"/>
            <a:ext cx="8229600" cy="4398744"/>
          </a:xfrm>
        </p:spPr>
        <p:txBody>
          <a:bodyPr>
            <a:normAutofit/>
          </a:bodyPr>
          <a:lstStyle/>
          <a:p>
            <a:pPr marL="0" indent="0">
              <a:buNone/>
            </a:pPr>
            <a:r>
              <a:rPr lang="cs-CZ" sz="2400" b="1" dirty="0"/>
              <a:t>1) Hodnocení </a:t>
            </a:r>
            <a:r>
              <a:rPr lang="cs-CZ" sz="2400" b="1" dirty="0" smtClean="0"/>
              <a:t>formálních náležitostí a přijatelno</a:t>
            </a:r>
            <a:r>
              <a:rPr lang="cs-CZ" sz="2400" dirty="0" smtClean="0"/>
              <a:t>sti</a:t>
            </a:r>
          </a:p>
          <a:p>
            <a:pPr lvl="1" indent="-342900">
              <a:buFontTx/>
              <a:buChar char="-"/>
            </a:pPr>
            <a:r>
              <a:rPr lang="cs-CZ" sz="2300" dirty="0" smtClean="0"/>
              <a:t>Po dokončení hodnocení – stav PP21/PN21</a:t>
            </a:r>
          </a:p>
          <a:p>
            <a:pPr lvl="1" indent="-342900">
              <a:buFontTx/>
              <a:buChar char="-"/>
            </a:pPr>
            <a:r>
              <a:rPr lang="cs-CZ" sz="2300" dirty="0" smtClean="0"/>
              <a:t>Případně po doplnění – stav PP22/PN22</a:t>
            </a:r>
          </a:p>
          <a:p>
            <a:pPr lvl="1" indent="-342900">
              <a:buFontTx/>
              <a:buChar char="-"/>
            </a:pPr>
            <a:r>
              <a:rPr lang="cs-CZ" sz="2300" dirty="0" smtClean="0"/>
              <a:t>Žadateli odeslána automatická depeše</a:t>
            </a:r>
          </a:p>
          <a:p>
            <a:pPr marL="0" indent="0">
              <a:buNone/>
            </a:pPr>
            <a:r>
              <a:rPr lang="cs-CZ" sz="2400" b="1" dirty="0"/>
              <a:t>2) Věcné hodnocení</a:t>
            </a:r>
          </a:p>
          <a:p>
            <a:pPr lvl="1" indent="-342900">
              <a:buFontTx/>
              <a:buChar char="-"/>
            </a:pPr>
            <a:r>
              <a:rPr lang="cs-CZ" sz="2300" dirty="0" smtClean="0"/>
              <a:t>Po dokončení hodnocení – stav PP23a/PP23b/PN23a</a:t>
            </a:r>
          </a:p>
          <a:p>
            <a:pPr lvl="1" indent="-342900">
              <a:buFontTx/>
              <a:buChar char="-"/>
            </a:pPr>
            <a:r>
              <a:rPr lang="cs-CZ" sz="2300" dirty="0" smtClean="0"/>
              <a:t>Žadateli odeslána automatická depeše</a:t>
            </a:r>
          </a:p>
          <a:p>
            <a:pPr lvl="1" indent="-342900">
              <a:buFontTx/>
              <a:buChar char="-"/>
            </a:pPr>
            <a:r>
              <a:rPr lang="cs-CZ" sz="2300" dirty="0" smtClean="0"/>
              <a:t>Běží 15-ti denní lhůta pro podání žádosti o přezkum (i v pozitivním stavu – počet bodů)</a:t>
            </a:r>
            <a:endParaRPr lang="cs-CZ" sz="2300" dirty="0"/>
          </a:p>
          <a:p>
            <a:pPr marL="0" indent="0">
              <a:buNone/>
            </a:pPr>
            <a:endParaRPr lang="cs-CZ" sz="2800" dirty="0" smtClean="0"/>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12</a:t>
            </a:fld>
            <a:endParaRPr lang="en-US" dirty="0"/>
          </a:p>
        </p:txBody>
      </p:sp>
      <p:pic>
        <p:nvPicPr>
          <p:cNvPr id="5"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109" y="593986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6965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239712"/>
            <a:ext cx="8229600" cy="963445"/>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výzva IROP Integrovaný záchranný systém - integrované projekty CLLD</a:t>
            </a:r>
          </a:p>
        </p:txBody>
      </p:sp>
      <p:sp>
        <p:nvSpPr>
          <p:cNvPr id="8" name="TextovéPole 7"/>
          <p:cNvSpPr txBox="1"/>
          <p:nvPr/>
        </p:nvSpPr>
        <p:spPr>
          <a:xfrm>
            <a:off x="363538" y="956481"/>
            <a:ext cx="8229600" cy="1415772"/>
          </a:xfrm>
          <a:prstGeom prst="rect">
            <a:avLst/>
          </a:prstGeom>
          <a:noFill/>
        </p:spPr>
        <p:txBody>
          <a:bodyPr wrap="square" rtlCol="0">
            <a:spAutoFit/>
          </a:bodyPr>
          <a:lstStyle/>
          <a:p>
            <a:pPr>
              <a:lnSpc>
                <a:spcPct val="150000"/>
              </a:lnSpc>
            </a:pPr>
            <a:endParaRPr lang="cs-CZ" b="1" dirty="0" smtClean="0">
              <a:latin typeface="Myriad Pro"/>
            </a:endParaRPr>
          </a:p>
          <a:p>
            <a:pPr>
              <a:lnSpc>
                <a:spcPct val="150000"/>
              </a:lnSpc>
            </a:pPr>
            <a:r>
              <a:rPr lang="cs-CZ" b="1" dirty="0" smtClean="0">
                <a:latin typeface="Myriad Pro"/>
              </a:rPr>
              <a:t>STANICE IZS</a:t>
            </a:r>
          </a:p>
          <a:p>
            <a:r>
              <a:rPr lang="cs-CZ" sz="1600" b="1" dirty="0">
                <a:solidFill>
                  <a:srgbClr val="0070C0"/>
                </a:solidFill>
                <a:latin typeface="Myriad Pro"/>
              </a:rPr>
              <a:t>PODPOROVANÉ AKTIVITY </a:t>
            </a:r>
            <a:r>
              <a:rPr lang="cs-CZ" sz="1600" dirty="0">
                <a:solidFill>
                  <a:srgbClr val="0070C0"/>
                </a:solidFill>
                <a:latin typeface="Myriad Pro"/>
              </a:rPr>
              <a:t>(hlavní – min. 85 % způsobilých výdajů projektu</a:t>
            </a:r>
            <a:r>
              <a:rPr lang="cs-CZ" sz="1600" dirty="0" smtClean="0">
                <a:solidFill>
                  <a:srgbClr val="0070C0"/>
                </a:solidFill>
                <a:latin typeface="Myriad Pro"/>
              </a:rPr>
              <a:t>)</a:t>
            </a:r>
          </a:p>
          <a:p>
            <a:endParaRPr lang="cs-CZ" sz="1600" dirty="0">
              <a:solidFill>
                <a:schemeClr val="tx2"/>
              </a:solidFill>
              <a:latin typeface="Myriad Pro"/>
            </a:endParaRPr>
          </a:p>
        </p:txBody>
      </p:sp>
      <p:sp>
        <p:nvSpPr>
          <p:cNvPr id="2" name="Zaoblený obdélník 1"/>
          <p:cNvSpPr/>
          <p:nvPr/>
        </p:nvSpPr>
        <p:spPr>
          <a:xfrm>
            <a:off x="1428063" y="2372253"/>
            <a:ext cx="6100549" cy="3143023"/>
          </a:xfrm>
          <a:prstGeom prst="roundRect">
            <a:avLst>
              <a:gd name="adj" fmla="val 3746"/>
            </a:avLst>
          </a:prstGeom>
          <a:solidFill>
            <a:srgbClr val="A10101"/>
          </a:solidFill>
        </p:spPr>
        <p:style>
          <a:lnRef idx="1">
            <a:schemeClr val="accent1"/>
          </a:lnRef>
          <a:fillRef idx="3">
            <a:schemeClr val="accent1"/>
          </a:fillRef>
          <a:effectRef idx="2">
            <a:schemeClr val="accent1"/>
          </a:effectRef>
          <a:fontRef idx="minor">
            <a:schemeClr val="lt1"/>
          </a:fontRef>
        </p:style>
        <p:txBody>
          <a:bodyPr rtlCol="0" anchor="ctr"/>
          <a:lstStyle/>
          <a:p>
            <a:r>
              <a:rPr lang="cs-CZ" dirty="0">
                <a:latin typeface="Myriad Pro"/>
              </a:rPr>
              <a:t>Projekt musí </a:t>
            </a:r>
            <a:r>
              <a:rPr lang="cs-CZ" dirty="0" smtClean="0">
                <a:latin typeface="Myriad Pro"/>
              </a:rPr>
              <a:t>řešit </a:t>
            </a:r>
            <a:r>
              <a:rPr lang="cs-CZ" dirty="0">
                <a:latin typeface="Myriad Pro"/>
              </a:rPr>
              <a:t>alespoň jednu z mimořádných událostí:</a:t>
            </a:r>
          </a:p>
          <a:p>
            <a:endParaRPr lang="cs-CZ" dirty="0">
              <a:solidFill>
                <a:srgbClr val="00B050"/>
              </a:solidFill>
              <a:latin typeface="Myriad Pro"/>
            </a:endParaRPr>
          </a:p>
          <a:p>
            <a:pPr marL="285750" lvl="0" indent="-285750">
              <a:buFont typeface="Arial" panose="020B0604020202020204" pitchFamily="34" charset="0"/>
              <a:buChar char="•"/>
            </a:pPr>
            <a:r>
              <a:rPr lang="cs-CZ" dirty="0">
                <a:latin typeface="Myriad Pro"/>
              </a:rPr>
              <a:t>sněhové srážky, masivní námrazy</a:t>
            </a:r>
          </a:p>
          <a:p>
            <a:pPr marL="285750" lvl="0" indent="-285750">
              <a:buFont typeface="Arial" panose="020B0604020202020204" pitchFamily="34" charset="0"/>
              <a:buChar char="•"/>
            </a:pPr>
            <a:r>
              <a:rPr lang="cs-CZ" dirty="0">
                <a:latin typeface="Myriad Pro"/>
              </a:rPr>
              <a:t>orkány a větrné smrště</a:t>
            </a:r>
          </a:p>
          <a:p>
            <a:pPr marL="285750" lvl="0" indent="-285750">
              <a:buFont typeface="Arial" panose="020B0604020202020204" pitchFamily="34" charset="0"/>
              <a:buChar char="•"/>
            </a:pPr>
            <a:r>
              <a:rPr lang="cs-CZ" dirty="0">
                <a:latin typeface="Myriad Pro"/>
              </a:rPr>
              <a:t>extrémní sucho</a:t>
            </a:r>
          </a:p>
          <a:p>
            <a:pPr marL="285750" lvl="0" indent="-285750">
              <a:buFont typeface="Arial" panose="020B0604020202020204" pitchFamily="34" charset="0"/>
              <a:buChar char="•"/>
            </a:pPr>
            <a:r>
              <a:rPr lang="cs-CZ" dirty="0">
                <a:latin typeface="Myriad Pro"/>
              </a:rPr>
              <a:t>havárie nebezpečných látek</a:t>
            </a:r>
          </a:p>
          <a:p>
            <a:pPr marL="285750" indent="-285750">
              <a:buFont typeface="Arial" panose="020B0604020202020204" pitchFamily="34" charset="0"/>
              <a:buChar char="•"/>
            </a:pPr>
            <a:r>
              <a:rPr lang="cs-CZ" dirty="0">
                <a:latin typeface="Myriad Pro"/>
              </a:rPr>
              <a:t>povodně (povodně s četností 20 let a méně) – </a:t>
            </a:r>
            <a:r>
              <a:rPr lang="cs-CZ" b="1" dirty="0" smtClean="0">
                <a:latin typeface="Myriad Pro"/>
              </a:rPr>
              <a:t>NE</a:t>
            </a:r>
            <a:r>
              <a:rPr lang="cs-CZ" dirty="0" smtClean="0">
                <a:latin typeface="Myriad Pro"/>
              </a:rPr>
              <a:t> pro obce</a:t>
            </a:r>
            <a:r>
              <a:rPr lang="cs-CZ" dirty="0">
                <a:latin typeface="Myriad Pro"/>
              </a:rPr>
              <a:t>, státní organizace a </a:t>
            </a:r>
            <a:r>
              <a:rPr lang="cs-CZ" dirty="0" smtClean="0">
                <a:latin typeface="Myriad Pro"/>
              </a:rPr>
              <a:t>ZZS.</a:t>
            </a:r>
            <a:endParaRPr lang="cs-CZ" dirty="0">
              <a:latin typeface="Myriad Pro"/>
            </a:endParaRPr>
          </a:p>
          <a:p>
            <a:pPr algn="ctr"/>
            <a:endParaRPr lang="cs-CZ" dirty="0">
              <a:latin typeface="Myriad Pro"/>
            </a:endParaRPr>
          </a:p>
        </p:txBody>
      </p:sp>
      <p:sp>
        <p:nvSpPr>
          <p:cNvPr id="3" name="Zástupný symbol pro číslo snímku 2"/>
          <p:cNvSpPr>
            <a:spLocks noGrp="1"/>
          </p:cNvSpPr>
          <p:nvPr>
            <p:ph type="sldNum" sz="quarter" idx="12"/>
          </p:nvPr>
        </p:nvSpPr>
        <p:spPr/>
        <p:txBody>
          <a:bodyPr/>
          <a:lstStyle/>
          <a:p>
            <a:fld id="{CA6B5227-2C6F-B94D-9D8F-826F9170706D}" type="slidenum">
              <a:rPr lang="en-US" smtClean="0"/>
              <a:t>120</a:t>
            </a:fld>
            <a:endParaRPr lang="en-US" dirty="0"/>
          </a:p>
        </p:txBody>
      </p:sp>
    </p:spTree>
    <p:extLst>
      <p:ext uri="{BB962C8B-B14F-4D97-AF65-F5344CB8AC3E}">
        <p14:creationId xmlns:p14="http://schemas.microsoft.com/office/powerpoint/2010/main" val="152915294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173255"/>
            <a:ext cx="8229600" cy="1020278"/>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smtClean="0">
                <a:solidFill>
                  <a:srgbClr val="0070C0"/>
                </a:solidFill>
                <a:effectLst>
                  <a:outerShdw blurRad="38100" dist="38100" dir="2700000" algn="tl">
                    <a:srgbClr val="000000">
                      <a:alpha val="43137"/>
                    </a:srgbClr>
                  </a:outerShdw>
                </a:effectLst>
                <a:latin typeface="Myriad Pro"/>
              </a:rPr>
              <a:t>69</a:t>
            </a:r>
            <a:r>
              <a:rPr lang="cs-CZ" sz="2600" b="1" dirty="0">
                <a:solidFill>
                  <a:srgbClr val="0070C0"/>
                </a:solidFill>
                <a:effectLst>
                  <a:outerShdw blurRad="38100" dist="38100" dir="2700000" algn="tl">
                    <a:srgbClr val="000000">
                      <a:alpha val="43137"/>
                    </a:srgbClr>
                  </a:outerShdw>
                </a:effectLst>
                <a:latin typeface="Myriad Pro"/>
              </a:rPr>
              <a:t>. výzva IROP Integrovaný záchranný systém - integrované projekty CLLD</a:t>
            </a:r>
          </a:p>
        </p:txBody>
      </p:sp>
      <p:sp>
        <p:nvSpPr>
          <p:cNvPr id="8" name="TextovéPole 7"/>
          <p:cNvSpPr txBox="1"/>
          <p:nvPr/>
        </p:nvSpPr>
        <p:spPr>
          <a:xfrm>
            <a:off x="199908" y="814133"/>
            <a:ext cx="8556859" cy="5601533"/>
          </a:xfrm>
          <a:prstGeom prst="rect">
            <a:avLst/>
          </a:prstGeom>
          <a:noFill/>
        </p:spPr>
        <p:txBody>
          <a:bodyPr wrap="square" rtlCol="0">
            <a:spAutoFit/>
          </a:bodyPr>
          <a:lstStyle/>
          <a:p>
            <a:pPr>
              <a:lnSpc>
                <a:spcPct val="150000"/>
              </a:lnSpc>
            </a:pPr>
            <a:endParaRPr lang="cs-CZ" b="1" dirty="0" smtClean="0">
              <a:latin typeface="Myriad Pro"/>
            </a:endParaRPr>
          </a:p>
          <a:p>
            <a:pPr>
              <a:lnSpc>
                <a:spcPct val="150000"/>
              </a:lnSpc>
            </a:pPr>
            <a:r>
              <a:rPr lang="cs-CZ" b="1" dirty="0" smtClean="0">
                <a:latin typeface="Myriad Pro"/>
              </a:rPr>
              <a:t>STANICE IZS</a:t>
            </a:r>
          </a:p>
          <a:p>
            <a:r>
              <a:rPr lang="cs-CZ" sz="1600" b="1" dirty="0">
                <a:solidFill>
                  <a:srgbClr val="0070C0"/>
                </a:solidFill>
                <a:latin typeface="Myriad Pro"/>
              </a:rPr>
              <a:t>PODPOROVANÉ AKTIVITY </a:t>
            </a:r>
            <a:r>
              <a:rPr lang="cs-CZ" sz="1600" dirty="0">
                <a:solidFill>
                  <a:srgbClr val="0070C0"/>
                </a:solidFill>
                <a:latin typeface="Myriad Pro"/>
              </a:rPr>
              <a:t>(hlavní – min. 85 % způsobilých výdajů projektu</a:t>
            </a:r>
            <a:r>
              <a:rPr lang="cs-CZ" sz="1600" dirty="0" smtClean="0">
                <a:solidFill>
                  <a:srgbClr val="0070C0"/>
                </a:solidFill>
                <a:latin typeface="Myriad Pro"/>
              </a:rPr>
              <a:t>)</a:t>
            </a:r>
          </a:p>
          <a:p>
            <a:r>
              <a:rPr lang="cs-CZ" sz="1600" dirty="0" smtClean="0">
                <a:latin typeface="Myriad Pro"/>
              </a:rPr>
              <a:t>Je-li žadatelem:</a:t>
            </a:r>
          </a:p>
          <a:p>
            <a:pPr marL="285750" indent="-285750">
              <a:buFont typeface="Arial" panose="020B0604020202020204" pitchFamily="34" charset="0"/>
              <a:buChar char="•"/>
            </a:pPr>
            <a:r>
              <a:rPr lang="cs-CZ" sz="1600" dirty="0" smtClean="0">
                <a:latin typeface="Myriad Pro"/>
              </a:rPr>
              <a:t>Ministerstvo </a:t>
            </a:r>
            <a:r>
              <a:rPr lang="cs-CZ" sz="1600" dirty="0">
                <a:latin typeface="Myriad Pro"/>
              </a:rPr>
              <a:t>vnitra - generální ředitelství HZS ČR, </a:t>
            </a:r>
          </a:p>
          <a:p>
            <a:pPr marL="285750" indent="-285750">
              <a:buFont typeface="Arial" panose="020B0604020202020204" pitchFamily="34" charset="0"/>
              <a:buChar char="•"/>
            </a:pPr>
            <a:r>
              <a:rPr lang="cs-CZ" sz="1600" dirty="0">
                <a:latin typeface="Myriad Pro"/>
              </a:rPr>
              <a:t>hasičské záchranné sbory krajů,</a:t>
            </a:r>
          </a:p>
          <a:p>
            <a:pPr marL="285750" lvl="0" indent="-285750">
              <a:buFont typeface="Arial" panose="020B0604020202020204" pitchFamily="34" charset="0"/>
              <a:buChar char="•"/>
            </a:pPr>
            <a:r>
              <a:rPr lang="cs-CZ" sz="1600" dirty="0">
                <a:latin typeface="Myriad Pro"/>
              </a:rPr>
              <a:t>Záchranný útvar HZS ČR,</a:t>
            </a:r>
          </a:p>
          <a:p>
            <a:pPr marL="285750" lvl="0" indent="-285750">
              <a:buFont typeface="Arial" panose="020B0604020202020204" pitchFamily="34" charset="0"/>
              <a:buChar char="•"/>
            </a:pPr>
            <a:r>
              <a:rPr lang="cs-CZ" sz="1600" dirty="0">
                <a:latin typeface="Myriad Pro"/>
              </a:rPr>
              <a:t>Ministerstvo vnitra - Policejní prezidium ČR,</a:t>
            </a:r>
          </a:p>
          <a:p>
            <a:pPr marL="285750" lvl="0" indent="-285750">
              <a:buFont typeface="Arial" panose="020B0604020202020204" pitchFamily="34" charset="0"/>
              <a:buChar char="•"/>
            </a:pPr>
            <a:r>
              <a:rPr lang="cs-CZ" sz="1600" dirty="0">
                <a:latin typeface="Myriad Pro"/>
              </a:rPr>
              <a:t>krajská ředitelství Policie ČR</a:t>
            </a:r>
            <a:r>
              <a:rPr lang="cs-CZ" sz="1600" dirty="0" smtClean="0">
                <a:latin typeface="Myriad Pro"/>
              </a:rPr>
              <a:t>,</a:t>
            </a:r>
          </a:p>
          <a:p>
            <a:pPr lvl="0"/>
            <a:r>
              <a:rPr lang="cs-CZ" sz="1600" b="1" dirty="0">
                <a:latin typeface="Myriad Pro"/>
              </a:rPr>
              <a:t>m</a:t>
            </a:r>
            <a:r>
              <a:rPr lang="cs-CZ" sz="1600" b="1" dirty="0" smtClean="0">
                <a:latin typeface="Myriad Pro"/>
              </a:rPr>
              <a:t>usí být hlavní aktivity projektu v souladu s</a:t>
            </a:r>
            <a:r>
              <a:rPr lang="cs-CZ" sz="1600" dirty="0" smtClean="0">
                <a:latin typeface="Myriad Pro"/>
              </a:rPr>
              <a:t> dokumentem Zajištění odolnosti – PČR a HZS ČR. Soulad je posuzován podle přílohy č. 2 a 3 uvedeného dokumentu.</a:t>
            </a:r>
          </a:p>
          <a:p>
            <a:r>
              <a:rPr lang="cs-CZ" sz="1600" dirty="0">
                <a:latin typeface="Myriad Pro"/>
              </a:rPr>
              <a:t>Je-li žadatelem:</a:t>
            </a:r>
          </a:p>
          <a:p>
            <a:pPr marL="285750" indent="-285750">
              <a:buFont typeface="Arial" panose="020B0604020202020204" pitchFamily="34" charset="0"/>
              <a:buChar char="•"/>
            </a:pPr>
            <a:r>
              <a:rPr lang="cs-CZ" sz="1600" dirty="0" smtClean="0">
                <a:latin typeface="Myriad Pro"/>
              </a:rPr>
              <a:t>Kraj jako zřizovatel zdravotnické záchranné služby</a:t>
            </a:r>
            <a:endParaRPr lang="cs-CZ" sz="1600" dirty="0">
              <a:latin typeface="Myriad Pro"/>
            </a:endParaRPr>
          </a:p>
          <a:p>
            <a:pPr lvl="0"/>
            <a:r>
              <a:rPr lang="cs-CZ" sz="1600" b="1" dirty="0">
                <a:latin typeface="Myriad Pro"/>
              </a:rPr>
              <a:t>musí být hlavní aktivity projektu v souladu s </a:t>
            </a:r>
            <a:r>
              <a:rPr lang="cs-CZ" sz="1600" dirty="0">
                <a:latin typeface="Myriad Pro"/>
              </a:rPr>
              <a:t>dokumentem Zajištění odolnosti – </a:t>
            </a:r>
            <a:r>
              <a:rPr lang="cs-CZ" sz="1600" dirty="0" smtClean="0">
                <a:latin typeface="Myriad Pro"/>
              </a:rPr>
              <a:t>krajských zdravotnických záchranných služeb. </a:t>
            </a:r>
            <a:r>
              <a:rPr lang="cs-CZ" sz="1600" dirty="0">
                <a:latin typeface="Myriad Pro"/>
              </a:rPr>
              <a:t>Soulad je posuzován podle přílohy č. </a:t>
            </a:r>
            <a:r>
              <a:rPr lang="cs-CZ" sz="1600" dirty="0" smtClean="0">
                <a:latin typeface="Myriad Pro"/>
              </a:rPr>
              <a:t>4 a 5 </a:t>
            </a:r>
            <a:r>
              <a:rPr lang="cs-CZ" sz="1600" dirty="0">
                <a:latin typeface="Myriad Pro"/>
              </a:rPr>
              <a:t>uvedeného dokumentu.</a:t>
            </a:r>
          </a:p>
          <a:p>
            <a:pPr lvl="0"/>
            <a:r>
              <a:rPr lang="cs-CZ" sz="1600" b="1" dirty="0" smtClean="0">
                <a:latin typeface="Myriad Pro"/>
              </a:rPr>
              <a:t>U projektů </a:t>
            </a:r>
          </a:p>
          <a:p>
            <a:pPr marL="285750" lvl="0" indent="-285750">
              <a:buFont typeface="Arial" panose="020B0604020202020204" pitchFamily="34" charset="0"/>
              <a:buChar char="•"/>
            </a:pPr>
            <a:r>
              <a:rPr lang="cs-CZ" sz="1600" b="1" dirty="0">
                <a:latin typeface="Myriad Pro"/>
              </a:rPr>
              <a:t>o</a:t>
            </a:r>
            <a:r>
              <a:rPr lang="cs-CZ" sz="1600" b="1" dirty="0" smtClean="0">
                <a:latin typeface="Myriad Pro"/>
              </a:rPr>
              <a:t>bcí,</a:t>
            </a:r>
          </a:p>
          <a:p>
            <a:pPr marL="285750" lvl="0" indent="-285750">
              <a:buFont typeface="Arial" panose="020B0604020202020204" pitchFamily="34" charset="0"/>
              <a:buChar char="•"/>
            </a:pPr>
            <a:r>
              <a:rPr lang="cs-CZ" sz="1600" dirty="0" smtClean="0">
                <a:latin typeface="Myriad Pro"/>
              </a:rPr>
              <a:t>státních organizací,</a:t>
            </a:r>
          </a:p>
          <a:p>
            <a:pPr lvl="0"/>
            <a:r>
              <a:rPr lang="cs-CZ" sz="1600" b="1" dirty="0" smtClean="0">
                <a:latin typeface="Myriad Pro"/>
              </a:rPr>
              <a:t>musí být projekt v souladu s </a:t>
            </a:r>
            <a:r>
              <a:rPr lang="cs-CZ" sz="1600" dirty="0" smtClean="0">
                <a:latin typeface="Myriad Pro"/>
              </a:rPr>
              <a:t>dokumentem Zajištění odolnosti – PČR a HZS ČR</a:t>
            </a:r>
            <a:r>
              <a:rPr lang="cs-CZ" sz="1600" b="1" dirty="0" smtClean="0">
                <a:latin typeface="Myriad Pro"/>
              </a:rPr>
              <a:t>. Soulad je potvrzován v rámci Stanoviska HZS ČR.</a:t>
            </a:r>
            <a:endParaRPr lang="cs-CZ" sz="1600" b="1" dirty="0">
              <a:latin typeface="Myriad Pro"/>
            </a:endParaRP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121</a:t>
            </a:fld>
            <a:endParaRPr lang="en-US" dirty="0"/>
          </a:p>
        </p:txBody>
      </p:sp>
    </p:spTree>
    <p:extLst>
      <p:ext uri="{BB962C8B-B14F-4D97-AF65-F5344CB8AC3E}">
        <p14:creationId xmlns:p14="http://schemas.microsoft.com/office/powerpoint/2010/main" val="328101566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67378"/>
            <a:ext cx="8229600" cy="875898"/>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výzva IROP Integrovaný záchranný systém - integrované projekty CLLD</a:t>
            </a:r>
          </a:p>
        </p:txBody>
      </p:sp>
      <p:sp>
        <p:nvSpPr>
          <p:cNvPr id="8" name="TextovéPole 7"/>
          <p:cNvSpPr txBox="1"/>
          <p:nvPr/>
        </p:nvSpPr>
        <p:spPr>
          <a:xfrm>
            <a:off x="259881" y="752577"/>
            <a:ext cx="8537609" cy="5309146"/>
          </a:xfrm>
          <a:prstGeom prst="rect">
            <a:avLst/>
          </a:prstGeom>
          <a:noFill/>
        </p:spPr>
        <p:txBody>
          <a:bodyPr wrap="square" rtlCol="0">
            <a:spAutoFit/>
          </a:bodyPr>
          <a:lstStyle/>
          <a:p>
            <a:pPr>
              <a:lnSpc>
                <a:spcPct val="150000"/>
              </a:lnSpc>
            </a:pPr>
            <a:r>
              <a:rPr lang="cs-CZ" sz="1900" b="1" dirty="0" smtClean="0">
                <a:latin typeface="Myriad Pro"/>
              </a:rPr>
              <a:t>STANICE IZS</a:t>
            </a:r>
          </a:p>
          <a:p>
            <a:pPr>
              <a:lnSpc>
                <a:spcPct val="150000"/>
              </a:lnSpc>
            </a:pPr>
            <a:r>
              <a:rPr lang="cs-CZ" sz="1600" b="1" dirty="0">
                <a:solidFill>
                  <a:srgbClr val="0070C0"/>
                </a:solidFill>
                <a:latin typeface="Myriad Pro"/>
              </a:rPr>
              <a:t>ZPŮSOBILÉ VÝDAJE pro hlavní aktivitu projektu</a:t>
            </a:r>
          </a:p>
          <a:p>
            <a:pPr lvl="0"/>
            <a:r>
              <a:rPr lang="cs-CZ" sz="1600" b="1" u="sng" dirty="0" smtClean="0">
                <a:latin typeface="Myriad Pro"/>
              </a:rPr>
              <a:t>Stavby</a:t>
            </a:r>
          </a:p>
          <a:p>
            <a:pPr marL="285750" lvl="0" indent="-285750">
              <a:buFont typeface="Arial" panose="020B0604020202020204" pitchFamily="34" charset="0"/>
              <a:buChar char="•"/>
            </a:pPr>
            <a:r>
              <a:rPr lang="cs-CZ" sz="1600" dirty="0" smtClean="0">
                <a:latin typeface="Myriad Pro"/>
              </a:rPr>
              <a:t>výstavba </a:t>
            </a:r>
            <a:r>
              <a:rPr lang="cs-CZ" sz="1600" dirty="0">
                <a:latin typeface="Myriad Pro"/>
              </a:rPr>
              <a:t>nových </a:t>
            </a:r>
            <a:r>
              <a:rPr lang="cs-CZ" sz="1600" dirty="0" smtClean="0">
                <a:latin typeface="Myriad Pro"/>
              </a:rPr>
              <a:t>objektů,</a:t>
            </a:r>
          </a:p>
          <a:p>
            <a:pPr marL="285750" lvl="0" indent="-285750">
              <a:buFont typeface="Arial" panose="020B0604020202020204" pitchFamily="34" charset="0"/>
              <a:buChar char="•"/>
            </a:pPr>
            <a:r>
              <a:rPr lang="cs-CZ" sz="1600" dirty="0" smtClean="0">
                <a:latin typeface="Myriad Pro"/>
              </a:rPr>
              <a:t>změna </a:t>
            </a:r>
            <a:r>
              <a:rPr lang="cs-CZ" sz="1600" dirty="0">
                <a:latin typeface="Myriad Pro"/>
              </a:rPr>
              <a:t>stávající stavby (nástavba, přístavba</a:t>
            </a:r>
            <a:r>
              <a:rPr lang="cs-CZ" sz="1600" dirty="0" smtClean="0">
                <a:latin typeface="Myriad Pro"/>
              </a:rPr>
              <a:t>),</a:t>
            </a:r>
          </a:p>
          <a:p>
            <a:pPr marL="285750" lvl="0" indent="-285750">
              <a:buFont typeface="Arial" panose="020B0604020202020204" pitchFamily="34" charset="0"/>
              <a:buChar char="•"/>
            </a:pPr>
            <a:r>
              <a:rPr lang="cs-CZ" sz="1600" dirty="0" smtClean="0">
                <a:latin typeface="Myriad Pro"/>
              </a:rPr>
              <a:t>stavební </a:t>
            </a:r>
            <a:r>
              <a:rPr lang="cs-CZ" sz="1600" dirty="0">
                <a:latin typeface="Myriad Pro"/>
              </a:rPr>
              <a:t>úpravy a rekonstrukce stávající </a:t>
            </a:r>
            <a:r>
              <a:rPr lang="cs-CZ" sz="1600" dirty="0" smtClean="0">
                <a:latin typeface="Myriad Pro"/>
              </a:rPr>
              <a:t>stavby</a:t>
            </a:r>
          </a:p>
          <a:p>
            <a:pPr marL="742950" lvl="1" indent="-285750">
              <a:buFont typeface="Arial" panose="020B0604020202020204" pitchFamily="34" charset="0"/>
              <a:buChar char="•"/>
            </a:pPr>
            <a:r>
              <a:rPr lang="cs-CZ" sz="1600" dirty="0" smtClean="0">
                <a:latin typeface="Myriad Pro"/>
              </a:rPr>
              <a:t>obvodové </a:t>
            </a:r>
            <a:r>
              <a:rPr lang="cs-CZ" sz="1600" dirty="0">
                <a:latin typeface="Myriad Pro"/>
              </a:rPr>
              <a:t>stěny a nosné </a:t>
            </a:r>
            <a:r>
              <a:rPr lang="cs-CZ" sz="1600" dirty="0" smtClean="0">
                <a:latin typeface="Myriad Pro"/>
              </a:rPr>
              <a:t>konstrukce,</a:t>
            </a:r>
          </a:p>
          <a:p>
            <a:pPr marL="742950" lvl="1" indent="-285750">
              <a:buFont typeface="Arial" panose="020B0604020202020204" pitchFamily="34" charset="0"/>
              <a:buChar char="•"/>
            </a:pPr>
            <a:r>
              <a:rPr lang="cs-CZ" sz="1600" dirty="0" smtClean="0">
                <a:latin typeface="Myriad Pro"/>
              </a:rPr>
              <a:t>střešní </a:t>
            </a:r>
            <a:r>
              <a:rPr lang="cs-CZ" sz="1600" dirty="0">
                <a:latin typeface="Myriad Pro"/>
              </a:rPr>
              <a:t>konstrukce a střešní </a:t>
            </a:r>
            <a:r>
              <a:rPr lang="cs-CZ" sz="1600" dirty="0" smtClean="0">
                <a:latin typeface="Myriad Pro"/>
              </a:rPr>
              <a:t>plášť,</a:t>
            </a:r>
          </a:p>
          <a:p>
            <a:pPr marL="742950" lvl="1" indent="-285750">
              <a:buFont typeface="Arial" panose="020B0604020202020204" pitchFamily="34" charset="0"/>
              <a:buChar char="•"/>
            </a:pPr>
            <a:r>
              <a:rPr lang="cs-CZ" sz="1600" dirty="0" smtClean="0">
                <a:latin typeface="Myriad Pro"/>
              </a:rPr>
              <a:t>výměna </a:t>
            </a:r>
            <a:r>
              <a:rPr lang="cs-CZ" sz="1600" dirty="0">
                <a:latin typeface="Myriad Pro"/>
              </a:rPr>
              <a:t>výplní vnějších otvorů stavby (okna, dveře, vrata</a:t>
            </a:r>
            <a:r>
              <a:rPr lang="cs-CZ" sz="1600" dirty="0" smtClean="0">
                <a:latin typeface="Myriad Pro"/>
              </a:rPr>
              <a:t>),</a:t>
            </a:r>
          </a:p>
          <a:p>
            <a:pPr marL="285750" indent="-285750">
              <a:buFont typeface="Arial" panose="020B0604020202020204" pitchFamily="34" charset="0"/>
              <a:buChar char="•"/>
            </a:pPr>
            <a:r>
              <a:rPr lang="cs-CZ" sz="1600" dirty="0">
                <a:latin typeface="Myriad Pro"/>
              </a:rPr>
              <a:t>stavební úprava vnitřních prostor stávající </a:t>
            </a:r>
            <a:r>
              <a:rPr lang="cs-CZ" sz="1600" dirty="0" smtClean="0">
                <a:latin typeface="Myriad Pro"/>
              </a:rPr>
              <a:t>stavby</a:t>
            </a:r>
          </a:p>
          <a:p>
            <a:pPr marL="742950" lvl="1" indent="-285750">
              <a:buFont typeface="Arial" panose="020B0604020202020204" pitchFamily="34" charset="0"/>
              <a:buChar char="•"/>
            </a:pPr>
            <a:r>
              <a:rPr lang="cs-CZ" sz="1600" dirty="0" smtClean="0">
                <a:latin typeface="Myriad Pro"/>
              </a:rPr>
              <a:t>podlahy</a:t>
            </a:r>
            <a:r>
              <a:rPr lang="cs-CZ" sz="1600" dirty="0">
                <a:latin typeface="Myriad Pro"/>
              </a:rPr>
              <a:t>, stropy, </a:t>
            </a:r>
            <a:r>
              <a:rPr lang="cs-CZ" sz="1600" dirty="0" smtClean="0">
                <a:latin typeface="Myriad Pro"/>
              </a:rPr>
              <a:t>příčky,</a:t>
            </a:r>
          </a:p>
          <a:p>
            <a:pPr marL="742950" lvl="1" indent="-285750">
              <a:buFont typeface="Arial" panose="020B0604020202020204" pitchFamily="34" charset="0"/>
              <a:buChar char="•"/>
            </a:pPr>
            <a:r>
              <a:rPr lang="cs-CZ" sz="1600" dirty="0" smtClean="0">
                <a:latin typeface="Myriad Pro"/>
              </a:rPr>
              <a:t>administrativní</a:t>
            </a:r>
            <a:r>
              <a:rPr lang="cs-CZ" sz="1600" dirty="0">
                <a:latin typeface="Myriad Pro"/>
              </a:rPr>
              <a:t>, manipulační a skladovací prostory, zázemí (šatny, sanitární zařízení, sušárny, místnosti pro denní či noční pohotovost, společenské místnosti), prostory pro garážování techniky, dílny pro údržbu techniky, strojovny</a:t>
            </a:r>
            <a:r>
              <a:rPr lang="cs-CZ" sz="1600" dirty="0" smtClean="0">
                <a:latin typeface="Myriad Pro"/>
              </a:rPr>
              <a:t>.</a:t>
            </a:r>
          </a:p>
          <a:p>
            <a:pPr marL="285750" indent="-285750">
              <a:buFont typeface="Arial" panose="020B0604020202020204" pitchFamily="34" charset="0"/>
              <a:buChar char="•"/>
            </a:pPr>
            <a:r>
              <a:rPr lang="cs-CZ" sz="1600" dirty="0">
                <a:latin typeface="Myriad Pro"/>
              </a:rPr>
              <a:t>Modernizace a vybudování nezbytných objektů technického a technologického zázemí, které mají přímou souvislost s výstupy projektu a slouží k zajištění adekvátní odolnosti stanice základní složky IZS</a:t>
            </a:r>
            <a:r>
              <a:rPr lang="cs-CZ" sz="1600" dirty="0" smtClean="0">
                <a:latin typeface="Myriad Pro"/>
              </a:rPr>
              <a:t>.</a:t>
            </a:r>
          </a:p>
          <a:p>
            <a:pPr marL="285750" indent="-285750">
              <a:buFont typeface="Arial" panose="020B0604020202020204" pitchFamily="34" charset="0"/>
              <a:buChar char="•"/>
            </a:pPr>
            <a:r>
              <a:rPr lang="cs-CZ" sz="1600" dirty="0">
                <a:latin typeface="Myriad Pro"/>
              </a:rPr>
              <a:t>Vybudování zpevněných a manipulačních ploch  v areálu stanice základní složky IZS, které mají přímou souvislost s výstupy projektu a slouží k zajištění adekvátní odolnosti stanice základní složky IZS</a:t>
            </a:r>
            <a:r>
              <a:rPr lang="cs-CZ" sz="1600" dirty="0" smtClean="0">
                <a:latin typeface="Myriad Pro"/>
              </a:rPr>
              <a:t>.</a:t>
            </a:r>
            <a:endParaRPr lang="cs-CZ" sz="1600" dirty="0">
              <a:latin typeface="Myriad Pro"/>
            </a:endParaRP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122</a:t>
            </a:fld>
            <a:endParaRPr lang="en-US" dirty="0"/>
          </a:p>
        </p:txBody>
      </p:sp>
    </p:spTree>
    <p:extLst>
      <p:ext uri="{BB962C8B-B14F-4D97-AF65-F5344CB8AC3E}">
        <p14:creationId xmlns:p14="http://schemas.microsoft.com/office/powerpoint/2010/main" val="330274676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239712"/>
            <a:ext cx="8229600" cy="905693"/>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výzva IROP Integrovaný záchranný systém - integrované projekty CLLD</a:t>
            </a:r>
          </a:p>
        </p:txBody>
      </p:sp>
      <p:sp>
        <p:nvSpPr>
          <p:cNvPr id="8" name="TextovéPole 7"/>
          <p:cNvSpPr txBox="1"/>
          <p:nvPr/>
        </p:nvSpPr>
        <p:spPr>
          <a:xfrm>
            <a:off x="363538" y="1245020"/>
            <a:ext cx="8229600" cy="4324261"/>
          </a:xfrm>
          <a:prstGeom prst="rect">
            <a:avLst/>
          </a:prstGeom>
          <a:noFill/>
        </p:spPr>
        <p:txBody>
          <a:bodyPr wrap="square" rtlCol="0">
            <a:spAutoFit/>
          </a:bodyPr>
          <a:lstStyle/>
          <a:p>
            <a:pPr>
              <a:lnSpc>
                <a:spcPct val="150000"/>
              </a:lnSpc>
            </a:pPr>
            <a:r>
              <a:rPr lang="cs-CZ" sz="1900" b="1" dirty="0" smtClean="0">
                <a:latin typeface="Myriad Pro"/>
              </a:rPr>
              <a:t>STANICE IZS</a:t>
            </a:r>
          </a:p>
          <a:p>
            <a:pPr>
              <a:lnSpc>
                <a:spcPct val="150000"/>
              </a:lnSpc>
            </a:pPr>
            <a:r>
              <a:rPr lang="cs-CZ" sz="1600" b="1" dirty="0">
                <a:solidFill>
                  <a:srgbClr val="0070C0"/>
                </a:solidFill>
                <a:latin typeface="Myriad Pro"/>
              </a:rPr>
              <a:t>ZPŮSOBILÉ VÝDAJE pro hlavní aktivitu projektu</a:t>
            </a:r>
          </a:p>
          <a:p>
            <a:pPr marL="285750" indent="-285750">
              <a:buFont typeface="Arial" panose="020B0604020202020204" pitchFamily="34" charset="0"/>
              <a:buChar char="•"/>
            </a:pPr>
            <a:r>
              <a:rPr lang="cs-CZ" sz="1600" dirty="0" smtClean="0">
                <a:latin typeface="Myriad Pro"/>
              </a:rPr>
              <a:t>Úpravy </a:t>
            </a:r>
            <a:r>
              <a:rPr lang="cs-CZ" sz="1600" dirty="0">
                <a:latin typeface="Myriad Pro"/>
              </a:rPr>
              <a:t>venkovního prostranství v areálu stanice základní složky IZS, které mají přímou souvislost s výstupy projektu a slouží k zajištění adekvátní odolnosti stanice základní složky IZS (např. úprava a obnova přístupových ploch a prvků, určených pro výjezd základní složky IZS, oplocení, akustická a vizuální signalizace</a:t>
            </a:r>
            <a:r>
              <a:rPr lang="cs-CZ" sz="1600" dirty="0" smtClean="0">
                <a:latin typeface="Myriad Pro"/>
              </a:rPr>
              <a:t>).</a:t>
            </a:r>
          </a:p>
          <a:p>
            <a:pPr marL="285750" indent="-285750">
              <a:buFont typeface="Arial" panose="020B0604020202020204" pitchFamily="34" charset="0"/>
              <a:buChar char="•"/>
            </a:pPr>
            <a:r>
              <a:rPr lang="cs-CZ" sz="1600" dirty="0" smtClean="0">
                <a:latin typeface="Myriad Pro"/>
              </a:rPr>
              <a:t>Vybudování </a:t>
            </a:r>
            <a:r>
              <a:rPr lang="cs-CZ" sz="1600" dirty="0">
                <a:latin typeface="Myriad Pro"/>
              </a:rPr>
              <a:t>nových či nezbytná rekonstrukce stávajících inženýrských sítí k nejbližšímu přípojnému bodu</a:t>
            </a:r>
            <a:r>
              <a:rPr lang="cs-CZ" sz="1600" dirty="0" smtClean="0">
                <a:latin typeface="Myriad Pro"/>
              </a:rPr>
              <a:t>.</a:t>
            </a:r>
          </a:p>
          <a:p>
            <a:pPr marL="285750" indent="-285750">
              <a:buFont typeface="Arial" panose="020B0604020202020204" pitchFamily="34" charset="0"/>
              <a:buChar char="•"/>
            </a:pPr>
            <a:r>
              <a:rPr lang="cs-CZ" sz="1600" dirty="0">
                <a:latin typeface="Myriad Pro"/>
              </a:rPr>
              <a:t>Vybudování nových či nezbytná rekonstrukce stávajících inženýrských sítí k nejbližšímu přípojnému bodu.</a:t>
            </a:r>
          </a:p>
          <a:p>
            <a:pPr lvl="0"/>
            <a:r>
              <a:rPr lang="cs-CZ" sz="1600" u="sng" dirty="0">
                <a:latin typeface="Myriad Pro"/>
              </a:rPr>
              <a:t>Nákup </a:t>
            </a:r>
            <a:r>
              <a:rPr lang="cs-CZ" sz="1600" u="sng" dirty="0" smtClean="0">
                <a:latin typeface="Myriad Pro"/>
              </a:rPr>
              <a:t>budov</a:t>
            </a:r>
          </a:p>
          <a:p>
            <a:pPr marL="285750" lvl="0" indent="-285750">
              <a:buFont typeface="Arial" panose="020B0604020202020204" pitchFamily="34" charset="0"/>
              <a:buChar char="•"/>
            </a:pPr>
            <a:r>
              <a:rPr lang="cs-CZ" sz="1600" dirty="0" smtClean="0">
                <a:latin typeface="Myriad Pro"/>
              </a:rPr>
              <a:t>nákup </a:t>
            </a:r>
            <a:r>
              <a:rPr lang="cs-CZ" sz="1600" dirty="0">
                <a:latin typeface="Myriad Pro"/>
              </a:rPr>
              <a:t>budovy (celé nebo její části) stanice základní složky IZS, nebo stavby určené k zajištění připravenosti  techniky a prostředků k nasazení (např. garáže, sklady, kryté prostory</a:t>
            </a:r>
            <a:r>
              <a:rPr lang="cs-CZ" sz="1600" dirty="0" smtClean="0">
                <a:latin typeface="Myriad Pro"/>
              </a:rPr>
              <a:t>).</a:t>
            </a:r>
          </a:p>
          <a:p>
            <a:pPr marL="285750" lvl="0" indent="-285750">
              <a:buFont typeface="Arial" panose="020B0604020202020204" pitchFamily="34" charset="0"/>
              <a:buChar char="•"/>
            </a:pPr>
            <a:endParaRPr lang="cs-CZ" sz="1600" dirty="0">
              <a:latin typeface="Myriad Pro"/>
            </a:endParaRPr>
          </a:p>
          <a:p>
            <a:endParaRPr lang="cs-CZ" sz="1600" dirty="0">
              <a:latin typeface="Myriad Pro"/>
            </a:endParaRP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123</a:t>
            </a:fld>
            <a:endParaRPr lang="en-US" dirty="0"/>
          </a:p>
        </p:txBody>
      </p:sp>
    </p:spTree>
    <p:extLst>
      <p:ext uri="{BB962C8B-B14F-4D97-AF65-F5344CB8AC3E}">
        <p14:creationId xmlns:p14="http://schemas.microsoft.com/office/powerpoint/2010/main" val="110356787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0"/>
            <a:ext cx="8229600" cy="1078029"/>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výzva IROP Integrovaný záchranný systém - integrované projekty CLLD</a:t>
            </a:r>
          </a:p>
        </p:txBody>
      </p:sp>
      <p:sp>
        <p:nvSpPr>
          <p:cNvPr id="8" name="TextovéPole 7"/>
          <p:cNvSpPr txBox="1"/>
          <p:nvPr/>
        </p:nvSpPr>
        <p:spPr>
          <a:xfrm>
            <a:off x="144379" y="737189"/>
            <a:ext cx="8739739" cy="5601533"/>
          </a:xfrm>
          <a:prstGeom prst="rect">
            <a:avLst/>
          </a:prstGeom>
          <a:noFill/>
        </p:spPr>
        <p:txBody>
          <a:bodyPr wrap="square" rtlCol="0">
            <a:spAutoFit/>
          </a:bodyPr>
          <a:lstStyle/>
          <a:p>
            <a:pPr>
              <a:lnSpc>
                <a:spcPct val="150000"/>
              </a:lnSpc>
            </a:pPr>
            <a:endParaRPr lang="cs-CZ" b="1" dirty="0" smtClean="0">
              <a:latin typeface="Myriad Pro"/>
            </a:endParaRPr>
          </a:p>
          <a:p>
            <a:pPr>
              <a:lnSpc>
                <a:spcPct val="150000"/>
              </a:lnSpc>
            </a:pPr>
            <a:r>
              <a:rPr lang="cs-CZ" b="1" dirty="0" smtClean="0">
                <a:latin typeface="Myriad Pro"/>
              </a:rPr>
              <a:t>STANICE IZS</a:t>
            </a:r>
          </a:p>
          <a:p>
            <a:pPr>
              <a:lnSpc>
                <a:spcPct val="150000"/>
              </a:lnSpc>
            </a:pPr>
            <a:r>
              <a:rPr lang="cs-CZ" sz="1600" b="1" dirty="0">
                <a:solidFill>
                  <a:srgbClr val="0070C0"/>
                </a:solidFill>
                <a:latin typeface="Myriad Pro"/>
              </a:rPr>
              <a:t>ZPŮSOBILÉ VÝDAJE pro hlavní aktivitu projektu</a:t>
            </a:r>
          </a:p>
          <a:p>
            <a:r>
              <a:rPr lang="cs-CZ" sz="1600" b="1" u="sng" dirty="0">
                <a:latin typeface="Myriad Pro"/>
              </a:rPr>
              <a:t>Pořízení vybavení </a:t>
            </a:r>
            <a:r>
              <a:rPr lang="cs-CZ" sz="1600" b="1" u="sng" dirty="0" smtClean="0">
                <a:latin typeface="Myriad Pro"/>
              </a:rPr>
              <a:t>budov</a:t>
            </a:r>
            <a:endParaRPr lang="cs-CZ" sz="1600" b="1" strike="sngStrike" dirty="0" smtClean="0">
              <a:latin typeface="Myriad Pro"/>
            </a:endParaRPr>
          </a:p>
          <a:p>
            <a:pPr marL="285750" indent="-285750">
              <a:buFont typeface="Arial" panose="020B0604020202020204" pitchFamily="34" charset="0"/>
              <a:buChar char="•"/>
            </a:pPr>
            <a:r>
              <a:rPr lang="cs-CZ" sz="1500" dirty="0" smtClean="0">
                <a:latin typeface="Myriad Pro"/>
              </a:rPr>
              <a:t>Pořízení </a:t>
            </a:r>
            <a:r>
              <a:rPr lang="cs-CZ" sz="1500" dirty="0">
                <a:latin typeface="Myriad Pro"/>
              </a:rPr>
              <a:t>technického a technologického vybavení staveb </a:t>
            </a:r>
            <a:r>
              <a:rPr lang="cs-CZ" sz="1500" b="1" dirty="0">
                <a:latin typeface="Myriad Pro"/>
              </a:rPr>
              <a:t>funkčně spjatého s nemovitostí určeného k trvalému užívání se stavbou</a:t>
            </a:r>
            <a:r>
              <a:rPr lang="cs-CZ" sz="1500" dirty="0">
                <a:latin typeface="Myriad Pro"/>
              </a:rPr>
              <a:t>, které má přímou souvislost s výstupy projektu </a:t>
            </a:r>
            <a:r>
              <a:rPr lang="cs-CZ" sz="1500" dirty="0" smtClean="0">
                <a:latin typeface="Myriad Pro"/>
              </a:rPr>
              <a:t>a slouží </a:t>
            </a:r>
            <a:r>
              <a:rPr lang="cs-CZ" sz="1500" dirty="0">
                <a:latin typeface="Myriad Pro"/>
              </a:rPr>
              <a:t>k zajištění adekvátní odolnosti stanice základní složky IZS (</a:t>
            </a:r>
            <a:r>
              <a:rPr lang="cs-CZ" sz="1500" b="1" dirty="0">
                <a:latin typeface="Myriad Pro"/>
              </a:rPr>
              <a:t>např. klimatizační jednotky, zdroj el./tepelné energie, přepěťová ochrana apod</a:t>
            </a:r>
            <a:r>
              <a:rPr lang="cs-CZ" sz="1500" dirty="0">
                <a:latin typeface="Myriad Pro"/>
              </a:rPr>
              <a:t>.). </a:t>
            </a:r>
            <a:r>
              <a:rPr lang="cs-CZ" sz="1500" dirty="0" smtClean="0">
                <a:latin typeface="Myriad Pro"/>
              </a:rPr>
              <a:t>Pořízené </a:t>
            </a:r>
            <a:r>
              <a:rPr lang="cs-CZ" sz="1500" dirty="0">
                <a:latin typeface="Myriad Pro"/>
              </a:rPr>
              <a:t>vybavení musí být zdůvodněno ve vztahu k zajištění adekvátní odolnosti stanice základní složky IZS </a:t>
            </a:r>
            <a:r>
              <a:rPr lang="cs-CZ" sz="1500" b="1" dirty="0">
                <a:latin typeface="Myriad Pro"/>
              </a:rPr>
              <a:t>a podrobně popsáno ve Studii proveditelnosti kap. 5 přílohy č. 4 b</a:t>
            </a:r>
            <a:r>
              <a:rPr lang="cs-CZ" sz="1500" b="1" dirty="0" smtClean="0">
                <a:latin typeface="Myriad Pro"/>
              </a:rPr>
              <a:t>.</a:t>
            </a:r>
          </a:p>
          <a:p>
            <a:pPr>
              <a:lnSpc>
                <a:spcPct val="150000"/>
              </a:lnSpc>
            </a:pPr>
            <a:r>
              <a:rPr lang="cs-CZ" sz="1600" b="1" dirty="0">
                <a:solidFill>
                  <a:srgbClr val="0070C0"/>
                </a:solidFill>
                <a:latin typeface="Myriad Pro"/>
              </a:rPr>
              <a:t>NEZPŮSOBILÉ VÝDAJE (příklady, více viz Specifická pravidla výzvy</a:t>
            </a:r>
            <a:r>
              <a:rPr lang="cs-CZ" sz="1600" b="1" dirty="0" smtClean="0">
                <a:solidFill>
                  <a:srgbClr val="0070C0"/>
                </a:solidFill>
                <a:latin typeface="Myriad Pro"/>
              </a:rPr>
              <a:t>)</a:t>
            </a:r>
          </a:p>
          <a:p>
            <a:pPr marL="285750" lvl="0" indent="-285750">
              <a:buFont typeface="Arial" panose="020B0604020202020204" pitchFamily="34" charset="0"/>
              <a:buChar char="•"/>
            </a:pPr>
            <a:r>
              <a:rPr lang="cs-CZ" sz="1500" dirty="0">
                <a:latin typeface="Myriad Pro"/>
              </a:rPr>
              <a:t>výdaje na úpravy venkovního prostranství v areálu stanice základní složky IZS, které nemají přímou souvislost s výstupy projektu a neslouží k zajištění adekvátní odolnosti (např. zatravnění, výsadba zeleně, chodníky),</a:t>
            </a:r>
          </a:p>
          <a:p>
            <a:pPr marL="285750" lvl="0" indent="-285750">
              <a:buFont typeface="Arial" panose="020B0604020202020204" pitchFamily="34" charset="0"/>
              <a:buChar char="•"/>
            </a:pPr>
            <a:r>
              <a:rPr lang="cs-CZ" sz="1500" dirty="0">
                <a:latin typeface="Myriad Pro"/>
              </a:rPr>
              <a:t>výdaje na stavby a prostory určené jako </a:t>
            </a:r>
            <a:r>
              <a:rPr lang="cs-CZ" sz="1500" b="1" dirty="0">
                <a:latin typeface="Myriad Pro"/>
              </a:rPr>
              <a:t>náhradní nouzové ubytování</a:t>
            </a:r>
            <a:r>
              <a:rPr lang="cs-CZ" sz="1500" dirty="0">
                <a:latin typeface="Myriad Pro"/>
              </a:rPr>
              <a:t>,</a:t>
            </a:r>
          </a:p>
          <a:p>
            <a:pPr marL="285750" lvl="0" indent="-285750">
              <a:buFont typeface="Arial" panose="020B0604020202020204" pitchFamily="34" charset="0"/>
              <a:buChar char="•"/>
            </a:pPr>
            <a:r>
              <a:rPr lang="cs-CZ" sz="1500" dirty="0">
                <a:latin typeface="Myriad Pro"/>
              </a:rPr>
              <a:t>výdaje na pořízení vybavení staveb, které není funkčně spjaté s nemovitostí určené k trvalému užívání se stavbou, které nemá přímou souvislost s výstupy projektu a neslouží k zajištění adekvátní odolnosti stanice základní složky IZS (např. </a:t>
            </a:r>
            <a:r>
              <a:rPr lang="cs-CZ" sz="1500" b="1" dirty="0">
                <a:latin typeface="Myriad Pro"/>
              </a:rPr>
              <a:t>nábytek</a:t>
            </a:r>
            <a:r>
              <a:rPr lang="cs-CZ" sz="1500" dirty="0">
                <a:latin typeface="Myriad Pro"/>
              </a:rPr>
              <a:t>, </a:t>
            </a:r>
            <a:r>
              <a:rPr lang="cs-CZ" sz="1500" b="1" dirty="0">
                <a:latin typeface="Myriad Pro"/>
              </a:rPr>
              <a:t>domácí elektrospotřebiče</a:t>
            </a:r>
            <a:r>
              <a:rPr lang="cs-CZ" sz="1500" dirty="0">
                <a:latin typeface="Myriad Pro"/>
              </a:rPr>
              <a:t>, HW, SW, </a:t>
            </a:r>
            <a:r>
              <a:rPr lang="cs-CZ" sz="1500" b="1" dirty="0">
                <a:latin typeface="Myriad Pro"/>
              </a:rPr>
              <a:t>zabezpečovací systémy budov </a:t>
            </a:r>
            <a:r>
              <a:rPr lang="cs-CZ" sz="1500" dirty="0">
                <a:latin typeface="Myriad Pro"/>
              </a:rPr>
              <a:t>apod.),</a:t>
            </a:r>
          </a:p>
          <a:p>
            <a:pPr marL="285750" lvl="0" indent="-285750">
              <a:buFont typeface="Arial" panose="020B0604020202020204" pitchFamily="34" charset="0"/>
              <a:buChar char="•"/>
            </a:pPr>
            <a:r>
              <a:rPr lang="cs-CZ" sz="1500" b="1" dirty="0">
                <a:latin typeface="Myriad Pro"/>
              </a:rPr>
              <a:t>výdaje na pořízení techniky a věcného vybavení pro výkon činností základní složky IZS v terénu</a:t>
            </a:r>
            <a:r>
              <a:rPr lang="cs-CZ" sz="1500" dirty="0">
                <a:latin typeface="Myriad Pro"/>
              </a:rPr>
              <a:t> (např. vozidla, vozíky, mobilní elektrocentrály apod</a:t>
            </a:r>
            <a:r>
              <a:rPr lang="cs-CZ" sz="1500" dirty="0" smtClean="0">
                <a:latin typeface="Myriad Pro"/>
              </a:rPr>
              <a:t>.)</a:t>
            </a:r>
            <a:endParaRPr lang="cs-CZ" sz="1500" dirty="0">
              <a:latin typeface="Myriad Pro"/>
            </a:endParaRP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124</a:t>
            </a:fld>
            <a:endParaRPr lang="en-US" dirty="0"/>
          </a:p>
        </p:txBody>
      </p:sp>
    </p:spTree>
    <p:extLst>
      <p:ext uri="{BB962C8B-B14F-4D97-AF65-F5344CB8AC3E}">
        <p14:creationId xmlns:p14="http://schemas.microsoft.com/office/powerpoint/2010/main" val="398652059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239713"/>
            <a:ext cx="8229600" cy="847942"/>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výzva IROP Integrovaný záchranný systém - integrované projekty CLLD</a:t>
            </a:r>
          </a:p>
        </p:txBody>
      </p:sp>
      <p:sp>
        <p:nvSpPr>
          <p:cNvPr id="8" name="TextovéPole 7"/>
          <p:cNvSpPr txBox="1"/>
          <p:nvPr/>
        </p:nvSpPr>
        <p:spPr>
          <a:xfrm>
            <a:off x="363538" y="927975"/>
            <a:ext cx="8229600" cy="3801041"/>
          </a:xfrm>
          <a:prstGeom prst="rect">
            <a:avLst/>
          </a:prstGeom>
          <a:noFill/>
        </p:spPr>
        <p:txBody>
          <a:bodyPr wrap="square" rtlCol="0">
            <a:spAutoFit/>
          </a:bodyPr>
          <a:lstStyle/>
          <a:p>
            <a:pPr>
              <a:lnSpc>
                <a:spcPct val="150000"/>
              </a:lnSpc>
            </a:pPr>
            <a:endParaRPr lang="cs-CZ" b="1" dirty="0" smtClean="0">
              <a:latin typeface="Myriad Pro"/>
            </a:endParaRPr>
          </a:p>
          <a:p>
            <a:pPr>
              <a:lnSpc>
                <a:spcPct val="150000"/>
              </a:lnSpc>
            </a:pPr>
            <a:r>
              <a:rPr lang="cs-CZ" b="1" dirty="0" smtClean="0">
                <a:latin typeface="Myriad Pro"/>
              </a:rPr>
              <a:t>STANOVISKO HZS KRAJE</a:t>
            </a:r>
          </a:p>
          <a:p>
            <a:pPr marL="285750" indent="-285750">
              <a:lnSpc>
                <a:spcPct val="150000"/>
              </a:lnSpc>
              <a:buFont typeface="Arial" panose="020B0604020202020204" pitchFamily="34" charset="0"/>
              <a:buChar char="•"/>
            </a:pPr>
            <a:r>
              <a:rPr lang="cs-CZ" sz="1600" b="1" dirty="0" smtClean="0">
                <a:latin typeface="Myriad Pro"/>
              </a:rPr>
              <a:t>povinná příloha</a:t>
            </a:r>
            <a:r>
              <a:rPr lang="cs-CZ" sz="1600" dirty="0" smtClean="0">
                <a:latin typeface="Myriad Pro"/>
              </a:rPr>
              <a:t> k žádosti o podporu pro žadatele typu obce a státní organizace</a:t>
            </a:r>
            <a:r>
              <a:rPr lang="cs-CZ" dirty="0" smtClean="0">
                <a:latin typeface="Myriad Pro"/>
              </a:rPr>
              <a:t>,</a:t>
            </a:r>
          </a:p>
          <a:p>
            <a:pPr marL="285750" indent="-285750">
              <a:lnSpc>
                <a:spcPct val="150000"/>
              </a:lnSpc>
              <a:buFont typeface="Arial" panose="020B0604020202020204" pitchFamily="34" charset="0"/>
              <a:buChar char="•"/>
            </a:pPr>
            <a:r>
              <a:rPr lang="cs-CZ" sz="1600" dirty="0">
                <a:latin typeface="Myriad Pro"/>
              </a:rPr>
              <a:t>v</a:t>
            </a:r>
            <a:r>
              <a:rPr lang="cs-CZ" sz="1600" dirty="0" smtClean="0">
                <a:latin typeface="Myriad Pro"/>
              </a:rPr>
              <a:t>ydává územně příslušný HZS kraje. Postup pro vydání Stanoviska HZS kraje (tj. jak postupuje žadatel, možnost konzultací  atd.) je samostatnou přílohou č. 8 (A/B dle aktivity) Specifických pravidel výzvy.</a:t>
            </a:r>
          </a:p>
          <a:p>
            <a:pPr marL="285750" lvl="1" indent="-285750">
              <a:lnSpc>
                <a:spcPct val="150000"/>
              </a:lnSpc>
              <a:buFont typeface="Arial" panose="020B0604020202020204" pitchFamily="34" charset="0"/>
              <a:buChar char="•"/>
            </a:pPr>
            <a:r>
              <a:rPr lang="cs-CZ" sz="1600" dirty="0" smtClean="0">
                <a:latin typeface="Myriad Pro"/>
              </a:rPr>
              <a:t>Postu </a:t>
            </a:r>
            <a:r>
              <a:rPr lang="cs-CZ" sz="1600" dirty="0">
                <a:latin typeface="Myriad Pro"/>
              </a:rPr>
              <a:t>při zpracování Stanoviska HZS kraje pro žadatele </a:t>
            </a:r>
            <a:r>
              <a:rPr lang="cs-CZ" sz="1600" dirty="0" smtClean="0">
                <a:latin typeface="Myriad Pro"/>
              </a:rPr>
              <a:t>(tj. jak postupuje HZS kraje) je přílohou č. 11 (A/B dle aktivity).</a:t>
            </a:r>
          </a:p>
          <a:p>
            <a:pPr marL="285750" lvl="1" indent="-285750">
              <a:lnSpc>
                <a:spcPct val="150000"/>
              </a:lnSpc>
              <a:buFont typeface="Arial" panose="020B0604020202020204" pitchFamily="34" charset="0"/>
              <a:buChar char="•"/>
            </a:pPr>
            <a:r>
              <a:rPr lang="cs-CZ" sz="1600" dirty="0" smtClean="0">
                <a:latin typeface="Myriad Pro"/>
              </a:rPr>
              <a:t>Vzor stanoviska je přílohou č. 7 (A/B dle aktivity) Specifických pravidel výzvy</a:t>
            </a:r>
          </a:p>
          <a:p>
            <a:pPr marL="285750" indent="-285750">
              <a:buFont typeface="Arial" panose="020B0604020202020204" pitchFamily="34" charset="0"/>
              <a:buChar char="•"/>
            </a:pPr>
            <a:endParaRPr lang="cs-CZ" sz="1600" dirty="0" smtClean="0">
              <a:latin typeface="Myriad Pro"/>
            </a:endParaRPr>
          </a:p>
        </p:txBody>
      </p:sp>
      <p:sp>
        <p:nvSpPr>
          <p:cNvPr id="5" name="Zaoblený obdélník 4"/>
          <p:cNvSpPr/>
          <p:nvPr/>
        </p:nvSpPr>
        <p:spPr>
          <a:xfrm>
            <a:off x="363538" y="4466122"/>
            <a:ext cx="8229600" cy="346509"/>
          </a:xfrm>
          <a:prstGeom prst="roundRect">
            <a:avLst>
              <a:gd name="adj" fmla="val 4167"/>
            </a:avLst>
          </a:prstGeom>
          <a:solidFill>
            <a:srgbClr val="A1010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lvl="1" algn="just"/>
            <a:r>
              <a:rPr lang="cs-CZ" sz="1600" dirty="0">
                <a:solidFill>
                  <a:schemeClr val="bg1"/>
                </a:solidFill>
                <a:latin typeface="Myriad Pro"/>
              </a:rPr>
              <a:t>Stanovisko </a:t>
            </a:r>
            <a:r>
              <a:rPr lang="cs-CZ" sz="1600" dirty="0" smtClean="0">
                <a:solidFill>
                  <a:schemeClr val="bg1"/>
                </a:solidFill>
                <a:latin typeface="Myriad Pro"/>
              </a:rPr>
              <a:t>HZS kraje je </a:t>
            </a:r>
            <a:r>
              <a:rPr lang="cs-CZ" sz="1600" dirty="0">
                <a:solidFill>
                  <a:schemeClr val="bg1"/>
                </a:solidFill>
                <a:latin typeface="Myriad Pro"/>
              </a:rPr>
              <a:t>vydáno pouze v případě </a:t>
            </a:r>
            <a:r>
              <a:rPr lang="cs-CZ" sz="1600" dirty="0" smtClean="0">
                <a:solidFill>
                  <a:schemeClr val="bg1"/>
                </a:solidFill>
                <a:latin typeface="Myriad Pro"/>
              </a:rPr>
              <a:t>souhlasu</a:t>
            </a:r>
            <a:endParaRPr lang="cs-CZ" sz="1600" dirty="0">
              <a:solidFill>
                <a:schemeClr val="bg1"/>
              </a:solidFill>
              <a:latin typeface="Myriad Pro"/>
            </a:endParaRP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125</a:t>
            </a:fld>
            <a:endParaRPr lang="en-US" dirty="0"/>
          </a:p>
        </p:txBody>
      </p:sp>
    </p:spTree>
    <p:extLst>
      <p:ext uri="{BB962C8B-B14F-4D97-AF65-F5344CB8AC3E}">
        <p14:creationId xmlns:p14="http://schemas.microsoft.com/office/powerpoint/2010/main" val="39210490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239713"/>
            <a:ext cx="8229600" cy="819066"/>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výzva IROP Integrovaný záchranný systém - integrované projekty CLLD</a:t>
            </a:r>
          </a:p>
        </p:txBody>
      </p:sp>
      <p:sp>
        <p:nvSpPr>
          <p:cNvPr id="8" name="TextovéPole 7"/>
          <p:cNvSpPr txBox="1"/>
          <p:nvPr/>
        </p:nvSpPr>
        <p:spPr>
          <a:xfrm>
            <a:off x="363538" y="956481"/>
            <a:ext cx="8229600" cy="5724644"/>
          </a:xfrm>
          <a:prstGeom prst="rect">
            <a:avLst/>
          </a:prstGeom>
          <a:noFill/>
        </p:spPr>
        <p:txBody>
          <a:bodyPr wrap="square" rtlCol="0">
            <a:spAutoFit/>
          </a:bodyPr>
          <a:lstStyle/>
          <a:p>
            <a:pPr>
              <a:lnSpc>
                <a:spcPct val="150000"/>
              </a:lnSpc>
            </a:pPr>
            <a:endParaRPr lang="cs-CZ" b="1" dirty="0" smtClean="0">
              <a:latin typeface="Myriad Pro"/>
            </a:endParaRPr>
          </a:p>
          <a:p>
            <a:pPr>
              <a:lnSpc>
                <a:spcPct val="150000"/>
              </a:lnSpc>
            </a:pPr>
            <a:r>
              <a:rPr lang="cs-CZ" sz="1900" b="1" dirty="0" smtClean="0">
                <a:latin typeface="Myriad Pro"/>
              </a:rPr>
              <a:t>STANOVISKO HZS KRAJE</a:t>
            </a:r>
          </a:p>
          <a:p>
            <a:pPr>
              <a:lnSpc>
                <a:spcPct val="150000"/>
              </a:lnSpc>
            </a:pPr>
            <a:r>
              <a:rPr lang="cs-CZ" sz="1600" b="1" dirty="0" smtClean="0">
                <a:solidFill>
                  <a:srgbClr val="0070C0"/>
                </a:solidFill>
                <a:latin typeface="Myriad Pro"/>
              </a:rPr>
              <a:t>PODMÍNKY PRO VYDÁNÍ STANOVISKA HZS KRAJE – aktivita </a:t>
            </a:r>
            <a:r>
              <a:rPr lang="cs-CZ" sz="1600" b="1" dirty="0" smtClean="0">
                <a:solidFill>
                  <a:srgbClr val="C00000"/>
                </a:solidFill>
                <a:latin typeface="Myriad Pro"/>
              </a:rPr>
              <a:t>Technika pro IZS</a:t>
            </a:r>
          </a:p>
          <a:p>
            <a:pPr marL="285750" indent="-285750">
              <a:lnSpc>
                <a:spcPct val="150000"/>
              </a:lnSpc>
              <a:buFont typeface="Arial" panose="020B0604020202020204" pitchFamily="34" charset="0"/>
              <a:buChar char="•"/>
            </a:pPr>
            <a:r>
              <a:rPr lang="cs-CZ" sz="1600" dirty="0" smtClean="0">
                <a:solidFill>
                  <a:srgbClr val="0070C0"/>
                </a:solidFill>
                <a:latin typeface="Myriad Pro"/>
              </a:rPr>
              <a:t>na základě údajů uvedených ve </a:t>
            </a:r>
            <a:r>
              <a:rPr lang="cs-CZ" sz="1600" b="1" dirty="0" smtClean="0">
                <a:solidFill>
                  <a:srgbClr val="0070C0"/>
                </a:solidFill>
                <a:latin typeface="Myriad Pro"/>
              </a:rPr>
              <a:t>studii proveditelnosti</a:t>
            </a:r>
          </a:p>
          <a:p>
            <a:pPr marL="285750" indent="-285750">
              <a:lnSpc>
                <a:spcPct val="150000"/>
              </a:lnSpc>
              <a:buFont typeface="Arial" panose="020B0604020202020204" pitchFamily="34" charset="0"/>
              <a:buChar char="•"/>
            </a:pPr>
            <a:r>
              <a:rPr lang="cs-CZ" sz="1600" b="1" dirty="0" smtClean="0">
                <a:latin typeface="Myriad Pro"/>
              </a:rPr>
              <a:t>Studie proveditelnosti</a:t>
            </a:r>
            <a:r>
              <a:rPr lang="cs-CZ" sz="1600" dirty="0" smtClean="0">
                <a:latin typeface="Myriad Pro"/>
              </a:rPr>
              <a:t> </a:t>
            </a:r>
            <a:r>
              <a:rPr lang="cs-CZ" sz="1600" dirty="0">
                <a:latin typeface="Myriad Pro"/>
              </a:rPr>
              <a:t>je v souladu s dokumentem „Zajištění odolnosti a vybavenosti základních složek integrovaného záchranného systému – Policie ČR a Hasičského záchranného sboru ČR (včetně JSDH obcí) v území, s důrazem na přizpůsobení se změnám klimatu a novým rizikům v období 2014 – </a:t>
            </a:r>
            <a:r>
              <a:rPr lang="cs-CZ" sz="1600" dirty="0" smtClean="0">
                <a:latin typeface="Myriad Pro"/>
              </a:rPr>
              <a:t>2020“</a:t>
            </a:r>
          </a:p>
          <a:p>
            <a:pPr marL="285750" indent="-285750" fontAlgn="base">
              <a:lnSpc>
                <a:spcPct val="150000"/>
              </a:lnSpc>
              <a:spcAft>
                <a:spcPct val="0"/>
              </a:spcAft>
              <a:buFont typeface="Arial" panose="020B0604020202020204" pitchFamily="34" charset="0"/>
              <a:buChar char="•"/>
            </a:pPr>
            <a:r>
              <a:rPr lang="cs-CZ" sz="1600" b="1" dirty="0">
                <a:latin typeface="Myriad Pro"/>
              </a:rPr>
              <a:t>kategorie</a:t>
            </a:r>
            <a:r>
              <a:rPr lang="cs-CZ" sz="1600" dirty="0">
                <a:latin typeface="Myriad Pro"/>
              </a:rPr>
              <a:t> jednotky SDH je </a:t>
            </a:r>
            <a:r>
              <a:rPr lang="cs-CZ" sz="1600" b="1" dirty="0">
                <a:latin typeface="Myriad Pro"/>
              </a:rPr>
              <a:t>JPO II </a:t>
            </a:r>
            <a:r>
              <a:rPr lang="cs-CZ" sz="1600" dirty="0">
                <a:latin typeface="Myriad Pro"/>
              </a:rPr>
              <a:t>nebo </a:t>
            </a:r>
            <a:r>
              <a:rPr lang="cs-CZ" sz="1600" b="1" dirty="0">
                <a:latin typeface="Myriad Pro"/>
              </a:rPr>
              <a:t>JPO </a:t>
            </a:r>
            <a:r>
              <a:rPr lang="cs-CZ" sz="1600" b="1" dirty="0" smtClean="0">
                <a:latin typeface="Myriad Pro"/>
              </a:rPr>
              <a:t>III</a:t>
            </a:r>
            <a:r>
              <a:rPr lang="cs-CZ" sz="1600" dirty="0" smtClean="0">
                <a:latin typeface="Myriad Pro"/>
              </a:rPr>
              <a:t>,</a:t>
            </a:r>
          </a:p>
          <a:p>
            <a:pPr marL="285750" indent="-285750" fontAlgn="base">
              <a:lnSpc>
                <a:spcPct val="150000"/>
              </a:lnSpc>
              <a:spcAft>
                <a:spcPct val="0"/>
              </a:spcAft>
              <a:buFont typeface="Arial" panose="020B0604020202020204" pitchFamily="34" charset="0"/>
              <a:buChar char="•"/>
            </a:pPr>
            <a:r>
              <a:rPr lang="cs-CZ" sz="1600" dirty="0" smtClean="0">
                <a:latin typeface="Myriad Pro"/>
              </a:rPr>
              <a:t>Žadatel státní organizace je zřizovatelem jednotky HZS podniku s územní působností mimo areál podniku,</a:t>
            </a:r>
            <a:endParaRPr lang="cs-CZ" sz="1600" dirty="0">
              <a:latin typeface="Myriad Pro"/>
            </a:endParaRPr>
          </a:p>
          <a:p>
            <a:pPr marL="285750" indent="-285750" fontAlgn="base">
              <a:lnSpc>
                <a:spcPct val="150000"/>
              </a:lnSpc>
              <a:spcAft>
                <a:spcPct val="0"/>
              </a:spcAft>
              <a:buFont typeface="Arial" panose="020B0604020202020204" pitchFamily="34" charset="0"/>
              <a:buChar char="•"/>
            </a:pPr>
            <a:r>
              <a:rPr lang="cs-CZ" sz="1600" b="1" dirty="0">
                <a:latin typeface="Myriad Pro"/>
              </a:rPr>
              <a:t>dislokace jednotky</a:t>
            </a:r>
            <a:r>
              <a:rPr lang="cs-CZ" sz="1600" dirty="0">
                <a:latin typeface="Myriad Pro"/>
              </a:rPr>
              <a:t> je ve správním obvodu ORP, vymezené pro SC 1.3,</a:t>
            </a:r>
          </a:p>
          <a:p>
            <a:pPr marL="285750" indent="-285750" fontAlgn="base">
              <a:lnSpc>
                <a:spcPct val="150000"/>
              </a:lnSpc>
              <a:spcAft>
                <a:spcPct val="0"/>
              </a:spcAft>
              <a:buFont typeface="Arial" panose="020B0604020202020204" pitchFamily="34" charset="0"/>
              <a:buChar char="•"/>
            </a:pPr>
            <a:r>
              <a:rPr lang="cs-CZ" sz="1600" b="1" dirty="0">
                <a:latin typeface="Myriad Pro"/>
              </a:rPr>
              <a:t>požadovaná technika je v souladu s normativy</a:t>
            </a:r>
            <a:r>
              <a:rPr lang="cs-CZ" sz="1600" dirty="0">
                <a:latin typeface="Myriad Pro"/>
              </a:rPr>
              <a:t> vybavení podle definovaného rizika a potřebnost byla posouzena HZS kraje.</a:t>
            </a:r>
          </a:p>
          <a:p>
            <a:pPr marL="285750" indent="-285750">
              <a:lnSpc>
                <a:spcPct val="150000"/>
              </a:lnSpc>
              <a:buFont typeface="Arial" panose="020B0604020202020204" pitchFamily="34" charset="0"/>
              <a:buChar char="•"/>
            </a:pPr>
            <a:endParaRPr lang="cs-CZ" sz="1600" dirty="0" smtClean="0">
              <a:latin typeface="Myriad Pro"/>
            </a:endParaRP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126</a:t>
            </a:fld>
            <a:endParaRPr lang="en-US" dirty="0"/>
          </a:p>
        </p:txBody>
      </p:sp>
    </p:spTree>
    <p:extLst>
      <p:ext uri="{BB962C8B-B14F-4D97-AF65-F5344CB8AC3E}">
        <p14:creationId xmlns:p14="http://schemas.microsoft.com/office/powerpoint/2010/main" val="230725835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239712"/>
            <a:ext cx="8229600" cy="828691"/>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a:t>
            </a:r>
            <a:r>
              <a:rPr lang="cs-CZ" sz="2600" b="1" dirty="0" smtClean="0">
                <a:solidFill>
                  <a:srgbClr val="0070C0"/>
                </a:solidFill>
                <a:effectLst>
                  <a:outerShdw blurRad="38100" dist="38100" dir="2700000" algn="tl">
                    <a:srgbClr val="000000">
                      <a:alpha val="43137"/>
                    </a:srgbClr>
                  </a:outerShdw>
                </a:effectLst>
                <a:latin typeface="Myriad Pro"/>
              </a:rPr>
              <a:t>výzva IROP Integrovaný záchranný </a:t>
            </a:r>
            <a:r>
              <a:rPr lang="cs-CZ" sz="2600" b="1" dirty="0">
                <a:solidFill>
                  <a:srgbClr val="0070C0"/>
                </a:solidFill>
                <a:effectLst>
                  <a:outerShdw blurRad="38100" dist="38100" dir="2700000" algn="tl">
                    <a:srgbClr val="000000">
                      <a:alpha val="43137"/>
                    </a:srgbClr>
                  </a:outerShdw>
                </a:effectLst>
                <a:latin typeface="Myriad Pro"/>
              </a:rPr>
              <a:t>systém - integrované projekty </a:t>
            </a:r>
            <a:r>
              <a:rPr lang="cs-CZ" sz="2600" b="1" dirty="0" smtClean="0">
                <a:solidFill>
                  <a:srgbClr val="0070C0"/>
                </a:solidFill>
                <a:effectLst>
                  <a:outerShdw blurRad="38100" dist="38100" dir="2700000" algn="tl">
                    <a:srgbClr val="000000">
                      <a:alpha val="43137"/>
                    </a:srgbClr>
                  </a:outerShdw>
                </a:effectLst>
                <a:latin typeface="Myriad Pro"/>
              </a:rPr>
              <a:t>CLLD</a:t>
            </a:r>
            <a:endParaRPr lang="cs-CZ" sz="2600" b="1" dirty="0">
              <a:solidFill>
                <a:srgbClr val="0070C0"/>
              </a:solidFill>
              <a:effectLst>
                <a:outerShdw blurRad="38100" dist="38100" dir="2700000" algn="tl">
                  <a:srgbClr val="000000">
                    <a:alpha val="43137"/>
                  </a:srgbClr>
                </a:outerShdw>
              </a:effectLst>
              <a:latin typeface="Myriad Pro"/>
            </a:endParaRPr>
          </a:p>
        </p:txBody>
      </p:sp>
      <p:sp>
        <p:nvSpPr>
          <p:cNvPr id="8" name="TextovéPole 7"/>
          <p:cNvSpPr txBox="1"/>
          <p:nvPr/>
        </p:nvSpPr>
        <p:spPr>
          <a:xfrm>
            <a:off x="363538" y="956481"/>
            <a:ext cx="8229600" cy="5724644"/>
          </a:xfrm>
          <a:prstGeom prst="rect">
            <a:avLst/>
          </a:prstGeom>
          <a:noFill/>
        </p:spPr>
        <p:txBody>
          <a:bodyPr wrap="square" rtlCol="0">
            <a:spAutoFit/>
          </a:bodyPr>
          <a:lstStyle/>
          <a:p>
            <a:pPr>
              <a:lnSpc>
                <a:spcPct val="150000"/>
              </a:lnSpc>
            </a:pPr>
            <a:endParaRPr lang="cs-CZ" b="1" dirty="0" smtClean="0">
              <a:latin typeface="Myriad Pro"/>
            </a:endParaRPr>
          </a:p>
          <a:p>
            <a:pPr>
              <a:lnSpc>
                <a:spcPct val="150000"/>
              </a:lnSpc>
            </a:pPr>
            <a:r>
              <a:rPr lang="cs-CZ" b="1" dirty="0" smtClean="0">
                <a:latin typeface="Myriad Pro"/>
              </a:rPr>
              <a:t>STANOVISKO HZS KRAJE</a:t>
            </a:r>
          </a:p>
          <a:p>
            <a:pPr>
              <a:lnSpc>
                <a:spcPct val="150000"/>
              </a:lnSpc>
            </a:pPr>
            <a:r>
              <a:rPr lang="cs-CZ" sz="1600" b="1" dirty="0" smtClean="0">
                <a:solidFill>
                  <a:srgbClr val="0070C0"/>
                </a:solidFill>
                <a:latin typeface="Myriad Pro"/>
              </a:rPr>
              <a:t>PODMÍNKY PRO VYDÁNÍ STANOVISKA HZS KRAJE – aktivita </a:t>
            </a:r>
            <a:r>
              <a:rPr lang="cs-CZ" sz="1600" b="1" dirty="0" smtClean="0">
                <a:solidFill>
                  <a:srgbClr val="C00000"/>
                </a:solidFill>
                <a:latin typeface="Myriad Pro"/>
              </a:rPr>
              <a:t>Stanice IZS</a:t>
            </a:r>
          </a:p>
          <a:p>
            <a:pPr marL="285750" indent="-285750">
              <a:lnSpc>
                <a:spcPct val="150000"/>
              </a:lnSpc>
              <a:buFont typeface="Arial" panose="020B0604020202020204" pitchFamily="34" charset="0"/>
              <a:buChar char="•"/>
            </a:pPr>
            <a:r>
              <a:rPr lang="cs-CZ" sz="1600" dirty="0" smtClean="0">
                <a:solidFill>
                  <a:srgbClr val="0070C0"/>
                </a:solidFill>
                <a:latin typeface="Myriad Pro"/>
              </a:rPr>
              <a:t>na </a:t>
            </a:r>
            <a:r>
              <a:rPr lang="cs-CZ" sz="1600" dirty="0">
                <a:solidFill>
                  <a:srgbClr val="0070C0"/>
                </a:solidFill>
                <a:latin typeface="Myriad Pro"/>
              </a:rPr>
              <a:t>základě údajů uvedených ve </a:t>
            </a:r>
            <a:r>
              <a:rPr lang="cs-CZ" sz="1600" b="1" dirty="0">
                <a:solidFill>
                  <a:srgbClr val="0070C0"/>
                </a:solidFill>
                <a:latin typeface="Myriad Pro"/>
              </a:rPr>
              <a:t>studii </a:t>
            </a:r>
            <a:r>
              <a:rPr lang="cs-CZ" sz="1600" b="1" dirty="0" smtClean="0">
                <a:solidFill>
                  <a:srgbClr val="0070C0"/>
                </a:solidFill>
                <a:latin typeface="Myriad Pro"/>
              </a:rPr>
              <a:t>proveditelnosti</a:t>
            </a:r>
            <a:r>
              <a:rPr lang="cs-CZ" sz="1600" dirty="0" smtClean="0">
                <a:solidFill>
                  <a:srgbClr val="0070C0"/>
                </a:solidFill>
                <a:latin typeface="Myriad Pro"/>
              </a:rPr>
              <a:t> a </a:t>
            </a:r>
            <a:r>
              <a:rPr lang="cs-CZ" sz="1600" b="1" u="sng" dirty="0" smtClean="0">
                <a:solidFill>
                  <a:srgbClr val="0070C0"/>
                </a:solidFill>
                <a:latin typeface="Myriad Pro"/>
              </a:rPr>
              <a:t>projektové dokumentaci</a:t>
            </a:r>
          </a:p>
          <a:p>
            <a:pPr marL="285750" indent="-285750">
              <a:lnSpc>
                <a:spcPct val="150000"/>
              </a:lnSpc>
              <a:buFont typeface="Arial" panose="020B0604020202020204" pitchFamily="34" charset="0"/>
              <a:buChar char="•"/>
            </a:pPr>
            <a:r>
              <a:rPr lang="cs-CZ" sz="1600" b="1" dirty="0" smtClean="0">
                <a:latin typeface="Myriad Pro"/>
              </a:rPr>
              <a:t>Studie proveditelnosti</a:t>
            </a:r>
            <a:r>
              <a:rPr lang="cs-CZ" sz="1600" dirty="0" smtClean="0">
                <a:latin typeface="Myriad Pro"/>
              </a:rPr>
              <a:t> a je </a:t>
            </a:r>
            <a:r>
              <a:rPr lang="cs-CZ" sz="1600" dirty="0">
                <a:latin typeface="Myriad Pro"/>
              </a:rPr>
              <a:t>v souladu s dokumentem „Zajištění odolnosti a vybavenosti základních složek integrovaného záchranného systému – Policie ČR a Hasičského záchranného sboru ČR (včetně JSDH obcí) v území, s důrazem na přizpůsobení se změnám klimatu a novým rizikům v období 2014 – </a:t>
            </a:r>
            <a:r>
              <a:rPr lang="cs-CZ" sz="1600" dirty="0" smtClean="0">
                <a:latin typeface="Myriad Pro"/>
              </a:rPr>
              <a:t>2020“</a:t>
            </a:r>
          </a:p>
          <a:p>
            <a:pPr marL="285750" indent="-285750" fontAlgn="base">
              <a:lnSpc>
                <a:spcPct val="150000"/>
              </a:lnSpc>
              <a:spcAft>
                <a:spcPct val="0"/>
              </a:spcAft>
              <a:buFont typeface="Arial" panose="020B0604020202020204" pitchFamily="34" charset="0"/>
              <a:buChar char="•"/>
            </a:pPr>
            <a:r>
              <a:rPr lang="cs-CZ" sz="1600" b="1" dirty="0">
                <a:latin typeface="Myriad Pro"/>
              </a:rPr>
              <a:t>kategorie</a:t>
            </a:r>
            <a:r>
              <a:rPr lang="cs-CZ" sz="1600" dirty="0">
                <a:latin typeface="Myriad Pro"/>
              </a:rPr>
              <a:t> jednotky SDH je </a:t>
            </a:r>
            <a:r>
              <a:rPr lang="cs-CZ" sz="1600" b="1" dirty="0">
                <a:latin typeface="Myriad Pro"/>
              </a:rPr>
              <a:t>JPO II </a:t>
            </a:r>
            <a:r>
              <a:rPr lang="cs-CZ" sz="1600" dirty="0">
                <a:latin typeface="Myriad Pro"/>
              </a:rPr>
              <a:t>nebo </a:t>
            </a:r>
            <a:r>
              <a:rPr lang="cs-CZ" sz="1600" b="1" dirty="0">
                <a:latin typeface="Myriad Pro"/>
              </a:rPr>
              <a:t>JPO </a:t>
            </a:r>
            <a:r>
              <a:rPr lang="cs-CZ" sz="1600" b="1" dirty="0" smtClean="0">
                <a:latin typeface="Myriad Pro"/>
              </a:rPr>
              <a:t>III</a:t>
            </a:r>
            <a:r>
              <a:rPr lang="cs-CZ" sz="1600" dirty="0" smtClean="0">
                <a:latin typeface="Myriad Pro"/>
              </a:rPr>
              <a:t>,</a:t>
            </a:r>
          </a:p>
          <a:p>
            <a:pPr marL="285750" indent="-285750" fontAlgn="base">
              <a:lnSpc>
                <a:spcPct val="150000"/>
              </a:lnSpc>
              <a:spcAft>
                <a:spcPct val="0"/>
              </a:spcAft>
              <a:buFont typeface="Arial" panose="020B0604020202020204" pitchFamily="34" charset="0"/>
              <a:buChar char="•"/>
            </a:pPr>
            <a:r>
              <a:rPr lang="cs-CZ" sz="1600" dirty="0" smtClean="0">
                <a:latin typeface="Myriad Pro"/>
              </a:rPr>
              <a:t>Žadatel státní organizace je zřizovatelem jednotky HZS podniku s územní působností mimo areál podniku,</a:t>
            </a:r>
            <a:endParaRPr lang="cs-CZ" sz="1600" dirty="0">
              <a:latin typeface="Myriad Pro"/>
            </a:endParaRPr>
          </a:p>
          <a:p>
            <a:pPr marL="285750" indent="-285750" fontAlgn="base">
              <a:lnSpc>
                <a:spcPct val="150000"/>
              </a:lnSpc>
              <a:spcAft>
                <a:spcPct val="0"/>
              </a:spcAft>
              <a:buFont typeface="Arial" panose="020B0604020202020204" pitchFamily="34" charset="0"/>
              <a:buChar char="•"/>
            </a:pPr>
            <a:r>
              <a:rPr lang="cs-CZ" sz="1600" b="1" dirty="0">
                <a:latin typeface="Myriad Pro"/>
              </a:rPr>
              <a:t>dislokace jednotky</a:t>
            </a:r>
            <a:r>
              <a:rPr lang="cs-CZ" sz="1600" dirty="0">
                <a:latin typeface="Myriad Pro"/>
              </a:rPr>
              <a:t> je ve správním obvodu ORP, vymezené pro SC 1.3,</a:t>
            </a:r>
          </a:p>
          <a:p>
            <a:pPr marL="285750" lvl="0" indent="-285750" fontAlgn="base">
              <a:lnSpc>
                <a:spcPct val="150000"/>
              </a:lnSpc>
              <a:spcAft>
                <a:spcPct val="0"/>
              </a:spcAft>
              <a:buFont typeface="Arial" panose="020B0604020202020204" pitchFamily="34" charset="0"/>
              <a:buChar char="•"/>
            </a:pPr>
            <a:r>
              <a:rPr lang="cs-CZ" sz="1600" dirty="0">
                <a:latin typeface="Myriad Pro"/>
              </a:rPr>
              <a:t>projekt je v souladu s požadavky pro výkon služby jednotky a závazné </a:t>
            </a:r>
            <a:r>
              <a:rPr lang="cs-CZ" sz="1600" b="1" dirty="0">
                <a:latin typeface="Myriad Pro"/>
              </a:rPr>
              <a:t>ČSN 73 5710</a:t>
            </a:r>
            <a:r>
              <a:rPr lang="cs-CZ" sz="1600" dirty="0">
                <a:latin typeface="Myriad Pro"/>
              </a:rPr>
              <a:t> Požární stanice a požární zbrojnice,</a:t>
            </a:r>
          </a:p>
          <a:p>
            <a:pPr marL="285750" indent="-285750">
              <a:lnSpc>
                <a:spcPct val="150000"/>
              </a:lnSpc>
              <a:buFont typeface="Arial" panose="020B0604020202020204" pitchFamily="34" charset="0"/>
              <a:buChar char="•"/>
            </a:pPr>
            <a:endParaRPr lang="cs-CZ" sz="1600" dirty="0" smtClean="0">
              <a:latin typeface="Myriad Pro"/>
            </a:endParaRP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127</a:t>
            </a:fld>
            <a:endParaRPr lang="en-US" dirty="0"/>
          </a:p>
        </p:txBody>
      </p:sp>
    </p:spTree>
    <p:extLst>
      <p:ext uri="{BB962C8B-B14F-4D97-AF65-F5344CB8AC3E}">
        <p14:creationId xmlns:p14="http://schemas.microsoft.com/office/powerpoint/2010/main" val="289059948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239712"/>
            <a:ext cx="8229600" cy="982695"/>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výzva IROP Integrovaný záchranný systém - integrované projekty CLLD</a:t>
            </a:r>
          </a:p>
        </p:txBody>
      </p:sp>
      <p:sp>
        <p:nvSpPr>
          <p:cNvPr id="8" name="TextovéPole 7"/>
          <p:cNvSpPr txBox="1"/>
          <p:nvPr/>
        </p:nvSpPr>
        <p:spPr>
          <a:xfrm>
            <a:off x="363538" y="956481"/>
            <a:ext cx="8229600" cy="3139321"/>
          </a:xfrm>
          <a:prstGeom prst="rect">
            <a:avLst/>
          </a:prstGeom>
          <a:noFill/>
        </p:spPr>
        <p:txBody>
          <a:bodyPr wrap="square" rtlCol="0">
            <a:spAutoFit/>
          </a:bodyPr>
          <a:lstStyle/>
          <a:p>
            <a:pPr>
              <a:lnSpc>
                <a:spcPct val="150000"/>
              </a:lnSpc>
            </a:pPr>
            <a:endParaRPr lang="cs-CZ" b="1" dirty="0" smtClean="0">
              <a:latin typeface="Myriad Pro"/>
            </a:endParaRPr>
          </a:p>
          <a:p>
            <a:pPr>
              <a:lnSpc>
                <a:spcPct val="150000"/>
              </a:lnSpc>
            </a:pPr>
            <a:r>
              <a:rPr lang="cs-CZ" b="1" dirty="0" smtClean="0">
                <a:latin typeface="Myriad Pro"/>
              </a:rPr>
              <a:t>STANOVISKO HZS KRAJE</a:t>
            </a:r>
          </a:p>
          <a:p>
            <a:pPr>
              <a:lnSpc>
                <a:spcPct val="150000"/>
              </a:lnSpc>
            </a:pPr>
            <a:r>
              <a:rPr lang="cs-CZ" sz="1600" b="1" dirty="0" smtClean="0">
                <a:solidFill>
                  <a:srgbClr val="0070C0"/>
                </a:solidFill>
                <a:latin typeface="Myriad Pro"/>
              </a:rPr>
              <a:t>PODMÍNKY PRO VYDÁNÍ STANOVISKA HZS KRAJE – aktivita </a:t>
            </a:r>
            <a:r>
              <a:rPr lang="cs-CZ" sz="1600" b="1" dirty="0" smtClean="0">
                <a:solidFill>
                  <a:srgbClr val="C00000"/>
                </a:solidFill>
                <a:latin typeface="Myriad Pro"/>
              </a:rPr>
              <a:t>Stanice IZS</a:t>
            </a:r>
          </a:p>
          <a:p>
            <a:pPr marL="285750" indent="-285750" fontAlgn="base">
              <a:lnSpc>
                <a:spcPct val="150000"/>
              </a:lnSpc>
              <a:spcAft>
                <a:spcPct val="0"/>
              </a:spcAft>
              <a:buFont typeface="Arial" panose="020B0604020202020204" pitchFamily="34" charset="0"/>
              <a:buChar char="•"/>
            </a:pPr>
            <a:r>
              <a:rPr lang="cs-CZ" sz="1600" dirty="0">
                <a:latin typeface="Myriad Pro"/>
              </a:rPr>
              <a:t>projekt zaměřený na vybudování požární stanice/zbrojnice základní složky IZS v nové dislokaci zohledňuje podmínky přílohy zákona č. 133/1985 Sb., o požární ochraně, pro včasný zásah jednotky v lokalitě se stupněm nebezpečí území obce nejméně IA, IB, IIA nebo IIB</a:t>
            </a:r>
            <a:r>
              <a:rPr lang="cs-CZ" sz="1600" dirty="0" smtClean="0">
                <a:latin typeface="Myriad Pro"/>
              </a:rPr>
              <a:t>.</a:t>
            </a:r>
            <a:endParaRPr lang="cs-CZ" sz="1600" dirty="0">
              <a:latin typeface="Myriad Pro"/>
            </a:endParaRPr>
          </a:p>
          <a:p>
            <a:pPr marL="285750" indent="-285750">
              <a:lnSpc>
                <a:spcPct val="150000"/>
              </a:lnSpc>
              <a:buFont typeface="Arial" panose="020B0604020202020204" pitchFamily="34" charset="0"/>
              <a:buChar char="•"/>
            </a:pPr>
            <a:endParaRPr lang="cs-CZ" sz="1600" dirty="0" smtClean="0">
              <a:latin typeface="Myriad Pro"/>
            </a:endParaRPr>
          </a:p>
        </p:txBody>
      </p:sp>
      <p:sp>
        <p:nvSpPr>
          <p:cNvPr id="5" name="Zaoblený obdélník 4"/>
          <p:cNvSpPr/>
          <p:nvPr/>
        </p:nvSpPr>
        <p:spPr>
          <a:xfrm>
            <a:off x="363538" y="3917481"/>
            <a:ext cx="8229600" cy="721895"/>
          </a:xfrm>
          <a:prstGeom prst="roundRect">
            <a:avLst>
              <a:gd name="adj" fmla="val 4167"/>
            </a:avLst>
          </a:prstGeom>
          <a:solidFill>
            <a:srgbClr val="FFC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lvl="1" algn="just"/>
            <a:r>
              <a:rPr lang="cs-CZ" sz="1600" b="1" dirty="0" smtClean="0">
                <a:solidFill>
                  <a:schemeClr val="tx1"/>
                </a:solidFill>
                <a:latin typeface="Myriad Pro"/>
              </a:rPr>
              <a:t>VŠECHNY PODMÍNKY MUSÍ BÝT SPLNĚNY</a:t>
            </a:r>
            <a:r>
              <a:rPr lang="cs-CZ" sz="1400" dirty="0" smtClean="0">
                <a:solidFill>
                  <a:schemeClr val="tx1"/>
                </a:solidFill>
                <a:latin typeface="Myriad Pro"/>
              </a:rPr>
              <a:t> – postup vyhodnocení HZS krajem je uveden v příloze č. 11  (A/B dle aktivity)</a:t>
            </a:r>
            <a:endParaRPr lang="cs-CZ" sz="1400" dirty="0">
              <a:solidFill>
                <a:schemeClr val="tx1"/>
              </a:solidFill>
              <a:latin typeface="Myriad Pro"/>
            </a:endParaRP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128</a:t>
            </a:fld>
            <a:endParaRPr lang="en-US" dirty="0"/>
          </a:p>
        </p:txBody>
      </p:sp>
    </p:spTree>
    <p:extLst>
      <p:ext uri="{BB962C8B-B14F-4D97-AF65-F5344CB8AC3E}">
        <p14:creationId xmlns:p14="http://schemas.microsoft.com/office/powerpoint/2010/main" val="331374209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723" y="616657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239712"/>
            <a:ext cx="8229600" cy="857567"/>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výzva IROP Integrovaný záchranný systém - integrované projekty CLLD</a:t>
            </a:r>
          </a:p>
        </p:txBody>
      </p:sp>
      <p:sp>
        <p:nvSpPr>
          <p:cNvPr id="8" name="TextovéPole 7"/>
          <p:cNvSpPr txBox="1"/>
          <p:nvPr/>
        </p:nvSpPr>
        <p:spPr>
          <a:xfrm>
            <a:off x="142723" y="774009"/>
            <a:ext cx="8410258" cy="5355312"/>
          </a:xfrm>
          <a:prstGeom prst="rect">
            <a:avLst/>
          </a:prstGeom>
          <a:noFill/>
        </p:spPr>
        <p:txBody>
          <a:bodyPr wrap="square" rtlCol="0">
            <a:spAutoFit/>
          </a:bodyPr>
          <a:lstStyle/>
          <a:p>
            <a:pPr>
              <a:lnSpc>
                <a:spcPct val="150000"/>
              </a:lnSpc>
            </a:pPr>
            <a:endParaRPr lang="cs-CZ" b="1" dirty="0" smtClean="0">
              <a:latin typeface="Myriad Pro"/>
            </a:endParaRPr>
          </a:p>
          <a:p>
            <a:pPr>
              <a:lnSpc>
                <a:spcPct val="150000"/>
              </a:lnSpc>
            </a:pPr>
            <a:r>
              <a:rPr lang="cs-CZ" b="1" dirty="0" smtClean="0">
                <a:latin typeface="Myriad Pro"/>
              </a:rPr>
              <a:t>KRITÉRIA ZÁVĚREČNÉHO OVĚŘENÍ ZPŮSOBILOSTI</a:t>
            </a:r>
          </a:p>
          <a:p>
            <a:pPr>
              <a:lnSpc>
                <a:spcPct val="150000"/>
              </a:lnSpc>
            </a:pPr>
            <a:r>
              <a:rPr lang="cs-CZ" sz="1600" b="1" dirty="0" smtClean="0">
                <a:solidFill>
                  <a:srgbClr val="0070C0"/>
                </a:solidFill>
                <a:latin typeface="Myriad Pro"/>
              </a:rPr>
              <a:t>SPOLEČNÁ PRO VŠECHNY AKTIVITY</a:t>
            </a:r>
          </a:p>
          <a:p>
            <a:pPr>
              <a:lnSpc>
                <a:spcPct val="150000"/>
              </a:lnSpc>
            </a:pPr>
            <a:r>
              <a:rPr lang="cs-CZ" sz="1600" b="1" dirty="0">
                <a:latin typeface="Myriad Pro"/>
              </a:rPr>
              <a:t>Projekt je v souladu s</a:t>
            </a:r>
            <a:r>
              <a:rPr lang="cs-CZ" sz="1600" dirty="0">
                <a:latin typeface="Myriad Pro"/>
              </a:rPr>
              <a:t> Koncepcí ochrany obyvatelstva do 2020 s výhledem do roku 2030</a:t>
            </a:r>
            <a:r>
              <a:rPr lang="cs-CZ" sz="1600" dirty="0" smtClean="0">
                <a:latin typeface="Myriad Pro"/>
              </a:rPr>
              <a:t>.</a:t>
            </a:r>
          </a:p>
          <a:p>
            <a:pPr>
              <a:lnSpc>
                <a:spcPct val="150000"/>
              </a:lnSpc>
            </a:pPr>
            <a:r>
              <a:rPr lang="cs-CZ" sz="1600" b="1" dirty="0">
                <a:latin typeface="Myriad Pro"/>
              </a:rPr>
              <a:t>Projekt je v souladu se </a:t>
            </a:r>
            <a:r>
              <a:rPr lang="cs-CZ" sz="1600" dirty="0">
                <a:latin typeface="Myriad Pro"/>
              </a:rPr>
              <a:t>Strategií přizpůsobení se změně klimatu v podmínkách ČR v aktuálním znění</a:t>
            </a:r>
            <a:r>
              <a:rPr lang="cs-CZ" sz="1600" dirty="0" smtClean="0">
                <a:latin typeface="Myriad Pro"/>
              </a:rPr>
              <a:t>.</a:t>
            </a:r>
          </a:p>
          <a:p>
            <a:pPr>
              <a:lnSpc>
                <a:spcPct val="150000"/>
              </a:lnSpc>
            </a:pPr>
            <a:r>
              <a:rPr lang="cs-CZ" sz="1600" b="1" dirty="0">
                <a:solidFill>
                  <a:srgbClr val="0070C0"/>
                </a:solidFill>
                <a:latin typeface="Myriad Pro"/>
              </a:rPr>
              <a:t>aktivita STANICE IZS</a:t>
            </a:r>
          </a:p>
          <a:p>
            <a:pPr marL="285750" indent="-285750">
              <a:buFont typeface="Arial" panose="020B0604020202020204" pitchFamily="34" charset="0"/>
              <a:buChar char="•"/>
            </a:pPr>
            <a:r>
              <a:rPr lang="cs-CZ" sz="1600" b="1" dirty="0">
                <a:latin typeface="Myriad Pro"/>
              </a:rPr>
              <a:t>Projekt je v souladu s dokumentem</a:t>
            </a:r>
          </a:p>
          <a:p>
            <a:pPr marL="742950" lvl="1" indent="-285750">
              <a:buFont typeface="Courier New" panose="02070309020205020404" pitchFamily="49" charset="0"/>
              <a:buChar char="o"/>
            </a:pPr>
            <a:r>
              <a:rPr lang="cs-CZ" sz="1600" dirty="0" smtClean="0">
                <a:latin typeface="Myriad Pro"/>
              </a:rPr>
              <a:t>Zajištění </a:t>
            </a:r>
            <a:r>
              <a:rPr lang="cs-CZ" sz="1600" dirty="0">
                <a:latin typeface="Myriad Pro"/>
              </a:rPr>
              <a:t>odolnosti a vybavenosti základních složek integrovaného záchranného systému – Policie ČR a Hasičského záchranného sboru ČR (včetně JSDH) v území, s důrazem na přizpůsobení se změnám klimatu a novým rizikům v období 2014 – 2020“, </a:t>
            </a:r>
          </a:p>
          <a:p>
            <a:pPr marL="742950" lvl="1" indent="-285750">
              <a:buFont typeface="Courier New" panose="02070309020205020404" pitchFamily="49" charset="0"/>
              <a:buChar char="o"/>
            </a:pPr>
            <a:r>
              <a:rPr lang="cs-CZ" sz="1600" dirty="0" smtClean="0">
                <a:latin typeface="Myriad Pro"/>
              </a:rPr>
              <a:t>respektive </a:t>
            </a:r>
            <a:r>
              <a:rPr lang="cs-CZ" sz="1600" dirty="0">
                <a:latin typeface="Myriad Pro"/>
              </a:rPr>
              <a:t>„Zajištění odolnosti a vybavenosti základních složek integrovaného záchranného systému – Krajských zdravotnických záchranných služeb v území, s důrazem na přizpůsobení se změnám klimatu a novým rizikům v období 2014 - 2020“ podle typu příjemce.</a:t>
            </a:r>
          </a:p>
          <a:p>
            <a:pPr>
              <a:lnSpc>
                <a:spcPct val="150000"/>
              </a:lnSpc>
            </a:pPr>
            <a:endParaRPr lang="cs-CZ" sz="1600" dirty="0">
              <a:latin typeface="Myriad Pro"/>
            </a:endParaRP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129</a:t>
            </a:fld>
            <a:endParaRPr lang="en-US" dirty="0"/>
          </a:p>
        </p:txBody>
      </p:sp>
    </p:spTree>
    <p:extLst>
      <p:ext uri="{BB962C8B-B14F-4D97-AF65-F5344CB8AC3E}">
        <p14:creationId xmlns:p14="http://schemas.microsoft.com/office/powerpoint/2010/main" val="2315822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64890"/>
          </a:xfrm>
        </p:spPr>
        <p:txBody>
          <a:bodyPr/>
          <a:lstStyle/>
          <a:p>
            <a:r>
              <a:rPr lang="cs-CZ" sz="2600" dirty="0">
                <a:solidFill>
                  <a:srgbClr val="0070C0"/>
                </a:solidFill>
                <a:effectLst>
                  <a:outerShdw blurRad="38100" dist="38100" dir="2700000" algn="tl">
                    <a:srgbClr val="000000">
                      <a:alpha val="43137"/>
                    </a:srgbClr>
                  </a:outerShdw>
                </a:effectLst>
              </a:rPr>
              <a:t>Stavy v ms2014+</a:t>
            </a:r>
          </a:p>
        </p:txBody>
      </p:sp>
      <p:sp>
        <p:nvSpPr>
          <p:cNvPr id="3" name="Zástupný symbol pro obsah 2"/>
          <p:cNvSpPr>
            <a:spLocks noGrp="1"/>
          </p:cNvSpPr>
          <p:nvPr>
            <p:ph idx="1"/>
          </p:nvPr>
        </p:nvSpPr>
        <p:spPr>
          <a:xfrm>
            <a:off x="457200" y="1366788"/>
            <a:ext cx="8229600" cy="4369870"/>
          </a:xfrm>
        </p:spPr>
        <p:txBody>
          <a:bodyPr>
            <a:normAutofit/>
          </a:bodyPr>
          <a:lstStyle/>
          <a:p>
            <a:pPr marL="0" indent="0">
              <a:buNone/>
            </a:pPr>
            <a:r>
              <a:rPr lang="cs-CZ" sz="2400" b="1" dirty="0"/>
              <a:t>3) Výběr projektů </a:t>
            </a:r>
            <a:r>
              <a:rPr lang="cs-CZ" sz="2400" b="1" dirty="0" smtClean="0"/>
              <a:t>– Rozhodovací orgán MAS</a:t>
            </a:r>
            <a:endParaRPr lang="cs-CZ" sz="2400" b="1" dirty="0"/>
          </a:p>
          <a:p>
            <a:pPr lvl="1" indent="-342900">
              <a:buFontTx/>
              <a:buChar char="-"/>
            </a:pPr>
            <a:r>
              <a:rPr lang="cs-CZ" sz="2300" dirty="0"/>
              <a:t>Vybrané projekty – zůstává ve stavu </a:t>
            </a:r>
            <a:r>
              <a:rPr lang="cs-CZ" sz="2300" dirty="0" smtClean="0"/>
              <a:t>PP23a/PP23b</a:t>
            </a:r>
          </a:p>
          <a:p>
            <a:pPr lvl="1" indent="-342900">
              <a:buFontTx/>
              <a:buChar char="-"/>
            </a:pPr>
            <a:r>
              <a:rPr lang="cs-CZ" sz="2300" dirty="0" smtClean="0"/>
              <a:t>MAS zasílá na Centrum k </a:t>
            </a:r>
            <a:r>
              <a:rPr lang="cs-CZ" sz="2300" dirty="0" err="1" smtClean="0"/>
              <a:t>ZoZ</a:t>
            </a:r>
            <a:r>
              <a:rPr lang="cs-CZ" sz="2300" dirty="0" smtClean="0"/>
              <a:t> ruční depeši s informacemi o ukončení hodnocení, případně chybějících přílohách</a:t>
            </a:r>
          </a:p>
          <a:p>
            <a:pPr lvl="1" indent="-342900">
              <a:buFontTx/>
              <a:buChar char="-"/>
            </a:pPr>
            <a:r>
              <a:rPr lang="cs-CZ" sz="2300" dirty="0" smtClean="0"/>
              <a:t>Nevybrané projekty – stav PN23b</a:t>
            </a:r>
            <a:endParaRPr lang="cs-CZ" sz="2300" dirty="0"/>
          </a:p>
          <a:p>
            <a:pPr marL="457200" lvl="1" indent="0">
              <a:buNone/>
            </a:pPr>
            <a:endParaRPr lang="cs-CZ" sz="2000"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13</a:t>
            </a:fld>
            <a:endParaRPr lang="en-US" dirty="0"/>
          </a:p>
        </p:txBody>
      </p:sp>
      <p:pic>
        <p:nvPicPr>
          <p:cNvPr id="5"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109" y="593986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95539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239712"/>
            <a:ext cx="8229600" cy="828692"/>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výzva IROP Integrovaný záchranný systém - integrované projekty CLLD</a:t>
            </a:r>
          </a:p>
        </p:txBody>
      </p:sp>
      <p:sp>
        <p:nvSpPr>
          <p:cNvPr id="8" name="TextovéPole 7"/>
          <p:cNvSpPr txBox="1"/>
          <p:nvPr/>
        </p:nvSpPr>
        <p:spPr>
          <a:xfrm>
            <a:off x="202131" y="762044"/>
            <a:ext cx="8614610" cy="5724644"/>
          </a:xfrm>
          <a:prstGeom prst="rect">
            <a:avLst/>
          </a:prstGeom>
          <a:noFill/>
        </p:spPr>
        <p:txBody>
          <a:bodyPr wrap="square" rtlCol="0">
            <a:spAutoFit/>
          </a:bodyPr>
          <a:lstStyle/>
          <a:p>
            <a:pPr>
              <a:lnSpc>
                <a:spcPct val="150000"/>
              </a:lnSpc>
            </a:pPr>
            <a:endParaRPr lang="cs-CZ" b="1" dirty="0" smtClean="0">
              <a:latin typeface="Myriad Pro"/>
            </a:endParaRPr>
          </a:p>
          <a:p>
            <a:pPr>
              <a:lnSpc>
                <a:spcPct val="150000"/>
              </a:lnSpc>
            </a:pPr>
            <a:r>
              <a:rPr lang="cs-CZ" b="1" dirty="0" smtClean="0">
                <a:latin typeface="Myriad Pro"/>
              </a:rPr>
              <a:t>KRITÉRIA ZÁVĚREČNÉHO OVĚŘENÍ ZPŮSOBILOSTI</a:t>
            </a:r>
          </a:p>
          <a:p>
            <a:pPr>
              <a:lnSpc>
                <a:spcPct val="150000"/>
              </a:lnSpc>
            </a:pPr>
            <a:r>
              <a:rPr lang="cs-CZ" sz="1700" b="1" dirty="0" smtClean="0">
                <a:solidFill>
                  <a:srgbClr val="0070C0"/>
                </a:solidFill>
                <a:latin typeface="Myriad Pro"/>
              </a:rPr>
              <a:t>aktivita </a:t>
            </a:r>
            <a:r>
              <a:rPr lang="cs-CZ" sz="1700" b="1" dirty="0">
                <a:solidFill>
                  <a:srgbClr val="0070C0"/>
                </a:solidFill>
                <a:latin typeface="Myriad Pro"/>
              </a:rPr>
              <a:t>STANICE </a:t>
            </a:r>
            <a:r>
              <a:rPr lang="cs-CZ" sz="1700" b="1" dirty="0" smtClean="0">
                <a:solidFill>
                  <a:srgbClr val="0070C0"/>
                </a:solidFill>
                <a:latin typeface="Myriad Pro"/>
              </a:rPr>
              <a:t>IZS</a:t>
            </a:r>
          </a:p>
          <a:p>
            <a:pPr marL="285750" indent="-285750" algn="just">
              <a:buFont typeface="Arial" panose="020B0604020202020204" pitchFamily="34" charset="0"/>
              <a:buChar char="•"/>
            </a:pPr>
            <a:r>
              <a:rPr lang="cs-CZ" sz="1600" dirty="0">
                <a:latin typeface="Myriad Pro"/>
              </a:rPr>
              <a:t>Projekt zaměřený na </a:t>
            </a:r>
            <a:r>
              <a:rPr lang="cs-CZ" sz="1600" dirty="0" err="1">
                <a:latin typeface="Myriad Pro"/>
              </a:rPr>
              <a:t>zodolnění</a:t>
            </a:r>
            <a:r>
              <a:rPr lang="cs-CZ" sz="1600" dirty="0">
                <a:latin typeface="Myriad Pro"/>
              </a:rPr>
              <a:t> stanice základní složky IZS</a:t>
            </a:r>
            <a:r>
              <a:rPr lang="cs-CZ" sz="1600" b="1" dirty="0">
                <a:latin typeface="Myriad Pro"/>
              </a:rPr>
              <a:t> respektuje druh rizika</a:t>
            </a:r>
            <a:r>
              <a:rPr lang="cs-CZ" sz="1600" dirty="0">
                <a:latin typeface="Myriad Pro"/>
              </a:rPr>
              <a:t> (sucho, orkány a větrné smrště, sněhové srážky a masivní námrazy, havárie nebezpečných látek) definovaný pro exponované území</a:t>
            </a:r>
            <a:r>
              <a:rPr lang="cs-CZ" sz="1600" dirty="0" smtClean="0">
                <a:latin typeface="Myriad Pro"/>
              </a:rPr>
              <a:t>.</a:t>
            </a:r>
          </a:p>
          <a:p>
            <a:pPr marL="285750" indent="-285750" algn="just">
              <a:buFont typeface="Arial" panose="020B0604020202020204" pitchFamily="34" charset="0"/>
              <a:buChar char="•"/>
            </a:pPr>
            <a:endParaRPr lang="cs-CZ" sz="1600" dirty="0">
              <a:solidFill>
                <a:schemeClr val="tx2"/>
              </a:solidFill>
              <a:latin typeface="Myriad Pro"/>
            </a:endParaRPr>
          </a:p>
          <a:p>
            <a:pPr marL="285750" indent="-285750" algn="just">
              <a:buFont typeface="Arial" panose="020B0604020202020204" pitchFamily="34" charset="0"/>
              <a:buChar char="•"/>
            </a:pPr>
            <a:r>
              <a:rPr lang="cs-CZ" sz="1600" dirty="0">
                <a:latin typeface="Myriad Pro"/>
              </a:rPr>
              <a:t>Projekt zaměřený na výstavbu nové stanice základní složky IZS  je </a:t>
            </a:r>
            <a:r>
              <a:rPr lang="cs-CZ" sz="1600" b="1" dirty="0">
                <a:latin typeface="Myriad Pro"/>
              </a:rPr>
              <a:t>realizován v jedné z uvedených příčin</a:t>
            </a:r>
            <a:r>
              <a:rPr lang="cs-CZ" sz="1600" dirty="0">
                <a:latin typeface="Myriad Pro"/>
              </a:rPr>
              <a:t>:</a:t>
            </a:r>
          </a:p>
          <a:p>
            <a:pPr marL="742950" lvl="1" indent="-285750" algn="just">
              <a:buFont typeface="Courier New" panose="02070309020205020404" pitchFamily="49" charset="0"/>
              <a:buChar char="o"/>
            </a:pPr>
            <a:r>
              <a:rPr lang="cs-CZ" sz="1600" dirty="0" smtClean="0">
                <a:latin typeface="Myriad Pro"/>
              </a:rPr>
              <a:t>chod </a:t>
            </a:r>
            <a:r>
              <a:rPr lang="cs-CZ" sz="1600" dirty="0">
                <a:latin typeface="Myriad Pro"/>
              </a:rPr>
              <a:t>stanice je ohrožován opakujícími se výskyty mimořádných událostí (živelní pohromy a </a:t>
            </a:r>
            <a:r>
              <a:rPr lang="cs-CZ" sz="1600" dirty="0" smtClean="0">
                <a:latin typeface="Myriad Pro"/>
              </a:rPr>
              <a:t>havárie </a:t>
            </a:r>
            <a:r>
              <a:rPr lang="cs-CZ" sz="1600" dirty="0">
                <a:latin typeface="Myriad Pro"/>
              </a:rPr>
              <a:t>a povodně v zátopové oblasti 20leté vody a méně) znemožňující plnit funkci složky </a:t>
            </a:r>
            <a:r>
              <a:rPr lang="cs-CZ" sz="1600" dirty="0" smtClean="0">
                <a:latin typeface="Myriad Pro"/>
              </a:rPr>
              <a:t>IZS,</a:t>
            </a:r>
          </a:p>
          <a:p>
            <a:pPr marL="742950" lvl="1" indent="-285750" algn="just">
              <a:buFont typeface="Courier New" panose="02070309020205020404" pitchFamily="49" charset="0"/>
              <a:buChar char="o"/>
            </a:pPr>
            <a:r>
              <a:rPr lang="cs-CZ" sz="1600" dirty="0" smtClean="0">
                <a:latin typeface="Myriad Pro"/>
              </a:rPr>
              <a:t>dislokace</a:t>
            </a:r>
            <a:r>
              <a:rPr lang="cs-CZ" sz="1600" dirty="0">
                <a:latin typeface="Myriad Pro"/>
              </a:rPr>
              <a:t>, dispozice a stav objektu nevyhovuje zásahovým podmínkám k řešení mimořádných událostí (nedostačující reakční doba pro efektivní zásah složky IZS vycházející z plošného pokrytí území</a:t>
            </a:r>
            <a:r>
              <a:rPr lang="cs-CZ" sz="1600" dirty="0" smtClean="0">
                <a:latin typeface="Myriad Pro"/>
              </a:rPr>
              <a:t>).</a:t>
            </a:r>
          </a:p>
          <a:p>
            <a:pPr marL="742950" lvl="1" indent="-285750" algn="just">
              <a:buFont typeface="Courier New" panose="02070309020205020404" pitchFamily="49" charset="0"/>
              <a:buChar char="o"/>
            </a:pPr>
            <a:endParaRPr lang="cs-CZ" sz="1600" dirty="0">
              <a:latin typeface="Myriad Pro"/>
            </a:endParaRPr>
          </a:p>
          <a:p>
            <a:pPr marL="285750" indent="-285750" algn="just">
              <a:buFont typeface="Arial" panose="020B0604020202020204" pitchFamily="34" charset="0"/>
              <a:buChar char="•"/>
            </a:pPr>
            <a:r>
              <a:rPr lang="cs-CZ" sz="1600" dirty="0">
                <a:latin typeface="Myriad Pro"/>
              </a:rPr>
              <a:t>Obce, které zřizují jednotky požární ochrany (§ 29 zákona č. 133/1985 Sb., o požární ochraně) - jednotky sboru dobrovolných hasičů kategorie II a III (podle přílohy zákona o požární ochraně) </a:t>
            </a:r>
            <a:r>
              <a:rPr lang="cs-CZ" sz="1600" b="1" dirty="0">
                <a:latin typeface="Myriad Pro"/>
              </a:rPr>
              <a:t>doložily doporučující stanovisko HZS ČR</a:t>
            </a:r>
            <a:r>
              <a:rPr lang="cs-CZ" sz="1600" dirty="0">
                <a:latin typeface="Myriad Pro"/>
              </a:rPr>
              <a:t>.</a:t>
            </a:r>
            <a:endParaRPr lang="cs-CZ" sz="1600" dirty="0" smtClean="0">
              <a:latin typeface="Myriad Pro"/>
            </a:endParaRPr>
          </a:p>
          <a:p>
            <a:endParaRPr lang="cs-CZ" sz="1600" dirty="0">
              <a:latin typeface="Myriad Pro"/>
            </a:endParaRPr>
          </a:p>
          <a:p>
            <a:endParaRPr lang="cs-CZ" sz="1600" dirty="0">
              <a:latin typeface="Myriad Pro"/>
            </a:endParaRP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130</a:t>
            </a:fld>
            <a:endParaRPr lang="en-US" dirty="0"/>
          </a:p>
        </p:txBody>
      </p:sp>
    </p:spTree>
    <p:extLst>
      <p:ext uri="{BB962C8B-B14F-4D97-AF65-F5344CB8AC3E}">
        <p14:creationId xmlns:p14="http://schemas.microsoft.com/office/powerpoint/2010/main" val="346213698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363538" y="239713"/>
            <a:ext cx="8229600" cy="742064"/>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69. výzva IROP Integrovaný záchranný systém - integrované projekty CLLD</a:t>
            </a:r>
          </a:p>
        </p:txBody>
      </p:sp>
      <p:sp>
        <p:nvSpPr>
          <p:cNvPr id="8" name="TextovéPole 7"/>
          <p:cNvSpPr txBox="1"/>
          <p:nvPr/>
        </p:nvSpPr>
        <p:spPr>
          <a:xfrm>
            <a:off x="115503" y="765412"/>
            <a:ext cx="8681988" cy="5478423"/>
          </a:xfrm>
          <a:prstGeom prst="rect">
            <a:avLst/>
          </a:prstGeom>
          <a:noFill/>
        </p:spPr>
        <p:txBody>
          <a:bodyPr wrap="square" rtlCol="0">
            <a:spAutoFit/>
          </a:bodyPr>
          <a:lstStyle/>
          <a:p>
            <a:pPr>
              <a:lnSpc>
                <a:spcPct val="150000"/>
              </a:lnSpc>
            </a:pPr>
            <a:endParaRPr lang="cs-CZ" b="1" dirty="0" smtClean="0">
              <a:latin typeface="Myriad Pro"/>
            </a:endParaRPr>
          </a:p>
          <a:p>
            <a:pPr>
              <a:lnSpc>
                <a:spcPct val="150000"/>
              </a:lnSpc>
            </a:pPr>
            <a:r>
              <a:rPr lang="cs-CZ" b="1" dirty="0" smtClean="0">
                <a:latin typeface="Myriad Pro"/>
              </a:rPr>
              <a:t>KRITÉRIA ZÁVĚREČNÉHO OVĚŘENÍ ZPŮSOBILOSTI</a:t>
            </a:r>
          </a:p>
          <a:p>
            <a:pPr>
              <a:lnSpc>
                <a:spcPct val="150000"/>
              </a:lnSpc>
            </a:pPr>
            <a:r>
              <a:rPr lang="cs-CZ" sz="1600" b="1" dirty="0" smtClean="0">
                <a:solidFill>
                  <a:srgbClr val="0070C0"/>
                </a:solidFill>
                <a:latin typeface="Myriad Pro"/>
              </a:rPr>
              <a:t>aktivita TECHNIKA PRO IZS</a:t>
            </a:r>
          </a:p>
          <a:p>
            <a:pPr marL="285750" indent="-285750" algn="just">
              <a:buFont typeface="Arial" panose="020B0604020202020204" pitchFamily="34" charset="0"/>
              <a:buChar char="•"/>
            </a:pPr>
            <a:r>
              <a:rPr lang="cs-CZ" sz="1500" b="1" dirty="0" smtClean="0">
                <a:latin typeface="Myriad Pro"/>
              </a:rPr>
              <a:t>Projekt </a:t>
            </a:r>
            <a:r>
              <a:rPr lang="cs-CZ" sz="1500" b="1" dirty="0">
                <a:latin typeface="Myriad Pro"/>
              </a:rPr>
              <a:t>je v souladu s</a:t>
            </a:r>
            <a:r>
              <a:rPr lang="cs-CZ" sz="1500" dirty="0">
                <a:latin typeface="Myriad Pro"/>
              </a:rPr>
              <a:t> dokumentem „Zajištění odolnosti a vybavenosti základních složek integrovaného záchranného systému – Policie ČR a Hasičského záchranného sboru ČR (včetně JSDH) v území, s důrazem na přizpůsobení se změnám klimatu a novým rizikům v období 2014 – 2020“, respektive „Zajištění odolnosti a vybavenosti základních složek integrovaného záchranného systému – Krajských zdravotnických záchranných služeb v území, s důrazem na přizpůsobení se změnám klimatu a novým rizikům v období 2014 - 2020“ podle typu příjemce</a:t>
            </a:r>
            <a:r>
              <a:rPr lang="cs-CZ" sz="1500" dirty="0" smtClean="0">
                <a:latin typeface="Myriad Pro"/>
              </a:rPr>
              <a:t>.</a:t>
            </a:r>
          </a:p>
          <a:p>
            <a:pPr marL="285750" indent="-285750" algn="just">
              <a:buFont typeface="Arial" panose="020B0604020202020204" pitchFamily="34" charset="0"/>
              <a:buChar char="•"/>
            </a:pPr>
            <a:endParaRPr lang="cs-CZ" sz="1600" dirty="0" smtClean="0">
              <a:latin typeface="Myriad Pro"/>
            </a:endParaRPr>
          </a:p>
          <a:p>
            <a:pPr marL="285750" indent="-285750" algn="just">
              <a:buFont typeface="Arial" panose="020B0604020202020204" pitchFamily="34" charset="0"/>
              <a:buChar char="•"/>
            </a:pPr>
            <a:r>
              <a:rPr lang="cs-CZ" sz="1500" b="1" dirty="0">
                <a:latin typeface="Myriad Pro"/>
              </a:rPr>
              <a:t>Projekt respektuje druh rizika </a:t>
            </a:r>
            <a:r>
              <a:rPr lang="cs-CZ" sz="1500" dirty="0">
                <a:latin typeface="Myriad Pro"/>
              </a:rPr>
              <a:t>(sucho, orkány a větrné smrště, sněhové srážky a masivní námrazy, havárie nebezpečných látek) definovaný pro exponované území</a:t>
            </a:r>
            <a:r>
              <a:rPr lang="cs-CZ" sz="1500" dirty="0" smtClean="0">
                <a:latin typeface="Myriad Pro"/>
              </a:rPr>
              <a:t>.</a:t>
            </a:r>
          </a:p>
          <a:p>
            <a:pPr marL="285750" indent="-285750" algn="just">
              <a:buFont typeface="Arial" panose="020B0604020202020204" pitchFamily="34" charset="0"/>
              <a:buChar char="•"/>
            </a:pPr>
            <a:endParaRPr lang="cs-CZ" sz="1600" dirty="0" smtClean="0">
              <a:latin typeface="Myriad Pro"/>
            </a:endParaRPr>
          </a:p>
          <a:p>
            <a:pPr marL="285750" indent="-285750" algn="just">
              <a:buFont typeface="Arial" panose="020B0604020202020204" pitchFamily="34" charset="0"/>
              <a:buChar char="•"/>
            </a:pPr>
            <a:r>
              <a:rPr lang="cs-CZ" sz="1500" b="1" dirty="0">
                <a:latin typeface="Myriad Pro"/>
              </a:rPr>
              <a:t>Projekt přispívá</a:t>
            </a:r>
            <a:r>
              <a:rPr lang="cs-CZ" sz="1500" dirty="0">
                <a:latin typeface="Myriad Pro"/>
              </a:rPr>
              <a:t>:</a:t>
            </a:r>
          </a:p>
          <a:p>
            <a:pPr marL="742950" lvl="1" indent="-285750" algn="just">
              <a:buFont typeface="Courier New" panose="02070309020205020404" pitchFamily="49" charset="0"/>
              <a:buChar char="o"/>
            </a:pPr>
            <a:r>
              <a:rPr lang="cs-CZ" sz="1500" dirty="0" smtClean="0">
                <a:latin typeface="Myriad Pro"/>
              </a:rPr>
              <a:t>minimálně </a:t>
            </a:r>
            <a:r>
              <a:rPr lang="cs-CZ" sz="1500" dirty="0">
                <a:latin typeface="Myriad Pro"/>
              </a:rPr>
              <a:t>ke snížení negativních jevů mimořádné události, </a:t>
            </a:r>
            <a:endParaRPr lang="cs-CZ" sz="1500" dirty="0" smtClean="0">
              <a:latin typeface="Myriad Pro"/>
            </a:endParaRPr>
          </a:p>
          <a:p>
            <a:pPr marL="742950" lvl="1" indent="-285750" algn="just">
              <a:buFont typeface="Courier New" panose="02070309020205020404" pitchFamily="49" charset="0"/>
              <a:buChar char="o"/>
            </a:pPr>
            <a:r>
              <a:rPr lang="cs-CZ" sz="1500" dirty="0" smtClean="0">
                <a:latin typeface="Myriad Pro"/>
              </a:rPr>
              <a:t>nebo </a:t>
            </a:r>
            <a:r>
              <a:rPr lang="cs-CZ" sz="1500" dirty="0">
                <a:latin typeface="Myriad Pro"/>
              </a:rPr>
              <a:t>ke zvýšení kvality záchranných a likvidačních prací,</a:t>
            </a:r>
          </a:p>
          <a:p>
            <a:pPr marL="742950" lvl="1" indent="-285750" algn="just">
              <a:buFont typeface="Courier New" panose="02070309020205020404" pitchFamily="49" charset="0"/>
              <a:buChar char="o"/>
            </a:pPr>
            <a:r>
              <a:rPr lang="cs-CZ" sz="1500" dirty="0" smtClean="0">
                <a:latin typeface="Myriad Pro"/>
              </a:rPr>
              <a:t>nebo </a:t>
            </a:r>
            <a:r>
              <a:rPr lang="cs-CZ" sz="1500" dirty="0">
                <a:latin typeface="Myriad Pro"/>
              </a:rPr>
              <a:t>ke snížení časové dotace potřebné při záchranných a likvidačních prací při řešení mimořádných událostí. </a:t>
            </a:r>
            <a:endParaRPr lang="cs-CZ" sz="1500" dirty="0" smtClean="0">
              <a:latin typeface="Myriad Pro"/>
            </a:endParaRPr>
          </a:p>
          <a:p>
            <a:pPr marL="285750" lvl="1" indent="-285750" algn="just">
              <a:buFont typeface="Arial" panose="020B0604020202020204" pitchFamily="34" charset="0"/>
              <a:buChar char="•"/>
            </a:pPr>
            <a:r>
              <a:rPr lang="cs-CZ" sz="1500" dirty="0" smtClean="0">
                <a:latin typeface="Myriad Pro"/>
              </a:rPr>
              <a:t>Obce</a:t>
            </a:r>
            <a:r>
              <a:rPr lang="cs-CZ" sz="1500" dirty="0">
                <a:latin typeface="Myriad Pro"/>
              </a:rPr>
              <a:t>, které zřizují jednotky požární ochrany (§ 29 zákona č. 133/1985 Sb., o požární ochraně) - jednotky sboru dobrovolných hasičů kategorie II a III (podle přílohy zákona o požární ochraně) </a:t>
            </a:r>
            <a:r>
              <a:rPr lang="cs-CZ" sz="1500" b="1" dirty="0">
                <a:latin typeface="Myriad Pro"/>
              </a:rPr>
              <a:t>doložily doporučující stanovisko HZS ČR</a:t>
            </a:r>
            <a:r>
              <a:rPr lang="cs-CZ" sz="1500" dirty="0" smtClean="0">
                <a:latin typeface="Myriad Pro"/>
              </a:rPr>
              <a:t>.</a:t>
            </a:r>
            <a:endParaRPr lang="cs-CZ" sz="1500" dirty="0">
              <a:latin typeface="Myriad Pro"/>
            </a:endParaRP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131</a:t>
            </a:fld>
            <a:endParaRPr lang="en-US" dirty="0"/>
          </a:p>
        </p:txBody>
      </p:sp>
    </p:spTree>
    <p:extLst>
      <p:ext uri="{BB962C8B-B14F-4D97-AF65-F5344CB8AC3E}">
        <p14:creationId xmlns:p14="http://schemas.microsoft.com/office/powerpoint/2010/main" val="182947168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810"/>
            <a:ext cx="9144000" cy="6808381"/>
          </a:xfrm>
          <a:prstGeom prst="rect">
            <a:avLst/>
          </a:prstGeom>
        </p:spPr>
      </p:pic>
      <p:sp>
        <p:nvSpPr>
          <p:cNvPr id="2" name="Nadpis 1"/>
          <p:cNvSpPr>
            <a:spLocks noGrp="1"/>
          </p:cNvSpPr>
          <p:nvPr>
            <p:ph type="title"/>
          </p:nvPr>
        </p:nvSpPr>
        <p:spPr/>
        <p:txBody>
          <a:bodyPr>
            <a:noAutofit/>
          </a:bodyPr>
          <a:lstStyle/>
          <a:p>
            <a:pPr>
              <a:spcBef>
                <a:spcPct val="20000"/>
              </a:spcBef>
            </a:pPr>
            <a:r>
              <a:rPr lang="cs-CZ" sz="3600" cap="none" dirty="0">
                <a:solidFill>
                  <a:srgbClr val="00B050"/>
                </a:solidFill>
                <a:effectLst>
                  <a:outerShdw blurRad="38100" dist="38100" dir="2700000" algn="tl">
                    <a:srgbClr val="000000">
                      <a:alpha val="43137"/>
                    </a:srgbClr>
                  </a:outerShdw>
                </a:effectLst>
                <a:ea typeface="+mn-ea"/>
                <a:cs typeface="Calibri" pitchFamily="34" charset="0"/>
              </a:rPr>
              <a:t/>
            </a:r>
            <a:br>
              <a:rPr lang="cs-CZ" sz="3600" cap="none" dirty="0">
                <a:solidFill>
                  <a:srgbClr val="00B050"/>
                </a:solidFill>
                <a:effectLst>
                  <a:outerShdw blurRad="38100" dist="38100" dir="2700000" algn="tl">
                    <a:srgbClr val="000000">
                      <a:alpha val="43137"/>
                    </a:srgbClr>
                  </a:outerShdw>
                </a:effectLst>
                <a:ea typeface="+mn-ea"/>
                <a:cs typeface="Calibri" pitchFamily="34" charset="0"/>
              </a:rPr>
            </a:br>
            <a:endParaRPr lang="cs-CZ" cap="none" dirty="0">
              <a:solidFill>
                <a:srgbClr val="00B050"/>
              </a:solidFill>
              <a:effectLst>
                <a:outerShdw blurRad="38100" dist="38100" dir="2700000" algn="tl">
                  <a:srgbClr val="000000">
                    <a:alpha val="43137"/>
                  </a:srgbClr>
                </a:outerShdw>
              </a:effectLst>
              <a:ea typeface="+mn-ea"/>
              <a:cs typeface="Calibri" pitchFamily="34" charset="0"/>
            </a:endParaRPr>
          </a:p>
        </p:txBody>
      </p:sp>
      <p:sp>
        <p:nvSpPr>
          <p:cNvPr id="8" name="Zástupný symbol pro text 7"/>
          <p:cNvSpPr>
            <a:spLocks noGrp="1"/>
          </p:cNvSpPr>
          <p:nvPr>
            <p:ph type="body" idx="1"/>
          </p:nvPr>
        </p:nvSpPr>
        <p:spPr>
          <a:xfrm>
            <a:off x="411126" y="2501900"/>
            <a:ext cx="8321748" cy="1854200"/>
          </a:xfrm>
        </p:spPr>
        <p:txBody>
          <a:bodyPr anchor="t">
            <a:normAutofit/>
          </a:bodyPr>
          <a:lstStyle/>
          <a:p>
            <a:pPr algn="ctr"/>
            <a:r>
              <a:rPr lang="cs-CZ" sz="3900" b="1" u="sng" dirty="0" smtClean="0">
                <a:solidFill>
                  <a:srgbClr val="0070C0"/>
                </a:solidFill>
                <a:effectLst>
                  <a:outerShdw blurRad="38100" dist="38100" dir="2700000" algn="tl">
                    <a:srgbClr val="000000">
                      <a:alpha val="43137"/>
                    </a:srgbClr>
                  </a:outerShdw>
                </a:effectLst>
                <a:cs typeface="Calibri" pitchFamily="34" charset="0"/>
              </a:rPr>
              <a:t>ODPOLEDNÍ BLOK D</a:t>
            </a:r>
            <a:r>
              <a:rPr lang="cs-CZ" sz="3600" b="1" u="sng" dirty="0">
                <a:solidFill>
                  <a:srgbClr val="C00000"/>
                </a:solidFill>
                <a:effectLst>
                  <a:outerShdw blurRad="38100" dist="38100" dir="2700000" algn="tl">
                    <a:srgbClr val="000000">
                      <a:alpha val="43137"/>
                    </a:srgbClr>
                  </a:outerShdw>
                </a:effectLst>
                <a:cs typeface="Calibri" pitchFamily="34" charset="0"/>
              </a:rPr>
              <a:t/>
            </a:r>
            <a:br>
              <a:rPr lang="cs-CZ" sz="3600" b="1" u="sng" dirty="0">
                <a:solidFill>
                  <a:srgbClr val="C00000"/>
                </a:solidFill>
                <a:effectLst>
                  <a:outerShdw blurRad="38100" dist="38100" dir="2700000" algn="tl">
                    <a:srgbClr val="000000">
                      <a:alpha val="43137"/>
                    </a:srgbClr>
                  </a:outerShdw>
                </a:effectLst>
                <a:cs typeface="Calibri" pitchFamily="34" charset="0"/>
              </a:rPr>
            </a:br>
            <a:r>
              <a:rPr lang="cs-CZ" sz="3600" b="1" dirty="0" smtClean="0">
                <a:solidFill>
                  <a:srgbClr val="C00000"/>
                </a:solidFill>
                <a:effectLst>
                  <a:outerShdw blurRad="38100" dist="38100" dir="2700000" algn="tl">
                    <a:srgbClr val="000000">
                      <a:alpha val="43137"/>
                    </a:srgbClr>
                  </a:outerShdw>
                </a:effectLst>
                <a:cs typeface="Calibri" pitchFamily="34" charset="0"/>
              </a:rPr>
              <a:t>         </a:t>
            </a:r>
          </a:p>
        </p:txBody>
      </p:sp>
      <p:sp>
        <p:nvSpPr>
          <p:cNvPr id="6" name="Zástupný symbol pro číslo snímku 5"/>
          <p:cNvSpPr>
            <a:spLocks noGrp="1"/>
          </p:cNvSpPr>
          <p:nvPr>
            <p:ph type="sldNum" sz="quarter" idx="12"/>
          </p:nvPr>
        </p:nvSpPr>
        <p:spPr/>
        <p:txBody>
          <a:bodyPr/>
          <a:lstStyle/>
          <a:p>
            <a:fld id="{CA6B5227-2C6F-B94D-9D8F-826F9170706D}" type="slidenum">
              <a:rPr lang="en-US" smtClean="0"/>
              <a:t>132</a:t>
            </a:fld>
            <a:endParaRPr lang="en-US" dirty="0"/>
          </a:p>
        </p:txBody>
      </p:sp>
      <p:pic>
        <p:nvPicPr>
          <p:cNvPr id="4"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109" y="593986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12906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810"/>
            <a:ext cx="9144000" cy="6808381"/>
          </a:xfrm>
          <a:prstGeom prst="rect">
            <a:avLst/>
          </a:prstGeom>
        </p:spPr>
      </p:pic>
      <p:sp>
        <p:nvSpPr>
          <p:cNvPr id="2" name="Nadpis 1"/>
          <p:cNvSpPr>
            <a:spLocks noGrp="1"/>
          </p:cNvSpPr>
          <p:nvPr>
            <p:ph type="title"/>
          </p:nvPr>
        </p:nvSpPr>
        <p:spPr/>
        <p:txBody>
          <a:bodyPr>
            <a:noAutofit/>
          </a:bodyPr>
          <a:lstStyle/>
          <a:p>
            <a:pPr>
              <a:spcBef>
                <a:spcPct val="20000"/>
              </a:spcBef>
            </a:pPr>
            <a:r>
              <a:rPr lang="cs-CZ" sz="3600" cap="none" dirty="0">
                <a:solidFill>
                  <a:srgbClr val="00B050"/>
                </a:solidFill>
                <a:effectLst>
                  <a:outerShdw blurRad="38100" dist="38100" dir="2700000" algn="tl">
                    <a:srgbClr val="000000">
                      <a:alpha val="43137"/>
                    </a:srgbClr>
                  </a:outerShdw>
                </a:effectLst>
                <a:ea typeface="+mn-ea"/>
                <a:cs typeface="Calibri" pitchFamily="34" charset="0"/>
              </a:rPr>
              <a:t/>
            </a:r>
            <a:br>
              <a:rPr lang="cs-CZ" sz="3600" cap="none" dirty="0">
                <a:solidFill>
                  <a:srgbClr val="00B050"/>
                </a:solidFill>
                <a:effectLst>
                  <a:outerShdw blurRad="38100" dist="38100" dir="2700000" algn="tl">
                    <a:srgbClr val="000000">
                      <a:alpha val="43137"/>
                    </a:srgbClr>
                  </a:outerShdw>
                </a:effectLst>
                <a:ea typeface="+mn-ea"/>
                <a:cs typeface="Calibri" pitchFamily="34" charset="0"/>
              </a:rPr>
            </a:br>
            <a:endParaRPr lang="cs-CZ" cap="none" dirty="0">
              <a:solidFill>
                <a:srgbClr val="00B050"/>
              </a:solidFill>
              <a:effectLst>
                <a:outerShdw blurRad="38100" dist="38100" dir="2700000" algn="tl">
                  <a:srgbClr val="000000">
                    <a:alpha val="43137"/>
                  </a:srgbClr>
                </a:outerShdw>
              </a:effectLst>
              <a:ea typeface="+mn-ea"/>
              <a:cs typeface="Calibri" pitchFamily="34" charset="0"/>
            </a:endParaRPr>
          </a:p>
        </p:txBody>
      </p:sp>
      <p:sp>
        <p:nvSpPr>
          <p:cNvPr id="8" name="Zástupný symbol pro text 7"/>
          <p:cNvSpPr>
            <a:spLocks noGrp="1"/>
          </p:cNvSpPr>
          <p:nvPr>
            <p:ph type="body" idx="1"/>
          </p:nvPr>
        </p:nvSpPr>
        <p:spPr>
          <a:xfrm>
            <a:off x="411126" y="2259196"/>
            <a:ext cx="8321748" cy="2339607"/>
          </a:xfrm>
        </p:spPr>
        <p:txBody>
          <a:bodyPr anchor="t">
            <a:noAutofit/>
          </a:bodyPr>
          <a:lstStyle/>
          <a:p>
            <a:pPr algn="ctr"/>
            <a:r>
              <a:rPr lang="cs-CZ" sz="3600" b="1" dirty="0" smtClean="0">
                <a:solidFill>
                  <a:srgbClr val="0070C0"/>
                </a:solidFill>
                <a:effectLst>
                  <a:outerShdw blurRad="38100" dist="38100" dir="2700000" algn="tl">
                    <a:srgbClr val="000000">
                      <a:alpha val="43137"/>
                    </a:srgbClr>
                  </a:outerShdw>
                </a:effectLst>
                <a:cs typeface="Calibri" pitchFamily="34" charset="0"/>
              </a:rPr>
              <a:t>VÝZVA 55 </a:t>
            </a:r>
          </a:p>
          <a:p>
            <a:pPr algn="ctr"/>
            <a:r>
              <a:rPr lang="cs-CZ" sz="3600" b="1" dirty="0" smtClean="0">
                <a:solidFill>
                  <a:srgbClr val="0070C0"/>
                </a:solidFill>
                <a:effectLst>
                  <a:outerShdw blurRad="38100" dist="38100" dir="2700000" algn="tl">
                    <a:srgbClr val="000000">
                      <a:alpha val="43137"/>
                    </a:srgbClr>
                  </a:outerShdw>
                </a:effectLst>
                <a:cs typeface="Calibri" pitchFamily="34" charset="0"/>
              </a:rPr>
              <a:t>KULTURNÍ DĚDICTVÍ, MUZEA, KNIHOVNY</a:t>
            </a:r>
            <a:r>
              <a:rPr lang="cs-CZ" sz="3600" b="1" dirty="0">
                <a:solidFill>
                  <a:srgbClr val="0070C0"/>
                </a:solidFill>
                <a:effectLst>
                  <a:outerShdw blurRad="38100" dist="38100" dir="2700000" algn="tl">
                    <a:srgbClr val="000000">
                      <a:alpha val="43137"/>
                    </a:srgbClr>
                  </a:outerShdw>
                </a:effectLst>
                <a:cs typeface="Calibri" pitchFamily="34" charset="0"/>
              </a:rPr>
              <a:t/>
            </a:r>
            <a:br>
              <a:rPr lang="cs-CZ" sz="3600" b="1" dirty="0">
                <a:solidFill>
                  <a:srgbClr val="0070C0"/>
                </a:solidFill>
                <a:effectLst>
                  <a:outerShdw blurRad="38100" dist="38100" dir="2700000" algn="tl">
                    <a:srgbClr val="000000">
                      <a:alpha val="43137"/>
                    </a:srgbClr>
                  </a:outerShdw>
                </a:effectLst>
                <a:cs typeface="Calibri" pitchFamily="34" charset="0"/>
              </a:rPr>
            </a:br>
            <a:r>
              <a:rPr lang="cs-CZ" sz="3600" dirty="0" smtClean="0">
                <a:solidFill>
                  <a:schemeClr val="tx1"/>
                </a:solidFill>
                <a:effectLst>
                  <a:outerShdw blurRad="38100" dist="38100" dir="2700000" algn="tl">
                    <a:srgbClr val="000000">
                      <a:alpha val="43137"/>
                    </a:srgbClr>
                  </a:outerShdw>
                </a:effectLst>
                <a:cs typeface="Calibri" pitchFamily="34" charset="0"/>
              </a:rPr>
              <a:t>Mgr. Martina Fišerová, garant SC 3.1         </a:t>
            </a:r>
          </a:p>
        </p:txBody>
      </p:sp>
      <p:sp>
        <p:nvSpPr>
          <p:cNvPr id="6" name="Zástupný symbol pro číslo snímku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6B5227-2C6F-B94D-9D8F-826F9170706D}" type="slidenum">
              <a:rPr kumimoji="0" lang="en-US" sz="1200" b="0" i="0" u="none" strike="noStrike" kern="1200" cap="none" spc="0" normalizeH="0" baseline="0" noProof="0" smtClean="0">
                <a:ln>
                  <a:noFill/>
                </a:ln>
                <a:solidFill>
                  <a:prstClr val="black">
                    <a:tint val="75000"/>
                  </a:prstClr>
                </a:solidFill>
                <a:effectLst/>
                <a:uLnTx/>
                <a:uFillTx/>
                <a:latin typeface="Myriad Pr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dirty="0">
              <a:ln>
                <a:noFill/>
              </a:ln>
              <a:solidFill>
                <a:prstClr val="black">
                  <a:tint val="75000"/>
                </a:prstClr>
              </a:solidFill>
              <a:effectLst/>
              <a:uLnTx/>
              <a:uFillTx/>
              <a:latin typeface="Myriad Pro"/>
              <a:ea typeface="+mn-ea"/>
              <a:cs typeface="+mn-cs"/>
            </a:endParaRPr>
          </a:p>
        </p:txBody>
      </p:sp>
      <p:pic>
        <p:nvPicPr>
          <p:cNvPr id="4" name="Picture 2" descr="\\nt1\O\Loga 2014_2020\IROP\Logolinky\RGB\JPG\IROP_CZ_RO_B_C RGB_malý.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09" y="593986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56299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pl-PL" sz="2800" b="0" i="0" u="none" strike="noStrike" kern="1200" cap="none" spc="0" normalizeH="0" baseline="0" noProof="0" dirty="0">
              <a:ln>
                <a:noFill/>
              </a:ln>
              <a:solidFill>
                <a:prstClr val="white">
                  <a:lumMod val="50000"/>
                </a:prstClr>
              </a:solidFill>
              <a:effectLst/>
              <a:uLnTx/>
              <a:uFillTx/>
              <a:latin typeface="Arial Black"/>
              <a:ea typeface="+mn-ea"/>
              <a:cs typeface="+mn-cs"/>
            </a:endParaRPr>
          </a:p>
        </p:txBody>
      </p:sp>
      <p:sp>
        <p:nvSpPr>
          <p:cNvPr id="6" name="Nadpis 1"/>
          <p:cNvSpPr txBox="1">
            <a:spLocks/>
          </p:cNvSpPr>
          <p:nvPr/>
        </p:nvSpPr>
        <p:spPr>
          <a:xfrm>
            <a:off x="363538" y="96252"/>
            <a:ext cx="8229600" cy="837399"/>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tab pos="2060575" algn="l"/>
              </a:tabLst>
              <a:defRPr/>
            </a:pPr>
            <a:endParaRPr kumimoji="0" lang="cs-CZ" sz="2400" b="1" i="0" u="none" strike="noStrike" kern="1200" cap="all" spc="0" normalizeH="0" baseline="0" noProof="0" dirty="0">
              <a:ln>
                <a:noFill/>
              </a:ln>
              <a:solidFill>
                <a:srgbClr val="0070C0"/>
              </a:solidFill>
              <a:effectLst/>
              <a:uLnTx/>
              <a:uFillTx/>
              <a:latin typeface="Myriad Pro"/>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tab pos="2060575" algn="l"/>
              </a:tabLst>
              <a:defRPr/>
            </a:pPr>
            <a:r>
              <a:rPr kumimoji="0" lang="cs-CZ" sz="2600" b="1" i="0" u="none" strike="noStrike" kern="1200" cap="all" spc="0" normalizeH="0" baseline="0" noProof="0" dirty="0" smtClean="0">
                <a:ln>
                  <a:noFill/>
                </a:ln>
                <a:solidFill>
                  <a:srgbClr val="0070C0"/>
                </a:solidFill>
                <a:effectLst>
                  <a:outerShdw blurRad="38100" dist="38100" dir="2700000" algn="tl">
                    <a:srgbClr val="000000">
                      <a:alpha val="43137"/>
                    </a:srgbClr>
                  </a:outerShdw>
                </a:effectLst>
                <a:uLnTx/>
                <a:uFillTx/>
                <a:latin typeface="Myriad Pro"/>
                <a:ea typeface="+mj-ea"/>
                <a:cs typeface="+mj-cs"/>
              </a:rPr>
              <a:t>55</a:t>
            </a:r>
            <a:r>
              <a:rPr kumimoji="0" lang="cs-CZ" sz="2600" b="1" i="0" u="none" strike="noStrike" kern="1200" cap="all" spc="0" normalizeH="0" baseline="0" noProof="0" dirty="0">
                <a:ln>
                  <a:noFill/>
                </a:ln>
                <a:solidFill>
                  <a:srgbClr val="0070C0"/>
                </a:solidFill>
                <a:effectLst>
                  <a:outerShdw blurRad="38100" dist="38100" dir="2700000" algn="tl">
                    <a:srgbClr val="000000">
                      <a:alpha val="43137"/>
                    </a:srgbClr>
                  </a:outerShdw>
                </a:effectLst>
                <a:uLnTx/>
                <a:uFillTx/>
                <a:latin typeface="Myriad Pro"/>
                <a:ea typeface="+mj-ea"/>
                <a:cs typeface="+mj-cs"/>
              </a:rPr>
              <a:t>. VÝZVA  Kulturní dědictví</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body" idx="4294967295"/>
          </p:nvPr>
        </p:nvSpPr>
        <p:spPr>
          <a:xfrm>
            <a:off x="251520" y="1268760"/>
            <a:ext cx="8568952" cy="4984750"/>
          </a:xfrm>
        </p:spPr>
        <p:txBody>
          <a:bodyPr rtlCol="0">
            <a:noAutofit/>
          </a:bodyPr>
          <a:lstStyle/>
          <a:p>
            <a:pPr marL="0" indent="0">
              <a:spcBef>
                <a:spcPts val="1800"/>
              </a:spcBef>
              <a:buNone/>
            </a:pPr>
            <a:r>
              <a:rPr lang="cs-CZ" sz="2200" b="1" dirty="0" smtClean="0"/>
              <a:t>	</a:t>
            </a:r>
            <a:r>
              <a:rPr lang="cs-CZ" sz="2400" b="1" dirty="0" smtClean="0"/>
              <a:t>Aktivity: </a:t>
            </a:r>
          </a:p>
          <a:p>
            <a:pPr marL="457200" indent="-457200">
              <a:spcBef>
                <a:spcPts val="1800"/>
              </a:spcBef>
              <a:buFont typeface="+mj-lt"/>
              <a:buAutoNum type="alphaLcParenR"/>
            </a:pPr>
            <a:r>
              <a:rPr lang="cs-CZ" sz="2200" b="1" dirty="0" smtClean="0"/>
              <a:t>Památky - revitalizace souboru vybraných památek- </a:t>
            </a:r>
            <a:r>
              <a:rPr lang="cs-CZ" sz="2200" dirty="0" smtClean="0"/>
              <a:t>památky </a:t>
            </a:r>
            <a:r>
              <a:rPr lang="cs-CZ" sz="2200" dirty="0"/>
              <a:t>zapsané na </a:t>
            </a:r>
            <a:r>
              <a:rPr lang="cs-CZ" sz="2200" dirty="0" smtClean="0"/>
              <a:t>Seznamu </a:t>
            </a:r>
            <a:r>
              <a:rPr lang="cs-CZ" sz="2200" dirty="0"/>
              <a:t>UNESCO, na Indikativním seznamu UNESCO, </a:t>
            </a:r>
            <a:r>
              <a:rPr lang="cs-CZ" sz="2200" dirty="0" smtClean="0"/>
              <a:t>národní kulturní </a:t>
            </a:r>
            <a:r>
              <a:rPr lang="cs-CZ" sz="2200" dirty="0"/>
              <a:t>památky k 1.1.2014, památky na Indikativním seznamu NKP </a:t>
            </a:r>
            <a:r>
              <a:rPr lang="cs-CZ" sz="2200" dirty="0" smtClean="0"/>
              <a:t>k 1.1.2014.</a:t>
            </a:r>
            <a:endParaRPr lang="cs-CZ" sz="2200" b="1" dirty="0"/>
          </a:p>
          <a:p>
            <a:pPr marL="457200" indent="-457200">
              <a:spcBef>
                <a:spcPts val="1800"/>
              </a:spcBef>
              <a:buFont typeface="+mj-lt"/>
              <a:buAutoNum type="alphaLcParenR"/>
            </a:pPr>
            <a:r>
              <a:rPr lang="cs-CZ" sz="2200" b="1" dirty="0" smtClean="0"/>
              <a:t>Muzea - zefektivnění </a:t>
            </a:r>
            <a:r>
              <a:rPr lang="cs-CZ" sz="2200" b="1" dirty="0"/>
              <a:t>ochrany a využívání sbírkových fondů a </a:t>
            </a:r>
            <a:r>
              <a:rPr lang="cs-CZ" sz="2200" b="1" dirty="0" smtClean="0"/>
              <a:t>jejich zpřístupnění - </a:t>
            </a:r>
            <a:r>
              <a:rPr lang="cs-CZ" sz="2200" dirty="0" smtClean="0"/>
              <a:t>muzea </a:t>
            </a:r>
            <a:r>
              <a:rPr lang="cs-CZ" sz="2200" dirty="0"/>
              <a:t>zřizovaná státem nebo </a:t>
            </a:r>
            <a:r>
              <a:rPr lang="cs-CZ" sz="2200" dirty="0" smtClean="0"/>
              <a:t>	krajem</a:t>
            </a:r>
            <a:r>
              <a:rPr lang="cs-CZ" sz="2200" dirty="0"/>
              <a:t>, spravující sbírku  podle zákona č. 122/2000 </a:t>
            </a:r>
            <a:r>
              <a:rPr lang="cs-CZ" sz="2200" dirty="0" smtClean="0"/>
              <a:t>Sb.</a:t>
            </a:r>
          </a:p>
          <a:p>
            <a:pPr marL="457200" indent="-457200">
              <a:spcBef>
                <a:spcPts val="1800"/>
              </a:spcBef>
              <a:buFont typeface="+mj-lt"/>
              <a:buAutoNum type="alphaLcParenR"/>
            </a:pPr>
            <a:r>
              <a:rPr lang="cs-CZ" sz="2200" b="1" dirty="0" smtClean="0"/>
              <a:t>Knihovny - zefektivnění </a:t>
            </a:r>
            <a:r>
              <a:rPr lang="cs-CZ" sz="2200" b="1" dirty="0"/>
              <a:t>ochrany a využívání knihovních fondů a </a:t>
            </a:r>
            <a:r>
              <a:rPr lang="cs-CZ" sz="2200" b="1" dirty="0" smtClean="0"/>
              <a:t>jejich zpřístupnění - </a:t>
            </a:r>
            <a:r>
              <a:rPr lang="cs-CZ" sz="2200" dirty="0" smtClean="0"/>
              <a:t>knihovny </a:t>
            </a:r>
            <a:r>
              <a:rPr lang="cs-CZ" sz="2200" dirty="0"/>
              <a:t>zřízené podle § 3b </a:t>
            </a:r>
            <a:r>
              <a:rPr lang="cs-CZ" sz="2200" dirty="0" smtClean="0"/>
              <a:t>zákona </a:t>
            </a:r>
            <a:r>
              <a:rPr lang="cs-CZ" sz="2200" dirty="0"/>
              <a:t>č. 257/2001 Sb., o knihovnách.</a:t>
            </a:r>
          </a:p>
          <a:p>
            <a:pPr marL="0" indent="0">
              <a:spcBef>
                <a:spcPts val="0"/>
              </a:spcBef>
              <a:spcAft>
                <a:spcPts val="600"/>
              </a:spcAft>
              <a:buClr>
                <a:schemeClr val="tx2"/>
              </a:buClr>
              <a:buNone/>
              <a:defRPr/>
            </a:pPr>
            <a:endParaRPr lang="cs-CZ" sz="2000" b="1" dirty="0" smtClean="0"/>
          </a:p>
          <a:p>
            <a:pPr>
              <a:spcBef>
                <a:spcPts val="600"/>
              </a:spcBef>
              <a:buClr>
                <a:schemeClr val="tx2"/>
              </a:buClr>
              <a:buFont typeface="Arial" panose="020B0604020202020204" pitchFamily="34" charset="0"/>
              <a:buChar char="•"/>
              <a:defRPr/>
            </a:pPr>
            <a:endParaRPr lang="cs-CZ" sz="2000" dirty="0" smtClean="0"/>
          </a:p>
          <a:p>
            <a:pPr>
              <a:spcAft>
                <a:spcPts val="600"/>
              </a:spcAft>
              <a:buClr>
                <a:schemeClr val="tx2"/>
              </a:buClr>
              <a:defRPr/>
            </a:pPr>
            <a:endParaRPr lang="cs-CZ" sz="2000" b="1" dirty="0"/>
          </a:p>
          <a:p>
            <a:pPr>
              <a:spcAft>
                <a:spcPts val="600"/>
              </a:spcAft>
              <a:buClr>
                <a:schemeClr val="tx2"/>
              </a:buClr>
              <a:defRPr/>
            </a:pPr>
            <a:endParaRPr lang="cs-CZ" sz="2000" b="1" dirty="0"/>
          </a:p>
        </p:txBody>
      </p:sp>
      <p:sp>
        <p:nvSpPr>
          <p:cNvPr id="2" name="Zástupný symbol pro číslo snímku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6B5227-2C6F-B94D-9D8F-826F9170706D}" type="slidenum">
              <a:rPr kumimoji="0" lang="en-US" sz="1200" b="0" i="0" u="none" strike="noStrike" kern="1200" cap="none" spc="0" normalizeH="0" baseline="0" noProof="0" smtClean="0">
                <a:ln>
                  <a:noFill/>
                </a:ln>
                <a:solidFill>
                  <a:prstClr val="black">
                    <a:tint val="75000"/>
                  </a:prstClr>
                </a:solidFill>
                <a:effectLst/>
                <a:uLnTx/>
                <a:uFillTx/>
                <a:latin typeface="Myriad Pr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134</a:t>
            </a:fld>
            <a:endParaRPr kumimoji="0" lang="en-US" sz="1200" b="0" i="0" u="none" strike="noStrike" kern="1200" cap="none" spc="0" normalizeH="0" baseline="0" noProof="0" dirty="0">
              <a:ln>
                <a:noFill/>
              </a:ln>
              <a:solidFill>
                <a:prstClr val="black">
                  <a:tint val="75000"/>
                </a:prstClr>
              </a:solidFill>
              <a:effectLst/>
              <a:uLnTx/>
              <a:uFillTx/>
              <a:latin typeface="Myriad Pro"/>
              <a:ea typeface="+mn-ea"/>
              <a:cs typeface="+mn-cs"/>
            </a:endParaRPr>
          </a:p>
        </p:txBody>
      </p:sp>
    </p:spTree>
    <p:extLst>
      <p:ext uri="{BB962C8B-B14F-4D97-AF65-F5344CB8AC3E}">
        <p14:creationId xmlns:p14="http://schemas.microsoft.com/office/powerpoint/2010/main" val="3642153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1268760"/>
            <a:ext cx="8730716" cy="4984750"/>
          </a:xfrm>
          <a:noFill/>
        </p:spPr>
        <p:txBody>
          <a:bodyPr rtlCol="0">
            <a:noAutofit/>
          </a:bodyPr>
          <a:lstStyle/>
          <a:p>
            <a:pPr>
              <a:spcBef>
                <a:spcPts val="600"/>
              </a:spcBef>
              <a:buFont typeface="Arial" panose="020B0604020202020204" pitchFamily="34" charset="0"/>
              <a:buChar char="•"/>
              <a:defRPr/>
            </a:pPr>
            <a:r>
              <a:rPr lang="cs-CZ" sz="2200" b="1" dirty="0" smtClean="0"/>
              <a:t>Příjemci:  </a:t>
            </a:r>
            <a:r>
              <a:rPr lang="fr-FR" sz="2200" dirty="0" smtClean="0"/>
              <a:t>vlastníci </a:t>
            </a:r>
            <a:r>
              <a:rPr lang="cs-CZ" sz="2200" dirty="0" smtClean="0"/>
              <a:t>památek, muzeí a knihoven, </a:t>
            </a:r>
            <a:r>
              <a:rPr lang="fr-FR" sz="2200" dirty="0" smtClean="0"/>
              <a:t>nebo subjekty s právem hospodaření (dle zápisu v </a:t>
            </a:r>
            <a:r>
              <a:rPr lang="cs-CZ" sz="2200" dirty="0" smtClean="0"/>
              <a:t>katastru nemovitostí</a:t>
            </a:r>
            <a:r>
              <a:rPr lang="fr-FR" sz="2200" dirty="0" smtClean="0"/>
              <a:t>), kromě fyzických osob nepodnikajících</a:t>
            </a:r>
            <a:endParaRPr lang="cs-CZ" sz="2200" dirty="0" smtClean="0"/>
          </a:p>
          <a:p>
            <a:pPr>
              <a:spcBef>
                <a:spcPts val="600"/>
              </a:spcBef>
              <a:buFont typeface="Arial" panose="020B0604020202020204" pitchFamily="34" charset="0"/>
              <a:buChar char="•"/>
              <a:defRPr/>
            </a:pPr>
            <a:endParaRPr lang="cs-CZ" sz="2200" dirty="0" smtClean="0"/>
          </a:p>
          <a:p>
            <a:pPr>
              <a:spcBef>
                <a:spcPts val="600"/>
              </a:spcBef>
              <a:spcAft>
                <a:spcPts val="600"/>
              </a:spcAft>
              <a:defRPr/>
            </a:pPr>
            <a:r>
              <a:rPr lang="cs-CZ" sz="2200" b="1" dirty="0" smtClean="0"/>
              <a:t>Minimální výše výdajů: </a:t>
            </a:r>
            <a:r>
              <a:rPr lang="cs-CZ" sz="2200" dirty="0" smtClean="0"/>
              <a:t>ŘO IROP nestanovil</a:t>
            </a:r>
          </a:p>
          <a:p>
            <a:pPr>
              <a:spcBef>
                <a:spcPts val="600"/>
              </a:spcBef>
              <a:spcAft>
                <a:spcPts val="600"/>
              </a:spcAft>
              <a:defRPr/>
            </a:pPr>
            <a:r>
              <a:rPr lang="cs-CZ" sz="2200" b="1" dirty="0" smtClean="0"/>
              <a:t>Maximální výše celkových způsobilých výdajů</a:t>
            </a:r>
            <a:r>
              <a:rPr lang="cs-CZ" sz="2200" dirty="0" smtClean="0"/>
              <a:t>: 99 000 000 Kč</a:t>
            </a:r>
          </a:p>
          <a:p>
            <a:pPr>
              <a:spcBef>
                <a:spcPts val="600"/>
              </a:spcBef>
              <a:spcAft>
                <a:spcPts val="600"/>
              </a:spcAft>
              <a:defRPr/>
            </a:pPr>
            <a:r>
              <a:rPr lang="cs-CZ" sz="2200" b="1" dirty="0" smtClean="0"/>
              <a:t>Maximální výše celkových výdajů:</a:t>
            </a:r>
          </a:p>
          <a:p>
            <a:pPr lvl="1">
              <a:spcAft>
                <a:spcPts val="600"/>
              </a:spcAft>
              <a:defRPr/>
            </a:pPr>
            <a:r>
              <a:rPr lang="cs-CZ" sz="2200" dirty="0"/>
              <a:t>v případě památek </a:t>
            </a:r>
            <a:r>
              <a:rPr lang="cs-CZ" sz="2200" dirty="0" smtClean="0"/>
              <a:t>UNESCO: </a:t>
            </a:r>
            <a:r>
              <a:rPr lang="cs-CZ" sz="2200" dirty="0"/>
              <a:t>246 565 000 Kč</a:t>
            </a:r>
          </a:p>
          <a:p>
            <a:pPr lvl="1">
              <a:spcAft>
                <a:spcPts val="600"/>
              </a:spcAft>
              <a:defRPr/>
            </a:pPr>
            <a:r>
              <a:rPr lang="cs-CZ" sz="2200" dirty="0"/>
              <a:t>v ostatních </a:t>
            </a:r>
            <a:r>
              <a:rPr lang="cs-CZ" sz="2200" dirty="0" smtClean="0"/>
              <a:t>případech: </a:t>
            </a:r>
            <a:r>
              <a:rPr lang="cs-CZ" sz="2200" dirty="0"/>
              <a:t>123 282 000 </a:t>
            </a:r>
            <a:r>
              <a:rPr lang="cs-CZ" sz="2200" dirty="0" smtClean="0"/>
              <a:t>Kč</a:t>
            </a:r>
          </a:p>
          <a:p>
            <a:pPr marL="457200" lvl="1" indent="0">
              <a:spcAft>
                <a:spcPts val="600"/>
              </a:spcAft>
              <a:buNone/>
              <a:defRPr/>
            </a:pPr>
            <a:endParaRPr lang="cs-CZ" sz="1600" dirty="0"/>
          </a:p>
          <a:p>
            <a:pPr>
              <a:spcAft>
                <a:spcPts val="600"/>
              </a:spcAft>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pl-PL" sz="2800" b="0" i="0" u="none" strike="noStrike" kern="1200" cap="none" spc="0" normalizeH="0" baseline="0" noProof="0" dirty="0">
              <a:ln>
                <a:noFill/>
              </a:ln>
              <a:solidFill>
                <a:prstClr val="white">
                  <a:lumMod val="50000"/>
                </a:prstClr>
              </a:solidFill>
              <a:effectLst/>
              <a:uLnTx/>
              <a:uFillTx/>
              <a:latin typeface="Arial Black"/>
              <a:ea typeface="+mn-ea"/>
              <a:cs typeface="+mn-cs"/>
            </a:endParaRPr>
          </a:p>
        </p:txBody>
      </p:sp>
      <p:sp>
        <p:nvSpPr>
          <p:cNvPr id="6" name="Nadpis 1"/>
          <p:cNvSpPr txBox="1">
            <a:spLocks/>
          </p:cNvSpPr>
          <p:nvPr/>
        </p:nvSpPr>
        <p:spPr>
          <a:xfrm>
            <a:off x="363538" y="96252"/>
            <a:ext cx="8229600" cy="789271"/>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cs-CZ" sz="2400" b="1" i="0" u="none" strike="noStrike" kern="1200" cap="all" spc="0" normalizeH="0" baseline="0" noProof="0" dirty="0" smtClean="0">
              <a:ln>
                <a:noFill/>
              </a:ln>
              <a:solidFill>
                <a:srgbClr val="0070C0"/>
              </a:solidFill>
              <a:effectLst/>
              <a:uLnTx/>
              <a:uFillTx/>
              <a:latin typeface="Myriad Pro"/>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tab pos="2060575" algn="l"/>
              </a:tabLst>
              <a:defRPr/>
            </a:pPr>
            <a:r>
              <a:rPr kumimoji="0" lang="cs-CZ" sz="2600" b="1" i="0" u="none" strike="noStrike" kern="1200" cap="all" spc="0" normalizeH="0" baseline="0" noProof="0" dirty="0">
                <a:ln>
                  <a:noFill/>
                </a:ln>
                <a:solidFill>
                  <a:srgbClr val="0070C0"/>
                </a:solidFill>
                <a:effectLst>
                  <a:outerShdw blurRad="38100" dist="38100" dir="2700000" algn="tl">
                    <a:srgbClr val="000000">
                      <a:alpha val="43137"/>
                    </a:srgbClr>
                  </a:outerShdw>
                </a:effectLst>
                <a:uLnTx/>
                <a:uFillTx/>
                <a:latin typeface="Myriad Pro"/>
                <a:ea typeface="+mj-ea"/>
                <a:cs typeface="+mj-cs"/>
              </a:rPr>
              <a:t>55. VÝZVA  Kulturní dědictví</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6B5227-2C6F-B94D-9D8F-826F9170706D}" type="slidenum">
              <a:rPr kumimoji="0" lang="en-US" sz="1200" b="0" i="0" u="none" strike="noStrike" kern="1200" cap="none" spc="0" normalizeH="0" baseline="0" noProof="0" smtClean="0">
                <a:ln>
                  <a:noFill/>
                </a:ln>
                <a:solidFill>
                  <a:prstClr val="black">
                    <a:tint val="75000"/>
                  </a:prstClr>
                </a:solidFill>
                <a:effectLst/>
                <a:uLnTx/>
                <a:uFillTx/>
                <a:latin typeface="Myriad Pr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135</a:t>
            </a:fld>
            <a:endParaRPr kumimoji="0" lang="en-US" sz="1200" b="0" i="0" u="none" strike="noStrike" kern="1200" cap="none" spc="0" normalizeH="0" baseline="0" noProof="0" dirty="0">
              <a:ln>
                <a:noFill/>
              </a:ln>
              <a:solidFill>
                <a:prstClr val="black">
                  <a:tint val="75000"/>
                </a:prstClr>
              </a:solidFill>
              <a:effectLst/>
              <a:uLnTx/>
              <a:uFillTx/>
              <a:latin typeface="Myriad Pro"/>
              <a:ea typeface="+mn-ea"/>
              <a:cs typeface="+mn-cs"/>
            </a:endParaRPr>
          </a:p>
        </p:txBody>
      </p:sp>
    </p:spTree>
    <p:extLst>
      <p:ext uri="{BB962C8B-B14F-4D97-AF65-F5344CB8AC3E}">
        <p14:creationId xmlns:p14="http://schemas.microsoft.com/office/powerpoint/2010/main" val="275475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1386037"/>
            <a:ext cx="8730716" cy="5014763"/>
          </a:xfrm>
          <a:noFill/>
        </p:spPr>
        <p:txBody>
          <a:bodyPr rtlCol="0">
            <a:noAutofit/>
          </a:bodyPr>
          <a:lstStyle/>
          <a:p>
            <a:pPr marL="0" indent="0">
              <a:spcBef>
                <a:spcPts val="600"/>
              </a:spcBef>
              <a:buNone/>
              <a:defRPr/>
            </a:pPr>
            <a:endParaRPr lang="cs-CZ" sz="2200" dirty="0"/>
          </a:p>
          <a:p>
            <a:pPr marL="342900" lvl="1" indent="-342900">
              <a:spcAft>
                <a:spcPts val="600"/>
              </a:spcAft>
              <a:buFont typeface="Arial"/>
              <a:buChar char="•"/>
              <a:defRPr/>
            </a:pPr>
            <a:r>
              <a:rPr lang="cs-CZ" sz="2200" b="1" dirty="0" smtClean="0"/>
              <a:t>Podmínky </a:t>
            </a:r>
            <a:r>
              <a:rPr lang="cs-CZ" sz="2200" b="1" dirty="0"/>
              <a:t>veřejné podpory: </a:t>
            </a:r>
            <a:r>
              <a:rPr lang="cs-CZ" sz="2200" dirty="0"/>
              <a:t>bloková výjimka podle článku 53 Podpora kultury a zachování kulturního dědictví nařízení EK č. </a:t>
            </a:r>
            <a:r>
              <a:rPr lang="cs-CZ" sz="2200" dirty="0" smtClean="0"/>
              <a:t>651/2014 (bloková výjimka na kulturní účely a činnosti). </a:t>
            </a:r>
          </a:p>
          <a:p>
            <a:pPr marL="342900" lvl="1" indent="-342900">
              <a:spcAft>
                <a:spcPts val="600"/>
              </a:spcAft>
              <a:buFont typeface="Arial"/>
              <a:buChar char="•"/>
              <a:defRPr/>
            </a:pPr>
            <a:endParaRPr lang="cs-CZ" sz="2200" dirty="0" smtClean="0"/>
          </a:p>
          <a:p>
            <a:pPr marL="342900" lvl="1" indent="-342900">
              <a:spcAft>
                <a:spcPts val="600"/>
              </a:spcAft>
              <a:buFont typeface="Arial"/>
              <a:buChar char="•"/>
              <a:defRPr/>
            </a:pPr>
            <a:r>
              <a:rPr lang="cs-CZ" sz="2200" dirty="0" smtClean="0"/>
              <a:t>Nelze financovat </a:t>
            </a:r>
            <a:r>
              <a:rPr lang="cs-CZ" sz="2200" b="1" dirty="0" smtClean="0"/>
              <a:t>ubytovací kapacity </a:t>
            </a:r>
            <a:r>
              <a:rPr lang="cs-CZ" sz="2200" dirty="0" smtClean="0"/>
              <a:t>– nemají místní charakter a dochází k narušení hospodářské soutěže. </a:t>
            </a:r>
          </a:p>
          <a:p>
            <a:pPr marL="342900" lvl="1" indent="-342900">
              <a:spcAft>
                <a:spcPts val="600"/>
              </a:spcAft>
              <a:buFont typeface="Arial"/>
              <a:buChar char="•"/>
              <a:defRPr/>
            </a:pPr>
            <a:endParaRPr lang="cs-CZ" sz="2200" dirty="0"/>
          </a:p>
          <a:p>
            <a:pPr marL="342900" lvl="1" indent="-342900">
              <a:spcAft>
                <a:spcPts val="600"/>
              </a:spcAft>
              <a:buFont typeface="Arial"/>
              <a:buChar char="•"/>
              <a:defRPr/>
            </a:pPr>
            <a:r>
              <a:rPr lang="cs-CZ" sz="2200" dirty="0" smtClean="0"/>
              <a:t>Podpora </a:t>
            </a:r>
            <a:r>
              <a:rPr lang="cs-CZ" sz="2200" b="1" dirty="0" smtClean="0"/>
              <a:t>lázeňských provozů </a:t>
            </a:r>
            <a:r>
              <a:rPr lang="cs-CZ" sz="2200" dirty="0" smtClean="0"/>
              <a:t>není povolena.</a:t>
            </a:r>
            <a:endParaRPr lang="cs-CZ" sz="2200" dirty="0"/>
          </a:p>
          <a:p>
            <a:pPr>
              <a:spcAft>
                <a:spcPts val="600"/>
              </a:spcAft>
              <a:defRPr/>
            </a:pPr>
            <a:endParaRPr lang="cs-CZ" sz="2000" dirty="0" smtClean="0"/>
          </a:p>
          <a:p>
            <a:pPr>
              <a:spcAft>
                <a:spcPts val="600"/>
              </a:spcAft>
              <a:defRPr/>
            </a:pPr>
            <a:endParaRPr lang="cs-CZ" sz="2000" b="1" dirty="0"/>
          </a:p>
          <a:p>
            <a:pPr>
              <a:spcAft>
                <a:spcPts val="600"/>
              </a:spcAft>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pl-PL" sz="2800" b="0" i="0" u="none" strike="noStrike" kern="1200" cap="none" spc="0" normalizeH="0" baseline="0" noProof="0" dirty="0">
              <a:ln>
                <a:noFill/>
              </a:ln>
              <a:solidFill>
                <a:prstClr val="white">
                  <a:lumMod val="50000"/>
                </a:prstClr>
              </a:solidFill>
              <a:effectLst/>
              <a:uLnTx/>
              <a:uFillTx/>
              <a:latin typeface="Arial Black"/>
              <a:ea typeface="+mn-ea"/>
              <a:cs typeface="+mn-cs"/>
            </a:endParaRPr>
          </a:p>
        </p:txBody>
      </p:sp>
      <p:sp>
        <p:nvSpPr>
          <p:cNvPr id="6" name="Nadpis 1"/>
          <p:cNvSpPr txBox="1">
            <a:spLocks/>
          </p:cNvSpPr>
          <p:nvPr/>
        </p:nvSpPr>
        <p:spPr>
          <a:xfrm>
            <a:off x="363538" y="134754"/>
            <a:ext cx="8229600" cy="760395"/>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tab pos="2060575" algn="l"/>
              </a:tabLst>
              <a:defRPr/>
            </a:pPr>
            <a:endParaRPr kumimoji="0" lang="cs-CZ" sz="2600" b="1" i="0" u="none" strike="noStrike" kern="1200" cap="all" spc="0" normalizeH="0" baseline="0" noProof="0" dirty="0" smtClean="0">
              <a:ln>
                <a:noFill/>
              </a:ln>
              <a:solidFill>
                <a:srgbClr val="0070C0"/>
              </a:solidFill>
              <a:effectLst>
                <a:outerShdw blurRad="38100" dist="38100" dir="2700000" algn="tl">
                  <a:srgbClr val="000000">
                    <a:alpha val="43137"/>
                  </a:srgbClr>
                </a:outerShdw>
              </a:effectLst>
              <a:uLnTx/>
              <a:uFillTx/>
              <a:latin typeface="Myriad Pro"/>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tab pos="2060575" algn="l"/>
              </a:tabLst>
              <a:defRPr/>
            </a:pPr>
            <a:r>
              <a:rPr kumimoji="0" lang="cs-CZ" sz="2600" b="1" i="0" u="none" strike="noStrike" kern="1200" cap="all" spc="0" normalizeH="0" baseline="0" noProof="0" dirty="0" smtClean="0">
                <a:ln>
                  <a:noFill/>
                </a:ln>
                <a:solidFill>
                  <a:srgbClr val="0070C0"/>
                </a:solidFill>
                <a:effectLst>
                  <a:outerShdw blurRad="38100" dist="38100" dir="2700000" algn="tl">
                    <a:srgbClr val="000000">
                      <a:alpha val="43137"/>
                    </a:srgbClr>
                  </a:outerShdw>
                </a:effectLst>
                <a:uLnTx/>
                <a:uFillTx/>
                <a:latin typeface="Myriad Pro"/>
                <a:ea typeface="+mj-ea"/>
                <a:cs typeface="+mj-cs"/>
              </a:rPr>
              <a:t>55</a:t>
            </a:r>
            <a:r>
              <a:rPr kumimoji="0" lang="cs-CZ" sz="2600" b="1" i="0" u="none" strike="noStrike" kern="1200" cap="all" spc="0" normalizeH="0" baseline="0" noProof="0" dirty="0">
                <a:ln>
                  <a:noFill/>
                </a:ln>
                <a:solidFill>
                  <a:srgbClr val="0070C0"/>
                </a:solidFill>
                <a:effectLst>
                  <a:outerShdw blurRad="38100" dist="38100" dir="2700000" algn="tl">
                    <a:srgbClr val="000000">
                      <a:alpha val="43137"/>
                    </a:srgbClr>
                  </a:outerShdw>
                </a:effectLst>
                <a:uLnTx/>
                <a:uFillTx/>
                <a:latin typeface="Myriad Pro"/>
                <a:ea typeface="+mj-ea"/>
                <a:cs typeface="+mj-cs"/>
              </a:rPr>
              <a:t>. VÝZVA  Kulturní dědictví</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6B5227-2C6F-B94D-9D8F-826F9170706D}" type="slidenum">
              <a:rPr kumimoji="0" lang="en-US" sz="1200" b="0" i="0" u="none" strike="noStrike" kern="1200" cap="none" spc="0" normalizeH="0" baseline="0" noProof="0" smtClean="0">
                <a:ln>
                  <a:noFill/>
                </a:ln>
                <a:solidFill>
                  <a:prstClr val="black">
                    <a:tint val="75000"/>
                  </a:prstClr>
                </a:solidFill>
                <a:effectLst/>
                <a:uLnTx/>
                <a:uFillTx/>
                <a:latin typeface="Myriad Pr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dirty="0">
              <a:ln>
                <a:noFill/>
              </a:ln>
              <a:solidFill>
                <a:prstClr val="black">
                  <a:tint val="75000"/>
                </a:prstClr>
              </a:solidFill>
              <a:effectLst/>
              <a:uLnTx/>
              <a:uFillTx/>
              <a:latin typeface="Myriad Pro"/>
              <a:ea typeface="+mn-ea"/>
              <a:cs typeface="+mn-cs"/>
            </a:endParaRPr>
          </a:p>
        </p:txBody>
      </p:sp>
    </p:spTree>
    <p:extLst>
      <p:ext uri="{BB962C8B-B14F-4D97-AF65-F5344CB8AC3E}">
        <p14:creationId xmlns:p14="http://schemas.microsoft.com/office/powerpoint/2010/main" val="3338082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pl-PL" sz="2800" b="0" i="0" u="none" strike="noStrike" kern="1200" cap="none" spc="0" normalizeH="0" baseline="0" noProof="0" dirty="0">
              <a:ln>
                <a:noFill/>
              </a:ln>
              <a:solidFill>
                <a:prstClr val="white">
                  <a:lumMod val="50000"/>
                </a:prstClr>
              </a:solidFill>
              <a:effectLst/>
              <a:uLnTx/>
              <a:uFillTx/>
              <a:latin typeface="Arial Black"/>
              <a:ea typeface="+mn-ea"/>
              <a:cs typeface="+mn-cs"/>
            </a:endParaRPr>
          </a:p>
        </p:txBody>
      </p:sp>
      <p:sp>
        <p:nvSpPr>
          <p:cNvPr id="6" name="Nadpis 1"/>
          <p:cNvSpPr txBox="1">
            <a:spLocks/>
          </p:cNvSpPr>
          <p:nvPr/>
        </p:nvSpPr>
        <p:spPr>
          <a:xfrm>
            <a:off x="363538" y="-69554"/>
            <a:ext cx="8229600" cy="951907"/>
          </a:xfrm>
          <a:prstGeom prst="rect">
            <a:avLst/>
          </a:prstGeom>
        </p:spPr>
        <p:txBody>
          <a:bodyPr/>
          <a:lstStyle>
            <a:defPPr>
              <a:defRPr lang="en-US"/>
            </a:defPPr>
            <a:lvl1pPr algn="ctr">
              <a:spcBef>
                <a:spcPct val="0"/>
              </a:spcBef>
              <a:buNone/>
              <a:tabLst>
                <a:tab pos="2060575" algn="l"/>
              </a:tabLst>
              <a:defRPr sz="2600" b="1" cap="all">
                <a:solidFill>
                  <a:srgbClr val="0070C0"/>
                </a:solidFill>
                <a:effectLst>
                  <a:outerShdw blurRad="38100" dist="38100" dir="2700000" algn="tl">
                    <a:srgbClr val="000000">
                      <a:alpha val="43137"/>
                    </a:srgbClr>
                  </a:outerShdw>
                </a:effectLst>
                <a:latin typeface="Myriad Pro"/>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tab pos="2060575" algn="l"/>
              </a:tabLst>
              <a:defRPr/>
            </a:pPr>
            <a:endParaRPr kumimoji="0" lang="cs-CZ" sz="2600" b="1" i="0" u="none" strike="noStrike" kern="1200" cap="all" spc="0" normalizeH="0" baseline="0" noProof="0" dirty="0">
              <a:ln>
                <a:noFill/>
              </a:ln>
              <a:solidFill>
                <a:srgbClr val="0070C0"/>
              </a:solidFill>
              <a:effectLst>
                <a:outerShdw blurRad="38100" dist="38100" dir="2700000" algn="tl">
                  <a:srgbClr val="000000">
                    <a:alpha val="43137"/>
                  </a:srgbClr>
                </a:outerShdw>
              </a:effectLst>
              <a:uLnTx/>
              <a:uFillTx/>
              <a:latin typeface="Myriad Pro"/>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tab pos="2060575" algn="l"/>
              </a:tabLst>
              <a:defRPr/>
            </a:pPr>
            <a:r>
              <a:rPr kumimoji="0" lang="cs-CZ" sz="2600" b="1" i="0" u="none" strike="noStrike" kern="1200" cap="all" spc="0" normalizeH="0" baseline="0" noProof="0" dirty="0">
                <a:ln>
                  <a:noFill/>
                </a:ln>
                <a:solidFill>
                  <a:srgbClr val="0070C0"/>
                </a:solidFill>
                <a:effectLst>
                  <a:outerShdw blurRad="38100" dist="38100" dir="2700000" algn="tl">
                    <a:srgbClr val="000000">
                      <a:alpha val="43137"/>
                    </a:srgbClr>
                  </a:outerShdw>
                </a:effectLst>
                <a:uLnTx/>
                <a:uFillTx/>
                <a:latin typeface="Myriad Pro"/>
                <a:ea typeface="+mj-ea"/>
                <a:cs typeface="+mj-cs"/>
              </a:rPr>
              <a:t>Aktivita památky</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body" idx="4294967295"/>
          </p:nvPr>
        </p:nvSpPr>
        <p:spPr>
          <a:xfrm>
            <a:off x="251521" y="1268760"/>
            <a:ext cx="8798818" cy="4861595"/>
          </a:xfrm>
        </p:spPr>
        <p:txBody>
          <a:bodyPr rtlCol="0">
            <a:noAutofit/>
          </a:bodyPr>
          <a:lstStyle/>
          <a:p>
            <a:r>
              <a:rPr lang="cs-CZ" sz="1800" dirty="0" smtClean="0"/>
              <a:t>Způsobilé </a:t>
            </a:r>
            <a:r>
              <a:rPr lang="cs-CZ" sz="1800" dirty="0"/>
              <a:t>jsou výdaje za aktivity realizované </a:t>
            </a:r>
            <a:r>
              <a:rPr lang="cs-CZ" sz="1800" b="1" dirty="0"/>
              <a:t>v rámci objektů a parcel, vymezených památkami podporovatelnými z </a:t>
            </a:r>
            <a:r>
              <a:rPr lang="cs-CZ" sz="1800" b="1" dirty="0" smtClean="0"/>
              <a:t>IROP.</a:t>
            </a:r>
            <a:r>
              <a:rPr lang="cs-CZ" sz="1800" dirty="0" smtClean="0"/>
              <a:t> Toto </a:t>
            </a:r>
            <a:r>
              <a:rPr lang="cs-CZ" sz="1800" dirty="0"/>
              <a:t>omezení se vztahuje i na modernizaci, resp. výstavbu </a:t>
            </a:r>
            <a:r>
              <a:rPr lang="cs-CZ" sz="1800" dirty="0" smtClean="0"/>
              <a:t>sociálního</a:t>
            </a:r>
            <a:r>
              <a:rPr lang="cs-CZ" sz="1800" dirty="0"/>
              <a:t>, technického a technologického zázemí, expozic a depozitářů</a:t>
            </a:r>
            <a:r>
              <a:rPr lang="cs-CZ" sz="1800" dirty="0" smtClean="0"/>
              <a:t>.</a:t>
            </a:r>
            <a:endParaRPr lang="cs-CZ" sz="1800" dirty="0"/>
          </a:p>
          <a:p>
            <a:r>
              <a:rPr lang="cs-CZ" sz="1800" dirty="0" smtClean="0"/>
              <a:t>Ověření: </a:t>
            </a:r>
            <a:r>
              <a:rPr lang="cs-CZ" sz="1800" b="1" dirty="0" err="1" smtClean="0">
                <a:hlinkClick r:id="rId4"/>
              </a:rPr>
              <a:t>MonumNet</a:t>
            </a:r>
            <a:r>
              <a:rPr lang="cs-CZ" sz="1800" dirty="0" smtClean="0"/>
              <a:t> </a:t>
            </a:r>
            <a:r>
              <a:rPr lang="cs-CZ" sz="1800" dirty="0"/>
              <a:t>(monumnet.npu.cz),</a:t>
            </a:r>
            <a:r>
              <a:rPr lang="cs-CZ" sz="1800" i="1" dirty="0"/>
              <a:t> </a:t>
            </a:r>
            <a:r>
              <a:rPr lang="cs-CZ" sz="1800" dirty="0"/>
              <a:t>příp. příslušné nařízení vlády (u NKP). </a:t>
            </a:r>
            <a:r>
              <a:rPr lang="cs-CZ" sz="1800" dirty="0" smtClean="0"/>
              <a:t>Případné </a:t>
            </a:r>
            <a:r>
              <a:rPr lang="cs-CZ" sz="1800" dirty="0"/>
              <a:t>změny/odchylky v číslech parcel žadatel vysvětlí ve </a:t>
            </a:r>
            <a:r>
              <a:rPr lang="cs-CZ" sz="1800" dirty="0" smtClean="0"/>
              <a:t>SP.</a:t>
            </a:r>
          </a:p>
          <a:p>
            <a:pPr marL="0" indent="0">
              <a:buNone/>
            </a:pPr>
            <a:r>
              <a:rPr lang="cs-CZ" sz="1700" dirty="0" smtClean="0"/>
              <a:t>_____________________________________________________________________</a:t>
            </a:r>
          </a:p>
          <a:p>
            <a:r>
              <a:rPr lang="cs-CZ" sz="1800" b="1" dirty="0" smtClean="0"/>
              <a:t>Indikativní seznam NKP</a:t>
            </a:r>
            <a:r>
              <a:rPr lang="cs-CZ" sz="1800" dirty="0" smtClean="0"/>
              <a:t>: </a:t>
            </a:r>
            <a:r>
              <a:rPr lang="cs-CZ" sz="1800" dirty="0"/>
              <a:t>podporovatelné kulturní památky ve stávajícím rozsahu ochrany.</a:t>
            </a:r>
            <a:r>
              <a:rPr lang="cs-CZ" sz="1800" b="1" dirty="0"/>
              <a:t> </a:t>
            </a:r>
            <a:endParaRPr lang="cs-CZ" sz="1800" dirty="0"/>
          </a:p>
          <a:p>
            <a:r>
              <a:rPr lang="cs-CZ" sz="1800" b="1" dirty="0" smtClean="0"/>
              <a:t>Světové kulturní </a:t>
            </a:r>
            <a:r>
              <a:rPr lang="cs-CZ" sz="1800" b="1" dirty="0"/>
              <a:t>dědictví </a:t>
            </a:r>
            <a:r>
              <a:rPr lang="cs-CZ" sz="1800" b="1" dirty="0" smtClean="0"/>
              <a:t>UNESCO</a:t>
            </a:r>
            <a:r>
              <a:rPr lang="cs-CZ" sz="1800" dirty="0" smtClean="0"/>
              <a:t>: kulturní </a:t>
            </a:r>
            <a:r>
              <a:rPr lang="cs-CZ" sz="1800" dirty="0"/>
              <a:t>a národní kulturní památky </a:t>
            </a:r>
            <a:r>
              <a:rPr lang="cs-CZ" sz="1800" u="sng" dirty="0">
                <a:hlinkClick r:id="rId5"/>
              </a:rPr>
              <a:t>(http://monumnet.npu.cz/</a:t>
            </a:r>
            <a:r>
              <a:rPr lang="cs-CZ" sz="1800" u="sng" dirty="0" err="1">
                <a:hlinkClick r:id="rId5"/>
              </a:rPr>
              <a:t>chruzemi</a:t>
            </a:r>
            <a:r>
              <a:rPr lang="cs-CZ" sz="1800" u="sng" dirty="0">
                <a:hlinkClick r:id="rId5"/>
              </a:rPr>
              <a:t>/</a:t>
            </a:r>
            <a:r>
              <a:rPr lang="cs-CZ" sz="1800" u="sng" dirty="0" err="1">
                <a:hlinkClick r:id="rId5"/>
              </a:rPr>
              <a:t>hledani.php</a:t>
            </a:r>
            <a:r>
              <a:rPr lang="cs-CZ" sz="1800" dirty="0"/>
              <a:t>).</a:t>
            </a:r>
          </a:p>
          <a:p>
            <a:r>
              <a:rPr lang="cs-CZ" sz="1800" b="1" dirty="0" smtClean="0"/>
              <a:t>Indikativní seznam </a:t>
            </a:r>
            <a:r>
              <a:rPr lang="cs-CZ" sz="1800" b="1" dirty="0"/>
              <a:t>Světového dědictví </a:t>
            </a:r>
            <a:r>
              <a:rPr lang="cs-CZ" sz="1800" b="1" dirty="0" smtClean="0"/>
              <a:t>UNESCO</a:t>
            </a:r>
            <a:r>
              <a:rPr lang="cs-CZ" sz="1800" dirty="0" smtClean="0"/>
              <a:t>: kulturní </a:t>
            </a:r>
            <a:r>
              <a:rPr lang="cs-CZ" sz="1800" dirty="0"/>
              <a:t>a národní kulturní památky </a:t>
            </a:r>
            <a:r>
              <a:rPr lang="cs-CZ" sz="1800" dirty="0" smtClean="0"/>
              <a:t>(</a:t>
            </a:r>
            <a:r>
              <a:rPr lang="cs-CZ" sz="1800" u="sng" dirty="0" smtClean="0">
                <a:hlinkClick r:id="rId6"/>
              </a:rPr>
              <a:t>http</a:t>
            </a:r>
            <a:r>
              <a:rPr lang="cs-CZ" sz="1800" u="sng" dirty="0">
                <a:hlinkClick r:id="rId6"/>
              </a:rPr>
              <a:t>://monumnet.npu.cz/</a:t>
            </a:r>
            <a:r>
              <a:rPr lang="cs-CZ" sz="1800" u="sng" dirty="0" err="1">
                <a:hlinkClick r:id="rId6"/>
              </a:rPr>
              <a:t>chruzemi</a:t>
            </a:r>
            <a:r>
              <a:rPr lang="cs-CZ" sz="1800" u="sng" dirty="0">
                <a:hlinkClick r:id="rId6"/>
              </a:rPr>
              <a:t>/</a:t>
            </a:r>
            <a:r>
              <a:rPr lang="cs-CZ" sz="1800" u="sng" dirty="0" err="1">
                <a:hlinkClick r:id="rId6"/>
              </a:rPr>
              <a:t>hledani.php</a:t>
            </a:r>
            <a:r>
              <a:rPr lang="cs-CZ" sz="1800" dirty="0"/>
              <a:t>, </a:t>
            </a:r>
            <a:r>
              <a:rPr lang="cs-CZ" sz="1800" u="sng" dirty="0">
                <a:hlinkClick r:id="rId7"/>
              </a:rPr>
              <a:t>http://</a:t>
            </a:r>
            <a:r>
              <a:rPr lang="cs-CZ" sz="1800" u="sng" dirty="0" smtClean="0">
                <a:hlinkClick r:id="rId7"/>
              </a:rPr>
              <a:t>monumnet.npu.cz/</a:t>
            </a:r>
            <a:r>
              <a:rPr lang="cs-CZ" sz="1800" u="sng" dirty="0" err="1" smtClean="0">
                <a:hlinkClick r:id="rId7"/>
              </a:rPr>
              <a:t>pamfond</a:t>
            </a:r>
            <a:r>
              <a:rPr lang="cs-CZ" sz="1800" u="sng" dirty="0" smtClean="0">
                <a:hlinkClick r:id="rId7"/>
              </a:rPr>
              <a:t>/</a:t>
            </a:r>
            <a:r>
              <a:rPr lang="cs-CZ" sz="1800" u="sng" dirty="0" err="1" smtClean="0">
                <a:hlinkClick r:id="rId7"/>
              </a:rPr>
              <a:t>hledani.php</a:t>
            </a:r>
            <a:r>
              <a:rPr lang="cs-CZ" sz="1800" dirty="0" smtClean="0"/>
              <a:t>.</a:t>
            </a:r>
            <a:r>
              <a:rPr lang="cs-CZ" sz="1800" b="1" dirty="0" smtClean="0"/>
              <a:t> </a:t>
            </a:r>
            <a:endParaRPr lang="cs-CZ" sz="1800" dirty="0"/>
          </a:p>
          <a:p>
            <a:r>
              <a:rPr lang="cs-CZ" sz="1800" b="1" dirty="0" smtClean="0"/>
              <a:t>UNESCO: </a:t>
            </a:r>
            <a:r>
              <a:rPr lang="cs-CZ" sz="1800" dirty="0"/>
              <a:t>úpravy parků a zahrad </a:t>
            </a:r>
            <a:r>
              <a:rPr lang="cs-CZ" sz="1800" dirty="0" smtClean="0"/>
              <a:t>jsou</a:t>
            </a:r>
            <a:r>
              <a:rPr lang="cs-CZ" sz="1800" b="1" dirty="0" smtClean="0"/>
              <a:t> </a:t>
            </a:r>
            <a:r>
              <a:rPr lang="cs-CZ" sz="1800" dirty="0" smtClean="0"/>
              <a:t>způsobilé</a:t>
            </a:r>
            <a:r>
              <a:rPr lang="cs-CZ" sz="1800" dirty="0"/>
              <a:t>, pokud jsou parky a zahrady součástí konkrétní </a:t>
            </a:r>
            <a:r>
              <a:rPr lang="cs-CZ" sz="1800" dirty="0" smtClean="0"/>
              <a:t>památky</a:t>
            </a:r>
            <a:r>
              <a:rPr lang="cs-CZ" sz="1800" dirty="0"/>
              <a:t>.</a:t>
            </a:r>
          </a:p>
          <a:p>
            <a:pPr marL="400050" lvl="1" indent="0">
              <a:spcBef>
                <a:spcPts val="600"/>
              </a:spcBef>
              <a:spcAft>
                <a:spcPts val="600"/>
              </a:spcAft>
              <a:buNone/>
              <a:defRPr/>
            </a:pPr>
            <a:r>
              <a:rPr lang="pl-PL" dirty="0"/>
              <a:t>	</a:t>
            </a:r>
          </a:p>
          <a:p>
            <a:pPr marL="400050" lvl="1" indent="0">
              <a:spcBef>
                <a:spcPts val="600"/>
              </a:spcBef>
              <a:spcAft>
                <a:spcPts val="600"/>
              </a:spcAft>
              <a:buNone/>
              <a:defRPr/>
            </a:pPr>
            <a:endParaRPr lang="cs-CZ" sz="2000" dirty="0"/>
          </a:p>
        </p:txBody>
      </p:sp>
      <p:sp>
        <p:nvSpPr>
          <p:cNvPr id="2" name="Zástupný symbol pro číslo snímku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6B5227-2C6F-B94D-9D8F-826F9170706D}" type="slidenum">
              <a:rPr kumimoji="0" lang="en-US" sz="1200" b="0" i="0" u="none" strike="noStrike" kern="1200" cap="none" spc="0" normalizeH="0" baseline="0" noProof="0" smtClean="0">
                <a:ln>
                  <a:noFill/>
                </a:ln>
                <a:solidFill>
                  <a:prstClr val="black">
                    <a:tint val="75000"/>
                  </a:prstClr>
                </a:solidFill>
                <a:effectLst/>
                <a:uLnTx/>
                <a:uFillTx/>
                <a:latin typeface="Myriad Pr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dirty="0">
              <a:ln>
                <a:noFill/>
              </a:ln>
              <a:solidFill>
                <a:prstClr val="black">
                  <a:tint val="75000"/>
                </a:prstClr>
              </a:solidFill>
              <a:effectLst/>
              <a:uLnTx/>
              <a:uFillTx/>
              <a:latin typeface="Myriad Pro"/>
              <a:ea typeface="+mn-ea"/>
              <a:cs typeface="+mn-cs"/>
            </a:endParaRPr>
          </a:p>
        </p:txBody>
      </p:sp>
    </p:spTree>
    <p:extLst>
      <p:ext uri="{BB962C8B-B14F-4D97-AF65-F5344CB8AC3E}">
        <p14:creationId xmlns:p14="http://schemas.microsoft.com/office/powerpoint/2010/main" val="2312650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pl-PL" sz="2800" b="0" i="0" u="none" strike="noStrike" kern="1200" cap="none" spc="0" normalizeH="0" baseline="0" noProof="0" dirty="0">
              <a:ln>
                <a:noFill/>
              </a:ln>
              <a:solidFill>
                <a:prstClr val="white">
                  <a:lumMod val="50000"/>
                </a:prstClr>
              </a:solidFill>
              <a:effectLst/>
              <a:uLnTx/>
              <a:uFillTx/>
              <a:latin typeface="Arial Black"/>
              <a:ea typeface="+mn-ea"/>
              <a:cs typeface="+mn-cs"/>
            </a:endParaRPr>
          </a:p>
        </p:txBody>
      </p:sp>
      <p:sp>
        <p:nvSpPr>
          <p:cNvPr id="6" name="Nadpis 1"/>
          <p:cNvSpPr txBox="1">
            <a:spLocks/>
          </p:cNvSpPr>
          <p:nvPr/>
        </p:nvSpPr>
        <p:spPr>
          <a:xfrm>
            <a:off x="363538" y="77002"/>
            <a:ext cx="8229600" cy="972152"/>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cs-CZ" sz="2400" b="1" i="0" u="none" strike="noStrike" kern="1200" cap="all" spc="0" normalizeH="0" baseline="0" noProof="0" dirty="0" smtClean="0">
              <a:ln>
                <a:noFill/>
              </a:ln>
              <a:solidFill>
                <a:srgbClr val="0070C0"/>
              </a:solidFill>
              <a:effectLst/>
              <a:uLnTx/>
              <a:uFillTx/>
              <a:latin typeface="Myriad Pro"/>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tab pos="2060575" algn="l"/>
              </a:tabLst>
              <a:defRPr/>
            </a:pPr>
            <a:r>
              <a:rPr kumimoji="0" lang="cs-CZ" sz="2600" b="1" i="0" u="none" strike="noStrike" kern="1200" cap="all" spc="0" normalizeH="0" baseline="0" noProof="0" dirty="0">
                <a:ln>
                  <a:noFill/>
                </a:ln>
                <a:solidFill>
                  <a:srgbClr val="0070C0"/>
                </a:solidFill>
                <a:effectLst>
                  <a:outerShdw blurRad="38100" dist="38100" dir="2700000" algn="tl">
                    <a:srgbClr val="000000">
                      <a:alpha val="43137"/>
                    </a:srgbClr>
                  </a:outerShdw>
                </a:effectLst>
                <a:uLnTx/>
                <a:uFillTx/>
                <a:latin typeface="Myriad Pro"/>
                <a:ea typeface="+mj-ea"/>
                <a:cs typeface="+mj-cs"/>
              </a:rPr>
              <a:t>Aktivita muzea</a:t>
            </a:r>
          </a:p>
        </p:txBody>
      </p:sp>
      <p:pic>
        <p:nvPicPr>
          <p:cNvPr id="8"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body" idx="4294967295"/>
          </p:nvPr>
        </p:nvSpPr>
        <p:spPr>
          <a:xfrm>
            <a:off x="251520" y="1268760"/>
            <a:ext cx="8893175" cy="4861595"/>
          </a:xfrm>
        </p:spPr>
        <p:txBody>
          <a:bodyPr rtlCol="0">
            <a:noAutofit/>
          </a:bodyPr>
          <a:lstStyle/>
          <a:p>
            <a:pPr marL="400050" lvl="1" indent="-400050">
              <a:spcBef>
                <a:spcPts val="600"/>
              </a:spcBef>
              <a:spcAft>
                <a:spcPts val="600"/>
              </a:spcAft>
              <a:buNone/>
              <a:defRPr/>
            </a:pPr>
            <a:r>
              <a:rPr lang="cs-CZ" altLang="cs-CZ" sz="2200" b="1" dirty="0" smtClean="0"/>
              <a:t>Oprávnění žadatelé</a:t>
            </a:r>
            <a:r>
              <a:rPr lang="cs-CZ" altLang="cs-CZ" sz="2200" b="1" dirty="0"/>
              <a:t>: </a:t>
            </a:r>
          </a:p>
          <a:p>
            <a:pPr marL="355600" lvl="1" indent="-355600">
              <a:spcBef>
                <a:spcPts val="600"/>
              </a:spcBef>
              <a:spcAft>
                <a:spcPts val="600"/>
              </a:spcAft>
              <a:buFont typeface="Arial" panose="020B0604020202020204" pitchFamily="34" charset="0"/>
              <a:buChar char="•"/>
              <a:defRPr/>
            </a:pPr>
            <a:r>
              <a:rPr lang="cs-CZ" sz="2000" dirty="0" smtClean="0"/>
              <a:t>vlastníci muzeí nebo subjekty s právem hospodaření podle zápisu v katastru nemovitostí – tj. OSS, PO OSS, kraje, organizace zřizované nebo zakládané kraji</a:t>
            </a:r>
            <a:endParaRPr lang="cs-CZ" sz="2000" dirty="0"/>
          </a:p>
          <a:p>
            <a:pPr marL="0" lvl="1" indent="0">
              <a:spcBef>
                <a:spcPts val="600"/>
              </a:spcBef>
              <a:spcAft>
                <a:spcPts val="600"/>
              </a:spcAft>
              <a:buNone/>
              <a:defRPr/>
            </a:pPr>
            <a:r>
              <a:rPr lang="cs-CZ" sz="2200" b="1" dirty="0" smtClean="0"/>
              <a:t>Podpořena </a:t>
            </a:r>
            <a:r>
              <a:rPr lang="cs-CZ" sz="2200" b="1" dirty="0"/>
              <a:t>mohou být pouze muzea, splňující kumulativně </a:t>
            </a:r>
            <a:r>
              <a:rPr lang="cs-CZ" sz="2200" b="1" dirty="0" smtClean="0"/>
              <a:t>tyto </a:t>
            </a:r>
            <a:r>
              <a:rPr lang="cs-CZ" sz="2200" b="1" dirty="0"/>
              <a:t>podmínky:</a:t>
            </a:r>
          </a:p>
          <a:p>
            <a:pPr marL="355600" lvl="1" indent="-355600">
              <a:spcBef>
                <a:spcPts val="600"/>
              </a:spcBef>
              <a:spcAft>
                <a:spcPts val="600"/>
              </a:spcAft>
              <a:buFont typeface="Arial" panose="020B0604020202020204" pitchFamily="34" charset="0"/>
              <a:buChar char="•"/>
              <a:defRPr/>
            </a:pPr>
            <a:r>
              <a:rPr lang="cs-CZ" sz="2000" dirty="0"/>
              <a:t>muzeum je zřizováno státem nebo krajem;</a:t>
            </a:r>
          </a:p>
          <a:p>
            <a:pPr marL="355600" lvl="1" indent="-355600">
              <a:spcBef>
                <a:spcPts val="600"/>
              </a:spcBef>
              <a:spcAft>
                <a:spcPts val="600"/>
              </a:spcAft>
              <a:buFont typeface="Arial" panose="020B0604020202020204" pitchFamily="34" charset="0"/>
              <a:buChar char="•"/>
              <a:defRPr/>
            </a:pPr>
            <a:r>
              <a:rPr lang="cs-CZ" sz="2000" dirty="0"/>
              <a:t>muzeum spravuje sbírku dle zákona č. 122/2000 Sb., o ochraně sbírek muzejní povahy a o změně některých dalších zákonů, ve znění pozdějších předpisů;</a:t>
            </a:r>
          </a:p>
          <a:p>
            <a:pPr marL="355600" lvl="1" indent="-355600">
              <a:spcBef>
                <a:spcPts val="600"/>
              </a:spcBef>
              <a:spcAft>
                <a:spcPts val="600"/>
              </a:spcAft>
              <a:buFont typeface="Arial" panose="020B0604020202020204" pitchFamily="34" charset="0"/>
              <a:buChar char="•"/>
              <a:defRPr/>
            </a:pPr>
            <a:r>
              <a:rPr lang="cs-CZ" sz="2000" dirty="0"/>
              <a:t>průměrná návštěvnost muzea, vypočítaná jako průměr za léta 2013, 2014 a 2015, překročila 30 000 </a:t>
            </a:r>
            <a:r>
              <a:rPr lang="cs-CZ" sz="2000" dirty="0" smtClean="0"/>
              <a:t>návštěvníků (asi 60 muzeí).</a:t>
            </a:r>
          </a:p>
          <a:p>
            <a:pPr marL="400050" lvl="1" indent="-400050">
              <a:spcBef>
                <a:spcPts val="600"/>
              </a:spcBef>
              <a:spcAft>
                <a:spcPts val="600"/>
              </a:spcAft>
              <a:buNone/>
              <a:defRPr/>
            </a:pPr>
            <a:r>
              <a:rPr lang="pl-PL" dirty="0"/>
              <a:t>	</a:t>
            </a:r>
          </a:p>
          <a:p>
            <a:pPr marL="400050" lvl="1" indent="0">
              <a:spcBef>
                <a:spcPts val="600"/>
              </a:spcBef>
              <a:spcAft>
                <a:spcPts val="600"/>
              </a:spcAft>
              <a:buNone/>
              <a:defRPr/>
            </a:pPr>
            <a:endParaRPr lang="cs-CZ" sz="2000" dirty="0"/>
          </a:p>
        </p:txBody>
      </p:sp>
      <p:sp>
        <p:nvSpPr>
          <p:cNvPr id="2" name="Zástupný symbol pro číslo snímku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6B5227-2C6F-B94D-9D8F-826F9170706D}" type="slidenum">
              <a:rPr kumimoji="0" lang="en-US" sz="1200" b="0" i="0" u="none" strike="noStrike" kern="1200" cap="none" spc="0" normalizeH="0" baseline="0" noProof="0" smtClean="0">
                <a:ln>
                  <a:noFill/>
                </a:ln>
                <a:solidFill>
                  <a:prstClr val="black">
                    <a:tint val="75000"/>
                  </a:prstClr>
                </a:solidFill>
                <a:effectLst/>
                <a:uLnTx/>
                <a:uFillTx/>
                <a:latin typeface="Myriad Pr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138</a:t>
            </a:fld>
            <a:endParaRPr kumimoji="0" lang="en-US" sz="1200" b="0" i="0" u="none" strike="noStrike" kern="1200" cap="none" spc="0" normalizeH="0" baseline="0" noProof="0" dirty="0">
              <a:ln>
                <a:noFill/>
              </a:ln>
              <a:solidFill>
                <a:prstClr val="black">
                  <a:tint val="75000"/>
                </a:prstClr>
              </a:solidFill>
              <a:effectLst/>
              <a:uLnTx/>
              <a:uFillTx/>
              <a:latin typeface="Myriad Pro"/>
              <a:ea typeface="+mn-ea"/>
              <a:cs typeface="+mn-cs"/>
            </a:endParaRPr>
          </a:p>
        </p:txBody>
      </p:sp>
    </p:spTree>
    <p:extLst>
      <p:ext uri="{BB962C8B-B14F-4D97-AF65-F5344CB8AC3E}">
        <p14:creationId xmlns:p14="http://schemas.microsoft.com/office/powerpoint/2010/main" val="3884292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1" y="1268760"/>
            <a:ext cx="8798818" cy="4861595"/>
          </a:xfrm>
        </p:spPr>
        <p:txBody>
          <a:bodyPr rtlCol="0">
            <a:noAutofit/>
          </a:bodyPr>
          <a:lstStyle/>
          <a:p>
            <a:pPr marL="400050" lvl="1" indent="-400050">
              <a:spcBef>
                <a:spcPts val="600"/>
              </a:spcBef>
              <a:spcAft>
                <a:spcPts val="600"/>
              </a:spcAft>
              <a:buNone/>
              <a:defRPr/>
            </a:pPr>
            <a:r>
              <a:rPr lang="cs-CZ" altLang="cs-CZ" sz="2200" b="1" dirty="0" smtClean="0"/>
              <a:t>Oprávnění žadatelé</a:t>
            </a:r>
            <a:r>
              <a:rPr lang="cs-CZ" altLang="cs-CZ" sz="2200" b="1" dirty="0"/>
              <a:t>: </a:t>
            </a:r>
          </a:p>
          <a:p>
            <a:r>
              <a:rPr lang="cs-CZ" sz="2000" b="1" dirty="0"/>
              <a:t>Knihovny</a:t>
            </a:r>
            <a:r>
              <a:rPr lang="cs-CZ" sz="2000" dirty="0"/>
              <a:t>, zřízené podle §3 odst. 1 písm. b) zákona č. 257/2001 Sb. o knihovnách a podmínkách provozování veřejných knihovnických a informačních služeb, nebo podle §10 odst. 2 zákona č. 257/2001 Sb. o knihovnách a podmínkách provozování veřejných knihovnických a informačních služeb, v případě, že plní funkci krajské knihovny</a:t>
            </a:r>
            <a:r>
              <a:rPr lang="cs-CZ" sz="2000" dirty="0" smtClean="0"/>
              <a:t>.</a:t>
            </a:r>
          </a:p>
          <a:p>
            <a:pPr marL="0" indent="0">
              <a:buNone/>
            </a:pPr>
            <a:endParaRPr lang="cs-CZ" sz="2000" dirty="0"/>
          </a:p>
          <a:p>
            <a:r>
              <a:rPr lang="cs-CZ" sz="2000" b="1" dirty="0"/>
              <a:t>Zřizovatelé knihoven</a:t>
            </a:r>
            <a:r>
              <a:rPr lang="cs-CZ" sz="2000" dirty="0"/>
              <a:t>, zřízených podle §3 odst. 1 písm. b) zákona č. 257/2001 Sb. o knihovnách a podmínkách provozování veřejných knihovnických a informačních služeb, nebo podle §10 odst. 2 zákona č. 257/2001 Sb. o knihovnách a podmínkách provozování veřejných knihovnických a informačních služeb v případě, že plní funkci krajské knihovny.</a:t>
            </a:r>
          </a:p>
          <a:p>
            <a:pPr marL="400050" lvl="1" indent="0">
              <a:spcBef>
                <a:spcPts val="600"/>
              </a:spcBef>
              <a:spcAft>
                <a:spcPts val="600"/>
              </a:spcAft>
              <a:buNone/>
              <a:defRPr/>
            </a:pPr>
            <a:endParaRPr lang="cs-CZ" sz="2000"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pl-PL" sz="2800" b="0" i="0" u="none" strike="noStrike" kern="1200" cap="none" spc="0" normalizeH="0" baseline="0" noProof="0" dirty="0">
              <a:ln>
                <a:noFill/>
              </a:ln>
              <a:solidFill>
                <a:prstClr val="white">
                  <a:lumMod val="50000"/>
                </a:prstClr>
              </a:solidFill>
              <a:effectLst/>
              <a:uLnTx/>
              <a:uFillTx/>
              <a:latin typeface="Arial Black"/>
              <a:ea typeface="+mn-ea"/>
              <a:cs typeface="+mn-cs"/>
            </a:endParaRPr>
          </a:p>
        </p:txBody>
      </p:sp>
      <p:sp>
        <p:nvSpPr>
          <p:cNvPr id="6" name="Nadpis 1"/>
          <p:cNvSpPr txBox="1">
            <a:spLocks/>
          </p:cNvSpPr>
          <p:nvPr/>
        </p:nvSpPr>
        <p:spPr>
          <a:xfrm>
            <a:off x="363538" y="142965"/>
            <a:ext cx="8229600" cy="961115"/>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cs-CZ" sz="2400" b="1" i="0" u="none" strike="noStrike" kern="1200" cap="all" spc="0" normalizeH="0" baseline="0" noProof="0" dirty="0" smtClean="0">
              <a:ln>
                <a:noFill/>
              </a:ln>
              <a:solidFill>
                <a:srgbClr val="0070C0"/>
              </a:solidFill>
              <a:effectLst/>
              <a:uLnTx/>
              <a:uFillTx/>
              <a:latin typeface="Myriad Pro"/>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tab pos="2060575" algn="l"/>
              </a:tabLst>
              <a:defRPr/>
            </a:pPr>
            <a:r>
              <a:rPr kumimoji="0" lang="cs-CZ" sz="2600" b="1" i="0" u="none" strike="noStrike" kern="1200" cap="all" spc="0" normalizeH="0" baseline="0" noProof="0" dirty="0">
                <a:ln>
                  <a:noFill/>
                </a:ln>
                <a:solidFill>
                  <a:srgbClr val="0070C0"/>
                </a:solidFill>
                <a:effectLst>
                  <a:outerShdw blurRad="38100" dist="38100" dir="2700000" algn="tl">
                    <a:srgbClr val="000000">
                      <a:alpha val="43137"/>
                    </a:srgbClr>
                  </a:outerShdw>
                </a:effectLst>
                <a:uLnTx/>
                <a:uFillTx/>
                <a:latin typeface="Myriad Pro"/>
                <a:ea typeface="+mj-ea"/>
                <a:cs typeface="+mj-cs"/>
              </a:rPr>
              <a:t>Aktivita knihovny</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6B5227-2C6F-B94D-9D8F-826F9170706D}" type="slidenum">
              <a:rPr kumimoji="0" lang="en-US" sz="1200" b="0" i="0" u="none" strike="noStrike" kern="1200" cap="none" spc="0" normalizeH="0" baseline="0" noProof="0" smtClean="0">
                <a:ln>
                  <a:noFill/>
                </a:ln>
                <a:solidFill>
                  <a:prstClr val="black">
                    <a:tint val="75000"/>
                  </a:prstClr>
                </a:solidFill>
                <a:effectLst/>
                <a:uLnTx/>
                <a:uFillTx/>
                <a:latin typeface="Myriad Pr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139</a:t>
            </a:fld>
            <a:endParaRPr kumimoji="0" lang="en-US" sz="1200" b="0" i="0" u="none" strike="noStrike" kern="1200" cap="none" spc="0" normalizeH="0" baseline="0" noProof="0" dirty="0">
              <a:ln>
                <a:noFill/>
              </a:ln>
              <a:solidFill>
                <a:prstClr val="black">
                  <a:tint val="75000"/>
                </a:prstClr>
              </a:solidFill>
              <a:effectLst/>
              <a:uLnTx/>
              <a:uFillTx/>
              <a:latin typeface="Myriad Pro"/>
              <a:ea typeface="+mn-ea"/>
              <a:cs typeface="+mn-cs"/>
            </a:endParaRPr>
          </a:p>
        </p:txBody>
      </p:sp>
    </p:spTree>
    <p:extLst>
      <p:ext uri="{BB962C8B-B14F-4D97-AF65-F5344CB8AC3E}">
        <p14:creationId xmlns:p14="http://schemas.microsoft.com/office/powerpoint/2010/main" val="3869988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64890"/>
          </a:xfrm>
        </p:spPr>
        <p:txBody>
          <a:bodyPr/>
          <a:lstStyle/>
          <a:p>
            <a:r>
              <a:rPr lang="cs-CZ" sz="2600" dirty="0">
                <a:solidFill>
                  <a:srgbClr val="0070C0"/>
                </a:solidFill>
                <a:effectLst>
                  <a:outerShdw blurRad="38100" dist="38100" dir="2700000" algn="tl">
                    <a:srgbClr val="000000">
                      <a:alpha val="43137"/>
                    </a:srgbClr>
                  </a:outerShdw>
                </a:effectLst>
              </a:rPr>
              <a:t>V řešení</a:t>
            </a:r>
          </a:p>
        </p:txBody>
      </p:sp>
      <p:sp>
        <p:nvSpPr>
          <p:cNvPr id="3" name="Zástupný symbol pro obsah 2"/>
          <p:cNvSpPr>
            <a:spLocks noGrp="1"/>
          </p:cNvSpPr>
          <p:nvPr>
            <p:ph idx="1"/>
          </p:nvPr>
        </p:nvSpPr>
        <p:spPr>
          <a:xfrm>
            <a:off x="457200" y="1328286"/>
            <a:ext cx="8229600" cy="4797877"/>
          </a:xfrm>
        </p:spPr>
        <p:txBody>
          <a:bodyPr>
            <a:normAutofit/>
          </a:bodyPr>
          <a:lstStyle/>
          <a:p>
            <a:pPr marL="0" indent="0">
              <a:buNone/>
            </a:pPr>
            <a:r>
              <a:rPr lang="cs-CZ" sz="2400" b="1" dirty="0"/>
              <a:t>1) Stanovení náhradních projektů</a:t>
            </a:r>
          </a:p>
          <a:p>
            <a:pPr lvl="1" indent="-342900">
              <a:buFontTx/>
              <a:buChar char="-"/>
            </a:pPr>
            <a:r>
              <a:rPr lang="cs-CZ" sz="2300" dirty="0"/>
              <a:t>ŘO určí hranici nad 100% alokací, do které je možné nechat projekty ve stavu PP23a/PP23b a předat k </a:t>
            </a:r>
            <a:r>
              <a:rPr lang="cs-CZ" sz="2300" dirty="0" err="1"/>
              <a:t>ZoZ</a:t>
            </a:r>
            <a:endParaRPr lang="cs-CZ" sz="2300" dirty="0"/>
          </a:p>
          <a:p>
            <a:pPr lvl="1" indent="-342900">
              <a:buFontTx/>
              <a:buChar char="-"/>
            </a:pPr>
            <a:r>
              <a:rPr lang="cs-CZ" sz="2300" dirty="0"/>
              <a:t>ŘO po </a:t>
            </a:r>
            <a:r>
              <a:rPr lang="cs-CZ" sz="2300" dirty="0" err="1"/>
              <a:t>ZoZ</a:t>
            </a:r>
            <a:r>
              <a:rPr lang="cs-CZ" sz="2300" dirty="0"/>
              <a:t> zařadí tyto projekty do stavu </a:t>
            </a:r>
            <a:r>
              <a:rPr lang="cs-CZ" sz="2300" dirty="0" smtClean="0"/>
              <a:t>PU27</a:t>
            </a:r>
          </a:p>
          <a:p>
            <a:pPr marL="0" indent="0">
              <a:buNone/>
            </a:pPr>
            <a:r>
              <a:rPr lang="cs-CZ" sz="2400" b="1" dirty="0"/>
              <a:t>2) Zkrácení doby pro žádost o přezkum</a:t>
            </a:r>
          </a:p>
          <a:p>
            <a:pPr lvl="1" indent="-342900">
              <a:buFontTx/>
              <a:buChar char="-"/>
            </a:pPr>
            <a:r>
              <a:rPr lang="cs-CZ" sz="2300" dirty="0" smtClean="0"/>
              <a:t>V </a:t>
            </a:r>
            <a:r>
              <a:rPr lang="cs-CZ" sz="2300" dirty="0"/>
              <a:t>případě, že se všichni žadatelé na výzvě vzdají možnosti využít 15-ti denní lhůtu </a:t>
            </a:r>
            <a:endParaRPr lang="cs-CZ" sz="2300" dirty="0" smtClean="0"/>
          </a:p>
          <a:p>
            <a:pPr lvl="1" indent="-342900">
              <a:buFontTx/>
              <a:buChar char="-"/>
            </a:pPr>
            <a:r>
              <a:rPr lang="cs-CZ" sz="2300" dirty="0" smtClean="0"/>
              <a:t>ŘO zašle vzor tohoto prohlášení</a:t>
            </a:r>
          </a:p>
          <a:p>
            <a:pPr marL="0" indent="0">
              <a:buNone/>
            </a:pPr>
            <a:r>
              <a:rPr lang="cs-CZ" sz="2400" b="1" dirty="0"/>
              <a:t>3) ŘO zašle vzor KL k využití</a:t>
            </a:r>
          </a:p>
          <a:p>
            <a:pPr marL="0" indent="0">
              <a:buNone/>
            </a:pPr>
            <a:r>
              <a:rPr lang="cs-CZ" sz="2400" b="1" dirty="0"/>
              <a:t>4) ŘO upraví min. požadavky pro IP MAS</a:t>
            </a:r>
          </a:p>
          <a:p>
            <a:pPr lvl="1"/>
            <a:endParaRPr lang="cs-CZ" sz="2000"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14</a:t>
            </a:fld>
            <a:endParaRPr lang="en-US" dirty="0"/>
          </a:p>
        </p:txBody>
      </p:sp>
      <p:pic>
        <p:nvPicPr>
          <p:cNvPr id="5"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109" y="593986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02384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1268760"/>
            <a:ext cx="8712968" cy="4861595"/>
          </a:xfrm>
        </p:spPr>
        <p:txBody>
          <a:bodyPr rtlCol="0">
            <a:noAutofit/>
          </a:bodyPr>
          <a:lstStyle/>
          <a:p>
            <a:pPr marL="0" indent="0">
              <a:spcAft>
                <a:spcPts val="600"/>
              </a:spcAft>
              <a:buNone/>
            </a:pPr>
            <a:r>
              <a:rPr lang="cs-CZ" sz="2200" b="1" dirty="0"/>
              <a:t>Hlavní podporované </a:t>
            </a:r>
            <a:r>
              <a:rPr lang="cs-CZ" sz="2200" b="1" dirty="0" smtClean="0"/>
              <a:t>aktivity: </a:t>
            </a:r>
          </a:p>
          <a:p>
            <a:pPr>
              <a:spcAft>
                <a:spcPts val="600"/>
              </a:spcAft>
            </a:pPr>
            <a:r>
              <a:rPr lang="cs-CZ" sz="2000" dirty="0" smtClean="0"/>
              <a:t>obnova památek (stavba, rekonstrukce, restaurátorské práce),</a:t>
            </a:r>
          </a:p>
          <a:p>
            <a:pPr lvl="0">
              <a:spcAft>
                <a:spcPts val="600"/>
              </a:spcAft>
            </a:pPr>
            <a:r>
              <a:rPr lang="cs-CZ" sz="2000" dirty="0" smtClean="0"/>
              <a:t>stavební obnova památek/muzeí/knihoven v souvislosti se zvýšením ochrany a zpřístupněním sbírkových/knihovních fondů,</a:t>
            </a:r>
          </a:p>
          <a:p>
            <a:pPr lvl="0">
              <a:spcAft>
                <a:spcPts val="600"/>
              </a:spcAft>
            </a:pPr>
            <a:r>
              <a:rPr lang="cs-CZ" sz="2000" dirty="0" smtClean="0"/>
              <a:t>budování nových/rekonstrukce stávajících expozic a depozitářů,</a:t>
            </a:r>
          </a:p>
          <a:p>
            <a:pPr lvl="0">
              <a:spcAft>
                <a:spcPts val="600"/>
              </a:spcAft>
            </a:pPr>
            <a:r>
              <a:rPr lang="cs-CZ" sz="2000" dirty="0" smtClean="0"/>
              <a:t>zvýšení </a:t>
            </a:r>
            <a:r>
              <a:rPr lang="cs-CZ" sz="2000" dirty="0"/>
              <a:t>ochrany </a:t>
            </a:r>
            <a:r>
              <a:rPr lang="cs-CZ" sz="2000" dirty="0" smtClean="0"/>
              <a:t>památek/sbírkových předmětů/knihovního fondu a jejího zabezpečení (interní </a:t>
            </a:r>
            <a:r>
              <a:rPr lang="cs-CZ" sz="2000" dirty="0"/>
              <a:t>a externí osvětlení, </a:t>
            </a:r>
            <a:r>
              <a:rPr lang="cs-CZ" sz="2000" dirty="0" smtClean="0"/>
              <a:t>elektronická </a:t>
            </a:r>
            <a:r>
              <a:rPr lang="cs-CZ" sz="2000" dirty="0"/>
              <a:t>zabezpečovací signalizace, elektronická požární signalizace, hasicí zařízení, atd.),</a:t>
            </a:r>
          </a:p>
          <a:p>
            <a:pPr lvl="0">
              <a:spcAft>
                <a:spcPts val="600"/>
              </a:spcAft>
            </a:pPr>
            <a:r>
              <a:rPr lang="cs-CZ" sz="2000" dirty="0" smtClean="0"/>
              <a:t>modernizace </a:t>
            </a:r>
            <a:r>
              <a:rPr lang="cs-CZ" sz="2000" dirty="0"/>
              <a:t>a výstavba nezbytných objektů technického a technologického zázemí, </a:t>
            </a:r>
            <a:r>
              <a:rPr lang="cs-CZ" sz="2000" dirty="0" smtClean="0"/>
              <a:t>objektů </a:t>
            </a:r>
            <a:r>
              <a:rPr lang="cs-CZ" sz="2000" dirty="0"/>
              <a:t>sociálního zázemí návštěvnické infrastruktury (WC, šatna, pokladna, informační </a:t>
            </a:r>
            <a:r>
              <a:rPr lang="cs-CZ" sz="2000" dirty="0" smtClean="0"/>
              <a:t>centrum).</a:t>
            </a:r>
            <a:endParaRPr lang="cs-CZ" sz="2000"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pl-PL" sz="2800" b="0" i="0" u="none" strike="noStrike" kern="1200" cap="none" spc="0" normalizeH="0" baseline="0" noProof="0" dirty="0">
              <a:ln>
                <a:noFill/>
              </a:ln>
              <a:solidFill>
                <a:prstClr val="white">
                  <a:lumMod val="50000"/>
                </a:prstClr>
              </a:solidFill>
              <a:effectLst/>
              <a:uLnTx/>
              <a:uFillTx/>
              <a:latin typeface="Arial Black"/>
              <a:ea typeface="+mn-ea"/>
              <a:cs typeface="+mn-cs"/>
            </a:endParaRPr>
          </a:p>
        </p:txBody>
      </p:sp>
      <p:sp>
        <p:nvSpPr>
          <p:cNvPr id="6" name="Nadpis 1"/>
          <p:cNvSpPr txBox="1">
            <a:spLocks/>
          </p:cNvSpPr>
          <p:nvPr/>
        </p:nvSpPr>
        <p:spPr>
          <a:xfrm>
            <a:off x="363538" y="96253"/>
            <a:ext cx="8229600" cy="924026"/>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cs-CZ" sz="2400" b="1" i="0" u="none" strike="noStrike" kern="1200" cap="all" spc="0" normalizeH="0" baseline="0" noProof="0" dirty="0" smtClean="0">
              <a:ln>
                <a:noFill/>
              </a:ln>
              <a:solidFill>
                <a:srgbClr val="0070C0"/>
              </a:solidFill>
              <a:effectLst/>
              <a:uLnTx/>
              <a:uFillTx/>
              <a:latin typeface="Myriad Pro"/>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tab pos="2060575" algn="l"/>
              </a:tabLst>
              <a:defRPr/>
            </a:pPr>
            <a:r>
              <a:rPr kumimoji="0" lang="cs-CZ" sz="2600" b="1" i="0" u="none" strike="noStrike" kern="1200" cap="all" spc="0" normalizeH="0" baseline="0" noProof="0" dirty="0">
                <a:ln>
                  <a:noFill/>
                </a:ln>
                <a:solidFill>
                  <a:srgbClr val="0070C0"/>
                </a:solidFill>
                <a:effectLst>
                  <a:outerShdw blurRad="38100" dist="38100" dir="2700000" algn="tl">
                    <a:srgbClr val="000000">
                      <a:alpha val="43137"/>
                    </a:srgbClr>
                  </a:outerShdw>
                </a:effectLst>
                <a:uLnTx/>
                <a:uFillTx/>
                <a:latin typeface="Myriad Pro"/>
                <a:ea typeface="+mj-ea"/>
                <a:cs typeface="+mj-cs"/>
              </a:rPr>
              <a:t>55. VÝZVA  Kulturní dědictví</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6B5227-2C6F-B94D-9D8F-826F9170706D}" type="slidenum">
              <a:rPr kumimoji="0" lang="en-US" sz="1200" b="0" i="0" u="none" strike="noStrike" kern="1200" cap="none" spc="0" normalizeH="0" baseline="0" noProof="0" smtClean="0">
                <a:ln>
                  <a:noFill/>
                </a:ln>
                <a:solidFill>
                  <a:prstClr val="black">
                    <a:tint val="75000"/>
                  </a:prstClr>
                </a:solidFill>
                <a:effectLst/>
                <a:uLnTx/>
                <a:uFillTx/>
                <a:latin typeface="Myriad Pr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140</a:t>
            </a:fld>
            <a:endParaRPr kumimoji="0" lang="en-US" sz="1200" b="0" i="0" u="none" strike="noStrike" kern="1200" cap="none" spc="0" normalizeH="0" baseline="0" noProof="0" dirty="0">
              <a:ln>
                <a:noFill/>
              </a:ln>
              <a:solidFill>
                <a:prstClr val="black">
                  <a:tint val="75000"/>
                </a:prstClr>
              </a:solidFill>
              <a:effectLst/>
              <a:uLnTx/>
              <a:uFillTx/>
              <a:latin typeface="Myriad Pro"/>
              <a:ea typeface="+mn-ea"/>
              <a:cs typeface="+mn-cs"/>
            </a:endParaRPr>
          </a:p>
        </p:txBody>
      </p:sp>
    </p:spTree>
    <p:extLst>
      <p:ext uri="{BB962C8B-B14F-4D97-AF65-F5344CB8AC3E}">
        <p14:creationId xmlns:p14="http://schemas.microsoft.com/office/powerpoint/2010/main" val="1543164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1212663"/>
            <a:ext cx="8712968" cy="4861595"/>
          </a:xfrm>
        </p:spPr>
        <p:txBody>
          <a:bodyPr rtlCol="0">
            <a:noAutofit/>
          </a:bodyPr>
          <a:lstStyle/>
          <a:p>
            <a:pPr marL="0" indent="0">
              <a:spcAft>
                <a:spcPts val="600"/>
              </a:spcAft>
              <a:buNone/>
            </a:pPr>
            <a:r>
              <a:rPr lang="cs-CZ" sz="2200" b="1" dirty="0"/>
              <a:t>Hlavní podporované </a:t>
            </a:r>
            <a:r>
              <a:rPr lang="cs-CZ" sz="2200" b="1" dirty="0" smtClean="0"/>
              <a:t>aktivity:</a:t>
            </a:r>
          </a:p>
          <a:p>
            <a:pPr>
              <a:spcAft>
                <a:spcPts val="600"/>
              </a:spcAft>
            </a:pPr>
            <a:r>
              <a:rPr lang="cs-CZ" sz="2000" dirty="0" smtClean="0"/>
              <a:t>digitální </a:t>
            </a:r>
            <a:r>
              <a:rPr lang="cs-CZ" sz="2000" dirty="0"/>
              <a:t>evidence </a:t>
            </a:r>
            <a:r>
              <a:rPr lang="cs-CZ" sz="2000" dirty="0" smtClean="0"/>
              <a:t>sbírky/knihovního fondu, </a:t>
            </a:r>
            <a:r>
              <a:rPr lang="cs-CZ" sz="2000" dirty="0"/>
              <a:t>digitalizace </a:t>
            </a:r>
            <a:r>
              <a:rPr lang="cs-CZ" sz="2000" dirty="0" smtClean="0"/>
              <a:t>památek/mobiliáře/knihovního fondu/sbírky nebo </a:t>
            </a:r>
            <a:r>
              <a:rPr lang="cs-CZ" sz="2000" dirty="0"/>
              <a:t>její části (pouze jako součást komplexnějších projektů - </a:t>
            </a:r>
            <a:r>
              <a:rPr lang="cs-CZ" sz="2000" i="1" dirty="0"/>
              <a:t>např. o novou expozici, digitalizaci a zveřejnění digitálních souborů v prostředí Internetu</a:t>
            </a:r>
            <a:r>
              <a:rPr lang="cs-CZ" sz="2000" i="1" dirty="0" smtClean="0"/>
              <a:t>)</a:t>
            </a:r>
            <a:r>
              <a:rPr lang="cs-CZ" sz="2000" dirty="0" smtClean="0"/>
              <a:t>,</a:t>
            </a:r>
          </a:p>
          <a:p>
            <a:pPr lvl="0">
              <a:spcAft>
                <a:spcPts val="600"/>
              </a:spcAft>
            </a:pPr>
            <a:r>
              <a:rPr lang="cs-CZ" sz="2000" dirty="0"/>
              <a:t>konzervování-restaurování sbírkových předmětů,</a:t>
            </a:r>
          </a:p>
          <a:p>
            <a:pPr>
              <a:spcAft>
                <a:spcPts val="600"/>
              </a:spcAft>
            </a:pPr>
            <a:r>
              <a:rPr lang="cs-CZ" sz="2000" dirty="0" smtClean="0"/>
              <a:t>pořízení </a:t>
            </a:r>
            <a:r>
              <a:rPr lang="cs-CZ" sz="2000" dirty="0"/>
              <a:t>zařízení, HW a SW nezbytného pro digitalizaci </a:t>
            </a:r>
            <a:r>
              <a:rPr lang="cs-CZ" sz="2000" dirty="0" smtClean="0"/>
              <a:t>památek/mobiliáře/sbírek</a:t>
            </a:r>
            <a:r>
              <a:rPr lang="cs-CZ" sz="2000" dirty="0"/>
              <a:t>, jejich zabezpečení, dokumentaci a inventarizaci,  </a:t>
            </a:r>
          </a:p>
          <a:p>
            <a:pPr>
              <a:spcAft>
                <a:spcPts val="600"/>
              </a:spcAft>
            </a:pPr>
            <a:r>
              <a:rPr lang="cs-CZ" sz="2000" dirty="0"/>
              <a:t>obnova zahrad a </a:t>
            </a:r>
            <a:r>
              <a:rPr lang="cs-CZ" sz="2000" dirty="0" smtClean="0"/>
              <a:t>parků, pokud jsou součástí památek/expozic nebo samy </a:t>
            </a:r>
            <a:r>
              <a:rPr lang="cs-CZ" sz="2000" dirty="0" err="1" smtClean="0"/>
              <a:t>podporovatelnou</a:t>
            </a:r>
            <a:r>
              <a:rPr lang="cs-CZ" sz="2000" dirty="0" smtClean="0"/>
              <a:t> památkou (terénní úpravy, obnova zeleně),</a:t>
            </a:r>
          </a:p>
          <a:p>
            <a:pPr>
              <a:spcAft>
                <a:spcPts val="600"/>
              </a:spcAft>
            </a:pPr>
            <a:r>
              <a:rPr lang="cs-CZ" sz="2000" dirty="0" smtClean="0"/>
              <a:t>budování </a:t>
            </a:r>
            <a:r>
              <a:rPr lang="cs-CZ" sz="2000" dirty="0"/>
              <a:t>konzervátorsko-restaurátorských dílen, </a:t>
            </a:r>
            <a:r>
              <a:rPr lang="cs-CZ" sz="2000" dirty="0" smtClean="0"/>
              <a:t>jejich vybavení.</a:t>
            </a:r>
            <a:endParaRPr lang="cs-CZ" sz="2000"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pl-PL" sz="2800" b="0" i="0" u="none" strike="noStrike" kern="1200" cap="none" spc="0" normalizeH="0" baseline="0" noProof="0" dirty="0">
              <a:ln>
                <a:noFill/>
              </a:ln>
              <a:solidFill>
                <a:prstClr val="white">
                  <a:lumMod val="50000"/>
                </a:prstClr>
              </a:solidFill>
              <a:effectLst/>
              <a:uLnTx/>
              <a:uFillTx/>
              <a:latin typeface="Arial Black"/>
              <a:ea typeface="+mn-ea"/>
              <a:cs typeface="+mn-cs"/>
            </a:endParaRPr>
          </a:p>
        </p:txBody>
      </p:sp>
      <p:sp>
        <p:nvSpPr>
          <p:cNvPr id="6" name="Nadpis 1"/>
          <p:cNvSpPr txBox="1">
            <a:spLocks/>
          </p:cNvSpPr>
          <p:nvPr/>
        </p:nvSpPr>
        <p:spPr>
          <a:xfrm>
            <a:off x="363538" y="96252"/>
            <a:ext cx="8229600" cy="1028491"/>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cs-CZ" sz="2400" b="1" i="0" u="none" strike="noStrike" kern="1200" cap="all" spc="0" normalizeH="0" baseline="0" noProof="0" dirty="0" smtClean="0">
              <a:ln>
                <a:noFill/>
              </a:ln>
              <a:solidFill>
                <a:srgbClr val="0070C0"/>
              </a:solidFill>
              <a:effectLst/>
              <a:uLnTx/>
              <a:uFillTx/>
              <a:latin typeface="Myriad Pro"/>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tab pos="2060575" algn="l"/>
              </a:tabLst>
              <a:defRPr/>
            </a:pPr>
            <a:r>
              <a:rPr kumimoji="0" lang="cs-CZ" sz="2600" b="1" i="0" u="none" strike="noStrike" kern="1200" cap="all" spc="0" normalizeH="0" baseline="0" noProof="0" dirty="0">
                <a:ln>
                  <a:noFill/>
                </a:ln>
                <a:solidFill>
                  <a:srgbClr val="0070C0"/>
                </a:solidFill>
                <a:effectLst>
                  <a:outerShdw blurRad="38100" dist="38100" dir="2700000" algn="tl">
                    <a:srgbClr val="000000">
                      <a:alpha val="43137"/>
                    </a:srgbClr>
                  </a:outerShdw>
                </a:effectLst>
                <a:uLnTx/>
                <a:uFillTx/>
                <a:latin typeface="Myriad Pro"/>
                <a:ea typeface="+mj-ea"/>
                <a:cs typeface="+mj-cs"/>
              </a:rPr>
              <a:t>55. VÝZVA  Kulturní dědictví</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6B5227-2C6F-B94D-9D8F-826F9170706D}" type="slidenum">
              <a:rPr kumimoji="0" lang="en-US" sz="1200" b="0" i="0" u="none" strike="noStrike" kern="1200" cap="none" spc="0" normalizeH="0" baseline="0" noProof="0" smtClean="0">
                <a:ln>
                  <a:noFill/>
                </a:ln>
                <a:solidFill>
                  <a:prstClr val="black">
                    <a:tint val="75000"/>
                  </a:prstClr>
                </a:solidFill>
                <a:effectLst/>
                <a:uLnTx/>
                <a:uFillTx/>
                <a:latin typeface="Myriad Pr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141</a:t>
            </a:fld>
            <a:endParaRPr kumimoji="0" lang="en-US" sz="1200" b="0" i="0" u="none" strike="noStrike" kern="1200" cap="none" spc="0" normalizeH="0" baseline="0" noProof="0" dirty="0">
              <a:ln>
                <a:noFill/>
              </a:ln>
              <a:solidFill>
                <a:prstClr val="black">
                  <a:tint val="75000"/>
                </a:prstClr>
              </a:solidFill>
              <a:effectLst/>
              <a:uLnTx/>
              <a:uFillTx/>
              <a:latin typeface="Myriad Pro"/>
              <a:ea typeface="+mn-ea"/>
              <a:cs typeface="+mn-cs"/>
            </a:endParaRPr>
          </a:p>
        </p:txBody>
      </p:sp>
    </p:spTree>
    <p:extLst>
      <p:ext uri="{BB962C8B-B14F-4D97-AF65-F5344CB8AC3E}">
        <p14:creationId xmlns:p14="http://schemas.microsoft.com/office/powerpoint/2010/main" val="3599127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1520" y="1434164"/>
            <a:ext cx="8784976" cy="5416271"/>
          </a:xfrm>
        </p:spPr>
        <p:txBody>
          <a:bodyPr rtlCol="0">
            <a:noAutofit/>
          </a:bodyPr>
          <a:lstStyle/>
          <a:p>
            <a:pPr marL="355600" lvl="1" indent="-355600">
              <a:spcBef>
                <a:spcPts val="600"/>
              </a:spcBef>
              <a:spcAft>
                <a:spcPts val="600"/>
              </a:spcAft>
              <a:buFont typeface="Arial" panose="020B0604020202020204" pitchFamily="34" charset="0"/>
              <a:buChar char="•"/>
              <a:defRPr/>
            </a:pPr>
            <a:r>
              <a:rPr lang="cs-CZ" altLang="cs-CZ" sz="2200" b="1" dirty="0" smtClean="0"/>
              <a:t>Podpora </a:t>
            </a:r>
            <a:r>
              <a:rPr lang="cs-CZ" altLang="cs-CZ" sz="2200" b="1" dirty="0"/>
              <a:t>infrastruktury malého rozsahu </a:t>
            </a:r>
            <a:r>
              <a:rPr lang="cs-CZ" altLang="cs-CZ" sz="2000" dirty="0"/>
              <a:t>(</a:t>
            </a:r>
            <a:r>
              <a:rPr lang="cs-CZ" altLang="cs-CZ" sz="2000" dirty="0" err="1" smtClean="0"/>
              <a:t>small</a:t>
            </a:r>
            <a:r>
              <a:rPr lang="cs-CZ" altLang="cs-CZ" sz="2000" dirty="0" smtClean="0"/>
              <a:t> </a:t>
            </a:r>
            <a:r>
              <a:rPr lang="cs-CZ" altLang="cs-CZ" sz="2000" dirty="0" err="1" smtClean="0"/>
              <a:t>scale</a:t>
            </a:r>
            <a:r>
              <a:rPr lang="cs-CZ" altLang="cs-CZ" sz="2000" dirty="0" smtClean="0"/>
              <a:t> </a:t>
            </a:r>
            <a:r>
              <a:rPr lang="cs-CZ" altLang="cs-CZ" sz="2000" dirty="0" err="1" smtClean="0"/>
              <a:t>infrastructure</a:t>
            </a:r>
            <a:r>
              <a:rPr lang="cs-CZ" altLang="cs-CZ" sz="2000" dirty="0"/>
              <a:t>) </a:t>
            </a:r>
            <a:r>
              <a:rPr lang="cs-CZ" altLang="cs-CZ" sz="2000" dirty="0" smtClean="0"/>
              <a:t>– UNESCO památky - </a:t>
            </a:r>
            <a:r>
              <a:rPr lang="cs-CZ" altLang="cs-CZ" sz="2000" dirty="0"/>
              <a:t>246 565 tis. </a:t>
            </a:r>
            <a:r>
              <a:rPr lang="cs-CZ" altLang="cs-CZ" sz="2000" dirty="0" smtClean="0"/>
              <a:t>Kč, ostatní –</a:t>
            </a:r>
            <a:r>
              <a:rPr lang="cs-CZ" altLang="cs-CZ" sz="2000" dirty="0"/>
              <a:t> </a:t>
            </a:r>
            <a:r>
              <a:rPr lang="cs-CZ" altLang="cs-CZ" sz="2000" dirty="0" smtClean="0"/>
              <a:t>123 </a:t>
            </a:r>
            <a:r>
              <a:rPr lang="cs-CZ" altLang="cs-CZ" sz="2000" dirty="0"/>
              <a:t>282 tis</a:t>
            </a:r>
            <a:r>
              <a:rPr lang="cs-CZ" altLang="cs-CZ" sz="2000" dirty="0" smtClean="0"/>
              <a:t>. Kč</a:t>
            </a:r>
          </a:p>
          <a:p>
            <a:pPr marL="355600" lvl="1" indent="-355600">
              <a:spcBef>
                <a:spcPts val="600"/>
              </a:spcBef>
              <a:spcAft>
                <a:spcPts val="600"/>
              </a:spcAft>
              <a:buFont typeface="Arial" panose="020B0604020202020204" pitchFamily="34" charset="0"/>
              <a:buChar char="•"/>
              <a:defRPr/>
            </a:pPr>
            <a:r>
              <a:rPr lang="cs-CZ" sz="2200" b="1" dirty="0" smtClean="0"/>
              <a:t>Překročení </a:t>
            </a:r>
            <a:r>
              <a:rPr lang="cs-CZ" sz="2200" b="1" dirty="0"/>
              <a:t>limitu</a:t>
            </a:r>
            <a:r>
              <a:rPr lang="cs-CZ" sz="2000" b="1" dirty="0"/>
              <a:t> </a:t>
            </a:r>
            <a:r>
              <a:rPr lang="cs-CZ" sz="2000" dirty="0" smtClean="0"/>
              <a:t>– nevztahuje se na provoz a údržbu a na výdaje spojené s </a:t>
            </a:r>
            <a:r>
              <a:rPr lang="cs-CZ" sz="2000" dirty="0"/>
              <a:t>nepředvídatelnou </a:t>
            </a:r>
            <a:r>
              <a:rPr lang="cs-CZ" sz="2000" dirty="0" smtClean="0"/>
              <a:t>okolností, dále se nevztahuje na výdaje před začátkem realizace projektu; sankce v Podmínkách – 100 %.</a:t>
            </a:r>
          </a:p>
          <a:p>
            <a:pPr marL="355600" lvl="1" indent="-355600">
              <a:spcBef>
                <a:spcPts val="600"/>
              </a:spcBef>
              <a:spcAft>
                <a:spcPts val="600"/>
              </a:spcAft>
              <a:buFont typeface="Arial" panose="020B0604020202020204" pitchFamily="34" charset="0"/>
              <a:buChar char="•"/>
              <a:defRPr/>
            </a:pPr>
            <a:r>
              <a:rPr lang="cs-CZ" sz="2000" dirty="0" smtClean="0"/>
              <a:t>Limity platí jak pro individuální, tak pro integrované projekty. Sčítají se u jednotlivých prvků kulturní infrastruktury (budovy památky/muzea/knihovny).</a:t>
            </a:r>
          </a:p>
          <a:p>
            <a:pPr marL="355600" lvl="1" indent="-355600">
              <a:spcBef>
                <a:spcPts val="600"/>
              </a:spcBef>
              <a:spcAft>
                <a:spcPts val="600"/>
              </a:spcAft>
              <a:buFont typeface="Arial" panose="020B0604020202020204" pitchFamily="34" charset="0"/>
              <a:buChar char="•"/>
              <a:defRPr/>
            </a:pPr>
            <a:r>
              <a:rPr lang="cs-CZ" sz="2000" dirty="0" smtClean="0"/>
              <a:t>Příklady správné aplikace limitu – viz Specifická pravidla 55. výzvy</a:t>
            </a:r>
          </a:p>
          <a:p>
            <a:pPr marL="400050" lvl="1" indent="0">
              <a:spcBef>
                <a:spcPts val="600"/>
              </a:spcBef>
              <a:spcAft>
                <a:spcPts val="600"/>
              </a:spcAft>
              <a:buNone/>
              <a:defRPr/>
            </a:pPr>
            <a:endParaRPr lang="cs-CZ" sz="2000" dirty="0" smtClean="0"/>
          </a:p>
          <a:p>
            <a:pPr lvl="1" indent="-342900">
              <a:spcBef>
                <a:spcPts val="600"/>
              </a:spcBef>
              <a:spcAft>
                <a:spcPts val="600"/>
              </a:spcAft>
              <a:buFont typeface="Arial" panose="020B0604020202020204" pitchFamily="34" charset="0"/>
              <a:buChar char="•"/>
              <a:defRPr/>
            </a:pPr>
            <a:endParaRPr lang="cs-CZ" sz="2000" dirty="0"/>
          </a:p>
          <a:p>
            <a:pPr marL="400050" lvl="1" indent="0">
              <a:spcBef>
                <a:spcPts val="600"/>
              </a:spcBef>
              <a:spcAft>
                <a:spcPts val="600"/>
              </a:spcAft>
              <a:buNone/>
              <a:defRPr/>
            </a:pPr>
            <a:endParaRPr lang="cs-CZ" altLang="cs-CZ" sz="2000" dirty="0" smtClean="0"/>
          </a:p>
          <a:p>
            <a:pPr lvl="2" indent="-342900">
              <a:spcBef>
                <a:spcPts val="600"/>
              </a:spcBef>
              <a:spcAft>
                <a:spcPts val="600"/>
              </a:spcAft>
              <a:buFont typeface="Courier New" panose="02070309020205020404" pitchFamily="49" charset="0"/>
              <a:buChar char="o"/>
              <a:defRPr/>
            </a:pPr>
            <a:endParaRPr lang="cs-CZ" altLang="cs-CZ" sz="2000" dirty="0" smtClean="0"/>
          </a:p>
          <a:p>
            <a:pPr marL="400050" lvl="1" indent="0">
              <a:spcBef>
                <a:spcPts val="600"/>
              </a:spcBef>
              <a:spcAft>
                <a:spcPts val="600"/>
              </a:spcAft>
              <a:buNone/>
              <a:defRPr/>
            </a:pPr>
            <a:endParaRPr lang="en-US" sz="2000" dirty="0" smtClean="0"/>
          </a:p>
          <a:p>
            <a:pPr lvl="1" indent="-342900">
              <a:spcBef>
                <a:spcPts val="600"/>
              </a:spcBef>
              <a:spcAft>
                <a:spcPts val="600"/>
              </a:spcAft>
              <a:buFont typeface="Arial" panose="020B0604020202020204" pitchFamily="34" charset="0"/>
              <a:buChar char="•"/>
              <a:defRPr/>
            </a:pPr>
            <a:endParaRPr lang="cs-CZ" altLang="cs-CZ" sz="2000" b="1" dirty="0" smtClean="0"/>
          </a:p>
          <a:p>
            <a:pPr marL="400050" lvl="1" indent="0">
              <a:spcBef>
                <a:spcPts val="600"/>
              </a:spcBef>
              <a:spcAft>
                <a:spcPts val="600"/>
              </a:spcAft>
              <a:buNone/>
              <a:defRPr/>
            </a:pPr>
            <a:endParaRPr lang="cs-CZ" altLang="cs-CZ" sz="2400" dirty="0" smtClean="0"/>
          </a:p>
          <a:p>
            <a:pPr lvl="1" indent="-342900">
              <a:spcBef>
                <a:spcPts val="1800"/>
              </a:spcBef>
              <a:spcAft>
                <a:spcPts val="600"/>
              </a:spcAft>
              <a:buFont typeface="Arial" panose="020B0604020202020204" pitchFamily="34" charset="0"/>
              <a:buChar char="•"/>
              <a:defRPr/>
            </a:pPr>
            <a:endParaRPr lang="cs-CZ" altLang="cs-CZ" sz="2400" dirty="0" smtClean="0"/>
          </a:p>
          <a:p>
            <a:pPr marL="355600" indent="-355600" eaLnBrk="1" fontAlgn="auto" hangingPunct="1">
              <a:spcAft>
                <a:spcPts val="600"/>
              </a:spcAft>
              <a:buClr>
                <a:schemeClr val="tx2"/>
              </a:buClr>
              <a:buFont typeface="Arial" charset="0"/>
              <a:buNone/>
              <a:defRPr/>
            </a:pPr>
            <a:endParaRPr lang="cs-CZ" dirty="0" smtClean="0">
              <a:cs typeface="Arial" charset="0"/>
            </a:endParaRPr>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pl-PL" sz="2800" b="0" i="0" u="none" strike="noStrike" kern="1200" cap="none" spc="0" normalizeH="0" baseline="0" noProof="0" dirty="0">
              <a:ln>
                <a:noFill/>
              </a:ln>
              <a:solidFill>
                <a:prstClr val="white">
                  <a:lumMod val="50000"/>
                </a:prstClr>
              </a:solidFill>
              <a:effectLst/>
              <a:uLnTx/>
              <a:uFillTx/>
              <a:latin typeface="Arial Black"/>
              <a:ea typeface="+mn-ea"/>
              <a:cs typeface="+mn-cs"/>
            </a:endParaRPr>
          </a:p>
        </p:txBody>
      </p:sp>
      <p:sp>
        <p:nvSpPr>
          <p:cNvPr id="6" name="Nadpis 1"/>
          <p:cNvSpPr txBox="1">
            <a:spLocks/>
          </p:cNvSpPr>
          <p:nvPr/>
        </p:nvSpPr>
        <p:spPr>
          <a:xfrm>
            <a:off x="251520" y="96252"/>
            <a:ext cx="8641656" cy="1028491"/>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cs-CZ" sz="2400" b="1" i="0" u="none" strike="noStrike" kern="1200" cap="all" spc="0" normalizeH="0" baseline="0" noProof="0" dirty="0" smtClean="0">
              <a:ln>
                <a:noFill/>
              </a:ln>
              <a:solidFill>
                <a:srgbClr val="0070C0"/>
              </a:solidFill>
              <a:effectLst/>
              <a:uLnTx/>
              <a:uFillTx/>
              <a:latin typeface="Myriad Pro"/>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tab pos="2060575" algn="l"/>
              </a:tabLst>
              <a:defRPr/>
            </a:pPr>
            <a:r>
              <a:rPr kumimoji="0" lang="cs-CZ" sz="2600" b="1" i="0" u="none" strike="noStrike" kern="1200" cap="all" spc="0" normalizeH="0" baseline="0" noProof="0" dirty="0">
                <a:ln>
                  <a:noFill/>
                </a:ln>
                <a:solidFill>
                  <a:srgbClr val="0070C0"/>
                </a:solidFill>
                <a:effectLst>
                  <a:outerShdw blurRad="38100" dist="38100" dir="2700000" algn="tl">
                    <a:srgbClr val="000000">
                      <a:alpha val="43137"/>
                    </a:srgbClr>
                  </a:outerShdw>
                </a:effectLst>
                <a:uLnTx/>
                <a:uFillTx/>
                <a:latin typeface="Myriad Pro"/>
                <a:ea typeface="+mj-ea"/>
                <a:cs typeface="+mj-cs"/>
              </a:rPr>
              <a:t>Limit infrastruktury malého měřítka</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6B5227-2C6F-B94D-9D8F-826F9170706D}" type="slidenum">
              <a:rPr kumimoji="0" lang="en-US" sz="1200" b="0" i="0" u="none" strike="noStrike" kern="1200" cap="none" spc="0" normalizeH="0" baseline="0" noProof="0" smtClean="0">
                <a:ln>
                  <a:noFill/>
                </a:ln>
                <a:solidFill>
                  <a:prstClr val="black">
                    <a:tint val="75000"/>
                  </a:prstClr>
                </a:solidFill>
                <a:effectLst/>
                <a:uLnTx/>
                <a:uFillTx/>
                <a:latin typeface="Myriad Pr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142</a:t>
            </a:fld>
            <a:endParaRPr kumimoji="0" lang="en-US" sz="1200" b="0" i="0" u="none" strike="noStrike" kern="1200" cap="none" spc="0" normalizeH="0" baseline="0" noProof="0" dirty="0">
              <a:ln>
                <a:noFill/>
              </a:ln>
              <a:solidFill>
                <a:prstClr val="black">
                  <a:tint val="75000"/>
                </a:prstClr>
              </a:solidFill>
              <a:effectLst/>
              <a:uLnTx/>
              <a:uFillTx/>
              <a:latin typeface="Myriad Pro"/>
              <a:ea typeface="+mn-ea"/>
              <a:cs typeface="+mn-cs"/>
            </a:endParaRPr>
          </a:p>
        </p:txBody>
      </p:sp>
    </p:spTree>
    <p:extLst>
      <p:ext uri="{BB962C8B-B14F-4D97-AF65-F5344CB8AC3E}">
        <p14:creationId xmlns:p14="http://schemas.microsoft.com/office/powerpoint/2010/main" val="2678693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0825" y="1268760"/>
            <a:ext cx="8785671" cy="4861595"/>
          </a:xfrm>
        </p:spPr>
        <p:txBody>
          <a:bodyPr rtlCol="0">
            <a:noAutofit/>
          </a:bodyPr>
          <a:lstStyle/>
          <a:p>
            <a:pPr marL="0" indent="0">
              <a:buNone/>
            </a:pPr>
            <a:r>
              <a:rPr lang="cs-CZ" sz="2200" b="1" dirty="0" smtClean="0"/>
              <a:t>Kritéria závěrečného ověření způsobilosti projektů SC 4.1 (3.1)</a:t>
            </a:r>
          </a:p>
          <a:p>
            <a:endParaRPr lang="cs-CZ" sz="1900" b="1" dirty="0" smtClean="0"/>
          </a:p>
          <a:p>
            <a:r>
              <a:rPr lang="cs-CZ" sz="2200" b="1" dirty="0" smtClean="0"/>
              <a:t>aktivita Památky</a:t>
            </a:r>
          </a:p>
          <a:p>
            <a:pPr marL="0" indent="0">
              <a:buNone/>
            </a:pPr>
            <a:r>
              <a:rPr lang="cs-CZ" sz="1800" dirty="0"/>
              <a:t>Projekt je v souladu s Integrovanou strategií podpory kultury do roku </a:t>
            </a:r>
            <a:r>
              <a:rPr lang="cs-CZ" sz="1800" dirty="0" smtClean="0"/>
              <a:t>2020.</a:t>
            </a:r>
          </a:p>
          <a:p>
            <a:pPr marL="0" indent="0">
              <a:buNone/>
            </a:pPr>
            <a:r>
              <a:rPr lang="cs-CZ" sz="1800" dirty="0" smtClean="0"/>
              <a:t>Projekt </a:t>
            </a:r>
            <a:r>
              <a:rPr lang="cs-CZ" sz="1800" dirty="0"/>
              <a:t>není zaměřen na podporu komerčních turistických zařízení, jako jsou volnočasová zařízení, lázeňské provozy, ubytovací a stravovací zařízení</a:t>
            </a:r>
            <a:r>
              <a:rPr lang="cs-CZ" sz="1800" dirty="0" smtClean="0"/>
              <a:t>.</a:t>
            </a:r>
          </a:p>
          <a:p>
            <a:pPr marL="0" indent="0">
              <a:buNone/>
            </a:pPr>
            <a:r>
              <a:rPr lang="cs-CZ" sz="1800" dirty="0"/>
              <a:t>Památka je uvedena na některém z níže uvedených seznamů:</a:t>
            </a:r>
          </a:p>
          <a:p>
            <a:pPr lvl="1">
              <a:buFont typeface="Wingdings" panose="05000000000000000000" pitchFamily="2" charset="2"/>
              <a:buChar char="ü"/>
            </a:pPr>
            <a:r>
              <a:rPr lang="cs-CZ" sz="1800" dirty="0" smtClean="0"/>
              <a:t>Seznam světového dědictví UNESCO</a:t>
            </a:r>
          </a:p>
          <a:p>
            <a:pPr lvl="1">
              <a:buFont typeface="Wingdings" panose="05000000000000000000" pitchFamily="2" charset="2"/>
              <a:buChar char="ü"/>
            </a:pPr>
            <a:r>
              <a:rPr lang="cs-CZ" sz="1800" dirty="0" smtClean="0"/>
              <a:t>Indikativní seznam světového dědictví UNESCO (kategorie kulturní dědictví)</a:t>
            </a:r>
          </a:p>
          <a:p>
            <a:pPr lvl="1">
              <a:buFont typeface="Wingdings" panose="05000000000000000000" pitchFamily="2" charset="2"/>
              <a:buChar char="ü"/>
            </a:pPr>
            <a:r>
              <a:rPr lang="cs-CZ" sz="1800" dirty="0" smtClean="0"/>
              <a:t>Seznam národních kulturních památek k 1. 1. 2014</a:t>
            </a:r>
          </a:p>
          <a:p>
            <a:pPr lvl="1">
              <a:buFont typeface="Wingdings" panose="05000000000000000000" pitchFamily="2" charset="2"/>
              <a:buChar char="ü"/>
            </a:pPr>
            <a:r>
              <a:rPr lang="cs-CZ" sz="1800" dirty="0" smtClean="0"/>
              <a:t>Indikativní seznam národních kulturních památek k 1. 1. 2014</a:t>
            </a:r>
          </a:p>
          <a:p>
            <a:pPr marL="0" indent="0">
              <a:buNone/>
            </a:pPr>
            <a:r>
              <a:rPr lang="cs-CZ" sz="1800" dirty="0" smtClean="0"/>
              <a:t>Žadatel </a:t>
            </a:r>
            <a:r>
              <a:rPr lang="cs-CZ" sz="1800" dirty="0"/>
              <a:t>zpracoval plán zpřístupnění podpořené památky</a:t>
            </a:r>
            <a:r>
              <a:rPr lang="cs-CZ" sz="1800" dirty="0" smtClean="0"/>
              <a:t>.</a:t>
            </a:r>
          </a:p>
          <a:p>
            <a:pPr marL="0" indent="0">
              <a:buNone/>
            </a:pPr>
            <a:endParaRPr lang="cs-CZ" sz="1400" b="1" dirty="0" smtClean="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pl-PL" sz="2800" b="0" i="0" u="none" strike="noStrike" kern="1200" cap="none" spc="0" normalizeH="0" baseline="0" noProof="0" dirty="0">
              <a:ln>
                <a:noFill/>
              </a:ln>
              <a:solidFill>
                <a:prstClr val="white">
                  <a:lumMod val="50000"/>
                </a:prstClr>
              </a:solidFill>
              <a:effectLst/>
              <a:uLnTx/>
              <a:uFillTx/>
              <a:latin typeface="Arial Black"/>
              <a:ea typeface="+mn-ea"/>
              <a:cs typeface="+mn-cs"/>
            </a:endParaRPr>
          </a:p>
        </p:txBody>
      </p:sp>
      <p:sp>
        <p:nvSpPr>
          <p:cNvPr id="6" name="Nadpis 1"/>
          <p:cNvSpPr txBox="1">
            <a:spLocks/>
          </p:cNvSpPr>
          <p:nvPr/>
        </p:nvSpPr>
        <p:spPr>
          <a:xfrm>
            <a:off x="363538" y="144378"/>
            <a:ext cx="8229600" cy="980365"/>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cs-CZ" sz="2400" b="1" i="0" u="none" strike="noStrike" kern="1200" cap="all" spc="0" normalizeH="0" baseline="0" noProof="0" dirty="0" smtClean="0">
              <a:ln>
                <a:noFill/>
              </a:ln>
              <a:solidFill>
                <a:srgbClr val="0070C0"/>
              </a:solidFill>
              <a:effectLst/>
              <a:uLnTx/>
              <a:uFillTx/>
              <a:latin typeface="Myriad Pro"/>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tab pos="2060575" algn="l"/>
              </a:tabLst>
              <a:defRPr/>
            </a:pPr>
            <a:r>
              <a:rPr kumimoji="0" lang="cs-CZ" sz="2600" b="1" i="0" u="none" strike="noStrike" kern="1200" cap="all" spc="0" normalizeH="0" baseline="0" noProof="0" dirty="0">
                <a:ln>
                  <a:noFill/>
                </a:ln>
                <a:solidFill>
                  <a:srgbClr val="0070C0"/>
                </a:solidFill>
                <a:effectLst>
                  <a:outerShdw blurRad="38100" dist="38100" dir="2700000" algn="tl">
                    <a:srgbClr val="000000">
                      <a:alpha val="43137"/>
                    </a:srgbClr>
                  </a:outerShdw>
                </a:effectLst>
                <a:uLnTx/>
                <a:uFillTx/>
                <a:latin typeface="Myriad Pro"/>
                <a:ea typeface="+mj-ea"/>
                <a:cs typeface="+mj-cs"/>
              </a:rPr>
              <a:t>55. VÝZVA  Kulturní dědictví</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6B5227-2C6F-B94D-9D8F-826F9170706D}" type="slidenum">
              <a:rPr kumimoji="0" lang="en-US" sz="1200" b="0" i="0" u="none" strike="noStrike" kern="1200" cap="none" spc="0" normalizeH="0" baseline="0" noProof="0" smtClean="0">
                <a:ln>
                  <a:noFill/>
                </a:ln>
                <a:solidFill>
                  <a:prstClr val="black">
                    <a:tint val="75000"/>
                  </a:prstClr>
                </a:solidFill>
                <a:effectLst/>
                <a:uLnTx/>
                <a:uFillTx/>
                <a:latin typeface="Myriad Pr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dirty="0">
              <a:ln>
                <a:noFill/>
              </a:ln>
              <a:solidFill>
                <a:prstClr val="black">
                  <a:tint val="75000"/>
                </a:prstClr>
              </a:solidFill>
              <a:effectLst/>
              <a:uLnTx/>
              <a:uFillTx/>
              <a:latin typeface="Myriad Pro"/>
              <a:ea typeface="+mn-ea"/>
              <a:cs typeface="+mn-cs"/>
            </a:endParaRPr>
          </a:p>
        </p:txBody>
      </p:sp>
    </p:spTree>
    <p:extLst>
      <p:ext uri="{BB962C8B-B14F-4D97-AF65-F5344CB8AC3E}">
        <p14:creationId xmlns:p14="http://schemas.microsoft.com/office/powerpoint/2010/main" val="214671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250825" y="1268760"/>
            <a:ext cx="8785671" cy="4861595"/>
          </a:xfrm>
        </p:spPr>
        <p:txBody>
          <a:bodyPr rtlCol="0">
            <a:noAutofit/>
          </a:bodyPr>
          <a:lstStyle/>
          <a:p>
            <a:pPr marL="0" indent="0">
              <a:buNone/>
            </a:pPr>
            <a:r>
              <a:rPr lang="cs-CZ" sz="2200" b="1" dirty="0" smtClean="0"/>
              <a:t>Kritéria závěrečného ověření způsobilosti projektů SC 4.1 (3.1)</a:t>
            </a:r>
          </a:p>
          <a:p>
            <a:pPr>
              <a:buFont typeface="Arial" panose="020B0604020202020204" pitchFamily="34" charset="0"/>
              <a:buChar char="•"/>
            </a:pPr>
            <a:r>
              <a:rPr lang="cs-CZ" sz="1800" b="1" dirty="0"/>
              <a:t>	</a:t>
            </a:r>
            <a:r>
              <a:rPr lang="cs-CZ" sz="2000" b="1" dirty="0"/>
              <a:t>aktivita Muzea</a:t>
            </a:r>
          </a:p>
          <a:p>
            <a:pPr marL="0" indent="0">
              <a:buNone/>
            </a:pPr>
            <a:r>
              <a:rPr lang="cs-CZ" sz="1800" dirty="0"/>
              <a:t>Muzeum spravuje sbírku dle zákona č. 122/2000 Sb., o ochraně sbírek muzejní povahy a o změně některých dalších zákonů, ve znění pozdějších předpisů. </a:t>
            </a:r>
          </a:p>
          <a:p>
            <a:pPr marL="0" indent="0">
              <a:buNone/>
            </a:pPr>
            <a:r>
              <a:rPr lang="cs-CZ" sz="1800" dirty="0"/>
              <a:t>Muzeum je zřizováno státem nebo krajem.</a:t>
            </a:r>
          </a:p>
          <a:p>
            <a:pPr marL="0" indent="0">
              <a:buNone/>
            </a:pPr>
            <a:r>
              <a:rPr lang="cs-CZ" sz="1800" dirty="0"/>
              <a:t>Návštěvnost muzea, vypočítaná jako roční průměr za poslední tři roky, překročila </a:t>
            </a:r>
            <a:endParaRPr lang="cs-CZ" sz="1800" dirty="0" smtClean="0"/>
          </a:p>
          <a:p>
            <a:pPr marL="0" indent="0">
              <a:buNone/>
            </a:pPr>
            <a:r>
              <a:rPr lang="cs-CZ" sz="1800" dirty="0" smtClean="0"/>
              <a:t>30 </a:t>
            </a:r>
            <a:r>
              <a:rPr lang="cs-CZ" sz="1800" dirty="0"/>
              <a:t>000 návštěvníků.</a:t>
            </a:r>
          </a:p>
          <a:p>
            <a:pPr marL="0" indent="0">
              <a:buNone/>
            </a:pPr>
            <a:r>
              <a:rPr lang="cs-CZ" sz="1800" dirty="0"/>
              <a:t>Žadatel zpracoval plán zpřístupnění podpořené sbírky nebo její částí</a:t>
            </a:r>
            <a:r>
              <a:rPr lang="cs-CZ" sz="1800" dirty="0" smtClean="0"/>
              <a:t>.</a:t>
            </a:r>
          </a:p>
          <a:p>
            <a:r>
              <a:rPr lang="cs-CZ" sz="2000" b="1" dirty="0" smtClean="0"/>
              <a:t>aktivita Knihovny</a:t>
            </a:r>
          </a:p>
          <a:p>
            <a:pPr marL="0" indent="0">
              <a:buNone/>
            </a:pPr>
            <a:r>
              <a:rPr lang="cs-CZ" sz="1800" dirty="0" smtClean="0"/>
              <a:t>Knihovna je zřízena podle § 3 odst. 1 písm. b) zákona č. 257/2001 Sb. o knihovnách a podmínkách provozování veřejných knihovnických a informačních služeb.</a:t>
            </a:r>
          </a:p>
          <a:p>
            <a:pPr marL="0" indent="0">
              <a:buNone/>
            </a:pPr>
            <a:r>
              <a:rPr lang="cs-CZ" sz="1800" dirty="0" smtClean="0"/>
              <a:t>Projekt je zaměřen pouze na digitalizaci části knihovního fondu, která není zdigitalizována, a v době podání žádosti o podporu ji nedigitalizuje jiný subjekt.</a:t>
            </a:r>
          </a:p>
          <a:p>
            <a:pPr marL="0" indent="0">
              <a:buNone/>
            </a:pPr>
            <a:r>
              <a:rPr lang="cs-CZ" sz="1800" dirty="0" smtClean="0"/>
              <a:t>Digitalizace je jednou ze součástí komplexnějšího projektu.</a:t>
            </a:r>
          </a:p>
          <a:p>
            <a:endParaRPr lang="cs-CZ" sz="1400" i="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pl-PL" sz="2800" b="0" i="0" u="none" strike="noStrike" kern="1200" cap="none" spc="0" normalizeH="0" baseline="0" noProof="0" dirty="0">
              <a:ln>
                <a:noFill/>
              </a:ln>
              <a:solidFill>
                <a:prstClr val="white">
                  <a:lumMod val="50000"/>
                </a:prstClr>
              </a:solidFill>
              <a:effectLst/>
              <a:uLnTx/>
              <a:uFillTx/>
              <a:latin typeface="Arial Black"/>
              <a:ea typeface="+mn-ea"/>
              <a:cs typeface="+mn-cs"/>
            </a:endParaRPr>
          </a:p>
        </p:txBody>
      </p:sp>
      <p:sp>
        <p:nvSpPr>
          <p:cNvPr id="6" name="Nadpis 1"/>
          <p:cNvSpPr txBox="1">
            <a:spLocks/>
          </p:cNvSpPr>
          <p:nvPr/>
        </p:nvSpPr>
        <p:spPr>
          <a:xfrm>
            <a:off x="363538" y="125128"/>
            <a:ext cx="8229600" cy="999616"/>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cs-CZ" sz="2400" b="1" i="0" u="none" strike="noStrike" kern="1200" cap="all" spc="0" normalizeH="0" baseline="0" noProof="0" dirty="0" smtClean="0">
              <a:ln>
                <a:noFill/>
              </a:ln>
              <a:solidFill>
                <a:srgbClr val="0070C0"/>
              </a:solidFill>
              <a:effectLst/>
              <a:uLnTx/>
              <a:uFillTx/>
              <a:latin typeface="Myriad Pro"/>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tab pos="2060575" algn="l"/>
              </a:tabLst>
              <a:defRPr/>
            </a:pPr>
            <a:r>
              <a:rPr kumimoji="0" lang="cs-CZ" sz="2600" b="1" i="0" u="none" strike="noStrike" kern="1200" cap="all" spc="0" normalizeH="0" baseline="0" noProof="0" dirty="0">
                <a:ln>
                  <a:noFill/>
                </a:ln>
                <a:solidFill>
                  <a:srgbClr val="0070C0"/>
                </a:solidFill>
                <a:effectLst>
                  <a:outerShdw blurRad="38100" dist="38100" dir="2700000" algn="tl">
                    <a:srgbClr val="000000">
                      <a:alpha val="43137"/>
                    </a:srgbClr>
                  </a:outerShdw>
                </a:effectLst>
                <a:uLnTx/>
                <a:uFillTx/>
                <a:latin typeface="Myriad Pro"/>
                <a:ea typeface="+mj-ea"/>
                <a:cs typeface="+mj-cs"/>
              </a:rPr>
              <a:t>55. VÝZVA  Kulturní dědictví</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6B5227-2C6F-B94D-9D8F-826F9170706D}" type="slidenum">
              <a:rPr kumimoji="0" lang="en-US" sz="1200" b="0" i="0" u="none" strike="noStrike" kern="1200" cap="none" spc="0" normalizeH="0" baseline="0" noProof="0" smtClean="0">
                <a:ln>
                  <a:noFill/>
                </a:ln>
                <a:solidFill>
                  <a:prstClr val="black">
                    <a:tint val="75000"/>
                  </a:prstClr>
                </a:solidFill>
                <a:effectLst/>
                <a:uLnTx/>
                <a:uFillTx/>
                <a:latin typeface="Myriad Pr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144</a:t>
            </a:fld>
            <a:endParaRPr kumimoji="0" lang="en-US" sz="1200" b="0" i="0" u="none" strike="noStrike" kern="1200" cap="none" spc="0" normalizeH="0" baseline="0" noProof="0" dirty="0">
              <a:ln>
                <a:noFill/>
              </a:ln>
              <a:solidFill>
                <a:prstClr val="black">
                  <a:tint val="75000"/>
                </a:prstClr>
              </a:solidFill>
              <a:effectLst/>
              <a:uLnTx/>
              <a:uFillTx/>
              <a:latin typeface="Myriad Pro"/>
              <a:ea typeface="+mn-ea"/>
              <a:cs typeface="+mn-cs"/>
            </a:endParaRPr>
          </a:p>
        </p:txBody>
      </p:sp>
    </p:spTree>
    <p:extLst>
      <p:ext uri="{BB962C8B-B14F-4D97-AF65-F5344CB8AC3E}">
        <p14:creationId xmlns:p14="http://schemas.microsoft.com/office/powerpoint/2010/main" val="2260784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1434164"/>
            <a:ext cx="8712968" cy="4738692"/>
          </a:xfrm>
        </p:spPr>
        <p:txBody>
          <a:bodyPr>
            <a:normAutofit/>
          </a:bodyPr>
          <a:lstStyle/>
          <a:p>
            <a:r>
              <a:rPr lang="cs-CZ" sz="2000" dirty="0" smtClean="0"/>
              <a:t>Parcely </a:t>
            </a:r>
            <a:r>
              <a:rPr lang="cs-CZ" sz="2000" dirty="0"/>
              <a:t>mimo </a:t>
            </a:r>
            <a:r>
              <a:rPr lang="cs-CZ" sz="2000" dirty="0" smtClean="0"/>
              <a:t>NKP u památek</a:t>
            </a:r>
            <a:endParaRPr lang="cs-CZ" sz="2000" dirty="0"/>
          </a:p>
          <a:p>
            <a:pPr lvl="0"/>
            <a:r>
              <a:rPr lang="cs-CZ" sz="2000" dirty="0" smtClean="0"/>
              <a:t>Nedoložení všech povinných </a:t>
            </a:r>
            <a:r>
              <a:rPr lang="cs-CZ" sz="2000" dirty="0"/>
              <a:t>příloh </a:t>
            </a:r>
          </a:p>
          <a:p>
            <a:pPr lvl="0"/>
            <a:r>
              <a:rPr lang="cs-CZ" sz="2000" dirty="0" smtClean="0"/>
              <a:t>Nevyplnění </a:t>
            </a:r>
            <a:r>
              <a:rPr lang="cs-CZ" sz="2000" dirty="0"/>
              <a:t>CBA k </a:t>
            </a:r>
            <a:r>
              <a:rPr lang="cs-CZ" sz="2000" dirty="0" smtClean="0"/>
              <a:t>veřejné podpoře</a:t>
            </a:r>
            <a:endParaRPr lang="cs-CZ" sz="2000" dirty="0"/>
          </a:p>
          <a:p>
            <a:pPr lvl="0"/>
            <a:r>
              <a:rPr lang="cs-CZ" sz="2000" dirty="0"/>
              <a:t>Nájemní smlouva </a:t>
            </a:r>
            <a:r>
              <a:rPr lang="cs-CZ" sz="2000" dirty="0" smtClean="0"/>
              <a:t>bez všech náležitostí</a:t>
            </a:r>
            <a:endParaRPr lang="cs-CZ" sz="2000" dirty="0"/>
          </a:p>
          <a:p>
            <a:pPr lvl="0"/>
            <a:r>
              <a:rPr lang="cs-CZ" sz="2000" dirty="0" smtClean="0"/>
              <a:t>Indikátory – nesprávně vypočítané </a:t>
            </a:r>
          </a:p>
          <a:p>
            <a:pPr lvl="0"/>
            <a:r>
              <a:rPr lang="cs-CZ" sz="2000" dirty="0" smtClean="0"/>
              <a:t>Nesoulad mezi žádostí a přílohami – zejména mezi položkovým rozpočtem a studií proveditelnosti</a:t>
            </a:r>
          </a:p>
          <a:p>
            <a:pPr lvl="0"/>
            <a:endParaRPr lang="cs-CZ" sz="2000" dirty="0" smtClean="0"/>
          </a:p>
          <a:p>
            <a:pPr lvl="0"/>
            <a:r>
              <a:rPr lang="cs-CZ" sz="2000" dirty="0" smtClean="0"/>
              <a:t>Více </a:t>
            </a:r>
            <a:r>
              <a:rPr lang="cs-CZ" sz="2000" dirty="0"/>
              <a:t>na </a:t>
            </a:r>
            <a:r>
              <a:rPr lang="cs-CZ" sz="2000" dirty="0">
                <a:hlinkClick r:id="rId2"/>
              </a:rPr>
              <a:t>http://</a:t>
            </a:r>
            <a:r>
              <a:rPr lang="cs-CZ" sz="2000" dirty="0" smtClean="0">
                <a:hlinkClick r:id="rId2"/>
              </a:rPr>
              <a:t>www.dotaceeu.cz/cs/Microsites/IROP/Vyzvy/Vyzva-c-52-Revitalizace-vybranych-pamatek-II</a:t>
            </a:r>
            <a:r>
              <a:rPr lang="cs-CZ" sz="2000" dirty="0" smtClean="0"/>
              <a:t> (pod Častá pochybení žadatelů -13. výzva IROP)</a:t>
            </a:r>
            <a:endParaRPr lang="cs-CZ" sz="2000" dirty="0"/>
          </a:p>
        </p:txBody>
      </p:sp>
      <p:sp>
        <p:nvSpPr>
          <p:cNvPr id="5" name="Nadpis 1"/>
          <p:cNvSpPr txBox="1">
            <a:spLocks/>
          </p:cNvSpPr>
          <p:nvPr/>
        </p:nvSpPr>
        <p:spPr>
          <a:xfrm>
            <a:off x="363538" y="-18256"/>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cs-CZ" sz="2400" b="1" i="0" u="none" strike="noStrike" kern="1200" cap="all" spc="0" normalizeH="0" baseline="0" noProof="0" dirty="0" smtClean="0">
              <a:ln>
                <a:noFill/>
              </a:ln>
              <a:solidFill>
                <a:srgbClr val="0070C0"/>
              </a:solidFill>
              <a:effectLst/>
              <a:uLnTx/>
              <a:uFillTx/>
              <a:latin typeface="Myriad Pro"/>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tab pos="2060575" algn="l"/>
              </a:tabLst>
              <a:defRPr/>
            </a:pPr>
            <a:r>
              <a:rPr kumimoji="0" lang="cs-CZ" sz="2600" b="1" i="0" u="none" strike="noStrike" kern="1200" cap="all" spc="0" normalizeH="0" baseline="0" noProof="0" dirty="0">
                <a:ln>
                  <a:noFill/>
                </a:ln>
                <a:solidFill>
                  <a:srgbClr val="0070C0"/>
                </a:solidFill>
                <a:effectLst>
                  <a:outerShdw blurRad="38100" dist="38100" dir="2700000" algn="tl">
                    <a:srgbClr val="000000">
                      <a:alpha val="43137"/>
                    </a:srgbClr>
                  </a:outerShdw>
                </a:effectLst>
                <a:uLnTx/>
                <a:uFillTx/>
                <a:latin typeface="Myriad Pro"/>
                <a:ea typeface="+mj-ea"/>
                <a:cs typeface="+mj-cs"/>
              </a:rPr>
              <a:t>Časté chyby projektů v oblasti kulturního dědictví</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6B5227-2C6F-B94D-9D8F-826F9170706D}" type="slidenum">
              <a:rPr kumimoji="0" lang="en-US" sz="1200" b="0" i="0" u="none" strike="noStrike" kern="1200" cap="none" spc="0" normalizeH="0" baseline="0" noProof="0" smtClean="0">
                <a:ln>
                  <a:noFill/>
                </a:ln>
                <a:solidFill>
                  <a:prstClr val="black">
                    <a:tint val="75000"/>
                  </a:prstClr>
                </a:solidFill>
                <a:effectLst/>
                <a:uLnTx/>
                <a:uFillTx/>
                <a:latin typeface="Myriad Pr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145</a:t>
            </a:fld>
            <a:endParaRPr kumimoji="0" lang="en-US" sz="1200" b="0" i="0" u="none" strike="noStrike" kern="1200" cap="none" spc="0" normalizeH="0" baseline="0" noProof="0" dirty="0">
              <a:ln>
                <a:noFill/>
              </a:ln>
              <a:solidFill>
                <a:prstClr val="black">
                  <a:tint val="75000"/>
                </a:prstClr>
              </a:solidFill>
              <a:effectLst/>
              <a:uLnTx/>
              <a:uFillTx/>
              <a:latin typeface="Myriad Pro"/>
              <a:ea typeface="+mn-ea"/>
              <a:cs typeface="+mn-cs"/>
            </a:endParaRPr>
          </a:p>
        </p:txBody>
      </p:sp>
    </p:spTree>
    <p:extLst>
      <p:ext uri="{BB962C8B-B14F-4D97-AF65-F5344CB8AC3E}">
        <p14:creationId xmlns:p14="http://schemas.microsoft.com/office/powerpoint/2010/main" val="259630127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810"/>
            <a:ext cx="9144000" cy="6808381"/>
          </a:xfrm>
          <a:prstGeom prst="rect">
            <a:avLst/>
          </a:prstGeom>
        </p:spPr>
      </p:pic>
      <p:sp>
        <p:nvSpPr>
          <p:cNvPr id="2" name="Nadpis 1"/>
          <p:cNvSpPr>
            <a:spLocks noGrp="1"/>
          </p:cNvSpPr>
          <p:nvPr>
            <p:ph type="title"/>
          </p:nvPr>
        </p:nvSpPr>
        <p:spPr/>
        <p:txBody>
          <a:bodyPr>
            <a:noAutofit/>
          </a:bodyPr>
          <a:lstStyle/>
          <a:p>
            <a:pPr>
              <a:spcBef>
                <a:spcPct val="20000"/>
              </a:spcBef>
            </a:pPr>
            <a:r>
              <a:rPr lang="cs-CZ" sz="3600" cap="none" dirty="0">
                <a:solidFill>
                  <a:srgbClr val="00B050"/>
                </a:solidFill>
                <a:effectLst>
                  <a:outerShdw blurRad="38100" dist="38100" dir="2700000" algn="tl">
                    <a:srgbClr val="000000">
                      <a:alpha val="43137"/>
                    </a:srgbClr>
                  </a:outerShdw>
                </a:effectLst>
                <a:ea typeface="+mn-ea"/>
                <a:cs typeface="Calibri" pitchFamily="34" charset="0"/>
              </a:rPr>
              <a:t/>
            </a:r>
            <a:br>
              <a:rPr lang="cs-CZ" sz="3600" cap="none" dirty="0">
                <a:solidFill>
                  <a:srgbClr val="00B050"/>
                </a:solidFill>
                <a:effectLst>
                  <a:outerShdw blurRad="38100" dist="38100" dir="2700000" algn="tl">
                    <a:srgbClr val="000000">
                      <a:alpha val="43137"/>
                    </a:srgbClr>
                  </a:outerShdw>
                </a:effectLst>
                <a:ea typeface="+mn-ea"/>
                <a:cs typeface="Calibri" pitchFamily="34" charset="0"/>
              </a:rPr>
            </a:br>
            <a:endParaRPr lang="cs-CZ" cap="none" dirty="0">
              <a:solidFill>
                <a:srgbClr val="00B050"/>
              </a:solidFill>
              <a:effectLst>
                <a:outerShdw blurRad="38100" dist="38100" dir="2700000" algn="tl">
                  <a:srgbClr val="000000">
                    <a:alpha val="43137"/>
                  </a:srgbClr>
                </a:outerShdw>
              </a:effectLst>
              <a:ea typeface="+mn-ea"/>
              <a:cs typeface="Calibri" pitchFamily="34" charset="0"/>
            </a:endParaRPr>
          </a:p>
        </p:txBody>
      </p:sp>
      <p:sp>
        <p:nvSpPr>
          <p:cNvPr id="8" name="Zástupný symbol pro text 7"/>
          <p:cNvSpPr>
            <a:spLocks noGrp="1"/>
          </p:cNvSpPr>
          <p:nvPr>
            <p:ph type="body" idx="1"/>
          </p:nvPr>
        </p:nvSpPr>
        <p:spPr>
          <a:xfrm>
            <a:off x="411126" y="2326636"/>
            <a:ext cx="8321748" cy="2233729"/>
          </a:xfrm>
        </p:spPr>
        <p:txBody>
          <a:bodyPr anchor="t">
            <a:noAutofit/>
          </a:bodyPr>
          <a:lstStyle/>
          <a:p>
            <a:pPr algn="ctr"/>
            <a:r>
              <a:rPr lang="cs-CZ" sz="3600" b="1" dirty="0" smtClean="0">
                <a:solidFill>
                  <a:srgbClr val="0070C0"/>
                </a:solidFill>
                <a:effectLst>
                  <a:outerShdw blurRad="38100" dist="38100" dir="2700000" algn="tl">
                    <a:srgbClr val="000000">
                      <a:alpha val="43137"/>
                    </a:srgbClr>
                  </a:outerShdw>
                </a:effectLst>
                <a:cs typeface="Calibri" pitchFamily="34" charset="0"/>
              </a:rPr>
              <a:t>VÝZVA 45 </a:t>
            </a:r>
          </a:p>
          <a:p>
            <a:pPr lvl="0" algn="ctr"/>
            <a:r>
              <a:rPr lang="cs-CZ" sz="3600" b="1" dirty="0" smtClean="0">
                <a:solidFill>
                  <a:srgbClr val="0070C0"/>
                </a:solidFill>
                <a:effectLst>
                  <a:outerShdw blurRad="38100" dist="38100" dir="2700000" algn="tl">
                    <a:srgbClr val="000000">
                      <a:alpha val="43137"/>
                    </a:srgbClr>
                  </a:outerShdw>
                </a:effectLst>
                <a:cs typeface="Calibri" pitchFamily="34" charset="0"/>
              </a:rPr>
              <a:t>DOKUMENTY ÚZEMNÍHO ROZVOJE</a:t>
            </a:r>
            <a:r>
              <a:rPr lang="cs-CZ" sz="3600" b="1" dirty="0">
                <a:solidFill>
                  <a:srgbClr val="C00000"/>
                </a:solidFill>
                <a:effectLst>
                  <a:outerShdw blurRad="38100" dist="38100" dir="2700000" algn="tl">
                    <a:srgbClr val="000000">
                      <a:alpha val="43137"/>
                    </a:srgbClr>
                  </a:outerShdw>
                </a:effectLst>
                <a:cs typeface="Calibri" pitchFamily="34" charset="0"/>
              </a:rPr>
              <a:t/>
            </a:r>
            <a:br>
              <a:rPr lang="cs-CZ" sz="3600" b="1" dirty="0">
                <a:solidFill>
                  <a:srgbClr val="C00000"/>
                </a:solidFill>
                <a:effectLst>
                  <a:outerShdw blurRad="38100" dist="38100" dir="2700000" algn="tl">
                    <a:srgbClr val="000000">
                      <a:alpha val="43137"/>
                    </a:srgbClr>
                  </a:outerShdw>
                </a:effectLst>
                <a:cs typeface="Calibri" pitchFamily="34" charset="0"/>
              </a:rPr>
            </a:br>
            <a:r>
              <a:rPr lang="cs-CZ" sz="3600" dirty="0" smtClean="0">
                <a:solidFill>
                  <a:prstClr val="black"/>
                </a:solidFill>
                <a:effectLst>
                  <a:outerShdw blurRad="38100" dist="38100" dir="2700000" algn="tl">
                    <a:srgbClr val="000000">
                      <a:alpha val="43137"/>
                    </a:srgbClr>
                  </a:outerShdw>
                </a:effectLst>
                <a:cs typeface="Calibri" pitchFamily="34" charset="0"/>
              </a:rPr>
              <a:t>Ing. Monika Harvanková, </a:t>
            </a:r>
            <a:r>
              <a:rPr lang="cs-CZ" sz="3600" dirty="0">
                <a:solidFill>
                  <a:prstClr val="black"/>
                </a:solidFill>
                <a:effectLst>
                  <a:outerShdw blurRad="38100" dist="38100" dir="2700000" algn="tl">
                    <a:srgbClr val="000000">
                      <a:alpha val="43137"/>
                    </a:srgbClr>
                  </a:outerShdw>
                </a:effectLst>
                <a:cs typeface="Calibri" pitchFamily="34" charset="0"/>
              </a:rPr>
              <a:t>garant SC </a:t>
            </a:r>
            <a:r>
              <a:rPr lang="cs-CZ" sz="3600" dirty="0" smtClean="0">
                <a:solidFill>
                  <a:prstClr val="black"/>
                </a:solidFill>
                <a:effectLst>
                  <a:outerShdw blurRad="38100" dist="38100" dir="2700000" algn="tl">
                    <a:srgbClr val="000000">
                      <a:alpha val="43137"/>
                    </a:srgbClr>
                  </a:outerShdw>
                </a:effectLst>
                <a:cs typeface="Calibri" pitchFamily="34" charset="0"/>
              </a:rPr>
              <a:t>3.3</a:t>
            </a:r>
            <a:endParaRPr lang="cs-CZ" sz="3600" dirty="0">
              <a:solidFill>
                <a:prstClr val="black"/>
              </a:solidFill>
              <a:effectLst>
                <a:outerShdw blurRad="38100" dist="38100" dir="2700000" algn="tl">
                  <a:srgbClr val="000000">
                    <a:alpha val="43137"/>
                  </a:srgbClr>
                </a:outerShdw>
              </a:effectLst>
              <a:cs typeface="Calibri" pitchFamily="34" charset="0"/>
            </a:endParaRPr>
          </a:p>
          <a:p>
            <a:pPr algn="ctr"/>
            <a:r>
              <a:rPr lang="cs-CZ" sz="3600" b="1" dirty="0" smtClean="0">
                <a:solidFill>
                  <a:srgbClr val="C00000"/>
                </a:solidFill>
                <a:effectLst>
                  <a:outerShdw blurRad="38100" dist="38100" dir="2700000" algn="tl">
                    <a:srgbClr val="000000">
                      <a:alpha val="43137"/>
                    </a:srgbClr>
                  </a:outerShdw>
                </a:effectLst>
                <a:cs typeface="Calibri" pitchFamily="34" charset="0"/>
              </a:rPr>
              <a:t>         </a:t>
            </a:r>
          </a:p>
        </p:txBody>
      </p:sp>
      <p:sp>
        <p:nvSpPr>
          <p:cNvPr id="6" name="Zástupný symbol pro číslo snímku 5"/>
          <p:cNvSpPr>
            <a:spLocks noGrp="1"/>
          </p:cNvSpPr>
          <p:nvPr>
            <p:ph type="sldNum" sz="quarter" idx="12"/>
          </p:nvPr>
        </p:nvSpPr>
        <p:spPr/>
        <p:txBody>
          <a:bodyPr/>
          <a:lstStyle/>
          <a:p>
            <a:fld id="{CA6B5227-2C6F-B94D-9D8F-826F9170706D}" type="slidenum">
              <a:rPr lang="en-US" smtClean="0"/>
              <a:t>146</a:t>
            </a:fld>
            <a:endParaRPr lang="en-US" dirty="0"/>
          </a:p>
        </p:txBody>
      </p:sp>
      <p:pic>
        <p:nvPicPr>
          <p:cNvPr id="4" name="Picture 2" descr="\\nt1\O\Loga 2014_2020\IROP\Logolinky\RGB\JPG\IROP_CZ_RO_B_C RGB_malý.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09" y="593986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317888"/>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147</a:t>
            </a:fld>
            <a:endParaRPr lang="en-US" dirty="0"/>
          </a:p>
        </p:txBody>
      </p:sp>
      <p:sp>
        <p:nvSpPr>
          <p:cNvPr id="5" name="TextovéPole 4"/>
          <p:cNvSpPr txBox="1"/>
          <p:nvPr/>
        </p:nvSpPr>
        <p:spPr>
          <a:xfrm>
            <a:off x="590550" y="1214324"/>
            <a:ext cx="7962900" cy="4124206"/>
          </a:xfrm>
          <a:prstGeom prst="rect">
            <a:avLst/>
          </a:prstGeom>
          <a:noFill/>
        </p:spPr>
        <p:txBody>
          <a:bodyPr wrap="square" rtlCol="0">
            <a:spAutoFit/>
          </a:bodyPr>
          <a:lstStyle/>
          <a:p>
            <a:r>
              <a:rPr lang="cs-CZ" sz="2200" b="1" dirty="0" smtClean="0">
                <a:latin typeface="Myriad Pro"/>
              </a:rPr>
              <a:t>Příjemci: </a:t>
            </a:r>
            <a:r>
              <a:rPr lang="cs-CZ" sz="2200" dirty="0" smtClean="0">
                <a:latin typeface="Myriad Pro"/>
              </a:rPr>
              <a:t>ORP, </a:t>
            </a:r>
            <a:r>
              <a:rPr lang="cs-CZ" sz="2200" dirty="0" smtClean="0">
                <a:solidFill>
                  <a:srgbClr val="FF0000"/>
                </a:solidFill>
                <a:latin typeface="Myriad Pro"/>
              </a:rPr>
              <a:t>v revizi PD IROP 1.1 </a:t>
            </a:r>
            <a:r>
              <a:rPr lang="cs-CZ" sz="2200" dirty="0">
                <a:solidFill>
                  <a:srgbClr val="FF0000"/>
                </a:solidFill>
                <a:latin typeface="Myriad Pro"/>
              </a:rPr>
              <a:t>přidány i obce</a:t>
            </a:r>
          </a:p>
          <a:p>
            <a:endParaRPr lang="cs-CZ" sz="2000" dirty="0" smtClean="0">
              <a:latin typeface="Myriad Pro"/>
            </a:endParaRPr>
          </a:p>
          <a:p>
            <a:r>
              <a:rPr lang="cs-CZ" sz="2000" b="1" dirty="0" smtClean="0">
                <a:latin typeface="Myriad Pro"/>
              </a:rPr>
              <a:t>Aktivity: </a:t>
            </a:r>
            <a:endParaRPr lang="cs-CZ" sz="2000" b="1" dirty="0">
              <a:latin typeface="Myriad Pro"/>
            </a:endParaRPr>
          </a:p>
          <a:p>
            <a:r>
              <a:rPr lang="cs-CZ" sz="2000" dirty="0" smtClean="0">
                <a:latin typeface="Myriad Pro"/>
              </a:rPr>
              <a:t>Územní plány / změny územních plánů</a:t>
            </a:r>
          </a:p>
          <a:p>
            <a:r>
              <a:rPr lang="cs-CZ" sz="2000" dirty="0" smtClean="0">
                <a:latin typeface="Myriad Pro"/>
              </a:rPr>
              <a:t>Regulační plány</a:t>
            </a:r>
          </a:p>
          <a:p>
            <a:r>
              <a:rPr lang="cs-CZ" sz="2000" dirty="0" smtClean="0">
                <a:latin typeface="Myriad Pro"/>
              </a:rPr>
              <a:t>Územní studie</a:t>
            </a:r>
          </a:p>
          <a:p>
            <a:pPr marL="285750" indent="-285750">
              <a:buFontTx/>
              <a:buChar char="-"/>
            </a:pPr>
            <a:r>
              <a:rPr lang="cs-CZ" sz="2000" dirty="0" smtClean="0">
                <a:latin typeface="Myriad Pro"/>
              </a:rPr>
              <a:t>krajina (pro celý SO ORP)</a:t>
            </a:r>
          </a:p>
          <a:p>
            <a:pPr marL="285750" indent="-285750">
              <a:buFontTx/>
              <a:buChar char="-"/>
            </a:pPr>
            <a:r>
              <a:rPr lang="cs-CZ" sz="2000" dirty="0" smtClean="0">
                <a:latin typeface="Myriad Pro"/>
              </a:rPr>
              <a:t>veřejné prostranství</a:t>
            </a:r>
          </a:p>
          <a:p>
            <a:pPr marL="285750" indent="-285750">
              <a:buFontTx/>
              <a:buChar char="-"/>
            </a:pPr>
            <a:r>
              <a:rPr lang="pl-PL" sz="2000" dirty="0" smtClean="0">
                <a:latin typeface="Myriad Pro"/>
              </a:rPr>
              <a:t>veřejná technická infrastruktura, veřejná </a:t>
            </a:r>
            <a:r>
              <a:rPr lang="pl-PL" sz="2000">
                <a:latin typeface="Myriad Pro"/>
              </a:rPr>
              <a:t>dopravní </a:t>
            </a:r>
            <a:r>
              <a:rPr lang="pl-PL" sz="2000" smtClean="0">
                <a:latin typeface="Myriad Pro"/>
              </a:rPr>
              <a:t>infrastruktura</a:t>
            </a:r>
            <a:endParaRPr lang="pl-PL" sz="2000" dirty="0" smtClean="0">
              <a:latin typeface="Myriad Pro"/>
            </a:endParaRPr>
          </a:p>
          <a:p>
            <a:pPr marL="285750" indent="-285750">
              <a:buFontTx/>
              <a:buChar char="-"/>
            </a:pPr>
            <a:endParaRPr lang="pl-PL" sz="2000" dirty="0">
              <a:latin typeface="Myriad Pro"/>
            </a:endParaRPr>
          </a:p>
          <a:p>
            <a:r>
              <a:rPr lang="pl-PL" sz="2000" b="1" dirty="0" smtClean="0">
                <a:latin typeface="Myriad Pro"/>
              </a:rPr>
              <a:t>Podmínka: </a:t>
            </a:r>
            <a:r>
              <a:rPr lang="pl-PL" sz="2000" b="1" u="sng" dirty="0" smtClean="0">
                <a:solidFill>
                  <a:srgbClr val="FF0000"/>
                </a:solidFill>
                <a:latin typeface="Myriad Pro"/>
              </a:rPr>
              <a:t>podepsaná smlouva s dodavatelem</a:t>
            </a:r>
          </a:p>
          <a:p>
            <a:endParaRPr lang="pl-PL" sz="2000" dirty="0">
              <a:latin typeface="Myriad Pro"/>
            </a:endParaRPr>
          </a:p>
          <a:p>
            <a:r>
              <a:rPr lang="pl-PL" sz="2000" b="1" dirty="0" smtClean="0">
                <a:latin typeface="Myriad Pro"/>
              </a:rPr>
              <a:t>Problémy: </a:t>
            </a:r>
            <a:r>
              <a:rPr lang="pl-PL" sz="2000" dirty="0" smtClean="0">
                <a:latin typeface="Myriad Pro"/>
              </a:rPr>
              <a:t>veřejné zakázky a výběrová kritéria</a:t>
            </a:r>
            <a:endParaRPr lang="cs-CZ" sz="2000" dirty="0">
              <a:latin typeface="Myriad Pro"/>
            </a:endParaRPr>
          </a:p>
        </p:txBody>
      </p:sp>
    </p:spTree>
    <p:extLst>
      <p:ext uri="{BB962C8B-B14F-4D97-AF65-F5344CB8AC3E}">
        <p14:creationId xmlns:p14="http://schemas.microsoft.com/office/powerpoint/2010/main" val="51913371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148</a:t>
            </a:fld>
            <a:endParaRPr lang="en-US" dirty="0"/>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5784" y="607903"/>
            <a:ext cx="6752431" cy="5642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bdélník 6"/>
          <p:cNvSpPr/>
          <p:nvPr/>
        </p:nvSpPr>
        <p:spPr>
          <a:xfrm>
            <a:off x="2371606" y="238571"/>
            <a:ext cx="4181594" cy="369332"/>
          </a:xfrm>
          <a:prstGeom prst="rect">
            <a:avLst/>
          </a:prstGeom>
        </p:spPr>
        <p:txBody>
          <a:bodyPr wrap="none">
            <a:spAutoFit/>
          </a:bodyPr>
          <a:lstStyle/>
          <a:p>
            <a:r>
              <a:rPr lang="cs-CZ" b="1" dirty="0">
                <a:latin typeface="Myriad Pro"/>
              </a:rPr>
              <a:t>Územní studie Nepomuk - Pod Vinicí</a:t>
            </a:r>
            <a:endParaRPr lang="cs-CZ" dirty="0">
              <a:latin typeface="Myriad Pro"/>
            </a:endParaRPr>
          </a:p>
        </p:txBody>
      </p:sp>
    </p:spTree>
    <p:extLst>
      <p:ext uri="{BB962C8B-B14F-4D97-AF65-F5344CB8AC3E}">
        <p14:creationId xmlns:p14="http://schemas.microsoft.com/office/powerpoint/2010/main" val="3372419463"/>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810"/>
            <a:ext cx="9144000" cy="6808381"/>
          </a:xfrm>
          <a:prstGeom prst="rect">
            <a:avLst/>
          </a:prstGeom>
        </p:spPr>
      </p:pic>
      <p:sp>
        <p:nvSpPr>
          <p:cNvPr id="2" name="Nadpis 1"/>
          <p:cNvSpPr>
            <a:spLocks noGrp="1"/>
          </p:cNvSpPr>
          <p:nvPr>
            <p:ph type="title"/>
          </p:nvPr>
        </p:nvSpPr>
        <p:spPr/>
        <p:txBody>
          <a:bodyPr>
            <a:noAutofit/>
          </a:bodyPr>
          <a:lstStyle/>
          <a:p>
            <a:pPr>
              <a:spcBef>
                <a:spcPct val="20000"/>
              </a:spcBef>
            </a:pPr>
            <a:r>
              <a:rPr lang="cs-CZ" sz="3600" cap="none" dirty="0">
                <a:solidFill>
                  <a:srgbClr val="00B050"/>
                </a:solidFill>
                <a:effectLst>
                  <a:outerShdw blurRad="38100" dist="38100" dir="2700000" algn="tl">
                    <a:srgbClr val="000000">
                      <a:alpha val="43137"/>
                    </a:srgbClr>
                  </a:outerShdw>
                </a:effectLst>
                <a:ea typeface="+mn-ea"/>
                <a:cs typeface="Calibri" pitchFamily="34" charset="0"/>
              </a:rPr>
              <a:t/>
            </a:r>
            <a:br>
              <a:rPr lang="cs-CZ" sz="3600" cap="none" dirty="0">
                <a:solidFill>
                  <a:srgbClr val="00B050"/>
                </a:solidFill>
                <a:effectLst>
                  <a:outerShdw blurRad="38100" dist="38100" dir="2700000" algn="tl">
                    <a:srgbClr val="000000">
                      <a:alpha val="43137"/>
                    </a:srgbClr>
                  </a:outerShdw>
                </a:effectLst>
                <a:ea typeface="+mn-ea"/>
                <a:cs typeface="Calibri" pitchFamily="34" charset="0"/>
              </a:rPr>
            </a:br>
            <a:endParaRPr lang="cs-CZ" cap="none" dirty="0">
              <a:solidFill>
                <a:srgbClr val="00B050"/>
              </a:solidFill>
              <a:effectLst>
                <a:outerShdw blurRad="38100" dist="38100" dir="2700000" algn="tl">
                  <a:srgbClr val="000000">
                    <a:alpha val="43137"/>
                  </a:srgbClr>
                </a:outerShdw>
              </a:effectLst>
              <a:ea typeface="+mn-ea"/>
              <a:cs typeface="Calibri" pitchFamily="34" charset="0"/>
            </a:endParaRPr>
          </a:p>
        </p:txBody>
      </p:sp>
      <p:sp>
        <p:nvSpPr>
          <p:cNvPr id="8" name="Zástupný symbol pro text 7"/>
          <p:cNvSpPr>
            <a:spLocks noGrp="1"/>
          </p:cNvSpPr>
          <p:nvPr>
            <p:ph type="body" idx="1"/>
          </p:nvPr>
        </p:nvSpPr>
        <p:spPr>
          <a:xfrm>
            <a:off x="447639" y="2076316"/>
            <a:ext cx="8321748" cy="2705368"/>
          </a:xfrm>
        </p:spPr>
        <p:txBody>
          <a:bodyPr anchor="t">
            <a:normAutofit/>
          </a:bodyPr>
          <a:lstStyle/>
          <a:p>
            <a:pPr algn="ctr"/>
            <a:r>
              <a:rPr lang="cs-CZ" sz="3600" b="1" dirty="0" smtClean="0">
                <a:solidFill>
                  <a:srgbClr val="0070C0"/>
                </a:solidFill>
                <a:effectLst>
                  <a:outerShdw blurRad="38100" dist="38100" dir="2700000" algn="tl">
                    <a:srgbClr val="000000">
                      <a:alpha val="43137"/>
                    </a:srgbClr>
                  </a:outerShdw>
                </a:effectLst>
                <a:cs typeface="Calibri" pitchFamily="34" charset="0"/>
              </a:rPr>
              <a:t>VÝZVA 71 </a:t>
            </a:r>
            <a:endParaRPr lang="cs-CZ" sz="3600" b="1" dirty="0">
              <a:solidFill>
                <a:srgbClr val="0070C0"/>
              </a:solidFill>
              <a:effectLst>
                <a:outerShdw blurRad="38100" dist="38100" dir="2700000" algn="tl">
                  <a:srgbClr val="000000">
                    <a:alpha val="43137"/>
                  </a:srgbClr>
                </a:outerShdw>
              </a:effectLst>
              <a:cs typeface="Calibri" pitchFamily="34" charset="0"/>
            </a:endParaRPr>
          </a:p>
          <a:p>
            <a:pPr algn="ctr"/>
            <a:r>
              <a:rPr lang="cs-CZ" sz="3600" b="1" dirty="0" smtClean="0">
                <a:solidFill>
                  <a:srgbClr val="0070C0"/>
                </a:solidFill>
                <a:effectLst>
                  <a:outerShdw blurRad="38100" dist="38100" dir="2700000" algn="tl">
                    <a:srgbClr val="000000">
                      <a:alpha val="43137"/>
                    </a:srgbClr>
                  </a:outerShdw>
                </a:effectLst>
                <a:cs typeface="Calibri" pitchFamily="34" charset="0"/>
              </a:rPr>
              <a:t>DEINSTITUCIONALIZACE PSYCHIATRICKÉ PÉČE</a:t>
            </a:r>
          </a:p>
          <a:p>
            <a:pPr algn="ctr"/>
            <a:r>
              <a:rPr lang="cs-CZ" sz="3600" dirty="0" smtClean="0">
                <a:solidFill>
                  <a:schemeClr val="tx1"/>
                </a:solidFill>
                <a:effectLst>
                  <a:outerShdw blurRad="38100" dist="38100" dir="2700000" algn="tl">
                    <a:srgbClr val="000000">
                      <a:alpha val="43137"/>
                    </a:srgbClr>
                  </a:outerShdw>
                </a:effectLst>
                <a:cs typeface="Calibri" pitchFamily="34" charset="0"/>
              </a:rPr>
              <a:t>Mgr</a:t>
            </a:r>
            <a:r>
              <a:rPr lang="cs-CZ" sz="3600" dirty="0">
                <a:solidFill>
                  <a:schemeClr val="tx1"/>
                </a:solidFill>
                <a:effectLst>
                  <a:outerShdw blurRad="38100" dist="38100" dir="2700000" algn="tl">
                    <a:srgbClr val="000000">
                      <a:alpha val="43137"/>
                    </a:srgbClr>
                  </a:outerShdw>
                </a:effectLst>
                <a:cs typeface="Calibri" pitchFamily="34" charset="0"/>
              </a:rPr>
              <a:t>. Marek Zeman, garant SC 2.3         </a:t>
            </a:r>
          </a:p>
        </p:txBody>
      </p:sp>
      <p:sp>
        <p:nvSpPr>
          <p:cNvPr id="6" name="Zástupný symbol pro číslo snímku 5"/>
          <p:cNvSpPr>
            <a:spLocks noGrp="1"/>
          </p:cNvSpPr>
          <p:nvPr>
            <p:ph type="sldNum" sz="quarter" idx="12"/>
          </p:nvPr>
        </p:nvSpPr>
        <p:spPr/>
        <p:txBody>
          <a:bodyPr/>
          <a:lstStyle/>
          <a:p>
            <a:fld id="{CA6B5227-2C6F-B94D-9D8F-826F9170706D}" type="slidenum">
              <a:rPr lang="en-US" smtClean="0"/>
              <a:t>149</a:t>
            </a:fld>
            <a:endParaRPr lang="en-US" dirty="0"/>
          </a:p>
        </p:txBody>
      </p:sp>
      <p:pic>
        <p:nvPicPr>
          <p:cNvPr id="4" name="Picture 2" descr="\\nt1\O\Loga 2014_2020\IROP\Logolinky\RGB\JPG\IROP_CZ_RO_B_C RGB_malý.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09" y="593986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8507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49387"/>
          </a:xfrm>
        </p:spPr>
        <p:txBody>
          <a:bodyPr/>
          <a:lstStyle/>
          <a:p>
            <a:r>
              <a:rPr lang="cs-CZ" sz="2600" dirty="0">
                <a:solidFill>
                  <a:srgbClr val="0070C0"/>
                </a:solidFill>
                <a:effectLst>
                  <a:outerShdw blurRad="38100" dist="38100" dir="2700000" algn="tl">
                    <a:srgbClr val="000000">
                      <a:alpha val="43137"/>
                    </a:srgbClr>
                  </a:outerShdw>
                </a:effectLst>
              </a:rPr>
              <a:t>kontakty</a:t>
            </a:r>
          </a:p>
        </p:txBody>
      </p:sp>
      <p:sp>
        <p:nvSpPr>
          <p:cNvPr id="3" name="Zástupný symbol pro obsah 2"/>
          <p:cNvSpPr>
            <a:spLocks noGrp="1"/>
          </p:cNvSpPr>
          <p:nvPr>
            <p:ph idx="1"/>
          </p:nvPr>
        </p:nvSpPr>
        <p:spPr>
          <a:xfrm>
            <a:off x="457200" y="924026"/>
            <a:ext cx="8229600" cy="5226518"/>
          </a:xfrm>
        </p:spPr>
        <p:txBody>
          <a:bodyPr>
            <a:normAutofit/>
          </a:bodyPr>
          <a:lstStyle/>
          <a:p>
            <a:pPr marL="0" indent="0">
              <a:buNone/>
            </a:pPr>
            <a:endParaRPr lang="cs-CZ" sz="800" dirty="0" smtClean="0"/>
          </a:p>
          <a:p>
            <a:pPr marL="0" indent="0">
              <a:buNone/>
            </a:pPr>
            <a:r>
              <a:rPr lang="cs-CZ" sz="2400" dirty="0" smtClean="0"/>
              <a:t>1) Přiřazování rolí pro administraci IN</a:t>
            </a:r>
          </a:p>
          <a:p>
            <a:pPr marL="400050" lvl="1" indent="0">
              <a:buNone/>
            </a:pPr>
            <a:r>
              <a:rPr lang="cs-CZ" sz="2000" dirty="0" smtClean="0"/>
              <a:t>MMR – ORP (</a:t>
            </a:r>
            <a:r>
              <a:rPr lang="cs-CZ" sz="2000" dirty="0" smtClean="0">
                <a:hlinkClick r:id="rId3"/>
              </a:rPr>
              <a:t>Anezka.Filgasova@mmr.cz</a:t>
            </a:r>
            <a:r>
              <a:rPr lang="cs-CZ" sz="2000" dirty="0" smtClean="0"/>
              <a:t>)</a:t>
            </a:r>
            <a:endParaRPr lang="cs-CZ" sz="2000" dirty="0"/>
          </a:p>
          <a:p>
            <a:pPr marL="0" indent="0">
              <a:buNone/>
            </a:pPr>
            <a:r>
              <a:rPr lang="cs-CZ" sz="2400" dirty="0" smtClean="0"/>
              <a:t>2) Zpráva o plnění </a:t>
            </a:r>
            <a:r>
              <a:rPr lang="cs-CZ" sz="2400" dirty="0" err="1" smtClean="0"/>
              <a:t>Isg</a:t>
            </a:r>
            <a:r>
              <a:rPr lang="cs-CZ" sz="2400" dirty="0" smtClean="0"/>
              <a:t>, Žádost o změnu </a:t>
            </a:r>
            <a:r>
              <a:rPr lang="cs-CZ" sz="2400" dirty="0" err="1" smtClean="0"/>
              <a:t>Isg</a:t>
            </a:r>
            <a:endParaRPr lang="cs-CZ" sz="2400" dirty="0" smtClean="0"/>
          </a:p>
          <a:p>
            <a:pPr marL="400050" lvl="1" indent="0">
              <a:buNone/>
            </a:pPr>
            <a:r>
              <a:rPr lang="cs-CZ" sz="2000" dirty="0" smtClean="0"/>
              <a:t>MMR-ORP (</a:t>
            </a:r>
            <a:r>
              <a:rPr lang="cs-CZ" sz="2000" dirty="0" smtClean="0">
                <a:hlinkClick r:id="rId4"/>
              </a:rPr>
              <a:t>Johana.Benesova@mmr.cz</a:t>
            </a:r>
            <a:r>
              <a:rPr lang="cs-CZ" sz="2000" dirty="0" smtClean="0"/>
              <a:t>)</a:t>
            </a:r>
          </a:p>
          <a:p>
            <a:pPr marL="0" indent="0">
              <a:buNone/>
            </a:pPr>
            <a:r>
              <a:rPr lang="cs-CZ" sz="2400" dirty="0" smtClean="0"/>
              <a:t>3) Technické dotazy k administraci v systému</a:t>
            </a:r>
          </a:p>
          <a:p>
            <a:pPr marL="400050" lvl="1" indent="0">
              <a:buNone/>
            </a:pPr>
            <a:r>
              <a:rPr lang="cs-CZ" sz="2000" dirty="0"/>
              <a:t>ŘO IROP (</a:t>
            </a:r>
            <a:r>
              <a:rPr lang="cs-CZ" sz="2000" dirty="0" smtClean="0">
                <a:hlinkClick r:id="rId5"/>
              </a:rPr>
              <a:t>helpirop_in@mmr.cz</a:t>
            </a:r>
            <a:r>
              <a:rPr lang="cs-CZ" sz="2000" dirty="0" smtClean="0"/>
              <a:t>)</a:t>
            </a:r>
          </a:p>
          <a:p>
            <a:pPr marL="0" indent="0">
              <a:buNone/>
            </a:pPr>
            <a:r>
              <a:rPr lang="cs-CZ" sz="2400" dirty="0" smtClean="0"/>
              <a:t>4) Problémy s předáváním projektů k </a:t>
            </a:r>
            <a:r>
              <a:rPr lang="cs-CZ" sz="2400" dirty="0" err="1" smtClean="0"/>
              <a:t>ZoZ</a:t>
            </a:r>
            <a:endParaRPr lang="cs-CZ" sz="2400" dirty="0" smtClean="0"/>
          </a:p>
          <a:p>
            <a:pPr marL="400050" lvl="1" indent="0">
              <a:buNone/>
            </a:pPr>
            <a:r>
              <a:rPr lang="cs-CZ" sz="2000" dirty="0"/>
              <a:t>Centrum (</a:t>
            </a:r>
            <a:r>
              <a:rPr lang="cs-CZ" sz="2000" dirty="0">
                <a:hlinkClick r:id="rId6"/>
              </a:rPr>
              <a:t>monitoring@crr.cz</a:t>
            </a:r>
            <a:r>
              <a:rPr lang="cs-CZ" sz="2000" dirty="0"/>
              <a:t>)</a:t>
            </a:r>
          </a:p>
          <a:p>
            <a:pPr marL="0" indent="0">
              <a:buNone/>
            </a:pPr>
            <a:r>
              <a:rPr lang="cs-CZ" sz="2400" dirty="0" smtClean="0"/>
              <a:t>5) Výklad k pravidlům a výzvám ŘO IROP</a:t>
            </a:r>
          </a:p>
          <a:p>
            <a:pPr marL="400050" lvl="1" indent="0">
              <a:buNone/>
            </a:pPr>
            <a:r>
              <a:rPr lang="cs-CZ" sz="2000" dirty="0"/>
              <a:t>Centrum (</a:t>
            </a:r>
            <a:r>
              <a:rPr lang="cs-CZ" sz="2000" dirty="0">
                <a:hlinkClick r:id="rId7"/>
              </a:rPr>
              <a:t>http://www.crr.cz/</a:t>
            </a:r>
            <a:r>
              <a:rPr lang="cs-CZ" sz="2000" dirty="0" err="1">
                <a:hlinkClick r:id="rId7"/>
              </a:rPr>
              <a:t>cs</a:t>
            </a:r>
            <a:r>
              <a:rPr lang="cs-CZ" sz="2000" dirty="0">
                <a:hlinkClick r:id="rId7"/>
              </a:rPr>
              <a:t>/kontakty/</a:t>
            </a:r>
            <a:r>
              <a:rPr lang="cs-CZ" sz="2000" dirty="0" err="1">
                <a:hlinkClick r:id="rId7"/>
              </a:rPr>
              <a:t>kontaktni</a:t>
            </a:r>
            <a:r>
              <a:rPr lang="cs-CZ" sz="2000" dirty="0">
                <a:hlinkClick r:id="rId7"/>
              </a:rPr>
              <a:t>-osoby-k-</a:t>
            </a:r>
            <a:r>
              <a:rPr lang="cs-CZ" sz="2000" dirty="0" err="1">
                <a:hlinkClick r:id="rId7"/>
              </a:rPr>
              <a:t>vyzvam</a:t>
            </a:r>
            <a:r>
              <a:rPr lang="cs-CZ" sz="2000" dirty="0" smtClean="0">
                <a:hlinkClick r:id="rId7"/>
              </a:rPr>
              <a:t>/</a:t>
            </a:r>
            <a:r>
              <a:rPr lang="cs-CZ" sz="2000" dirty="0" smtClean="0"/>
              <a:t>)</a:t>
            </a:r>
          </a:p>
          <a:p>
            <a:pPr marL="0" indent="0">
              <a:buNone/>
            </a:pPr>
            <a:r>
              <a:rPr lang="cs-CZ" sz="2400" dirty="0" smtClean="0"/>
              <a:t>6) Metodické dotazy k hodnocení MAS</a:t>
            </a:r>
          </a:p>
          <a:p>
            <a:pPr marL="400050" lvl="1" indent="0">
              <a:buNone/>
            </a:pPr>
            <a:r>
              <a:rPr lang="cs-CZ" sz="2000" dirty="0"/>
              <a:t>ŘO IROP (</a:t>
            </a:r>
            <a:r>
              <a:rPr lang="cs-CZ" sz="2000" dirty="0">
                <a:hlinkClick r:id="rId8"/>
              </a:rPr>
              <a:t>clldirop@mmr.cz</a:t>
            </a:r>
            <a:r>
              <a:rPr lang="cs-CZ" sz="2000" dirty="0"/>
              <a:t>)</a:t>
            </a:r>
          </a:p>
          <a:p>
            <a:pPr>
              <a:buFontTx/>
              <a:buChar char="-"/>
            </a:pPr>
            <a:endParaRPr lang="cs-CZ" sz="2800" dirty="0"/>
          </a:p>
          <a:p>
            <a:pPr marL="0" indent="0">
              <a:buNone/>
            </a:pPr>
            <a:endParaRPr lang="cs-CZ" sz="2800" i="1" dirty="0">
              <a:solidFill>
                <a:sysClr val="windowText" lastClr="000000"/>
              </a:solidFill>
            </a:endParaRPr>
          </a:p>
          <a:p>
            <a:pPr marL="0" indent="0">
              <a:buNone/>
            </a:pPr>
            <a:endParaRPr lang="cs-CZ" sz="2800" dirty="0" smtClean="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15</a:t>
            </a:fld>
            <a:endParaRPr lang="en-US" dirty="0"/>
          </a:p>
        </p:txBody>
      </p:sp>
      <p:pic>
        <p:nvPicPr>
          <p:cNvPr id="5" name="Picture 2" descr="\\nt1\O\Loga 2014_2020\IROP\Logolinky\RGB\JPG\IROP_CZ_RO_B_C RGB_malý.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31" y="6073541"/>
            <a:ext cx="4199492" cy="790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826463"/>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467544" y="1549667"/>
            <a:ext cx="8767068" cy="4831882"/>
          </a:xfrm>
        </p:spPr>
        <p:txBody>
          <a:bodyPr rtlCol="0">
            <a:noAutofit/>
          </a:bodyPr>
          <a:lstStyle/>
          <a:p>
            <a:pPr marL="400050" lvl="1" indent="0">
              <a:spcBef>
                <a:spcPts val="600"/>
              </a:spcBef>
              <a:spcAft>
                <a:spcPts val="600"/>
              </a:spcAft>
              <a:buNone/>
              <a:defRPr/>
            </a:pPr>
            <a:r>
              <a:rPr lang="cs-CZ" altLang="cs-CZ" sz="2200" b="1" dirty="0" smtClean="0"/>
              <a:t>Oprávnění žadatelé</a:t>
            </a:r>
            <a:r>
              <a:rPr lang="cs-CZ" altLang="cs-CZ" sz="2200" b="1" dirty="0"/>
              <a:t>: </a:t>
            </a:r>
          </a:p>
          <a:p>
            <a:pPr lvl="0">
              <a:buFont typeface="Arial" pitchFamily="34" charset="0"/>
              <a:buChar char="•"/>
            </a:pPr>
            <a:r>
              <a:rPr lang="cs-CZ" sz="2200" dirty="0"/>
              <a:t>p</a:t>
            </a:r>
            <a:r>
              <a:rPr lang="cs-CZ" sz="2200" dirty="0" smtClean="0"/>
              <a:t>říspěvkové organizace zřizované MZČR,</a:t>
            </a:r>
          </a:p>
          <a:p>
            <a:pPr lvl="0">
              <a:buFont typeface="Arial" pitchFamily="34" charset="0"/>
              <a:buChar char="•"/>
            </a:pPr>
            <a:r>
              <a:rPr lang="cs-CZ" sz="2200" dirty="0"/>
              <a:t>k</a:t>
            </a:r>
            <a:r>
              <a:rPr lang="cs-CZ" sz="2200" dirty="0" smtClean="0"/>
              <a:t>raje/obce/dobrovolné svazky obcí,</a:t>
            </a:r>
          </a:p>
          <a:p>
            <a:pPr lvl="0">
              <a:buFont typeface="Arial" pitchFamily="34" charset="0"/>
              <a:buChar char="•"/>
            </a:pPr>
            <a:r>
              <a:rPr lang="cs-CZ" sz="2200" dirty="0"/>
              <a:t>o</a:t>
            </a:r>
            <a:r>
              <a:rPr lang="cs-CZ" sz="2200" dirty="0" smtClean="0"/>
              <a:t>rganizace zřizované kraji/obcemi/dobrovolnými svazky obcí,</a:t>
            </a:r>
          </a:p>
          <a:p>
            <a:pPr lvl="0">
              <a:buFont typeface="Arial" pitchFamily="34" charset="0"/>
              <a:buChar char="•"/>
            </a:pPr>
            <a:r>
              <a:rPr lang="cs-CZ" sz="2200" dirty="0"/>
              <a:t>o</a:t>
            </a:r>
            <a:r>
              <a:rPr lang="cs-CZ" sz="2200" dirty="0" smtClean="0"/>
              <a:t>rganizace zakládané kraji, organizace zakládané obcemi, NNO, církevní organizace a obchodní společnosti poskytující veřejnou službu v oblasti zdravotní péče podle zákona č. 372/2011 Sb., o zdravotních službách a podmínkách jejich poskytování, ve znění pozdějších předpisů,</a:t>
            </a:r>
          </a:p>
          <a:p>
            <a:pPr lvl="0">
              <a:buFont typeface="Arial" pitchFamily="34" charset="0"/>
              <a:buChar char="•"/>
            </a:pPr>
            <a:r>
              <a:rPr lang="cs-CZ" sz="2200" dirty="0" smtClean="0"/>
              <a:t>další subjekty poskytující veřejnou službu v oblasti zdravotní péče podle zákona č. 372/2011 Sb.</a:t>
            </a:r>
            <a:endParaRPr lang="cs-CZ" sz="2200" dirty="0"/>
          </a:p>
        </p:txBody>
      </p:sp>
      <p:sp>
        <p:nvSpPr>
          <p:cNvPr id="6" name="Nadpis 1"/>
          <p:cNvSpPr txBox="1">
            <a:spLocks/>
          </p:cNvSpPr>
          <p:nvPr/>
        </p:nvSpPr>
        <p:spPr>
          <a:xfrm>
            <a:off x="467544" y="280643"/>
            <a:ext cx="8229600" cy="1269024"/>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71.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DEINSTITUCIONALIZACE PSYCHIATRICKÉ PÉČE – Integrované projekty CLLD</a:t>
            </a: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150</a:t>
            </a:fld>
            <a:endParaRPr lang="en-US" dirty="0"/>
          </a:p>
        </p:txBody>
      </p:sp>
    </p:spTree>
    <p:extLst>
      <p:ext uri="{BB962C8B-B14F-4D97-AF65-F5344CB8AC3E}">
        <p14:creationId xmlns:p14="http://schemas.microsoft.com/office/powerpoint/2010/main" val="2479224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8194" name="Rectangle 2"/>
          <p:cNvSpPr>
            <a:spLocks noGrp="1" noChangeArrowheads="1"/>
          </p:cNvSpPr>
          <p:nvPr>
            <p:ph type="body" idx="4294967295"/>
          </p:nvPr>
        </p:nvSpPr>
        <p:spPr>
          <a:xfrm>
            <a:off x="518864" y="1761423"/>
            <a:ext cx="8229600" cy="4547897"/>
          </a:xfrm>
        </p:spPr>
        <p:txBody>
          <a:bodyPr rtlCol="0">
            <a:noAutofit/>
          </a:bodyPr>
          <a:lstStyle/>
          <a:p>
            <a:pPr marL="400050" lvl="1" indent="0">
              <a:spcBef>
                <a:spcPts val="600"/>
              </a:spcBef>
              <a:spcAft>
                <a:spcPts val="600"/>
              </a:spcAft>
              <a:buNone/>
              <a:defRPr/>
            </a:pPr>
            <a:r>
              <a:rPr lang="cs-CZ" sz="2000" b="1" dirty="0" smtClean="0">
                <a:solidFill>
                  <a:srgbClr val="0070C0"/>
                </a:solidFill>
              </a:rPr>
              <a:t>	</a:t>
            </a:r>
            <a:r>
              <a:rPr lang="cs-CZ" sz="2200" b="1" dirty="0"/>
              <a:t>Míra podpory: </a:t>
            </a:r>
          </a:p>
          <a:p>
            <a:pPr marL="0" indent="0">
              <a:spcBef>
                <a:spcPts val="600"/>
              </a:spcBef>
              <a:buNone/>
            </a:pPr>
            <a:r>
              <a:rPr lang="cs-CZ" sz="1800" b="1" dirty="0" smtClean="0"/>
              <a:t>	</a:t>
            </a:r>
            <a:r>
              <a:rPr lang="it-IT" sz="2100" dirty="0" smtClean="0"/>
              <a:t>Evropský </a:t>
            </a:r>
            <a:r>
              <a:rPr lang="it-IT" sz="2100" dirty="0"/>
              <a:t>fond pro regionální rozvoj </a:t>
            </a:r>
            <a:r>
              <a:rPr lang="cs-CZ" sz="2100" dirty="0" smtClean="0"/>
              <a:t>- 95</a:t>
            </a:r>
            <a:r>
              <a:rPr lang="it-IT" sz="2100" dirty="0" smtClean="0"/>
              <a:t> % </a:t>
            </a:r>
            <a:endParaRPr lang="it-IT" sz="2100" dirty="0"/>
          </a:p>
          <a:p>
            <a:pPr marL="400050" lvl="1" indent="0">
              <a:spcBef>
                <a:spcPts val="1800"/>
              </a:spcBef>
              <a:spcAft>
                <a:spcPts val="600"/>
              </a:spcAft>
              <a:buNone/>
              <a:defRPr/>
            </a:pPr>
            <a:r>
              <a:rPr lang="cs-CZ" sz="2100" dirty="0" smtClean="0"/>
              <a:t> Státní </a:t>
            </a:r>
            <a:r>
              <a:rPr lang="cs-CZ" sz="2100" dirty="0"/>
              <a:t>rozpočet </a:t>
            </a:r>
            <a:r>
              <a:rPr lang="cs-CZ" sz="2100" dirty="0" smtClean="0"/>
              <a:t>- 0 %</a:t>
            </a:r>
          </a:p>
          <a:p>
            <a:pPr marL="400050" lvl="1" indent="0">
              <a:spcBef>
                <a:spcPts val="600"/>
              </a:spcBef>
              <a:spcAft>
                <a:spcPts val="600"/>
              </a:spcAft>
              <a:buNone/>
              <a:defRPr/>
            </a:pPr>
            <a:r>
              <a:rPr lang="cs-CZ" altLang="cs-CZ" sz="2200" b="1" dirty="0"/>
              <a:t>Výše celkových způsobilých výdajů:</a:t>
            </a:r>
          </a:p>
          <a:p>
            <a:pPr marL="400050" lvl="1" indent="0">
              <a:spcBef>
                <a:spcPts val="1800"/>
              </a:spcBef>
              <a:spcAft>
                <a:spcPts val="600"/>
              </a:spcAft>
              <a:buNone/>
              <a:defRPr/>
            </a:pPr>
            <a:r>
              <a:rPr lang="cs-CZ" altLang="cs-CZ" sz="2100" dirty="0"/>
              <a:t>Minimální výše </a:t>
            </a:r>
            <a:r>
              <a:rPr lang="cs-CZ" altLang="cs-CZ" sz="2100" u="sng" dirty="0"/>
              <a:t>celkových způsobilých výdajů</a:t>
            </a:r>
            <a:r>
              <a:rPr lang="cs-CZ" altLang="cs-CZ" sz="2100" dirty="0"/>
              <a:t>:  </a:t>
            </a:r>
            <a:r>
              <a:rPr lang="cs-CZ" altLang="cs-CZ" sz="2100" b="1" dirty="0"/>
              <a:t>není stanovena </a:t>
            </a:r>
          </a:p>
          <a:p>
            <a:pPr marL="400050" lvl="1" indent="0">
              <a:spcBef>
                <a:spcPts val="600"/>
              </a:spcBef>
              <a:spcAft>
                <a:spcPts val="600"/>
              </a:spcAft>
              <a:buNone/>
              <a:defRPr/>
            </a:pPr>
            <a:r>
              <a:rPr lang="cs-CZ" altLang="cs-CZ" sz="2100" dirty="0"/>
              <a:t>Maximální výše </a:t>
            </a:r>
            <a:r>
              <a:rPr lang="cs-CZ" altLang="cs-CZ" sz="2100" u="sng" dirty="0"/>
              <a:t>celkových způsobilých výdajů</a:t>
            </a:r>
            <a:r>
              <a:rPr lang="cs-CZ" altLang="cs-CZ" sz="2100" dirty="0"/>
              <a:t>:   </a:t>
            </a:r>
            <a:r>
              <a:rPr lang="cs-CZ" altLang="cs-CZ" sz="2100" b="1" dirty="0"/>
              <a:t>40 mil. Kč </a:t>
            </a:r>
            <a:endParaRPr lang="en-US" altLang="cs-CZ" sz="2100" b="1" dirty="0"/>
          </a:p>
          <a:p>
            <a:pPr marL="399600" indent="0" algn="just" eaLnBrk="0" fontAlgn="base" hangingPunct="0">
              <a:spcAft>
                <a:spcPct val="0"/>
              </a:spcAft>
              <a:buNone/>
            </a:pPr>
            <a:endParaRPr lang="cs-CZ" sz="2100" dirty="0" smtClean="0"/>
          </a:p>
          <a:p>
            <a:pPr marL="399600" indent="0" algn="just" eaLnBrk="0" fontAlgn="base" hangingPunct="0">
              <a:spcAft>
                <a:spcPct val="0"/>
              </a:spcAft>
              <a:buNone/>
            </a:pPr>
            <a:r>
              <a:rPr lang="cs-CZ" sz="2100" dirty="0" smtClean="0"/>
              <a:t>Jsou </a:t>
            </a:r>
            <a:r>
              <a:rPr lang="cs-CZ" sz="2100" dirty="0"/>
              <a:t>stanoveny </a:t>
            </a:r>
            <a:r>
              <a:rPr lang="cs-CZ" sz="2100" b="1" dirty="0"/>
              <a:t>limity pro jednotlivé aktivity.</a:t>
            </a:r>
          </a:p>
          <a:p>
            <a:pPr marL="114300" indent="0">
              <a:buNone/>
            </a:pPr>
            <a:endParaRPr lang="cs-CZ" sz="2400" dirty="0"/>
          </a:p>
          <a:p>
            <a:pPr marL="114300" indent="0">
              <a:buNone/>
            </a:pPr>
            <a:endParaRPr lang="cs-CZ" sz="1800" dirty="0" smtClean="0"/>
          </a:p>
          <a:p>
            <a:pPr marL="1371600" lvl="3" indent="0">
              <a:spcBef>
                <a:spcPts val="0"/>
              </a:spcBef>
              <a:spcAft>
                <a:spcPts val="600"/>
              </a:spcAft>
              <a:buNone/>
              <a:defRPr/>
            </a:pPr>
            <a:endParaRPr lang="cs-CZ" sz="1600" dirty="0"/>
          </a:p>
          <a:p>
            <a:pPr marL="457200" lvl="1" indent="0">
              <a:spcBef>
                <a:spcPts val="0"/>
              </a:spcBef>
              <a:spcAft>
                <a:spcPts val="600"/>
              </a:spcAft>
              <a:buNone/>
              <a:defRPr/>
            </a:pPr>
            <a:endParaRPr lang="cs-CZ" sz="2400" dirty="0" smtClean="0"/>
          </a:p>
          <a:p>
            <a:pPr marL="355600" indent="-355600" eaLnBrk="1" fontAlgn="auto" hangingPunct="1">
              <a:spcAft>
                <a:spcPts val="600"/>
              </a:spcAft>
              <a:buClr>
                <a:schemeClr val="tx2"/>
              </a:buClr>
              <a:buFont typeface="Arial" charset="0"/>
              <a:buNone/>
              <a:defRPr/>
            </a:pPr>
            <a:endParaRPr lang="cs-CZ" dirty="0" smtClean="0">
              <a:cs typeface="Arial" charset="0"/>
            </a:endParaRPr>
          </a:p>
        </p:txBody>
      </p:sp>
      <p:sp>
        <p:nvSpPr>
          <p:cNvPr id="8" name="Nadpis 1"/>
          <p:cNvSpPr txBox="1">
            <a:spLocks/>
          </p:cNvSpPr>
          <p:nvPr/>
        </p:nvSpPr>
        <p:spPr>
          <a:xfrm>
            <a:off x="457200" y="332656"/>
            <a:ext cx="8229600" cy="108012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r>
              <a:rPr lang="cs-CZ" sz="2600" dirty="0">
                <a:solidFill>
                  <a:srgbClr val="0070C0"/>
                </a:solidFill>
                <a:effectLst>
                  <a:outerShdw blurRad="38100" dist="38100" dir="2700000" algn="tl">
                    <a:srgbClr val="000000">
                      <a:alpha val="43137"/>
                    </a:srgbClr>
                  </a:outerShdw>
                </a:effectLst>
              </a:rPr>
              <a:t>71. VÝZVA IROP</a:t>
            </a:r>
            <a:br>
              <a:rPr lang="cs-CZ" sz="2600" dirty="0">
                <a:solidFill>
                  <a:srgbClr val="0070C0"/>
                </a:solidFill>
                <a:effectLst>
                  <a:outerShdw blurRad="38100" dist="38100" dir="2700000" algn="tl">
                    <a:srgbClr val="000000">
                      <a:alpha val="43137"/>
                    </a:srgbClr>
                  </a:outerShdw>
                </a:effectLst>
              </a:rPr>
            </a:br>
            <a:r>
              <a:rPr lang="cs-CZ" sz="2600" dirty="0">
                <a:solidFill>
                  <a:srgbClr val="0070C0"/>
                </a:solidFill>
                <a:effectLst>
                  <a:outerShdw blurRad="38100" dist="38100" dir="2700000" algn="tl">
                    <a:srgbClr val="000000">
                      <a:alpha val="43137"/>
                    </a:srgbClr>
                  </a:outerShdw>
                </a:effectLst>
              </a:rPr>
              <a:t>DEINSTITUCIONALIZACE PSYCHIATRICKÉ PÉČE – Integrované projekty CLLD</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151</a:t>
            </a:fld>
            <a:endParaRPr lang="en-US" dirty="0"/>
          </a:p>
        </p:txBody>
      </p:sp>
    </p:spTree>
    <p:extLst>
      <p:ext uri="{BB962C8B-B14F-4D97-AF65-F5344CB8AC3E}">
        <p14:creationId xmlns:p14="http://schemas.microsoft.com/office/powerpoint/2010/main" val="1409977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107504" y="1617044"/>
            <a:ext cx="8712968" cy="4332236"/>
          </a:xfrm>
        </p:spPr>
        <p:txBody>
          <a:bodyPr rtlCol="0">
            <a:noAutofit/>
          </a:bodyPr>
          <a:lstStyle/>
          <a:p>
            <a:pPr marL="399600" indent="0" eaLnBrk="0" fontAlgn="base" hangingPunct="0">
              <a:spcAft>
                <a:spcPct val="0"/>
              </a:spcAft>
              <a:buNone/>
            </a:pPr>
            <a:endParaRPr lang="cs-CZ" sz="1800" b="1" dirty="0" smtClean="0">
              <a:solidFill>
                <a:srgbClr val="0070C0"/>
              </a:solidFill>
            </a:endParaRPr>
          </a:p>
          <a:p>
            <a:pPr marL="400050" lvl="1" indent="0" fontAlgn="base">
              <a:spcBef>
                <a:spcPts val="600"/>
              </a:spcBef>
              <a:spcAft>
                <a:spcPts val="600"/>
              </a:spcAft>
              <a:buNone/>
              <a:defRPr/>
            </a:pPr>
            <a:r>
              <a:rPr lang="cs-CZ" sz="2200" b="1" dirty="0"/>
              <a:t>Podporované </a:t>
            </a:r>
            <a:r>
              <a:rPr lang="cs-CZ" sz="2200" b="1" dirty="0" smtClean="0"/>
              <a:t>aktivity:</a:t>
            </a:r>
            <a:endParaRPr lang="cs-CZ" sz="2200" b="1" dirty="0"/>
          </a:p>
          <a:p>
            <a:pPr marL="399600" indent="0" eaLnBrk="0" fontAlgn="base" hangingPunct="0">
              <a:spcAft>
                <a:spcPct val="0"/>
              </a:spcAft>
              <a:buNone/>
            </a:pPr>
            <a:endParaRPr lang="cs-CZ" sz="1600" b="1" dirty="0" smtClean="0"/>
          </a:p>
          <a:p>
            <a:pPr marL="399600" indent="0" algn="just" eaLnBrk="0" fontAlgn="base" hangingPunct="0">
              <a:spcAft>
                <a:spcPct val="0"/>
              </a:spcAft>
              <a:buNone/>
            </a:pPr>
            <a:r>
              <a:rPr lang="cs-CZ" sz="1800" b="1" dirty="0"/>
              <a:t>A) zřizování nových či rekonstrukce stávajících zařízení pro poskytování komunitní péče:</a:t>
            </a:r>
          </a:p>
          <a:p>
            <a:pPr marL="685350" indent="-285750" algn="just" eaLnBrk="0" fontAlgn="base" hangingPunct="0">
              <a:spcAft>
                <a:spcPct val="0"/>
              </a:spcAft>
            </a:pPr>
            <a:r>
              <a:rPr lang="cs-CZ" sz="1800" dirty="0" smtClean="0"/>
              <a:t>   Centra </a:t>
            </a:r>
            <a:r>
              <a:rPr lang="cs-CZ" sz="1800" dirty="0"/>
              <a:t>duševního </a:t>
            </a:r>
            <a:r>
              <a:rPr lang="cs-CZ" sz="1800" dirty="0" smtClean="0"/>
              <a:t>zdraví (</a:t>
            </a:r>
            <a:r>
              <a:rPr lang="cs-CZ" sz="1800" b="1" dirty="0" smtClean="0"/>
              <a:t>finanční limit – 30 mil. </a:t>
            </a:r>
            <a:r>
              <a:rPr lang="cs-CZ" sz="1800" dirty="0" smtClean="0"/>
              <a:t>Kč), </a:t>
            </a:r>
            <a:endParaRPr lang="cs-CZ" sz="1800" dirty="0"/>
          </a:p>
          <a:p>
            <a:pPr marL="685350" indent="-285750" algn="just" eaLnBrk="0" fontAlgn="base" hangingPunct="0">
              <a:spcAft>
                <a:spcPct val="0"/>
              </a:spcAft>
            </a:pPr>
            <a:r>
              <a:rPr lang="cs-CZ" sz="1800" dirty="0"/>
              <a:t> </a:t>
            </a:r>
            <a:r>
              <a:rPr lang="cs-CZ" sz="1800" dirty="0" smtClean="0"/>
              <a:t>  stacionáře  se zaměřením na psychoterapeutické služby (</a:t>
            </a:r>
            <a:r>
              <a:rPr lang="cs-CZ" sz="1800" b="1" dirty="0" smtClean="0"/>
              <a:t>finanční limit – 5 	mil. Kč</a:t>
            </a:r>
            <a:r>
              <a:rPr lang="cs-CZ" sz="1800" dirty="0" smtClean="0"/>
              <a:t>), </a:t>
            </a:r>
            <a:endParaRPr lang="cs-CZ" sz="1800" dirty="0"/>
          </a:p>
          <a:p>
            <a:pPr marL="399600" indent="0" algn="just" eaLnBrk="0" fontAlgn="base" hangingPunct="0">
              <a:spcAft>
                <a:spcPct val="0"/>
              </a:spcAft>
              <a:buNone/>
            </a:pPr>
            <a:r>
              <a:rPr lang="cs-CZ" sz="1800" dirty="0" smtClean="0"/>
              <a:t>•</a:t>
            </a:r>
            <a:r>
              <a:rPr lang="cs-CZ" sz="1800" dirty="0"/>
              <a:t> </a:t>
            </a:r>
            <a:r>
              <a:rPr lang="cs-CZ" sz="1800" dirty="0" smtClean="0"/>
              <a:t>      psychiatrické ambulance s rozšířenou péčí (</a:t>
            </a:r>
            <a:r>
              <a:rPr lang="cs-CZ" sz="1800" b="1" dirty="0" smtClean="0"/>
              <a:t>finanční limit – 5 mil. Kč</a:t>
            </a:r>
            <a:r>
              <a:rPr lang="cs-CZ" sz="1800" dirty="0" smtClean="0"/>
              <a:t>). </a:t>
            </a:r>
          </a:p>
          <a:p>
            <a:pPr marL="399600" indent="0" algn="just" eaLnBrk="0" fontAlgn="base" hangingPunct="0">
              <a:spcAft>
                <a:spcPct val="0"/>
              </a:spcAft>
              <a:buNone/>
            </a:pPr>
            <a:endParaRPr lang="cs-CZ" sz="1800" b="1" dirty="0"/>
          </a:p>
          <a:p>
            <a:pPr marL="399600" indent="0" algn="just" eaLnBrk="0" fontAlgn="base" hangingPunct="0">
              <a:spcAft>
                <a:spcPct val="0"/>
              </a:spcAft>
              <a:buNone/>
            </a:pPr>
            <a:r>
              <a:rPr lang="cs-CZ" sz="1800" dirty="0" smtClean="0"/>
              <a:t> </a:t>
            </a:r>
            <a:r>
              <a:rPr lang="cs-CZ" sz="1800" b="1" dirty="0" smtClean="0"/>
              <a:t>B) </a:t>
            </a:r>
            <a:r>
              <a:rPr lang="cs-CZ" sz="1800" b="1" dirty="0"/>
              <a:t>vybavení mobilních týmů:</a:t>
            </a:r>
          </a:p>
          <a:p>
            <a:pPr marL="399600" indent="0" algn="just" eaLnBrk="0" fontAlgn="base" hangingPunct="0">
              <a:spcAft>
                <a:spcPct val="0"/>
              </a:spcAft>
              <a:buNone/>
            </a:pPr>
            <a:r>
              <a:rPr lang="cs-CZ" sz="1800" dirty="0"/>
              <a:t>•	podpora zařízení a vybavení </a:t>
            </a:r>
            <a:r>
              <a:rPr lang="cs-CZ" sz="1800" dirty="0" smtClean="0"/>
              <a:t>mobilních komunitních týmů (</a:t>
            </a:r>
            <a:r>
              <a:rPr lang="cs-CZ" sz="1800" b="1" dirty="0" smtClean="0"/>
              <a:t>finanční </a:t>
            </a:r>
            <a:r>
              <a:rPr lang="cs-CZ" sz="1800" b="1" dirty="0"/>
              <a:t>limit – </a:t>
            </a:r>
            <a:r>
              <a:rPr lang="cs-CZ" sz="1800" b="1" dirty="0" smtClean="0"/>
              <a:t>		5 </a:t>
            </a:r>
            <a:r>
              <a:rPr lang="cs-CZ" sz="1800" b="1" dirty="0"/>
              <a:t>mil. Kč</a:t>
            </a:r>
            <a:r>
              <a:rPr lang="cs-CZ" sz="1800" dirty="0" smtClean="0"/>
              <a:t>)</a:t>
            </a:r>
            <a:endParaRPr lang="cs-CZ" sz="1800" dirty="0"/>
          </a:p>
          <a:p>
            <a:pPr marL="399600" indent="0" algn="just" eaLnBrk="0" fontAlgn="base" hangingPunct="0">
              <a:spcAft>
                <a:spcPct val="0"/>
              </a:spcAft>
              <a:buNone/>
            </a:pPr>
            <a:endParaRPr lang="cs-CZ" sz="1600" dirty="0" smtClean="0"/>
          </a:p>
          <a:p>
            <a:pPr marL="399600" indent="0" algn="just" eaLnBrk="0" fontAlgn="base" hangingPunct="0">
              <a:spcAft>
                <a:spcPct val="0"/>
              </a:spcAft>
              <a:buNone/>
            </a:pPr>
            <a:endParaRPr lang="cs-CZ" sz="1400" dirty="0"/>
          </a:p>
          <a:p>
            <a:pPr marL="400050" lvl="1" indent="0">
              <a:spcBef>
                <a:spcPts val="600"/>
              </a:spcBef>
              <a:spcAft>
                <a:spcPts val="600"/>
              </a:spcAft>
              <a:buNone/>
              <a:defRPr/>
            </a:pPr>
            <a:endParaRPr lang="cs-CZ" sz="2000" dirty="0" smtClean="0"/>
          </a:p>
          <a:p>
            <a:pPr lvl="1" indent="-342900">
              <a:spcBef>
                <a:spcPts val="600"/>
              </a:spcBef>
              <a:spcAft>
                <a:spcPts val="600"/>
              </a:spcAft>
              <a:buFont typeface="Arial" panose="020B0604020202020204" pitchFamily="34" charset="0"/>
              <a:buChar char="•"/>
              <a:defRPr/>
            </a:pPr>
            <a:endParaRPr lang="cs-CZ" sz="2000" dirty="0"/>
          </a:p>
          <a:p>
            <a:pPr marL="400050" lvl="1" indent="0">
              <a:spcBef>
                <a:spcPts val="600"/>
              </a:spcBef>
              <a:spcAft>
                <a:spcPts val="600"/>
              </a:spcAft>
              <a:buNone/>
              <a:defRPr/>
            </a:pPr>
            <a:endParaRPr lang="cs-CZ" altLang="cs-CZ" sz="2000" dirty="0" smtClean="0"/>
          </a:p>
          <a:p>
            <a:pPr lvl="2" indent="-342900">
              <a:spcBef>
                <a:spcPts val="600"/>
              </a:spcBef>
              <a:spcAft>
                <a:spcPts val="600"/>
              </a:spcAft>
              <a:buFont typeface="Courier New" panose="02070309020205020404" pitchFamily="49" charset="0"/>
              <a:buChar char="o"/>
              <a:defRPr/>
            </a:pPr>
            <a:endParaRPr lang="cs-CZ" altLang="cs-CZ" sz="2000" dirty="0" smtClean="0"/>
          </a:p>
          <a:p>
            <a:pPr marL="400050" lvl="1" indent="0">
              <a:spcBef>
                <a:spcPts val="600"/>
              </a:spcBef>
              <a:spcAft>
                <a:spcPts val="600"/>
              </a:spcAft>
              <a:buNone/>
              <a:defRPr/>
            </a:pPr>
            <a:endParaRPr lang="en-US" sz="2000" dirty="0" smtClean="0"/>
          </a:p>
          <a:p>
            <a:pPr lvl="1" indent="-342900">
              <a:spcBef>
                <a:spcPts val="600"/>
              </a:spcBef>
              <a:spcAft>
                <a:spcPts val="600"/>
              </a:spcAft>
              <a:buFont typeface="Arial" panose="020B0604020202020204" pitchFamily="34" charset="0"/>
              <a:buChar char="•"/>
              <a:defRPr/>
            </a:pPr>
            <a:endParaRPr lang="cs-CZ" altLang="cs-CZ" sz="2000" b="1" dirty="0" smtClean="0"/>
          </a:p>
          <a:p>
            <a:pPr marL="400050" lvl="1" indent="0">
              <a:spcBef>
                <a:spcPts val="600"/>
              </a:spcBef>
              <a:spcAft>
                <a:spcPts val="600"/>
              </a:spcAft>
              <a:buNone/>
              <a:defRPr/>
            </a:pPr>
            <a:endParaRPr lang="cs-CZ" altLang="cs-CZ" sz="2400" dirty="0" smtClean="0"/>
          </a:p>
          <a:p>
            <a:pPr lvl="1" indent="-342900">
              <a:spcBef>
                <a:spcPts val="1800"/>
              </a:spcBef>
              <a:spcAft>
                <a:spcPts val="600"/>
              </a:spcAft>
              <a:buFont typeface="Arial" panose="020B0604020202020204" pitchFamily="34" charset="0"/>
              <a:buChar char="•"/>
              <a:defRPr/>
            </a:pPr>
            <a:endParaRPr lang="cs-CZ" altLang="cs-CZ" sz="2400" dirty="0" smtClean="0"/>
          </a:p>
          <a:p>
            <a:pPr marL="355600" indent="-355600" eaLnBrk="1" fontAlgn="auto" hangingPunct="1">
              <a:spcAft>
                <a:spcPts val="600"/>
              </a:spcAft>
              <a:buClr>
                <a:schemeClr val="tx2"/>
              </a:buClr>
              <a:buFont typeface="Arial" charset="0"/>
              <a:buNone/>
              <a:defRPr/>
            </a:pPr>
            <a:endParaRPr lang="cs-CZ" dirty="0" smtClean="0">
              <a:cs typeface="Arial" charset="0"/>
            </a:endParaRP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5" name="Nadpis 1"/>
          <p:cNvSpPr txBox="1">
            <a:spLocks/>
          </p:cNvSpPr>
          <p:nvPr/>
        </p:nvSpPr>
        <p:spPr>
          <a:xfrm>
            <a:off x="457200" y="332656"/>
            <a:ext cx="8229600" cy="864096"/>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2600" dirty="0">
                <a:solidFill>
                  <a:srgbClr val="0070C0"/>
                </a:solidFill>
                <a:effectLst>
                  <a:outerShdw blurRad="38100" dist="38100" dir="2700000" algn="tl">
                    <a:srgbClr val="000000">
                      <a:alpha val="43137"/>
                    </a:srgbClr>
                  </a:outerShdw>
                </a:effectLst>
              </a:rPr>
              <a:t>71. VÝZVA IROP</a:t>
            </a:r>
            <a:br>
              <a:rPr lang="cs-CZ" sz="2600" dirty="0">
                <a:solidFill>
                  <a:srgbClr val="0070C0"/>
                </a:solidFill>
                <a:effectLst>
                  <a:outerShdw blurRad="38100" dist="38100" dir="2700000" algn="tl">
                    <a:srgbClr val="000000">
                      <a:alpha val="43137"/>
                    </a:srgbClr>
                  </a:outerShdw>
                </a:effectLst>
              </a:rPr>
            </a:br>
            <a:r>
              <a:rPr lang="cs-CZ" sz="2600" dirty="0">
                <a:solidFill>
                  <a:srgbClr val="0070C0"/>
                </a:solidFill>
                <a:effectLst>
                  <a:outerShdw blurRad="38100" dist="38100" dir="2700000" algn="tl">
                    <a:srgbClr val="000000">
                      <a:alpha val="43137"/>
                    </a:srgbClr>
                  </a:outerShdw>
                </a:effectLst>
              </a:rPr>
              <a:t>DEINSTITUCIONALIZACE PSYCHIATRICKÉ PÉČE – Integrované projekty CLLD</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152</a:t>
            </a:fld>
            <a:endParaRPr lang="en-US" dirty="0"/>
          </a:p>
        </p:txBody>
      </p:sp>
    </p:spTree>
    <p:extLst>
      <p:ext uri="{BB962C8B-B14F-4D97-AF65-F5344CB8AC3E}">
        <p14:creationId xmlns:p14="http://schemas.microsoft.com/office/powerpoint/2010/main" val="414928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467544" y="1636295"/>
            <a:ext cx="8352928" cy="4673025"/>
          </a:xfrm>
        </p:spPr>
        <p:txBody>
          <a:bodyPr rtlCol="0">
            <a:noAutofit/>
          </a:bodyPr>
          <a:lstStyle/>
          <a:p>
            <a:pPr marL="400050" lvl="1" indent="0" fontAlgn="base">
              <a:spcBef>
                <a:spcPts val="600"/>
              </a:spcBef>
              <a:spcAft>
                <a:spcPts val="600"/>
              </a:spcAft>
              <a:buNone/>
              <a:defRPr/>
            </a:pPr>
            <a:r>
              <a:rPr lang="cs-CZ" sz="2200" b="1" dirty="0"/>
              <a:t>Hlavní podporované </a:t>
            </a:r>
            <a:r>
              <a:rPr lang="cs-CZ" sz="2200" b="1" dirty="0" smtClean="0"/>
              <a:t>aktivity: </a:t>
            </a:r>
            <a:endParaRPr lang="cs-CZ" sz="2200" b="1" dirty="0"/>
          </a:p>
          <a:p>
            <a:pPr marL="0" indent="0">
              <a:buNone/>
            </a:pPr>
            <a:r>
              <a:rPr lang="cs-CZ" sz="1800" dirty="0" smtClean="0"/>
              <a:t>	</a:t>
            </a:r>
            <a:r>
              <a:rPr lang="cs-CZ" sz="1800" u="sng" dirty="0" smtClean="0"/>
              <a:t>Stavba</a:t>
            </a:r>
            <a:endParaRPr lang="cs-CZ" sz="1800" dirty="0"/>
          </a:p>
          <a:p>
            <a:pPr lvl="1"/>
            <a:r>
              <a:rPr lang="cs-CZ" sz="1800" dirty="0"/>
              <a:t>výstavba nových objektů, </a:t>
            </a:r>
            <a:r>
              <a:rPr lang="cs-CZ" sz="1800" dirty="0" smtClean="0"/>
              <a:t>změna </a:t>
            </a:r>
            <a:r>
              <a:rPr lang="cs-CZ" sz="1800" dirty="0"/>
              <a:t>stávající </a:t>
            </a:r>
            <a:r>
              <a:rPr lang="cs-CZ" sz="1800" dirty="0" smtClean="0"/>
              <a:t>stavby, stavební </a:t>
            </a:r>
            <a:r>
              <a:rPr lang="cs-CZ" sz="1800" dirty="0"/>
              <a:t>úpravy a rekonstrukce stávající </a:t>
            </a:r>
            <a:r>
              <a:rPr lang="cs-CZ" sz="1800" dirty="0" smtClean="0"/>
              <a:t>stavby</a:t>
            </a:r>
            <a:endParaRPr lang="cs-CZ" sz="1800" dirty="0"/>
          </a:p>
          <a:p>
            <a:pPr marL="0" indent="0">
              <a:buNone/>
            </a:pPr>
            <a:r>
              <a:rPr lang="cs-CZ" sz="1800" dirty="0" smtClean="0"/>
              <a:t>        </a:t>
            </a:r>
            <a:r>
              <a:rPr lang="cs-CZ" sz="1800" u="sng" dirty="0" smtClean="0"/>
              <a:t>Nákup staveb</a:t>
            </a:r>
            <a:endParaRPr lang="cs-CZ" sz="1800" dirty="0"/>
          </a:p>
          <a:p>
            <a:pPr lvl="1"/>
            <a:r>
              <a:rPr lang="cs-CZ" sz="1800" dirty="0"/>
              <a:t>nákup </a:t>
            </a:r>
            <a:r>
              <a:rPr lang="cs-CZ" sz="1800" dirty="0" smtClean="0"/>
              <a:t>stavby</a:t>
            </a:r>
          </a:p>
          <a:p>
            <a:pPr marL="457200" lvl="1" indent="0">
              <a:buNone/>
            </a:pPr>
            <a:r>
              <a:rPr lang="cs-CZ" sz="1800" u="sng" dirty="0" smtClean="0"/>
              <a:t>Přístrojové </a:t>
            </a:r>
            <a:r>
              <a:rPr lang="cs-CZ" sz="1800" u="sng" dirty="0"/>
              <a:t>vybavení/zdravotnické prostředky/technologie a věcné vybavení</a:t>
            </a:r>
            <a:endParaRPr lang="cs-CZ" sz="1800" dirty="0"/>
          </a:p>
          <a:p>
            <a:pPr lvl="1"/>
            <a:r>
              <a:rPr lang="cs-CZ" sz="1800" dirty="0"/>
              <a:t>výdaje na pořízení přístrojového vybavení,</a:t>
            </a:r>
          </a:p>
          <a:p>
            <a:pPr lvl="1"/>
            <a:r>
              <a:rPr lang="cs-CZ" sz="1800" dirty="0"/>
              <a:t>výdaje na pořízení zdravotnických prostředků </a:t>
            </a:r>
            <a:r>
              <a:rPr lang="cs-CZ" sz="1800" dirty="0" smtClean="0"/>
              <a:t>a technologií</a:t>
            </a:r>
            <a:r>
              <a:rPr lang="cs-CZ" sz="1800" dirty="0"/>
              <a:t>, </a:t>
            </a:r>
            <a:endParaRPr lang="cs-CZ" sz="1800" dirty="0" smtClean="0"/>
          </a:p>
          <a:p>
            <a:pPr lvl="1"/>
            <a:r>
              <a:rPr lang="cs-CZ" sz="1800" dirty="0" smtClean="0"/>
              <a:t>věcné </a:t>
            </a:r>
            <a:r>
              <a:rPr lang="cs-CZ" sz="1800" dirty="0"/>
              <a:t>vybavení, nábytek</a:t>
            </a:r>
            <a:r>
              <a:rPr lang="cs-CZ" sz="1800" dirty="0" smtClean="0"/>
              <a:t>,</a:t>
            </a:r>
          </a:p>
          <a:p>
            <a:pPr lvl="1"/>
            <a:r>
              <a:rPr lang="cs-CZ" sz="1800" dirty="0"/>
              <a:t>výdaje na pořízení osobního vozu/dodávky/mikrobusu </a:t>
            </a:r>
            <a:r>
              <a:rPr lang="cs-CZ" sz="1800" dirty="0" smtClean="0"/>
              <a:t>(pouze </a:t>
            </a:r>
            <a:r>
              <a:rPr lang="cs-CZ" sz="1800" dirty="0"/>
              <a:t>pro </a:t>
            </a:r>
            <a:r>
              <a:rPr lang="cs-CZ" sz="1800" dirty="0" smtClean="0"/>
              <a:t>mobilní komunitní týmy),</a:t>
            </a:r>
          </a:p>
          <a:p>
            <a:pPr lvl="1"/>
            <a:r>
              <a:rPr lang="cs-CZ" sz="1800" dirty="0"/>
              <a:t>výdaje na HW a SW </a:t>
            </a:r>
            <a:r>
              <a:rPr lang="cs-CZ" sz="1800" dirty="0" smtClean="0"/>
              <a:t>(pouze </a:t>
            </a:r>
            <a:r>
              <a:rPr lang="cs-CZ" sz="1800" dirty="0"/>
              <a:t>pro </a:t>
            </a:r>
            <a:r>
              <a:rPr lang="cs-CZ" sz="1800" dirty="0" smtClean="0"/>
              <a:t>mobilní komunitní týmy). </a:t>
            </a:r>
            <a:endParaRPr lang="cs-CZ" sz="1800" dirty="0"/>
          </a:p>
        </p:txBody>
      </p:sp>
      <p:pic>
        <p:nvPicPr>
          <p:cNvPr id="5"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332655"/>
            <a:ext cx="8229600" cy="1197761"/>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2600" dirty="0">
                <a:solidFill>
                  <a:srgbClr val="0070C0"/>
                </a:solidFill>
                <a:effectLst>
                  <a:outerShdw blurRad="38100" dist="38100" dir="2700000" algn="tl">
                    <a:srgbClr val="000000">
                      <a:alpha val="43137"/>
                    </a:srgbClr>
                  </a:outerShdw>
                </a:effectLst>
              </a:rPr>
              <a:t>71. VÝZVA IROP</a:t>
            </a:r>
            <a:br>
              <a:rPr lang="cs-CZ" sz="2600" dirty="0">
                <a:solidFill>
                  <a:srgbClr val="0070C0"/>
                </a:solidFill>
                <a:effectLst>
                  <a:outerShdw blurRad="38100" dist="38100" dir="2700000" algn="tl">
                    <a:srgbClr val="000000">
                      <a:alpha val="43137"/>
                    </a:srgbClr>
                  </a:outerShdw>
                </a:effectLst>
              </a:rPr>
            </a:br>
            <a:r>
              <a:rPr lang="cs-CZ" sz="2600" dirty="0">
                <a:solidFill>
                  <a:srgbClr val="0070C0"/>
                </a:solidFill>
                <a:effectLst>
                  <a:outerShdw blurRad="38100" dist="38100" dir="2700000" algn="tl">
                    <a:srgbClr val="000000">
                      <a:alpha val="43137"/>
                    </a:srgbClr>
                  </a:outerShdw>
                </a:effectLst>
              </a:rPr>
              <a:t>DEINSTITUCIONALIZACE PSYCHIATRICKÉ PÉČE – Integrované projekty CLLD</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153</a:t>
            </a:fld>
            <a:endParaRPr lang="en-US" dirty="0"/>
          </a:p>
        </p:txBody>
      </p:sp>
    </p:spTree>
    <p:extLst>
      <p:ext uri="{BB962C8B-B14F-4D97-AF65-F5344CB8AC3E}">
        <p14:creationId xmlns:p14="http://schemas.microsoft.com/office/powerpoint/2010/main" val="2478009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467544" y="1636295"/>
            <a:ext cx="8676456" cy="4566067"/>
          </a:xfrm>
        </p:spPr>
        <p:txBody>
          <a:bodyPr rtlCol="0">
            <a:noAutofit/>
          </a:bodyPr>
          <a:lstStyle/>
          <a:p>
            <a:pPr marL="400050" lvl="1" indent="0" fontAlgn="base">
              <a:spcBef>
                <a:spcPts val="600"/>
              </a:spcBef>
              <a:spcAft>
                <a:spcPts val="600"/>
              </a:spcAft>
              <a:buNone/>
              <a:defRPr/>
            </a:pPr>
            <a:r>
              <a:rPr lang="cs-CZ" sz="2200" b="1" dirty="0" smtClean="0"/>
              <a:t>Vedlejší </a:t>
            </a:r>
            <a:r>
              <a:rPr lang="cs-CZ" sz="2200" b="1" dirty="0"/>
              <a:t>podporované </a:t>
            </a:r>
            <a:r>
              <a:rPr lang="cs-CZ" sz="2200" b="1" dirty="0" smtClean="0"/>
              <a:t>aktivity:</a:t>
            </a:r>
            <a:endParaRPr lang="cs-CZ" sz="2200" b="1" dirty="0"/>
          </a:p>
          <a:p>
            <a:pPr lvl="0"/>
            <a:r>
              <a:rPr lang="cs-CZ" sz="1800" dirty="0" smtClean="0"/>
              <a:t>výdaje </a:t>
            </a:r>
            <a:r>
              <a:rPr lang="cs-CZ" sz="1800" dirty="0"/>
              <a:t>na instruktáž personálu podle zákona č. 268/2014 Sb., o zdravotnických prostředcích,</a:t>
            </a:r>
          </a:p>
          <a:p>
            <a:pPr lvl="0"/>
            <a:r>
              <a:rPr lang="cs-CZ" sz="1800" dirty="0" smtClean="0"/>
              <a:t>výdaje </a:t>
            </a:r>
            <a:r>
              <a:rPr lang="cs-CZ" sz="1800" dirty="0"/>
              <a:t>na úpravy zeleně a venkovního </a:t>
            </a:r>
            <a:r>
              <a:rPr lang="cs-CZ" sz="1800" dirty="0" smtClean="0"/>
              <a:t>prostranství v rámci areálu poskytovatele psychiatrické péče vč. např. příjezdových cest, osvětlení,</a:t>
            </a:r>
            <a:endParaRPr lang="cs-CZ" sz="1800" dirty="0"/>
          </a:p>
          <a:p>
            <a:pPr lvl="0"/>
            <a:r>
              <a:rPr lang="cs-CZ" sz="1800" dirty="0"/>
              <a:t>demolice objektu/objektů, jejichž odstranění souvisí s realizací </a:t>
            </a:r>
            <a:r>
              <a:rPr lang="cs-CZ" sz="1800" dirty="0" smtClean="0"/>
              <a:t>projektu</a:t>
            </a:r>
          </a:p>
          <a:p>
            <a:pPr lvl="0"/>
            <a:endParaRPr lang="cs-CZ" sz="1800" dirty="0" smtClean="0"/>
          </a:p>
          <a:p>
            <a:pPr marL="400050" lvl="1" indent="0" fontAlgn="base">
              <a:spcBef>
                <a:spcPts val="600"/>
              </a:spcBef>
              <a:spcAft>
                <a:spcPts val="600"/>
              </a:spcAft>
              <a:buNone/>
              <a:defRPr/>
            </a:pPr>
            <a:r>
              <a:rPr lang="cs-CZ" altLang="cs-CZ" sz="2200" b="1" dirty="0"/>
              <a:t>Nezpůsobilé  </a:t>
            </a:r>
            <a:r>
              <a:rPr lang="cs-CZ" altLang="cs-CZ" sz="2200" b="1" dirty="0" smtClean="0"/>
              <a:t>výdaje:</a:t>
            </a:r>
            <a:endParaRPr lang="cs-CZ" altLang="cs-CZ" sz="2200" b="1" dirty="0"/>
          </a:p>
          <a:p>
            <a:pPr lvl="0"/>
            <a:r>
              <a:rPr lang="cs-CZ" sz="1800" dirty="0"/>
              <a:t>výdaje na použité zdravotnické prostředky,</a:t>
            </a:r>
          </a:p>
          <a:p>
            <a:r>
              <a:rPr lang="cs-CZ" sz="1800" dirty="0" smtClean="0"/>
              <a:t>výdaje </a:t>
            </a:r>
            <a:r>
              <a:rPr lang="cs-CZ" sz="1800" dirty="0"/>
              <a:t>na spotřební materiál, </a:t>
            </a:r>
            <a:endParaRPr lang="cs-CZ" sz="1800" dirty="0" smtClean="0"/>
          </a:p>
          <a:p>
            <a:r>
              <a:rPr lang="cs-CZ" sz="1800" dirty="0" smtClean="0"/>
              <a:t>výdaje </a:t>
            </a:r>
            <a:r>
              <a:rPr lang="cs-CZ" sz="1800" dirty="0"/>
              <a:t>na nemocniční a ekonomické informační </a:t>
            </a:r>
            <a:r>
              <a:rPr lang="cs-CZ" sz="1800" dirty="0" smtClean="0"/>
              <a:t>systémy. </a:t>
            </a:r>
            <a:endParaRPr lang="cs-CZ" altLang="cs-CZ" sz="1800" dirty="0" smtClean="0"/>
          </a:p>
          <a:p>
            <a:pPr marL="355600" indent="-355600" eaLnBrk="1" fontAlgn="auto" hangingPunct="1">
              <a:spcAft>
                <a:spcPts val="600"/>
              </a:spcAft>
              <a:buClr>
                <a:schemeClr val="tx2"/>
              </a:buClr>
              <a:buFont typeface="Arial" charset="0"/>
              <a:buNone/>
              <a:defRPr/>
            </a:pPr>
            <a:endParaRPr lang="cs-CZ" sz="1800" dirty="0" smtClean="0">
              <a:cs typeface="Arial" charset="0"/>
            </a:endParaRP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5" name="Nadpis 1"/>
          <p:cNvSpPr txBox="1">
            <a:spLocks/>
          </p:cNvSpPr>
          <p:nvPr/>
        </p:nvSpPr>
        <p:spPr>
          <a:xfrm>
            <a:off x="457200" y="332655"/>
            <a:ext cx="8229600" cy="130364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2600" dirty="0">
                <a:solidFill>
                  <a:srgbClr val="0070C0"/>
                </a:solidFill>
                <a:effectLst>
                  <a:outerShdw blurRad="38100" dist="38100" dir="2700000" algn="tl">
                    <a:srgbClr val="000000">
                      <a:alpha val="43137"/>
                    </a:srgbClr>
                  </a:outerShdw>
                </a:effectLst>
              </a:rPr>
              <a:t>71. VÝZVA IROP</a:t>
            </a:r>
            <a:br>
              <a:rPr lang="cs-CZ" sz="2600" dirty="0">
                <a:solidFill>
                  <a:srgbClr val="0070C0"/>
                </a:solidFill>
                <a:effectLst>
                  <a:outerShdw blurRad="38100" dist="38100" dir="2700000" algn="tl">
                    <a:srgbClr val="000000">
                      <a:alpha val="43137"/>
                    </a:srgbClr>
                  </a:outerShdw>
                </a:effectLst>
              </a:rPr>
            </a:br>
            <a:r>
              <a:rPr lang="cs-CZ" sz="2600" dirty="0">
                <a:solidFill>
                  <a:srgbClr val="0070C0"/>
                </a:solidFill>
                <a:effectLst>
                  <a:outerShdw blurRad="38100" dist="38100" dir="2700000" algn="tl">
                    <a:srgbClr val="000000">
                      <a:alpha val="43137"/>
                    </a:srgbClr>
                  </a:outerShdw>
                </a:effectLst>
              </a:rPr>
              <a:t>DEINSTITUCIONALIZACE PSYCHIATRICKÉ PÉČE – Integrované projekty CLLD</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154</a:t>
            </a:fld>
            <a:endParaRPr lang="en-US" dirty="0"/>
          </a:p>
        </p:txBody>
      </p:sp>
    </p:spTree>
    <p:extLst>
      <p:ext uri="{BB962C8B-B14F-4D97-AF65-F5344CB8AC3E}">
        <p14:creationId xmlns:p14="http://schemas.microsoft.com/office/powerpoint/2010/main" val="2259249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7" name="Rectangle 2"/>
          <p:cNvSpPr txBox="1">
            <a:spLocks noChangeArrowheads="1"/>
          </p:cNvSpPr>
          <p:nvPr/>
        </p:nvSpPr>
        <p:spPr>
          <a:xfrm>
            <a:off x="467544" y="1771048"/>
            <a:ext cx="8568952" cy="44662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cs-CZ" sz="2200" b="1" dirty="0"/>
              <a:t>Povinné přílohy </a:t>
            </a:r>
            <a:r>
              <a:rPr lang="cs-CZ" sz="2200" b="1" dirty="0" smtClean="0"/>
              <a:t>žádosti:</a:t>
            </a:r>
            <a:endParaRPr lang="cs-CZ" sz="2200" b="1" dirty="0"/>
          </a:p>
          <a:p>
            <a:pPr marL="0" indent="0">
              <a:spcBef>
                <a:spcPts val="1200"/>
              </a:spcBef>
              <a:buNone/>
            </a:pPr>
            <a:r>
              <a:rPr lang="cs-CZ" sz="2000" dirty="0" smtClean="0"/>
              <a:t>9</a:t>
            </a:r>
            <a:r>
              <a:rPr lang="cs-CZ" sz="2000" dirty="0" smtClean="0">
                <a:solidFill>
                  <a:srgbClr val="0070C0"/>
                </a:solidFill>
              </a:rPr>
              <a:t>.  Oprávnění </a:t>
            </a:r>
            <a:r>
              <a:rPr lang="cs-CZ" sz="2000" dirty="0">
                <a:solidFill>
                  <a:srgbClr val="0070C0"/>
                </a:solidFill>
              </a:rPr>
              <a:t>nebo registrace k poskytování zdravotních služeb dle </a:t>
            </a:r>
            <a:r>
              <a:rPr lang="cs-CZ" sz="2000" dirty="0" smtClean="0">
                <a:solidFill>
                  <a:srgbClr val="0070C0"/>
                </a:solidFill>
              </a:rPr>
              <a:t>	zákona </a:t>
            </a:r>
            <a:r>
              <a:rPr lang="cs-CZ" sz="2000" dirty="0">
                <a:solidFill>
                  <a:srgbClr val="0070C0"/>
                </a:solidFill>
              </a:rPr>
              <a:t>č. 372/2011 Sb., o zdravotních službách a podmínkách jejich </a:t>
            </a:r>
            <a:r>
              <a:rPr lang="cs-CZ" sz="2000" dirty="0" smtClean="0">
                <a:solidFill>
                  <a:srgbClr val="0070C0"/>
                </a:solidFill>
              </a:rPr>
              <a:t>	poskytování</a:t>
            </a:r>
            <a:r>
              <a:rPr lang="cs-CZ" sz="2000" dirty="0">
                <a:solidFill>
                  <a:srgbClr val="0070C0"/>
                </a:solidFill>
              </a:rPr>
              <a:t>, v platném znění</a:t>
            </a:r>
          </a:p>
          <a:p>
            <a:pPr marL="0" indent="0">
              <a:spcBef>
                <a:spcPts val="1200"/>
              </a:spcBef>
              <a:buNone/>
            </a:pPr>
            <a:r>
              <a:rPr lang="cs-CZ" sz="2000" dirty="0">
                <a:solidFill>
                  <a:srgbClr val="0070C0"/>
                </a:solidFill>
              </a:rPr>
              <a:t>10. Stanovisko Ministerstva zdravotnictví České republiky</a:t>
            </a:r>
          </a:p>
          <a:p>
            <a:pPr marL="0" indent="0">
              <a:spcBef>
                <a:spcPts val="1200"/>
              </a:spcBef>
              <a:buNone/>
            </a:pPr>
            <a:r>
              <a:rPr lang="cs-CZ" sz="2000" dirty="0"/>
              <a:t>11. Vyjádření Všeobecné zdravotní pojišťovny ČR</a:t>
            </a:r>
          </a:p>
          <a:p>
            <a:pPr marL="0" indent="0">
              <a:spcBef>
                <a:spcPts val="1200"/>
              </a:spcBef>
              <a:buNone/>
            </a:pPr>
            <a:r>
              <a:rPr lang="cs-CZ" sz="2000" dirty="0"/>
              <a:t>12. Vyjádření zaměstnanecké zdravotní pojišťovny</a:t>
            </a:r>
          </a:p>
          <a:p>
            <a:pPr marL="0" indent="0">
              <a:spcBef>
                <a:spcPts val="1200"/>
              </a:spcBef>
              <a:buNone/>
            </a:pPr>
            <a:endParaRPr lang="cs-CZ" sz="2000" b="1" dirty="0"/>
          </a:p>
          <a:p>
            <a:endParaRPr lang="cs-CZ" sz="1400" dirty="0" smtClean="0"/>
          </a:p>
          <a:p>
            <a:pPr marL="0" indent="0">
              <a:buFont typeface="Arial"/>
              <a:buNone/>
            </a:pPr>
            <a:endParaRPr lang="cs-CZ" sz="1400" b="1" dirty="0" smtClean="0"/>
          </a:p>
          <a:p>
            <a:pPr lvl="1" indent="-342900">
              <a:spcBef>
                <a:spcPts val="600"/>
              </a:spcBef>
              <a:spcAft>
                <a:spcPts val="600"/>
              </a:spcAft>
              <a:buFont typeface="+mj-lt"/>
              <a:buAutoNum type="arabicPeriod"/>
              <a:defRPr/>
            </a:pPr>
            <a:endParaRPr lang="cs-CZ" sz="2400" dirty="0" smtClean="0"/>
          </a:p>
          <a:p>
            <a:pPr lvl="1" indent="-342900">
              <a:spcBef>
                <a:spcPts val="600"/>
              </a:spcBef>
              <a:spcAft>
                <a:spcPts val="600"/>
              </a:spcAft>
              <a:buFont typeface="+mj-lt"/>
              <a:buAutoNum type="arabicPeriod"/>
              <a:defRPr/>
            </a:pPr>
            <a:endParaRPr lang="cs-CZ" sz="2000" dirty="0" smtClean="0"/>
          </a:p>
          <a:p>
            <a:pPr marL="400050" lvl="1" indent="0">
              <a:spcBef>
                <a:spcPts val="600"/>
              </a:spcBef>
              <a:spcAft>
                <a:spcPts val="600"/>
              </a:spcAft>
              <a:buFont typeface="Arial"/>
              <a:buNone/>
              <a:defRPr/>
            </a:pPr>
            <a:endParaRPr lang="cs-CZ" sz="2400" dirty="0" smtClean="0"/>
          </a:p>
          <a:p>
            <a:pPr lvl="1" indent="-342900">
              <a:spcBef>
                <a:spcPts val="600"/>
              </a:spcBef>
              <a:spcAft>
                <a:spcPts val="600"/>
              </a:spcAft>
              <a:buFont typeface="+mj-lt"/>
              <a:buAutoNum type="arabicPeriod"/>
              <a:defRPr/>
            </a:pPr>
            <a:endParaRPr lang="cs-CZ" sz="2000" dirty="0" smtClean="0"/>
          </a:p>
          <a:p>
            <a:pPr lvl="1" indent="-342900">
              <a:spcBef>
                <a:spcPts val="600"/>
              </a:spcBef>
              <a:spcAft>
                <a:spcPts val="600"/>
              </a:spcAft>
              <a:buFont typeface="+mj-lt"/>
              <a:buAutoNum type="arabicPeriod"/>
              <a:defRPr/>
            </a:pPr>
            <a:endParaRPr lang="cs-CZ" sz="2400" dirty="0" smtClean="0"/>
          </a:p>
          <a:p>
            <a:pPr lvl="1" indent="-342900">
              <a:spcBef>
                <a:spcPts val="600"/>
              </a:spcBef>
              <a:spcAft>
                <a:spcPts val="600"/>
              </a:spcAft>
              <a:buFont typeface="+mj-lt"/>
              <a:buAutoNum type="arabicPeriod"/>
              <a:defRPr/>
            </a:pPr>
            <a:endParaRPr lang="cs-CZ" sz="2000" dirty="0" smtClean="0"/>
          </a:p>
          <a:p>
            <a:pPr lvl="1" indent="-342900">
              <a:spcBef>
                <a:spcPts val="600"/>
              </a:spcBef>
              <a:spcAft>
                <a:spcPts val="600"/>
              </a:spcAft>
              <a:buFont typeface="+mj-lt"/>
              <a:buAutoNum type="arabicPeriod"/>
              <a:defRPr/>
            </a:pPr>
            <a:endParaRPr lang="cs-CZ" altLang="cs-CZ" sz="1800" dirty="0" smtClean="0"/>
          </a:p>
          <a:p>
            <a:pPr marL="355600" indent="-355600">
              <a:spcAft>
                <a:spcPts val="600"/>
              </a:spcAft>
              <a:buClr>
                <a:schemeClr val="tx2"/>
              </a:buClr>
              <a:buFont typeface="Arial" charset="0"/>
              <a:buNone/>
              <a:defRPr/>
            </a:pPr>
            <a:endParaRPr lang="cs-CZ" sz="1800" dirty="0" smtClean="0">
              <a:cs typeface="Arial" charset="0"/>
            </a:endParaRPr>
          </a:p>
        </p:txBody>
      </p:sp>
      <p:pic>
        <p:nvPicPr>
          <p:cNvPr id="8"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9" name="Nadpis 1"/>
          <p:cNvSpPr txBox="1">
            <a:spLocks/>
          </p:cNvSpPr>
          <p:nvPr/>
        </p:nvSpPr>
        <p:spPr>
          <a:xfrm>
            <a:off x="457200" y="332656"/>
            <a:ext cx="8229600" cy="108012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2600" dirty="0">
                <a:solidFill>
                  <a:srgbClr val="0070C0"/>
                </a:solidFill>
                <a:effectLst>
                  <a:outerShdw blurRad="38100" dist="38100" dir="2700000" algn="tl">
                    <a:srgbClr val="000000">
                      <a:alpha val="43137"/>
                    </a:srgbClr>
                  </a:outerShdw>
                </a:effectLst>
              </a:rPr>
              <a:t>71. VÝZVA IROP</a:t>
            </a:r>
            <a:br>
              <a:rPr lang="cs-CZ" sz="2600" dirty="0">
                <a:solidFill>
                  <a:srgbClr val="0070C0"/>
                </a:solidFill>
                <a:effectLst>
                  <a:outerShdw blurRad="38100" dist="38100" dir="2700000" algn="tl">
                    <a:srgbClr val="000000">
                      <a:alpha val="43137"/>
                    </a:srgbClr>
                  </a:outerShdw>
                </a:effectLst>
              </a:rPr>
            </a:br>
            <a:r>
              <a:rPr lang="cs-CZ" sz="2600" dirty="0">
                <a:solidFill>
                  <a:srgbClr val="0070C0"/>
                </a:solidFill>
                <a:effectLst>
                  <a:outerShdw blurRad="38100" dist="38100" dir="2700000" algn="tl">
                    <a:srgbClr val="000000">
                      <a:alpha val="43137"/>
                    </a:srgbClr>
                  </a:outerShdw>
                </a:effectLst>
              </a:rPr>
              <a:t>DEINSTITUCIONALIZACE PSYCHIATRICKÉ PÉČE – Integrované projekty CLLD</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155</a:t>
            </a:fld>
            <a:endParaRPr lang="en-US" dirty="0"/>
          </a:p>
        </p:txBody>
      </p:sp>
    </p:spTree>
    <p:extLst>
      <p:ext uri="{BB962C8B-B14F-4D97-AF65-F5344CB8AC3E}">
        <p14:creationId xmlns:p14="http://schemas.microsoft.com/office/powerpoint/2010/main" val="1573111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7" name="Rectangle 2"/>
          <p:cNvSpPr txBox="1">
            <a:spLocks noChangeArrowheads="1"/>
          </p:cNvSpPr>
          <p:nvPr/>
        </p:nvSpPr>
        <p:spPr>
          <a:xfrm>
            <a:off x="467544" y="1799924"/>
            <a:ext cx="8568952" cy="407734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cs-CZ" sz="2000" b="1" u="sng" dirty="0" smtClean="0">
              <a:solidFill>
                <a:srgbClr val="0070C0"/>
              </a:solidFill>
            </a:endParaRPr>
          </a:p>
          <a:p>
            <a:pPr marL="0" indent="0">
              <a:buFont typeface="Arial"/>
              <a:buNone/>
            </a:pPr>
            <a:r>
              <a:rPr lang="cs-CZ" sz="2000" b="1" u="sng" dirty="0" smtClean="0">
                <a:solidFill>
                  <a:srgbClr val="0070C0"/>
                </a:solidFill>
              </a:rPr>
              <a:t>Příloha č. 9 – Oprávnění nebo registrace k poskytování zdravotních služeb dle zákona č. 372/2011 Sb., o zdravotních službách a podmínkách jejich poskytování, v platném znění    </a:t>
            </a:r>
          </a:p>
          <a:p>
            <a:pPr marL="0" indent="0">
              <a:buFont typeface="Arial"/>
              <a:buNone/>
            </a:pPr>
            <a:endParaRPr lang="cs-CZ" sz="2000" b="1" dirty="0" smtClean="0">
              <a:solidFill>
                <a:srgbClr val="FF0000"/>
              </a:solidFill>
            </a:endParaRPr>
          </a:p>
          <a:p>
            <a:pPr marL="0" indent="0">
              <a:buNone/>
            </a:pPr>
            <a:r>
              <a:rPr lang="cs-CZ" sz="2000" dirty="0" smtClean="0"/>
              <a:t>Žadatel </a:t>
            </a:r>
            <a:r>
              <a:rPr lang="cs-CZ" sz="2000" dirty="0"/>
              <a:t>dokládá oprávnění nebo registraci k poskytování zdravotních služeb dle zákona č. 372/2011 Sb., o zdravotních službách a podmínkách jejich poskytování, v platném znění. </a:t>
            </a:r>
            <a:r>
              <a:rPr lang="cs-CZ" sz="2000" dirty="0" smtClean="0"/>
              <a:t>Oprávnění </a:t>
            </a:r>
            <a:r>
              <a:rPr lang="cs-CZ" sz="2000" b="1" dirty="0" smtClean="0"/>
              <a:t>musí </a:t>
            </a:r>
            <a:r>
              <a:rPr lang="cs-CZ" sz="2000" b="1" dirty="0"/>
              <a:t>být </a:t>
            </a:r>
            <a:r>
              <a:rPr lang="cs-CZ" sz="2000" b="1" dirty="0" smtClean="0"/>
              <a:t>vydáno </a:t>
            </a:r>
            <a:r>
              <a:rPr lang="cs-CZ" sz="2000" b="1" dirty="0"/>
              <a:t>nejpozději s datem podání žádosti o podporu.</a:t>
            </a:r>
            <a:endParaRPr lang="cs-CZ" sz="2000" dirty="0" smtClean="0"/>
          </a:p>
          <a:p>
            <a:pPr marL="457200" indent="-457200">
              <a:spcBef>
                <a:spcPts val="1200"/>
              </a:spcBef>
              <a:buAutoNum type="arabicPeriod" startAt="13"/>
            </a:pPr>
            <a:endParaRPr lang="cs-CZ" sz="2000" dirty="0"/>
          </a:p>
          <a:p>
            <a:endParaRPr lang="cs-CZ" sz="1400" dirty="0" smtClean="0"/>
          </a:p>
          <a:p>
            <a:pPr marL="0" indent="0">
              <a:buFont typeface="Arial"/>
              <a:buNone/>
            </a:pPr>
            <a:endParaRPr lang="cs-CZ" sz="1400" b="1" dirty="0" smtClean="0"/>
          </a:p>
          <a:p>
            <a:pPr lvl="1" indent="-342900">
              <a:spcBef>
                <a:spcPts val="600"/>
              </a:spcBef>
              <a:spcAft>
                <a:spcPts val="600"/>
              </a:spcAft>
              <a:buFont typeface="+mj-lt"/>
              <a:buAutoNum type="arabicPeriod"/>
              <a:defRPr/>
            </a:pPr>
            <a:endParaRPr lang="cs-CZ" sz="2400" dirty="0" smtClean="0"/>
          </a:p>
          <a:p>
            <a:pPr lvl="1" indent="-342900">
              <a:spcBef>
                <a:spcPts val="600"/>
              </a:spcBef>
              <a:spcAft>
                <a:spcPts val="600"/>
              </a:spcAft>
              <a:buFont typeface="+mj-lt"/>
              <a:buAutoNum type="arabicPeriod"/>
              <a:defRPr/>
            </a:pPr>
            <a:endParaRPr lang="cs-CZ" sz="2000" dirty="0" smtClean="0"/>
          </a:p>
          <a:p>
            <a:pPr marL="400050" lvl="1" indent="0">
              <a:spcBef>
                <a:spcPts val="600"/>
              </a:spcBef>
              <a:spcAft>
                <a:spcPts val="600"/>
              </a:spcAft>
              <a:buFont typeface="Arial"/>
              <a:buNone/>
              <a:defRPr/>
            </a:pPr>
            <a:endParaRPr lang="cs-CZ" sz="2400" dirty="0" smtClean="0"/>
          </a:p>
          <a:p>
            <a:pPr lvl="1" indent="-342900">
              <a:spcBef>
                <a:spcPts val="600"/>
              </a:spcBef>
              <a:spcAft>
                <a:spcPts val="600"/>
              </a:spcAft>
              <a:buFont typeface="+mj-lt"/>
              <a:buAutoNum type="arabicPeriod"/>
              <a:defRPr/>
            </a:pPr>
            <a:endParaRPr lang="cs-CZ" sz="2000" dirty="0" smtClean="0"/>
          </a:p>
          <a:p>
            <a:pPr lvl="1" indent="-342900">
              <a:spcBef>
                <a:spcPts val="600"/>
              </a:spcBef>
              <a:spcAft>
                <a:spcPts val="600"/>
              </a:spcAft>
              <a:buFont typeface="+mj-lt"/>
              <a:buAutoNum type="arabicPeriod"/>
              <a:defRPr/>
            </a:pPr>
            <a:endParaRPr lang="cs-CZ" sz="2400" dirty="0" smtClean="0"/>
          </a:p>
          <a:p>
            <a:pPr lvl="1" indent="-342900">
              <a:spcBef>
                <a:spcPts val="600"/>
              </a:spcBef>
              <a:spcAft>
                <a:spcPts val="600"/>
              </a:spcAft>
              <a:buFont typeface="+mj-lt"/>
              <a:buAutoNum type="arabicPeriod"/>
              <a:defRPr/>
            </a:pPr>
            <a:endParaRPr lang="cs-CZ" sz="2000" dirty="0" smtClean="0"/>
          </a:p>
          <a:p>
            <a:pPr lvl="1" indent="-342900">
              <a:spcBef>
                <a:spcPts val="600"/>
              </a:spcBef>
              <a:spcAft>
                <a:spcPts val="600"/>
              </a:spcAft>
              <a:buFont typeface="+mj-lt"/>
              <a:buAutoNum type="arabicPeriod"/>
              <a:defRPr/>
            </a:pPr>
            <a:endParaRPr lang="cs-CZ" altLang="cs-CZ" sz="1800" dirty="0" smtClean="0"/>
          </a:p>
          <a:p>
            <a:pPr marL="355600" indent="-355600">
              <a:spcAft>
                <a:spcPts val="600"/>
              </a:spcAft>
              <a:buClr>
                <a:schemeClr val="tx2"/>
              </a:buClr>
              <a:buFont typeface="Arial" charset="0"/>
              <a:buNone/>
              <a:defRPr/>
            </a:pPr>
            <a:endParaRPr lang="cs-CZ" sz="1800" dirty="0" smtClean="0">
              <a:cs typeface="Arial" charset="0"/>
            </a:endParaRPr>
          </a:p>
        </p:txBody>
      </p:sp>
      <p:pic>
        <p:nvPicPr>
          <p:cNvPr id="8"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9" name="Nadpis 1"/>
          <p:cNvSpPr txBox="1">
            <a:spLocks/>
          </p:cNvSpPr>
          <p:nvPr/>
        </p:nvSpPr>
        <p:spPr>
          <a:xfrm>
            <a:off x="457200" y="332656"/>
            <a:ext cx="8229600" cy="1322888"/>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2600" dirty="0">
                <a:solidFill>
                  <a:srgbClr val="0070C0"/>
                </a:solidFill>
                <a:effectLst>
                  <a:outerShdw blurRad="38100" dist="38100" dir="2700000" algn="tl">
                    <a:srgbClr val="000000">
                      <a:alpha val="43137"/>
                    </a:srgbClr>
                  </a:outerShdw>
                </a:effectLst>
              </a:rPr>
              <a:t>71. VÝZVA IROP</a:t>
            </a:r>
            <a:br>
              <a:rPr lang="cs-CZ" sz="2600" dirty="0">
                <a:solidFill>
                  <a:srgbClr val="0070C0"/>
                </a:solidFill>
                <a:effectLst>
                  <a:outerShdw blurRad="38100" dist="38100" dir="2700000" algn="tl">
                    <a:srgbClr val="000000">
                      <a:alpha val="43137"/>
                    </a:srgbClr>
                  </a:outerShdw>
                </a:effectLst>
              </a:rPr>
            </a:br>
            <a:r>
              <a:rPr lang="cs-CZ" sz="2600" dirty="0">
                <a:solidFill>
                  <a:srgbClr val="0070C0"/>
                </a:solidFill>
                <a:effectLst>
                  <a:outerShdw blurRad="38100" dist="38100" dir="2700000" algn="tl">
                    <a:srgbClr val="000000">
                      <a:alpha val="43137"/>
                    </a:srgbClr>
                  </a:outerShdw>
                </a:effectLst>
              </a:rPr>
              <a:t>DEINSTITUCIONALIZACE PSYCHIATRICKÉ PÉČE – Integrované projekty CLLD</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156</a:t>
            </a:fld>
            <a:endParaRPr lang="en-US" dirty="0"/>
          </a:p>
        </p:txBody>
      </p:sp>
    </p:spTree>
    <p:extLst>
      <p:ext uri="{BB962C8B-B14F-4D97-AF65-F5344CB8AC3E}">
        <p14:creationId xmlns:p14="http://schemas.microsoft.com/office/powerpoint/2010/main" val="2168494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7" name="Rectangle 2"/>
          <p:cNvSpPr txBox="1">
            <a:spLocks noChangeArrowheads="1"/>
          </p:cNvSpPr>
          <p:nvPr/>
        </p:nvSpPr>
        <p:spPr>
          <a:xfrm>
            <a:off x="467544" y="1828800"/>
            <a:ext cx="8568952" cy="434405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cs-CZ" sz="2000" b="1" u="sng" dirty="0" smtClean="0">
              <a:solidFill>
                <a:srgbClr val="0070C0"/>
              </a:solidFill>
            </a:endParaRPr>
          </a:p>
          <a:p>
            <a:pPr marL="0" indent="0">
              <a:buFont typeface="Arial"/>
              <a:buNone/>
            </a:pPr>
            <a:r>
              <a:rPr lang="cs-CZ" sz="2000" b="1" u="sng" dirty="0" smtClean="0">
                <a:solidFill>
                  <a:srgbClr val="0070C0"/>
                </a:solidFill>
              </a:rPr>
              <a:t>Příloha č. 10 – Stanovisko Ministerstva zdravotnictví České republiky</a:t>
            </a:r>
            <a:endParaRPr lang="cs-CZ" sz="1800" u="sng" dirty="0" smtClean="0"/>
          </a:p>
          <a:p>
            <a:endParaRPr lang="cs-CZ" sz="1800" dirty="0" smtClean="0"/>
          </a:p>
          <a:p>
            <a:pPr marL="0" indent="0">
              <a:buNone/>
            </a:pPr>
            <a:r>
              <a:rPr lang="cs-CZ" sz="2000" dirty="0" smtClean="0"/>
              <a:t>Stanovisko </a:t>
            </a:r>
            <a:r>
              <a:rPr lang="cs-CZ" sz="2000" dirty="0"/>
              <a:t>je vyžadováno u všech žadatelů </a:t>
            </a:r>
            <a:r>
              <a:rPr lang="cs-CZ" sz="2000" dirty="0" smtClean="0"/>
              <a:t>u aktivity A)</a:t>
            </a:r>
            <a:r>
              <a:rPr lang="cs-CZ" sz="2000" dirty="0"/>
              <a:t> </a:t>
            </a:r>
            <a:r>
              <a:rPr lang="cs-CZ" sz="2000" dirty="0" smtClean="0"/>
              <a:t>CDZ, ambulantní </a:t>
            </a:r>
            <a:r>
              <a:rPr lang="cs-CZ" sz="2000" dirty="0"/>
              <a:t>psychiatrické </a:t>
            </a:r>
            <a:r>
              <a:rPr lang="cs-CZ" sz="2000" dirty="0" smtClean="0"/>
              <a:t>péče. Stanoviska </a:t>
            </a:r>
            <a:r>
              <a:rPr lang="cs-CZ" sz="2000" dirty="0"/>
              <a:t>budou vydávána na základě </a:t>
            </a:r>
            <a:r>
              <a:rPr lang="cs-CZ" sz="2000" dirty="0" smtClean="0"/>
              <a:t>elektronicky </a:t>
            </a:r>
            <a:r>
              <a:rPr lang="cs-CZ" sz="2000" dirty="0"/>
              <a:t>zaslané </a:t>
            </a:r>
            <a:r>
              <a:rPr lang="cs-CZ" sz="2000" dirty="0" smtClean="0"/>
              <a:t>kap</a:t>
            </a:r>
            <a:r>
              <a:rPr lang="cs-CZ" sz="2000" dirty="0"/>
              <a:t>. 5 </a:t>
            </a:r>
            <a:r>
              <a:rPr lang="cs-CZ" sz="2000" i="1" dirty="0"/>
              <a:t>Popis zajištění služby</a:t>
            </a:r>
            <a:r>
              <a:rPr lang="cs-CZ" sz="2000" dirty="0"/>
              <a:t> povinné přílohy </a:t>
            </a:r>
            <a:r>
              <a:rPr lang="cs-CZ" sz="2000" dirty="0" smtClean="0"/>
              <a:t>Podklady </a:t>
            </a:r>
            <a:r>
              <a:rPr lang="cs-CZ" sz="2000" dirty="0"/>
              <a:t>pro hodnocení </a:t>
            </a:r>
            <a:r>
              <a:rPr lang="cs-CZ" sz="2000" dirty="0" smtClean="0"/>
              <a:t>projektu</a:t>
            </a:r>
            <a:r>
              <a:rPr lang="cs-CZ" sz="2000" dirty="0"/>
              <a:t>. </a:t>
            </a:r>
            <a:endParaRPr lang="cs-CZ" sz="2000" dirty="0" smtClean="0"/>
          </a:p>
          <a:p>
            <a:pPr marL="0" indent="0">
              <a:buNone/>
            </a:pPr>
            <a:r>
              <a:rPr lang="cs-CZ" sz="2000" dirty="0" smtClean="0"/>
              <a:t>NR </a:t>
            </a:r>
            <a:r>
              <a:rPr lang="cs-CZ" sz="2000" dirty="0"/>
              <a:t>– v případě žadatelů o dotaci pro </a:t>
            </a:r>
            <a:r>
              <a:rPr lang="cs-CZ" sz="2000" dirty="0" smtClean="0"/>
              <a:t>aktivitu B (mobilní týmy).  </a:t>
            </a:r>
            <a:endParaRPr lang="cs-CZ" sz="2000" dirty="0"/>
          </a:p>
          <a:p>
            <a:pPr marL="0" indent="0">
              <a:spcBef>
                <a:spcPts val="1200"/>
              </a:spcBef>
              <a:buNone/>
            </a:pPr>
            <a:endParaRPr lang="cs-CZ" sz="1800" dirty="0"/>
          </a:p>
          <a:p>
            <a:endParaRPr lang="cs-CZ" sz="1400" dirty="0" smtClean="0"/>
          </a:p>
          <a:p>
            <a:pPr marL="0" indent="0">
              <a:buFont typeface="Arial"/>
              <a:buNone/>
            </a:pPr>
            <a:endParaRPr lang="cs-CZ" sz="1400" b="1" dirty="0" smtClean="0"/>
          </a:p>
          <a:p>
            <a:pPr lvl="1" indent="-342900">
              <a:spcBef>
                <a:spcPts val="600"/>
              </a:spcBef>
              <a:spcAft>
                <a:spcPts val="600"/>
              </a:spcAft>
              <a:buFont typeface="+mj-lt"/>
              <a:buAutoNum type="arabicPeriod"/>
              <a:defRPr/>
            </a:pPr>
            <a:endParaRPr lang="cs-CZ" sz="2400" dirty="0" smtClean="0"/>
          </a:p>
          <a:p>
            <a:pPr lvl="1" indent="-342900">
              <a:spcBef>
                <a:spcPts val="600"/>
              </a:spcBef>
              <a:spcAft>
                <a:spcPts val="600"/>
              </a:spcAft>
              <a:buFont typeface="+mj-lt"/>
              <a:buAutoNum type="arabicPeriod"/>
              <a:defRPr/>
            </a:pPr>
            <a:endParaRPr lang="cs-CZ" sz="2000" dirty="0" smtClean="0"/>
          </a:p>
          <a:p>
            <a:pPr marL="400050" lvl="1" indent="0">
              <a:spcBef>
                <a:spcPts val="600"/>
              </a:spcBef>
              <a:spcAft>
                <a:spcPts val="600"/>
              </a:spcAft>
              <a:buFont typeface="Arial"/>
              <a:buNone/>
              <a:defRPr/>
            </a:pPr>
            <a:endParaRPr lang="cs-CZ" sz="2400" dirty="0" smtClean="0"/>
          </a:p>
          <a:p>
            <a:pPr lvl="1" indent="-342900">
              <a:spcBef>
                <a:spcPts val="600"/>
              </a:spcBef>
              <a:spcAft>
                <a:spcPts val="600"/>
              </a:spcAft>
              <a:buFont typeface="+mj-lt"/>
              <a:buAutoNum type="arabicPeriod"/>
              <a:defRPr/>
            </a:pPr>
            <a:endParaRPr lang="cs-CZ" sz="2000" dirty="0" smtClean="0"/>
          </a:p>
          <a:p>
            <a:pPr lvl="1" indent="-342900">
              <a:spcBef>
                <a:spcPts val="600"/>
              </a:spcBef>
              <a:spcAft>
                <a:spcPts val="600"/>
              </a:spcAft>
              <a:buFont typeface="+mj-lt"/>
              <a:buAutoNum type="arabicPeriod"/>
              <a:defRPr/>
            </a:pPr>
            <a:endParaRPr lang="cs-CZ" sz="2400" dirty="0" smtClean="0"/>
          </a:p>
          <a:p>
            <a:pPr lvl="1" indent="-342900">
              <a:spcBef>
                <a:spcPts val="600"/>
              </a:spcBef>
              <a:spcAft>
                <a:spcPts val="600"/>
              </a:spcAft>
              <a:buFont typeface="+mj-lt"/>
              <a:buAutoNum type="arabicPeriod"/>
              <a:defRPr/>
            </a:pPr>
            <a:endParaRPr lang="cs-CZ" sz="2000" dirty="0" smtClean="0"/>
          </a:p>
          <a:p>
            <a:pPr lvl="1" indent="-342900">
              <a:spcBef>
                <a:spcPts val="600"/>
              </a:spcBef>
              <a:spcAft>
                <a:spcPts val="600"/>
              </a:spcAft>
              <a:buFont typeface="+mj-lt"/>
              <a:buAutoNum type="arabicPeriod"/>
              <a:defRPr/>
            </a:pPr>
            <a:endParaRPr lang="cs-CZ" altLang="cs-CZ" sz="1800" dirty="0" smtClean="0"/>
          </a:p>
          <a:p>
            <a:pPr marL="355600" indent="-355600">
              <a:spcAft>
                <a:spcPts val="600"/>
              </a:spcAft>
              <a:buClr>
                <a:schemeClr val="tx2"/>
              </a:buClr>
              <a:buFont typeface="Arial" charset="0"/>
              <a:buNone/>
              <a:defRPr/>
            </a:pPr>
            <a:endParaRPr lang="cs-CZ" sz="1800" dirty="0" smtClean="0">
              <a:cs typeface="Arial" charset="0"/>
            </a:endParaRPr>
          </a:p>
        </p:txBody>
      </p:sp>
      <p:pic>
        <p:nvPicPr>
          <p:cNvPr id="8"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9" name="Nadpis 1"/>
          <p:cNvSpPr txBox="1">
            <a:spLocks/>
          </p:cNvSpPr>
          <p:nvPr/>
        </p:nvSpPr>
        <p:spPr>
          <a:xfrm>
            <a:off x="457200" y="332655"/>
            <a:ext cx="8229600" cy="1380641"/>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2600" dirty="0">
                <a:solidFill>
                  <a:srgbClr val="0070C0"/>
                </a:solidFill>
                <a:effectLst>
                  <a:outerShdw blurRad="38100" dist="38100" dir="2700000" algn="tl">
                    <a:srgbClr val="000000">
                      <a:alpha val="43137"/>
                    </a:srgbClr>
                  </a:outerShdw>
                </a:effectLst>
              </a:rPr>
              <a:t>71. VÝZVA IROP</a:t>
            </a:r>
            <a:br>
              <a:rPr lang="cs-CZ" sz="2600" dirty="0">
                <a:solidFill>
                  <a:srgbClr val="0070C0"/>
                </a:solidFill>
                <a:effectLst>
                  <a:outerShdw blurRad="38100" dist="38100" dir="2700000" algn="tl">
                    <a:srgbClr val="000000">
                      <a:alpha val="43137"/>
                    </a:srgbClr>
                  </a:outerShdw>
                </a:effectLst>
              </a:rPr>
            </a:br>
            <a:r>
              <a:rPr lang="cs-CZ" sz="2600" dirty="0">
                <a:solidFill>
                  <a:srgbClr val="0070C0"/>
                </a:solidFill>
                <a:effectLst>
                  <a:outerShdw blurRad="38100" dist="38100" dir="2700000" algn="tl">
                    <a:srgbClr val="000000">
                      <a:alpha val="43137"/>
                    </a:srgbClr>
                  </a:outerShdw>
                </a:effectLst>
              </a:rPr>
              <a:t>DEINSTITUCIONALIZACE PSYCHIATRICKÉ PÉČE – Integrované projekty CLLD</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157</a:t>
            </a:fld>
            <a:endParaRPr lang="en-US" dirty="0"/>
          </a:p>
        </p:txBody>
      </p:sp>
    </p:spTree>
    <p:extLst>
      <p:ext uri="{BB962C8B-B14F-4D97-AF65-F5344CB8AC3E}">
        <p14:creationId xmlns:p14="http://schemas.microsoft.com/office/powerpoint/2010/main" val="804698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7" name="Rectangle 2"/>
          <p:cNvSpPr txBox="1">
            <a:spLocks noChangeArrowheads="1"/>
          </p:cNvSpPr>
          <p:nvPr/>
        </p:nvSpPr>
        <p:spPr>
          <a:xfrm>
            <a:off x="467544" y="1809548"/>
            <a:ext cx="8568952" cy="436330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cs-CZ" sz="2200" b="1" dirty="0" smtClean="0"/>
              <a:t>Kritéria </a:t>
            </a:r>
            <a:r>
              <a:rPr lang="cs-CZ" sz="2200" b="1" dirty="0"/>
              <a:t>závěrečného ověření </a:t>
            </a:r>
            <a:r>
              <a:rPr lang="cs-CZ" sz="2200" b="1" dirty="0" smtClean="0"/>
              <a:t>způsobilosti:</a:t>
            </a:r>
            <a:endParaRPr lang="cs-CZ" sz="2200" b="1" dirty="0"/>
          </a:p>
          <a:p>
            <a:pPr>
              <a:buFont typeface="Arial" panose="020B0604020202020204" pitchFamily="34" charset="0"/>
              <a:buChar char="•"/>
            </a:pPr>
            <a:endParaRPr lang="cs-CZ" sz="1400" dirty="0" smtClean="0"/>
          </a:p>
          <a:p>
            <a:pPr>
              <a:buFont typeface="Arial" panose="020B0604020202020204" pitchFamily="34" charset="0"/>
              <a:buChar char="•"/>
            </a:pPr>
            <a:r>
              <a:rPr lang="cs-CZ" sz="1800" dirty="0" smtClean="0"/>
              <a:t>Projekt je v souladu se Strategií reformy psychiatrické péče.</a:t>
            </a:r>
          </a:p>
          <a:p>
            <a:pPr>
              <a:buFont typeface="Arial" panose="020B0604020202020204" pitchFamily="34" charset="0"/>
              <a:buChar char="•"/>
            </a:pPr>
            <a:r>
              <a:rPr lang="cs-CZ" sz="1800" dirty="0" smtClean="0"/>
              <a:t>Žadatel je poskytovatelem zdravotních služeb podle zákona č. 372/2011 Sb., o  zdravotních službách a podmínkách jejich poskytování, v platném znění.</a:t>
            </a:r>
          </a:p>
          <a:p>
            <a:pPr>
              <a:buFont typeface="Arial" panose="020B0604020202020204" pitchFamily="34" charset="0"/>
              <a:buChar char="•"/>
            </a:pPr>
            <a:r>
              <a:rPr lang="cs-CZ" sz="1800" dirty="0" smtClean="0"/>
              <a:t>Projekt není zaměřen na investice do infrastruktury pro poskytování dlouhodobé a následné lůžkové péče v psychiatrických nemocnicích.</a:t>
            </a:r>
          </a:p>
          <a:p>
            <a:pPr>
              <a:buFont typeface="Arial" panose="020B0604020202020204" pitchFamily="34" charset="0"/>
              <a:buChar char="•"/>
            </a:pPr>
            <a:r>
              <a:rPr lang="cs-CZ" sz="1800" dirty="0" smtClean="0"/>
              <a:t>Projekt plní standardy lůžkové akutní psychiatrické péče ve všeobecných nemocnicích.</a:t>
            </a:r>
          </a:p>
          <a:p>
            <a:pPr>
              <a:buFont typeface="Arial" panose="020B0604020202020204" pitchFamily="34" charset="0"/>
              <a:buChar char="•"/>
            </a:pPr>
            <a:r>
              <a:rPr lang="cs-CZ" sz="1800" dirty="0" smtClean="0"/>
              <a:t>Projekt plní standardy Center duševního zdraví.</a:t>
            </a:r>
          </a:p>
          <a:p>
            <a:pPr marL="0" indent="0">
              <a:buFont typeface="Arial"/>
              <a:buNone/>
            </a:pPr>
            <a:endParaRPr lang="cs-CZ" sz="1400" b="1" dirty="0" smtClean="0"/>
          </a:p>
          <a:p>
            <a:pPr marL="400050" lvl="1" indent="0">
              <a:spcBef>
                <a:spcPts val="600"/>
              </a:spcBef>
              <a:spcAft>
                <a:spcPts val="600"/>
              </a:spcAft>
              <a:buNone/>
              <a:defRPr/>
            </a:pPr>
            <a:endParaRPr lang="cs-CZ" sz="2400" dirty="0" smtClean="0"/>
          </a:p>
          <a:p>
            <a:pPr marL="400050" lvl="1" indent="0">
              <a:spcBef>
                <a:spcPts val="600"/>
              </a:spcBef>
              <a:spcAft>
                <a:spcPts val="600"/>
              </a:spcAft>
              <a:buNone/>
              <a:defRPr/>
            </a:pPr>
            <a:endParaRPr lang="cs-CZ" sz="2000" dirty="0" smtClean="0"/>
          </a:p>
          <a:p>
            <a:pPr marL="400050" lvl="1" indent="0">
              <a:spcBef>
                <a:spcPts val="600"/>
              </a:spcBef>
              <a:spcAft>
                <a:spcPts val="600"/>
              </a:spcAft>
              <a:buFont typeface="Arial"/>
              <a:buNone/>
              <a:defRPr/>
            </a:pPr>
            <a:endParaRPr lang="cs-CZ" sz="2400" dirty="0" smtClean="0"/>
          </a:p>
          <a:p>
            <a:pPr lvl="1" indent="-342900">
              <a:spcBef>
                <a:spcPts val="600"/>
              </a:spcBef>
              <a:spcAft>
                <a:spcPts val="600"/>
              </a:spcAft>
              <a:buFont typeface="+mj-lt"/>
              <a:buAutoNum type="arabicPeriod"/>
              <a:defRPr/>
            </a:pPr>
            <a:endParaRPr lang="cs-CZ" sz="2000" dirty="0" smtClean="0"/>
          </a:p>
          <a:p>
            <a:pPr lvl="1" indent="-342900">
              <a:spcBef>
                <a:spcPts val="600"/>
              </a:spcBef>
              <a:spcAft>
                <a:spcPts val="600"/>
              </a:spcAft>
              <a:buFont typeface="+mj-lt"/>
              <a:buAutoNum type="arabicPeriod"/>
              <a:defRPr/>
            </a:pPr>
            <a:endParaRPr lang="cs-CZ" sz="2400" dirty="0" smtClean="0"/>
          </a:p>
          <a:p>
            <a:pPr lvl="1" indent="-342900">
              <a:spcBef>
                <a:spcPts val="600"/>
              </a:spcBef>
              <a:spcAft>
                <a:spcPts val="600"/>
              </a:spcAft>
              <a:buFont typeface="+mj-lt"/>
              <a:buAutoNum type="arabicPeriod"/>
              <a:defRPr/>
            </a:pPr>
            <a:endParaRPr lang="cs-CZ" sz="2000" dirty="0" smtClean="0"/>
          </a:p>
          <a:p>
            <a:pPr lvl="1" indent="-342900">
              <a:spcBef>
                <a:spcPts val="600"/>
              </a:spcBef>
              <a:spcAft>
                <a:spcPts val="600"/>
              </a:spcAft>
              <a:buFont typeface="+mj-lt"/>
              <a:buAutoNum type="arabicPeriod"/>
              <a:defRPr/>
            </a:pPr>
            <a:endParaRPr lang="cs-CZ" altLang="cs-CZ" sz="1800" dirty="0" smtClean="0"/>
          </a:p>
          <a:p>
            <a:pPr marL="355600" indent="-355600">
              <a:spcAft>
                <a:spcPts val="600"/>
              </a:spcAft>
              <a:buClr>
                <a:schemeClr val="tx2"/>
              </a:buClr>
              <a:buFont typeface="Arial" charset="0"/>
              <a:buNone/>
              <a:defRPr/>
            </a:pPr>
            <a:endParaRPr lang="cs-CZ" sz="1800" dirty="0" smtClean="0">
              <a:cs typeface="Arial" charset="0"/>
            </a:endParaRPr>
          </a:p>
        </p:txBody>
      </p:sp>
      <p:pic>
        <p:nvPicPr>
          <p:cNvPr id="8"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9" name="Nadpis 1"/>
          <p:cNvSpPr txBox="1">
            <a:spLocks/>
          </p:cNvSpPr>
          <p:nvPr/>
        </p:nvSpPr>
        <p:spPr>
          <a:xfrm>
            <a:off x="457200" y="332656"/>
            <a:ext cx="8229600" cy="108012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2600" dirty="0">
                <a:solidFill>
                  <a:srgbClr val="0070C0"/>
                </a:solidFill>
                <a:effectLst>
                  <a:outerShdw blurRad="38100" dist="38100" dir="2700000" algn="tl">
                    <a:srgbClr val="000000">
                      <a:alpha val="43137"/>
                    </a:srgbClr>
                  </a:outerShdw>
                </a:effectLst>
              </a:rPr>
              <a:t>71. VÝZVA IROP</a:t>
            </a:r>
            <a:br>
              <a:rPr lang="cs-CZ" sz="2600" dirty="0">
                <a:solidFill>
                  <a:srgbClr val="0070C0"/>
                </a:solidFill>
                <a:effectLst>
                  <a:outerShdw blurRad="38100" dist="38100" dir="2700000" algn="tl">
                    <a:srgbClr val="000000">
                      <a:alpha val="43137"/>
                    </a:srgbClr>
                  </a:outerShdw>
                </a:effectLst>
              </a:rPr>
            </a:br>
            <a:r>
              <a:rPr lang="cs-CZ" sz="2600" dirty="0">
                <a:solidFill>
                  <a:srgbClr val="0070C0"/>
                </a:solidFill>
                <a:effectLst>
                  <a:outerShdw blurRad="38100" dist="38100" dir="2700000" algn="tl">
                    <a:srgbClr val="000000">
                      <a:alpha val="43137"/>
                    </a:srgbClr>
                  </a:outerShdw>
                </a:effectLst>
              </a:rPr>
              <a:t>DEINSTITUCIONALIZACE PSYCHIATRICKÉ PÉČE – Integrované projekty CLLD</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158</a:t>
            </a:fld>
            <a:endParaRPr lang="en-US" dirty="0"/>
          </a:p>
        </p:txBody>
      </p:sp>
    </p:spTree>
    <p:extLst>
      <p:ext uri="{BB962C8B-B14F-4D97-AF65-F5344CB8AC3E}">
        <p14:creationId xmlns:p14="http://schemas.microsoft.com/office/powerpoint/2010/main" val="3774722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601579" y="462013"/>
            <a:ext cx="8229600" cy="5707781"/>
          </a:xfrm>
        </p:spPr>
        <p:txBody>
          <a:bodyPr/>
          <a:lstStyle/>
          <a:p>
            <a:pPr lvl="0">
              <a:spcBef>
                <a:spcPct val="20000"/>
              </a:spcBef>
            </a:pPr>
            <a:r>
              <a:rPr lang="cs-CZ" dirty="0" smtClean="0"/>
              <a:t>Děkujeme vám ZA POZORNOST</a:t>
            </a:r>
            <a:br>
              <a:rPr lang="cs-CZ" dirty="0" smtClean="0"/>
            </a:br>
            <a:r>
              <a:rPr lang="cs-CZ" dirty="0" smtClean="0"/>
              <a:t/>
            </a:r>
            <a:br>
              <a:rPr lang="cs-CZ" dirty="0" smtClean="0"/>
            </a:br>
            <a:r>
              <a:rPr lang="cs-CZ" sz="3200" b="0" cap="none" dirty="0">
                <a:solidFill>
                  <a:prstClr val="black"/>
                </a:solidFill>
                <a:ea typeface="+mn-ea"/>
                <a:cs typeface="+mn-cs"/>
              </a:rPr>
              <a:t>Bližší informace naleznete</a:t>
            </a:r>
            <a:r>
              <a:rPr lang="cs-CZ" dirty="0" smtClean="0"/>
              <a:t/>
            </a:r>
            <a:br>
              <a:rPr lang="cs-CZ" dirty="0" smtClean="0"/>
            </a:br>
            <a:r>
              <a:rPr lang="cs-CZ" sz="3200" b="0" cap="none" dirty="0">
                <a:solidFill>
                  <a:prstClr val="black"/>
                </a:solidFill>
                <a:ea typeface="+mn-ea"/>
                <a:cs typeface="+mn-cs"/>
                <a:hlinkClick r:id="rId2"/>
              </a:rPr>
              <a:t>http://</a:t>
            </a:r>
            <a:r>
              <a:rPr lang="cs-CZ" sz="3200" b="0" cap="none" dirty="0" smtClean="0">
                <a:solidFill>
                  <a:prstClr val="black"/>
                </a:solidFill>
                <a:ea typeface="+mn-ea"/>
                <a:cs typeface="+mn-cs"/>
                <a:hlinkClick r:id="rId2"/>
              </a:rPr>
              <a:t>www.dotaceeu.cz/irop</a:t>
            </a:r>
            <a:r>
              <a:rPr lang="cs-CZ" sz="3200" b="0" cap="none" dirty="0" smtClean="0">
                <a:solidFill>
                  <a:prstClr val="black"/>
                </a:solidFill>
                <a:ea typeface="+mn-ea"/>
                <a:cs typeface="+mn-cs"/>
              </a:rPr>
              <a:t/>
            </a:r>
            <a:br>
              <a:rPr lang="cs-CZ" sz="3200" b="0" cap="none" dirty="0" smtClean="0">
                <a:solidFill>
                  <a:prstClr val="black"/>
                </a:solidFill>
                <a:ea typeface="+mn-ea"/>
                <a:cs typeface="+mn-cs"/>
              </a:rPr>
            </a:br>
            <a:r>
              <a:rPr lang="cs-CZ" sz="3200" b="0" cap="none" dirty="0">
                <a:solidFill>
                  <a:prstClr val="black"/>
                </a:solidFill>
                <a:ea typeface="+mn-ea"/>
                <a:cs typeface="+mn-cs"/>
              </a:rPr>
              <a:t/>
            </a:r>
            <a:br>
              <a:rPr lang="cs-CZ" sz="3200" b="0" cap="none" dirty="0">
                <a:solidFill>
                  <a:prstClr val="black"/>
                </a:solidFill>
                <a:ea typeface="+mn-ea"/>
                <a:cs typeface="+mn-cs"/>
              </a:rPr>
            </a:br>
            <a:r>
              <a:rPr lang="cs-CZ" sz="3200" b="0" cap="none" dirty="0" smtClean="0">
                <a:solidFill>
                  <a:prstClr val="black"/>
                </a:solidFill>
                <a:ea typeface="+mn-ea"/>
                <a:cs typeface="+mn-cs"/>
              </a:rPr>
              <a:t>V případě dotazů nás kontaktujte </a:t>
            </a:r>
            <a:br>
              <a:rPr lang="cs-CZ" sz="3200" b="0" cap="none" dirty="0" smtClean="0">
                <a:solidFill>
                  <a:prstClr val="black"/>
                </a:solidFill>
                <a:ea typeface="+mn-ea"/>
                <a:cs typeface="+mn-cs"/>
              </a:rPr>
            </a:br>
            <a:r>
              <a:rPr lang="pl-PL" sz="2800" dirty="0">
                <a:solidFill>
                  <a:srgbClr val="000000"/>
                </a:solidFill>
                <a:ea typeface="+mn-ea"/>
                <a:cs typeface="Myriad Pro"/>
                <a:hlinkClick r:id="rId3"/>
              </a:rPr>
              <a:t>clldirop@mmr.cz</a:t>
            </a:r>
            <a:r>
              <a:rPr lang="pl-PL" sz="2800" dirty="0">
                <a:solidFill>
                  <a:srgbClr val="000000"/>
                </a:solidFill>
                <a:ea typeface="+mn-ea"/>
                <a:cs typeface="Myriad Pro"/>
              </a:rPr>
              <a:t/>
            </a:r>
            <a:br>
              <a:rPr lang="pl-PL" sz="2800" dirty="0">
                <a:solidFill>
                  <a:srgbClr val="000000"/>
                </a:solidFill>
                <a:ea typeface="+mn-ea"/>
                <a:cs typeface="Myriad Pro"/>
              </a:rPr>
            </a:br>
            <a:r>
              <a:rPr lang="cs-CZ" sz="3200" b="0" cap="none" dirty="0">
                <a:solidFill>
                  <a:prstClr val="black"/>
                </a:solidFill>
                <a:ea typeface="+mn-ea"/>
                <a:cs typeface="+mn-cs"/>
              </a:rPr>
              <a:t/>
            </a:r>
            <a:br>
              <a:rPr lang="cs-CZ" sz="3200" b="0" cap="none" dirty="0">
                <a:solidFill>
                  <a:prstClr val="black"/>
                </a:solidFill>
                <a:ea typeface="+mn-ea"/>
                <a:cs typeface="+mn-cs"/>
              </a:rPr>
            </a:br>
            <a:r>
              <a:rPr lang="cs-CZ" sz="3200" b="0" cap="none" dirty="0">
                <a:solidFill>
                  <a:prstClr val="black"/>
                </a:solidFill>
                <a:ea typeface="+mn-ea"/>
                <a:cs typeface="+mn-cs"/>
              </a:rPr>
              <a:t/>
            </a:r>
            <a:br>
              <a:rPr lang="cs-CZ" sz="3200" b="0" cap="none" dirty="0">
                <a:solidFill>
                  <a:prstClr val="black"/>
                </a:solidFill>
                <a:ea typeface="+mn-ea"/>
                <a:cs typeface="+mn-cs"/>
              </a:rPr>
            </a:br>
            <a:endParaRPr lang="cs-CZ" sz="2800" dirty="0">
              <a:solidFill>
                <a:srgbClr val="000000"/>
              </a:solidFill>
              <a:ea typeface="+mn-ea"/>
              <a:cs typeface="Myriad Pro"/>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159</a:t>
            </a:fld>
            <a:endParaRPr lang="en-US" dirty="0"/>
          </a:p>
        </p:txBody>
      </p:sp>
      <p:pic>
        <p:nvPicPr>
          <p:cNvPr id="6" name="Picture 2" descr="\\nt1\O\Loga 2014_2020\IROP\Logolinky\RGB\JPG\IROP_CZ_RO_B_C RGB_malý.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1" y="6073541"/>
            <a:ext cx="4199492" cy="790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383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810"/>
            <a:ext cx="9144000" cy="6808381"/>
          </a:xfrm>
          <a:prstGeom prst="rect">
            <a:avLst/>
          </a:prstGeom>
        </p:spPr>
      </p:pic>
      <p:sp>
        <p:nvSpPr>
          <p:cNvPr id="2" name="Nadpis 1"/>
          <p:cNvSpPr>
            <a:spLocks noGrp="1"/>
          </p:cNvSpPr>
          <p:nvPr>
            <p:ph type="title"/>
          </p:nvPr>
        </p:nvSpPr>
        <p:spPr/>
        <p:txBody>
          <a:bodyPr>
            <a:noAutofit/>
          </a:bodyPr>
          <a:lstStyle/>
          <a:p>
            <a:pPr>
              <a:spcBef>
                <a:spcPct val="20000"/>
              </a:spcBef>
            </a:pPr>
            <a:r>
              <a:rPr lang="cs-CZ" sz="3600" cap="none" dirty="0">
                <a:solidFill>
                  <a:srgbClr val="00B050"/>
                </a:solidFill>
                <a:effectLst>
                  <a:outerShdw blurRad="38100" dist="38100" dir="2700000" algn="tl">
                    <a:srgbClr val="000000">
                      <a:alpha val="43137"/>
                    </a:srgbClr>
                  </a:outerShdw>
                </a:effectLst>
                <a:ea typeface="+mn-ea"/>
                <a:cs typeface="Calibri" pitchFamily="34" charset="0"/>
              </a:rPr>
              <a:t/>
            </a:r>
            <a:br>
              <a:rPr lang="cs-CZ" sz="3600" cap="none" dirty="0">
                <a:solidFill>
                  <a:srgbClr val="00B050"/>
                </a:solidFill>
                <a:effectLst>
                  <a:outerShdw blurRad="38100" dist="38100" dir="2700000" algn="tl">
                    <a:srgbClr val="000000">
                      <a:alpha val="43137"/>
                    </a:srgbClr>
                  </a:outerShdw>
                </a:effectLst>
                <a:ea typeface="+mn-ea"/>
                <a:cs typeface="Calibri" pitchFamily="34" charset="0"/>
              </a:rPr>
            </a:br>
            <a:endParaRPr lang="cs-CZ" cap="none" dirty="0">
              <a:solidFill>
                <a:srgbClr val="00B050"/>
              </a:solidFill>
              <a:effectLst>
                <a:outerShdw blurRad="38100" dist="38100" dir="2700000" algn="tl">
                  <a:srgbClr val="000000">
                    <a:alpha val="43137"/>
                  </a:srgbClr>
                </a:outerShdw>
              </a:effectLst>
              <a:ea typeface="+mn-ea"/>
              <a:cs typeface="Calibri" pitchFamily="34" charset="0"/>
            </a:endParaRPr>
          </a:p>
        </p:txBody>
      </p:sp>
      <p:sp>
        <p:nvSpPr>
          <p:cNvPr id="8" name="Zástupný symbol pro text 7"/>
          <p:cNvSpPr>
            <a:spLocks noGrp="1"/>
          </p:cNvSpPr>
          <p:nvPr>
            <p:ph type="body" idx="1"/>
          </p:nvPr>
        </p:nvSpPr>
        <p:spPr>
          <a:xfrm>
            <a:off x="411126" y="2501900"/>
            <a:ext cx="8321748" cy="1854200"/>
          </a:xfrm>
        </p:spPr>
        <p:txBody>
          <a:bodyPr anchor="t">
            <a:normAutofit/>
          </a:bodyPr>
          <a:lstStyle/>
          <a:p>
            <a:pPr algn="ctr"/>
            <a:r>
              <a:rPr lang="cs-CZ" sz="3600" b="1" cap="all" dirty="0">
                <a:solidFill>
                  <a:srgbClr val="0070C0"/>
                </a:solidFill>
                <a:effectLst>
                  <a:outerShdw blurRad="38100" dist="38100" dir="2700000" algn="tl">
                    <a:srgbClr val="000000">
                      <a:alpha val="43137"/>
                    </a:srgbClr>
                  </a:outerShdw>
                </a:effectLst>
                <a:cs typeface="Calibri" pitchFamily="34" charset="0"/>
              </a:rPr>
              <a:t>VÝZVA 53 </a:t>
            </a:r>
          </a:p>
          <a:p>
            <a:pPr algn="ctr"/>
            <a:r>
              <a:rPr lang="cs-CZ" sz="3600" b="1" cap="all" dirty="0">
                <a:solidFill>
                  <a:srgbClr val="0070C0"/>
                </a:solidFill>
                <a:effectLst>
                  <a:outerShdw blurRad="38100" dist="38100" dir="2700000" algn="tl">
                    <a:srgbClr val="000000">
                      <a:alpha val="43137"/>
                    </a:srgbClr>
                  </a:outerShdw>
                </a:effectLst>
                <a:cs typeface="Calibri" pitchFamily="34" charset="0"/>
              </a:rPr>
              <a:t>UDRŽITELNÁ DOPRAVA</a:t>
            </a:r>
            <a:br>
              <a:rPr lang="cs-CZ" sz="3600" b="1" cap="all" dirty="0">
                <a:solidFill>
                  <a:srgbClr val="0070C0"/>
                </a:solidFill>
                <a:effectLst>
                  <a:outerShdw blurRad="38100" dist="38100" dir="2700000" algn="tl">
                    <a:srgbClr val="000000">
                      <a:alpha val="43137"/>
                    </a:srgbClr>
                  </a:outerShdw>
                </a:effectLst>
                <a:cs typeface="Calibri" pitchFamily="34" charset="0"/>
              </a:rPr>
            </a:br>
            <a:r>
              <a:rPr lang="cs-CZ" sz="3600" b="1" dirty="0" smtClean="0">
                <a:solidFill>
                  <a:srgbClr val="C00000"/>
                </a:solidFill>
                <a:effectLst>
                  <a:outerShdw blurRad="38100" dist="38100" dir="2700000" algn="tl">
                    <a:srgbClr val="000000">
                      <a:alpha val="43137"/>
                    </a:srgbClr>
                  </a:outerShdw>
                </a:effectLst>
                <a:cs typeface="Calibri" pitchFamily="34" charset="0"/>
              </a:rPr>
              <a:t>  </a:t>
            </a:r>
            <a:r>
              <a:rPr lang="cs-CZ" sz="3600" dirty="0">
                <a:solidFill>
                  <a:schemeClr val="tx1"/>
                </a:solidFill>
                <a:effectLst>
                  <a:outerShdw blurRad="38100" dist="38100" dir="2700000" algn="tl">
                    <a:srgbClr val="000000">
                      <a:alpha val="43137"/>
                    </a:srgbClr>
                  </a:outerShdw>
                </a:effectLst>
                <a:cs typeface="Calibri" pitchFamily="34" charset="0"/>
              </a:rPr>
              <a:t>Mgr. Martin </a:t>
            </a:r>
            <a:r>
              <a:rPr lang="cs-CZ" sz="3600" dirty="0" smtClean="0">
                <a:solidFill>
                  <a:schemeClr val="tx1"/>
                </a:solidFill>
                <a:effectLst>
                  <a:outerShdw blurRad="38100" dist="38100" dir="2700000" algn="tl">
                    <a:srgbClr val="000000">
                      <a:alpha val="43137"/>
                    </a:srgbClr>
                  </a:outerShdw>
                </a:effectLst>
                <a:cs typeface="Calibri" pitchFamily="34" charset="0"/>
              </a:rPr>
              <a:t>Janda, garant SC 1.2  </a:t>
            </a:r>
            <a:r>
              <a:rPr lang="cs-CZ" sz="3600" b="1" dirty="0" smtClean="0">
                <a:solidFill>
                  <a:schemeClr val="tx1"/>
                </a:solidFill>
                <a:effectLst>
                  <a:outerShdw blurRad="38100" dist="38100" dir="2700000" algn="tl">
                    <a:srgbClr val="000000">
                      <a:alpha val="43137"/>
                    </a:srgbClr>
                  </a:outerShdw>
                </a:effectLst>
                <a:cs typeface="Calibri" pitchFamily="34" charset="0"/>
              </a:rPr>
              <a:t>   </a:t>
            </a:r>
            <a:endParaRPr lang="cs-CZ" sz="3600" b="1" dirty="0">
              <a:solidFill>
                <a:schemeClr val="tx1"/>
              </a:solidFill>
              <a:effectLst>
                <a:outerShdw blurRad="38100" dist="38100" dir="2700000" algn="tl">
                  <a:srgbClr val="000000">
                    <a:alpha val="43137"/>
                  </a:srgbClr>
                </a:outerShdw>
              </a:effectLst>
              <a:cs typeface="Calibri" pitchFamily="34" charset="0"/>
            </a:endParaRPr>
          </a:p>
        </p:txBody>
      </p:sp>
      <p:sp>
        <p:nvSpPr>
          <p:cNvPr id="6" name="Zástupný symbol pro číslo snímku 5"/>
          <p:cNvSpPr>
            <a:spLocks noGrp="1"/>
          </p:cNvSpPr>
          <p:nvPr>
            <p:ph type="sldNum" sz="quarter" idx="12"/>
          </p:nvPr>
        </p:nvSpPr>
        <p:spPr/>
        <p:txBody>
          <a:bodyPr/>
          <a:lstStyle/>
          <a:p>
            <a:fld id="{CA6B5227-2C6F-B94D-9D8F-826F9170706D}" type="slidenum">
              <a:rPr lang="en-US" smtClean="0"/>
              <a:t>16</a:t>
            </a:fld>
            <a:endParaRPr lang="en-US" dirty="0"/>
          </a:p>
        </p:txBody>
      </p:sp>
      <p:pic>
        <p:nvPicPr>
          <p:cNvPr id="4"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903" y="5921694"/>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338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17</a:t>
            </a:fld>
            <a:endParaRPr lang="en-US" dirty="0"/>
          </a:p>
        </p:txBody>
      </p:sp>
      <p:sp>
        <p:nvSpPr>
          <p:cNvPr id="7" name="Nadpis 1"/>
          <p:cNvSpPr txBox="1">
            <a:spLocks/>
          </p:cNvSpPr>
          <p:nvPr/>
        </p:nvSpPr>
        <p:spPr>
          <a:xfrm>
            <a:off x="363538" y="239713"/>
            <a:ext cx="8229600" cy="97461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SC 1.2 ZVÝŠENÍ PODÍLU UDRŽITELNÝCH FOREM DOPRAVY</a:t>
            </a:r>
          </a:p>
        </p:txBody>
      </p:sp>
      <p:sp>
        <p:nvSpPr>
          <p:cNvPr id="9" name="Rectangle 2"/>
          <p:cNvSpPr txBox="1">
            <a:spLocks noChangeArrowheads="1"/>
          </p:cNvSpPr>
          <p:nvPr/>
        </p:nvSpPr>
        <p:spPr>
          <a:xfrm>
            <a:off x="252536" y="1058780"/>
            <a:ext cx="9144000" cy="579113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None/>
              <a:defRPr/>
            </a:pPr>
            <a:r>
              <a:rPr lang="cs-CZ" sz="2400" b="1" dirty="0" smtClean="0"/>
              <a:t>Cíle:</a:t>
            </a:r>
            <a:endParaRPr lang="cs-CZ" sz="1400" dirty="0" smtClean="0"/>
          </a:p>
          <a:p>
            <a:pPr lvl="1">
              <a:spcAft>
                <a:spcPts val="400"/>
              </a:spcAft>
            </a:pPr>
            <a:r>
              <a:rPr lang="cs-CZ" sz="2000" dirty="0" smtClean="0"/>
              <a:t>posílit přepravní výkony veřejné dopravy,</a:t>
            </a:r>
          </a:p>
          <a:p>
            <a:pPr lvl="1">
              <a:spcAft>
                <a:spcPts val="400"/>
              </a:spcAft>
            </a:pPr>
            <a:r>
              <a:rPr lang="cs-CZ" sz="2000" dirty="0" smtClean="0"/>
              <a:t>snížit zátěže plynoucí z IAD,</a:t>
            </a:r>
          </a:p>
          <a:p>
            <a:pPr lvl="1">
              <a:spcAft>
                <a:spcPts val="400"/>
              </a:spcAft>
            </a:pPr>
            <a:r>
              <a:rPr lang="cs-CZ" sz="2000" dirty="0" smtClean="0"/>
              <a:t>rozvinout vozový park městských autobusů s alternativním pohonem, </a:t>
            </a:r>
          </a:p>
          <a:p>
            <a:pPr lvl="1">
              <a:spcAft>
                <a:spcPts val="400"/>
              </a:spcAft>
            </a:pPr>
            <a:r>
              <a:rPr lang="cs-CZ" sz="2000" dirty="0" smtClean="0"/>
              <a:t>rozvinout a provázat IDS v silničním provozu ve městech a aglomeracích, </a:t>
            </a:r>
          </a:p>
          <a:p>
            <a:pPr lvl="1">
              <a:spcAft>
                <a:spcPts val="400"/>
              </a:spcAft>
            </a:pPr>
            <a:r>
              <a:rPr lang="cs-CZ" sz="2000" b="1" dirty="0" smtClean="0"/>
              <a:t>zajistit potřeby specifických skupin obyvatel v dopravě, </a:t>
            </a:r>
          </a:p>
          <a:p>
            <a:pPr lvl="1">
              <a:spcAft>
                <a:spcPts val="400"/>
              </a:spcAft>
            </a:pPr>
            <a:r>
              <a:rPr lang="cs-CZ" sz="2000" b="1" dirty="0" smtClean="0"/>
              <a:t>zajistit bezpečnost a bezbariérovost dopravy v zájmu zvýšení podílu udržitelných forem dopravy, </a:t>
            </a:r>
          </a:p>
          <a:p>
            <a:pPr lvl="1">
              <a:spcAft>
                <a:spcPts val="400"/>
              </a:spcAft>
            </a:pPr>
            <a:r>
              <a:rPr lang="cs-CZ" sz="2000" b="1" dirty="0" smtClean="0"/>
              <a:t>zajistit dopravní dostupnost práce, služeb a vzdělání,</a:t>
            </a:r>
            <a:r>
              <a:rPr lang="cs-CZ" sz="2000" dirty="0" smtClean="0"/>
              <a:t> </a:t>
            </a:r>
          </a:p>
          <a:p>
            <a:pPr lvl="1">
              <a:spcAft>
                <a:spcPts val="400"/>
              </a:spcAft>
            </a:pPr>
            <a:r>
              <a:rPr lang="cs-CZ" sz="2000" b="1" dirty="0" smtClean="0"/>
              <a:t>využít potenciál nemotorové dopravy k mobilitě pracovních sil, </a:t>
            </a:r>
          </a:p>
          <a:p>
            <a:pPr lvl="1">
              <a:spcAft>
                <a:spcPts val="400"/>
              </a:spcAft>
            </a:pPr>
            <a:r>
              <a:rPr lang="cs-CZ" sz="2000" b="1" dirty="0" smtClean="0"/>
              <a:t>vytvořit podmínky pro mobilitu a optimalizaci sítě cyklostezek a cyklotras.</a:t>
            </a:r>
          </a:p>
        </p:txBody>
      </p:sp>
    </p:spTree>
    <p:extLst>
      <p:ext uri="{BB962C8B-B14F-4D97-AF65-F5344CB8AC3E}">
        <p14:creationId xmlns:p14="http://schemas.microsoft.com/office/powerpoint/2010/main" val="41705722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18</a:t>
            </a:fld>
            <a:endParaRPr lang="en-US" dirty="0"/>
          </a:p>
        </p:txBody>
      </p:sp>
      <p:sp>
        <p:nvSpPr>
          <p:cNvPr id="7" name="Nadpis 1"/>
          <p:cNvSpPr txBox="1">
            <a:spLocks/>
          </p:cNvSpPr>
          <p:nvPr/>
        </p:nvSpPr>
        <p:spPr>
          <a:xfrm>
            <a:off x="363538" y="239713"/>
            <a:ext cx="8229600" cy="97461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a:defRPr/>
            </a:pPr>
            <a:r>
              <a:rPr lang="cs-CZ" sz="2600" b="1" dirty="0">
                <a:solidFill>
                  <a:srgbClr val="0070C0"/>
                </a:solidFill>
                <a:effectLst>
                  <a:outerShdw blurRad="38100" dist="38100" dir="2700000" algn="tl">
                    <a:srgbClr val="000000">
                      <a:alpha val="43137"/>
                    </a:srgbClr>
                  </a:outerShdw>
                </a:effectLst>
                <a:latin typeface="Myriad Pro"/>
              </a:rPr>
              <a:t>SC 1.2 ZVÝŠENÍ PODÍLU UDRŽITELNÝCH FOREM DOPRAVY</a:t>
            </a:r>
          </a:p>
        </p:txBody>
      </p:sp>
      <p:sp>
        <p:nvSpPr>
          <p:cNvPr id="9" name="Rectangle 2"/>
          <p:cNvSpPr txBox="1">
            <a:spLocks noChangeArrowheads="1"/>
          </p:cNvSpPr>
          <p:nvPr/>
        </p:nvSpPr>
        <p:spPr>
          <a:xfrm>
            <a:off x="252536" y="1412777"/>
            <a:ext cx="9144000" cy="511256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800"/>
              </a:spcBef>
              <a:buNone/>
            </a:pPr>
            <a:r>
              <a:rPr lang="cs-CZ" sz="2400" b="1" dirty="0" smtClean="0"/>
              <a:t>Aktivity:</a:t>
            </a:r>
          </a:p>
          <a:p>
            <a:pPr marL="457200" lvl="1" indent="0">
              <a:buNone/>
            </a:pPr>
            <a:r>
              <a:rPr lang="cs-CZ" sz="2400" b="1" dirty="0"/>
              <a:t>	</a:t>
            </a:r>
            <a:r>
              <a:rPr lang="cs-CZ" sz="2400" b="1" dirty="0" smtClean="0"/>
              <a:t>		</a:t>
            </a:r>
            <a:r>
              <a:rPr lang="cs-CZ" sz="2400" dirty="0" smtClean="0"/>
              <a:t>Bezpečnost dopravy					(B)</a:t>
            </a:r>
          </a:p>
          <a:p>
            <a:pPr marL="457200" lvl="1" indent="0">
              <a:buNone/>
            </a:pPr>
            <a:r>
              <a:rPr lang="cs-CZ" sz="2400" dirty="0"/>
              <a:t>			</a:t>
            </a:r>
            <a:r>
              <a:rPr lang="cs-CZ" sz="2400" dirty="0" err="1" smtClean="0"/>
              <a:t>Cyklodoprava</a:t>
            </a:r>
            <a:r>
              <a:rPr lang="cs-CZ" sz="2400" dirty="0" smtClean="0"/>
              <a:t>							(C)</a:t>
            </a:r>
          </a:p>
          <a:p>
            <a:pPr marL="457200" lvl="1" indent="0">
              <a:buNone/>
            </a:pPr>
            <a:r>
              <a:rPr lang="cs-CZ" sz="2400" dirty="0"/>
              <a:t>	</a:t>
            </a:r>
            <a:r>
              <a:rPr lang="cs-CZ" sz="2400" dirty="0" smtClean="0"/>
              <a:t>		</a:t>
            </a:r>
            <a:r>
              <a:rPr lang="cs-CZ" sz="2400" dirty="0" err="1" smtClean="0"/>
              <a:t>Nízkoemisní</a:t>
            </a:r>
            <a:r>
              <a:rPr lang="cs-CZ" sz="2400" dirty="0" smtClean="0"/>
              <a:t> </a:t>
            </a:r>
            <a:r>
              <a:rPr lang="cs-CZ" sz="2400" dirty="0"/>
              <a:t>a bezemisní </a:t>
            </a:r>
            <a:r>
              <a:rPr lang="cs-CZ" sz="2400" dirty="0" smtClean="0"/>
              <a:t>vozidla		(V)</a:t>
            </a:r>
          </a:p>
          <a:p>
            <a:pPr marL="457200" lvl="1" indent="0">
              <a:buNone/>
            </a:pPr>
            <a:r>
              <a:rPr lang="cs-CZ" sz="2400" dirty="0"/>
              <a:t>			Telematika pro veřejnou </a:t>
            </a:r>
            <a:r>
              <a:rPr lang="cs-CZ" sz="2400" dirty="0" smtClean="0"/>
              <a:t>dopravu		(ITS)</a:t>
            </a:r>
            <a:endParaRPr lang="cs-CZ" sz="2400" dirty="0"/>
          </a:p>
          <a:p>
            <a:pPr marL="457200" lvl="1" indent="0">
              <a:buNone/>
            </a:pPr>
            <a:r>
              <a:rPr lang="cs-CZ" sz="2400" dirty="0"/>
              <a:t>			Terminály a parkovací </a:t>
            </a:r>
            <a:r>
              <a:rPr lang="cs-CZ" sz="2400" dirty="0" smtClean="0"/>
              <a:t>systémy		(TP)</a:t>
            </a:r>
            <a:endParaRPr lang="cs-CZ" sz="2400" dirty="0"/>
          </a:p>
          <a:p>
            <a:pPr marL="0" indent="0">
              <a:spcBef>
                <a:spcPts val="1800"/>
              </a:spcBef>
              <a:buNone/>
            </a:pPr>
            <a:r>
              <a:rPr lang="cs-CZ" sz="2400" dirty="0" smtClean="0"/>
              <a:t>	</a:t>
            </a:r>
            <a:endParaRPr lang="cs-CZ" sz="2400" b="1" dirty="0" smtClean="0"/>
          </a:p>
          <a:p>
            <a:pPr marL="0" indent="0">
              <a:spcBef>
                <a:spcPts val="1800"/>
              </a:spcBef>
              <a:buNone/>
            </a:pPr>
            <a:r>
              <a:rPr lang="cs-CZ" sz="2400" b="1" dirty="0" smtClean="0"/>
              <a:t>Kritéria pro závěrečné ověření způsobilosti pro aktivity</a:t>
            </a:r>
            <a:br>
              <a:rPr lang="cs-CZ" sz="2400" b="1" dirty="0" smtClean="0"/>
            </a:br>
            <a:r>
              <a:rPr lang="cs-CZ" sz="2400" b="1" dirty="0" smtClean="0"/>
              <a:t>SC 1.2 v SC 4.1 </a:t>
            </a:r>
            <a:r>
              <a:rPr lang="cs-CZ" sz="2400" dirty="0" smtClean="0"/>
              <a:t>schválena vedením ŘO IROP 15. 9. 2016</a:t>
            </a:r>
            <a:endParaRPr lang="cs-CZ" sz="2400" b="1" dirty="0"/>
          </a:p>
          <a:p>
            <a:pPr>
              <a:spcAft>
                <a:spcPts val="600"/>
              </a:spcAft>
              <a:buClr>
                <a:schemeClr val="tx2"/>
              </a:buClr>
              <a:defRPr/>
            </a:pPr>
            <a:endParaRPr lang="cs-CZ" sz="2400" b="1" dirty="0"/>
          </a:p>
        </p:txBody>
      </p:sp>
    </p:spTree>
    <p:extLst>
      <p:ext uri="{BB962C8B-B14F-4D97-AF65-F5344CB8AC3E}">
        <p14:creationId xmlns:p14="http://schemas.microsoft.com/office/powerpoint/2010/main" val="26357133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19</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indent="-342900">
              <a:spcBef>
                <a:spcPts val="1800"/>
              </a:spcBef>
              <a:spcAft>
                <a:spcPts val="300"/>
              </a:spcAft>
              <a:buFont typeface="Arial" panose="020B0604020202020204" pitchFamily="34" charset="0"/>
              <a:buChar char="•"/>
              <a:defRPr/>
            </a:pPr>
            <a:r>
              <a:rPr lang="cs-CZ" altLang="cs-CZ" sz="2300" dirty="0" smtClean="0"/>
              <a:t>Vyhlášení:  7. 9. 2016</a:t>
            </a:r>
          </a:p>
          <a:p>
            <a:pPr lvl="1" indent="-342900">
              <a:spcBef>
                <a:spcPts val="1800"/>
              </a:spcBef>
              <a:spcAft>
                <a:spcPts val="300"/>
              </a:spcAft>
              <a:buFont typeface="Arial" panose="020B0604020202020204" pitchFamily="34" charset="0"/>
              <a:buChar char="•"/>
              <a:defRPr/>
            </a:pPr>
            <a:r>
              <a:rPr lang="cs-CZ" altLang="cs-CZ" sz="2300" dirty="0" smtClean="0"/>
              <a:t>Příjem žádostí:  29. 9. 2016 </a:t>
            </a:r>
            <a:r>
              <a:rPr lang="cs-CZ" altLang="cs-CZ" sz="2300" b="1" dirty="0" smtClean="0"/>
              <a:t>do 31. 12. 2019                                  </a:t>
            </a:r>
            <a:endParaRPr lang="cs-CZ" sz="2300" b="1" dirty="0" smtClean="0">
              <a:cs typeface="Arial" charset="0"/>
            </a:endParaRPr>
          </a:p>
          <a:p>
            <a:pPr lvl="1" indent="-342900">
              <a:spcBef>
                <a:spcPts val="1200"/>
              </a:spcBef>
              <a:spcAft>
                <a:spcPts val="300"/>
              </a:spcAft>
              <a:buFont typeface="Arial" panose="020B0604020202020204" pitchFamily="34" charset="0"/>
              <a:buChar char="•"/>
              <a:defRPr/>
            </a:pPr>
            <a:r>
              <a:rPr lang="cs-CZ" sz="2300" dirty="0" smtClean="0"/>
              <a:t>Druh výzvy: průběžná</a:t>
            </a:r>
            <a:endParaRPr lang="cs-CZ" sz="2300" dirty="0" smtClean="0">
              <a:cs typeface="Arial" charset="0"/>
            </a:endParaRPr>
          </a:p>
          <a:p>
            <a:pPr lvl="1" indent="-342900">
              <a:spcBef>
                <a:spcPts val="1200"/>
              </a:spcBef>
              <a:spcAft>
                <a:spcPts val="300"/>
              </a:spcAft>
              <a:buFont typeface="Arial" panose="020B0604020202020204" pitchFamily="34" charset="0"/>
              <a:buChar char="•"/>
              <a:defRPr/>
            </a:pPr>
            <a:r>
              <a:rPr lang="cs-CZ" sz="2300" dirty="0" smtClean="0">
                <a:cs typeface="Arial" charset="0"/>
              </a:rPr>
              <a:t>Realizace projektů:  </a:t>
            </a:r>
            <a:r>
              <a:rPr lang="cs-CZ" sz="2300" b="1" dirty="0" smtClean="0">
                <a:cs typeface="Arial" charset="0"/>
              </a:rPr>
              <a:t>1. 1. 2014 – </a:t>
            </a:r>
            <a:r>
              <a:rPr lang="cs-CZ" altLang="cs-CZ" sz="2300" b="1" dirty="0" smtClean="0"/>
              <a:t>30. 06. 2023</a:t>
            </a:r>
            <a:endParaRPr lang="cs-CZ" sz="2300" b="1" dirty="0" smtClean="0">
              <a:solidFill>
                <a:srgbClr val="00B050"/>
              </a:solidFill>
              <a:cs typeface="Arial" charset="0"/>
            </a:endParaRPr>
          </a:p>
          <a:p>
            <a:pPr lvl="1" indent="-342900">
              <a:spcBef>
                <a:spcPts val="1200"/>
              </a:spcBef>
              <a:spcAft>
                <a:spcPts val="300"/>
              </a:spcAft>
              <a:buFont typeface="Arial" panose="020B0604020202020204" pitchFamily="34" charset="0"/>
              <a:buChar char="•"/>
              <a:defRPr/>
            </a:pPr>
            <a:r>
              <a:rPr lang="cs-CZ" sz="2300" dirty="0" smtClean="0">
                <a:cs typeface="Arial" charset="0"/>
              </a:rPr>
              <a:t>Alokace:		</a:t>
            </a:r>
            <a:r>
              <a:rPr lang="cs-CZ" sz="2300" b="1" dirty="0" smtClean="0">
                <a:cs typeface="Arial" charset="0"/>
              </a:rPr>
              <a:t>61,4 mil. EUR (EFRR)	</a:t>
            </a:r>
            <a:r>
              <a:rPr lang="cs-CZ" sz="2300" dirty="0" smtClean="0">
                <a:cs typeface="Arial" charset="0"/>
              </a:rPr>
              <a:t>=</a:t>
            </a:r>
            <a:r>
              <a:rPr lang="cs-CZ" sz="2300" b="1" dirty="0" smtClean="0">
                <a:cs typeface="Arial" charset="0"/>
              </a:rPr>
              <a:t> </a:t>
            </a:r>
            <a:r>
              <a:rPr lang="cs-CZ" sz="2300" dirty="0" smtClean="0">
                <a:cs typeface="Arial" charset="0"/>
              </a:rPr>
              <a:t>1,615 mld. Kč (07/2017)</a:t>
            </a:r>
          </a:p>
          <a:p>
            <a:pPr lvl="1" indent="-342900">
              <a:spcBef>
                <a:spcPts val="1200"/>
              </a:spcBef>
              <a:spcAft>
                <a:spcPts val="300"/>
              </a:spcAft>
              <a:buFont typeface="Arial" panose="020B0604020202020204" pitchFamily="34" charset="0"/>
              <a:buChar char="•"/>
              <a:defRPr/>
            </a:pPr>
            <a:r>
              <a:rPr lang="cs-CZ" sz="2300" dirty="0" smtClean="0">
                <a:cs typeface="Arial" charset="0"/>
              </a:rPr>
              <a:t>Celkové způsobilé výdaje:  </a:t>
            </a:r>
            <a:r>
              <a:rPr lang="cs-CZ" sz="2300" b="1" dirty="0" smtClean="0">
                <a:cs typeface="Arial" charset="0"/>
              </a:rPr>
              <a:t>min. nestanoveno	max. 99 mil. Kč</a:t>
            </a:r>
            <a:endParaRPr lang="cs-CZ" sz="2300" dirty="0" smtClean="0">
              <a:cs typeface="Arial" charset="0"/>
            </a:endParaRPr>
          </a:p>
          <a:p>
            <a:pPr lvl="1" indent="-342900">
              <a:spcBef>
                <a:spcPts val="1200"/>
              </a:spcBef>
              <a:spcAft>
                <a:spcPts val="300"/>
              </a:spcAft>
              <a:buFont typeface="Arial" panose="020B0604020202020204" pitchFamily="34" charset="0"/>
              <a:buChar char="•"/>
              <a:defRPr/>
            </a:pPr>
            <a:r>
              <a:rPr lang="cs-CZ" sz="2300" dirty="0" smtClean="0"/>
              <a:t>Veřejná podpora:	nezakládá </a:t>
            </a:r>
            <a:r>
              <a:rPr lang="cs-CZ" sz="2300" dirty="0"/>
              <a:t>VP ve smyslu čl. 107 odst. 1 </a:t>
            </a:r>
            <a:r>
              <a:rPr lang="cs-CZ" sz="2300" dirty="0" smtClean="0"/>
              <a:t>SFEU</a:t>
            </a:r>
            <a:br>
              <a:rPr lang="cs-CZ" sz="2300" dirty="0" smtClean="0"/>
            </a:br>
            <a:r>
              <a:rPr lang="cs-CZ" sz="2300" dirty="0" smtClean="0"/>
              <a:t>						s </a:t>
            </a:r>
            <a:r>
              <a:rPr lang="cs-CZ" sz="2300" dirty="0"/>
              <a:t>výjimkou </a:t>
            </a:r>
            <a:r>
              <a:rPr lang="cs-CZ" sz="2300" i="1" dirty="0"/>
              <a:t>Terminálů a parkovacích </a:t>
            </a:r>
            <a:r>
              <a:rPr lang="cs-CZ" sz="2300" i="1" dirty="0" smtClean="0"/>
              <a:t>systémů</a:t>
            </a:r>
            <a:r>
              <a:rPr lang="cs-CZ" sz="2300" dirty="0" smtClean="0"/>
              <a:t/>
            </a:r>
            <a:br>
              <a:rPr lang="cs-CZ" sz="2300" dirty="0" smtClean="0"/>
            </a:br>
            <a:r>
              <a:rPr lang="cs-CZ" sz="2300" dirty="0" smtClean="0"/>
              <a:t>						a </a:t>
            </a:r>
            <a:r>
              <a:rPr lang="cs-CZ" sz="2300" i="1" dirty="0" err="1"/>
              <a:t>Nízkoemisních</a:t>
            </a:r>
            <a:r>
              <a:rPr lang="cs-CZ" sz="2300" i="1" dirty="0"/>
              <a:t> a bezemisních vozidel</a:t>
            </a:r>
          </a:p>
          <a:p>
            <a:pPr lvl="1" indent="-342900">
              <a:spcBef>
                <a:spcPts val="1200"/>
              </a:spcBef>
              <a:spcAft>
                <a:spcPts val="300"/>
              </a:spcAft>
              <a:buFont typeface="Arial" panose="020B0604020202020204" pitchFamily="34" charset="0"/>
              <a:buChar char="•"/>
              <a:defRPr/>
            </a:pPr>
            <a:endParaRPr lang="pl-PL" sz="2300" dirty="0" smtClean="0"/>
          </a:p>
          <a:p>
            <a:pPr lvl="1" indent="-342900">
              <a:spcBef>
                <a:spcPts val="1200"/>
              </a:spcBef>
              <a:spcAft>
                <a:spcPts val="300"/>
              </a:spcAft>
              <a:buFont typeface="Arial" panose="020B0604020202020204" pitchFamily="34" charset="0"/>
              <a:buChar char="•"/>
              <a:defRPr/>
            </a:pPr>
            <a:endParaRPr lang="cs-CZ" sz="2200" dirty="0"/>
          </a:p>
        </p:txBody>
      </p:sp>
      <p:sp>
        <p:nvSpPr>
          <p:cNvPr id="9"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„Udržitelná doprava – integrované projekty CLLD“</a:t>
            </a:r>
          </a:p>
        </p:txBody>
      </p:sp>
    </p:spTree>
    <p:extLst>
      <p:ext uri="{BB962C8B-B14F-4D97-AF65-F5344CB8AC3E}">
        <p14:creationId xmlns:p14="http://schemas.microsoft.com/office/powerpoint/2010/main" val="2927952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sp>
        <p:nvSpPr>
          <p:cNvPr id="6" name="Nadpis 5"/>
          <p:cNvSpPr>
            <a:spLocks noGrp="1"/>
          </p:cNvSpPr>
          <p:nvPr>
            <p:ph type="title"/>
          </p:nvPr>
        </p:nvSpPr>
        <p:spPr>
          <a:xfrm>
            <a:off x="457200" y="274638"/>
            <a:ext cx="8229600" cy="947770"/>
          </a:xfrm>
        </p:spPr>
        <p:txBody>
          <a:bodyPr/>
          <a:lstStyle/>
          <a:p>
            <a:r>
              <a:rPr lang="cs-CZ" dirty="0" smtClean="0">
                <a:effectLst>
                  <a:outerShdw blurRad="38100" dist="38100" dir="2700000" algn="tl">
                    <a:srgbClr val="000000">
                      <a:alpha val="43137"/>
                    </a:srgbClr>
                  </a:outerShdw>
                </a:effectLst>
              </a:rPr>
              <a:t>Program semináře </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27476" y="1309036"/>
            <a:ext cx="9144000" cy="4817128"/>
          </a:xfrm>
        </p:spPr>
        <p:txBody>
          <a:bodyPr>
            <a:noAutofit/>
          </a:bodyPr>
          <a:lstStyle/>
          <a:p>
            <a:pPr marL="400050" lvl="1" indent="0">
              <a:spcBef>
                <a:spcPts val="200"/>
              </a:spcBef>
              <a:spcAft>
                <a:spcPts val="200"/>
              </a:spcAft>
              <a:buNone/>
              <a:defRPr/>
            </a:pPr>
            <a:r>
              <a:rPr lang="cs-CZ" sz="2000" b="1" dirty="0"/>
              <a:t>	</a:t>
            </a:r>
            <a:r>
              <a:rPr lang="cs-CZ" sz="2200" dirty="0" smtClean="0"/>
              <a:t>9:30 </a:t>
            </a:r>
            <a:r>
              <a:rPr lang="cs-CZ" sz="2200" dirty="0"/>
              <a:t>– 11:15	</a:t>
            </a:r>
            <a:r>
              <a:rPr lang="cs-CZ" sz="2200" b="1" u="sng" dirty="0" smtClean="0"/>
              <a:t>Dopolední </a:t>
            </a:r>
            <a:r>
              <a:rPr lang="cs-CZ" sz="2200" b="1" u="sng" dirty="0"/>
              <a:t>blok A</a:t>
            </a:r>
          </a:p>
          <a:p>
            <a:pPr marL="400050" lvl="1" indent="0">
              <a:spcBef>
                <a:spcPts val="200"/>
              </a:spcBef>
              <a:spcAft>
                <a:spcPts val="200"/>
              </a:spcAft>
              <a:buNone/>
              <a:defRPr/>
            </a:pPr>
            <a:r>
              <a:rPr lang="cs-CZ" sz="2200" dirty="0"/>
              <a:t>Zahájení semináře – úvodní </a:t>
            </a:r>
            <a:r>
              <a:rPr lang="cs-CZ" sz="2200" dirty="0" smtClean="0"/>
              <a:t>slovo</a:t>
            </a:r>
          </a:p>
          <a:p>
            <a:pPr marL="400050" lvl="1" indent="0">
              <a:spcBef>
                <a:spcPts val="200"/>
              </a:spcBef>
              <a:spcAft>
                <a:spcPts val="200"/>
              </a:spcAft>
              <a:buNone/>
              <a:defRPr/>
            </a:pPr>
            <a:r>
              <a:rPr lang="cs-CZ" sz="2200" b="1" dirty="0"/>
              <a:t>Hodnocení v MS2014+, předávání projektů k </a:t>
            </a:r>
            <a:r>
              <a:rPr lang="cs-CZ" sz="2200" b="1" dirty="0" err="1"/>
              <a:t>ZoZ</a:t>
            </a:r>
            <a:r>
              <a:rPr lang="cs-CZ" sz="2200" b="1" dirty="0"/>
              <a:t> </a:t>
            </a:r>
            <a:endParaRPr lang="cs-CZ" sz="2200" dirty="0"/>
          </a:p>
          <a:p>
            <a:pPr marL="400050" lvl="1" indent="0">
              <a:spcBef>
                <a:spcPts val="200"/>
              </a:spcBef>
              <a:spcAft>
                <a:spcPts val="200"/>
              </a:spcAft>
              <a:buNone/>
              <a:defRPr/>
            </a:pPr>
            <a:r>
              <a:rPr lang="cs-CZ" sz="2200" b="1" dirty="0"/>
              <a:t>Výzva 53 Udržitelná doprava (garant SC 1.2) </a:t>
            </a:r>
          </a:p>
          <a:p>
            <a:pPr marL="400050" lvl="1" indent="0">
              <a:spcBef>
                <a:spcPts val="200"/>
              </a:spcBef>
              <a:spcAft>
                <a:spcPts val="200"/>
              </a:spcAft>
              <a:buNone/>
              <a:defRPr/>
            </a:pPr>
            <a:endParaRPr lang="cs-CZ" sz="2200" b="1" dirty="0"/>
          </a:p>
          <a:p>
            <a:pPr marL="400050" lvl="1" indent="0">
              <a:spcBef>
                <a:spcPts val="200"/>
              </a:spcBef>
              <a:spcAft>
                <a:spcPts val="200"/>
              </a:spcAft>
              <a:buNone/>
              <a:defRPr/>
            </a:pPr>
            <a:r>
              <a:rPr lang="cs-CZ" sz="2200" b="1" dirty="0">
                <a:solidFill>
                  <a:srgbClr val="0070C0"/>
                </a:solidFill>
              </a:rPr>
              <a:t>11:15 – 11:30	</a:t>
            </a:r>
            <a:r>
              <a:rPr lang="cs-CZ" sz="2200" b="1" dirty="0" smtClean="0">
                <a:solidFill>
                  <a:srgbClr val="0070C0"/>
                </a:solidFill>
              </a:rPr>
              <a:t>Coffee break</a:t>
            </a:r>
          </a:p>
          <a:p>
            <a:pPr marL="400050" lvl="1" indent="0">
              <a:spcBef>
                <a:spcPts val="200"/>
              </a:spcBef>
              <a:spcAft>
                <a:spcPts val="200"/>
              </a:spcAft>
              <a:buNone/>
              <a:defRPr/>
            </a:pPr>
            <a:endParaRPr lang="cs-CZ" sz="2200" b="1" dirty="0">
              <a:solidFill>
                <a:srgbClr val="0070C0"/>
              </a:solidFill>
            </a:endParaRPr>
          </a:p>
          <a:p>
            <a:pPr marL="400050" lvl="1" indent="0">
              <a:spcBef>
                <a:spcPts val="200"/>
              </a:spcBef>
              <a:spcAft>
                <a:spcPts val="200"/>
              </a:spcAft>
              <a:buNone/>
              <a:defRPr/>
            </a:pPr>
            <a:r>
              <a:rPr lang="cs-CZ" sz="2200" dirty="0"/>
              <a:t>11:30 – 13:00</a:t>
            </a:r>
            <a:r>
              <a:rPr lang="cs-CZ" sz="2200" b="1" dirty="0"/>
              <a:t>	</a:t>
            </a:r>
            <a:r>
              <a:rPr lang="cs-CZ" sz="2200" b="1" u="sng" dirty="0" smtClean="0"/>
              <a:t>Dopolední </a:t>
            </a:r>
            <a:r>
              <a:rPr lang="cs-CZ" sz="2200" b="1" u="sng" dirty="0"/>
              <a:t>blok B</a:t>
            </a:r>
          </a:p>
          <a:p>
            <a:pPr marL="400050" lvl="1" indent="0">
              <a:spcBef>
                <a:spcPts val="200"/>
              </a:spcBef>
              <a:spcAft>
                <a:spcPts val="200"/>
              </a:spcAft>
              <a:buNone/>
              <a:defRPr/>
            </a:pPr>
            <a:r>
              <a:rPr lang="cs-CZ" sz="2200" b="1" dirty="0"/>
              <a:t>Výzva 68 Vzdělávání a celoživotní učení (garant SC 2.4)</a:t>
            </a:r>
          </a:p>
          <a:p>
            <a:pPr marL="400050" lvl="1" indent="0">
              <a:spcBef>
                <a:spcPts val="200"/>
              </a:spcBef>
              <a:spcAft>
                <a:spcPts val="200"/>
              </a:spcAft>
              <a:buNone/>
              <a:defRPr/>
            </a:pPr>
            <a:r>
              <a:rPr lang="cs-CZ" sz="2200" b="1" dirty="0" smtClean="0"/>
              <a:t>Výzva </a:t>
            </a:r>
            <a:r>
              <a:rPr lang="cs-CZ" sz="2200" b="1" dirty="0"/>
              <a:t>62 Sociální infrastruktura, sociální bydlení (garant SC 2.1)</a:t>
            </a:r>
          </a:p>
          <a:p>
            <a:pPr marL="400050" lvl="1" indent="0">
              <a:spcBef>
                <a:spcPts val="200"/>
              </a:spcBef>
              <a:spcAft>
                <a:spcPts val="200"/>
              </a:spcAft>
              <a:buNone/>
              <a:defRPr/>
            </a:pPr>
            <a:endParaRPr lang="cs-CZ" sz="2200" b="1" dirty="0"/>
          </a:p>
          <a:p>
            <a:pPr marL="400050" lvl="1" indent="0">
              <a:spcBef>
                <a:spcPts val="200"/>
              </a:spcBef>
              <a:spcAft>
                <a:spcPts val="200"/>
              </a:spcAft>
              <a:buNone/>
              <a:defRPr/>
            </a:pPr>
            <a:r>
              <a:rPr lang="cs-CZ" sz="2200" b="1" dirty="0"/>
              <a:t> </a:t>
            </a:r>
            <a:r>
              <a:rPr lang="cs-CZ" sz="2200" b="1" dirty="0" smtClean="0">
                <a:solidFill>
                  <a:srgbClr val="0070C0"/>
                </a:solidFill>
              </a:rPr>
              <a:t>13:00 </a:t>
            </a:r>
            <a:r>
              <a:rPr lang="cs-CZ" sz="2200" b="1" dirty="0">
                <a:solidFill>
                  <a:srgbClr val="0070C0"/>
                </a:solidFill>
              </a:rPr>
              <a:t>– 13:30		Přestávka</a:t>
            </a:r>
          </a:p>
          <a:p>
            <a:pPr marL="400050" lvl="1" indent="0">
              <a:spcBef>
                <a:spcPts val="200"/>
              </a:spcBef>
              <a:spcAft>
                <a:spcPts val="200"/>
              </a:spcAft>
              <a:buNone/>
              <a:defRPr/>
            </a:pPr>
            <a:r>
              <a:rPr lang="cs-CZ" sz="2200" b="1" dirty="0"/>
              <a:t> </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2</a:t>
            </a:fld>
            <a:endParaRPr lang="en-US" dirty="0"/>
          </a:p>
        </p:txBody>
      </p:sp>
      <p:pic>
        <p:nvPicPr>
          <p:cNvPr id="4"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96" y="5936431"/>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71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20</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400" b="1" u="sng" dirty="0" smtClean="0"/>
              <a:t>Území realizace:</a:t>
            </a:r>
          </a:p>
          <a:p>
            <a:pPr marL="400050" lvl="1" indent="0">
              <a:spcBef>
                <a:spcPts val="1800"/>
              </a:spcBef>
              <a:spcAft>
                <a:spcPts val="300"/>
              </a:spcAft>
              <a:buNone/>
              <a:defRPr/>
            </a:pPr>
            <a:r>
              <a:rPr lang="cs-CZ" sz="2400" b="1" dirty="0" smtClean="0"/>
              <a:t>Území MAS </a:t>
            </a:r>
            <a:r>
              <a:rPr lang="cs-CZ" sz="2400" dirty="0" smtClean="0"/>
              <a:t>vymezené ve schválené strategii CLLD</a:t>
            </a:r>
            <a:endParaRPr lang="cs-CZ" altLang="cs-CZ" sz="2400" dirty="0" smtClean="0"/>
          </a:p>
          <a:p>
            <a:pPr marL="400050" lvl="1" indent="0">
              <a:spcBef>
                <a:spcPts val="1200"/>
              </a:spcBef>
              <a:spcAft>
                <a:spcPts val="300"/>
              </a:spcAft>
              <a:buNone/>
              <a:defRPr/>
            </a:pPr>
            <a:r>
              <a:rPr lang="cs-CZ" sz="2400" dirty="0" smtClean="0"/>
              <a:t>U </a:t>
            </a:r>
            <a:r>
              <a:rPr lang="cs-CZ" sz="2400" dirty="0"/>
              <a:t>aktivit </a:t>
            </a:r>
            <a:r>
              <a:rPr lang="cs-CZ" sz="2400" i="1" dirty="0"/>
              <a:t>Telematika pro veřejnou dopravu </a:t>
            </a:r>
            <a:r>
              <a:rPr lang="cs-CZ" sz="2400" dirty="0"/>
              <a:t>a </a:t>
            </a:r>
            <a:r>
              <a:rPr lang="cs-CZ" sz="2400" i="1" dirty="0" err="1"/>
              <a:t>Nízkoemisní</a:t>
            </a:r>
            <a:r>
              <a:rPr lang="cs-CZ" sz="2400" i="1" dirty="0"/>
              <a:t> a bezemisní vozidla</a:t>
            </a:r>
            <a:r>
              <a:rPr lang="cs-CZ" sz="2400" dirty="0"/>
              <a:t> musí mít území </a:t>
            </a:r>
            <a:r>
              <a:rPr lang="cs-CZ" sz="2400" dirty="0" smtClean="0"/>
              <a:t>MAS z</a:t>
            </a:r>
            <a:r>
              <a:rPr lang="cs-CZ" sz="2400" dirty="0"/>
              <a:t> realizace projektu prokazatelně úplný nebo převažující prospěch</a:t>
            </a:r>
            <a:r>
              <a:rPr lang="cs-CZ" sz="2400" dirty="0" smtClean="0"/>
              <a:t>.</a:t>
            </a:r>
          </a:p>
          <a:p>
            <a:pPr marL="400050" lvl="1" indent="0">
              <a:spcBef>
                <a:spcPts val="1200"/>
              </a:spcBef>
              <a:spcAft>
                <a:spcPts val="300"/>
              </a:spcAft>
              <a:buNone/>
              <a:defRPr/>
            </a:pPr>
            <a:r>
              <a:rPr lang="cs-CZ" sz="2400" dirty="0" smtClean="0"/>
              <a:t>U </a:t>
            </a:r>
            <a:r>
              <a:rPr lang="cs-CZ" sz="2400" dirty="0"/>
              <a:t>aktivit </a:t>
            </a:r>
            <a:r>
              <a:rPr lang="cs-CZ" sz="2400" i="1" dirty="0"/>
              <a:t>Bezpečnost dopravy</a:t>
            </a:r>
            <a:r>
              <a:rPr lang="cs-CZ" sz="2400" dirty="0"/>
              <a:t> a </a:t>
            </a:r>
            <a:r>
              <a:rPr lang="cs-CZ" sz="2400" i="1" dirty="0" err="1"/>
              <a:t>Cyklodoprava</a:t>
            </a:r>
            <a:r>
              <a:rPr lang="cs-CZ" sz="2400" dirty="0"/>
              <a:t> je v odůvodněných případech možný přesah realizace projektu za hranice </a:t>
            </a:r>
            <a:r>
              <a:rPr lang="cs-CZ" sz="2400" dirty="0" smtClean="0"/>
              <a:t>území MAS, </a:t>
            </a:r>
            <a:r>
              <a:rPr lang="cs-CZ" sz="2400" dirty="0"/>
              <a:t>např. pokračování </a:t>
            </a:r>
            <a:r>
              <a:rPr lang="cs-CZ" sz="2400" dirty="0" smtClean="0"/>
              <a:t>výstavby či </a:t>
            </a:r>
            <a:r>
              <a:rPr lang="cs-CZ" sz="2400" dirty="0"/>
              <a:t>modernizace úseku komunikace pro pěší nebo cyklisty za hranicí </a:t>
            </a:r>
            <a:r>
              <a:rPr lang="cs-CZ" sz="2400" dirty="0" smtClean="0"/>
              <a:t>MAS. </a:t>
            </a:r>
            <a:r>
              <a:rPr lang="cs-CZ" sz="2400" dirty="0"/>
              <a:t>Výdaje spojené s realizací projektu za hranicí </a:t>
            </a:r>
            <a:r>
              <a:rPr lang="cs-CZ" sz="2400" dirty="0" smtClean="0"/>
              <a:t>území MAS jsou </a:t>
            </a:r>
            <a:r>
              <a:rPr lang="cs-CZ" sz="2400" dirty="0"/>
              <a:t>vždy nezpůsobilé.</a:t>
            </a:r>
          </a:p>
          <a:p>
            <a:pPr lvl="1" indent="-342900">
              <a:spcBef>
                <a:spcPts val="1200"/>
              </a:spcBef>
              <a:spcAft>
                <a:spcPts val="300"/>
              </a:spcAft>
              <a:buFont typeface="Arial" panose="020B0604020202020204" pitchFamily="34" charset="0"/>
              <a:buChar char="•"/>
              <a:defRPr/>
            </a:pPr>
            <a:endParaRPr lang="pl-PL" sz="2200" dirty="0" smtClean="0"/>
          </a:p>
          <a:p>
            <a:pPr lvl="1" indent="-342900">
              <a:spcBef>
                <a:spcPts val="1200"/>
              </a:spcBef>
              <a:spcAft>
                <a:spcPts val="300"/>
              </a:spcAft>
              <a:buFont typeface="Arial" panose="020B0604020202020204" pitchFamily="34" charset="0"/>
              <a:buChar char="•"/>
              <a:defRPr/>
            </a:pPr>
            <a:endParaRPr lang="cs-CZ" sz="2200" dirty="0"/>
          </a:p>
        </p:txBody>
      </p:sp>
      <p:sp>
        <p:nvSpPr>
          <p:cNvPr id="9"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„Udržitelná doprava – integrované projekty CLLD“</a:t>
            </a:r>
          </a:p>
        </p:txBody>
      </p:sp>
    </p:spTree>
    <p:extLst>
      <p:ext uri="{BB962C8B-B14F-4D97-AF65-F5344CB8AC3E}">
        <p14:creationId xmlns:p14="http://schemas.microsoft.com/office/powerpoint/2010/main" val="3435384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21</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Oprávnění žadatelé:</a:t>
            </a:r>
          </a:p>
          <a:p>
            <a:pPr lvl="1" indent="-342900">
              <a:spcBef>
                <a:spcPts val="1200"/>
              </a:spcBef>
              <a:spcAft>
                <a:spcPts val="300"/>
              </a:spcAft>
              <a:buFont typeface="Arial" panose="020B0604020202020204" pitchFamily="34" charset="0"/>
              <a:buChar char="•"/>
              <a:defRPr/>
            </a:pPr>
            <a:endParaRPr lang="pl-PL" sz="2200" dirty="0" smtClean="0"/>
          </a:p>
          <a:p>
            <a:pPr lvl="1" indent="-342900">
              <a:spcBef>
                <a:spcPts val="1200"/>
              </a:spcBef>
              <a:spcAft>
                <a:spcPts val="300"/>
              </a:spcAft>
              <a:buFont typeface="Arial" panose="020B0604020202020204" pitchFamily="34" charset="0"/>
              <a:buChar char="•"/>
              <a:defRPr/>
            </a:pPr>
            <a:endParaRPr lang="cs-CZ" sz="2200" dirty="0"/>
          </a:p>
        </p:txBody>
      </p:sp>
      <p:sp>
        <p:nvSpPr>
          <p:cNvPr id="9"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„Udržitelná doprava – integrované projekty CLLD“</a:t>
            </a:r>
          </a:p>
        </p:txBody>
      </p:sp>
      <p:graphicFrame>
        <p:nvGraphicFramePr>
          <p:cNvPr id="10" name="Zástupný symbol pro obsah 6"/>
          <p:cNvGraphicFramePr>
            <a:graphicFrameLocks/>
          </p:cNvGraphicFramePr>
          <p:nvPr>
            <p:extLst>
              <p:ext uri="{D42A27DB-BD31-4B8C-83A1-F6EECF244321}">
                <p14:modId xmlns:p14="http://schemas.microsoft.com/office/powerpoint/2010/main" val="1335841759"/>
              </p:ext>
            </p:extLst>
          </p:nvPr>
        </p:nvGraphicFramePr>
        <p:xfrm>
          <a:off x="612950" y="1902975"/>
          <a:ext cx="7847761" cy="3416510"/>
        </p:xfrm>
        <a:graphic>
          <a:graphicData uri="http://schemas.openxmlformats.org/drawingml/2006/table">
            <a:tbl>
              <a:tblPr>
                <a:tableStyleId>{5C22544A-7EE6-4342-B048-85BDC9FD1C3A}</a:tableStyleId>
              </a:tblPr>
              <a:tblGrid>
                <a:gridCol w="3406391">
                  <a:extLst>
                    <a:ext uri="{9D8B030D-6E8A-4147-A177-3AD203B41FA5}">
                      <a16:colId xmlns:a16="http://schemas.microsoft.com/office/drawing/2014/main" xmlns="" val="20000"/>
                    </a:ext>
                  </a:extLst>
                </a:gridCol>
                <a:gridCol w="888274">
                  <a:extLst>
                    <a:ext uri="{9D8B030D-6E8A-4147-A177-3AD203B41FA5}">
                      <a16:colId xmlns:a16="http://schemas.microsoft.com/office/drawing/2014/main" xmlns="" val="20001"/>
                    </a:ext>
                  </a:extLst>
                </a:gridCol>
                <a:gridCol w="888274">
                  <a:extLst>
                    <a:ext uri="{9D8B030D-6E8A-4147-A177-3AD203B41FA5}">
                      <a16:colId xmlns:a16="http://schemas.microsoft.com/office/drawing/2014/main" xmlns="" val="20002"/>
                    </a:ext>
                  </a:extLst>
                </a:gridCol>
                <a:gridCol w="888274">
                  <a:extLst>
                    <a:ext uri="{9D8B030D-6E8A-4147-A177-3AD203B41FA5}">
                      <a16:colId xmlns:a16="http://schemas.microsoft.com/office/drawing/2014/main" xmlns="" val="20003"/>
                    </a:ext>
                  </a:extLst>
                </a:gridCol>
                <a:gridCol w="888274">
                  <a:extLst>
                    <a:ext uri="{9D8B030D-6E8A-4147-A177-3AD203B41FA5}">
                      <a16:colId xmlns:a16="http://schemas.microsoft.com/office/drawing/2014/main" xmlns="" val="20004"/>
                    </a:ext>
                  </a:extLst>
                </a:gridCol>
                <a:gridCol w="888274">
                  <a:extLst>
                    <a:ext uri="{9D8B030D-6E8A-4147-A177-3AD203B41FA5}">
                      <a16:colId xmlns:a16="http://schemas.microsoft.com/office/drawing/2014/main" xmlns="" val="20005"/>
                    </a:ext>
                  </a:extLst>
                </a:gridCol>
              </a:tblGrid>
              <a:tr h="341651">
                <a:tc>
                  <a:txBody>
                    <a:bodyPr/>
                    <a:lstStyle/>
                    <a:p>
                      <a:pPr algn="ctr" fontAlgn="b"/>
                      <a:r>
                        <a:rPr lang="cs-CZ" sz="2000" b="1" u="none" strike="noStrike" dirty="0" smtClean="0">
                          <a:effectLst/>
                          <a:latin typeface="Myriad Pro"/>
                        </a:rPr>
                        <a:t>subjekt</a:t>
                      </a:r>
                      <a:endParaRPr lang="cs-CZ" sz="2000" b="1" i="0" u="none" strike="noStrike" dirty="0">
                        <a:solidFill>
                          <a:srgbClr val="000000"/>
                        </a:solidFill>
                        <a:effectLst/>
                        <a:latin typeface="Myriad Pro"/>
                      </a:endParaRPr>
                    </a:p>
                  </a:txBody>
                  <a:tcPr marL="9525" marR="9525" marT="9525" marB="0" anchor="b"/>
                </a:tc>
                <a:tc>
                  <a:txBody>
                    <a:bodyPr/>
                    <a:lstStyle/>
                    <a:p>
                      <a:pPr algn="ctr" fontAlgn="b"/>
                      <a:r>
                        <a:rPr lang="cs-CZ" sz="2000" b="1" i="0" u="none" strike="noStrike" dirty="0" smtClean="0">
                          <a:solidFill>
                            <a:srgbClr val="000000"/>
                          </a:solidFill>
                          <a:effectLst/>
                          <a:latin typeface="Myriad Pro"/>
                        </a:rPr>
                        <a:t>B</a:t>
                      </a:r>
                      <a:endParaRPr lang="cs-CZ" sz="2000" b="1" i="0" u="none" strike="noStrike" dirty="0">
                        <a:solidFill>
                          <a:srgbClr val="000000"/>
                        </a:solidFill>
                        <a:effectLst/>
                        <a:latin typeface="Myriad Pro"/>
                      </a:endParaRPr>
                    </a:p>
                  </a:txBody>
                  <a:tcPr marL="9525" marR="9525" marT="9525" marB="0" anchor="b">
                    <a:solidFill>
                      <a:schemeClr val="tx2">
                        <a:lumMod val="20000"/>
                        <a:lumOff val="80000"/>
                      </a:schemeClr>
                    </a:solidFill>
                  </a:tcPr>
                </a:tc>
                <a:tc>
                  <a:txBody>
                    <a:bodyPr/>
                    <a:lstStyle/>
                    <a:p>
                      <a:pPr algn="ctr" fontAlgn="b"/>
                      <a:r>
                        <a:rPr lang="cs-CZ" sz="2000" b="1" i="0" u="none" strike="noStrike" dirty="0" smtClean="0">
                          <a:solidFill>
                            <a:srgbClr val="000000"/>
                          </a:solidFill>
                          <a:effectLst/>
                          <a:latin typeface="Myriad Pro"/>
                        </a:rPr>
                        <a:t>C</a:t>
                      </a:r>
                      <a:endParaRPr lang="cs-CZ" sz="2000" b="1" i="0" u="none" strike="noStrike" dirty="0">
                        <a:solidFill>
                          <a:srgbClr val="000000"/>
                        </a:solidFill>
                        <a:effectLst/>
                        <a:latin typeface="Myriad Pro"/>
                      </a:endParaRPr>
                    </a:p>
                  </a:txBody>
                  <a:tcPr marL="9525" marR="9525" marT="9525" marB="0" anchor="b">
                    <a:solidFill>
                      <a:schemeClr val="tx2">
                        <a:lumMod val="20000"/>
                        <a:lumOff val="80000"/>
                      </a:schemeClr>
                    </a:solidFill>
                  </a:tcPr>
                </a:tc>
                <a:tc>
                  <a:txBody>
                    <a:bodyPr/>
                    <a:lstStyle/>
                    <a:p>
                      <a:pPr algn="ctr" fontAlgn="b"/>
                      <a:r>
                        <a:rPr lang="cs-CZ" sz="2000" b="1" i="0" u="none" strike="noStrike" dirty="0" smtClean="0">
                          <a:solidFill>
                            <a:srgbClr val="000000"/>
                          </a:solidFill>
                          <a:effectLst/>
                          <a:latin typeface="Myriad Pro"/>
                        </a:rPr>
                        <a:t>TP</a:t>
                      </a:r>
                      <a:endParaRPr lang="cs-CZ" sz="2000" b="1" i="0" u="none" strike="noStrike" dirty="0">
                        <a:solidFill>
                          <a:srgbClr val="000000"/>
                        </a:solidFill>
                        <a:effectLst/>
                        <a:latin typeface="Myriad Pro"/>
                      </a:endParaRPr>
                    </a:p>
                  </a:txBody>
                  <a:tcPr marL="9525" marR="9525" marT="9525" marB="0" anchor="b">
                    <a:solidFill>
                      <a:schemeClr val="tx2">
                        <a:lumMod val="20000"/>
                        <a:lumOff val="80000"/>
                      </a:schemeClr>
                    </a:solidFill>
                  </a:tcPr>
                </a:tc>
                <a:tc>
                  <a:txBody>
                    <a:bodyPr/>
                    <a:lstStyle/>
                    <a:p>
                      <a:pPr algn="ctr" fontAlgn="b"/>
                      <a:r>
                        <a:rPr lang="cs-CZ" sz="2000" b="1" i="0" u="none" strike="noStrike" dirty="0" smtClean="0">
                          <a:solidFill>
                            <a:srgbClr val="000000"/>
                          </a:solidFill>
                          <a:effectLst/>
                          <a:latin typeface="Myriad Pro"/>
                        </a:rPr>
                        <a:t>V</a:t>
                      </a:r>
                      <a:endParaRPr lang="cs-CZ" sz="2000" b="1" i="0" u="none" strike="noStrike" dirty="0">
                        <a:solidFill>
                          <a:srgbClr val="000000"/>
                        </a:solidFill>
                        <a:effectLst/>
                        <a:latin typeface="Myriad Pro"/>
                      </a:endParaRPr>
                    </a:p>
                  </a:txBody>
                  <a:tcPr marL="9525" marR="9525" marT="9525" marB="0" anchor="b">
                    <a:solidFill>
                      <a:schemeClr val="tx2">
                        <a:lumMod val="20000"/>
                        <a:lumOff val="80000"/>
                      </a:schemeClr>
                    </a:solidFill>
                  </a:tcPr>
                </a:tc>
                <a:tc>
                  <a:txBody>
                    <a:bodyPr/>
                    <a:lstStyle/>
                    <a:p>
                      <a:pPr algn="ctr" fontAlgn="b"/>
                      <a:r>
                        <a:rPr lang="cs-CZ" sz="2000" b="1" i="0" u="none" strike="noStrike" dirty="0" smtClean="0">
                          <a:solidFill>
                            <a:srgbClr val="000000"/>
                          </a:solidFill>
                          <a:effectLst/>
                          <a:latin typeface="Myriad Pro"/>
                        </a:rPr>
                        <a:t>ITS</a:t>
                      </a:r>
                      <a:endParaRPr lang="cs-CZ" sz="2000" b="1" i="0" u="none" strike="noStrike" dirty="0">
                        <a:solidFill>
                          <a:srgbClr val="000000"/>
                        </a:solidFill>
                        <a:effectLst/>
                        <a:latin typeface="Myriad Pro"/>
                      </a:endParaRPr>
                    </a:p>
                  </a:txBody>
                  <a:tcPr marL="9525" marR="9525" marT="9525" marB="0" anchor="b">
                    <a:solidFill>
                      <a:schemeClr val="tx2">
                        <a:lumMod val="20000"/>
                        <a:lumOff val="80000"/>
                      </a:schemeClr>
                    </a:solidFill>
                  </a:tcPr>
                </a:tc>
                <a:extLst>
                  <a:ext uri="{0D108BD9-81ED-4DB2-BD59-A6C34878D82A}">
                    <a16:rowId xmlns:a16="http://schemas.microsoft.com/office/drawing/2014/main" xmlns="" val="10000"/>
                  </a:ext>
                </a:extLst>
              </a:tr>
              <a:tr h="341651">
                <a:tc>
                  <a:txBody>
                    <a:bodyPr/>
                    <a:lstStyle/>
                    <a:p>
                      <a:pPr algn="ctr" fontAlgn="ctr"/>
                      <a:r>
                        <a:rPr lang="cs-CZ" sz="1800" u="none" strike="noStrike" dirty="0" smtClean="0">
                          <a:effectLst/>
                          <a:latin typeface="Myriad Pro"/>
                        </a:rPr>
                        <a:t>Kraje</a:t>
                      </a:r>
                      <a:endParaRPr lang="cs-CZ" sz="1800" b="0" i="0" u="none" strike="noStrike" dirty="0">
                        <a:solidFill>
                          <a:srgbClr val="000000"/>
                        </a:solidFill>
                        <a:effectLst/>
                        <a:latin typeface="Myriad Pro"/>
                      </a:endParaRPr>
                    </a:p>
                  </a:txBody>
                  <a:tcPr marL="9525" marR="9525" marT="9525" marB="0" anchor="ctr"/>
                </a:tc>
                <a:tc>
                  <a:txBody>
                    <a:bodyPr/>
                    <a:lstStyle/>
                    <a:p>
                      <a:pPr algn="ctr" fontAlgn="ctr"/>
                      <a:r>
                        <a:rPr lang="cs-CZ" sz="2000" u="none" strike="noStrike" kern="1200" baseline="0" dirty="0" smtClean="0">
                          <a:solidFill>
                            <a:schemeClr val="dk1"/>
                          </a:solidFill>
                          <a:effectLst/>
                          <a:latin typeface="Myriad Pro"/>
                          <a:ea typeface="+mn-ea"/>
                          <a:cs typeface="+mn-cs"/>
                        </a:rPr>
                        <a:t>x</a:t>
                      </a:r>
                      <a:endParaRPr lang="cs-CZ" sz="2000" u="none" strike="noStrike" kern="1200" baseline="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baseline="0" dirty="0" smtClean="0">
                          <a:solidFill>
                            <a:schemeClr val="dk1"/>
                          </a:solidFill>
                          <a:effectLst/>
                          <a:latin typeface="Myriad Pro"/>
                          <a:ea typeface="+mn-ea"/>
                          <a:cs typeface="+mn-cs"/>
                        </a:rPr>
                        <a:t>x</a:t>
                      </a:r>
                      <a:endParaRPr lang="cs-CZ" sz="2000" u="none" strike="noStrike" kern="1200" baseline="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baseline="0" dirty="0" smtClean="0">
                          <a:solidFill>
                            <a:schemeClr val="dk1"/>
                          </a:solidFill>
                          <a:effectLst/>
                          <a:latin typeface="Myriad Pro"/>
                          <a:ea typeface="+mn-ea"/>
                          <a:cs typeface="+mn-cs"/>
                        </a:rPr>
                        <a:t>x</a:t>
                      </a:r>
                      <a:endParaRPr lang="cs-CZ" sz="2000" u="none" strike="noStrike" kern="1200" baseline="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baseline="0" dirty="0" smtClean="0">
                          <a:solidFill>
                            <a:schemeClr val="dk1"/>
                          </a:solidFill>
                          <a:effectLst/>
                          <a:latin typeface="Myriad Pro"/>
                          <a:ea typeface="+mn-ea"/>
                          <a:cs typeface="+mn-cs"/>
                        </a:rPr>
                        <a:t>x*</a:t>
                      </a:r>
                      <a:endParaRPr lang="cs-CZ" sz="2000" u="none" strike="noStrike" kern="1200" baseline="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baseline="0" dirty="0" smtClean="0">
                          <a:solidFill>
                            <a:schemeClr val="dk1"/>
                          </a:solidFill>
                          <a:effectLst/>
                          <a:latin typeface="Myriad Pro"/>
                          <a:ea typeface="+mn-ea"/>
                          <a:cs typeface="+mn-cs"/>
                        </a:rPr>
                        <a:t>x</a:t>
                      </a:r>
                      <a:endParaRPr lang="cs-CZ" sz="2000" u="none" strike="noStrike" kern="1200" baseline="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xmlns="" val="10001"/>
                  </a:ext>
                </a:extLst>
              </a:tr>
              <a:tr h="341651">
                <a:tc>
                  <a:txBody>
                    <a:bodyPr/>
                    <a:lstStyle/>
                    <a:p>
                      <a:pPr algn="ctr" fontAlgn="ctr"/>
                      <a:r>
                        <a:rPr lang="cs-CZ" sz="1800" b="0" i="0" u="none" strike="noStrike" dirty="0" smtClean="0">
                          <a:solidFill>
                            <a:schemeClr val="dk1"/>
                          </a:solidFill>
                          <a:effectLst/>
                          <a:latin typeface="Myriad Pro"/>
                        </a:rPr>
                        <a:t>Obce</a:t>
                      </a:r>
                      <a:endParaRPr lang="cs-CZ" sz="1800" b="0" i="0" u="none" strike="noStrike" dirty="0">
                        <a:solidFill>
                          <a:srgbClr val="000000"/>
                        </a:solidFill>
                        <a:effectLst/>
                        <a:latin typeface="Myriad Pro"/>
                      </a:endParaRPr>
                    </a:p>
                  </a:txBody>
                  <a:tcPr marL="9525" marR="9525" marT="9525"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2000" b="0" i="0" u="none" strike="noStrike" dirty="0" smtClean="0">
                          <a:solidFill>
                            <a:srgbClr val="000000"/>
                          </a:solidFill>
                          <a:effectLst/>
                          <a:latin typeface="Myriad Pro"/>
                        </a:rPr>
                        <a:t>x</a:t>
                      </a:r>
                    </a:p>
                  </a:txBody>
                  <a:tcPr marL="9525" marR="9525" marT="9525" marB="0" anchor="ctr">
                    <a:solidFill>
                      <a:schemeClr val="tx2">
                        <a:lumMod val="20000"/>
                        <a:lumOff val="8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2000" b="0" i="0" u="none" strike="noStrike" dirty="0" smtClean="0">
                          <a:solidFill>
                            <a:srgbClr val="000000"/>
                          </a:solidFill>
                          <a:effectLst/>
                          <a:latin typeface="Myriad Pro"/>
                        </a:rPr>
                        <a:t>x</a:t>
                      </a:r>
                    </a:p>
                  </a:txBody>
                  <a:tcPr marL="9525" marR="9525" marT="9525" marB="0" anchor="ctr">
                    <a:solidFill>
                      <a:schemeClr val="tx2">
                        <a:lumMod val="20000"/>
                        <a:lumOff val="8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2000" b="0" i="0" u="none" strike="noStrike" dirty="0" smtClean="0">
                          <a:solidFill>
                            <a:srgbClr val="000000"/>
                          </a:solidFill>
                          <a:effectLst/>
                          <a:latin typeface="Myriad Pro"/>
                        </a:rPr>
                        <a:t>x</a:t>
                      </a:r>
                    </a:p>
                  </a:txBody>
                  <a:tcPr marL="9525" marR="9525" marT="9525" marB="0" anchor="ctr">
                    <a:solidFill>
                      <a:schemeClr val="tx2">
                        <a:lumMod val="20000"/>
                        <a:lumOff val="8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2000" b="0" i="0" u="none" strike="noStrike" dirty="0" smtClean="0">
                          <a:solidFill>
                            <a:srgbClr val="000000"/>
                          </a:solidFill>
                          <a:effectLst/>
                          <a:latin typeface="Myriad Pro"/>
                        </a:rPr>
                        <a:t>x*</a:t>
                      </a:r>
                    </a:p>
                  </a:txBody>
                  <a:tcPr marL="9525" marR="9525" marT="9525" marB="0" anchor="ctr">
                    <a:solidFill>
                      <a:schemeClr val="tx2">
                        <a:lumMod val="20000"/>
                        <a:lumOff val="8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2000" b="0" i="0" u="none" strike="noStrike" dirty="0" smtClean="0">
                          <a:solidFill>
                            <a:srgbClr val="000000"/>
                          </a:solidFill>
                          <a:effectLst/>
                          <a:latin typeface="Myriad Pro"/>
                        </a:rPr>
                        <a:t>x</a:t>
                      </a:r>
                    </a:p>
                  </a:txBody>
                  <a:tcPr marL="9525" marR="9525" marT="9525" marB="0" anchor="ctr">
                    <a:solidFill>
                      <a:schemeClr val="tx2">
                        <a:lumMod val="20000"/>
                        <a:lumOff val="80000"/>
                      </a:schemeClr>
                    </a:solidFill>
                  </a:tcPr>
                </a:tc>
                <a:extLst>
                  <a:ext uri="{0D108BD9-81ED-4DB2-BD59-A6C34878D82A}">
                    <a16:rowId xmlns:a16="http://schemas.microsoft.com/office/drawing/2014/main" xmlns="" val="10002"/>
                  </a:ext>
                </a:extLst>
              </a:tr>
              <a:tr h="341651">
                <a:tc>
                  <a:txBody>
                    <a:bodyPr/>
                    <a:lstStyle/>
                    <a:p>
                      <a:pPr algn="ctr" fontAlgn="ctr"/>
                      <a:r>
                        <a:rPr lang="cs-CZ" sz="1800" kern="1200" dirty="0" smtClean="0">
                          <a:solidFill>
                            <a:schemeClr val="dk1"/>
                          </a:solidFill>
                          <a:effectLst/>
                          <a:latin typeface="Myriad Pro"/>
                          <a:ea typeface="+mn-ea"/>
                          <a:cs typeface="+mn-cs"/>
                        </a:rPr>
                        <a:t>DSO</a:t>
                      </a:r>
                      <a:endParaRPr lang="cs-CZ" sz="1800" b="0" i="0" u="none" strike="noStrike" dirty="0">
                        <a:solidFill>
                          <a:srgbClr val="000000"/>
                        </a:solidFill>
                        <a:effectLst/>
                        <a:latin typeface="Myriad Pro"/>
                      </a:endParaRPr>
                    </a:p>
                  </a:txBody>
                  <a:tcPr marL="9525" marR="9525" marT="9525" marB="0" anchor="ct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xmlns="" val="10003"/>
                  </a:ext>
                </a:extLst>
              </a:tr>
              <a:tr h="341651">
                <a:tc>
                  <a:txBody>
                    <a:bodyPr/>
                    <a:lstStyle/>
                    <a:p>
                      <a:pPr algn="ctr" fontAlgn="ctr"/>
                      <a:r>
                        <a:rPr lang="cs-CZ" sz="1800" kern="1200" dirty="0" smtClean="0">
                          <a:solidFill>
                            <a:schemeClr val="dk1"/>
                          </a:solidFill>
                          <a:effectLst/>
                          <a:latin typeface="Myriad Pro"/>
                          <a:ea typeface="+mn-ea"/>
                          <a:cs typeface="+mn-cs"/>
                        </a:rPr>
                        <a:t>Organizace </a:t>
                      </a:r>
                      <a:r>
                        <a:rPr lang="cs-CZ" sz="1800" kern="1200" dirty="0" err="1" smtClean="0">
                          <a:solidFill>
                            <a:schemeClr val="dk1"/>
                          </a:solidFill>
                          <a:effectLst/>
                          <a:latin typeface="Myriad Pro"/>
                          <a:ea typeface="+mn-ea"/>
                          <a:cs typeface="+mn-cs"/>
                        </a:rPr>
                        <a:t>zřiz</a:t>
                      </a:r>
                      <a:r>
                        <a:rPr lang="cs-CZ" sz="1800" kern="1200" dirty="0" smtClean="0">
                          <a:solidFill>
                            <a:schemeClr val="dk1"/>
                          </a:solidFill>
                          <a:effectLst/>
                          <a:latin typeface="Myriad Pro"/>
                          <a:ea typeface="+mn-ea"/>
                          <a:cs typeface="+mn-cs"/>
                        </a:rPr>
                        <a:t>./</a:t>
                      </a:r>
                      <a:r>
                        <a:rPr lang="cs-CZ" sz="1800" kern="1200" dirty="0" err="1" smtClean="0">
                          <a:solidFill>
                            <a:schemeClr val="dk1"/>
                          </a:solidFill>
                          <a:effectLst/>
                          <a:latin typeface="Myriad Pro"/>
                          <a:ea typeface="+mn-ea"/>
                          <a:cs typeface="+mn-cs"/>
                        </a:rPr>
                        <a:t>zakl</a:t>
                      </a:r>
                      <a:r>
                        <a:rPr lang="cs-CZ" sz="1800" kern="1200" dirty="0" smtClean="0">
                          <a:solidFill>
                            <a:schemeClr val="dk1"/>
                          </a:solidFill>
                          <a:effectLst/>
                          <a:latin typeface="Myriad Pro"/>
                          <a:ea typeface="+mn-ea"/>
                          <a:cs typeface="+mn-cs"/>
                        </a:rPr>
                        <a:t>. Kraji</a:t>
                      </a:r>
                      <a:endParaRPr lang="cs-CZ" sz="1800" b="0" i="0" u="none" strike="noStrike" dirty="0">
                        <a:solidFill>
                          <a:srgbClr val="000000"/>
                        </a:solidFill>
                        <a:effectLst/>
                        <a:latin typeface="Myriad Pro"/>
                      </a:endParaRPr>
                    </a:p>
                  </a:txBody>
                  <a:tcPr marL="9525" marR="9525" marT="9525" marB="0" anchor="ct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xmlns="" val="10004"/>
                  </a:ext>
                </a:extLst>
              </a:tr>
              <a:tr h="341651">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1800" kern="1200" dirty="0" smtClean="0">
                          <a:solidFill>
                            <a:schemeClr val="dk1"/>
                          </a:solidFill>
                          <a:effectLst/>
                          <a:latin typeface="Myriad Pro"/>
                          <a:ea typeface="+mn-ea"/>
                          <a:cs typeface="+mn-cs"/>
                        </a:rPr>
                        <a:t>Organizace </a:t>
                      </a:r>
                      <a:r>
                        <a:rPr lang="cs-CZ" sz="1800" kern="1200" dirty="0" err="1" smtClean="0">
                          <a:solidFill>
                            <a:schemeClr val="dk1"/>
                          </a:solidFill>
                          <a:effectLst/>
                          <a:latin typeface="Myriad Pro"/>
                          <a:ea typeface="+mn-ea"/>
                          <a:cs typeface="+mn-cs"/>
                        </a:rPr>
                        <a:t>zřiz</a:t>
                      </a:r>
                      <a:r>
                        <a:rPr lang="cs-CZ" sz="1800" kern="1200" dirty="0" smtClean="0">
                          <a:solidFill>
                            <a:schemeClr val="dk1"/>
                          </a:solidFill>
                          <a:effectLst/>
                          <a:latin typeface="Myriad Pro"/>
                          <a:ea typeface="+mn-ea"/>
                          <a:cs typeface="+mn-cs"/>
                        </a:rPr>
                        <a:t>./</a:t>
                      </a:r>
                      <a:r>
                        <a:rPr lang="cs-CZ" sz="1800" kern="1200" dirty="0" err="1" smtClean="0">
                          <a:solidFill>
                            <a:schemeClr val="dk1"/>
                          </a:solidFill>
                          <a:effectLst/>
                          <a:latin typeface="Myriad Pro"/>
                          <a:ea typeface="+mn-ea"/>
                          <a:cs typeface="+mn-cs"/>
                        </a:rPr>
                        <a:t>zakl</a:t>
                      </a:r>
                      <a:r>
                        <a:rPr lang="cs-CZ" sz="1800" kern="1200" dirty="0" smtClean="0">
                          <a:solidFill>
                            <a:schemeClr val="dk1"/>
                          </a:solidFill>
                          <a:effectLst/>
                          <a:latin typeface="Myriad Pro"/>
                          <a:ea typeface="+mn-ea"/>
                          <a:cs typeface="+mn-cs"/>
                        </a:rPr>
                        <a:t>. Obcemi</a:t>
                      </a:r>
                      <a:endParaRPr lang="cs-CZ" sz="1800" b="0" i="0" u="none" strike="noStrike" dirty="0" smtClean="0">
                        <a:solidFill>
                          <a:srgbClr val="000000"/>
                        </a:solidFill>
                        <a:effectLst/>
                        <a:latin typeface="Myriad Pro"/>
                      </a:endParaRPr>
                    </a:p>
                  </a:txBody>
                  <a:tcPr marL="9525" marR="9525" marT="9525" marB="0" anchor="ct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xmlns="" val="10005"/>
                  </a:ext>
                </a:extLst>
              </a:tr>
              <a:tr h="341651">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1800" kern="1200" dirty="0" smtClean="0">
                          <a:solidFill>
                            <a:schemeClr val="dk1"/>
                          </a:solidFill>
                          <a:effectLst/>
                          <a:latin typeface="Myriad Pro"/>
                          <a:ea typeface="+mn-ea"/>
                          <a:cs typeface="+mn-cs"/>
                        </a:rPr>
                        <a:t>Organizace </a:t>
                      </a:r>
                      <a:r>
                        <a:rPr lang="cs-CZ" sz="1800" kern="1200" dirty="0" err="1" smtClean="0">
                          <a:solidFill>
                            <a:schemeClr val="dk1"/>
                          </a:solidFill>
                          <a:effectLst/>
                          <a:latin typeface="Myriad Pro"/>
                          <a:ea typeface="+mn-ea"/>
                          <a:cs typeface="+mn-cs"/>
                        </a:rPr>
                        <a:t>zřiz</a:t>
                      </a:r>
                      <a:r>
                        <a:rPr lang="cs-CZ" sz="1800" kern="1200" dirty="0" smtClean="0">
                          <a:solidFill>
                            <a:schemeClr val="dk1"/>
                          </a:solidFill>
                          <a:effectLst/>
                          <a:latin typeface="Myriad Pro"/>
                          <a:ea typeface="+mn-ea"/>
                          <a:cs typeface="+mn-cs"/>
                        </a:rPr>
                        <a:t>./</a:t>
                      </a:r>
                      <a:r>
                        <a:rPr lang="cs-CZ" sz="1800" kern="1200" dirty="0" err="1" smtClean="0">
                          <a:solidFill>
                            <a:schemeClr val="dk1"/>
                          </a:solidFill>
                          <a:effectLst/>
                          <a:latin typeface="Myriad Pro"/>
                          <a:ea typeface="+mn-ea"/>
                          <a:cs typeface="+mn-cs"/>
                        </a:rPr>
                        <a:t>zakl</a:t>
                      </a:r>
                      <a:r>
                        <a:rPr lang="cs-CZ" sz="1800" kern="1200" dirty="0" smtClean="0">
                          <a:solidFill>
                            <a:schemeClr val="dk1"/>
                          </a:solidFill>
                          <a:effectLst/>
                          <a:latin typeface="Myriad Pro"/>
                          <a:ea typeface="+mn-ea"/>
                          <a:cs typeface="+mn-cs"/>
                        </a:rPr>
                        <a:t>. DSO</a:t>
                      </a:r>
                      <a:endParaRPr lang="cs-CZ" sz="1800" b="0" i="0" u="none" strike="noStrike" dirty="0" smtClean="0">
                        <a:solidFill>
                          <a:srgbClr val="000000"/>
                        </a:solidFill>
                        <a:effectLst/>
                        <a:latin typeface="Myriad Pro"/>
                      </a:endParaRPr>
                    </a:p>
                  </a:txBody>
                  <a:tcPr marL="9525" marR="9525" marT="9525" marB="0" anchor="ct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xmlns="" val="10006"/>
                  </a:ext>
                </a:extLst>
              </a:tr>
              <a:tr h="341651">
                <a:tc>
                  <a:txBody>
                    <a:bodyPr/>
                    <a:lstStyle/>
                    <a:p>
                      <a:pPr algn="ctr" fontAlgn="ctr"/>
                      <a:r>
                        <a:rPr lang="cs-CZ" sz="1800" b="0" i="0" u="none" strike="noStrike" dirty="0" smtClean="0">
                          <a:solidFill>
                            <a:srgbClr val="000000"/>
                          </a:solidFill>
                          <a:effectLst/>
                          <a:latin typeface="Myriad Pro"/>
                        </a:rPr>
                        <a:t>Dopravci v závazku</a:t>
                      </a:r>
                      <a:r>
                        <a:rPr lang="cs-CZ" sz="1800" b="0" i="0" u="none" strike="noStrike" baseline="0" dirty="0" smtClean="0">
                          <a:solidFill>
                            <a:srgbClr val="000000"/>
                          </a:solidFill>
                          <a:effectLst/>
                          <a:latin typeface="Myriad Pro"/>
                        </a:rPr>
                        <a:t> VS</a:t>
                      </a:r>
                      <a:endParaRPr lang="cs-CZ" sz="1800" b="0" i="0" u="none" strike="noStrike" dirty="0">
                        <a:solidFill>
                          <a:srgbClr val="000000"/>
                        </a:solidFill>
                        <a:effectLst/>
                        <a:latin typeface="Myriad Pro"/>
                      </a:endParaRPr>
                    </a:p>
                  </a:txBody>
                  <a:tcPr marL="9525" marR="9525" marT="9525" marB="0" anchor="ct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b="0" i="0" u="none" strike="noStrike" dirty="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xmlns="" val="10007"/>
                  </a:ext>
                </a:extLst>
              </a:tr>
              <a:tr h="341651">
                <a:tc>
                  <a:txBody>
                    <a:bodyPr/>
                    <a:lstStyle/>
                    <a:p>
                      <a:pPr algn="ctr" fontAlgn="ctr"/>
                      <a:r>
                        <a:rPr lang="cs-CZ" sz="1800" b="0" i="0" u="none" strike="noStrike" dirty="0" smtClean="0">
                          <a:solidFill>
                            <a:srgbClr val="000000"/>
                          </a:solidFill>
                          <a:effectLst/>
                          <a:latin typeface="Myriad Pro"/>
                        </a:rPr>
                        <a:t>Provozovatelé dráhy/dr. dopravy</a:t>
                      </a:r>
                      <a:endParaRPr lang="cs-CZ" sz="1800" b="0" i="0" u="none" strike="noStrike" dirty="0">
                        <a:solidFill>
                          <a:srgbClr val="000000"/>
                        </a:solidFill>
                        <a:effectLst/>
                        <a:latin typeface="Myriad Pro"/>
                      </a:endParaRPr>
                    </a:p>
                  </a:txBody>
                  <a:tcPr marL="9525" marR="9525" marT="9525" marB="0" anchor="ct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b="0" i="0" u="none" strike="noStrike" dirty="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xmlns="" val="10008"/>
                  </a:ext>
                </a:extLst>
              </a:tr>
              <a:tr h="341651">
                <a:tc>
                  <a:txBody>
                    <a:bodyPr/>
                    <a:lstStyle/>
                    <a:p>
                      <a:pPr algn="ctr" fontAlgn="ctr"/>
                      <a:r>
                        <a:rPr lang="cs-CZ" sz="1800" b="0" i="0" u="none" strike="noStrike" dirty="0" smtClean="0">
                          <a:solidFill>
                            <a:srgbClr val="000000"/>
                          </a:solidFill>
                          <a:effectLst/>
                          <a:latin typeface="Myriad Pro"/>
                        </a:rPr>
                        <a:t>MD ČR</a:t>
                      </a:r>
                      <a:endParaRPr lang="cs-CZ" sz="1800" b="0" i="0" u="none" strike="noStrike" dirty="0">
                        <a:solidFill>
                          <a:srgbClr val="000000"/>
                        </a:solidFill>
                        <a:effectLst/>
                        <a:latin typeface="Myriad Pro"/>
                      </a:endParaRPr>
                    </a:p>
                  </a:txBody>
                  <a:tcPr marL="9525" marR="9525" marT="9525" marB="0" anchor="ct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b="0" i="0" u="none" strike="noStrike" dirty="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3146166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3"/>
            <a:ext cx="8229600" cy="5070973"/>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22</a:t>
            </a:fld>
            <a:endParaRPr lang="en-US" dirty="0"/>
          </a:p>
        </p:txBody>
      </p:sp>
      <p:sp>
        <p:nvSpPr>
          <p:cNvPr id="7" name="Rectangle 2"/>
          <p:cNvSpPr txBox="1">
            <a:spLocks noChangeArrowheads="1"/>
          </p:cNvSpPr>
          <p:nvPr/>
        </p:nvSpPr>
        <p:spPr>
          <a:xfrm>
            <a:off x="-252536" y="1588168"/>
            <a:ext cx="9396536" cy="51532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Kritéria pro závěrečné ověření způsobilosti – pro všechny aktivity</a:t>
            </a:r>
            <a:endParaRPr lang="cs-CZ" altLang="cs-CZ" sz="2200" dirty="0" smtClean="0"/>
          </a:p>
          <a:p>
            <a:pPr marL="400050" lvl="1" indent="0">
              <a:spcBef>
                <a:spcPts val="1200"/>
              </a:spcBef>
              <a:spcAft>
                <a:spcPts val="300"/>
              </a:spcAft>
              <a:buNone/>
              <a:defRPr/>
            </a:pPr>
            <a:endParaRPr lang="pl-PL" sz="2200" dirty="0" smtClean="0"/>
          </a:p>
          <a:p>
            <a:pPr lvl="1" indent="-342900">
              <a:spcBef>
                <a:spcPts val="1200"/>
              </a:spcBef>
              <a:spcAft>
                <a:spcPts val="300"/>
              </a:spcAft>
              <a:buFont typeface="Arial" panose="020B0604020202020204" pitchFamily="34" charset="0"/>
              <a:buChar char="•"/>
              <a:defRPr/>
            </a:pPr>
            <a:endParaRPr lang="cs-CZ" sz="2200" dirty="0"/>
          </a:p>
        </p:txBody>
      </p:sp>
      <p:sp>
        <p:nvSpPr>
          <p:cNvPr id="9" name="Nadpis 1"/>
          <p:cNvSpPr txBox="1">
            <a:spLocks/>
          </p:cNvSpPr>
          <p:nvPr/>
        </p:nvSpPr>
        <p:spPr>
          <a:xfrm>
            <a:off x="-180528" y="239713"/>
            <a:ext cx="9505056" cy="1143000"/>
          </a:xfrm>
          <a:prstGeom prst="rect">
            <a:avLst/>
          </a:prstGeom>
        </p:spPr>
        <p:txBody>
          <a:bodyPr/>
          <a:lstStyle>
            <a:defPPr>
              <a:defRPr lang="en-US"/>
            </a:defPPr>
            <a:lvl1pPr algn="ctr" fontAlgn="auto">
              <a:spcBef>
                <a:spcPct val="0"/>
              </a:spcBef>
              <a:spcAft>
                <a:spcPts val="0"/>
              </a:spcAft>
              <a:buNone/>
              <a:defRPr sz="2600" b="1" cap="all">
                <a:solidFill>
                  <a:srgbClr val="0070C0"/>
                </a:solidFill>
                <a:effectLst>
                  <a:outerShdw blurRad="38100" dist="38100" dir="2700000" algn="tl">
                    <a:srgbClr val="000000">
                      <a:alpha val="43137"/>
                    </a:srgbClr>
                  </a:outerShdw>
                </a:effectLst>
                <a:latin typeface="Myriad Pro"/>
                <a:ea typeface="+mj-ea"/>
                <a:cs typeface="+mj-cs"/>
              </a:defRPr>
            </a:lvl1pPr>
          </a:lstStyle>
          <a:p>
            <a:r>
              <a:rPr lang="cs-CZ" dirty="0"/>
              <a:t>53. výzva IROP</a:t>
            </a:r>
            <a:br>
              <a:rPr lang="cs-CZ" dirty="0"/>
            </a:br>
            <a:r>
              <a:rPr lang="cs-CZ" dirty="0"/>
              <a:t>„Udržitelná doprava – integrované projekty CLLD“</a:t>
            </a:r>
          </a:p>
        </p:txBody>
      </p:sp>
      <p:graphicFrame>
        <p:nvGraphicFramePr>
          <p:cNvPr id="10" name="Zástupný symbol pro obsah 6"/>
          <p:cNvGraphicFramePr>
            <a:graphicFrameLocks/>
          </p:cNvGraphicFramePr>
          <p:nvPr>
            <p:extLst>
              <p:ext uri="{D42A27DB-BD31-4B8C-83A1-F6EECF244321}">
                <p14:modId xmlns:p14="http://schemas.microsoft.com/office/powerpoint/2010/main" val="92630264"/>
              </p:ext>
            </p:extLst>
          </p:nvPr>
        </p:nvGraphicFramePr>
        <p:xfrm>
          <a:off x="612950" y="2059805"/>
          <a:ext cx="7817616" cy="4225492"/>
        </p:xfrm>
        <a:graphic>
          <a:graphicData uri="http://schemas.openxmlformats.org/drawingml/2006/table">
            <a:tbl>
              <a:tblPr>
                <a:tableStyleId>{5C22544A-7EE6-4342-B048-85BDC9FD1C3A}</a:tableStyleId>
              </a:tblPr>
              <a:tblGrid>
                <a:gridCol w="1954404">
                  <a:extLst>
                    <a:ext uri="{9D8B030D-6E8A-4147-A177-3AD203B41FA5}">
                      <a16:colId xmlns:a16="http://schemas.microsoft.com/office/drawing/2014/main" xmlns="" val="20000"/>
                    </a:ext>
                  </a:extLst>
                </a:gridCol>
                <a:gridCol w="1954404">
                  <a:extLst>
                    <a:ext uri="{9D8B030D-6E8A-4147-A177-3AD203B41FA5}">
                      <a16:colId xmlns:a16="http://schemas.microsoft.com/office/drawing/2014/main" xmlns="" val="20001"/>
                    </a:ext>
                  </a:extLst>
                </a:gridCol>
                <a:gridCol w="1954404">
                  <a:extLst>
                    <a:ext uri="{9D8B030D-6E8A-4147-A177-3AD203B41FA5}">
                      <a16:colId xmlns:a16="http://schemas.microsoft.com/office/drawing/2014/main" xmlns="" val="20002"/>
                    </a:ext>
                  </a:extLst>
                </a:gridCol>
                <a:gridCol w="1954404">
                  <a:extLst>
                    <a:ext uri="{9D8B030D-6E8A-4147-A177-3AD203B41FA5}">
                      <a16:colId xmlns:a16="http://schemas.microsoft.com/office/drawing/2014/main" xmlns="" val="20003"/>
                    </a:ext>
                  </a:extLst>
                </a:gridCol>
              </a:tblGrid>
              <a:tr h="1031615">
                <a:tc>
                  <a:txBody>
                    <a:bodyPr/>
                    <a:lstStyle/>
                    <a:p>
                      <a:pPr algn="ctr" fontAlgn="b"/>
                      <a:r>
                        <a:rPr lang="cs-CZ" sz="1200" b="0" kern="1200" dirty="0" smtClean="0">
                          <a:solidFill>
                            <a:schemeClr val="dk1"/>
                          </a:solidFill>
                          <a:effectLst/>
                          <a:latin typeface="Myriad Pro"/>
                          <a:ea typeface="+mn-ea"/>
                          <a:cs typeface="+mn-cs"/>
                        </a:rPr>
                        <a:t>Žádost o podporu je podána v předepsané formě.</a:t>
                      </a:r>
                      <a:endParaRPr lang="cs-CZ" sz="1200" b="0" i="0" u="none" strike="noStrike" dirty="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algn="ctr" fontAlgn="b"/>
                      <a:r>
                        <a:rPr lang="cs-CZ" sz="1200" b="0" kern="1200" dirty="0" smtClean="0">
                          <a:solidFill>
                            <a:schemeClr val="dk1"/>
                          </a:solidFill>
                          <a:effectLst/>
                          <a:latin typeface="Myriad Pro"/>
                          <a:ea typeface="+mn-ea"/>
                          <a:cs typeface="+mn-cs"/>
                        </a:rPr>
                        <a:t>Žádost o podporu je podepsána oprávněným zástupcem žadatele.</a:t>
                      </a:r>
                      <a:endParaRPr lang="cs-CZ" sz="1200" b="0" i="0" u="none" strike="noStrike" dirty="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algn="ctr" fontAlgn="b"/>
                      <a:r>
                        <a:rPr lang="cs-CZ" sz="1200" b="0" kern="1200" dirty="0" smtClean="0">
                          <a:solidFill>
                            <a:schemeClr val="dk1"/>
                          </a:solidFill>
                          <a:effectLst/>
                          <a:latin typeface="Myriad Pro"/>
                          <a:ea typeface="+mn-ea"/>
                          <a:cs typeface="+mn-cs"/>
                        </a:rPr>
                        <a:t>Jsou doloženy všechny povinné přílohy a obsahově splňují náležitosti, požadované v dokumentaci k výzvě ŘO.</a:t>
                      </a:r>
                      <a:endParaRPr lang="cs-CZ" sz="1200" b="0" i="0" u="none" strike="noStrike" dirty="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cs-CZ" sz="1200" b="0" kern="1200" dirty="0" smtClean="0">
                          <a:solidFill>
                            <a:schemeClr val="dk1"/>
                          </a:solidFill>
                          <a:effectLst/>
                          <a:latin typeface="Myriad Pro"/>
                          <a:ea typeface="+mn-ea"/>
                          <a:cs typeface="+mn-cs"/>
                        </a:rPr>
                        <a:t>Projekt je svým zaměřením v souladu s výzvou ŘO. </a:t>
                      </a:r>
                    </a:p>
                  </a:txBody>
                  <a:tcPr marL="9525" marR="9525" marT="9525" marB="0" anchor="ctr">
                    <a:solidFill>
                      <a:schemeClr val="tx2">
                        <a:lumMod val="20000"/>
                        <a:lumOff val="80000"/>
                      </a:schemeClr>
                    </a:solidFill>
                  </a:tcPr>
                </a:tc>
                <a:extLst>
                  <a:ext uri="{0D108BD9-81ED-4DB2-BD59-A6C34878D82A}">
                    <a16:rowId xmlns:a16="http://schemas.microsoft.com/office/drawing/2014/main" xmlns="" val="10000"/>
                  </a:ext>
                </a:extLst>
              </a:tr>
              <a:tr h="1130647">
                <a:tc>
                  <a:txBody>
                    <a:bodyPr/>
                    <a:lstStyle/>
                    <a:p>
                      <a:pPr algn="ctr" fontAlgn="ctr"/>
                      <a:r>
                        <a:rPr lang="cs-CZ" sz="1200" b="0" kern="1200" dirty="0" smtClean="0">
                          <a:solidFill>
                            <a:schemeClr val="dk1"/>
                          </a:solidFill>
                          <a:effectLst/>
                          <a:latin typeface="Myriad Pro"/>
                          <a:ea typeface="+mn-ea"/>
                          <a:cs typeface="+mn-cs"/>
                        </a:rPr>
                        <a:t>Výsledky projektu jsou udržitelné́.</a:t>
                      </a:r>
                      <a:endParaRPr lang="cs-CZ" sz="1200" b="0" i="0" u="none" strike="noStrike" dirty="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algn="ctr" fontAlgn="ctr"/>
                      <a:r>
                        <a:rPr lang="cs-CZ" sz="1200" b="0" kern="1200" dirty="0" smtClean="0">
                          <a:solidFill>
                            <a:schemeClr val="dk1"/>
                          </a:solidFill>
                          <a:effectLst/>
                          <a:latin typeface="Myriad Pro"/>
                          <a:ea typeface="+mn-ea"/>
                          <a:cs typeface="+mn-cs"/>
                        </a:rPr>
                        <a:t>Projekt nemá negativní vliv na žádnou z horizontálních priorit IROP (udržitelný rozvoj, rovné příležitosti a zákaz diskriminace, rovnost mužů a žen). </a:t>
                      </a:r>
                      <a:endParaRPr lang="cs-CZ" sz="1200" b="0" u="none" strike="noStrike" kern="1200" baseline="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1200" b="0" kern="1200" dirty="0" smtClean="0">
                          <a:solidFill>
                            <a:schemeClr val="dk1"/>
                          </a:solidFill>
                          <a:effectLst/>
                          <a:latin typeface="Myriad Pro"/>
                          <a:ea typeface="+mn-ea"/>
                          <a:cs typeface="+mn-cs"/>
                        </a:rPr>
                        <a:t>Projekt je v souladu s pravidly veřejné podpory. </a:t>
                      </a:r>
                      <a:endParaRPr lang="cs-CZ" sz="1200" b="0" u="none" strike="noStrike" kern="1200" baseline="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1200" b="0" kern="1200" dirty="0" smtClean="0">
                          <a:solidFill>
                            <a:schemeClr val="dk1"/>
                          </a:solidFill>
                          <a:effectLst/>
                          <a:latin typeface="Myriad Pro"/>
                          <a:ea typeface="+mn-ea"/>
                          <a:cs typeface="+mn-cs"/>
                        </a:rPr>
                        <a:t>Statutární zástupce žadatele je trestné bezúhonný.</a:t>
                      </a:r>
                      <a:endParaRPr lang="cs-CZ" sz="1200" b="0" u="none" strike="noStrike" kern="1200" baseline="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xmlns="" val="10001"/>
                  </a:ext>
                </a:extLst>
              </a:tr>
              <a:tr h="1031615">
                <a:tc>
                  <a:txBody>
                    <a:bodyPr/>
                    <a:lstStyle/>
                    <a:p>
                      <a:pPr algn="ctr" fontAlgn="ctr"/>
                      <a:r>
                        <a:rPr lang="cs-CZ" sz="1200" b="0" kern="1200" dirty="0" smtClean="0">
                          <a:solidFill>
                            <a:schemeClr val="dk1"/>
                          </a:solidFill>
                          <a:effectLst/>
                          <a:latin typeface="Myriad Pro"/>
                          <a:ea typeface="+mn-ea"/>
                          <a:cs typeface="+mn-cs"/>
                        </a:rPr>
                        <a:t>Výdaje na hlavní aktivity projektu odpovídají tržním cenám.</a:t>
                      </a:r>
                      <a:endParaRPr lang="cs-CZ" sz="1200" b="0" i="0" u="none" strike="noStrike" dirty="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1200" b="0" kern="1200" dirty="0" smtClean="0">
                          <a:solidFill>
                            <a:schemeClr val="dk1"/>
                          </a:solidFill>
                          <a:effectLst/>
                          <a:latin typeface="Myriad Pro"/>
                          <a:ea typeface="+mn-ea"/>
                          <a:cs typeface="+mn-cs"/>
                        </a:rPr>
                        <a:t>Cílové hodnoty indikátorů odpovídají cílům projektu. </a:t>
                      </a:r>
                      <a:endParaRPr lang="cs-CZ" sz="1200" b="0" i="0" u="none" strike="noStrike" dirty="0" smtClean="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1200" b="0" kern="1200" dirty="0" smtClean="0">
                          <a:solidFill>
                            <a:schemeClr val="dk1"/>
                          </a:solidFill>
                          <a:effectLst/>
                          <a:latin typeface="Myriad Pro"/>
                          <a:ea typeface="+mn-ea"/>
                          <a:cs typeface="+mn-cs"/>
                        </a:rPr>
                        <a:t>Žadatel má zajištěnou administrativní, finanční a provozní kapacitu k realizaci a udržitelnosti projektu.</a:t>
                      </a:r>
                      <a:endParaRPr lang="cs-CZ" sz="1200" b="0" i="0" u="none" strike="noStrike" dirty="0" smtClean="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1200" b="0" kern="1200" dirty="0" smtClean="0">
                          <a:solidFill>
                            <a:schemeClr val="dk1"/>
                          </a:solidFill>
                          <a:effectLst/>
                          <a:latin typeface="Myriad Pro"/>
                          <a:ea typeface="+mn-ea"/>
                          <a:cs typeface="+mn-cs"/>
                        </a:rPr>
                        <a:t>Minimálně 85 % způsobilých výdajů projektu je zaměřeno na hlavní aktivity projektu.</a:t>
                      </a:r>
                      <a:endParaRPr lang="cs-CZ" sz="1200" b="0" i="0" u="none" strike="noStrike" dirty="0" smtClean="0">
                        <a:solidFill>
                          <a:srgbClr val="000000"/>
                        </a:solidFill>
                        <a:effectLst/>
                        <a:latin typeface="Myriad Pro"/>
                      </a:endParaRPr>
                    </a:p>
                  </a:txBody>
                  <a:tcPr marL="9525" marR="9525" marT="9525" marB="0" anchor="ctr">
                    <a:solidFill>
                      <a:schemeClr val="tx2">
                        <a:lumMod val="20000"/>
                        <a:lumOff val="80000"/>
                      </a:schemeClr>
                    </a:solidFill>
                  </a:tcPr>
                </a:tc>
                <a:extLst>
                  <a:ext uri="{0D108BD9-81ED-4DB2-BD59-A6C34878D82A}">
                    <a16:rowId xmlns:a16="http://schemas.microsoft.com/office/drawing/2014/main" xmlns="" val="10002"/>
                  </a:ext>
                </a:extLst>
              </a:tr>
              <a:tr h="1031615">
                <a:tc>
                  <a:txBody>
                    <a:bodyPr/>
                    <a:lstStyle/>
                    <a:p>
                      <a:pPr algn="ctr" fontAlgn="ctr"/>
                      <a:r>
                        <a:rPr lang="cs-CZ" sz="1200" b="0" kern="1200" dirty="0" smtClean="0">
                          <a:solidFill>
                            <a:schemeClr val="dk1"/>
                          </a:solidFill>
                          <a:effectLst/>
                          <a:latin typeface="Myriad Pro"/>
                          <a:ea typeface="+mn-ea"/>
                          <a:cs typeface="+mn-cs"/>
                        </a:rPr>
                        <a:t>V hodnocení </a:t>
                      </a:r>
                      <a:r>
                        <a:rPr lang="cs-CZ" sz="1200" b="0" kern="1200" dirty="0" err="1" smtClean="0">
                          <a:solidFill>
                            <a:schemeClr val="dk1"/>
                          </a:solidFill>
                          <a:effectLst/>
                          <a:latin typeface="Myriad Pro"/>
                          <a:ea typeface="+mn-ea"/>
                          <a:cs typeface="+mn-cs"/>
                        </a:rPr>
                        <a:t>eCBA</a:t>
                      </a:r>
                      <a:r>
                        <a:rPr lang="cs-CZ" sz="1200" b="0" kern="1200" dirty="0" smtClean="0">
                          <a:solidFill>
                            <a:schemeClr val="dk1"/>
                          </a:solidFill>
                          <a:effectLst/>
                          <a:latin typeface="Myriad Pro"/>
                          <a:ea typeface="+mn-ea"/>
                          <a:cs typeface="+mn-cs"/>
                        </a:rPr>
                        <a:t>/finanční analýze projekt dosáhne minimálně hodnoty ukazatelů stanovené ve výzvě.</a:t>
                      </a:r>
                      <a:endParaRPr lang="cs-CZ" sz="1200" b="0" i="0" u="none" strike="noStrike" dirty="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algn="ctr" fontAlgn="ctr"/>
                      <a:r>
                        <a:rPr lang="cs-CZ" sz="1200" b="0" kern="1200" dirty="0" smtClean="0">
                          <a:solidFill>
                            <a:schemeClr val="dk1"/>
                          </a:solidFill>
                          <a:effectLst/>
                          <a:latin typeface="Myriad Pro"/>
                          <a:ea typeface="+mn-ea"/>
                          <a:cs typeface="+mn-cs"/>
                        </a:rPr>
                        <a:t>Projekt je v souladu s Dopravní politikou ČR 2014-2020.</a:t>
                      </a:r>
                      <a:endParaRPr lang="cs-CZ" sz="1200" b="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1200" b="0" kern="1200" dirty="0" smtClean="0">
                          <a:solidFill>
                            <a:schemeClr val="dk1"/>
                          </a:solidFill>
                          <a:effectLst/>
                          <a:latin typeface="Myriad Pro"/>
                          <a:ea typeface="+mn-ea"/>
                          <a:cs typeface="+mn-cs"/>
                        </a:rPr>
                        <a:t>K projektu žadatel v obcích, které mají méně než 50 tis. obyvatel, dokládá Kartu souladu projektu s principy udržitelné mobility.</a:t>
                      </a:r>
                      <a:endParaRPr lang="cs-CZ" sz="1200" b="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1200" b="0" kern="1200" dirty="0" smtClean="0">
                          <a:solidFill>
                            <a:schemeClr val="dk1"/>
                          </a:solidFill>
                          <a:effectLst/>
                          <a:latin typeface="Myriad Pro"/>
                          <a:ea typeface="+mn-ea"/>
                          <a:cs typeface="+mn-cs"/>
                        </a:rPr>
                        <a:t>Projekt přispívá k eliminaci negativních vlivů dopravy na životní prostředí.</a:t>
                      </a:r>
                      <a:endParaRPr lang="cs-CZ" sz="1200" b="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5554123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23</a:t>
            </a:fld>
            <a:endParaRPr lang="en-US" dirty="0"/>
          </a:p>
        </p:txBody>
      </p:sp>
      <p:sp>
        <p:nvSpPr>
          <p:cNvPr id="7" name="Rectangle 2"/>
          <p:cNvSpPr txBox="1">
            <a:spLocks noChangeArrowheads="1"/>
          </p:cNvSpPr>
          <p:nvPr/>
        </p:nvSpPr>
        <p:spPr>
          <a:xfrm>
            <a:off x="-252536" y="1214323"/>
            <a:ext cx="9396536" cy="55270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Hlavní podporované aktivity:</a:t>
            </a:r>
          </a:p>
          <a:p>
            <a:pPr lvl="1"/>
            <a:r>
              <a:rPr lang="cs-CZ" sz="1700" dirty="0"/>
              <a:t>rekonstrukce, modernizace a výstavba </a:t>
            </a:r>
            <a:r>
              <a:rPr lang="cs-CZ" sz="1700" b="1" dirty="0"/>
              <a:t>chodníků</a:t>
            </a:r>
            <a:r>
              <a:rPr lang="cs-CZ" sz="1700" dirty="0"/>
              <a:t> podél silnic I., II. a III. třídy a místních komunikací nebo chodníků a </a:t>
            </a:r>
            <a:r>
              <a:rPr lang="cs-CZ" sz="1700" b="1" dirty="0"/>
              <a:t>stezek</a:t>
            </a:r>
            <a:r>
              <a:rPr lang="cs-CZ" sz="1700" dirty="0"/>
              <a:t> odklánějících pěší dopravu od silnic I., II. a III. třídy a místních komunikací, přizpůsobených osobám s omezenou schopností pohybu a orientace, včetně přechodů pro chodce a míst pro </a:t>
            </a:r>
            <a:r>
              <a:rPr lang="cs-CZ" sz="1700" dirty="0" smtClean="0"/>
              <a:t>přecházení,</a:t>
            </a:r>
          </a:p>
          <a:p>
            <a:pPr lvl="1"/>
            <a:r>
              <a:rPr lang="cs-CZ" sz="1700" dirty="0" smtClean="0"/>
              <a:t>rekonstrukce</a:t>
            </a:r>
            <a:r>
              <a:rPr lang="cs-CZ" sz="1700" dirty="0"/>
              <a:t>, modernizace a výstavba bezbariérových </a:t>
            </a:r>
            <a:r>
              <a:rPr lang="cs-CZ" sz="1700" b="1" dirty="0"/>
              <a:t>komunikací</a:t>
            </a:r>
            <a:r>
              <a:rPr lang="cs-CZ" sz="1700" dirty="0"/>
              <a:t> </a:t>
            </a:r>
            <a:r>
              <a:rPr lang="cs-CZ" sz="1700" b="1" dirty="0"/>
              <a:t>pro pěší k zastávkám </a:t>
            </a:r>
            <a:r>
              <a:rPr lang="cs-CZ" sz="1700" dirty="0"/>
              <a:t>veřejné hromadné dopravy,</a:t>
            </a:r>
          </a:p>
          <a:p>
            <a:pPr lvl="1"/>
            <a:r>
              <a:rPr lang="cs-CZ" sz="1700" dirty="0"/>
              <a:t>rekonstrukce, modernizace a výstavba </a:t>
            </a:r>
            <a:r>
              <a:rPr lang="cs-CZ" sz="1700" b="1" dirty="0"/>
              <a:t>podchodů nebo lávek </a:t>
            </a:r>
            <a:r>
              <a:rPr lang="cs-CZ" sz="1700" dirty="0"/>
              <a:t>pro chodce přes silnice I., II. a III. třídy, místní komunikace, železniční a tramvajovou dráhu, přizpůsobených osobám s omezenou schopností pohybu a orientace a navazujících na bezbariérové komunikace pro pěší,</a:t>
            </a:r>
          </a:p>
          <a:p>
            <a:pPr lvl="1"/>
            <a:r>
              <a:rPr lang="cs-CZ" sz="1700" dirty="0"/>
              <a:t>realizace </a:t>
            </a:r>
            <a:r>
              <a:rPr lang="cs-CZ" sz="1700" b="1" dirty="0"/>
              <a:t>prvků zvyšujících bezpečnost </a:t>
            </a:r>
            <a:r>
              <a:rPr lang="cs-CZ" sz="1700" dirty="0"/>
              <a:t>železniční, silniční, cyklistické a </a:t>
            </a:r>
            <a:r>
              <a:rPr lang="cs-CZ" sz="1700" b="1" dirty="0"/>
              <a:t>pěší dopravy </a:t>
            </a:r>
            <a:r>
              <a:rPr lang="cs-CZ" sz="1700" dirty="0"/>
              <a:t>(bezpečnostní opatření realizovaná na silnici, místní komunikaci nebo dráze, veřejné osvětlení, prvky inteligentních dopravních systémů), </a:t>
            </a:r>
          </a:p>
          <a:p>
            <a:pPr lvl="1"/>
            <a:r>
              <a:rPr lang="cs-CZ" sz="1700" dirty="0"/>
              <a:t>je možná realizace zmírňujících a kompenzačních opatření pro minimalizaci negativních vlivů na životní prostředí (např. výsadba doprovodné zeleně), vždy při současné rekonstrukci, modernizaci nebo výstavbě chodníků, bezbariérových komunikací, podchodů nebo lávek nebo prvků zvyšujících bezpečnost </a:t>
            </a:r>
            <a:r>
              <a:rPr lang="cs-CZ" sz="1700" dirty="0" smtClean="0"/>
              <a:t>dopravy.</a:t>
            </a:r>
            <a:endParaRPr lang="cs-CZ" sz="1700" dirty="0"/>
          </a:p>
          <a:p>
            <a:pPr lvl="1" indent="-342900">
              <a:spcBef>
                <a:spcPts val="1200"/>
              </a:spcBef>
              <a:spcAft>
                <a:spcPts val="300"/>
              </a:spcAft>
              <a:buFont typeface="Arial" panose="020B0604020202020204" pitchFamily="34" charset="0"/>
              <a:buChar char="•"/>
              <a:defRPr/>
            </a:pPr>
            <a:endParaRPr lang="cs-CZ" sz="1600" dirty="0"/>
          </a:p>
        </p:txBody>
      </p:sp>
      <p:sp>
        <p:nvSpPr>
          <p:cNvPr id="9" name="Nadpis 1"/>
          <p:cNvSpPr txBox="1">
            <a:spLocks/>
          </p:cNvSpPr>
          <p:nvPr/>
        </p:nvSpPr>
        <p:spPr>
          <a:xfrm>
            <a:off x="-180528" y="239713"/>
            <a:ext cx="9505056" cy="97461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„Bezpečnost dopravy“</a:t>
            </a:r>
          </a:p>
        </p:txBody>
      </p:sp>
    </p:spTree>
    <p:extLst>
      <p:ext uri="{BB962C8B-B14F-4D97-AF65-F5344CB8AC3E}">
        <p14:creationId xmlns:p14="http://schemas.microsoft.com/office/powerpoint/2010/main" val="41643849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24</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a:t>Kritérium pro závěrečné ověření </a:t>
            </a:r>
            <a:r>
              <a:rPr lang="cs-CZ" altLang="cs-CZ" sz="2200" b="1" dirty="0" smtClean="0"/>
              <a:t>způsobilosti</a:t>
            </a:r>
            <a:endParaRPr lang="cs-CZ" altLang="cs-CZ" sz="2200" b="1" dirty="0"/>
          </a:p>
          <a:p>
            <a:pPr lvl="1" indent="-342900">
              <a:spcBef>
                <a:spcPts val="1800"/>
              </a:spcBef>
              <a:spcAft>
                <a:spcPts val="300"/>
              </a:spcAft>
              <a:buFont typeface="Arial" panose="020B0604020202020204" pitchFamily="34" charset="0"/>
              <a:buChar char="•"/>
              <a:defRPr/>
            </a:pPr>
            <a:endParaRPr lang="cs-CZ" altLang="cs-CZ" sz="2200" b="1" dirty="0"/>
          </a:p>
        </p:txBody>
      </p:sp>
      <p:sp>
        <p:nvSpPr>
          <p:cNvPr id="9"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„Bezpečnost dopravy“</a:t>
            </a:r>
          </a:p>
        </p:txBody>
      </p:sp>
      <p:graphicFrame>
        <p:nvGraphicFramePr>
          <p:cNvPr id="5" name="Tabulka 4"/>
          <p:cNvGraphicFramePr>
            <a:graphicFrameLocks noGrp="1"/>
          </p:cNvGraphicFramePr>
          <p:nvPr>
            <p:extLst>
              <p:ext uri="{D42A27DB-BD31-4B8C-83A1-F6EECF244321}">
                <p14:modId xmlns:p14="http://schemas.microsoft.com/office/powerpoint/2010/main" val="2364628428"/>
              </p:ext>
            </p:extLst>
          </p:nvPr>
        </p:nvGraphicFramePr>
        <p:xfrm>
          <a:off x="1648460" y="2579465"/>
          <a:ext cx="5847080" cy="2567432"/>
        </p:xfrm>
        <a:graphic>
          <a:graphicData uri="http://schemas.openxmlformats.org/drawingml/2006/table">
            <a:tbl>
              <a:tblPr firstRow="1" firstCol="1" bandRow="1">
                <a:tableStyleId>{5C22544A-7EE6-4342-B048-85BDC9FD1C3A}</a:tableStyleId>
              </a:tblPr>
              <a:tblGrid>
                <a:gridCol w="2694940">
                  <a:extLst>
                    <a:ext uri="{9D8B030D-6E8A-4147-A177-3AD203B41FA5}">
                      <a16:colId xmlns:a16="http://schemas.microsoft.com/office/drawing/2014/main" xmlns="" val="20000"/>
                    </a:ext>
                  </a:extLst>
                </a:gridCol>
                <a:gridCol w="3152140">
                  <a:extLst>
                    <a:ext uri="{9D8B030D-6E8A-4147-A177-3AD203B41FA5}">
                      <a16:colId xmlns:a16="http://schemas.microsoft.com/office/drawing/2014/main" xmlns="" val="20001"/>
                    </a:ext>
                  </a:extLst>
                </a:gridCol>
              </a:tblGrid>
              <a:tr h="753745">
                <a:tc>
                  <a:txBody>
                    <a:bodyPr/>
                    <a:lstStyle/>
                    <a:p>
                      <a:pPr algn="l">
                        <a:lnSpc>
                          <a:spcPct val="115000"/>
                        </a:lnSpc>
                        <a:spcAft>
                          <a:spcPts val="1000"/>
                        </a:spcAft>
                      </a:pPr>
                      <a:r>
                        <a:rPr lang="cs-CZ" sz="2000" dirty="0">
                          <a:effectLst/>
                          <a:latin typeface="Myriad Pro"/>
                        </a:rPr>
                        <a:t>Projekt přispívá ke zvýšení </a:t>
                      </a:r>
                      <a:r>
                        <a:rPr lang="cs-CZ" sz="2000" dirty="0" smtClean="0">
                          <a:effectLst/>
                          <a:latin typeface="Myriad Pro"/>
                        </a:rPr>
                        <a:t>bezpečnosti</a:t>
                      </a:r>
                      <a:endParaRPr lang="cs-CZ" sz="2400" dirty="0">
                        <a:effectLst/>
                        <a:latin typeface="Myriad Pro"/>
                        <a:ea typeface="MS Mincho"/>
                        <a:cs typeface="Times New Roman"/>
                      </a:endParaRPr>
                    </a:p>
                  </a:txBody>
                  <a:tcPr marL="68580" marR="68580" marT="0" marB="0" anchor="ctr"/>
                </a:tc>
                <a:tc>
                  <a:txBody>
                    <a:bodyPr/>
                    <a:lstStyle/>
                    <a:p>
                      <a:pPr algn="just">
                        <a:lnSpc>
                          <a:spcPct val="115000"/>
                        </a:lnSpc>
                        <a:spcAft>
                          <a:spcPts val="1000"/>
                        </a:spcAft>
                      </a:pPr>
                      <a:r>
                        <a:rPr lang="cs-CZ" sz="1100" dirty="0">
                          <a:effectLst/>
                          <a:latin typeface="Myriad Pro"/>
                        </a:rPr>
                        <a:t>ANO – ve studii proveditelnosti je popsaný příspěvek projektu ke zvýšení bezpečnosti dopravy ve srovnání se stávajícím stavem. (Za stávající stav se rozumí stav před realizací projektu.) </a:t>
                      </a:r>
                      <a:endParaRPr lang="cs-CZ" sz="1200" dirty="0">
                        <a:effectLst/>
                        <a:latin typeface="Myriad Pro"/>
                      </a:endParaRPr>
                    </a:p>
                    <a:p>
                      <a:pPr algn="just">
                        <a:lnSpc>
                          <a:spcPct val="115000"/>
                        </a:lnSpc>
                        <a:spcAft>
                          <a:spcPts val="1000"/>
                        </a:spcAft>
                      </a:pPr>
                      <a:r>
                        <a:rPr lang="cs-CZ" sz="1100" dirty="0">
                          <a:effectLst/>
                          <a:latin typeface="Myriad Pro"/>
                        </a:rPr>
                        <a:t>NE – ve studii proveditelnosti není popsaný příspěvek projektu ke zvýšení bezpečnosti dopravy ve srovnání se stávajícím stavem. (Za stávající stav se rozumí stav před realizací projektu.)</a:t>
                      </a:r>
                      <a:endParaRPr lang="cs-CZ" sz="1200" dirty="0">
                        <a:effectLst/>
                        <a:latin typeface="Myriad Pro"/>
                      </a:endParaRPr>
                    </a:p>
                    <a:p>
                      <a:pPr algn="just">
                        <a:lnSpc>
                          <a:spcPct val="115000"/>
                        </a:lnSpc>
                        <a:spcAft>
                          <a:spcPts val="1000"/>
                        </a:spcAft>
                      </a:pPr>
                      <a:r>
                        <a:rPr lang="cs-CZ" sz="1100" dirty="0">
                          <a:effectLst/>
                          <a:latin typeface="Myriad Pro"/>
                        </a:rPr>
                        <a:t>NERELEVANTNÍ – projekt není zaměřen na aktivitu Bezpečnost dopravy. </a:t>
                      </a:r>
                      <a:endParaRPr lang="cs-CZ" sz="1200" dirty="0">
                        <a:effectLst/>
                        <a:latin typeface="Myriad Pro"/>
                        <a:ea typeface="MS Mincho"/>
                        <a:cs typeface="Times New Roman"/>
                      </a:endParaRPr>
                    </a:p>
                  </a:txBody>
                  <a:tcPr marL="68580" marR="68580" marT="0" marB="0" anchor="ct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827330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25</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sz="2200" b="1" dirty="0" smtClean="0"/>
              <a:t>Projekty </a:t>
            </a:r>
            <a:r>
              <a:rPr lang="cs-CZ" sz="2200" b="1" dirty="0"/>
              <a:t>rekonstrukcí/modernizací komunikací pro </a:t>
            </a:r>
            <a:r>
              <a:rPr lang="cs-CZ" sz="2200" b="1" dirty="0" smtClean="0"/>
              <a:t>pěší</a:t>
            </a:r>
            <a:r>
              <a:rPr lang="cs-CZ" altLang="cs-CZ" sz="2200" b="1" dirty="0" smtClean="0"/>
              <a:t>:</a:t>
            </a:r>
            <a:endParaRPr lang="cs-CZ" altLang="cs-CZ" sz="2200" b="1" dirty="0"/>
          </a:p>
          <a:p>
            <a:pPr lvl="1"/>
            <a:r>
              <a:rPr lang="cs-CZ" sz="2200" dirty="0" smtClean="0"/>
              <a:t>stavební </a:t>
            </a:r>
            <a:r>
              <a:rPr lang="cs-CZ" sz="2200" dirty="0"/>
              <a:t>úpravy stávající komunikace spojené s přestavbou zemního tělesa nebo konstrukčních vrstev komunikace, jejímž výsledkem je </a:t>
            </a:r>
            <a:r>
              <a:rPr lang="cs-CZ" sz="2200" b="1" dirty="0"/>
              <a:t>změna nivelety, směrového vedení nebo šířkového </a:t>
            </a:r>
            <a:r>
              <a:rPr lang="cs-CZ" sz="2200" b="1" dirty="0" smtClean="0"/>
              <a:t>uspořádání</a:t>
            </a:r>
            <a:r>
              <a:rPr lang="cs-CZ" sz="2200" dirty="0" smtClean="0"/>
              <a:t> komunikace,</a:t>
            </a:r>
          </a:p>
          <a:p>
            <a:pPr lvl="1"/>
            <a:r>
              <a:rPr lang="cs-CZ" sz="2200" dirty="0" smtClean="0"/>
              <a:t>rekonstrukce/modernizace </a:t>
            </a:r>
            <a:r>
              <a:rPr lang="cs-CZ" sz="2200" dirty="0"/>
              <a:t>se rovněž týká stavebních úprav mostních </a:t>
            </a:r>
            <a:r>
              <a:rPr lang="cs-CZ" sz="2200" dirty="0" smtClean="0"/>
              <a:t>objektů,</a:t>
            </a:r>
          </a:p>
          <a:p>
            <a:pPr lvl="1"/>
            <a:r>
              <a:rPr lang="cs-CZ" sz="2200" dirty="0" smtClean="0"/>
              <a:t>technické </a:t>
            </a:r>
            <a:r>
              <a:rPr lang="cs-CZ" sz="2200" dirty="0"/>
              <a:t>řešení musí být v souladu s platnou legislativou a technickými normami (zejména vyhláškou č. 398/2009 Sb., ČSN 73 6110, ČSN 73 6101, ČSN EN 13 201, TP 179, TP 170, TP 103, TP 218, TKP Kapitola 15).</a:t>
            </a:r>
          </a:p>
          <a:p>
            <a:pPr lvl="1"/>
            <a:endParaRPr lang="cs-CZ" sz="2200" dirty="0" smtClean="0"/>
          </a:p>
        </p:txBody>
      </p:sp>
      <p:sp>
        <p:nvSpPr>
          <p:cNvPr id="9" name="Nadpis 1"/>
          <p:cNvSpPr txBox="1">
            <a:spLocks/>
          </p:cNvSpPr>
          <p:nvPr/>
        </p:nvSpPr>
        <p:spPr>
          <a:xfrm>
            <a:off x="-180528" y="239713"/>
            <a:ext cx="9505056" cy="974611"/>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„Bezpečnost dopravy“</a:t>
            </a:r>
          </a:p>
        </p:txBody>
      </p:sp>
    </p:spTree>
    <p:extLst>
      <p:ext uri="{BB962C8B-B14F-4D97-AF65-F5344CB8AC3E}">
        <p14:creationId xmlns:p14="http://schemas.microsoft.com/office/powerpoint/2010/main" val="33018100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26</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a:t>Vedlejší podporované aktivity:</a:t>
            </a:r>
          </a:p>
          <a:p>
            <a:pPr lvl="1"/>
            <a:r>
              <a:rPr lang="cs-CZ" sz="2200" dirty="0" smtClean="0"/>
              <a:t>realizace </a:t>
            </a:r>
            <a:r>
              <a:rPr lang="cs-CZ" sz="2200" dirty="0"/>
              <a:t>vyvolaných investic (úpravy a přeložky komunikací, </a:t>
            </a:r>
            <a:r>
              <a:rPr lang="cs-CZ" sz="2200" dirty="0" err="1"/>
              <a:t>inž</a:t>
            </a:r>
            <a:r>
              <a:rPr lang="cs-CZ" sz="2200" dirty="0"/>
              <a:t>. sítí</a:t>
            </a:r>
            <a:r>
              <a:rPr lang="cs-CZ" sz="2200" dirty="0" smtClean="0"/>
              <a:t>),</a:t>
            </a:r>
          </a:p>
          <a:p>
            <a:pPr lvl="1"/>
            <a:r>
              <a:rPr lang="cs-CZ" sz="2200" dirty="0"/>
              <a:t>z</a:t>
            </a:r>
            <a:r>
              <a:rPr lang="cs-CZ" sz="2200" dirty="0" smtClean="0"/>
              <a:t>pracování </a:t>
            </a:r>
            <a:r>
              <a:rPr lang="cs-CZ" sz="2200" dirty="0"/>
              <a:t>projektových dokumentací (vč. dokumentací v procesu EIA a nesouvisejících doplňujících průzkumů</a:t>
            </a:r>
            <a:r>
              <a:rPr lang="cs-CZ" sz="2200" dirty="0" smtClean="0"/>
              <a:t>),</a:t>
            </a:r>
          </a:p>
          <a:p>
            <a:pPr lvl="1"/>
            <a:r>
              <a:rPr lang="cs-CZ" sz="2200" dirty="0"/>
              <a:t>v</a:t>
            </a:r>
            <a:r>
              <a:rPr lang="cs-CZ" sz="2200" dirty="0" smtClean="0"/>
              <a:t>ýkup </a:t>
            </a:r>
            <a:r>
              <a:rPr lang="cs-CZ" sz="2200" dirty="0"/>
              <a:t>nemovitostí podmiňujících výstavbu (pozemky, stavby do 10% </a:t>
            </a:r>
            <a:r>
              <a:rPr lang="cs-CZ" sz="2200" dirty="0" smtClean="0"/>
              <a:t>CZV)</a:t>
            </a:r>
          </a:p>
          <a:p>
            <a:pPr lvl="1"/>
            <a:r>
              <a:rPr lang="cs-CZ" sz="2200" dirty="0"/>
              <a:t>z</a:t>
            </a:r>
            <a:r>
              <a:rPr lang="cs-CZ" sz="2200" dirty="0" smtClean="0"/>
              <a:t>abezpečení </a:t>
            </a:r>
            <a:r>
              <a:rPr lang="cs-CZ" sz="2200" dirty="0"/>
              <a:t>výstavby (TDI, AD, BOZP, geodetické práce, </a:t>
            </a:r>
            <a:r>
              <a:rPr lang="cs-CZ" sz="2200" dirty="0" err="1"/>
              <a:t>inženýring</a:t>
            </a:r>
            <a:r>
              <a:rPr lang="cs-CZ" sz="2200" dirty="0" smtClean="0"/>
              <a:t>),</a:t>
            </a:r>
          </a:p>
          <a:p>
            <a:pPr lvl="1"/>
            <a:r>
              <a:rPr lang="cs-CZ" sz="2200" dirty="0"/>
              <a:t>v</a:t>
            </a:r>
            <a:r>
              <a:rPr lang="cs-CZ" sz="2200" dirty="0" smtClean="0"/>
              <a:t>ybrané </a:t>
            </a:r>
            <a:r>
              <a:rPr lang="cs-CZ" sz="2200" dirty="0"/>
              <a:t>služby bezprostředně související (studie proveditelnosti, zadávací a výběrová řízení</a:t>
            </a:r>
            <a:r>
              <a:rPr lang="cs-CZ" sz="2200" dirty="0" smtClean="0"/>
              <a:t>),</a:t>
            </a:r>
          </a:p>
          <a:p>
            <a:pPr lvl="1"/>
            <a:r>
              <a:rPr lang="cs-CZ" sz="2200" dirty="0"/>
              <a:t>p</a:t>
            </a:r>
            <a:r>
              <a:rPr lang="cs-CZ" sz="2200" dirty="0" smtClean="0"/>
              <a:t>ovinná publicita.</a:t>
            </a:r>
            <a:endParaRPr lang="cs-CZ" sz="2200" dirty="0"/>
          </a:p>
        </p:txBody>
      </p:sp>
      <p:sp>
        <p:nvSpPr>
          <p:cNvPr id="9"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„Bezpečnost dopravy“</a:t>
            </a:r>
          </a:p>
        </p:txBody>
      </p:sp>
    </p:spTree>
    <p:extLst>
      <p:ext uri="{BB962C8B-B14F-4D97-AF65-F5344CB8AC3E}">
        <p14:creationId xmlns:p14="http://schemas.microsoft.com/office/powerpoint/2010/main" val="699961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27</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Nezpůsobilé výdaje:</a:t>
            </a:r>
          </a:p>
          <a:p>
            <a:pPr lvl="1"/>
            <a:r>
              <a:rPr lang="cs-CZ" sz="1800" dirty="0" smtClean="0"/>
              <a:t>např</a:t>
            </a:r>
            <a:r>
              <a:rPr lang="cs-CZ" sz="1800" dirty="0"/>
              <a:t>. výdaje na realizaci části projektu, která zasahuje mimo území vymezené v integrované </a:t>
            </a:r>
            <a:r>
              <a:rPr lang="cs-CZ" sz="1800" dirty="0" smtClean="0"/>
              <a:t>strategii,</a:t>
            </a:r>
          </a:p>
          <a:p>
            <a:pPr lvl="1"/>
            <a:r>
              <a:rPr lang="cs-CZ" sz="1800" dirty="0" smtClean="0"/>
              <a:t>výdaje </a:t>
            </a:r>
            <a:r>
              <a:rPr lang="cs-CZ" sz="1800" dirty="0"/>
              <a:t>na výstavbu, rekonstrukci nebo modernizaci, údržbu nebo opravu silnic</a:t>
            </a:r>
            <a:br>
              <a:rPr lang="cs-CZ" sz="1800" dirty="0"/>
            </a:br>
            <a:r>
              <a:rPr lang="cs-CZ" sz="1800" dirty="0"/>
              <a:t>a místních komunikací přístupných automobilové dopravě (s výjimkou nutných úprav či přeložek</a:t>
            </a:r>
            <a:r>
              <a:rPr lang="cs-CZ" sz="1800" dirty="0" smtClean="0"/>
              <a:t>),</a:t>
            </a:r>
          </a:p>
          <a:p>
            <a:pPr lvl="1"/>
            <a:r>
              <a:rPr lang="cs-CZ" sz="1800" dirty="0" smtClean="0"/>
              <a:t>výdaje </a:t>
            </a:r>
            <a:r>
              <a:rPr lang="cs-CZ" sz="1800" dirty="0"/>
              <a:t>na výstavbu, rekonstrukci nebo modernizaci polních a lesních </a:t>
            </a:r>
            <a:r>
              <a:rPr lang="cs-CZ" sz="1800" dirty="0" smtClean="0"/>
              <a:t>cest,</a:t>
            </a:r>
          </a:p>
          <a:p>
            <a:pPr lvl="1"/>
            <a:r>
              <a:rPr lang="cs-CZ" sz="1800" dirty="0" smtClean="0"/>
              <a:t>výdaje </a:t>
            </a:r>
            <a:r>
              <a:rPr lang="cs-CZ" sz="1800" dirty="0"/>
              <a:t>na běžnou údržbu, souvislou údržbu a opravu </a:t>
            </a:r>
            <a:r>
              <a:rPr lang="cs-CZ" sz="1800" dirty="0" smtClean="0"/>
              <a:t>komunikací včetně chodníků,</a:t>
            </a:r>
          </a:p>
          <a:p>
            <a:pPr lvl="1"/>
            <a:r>
              <a:rPr lang="cs-CZ" sz="1800" dirty="0" smtClean="0"/>
              <a:t>výdaje </a:t>
            </a:r>
            <a:r>
              <a:rPr lang="cs-CZ" sz="1800" dirty="0"/>
              <a:t>na realizaci nástupišť, přístřešků a čekáren železničních zastávek a zastávek vodní </a:t>
            </a:r>
            <a:r>
              <a:rPr lang="cs-CZ" sz="1800" dirty="0" smtClean="0"/>
              <a:t>dopravy,</a:t>
            </a:r>
          </a:p>
          <a:p>
            <a:pPr lvl="1"/>
            <a:r>
              <a:rPr lang="cs-CZ" sz="1800" dirty="0" smtClean="0"/>
              <a:t>výdaje </a:t>
            </a:r>
            <a:r>
              <a:rPr lang="cs-CZ" sz="1800" dirty="0"/>
              <a:t>na bezbariérové úpravy vstupů do </a:t>
            </a:r>
            <a:r>
              <a:rPr lang="cs-CZ" sz="1800" dirty="0" smtClean="0"/>
              <a:t>budov,</a:t>
            </a:r>
          </a:p>
          <a:p>
            <a:pPr lvl="1"/>
            <a:r>
              <a:rPr lang="cs-CZ" sz="1800" dirty="0" smtClean="0"/>
              <a:t>výdaje </a:t>
            </a:r>
            <a:r>
              <a:rPr lang="cs-CZ" sz="1800" dirty="0"/>
              <a:t>na realizaci parkovišť pro </a:t>
            </a:r>
            <a:r>
              <a:rPr lang="cs-CZ" sz="1800" dirty="0" smtClean="0"/>
              <a:t>automobily,</a:t>
            </a:r>
          </a:p>
          <a:p>
            <a:pPr lvl="1"/>
            <a:r>
              <a:rPr lang="cs-CZ" sz="1800" dirty="0" smtClean="0"/>
              <a:t>výdaje </a:t>
            </a:r>
            <a:r>
              <a:rPr lang="cs-CZ" sz="1800" dirty="0"/>
              <a:t>na zřízení, provoz a odstranění zařízení staveniště,</a:t>
            </a:r>
          </a:p>
          <a:p>
            <a:pPr lvl="1"/>
            <a:r>
              <a:rPr lang="cs-CZ" altLang="cs-CZ" sz="1800" dirty="0"/>
              <a:t>správní poplatky</a:t>
            </a:r>
            <a:r>
              <a:rPr lang="cs-CZ" altLang="cs-CZ" sz="1800" dirty="0" smtClean="0"/>
              <a:t>,</a:t>
            </a:r>
          </a:p>
          <a:p>
            <a:pPr lvl="1"/>
            <a:r>
              <a:rPr lang="cs-CZ" altLang="cs-CZ" sz="1800" dirty="0" smtClean="0"/>
              <a:t>výdaje nad stanovené limity…</a:t>
            </a:r>
            <a:endParaRPr lang="cs-CZ" altLang="cs-CZ" sz="1800" dirty="0"/>
          </a:p>
          <a:p>
            <a:pPr lvl="1"/>
            <a:endParaRPr lang="pl-PL" sz="1600" dirty="0" smtClean="0"/>
          </a:p>
          <a:p>
            <a:pPr lvl="1" indent="-342900">
              <a:spcBef>
                <a:spcPts val="1200"/>
              </a:spcBef>
              <a:spcAft>
                <a:spcPts val="300"/>
              </a:spcAft>
              <a:buFont typeface="Arial" panose="020B0604020202020204" pitchFamily="34" charset="0"/>
              <a:buChar char="•"/>
              <a:defRPr/>
            </a:pPr>
            <a:endParaRPr lang="cs-CZ" sz="1600" dirty="0"/>
          </a:p>
        </p:txBody>
      </p:sp>
      <p:sp>
        <p:nvSpPr>
          <p:cNvPr id="9" name="Nadpis 1"/>
          <p:cNvSpPr txBox="1">
            <a:spLocks/>
          </p:cNvSpPr>
          <p:nvPr/>
        </p:nvSpPr>
        <p:spPr>
          <a:xfrm>
            <a:off x="-180528" y="239713"/>
            <a:ext cx="9505056" cy="97461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„Bezpečnost dopravy“</a:t>
            </a:r>
          </a:p>
        </p:txBody>
      </p:sp>
    </p:spTree>
    <p:extLst>
      <p:ext uri="{BB962C8B-B14F-4D97-AF65-F5344CB8AC3E}">
        <p14:creationId xmlns:p14="http://schemas.microsoft.com/office/powerpoint/2010/main" val="26521642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28</a:t>
            </a:fld>
            <a:endParaRPr lang="en-US" dirty="0"/>
          </a:p>
        </p:txBody>
      </p:sp>
      <p:sp>
        <p:nvSpPr>
          <p:cNvPr id="7" name="Rectangle 2"/>
          <p:cNvSpPr txBox="1">
            <a:spLocks noChangeArrowheads="1"/>
          </p:cNvSpPr>
          <p:nvPr/>
        </p:nvSpPr>
        <p:spPr>
          <a:xfrm>
            <a:off x="-252536" y="1135781"/>
            <a:ext cx="9396536" cy="555478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Hlavní podporované aktivity:</a:t>
            </a:r>
          </a:p>
          <a:p>
            <a:pPr lvl="1"/>
            <a:r>
              <a:rPr lang="cs-CZ" sz="1700" dirty="0" smtClean="0"/>
              <a:t>rekonstrukce</a:t>
            </a:r>
            <a:r>
              <a:rPr lang="cs-CZ" sz="1700" dirty="0"/>
              <a:t>, modernizace a výstavba </a:t>
            </a:r>
            <a:r>
              <a:rPr lang="cs-CZ" sz="1700" b="1" dirty="0"/>
              <a:t>samostatných stezek pro cyklisty </a:t>
            </a:r>
            <a:r>
              <a:rPr lang="cs-CZ" sz="1700" dirty="0"/>
              <a:t>nebo stezek pro cyklisty a chodce se společným nebo odděleným provozem s dopravním značením C8a,b, C9a,b nebo C10a,b, sloužících k dopravě do zaměstnání, škol a za službami,</a:t>
            </a:r>
          </a:p>
          <a:p>
            <a:pPr lvl="1"/>
            <a:r>
              <a:rPr lang="cs-CZ" sz="1700" dirty="0"/>
              <a:t>rekonstrukce, modernizace a výstavba </a:t>
            </a:r>
            <a:r>
              <a:rPr lang="cs-CZ" sz="1700" b="1" dirty="0"/>
              <a:t>jízdních pruhů pro cyklisty </a:t>
            </a:r>
            <a:r>
              <a:rPr lang="cs-CZ" sz="1700" dirty="0"/>
              <a:t>nebo společných pásů pro cyklisty a chodce </a:t>
            </a:r>
            <a:r>
              <a:rPr lang="cs-CZ" sz="1700" b="1" dirty="0"/>
              <a:t>v přidruženém prostoru </a:t>
            </a:r>
            <a:r>
              <a:rPr lang="cs-CZ" sz="1700" dirty="0"/>
              <a:t>silnic a místních komunikací s dopravním značením C8a,b, C9a,b nebo C10a,b, sloužících k dopravě do zaměstnání, škol a za službami,</a:t>
            </a:r>
          </a:p>
          <a:p>
            <a:pPr lvl="1"/>
            <a:r>
              <a:rPr lang="cs-CZ" sz="1700" dirty="0"/>
              <a:t>úprava a realizace </a:t>
            </a:r>
            <a:r>
              <a:rPr lang="cs-CZ" sz="1700" b="1" dirty="0"/>
              <a:t>liniových opatření pro cyklisty v hlavním dopravním prostoru </a:t>
            </a:r>
            <a:r>
              <a:rPr lang="cs-CZ" sz="1700" dirty="0"/>
              <a:t>silnic a místních komunikací v podobě vyhrazených jízdních pruhů pro cyklisty, piktogramových koridorů pro cyklisty nebo vyhrazených jízdních pruhů pro autobusy a jízdní kola, sloužících k dopravě do zaměstnání, škol a za službami,</a:t>
            </a:r>
          </a:p>
          <a:p>
            <a:pPr lvl="1"/>
            <a:r>
              <a:rPr lang="cs-CZ" sz="1700" dirty="0"/>
              <a:t>je možná realizace související doprovodné infrastruktury pro cyklisty (např. stojany na jízdní kola), zmírňujících a kompenzačních opatření pro minimalizaci negativních vlivů na životní prostředí (např. výsadba doprovodné zeleně) a souvisejících prvků zvyšujících bezpečnost cyklistické dopravy (např. veřejné osvětlení, prvky inteligentních dopravních systémů), vždy při současné rekonstrukci, modernizaci nebo výstavbě komunikace pro cyklisty nebo liniového opatření pro </a:t>
            </a:r>
            <a:r>
              <a:rPr lang="cs-CZ" sz="1700" dirty="0" smtClean="0"/>
              <a:t>cyklisty</a:t>
            </a:r>
            <a:r>
              <a:rPr lang="cs-CZ" sz="1600" dirty="0"/>
              <a:t>.</a:t>
            </a:r>
          </a:p>
        </p:txBody>
      </p:sp>
      <p:sp>
        <p:nvSpPr>
          <p:cNvPr id="9" name="Nadpis 1"/>
          <p:cNvSpPr txBox="1">
            <a:spLocks/>
          </p:cNvSpPr>
          <p:nvPr/>
        </p:nvSpPr>
        <p:spPr>
          <a:xfrm>
            <a:off x="6531" y="239713"/>
            <a:ext cx="9505056" cy="1050254"/>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a:t>
            </a:r>
            <a:r>
              <a:rPr lang="cs-CZ" sz="2600" b="1" dirty="0" err="1">
                <a:solidFill>
                  <a:srgbClr val="0070C0"/>
                </a:solidFill>
                <a:effectLst>
                  <a:outerShdw blurRad="38100" dist="38100" dir="2700000" algn="tl">
                    <a:srgbClr val="000000">
                      <a:alpha val="43137"/>
                    </a:srgbClr>
                  </a:outerShdw>
                </a:effectLst>
                <a:latin typeface="Myriad Pro"/>
              </a:rPr>
              <a:t>cyklodoprava</a:t>
            </a:r>
            <a:r>
              <a:rPr lang="cs-CZ" sz="2600" b="1" dirty="0">
                <a:solidFill>
                  <a:srgbClr val="0070C0"/>
                </a:solidFill>
                <a:effectLst>
                  <a:outerShdw blurRad="38100" dist="38100" dir="2700000" algn="tl">
                    <a:srgbClr val="000000">
                      <a:alpha val="43137"/>
                    </a:srgbClr>
                  </a:outerShdw>
                </a:effectLst>
                <a:latin typeface="Myriad Pro"/>
              </a:rPr>
              <a:t>“</a:t>
            </a:r>
          </a:p>
        </p:txBody>
      </p:sp>
    </p:spTree>
    <p:extLst>
      <p:ext uri="{BB962C8B-B14F-4D97-AF65-F5344CB8AC3E}">
        <p14:creationId xmlns:p14="http://schemas.microsoft.com/office/powerpoint/2010/main" val="32492149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0315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29</a:t>
            </a:fld>
            <a:endParaRPr lang="en-US" dirty="0"/>
          </a:p>
        </p:txBody>
      </p:sp>
      <p:sp>
        <p:nvSpPr>
          <p:cNvPr id="7" name="Rectangle 2"/>
          <p:cNvSpPr txBox="1">
            <a:spLocks noChangeArrowheads="1"/>
          </p:cNvSpPr>
          <p:nvPr/>
        </p:nvSpPr>
        <p:spPr>
          <a:xfrm>
            <a:off x="-180528" y="1340767"/>
            <a:ext cx="9324527"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400" b="1" dirty="0" smtClean="0"/>
              <a:t>	Kritérium </a:t>
            </a:r>
            <a:r>
              <a:rPr lang="cs-CZ" altLang="cs-CZ" sz="2200" b="1" dirty="0"/>
              <a:t>pro závěrečné ověření způsobilosti:</a:t>
            </a:r>
          </a:p>
          <a:p>
            <a:pPr marL="400050" lvl="1" indent="0">
              <a:spcBef>
                <a:spcPts val="1800"/>
              </a:spcBef>
              <a:spcAft>
                <a:spcPts val="300"/>
              </a:spcAft>
              <a:buNone/>
              <a:defRPr/>
            </a:pPr>
            <a:endParaRPr lang="cs-CZ" altLang="cs-CZ" sz="2400" b="1" dirty="0"/>
          </a:p>
        </p:txBody>
      </p:sp>
      <p:sp>
        <p:nvSpPr>
          <p:cNvPr id="9"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a:t>
            </a:r>
            <a:r>
              <a:rPr lang="cs-CZ" sz="2600" b="1" dirty="0" err="1">
                <a:solidFill>
                  <a:srgbClr val="0070C0"/>
                </a:solidFill>
                <a:effectLst>
                  <a:outerShdw blurRad="38100" dist="38100" dir="2700000" algn="tl">
                    <a:srgbClr val="000000">
                      <a:alpha val="43137"/>
                    </a:srgbClr>
                  </a:outerShdw>
                </a:effectLst>
                <a:latin typeface="Myriad Pro"/>
              </a:rPr>
              <a:t>Cyklodoprava</a:t>
            </a:r>
            <a:r>
              <a:rPr lang="cs-CZ" sz="2600" b="1" dirty="0">
                <a:solidFill>
                  <a:srgbClr val="0070C0"/>
                </a:solidFill>
                <a:effectLst>
                  <a:outerShdw blurRad="38100" dist="38100" dir="2700000" algn="tl">
                    <a:srgbClr val="000000">
                      <a:alpha val="43137"/>
                    </a:srgbClr>
                  </a:outerShdw>
                </a:effectLst>
                <a:latin typeface="Myriad Pro"/>
              </a:rPr>
              <a:t>“</a:t>
            </a:r>
          </a:p>
        </p:txBody>
      </p:sp>
      <p:graphicFrame>
        <p:nvGraphicFramePr>
          <p:cNvPr id="10" name="Tabulka 9"/>
          <p:cNvGraphicFramePr>
            <a:graphicFrameLocks noGrp="1"/>
          </p:cNvGraphicFramePr>
          <p:nvPr>
            <p:extLst>
              <p:ext uri="{D42A27DB-BD31-4B8C-83A1-F6EECF244321}">
                <p14:modId xmlns:p14="http://schemas.microsoft.com/office/powerpoint/2010/main" val="1927960734"/>
              </p:ext>
            </p:extLst>
          </p:nvPr>
        </p:nvGraphicFramePr>
        <p:xfrm>
          <a:off x="1648460" y="2604738"/>
          <a:ext cx="5847080" cy="2181860"/>
        </p:xfrm>
        <a:graphic>
          <a:graphicData uri="http://schemas.openxmlformats.org/drawingml/2006/table">
            <a:tbl>
              <a:tblPr firstRow="1" firstCol="1" bandRow="1">
                <a:tableStyleId>{5C22544A-7EE6-4342-B048-85BDC9FD1C3A}</a:tableStyleId>
              </a:tblPr>
              <a:tblGrid>
                <a:gridCol w="2694940">
                  <a:extLst>
                    <a:ext uri="{9D8B030D-6E8A-4147-A177-3AD203B41FA5}">
                      <a16:colId xmlns:a16="http://schemas.microsoft.com/office/drawing/2014/main" xmlns="" val="20000"/>
                    </a:ext>
                  </a:extLst>
                </a:gridCol>
                <a:gridCol w="3152140">
                  <a:extLst>
                    <a:ext uri="{9D8B030D-6E8A-4147-A177-3AD203B41FA5}">
                      <a16:colId xmlns:a16="http://schemas.microsoft.com/office/drawing/2014/main" xmlns="" val="20001"/>
                    </a:ext>
                  </a:extLst>
                </a:gridCol>
              </a:tblGrid>
              <a:tr h="1507490">
                <a:tc>
                  <a:txBody>
                    <a:bodyPr/>
                    <a:lstStyle/>
                    <a:p>
                      <a:pPr algn="l">
                        <a:lnSpc>
                          <a:spcPct val="115000"/>
                        </a:lnSpc>
                        <a:spcAft>
                          <a:spcPts val="1000"/>
                        </a:spcAft>
                      </a:pPr>
                      <a:r>
                        <a:rPr lang="cs-CZ" sz="2000" dirty="0">
                          <a:effectLst/>
                          <a:latin typeface="Myriad Pro"/>
                        </a:rPr>
                        <a:t>Projekt je v souladu s Národní strategií rozvoje cyklistické dopravy ČR pro léta 2013 – </a:t>
                      </a:r>
                      <a:r>
                        <a:rPr lang="cs-CZ" sz="2000" dirty="0" smtClean="0">
                          <a:effectLst/>
                          <a:latin typeface="Myriad Pro"/>
                        </a:rPr>
                        <a:t>2020</a:t>
                      </a:r>
                      <a:endParaRPr lang="cs-CZ" sz="2400" dirty="0">
                        <a:effectLst/>
                        <a:latin typeface="Myriad Pro"/>
                        <a:ea typeface="MS Mincho"/>
                        <a:cs typeface="Times New Roman"/>
                      </a:endParaRPr>
                    </a:p>
                  </a:txBody>
                  <a:tcPr marL="68580" marR="68580" marT="0" marB="0" anchor="ctr"/>
                </a:tc>
                <a:tc>
                  <a:txBody>
                    <a:bodyPr/>
                    <a:lstStyle/>
                    <a:p>
                      <a:pPr algn="just">
                        <a:lnSpc>
                          <a:spcPct val="115000"/>
                        </a:lnSpc>
                        <a:spcAft>
                          <a:spcPts val="1000"/>
                        </a:spcAft>
                      </a:pPr>
                      <a:r>
                        <a:rPr lang="cs-CZ" sz="1100" dirty="0">
                          <a:effectLst/>
                          <a:latin typeface="Myriad Pro"/>
                        </a:rPr>
                        <a:t>ANO – ze studie proveditelnosti vyplývá, že projekt je v souladu s Národní strategií rozvoje cyklistické dopravy ČR pro léta 2013-2020.</a:t>
                      </a:r>
                      <a:endParaRPr lang="cs-CZ" sz="1200" dirty="0">
                        <a:effectLst/>
                        <a:latin typeface="Myriad Pro"/>
                      </a:endParaRPr>
                    </a:p>
                    <a:p>
                      <a:pPr algn="just">
                        <a:lnSpc>
                          <a:spcPct val="115000"/>
                        </a:lnSpc>
                        <a:spcAft>
                          <a:spcPts val="1000"/>
                        </a:spcAft>
                      </a:pPr>
                      <a:r>
                        <a:rPr lang="cs-CZ" sz="1100" dirty="0">
                          <a:effectLst/>
                          <a:latin typeface="Myriad Pro"/>
                        </a:rPr>
                        <a:t>NE – ze studie proveditelnosti nevyplývá, že je projekt v souladu s Národní strategií rozvoje cyklistické dopravy ČR pro léta 2013-2020.</a:t>
                      </a:r>
                      <a:endParaRPr lang="cs-CZ" sz="1200" dirty="0">
                        <a:effectLst/>
                        <a:latin typeface="Myriad Pro"/>
                      </a:endParaRPr>
                    </a:p>
                    <a:p>
                      <a:pPr algn="just">
                        <a:lnSpc>
                          <a:spcPct val="115000"/>
                        </a:lnSpc>
                        <a:spcAft>
                          <a:spcPts val="1000"/>
                        </a:spcAft>
                      </a:pPr>
                      <a:r>
                        <a:rPr lang="cs-CZ" sz="1100" dirty="0">
                          <a:effectLst/>
                          <a:latin typeface="Myriad Pro"/>
                        </a:rPr>
                        <a:t>NERELEVANTNÍ – projekt není zaměřen na aktivitu  </a:t>
                      </a:r>
                      <a:r>
                        <a:rPr lang="cs-CZ" sz="1100" dirty="0" err="1">
                          <a:effectLst/>
                          <a:latin typeface="Myriad Pro"/>
                        </a:rPr>
                        <a:t>Cyklodoprava</a:t>
                      </a:r>
                      <a:r>
                        <a:rPr lang="cs-CZ" sz="1100" dirty="0">
                          <a:effectLst/>
                          <a:latin typeface="Myriad Pro"/>
                        </a:rPr>
                        <a:t>.</a:t>
                      </a:r>
                      <a:endParaRPr lang="cs-CZ" sz="1200" dirty="0">
                        <a:effectLst/>
                        <a:latin typeface="Myriad Pro"/>
                        <a:ea typeface="MS Mincho"/>
                        <a:cs typeface="Times New Roman"/>
                      </a:endParaRPr>
                    </a:p>
                  </a:txBody>
                  <a:tcPr marL="68580" marR="68580" marT="0" marB="0" anchor="ct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44482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sp>
        <p:nvSpPr>
          <p:cNvPr id="7" name="Nadpis 6"/>
          <p:cNvSpPr>
            <a:spLocks noGrp="1"/>
          </p:cNvSpPr>
          <p:nvPr>
            <p:ph type="title"/>
          </p:nvPr>
        </p:nvSpPr>
        <p:spPr>
          <a:xfrm>
            <a:off x="457200" y="274638"/>
            <a:ext cx="8229600" cy="957396"/>
          </a:xfrm>
        </p:spPr>
        <p:txBody>
          <a:bodyPr/>
          <a:lstStyle/>
          <a:p>
            <a:r>
              <a:rPr lang="cs-CZ" dirty="0">
                <a:effectLst>
                  <a:outerShdw blurRad="38100" dist="38100" dir="2700000" algn="tl">
                    <a:srgbClr val="000000">
                      <a:alpha val="43137"/>
                    </a:srgbClr>
                  </a:outerShdw>
                </a:effectLst>
              </a:rPr>
              <a:t>Program semináře </a:t>
            </a:r>
          </a:p>
        </p:txBody>
      </p:sp>
      <p:sp>
        <p:nvSpPr>
          <p:cNvPr id="3" name="Zástupný symbol pro obsah 2"/>
          <p:cNvSpPr>
            <a:spLocks noGrp="1"/>
          </p:cNvSpPr>
          <p:nvPr>
            <p:ph idx="1"/>
          </p:nvPr>
        </p:nvSpPr>
        <p:spPr>
          <a:xfrm>
            <a:off x="27476" y="1376413"/>
            <a:ext cx="9116524" cy="4849555"/>
          </a:xfrm>
        </p:spPr>
        <p:txBody>
          <a:bodyPr>
            <a:normAutofit/>
          </a:bodyPr>
          <a:lstStyle/>
          <a:p>
            <a:pPr marL="400050" lvl="1" indent="0">
              <a:spcBef>
                <a:spcPts val="200"/>
              </a:spcBef>
              <a:spcAft>
                <a:spcPts val="200"/>
              </a:spcAft>
              <a:buNone/>
              <a:defRPr/>
            </a:pPr>
            <a:r>
              <a:rPr lang="cs-CZ" sz="2200" dirty="0"/>
              <a:t>13:30 – 15:00	</a:t>
            </a:r>
            <a:r>
              <a:rPr lang="cs-CZ" sz="2200" b="1" u="sng" dirty="0" smtClean="0"/>
              <a:t>Odpolední </a:t>
            </a:r>
            <a:r>
              <a:rPr lang="cs-CZ" sz="2200" b="1" u="sng" dirty="0"/>
              <a:t>blok C</a:t>
            </a:r>
          </a:p>
          <a:p>
            <a:pPr marL="400050" lvl="1" indent="0">
              <a:spcBef>
                <a:spcPts val="200"/>
              </a:spcBef>
              <a:spcAft>
                <a:spcPts val="200"/>
              </a:spcAft>
              <a:buNone/>
              <a:defRPr/>
            </a:pPr>
            <a:r>
              <a:rPr lang="cs-CZ" sz="2200" b="1" dirty="0" smtClean="0"/>
              <a:t>Výzva </a:t>
            </a:r>
            <a:r>
              <a:rPr lang="cs-CZ" sz="2200" b="1" dirty="0"/>
              <a:t>65 Sociální podnikání (garant SC 2.2)</a:t>
            </a:r>
          </a:p>
          <a:p>
            <a:pPr marL="400050" lvl="1" indent="0">
              <a:spcBef>
                <a:spcPts val="200"/>
              </a:spcBef>
              <a:spcAft>
                <a:spcPts val="200"/>
              </a:spcAft>
              <a:buNone/>
              <a:defRPr/>
            </a:pPr>
            <a:r>
              <a:rPr lang="cs-CZ" sz="2200" b="1" dirty="0"/>
              <a:t>Výzva 69 Integrovaný záchranný systém (garant SC 1.3)</a:t>
            </a:r>
          </a:p>
          <a:p>
            <a:pPr marL="400050" lvl="1" indent="0">
              <a:spcBef>
                <a:spcPts val="200"/>
              </a:spcBef>
              <a:spcAft>
                <a:spcPts val="200"/>
              </a:spcAft>
              <a:buNone/>
              <a:defRPr/>
            </a:pPr>
            <a:endParaRPr lang="cs-CZ" sz="2200" dirty="0"/>
          </a:p>
          <a:p>
            <a:pPr marL="400050" lvl="1" indent="0">
              <a:spcBef>
                <a:spcPts val="200"/>
              </a:spcBef>
              <a:spcAft>
                <a:spcPts val="200"/>
              </a:spcAft>
              <a:buNone/>
              <a:defRPr/>
            </a:pPr>
            <a:r>
              <a:rPr lang="cs-CZ" sz="2200" b="1" dirty="0">
                <a:solidFill>
                  <a:srgbClr val="0070C0"/>
                </a:solidFill>
              </a:rPr>
              <a:t>15:00 – 15:15	 Coffee break</a:t>
            </a:r>
          </a:p>
          <a:p>
            <a:pPr marL="400050" lvl="1" indent="0">
              <a:spcBef>
                <a:spcPts val="200"/>
              </a:spcBef>
              <a:spcAft>
                <a:spcPts val="200"/>
              </a:spcAft>
              <a:buNone/>
              <a:defRPr/>
            </a:pPr>
            <a:endParaRPr lang="cs-CZ" sz="2200" dirty="0"/>
          </a:p>
          <a:p>
            <a:pPr marL="400050" lvl="1" indent="0">
              <a:spcBef>
                <a:spcPts val="200"/>
              </a:spcBef>
              <a:spcAft>
                <a:spcPts val="200"/>
              </a:spcAft>
              <a:buNone/>
              <a:defRPr/>
            </a:pPr>
            <a:r>
              <a:rPr lang="cs-CZ" sz="2200" dirty="0"/>
              <a:t>15:15 – 17:00	</a:t>
            </a:r>
            <a:r>
              <a:rPr lang="cs-CZ" sz="2200" dirty="0" smtClean="0"/>
              <a:t> </a:t>
            </a:r>
            <a:r>
              <a:rPr lang="cs-CZ" sz="2200" b="1" u="sng" dirty="0" smtClean="0"/>
              <a:t>Odpolední </a:t>
            </a:r>
            <a:r>
              <a:rPr lang="cs-CZ" sz="2200" b="1" u="sng" dirty="0"/>
              <a:t>blok </a:t>
            </a:r>
            <a:r>
              <a:rPr lang="cs-CZ" sz="2200" b="1" u="sng" dirty="0" smtClean="0"/>
              <a:t>D</a:t>
            </a:r>
          </a:p>
          <a:p>
            <a:pPr marL="400050" lvl="1" indent="0">
              <a:spcBef>
                <a:spcPts val="200"/>
              </a:spcBef>
              <a:spcAft>
                <a:spcPts val="200"/>
              </a:spcAft>
              <a:buNone/>
              <a:defRPr/>
            </a:pPr>
            <a:r>
              <a:rPr lang="cs-CZ" sz="2200" b="1" dirty="0" smtClean="0"/>
              <a:t>Výzva </a:t>
            </a:r>
            <a:r>
              <a:rPr lang="cs-CZ" sz="2200" b="1" dirty="0"/>
              <a:t>55 Kulturní dědictví, muzea, knihovny (garant SC 3.1)</a:t>
            </a:r>
          </a:p>
          <a:p>
            <a:pPr marL="400050" lvl="1" indent="0">
              <a:spcBef>
                <a:spcPts val="200"/>
              </a:spcBef>
              <a:spcAft>
                <a:spcPts val="200"/>
              </a:spcAft>
              <a:buNone/>
              <a:defRPr/>
            </a:pPr>
            <a:r>
              <a:rPr lang="cs-CZ" sz="2200" b="1" dirty="0" smtClean="0"/>
              <a:t>Výzva </a:t>
            </a:r>
            <a:r>
              <a:rPr lang="cs-CZ" sz="2200" b="1" dirty="0"/>
              <a:t>45 Dokumenty územního rozvoje (garant SC 3.3)</a:t>
            </a:r>
          </a:p>
          <a:p>
            <a:pPr marL="400050" lvl="1" indent="0">
              <a:spcBef>
                <a:spcPts val="200"/>
              </a:spcBef>
              <a:spcAft>
                <a:spcPts val="200"/>
              </a:spcAft>
              <a:buNone/>
              <a:defRPr/>
            </a:pPr>
            <a:r>
              <a:rPr lang="cs-CZ" sz="2200" b="1" dirty="0" smtClean="0"/>
              <a:t>Výzva </a:t>
            </a:r>
            <a:r>
              <a:rPr lang="cs-CZ" sz="2200" b="1" dirty="0"/>
              <a:t>71 </a:t>
            </a:r>
            <a:r>
              <a:rPr lang="cs-CZ" sz="2200" b="1" dirty="0" err="1" smtClean="0"/>
              <a:t>Deinstitucionalizace</a:t>
            </a:r>
            <a:r>
              <a:rPr lang="cs-CZ" sz="2200" b="1" dirty="0" smtClean="0"/>
              <a:t> </a:t>
            </a:r>
            <a:r>
              <a:rPr lang="cs-CZ" sz="2200" b="1" dirty="0"/>
              <a:t>psychiatrické péče (garant SC 2.3)</a:t>
            </a:r>
          </a:p>
          <a:p>
            <a:pPr marL="400050" lvl="1" indent="0">
              <a:spcBef>
                <a:spcPts val="200"/>
              </a:spcBef>
              <a:spcAft>
                <a:spcPts val="200"/>
              </a:spcAft>
              <a:buNone/>
              <a:defRPr/>
            </a:pPr>
            <a:r>
              <a:rPr lang="cs-CZ" sz="2200" dirty="0"/>
              <a:t> </a:t>
            </a:r>
            <a:r>
              <a:rPr lang="cs-CZ" sz="2200" b="1" dirty="0" smtClean="0">
                <a:solidFill>
                  <a:srgbClr val="0070C0"/>
                </a:solidFill>
              </a:rPr>
              <a:t>17:00 </a:t>
            </a:r>
            <a:r>
              <a:rPr lang="cs-CZ" sz="2200" b="1" dirty="0">
                <a:solidFill>
                  <a:srgbClr val="0070C0"/>
                </a:solidFill>
              </a:rPr>
              <a:t>			Závěr</a:t>
            </a:r>
          </a:p>
          <a:p>
            <a:pPr marL="0" indent="0" algn="ctr">
              <a:buNone/>
            </a:pPr>
            <a:endParaRPr lang="cs-CZ" b="1" dirty="0" smtClean="0">
              <a:effectLst>
                <a:outerShdw blurRad="38100" dist="38100" dir="2700000" algn="tl">
                  <a:srgbClr val="000000">
                    <a:alpha val="43137"/>
                  </a:srgbClr>
                </a:outerShdw>
              </a:effectLst>
            </a:endParaRPr>
          </a:p>
          <a:p>
            <a:pPr marL="0" indent="0" algn="ctr">
              <a:buNone/>
            </a:pPr>
            <a:endParaRPr lang="cs-CZ" b="1" dirty="0">
              <a:effectLst>
                <a:outerShdw blurRad="38100" dist="38100" dir="2700000" algn="tl">
                  <a:srgbClr val="000000">
                    <a:alpha val="43137"/>
                  </a:srgbClr>
                </a:outerShdw>
              </a:effectLst>
            </a:endParaRPr>
          </a:p>
          <a:p>
            <a:pPr marL="0" indent="0" algn="ctr">
              <a:buNone/>
            </a:pPr>
            <a:endParaRPr lang="cs-CZ" b="1" dirty="0">
              <a:effectLst>
                <a:outerShdw blurRad="38100" dist="38100" dir="2700000" algn="tl">
                  <a:srgbClr val="000000">
                    <a:alpha val="43137"/>
                  </a:srgbClr>
                </a:outerShdw>
              </a:effectLst>
            </a:endParaRP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3</a:t>
            </a:fld>
            <a:endParaRPr lang="en-US" dirty="0"/>
          </a:p>
        </p:txBody>
      </p:sp>
      <p:pic>
        <p:nvPicPr>
          <p:cNvPr id="4"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96" y="6010638"/>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0756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30</a:t>
            </a:fld>
            <a:endParaRPr lang="en-US" dirty="0"/>
          </a:p>
        </p:txBody>
      </p:sp>
      <p:sp>
        <p:nvSpPr>
          <p:cNvPr id="7" name="Rectangle 2"/>
          <p:cNvSpPr txBox="1">
            <a:spLocks noChangeArrowheads="1"/>
          </p:cNvSpPr>
          <p:nvPr/>
        </p:nvSpPr>
        <p:spPr>
          <a:xfrm>
            <a:off x="-252536" y="1058779"/>
            <a:ext cx="9396536" cy="568258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sz="2200" b="1" dirty="0"/>
              <a:t>Rekonstrukce, provoz motorových </a:t>
            </a:r>
            <a:r>
              <a:rPr lang="cs-CZ" sz="2200" b="1" dirty="0" smtClean="0"/>
              <a:t>vozidel</a:t>
            </a:r>
            <a:r>
              <a:rPr lang="cs-CZ" altLang="cs-CZ" sz="2200" b="1" dirty="0" smtClean="0"/>
              <a:t>:</a:t>
            </a:r>
            <a:endParaRPr lang="cs-CZ" altLang="cs-CZ" sz="2200" b="1" dirty="0"/>
          </a:p>
          <a:p>
            <a:pPr lvl="1"/>
            <a:r>
              <a:rPr lang="cs-CZ" sz="2000" dirty="0" smtClean="0"/>
              <a:t>Pojem </a:t>
            </a:r>
            <a:r>
              <a:rPr lang="cs-CZ" sz="2000" dirty="0"/>
              <a:t>rekonstrukce/modernizace komunikace pro cyklisty zahrnuje stavební úpravy stávající komunikace spojené s přestavbou zemního tělesa nebo konstrukčních vrstev komunikace, jejímž výsledkem je </a:t>
            </a:r>
            <a:r>
              <a:rPr lang="cs-CZ" sz="2000" b="1" dirty="0"/>
              <a:t>změna nivelety, směrového vedení nebo šířkového uspořádání</a:t>
            </a:r>
            <a:r>
              <a:rPr lang="cs-CZ" sz="2000" dirty="0"/>
              <a:t> komunikace. Technické řešení musí být v souladu s platnou legislativou a technickými normami</a:t>
            </a:r>
            <a:r>
              <a:rPr lang="cs-CZ" sz="2000" dirty="0" smtClean="0"/>
              <a:t>.</a:t>
            </a:r>
          </a:p>
          <a:p>
            <a:pPr lvl="1"/>
            <a:r>
              <a:rPr lang="cs-CZ" sz="2000" dirty="0" smtClean="0"/>
              <a:t>Pokud </a:t>
            </a:r>
            <a:r>
              <a:rPr lang="cs-CZ" sz="2000" dirty="0"/>
              <a:t>žadatel zamýšlí na části úseku komunikace pro cyklisty upravit provoz ve smyslu § 77 zákona č. 361/2000 Sb., o provozu na pozemních komunikacích, ve znění pozdějších předpisů, </a:t>
            </a:r>
            <a:r>
              <a:rPr lang="cs-CZ" sz="2000" b="1" dirty="0"/>
              <a:t>udělením výjimky ze zákazu vjezdu motorových vozidel </a:t>
            </a:r>
            <a:r>
              <a:rPr lang="cs-CZ" sz="2000" dirty="0"/>
              <a:t>na nemotoristickou komunikaci, musí v kapitole 8 studie proveditelnosti </a:t>
            </a:r>
            <a:r>
              <a:rPr lang="cs-CZ" sz="2000" b="1" dirty="0"/>
              <a:t>popsat rozsah uvažované </a:t>
            </a:r>
            <a:r>
              <a:rPr lang="cs-CZ" sz="2000" b="1" dirty="0" smtClean="0"/>
              <a:t>výjimky</a:t>
            </a:r>
            <a:r>
              <a:rPr lang="cs-CZ" sz="2000" dirty="0" smtClean="0"/>
              <a:t>.</a:t>
            </a:r>
          </a:p>
          <a:p>
            <a:pPr marL="457200" lvl="1" indent="0">
              <a:buNone/>
            </a:pPr>
            <a:r>
              <a:rPr lang="cs-CZ" sz="2000" i="1" dirty="0" smtClean="0"/>
              <a:t>Zahrnuje-li </a:t>
            </a:r>
            <a:r>
              <a:rPr lang="cs-CZ" sz="2000" i="1" dirty="0"/>
              <a:t>projekt více samostatných řešení, musí být zaměření každé z  izolovaných částí projektu v souladu s hlavními podporovanými aktivitami, např. nelze realizovat stezku pro cyklisty v jedné části města a pouze stojany na jízdní kola v jiné části města.</a:t>
            </a:r>
            <a:endParaRPr lang="pl-PL" sz="2000" b="1" i="1" dirty="0"/>
          </a:p>
          <a:p>
            <a:pPr lvl="1"/>
            <a:endParaRPr lang="cs-CZ" sz="2000" dirty="0"/>
          </a:p>
          <a:p>
            <a:pPr lvl="1"/>
            <a:endParaRPr lang="cs-CZ" sz="1600" dirty="0" smtClean="0"/>
          </a:p>
        </p:txBody>
      </p:sp>
      <p:sp>
        <p:nvSpPr>
          <p:cNvPr id="9" name="Nadpis 1"/>
          <p:cNvSpPr txBox="1">
            <a:spLocks/>
          </p:cNvSpPr>
          <p:nvPr/>
        </p:nvSpPr>
        <p:spPr>
          <a:xfrm>
            <a:off x="-180528" y="239713"/>
            <a:ext cx="9505056" cy="819066"/>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a:t>
            </a:r>
            <a:r>
              <a:rPr lang="cs-CZ" sz="2600" b="1" dirty="0" err="1">
                <a:solidFill>
                  <a:srgbClr val="0070C0"/>
                </a:solidFill>
                <a:effectLst>
                  <a:outerShdw blurRad="38100" dist="38100" dir="2700000" algn="tl">
                    <a:srgbClr val="000000">
                      <a:alpha val="43137"/>
                    </a:srgbClr>
                  </a:outerShdw>
                </a:effectLst>
                <a:latin typeface="Myriad Pro"/>
              </a:rPr>
              <a:t>CYklodoprava</a:t>
            </a:r>
            <a:r>
              <a:rPr lang="cs-CZ" sz="2600" b="1" dirty="0">
                <a:solidFill>
                  <a:srgbClr val="0070C0"/>
                </a:solidFill>
                <a:effectLst>
                  <a:outerShdw blurRad="38100" dist="38100" dir="2700000" algn="tl">
                    <a:srgbClr val="000000">
                      <a:alpha val="43137"/>
                    </a:srgbClr>
                  </a:outerShdw>
                </a:effectLst>
                <a:latin typeface="Myriad Pro"/>
              </a:rPr>
              <a:t>“</a:t>
            </a:r>
          </a:p>
        </p:txBody>
      </p:sp>
    </p:spTree>
    <p:extLst>
      <p:ext uri="{BB962C8B-B14F-4D97-AF65-F5344CB8AC3E}">
        <p14:creationId xmlns:p14="http://schemas.microsoft.com/office/powerpoint/2010/main" val="35023211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31</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Vedlejší podporované aktivity:</a:t>
            </a:r>
          </a:p>
          <a:p>
            <a:pPr lvl="1"/>
            <a:r>
              <a:rPr lang="cs-CZ" sz="2200" dirty="0" smtClean="0"/>
              <a:t>realizace </a:t>
            </a:r>
            <a:r>
              <a:rPr lang="cs-CZ" sz="2200" dirty="0"/>
              <a:t>vyvolaných investic (úpravy a přeložky komunikací, </a:t>
            </a:r>
            <a:r>
              <a:rPr lang="cs-CZ" sz="2200" dirty="0" err="1"/>
              <a:t>inž</a:t>
            </a:r>
            <a:r>
              <a:rPr lang="cs-CZ" sz="2200" dirty="0"/>
              <a:t>. sítí</a:t>
            </a:r>
            <a:r>
              <a:rPr lang="cs-CZ" sz="2200" dirty="0" smtClean="0"/>
              <a:t>),</a:t>
            </a:r>
          </a:p>
          <a:p>
            <a:pPr lvl="1"/>
            <a:r>
              <a:rPr lang="cs-CZ" sz="2200" dirty="0"/>
              <a:t>z</a:t>
            </a:r>
            <a:r>
              <a:rPr lang="cs-CZ" sz="2200" dirty="0" smtClean="0"/>
              <a:t>pracování </a:t>
            </a:r>
            <a:r>
              <a:rPr lang="cs-CZ" sz="2200" dirty="0"/>
              <a:t>projektových dokumentací (vč. dokumentací v procesu EIA a nesouvisejících doplňujících průzkumů</a:t>
            </a:r>
            <a:r>
              <a:rPr lang="cs-CZ" sz="2200" dirty="0" smtClean="0"/>
              <a:t>),</a:t>
            </a:r>
          </a:p>
          <a:p>
            <a:pPr lvl="1"/>
            <a:r>
              <a:rPr lang="cs-CZ" sz="2200" dirty="0"/>
              <a:t>v</a:t>
            </a:r>
            <a:r>
              <a:rPr lang="cs-CZ" sz="2200" dirty="0" smtClean="0"/>
              <a:t>ýkup </a:t>
            </a:r>
            <a:r>
              <a:rPr lang="cs-CZ" sz="2200" dirty="0"/>
              <a:t>nemovitostí podmiňujících výstavbu (pozemky, stavby do 10% </a:t>
            </a:r>
            <a:r>
              <a:rPr lang="cs-CZ" sz="2200" dirty="0" smtClean="0"/>
              <a:t>CZV)</a:t>
            </a:r>
          </a:p>
          <a:p>
            <a:pPr lvl="1"/>
            <a:r>
              <a:rPr lang="cs-CZ" sz="2200" dirty="0"/>
              <a:t>z</a:t>
            </a:r>
            <a:r>
              <a:rPr lang="cs-CZ" sz="2200" dirty="0" smtClean="0"/>
              <a:t>abezpečení </a:t>
            </a:r>
            <a:r>
              <a:rPr lang="cs-CZ" sz="2200" dirty="0"/>
              <a:t>výstavby (TDI, AD, BOZP, geodetické práce, </a:t>
            </a:r>
            <a:r>
              <a:rPr lang="cs-CZ" sz="2200" dirty="0" err="1"/>
              <a:t>inženýring</a:t>
            </a:r>
            <a:r>
              <a:rPr lang="cs-CZ" sz="2200" dirty="0" smtClean="0"/>
              <a:t>),</a:t>
            </a:r>
          </a:p>
          <a:p>
            <a:pPr lvl="1"/>
            <a:r>
              <a:rPr lang="cs-CZ" sz="2200" dirty="0"/>
              <a:t>v</a:t>
            </a:r>
            <a:r>
              <a:rPr lang="cs-CZ" sz="2200" dirty="0" smtClean="0"/>
              <a:t>ybrané </a:t>
            </a:r>
            <a:r>
              <a:rPr lang="cs-CZ" sz="2200" dirty="0"/>
              <a:t>služby bezprostředně související (studie proveditelnosti, zadávací a výběrová řízení</a:t>
            </a:r>
            <a:r>
              <a:rPr lang="cs-CZ" sz="2200" dirty="0" smtClean="0"/>
              <a:t>),</a:t>
            </a:r>
          </a:p>
          <a:p>
            <a:pPr lvl="1"/>
            <a:r>
              <a:rPr lang="cs-CZ" sz="2200" dirty="0"/>
              <a:t>p</a:t>
            </a:r>
            <a:r>
              <a:rPr lang="cs-CZ" sz="2200" dirty="0" smtClean="0"/>
              <a:t>ovinná publicita.</a:t>
            </a:r>
            <a:endParaRPr lang="cs-CZ" sz="2200" dirty="0"/>
          </a:p>
        </p:txBody>
      </p:sp>
      <p:sp>
        <p:nvSpPr>
          <p:cNvPr id="9"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„CYKLODOPRAVA“</a:t>
            </a:r>
          </a:p>
        </p:txBody>
      </p:sp>
    </p:spTree>
    <p:extLst>
      <p:ext uri="{BB962C8B-B14F-4D97-AF65-F5344CB8AC3E}">
        <p14:creationId xmlns:p14="http://schemas.microsoft.com/office/powerpoint/2010/main" val="33647369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32</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Nezpůsobilé výdaje:</a:t>
            </a:r>
          </a:p>
          <a:p>
            <a:pPr lvl="1"/>
            <a:r>
              <a:rPr lang="cs-CZ" sz="1800" dirty="0" smtClean="0"/>
              <a:t>např</a:t>
            </a:r>
            <a:r>
              <a:rPr lang="cs-CZ" sz="1800" dirty="0"/>
              <a:t>. výdaje na realizaci části projektu, která zasahuje mimo území vymezené v </a:t>
            </a:r>
            <a:r>
              <a:rPr lang="cs-CZ" sz="1800" dirty="0" smtClean="0"/>
              <a:t>integrované </a:t>
            </a:r>
            <a:r>
              <a:rPr lang="cs-CZ" sz="1800" dirty="0"/>
              <a:t>strategii,</a:t>
            </a:r>
          </a:p>
          <a:p>
            <a:pPr lvl="1"/>
            <a:r>
              <a:rPr lang="cs-CZ" sz="1800" dirty="0"/>
              <a:t>výdaje na výstavbu, rekonstrukci nebo modernizaci komunikací určených výhradně pěší dopravě,</a:t>
            </a:r>
          </a:p>
          <a:p>
            <a:pPr lvl="1"/>
            <a:r>
              <a:rPr lang="cs-CZ" sz="1800" dirty="0" smtClean="0"/>
              <a:t>výdaje </a:t>
            </a:r>
            <a:r>
              <a:rPr lang="cs-CZ" sz="1800" dirty="0"/>
              <a:t>na výstavbu, rekonstrukci nebo modernizaci, údržbu nebo opravu silnic</a:t>
            </a:r>
            <a:br>
              <a:rPr lang="cs-CZ" sz="1800" dirty="0"/>
            </a:br>
            <a:r>
              <a:rPr lang="cs-CZ" sz="1800" dirty="0"/>
              <a:t>a místních komunikací přístupných automobilové dopravě (s výjimkou nutných úprav či přeložek</a:t>
            </a:r>
            <a:r>
              <a:rPr lang="cs-CZ" sz="1800" dirty="0" smtClean="0"/>
              <a:t>),</a:t>
            </a:r>
          </a:p>
          <a:p>
            <a:pPr lvl="1"/>
            <a:r>
              <a:rPr lang="cs-CZ" sz="1800" dirty="0" smtClean="0"/>
              <a:t>výdaje </a:t>
            </a:r>
            <a:r>
              <a:rPr lang="cs-CZ" sz="1800" dirty="0"/>
              <a:t>na výstavbu, rekonstrukci nebo modernizaci polních a lesních </a:t>
            </a:r>
            <a:r>
              <a:rPr lang="cs-CZ" sz="1800" dirty="0" smtClean="0"/>
              <a:t>cest,</a:t>
            </a:r>
          </a:p>
          <a:p>
            <a:pPr lvl="1"/>
            <a:r>
              <a:rPr lang="cs-CZ" sz="1800" dirty="0" smtClean="0"/>
              <a:t>výdaje </a:t>
            </a:r>
            <a:r>
              <a:rPr lang="cs-CZ" sz="1800" dirty="0"/>
              <a:t>na běžnou údržbu, souvislou údržbu a opravu </a:t>
            </a:r>
            <a:r>
              <a:rPr lang="cs-CZ" sz="1800" dirty="0" smtClean="0"/>
              <a:t>komunikací,</a:t>
            </a:r>
          </a:p>
          <a:p>
            <a:pPr lvl="1"/>
            <a:r>
              <a:rPr lang="cs-CZ" sz="1800" dirty="0"/>
              <a:t>výdaje na realizaci úschoven, parkovacích domů a parkovacích věží pro jízdní kola a jiných zařízení ke zpoplatněnému parkování jízdních kol,</a:t>
            </a:r>
          </a:p>
          <a:p>
            <a:pPr lvl="1"/>
            <a:r>
              <a:rPr lang="cs-CZ" sz="1800" dirty="0" smtClean="0"/>
              <a:t>výdaje </a:t>
            </a:r>
            <a:r>
              <a:rPr lang="cs-CZ" sz="1800" dirty="0"/>
              <a:t>na realizaci nástupišť, přístřešků a čekáren </a:t>
            </a:r>
            <a:r>
              <a:rPr lang="cs-CZ" sz="1800" dirty="0" smtClean="0"/>
              <a:t>zastávek veřejné dopravy,</a:t>
            </a:r>
          </a:p>
          <a:p>
            <a:pPr lvl="1"/>
            <a:r>
              <a:rPr lang="cs-CZ" sz="1800" dirty="0" smtClean="0"/>
              <a:t>výdaje </a:t>
            </a:r>
            <a:r>
              <a:rPr lang="cs-CZ" sz="1800" dirty="0"/>
              <a:t>na zřízení, provoz a odstranění zařízení staveniště,</a:t>
            </a:r>
          </a:p>
          <a:p>
            <a:pPr lvl="1"/>
            <a:r>
              <a:rPr lang="cs-CZ" altLang="cs-CZ" sz="1800" dirty="0" smtClean="0"/>
              <a:t>výdaje nad stanovené limity…</a:t>
            </a:r>
            <a:endParaRPr lang="cs-CZ" altLang="cs-CZ" sz="1800" dirty="0"/>
          </a:p>
          <a:p>
            <a:pPr lvl="1"/>
            <a:endParaRPr lang="pl-PL" sz="1800" dirty="0" smtClean="0"/>
          </a:p>
          <a:p>
            <a:pPr lvl="1" indent="-342900">
              <a:spcBef>
                <a:spcPts val="1200"/>
              </a:spcBef>
              <a:spcAft>
                <a:spcPts val="300"/>
              </a:spcAft>
              <a:buFont typeface="Arial" panose="020B0604020202020204" pitchFamily="34" charset="0"/>
              <a:buChar char="•"/>
              <a:defRPr/>
            </a:pPr>
            <a:endParaRPr lang="cs-CZ" sz="1800" dirty="0"/>
          </a:p>
        </p:txBody>
      </p:sp>
      <p:sp>
        <p:nvSpPr>
          <p:cNvPr id="9" name="Nadpis 1"/>
          <p:cNvSpPr txBox="1">
            <a:spLocks/>
          </p:cNvSpPr>
          <p:nvPr/>
        </p:nvSpPr>
        <p:spPr>
          <a:xfrm>
            <a:off x="-180528" y="239713"/>
            <a:ext cx="9505056" cy="886443"/>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„CYKLODOPRAVA“</a:t>
            </a:r>
          </a:p>
        </p:txBody>
      </p:sp>
    </p:spTree>
    <p:extLst>
      <p:ext uri="{BB962C8B-B14F-4D97-AF65-F5344CB8AC3E}">
        <p14:creationId xmlns:p14="http://schemas.microsoft.com/office/powerpoint/2010/main" val="27213798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33</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Hlavní </a:t>
            </a:r>
            <a:r>
              <a:rPr lang="cs-CZ" altLang="cs-CZ" sz="2200" b="1" dirty="0"/>
              <a:t>podporované aktivity:</a:t>
            </a:r>
          </a:p>
          <a:p>
            <a:pPr lvl="1"/>
            <a:r>
              <a:rPr lang="cs-CZ" sz="1700" dirty="0" smtClean="0"/>
              <a:t>rekonstrukce</a:t>
            </a:r>
            <a:r>
              <a:rPr lang="cs-CZ" sz="1700" dirty="0"/>
              <a:t>, modernizace a výstavba </a:t>
            </a:r>
            <a:r>
              <a:rPr lang="cs-CZ" sz="1700" b="1" dirty="0"/>
              <a:t>terminálů</a:t>
            </a:r>
            <a:r>
              <a:rPr lang="cs-CZ" sz="1700" dirty="0"/>
              <a:t> jako významných přestupních uzlů veřejné dopravy, jejichž parametry odpovídají zařazení do odpovídající kategorie přestupního uzlu dle ČSN 73 </a:t>
            </a:r>
            <a:r>
              <a:rPr lang="cs-CZ" sz="1700" dirty="0" smtClean="0"/>
              <a:t>6425-2 (včetně parkovacích systémů),</a:t>
            </a:r>
          </a:p>
          <a:p>
            <a:pPr lvl="1"/>
            <a:r>
              <a:rPr lang="cs-CZ" sz="1700" dirty="0"/>
              <a:t>rekonstrukce, modernizace a výstavba </a:t>
            </a:r>
            <a:r>
              <a:rPr lang="cs-CZ" sz="1700" b="1" dirty="0"/>
              <a:t>samostatných</a:t>
            </a:r>
            <a:r>
              <a:rPr lang="cs-CZ" sz="1700" dirty="0"/>
              <a:t> </a:t>
            </a:r>
            <a:r>
              <a:rPr lang="cs-CZ" sz="1700" b="1" dirty="0"/>
              <a:t>parkovacích systémů P+R, K+R, B+R  </a:t>
            </a:r>
            <a:r>
              <a:rPr lang="cs-CZ" sz="1700" dirty="0" smtClean="0"/>
              <a:t>jako </a:t>
            </a:r>
            <a:r>
              <a:rPr lang="cs-CZ" sz="1700" dirty="0"/>
              <a:t>prvků podporujících </a:t>
            </a:r>
            <a:r>
              <a:rPr lang="cs-CZ" sz="1700" dirty="0" err="1" smtClean="0"/>
              <a:t>multimodalitu</a:t>
            </a:r>
            <a:r>
              <a:rPr lang="cs-CZ" sz="1700" dirty="0" smtClean="0"/>
              <a:t>,</a:t>
            </a:r>
          </a:p>
          <a:p>
            <a:pPr lvl="1"/>
            <a:r>
              <a:rPr lang="cs-CZ" sz="1700" dirty="0"/>
              <a:t>rekonstrukce, modernizace a výstavba </a:t>
            </a:r>
            <a:r>
              <a:rPr lang="cs-CZ" sz="1700" b="1" dirty="0"/>
              <a:t>samostatných parkovacích systémů P+G </a:t>
            </a:r>
            <a:r>
              <a:rPr lang="cs-CZ" sz="1700" dirty="0"/>
              <a:t>jako prvků podporujících </a:t>
            </a:r>
            <a:r>
              <a:rPr lang="cs-CZ" sz="1700" dirty="0" err="1"/>
              <a:t>multimodalitu</a:t>
            </a:r>
            <a:r>
              <a:rPr lang="cs-CZ" sz="1700" dirty="0"/>
              <a:t>, který vyvolá v přímé vazbě </a:t>
            </a:r>
            <a:r>
              <a:rPr lang="cs-CZ" sz="1700" b="1" dirty="0"/>
              <a:t>vznik nové pěší zóny </a:t>
            </a:r>
            <a:r>
              <a:rPr lang="cs-CZ" sz="1700" dirty="0"/>
              <a:t>nahrazující uliční prostor původně přístupný automobilové dopravě,</a:t>
            </a:r>
          </a:p>
          <a:p>
            <a:pPr lvl="1"/>
            <a:r>
              <a:rPr lang="cs-CZ" sz="1700" dirty="0" smtClean="0"/>
              <a:t>není </a:t>
            </a:r>
            <a:r>
              <a:rPr lang="cs-CZ" sz="1700" dirty="0"/>
              <a:t>možná kombinace uvedených aktivit v jedné žádosti o podporu,</a:t>
            </a:r>
          </a:p>
          <a:p>
            <a:pPr lvl="1"/>
            <a:r>
              <a:rPr lang="cs-CZ" sz="1700" dirty="0" smtClean="0"/>
              <a:t>je </a:t>
            </a:r>
            <a:r>
              <a:rPr lang="cs-CZ" sz="1700" dirty="0"/>
              <a:t>možná realizace souvisejících prvků zvyšujících bezpečnost dopravy (např. bezbariérové komunikace pro pěší, veřejné osvětlení, prvky inteligentních dopravních systémů), telematiky pro veřejnou dopravu (např. informační systémy pro cestující) a zmírňujících a kompenzačních opatření pro minimalizaci negativních vlivů na životní prostředí (např. výsadba doprovodné zeleně), vždy při současné rekonstrukci, modernizaci nebo výstavbě terminálu či samostatného parkovacího systému.</a:t>
            </a:r>
          </a:p>
          <a:p>
            <a:pPr lvl="1"/>
            <a:endParaRPr lang="cs-CZ" sz="1700" dirty="0" smtClean="0"/>
          </a:p>
          <a:p>
            <a:pPr lvl="1" indent="-342900">
              <a:spcBef>
                <a:spcPts val="1200"/>
              </a:spcBef>
              <a:spcAft>
                <a:spcPts val="300"/>
              </a:spcAft>
              <a:buFont typeface="Arial" panose="020B0604020202020204" pitchFamily="34" charset="0"/>
              <a:buChar char="•"/>
              <a:defRPr/>
            </a:pPr>
            <a:endParaRPr lang="cs-CZ" sz="1700" dirty="0"/>
          </a:p>
        </p:txBody>
      </p:sp>
      <p:sp>
        <p:nvSpPr>
          <p:cNvPr id="9" name="Nadpis 1"/>
          <p:cNvSpPr txBox="1">
            <a:spLocks/>
          </p:cNvSpPr>
          <p:nvPr/>
        </p:nvSpPr>
        <p:spPr>
          <a:xfrm>
            <a:off x="-180528" y="239713"/>
            <a:ext cx="9505056" cy="857567"/>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„Terminály a parkovací systémy“</a:t>
            </a:r>
          </a:p>
        </p:txBody>
      </p:sp>
    </p:spTree>
    <p:extLst>
      <p:ext uri="{BB962C8B-B14F-4D97-AF65-F5344CB8AC3E}">
        <p14:creationId xmlns:p14="http://schemas.microsoft.com/office/powerpoint/2010/main" val="30021258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34</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a:t>Kritérium pro závěrečné ověření způsobilosti:</a:t>
            </a:r>
          </a:p>
          <a:p>
            <a:pPr lvl="1" indent="-342900">
              <a:spcBef>
                <a:spcPts val="1800"/>
              </a:spcBef>
              <a:spcAft>
                <a:spcPts val="300"/>
              </a:spcAft>
              <a:buFont typeface="Arial" panose="020B0604020202020204" pitchFamily="34" charset="0"/>
              <a:buChar char="•"/>
              <a:defRPr/>
            </a:pPr>
            <a:endParaRPr lang="cs-CZ" altLang="cs-CZ" sz="2200" b="1" dirty="0"/>
          </a:p>
        </p:txBody>
      </p:sp>
      <p:sp>
        <p:nvSpPr>
          <p:cNvPr id="10"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„Terminály a parkovací systémy“</a:t>
            </a:r>
          </a:p>
        </p:txBody>
      </p:sp>
      <p:graphicFrame>
        <p:nvGraphicFramePr>
          <p:cNvPr id="11" name="Tabulka 10"/>
          <p:cNvGraphicFramePr>
            <a:graphicFrameLocks noGrp="1"/>
          </p:cNvGraphicFramePr>
          <p:nvPr>
            <p:extLst>
              <p:ext uri="{D42A27DB-BD31-4B8C-83A1-F6EECF244321}">
                <p14:modId xmlns:p14="http://schemas.microsoft.com/office/powerpoint/2010/main" val="1968287557"/>
              </p:ext>
            </p:extLst>
          </p:nvPr>
        </p:nvGraphicFramePr>
        <p:xfrm>
          <a:off x="1668780" y="2768600"/>
          <a:ext cx="5806440" cy="2374899"/>
        </p:xfrm>
        <a:graphic>
          <a:graphicData uri="http://schemas.openxmlformats.org/drawingml/2006/table">
            <a:tbl>
              <a:tblPr firstRow="1" firstCol="1" bandRow="1">
                <a:tableStyleId>{5C22544A-7EE6-4342-B048-85BDC9FD1C3A}</a:tableStyleId>
              </a:tblPr>
              <a:tblGrid>
                <a:gridCol w="2614295">
                  <a:extLst>
                    <a:ext uri="{9D8B030D-6E8A-4147-A177-3AD203B41FA5}">
                      <a16:colId xmlns:a16="http://schemas.microsoft.com/office/drawing/2014/main" xmlns="" val="20000"/>
                    </a:ext>
                  </a:extLst>
                </a:gridCol>
                <a:gridCol w="3192145">
                  <a:extLst>
                    <a:ext uri="{9D8B030D-6E8A-4147-A177-3AD203B41FA5}">
                      <a16:colId xmlns:a16="http://schemas.microsoft.com/office/drawing/2014/main" xmlns="" val="20001"/>
                    </a:ext>
                  </a:extLst>
                </a:gridCol>
              </a:tblGrid>
              <a:tr h="2374899">
                <a:tc>
                  <a:txBody>
                    <a:bodyPr/>
                    <a:lstStyle/>
                    <a:p>
                      <a:pPr algn="l">
                        <a:lnSpc>
                          <a:spcPct val="115000"/>
                        </a:lnSpc>
                        <a:spcAft>
                          <a:spcPts val="1000"/>
                        </a:spcAft>
                      </a:pPr>
                      <a:r>
                        <a:rPr lang="cs-CZ" sz="2000" dirty="0">
                          <a:effectLst/>
                          <a:latin typeface="Myriad Pro"/>
                        </a:rPr>
                        <a:t>Zadávací/výběrové řízení na stavební práce nebylo zahájeno před předložením žádosti o </a:t>
                      </a:r>
                      <a:r>
                        <a:rPr lang="cs-CZ" sz="2000" dirty="0" smtClean="0">
                          <a:effectLst/>
                          <a:latin typeface="Myriad Pro"/>
                        </a:rPr>
                        <a:t>podporu</a:t>
                      </a:r>
                      <a:endParaRPr lang="cs-CZ" sz="2400" dirty="0">
                        <a:effectLst/>
                        <a:latin typeface="Myriad Pro"/>
                        <a:ea typeface="MS Mincho"/>
                        <a:cs typeface="Times New Roman"/>
                      </a:endParaRPr>
                    </a:p>
                  </a:txBody>
                  <a:tcPr marL="68580" marR="68580" marT="0" marB="0" anchor="ctr"/>
                </a:tc>
                <a:tc>
                  <a:txBody>
                    <a:bodyPr/>
                    <a:lstStyle/>
                    <a:p>
                      <a:pPr algn="just">
                        <a:lnSpc>
                          <a:spcPct val="115000"/>
                        </a:lnSpc>
                        <a:spcAft>
                          <a:spcPts val="1000"/>
                        </a:spcAft>
                      </a:pPr>
                      <a:r>
                        <a:rPr lang="cs-CZ" sz="1100" dirty="0">
                          <a:effectLst/>
                          <a:latin typeface="Myriad Pro"/>
                        </a:rPr>
                        <a:t>ANO – zadávací/výběrové řízení na stavební práce nebylo zahájeno před podáním žádosti, projekt splňuje motivační účinek v souladu s nařízením č. 651/2014.</a:t>
                      </a:r>
                      <a:endParaRPr lang="cs-CZ" sz="1200" dirty="0">
                        <a:effectLst/>
                        <a:latin typeface="Myriad Pro"/>
                      </a:endParaRPr>
                    </a:p>
                    <a:p>
                      <a:pPr algn="just">
                        <a:lnSpc>
                          <a:spcPct val="115000"/>
                        </a:lnSpc>
                        <a:spcAft>
                          <a:spcPts val="1000"/>
                        </a:spcAft>
                      </a:pPr>
                      <a:r>
                        <a:rPr lang="cs-CZ" sz="1100" dirty="0">
                          <a:effectLst/>
                          <a:latin typeface="Myriad Pro"/>
                        </a:rPr>
                        <a:t>NE – zadávací/výběrové řízení na stavební práce bylo zahájeno před podáním žádosti.</a:t>
                      </a:r>
                      <a:endParaRPr lang="cs-CZ" sz="1200" dirty="0">
                        <a:effectLst/>
                        <a:latin typeface="Myriad Pro"/>
                      </a:endParaRPr>
                    </a:p>
                    <a:p>
                      <a:pPr algn="just">
                        <a:lnSpc>
                          <a:spcPct val="115000"/>
                        </a:lnSpc>
                        <a:spcAft>
                          <a:spcPts val="1000"/>
                        </a:spcAft>
                      </a:pPr>
                      <a:r>
                        <a:rPr lang="cs-CZ" sz="1100" dirty="0">
                          <a:effectLst/>
                          <a:latin typeface="Myriad Pro"/>
                        </a:rPr>
                        <a:t>NERELEVANTNÍ – projekt není zaměřen na aktivitu Terminály a Parkovací systémy.</a:t>
                      </a:r>
                      <a:endParaRPr lang="cs-CZ" sz="1200" dirty="0">
                        <a:effectLst/>
                        <a:latin typeface="Myriad Pro"/>
                        <a:ea typeface="MS Mincho"/>
                        <a:cs typeface="Times New Roman"/>
                      </a:endParaRPr>
                    </a:p>
                  </a:txBody>
                  <a:tcPr marL="68580" marR="68580" marT="0" marB="0" anchor="ct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5302206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35</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sz="2200" b="1" dirty="0"/>
              <a:t>Terminál</a:t>
            </a:r>
            <a:r>
              <a:rPr lang="cs-CZ" altLang="cs-CZ" sz="2200" b="1" dirty="0"/>
              <a:t>:</a:t>
            </a:r>
          </a:p>
          <a:p>
            <a:pPr marL="457200" lvl="1" indent="0">
              <a:spcBef>
                <a:spcPts val="0"/>
              </a:spcBef>
              <a:spcAft>
                <a:spcPts val="1200"/>
              </a:spcAft>
              <a:buNone/>
            </a:pPr>
            <a:r>
              <a:rPr lang="cs-CZ" sz="2000" dirty="0" smtClean="0"/>
              <a:t>= přestupní </a:t>
            </a:r>
            <a:r>
              <a:rPr lang="cs-CZ" sz="2000" dirty="0"/>
              <a:t>uzel veřejné dopravy</a:t>
            </a:r>
            <a:r>
              <a:rPr lang="cs-CZ" sz="2000" dirty="0" smtClean="0"/>
              <a:t>.</a:t>
            </a:r>
          </a:p>
          <a:p>
            <a:pPr lvl="1">
              <a:spcBef>
                <a:spcPts val="0"/>
              </a:spcBef>
              <a:spcAft>
                <a:spcPts val="1200"/>
              </a:spcAft>
            </a:pPr>
            <a:r>
              <a:rPr lang="cs-CZ" sz="2000" dirty="0" smtClean="0"/>
              <a:t>Přestupní </a:t>
            </a:r>
            <a:r>
              <a:rPr lang="cs-CZ" sz="2000" dirty="0"/>
              <a:t>uzel je místo, ve kterém je cestujícím umožněn </a:t>
            </a:r>
            <a:r>
              <a:rPr lang="cs-CZ" sz="2000" b="1" dirty="0"/>
              <a:t>přestup mezi více než dvěma linkami pro jeden směr jízdy nebo mezi různými druhy veřejné dopravy</a:t>
            </a:r>
            <a:r>
              <a:rPr lang="cs-CZ" sz="2000" dirty="0"/>
              <a:t>. Terminálem je také přestupní uzel složený ze dvou nebo více oddělených částí, mezi kterými existuje přímé propojení bezbariérovou komunikací pro pěší, případně bezbariérovou komunikací pro pěší s přechodem pro chodce o délce max. 200 m.</a:t>
            </a:r>
          </a:p>
          <a:p>
            <a:pPr lvl="1">
              <a:spcBef>
                <a:spcPts val="0"/>
              </a:spcBef>
              <a:spcAft>
                <a:spcPts val="1200"/>
              </a:spcAft>
            </a:pPr>
            <a:r>
              <a:rPr lang="cs-CZ" sz="2000" dirty="0"/>
              <a:t>ČSN 73 6425-2</a:t>
            </a:r>
          </a:p>
          <a:p>
            <a:pPr lvl="1">
              <a:spcBef>
                <a:spcPts val="0"/>
              </a:spcBef>
              <a:spcAft>
                <a:spcPts val="1200"/>
              </a:spcAft>
            </a:pPr>
            <a:r>
              <a:rPr lang="cs-CZ" sz="2000" b="1" dirty="0"/>
              <a:t>Kategorie</a:t>
            </a:r>
            <a:r>
              <a:rPr lang="cs-CZ" sz="2000" dirty="0"/>
              <a:t> přestupních uzlů podle významu a funkce a podle </a:t>
            </a:r>
            <a:r>
              <a:rPr lang="cs-CZ" sz="2000" b="1" dirty="0"/>
              <a:t>velikosti</a:t>
            </a:r>
          </a:p>
          <a:p>
            <a:pPr lvl="1"/>
            <a:endParaRPr lang="cs-CZ" sz="1600" dirty="0" smtClean="0"/>
          </a:p>
        </p:txBody>
      </p:sp>
      <p:sp>
        <p:nvSpPr>
          <p:cNvPr id="11" name="Nadpis 1"/>
          <p:cNvSpPr txBox="1">
            <a:spLocks/>
          </p:cNvSpPr>
          <p:nvPr/>
        </p:nvSpPr>
        <p:spPr>
          <a:xfrm>
            <a:off x="-180528" y="239713"/>
            <a:ext cx="9505056" cy="974611"/>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„Terminály a parkovací systémy“</a:t>
            </a:r>
          </a:p>
        </p:txBody>
      </p:sp>
    </p:spTree>
    <p:extLst>
      <p:ext uri="{BB962C8B-B14F-4D97-AF65-F5344CB8AC3E}">
        <p14:creationId xmlns:p14="http://schemas.microsoft.com/office/powerpoint/2010/main" val="36228879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36</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sz="2200" b="1" dirty="0" smtClean="0"/>
              <a:t>Parkovací systém</a:t>
            </a:r>
            <a:r>
              <a:rPr lang="cs-CZ" altLang="cs-CZ" sz="2200" b="1" dirty="0" smtClean="0"/>
              <a:t>:</a:t>
            </a:r>
            <a:endParaRPr lang="cs-CZ" altLang="cs-CZ" sz="2200" b="1" dirty="0"/>
          </a:p>
          <a:p>
            <a:pPr marL="457200" lvl="1" indent="0">
              <a:buNone/>
            </a:pPr>
            <a:r>
              <a:rPr lang="cs-CZ" sz="2000" dirty="0" smtClean="0"/>
              <a:t>= </a:t>
            </a:r>
            <a:r>
              <a:rPr lang="cs-CZ" sz="2000" dirty="0"/>
              <a:t>parkoviště, parkovací dům, jeho část, část pozemní komunikace nebo </a:t>
            </a:r>
            <a:r>
              <a:rPr lang="cs-CZ" sz="2000" dirty="0" smtClean="0"/>
              <a:t>terminálu zahrnující </a:t>
            </a:r>
            <a:r>
              <a:rPr lang="cs-CZ" sz="2000" dirty="0"/>
              <a:t>parkovací plochy.</a:t>
            </a:r>
          </a:p>
          <a:p>
            <a:pPr lvl="1"/>
            <a:r>
              <a:rPr lang="cs-CZ" sz="2000" dirty="0"/>
              <a:t>Parkovací systém </a:t>
            </a:r>
            <a:r>
              <a:rPr lang="cs-CZ" sz="2000" b="1" dirty="0"/>
              <a:t>P+R, K+R </a:t>
            </a:r>
            <a:r>
              <a:rPr lang="cs-CZ" sz="2000" dirty="0"/>
              <a:t>a</a:t>
            </a:r>
            <a:r>
              <a:rPr lang="cs-CZ" sz="2000" b="1" dirty="0"/>
              <a:t> B+R </a:t>
            </a:r>
            <a:r>
              <a:rPr lang="cs-CZ" sz="2000" dirty="0"/>
              <a:t>musí být </a:t>
            </a:r>
            <a:r>
              <a:rPr lang="cs-CZ" sz="2000" u="sng" dirty="0"/>
              <a:t>součástí terminálu</a:t>
            </a:r>
            <a:r>
              <a:rPr lang="cs-CZ" sz="2000" dirty="0"/>
              <a:t> (přestupního uzlu), nebo </a:t>
            </a:r>
            <a:r>
              <a:rPr lang="cs-CZ" sz="2000" u="sng" dirty="0"/>
              <a:t>mezi ním a samostatnou/izolovanou zastávkou, stanicí nebo přestupním uzlem musí existovat přímé propojení bezbariérovou komunikací pro pěší</a:t>
            </a:r>
            <a:r>
              <a:rPr lang="cs-CZ" sz="2000" dirty="0"/>
              <a:t>, případně bezbariérovou komunikací pro pěší s přechodem pro chodce o délce max. 200 m. </a:t>
            </a:r>
            <a:r>
              <a:rPr lang="cs-CZ" sz="2000" b="1" dirty="0"/>
              <a:t>Samostatný</a:t>
            </a:r>
            <a:r>
              <a:rPr lang="cs-CZ" sz="2000" dirty="0"/>
              <a:t> </a:t>
            </a:r>
            <a:r>
              <a:rPr lang="cs-CZ" sz="2000" u="sng" dirty="0"/>
              <a:t>parkovací systém není součástí projektu terminálu v IROP</a:t>
            </a:r>
            <a:r>
              <a:rPr lang="cs-CZ" sz="2000" dirty="0"/>
              <a:t> a nezahrnuje infrastrukturu pro veřejnou dopravu.</a:t>
            </a:r>
          </a:p>
          <a:p>
            <a:pPr lvl="1"/>
            <a:r>
              <a:rPr lang="cs-CZ" sz="2000" b="1" dirty="0"/>
              <a:t>Samostatným</a:t>
            </a:r>
            <a:r>
              <a:rPr lang="cs-CZ" sz="2000" dirty="0"/>
              <a:t> parkovacím systémem </a:t>
            </a:r>
            <a:r>
              <a:rPr lang="cs-CZ" sz="2000" b="1" dirty="0"/>
              <a:t>P+G</a:t>
            </a:r>
            <a:r>
              <a:rPr lang="cs-CZ" sz="2000" dirty="0"/>
              <a:t> se rozumí parkoviště, parkovací dům nebo část komunikace zahrnující parkovací plochy pro osobní automobily cestujících, kteří v návaznosti na zaparkování vozidla na dobu kratší než 24 hod. pokračují v cestě pěšky.</a:t>
            </a:r>
          </a:p>
          <a:p>
            <a:pPr lvl="1"/>
            <a:endParaRPr lang="cs-CZ" sz="1600" dirty="0" smtClean="0"/>
          </a:p>
        </p:txBody>
      </p:sp>
      <p:sp>
        <p:nvSpPr>
          <p:cNvPr id="11" name="Nadpis 1"/>
          <p:cNvSpPr txBox="1">
            <a:spLocks/>
          </p:cNvSpPr>
          <p:nvPr/>
        </p:nvSpPr>
        <p:spPr>
          <a:xfrm>
            <a:off x="-180528" y="239713"/>
            <a:ext cx="9505056" cy="97461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„Terminály a parkovací systémy“</a:t>
            </a:r>
          </a:p>
        </p:txBody>
      </p:sp>
    </p:spTree>
    <p:extLst>
      <p:ext uri="{BB962C8B-B14F-4D97-AF65-F5344CB8AC3E}">
        <p14:creationId xmlns:p14="http://schemas.microsoft.com/office/powerpoint/2010/main" val="6264957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37</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sz="2200" b="1" dirty="0"/>
              <a:t>Rekonstrukce/modernizace</a:t>
            </a:r>
            <a:r>
              <a:rPr lang="cs-CZ" sz="2200" dirty="0"/>
              <a:t> terminálu nebo parkovacího </a:t>
            </a:r>
            <a:r>
              <a:rPr lang="cs-CZ" sz="2200" dirty="0" smtClean="0"/>
              <a:t>systému</a:t>
            </a:r>
            <a:r>
              <a:rPr lang="cs-CZ" altLang="cs-CZ" sz="2200" b="1" dirty="0" smtClean="0"/>
              <a:t>:</a:t>
            </a:r>
            <a:endParaRPr lang="cs-CZ" altLang="cs-CZ" sz="2200" b="1" dirty="0"/>
          </a:p>
          <a:p>
            <a:pPr lvl="1"/>
            <a:r>
              <a:rPr lang="cs-CZ" sz="2000" dirty="0"/>
              <a:t>stavební úpravy přestupního uzlu, parkoviště nebo parkovacího domu, jimiž dochází minimálně k přestavbě zemního tělesa nebo konstrukčních vrstev </a:t>
            </a:r>
            <a:r>
              <a:rPr lang="cs-CZ" sz="2000" u="sng" dirty="0"/>
              <a:t>komunikací</a:t>
            </a:r>
            <a:r>
              <a:rPr lang="cs-CZ" sz="2000" dirty="0"/>
              <a:t> </a:t>
            </a:r>
            <a:r>
              <a:rPr lang="cs-CZ" sz="2000" b="1" dirty="0"/>
              <a:t>a</a:t>
            </a:r>
            <a:r>
              <a:rPr lang="cs-CZ" sz="2000" dirty="0"/>
              <a:t> </a:t>
            </a:r>
            <a:r>
              <a:rPr lang="cs-CZ" sz="2000" u="sng" dirty="0"/>
              <a:t>zpevněných ploch</a:t>
            </a:r>
            <a:r>
              <a:rPr lang="cs-CZ" sz="2000" dirty="0"/>
              <a:t> pro </a:t>
            </a:r>
            <a:r>
              <a:rPr lang="cs-CZ" sz="2000" u="sng" dirty="0"/>
              <a:t>vozidla</a:t>
            </a:r>
            <a:r>
              <a:rPr lang="cs-CZ" sz="2000" dirty="0"/>
              <a:t> </a:t>
            </a:r>
            <a:r>
              <a:rPr lang="cs-CZ" sz="2000" b="1" dirty="0"/>
              <a:t>a</a:t>
            </a:r>
            <a:r>
              <a:rPr lang="cs-CZ" sz="2000" dirty="0"/>
              <a:t> </a:t>
            </a:r>
            <a:r>
              <a:rPr lang="cs-CZ" sz="2000" u="sng" dirty="0"/>
              <a:t>chodce</a:t>
            </a:r>
            <a:r>
              <a:rPr lang="cs-CZ" sz="2000" dirty="0"/>
              <a:t> (cestující), a jejichž výsledkem je zachování nebo navýšení kapacity terminálu nebo parkovacího systému</a:t>
            </a:r>
          </a:p>
          <a:p>
            <a:pPr lvl="1"/>
            <a:r>
              <a:rPr lang="cs-CZ" sz="2000" dirty="0"/>
              <a:t>Technické řešení musí být v souladu s platnou legislativou</a:t>
            </a:r>
            <a:br>
              <a:rPr lang="cs-CZ" sz="2000" dirty="0"/>
            </a:br>
            <a:r>
              <a:rPr lang="cs-CZ" sz="2000" dirty="0"/>
              <a:t>a technickými normami</a:t>
            </a:r>
            <a:r>
              <a:rPr lang="cs-CZ" sz="2000" dirty="0" smtClean="0"/>
              <a:t>.</a:t>
            </a:r>
            <a:endParaRPr lang="cs-CZ" sz="2000" dirty="0"/>
          </a:p>
          <a:p>
            <a:pPr lvl="1"/>
            <a:endParaRPr lang="cs-CZ" sz="1600" dirty="0" smtClean="0"/>
          </a:p>
        </p:txBody>
      </p:sp>
      <p:sp>
        <p:nvSpPr>
          <p:cNvPr id="11" name="Nadpis 1"/>
          <p:cNvSpPr txBox="1">
            <a:spLocks/>
          </p:cNvSpPr>
          <p:nvPr/>
        </p:nvSpPr>
        <p:spPr>
          <a:xfrm>
            <a:off x="-180528" y="239713"/>
            <a:ext cx="9505056" cy="97461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„Terminály a parkovací systémy</a:t>
            </a:r>
            <a:r>
              <a:rPr lang="cs-CZ" sz="2400" b="1" dirty="0" smtClean="0">
                <a:solidFill>
                  <a:srgbClr val="0070C0"/>
                </a:solidFill>
                <a:latin typeface="Myriad Pro"/>
              </a:rPr>
              <a:t>“</a:t>
            </a:r>
            <a:endParaRPr lang="cs-CZ" sz="2400" b="1" dirty="0">
              <a:solidFill>
                <a:srgbClr val="0070C0"/>
              </a:solidFill>
              <a:latin typeface="Myriad Pro"/>
            </a:endParaRPr>
          </a:p>
        </p:txBody>
      </p:sp>
    </p:spTree>
    <p:extLst>
      <p:ext uri="{BB962C8B-B14F-4D97-AF65-F5344CB8AC3E}">
        <p14:creationId xmlns:p14="http://schemas.microsoft.com/office/powerpoint/2010/main" val="12376774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38</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Vedlejší podporované aktivity:</a:t>
            </a:r>
          </a:p>
          <a:p>
            <a:pPr lvl="1"/>
            <a:r>
              <a:rPr lang="cs-CZ" sz="2000" dirty="0" smtClean="0"/>
              <a:t>realizace </a:t>
            </a:r>
            <a:r>
              <a:rPr lang="cs-CZ" sz="2000" dirty="0"/>
              <a:t>vyvolaných investic (úpravy a přeložky komunikací, </a:t>
            </a:r>
            <a:r>
              <a:rPr lang="cs-CZ" sz="2000" dirty="0" err="1"/>
              <a:t>inž</a:t>
            </a:r>
            <a:r>
              <a:rPr lang="cs-CZ" sz="2000" dirty="0"/>
              <a:t>. sítí</a:t>
            </a:r>
            <a:r>
              <a:rPr lang="cs-CZ" sz="2000" dirty="0" smtClean="0"/>
              <a:t>),</a:t>
            </a:r>
          </a:p>
          <a:p>
            <a:pPr lvl="1"/>
            <a:r>
              <a:rPr lang="cs-CZ" sz="2000" dirty="0"/>
              <a:t>z</a:t>
            </a:r>
            <a:r>
              <a:rPr lang="cs-CZ" sz="2000" dirty="0" smtClean="0"/>
              <a:t>pracování </a:t>
            </a:r>
            <a:r>
              <a:rPr lang="cs-CZ" sz="2000" dirty="0"/>
              <a:t>projektových dokumentací (vč. dokumentací v procesu EIA a nesouvisejících doplňujících průzkumů</a:t>
            </a:r>
            <a:r>
              <a:rPr lang="cs-CZ" sz="2000" dirty="0" smtClean="0"/>
              <a:t>),</a:t>
            </a:r>
          </a:p>
          <a:p>
            <a:pPr lvl="1"/>
            <a:r>
              <a:rPr lang="cs-CZ" sz="2000" dirty="0"/>
              <a:t>v</a:t>
            </a:r>
            <a:r>
              <a:rPr lang="cs-CZ" sz="2000" dirty="0" smtClean="0"/>
              <a:t>ýkup </a:t>
            </a:r>
            <a:r>
              <a:rPr lang="cs-CZ" sz="2000" dirty="0"/>
              <a:t>nemovitostí podmiňujících výstavbu (pozemky, stavby do 10% </a:t>
            </a:r>
            <a:r>
              <a:rPr lang="cs-CZ" sz="2000" dirty="0" smtClean="0"/>
              <a:t>CZV)</a:t>
            </a:r>
          </a:p>
          <a:p>
            <a:pPr lvl="1"/>
            <a:r>
              <a:rPr lang="cs-CZ" sz="2000" dirty="0"/>
              <a:t>z</a:t>
            </a:r>
            <a:r>
              <a:rPr lang="cs-CZ" sz="2000" dirty="0" smtClean="0"/>
              <a:t>abezpečení </a:t>
            </a:r>
            <a:r>
              <a:rPr lang="cs-CZ" sz="2000" dirty="0"/>
              <a:t>výstavby (TDI, AD, BOZP, geodetické práce, </a:t>
            </a:r>
            <a:r>
              <a:rPr lang="cs-CZ" sz="2000" dirty="0" err="1"/>
              <a:t>inženýring</a:t>
            </a:r>
            <a:r>
              <a:rPr lang="cs-CZ" sz="2000" dirty="0" smtClean="0"/>
              <a:t>),</a:t>
            </a:r>
          </a:p>
          <a:p>
            <a:pPr lvl="1"/>
            <a:r>
              <a:rPr lang="cs-CZ" sz="2000" dirty="0"/>
              <a:t>v</a:t>
            </a:r>
            <a:r>
              <a:rPr lang="cs-CZ" sz="2000" dirty="0" smtClean="0"/>
              <a:t>ybrané </a:t>
            </a:r>
            <a:r>
              <a:rPr lang="cs-CZ" sz="2000" dirty="0"/>
              <a:t>služby bezprostředně související (studie proveditelnosti, zadávací a výběrová řízení</a:t>
            </a:r>
            <a:r>
              <a:rPr lang="cs-CZ" sz="2000" dirty="0" smtClean="0"/>
              <a:t>),</a:t>
            </a:r>
          </a:p>
          <a:p>
            <a:pPr lvl="1"/>
            <a:r>
              <a:rPr lang="cs-CZ" sz="2000" dirty="0"/>
              <a:t>p</a:t>
            </a:r>
            <a:r>
              <a:rPr lang="cs-CZ" sz="2000" dirty="0" smtClean="0"/>
              <a:t>ovinná publicita.</a:t>
            </a:r>
            <a:endParaRPr lang="cs-CZ" sz="1400" dirty="0"/>
          </a:p>
        </p:txBody>
      </p:sp>
      <p:sp>
        <p:nvSpPr>
          <p:cNvPr id="10"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„Terminály a parkovací systémy“</a:t>
            </a:r>
          </a:p>
        </p:txBody>
      </p:sp>
    </p:spTree>
    <p:extLst>
      <p:ext uri="{BB962C8B-B14F-4D97-AF65-F5344CB8AC3E}">
        <p14:creationId xmlns:p14="http://schemas.microsoft.com/office/powerpoint/2010/main" val="8284684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39</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Nezpůsobilé výdaje:</a:t>
            </a:r>
          </a:p>
          <a:p>
            <a:pPr lvl="1"/>
            <a:r>
              <a:rPr lang="cs-CZ" sz="1700" dirty="0" smtClean="0"/>
              <a:t>např</a:t>
            </a:r>
            <a:r>
              <a:rPr lang="cs-CZ" sz="1700" dirty="0"/>
              <a:t>. </a:t>
            </a:r>
            <a:r>
              <a:rPr lang="cs-CZ" sz="1700" dirty="0" smtClean="0"/>
              <a:t>výdaje </a:t>
            </a:r>
            <a:r>
              <a:rPr lang="cs-CZ" sz="1700" dirty="0"/>
              <a:t>na realizaci samostatných/izolovaných zastávek,</a:t>
            </a:r>
          </a:p>
          <a:p>
            <a:pPr lvl="1"/>
            <a:r>
              <a:rPr lang="cs-CZ" sz="1700" dirty="0"/>
              <a:t>výdaje na rekonstrukci, modernizaci a výstavbu veřejně přístupných pozemních komunikací, které zajišťují obsluhu okolního území, s výjimkou výdajů uvedených mezi způsobilými výdaji na hlavní a vedlejší aktivity projektu,</a:t>
            </a:r>
          </a:p>
          <a:p>
            <a:pPr lvl="1"/>
            <a:r>
              <a:rPr lang="cs-CZ" sz="1700" dirty="0" smtClean="0"/>
              <a:t>výdaje </a:t>
            </a:r>
            <a:r>
              <a:rPr lang="cs-CZ" sz="1700" dirty="0"/>
              <a:t>na vybavení provozních budov a objektů pro cestující neuvedené mezi </a:t>
            </a:r>
            <a:r>
              <a:rPr lang="cs-CZ" sz="1700" dirty="0" smtClean="0"/>
              <a:t>ZV,</a:t>
            </a:r>
          </a:p>
          <a:p>
            <a:pPr lvl="1"/>
            <a:r>
              <a:rPr lang="cs-CZ" sz="1700" dirty="0" smtClean="0"/>
              <a:t>výdaje </a:t>
            </a:r>
            <a:r>
              <a:rPr lang="cs-CZ" sz="1700" dirty="0"/>
              <a:t>na realizaci části parkovacího systému odpovídající podílu počtu nových nebo rekonstruovaných/modernizovaných parkovacích míst, která nevyplývají z dopravně-inženýrské analýzy kapacitního řešení celého parkoviště pro podporu </a:t>
            </a:r>
            <a:r>
              <a:rPr lang="cs-CZ" sz="1700" dirty="0" err="1"/>
              <a:t>multimodality</a:t>
            </a:r>
            <a:r>
              <a:rPr lang="cs-CZ" sz="1700" dirty="0"/>
              <a:t>, na celkovém počtu nových nebo rekonstruovaných/</a:t>
            </a:r>
            <a:r>
              <a:rPr lang="cs-CZ" sz="1700" dirty="0" err="1"/>
              <a:t>modern</a:t>
            </a:r>
            <a:r>
              <a:rPr lang="cs-CZ" sz="1700" dirty="0"/>
              <a:t>. parkovacích </a:t>
            </a:r>
            <a:r>
              <a:rPr lang="cs-CZ" sz="1700" dirty="0" smtClean="0"/>
              <a:t>míst,</a:t>
            </a:r>
          </a:p>
          <a:p>
            <a:pPr lvl="1"/>
            <a:r>
              <a:rPr lang="cs-CZ" sz="1700" dirty="0" smtClean="0"/>
              <a:t>výdaje </a:t>
            </a:r>
            <a:r>
              <a:rPr lang="cs-CZ" sz="1700" dirty="0"/>
              <a:t>na realizaci samostatných objektů pro komerční aktivity a venkovních ploch pro stánkový </a:t>
            </a:r>
            <a:r>
              <a:rPr lang="cs-CZ" sz="1700" dirty="0" smtClean="0"/>
              <a:t>prodej, výdaje </a:t>
            </a:r>
            <a:r>
              <a:rPr lang="cs-CZ" sz="1700" dirty="0"/>
              <a:t>na reklamní </a:t>
            </a:r>
            <a:r>
              <a:rPr lang="cs-CZ" sz="1700" dirty="0" smtClean="0"/>
              <a:t>zařízení,</a:t>
            </a:r>
          </a:p>
          <a:p>
            <a:pPr lvl="1"/>
            <a:r>
              <a:rPr lang="cs-CZ" sz="1700" dirty="0" smtClean="0"/>
              <a:t>výdaje </a:t>
            </a:r>
            <a:r>
              <a:rPr lang="cs-CZ" sz="1700" dirty="0"/>
              <a:t>na sochy, kašny a jiná umělecká </a:t>
            </a:r>
            <a:r>
              <a:rPr lang="cs-CZ" sz="1700" dirty="0" smtClean="0"/>
              <a:t>díla,</a:t>
            </a:r>
          </a:p>
          <a:p>
            <a:pPr lvl="1"/>
            <a:r>
              <a:rPr lang="cs-CZ" sz="1700" dirty="0" smtClean="0"/>
              <a:t>výdaje </a:t>
            </a:r>
            <a:r>
              <a:rPr lang="cs-CZ" sz="1700" dirty="0"/>
              <a:t>na zajištění náhradní dopravy/výlukového </a:t>
            </a:r>
            <a:r>
              <a:rPr lang="cs-CZ" sz="1700" dirty="0" smtClean="0"/>
              <a:t>provozu,</a:t>
            </a:r>
          </a:p>
          <a:p>
            <a:pPr lvl="1"/>
            <a:r>
              <a:rPr lang="cs-CZ" sz="1700" dirty="0" smtClean="0"/>
              <a:t>výdaje </a:t>
            </a:r>
            <a:r>
              <a:rPr lang="cs-CZ" sz="1700" dirty="0"/>
              <a:t>v rozporu s motivačním </a:t>
            </a:r>
            <a:r>
              <a:rPr lang="cs-CZ" sz="1700" dirty="0" smtClean="0"/>
              <a:t>účinkem…</a:t>
            </a:r>
          </a:p>
          <a:p>
            <a:pPr marL="457200" lvl="1" indent="0">
              <a:buNone/>
            </a:pPr>
            <a:endParaRPr lang="cs-CZ" altLang="cs-CZ" sz="1800" dirty="0"/>
          </a:p>
          <a:p>
            <a:pPr lvl="1"/>
            <a:endParaRPr lang="pl-PL" sz="1600" dirty="0" smtClean="0"/>
          </a:p>
          <a:p>
            <a:pPr lvl="1" indent="-342900">
              <a:spcBef>
                <a:spcPts val="1200"/>
              </a:spcBef>
              <a:spcAft>
                <a:spcPts val="300"/>
              </a:spcAft>
              <a:buFont typeface="Arial" panose="020B0604020202020204" pitchFamily="34" charset="0"/>
              <a:buChar char="•"/>
              <a:defRPr/>
            </a:pPr>
            <a:endParaRPr lang="cs-CZ" sz="1600" dirty="0"/>
          </a:p>
        </p:txBody>
      </p:sp>
      <p:sp>
        <p:nvSpPr>
          <p:cNvPr id="10" name="Nadpis 1"/>
          <p:cNvSpPr txBox="1">
            <a:spLocks/>
          </p:cNvSpPr>
          <p:nvPr/>
        </p:nvSpPr>
        <p:spPr>
          <a:xfrm>
            <a:off x="-180528" y="239713"/>
            <a:ext cx="9505056" cy="97461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„Terminály a parkovací systémy“</a:t>
            </a:r>
          </a:p>
        </p:txBody>
      </p:sp>
    </p:spTree>
    <p:extLst>
      <p:ext uri="{BB962C8B-B14F-4D97-AF65-F5344CB8AC3E}">
        <p14:creationId xmlns:p14="http://schemas.microsoft.com/office/powerpoint/2010/main" val="3743416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sp>
        <p:nvSpPr>
          <p:cNvPr id="3" name="Zástupný symbol pro obsah 2"/>
          <p:cNvSpPr>
            <a:spLocks noGrp="1"/>
          </p:cNvSpPr>
          <p:nvPr>
            <p:ph idx="1"/>
          </p:nvPr>
        </p:nvSpPr>
        <p:spPr>
          <a:xfrm>
            <a:off x="385618" y="2226734"/>
            <a:ext cx="8372764" cy="2383768"/>
          </a:xfrm>
        </p:spPr>
        <p:txBody>
          <a:bodyPr>
            <a:normAutofit/>
          </a:bodyPr>
          <a:lstStyle/>
          <a:p>
            <a:pPr marL="0" indent="0" algn="ctr">
              <a:buNone/>
            </a:pPr>
            <a:r>
              <a:rPr lang="cs-CZ" sz="3900" b="1" u="sng" dirty="0">
                <a:solidFill>
                  <a:srgbClr val="0070C0"/>
                </a:solidFill>
                <a:effectLst>
                  <a:outerShdw blurRad="38100" dist="38100" dir="2700000" algn="tl">
                    <a:srgbClr val="000000">
                      <a:alpha val="43137"/>
                    </a:srgbClr>
                  </a:outerShdw>
                </a:effectLst>
                <a:cs typeface="Calibri" pitchFamily="34" charset="0"/>
              </a:rPr>
              <a:t>DOPOLEDNÍ BLOK </a:t>
            </a:r>
            <a:r>
              <a:rPr lang="cs-CZ" sz="3900" b="1" u="sng" dirty="0" smtClean="0">
                <a:solidFill>
                  <a:srgbClr val="0070C0"/>
                </a:solidFill>
                <a:effectLst>
                  <a:outerShdw blurRad="38100" dist="38100" dir="2700000" algn="tl">
                    <a:srgbClr val="000000">
                      <a:alpha val="43137"/>
                    </a:srgbClr>
                  </a:outerShdw>
                </a:effectLst>
                <a:cs typeface="Calibri" pitchFamily="34" charset="0"/>
              </a:rPr>
              <a:t>A</a:t>
            </a:r>
            <a:r>
              <a:rPr lang="cs-CZ" sz="3900" b="1" u="sng" dirty="0">
                <a:solidFill>
                  <a:srgbClr val="0070C0"/>
                </a:solidFill>
                <a:effectLst>
                  <a:outerShdw blurRad="38100" dist="38100" dir="2700000" algn="tl">
                    <a:srgbClr val="000000">
                      <a:alpha val="43137"/>
                    </a:srgbClr>
                  </a:outerShdw>
                </a:effectLst>
                <a:cs typeface="Calibri" pitchFamily="34" charset="0"/>
              </a:rPr>
              <a:t/>
            </a:r>
            <a:br>
              <a:rPr lang="cs-CZ" sz="3900" b="1" u="sng" dirty="0">
                <a:solidFill>
                  <a:srgbClr val="0070C0"/>
                </a:solidFill>
                <a:effectLst>
                  <a:outerShdw blurRad="38100" dist="38100" dir="2700000" algn="tl">
                    <a:srgbClr val="000000">
                      <a:alpha val="43137"/>
                    </a:srgbClr>
                  </a:outerShdw>
                </a:effectLst>
                <a:cs typeface="Calibri" pitchFamily="34" charset="0"/>
              </a:rPr>
            </a:br>
            <a:endParaRPr lang="cs-CZ" b="1" dirty="0" smtClean="0">
              <a:effectLst>
                <a:outerShdw blurRad="38100" dist="38100" dir="2700000" algn="tl">
                  <a:srgbClr val="000000">
                    <a:alpha val="43137"/>
                  </a:srgbClr>
                </a:outerShdw>
              </a:effectLst>
            </a:endParaRPr>
          </a:p>
          <a:p>
            <a:pPr marL="0" indent="0" algn="ctr">
              <a:buNone/>
            </a:pPr>
            <a:endParaRPr lang="cs-CZ" b="1" dirty="0">
              <a:effectLst>
                <a:outerShdw blurRad="38100" dist="38100" dir="2700000" algn="tl">
                  <a:srgbClr val="000000">
                    <a:alpha val="43137"/>
                  </a:srgbClr>
                </a:outerShdw>
              </a:effectLst>
            </a:endParaRPr>
          </a:p>
          <a:p>
            <a:pPr marL="0" indent="0" algn="ctr">
              <a:buNone/>
            </a:pPr>
            <a:endParaRPr lang="cs-CZ" b="1" dirty="0">
              <a:effectLst>
                <a:outerShdw blurRad="38100" dist="38100" dir="2700000" algn="tl">
                  <a:srgbClr val="000000">
                    <a:alpha val="43137"/>
                  </a:srgbClr>
                </a:outerShdw>
              </a:effectLst>
            </a:endParaRPr>
          </a:p>
        </p:txBody>
      </p:sp>
      <p:pic>
        <p:nvPicPr>
          <p:cNvPr id="4"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96" y="58802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4</a:t>
            </a:fld>
            <a:endParaRPr lang="en-US" dirty="0"/>
          </a:p>
        </p:txBody>
      </p:sp>
    </p:spTree>
    <p:extLst>
      <p:ext uri="{BB962C8B-B14F-4D97-AF65-F5344CB8AC3E}">
        <p14:creationId xmlns:p14="http://schemas.microsoft.com/office/powerpoint/2010/main" val="12767766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40</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Hlavní podporované aktivity:</a:t>
            </a:r>
          </a:p>
          <a:p>
            <a:pPr lvl="1"/>
            <a:r>
              <a:rPr lang="cs-CZ" sz="2000" dirty="0"/>
              <a:t>nákup </a:t>
            </a:r>
            <a:r>
              <a:rPr lang="cs-CZ" sz="2000" b="1" dirty="0"/>
              <a:t>silničních</a:t>
            </a:r>
            <a:r>
              <a:rPr lang="cs-CZ" sz="2000" dirty="0"/>
              <a:t> </a:t>
            </a:r>
            <a:r>
              <a:rPr lang="cs-CZ" sz="2000" dirty="0" err="1"/>
              <a:t>nízkoemisních</a:t>
            </a:r>
            <a:r>
              <a:rPr lang="cs-CZ" sz="2000" dirty="0"/>
              <a:t> vozidel pro zajištění dopravní obslužnosti jako veřejné služby v přepravě cestujících, využívajících alternativní palivo </a:t>
            </a:r>
            <a:r>
              <a:rPr lang="cs-CZ" sz="2000" b="1" dirty="0"/>
              <a:t>CNG</a:t>
            </a:r>
            <a:r>
              <a:rPr lang="cs-CZ" sz="2000" dirty="0"/>
              <a:t> nebo </a:t>
            </a:r>
            <a:r>
              <a:rPr lang="cs-CZ" sz="2000" b="1" dirty="0"/>
              <a:t>LNG</a:t>
            </a:r>
            <a:r>
              <a:rPr lang="cs-CZ" sz="2000" dirty="0"/>
              <a:t> a splňujících normu EURO 6,</a:t>
            </a:r>
          </a:p>
          <a:p>
            <a:pPr lvl="1"/>
            <a:r>
              <a:rPr lang="cs-CZ" sz="2000" dirty="0"/>
              <a:t>nákup </a:t>
            </a:r>
            <a:r>
              <a:rPr lang="cs-CZ" sz="2000" b="1" dirty="0"/>
              <a:t>silničních</a:t>
            </a:r>
            <a:r>
              <a:rPr lang="cs-CZ" sz="2000" dirty="0"/>
              <a:t> bezemisních vozidel pro zajištění dopravní obslužnosti jako veřejné služby v přepravě cestujících, využívajících alternativní palivo </a:t>
            </a:r>
            <a:r>
              <a:rPr lang="cs-CZ" sz="2000" b="1" dirty="0"/>
              <a:t>elektřinu</a:t>
            </a:r>
            <a:r>
              <a:rPr lang="cs-CZ" sz="2000" dirty="0"/>
              <a:t> nebo </a:t>
            </a:r>
            <a:r>
              <a:rPr lang="cs-CZ" sz="2000" b="1" dirty="0"/>
              <a:t>vodík</a:t>
            </a:r>
            <a:r>
              <a:rPr lang="cs-CZ" sz="2000" dirty="0"/>
              <a:t>,</a:t>
            </a:r>
          </a:p>
          <a:p>
            <a:pPr lvl="1"/>
            <a:r>
              <a:rPr lang="cs-CZ" sz="2000" dirty="0"/>
              <a:t>nákup bezemisních </a:t>
            </a:r>
            <a:r>
              <a:rPr lang="cs-CZ" sz="2000" b="1" dirty="0"/>
              <a:t>drážních</a:t>
            </a:r>
            <a:r>
              <a:rPr lang="cs-CZ" sz="2000" dirty="0"/>
              <a:t> vozidel městské dopravy (tramvají nebo trolejbusů) pro zajištění dopravní obslužnosti jako </a:t>
            </a:r>
            <a:r>
              <a:rPr lang="cs-CZ" sz="2000" b="1" dirty="0"/>
              <a:t>veřejné služby </a:t>
            </a:r>
            <a:r>
              <a:rPr lang="cs-CZ" sz="2000" dirty="0"/>
              <a:t>v přepravě </a:t>
            </a:r>
            <a:r>
              <a:rPr lang="cs-CZ" sz="2000" dirty="0" smtClean="0"/>
              <a:t>cestujících.</a:t>
            </a:r>
            <a:endParaRPr lang="cs-CZ" sz="2000" dirty="0"/>
          </a:p>
        </p:txBody>
      </p:sp>
      <p:sp>
        <p:nvSpPr>
          <p:cNvPr id="9" name="Nadpis 1"/>
          <p:cNvSpPr txBox="1">
            <a:spLocks/>
          </p:cNvSpPr>
          <p:nvPr/>
        </p:nvSpPr>
        <p:spPr>
          <a:xfrm>
            <a:off x="-180528" y="239713"/>
            <a:ext cx="9505056" cy="974611"/>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a:t>
            </a:r>
            <a:r>
              <a:rPr lang="cs-CZ" sz="2600" b="1" dirty="0" err="1">
                <a:solidFill>
                  <a:srgbClr val="0070C0"/>
                </a:solidFill>
                <a:effectLst>
                  <a:outerShdw blurRad="38100" dist="38100" dir="2700000" algn="tl">
                    <a:srgbClr val="000000">
                      <a:alpha val="43137"/>
                    </a:srgbClr>
                  </a:outerShdw>
                </a:effectLst>
                <a:latin typeface="Myriad Pro"/>
              </a:rPr>
              <a:t>Nízkoemisní</a:t>
            </a:r>
            <a:r>
              <a:rPr lang="cs-CZ" sz="2600" b="1" dirty="0">
                <a:solidFill>
                  <a:srgbClr val="0070C0"/>
                </a:solidFill>
                <a:effectLst>
                  <a:outerShdw blurRad="38100" dist="38100" dir="2700000" algn="tl">
                    <a:srgbClr val="000000">
                      <a:alpha val="43137"/>
                    </a:srgbClr>
                  </a:outerShdw>
                </a:effectLst>
                <a:latin typeface="Myriad Pro"/>
              </a:rPr>
              <a:t> a bezemisní vozidla“</a:t>
            </a:r>
          </a:p>
        </p:txBody>
      </p:sp>
    </p:spTree>
    <p:extLst>
      <p:ext uri="{BB962C8B-B14F-4D97-AF65-F5344CB8AC3E}">
        <p14:creationId xmlns:p14="http://schemas.microsoft.com/office/powerpoint/2010/main" val="3586181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41</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Kritéria </a:t>
            </a:r>
            <a:r>
              <a:rPr lang="cs-CZ" altLang="cs-CZ" sz="2200" b="1" dirty="0"/>
              <a:t>pro závěrečné ověření </a:t>
            </a:r>
            <a:r>
              <a:rPr lang="cs-CZ" altLang="cs-CZ" sz="2200" b="1" dirty="0" smtClean="0"/>
              <a:t>způsobilosti:</a:t>
            </a:r>
          </a:p>
          <a:p>
            <a:pPr lvl="1" indent="-342900">
              <a:spcBef>
                <a:spcPts val="1800"/>
              </a:spcBef>
              <a:spcAft>
                <a:spcPts val="300"/>
              </a:spcAft>
              <a:buFont typeface="Arial" panose="020B0604020202020204" pitchFamily="34" charset="0"/>
              <a:buChar char="•"/>
              <a:defRPr/>
            </a:pPr>
            <a:endParaRPr lang="cs-CZ" altLang="cs-CZ" sz="2200" b="1" dirty="0"/>
          </a:p>
        </p:txBody>
      </p:sp>
      <p:sp>
        <p:nvSpPr>
          <p:cNvPr id="10" name="Nadpis 1"/>
          <p:cNvSpPr txBox="1">
            <a:spLocks/>
          </p:cNvSpPr>
          <p:nvPr/>
        </p:nvSpPr>
        <p:spPr>
          <a:xfrm>
            <a:off x="-180528" y="239713"/>
            <a:ext cx="9505056" cy="97461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a:t>
            </a:r>
            <a:r>
              <a:rPr lang="cs-CZ" sz="2600" b="1" dirty="0" err="1">
                <a:solidFill>
                  <a:srgbClr val="0070C0"/>
                </a:solidFill>
                <a:effectLst>
                  <a:outerShdw blurRad="38100" dist="38100" dir="2700000" algn="tl">
                    <a:srgbClr val="000000">
                      <a:alpha val="43137"/>
                    </a:srgbClr>
                  </a:outerShdw>
                </a:effectLst>
                <a:latin typeface="Myriad Pro"/>
              </a:rPr>
              <a:t>Nízkoemisní</a:t>
            </a:r>
            <a:r>
              <a:rPr lang="cs-CZ" sz="2600" b="1" dirty="0">
                <a:solidFill>
                  <a:srgbClr val="0070C0"/>
                </a:solidFill>
                <a:effectLst>
                  <a:outerShdw blurRad="38100" dist="38100" dir="2700000" algn="tl">
                    <a:srgbClr val="000000">
                      <a:alpha val="43137"/>
                    </a:srgbClr>
                  </a:outerShdw>
                </a:effectLst>
                <a:latin typeface="Myriad Pro"/>
              </a:rPr>
              <a:t> a bezemisní vozidla“</a:t>
            </a:r>
          </a:p>
        </p:txBody>
      </p:sp>
      <p:graphicFrame>
        <p:nvGraphicFramePr>
          <p:cNvPr id="13" name="Tabulka 12"/>
          <p:cNvGraphicFramePr>
            <a:graphicFrameLocks noGrp="1"/>
          </p:cNvGraphicFramePr>
          <p:nvPr>
            <p:extLst>
              <p:ext uri="{D42A27DB-BD31-4B8C-83A1-F6EECF244321}">
                <p14:modId xmlns:p14="http://schemas.microsoft.com/office/powerpoint/2010/main" val="709828916"/>
              </p:ext>
            </p:extLst>
          </p:nvPr>
        </p:nvGraphicFramePr>
        <p:xfrm>
          <a:off x="1648460" y="1904641"/>
          <a:ext cx="5847080" cy="2181860"/>
        </p:xfrm>
        <a:graphic>
          <a:graphicData uri="http://schemas.openxmlformats.org/drawingml/2006/table">
            <a:tbl>
              <a:tblPr firstRow="1" firstCol="1" bandRow="1">
                <a:tableStyleId>{5C22544A-7EE6-4342-B048-85BDC9FD1C3A}</a:tableStyleId>
              </a:tblPr>
              <a:tblGrid>
                <a:gridCol w="2694940">
                  <a:extLst>
                    <a:ext uri="{9D8B030D-6E8A-4147-A177-3AD203B41FA5}">
                      <a16:colId xmlns:a16="http://schemas.microsoft.com/office/drawing/2014/main" xmlns="" val="20000"/>
                    </a:ext>
                  </a:extLst>
                </a:gridCol>
                <a:gridCol w="3152140">
                  <a:extLst>
                    <a:ext uri="{9D8B030D-6E8A-4147-A177-3AD203B41FA5}">
                      <a16:colId xmlns:a16="http://schemas.microsoft.com/office/drawing/2014/main" xmlns="" val="20001"/>
                    </a:ext>
                  </a:extLst>
                </a:gridCol>
              </a:tblGrid>
              <a:tr h="1263650">
                <a:tc>
                  <a:txBody>
                    <a:bodyPr/>
                    <a:lstStyle/>
                    <a:p>
                      <a:pPr algn="l">
                        <a:lnSpc>
                          <a:spcPct val="115000"/>
                        </a:lnSpc>
                        <a:spcAft>
                          <a:spcPts val="1000"/>
                        </a:spcAft>
                      </a:pPr>
                      <a:r>
                        <a:rPr lang="cs-CZ" sz="1800" dirty="0">
                          <a:effectLst/>
                          <a:latin typeface="Myriad Pro"/>
                        </a:rPr>
                        <a:t>Vozidla, nakupovaná pro veřejnou dopravu, jsou upravená pro přepravu osob se sníženou schopností pohybu a orientace.</a:t>
                      </a:r>
                      <a:endParaRPr lang="cs-CZ" sz="2000" dirty="0">
                        <a:effectLst/>
                        <a:latin typeface="Myriad Pro"/>
                        <a:ea typeface="MS Mincho"/>
                        <a:cs typeface="Times New Roman"/>
                      </a:endParaRPr>
                    </a:p>
                  </a:txBody>
                  <a:tcPr marL="68580" marR="68580" marT="0" marB="0" anchor="ctr"/>
                </a:tc>
                <a:tc>
                  <a:txBody>
                    <a:bodyPr/>
                    <a:lstStyle/>
                    <a:p>
                      <a:pPr algn="just">
                        <a:lnSpc>
                          <a:spcPct val="115000"/>
                        </a:lnSpc>
                        <a:spcAft>
                          <a:spcPts val="1000"/>
                        </a:spcAft>
                      </a:pPr>
                      <a:r>
                        <a:rPr lang="cs-CZ" sz="1100" dirty="0">
                          <a:effectLst/>
                          <a:latin typeface="Myriad Pro"/>
                        </a:rPr>
                        <a:t>ANO – ve studii proveditelnosti jsou popsány technické parametry vozidel pro jejich přizpůsobení osobám se sníženou schopností pohybu a orientace. </a:t>
                      </a:r>
                      <a:endParaRPr lang="cs-CZ" sz="1200" dirty="0">
                        <a:effectLst/>
                        <a:latin typeface="Myriad Pro"/>
                      </a:endParaRPr>
                    </a:p>
                    <a:p>
                      <a:pPr algn="just">
                        <a:lnSpc>
                          <a:spcPct val="115000"/>
                        </a:lnSpc>
                        <a:spcAft>
                          <a:spcPts val="1000"/>
                        </a:spcAft>
                      </a:pPr>
                      <a:r>
                        <a:rPr lang="cs-CZ" sz="1100" dirty="0">
                          <a:effectLst/>
                          <a:latin typeface="Myriad Pro"/>
                        </a:rPr>
                        <a:t>NE – ve studii proveditelnosti nejsou popsány technické parametry vozidel pro jejich přizpůsobení osobám se sníženou schopností pohybu a orientace.</a:t>
                      </a:r>
                      <a:endParaRPr lang="cs-CZ" sz="1200" dirty="0">
                        <a:effectLst/>
                        <a:latin typeface="Myriad Pro"/>
                      </a:endParaRPr>
                    </a:p>
                    <a:p>
                      <a:pPr algn="just">
                        <a:lnSpc>
                          <a:spcPct val="115000"/>
                        </a:lnSpc>
                        <a:spcAft>
                          <a:spcPts val="1000"/>
                        </a:spcAft>
                      </a:pPr>
                      <a:r>
                        <a:rPr lang="cs-CZ" sz="1100" dirty="0">
                          <a:effectLst/>
                          <a:latin typeface="Myriad Pro"/>
                        </a:rPr>
                        <a:t>NERELEVANTNÍ - projekt není zaměřen na aktivitu </a:t>
                      </a:r>
                      <a:r>
                        <a:rPr lang="cs-CZ" sz="1100" dirty="0" err="1">
                          <a:effectLst/>
                          <a:latin typeface="Myriad Pro"/>
                        </a:rPr>
                        <a:t>Nízkoemisní</a:t>
                      </a:r>
                      <a:r>
                        <a:rPr lang="cs-CZ" sz="1100" dirty="0">
                          <a:effectLst/>
                          <a:latin typeface="Myriad Pro"/>
                        </a:rPr>
                        <a:t> a bezemisní vozidla.</a:t>
                      </a:r>
                      <a:endParaRPr lang="cs-CZ" sz="1200" dirty="0">
                        <a:effectLst/>
                        <a:latin typeface="Myriad Pro"/>
                        <a:ea typeface="MS Mincho"/>
                        <a:cs typeface="Times New Roman"/>
                      </a:endParaRPr>
                    </a:p>
                  </a:txBody>
                  <a:tcPr marL="68580" marR="68580" marT="0" marB="0" anchor="ctr"/>
                </a:tc>
                <a:extLst>
                  <a:ext uri="{0D108BD9-81ED-4DB2-BD59-A6C34878D82A}">
                    <a16:rowId xmlns:a16="http://schemas.microsoft.com/office/drawing/2014/main" xmlns="" val="10000"/>
                  </a:ext>
                </a:extLst>
              </a:tr>
            </a:tbl>
          </a:graphicData>
        </a:graphic>
      </p:graphicFrame>
      <p:graphicFrame>
        <p:nvGraphicFramePr>
          <p:cNvPr id="14" name="Tabulka 13"/>
          <p:cNvGraphicFramePr>
            <a:graphicFrameLocks noGrp="1"/>
          </p:cNvGraphicFramePr>
          <p:nvPr>
            <p:extLst>
              <p:ext uri="{D42A27DB-BD31-4B8C-83A1-F6EECF244321}">
                <p14:modId xmlns:p14="http://schemas.microsoft.com/office/powerpoint/2010/main" val="1160293280"/>
              </p:ext>
            </p:extLst>
          </p:nvPr>
        </p:nvGraphicFramePr>
        <p:xfrm>
          <a:off x="1648460" y="4278058"/>
          <a:ext cx="5847080" cy="1796288"/>
        </p:xfrm>
        <a:graphic>
          <a:graphicData uri="http://schemas.openxmlformats.org/drawingml/2006/table">
            <a:tbl>
              <a:tblPr firstRow="1" firstCol="1" bandRow="1">
                <a:tableStyleId>{5C22544A-7EE6-4342-B048-85BDC9FD1C3A}</a:tableStyleId>
              </a:tblPr>
              <a:tblGrid>
                <a:gridCol w="2694940">
                  <a:extLst>
                    <a:ext uri="{9D8B030D-6E8A-4147-A177-3AD203B41FA5}">
                      <a16:colId xmlns:a16="http://schemas.microsoft.com/office/drawing/2014/main" xmlns="" val="20000"/>
                    </a:ext>
                  </a:extLst>
                </a:gridCol>
                <a:gridCol w="3152140">
                  <a:extLst>
                    <a:ext uri="{9D8B030D-6E8A-4147-A177-3AD203B41FA5}">
                      <a16:colId xmlns:a16="http://schemas.microsoft.com/office/drawing/2014/main" xmlns="" val="20001"/>
                    </a:ext>
                  </a:extLst>
                </a:gridCol>
              </a:tblGrid>
              <a:tr h="1044575">
                <a:tc>
                  <a:txBody>
                    <a:bodyPr/>
                    <a:lstStyle/>
                    <a:p>
                      <a:pPr algn="l">
                        <a:lnSpc>
                          <a:spcPct val="115000"/>
                        </a:lnSpc>
                        <a:spcAft>
                          <a:spcPts val="1000"/>
                        </a:spcAft>
                      </a:pPr>
                      <a:r>
                        <a:rPr lang="cs-CZ" sz="1800" dirty="0">
                          <a:effectLst/>
                          <a:latin typeface="Myriad Pro"/>
                        </a:rPr>
                        <a:t>Vozidla, nakupovaná pro veřejnou dopravu, splňují Euro 6.</a:t>
                      </a:r>
                      <a:endParaRPr lang="cs-CZ" sz="2000" dirty="0">
                        <a:effectLst/>
                        <a:latin typeface="Myriad Pro"/>
                        <a:ea typeface="MS Mincho"/>
                        <a:cs typeface="Times New Roman"/>
                      </a:endParaRPr>
                    </a:p>
                  </a:txBody>
                  <a:tcPr marL="68580" marR="68580" marT="0" marB="0" anchor="ctr"/>
                </a:tc>
                <a:tc>
                  <a:txBody>
                    <a:bodyPr/>
                    <a:lstStyle/>
                    <a:p>
                      <a:pPr algn="just">
                        <a:lnSpc>
                          <a:spcPct val="115000"/>
                        </a:lnSpc>
                        <a:spcAft>
                          <a:spcPts val="1000"/>
                        </a:spcAft>
                      </a:pPr>
                      <a:r>
                        <a:rPr lang="cs-CZ" sz="1100" dirty="0">
                          <a:effectLst/>
                          <a:latin typeface="Myriad Pro"/>
                        </a:rPr>
                        <a:t>ANO – ve studii proveditelnosti je popsáno, že pořizovaná vozidla splňují minimálně emisní limity normy Euro 6. </a:t>
                      </a:r>
                      <a:endParaRPr lang="cs-CZ" sz="1200" dirty="0">
                        <a:effectLst/>
                        <a:latin typeface="Myriad Pro"/>
                      </a:endParaRPr>
                    </a:p>
                    <a:p>
                      <a:pPr algn="just">
                        <a:lnSpc>
                          <a:spcPct val="115000"/>
                        </a:lnSpc>
                        <a:spcAft>
                          <a:spcPts val="1000"/>
                        </a:spcAft>
                      </a:pPr>
                      <a:r>
                        <a:rPr lang="cs-CZ" sz="1100" dirty="0">
                          <a:effectLst/>
                          <a:latin typeface="Myriad Pro"/>
                        </a:rPr>
                        <a:t>NE – ve studii proveditelnosti není popsáno, že pořizovaná vozidla splňují minimálně emisní limity normy Euro 6.</a:t>
                      </a:r>
                      <a:endParaRPr lang="cs-CZ" sz="1200" dirty="0">
                        <a:effectLst/>
                        <a:latin typeface="Myriad Pro"/>
                      </a:endParaRPr>
                    </a:p>
                    <a:p>
                      <a:pPr algn="just">
                        <a:lnSpc>
                          <a:spcPct val="115000"/>
                        </a:lnSpc>
                        <a:spcAft>
                          <a:spcPts val="1000"/>
                        </a:spcAft>
                      </a:pPr>
                      <a:r>
                        <a:rPr lang="cs-CZ" sz="1100" dirty="0">
                          <a:effectLst/>
                          <a:latin typeface="Myriad Pro"/>
                        </a:rPr>
                        <a:t>NERELEVANTNÍ – projekt není zaměřen na aktivitu </a:t>
                      </a:r>
                      <a:r>
                        <a:rPr lang="cs-CZ" sz="1100" dirty="0" err="1">
                          <a:effectLst/>
                          <a:latin typeface="Myriad Pro"/>
                        </a:rPr>
                        <a:t>Nízkoemisní</a:t>
                      </a:r>
                      <a:r>
                        <a:rPr lang="cs-CZ" sz="1100" dirty="0">
                          <a:effectLst/>
                          <a:latin typeface="Myriad Pro"/>
                        </a:rPr>
                        <a:t> a bezemisní vozidla.</a:t>
                      </a:r>
                      <a:endParaRPr lang="cs-CZ" sz="1200" dirty="0">
                        <a:effectLst/>
                        <a:latin typeface="Myriad Pro"/>
                        <a:ea typeface="MS Mincho"/>
                        <a:cs typeface="Times New Roman"/>
                      </a:endParaRPr>
                    </a:p>
                  </a:txBody>
                  <a:tcPr marL="68580" marR="68580" marT="0" marB="0" anchor="ct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6487631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42</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sz="2200" b="1" dirty="0" smtClean="0"/>
              <a:t>Podmínky veřejné podpory</a:t>
            </a:r>
            <a:r>
              <a:rPr lang="cs-CZ" altLang="cs-CZ" sz="2200" b="1" dirty="0" smtClean="0"/>
              <a:t>:</a:t>
            </a:r>
            <a:endParaRPr lang="cs-CZ" altLang="cs-CZ" sz="2200" b="1" dirty="0"/>
          </a:p>
          <a:p>
            <a:pPr lvl="1"/>
            <a:r>
              <a:rPr lang="cs-CZ" sz="1700" dirty="0"/>
              <a:t>Podpora žadatelů vykonávajících činnost v souladu s nařízením č. </a:t>
            </a:r>
            <a:r>
              <a:rPr lang="cs-CZ" sz="1700" dirty="0" smtClean="0"/>
              <a:t>1370/2007.</a:t>
            </a:r>
            <a:endParaRPr lang="cs-CZ" sz="1700" dirty="0"/>
          </a:p>
          <a:p>
            <a:pPr lvl="1"/>
            <a:r>
              <a:rPr lang="cs-CZ" sz="1700" dirty="0"/>
              <a:t>Povinnost využívat vozidla pro poskytování </a:t>
            </a:r>
            <a:r>
              <a:rPr lang="cs-CZ" sz="1700" b="1" dirty="0"/>
              <a:t>veřejných služeb </a:t>
            </a:r>
            <a:r>
              <a:rPr lang="cs-CZ" sz="1700" dirty="0"/>
              <a:t>v přepravě cestujících.</a:t>
            </a:r>
          </a:p>
          <a:p>
            <a:pPr lvl="1"/>
            <a:r>
              <a:rPr lang="cs-CZ" sz="1700" b="1" dirty="0"/>
              <a:t>Smlouvy o veřejných službách </a:t>
            </a:r>
            <a:r>
              <a:rPr lang="cs-CZ" sz="1700" dirty="0"/>
              <a:t>musí být uzavřeny na základě transparentního a otevřeného výběrového řízení či na základě přímého zadání podle platné legislativy, s platností nejméně po celou dobu udržitelnosti projektu. Pokud platnost smlouvy končí v době udržitelnosti, musí dopravce doložit smlouvu o smlouvě budoucí o veřejných službách nebo vyjádření objednatele o úmyslu smlouvu o veřejných službách s žadatelem uzavřít.</a:t>
            </a:r>
          </a:p>
          <a:p>
            <a:pPr lvl="1"/>
            <a:r>
              <a:rPr lang="cs-CZ" sz="1700" dirty="0"/>
              <a:t>Dotace na pořízení vozidla musí být </a:t>
            </a:r>
            <a:r>
              <a:rPr lang="cs-CZ" sz="1700" b="1" dirty="0"/>
              <a:t>zohledněna při určení roční kompenzace </a:t>
            </a:r>
            <a:r>
              <a:rPr lang="cs-CZ" sz="1700" dirty="0"/>
              <a:t>tak, že odpisy, které uplatňuje příjemce ve výchozím finančním modelu nebo ve výkazu skutečných nákladů, budou obsahovat odpisy  části ceny vozidla, kterou příjemce hradí z vlastních zdrojů.</a:t>
            </a:r>
          </a:p>
          <a:p>
            <a:pPr lvl="1"/>
            <a:r>
              <a:rPr lang="cs-CZ" sz="1700" dirty="0"/>
              <a:t>Příjemce je povinen zajistit </a:t>
            </a:r>
            <a:r>
              <a:rPr lang="cs-CZ" sz="1700" b="1" dirty="0"/>
              <a:t>minimálně 30 000 km ujetých jedním autobusem</a:t>
            </a:r>
            <a:r>
              <a:rPr lang="cs-CZ" sz="1700" dirty="0"/>
              <a:t>, </a:t>
            </a:r>
            <a:r>
              <a:rPr lang="cs-CZ" sz="1700" dirty="0" err="1"/>
              <a:t>elektrobusem</a:t>
            </a:r>
            <a:r>
              <a:rPr lang="cs-CZ" sz="1700" dirty="0"/>
              <a:t> nebo trolejbusem a 40 000 km ujetých jednou tramvají v období kalendářního roku po dobu životnosti vozidla (účetního odepisování 10/15 let).</a:t>
            </a:r>
          </a:p>
          <a:p>
            <a:pPr lvl="1"/>
            <a:endParaRPr lang="cs-CZ" sz="1600" dirty="0" smtClean="0"/>
          </a:p>
        </p:txBody>
      </p:sp>
      <p:sp>
        <p:nvSpPr>
          <p:cNvPr id="10" name="Nadpis 1"/>
          <p:cNvSpPr txBox="1">
            <a:spLocks/>
          </p:cNvSpPr>
          <p:nvPr/>
        </p:nvSpPr>
        <p:spPr>
          <a:xfrm>
            <a:off x="-180528" y="239713"/>
            <a:ext cx="9505056" cy="974611"/>
          </a:xfrm>
          <a:prstGeom prst="rect">
            <a:avLst/>
          </a:prstGeom>
        </p:spPr>
        <p:txBody>
          <a:bodyPr/>
          <a:lstStyle>
            <a:defPPr>
              <a:defRPr lang="en-US"/>
            </a:defPPr>
            <a:lvl1pPr algn="ctr">
              <a:spcBef>
                <a:spcPct val="0"/>
              </a:spcBef>
              <a:buNone/>
              <a:defRPr sz="2600" b="1" cap="all">
                <a:solidFill>
                  <a:srgbClr val="0070C0"/>
                </a:solidFill>
                <a:effectLst>
                  <a:outerShdw blurRad="38100" dist="38100" dir="2700000" algn="tl">
                    <a:srgbClr val="000000">
                      <a:alpha val="43137"/>
                    </a:srgbClr>
                  </a:outerShdw>
                </a:effectLst>
                <a:latin typeface="Myriad Pro"/>
                <a:ea typeface="+mj-ea"/>
                <a:cs typeface="+mj-cs"/>
              </a:defRPr>
            </a:lvl1pPr>
          </a:lstStyle>
          <a:p>
            <a:r>
              <a:rPr lang="cs-CZ" dirty="0"/>
              <a:t>53. výzva IROP</a:t>
            </a:r>
            <a:br>
              <a:rPr lang="cs-CZ" dirty="0"/>
            </a:br>
            <a:r>
              <a:rPr lang="cs-CZ" dirty="0"/>
              <a:t>„</a:t>
            </a:r>
            <a:r>
              <a:rPr lang="cs-CZ" dirty="0" err="1"/>
              <a:t>Nízkoemisní</a:t>
            </a:r>
            <a:r>
              <a:rPr lang="cs-CZ" dirty="0"/>
              <a:t> a bezemisní vozidla“</a:t>
            </a:r>
          </a:p>
        </p:txBody>
      </p:sp>
    </p:spTree>
    <p:extLst>
      <p:ext uri="{BB962C8B-B14F-4D97-AF65-F5344CB8AC3E}">
        <p14:creationId xmlns:p14="http://schemas.microsoft.com/office/powerpoint/2010/main" val="41943737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43</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Vedlejší podporované aktivity:</a:t>
            </a:r>
          </a:p>
          <a:p>
            <a:pPr lvl="1"/>
            <a:r>
              <a:rPr lang="cs-CZ" sz="2000" dirty="0"/>
              <a:t>zpracování studie proveditelnosti,</a:t>
            </a:r>
          </a:p>
          <a:p>
            <a:pPr lvl="1"/>
            <a:r>
              <a:rPr lang="cs-CZ" sz="2000" dirty="0"/>
              <a:t>zpracování zadávacích podmínek k  zakázkám a na organizaci výběrových a zadávacích </a:t>
            </a:r>
            <a:r>
              <a:rPr lang="cs-CZ" sz="2000" dirty="0" smtClean="0"/>
              <a:t>řízení,</a:t>
            </a:r>
            <a:endParaRPr lang="cs-CZ" sz="2000" dirty="0"/>
          </a:p>
          <a:p>
            <a:pPr lvl="1"/>
            <a:r>
              <a:rPr lang="cs-CZ" sz="2000" dirty="0"/>
              <a:t>povinná publicita.</a:t>
            </a:r>
            <a:endParaRPr lang="cs-CZ" altLang="cs-CZ" sz="1800" dirty="0"/>
          </a:p>
        </p:txBody>
      </p:sp>
      <p:sp>
        <p:nvSpPr>
          <p:cNvPr id="10"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a:t>
            </a:r>
            <a:r>
              <a:rPr lang="cs-CZ" sz="2600" b="1" dirty="0" err="1">
                <a:solidFill>
                  <a:srgbClr val="0070C0"/>
                </a:solidFill>
                <a:effectLst>
                  <a:outerShdw blurRad="38100" dist="38100" dir="2700000" algn="tl">
                    <a:srgbClr val="000000">
                      <a:alpha val="43137"/>
                    </a:srgbClr>
                  </a:outerShdw>
                </a:effectLst>
                <a:latin typeface="Myriad Pro"/>
              </a:rPr>
              <a:t>Nízkoemisní</a:t>
            </a:r>
            <a:r>
              <a:rPr lang="cs-CZ" sz="2600" b="1" dirty="0">
                <a:solidFill>
                  <a:srgbClr val="0070C0"/>
                </a:solidFill>
                <a:effectLst>
                  <a:outerShdw blurRad="38100" dist="38100" dir="2700000" algn="tl">
                    <a:srgbClr val="000000">
                      <a:alpha val="43137"/>
                    </a:srgbClr>
                  </a:outerShdw>
                </a:effectLst>
                <a:latin typeface="Myriad Pro"/>
              </a:rPr>
              <a:t> a bezemisní vozidla“</a:t>
            </a:r>
          </a:p>
        </p:txBody>
      </p:sp>
    </p:spTree>
    <p:extLst>
      <p:ext uri="{BB962C8B-B14F-4D97-AF65-F5344CB8AC3E}">
        <p14:creationId xmlns:p14="http://schemas.microsoft.com/office/powerpoint/2010/main" val="3786429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44</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Nezpůsobilé výdaje:</a:t>
            </a:r>
          </a:p>
          <a:p>
            <a:pPr lvl="1"/>
            <a:r>
              <a:rPr lang="cs-CZ" sz="2000" dirty="0" smtClean="0"/>
              <a:t>např</a:t>
            </a:r>
            <a:r>
              <a:rPr lang="cs-CZ" sz="2000" dirty="0"/>
              <a:t>. výdaje na servis, opravu nebo modernizaci vozidel, s výjimkou nákupu modernizovaných tramvají,</a:t>
            </a:r>
          </a:p>
          <a:p>
            <a:pPr lvl="1"/>
            <a:r>
              <a:rPr lang="cs-CZ" sz="2000" dirty="0"/>
              <a:t>DPH vztahující se přímo k nákupu vozidel,</a:t>
            </a:r>
          </a:p>
          <a:p>
            <a:pPr lvl="1"/>
            <a:r>
              <a:rPr lang="cs-CZ" sz="2000" dirty="0"/>
              <a:t>výdaje na přípravu a zpracování žádosti o podporu a výdaje spojené s řízením a administrací projektu,</a:t>
            </a:r>
          </a:p>
          <a:p>
            <a:pPr lvl="1"/>
            <a:r>
              <a:rPr lang="cs-CZ" sz="2000" dirty="0"/>
              <a:t>výdaje na stavby a stavební úpravy,</a:t>
            </a:r>
          </a:p>
          <a:p>
            <a:pPr lvl="1"/>
            <a:r>
              <a:rPr lang="cs-CZ" sz="2000" dirty="0"/>
              <a:t>pojištění apod.</a:t>
            </a:r>
          </a:p>
          <a:p>
            <a:pPr lvl="1"/>
            <a:endParaRPr lang="pl-PL" sz="1600" dirty="0" smtClean="0"/>
          </a:p>
          <a:p>
            <a:pPr lvl="1" indent="-342900">
              <a:spcBef>
                <a:spcPts val="1200"/>
              </a:spcBef>
              <a:spcAft>
                <a:spcPts val="300"/>
              </a:spcAft>
              <a:buFont typeface="Arial" panose="020B0604020202020204" pitchFamily="34" charset="0"/>
              <a:buChar char="•"/>
              <a:defRPr/>
            </a:pPr>
            <a:endParaRPr lang="cs-CZ" sz="1600" dirty="0"/>
          </a:p>
        </p:txBody>
      </p:sp>
      <p:sp>
        <p:nvSpPr>
          <p:cNvPr id="11"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a:t>
            </a:r>
            <a:r>
              <a:rPr lang="cs-CZ" sz="2600" b="1" dirty="0" err="1">
                <a:solidFill>
                  <a:srgbClr val="0070C0"/>
                </a:solidFill>
                <a:effectLst>
                  <a:outerShdw blurRad="38100" dist="38100" dir="2700000" algn="tl">
                    <a:srgbClr val="000000">
                      <a:alpha val="43137"/>
                    </a:srgbClr>
                  </a:outerShdw>
                </a:effectLst>
                <a:latin typeface="Myriad Pro"/>
              </a:rPr>
              <a:t>Nízkoemisní</a:t>
            </a:r>
            <a:r>
              <a:rPr lang="cs-CZ" sz="2600" b="1" dirty="0">
                <a:solidFill>
                  <a:srgbClr val="0070C0"/>
                </a:solidFill>
                <a:effectLst>
                  <a:outerShdw blurRad="38100" dist="38100" dir="2700000" algn="tl">
                    <a:srgbClr val="000000">
                      <a:alpha val="43137"/>
                    </a:srgbClr>
                  </a:outerShdw>
                </a:effectLst>
                <a:latin typeface="Myriad Pro"/>
              </a:rPr>
              <a:t> a bezemisní vozidla“</a:t>
            </a:r>
          </a:p>
        </p:txBody>
      </p:sp>
    </p:spTree>
    <p:extLst>
      <p:ext uri="{BB962C8B-B14F-4D97-AF65-F5344CB8AC3E}">
        <p14:creationId xmlns:p14="http://schemas.microsoft.com/office/powerpoint/2010/main" val="19181762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45</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Hlavní podporované aktivity:</a:t>
            </a:r>
          </a:p>
          <a:p>
            <a:pPr lvl="1"/>
            <a:r>
              <a:rPr lang="cs-CZ" sz="1800" dirty="0"/>
              <a:t>zavedení nebo modernizace systémů pro sledování a </a:t>
            </a:r>
            <a:r>
              <a:rPr lang="cs-CZ" sz="1800" b="1" dirty="0"/>
              <a:t>řízení</a:t>
            </a:r>
            <a:r>
              <a:rPr lang="cs-CZ" sz="1800" dirty="0"/>
              <a:t> vozidel a dispečink veřejné dopravy,</a:t>
            </a:r>
          </a:p>
          <a:p>
            <a:pPr lvl="1"/>
            <a:r>
              <a:rPr lang="cs-CZ" sz="1800" dirty="0"/>
              <a:t>zavedení nebo modernizace </a:t>
            </a:r>
            <a:r>
              <a:rPr lang="cs-CZ" sz="1800" b="1" dirty="0"/>
              <a:t>informačních</a:t>
            </a:r>
            <a:r>
              <a:rPr lang="cs-CZ" sz="1800" dirty="0"/>
              <a:t> systémů pro cestující ve vozidlech veřejné dopravy a na zastávkách, ve stanicích a přestupních uzlech veřejné dopravy,</a:t>
            </a:r>
          </a:p>
          <a:p>
            <a:pPr lvl="1"/>
            <a:r>
              <a:rPr lang="cs-CZ" sz="1800" dirty="0"/>
              <a:t>zavedení nebo modernizace </a:t>
            </a:r>
            <a:r>
              <a:rPr lang="cs-CZ" sz="1800" b="1" dirty="0"/>
              <a:t>odbavovacích a platebních </a:t>
            </a:r>
            <a:r>
              <a:rPr lang="cs-CZ" sz="1800" dirty="0"/>
              <a:t>systémů ve vozidlech veřejné dopravy, na zastávkách, ve stanicích a přestupních uzlech veřejné dopravy a v dopravních informačních a zákaznických centrech včetně dopravních informačních a zákaznických center provozovaných elektronicky,</a:t>
            </a:r>
          </a:p>
          <a:p>
            <a:pPr lvl="1"/>
            <a:r>
              <a:rPr lang="cs-CZ" sz="1800" dirty="0"/>
              <a:t>zavedení jednotné informační služby </a:t>
            </a:r>
            <a:r>
              <a:rPr lang="cs-CZ" sz="1800" b="1" dirty="0"/>
              <a:t>pro systém integrovaných veřejných služeb </a:t>
            </a:r>
            <a:r>
              <a:rPr lang="cs-CZ" sz="1800" dirty="0"/>
              <a:t>v přepravě cestujících,</a:t>
            </a:r>
          </a:p>
          <a:p>
            <a:pPr lvl="1"/>
            <a:r>
              <a:rPr lang="cs-CZ" sz="1800" dirty="0"/>
              <a:t>zavedení jednotného elektronického jízdního dokladu pro systém integrovaných veřejných služeb v přepravě </a:t>
            </a:r>
            <a:r>
              <a:rPr lang="cs-CZ" sz="1800" dirty="0" smtClean="0"/>
              <a:t>cestujících.</a:t>
            </a:r>
            <a:endParaRPr lang="cs-CZ" sz="1800" dirty="0"/>
          </a:p>
          <a:p>
            <a:pPr lvl="1" indent="-342900">
              <a:spcBef>
                <a:spcPts val="1200"/>
              </a:spcBef>
              <a:spcAft>
                <a:spcPts val="300"/>
              </a:spcAft>
              <a:buFont typeface="Arial" panose="020B0604020202020204" pitchFamily="34" charset="0"/>
              <a:buChar char="•"/>
              <a:defRPr/>
            </a:pPr>
            <a:endParaRPr lang="cs-CZ" sz="1600" dirty="0"/>
          </a:p>
        </p:txBody>
      </p:sp>
      <p:sp>
        <p:nvSpPr>
          <p:cNvPr id="9" name="Nadpis 1"/>
          <p:cNvSpPr txBox="1">
            <a:spLocks/>
          </p:cNvSpPr>
          <p:nvPr/>
        </p:nvSpPr>
        <p:spPr>
          <a:xfrm>
            <a:off x="-180528" y="239713"/>
            <a:ext cx="9505056" cy="974611"/>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„Telematika pro veřejnou dopravu“</a:t>
            </a:r>
          </a:p>
        </p:txBody>
      </p:sp>
    </p:spTree>
    <p:extLst>
      <p:ext uri="{BB962C8B-B14F-4D97-AF65-F5344CB8AC3E}">
        <p14:creationId xmlns:p14="http://schemas.microsoft.com/office/powerpoint/2010/main" val="22697424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46</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a:t>Kritérium pro závěrečné ověření způsobilosti:</a:t>
            </a:r>
          </a:p>
          <a:p>
            <a:pPr marL="400050" lvl="1" indent="0">
              <a:spcBef>
                <a:spcPts val="1800"/>
              </a:spcBef>
              <a:spcAft>
                <a:spcPts val="300"/>
              </a:spcAft>
              <a:buNone/>
              <a:defRPr/>
            </a:pPr>
            <a:endParaRPr lang="cs-CZ" altLang="cs-CZ" sz="2200" b="1" dirty="0"/>
          </a:p>
        </p:txBody>
      </p:sp>
      <p:sp>
        <p:nvSpPr>
          <p:cNvPr id="10"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„Telematika pro veřejnou dopravu“</a:t>
            </a:r>
          </a:p>
        </p:txBody>
      </p:sp>
      <p:graphicFrame>
        <p:nvGraphicFramePr>
          <p:cNvPr id="11" name="Tabulka 10"/>
          <p:cNvGraphicFramePr>
            <a:graphicFrameLocks noGrp="1"/>
          </p:cNvGraphicFramePr>
          <p:nvPr>
            <p:extLst/>
          </p:nvPr>
        </p:nvGraphicFramePr>
        <p:xfrm>
          <a:off x="1648460" y="2451100"/>
          <a:ext cx="5847080" cy="2781300"/>
        </p:xfrm>
        <a:graphic>
          <a:graphicData uri="http://schemas.openxmlformats.org/drawingml/2006/table">
            <a:tbl>
              <a:tblPr firstRow="1" firstCol="1" bandRow="1">
                <a:tableStyleId>{5C22544A-7EE6-4342-B048-85BDC9FD1C3A}</a:tableStyleId>
              </a:tblPr>
              <a:tblGrid>
                <a:gridCol w="2694940">
                  <a:extLst>
                    <a:ext uri="{9D8B030D-6E8A-4147-A177-3AD203B41FA5}">
                      <a16:colId xmlns:a16="http://schemas.microsoft.com/office/drawing/2014/main" xmlns="" val="20000"/>
                    </a:ext>
                  </a:extLst>
                </a:gridCol>
                <a:gridCol w="3152140">
                  <a:extLst>
                    <a:ext uri="{9D8B030D-6E8A-4147-A177-3AD203B41FA5}">
                      <a16:colId xmlns:a16="http://schemas.microsoft.com/office/drawing/2014/main" xmlns="" val="20001"/>
                    </a:ext>
                  </a:extLst>
                </a:gridCol>
              </a:tblGrid>
              <a:tr h="2781300">
                <a:tc>
                  <a:txBody>
                    <a:bodyPr/>
                    <a:lstStyle/>
                    <a:p>
                      <a:pPr algn="l">
                        <a:lnSpc>
                          <a:spcPct val="115000"/>
                        </a:lnSpc>
                        <a:spcAft>
                          <a:spcPts val="1000"/>
                        </a:spcAft>
                      </a:pPr>
                      <a:r>
                        <a:rPr lang="cs-CZ" sz="1800" dirty="0">
                          <a:effectLst/>
                          <a:latin typeface="Myriad Pro"/>
                        </a:rPr>
                        <a:t>Projekt zohledňuje specifické potřeby osob se sníženou schopností pohybu a orientace v přístupu k aplikacím nebo službám inteligentního dopravního systému.</a:t>
                      </a:r>
                      <a:endParaRPr lang="cs-CZ" sz="2000" dirty="0">
                        <a:effectLst/>
                        <a:latin typeface="Cambria"/>
                        <a:ea typeface="MS Mincho"/>
                        <a:cs typeface="Times New Roman"/>
                      </a:endParaRPr>
                    </a:p>
                  </a:txBody>
                  <a:tcPr marL="68580" marR="68580" marT="0" marB="0" anchor="ctr"/>
                </a:tc>
                <a:tc>
                  <a:txBody>
                    <a:bodyPr/>
                    <a:lstStyle/>
                    <a:p>
                      <a:pPr algn="just">
                        <a:lnSpc>
                          <a:spcPct val="115000"/>
                        </a:lnSpc>
                        <a:spcAft>
                          <a:spcPts val="1000"/>
                        </a:spcAft>
                      </a:pPr>
                      <a:r>
                        <a:rPr lang="cs-CZ" sz="1100" dirty="0">
                          <a:effectLst/>
                          <a:latin typeface="Myriad Pro"/>
                        </a:rPr>
                        <a:t>ANO – zohlednění potřeb osob se sníženou schopností pohybu a orientace je popsáno ve studii proveditelnosti.</a:t>
                      </a:r>
                      <a:endParaRPr lang="cs-CZ" sz="1200" dirty="0">
                        <a:effectLst/>
                        <a:latin typeface="Myriad Pro"/>
                      </a:endParaRPr>
                    </a:p>
                    <a:p>
                      <a:pPr algn="just">
                        <a:lnSpc>
                          <a:spcPct val="115000"/>
                        </a:lnSpc>
                        <a:spcAft>
                          <a:spcPts val="1000"/>
                        </a:spcAft>
                      </a:pPr>
                      <a:r>
                        <a:rPr lang="cs-CZ" sz="1100" dirty="0">
                          <a:effectLst/>
                          <a:latin typeface="Myriad Pro"/>
                        </a:rPr>
                        <a:t>NE – zohlednění potřeb osob se sníženou schopností pohybu a orientace není popsáno ve studii proveditelnosti.</a:t>
                      </a:r>
                      <a:endParaRPr lang="cs-CZ" sz="1200" dirty="0">
                        <a:effectLst/>
                        <a:latin typeface="Myriad Pro"/>
                      </a:endParaRPr>
                    </a:p>
                    <a:p>
                      <a:pPr algn="just">
                        <a:lnSpc>
                          <a:spcPct val="115000"/>
                        </a:lnSpc>
                        <a:spcAft>
                          <a:spcPts val="1000"/>
                        </a:spcAft>
                      </a:pPr>
                      <a:r>
                        <a:rPr lang="cs-CZ" sz="1100" dirty="0">
                          <a:effectLst/>
                          <a:latin typeface="Myriad Pro"/>
                        </a:rPr>
                        <a:t>NERELEVANTNÍ – projekt není zaměřen na aktivitu Telematika pro veřejnou dopravu.</a:t>
                      </a:r>
                      <a:endParaRPr lang="cs-CZ" sz="1200" dirty="0">
                        <a:effectLst/>
                        <a:latin typeface="Cambria"/>
                        <a:ea typeface="MS Mincho"/>
                        <a:cs typeface="Times New Roman"/>
                      </a:endParaRPr>
                    </a:p>
                  </a:txBody>
                  <a:tcPr marL="68580" marR="68580" marT="0" marB="0" anchor="ct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1553366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47</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a:t>Vedlejší podporované aktivity:</a:t>
            </a:r>
          </a:p>
          <a:p>
            <a:pPr lvl="1"/>
            <a:r>
              <a:rPr lang="cs-CZ" sz="2000" dirty="0"/>
              <a:t>zpracování projektových dokumentací staveb a systémů,</a:t>
            </a:r>
          </a:p>
          <a:p>
            <a:pPr lvl="1"/>
            <a:r>
              <a:rPr lang="cs-CZ" sz="2000" dirty="0"/>
              <a:t>zabezpečení výstavby,</a:t>
            </a:r>
          </a:p>
          <a:p>
            <a:pPr lvl="1"/>
            <a:r>
              <a:rPr lang="cs-CZ" sz="2000" dirty="0"/>
              <a:t>nezbytně nutné přizpůsobení/konfigurace/úpravy stávajících HW a SW prostředků žadatele z důvodu zajištění kompatibility s realizovanými systémy,</a:t>
            </a:r>
          </a:p>
          <a:p>
            <a:pPr lvl="1"/>
            <a:r>
              <a:rPr lang="cs-CZ" sz="2000" dirty="0"/>
              <a:t>zpracování studie proveditelnosti,</a:t>
            </a:r>
          </a:p>
          <a:p>
            <a:pPr lvl="1"/>
            <a:r>
              <a:rPr lang="cs-CZ" sz="2000" dirty="0"/>
              <a:t>zpracování zadávacích podmínek k  zakázkám a organizace výběrových a zadávacích řízení,</a:t>
            </a:r>
          </a:p>
          <a:p>
            <a:pPr lvl="1"/>
            <a:r>
              <a:rPr lang="cs-CZ" sz="2000" dirty="0"/>
              <a:t>povinná publicita projektu.</a:t>
            </a:r>
          </a:p>
        </p:txBody>
      </p:sp>
      <p:sp>
        <p:nvSpPr>
          <p:cNvPr id="10" name="Nadpis 1"/>
          <p:cNvSpPr txBox="1">
            <a:spLocks/>
          </p:cNvSpPr>
          <p:nvPr/>
        </p:nvSpPr>
        <p:spPr>
          <a:xfrm>
            <a:off x="-180528" y="239713"/>
            <a:ext cx="9505056" cy="974611"/>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„Telematika pro veřejnou dopravu“</a:t>
            </a:r>
          </a:p>
        </p:txBody>
      </p:sp>
    </p:spTree>
    <p:extLst>
      <p:ext uri="{BB962C8B-B14F-4D97-AF65-F5344CB8AC3E}">
        <p14:creationId xmlns:p14="http://schemas.microsoft.com/office/powerpoint/2010/main" val="16689190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48</a:t>
            </a:fld>
            <a:endParaRPr lang="en-US" dirty="0"/>
          </a:p>
        </p:txBody>
      </p:sp>
      <p:sp>
        <p:nvSpPr>
          <p:cNvPr id="7"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a:t>Nezpůsobilé výdaje:</a:t>
            </a:r>
          </a:p>
          <a:p>
            <a:pPr lvl="1"/>
            <a:r>
              <a:rPr lang="cs-CZ" sz="2000" dirty="0" smtClean="0"/>
              <a:t>např</a:t>
            </a:r>
            <a:r>
              <a:rPr lang="cs-CZ" sz="2000" dirty="0"/>
              <a:t>. </a:t>
            </a:r>
            <a:r>
              <a:rPr lang="cs-CZ" sz="2000" dirty="0" smtClean="0"/>
              <a:t>výdaje </a:t>
            </a:r>
            <a:r>
              <a:rPr lang="cs-CZ" sz="2000" dirty="0"/>
              <a:t>na realizaci inteligentních dopravních systémů k řízení</a:t>
            </a:r>
            <a:br>
              <a:rPr lang="cs-CZ" sz="2000" dirty="0"/>
            </a:br>
            <a:r>
              <a:rPr lang="cs-CZ" sz="2000" dirty="0"/>
              <a:t>či informování celého silničního provozu,</a:t>
            </a:r>
          </a:p>
          <a:p>
            <a:pPr lvl="1"/>
            <a:r>
              <a:rPr lang="cs-CZ" sz="2000" dirty="0"/>
              <a:t>pořízení elektronických jízdních dokladů určených cestujícím,</a:t>
            </a:r>
          </a:p>
          <a:p>
            <a:pPr lvl="1"/>
            <a:r>
              <a:rPr lang="cs-CZ" sz="2000" dirty="0"/>
              <a:t>výdaje na nástupiště zastávek veřejné dopravy, novostavby, přístavby a nástavby dokončených staveb a stavební úpravy neuvedené mezi hlavními aktivitami projektu,</a:t>
            </a:r>
          </a:p>
          <a:p>
            <a:pPr lvl="1"/>
            <a:r>
              <a:rPr lang="cs-CZ" sz="2000" dirty="0"/>
              <a:t>výdaje na nákup nemovitostí,</a:t>
            </a:r>
          </a:p>
          <a:p>
            <a:pPr lvl="1"/>
            <a:r>
              <a:rPr lang="cs-CZ" sz="2000" dirty="0"/>
              <a:t>pojištění apod.</a:t>
            </a:r>
          </a:p>
          <a:p>
            <a:pPr lvl="1"/>
            <a:endParaRPr lang="pl-PL" sz="1600" dirty="0" smtClean="0"/>
          </a:p>
          <a:p>
            <a:pPr lvl="1" indent="-342900">
              <a:spcBef>
                <a:spcPts val="1200"/>
              </a:spcBef>
              <a:spcAft>
                <a:spcPts val="300"/>
              </a:spcAft>
              <a:buFont typeface="Arial" panose="020B0604020202020204" pitchFamily="34" charset="0"/>
              <a:buChar char="•"/>
              <a:defRPr/>
            </a:pPr>
            <a:endParaRPr lang="cs-CZ" sz="1600" dirty="0"/>
          </a:p>
        </p:txBody>
      </p:sp>
      <p:sp>
        <p:nvSpPr>
          <p:cNvPr id="10" name="Nadpis 1"/>
          <p:cNvSpPr txBox="1">
            <a:spLocks/>
          </p:cNvSpPr>
          <p:nvPr/>
        </p:nvSpPr>
        <p:spPr>
          <a:xfrm>
            <a:off x="-180528" y="239713"/>
            <a:ext cx="9505056" cy="974611"/>
          </a:xfrm>
          <a:prstGeom prst="rect">
            <a:avLst/>
          </a:prstGeom>
        </p:spPr>
        <p:txBody>
          <a:bodyPr/>
          <a:lstStyle>
            <a:defPPr>
              <a:defRPr lang="en-US"/>
            </a:defPPr>
            <a:lvl1pPr algn="ctr">
              <a:spcBef>
                <a:spcPct val="0"/>
              </a:spcBef>
              <a:buNone/>
              <a:defRPr sz="2600" b="1" cap="all">
                <a:solidFill>
                  <a:srgbClr val="0070C0"/>
                </a:solidFill>
                <a:effectLst>
                  <a:outerShdw blurRad="38100" dist="38100" dir="2700000" algn="tl">
                    <a:srgbClr val="000000">
                      <a:alpha val="43137"/>
                    </a:srgbClr>
                  </a:outerShdw>
                </a:effectLst>
                <a:latin typeface="Myriad Pro"/>
                <a:ea typeface="+mj-ea"/>
                <a:cs typeface="+mj-cs"/>
              </a:defRPr>
            </a:lvl1pPr>
          </a:lstStyle>
          <a:p>
            <a:r>
              <a:rPr lang="cs-CZ" dirty="0"/>
              <a:t>53. výzva IROP</a:t>
            </a:r>
            <a:br>
              <a:rPr lang="cs-CZ" dirty="0"/>
            </a:br>
            <a:r>
              <a:rPr lang="cs-CZ" dirty="0"/>
              <a:t>„Telematika pro veřejnou dopravu“</a:t>
            </a:r>
          </a:p>
        </p:txBody>
      </p:sp>
    </p:spTree>
    <p:extLst>
      <p:ext uri="{BB962C8B-B14F-4D97-AF65-F5344CB8AC3E}">
        <p14:creationId xmlns:p14="http://schemas.microsoft.com/office/powerpoint/2010/main" val="36843637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49</a:t>
            </a:fld>
            <a:endParaRPr lang="en-US" dirty="0"/>
          </a:p>
        </p:txBody>
      </p:sp>
      <p:sp>
        <p:nvSpPr>
          <p:cNvPr id="7" name="Rectangle 2"/>
          <p:cNvSpPr txBox="1">
            <a:spLocks noChangeArrowheads="1"/>
          </p:cNvSpPr>
          <p:nvPr/>
        </p:nvSpPr>
        <p:spPr>
          <a:xfrm>
            <a:off x="-252536" y="1617044"/>
            <a:ext cx="9396536" cy="512432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Povinné přílohy žádosti </a:t>
            </a:r>
            <a:r>
              <a:rPr lang="cs-CZ" altLang="cs-CZ" sz="2200" dirty="0" smtClean="0"/>
              <a:t>– společné:</a:t>
            </a:r>
          </a:p>
          <a:p>
            <a:pPr marL="0" indent="0">
              <a:buNone/>
            </a:pPr>
            <a:r>
              <a:rPr lang="cs-CZ" sz="2200" dirty="0"/>
              <a:t>	</a:t>
            </a:r>
            <a:r>
              <a:rPr lang="cs-CZ" sz="2200" dirty="0" smtClean="0"/>
              <a:t>	</a:t>
            </a:r>
            <a:r>
              <a:rPr lang="cs-CZ" sz="2400" dirty="0" smtClean="0"/>
              <a:t>Plná </a:t>
            </a:r>
            <a:r>
              <a:rPr lang="cs-CZ" sz="2400" dirty="0"/>
              <a:t>moc</a:t>
            </a:r>
            <a:endParaRPr lang="cs-CZ" dirty="0"/>
          </a:p>
          <a:p>
            <a:pPr marL="0" indent="0">
              <a:buNone/>
            </a:pPr>
            <a:r>
              <a:rPr lang="cs-CZ" sz="2400" dirty="0" smtClean="0"/>
              <a:t>		Zadávací </a:t>
            </a:r>
            <a:r>
              <a:rPr lang="cs-CZ" sz="2400" dirty="0"/>
              <a:t>a výběrová řízení</a:t>
            </a:r>
            <a:endParaRPr lang="cs-CZ" dirty="0"/>
          </a:p>
          <a:p>
            <a:pPr marL="0" indent="0">
              <a:buNone/>
            </a:pPr>
            <a:r>
              <a:rPr lang="cs-CZ" sz="2400" dirty="0" smtClean="0"/>
              <a:t>		</a:t>
            </a:r>
            <a:r>
              <a:rPr lang="cs-CZ" sz="2400" b="1" dirty="0" smtClean="0"/>
              <a:t>Studie </a:t>
            </a:r>
            <a:r>
              <a:rPr lang="cs-CZ" sz="2400" b="1" dirty="0"/>
              <a:t>proveditelnosti</a:t>
            </a:r>
            <a:endParaRPr lang="cs-CZ" b="1" dirty="0"/>
          </a:p>
          <a:p>
            <a:pPr marL="0" indent="0">
              <a:buNone/>
            </a:pPr>
            <a:r>
              <a:rPr lang="cs-CZ" sz="2400" dirty="0" smtClean="0"/>
              <a:t>		</a:t>
            </a:r>
            <a:r>
              <a:rPr lang="cs-CZ" sz="2400" b="1" dirty="0" smtClean="0"/>
              <a:t>Karta </a:t>
            </a:r>
            <a:r>
              <a:rPr lang="cs-CZ" sz="2400" b="1" dirty="0"/>
              <a:t>souladu projektu s principy udržitelné mobility</a:t>
            </a:r>
            <a:endParaRPr lang="cs-CZ" b="1" dirty="0"/>
          </a:p>
          <a:p>
            <a:pPr marL="0" indent="0">
              <a:buNone/>
            </a:pPr>
            <a:r>
              <a:rPr lang="cs-CZ" sz="2400" dirty="0" smtClean="0"/>
              <a:t>		Čestné </a:t>
            </a:r>
            <a:r>
              <a:rPr lang="cs-CZ" sz="2400" dirty="0"/>
              <a:t>prohlášení o skutečném majiteli</a:t>
            </a:r>
            <a:endParaRPr lang="cs-CZ" altLang="cs-CZ" sz="6000" dirty="0" smtClean="0"/>
          </a:p>
          <a:p>
            <a:pPr marL="400050" lvl="1" indent="0">
              <a:spcBef>
                <a:spcPts val="1200"/>
              </a:spcBef>
              <a:spcAft>
                <a:spcPts val="300"/>
              </a:spcAft>
              <a:buNone/>
              <a:defRPr/>
            </a:pPr>
            <a:endParaRPr lang="pl-PL" sz="1800" dirty="0" smtClean="0"/>
          </a:p>
          <a:p>
            <a:pPr lvl="1" indent="-342900">
              <a:spcBef>
                <a:spcPts val="1200"/>
              </a:spcBef>
              <a:spcAft>
                <a:spcPts val="300"/>
              </a:spcAft>
              <a:buFont typeface="Arial" panose="020B0604020202020204" pitchFamily="34" charset="0"/>
              <a:buChar char="•"/>
              <a:defRPr/>
            </a:pPr>
            <a:endParaRPr lang="cs-CZ" sz="2200" dirty="0"/>
          </a:p>
        </p:txBody>
      </p:sp>
      <p:sp>
        <p:nvSpPr>
          <p:cNvPr id="9"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„Udržitelná doprava – integrované projekty CLLD“</a:t>
            </a:r>
          </a:p>
        </p:txBody>
      </p:sp>
    </p:spTree>
    <p:extLst>
      <p:ext uri="{BB962C8B-B14F-4D97-AF65-F5344CB8AC3E}">
        <p14:creationId xmlns:p14="http://schemas.microsoft.com/office/powerpoint/2010/main" val="4021403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sp>
        <p:nvSpPr>
          <p:cNvPr id="3" name="Zástupný symbol pro obsah 2"/>
          <p:cNvSpPr>
            <a:spLocks noGrp="1"/>
          </p:cNvSpPr>
          <p:nvPr>
            <p:ph idx="1"/>
          </p:nvPr>
        </p:nvSpPr>
        <p:spPr>
          <a:xfrm>
            <a:off x="385618" y="2226734"/>
            <a:ext cx="8372764" cy="2383768"/>
          </a:xfrm>
        </p:spPr>
        <p:txBody>
          <a:bodyPr>
            <a:normAutofit/>
          </a:bodyPr>
          <a:lstStyle/>
          <a:p>
            <a:pPr marL="0" indent="0" algn="ctr">
              <a:buNone/>
            </a:pPr>
            <a:r>
              <a:rPr lang="cs-CZ" sz="3600" b="1" dirty="0" smtClean="0">
                <a:solidFill>
                  <a:srgbClr val="0070C0"/>
                </a:solidFill>
                <a:effectLst>
                  <a:outerShdw blurRad="38100" dist="38100" dir="2700000" algn="tl">
                    <a:srgbClr val="000000">
                      <a:alpha val="43137"/>
                    </a:srgbClr>
                  </a:outerShdw>
                </a:effectLst>
                <a:cs typeface="Calibri" pitchFamily="34" charset="0"/>
              </a:rPr>
              <a:t>Úvodní slovo</a:t>
            </a:r>
          </a:p>
          <a:p>
            <a:pPr marL="0" indent="0" algn="ctr">
              <a:buNone/>
            </a:pPr>
            <a:r>
              <a:rPr lang="cs-CZ" sz="3600" b="1" dirty="0" smtClean="0">
                <a:effectLst>
                  <a:outerShdw blurRad="38100" dist="38100" dir="2700000" algn="tl">
                    <a:srgbClr val="000000">
                      <a:alpha val="43137"/>
                    </a:srgbClr>
                  </a:outerShdw>
                </a:effectLst>
                <a:cs typeface="Calibri" pitchFamily="34" charset="0"/>
              </a:rPr>
              <a:t>Ing. Rostislav Mazal</a:t>
            </a:r>
          </a:p>
          <a:p>
            <a:pPr marL="0" indent="0" algn="ctr">
              <a:buNone/>
            </a:pPr>
            <a:r>
              <a:rPr lang="cs-CZ" sz="3600" b="1" dirty="0">
                <a:effectLst>
                  <a:outerShdw blurRad="38100" dist="38100" dir="2700000" algn="tl">
                    <a:srgbClr val="000000">
                      <a:alpha val="43137"/>
                    </a:srgbClr>
                  </a:outerShdw>
                </a:effectLst>
                <a:cs typeface="Calibri" pitchFamily="34" charset="0"/>
              </a:rPr>
              <a:t>ř</a:t>
            </a:r>
            <a:r>
              <a:rPr lang="cs-CZ" sz="3600" b="1" dirty="0" smtClean="0">
                <a:effectLst>
                  <a:outerShdw blurRad="38100" dist="38100" dir="2700000" algn="tl">
                    <a:srgbClr val="000000">
                      <a:alpha val="43137"/>
                    </a:srgbClr>
                  </a:outerShdw>
                </a:effectLst>
                <a:cs typeface="Calibri" pitchFamily="34" charset="0"/>
              </a:rPr>
              <a:t>editel ŘO IROP</a:t>
            </a:r>
            <a:endParaRPr lang="cs-CZ" b="1" dirty="0" smtClean="0">
              <a:solidFill>
                <a:srgbClr val="00B050"/>
              </a:solidFill>
              <a:effectLst>
                <a:outerShdw blurRad="38100" dist="38100" dir="2700000" algn="tl">
                  <a:srgbClr val="000000">
                    <a:alpha val="43137"/>
                  </a:srgbClr>
                </a:outerShdw>
              </a:effectLst>
            </a:endParaRPr>
          </a:p>
          <a:p>
            <a:pPr marL="0" indent="0" algn="ctr">
              <a:buNone/>
            </a:pPr>
            <a:endParaRPr lang="cs-CZ" b="1" dirty="0" smtClean="0">
              <a:effectLst>
                <a:outerShdw blurRad="38100" dist="38100" dir="2700000" algn="tl">
                  <a:srgbClr val="000000">
                    <a:alpha val="43137"/>
                  </a:srgbClr>
                </a:outerShdw>
              </a:effectLst>
            </a:endParaRPr>
          </a:p>
          <a:p>
            <a:pPr marL="0" indent="0" algn="ctr">
              <a:buNone/>
            </a:pPr>
            <a:endParaRPr lang="cs-CZ" b="1" dirty="0">
              <a:effectLst>
                <a:outerShdw blurRad="38100" dist="38100" dir="2700000" algn="tl">
                  <a:srgbClr val="000000">
                    <a:alpha val="43137"/>
                  </a:srgbClr>
                </a:outerShdw>
              </a:effectLst>
            </a:endParaRPr>
          </a:p>
          <a:p>
            <a:pPr marL="0" indent="0" algn="ctr">
              <a:buNone/>
            </a:pPr>
            <a:endParaRPr lang="cs-CZ" b="1" dirty="0">
              <a:effectLst>
                <a:outerShdw blurRad="38100" dist="38100" dir="2700000" algn="tl">
                  <a:srgbClr val="000000">
                    <a:alpha val="43137"/>
                  </a:srgbClr>
                </a:outerShdw>
              </a:effectLst>
            </a:endParaRPr>
          </a:p>
        </p:txBody>
      </p:sp>
      <p:pic>
        <p:nvPicPr>
          <p:cNvPr id="4"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96" y="58802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5</a:t>
            </a:fld>
            <a:endParaRPr lang="en-US" dirty="0"/>
          </a:p>
        </p:txBody>
      </p:sp>
    </p:spTree>
    <p:extLst>
      <p:ext uri="{BB962C8B-B14F-4D97-AF65-F5344CB8AC3E}">
        <p14:creationId xmlns:p14="http://schemas.microsoft.com/office/powerpoint/2010/main" val="33487288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50</a:t>
            </a:fld>
            <a:endParaRPr lang="en-US" dirty="0"/>
          </a:p>
        </p:txBody>
      </p:sp>
      <p:graphicFrame>
        <p:nvGraphicFramePr>
          <p:cNvPr id="9" name="Zástupný symbol pro obsah 6"/>
          <p:cNvGraphicFramePr>
            <a:graphicFrameLocks/>
          </p:cNvGraphicFramePr>
          <p:nvPr>
            <p:extLst>
              <p:ext uri="{D42A27DB-BD31-4B8C-83A1-F6EECF244321}">
                <p14:modId xmlns:p14="http://schemas.microsoft.com/office/powerpoint/2010/main" val="68403237"/>
              </p:ext>
            </p:extLst>
          </p:nvPr>
        </p:nvGraphicFramePr>
        <p:xfrm>
          <a:off x="355600" y="1902975"/>
          <a:ext cx="8105111" cy="4191189"/>
        </p:xfrm>
        <a:graphic>
          <a:graphicData uri="http://schemas.openxmlformats.org/drawingml/2006/table">
            <a:tbl>
              <a:tblPr>
                <a:tableStyleId>{5C22544A-7EE6-4342-B048-85BDC9FD1C3A}</a:tableStyleId>
              </a:tblPr>
              <a:tblGrid>
                <a:gridCol w="3523381">
                  <a:extLst>
                    <a:ext uri="{9D8B030D-6E8A-4147-A177-3AD203B41FA5}">
                      <a16:colId xmlns:a16="http://schemas.microsoft.com/office/drawing/2014/main" xmlns="" val="20000"/>
                    </a:ext>
                  </a:extLst>
                </a:gridCol>
                <a:gridCol w="912118">
                  <a:extLst>
                    <a:ext uri="{9D8B030D-6E8A-4147-A177-3AD203B41FA5}">
                      <a16:colId xmlns:a16="http://schemas.microsoft.com/office/drawing/2014/main" xmlns="" val="20001"/>
                    </a:ext>
                  </a:extLst>
                </a:gridCol>
                <a:gridCol w="917403">
                  <a:extLst>
                    <a:ext uri="{9D8B030D-6E8A-4147-A177-3AD203B41FA5}">
                      <a16:colId xmlns:a16="http://schemas.microsoft.com/office/drawing/2014/main" xmlns="" val="20002"/>
                    </a:ext>
                  </a:extLst>
                </a:gridCol>
                <a:gridCol w="917403">
                  <a:extLst>
                    <a:ext uri="{9D8B030D-6E8A-4147-A177-3AD203B41FA5}">
                      <a16:colId xmlns:a16="http://schemas.microsoft.com/office/drawing/2014/main" xmlns="" val="20003"/>
                    </a:ext>
                  </a:extLst>
                </a:gridCol>
                <a:gridCol w="917403">
                  <a:extLst>
                    <a:ext uri="{9D8B030D-6E8A-4147-A177-3AD203B41FA5}">
                      <a16:colId xmlns:a16="http://schemas.microsoft.com/office/drawing/2014/main" xmlns="" val="20004"/>
                    </a:ext>
                  </a:extLst>
                </a:gridCol>
                <a:gridCol w="917403">
                  <a:extLst>
                    <a:ext uri="{9D8B030D-6E8A-4147-A177-3AD203B41FA5}">
                      <a16:colId xmlns:a16="http://schemas.microsoft.com/office/drawing/2014/main" xmlns="" val="20005"/>
                    </a:ext>
                  </a:extLst>
                </a:gridCol>
              </a:tblGrid>
              <a:tr h="341651">
                <a:tc>
                  <a:txBody>
                    <a:bodyPr/>
                    <a:lstStyle/>
                    <a:p>
                      <a:pPr algn="ctr" fontAlgn="b"/>
                      <a:r>
                        <a:rPr lang="cs-CZ" sz="2000" b="1" u="none" strike="noStrike" dirty="0" smtClean="0">
                          <a:effectLst/>
                          <a:latin typeface="Myriad Pro"/>
                        </a:rPr>
                        <a:t>příloha</a:t>
                      </a:r>
                      <a:endParaRPr lang="cs-CZ" sz="2000" b="1" i="0" u="none" strike="noStrike" dirty="0">
                        <a:solidFill>
                          <a:srgbClr val="000000"/>
                        </a:solidFill>
                        <a:effectLst/>
                        <a:latin typeface="Myriad Pro"/>
                      </a:endParaRPr>
                    </a:p>
                  </a:txBody>
                  <a:tcPr marL="9525" marR="9525" marT="9525" marB="0" anchor="b"/>
                </a:tc>
                <a:tc>
                  <a:txBody>
                    <a:bodyPr/>
                    <a:lstStyle/>
                    <a:p>
                      <a:pPr algn="ctr" fontAlgn="b"/>
                      <a:r>
                        <a:rPr lang="cs-CZ" sz="2000" b="1" i="0" u="none" strike="noStrike" dirty="0" smtClean="0">
                          <a:solidFill>
                            <a:srgbClr val="000000"/>
                          </a:solidFill>
                          <a:effectLst/>
                          <a:latin typeface="Myriad Pro"/>
                        </a:rPr>
                        <a:t>B</a:t>
                      </a:r>
                      <a:endParaRPr lang="cs-CZ" sz="2000" b="1" i="0" u="none" strike="noStrike" dirty="0">
                        <a:solidFill>
                          <a:srgbClr val="000000"/>
                        </a:solidFill>
                        <a:effectLst/>
                        <a:latin typeface="Myriad Pro"/>
                      </a:endParaRPr>
                    </a:p>
                  </a:txBody>
                  <a:tcPr marL="9525" marR="9525" marT="9525" marB="0" anchor="b">
                    <a:solidFill>
                      <a:schemeClr val="tx2">
                        <a:lumMod val="20000"/>
                        <a:lumOff val="80000"/>
                      </a:schemeClr>
                    </a:solidFill>
                  </a:tcPr>
                </a:tc>
                <a:tc>
                  <a:txBody>
                    <a:bodyPr/>
                    <a:lstStyle/>
                    <a:p>
                      <a:pPr algn="ctr" fontAlgn="b"/>
                      <a:r>
                        <a:rPr lang="cs-CZ" sz="2000" b="1" i="0" u="none" strike="noStrike" dirty="0" smtClean="0">
                          <a:solidFill>
                            <a:srgbClr val="000000"/>
                          </a:solidFill>
                          <a:effectLst/>
                          <a:latin typeface="Myriad Pro"/>
                        </a:rPr>
                        <a:t>C</a:t>
                      </a:r>
                      <a:endParaRPr lang="cs-CZ" sz="2000" b="1" i="0" u="none" strike="noStrike" dirty="0">
                        <a:solidFill>
                          <a:srgbClr val="000000"/>
                        </a:solidFill>
                        <a:effectLst/>
                        <a:latin typeface="Myriad Pro"/>
                      </a:endParaRPr>
                    </a:p>
                  </a:txBody>
                  <a:tcPr marL="9525" marR="9525" marT="9525" marB="0" anchor="b">
                    <a:solidFill>
                      <a:schemeClr val="tx2">
                        <a:lumMod val="20000"/>
                        <a:lumOff val="80000"/>
                      </a:schemeClr>
                    </a:solidFill>
                  </a:tcPr>
                </a:tc>
                <a:tc>
                  <a:txBody>
                    <a:bodyPr/>
                    <a:lstStyle/>
                    <a:p>
                      <a:pPr algn="ctr" fontAlgn="b"/>
                      <a:r>
                        <a:rPr lang="cs-CZ" sz="2000" b="1" i="0" u="none" strike="noStrike" dirty="0" smtClean="0">
                          <a:solidFill>
                            <a:srgbClr val="000000"/>
                          </a:solidFill>
                          <a:effectLst/>
                          <a:latin typeface="Myriad Pro"/>
                        </a:rPr>
                        <a:t>TP</a:t>
                      </a:r>
                      <a:endParaRPr lang="cs-CZ" sz="2000" b="1" i="0" u="none" strike="noStrike" dirty="0">
                        <a:solidFill>
                          <a:srgbClr val="000000"/>
                        </a:solidFill>
                        <a:effectLst/>
                        <a:latin typeface="Myriad Pro"/>
                      </a:endParaRPr>
                    </a:p>
                  </a:txBody>
                  <a:tcPr marL="9525" marR="9525" marT="9525" marB="0" anchor="b">
                    <a:solidFill>
                      <a:schemeClr val="tx2">
                        <a:lumMod val="20000"/>
                        <a:lumOff val="80000"/>
                      </a:schemeClr>
                    </a:solidFill>
                  </a:tcPr>
                </a:tc>
                <a:tc>
                  <a:txBody>
                    <a:bodyPr/>
                    <a:lstStyle/>
                    <a:p>
                      <a:pPr algn="ctr" fontAlgn="b"/>
                      <a:r>
                        <a:rPr lang="cs-CZ" sz="2000" b="1" i="0" u="none" strike="noStrike" dirty="0" smtClean="0">
                          <a:solidFill>
                            <a:srgbClr val="000000"/>
                          </a:solidFill>
                          <a:effectLst/>
                          <a:latin typeface="Myriad Pro"/>
                        </a:rPr>
                        <a:t>V</a:t>
                      </a:r>
                      <a:endParaRPr lang="cs-CZ" sz="2000" b="1" i="0" u="none" strike="noStrike" dirty="0">
                        <a:solidFill>
                          <a:srgbClr val="000000"/>
                        </a:solidFill>
                        <a:effectLst/>
                        <a:latin typeface="Myriad Pro"/>
                      </a:endParaRPr>
                    </a:p>
                  </a:txBody>
                  <a:tcPr marL="9525" marR="9525" marT="9525" marB="0" anchor="b">
                    <a:solidFill>
                      <a:schemeClr val="tx2">
                        <a:lumMod val="20000"/>
                        <a:lumOff val="80000"/>
                      </a:schemeClr>
                    </a:solidFill>
                  </a:tcPr>
                </a:tc>
                <a:tc>
                  <a:txBody>
                    <a:bodyPr/>
                    <a:lstStyle/>
                    <a:p>
                      <a:pPr algn="ctr" fontAlgn="b"/>
                      <a:r>
                        <a:rPr lang="cs-CZ" sz="2000" b="1" i="0" u="none" strike="noStrike" dirty="0" smtClean="0">
                          <a:solidFill>
                            <a:srgbClr val="000000"/>
                          </a:solidFill>
                          <a:effectLst/>
                          <a:latin typeface="Myriad Pro"/>
                        </a:rPr>
                        <a:t>ITS</a:t>
                      </a:r>
                      <a:endParaRPr lang="cs-CZ" sz="2000" b="1" i="0" u="none" strike="noStrike" dirty="0">
                        <a:solidFill>
                          <a:srgbClr val="000000"/>
                        </a:solidFill>
                        <a:effectLst/>
                        <a:latin typeface="Myriad Pro"/>
                      </a:endParaRPr>
                    </a:p>
                  </a:txBody>
                  <a:tcPr marL="9525" marR="9525" marT="9525" marB="0" anchor="b">
                    <a:solidFill>
                      <a:schemeClr val="tx2">
                        <a:lumMod val="20000"/>
                        <a:lumOff val="80000"/>
                      </a:schemeClr>
                    </a:solidFill>
                  </a:tcPr>
                </a:tc>
                <a:extLst>
                  <a:ext uri="{0D108BD9-81ED-4DB2-BD59-A6C34878D82A}">
                    <a16:rowId xmlns:a16="http://schemas.microsoft.com/office/drawing/2014/main" xmlns="" val="10000"/>
                  </a:ext>
                </a:extLst>
              </a:tr>
              <a:tr h="341651">
                <a:tc>
                  <a:txBody>
                    <a:bodyPr/>
                    <a:lstStyle/>
                    <a:p>
                      <a:pPr algn="ctr" fontAlgn="ctr"/>
                      <a:r>
                        <a:rPr lang="cs-CZ" sz="1800" b="0" i="0" u="none" strike="noStrike" dirty="0" smtClean="0">
                          <a:solidFill>
                            <a:schemeClr val="dk1"/>
                          </a:solidFill>
                          <a:effectLst/>
                          <a:latin typeface="Myriad Pro"/>
                        </a:rPr>
                        <a:t>Územní rozhodnutí/souhlas</a:t>
                      </a:r>
                      <a:endParaRPr lang="cs-CZ" sz="1800" b="0" i="0" u="none" strike="noStrike" dirty="0">
                        <a:solidFill>
                          <a:srgbClr val="000000"/>
                        </a:solidFill>
                        <a:effectLst/>
                        <a:latin typeface="Myriad Pro"/>
                      </a:endParaRPr>
                    </a:p>
                  </a:txBody>
                  <a:tcPr marL="9525" marR="9525" marT="9525" marB="0" anchor="ctr"/>
                </a:tc>
                <a:tc>
                  <a:txBody>
                    <a:bodyPr/>
                    <a:lstStyle/>
                    <a:p>
                      <a:pPr algn="ctr" fontAlgn="ctr"/>
                      <a:r>
                        <a:rPr lang="cs-CZ" sz="2000" u="none" strike="noStrike" kern="1200" baseline="0" dirty="0" smtClean="0">
                          <a:solidFill>
                            <a:schemeClr val="dk1"/>
                          </a:solidFill>
                          <a:effectLst/>
                          <a:latin typeface="Myriad Pro"/>
                          <a:ea typeface="+mn-ea"/>
                          <a:cs typeface="+mn-cs"/>
                        </a:rPr>
                        <a:t>x</a:t>
                      </a:r>
                      <a:endParaRPr lang="cs-CZ" sz="2000" u="none" strike="noStrike" kern="1200" baseline="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baseline="0" dirty="0" smtClean="0">
                          <a:solidFill>
                            <a:schemeClr val="dk1"/>
                          </a:solidFill>
                          <a:effectLst/>
                          <a:latin typeface="Myriad Pro"/>
                          <a:ea typeface="+mn-ea"/>
                          <a:cs typeface="+mn-cs"/>
                        </a:rPr>
                        <a:t>x</a:t>
                      </a:r>
                      <a:endParaRPr lang="cs-CZ" sz="2000" u="none" strike="noStrike" kern="1200" baseline="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baseline="0" dirty="0" smtClean="0">
                          <a:solidFill>
                            <a:schemeClr val="dk1"/>
                          </a:solidFill>
                          <a:effectLst/>
                          <a:latin typeface="Myriad Pro"/>
                          <a:ea typeface="+mn-ea"/>
                          <a:cs typeface="+mn-cs"/>
                        </a:rPr>
                        <a:t>x</a:t>
                      </a:r>
                      <a:endParaRPr lang="cs-CZ" sz="2000" u="none" strike="noStrike" kern="1200" baseline="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baseline="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baseline="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xmlns="" val="10001"/>
                  </a:ext>
                </a:extLst>
              </a:tr>
              <a:tr h="341651">
                <a:tc>
                  <a:txBody>
                    <a:bodyPr/>
                    <a:lstStyle/>
                    <a:p>
                      <a:pPr algn="ctr" fontAlgn="ctr"/>
                      <a:r>
                        <a:rPr lang="cs-CZ" sz="1800" kern="1200" dirty="0" smtClean="0">
                          <a:solidFill>
                            <a:schemeClr val="dk1"/>
                          </a:solidFill>
                          <a:effectLst/>
                          <a:latin typeface="Myriad Pro"/>
                          <a:ea typeface="+mn-ea"/>
                          <a:cs typeface="+mn-cs"/>
                        </a:rPr>
                        <a:t>Stavební</a:t>
                      </a:r>
                      <a:r>
                        <a:rPr lang="cs-CZ" sz="1800" kern="1200" baseline="0" dirty="0" smtClean="0">
                          <a:solidFill>
                            <a:schemeClr val="dk1"/>
                          </a:solidFill>
                          <a:effectLst/>
                          <a:latin typeface="Myriad Pro"/>
                          <a:ea typeface="+mn-ea"/>
                          <a:cs typeface="+mn-cs"/>
                        </a:rPr>
                        <a:t> povolení/ohlášení/žádost</a:t>
                      </a:r>
                      <a:endParaRPr lang="cs-CZ" sz="1800" b="0" i="0" u="none" strike="noStrike" dirty="0">
                        <a:solidFill>
                          <a:srgbClr val="000000"/>
                        </a:solidFill>
                        <a:effectLst/>
                        <a:latin typeface="Myriad Pro"/>
                      </a:endParaRPr>
                    </a:p>
                  </a:txBody>
                  <a:tcPr marL="9525" marR="9525" marT="9525"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2000" b="0" i="0" u="none" strike="noStrike" dirty="0" smtClean="0">
                          <a:solidFill>
                            <a:srgbClr val="000000"/>
                          </a:solidFill>
                          <a:effectLst/>
                          <a:latin typeface="Myriad Pro"/>
                        </a:rPr>
                        <a:t>x</a:t>
                      </a:r>
                    </a:p>
                  </a:txBody>
                  <a:tcPr marL="9525" marR="9525" marT="9525" marB="0" anchor="ctr">
                    <a:solidFill>
                      <a:schemeClr val="tx2">
                        <a:lumMod val="20000"/>
                        <a:lumOff val="8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2000" b="0" i="0" u="none" strike="noStrike" dirty="0" smtClean="0">
                          <a:solidFill>
                            <a:srgbClr val="000000"/>
                          </a:solidFill>
                          <a:effectLst/>
                          <a:latin typeface="Myriad Pro"/>
                        </a:rPr>
                        <a:t>x</a:t>
                      </a:r>
                    </a:p>
                  </a:txBody>
                  <a:tcPr marL="9525" marR="9525" marT="9525" marB="0" anchor="ctr">
                    <a:solidFill>
                      <a:schemeClr val="tx2">
                        <a:lumMod val="20000"/>
                        <a:lumOff val="8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2000" b="0" i="0" u="none" strike="noStrike" dirty="0" smtClean="0">
                          <a:solidFill>
                            <a:srgbClr val="000000"/>
                          </a:solidFill>
                          <a:effectLst/>
                          <a:latin typeface="Myriad Pro"/>
                        </a:rPr>
                        <a:t>x</a:t>
                      </a:r>
                    </a:p>
                  </a:txBody>
                  <a:tcPr marL="9525" marR="9525" marT="9525" marB="0" anchor="ctr">
                    <a:solidFill>
                      <a:schemeClr val="tx2">
                        <a:lumMod val="20000"/>
                        <a:lumOff val="8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cs-CZ" sz="2000" b="0" i="0" u="none" strike="noStrike" dirty="0" smtClean="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2000" b="0" i="0" u="none" strike="noStrike" dirty="0" smtClean="0">
                          <a:solidFill>
                            <a:srgbClr val="000000"/>
                          </a:solidFill>
                          <a:effectLst/>
                          <a:latin typeface="Myriad Pro"/>
                        </a:rPr>
                        <a:t>x</a:t>
                      </a:r>
                    </a:p>
                  </a:txBody>
                  <a:tcPr marL="9525" marR="9525" marT="9525" marB="0" anchor="ctr">
                    <a:solidFill>
                      <a:schemeClr val="tx2">
                        <a:lumMod val="20000"/>
                        <a:lumOff val="80000"/>
                      </a:schemeClr>
                    </a:solidFill>
                  </a:tcPr>
                </a:tc>
                <a:extLst>
                  <a:ext uri="{0D108BD9-81ED-4DB2-BD59-A6C34878D82A}">
                    <a16:rowId xmlns:a16="http://schemas.microsoft.com/office/drawing/2014/main" xmlns="" val="10002"/>
                  </a:ext>
                </a:extLst>
              </a:tr>
              <a:tr h="341651">
                <a:tc>
                  <a:txBody>
                    <a:bodyPr/>
                    <a:lstStyle/>
                    <a:p>
                      <a:pPr algn="ctr" fontAlgn="ctr"/>
                      <a:r>
                        <a:rPr lang="cs-CZ" sz="1800" kern="1200" dirty="0" smtClean="0">
                          <a:solidFill>
                            <a:schemeClr val="dk1"/>
                          </a:solidFill>
                          <a:effectLst/>
                          <a:latin typeface="Myriad Pro"/>
                          <a:ea typeface="+mn-ea"/>
                          <a:cs typeface="+mn-cs"/>
                        </a:rPr>
                        <a:t>Projektová dokumentace</a:t>
                      </a:r>
                      <a:endParaRPr lang="cs-CZ" sz="1800" b="0" i="0" u="none" strike="noStrike" dirty="0">
                        <a:solidFill>
                          <a:srgbClr val="000000"/>
                        </a:solidFill>
                        <a:effectLst/>
                        <a:latin typeface="Myriad Pro"/>
                      </a:endParaRPr>
                    </a:p>
                  </a:txBody>
                  <a:tcPr marL="9525" marR="9525" marT="9525" marB="0" anchor="ct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xmlns="" val="10003"/>
                  </a:ext>
                </a:extLst>
              </a:tr>
              <a:tr h="341651">
                <a:tc>
                  <a:txBody>
                    <a:bodyPr/>
                    <a:lstStyle/>
                    <a:p>
                      <a:pPr algn="ctr" fontAlgn="ctr"/>
                      <a:r>
                        <a:rPr lang="cs-CZ" sz="1800" kern="1200" dirty="0" smtClean="0">
                          <a:solidFill>
                            <a:schemeClr val="dk1"/>
                          </a:solidFill>
                          <a:effectLst/>
                          <a:latin typeface="Myriad Pro"/>
                          <a:ea typeface="+mn-ea"/>
                          <a:cs typeface="+mn-cs"/>
                        </a:rPr>
                        <a:t>Položkový rozpočet stavby</a:t>
                      </a:r>
                      <a:endParaRPr lang="cs-CZ" sz="1800" b="0" i="0" u="none" strike="noStrike" dirty="0">
                        <a:solidFill>
                          <a:srgbClr val="000000"/>
                        </a:solidFill>
                        <a:effectLst/>
                        <a:latin typeface="Myriad Pro"/>
                      </a:endParaRPr>
                    </a:p>
                  </a:txBody>
                  <a:tcPr marL="9525" marR="9525" marT="9525" marB="0" anchor="ct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xmlns="" val="10004"/>
                  </a:ext>
                </a:extLst>
              </a:tr>
              <a:tr h="341651">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1800" kern="1200" dirty="0" smtClean="0">
                          <a:solidFill>
                            <a:schemeClr val="dk1"/>
                          </a:solidFill>
                          <a:effectLst/>
                          <a:latin typeface="Myriad Pro"/>
                          <a:ea typeface="+mn-ea"/>
                          <a:cs typeface="+mn-cs"/>
                        </a:rPr>
                        <a:t>Výpočet čistých jiných PP</a:t>
                      </a:r>
                      <a:endParaRPr lang="cs-CZ" sz="1800" b="0" i="0" u="none" strike="noStrike" dirty="0" smtClean="0">
                        <a:solidFill>
                          <a:srgbClr val="000000"/>
                        </a:solidFill>
                        <a:effectLst/>
                        <a:latin typeface="Myriad Pro"/>
                      </a:endParaRPr>
                    </a:p>
                  </a:txBody>
                  <a:tcPr marL="9525" marR="9525" marT="9525" marB="0" anchor="ct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xmlns="" val="10005"/>
                  </a:ext>
                </a:extLst>
              </a:tr>
              <a:tr h="341651">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cs-CZ" sz="1800" kern="1200" dirty="0" smtClean="0">
                          <a:solidFill>
                            <a:schemeClr val="dk1"/>
                          </a:solidFill>
                          <a:effectLst/>
                          <a:latin typeface="Myriad Pro"/>
                          <a:ea typeface="+mn-ea"/>
                          <a:cs typeface="+mn-cs"/>
                        </a:rPr>
                        <a:t>Smlouva o spolupráci</a:t>
                      </a:r>
                      <a:endParaRPr lang="cs-CZ" sz="1800" b="0" i="0" u="none" strike="noStrike" dirty="0" smtClean="0">
                        <a:solidFill>
                          <a:srgbClr val="000000"/>
                        </a:solidFill>
                        <a:effectLst/>
                        <a:latin typeface="Myriad Pro"/>
                      </a:endParaRPr>
                    </a:p>
                  </a:txBody>
                  <a:tcPr marL="9525" marR="9525" marT="9525" marB="0" anchor="ct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xmlns="" val="10006"/>
                  </a:ext>
                </a:extLst>
              </a:tr>
              <a:tr h="341651">
                <a:tc>
                  <a:txBody>
                    <a:bodyPr/>
                    <a:lstStyle/>
                    <a:p>
                      <a:pPr algn="ctr" fontAlgn="ctr"/>
                      <a:r>
                        <a:rPr lang="cs-CZ" sz="1800" b="0" i="0" u="none" strike="noStrike" dirty="0" smtClean="0">
                          <a:solidFill>
                            <a:srgbClr val="000000"/>
                          </a:solidFill>
                          <a:effectLst/>
                          <a:latin typeface="Myriad Pro"/>
                        </a:rPr>
                        <a:t>Smlouva</a:t>
                      </a:r>
                      <a:r>
                        <a:rPr lang="cs-CZ" sz="1800" b="0" i="0" u="none" strike="noStrike" baseline="0" dirty="0" smtClean="0">
                          <a:solidFill>
                            <a:srgbClr val="000000"/>
                          </a:solidFill>
                          <a:effectLst/>
                          <a:latin typeface="Myriad Pro"/>
                        </a:rPr>
                        <a:t> o veřejných službách</a:t>
                      </a:r>
                      <a:endParaRPr lang="cs-CZ" sz="1800" b="0" i="0" u="none" strike="noStrike" dirty="0">
                        <a:solidFill>
                          <a:srgbClr val="000000"/>
                        </a:solidFill>
                        <a:effectLst/>
                        <a:latin typeface="Myriad Pro"/>
                      </a:endParaRPr>
                    </a:p>
                  </a:txBody>
                  <a:tcPr marL="9525" marR="9525" marT="9525" marB="0" anchor="ct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b="0" i="0" u="none" strike="noStrike" dirty="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xmlns="" val="10007"/>
                  </a:ext>
                </a:extLst>
              </a:tr>
              <a:tr h="341651">
                <a:tc>
                  <a:txBody>
                    <a:bodyPr/>
                    <a:lstStyle/>
                    <a:p>
                      <a:pPr algn="ctr" fontAlgn="ctr"/>
                      <a:r>
                        <a:rPr lang="cs-CZ" sz="1800" b="0" i="0" u="none" strike="noStrike" dirty="0" smtClean="0">
                          <a:solidFill>
                            <a:srgbClr val="000000"/>
                          </a:solidFill>
                          <a:effectLst/>
                          <a:latin typeface="Myriad Pro"/>
                        </a:rPr>
                        <a:t>Doklad o prokázání vztahů k nemovitému majetku</a:t>
                      </a:r>
                      <a:endParaRPr lang="cs-CZ" sz="1800" b="0" i="0" u="none" strike="noStrike" dirty="0">
                        <a:solidFill>
                          <a:srgbClr val="000000"/>
                        </a:solidFill>
                        <a:effectLst/>
                        <a:latin typeface="Myriad Pro"/>
                      </a:endParaRPr>
                    </a:p>
                  </a:txBody>
                  <a:tcPr marL="9525" marR="9525" marT="9525" marB="0" anchor="ct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b="0" i="0" u="none" strike="noStrike" dirty="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xmlns="" val="10008"/>
                  </a:ext>
                </a:extLst>
              </a:tr>
              <a:tr h="341651">
                <a:tc>
                  <a:txBody>
                    <a:bodyPr/>
                    <a:lstStyle/>
                    <a:p>
                      <a:pPr algn="ctr" fontAlgn="ctr"/>
                      <a:r>
                        <a:rPr lang="cs-CZ" sz="1800" b="0" i="0" u="none" strike="noStrike" dirty="0" smtClean="0">
                          <a:solidFill>
                            <a:srgbClr val="000000"/>
                          </a:solidFill>
                          <a:effectLst/>
                          <a:latin typeface="Myriad Pro"/>
                        </a:rPr>
                        <a:t>Územní</a:t>
                      </a:r>
                      <a:r>
                        <a:rPr lang="cs-CZ" sz="1800" b="0" i="0" u="none" strike="noStrike" baseline="0" dirty="0" smtClean="0">
                          <a:solidFill>
                            <a:srgbClr val="000000"/>
                          </a:solidFill>
                          <a:effectLst/>
                          <a:latin typeface="Myriad Pro"/>
                        </a:rPr>
                        <a:t> souhlas/žádost</a:t>
                      </a:r>
                      <a:endParaRPr lang="cs-CZ" sz="1800" b="0" i="0" u="none" strike="noStrike" dirty="0">
                        <a:solidFill>
                          <a:srgbClr val="000000"/>
                        </a:solidFill>
                        <a:effectLst/>
                        <a:latin typeface="Myriad Pro"/>
                      </a:endParaRPr>
                    </a:p>
                  </a:txBody>
                  <a:tcPr marL="9525" marR="9525" marT="9525" marB="0" anchor="ct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b="0" i="0" u="none" strike="noStrike" dirty="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algn="ctr" fontAlgn="ctr"/>
                      <a:endParaRPr lang="cs-CZ" sz="2000" b="0" i="0" u="none" strike="noStrike" dirty="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xmlns="" val="10009"/>
                  </a:ext>
                </a:extLst>
              </a:tr>
              <a:tr h="341651">
                <a:tc>
                  <a:txBody>
                    <a:bodyPr/>
                    <a:lstStyle/>
                    <a:p>
                      <a:pPr algn="ctr" fontAlgn="ctr"/>
                      <a:r>
                        <a:rPr lang="cs-CZ" sz="1800" b="0" i="0" u="none" strike="noStrike" dirty="0" smtClean="0">
                          <a:solidFill>
                            <a:srgbClr val="000000"/>
                          </a:solidFill>
                          <a:effectLst/>
                          <a:latin typeface="Myriad Pro"/>
                        </a:rPr>
                        <a:t>Licence k provozování linkové osobní dopravy</a:t>
                      </a:r>
                      <a:endParaRPr lang="cs-CZ" sz="1800" b="0" i="0" u="none" strike="noStrike" dirty="0">
                        <a:solidFill>
                          <a:srgbClr val="000000"/>
                        </a:solidFill>
                        <a:effectLst/>
                        <a:latin typeface="Myriad Pro"/>
                      </a:endParaRPr>
                    </a:p>
                  </a:txBody>
                  <a:tcPr marL="9525" marR="9525" marT="9525" marB="0" anchor="ct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b="0" i="0" u="none" strike="noStrike" dirty="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algn="ctr" fontAlgn="ctr"/>
                      <a:endParaRPr lang="cs-CZ" sz="2000" b="0" i="0" u="none" strike="noStrike" dirty="0">
                        <a:solidFill>
                          <a:srgbClr val="000000"/>
                        </a:solidFill>
                        <a:effectLst/>
                        <a:latin typeface="Myriad Pro"/>
                      </a:endParaRPr>
                    </a:p>
                  </a:txBody>
                  <a:tcPr marL="9525" marR="9525" marT="9525" marB="0" anchor="ctr">
                    <a:solidFill>
                      <a:schemeClr val="tx2">
                        <a:lumMod val="20000"/>
                        <a:lumOff val="80000"/>
                      </a:schemeClr>
                    </a:solidFill>
                  </a:tcPr>
                </a:tc>
                <a:tc>
                  <a:txBody>
                    <a:bodyPr/>
                    <a:lstStyle/>
                    <a:p>
                      <a:pPr algn="ctr" fontAlgn="ctr"/>
                      <a:r>
                        <a:rPr lang="cs-CZ" sz="2000" u="none" strike="noStrike" kern="1200" dirty="0" smtClean="0">
                          <a:solidFill>
                            <a:schemeClr val="dk1"/>
                          </a:solidFill>
                          <a:effectLst/>
                          <a:latin typeface="Myriad Pro"/>
                          <a:ea typeface="+mn-ea"/>
                          <a:cs typeface="+mn-cs"/>
                        </a:rPr>
                        <a:t>x</a:t>
                      </a: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tc>
                  <a:txBody>
                    <a:bodyPr/>
                    <a:lstStyle/>
                    <a:p>
                      <a:pPr algn="ctr" fontAlgn="ctr"/>
                      <a:endParaRPr lang="cs-CZ" sz="2000" u="none" strike="noStrike" kern="1200" dirty="0">
                        <a:solidFill>
                          <a:schemeClr val="dk1"/>
                        </a:solidFill>
                        <a:effectLst/>
                        <a:latin typeface="Myriad Pro"/>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xmlns="" val="10010"/>
                  </a:ext>
                </a:extLst>
              </a:tr>
            </a:tbl>
          </a:graphicData>
        </a:graphic>
      </p:graphicFrame>
      <p:sp>
        <p:nvSpPr>
          <p:cNvPr id="10" name="Rectangle 2"/>
          <p:cNvSpPr txBox="1">
            <a:spLocks noChangeArrowheads="1"/>
          </p:cNvSpPr>
          <p:nvPr/>
        </p:nvSpPr>
        <p:spPr>
          <a:xfrm>
            <a:off x="-252536" y="1340767"/>
            <a:ext cx="9396536" cy="54006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Bef>
                <a:spcPts val="1800"/>
              </a:spcBef>
              <a:spcAft>
                <a:spcPts val="300"/>
              </a:spcAft>
              <a:buNone/>
              <a:defRPr/>
            </a:pPr>
            <a:r>
              <a:rPr lang="cs-CZ" altLang="cs-CZ" sz="2200" b="1" dirty="0" smtClean="0"/>
              <a:t>Povinné přílohy žádosti</a:t>
            </a:r>
            <a:r>
              <a:rPr lang="cs-CZ" altLang="cs-CZ" sz="2200" dirty="0" smtClean="0"/>
              <a:t>:</a:t>
            </a:r>
            <a:endParaRPr lang="cs-CZ" sz="2200" dirty="0"/>
          </a:p>
        </p:txBody>
      </p:sp>
      <p:sp>
        <p:nvSpPr>
          <p:cNvPr id="11" name="Nadpis 1"/>
          <p:cNvSpPr txBox="1">
            <a:spLocks/>
          </p:cNvSpPr>
          <p:nvPr/>
        </p:nvSpPr>
        <p:spPr>
          <a:xfrm>
            <a:off x="-180528" y="239713"/>
            <a:ext cx="9505056"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53. výzva IROP</a:t>
            </a:r>
            <a:br>
              <a:rPr lang="cs-CZ" sz="2600" b="1" dirty="0">
                <a:solidFill>
                  <a:srgbClr val="0070C0"/>
                </a:solidFill>
                <a:effectLst>
                  <a:outerShdw blurRad="38100" dist="38100" dir="2700000" algn="tl">
                    <a:srgbClr val="000000">
                      <a:alpha val="43137"/>
                    </a:srgbClr>
                  </a:outerShdw>
                </a:effectLst>
                <a:latin typeface="Myriad Pro"/>
              </a:rPr>
            </a:br>
            <a:r>
              <a:rPr lang="cs-CZ" sz="2600" b="1" dirty="0">
                <a:solidFill>
                  <a:srgbClr val="0070C0"/>
                </a:solidFill>
                <a:effectLst>
                  <a:outerShdw blurRad="38100" dist="38100" dir="2700000" algn="tl">
                    <a:srgbClr val="000000">
                      <a:alpha val="43137"/>
                    </a:srgbClr>
                  </a:outerShdw>
                </a:effectLst>
                <a:latin typeface="Myriad Pro"/>
              </a:rPr>
              <a:t>„Udržitelná doprava – integrované projekty CLLD“</a:t>
            </a:r>
          </a:p>
        </p:txBody>
      </p:sp>
    </p:spTree>
    <p:extLst>
      <p:ext uri="{BB962C8B-B14F-4D97-AF65-F5344CB8AC3E}">
        <p14:creationId xmlns:p14="http://schemas.microsoft.com/office/powerpoint/2010/main" val="7582390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51</a:t>
            </a:fld>
            <a:endParaRPr lang="en-US" dirty="0"/>
          </a:p>
        </p:txBody>
      </p:sp>
      <p:sp>
        <p:nvSpPr>
          <p:cNvPr id="7" name="Nadpis 1"/>
          <p:cNvSpPr txBox="1">
            <a:spLocks/>
          </p:cNvSpPr>
          <p:nvPr/>
        </p:nvSpPr>
        <p:spPr>
          <a:xfrm>
            <a:off x="-19252" y="-28299"/>
            <a:ext cx="9048569" cy="95232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2600" dirty="0">
                <a:solidFill>
                  <a:srgbClr val="0070C0"/>
                </a:solidFill>
                <a:effectLst>
                  <a:outerShdw blurRad="38100" dist="38100" dir="2700000" algn="tl">
                    <a:srgbClr val="000000">
                      <a:alpha val="43137"/>
                    </a:srgbClr>
                  </a:outerShdw>
                </a:effectLst>
              </a:rPr>
              <a:t>chyby v projektech ve výzvách SC 1.2</a:t>
            </a:r>
            <a:r>
              <a:rPr lang="cs-CZ" sz="3200" dirty="0" smtClean="0">
                <a:solidFill>
                  <a:srgbClr val="0070C0"/>
                </a:solidFill>
              </a:rPr>
              <a:t> </a:t>
            </a:r>
            <a:endParaRPr lang="cs-CZ" sz="3200" dirty="0">
              <a:solidFill>
                <a:srgbClr val="0070C0"/>
              </a:solidFill>
            </a:endParaRPr>
          </a:p>
        </p:txBody>
      </p:sp>
      <p:sp>
        <p:nvSpPr>
          <p:cNvPr id="9" name="Zástupný symbol pro obsah 2"/>
          <p:cNvSpPr txBox="1">
            <a:spLocks/>
          </p:cNvSpPr>
          <p:nvPr/>
        </p:nvSpPr>
        <p:spPr>
          <a:xfrm>
            <a:off x="298382" y="1039528"/>
            <a:ext cx="8845617" cy="593277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cs-CZ" sz="1800" b="1" dirty="0" smtClean="0"/>
              <a:t>Žádost je podána v předepsané formě.</a:t>
            </a:r>
            <a:endParaRPr lang="cs-CZ" sz="1800" dirty="0" smtClean="0"/>
          </a:p>
          <a:p>
            <a:pPr lvl="1"/>
            <a:r>
              <a:rPr lang="cs-CZ" sz="1800" dirty="0" smtClean="0"/>
              <a:t>nesoulad mezi informacemi v žádosti o podporu v MS2014+ a ve studii proveditelnosti, nesoulad mezi jednotlivými přílohami (např. studie proveditelnosti vs. projektová dokumentace).</a:t>
            </a:r>
          </a:p>
          <a:p>
            <a:pPr marL="0" indent="0">
              <a:buNone/>
            </a:pPr>
            <a:r>
              <a:rPr lang="cs-CZ" sz="1800" b="1" dirty="0" smtClean="0"/>
              <a:t>Jsou doloženy všechny povinné přílohy a obsahově splňují náležitosti požadované v dokumentaci k výzvě.</a:t>
            </a:r>
            <a:endParaRPr lang="cs-CZ" sz="1800" dirty="0" smtClean="0"/>
          </a:p>
          <a:p>
            <a:pPr lvl="1"/>
            <a:r>
              <a:rPr lang="cs-CZ" sz="1800" dirty="0" smtClean="0"/>
              <a:t>některá z povinných příloh chybí,</a:t>
            </a:r>
          </a:p>
          <a:p>
            <a:pPr lvl="1"/>
            <a:r>
              <a:rPr lang="cs-CZ" sz="1800" dirty="0" smtClean="0"/>
              <a:t>některá z požadovaných příloh není úplná (např. žádost o stavební povolení, </a:t>
            </a:r>
            <a:r>
              <a:rPr lang="cs-CZ" sz="1800" dirty="0"/>
              <a:t>studie proveditelnosti bez shrnutí dopravně-inženýrské analýzy pro parkovací systém</a:t>
            </a:r>
            <a:r>
              <a:rPr lang="cs-CZ" sz="1800" dirty="0" smtClean="0"/>
              <a:t>), nebo není doložena požadovaném formátu (např. položkový </a:t>
            </a:r>
            <a:r>
              <a:rPr lang="cs-CZ" sz="1800" dirty="0"/>
              <a:t>rozpočet stavby </a:t>
            </a:r>
            <a:r>
              <a:rPr lang="cs-CZ" sz="1800" dirty="0" smtClean="0"/>
              <a:t>– zde již zjednodušeno).</a:t>
            </a:r>
            <a:endParaRPr lang="cs-CZ" sz="1800" dirty="0"/>
          </a:p>
          <a:p>
            <a:pPr marL="0" indent="0">
              <a:buNone/>
            </a:pPr>
            <a:r>
              <a:rPr lang="cs-CZ" sz="1800" b="1" dirty="0" smtClean="0"/>
              <a:t>Projekt v obcích, které mají méně než 50 tis. obyvatel, dokládá Kartu souladu projektu s principy udržitelné mobility.</a:t>
            </a:r>
            <a:endParaRPr lang="cs-CZ" sz="1800" dirty="0" smtClean="0"/>
          </a:p>
          <a:p>
            <a:pPr lvl="1"/>
            <a:r>
              <a:rPr lang="cs-CZ" sz="1800" dirty="0" smtClean="0"/>
              <a:t>Karta souladu nesplňující požadavky na doložení souladu s principy udržitelné mobility.</a:t>
            </a:r>
          </a:p>
          <a:p>
            <a:pPr marL="0" indent="0">
              <a:buNone/>
            </a:pPr>
            <a:r>
              <a:rPr lang="cs-CZ" sz="1800" b="1" dirty="0" smtClean="0"/>
              <a:t>Projekt přispívá k eliminaci negativních vlivů dopravy na životní prostředí.</a:t>
            </a:r>
          </a:p>
          <a:p>
            <a:pPr lvl="1"/>
            <a:r>
              <a:rPr lang="cs-CZ" sz="1800" dirty="0" smtClean="0"/>
              <a:t>kapitola studie proveditelnosti popisující vlivy na životní prostředí je prázdná.</a:t>
            </a:r>
            <a:endParaRPr lang="cs-CZ" sz="1800" dirty="0"/>
          </a:p>
        </p:txBody>
      </p:sp>
    </p:spTree>
    <p:extLst>
      <p:ext uri="{BB962C8B-B14F-4D97-AF65-F5344CB8AC3E}">
        <p14:creationId xmlns:p14="http://schemas.microsoft.com/office/powerpoint/2010/main" val="36185417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22"/>
            <a:ext cx="8229600" cy="1155801"/>
          </a:xfrm>
        </p:spPr>
        <p:txBody>
          <a:bodyPr/>
          <a:lstStyle/>
          <a:p>
            <a:r>
              <a:rPr lang="cs-CZ" dirty="0" smtClean="0"/>
              <a:t/>
            </a:r>
            <a:br>
              <a:rPr lang="cs-CZ" dirty="0" smtClean="0"/>
            </a:br>
            <a:r>
              <a:rPr lang="en-US" dirty="0"/>
              <a:t/>
            </a:r>
            <a:br>
              <a:rPr lang="en-US" dirty="0"/>
            </a:br>
            <a:endParaRPr lang="en-US" dirty="0"/>
          </a:p>
        </p:txBody>
      </p:sp>
      <p:sp>
        <p:nvSpPr>
          <p:cNvPr id="3" name="Content Placeholder 2"/>
          <p:cNvSpPr>
            <a:spLocks noGrp="1"/>
          </p:cNvSpPr>
          <p:nvPr>
            <p:ph idx="1"/>
          </p:nvPr>
        </p:nvSpPr>
        <p:spPr>
          <a:xfrm>
            <a:off x="457200" y="1214324"/>
            <a:ext cx="8229600" cy="4893868"/>
          </a:xfrm>
        </p:spPr>
        <p:txBody>
          <a:bodyPr>
            <a:normAutofit/>
          </a:bodyPr>
          <a:lstStyle/>
          <a:p>
            <a:pPr marL="0" indent="0" algn="just" eaLnBrk="0" fontAlgn="base" hangingPunct="0">
              <a:lnSpc>
                <a:spcPct val="170000"/>
              </a:lnSpc>
              <a:spcAft>
                <a:spcPct val="0"/>
              </a:spcAft>
              <a:buNone/>
            </a:pPr>
            <a:endParaRPr lang="pl-PL" sz="7600" b="1" dirty="0" smtClean="0"/>
          </a:p>
          <a:p>
            <a:pPr marL="0" indent="0" eaLnBrk="0" fontAlgn="base" hangingPunct="0">
              <a:spcAft>
                <a:spcPct val="0"/>
              </a:spcAft>
              <a:buNone/>
            </a:pPr>
            <a:endParaRPr lang="pl-PL" sz="7600" b="1"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52</a:t>
            </a:fld>
            <a:endParaRPr lang="en-US" dirty="0"/>
          </a:p>
        </p:txBody>
      </p:sp>
      <p:sp>
        <p:nvSpPr>
          <p:cNvPr id="7" name="Nadpis 1"/>
          <p:cNvSpPr txBox="1">
            <a:spLocks/>
          </p:cNvSpPr>
          <p:nvPr/>
        </p:nvSpPr>
        <p:spPr>
          <a:xfrm>
            <a:off x="6531" y="-27384"/>
            <a:ext cx="9048569" cy="9706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2600" dirty="0">
                <a:solidFill>
                  <a:srgbClr val="0070C0"/>
                </a:solidFill>
                <a:effectLst>
                  <a:outerShdw blurRad="38100" dist="38100" dir="2700000" algn="tl">
                    <a:srgbClr val="000000">
                      <a:alpha val="43137"/>
                    </a:srgbClr>
                  </a:outerShdw>
                </a:effectLst>
              </a:rPr>
              <a:t>chyby v projektech ve výzvách SC 1.2 </a:t>
            </a:r>
          </a:p>
        </p:txBody>
      </p:sp>
      <p:sp>
        <p:nvSpPr>
          <p:cNvPr id="10" name="Zástupný symbol pro obsah 2"/>
          <p:cNvSpPr txBox="1">
            <a:spLocks/>
          </p:cNvSpPr>
          <p:nvPr/>
        </p:nvSpPr>
        <p:spPr>
          <a:xfrm>
            <a:off x="308008" y="1115616"/>
            <a:ext cx="8835992" cy="520208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cs-CZ" sz="1800" b="1" dirty="0"/>
              <a:t>Projekt je svým zaměřením v souladu s cíli a podporovanými aktivitami výzvy.</a:t>
            </a:r>
          </a:p>
          <a:p>
            <a:pPr lvl="1"/>
            <a:r>
              <a:rPr lang="cs-CZ" sz="1800" dirty="0"/>
              <a:t>p</a:t>
            </a:r>
            <a:r>
              <a:rPr lang="cs-CZ" sz="1800" dirty="0" smtClean="0"/>
              <a:t>rojekt se skládá z více izolovaných částí a zároveň řešení v jedné z těchto částí neodpovídá podporovaným aktivitám, např. pouze doplňující bezpečnostní opatření stávající cyklostezky, samostatná parkovací místa.</a:t>
            </a:r>
            <a:endParaRPr lang="cs-CZ" sz="1800" dirty="0"/>
          </a:p>
          <a:p>
            <a:pPr marL="0" indent="0">
              <a:buNone/>
            </a:pPr>
            <a:r>
              <a:rPr lang="cs-CZ" sz="1800" b="1" dirty="0" smtClean="0"/>
              <a:t>Minimálně </a:t>
            </a:r>
            <a:r>
              <a:rPr lang="cs-CZ" sz="1800" b="1" dirty="0"/>
              <a:t>85 % způsobilých výdajů projektu je zaměřeno na hlavní aktivity </a:t>
            </a:r>
            <a:r>
              <a:rPr lang="cs-CZ" sz="1800" b="1" dirty="0" err="1" smtClean="0"/>
              <a:t>pr</a:t>
            </a:r>
            <a:r>
              <a:rPr lang="cs-CZ" sz="1800" b="1" dirty="0" smtClean="0"/>
              <a:t>.</a:t>
            </a:r>
            <a:endParaRPr lang="cs-CZ" sz="1800" dirty="0"/>
          </a:p>
          <a:p>
            <a:pPr lvl="1"/>
            <a:r>
              <a:rPr lang="cs-CZ" sz="1800" dirty="0"/>
              <a:t>špatné zařazení aktivit/výdajů mezi hlavní a vedlejší, např. mezi hlavní výdaje jsou zařazeny výdaje na vyvolané investice, které spadají do vedlejších,</a:t>
            </a:r>
          </a:p>
          <a:p>
            <a:pPr lvl="1"/>
            <a:r>
              <a:rPr lang="cs-CZ" sz="1800" dirty="0"/>
              <a:t>mezi způsobilé výdaje jsou zařazeny výdaje </a:t>
            </a:r>
            <a:r>
              <a:rPr lang="cs-CZ" sz="1800" dirty="0" smtClean="0"/>
              <a:t>dle pravidel nezpůsobilé</a:t>
            </a:r>
            <a:br>
              <a:rPr lang="cs-CZ" sz="1800" dirty="0" smtClean="0"/>
            </a:br>
            <a:r>
              <a:rPr lang="cs-CZ" sz="1800" dirty="0" smtClean="0"/>
              <a:t>(a zvýrazněné v kapitole „Nezpůsobilé výdaje“),</a:t>
            </a:r>
            <a:endParaRPr lang="cs-CZ" sz="1800" dirty="0"/>
          </a:p>
          <a:p>
            <a:pPr lvl="1"/>
            <a:r>
              <a:rPr lang="cs-CZ" sz="1800" dirty="0" smtClean="0"/>
              <a:t>výdaje </a:t>
            </a:r>
            <a:r>
              <a:rPr lang="cs-CZ" sz="1800" dirty="0"/>
              <a:t>na vyvolané investice nejsou řádně odůvodněné</a:t>
            </a:r>
            <a:r>
              <a:rPr lang="cs-CZ" sz="1800" dirty="0" smtClean="0"/>
              <a:t>.</a:t>
            </a:r>
          </a:p>
          <a:p>
            <a:pPr marL="0" indent="0">
              <a:buNone/>
            </a:pPr>
            <a:r>
              <a:rPr lang="cs-CZ" sz="1800" b="1" dirty="0"/>
              <a:t>Cílové hodnoty indikátorů odpovídají cílům projektu.</a:t>
            </a:r>
            <a:endParaRPr lang="cs-CZ" sz="1800" dirty="0"/>
          </a:p>
          <a:p>
            <a:pPr lvl="1"/>
            <a:r>
              <a:rPr lang="cs-CZ" sz="1800" dirty="0"/>
              <a:t>cílová hodnota indikátoru (počtu) neodpovídá hodnotě vycházející z projektové dokumentace a vztahující se k podporovaným aktivitám / cílům </a:t>
            </a:r>
            <a:r>
              <a:rPr lang="cs-CZ" sz="1800" dirty="0" smtClean="0"/>
              <a:t>projektu.</a:t>
            </a:r>
            <a:endParaRPr lang="cs-CZ" sz="1800" dirty="0"/>
          </a:p>
          <a:p>
            <a:pPr lvl="0"/>
            <a:endParaRPr lang="cs-CZ" sz="1800" dirty="0"/>
          </a:p>
        </p:txBody>
      </p:sp>
    </p:spTree>
    <p:extLst>
      <p:ext uri="{BB962C8B-B14F-4D97-AF65-F5344CB8AC3E}">
        <p14:creationId xmlns:p14="http://schemas.microsoft.com/office/powerpoint/2010/main" val="26319002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810"/>
            <a:ext cx="9144000" cy="6808381"/>
          </a:xfrm>
          <a:prstGeom prst="rect">
            <a:avLst/>
          </a:prstGeom>
        </p:spPr>
      </p:pic>
      <p:sp>
        <p:nvSpPr>
          <p:cNvPr id="2" name="Nadpis 1"/>
          <p:cNvSpPr>
            <a:spLocks noGrp="1"/>
          </p:cNvSpPr>
          <p:nvPr>
            <p:ph type="title"/>
          </p:nvPr>
        </p:nvSpPr>
        <p:spPr/>
        <p:txBody>
          <a:bodyPr>
            <a:noAutofit/>
          </a:bodyPr>
          <a:lstStyle/>
          <a:p>
            <a:pPr>
              <a:spcBef>
                <a:spcPct val="20000"/>
              </a:spcBef>
            </a:pPr>
            <a:r>
              <a:rPr lang="cs-CZ" sz="3600" cap="none" dirty="0">
                <a:solidFill>
                  <a:srgbClr val="00B050"/>
                </a:solidFill>
                <a:effectLst>
                  <a:outerShdw blurRad="38100" dist="38100" dir="2700000" algn="tl">
                    <a:srgbClr val="000000">
                      <a:alpha val="43137"/>
                    </a:srgbClr>
                  </a:outerShdw>
                </a:effectLst>
                <a:ea typeface="+mn-ea"/>
                <a:cs typeface="Calibri" pitchFamily="34" charset="0"/>
              </a:rPr>
              <a:t/>
            </a:r>
            <a:br>
              <a:rPr lang="cs-CZ" sz="3600" cap="none" dirty="0">
                <a:solidFill>
                  <a:srgbClr val="00B050"/>
                </a:solidFill>
                <a:effectLst>
                  <a:outerShdw blurRad="38100" dist="38100" dir="2700000" algn="tl">
                    <a:srgbClr val="000000">
                      <a:alpha val="43137"/>
                    </a:srgbClr>
                  </a:outerShdw>
                </a:effectLst>
                <a:ea typeface="+mn-ea"/>
                <a:cs typeface="Calibri" pitchFamily="34" charset="0"/>
              </a:rPr>
            </a:br>
            <a:endParaRPr lang="cs-CZ" cap="none" dirty="0">
              <a:solidFill>
                <a:srgbClr val="00B050"/>
              </a:solidFill>
              <a:effectLst>
                <a:outerShdw blurRad="38100" dist="38100" dir="2700000" algn="tl">
                  <a:srgbClr val="000000">
                    <a:alpha val="43137"/>
                  </a:srgbClr>
                </a:outerShdw>
              </a:effectLst>
              <a:ea typeface="+mn-ea"/>
              <a:cs typeface="Calibri" pitchFamily="34" charset="0"/>
            </a:endParaRPr>
          </a:p>
        </p:txBody>
      </p:sp>
      <p:sp>
        <p:nvSpPr>
          <p:cNvPr id="8" name="Zástupný symbol pro text 7"/>
          <p:cNvSpPr>
            <a:spLocks noGrp="1"/>
          </p:cNvSpPr>
          <p:nvPr>
            <p:ph type="body" idx="1"/>
          </p:nvPr>
        </p:nvSpPr>
        <p:spPr>
          <a:xfrm>
            <a:off x="411126" y="2501900"/>
            <a:ext cx="8321748" cy="1854200"/>
          </a:xfrm>
        </p:spPr>
        <p:txBody>
          <a:bodyPr anchor="t">
            <a:normAutofit/>
          </a:bodyPr>
          <a:lstStyle/>
          <a:p>
            <a:pPr algn="ctr"/>
            <a:r>
              <a:rPr lang="cs-CZ" sz="3900" b="1" u="sng" dirty="0" smtClean="0">
                <a:solidFill>
                  <a:srgbClr val="0070C0"/>
                </a:solidFill>
                <a:effectLst>
                  <a:outerShdw blurRad="38100" dist="38100" dir="2700000" algn="tl">
                    <a:srgbClr val="000000">
                      <a:alpha val="43137"/>
                    </a:srgbClr>
                  </a:outerShdw>
                </a:effectLst>
                <a:cs typeface="Calibri" pitchFamily="34" charset="0"/>
              </a:rPr>
              <a:t>DOPOLEDNÍ BLOK B</a:t>
            </a:r>
            <a:r>
              <a:rPr lang="cs-CZ" sz="3600" b="1" u="sng" dirty="0">
                <a:solidFill>
                  <a:srgbClr val="C00000"/>
                </a:solidFill>
                <a:effectLst>
                  <a:outerShdw blurRad="38100" dist="38100" dir="2700000" algn="tl">
                    <a:srgbClr val="000000">
                      <a:alpha val="43137"/>
                    </a:srgbClr>
                  </a:outerShdw>
                </a:effectLst>
                <a:cs typeface="Calibri" pitchFamily="34" charset="0"/>
              </a:rPr>
              <a:t/>
            </a:r>
            <a:br>
              <a:rPr lang="cs-CZ" sz="3600" b="1" u="sng" dirty="0">
                <a:solidFill>
                  <a:srgbClr val="C00000"/>
                </a:solidFill>
                <a:effectLst>
                  <a:outerShdw blurRad="38100" dist="38100" dir="2700000" algn="tl">
                    <a:srgbClr val="000000">
                      <a:alpha val="43137"/>
                    </a:srgbClr>
                  </a:outerShdw>
                </a:effectLst>
                <a:cs typeface="Calibri" pitchFamily="34" charset="0"/>
              </a:rPr>
            </a:br>
            <a:r>
              <a:rPr lang="cs-CZ" sz="3600" b="1" dirty="0" smtClean="0">
                <a:solidFill>
                  <a:srgbClr val="C00000"/>
                </a:solidFill>
                <a:effectLst>
                  <a:outerShdw blurRad="38100" dist="38100" dir="2700000" algn="tl">
                    <a:srgbClr val="000000">
                      <a:alpha val="43137"/>
                    </a:srgbClr>
                  </a:outerShdw>
                </a:effectLst>
                <a:cs typeface="Calibri" pitchFamily="34" charset="0"/>
              </a:rPr>
              <a:t>         </a:t>
            </a:r>
          </a:p>
        </p:txBody>
      </p:sp>
      <p:sp>
        <p:nvSpPr>
          <p:cNvPr id="6" name="Zástupný symbol pro číslo snímku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6B5227-2C6F-B94D-9D8F-826F9170706D}" type="slidenum">
              <a:rPr kumimoji="0" lang="en-US" sz="1200" b="0" i="0" u="none" strike="noStrike" kern="1200" cap="none" spc="0" normalizeH="0" baseline="0" noProof="0" smtClean="0">
                <a:ln>
                  <a:noFill/>
                </a:ln>
                <a:solidFill>
                  <a:prstClr val="black">
                    <a:tint val="75000"/>
                  </a:prstClr>
                </a:solidFill>
                <a:effectLst/>
                <a:uLnTx/>
                <a:uFillTx/>
                <a:latin typeface="Myriad Pr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tint val="75000"/>
                </a:prstClr>
              </a:solidFill>
              <a:effectLst/>
              <a:uLnTx/>
              <a:uFillTx/>
              <a:latin typeface="Myriad Pro"/>
              <a:ea typeface="+mn-ea"/>
              <a:cs typeface="+mn-cs"/>
            </a:endParaRPr>
          </a:p>
        </p:txBody>
      </p:sp>
      <p:pic>
        <p:nvPicPr>
          <p:cNvPr id="4"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109" y="593986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9261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619"/>
            <a:ext cx="9144000" cy="6808381"/>
          </a:xfrm>
          <a:prstGeom prst="rect">
            <a:avLst/>
          </a:prstGeom>
        </p:spPr>
      </p:pic>
      <p:sp>
        <p:nvSpPr>
          <p:cNvPr id="2" name="Nadpis 1"/>
          <p:cNvSpPr>
            <a:spLocks noGrp="1"/>
          </p:cNvSpPr>
          <p:nvPr>
            <p:ph type="title"/>
          </p:nvPr>
        </p:nvSpPr>
        <p:spPr/>
        <p:txBody>
          <a:bodyPr>
            <a:noAutofit/>
          </a:bodyPr>
          <a:lstStyle/>
          <a:p>
            <a:pPr>
              <a:spcBef>
                <a:spcPct val="20000"/>
              </a:spcBef>
            </a:pPr>
            <a:r>
              <a:rPr lang="cs-CZ" sz="3600" cap="none" dirty="0">
                <a:solidFill>
                  <a:srgbClr val="00B050"/>
                </a:solidFill>
                <a:effectLst>
                  <a:outerShdw blurRad="38100" dist="38100" dir="2700000" algn="tl">
                    <a:srgbClr val="000000">
                      <a:alpha val="43137"/>
                    </a:srgbClr>
                  </a:outerShdw>
                </a:effectLst>
                <a:ea typeface="+mn-ea"/>
                <a:cs typeface="Calibri" pitchFamily="34" charset="0"/>
              </a:rPr>
              <a:t/>
            </a:r>
            <a:br>
              <a:rPr lang="cs-CZ" sz="3600" cap="none" dirty="0">
                <a:solidFill>
                  <a:srgbClr val="00B050"/>
                </a:solidFill>
                <a:effectLst>
                  <a:outerShdw blurRad="38100" dist="38100" dir="2700000" algn="tl">
                    <a:srgbClr val="000000">
                      <a:alpha val="43137"/>
                    </a:srgbClr>
                  </a:outerShdw>
                </a:effectLst>
                <a:ea typeface="+mn-ea"/>
                <a:cs typeface="Calibri" pitchFamily="34" charset="0"/>
              </a:rPr>
            </a:br>
            <a:endParaRPr lang="cs-CZ" cap="none" dirty="0">
              <a:solidFill>
                <a:srgbClr val="00B050"/>
              </a:solidFill>
              <a:effectLst>
                <a:outerShdw blurRad="38100" dist="38100" dir="2700000" algn="tl">
                  <a:srgbClr val="000000">
                    <a:alpha val="43137"/>
                  </a:srgbClr>
                </a:outerShdw>
              </a:effectLst>
              <a:ea typeface="+mn-ea"/>
              <a:cs typeface="Calibri" pitchFamily="34" charset="0"/>
            </a:endParaRPr>
          </a:p>
        </p:txBody>
      </p:sp>
      <p:sp>
        <p:nvSpPr>
          <p:cNvPr id="8" name="Zástupný symbol pro text 7"/>
          <p:cNvSpPr>
            <a:spLocks noGrp="1"/>
          </p:cNvSpPr>
          <p:nvPr>
            <p:ph type="body" idx="1"/>
          </p:nvPr>
        </p:nvSpPr>
        <p:spPr>
          <a:xfrm>
            <a:off x="411126" y="2526071"/>
            <a:ext cx="8321748" cy="1854200"/>
          </a:xfrm>
        </p:spPr>
        <p:txBody>
          <a:bodyPr anchor="t">
            <a:normAutofit fontScale="92500"/>
          </a:bodyPr>
          <a:lstStyle/>
          <a:p>
            <a:pPr algn="ctr"/>
            <a:r>
              <a:rPr lang="cs-CZ" sz="3900" b="1" dirty="0" smtClean="0">
                <a:solidFill>
                  <a:srgbClr val="0070C0"/>
                </a:solidFill>
                <a:effectLst>
                  <a:outerShdw blurRad="38100" dist="38100" dir="2700000" algn="tl">
                    <a:srgbClr val="000000">
                      <a:alpha val="43137"/>
                    </a:srgbClr>
                  </a:outerShdw>
                </a:effectLst>
                <a:cs typeface="Calibri" pitchFamily="34" charset="0"/>
              </a:rPr>
              <a:t>VÝZVA 68 </a:t>
            </a:r>
          </a:p>
          <a:p>
            <a:pPr algn="ctr"/>
            <a:r>
              <a:rPr lang="cs-CZ" sz="3900" b="1" dirty="0" smtClean="0">
                <a:solidFill>
                  <a:srgbClr val="0070C0"/>
                </a:solidFill>
                <a:effectLst>
                  <a:outerShdw blurRad="38100" dist="38100" dir="2700000" algn="tl">
                    <a:srgbClr val="000000">
                      <a:alpha val="43137"/>
                    </a:srgbClr>
                  </a:outerShdw>
                </a:effectLst>
                <a:cs typeface="Calibri" pitchFamily="34" charset="0"/>
              </a:rPr>
              <a:t>VZDĚLÁVÁNÍ A CELOŽITOVNÍ UČENÍ</a:t>
            </a:r>
            <a:r>
              <a:rPr lang="cs-CZ" sz="3600" b="1" dirty="0">
                <a:solidFill>
                  <a:srgbClr val="C00000"/>
                </a:solidFill>
                <a:effectLst>
                  <a:outerShdw blurRad="38100" dist="38100" dir="2700000" algn="tl">
                    <a:srgbClr val="000000">
                      <a:alpha val="43137"/>
                    </a:srgbClr>
                  </a:outerShdw>
                </a:effectLst>
                <a:cs typeface="Calibri" pitchFamily="34" charset="0"/>
              </a:rPr>
              <a:t/>
            </a:r>
            <a:br>
              <a:rPr lang="cs-CZ" sz="3600" b="1" dirty="0">
                <a:solidFill>
                  <a:srgbClr val="C00000"/>
                </a:solidFill>
                <a:effectLst>
                  <a:outerShdw blurRad="38100" dist="38100" dir="2700000" algn="tl">
                    <a:srgbClr val="000000">
                      <a:alpha val="43137"/>
                    </a:srgbClr>
                  </a:outerShdw>
                </a:effectLst>
                <a:cs typeface="Calibri" pitchFamily="34" charset="0"/>
              </a:rPr>
            </a:br>
            <a:r>
              <a:rPr lang="cs-CZ" sz="3600" b="1" dirty="0" smtClean="0">
                <a:solidFill>
                  <a:srgbClr val="C00000"/>
                </a:solidFill>
                <a:effectLst>
                  <a:outerShdw blurRad="38100" dist="38100" dir="2700000" algn="tl">
                    <a:srgbClr val="000000">
                      <a:alpha val="43137"/>
                    </a:srgbClr>
                  </a:outerShdw>
                </a:effectLst>
                <a:cs typeface="Calibri" pitchFamily="34" charset="0"/>
              </a:rPr>
              <a:t>  </a:t>
            </a:r>
            <a:r>
              <a:rPr lang="cs-CZ" sz="3900" dirty="0">
                <a:solidFill>
                  <a:schemeClr val="tx1"/>
                </a:solidFill>
                <a:effectLst>
                  <a:outerShdw blurRad="38100" dist="38100" dir="2700000" algn="tl">
                    <a:srgbClr val="000000">
                      <a:alpha val="43137"/>
                    </a:srgbClr>
                  </a:outerShdw>
                </a:effectLst>
                <a:cs typeface="Calibri" pitchFamily="34" charset="0"/>
              </a:rPr>
              <a:t>Mgr. Ondřej </a:t>
            </a:r>
            <a:r>
              <a:rPr lang="cs-CZ" sz="3900" dirty="0" smtClean="0">
                <a:solidFill>
                  <a:schemeClr val="tx1"/>
                </a:solidFill>
                <a:effectLst>
                  <a:outerShdw blurRad="38100" dist="38100" dir="2700000" algn="tl">
                    <a:srgbClr val="000000">
                      <a:alpha val="43137"/>
                    </a:srgbClr>
                  </a:outerShdw>
                </a:effectLst>
                <a:cs typeface="Calibri" pitchFamily="34" charset="0"/>
              </a:rPr>
              <a:t>Pešek, </a:t>
            </a:r>
            <a:r>
              <a:rPr lang="cs-CZ" sz="3900" dirty="0">
                <a:solidFill>
                  <a:schemeClr val="tx1"/>
                </a:solidFill>
                <a:effectLst>
                  <a:outerShdw blurRad="38100" dist="38100" dir="2700000" algn="tl">
                    <a:srgbClr val="000000">
                      <a:alpha val="43137"/>
                    </a:srgbClr>
                  </a:outerShdw>
                </a:effectLst>
                <a:cs typeface="Calibri" pitchFamily="34" charset="0"/>
              </a:rPr>
              <a:t>garant SC 2.4    </a:t>
            </a:r>
          </a:p>
        </p:txBody>
      </p:sp>
      <p:sp>
        <p:nvSpPr>
          <p:cNvPr id="6" name="Zástupný symbol pro číslo snímku 5"/>
          <p:cNvSpPr>
            <a:spLocks noGrp="1"/>
          </p:cNvSpPr>
          <p:nvPr>
            <p:ph type="sldNum" sz="quarter" idx="12"/>
          </p:nvPr>
        </p:nvSpPr>
        <p:spPr/>
        <p:txBody>
          <a:bodyPr/>
          <a:lstStyle/>
          <a:p>
            <a:fld id="{CA6B5227-2C6F-B94D-9D8F-826F9170706D}" type="slidenum">
              <a:rPr lang="en-US" smtClean="0"/>
              <a:t>54</a:t>
            </a:fld>
            <a:endParaRPr lang="en-US" dirty="0"/>
          </a:p>
        </p:txBody>
      </p:sp>
      <p:pic>
        <p:nvPicPr>
          <p:cNvPr id="4"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109" y="593986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4212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body" idx="4294967295"/>
          </p:nvPr>
        </p:nvSpPr>
        <p:spPr>
          <a:xfrm>
            <a:off x="467544" y="1382712"/>
            <a:ext cx="8568952" cy="4710583"/>
          </a:xfrm>
        </p:spPr>
        <p:txBody>
          <a:bodyPr rtlCol="0">
            <a:noAutofit/>
          </a:bodyPr>
          <a:lstStyle/>
          <a:p>
            <a:pPr marL="0" indent="0">
              <a:spcBef>
                <a:spcPts val="600"/>
              </a:spcBef>
              <a:buNone/>
            </a:pPr>
            <a:r>
              <a:rPr lang="cs-CZ" sz="2200" b="1" dirty="0" smtClean="0"/>
              <a:t>Cíl</a:t>
            </a:r>
            <a:r>
              <a:rPr lang="cs-CZ" sz="2200" b="1" dirty="0"/>
              <a:t>: </a:t>
            </a:r>
            <a:r>
              <a:rPr lang="cs-CZ" sz="2200" dirty="0"/>
              <a:t>prostřednictvím kvalitní a dostupné infrastruktury zajistit rovný přístup ke vzdělávání a k získávání klíčových schopností a tím zajistit reálnou uplatnitelnost na trhu práce.</a:t>
            </a:r>
          </a:p>
          <a:p>
            <a:pPr marL="0" indent="0">
              <a:spcBef>
                <a:spcPts val="600"/>
              </a:spcBef>
              <a:buNone/>
            </a:pPr>
            <a:endParaRPr lang="cs-CZ" sz="2200" b="1" dirty="0" smtClean="0"/>
          </a:p>
          <a:p>
            <a:pPr marL="0" indent="0">
              <a:spcBef>
                <a:spcPts val="600"/>
              </a:spcBef>
              <a:buNone/>
            </a:pPr>
            <a:r>
              <a:rPr lang="cs-CZ" sz="2200" b="1" dirty="0" smtClean="0"/>
              <a:t>A</a:t>
            </a:r>
            <a:r>
              <a:rPr lang="fr-FR" sz="2200" b="1" dirty="0" smtClean="0"/>
              <a:t>lokace:</a:t>
            </a:r>
            <a:r>
              <a:rPr lang="cs-CZ" sz="2200" b="1" dirty="0"/>
              <a:t> 583,5 mil. EUR (EFRR) + </a:t>
            </a:r>
            <a:r>
              <a:rPr lang="cs-CZ" sz="2200" b="1" dirty="0">
                <a:solidFill>
                  <a:srgbClr val="FF0000"/>
                </a:solidFill>
              </a:rPr>
              <a:t>69 </a:t>
            </a:r>
            <a:r>
              <a:rPr lang="cs-CZ" sz="2200" b="1" dirty="0" smtClean="0">
                <a:solidFill>
                  <a:srgbClr val="FF0000"/>
                </a:solidFill>
              </a:rPr>
              <a:t>mil. EUR (EFRR) v CLLD</a:t>
            </a:r>
            <a:endParaRPr lang="cs-CZ" sz="2200" b="1" dirty="0">
              <a:solidFill>
                <a:srgbClr val="FF0000"/>
              </a:solidFill>
            </a:endParaRPr>
          </a:p>
          <a:p>
            <a:pPr>
              <a:spcBef>
                <a:spcPts val="600"/>
              </a:spcBef>
              <a:buFont typeface="Arial" panose="020B0604020202020204" pitchFamily="34" charset="0"/>
              <a:buChar char="•"/>
            </a:pPr>
            <a:r>
              <a:rPr lang="cs-CZ" sz="2200" dirty="0" smtClean="0">
                <a:solidFill>
                  <a:prstClr val="black"/>
                </a:solidFill>
              </a:rPr>
              <a:t>15,3 </a:t>
            </a:r>
            <a:r>
              <a:rPr lang="cs-CZ" sz="2200" dirty="0">
                <a:solidFill>
                  <a:prstClr val="black"/>
                </a:solidFill>
              </a:rPr>
              <a:t>mld. Kč </a:t>
            </a:r>
            <a:r>
              <a:rPr lang="cs-CZ" sz="2200" dirty="0" smtClean="0">
                <a:solidFill>
                  <a:prstClr val="black"/>
                </a:solidFill>
              </a:rPr>
              <a:t>(EFRR) + </a:t>
            </a:r>
            <a:r>
              <a:rPr lang="cs-CZ" sz="2200" dirty="0" smtClean="0">
                <a:solidFill>
                  <a:srgbClr val="FF0000"/>
                </a:solidFill>
              </a:rPr>
              <a:t>1,9 mld. Kč (EFRR) v CLLD</a:t>
            </a:r>
          </a:p>
          <a:p>
            <a:pPr marL="0" indent="0">
              <a:spcBef>
                <a:spcPts val="600"/>
              </a:spcBef>
              <a:buNone/>
            </a:pPr>
            <a:r>
              <a:rPr lang="cs-CZ" sz="2200" b="1" dirty="0" smtClean="0"/>
              <a:t>Aktivity: </a:t>
            </a:r>
          </a:p>
          <a:p>
            <a:pPr algn="just">
              <a:lnSpc>
                <a:spcPct val="150000"/>
              </a:lnSpc>
              <a:spcBef>
                <a:spcPts val="600"/>
              </a:spcBef>
              <a:buFont typeface="Wingdings" panose="05000000000000000000" pitchFamily="2" charset="2"/>
              <a:buChar char="Ø"/>
            </a:pPr>
            <a:r>
              <a:rPr lang="cs-CZ" sz="1900" dirty="0" smtClean="0"/>
              <a:t>Předškolní vzdělávání,</a:t>
            </a:r>
          </a:p>
          <a:p>
            <a:pPr algn="just">
              <a:lnSpc>
                <a:spcPct val="150000"/>
              </a:lnSpc>
              <a:spcBef>
                <a:spcPts val="600"/>
              </a:spcBef>
              <a:buFont typeface="Wingdings" panose="05000000000000000000" pitchFamily="2" charset="2"/>
              <a:buChar char="Ø"/>
            </a:pPr>
            <a:r>
              <a:rPr lang="cs-CZ" sz="1900" dirty="0" smtClean="0"/>
              <a:t>Základní školy,</a:t>
            </a:r>
          </a:p>
          <a:p>
            <a:pPr algn="just">
              <a:lnSpc>
                <a:spcPct val="150000"/>
              </a:lnSpc>
              <a:spcBef>
                <a:spcPts val="600"/>
              </a:spcBef>
              <a:buFont typeface="Wingdings" panose="05000000000000000000" pitchFamily="2" charset="2"/>
              <a:buChar char="Ø"/>
            </a:pPr>
            <a:r>
              <a:rPr lang="cs-CZ" sz="1900" dirty="0" smtClean="0"/>
              <a:t>Střední a vyšší odborné školy,</a:t>
            </a:r>
          </a:p>
          <a:p>
            <a:pPr algn="just">
              <a:lnSpc>
                <a:spcPct val="150000"/>
              </a:lnSpc>
              <a:spcBef>
                <a:spcPts val="600"/>
              </a:spcBef>
              <a:buFont typeface="Wingdings" panose="05000000000000000000" pitchFamily="2" charset="2"/>
              <a:buChar char="Ø"/>
            </a:pPr>
            <a:r>
              <a:rPr lang="cs-CZ" sz="1900" dirty="0" smtClean="0"/>
              <a:t>Zájmové, neformální a celoživotní vzdělávání.</a:t>
            </a:r>
          </a:p>
          <a:p>
            <a:pPr marL="0" indent="0" algn="just">
              <a:spcBef>
                <a:spcPts val="600"/>
              </a:spcBef>
              <a:buNone/>
            </a:pPr>
            <a:endParaRPr lang="cs-CZ" sz="2800" dirty="0" smtClean="0"/>
          </a:p>
          <a:p>
            <a:pPr marL="0" indent="0">
              <a:spcBef>
                <a:spcPts val="1800"/>
              </a:spcBef>
              <a:buNone/>
            </a:pPr>
            <a:endParaRPr lang="cs-CZ" sz="2800" dirty="0" smtClean="0"/>
          </a:p>
          <a:p>
            <a:pPr>
              <a:spcAft>
                <a:spcPts val="600"/>
              </a:spcAft>
              <a:buClr>
                <a:schemeClr val="tx2"/>
              </a:buClr>
              <a:defRPr/>
            </a:pPr>
            <a:endParaRPr lang="cs-CZ" sz="2000" b="1" dirty="0"/>
          </a:p>
          <a:p>
            <a:pPr>
              <a:spcAft>
                <a:spcPts val="600"/>
              </a:spcAft>
              <a:buClr>
                <a:schemeClr val="tx2"/>
              </a:buClr>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363538" y="44624"/>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smtClean="0">
                <a:solidFill>
                  <a:srgbClr val="0070C0"/>
                </a:solidFill>
                <a:effectLst>
                  <a:outerShdw blurRad="38100" dist="38100" dir="2700000" algn="tl">
                    <a:srgbClr val="000000">
                      <a:alpha val="43137"/>
                    </a:srgbClr>
                  </a:outerShdw>
                </a:effectLst>
                <a:latin typeface="Myriad Pro"/>
              </a:rPr>
              <a:t>SC 2.4 Zvýšení </a:t>
            </a:r>
            <a:r>
              <a:rPr lang="cs-CZ" sz="2600" b="1" dirty="0">
                <a:solidFill>
                  <a:srgbClr val="0070C0"/>
                </a:solidFill>
                <a:effectLst>
                  <a:outerShdw blurRad="38100" dist="38100" dir="2700000" algn="tl">
                    <a:srgbClr val="000000">
                      <a:alpha val="43137"/>
                    </a:srgbClr>
                  </a:outerShdw>
                </a:effectLst>
                <a:latin typeface="Myriad Pro"/>
              </a:rPr>
              <a:t>kvality a dostupnosti infrastruktury pro vzdělávání a celoživotní učení</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55</a:t>
            </a:fld>
            <a:endParaRPr lang="en-US" dirty="0"/>
          </a:p>
        </p:txBody>
      </p:sp>
    </p:spTree>
    <p:extLst>
      <p:ext uri="{BB962C8B-B14F-4D97-AF65-F5344CB8AC3E}">
        <p14:creationId xmlns:p14="http://schemas.microsoft.com/office/powerpoint/2010/main" val="194721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467544" y="1549667"/>
            <a:ext cx="8425631" cy="4759652"/>
          </a:xfrm>
          <a:noFill/>
        </p:spPr>
        <p:txBody>
          <a:bodyPr rtlCol="0">
            <a:noAutofit/>
          </a:bodyPr>
          <a:lstStyle/>
          <a:p>
            <a:pPr marL="0" indent="0" algn="just">
              <a:spcBef>
                <a:spcPts val="600"/>
              </a:spcBef>
              <a:buNone/>
              <a:defRPr/>
            </a:pPr>
            <a:r>
              <a:rPr lang="cs-CZ" sz="2100" b="1" dirty="0" smtClean="0"/>
              <a:t>Příjemci: </a:t>
            </a:r>
            <a:r>
              <a:rPr lang="cs-CZ" sz="2100" dirty="0" smtClean="0"/>
              <a:t>zařízení </a:t>
            </a:r>
            <a:r>
              <a:rPr lang="cs-CZ" sz="2100" dirty="0"/>
              <a:t>péče o děti do 3 let, školy a školská zařízení v oblasti předškolního, základního a středního vzdělávání a vyšší odborné školy,  další subjekty podílející se na realizaci vzdělávacích aktivit, kraje, organizace zřizované nebo zakládané kraji, obce, organizace zřizované nebo zakládané obcemi, nestátní neziskové organizace, církve, církevní organizace, organizační složky státu, příspěvkové organizace organizačních složek státu. </a:t>
            </a:r>
          </a:p>
          <a:p>
            <a:pPr marL="0" indent="0">
              <a:spcBef>
                <a:spcPts val="600"/>
              </a:spcBef>
              <a:buNone/>
              <a:defRPr/>
            </a:pPr>
            <a:endParaRPr lang="cs-CZ" sz="2100" b="1" dirty="0" smtClean="0"/>
          </a:p>
          <a:p>
            <a:pPr marL="0" indent="0" algn="just">
              <a:spcBef>
                <a:spcPts val="600"/>
              </a:spcBef>
              <a:buNone/>
              <a:defRPr/>
            </a:pPr>
            <a:r>
              <a:rPr lang="cs-CZ" sz="2100" b="1" dirty="0" smtClean="0"/>
              <a:t>Územní zaměření podpory: </a:t>
            </a:r>
          </a:p>
          <a:p>
            <a:pPr algn="just">
              <a:spcBef>
                <a:spcPts val="600"/>
              </a:spcBef>
              <a:buFont typeface="Arial" panose="020B0604020202020204" pitchFamily="34" charset="0"/>
              <a:buChar char="•"/>
              <a:defRPr/>
            </a:pPr>
            <a:r>
              <a:rPr lang="cs-CZ" sz="2100" dirty="0" smtClean="0"/>
              <a:t>území </a:t>
            </a:r>
            <a:r>
              <a:rPr lang="cs-CZ" sz="2100" dirty="0"/>
              <a:t>ČR mimo hl. m. </a:t>
            </a:r>
            <a:r>
              <a:rPr lang="cs-CZ" sz="2100" dirty="0" smtClean="0"/>
              <a:t>Prahu</a:t>
            </a:r>
            <a:endParaRPr lang="cs-CZ" sz="2100" dirty="0"/>
          </a:p>
          <a:p>
            <a:pPr lvl="1" indent="-342900">
              <a:spcBef>
                <a:spcPts val="1200"/>
              </a:spcBef>
              <a:spcAft>
                <a:spcPts val="600"/>
              </a:spcAft>
              <a:buFont typeface="Wingdings" panose="05000000000000000000" pitchFamily="2" charset="2"/>
              <a:buChar char="§"/>
              <a:defRPr/>
            </a:pPr>
            <a:r>
              <a:rPr lang="cs-CZ" sz="2100" dirty="0">
                <a:cs typeface="Arial" charset="0"/>
              </a:rPr>
              <a:t>správní obvody ORP </a:t>
            </a:r>
            <a:r>
              <a:rPr lang="cs-CZ" sz="2100" b="1" dirty="0">
                <a:cs typeface="Arial" charset="0"/>
              </a:rPr>
              <a:t>bez sociálně vyloučené lokality</a:t>
            </a:r>
          </a:p>
          <a:p>
            <a:pPr lvl="1" indent="-342900">
              <a:spcBef>
                <a:spcPts val="1200"/>
              </a:spcBef>
              <a:spcAft>
                <a:spcPts val="600"/>
              </a:spcAft>
              <a:buFont typeface="Wingdings" panose="05000000000000000000" pitchFamily="2" charset="2"/>
              <a:buChar char="§"/>
              <a:defRPr/>
            </a:pPr>
            <a:r>
              <a:rPr lang="cs-CZ" sz="2100" dirty="0" smtClean="0">
                <a:cs typeface="Arial" charset="0"/>
              </a:rPr>
              <a:t>správní </a:t>
            </a:r>
            <a:r>
              <a:rPr lang="cs-CZ" sz="2100" dirty="0">
                <a:cs typeface="Arial" charset="0"/>
              </a:rPr>
              <a:t>obvody ORP </a:t>
            </a:r>
            <a:r>
              <a:rPr lang="cs-CZ" sz="2100" b="1" dirty="0">
                <a:cs typeface="Arial" charset="0"/>
              </a:rPr>
              <a:t>se sociálně vyloučenou  lokalitou</a:t>
            </a:r>
          </a:p>
          <a:p>
            <a:pPr>
              <a:spcBef>
                <a:spcPts val="600"/>
              </a:spcBef>
              <a:buFont typeface="Arial" panose="020B0604020202020204" pitchFamily="34" charset="0"/>
              <a:buChar char="•"/>
              <a:defRPr/>
            </a:pPr>
            <a:endParaRPr lang="cs-CZ" sz="2000" b="1" dirty="0" smtClean="0"/>
          </a:p>
          <a:p>
            <a:pPr>
              <a:spcAft>
                <a:spcPts val="600"/>
              </a:spcAft>
              <a:defRPr/>
            </a:pPr>
            <a:endParaRPr lang="cs-CZ" sz="2000" b="1" dirty="0" smtClean="0"/>
          </a:p>
          <a:p>
            <a:pPr>
              <a:spcAft>
                <a:spcPts val="600"/>
              </a:spcAft>
              <a:defRPr/>
            </a:pPr>
            <a:endParaRPr lang="cs-CZ" sz="2000" b="1" dirty="0"/>
          </a:p>
          <a:p>
            <a:pPr>
              <a:spcAft>
                <a:spcPts val="600"/>
              </a:spcAft>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363538" y="239713"/>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a:defRPr/>
            </a:pPr>
            <a:r>
              <a:rPr lang="cs-CZ" sz="2600" b="1" dirty="0" smtClean="0">
                <a:solidFill>
                  <a:srgbClr val="0070C0"/>
                </a:solidFill>
                <a:effectLst>
                  <a:outerShdw blurRad="38100" dist="38100" dir="2700000" algn="tl">
                    <a:srgbClr val="000000">
                      <a:alpha val="43137"/>
                    </a:srgbClr>
                  </a:outerShdw>
                </a:effectLst>
                <a:latin typeface="Myriad Pro"/>
              </a:rPr>
              <a:t>SC 2.4 Zvýšení </a:t>
            </a:r>
            <a:r>
              <a:rPr lang="cs-CZ" sz="2600" b="1" dirty="0">
                <a:solidFill>
                  <a:srgbClr val="0070C0"/>
                </a:solidFill>
                <a:effectLst>
                  <a:outerShdw blurRad="38100" dist="38100" dir="2700000" algn="tl">
                    <a:srgbClr val="000000">
                      <a:alpha val="43137"/>
                    </a:srgbClr>
                  </a:outerShdw>
                </a:effectLst>
                <a:latin typeface="Myriad Pro"/>
              </a:rPr>
              <a:t>kvality a dostupnosti infrastruktury pro vzdělávání a celoživotní </a:t>
            </a:r>
            <a:r>
              <a:rPr lang="cs-CZ" sz="2600" b="1" dirty="0" smtClean="0">
                <a:solidFill>
                  <a:srgbClr val="0070C0"/>
                </a:solidFill>
                <a:effectLst>
                  <a:outerShdw blurRad="38100" dist="38100" dir="2700000" algn="tl">
                    <a:srgbClr val="000000">
                      <a:alpha val="43137"/>
                    </a:srgbClr>
                  </a:outerShdw>
                </a:effectLst>
                <a:latin typeface="Myriad Pro"/>
              </a:rPr>
              <a:t>učení </a:t>
            </a:r>
            <a:endParaRPr lang="cs-CZ" sz="2600" b="1" dirty="0">
              <a:solidFill>
                <a:srgbClr val="0070C0"/>
              </a:solidFill>
              <a:effectLst>
                <a:outerShdw blurRad="38100" dist="38100" dir="2700000" algn="tl">
                  <a:srgbClr val="000000">
                    <a:alpha val="43137"/>
                  </a:srgbClr>
                </a:outerShdw>
              </a:effectLst>
              <a:latin typeface="Myriad Pro"/>
            </a:endParaRPr>
          </a:p>
        </p:txBody>
      </p:sp>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56</a:t>
            </a:fld>
            <a:endParaRPr lang="en-US" dirty="0"/>
          </a:p>
        </p:txBody>
      </p:sp>
    </p:spTree>
    <p:extLst>
      <p:ext uri="{BB962C8B-B14F-4D97-AF65-F5344CB8AC3E}">
        <p14:creationId xmlns:p14="http://schemas.microsoft.com/office/powerpoint/2010/main" val="867757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6626"/>
            <a:ext cx="9144000" cy="6972010"/>
          </a:xfrm>
          <a:prstGeom prst="rect">
            <a:avLst/>
          </a:prstGeom>
        </p:spPr>
      </p:pic>
      <p:sp>
        <p:nvSpPr>
          <p:cNvPr id="3" name="Zástupný symbol pro číslo snímku 2"/>
          <p:cNvSpPr>
            <a:spLocks noGrp="1"/>
          </p:cNvSpPr>
          <p:nvPr>
            <p:ph type="sldNum" sz="quarter" idx="12"/>
          </p:nvPr>
        </p:nvSpPr>
        <p:spPr/>
        <p:txBody>
          <a:bodyPr/>
          <a:lstStyle/>
          <a:p>
            <a:pPr>
              <a:defRPr/>
            </a:pPr>
            <a:fld id="{3AC19F20-AEAE-46FE-AA26-FD2AB3D37020}" type="slidenum">
              <a:rPr lang="cs-CZ" smtClean="0">
                <a:solidFill>
                  <a:prstClr val="black">
                    <a:tint val="75000"/>
                  </a:prstClr>
                </a:solidFill>
              </a:rPr>
              <a:pPr>
                <a:defRPr/>
              </a:pPr>
              <a:t>57</a:t>
            </a:fld>
            <a:endParaRPr lang="cs-CZ">
              <a:solidFill>
                <a:prstClr val="black">
                  <a:tint val="75000"/>
                </a:prstClr>
              </a:solidFill>
            </a:endParaRPr>
          </a:p>
        </p:txBody>
      </p:sp>
    </p:spTree>
    <p:extLst>
      <p:ext uri="{BB962C8B-B14F-4D97-AF65-F5344CB8AC3E}">
        <p14:creationId xmlns:p14="http://schemas.microsoft.com/office/powerpoint/2010/main" val="2405629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6" name="Nadpis 1"/>
          <p:cNvSpPr txBox="1">
            <a:spLocks/>
          </p:cNvSpPr>
          <p:nvPr/>
        </p:nvSpPr>
        <p:spPr>
          <a:xfrm>
            <a:off x="363538" y="239713"/>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SC </a:t>
            </a:r>
            <a:r>
              <a:rPr lang="cs-CZ" sz="2600" b="1" dirty="0" smtClean="0">
                <a:solidFill>
                  <a:srgbClr val="0070C0"/>
                </a:solidFill>
                <a:effectLst>
                  <a:outerShdw blurRad="38100" dist="38100" dir="2700000" algn="tl">
                    <a:srgbClr val="000000">
                      <a:alpha val="43137"/>
                    </a:srgbClr>
                  </a:outerShdw>
                </a:effectLst>
                <a:latin typeface="Myriad Pro"/>
              </a:rPr>
              <a:t>2.4 Zvýšení </a:t>
            </a:r>
            <a:r>
              <a:rPr lang="cs-CZ" sz="2600" b="1" dirty="0">
                <a:solidFill>
                  <a:srgbClr val="0070C0"/>
                </a:solidFill>
                <a:effectLst>
                  <a:outerShdw blurRad="38100" dist="38100" dir="2700000" algn="tl">
                    <a:srgbClr val="000000">
                      <a:alpha val="43137"/>
                    </a:srgbClr>
                  </a:outerShdw>
                </a:effectLst>
                <a:latin typeface="Myriad Pro"/>
              </a:rPr>
              <a:t>kvality a dostupnosti infrastruktury pro vzdělávání a celoživotní učení</a:t>
            </a:r>
          </a:p>
        </p:txBody>
      </p:sp>
      <p:sp>
        <p:nvSpPr>
          <p:cNvPr id="7" name="Content Placeholder 2"/>
          <p:cNvSpPr txBox="1">
            <a:spLocks/>
          </p:cNvSpPr>
          <p:nvPr/>
        </p:nvSpPr>
        <p:spPr>
          <a:xfrm>
            <a:off x="539552" y="1578543"/>
            <a:ext cx="8229600" cy="47356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0" fontAlgn="base" hangingPunct="0">
              <a:spcAft>
                <a:spcPct val="0"/>
              </a:spcAft>
            </a:pPr>
            <a:r>
              <a:rPr lang="cs-CZ" sz="2200" b="1" dirty="0" smtClean="0">
                <a:solidFill>
                  <a:schemeClr val="tx1"/>
                </a:solidFill>
                <a:latin typeface="Myriad Pro"/>
              </a:rPr>
              <a:t>Akční plány vzdělávání</a:t>
            </a:r>
          </a:p>
          <a:p>
            <a:pPr algn="l" eaLnBrk="0" fontAlgn="base" hangingPunct="0">
              <a:spcAft>
                <a:spcPct val="0"/>
              </a:spcAft>
            </a:pPr>
            <a:endParaRPr lang="cs-CZ" sz="2000" b="1" dirty="0">
              <a:solidFill>
                <a:schemeClr val="tx1"/>
              </a:solidFill>
              <a:latin typeface="Myriad Pro"/>
            </a:endParaRPr>
          </a:p>
          <a:p>
            <a:pPr marL="342900" indent="-342900" algn="l" eaLnBrk="0" fontAlgn="base" hangingPunct="0">
              <a:spcBef>
                <a:spcPts val="1200"/>
              </a:spcBef>
              <a:spcAft>
                <a:spcPct val="0"/>
              </a:spcAft>
              <a:buFont typeface="Wingdings" panose="05000000000000000000" pitchFamily="2" charset="2"/>
              <a:buChar char="Ø"/>
            </a:pPr>
            <a:r>
              <a:rPr lang="cs-CZ" sz="2200" b="1" dirty="0" smtClean="0">
                <a:solidFill>
                  <a:schemeClr val="tx1"/>
                </a:solidFill>
                <a:latin typeface="Myriad Pro"/>
              </a:rPr>
              <a:t>Místní akční plán vzdělávání </a:t>
            </a:r>
            <a:r>
              <a:rPr lang="cs-CZ" sz="2200" dirty="0" smtClean="0">
                <a:solidFill>
                  <a:schemeClr val="tx1"/>
                </a:solidFill>
                <a:latin typeface="Myriad Pro"/>
              </a:rPr>
              <a:t>(MAP)</a:t>
            </a:r>
          </a:p>
          <a:p>
            <a:pPr marL="800100" lvl="2" indent="-342900" algn="l" eaLnBrk="0" fontAlgn="base" hangingPunct="0">
              <a:spcBef>
                <a:spcPts val="1200"/>
              </a:spcBef>
              <a:spcAft>
                <a:spcPct val="0"/>
              </a:spcAft>
              <a:buFont typeface="Wingdings" panose="05000000000000000000" pitchFamily="2" charset="2"/>
              <a:buChar char="Ø"/>
            </a:pPr>
            <a:r>
              <a:rPr lang="cs-CZ" sz="2200" dirty="0">
                <a:solidFill>
                  <a:schemeClr val="tx1"/>
                </a:solidFill>
                <a:latin typeface="Myriad Pro"/>
              </a:rPr>
              <a:t>Strategický rámec schválený </a:t>
            </a:r>
            <a:r>
              <a:rPr lang="cs-CZ" sz="2200" dirty="0" smtClean="0">
                <a:solidFill>
                  <a:schemeClr val="tx1"/>
                </a:solidFill>
                <a:latin typeface="Myriad Pro"/>
              </a:rPr>
              <a:t>Řídicím </a:t>
            </a:r>
            <a:r>
              <a:rPr lang="cs-CZ" sz="2200" dirty="0">
                <a:solidFill>
                  <a:schemeClr val="tx1"/>
                </a:solidFill>
                <a:latin typeface="Myriad Pro"/>
              </a:rPr>
              <a:t>výborem </a:t>
            </a:r>
            <a:r>
              <a:rPr lang="cs-CZ" sz="2200" dirty="0" smtClean="0">
                <a:solidFill>
                  <a:schemeClr val="tx1"/>
                </a:solidFill>
                <a:latin typeface="Myriad Pro"/>
              </a:rPr>
              <a:t>MAP</a:t>
            </a:r>
          </a:p>
          <a:p>
            <a:pPr marL="1257300" lvl="3" indent="-342900" algn="l" eaLnBrk="0" fontAlgn="base" hangingPunct="0">
              <a:spcBef>
                <a:spcPts val="1200"/>
              </a:spcBef>
              <a:spcAft>
                <a:spcPct val="0"/>
              </a:spcAft>
              <a:buFont typeface="Wingdings" panose="05000000000000000000" pitchFamily="2" charset="2"/>
              <a:buChar char="Ø"/>
            </a:pPr>
            <a:r>
              <a:rPr lang="cs-CZ" sz="1800" dirty="0">
                <a:solidFill>
                  <a:schemeClr val="tx1"/>
                </a:solidFill>
                <a:latin typeface="Myriad Pro"/>
              </a:rPr>
              <a:t>z</a:t>
            </a:r>
            <a:r>
              <a:rPr lang="cs-CZ" sz="1800" dirty="0" smtClean="0">
                <a:solidFill>
                  <a:schemeClr val="tx1"/>
                </a:solidFill>
                <a:latin typeface="Myriad Pro"/>
              </a:rPr>
              <a:t>acílení priorit ZŠ a zájmového, neformálního a celoživotního vzdělávání; </a:t>
            </a:r>
            <a:r>
              <a:rPr lang="cs-CZ" sz="1800" b="1" dirty="0" smtClean="0">
                <a:solidFill>
                  <a:srgbClr val="FF0000"/>
                </a:solidFill>
                <a:latin typeface="Myriad Pro"/>
              </a:rPr>
              <a:t>revize PD IROP 1.1 podmínka i pro MŠ</a:t>
            </a:r>
          </a:p>
          <a:p>
            <a:pPr marL="342900" indent="-342900" algn="l" eaLnBrk="0" fontAlgn="base" hangingPunct="0">
              <a:spcBef>
                <a:spcPts val="1200"/>
              </a:spcBef>
              <a:spcAft>
                <a:spcPct val="0"/>
              </a:spcAft>
              <a:buFont typeface="Wingdings" panose="05000000000000000000" pitchFamily="2" charset="2"/>
              <a:buChar char="Ø"/>
            </a:pPr>
            <a:r>
              <a:rPr lang="cs-CZ" sz="2200" b="1" dirty="0" smtClean="0">
                <a:solidFill>
                  <a:schemeClr val="tx1"/>
                </a:solidFill>
                <a:latin typeface="Myriad Pro"/>
              </a:rPr>
              <a:t>Krajský akční plán vzdělávání </a:t>
            </a:r>
            <a:r>
              <a:rPr lang="cs-CZ" sz="2200" dirty="0" smtClean="0">
                <a:solidFill>
                  <a:schemeClr val="tx1"/>
                </a:solidFill>
                <a:latin typeface="Myriad Pro"/>
              </a:rPr>
              <a:t>(KAP)</a:t>
            </a:r>
          </a:p>
          <a:p>
            <a:pPr marL="800100" lvl="1" indent="-342900" algn="l" eaLnBrk="0" fontAlgn="base" hangingPunct="0">
              <a:spcBef>
                <a:spcPts val="1200"/>
              </a:spcBef>
              <a:spcAft>
                <a:spcPct val="0"/>
              </a:spcAft>
              <a:buFont typeface="Wingdings" panose="05000000000000000000" pitchFamily="2" charset="2"/>
              <a:buChar char="Ø"/>
            </a:pPr>
            <a:r>
              <a:rPr lang="cs-CZ" sz="2200" dirty="0">
                <a:solidFill>
                  <a:schemeClr val="tx1"/>
                </a:solidFill>
                <a:latin typeface="Myriad Pro"/>
              </a:rPr>
              <a:t>S</a:t>
            </a:r>
            <a:r>
              <a:rPr lang="cs-CZ" sz="2200" dirty="0" smtClean="0">
                <a:solidFill>
                  <a:schemeClr val="tx1"/>
                </a:solidFill>
                <a:latin typeface="Myriad Pro"/>
              </a:rPr>
              <a:t>eznam </a:t>
            </a:r>
            <a:r>
              <a:rPr lang="cs-CZ" sz="2200" dirty="0">
                <a:solidFill>
                  <a:schemeClr val="tx1"/>
                </a:solidFill>
                <a:latin typeface="Myriad Pro"/>
              </a:rPr>
              <a:t>projektových záměrů pro investiční </a:t>
            </a:r>
            <a:r>
              <a:rPr lang="cs-CZ" sz="2200" dirty="0" smtClean="0">
                <a:solidFill>
                  <a:schemeClr val="tx1"/>
                </a:solidFill>
                <a:latin typeface="Myriad Pro"/>
              </a:rPr>
              <a:t>intervence</a:t>
            </a:r>
          </a:p>
          <a:p>
            <a:pPr marL="1257300" lvl="2" indent="-342900" algn="l" eaLnBrk="0" fontAlgn="base" hangingPunct="0">
              <a:spcBef>
                <a:spcPts val="1200"/>
              </a:spcBef>
              <a:spcAft>
                <a:spcPct val="0"/>
              </a:spcAft>
              <a:buFont typeface="Wingdings" panose="05000000000000000000" pitchFamily="2" charset="2"/>
              <a:buChar char="Ø"/>
            </a:pPr>
            <a:r>
              <a:rPr lang="cs-CZ" sz="1800" dirty="0">
                <a:solidFill>
                  <a:schemeClr val="tx1"/>
                </a:solidFill>
                <a:latin typeface="Myriad Pro"/>
              </a:rPr>
              <a:t>zacílení priorit </a:t>
            </a:r>
            <a:r>
              <a:rPr lang="cs-CZ" sz="1800" dirty="0" smtClean="0">
                <a:solidFill>
                  <a:schemeClr val="tx1"/>
                </a:solidFill>
                <a:latin typeface="Myriad Pro"/>
              </a:rPr>
              <a:t>SŠ/VOŠ </a:t>
            </a:r>
            <a:r>
              <a:rPr lang="cs-CZ" sz="1800" dirty="0">
                <a:solidFill>
                  <a:schemeClr val="tx1"/>
                </a:solidFill>
                <a:latin typeface="Myriad Pro"/>
              </a:rPr>
              <a:t>a zájmového, neformálního a celoživotního </a:t>
            </a:r>
            <a:r>
              <a:rPr lang="cs-CZ" sz="1800" dirty="0" smtClean="0">
                <a:solidFill>
                  <a:schemeClr val="tx1"/>
                </a:solidFill>
                <a:latin typeface="Myriad Pro"/>
              </a:rPr>
              <a:t>vzdělávání</a:t>
            </a:r>
            <a:endParaRPr lang="cs-CZ" sz="1800" dirty="0">
              <a:solidFill>
                <a:schemeClr val="tx1"/>
              </a:solidFill>
              <a:latin typeface="Myriad Pro"/>
            </a:endParaRPr>
          </a:p>
          <a:p>
            <a:pPr marL="342900" indent="-342900" algn="l" eaLnBrk="0" fontAlgn="base" hangingPunct="0">
              <a:spcAft>
                <a:spcPct val="0"/>
              </a:spcAft>
              <a:buFont typeface="Arial" pitchFamily="34" charset="0"/>
              <a:buChar char="•"/>
            </a:pPr>
            <a:endParaRPr lang="cs-CZ" sz="2200" dirty="0" smtClean="0">
              <a:solidFill>
                <a:schemeClr val="tx1"/>
              </a:solidFill>
              <a:latin typeface="Myriad Pro"/>
            </a:endParaRPr>
          </a:p>
          <a:p>
            <a:pPr algn="l" eaLnBrk="0" fontAlgn="base" hangingPunct="0">
              <a:lnSpc>
                <a:spcPct val="170000"/>
              </a:lnSpc>
              <a:spcAft>
                <a:spcPct val="0"/>
              </a:spcAft>
            </a:pPr>
            <a:endParaRPr lang="cs-CZ" sz="2200" dirty="0">
              <a:solidFill>
                <a:schemeClr val="tx1"/>
              </a:solidFill>
              <a:latin typeface="Myriad Pro"/>
            </a:endParaRPr>
          </a:p>
        </p:txBody>
      </p:sp>
      <p:pic>
        <p:nvPicPr>
          <p:cNvPr id="8"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fld id="{CA6B5227-2C6F-B94D-9D8F-826F9170706D}" type="slidenum">
              <a:rPr lang="en-US" smtClean="0"/>
              <a:t>58</a:t>
            </a:fld>
            <a:endParaRPr lang="en-US" dirty="0"/>
          </a:p>
        </p:txBody>
      </p:sp>
    </p:spTree>
    <p:extLst>
      <p:ext uri="{BB962C8B-B14F-4D97-AF65-F5344CB8AC3E}">
        <p14:creationId xmlns:p14="http://schemas.microsoft.com/office/powerpoint/2010/main" val="4095041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body" idx="4294967295"/>
          </p:nvPr>
        </p:nvSpPr>
        <p:spPr>
          <a:xfrm>
            <a:off x="467544" y="1382712"/>
            <a:ext cx="8568952" cy="4710583"/>
          </a:xfrm>
        </p:spPr>
        <p:txBody>
          <a:bodyPr rtlCol="0">
            <a:noAutofit/>
          </a:bodyPr>
          <a:lstStyle/>
          <a:p>
            <a:pPr marL="0" indent="0" defTabSz="914400" eaLnBrk="0" fontAlgn="base" hangingPunct="0">
              <a:lnSpc>
                <a:spcPct val="150000"/>
              </a:lnSpc>
              <a:spcAft>
                <a:spcPct val="0"/>
              </a:spcAft>
              <a:buNone/>
            </a:pPr>
            <a:r>
              <a:rPr lang="cs-CZ" sz="2200" b="1" dirty="0"/>
              <a:t>Předškolní vzdělávání</a:t>
            </a:r>
          </a:p>
          <a:p>
            <a:pPr algn="just">
              <a:lnSpc>
                <a:spcPct val="150000"/>
              </a:lnSpc>
              <a:spcBef>
                <a:spcPts val="600"/>
              </a:spcBef>
              <a:buFont typeface="Wingdings" panose="05000000000000000000" pitchFamily="2" charset="2"/>
              <a:buChar char="Ø"/>
            </a:pPr>
            <a:r>
              <a:rPr lang="cs-CZ" sz="1800" dirty="0"/>
              <a:t>podpora MŠ, dětských skupin, spolků péče o děti, mateřských center </a:t>
            </a:r>
            <a:r>
              <a:rPr lang="cs-CZ" sz="1800" dirty="0" smtClean="0"/>
              <a:t>apod</a:t>
            </a:r>
            <a:r>
              <a:rPr lang="cs-CZ" sz="2200" dirty="0" smtClean="0"/>
              <a:t>.</a:t>
            </a:r>
          </a:p>
          <a:p>
            <a:pPr algn="just">
              <a:lnSpc>
                <a:spcPct val="150000"/>
              </a:lnSpc>
              <a:spcBef>
                <a:spcPts val="600"/>
              </a:spcBef>
              <a:buFont typeface="Wingdings" panose="05000000000000000000" pitchFamily="2" charset="2"/>
              <a:buChar char="Ø"/>
            </a:pPr>
            <a:r>
              <a:rPr lang="cs-CZ" sz="1800" b="1" dirty="0" smtClean="0"/>
              <a:t>Hlavní aktivity </a:t>
            </a:r>
          </a:p>
          <a:p>
            <a:pPr lvl="1" algn="just">
              <a:lnSpc>
                <a:spcPct val="150000"/>
              </a:lnSpc>
              <a:spcBef>
                <a:spcPts val="600"/>
              </a:spcBef>
              <a:buFont typeface="Wingdings" panose="05000000000000000000" pitchFamily="2" charset="2"/>
              <a:buChar char="Ø"/>
            </a:pPr>
            <a:r>
              <a:rPr lang="cs-CZ" sz="1600" dirty="0" smtClean="0"/>
              <a:t>stavby </a:t>
            </a:r>
            <a:r>
              <a:rPr lang="cs-CZ" sz="1600" dirty="0"/>
              <a:t>a stavební práce spojené s výstavbou nové infrastruktury včetně vybudování přípojky pro přivedení inženýrských </a:t>
            </a:r>
            <a:r>
              <a:rPr lang="cs-CZ" sz="1600" dirty="0" smtClean="0"/>
              <a:t>sítí,</a:t>
            </a:r>
            <a:endParaRPr lang="cs-CZ" sz="1600" dirty="0"/>
          </a:p>
          <a:p>
            <a:pPr lvl="1" algn="just">
              <a:lnSpc>
                <a:spcPct val="150000"/>
              </a:lnSpc>
              <a:spcBef>
                <a:spcPts val="600"/>
              </a:spcBef>
              <a:buFont typeface="Wingdings" panose="05000000000000000000" pitchFamily="2" charset="2"/>
              <a:buChar char="Ø"/>
            </a:pPr>
            <a:r>
              <a:rPr lang="cs-CZ" sz="1600" dirty="0" smtClean="0"/>
              <a:t>rekonstrukce </a:t>
            </a:r>
            <a:r>
              <a:rPr lang="cs-CZ" sz="1600" dirty="0"/>
              <a:t>a stavební úpravy stávající infrastruktury (včetně zabezpečení bezbariérovosti dle vyhlášky č. 398/2009 Sb</a:t>
            </a:r>
            <a:r>
              <a:rPr lang="cs-CZ" sz="1600" dirty="0" smtClean="0"/>
              <a:t>.),</a:t>
            </a:r>
            <a:endParaRPr lang="cs-CZ" sz="1600" dirty="0"/>
          </a:p>
          <a:p>
            <a:pPr lvl="1" algn="just">
              <a:lnSpc>
                <a:spcPct val="150000"/>
              </a:lnSpc>
              <a:spcBef>
                <a:spcPts val="600"/>
              </a:spcBef>
              <a:buFont typeface="Wingdings" panose="05000000000000000000" pitchFamily="2" charset="2"/>
              <a:buChar char="Ø"/>
            </a:pPr>
            <a:r>
              <a:rPr lang="cs-CZ" sz="1600" dirty="0" smtClean="0"/>
              <a:t>nákup </a:t>
            </a:r>
            <a:r>
              <a:rPr lang="cs-CZ" sz="1600" dirty="0"/>
              <a:t>pozemků a staveb (nemovitostí</a:t>
            </a:r>
            <a:r>
              <a:rPr lang="cs-CZ" sz="1600" dirty="0" smtClean="0"/>
              <a:t>),</a:t>
            </a:r>
            <a:endParaRPr lang="cs-CZ" sz="1600" dirty="0"/>
          </a:p>
          <a:p>
            <a:pPr lvl="1" algn="just">
              <a:lnSpc>
                <a:spcPct val="150000"/>
              </a:lnSpc>
              <a:spcBef>
                <a:spcPts val="600"/>
              </a:spcBef>
              <a:buFont typeface="Wingdings" panose="05000000000000000000" pitchFamily="2" charset="2"/>
              <a:buChar char="Ø"/>
            </a:pPr>
            <a:r>
              <a:rPr lang="cs-CZ" sz="1600" dirty="0" smtClean="0"/>
              <a:t>pořízení </a:t>
            </a:r>
            <a:r>
              <a:rPr lang="cs-CZ" sz="1600" dirty="0"/>
              <a:t>vybavení budov a </a:t>
            </a:r>
            <a:r>
              <a:rPr lang="cs-CZ" sz="1600" dirty="0" smtClean="0"/>
              <a:t>učeben, pořízení </a:t>
            </a:r>
            <a:r>
              <a:rPr lang="cs-CZ" sz="1600" dirty="0"/>
              <a:t>kompenzačních </a:t>
            </a:r>
            <a:r>
              <a:rPr lang="cs-CZ" sz="1600" dirty="0" smtClean="0"/>
              <a:t>pomůcek.</a:t>
            </a:r>
          </a:p>
          <a:p>
            <a:pPr algn="just">
              <a:lnSpc>
                <a:spcPct val="150000"/>
              </a:lnSpc>
              <a:spcBef>
                <a:spcPts val="600"/>
              </a:spcBef>
              <a:buFont typeface="Wingdings" panose="05000000000000000000" pitchFamily="2" charset="2"/>
              <a:buChar char="Ø"/>
            </a:pPr>
            <a:r>
              <a:rPr lang="cs-CZ" sz="1800" dirty="0" smtClean="0"/>
              <a:t>podmínka </a:t>
            </a:r>
            <a:r>
              <a:rPr lang="cs-CZ" sz="1800" dirty="0"/>
              <a:t>navyšování </a:t>
            </a:r>
            <a:r>
              <a:rPr lang="cs-CZ" sz="1800" dirty="0" smtClean="0"/>
              <a:t>kapacit, </a:t>
            </a:r>
            <a:r>
              <a:rPr lang="cs-CZ" sz="1800" dirty="0" smtClean="0">
                <a:solidFill>
                  <a:srgbClr val="FF0000"/>
                </a:solidFill>
              </a:rPr>
              <a:t>po revizi podmínka souladu s MAP pro MŠ</a:t>
            </a:r>
            <a:endParaRPr lang="cs-CZ" sz="1800" dirty="0">
              <a:solidFill>
                <a:srgbClr val="FF0000"/>
              </a:solidFill>
            </a:endParaRPr>
          </a:p>
          <a:p>
            <a:pPr lvl="1" algn="just">
              <a:lnSpc>
                <a:spcPct val="150000"/>
              </a:lnSpc>
              <a:spcBef>
                <a:spcPts val="600"/>
              </a:spcBef>
              <a:buFont typeface="Wingdings" panose="05000000000000000000" pitchFamily="2" charset="2"/>
              <a:buChar char="Ø"/>
            </a:pPr>
            <a:endParaRPr lang="cs-CZ" sz="1800" dirty="0"/>
          </a:p>
          <a:p>
            <a:pPr marL="0" indent="0" algn="just">
              <a:spcBef>
                <a:spcPts val="600"/>
              </a:spcBef>
              <a:buNone/>
            </a:pPr>
            <a:endParaRPr lang="cs-CZ" sz="2800" dirty="0" smtClean="0"/>
          </a:p>
          <a:p>
            <a:pPr marL="0" indent="0">
              <a:spcBef>
                <a:spcPts val="1800"/>
              </a:spcBef>
              <a:buNone/>
            </a:pPr>
            <a:endParaRPr lang="cs-CZ" sz="2800" dirty="0" smtClean="0"/>
          </a:p>
          <a:p>
            <a:pPr>
              <a:spcAft>
                <a:spcPts val="600"/>
              </a:spcAft>
              <a:buClr>
                <a:schemeClr val="tx2"/>
              </a:buClr>
              <a:defRPr/>
            </a:pPr>
            <a:endParaRPr lang="cs-CZ" sz="2000" b="1" dirty="0"/>
          </a:p>
          <a:p>
            <a:pPr>
              <a:spcAft>
                <a:spcPts val="600"/>
              </a:spcAft>
              <a:buClr>
                <a:schemeClr val="tx2"/>
              </a:buClr>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363538" y="44624"/>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smtClean="0">
                <a:solidFill>
                  <a:srgbClr val="0070C0"/>
                </a:solidFill>
                <a:effectLst>
                  <a:outerShdw blurRad="38100" dist="38100" dir="2700000" algn="tl">
                    <a:srgbClr val="000000">
                      <a:alpha val="43137"/>
                    </a:srgbClr>
                  </a:outerShdw>
                </a:effectLst>
                <a:latin typeface="Myriad Pro"/>
              </a:rPr>
              <a:t>SC 2.4 Zvýšení </a:t>
            </a:r>
            <a:r>
              <a:rPr lang="cs-CZ" sz="2600" b="1" dirty="0">
                <a:solidFill>
                  <a:srgbClr val="0070C0"/>
                </a:solidFill>
                <a:effectLst>
                  <a:outerShdw blurRad="38100" dist="38100" dir="2700000" algn="tl">
                    <a:srgbClr val="000000">
                      <a:alpha val="43137"/>
                    </a:srgbClr>
                  </a:outerShdw>
                </a:effectLst>
                <a:latin typeface="Myriad Pro"/>
              </a:rPr>
              <a:t>kvality a dostupnosti infrastruktury pro vzdělávání a celoživotní učení</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59</a:t>
            </a:fld>
            <a:endParaRPr lang="en-US" dirty="0"/>
          </a:p>
        </p:txBody>
      </p:sp>
    </p:spTree>
    <p:extLst>
      <p:ext uri="{BB962C8B-B14F-4D97-AF65-F5344CB8AC3E}">
        <p14:creationId xmlns:p14="http://schemas.microsoft.com/office/powerpoint/2010/main" val="2132059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64890"/>
          </a:xfrm>
        </p:spPr>
        <p:txBody>
          <a:bodyPr/>
          <a:lstStyle/>
          <a:p>
            <a:r>
              <a:rPr lang="cs-CZ" sz="2600" dirty="0">
                <a:solidFill>
                  <a:srgbClr val="0070C0"/>
                </a:solidFill>
                <a:effectLst>
                  <a:outerShdw blurRad="38100" dist="38100" dir="2700000" algn="tl">
                    <a:srgbClr val="000000">
                      <a:alpha val="43137"/>
                    </a:srgbClr>
                  </a:outerShdw>
                </a:effectLst>
              </a:rPr>
              <a:t>Aktuální informace</a:t>
            </a:r>
          </a:p>
        </p:txBody>
      </p:sp>
      <p:sp>
        <p:nvSpPr>
          <p:cNvPr id="4" name="Zástupný symbol pro číslo snímku 3"/>
          <p:cNvSpPr>
            <a:spLocks noGrp="1"/>
          </p:cNvSpPr>
          <p:nvPr>
            <p:ph type="sldNum" sz="quarter" idx="12"/>
          </p:nvPr>
        </p:nvSpPr>
        <p:spPr>
          <a:xfrm>
            <a:off x="6553200" y="6341840"/>
            <a:ext cx="2133600" cy="365125"/>
          </a:xfrm>
        </p:spPr>
        <p:txBody>
          <a:bodyPr/>
          <a:lstStyle/>
          <a:p>
            <a:fld id="{CA6B5227-2C6F-B94D-9D8F-826F9170706D}" type="slidenum">
              <a:rPr lang="en-US" smtClean="0"/>
              <a:t>6</a:t>
            </a:fld>
            <a:endParaRPr lang="en-US" dirty="0"/>
          </a:p>
        </p:txBody>
      </p:sp>
      <p:pic>
        <p:nvPicPr>
          <p:cNvPr id="6"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903" y="5921694"/>
            <a:ext cx="4199492" cy="6914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ulka 6"/>
          <p:cNvGraphicFramePr>
            <a:graphicFrameLocks noGrp="1"/>
          </p:cNvGraphicFramePr>
          <p:nvPr>
            <p:extLst>
              <p:ext uri="{D42A27DB-BD31-4B8C-83A1-F6EECF244321}">
                <p14:modId xmlns:p14="http://schemas.microsoft.com/office/powerpoint/2010/main" val="3255352555"/>
              </p:ext>
            </p:extLst>
          </p:nvPr>
        </p:nvGraphicFramePr>
        <p:xfrm>
          <a:off x="623777" y="1039528"/>
          <a:ext cx="8197702" cy="4183826"/>
        </p:xfrm>
        <a:graphic>
          <a:graphicData uri="http://schemas.openxmlformats.org/drawingml/2006/table">
            <a:tbl>
              <a:tblPr/>
              <a:tblGrid>
                <a:gridCol w="779496">
                  <a:extLst>
                    <a:ext uri="{9D8B030D-6E8A-4147-A177-3AD203B41FA5}">
                      <a16:colId xmlns:a16="http://schemas.microsoft.com/office/drawing/2014/main" xmlns="" val="20000"/>
                    </a:ext>
                  </a:extLst>
                </a:gridCol>
                <a:gridCol w="808728">
                  <a:extLst>
                    <a:ext uri="{9D8B030D-6E8A-4147-A177-3AD203B41FA5}">
                      <a16:colId xmlns:a16="http://schemas.microsoft.com/office/drawing/2014/main" xmlns="" val="20001"/>
                    </a:ext>
                  </a:extLst>
                </a:gridCol>
                <a:gridCol w="1169243">
                  <a:extLst>
                    <a:ext uri="{9D8B030D-6E8A-4147-A177-3AD203B41FA5}">
                      <a16:colId xmlns:a16="http://schemas.microsoft.com/office/drawing/2014/main" xmlns="" val="20002"/>
                    </a:ext>
                  </a:extLst>
                </a:gridCol>
                <a:gridCol w="964627">
                  <a:extLst>
                    <a:ext uri="{9D8B030D-6E8A-4147-A177-3AD203B41FA5}">
                      <a16:colId xmlns:a16="http://schemas.microsoft.com/office/drawing/2014/main" xmlns="" val="20003"/>
                    </a:ext>
                  </a:extLst>
                </a:gridCol>
                <a:gridCol w="1120526">
                  <a:extLst>
                    <a:ext uri="{9D8B030D-6E8A-4147-A177-3AD203B41FA5}">
                      <a16:colId xmlns:a16="http://schemas.microsoft.com/office/drawing/2014/main" xmlns="" val="20004"/>
                    </a:ext>
                  </a:extLst>
                </a:gridCol>
                <a:gridCol w="1104287">
                  <a:extLst>
                    <a:ext uri="{9D8B030D-6E8A-4147-A177-3AD203B41FA5}">
                      <a16:colId xmlns:a16="http://schemas.microsoft.com/office/drawing/2014/main" xmlns="" val="20005"/>
                    </a:ext>
                  </a:extLst>
                </a:gridCol>
                <a:gridCol w="1198475">
                  <a:extLst>
                    <a:ext uri="{9D8B030D-6E8A-4147-A177-3AD203B41FA5}">
                      <a16:colId xmlns:a16="http://schemas.microsoft.com/office/drawing/2014/main" xmlns="" val="20006"/>
                    </a:ext>
                  </a:extLst>
                </a:gridCol>
                <a:gridCol w="1052320">
                  <a:extLst>
                    <a:ext uri="{9D8B030D-6E8A-4147-A177-3AD203B41FA5}">
                      <a16:colId xmlns:a16="http://schemas.microsoft.com/office/drawing/2014/main" xmlns="" val="20007"/>
                    </a:ext>
                  </a:extLst>
                </a:gridCol>
              </a:tblGrid>
              <a:tr h="1237395">
                <a:tc gridSpan="8">
                  <a:txBody>
                    <a:bodyPr/>
                    <a:lstStyle/>
                    <a:p>
                      <a:pPr algn="l" fontAlgn="ctr"/>
                      <a:r>
                        <a:rPr lang="cs-CZ" sz="2800" b="1" i="0" u="none" strike="noStrike" dirty="0">
                          <a:solidFill>
                            <a:srgbClr val="FF0000"/>
                          </a:solidFill>
                          <a:effectLst/>
                          <a:latin typeface="Calibri"/>
                        </a:rPr>
                        <a:t>Hodnocení integrovaných strategií CLLD </a:t>
                      </a:r>
                      <a:r>
                        <a:rPr lang="cs-CZ" sz="2800" b="1" i="0" u="none" strike="noStrike" dirty="0" smtClean="0">
                          <a:solidFill>
                            <a:srgbClr val="FF0000"/>
                          </a:solidFill>
                          <a:effectLst/>
                          <a:latin typeface="Calibri"/>
                        </a:rPr>
                        <a:t>k 18.8.2017</a:t>
                      </a:r>
                      <a:endParaRPr lang="cs-CZ" sz="2800" b="1" i="0" u="none" strike="noStrike" dirty="0">
                        <a:solidFill>
                          <a:srgbClr val="FF0000"/>
                        </a:solidFill>
                        <a:effectLst/>
                        <a:latin typeface="Calibri"/>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xmlns="" val="10000"/>
                  </a:ext>
                </a:extLst>
              </a:tr>
              <a:tr h="1301965">
                <a:tc>
                  <a:txBody>
                    <a:bodyPr/>
                    <a:lstStyle/>
                    <a:p>
                      <a:pPr algn="ctr" fontAlgn="ctr"/>
                      <a:r>
                        <a:rPr lang="cs-CZ" sz="1400" b="1" i="0" u="none" strike="noStrike" dirty="0">
                          <a:solidFill>
                            <a:srgbClr val="000000"/>
                          </a:solidFill>
                          <a:effectLst/>
                          <a:latin typeface="Calibri"/>
                        </a:rPr>
                        <a:t>vlny hodnocení </a:t>
                      </a:r>
                      <a:r>
                        <a:rPr lang="cs-CZ" sz="1400" b="1" i="0" u="none" strike="noStrike" dirty="0" err="1">
                          <a:solidFill>
                            <a:srgbClr val="000000"/>
                          </a:solidFill>
                          <a:effectLst/>
                          <a:latin typeface="Calibri"/>
                        </a:rPr>
                        <a:t>Isg</a:t>
                      </a:r>
                      <a:endParaRPr lang="cs-CZ" sz="1400" b="1" i="0" u="none" strike="noStrike" dirty="0">
                        <a:solidFill>
                          <a:srgbClr val="000000"/>
                        </a:solidFill>
                        <a:effectLst/>
                        <a:latin typeface="Calibri"/>
                      </a:endParaRP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US" sz="1400" b="1" i="0" u="none" strike="noStrike" dirty="0" err="1">
                          <a:solidFill>
                            <a:srgbClr val="000000"/>
                          </a:solidFill>
                          <a:effectLst/>
                          <a:latin typeface="Calibri"/>
                        </a:rPr>
                        <a:t>Počet</a:t>
                      </a:r>
                      <a:r>
                        <a:rPr lang="en-US" sz="1400" b="1" i="0" u="none" strike="noStrike" dirty="0">
                          <a:solidFill>
                            <a:srgbClr val="000000"/>
                          </a:solidFill>
                          <a:effectLst/>
                          <a:latin typeface="Calibri"/>
                        </a:rPr>
                        <a:t> SCLLD v </a:t>
                      </a:r>
                      <a:r>
                        <a:rPr lang="en-US" sz="1400" b="1" i="0" u="none" strike="noStrike" dirty="0" err="1">
                          <a:solidFill>
                            <a:srgbClr val="000000"/>
                          </a:solidFill>
                          <a:effectLst/>
                          <a:latin typeface="Calibri"/>
                        </a:rPr>
                        <a:t>evidenci</a:t>
                      </a:r>
                      <a:r>
                        <a:rPr lang="en-US" sz="1400" b="1" i="0" u="none" strike="noStrike" dirty="0">
                          <a:solidFill>
                            <a:srgbClr val="000000"/>
                          </a:solidFill>
                          <a:effectLst/>
                          <a:latin typeface="Calibri"/>
                        </a:rPr>
                        <a:t> IROP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400" b="1" i="0" u="none" strike="noStrike" dirty="0">
                          <a:solidFill>
                            <a:srgbClr val="000000"/>
                          </a:solidFill>
                          <a:effectLst/>
                          <a:latin typeface="Calibri"/>
                        </a:rPr>
                        <a:t>Počet SCLLD v procesu hodnocení IROP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400" b="1" i="0" u="none" strike="noStrike" dirty="0">
                          <a:solidFill>
                            <a:srgbClr val="000000"/>
                          </a:solidFill>
                          <a:effectLst/>
                          <a:latin typeface="Calibri"/>
                        </a:rPr>
                        <a:t>Počet ohodnocených SCLLD v IROP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400" b="1" i="0" u="none" strike="noStrike" dirty="0">
                          <a:solidFill>
                            <a:srgbClr val="000000"/>
                          </a:solidFill>
                          <a:effectLst/>
                          <a:latin typeface="Calibri"/>
                        </a:rPr>
                        <a:t>Počet vrácených SCLLD k přepracování IROP</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400" b="1" i="0" u="none" strike="noStrike" dirty="0">
                          <a:solidFill>
                            <a:srgbClr val="000000"/>
                          </a:solidFill>
                          <a:effectLst/>
                          <a:latin typeface="Calibri"/>
                        </a:rPr>
                        <a:t>Počet schválených SCLLD v IROP*</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cs-CZ" sz="1400" b="1" i="0" u="none" strike="noStrike" dirty="0">
                          <a:solidFill>
                            <a:srgbClr val="000000"/>
                          </a:solidFill>
                          <a:effectLst/>
                          <a:latin typeface="Calibri"/>
                        </a:rPr>
                        <a:t>Počet neschválených SCLLD v IROP*</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cs-CZ" sz="1400" b="1" i="0" u="none" strike="noStrike" dirty="0">
                          <a:solidFill>
                            <a:srgbClr val="000000"/>
                          </a:solidFill>
                          <a:effectLst/>
                          <a:latin typeface="Calibri"/>
                        </a:rPr>
                        <a:t>Počet vydaných akceptačních dopisů CLLD IROP</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xmlns="" val="10001"/>
                  </a:ext>
                </a:extLst>
              </a:tr>
              <a:tr h="297593">
                <a:tc>
                  <a:txBody>
                    <a:bodyPr/>
                    <a:lstStyle/>
                    <a:p>
                      <a:pPr algn="l" fontAlgn="b"/>
                      <a:r>
                        <a:rPr lang="cs-CZ" sz="1600" b="1" i="0" u="none" strike="noStrike" dirty="0">
                          <a:solidFill>
                            <a:srgbClr val="000000"/>
                          </a:solidFill>
                          <a:effectLst/>
                          <a:latin typeface="Calibri"/>
                        </a:rPr>
                        <a:t>1 vlna</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cs-CZ" sz="1600" b="0" i="0" u="none" strike="noStrike" dirty="0">
                          <a:solidFill>
                            <a:srgbClr val="000000"/>
                          </a:solidFill>
                          <a:effectLst/>
                          <a:latin typeface="Calibri"/>
                        </a:rPr>
                        <a:t>189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cs-CZ" sz="1600" b="0" i="0" u="none" strike="noStrike" dirty="0">
                          <a:solidFill>
                            <a:srgbClr val="000000"/>
                          </a:solidFill>
                          <a:effectLst/>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cs-CZ" sz="1600" b="0" i="0" u="none" strike="noStrike" dirty="0">
                          <a:solidFill>
                            <a:srgbClr val="000000"/>
                          </a:solidFill>
                          <a:effectLst/>
                          <a:latin typeface="Calibri"/>
                        </a:rPr>
                        <a:t>185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cs-CZ" sz="1600" b="0" i="0" u="none" strike="noStrike" dirty="0">
                          <a:solidFill>
                            <a:srgbClr val="000000"/>
                          </a:solidFill>
                          <a:effectLst/>
                          <a:latin typeface="Calibri"/>
                        </a:rPr>
                        <a:t>184</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cs-CZ" sz="1600" b="0" i="0" u="none" strike="noStrike" dirty="0">
                          <a:solidFill>
                            <a:srgbClr val="000000"/>
                          </a:solidFill>
                          <a:effectLst/>
                          <a:latin typeface="Calibri"/>
                        </a:rPr>
                        <a:t>1</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cs-CZ" sz="1600" b="0" i="0" u="none" strike="noStrike" dirty="0">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rowSpan="4">
                  <a:txBody>
                    <a:bodyPr/>
                    <a:lstStyle/>
                    <a:p>
                      <a:pPr algn="ctr" fontAlgn="ctr"/>
                      <a:r>
                        <a:rPr lang="cs-CZ" sz="1600" b="1" i="0" u="none" strike="noStrike">
                          <a:solidFill>
                            <a:srgbClr val="000000"/>
                          </a:solidFill>
                          <a:effectLst/>
                          <a:latin typeface="Calibri"/>
                        </a:rPr>
                        <a:t>130</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xmlns="" val="10002"/>
                  </a:ext>
                </a:extLst>
              </a:tr>
              <a:tr h="297593">
                <a:tc>
                  <a:txBody>
                    <a:bodyPr/>
                    <a:lstStyle/>
                    <a:p>
                      <a:pPr algn="l" fontAlgn="b"/>
                      <a:r>
                        <a:rPr lang="cs-CZ" sz="1600" b="1" i="0" u="none" strike="noStrike">
                          <a:solidFill>
                            <a:srgbClr val="000000"/>
                          </a:solidFill>
                          <a:effectLst/>
                          <a:latin typeface="Calibri"/>
                        </a:rPr>
                        <a:t>2 vlna</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600" b="0" i="0" u="none" strike="noStrike">
                          <a:solidFill>
                            <a:srgbClr val="000000"/>
                          </a:solidFill>
                          <a:effectLst/>
                          <a:latin typeface="Calibri"/>
                        </a:rPr>
                        <a:t>182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6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600" b="0" i="0" u="none" strike="noStrike" dirty="0" smtClean="0">
                          <a:solidFill>
                            <a:srgbClr val="000000"/>
                          </a:solidFill>
                          <a:effectLst/>
                          <a:latin typeface="Calibri"/>
                        </a:rPr>
                        <a:t>182</a:t>
                      </a:r>
                      <a:endParaRPr lang="cs-CZ" sz="16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600" b="0" i="0" u="none" strike="noStrike">
                          <a:solidFill>
                            <a:srgbClr val="000000"/>
                          </a:solidFill>
                          <a:effectLst/>
                          <a:latin typeface="Calibri"/>
                        </a:rPr>
                        <a:t>147</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600" b="0" i="0" u="none" strike="noStrike">
                          <a:solidFill>
                            <a:srgbClr val="000000"/>
                          </a:solidFill>
                          <a:effectLst/>
                          <a:latin typeface="Calibri"/>
                        </a:rPr>
                        <a:t>33</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600" b="0" i="0" u="none" strike="noStrike" dirty="0">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vMerge="1">
                  <a:txBody>
                    <a:bodyPr/>
                    <a:lstStyle/>
                    <a:p>
                      <a:endParaRPr lang="cs-CZ"/>
                    </a:p>
                  </a:txBody>
                  <a:tcPr/>
                </a:tc>
                <a:extLst>
                  <a:ext uri="{0D108BD9-81ED-4DB2-BD59-A6C34878D82A}">
                    <a16:rowId xmlns:a16="http://schemas.microsoft.com/office/drawing/2014/main" xmlns="" val="10003"/>
                  </a:ext>
                </a:extLst>
              </a:tr>
              <a:tr h="297593">
                <a:tc>
                  <a:txBody>
                    <a:bodyPr/>
                    <a:lstStyle/>
                    <a:p>
                      <a:pPr algn="l" fontAlgn="b"/>
                      <a:r>
                        <a:rPr lang="cs-CZ" sz="1600" b="1" i="0" u="none" strike="noStrike">
                          <a:solidFill>
                            <a:srgbClr val="000000"/>
                          </a:solidFill>
                          <a:effectLst/>
                          <a:latin typeface="Calibri"/>
                        </a:rPr>
                        <a:t>3 vlna</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ctr"/>
                      <a:r>
                        <a:rPr lang="cs-CZ" sz="1600" b="0" i="0" u="none" strike="noStrike">
                          <a:solidFill>
                            <a:srgbClr val="000000"/>
                          </a:solidFill>
                          <a:effectLst/>
                          <a:latin typeface="Calibri"/>
                        </a:rPr>
                        <a:t>148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ctr"/>
                      <a:r>
                        <a:rPr lang="cs-CZ" sz="1600" b="0" i="0" u="none" strike="noStrike">
                          <a:solidFill>
                            <a:srgbClr val="000000"/>
                          </a:solidFill>
                          <a:effectLst/>
                          <a:latin typeface="Calibri"/>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ctr"/>
                      <a:r>
                        <a:rPr lang="cs-CZ" sz="1600" b="0" i="0" u="none" strike="noStrike">
                          <a:solidFill>
                            <a:srgbClr val="000000"/>
                          </a:solidFill>
                          <a:effectLst/>
                          <a:latin typeface="Calibri"/>
                        </a:rPr>
                        <a:t>139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ctr"/>
                      <a:r>
                        <a:rPr lang="cs-CZ" sz="1600" b="0" i="0" u="none" strike="noStrike">
                          <a:solidFill>
                            <a:srgbClr val="000000"/>
                          </a:solidFill>
                          <a:effectLst/>
                          <a:latin typeface="Calibri"/>
                        </a:rPr>
                        <a:t>nevrací se</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ctr"/>
                      <a:r>
                        <a:rPr lang="cs-CZ" sz="1600" b="0" i="0" u="none" strike="noStrike">
                          <a:solidFill>
                            <a:srgbClr val="000000"/>
                          </a:solidFill>
                          <a:effectLst/>
                          <a:latin typeface="Calibri"/>
                        </a:rPr>
                        <a:t>118</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ctr"/>
                      <a:r>
                        <a:rPr lang="cs-CZ" sz="1600" b="0" i="0" u="none" strike="noStrike" dirty="0">
                          <a:solidFill>
                            <a:srgbClr val="000000"/>
                          </a:solidFill>
                          <a:effectLst/>
                          <a:latin typeface="Calibri"/>
                        </a:rPr>
                        <a:t>9</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vMerge="1">
                  <a:txBody>
                    <a:bodyPr/>
                    <a:lstStyle/>
                    <a:p>
                      <a:endParaRPr lang="cs-CZ"/>
                    </a:p>
                  </a:txBody>
                  <a:tcPr/>
                </a:tc>
                <a:extLst>
                  <a:ext uri="{0D108BD9-81ED-4DB2-BD59-A6C34878D82A}">
                    <a16:rowId xmlns:a16="http://schemas.microsoft.com/office/drawing/2014/main" xmlns="" val="10004"/>
                  </a:ext>
                </a:extLst>
              </a:tr>
              <a:tr h="297593">
                <a:tc>
                  <a:txBody>
                    <a:bodyPr/>
                    <a:lstStyle/>
                    <a:p>
                      <a:pPr algn="l" fontAlgn="b"/>
                      <a:r>
                        <a:rPr lang="cs-CZ" sz="1600" b="1" i="0" u="none" strike="noStrike">
                          <a:solidFill>
                            <a:srgbClr val="000000"/>
                          </a:solidFill>
                          <a:effectLst/>
                          <a:latin typeface="Calibri"/>
                        </a:rPr>
                        <a:t>celkem</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600" b="1" i="0" u="none" strike="noStrike">
                          <a:solidFill>
                            <a:srgbClr val="000000"/>
                          </a:solidFill>
                          <a:effectLst/>
                          <a:latin typeface="Calibri"/>
                        </a:rPr>
                        <a:t>519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600" b="1" i="0" u="none" strike="noStrike">
                          <a:solidFill>
                            <a:srgbClr val="000000"/>
                          </a:solidFill>
                          <a:effectLst/>
                          <a:latin typeface="Calibri"/>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600" b="1" i="0" u="none" strike="noStrike" dirty="0" smtClean="0">
                          <a:solidFill>
                            <a:srgbClr val="000000"/>
                          </a:solidFill>
                          <a:effectLst/>
                          <a:latin typeface="Calibri"/>
                        </a:rPr>
                        <a:t>506</a:t>
                      </a:r>
                      <a:endParaRPr lang="cs-CZ" sz="1600" b="1"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600" b="1" i="0" u="none" strike="noStrike">
                          <a:solidFill>
                            <a:srgbClr val="000000"/>
                          </a:solidFill>
                          <a:effectLst/>
                          <a:latin typeface="Calibri"/>
                        </a:rPr>
                        <a:t>331</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600" b="1" i="0" u="none" strike="noStrike">
                          <a:solidFill>
                            <a:srgbClr val="000000"/>
                          </a:solidFill>
                          <a:effectLst/>
                          <a:latin typeface="Calibri"/>
                        </a:rPr>
                        <a:t>152</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600" b="1" i="0" u="none" strike="noStrike" dirty="0">
                          <a:solidFill>
                            <a:srgbClr val="000000"/>
                          </a:solidFill>
                          <a:effectLst/>
                          <a:latin typeface="Calibri"/>
                        </a:rPr>
                        <a:t>10</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DFEC"/>
                    </a:solidFill>
                  </a:tcPr>
                </a:tc>
                <a:tc vMerge="1">
                  <a:txBody>
                    <a:bodyPr/>
                    <a:lstStyle/>
                    <a:p>
                      <a:endParaRPr lang="cs-CZ"/>
                    </a:p>
                  </a:txBody>
                  <a:tcPr/>
                </a:tc>
                <a:extLst>
                  <a:ext uri="{0D108BD9-81ED-4DB2-BD59-A6C34878D82A}">
                    <a16:rowId xmlns:a16="http://schemas.microsoft.com/office/drawing/2014/main" xmlns="" val="10005"/>
                  </a:ext>
                </a:extLst>
              </a:tr>
              <a:tr h="232585">
                <a:tc gridSpan="8">
                  <a:txBody>
                    <a:bodyPr/>
                    <a:lstStyle/>
                    <a:p>
                      <a:pPr algn="l" fontAlgn="b"/>
                      <a:r>
                        <a:rPr lang="cs-CZ" sz="900" b="0" i="0" u="none" strike="noStrike" dirty="0">
                          <a:solidFill>
                            <a:srgbClr val="000000"/>
                          </a:solidFill>
                          <a:effectLst/>
                          <a:latin typeface="Calibri"/>
                        </a:rPr>
                        <a:t>* počet strategií CLLD, které schválil/neschválil ŘO IROP, ale jsou/nejsou schváleny ostatními ŘO</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xmlns="" val="10006"/>
                  </a:ext>
                </a:extLst>
              </a:tr>
              <a:tr h="221509">
                <a:tc gridSpan="5">
                  <a:txBody>
                    <a:bodyPr/>
                    <a:lstStyle/>
                    <a:p>
                      <a:pPr algn="l" fontAlgn="b"/>
                      <a:r>
                        <a:rPr lang="cs-CZ" sz="900" b="0" i="0" u="none" strike="noStrike" dirty="0">
                          <a:solidFill>
                            <a:srgbClr val="000000"/>
                          </a:solidFill>
                          <a:effectLst/>
                          <a:latin typeface="Calibri"/>
                        </a:rPr>
                        <a:t>** Počet SCLLD v evidenci z první, druhé a třetí výzvy MMR - ORP</a:t>
                      </a:r>
                    </a:p>
                  </a:txBody>
                  <a:tcPr marL="0" marR="0" marT="0" marB="0" anchor="b">
                    <a:lnL>
                      <a:noFill/>
                    </a:lnL>
                    <a:lnR>
                      <a:noFill/>
                    </a:lnR>
                    <a:lnT>
                      <a:noFill/>
                    </a:lnT>
                    <a:lnB>
                      <a:noFill/>
                    </a:lnB>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9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cs-CZ" sz="9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cs-CZ" sz="900" b="0" i="0" u="none" strike="noStrike" dirty="0">
                        <a:solidFill>
                          <a:srgbClr val="000000"/>
                        </a:solidFill>
                        <a:effectLst/>
                        <a:latin typeface="Calibri"/>
                      </a:endParaRPr>
                    </a:p>
                  </a:txBody>
                  <a:tcPr marL="0" marR="0" marT="0" marB="0" anchor="b">
                    <a:lnL>
                      <a:noFill/>
                    </a:lnL>
                    <a:lnR>
                      <a:noFill/>
                    </a:lnR>
                    <a:lnT>
                      <a:noFill/>
                    </a:lnT>
                    <a:lnB>
                      <a:noFill/>
                    </a:lnB>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8317515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body" idx="4294967295"/>
          </p:nvPr>
        </p:nvSpPr>
        <p:spPr>
          <a:xfrm>
            <a:off x="467544" y="1382712"/>
            <a:ext cx="8568952" cy="4710583"/>
          </a:xfrm>
        </p:spPr>
        <p:txBody>
          <a:bodyPr rtlCol="0">
            <a:noAutofit/>
          </a:bodyPr>
          <a:lstStyle/>
          <a:p>
            <a:pPr marL="0" indent="0" algn="just">
              <a:lnSpc>
                <a:spcPct val="150000"/>
              </a:lnSpc>
              <a:spcBef>
                <a:spcPts val="600"/>
              </a:spcBef>
              <a:buNone/>
            </a:pPr>
            <a:r>
              <a:rPr lang="cs-CZ" sz="2200" b="1" dirty="0" smtClean="0"/>
              <a:t>Základní školy, střední a vyšší odborné školy</a:t>
            </a:r>
          </a:p>
          <a:p>
            <a:pPr algn="just">
              <a:lnSpc>
                <a:spcPct val="150000"/>
              </a:lnSpc>
              <a:spcBef>
                <a:spcPts val="600"/>
              </a:spcBef>
              <a:buFont typeface="Wingdings" panose="05000000000000000000" pitchFamily="2" charset="2"/>
              <a:buChar char="Ø"/>
            </a:pPr>
            <a:r>
              <a:rPr lang="cs-CZ" sz="1800" dirty="0"/>
              <a:t>podpora </a:t>
            </a:r>
            <a:r>
              <a:rPr lang="cs-CZ" sz="1800" dirty="0" smtClean="0"/>
              <a:t>ZŠ, SŠ/VOŠ a školských zařízení zapsaných </a:t>
            </a:r>
            <a:r>
              <a:rPr lang="cs-CZ" sz="1800" dirty="0"/>
              <a:t>v Rejstříku škol a škol. z</a:t>
            </a:r>
            <a:r>
              <a:rPr lang="cs-CZ" sz="1800" dirty="0" smtClean="0"/>
              <a:t>ařízení ve vazbě na:</a:t>
            </a:r>
            <a:endParaRPr lang="cs-CZ" sz="1800" dirty="0"/>
          </a:p>
          <a:p>
            <a:pPr lvl="1" algn="just">
              <a:lnSpc>
                <a:spcPct val="150000"/>
              </a:lnSpc>
              <a:spcBef>
                <a:spcPts val="600"/>
              </a:spcBef>
              <a:buFont typeface="Wingdings" panose="05000000000000000000" pitchFamily="2" charset="2"/>
              <a:buChar char="Ø"/>
            </a:pPr>
            <a:r>
              <a:rPr lang="cs-CZ" sz="1800" dirty="0" smtClean="0"/>
              <a:t>klíčové </a:t>
            </a:r>
            <a:r>
              <a:rPr lang="cs-CZ" sz="1800" dirty="0"/>
              <a:t>kompetence (komunikace v cizích jazycích, práce s digitálními technologiemi, přírodní vědy, technické a řemeslné obory</a:t>
            </a:r>
            <a:r>
              <a:rPr lang="cs-CZ" sz="1800" dirty="0" smtClean="0"/>
              <a:t>),</a:t>
            </a:r>
            <a:endParaRPr lang="cs-CZ" sz="1800" dirty="0"/>
          </a:p>
          <a:p>
            <a:pPr lvl="1" algn="just">
              <a:lnSpc>
                <a:spcPct val="150000"/>
              </a:lnSpc>
              <a:spcBef>
                <a:spcPts val="600"/>
              </a:spcBef>
              <a:buFont typeface="Wingdings" panose="05000000000000000000" pitchFamily="2" charset="2"/>
              <a:buChar char="Ø"/>
            </a:pPr>
            <a:r>
              <a:rPr lang="cs-CZ" sz="1800" dirty="0" smtClean="0"/>
              <a:t>budování </a:t>
            </a:r>
            <a:r>
              <a:rPr lang="cs-CZ" sz="1800" dirty="0"/>
              <a:t>bezbariérovosti </a:t>
            </a:r>
            <a:r>
              <a:rPr lang="cs-CZ" sz="1800" dirty="0" smtClean="0"/>
              <a:t>škol,</a:t>
            </a:r>
            <a:endParaRPr lang="cs-CZ" sz="1800" dirty="0"/>
          </a:p>
          <a:p>
            <a:pPr lvl="1" algn="just">
              <a:lnSpc>
                <a:spcPct val="150000"/>
              </a:lnSpc>
              <a:spcBef>
                <a:spcPts val="600"/>
              </a:spcBef>
              <a:buFont typeface="Wingdings" panose="05000000000000000000" pitchFamily="2" charset="2"/>
              <a:buChar char="Ø"/>
            </a:pPr>
            <a:r>
              <a:rPr lang="cs-CZ" sz="1800" dirty="0"/>
              <a:t>v</a:t>
            </a:r>
            <a:r>
              <a:rPr lang="cs-CZ" sz="1800" dirty="0" smtClean="0"/>
              <a:t>e </a:t>
            </a:r>
            <a:r>
              <a:rPr lang="cs-CZ" sz="1800" dirty="0"/>
              <a:t>správním obvodu obce s rozšířenou působností, ve kterém se nachází sociálně vyloučená lokalita navíc rozšiřování kapacit kmenových </a:t>
            </a:r>
            <a:r>
              <a:rPr lang="cs-CZ" sz="1800" dirty="0" smtClean="0"/>
              <a:t>učeben.</a:t>
            </a:r>
          </a:p>
          <a:p>
            <a:pPr algn="just">
              <a:lnSpc>
                <a:spcPct val="150000"/>
              </a:lnSpc>
              <a:spcBef>
                <a:spcPts val="600"/>
              </a:spcBef>
              <a:buFont typeface="Wingdings" panose="05000000000000000000" pitchFamily="2" charset="2"/>
              <a:buChar char="Ø"/>
            </a:pPr>
            <a:r>
              <a:rPr lang="cs-CZ" sz="1800" dirty="0" smtClean="0"/>
              <a:t>podmínka </a:t>
            </a:r>
            <a:r>
              <a:rPr lang="cs-CZ" sz="1800" dirty="0"/>
              <a:t>souladu s místním </a:t>
            </a:r>
            <a:r>
              <a:rPr lang="cs-CZ" sz="1800" dirty="0" smtClean="0"/>
              <a:t>akčním/krajským </a:t>
            </a:r>
            <a:r>
              <a:rPr lang="cs-CZ" sz="1800" dirty="0"/>
              <a:t>plánem vzdělávání (</a:t>
            </a:r>
            <a:r>
              <a:rPr lang="cs-CZ" sz="1800" dirty="0" smtClean="0"/>
              <a:t>MAP/KAP)</a:t>
            </a:r>
          </a:p>
          <a:p>
            <a:pPr algn="just">
              <a:lnSpc>
                <a:spcPct val="150000"/>
              </a:lnSpc>
              <a:spcBef>
                <a:spcPts val="600"/>
              </a:spcBef>
              <a:buFont typeface="Wingdings" panose="05000000000000000000" pitchFamily="2" charset="2"/>
              <a:buChar char="Ø"/>
            </a:pPr>
            <a:r>
              <a:rPr lang="cs-CZ" sz="1800" dirty="0">
                <a:solidFill>
                  <a:srgbClr val="FF0000"/>
                </a:solidFill>
              </a:rPr>
              <a:t>n</a:t>
            </a:r>
            <a:r>
              <a:rPr lang="cs-CZ" sz="1800" dirty="0" smtClean="0">
                <a:solidFill>
                  <a:srgbClr val="FF0000"/>
                </a:solidFill>
              </a:rPr>
              <a:t>elze založit novou školu</a:t>
            </a:r>
            <a:endParaRPr lang="cs-CZ" sz="1800" dirty="0">
              <a:solidFill>
                <a:srgbClr val="FF0000"/>
              </a:solidFill>
            </a:endParaRPr>
          </a:p>
          <a:p>
            <a:pPr lvl="1" algn="just">
              <a:lnSpc>
                <a:spcPct val="150000"/>
              </a:lnSpc>
              <a:spcBef>
                <a:spcPts val="600"/>
              </a:spcBef>
              <a:buFont typeface="Wingdings" panose="05000000000000000000" pitchFamily="2" charset="2"/>
              <a:buChar char="Ø"/>
            </a:pPr>
            <a:endParaRPr lang="cs-CZ" sz="1800" dirty="0"/>
          </a:p>
          <a:p>
            <a:pPr marL="0" indent="0">
              <a:spcBef>
                <a:spcPts val="1800"/>
              </a:spcBef>
              <a:buNone/>
            </a:pPr>
            <a:endParaRPr lang="cs-CZ" sz="2800" dirty="0" smtClean="0"/>
          </a:p>
          <a:p>
            <a:pPr>
              <a:spcAft>
                <a:spcPts val="600"/>
              </a:spcAft>
              <a:buClr>
                <a:schemeClr val="tx2"/>
              </a:buClr>
              <a:defRPr/>
            </a:pPr>
            <a:endParaRPr lang="cs-CZ" sz="2000" b="1" dirty="0"/>
          </a:p>
          <a:p>
            <a:pPr>
              <a:spcAft>
                <a:spcPts val="600"/>
              </a:spcAft>
              <a:buClr>
                <a:schemeClr val="tx2"/>
              </a:buClr>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363538" y="44624"/>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a:solidFill>
                  <a:srgbClr val="0070C0"/>
                </a:solidFill>
                <a:effectLst>
                  <a:outerShdw blurRad="38100" dist="38100" dir="2700000" algn="tl">
                    <a:srgbClr val="000000">
                      <a:alpha val="43137"/>
                    </a:srgbClr>
                  </a:outerShdw>
                </a:effectLst>
                <a:latin typeface="Myriad Pro"/>
              </a:rPr>
              <a:t>SC </a:t>
            </a:r>
            <a:r>
              <a:rPr lang="cs-CZ" sz="2600" b="1" dirty="0" smtClean="0">
                <a:solidFill>
                  <a:srgbClr val="0070C0"/>
                </a:solidFill>
                <a:effectLst>
                  <a:outerShdw blurRad="38100" dist="38100" dir="2700000" algn="tl">
                    <a:srgbClr val="000000">
                      <a:alpha val="43137"/>
                    </a:srgbClr>
                  </a:outerShdw>
                </a:effectLst>
                <a:latin typeface="Myriad Pro"/>
              </a:rPr>
              <a:t>2.4 Zvýšení </a:t>
            </a:r>
            <a:r>
              <a:rPr lang="cs-CZ" sz="2600" b="1" dirty="0">
                <a:solidFill>
                  <a:srgbClr val="0070C0"/>
                </a:solidFill>
                <a:effectLst>
                  <a:outerShdw blurRad="38100" dist="38100" dir="2700000" algn="tl">
                    <a:srgbClr val="000000">
                      <a:alpha val="43137"/>
                    </a:srgbClr>
                  </a:outerShdw>
                </a:effectLst>
                <a:latin typeface="Myriad Pro"/>
              </a:rPr>
              <a:t>kvality a dostupnosti infrastruktury pro vzdělávání a celoživotní učení</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60</a:t>
            </a:fld>
            <a:endParaRPr lang="en-US" dirty="0"/>
          </a:p>
        </p:txBody>
      </p:sp>
    </p:spTree>
    <p:extLst>
      <p:ext uri="{BB962C8B-B14F-4D97-AF65-F5344CB8AC3E}">
        <p14:creationId xmlns:p14="http://schemas.microsoft.com/office/powerpoint/2010/main" val="938099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body" idx="4294967295"/>
          </p:nvPr>
        </p:nvSpPr>
        <p:spPr>
          <a:xfrm>
            <a:off x="467544" y="1382712"/>
            <a:ext cx="8568952" cy="4710583"/>
          </a:xfrm>
        </p:spPr>
        <p:txBody>
          <a:bodyPr rtlCol="0">
            <a:noAutofit/>
          </a:bodyPr>
          <a:lstStyle/>
          <a:p>
            <a:pPr marL="0" indent="0" algn="just">
              <a:lnSpc>
                <a:spcPct val="150000"/>
              </a:lnSpc>
              <a:spcBef>
                <a:spcPts val="600"/>
              </a:spcBef>
              <a:buNone/>
            </a:pPr>
            <a:r>
              <a:rPr lang="cs-CZ" sz="2200" b="1" dirty="0" smtClean="0"/>
              <a:t>Základní školy, střední </a:t>
            </a:r>
            <a:r>
              <a:rPr lang="cs-CZ" sz="2200" b="1" dirty="0"/>
              <a:t>a vyšší odborné </a:t>
            </a:r>
            <a:r>
              <a:rPr lang="cs-CZ" sz="2200" b="1" dirty="0" smtClean="0"/>
              <a:t>školy</a:t>
            </a:r>
            <a:endParaRPr lang="cs-CZ" sz="2200" b="1" dirty="0"/>
          </a:p>
          <a:p>
            <a:pPr algn="just">
              <a:lnSpc>
                <a:spcPct val="150000"/>
              </a:lnSpc>
              <a:spcBef>
                <a:spcPts val="600"/>
              </a:spcBef>
              <a:buFont typeface="Wingdings" panose="05000000000000000000" pitchFamily="2" charset="2"/>
              <a:buChar char="Ø"/>
            </a:pPr>
            <a:r>
              <a:rPr lang="cs-CZ" sz="1800" b="1" dirty="0" smtClean="0"/>
              <a:t>Hlavní aktivity</a:t>
            </a:r>
          </a:p>
          <a:p>
            <a:pPr lvl="1" algn="just">
              <a:lnSpc>
                <a:spcPct val="150000"/>
              </a:lnSpc>
              <a:spcBef>
                <a:spcPts val="600"/>
              </a:spcBef>
              <a:buFont typeface="Wingdings" panose="05000000000000000000" pitchFamily="2" charset="2"/>
              <a:buChar char="Ø"/>
            </a:pPr>
            <a:r>
              <a:rPr lang="cs-CZ" sz="1700" dirty="0" smtClean="0"/>
              <a:t>stavby </a:t>
            </a:r>
            <a:r>
              <a:rPr lang="cs-CZ" sz="1700" dirty="0"/>
              <a:t>a stavební práce spojené s výstavbou infrastruktury </a:t>
            </a:r>
            <a:r>
              <a:rPr lang="cs-CZ" sz="1700" dirty="0" smtClean="0"/>
              <a:t>ZŠ, SŠ/VOŠ včetně </a:t>
            </a:r>
            <a:r>
              <a:rPr lang="cs-CZ" sz="1700" dirty="0"/>
              <a:t>vybudování přípojky pro přivedení inženýrských </a:t>
            </a:r>
            <a:r>
              <a:rPr lang="cs-CZ" sz="1700" dirty="0" smtClean="0"/>
              <a:t>sítí,</a:t>
            </a:r>
            <a:endParaRPr lang="cs-CZ" sz="1700" dirty="0"/>
          </a:p>
          <a:p>
            <a:pPr lvl="1" algn="just">
              <a:lnSpc>
                <a:spcPct val="150000"/>
              </a:lnSpc>
              <a:spcBef>
                <a:spcPts val="600"/>
              </a:spcBef>
              <a:buFont typeface="Wingdings" panose="05000000000000000000" pitchFamily="2" charset="2"/>
              <a:buChar char="Ø"/>
            </a:pPr>
            <a:r>
              <a:rPr lang="cs-CZ" sz="1700" dirty="0" smtClean="0"/>
              <a:t>rekonstrukce </a:t>
            </a:r>
            <a:r>
              <a:rPr lang="cs-CZ" sz="1700" dirty="0"/>
              <a:t>a stavební úpravy stávající infrastruktury (včetně zabezpečení bezbariérovosti dle vyhlášky č. 398/2009 Sb</a:t>
            </a:r>
            <a:r>
              <a:rPr lang="cs-CZ" sz="1700" dirty="0" smtClean="0"/>
              <a:t>.),</a:t>
            </a:r>
            <a:endParaRPr lang="cs-CZ" sz="1700" dirty="0"/>
          </a:p>
          <a:p>
            <a:pPr lvl="1" algn="just">
              <a:lnSpc>
                <a:spcPct val="150000"/>
              </a:lnSpc>
              <a:spcBef>
                <a:spcPts val="600"/>
              </a:spcBef>
              <a:buFont typeface="Wingdings" panose="05000000000000000000" pitchFamily="2" charset="2"/>
              <a:buChar char="Ø"/>
            </a:pPr>
            <a:r>
              <a:rPr lang="cs-CZ" sz="1700" dirty="0" smtClean="0"/>
              <a:t>nákup </a:t>
            </a:r>
            <a:r>
              <a:rPr lang="cs-CZ" sz="1700" dirty="0"/>
              <a:t>pozemků a staveb (nemovitostí</a:t>
            </a:r>
            <a:r>
              <a:rPr lang="cs-CZ" sz="1700" dirty="0" smtClean="0"/>
              <a:t>),</a:t>
            </a:r>
            <a:endParaRPr lang="cs-CZ" sz="1700" dirty="0"/>
          </a:p>
          <a:p>
            <a:pPr lvl="1" algn="just">
              <a:lnSpc>
                <a:spcPct val="150000"/>
              </a:lnSpc>
              <a:spcBef>
                <a:spcPts val="600"/>
              </a:spcBef>
              <a:buFont typeface="Wingdings" panose="05000000000000000000" pitchFamily="2" charset="2"/>
              <a:buChar char="Ø"/>
            </a:pPr>
            <a:r>
              <a:rPr lang="cs-CZ" sz="1700" dirty="0" smtClean="0"/>
              <a:t>pořízení </a:t>
            </a:r>
            <a:r>
              <a:rPr lang="cs-CZ" sz="1700" dirty="0"/>
              <a:t>vybavení budov a </a:t>
            </a:r>
            <a:r>
              <a:rPr lang="cs-CZ" sz="1700" dirty="0" smtClean="0"/>
              <a:t>učeben,</a:t>
            </a:r>
            <a:endParaRPr lang="cs-CZ" sz="1700" dirty="0"/>
          </a:p>
          <a:p>
            <a:pPr lvl="1" algn="just">
              <a:lnSpc>
                <a:spcPct val="150000"/>
              </a:lnSpc>
              <a:spcBef>
                <a:spcPts val="600"/>
              </a:spcBef>
              <a:buFont typeface="Wingdings" panose="05000000000000000000" pitchFamily="2" charset="2"/>
              <a:buChar char="Ø"/>
            </a:pPr>
            <a:r>
              <a:rPr lang="cs-CZ" sz="1700" dirty="0" smtClean="0"/>
              <a:t>pořízení </a:t>
            </a:r>
            <a:r>
              <a:rPr lang="cs-CZ" sz="1700" dirty="0"/>
              <a:t>kompenzačních </a:t>
            </a:r>
            <a:r>
              <a:rPr lang="cs-CZ" sz="1700" dirty="0" smtClean="0"/>
              <a:t>pomůcek,</a:t>
            </a:r>
            <a:endParaRPr lang="cs-CZ" sz="1700" dirty="0"/>
          </a:p>
          <a:p>
            <a:pPr lvl="1" algn="just">
              <a:lnSpc>
                <a:spcPct val="150000"/>
              </a:lnSpc>
              <a:spcBef>
                <a:spcPts val="600"/>
              </a:spcBef>
              <a:buFont typeface="Wingdings" panose="05000000000000000000" pitchFamily="2" charset="2"/>
              <a:buChar char="Ø"/>
            </a:pPr>
            <a:r>
              <a:rPr lang="cs-CZ" sz="1700" dirty="0" smtClean="0"/>
              <a:t>zajištění </a:t>
            </a:r>
            <a:r>
              <a:rPr lang="cs-CZ" sz="1700" dirty="0"/>
              <a:t>vnitřní konektivity školy a připojení k </a:t>
            </a:r>
            <a:r>
              <a:rPr lang="cs-CZ" sz="1700" dirty="0" smtClean="0"/>
              <a:t>internetu,</a:t>
            </a:r>
            <a:endParaRPr lang="cs-CZ" sz="1700" dirty="0"/>
          </a:p>
          <a:p>
            <a:pPr marL="0" indent="0">
              <a:spcBef>
                <a:spcPts val="1800"/>
              </a:spcBef>
              <a:buNone/>
            </a:pPr>
            <a:endParaRPr lang="cs-CZ" sz="2800" dirty="0" smtClean="0"/>
          </a:p>
          <a:p>
            <a:pPr>
              <a:spcAft>
                <a:spcPts val="600"/>
              </a:spcAft>
              <a:buClr>
                <a:schemeClr val="tx2"/>
              </a:buClr>
              <a:defRPr/>
            </a:pPr>
            <a:endParaRPr lang="cs-CZ" sz="2000" b="1" dirty="0"/>
          </a:p>
          <a:p>
            <a:pPr>
              <a:spcAft>
                <a:spcPts val="600"/>
              </a:spcAft>
              <a:buClr>
                <a:schemeClr val="tx2"/>
              </a:buClr>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363538" y="44624"/>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a:defRPr/>
            </a:pPr>
            <a:r>
              <a:rPr lang="cs-CZ" sz="2600" b="1" dirty="0" smtClean="0">
                <a:solidFill>
                  <a:srgbClr val="0070C0"/>
                </a:solidFill>
                <a:effectLst>
                  <a:outerShdw blurRad="38100" dist="38100" dir="2700000" algn="tl">
                    <a:srgbClr val="000000">
                      <a:alpha val="43137"/>
                    </a:srgbClr>
                  </a:outerShdw>
                </a:effectLst>
                <a:latin typeface="Myriad Pro"/>
              </a:rPr>
              <a:t>SC 2.4 Zvýšení </a:t>
            </a:r>
            <a:r>
              <a:rPr lang="cs-CZ" sz="2600" b="1" dirty="0">
                <a:solidFill>
                  <a:srgbClr val="0070C0"/>
                </a:solidFill>
                <a:effectLst>
                  <a:outerShdw blurRad="38100" dist="38100" dir="2700000" algn="tl">
                    <a:srgbClr val="000000">
                      <a:alpha val="43137"/>
                    </a:srgbClr>
                  </a:outerShdw>
                </a:effectLst>
                <a:latin typeface="Myriad Pro"/>
              </a:rPr>
              <a:t>kvality a dostupnosti infrastruktury pro vzdělávání a celoživotní učení</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61</a:t>
            </a:fld>
            <a:endParaRPr lang="en-US" dirty="0"/>
          </a:p>
        </p:txBody>
      </p:sp>
    </p:spTree>
    <p:extLst>
      <p:ext uri="{BB962C8B-B14F-4D97-AF65-F5344CB8AC3E}">
        <p14:creationId xmlns:p14="http://schemas.microsoft.com/office/powerpoint/2010/main" val="367370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body" idx="4294967295"/>
          </p:nvPr>
        </p:nvSpPr>
        <p:spPr>
          <a:xfrm>
            <a:off x="467544" y="1382712"/>
            <a:ext cx="8568952" cy="4710583"/>
          </a:xfrm>
        </p:spPr>
        <p:txBody>
          <a:bodyPr rtlCol="0">
            <a:noAutofit/>
          </a:bodyPr>
          <a:lstStyle/>
          <a:p>
            <a:pPr marL="0" indent="0" algn="just">
              <a:lnSpc>
                <a:spcPct val="150000"/>
              </a:lnSpc>
              <a:spcBef>
                <a:spcPts val="600"/>
              </a:spcBef>
              <a:buNone/>
            </a:pPr>
            <a:r>
              <a:rPr lang="cs-CZ" sz="2200" b="1" dirty="0"/>
              <a:t>Zájmové, neformální a celoživotní vzdělávání</a:t>
            </a:r>
          </a:p>
          <a:p>
            <a:pPr marL="342900" lvl="1" indent="-342900" algn="just">
              <a:lnSpc>
                <a:spcPct val="150000"/>
              </a:lnSpc>
              <a:spcBef>
                <a:spcPts val="600"/>
              </a:spcBef>
              <a:buFont typeface="Wingdings" panose="05000000000000000000" pitchFamily="2" charset="2"/>
              <a:buChar char="Ø"/>
            </a:pPr>
            <a:r>
              <a:rPr lang="cs-CZ" sz="1800" dirty="0"/>
              <a:t>podpora škol a školských zařízení, domů dětí a mládeže, středisek volného času a dalších vzdělávacích institucí pro   zájmové, neformální a celoživotní </a:t>
            </a:r>
            <a:r>
              <a:rPr lang="cs-CZ" sz="1800" dirty="0" smtClean="0"/>
              <a:t>vzdělávání ve vazbě na:</a:t>
            </a:r>
            <a:endParaRPr lang="cs-CZ" sz="1800" dirty="0"/>
          </a:p>
          <a:p>
            <a:pPr lvl="1" algn="just">
              <a:lnSpc>
                <a:spcPct val="150000"/>
              </a:lnSpc>
              <a:spcBef>
                <a:spcPts val="600"/>
              </a:spcBef>
              <a:buFont typeface="Wingdings" panose="05000000000000000000" pitchFamily="2" charset="2"/>
              <a:buChar char="Ø"/>
            </a:pPr>
            <a:r>
              <a:rPr lang="cs-CZ" sz="1800" dirty="0" smtClean="0"/>
              <a:t>klíčové </a:t>
            </a:r>
            <a:r>
              <a:rPr lang="cs-CZ" sz="1800" dirty="0"/>
              <a:t>kompetence (komunikace v cizích jazycích, práce s digitálními technologiemi, přírodní vědy, technické a řemeslné obory</a:t>
            </a:r>
            <a:r>
              <a:rPr lang="cs-CZ" sz="1800" dirty="0" smtClean="0"/>
              <a:t>).</a:t>
            </a:r>
            <a:endParaRPr lang="cs-CZ" sz="1800" dirty="0"/>
          </a:p>
          <a:p>
            <a:pPr algn="just">
              <a:lnSpc>
                <a:spcPct val="150000"/>
              </a:lnSpc>
              <a:spcBef>
                <a:spcPts val="600"/>
              </a:spcBef>
              <a:buFont typeface="Wingdings" panose="05000000000000000000" pitchFamily="2" charset="2"/>
              <a:buChar char="Ø"/>
            </a:pPr>
            <a:r>
              <a:rPr lang="cs-CZ" sz="1800" dirty="0" smtClean="0"/>
              <a:t>podmínka </a:t>
            </a:r>
            <a:r>
              <a:rPr lang="cs-CZ" sz="1800" dirty="0"/>
              <a:t>souladu s </a:t>
            </a:r>
            <a:r>
              <a:rPr lang="cs-CZ" sz="1800" dirty="0" smtClean="0"/>
              <a:t>krajským/místním </a:t>
            </a:r>
            <a:r>
              <a:rPr lang="cs-CZ" sz="1800" dirty="0"/>
              <a:t>akčním plánem vzdělávání </a:t>
            </a:r>
            <a:r>
              <a:rPr lang="cs-CZ" sz="1800" dirty="0" smtClean="0"/>
              <a:t>(KAP/MAP)</a:t>
            </a:r>
          </a:p>
          <a:p>
            <a:pPr algn="just">
              <a:lnSpc>
                <a:spcPct val="150000"/>
              </a:lnSpc>
              <a:spcBef>
                <a:spcPts val="600"/>
              </a:spcBef>
              <a:buFont typeface="Wingdings" panose="05000000000000000000" pitchFamily="2" charset="2"/>
              <a:buChar char="Ø"/>
            </a:pPr>
            <a:r>
              <a:rPr lang="cs-CZ" sz="1800" dirty="0">
                <a:solidFill>
                  <a:srgbClr val="FF0000"/>
                </a:solidFill>
              </a:rPr>
              <a:t>nelze postavit novou budovu</a:t>
            </a:r>
          </a:p>
          <a:p>
            <a:pPr algn="just">
              <a:lnSpc>
                <a:spcPct val="150000"/>
              </a:lnSpc>
              <a:spcBef>
                <a:spcPts val="600"/>
              </a:spcBef>
              <a:buFont typeface="Wingdings" panose="05000000000000000000" pitchFamily="2" charset="2"/>
              <a:buChar char="Ø"/>
            </a:pPr>
            <a:endParaRPr lang="cs-CZ" sz="1800" dirty="0"/>
          </a:p>
          <a:p>
            <a:pPr lvl="1" algn="just">
              <a:lnSpc>
                <a:spcPct val="150000"/>
              </a:lnSpc>
              <a:spcBef>
                <a:spcPts val="600"/>
              </a:spcBef>
              <a:buFont typeface="Wingdings" panose="05000000000000000000" pitchFamily="2" charset="2"/>
              <a:buChar char="Ø"/>
            </a:pPr>
            <a:endParaRPr lang="cs-CZ" sz="1800" dirty="0" smtClean="0"/>
          </a:p>
          <a:p>
            <a:pPr marL="0" indent="0">
              <a:spcBef>
                <a:spcPts val="1800"/>
              </a:spcBef>
              <a:buNone/>
            </a:pPr>
            <a:endParaRPr lang="cs-CZ" sz="2800" dirty="0" smtClean="0"/>
          </a:p>
          <a:p>
            <a:pPr>
              <a:spcAft>
                <a:spcPts val="600"/>
              </a:spcAft>
              <a:buClr>
                <a:schemeClr val="tx2"/>
              </a:buClr>
              <a:defRPr/>
            </a:pPr>
            <a:endParaRPr lang="cs-CZ" sz="2000" b="1" dirty="0"/>
          </a:p>
          <a:p>
            <a:pPr>
              <a:spcAft>
                <a:spcPts val="600"/>
              </a:spcAft>
              <a:buClr>
                <a:schemeClr val="tx2"/>
              </a:buClr>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363538" y="44624"/>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smtClean="0">
                <a:solidFill>
                  <a:srgbClr val="0070C0"/>
                </a:solidFill>
                <a:effectLst>
                  <a:outerShdw blurRad="38100" dist="38100" dir="2700000" algn="tl">
                    <a:srgbClr val="000000">
                      <a:alpha val="43137"/>
                    </a:srgbClr>
                  </a:outerShdw>
                </a:effectLst>
                <a:latin typeface="Myriad Pro"/>
              </a:rPr>
              <a:t>SC 2.4 Zvýšení </a:t>
            </a:r>
            <a:r>
              <a:rPr lang="cs-CZ" sz="2600" b="1" dirty="0">
                <a:solidFill>
                  <a:srgbClr val="0070C0"/>
                </a:solidFill>
                <a:effectLst>
                  <a:outerShdw blurRad="38100" dist="38100" dir="2700000" algn="tl">
                    <a:srgbClr val="000000">
                      <a:alpha val="43137"/>
                    </a:srgbClr>
                  </a:outerShdw>
                </a:effectLst>
                <a:latin typeface="Myriad Pro"/>
              </a:rPr>
              <a:t>kvality a dostupnosti infrastruktury pro vzdělávání a celoživotní učení</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62</a:t>
            </a:fld>
            <a:endParaRPr lang="en-US" dirty="0"/>
          </a:p>
        </p:txBody>
      </p:sp>
    </p:spTree>
    <p:extLst>
      <p:ext uri="{BB962C8B-B14F-4D97-AF65-F5344CB8AC3E}">
        <p14:creationId xmlns:p14="http://schemas.microsoft.com/office/powerpoint/2010/main" val="3381382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body" idx="4294967295"/>
          </p:nvPr>
        </p:nvSpPr>
        <p:spPr>
          <a:xfrm>
            <a:off x="467544" y="1382712"/>
            <a:ext cx="8568952" cy="4710583"/>
          </a:xfrm>
        </p:spPr>
        <p:txBody>
          <a:bodyPr rtlCol="0">
            <a:noAutofit/>
          </a:bodyPr>
          <a:lstStyle/>
          <a:p>
            <a:pPr marL="0" indent="0" algn="just">
              <a:lnSpc>
                <a:spcPct val="150000"/>
              </a:lnSpc>
              <a:spcBef>
                <a:spcPts val="600"/>
              </a:spcBef>
              <a:buNone/>
            </a:pPr>
            <a:r>
              <a:rPr lang="cs-CZ" sz="2200" b="1" dirty="0"/>
              <a:t>Zájmové, neformální a celoživotní vzdělávání</a:t>
            </a:r>
          </a:p>
          <a:p>
            <a:pPr algn="just">
              <a:lnSpc>
                <a:spcPct val="150000"/>
              </a:lnSpc>
              <a:spcBef>
                <a:spcPts val="600"/>
              </a:spcBef>
              <a:buFont typeface="Wingdings" panose="05000000000000000000" pitchFamily="2" charset="2"/>
              <a:buChar char="Ø"/>
            </a:pPr>
            <a:r>
              <a:rPr lang="cs-CZ" sz="1800" b="1" dirty="0" smtClean="0"/>
              <a:t>Hlavní aktivity</a:t>
            </a:r>
          </a:p>
          <a:p>
            <a:pPr lvl="1" algn="just">
              <a:lnSpc>
                <a:spcPct val="150000"/>
              </a:lnSpc>
              <a:spcBef>
                <a:spcPts val="600"/>
              </a:spcBef>
              <a:buFont typeface="Wingdings" panose="05000000000000000000" pitchFamily="2" charset="2"/>
              <a:buChar char="Ø"/>
            </a:pPr>
            <a:r>
              <a:rPr lang="cs-CZ" sz="1800" dirty="0" smtClean="0"/>
              <a:t>přístavby</a:t>
            </a:r>
            <a:r>
              <a:rPr lang="cs-CZ" sz="1800" dirty="0"/>
              <a:t>, nástavby a stavební práce spojené s vybudováním </a:t>
            </a:r>
            <a:r>
              <a:rPr lang="cs-CZ" sz="1800" dirty="0" smtClean="0"/>
              <a:t>infrastruktury, </a:t>
            </a:r>
            <a:r>
              <a:rPr lang="cs-CZ" sz="1800" dirty="0"/>
              <a:t>pro zájmové, neformální a celoživotní </a:t>
            </a:r>
            <a:r>
              <a:rPr lang="cs-CZ" sz="1800" dirty="0" smtClean="0"/>
              <a:t>vzdělávání,</a:t>
            </a:r>
            <a:endParaRPr lang="cs-CZ" sz="1800" dirty="0"/>
          </a:p>
          <a:p>
            <a:pPr lvl="1" algn="just">
              <a:lnSpc>
                <a:spcPct val="150000"/>
              </a:lnSpc>
              <a:spcBef>
                <a:spcPts val="600"/>
              </a:spcBef>
              <a:buFont typeface="Wingdings" panose="05000000000000000000" pitchFamily="2" charset="2"/>
              <a:buChar char="Ø"/>
            </a:pPr>
            <a:r>
              <a:rPr lang="cs-CZ" sz="1800" dirty="0" smtClean="0"/>
              <a:t>rekonstrukce </a:t>
            </a:r>
            <a:r>
              <a:rPr lang="cs-CZ" sz="1800" dirty="0"/>
              <a:t>a stavební úpravy stávající infrastruktury (včetně </a:t>
            </a:r>
            <a:r>
              <a:rPr lang="cs-CZ" sz="1800" dirty="0" smtClean="0"/>
              <a:t>zabezpečení bezbariérovosti </a:t>
            </a:r>
            <a:r>
              <a:rPr lang="cs-CZ" sz="1800" dirty="0"/>
              <a:t>dle vyhlášky č. 398/2009 Sb</a:t>
            </a:r>
            <a:r>
              <a:rPr lang="cs-CZ" sz="1800" dirty="0" smtClean="0"/>
              <a:t>.),</a:t>
            </a:r>
            <a:endParaRPr lang="cs-CZ" sz="1800" dirty="0"/>
          </a:p>
          <a:p>
            <a:pPr lvl="1" algn="just">
              <a:lnSpc>
                <a:spcPct val="150000"/>
              </a:lnSpc>
              <a:spcBef>
                <a:spcPts val="600"/>
              </a:spcBef>
              <a:buFont typeface="Wingdings" panose="05000000000000000000" pitchFamily="2" charset="2"/>
              <a:buChar char="Ø"/>
            </a:pPr>
            <a:r>
              <a:rPr lang="cs-CZ" sz="1800" dirty="0"/>
              <a:t>n</a:t>
            </a:r>
            <a:r>
              <a:rPr lang="cs-CZ" sz="1800" dirty="0" smtClean="0"/>
              <a:t>ákup </a:t>
            </a:r>
            <a:r>
              <a:rPr lang="cs-CZ" sz="1800" dirty="0"/>
              <a:t>pozemků a staveb (nemovitostí</a:t>
            </a:r>
            <a:r>
              <a:rPr lang="cs-CZ" sz="1800" dirty="0" smtClean="0"/>
              <a:t>),</a:t>
            </a:r>
            <a:endParaRPr lang="cs-CZ" sz="1800" dirty="0"/>
          </a:p>
          <a:p>
            <a:pPr lvl="1" algn="just">
              <a:lnSpc>
                <a:spcPct val="150000"/>
              </a:lnSpc>
              <a:spcBef>
                <a:spcPts val="600"/>
              </a:spcBef>
              <a:buFont typeface="Wingdings" panose="05000000000000000000" pitchFamily="2" charset="2"/>
              <a:buChar char="Ø"/>
            </a:pPr>
            <a:r>
              <a:rPr lang="cs-CZ" sz="1800" dirty="0" smtClean="0"/>
              <a:t>pořízení </a:t>
            </a:r>
            <a:r>
              <a:rPr lang="cs-CZ" sz="1800" dirty="0"/>
              <a:t>vybavení budov a </a:t>
            </a:r>
            <a:r>
              <a:rPr lang="cs-CZ" sz="1800" dirty="0" smtClean="0"/>
              <a:t>učeben,</a:t>
            </a:r>
            <a:endParaRPr lang="cs-CZ" sz="1800" dirty="0"/>
          </a:p>
          <a:p>
            <a:pPr lvl="1" algn="just">
              <a:lnSpc>
                <a:spcPct val="150000"/>
              </a:lnSpc>
              <a:spcBef>
                <a:spcPts val="600"/>
              </a:spcBef>
              <a:buFont typeface="Wingdings" panose="05000000000000000000" pitchFamily="2" charset="2"/>
              <a:buChar char="Ø"/>
            </a:pPr>
            <a:r>
              <a:rPr lang="cs-CZ" sz="1800" dirty="0" smtClean="0"/>
              <a:t>pořízení </a:t>
            </a:r>
            <a:r>
              <a:rPr lang="cs-CZ" sz="1800" dirty="0"/>
              <a:t>kompenzačních </a:t>
            </a:r>
            <a:r>
              <a:rPr lang="cs-CZ" sz="1800" dirty="0" smtClean="0"/>
              <a:t>pomůcek.</a:t>
            </a:r>
          </a:p>
          <a:p>
            <a:pPr marL="0" indent="0">
              <a:spcAft>
                <a:spcPts val="600"/>
              </a:spcAft>
              <a:buClr>
                <a:schemeClr val="tx2"/>
              </a:buClr>
              <a:buNone/>
              <a:defRPr/>
            </a:pPr>
            <a:endParaRPr lang="cs-CZ" sz="2000" b="1" dirty="0"/>
          </a:p>
          <a:p>
            <a:pPr>
              <a:spcAft>
                <a:spcPts val="600"/>
              </a:spcAft>
              <a:buClr>
                <a:schemeClr val="tx2"/>
              </a:buClr>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363538" y="44624"/>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smtClean="0">
                <a:solidFill>
                  <a:srgbClr val="0070C0"/>
                </a:solidFill>
                <a:effectLst>
                  <a:outerShdw blurRad="38100" dist="38100" dir="2700000" algn="tl">
                    <a:srgbClr val="000000">
                      <a:alpha val="43137"/>
                    </a:srgbClr>
                  </a:outerShdw>
                </a:effectLst>
                <a:latin typeface="Myriad Pro"/>
              </a:rPr>
              <a:t>SC 2.4 Zvýšení </a:t>
            </a:r>
            <a:r>
              <a:rPr lang="cs-CZ" sz="2600" b="1" dirty="0">
                <a:solidFill>
                  <a:srgbClr val="0070C0"/>
                </a:solidFill>
                <a:effectLst>
                  <a:outerShdw blurRad="38100" dist="38100" dir="2700000" algn="tl">
                    <a:srgbClr val="000000">
                      <a:alpha val="43137"/>
                    </a:srgbClr>
                  </a:outerShdw>
                </a:effectLst>
                <a:latin typeface="Myriad Pro"/>
              </a:rPr>
              <a:t>kvality a dostupnosti infrastruktury pro vzdělávání a celoživotní učení</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63</a:t>
            </a:fld>
            <a:endParaRPr lang="en-US" dirty="0"/>
          </a:p>
        </p:txBody>
      </p:sp>
    </p:spTree>
    <p:extLst>
      <p:ext uri="{BB962C8B-B14F-4D97-AF65-F5344CB8AC3E}">
        <p14:creationId xmlns:p14="http://schemas.microsoft.com/office/powerpoint/2010/main" val="4272922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body" idx="4294967295"/>
          </p:nvPr>
        </p:nvSpPr>
        <p:spPr>
          <a:xfrm>
            <a:off x="467544" y="1382712"/>
            <a:ext cx="8568952" cy="4710583"/>
          </a:xfrm>
        </p:spPr>
        <p:txBody>
          <a:bodyPr rtlCol="0">
            <a:noAutofit/>
          </a:bodyPr>
          <a:lstStyle/>
          <a:p>
            <a:pPr marL="0" indent="0" algn="just">
              <a:lnSpc>
                <a:spcPct val="150000"/>
              </a:lnSpc>
              <a:spcBef>
                <a:spcPts val="600"/>
              </a:spcBef>
              <a:buNone/>
            </a:pPr>
            <a:r>
              <a:rPr lang="cs-CZ" sz="2200" b="1" dirty="0"/>
              <a:t>N</a:t>
            </a:r>
            <a:r>
              <a:rPr lang="cs-CZ" sz="2200" b="1" dirty="0" smtClean="0"/>
              <a:t>ezpůsobilé výdaje:</a:t>
            </a:r>
          </a:p>
          <a:p>
            <a:pPr lvl="1" algn="just">
              <a:lnSpc>
                <a:spcPct val="150000"/>
              </a:lnSpc>
              <a:spcBef>
                <a:spcPts val="600"/>
              </a:spcBef>
              <a:buFont typeface="Wingdings" panose="05000000000000000000" pitchFamily="2" charset="2"/>
              <a:buChar char="Ø"/>
            </a:pPr>
            <a:r>
              <a:rPr lang="cs-CZ" sz="1800" dirty="0"/>
              <a:t>o</a:t>
            </a:r>
            <a:r>
              <a:rPr lang="cs-CZ" sz="1800" dirty="0" smtClean="0"/>
              <a:t>pravy,</a:t>
            </a:r>
          </a:p>
          <a:p>
            <a:pPr lvl="1" algn="just">
              <a:lnSpc>
                <a:spcPct val="150000"/>
              </a:lnSpc>
              <a:spcBef>
                <a:spcPts val="600"/>
              </a:spcBef>
              <a:buFont typeface="Wingdings" panose="05000000000000000000" pitchFamily="2" charset="2"/>
              <a:buChar char="Ø"/>
            </a:pPr>
            <a:r>
              <a:rPr lang="cs-CZ" sz="1800" dirty="0"/>
              <a:t>v</a:t>
            </a:r>
            <a:r>
              <a:rPr lang="cs-CZ" sz="1800" dirty="0" smtClean="0"/>
              <a:t>ýdaje na stávající kmenové učebny,</a:t>
            </a:r>
          </a:p>
          <a:p>
            <a:pPr lvl="1" algn="just">
              <a:lnSpc>
                <a:spcPct val="150000"/>
              </a:lnSpc>
              <a:spcBef>
                <a:spcPts val="600"/>
              </a:spcBef>
              <a:buFont typeface="Wingdings" panose="05000000000000000000" pitchFamily="2" charset="2"/>
              <a:buChar char="Ø"/>
            </a:pPr>
            <a:r>
              <a:rPr lang="cs-CZ" sz="1800" dirty="0"/>
              <a:t>u</a:t>
            </a:r>
            <a:r>
              <a:rPr lang="cs-CZ" sz="1800" dirty="0" smtClean="0"/>
              <a:t>čebny a vybavení bez vazby na klíčové kompetence,</a:t>
            </a:r>
          </a:p>
          <a:p>
            <a:pPr lvl="1" algn="just">
              <a:lnSpc>
                <a:spcPct val="150000"/>
              </a:lnSpc>
              <a:spcBef>
                <a:spcPts val="600"/>
              </a:spcBef>
              <a:buFont typeface="Wingdings" panose="05000000000000000000" pitchFamily="2" charset="2"/>
              <a:buChar char="Ø"/>
            </a:pPr>
            <a:r>
              <a:rPr lang="cs-CZ" sz="1800" dirty="0"/>
              <a:t>učebny a </a:t>
            </a:r>
            <a:r>
              <a:rPr lang="cs-CZ" sz="1800" dirty="0" smtClean="0"/>
              <a:t>vybavení </a:t>
            </a:r>
            <a:r>
              <a:rPr lang="cs-CZ" sz="1800" dirty="0"/>
              <a:t>na klíčové </a:t>
            </a:r>
            <a:r>
              <a:rPr lang="cs-CZ" sz="1800" dirty="0" smtClean="0"/>
              <a:t>kompetence, které nejsou v MAP/KAP</a:t>
            </a:r>
          </a:p>
          <a:p>
            <a:pPr lvl="1" algn="just">
              <a:lnSpc>
                <a:spcPct val="150000"/>
              </a:lnSpc>
              <a:spcBef>
                <a:spcPts val="600"/>
              </a:spcBef>
              <a:buFont typeface="Wingdings" panose="05000000000000000000" pitchFamily="2" charset="2"/>
              <a:buChar char="Ø"/>
            </a:pPr>
            <a:r>
              <a:rPr lang="cs-CZ" sz="1800" dirty="0"/>
              <a:t>a</a:t>
            </a:r>
            <a:r>
              <a:rPr lang="cs-CZ" sz="1800" dirty="0" smtClean="0"/>
              <a:t>luly</a:t>
            </a:r>
            <a:r>
              <a:rPr lang="cs-CZ" sz="1800" dirty="0"/>
              <a:t>, amfiteátry, </a:t>
            </a:r>
            <a:r>
              <a:rPr lang="cs-CZ" sz="1800" dirty="0" smtClean="0"/>
              <a:t>sportoviště,  jídelny a kuchyně (mimo předškolního vzdělávání),</a:t>
            </a:r>
          </a:p>
          <a:p>
            <a:pPr lvl="1" algn="just">
              <a:lnSpc>
                <a:spcPct val="150000"/>
              </a:lnSpc>
              <a:spcBef>
                <a:spcPts val="600"/>
              </a:spcBef>
              <a:buFont typeface="Wingdings" panose="05000000000000000000" pitchFamily="2" charset="2"/>
              <a:buChar char="Ø"/>
            </a:pPr>
            <a:r>
              <a:rPr lang="cs-CZ" sz="1800" dirty="0" smtClean="0"/>
              <a:t>ředitelny, sborovny ZŠ, SŠ/VOŠ.</a:t>
            </a:r>
            <a:endParaRPr lang="cs-CZ" sz="1800" dirty="0"/>
          </a:p>
          <a:p>
            <a:pPr lvl="1" algn="just">
              <a:lnSpc>
                <a:spcPct val="150000"/>
              </a:lnSpc>
              <a:spcBef>
                <a:spcPts val="600"/>
              </a:spcBef>
              <a:buFont typeface="Wingdings" panose="05000000000000000000" pitchFamily="2" charset="2"/>
              <a:buChar char="Ø"/>
            </a:pPr>
            <a:endParaRPr lang="cs-CZ" sz="1800" dirty="0" smtClean="0"/>
          </a:p>
          <a:p>
            <a:pPr>
              <a:spcAft>
                <a:spcPts val="600"/>
              </a:spcAft>
              <a:buClr>
                <a:schemeClr val="tx2"/>
              </a:buClr>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363538" y="44624"/>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smtClean="0">
                <a:solidFill>
                  <a:srgbClr val="0070C0"/>
                </a:solidFill>
                <a:effectLst>
                  <a:outerShdw blurRad="38100" dist="38100" dir="2700000" algn="tl">
                    <a:srgbClr val="000000">
                      <a:alpha val="43137"/>
                    </a:srgbClr>
                  </a:outerShdw>
                </a:effectLst>
                <a:latin typeface="Myriad Pro"/>
              </a:rPr>
              <a:t>SC 2.4 Zvýšení </a:t>
            </a:r>
            <a:r>
              <a:rPr lang="cs-CZ" sz="2600" b="1" dirty="0">
                <a:solidFill>
                  <a:srgbClr val="0070C0"/>
                </a:solidFill>
                <a:effectLst>
                  <a:outerShdw blurRad="38100" dist="38100" dir="2700000" algn="tl">
                    <a:srgbClr val="000000">
                      <a:alpha val="43137"/>
                    </a:srgbClr>
                  </a:outerShdw>
                </a:effectLst>
                <a:latin typeface="Myriad Pro"/>
              </a:rPr>
              <a:t>kvality a dostupnosti infrastruktury pro vzdělávání a celoživotní učení</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64</a:t>
            </a:fld>
            <a:endParaRPr lang="en-US" dirty="0"/>
          </a:p>
        </p:txBody>
      </p:sp>
    </p:spTree>
    <p:extLst>
      <p:ext uri="{BB962C8B-B14F-4D97-AF65-F5344CB8AC3E}">
        <p14:creationId xmlns:p14="http://schemas.microsoft.com/office/powerpoint/2010/main" val="1157229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body" idx="4294967295"/>
          </p:nvPr>
        </p:nvSpPr>
        <p:spPr>
          <a:xfrm>
            <a:off x="467544" y="1382712"/>
            <a:ext cx="8568952" cy="4710583"/>
          </a:xfrm>
        </p:spPr>
        <p:txBody>
          <a:bodyPr rtlCol="0">
            <a:noAutofit/>
          </a:bodyPr>
          <a:lstStyle/>
          <a:p>
            <a:pPr marL="0" indent="0" algn="just">
              <a:lnSpc>
                <a:spcPct val="150000"/>
              </a:lnSpc>
              <a:spcBef>
                <a:spcPts val="600"/>
              </a:spcBef>
              <a:buNone/>
            </a:pPr>
            <a:r>
              <a:rPr lang="cs-CZ" sz="2200" b="1" dirty="0"/>
              <a:t>P</a:t>
            </a:r>
            <a:r>
              <a:rPr lang="cs-CZ" sz="2200" b="1" dirty="0" smtClean="0"/>
              <a:t>říklady </a:t>
            </a:r>
            <a:r>
              <a:rPr lang="cs-CZ" sz="2200" b="1" dirty="0"/>
              <a:t>dobré a špatné </a:t>
            </a:r>
            <a:r>
              <a:rPr lang="cs-CZ" sz="2200" b="1" dirty="0" smtClean="0"/>
              <a:t>praxe:</a:t>
            </a:r>
          </a:p>
          <a:p>
            <a:pPr lvl="1" algn="just">
              <a:lnSpc>
                <a:spcPct val="150000"/>
              </a:lnSpc>
              <a:spcBef>
                <a:spcPts val="600"/>
              </a:spcBef>
              <a:buFont typeface="Wingdings" panose="05000000000000000000" pitchFamily="2" charset="2"/>
              <a:buChar char="Ø"/>
            </a:pPr>
            <a:r>
              <a:rPr lang="cs-CZ" sz="1800" dirty="0"/>
              <a:t>o</a:t>
            </a:r>
            <a:r>
              <a:rPr lang="cs-CZ" sz="1800" dirty="0" smtClean="0"/>
              <a:t>dpor k bezbariérovosti,</a:t>
            </a:r>
          </a:p>
          <a:p>
            <a:pPr lvl="1" algn="just">
              <a:lnSpc>
                <a:spcPct val="150000"/>
              </a:lnSpc>
              <a:spcBef>
                <a:spcPts val="600"/>
              </a:spcBef>
              <a:buFont typeface="Wingdings" panose="05000000000000000000" pitchFamily="2" charset="2"/>
              <a:buChar char="Ø"/>
            </a:pPr>
            <a:r>
              <a:rPr lang="cs-CZ" sz="1800" dirty="0" smtClean="0"/>
              <a:t>snaha realizovat projekty bez přidané hodnoty,</a:t>
            </a:r>
          </a:p>
          <a:p>
            <a:pPr lvl="1" algn="just">
              <a:lnSpc>
                <a:spcPct val="150000"/>
              </a:lnSpc>
              <a:spcBef>
                <a:spcPts val="600"/>
              </a:spcBef>
              <a:buFont typeface="Wingdings" panose="05000000000000000000" pitchFamily="2" charset="2"/>
              <a:buChar char="Ø"/>
            </a:pPr>
            <a:r>
              <a:rPr lang="cs-CZ" sz="1800" dirty="0" smtClean="0"/>
              <a:t>účelové spolupráce a aktivity pro získání bodů ve věcném hodnocení,</a:t>
            </a:r>
          </a:p>
          <a:p>
            <a:pPr lvl="1" algn="just">
              <a:lnSpc>
                <a:spcPct val="150000"/>
              </a:lnSpc>
              <a:spcBef>
                <a:spcPts val="600"/>
              </a:spcBef>
              <a:buFont typeface="Wingdings" panose="05000000000000000000" pitchFamily="2" charset="2"/>
              <a:buChar char="Ø"/>
            </a:pPr>
            <a:r>
              <a:rPr lang="cs-CZ" sz="1800" dirty="0"/>
              <a:t>n</a:t>
            </a:r>
            <a:r>
              <a:rPr lang="cs-CZ" sz="1800" dirty="0" smtClean="0"/>
              <a:t>ezahrnutí zelně do </a:t>
            </a:r>
            <a:r>
              <a:rPr lang="cs-CZ" sz="1800" dirty="0" err="1" smtClean="0"/>
              <a:t>zp</a:t>
            </a:r>
            <a:r>
              <a:rPr lang="cs-CZ" sz="1800" dirty="0" smtClean="0"/>
              <a:t>. </a:t>
            </a:r>
            <a:r>
              <a:rPr lang="cs-CZ" sz="1800" dirty="0"/>
              <a:t>v</a:t>
            </a:r>
            <a:r>
              <a:rPr lang="cs-CZ" sz="1800" dirty="0" smtClean="0"/>
              <a:t>ýdajů, </a:t>
            </a:r>
          </a:p>
          <a:p>
            <a:pPr lvl="1" algn="just">
              <a:lnSpc>
                <a:spcPct val="150000"/>
              </a:lnSpc>
              <a:spcBef>
                <a:spcPts val="600"/>
              </a:spcBef>
              <a:buFont typeface="Wingdings" panose="05000000000000000000" pitchFamily="2" charset="2"/>
              <a:buChar char="Ø"/>
            </a:pPr>
            <a:r>
              <a:rPr lang="cs-CZ" sz="1800" dirty="0" smtClean="0"/>
              <a:t>realizace zeleně na veřejném prostranství,</a:t>
            </a:r>
          </a:p>
          <a:p>
            <a:pPr lvl="1" algn="just">
              <a:lnSpc>
                <a:spcPct val="150000"/>
              </a:lnSpc>
              <a:spcBef>
                <a:spcPts val="600"/>
              </a:spcBef>
              <a:buFont typeface="Wingdings" panose="05000000000000000000" pitchFamily="2" charset="2"/>
              <a:buChar char="Ø"/>
            </a:pPr>
            <a:r>
              <a:rPr lang="cs-CZ" sz="1800" dirty="0"/>
              <a:t>c</a:t>
            </a:r>
            <a:r>
              <a:rPr lang="cs-CZ" sz="1800" dirty="0" smtClean="0"/>
              <a:t>hyby v MAP/KAP a snahy o účelové změny v době hodnocení,</a:t>
            </a:r>
          </a:p>
          <a:p>
            <a:pPr lvl="1" algn="just">
              <a:lnSpc>
                <a:spcPct val="150000"/>
              </a:lnSpc>
              <a:spcBef>
                <a:spcPts val="600"/>
              </a:spcBef>
              <a:buFont typeface="Wingdings" panose="05000000000000000000" pitchFamily="2" charset="2"/>
              <a:buChar char="Ø"/>
            </a:pPr>
            <a:r>
              <a:rPr lang="cs-CZ" sz="1800" dirty="0"/>
              <a:t>i</a:t>
            </a:r>
            <a:r>
              <a:rPr lang="cs-CZ" sz="1800" dirty="0" smtClean="0"/>
              <a:t>ndikátor kapacity zařízení (zejména v předškolním vzdělávání). </a:t>
            </a:r>
          </a:p>
          <a:p>
            <a:pPr lvl="1" algn="just">
              <a:lnSpc>
                <a:spcPct val="150000"/>
              </a:lnSpc>
              <a:spcBef>
                <a:spcPts val="600"/>
              </a:spcBef>
              <a:buFont typeface="Wingdings" panose="05000000000000000000" pitchFamily="2" charset="2"/>
              <a:buChar char="Ø"/>
            </a:pPr>
            <a:endParaRPr lang="cs-CZ" sz="1800" dirty="0" smtClean="0"/>
          </a:p>
          <a:p>
            <a:pPr>
              <a:spcAft>
                <a:spcPts val="600"/>
              </a:spcAft>
              <a:buClr>
                <a:schemeClr val="tx2"/>
              </a:buClr>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363538" y="44624"/>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smtClean="0">
                <a:solidFill>
                  <a:srgbClr val="0070C0"/>
                </a:solidFill>
                <a:effectLst>
                  <a:outerShdw blurRad="38100" dist="38100" dir="2700000" algn="tl">
                    <a:srgbClr val="000000">
                      <a:alpha val="43137"/>
                    </a:srgbClr>
                  </a:outerShdw>
                </a:effectLst>
                <a:latin typeface="Myriad Pro"/>
              </a:rPr>
              <a:t>SC 2.4 Zvýšení </a:t>
            </a:r>
            <a:r>
              <a:rPr lang="cs-CZ" sz="2600" b="1" dirty="0">
                <a:solidFill>
                  <a:srgbClr val="0070C0"/>
                </a:solidFill>
                <a:effectLst>
                  <a:outerShdw blurRad="38100" dist="38100" dir="2700000" algn="tl">
                    <a:srgbClr val="000000">
                      <a:alpha val="43137"/>
                    </a:srgbClr>
                  </a:outerShdw>
                </a:effectLst>
                <a:latin typeface="Myriad Pro"/>
              </a:rPr>
              <a:t>kvality a dostupnosti infrastruktury pro vzdělávání a celoživotní učení</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65</a:t>
            </a:fld>
            <a:endParaRPr lang="en-US" dirty="0"/>
          </a:p>
        </p:txBody>
      </p:sp>
    </p:spTree>
    <p:extLst>
      <p:ext uri="{BB962C8B-B14F-4D97-AF65-F5344CB8AC3E}">
        <p14:creationId xmlns:p14="http://schemas.microsoft.com/office/powerpoint/2010/main" val="1055842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body" idx="4294967295"/>
          </p:nvPr>
        </p:nvSpPr>
        <p:spPr>
          <a:xfrm>
            <a:off x="467544" y="1382712"/>
            <a:ext cx="8568952" cy="4710583"/>
          </a:xfrm>
        </p:spPr>
        <p:txBody>
          <a:bodyPr rtlCol="0">
            <a:noAutofit/>
          </a:bodyPr>
          <a:lstStyle/>
          <a:p>
            <a:pPr marL="0" indent="0" algn="just">
              <a:lnSpc>
                <a:spcPct val="150000"/>
              </a:lnSpc>
              <a:spcBef>
                <a:spcPts val="600"/>
              </a:spcBef>
              <a:buNone/>
            </a:pPr>
            <a:r>
              <a:rPr lang="cs-CZ" sz="2200" b="1" dirty="0" smtClean="0"/>
              <a:t>Příklad špatného projektu pro IROP</a:t>
            </a:r>
            <a:endParaRPr lang="cs-CZ" sz="1800" dirty="0" smtClean="0"/>
          </a:p>
          <a:p>
            <a:pPr lvl="1" algn="just">
              <a:lnSpc>
                <a:spcPct val="150000"/>
              </a:lnSpc>
              <a:spcBef>
                <a:spcPts val="600"/>
              </a:spcBef>
              <a:buFont typeface="Wingdings" panose="05000000000000000000" pitchFamily="2" charset="2"/>
              <a:buChar char="Ø"/>
            </a:pPr>
            <a:r>
              <a:rPr lang="cs-CZ" sz="1800" dirty="0" smtClean="0"/>
              <a:t>Malotřídní škola si chce nakoupit 10 PC a 10 </a:t>
            </a:r>
            <a:r>
              <a:rPr lang="cs-CZ" sz="1800" dirty="0" err="1" smtClean="0"/>
              <a:t>tabletů</a:t>
            </a:r>
            <a:r>
              <a:rPr lang="cs-CZ" sz="1800" dirty="0" smtClean="0"/>
              <a:t> do kmenové učebny a nechce dělat bezbariérovost </a:t>
            </a:r>
          </a:p>
          <a:p>
            <a:pPr marL="0" indent="0" algn="just">
              <a:lnSpc>
                <a:spcPct val="150000"/>
              </a:lnSpc>
              <a:spcBef>
                <a:spcPts val="600"/>
              </a:spcBef>
              <a:buNone/>
            </a:pPr>
            <a:r>
              <a:rPr lang="cs-CZ" sz="2200" b="1" dirty="0"/>
              <a:t>Příklad </a:t>
            </a:r>
            <a:r>
              <a:rPr lang="cs-CZ" sz="2200" b="1" dirty="0" smtClean="0"/>
              <a:t>dobrého </a:t>
            </a:r>
            <a:r>
              <a:rPr lang="cs-CZ" sz="2200" b="1" dirty="0"/>
              <a:t>projektu pro IROP</a:t>
            </a:r>
            <a:endParaRPr lang="cs-CZ" sz="1800" dirty="0"/>
          </a:p>
          <a:p>
            <a:pPr lvl="1" algn="just">
              <a:lnSpc>
                <a:spcPct val="150000"/>
              </a:lnSpc>
              <a:spcBef>
                <a:spcPts val="600"/>
              </a:spcBef>
              <a:buFont typeface="Wingdings" panose="05000000000000000000" pitchFamily="2" charset="2"/>
              <a:buChar char="Ø"/>
            </a:pPr>
            <a:r>
              <a:rPr lang="cs-CZ" sz="1800" dirty="0"/>
              <a:t>Malotřídní škola </a:t>
            </a:r>
            <a:r>
              <a:rPr lang="cs-CZ" sz="1800" dirty="0" smtClean="0"/>
              <a:t>chce realizovat půdní vestavbu a vytvořit zde multimediální učebnu pro výuku cizích jazyků, informatiky a přírodních věd, včetně zajištění bezbariérovosti školy. Výstupy projektu budou sloužit rovněž zájmovému a neformálnímu vzdělávání v rámci obecního spolku.  </a:t>
            </a:r>
            <a:endParaRPr lang="cs-CZ" sz="1800" dirty="0"/>
          </a:p>
          <a:p>
            <a:pPr marL="457200" lvl="1" indent="0" algn="just">
              <a:lnSpc>
                <a:spcPct val="150000"/>
              </a:lnSpc>
              <a:spcBef>
                <a:spcPts val="600"/>
              </a:spcBef>
              <a:buNone/>
            </a:pPr>
            <a:endParaRPr lang="cs-CZ" sz="1800" dirty="0" smtClean="0"/>
          </a:p>
          <a:p>
            <a:pPr>
              <a:spcAft>
                <a:spcPts val="600"/>
              </a:spcAft>
              <a:buClr>
                <a:schemeClr val="tx2"/>
              </a:buClr>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363538" y="44624"/>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smtClean="0">
                <a:solidFill>
                  <a:srgbClr val="0070C0"/>
                </a:solidFill>
                <a:effectLst>
                  <a:outerShdw blurRad="38100" dist="38100" dir="2700000" algn="tl">
                    <a:srgbClr val="000000">
                      <a:alpha val="43137"/>
                    </a:srgbClr>
                  </a:outerShdw>
                </a:effectLst>
                <a:latin typeface="Myriad Pro"/>
              </a:rPr>
              <a:t>SC 2.4 Zvýšení </a:t>
            </a:r>
            <a:r>
              <a:rPr lang="cs-CZ" sz="2600" b="1" dirty="0">
                <a:solidFill>
                  <a:srgbClr val="0070C0"/>
                </a:solidFill>
                <a:effectLst>
                  <a:outerShdw blurRad="38100" dist="38100" dir="2700000" algn="tl">
                    <a:srgbClr val="000000">
                      <a:alpha val="43137"/>
                    </a:srgbClr>
                  </a:outerShdw>
                </a:effectLst>
                <a:latin typeface="Myriad Pro"/>
              </a:rPr>
              <a:t>kvality a dostupnosti infrastruktury pro vzdělávání a celoživotní učení</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66</a:t>
            </a:fld>
            <a:endParaRPr lang="en-US" dirty="0"/>
          </a:p>
        </p:txBody>
      </p:sp>
    </p:spTree>
    <p:extLst>
      <p:ext uri="{BB962C8B-B14F-4D97-AF65-F5344CB8AC3E}">
        <p14:creationId xmlns:p14="http://schemas.microsoft.com/office/powerpoint/2010/main" val="1354798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body" idx="4294967295"/>
          </p:nvPr>
        </p:nvSpPr>
        <p:spPr>
          <a:xfrm>
            <a:off x="467544" y="1382712"/>
            <a:ext cx="8568952" cy="4710583"/>
          </a:xfrm>
        </p:spPr>
        <p:txBody>
          <a:bodyPr rtlCol="0">
            <a:noAutofit/>
          </a:bodyPr>
          <a:lstStyle/>
          <a:p>
            <a:pPr marL="0" indent="0" algn="just">
              <a:lnSpc>
                <a:spcPct val="150000"/>
              </a:lnSpc>
              <a:spcBef>
                <a:spcPts val="600"/>
              </a:spcBef>
              <a:buNone/>
            </a:pPr>
            <a:r>
              <a:rPr lang="cs-CZ" sz="2200" b="1" dirty="0"/>
              <a:t>K</a:t>
            </a:r>
            <a:r>
              <a:rPr lang="cs-CZ" sz="2200" b="1" dirty="0" smtClean="0"/>
              <a:t>ritéria </a:t>
            </a:r>
            <a:r>
              <a:rPr lang="cs-CZ" sz="2200" b="1" dirty="0"/>
              <a:t>závěrečného ověření </a:t>
            </a:r>
            <a:r>
              <a:rPr lang="cs-CZ" sz="2200" b="1" dirty="0" smtClean="0"/>
              <a:t>způsobilosti (př.)</a:t>
            </a:r>
          </a:p>
          <a:p>
            <a:pPr lvl="1" algn="just">
              <a:lnSpc>
                <a:spcPct val="150000"/>
              </a:lnSpc>
              <a:spcBef>
                <a:spcPts val="600"/>
              </a:spcBef>
              <a:buFont typeface="Wingdings" panose="05000000000000000000" pitchFamily="2" charset="2"/>
              <a:buChar char="Ø"/>
            </a:pPr>
            <a:r>
              <a:rPr lang="cs-CZ" sz="1800" dirty="0" smtClean="0"/>
              <a:t>Bezbariérovost, fyzická dostupnost,</a:t>
            </a:r>
          </a:p>
          <a:p>
            <a:pPr lvl="1" algn="just">
              <a:lnSpc>
                <a:spcPct val="150000"/>
              </a:lnSpc>
              <a:spcBef>
                <a:spcPts val="600"/>
              </a:spcBef>
              <a:buFont typeface="Wingdings" panose="05000000000000000000" pitchFamily="2" charset="2"/>
              <a:buChar char="Ø"/>
            </a:pPr>
            <a:r>
              <a:rPr lang="cs-CZ" sz="1800" dirty="0" smtClean="0"/>
              <a:t>Soulad s MAP/KAP,</a:t>
            </a:r>
          </a:p>
          <a:p>
            <a:pPr lvl="1" algn="just">
              <a:lnSpc>
                <a:spcPct val="150000"/>
              </a:lnSpc>
              <a:spcBef>
                <a:spcPts val="600"/>
              </a:spcBef>
              <a:buFont typeface="Wingdings" panose="05000000000000000000" pitchFamily="2" charset="2"/>
              <a:buChar char="Ø"/>
            </a:pPr>
            <a:r>
              <a:rPr lang="cs-CZ" sz="1800" dirty="0" smtClean="0"/>
              <a:t>Nediskriminace, </a:t>
            </a:r>
            <a:r>
              <a:rPr lang="cs-CZ" sz="1800" dirty="0" err="1" smtClean="0"/>
              <a:t>nesegregace</a:t>
            </a:r>
            <a:r>
              <a:rPr lang="cs-CZ" sz="1800" dirty="0" smtClean="0"/>
              <a:t>,</a:t>
            </a:r>
          </a:p>
          <a:p>
            <a:pPr lvl="1" algn="just">
              <a:lnSpc>
                <a:spcPct val="150000"/>
              </a:lnSpc>
              <a:spcBef>
                <a:spcPts val="600"/>
              </a:spcBef>
              <a:buFont typeface="Wingdings" panose="05000000000000000000" pitchFamily="2" charset="2"/>
              <a:buChar char="Ø"/>
            </a:pPr>
            <a:r>
              <a:rPr lang="cs-CZ" sz="1800" dirty="0" smtClean="0"/>
              <a:t>Naplnění standardu konektivity,</a:t>
            </a:r>
          </a:p>
          <a:p>
            <a:pPr lvl="1" algn="just">
              <a:lnSpc>
                <a:spcPct val="150000"/>
              </a:lnSpc>
              <a:spcBef>
                <a:spcPts val="600"/>
              </a:spcBef>
              <a:buFont typeface="Wingdings" panose="05000000000000000000" pitchFamily="2" charset="2"/>
              <a:buChar char="Ø"/>
            </a:pPr>
            <a:r>
              <a:rPr lang="cs-CZ" sz="1800" dirty="0"/>
              <a:t>Projekt není zaměřen na výstavbu nové </a:t>
            </a:r>
            <a:r>
              <a:rPr lang="cs-CZ" sz="1800" dirty="0" smtClean="0"/>
              <a:t>školy (ZŠ, SŠ/VOŠ),</a:t>
            </a:r>
          </a:p>
          <a:p>
            <a:pPr lvl="1" algn="just">
              <a:lnSpc>
                <a:spcPct val="150000"/>
              </a:lnSpc>
              <a:spcBef>
                <a:spcPts val="600"/>
              </a:spcBef>
              <a:buFont typeface="Wingdings" panose="05000000000000000000" pitchFamily="2" charset="2"/>
              <a:buChar char="Ø"/>
            </a:pPr>
            <a:r>
              <a:rPr lang="cs-CZ" sz="1800" dirty="0"/>
              <a:t>Projekt není zaměřen na výstavbu nové budovy pro aktivity zájmového, neformálního nebo celoživotního </a:t>
            </a:r>
            <a:r>
              <a:rPr lang="cs-CZ" sz="1800" dirty="0" smtClean="0"/>
              <a:t>vzdělávání,</a:t>
            </a:r>
          </a:p>
          <a:p>
            <a:pPr lvl="1" algn="just">
              <a:lnSpc>
                <a:spcPct val="150000"/>
              </a:lnSpc>
              <a:spcBef>
                <a:spcPts val="600"/>
              </a:spcBef>
              <a:buFont typeface="Wingdings" panose="05000000000000000000" pitchFamily="2" charset="2"/>
              <a:buChar char="Ø"/>
            </a:pPr>
            <a:r>
              <a:rPr lang="cs-CZ" sz="1800" dirty="0"/>
              <a:t>Projekt prokazatelně řeší nedostatek kapacit v </a:t>
            </a:r>
            <a:r>
              <a:rPr lang="cs-CZ" sz="1800" dirty="0" smtClean="0"/>
              <a:t>území.</a:t>
            </a:r>
          </a:p>
          <a:p>
            <a:pPr>
              <a:spcAft>
                <a:spcPts val="600"/>
              </a:spcAft>
              <a:buClr>
                <a:schemeClr val="tx2"/>
              </a:buClr>
              <a:defRPr/>
            </a:pPr>
            <a:endParaRPr lang="cs-CZ" sz="2000" b="1" dirty="0"/>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363538" y="44624"/>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2600" b="1" dirty="0" smtClean="0">
                <a:solidFill>
                  <a:srgbClr val="0070C0"/>
                </a:solidFill>
                <a:effectLst>
                  <a:outerShdw blurRad="38100" dist="38100" dir="2700000" algn="tl">
                    <a:srgbClr val="000000">
                      <a:alpha val="43137"/>
                    </a:srgbClr>
                  </a:outerShdw>
                </a:effectLst>
                <a:latin typeface="Myriad Pro"/>
              </a:rPr>
              <a:t>SC 2.4 Zvýšení </a:t>
            </a:r>
            <a:r>
              <a:rPr lang="cs-CZ" sz="2600" b="1" dirty="0">
                <a:solidFill>
                  <a:srgbClr val="0070C0"/>
                </a:solidFill>
                <a:effectLst>
                  <a:outerShdw blurRad="38100" dist="38100" dir="2700000" algn="tl">
                    <a:srgbClr val="000000">
                      <a:alpha val="43137"/>
                    </a:srgbClr>
                  </a:outerShdw>
                </a:effectLst>
                <a:latin typeface="Myriad Pro"/>
              </a:rPr>
              <a:t>kvality a dostupnosti infrastruktury pro vzdělávání a celoživotní učení</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67</a:t>
            </a:fld>
            <a:endParaRPr lang="en-US" dirty="0"/>
          </a:p>
        </p:txBody>
      </p:sp>
    </p:spTree>
    <p:extLst>
      <p:ext uri="{BB962C8B-B14F-4D97-AF65-F5344CB8AC3E}">
        <p14:creationId xmlns:p14="http://schemas.microsoft.com/office/powerpoint/2010/main" val="202878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810"/>
            <a:ext cx="9144000" cy="6808381"/>
          </a:xfrm>
          <a:prstGeom prst="rect">
            <a:avLst/>
          </a:prstGeom>
        </p:spPr>
      </p:pic>
      <p:sp>
        <p:nvSpPr>
          <p:cNvPr id="2" name="Nadpis 1"/>
          <p:cNvSpPr>
            <a:spLocks noGrp="1"/>
          </p:cNvSpPr>
          <p:nvPr>
            <p:ph type="title"/>
          </p:nvPr>
        </p:nvSpPr>
        <p:spPr/>
        <p:txBody>
          <a:bodyPr>
            <a:noAutofit/>
          </a:bodyPr>
          <a:lstStyle/>
          <a:p>
            <a:pPr>
              <a:spcBef>
                <a:spcPct val="20000"/>
              </a:spcBef>
            </a:pPr>
            <a:r>
              <a:rPr lang="cs-CZ" sz="3600" cap="none" dirty="0">
                <a:solidFill>
                  <a:srgbClr val="00B050"/>
                </a:solidFill>
                <a:effectLst>
                  <a:outerShdw blurRad="38100" dist="38100" dir="2700000" algn="tl">
                    <a:srgbClr val="000000">
                      <a:alpha val="43137"/>
                    </a:srgbClr>
                  </a:outerShdw>
                </a:effectLst>
                <a:ea typeface="+mn-ea"/>
                <a:cs typeface="Calibri" pitchFamily="34" charset="0"/>
              </a:rPr>
              <a:t/>
            </a:r>
            <a:br>
              <a:rPr lang="cs-CZ" sz="3600" cap="none" dirty="0">
                <a:solidFill>
                  <a:srgbClr val="00B050"/>
                </a:solidFill>
                <a:effectLst>
                  <a:outerShdw blurRad="38100" dist="38100" dir="2700000" algn="tl">
                    <a:srgbClr val="000000">
                      <a:alpha val="43137"/>
                    </a:srgbClr>
                  </a:outerShdw>
                </a:effectLst>
                <a:ea typeface="+mn-ea"/>
                <a:cs typeface="Calibri" pitchFamily="34" charset="0"/>
              </a:rPr>
            </a:br>
            <a:endParaRPr lang="cs-CZ" cap="none" dirty="0">
              <a:solidFill>
                <a:srgbClr val="00B050"/>
              </a:solidFill>
              <a:effectLst>
                <a:outerShdw blurRad="38100" dist="38100" dir="2700000" algn="tl">
                  <a:srgbClr val="000000">
                    <a:alpha val="43137"/>
                  </a:srgbClr>
                </a:outerShdw>
              </a:effectLst>
              <a:ea typeface="+mn-ea"/>
              <a:cs typeface="Calibri" pitchFamily="34" charset="0"/>
            </a:endParaRPr>
          </a:p>
        </p:txBody>
      </p:sp>
      <p:sp>
        <p:nvSpPr>
          <p:cNvPr id="8" name="Zástupný symbol pro text 7"/>
          <p:cNvSpPr>
            <a:spLocks noGrp="1"/>
          </p:cNvSpPr>
          <p:nvPr>
            <p:ph type="body" idx="1"/>
          </p:nvPr>
        </p:nvSpPr>
        <p:spPr>
          <a:xfrm>
            <a:off x="411126" y="2148505"/>
            <a:ext cx="8321748" cy="2560989"/>
          </a:xfrm>
        </p:spPr>
        <p:txBody>
          <a:bodyPr anchor="t">
            <a:normAutofit fontScale="92500" lnSpcReduction="20000"/>
          </a:bodyPr>
          <a:lstStyle/>
          <a:p>
            <a:pPr algn="ctr"/>
            <a:r>
              <a:rPr lang="cs-CZ" sz="3900" b="1" dirty="0" smtClean="0">
                <a:solidFill>
                  <a:srgbClr val="0070C0"/>
                </a:solidFill>
                <a:effectLst>
                  <a:outerShdw blurRad="38100" dist="38100" dir="2700000" algn="tl">
                    <a:srgbClr val="000000">
                      <a:alpha val="43137"/>
                    </a:srgbClr>
                  </a:outerShdw>
                </a:effectLst>
                <a:cs typeface="Calibri" pitchFamily="34" charset="0"/>
              </a:rPr>
              <a:t>VÝZVA 62 </a:t>
            </a:r>
          </a:p>
          <a:p>
            <a:pPr algn="ctr"/>
            <a:r>
              <a:rPr lang="cs-CZ" sz="3900" b="1" dirty="0" smtClean="0">
                <a:solidFill>
                  <a:srgbClr val="0070C0"/>
                </a:solidFill>
                <a:effectLst>
                  <a:outerShdw blurRad="38100" dist="38100" dir="2700000" algn="tl">
                    <a:srgbClr val="000000">
                      <a:alpha val="43137"/>
                    </a:srgbClr>
                  </a:outerShdw>
                </a:effectLst>
                <a:cs typeface="Calibri" pitchFamily="34" charset="0"/>
              </a:rPr>
              <a:t>SOCIÁLNÍ INFRASTRUKTURA, SOCIÁLNÍ BYDLENÍ</a:t>
            </a:r>
          </a:p>
          <a:p>
            <a:pPr algn="ctr"/>
            <a:r>
              <a:rPr lang="cs-CZ" sz="3900" dirty="0" smtClean="0">
                <a:solidFill>
                  <a:schemeClr val="tx1"/>
                </a:solidFill>
                <a:effectLst>
                  <a:outerShdw blurRad="38100" dist="38100" dir="2700000" algn="tl">
                    <a:srgbClr val="000000">
                      <a:alpha val="43137"/>
                    </a:srgbClr>
                  </a:outerShdw>
                </a:effectLst>
                <a:cs typeface="Calibri" pitchFamily="34" charset="0"/>
              </a:rPr>
              <a:t>Mgr. Zina Kaštovská, garant SC 2.1</a:t>
            </a:r>
            <a:br>
              <a:rPr lang="cs-CZ" sz="3900" dirty="0" smtClean="0">
                <a:solidFill>
                  <a:schemeClr val="tx1"/>
                </a:solidFill>
                <a:effectLst>
                  <a:outerShdw blurRad="38100" dist="38100" dir="2700000" algn="tl">
                    <a:srgbClr val="000000">
                      <a:alpha val="43137"/>
                    </a:srgbClr>
                  </a:outerShdw>
                </a:effectLst>
                <a:cs typeface="Calibri" pitchFamily="34" charset="0"/>
              </a:rPr>
            </a:br>
            <a:r>
              <a:rPr lang="cs-CZ" sz="3600" b="1" dirty="0" smtClean="0">
                <a:solidFill>
                  <a:srgbClr val="C00000"/>
                </a:solidFill>
                <a:effectLst>
                  <a:outerShdw blurRad="38100" dist="38100" dir="2700000" algn="tl">
                    <a:srgbClr val="000000">
                      <a:alpha val="43137"/>
                    </a:srgbClr>
                  </a:outerShdw>
                </a:effectLst>
                <a:cs typeface="Calibri" pitchFamily="34" charset="0"/>
              </a:rPr>
              <a:t>         </a:t>
            </a:r>
          </a:p>
        </p:txBody>
      </p:sp>
      <p:sp>
        <p:nvSpPr>
          <p:cNvPr id="6" name="Zástupný symbol pro číslo snímku 5"/>
          <p:cNvSpPr>
            <a:spLocks noGrp="1"/>
          </p:cNvSpPr>
          <p:nvPr>
            <p:ph type="sldNum" sz="quarter" idx="12"/>
          </p:nvPr>
        </p:nvSpPr>
        <p:spPr/>
        <p:txBody>
          <a:bodyPr/>
          <a:lstStyle/>
          <a:p>
            <a:fld id="{CA6B5227-2C6F-B94D-9D8F-826F9170706D}" type="slidenum">
              <a:rPr lang="en-US" smtClean="0"/>
              <a:t>68</a:t>
            </a:fld>
            <a:endParaRPr lang="en-US" dirty="0"/>
          </a:p>
        </p:txBody>
      </p:sp>
      <p:pic>
        <p:nvPicPr>
          <p:cNvPr id="4" name="Picture 2" descr="\\nt1\O\Loga 2014_2020\IROP\Logolinky\RGB\JPG\IROP_CZ_RO_B_C RGB_malý.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09" y="593986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9625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1268760"/>
            <a:ext cx="8712968" cy="4525963"/>
          </a:xfrm>
        </p:spPr>
        <p:txBody>
          <a:bodyPr>
            <a:normAutofit/>
          </a:bodyPr>
          <a:lstStyle/>
          <a:p>
            <a:pPr marL="0" indent="0" algn="just">
              <a:lnSpc>
                <a:spcPct val="150000"/>
              </a:lnSpc>
              <a:buNone/>
            </a:pPr>
            <a:r>
              <a:rPr lang="cs-CZ" sz="2400" b="1" dirty="0" smtClean="0"/>
              <a:t>Zaměření aktivit výzvy č. 62:</a:t>
            </a:r>
          </a:p>
          <a:p>
            <a:pPr lvl="1" algn="just">
              <a:lnSpc>
                <a:spcPct val="150000"/>
              </a:lnSpc>
              <a:buFont typeface="Arial" panose="020B0604020202020204" pitchFamily="34" charset="0"/>
              <a:buChar char="•"/>
            </a:pPr>
            <a:r>
              <a:rPr lang="cs-CZ" sz="2400" dirty="0" err="1" smtClean="0"/>
              <a:t>Deinstitucionalizace</a:t>
            </a:r>
            <a:endParaRPr lang="cs-CZ" sz="2400" dirty="0">
              <a:effectLst>
                <a:outerShdw blurRad="38100" dist="38100" dir="2700000" algn="tl">
                  <a:srgbClr val="000000">
                    <a:alpha val="43137"/>
                  </a:srgbClr>
                </a:outerShdw>
              </a:effectLst>
            </a:endParaRPr>
          </a:p>
          <a:p>
            <a:pPr lvl="1" algn="just">
              <a:lnSpc>
                <a:spcPct val="150000"/>
              </a:lnSpc>
              <a:buFont typeface="Arial" panose="020B0604020202020204" pitchFamily="34" charset="0"/>
              <a:buChar char="•"/>
            </a:pPr>
            <a:r>
              <a:rPr lang="cs-CZ" sz="2400" dirty="0" smtClean="0"/>
              <a:t>Rozvoj sociálních služeb</a:t>
            </a:r>
            <a:endParaRPr lang="cs-CZ" sz="2400" dirty="0">
              <a:effectLst>
                <a:outerShdw blurRad="38100" dist="38100" dir="2700000" algn="tl">
                  <a:srgbClr val="000000">
                    <a:alpha val="43137"/>
                  </a:srgbClr>
                </a:outerShdw>
              </a:effectLst>
            </a:endParaRPr>
          </a:p>
          <a:p>
            <a:pPr lvl="1" algn="just">
              <a:lnSpc>
                <a:spcPct val="150000"/>
              </a:lnSpc>
              <a:buFont typeface="Arial" panose="020B0604020202020204" pitchFamily="34" charset="0"/>
              <a:buChar char="•"/>
            </a:pPr>
            <a:r>
              <a:rPr lang="cs-CZ" sz="2400" dirty="0" smtClean="0"/>
              <a:t>Rozvoj komunitních center</a:t>
            </a:r>
            <a:endParaRPr lang="cs-CZ" sz="2400" dirty="0">
              <a:effectLst>
                <a:outerShdw blurRad="38100" dist="38100" dir="2700000" algn="tl">
                  <a:srgbClr val="000000">
                    <a:alpha val="43137"/>
                  </a:srgbClr>
                </a:outerShdw>
              </a:effectLst>
            </a:endParaRPr>
          </a:p>
          <a:p>
            <a:pPr lvl="1" algn="just">
              <a:lnSpc>
                <a:spcPct val="150000"/>
              </a:lnSpc>
              <a:buFont typeface="Arial" panose="020B0604020202020204" pitchFamily="34" charset="0"/>
              <a:buChar char="•"/>
            </a:pPr>
            <a:r>
              <a:rPr lang="cs-CZ" sz="2400" dirty="0" smtClean="0"/>
              <a:t>Sociální bydlení</a:t>
            </a:r>
            <a:endParaRPr lang="en-US" sz="2400" dirty="0">
              <a:effectLst>
                <a:outerShdw blurRad="38100" dist="38100" dir="2700000" algn="tl">
                  <a:srgbClr val="000000">
                    <a:alpha val="43137"/>
                  </a:srgbClr>
                </a:outerShdw>
              </a:effectLst>
            </a:endParaRPr>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5" name="Nadpis 1"/>
          <p:cNvSpPr txBox="1">
            <a:spLocks/>
          </p:cNvSpPr>
          <p:nvPr/>
        </p:nvSpPr>
        <p:spPr>
          <a:xfrm>
            <a:off x="251520" y="-18256"/>
            <a:ext cx="8640960" cy="1287016"/>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endParaRPr lang="cs-CZ" sz="2400" b="1" dirty="0" smtClean="0">
              <a:solidFill>
                <a:srgbClr val="0070C0"/>
              </a:solidFill>
              <a:latin typeface="Myriad Pro"/>
            </a:endParaRPr>
          </a:p>
          <a:p>
            <a:pPr fontAlgn="auto">
              <a:spcAft>
                <a:spcPts val="0"/>
              </a:spcAft>
              <a:tabLst>
                <a:tab pos="2060575" algn="l"/>
              </a:tabLst>
              <a:defRPr/>
            </a:pPr>
            <a:r>
              <a:rPr lang="cs-CZ" sz="2600" b="1" dirty="0">
                <a:solidFill>
                  <a:srgbClr val="0070C0"/>
                </a:solidFill>
                <a:effectLst>
                  <a:outerShdw blurRad="38100" dist="38100" dir="2700000" algn="tl">
                    <a:srgbClr val="000000">
                      <a:alpha val="43137"/>
                    </a:srgbClr>
                  </a:outerShdw>
                </a:effectLst>
                <a:latin typeface="Myriad Pro"/>
              </a:rPr>
              <a:t>SC 2.1 zvýšení kvality a dostupnosti služeb vedoucí k sociální inkluzi</a:t>
            </a:r>
          </a:p>
        </p:txBody>
      </p:sp>
      <p:sp>
        <p:nvSpPr>
          <p:cNvPr id="2" name="Zástupný symbol pro číslo snímku 1"/>
          <p:cNvSpPr>
            <a:spLocks noGrp="1"/>
          </p:cNvSpPr>
          <p:nvPr>
            <p:ph type="sldNum" sz="quarter" idx="12"/>
          </p:nvPr>
        </p:nvSpPr>
        <p:spPr/>
        <p:txBody>
          <a:bodyPr/>
          <a:lstStyle/>
          <a:p>
            <a:fld id="{CA6B5227-2C6F-B94D-9D8F-826F9170706D}" type="slidenum">
              <a:rPr lang="en-US" smtClean="0"/>
              <a:t>69</a:t>
            </a:fld>
            <a:endParaRPr lang="en-US" dirty="0"/>
          </a:p>
        </p:txBody>
      </p:sp>
    </p:spTree>
    <p:extLst>
      <p:ext uri="{BB962C8B-B14F-4D97-AF65-F5344CB8AC3E}">
        <p14:creationId xmlns:p14="http://schemas.microsoft.com/office/powerpoint/2010/main" val="1205725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26389"/>
          </a:xfrm>
        </p:spPr>
        <p:txBody>
          <a:bodyPr/>
          <a:lstStyle/>
          <a:p>
            <a:r>
              <a:rPr lang="cs-CZ" sz="2600" dirty="0">
                <a:solidFill>
                  <a:srgbClr val="0070C0"/>
                </a:solidFill>
                <a:effectLst>
                  <a:outerShdw blurRad="38100" dist="38100" dir="2700000" algn="tl">
                    <a:srgbClr val="000000">
                      <a:alpha val="43137"/>
                    </a:srgbClr>
                  </a:outerShdw>
                </a:effectLst>
              </a:rPr>
              <a:t>Aktuální informace</a:t>
            </a: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7</a:t>
            </a:fld>
            <a:endParaRPr lang="en-US" dirty="0"/>
          </a:p>
        </p:txBody>
      </p:sp>
      <p:pic>
        <p:nvPicPr>
          <p:cNvPr id="8"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50" y="6131751"/>
            <a:ext cx="4199492" cy="6914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ulka 4"/>
          <p:cNvGraphicFramePr>
            <a:graphicFrameLocks noGrp="1"/>
          </p:cNvGraphicFramePr>
          <p:nvPr>
            <p:extLst>
              <p:ext uri="{D42A27DB-BD31-4B8C-83A1-F6EECF244321}">
                <p14:modId xmlns:p14="http://schemas.microsoft.com/office/powerpoint/2010/main" val="3554212651"/>
              </p:ext>
            </p:extLst>
          </p:nvPr>
        </p:nvGraphicFramePr>
        <p:xfrm>
          <a:off x="191386" y="1039096"/>
          <a:ext cx="8747051" cy="1925410"/>
        </p:xfrm>
        <a:graphic>
          <a:graphicData uri="http://schemas.openxmlformats.org/drawingml/2006/table">
            <a:tbl>
              <a:tblPr/>
              <a:tblGrid>
                <a:gridCol w="623777">
                  <a:extLst>
                    <a:ext uri="{9D8B030D-6E8A-4147-A177-3AD203B41FA5}">
                      <a16:colId xmlns:a16="http://schemas.microsoft.com/office/drawing/2014/main" xmlns="" val="20000"/>
                    </a:ext>
                  </a:extLst>
                </a:gridCol>
                <a:gridCol w="1087909">
                  <a:extLst>
                    <a:ext uri="{9D8B030D-6E8A-4147-A177-3AD203B41FA5}">
                      <a16:colId xmlns:a16="http://schemas.microsoft.com/office/drawing/2014/main" xmlns="" val="20001"/>
                    </a:ext>
                  </a:extLst>
                </a:gridCol>
                <a:gridCol w="1013498">
                  <a:extLst>
                    <a:ext uri="{9D8B030D-6E8A-4147-A177-3AD203B41FA5}">
                      <a16:colId xmlns:a16="http://schemas.microsoft.com/office/drawing/2014/main" xmlns="" val="20002"/>
                    </a:ext>
                  </a:extLst>
                </a:gridCol>
                <a:gridCol w="968454">
                  <a:extLst>
                    <a:ext uri="{9D8B030D-6E8A-4147-A177-3AD203B41FA5}">
                      <a16:colId xmlns:a16="http://schemas.microsoft.com/office/drawing/2014/main" xmlns="" val="20003"/>
                    </a:ext>
                  </a:extLst>
                </a:gridCol>
                <a:gridCol w="971269">
                  <a:extLst>
                    <a:ext uri="{9D8B030D-6E8A-4147-A177-3AD203B41FA5}">
                      <a16:colId xmlns:a16="http://schemas.microsoft.com/office/drawing/2014/main" xmlns="" val="20004"/>
                    </a:ext>
                  </a:extLst>
                </a:gridCol>
                <a:gridCol w="1036019">
                  <a:extLst>
                    <a:ext uri="{9D8B030D-6E8A-4147-A177-3AD203B41FA5}">
                      <a16:colId xmlns:a16="http://schemas.microsoft.com/office/drawing/2014/main" xmlns="" val="20005"/>
                    </a:ext>
                  </a:extLst>
                </a:gridCol>
                <a:gridCol w="1038835">
                  <a:extLst>
                    <a:ext uri="{9D8B030D-6E8A-4147-A177-3AD203B41FA5}">
                      <a16:colId xmlns:a16="http://schemas.microsoft.com/office/drawing/2014/main" xmlns="" val="20006"/>
                    </a:ext>
                  </a:extLst>
                </a:gridCol>
                <a:gridCol w="1002238">
                  <a:extLst>
                    <a:ext uri="{9D8B030D-6E8A-4147-A177-3AD203B41FA5}">
                      <a16:colId xmlns:a16="http://schemas.microsoft.com/office/drawing/2014/main" xmlns="" val="20007"/>
                    </a:ext>
                  </a:extLst>
                </a:gridCol>
                <a:gridCol w="1005052">
                  <a:extLst>
                    <a:ext uri="{9D8B030D-6E8A-4147-A177-3AD203B41FA5}">
                      <a16:colId xmlns:a16="http://schemas.microsoft.com/office/drawing/2014/main" xmlns="" val="20008"/>
                    </a:ext>
                  </a:extLst>
                </a:gridCol>
              </a:tblGrid>
              <a:tr h="390507">
                <a:tc gridSpan="9">
                  <a:txBody>
                    <a:bodyPr/>
                    <a:lstStyle/>
                    <a:p>
                      <a:pPr algn="l" fontAlgn="b"/>
                      <a:r>
                        <a:rPr lang="cs-CZ" sz="2400" b="1" i="0" u="none" strike="noStrike" dirty="0">
                          <a:solidFill>
                            <a:srgbClr val="FF0000"/>
                          </a:solidFill>
                          <a:effectLst/>
                          <a:latin typeface="Calibri"/>
                        </a:rPr>
                        <a:t>Počet výzev MAS a předložených </a:t>
                      </a:r>
                      <a:r>
                        <a:rPr lang="cs-CZ" sz="2400" b="1" i="0" u="none" strike="noStrike" dirty="0" smtClean="0">
                          <a:solidFill>
                            <a:srgbClr val="FF0000"/>
                          </a:solidFill>
                          <a:effectLst/>
                          <a:latin typeface="Calibri"/>
                        </a:rPr>
                        <a:t>projektů – souhrn 18.8.2017 </a:t>
                      </a:r>
                      <a:endParaRPr lang="cs-CZ" sz="2400" b="1" i="0" u="none" strike="noStrike" dirty="0">
                        <a:solidFill>
                          <a:srgbClr val="FF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pPr algn="l" fontAlgn="b"/>
                      <a:endParaRPr lang="cs-CZ" sz="1000" b="0" i="0" u="none" strike="noStrike" dirty="0">
                        <a:solidFill>
                          <a:srgbClr val="00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fontAlgn="b"/>
                      <a:endParaRPr lang="cs-CZ" sz="1000" b="0" i="0" u="none" strike="noStrike" dirty="0">
                        <a:solidFill>
                          <a:srgbClr val="00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fontAlgn="b"/>
                      <a:endParaRPr lang="cs-CZ" sz="1000" b="0" i="0" u="none" strike="noStrike" dirty="0">
                        <a:solidFill>
                          <a:srgbClr val="00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fontAlgn="b"/>
                      <a:endParaRPr lang="cs-CZ" sz="1000" b="0" i="0" u="none" strike="noStrike" dirty="0">
                        <a:solidFill>
                          <a:srgbClr val="00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fontAlgn="b"/>
                      <a:endParaRPr lang="cs-CZ" sz="1000" b="0" i="0" u="none" strike="noStrike" dirty="0">
                        <a:solidFill>
                          <a:srgbClr val="00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fontAlgn="b"/>
                      <a:endParaRPr lang="cs-CZ" sz="1000" b="0" i="0" u="none" strike="noStrike" dirty="0">
                        <a:solidFill>
                          <a:srgbClr val="00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281100">
                <a:tc rowSpan="2">
                  <a:txBody>
                    <a:bodyPr/>
                    <a:lstStyle/>
                    <a:p>
                      <a:pPr algn="ctr" fontAlgn="ctr"/>
                      <a:r>
                        <a:rPr lang="cs-CZ" sz="1400" b="1" i="0" u="none" strike="noStrike" dirty="0">
                          <a:solidFill>
                            <a:srgbClr val="000000"/>
                          </a:solidFill>
                          <a:effectLst/>
                          <a:latin typeface="Calibri"/>
                        </a:rPr>
                        <a:t>celkem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400" b="1" i="0" u="none" strike="noStrike" dirty="0">
                          <a:solidFill>
                            <a:srgbClr val="000000"/>
                          </a:solidFill>
                          <a:effectLst/>
                          <a:latin typeface="Calibri"/>
                        </a:rPr>
                        <a:t>Počet MAS </a:t>
                      </a:r>
                      <a:r>
                        <a:rPr lang="cs-CZ" sz="1400" b="0" i="1" u="none" strike="noStrike" dirty="0">
                          <a:solidFill>
                            <a:srgbClr val="000000"/>
                          </a:solidFill>
                          <a:effectLst/>
                          <a:latin typeface="Calibri"/>
                        </a:rPr>
                        <a:t>(vyhlášené, otevřené, </a:t>
                      </a:r>
                      <a:r>
                        <a:rPr lang="cs-CZ" sz="1400" b="0" i="1" u="none" strike="noStrike" dirty="0" err="1">
                          <a:solidFill>
                            <a:srgbClr val="000000"/>
                          </a:solidFill>
                          <a:effectLst/>
                          <a:latin typeface="Calibri"/>
                        </a:rPr>
                        <a:t>modifkované</a:t>
                      </a:r>
                      <a:r>
                        <a:rPr lang="cs-CZ" sz="1400" b="0" i="1" u="none" strike="noStrike" dirty="0">
                          <a:solidFill>
                            <a:srgbClr val="000000"/>
                          </a:solidFill>
                          <a:effectLst/>
                          <a:latin typeface="Calibri"/>
                        </a:rPr>
                        <a:t>, uzavřené výzvy) </a:t>
                      </a:r>
                      <a:endParaRPr lang="cs-CZ" sz="1400" b="1" i="0" u="none" strike="noStrike"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400" b="1" i="0" u="none" strike="noStrike" dirty="0">
                          <a:solidFill>
                            <a:srgbClr val="000000"/>
                          </a:solidFill>
                          <a:effectLst/>
                          <a:latin typeface="Calibri"/>
                        </a:rPr>
                        <a:t>Počet  </a:t>
                      </a:r>
                      <a:r>
                        <a:rPr lang="cs-CZ" sz="1400" b="0" i="0" u="none" strike="noStrike" dirty="0">
                          <a:solidFill>
                            <a:srgbClr val="000000"/>
                          </a:solidFill>
                          <a:effectLst/>
                          <a:latin typeface="Calibri"/>
                        </a:rPr>
                        <a:t>vyhlášených, otevřených, modifikovaných </a:t>
                      </a:r>
                      <a:r>
                        <a:rPr lang="cs-CZ" sz="1400" b="1" i="0" u="none" strike="noStrike" dirty="0">
                          <a:solidFill>
                            <a:srgbClr val="000000"/>
                          </a:solidFill>
                          <a:effectLst/>
                          <a:latin typeface="Calibri"/>
                        </a:rPr>
                        <a:t>výzev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400" b="1" i="0" u="none" strike="noStrike" dirty="0">
                          <a:solidFill>
                            <a:srgbClr val="000000"/>
                          </a:solidFill>
                          <a:effectLst/>
                          <a:latin typeface="Calibri"/>
                        </a:rPr>
                        <a:t>Počet uzavřených výzev</a:t>
                      </a:r>
                      <a:r>
                        <a:rPr lang="cs-CZ" sz="1400" b="0" i="0" u="none" strike="noStrike" dirty="0">
                          <a:solidFill>
                            <a:srgbClr val="000000"/>
                          </a:solidFill>
                          <a:effectLst/>
                          <a:latin typeface="Calibri"/>
                        </a:rPr>
                        <a:t> </a:t>
                      </a:r>
                      <a:endParaRPr lang="cs-CZ" sz="1400" b="1" i="0" u="none" strike="noStrike"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400" b="1" i="0" u="none" strike="noStrike" dirty="0">
                          <a:solidFill>
                            <a:srgbClr val="000000"/>
                          </a:solidFill>
                          <a:effectLst/>
                          <a:latin typeface="Calibri"/>
                        </a:rPr>
                        <a:t>Počet založených žádostí</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ctr" fontAlgn="ctr"/>
                      <a:r>
                        <a:rPr lang="pt-BR" sz="1400" b="1" i="0" u="none" strike="noStrike" dirty="0">
                          <a:solidFill>
                            <a:srgbClr val="000000"/>
                          </a:solidFill>
                          <a:effectLst/>
                          <a:latin typeface="Calibri"/>
                        </a:rPr>
                        <a:t>Počet </a:t>
                      </a:r>
                      <a:r>
                        <a:rPr lang="pt-BR" sz="1400" b="1" i="0" u="none" strike="noStrike" dirty="0" smtClean="0">
                          <a:solidFill>
                            <a:srgbClr val="000000"/>
                          </a:solidFill>
                          <a:effectLst/>
                          <a:latin typeface="Calibri"/>
                        </a:rPr>
                        <a:t>zaregistrova</a:t>
                      </a:r>
                      <a:r>
                        <a:rPr lang="cs-CZ" sz="1400" b="1" i="0" u="none" strike="noStrike" dirty="0" smtClean="0">
                          <a:solidFill>
                            <a:srgbClr val="000000"/>
                          </a:solidFill>
                          <a:effectLst/>
                          <a:latin typeface="Calibri"/>
                        </a:rPr>
                        <a:t>-</a:t>
                      </a:r>
                      <a:r>
                        <a:rPr lang="pt-BR" sz="1400" b="1" i="0" u="none" strike="noStrike" dirty="0" smtClean="0">
                          <a:solidFill>
                            <a:srgbClr val="000000"/>
                          </a:solidFill>
                          <a:effectLst/>
                          <a:latin typeface="Calibri"/>
                        </a:rPr>
                        <a:t>ných </a:t>
                      </a:r>
                      <a:r>
                        <a:rPr lang="pt-BR" sz="1400" b="1" i="0" u="none" strike="noStrike" dirty="0">
                          <a:solidFill>
                            <a:srgbClr val="000000"/>
                          </a:solidFill>
                          <a:effectLst/>
                          <a:latin typeface="Calibri"/>
                        </a:rPr>
                        <a:t>žádostí ve výzvách MAS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400" b="1" i="0" u="none" strike="noStrike" dirty="0">
                          <a:solidFill>
                            <a:srgbClr val="000000"/>
                          </a:solidFill>
                          <a:effectLst/>
                          <a:latin typeface="Calibri"/>
                        </a:rPr>
                        <a:t>CZV - alokace vyhlášených výzev Kč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400" b="1" i="0" u="none" strike="noStrike" dirty="0">
                          <a:solidFill>
                            <a:srgbClr val="000000"/>
                          </a:solidFill>
                          <a:effectLst/>
                          <a:latin typeface="Calibri"/>
                        </a:rPr>
                        <a:t>příspěvek unie </a:t>
                      </a:r>
                      <a:r>
                        <a:rPr lang="cs-CZ" sz="1400" b="1" i="0" u="none" strike="noStrike" dirty="0" err="1" smtClean="0">
                          <a:solidFill>
                            <a:srgbClr val="000000"/>
                          </a:solidFill>
                          <a:effectLst/>
                          <a:latin typeface="Calibri"/>
                        </a:rPr>
                        <a:t>zaregistrova-ných</a:t>
                      </a:r>
                      <a:r>
                        <a:rPr lang="cs-CZ" sz="1400" b="1" i="0" u="none" strike="noStrike" dirty="0" smtClean="0">
                          <a:solidFill>
                            <a:srgbClr val="000000"/>
                          </a:solidFill>
                          <a:effectLst/>
                          <a:latin typeface="Calibri"/>
                        </a:rPr>
                        <a:t> </a:t>
                      </a:r>
                      <a:r>
                        <a:rPr lang="cs-CZ" sz="1400" b="1" i="0" u="none" strike="noStrike" dirty="0">
                          <a:solidFill>
                            <a:srgbClr val="000000"/>
                          </a:solidFill>
                          <a:effectLst/>
                          <a:latin typeface="Calibri"/>
                        </a:rPr>
                        <a:t>žádostí ve výzvách MAS (v Kč)</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ctr" fontAlgn="ctr"/>
                      <a:r>
                        <a:rPr lang="pt-BR" sz="1400" b="1" i="0" u="none" strike="noStrike" dirty="0">
                          <a:solidFill>
                            <a:srgbClr val="000000"/>
                          </a:solidFill>
                          <a:effectLst/>
                          <a:latin typeface="Calibri"/>
                        </a:rPr>
                        <a:t>CZV </a:t>
                      </a:r>
                      <a:r>
                        <a:rPr lang="pt-BR" sz="1400" b="1" i="0" u="none" strike="noStrike" dirty="0" smtClean="0">
                          <a:solidFill>
                            <a:srgbClr val="000000"/>
                          </a:solidFill>
                          <a:effectLst/>
                          <a:latin typeface="Calibri"/>
                        </a:rPr>
                        <a:t>– zaregistrova</a:t>
                      </a:r>
                      <a:r>
                        <a:rPr lang="cs-CZ" sz="1400" b="1" i="0" u="none" strike="noStrike" dirty="0" smtClean="0">
                          <a:solidFill>
                            <a:srgbClr val="000000"/>
                          </a:solidFill>
                          <a:effectLst/>
                          <a:latin typeface="Calibri"/>
                        </a:rPr>
                        <a:t>-</a:t>
                      </a:r>
                      <a:r>
                        <a:rPr lang="pt-BR" sz="1400" b="1" i="0" u="none" strike="noStrike" dirty="0" smtClean="0">
                          <a:solidFill>
                            <a:srgbClr val="000000"/>
                          </a:solidFill>
                          <a:effectLst/>
                          <a:latin typeface="Calibri"/>
                        </a:rPr>
                        <a:t>ných </a:t>
                      </a:r>
                      <a:r>
                        <a:rPr lang="pt-BR" sz="1400" b="1" i="0" u="none" strike="noStrike" dirty="0">
                          <a:solidFill>
                            <a:srgbClr val="000000"/>
                          </a:solidFill>
                          <a:effectLst/>
                          <a:latin typeface="Calibri"/>
                        </a:rPr>
                        <a:t>žádostí ve výzvách MAS (v Kč)</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xmlns="" val="10001"/>
                  </a:ext>
                </a:extLst>
              </a:tr>
              <a:tr h="253803">
                <a:tc vMerge="1">
                  <a:txBody>
                    <a:bodyPr/>
                    <a:lstStyle/>
                    <a:p>
                      <a:endParaRPr lang="cs-CZ"/>
                    </a:p>
                  </a:txBody>
                  <a:tcPr/>
                </a:tc>
                <a:tc>
                  <a:txBody>
                    <a:bodyPr/>
                    <a:lstStyle/>
                    <a:p>
                      <a:pPr algn="ctr" fontAlgn="ctr"/>
                      <a:r>
                        <a:rPr lang="cs-CZ" sz="1400" b="1" i="0" u="none" strike="noStrike">
                          <a:solidFill>
                            <a:srgbClr val="000000"/>
                          </a:solidFill>
                          <a:effectLst/>
                          <a:latin typeface="Calibri"/>
                        </a:rPr>
                        <a:t>43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400" b="1" i="0" u="none" strike="noStrike">
                          <a:solidFill>
                            <a:srgbClr val="000000"/>
                          </a:solidFill>
                          <a:effectLst/>
                          <a:latin typeface="Calibri"/>
                        </a:rPr>
                        <a:t>82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400" b="1" i="0" u="none" strike="noStrike">
                          <a:solidFill>
                            <a:srgbClr val="000000"/>
                          </a:solidFill>
                          <a:effectLst/>
                          <a:latin typeface="Calibri"/>
                        </a:rPr>
                        <a:t>64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400" b="1" i="0" u="none" strike="noStrike">
                          <a:solidFill>
                            <a:srgbClr val="000000"/>
                          </a:solidFill>
                          <a:effectLst/>
                          <a:latin typeface="Calibri"/>
                        </a:rPr>
                        <a:t>571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400" b="1" i="0" u="none" strike="noStrike">
                          <a:solidFill>
                            <a:srgbClr val="000000"/>
                          </a:solidFill>
                          <a:effectLst/>
                          <a:latin typeface="Calibri"/>
                        </a:rPr>
                        <a:t>203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cs-CZ" sz="1400" b="1" i="0" u="none" strike="noStrike" dirty="0">
                          <a:solidFill>
                            <a:srgbClr val="000000"/>
                          </a:solidFill>
                          <a:effectLst/>
                          <a:latin typeface="Calibri"/>
                        </a:rPr>
                        <a:t>1 125 358 </a:t>
                      </a:r>
                      <a:r>
                        <a:rPr lang="cs-CZ" sz="1400" b="1" i="0" u="none" strike="noStrike" dirty="0" smtClean="0">
                          <a:solidFill>
                            <a:srgbClr val="000000"/>
                          </a:solidFill>
                          <a:effectLst/>
                          <a:latin typeface="Calibri"/>
                        </a:rPr>
                        <a:t>537</a:t>
                      </a:r>
                      <a:endParaRPr lang="cs-CZ" sz="1400" b="1" i="0" u="none" strike="noStrike"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cs-CZ" sz="1400" b="1" i="0" u="none" strike="noStrike" dirty="0">
                          <a:solidFill>
                            <a:srgbClr val="000000"/>
                          </a:solidFill>
                          <a:effectLst/>
                          <a:latin typeface="Calibri"/>
                        </a:rPr>
                        <a:t>475 853 </a:t>
                      </a:r>
                      <a:r>
                        <a:rPr lang="cs-CZ" sz="1400" b="1" i="0" u="none" strike="noStrike" dirty="0" smtClean="0">
                          <a:solidFill>
                            <a:srgbClr val="000000"/>
                          </a:solidFill>
                          <a:effectLst/>
                          <a:latin typeface="Calibri"/>
                        </a:rPr>
                        <a:t>177</a:t>
                      </a:r>
                      <a:endParaRPr lang="cs-CZ" sz="1400" b="1" i="0" u="none" strike="noStrike"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cs-CZ" sz="1400" b="1" i="0" u="none" strike="noStrike" dirty="0">
                          <a:solidFill>
                            <a:srgbClr val="000000"/>
                          </a:solidFill>
                          <a:effectLst/>
                          <a:latin typeface="Calibri"/>
                        </a:rPr>
                        <a:t>504 206 </a:t>
                      </a:r>
                      <a:r>
                        <a:rPr lang="cs-CZ" sz="1400" b="1" i="0" u="none" strike="noStrike" dirty="0" smtClean="0">
                          <a:solidFill>
                            <a:srgbClr val="000000"/>
                          </a:solidFill>
                          <a:effectLst/>
                          <a:latin typeface="Calibri"/>
                        </a:rPr>
                        <a:t>848</a:t>
                      </a:r>
                      <a:endParaRPr lang="cs-CZ" sz="1400" b="1" i="0" u="none" strike="noStrike"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bl>
          </a:graphicData>
        </a:graphic>
      </p:graphicFrame>
      <p:graphicFrame>
        <p:nvGraphicFramePr>
          <p:cNvPr id="12" name="Tabulka 11"/>
          <p:cNvGraphicFramePr>
            <a:graphicFrameLocks noGrp="1"/>
          </p:cNvGraphicFramePr>
          <p:nvPr>
            <p:extLst>
              <p:ext uri="{D42A27DB-BD31-4B8C-83A1-F6EECF244321}">
                <p14:modId xmlns:p14="http://schemas.microsoft.com/office/powerpoint/2010/main" val="12975741"/>
              </p:ext>
            </p:extLst>
          </p:nvPr>
        </p:nvGraphicFramePr>
        <p:xfrm>
          <a:off x="457200" y="3606204"/>
          <a:ext cx="8209108" cy="2305498"/>
        </p:xfrm>
        <a:graphic>
          <a:graphicData uri="http://schemas.openxmlformats.org/drawingml/2006/table">
            <a:tbl>
              <a:tblPr/>
              <a:tblGrid>
                <a:gridCol w="1042425">
                  <a:extLst>
                    <a:ext uri="{9D8B030D-6E8A-4147-A177-3AD203B41FA5}">
                      <a16:colId xmlns:a16="http://schemas.microsoft.com/office/drawing/2014/main" xmlns="" val="20000"/>
                    </a:ext>
                  </a:extLst>
                </a:gridCol>
                <a:gridCol w="876907">
                  <a:extLst>
                    <a:ext uri="{9D8B030D-6E8A-4147-A177-3AD203B41FA5}">
                      <a16:colId xmlns:a16="http://schemas.microsoft.com/office/drawing/2014/main" xmlns="" val="20001"/>
                    </a:ext>
                  </a:extLst>
                </a:gridCol>
                <a:gridCol w="1267818">
                  <a:extLst>
                    <a:ext uri="{9D8B030D-6E8A-4147-A177-3AD203B41FA5}">
                      <a16:colId xmlns:a16="http://schemas.microsoft.com/office/drawing/2014/main" xmlns="" val="20002"/>
                    </a:ext>
                  </a:extLst>
                </a:gridCol>
                <a:gridCol w="1211468">
                  <a:extLst>
                    <a:ext uri="{9D8B030D-6E8A-4147-A177-3AD203B41FA5}">
                      <a16:colId xmlns:a16="http://schemas.microsoft.com/office/drawing/2014/main" xmlns="" val="20003"/>
                    </a:ext>
                  </a:extLst>
                </a:gridCol>
                <a:gridCol w="1214990">
                  <a:extLst>
                    <a:ext uri="{9D8B030D-6E8A-4147-A177-3AD203B41FA5}">
                      <a16:colId xmlns:a16="http://schemas.microsoft.com/office/drawing/2014/main" xmlns="" val="20004"/>
                    </a:ext>
                  </a:extLst>
                </a:gridCol>
                <a:gridCol w="1295988">
                  <a:extLst>
                    <a:ext uri="{9D8B030D-6E8A-4147-A177-3AD203B41FA5}">
                      <a16:colId xmlns:a16="http://schemas.microsoft.com/office/drawing/2014/main" xmlns="" val="20005"/>
                    </a:ext>
                  </a:extLst>
                </a:gridCol>
                <a:gridCol w="1299512">
                  <a:extLst>
                    <a:ext uri="{9D8B030D-6E8A-4147-A177-3AD203B41FA5}">
                      <a16:colId xmlns:a16="http://schemas.microsoft.com/office/drawing/2014/main" xmlns="" val="20006"/>
                    </a:ext>
                  </a:extLst>
                </a:gridCol>
              </a:tblGrid>
              <a:tr h="323533">
                <a:tc gridSpan="7">
                  <a:txBody>
                    <a:bodyPr/>
                    <a:lstStyle/>
                    <a:p>
                      <a:pPr algn="l" fontAlgn="b"/>
                      <a:r>
                        <a:rPr lang="cs-CZ" sz="2000" b="1" i="0" u="none" strike="noStrike" dirty="0">
                          <a:solidFill>
                            <a:srgbClr val="FF0000"/>
                          </a:solidFill>
                          <a:effectLst/>
                          <a:latin typeface="Calibri"/>
                        </a:rPr>
                        <a:t>Počet  rozpracovaných dokumentů </a:t>
                      </a:r>
                      <a:r>
                        <a:rPr lang="cs-CZ" sz="2000" b="1" i="0" u="none" strike="noStrike" dirty="0" smtClean="0">
                          <a:solidFill>
                            <a:srgbClr val="FF0000"/>
                          </a:solidFill>
                          <a:effectLst/>
                          <a:latin typeface="Calibri"/>
                        </a:rPr>
                        <a:t>MAS – souhrn 18.8.2017</a:t>
                      </a:r>
                      <a:endParaRPr lang="cs-CZ" sz="2000" b="1" i="0" u="none" strike="noStrike" dirty="0">
                        <a:solidFill>
                          <a:srgbClr val="FF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pPr algn="l" fontAlgn="b"/>
                      <a:endParaRPr lang="cs-CZ" sz="8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cs-CZ" sz="8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cs-CZ" sz="800" b="0" i="0" u="none" strike="noStrike">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cs-CZ" sz="800" b="0"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22271">
                <a:tc rowSpan="2">
                  <a:txBody>
                    <a:bodyPr/>
                    <a:lstStyle/>
                    <a:p>
                      <a:pPr algn="ctr" fontAlgn="ctr"/>
                      <a:r>
                        <a:rPr lang="cs-CZ" sz="1400" b="1" i="0" u="none" strike="noStrike" dirty="0">
                          <a:solidFill>
                            <a:srgbClr val="000000"/>
                          </a:solidFill>
                          <a:effectLst/>
                          <a:latin typeface="Calibri"/>
                        </a:rPr>
                        <a:t>Kraj</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rowSpan="2">
                  <a:txBody>
                    <a:bodyPr/>
                    <a:lstStyle/>
                    <a:p>
                      <a:pPr algn="ctr" fontAlgn="ctr"/>
                      <a:r>
                        <a:rPr lang="cs-CZ" sz="1400" b="1" i="0" u="none" strike="noStrike" dirty="0">
                          <a:solidFill>
                            <a:srgbClr val="000000"/>
                          </a:solidFill>
                          <a:effectLst/>
                          <a:latin typeface="Calibri"/>
                        </a:rPr>
                        <a:t>Počet MAS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rowSpan="2">
                  <a:txBody>
                    <a:bodyPr/>
                    <a:lstStyle/>
                    <a:p>
                      <a:pPr algn="ctr" fontAlgn="ctr"/>
                      <a:r>
                        <a:rPr lang="cs-CZ" sz="1400" b="1" i="0" u="none" strike="noStrike" dirty="0">
                          <a:solidFill>
                            <a:srgbClr val="000000"/>
                          </a:solidFill>
                          <a:effectLst/>
                          <a:latin typeface="Calibri"/>
                        </a:rPr>
                        <a:t>Počet schválených interních postupů MAS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gridSpan="4">
                  <a:txBody>
                    <a:bodyPr/>
                    <a:lstStyle/>
                    <a:p>
                      <a:pPr algn="ctr" fontAlgn="ctr"/>
                      <a:r>
                        <a:rPr lang="pl-PL" sz="1400" b="1" i="0" u="none" strike="noStrike" dirty="0">
                          <a:solidFill>
                            <a:srgbClr val="000000"/>
                          </a:solidFill>
                          <a:effectLst/>
                          <a:latin typeface="Calibri"/>
                        </a:rPr>
                        <a:t>Počet rozpracovaných dokumentů MAS na </a:t>
                      </a:r>
                      <a:r>
                        <a:rPr lang="pl-PL" sz="1400" b="1" i="0" u="none" strike="noStrike" dirty="0" smtClean="0">
                          <a:solidFill>
                            <a:srgbClr val="000000"/>
                          </a:solidFill>
                          <a:effectLst/>
                          <a:latin typeface="Calibri"/>
                        </a:rPr>
                        <a:t>CRR a ŘO IROP</a:t>
                      </a:r>
                      <a:endParaRPr lang="pl-PL" sz="1400" b="1"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xmlns="" val="10001"/>
                  </a:ext>
                </a:extLst>
              </a:tr>
              <a:tr h="644541">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fontAlgn="ctr"/>
                      <a:r>
                        <a:rPr lang="cs-CZ" sz="1400" b="1" i="0" u="none" strike="noStrike" dirty="0">
                          <a:solidFill>
                            <a:srgbClr val="000000"/>
                          </a:solidFill>
                          <a:effectLst/>
                          <a:latin typeface="Calibri"/>
                        </a:rPr>
                        <a:t>Interní postupy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400" b="1" i="0" u="none" strike="noStrike" dirty="0">
                          <a:solidFill>
                            <a:srgbClr val="000000"/>
                          </a:solidFill>
                          <a:effectLst/>
                          <a:latin typeface="Calibri"/>
                        </a:rPr>
                        <a:t>Hodnotící kritéria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400" b="1" i="0" u="none" strike="noStrike" dirty="0">
                          <a:solidFill>
                            <a:srgbClr val="000000"/>
                          </a:solidFill>
                          <a:effectLst/>
                          <a:latin typeface="Calibri"/>
                        </a:rPr>
                        <a:t>Výzvy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400" b="1" i="0" u="none" strike="noStrike" dirty="0">
                          <a:solidFill>
                            <a:srgbClr val="000000"/>
                          </a:solidFill>
                          <a:effectLst/>
                          <a:latin typeface="Calibri"/>
                        </a:rPr>
                        <a:t>Kontrolní listy MAS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xmlns="" val="10002"/>
                  </a:ext>
                </a:extLst>
              </a:tr>
              <a:tr h="322271">
                <a:tc>
                  <a:txBody>
                    <a:bodyPr/>
                    <a:lstStyle/>
                    <a:p>
                      <a:pPr algn="l" fontAlgn="ctr"/>
                      <a:r>
                        <a:rPr lang="cs-CZ" sz="1400" b="1" i="0" u="none" strike="noStrike" dirty="0">
                          <a:solidFill>
                            <a:srgbClr val="000000"/>
                          </a:solidFill>
                          <a:effectLst/>
                          <a:latin typeface="Calibri"/>
                        </a:rPr>
                        <a:t>celkem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cs-CZ" sz="1400" b="1" i="0" u="none" strike="noStrike" dirty="0" smtClean="0">
                          <a:solidFill>
                            <a:srgbClr val="000000"/>
                          </a:solidFill>
                          <a:effectLst/>
                          <a:latin typeface="Calibri"/>
                        </a:rPr>
                        <a:t>177</a:t>
                      </a:r>
                      <a:endParaRPr lang="cs-CZ" sz="1400" b="1"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400" b="1" i="0" u="none" strike="noStrike">
                          <a:solidFill>
                            <a:srgbClr val="000000"/>
                          </a:solidFill>
                          <a:effectLst/>
                          <a:latin typeface="Calibri"/>
                        </a:rPr>
                        <a:t>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400" b="1" i="0" u="none" strike="noStrike" dirty="0">
                          <a:solidFill>
                            <a:srgbClr val="000000"/>
                          </a:solidFill>
                          <a:effectLst/>
                          <a:latin typeface="Calibri"/>
                        </a:rPr>
                        <a:t>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400" b="1" i="0" u="none" strike="noStrike" dirty="0">
                          <a:solidFill>
                            <a:srgbClr val="000000"/>
                          </a:solidFill>
                          <a:effectLst/>
                          <a:latin typeface="Calibri"/>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400" b="1" i="0" u="none" strike="noStrike" dirty="0">
                          <a:solidFill>
                            <a:srgbClr val="000000"/>
                          </a:solidFill>
                          <a:effectLst/>
                          <a:latin typeface="Calibri"/>
                        </a:rPr>
                        <a:t>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400" b="1" i="0" u="none" strike="noStrike" dirty="0">
                          <a:solidFill>
                            <a:srgbClr val="000000"/>
                          </a:solidFill>
                          <a:effectLst/>
                          <a:latin typeface="Calibri"/>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3"/>
                  </a:ext>
                </a:extLst>
              </a:tr>
              <a:tr h="306157">
                <a:tc gridSpan="7">
                  <a:txBody>
                    <a:bodyPr/>
                    <a:lstStyle/>
                    <a:p>
                      <a:pPr algn="l" fontAlgn="b"/>
                      <a:r>
                        <a:rPr lang="cs-CZ" sz="700" b="0" i="0" u="none" strike="noStrike" dirty="0">
                          <a:solidFill>
                            <a:srgbClr val="000000"/>
                          </a:solidFill>
                          <a:effectLst/>
                          <a:latin typeface="Calibri"/>
                        </a:rPr>
                        <a:t>* Jihočeský kraj - celkový počet MAS 17, uvedeno 16 bez MAS </a:t>
                      </a:r>
                      <a:r>
                        <a:rPr lang="cs-CZ" sz="700" b="0" i="0" u="none" strike="noStrike" dirty="0" err="1">
                          <a:solidFill>
                            <a:srgbClr val="000000"/>
                          </a:solidFill>
                          <a:effectLst/>
                          <a:latin typeface="Calibri"/>
                        </a:rPr>
                        <a:t>Lužnicko</a:t>
                      </a:r>
                      <a:r>
                        <a:rPr lang="cs-CZ" sz="700" b="0" i="0" u="none" strike="noStrike" dirty="0">
                          <a:solidFill>
                            <a:srgbClr val="000000"/>
                          </a:solidFill>
                          <a:effectLst/>
                          <a:latin typeface="Calibri"/>
                        </a:rPr>
                        <a:t>, která nepodala strategii CLLD</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xmlns="" val="10004"/>
                  </a:ext>
                </a:extLst>
              </a:tr>
              <a:tr h="386725">
                <a:tc gridSpan="7">
                  <a:txBody>
                    <a:bodyPr/>
                    <a:lstStyle/>
                    <a:p>
                      <a:pPr algn="just" fontAlgn="ctr"/>
                      <a:r>
                        <a:rPr lang="cs-CZ" sz="700" b="0" i="0" u="none" strike="noStrike" dirty="0">
                          <a:solidFill>
                            <a:srgbClr val="000000"/>
                          </a:solidFill>
                          <a:effectLst/>
                          <a:latin typeface="Calibri"/>
                        </a:rPr>
                        <a:t>** Vysočina - celkový počet MAS 16, uvedeno 15 bez MAS Most </a:t>
                      </a:r>
                      <a:r>
                        <a:rPr lang="cs-CZ" sz="700" b="0" i="0" u="none" strike="noStrike" dirty="0" smtClean="0">
                          <a:solidFill>
                            <a:srgbClr val="000000"/>
                          </a:solidFill>
                          <a:effectLst/>
                          <a:latin typeface="Calibri"/>
                        </a:rPr>
                        <a:t>Vysočiny a MAS Rokytná, </a:t>
                      </a:r>
                      <a:r>
                        <a:rPr lang="cs-CZ" sz="700" b="0" i="0" u="none" strike="noStrike" dirty="0">
                          <a:solidFill>
                            <a:srgbClr val="000000"/>
                          </a:solidFill>
                          <a:effectLst/>
                          <a:latin typeface="Calibri"/>
                        </a:rPr>
                        <a:t>která </a:t>
                      </a:r>
                      <a:r>
                        <a:rPr lang="cs-CZ" sz="700" b="0" i="0" u="none" strike="noStrike" dirty="0" smtClean="0">
                          <a:solidFill>
                            <a:srgbClr val="000000"/>
                          </a:solidFill>
                          <a:effectLst/>
                          <a:latin typeface="Calibri"/>
                        </a:rPr>
                        <a:t>neprošly </a:t>
                      </a:r>
                      <a:r>
                        <a:rPr lang="cs-CZ" sz="700" b="0" i="0" u="none" strike="noStrike" dirty="0">
                          <a:solidFill>
                            <a:srgbClr val="000000"/>
                          </a:solidFill>
                          <a:effectLst/>
                          <a:latin typeface="Calibri"/>
                        </a:rPr>
                        <a:t>hodnocením strategie CLLD</a:t>
                      </a:r>
                    </a:p>
                  </a:txBody>
                  <a:tcPr marL="0" marR="0" marT="0" marB="0" anchor="ctr">
                    <a:lnL>
                      <a:noFill/>
                    </a:lnL>
                    <a:lnR>
                      <a:noFill/>
                    </a:lnR>
                    <a:lnT>
                      <a:noFill/>
                    </a:lnT>
                    <a:lnB>
                      <a:noFill/>
                    </a:lnB>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18734401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600" dirty="0">
                <a:solidFill>
                  <a:srgbClr val="0070C0"/>
                </a:solidFill>
                <a:effectLst>
                  <a:outerShdw blurRad="38100" dist="38100" dir="2700000" algn="tl">
                    <a:srgbClr val="000000">
                      <a:alpha val="43137"/>
                    </a:srgbClr>
                  </a:outerShdw>
                </a:effectLst>
              </a:rPr>
              <a:t>Aktivity DEINSTITUCIONALIZACE, ROZVOJ SOC.SLUŽEB A ROZVOJ KOMUNITNÍCH CENTER</a:t>
            </a:r>
          </a:p>
        </p:txBody>
      </p:sp>
      <p:sp>
        <p:nvSpPr>
          <p:cNvPr id="3" name="Zástupný symbol pro obsah 2"/>
          <p:cNvSpPr>
            <a:spLocks noGrp="1"/>
          </p:cNvSpPr>
          <p:nvPr>
            <p:ph idx="1"/>
          </p:nvPr>
        </p:nvSpPr>
        <p:spPr/>
        <p:txBody>
          <a:bodyPr>
            <a:normAutofit/>
          </a:bodyPr>
          <a:lstStyle/>
          <a:p>
            <a:pPr marL="0" indent="0">
              <a:buNone/>
            </a:pPr>
            <a:r>
              <a:rPr lang="cs-CZ" sz="2600" b="1" dirty="0" smtClean="0"/>
              <a:t>Oprávnění žadatelé:</a:t>
            </a:r>
          </a:p>
          <a:p>
            <a:pPr lvl="1"/>
            <a:r>
              <a:rPr lang="cs-CZ" sz="2300" dirty="0" smtClean="0"/>
              <a:t>Obce, kraje, dobrovolné svazky obcí, organizace zřizované a zakládané obcemi, kraji a dobrovolnými svazky obcí, NNO, příspěvkové organizace organizačních složek státu, </a:t>
            </a:r>
            <a:r>
              <a:rPr lang="cs-CZ" sz="2300" b="1" dirty="0" smtClean="0"/>
              <a:t>církve a církevní organizace</a:t>
            </a:r>
          </a:p>
          <a:p>
            <a:pPr lvl="0"/>
            <a:r>
              <a:rPr lang="cs-CZ" sz="2600" dirty="0" smtClean="0">
                <a:solidFill>
                  <a:prstClr val="black"/>
                </a:solidFill>
              </a:rPr>
              <a:t>Povinnost prokázat veřejnou prospěšnost žadatele</a:t>
            </a:r>
          </a:p>
          <a:p>
            <a:pPr lvl="0"/>
            <a:r>
              <a:rPr lang="cs-CZ" sz="2600" dirty="0" smtClean="0"/>
              <a:t>Povinnost prokázat skutečnost, že hlavní činností žadatele není vytváření zisku</a:t>
            </a:r>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70</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0677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8520"/>
          </a:xfrm>
        </p:spPr>
        <p:txBody>
          <a:bodyPr/>
          <a:lstStyle/>
          <a:p>
            <a:r>
              <a:rPr lang="cs-CZ" sz="2600" dirty="0">
                <a:solidFill>
                  <a:srgbClr val="0070C0"/>
                </a:solidFill>
                <a:effectLst>
                  <a:outerShdw blurRad="38100" dist="38100" dir="2700000" algn="tl">
                    <a:srgbClr val="000000">
                      <a:alpha val="43137"/>
                    </a:srgbClr>
                  </a:outerShdw>
                </a:effectLst>
              </a:rPr>
              <a:t>Aktivita DEINSTITUCIONALIZACE</a:t>
            </a:r>
          </a:p>
        </p:txBody>
      </p:sp>
      <p:sp>
        <p:nvSpPr>
          <p:cNvPr id="3" name="Zástupný symbol pro obsah 2"/>
          <p:cNvSpPr>
            <a:spLocks noGrp="1"/>
          </p:cNvSpPr>
          <p:nvPr>
            <p:ph idx="1"/>
          </p:nvPr>
        </p:nvSpPr>
        <p:spPr/>
        <p:txBody>
          <a:bodyPr>
            <a:normAutofit/>
          </a:bodyPr>
          <a:lstStyle/>
          <a:p>
            <a:pPr lvl="0"/>
            <a:r>
              <a:rPr lang="cs-CZ" sz="2600" b="1" dirty="0" smtClean="0"/>
              <a:t>Povinnost </a:t>
            </a:r>
            <a:r>
              <a:rPr lang="cs-CZ" sz="2600" b="1" dirty="0"/>
              <a:t>prokázat splnění kritérií deinstitucionalizace sociálních </a:t>
            </a:r>
            <a:r>
              <a:rPr lang="cs-CZ" sz="2600" b="1" dirty="0" smtClean="0"/>
              <a:t>služeb</a:t>
            </a:r>
          </a:p>
          <a:p>
            <a:pPr lvl="1"/>
            <a:r>
              <a:rPr lang="cs-CZ" sz="2300" dirty="0"/>
              <a:t>Prokázání souladu se strategickými dokumenty obce, </a:t>
            </a:r>
            <a:r>
              <a:rPr lang="cs-CZ" sz="2300" dirty="0" smtClean="0"/>
              <a:t>kraje,</a:t>
            </a:r>
            <a:endParaRPr lang="cs-CZ" sz="2300" dirty="0"/>
          </a:p>
          <a:p>
            <a:pPr lvl="1"/>
            <a:r>
              <a:rPr lang="cs-CZ" sz="2300" dirty="0"/>
              <a:t>Linka na budoucí Pověření od objednatele nových nebo </a:t>
            </a:r>
            <a:r>
              <a:rPr lang="cs-CZ" sz="2300" dirty="0" err="1"/>
              <a:t>deinstitucionalizovaných</a:t>
            </a:r>
            <a:r>
              <a:rPr lang="cs-CZ" sz="2300" dirty="0"/>
              <a:t> </a:t>
            </a:r>
            <a:r>
              <a:rPr lang="cs-CZ" sz="2300" dirty="0" smtClean="0"/>
              <a:t>služeb,</a:t>
            </a:r>
            <a:endParaRPr lang="cs-CZ" sz="2300" dirty="0"/>
          </a:p>
          <a:p>
            <a:pPr lvl="1"/>
            <a:r>
              <a:rPr lang="cs-CZ" sz="2300" dirty="0"/>
              <a:t>Vznik nových sociálních </a:t>
            </a:r>
            <a:r>
              <a:rPr lang="cs-CZ" sz="2300" dirty="0" smtClean="0"/>
              <a:t>služeb.</a:t>
            </a:r>
            <a:endParaRPr lang="cs-CZ" sz="2300" dirty="0"/>
          </a:p>
          <a:p>
            <a:pPr lvl="1">
              <a:buFont typeface="Arial" panose="020B0604020202020204" pitchFamily="34" charset="0"/>
              <a:buChar char="•"/>
            </a:pPr>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71</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2664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76646"/>
          </a:xfrm>
        </p:spPr>
        <p:txBody>
          <a:bodyPr/>
          <a:lstStyle/>
          <a:p>
            <a:r>
              <a:rPr lang="cs-CZ" sz="2600" dirty="0">
                <a:solidFill>
                  <a:srgbClr val="0070C0"/>
                </a:solidFill>
                <a:effectLst>
                  <a:outerShdw blurRad="38100" dist="38100" dir="2700000" algn="tl">
                    <a:srgbClr val="000000">
                      <a:alpha val="43137"/>
                    </a:srgbClr>
                  </a:outerShdw>
                </a:effectLst>
              </a:rPr>
              <a:t>Aktivita DEINSTITUCIONALIZACE</a:t>
            </a:r>
          </a:p>
        </p:txBody>
      </p:sp>
      <p:sp>
        <p:nvSpPr>
          <p:cNvPr id="3" name="Zástupný symbol pro obsah 2"/>
          <p:cNvSpPr>
            <a:spLocks noGrp="1"/>
          </p:cNvSpPr>
          <p:nvPr>
            <p:ph idx="1"/>
          </p:nvPr>
        </p:nvSpPr>
        <p:spPr/>
        <p:txBody>
          <a:bodyPr>
            <a:normAutofit fontScale="70000" lnSpcReduction="20000"/>
          </a:bodyPr>
          <a:lstStyle/>
          <a:p>
            <a:r>
              <a:rPr lang="cs-CZ" dirty="0"/>
              <a:t>Podstatou je podpora „</a:t>
            </a:r>
            <a:r>
              <a:rPr lang="cs-CZ" b="1" dirty="0"/>
              <a:t>přeměny velkokapacitních sociálních služeb na služby malého, komunitního typu</a:t>
            </a:r>
            <a:r>
              <a:rPr lang="cs-CZ" dirty="0"/>
              <a:t>“ nebo</a:t>
            </a:r>
          </a:p>
          <a:p>
            <a:r>
              <a:rPr lang="cs-CZ" dirty="0"/>
              <a:t>Podpora takových služeb, které bezprostředně navazují na započatou transformaci velkých </a:t>
            </a:r>
            <a:r>
              <a:rPr lang="cs-CZ" dirty="0" smtClean="0"/>
              <a:t>služeb</a:t>
            </a:r>
            <a:endParaRPr lang="cs-CZ" dirty="0"/>
          </a:p>
          <a:p>
            <a:r>
              <a:rPr lang="cs-CZ" dirty="0"/>
              <a:t>Mezi definovanými druhy služeb také „domovy se zvláštním režimem“ – tato služba byla z jiných aktivit (výzev IROP) vyňata kvůli cílové skupině </a:t>
            </a:r>
            <a:r>
              <a:rPr lang="cs-CZ" dirty="0" smtClean="0"/>
              <a:t>senioři</a:t>
            </a:r>
            <a:endParaRPr lang="cs-CZ" dirty="0"/>
          </a:p>
          <a:p>
            <a:r>
              <a:rPr lang="cs-CZ" dirty="0"/>
              <a:t>U pobytových služeb doporučen materiálně-technický standard vztahující se k vybraným pobytovým soc</a:t>
            </a:r>
            <a:r>
              <a:rPr lang="cs-CZ" dirty="0" smtClean="0"/>
              <a:t>. službám </a:t>
            </a:r>
            <a:r>
              <a:rPr lang="cs-CZ" dirty="0"/>
              <a:t>– definováno pouze pro DOZP, Chráněné bydlení, DS, DZR a Týdenní stacionáře – neřeší tak např. pobytové odlehčovací </a:t>
            </a:r>
            <a:r>
              <a:rPr lang="cs-CZ" dirty="0" smtClean="0"/>
              <a:t>služby</a:t>
            </a:r>
          </a:p>
          <a:p>
            <a:r>
              <a:rPr lang="cs-CZ" dirty="0" smtClean="0"/>
              <a:t>Prozatím </a:t>
            </a:r>
            <a:r>
              <a:rPr lang="cs-CZ" b="1" dirty="0"/>
              <a:t>neúčinná velká novela zákona o sociálních službách</a:t>
            </a:r>
            <a:r>
              <a:rPr lang="cs-CZ" dirty="0"/>
              <a:t>, vč. prováděcí vyhlášky</a:t>
            </a:r>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72</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4828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09269"/>
          </a:xfrm>
        </p:spPr>
        <p:txBody>
          <a:bodyPr/>
          <a:lstStyle/>
          <a:p>
            <a:r>
              <a:rPr lang="cs-CZ" sz="2600" dirty="0">
                <a:solidFill>
                  <a:srgbClr val="0070C0"/>
                </a:solidFill>
                <a:effectLst>
                  <a:outerShdw blurRad="38100" dist="38100" dir="2700000" algn="tl">
                    <a:srgbClr val="000000">
                      <a:alpha val="43137"/>
                    </a:srgbClr>
                  </a:outerShdw>
                </a:effectLst>
              </a:rPr>
              <a:t>Aktivita DEINSTITUCIONALIZACE</a:t>
            </a:r>
          </a:p>
        </p:txBody>
      </p:sp>
      <p:sp>
        <p:nvSpPr>
          <p:cNvPr id="3" name="Zástupný symbol pro obsah 2"/>
          <p:cNvSpPr>
            <a:spLocks noGrp="1"/>
          </p:cNvSpPr>
          <p:nvPr>
            <p:ph idx="1"/>
          </p:nvPr>
        </p:nvSpPr>
        <p:spPr/>
        <p:txBody>
          <a:bodyPr>
            <a:normAutofit/>
          </a:bodyPr>
          <a:lstStyle/>
          <a:p>
            <a:pPr marL="0" indent="0">
              <a:buNone/>
            </a:pPr>
            <a:r>
              <a:rPr lang="cs-CZ" sz="2400" b="1" dirty="0"/>
              <a:t>Způsobilé výdaje (hlavní/vedlejší</a:t>
            </a:r>
            <a:r>
              <a:rPr lang="cs-CZ" sz="2600" b="1" dirty="0"/>
              <a:t>):</a:t>
            </a:r>
          </a:p>
          <a:p>
            <a:r>
              <a:rPr lang="cs-CZ" sz="2300" dirty="0" smtClean="0"/>
              <a:t>Pořízení </a:t>
            </a:r>
            <a:r>
              <a:rPr lang="cs-CZ" sz="2300" dirty="0"/>
              <a:t>vybavení budov a zázemí – musí být prokázaná </a:t>
            </a:r>
            <a:r>
              <a:rPr lang="cs-CZ" sz="2300" b="1" dirty="0"/>
              <a:t>vazba na poskytování daných </a:t>
            </a:r>
            <a:r>
              <a:rPr lang="cs-CZ" sz="2300" b="1" dirty="0" smtClean="0"/>
              <a:t>služeb </a:t>
            </a:r>
          </a:p>
          <a:p>
            <a:r>
              <a:rPr lang="cs-CZ" sz="2300" dirty="0"/>
              <a:t>Nákup pozemků podléhá výkladu k použití limitu celkových způsobilých výdajů dle čl. 69 Nařízení </a:t>
            </a:r>
            <a:r>
              <a:rPr lang="cs-CZ" sz="2300" dirty="0" smtClean="0"/>
              <a:t>č</a:t>
            </a:r>
            <a:r>
              <a:rPr lang="cs-CZ" sz="2300" dirty="0"/>
              <a:t>. 1303/2013 (cena pozemku nesmí přesáhnout </a:t>
            </a:r>
            <a:r>
              <a:rPr lang="cs-CZ" sz="2300" dirty="0" smtClean="0"/>
              <a:t>10 </a:t>
            </a:r>
            <a:r>
              <a:rPr lang="cs-CZ" sz="2300" dirty="0"/>
              <a:t>% celkových způsobilých </a:t>
            </a:r>
            <a:r>
              <a:rPr lang="cs-CZ" sz="2300" dirty="0" smtClean="0"/>
              <a:t>výdajů)</a:t>
            </a:r>
            <a:endParaRPr lang="cs-CZ" sz="2300" dirty="0"/>
          </a:p>
          <a:p>
            <a:r>
              <a:rPr lang="cs-CZ" sz="2300" dirty="0" smtClean="0"/>
              <a:t>Pořízení </a:t>
            </a:r>
            <a:r>
              <a:rPr lang="cs-CZ" sz="2300" dirty="0"/>
              <a:t>automobilu pro terénní a ambulantní sociální </a:t>
            </a:r>
            <a:r>
              <a:rPr lang="cs-CZ" sz="2300" dirty="0" smtClean="0"/>
              <a:t>služby</a:t>
            </a:r>
          </a:p>
          <a:p>
            <a:r>
              <a:rPr lang="cs-CZ" sz="2300" dirty="0" smtClean="0"/>
              <a:t>Vedlejší </a:t>
            </a:r>
            <a:r>
              <a:rPr lang="cs-CZ" sz="2300" dirty="0"/>
              <a:t>aktivity – parky, hřiště – pozor na vztah </a:t>
            </a:r>
            <a:r>
              <a:rPr lang="cs-CZ" sz="2300" dirty="0" smtClean="0"/>
              <a:t>ke službám</a:t>
            </a:r>
            <a:endParaRPr lang="cs-CZ" sz="2300"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73</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29292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600" dirty="0">
                <a:solidFill>
                  <a:srgbClr val="0070C0"/>
                </a:solidFill>
                <a:effectLst>
                  <a:outerShdw blurRad="38100" dist="38100" dir="2700000" algn="tl">
                    <a:srgbClr val="000000">
                      <a:alpha val="43137"/>
                    </a:srgbClr>
                  </a:outerShdw>
                </a:effectLst>
              </a:rPr>
              <a:t>Aktivita DEINSTITUCIONALIZACE</a:t>
            </a:r>
          </a:p>
        </p:txBody>
      </p:sp>
      <p:sp>
        <p:nvSpPr>
          <p:cNvPr id="3" name="Zástupný symbol pro obsah 2"/>
          <p:cNvSpPr>
            <a:spLocks noGrp="1"/>
          </p:cNvSpPr>
          <p:nvPr>
            <p:ph idx="1"/>
          </p:nvPr>
        </p:nvSpPr>
        <p:spPr/>
        <p:txBody>
          <a:bodyPr>
            <a:normAutofit/>
          </a:bodyPr>
          <a:lstStyle/>
          <a:p>
            <a:pPr marL="0" indent="0">
              <a:buNone/>
            </a:pPr>
            <a:r>
              <a:rPr lang="cs-CZ" sz="2400" b="1" dirty="0" smtClean="0"/>
              <a:t>Mezi povinné přílohy patří:</a:t>
            </a:r>
            <a:endParaRPr lang="cs-CZ" sz="2400" b="1" dirty="0"/>
          </a:p>
          <a:p>
            <a:pPr lvl="1"/>
            <a:r>
              <a:rPr lang="cs-CZ" sz="2300" dirty="0"/>
              <a:t>Doklad o právní subjektivitě žadatele</a:t>
            </a:r>
          </a:p>
          <a:p>
            <a:pPr lvl="1"/>
            <a:r>
              <a:rPr lang="cs-CZ" sz="2300" dirty="0"/>
              <a:t>Výpisy </a:t>
            </a:r>
            <a:r>
              <a:rPr lang="cs-CZ" sz="2300" b="1" dirty="0"/>
              <a:t>všech</a:t>
            </a:r>
            <a:r>
              <a:rPr lang="cs-CZ" sz="2300" dirty="0"/>
              <a:t> statutárních zástupců žadatele</a:t>
            </a:r>
          </a:p>
          <a:p>
            <a:pPr lvl="1"/>
            <a:r>
              <a:rPr lang="cs-CZ" sz="2300" b="1" dirty="0"/>
              <a:t>Právní vztahy k majetku </a:t>
            </a:r>
            <a:r>
              <a:rPr lang="cs-CZ" sz="2300" dirty="0"/>
              <a:t>dotčeného </a:t>
            </a:r>
            <a:r>
              <a:rPr lang="cs-CZ" sz="2300" dirty="0" smtClean="0"/>
              <a:t>realizací</a:t>
            </a:r>
          </a:p>
          <a:p>
            <a:pPr lvl="1"/>
            <a:r>
              <a:rPr lang="cs-CZ" sz="2300" b="1" dirty="0" smtClean="0"/>
              <a:t>Pověřovací </a:t>
            </a:r>
            <a:r>
              <a:rPr lang="cs-CZ" sz="2300" b="1" dirty="0"/>
              <a:t>akt </a:t>
            </a:r>
            <a:r>
              <a:rPr lang="cs-CZ" sz="2300" dirty="0"/>
              <a:t>nebo úmysl </a:t>
            </a:r>
            <a:r>
              <a:rPr lang="cs-CZ" sz="2300" dirty="0" smtClean="0"/>
              <a:t>objednatele</a:t>
            </a:r>
            <a:endParaRPr lang="cs-CZ" sz="2300" dirty="0"/>
          </a:p>
          <a:p>
            <a:pPr lvl="1"/>
            <a:r>
              <a:rPr lang="cs-CZ" sz="2300" b="1" dirty="0"/>
              <a:t>Transformační </a:t>
            </a:r>
            <a:r>
              <a:rPr lang="cs-CZ" sz="2300" b="1" dirty="0" smtClean="0"/>
              <a:t>plán</a:t>
            </a:r>
            <a:r>
              <a:rPr lang="cs-CZ" sz="2300" dirty="0" smtClean="0"/>
              <a:t>, doklad o jeho schválení</a:t>
            </a:r>
            <a:endParaRPr lang="cs-CZ" sz="2300" dirty="0"/>
          </a:p>
          <a:p>
            <a:pPr lvl="1"/>
            <a:r>
              <a:rPr lang="cs-CZ" sz="2300" dirty="0"/>
              <a:t>Souhlasné stanovisko obce nebo </a:t>
            </a:r>
            <a:r>
              <a:rPr lang="cs-CZ" sz="2300" dirty="0" smtClean="0"/>
              <a:t>kraje</a:t>
            </a:r>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74</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92358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51518"/>
          </a:xfrm>
        </p:spPr>
        <p:txBody>
          <a:bodyPr/>
          <a:lstStyle/>
          <a:p>
            <a:r>
              <a:rPr lang="cs-CZ" sz="2600" dirty="0">
                <a:solidFill>
                  <a:srgbClr val="0070C0"/>
                </a:solidFill>
                <a:effectLst>
                  <a:outerShdw blurRad="38100" dist="38100" dir="2700000" algn="tl">
                    <a:srgbClr val="000000">
                      <a:alpha val="43137"/>
                    </a:srgbClr>
                  </a:outerShdw>
                </a:effectLst>
              </a:rPr>
              <a:t>Obecně u sociálních služeb</a:t>
            </a:r>
          </a:p>
        </p:txBody>
      </p:sp>
      <p:sp>
        <p:nvSpPr>
          <p:cNvPr id="3" name="Zástupný symbol pro obsah 2"/>
          <p:cNvSpPr>
            <a:spLocks noGrp="1"/>
          </p:cNvSpPr>
          <p:nvPr>
            <p:ph idx="1"/>
          </p:nvPr>
        </p:nvSpPr>
        <p:spPr/>
        <p:txBody>
          <a:bodyPr>
            <a:normAutofit fontScale="70000" lnSpcReduction="20000"/>
          </a:bodyPr>
          <a:lstStyle/>
          <a:p>
            <a:r>
              <a:rPr lang="cs-CZ" dirty="0"/>
              <a:t>Výzvy určeny </a:t>
            </a:r>
            <a:r>
              <a:rPr lang="cs-CZ" dirty="0" smtClean="0"/>
              <a:t>pro </a:t>
            </a:r>
            <a:r>
              <a:rPr lang="cs-CZ" dirty="0"/>
              <a:t>pověřené sociální služby = pověřené výkonem </a:t>
            </a:r>
            <a:r>
              <a:rPr lang="cs-CZ" dirty="0" smtClean="0"/>
              <a:t>SOHZ/SGEI</a:t>
            </a:r>
            <a:endParaRPr lang="cs-CZ" dirty="0"/>
          </a:p>
          <a:p>
            <a:r>
              <a:rPr lang="cs-CZ" b="1" dirty="0"/>
              <a:t>Pověřovací </a:t>
            </a:r>
            <a:r>
              <a:rPr lang="cs-CZ" b="1" dirty="0" smtClean="0"/>
              <a:t>akt </a:t>
            </a:r>
            <a:r>
              <a:rPr lang="cs-CZ" b="1" dirty="0"/>
              <a:t>(vydaný v souladu s čl. 4 Rozhodnutí 2012/21/EU)</a:t>
            </a:r>
          </a:p>
          <a:p>
            <a:pPr lvl="1"/>
            <a:r>
              <a:rPr lang="cs-CZ" dirty="0"/>
              <a:t>Žadatel/příjemce musí být pověřen k výkonu SOHZ v souladu s Rozhodnutím 2012/21/EU nejméně v délce </a:t>
            </a:r>
            <a:r>
              <a:rPr lang="cs-CZ" b="1" dirty="0"/>
              <a:t>do konce doby udržitelnosti </a:t>
            </a:r>
            <a:r>
              <a:rPr lang="cs-CZ" dirty="0"/>
              <a:t>projektu. Nemusí však být pověřen jedním PA, ale několika akty, které na sebe musí navazovat, aby bylo zajištěno </a:t>
            </a:r>
            <a:r>
              <a:rPr lang="cs-CZ" b="1" dirty="0"/>
              <a:t>kontinuální</a:t>
            </a:r>
            <a:r>
              <a:rPr lang="cs-CZ" dirty="0"/>
              <a:t> poskytování sociální služby</a:t>
            </a:r>
            <a:r>
              <a:rPr lang="cs-CZ" dirty="0" smtClean="0"/>
              <a:t>.</a:t>
            </a:r>
          </a:p>
          <a:p>
            <a:pPr lvl="1"/>
            <a:r>
              <a:rPr lang="cs-CZ" dirty="0"/>
              <a:t>Pokud nebyl pověřovací akt k výkonu služby obecného hospodářského zájmu v souladu s Rozhodnutím 2012/21/EU ke dni podání žádosti vydán, musí žadatel předložit </a:t>
            </a:r>
            <a:r>
              <a:rPr lang="cs-CZ" b="1" dirty="0"/>
              <a:t>vyjádření pověřovatele o úmyslu pověřovací akt k výkonu služby obecného hospodářského zájmu vydat.</a:t>
            </a:r>
            <a:endParaRPr lang="cs-CZ" dirty="0"/>
          </a:p>
          <a:p>
            <a:pPr lvl="1"/>
            <a:r>
              <a:rPr lang="cs-CZ" b="1" dirty="0" smtClean="0"/>
              <a:t>V </a:t>
            </a:r>
            <a:r>
              <a:rPr lang="cs-CZ" b="1" dirty="0"/>
              <a:t>případě nezajištění kontinuálního poskytování SOHZ </a:t>
            </a:r>
            <a:r>
              <a:rPr lang="cs-CZ" b="1" dirty="0" smtClean="0"/>
              <a:t>se </a:t>
            </a:r>
            <a:r>
              <a:rPr lang="cs-CZ" b="1" dirty="0"/>
              <a:t>příjemce vystavuje riziku vrácení celé </a:t>
            </a:r>
            <a:r>
              <a:rPr lang="cs-CZ" b="1" dirty="0" smtClean="0"/>
              <a:t>dotace.</a:t>
            </a:r>
            <a:endParaRPr lang="cs-CZ" b="1" dirty="0"/>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75</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16258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41893"/>
          </a:xfrm>
        </p:spPr>
        <p:txBody>
          <a:bodyPr/>
          <a:lstStyle/>
          <a:p>
            <a:r>
              <a:rPr lang="cs-CZ" sz="2600" dirty="0">
                <a:solidFill>
                  <a:srgbClr val="0070C0"/>
                </a:solidFill>
                <a:effectLst>
                  <a:outerShdw blurRad="38100" dist="38100" dir="2700000" algn="tl">
                    <a:srgbClr val="000000">
                      <a:alpha val="43137"/>
                    </a:srgbClr>
                  </a:outerShdw>
                </a:effectLst>
              </a:rPr>
              <a:t>Aktivita ROZVOJ SOCIÁLNÍCH SLUŽEB</a:t>
            </a:r>
          </a:p>
        </p:txBody>
      </p:sp>
      <p:sp>
        <p:nvSpPr>
          <p:cNvPr id="3" name="Zástupný symbol pro obsah 2"/>
          <p:cNvSpPr>
            <a:spLocks noGrp="1"/>
          </p:cNvSpPr>
          <p:nvPr>
            <p:ph idx="1"/>
          </p:nvPr>
        </p:nvSpPr>
        <p:spPr/>
        <p:txBody>
          <a:bodyPr>
            <a:normAutofit/>
          </a:bodyPr>
          <a:lstStyle/>
          <a:p>
            <a:r>
              <a:rPr lang="cs-CZ" sz="2400" dirty="0" smtClean="0"/>
              <a:t>Oproti DI v </a:t>
            </a:r>
            <a:r>
              <a:rPr lang="cs-CZ" sz="2400" dirty="0"/>
              <a:t>části </a:t>
            </a:r>
            <a:r>
              <a:rPr lang="cs-CZ" sz="2400" b="1" dirty="0" smtClean="0"/>
              <a:t>Rozvoj soc. služeb </a:t>
            </a:r>
            <a:r>
              <a:rPr lang="cs-CZ" sz="2400" dirty="0" smtClean="0"/>
              <a:t>jde </a:t>
            </a:r>
            <a:r>
              <a:rPr lang="cs-CZ" sz="2400" dirty="0"/>
              <a:t>o cílené rozvíjení nedostupných nebo kapacitně nevyhovujících </a:t>
            </a:r>
            <a:r>
              <a:rPr lang="cs-CZ" sz="2400" dirty="0" smtClean="0"/>
              <a:t>soc. služeb</a:t>
            </a:r>
            <a:r>
              <a:rPr lang="cs-CZ" sz="2400" dirty="0"/>
              <a:t>, budování lepšího zázemí pro personál i uživatele </a:t>
            </a:r>
            <a:r>
              <a:rPr lang="cs-CZ" sz="2400" dirty="0" smtClean="0"/>
              <a:t>služeb</a:t>
            </a:r>
          </a:p>
          <a:p>
            <a:r>
              <a:rPr lang="cs-CZ" sz="2400" dirty="0" smtClean="0"/>
              <a:t>Oprávnění </a:t>
            </a:r>
            <a:r>
              <a:rPr lang="cs-CZ" sz="2400" dirty="0"/>
              <a:t>žadatelé – stejní jako u </a:t>
            </a:r>
            <a:r>
              <a:rPr lang="cs-CZ" sz="2400" dirty="0" smtClean="0"/>
              <a:t>aktivity DI</a:t>
            </a:r>
          </a:p>
          <a:p>
            <a:r>
              <a:rPr lang="cs-CZ" sz="2400" dirty="0"/>
              <a:t>Povinnost prokázat veřejnou prospěšnost žadatele</a:t>
            </a:r>
          </a:p>
          <a:p>
            <a:r>
              <a:rPr lang="cs-CZ" sz="2400" dirty="0"/>
              <a:t>Povinnost prokázat skutečnost, že hlavní činností žadatele není vytváření zisku</a:t>
            </a:r>
          </a:p>
          <a:p>
            <a:pPr marL="0" indent="0">
              <a:buNone/>
            </a:pPr>
            <a:endParaRPr lang="cs-CZ" dirty="0" smtClean="0"/>
          </a:p>
          <a:p>
            <a:endParaRPr lang="cs-CZ" dirty="0" smtClean="0"/>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76</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80615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61143"/>
          </a:xfrm>
        </p:spPr>
        <p:txBody>
          <a:bodyPr/>
          <a:lstStyle/>
          <a:p>
            <a:r>
              <a:rPr lang="cs-CZ" sz="2600" dirty="0">
                <a:solidFill>
                  <a:srgbClr val="0070C0"/>
                </a:solidFill>
                <a:effectLst>
                  <a:outerShdw blurRad="38100" dist="38100" dir="2700000" algn="tl">
                    <a:srgbClr val="000000">
                      <a:alpha val="43137"/>
                    </a:srgbClr>
                  </a:outerShdw>
                </a:effectLst>
              </a:rPr>
              <a:t>Aktivita ROZVOJ SOCIÁLNÍCH SLUŽEB</a:t>
            </a:r>
          </a:p>
        </p:txBody>
      </p:sp>
      <p:sp>
        <p:nvSpPr>
          <p:cNvPr id="3" name="Zástupný symbol pro obsah 2"/>
          <p:cNvSpPr>
            <a:spLocks noGrp="1"/>
          </p:cNvSpPr>
          <p:nvPr>
            <p:ph idx="1"/>
          </p:nvPr>
        </p:nvSpPr>
        <p:spPr/>
        <p:txBody>
          <a:bodyPr>
            <a:normAutofit fontScale="55000" lnSpcReduction="20000"/>
          </a:bodyPr>
          <a:lstStyle/>
          <a:p>
            <a:r>
              <a:rPr lang="cs-CZ" sz="4400" dirty="0"/>
              <a:t>Vyloučená podpora </a:t>
            </a:r>
            <a:r>
              <a:rPr lang="cs-CZ" sz="4400" dirty="0" smtClean="0"/>
              <a:t>soc. </a:t>
            </a:r>
            <a:r>
              <a:rPr lang="cs-CZ" sz="4400" dirty="0"/>
              <a:t>služeb orientovaných výhradně pro seniorskou cílovou </a:t>
            </a:r>
            <a:r>
              <a:rPr lang="cs-CZ" sz="4400" dirty="0" smtClean="0"/>
              <a:t>skupinu</a:t>
            </a:r>
            <a:r>
              <a:rPr lang="cs-CZ" sz="4400" dirty="0"/>
              <a:t> </a:t>
            </a:r>
            <a:r>
              <a:rPr lang="cs-CZ" sz="4400" dirty="0" smtClean="0"/>
              <a:t>– NE domovy </a:t>
            </a:r>
            <a:r>
              <a:rPr lang="cs-CZ" sz="4400" dirty="0"/>
              <a:t>pro seniory a domovy se zvláštním režimem</a:t>
            </a:r>
            <a:r>
              <a:rPr lang="cs-CZ" sz="4400" dirty="0" smtClean="0"/>
              <a:t>!</a:t>
            </a:r>
          </a:p>
          <a:p>
            <a:endParaRPr lang="cs-CZ" sz="4400" dirty="0"/>
          </a:p>
          <a:p>
            <a:r>
              <a:rPr lang="cs-CZ" sz="4400" dirty="0"/>
              <a:t>Podpora sociálních služeb dle výčtu uvedeného v pravidlech </a:t>
            </a:r>
            <a:r>
              <a:rPr lang="cs-CZ" sz="4400" dirty="0" smtClean="0"/>
              <a:t>při </a:t>
            </a:r>
            <a:r>
              <a:rPr lang="cs-CZ" sz="4400" dirty="0"/>
              <a:t>současném prokázání vazby na zkvalitnění poskytovaných služeb + činností, </a:t>
            </a:r>
            <a:r>
              <a:rPr lang="cs-CZ" sz="4400" b="1" dirty="0"/>
              <a:t>daných zákonem č. 108/2006</a:t>
            </a:r>
            <a:r>
              <a:rPr lang="cs-CZ" sz="4400" dirty="0"/>
              <a:t> vůči každé konkrétní </a:t>
            </a:r>
            <a:r>
              <a:rPr lang="cs-CZ" sz="4400" dirty="0" smtClean="0"/>
              <a:t>službě</a:t>
            </a:r>
            <a:r>
              <a:rPr lang="cs-CZ" sz="4400" dirty="0"/>
              <a:t>.</a:t>
            </a:r>
            <a:endParaRPr lang="cs-CZ" sz="4400" dirty="0" smtClean="0"/>
          </a:p>
          <a:p>
            <a:pPr marL="0" indent="0">
              <a:buNone/>
            </a:pPr>
            <a:endParaRPr lang="cs-CZ" sz="4400" dirty="0"/>
          </a:p>
          <a:p>
            <a:r>
              <a:rPr lang="cs-CZ" sz="4400" dirty="0"/>
              <a:t>Terénní služby – poskytovány v přirozeném sociálním prostředí uživatelů služeb – měly by to být jejich domácnosti, nikoliv např. prostředí jiné sociální pobytové </a:t>
            </a:r>
            <a:r>
              <a:rPr lang="cs-CZ" sz="4400" dirty="0" smtClean="0"/>
              <a:t>služby.</a:t>
            </a:r>
            <a:endParaRPr lang="cs-CZ" sz="4400" dirty="0"/>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77</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55655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70768"/>
          </a:xfrm>
        </p:spPr>
        <p:txBody>
          <a:bodyPr/>
          <a:lstStyle/>
          <a:p>
            <a:r>
              <a:rPr lang="cs-CZ" sz="2600" dirty="0">
                <a:solidFill>
                  <a:srgbClr val="0070C0"/>
                </a:solidFill>
                <a:effectLst>
                  <a:outerShdw blurRad="38100" dist="38100" dir="2700000" algn="tl">
                    <a:srgbClr val="000000">
                      <a:alpha val="43137"/>
                    </a:srgbClr>
                  </a:outerShdw>
                </a:effectLst>
              </a:rPr>
              <a:t>Aktivita ROZVOJ SOCIÁLNÍCH SLUŽEB</a:t>
            </a:r>
          </a:p>
        </p:txBody>
      </p:sp>
      <p:sp>
        <p:nvSpPr>
          <p:cNvPr id="3" name="Zástupný symbol pro obsah 2"/>
          <p:cNvSpPr>
            <a:spLocks noGrp="1"/>
          </p:cNvSpPr>
          <p:nvPr>
            <p:ph idx="1"/>
          </p:nvPr>
        </p:nvSpPr>
        <p:spPr>
          <a:xfrm>
            <a:off x="457200" y="1475072"/>
            <a:ext cx="8229600" cy="4525963"/>
          </a:xfrm>
        </p:spPr>
        <p:txBody>
          <a:bodyPr>
            <a:normAutofit lnSpcReduction="10000"/>
          </a:bodyPr>
          <a:lstStyle/>
          <a:p>
            <a:pPr marL="0" indent="0">
              <a:buNone/>
            </a:pPr>
            <a:r>
              <a:rPr lang="cs-CZ" sz="2600" b="1" dirty="0" smtClean="0"/>
              <a:t>Způsobilé výdaje hlavní/vedlejší</a:t>
            </a:r>
            <a:r>
              <a:rPr lang="cs-CZ" sz="2600" dirty="0" smtClean="0"/>
              <a:t>:</a:t>
            </a:r>
          </a:p>
          <a:p>
            <a:r>
              <a:rPr lang="cs-CZ" sz="2500" dirty="0"/>
              <a:t>Pořízení vybavení budov a zázemí – musí být prokázaná </a:t>
            </a:r>
            <a:r>
              <a:rPr lang="cs-CZ" sz="2500" b="1" dirty="0"/>
              <a:t>vazba na poskytování daných služeb </a:t>
            </a:r>
          </a:p>
          <a:p>
            <a:r>
              <a:rPr lang="cs-CZ" sz="2500" dirty="0"/>
              <a:t>Nákup pozemků podléhá výkladu k použití limitu celkových způsobilých výdajů dle čl. 69 Nařízení </a:t>
            </a:r>
            <a:br>
              <a:rPr lang="cs-CZ" sz="2500" dirty="0"/>
            </a:br>
            <a:r>
              <a:rPr lang="cs-CZ" sz="2500" dirty="0"/>
              <a:t>č. 1303/2013 (cena pozemku nesmí přesáhnout </a:t>
            </a:r>
            <a:br>
              <a:rPr lang="cs-CZ" sz="2500" dirty="0"/>
            </a:br>
            <a:r>
              <a:rPr lang="cs-CZ" sz="2500" dirty="0"/>
              <a:t>10 % celkových způsobilých výdajů)</a:t>
            </a:r>
          </a:p>
          <a:p>
            <a:r>
              <a:rPr lang="cs-CZ" sz="2500" dirty="0" smtClean="0"/>
              <a:t>Podpora </a:t>
            </a:r>
            <a:r>
              <a:rPr lang="cs-CZ" sz="2500" dirty="0"/>
              <a:t>zázemí pro personál – podpora přímé sociální práce, nikoli jen zázemí managementu </a:t>
            </a:r>
            <a:r>
              <a:rPr lang="cs-CZ" sz="2500" dirty="0" smtClean="0"/>
              <a:t>soc. služeb</a:t>
            </a:r>
          </a:p>
          <a:p>
            <a:r>
              <a:rPr lang="cs-CZ" sz="2500" dirty="0"/>
              <a:t>Pořízení automobilu pro terénní a ambulantní sociální služby </a:t>
            </a:r>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78</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33358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18895"/>
          </a:xfrm>
        </p:spPr>
        <p:txBody>
          <a:bodyPr/>
          <a:lstStyle/>
          <a:p>
            <a:r>
              <a:rPr lang="cs-CZ" sz="2600" dirty="0">
                <a:solidFill>
                  <a:srgbClr val="0070C0"/>
                </a:solidFill>
                <a:effectLst>
                  <a:outerShdw blurRad="38100" dist="38100" dir="2700000" algn="tl">
                    <a:srgbClr val="000000">
                      <a:alpha val="43137"/>
                    </a:srgbClr>
                  </a:outerShdw>
                </a:effectLst>
              </a:rPr>
              <a:t>Aktivita ROZVOJ KOMUNITNÍCH CENTER</a:t>
            </a:r>
          </a:p>
        </p:txBody>
      </p:sp>
      <p:sp>
        <p:nvSpPr>
          <p:cNvPr id="3" name="Zástupný symbol pro obsah 2"/>
          <p:cNvSpPr>
            <a:spLocks noGrp="1"/>
          </p:cNvSpPr>
          <p:nvPr>
            <p:ph idx="1"/>
          </p:nvPr>
        </p:nvSpPr>
        <p:spPr>
          <a:xfrm>
            <a:off x="457200" y="1386038"/>
            <a:ext cx="8229600" cy="4740125"/>
          </a:xfrm>
        </p:spPr>
        <p:txBody>
          <a:bodyPr>
            <a:normAutofit fontScale="92500"/>
          </a:bodyPr>
          <a:lstStyle/>
          <a:p>
            <a:r>
              <a:rPr lang="cs-CZ" sz="2500" dirty="0" smtClean="0"/>
              <a:t>Poskytování soc. služby není povinné</a:t>
            </a:r>
            <a:endParaRPr lang="cs-CZ" sz="2500" dirty="0"/>
          </a:p>
          <a:p>
            <a:r>
              <a:rPr lang="cs-CZ" sz="2500" dirty="0"/>
              <a:t>Zapojení veřejnosti do nastavení a fungování </a:t>
            </a:r>
            <a:r>
              <a:rPr lang="cs-CZ" sz="2500" dirty="0" smtClean="0"/>
              <a:t>centra</a:t>
            </a:r>
            <a:endParaRPr lang="cs-CZ" sz="2500" dirty="0"/>
          </a:p>
          <a:p>
            <a:r>
              <a:rPr lang="cs-CZ" sz="2500" dirty="0"/>
              <a:t>Základem je vybudování/poskytnutí prostoru určeného k bezúplatnému využití cílovými </a:t>
            </a:r>
            <a:r>
              <a:rPr lang="cs-CZ" sz="2500" dirty="0" smtClean="0"/>
              <a:t>skupinami</a:t>
            </a:r>
            <a:endParaRPr lang="cs-CZ" sz="2500" dirty="0"/>
          </a:p>
          <a:p>
            <a:r>
              <a:rPr lang="cs-CZ" sz="2500" dirty="0"/>
              <a:t>Neexistuje předpoklad, že si KC na sebe musí samo vydělat na svůj základní </a:t>
            </a:r>
            <a:r>
              <a:rPr lang="cs-CZ" sz="2500" dirty="0" smtClean="0"/>
              <a:t>provoz</a:t>
            </a:r>
            <a:endParaRPr lang="cs-CZ" sz="2500" dirty="0"/>
          </a:p>
          <a:p>
            <a:r>
              <a:rPr lang="cs-CZ" sz="2500" dirty="0"/>
              <a:t>Případná úhrada za aktivity musí být „symbolická“ a nepřesáhne tak náklady spojené s realizací jednotlivých </a:t>
            </a:r>
            <a:r>
              <a:rPr lang="cs-CZ" sz="2500" dirty="0" smtClean="0"/>
              <a:t>aktivit</a:t>
            </a:r>
            <a:endParaRPr lang="cs-CZ" sz="2500" dirty="0"/>
          </a:p>
          <a:p>
            <a:r>
              <a:rPr lang="cs-CZ" sz="2600" b="1" dirty="0"/>
              <a:t>Povinnost zajistit v KC sociálního </a:t>
            </a:r>
            <a:r>
              <a:rPr lang="cs-CZ" sz="2600" b="1" dirty="0" smtClean="0"/>
              <a:t>pracovníka</a:t>
            </a:r>
            <a:endParaRPr lang="cs-CZ" sz="2600" dirty="0"/>
          </a:p>
          <a:p>
            <a:pPr lvl="1"/>
            <a:r>
              <a:rPr lang="cs-CZ" sz="2500" dirty="0" smtClean="0"/>
              <a:t>Nestačí </a:t>
            </a:r>
            <a:r>
              <a:rPr lang="cs-CZ" sz="2500" dirty="0"/>
              <a:t>zajistit pracovníka v sociálních službách, ten nesmí poskytovat sociální poradenství bez </a:t>
            </a:r>
            <a:r>
              <a:rPr lang="cs-CZ" sz="2500" dirty="0" smtClean="0"/>
              <a:t>dohledu</a:t>
            </a:r>
            <a:endParaRPr lang="cs-CZ" sz="2500" dirty="0"/>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79</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264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26389"/>
          </a:xfrm>
        </p:spPr>
        <p:txBody>
          <a:bodyPr/>
          <a:lstStyle/>
          <a:p>
            <a:r>
              <a:rPr lang="cs-CZ" sz="2600" dirty="0" smtClean="0">
                <a:solidFill>
                  <a:srgbClr val="0070C0"/>
                </a:solidFill>
                <a:effectLst>
                  <a:outerShdw blurRad="38100" dist="38100" dir="2700000" algn="tl">
                    <a:srgbClr val="000000">
                      <a:alpha val="43137"/>
                    </a:srgbClr>
                  </a:outerShdw>
                </a:effectLst>
              </a:rPr>
              <a:t>Správný způsob uvažování</a:t>
            </a:r>
            <a:endParaRPr lang="cs-CZ" sz="2600" dirty="0">
              <a:solidFill>
                <a:srgbClr val="0070C0"/>
              </a:solidFill>
              <a:effectLst>
                <a:outerShdw blurRad="38100" dist="38100" dir="2700000" algn="tl">
                  <a:srgbClr val="000000">
                    <a:alpha val="43137"/>
                  </a:srgbClr>
                </a:outerShdw>
              </a:effectLst>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8</a:t>
            </a:fld>
            <a:endParaRPr lang="en-US" dirty="0"/>
          </a:p>
        </p:txBody>
      </p:sp>
      <p:pic>
        <p:nvPicPr>
          <p:cNvPr id="8"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50" y="6131751"/>
            <a:ext cx="4199492" cy="6914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p:cNvGraphicFramePr/>
          <p:nvPr>
            <p:extLst>
              <p:ext uri="{D42A27DB-BD31-4B8C-83A1-F6EECF244321}">
                <p14:modId xmlns:p14="http://schemas.microsoft.com/office/powerpoint/2010/main" val="154529862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4849927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84141"/>
          </a:xfrm>
        </p:spPr>
        <p:txBody>
          <a:bodyPr/>
          <a:lstStyle/>
          <a:p>
            <a:r>
              <a:rPr lang="cs-CZ" sz="2600" dirty="0">
                <a:solidFill>
                  <a:srgbClr val="0070C0"/>
                </a:solidFill>
                <a:effectLst>
                  <a:outerShdw blurRad="38100" dist="38100" dir="2700000" algn="tl">
                    <a:srgbClr val="000000">
                      <a:alpha val="43137"/>
                    </a:srgbClr>
                  </a:outerShdw>
                </a:effectLst>
              </a:rPr>
              <a:t>Aktivita ROZVOJ KOMUNITNÍCH CENTER</a:t>
            </a:r>
          </a:p>
        </p:txBody>
      </p:sp>
      <p:sp>
        <p:nvSpPr>
          <p:cNvPr id="3" name="Zástupný symbol pro obsah 2"/>
          <p:cNvSpPr>
            <a:spLocks noGrp="1"/>
          </p:cNvSpPr>
          <p:nvPr>
            <p:ph idx="1"/>
          </p:nvPr>
        </p:nvSpPr>
        <p:spPr/>
        <p:txBody>
          <a:bodyPr/>
          <a:lstStyle/>
          <a:p>
            <a:r>
              <a:rPr lang="cs-CZ" sz="2400" dirty="0"/>
              <a:t>V aktivitě není možné pořídit pouze vybavení komunitních center bez dalších opatření typu </a:t>
            </a:r>
            <a:r>
              <a:rPr lang="cs-CZ" sz="2400" dirty="0" smtClean="0"/>
              <a:t>rekonstrukce</a:t>
            </a:r>
          </a:p>
          <a:p>
            <a:pPr lvl="1"/>
            <a:r>
              <a:rPr lang="cs-CZ" sz="2400" dirty="0" smtClean="0"/>
              <a:t>Nelze realizovat projekt komunitní centrum pod „čistým nebem“ v parku/na louce, pouze investiční aktivity typu rekonstrukce</a:t>
            </a:r>
            <a:endParaRPr lang="cs-CZ" sz="2400"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80</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91651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93766"/>
          </a:xfrm>
        </p:spPr>
        <p:txBody>
          <a:bodyPr/>
          <a:lstStyle/>
          <a:p>
            <a:r>
              <a:rPr lang="cs-CZ" sz="2600" dirty="0">
                <a:solidFill>
                  <a:srgbClr val="0070C0"/>
                </a:solidFill>
                <a:effectLst>
                  <a:outerShdw blurRad="38100" dist="38100" dir="2700000" algn="tl">
                    <a:srgbClr val="000000">
                      <a:alpha val="43137"/>
                    </a:srgbClr>
                  </a:outerShdw>
                </a:effectLst>
              </a:rPr>
              <a:t>Příklady pochybení žadatelů</a:t>
            </a:r>
          </a:p>
        </p:txBody>
      </p:sp>
      <p:sp>
        <p:nvSpPr>
          <p:cNvPr id="3" name="Zástupný symbol pro obsah 2"/>
          <p:cNvSpPr>
            <a:spLocks noGrp="1"/>
          </p:cNvSpPr>
          <p:nvPr>
            <p:ph idx="1"/>
          </p:nvPr>
        </p:nvSpPr>
        <p:spPr>
          <a:xfrm>
            <a:off x="457200" y="1232034"/>
            <a:ext cx="8229600" cy="5124315"/>
          </a:xfrm>
        </p:spPr>
        <p:txBody>
          <a:bodyPr>
            <a:normAutofit fontScale="62500" lnSpcReduction="20000"/>
          </a:bodyPr>
          <a:lstStyle/>
          <a:p>
            <a:r>
              <a:rPr lang="cs-CZ" sz="3300" dirty="0"/>
              <a:t>Půjčování kompenzačních pomůcek za úhradu – pečovatelské služby, osobní </a:t>
            </a:r>
            <a:r>
              <a:rPr lang="cs-CZ" sz="3300" dirty="0" smtClean="0"/>
              <a:t>asistence – Pokud pomůcky </a:t>
            </a:r>
            <a:r>
              <a:rPr lang="cs-CZ" sz="3300" dirty="0"/>
              <a:t>slouží přímo doma u </a:t>
            </a:r>
            <a:r>
              <a:rPr lang="cs-CZ" sz="3300" dirty="0" smtClean="0"/>
              <a:t>uživatele ANO</a:t>
            </a:r>
            <a:r>
              <a:rPr lang="cs-CZ" sz="3300" dirty="0"/>
              <a:t>, pokud jsou pomůcky pořizovány za účelem pronájmu-NE!!! (např</a:t>
            </a:r>
            <a:r>
              <a:rPr lang="cs-CZ" sz="3300" dirty="0" smtClean="0"/>
              <a:t>. </a:t>
            </a:r>
            <a:r>
              <a:rPr lang="cs-CZ" sz="3300" dirty="0"/>
              <a:t>invalidní vozíky, chodítka apod</a:t>
            </a:r>
            <a:r>
              <a:rPr lang="cs-CZ" sz="3300" dirty="0" smtClean="0"/>
              <a:t>.)</a:t>
            </a:r>
          </a:p>
          <a:p>
            <a:r>
              <a:rPr lang="cs-CZ" sz="3300" dirty="0"/>
              <a:t>Cílové skupiny – pozor na terminologii! Jinak uvádí cílové skupiny zákon č. 108/2006 Sb., jinak (obecně) jsou definovány ve výzvách IROP (např. vyloučení mohou být i lidé bez domova, v krizi, kteří jsou současně seniory)</a:t>
            </a:r>
          </a:p>
          <a:p>
            <a:r>
              <a:rPr lang="cs-CZ" sz="3300" dirty="0"/>
              <a:t>Nízkoprahová zařízení pro děti a mládež – </a:t>
            </a:r>
            <a:r>
              <a:rPr lang="cs-CZ" sz="3300" dirty="0" smtClean="0"/>
              <a:t>pouze </a:t>
            </a:r>
            <a:r>
              <a:rPr lang="cs-CZ" sz="3300" dirty="0"/>
              <a:t>menší </a:t>
            </a:r>
            <a:r>
              <a:rPr lang="cs-CZ" sz="3300" dirty="0" smtClean="0"/>
              <a:t>děti NE – Odporuje Programovému </a:t>
            </a:r>
            <a:r>
              <a:rPr lang="cs-CZ" sz="3300" dirty="0"/>
              <a:t>dokumentu, cílovou skupinou nemohou být jen děti do 15 </a:t>
            </a:r>
            <a:r>
              <a:rPr lang="cs-CZ" sz="3300" dirty="0" smtClean="0"/>
              <a:t>let</a:t>
            </a:r>
          </a:p>
          <a:p>
            <a:r>
              <a:rPr lang="cs-CZ" sz="3300" dirty="0"/>
              <a:t>Pozor na investice bez vazby na zkvalitnění poskytované služby – „jen nová střecha</a:t>
            </a:r>
            <a:r>
              <a:rPr lang="cs-CZ" sz="3300" dirty="0" smtClean="0"/>
              <a:t>“</a:t>
            </a:r>
          </a:p>
          <a:p>
            <a:r>
              <a:rPr lang="cs-CZ" sz="3300" dirty="0"/>
              <a:t>Pozor na opravy, udržování a jiné provozní/nezpůsobilé </a:t>
            </a:r>
            <a:r>
              <a:rPr lang="cs-CZ" sz="3300" dirty="0" smtClean="0"/>
              <a:t>výdaje</a:t>
            </a:r>
            <a:endParaRPr lang="cs-CZ" sz="3300" dirty="0"/>
          </a:p>
          <a:p>
            <a:r>
              <a:rPr lang="cs-CZ" sz="3300" dirty="0"/>
              <a:t>Technické zhodnocení majetku – pozor na neudržení výstupů po celou dobu udržitelnosti! Žadatel se vystavuje riziku krácení dotace</a:t>
            </a:r>
          </a:p>
          <a:p>
            <a:endParaRPr lang="cs-CZ" sz="3300" dirty="0" smtClean="0"/>
          </a:p>
          <a:p>
            <a:endParaRPr lang="cs-CZ" dirty="0" smtClean="0"/>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81</a:t>
            </a:fld>
            <a:endParaRPr lang="en-US" dirty="0"/>
          </a:p>
        </p:txBody>
      </p:sp>
      <p:pic>
        <p:nvPicPr>
          <p:cNvPr id="6"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71478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70768"/>
          </a:xfrm>
        </p:spPr>
        <p:txBody>
          <a:bodyPr/>
          <a:lstStyle/>
          <a:p>
            <a:r>
              <a:rPr lang="cs-CZ" sz="2600" dirty="0">
                <a:solidFill>
                  <a:srgbClr val="0070C0"/>
                </a:solidFill>
                <a:effectLst>
                  <a:outerShdw blurRad="38100" dist="38100" dir="2700000" algn="tl">
                    <a:srgbClr val="000000">
                      <a:alpha val="43137"/>
                    </a:srgbClr>
                  </a:outerShdw>
                </a:effectLst>
              </a:rPr>
              <a:t>Aktivita SOCIÁLNÍ BYDLENÍ</a:t>
            </a:r>
          </a:p>
        </p:txBody>
      </p:sp>
      <p:sp>
        <p:nvSpPr>
          <p:cNvPr id="3" name="Zástupný symbol pro obsah 2"/>
          <p:cNvSpPr>
            <a:spLocks noGrp="1"/>
          </p:cNvSpPr>
          <p:nvPr>
            <p:ph idx="1"/>
          </p:nvPr>
        </p:nvSpPr>
        <p:spPr/>
        <p:txBody>
          <a:bodyPr/>
          <a:lstStyle/>
          <a:p>
            <a:r>
              <a:rPr lang="cs-CZ" sz="2400" b="1" dirty="0"/>
              <a:t>Oprávnění </a:t>
            </a:r>
            <a:r>
              <a:rPr lang="cs-CZ" sz="2400" b="1" dirty="0" smtClean="0"/>
              <a:t>žadatelé:</a:t>
            </a:r>
          </a:p>
          <a:p>
            <a:pPr marL="0" indent="0">
              <a:buNone/>
            </a:pPr>
            <a:r>
              <a:rPr lang="cs-CZ" sz="2400" b="1" dirty="0"/>
              <a:t>	</a:t>
            </a:r>
            <a:r>
              <a:rPr lang="cs-CZ" sz="2400" dirty="0" smtClean="0"/>
              <a:t>- obce, NNO, církve a církevní organizace.</a:t>
            </a:r>
          </a:p>
          <a:p>
            <a:r>
              <a:rPr lang="cs-CZ" sz="2400" dirty="0" smtClean="0"/>
              <a:t>Povinnost </a:t>
            </a:r>
            <a:r>
              <a:rPr lang="cs-CZ" sz="2400" dirty="0"/>
              <a:t>prokázat veřejnou prospěšnost žadatele</a:t>
            </a:r>
          </a:p>
          <a:p>
            <a:r>
              <a:rPr lang="cs-CZ" sz="2400" dirty="0"/>
              <a:t>Povinnost prokázat skutečnost, že hlavní činností žadatele není vytváření zisku</a:t>
            </a:r>
          </a:p>
          <a:p>
            <a:pPr>
              <a:buFontTx/>
              <a:buChar char="-"/>
            </a:pPr>
            <a:endParaRPr lang="cs-CZ" dirty="0" smtClean="0"/>
          </a:p>
          <a:p>
            <a:pPr>
              <a:buFontTx/>
              <a:buChar char="-"/>
            </a:pPr>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82</a:t>
            </a:fld>
            <a:endParaRPr lang="en-US" dirty="0"/>
          </a:p>
        </p:txBody>
      </p:sp>
      <p:pic>
        <p:nvPicPr>
          <p:cNvPr id="5"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08672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764890"/>
          </a:xfrm>
        </p:spPr>
        <p:txBody>
          <a:bodyPr/>
          <a:lstStyle/>
          <a:p>
            <a:r>
              <a:rPr lang="cs-CZ" sz="2600" dirty="0">
                <a:solidFill>
                  <a:srgbClr val="0070C0"/>
                </a:solidFill>
                <a:effectLst>
                  <a:outerShdw blurRad="38100" dist="38100" dir="2700000" algn="tl">
                    <a:srgbClr val="000000">
                      <a:alpha val="43137"/>
                    </a:srgbClr>
                  </a:outerShdw>
                </a:effectLst>
              </a:rPr>
              <a:t>Aktivita SOCIÁLNÍ BYDLENÍ</a:t>
            </a:r>
          </a:p>
        </p:txBody>
      </p:sp>
      <p:sp>
        <p:nvSpPr>
          <p:cNvPr id="3" name="Zástupný symbol pro obsah 2"/>
          <p:cNvSpPr>
            <a:spLocks noGrp="1"/>
          </p:cNvSpPr>
          <p:nvPr>
            <p:ph idx="1"/>
          </p:nvPr>
        </p:nvSpPr>
        <p:spPr>
          <a:xfrm>
            <a:off x="457200" y="1376414"/>
            <a:ext cx="8229600" cy="4749750"/>
          </a:xfrm>
        </p:spPr>
        <p:txBody>
          <a:bodyPr>
            <a:normAutofit/>
          </a:bodyPr>
          <a:lstStyle/>
          <a:p>
            <a:r>
              <a:rPr lang="cs-CZ" sz="2400" dirty="0"/>
              <a:t>Cílem je dostupné nájemní sociální </a:t>
            </a:r>
            <a:r>
              <a:rPr lang="cs-CZ" sz="2400" dirty="0" smtClean="0"/>
              <a:t>bydlení</a:t>
            </a:r>
          </a:p>
          <a:p>
            <a:r>
              <a:rPr lang="cs-CZ" sz="2400" dirty="0"/>
              <a:t>Pořízení bytů formou </a:t>
            </a:r>
            <a:r>
              <a:rPr lang="cs-CZ" sz="2400" u="sng" dirty="0"/>
              <a:t>nákupu, rekonstrukce bytu, či adaptace </a:t>
            </a:r>
            <a:r>
              <a:rPr lang="cs-CZ" sz="2400" dirty="0"/>
              <a:t>nebytových prostor pro potřeby sociálního bydlení a pořízení nezbytného základního </a:t>
            </a:r>
            <a:r>
              <a:rPr lang="cs-CZ" sz="2400" dirty="0" smtClean="0"/>
              <a:t>vybavení</a:t>
            </a:r>
          </a:p>
          <a:p>
            <a:r>
              <a:rPr lang="cs-CZ" sz="2400" dirty="0"/>
              <a:t>IROP určuje </a:t>
            </a:r>
            <a:r>
              <a:rPr lang="cs-CZ" sz="2400" u="sng" dirty="0"/>
              <a:t>parametry</a:t>
            </a:r>
            <a:r>
              <a:rPr lang="cs-CZ" sz="2400" dirty="0"/>
              <a:t> sociálního bydlení a podmínky ohledně </a:t>
            </a:r>
            <a:r>
              <a:rPr lang="cs-CZ" sz="2400" u="sng" dirty="0"/>
              <a:t>nakládání</a:t>
            </a:r>
            <a:r>
              <a:rPr lang="cs-CZ" sz="2400" dirty="0"/>
              <a:t> se sociálními </a:t>
            </a:r>
            <a:r>
              <a:rPr lang="cs-CZ" sz="2400" dirty="0" smtClean="0"/>
              <a:t>byty</a:t>
            </a:r>
          </a:p>
          <a:p>
            <a:r>
              <a:rPr lang="cs-CZ" sz="2400" dirty="0"/>
              <a:t>Bytový dům </a:t>
            </a:r>
            <a:r>
              <a:rPr lang="cs-CZ" sz="2400" b="1" dirty="0" smtClean="0"/>
              <a:t>MAX 8 </a:t>
            </a:r>
            <a:r>
              <a:rPr lang="cs-CZ" sz="2400" b="1" dirty="0"/>
              <a:t>bytových jednotek </a:t>
            </a:r>
            <a:r>
              <a:rPr lang="cs-CZ" sz="2400" dirty="0"/>
              <a:t>sloužících SB nebo v jednom vchodě (samostatné č.p.) bytového domu, který má více než osm bytů, je podíl SB na celkovém počtu bytů </a:t>
            </a:r>
            <a:r>
              <a:rPr lang="cs-CZ" sz="2400" b="1" dirty="0"/>
              <a:t>nejvýše 20 </a:t>
            </a:r>
            <a:r>
              <a:rPr lang="cs-CZ" sz="2400" b="1" dirty="0" smtClean="0"/>
              <a:t>%</a:t>
            </a:r>
            <a:endParaRPr lang="cs-CZ" sz="2400" dirty="0" smtClean="0"/>
          </a:p>
          <a:p>
            <a:pPr marL="0" indent="0">
              <a:buNone/>
            </a:pPr>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83</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30670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93766"/>
          </a:xfrm>
        </p:spPr>
        <p:txBody>
          <a:bodyPr/>
          <a:lstStyle/>
          <a:p>
            <a:r>
              <a:rPr lang="cs-CZ" sz="2600" dirty="0">
                <a:solidFill>
                  <a:srgbClr val="0070C0"/>
                </a:solidFill>
                <a:effectLst>
                  <a:outerShdw blurRad="38100" dist="38100" dir="2700000" algn="tl">
                    <a:srgbClr val="000000">
                      <a:alpha val="43137"/>
                    </a:srgbClr>
                  </a:outerShdw>
                </a:effectLst>
              </a:rPr>
              <a:t>Aktivita SOCIÁLNÍ BYDLENÍ</a:t>
            </a:r>
          </a:p>
        </p:txBody>
      </p:sp>
      <p:sp>
        <p:nvSpPr>
          <p:cNvPr id="3" name="Zástupný symbol pro obsah 2"/>
          <p:cNvSpPr>
            <a:spLocks noGrp="1"/>
          </p:cNvSpPr>
          <p:nvPr>
            <p:ph idx="1"/>
          </p:nvPr>
        </p:nvSpPr>
        <p:spPr>
          <a:xfrm>
            <a:off x="524577" y="1395664"/>
            <a:ext cx="8229600" cy="4730500"/>
          </a:xfrm>
        </p:spPr>
        <p:txBody>
          <a:bodyPr>
            <a:normAutofit/>
          </a:bodyPr>
          <a:lstStyle/>
          <a:p>
            <a:pPr marL="0" indent="0">
              <a:buNone/>
            </a:pPr>
            <a:r>
              <a:rPr lang="cs-CZ" sz="2400" b="1" dirty="0" smtClean="0"/>
              <a:t>Způsobilé výdaje hlavní/vedlejší:</a:t>
            </a:r>
          </a:p>
          <a:p>
            <a:r>
              <a:rPr lang="cs-CZ" sz="2300" dirty="0"/>
              <a:t>N</a:t>
            </a:r>
            <a:r>
              <a:rPr lang="cs-CZ" sz="2300" dirty="0" smtClean="0"/>
              <a:t>ákup nemovitostí</a:t>
            </a:r>
            <a:endParaRPr lang="cs-CZ" sz="2300" dirty="0"/>
          </a:p>
          <a:p>
            <a:r>
              <a:rPr lang="cs-CZ" sz="2300" dirty="0"/>
              <a:t>R</a:t>
            </a:r>
            <a:r>
              <a:rPr lang="cs-CZ" sz="2300" dirty="0" smtClean="0"/>
              <a:t>ekonstrukce </a:t>
            </a:r>
            <a:r>
              <a:rPr lang="cs-CZ" sz="2300" dirty="0"/>
              <a:t>a úpravy objektu nebo </a:t>
            </a:r>
            <a:r>
              <a:rPr lang="cs-CZ" sz="2300" dirty="0" smtClean="0"/>
              <a:t>bytu</a:t>
            </a:r>
            <a:endParaRPr lang="cs-CZ" sz="2300" dirty="0"/>
          </a:p>
          <a:p>
            <a:r>
              <a:rPr lang="cs-CZ" sz="2300" dirty="0" smtClean="0"/>
              <a:t>Pořízení </a:t>
            </a:r>
            <a:r>
              <a:rPr lang="cs-CZ" sz="2300" dirty="0"/>
              <a:t>základního vybavení </a:t>
            </a:r>
            <a:r>
              <a:rPr lang="cs-CZ" sz="2300" dirty="0" smtClean="0"/>
              <a:t>= </a:t>
            </a:r>
            <a:r>
              <a:rPr lang="cs-CZ" sz="2300" dirty="0"/>
              <a:t>umyvadlo, sprcha nebo vana, WC, </a:t>
            </a:r>
            <a:r>
              <a:rPr lang="cs-CZ" sz="2300" dirty="0" smtClean="0"/>
              <a:t>kuchyň</a:t>
            </a:r>
            <a:endParaRPr lang="cs-CZ" sz="2300" dirty="0"/>
          </a:p>
          <a:p>
            <a:r>
              <a:rPr lang="cs-CZ" sz="2300" dirty="0"/>
              <a:t>Ú</a:t>
            </a:r>
            <a:r>
              <a:rPr lang="cs-CZ" sz="2300" dirty="0" smtClean="0"/>
              <a:t>pravy </a:t>
            </a:r>
            <a:r>
              <a:rPr lang="cs-CZ" sz="2300" dirty="0"/>
              <a:t>společných prostor (bytového) domu – stanovení poměru v případě, kdy bytový dům neslouží výhradně pro účely sociálního </a:t>
            </a:r>
            <a:r>
              <a:rPr lang="cs-CZ" sz="2300" dirty="0" smtClean="0"/>
              <a:t>bydlení</a:t>
            </a:r>
          </a:p>
          <a:p>
            <a:r>
              <a:rPr lang="pl-PL" sz="2300" dirty="0"/>
              <a:t>Z</a:t>
            </a:r>
            <a:r>
              <a:rPr lang="pl-PL" sz="2300" dirty="0" smtClean="0"/>
              <a:t>eleň </a:t>
            </a:r>
            <a:r>
              <a:rPr lang="pl-PL" sz="2300" dirty="0"/>
              <a:t>v okolí budov a na budovách </a:t>
            </a:r>
            <a:endParaRPr lang="pl-PL" sz="2300" dirty="0" smtClean="0"/>
          </a:p>
          <a:p>
            <a:r>
              <a:rPr lang="pl-PL" sz="2300" dirty="0"/>
              <a:t>P</a:t>
            </a:r>
            <a:r>
              <a:rPr lang="pl-PL" sz="2300" dirty="0" smtClean="0"/>
              <a:t>ořízení </a:t>
            </a:r>
            <a:r>
              <a:rPr lang="pl-PL" sz="2300" dirty="0"/>
              <a:t>bytů sociálního bydlení formou </a:t>
            </a:r>
            <a:r>
              <a:rPr lang="pl-PL" sz="2300" b="1" dirty="0"/>
              <a:t>nové výstavby není podporováno</a:t>
            </a:r>
          </a:p>
          <a:p>
            <a:endParaRPr lang="pl-PL" dirty="0" smtClean="0"/>
          </a:p>
          <a:p>
            <a:endParaRPr lang="cs-CZ" dirty="0" smtClean="0"/>
          </a:p>
          <a:p>
            <a:endParaRPr lang="cs-CZ" dirty="0" smtClean="0"/>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84</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83707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55265"/>
          </a:xfrm>
        </p:spPr>
        <p:txBody>
          <a:bodyPr/>
          <a:lstStyle/>
          <a:p>
            <a:r>
              <a:rPr lang="cs-CZ" sz="2600" dirty="0">
                <a:solidFill>
                  <a:srgbClr val="0070C0"/>
                </a:solidFill>
                <a:effectLst>
                  <a:outerShdw blurRad="38100" dist="38100" dir="2700000" algn="tl">
                    <a:srgbClr val="000000">
                      <a:alpha val="43137"/>
                    </a:srgbClr>
                  </a:outerShdw>
                </a:effectLst>
              </a:rPr>
              <a:t>Aktivita SOCIÁLNÍ BYDLENÍ</a:t>
            </a:r>
          </a:p>
        </p:txBody>
      </p:sp>
      <p:sp>
        <p:nvSpPr>
          <p:cNvPr id="3" name="Zástupný symbol pro obsah 2"/>
          <p:cNvSpPr>
            <a:spLocks noGrp="1"/>
          </p:cNvSpPr>
          <p:nvPr>
            <p:ph idx="1"/>
          </p:nvPr>
        </p:nvSpPr>
        <p:spPr/>
        <p:txBody>
          <a:bodyPr/>
          <a:lstStyle/>
          <a:p>
            <a:pPr marL="0" indent="0">
              <a:buNone/>
            </a:pPr>
            <a:r>
              <a:rPr lang="cs-CZ" sz="2400" b="1" dirty="0" smtClean="0"/>
              <a:t>Nezpůsobilé</a:t>
            </a:r>
            <a:r>
              <a:rPr lang="cs-CZ" sz="2400" dirty="0" smtClean="0"/>
              <a:t>:</a:t>
            </a:r>
          </a:p>
          <a:p>
            <a:pPr lvl="1">
              <a:buFont typeface="Arial" panose="020B0604020202020204" pitchFamily="34" charset="0"/>
              <a:buChar char="•"/>
            </a:pPr>
            <a:r>
              <a:rPr lang="cs-CZ" sz="2300" dirty="0"/>
              <a:t>Parkování a ostatní venkovní úpravy jako je úprava přístupu do domu, oplocení,  terénní úpravy. </a:t>
            </a:r>
          </a:p>
          <a:p>
            <a:pPr lvl="1">
              <a:buFont typeface="Arial" panose="020B0604020202020204" pitchFamily="34" charset="0"/>
              <a:buChar char="•"/>
            </a:pPr>
            <a:r>
              <a:rPr lang="cs-CZ" sz="2300" dirty="0"/>
              <a:t>Inženýrské sítě mimo stavební parcelu na níž stojí budova pro vybudování sociálního </a:t>
            </a:r>
            <a:r>
              <a:rPr lang="cs-CZ" sz="2300" dirty="0" smtClean="0"/>
              <a:t>bydlení.</a:t>
            </a:r>
            <a:endParaRPr lang="cs-CZ" sz="2300" dirty="0"/>
          </a:p>
          <a:p>
            <a:endParaRPr lang="cs-CZ" sz="2300"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85</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93735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13017"/>
          </a:xfrm>
        </p:spPr>
        <p:txBody>
          <a:bodyPr/>
          <a:lstStyle/>
          <a:p>
            <a:r>
              <a:rPr lang="cs-CZ" sz="2600" dirty="0">
                <a:solidFill>
                  <a:srgbClr val="0070C0"/>
                </a:solidFill>
                <a:effectLst>
                  <a:outerShdw blurRad="38100" dist="38100" dir="2700000" algn="tl">
                    <a:srgbClr val="000000">
                      <a:alpha val="43137"/>
                    </a:srgbClr>
                  </a:outerShdw>
                </a:effectLst>
              </a:rPr>
              <a:t>Aktivita SOCIÁLNÍ BYDLENÍ</a:t>
            </a:r>
          </a:p>
        </p:txBody>
      </p:sp>
      <p:sp>
        <p:nvSpPr>
          <p:cNvPr id="3" name="Zástupný symbol pro obsah 2"/>
          <p:cNvSpPr>
            <a:spLocks noGrp="1"/>
          </p:cNvSpPr>
          <p:nvPr>
            <p:ph idx="1"/>
          </p:nvPr>
        </p:nvSpPr>
        <p:spPr/>
        <p:txBody>
          <a:bodyPr>
            <a:normAutofit/>
          </a:bodyPr>
          <a:lstStyle/>
          <a:p>
            <a:r>
              <a:rPr lang="cs-CZ" sz="2400" dirty="0"/>
              <a:t>Celkové způsobilé výdaje na </a:t>
            </a:r>
            <a:r>
              <a:rPr lang="cs-CZ" sz="2400" u="sng" dirty="0"/>
              <a:t>hlavní aktivity </a:t>
            </a:r>
            <a:r>
              <a:rPr lang="cs-CZ" sz="2400" dirty="0"/>
              <a:t>projektu přepočtené na jeden m</a:t>
            </a:r>
            <a:r>
              <a:rPr lang="cs-CZ" sz="2400" baseline="30000" dirty="0"/>
              <a:t>2</a:t>
            </a:r>
            <a:r>
              <a:rPr lang="cs-CZ" sz="2400" dirty="0"/>
              <a:t> podlahové plochy bytu nesmí přesáhnout částku </a:t>
            </a:r>
            <a:r>
              <a:rPr lang="cs-CZ" sz="2400" dirty="0" smtClean="0"/>
              <a:t/>
            </a:r>
            <a:br>
              <a:rPr lang="cs-CZ" sz="2400" dirty="0" smtClean="0"/>
            </a:br>
            <a:r>
              <a:rPr lang="cs-CZ" sz="2400" b="1" dirty="0" smtClean="0"/>
              <a:t>27 </a:t>
            </a:r>
            <a:r>
              <a:rPr lang="cs-CZ" sz="2400" b="1" dirty="0"/>
              <a:t>500 </a:t>
            </a:r>
            <a:r>
              <a:rPr lang="cs-CZ" sz="2400" b="1" dirty="0" smtClean="0"/>
              <a:t>Kč</a:t>
            </a:r>
          </a:p>
          <a:p>
            <a:r>
              <a:rPr lang="cs-CZ" sz="2400" b="1" dirty="0" smtClean="0"/>
              <a:t>Podlahová plocha - </a:t>
            </a:r>
            <a:r>
              <a:rPr lang="cs-CZ" sz="2400" dirty="0" smtClean="0"/>
              <a:t>m</a:t>
            </a:r>
            <a:r>
              <a:rPr lang="cs-CZ" sz="2400" baseline="30000" dirty="0" smtClean="0"/>
              <a:t>2 </a:t>
            </a:r>
            <a:r>
              <a:rPr lang="cs-CZ" sz="2400" dirty="0" smtClean="0"/>
              <a:t>započítávané do ceny nájmu (nařízení vlády 366/2013)</a:t>
            </a:r>
          </a:p>
          <a:p>
            <a:r>
              <a:rPr lang="cs-CZ" sz="2400" dirty="0"/>
              <a:t>Po dobu </a:t>
            </a:r>
            <a:r>
              <a:rPr lang="cs-CZ" sz="2400" b="1" dirty="0"/>
              <a:t>udržitelnosti </a:t>
            </a:r>
            <a:r>
              <a:rPr lang="cs-CZ" sz="2400" dirty="0"/>
              <a:t>projektu musí být cílové skupině v sociálních bytech dostupná </a:t>
            </a:r>
            <a:r>
              <a:rPr lang="cs-CZ" sz="2400" b="1" dirty="0"/>
              <a:t>podpora ve formě sociální </a:t>
            </a:r>
            <a:r>
              <a:rPr lang="cs-CZ" sz="2400" b="1" dirty="0" smtClean="0"/>
              <a:t>práce </a:t>
            </a:r>
            <a:endParaRPr lang="cs-CZ" sz="2400" b="1" dirty="0"/>
          </a:p>
          <a:p>
            <a:pPr marL="0" indent="0">
              <a:buNone/>
            </a:pPr>
            <a:endParaRPr lang="cs-CZ" b="1"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86</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18721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45640"/>
          </a:xfrm>
        </p:spPr>
        <p:txBody>
          <a:bodyPr/>
          <a:lstStyle/>
          <a:p>
            <a:r>
              <a:rPr lang="cs-CZ" sz="2600" dirty="0">
                <a:solidFill>
                  <a:srgbClr val="0070C0"/>
                </a:solidFill>
                <a:effectLst>
                  <a:outerShdw blurRad="38100" dist="38100" dir="2700000" algn="tl">
                    <a:srgbClr val="000000">
                      <a:alpha val="43137"/>
                    </a:srgbClr>
                  </a:outerShdw>
                </a:effectLst>
              </a:rPr>
              <a:t>Aktivita SOCIÁLNÍ BYDLENÍ</a:t>
            </a:r>
          </a:p>
        </p:txBody>
      </p:sp>
      <p:sp>
        <p:nvSpPr>
          <p:cNvPr id="3" name="Zástupný symbol pro obsah 2"/>
          <p:cNvSpPr>
            <a:spLocks noGrp="1"/>
          </p:cNvSpPr>
          <p:nvPr>
            <p:ph idx="1"/>
          </p:nvPr>
        </p:nvSpPr>
        <p:spPr>
          <a:xfrm>
            <a:off x="457200" y="1164658"/>
            <a:ext cx="8229600" cy="4961506"/>
          </a:xfrm>
        </p:spPr>
        <p:txBody>
          <a:bodyPr>
            <a:noAutofit/>
          </a:bodyPr>
          <a:lstStyle/>
          <a:p>
            <a:r>
              <a:rPr lang="cs-CZ" sz="2000" dirty="0"/>
              <a:t>Sociální bydlení splňuje </a:t>
            </a:r>
            <a:r>
              <a:rPr lang="cs-CZ" sz="2000" b="1" dirty="0"/>
              <a:t>stavebně technické parametry </a:t>
            </a:r>
            <a:r>
              <a:rPr lang="cs-CZ" sz="2000" dirty="0"/>
              <a:t>dané stavebními předpisy budov pro bydlení → viz doklady stavebního úřadu, objekt bude zkolaudován vč. bytů.</a:t>
            </a:r>
          </a:p>
          <a:p>
            <a:r>
              <a:rPr lang="cs-CZ" sz="2000" dirty="0"/>
              <a:t>Sociálním bytem se rozumí standardní bytová jednotka se </a:t>
            </a:r>
            <a:r>
              <a:rPr lang="cs-CZ" sz="2000" b="1" dirty="0"/>
              <a:t>základním vybavením </a:t>
            </a:r>
            <a:r>
              <a:rPr lang="cs-CZ" sz="2000" dirty="0"/>
              <a:t>bez nábytku (vybavení umyvadlem, sprchou nebo vanou, WC, kuchyňskou linkou a varnou deskou a troubou = tj. minimální požadavky).</a:t>
            </a:r>
          </a:p>
          <a:p>
            <a:r>
              <a:rPr lang="cs-CZ" sz="2000" dirty="0"/>
              <a:t>Sociální bydlení je </a:t>
            </a:r>
            <a:r>
              <a:rPr lang="cs-CZ" sz="2000" b="1" dirty="0"/>
              <a:t>určeno</a:t>
            </a:r>
            <a:r>
              <a:rPr lang="cs-CZ" sz="2000" dirty="0"/>
              <a:t> osobám z cílových skupin, tj. </a:t>
            </a:r>
            <a:r>
              <a:rPr lang="cs-CZ" sz="2000" b="1" dirty="0"/>
              <a:t>osobám v bytové nouzi</a:t>
            </a:r>
            <a:r>
              <a:rPr lang="cs-CZ" sz="2000" dirty="0"/>
              <a:t> → cílové skupiny – podmínka příjmu a (ne)vlastnictví. </a:t>
            </a:r>
          </a:p>
          <a:p>
            <a:r>
              <a:rPr lang="cs-CZ" sz="2000" dirty="0"/>
              <a:t>Sociální byt musí být umístěný </a:t>
            </a:r>
            <a:r>
              <a:rPr lang="cs-CZ" sz="2000" b="1" dirty="0"/>
              <a:t>v zastavěném nebo zastavitelném území</a:t>
            </a:r>
            <a:r>
              <a:rPr lang="cs-CZ" sz="2000" dirty="0"/>
              <a:t> podle územního plánu → sociální bydlení musí být umístěno v lokalitě, která </a:t>
            </a:r>
            <a:r>
              <a:rPr lang="cs-CZ" sz="2000" b="1" dirty="0"/>
              <a:t>nevede k segregaci </a:t>
            </a:r>
            <a:r>
              <a:rPr lang="cs-CZ" sz="2000" dirty="0"/>
              <a:t>cílové skupiny.</a:t>
            </a:r>
          </a:p>
          <a:p>
            <a:r>
              <a:rPr lang="cs-CZ" sz="2000" dirty="0"/>
              <a:t>Pořízené či rekonstruované bytové objekty sociálního bydlení musí být  </a:t>
            </a:r>
            <a:r>
              <a:rPr lang="cs-CZ" sz="2000" b="1" dirty="0"/>
              <a:t>umístěné v běžné zástavbě s občanskou vybaveností a musí být dostupné </a:t>
            </a:r>
            <a:r>
              <a:rPr lang="cs-CZ" sz="2000" b="1" dirty="0" smtClean="0"/>
              <a:t>MHD.</a:t>
            </a:r>
            <a:endParaRPr lang="cs-CZ" sz="2000" b="1"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87</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95728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55265"/>
          </a:xfrm>
        </p:spPr>
        <p:txBody>
          <a:bodyPr/>
          <a:lstStyle/>
          <a:p>
            <a:r>
              <a:rPr lang="cs-CZ" sz="2600" dirty="0">
                <a:solidFill>
                  <a:srgbClr val="0070C0"/>
                </a:solidFill>
                <a:effectLst>
                  <a:outerShdw blurRad="38100" dist="38100" dir="2700000" algn="tl">
                    <a:srgbClr val="000000">
                      <a:alpha val="43137"/>
                    </a:srgbClr>
                  </a:outerShdw>
                </a:effectLst>
              </a:rPr>
              <a:t>Aktivita SOCIÁLNÍ BYDLENÍ</a:t>
            </a:r>
          </a:p>
        </p:txBody>
      </p:sp>
      <p:sp>
        <p:nvSpPr>
          <p:cNvPr id="3" name="Zástupný symbol pro obsah 2"/>
          <p:cNvSpPr>
            <a:spLocks noGrp="1"/>
          </p:cNvSpPr>
          <p:nvPr>
            <p:ph idx="1"/>
          </p:nvPr>
        </p:nvSpPr>
        <p:spPr>
          <a:xfrm>
            <a:off x="457200" y="1289786"/>
            <a:ext cx="8229600" cy="4836378"/>
          </a:xfrm>
        </p:spPr>
        <p:txBody>
          <a:bodyPr>
            <a:normAutofit fontScale="92500" lnSpcReduction="10000"/>
          </a:bodyPr>
          <a:lstStyle/>
          <a:p>
            <a:r>
              <a:rPr lang="cs-CZ" sz="2600" dirty="0"/>
              <a:t>Příjemce nepodmíní uzavření </a:t>
            </a:r>
            <a:r>
              <a:rPr lang="cs-CZ" sz="2600" b="1" dirty="0"/>
              <a:t>smlouvy o nájmu </a:t>
            </a:r>
            <a:r>
              <a:rPr lang="cs-CZ" sz="2600" dirty="0"/>
              <a:t>složením finančních prostředků (např. kauce).</a:t>
            </a:r>
          </a:p>
          <a:p>
            <a:r>
              <a:rPr lang="cs-CZ" sz="2600" b="1" dirty="0"/>
              <a:t>Nájemné za 1 m</a:t>
            </a:r>
            <a:r>
              <a:rPr lang="cs-CZ" sz="2600" b="1" baseline="30000" dirty="0"/>
              <a:t>2</a:t>
            </a:r>
            <a:r>
              <a:rPr lang="cs-CZ" sz="2600" dirty="0"/>
              <a:t> podlahové plochy sociálního bytu sjednané při uzavření nájemní smlouvy nebo změněné v průběhu trvání nájemního vztahu nesmí překročit </a:t>
            </a:r>
            <a:r>
              <a:rPr lang="cs-CZ" sz="2600" b="1" dirty="0"/>
              <a:t>57,50 Kč</a:t>
            </a:r>
            <a:r>
              <a:rPr lang="cs-CZ" sz="2600" dirty="0"/>
              <a:t>. </a:t>
            </a:r>
          </a:p>
          <a:p>
            <a:r>
              <a:rPr lang="cs-CZ" sz="2600" dirty="0"/>
              <a:t>Příjemce je povinen uzavřít nájemní smlouvu k bytu</a:t>
            </a:r>
            <a:r>
              <a:rPr lang="cs-CZ" sz="2600" dirty="0" smtClean="0"/>
              <a:t>:</a:t>
            </a:r>
          </a:p>
          <a:p>
            <a:pPr lvl="1"/>
            <a:r>
              <a:rPr lang="cs-CZ" sz="2300" dirty="0"/>
              <a:t>pouze s osobou z cílové skupiny, kdy minimálně 50 % členů užívající domácnost musí být v ekonomicky produktivním věku (tj. ve věku 15 až 64 let). </a:t>
            </a:r>
          </a:p>
          <a:p>
            <a:pPr lvl="1"/>
            <a:r>
              <a:rPr lang="cs-CZ" sz="2300" dirty="0"/>
              <a:t>nebo s osobou z cílové skupiny, která není v ekonomicky produktivním věku (tj. 65 let a výše), avšak minimálně dalších 50 % členů užívajících je v ekonomicky produktivním věku (tj. ve věku 15 až 64 let). </a:t>
            </a:r>
          </a:p>
          <a:p>
            <a:pPr lvl="1"/>
            <a:endParaRPr lang="cs-CZ" dirty="0" smtClean="0"/>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88</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25457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93766"/>
          </a:xfrm>
        </p:spPr>
        <p:txBody>
          <a:bodyPr/>
          <a:lstStyle/>
          <a:p>
            <a:r>
              <a:rPr lang="cs-CZ" sz="2600" dirty="0">
                <a:solidFill>
                  <a:srgbClr val="0070C0"/>
                </a:solidFill>
                <a:effectLst>
                  <a:outerShdw blurRad="38100" dist="38100" dir="2700000" algn="tl">
                    <a:srgbClr val="000000">
                      <a:alpha val="43137"/>
                    </a:srgbClr>
                  </a:outerShdw>
                </a:effectLst>
              </a:rPr>
              <a:t>Aktivita SOCIÁLNÍ BYDLENÍ</a:t>
            </a:r>
          </a:p>
        </p:txBody>
      </p:sp>
      <p:sp>
        <p:nvSpPr>
          <p:cNvPr id="3" name="Zástupný symbol pro obsah 2"/>
          <p:cNvSpPr>
            <a:spLocks noGrp="1"/>
          </p:cNvSpPr>
          <p:nvPr>
            <p:ph idx="1"/>
          </p:nvPr>
        </p:nvSpPr>
        <p:spPr>
          <a:xfrm>
            <a:off x="457200" y="1309036"/>
            <a:ext cx="8229600" cy="4817127"/>
          </a:xfrm>
        </p:spPr>
        <p:txBody>
          <a:bodyPr>
            <a:normAutofit fontScale="55000" lnSpcReduction="20000"/>
          </a:bodyPr>
          <a:lstStyle/>
          <a:p>
            <a:r>
              <a:rPr lang="cs-CZ" sz="4200" dirty="0"/>
              <a:t>Nájemní smlouva se uzavře na dobu určitou </a:t>
            </a:r>
            <a:r>
              <a:rPr lang="cs-CZ" sz="4200" b="1" dirty="0"/>
              <a:t>minimálně na jeden kalendářní rok a nejdéle na 2 roky s možností jejího opakovaného prodloužení</a:t>
            </a:r>
            <a:r>
              <a:rPr lang="cs-CZ" sz="4200" dirty="0"/>
              <a:t> podle konkrétní situace nájemce. </a:t>
            </a:r>
          </a:p>
          <a:p>
            <a:r>
              <a:rPr lang="cs-CZ" sz="4200" dirty="0"/>
              <a:t>Nájemní smlouva může být prodloužena, pokud nájemce a další osoby, užívající domácnost, nadále </a:t>
            </a:r>
            <a:r>
              <a:rPr lang="cs-CZ" sz="4200" b="1" dirty="0"/>
              <a:t>splňují podmínky </a:t>
            </a:r>
            <a:r>
              <a:rPr lang="cs-CZ" sz="4200" dirty="0"/>
              <a:t>pro uzavření nájemní smlouvy sociálního bydlení. </a:t>
            </a:r>
          </a:p>
          <a:p>
            <a:r>
              <a:rPr lang="cs-CZ" sz="4200" b="1" dirty="0" smtClean="0"/>
              <a:t>Podmínka </a:t>
            </a:r>
            <a:r>
              <a:rPr lang="cs-CZ" sz="4200" b="1" dirty="0"/>
              <a:t>vlastnictví</a:t>
            </a:r>
            <a:r>
              <a:rPr lang="cs-CZ" sz="4200" dirty="0"/>
              <a:t>: Nájemní smlouva může být uzavřena pouze s osobou, která nemá uzavřenou jinou nájemní smlouvu, nemá ve vlastnictví, spoluvlastnictví bytový dům, rodinný dům, byt, dům pro rekreační nebo jiné ubytovací účely</a:t>
            </a:r>
            <a:r>
              <a:rPr lang="cs-CZ" sz="4200" dirty="0" smtClean="0"/>
              <a:t>.</a:t>
            </a:r>
          </a:p>
          <a:p>
            <a:pPr lvl="1"/>
            <a:r>
              <a:rPr lang="cs-CZ" sz="3600" b="1" dirty="0"/>
              <a:t>Podmínka se vztahuje na všechny osoby užívající danou domácnost sociálního bydlení. </a:t>
            </a:r>
          </a:p>
          <a:p>
            <a:pPr lvl="1"/>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89</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942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9856" y="29168"/>
            <a:ext cx="8229600" cy="1143000"/>
          </a:xfrm>
        </p:spPr>
        <p:txBody>
          <a:bodyPr/>
          <a:lstStyle/>
          <a:p>
            <a:r>
              <a:rPr lang="cs-CZ" sz="2800" cap="none" dirty="0" smtClean="0">
                <a:solidFill>
                  <a:srgbClr val="0070C0"/>
                </a:solidFill>
                <a:latin typeface="Myriad Pro Black"/>
                <a:ea typeface="Myriad Pro Black"/>
                <a:cs typeface="Myriad Pro Black"/>
              </a:rPr>
              <a:t>Schválené SCLLD</a:t>
            </a:r>
            <a:r>
              <a:rPr lang="cs-CZ" sz="2800" cap="none" dirty="0">
                <a:solidFill>
                  <a:srgbClr val="0070C0"/>
                </a:solidFill>
                <a:latin typeface="Myriad Pro Black"/>
                <a:ea typeface="Myriad Pro Black"/>
                <a:cs typeface="Myriad Pro Black"/>
              </a:rPr>
              <a:t>, výzvy MAS, projekty 4.2</a:t>
            </a:r>
          </a:p>
        </p:txBody>
      </p:sp>
      <p:sp>
        <p:nvSpPr>
          <p:cNvPr id="3" name="Zástupný symbol pro obsah 2"/>
          <p:cNvSpPr>
            <a:spLocks noGrp="1"/>
          </p:cNvSpPr>
          <p:nvPr>
            <p:ph idx="1"/>
          </p:nvPr>
        </p:nvSpPr>
        <p:spPr/>
        <p:txBody>
          <a:bodyPr/>
          <a:lstStyle/>
          <a:p>
            <a:endParaRPr lang="cs-CZ"/>
          </a:p>
        </p:txBody>
      </p:sp>
      <p:pic>
        <p:nvPicPr>
          <p:cNvPr id="4" name="Picture 2" descr="Výsledek obrázku pro slepá mapa české republik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856" y="1052211"/>
            <a:ext cx="8352928" cy="5257109"/>
          </a:xfrm>
          <a:prstGeom prst="rect">
            <a:avLst/>
          </a:prstGeom>
          <a:noFill/>
          <a:ln>
            <a:noFill/>
          </a:ln>
          <a:effectLst>
            <a:outerShdw blurRad="190500" algn="tl" rotWithShape="0">
              <a:srgbClr val="000000">
                <a:alpha val="70000"/>
              </a:srgbClr>
            </a:outerShdw>
          </a:effectLst>
        </p:spPr>
      </p:pic>
      <p:sp>
        <p:nvSpPr>
          <p:cNvPr id="5" name="TextovéPole 4"/>
          <p:cNvSpPr txBox="1"/>
          <p:nvPr/>
        </p:nvSpPr>
        <p:spPr>
          <a:xfrm>
            <a:off x="2606526" y="4926635"/>
            <a:ext cx="1512167" cy="707886"/>
          </a:xfrm>
          <a:prstGeom prst="rect">
            <a:avLst/>
          </a:prstGeom>
          <a:noFill/>
        </p:spPr>
        <p:txBody>
          <a:bodyPr wrap="square" rtlCol="0">
            <a:spAutoFit/>
          </a:bodyPr>
          <a:lstStyle/>
          <a:p>
            <a:r>
              <a:rPr lang="cs-CZ" sz="1000" dirty="0" smtClean="0"/>
              <a:t>11 SCLLD </a:t>
            </a:r>
          </a:p>
          <a:p>
            <a:r>
              <a:rPr lang="cs-CZ" sz="1000" dirty="0">
                <a:solidFill>
                  <a:srgbClr val="FF0000"/>
                </a:solidFill>
              </a:rPr>
              <a:t>4</a:t>
            </a:r>
            <a:r>
              <a:rPr lang="cs-CZ" sz="1000" dirty="0" smtClean="0">
                <a:solidFill>
                  <a:srgbClr val="FF0000"/>
                </a:solidFill>
              </a:rPr>
              <a:t> MAS</a:t>
            </a:r>
          </a:p>
          <a:p>
            <a:r>
              <a:rPr lang="cs-CZ" sz="1000" dirty="0"/>
              <a:t>9</a:t>
            </a:r>
            <a:r>
              <a:rPr lang="cs-CZ" sz="1000" dirty="0" smtClean="0"/>
              <a:t> výzev  </a:t>
            </a:r>
          </a:p>
          <a:p>
            <a:r>
              <a:rPr lang="cs-CZ" sz="1000" dirty="0" smtClean="0"/>
              <a:t>13 </a:t>
            </a:r>
            <a:r>
              <a:rPr lang="cs-CZ" sz="1000" dirty="0" err="1"/>
              <a:t>RoPD</a:t>
            </a:r>
            <a:endParaRPr lang="cs-CZ" sz="1000" dirty="0"/>
          </a:p>
        </p:txBody>
      </p:sp>
      <p:sp>
        <p:nvSpPr>
          <p:cNvPr id="6" name="TextovéPole 5"/>
          <p:cNvSpPr txBox="1"/>
          <p:nvPr/>
        </p:nvSpPr>
        <p:spPr>
          <a:xfrm>
            <a:off x="5704830" y="4956612"/>
            <a:ext cx="792088" cy="1169551"/>
          </a:xfrm>
          <a:prstGeom prst="rect">
            <a:avLst/>
          </a:prstGeom>
          <a:noFill/>
        </p:spPr>
        <p:txBody>
          <a:bodyPr wrap="square" rtlCol="0">
            <a:spAutoFit/>
          </a:bodyPr>
          <a:lstStyle/>
          <a:p>
            <a:r>
              <a:rPr lang="cs-CZ" sz="1000" dirty="0" smtClean="0"/>
              <a:t>13 SCLLD</a:t>
            </a:r>
          </a:p>
          <a:p>
            <a:r>
              <a:rPr lang="cs-CZ" sz="1000" dirty="0">
                <a:solidFill>
                  <a:srgbClr val="FF0000"/>
                </a:solidFill>
              </a:rPr>
              <a:t>2</a:t>
            </a:r>
            <a:r>
              <a:rPr lang="cs-CZ" sz="1000" dirty="0" smtClean="0">
                <a:solidFill>
                  <a:srgbClr val="FF0000"/>
                </a:solidFill>
              </a:rPr>
              <a:t> MAS</a:t>
            </a:r>
          </a:p>
          <a:p>
            <a:r>
              <a:rPr lang="cs-CZ" sz="1000" dirty="0"/>
              <a:t>6</a:t>
            </a:r>
            <a:r>
              <a:rPr lang="cs-CZ" sz="1000" dirty="0" smtClean="0"/>
              <a:t> výzev </a:t>
            </a:r>
          </a:p>
          <a:p>
            <a:r>
              <a:rPr lang="cs-CZ" sz="1000" dirty="0" smtClean="0"/>
              <a:t>17 </a:t>
            </a:r>
            <a:r>
              <a:rPr lang="cs-CZ" sz="1000" dirty="0" err="1" smtClean="0"/>
              <a:t>RoPD</a:t>
            </a:r>
            <a:endParaRPr lang="cs-CZ" sz="1000" dirty="0" smtClean="0"/>
          </a:p>
          <a:p>
            <a:endParaRPr lang="cs-CZ" sz="1000" dirty="0" smtClean="0"/>
          </a:p>
          <a:p>
            <a:endParaRPr lang="cs-CZ" sz="1000" dirty="0" smtClean="0"/>
          </a:p>
          <a:p>
            <a:endParaRPr lang="cs-CZ" sz="1000" dirty="0"/>
          </a:p>
        </p:txBody>
      </p:sp>
      <p:sp>
        <p:nvSpPr>
          <p:cNvPr id="7" name="TextovéPole 6"/>
          <p:cNvSpPr txBox="1"/>
          <p:nvPr/>
        </p:nvSpPr>
        <p:spPr>
          <a:xfrm>
            <a:off x="404789" y="6309320"/>
            <a:ext cx="4221531" cy="261610"/>
          </a:xfrm>
          <a:prstGeom prst="rect">
            <a:avLst/>
          </a:prstGeom>
          <a:noFill/>
        </p:spPr>
        <p:txBody>
          <a:bodyPr wrap="square" rtlCol="0">
            <a:spAutoFit/>
          </a:bodyPr>
          <a:lstStyle/>
          <a:p>
            <a:r>
              <a:rPr lang="cs-CZ" sz="1100" i="1" dirty="0" smtClean="0"/>
              <a:t>údaje k 18. </a:t>
            </a:r>
            <a:r>
              <a:rPr lang="cs-CZ" sz="1100" i="1" dirty="0"/>
              <a:t>8</a:t>
            </a:r>
            <a:r>
              <a:rPr lang="cs-CZ" sz="1100" i="1" dirty="0" smtClean="0"/>
              <a:t>. 2017</a:t>
            </a:r>
          </a:p>
        </p:txBody>
      </p:sp>
      <p:sp>
        <p:nvSpPr>
          <p:cNvPr id="9" name="TextovéPole 8"/>
          <p:cNvSpPr txBox="1"/>
          <p:nvPr/>
        </p:nvSpPr>
        <p:spPr>
          <a:xfrm>
            <a:off x="899592" y="2387223"/>
            <a:ext cx="936104" cy="707886"/>
          </a:xfrm>
          <a:prstGeom prst="rect">
            <a:avLst/>
          </a:prstGeom>
          <a:noFill/>
        </p:spPr>
        <p:txBody>
          <a:bodyPr wrap="square" rtlCol="0">
            <a:spAutoFit/>
          </a:bodyPr>
          <a:lstStyle/>
          <a:p>
            <a:r>
              <a:rPr lang="cs-CZ" sz="1000" dirty="0" smtClean="0"/>
              <a:t>3 SCLLD</a:t>
            </a:r>
          </a:p>
          <a:p>
            <a:r>
              <a:rPr lang="cs-CZ" sz="1000" dirty="0" smtClean="0"/>
              <a:t>3 MAS</a:t>
            </a:r>
          </a:p>
          <a:p>
            <a:r>
              <a:rPr lang="cs-CZ" sz="1000" dirty="0" smtClean="0"/>
              <a:t>19 výzev</a:t>
            </a:r>
          </a:p>
          <a:p>
            <a:r>
              <a:rPr lang="cs-CZ" sz="1000" dirty="0" smtClean="0"/>
              <a:t>4 </a:t>
            </a:r>
            <a:r>
              <a:rPr lang="cs-CZ" sz="1000" dirty="0" err="1" smtClean="0"/>
              <a:t>RoPD</a:t>
            </a:r>
            <a:endParaRPr lang="cs-CZ" sz="1000" dirty="0"/>
          </a:p>
        </p:txBody>
      </p:sp>
      <p:sp>
        <p:nvSpPr>
          <p:cNvPr id="10" name="TextovéPole 9"/>
          <p:cNvSpPr txBox="1"/>
          <p:nvPr/>
        </p:nvSpPr>
        <p:spPr>
          <a:xfrm>
            <a:off x="4860032" y="2054669"/>
            <a:ext cx="792088" cy="707886"/>
          </a:xfrm>
          <a:prstGeom prst="rect">
            <a:avLst/>
          </a:prstGeom>
          <a:noFill/>
        </p:spPr>
        <p:txBody>
          <a:bodyPr wrap="square" rtlCol="0">
            <a:spAutoFit/>
          </a:bodyPr>
          <a:lstStyle/>
          <a:p>
            <a:r>
              <a:rPr lang="cs-CZ" sz="1000" dirty="0" smtClean="0"/>
              <a:t>11SCLLD</a:t>
            </a:r>
          </a:p>
          <a:p>
            <a:r>
              <a:rPr lang="cs-CZ" sz="1000" dirty="0">
                <a:solidFill>
                  <a:srgbClr val="FF0000"/>
                </a:solidFill>
              </a:rPr>
              <a:t>3</a:t>
            </a:r>
            <a:r>
              <a:rPr lang="cs-CZ" sz="1000" dirty="0" smtClean="0">
                <a:solidFill>
                  <a:srgbClr val="FF0000"/>
                </a:solidFill>
              </a:rPr>
              <a:t> MAS</a:t>
            </a:r>
          </a:p>
          <a:p>
            <a:r>
              <a:rPr lang="cs-CZ" sz="1000" dirty="0"/>
              <a:t>8</a:t>
            </a:r>
            <a:r>
              <a:rPr lang="cs-CZ" sz="1000" dirty="0" smtClean="0"/>
              <a:t> výzev</a:t>
            </a:r>
          </a:p>
          <a:p>
            <a:r>
              <a:rPr lang="cs-CZ" sz="1000" dirty="0" smtClean="0"/>
              <a:t>11 </a:t>
            </a:r>
            <a:r>
              <a:rPr lang="cs-CZ" sz="1000" dirty="0" err="1"/>
              <a:t>RoPD</a:t>
            </a:r>
            <a:endParaRPr lang="cs-CZ" sz="1000" dirty="0"/>
          </a:p>
        </p:txBody>
      </p:sp>
      <p:sp>
        <p:nvSpPr>
          <p:cNvPr id="11" name="TextovéPole 10"/>
          <p:cNvSpPr txBox="1"/>
          <p:nvPr/>
        </p:nvSpPr>
        <p:spPr>
          <a:xfrm>
            <a:off x="3895149" y="1363937"/>
            <a:ext cx="1204031" cy="707886"/>
          </a:xfrm>
          <a:prstGeom prst="rect">
            <a:avLst/>
          </a:prstGeom>
          <a:noFill/>
        </p:spPr>
        <p:txBody>
          <a:bodyPr wrap="square" rtlCol="0">
            <a:spAutoFit/>
          </a:bodyPr>
          <a:lstStyle/>
          <a:p>
            <a:r>
              <a:rPr lang="cs-CZ" sz="1000" dirty="0"/>
              <a:t>4</a:t>
            </a:r>
            <a:r>
              <a:rPr lang="cs-CZ" sz="1000" dirty="0" smtClean="0"/>
              <a:t> SCLLD</a:t>
            </a:r>
          </a:p>
          <a:p>
            <a:r>
              <a:rPr lang="cs-CZ" sz="1000" dirty="0" smtClean="0">
                <a:solidFill>
                  <a:srgbClr val="FF0000"/>
                </a:solidFill>
              </a:rPr>
              <a:t>1 MAS</a:t>
            </a:r>
          </a:p>
          <a:p>
            <a:r>
              <a:rPr lang="cs-CZ" sz="1000" dirty="0"/>
              <a:t>5</a:t>
            </a:r>
            <a:r>
              <a:rPr lang="cs-CZ" sz="1000" dirty="0" smtClean="0"/>
              <a:t> výzev</a:t>
            </a:r>
          </a:p>
          <a:p>
            <a:r>
              <a:rPr lang="cs-CZ" sz="1000" dirty="0" smtClean="0"/>
              <a:t>4 </a:t>
            </a:r>
            <a:r>
              <a:rPr lang="cs-CZ" sz="1000" dirty="0" err="1"/>
              <a:t>RoPD</a:t>
            </a:r>
            <a:endParaRPr lang="cs-CZ" sz="1000" dirty="0"/>
          </a:p>
        </p:txBody>
      </p:sp>
      <p:sp>
        <p:nvSpPr>
          <p:cNvPr id="12" name="TextovéPole 11"/>
          <p:cNvSpPr txBox="1"/>
          <p:nvPr/>
        </p:nvSpPr>
        <p:spPr>
          <a:xfrm>
            <a:off x="7416094" y="3383755"/>
            <a:ext cx="1440160" cy="707886"/>
          </a:xfrm>
          <a:prstGeom prst="rect">
            <a:avLst/>
          </a:prstGeom>
          <a:noFill/>
        </p:spPr>
        <p:txBody>
          <a:bodyPr wrap="square" rtlCol="0">
            <a:spAutoFit/>
          </a:bodyPr>
          <a:lstStyle/>
          <a:p>
            <a:r>
              <a:rPr lang="cs-CZ" sz="1000" dirty="0" smtClean="0"/>
              <a:t>12 SCLLD</a:t>
            </a:r>
          </a:p>
          <a:p>
            <a:r>
              <a:rPr lang="cs-CZ" sz="1000" dirty="0">
                <a:solidFill>
                  <a:srgbClr val="FF0000"/>
                </a:solidFill>
              </a:rPr>
              <a:t>6</a:t>
            </a:r>
            <a:r>
              <a:rPr lang="cs-CZ" sz="1000" dirty="0" smtClean="0">
                <a:solidFill>
                  <a:srgbClr val="FF0000"/>
                </a:solidFill>
              </a:rPr>
              <a:t> MAS</a:t>
            </a:r>
          </a:p>
          <a:p>
            <a:r>
              <a:rPr lang="cs-CZ" sz="1000" dirty="0" smtClean="0"/>
              <a:t>27 výzev</a:t>
            </a:r>
          </a:p>
          <a:p>
            <a:r>
              <a:rPr lang="cs-CZ" sz="1000" dirty="0" smtClean="0"/>
              <a:t>12 </a:t>
            </a:r>
            <a:r>
              <a:rPr lang="cs-CZ" sz="1000" dirty="0" err="1"/>
              <a:t>RoPD</a:t>
            </a:r>
            <a:endParaRPr lang="cs-CZ" sz="1000" dirty="0"/>
          </a:p>
        </p:txBody>
      </p:sp>
      <p:sp>
        <p:nvSpPr>
          <p:cNvPr id="13" name="TextovéPole 12"/>
          <p:cNvSpPr txBox="1"/>
          <p:nvPr/>
        </p:nvSpPr>
        <p:spPr>
          <a:xfrm>
            <a:off x="6301656" y="3701037"/>
            <a:ext cx="1008112" cy="707886"/>
          </a:xfrm>
          <a:prstGeom prst="rect">
            <a:avLst/>
          </a:prstGeom>
          <a:noFill/>
        </p:spPr>
        <p:txBody>
          <a:bodyPr wrap="square" rtlCol="0">
            <a:spAutoFit/>
          </a:bodyPr>
          <a:lstStyle/>
          <a:p>
            <a:r>
              <a:rPr lang="cs-CZ" sz="1000" dirty="0" smtClean="0"/>
              <a:t>15 SCLLD</a:t>
            </a:r>
            <a:endParaRPr lang="cs-CZ" sz="1000" dirty="0"/>
          </a:p>
          <a:p>
            <a:r>
              <a:rPr lang="cs-CZ" sz="1000" dirty="0">
                <a:solidFill>
                  <a:srgbClr val="FF0000"/>
                </a:solidFill>
              </a:rPr>
              <a:t>6</a:t>
            </a:r>
            <a:r>
              <a:rPr lang="cs-CZ" sz="1000" dirty="0" smtClean="0">
                <a:solidFill>
                  <a:srgbClr val="FF0000"/>
                </a:solidFill>
              </a:rPr>
              <a:t> MAS</a:t>
            </a:r>
          </a:p>
          <a:p>
            <a:r>
              <a:rPr lang="cs-CZ" sz="1000" dirty="0" smtClean="0"/>
              <a:t>21 výzev</a:t>
            </a:r>
          </a:p>
          <a:p>
            <a:r>
              <a:rPr lang="cs-CZ" sz="1000" dirty="0" smtClean="0"/>
              <a:t>16 </a:t>
            </a:r>
            <a:r>
              <a:rPr lang="cs-CZ" sz="1000" dirty="0" err="1"/>
              <a:t>RoPD</a:t>
            </a:r>
            <a:endParaRPr lang="cs-CZ" sz="1000" dirty="0"/>
          </a:p>
        </p:txBody>
      </p:sp>
      <p:sp>
        <p:nvSpPr>
          <p:cNvPr id="14" name="TextovéPole 13"/>
          <p:cNvSpPr txBox="1"/>
          <p:nvPr/>
        </p:nvSpPr>
        <p:spPr>
          <a:xfrm>
            <a:off x="5099180" y="3084720"/>
            <a:ext cx="936104" cy="707886"/>
          </a:xfrm>
          <a:prstGeom prst="rect">
            <a:avLst/>
          </a:prstGeom>
          <a:noFill/>
        </p:spPr>
        <p:txBody>
          <a:bodyPr wrap="square" rtlCol="0">
            <a:spAutoFit/>
          </a:bodyPr>
          <a:lstStyle/>
          <a:p>
            <a:r>
              <a:rPr lang="cs-CZ" sz="1000" dirty="0" smtClean="0"/>
              <a:t>13 SCLLD</a:t>
            </a:r>
          </a:p>
          <a:p>
            <a:r>
              <a:rPr lang="cs-CZ" sz="1000" dirty="0">
                <a:solidFill>
                  <a:srgbClr val="FF0000"/>
                </a:solidFill>
              </a:rPr>
              <a:t>8</a:t>
            </a:r>
            <a:r>
              <a:rPr lang="cs-CZ" sz="1000" dirty="0" smtClean="0">
                <a:solidFill>
                  <a:srgbClr val="FF0000"/>
                </a:solidFill>
              </a:rPr>
              <a:t> MAS</a:t>
            </a:r>
          </a:p>
          <a:p>
            <a:r>
              <a:rPr lang="cs-CZ" sz="1000" dirty="0" smtClean="0"/>
              <a:t>27 výzev</a:t>
            </a:r>
          </a:p>
          <a:p>
            <a:r>
              <a:rPr lang="cs-CZ" sz="1000" dirty="0" smtClean="0"/>
              <a:t>13 </a:t>
            </a:r>
            <a:r>
              <a:rPr lang="cs-CZ" sz="1000" dirty="0" err="1"/>
              <a:t>RoPD</a:t>
            </a:r>
            <a:endParaRPr lang="cs-CZ" sz="1000" dirty="0"/>
          </a:p>
        </p:txBody>
      </p:sp>
      <p:sp>
        <p:nvSpPr>
          <p:cNvPr id="15" name="TextovéPole 14"/>
          <p:cNvSpPr txBox="1"/>
          <p:nvPr/>
        </p:nvSpPr>
        <p:spPr>
          <a:xfrm>
            <a:off x="1259632" y="3619214"/>
            <a:ext cx="1008112" cy="707886"/>
          </a:xfrm>
          <a:prstGeom prst="rect">
            <a:avLst/>
          </a:prstGeom>
          <a:noFill/>
        </p:spPr>
        <p:txBody>
          <a:bodyPr wrap="square" rtlCol="0">
            <a:spAutoFit/>
          </a:bodyPr>
          <a:lstStyle/>
          <a:p>
            <a:r>
              <a:rPr lang="cs-CZ" sz="1000" dirty="0" smtClean="0"/>
              <a:t>7 SCLLD</a:t>
            </a:r>
          </a:p>
          <a:p>
            <a:r>
              <a:rPr lang="cs-CZ" sz="1000" dirty="0">
                <a:solidFill>
                  <a:srgbClr val="FF0000"/>
                </a:solidFill>
              </a:rPr>
              <a:t>2</a:t>
            </a:r>
            <a:r>
              <a:rPr lang="cs-CZ" sz="1000" dirty="0" smtClean="0">
                <a:solidFill>
                  <a:srgbClr val="FF0000"/>
                </a:solidFill>
              </a:rPr>
              <a:t> MAS</a:t>
            </a:r>
          </a:p>
          <a:p>
            <a:r>
              <a:rPr lang="cs-CZ" sz="1000" dirty="0"/>
              <a:t>7</a:t>
            </a:r>
            <a:r>
              <a:rPr lang="cs-CZ" sz="1000" dirty="0" smtClean="0"/>
              <a:t> výzev</a:t>
            </a:r>
          </a:p>
          <a:p>
            <a:r>
              <a:rPr lang="cs-CZ" sz="1000" dirty="0" smtClean="0"/>
              <a:t>6 </a:t>
            </a:r>
            <a:r>
              <a:rPr lang="cs-CZ" sz="1000" dirty="0" err="1"/>
              <a:t>RoPD</a:t>
            </a:r>
            <a:endParaRPr lang="cs-CZ" sz="1000" dirty="0"/>
          </a:p>
        </p:txBody>
      </p:sp>
      <p:sp>
        <p:nvSpPr>
          <p:cNvPr id="16" name="TextovéPole 15"/>
          <p:cNvSpPr txBox="1"/>
          <p:nvPr/>
        </p:nvSpPr>
        <p:spPr>
          <a:xfrm>
            <a:off x="3303235" y="3265271"/>
            <a:ext cx="1368152" cy="707886"/>
          </a:xfrm>
          <a:prstGeom prst="rect">
            <a:avLst/>
          </a:prstGeom>
          <a:noFill/>
        </p:spPr>
        <p:txBody>
          <a:bodyPr wrap="square" rtlCol="0">
            <a:spAutoFit/>
          </a:bodyPr>
          <a:lstStyle/>
          <a:p>
            <a:r>
              <a:rPr lang="cs-CZ" sz="1000" dirty="0" smtClean="0"/>
              <a:t>14 SCLLD</a:t>
            </a:r>
          </a:p>
          <a:p>
            <a:r>
              <a:rPr lang="cs-CZ" sz="1000" dirty="0">
                <a:solidFill>
                  <a:srgbClr val="FF0000"/>
                </a:solidFill>
              </a:rPr>
              <a:t>3</a:t>
            </a:r>
            <a:r>
              <a:rPr lang="cs-CZ" sz="1000" dirty="0" smtClean="0">
                <a:solidFill>
                  <a:srgbClr val="FF0000"/>
                </a:solidFill>
              </a:rPr>
              <a:t> MAS </a:t>
            </a:r>
          </a:p>
          <a:p>
            <a:r>
              <a:rPr lang="cs-CZ" sz="1000" dirty="0"/>
              <a:t>8</a:t>
            </a:r>
            <a:r>
              <a:rPr lang="cs-CZ" sz="1000" dirty="0" smtClean="0"/>
              <a:t> výzev</a:t>
            </a:r>
          </a:p>
          <a:p>
            <a:r>
              <a:rPr lang="cs-CZ" sz="1000" dirty="0" smtClean="0"/>
              <a:t>25 </a:t>
            </a:r>
            <a:r>
              <a:rPr lang="cs-CZ" sz="1000" dirty="0" err="1"/>
              <a:t>RoPD</a:t>
            </a:r>
            <a:endParaRPr lang="cs-CZ" sz="1000" dirty="0"/>
          </a:p>
        </p:txBody>
      </p:sp>
      <p:sp>
        <p:nvSpPr>
          <p:cNvPr id="17" name="TextovéPole 16"/>
          <p:cNvSpPr txBox="1"/>
          <p:nvPr/>
        </p:nvSpPr>
        <p:spPr>
          <a:xfrm>
            <a:off x="2267744" y="1788771"/>
            <a:ext cx="1440160" cy="707886"/>
          </a:xfrm>
          <a:prstGeom prst="rect">
            <a:avLst/>
          </a:prstGeom>
          <a:noFill/>
        </p:spPr>
        <p:txBody>
          <a:bodyPr wrap="square" rtlCol="0">
            <a:spAutoFit/>
          </a:bodyPr>
          <a:lstStyle/>
          <a:p>
            <a:r>
              <a:rPr lang="cs-CZ" sz="1000" dirty="0"/>
              <a:t>7</a:t>
            </a:r>
            <a:r>
              <a:rPr lang="cs-CZ" sz="1000" dirty="0" smtClean="0"/>
              <a:t> SCLLD</a:t>
            </a:r>
          </a:p>
          <a:p>
            <a:r>
              <a:rPr lang="cs-CZ" sz="1000" dirty="0">
                <a:solidFill>
                  <a:srgbClr val="FF0000"/>
                </a:solidFill>
              </a:rPr>
              <a:t>1</a:t>
            </a:r>
            <a:r>
              <a:rPr lang="cs-CZ" sz="1000" dirty="0" smtClean="0">
                <a:solidFill>
                  <a:srgbClr val="FF0000"/>
                </a:solidFill>
              </a:rPr>
              <a:t> MAS</a:t>
            </a:r>
          </a:p>
          <a:p>
            <a:r>
              <a:rPr lang="cs-CZ" sz="1000" dirty="0"/>
              <a:t>3</a:t>
            </a:r>
            <a:r>
              <a:rPr lang="cs-CZ" sz="1000" dirty="0" smtClean="0"/>
              <a:t> výzvy</a:t>
            </a:r>
          </a:p>
          <a:p>
            <a:r>
              <a:rPr lang="cs-CZ" sz="1000" dirty="0" smtClean="0"/>
              <a:t>10 </a:t>
            </a:r>
            <a:r>
              <a:rPr lang="cs-CZ" sz="1000" dirty="0" err="1"/>
              <a:t>RoPD</a:t>
            </a:r>
            <a:endParaRPr lang="cs-CZ" sz="1000" dirty="0"/>
          </a:p>
        </p:txBody>
      </p:sp>
      <p:sp>
        <p:nvSpPr>
          <p:cNvPr id="18" name="TextovéPole 17"/>
          <p:cNvSpPr txBox="1"/>
          <p:nvPr/>
        </p:nvSpPr>
        <p:spPr>
          <a:xfrm>
            <a:off x="4716016" y="4083169"/>
            <a:ext cx="1080120" cy="707886"/>
          </a:xfrm>
          <a:prstGeom prst="rect">
            <a:avLst/>
          </a:prstGeom>
          <a:noFill/>
        </p:spPr>
        <p:txBody>
          <a:bodyPr wrap="square" rtlCol="0">
            <a:spAutoFit/>
          </a:bodyPr>
          <a:lstStyle/>
          <a:p>
            <a:r>
              <a:rPr lang="cs-CZ" sz="1000" dirty="0" smtClean="0"/>
              <a:t>10 SCLLD</a:t>
            </a:r>
          </a:p>
          <a:p>
            <a:r>
              <a:rPr lang="cs-CZ" sz="1000" dirty="0">
                <a:solidFill>
                  <a:srgbClr val="FF0000"/>
                </a:solidFill>
              </a:rPr>
              <a:t>3</a:t>
            </a:r>
            <a:r>
              <a:rPr lang="cs-CZ" sz="1000" dirty="0" smtClean="0">
                <a:solidFill>
                  <a:srgbClr val="FF0000"/>
                </a:solidFill>
              </a:rPr>
              <a:t> MAS</a:t>
            </a:r>
          </a:p>
          <a:p>
            <a:r>
              <a:rPr lang="cs-CZ" sz="1000" dirty="0"/>
              <a:t>6</a:t>
            </a:r>
            <a:r>
              <a:rPr lang="cs-CZ" sz="1000" dirty="0" smtClean="0"/>
              <a:t> výzev</a:t>
            </a:r>
          </a:p>
          <a:p>
            <a:r>
              <a:rPr lang="cs-CZ" sz="1000" dirty="0" smtClean="0"/>
              <a:t>12 </a:t>
            </a:r>
            <a:r>
              <a:rPr lang="cs-CZ" sz="1000" dirty="0" err="1"/>
              <a:t>RoPD</a:t>
            </a:r>
            <a:endParaRPr lang="cs-CZ" sz="1000" dirty="0"/>
          </a:p>
        </p:txBody>
      </p:sp>
      <p:sp>
        <p:nvSpPr>
          <p:cNvPr id="19" name="TextovéPole 18"/>
          <p:cNvSpPr txBox="1"/>
          <p:nvPr/>
        </p:nvSpPr>
        <p:spPr>
          <a:xfrm>
            <a:off x="7216688" y="4438027"/>
            <a:ext cx="792088" cy="707886"/>
          </a:xfrm>
          <a:prstGeom prst="rect">
            <a:avLst/>
          </a:prstGeom>
          <a:noFill/>
        </p:spPr>
        <p:txBody>
          <a:bodyPr wrap="square" rtlCol="0">
            <a:spAutoFit/>
          </a:bodyPr>
          <a:lstStyle/>
          <a:p>
            <a:r>
              <a:rPr lang="cs-CZ" sz="1000" dirty="0" smtClean="0"/>
              <a:t>14 SCLLD</a:t>
            </a:r>
          </a:p>
          <a:p>
            <a:r>
              <a:rPr lang="cs-CZ" sz="1000" dirty="0">
                <a:solidFill>
                  <a:srgbClr val="FF0000"/>
                </a:solidFill>
              </a:rPr>
              <a:t>1</a:t>
            </a:r>
            <a:r>
              <a:rPr lang="cs-CZ" sz="1000" dirty="0" smtClean="0">
                <a:solidFill>
                  <a:srgbClr val="FF0000"/>
                </a:solidFill>
              </a:rPr>
              <a:t> MAS</a:t>
            </a:r>
          </a:p>
          <a:p>
            <a:r>
              <a:rPr lang="cs-CZ" sz="1000" dirty="0" smtClean="0"/>
              <a:t>3 výzvy</a:t>
            </a:r>
          </a:p>
          <a:p>
            <a:r>
              <a:rPr lang="cs-CZ" sz="1000" dirty="0" smtClean="0"/>
              <a:t>17 </a:t>
            </a:r>
            <a:r>
              <a:rPr lang="cs-CZ" sz="1000" dirty="0" err="1"/>
              <a:t>RoPD</a:t>
            </a:r>
            <a:endParaRPr lang="cs-CZ" sz="1000" dirty="0"/>
          </a:p>
        </p:txBody>
      </p:sp>
    </p:spTree>
    <p:extLst>
      <p:ext uri="{BB962C8B-B14F-4D97-AF65-F5344CB8AC3E}">
        <p14:creationId xmlns:p14="http://schemas.microsoft.com/office/powerpoint/2010/main" val="411377326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13017"/>
          </a:xfrm>
        </p:spPr>
        <p:txBody>
          <a:bodyPr/>
          <a:lstStyle/>
          <a:p>
            <a:r>
              <a:rPr lang="cs-CZ" sz="2600" dirty="0">
                <a:solidFill>
                  <a:srgbClr val="0070C0"/>
                </a:solidFill>
                <a:effectLst>
                  <a:outerShdw blurRad="38100" dist="38100" dir="2700000" algn="tl">
                    <a:srgbClr val="000000">
                      <a:alpha val="43137"/>
                    </a:srgbClr>
                  </a:outerShdw>
                </a:effectLst>
              </a:rPr>
              <a:t>Aktivita SOCIÁLNÍ BYDLENÍ</a:t>
            </a:r>
          </a:p>
        </p:txBody>
      </p:sp>
      <p:sp>
        <p:nvSpPr>
          <p:cNvPr id="3" name="Zástupný symbol pro obsah 2"/>
          <p:cNvSpPr>
            <a:spLocks noGrp="1"/>
          </p:cNvSpPr>
          <p:nvPr>
            <p:ph idx="1"/>
          </p:nvPr>
        </p:nvSpPr>
        <p:spPr>
          <a:xfrm>
            <a:off x="457200" y="1309036"/>
            <a:ext cx="8229600" cy="4817127"/>
          </a:xfrm>
        </p:spPr>
        <p:txBody>
          <a:bodyPr>
            <a:noAutofit/>
          </a:bodyPr>
          <a:lstStyle/>
          <a:p>
            <a:r>
              <a:rPr lang="cs-CZ" sz="2400" dirty="0" smtClean="0"/>
              <a:t>Pronájem </a:t>
            </a:r>
            <a:r>
              <a:rPr lang="cs-CZ" sz="2400" dirty="0"/>
              <a:t>bytu (bez ohledu na výši nájemného) je považován za  hospodářskou činnost ve smyslu pravidel veřejné podpory.</a:t>
            </a:r>
          </a:p>
          <a:p>
            <a:r>
              <a:rPr lang="cs-CZ" sz="2400" dirty="0"/>
              <a:t>Subjekt pronajímající byty (soukromá, právnická nebo fyzická osoba, obce, NNO, charitativní organizace) = subjekt provozující hospodářskou činnost.</a:t>
            </a:r>
          </a:p>
          <a:p>
            <a:r>
              <a:rPr lang="cs-CZ" sz="2400" dirty="0"/>
              <a:t>Poskytnutou podporu hospodářským subjektům na tuto činnost z veřejných zdrojů je třeba vnímat jako podporu pronájmu bytů, tj. podporu hospodářské činnosti.</a:t>
            </a: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90</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4848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4516"/>
          </a:xfrm>
        </p:spPr>
        <p:txBody>
          <a:bodyPr/>
          <a:lstStyle/>
          <a:p>
            <a:r>
              <a:rPr lang="cs-CZ" sz="2600" dirty="0">
                <a:solidFill>
                  <a:srgbClr val="0070C0"/>
                </a:solidFill>
                <a:effectLst>
                  <a:outerShdw blurRad="38100" dist="38100" dir="2700000" algn="tl">
                    <a:srgbClr val="000000">
                      <a:alpha val="43137"/>
                    </a:srgbClr>
                  </a:outerShdw>
                </a:effectLst>
              </a:rPr>
              <a:t>Aktivita SOCIÁLNÍ BYDLENÍ</a:t>
            </a:r>
          </a:p>
        </p:txBody>
      </p:sp>
      <p:sp>
        <p:nvSpPr>
          <p:cNvPr id="3" name="Zástupný symbol pro obsah 2"/>
          <p:cNvSpPr>
            <a:spLocks noGrp="1"/>
          </p:cNvSpPr>
          <p:nvPr>
            <p:ph idx="1"/>
          </p:nvPr>
        </p:nvSpPr>
        <p:spPr>
          <a:xfrm>
            <a:off x="457200" y="1195939"/>
            <a:ext cx="8229600" cy="4525963"/>
          </a:xfrm>
        </p:spPr>
        <p:txBody>
          <a:bodyPr/>
          <a:lstStyle/>
          <a:p>
            <a:pPr marL="0" indent="0">
              <a:buNone/>
            </a:pPr>
            <a:r>
              <a:rPr lang="cs-CZ" sz="2400" b="1" dirty="0"/>
              <a:t>Veřejná podpora</a:t>
            </a:r>
            <a:r>
              <a:rPr lang="cs-CZ" sz="2800" dirty="0"/>
              <a:t>:</a:t>
            </a:r>
          </a:p>
          <a:p>
            <a:r>
              <a:rPr lang="cs-CZ" sz="2300" dirty="0" smtClean="0"/>
              <a:t>Dva typy režimů veřejné podpory</a:t>
            </a:r>
          </a:p>
          <a:p>
            <a:pPr lvl="1"/>
            <a:r>
              <a:rPr lang="cs-CZ" sz="2300" dirty="0" smtClean="0"/>
              <a:t>Žadatel sám rozhoduje o výběru</a:t>
            </a:r>
            <a:endParaRPr lang="cs-CZ" sz="2300"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91</a:t>
            </a:fld>
            <a:endParaRPr lang="en-US" dirty="0"/>
          </a:p>
        </p:txBody>
      </p:sp>
      <p:graphicFrame>
        <p:nvGraphicFramePr>
          <p:cNvPr id="5" name="Diagram 4"/>
          <p:cNvGraphicFramePr/>
          <p:nvPr>
            <p:extLst>
              <p:ext uri="{D42A27DB-BD31-4B8C-83A1-F6EECF244321}">
                <p14:modId xmlns:p14="http://schemas.microsoft.com/office/powerpoint/2010/main" val="244886169"/>
              </p:ext>
            </p:extLst>
          </p:nvPr>
        </p:nvGraphicFramePr>
        <p:xfrm>
          <a:off x="662153" y="2661415"/>
          <a:ext cx="7662040" cy="35114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nt1\O\Loga 2014_2020\IROP\Logolinky\RGB\JPG\IROP_CZ_RO_B_C RGB_malý.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52682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32267"/>
          </a:xfrm>
        </p:spPr>
        <p:txBody>
          <a:bodyPr/>
          <a:lstStyle/>
          <a:p>
            <a:r>
              <a:rPr lang="cs-CZ" sz="2600" dirty="0">
                <a:solidFill>
                  <a:srgbClr val="0070C0"/>
                </a:solidFill>
                <a:effectLst>
                  <a:outerShdw blurRad="38100" dist="38100" dir="2700000" algn="tl">
                    <a:srgbClr val="000000">
                      <a:alpha val="43137"/>
                    </a:srgbClr>
                  </a:outerShdw>
                </a:effectLst>
              </a:rPr>
              <a:t>Aktivita SOCIÁLNÍ BYDLENÍ</a:t>
            </a:r>
          </a:p>
        </p:txBody>
      </p:sp>
      <p:sp>
        <p:nvSpPr>
          <p:cNvPr id="3" name="Zástupný symbol pro obsah 2"/>
          <p:cNvSpPr>
            <a:spLocks noGrp="1"/>
          </p:cNvSpPr>
          <p:nvPr>
            <p:ph idx="1"/>
          </p:nvPr>
        </p:nvSpPr>
        <p:spPr>
          <a:xfrm>
            <a:off x="457200" y="1222408"/>
            <a:ext cx="8229600" cy="4903755"/>
          </a:xfrm>
        </p:spPr>
        <p:txBody>
          <a:bodyPr>
            <a:normAutofit/>
          </a:bodyPr>
          <a:lstStyle/>
          <a:p>
            <a:pPr marL="0" indent="0">
              <a:buNone/>
            </a:pPr>
            <a:r>
              <a:rPr lang="cs-CZ" sz="2600" b="1" dirty="0"/>
              <a:t>Podpora de </a:t>
            </a:r>
            <a:r>
              <a:rPr lang="cs-CZ" sz="2600" b="1" dirty="0" err="1"/>
              <a:t>minimis</a:t>
            </a:r>
            <a:r>
              <a:rPr lang="cs-CZ" sz="2600" b="1" dirty="0"/>
              <a:t> </a:t>
            </a:r>
            <a:r>
              <a:rPr lang="cs-CZ" sz="2600" b="1" dirty="0" smtClean="0"/>
              <a:t>SOHZ</a:t>
            </a:r>
            <a:endParaRPr lang="cs-CZ" sz="2600" b="1" dirty="0"/>
          </a:p>
          <a:p>
            <a:r>
              <a:rPr lang="cs-CZ" sz="2400" dirty="0" smtClean="0"/>
              <a:t>Podpora </a:t>
            </a:r>
            <a:r>
              <a:rPr lang="cs-CZ" sz="2400" dirty="0"/>
              <a:t>dle Nařízení Komise č. 360/2012 ze dne 25. dubna 2012 o použití článků 107 a 108 SFEU na podporu de </a:t>
            </a:r>
            <a:r>
              <a:rPr lang="cs-CZ" sz="2400" dirty="0" err="1"/>
              <a:t>minimis</a:t>
            </a:r>
            <a:r>
              <a:rPr lang="cs-CZ" sz="2400" dirty="0"/>
              <a:t> udílenou podnikům poskytujícím služby obecného hospodářského zájmu, (Nařízení Komise (EU) č. 360/2012).</a:t>
            </a:r>
          </a:p>
          <a:p>
            <a:r>
              <a:rPr lang="cs-CZ" sz="2400" b="1" dirty="0"/>
              <a:t>Celkový součet podpor de </a:t>
            </a:r>
            <a:r>
              <a:rPr lang="cs-CZ" sz="2400" b="1" dirty="0" err="1"/>
              <a:t>minimis</a:t>
            </a:r>
            <a:r>
              <a:rPr lang="cs-CZ" sz="2400" b="1" dirty="0"/>
              <a:t>, poskytnutých jednomu příjemci, nesmí za předchozí dvě rozhodná období </a:t>
            </a:r>
            <a:r>
              <a:rPr lang="cs-CZ" sz="2400" dirty="0"/>
              <a:t>(účetní období nepřetržitě po sobě jdoucích dvanáct měsíců) a běžném fiskálním roce </a:t>
            </a:r>
            <a:r>
              <a:rPr lang="cs-CZ" sz="2400" b="1" dirty="0"/>
              <a:t>přesáhnout 500 000 EUR</a:t>
            </a:r>
            <a:r>
              <a:rPr lang="cs-CZ" sz="2400" dirty="0"/>
              <a:t>. </a:t>
            </a:r>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92</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41364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84141"/>
          </a:xfrm>
        </p:spPr>
        <p:txBody>
          <a:bodyPr/>
          <a:lstStyle/>
          <a:p>
            <a:r>
              <a:rPr lang="cs-CZ" sz="2600" dirty="0">
                <a:solidFill>
                  <a:srgbClr val="0070C0"/>
                </a:solidFill>
                <a:effectLst>
                  <a:outerShdw blurRad="38100" dist="38100" dir="2700000" algn="tl">
                    <a:srgbClr val="000000">
                      <a:alpha val="43137"/>
                    </a:srgbClr>
                  </a:outerShdw>
                </a:effectLst>
              </a:rPr>
              <a:t>Aktivita SOCIÁLNÍ BYDLENÍ</a:t>
            </a:r>
          </a:p>
        </p:txBody>
      </p:sp>
      <p:sp>
        <p:nvSpPr>
          <p:cNvPr id="3" name="Zástupný symbol pro obsah 2"/>
          <p:cNvSpPr>
            <a:spLocks noGrp="1"/>
          </p:cNvSpPr>
          <p:nvPr>
            <p:ph idx="1"/>
          </p:nvPr>
        </p:nvSpPr>
        <p:spPr>
          <a:xfrm>
            <a:off x="457200" y="1232034"/>
            <a:ext cx="8229600" cy="4894129"/>
          </a:xfrm>
        </p:spPr>
        <p:txBody>
          <a:bodyPr>
            <a:normAutofit fontScale="55000" lnSpcReduction="20000"/>
          </a:bodyPr>
          <a:lstStyle/>
          <a:p>
            <a:pPr marL="0" indent="0">
              <a:buNone/>
            </a:pPr>
            <a:r>
              <a:rPr lang="cs-CZ" sz="4400" b="1" dirty="0"/>
              <a:t>Podpora dle rozhodnutí </a:t>
            </a:r>
            <a:r>
              <a:rPr lang="cs-CZ" sz="4400" b="1" dirty="0" smtClean="0"/>
              <a:t>2012/12/EU</a:t>
            </a:r>
          </a:p>
          <a:p>
            <a:r>
              <a:rPr lang="cs-CZ" sz="3800" dirty="0"/>
              <a:t>Podpora dle Rozhodnutí Komise ze dne 20. prosince 2011 o použití čl. 106 odst. 2 SFEU na státní podporu ve formě </a:t>
            </a:r>
            <a:r>
              <a:rPr lang="cs-CZ" sz="3800" b="1" dirty="0"/>
              <a:t>vyrovnávací platby </a:t>
            </a:r>
            <a:r>
              <a:rPr lang="cs-CZ" sz="3800" dirty="0"/>
              <a:t>za závazek veřejné služby udělené určitým podnikům pověřeným poskytování služeb obecného hospodářského zájmu (2012/21/EU</a:t>
            </a:r>
            <a:r>
              <a:rPr lang="cs-CZ" sz="3800" dirty="0" smtClean="0"/>
              <a:t>).</a:t>
            </a:r>
          </a:p>
          <a:p>
            <a:r>
              <a:rPr lang="cs-CZ" sz="3800" b="1" dirty="0"/>
              <a:t>Žadatel musí být pověřen výkonem SOHZ – pověření vydává MMR.</a:t>
            </a:r>
          </a:p>
          <a:p>
            <a:r>
              <a:rPr lang="cs-CZ" sz="3800" b="1" dirty="0"/>
              <a:t>Výše podpory je vyrovnávací platbou</a:t>
            </a:r>
            <a:r>
              <a:rPr lang="cs-CZ" sz="3800" dirty="0"/>
              <a:t>, stanovenou na základě metody čistých ušetřených nákladů jako rozdíl mezi nájemným v sociálních bytech poskytovaných v rámci SOHZ a nájemným v místě a čase obvyklým, které je poskytováno bez závazku veřejné služby</a:t>
            </a:r>
            <a:r>
              <a:rPr lang="cs-CZ" sz="3800" dirty="0" smtClean="0"/>
              <a:t>.</a:t>
            </a:r>
          </a:p>
          <a:p>
            <a:pPr lvl="1"/>
            <a:r>
              <a:rPr lang="cs-CZ" sz="3300" b="1" dirty="0"/>
              <a:t>Doba pověření k výkonu SOHZ nesmí být kratší než 10 let a delší než 30 let. </a:t>
            </a:r>
          </a:p>
          <a:p>
            <a:pPr lvl="1"/>
            <a:r>
              <a:rPr lang="cs-CZ" sz="3300" dirty="0"/>
              <a:t>Po tuto dobu musí poskytovatel plnit podmínky vyplývající z pověřovacího aktu a Specifických pravidel</a:t>
            </a:r>
            <a:r>
              <a:rPr lang="cs-CZ" sz="3300" dirty="0" smtClean="0"/>
              <a:t>.</a:t>
            </a: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93</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04182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03391"/>
          </a:xfrm>
        </p:spPr>
        <p:txBody>
          <a:bodyPr/>
          <a:lstStyle/>
          <a:p>
            <a:r>
              <a:rPr lang="cs-CZ" sz="2600" dirty="0">
                <a:solidFill>
                  <a:srgbClr val="0070C0"/>
                </a:solidFill>
                <a:effectLst>
                  <a:outerShdw blurRad="38100" dist="38100" dir="2700000" algn="tl">
                    <a:srgbClr val="000000">
                      <a:alpha val="43137"/>
                    </a:srgbClr>
                  </a:outerShdw>
                </a:effectLst>
              </a:rPr>
              <a:t>Aktivita SOCIÁLNÍ BYDLENÍ</a:t>
            </a:r>
          </a:p>
        </p:txBody>
      </p:sp>
      <p:sp>
        <p:nvSpPr>
          <p:cNvPr id="3" name="Zástupný symbol pro obsah 2"/>
          <p:cNvSpPr>
            <a:spLocks noGrp="1"/>
          </p:cNvSpPr>
          <p:nvPr>
            <p:ph idx="1"/>
          </p:nvPr>
        </p:nvSpPr>
        <p:spPr>
          <a:xfrm>
            <a:off x="457200" y="1241660"/>
            <a:ext cx="8229600" cy="4884504"/>
          </a:xfrm>
        </p:spPr>
        <p:txBody>
          <a:bodyPr>
            <a:normAutofit fontScale="55000" lnSpcReduction="20000"/>
          </a:bodyPr>
          <a:lstStyle/>
          <a:p>
            <a:pPr marL="0" indent="0" algn="just">
              <a:spcAft>
                <a:spcPts val="600"/>
              </a:spcAft>
              <a:buNone/>
            </a:pPr>
            <a:r>
              <a:rPr lang="cs-CZ" sz="4400" b="1" dirty="0"/>
              <a:t>Podpora dle rozhodnutí 2012/12/EU</a:t>
            </a:r>
          </a:p>
          <a:p>
            <a:pPr marL="285750" indent="-285750" algn="just">
              <a:spcAft>
                <a:spcPts val="600"/>
              </a:spcAft>
              <a:buFont typeface="Arial" panose="020B0604020202020204" pitchFamily="34" charset="0"/>
              <a:buChar char="•"/>
            </a:pPr>
            <a:r>
              <a:rPr lang="cs-CZ" sz="3600" dirty="0" smtClean="0"/>
              <a:t>Před </a:t>
            </a:r>
            <a:r>
              <a:rPr lang="cs-CZ" sz="3600" dirty="0"/>
              <a:t>podáním žádosti je nutné namodelovat reálnou výši podpory a délku pověření v modelech – </a:t>
            </a:r>
            <a:r>
              <a:rPr lang="cs-CZ" sz="3600" b="1" dirty="0"/>
              <a:t>přílohy č. 9 a 10 Specifických pravidel:</a:t>
            </a:r>
          </a:p>
          <a:p>
            <a:pPr marL="898525" indent="-361950" algn="just">
              <a:spcAft>
                <a:spcPts val="600"/>
              </a:spcAft>
              <a:buFont typeface="Courier New" pitchFamily="49" charset="0"/>
              <a:buChar char="o"/>
            </a:pPr>
            <a:r>
              <a:rPr lang="cs-CZ" dirty="0"/>
              <a:t>Model A – žadatel vybere délku pověření – výše dotace se dopočítá.</a:t>
            </a:r>
          </a:p>
          <a:p>
            <a:pPr marL="898525" indent="-361950" algn="just">
              <a:spcAft>
                <a:spcPts val="600"/>
              </a:spcAft>
              <a:buFont typeface="Courier New" pitchFamily="49" charset="0"/>
              <a:buChar char="o"/>
            </a:pPr>
            <a:r>
              <a:rPr lang="cs-CZ" dirty="0"/>
              <a:t>Model B – žadatel vybere míru dotace v % – délka pověření se dopočítá.</a:t>
            </a:r>
          </a:p>
          <a:p>
            <a:pPr marL="285750" indent="-285750" algn="just">
              <a:spcAft>
                <a:spcPts val="600"/>
              </a:spcAft>
              <a:buFont typeface="Arial" panose="020B0604020202020204" pitchFamily="34" charset="0"/>
              <a:buChar char="•"/>
            </a:pPr>
            <a:r>
              <a:rPr lang="cs-CZ" sz="3600" dirty="0"/>
              <a:t>K výpočtům je nutné mít znalecký posudek o výši obvyklého nájemného - dle nařízení vlády č. 453/2013 Sb., o stanovení podrobností a postupu pro zjištění srovnatelného nájemného obvyklého v daném místě dle § 3 odst. 1 písm. a</a:t>
            </a:r>
            <a:r>
              <a:rPr lang="cs-CZ" sz="3600" dirty="0" smtClean="0"/>
              <a:t>).</a:t>
            </a:r>
          </a:p>
          <a:p>
            <a:pPr marL="285750" indent="-285750" algn="just">
              <a:spcAft>
                <a:spcPts val="600"/>
              </a:spcAft>
              <a:buFont typeface="Arial" panose="020B0604020202020204" pitchFamily="34" charset="0"/>
              <a:buChar char="•"/>
            </a:pPr>
            <a:r>
              <a:rPr lang="cs-CZ" sz="3600" dirty="0"/>
              <a:t>Žádost o vydání pověřovacího aktu musí být na MMR podaná ještě před podáním žádosti o podporu </a:t>
            </a:r>
            <a:r>
              <a:rPr lang="cs-CZ" sz="3600" dirty="0">
                <a:cs typeface="Times New Roman"/>
              </a:rPr>
              <a:t>→</a:t>
            </a:r>
            <a:r>
              <a:rPr lang="cs-CZ" sz="3600" dirty="0"/>
              <a:t> </a:t>
            </a:r>
            <a:r>
              <a:rPr lang="cs-CZ" sz="3600" b="1" dirty="0"/>
              <a:t>OPB vydá potvrzení o přijetí žádosti o vydání pověření = povinná příloha žádosti o podporu (příloha č. 12 Specifických pravidel</a:t>
            </a:r>
            <a:r>
              <a:rPr lang="cs-CZ" sz="3600" b="1" dirty="0" smtClean="0"/>
              <a:t>).</a:t>
            </a:r>
            <a:endParaRPr lang="cs-CZ" sz="3600" dirty="0"/>
          </a:p>
          <a:p>
            <a:endParaRPr lang="cs-CZ" dirty="0"/>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94</a:t>
            </a:fld>
            <a:endParaRPr lang="en-US" dirty="0"/>
          </a:p>
        </p:txBody>
      </p:sp>
      <p:pic>
        <p:nvPicPr>
          <p:cNvPr id="5" name="Picture 2" descr="\\nt1\O\Loga 2014_2020\IROP\Logolinky\RGB\JPG\IROP_CZ_RO_B_C RGB_mal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63231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810"/>
            <a:ext cx="9144000" cy="6808381"/>
          </a:xfrm>
          <a:prstGeom prst="rect">
            <a:avLst/>
          </a:prstGeom>
        </p:spPr>
      </p:pic>
      <p:sp>
        <p:nvSpPr>
          <p:cNvPr id="2" name="Nadpis 1"/>
          <p:cNvSpPr>
            <a:spLocks noGrp="1"/>
          </p:cNvSpPr>
          <p:nvPr>
            <p:ph type="title"/>
          </p:nvPr>
        </p:nvSpPr>
        <p:spPr/>
        <p:txBody>
          <a:bodyPr>
            <a:noAutofit/>
          </a:bodyPr>
          <a:lstStyle/>
          <a:p>
            <a:pPr>
              <a:spcBef>
                <a:spcPct val="20000"/>
              </a:spcBef>
            </a:pPr>
            <a:r>
              <a:rPr lang="cs-CZ" sz="3600" cap="none" dirty="0">
                <a:solidFill>
                  <a:srgbClr val="00B050"/>
                </a:solidFill>
                <a:effectLst>
                  <a:outerShdw blurRad="38100" dist="38100" dir="2700000" algn="tl">
                    <a:srgbClr val="000000">
                      <a:alpha val="43137"/>
                    </a:srgbClr>
                  </a:outerShdw>
                </a:effectLst>
                <a:ea typeface="+mn-ea"/>
                <a:cs typeface="Calibri" pitchFamily="34" charset="0"/>
              </a:rPr>
              <a:t/>
            </a:r>
            <a:br>
              <a:rPr lang="cs-CZ" sz="3600" cap="none" dirty="0">
                <a:solidFill>
                  <a:srgbClr val="00B050"/>
                </a:solidFill>
                <a:effectLst>
                  <a:outerShdw blurRad="38100" dist="38100" dir="2700000" algn="tl">
                    <a:srgbClr val="000000">
                      <a:alpha val="43137"/>
                    </a:srgbClr>
                  </a:outerShdw>
                </a:effectLst>
                <a:ea typeface="+mn-ea"/>
                <a:cs typeface="Calibri" pitchFamily="34" charset="0"/>
              </a:rPr>
            </a:br>
            <a:endParaRPr lang="cs-CZ" cap="none" dirty="0">
              <a:solidFill>
                <a:srgbClr val="00B050"/>
              </a:solidFill>
              <a:effectLst>
                <a:outerShdw blurRad="38100" dist="38100" dir="2700000" algn="tl">
                  <a:srgbClr val="000000">
                    <a:alpha val="43137"/>
                  </a:srgbClr>
                </a:outerShdw>
              </a:effectLst>
              <a:ea typeface="+mn-ea"/>
              <a:cs typeface="Calibri" pitchFamily="34" charset="0"/>
            </a:endParaRPr>
          </a:p>
        </p:txBody>
      </p:sp>
      <p:sp>
        <p:nvSpPr>
          <p:cNvPr id="8" name="Zástupný symbol pro text 7"/>
          <p:cNvSpPr>
            <a:spLocks noGrp="1"/>
          </p:cNvSpPr>
          <p:nvPr>
            <p:ph type="body" idx="1"/>
          </p:nvPr>
        </p:nvSpPr>
        <p:spPr>
          <a:xfrm>
            <a:off x="411126" y="2501900"/>
            <a:ext cx="8321748" cy="1854200"/>
          </a:xfrm>
        </p:spPr>
        <p:txBody>
          <a:bodyPr anchor="t">
            <a:normAutofit/>
          </a:bodyPr>
          <a:lstStyle/>
          <a:p>
            <a:pPr algn="ctr"/>
            <a:r>
              <a:rPr lang="cs-CZ" sz="3900" b="1" u="sng" dirty="0" smtClean="0">
                <a:solidFill>
                  <a:srgbClr val="0070C0"/>
                </a:solidFill>
                <a:effectLst>
                  <a:outerShdw blurRad="38100" dist="38100" dir="2700000" algn="tl">
                    <a:srgbClr val="000000">
                      <a:alpha val="43137"/>
                    </a:srgbClr>
                  </a:outerShdw>
                </a:effectLst>
                <a:cs typeface="Calibri" pitchFamily="34" charset="0"/>
              </a:rPr>
              <a:t>ODPOLEDNÍ BLOK C</a:t>
            </a:r>
            <a:r>
              <a:rPr lang="cs-CZ" sz="3600" b="1" u="sng" dirty="0">
                <a:solidFill>
                  <a:srgbClr val="C00000"/>
                </a:solidFill>
                <a:effectLst>
                  <a:outerShdw blurRad="38100" dist="38100" dir="2700000" algn="tl">
                    <a:srgbClr val="000000">
                      <a:alpha val="43137"/>
                    </a:srgbClr>
                  </a:outerShdw>
                </a:effectLst>
                <a:cs typeface="Calibri" pitchFamily="34" charset="0"/>
              </a:rPr>
              <a:t/>
            </a:r>
            <a:br>
              <a:rPr lang="cs-CZ" sz="3600" b="1" u="sng" dirty="0">
                <a:solidFill>
                  <a:srgbClr val="C00000"/>
                </a:solidFill>
                <a:effectLst>
                  <a:outerShdw blurRad="38100" dist="38100" dir="2700000" algn="tl">
                    <a:srgbClr val="000000">
                      <a:alpha val="43137"/>
                    </a:srgbClr>
                  </a:outerShdw>
                </a:effectLst>
                <a:cs typeface="Calibri" pitchFamily="34" charset="0"/>
              </a:rPr>
            </a:br>
            <a:r>
              <a:rPr lang="cs-CZ" sz="3600" b="1" dirty="0" smtClean="0">
                <a:solidFill>
                  <a:srgbClr val="C00000"/>
                </a:solidFill>
                <a:effectLst>
                  <a:outerShdw blurRad="38100" dist="38100" dir="2700000" algn="tl">
                    <a:srgbClr val="000000">
                      <a:alpha val="43137"/>
                    </a:srgbClr>
                  </a:outerShdw>
                </a:effectLst>
                <a:cs typeface="Calibri" pitchFamily="34" charset="0"/>
              </a:rPr>
              <a:t>         </a:t>
            </a:r>
          </a:p>
        </p:txBody>
      </p:sp>
      <p:sp>
        <p:nvSpPr>
          <p:cNvPr id="6" name="Zástupný symbol pro číslo snímku 5"/>
          <p:cNvSpPr>
            <a:spLocks noGrp="1"/>
          </p:cNvSpPr>
          <p:nvPr>
            <p:ph type="sldNum" sz="quarter" idx="12"/>
          </p:nvPr>
        </p:nvSpPr>
        <p:spPr/>
        <p:txBody>
          <a:bodyPr/>
          <a:lstStyle/>
          <a:p>
            <a:fld id="{CA6B5227-2C6F-B94D-9D8F-826F9170706D}" type="slidenum">
              <a:rPr lang="en-US" smtClean="0"/>
              <a:t>95</a:t>
            </a:fld>
            <a:endParaRPr lang="en-US" dirty="0"/>
          </a:p>
        </p:txBody>
      </p:sp>
      <p:pic>
        <p:nvPicPr>
          <p:cNvPr id="4" name="Picture 2" descr="\\nt1\O\Loga 2014_2020\IROP\Logolinky\RGB\JPG\IROP_CZ_RO_B_C RGB_malý.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109" y="593986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07463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810"/>
            <a:ext cx="9144000" cy="6808381"/>
          </a:xfrm>
          <a:prstGeom prst="rect">
            <a:avLst/>
          </a:prstGeom>
        </p:spPr>
      </p:pic>
      <p:sp>
        <p:nvSpPr>
          <p:cNvPr id="2" name="Nadpis 1"/>
          <p:cNvSpPr>
            <a:spLocks noGrp="1"/>
          </p:cNvSpPr>
          <p:nvPr>
            <p:ph type="title"/>
          </p:nvPr>
        </p:nvSpPr>
        <p:spPr/>
        <p:txBody>
          <a:bodyPr>
            <a:noAutofit/>
          </a:bodyPr>
          <a:lstStyle/>
          <a:p>
            <a:pPr>
              <a:spcBef>
                <a:spcPct val="20000"/>
              </a:spcBef>
            </a:pPr>
            <a:r>
              <a:rPr lang="cs-CZ" sz="3600" cap="none" dirty="0">
                <a:solidFill>
                  <a:srgbClr val="00B050"/>
                </a:solidFill>
                <a:effectLst>
                  <a:outerShdw blurRad="38100" dist="38100" dir="2700000" algn="tl">
                    <a:srgbClr val="000000">
                      <a:alpha val="43137"/>
                    </a:srgbClr>
                  </a:outerShdw>
                </a:effectLst>
                <a:ea typeface="+mn-ea"/>
                <a:cs typeface="Calibri" pitchFamily="34" charset="0"/>
              </a:rPr>
              <a:t/>
            </a:r>
            <a:br>
              <a:rPr lang="cs-CZ" sz="3600" cap="none" dirty="0">
                <a:solidFill>
                  <a:srgbClr val="00B050"/>
                </a:solidFill>
                <a:effectLst>
                  <a:outerShdw blurRad="38100" dist="38100" dir="2700000" algn="tl">
                    <a:srgbClr val="000000">
                      <a:alpha val="43137"/>
                    </a:srgbClr>
                  </a:outerShdw>
                </a:effectLst>
                <a:ea typeface="+mn-ea"/>
                <a:cs typeface="Calibri" pitchFamily="34" charset="0"/>
              </a:rPr>
            </a:br>
            <a:endParaRPr lang="cs-CZ" cap="none" dirty="0">
              <a:solidFill>
                <a:srgbClr val="00B050"/>
              </a:solidFill>
              <a:effectLst>
                <a:outerShdw blurRad="38100" dist="38100" dir="2700000" algn="tl">
                  <a:srgbClr val="000000">
                    <a:alpha val="43137"/>
                  </a:srgbClr>
                </a:outerShdw>
              </a:effectLst>
              <a:ea typeface="+mn-ea"/>
              <a:cs typeface="Calibri" pitchFamily="34" charset="0"/>
            </a:endParaRPr>
          </a:p>
        </p:txBody>
      </p:sp>
      <p:sp>
        <p:nvSpPr>
          <p:cNvPr id="8" name="Zástupný symbol pro text 7"/>
          <p:cNvSpPr>
            <a:spLocks noGrp="1"/>
          </p:cNvSpPr>
          <p:nvPr>
            <p:ph type="body" idx="1"/>
          </p:nvPr>
        </p:nvSpPr>
        <p:spPr>
          <a:xfrm>
            <a:off x="411126" y="1503947"/>
            <a:ext cx="8321748" cy="3850106"/>
          </a:xfrm>
        </p:spPr>
        <p:txBody>
          <a:bodyPr anchor="t">
            <a:normAutofit/>
          </a:bodyPr>
          <a:lstStyle/>
          <a:p>
            <a:pPr algn="ctr"/>
            <a:endParaRPr lang="cs-CZ" sz="3600" b="1" dirty="0" smtClean="0">
              <a:solidFill>
                <a:srgbClr val="0070C0"/>
              </a:solidFill>
              <a:effectLst>
                <a:outerShdw blurRad="38100" dist="38100" dir="2700000" algn="tl">
                  <a:srgbClr val="000000">
                    <a:alpha val="43137"/>
                  </a:srgbClr>
                </a:outerShdw>
              </a:effectLst>
              <a:cs typeface="Calibri" pitchFamily="34" charset="0"/>
            </a:endParaRPr>
          </a:p>
          <a:p>
            <a:pPr algn="ctr"/>
            <a:r>
              <a:rPr lang="cs-CZ" sz="3600" b="1" dirty="0" smtClean="0">
                <a:solidFill>
                  <a:srgbClr val="0070C0"/>
                </a:solidFill>
                <a:effectLst>
                  <a:outerShdw blurRad="38100" dist="38100" dir="2700000" algn="tl">
                    <a:srgbClr val="000000">
                      <a:alpha val="43137"/>
                    </a:srgbClr>
                  </a:outerShdw>
                </a:effectLst>
                <a:cs typeface="Calibri" pitchFamily="34" charset="0"/>
              </a:rPr>
              <a:t>VÝZVA 65 </a:t>
            </a:r>
          </a:p>
          <a:p>
            <a:pPr algn="ctr"/>
            <a:r>
              <a:rPr lang="cs-CZ" sz="3600" b="1" dirty="0" smtClean="0">
                <a:solidFill>
                  <a:srgbClr val="0070C0"/>
                </a:solidFill>
                <a:effectLst>
                  <a:outerShdw blurRad="38100" dist="38100" dir="2700000" algn="tl">
                    <a:srgbClr val="000000">
                      <a:alpha val="43137"/>
                    </a:srgbClr>
                  </a:outerShdw>
                </a:effectLst>
                <a:cs typeface="Calibri" pitchFamily="34" charset="0"/>
              </a:rPr>
              <a:t>SOCIÁLNÍ PODNIKÁNÍ</a:t>
            </a:r>
            <a:r>
              <a:rPr lang="cs-CZ" sz="3600" b="1" dirty="0">
                <a:solidFill>
                  <a:srgbClr val="C00000"/>
                </a:solidFill>
                <a:effectLst>
                  <a:outerShdw blurRad="38100" dist="38100" dir="2700000" algn="tl">
                    <a:srgbClr val="000000">
                      <a:alpha val="43137"/>
                    </a:srgbClr>
                  </a:outerShdw>
                </a:effectLst>
                <a:cs typeface="Calibri" pitchFamily="34" charset="0"/>
              </a:rPr>
              <a:t/>
            </a:r>
            <a:br>
              <a:rPr lang="cs-CZ" sz="3600" b="1" dirty="0">
                <a:solidFill>
                  <a:srgbClr val="C00000"/>
                </a:solidFill>
                <a:effectLst>
                  <a:outerShdw blurRad="38100" dist="38100" dir="2700000" algn="tl">
                    <a:srgbClr val="000000">
                      <a:alpha val="43137"/>
                    </a:srgbClr>
                  </a:outerShdw>
                </a:effectLst>
                <a:cs typeface="Calibri" pitchFamily="34" charset="0"/>
              </a:rPr>
            </a:br>
            <a:r>
              <a:rPr lang="cs-CZ" sz="3600" b="1" dirty="0" smtClean="0">
                <a:solidFill>
                  <a:srgbClr val="C00000"/>
                </a:solidFill>
                <a:effectLst>
                  <a:outerShdw blurRad="38100" dist="38100" dir="2700000" algn="tl">
                    <a:srgbClr val="000000">
                      <a:alpha val="43137"/>
                    </a:srgbClr>
                  </a:outerShdw>
                </a:effectLst>
                <a:cs typeface="Calibri" pitchFamily="34" charset="0"/>
              </a:rPr>
              <a:t>   </a:t>
            </a:r>
            <a:r>
              <a:rPr lang="cs-CZ" sz="3600" dirty="0" smtClean="0">
                <a:solidFill>
                  <a:prstClr val="black"/>
                </a:solidFill>
                <a:effectLst>
                  <a:outerShdw blurRad="38100" dist="38100" dir="2700000" algn="tl">
                    <a:srgbClr val="000000">
                      <a:alpha val="43137"/>
                    </a:srgbClr>
                  </a:outerShdw>
                </a:effectLst>
                <a:cs typeface="Calibri" pitchFamily="34" charset="0"/>
              </a:rPr>
              <a:t>Mgr</a:t>
            </a:r>
            <a:r>
              <a:rPr lang="cs-CZ" sz="3600" dirty="0">
                <a:solidFill>
                  <a:prstClr val="black"/>
                </a:solidFill>
                <a:effectLst>
                  <a:outerShdw blurRad="38100" dist="38100" dir="2700000" algn="tl">
                    <a:srgbClr val="000000">
                      <a:alpha val="43137"/>
                    </a:srgbClr>
                  </a:outerShdw>
                </a:effectLst>
                <a:cs typeface="Calibri" pitchFamily="34" charset="0"/>
              </a:rPr>
              <a:t>. </a:t>
            </a:r>
            <a:r>
              <a:rPr lang="cs-CZ" sz="3600" dirty="0" smtClean="0">
                <a:solidFill>
                  <a:prstClr val="black"/>
                </a:solidFill>
                <a:effectLst>
                  <a:outerShdw blurRad="38100" dist="38100" dir="2700000" algn="tl">
                    <a:srgbClr val="000000">
                      <a:alpha val="43137"/>
                    </a:srgbClr>
                  </a:outerShdw>
                </a:effectLst>
                <a:cs typeface="Calibri" pitchFamily="34" charset="0"/>
              </a:rPr>
              <a:t>Marek Zeman, garant </a:t>
            </a:r>
            <a:r>
              <a:rPr lang="cs-CZ" sz="3600" dirty="0">
                <a:solidFill>
                  <a:prstClr val="black"/>
                </a:solidFill>
                <a:effectLst>
                  <a:outerShdw blurRad="38100" dist="38100" dir="2700000" algn="tl">
                    <a:srgbClr val="000000">
                      <a:alpha val="43137"/>
                    </a:srgbClr>
                  </a:outerShdw>
                </a:effectLst>
                <a:cs typeface="Calibri" pitchFamily="34" charset="0"/>
              </a:rPr>
              <a:t>SC </a:t>
            </a:r>
            <a:r>
              <a:rPr lang="cs-CZ" sz="3600" dirty="0" smtClean="0">
                <a:solidFill>
                  <a:prstClr val="black"/>
                </a:solidFill>
                <a:effectLst>
                  <a:outerShdw blurRad="38100" dist="38100" dir="2700000" algn="tl">
                    <a:srgbClr val="000000">
                      <a:alpha val="43137"/>
                    </a:srgbClr>
                  </a:outerShdw>
                </a:effectLst>
                <a:cs typeface="Calibri" pitchFamily="34" charset="0"/>
              </a:rPr>
              <a:t>2.2</a:t>
            </a:r>
          </a:p>
        </p:txBody>
      </p:sp>
      <p:sp>
        <p:nvSpPr>
          <p:cNvPr id="6" name="Zástupný symbol pro číslo snímku 5"/>
          <p:cNvSpPr>
            <a:spLocks noGrp="1"/>
          </p:cNvSpPr>
          <p:nvPr>
            <p:ph type="sldNum" sz="quarter" idx="12"/>
          </p:nvPr>
        </p:nvSpPr>
        <p:spPr/>
        <p:txBody>
          <a:bodyPr/>
          <a:lstStyle/>
          <a:p>
            <a:fld id="{CA6B5227-2C6F-B94D-9D8F-826F9170706D}" type="slidenum">
              <a:rPr lang="en-US" smtClean="0"/>
              <a:t>96</a:t>
            </a:fld>
            <a:endParaRPr lang="en-US" dirty="0"/>
          </a:p>
        </p:txBody>
      </p:sp>
      <p:pic>
        <p:nvPicPr>
          <p:cNvPr id="4" name="Picture 2" descr="\\nt1\O\Loga 2014_2020\IROP\Logolinky\RGB\JPG\IROP_CZ_RO_B_C RGB_malý.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09" y="593986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72961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sz="2600" dirty="0">
                <a:solidFill>
                  <a:srgbClr val="0070C0"/>
                </a:solidFill>
                <a:effectLst>
                  <a:outerShdw blurRad="38100" dist="38100" dir="2700000" algn="tl">
                    <a:srgbClr val="000000">
                      <a:alpha val="43137"/>
                    </a:srgbClr>
                  </a:outerShdw>
                </a:effectLst>
              </a:rPr>
              <a:t>65. výzva IROP – sociální podnikání – Integrované projekty CLLD</a:t>
            </a:r>
            <a:endParaRPr lang="en-US" sz="26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28599"/>
            <a:ext cx="8229600" cy="4893868"/>
          </a:xfrm>
        </p:spPr>
        <p:txBody>
          <a:bodyPr>
            <a:noAutofit/>
          </a:bodyPr>
          <a:lstStyle/>
          <a:p>
            <a:pPr marL="0" lvl="0" indent="0">
              <a:buNone/>
            </a:pPr>
            <a:endParaRPr lang="pl-PL" sz="1500" dirty="0" smtClean="0"/>
          </a:p>
          <a:p>
            <a:pPr marL="0" lvl="0" indent="0" algn="just">
              <a:buNone/>
            </a:pPr>
            <a:endParaRPr lang="pl-PL" sz="1800" b="1" dirty="0" smtClean="0"/>
          </a:p>
        </p:txBody>
      </p:sp>
      <p:pic>
        <p:nvPicPr>
          <p:cNvPr id="6"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97</a:t>
            </a:fld>
            <a:endParaRPr lang="en-US" dirty="0"/>
          </a:p>
        </p:txBody>
      </p:sp>
      <p:sp>
        <p:nvSpPr>
          <p:cNvPr id="5" name="Obdélník 4"/>
          <p:cNvSpPr/>
          <p:nvPr/>
        </p:nvSpPr>
        <p:spPr>
          <a:xfrm>
            <a:off x="638176" y="1417638"/>
            <a:ext cx="7858124" cy="4524315"/>
          </a:xfrm>
          <a:prstGeom prst="rect">
            <a:avLst/>
          </a:prstGeom>
        </p:spPr>
        <p:txBody>
          <a:bodyPr wrap="square">
            <a:spAutoFit/>
          </a:bodyPr>
          <a:lstStyle/>
          <a:p>
            <a:pPr lvl="1" indent="-457200"/>
            <a:r>
              <a:rPr lang="cs-CZ" sz="2400" b="1" dirty="0" smtClean="0">
                <a:latin typeface="Myriad Pro"/>
              </a:rPr>
              <a:t>Alokace výzvy:</a:t>
            </a:r>
          </a:p>
          <a:p>
            <a:pPr lvl="1" indent="-457200"/>
            <a:r>
              <a:rPr lang="cs-CZ" sz="2200" dirty="0" smtClean="0">
                <a:latin typeface="Myriad Pro"/>
              </a:rPr>
              <a:t>Evropský fond pro regionální rozvoj - </a:t>
            </a:r>
            <a:r>
              <a:rPr lang="cs-CZ" sz="2200" b="1" dirty="0" smtClean="0">
                <a:latin typeface="Myriad Pro"/>
              </a:rPr>
              <a:t> 950</a:t>
            </a:r>
            <a:r>
              <a:rPr lang="cs-CZ" sz="2200" b="1" dirty="0">
                <a:latin typeface="Myriad Pro"/>
              </a:rPr>
              <a:t> </a:t>
            </a:r>
            <a:r>
              <a:rPr lang="cs-CZ" sz="2200" b="1" dirty="0" smtClean="0">
                <a:latin typeface="Myriad Pro"/>
              </a:rPr>
              <a:t>000 000 Kč</a:t>
            </a:r>
          </a:p>
          <a:p>
            <a:pPr lvl="1" indent="-457200"/>
            <a:endParaRPr lang="cs-CZ" sz="2200" b="1" dirty="0" smtClean="0">
              <a:latin typeface="Myriad Pro"/>
            </a:endParaRPr>
          </a:p>
          <a:p>
            <a:pPr lvl="1" indent="-457200"/>
            <a:r>
              <a:rPr lang="cs-CZ" sz="2200" b="1" dirty="0" smtClean="0">
                <a:latin typeface="Myriad Pro"/>
              </a:rPr>
              <a:t>Vyhlášení: </a:t>
            </a:r>
            <a:r>
              <a:rPr lang="cs-CZ" sz="2200" b="1" dirty="0">
                <a:latin typeface="Myriad Pro"/>
              </a:rPr>
              <a:t>2</a:t>
            </a:r>
            <a:r>
              <a:rPr lang="cs-CZ" sz="2200" b="1" dirty="0" smtClean="0">
                <a:latin typeface="Myriad Pro"/>
              </a:rPr>
              <a:t>. 12. 2016</a:t>
            </a:r>
          </a:p>
          <a:p>
            <a:pPr lvl="1" indent="-457200"/>
            <a:endParaRPr lang="cs-CZ" sz="2200" b="1" dirty="0" smtClean="0">
              <a:latin typeface="Myriad Pro"/>
            </a:endParaRPr>
          </a:p>
          <a:p>
            <a:pPr lvl="1" indent="-457200"/>
            <a:r>
              <a:rPr lang="cs-CZ" sz="2200" b="1" dirty="0">
                <a:latin typeface="Myriad Pro"/>
              </a:rPr>
              <a:t>Datum zahájení příjmu žádostí: </a:t>
            </a:r>
            <a:r>
              <a:rPr lang="cs-CZ" sz="2200" b="1" dirty="0" smtClean="0">
                <a:latin typeface="Myriad Pro"/>
              </a:rPr>
              <a:t>16. 12. </a:t>
            </a:r>
            <a:r>
              <a:rPr lang="cs-CZ" sz="2200" b="1" dirty="0">
                <a:latin typeface="Myriad Pro"/>
              </a:rPr>
              <a:t>2016</a:t>
            </a:r>
          </a:p>
          <a:p>
            <a:pPr lvl="1" indent="-457200"/>
            <a:r>
              <a:rPr lang="cs-CZ" sz="2200" b="1" dirty="0" smtClean="0">
                <a:latin typeface="Myriad Pro"/>
              </a:rPr>
              <a:t>Datum ukončení příjmu žádostí: 31. 10. 2022, 16:00</a:t>
            </a:r>
          </a:p>
          <a:p>
            <a:pPr lvl="1" indent="-457200"/>
            <a:endParaRPr lang="cs-CZ" sz="2200" b="1" dirty="0">
              <a:latin typeface="Myriad Pro"/>
            </a:endParaRPr>
          </a:p>
          <a:p>
            <a:pPr lvl="1" indent="-457200"/>
            <a:r>
              <a:rPr lang="cs-CZ" sz="2200" b="1" dirty="0" smtClean="0">
                <a:latin typeface="Myriad Pro"/>
              </a:rPr>
              <a:t>Územní realizace:</a:t>
            </a:r>
          </a:p>
          <a:p>
            <a:pPr lvl="1" indent="-457200">
              <a:buFontTx/>
              <a:buChar char="-"/>
            </a:pPr>
            <a:r>
              <a:rPr lang="cs-CZ" dirty="0">
                <a:latin typeface="Myriad Pro"/>
              </a:rPr>
              <a:t>Území MAS vymezené ve schválené strategii CLLD.</a:t>
            </a:r>
          </a:p>
          <a:p>
            <a:pPr lvl="1" indent="-457200">
              <a:buFontTx/>
              <a:buChar char="-"/>
            </a:pPr>
            <a:endParaRPr lang="cs-CZ" dirty="0">
              <a:latin typeface="Myriad Pro"/>
            </a:endParaRPr>
          </a:p>
          <a:p>
            <a:pPr lvl="1" indent="-457200">
              <a:buFontTx/>
              <a:buChar char="-"/>
            </a:pPr>
            <a:r>
              <a:rPr lang="cs-CZ" dirty="0">
                <a:latin typeface="Myriad Pro"/>
              </a:rPr>
              <a:t>Výdaje spojené s realizací projektu za hranicí území MAS jsou vždy nezpůsobilé.</a:t>
            </a:r>
          </a:p>
          <a:p>
            <a:pPr lvl="1" indent="-457200">
              <a:buFontTx/>
              <a:buChar char="-"/>
            </a:pPr>
            <a:endParaRPr lang="cs-CZ" dirty="0">
              <a:latin typeface="Myriad Pro"/>
            </a:endParaRPr>
          </a:p>
        </p:txBody>
      </p:sp>
    </p:spTree>
    <p:extLst>
      <p:ext uri="{BB962C8B-B14F-4D97-AF65-F5344CB8AC3E}">
        <p14:creationId xmlns:p14="http://schemas.microsoft.com/office/powerpoint/2010/main" val="388280866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sz="2600" dirty="0">
                <a:solidFill>
                  <a:srgbClr val="0070C0"/>
                </a:solidFill>
                <a:effectLst>
                  <a:outerShdw blurRad="38100" dist="38100" dir="2700000" algn="tl">
                    <a:srgbClr val="000000">
                      <a:alpha val="43137"/>
                    </a:srgbClr>
                  </a:outerShdw>
                </a:effectLst>
              </a:rPr>
              <a:t>65. výzva IROP – sociální podnikání – Integrované projekty CLLD</a:t>
            </a:r>
            <a:endParaRPr lang="en-US" sz="26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14324"/>
            <a:ext cx="8229600" cy="4893868"/>
          </a:xfrm>
        </p:spPr>
        <p:txBody>
          <a:bodyPr>
            <a:normAutofit/>
          </a:bodyPr>
          <a:lstStyle/>
          <a:p>
            <a:pPr marL="0" indent="0" eaLnBrk="0" fontAlgn="base" hangingPunct="0">
              <a:lnSpc>
                <a:spcPct val="150000"/>
              </a:lnSpc>
              <a:spcAft>
                <a:spcPct val="0"/>
              </a:spcAft>
              <a:buNone/>
            </a:pPr>
            <a:endParaRPr lang="cs-CZ" sz="2400" dirty="0"/>
          </a:p>
          <a:p>
            <a:pPr marL="0" indent="0" eaLnBrk="0" fontAlgn="base" hangingPunct="0">
              <a:lnSpc>
                <a:spcPct val="170000"/>
              </a:lnSpc>
              <a:spcAft>
                <a:spcPct val="0"/>
              </a:spcAft>
              <a:buNone/>
            </a:pPr>
            <a:endParaRPr lang="pl-PL" sz="2200" dirty="0" smtClean="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a:p>
        </p:txBody>
      </p:sp>
      <p:pic>
        <p:nvPicPr>
          <p:cNvPr id="6"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98</a:t>
            </a:fld>
            <a:endParaRPr lang="en-US" dirty="0"/>
          </a:p>
        </p:txBody>
      </p:sp>
      <p:sp>
        <p:nvSpPr>
          <p:cNvPr id="7" name="TextovéPole 6"/>
          <p:cNvSpPr txBox="1"/>
          <p:nvPr/>
        </p:nvSpPr>
        <p:spPr>
          <a:xfrm>
            <a:off x="914400" y="1436271"/>
            <a:ext cx="7581900" cy="4362733"/>
          </a:xfrm>
          <a:prstGeom prst="rect">
            <a:avLst/>
          </a:prstGeom>
          <a:noFill/>
        </p:spPr>
        <p:txBody>
          <a:bodyPr wrap="square" rtlCol="0">
            <a:spAutoFit/>
          </a:bodyPr>
          <a:lstStyle/>
          <a:p>
            <a:pPr>
              <a:lnSpc>
                <a:spcPct val="150000"/>
              </a:lnSpc>
            </a:pPr>
            <a:r>
              <a:rPr lang="cs-CZ" sz="2200" b="1" dirty="0" smtClean="0">
                <a:latin typeface="Myriad Pro"/>
              </a:rPr>
              <a:t>Míra podpory z EFRR </a:t>
            </a:r>
            <a:r>
              <a:rPr lang="cs-CZ" sz="2200" dirty="0" smtClean="0">
                <a:latin typeface="Myriad Pro"/>
              </a:rPr>
              <a:t>– 95 %</a:t>
            </a:r>
          </a:p>
          <a:p>
            <a:pPr>
              <a:lnSpc>
                <a:spcPct val="150000"/>
              </a:lnSpc>
            </a:pPr>
            <a:r>
              <a:rPr lang="cs-CZ" sz="2200" b="1" dirty="0" smtClean="0">
                <a:latin typeface="Myriad Pro"/>
              </a:rPr>
              <a:t>Státní rozpočet </a:t>
            </a:r>
            <a:r>
              <a:rPr lang="cs-CZ" sz="2200" dirty="0" smtClean="0">
                <a:latin typeface="Myriad Pro"/>
              </a:rPr>
              <a:t>– </a:t>
            </a:r>
            <a:r>
              <a:rPr lang="cs-CZ" sz="2200" dirty="0">
                <a:latin typeface="Myriad Pro"/>
              </a:rPr>
              <a:t>0</a:t>
            </a:r>
            <a:r>
              <a:rPr lang="cs-CZ" sz="2200" dirty="0" smtClean="0">
                <a:latin typeface="Myriad Pro"/>
              </a:rPr>
              <a:t> %</a:t>
            </a:r>
          </a:p>
          <a:p>
            <a:pPr>
              <a:lnSpc>
                <a:spcPct val="150000"/>
              </a:lnSpc>
            </a:pPr>
            <a:r>
              <a:rPr lang="cs-CZ" sz="2200" b="1" dirty="0" smtClean="0">
                <a:latin typeface="Myriad Pro"/>
              </a:rPr>
              <a:t>Výše celkových způsobilých výdajů v projektu</a:t>
            </a:r>
          </a:p>
          <a:p>
            <a:pPr marL="85725" lvl="3"/>
            <a:r>
              <a:rPr lang="cs-CZ" sz="2100" dirty="0">
                <a:latin typeface="Myriad Pro"/>
              </a:rPr>
              <a:t>Minimální výše celkových způsobilých výdajů není stanovena</a:t>
            </a:r>
            <a:r>
              <a:rPr lang="cs-CZ" sz="2100" dirty="0" smtClean="0">
                <a:latin typeface="Myriad Pro"/>
              </a:rPr>
              <a:t>.</a:t>
            </a:r>
            <a:endParaRPr lang="cs-CZ" sz="2100" dirty="0">
              <a:latin typeface="Myriad Pro"/>
            </a:endParaRPr>
          </a:p>
          <a:p>
            <a:pPr marL="85725" lvl="3"/>
            <a:r>
              <a:rPr lang="cs-CZ" sz="2100" dirty="0">
                <a:latin typeface="Myriad Pro"/>
              </a:rPr>
              <a:t>Maximální výše podpory z EFRR: do výše nevyčerpaného limitu podpory de </a:t>
            </a:r>
            <a:r>
              <a:rPr lang="cs-CZ" sz="2100" dirty="0" err="1" smtClean="0">
                <a:latin typeface="Myriad Pro"/>
              </a:rPr>
              <a:t>minimis</a:t>
            </a:r>
            <a:r>
              <a:rPr lang="cs-CZ" sz="2100" dirty="0" smtClean="0">
                <a:latin typeface="Myriad Pro"/>
              </a:rPr>
              <a:t>.</a:t>
            </a:r>
            <a:endParaRPr lang="cs-CZ" sz="2100" dirty="0">
              <a:latin typeface="Myriad Pro"/>
            </a:endParaRPr>
          </a:p>
          <a:p>
            <a:pPr marL="85725" lvl="3"/>
            <a:r>
              <a:rPr lang="cs-CZ" sz="2100" dirty="0">
                <a:latin typeface="Myriad Pro"/>
              </a:rPr>
              <a:t>Celkový součet podpor de </a:t>
            </a:r>
            <a:r>
              <a:rPr lang="cs-CZ" sz="2100" dirty="0" err="1">
                <a:latin typeface="Myriad Pro"/>
              </a:rPr>
              <a:t>minimis</a:t>
            </a:r>
            <a:r>
              <a:rPr lang="cs-CZ" sz="2100" dirty="0">
                <a:latin typeface="Myriad Pro"/>
              </a:rPr>
              <a:t>, poskytnutých jednomu příjemci, nesmí za předchozí dvě rozhodná období (účetní období nepřetržitě po sobě jdoucích dvanáct měsíců) a v běžném fiskálním roce přesáhnout 200 000 EUR.</a:t>
            </a:r>
          </a:p>
          <a:p>
            <a:pPr marL="85725" lvl="3">
              <a:lnSpc>
                <a:spcPct val="150000"/>
              </a:lnSpc>
            </a:pPr>
            <a:r>
              <a:rPr lang="cs-CZ" sz="2100" dirty="0" smtClean="0">
                <a:latin typeface="Myriad Pro"/>
              </a:rPr>
              <a:t>			</a:t>
            </a:r>
          </a:p>
        </p:txBody>
      </p:sp>
    </p:spTree>
    <p:extLst>
      <p:ext uri="{BB962C8B-B14F-4D97-AF65-F5344CB8AC3E}">
        <p14:creationId xmlns:p14="http://schemas.microsoft.com/office/powerpoint/2010/main" val="282360102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3"/>
            <a:ext cx="9137469" cy="981006"/>
          </a:xfrm>
        </p:spPr>
        <p:txBody>
          <a:bodyPr/>
          <a:lstStyle/>
          <a:p>
            <a:r>
              <a:rPr lang="cs-CZ" sz="2600" dirty="0">
                <a:solidFill>
                  <a:srgbClr val="0070C0"/>
                </a:solidFill>
                <a:effectLst>
                  <a:outerShdw blurRad="38100" dist="38100" dir="2700000" algn="tl">
                    <a:srgbClr val="000000">
                      <a:alpha val="43137"/>
                    </a:srgbClr>
                  </a:outerShdw>
                </a:effectLst>
              </a:rPr>
              <a:t>65. výzva IROP – režim de </a:t>
            </a:r>
            <a:r>
              <a:rPr lang="cs-CZ" sz="2600" dirty="0" err="1">
                <a:solidFill>
                  <a:srgbClr val="0070C0"/>
                </a:solidFill>
                <a:effectLst>
                  <a:outerShdw blurRad="38100" dist="38100" dir="2700000" algn="tl">
                    <a:srgbClr val="000000">
                      <a:alpha val="43137"/>
                    </a:srgbClr>
                  </a:outerShdw>
                </a:effectLst>
              </a:rPr>
              <a:t>minimis</a:t>
            </a:r>
            <a:endParaRPr lang="en-US" sz="2600"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14324"/>
            <a:ext cx="8229600" cy="4893868"/>
          </a:xfrm>
        </p:spPr>
        <p:txBody>
          <a:bodyPr>
            <a:normAutofit/>
          </a:bodyPr>
          <a:lstStyle/>
          <a:p>
            <a:pPr marL="0" indent="0" eaLnBrk="0" fontAlgn="base" hangingPunct="0">
              <a:lnSpc>
                <a:spcPct val="150000"/>
              </a:lnSpc>
              <a:spcAft>
                <a:spcPct val="0"/>
              </a:spcAft>
              <a:buNone/>
            </a:pPr>
            <a:endParaRPr lang="cs-CZ" sz="2400" dirty="0"/>
          </a:p>
          <a:p>
            <a:pPr marL="0" indent="0" eaLnBrk="0" fontAlgn="base" hangingPunct="0">
              <a:lnSpc>
                <a:spcPct val="170000"/>
              </a:lnSpc>
              <a:spcAft>
                <a:spcPct val="0"/>
              </a:spcAft>
              <a:buNone/>
            </a:pPr>
            <a:endParaRPr lang="pl-PL" sz="2200" dirty="0" smtClean="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smtClean="0"/>
          </a:p>
          <a:p>
            <a:pPr marL="0" indent="0" eaLnBrk="0" fontAlgn="base" hangingPunct="0">
              <a:lnSpc>
                <a:spcPct val="170000"/>
              </a:lnSpc>
              <a:spcAft>
                <a:spcPct val="0"/>
              </a:spcAft>
              <a:buNone/>
            </a:pPr>
            <a:endParaRPr lang="pl-PL" sz="2200" b="1" dirty="0"/>
          </a:p>
        </p:txBody>
      </p:sp>
      <p:pic>
        <p:nvPicPr>
          <p:cNvPr id="6"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t>99</a:t>
            </a:fld>
            <a:endParaRPr lang="en-US" dirty="0"/>
          </a:p>
        </p:txBody>
      </p:sp>
      <p:sp>
        <p:nvSpPr>
          <p:cNvPr id="7" name="TextovéPole 6"/>
          <p:cNvSpPr txBox="1"/>
          <p:nvPr/>
        </p:nvSpPr>
        <p:spPr>
          <a:xfrm>
            <a:off x="561974" y="960890"/>
            <a:ext cx="7677151" cy="5032147"/>
          </a:xfrm>
          <a:prstGeom prst="rect">
            <a:avLst/>
          </a:prstGeom>
          <a:noFill/>
        </p:spPr>
        <p:txBody>
          <a:bodyPr wrap="square" rtlCol="0">
            <a:spAutoFit/>
          </a:bodyPr>
          <a:lstStyle/>
          <a:p>
            <a:pPr marL="85725" lvl="3">
              <a:lnSpc>
                <a:spcPct val="150000"/>
              </a:lnSpc>
            </a:pPr>
            <a:endParaRPr lang="cs-CZ" b="1" dirty="0" smtClean="0">
              <a:latin typeface="Myriad Pro"/>
            </a:endParaRPr>
          </a:p>
          <a:p>
            <a:pPr marL="371475" lvl="3" indent="-285750">
              <a:buFont typeface="Arial" panose="020B0604020202020204" pitchFamily="34" charset="0"/>
              <a:buChar char="•"/>
            </a:pPr>
            <a:r>
              <a:rPr lang="cs-CZ" sz="2100" dirty="0" smtClean="0">
                <a:latin typeface="Myriad Pro"/>
              </a:rPr>
              <a:t>Nařízení </a:t>
            </a:r>
            <a:r>
              <a:rPr lang="cs-CZ" sz="2100" dirty="0">
                <a:latin typeface="Myriad Pro"/>
              </a:rPr>
              <a:t>č. 1407/2013 ze dne 18. prosince 2013 o použití článku 107 a 108 Smlouvy o fungování Evropské unie na podporu de </a:t>
            </a:r>
            <a:r>
              <a:rPr lang="cs-CZ" sz="2100" dirty="0" smtClean="0">
                <a:latin typeface="Myriad Pro"/>
              </a:rPr>
              <a:t>minimis, </a:t>
            </a:r>
          </a:p>
          <a:p>
            <a:pPr marL="85725" lvl="3"/>
            <a:endParaRPr lang="cs-CZ" sz="2100" dirty="0">
              <a:latin typeface="Myriad Pro"/>
            </a:endParaRPr>
          </a:p>
          <a:p>
            <a:pPr marL="371475" lvl="3" indent="-285750">
              <a:buFont typeface="Arial" panose="020B0604020202020204" pitchFamily="34" charset="0"/>
              <a:buChar char="•"/>
            </a:pPr>
            <a:r>
              <a:rPr lang="cs-CZ" sz="2100" dirty="0" smtClean="0">
                <a:latin typeface="Myriad Pro"/>
              </a:rPr>
              <a:t>celkový </a:t>
            </a:r>
            <a:r>
              <a:rPr lang="cs-CZ" sz="2100" dirty="0">
                <a:latin typeface="Myriad Pro"/>
              </a:rPr>
              <a:t>součet podpor de minimis, poskytnutých jednomu příjemci, nesmí za  předchozí dvě rozhodná období (účetní období nepřetržitě po sobě jdoucích dvanáct měsíců) a běžném fiskálním roce přesáhnout 200 000 </a:t>
            </a:r>
            <a:r>
              <a:rPr lang="cs-CZ" sz="2100" dirty="0" smtClean="0">
                <a:latin typeface="Myriad Pro"/>
              </a:rPr>
              <a:t>EUR; </a:t>
            </a:r>
          </a:p>
          <a:p>
            <a:pPr marL="85725" lvl="3"/>
            <a:endParaRPr lang="cs-CZ" sz="2100" dirty="0" smtClean="0">
              <a:latin typeface="Myriad Pro"/>
            </a:endParaRPr>
          </a:p>
          <a:p>
            <a:pPr marL="371475" lvl="3" indent="-285750">
              <a:buFont typeface="Arial" panose="020B0604020202020204" pitchFamily="34" charset="0"/>
              <a:buChar char="•"/>
            </a:pPr>
            <a:r>
              <a:rPr lang="cs-CZ" sz="2100" dirty="0" smtClean="0">
                <a:latin typeface="Myriad Pro"/>
              </a:rPr>
              <a:t>v </a:t>
            </a:r>
            <a:r>
              <a:rPr lang="cs-CZ" sz="2100" dirty="0">
                <a:latin typeface="Myriad Pro"/>
              </a:rPr>
              <a:t>případě, že žadatel obdržel jakoukoliv podporu de minimis, </a:t>
            </a:r>
            <a:r>
              <a:rPr lang="cs-CZ" sz="2100" dirty="0" smtClean="0">
                <a:latin typeface="Myriad Pro"/>
              </a:rPr>
              <a:t>uvede </a:t>
            </a:r>
            <a:r>
              <a:rPr lang="cs-CZ" sz="2100" dirty="0">
                <a:latin typeface="Myriad Pro"/>
              </a:rPr>
              <a:t>údaje o této podpoře do žádosti o </a:t>
            </a:r>
            <a:r>
              <a:rPr lang="cs-CZ" sz="2100" dirty="0" smtClean="0">
                <a:latin typeface="Myriad Pro"/>
              </a:rPr>
              <a:t>podporu, čerpání </a:t>
            </a:r>
            <a:r>
              <a:rPr lang="cs-CZ" sz="2100" dirty="0">
                <a:latin typeface="Myriad Pro"/>
              </a:rPr>
              <a:t>se bude kontrolovat v Registru de </a:t>
            </a:r>
            <a:r>
              <a:rPr lang="cs-CZ" sz="2100" dirty="0" smtClean="0">
                <a:latin typeface="Myriad Pro"/>
              </a:rPr>
              <a:t>minimis, první kontrola při podání žádosti, </a:t>
            </a:r>
            <a:r>
              <a:rPr lang="cs-CZ" sz="2100" dirty="0">
                <a:latin typeface="Myriad Pro"/>
              </a:rPr>
              <a:t>druhá kontrola proběhne před vydáním </a:t>
            </a:r>
            <a:r>
              <a:rPr lang="cs-CZ" sz="2100" dirty="0" smtClean="0">
                <a:latin typeface="Myriad Pro"/>
              </a:rPr>
              <a:t>Rozhodnutí. </a:t>
            </a:r>
          </a:p>
        </p:txBody>
      </p:sp>
    </p:spTree>
    <p:extLst>
      <p:ext uri="{BB962C8B-B14F-4D97-AF65-F5344CB8AC3E}">
        <p14:creationId xmlns:p14="http://schemas.microsoft.com/office/powerpoint/2010/main" val="2992364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2E9813AA5530D4AAC2B4611BDF26DD7" ma:contentTypeVersion="0" ma:contentTypeDescription="Vytvoří nový dokument" ma:contentTypeScope="" ma:versionID="5f09c946f50ad25c68b4d7d139621700">
  <xsd:schema xmlns:xsd="http://www.w3.org/2001/XMLSchema" xmlns:xs="http://www.w3.org/2001/XMLSchema" xmlns:p="http://schemas.microsoft.com/office/2006/metadata/properties" targetNamespace="http://schemas.microsoft.com/office/2006/metadata/properties" ma:root="true" ma:fieldsID="7ec98b5e5f0a4b7642889d076972788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0ECBAF2-612A-4AE4-9F88-62784706A33F}">
  <ds:schemaRefs>
    <ds:schemaRef ds:uri="http://schemas.microsoft.com/sharepoint/v3/contenttype/forms"/>
  </ds:schemaRefs>
</ds:datastoreItem>
</file>

<file path=customXml/itemProps2.xml><?xml version="1.0" encoding="utf-8"?>
<ds:datastoreItem xmlns:ds="http://schemas.openxmlformats.org/officeDocument/2006/customXml" ds:itemID="{3735533C-2364-4BB7-BD2B-4E37E12FDC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A9BE06D-B319-48B7-B5A2-AEB520ADF612}">
  <ds:schemaRefs>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purl.org/dc/dcmitype/"/>
    <ds:schemaRef ds:uri="http://purl.org/dc/terms/"/>
    <ds:schemaRef ds:uri="http://www.w3.org/XML/1998/namespac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5052</TotalTime>
  <Words>9968</Words>
  <Application>Microsoft Office PowerPoint</Application>
  <PresentationFormat>Předvádění na obrazovce (4:3)</PresentationFormat>
  <Paragraphs>1796</Paragraphs>
  <Slides>159</Slides>
  <Notes>77</Notes>
  <HiddenSlides>0</HiddenSlides>
  <MMClips>0</MMClips>
  <ScaleCrop>false</ScaleCrop>
  <HeadingPairs>
    <vt:vector size="4" baseType="variant">
      <vt:variant>
        <vt:lpstr>Motiv</vt:lpstr>
      </vt:variant>
      <vt:variant>
        <vt:i4>1</vt:i4>
      </vt:variant>
      <vt:variant>
        <vt:lpstr>Nadpisy snímků</vt:lpstr>
      </vt:variant>
      <vt:variant>
        <vt:i4>159</vt:i4>
      </vt:variant>
    </vt:vector>
  </HeadingPairs>
  <TitlesOfParts>
    <vt:vector size="160" baseType="lpstr">
      <vt:lpstr>Office Theme</vt:lpstr>
      <vt:lpstr> Seminář řo irop specifický cíl 4.1 clld</vt:lpstr>
      <vt:lpstr>Program semináře </vt:lpstr>
      <vt:lpstr>Program semináře </vt:lpstr>
      <vt:lpstr>Prezentace aplikace PowerPoint</vt:lpstr>
      <vt:lpstr>Prezentace aplikace PowerPoint</vt:lpstr>
      <vt:lpstr>Aktuální informace</vt:lpstr>
      <vt:lpstr>Aktuální informace</vt:lpstr>
      <vt:lpstr>Správný způsob uvažování</vt:lpstr>
      <vt:lpstr>Schválené SCLLD, výzvy MAS, projekty 4.2</vt:lpstr>
      <vt:lpstr> </vt:lpstr>
      <vt:lpstr>Výzvy MAS</vt:lpstr>
      <vt:lpstr>Stavy v ms2014+</vt:lpstr>
      <vt:lpstr>Stavy v ms2014+</vt:lpstr>
      <vt:lpstr>V řešení</vt:lpstr>
      <vt:lpstr>kontakty</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vt:lpstr>
      <vt:lpstr>Prezentace aplikace PowerPoint</vt:lpstr>
      <vt:lpstr>Aktivity DEINSTITUCIONALIZACE, ROZVOJ SOC.SLUŽEB A ROZVOJ KOMUNITNÍCH CENTER</vt:lpstr>
      <vt:lpstr>Aktivita DEINSTITUCIONALIZACE</vt:lpstr>
      <vt:lpstr>Aktivita DEINSTITUCIONALIZACE</vt:lpstr>
      <vt:lpstr>Aktivita DEINSTITUCIONALIZACE</vt:lpstr>
      <vt:lpstr>Aktivita DEINSTITUCIONALIZACE</vt:lpstr>
      <vt:lpstr>Obecně u sociálních služeb</vt:lpstr>
      <vt:lpstr>Aktivita ROZVOJ SOCIÁLNÍCH SLUŽEB</vt:lpstr>
      <vt:lpstr>Aktivita ROZVOJ SOCIÁLNÍCH SLUŽEB</vt:lpstr>
      <vt:lpstr>Aktivita ROZVOJ SOCIÁLNÍCH SLUŽEB</vt:lpstr>
      <vt:lpstr>Aktivita ROZVOJ KOMUNITNÍCH CENTER</vt:lpstr>
      <vt:lpstr>Aktivita ROZVOJ KOMUNITNÍCH CENTER</vt:lpstr>
      <vt:lpstr>Příklady pochybení žadatelů</vt:lpstr>
      <vt:lpstr>Aktivita SOCIÁLNÍ BYDLENÍ</vt:lpstr>
      <vt:lpstr>Aktivita SOCIÁLNÍ BYDLENÍ</vt:lpstr>
      <vt:lpstr>Aktivita SOCIÁLNÍ BYDLENÍ</vt:lpstr>
      <vt:lpstr>Aktivita SOCIÁLNÍ BYDLENÍ</vt:lpstr>
      <vt:lpstr>Aktivita SOCIÁLNÍ BYDLENÍ</vt:lpstr>
      <vt:lpstr>Aktivita SOCIÁLNÍ BYDLENÍ</vt:lpstr>
      <vt:lpstr>Aktivita SOCIÁLNÍ BYDLENÍ</vt:lpstr>
      <vt:lpstr>Aktivita SOCIÁLNÍ BYDLENÍ</vt:lpstr>
      <vt:lpstr>Aktivita SOCIÁLNÍ BYDLENÍ</vt:lpstr>
      <vt:lpstr>Aktivita SOCIÁLNÍ BYDLENÍ</vt:lpstr>
      <vt:lpstr>Aktivita SOCIÁLNÍ BYDLENÍ</vt:lpstr>
      <vt:lpstr>Aktivita SOCIÁLNÍ BYDLENÍ</vt:lpstr>
      <vt:lpstr>Aktivita SOCIÁLNÍ BYDLENÍ</vt:lpstr>
      <vt:lpstr> </vt:lpstr>
      <vt:lpstr> </vt:lpstr>
      <vt:lpstr>65. výzva IROP – sociální podnikání – Integrované projekty CLLD</vt:lpstr>
      <vt:lpstr>65. výzva IROP – sociální podnikání – Integrované projekty CLLD</vt:lpstr>
      <vt:lpstr>65. výzva IROP – režim de minimis</vt:lpstr>
      <vt:lpstr>65. výzva IROP – sociální podnikání – Integrované projekty CLLD</vt:lpstr>
      <vt:lpstr>65. výzva IROP – sociální podnikání – Integrované projekty CLLD</vt:lpstr>
      <vt:lpstr>65. výzva IROP – sociální podnikání – Integrované projekty CLLD</vt:lpstr>
      <vt:lpstr>65. výzva IROP – sociální podnikání – Integrované projekty CLLD</vt:lpstr>
      <vt:lpstr>65. výzva IROP – sociální podnikání – Integrované projekty CLLD</vt:lpstr>
      <vt:lpstr>65. výzva IROP – sociální podnikání – Integrované projekty CLLD</vt:lpstr>
      <vt:lpstr>65. výzva IROP – sociální podnikání – Integrované projekty CLLD</vt:lpstr>
      <vt:lpstr>65.  výzva IROP – osnova Podnikatelského plánu</vt:lpstr>
      <vt:lpstr>65. výzva IROP – sociální podnikání – Integrované projekty CLLD</vt:lpstr>
      <vt:lpstr>65. výzva IROP – sociální podnikání – Integrované projekty CLLD</vt:lpstr>
      <vt:lpstr>65. výzva IROP – sociální podnikání – Integrované projekty CLLD</vt:lpstr>
      <vt:lpstr>65. výzva IROP – sociální podnikání – Integrované projekty CLLD</vt:lpstr>
      <vt:lpstr>65. výzva IROP – sociální podnikání – Integrované projekty CLLD</vt:lpstr>
      <vt:lpstr>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vt:lpstr>
      <vt:lpstr>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vt:lpstr>
      <vt:lpstr>  </vt:lpstr>
      <vt:lpstr>  </vt:lpstr>
      <vt:lpstr>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Děkujeme vám ZA POZORNOST  Bližší informace naleznete http://www.dotaceeu.cz/irop  V případě dotazů nás kontaktujte  clldirop@mmr.cz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STŘEDNĚ DLOUHÝ  NADPIS NA DVA ŘÁDKY</dc:title>
  <dc:creator>Misa Sisa</dc:creator>
  <cp:lastModifiedBy>Andrea Tolarová</cp:lastModifiedBy>
  <cp:revision>440</cp:revision>
  <cp:lastPrinted>2017-05-12T11:38:52Z</cp:lastPrinted>
  <dcterms:created xsi:type="dcterms:W3CDTF">2013-09-17T08:01:02Z</dcterms:created>
  <dcterms:modified xsi:type="dcterms:W3CDTF">2017-08-25T11:56:34Z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0x010100F2E9813AA5530D4AAC2B4611BDF26DD7</vt:lpwstr>
  </property>
</Properties>
</file>