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84" r:id="rId2"/>
    <p:sldId id="360" r:id="rId3"/>
    <p:sldId id="366" r:id="rId4"/>
    <p:sldId id="353" r:id="rId5"/>
    <p:sldId id="354" r:id="rId6"/>
    <p:sldId id="355" r:id="rId7"/>
    <p:sldId id="356" r:id="rId8"/>
    <p:sldId id="357" r:id="rId9"/>
    <p:sldId id="358" r:id="rId10"/>
    <p:sldId id="359" r:id="rId11"/>
    <p:sldId id="332" r:id="rId12"/>
    <p:sldId id="364" r:id="rId13"/>
    <p:sldId id="265" r:id="rId14"/>
    <p:sldId id="365" r:id="rId15"/>
    <p:sldId id="313" r:id="rId16"/>
    <p:sldId id="372" r:id="rId17"/>
    <p:sldId id="319" r:id="rId18"/>
    <p:sldId id="318" r:id="rId19"/>
    <p:sldId id="367" r:id="rId20"/>
    <p:sldId id="373" r:id="rId21"/>
    <p:sldId id="374" r:id="rId22"/>
    <p:sldId id="304" r:id="rId23"/>
    <p:sldId id="302" r:id="rId24"/>
    <p:sldId id="320" r:id="rId25"/>
    <p:sldId id="301" r:id="rId26"/>
    <p:sldId id="307" r:id="rId27"/>
    <p:sldId id="323" r:id="rId28"/>
    <p:sldId id="327" r:id="rId29"/>
    <p:sldId id="329" r:id="rId30"/>
    <p:sldId id="369" r:id="rId31"/>
    <p:sldId id="371" r:id="rId32"/>
    <p:sldId id="375" r:id="rId33"/>
    <p:sldId id="274" r:id="rId34"/>
    <p:sldId id="276" r:id="rId35"/>
    <p:sldId id="278" r:id="rId36"/>
    <p:sldId id="282" r:id="rId37"/>
    <p:sldId id="280" r:id="rId38"/>
    <p:sldId id="331" r:id="rId39"/>
    <p:sldId id="281" r:id="rId40"/>
    <p:sldId id="262"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82">
          <p15:clr>
            <a:srgbClr val="A4A3A4"/>
          </p15:clr>
        </p15:guide>
        <p15:guide id="2" pos="48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5252" autoAdjust="0"/>
  </p:normalViewPr>
  <p:slideViewPr>
    <p:cSldViewPr snapToGrid="0" snapToObjects="1">
      <p:cViewPr>
        <p:scale>
          <a:sx n="70" d="100"/>
          <a:sy n="70" d="100"/>
        </p:scale>
        <p:origin x="-486" y="-132"/>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2/24/2016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2/24/2016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t>Systém MS2014+ je napojen na mnoho dalších systémů. Komunikuje s účetním systémem řídícího orgánu, s účetním systémem Ministerstva financí  (Viola) i se systémem Auditního orgánu (IS AO).</a:t>
            </a:r>
          </a:p>
          <a:p>
            <a:pPr marL="171450" indent="-171450">
              <a:buFont typeface="Arial" panose="020B0604020202020204" pitchFamily="34" charset="0"/>
              <a:buChar char="•"/>
            </a:pPr>
            <a:r>
              <a:rPr lang="cs-CZ" dirty="0"/>
              <a:t>V MS2014+ probíhá ověřování dat v Registru de </a:t>
            </a:r>
            <a:r>
              <a:rPr lang="cs-CZ" dirty="0" err="1"/>
              <a:t>minimis</a:t>
            </a:r>
            <a:r>
              <a:rPr lang="cs-CZ" dirty="0"/>
              <a:t> a rovněž vkládání dat oprávněnými osobami do Registru de </a:t>
            </a:r>
            <a:r>
              <a:rPr lang="cs-CZ" dirty="0" err="1"/>
              <a:t>minimis</a:t>
            </a:r>
            <a:endParaRPr lang="cs-CZ" dirty="0"/>
          </a:p>
          <a:p>
            <a:pPr marL="171450" indent="-171450">
              <a:buFont typeface="Arial" panose="020B0604020202020204" pitchFamily="34" charset="0"/>
              <a:buChar char="•"/>
            </a:pPr>
            <a:r>
              <a:rPr lang="cs-CZ" dirty="0"/>
              <a:t>Systém SFC je systém Evropské komise, která je přes rozhraní MS2014+ a SFC informovaná o aktuálním stavu čerpání OP.</a:t>
            </a:r>
          </a:p>
          <a:p>
            <a:pPr marL="171450" indent="-171450">
              <a:buFont typeface="Arial" panose="020B0604020202020204" pitchFamily="34" charset="0"/>
              <a:buChar char="•"/>
            </a:pPr>
            <a:r>
              <a:rPr lang="cs-CZ" dirty="0"/>
              <a:t>IS ESF14+ – informační systém evropského sociálního fondu – údaje o podpořených osobách na projektech</a:t>
            </a:r>
          </a:p>
          <a:p>
            <a:pPr marL="171450" indent="-171450">
              <a:buFont typeface="Arial" panose="020B0604020202020204" pitchFamily="34" charset="0"/>
              <a:buChar char="•"/>
            </a:pPr>
            <a:r>
              <a:rPr lang="pl-PL" dirty="0"/>
              <a:t>IS NIMS – systém o nesrovnalostech na projektech</a:t>
            </a:r>
          </a:p>
          <a:p>
            <a:pPr marL="171450" indent="-171450">
              <a:buFont typeface="Arial" panose="020B0604020202020204" pitchFamily="34" charset="0"/>
              <a:buChar char="•"/>
            </a:pPr>
            <a:r>
              <a:rPr lang="cs-CZ" dirty="0" err="1"/>
              <a:t>Arachne</a:t>
            </a:r>
            <a:r>
              <a:rPr lang="cs-CZ" dirty="0"/>
              <a:t> – kontrola propojených osob, umožňuje rozkrývat vztahy plynoucí z ekonomicky spjatého okolí prověřovaného subjektu v České a Slovenské republice.</a:t>
            </a:r>
          </a:p>
          <a:p>
            <a:pPr marL="171450" indent="-171450">
              <a:buFont typeface="Arial" panose="020B0604020202020204" pitchFamily="34" charset="0"/>
              <a:buChar char="•"/>
            </a:pPr>
            <a:r>
              <a:rPr lang="cs-CZ" dirty="0"/>
              <a:t>IS Cedr III. -  centrální registr dotací - </a:t>
            </a:r>
            <a:r>
              <a:rPr lang="cs-CZ" dirty="0" smtClean="0"/>
              <a:t>informace </a:t>
            </a:r>
            <a:r>
              <a:rPr lang="cs-CZ" dirty="0"/>
              <a:t>o poskytnutých účelových dotacích ze státního rozpočtu.</a:t>
            </a:r>
          </a:p>
          <a:p>
            <a:pPr marL="171450" indent="-171450">
              <a:buFont typeface="Arial" panose="020B0604020202020204" pitchFamily="34" charset="0"/>
              <a:buChar char="•"/>
            </a:pPr>
            <a:r>
              <a:rPr lang="cs-CZ" dirty="0" err="1"/>
              <a:t>Dotinfo</a:t>
            </a:r>
            <a:r>
              <a:rPr lang="cs-CZ" dirty="0"/>
              <a:t> EDS -  dokumenty a údaje, které jsou rozhodné pro poskytování dotací a návratných finančních výpomocí</a:t>
            </a:r>
          </a:p>
          <a:p>
            <a:pPr marL="171450" indent="-171450">
              <a:buFont typeface="Arial" panose="020B0604020202020204" pitchFamily="34" charset="0"/>
              <a:buChar char="•"/>
            </a:pPr>
            <a:r>
              <a:rPr lang="cs-CZ" dirty="0"/>
              <a:t>Datový sklad pro MS2014+ - </a:t>
            </a:r>
            <a:r>
              <a:rPr lang="pt-BR" dirty="0"/>
              <a:t>rozhraní pro extrakci a přenos dat</a:t>
            </a:r>
            <a:r>
              <a:rPr lang="cs-CZ" dirty="0"/>
              <a:t>, poskytuje jak přehledné statistiky a analýzy ,použitelné pro operativní řízení, tak i velkou většinu výkazů, sestav a přehledů pro potřeby ŘO, NOK a dalších subjektů.</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5</a:t>
            </a:fld>
            <a:endParaRPr lang="en-US"/>
          </a:p>
        </p:txBody>
      </p:sp>
    </p:spTree>
    <p:extLst>
      <p:ext uri="{BB962C8B-B14F-4D97-AF65-F5344CB8AC3E}">
        <p14:creationId xmlns:p14="http://schemas.microsoft.com/office/powerpoint/2010/main" val="351533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a:r>
            <a:br>
              <a:rPr lang="cs-CZ" dirty="0" smtClean="0"/>
            </a:br>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18961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189613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E185D83E-7469-4EA2-960A-70D5806DC5B5}" type="datetime1">
              <a:rPr lang="cs-CZ" smtClean="0"/>
              <a:t>24.2.2016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a:t>
            </a:fld>
            <a:endParaRPr lang="cs-CZ"/>
          </a:p>
        </p:txBody>
      </p:sp>
    </p:spTree>
    <p:extLst>
      <p:ext uri="{BB962C8B-B14F-4D97-AF65-F5344CB8AC3E}">
        <p14:creationId xmlns:p14="http://schemas.microsoft.com/office/powerpoint/2010/main" val="249095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61" r:id="rId9"/>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rr.cz/"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cs-CZ" dirty="0"/>
              <a:t>Představení </a:t>
            </a:r>
            <a:br>
              <a:rPr lang="cs-CZ" dirty="0"/>
            </a:br>
            <a:r>
              <a:rPr lang="cs-CZ" dirty="0"/>
              <a:t>Centra pro regionální rozvoj </a:t>
            </a:r>
            <a:br>
              <a:rPr lang="cs-CZ" dirty="0"/>
            </a:br>
            <a:r>
              <a:rPr lang="cs-CZ" dirty="0"/>
              <a:t>České republiky</a:t>
            </a:r>
            <a:endParaRPr lang="en-US" dirty="0"/>
          </a:p>
        </p:txBody>
      </p:sp>
      <p:sp>
        <p:nvSpPr>
          <p:cNvPr id="3" name="Subtitle 2"/>
          <p:cNvSpPr>
            <a:spLocks noGrp="1"/>
          </p:cNvSpPr>
          <p:nvPr>
            <p:ph type="subTitle" idx="1"/>
          </p:nvPr>
        </p:nvSpPr>
        <p:spPr/>
        <p:txBody>
          <a:bodyPr/>
          <a:lstStyle/>
          <a:p>
            <a:r>
              <a:rPr lang="cs-CZ" b="1" dirty="0" smtClean="0"/>
              <a:t>Ing. Michaela Brožová</a:t>
            </a:r>
            <a:endParaRPr lang="cs-CZ" dirty="0"/>
          </a:p>
        </p:txBody>
      </p:sp>
      <p:sp>
        <p:nvSpPr>
          <p:cNvPr id="4" name="Text Placeholder 3"/>
          <p:cNvSpPr>
            <a:spLocks noGrp="1"/>
          </p:cNvSpPr>
          <p:nvPr>
            <p:ph type="body" sz="quarter" idx="11"/>
          </p:nvPr>
        </p:nvSpPr>
        <p:spPr>
          <a:xfrm>
            <a:off x="685800" y="2878633"/>
            <a:ext cx="7772400" cy="2367622"/>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smtClean="0">
                <a:effectLst>
                  <a:outerShdw blurRad="38100" dist="38100" dir="2700000" algn="tl">
                    <a:srgbClr val="000000">
                      <a:alpha val="43137"/>
                    </a:srgbClr>
                  </a:outerShdw>
                </a:effectLst>
              </a:rPr>
              <a:t>Telematika pro veřejnou dopravu (výzva </a:t>
            </a:r>
            <a:r>
              <a:rPr lang="cs-CZ" sz="2000" b="1" dirty="0">
                <a:effectLst>
                  <a:outerShdw blurRad="38100" dist="38100" dir="2700000" algn="tl">
                    <a:srgbClr val="000000">
                      <a:alpha val="43137"/>
                    </a:srgbClr>
                  </a:outerShdw>
                </a:effectLst>
              </a:rPr>
              <a:t>č. </a:t>
            </a:r>
            <a:r>
              <a:rPr lang="cs-CZ" sz="2000" b="1" dirty="0" smtClean="0">
                <a:effectLst>
                  <a:outerShdw blurRad="38100" dist="38100" dir="2700000" algn="tl">
                    <a:srgbClr val="000000">
                      <a:alpha val="43137"/>
                    </a:srgbClr>
                  </a:outerShdw>
                </a:effectLst>
              </a:rPr>
              <a:t>22)</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24. 2. 2016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35986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74965" y="1211624"/>
            <a:ext cx="8111836" cy="4972006"/>
          </a:xfrm>
        </p:spPr>
        <p:txBody>
          <a:bodyPr>
            <a:noAutofit/>
          </a:body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FF0000"/>
                </a:solidFill>
              </a:rPr>
              <a:t>Postup pro podání žádosti o podporu v MS2014+</a:t>
            </a:r>
            <a:r>
              <a:rPr lang="cs-CZ" sz="1800" dirty="0"/>
              <a:t> </a:t>
            </a:r>
            <a:endParaRPr lang="cs-CZ" sz="1800" dirty="0" smtClean="0"/>
          </a:p>
          <a:p>
            <a:pPr algn="just"/>
            <a:endParaRPr lang="cs-CZ" sz="800" b="1" dirty="0" smtClean="0"/>
          </a:p>
          <a:p>
            <a:pPr algn="just"/>
            <a:r>
              <a:rPr lang="cs-CZ" sz="1600" b="1" dirty="0" smtClean="0"/>
              <a:t>II</a:t>
            </a:r>
            <a:r>
              <a:rPr lang="cs-CZ" sz="1600" b="1" dirty="0"/>
              <a:t>. 	Obecná pravidla pro žadatele a příjemce (přílohy):  </a:t>
            </a:r>
          </a:p>
          <a:p>
            <a:pPr marL="914400" lvl="1" indent="-285750" algn="just">
              <a:buFont typeface="Wingdings" panose="05000000000000000000" pitchFamily="2" charset="2"/>
              <a:buChar char="§"/>
            </a:pPr>
            <a:r>
              <a:rPr lang="cs-CZ" sz="1800" dirty="0">
                <a:solidFill>
                  <a:srgbClr val="FF0000"/>
                </a:solidFill>
              </a:rPr>
              <a:t>Postup pro zpracování CBA v MS2014+ </a:t>
            </a:r>
          </a:p>
          <a:p>
            <a:pPr marL="914400" lvl="1" indent="-285750" algn="just">
              <a:buFont typeface="Wingdings" panose="05000000000000000000" pitchFamily="2" charset="2"/>
              <a:buChar char="§"/>
            </a:pPr>
            <a:r>
              <a:rPr lang="cs-CZ" sz="1800" dirty="0">
                <a:solidFill>
                  <a:srgbClr val="FF0000"/>
                </a:solidFill>
              </a:rPr>
              <a:t>Postup zadávání žádosti o změnu v MS2014+</a:t>
            </a:r>
          </a:p>
          <a:p>
            <a:pPr marL="914400" lvl="1" indent="-285750" algn="just">
              <a:buFont typeface="Wingdings" panose="05000000000000000000" pitchFamily="2" charset="2"/>
              <a:buChar char="§"/>
            </a:pPr>
            <a:r>
              <a:rPr lang="cs-CZ" sz="1800" dirty="0">
                <a:solidFill>
                  <a:srgbClr val="FF0000"/>
                </a:solidFill>
              </a:rPr>
              <a:t>Postup podání žádosti o přezkum hodnocení v MS2014</a:t>
            </a:r>
            <a:r>
              <a:rPr lang="cs-CZ" sz="1800" dirty="0" smtClean="0">
                <a:solidFill>
                  <a:srgbClr val="FF0000"/>
                </a:solidFill>
              </a:rPr>
              <a:t>+</a:t>
            </a:r>
          </a:p>
          <a:p>
            <a:pPr marL="914400" lvl="1" indent="-285750" algn="just">
              <a:buFont typeface="Wingdings" panose="05000000000000000000" pitchFamily="2" charset="2"/>
              <a:buChar char="§"/>
            </a:pPr>
            <a:endParaRPr lang="cs-CZ" sz="800" dirty="0" smtClean="0">
              <a:solidFill>
                <a:srgbClr val="FF0000"/>
              </a:solidFill>
            </a:endParaRPr>
          </a:p>
          <a:p>
            <a:pPr marL="400050" indent="-400050" algn="just">
              <a:buAutoNum type="romanUcPeriod" startAt="3"/>
            </a:pPr>
            <a:r>
              <a:rPr lang="cs-CZ" sz="1600" b="1" dirty="0" smtClean="0"/>
              <a:t>Edukační </a:t>
            </a:r>
            <a:r>
              <a:rPr lang="cs-CZ" sz="1600" b="1" dirty="0"/>
              <a:t>videa </a:t>
            </a:r>
            <a:r>
              <a:rPr lang="cs-CZ" sz="1600" dirty="0"/>
              <a:t>na portálu </a:t>
            </a:r>
            <a:r>
              <a:rPr lang="cs-CZ" sz="1600" dirty="0">
                <a:hlinkClick r:id="rId2"/>
              </a:rPr>
              <a:t>www.dotaceeu.cz</a:t>
            </a:r>
            <a:r>
              <a:rPr lang="cs-CZ" sz="1600" dirty="0"/>
              <a:t> - ke shlédnutí jednotlivé díly: </a:t>
            </a:r>
            <a:r>
              <a:rPr lang="cs-CZ" sz="1600" dirty="0" smtClean="0"/>
              <a:t>1</a:t>
            </a:r>
            <a:r>
              <a:rPr lang="cs-CZ" sz="1600" dirty="0"/>
              <a:t>. Představujeme IS KP14+, </a:t>
            </a:r>
            <a:r>
              <a:rPr lang="cs-CZ" sz="1600" dirty="0" smtClean="0"/>
              <a:t>2</a:t>
            </a:r>
            <a:r>
              <a:rPr lang="cs-CZ" sz="1600" dirty="0"/>
              <a:t>. Jak založit žádost, </a:t>
            </a:r>
            <a:r>
              <a:rPr lang="cs-CZ" sz="1600" dirty="0" smtClean="0"/>
              <a:t>3</a:t>
            </a:r>
            <a:r>
              <a:rPr lang="cs-CZ" sz="1600" dirty="0"/>
              <a:t>. Vyplnění žádosti I</a:t>
            </a:r>
            <a:r>
              <a:rPr lang="cs-CZ" sz="1600" dirty="0" smtClean="0"/>
              <a:t>, </a:t>
            </a:r>
            <a:r>
              <a:rPr lang="cs-CZ" sz="1600" dirty="0"/>
              <a:t>4. Vyplnění žádosti II</a:t>
            </a:r>
            <a:r>
              <a:rPr lang="cs-CZ" sz="1600" dirty="0" smtClean="0"/>
              <a:t>, </a:t>
            </a:r>
            <a:r>
              <a:rPr lang="cs-CZ" sz="1600" dirty="0"/>
              <a:t>5. Zprávy o realizace projektu</a:t>
            </a:r>
            <a:r>
              <a:rPr lang="cs-CZ" sz="1600" dirty="0" smtClean="0"/>
              <a:t>.</a:t>
            </a:r>
          </a:p>
          <a:p>
            <a:pPr marL="400050" indent="-400050" algn="just">
              <a:buAutoNum type="romanUcPeriod" startAt="3"/>
            </a:pPr>
            <a:endParaRPr lang="cs-CZ" sz="800" dirty="0" smtClean="0"/>
          </a:p>
          <a:p>
            <a:pPr indent="-285750" algn="just"/>
            <a:r>
              <a:rPr lang="cs-CZ" dirty="0" smtClean="0"/>
              <a:t>Případné chyby v systému zasílat kontaktním osobám Centra v jednotlivých krajích - doložit </a:t>
            </a:r>
            <a:r>
              <a:rPr lang="cs-CZ" dirty="0" err="1" smtClean="0"/>
              <a:t>Print</a:t>
            </a:r>
            <a:r>
              <a:rPr lang="cs-CZ" dirty="0" smtClean="0"/>
              <a:t> </a:t>
            </a:r>
            <a:r>
              <a:rPr lang="cs-CZ" dirty="0" err="1" smtClean="0"/>
              <a:t>Screen</a:t>
            </a:r>
            <a:r>
              <a:rPr lang="cs-CZ" dirty="0" smtClean="0"/>
              <a:t> chybové hlášky při kontrole na dané záložce, kde se chyba vyskytuje! </a:t>
            </a:r>
          </a:p>
        </p:txBody>
      </p:sp>
      <p:sp>
        <p:nvSpPr>
          <p:cNvPr id="4" name="Nadpis 3"/>
          <p:cNvSpPr>
            <a:spLocks noGrp="1"/>
          </p:cNvSpPr>
          <p:nvPr>
            <p:ph type="title"/>
          </p:nvPr>
        </p:nvSpPr>
        <p:spPr/>
        <p:txBody>
          <a:bodyPr>
            <a:normAutofit/>
          </a:bodyPr>
          <a:lstStyle/>
          <a:p>
            <a:pPr algn="ctr"/>
            <a:r>
              <a:rPr lang="cs-CZ" sz="2800" dirty="0" smtClean="0"/>
              <a:t>Co Vám může pomoci při vyplnění IS KP14+ ?</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0818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cs-CZ" dirty="0" smtClean="0"/>
              <a:t>Příjem a hodnocení žádostí </a:t>
            </a:r>
            <a:br>
              <a:rPr lang="cs-CZ" dirty="0" smtClean="0"/>
            </a:br>
            <a:r>
              <a:rPr lang="cs-CZ" dirty="0" smtClean="0"/>
              <a:t>o podporu</a:t>
            </a:r>
            <a:endParaRPr lang="en-US" dirty="0"/>
          </a:p>
        </p:txBody>
      </p:sp>
      <p:sp>
        <p:nvSpPr>
          <p:cNvPr id="3" name="Subtitle 2"/>
          <p:cNvSpPr>
            <a:spLocks noGrp="1"/>
          </p:cNvSpPr>
          <p:nvPr>
            <p:ph type="subTitle" idx="1"/>
          </p:nvPr>
        </p:nvSpPr>
        <p:spPr>
          <a:xfrm>
            <a:off x="685800" y="4735774"/>
            <a:ext cx="6400800" cy="1221399"/>
          </a:xfrm>
        </p:spPr>
        <p:txBody>
          <a:bodyPr/>
          <a:lstStyle/>
          <a:p>
            <a:r>
              <a:rPr lang="cs-CZ" b="1" dirty="0" smtClean="0"/>
              <a:t>Ing. Michaela Brožová</a:t>
            </a:r>
          </a:p>
          <a:p>
            <a:r>
              <a:rPr lang="cs-CZ" b="1" dirty="0"/>
              <a:t>Mgr. Martin Janda</a:t>
            </a:r>
          </a:p>
        </p:txBody>
      </p:sp>
      <p:sp>
        <p:nvSpPr>
          <p:cNvPr id="4" name="Text Placeholder 3"/>
          <p:cNvSpPr>
            <a:spLocks noGrp="1"/>
          </p:cNvSpPr>
          <p:nvPr>
            <p:ph type="body" sz="quarter" idx="11"/>
          </p:nvPr>
        </p:nvSpPr>
        <p:spPr>
          <a:xfrm>
            <a:off x="685800" y="2428876"/>
            <a:ext cx="7772400" cy="2306898"/>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Telematika pro veřejnou dopravu (výzva č. 22)</a:t>
            </a:r>
          </a:p>
        </p:txBody>
      </p:sp>
      <p:sp>
        <p:nvSpPr>
          <p:cNvPr id="5" name="Text Placeholder 4"/>
          <p:cNvSpPr>
            <a:spLocks noGrp="1"/>
          </p:cNvSpPr>
          <p:nvPr>
            <p:ph type="body" sz="quarter" idx="12"/>
          </p:nvPr>
        </p:nvSpPr>
        <p:spPr/>
        <p:txBody>
          <a:bodyPr/>
          <a:lstStyle/>
          <a:p>
            <a:r>
              <a:rPr lang="cs-CZ" dirty="0" smtClean="0"/>
              <a:t>24. 2. 2016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74175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t>Podání žádostí POUZE přes MS2014+</a:t>
            </a:r>
          </a:p>
          <a:p>
            <a:pPr marL="454025" lvl="1" indent="-187325"/>
            <a:r>
              <a:rPr lang="cs-CZ" dirty="0" smtClean="0"/>
              <a:t>Automatická registrace žádosti</a:t>
            </a:r>
          </a:p>
          <a:p>
            <a:pPr marL="454025" lvl="1" indent="-187325"/>
            <a:r>
              <a:rPr lang="cs-CZ" dirty="0" smtClean="0"/>
              <a:t>Automatické předložení na příslušné krajské oddělení Centra</a:t>
            </a:r>
          </a:p>
          <a:p>
            <a:pPr marL="454025" lvl="1" indent="-187325" algn="just"/>
            <a:r>
              <a:rPr lang="cs-CZ" dirty="0" smtClean="0"/>
              <a:t>Žadatel bude depeší informován o přidělených manažerech projektu, kteří budou mít na starosti další administraci projektu a komunikaci se žadatelem (administrace </a:t>
            </a:r>
            <a:r>
              <a:rPr lang="cs-CZ" dirty="0"/>
              <a:t>projektu bude zpravidla probíhat na krajském oddělení Centra, kde je sídlo žadatele</a:t>
            </a:r>
            <a:r>
              <a:rPr lang="cs-CZ" dirty="0" smtClean="0"/>
              <a:t>)</a:t>
            </a:r>
          </a:p>
          <a:p>
            <a:pPr marL="454025" lvl="1" indent="-187325" algn="just"/>
            <a:r>
              <a:rPr lang="cs-CZ" dirty="0" smtClean="0"/>
              <a:t>Komunikace s Centrem před podáním žádosti o podporu: přes komunikačního pracovníka (</a:t>
            </a:r>
            <a:r>
              <a:rPr lang="cs-CZ" i="1" dirty="0" smtClean="0"/>
              <a:t>specialista pro absorpční kapacitu)</a:t>
            </a:r>
            <a:endParaRPr lang="cs-CZ" dirty="0" smtClean="0"/>
          </a:p>
          <a:p>
            <a:pPr marL="454025" lvl="1" indent="-187325" algn="just"/>
            <a:r>
              <a:rPr lang="cs-CZ" dirty="0"/>
              <a:t>Komunikace s </a:t>
            </a:r>
            <a:r>
              <a:rPr lang="cs-CZ" dirty="0" smtClean="0"/>
              <a:t>Centrem po podání </a:t>
            </a:r>
            <a:r>
              <a:rPr lang="cs-CZ" dirty="0"/>
              <a:t>žádosti o podporu: přes </a:t>
            </a:r>
            <a:r>
              <a:rPr lang="cs-CZ" dirty="0" smtClean="0"/>
              <a:t>přiřazeného manažera projektu</a:t>
            </a:r>
            <a:endParaRPr lang="cs-CZ" dirty="0"/>
          </a:p>
          <a:p>
            <a:pPr marL="454025" lvl="1" indent="-187325" algn="just"/>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2189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10000"/>
          </a:bodyPr>
          <a:lstStyle/>
          <a:p>
            <a:pPr marL="361950" lvl="1" indent="-276225" defTabSz="266700"/>
            <a:r>
              <a:rPr lang="cs-CZ" dirty="0"/>
              <a:t>P</a:t>
            </a:r>
            <a:r>
              <a:rPr lang="cs-CZ" dirty="0" smtClean="0"/>
              <a:t>rovedena do</a:t>
            </a:r>
            <a:r>
              <a:rPr lang="cs-CZ" sz="2100" dirty="0"/>
              <a:t> 24 </a:t>
            </a:r>
            <a:r>
              <a:rPr lang="cs-CZ" dirty="0" smtClean="0"/>
              <a:t>pracovních dní od ukončení příjmu žádostí o podporu;</a:t>
            </a:r>
          </a:p>
          <a:p>
            <a:pPr marL="361950" lvl="1" indent="-276225" defTabSz="266700"/>
            <a:r>
              <a:rPr lang="cs-CZ" dirty="0" smtClean="0"/>
              <a:t>probíhá elektronicky v MS2014+, kontrolu provádí Centrum;</a:t>
            </a:r>
          </a:p>
          <a:p>
            <a:pPr marL="361950" lvl="1" indent="-276225" defTabSz="266700"/>
            <a:r>
              <a:rPr lang="cs-CZ" dirty="0" smtClean="0"/>
              <a:t>eliminační kritéria (vždy odpověď „ANO“ x „NE“);</a:t>
            </a:r>
          </a:p>
          <a:p>
            <a:pPr marL="361950" lvl="1" indent="-276225" algn="just" defTabSz="266700"/>
            <a:r>
              <a:rPr lang="cs-CZ" dirty="0"/>
              <a:t>p</a:t>
            </a:r>
            <a:r>
              <a:rPr lang="cs-CZ" dirty="0" smtClean="0"/>
              <a:t>ři kontrole přijatelnosti musí být splněna všechna kritéria stanovená výzvou (obecná i specifická) – v případě nesplnění jakéhokoliv kritéria je žádost vyloučena z dalšího hodnocení;</a:t>
            </a:r>
          </a:p>
          <a:p>
            <a:pPr marL="361950" lvl="1" indent="-276225" algn="just" defTabSz="266700"/>
            <a:r>
              <a:rPr lang="cs-CZ" sz="2100" dirty="0"/>
              <a:t>v rámci kontroly přijatelnosti projektu NELZE žadatele vyzvat </a:t>
            </a:r>
            <a:br>
              <a:rPr lang="cs-CZ" sz="2100" dirty="0"/>
            </a:br>
            <a:r>
              <a:rPr lang="cs-CZ" sz="2100" dirty="0"/>
              <a:t>k doplnění/vysvětlení</a:t>
            </a:r>
          </a:p>
          <a:p>
            <a:pPr marL="361950" lvl="1" indent="-276225" algn="just" defTabSz="266700"/>
            <a:r>
              <a:rPr lang="cs-CZ" dirty="0" smtClean="0"/>
              <a:t>v rámci kontroly formálních náležitostí lze vyzvat k doložení </a:t>
            </a:r>
            <a:br>
              <a:rPr lang="cs-CZ" dirty="0" smtClean="0"/>
            </a:br>
            <a:r>
              <a:rPr lang="cs-CZ" dirty="0" smtClean="0"/>
              <a:t>(max. dvakrát);</a:t>
            </a:r>
          </a:p>
          <a:p>
            <a:pPr marL="361950" lvl="1" indent="-276225" algn="just" defTabSz="266700"/>
            <a:r>
              <a:rPr lang="cs-CZ" dirty="0" smtClean="0"/>
              <a:t>výzvy k doplnění/upřesnění jsou žadateli zasílány formou depeší </a:t>
            </a:r>
            <a:br>
              <a:rPr lang="cs-CZ" dirty="0" smtClean="0"/>
            </a:br>
            <a:r>
              <a:rPr lang="cs-CZ" dirty="0" smtClean="0"/>
              <a:t>v MS2014+.</a:t>
            </a:r>
          </a:p>
          <a:p>
            <a:pPr marL="454025" lvl="1" indent="-187325"/>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normAutofit fontScale="90000"/>
          </a:bodyPr>
          <a:lstStyle/>
          <a:p>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8303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Courier New" panose="02070309020205020404" pitchFamily="49" charset="0"/>
              <a:buChar char="o"/>
            </a:pPr>
            <a:r>
              <a:rPr lang="cs-CZ" dirty="0" smtClean="0"/>
              <a:t>Přes MS2014+.</a:t>
            </a:r>
          </a:p>
          <a:p>
            <a:pPr marL="542925" indent="-285750">
              <a:spcBef>
                <a:spcPts val="0"/>
              </a:spcBef>
              <a:buFont typeface="Courier New" panose="02070309020205020404" pitchFamily="49" charset="0"/>
              <a:buChar char="o"/>
            </a:pPr>
            <a:r>
              <a:rPr lang="cs-CZ" dirty="0" smtClean="0"/>
              <a:t>Ve finančním plánu jsou nastaveny etapy projektu v minimální délce 3 měsíců.</a:t>
            </a:r>
          </a:p>
          <a:p>
            <a:pPr marL="542925" indent="-285750">
              <a:spcBef>
                <a:spcPts val="0"/>
              </a:spcBef>
              <a:buFont typeface="Courier New" panose="02070309020205020404" pitchFamily="49" charset="0"/>
              <a:buChar char="o"/>
            </a:pPr>
            <a:r>
              <a:rPr lang="cs-CZ" dirty="0" smtClean="0"/>
              <a:t>Informace </a:t>
            </a:r>
            <a:r>
              <a:rPr lang="cs-CZ" dirty="0"/>
              <a:t>uvedené v žádosti </a:t>
            </a:r>
            <a:r>
              <a:rPr lang="cs-CZ" dirty="0" smtClean="0"/>
              <a:t>o </a:t>
            </a:r>
            <a:r>
              <a:rPr lang="cs-CZ" dirty="0"/>
              <a:t>podporu </a:t>
            </a:r>
            <a:r>
              <a:rPr lang="cs-CZ" dirty="0" smtClean="0"/>
              <a:t>jsou v</a:t>
            </a:r>
            <a:r>
              <a:rPr lang="cs-CZ" dirty="0"/>
              <a:t> souladu s </a:t>
            </a:r>
            <a:r>
              <a:rPr lang="cs-CZ" dirty="0" smtClean="0"/>
              <a:t>přílohami.</a:t>
            </a:r>
          </a:p>
          <a:p>
            <a:endParaRPr lang="cs-CZ" sz="600" dirty="0" smtClean="0"/>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Courier New" panose="02070309020205020404" pitchFamily="49" charset="0"/>
              <a:buChar char="o"/>
            </a:pPr>
            <a:r>
              <a:rPr lang="cs-CZ" dirty="0" smtClean="0"/>
              <a:t>Statutární zástupce, popř. jim pověřená osoba na základě plné moci, či jiného dokumentu (např. usnesení zastupitelstva).</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534988" indent="-361950" algn="just">
              <a:spcBef>
                <a:spcPts val="0"/>
              </a:spcBef>
              <a:spcAft>
                <a:spcPts val="0"/>
              </a:spcAft>
              <a:buFont typeface="Courier New" panose="02070309020205020404" pitchFamily="49" charset="0"/>
              <a:buChar char="o"/>
              <a:tabLst>
                <a:tab pos="536575" algn="l"/>
              </a:tabLst>
            </a:pPr>
            <a:r>
              <a:rPr lang="cs-CZ" b="1" dirty="0" smtClean="0"/>
              <a:t>Plná </a:t>
            </a:r>
            <a:r>
              <a:rPr lang="cs-CZ" b="1" dirty="0"/>
              <a:t>moc</a:t>
            </a:r>
          </a:p>
          <a:p>
            <a:pPr marL="534988" indent="-361950" algn="just">
              <a:spcBef>
                <a:spcPts val="0"/>
              </a:spcBef>
              <a:spcAft>
                <a:spcPts val="0"/>
              </a:spcAft>
              <a:tabLst>
                <a:tab pos="536575" algn="l"/>
              </a:tabLst>
            </a:pPr>
            <a:r>
              <a:rPr lang="cs-CZ" dirty="0"/>
              <a:t>	</a:t>
            </a:r>
            <a:r>
              <a:rPr lang="cs-CZ" sz="1700" dirty="0"/>
              <a:t>V případě přenesení pravomocí na jinou </a:t>
            </a:r>
            <a:r>
              <a:rPr lang="cs-CZ" sz="1700" dirty="0" smtClean="0"/>
              <a:t>osobu, např. při podpisu žádosti.</a:t>
            </a:r>
            <a:br>
              <a:rPr lang="cs-CZ" sz="1700" dirty="0" smtClean="0"/>
            </a:br>
            <a:r>
              <a:rPr lang="cs-CZ" sz="1700" dirty="0" smtClean="0"/>
              <a:t>Plné </a:t>
            </a:r>
            <a:r>
              <a:rPr lang="cs-CZ" sz="1700" dirty="0"/>
              <a:t>moci jsou uloženy v elektronické podobě v MS2014+. </a:t>
            </a:r>
            <a:r>
              <a:rPr lang="cs-CZ" sz="1700" dirty="0" smtClean="0"/>
              <a:t>Vzor plné moci je uveden v Příloze č. 11 Obecných pravidel. </a:t>
            </a:r>
            <a:r>
              <a:rPr lang="cs-CZ" sz="1700" dirty="0"/>
              <a:t>Plnou moc je možní nahradit usnesením </a:t>
            </a:r>
            <a:r>
              <a:rPr lang="cs-CZ" sz="1700" dirty="0" smtClean="0"/>
              <a:t>zastupitelstva</a:t>
            </a:r>
            <a:r>
              <a:rPr lang="cs-CZ" sz="1700" dirty="0"/>
              <a:t>.</a:t>
            </a:r>
          </a:p>
          <a:p>
            <a:pPr marL="542925" indent="-285750">
              <a:spcBef>
                <a:spcPts val="0"/>
              </a:spcBef>
              <a:buFont typeface="Courier New" panose="02070309020205020404" pitchFamily="49" charset="0"/>
              <a:buChar char="o"/>
            </a:pPr>
            <a:endParaRPr lang="cs-CZ" sz="2000" dirty="0" smtClean="0"/>
          </a:p>
        </p:txBody>
      </p:sp>
      <p:sp>
        <p:nvSpPr>
          <p:cNvPr id="4" name="Nadpis 3"/>
          <p:cNvSpPr>
            <a:spLocks noGrp="1"/>
          </p:cNvSpPr>
          <p:nvPr>
            <p:ph type="title"/>
          </p:nvPr>
        </p:nvSpPr>
        <p:spPr/>
        <p:txBody>
          <a:bodyPr/>
          <a:lstStyle/>
          <a:p>
            <a:pPr algn="ctr"/>
            <a:r>
              <a:rPr lang="cs-CZ" dirty="0"/>
              <a:t>Kritéria formálních </a:t>
            </a:r>
            <a:r>
              <a:rPr lang="cs-CZ" dirty="0" smtClean="0"/>
              <a:t>náležitostí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361950" indent="-361950" algn="just">
              <a:lnSpc>
                <a:spcPct val="110000"/>
              </a:lnSpc>
              <a:spcBef>
                <a:spcPts val="0"/>
              </a:spcBef>
              <a:spcAft>
                <a:spcPts val="0"/>
              </a:spcAft>
              <a:buFont typeface="Courier New" panose="02070309020205020404" pitchFamily="49" charset="0"/>
              <a:buChar char="o"/>
            </a:pPr>
            <a:r>
              <a:rPr lang="cs-CZ" b="1" dirty="0" smtClean="0"/>
              <a:t>Dokumentace </a:t>
            </a:r>
            <a:r>
              <a:rPr lang="cs-CZ" b="1" dirty="0"/>
              <a:t>k zadávacím a výběrovým řízením </a:t>
            </a:r>
          </a:p>
          <a:p>
            <a:pPr marL="361950" indent="-361950" algn="just">
              <a:spcBef>
                <a:spcPts val="0"/>
              </a:spcBef>
              <a:spcAft>
                <a:spcPts val="1200"/>
              </a:spcAft>
            </a:pPr>
            <a:r>
              <a:rPr lang="cs-CZ" dirty="0"/>
              <a:t>	</a:t>
            </a:r>
            <a:r>
              <a:rPr lang="cs-CZ" sz="1700" dirty="0"/>
              <a:t>Žadatel dokládá dokumentaci k zahájeným a ukončeným zadávacím </a:t>
            </a:r>
            <a:br>
              <a:rPr lang="cs-CZ" sz="1700" dirty="0"/>
            </a:br>
            <a:r>
              <a:rPr lang="cs-CZ" sz="1700" dirty="0"/>
              <a:t>a výběrovým řízením, která provedl před podáním žádosti o podporu. </a:t>
            </a:r>
            <a:r>
              <a:rPr lang="cs-CZ" sz="1700" dirty="0">
                <a:solidFill>
                  <a:srgbClr val="FF0000"/>
                </a:solidFill>
              </a:rPr>
              <a:t/>
            </a:r>
            <a:br>
              <a:rPr lang="cs-CZ" sz="1700" dirty="0">
                <a:solidFill>
                  <a:srgbClr val="FF0000"/>
                </a:solidFill>
              </a:rPr>
            </a:br>
            <a:r>
              <a:rPr lang="cs-CZ" sz="1700" dirty="0"/>
              <a:t>Postup k předkládání dokumentace je uveden v kap. 5 Obecných pravidel.</a:t>
            </a:r>
          </a:p>
          <a:p>
            <a:pPr marL="361950" indent="-361950" algn="just">
              <a:spcBef>
                <a:spcPts val="0"/>
              </a:spcBef>
              <a:spcAft>
                <a:spcPts val="0"/>
              </a:spcAft>
              <a:buFont typeface="Courier New" panose="02070309020205020404" pitchFamily="49" charset="0"/>
              <a:buChar char="o"/>
            </a:pPr>
            <a:r>
              <a:rPr lang="cs-CZ" b="1" dirty="0" smtClean="0"/>
              <a:t>Doklady </a:t>
            </a:r>
            <a:r>
              <a:rPr lang="cs-CZ" b="1" dirty="0"/>
              <a:t>o právní subjektivitě žadatele</a:t>
            </a:r>
          </a:p>
          <a:p>
            <a:r>
              <a:rPr lang="cs-CZ" i="1" dirty="0"/>
              <a:t>       </a:t>
            </a:r>
            <a:endParaRPr lang="cs-CZ" i="1" dirty="0" smtClean="0"/>
          </a:p>
          <a:p>
            <a:endParaRPr lang="cs-CZ" dirty="0" smtClean="0"/>
          </a:p>
          <a:p>
            <a:endParaRPr lang="cs-CZ" dirty="0"/>
          </a:p>
          <a:p>
            <a:endParaRPr lang="cs-CZ" dirty="0" smtClean="0"/>
          </a:p>
          <a:p>
            <a:endParaRPr lang="cs-CZ" dirty="0"/>
          </a:p>
          <a:p>
            <a:endParaRPr lang="cs-CZ" dirty="0" smtClean="0"/>
          </a:p>
          <a:p>
            <a:r>
              <a:rPr lang="cs-CZ" dirty="0" smtClean="0"/>
              <a:t>Doklady </a:t>
            </a:r>
            <a:r>
              <a:rPr lang="cs-CZ" dirty="0"/>
              <a:t>k právní subjektivitě nedokládají:</a:t>
            </a:r>
          </a:p>
          <a:p>
            <a:pPr marL="914400" lvl="1" indent="-285750">
              <a:spcBef>
                <a:spcPts val="0"/>
              </a:spcBef>
              <a:buFont typeface="Arial" panose="020B0604020202020204" pitchFamily="34" charset="0"/>
              <a:buChar char="•"/>
            </a:pPr>
            <a:endParaRPr lang="cs-CZ" sz="800" b="0" dirty="0" smtClean="0">
              <a:solidFill>
                <a:schemeClr val="tx1"/>
              </a:solidFill>
            </a:endParaRPr>
          </a:p>
          <a:p>
            <a:pPr marL="914400" lvl="1" indent="-285750">
              <a:spcBef>
                <a:spcPts val="600"/>
              </a:spcBef>
              <a:buFont typeface="Arial" panose="020B0604020202020204" pitchFamily="34" charset="0"/>
              <a:buChar char="•"/>
            </a:pPr>
            <a:r>
              <a:rPr lang="cs-CZ" sz="1700" b="0" dirty="0" smtClean="0">
                <a:solidFill>
                  <a:schemeClr val="tx1"/>
                </a:solidFill>
              </a:rPr>
              <a:t>Kraje/obce </a:t>
            </a:r>
            <a:r>
              <a:rPr lang="cs-CZ" sz="1700" b="0" dirty="0">
                <a:solidFill>
                  <a:schemeClr val="tx1"/>
                </a:solidFill>
              </a:rPr>
              <a:t>a jimi </a:t>
            </a:r>
            <a:r>
              <a:rPr lang="cs-CZ" sz="1700" b="0" dirty="0" smtClean="0">
                <a:solidFill>
                  <a:schemeClr val="tx1"/>
                </a:solidFill>
              </a:rPr>
              <a:t>zřizované/zakládané </a:t>
            </a:r>
            <a:r>
              <a:rPr lang="cs-CZ" sz="1700" b="0" dirty="0">
                <a:solidFill>
                  <a:schemeClr val="tx1"/>
                </a:solidFill>
              </a:rPr>
              <a:t>organizace;</a:t>
            </a:r>
          </a:p>
          <a:p>
            <a:pPr marL="914400" lvl="1" indent="-285750">
              <a:spcBef>
                <a:spcPts val="0"/>
              </a:spcBef>
              <a:buFont typeface="Arial" panose="020B0604020202020204" pitchFamily="34" charset="0"/>
              <a:buChar char="•"/>
            </a:pPr>
            <a:r>
              <a:rPr lang="cs-CZ" sz="1700" b="0" dirty="0">
                <a:solidFill>
                  <a:schemeClr val="tx1"/>
                </a:solidFill>
              </a:rPr>
              <a:t>p</a:t>
            </a:r>
            <a:r>
              <a:rPr lang="cs-CZ" sz="1700" b="0" dirty="0" smtClean="0">
                <a:solidFill>
                  <a:schemeClr val="tx1"/>
                </a:solidFill>
              </a:rPr>
              <a:t>rovozovatel dráhy SŽDC s. o., MD ČR.</a:t>
            </a:r>
            <a:endParaRPr lang="cs-CZ" sz="1700" b="0" dirty="0">
              <a:solidFill>
                <a:schemeClr val="tx1"/>
              </a:solidFill>
            </a:endParaRPr>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1479925503"/>
              </p:ext>
            </p:extLst>
          </p:nvPr>
        </p:nvGraphicFramePr>
        <p:xfrm>
          <a:off x="683569" y="2811439"/>
          <a:ext cx="7816474" cy="2456597"/>
        </p:xfrm>
        <a:graphic>
          <a:graphicData uri="http://schemas.openxmlformats.org/drawingml/2006/table">
            <a:tbl>
              <a:tblPr>
                <a:tableStyleId>{5C22544A-7EE6-4342-B048-85BDC9FD1C3A}</a:tableStyleId>
              </a:tblPr>
              <a:tblGrid>
                <a:gridCol w="4243273"/>
                <a:gridCol w="3573201"/>
              </a:tblGrid>
              <a:tr h="574753">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a:t>
                      </a:r>
                      <a:br>
                        <a:rPr lang="cs-CZ" sz="1400" b="1" baseline="0" dirty="0" smtClean="0">
                          <a:effectLst/>
                        </a:rPr>
                      </a:br>
                      <a:r>
                        <a:rPr lang="cs-CZ" sz="1400" b="1" baseline="0" dirty="0" smtClean="0">
                          <a:effectLst/>
                        </a:rPr>
                        <a:t>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41679">
                <a:tc>
                  <a:txBody>
                    <a:bodyPr/>
                    <a:lstStyle/>
                    <a:p>
                      <a:pPr>
                        <a:lnSpc>
                          <a:spcPct val="115000"/>
                        </a:lnSpc>
                        <a:spcAft>
                          <a:spcPts val="1000"/>
                        </a:spcAft>
                      </a:pPr>
                      <a:r>
                        <a:rPr lang="cs-CZ" sz="1400" dirty="0" smtClean="0">
                          <a:effectLst/>
                        </a:rPr>
                        <a:t>Dobrovolný svazek obcí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Zakládací smlouva</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409433">
                <a:tc>
                  <a:txBody>
                    <a:bodyPr/>
                    <a:lstStyle/>
                    <a:p>
                      <a:pPr>
                        <a:lnSpc>
                          <a:spcPct val="115000"/>
                        </a:lnSpc>
                        <a:spcAft>
                          <a:spcPts val="1000"/>
                        </a:spcAft>
                      </a:pPr>
                      <a:r>
                        <a:rPr lang="cs-CZ" sz="1400" dirty="0" smtClean="0">
                          <a:effectLst/>
                          <a:latin typeface="+mn-lt"/>
                          <a:ea typeface="+mn-ea"/>
                          <a:cs typeface="+mn-cs"/>
                        </a:rPr>
                        <a:t>Organizace</a:t>
                      </a:r>
                      <a:r>
                        <a:rPr lang="cs-CZ" sz="1400" baseline="0" dirty="0" smtClean="0">
                          <a:effectLst/>
                          <a:latin typeface="+mn-lt"/>
                          <a:ea typeface="+mn-ea"/>
                          <a:cs typeface="+mn-cs"/>
                        </a:rPr>
                        <a:t> zřizované nebo zakládané DSO</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Zřizovací či zakládací listina nebo jiný dokument o založení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049437">
                <a:tc>
                  <a:txBody>
                    <a:bodyPr/>
                    <a:lstStyle/>
                    <a:p>
                      <a:pPr>
                        <a:lnSpc>
                          <a:spcPct val="115000"/>
                        </a:lnSpc>
                        <a:spcAft>
                          <a:spcPts val="1000"/>
                        </a:spcAft>
                      </a:pPr>
                      <a:r>
                        <a:rPr lang="cs-CZ" sz="1400" kern="1200" baseline="0" dirty="0" smtClean="0">
                          <a:solidFill>
                            <a:schemeClr val="dk1"/>
                          </a:solidFill>
                          <a:effectLst/>
                          <a:latin typeface="+mn-lt"/>
                          <a:ea typeface="+mn-ea"/>
                          <a:cs typeface="+mn-cs"/>
                        </a:rPr>
                        <a:t>Dopravci ve veřejné dopravě na základě smlouvy o veřejných službách v přepravě cestujících, provozovatelé dráhy nebo drážní dopravy podle zákona č. 266/1994 Sb., jedná-li se o obchodní společnost</a:t>
                      </a:r>
                      <a:endParaRPr lang="cs-CZ" sz="1400" kern="1200" baseline="0" dirty="0">
                        <a:solidFill>
                          <a:schemeClr val="dk1"/>
                        </a:solidFill>
                        <a:effectLst/>
                        <a:latin typeface="+mn-lt"/>
                        <a:ea typeface="+mn-ea"/>
                        <a:cs typeface="+mn-cs"/>
                      </a:endParaRPr>
                    </a:p>
                  </a:txBody>
                  <a:tcPr marL="68580" marR="68580" marT="0" marB="0"/>
                </a:tc>
                <a:tc>
                  <a:txBody>
                    <a:bodyPr/>
                    <a:lstStyle/>
                    <a:p>
                      <a:pPr>
                        <a:lnSpc>
                          <a:spcPct val="115000"/>
                        </a:lnSpc>
                        <a:spcAft>
                          <a:spcPts val="1000"/>
                        </a:spcAft>
                      </a:pPr>
                      <a:r>
                        <a:rPr lang="cs-CZ" sz="1400" dirty="0" smtClean="0">
                          <a:effectLst/>
                        </a:rPr>
                        <a:t>Výpis z obchodního rejstříku</a:t>
                      </a:r>
                      <a:r>
                        <a:rPr lang="cs-CZ" sz="1400" baseline="0" dirty="0" smtClean="0">
                          <a:effectLst/>
                        </a:rPr>
                        <a:t> ne starší než 3 měsíce</a:t>
                      </a:r>
                      <a:endParaRPr lang="cs-CZ" sz="1400" dirty="0" smtClean="0">
                        <a:effectLst/>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135700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2"/>
            <a:ext cx="8206432" cy="5084525"/>
          </a:xfrm>
        </p:spPr>
        <p:txBody>
          <a:bodyPr>
            <a:noAutofit/>
          </a:bodyPr>
          <a:lstStyle/>
          <a:p>
            <a:pPr marL="285750" indent="-285750">
              <a:spcBef>
                <a:spcPts val="0"/>
              </a:spcBef>
              <a:spcAft>
                <a:spcPts val="600"/>
              </a:spcAft>
              <a:buFont typeface="Courier New" panose="02070309020205020404" pitchFamily="49" charset="0"/>
              <a:buChar char="o"/>
            </a:pPr>
            <a:r>
              <a:rPr lang="cs-CZ" b="1" dirty="0" smtClean="0"/>
              <a:t>Výpis </a:t>
            </a:r>
            <a:r>
              <a:rPr lang="cs-CZ" b="1" dirty="0"/>
              <a:t>z rejstříku trestů</a:t>
            </a:r>
          </a:p>
          <a:p>
            <a:pPr marL="647700" lvl="1" indent="-285750" algn="just">
              <a:spcBef>
                <a:spcPts val="0"/>
              </a:spcBef>
              <a:buFont typeface="Arial" panose="020B0604020202020204" pitchFamily="34" charset="0"/>
              <a:buChar char="•"/>
              <a:tabLst>
                <a:tab pos="447675" algn="l"/>
              </a:tabLst>
            </a:pPr>
            <a:r>
              <a:rPr lang="cs-CZ" sz="1700" b="0" dirty="0">
                <a:solidFill>
                  <a:schemeClr val="tx1"/>
                </a:solidFill>
              </a:rPr>
              <a:t>Dokládají všichni statutární zástupci všech žadatelů s výjimkou:</a:t>
            </a:r>
          </a:p>
          <a:p>
            <a:pPr marL="1092200" lvl="2" indent="-285750" algn="just">
              <a:spcBef>
                <a:spcPts val="0"/>
              </a:spcBef>
              <a:buFont typeface="Courier New" panose="02070309020205020404" pitchFamily="49" charset="0"/>
              <a:buChar char="o"/>
              <a:tabLst>
                <a:tab pos="447675" algn="l"/>
              </a:tabLst>
            </a:pPr>
            <a:r>
              <a:rPr lang="cs-CZ" sz="1700" dirty="0"/>
              <a:t>obcí a jimi zřizovaných organizací, </a:t>
            </a:r>
          </a:p>
          <a:p>
            <a:pPr marL="1092200" lvl="2" indent="-285750" algn="just">
              <a:spcBef>
                <a:spcPts val="0"/>
              </a:spcBef>
              <a:buFont typeface="Courier New" panose="02070309020205020404" pitchFamily="49" charset="0"/>
              <a:buChar char="o"/>
              <a:tabLst>
                <a:tab pos="447675" algn="l"/>
              </a:tabLst>
            </a:pPr>
            <a:r>
              <a:rPr lang="cs-CZ" sz="1700" dirty="0"/>
              <a:t>krajů a jimi zřizovaných organizací, </a:t>
            </a:r>
          </a:p>
          <a:p>
            <a:pPr marL="1092200" lvl="2" indent="-285750" algn="just">
              <a:spcBef>
                <a:spcPts val="0"/>
              </a:spcBef>
              <a:buFont typeface="Courier New" panose="02070309020205020404" pitchFamily="49" charset="0"/>
              <a:buChar char="o"/>
              <a:tabLst>
                <a:tab pos="447675" algn="l"/>
              </a:tabLst>
            </a:pPr>
            <a:r>
              <a:rPr lang="cs-CZ" sz="1700" dirty="0" smtClean="0"/>
              <a:t>provozovatele </a:t>
            </a:r>
            <a:r>
              <a:rPr lang="cs-CZ" sz="1700" dirty="0"/>
              <a:t>dráhy SŽDC s. o</a:t>
            </a:r>
            <a:r>
              <a:rPr lang="cs-CZ" sz="1700" dirty="0" smtClean="0"/>
              <a:t>., MD ČR</a:t>
            </a:r>
            <a:endParaRPr lang="cs-CZ" sz="1700" dirty="0"/>
          </a:p>
          <a:p>
            <a:pPr marL="647700" lvl="1" indent="-285750" algn="just">
              <a:spcBef>
                <a:spcPts val="0"/>
              </a:spcBef>
              <a:spcAft>
                <a:spcPts val="1200"/>
              </a:spcAft>
              <a:buFont typeface="Arial" panose="020B0604020202020204" pitchFamily="34" charset="0"/>
              <a:buChar char="•"/>
              <a:tabLst>
                <a:tab pos="447675" algn="l"/>
              </a:tabLst>
            </a:pPr>
            <a:r>
              <a:rPr lang="cs-CZ" sz="1700" b="0" dirty="0">
                <a:solidFill>
                  <a:schemeClr val="tx1"/>
                </a:solidFill>
              </a:rPr>
              <a:t>Výpis z rejstříku trestů v době podání žádosti nesmí být starší 3 měsíců.</a:t>
            </a:r>
          </a:p>
          <a:p>
            <a:pPr marL="324000" indent="-361950" algn="just" defTabSz="266700">
              <a:spcBef>
                <a:spcPts val="0"/>
              </a:spcBef>
              <a:spcAft>
                <a:spcPts val="0"/>
              </a:spcAft>
              <a:buFont typeface="Courier New" panose="02070309020205020404" pitchFamily="49" charset="0"/>
              <a:buChar char="o"/>
              <a:tabLst>
                <a:tab pos="358775" algn="l"/>
              </a:tabLst>
            </a:pPr>
            <a:r>
              <a:rPr lang="cs-CZ" b="1" dirty="0" smtClean="0"/>
              <a:t>Smlouva </a:t>
            </a:r>
            <a:r>
              <a:rPr lang="cs-CZ" b="1" dirty="0"/>
              <a:t>o veřejných službách v přepravě cestujících </a:t>
            </a:r>
          </a:p>
          <a:p>
            <a:pPr marL="527050" indent="-342900" algn="just">
              <a:spcBef>
                <a:spcPts val="0"/>
              </a:spcBef>
              <a:spcAft>
                <a:spcPts val="0"/>
              </a:spcAft>
              <a:buFont typeface="Arial" panose="020B0604020202020204" pitchFamily="34" charset="0"/>
              <a:buChar char="•"/>
              <a:tabLst>
                <a:tab pos="447675" algn="l"/>
              </a:tabLst>
            </a:pPr>
            <a:r>
              <a:rPr lang="cs-CZ" sz="1700" dirty="0"/>
              <a:t>Dopravci ve veřejné dopravě na základě smlouvy o veřejných službách </a:t>
            </a:r>
            <a:br>
              <a:rPr lang="cs-CZ" sz="1700" dirty="0"/>
            </a:br>
            <a:r>
              <a:rPr lang="cs-CZ" sz="1700" dirty="0"/>
              <a:t>v přepravě cestujících </a:t>
            </a:r>
            <a:r>
              <a:rPr lang="cs-CZ" sz="1700" dirty="0" smtClean="0"/>
              <a:t>dokládají </a:t>
            </a:r>
            <a:r>
              <a:rPr lang="cs-CZ" sz="1700" dirty="0"/>
              <a:t>platnou a plněnou smlouvu o veřejných službách </a:t>
            </a:r>
            <a:r>
              <a:rPr lang="cs-CZ" sz="1700" dirty="0" smtClean="0"/>
              <a:t/>
            </a:r>
            <a:br>
              <a:rPr lang="cs-CZ" sz="1700" dirty="0" smtClean="0"/>
            </a:br>
            <a:r>
              <a:rPr lang="cs-CZ" sz="1700" dirty="0" smtClean="0"/>
              <a:t>v </a:t>
            </a:r>
            <a:r>
              <a:rPr lang="cs-CZ" sz="1700" dirty="0"/>
              <a:t>přepravě cestujících v souladu s nařízením č. 1370/2007 a </a:t>
            </a:r>
            <a:br>
              <a:rPr lang="cs-CZ" sz="1700" dirty="0"/>
            </a:br>
            <a:r>
              <a:rPr lang="cs-CZ" sz="1700" dirty="0"/>
              <a:t>s příslušnými ustanoveními zákona č. 194/2010 Sb., nebo smlouvu o smlouvě budoucí o veřejných službách. </a:t>
            </a:r>
          </a:p>
          <a:p>
            <a:pPr marL="527050" indent="-342900" algn="just">
              <a:spcBef>
                <a:spcPts val="0"/>
              </a:spcBef>
              <a:spcAft>
                <a:spcPts val="0"/>
              </a:spcAft>
              <a:buFont typeface="Arial" panose="020B0604020202020204" pitchFamily="34" charset="0"/>
              <a:buChar char="•"/>
              <a:tabLst>
                <a:tab pos="447675" algn="l"/>
              </a:tabLst>
            </a:pPr>
            <a:r>
              <a:rPr lang="cs-CZ" sz="1700" dirty="0"/>
              <a:t>Pokud nebyla smlouva ke dni podání žádosti uzavřena, musí žadatel předložit vyjádření objednatele o úmyslu smlouvu o veřejných službách s žadatelem uzavřít. </a:t>
            </a:r>
          </a:p>
          <a:p>
            <a:pPr marL="527050" indent="-342900" algn="just">
              <a:spcBef>
                <a:spcPts val="0"/>
              </a:spcBef>
              <a:spcAft>
                <a:spcPts val="0"/>
              </a:spcAft>
              <a:buFont typeface="Arial" panose="020B0604020202020204" pitchFamily="34" charset="0"/>
              <a:buChar char="•"/>
              <a:tabLst>
                <a:tab pos="447675" algn="l"/>
              </a:tabLst>
            </a:pPr>
            <a:r>
              <a:rPr lang="cs-CZ" sz="1700" dirty="0"/>
              <a:t>Současné platné smlouvy podle nařízení Rady (EHS) č. 1191/69 a č. 1107/70 musí být uzavřené v souladu s článkem 8 nařízení 1370/2007 odst. 3. </a:t>
            </a:r>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4600"/>
            <a:ext cx="8003232" cy="4819290"/>
          </a:xfrm>
        </p:spPr>
        <p:txBody>
          <a:bodyPr>
            <a:normAutofit fontScale="92500" lnSpcReduction="20000"/>
          </a:bodyPr>
          <a:lstStyle/>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sz="1900" b="1" dirty="0" smtClean="0"/>
              <a:t>Studie </a:t>
            </a:r>
            <a:r>
              <a:rPr lang="cs-CZ" sz="1900" b="1" dirty="0"/>
              <a:t>proveditelnosti</a:t>
            </a:r>
          </a:p>
          <a:p>
            <a:pPr marL="647700" lvl="1" indent="-285750" algn="just">
              <a:lnSpc>
                <a:spcPct val="110000"/>
              </a:lnSpc>
              <a:spcBef>
                <a:spcPts val="0"/>
              </a:spcBef>
              <a:spcAft>
                <a:spcPts val="1200"/>
              </a:spcAft>
              <a:buFont typeface="Arial" panose="020B0604020202020204" pitchFamily="34" charset="0"/>
              <a:buChar char="•"/>
              <a:tabLst>
                <a:tab pos="447675" algn="l"/>
              </a:tabLst>
            </a:pPr>
            <a:r>
              <a:rPr lang="cs-CZ" sz="1800" b="0" dirty="0">
                <a:solidFill>
                  <a:schemeClr val="tx1"/>
                </a:solidFill>
              </a:rPr>
              <a:t>Musí být zpracována podle osnovy uvedené v příloze č. </a:t>
            </a:r>
            <a:r>
              <a:rPr lang="cs-CZ" sz="1800" b="0" dirty="0" smtClean="0">
                <a:solidFill>
                  <a:schemeClr val="tx1"/>
                </a:solidFill>
              </a:rPr>
              <a:t>6 </a:t>
            </a:r>
            <a:r>
              <a:rPr lang="cs-CZ" sz="1800" b="0" dirty="0">
                <a:solidFill>
                  <a:schemeClr val="tx1"/>
                </a:solidFill>
              </a:rPr>
              <a:t>Specifických pravidel pro žadatele a příjemce</a:t>
            </a:r>
            <a:r>
              <a:rPr lang="cs-CZ" sz="1800" b="0" dirty="0" smtClean="0">
                <a:solidFill>
                  <a:schemeClr val="tx1"/>
                </a:solidFill>
              </a:rPr>
              <a:t>.</a:t>
            </a:r>
          </a:p>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sz="1900" b="1" dirty="0" smtClean="0"/>
              <a:t>Karta </a:t>
            </a:r>
            <a:r>
              <a:rPr lang="cs-CZ" sz="1900" b="1" dirty="0"/>
              <a:t>souladu projektu s principy udržitelné mobility</a:t>
            </a: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Karta </a:t>
            </a:r>
            <a:r>
              <a:rPr lang="cs-CZ" sz="1800" b="0" dirty="0">
                <a:solidFill>
                  <a:schemeClr val="tx1"/>
                </a:solidFill>
              </a:rPr>
              <a:t>musí být zpracována podle osnovy uvedené v příloze č. </a:t>
            </a:r>
            <a:r>
              <a:rPr lang="cs-CZ" sz="1800" b="0" dirty="0" smtClean="0">
                <a:solidFill>
                  <a:schemeClr val="tx1"/>
                </a:solidFill>
              </a:rPr>
              <a:t>7 </a:t>
            </a:r>
            <a:r>
              <a:rPr lang="cs-CZ" sz="1800" b="0" dirty="0">
                <a:solidFill>
                  <a:schemeClr val="tx1"/>
                </a:solidFill>
              </a:rPr>
              <a:t>Specifických pravidel</a:t>
            </a:r>
            <a:r>
              <a:rPr lang="cs-CZ" sz="1800" b="0" dirty="0" smtClean="0">
                <a:solidFill>
                  <a:schemeClr val="tx1"/>
                </a:solidFill>
              </a:rPr>
              <a:t>.</a:t>
            </a:r>
          </a:p>
          <a:p>
            <a:pPr marL="647700" lvl="1" indent="-285750" algn="just">
              <a:lnSpc>
                <a:spcPct val="110000"/>
              </a:lnSpc>
              <a:spcBef>
                <a:spcPts val="0"/>
              </a:spcBef>
              <a:spcAft>
                <a:spcPts val="1200"/>
              </a:spcAft>
              <a:buFont typeface="Arial" panose="020B0604020202020204" pitchFamily="34" charset="0"/>
              <a:buChar char="•"/>
              <a:tabLst>
                <a:tab pos="447675" algn="l"/>
              </a:tabLst>
            </a:pPr>
            <a:r>
              <a:rPr lang="cs-CZ" sz="1800" b="0" dirty="0">
                <a:solidFill>
                  <a:schemeClr val="tx1"/>
                </a:solidFill>
              </a:rPr>
              <a:t>V případě obcí nad 50 tis. obyvatel je možné doložit soulad </a:t>
            </a:r>
            <a:r>
              <a:rPr lang="cs-CZ" sz="1800" b="0" dirty="0" smtClean="0">
                <a:solidFill>
                  <a:schemeClr val="tx1"/>
                </a:solidFill>
              </a:rPr>
              <a:t>se </a:t>
            </a:r>
            <a:r>
              <a:rPr lang="cs-CZ" sz="1800" b="0" dirty="0">
                <a:solidFill>
                  <a:schemeClr val="tx1"/>
                </a:solidFill>
              </a:rPr>
              <a:t>Strategickým rámcem městské </a:t>
            </a:r>
            <a:r>
              <a:rPr lang="cs-CZ" sz="1800" b="0" dirty="0" smtClean="0">
                <a:solidFill>
                  <a:schemeClr val="tx1"/>
                </a:solidFill>
              </a:rPr>
              <a:t>mobility </a:t>
            </a:r>
            <a:r>
              <a:rPr lang="cs-CZ" sz="1800" b="0" dirty="0">
                <a:solidFill>
                  <a:schemeClr val="tx1"/>
                </a:solidFill>
              </a:rPr>
              <a:t>nebo s Plánem udržitelné městské </a:t>
            </a:r>
            <a:r>
              <a:rPr lang="cs-CZ" sz="1800" b="0" dirty="0" smtClean="0">
                <a:solidFill>
                  <a:schemeClr val="tx1"/>
                </a:solidFill>
              </a:rPr>
              <a:t>mobility (popis ve Studii proveditelnosti).</a:t>
            </a:r>
            <a:endParaRPr lang="cs-CZ" sz="1800" b="0" dirty="0">
              <a:solidFill>
                <a:schemeClr val="tx1"/>
              </a:solidFill>
            </a:endParaRPr>
          </a:p>
          <a:p>
            <a:pPr marL="285750" indent="-285750">
              <a:lnSpc>
                <a:spcPct val="110000"/>
              </a:lnSpc>
              <a:spcBef>
                <a:spcPts val="0"/>
              </a:spcBef>
              <a:spcAft>
                <a:spcPts val="0"/>
              </a:spcAft>
              <a:buFont typeface="Courier New" panose="02070309020205020404" pitchFamily="49" charset="0"/>
              <a:buChar char="o"/>
            </a:pPr>
            <a:r>
              <a:rPr lang="cs-CZ" sz="1900" b="1" dirty="0"/>
              <a:t>Průzkum trhu</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Provádí se a dokládá pro výdaje na hlavní aktivity projektu.</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Písemná či elektronická komunikace s oslovenými dodavateli ohledně kalkulace cen, ceníky dodavatelů, výtisk internetových stránek dodavatele, smlouvy na obdobné zakázky apod. </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Pokud k datu předložení žádosti bylo zadávací/výběrové řízení k zakázce zahájeno nebo ukončeno, předkládá žadatel místo průzkumu trhu popis způsobu stanovení předpokládané hodnoty </a:t>
            </a:r>
            <a:r>
              <a:rPr lang="cs-CZ" sz="1800" b="0" dirty="0" smtClean="0">
                <a:solidFill>
                  <a:schemeClr val="tx1"/>
                </a:solidFill>
              </a:rPr>
              <a:t>zakázky (ve Studii proveditelnosti).</a:t>
            </a:r>
            <a:endParaRPr lang="cs-CZ" sz="1800" b="0" dirty="0">
              <a:solidFill>
                <a:schemeClr val="tx1"/>
              </a:solidFill>
            </a:endParaRP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Doložený průzkum trhu nesmí být k datu podání žádosti starší než 6 měsíců</a:t>
            </a:r>
            <a:r>
              <a:rPr lang="cs-CZ" sz="1800" b="0" dirty="0" smtClean="0">
                <a:solidFill>
                  <a:schemeClr val="tx1"/>
                </a:solidFill>
              </a:rPr>
              <a:t>.</a:t>
            </a:r>
            <a:endParaRPr lang="cs-CZ" sz="1900" b="0" dirty="0" smtClean="0">
              <a:solidFill>
                <a:schemeClr val="tx1"/>
              </a:solidFill>
            </a:endParaRPr>
          </a:p>
          <a:p>
            <a:pPr marL="361950" lvl="1" indent="0" algn="just">
              <a:lnSpc>
                <a:spcPct val="110000"/>
              </a:lnSpc>
              <a:spcBef>
                <a:spcPts val="0"/>
              </a:spcBef>
              <a:buNone/>
              <a:tabLst>
                <a:tab pos="447675" algn="l"/>
              </a:tabLst>
            </a:pPr>
            <a:endParaRPr lang="cs-CZ" sz="1800" b="0" dirty="0">
              <a:solidFill>
                <a:schemeClr val="tx1"/>
              </a:solidFill>
            </a:endParaRPr>
          </a:p>
        </p:txBody>
      </p:sp>
      <p:sp>
        <p:nvSpPr>
          <p:cNvPr id="4" name="Nadpis 3"/>
          <p:cNvSpPr>
            <a:spLocks noGrp="1"/>
          </p:cNvSpPr>
          <p:nvPr>
            <p:ph type="title"/>
          </p:nvPr>
        </p:nvSpPr>
        <p:spPr/>
        <p:txBody>
          <a:bodyPr/>
          <a:lstStyle/>
          <a:p>
            <a:pPr algn="ctr"/>
            <a:r>
              <a:rPr lang="cs-CZ" dirty="0"/>
              <a:t>Kritéria formálních </a:t>
            </a:r>
            <a:r>
              <a:rPr lang="cs-CZ" dirty="0" smtClean="0"/>
              <a:t>náležitostí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003232" cy="5272086"/>
          </a:xfrm>
        </p:spPr>
        <p:txBody>
          <a:bodyPr>
            <a:noAutofit/>
          </a:bodyPr>
          <a:lstStyle/>
          <a:p>
            <a:pPr marL="285750" indent="-285750">
              <a:lnSpc>
                <a:spcPct val="110000"/>
              </a:lnSpc>
              <a:spcBef>
                <a:spcPts val="0"/>
              </a:spcBef>
              <a:spcAft>
                <a:spcPts val="0"/>
              </a:spcAft>
              <a:buFont typeface="Courier New" panose="02070309020205020404" pitchFamily="49" charset="0"/>
              <a:buChar char="o"/>
            </a:pPr>
            <a:r>
              <a:rPr lang="cs-CZ" b="1" dirty="0" smtClean="0"/>
              <a:t>Seznam </a:t>
            </a:r>
            <a:r>
              <a:rPr lang="cs-CZ" b="1" dirty="0"/>
              <a:t>objednávek – přímých nákupů</a:t>
            </a:r>
            <a:endParaRPr lang="cs-CZ" dirty="0"/>
          </a:p>
          <a:p>
            <a:pPr marL="647700" lvl="1" indent="-285750" algn="just">
              <a:spcBef>
                <a:spcPts val="0"/>
              </a:spcBef>
              <a:buFont typeface="Arial" panose="020B0604020202020204" pitchFamily="34" charset="0"/>
              <a:buChar char="•"/>
              <a:tabLst>
                <a:tab pos="447675" algn="l"/>
              </a:tabLst>
            </a:pPr>
            <a:r>
              <a:rPr lang="cs-CZ" sz="1700" b="0" dirty="0">
                <a:solidFill>
                  <a:schemeClr val="tx1"/>
                </a:solidFill>
              </a:rPr>
              <a:t>Seznam </a:t>
            </a:r>
            <a:r>
              <a:rPr lang="cs-CZ" sz="1700" b="0" dirty="0" smtClean="0">
                <a:solidFill>
                  <a:schemeClr val="tx1"/>
                </a:solidFill>
              </a:rPr>
              <a:t>uskutečněných objednávek </a:t>
            </a:r>
            <a:r>
              <a:rPr lang="cs-CZ" sz="1700" b="0" dirty="0">
                <a:solidFill>
                  <a:schemeClr val="tx1"/>
                </a:solidFill>
              </a:rPr>
              <a:t>- přímých nákupů od 100 </a:t>
            </a:r>
            <a:r>
              <a:rPr lang="cs-CZ" sz="1700" b="0" dirty="0" smtClean="0">
                <a:solidFill>
                  <a:schemeClr val="tx1"/>
                </a:solidFill>
              </a:rPr>
              <a:t>tis. do </a:t>
            </a:r>
            <a:r>
              <a:rPr lang="cs-CZ" sz="1700" b="0" dirty="0">
                <a:solidFill>
                  <a:schemeClr val="tx1"/>
                </a:solidFill>
              </a:rPr>
              <a:t>400 </a:t>
            </a:r>
            <a:r>
              <a:rPr lang="cs-CZ" sz="1700" b="0" dirty="0" smtClean="0">
                <a:solidFill>
                  <a:schemeClr val="tx1"/>
                </a:solidFill>
              </a:rPr>
              <a:t>tis./500 tis. Kč </a:t>
            </a:r>
            <a:r>
              <a:rPr lang="cs-CZ" sz="1700" b="0" dirty="0">
                <a:solidFill>
                  <a:schemeClr val="tx1"/>
                </a:solidFill>
              </a:rPr>
              <a:t>bez DPH  </a:t>
            </a:r>
            <a:r>
              <a:rPr lang="cs-CZ" sz="1700" b="0" dirty="0" smtClean="0">
                <a:solidFill>
                  <a:schemeClr val="tx1"/>
                </a:solidFill>
              </a:rPr>
              <a:t>(dle bodu 5.5 Metodického pokynu pro oblast zadávání zakázek) provedených </a:t>
            </a:r>
            <a:r>
              <a:rPr lang="cs-CZ" sz="1700" b="0" dirty="0">
                <a:solidFill>
                  <a:schemeClr val="tx1"/>
                </a:solidFill>
              </a:rPr>
              <a:t>před podáním žádostí o podporu.</a:t>
            </a:r>
          </a:p>
          <a:p>
            <a:pPr marL="647700" lvl="1" indent="-285750" algn="just">
              <a:spcBef>
                <a:spcPts val="0"/>
              </a:spcBef>
              <a:spcAft>
                <a:spcPts val="1200"/>
              </a:spcAft>
              <a:buFont typeface="Arial" panose="020B0604020202020204" pitchFamily="34" charset="0"/>
              <a:buChar char="•"/>
              <a:tabLst>
                <a:tab pos="447675" algn="l"/>
              </a:tabLst>
            </a:pPr>
            <a:r>
              <a:rPr lang="cs-CZ" sz="1700" b="0" dirty="0">
                <a:solidFill>
                  <a:schemeClr val="tx1"/>
                </a:solidFill>
              </a:rPr>
              <a:t>Formulář je přílohou č. 10 Obecných pravidel</a:t>
            </a:r>
            <a:r>
              <a:rPr lang="cs-CZ" sz="1700" b="0" dirty="0" smtClean="0">
                <a:solidFill>
                  <a:schemeClr val="tx1"/>
                </a:solidFill>
              </a:rPr>
              <a:t>.</a:t>
            </a:r>
          </a:p>
          <a:p>
            <a:pPr marL="361950" indent="-361950" algn="just" defTabSz="266700">
              <a:spcBef>
                <a:spcPts val="0"/>
              </a:spcBef>
              <a:spcAft>
                <a:spcPts val="0"/>
              </a:spcAft>
              <a:buFont typeface="Courier New" panose="02070309020205020404" pitchFamily="49" charset="0"/>
              <a:buChar char="o"/>
              <a:tabLst>
                <a:tab pos="266700" algn="l"/>
              </a:tabLst>
            </a:pPr>
            <a:r>
              <a:rPr lang="cs-CZ" b="1" dirty="0"/>
              <a:t>Výpočet čistých jiných peněžních příjmů</a:t>
            </a:r>
          </a:p>
          <a:p>
            <a:pPr marL="647700" lvl="1" indent="-285750" algn="just">
              <a:spcBef>
                <a:spcPts val="0"/>
              </a:spcBef>
              <a:buFont typeface="Arial" panose="020B0604020202020204" pitchFamily="34" charset="0"/>
              <a:buChar char="•"/>
              <a:tabLst>
                <a:tab pos="447675" algn="l"/>
              </a:tabLst>
            </a:pPr>
            <a:r>
              <a:rPr lang="cs-CZ" sz="1700" b="0" dirty="0">
                <a:solidFill>
                  <a:schemeClr val="tx1"/>
                </a:solidFill>
              </a:rPr>
              <a:t>Pouze pokud projekt v době realizace předpokládá jiné peněžní </a:t>
            </a:r>
            <a:r>
              <a:rPr lang="cs-CZ" sz="1700" b="0" dirty="0" smtClean="0">
                <a:solidFill>
                  <a:schemeClr val="tx1"/>
                </a:solidFill>
              </a:rPr>
              <a:t>příjmy.</a:t>
            </a:r>
            <a:endParaRPr lang="cs-CZ" sz="1700" b="0" dirty="0">
              <a:solidFill>
                <a:schemeClr val="tx1"/>
              </a:solidFill>
            </a:endParaRPr>
          </a:p>
          <a:p>
            <a:pPr marL="647700" lvl="1" indent="-285750" algn="just">
              <a:spcBef>
                <a:spcPts val="0"/>
              </a:spcBef>
              <a:spcAft>
                <a:spcPts val="1200"/>
              </a:spcAft>
              <a:buFont typeface="Arial" panose="020B0604020202020204" pitchFamily="34" charset="0"/>
              <a:buChar char="•"/>
              <a:tabLst>
                <a:tab pos="447675" algn="l"/>
              </a:tabLst>
            </a:pPr>
            <a:r>
              <a:rPr lang="cs-CZ" sz="1700" b="0" dirty="0">
                <a:solidFill>
                  <a:schemeClr val="tx1"/>
                </a:solidFill>
              </a:rPr>
              <a:t>Vzor výpočtu je uveden v příloze č. </a:t>
            </a:r>
            <a:r>
              <a:rPr lang="cs-CZ" sz="1700" b="0" dirty="0" smtClean="0">
                <a:solidFill>
                  <a:schemeClr val="tx1"/>
                </a:solidFill>
              </a:rPr>
              <a:t>10 </a:t>
            </a:r>
            <a:r>
              <a:rPr lang="cs-CZ" sz="1700" b="0" dirty="0">
                <a:solidFill>
                  <a:schemeClr val="tx1"/>
                </a:solidFill>
              </a:rPr>
              <a:t>Specifických pravidel.</a:t>
            </a:r>
          </a:p>
          <a:p>
            <a:pPr marL="323850" indent="-361950" algn="just" defTabSz="266700">
              <a:spcBef>
                <a:spcPts val="0"/>
              </a:spcBef>
              <a:spcAft>
                <a:spcPts val="0"/>
              </a:spcAft>
              <a:buFont typeface="Courier New" panose="02070309020205020404" pitchFamily="49" charset="0"/>
              <a:buChar char="o"/>
              <a:tabLst>
                <a:tab pos="266700" algn="l"/>
              </a:tabLst>
            </a:pPr>
            <a:r>
              <a:rPr lang="cs-CZ" b="1" dirty="0" smtClean="0"/>
              <a:t>Žádost </a:t>
            </a:r>
            <a:r>
              <a:rPr lang="cs-CZ" b="1" dirty="0"/>
              <a:t>o stavební povolení nebo ohlášení, případně stavební povolení nebo souhlas s provedením ohlášeného stavebního záměru nebo veřejnoprávní smlouva nahrazující stavební povolení </a:t>
            </a:r>
          </a:p>
          <a:p>
            <a:pPr marL="533400" indent="-266700" algn="just">
              <a:spcBef>
                <a:spcPts val="0"/>
              </a:spcBef>
              <a:spcAft>
                <a:spcPts val="600"/>
              </a:spcAft>
              <a:buFont typeface="Arial" panose="020B0604020202020204" pitchFamily="34" charset="0"/>
              <a:buChar char="•"/>
              <a:tabLst>
                <a:tab pos="447675" algn="l"/>
              </a:tabLst>
            </a:pPr>
            <a:r>
              <a:rPr lang="cs-CZ" sz="1700" dirty="0" smtClean="0"/>
              <a:t>Pokud je v projektu počítáno s takovými stavebními úpravami, které podléhají povinnosti stavebního povolení nebo ohlášení.</a:t>
            </a:r>
          </a:p>
          <a:p>
            <a:pPr marL="533400" indent="-266700" algn="just">
              <a:spcBef>
                <a:spcPts val="0"/>
              </a:spcBef>
              <a:spcAft>
                <a:spcPts val="600"/>
              </a:spcAft>
              <a:buFont typeface="Arial" panose="020B0604020202020204" pitchFamily="34" charset="0"/>
              <a:buChar char="•"/>
              <a:tabLst>
                <a:tab pos="447675" algn="l"/>
              </a:tabLst>
            </a:pPr>
            <a:r>
              <a:rPr lang="cs-CZ" sz="1700" dirty="0" smtClean="0"/>
              <a:t>Pravomocné </a:t>
            </a:r>
            <a:r>
              <a:rPr lang="cs-CZ" sz="1700" dirty="0"/>
              <a:t>stavební povolení nebo souhlas s provedením ohlášeného stavebního záměru nebo účinná veřejnoprávní smlouva nahrazující stavební povolení nebo žádost </a:t>
            </a:r>
            <a:r>
              <a:rPr lang="cs-CZ" sz="1700" dirty="0" smtClean="0"/>
              <a:t>(včetně příloh) o </a:t>
            </a:r>
            <a:r>
              <a:rPr lang="cs-CZ" sz="1700" dirty="0"/>
              <a:t>stavení povolení nebo ohlášení </a:t>
            </a:r>
            <a:r>
              <a:rPr lang="cs-CZ" sz="1700" dirty="0" smtClean="0"/>
              <a:t>potvrzená </a:t>
            </a:r>
            <a:r>
              <a:rPr lang="cs-CZ" sz="1700" dirty="0"/>
              <a:t>stavebním úřadem.</a:t>
            </a:r>
            <a:r>
              <a:rPr lang="cs-CZ" sz="1700" i="1" dirty="0">
                <a:solidFill>
                  <a:srgbClr val="00529C"/>
                </a:solidFill>
              </a:rPr>
              <a:t> Pravomocné </a:t>
            </a:r>
            <a:r>
              <a:rPr lang="cs-CZ" sz="1700" i="1" dirty="0" smtClean="0">
                <a:solidFill>
                  <a:srgbClr val="00529C"/>
                </a:solidFill>
              </a:rPr>
              <a:t>SP </a:t>
            </a:r>
            <a:r>
              <a:rPr lang="cs-CZ" sz="1700" i="1" dirty="0">
                <a:solidFill>
                  <a:srgbClr val="00529C"/>
                </a:solidFill>
              </a:rPr>
              <a:t>musí být doloženo nejpozději do dne vydání Rozhodnutí</a:t>
            </a:r>
            <a:r>
              <a:rPr lang="cs-CZ" i="1" dirty="0" smtClean="0">
                <a:solidFill>
                  <a:srgbClr val="00529C"/>
                </a:solidFill>
              </a:rPr>
              <a:t>.</a:t>
            </a:r>
            <a:endParaRPr lang="cs-CZ"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34859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b="1" i="1" dirty="0" smtClean="0">
                <a:solidFill>
                  <a:srgbClr val="0070C0"/>
                </a:solidFill>
              </a:rPr>
              <a:t>Centrum pro regionální rozvoj </a:t>
            </a:r>
            <a:br>
              <a:rPr lang="cs-CZ" b="1" i="1" dirty="0" smtClean="0">
                <a:solidFill>
                  <a:srgbClr val="0070C0"/>
                </a:solidFill>
              </a:rPr>
            </a:br>
            <a:r>
              <a:rPr lang="cs-CZ" b="1" i="1" dirty="0" smtClean="0">
                <a:solidFill>
                  <a:srgbClr val="0070C0"/>
                </a:solidFill>
              </a:rPr>
              <a:t>České republiky</a:t>
            </a:r>
            <a:endParaRPr lang="en-US" b="1" i="1" dirty="0">
              <a:solidFill>
                <a:srgbClr val="0070C0"/>
              </a:solidFill>
            </a:endParaRPr>
          </a:p>
        </p:txBody>
      </p:sp>
      <p:sp>
        <p:nvSpPr>
          <p:cNvPr id="4" name="Zástupný symbol pro obsah 3"/>
          <p:cNvSpPr>
            <a:spLocks noGrp="1"/>
          </p:cNvSpPr>
          <p:nvPr>
            <p:ph idx="1"/>
          </p:nvPr>
        </p:nvSpPr>
        <p:spPr/>
        <p:txBody>
          <a:bodyPr>
            <a:normAutofit fontScale="92500" lnSpcReduction="10000"/>
          </a:bodyPr>
          <a:lstStyle/>
          <a:p>
            <a:pPr marL="0" lvl="0" indent="0" algn="just" defTabSz="457200">
              <a:lnSpc>
                <a:spcPct val="120000"/>
              </a:lnSpc>
              <a:spcAft>
                <a:spcPts val="200"/>
              </a:spcAft>
              <a:buNone/>
            </a:pPr>
            <a:r>
              <a:rPr lang="cs-CZ" sz="1800" dirty="0">
                <a:solidFill>
                  <a:prstClr val="black"/>
                </a:solidFill>
              </a:rPr>
              <a:t>Státní příspěvková organizace zřízená Zákonem č. 248/2000 Sb., o podpoře regionálního rozvoje, a řízená Ministerstvem pro místní rozvoj ČR</a:t>
            </a:r>
          </a:p>
          <a:p>
            <a:pPr marL="454025" lvl="1" indent="-187325" defTabSz="457200">
              <a:spcBef>
                <a:spcPts val="1680"/>
              </a:spcBef>
              <a:buFont typeface="Arial"/>
              <a:buChar char="•"/>
            </a:pPr>
            <a:r>
              <a:rPr lang="cs-CZ" sz="1700" b="1" dirty="0">
                <a:solidFill>
                  <a:srgbClr val="00529C"/>
                </a:solidFill>
              </a:rPr>
              <a:t>zprostředkující subjekt pro vybrané operační programy </a:t>
            </a:r>
          </a:p>
          <a:p>
            <a:pPr marL="720725" lvl="2" indent="-187325" defTabSz="457200">
              <a:spcBef>
                <a:spcPts val="700"/>
              </a:spcBef>
              <a:buFont typeface="Arial"/>
              <a:buChar char="•"/>
            </a:pPr>
            <a:r>
              <a:rPr lang="cs-CZ" sz="1400" dirty="0">
                <a:solidFill>
                  <a:prstClr val="black"/>
                </a:solidFill>
              </a:rPr>
              <a:t>konzultační a informační činnost</a:t>
            </a:r>
          </a:p>
          <a:p>
            <a:pPr marL="720725" lvl="2" indent="-187325" defTabSz="457200">
              <a:spcBef>
                <a:spcPts val="700"/>
              </a:spcBef>
              <a:buFont typeface="Arial"/>
              <a:buChar char="•"/>
            </a:pPr>
            <a:r>
              <a:rPr lang="cs-CZ" sz="1400" dirty="0">
                <a:solidFill>
                  <a:prstClr val="black"/>
                </a:solidFill>
              </a:rPr>
              <a:t>kontrola a monitoring realizace projektů</a:t>
            </a:r>
          </a:p>
          <a:p>
            <a:pPr marL="720725" lvl="2" indent="-187325" defTabSz="457200">
              <a:spcBef>
                <a:spcPts val="700"/>
              </a:spcBef>
              <a:buFont typeface="Arial"/>
              <a:buChar char="•"/>
            </a:pPr>
            <a:r>
              <a:rPr lang="cs-CZ" sz="1400" dirty="0">
                <a:solidFill>
                  <a:prstClr val="black"/>
                </a:solidFill>
              </a:rPr>
              <a:t>(2014-2020) Integrovaný regionální operační program</a:t>
            </a:r>
          </a:p>
          <a:p>
            <a:pPr marL="720725" lvl="2" indent="-187325" defTabSz="457200">
              <a:spcBef>
                <a:spcPts val="700"/>
              </a:spcBef>
              <a:buFont typeface="Arial"/>
              <a:buChar char="•"/>
            </a:pPr>
            <a:r>
              <a:rPr lang="cs-CZ" sz="1400" dirty="0">
                <a:solidFill>
                  <a:prstClr val="black"/>
                </a:solidFill>
              </a:rPr>
              <a:t>(2007-2013) Integrovaný operační program, OP Technická pomoc</a:t>
            </a:r>
          </a:p>
          <a:p>
            <a:pPr marL="720725" lvl="2" indent="-187325" defTabSz="457200">
              <a:spcBef>
                <a:spcPts val="700"/>
              </a:spcBef>
              <a:buFont typeface="Arial"/>
              <a:buChar char="•"/>
            </a:pPr>
            <a:r>
              <a:rPr lang="cs-CZ" sz="1400" dirty="0">
                <a:solidFill>
                  <a:prstClr val="black"/>
                </a:solidFill>
              </a:rPr>
              <a:t>(2004-2006) Společný regionální operační program, OP JPD2</a:t>
            </a:r>
          </a:p>
          <a:p>
            <a:pPr marL="720725" lvl="2" indent="-187325" defTabSz="457200">
              <a:spcBef>
                <a:spcPts val="400"/>
              </a:spcBef>
              <a:buFont typeface="Arial"/>
              <a:buChar char="•"/>
            </a:pPr>
            <a:r>
              <a:rPr lang="cs-CZ" sz="1400" dirty="0">
                <a:solidFill>
                  <a:prstClr val="black"/>
                </a:solidFill>
              </a:rPr>
              <a:t>(1998-2004) předvstupní programy (PHARE, ISPA, SAPARD)</a:t>
            </a:r>
          </a:p>
          <a:p>
            <a:pPr marL="454025" lvl="1" indent="-187325" defTabSz="457200">
              <a:spcBef>
                <a:spcPts val="1680"/>
              </a:spcBef>
              <a:buFont typeface="Arial"/>
              <a:buChar char="•"/>
            </a:pPr>
            <a:r>
              <a:rPr lang="cs-CZ" sz="1700" b="1" dirty="0">
                <a:solidFill>
                  <a:srgbClr val="00529C"/>
                </a:solidFill>
              </a:rPr>
              <a:t>kontrolní subjekt pro operační programy Cíle 3 (nyní Cíl 2)</a:t>
            </a:r>
          </a:p>
          <a:p>
            <a:pPr marL="720725" lvl="2" indent="-187325" defTabSz="457200">
              <a:spcBef>
                <a:spcPts val="700"/>
              </a:spcBef>
              <a:buFont typeface="Arial"/>
              <a:buChar char="•"/>
            </a:pPr>
            <a:r>
              <a:rPr lang="cs-CZ" sz="1400" dirty="0">
                <a:solidFill>
                  <a:prstClr val="black"/>
                </a:solidFill>
              </a:rPr>
              <a:t>přeshraniční  spolupráce (Sasko, Bavorsko, Rakousko, Slovensko, Polsko)</a:t>
            </a:r>
          </a:p>
          <a:p>
            <a:pPr marL="720725" lvl="2" indent="-187325" defTabSz="457200">
              <a:spcBef>
                <a:spcPts val="700"/>
              </a:spcBef>
              <a:buFont typeface="Arial"/>
              <a:buChar char="•"/>
            </a:pPr>
            <a:r>
              <a:rPr lang="cs-CZ" sz="1400" dirty="0">
                <a:solidFill>
                  <a:prstClr val="black"/>
                </a:solidFill>
              </a:rPr>
              <a:t>nadnárodní  spolupráce (</a:t>
            </a:r>
            <a:r>
              <a:rPr lang="cs-CZ" sz="1400" dirty="0" err="1">
                <a:solidFill>
                  <a:prstClr val="black"/>
                </a:solidFill>
              </a:rPr>
              <a:t>Central</a:t>
            </a:r>
            <a:r>
              <a:rPr lang="cs-CZ" sz="1400" dirty="0">
                <a:solidFill>
                  <a:prstClr val="black"/>
                </a:solidFill>
              </a:rPr>
              <a:t> </a:t>
            </a:r>
            <a:r>
              <a:rPr lang="cs-CZ" sz="1400" dirty="0" err="1">
                <a:solidFill>
                  <a:prstClr val="black"/>
                </a:solidFill>
              </a:rPr>
              <a:t>Europe</a:t>
            </a:r>
            <a:r>
              <a:rPr lang="cs-CZ" sz="1400" dirty="0">
                <a:solidFill>
                  <a:prstClr val="black"/>
                </a:solidFill>
              </a:rPr>
              <a:t>, </a:t>
            </a:r>
            <a:r>
              <a:rPr lang="cs-CZ" sz="1400" dirty="0" err="1">
                <a:solidFill>
                  <a:prstClr val="black"/>
                </a:solidFill>
              </a:rPr>
              <a:t>Danube</a:t>
            </a:r>
            <a:r>
              <a:rPr lang="cs-CZ" sz="1400" dirty="0">
                <a:solidFill>
                  <a:prstClr val="black"/>
                </a:solidFill>
              </a:rPr>
              <a:t>)</a:t>
            </a:r>
          </a:p>
          <a:p>
            <a:pPr marL="720725" lvl="2" indent="-187325" defTabSz="457200">
              <a:spcBef>
                <a:spcPts val="700"/>
              </a:spcBef>
              <a:buFont typeface="Arial"/>
              <a:buChar char="•"/>
            </a:pPr>
            <a:r>
              <a:rPr lang="cs-CZ" sz="1400" dirty="0">
                <a:solidFill>
                  <a:prstClr val="black"/>
                </a:solidFill>
              </a:rPr>
              <a:t>meziregionální spolupráce (INTERREG </a:t>
            </a:r>
            <a:r>
              <a:rPr lang="cs-CZ" sz="1400" dirty="0" err="1">
                <a:solidFill>
                  <a:prstClr val="black"/>
                </a:solidFill>
              </a:rPr>
              <a:t>Europe</a:t>
            </a:r>
            <a:r>
              <a:rPr lang="cs-CZ" sz="1400" dirty="0">
                <a:solidFill>
                  <a:prstClr val="black"/>
                </a:solidFill>
              </a:rPr>
              <a:t>)</a:t>
            </a:r>
          </a:p>
          <a:p>
            <a:pPr marL="454025" lvl="1" indent="-187325" defTabSz="457200">
              <a:spcBef>
                <a:spcPts val="1680"/>
              </a:spcBef>
              <a:buFont typeface="Arial"/>
              <a:buChar char="•"/>
            </a:pPr>
            <a:r>
              <a:rPr lang="cs-CZ" sz="1700" b="1" dirty="0">
                <a:solidFill>
                  <a:srgbClr val="00529C"/>
                </a:solidFill>
              </a:rPr>
              <a:t>hostitelská organizace pro pracoviště </a:t>
            </a:r>
            <a:r>
              <a:rPr lang="cs-CZ" sz="1700" b="1" dirty="0" err="1">
                <a:solidFill>
                  <a:srgbClr val="00529C"/>
                </a:solidFill>
              </a:rPr>
              <a:t>Enterprise</a:t>
            </a:r>
            <a:r>
              <a:rPr lang="cs-CZ" sz="1700" b="1" dirty="0">
                <a:solidFill>
                  <a:srgbClr val="00529C"/>
                </a:solidFill>
              </a:rPr>
              <a:t> </a:t>
            </a:r>
            <a:r>
              <a:rPr lang="cs-CZ" sz="1700" b="1" dirty="0" err="1">
                <a:solidFill>
                  <a:srgbClr val="00529C"/>
                </a:solidFill>
              </a:rPr>
              <a:t>Europe</a:t>
            </a:r>
            <a:r>
              <a:rPr lang="cs-CZ" sz="1700" b="1" dirty="0">
                <a:solidFill>
                  <a:srgbClr val="00529C"/>
                </a:solidFill>
              </a:rPr>
              <a:t> Network</a:t>
            </a:r>
          </a:p>
          <a:p>
            <a:pPr marL="720725" lvl="2" indent="-187325" defTabSz="457200">
              <a:spcBef>
                <a:spcPts val="700"/>
              </a:spcBef>
              <a:buFont typeface="Arial"/>
              <a:buChar char="•"/>
            </a:pPr>
            <a:r>
              <a:rPr lang="cs-CZ" sz="1400" dirty="0">
                <a:solidFill>
                  <a:prstClr val="black"/>
                </a:solidFill>
              </a:rPr>
              <a:t>poradenství pro malé a střední podnikatele</a:t>
            </a: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2</a:t>
            </a:fld>
            <a:endParaRPr lang="cs-CZ"/>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13648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084263"/>
            <a:ext cx="8003232" cy="4972006"/>
          </a:xfrm>
        </p:spPr>
        <p:txBody>
          <a:bodyPr>
            <a:noAutofit/>
          </a:bodyPr>
          <a:lstStyle/>
          <a:p>
            <a:pPr marL="361950" indent="-361950" algn="just">
              <a:spcBef>
                <a:spcPts val="0"/>
              </a:spcBef>
              <a:spcAft>
                <a:spcPts val="0"/>
              </a:spcAft>
              <a:buFont typeface="Courier New" panose="02070309020205020404" pitchFamily="49" charset="0"/>
              <a:buChar char="o"/>
              <a:tabLst>
                <a:tab pos="447675" algn="l"/>
              </a:tabLst>
            </a:pPr>
            <a:r>
              <a:rPr lang="cs-CZ" b="1" dirty="0" smtClean="0"/>
              <a:t>Projektová </a:t>
            </a:r>
            <a:r>
              <a:rPr lang="cs-CZ" b="1" dirty="0"/>
              <a:t>dokumentace pro vydání stavebního povolení nebo pro </a:t>
            </a:r>
            <a:r>
              <a:rPr lang="cs-CZ" b="1" dirty="0" smtClean="0"/>
              <a:t>ohlášení stavby</a:t>
            </a:r>
            <a:endParaRPr lang="cs-CZ" b="1" dirty="0"/>
          </a:p>
          <a:p>
            <a:pPr marL="647700" indent="-285750" algn="just">
              <a:spcBef>
                <a:spcPts val="0"/>
              </a:spcBef>
              <a:spcAft>
                <a:spcPts val="0"/>
              </a:spcAft>
              <a:buFont typeface="Arial" panose="020B0604020202020204" pitchFamily="34" charset="0"/>
              <a:buChar char="•"/>
              <a:tabLst>
                <a:tab pos="447675" algn="l"/>
              </a:tabLst>
            </a:pPr>
            <a:r>
              <a:rPr lang="cs-CZ" sz="1700" dirty="0"/>
              <a:t>Pokud je v projektu počítáno s takovými stavebními úpravami, které podléhají povinnosti stavebního povolení nebo ohlášení</a:t>
            </a:r>
            <a:r>
              <a:rPr lang="cs-CZ" sz="1700" dirty="0" smtClean="0"/>
              <a:t>.</a:t>
            </a:r>
          </a:p>
          <a:p>
            <a:pPr marL="647700" indent="-285750" algn="just">
              <a:spcBef>
                <a:spcPts val="0"/>
              </a:spcBef>
              <a:spcAft>
                <a:spcPts val="0"/>
              </a:spcAft>
              <a:buFont typeface="Arial" panose="020B0604020202020204" pitchFamily="34" charset="0"/>
              <a:buChar char="•"/>
              <a:tabLst>
                <a:tab pos="447675" algn="l"/>
              </a:tabLst>
            </a:pPr>
            <a:r>
              <a:rPr lang="cs-CZ" sz="1700" dirty="0" smtClean="0"/>
              <a:t>Projektová </a:t>
            </a:r>
            <a:r>
              <a:rPr lang="cs-CZ" sz="1700" dirty="0"/>
              <a:t>dokumentace v podrobnosti pro vydání stavebního </a:t>
            </a:r>
            <a:r>
              <a:rPr lang="cs-CZ" sz="1700" dirty="0" smtClean="0"/>
              <a:t>povolení nebo pro ohlášení.</a:t>
            </a:r>
            <a:endParaRPr lang="cs-CZ" sz="1700" dirty="0"/>
          </a:p>
          <a:p>
            <a:pPr marL="647700" indent="-285750" algn="just">
              <a:spcBef>
                <a:spcPts val="0"/>
              </a:spcBef>
              <a:spcAft>
                <a:spcPts val="1200"/>
              </a:spcAft>
              <a:buFont typeface="Arial" panose="020B0604020202020204" pitchFamily="34" charset="0"/>
              <a:buChar char="•"/>
              <a:tabLst>
                <a:tab pos="447675" algn="l"/>
              </a:tabLst>
            </a:pPr>
            <a:r>
              <a:rPr lang="cs-CZ" sz="1700" dirty="0" smtClean="0"/>
              <a:t>Zpracovaná </a:t>
            </a:r>
            <a:r>
              <a:rPr lang="cs-CZ" sz="1700" dirty="0"/>
              <a:t>projektová dokumentace pro provádění </a:t>
            </a:r>
            <a:r>
              <a:rPr lang="cs-CZ" sz="1700" dirty="0" smtClean="0"/>
              <a:t>stavby, v případě, že již byla zpracována.</a:t>
            </a:r>
          </a:p>
          <a:p>
            <a:pPr marL="361950" indent="-361950" algn="just">
              <a:spcBef>
                <a:spcPts val="0"/>
              </a:spcBef>
              <a:spcAft>
                <a:spcPts val="0"/>
              </a:spcAft>
              <a:buFont typeface="Courier New" panose="02070309020205020404" pitchFamily="49" charset="0"/>
              <a:buChar char="o"/>
            </a:pPr>
            <a:r>
              <a:rPr lang="cs-CZ" b="1" dirty="0" smtClean="0"/>
              <a:t>Doklad o prokázání právních vztahů k nemovitému majetku, který je předmětem projektu</a:t>
            </a:r>
            <a:endParaRPr lang="cs-CZ" b="1" dirty="0"/>
          </a:p>
          <a:p>
            <a:pPr marL="647700" indent="-285750" algn="just">
              <a:spcBef>
                <a:spcPts val="0"/>
              </a:spcBef>
              <a:spcAft>
                <a:spcPts val="0"/>
              </a:spcAft>
              <a:buFont typeface="Arial" panose="020B0604020202020204" pitchFamily="34" charset="0"/>
              <a:buChar char="•"/>
            </a:pPr>
            <a:r>
              <a:rPr lang="cs-CZ" sz="1700" dirty="0"/>
              <a:t>Pokud je v projektu počítáno s takovými stavebními úpravami, které podléhají povinnosti stavebního povolení nebo ohlášení.</a:t>
            </a:r>
          </a:p>
          <a:p>
            <a:pPr marL="647700" indent="-285750" algn="just">
              <a:spcBef>
                <a:spcPts val="0"/>
              </a:spcBef>
              <a:spcAft>
                <a:spcPts val="0"/>
              </a:spcAft>
              <a:buFont typeface="Arial" panose="020B0604020202020204" pitchFamily="34" charset="0"/>
              <a:buChar char="•"/>
            </a:pPr>
            <a:r>
              <a:rPr lang="cs-CZ" sz="1700" dirty="0" smtClean="0"/>
              <a:t>Výpisy z katastru nemovitostí ne starší něž 3 měsíce ke dni podání žádosti o podporu.</a:t>
            </a:r>
          </a:p>
          <a:p>
            <a:pPr marL="647700" indent="-285750" algn="just">
              <a:spcBef>
                <a:spcPts val="0"/>
              </a:spcBef>
              <a:spcAft>
                <a:spcPts val="0"/>
              </a:spcAft>
              <a:buFont typeface="Arial" panose="020B0604020202020204" pitchFamily="34" charset="0"/>
              <a:buChar char="•"/>
            </a:pPr>
            <a:r>
              <a:rPr lang="cs-CZ" sz="1700" dirty="0" smtClean="0"/>
              <a:t>Pokud žadatel není zapsán jako vlastník nebo subjekt s právem hospodaření dokládá jiné právo k majetku (povede-li projekt k technickému zhodnocení, je nutné, aby možnost provádět TZ byla uvedena v nájemní smlouvě nebo smlouvě o výpůjčce, a to s podmínkou zachování výstupů po dobu udržitelnosti).</a:t>
            </a:r>
            <a:endParaRPr lang="cs-CZ" sz="1700" dirty="0"/>
          </a:p>
          <a:p>
            <a:pPr marL="361950">
              <a:spcBef>
                <a:spcPts val="0"/>
              </a:spcBef>
              <a:spcAft>
                <a:spcPts val="0"/>
              </a:spcAft>
            </a:pPr>
            <a:endParaRPr lang="cs-CZ" dirty="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VI.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84338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084263"/>
            <a:ext cx="8003232" cy="4972006"/>
          </a:xfrm>
        </p:spPr>
        <p:txBody>
          <a:bodyPr>
            <a:noAutofit/>
          </a:bodyPr>
          <a:lstStyle/>
          <a:p>
            <a:pPr marL="361950" indent="-361950" algn="just">
              <a:spcBef>
                <a:spcPts val="0"/>
              </a:spcBef>
              <a:spcAft>
                <a:spcPts val="0"/>
              </a:spcAft>
              <a:buFont typeface="Courier New" panose="02070309020205020404" pitchFamily="49" charset="0"/>
              <a:buChar char="o"/>
            </a:pPr>
            <a:r>
              <a:rPr lang="cs-CZ" b="1" dirty="0" smtClean="0"/>
              <a:t>Položkový </a:t>
            </a:r>
            <a:r>
              <a:rPr lang="cs-CZ" b="1" dirty="0"/>
              <a:t>rozpočet </a:t>
            </a:r>
            <a:r>
              <a:rPr lang="cs-CZ" b="1" dirty="0" smtClean="0"/>
              <a:t>stavby</a:t>
            </a:r>
          </a:p>
          <a:p>
            <a:pPr marL="647700" indent="-285750" algn="just">
              <a:spcBef>
                <a:spcPts val="0"/>
              </a:spcBef>
              <a:spcAft>
                <a:spcPts val="0"/>
              </a:spcAft>
              <a:buFont typeface="Arial" panose="020B0604020202020204" pitchFamily="34" charset="0"/>
              <a:buChar char="•"/>
            </a:pPr>
            <a:r>
              <a:rPr lang="cs-CZ" sz="1700" dirty="0"/>
              <a:t>Pokud je v projektu počítáno s takovými stavebními úpravami, které podléhají povinnosti stavebního povolení nebo ohlášení.</a:t>
            </a:r>
          </a:p>
          <a:p>
            <a:pPr marL="647700" indent="-285750" algn="just">
              <a:spcBef>
                <a:spcPts val="0"/>
              </a:spcBef>
              <a:spcAft>
                <a:spcPts val="0"/>
              </a:spcAft>
              <a:buFont typeface="Arial" panose="020B0604020202020204" pitchFamily="34" charset="0"/>
              <a:buChar char="•"/>
            </a:pPr>
            <a:r>
              <a:rPr lang="cs-CZ" sz="1700" dirty="0" smtClean="0"/>
              <a:t>Položkový </a:t>
            </a:r>
            <a:r>
              <a:rPr lang="cs-CZ" sz="1700" dirty="0"/>
              <a:t>rozpočet stavby podle jednotného ceníku stavebních prací v cenové úrovni ne starší než k r. 2014 ve formě oceněného soupisu prací potvrzeného autorizovaným projektantem a dále také </a:t>
            </a:r>
            <a:r>
              <a:rPr lang="cs-CZ" sz="1700" dirty="0" smtClean="0"/>
              <a:t>ve </a:t>
            </a:r>
            <a:r>
              <a:rPr lang="cs-CZ" sz="1700" dirty="0"/>
              <a:t>formátu </a:t>
            </a:r>
            <a:r>
              <a:rPr lang="cs-CZ" sz="1700" dirty="0" smtClean="0"/>
              <a:t>*.XML. </a:t>
            </a:r>
          </a:p>
          <a:p>
            <a:pPr marL="647700" indent="-285750" algn="just">
              <a:spcBef>
                <a:spcPts val="0"/>
              </a:spcBef>
              <a:spcAft>
                <a:spcPts val="0"/>
              </a:spcAft>
              <a:buFont typeface="Arial" panose="020B0604020202020204" pitchFamily="34" charset="0"/>
              <a:buChar char="•"/>
            </a:pPr>
            <a:r>
              <a:rPr lang="cs-CZ" sz="1700" dirty="0"/>
              <a:t>V rozpočtu musí být uveden název použitého jednotného ceníku (cenové soustavy</a:t>
            </a:r>
            <a:r>
              <a:rPr lang="cs-CZ" sz="1700" dirty="0" smtClean="0"/>
              <a:t>). Pokud by byla jednotková cena uvedená projektantem vyšší než jednotková cena dané cenové soustavy, je nutné rozdíl vysvětlit.</a:t>
            </a:r>
          </a:p>
          <a:p>
            <a:pPr marL="647700" indent="-285750" algn="just">
              <a:spcBef>
                <a:spcPts val="0"/>
              </a:spcBef>
              <a:spcAft>
                <a:spcPts val="0"/>
              </a:spcAft>
              <a:buFont typeface="Arial" panose="020B0604020202020204" pitchFamily="34" charset="0"/>
              <a:buChar char="•"/>
            </a:pPr>
            <a:r>
              <a:rPr lang="cs-CZ" sz="1700" dirty="0" smtClean="0"/>
              <a:t>Případné položky charakteru soubor nebo komplet musí být specifikovány včetně způsobu jejich ocenění. Obdobně musí být specifikovány (včetně způsobu ocenění) položky, které nejsou definovány v použité cenové soustavě.</a:t>
            </a:r>
          </a:p>
          <a:p>
            <a:pPr marL="647700" indent="-285750" algn="just">
              <a:spcBef>
                <a:spcPts val="0"/>
              </a:spcBef>
              <a:spcAft>
                <a:spcPts val="0"/>
              </a:spcAft>
              <a:buFont typeface="Arial" panose="020B0604020202020204" pitchFamily="34" charset="0"/>
              <a:buChar char="•"/>
            </a:pPr>
            <a:r>
              <a:rPr lang="cs-CZ" sz="1700" dirty="0"/>
              <a:t>V případě, že proběhlo zadávací řízení na zhotovitele stavby, předkládá žadatel také </a:t>
            </a:r>
            <a:r>
              <a:rPr lang="cs-CZ" sz="1700" dirty="0" err="1" smtClean="0"/>
              <a:t>vysoutěžený</a:t>
            </a:r>
            <a:r>
              <a:rPr lang="cs-CZ" sz="1700" dirty="0" smtClean="0"/>
              <a:t> a </a:t>
            </a:r>
            <a:r>
              <a:rPr lang="cs-CZ" sz="1700" dirty="0" err="1" smtClean="0"/>
              <a:t>naceněný</a:t>
            </a:r>
            <a:r>
              <a:rPr lang="cs-CZ" sz="1700" dirty="0" smtClean="0"/>
              <a:t> rozpočet vybraného uchazeče (.</a:t>
            </a:r>
            <a:r>
              <a:rPr lang="cs-CZ" sz="1700" dirty="0" err="1" smtClean="0"/>
              <a:t>xls</a:t>
            </a:r>
            <a:r>
              <a:rPr lang="cs-CZ" sz="1700" dirty="0" smtClean="0"/>
              <a:t> nebo .</a:t>
            </a:r>
            <a:r>
              <a:rPr lang="cs-CZ" sz="1700" dirty="0" err="1" smtClean="0"/>
              <a:t>xlm</a:t>
            </a:r>
            <a:r>
              <a:rPr lang="cs-CZ" sz="1700" dirty="0" smtClean="0"/>
              <a:t>).</a:t>
            </a:r>
            <a:endParaRPr lang="cs-CZ" sz="1700" dirty="0"/>
          </a:p>
          <a:p>
            <a:pPr marL="361950">
              <a:spcBef>
                <a:spcPts val="0"/>
              </a:spcBef>
              <a:spcAft>
                <a:spcPts val="0"/>
              </a:spcAft>
            </a:pPr>
            <a:endParaRPr lang="cs-CZ" dirty="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VII.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96235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Autofit/>
          </a:bodyPr>
          <a:lstStyle/>
          <a:p>
            <a:pPr marL="457200" indent="-457200">
              <a:spcBef>
                <a:spcPts val="600"/>
              </a:spcBef>
              <a:buFont typeface="+mj-lt"/>
              <a:buAutoNum type="arabicPeriod"/>
            </a:pPr>
            <a:r>
              <a:rPr lang="cs-CZ" sz="1900" b="1" dirty="0">
                <a:solidFill>
                  <a:srgbClr val="00529C"/>
                </a:solidFill>
              </a:rPr>
              <a:t>Projekt je svým zaměřením v souladu s cíli a podporovanými  </a:t>
            </a:r>
            <a:r>
              <a:rPr lang="cs-CZ" sz="1900" b="1" dirty="0" smtClean="0">
                <a:solidFill>
                  <a:srgbClr val="00529C"/>
                </a:solidFill>
              </a:rPr>
              <a:t>   </a:t>
            </a:r>
            <a:r>
              <a:rPr lang="cs-CZ" sz="1900" b="1" dirty="0">
                <a:solidFill>
                  <a:srgbClr val="00529C"/>
                </a:solidFill>
              </a:rPr>
              <a:t> </a:t>
            </a:r>
            <a:r>
              <a:rPr lang="cs-CZ" sz="1900" b="1" dirty="0" smtClean="0">
                <a:solidFill>
                  <a:srgbClr val="00529C"/>
                </a:solidFill>
              </a:rPr>
              <a:t> aktivitami výzvy</a:t>
            </a:r>
          </a:p>
          <a:p>
            <a:pPr marL="717550" indent="-285750">
              <a:spcBef>
                <a:spcPts val="0"/>
              </a:spcBef>
              <a:spcAft>
                <a:spcPts val="0"/>
              </a:spcAft>
              <a:buFont typeface="Courier New" panose="02070309020205020404" pitchFamily="49" charset="0"/>
              <a:buChar char="o"/>
            </a:pPr>
            <a:r>
              <a:rPr lang="cs-CZ" dirty="0" smtClean="0"/>
              <a:t>Z popisu projektu a projektové dokumentace je zřejmé, že se jedná </a:t>
            </a:r>
          </a:p>
          <a:p>
            <a:pPr marL="431800">
              <a:spcBef>
                <a:spcPts val="0"/>
              </a:spcBef>
              <a:spcAft>
                <a:spcPts val="0"/>
              </a:spcAft>
            </a:pPr>
            <a:r>
              <a:rPr lang="cs-CZ" dirty="0" smtClean="0"/>
              <a:t>o </a:t>
            </a:r>
            <a:r>
              <a:rPr lang="cs-CZ" dirty="0"/>
              <a:t>projekt </a:t>
            </a:r>
            <a:r>
              <a:rPr lang="cs-CZ" dirty="0" smtClean="0"/>
              <a:t>zaměřený na </a:t>
            </a:r>
            <a:r>
              <a:rPr lang="cs-CZ" b="1" dirty="0" smtClean="0"/>
              <a:t>aktivitu „Telematika pro veřejnou dopravu“</a:t>
            </a:r>
            <a:r>
              <a:rPr lang="cs-CZ" dirty="0" smtClean="0"/>
              <a:t>, konkrétně pak na aktivity uvedené v podkapitole 2.2 Specifických pravidel.</a:t>
            </a:r>
          </a:p>
          <a:p>
            <a:pPr marL="457200" indent="-457200">
              <a:spcBef>
                <a:spcPts val="600"/>
              </a:spcBef>
              <a:buFont typeface="+mj-lt"/>
              <a:buAutoNum type="arabicPeriod" startAt="2"/>
            </a:pPr>
            <a:r>
              <a:rPr lang="pl-PL" sz="1900" b="1" dirty="0">
                <a:solidFill>
                  <a:srgbClr val="00529C"/>
                </a:solidFill>
              </a:rPr>
              <a:t>Projekt je v souladu s podmínkami výzvy</a:t>
            </a:r>
          </a:p>
          <a:p>
            <a:pPr marL="717550" indent="-285750">
              <a:spcBef>
                <a:spcPts val="0"/>
              </a:spcBef>
              <a:spcAft>
                <a:spcPts val="0"/>
              </a:spcAft>
              <a:buFont typeface="Courier New" panose="02070309020205020404" pitchFamily="49" charset="0"/>
              <a:buChar char="o"/>
            </a:pPr>
            <a:r>
              <a:rPr lang="cs-CZ" dirty="0"/>
              <a:t>Z</a:t>
            </a:r>
            <a:r>
              <a:rPr lang="cs-CZ" dirty="0" smtClean="0"/>
              <a:t>ahájení </a:t>
            </a:r>
            <a:r>
              <a:rPr lang="cs-CZ" dirty="0"/>
              <a:t>a ukončení realizace </a:t>
            </a:r>
            <a:r>
              <a:rPr lang="cs-CZ" dirty="0" smtClean="0"/>
              <a:t>v</a:t>
            </a:r>
            <a:r>
              <a:rPr lang="cs-CZ" dirty="0"/>
              <a:t> rozmezí mezi </a:t>
            </a:r>
            <a:r>
              <a:rPr lang="cs-CZ" dirty="0" smtClean="0"/>
              <a:t>1.1</a:t>
            </a:r>
            <a:r>
              <a:rPr lang="cs-CZ" dirty="0"/>
              <a:t>. 2014 a </a:t>
            </a:r>
            <a:r>
              <a:rPr lang="cs-CZ" b="1" dirty="0" smtClean="0"/>
              <a:t>30.6. 2019</a:t>
            </a:r>
            <a:r>
              <a:rPr lang="cs-CZ" dirty="0" smtClean="0"/>
              <a:t>,</a:t>
            </a:r>
          </a:p>
          <a:p>
            <a:pPr marL="717550" indent="-285750">
              <a:spcBef>
                <a:spcPts val="0"/>
              </a:spcBef>
              <a:spcAft>
                <a:spcPts val="0"/>
              </a:spcAft>
              <a:buFont typeface="Courier New" panose="02070309020205020404" pitchFamily="49" charset="0"/>
              <a:buChar char="o"/>
            </a:pPr>
            <a:r>
              <a:rPr lang="cs-CZ" dirty="0"/>
              <a:t>popis cílových skupin a dopad projektu na ně,</a:t>
            </a:r>
          </a:p>
          <a:p>
            <a:pPr marL="717550" indent="-285750">
              <a:spcBef>
                <a:spcPts val="0"/>
              </a:spcBef>
              <a:spcAft>
                <a:spcPts val="0"/>
              </a:spcAft>
              <a:buFont typeface="Courier New" panose="02070309020205020404" pitchFamily="49" charset="0"/>
              <a:buChar char="o"/>
            </a:pPr>
            <a:r>
              <a:rPr lang="cs-CZ" dirty="0"/>
              <a:t>dodržení procentní míry podpory z ERDF, SR, žadatel,</a:t>
            </a:r>
          </a:p>
          <a:p>
            <a:pPr marL="717550" indent="-285750">
              <a:spcBef>
                <a:spcPts val="0"/>
              </a:spcBef>
              <a:spcAft>
                <a:spcPts val="0"/>
              </a:spcAft>
              <a:buFont typeface="Courier New" panose="02070309020205020404" pitchFamily="49" charset="0"/>
              <a:buChar char="o"/>
            </a:pPr>
            <a:r>
              <a:rPr lang="cs-CZ" dirty="0"/>
              <a:t>správně </a:t>
            </a:r>
            <a:r>
              <a:rPr lang="cs-CZ" dirty="0" smtClean="0"/>
              <a:t>zvolené indikátory </a:t>
            </a:r>
            <a:r>
              <a:rPr lang="cs-CZ" dirty="0"/>
              <a:t>projektu a způsob </a:t>
            </a:r>
            <a:r>
              <a:rPr lang="cs-CZ" dirty="0" smtClean="0"/>
              <a:t>jejich </a:t>
            </a:r>
            <a:r>
              <a:rPr lang="cs-CZ" dirty="0"/>
              <a:t>výpočtu</a:t>
            </a:r>
            <a:r>
              <a:rPr lang="cs-CZ" dirty="0" smtClean="0"/>
              <a:t>, soulad hodnoty indikátorů s informacemi v žádosti,</a:t>
            </a:r>
          </a:p>
          <a:p>
            <a:pPr marL="717550" indent="-285750">
              <a:spcBef>
                <a:spcPts val="0"/>
              </a:spcBef>
              <a:spcAft>
                <a:spcPts val="0"/>
              </a:spcAft>
              <a:buFont typeface="Courier New" panose="02070309020205020404" pitchFamily="49" charset="0"/>
              <a:buChar char="o"/>
            </a:pPr>
            <a:r>
              <a:rPr lang="pl-PL" dirty="0" smtClean="0"/>
              <a:t>termín </a:t>
            </a:r>
            <a:r>
              <a:rPr lang="pl-PL" dirty="0"/>
              <a:t>ukončení realizace </a:t>
            </a:r>
            <a:r>
              <a:rPr lang="pl-PL" dirty="0" smtClean="0"/>
              <a:t>projektu je </a:t>
            </a:r>
            <a:r>
              <a:rPr lang="pl-PL" dirty="0"/>
              <a:t>po datu podání žádosti </a:t>
            </a:r>
            <a:r>
              <a:rPr lang="pl-PL" dirty="0" smtClean="0"/>
              <a:t/>
            </a:r>
            <a:br>
              <a:rPr lang="pl-PL" dirty="0" smtClean="0"/>
            </a:br>
            <a:r>
              <a:rPr lang="pl-PL" dirty="0" smtClean="0"/>
              <a:t>o </a:t>
            </a:r>
            <a:r>
              <a:rPr lang="pl-PL" dirty="0"/>
              <a:t>podporu,</a:t>
            </a:r>
          </a:p>
          <a:p>
            <a:pPr marL="717550" indent="-285750">
              <a:spcBef>
                <a:spcPts val="0"/>
              </a:spcBef>
              <a:spcAft>
                <a:spcPts val="0"/>
              </a:spcAft>
              <a:buFont typeface="Courier New" panose="02070309020205020404" pitchFamily="49" charset="0"/>
              <a:buChar char="o"/>
            </a:pPr>
            <a:r>
              <a:rPr lang="cs-CZ" dirty="0"/>
              <a:t>místo realizace </a:t>
            </a:r>
            <a:r>
              <a:rPr lang="cs-CZ" dirty="0" smtClean="0"/>
              <a:t>projektu (celá ČR s výjimkou hl. města Praha).</a:t>
            </a:r>
          </a:p>
        </p:txBody>
      </p:sp>
      <p:sp>
        <p:nvSpPr>
          <p:cNvPr id="4" name="Nadpis 3"/>
          <p:cNvSpPr>
            <a:spLocks noGrp="1"/>
          </p:cNvSpPr>
          <p:nvPr>
            <p:ph type="title"/>
          </p:nvPr>
        </p:nvSpPr>
        <p:spPr/>
        <p:txBody>
          <a:bodyPr/>
          <a:lstStyle/>
          <a:p>
            <a:pPr algn="ctr"/>
            <a:r>
              <a:rPr lang="cs-CZ" dirty="0"/>
              <a:t>Obecná kritéria </a:t>
            </a:r>
            <a:r>
              <a:rPr lang="cs-CZ" dirty="0" smtClean="0"/>
              <a:t>přijatelnosti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lnSpcReduction="10000"/>
          </a:bodyPr>
          <a:lstStyle/>
          <a:p>
            <a:pPr marL="457200" indent="-457200">
              <a:buFont typeface="+mj-lt"/>
              <a:buAutoNum type="arabicPeriod" startAt="3"/>
            </a:pPr>
            <a:r>
              <a:rPr lang="cs-CZ" sz="1900" b="1" dirty="0" smtClean="0">
                <a:solidFill>
                  <a:srgbClr val="00529C"/>
                </a:solidFill>
              </a:rPr>
              <a:t>Žadatel splňuje definici oprávněného příjemce pro příslušný specifický cíl a výzvu:</a:t>
            </a:r>
            <a:endParaRPr lang="cs-CZ" sz="1900" b="1" dirty="0">
              <a:solidFill>
                <a:srgbClr val="00529C"/>
              </a:solidFill>
            </a:endParaRPr>
          </a:p>
          <a:p>
            <a:pPr marL="785813" lvl="5" indent="-342900">
              <a:spcBef>
                <a:spcPts val="0"/>
              </a:spcBef>
              <a:buFont typeface="Courier New" panose="02070309020205020404" pitchFamily="49" charset="0"/>
              <a:buChar char="o"/>
            </a:pPr>
            <a:r>
              <a:rPr lang="cs-CZ" sz="1900" dirty="0" smtClean="0"/>
              <a:t>Kraje, obce</a:t>
            </a:r>
            <a:r>
              <a:rPr lang="cs-CZ" sz="1900" dirty="0"/>
              <a:t>, </a:t>
            </a:r>
            <a:r>
              <a:rPr lang="cs-CZ" sz="1900" dirty="0" smtClean="0"/>
              <a:t>dobrovolné svazky obcí a organizace jimi zakládané/zřizované, </a:t>
            </a:r>
            <a:endParaRPr lang="cs-CZ" sz="1900" dirty="0"/>
          </a:p>
          <a:p>
            <a:pPr marL="785813" lvl="5" indent="-342900">
              <a:spcBef>
                <a:spcPts val="0"/>
              </a:spcBef>
              <a:buFont typeface="Courier New" panose="02070309020205020404" pitchFamily="49" charset="0"/>
              <a:buChar char="o"/>
            </a:pPr>
            <a:r>
              <a:rPr lang="cs-CZ" sz="1900" dirty="0" smtClean="0"/>
              <a:t>dopravci </a:t>
            </a:r>
            <a:r>
              <a:rPr lang="cs-CZ" sz="1900" dirty="0"/>
              <a:t>ve veřejné dopravě na základě smlouvy o veřejných službách </a:t>
            </a:r>
            <a:r>
              <a:rPr lang="cs-CZ" sz="1900" dirty="0" smtClean="0"/>
              <a:t/>
            </a:r>
            <a:br>
              <a:rPr lang="cs-CZ" sz="1900" dirty="0" smtClean="0"/>
            </a:br>
            <a:r>
              <a:rPr lang="cs-CZ" sz="1900" dirty="0" smtClean="0"/>
              <a:t>v </a:t>
            </a:r>
            <a:r>
              <a:rPr lang="cs-CZ" sz="1900" dirty="0"/>
              <a:t>přepravě </a:t>
            </a:r>
            <a:r>
              <a:rPr lang="cs-CZ" sz="1900" dirty="0" smtClean="0"/>
              <a:t>cestujících,</a:t>
            </a:r>
          </a:p>
          <a:p>
            <a:pPr marL="785813" lvl="5" indent="-342900">
              <a:spcBef>
                <a:spcPts val="0"/>
              </a:spcBef>
              <a:buFont typeface="Courier New" panose="02070309020205020404" pitchFamily="49" charset="0"/>
              <a:buChar char="o"/>
            </a:pPr>
            <a:r>
              <a:rPr lang="cs-CZ" dirty="0" smtClean="0"/>
              <a:t>provozovatelé </a:t>
            </a:r>
            <a:r>
              <a:rPr lang="cs-CZ" dirty="0"/>
              <a:t>dráhy nebo drážní dopravy podle zákona č. 266/1994 Sb. (Správa železniční dopravní cesty, s. o. a obchodní společnosti), </a:t>
            </a:r>
          </a:p>
          <a:p>
            <a:pPr marL="785813" lvl="5" indent="-342900">
              <a:spcBef>
                <a:spcPts val="0"/>
              </a:spcBef>
              <a:buFont typeface="Courier New" panose="02070309020205020404" pitchFamily="49" charset="0"/>
              <a:buChar char="o"/>
            </a:pPr>
            <a:r>
              <a:rPr lang="cs-CZ" sz="1900" dirty="0" smtClean="0"/>
              <a:t>Ministerstvo dopravy ČR.</a:t>
            </a:r>
            <a:endParaRPr lang="cs-CZ" sz="1900" dirty="0"/>
          </a:p>
          <a:p>
            <a:pPr marL="460375" lvl="5" indent="0">
              <a:spcBef>
                <a:spcPts val="0"/>
              </a:spcBef>
              <a:buNone/>
            </a:pPr>
            <a:endParaRPr lang="cs-CZ" sz="800" dirty="0"/>
          </a:p>
          <a:p>
            <a:pPr marL="457200" indent="-457200">
              <a:buFont typeface="+mj-lt"/>
              <a:buAutoNum type="arabicPeriod" startAt="4"/>
            </a:pPr>
            <a:r>
              <a:rPr lang="cs-CZ" sz="1900" b="1" dirty="0">
                <a:solidFill>
                  <a:srgbClr val="00529C"/>
                </a:solidFill>
              </a:rPr>
              <a:t>Projekt respektuje minimální a maximální hranici celkových způsobilých výdajů</a:t>
            </a:r>
          </a:p>
          <a:p>
            <a:pPr marL="785813" lvl="5" indent="-342900">
              <a:spcBef>
                <a:spcPts val="0"/>
              </a:spcBef>
              <a:buFont typeface="Courier New" panose="02070309020205020404" pitchFamily="49" charset="0"/>
              <a:buChar char="o"/>
            </a:pPr>
            <a:r>
              <a:rPr lang="cs-CZ" sz="1900" b="1" dirty="0"/>
              <a:t>Minimální výše </a:t>
            </a:r>
            <a:r>
              <a:rPr lang="cs-CZ" sz="1900" dirty="0"/>
              <a:t>celkových způsobilých výdajů </a:t>
            </a:r>
            <a:r>
              <a:rPr lang="cs-CZ" sz="1900" b="1" dirty="0"/>
              <a:t>5</a:t>
            </a:r>
            <a:r>
              <a:rPr lang="cs-CZ" sz="1900" b="1" dirty="0" smtClean="0"/>
              <a:t> </a:t>
            </a:r>
            <a:r>
              <a:rPr lang="cs-CZ" sz="1900" b="1" dirty="0"/>
              <a:t>mil. Kč,</a:t>
            </a:r>
          </a:p>
          <a:p>
            <a:pPr marL="785813" lvl="5" indent="-342900">
              <a:spcBef>
                <a:spcPts val="0"/>
              </a:spcBef>
              <a:buFont typeface="Courier New" panose="02070309020205020404" pitchFamily="49" charset="0"/>
              <a:buChar char="o"/>
            </a:pPr>
            <a:r>
              <a:rPr lang="cs-CZ" sz="1900" b="1" dirty="0"/>
              <a:t>maximální výše</a:t>
            </a:r>
            <a:r>
              <a:rPr lang="cs-CZ" sz="1900" dirty="0"/>
              <a:t> celkových způsobilých výdajů </a:t>
            </a:r>
            <a:r>
              <a:rPr lang="cs-CZ" sz="1900" b="1" dirty="0" smtClean="0"/>
              <a:t>50 </a:t>
            </a:r>
            <a:r>
              <a:rPr lang="cs-CZ" sz="1900" b="1" dirty="0"/>
              <a:t>mil. Kč</a:t>
            </a:r>
            <a:r>
              <a:rPr lang="cs-CZ" sz="1900" b="1" dirty="0" smtClean="0"/>
              <a:t>.</a:t>
            </a:r>
          </a:p>
          <a:p>
            <a:pPr marL="785813" lvl="5" indent="-342900">
              <a:spcBef>
                <a:spcPts val="0"/>
              </a:spcBef>
              <a:buFont typeface="Courier New" panose="02070309020205020404" pitchFamily="49" charset="0"/>
              <a:buChar char="o"/>
            </a:pPr>
            <a:endParaRPr lang="cs-CZ" sz="800" b="1" dirty="0" smtClean="0"/>
          </a:p>
          <a:p>
            <a:pPr marL="457200" indent="-457200">
              <a:buFont typeface="+mj-lt"/>
              <a:buAutoNum type="arabicPeriod" startAt="5"/>
            </a:pPr>
            <a:r>
              <a:rPr lang="cs-CZ" sz="1900" b="1" dirty="0">
                <a:solidFill>
                  <a:srgbClr val="00529C"/>
                </a:solidFill>
              </a:rPr>
              <a:t>Projekt respektuje limity způsobilých výdajů</a:t>
            </a:r>
          </a:p>
          <a:p>
            <a:pPr marL="785813" lvl="5" indent="-342900">
              <a:spcBef>
                <a:spcPts val="0"/>
              </a:spcBef>
              <a:buFont typeface="Courier New" panose="02070309020205020404" pitchFamily="49" charset="0"/>
              <a:buChar char="o"/>
            </a:pPr>
            <a:r>
              <a:rPr lang="cs-CZ" sz="1900" dirty="0"/>
              <a:t>Výdaje hlavní aktivity min. 85 % z celkových způsobilých výdajů,</a:t>
            </a:r>
          </a:p>
          <a:p>
            <a:pPr marL="785813" lvl="5" indent="-342900">
              <a:spcBef>
                <a:spcPts val="0"/>
              </a:spcBef>
              <a:buFont typeface="Courier New" panose="02070309020205020404" pitchFamily="49" charset="0"/>
              <a:buChar char="o"/>
            </a:pPr>
            <a:r>
              <a:rPr lang="cs-CZ" sz="1900" dirty="0"/>
              <a:t>výdaje na </a:t>
            </a:r>
            <a:r>
              <a:rPr lang="cs-CZ" sz="1900" b="1" dirty="0"/>
              <a:t>vedlejší aktivity max. 15 % </a:t>
            </a:r>
            <a:r>
              <a:rPr lang="cs-CZ" sz="1900" dirty="0"/>
              <a:t>z celkových způsobilých výdajů</a:t>
            </a:r>
            <a:r>
              <a:rPr lang="cs-CZ" sz="1900" dirty="0" smtClean="0"/>
              <a:t>.</a:t>
            </a:r>
            <a:endParaRPr lang="cs-CZ" dirty="0"/>
          </a:p>
          <a:p>
            <a:endParaRPr lang="cs-CZ" sz="1900" dirty="0" smtClean="0"/>
          </a:p>
          <a:p>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42913" lvl="5" indent="0">
              <a:spcBef>
                <a:spcPts val="0"/>
              </a:spcBef>
              <a:buNone/>
            </a:pPr>
            <a:r>
              <a:rPr lang="cs-CZ" sz="800" dirty="0" smtClean="0"/>
              <a:t> </a:t>
            </a:r>
            <a:endParaRPr lang="cs-CZ" sz="800" dirty="0"/>
          </a:p>
          <a:p>
            <a:pPr marL="457200" indent="-457200">
              <a:buFont typeface="+mj-lt"/>
              <a:buAutoNum type="arabicPeriod" startAt="6"/>
            </a:pPr>
            <a:r>
              <a:rPr lang="cs-CZ" sz="1900" b="1" dirty="0">
                <a:solidFill>
                  <a:srgbClr val="00529C"/>
                </a:solidFill>
              </a:rPr>
              <a:t>Výsledky projektu jsou udržitelné</a:t>
            </a:r>
          </a:p>
          <a:p>
            <a:pPr marL="714375" indent="-285750">
              <a:spcBef>
                <a:spcPts val="0"/>
              </a:spcBef>
              <a:spcAft>
                <a:spcPts val="0"/>
              </a:spcAft>
              <a:buFont typeface="Courier New" panose="02070309020205020404" pitchFamily="49" charset="0"/>
              <a:buChar char="o"/>
            </a:pPr>
            <a:r>
              <a:rPr lang="cs-CZ" sz="1900" dirty="0"/>
              <a:t>V kapitole </a:t>
            </a:r>
            <a:r>
              <a:rPr lang="cs-CZ" sz="1900" dirty="0" smtClean="0"/>
              <a:t>17 </a:t>
            </a:r>
            <a:r>
              <a:rPr lang="cs-CZ" sz="1900" dirty="0"/>
              <a:t>Studie proveditelnosti je popsáno zajištění udržitelnosti projektu</a:t>
            </a:r>
            <a:r>
              <a:rPr lang="cs-CZ" sz="1900" dirty="0" smtClean="0"/>
              <a:t>.</a:t>
            </a:r>
          </a:p>
          <a:p>
            <a:pPr marL="714375" indent="-285750">
              <a:spcBef>
                <a:spcPts val="0"/>
              </a:spcBef>
              <a:spcAft>
                <a:spcPts val="0"/>
              </a:spcAft>
              <a:buFont typeface="Courier New" panose="02070309020205020404" pitchFamily="49" charset="0"/>
              <a:buChar char="o"/>
            </a:pPr>
            <a:endParaRPr lang="cs-CZ" sz="800" dirty="0" smtClean="0"/>
          </a:p>
          <a:p>
            <a:pPr marL="457200" indent="-457200">
              <a:spcBef>
                <a:spcPts val="0"/>
              </a:spcBef>
              <a:buFont typeface="+mj-lt"/>
              <a:buAutoNum type="arabicPeriod" startAt="7"/>
            </a:pPr>
            <a:r>
              <a:rPr lang="cs-CZ" sz="1900" b="1" dirty="0">
                <a:solidFill>
                  <a:srgbClr val="00529C"/>
                </a:solidFill>
              </a:rPr>
              <a:t>Projekt nemá negativní vliv na žádnou z horizontálních priorit IROP (udržitelný rozvoj, rovné příležitosti a zákaz diskriminace, rovnost mužů a žen)</a:t>
            </a:r>
          </a:p>
          <a:p>
            <a:pPr marL="714375" lvl="2" indent="-285750">
              <a:spcBef>
                <a:spcPts val="0"/>
              </a:spcBef>
              <a:buFont typeface="Courier New" panose="02070309020205020404" pitchFamily="49" charset="0"/>
              <a:buChar char="o"/>
            </a:pPr>
            <a:r>
              <a:rPr lang="cs-CZ" sz="1900" dirty="0"/>
              <a:t>Projekt musí mít </a:t>
            </a:r>
            <a:r>
              <a:rPr lang="cs-CZ" sz="1900" dirty="0" smtClean="0"/>
              <a:t>neutrální </a:t>
            </a:r>
            <a:r>
              <a:rPr lang="cs-CZ" sz="1900" dirty="0"/>
              <a:t>vliv na </a:t>
            </a:r>
            <a:r>
              <a:rPr lang="cs-CZ" sz="1900" dirty="0" smtClean="0"/>
              <a:t>udržitelný rozvoj a na podporu rovnosti mezi muži a ženami; na podporu rovných příležitostí a nediskriminace je možný buď neutrální, nebo pozitivní vliv,</a:t>
            </a:r>
            <a:endParaRPr lang="cs-CZ" sz="1900" dirty="0"/>
          </a:p>
          <a:p>
            <a:pPr marL="714375" lvl="2" indent="-285750">
              <a:spcBef>
                <a:spcPts val="0"/>
              </a:spcBef>
              <a:buFont typeface="Courier New" panose="02070309020205020404" pitchFamily="49" charset="0"/>
              <a:buChar char="o"/>
            </a:pPr>
            <a:r>
              <a:rPr lang="cs-CZ" sz="1900" dirty="0"/>
              <a:t>v žádosti o </a:t>
            </a:r>
            <a:r>
              <a:rPr lang="cs-CZ" sz="1900" dirty="0" smtClean="0"/>
              <a:t>podporu/studii proveditelnosti </a:t>
            </a:r>
            <a:r>
              <a:rPr lang="cs-CZ" sz="1900" dirty="0"/>
              <a:t>musí být uveden popis vlivu na horizontální priority</a:t>
            </a:r>
            <a:r>
              <a:rPr lang="cs-CZ" sz="1900" dirty="0" smtClean="0"/>
              <a:t>.</a:t>
            </a:r>
          </a:p>
          <a:p>
            <a:pPr marL="714375" lvl="2" indent="-285750">
              <a:spcBef>
                <a:spcPts val="0"/>
              </a:spcBef>
              <a:buFont typeface="Courier New" panose="02070309020205020404" pitchFamily="49" charset="0"/>
              <a:buChar char="o"/>
            </a:pPr>
            <a:endParaRPr lang="cs-CZ" sz="800" dirty="0" smtClean="0"/>
          </a:p>
          <a:p>
            <a:pPr marL="457200" indent="-457200" algn="just">
              <a:buFont typeface="+mj-lt"/>
              <a:buAutoNum type="arabicPeriod" startAt="8"/>
            </a:pPr>
            <a:r>
              <a:rPr lang="cs-CZ" sz="1900" b="1" dirty="0">
                <a:solidFill>
                  <a:srgbClr val="00529C"/>
                </a:solidFill>
              </a:rPr>
              <a:t>Potřebnost realizace projektu je odůvodněná</a:t>
            </a:r>
          </a:p>
          <a:p>
            <a:pPr marL="714375" indent="-285750" algn="just">
              <a:spcBef>
                <a:spcPts val="0"/>
              </a:spcBef>
              <a:spcAft>
                <a:spcPts val="0"/>
              </a:spcAft>
              <a:buFont typeface="Courier New" panose="02070309020205020404" pitchFamily="49" charset="0"/>
              <a:buChar char="o"/>
            </a:pPr>
            <a:r>
              <a:rPr lang="cs-CZ" sz="1900" dirty="0"/>
              <a:t>Popis potřebnosti projektu v kapitole 6 Studie proveditelnosti.</a:t>
            </a:r>
          </a:p>
          <a:p>
            <a:pPr marL="714375" lvl="2" indent="-285750">
              <a:spcBef>
                <a:spcPts val="0"/>
              </a:spcBef>
              <a:buFont typeface="Courier New" panose="02070309020205020404" pitchFamily="49" charset="0"/>
              <a:buChar char="o"/>
            </a:pPr>
            <a:endParaRPr lang="cs-CZ" sz="1900" dirty="0"/>
          </a:p>
          <a:p>
            <a:pPr marL="714375" indent="-285750">
              <a:spcBef>
                <a:spcPts val="0"/>
              </a:spcBef>
              <a:spcAft>
                <a:spcPts val="0"/>
              </a:spcAft>
              <a:buFont typeface="Courier New" panose="02070309020205020404" pitchFamily="49" charset="0"/>
              <a:buChar char="o"/>
            </a:pPr>
            <a:endParaRPr lang="cs-CZ" sz="2000" dirty="0"/>
          </a:p>
          <a:p>
            <a:pPr marL="785813" lvl="5" indent="-342900">
              <a:spcBef>
                <a:spcPts val="0"/>
              </a:spcBef>
              <a:buFont typeface="Courier New" panose="02070309020205020404" pitchFamily="49" charset="0"/>
              <a:buChar char="o"/>
            </a:pPr>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714375" indent="-285750" algn="just">
              <a:spcBef>
                <a:spcPts val="0"/>
              </a:spcBef>
              <a:spcAft>
                <a:spcPts val="0"/>
              </a:spcAft>
              <a:buFont typeface="Courier New" panose="02070309020205020404" pitchFamily="49" charset="0"/>
              <a:buChar char="o"/>
            </a:pPr>
            <a:endParaRPr lang="cs-CZ" sz="800" dirty="0"/>
          </a:p>
          <a:p>
            <a:pPr marL="457200" indent="-457200" algn="just">
              <a:buFont typeface="+mj-lt"/>
              <a:buAutoNum type="arabicPeriod" startAt="9"/>
            </a:pPr>
            <a:r>
              <a:rPr lang="cs-CZ" sz="1900" b="1" dirty="0" smtClean="0">
                <a:solidFill>
                  <a:srgbClr val="00529C"/>
                </a:solidFill>
              </a:rPr>
              <a:t>Projekt </a:t>
            </a:r>
            <a:r>
              <a:rPr lang="cs-CZ" sz="1900" b="1" dirty="0">
                <a:solidFill>
                  <a:srgbClr val="00529C"/>
                </a:solidFill>
              </a:rPr>
              <a:t>je v souladu s pravidly veřejné podpory</a:t>
            </a:r>
          </a:p>
          <a:p>
            <a:pPr marL="714375" indent="-285750" algn="just">
              <a:spcBef>
                <a:spcPts val="0"/>
              </a:spcBef>
              <a:spcAft>
                <a:spcPts val="0"/>
              </a:spcAft>
              <a:buFont typeface="Courier New" panose="02070309020205020404" pitchFamily="49" charset="0"/>
              <a:buChar char="o"/>
            </a:pPr>
            <a:r>
              <a:rPr lang="cs-CZ" sz="1900" dirty="0"/>
              <a:t>Podpořeny budou projekty nezakládající veřejnou podporu ve smyslu článku 107 odst. 1 Smlouvy o fungování Evropské unie.</a:t>
            </a:r>
          </a:p>
          <a:p>
            <a:pPr marL="714375" indent="-285750" algn="just">
              <a:spcBef>
                <a:spcPts val="0"/>
              </a:spcBef>
              <a:spcAft>
                <a:spcPts val="0"/>
              </a:spcAft>
              <a:buFont typeface="Courier New" panose="02070309020205020404" pitchFamily="49" charset="0"/>
              <a:buChar char="o"/>
            </a:pPr>
            <a:endParaRPr lang="cs-CZ" sz="800" dirty="0"/>
          </a:p>
          <a:p>
            <a:pPr marL="457200" indent="-457200" algn="just">
              <a:spcBef>
                <a:spcPts val="0"/>
              </a:spcBef>
              <a:spcAft>
                <a:spcPts val="0"/>
              </a:spcAft>
              <a:buFont typeface="+mj-lt"/>
              <a:buAutoNum type="arabicPeriod" startAt="10"/>
            </a:pPr>
            <a:r>
              <a:rPr lang="cs-CZ" sz="1900" b="1" dirty="0" smtClean="0">
                <a:solidFill>
                  <a:srgbClr val="00529C"/>
                </a:solidFill>
              </a:rPr>
              <a:t>Statutární </a:t>
            </a:r>
            <a:r>
              <a:rPr lang="cs-CZ" sz="1900" b="1" dirty="0">
                <a:solidFill>
                  <a:srgbClr val="00529C"/>
                </a:solidFill>
              </a:rPr>
              <a:t>zástupce žadatele je trestně bezúhonný</a:t>
            </a:r>
          </a:p>
          <a:p>
            <a:pPr marL="714375" indent="-285750" algn="just">
              <a:spcBef>
                <a:spcPts val="0"/>
              </a:spcBef>
              <a:spcAft>
                <a:spcPts val="0"/>
              </a:spcAft>
              <a:buFont typeface="Courier New" panose="02070309020205020404" pitchFamily="49" charset="0"/>
              <a:buChar char="o"/>
            </a:pPr>
            <a:r>
              <a:rPr lang="cs-CZ" sz="1900" dirty="0"/>
              <a:t>Souhlas s čestným prohlášením v IS KP14</a:t>
            </a:r>
            <a:r>
              <a:rPr lang="cs-CZ" sz="1900" dirty="0" smtClean="0"/>
              <a:t>+.</a:t>
            </a:r>
          </a:p>
          <a:p>
            <a:pPr marL="714375" indent="-285750" algn="just">
              <a:spcBef>
                <a:spcPts val="0"/>
              </a:spcBef>
              <a:spcAft>
                <a:spcPts val="0"/>
              </a:spcAft>
              <a:buFont typeface="Courier New" panose="02070309020205020404" pitchFamily="49" charset="0"/>
              <a:buChar char="o"/>
            </a:pPr>
            <a:r>
              <a:rPr lang="cs-CZ" sz="1900" dirty="0"/>
              <a:t>U statutárních zástupců </a:t>
            </a:r>
            <a:r>
              <a:rPr lang="cs-CZ" sz="1900" dirty="0" smtClean="0"/>
              <a:t>obce/kraje, organizací zřizovaných obcí/krajem, SŽDC s. o. a MD ČR není výpis z rejstříku trestů požadován.</a:t>
            </a:r>
            <a:endParaRPr lang="cs-CZ" sz="1900" dirty="0"/>
          </a:p>
          <a:p>
            <a:pPr marL="714375" indent="-285750" algn="just">
              <a:spcBef>
                <a:spcPts val="0"/>
              </a:spcBef>
              <a:spcAft>
                <a:spcPts val="0"/>
              </a:spcAft>
              <a:buFont typeface="Courier New" panose="02070309020205020404" pitchFamily="49" charset="0"/>
              <a:buChar char="o"/>
            </a:pPr>
            <a:r>
              <a:rPr lang="cs-CZ" sz="19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714375" indent="-285750" algn="just">
              <a:spcBef>
                <a:spcPts val="0"/>
              </a:spcBef>
              <a:spcAft>
                <a:spcPts val="0"/>
              </a:spcAft>
              <a:buFont typeface="Courier New" panose="02070309020205020404" pitchFamily="49" charset="0"/>
              <a:buChar char="o"/>
            </a:pPr>
            <a:endParaRPr lang="cs-CZ" sz="2000" dirty="0" smtClean="0"/>
          </a:p>
          <a:p>
            <a:pPr marL="714375" indent="-285750" algn="just">
              <a:spcBef>
                <a:spcPts val="0"/>
              </a:spcBef>
              <a:spcAft>
                <a:spcPts val="0"/>
              </a:spcAft>
              <a:buFont typeface="Courier New" panose="02070309020205020404" pitchFamily="49" charset="0"/>
              <a:buChar char="o"/>
            </a:pPr>
            <a:endParaRPr lang="cs-CZ" sz="2000" dirty="0"/>
          </a:p>
          <a:p>
            <a:pPr algn="just">
              <a:spcBef>
                <a:spcPts val="0"/>
              </a:spcBef>
              <a:spcAft>
                <a:spcPts val="0"/>
              </a:spcAft>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4" name="Nadpis 3"/>
          <p:cNvSpPr>
            <a:spLocks noGrp="1"/>
          </p:cNvSpPr>
          <p:nvPr>
            <p:ph type="title"/>
          </p:nvPr>
        </p:nvSpPr>
        <p:spPr/>
        <p:txBody>
          <a:bodyPr/>
          <a:lstStyle/>
          <a:p>
            <a:pPr algn="ctr"/>
            <a:r>
              <a:rPr lang="cs-CZ" dirty="0"/>
              <a:t>Obecná kritéria </a:t>
            </a:r>
            <a:r>
              <a:rPr lang="cs-CZ" dirty="0" smtClean="0"/>
              <a:t>přijatelnosti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a:bodyPr>
          <a:lstStyle/>
          <a:p>
            <a:pPr marL="457200" indent="-457200" algn="just">
              <a:spcBef>
                <a:spcPts val="0"/>
              </a:spcBef>
              <a:spcAft>
                <a:spcPts val="0"/>
              </a:spcAft>
              <a:buFont typeface="+mj-lt"/>
              <a:buAutoNum type="arabicPeriod"/>
            </a:pPr>
            <a:r>
              <a:rPr lang="cs-CZ" sz="2000" b="1" dirty="0" smtClean="0">
                <a:solidFill>
                  <a:srgbClr val="00529C"/>
                </a:solidFill>
              </a:rPr>
              <a:t>Projekt je v souladu s </a:t>
            </a:r>
            <a:r>
              <a:rPr lang="cs-CZ" sz="2000" b="1" dirty="0">
                <a:solidFill>
                  <a:srgbClr val="00529C"/>
                </a:solidFill>
              </a:rPr>
              <a:t>Dopravní politikou ČR 2014-2020.</a:t>
            </a:r>
          </a:p>
          <a:p>
            <a:pPr marL="714375" indent="-285750" algn="just">
              <a:spcBef>
                <a:spcPts val="0"/>
              </a:spcBef>
              <a:spcAft>
                <a:spcPts val="0"/>
              </a:spcAft>
              <a:buFont typeface="Courier New" panose="02070309020205020404" pitchFamily="49" charset="0"/>
              <a:buChar char="o"/>
            </a:pPr>
            <a:r>
              <a:rPr lang="cs-CZ" sz="2000" dirty="0" smtClean="0"/>
              <a:t>Žadatel v kapitole 4 Studie proveditelnosti popíše vazbu předkládaného projektu na minimálně </a:t>
            </a:r>
            <a:r>
              <a:rPr lang="cs-CZ" sz="2000" dirty="0"/>
              <a:t>jedno opatření definované v podkapitolách </a:t>
            </a:r>
            <a:r>
              <a:rPr lang="cs-CZ" sz="2000" dirty="0" smtClean="0"/>
              <a:t>4.2.4 (Funkční systém osobní dopravy) nebo 4.5.1 (Moderní technologie, výzkum, inovace) Dopravní politiky </a:t>
            </a:r>
            <a:r>
              <a:rPr lang="cs-CZ" sz="2000" dirty="0"/>
              <a:t>ČR </a:t>
            </a:r>
            <a:r>
              <a:rPr lang="cs-CZ" sz="2000" dirty="0" smtClean="0"/>
              <a:t>2014-2020.</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buFont typeface="+mj-lt"/>
              <a:buAutoNum type="arabicPeriod" startAt="2"/>
            </a:pPr>
            <a:r>
              <a:rPr lang="cs-CZ" sz="2100" b="1" dirty="0">
                <a:solidFill>
                  <a:srgbClr val="00529C"/>
                </a:solidFill>
              </a:rPr>
              <a:t>Projekt v obcích, které mají více než 50 tis. obyvatel, dokládá ve výzvách vyhlášených do konce roku 2017 soulad s Kartou souladu projektu s principy udržitelné mobility, resp. se Strategickým rámcem městské mobility, nebo s Plánem udržitelné městské </a:t>
            </a:r>
            <a:r>
              <a:rPr lang="cs-CZ" sz="2100" b="1" dirty="0" smtClean="0">
                <a:solidFill>
                  <a:srgbClr val="00529C"/>
                </a:solidFill>
              </a:rPr>
              <a:t>mobility. </a:t>
            </a:r>
          </a:p>
          <a:p>
            <a:pPr marL="457200" indent="-457200">
              <a:buFont typeface="+mj-lt"/>
              <a:buAutoNum type="arabicPeriod" startAt="2"/>
            </a:pPr>
            <a:r>
              <a:rPr lang="cs-CZ" sz="2100" b="1" dirty="0">
                <a:solidFill>
                  <a:srgbClr val="00529C"/>
                </a:solidFill>
              </a:rPr>
              <a:t>Projekt v obcích, které mají méně než 50 tis. obyvatel, dokládá Kartu souladu projektu s principy udržitelné mobility.</a:t>
            </a:r>
          </a:p>
          <a:p>
            <a:pPr marL="714375" indent="-285750" algn="just">
              <a:spcBef>
                <a:spcPts val="0"/>
              </a:spcBef>
              <a:spcAft>
                <a:spcPts val="0"/>
              </a:spcAft>
              <a:buFont typeface="Courier New" panose="02070309020205020404" pitchFamily="49" charset="0"/>
              <a:buChar char="o"/>
            </a:pPr>
            <a:r>
              <a:rPr lang="cs-CZ" sz="2000" dirty="0"/>
              <a:t>Projekt je v souladu s principy udržitelné </a:t>
            </a:r>
            <a:r>
              <a:rPr lang="cs-CZ" sz="2000" dirty="0" smtClean="0"/>
              <a:t>mobility (soulad se strategickými dokumenty, integrované řešení/synergický efekt, projednání s veřejnosti  a klíčovými partnery).</a:t>
            </a:r>
          </a:p>
          <a:p>
            <a:pPr marL="714375" indent="-285750" algn="just">
              <a:spcBef>
                <a:spcPts val="0"/>
              </a:spcBef>
              <a:spcAft>
                <a:spcPts val="0"/>
              </a:spcAft>
              <a:buFont typeface="Courier New" panose="02070309020205020404" pitchFamily="49" charset="0"/>
              <a:buChar char="o"/>
            </a:pPr>
            <a:endParaRPr lang="cs-CZ" sz="2000" dirty="0"/>
          </a:p>
          <a:p>
            <a:pPr marL="714375" indent="-285750" algn="just">
              <a:spcBef>
                <a:spcPts val="0"/>
              </a:spcBef>
              <a:spcAft>
                <a:spcPts val="0"/>
              </a:spcAft>
              <a:buFont typeface="Courier New" panose="02070309020205020404" pitchFamily="49" charset="0"/>
              <a:buChar char="o"/>
            </a:pPr>
            <a:endParaRPr lang="cs-CZ" sz="20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a:bodyPr>
          <a:lstStyle/>
          <a:p>
            <a:pPr marL="457200" indent="-457200" algn="just">
              <a:spcBef>
                <a:spcPts val="0"/>
              </a:spcBef>
              <a:spcAft>
                <a:spcPts val="0"/>
              </a:spcAft>
              <a:buFont typeface="+mj-lt"/>
              <a:buAutoNum type="arabicPeriod" startAt="4"/>
            </a:pPr>
            <a:r>
              <a:rPr lang="cs-CZ" sz="2000" b="1" dirty="0">
                <a:solidFill>
                  <a:srgbClr val="00529C"/>
                </a:solidFill>
              </a:rPr>
              <a:t>Projekt přispívá k eliminaci negativních vlivů dopravy na životní prostředí.</a:t>
            </a:r>
          </a:p>
          <a:p>
            <a:pPr marL="714375" indent="-285750" algn="just">
              <a:spcBef>
                <a:spcPts val="0"/>
              </a:spcBef>
              <a:spcAft>
                <a:spcPts val="0"/>
              </a:spcAft>
              <a:buFont typeface="Courier New" panose="02070309020205020404" pitchFamily="49" charset="0"/>
              <a:buChar char="o"/>
            </a:pPr>
            <a:r>
              <a:rPr lang="cs-CZ" sz="2000" dirty="0" smtClean="0"/>
              <a:t>Popis vlivu projektu na životní prostředí včetně vlivu na obyvatelstvo a atraktivitu veřejné dopravy, </a:t>
            </a:r>
            <a:r>
              <a:rPr lang="cs-CZ" sz="2000" dirty="0"/>
              <a:t>popis ve Studii proveditelnosti (kapitole 9</a:t>
            </a:r>
            <a:r>
              <a:rPr lang="cs-CZ" sz="2000" dirty="0" smtClean="0"/>
              <a:t>).</a:t>
            </a:r>
          </a:p>
          <a:p>
            <a:pPr marL="714375" indent="-285750" algn="just">
              <a:spcBef>
                <a:spcPts val="0"/>
              </a:spcBef>
              <a:spcAft>
                <a:spcPts val="600"/>
              </a:spcAft>
              <a:buFont typeface="Courier New" panose="02070309020205020404" pitchFamily="49" charset="0"/>
              <a:buChar char="o"/>
            </a:pPr>
            <a:endParaRPr lang="cs-CZ" sz="900" dirty="0" smtClean="0"/>
          </a:p>
          <a:p>
            <a:pPr marL="457200" indent="-457200" algn="just" defTabSz="695325">
              <a:spcBef>
                <a:spcPts val="0"/>
              </a:spcBef>
              <a:spcAft>
                <a:spcPts val="0"/>
              </a:spcAft>
              <a:buFont typeface="+mj-lt"/>
              <a:buAutoNum type="arabicPeriod" startAt="5"/>
            </a:pPr>
            <a:r>
              <a:rPr lang="cs-CZ" sz="2000" b="1" dirty="0" smtClean="0">
                <a:solidFill>
                  <a:srgbClr val="00529C"/>
                </a:solidFill>
              </a:rPr>
              <a:t>Žadatel </a:t>
            </a:r>
            <a:r>
              <a:rPr lang="cs-CZ" sz="2000" b="1" dirty="0">
                <a:solidFill>
                  <a:srgbClr val="00529C"/>
                </a:solidFill>
              </a:rPr>
              <a:t>má zajištěnou administrativní, finanční a provozní kapacitu </a:t>
            </a:r>
            <a:r>
              <a:rPr lang="cs-CZ" sz="2000" b="1" dirty="0" smtClean="0">
                <a:solidFill>
                  <a:srgbClr val="00529C"/>
                </a:solidFill>
              </a:rPr>
              <a:t/>
            </a:r>
            <a:br>
              <a:rPr lang="cs-CZ" sz="2000" b="1" dirty="0" smtClean="0">
                <a:solidFill>
                  <a:srgbClr val="00529C"/>
                </a:solidFill>
              </a:rPr>
            </a:br>
            <a:r>
              <a:rPr lang="cs-CZ" sz="2000" b="1" dirty="0" smtClean="0">
                <a:solidFill>
                  <a:srgbClr val="00529C"/>
                </a:solidFill>
              </a:rPr>
              <a:t>k </a:t>
            </a:r>
            <a:r>
              <a:rPr lang="cs-CZ" sz="2000" b="1" dirty="0">
                <a:solidFill>
                  <a:srgbClr val="00529C"/>
                </a:solidFill>
              </a:rPr>
              <a:t>realizaci a udržitelnosti projektu. </a:t>
            </a:r>
          </a:p>
          <a:p>
            <a:pPr marL="712800" lvl="1" indent="-342900" algn="just" defTabSz="695325">
              <a:spcBef>
                <a:spcPts val="0"/>
              </a:spcBef>
              <a:buFont typeface="Courier New" panose="02070309020205020404" pitchFamily="49" charset="0"/>
              <a:buChar char="o"/>
            </a:pPr>
            <a:r>
              <a:rPr lang="cs-CZ" sz="2100" b="0" dirty="0">
                <a:solidFill>
                  <a:schemeClr val="tx1"/>
                </a:solidFill>
              </a:rPr>
              <a:t>Zajištění těchto kapacit </a:t>
            </a:r>
            <a:r>
              <a:rPr lang="cs-CZ" sz="2100" b="0" dirty="0" smtClean="0">
                <a:solidFill>
                  <a:schemeClr val="tx1"/>
                </a:solidFill>
              </a:rPr>
              <a:t>jak v době realizace projektu, tak v době udržitelnosti uvádí </a:t>
            </a:r>
            <a:r>
              <a:rPr lang="cs-CZ" sz="2100" b="0" dirty="0">
                <a:solidFill>
                  <a:schemeClr val="tx1"/>
                </a:solidFill>
              </a:rPr>
              <a:t>žadatel ve Studii </a:t>
            </a:r>
            <a:r>
              <a:rPr lang="cs-CZ" sz="2100" b="0" dirty="0" smtClean="0">
                <a:solidFill>
                  <a:schemeClr val="tx1"/>
                </a:solidFill>
              </a:rPr>
              <a:t>proveditelnosti (kapitoly 7, 12 a 17).</a:t>
            </a:r>
          </a:p>
          <a:p>
            <a:pPr marL="428625" algn="just">
              <a:spcBef>
                <a:spcPts val="0"/>
              </a:spcBef>
              <a:spcAft>
                <a:spcPts val="0"/>
              </a:spcAft>
            </a:pPr>
            <a:endParaRPr lang="cs-CZ" sz="800" dirty="0"/>
          </a:p>
          <a:p>
            <a:pPr marL="457200" indent="-457200" algn="just" defTabSz="695325">
              <a:spcBef>
                <a:spcPts val="0"/>
              </a:spcBef>
              <a:spcAft>
                <a:spcPts val="0"/>
              </a:spcAft>
              <a:buFont typeface="+mj-lt"/>
              <a:buAutoNum type="arabicPeriod" startAt="6"/>
            </a:pPr>
            <a:r>
              <a:rPr lang="cs-CZ" sz="2100" b="1" dirty="0">
                <a:solidFill>
                  <a:srgbClr val="00529C"/>
                </a:solidFill>
              </a:rPr>
              <a:t>V hodnocení </a:t>
            </a:r>
            <a:r>
              <a:rPr lang="cs-CZ" sz="2100" b="1" dirty="0" err="1">
                <a:solidFill>
                  <a:srgbClr val="00529C"/>
                </a:solidFill>
              </a:rPr>
              <a:t>eCBA</a:t>
            </a:r>
            <a:r>
              <a:rPr lang="cs-CZ" sz="2100" b="1" dirty="0">
                <a:solidFill>
                  <a:srgbClr val="00529C"/>
                </a:solidFill>
              </a:rPr>
              <a:t>/finanční analýze projekt dosáhne minimálně stanovené hodnoty </a:t>
            </a:r>
            <a:r>
              <a:rPr lang="cs-CZ" sz="2100" b="1" dirty="0" smtClean="0">
                <a:solidFill>
                  <a:srgbClr val="00529C"/>
                </a:solidFill>
              </a:rPr>
              <a:t>ukazatelů.</a:t>
            </a:r>
            <a:endParaRPr lang="cs-CZ" sz="2100"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2000" dirty="0" smtClean="0"/>
              <a:t>Ukazatel </a:t>
            </a:r>
            <a:r>
              <a:rPr lang="cs-CZ" sz="2000" dirty="0"/>
              <a:t>čistá současná hodnota </a:t>
            </a:r>
            <a:r>
              <a:rPr lang="cs-CZ" sz="2000" dirty="0" smtClean="0"/>
              <a:t>v datové oblasti </a:t>
            </a:r>
            <a:r>
              <a:rPr lang="cs-CZ" sz="2000" i="1" dirty="0" smtClean="0"/>
              <a:t>Návratnost investic pro finanční analýzu </a:t>
            </a:r>
            <a:r>
              <a:rPr lang="cs-CZ" sz="2000" dirty="0" smtClean="0"/>
              <a:t>v</a:t>
            </a:r>
            <a:r>
              <a:rPr lang="cs-CZ" sz="2000" dirty="0"/>
              <a:t> modulu </a:t>
            </a:r>
            <a:r>
              <a:rPr lang="cs-CZ" sz="2000" dirty="0" err="1"/>
              <a:t>eCBA</a:t>
            </a:r>
            <a:r>
              <a:rPr lang="cs-CZ" sz="2000" dirty="0"/>
              <a:t> je nižší než </a:t>
            </a:r>
            <a:r>
              <a:rPr lang="cs-CZ" sz="2000" dirty="0" smtClean="0"/>
              <a:t>nula.</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lgn="just">
              <a:spcBef>
                <a:spcPts val="0"/>
              </a:spcBef>
              <a:spcAft>
                <a:spcPts val="0"/>
              </a:spcAft>
              <a:buFont typeface="+mj-lt"/>
              <a:buAutoNum type="arabicPeriod" startAt="7"/>
            </a:pPr>
            <a:r>
              <a:rPr lang="cs-CZ" sz="2000" b="1" dirty="0">
                <a:solidFill>
                  <a:srgbClr val="00529C"/>
                </a:solidFill>
              </a:rPr>
              <a:t>Cílové hodnoty indikátorů odpovídají cílům projektu.</a:t>
            </a:r>
          </a:p>
          <a:p>
            <a:pPr marL="714375" indent="-285750" algn="just">
              <a:spcBef>
                <a:spcPts val="0"/>
              </a:spcBef>
              <a:spcAft>
                <a:spcPts val="0"/>
              </a:spcAft>
              <a:buFont typeface="Courier New" panose="02070309020205020404" pitchFamily="49" charset="0"/>
              <a:buChar char="o"/>
            </a:pPr>
            <a:r>
              <a:rPr lang="cs-CZ" sz="2000" dirty="0"/>
              <a:t>Hodnoty indikátorů jsou nastaveny s ohledem na zvolené cíle projektu.</a:t>
            </a:r>
          </a:p>
          <a:p>
            <a:pPr marL="714375" indent="-285750" algn="just">
              <a:spcBef>
                <a:spcPts val="0"/>
              </a:spcBef>
              <a:spcAft>
                <a:spcPts val="0"/>
              </a:spcAft>
              <a:buFont typeface="Courier New" panose="02070309020205020404" pitchFamily="49" charset="0"/>
              <a:buChar char="o"/>
            </a:pPr>
            <a:endParaRPr lang="cs-CZ" sz="2000" dirty="0" smtClean="0"/>
          </a:p>
          <a:p>
            <a:pPr marL="714375" indent="-285750" algn="just">
              <a:spcBef>
                <a:spcPts val="0"/>
              </a:spcBef>
              <a:spcAft>
                <a:spcPts val="0"/>
              </a:spcAft>
              <a:buFont typeface="Courier New" panose="02070309020205020404" pitchFamily="49" charset="0"/>
              <a:buChar char="o"/>
            </a:pPr>
            <a:endParaRPr lang="cs-CZ" sz="800" dirty="0" smtClean="0"/>
          </a:p>
          <a:p>
            <a:pPr marL="714375" indent="-285750" algn="just">
              <a:spcBef>
                <a:spcPts val="0"/>
              </a:spcBef>
              <a:spcAft>
                <a:spcPts val="0"/>
              </a:spcAft>
              <a:buFont typeface="Courier New" panose="02070309020205020404" pitchFamily="49" charset="0"/>
              <a:buChar char="o"/>
            </a:pPr>
            <a:endParaRPr lang="cs-CZ" sz="900" dirty="0" smtClean="0"/>
          </a:p>
        </p:txBody>
      </p:sp>
      <p:sp>
        <p:nvSpPr>
          <p:cNvPr id="4" name="Nadpis 3"/>
          <p:cNvSpPr>
            <a:spLocks noGrp="1"/>
          </p:cNvSpPr>
          <p:nvPr>
            <p:ph type="title"/>
          </p:nvPr>
        </p:nvSpPr>
        <p:spPr/>
        <p:txBody>
          <a:bodyPr/>
          <a:lstStyle/>
          <a:p>
            <a:pPr algn="ctr"/>
            <a:r>
              <a:rPr lang="cs-CZ" dirty="0"/>
              <a:t>Specifická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lnSpcReduction="10000"/>
          </a:bodyPr>
          <a:lstStyle/>
          <a:p>
            <a:pPr marL="457200" indent="-457200" algn="just">
              <a:spcBef>
                <a:spcPts val="0"/>
              </a:spcBef>
              <a:spcAft>
                <a:spcPts val="0"/>
              </a:spcAft>
              <a:buFont typeface="+mj-lt"/>
              <a:buAutoNum type="arabicPeriod" startAt="8"/>
            </a:pPr>
            <a:r>
              <a:rPr lang="cs-CZ" sz="1900" b="1" dirty="0" smtClean="0">
                <a:solidFill>
                  <a:srgbClr val="00529C"/>
                </a:solidFill>
              </a:rPr>
              <a:t>Minimálně </a:t>
            </a:r>
            <a:r>
              <a:rPr lang="cs-CZ" sz="1900" b="1" dirty="0">
                <a:solidFill>
                  <a:srgbClr val="00529C"/>
                </a:solidFill>
              </a:rPr>
              <a:t>85 % způsobilých výdajů projektu je zaměřeno na hlavní aktivitu </a:t>
            </a:r>
            <a:r>
              <a:rPr lang="cs-CZ" sz="1900" b="1" dirty="0" smtClean="0">
                <a:solidFill>
                  <a:srgbClr val="00529C"/>
                </a:solidFill>
              </a:rPr>
              <a:t>projektu.</a:t>
            </a:r>
            <a:endParaRPr lang="cs-CZ" sz="1900"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1900" dirty="0"/>
              <a:t>Je dodržen </a:t>
            </a:r>
            <a:r>
              <a:rPr lang="cs-CZ" sz="1900" dirty="0" smtClean="0"/>
              <a:t>mezní poměr </a:t>
            </a:r>
            <a:r>
              <a:rPr lang="cs-CZ" sz="1900" dirty="0"/>
              <a:t>mezi hlavními a vedlejšími způsobilými výdaji </a:t>
            </a:r>
            <a:r>
              <a:rPr lang="cs-CZ" sz="1900" dirty="0" smtClean="0"/>
              <a:t>ve výši 85:15.</a:t>
            </a:r>
            <a:endParaRPr lang="cs-CZ" sz="1900" dirty="0"/>
          </a:p>
          <a:p>
            <a:pPr algn="just">
              <a:spcBef>
                <a:spcPts val="0"/>
              </a:spcBef>
              <a:spcAft>
                <a:spcPts val="0"/>
              </a:spcAft>
            </a:pPr>
            <a:endParaRPr lang="cs-CZ" sz="2200" b="1" u="sng" dirty="0" smtClean="0">
              <a:solidFill>
                <a:srgbClr val="00529C"/>
              </a:solidFill>
            </a:endParaRPr>
          </a:p>
          <a:p>
            <a:pPr algn="just">
              <a:spcBef>
                <a:spcPts val="0"/>
              </a:spcBef>
              <a:spcAft>
                <a:spcPts val="0"/>
              </a:spcAft>
            </a:pPr>
            <a:r>
              <a:rPr lang="cs-CZ" sz="2200" b="1" u="sng" dirty="0" smtClean="0">
                <a:solidFill>
                  <a:srgbClr val="00529C"/>
                </a:solidFill>
              </a:rPr>
              <a:t>Speciálně pro aktivitu Telematika pro veřejnou dopravu</a:t>
            </a:r>
          </a:p>
          <a:p>
            <a:pPr algn="just">
              <a:spcBef>
                <a:spcPts val="0"/>
              </a:spcBef>
              <a:spcAft>
                <a:spcPts val="0"/>
              </a:spcAft>
            </a:pPr>
            <a:endParaRPr lang="cs-CZ" sz="800" b="1" u="sng" dirty="0" smtClean="0">
              <a:solidFill>
                <a:srgbClr val="00529C"/>
              </a:solidFill>
            </a:endParaRPr>
          </a:p>
          <a:p>
            <a:pPr marL="457200" indent="-457200" algn="just">
              <a:spcBef>
                <a:spcPts val="0"/>
              </a:spcBef>
              <a:spcAft>
                <a:spcPts val="0"/>
              </a:spcAft>
              <a:buFont typeface="+mj-lt"/>
              <a:buAutoNum type="arabicPeriod" startAt="9"/>
            </a:pPr>
            <a:r>
              <a:rPr lang="cs-CZ" sz="1900" b="1" dirty="0">
                <a:solidFill>
                  <a:srgbClr val="00529C"/>
                </a:solidFill>
              </a:rPr>
              <a:t>Výdaje na hlavní aktivity v rozpočtu projektu odpovídají tržním cenám. </a:t>
            </a:r>
          </a:p>
          <a:p>
            <a:pPr marL="714375" indent="-285750" algn="just">
              <a:spcBef>
                <a:spcPts val="0"/>
              </a:spcBef>
              <a:spcAft>
                <a:spcPts val="0"/>
              </a:spcAft>
              <a:buFont typeface="Courier New" panose="02070309020205020404" pitchFamily="49" charset="0"/>
              <a:buChar char="o"/>
            </a:pPr>
            <a:r>
              <a:rPr lang="cs-CZ" sz="1900" dirty="0" smtClean="0"/>
              <a:t>Vychází se z doloženého průzkumu trhu resp. ze stanovení předpokládaných hodnot u zahájených/ukončených výběrových a zadávacích řízení. </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lgn="just">
              <a:spcBef>
                <a:spcPts val="0"/>
              </a:spcBef>
              <a:spcAft>
                <a:spcPts val="0"/>
              </a:spcAft>
              <a:buFont typeface="+mj-lt"/>
              <a:buAutoNum type="arabicPeriod" startAt="10"/>
            </a:pPr>
            <a:r>
              <a:rPr lang="cs-CZ" sz="1900" b="1" dirty="0" smtClean="0">
                <a:solidFill>
                  <a:srgbClr val="00529C"/>
                </a:solidFill>
              </a:rPr>
              <a:t>Projekt </a:t>
            </a:r>
            <a:r>
              <a:rPr lang="cs-CZ" sz="1900" b="1" dirty="0">
                <a:solidFill>
                  <a:srgbClr val="00529C"/>
                </a:solidFill>
              </a:rPr>
              <a:t>zohledňuje specifické potřeby osob se sníženou schopností pohybu a orientace v přístupu k aplikacím nebo službám inteligentního dopravního systému. 	</a:t>
            </a:r>
          </a:p>
          <a:p>
            <a:pPr marL="714375" indent="-285750" algn="just">
              <a:spcBef>
                <a:spcPts val="0"/>
              </a:spcBef>
              <a:spcAft>
                <a:spcPts val="0"/>
              </a:spcAft>
              <a:buFont typeface="Courier New" panose="02070309020205020404" pitchFamily="49" charset="0"/>
              <a:buChar char="o"/>
            </a:pPr>
            <a:r>
              <a:rPr lang="cs-CZ" sz="1900" dirty="0" smtClean="0"/>
              <a:t>Popis technického řešení (kapitola 8 Studie proveditelnosti) zohledňuje specifické potřeby osob se sníženou schopností pohybu a orientace </a:t>
            </a:r>
            <a:br>
              <a:rPr lang="cs-CZ" sz="1900" dirty="0" smtClean="0"/>
            </a:br>
            <a:r>
              <a:rPr lang="cs-CZ" sz="1900" dirty="0" smtClean="0"/>
              <a:t>v přístupu k aplikacím nebo službám inteligentního dopravního systému. </a:t>
            </a:r>
            <a:endParaRPr lang="cs-CZ" sz="19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900" dirty="0"/>
              <a:t>P</a:t>
            </a:r>
            <a:r>
              <a:rPr lang="cs-CZ" sz="1900" dirty="0" smtClean="0"/>
              <a:t>robíhá </a:t>
            </a:r>
            <a:r>
              <a:rPr lang="cs-CZ" sz="1900" dirty="0"/>
              <a:t>u projektů, které úspěšně prošly kontrolou přijatelnosti a formálních </a:t>
            </a:r>
            <a:r>
              <a:rPr lang="cs-CZ" sz="1900" dirty="0" smtClean="0"/>
              <a:t>náležitostí</a:t>
            </a:r>
          </a:p>
          <a:p>
            <a:pPr marL="361950" lvl="1" indent="-276225" defTabSz="266700">
              <a:lnSpc>
                <a:spcPct val="90000"/>
              </a:lnSpc>
            </a:pPr>
            <a:r>
              <a:rPr lang="cs-CZ" sz="1900" dirty="0" smtClean="0"/>
              <a:t>Probíhá </a:t>
            </a:r>
            <a:r>
              <a:rPr lang="cs-CZ" sz="1900" dirty="0"/>
              <a:t>elektronicky v MS2014+, kontrolu provádí </a:t>
            </a:r>
            <a:r>
              <a:rPr lang="cs-CZ" sz="1900" dirty="0" smtClean="0"/>
              <a:t>Centrum.</a:t>
            </a:r>
          </a:p>
          <a:p>
            <a:pPr marL="361950" lvl="1" indent="-276225" defTabSz="266700">
              <a:lnSpc>
                <a:spcPct val="90000"/>
              </a:lnSpc>
            </a:pPr>
            <a:r>
              <a:rPr lang="cs-CZ" sz="1900" dirty="0" smtClean="0"/>
              <a:t>Lhůta pro provedení věcného hodnocení je 30 pracovních dnů ode dne ukončení kontroly přijatelnosti a formálních náležitostí.</a:t>
            </a:r>
          </a:p>
          <a:p>
            <a:pPr marL="361950" lvl="1" indent="-276225" defTabSz="266700">
              <a:lnSpc>
                <a:spcPct val="90000"/>
              </a:lnSpc>
            </a:pPr>
            <a:r>
              <a:rPr lang="cs-CZ" sz="1900" dirty="0" smtClean="0"/>
              <a:t>Bodové hodnocení kritérií dle bodovací škály.</a:t>
            </a:r>
          </a:p>
          <a:p>
            <a:pPr marL="361950" lvl="1" indent="-276225" defTabSz="266700">
              <a:lnSpc>
                <a:spcPct val="90000"/>
              </a:lnSpc>
            </a:pPr>
            <a:r>
              <a:rPr lang="cs-CZ" sz="1900" dirty="0" smtClean="0"/>
              <a:t>Minimální bodová hranice je stanovena na 50 bodů z celkového počtu 90 bodů.</a:t>
            </a:r>
            <a:endParaRPr lang="cs-CZ" sz="1900" dirty="0"/>
          </a:p>
          <a:p>
            <a:pPr marL="361950" lvl="1" indent="-276225" defTabSz="266700">
              <a:lnSpc>
                <a:spcPct val="90000"/>
              </a:lnSpc>
            </a:pPr>
            <a:r>
              <a:rPr lang="cs-CZ" sz="1900" dirty="0"/>
              <a:t>V případě nesplnění minimální hranice bodů je žádost vyřazena z procesu </a:t>
            </a:r>
            <a:r>
              <a:rPr lang="cs-CZ" sz="1900" dirty="0" smtClean="0"/>
              <a:t>hodnocení.</a:t>
            </a:r>
            <a:endParaRPr lang="cs-CZ" sz="1900"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i="1" dirty="0" smtClean="0">
                <a:solidFill>
                  <a:srgbClr val="0070C0"/>
                </a:solidFill>
              </a:rPr>
              <a:t>Informace o Centru</a:t>
            </a:r>
            <a:endParaRPr lang="en-US" b="1" i="1" dirty="0">
              <a:solidFill>
                <a:srgbClr val="0070C0"/>
              </a:solidFill>
            </a:endParaRPr>
          </a:p>
        </p:txBody>
      </p:sp>
      <p:sp>
        <p:nvSpPr>
          <p:cNvPr id="4" name="Zástupný symbol pro obsah 3"/>
          <p:cNvSpPr>
            <a:spLocks noGrp="1"/>
          </p:cNvSpPr>
          <p:nvPr>
            <p:ph idx="1"/>
          </p:nvPr>
        </p:nvSpPr>
        <p:spPr/>
        <p:txBody>
          <a:bodyPr>
            <a:normAutofit/>
          </a:bodyPr>
          <a:lstStyle/>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vzhledem k zapojení Centra do administrace celého IROP, rozšiřuje Centrum </a:t>
            </a:r>
            <a:r>
              <a:rPr lang="cs-CZ" sz="1800" dirty="0">
                <a:solidFill>
                  <a:schemeClr val="tx1"/>
                </a:solidFill>
                <a:latin typeface="Arial" panose="020B0604020202020204" pitchFamily="34" charset="0"/>
                <a:cs typeface="Arial" panose="020B0604020202020204" pitchFamily="34" charset="0"/>
              </a:rPr>
              <a:t>síť svých poboček do každého krajského města</a:t>
            </a:r>
            <a:r>
              <a:rPr lang="cs-CZ" sz="1800" b="0" dirty="0">
                <a:solidFill>
                  <a:schemeClr val="tx1"/>
                </a:solidFill>
                <a:latin typeface="Arial" panose="020B0604020202020204" pitchFamily="34" charset="0"/>
                <a:cs typeface="Arial" panose="020B0604020202020204" pitchFamily="34" charset="0"/>
              </a:rPr>
              <a:t>, celkem jde o vybudování 13 nových kanceláří </a:t>
            </a:r>
          </a:p>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 některých lokalitách jde o stěhování v rámci města do vhodnějších prostor, </a:t>
            </a:r>
            <a:r>
              <a:rPr lang="cs-CZ" sz="1800" b="0" dirty="0" smtClean="0">
                <a:solidFill>
                  <a:schemeClr val="tx1"/>
                </a:solidFill>
                <a:latin typeface="Arial" panose="020B0604020202020204" pitchFamily="34" charset="0"/>
                <a:cs typeface="Arial" panose="020B0604020202020204" pitchFamily="34" charset="0"/>
              </a:rPr>
              <a:t>v </a:t>
            </a:r>
            <a:r>
              <a:rPr lang="cs-CZ" sz="1800" b="0" dirty="0">
                <a:solidFill>
                  <a:schemeClr val="tx1"/>
                </a:solidFill>
                <a:latin typeface="Arial" panose="020B0604020202020204" pitchFamily="34" charset="0"/>
                <a:cs typeface="Arial" panose="020B0604020202020204" pitchFamily="34" charset="0"/>
              </a:rPr>
              <a:t>jiných </a:t>
            </a:r>
            <a:r>
              <a:rPr lang="cs-CZ" sz="1800" b="0" dirty="0" smtClean="0">
                <a:solidFill>
                  <a:schemeClr val="tx1"/>
                </a:solidFill>
                <a:latin typeface="Arial" panose="020B0604020202020204" pitchFamily="34" charset="0"/>
                <a:cs typeface="Arial" panose="020B0604020202020204" pitchFamily="34" charset="0"/>
              </a:rPr>
              <a:t>vzniká </a:t>
            </a:r>
            <a:r>
              <a:rPr lang="cs-CZ" sz="1800" b="0" dirty="0">
                <a:solidFill>
                  <a:schemeClr val="tx1"/>
                </a:solidFill>
                <a:latin typeface="Arial" panose="020B0604020202020204" pitchFamily="34" charset="0"/>
                <a:cs typeface="Arial" panose="020B0604020202020204" pitchFamily="34" charset="0"/>
              </a:rPr>
              <a:t>zcela </a:t>
            </a:r>
            <a:r>
              <a:rPr lang="cs-CZ" sz="1800" b="0" dirty="0" smtClean="0">
                <a:solidFill>
                  <a:schemeClr val="tx1"/>
                </a:solidFill>
                <a:latin typeface="Arial" panose="020B0604020202020204" pitchFamily="34" charset="0"/>
                <a:cs typeface="Arial" panose="020B0604020202020204" pitchFamily="34" charset="0"/>
              </a:rPr>
              <a:t>nová pobočka</a:t>
            </a:r>
          </a:p>
          <a:p>
            <a:pPr marL="285750" lvl="1" indent="-285750">
              <a:spcBef>
                <a:spcPct val="20000"/>
              </a:spcBef>
              <a:spcAft>
                <a:spcPts val="200"/>
              </a:spcAft>
              <a:buFont typeface="Arial" panose="020B0604020202020204" pitchFamily="34" charset="0"/>
              <a:buChar char="•"/>
            </a:pPr>
            <a:endParaRPr lang="cs-CZ" sz="2000" dirty="0" smtClean="0">
              <a:solidFill>
                <a:srgbClr val="000000"/>
              </a:solidFill>
              <a:cs typeface="Myriad Pro"/>
              <a:hlinkClick r:id="rId2"/>
            </a:endParaRPr>
          </a:p>
          <a:p>
            <a:pPr marL="285750" lvl="1" indent="-285750">
              <a:spcBef>
                <a:spcPct val="20000"/>
              </a:spcBef>
              <a:spcAft>
                <a:spcPts val="200"/>
              </a:spcAft>
              <a:buFont typeface="Arial" panose="020B0604020202020204" pitchFamily="34" charset="0"/>
              <a:buChar char="•"/>
            </a:pPr>
            <a:r>
              <a:rPr lang="cs-CZ" sz="2000" dirty="0" smtClean="0">
                <a:solidFill>
                  <a:srgbClr val="000000"/>
                </a:solidFill>
                <a:cs typeface="Myriad Pro"/>
                <a:hlinkClick r:id="rId2"/>
              </a:rPr>
              <a:t>http</a:t>
            </a:r>
            <a:r>
              <a:rPr lang="cs-CZ" sz="2000" dirty="0">
                <a:solidFill>
                  <a:srgbClr val="000000"/>
                </a:solidFill>
                <a:cs typeface="Myriad Pro"/>
                <a:hlinkClick r:id="rId2"/>
              </a:rPr>
              <a:t>://</a:t>
            </a:r>
            <a:r>
              <a:rPr lang="cs-CZ" sz="2000" dirty="0" smtClean="0">
                <a:solidFill>
                  <a:srgbClr val="000000"/>
                </a:solidFill>
                <a:cs typeface="Myriad Pro"/>
                <a:hlinkClick r:id="rId2"/>
              </a:rPr>
              <a:t>www.crr.cz</a:t>
            </a:r>
            <a:endParaRPr lang="cs-CZ" sz="2000" dirty="0">
              <a:solidFill>
                <a:srgbClr val="000000"/>
              </a:solidFill>
              <a:cs typeface="Myriad Pro"/>
            </a:endParaRPr>
          </a:p>
          <a:p>
            <a:pPr marL="0" lvl="1" indent="0">
              <a:spcBef>
                <a:spcPts val="600"/>
              </a:spcBef>
              <a:spcAft>
                <a:spcPts val="300"/>
              </a:spcAft>
              <a:buNone/>
            </a:pPr>
            <a:r>
              <a:rPr lang="cs-CZ" b="0" i="1" dirty="0">
                <a:solidFill>
                  <a:srgbClr val="000000"/>
                </a:solidFill>
                <a:cs typeface="Myriad Pro"/>
              </a:rPr>
              <a:t>základní informace o Centru pro regionální rozvoj České </a:t>
            </a:r>
            <a:r>
              <a:rPr lang="cs-CZ" b="0" i="1" dirty="0" smtClean="0">
                <a:solidFill>
                  <a:srgbClr val="000000"/>
                </a:solidFill>
                <a:cs typeface="Myriad Pro"/>
              </a:rPr>
              <a:t>republiky: 		</a:t>
            </a:r>
          </a:p>
          <a:p>
            <a:pPr marL="342900" lvl="1" indent="-342900">
              <a:spcBef>
                <a:spcPts val="600"/>
              </a:spcBef>
              <a:spcAft>
                <a:spcPts val="300"/>
              </a:spcAft>
              <a:buFont typeface="Wingdings" panose="05000000000000000000" pitchFamily="2" charset="2"/>
              <a:buChar char="ü"/>
            </a:pPr>
            <a:r>
              <a:rPr lang="cs-CZ" b="0" i="1" dirty="0" smtClean="0">
                <a:solidFill>
                  <a:srgbClr val="000000"/>
                </a:solidFill>
                <a:cs typeface="Myriad Pro"/>
              </a:rPr>
              <a:t>kontakty </a:t>
            </a:r>
            <a:r>
              <a:rPr lang="cs-CZ" b="0" i="1" dirty="0">
                <a:solidFill>
                  <a:srgbClr val="000000"/>
                </a:solidFill>
                <a:cs typeface="Myriad Pro"/>
              </a:rPr>
              <a:t>na oddělení pro jednotlivé </a:t>
            </a:r>
            <a:r>
              <a:rPr lang="cs-CZ" b="0" i="1" dirty="0" smtClean="0">
                <a:solidFill>
                  <a:srgbClr val="000000"/>
                </a:solidFill>
                <a:cs typeface="Myriad Pro"/>
              </a:rPr>
              <a:t>kraje</a:t>
            </a:r>
          </a:p>
          <a:p>
            <a:pPr marL="342900" lvl="1" indent="-342900">
              <a:spcBef>
                <a:spcPts val="0"/>
              </a:spcBef>
              <a:spcAft>
                <a:spcPts val="300"/>
              </a:spcAft>
              <a:buFont typeface="Wingdings" panose="05000000000000000000" pitchFamily="2" charset="2"/>
              <a:buChar char="ü"/>
            </a:pPr>
            <a:r>
              <a:rPr lang="cs-CZ" b="0" i="1" dirty="0" smtClean="0">
                <a:solidFill>
                  <a:srgbClr val="000000"/>
                </a:solidFill>
                <a:cs typeface="Myriad Pro"/>
              </a:rPr>
              <a:t>kalendář </a:t>
            </a:r>
            <a:r>
              <a:rPr lang="cs-CZ" b="0" i="1" dirty="0">
                <a:solidFill>
                  <a:srgbClr val="000000"/>
                </a:solidFill>
                <a:cs typeface="Myriad Pro"/>
              </a:rPr>
              <a:t>akcí – centrální semináře i pracovní semináře v </a:t>
            </a:r>
            <a:r>
              <a:rPr lang="cs-CZ" b="0" i="1" dirty="0" smtClean="0">
                <a:solidFill>
                  <a:srgbClr val="000000"/>
                </a:solidFill>
                <a:cs typeface="Myriad Pro"/>
              </a:rPr>
              <a:t>území</a:t>
            </a:r>
          </a:p>
          <a:p>
            <a:pPr marL="342900" lvl="1" indent="-342900">
              <a:spcBef>
                <a:spcPts val="0"/>
              </a:spcBef>
              <a:spcAft>
                <a:spcPts val="300"/>
              </a:spcAft>
              <a:buFont typeface="Wingdings" panose="05000000000000000000" pitchFamily="2" charset="2"/>
              <a:buChar char="ü"/>
            </a:pPr>
            <a:r>
              <a:rPr lang="cs-CZ" b="0" i="1" dirty="0">
                <a:solidFill>
                  <a:srgbClr val="000000"/>
                </a:solidFill>
                <a:cs typeface="Myriad Pro"/>
              </a:rPr>
              <a:t>a</a:t>
            </a:r>
            <a:r>
              <a:rPr lang="cs-CZ" b="0" i="1" dirty="0" smtClean="0">
                <a:solidFill>
                  <a:srgbClr val="000000"/>
                </a:solidFill>
                <a:cs typeface="Myriad Pro"/>
              </a:rPr>
              <a:t>ktuální informace</a:t>
            </a:r>
            <a:endParaRPr lang="cs-CZ" b="0" i="1" dirty="0">
              <a:solidFill>
                <a:srgbClr val="000000"/>
              </a:solidFill>
              <a:cs typeface="Myriad Pro"/>
            </a:endParaRPr>
          </a:p>
          <a:p>
            <a:pPr marL="0" lvl="1" indent="0">
              <a:spcAft>
                <a:spcPts val="300"/>
              </a:spcAft>
              <a:buNone/>
            </a:pPr>
            <a:endParaRPr lang="cs-CZ" sz="800" i="1" dirty="0">
              <a:solidFill>
                <a:srgbClr val="000000"/>
              </a:solidFill>
              <a:cs typeface="Myriad Pro"/>
            </a:endParaRP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3</a:t>
            </a:fld>
            <a:endParaRPr lang="cs-CZ"/>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76927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28625" lvl="1" indent="-342900" defTabSz="266700">
              <a:lnSpc>
                <a:spcPct val="90000"/>
              </a:lnSpc>
              <a:buFont typeface="+mj-lt"/>
              <a:buAutoNum type="arabicPeriod"/>
            </a:pPr>
            <a:r>
              <a:rPr lang="cs-CZ" sz="1900" dirty="0"/>
              <a:t>Harmonogram realizace projektu je reálný a </a:t>
            </a:r>
            <a:r>
              <a:rPr lang="cs-CZ" sz="1900" dirty="0" smtClean="0"/>
              <a:t>proveditelný. 10/0 </a:t>
            </a:r>
          </a:p>
          <a:p>
            <a:pPr marL="428625" lvl="1" indent="-342900" defTabSz="266700">
              <a:lnSpc>
                <a:spcPct val="90000"/>
              </a:lnSpc>
              <a:buFont typeface="+mj-lt"/>
              <a:buAutoNum type="arabicPeriod"/>
            </a:pPr>
            <a:r>
              <a:rPr lang="cs-CZ" sz="1900" dirty="0" smtClean="0"/>
              <a:t>V </a:t>
            </a:r>
            <a:r>
              <a:rPr lang="cs-CZ" sz="1900" dirty="0"/>
              <a:t>projektu jsou uvedena hlavní rizika v realizační fázi i ve fázi udržitelnosti a způsoby jejich eliminace</a:t>
            </a:r>
            <a:r>
              <a:rPr lang="cs-CZ" sz="1900" dirty="0" smtClean="0"/>
              <a:t>. 10/5/0 </a:t>
            </a:r>
          </a:p>
          <a:p>
            <a:pPr marL="428625" lvl="1" indent="-342900" defTabSz="266700">
              <a:lnSpc>
                <a:spcPct val="90000"/>
              </a:lnSpc>
              <a:buFont typeface="+mj-lt"/>
              <a:buAutoNum type="arabicPeriod"/>
            </a:pPr>
            <a:r>
              <a:rPr lang="cs-CZ" sz="1900" dirty="0"/>
              <a:t>Projekt přispěje k podpoře železniční dopravy</a:t>
            </a:r>
            <a:r>
              <a:rPr lang="cs-CZ" sz="1900" dirty="0" smtClean="0"/>
              <a:t>. 10/0 </a:t>
            </a:r>
            <a:br>
              <a:rPr lang="cs-CZ" sz="1900" dirty="0" smtClean="0"/>
            </a:br>
            <a:r>
              <a:rPr lang="cs-CZ" sz="1900" b="0" i="1" dirty="0" smtClean="0">
                <a:solidFill>
                  <a:schemeClr val="tx1"/>
                </a:solidFill>
              </a:rPr>
              <a:t>(realizace projektu v místě přestupního uzlu na železnici/železniční stanice/zastávky, případně na železniční trati)</a:t>
            </a:r>
          </a:p>
          <a:p>
            <a:pPr marL="428625" lvl="1" indent="-342900" defTabSz="266700">
              <a:lnSpc>
                <a:spcPct val="90000"/>
              </a:lnSpc>
              <a:buFont typeface="+mj-lt"/>
              <a:buAutoNum type="arabicPeriod"/>
            </a:pPr>
            <a:r>
              <a:rPr lang="cs-CZ" sz="1900" dirty="0"/>
              <a:t>Projekt je navržen k realizaci v rámci systému integrované dopravy</a:t>
            </a:r>
            <a:r>
              <a:rPr lang="cs-CZ" sz="1900" dirty="0" smtClean="0"/>
              <a:t>. 10/0 </a:t>
            </a:r>
            <a:br>
              <a:rPr lang="cs-CZ" sz="1900" dirty="0" smtClean="0"/>
            </a:br>
            <a:r>
              <a:rPr lang="cs-CZ" sz="1900" b="0" i="1" dirty="0">
                <a:solidFill>
                  <a:schemeClr val="tx1"/>
                </a:solidFill>
              </a:rPr>
              <a:t>(Projekt je realizován v dopravním prostředku nebo v místě provozu, obsluhy či řízení dopravy </a:t>
            </a:r>
            <a:r>
              <a:rPr lang="cs-CZ" sz="1900" b="0" i="1" dirty="0" smtClean="0">
                <a:solidFill>
                  <a:schemeClr val="tx1"/>
                </a:solidFill>
              </a:rPr>
              <a:t>zahrnutých </a:t>
            </a:r>
            <a:r>
              <a:rPr lang="cs-CZ" sz="1900" b="0" i="1" dirty="0">
                <a:solidFill>
                  <a:schemeClr val="tx1"/>
                </a:solidFill>
              </a:rPr>
              <a:t>do systému integrované </a:t>
            </a:r>
            <a:r>
              <a:rPr lang="cs-CZ" sz="1900" b="0" i="1" dirty="0" smtClean="0">
                <a:solidFill>
                  <a:schemeClr val="tx1"/>
                </a:solidFill>
              </a:rPr>
              <a:t>dopravy)</a:t>
            </a:r>
            <a:endParaRPr lang="cs-CZ" sz="1900" b="0" i="1" dirty="0">
              <a:solidFill>
                <a:schemeClr val="tx1"/>
              </a:solidFill>
            </a:endParaRPr>
          </a:p>
          <a:p>
            <a:pPr marL="428625" lvl="1" indent="-342900" defTabSz="266700">
              <a:lnSpc>
                <a:spcPct val="90000"/>
              </a:lnSpc>
              <a:buFont typeface="+mj-lt"/>
              <a:buAutoNum type="arabicPeriod"/>
            </a:pPr>
            <a:r>
              <a:rPr lang="cs-CZ" sz="1900" dirty="0"/>
              <a:t>Projekt je navržen k realizaci v oblasti se zhoršenou kvalitou </a:t>
            </a:r>
            <a:r>
              <a:rPr lang="cs-CZ" sz="1900" dirty="0" smtClean="0"/>
              <a:t>ovzduší. 8/0</a:t>
            </a:r>
          </a:p>
          <a:p>
            <a:pPr marL="85725" lvl="1" indent="0" defTabSz="266700">
              <a:lnSpc>
                <a:spcPct val="90000"/>
              </a:lnSpc>
              <a:spcBef>
                <a:spcPts val="0"/>
              </a:spcBef>
              <a:buNone/>
            </a:pPr>
            <a:r>
              <a:rPr lang="cs-CZ" sz="1900" b="0" i="1" dirty="0" smtClean="0">
                <a:solidFill>
                  <a:schemeClr val="tx1"/>
                </a:solidFill>
              </a:rPr>
              <a:t>		(seznam obcí s překročeným imisním limitem je uveden v příloze č. 8 	Specifických pravidel)</a:t>
            </a:r>
          </a:p>
        </p:txBody>
      </p:sp>
      <p:sp>
        <p:nvSpPr>
          <p:cNvPr id="4" name="Nadpis 3"/>
          <p:cNvSpPr>
            <a:spLocks noGrp="1"/>
          </p:cNvSpPr>
          <p:nvPr>
            <p:ph type="title"/>
          </p:nvPr>
        </p:nvSpPr>
        <p:spPr/>
        <p:txBody>
          <a:bodyPr>
            <a:normAutofit/>
          </a:bodyPr>
          <a:lstStyle/>
          <a:p>
            <a:pPr algn="ctr"/>
            <a:r>
              <a:rPr lang="cs-CZ" dirty="0" smtClean="0"/>
              <a:t>Věcné hodnocení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2674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Autofit/>
          </a:bodyPr>
          <a:lstStyle/>
          <a:p>
            <a:pPr marL="428625" lvl="1" indent="-342900" defTabSz="266700">
              <a:lnSpc>
                <a:spcPct val="90000"/>
              </a:lnSpc>
              <a:buFont typeface="+mj-lt"/>
              <a:buAutoNum type="arabicPeriod" startAt="6"/>
            </a:pPr>
            <a:r>
              <a:rPr lang="cs-CZ" sz="1900" dirty="0"/>
              <a:t>Výstupy projektu přispějí k začlenění sociálně vyloučené lokality. 2/0</a:t>
            </a:r>
          </a:p>
          <a:p>
            <a:pPr marL="85725" lvl="1" indent="0" defTabSz="266700">
              <a:lnSpc>
                <a:spcPct val="90000"/>
              </a:lnSpc>
              <a:spcBef>
                <a:spcPts val="0"/>
              </a:spcBef>
              <a:buNone/>
            </a:pPr>
            <a:r>
              <a:rPr lang="cs-CZ" sz="1900" b="0" i="1" dirty="0">
                <a:solidFill>
                  <a:schemeClr val="tx1"/>
                </a:solidFill>
              </a:rPr>
              <a:t>	   (seznam správních obvodů ORP se SVL je uveden v příloze č. 9 Specifických 	 	pravidel)</a:t>
            </a:r>
          </a:p>
          <a:p>
            <a:pPr marL="542925" lvl="1" indent="-457200" defTabSz="266700">
              <a:lnSpc>
                <a:spcPct val="90000"/>
              </a:lnSpc>
              <a:buFont typeface="+mj-lt"/>
              <a:buAutoNum type="arabicPeriod" startAt="7"/>
            </a:pPr>
            <a:r>
              <a:rPr lang="cs-CZ" sz="1900" dirty="0" smtClean="0"/>
              <a:t>Projekt </a:t>
            </a:r>
            <a:r>
              <a:rPr lang="cs-CZ" sz="1900" dirty="0"/>
              <a:t>inteligentního dopravního systému bude interoperabilní. 10/0 </a:t>
            </a:r>
            <a:br>
              <a:rPr lang="cs-CZ" sz="1900" dirty="0"/>
            </a:br>
            <a:r>
              <a:rPr lang="cs-CZ" sz="1900" b="0" i="1" dirty="0" smtClean="0">
                <a:solidFill>
                  <a:schemeClr val="tx1"/>
                </a:solidFill>
              </a:rPr>
              <a:t>(interoperabilita ve </a:t>
            </a:r>
            <a:r>
              <a:rPr lang="cs-CZ" sz="1900" b="0" i="1" dirty="0">
                <a:solidFill>
                  <a:schemeClr val="tx1"/>
                </a:solidFill>
              </a:rPr>
              <a:t>smyslu Směrnice EP a Rady 2010/40/EU s jinými systémy ITS, které zajišťují obdobné funkce na stejném nebo jiném obsluhovaném území v </a:t>
            </a:r>
            <a:r>
              <a:rPr lang="cs-CZ" sz="1900" b="0" i="1" dirty="0" smtClean="0">
                <a:solidFill>
                  <a:schemeClr val="tx1"/>
                </a:solidFill>
              </a:rPr>
              <a:t>ČR)</a:t>
            </a:r>
            <a:endParaRPr lang="cs-CZ" sz="1900" b="0" i="1" dirty="0">
              <a:solidFill>
                <a:schemeClr val="tx1"/>
              </a:solidFill>
            </a:endParaRPr>
          </a:p>
          <a:p>
            <a:pPr marL="428625" lvl="1" indent="-342900" defTabSz="266700">
              <a:lnSpc>
                <a:spcPct val="90000"/>
              </a:lnSpc>
              <a:buFont typeface="+mj-lt"/>
              <a:buAutoNum type="arabicPeriod" startAt="7"/>
            </a:pPr>
            <a:r>
              <a:rPr lang="cs-CZ" sz="1900" dirty="0"/>
              <a:t>Projekt inteligentního dopravního systému generuje informace pro osoby s omezenou schopností pohybu a orientace podporující jejich přístup </a:t>
            </a:r>
            <a:r>
              <a:rPr lang="cs-CZ" sz="1900" dirty="0" smtClean="0"/>
              <a:t/>
            </a:r>
            <a:br>
              <a:rPr lang="cs-CZ" sz="1900" dirty="0" smtClean="0"/>
            </a:br>
            <a:r>
              <a:rPr lang="cs-CZ" sz="1900" dirty="0" smtClean="0"/>
              <a:t>k </a:t>
            </a:r>
            <a:r>
              <a:rPr lang="cs-CZ" sz="1900" dirty="0"/>
              <a:t>veřejné dopravě. </a:t>
            </a:r>
            <a:r>
              <a:rPr lang="cs-CZ" sz="1900" dirty="0" smtClean="0"/>
              <a:t>5/0 </a:t>
            </a:r>
            <a:br>
              <a:rPr lang="cs-CZ" sz="1900" dirty="0" smtClean="0"/>
            </a:br>
            <a:r>
              <a:rPr lang="cs-CZ" sz="1900" b="0" i="1" dirty="0" smtClean="0">
                <a:solidFill>
                  <a:schemeClr val="tx1"/>
                </a:solidFill>
              </a:rPr>
              <a:t>(služby ITS ve </a:t>
            </a:r>
            <a:r>
              <a:rPr lang="cs-CZ" sz="1900" b="0" i="1" dirty="0">
                <a:solidFill>
                  <a:schemeClr val="tx1"/>
                </a:solidFill>
              </a:rPr>
              <a:t>smyslu Směrnice EP a Rady 2010/40/EU, které využijí přímo </a:t>
            </a:r>
            <a:r>
              <a:rPr lang="cs-CZ" sz="1900" b="0" i="1" dirty="0" smtClean="0">
                <a:solidFill>
                  <a:schemeClr val="tx1"/>
                </a:solidFill>
              </a:rPr>
              <a:t/>
            </a:r>
            <a:br>
              <a:rPr lang="cs-CZ" sz="1900" b="0" i="1" dirty="0" smtClean="0">
                <a:solidFill>
                  <a:schemeClr val="tx1"/>
                </a:solidFill>
              </a:rPr>
            </a:br>
            <a:r>
              <a:rPr lang="cs-CZ" sz="1900" b="0" i="1" dirty="0" smtClean="0">
                <a:solidFill>
                  <a:schemeClr val="tx1"/>
                </a:solidFill>
              </a:rPr>
              <a:t>i </a:t>
            </a:r>
            <a:r>
              <a:rPr lang="cs-CZ" sz="1900" b="0" i="1" dirty="0">
                <a:solidFill>
                  <a:schemeClr val="tx1"/>
                </a:solidFill>
              </a:rPr>
              <a:t>osoby se zdravotním postižením nebo s omezenou schopností pohybu a </a:t>
            </a:r>
            <a:r>
              <a:rPr lang="cs-CZ" sz="1900" b="0" i="1" dirty="0" smtClean="0">
                <a:solidFill>
                  <a:schemeClr val="tx1"/>
                </a:solidFill>
              </a:rPr>
              <a:t>orientace) </a:t>
            </a:r>
            <a:endParaRPr lang="cs-CZ" sz="1900" b="0" i="1" dirty="0">
              <a:solidFill>
                <a:schemeClr val="tx1"/>
              </a:solidFill>
            </a:endParaRPr>
          </a:p>
        </p:txBody>
      </p:sp>
      <p:sp>
        <p:nvSpPr>
          <p:cNvPr id="4" name="Nadpis 3"/>
          <p:cNvSpPr>
            <a:spLocks noGrp="1"/>
          </p:cNvSpPr>
          <p:nvPr>
            <p:ph type="title"/>
          </p:nvPr>
        </p:nvSpPr>
        <p:spPr/>
        <p:txBody>
          <a:bodyPr>
            <a:normAutofit/>
          </a:bodyPr>
          <a:lstStyle/>
          <a:p>
            <a:pPr algn="ctr"/>
            <a:r>
              <a:rPr lang="cs-CZ" dirty="0" smtClean="0"/>
              <a:t>Věcné hodnocení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7075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542925" lvl="1" indent="-457200" defTabSz="266700">
              <a:lnSpc>
                <a:spcPct val="90000"/>
              </a:lnSpc>
              <a:spcAft>
                <a:spcPts val="1800"/>
              </a:spcAft>
              <a:buFont typeface="+mj-lt"/>
              <a:buAutoNum type="arabicPeriod" startAt="9"/>
            </a:pPr>
            <a:r>
              <a:rPr lang="cs-CZ" sz="1900" dirty="0" smtClean="0"/>
              <a:t> </a:t>
            </a:r>
            <a:r>
              <a:rPr lang="cs-CZ" sz="1900" dirty="0"/>
              <a:t>Projekt inteligentního dopravního systému je připraven k využití systému Galileo. 5/0 </a:t>
            </a:r>
            <a:br>
              <a:rPr lang="cs-CZ" sz="1900" dirty="0"/>
            </a:br>
            <a:r>
              <a:rPr lang="cs-CZ" sz="1900" b="0" i="1" dirty="0">
                <a:solidFill>
                  <a:schemeClr val="tx1"/>
                </a:solidFill>
              </a:rPr>
              <a:t>(K plnění funkcí, pro které je systém ITS navržen, bude využit systém Galileo umožňující určování polohy nebo času</a:t>
            </a:r>
            <a:r>
              <a:rPr lang="cs-CZ" sz="1900" b="0" i="1" dirty="0" smtClean="0">
                <a:solidFill>
                  <a:schemeClr val="tx1"/>
                </a:solidFill>
              </a:rPr>
              <a:t>.)</a:t>
            </a:r>
          </a:p>
          <a:p>
            <a:pPr marL="542925" lvl="1" indent="-457200" defTabSz="266700">
              <a:lnSpc>
                <a:spcPct val="90000"/>
              </a:lnSpc>
              <a:spcBef>
                <a:spcPts val="0"/>
              </a:spcBef>
              <a:buFont typeface="+mj-lt"/>
              <a:buAutoNum type="arabicPeriod" startAt="10"/>
            </a:pPr>
            <a:r>
              <a:rPr lang="cs-CZ" sz="1900" dirty="0" smtClean="0"/>
              <a:t> </a:t>
            </a:r>
            <a:r>
              <a:rPr lang="cs-CZ" sz="1900" dirty="0"/>
              <a:t>Projekt inteligentního dopravního systému zahrnuje aplikace nebo služby, které budou využívány linkami veřejné dopravy. 10/5/0</a:t>
            </a:r>
          </a:p>
          <a:p>
            <a:pPr marL="85725" lvl="1" indent="0" defTabSz="266700">
              <a:lnSpc>
                <a:spcPct val="90000"/>
              </a:lnSpc>
              <a:spcBef>
                <a:spcPts val="0"/>
              </a:spcBef>
              <a:buNone/>
            </a:pPr>
            <a:r>
              <a:rPr lang="cs-CZ" sz="1900" b="0" i="1" dirty="0" smtClean="0">
                <a:solidFill>
                  <a:schemeClr val="tx1"/>
                </a:solidFill>
              </a:rPr>
              <a:t>		(</a:t>
            </a:r>
            <a:r>
              <a:rPr lang="cs-CZ" sz="1900" b="0" i="1" dirty="0">
                <a:solidFill>
                  <a:schemeClr val="tx1"/>
                </a:solidFill>
              </a:rPr>
              <a:t>maximum za systémy využívané linkami s více než 300 spoji denně)</a:t>
            </a:r>
          </a:p>
          <a:p>
            <a:pPr marL="85725" lvl="1" indent="0" defTabSz="266700">
              <a:lnSpc>
                <a:spcPct val="90000"/>
              </a:lnSpc>
              <a:spcBef>
                <a:spcPts val="0"/>
              </a:spcBef>
              <a:buNone/>
            </a:pPr>
            <a:endParaRPr lang="cs-CZ" sz="1900" b="0" i="1" dirty="0" smtClean="0">
              <a:solidFill>
                <a:schemeClr val="tx1"/>
              </a:solidFill>
            </a:endParaRPr>
          </a:p>
          <a:p>
            <a:pPr marL="542925" lvl="1" indent="-457200" defTabSz="266700">
              <a:lnSpc>
                <a:spcPct val="90000"/>
              </a:lnSpc>
              <a:spcBef>
                <a:spcPts val="0"/>
              </a:spcBef>
              <a:buFont typeface="+mj-lt"/>
              <a:buAutoNum type="arabicPeriod" startAt="11"/>
            </a:pPr>
            <a:r>
              <a:rPr lang="cs-CZ" sz="1900" dirty="0"/>
              <a:t>Projekt je navržen k realizaci jednotné informační služby pro systém integrovaných veřejných služeb v přepravě cestujících. </a:t>
            </a:r>
            <a:r>
              <a:rPr lang="cs-CZ" sz="1900" dirty="0" smtClean="0"/>
              <a:t>10/0</a:t>
            </a:r>
          </a:p>
          <a:p>
            <a:pPr marL="85725" lvl="1" indent="0" defTabSz="266700">
              <a:lnSpc>
                <a:spcPct val="90000"/>
              </a:lnSpc>
              <a:spcBef>
                <a:spcPts val="0"/>
              </a:spcBef>
              <a:buNone/>
            </a:pPr>
            <a:r>
              <a:rPr lang="cs-CZ" sz="1900" b="0" i="1" dirty="0" smtClean="0">
                <a:solidFill>
                  <a:schemeClr val="tx1"/>
                </a:solidFill>
              </a:rPr>
              <a:t>		</a:t>
            </a:r>
            <a:r>
              <a:rPr lang="cs-CZ" sz="1900" b="0" i="1" dirty="0">
                <a:solidFill>
                  <a:schemeClr val="tx1"/>
                </a:solidFill>
              </a:rPr>
              <a:t>(Navržený systém ITS je určen k poskytování informací o jednotném 			</a:t>
            </a:r>
            <a:r>
              <a:rPr lang="cs-CZ" sz="1900" b="0" i="1" dirty="0" smtClean="0">
                <a:solidFill>
                  <a:schemeClr val="tx1"/>
                </a:solidFill>
              </a:rPr>
              <a:t>	jízdním </a:t>
            </a:r>
            <a:r>
              <a:rPr lang="cs-CZ" sz="1900" b="0" i="1" dirty="0">
                <a:solidFill>
                  <a:schemeClr val="tx1"/>
                </a:solidFill>
              </a:rPr>
              <a:t>řádu a tarifu na jednom místě v obsluhovaném území ve smyslu 	zákona č. 194/2010 Sb.)</a:t>
            </a:r>
          </a:p>
          <a:p>
            <a:pPr marL="85725" lvl="1" indent="0" defTabSz="266700">
              <a:lnSpc>
                <a:spcPct val="90000"/>
              </a:lnSpc>
              <a:spcBef>
                <a:spcPts val="0"/>
              </a:spcBef>
              <a:buNone/>
            </a:pPr>
            <a:endParaRPr lang="cs-CZ" sz="1900" b="0" i="1" dirty="0">
              <a:solidFill>
                <a:schemeClr val="tx1"/>
              </a:solidFill>
            </a:endParaRPr>
          </a:p>
        </p:txBody>
      </p:sp>
      <p:sp>
        <p:nvSpPr>
          <p:cNvPr id="4" name="Nadpis 3"/>
          <p:cNvSpPr>
            <a:spLocks noGrp="1"/>
          </p:cNvSpPr>
          <p:nvPr>
            <p:ph type="title"/>
          </p:nvPr>
        </p:nvSpPr>
        <p:spPr/>
        <p:txBody>
          <a:bodyPr>
            <a:normAutofit/>
          </a:bodyPr>
          <a:lstStyle/>
          <a:p>
            <a:pPr algn="ctr"/>
            <a:r>
              <a:rPr lang="cs-CZ" dirty="0" smtClean="0"/>
              <a:t>Věcné hodnocení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44880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fontScale="77500" lnSpcReduction="20000"/>
          </a:bodyPr>
          <a:lstStyle/>
          <a:p>
            <a:pPr marL="454025" lvl="1" indent="-187325" defTabSz="444500">
              <a:lnSpc>
                <a:spcPct val="110000"/>
              </a:lnSpc>
              <a:spcBef>
                <a:spcPts val="0"/>
              </a:spcBef>
            </a:pPr>
            <a:r>
              <a:rPr lang="cs-CZ" sz="2300" dirty="0"/>
              <a:t>P</a:t>
            </a:r>
            <a:r>
              <a:rPr lang="cs-CZ" sz="2300" dirty="0" smtClean="0"/>
              <a:t>rovádí Centrum </a:t>
            </a:r>
            <a:r>
              <a:rPr lang="cs-CZ" sz="2300" b="0" dirty="0" smtClean="0">
                <a:solidFill>
                  <a:schemeClr val="tx1"/>
                </a:solidFill>
              </a:rPr>
              <a:t>pro </a:t>
            </a:r>
            <a:r>
              <a:rPr lang="cs-CZ" sz="2300" b="0" dirty="0">
                <a:solidFill>
                  <a:schemeClr val="tx1"/>
                </a:solidFill>
              </a:rPr>
              <a:t>projekty, které </a:t>
            </a:r>
            <a:r>
              <a:rPr lang="cs-CZ" sz="2300" b="0" dirty="0" smtClean="0">
                <a:solidFill>
                  <a:schemeClr val="tx1"/>
                </a:solidFill>
              </a:rPr>
              <a:t>splnily minimální bodovou hranici věcného hodnocení. </a:t>
            </a:r>
          </a:p>
          <a:p>
            <a:pPr marL="454025" lvl="1" indent="-187325" defTabSz="444500">
              <a:lnSpc>
                <a:spcPct val="110000"/>
              </a:lnSpc>
              <a:spcBef>
                <a:spcPts val="0"/>
              </a:spcBef>
            </a:pPr>
            <a:endParaRPr lang="cs-CZ" sz="2300" b="0" dirty="0" smtClean="0">
              <a:solidFill>
                <a:schemeClr val="tx1"/>
              </a:solidFill>
            </a:endParaRPr>
          </a:p>
          <a:p>
            <a:pPr marL="454025" lvl="1" indent="-187325" defTabSz="444500">
              <a:lnSpc>
                <a:spcPct val="110000"/>
              </a:lnSpc>
              <a:spcBef>
                <a:spcPts val="0"/>
              </a:spcBef>
            </a:pPr>
            <a:r>
              <a:rPr lang="cs-CZ" sz="2300" dirty="0"/>
              <a:t>O</a:t>
            </a:r>
            <a:r>
              <a:rPr lang="cs-CZ" sz="2300" dirty="0" smtClean="0"/>
              <a:t>věřuje se riziko:</a:t>
            </a:r>
          </a:p>
          <a:p>
            <a:pPr marL="996950" lvl="2" indent="-285750">
              <a:buFont typeface="Courier New" panose="02070309020205020404" pitchFamily="49" charset="0"/>
              <a:buChar char="o"/>
            </a:pPr>
            <a:r>
              <a:rPr lang="cs-CZ" sz="2300" dirty="0" smtClean="0"/>
              <a:t>Nedosažení výstupů a realizace projektu v předloženém harmonogramu,</a:t>
            </a:r>
          </a:p>
          <a:p>
            <a:pPr marL="996950" lvl="2" indent="-285750">
              <a:buFont typeface="Courier New" panose="02070309020205020404" pitchFamily="49" charset="0"/>
              <a:buChar char="o"/>
            </a:pPr>
            <a:r>
              <a:rPr lang="cs-CZ" sz="2300" dirty="0"/>
              <a:t>n</a:t>
            </a:r>
            <a:r>
              <a:rPr lang="cs-CZ" sz="2300" dirty="0" smtClean="0"/>
              <a:t>esouladu realizace projektu s Podmínkami právního aktu a dalšími závaznými postupy a pokyny pro příjemce , </a:t>
            </a:r>
          </a:p>
          <a:p>
            <a:pPr marL="996950" lvl="2" indent="-285750">
              <a:buFont typeface="Courier New" panose="02070309020205020404" pitchFamily="49" charset="0"/>
              <a:buChar char="o"/>
            </a:pPr>
            <a:r>
              <a:rPr lang="cs-CZ" sz="2300" dirty="0"/>
              <a:t>ve veřejných zakázkách,</a:t>
            </a:r>
          </a:p>
          <a:p>
            <a:pPr marL="996950" lvl="2" indent="-285750">
              <a:buFont typeface="Courier New" panose="02070309020205020404" pitchFamily="49" charset="0"/>
              <a:buChar char="o"/>
            </a:pPr>
            <a:r>
              <a:rPr lang="cs-CZ" sz="2300" dirty="0" smtClean="0"/>
              <a:t>vzniku </a:t>
            </a:r>
            <a:r>
              <a:rPr lang="cs-CZ" sz="2300" dirty="0"/>
              <a:t>nezpůsobilých výdajů v rámci realizace </a:t>
            </a:r>
            <a:r>
              <a:rPr lang="cs-CZ" sz="2300" dirty="0" smtClean="0"/>
              <a:t>projektu,</a:t>
            </a:r>
          </a:p>
          <a:p>
            <a:pPr marL="996950" lvl="2" indent="-285750">
              <a:buFont typeface="Courier New" panose="02070309020205020404" pitchFamily="49" charset="0"/>
              <a:buChar char="o"/>
            </a:pPr>
            <a:r>
              <a:rPr lang="cs-CZ" sz="2300" dirty="0" smtClean="0"/>
              <a:t>dvojího financování,</a:t>
            </a:r>
          </a:p>
          <a:p>
            <a:pPr marL="996950" lvl="2" indent="-285750">
              <a:buFont typeface="Courier New" panose="02070309020205020404" pitchFamily="49" charset="0"/>
              <a:buChar char="o"/>
            </a:pPr>
            <a:r>
              <a:rPr lang="cs-CZ" sz="2300" dirty="0"/>
              <a:t>n</a:t>
            </a:r>
            <a:r>
              <a:rPr lang="cs-CZ" sz="2300" dirty="0" smtClean="0"/>
              <a:t>enaplnění udržitelnosti projektu,</a:t>
            </a:r>
          </a:p>
          <a:p>
            <a:pPr marL="996950" lvl="2" indent="-285750">
              <a:buFont typeface="Courier New" panose="02070309020205020404" pitchFamily="49" charset="0"/>
              <a:buChar char="o"/>
            </a:pPr>
            <a:r>
              <a:rPr lang="cs-CZ" sz="2300" dirty="0"/>
              <a:t>n</a:t>
            </a:r>
            <a:r>
              <a:rPr lang="cs-CZ" sz="2300" dirty="0" smtClean="0"/>
              <a:t>edosažení plánovaných indikátorů,</a:t>
            </a:r>
          </a:p>
          <a:p>
            <a:pPr marL="996950" lvl="2" indent="-285750">
              <a:buFont typeface="Courier New" panose="02070309020205020404" pitchFamily="49" charset="0"/>
              <a:buChar char="o"/>
            </a:pPr>
            <a:r>
              <a:rPr lang="cs-CZ" sz="2300" dirty="0"/>
              <a:t>podvodu a korupčního jednání,</a:t>
            </a:r>
          </a:p>
          <a:p>
            <a:pPr marL="996950" lvl="2" indent="-285750">
              <a:buFont typeface="Courier New" panose="02070309020205020404" pitchFamily="49" charset="0"/>
              <a:buChar char="o"/>
            </a:pPr>
            <a:r>
              <a:rPr lang="cs-CZ" sz="2300" dirty="0" smtClean="0"/>
              <a:t>nehospodárných </a:t>
            </a:r>
            <a:r>
              <a:rPr lang="cs-CZ" sz="2300" dirty="0"/>
              <a:t>a neefektivních aktivit a </a:t>
            </a:r>
            <a:r>
              <a:rPr lang="cs-CZ" sz="2300" dirty="0" smtClean="0"/>
              <a:t>výdajů,</a:t>
            </a:r>
          </a:p>
          <a:p>
            <a:pPr marL="996950" lvl="2" indent="-285750">
              <a:buFont typeface="Courier New" panose="02070309020205020404" pitchFamily="49" charset="0"/>
              <a:buChar char="o"/>
            </a:pPr>
            <a:r>
              <a:rPr lang="cs-CZ" sz="2300" dirty="0"/>
              <a:t>nedovolené veřejné </a:t>
            </a:r>
            <a:r>
              <a:rPr lang="cs-CZ" sz="2300" dirty="0" smtClean="0"/>
              <a:t>podpory,</a:t>
            </a:r>
          </a:p>
          <a:p>
            <a:pPr marL="996950" lvl="2" indent="-285750">
              <a:buFont typeface="Courier New" panose="02070309020205020404" pitchFamily="49" charset="0"/>
              <a:buChar char="o"/>
            </a:pPr>
            <a:r>
              <a:rPr lang="cs-CZ" sz="2300" dirty="0" smtClean="0"/>
              <a:t>vzniku neočekávaných nebo nedovolených příjmů.</a:t>
            </a:r>
          </a:p>
          <a:p>
            <a:pPr marL="711200" lvl="2" indent="0">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a:t>
            </a:r>
          </a:p>
          <a:p>
            <a:pPr marL="898525" lvl="2" indent="-187325" algn="just"/>
            <a:r>
              <a:rPr lang="cs-CZ" sz="1800" dirty="0"/>
              <a:t>A</a:t>
            </a:r>
            <a:r>
              <a:rPr lang="cs-CZ" sz="1800" dirty="0" smtClean="0"/>
              <a:t>dministrativní ověření (v režimu úkonů předcházející kontrole),</a:t>
            </a:r>
          </a:p>
          <a:p>
            <a:pPr marL="898525" lvl="2" indent="-187325" algn="just"/>
            <a:r>
              <a:rPr lang="cs-CZ" sz="1800" dirty="0" smtClean="0"/>
              <a:t>veřejnosprávní </a:t>
            </a:r>
            <a:r>
              <a:rPr lang="cs-CZ" sz="1800" dirty="0"/>
              <a:t>kontrola – administrativní, na základě předložených </a:t>
            </a:r>
            <a:r>
              <a:rPr lang="cs-CZ" sz="1800" dirty="0" smtClean="0"/>
              <a:t>dokladů, kontrola na místě.</a:t>
            </a:r>
            <a:endParaRPr lang="cs-CZ" sz="1800" dirty="0"/>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výdaje nebo nejsou </a:t>
            </a:r>
            <a:br>
              <a:rPr lang="cs-CZ" sz="1800" dirty="0" smtClean="0"/>
            </a:br>
            <a:r>
              <a:rPr lang="cs-CZ" sz="1800" dirty="0" smtClean="0"/>
              <a:t>v souladu s obsahem a cíli projektu,</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66700" lvl="1" indent="0">
              <a:spcBef>
                <a:spcPts val="0"/>
              </a:spcBef>
              <a:spcAft>
                <a:spcPts val="600"/>
              </a:spcAft>
              <a:buNone/>
            </a:pPr>
            <a:r>
              <a:rPr lang="cs-CZ" sz="1800" dirty="0" smtClean="0"/>
              <a:t>Provádí ŘO IROP na základě výsledků hodnocení provedeného Centrem</a:t>
            </a:r>
          </a:p>
          <a:p>
            <a:pPr marL="360000" lvl="1" indent="0">
              <a:spcBef>
                <a:spcPts val="0"/>
              </a:spcBef>
              <a:buNone/>
            </a:pPr>
            <a:r>
              <a:rPr lang="cs-CZ" sz="1800" dirty="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a:t>
            </a:r>
            <a:r>
              <a:rPr lang="cs-CZ" sz="1800" b="0" dirty="0">
                <a:solidFill>
                  <a:schemeClr val="tx1"/>
                </a:solidFill>
              </a:rPr>
              <a:t>podepsaný ředitelem/pověřenou osobou </a:t>
            </a:r>
            <a:r>
              <a:rPr lang="cs-CZ" sz="1800" b="0" dirty="0" smtClean="0">
                <a:solidFill>
                  <a:schemeClr val="tx1"/>
                </a:solidFill>
              </a:rPr>
              <a:t>Centra, který deklaruje, že hodnocení a kontrola projektů proběhla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360000" lvl="1" indent="0">
              <a:spcBef>
                <a:spcPts val="0"/>
              </a:spcBef>
              <a:buNone/>
            </a:pPr>
            <a:r>
              <a:rPr lang="cs-CZ" sz="1800" b="0" dirty="0" smtClean="0">
                <a:solidFill>
                  <a:schemeClr val="tx1"/>
                </a:solidFill>
              </a:rPr>
              <a:t>Ve fázi výběru projektů není možné měnit hodnocení žádostí o podporu. </a:t>
            </a:r>
          </a:p>
          <a:p>
            <a:pPr marL="360000" lvl="1" indent="0">
              <a:spcBef>
                <a:spcPts val="0"/>
              </a:spcBef>
              <a:buNone/>
            </a:pPr>
            <a:r>
              <a:rPr lang="cs-CZ" sz="1800" dirty="0" smtClean="0">
                <a:solidFill>
                  <a:schemeClr val="tx1"/>
                </a:solidFill>
              </a:rPr>
              <a:t>Počet podpořených projektů je limitován výší alokace na výzvu.</a:t>
            </a:r>
          </a:p>
          <a:p>
            <a:pPr marL="266700" lvl="1" indent="0">
              <a:buNone/>
            </a:pPr>
            <a:r>
              <a:rPr lang="cs-CZ" sz="1800" dirty="0"/>
              <a:t>Právní akt (Registrace akce a Rozhodnutí o poskytnutí dotace/Stanovení výdajů) upravuje minimálně tyto oblasti:</a:t>
            </a:r>
          </a:p>
          <a:p>
            <a:pPr marL="454025" lvl="1" indent="-187325">
              <a:spcBef>
                <a:spcPts val="0"/>
              </a:spcBef>
            </a:pPr>
            <a:r>
              <a:rPr lang="cs-CZ" sz="1800" b="0" dirty="0">
                <a:solidFill>
                  <a:schemeClr val="tx1"/>
                </a:solidFill>
              </a:rPr>
              <a:t>informace o příjemci;</a:t>
            </a:r>
          </a:p>
          <a:p>
            <a:pPr marL="454025" lvl="1" indent="-187325">
              <a:spcBef>
                <a:spcPts val="0"/>
              </a:spcBef>
            </a:pPr>
            <a:r>
              <a:rPr lang="cs-CZ" sz="1800" b="0" dirty="0">
                <a:solidFill>
                  <a:schemeClr val="tx1"/>
                </a:solidFill>
              </a:rPr>
              <a:t>informace o projektu;</a:t>
            </a:r>
          </a:p>
          <a:p>
            <a:pPr marL="454025" lvl="1" indent="-187325">
              <a:spcBef>
                <a:spcPts val="0"/>
              </a:spcBef>
            </a:pPr>
            <a:r>
              <a:rPr lang="cs-CZ" sz="1800" b="0" dirty="0">
                <a:solidFill>
                  <a:schemeClr val="tx1"/>
                </a:solidFill>
              </a:rPr>
              <a:t>povinnosti a práva příjemce;</a:t>
            </a:r>
          </a:p>
          <a:p>
            <a:pPr marL="454025" lvl="1" indent="-187325">
              <a:spcBef>
                <a:spcPts val="0"/>
              </a:spcBef>
            </a:pPr>
            <a:r>
              <a:rPr lang="cs-CZ" sz="1800" b="0" dirty="0">
                <a:solidFill>
                  <a:schemeClr val="tx1"/>
                </a:solidFill>
              </a:rPr>
              <a:t>povinnosti a práva ŘO IROP;</a:t>
            </a:r>
          </a:p>
          <a:p>
            <a:pPr marL="454025" lvl="1" indent="-187325">
              <a:spcBef>
                <a:spcPts val="0"/>
              </a:spcBef>
            </a:pPr>
            <a:r>
              <a:rPr lang="cs-CZ" sz="1800" b="0" dirty="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70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věcném hodnocení, </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ex-ante kontrole</a:t>
            </a:r>
            <a:r>
              <a:rPr lang="cs-CZ" sz="2400" dirty="0" smtClean="0"/>
              <a:t>.</a:t>
            </a:r>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prostřednictvím odkazu na webových stránkách </a:t>
            </a:r>
            <a:r>
              <a:rPr lang="cs-CZ" sz="2400" dirty="0" smtClean="0">
                <a:hlinkClick r:id="rId2"/>
              </a:rPr>
              <a:t>www.dotaceeu.cz</a:t>
            </a:r>
            <a:r>
              <a:rPr lang="cs-CZ" sz="2400" dirty="0" smtClean="0"/>
              <a:t>,</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je vyřazena 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10000"/>
              </a:lnSpc>
              <a:spcBef>
                <a:spcPts val="0"/>
              </a:spcBef>
              <a:buFont typeface="+mj-lt"/>
              <a:buAutoNum type="arabicPeriod"/>
            </a:pPr>
            <a:r>
              <a:rPr lang="cs-CZ" sz="1800" dirty="0" smtClean="0"/>
              <a:t>Zpráv o realizaci („ZoR“)</a:t>
            </a:r>
          </a:p>
          <a:p>
            <a:pPr marL="817563" lvl="2" indent="-285750">
              <a:lnSpc>
                <a:spcPct val="120000"/>
              </a:lnSpc>
              <a:spcBef>
                <a:spcPts val="0"/>
              </a:spcBef>
            </a:pPr>
            <a:r>
              <a:rPr lang="pl-PL" sz="1800" dirty="0" smtClean="0"/>
              <a:t>sledovaným </a:t>
            </a:r>
            <a:r>
              <a:rPr lang="pl-PL" sz="1800" dirty="0"/>
              <a:t>obdobím je příslušná etapa,</a:t>
            </a:r>
          </a:p>
          <a:p>
            <a:pPr marL="817563" lvl="2" indent="-285750">
              <a:lnSpc>
                <a:spcPct val="120000"/>
              </a:lnSpc>
              <a:spcBef>
                <a:spcPts val="0"/>
              </a:spcBef>
            </a:pPr>
            <a:r>
              <a:rPr lang="pl-PL" sz="1800" dirty="0"/>
              <a:t>předkládá se po ukončení etapy spolu se žádostí o platbu (ex-post financování),</a:t>
            </a:r>
          </a:p>
          <a:p>
            <a:pPr marL="817563" lvl="2" indent="-285750">
              <a:lnSpc>
                <a:spcPct val="120000"/>
              </a:lnSpc>
              <a:spcBef>
                <a:spcPts val="0"/>
              </a:spcBef>
            </a:pPr>
            <a:r>
              <a:rPr lang="pl-PL" sz="1800" dirty="0"/>
              <a:t>p</a:t>
            </a:r>
            <a:r>
              <a:rPr lang="pl-PL" sz="1800" dirty="0" smtClean="0"/>
              <a:t>růběžnou </a:t>
            </a:r>
            <a:r>
              <a:rPr lang="pl-PL" sz="1800" dirty="0"/>
              <a:t>ani závěrečnou zprávu o realizaci nelze podat před datem schválení právního </a:t>
            </a:r>
            <a:r>
              <a:rPr lang="pl-PL" sz="1800" dirty="0" smtClean="0"/>
              <a:t>aktu,</a:t>
            </a:r>
            <a:endParaRPr lang="cs-CZ" sz="1800" dirty="0" smtClean="0"/>
          </a:p>
          <a:p>
            <a:pPr marL="817563" lvl="2" indent="-285750">
              <a:lnSpc>
                <a:spcPct val="120000"/>
              </a:lnSpc>
              <a:spcBef>
                <a:spcPts val="0"/>
              </a:spcBef>
            </a:pPr>
            <a:r>
              <a:rPr lang="cs-CZ" sz="1800" dirty="0" smtClean="0"/>
              <a:t>zprávu nelze podat před uzavřením změnového řízení, je-li v projektu řešeno,</a:t>
            </a:r>
          </a:p>
          <a:p>
            <a:pPr marL="817563" lvl="2" indent="-285750">
              <a:lnSpc>
                <a:spcPct val="120000"/>
              </a:lnSpc>
              <a:spcBef>
                <a:spcPts val="0"/>
              </a:spcBef>
            </a:pPr>
            <a:r>
              <a:rPr lang="cs-CZ" sz="1800" dirty="0"/>
              <a:t>další zprávy je možné podat až po schválení předchozích zpráv</a:t>
            </a:r>
            <a:r>
              <a:rPr lang="cs-CZ" sz="1800" dirty="0" smtClean="0"/>
              <a:t>,</a:t>
            </a:r>
          </a:p>
          <a:p>
            <a:pPr marL="817563" lvl="2" indent="-285750">
              <a:lnSpc>
                <a:spcPct val="120000"/>
              </a:lnSpc>
              <a:spcBef>
                <a:spcPts val="0"/>
              </a:spcBef>
            </a:pPr>
            <a:r>
              <a:rPr lang="cs-CZ" sz="1800" dirty="0" smtClean="0"/>
              <a:t>Centrum provádí kontrolu </a:t>
            </a:r>
            <a:r>
              <a:rPr lang="cs-CZ" sz="1800" dirty="0"/>
              <a:t>formálních náležitostí a věcného obsahu </a:t>
            </a:r>
            <a:r>
              <a:rPr lang="cs-CZ" sz="1800" dirty="0" smtClean="0"/>
              <a:t>zpráv a administrativní ověření.</a:t>
            </a:r>
            <a:endParaRPr lang="en-US" sz="1800" dirty="0"/>
          </a:p>
          <a:p>
            <a:pPr marL="1273176" lvl="3" indent="-285750">
              <a:lnSpc>
                <a:spcPct val="120000"/>
              </a:lnSpc>
              <a:spcBef>
                <a:spcPts val="0"/>
              </a:spcBef>
            </a:pPr>
            <a:endParaRPr lang="pl-PL" sz="1500" b="1" dirty="0" smtClean="0"/>
          </a:p>
          <a:p>
            <a:pPr marL="609600" lvl="1" indent="-342900">
              <a:lnSpc>
                <a:spcPct val="110000"/>
              </a:lnSpc>
              <a:spcBef>
                <a:spcPts val="0"/>
              </a:spcBef>
              <a:buFont typeface="+mj-lt"/>
              <a:buAutoNum type="arabicPeriod"/>
            </a:pPr>
            <a:endParaRPr lang="cs-CZ" sz="1500" dirty="0" smtClean="0"/>
          </a:p>
          <a:p>
            <a:pPr marL="609600" lvl="1" indent="-342900">
              <a:lnSpc>
                <a:spcPct val="110000"/>
              </a:lnSpc>
              <a:spcBef>
                <a:spcPts val="0"/>
              </a:spcBef>
              <a:buFont typeface="+mj-lt"/>
              <a:buAutoNum type="arabicPeriod"/>
            </a:pPr>
            <a:endParaRPr lang="cs-CZ" sz="1500" dirty="0" smtClean="0"/>
          </a:p>
          <a:p>
            <a:pPr marL="811213" lvl="2" indent="-277813">
              <a:lnSpc>
                <a:spcPct val="110000"/>
              </a:lnSpc>
              <a:spcBef>
                <a:spcPts val="0"/>
              </a:spcBef>
              <a:buFont typeface="Arial" panose="020B0604020202020204" pitchFamily="34" charset="0"/>
              <a:buChar char="•"/>
            </a:pPr>
            <a:endParaRPr lang="cs-CZ" sz="1500" dirty="0" smtClean="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20000"/>
              </a:lnSpc>
              <a:spcBef>
                <a:spcPts val="600"/>
              </a:spcBef>
              <a:spcAft>
                <a:spcPts val="300"/>
              </a:spcAft>
              <a:buFont typeface="+mj-lt"/>
              <a:buAutoNum type="arabicPeriod" startAt="2"/>
            </a:pPr>
            <a:r>
              <a:rPr lang="cs-CZ" sz="1800" dirty="0" smtClean="0"/>
              <a:t>Zpráv </a:t>
            </a:r>
            <a:r>
              <a:rPr lang="cs-CZ" sz="1800" dirty="0"/>
              <a:t>o udržitelnosti („ZoU“):</a:t>
            </a:r>
          </a:p>
          <a:p>
            <a:pPr marL="817563" lvl="2" indent="-285750">
              <a:lnSpc>
                <a:spcPct val="120000"/>
              </a:lnSpc>
              <a:spcBef>
                <a:spcPts val="0"/>
              </a:spcBef>
            </a:pPr>
            <a:r>
              <a:rPr lang="cs-CZ" sz="1800" dirty="0"/>
              <a:t>monitoring období </a:t>
            </a:r>
            <a:r>
              <a:rPr lang="cs-CZ" sz="1800" dirty="0" smtClean="0"/>
              <a:t>udržitelnosti,</a:t>
            </a:r>
            <a:endParaRPr lang="cs-CZ" sz="1800" dirty="0"/>
          </a:p>
          <a:p>
            <a:pPr marL="811213" lvl="2" indent="-277813">
              <a:lnSpc>
                <a:spcPct val="110000"/>
              </a:lnSpc>
              <a:spcBef>
                <a:spcPts val="0"/>
              </a:spcBef>
              <a:buFont typeface="Arial" panose="020B0604020202020204" pitchFamily="34" charset="0"/>
              <a:buChar char="•"/>
            </a:pPr>
            <a:r>
              <a:rPr lang="cs-CZ" sz="1800" dirty="0" smtClean="0"/>
              <a:t>zprávy </a:t>
            </a:r>
            <a:r>
              <a:rPr lang="cs-CZ" sz="1800" dirty="0"/>
              <a:t>příjemce podává elektronicky v MS2014</a:t>
            </a:r>
            <a:r>
              <a:rPr lang="cs-CZ" sz="1800" dirty="0" smtClean="0"/>
              <a:t>+,</a:t>
            </a:r>
            <a:endParaRPr lang="cs-CZ" sz="1800" dirty="0"/>
          </a:p>
          <a:p>
            <a:pPr marL="811213" lvl="2" indent="-277813">
              <a:lnSpc>
                <a:spcPct val="110000"/>
              </a:lnSpc>
              <a:spcBef>
                <a:spcPts val="0"/>
              </a:spcBef>
              <a:buFont typeface="Arial" panose="020B0604020202020204" pitchFamily="34" charset="0"/>
              <a:buChar char="•"/>
            </a:pPr>
            <a:r>
              <a:rPr lang="cs-CZ" sz="1800" dirty="0"/>
              <a:t>h</a:t>
            </a:r>
            <a:r>
              <a:rPr lang="cs-CZ" sz="1800" dirty="0" smtClean="0"/>
              <a:t>armonogram </a:t>
            </a:r>
            <a:r>
              <a:rPr lang="cs-CZ" sz="1800" dirty="0"/>
              <a:t>jejich podání se příjemci zobrazuje v MS2014+ po datu schválení právního </a:t>
            </a:r>
            <a:r>
              <a:rPr lang="cs-CZ" sz="1800" dirty="0" smtClean="0"/>
              <a:t>aktu,</a:t>
            </a:r>
          </a:p>
          <a:p>
            <a:pPr marL="817563" lvl="2" indent="-285750">
              <a:lnSpc>
                <a:spcPct val="120000"/>
              </a:lnSpc>
              <a:spcBef>
                <a:spcPts val="0"/>
              </a:spcBef>
            </a:pPr>
            <a:r>
              <a:rPr lang="cs-CZ" sz="1800" dirty="0"/>
              <a:t>další zprávy je možné podat až po schválení předchozích zpráv,</a:t>
            </a:r>
          </a:p>
          <a:p>
            <a:pPr marL="817563" lvl="2" indent="-285750">
              <a:lnSpc>
                <a:spcPct val="120000"/>
              </a:lnSpc>
              <a:spcBef>
                <a:spcPts val="0"/>
              </a:spcBef>
            </a:pPr>
            <a:r>
              <a:rPr lang="cs-CZ" sz="1800" dirty="0"/>
              <a:t>zprávu nelze podat před uzavřením změnového řízení</a:t>
            </a:r>
            <a:r>
              <a:rPr lang="cs-CZ" sz="1800"/>
              <a:t>, </a:t>
            </a:r>
            <a:r>
              <a:rPr lang="cs-CZ" sz="1800" smtClean="0"/>
              <a:t>je-li </a:t>
            </a:r>
            <a:r>
              <a:rPr lang="cs-CZ" sz="1800" dirty="0"/>
              <a:t>v projektu řešeno,</a:t>
            </a:r>
          </a:p>
          <a:p>
            <a:pPr marL="817563" lvl="2" indent="-285750">
              <a:lnSpc>
                <a:spcPct val="120000"/>
              </a:lnSpc>
              <a:spcBef>
                <a:spcPts val="0"/>
              </a:spcBef>
            </a:pPr>
            <a:r>
              <a:rPr lang="cs-CZ" sz="1800" dirty="0"/>
              <a:t>Centrum provádí kontrolu formálních náležitostí a věcného obsahu </a:t>
            </a:r>
            <a:r>
              <a:rPr lang="cs-CZ" sz="1800" dirty="0" smtClean="0"/>
              <a:t>zpráv</a:t>
            </a:r>
            <a:r>
              <a:rPr lang="cs-CZ" sz="1800" dirty="0"/>
              <a:t> </a:t>
            </a:r>
            <a:r>
              <a:rPr lang="cs-CZ" sz="1800" dirty="0" smtClean="0"/>
              <a:t>a </a:t>
            </a:r>
            <a:r>
              <a:rPr lang="cs-CZ" sz="1800" dirty="0"/>
              <a:t>administrativní ověření</a:t>
            </a:r>
            <a:endParaRPr lang="en-US" sz="1800" dirty="0"/>
          </a:p>
          <a:p>
            <a:pPr marL="87313" lvl="1" indent="0">
              <a:spcBef>
                <a:spcPts val="0"/>
              </a:spcBef>
              <a:buNone/>
            </a:pPr>
            <a:r>
              <a:rPr lang="cs-CZ" sz="1900" dirty="0" smtClean="0"/>
              <a:t>Pojištění majetku v době udržitelnosti projektu je pouze doporučeno, není tedy povinností.</a:t>
            </a:r>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18907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spcBef>
                <a:spcPts val="600"/>
              </a:spcBef>
              <a:spcAft>
                <a:spcPts val="600"/>
              </a:spcAft>
            </a:pPr>
            <a:r>
              <a:rPr lang="cs-CZ" sz="1700" dirty="0" smtClean="0"/>
              <a:t>Může iniciovat žadatel/příjemce, Centrum, ŘO IROP</a:t>
            </a:r>
          </a:p>
          <a:p>
            <a:pPr marL="808038" lvl="1" indent="-177800" algn="just" defTabSz="812800">
              <a:spcBef>
                <a:spcPts val="0"/>
              </a:spcBef>
            </a:pPr>
            <a:r>
              <a:rPr lang="cs-CZ" sz="1700" b="0" dirty="0">
                <a:solidFill>
                  <a:schemeClr val="tx1"/>
                </a:solidFill>
              </a:rPr>
              <a:t>O</a:t>
            </a:r>
            <a:r>
              <a:rPr lang="cs-CZ" sz="1700" b="0" dirty="0" smtClean="0">
                <a:solidFill>
                  <a:schemeClr val="tx1"/>
                </a:solidFill>
              </a:rPr>
              <a:t>známení provádí žadatel/příjemce prostřednictvím MS2014+ na záložce Žádost o změnu.</a:t>
            </a:r>
          </a:p>
          <a:p>
            <a:pPr marL="808038" lvl="1" indent="-177800" algn="just" defTabSz="812800">
              <a:spcBef>
                <a:spcPts val="0"/>
              </a:spcBef>
            </a:pPr>
            <a:r>
              <a:rPr lang="cs-CZ" sz="1700" b="0" dirty="0" smtClean="0">
                <a:solidFill>
                  <a:schemeClr val="tx1"/>
                </a:solidFill>
              </a:rPr>
              <a:t>Pokud je iniciátorem změny ŘO IROP nebo Centrum informují příjemce depeší </a:t>
            </a:r>
            <a:br>
              <a:rPr lang="cs-CZ" sz="1700" b="0" dirty="0" smtClean="0">
                <a:solidFill>
                  <a:schemeClr val="tx1"/>
                </a:solidFill>
              </a:rPr>
            </a:br>
            <a:r>
              <a:rPr lang="cs-CZ" sz="1700" b="0" dirty="0" smtClean="0">
                <a:solidFill>
                  <a:schemeClr val="tx1"/>
                </a:solidFill>
              </a:rPr>
              <a:t>o zahájení změnového řízení. </a:t>
            </a:r>
          </a:p>
          <a:p>
            <a:pPr marL="808038" lvl="1" indent="-177800" algn="just" defTabSz="812800">
              <a:spcBef>
                <a:spcPts val="0"/>
              </a:spcBef>
            </a:pPr>
            <a:r>
              <a:rPr lang="cs-CZ" sz="1700" b="0" dirty="0">
                <a:solidFill>
                  <a:schemeClr val="tx1"/>
                </a:solidFill>
              </a:rPr>
              <a:t>ŘO IROP </a:t>
            </a:r>
            <a:r>
              <a:rPr lang="cs-CZ" sz="1700" b="0" dirty="0" smtClean="0">
                <a:solidFill>
                  <a:schemeClr val="tx1"/>
                </a:solidFill>
              </a:rPr>
              <a:t>a Centrum zahájí změnové řízení </a:t>
            </a:r>
            <a:r>
              <a:rPr lang="cs-CZ" sz="1700" b="0" dirty="0">
                <a:solidFill>
                  <a:schemeClr val="tx1"/>
                </a:solidFill>
              </a:rPr>
              <a:t>pouze </a:t>
            </a:r>
            <a:r>
              <a:rPr lang="cs-CZ" sz="1700" b="0" dirty="0" smtClean="0">
                <a:solidFill>
                  <a:schemeClr val="tx1"/>
                </a:solidFill>
              </a:rPr>
              <a:t>v případě, že změna projektu bude v zájmu příjemce nebo po zjištění formální chyby. </a:t>
            </a:r>
            <a:endParaRPr lang="cs-CZ" sz="1700" b="0" dirty="0">
              <a:solidFill>
                <a:schemeClr val="tx1"/>
              </a:solidFill>
            </a:endParaRPr>
          </a:p>
          <a:p>
            <a:pPr marL="808038" lvl="1" indent="-177800" algn="just" defTabSz="812800">
              <a:spcBef>
                <a:spcPts val="0"/>
              </a:spcBef>
            </a:pPr>
            <a:r>
              <a:rPr lang="cs-CZ" sz="1700" b="0" dirty="0" smtClean="0">
                <a:solidFill>
                  <a:schemeClr val="tx1"/>
                </a:solidFill>
              </a:rPr>
              <a:t>Neočekávané změny je příjemce povinen oznámit neprodleně, jakmile změna nastane. </a:t>
            </a:r>
          </a:p>
          <a:p>
            <a:pPr marL="454025" lvl="1" indent="-187325" algn="just">
              <a:spcBef>
                <a:spcPts val="600"/>
              </a:spcBef>
              <a:spcAft>
                <a:spcPts val="600"/>
              </a:spcAft>
            </a:pPr>
            <a:r>
              <a:rPr lang="cs-CZ" sz="1700" dirty="0"/>
              <a:t>D</a:t>
            </a:r>
            <a:r>
              <a:rPr lang="cs-CZ" sz="1700" dirty="0" smtClean="0"/>
              <a:t>ruhy změn</a:t>
            </a:r>
          </a:p>
          <a:p>
            <a:pPr marL="808038" lvl="2" indent="-177800" algn="just" defTabSz="812800">
              <a:spcBef>
                <a:spcPts val="0"/>
              </a:spcBef>
            </a:pPr>
            <a:r>
              <a:rPr lang="cs-CZ" sz="1700" dirty="0" smtClean="0"/>
              <a:t>Změny </a:t>
            </a:r>
            <a:r>
              <a:rPr lang="cs-CZ" sz="1700" b="1" dirty="0" smtClean="0"/>
              <a:t>před schválením prvního Rozhodnutí </a:t>
            </a:r>
            <a:r>
              <a:rPr lang="cs-CZ" sz="1700" dirty="0" smtClean="0"/>
              <a:t>–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nemění údaje na Rozhodnutí  –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mění údaje na Rozhodnutí  –  </a:t>
            </a:r>
            <a:br>
              <a:rPr lang="cs-CZ" sz="1700" dirty="0" smtClean="0"/>
            </a:br>
            <a:r>
              <a:rPr lang="cs-CZ" sz="1700" dirty="0" smtClean="0"/>
              <a:t>o změně rozhoduje ŘO IROP (změny, které mají vliv na aktivity projektu, splnění účelu a cílů projektu nebo na dobu realizace projektu). ŘO IROP musí tyto změny schválit před zahájením jejich realizace. </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5726"/>
            <a:ext cx="7772400" cy="1997296"/>
          </a:xfrm>
        </p:spPr>
        <p:txBody>
          <a:bodyPr>
            <a:normAutofit/>
          </a:bodyPr>
          <a:lstStyle/>
          <a:p>
            <a:pPr algn="ctr"/>
            <a:r>
              <a:rPr lang="cs-CZ" dirty="0" smtClean="0"/>
              <a:t>Webová aplikace</a:t>
            </a:r>
            <a:br>
              <a:rPr lang="cs-CZ" dirty="0" smtClean="0"/>
            </a:br>
            <a:r>
              <a:rPr lang="cs-CZ" dirty="0" smtClean="0"/>
              <a:t>IS KP14+</a:t>
            </a:r>
            <a:endParaRPr lang="en-US" dirty="0"/>
          </a:p>
        </p:txBody>
      </p:sp>
      <p:sp>
        <p:nvSpPr>
          <p:cNvPr id="3" name="Subtitle 2"/>
          <p:cNvSpPr>
            <a:spLocks noGrp="1"/>
          </p:cNvSpPr>
          <p:nvPr>
            <p:ph type="subTitle" idx="1"/>
          </p:nvPr>
        </p:nvSpPr>
        <p:spPr/>
        <p:txBody>
          <a:bodyPr/>
          <a:lstStyle/>
          <a:p>
            <a:r>
              <a:rPr lang="cs-CZ" b="1" dirty="0" smtClean="0"/>
              <a:t>Ing. Michaela Brožová</a:t>
            </a:r>
            <a:endParaRPr lang="cs-CZ" dirty="0"/>
          </a:p>
        </p:txBody>
      </p:sp>
      <p:sp>
        <p:nvSpPr>
          <p:cNvPr id="4" name="Text Placeholder 3"/>
          <p:cNvSpPr>
            <a:spLocks noGrp="1"/>
          </p:cNvSpPr>
          <p:nvPr>
            <p:ph type="body" sz="quarter" idx="11"/>
          </p:nvPr>
        </p:nvSpPr>
        <p:spPr>
          <a:xfrm>
            <a:off x="685800" y="3835729"/>
            <a:ext cx="7772400" cy="1410525"/>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1.2 </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Telematika pro veřejnou dopravu (výzva č. 22)</a:t>
            </a:r>
          </a:p>
        </p:txBody>
      </p:sp>
      <p:sp>
        <p:nvSpPr>
          <p:cNvPr id="5" name="Text Placeholder 4"/>
          <p:cNvSpPr>
            <a:spLocks noGrp="1"/>
          </p:cNvSpPr>
          <p:nvPr>
            <p:ph type="body" sz="quarter" idx="12"/>
          </p:nvPr>
        </p:nvSpPr>
        <p:spPr/>
        <p:txBody>
          <a:bodyPr/>
          <a:lstStyle/>
          <a:p>
            <a:r>
              <a:rPr lang="cs-CZ" dirty="0" smtClean="0"/>
              <a:t>24. 2. 2016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2701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3170616"/>
          </a:xfrm>
        </p:spPr>
        <p:txBody>
          <a:bodyPr>
            <a:normAutofit/>
          </a:bodyPr>
          <a:lstStyle/>
          <a:p>
            <a:pPr algn="ctr"/>
            <a:r>
              <a:rPr lang="cs-CZ" dirty="0" smtClean="0"/>
              <a:t>Děkujeme</a:t>
            </a:r>
            <a:r>
              <a:rPr lang="en-US" dirty="0" smtClean="0"/>
              <a:t> </a:t>
            </a:r>
            <a:r>
              <a:rPr lang="cs-CZ" dirty="0" smtClean="0"/>
              <a:t>Vám </a:t>
            </a:r>
            <a:r>
              <a:rPr lang="en-US" dirty="0" smtClean="0"/>
              <a:t>z</a:t>
            </a:r>
            <a:r>
              <a:rPr lang="cs-CZ" dirty="0" smtClean="0"/>
              <a:t>a pozornost.</a:t>
            </a:r>
            <a:br>
              <a:rPr lang="cs-CZ" dirty="0" smtClean="0"/>
            </a:br>
            <a:r>
              <a:rPr lang="cs-CZ" dirty="0"/>
              <a:t/>
            </a:r>
            <a:br>
              <a:rPr lang="cs-CZ" dirty="0"/>
            </a:br>
            <a:r>
              <a:rPr lang="cs-CZ" sz="2000" dirty="0" smtClean="0"/>
              <a:t>Ing. Michaela Brožová</a:t>
            </a:r>
            <a:br>
              <a:rPr lang="cs-CZ" sz="2000" dirty="0" smtClean="0"/>
            </a:br>
            <a:r>
              <a:rPr lang="cs-CZ" sz="2000" dirty="0" smtClean="0"/>
              <a:t>brozova@crr.cz</a:t>
            </a:r>
            <a:br>
              <a:rPr lang="cs-CZ" sz="2000" dirty="0" smtClean="0"/>
            </a:br>
            <a:r>
              <a:rPr lang="cs-CZ" sz="2000" dirty="0" smtClean="0"/>
              <a:t>Mgr. </a:t>
            </a:r>
            <a:r>
              <a:rPr lang="cs-CZ" sz="2000" dirty="0"/>
              <a:t>Martin Janda</a:t>
            </a:r>
            <a:br>
              <a:rPr lang="cs-CZ" sz="2000" dirty="0"/>
            </a:br>
            <a:r>
              <a:rPr lang="cs-CZ" sz="2000" dirty="0"/>
              <a:t>Martin.Janda2@mmr.cz</a:t>
            </a:r>
            <a:r>
              <a:rPr lang="cs-CZ" sz="2000" dirty="0" smtClean="0"/>
              <a:t/>
            </a:r>
            <a:br>
              <a:rPr lang="cs-CZ" sz="2000" dirty="0" smtClean="0"/>
            </a:br>
            <a:endParaRPr lang="en-US" sz="2000" dirty="0"/>
          </a:p>
        </p:txBody>
      </p:sp>
      <p:sp>
        <p:nvSpPr>
          <p:cNvPr id="4" name="Slide Number Placeholder 3"/>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7338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600" y="1304926"/>
            <a:ext cx="7909975" cy="4821238"/>
          </a:xfrm>
        </p:spPr>
        <p:txBody>
          <a:bodyPr>
            <a:normAutofit/>
          </a:body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a:t>
            </a:r>
            <a:r>
              <a:rPr lang="cs-CZ" sz="2800" dirty="0" smtClean="0"/>
              <a:t>IS KP14</a:t>
            </a:r>
            <a:r>
              <a:rPr lang="cs-CZ" sz="2800" dirty="0"/>
              <a:t>+</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6" name="Obrázek 5" descr="IROP-MMR-CRR – kopie.jpg"/>
          <p:cNvPicPr>
            <a:picLocks noChangeAspect="1"/>
          </p:cNvPicPr>
          <p:nvPr/>
        </p:nvPicPr>
        <p:blipFill>
          <a:blip r:embed="rId4"/>
          <a:stretch>
            <a:fillRect/>
          </a:stretch>
        </p:blipFill>
        <p:spPr>
          <a:xfrm>
            <a:off x="4213860" y="6278880"/>
            <a:ext cx="4930140" cy="57912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25" y="2053929"/>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4564"/>
            <a:ext cx="8229600" cy="4821238"/>
          </a:xfrm>
        </p:spPr>
        <p:txBody>
          <a:bodyPr>
            <a:normAutofit/>
          </a:bodyPr>
          <a:lstStyle/>
          <a:p>
            <a:pPr lvl="0" algn="just"/>
            <a:r>
              <a:rPr lang="cs-CZ" sz="2000" b="1" dirty="0" smtClean="0"/>
              <a:t>Prostřednictvím IS KP14</a:t>
            </a:r>
            <a:r>
              <a:rPr lang="cs-CZ" sz="2000" b="1" dirty="0"/>
              <a:t>+ probíhá podání úloh</a:t>
            </a:r>
            <a:r>
              <a:rPr lang="cs-CZ" sz="2000" b="1" dirty="0" smtClean="0"/>
              <a:t>:</a:t>
            </a:r>
          </a:p>
          <a:p>
            <a:pPr lvl="0" algn="just"/>
            <a:endParaRPr lang="cs-CZ" sz="700" b="1" dirty="0"/>
          </a:p>
          <a:p>
            <a:pPr marL="285750" indent="-285750">
              <a:buFont typeface="Arial" panose="020B0604020202020204" pitchFamily="34" charset="0"/>
              <a:buChar char="•"/>
            </a:pPr>
            <a:r>
              <a:rPr lang="cs-CZ" sz="2200" dirty="0"/>
              <a:t>žádost o podporu</a:t>
            </a:r>
          </a:p>
          <a:p>
            <a:pPr marL="285750" indent="-285750">
              <a:buFont typeface="Arial" panose="020B0604020202020204" pitchFamily="34" charset="0"/>
              <a:buChar char="•"/>
            </a:pPr>
            <a:r>
              <a:rPr lang="cs-CZ" sz="2200" dirty="0"/>
              <a:t>žádost o platbu – průběžná, závěrečná</a:t>
            </a:r>
          </a:p>
          <a:p>
            <a:pPr marL="285750" indent="-285750">
              <a:buFont typeface="Arial" panose="020B0604020202020204" pitchFamily="34" charset="0"/>
              <a:buChar char="•"/>
            </a:pPr>
            <a:r>
              <a:rPr lang="cs-CZ" sz="2200" dirty="0"/>
              <a:t>zprávy o realizaci  - průběžná, závěrečná (</a:t>
            </a:r>
            <a:r>
              <a:rPr lang="cs-CZ" sz="2200" dirty="0" err="1"/>
              <a:t>ZoR</a:t>
            </a:r>
            <a:r>
              <a:rPr lang="cs-CZ" sz="2200" dirty="0"/>
              <a:t> se v </a:t>
            </a:r>
            <a:r>
              <a:rPr lang="cs-CZ" sz="2200" dirty="0" smtClean="0"/>
              <a:t>IS KP14+ </a:t>
            </a:r>
            <a:r>
              <a:rPr lang="cs-CZ" sz="2200" dirty="0"/>
              <a:t>zobrazí po schválení právního aktu, depeše s upozorněním na blížící se termín podání)</a:t>
            </a:r>
          </a:p>
          <a:p>
            <a:pPr marL="285750" indent="-285750">
              <a:buFont typeface="Arial" panose="020B0604020202020204" pitchFamily="34" charset="0"/>
              <a:buChar char="•"/>
            </a:pPr>
            <a:r>
              <a:rPr lang="cs-CZ" sz="2200" dirty="0"/>
              <a:t>žádosti o změnu - ze strany příjemce i ze strany </a:t>
            </a:r>
            <a:r>
              <a:rPr lang="cs-CZ" sz="2200" dirty="0" smtClean="0"/>
              <a:t>Centra </a:t>
            </a:r>
            <a:r>
              <a:rPr lang="cs-CZ" sz="2200" dirty="0"/>
              <a:t>(ŘO)</a:t>
            </a:r>
          </a:p>
          <a:p>
            <a:pPr marL="285750" indent="-285750">
              <a:buFont typeface="Arial" panose="020B0604020202020204" pitchFamily="34" charset="0"/>
              <a:buChar char="•"/>
            </a:pPr>
            <a:r>
              <a:rPr lang="cs-CZ" sz="2200" dirty="0"/>
              <a:t>zprávy o udržitelnosti projektu  - za každý rok - průběžná, závěrečná</a:t>
            </a:r>
          </a:p>
          <a:p>
            <a:pPr marL="285750" indent="-285750">
              <a:buFont typeface="Arial" panose="020B0604020202020204" pitchFamily="34" charset="0"/>
              <a:buChar char="•"/>
            </a:pPr>
            <a:r>
              <a:rPr lang="cs-CZ" sz="2200" dirty="0"/>
              <a:t>veškerá komunikace mezi žadatelem a </a:t>
            </a:r>
            <a:r>
              <a:rPr lang="cs-CZ" sz="2200" dirty="0" smtClean="0"/>
              <a:t>Centrem </a:t>
            </a:r>
            <a:r>
              <a:rPr lang="cs-CZ" sz="2200" dirty="0"/>
              <a:t>– formou depeší</a:t>
            </a:r>
          </a:p>
          <a:p>
            <a:pPr marL="19050" indent="-19050">
              <a:spcBef>
                <a:spcPts val="200"/>
              </a:spcBef>
              <a:tabLst>
                <a:tab pos="0" algn="l"/>
              </a:tabLst>
            </a:pPr>
            <a:endParaRPr lang="cs-CZ" dirty="0"/>
          </a:p>
          <a:p>
            <a:pPr marL="19050" indent="-19050">
              <a:spcBef>
                <a:spcPts val="200"/>
              </a:spcBef>
              <a:tabLst>
                <a:tab pos="0" algn="l"/>
              </a:tabLst>
            </a:pPr>
            <a:r>
              <a:rPr lang="cs-CZ" sz="2000" b="1" dirty="0" smtClean="0"/>
              <a:t>Podání všech úloh </a:t>
            </a:r>
            <a:r>
              <a:rPr lang="cs-CZ" sz="2000" b="1" dirty="0"/>
              <a:t>je pouze elektronické prostřednictvím </a:t>
            </a:r>
            <a:r>
              <a:rPr lang="cs-CZ" sz="2000" b="1" dirty="0" smtClean="0"/>
              <a:t>IS KP14+ !!!</a:t>
            </a:r>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IS KP14+</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7185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306874"/>
            <a:ext cx="8229600" cy="4819290"/>
          </a:xfrm>
        </p:spPr>
        <p:txBody>
          <a:bodyPr>
            <a:normAutofit fontScale="92500"/>
          </a:bodyPr>
          <a:lstStyle/>
          <a:p>
            <a:pPr marL="285750" indent="-285750" algn="just">
              <a:buFont typeface="Arial" pitchFamily="34" charset="0"/>
              <a:buChar char="•"/>
            </a:pPr>
            <a:r>
              <a:rPr lang="cs-CZ" dirty="0" smtClean="0"/>
              <a:t>Pro </a:t>
            </a:r>
            <a:r>
              <a:rPr lang="cs-CZ" dirty="0"/>
              <a:t>bezproblémový chod doporučujeme </a:t>
            </a:r>
            <a:r>
              <a:rPr lang="cs-CZ" b="1" dirty="0"/>
              <a:t>nejnovější verzi </a:t>
            </a:r>
            <a:r>
              <a:rPr lang="cs-CZ" b="1" dirty="0" smtClean="0"/>
              <a:t>prohlížeče </a:t>
            </a:r>
            <a:r>
              <a:rPr lang="cs-CZ" b="1" cap="all" dirty="0" smtClean="0"/>
              <a:t>Internet Explorer, </a:t>
            </a:r>
            <a:r>
              <a:rPr lang="cs-CZ" dirty="0"/>
              <a:t>tj. aktuálně  verze 11</a:t>
            </a:r>
            <a:r>
              <a:rPr lang="cs-CZ" dirty="0" smtClean="0"/>
              <a:t>.</a:t>
            </a:r>
            <a:endParaRPr lang="cs-CZ" b="1" cap="all" dirty="0" smtClean="0"/>
          </a:p>
          <a:p>
            <a:pPr marL="285750" indent="-285750" algn="just">
              <a:buFont typeface="Arial" pitchFamily="34" charset="0"/>
              <a:buChar char="•"/>
            </a:pPr>
            <a:r>
              <a:rPr lang="cs-CZ" dirty="0" smtClean="0"/>
              <a:t>K </a:t>
            </a:r>
            <a:r>
              <a:rPr lang="cs-CZ" dirty="0"/>
              <a:t>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smtClean="0">
                <a:hlinkClick r:id="rId3"/>
              </a:rPr>
              <a:t>Silverlight</a:t>
            </a:r>
            <a:r>
              <a:rPr lang="cs-CZ" dirty="0">
                <a:solidFill>
                  <a:srgbClr val="FF0000"/>
                </a:solidFill>
              </a:rPr>
              <a:t> </a:t>
            </a:r>
            <a:r>
              <a:rPr lang="cs-CZ" dirty="0" smtClean="0"/>
              <a:t>a </a:t>
            </a:r>
            <a:r>
              <a:rPr lang="cs-CZ" dirty="0"/>
              <a:t>balíček </a:t>
            </a:r>
            <a:r>
              <a:rPr lang="cs-CZ" dirty="0" err="1">
                <a:solidFill>
                  <a:srgbClr val="FF0000"/>
                </a:solidFill>
                <a:hlinkClick r:id="rId4"/>
              </a:rPr>
              <a:t>TescoSW</a:t>
            </a:r>
            <a:r>
              <a:rPr lang="cs-CZ" dirty="0">
                <a:solidFill>
                  <a:srgbClr val="FF0000"/>
                </a:solidFill>
                <a:hlinkClick r:id="rId4"/>
              </a:rPr>
              <a:t> </a:t>
            </a:r>
            <a:r>
              <a:rPr lang="cs-CZ" dirty="0" err="1" smtClean="0">
                <a:solidFill>
                  <a:srgbClr val="FF0000"/>
                </a:solidFill>
                <a:hlinkClick r:id="rId4"/>
              </a:rPr>
              <a:t>Elevated</a:t>
            </a:r>
            <a:r>
              <a:rPr lang="cs-CZ" dirty="0">
                <a:solidFill>
                  <a:srgbClr val="FF0000"/>
                </a:solidFill>
                <a:hlinkClick r:id="rId4"/>
              </a:rPr>
              <a:t> </a:t>
            </a:r>
            <a:r>
              <a:rPr lang="cs-CZ" dirty="0" err="1" smtClean="0">
                <a:solidFill>
                  <a:srgbClr val="FF0000"/>
                </a:solidFill>
                <a:hlinkClick r:id="rId4"/>
              </a:rPr>
              <a:t>TrustTool</a:t>
            </a:r>
            <a:r>
              <a:rPr lang="cs-CZ" dirty="0"/>
              <a:t>, který slouží pro přístup k podpisovým </a:t>
            </a:r>
            <a:r>
              <a:rPr lang="cs-CZ" dirty="0" smtClean="0"/>
              <a:t>certifikátům. </a:t>
            </a:r>
          </a:p>
          <a:p>
            <a:pPr marL="914400" lvl="1" indent="-285750" algn="just">
              <a:spcBef>
                <a:spcPts val="0"/>
              </a:spcBef>
              <a:buFont typeface="Arial" pitchFamily="34" charset="0"/>
              <a:buChar char="•"/>
            </a:pPr>
            <a:r>
              <a:rPr lang="cs-CZ" sz="1800" b="0" dirty="0" smtClean="0">
                <a:solidFill>
                  <a:schemeClr val="tx1"/>
                </a:solidFill>
              </a:rPr>
              <a:t>Certifikát </a:t>
            </a:r>
            <a:r>
              <a:rPr lang="cs-CZ" sz="1800" dirty="0" smtClean="0">
                <a:solidFill>
                  <a:schemeClr val="tx1"/>
                </a:solidFill>
              </a:rPr>
              <a:t>musí být vydaný </a:t>
            </a:r>
            <a:r>
              <a:rPr lang="cs-CZ" sz="1800" dirty="0">
                <a:solidFill>
                  <a:schemeClr val="tx1"/>
                </a:solidFill>
              </a:rPr>
              <a:t>akreditovaným poskytovatelem </a:t>
            </a:r>
            <a:r>
              <a:rPr lang="cs-CZ" sz="1800" b="0" dirty="0">
                <a:solidFill>
                  <a:schemeClr val="tx1"/>
                </a:solidFill>
              </a:rPr>
              <a:t>certifikačních služeb dle zákona č. 227/2000 Sb., o elektronickém podpisu, v platném </a:t>
            </a:r>
            <a:r>
              <a:rPr lang="cs-CZ" sz="1800" b="0" dirty="0" smtClean="0">
                <a:solidFill>
                  <a:schemeClr val="tx1"/>
                </a:solidFill>
              </a:rPr>
              <a:t>znění</a:t>
            </a:r>
            <a:r>
              <a:rPr lang="cs-CZ" sz="1800" b="0" dirty="0">
                <a:solidFill>
                  <a:schemeClr val="tx1"/>
                </a:solidFill>
              </a:rPr>
              <a:t>, tzn. musí být vydaný některou </a:t>
            </a:r>
            <a:r>
              <a:rPr lang="cs-CZ" sz="1800" b="0" dirty="0" smtClean="0">
                <a:solidFill>
                  <a:schemeClr val="tx1"/>
                </a:solidFill>
              </a:rPr>
              <a:t>z</a:t>
            </a:r>
            <a:r>
              <a:rPr lang="cs-CZ" sz="1800" b="0" dirty="0">
                <a:solidFill>
                  <a:schemeClr val="tx1"/>
                </a:solidFill>
              </a:rPr>
              <a:t> podporovaných certifikačních autorit (</a:t>
            </a:r>
            <a:r>
              <a:rPr lang="cs-CZ" sz="1800" b="0" dirty="0" err="1">
                <a:solidFill>
                  <a:schemeClr val="tx1"/>
                </a:solidFill>
              </a:rPr>
              <a:t>Postsignum</a:t>
            </a:r>
            <a:r>
              <a:rPr lang="cs-CZ" sz="1800" b="0" dirty="0">
                <a:solidFill>
                  <a:schemeClr val="tx1"/>
                </a:solidFill>
              </a:rPr>
              <a:t>, </a:t>
            </a:r>
            <a:r>
              <a:rPr lang="cs-CZ" sz="1800" b="0" dirty="0" smtClean="0">
                <a:solidFill>
                  <a:schemeClr val="tx1"/>
                </a:solidFill>
              </a:rPr>
              <a:t>I.CA, </a:t>
            </a:r>
            <a:r>
              <a:rPr lang="cs-CZ" sz="1800" b="0" dirty="0" err="1" smtClean="0">
                <a:solidFill>
                  <a:schemeClr val="tx1"/>
                </a:solidFill>
              </a:rPr>
              <a:t>eIdentity</a:t>
            </a:r>
            <a:r>
              <a:rPr lang="cs-CZ" sz="1800" b="0" dirty="0" smtClean="0">
                <a:solidFill>
                  <a:schemeClr val="tx1"/>
                </a:solidFill>
              </a:rPr>
              <a:t>). </a:t>
            </a:r>
            <a:r>
              <a:rPr lang="cs-CZ" sz="1800" b="0" dirty="0">
                <a:solidFill>
                  <a:schemeClr val="tx1"/>
                </a:solidFill>
              </a:rPr>
              <a:t>Např. služby </a:t>
            </a:r>
            <a:r>
              <a:rPr lang="cs-CZ" sz="1800" b="0" dirty="0" err="1">
                <a:solidFill>
                  <a:schemeClr val="tx1"/>
                </a:solidFill>
              </a:rPr>
              <a:t>PostSignum</a:t>
            </a:r>
            <a:r>
              <a:rPr lang="cs-CZ" sz="1800" b="0" dirty="0">
                <a:solidFill>
                  <a:schemeClr val="tx1"/>
                </a:solidFill>
              </a:rPr>
              <a:t> jsou dostupné se službami Czech POINT.</a:t>
            </a:r>
          </a:p>
          <a:p>
            <a:pPr marL="914400" lvl="1" indent="-285750" algn="just">
              <a:spcBef>
                <a:spcPts val="0"/>
              </a:spcBef>
              <a:spcAft>
                <a:spcPts val="1200"/>
              </a:spcAft>
              <a:buFont typeface="Arial" panose="020B0604020202020204" pitchFamily="34" charset="0"/>
              <a:buChar char="•"/>
            </a:pPr>
            <a:r>
              <a:rPr lang="cs-CZ" sz="1800" b="0" dirty="0" smtClean="0">
                <a:solidFill>
                  <a:schemeClr val="tx1"/>
                </a:solidFill>
              </a:rPr>
              <a:t>Certifikát </a:t>
            </a:r>
            <a:r>
              <a:rPr lang="cs-CZ" sz="1800" b="0" dirty="0">
                <a:solidFill>
                  <a:schemeClr val="tx1"/>
                </a:solidFill>
              </a:rPr>
              <a:t>si zajišťují a obnovují uživatelé MS2014+ na vlastní náklady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u </a:t>
            </a:r>
            <a:r>
              <a:rPr lang="cs-CZ" sz="1800" b="0" dirty="0">
                <a:solidFill>
                  <a:schemeClr val="tx1"/>
                </a:solidFill>
              </a:rPr>
              <a:t>akreditovaného </a:t>
            </a:r>
            <a:r>
              <a:rPr lang="cs-CZ" sz="1800" b="0" dirty="0" smtClean="0">
                <a:solidFill>
                  <a:schemeClr val="tx1"/>
                </a:solidFill>
              </a:rPr>
              <a:t>poskytovatele. </a:t>
            </a:r>
            <a:r>
              <a:rPr lang="cs-CZ" sz="1800" b="0" dirty="0">
                <a:solidFill>
                  <a:srgbClr val="FF0000"/>
                </a:solidFill>
              </a:rPr>
              <a:t>Platnost certifikátu ještě min. 3 dny po </a:t>
            </a:r>
            <a:r>
              <a:rPr lang="cs-CZ" sz="1800" b="0" dirty="0" smtClean="0">
                <a:solidFill>
                  <a:srgbClr val="FF0000"/>
                </a:solidFill>
              </a:rPr>
              <a:t>podpisu!</a:t>
            </a:r>
          </a:p>
          <a:p>
            <a:pPr marL="285750" indent="-285750" algn="just">
              <a:buFont typeface="Arial" panose="020B0604020202020204" pitchFamily="34" charset="0"/>
              <a:buChar char="•"/>
            </a:pPr>
            <a:r>
              <a:rPr lang="cs-CZ" dirty="0" smtClean="0"/>
              <a:t>Instalační </a:t>
            </a:r>
            <a:r>
              <a:rPr lang="cs-CZ" dirty="0"/>
              <a:t>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naleznete v MS2014+ na záložce HW a SW požadavky.</a:t>
            </a:r>
            <a:endParaRPr lang="cs-CZ" cap="all" dirty="0"/>
          </a:p>
          <a:p>
            <a:pPr marL="285750" indent="-285750" algn="just">
              <a:buFont typeface="Arial" panose="020B0604020202020204" pitchFamily="34" charset="0"/>
              <a:buChar char="•"/>
            </a:pPr>
            <a:r>
              <a:rPr lang="cs-CZ" dirty="0" smtClean="0"/>
              <a:t>Na záložce „FAQ“ (podzáložka „FAQ elektronický podpis“) jsou k dispozici principy práce s certifikáty.</a:t>
            </a:r>
          </a:p>
        </p:txBody>
      </p:sp>
      <p:sp>
        <p:nvSpPr>
          <p:cNvPr id="4" name="Nadpis 3"/>
          <p:cNvSpPr>
            <a:spLocks noGrp="1"/>
          </p:cNvSpPr>
          <p:nvPr>
            <p:ph type="title"/>
          </p:nvPr>
        </p:nvSpPr>
        <p:spPr/>
        <p:txBody>
          <a:bodyPr>
            <a:normAutofit/>
          </a:bodyPr>
          <a:lstStyle/>
          <a:p>
            <a:pPr algn="ctr"/>
            <a:r>
              <a:rPr lang="cs-CZ" sz="2800" dirty="0" smtClean="0"/>
              <a:t>HW a SW požadavky</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6" name="Obrázek 5" descr="IROP-MMR-CRR – kopie.jpg"/>
          <p:cNvPicPr>
            <a:picLocks noChangeAspect="1"/>
          </p:cNvPicPr>
          <p:nvPr/>
        </p:nvPicPr>
        <p:blipFill>
          <a:blip r:embed="rId5"/>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352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a:t>
            </a:r>
            <a:r>
              <a:rPr lang="cs-CZ" sz="1800" b="0">
                <a:solidFill>
                  <a:schemeClr val="tx1"/>
                </a:solidFill>
              </a:rPr>
              <a:t>měl </a:t>
            </a:r>
            <a:r>
              <a:rPr lang="cs-CZ" sz="1800" b="0" smtClean="0">
                <a:solidFill>
                  <a:schemeClr val="tx1"/>
                </a:solidFill>
              </a:rPr>
              <a:t>mít vždy </a:t>
            </a:r>
            <a:r>
              <a:rPr lang="cs-CZ" sz="1800" dirty="0">
                <a:solidFill>
                  <a:schemeClr val="tx1"/>
                </a:solidFill>
              </a:rPr>
              <a:t>přístup do portálu s rolí správce přístupů</a:t>
            </a:r>
            <a:r>
              <a:rPr lang="cs-CZ" sz="1800" b="0" dirty="0">
                <a:solidFill>
                  <a:schemeClr val="tx1"/>
                </a:solidFill>
              </a:rPr>
              <a:t>. P</a:t>
            </a:r>
            <a:r>
              <a:rPr lang="cs-CZ" sz="1800" b="0" dirty="0" smtClean="0">
                <a:solidFill>
                  <a:schemeClr val="tx1"/>
                </a:solidFill>
              </a:rPr>
              <a:t>ouze </a:t>
            </a:r>
            <a:r>
              <a:rPr lang="cs-CZ" sz="1800" b="0" dirty="0">
                <a:solidFill>
                  <a:schemeClr val="tx1"/>
                </a:solidFill>
              </a:rPr>
              <a:t>s touto rolí lze přidávat/odebírat další </a:t>
            </a:r>
            <a:r>
              <a:rPr lang="cs-CZ" sz="1800" b="0" dirty="0" smtClean="0">
                <a:solidFill>
                  <a:schemeClr val="tx1"/>
                </a:solidFill>
              </a:rPr>
              <a:t>uživatele (čtenář, editor, signatář, zmocněnec).</a:t>
            </a:r>
            <a:endParaRPr lang="cs-CZ" sz="1800" b="0" dirty="0">
              <a:solidFill>
                <a:schemeClr val="tx1"/>
              </a:solidFill>
            </a:endParaRPr>
          </a:p>
          <a:p>
            <a:pPr marL="285750" lvl="1" indent="-285750" algn="just">
              <a:spcBef>
                <a:spcPct val="20000"/>
              </a:spcBef>
              <a:spcAft>
                <a:spcPts val="200"/>
              </a:spcAft>
              <a:buFont typeface="Arial" panose="020B0604020202020204" pitchFamily="34" charset="0"/>
              <a:buChar char="•"/>
            </a:pPr>
            <a:r>
              <a:rPr lang="cs-CZ" sz="1800" b="0" dirty="0" smtClean="0">
                <a:solidFill>
                  <a:schemeClr val="tx1"/>
                </a:solidFill>
              </a:rPr>
              <a:t>K </a:t>
            </a:r>
            <a:r>
              <a:rPr lang="cs-CZ" sz="1800" b="0" dirty="0">
                <a:solidFill>
                  <a:schemeClr val="tx1"/>
                </a:solidFill>
              </a:rPr>
              <a:t>podepisování všech nebo určitých úloh je možné </a:t>
            </a:r>
            <a:r>
              <a:rPr lang="cs-CZ" sz="1800" dirty="0">
                <a:solidFill>
                  <a:schemeClr val="tx1"/>
                </a:solidFill>
              </a:rPr>
              <a:t>zmocnit jinou osobu plnou mocí,</a:t>
            </a:r>
            <a:r>
              <a:rPr lang="cs-CZ" sz="1800" b="0" dirty="0">
                <a:solidFill>
                  <a:schemeClr val="tx1"/>
                </a:solidFill>
              </a:rPr>
              <a:t> která se oskenovaná nahraje do </a:t>
            </a:r>
            <a:r>
              <a:rPr lang="cs-CZ" sz="1800" b="0" dirty="0" smtClean="0">
                <a:solidFill>
                  <a:schemeClr val="tx1"/>
                </a:solidFill>
              </a:rPr>
              <a:t>IS KP14+.</a:t>
            </a:r>
            <a:endParaRPr lang="cs-CZ" dirty="0"/>
          </a:p>
          <a:p>
            <a:pPr marL="285750" indent="-285750" algn="just">
              <a:buFont typeface="Arial" panose="020B0604020202020204" pitchFamily="34" charset="0"/>
              <a:buChar char="•"/>
            </a:pPr>
            <a:r>
              <a:rPr lang="cs-CZ" b="1" dirty="0" smtClean="0"/>
              <a:t>Informace </a:t>
            </a:r>
            <a:r>
              <a:rPr lang="cs-CZ" b="1" dirty="0"/>
              <a:t>o stavu projektu </a:t>
            </a:r>
            <a:r>
              <a:rPr lang="cs-CZ" dirty="0"/>
              <a:t>včetně výsledků hodnocení projektu se žadatel/příjemce dozví pouze přes </a:t>
            </a:r>
            <a:r>
              <a:rPr lang="cs-CZ" dirty="0" smtClean="0"/>
              <a:t>systém.</a:t>
            </a:r>
            <a:endParaRPr lang="cs-CZ" dirty="0"/>
          </a:p>
          <a:p>
            <a:pPr marL="285750" indent="-285750" algn="just">
              <a:buFont typeface="Arial" panose="020B0604020202020204" pitchFamily="34" charset="0"/>
              <a:buChar char="•"/>
            </a:pPr>
            <a:r>
              <a:rPr lang="cs-CZ" b="1" dirty="0" smtClean="0"/>
              <a:t>Právní akt – Registrace akce a Rozhodnutí </a:t>
            </a:r>
            <a:r>
              <a:rPr lang="cs-CZ" b="1" dirty="0"/>
              <a:t>o poskytnutí </a:t>
            </a:r>
            <a:r>
              <a:rPr lang="cs-CZ" b="1" dirty="0" smtClean="0"/>
              <a:t>dotace</a:t>
            </a:r>
            <a:r>
              <a:rPr lang="cs-CZ" dirty="0" smtClean="0"/>
              <a:t>/Registrace akce  a Stanovení výdajů na financování akce OSS/Dopis</a:t>
            </a:r>
            <a:r>
              <a:rPr lang="cs-CZ" b="1" dirty="0" smtClean="0"/>
              <a:t> </a:t>
            </a:r>
            <a:r>
              <a:rPr lang="cs-CZ" dirty="0" smtClean="0"/>
              <a:t>včetně </a:t>
            </a:r>
            <a:r>
              <a:rPr lang="cs-CZ" dirty="0"/>
              <a:t>podmínek bude příjemci zpřístupněn taktéž pouze přes </a:t>
            </a:r>
            <a:r>
              <a:rPr lang="cs-CZ" dirty="0" smtClean="0"/>
              <a:t>systém.</a:t>
            </a:r>
            <a:endParaRPr lang="cs-CZ" dirty="0"/>
          </a:p>
          <a:p>
            <a:pPr marL="285750" indent="-285750" algn="just">
              <a:buFont typeface="Arial" panose="020B0604020202020204" pitchFamily="34" charset="0"/>
              <a:buChar char="•"/>
            </a:pPr>
            <a:r>
              <a:rPr lang="cs-CZ" b="1" dirty="0"/>
              <a:t>Komunikace s Centrem </a:t>
            </a:r>
            <a:r>
              <a:rPr lang="cs-CZ" dirty="0"/>
              <a:t>po podání projektové žádosti bude probíhat </a:t>
            </a:r>
            <a:r>
              <a:rPr lang="cs-CZ" b="1" dirty="0"/>
              <a:t>pouze prostřednictvím depeší </a:t>
            </a:r>
            <a:r>
              <a:rPr lang="cs-CZ" dirty="0"/>
              <a:t>(zpráv) přes </a:t>
            </a:r>
            <a:r>
              <a:rPr lang="cs-CZ" dirty="0" smtClean="0"/>
              <a:t>systém.</a:t>
            </a:r>
            <a:endParaRPr lang="cs-CZ" dirty="0"/>
          </a:p>
          <a:p>
            <a:pPr marL="285750" indent="-285750">
              <a:buFont typeface="Arial" panose="020B0604020202020204" pitchFamily="34" charset="0"/>
              <a:buChar char="•"/>
            </a:pPr>
            <a:endParaRPr lang="cs-CZ" b="1" dirty="0"/>
          </a:p>
          <a:p>
            <a:pPr marL="915988" lvl="2" indent="-285750" algn="just" defTabSz="812800">
              <a:spcBef>
                <a:spcPts val="0"/>
              </a:spcBef>
            </a:pPr>
            <a:endParaRPr lang="cs-CZ" sz="1700" dirty="0" smtClean="0"/>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42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indent="-285750" algn="just">
              <a:buFont typeface="Arial" panose="020B0604020202020204" pitchFamily="34" charset="0"/>
              <a:buChar char="•"/>
            </a:pPr>
            <a:r>
              <a:rPr lang="cs-CZ" dirty="0"/>
              <a:t>Doporučujeme si v </a:t>
            </a:r>
            <a:r>
              <a:rPr lang="cs-CZ" dirty="0" smtClean="0"/>
              <a:t>IS KP14</a:t>
            </a:r>
            <a:r>
              <a:rPr lang="cs-CZ" dirty="0"/>
              <a:t>+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smtClean="0"/>
              <a:t>).</a:t>
            </a:r>
            <a:endParaRPr lang="cs-CZ" b="1" dirty="0" smtClean="0"/>
          </a:p>
          <a:p>
            <a:pPr marL="285750" indent="-285750" algn="just">
              <a:buFont typeface="Arial" panose="020B0604020202020204" pitchFamily="34" charset="0"/>
              <a:buChar char="•"/>
            </a:pPr>
            <a:r>
              <a:rPr lang="cs-CZ" b="1" dirty="0" smtClean="0"/>
              <a:t>Přílohy</a:t>
            </a:r>
            <a:r>
              <a:rPr lang="cs-CZ" dirty="0" smtClean="0"/>
              <a:t> </a:t>
            </a:r>
            <a:r>
              <a:rPr lang="cs-CZ" dirty="0"/>
              <a:t>není nutné elektronicky podepisovat. </a:t>
            </a:r>
            <a:r>
              <a:rPr lang="cs-CZ" b="1" dirty="0"/>
              <a:t>Podepisuje se až kompletní </a:t>
            </a:r>
            <a:r>
              <a:rPr lang="cs-CZ" b="1" dirty="0" smtClean="0"/>
              <a:t>žádost </a:t>
            </a:r>
            <a:r>
              <a:rPr lang="cs-CZ" dirty="0" smtClean="0"/>
              <a:t>o podporu. Velikost </a:t>
            </a:r>
            <a:r>
              <a:rPr lang="cs-CZ" dirty="0"/>
              <a:t>příloh není omezená a všechny přílohy se přikládají </a:t>
            </a:r>
            <a:r>
              <a:rPr lang="cs-CZ" b="1" dirty="0"/>
              <a:t>pouze elektronicky</a:t>
            </a:r>
            <a:r>
              <a:rPr lang="cs-CZ" dirty="0" smtClean="0"/>
              <a:t>.</a:t>
            </a:r>
          </a:p>
          <a:p>
            <a:pPr marL="285750" indent="-285750" algn="just">
              <a:buFont typeface="Arial" panose="020B0604020202020204" pitchFamily="34" charset="0"/>
              <a:buChar char="•"/>
            </a:pPr>
            <a:r>
              <a:rPr lang="cs-CZ" dirty="0" smtClean="0"/>
              <a:t>Jednotlivé </a:t>
            </a:r>
            <a:r>
              <a:rPr lang="cs-CZ" dirty="0"/>
              <a:t>přílohy se nenahrávají na záložku </a:t>
            </a:r>
            <a:r>
              <a:rPr lang="cs-CZ" dirty="0" smtClean="0"/>
              <a:t>„Přiložené dokumenty“, </a:t>
            </a:r>
            <a:r>
              <a:rPr lang="cs-CZ" dirty="0"/>
              <a:t>ale na </a:t>
            </a:r>
            <a:r>
              <a:rPr lang="cs-CZ" b="1" dirty="0"/>
              <a:t>různá místa podle </a:t>
            </a:r>
            <a:r>
              <a:rPr lang="cs-CZ" b="1" dirty="0" smtClean="0"/>
              <a:t>oblasti, </a:t>
            </a:r>
            <a:r>
              <a:rPr lang="cs-CZ" b="1" dirty="0"/>
              <a:t>do které spadají </a:t>
            </a:r>
            <a:r>
              <a:rPr lang="cs-CZ" dirty="0"/>
              <a:t>(týká se plných mocí a veřejných zakázek).</a:t>
            </a:r>
          </a:p>
          <a:p>
            <a:pPr marL="539750" lvl="2" indent="-285750" algn="just" defTabSz="266700">
              <a:spcBef>
                <a:spcPts val="0"/>
              </a:spcBef>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6428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4936</TotalTime>
  <Words>2729</Words>
  <Application>Microsoft Office PowerPoint</Application>
  <PresentationFormat>Předvádění na obrazovce (4:3)</PresentationFormat>
  <Paragraphs>463</Paragraphs>
  <Slides>40</Slides>
  <Notes>8</Notes>
  <HiddenSlides>0</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CRR template</vt:lpstr>
      <vt:lpstr>Představení  Centra pro regionální rozvoj  České republiky</vt:lpstr>
      <vt:lpstr>Centrum pro regionální rozvoj  České republiky</vt:lpstr>
      <vt:lpstr>Informace o Centru</vt:lpstr>
      <vt:lpstr>Webová aplikace IS KP14+</vt:lpstr>
      <vt:lpstr>Portál IS KP14+</vt:lpstr>
      <vt:lpstr>Portál IS KP14+</vt:lpstr>
      <vt:lpstr>HW a SW požadavky</vt:lpstr>
      <vt:lpstr>Hlavní změny v IS KP14+</vt:lpstr>
      <vt:lpstr>Hlavní změny v IS KP14+</vt:lpstr>
      <vt:lpstr>Co Vám může pomoci při vyplnění IS KP14+ ?</vt:lpstr>
      <vt:lpstr>Příjem a hodnocení žádostí  o podporu</vt:lpstr>
      <vt:lpstr>Příjem žádostí o podporu</vt:lpstr>
      <vt:lpstr>Hodnocení žádostí</vt:lpstr>
      <vt:lpstr>Kontrola přijatelnosti a formálních náležitostí</vt:lpstr>
      <vt:lpstr>Kritéria formálních náležitostí – I.</vt:lpstr>
      <vt:lpstr>Kritéria formálních náležitostí – II.</vt:lpstr>
      <vt:lpstr>Kritéria formálních náležitostí – III.</vt:lpstr>
      <vt:lpstr>Kritéria formálních náležitostí – IV.</vt:lpstr>
      <vt:lpstr>Kritéria formálních náležitostí – V.</vt:lpstr>
      <vt:lpstr>Kritéria formálních náležitostí – VI.</vt:lpstr>
      <vt:lpstr>Kritéria formálních náležitostí – VII.</vt:lpstr>
      <vt:lpstr>Obecná kritéria přijatelnosti –I.</vt:lpstr>
      <vt:lpstr>Obecná kritéria přijatelnosti – II.</vt:lpstr>
      <vt:lpstr>Obecná kritéria přijatelnosti – III.</vt:lpstr>
      <vt:lpstr>Obecná kritéria přijatelnosti – IV.</vt:lpstr>
      <vt:lpstr>Specifická kritéria přijatelnosti – I.</vt:lpstr>
      <vt:lpstr>Specifická kritéria přijatelnosti – II.</vt:lpstr>
      <vt:lpstr>Specifická kritéria přijatelnosti – III.</vt:lpstr>
      <vt:lpstr>Věcné hodnocení</vt:lpstr>
      <vt:lpstr>Věcné hodnocení – I.</vt:lpstr>
      <vt:lpstr>Věcné hodnocení – II.</vt:lpstr>
      <vt:lpstr>Věcné hodnocení – III.</vt:lpstr>
      <vt:lpstr>Ex-ante analýza rizik</vt:lpstr>
      <vt:lpstr>Ex-ante kontrola</vt:lpstr>
      <vt:lpstr>Výběr projektů</vt:lpstr>
      <vt:lpstr>Žádost o přezkum výsledku hodnocení</vt:lpstr>
      <vt:lpstr>Monitorování realizace projektů</vt:lpstr>
      <vt:lpstr>Monitorování realizace projektů</vt:lpstr>
      <vt:lpstr>Změny v projektech</vt:lpstr>
      <vt:lpstr>Děkujeme Vám za pozornost.  Ing. Michaela Brožová brozova@crr.cz Mgr. Martin Janda Martin.Janda2@mmr.cz </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prezentace</cp:lastModifiedBy>
  <cp:revision>367</cp:revision>
  <cp:lastPrinted>2016-02-22T11:01:03Z</cp:lastPrinted>
  <dcterms:created xsi:type="dcterms:W3CDTF">2014-09-16T20:50:40Z</dcterms:created>
  <dcterms:modified xsi:type="dcterms:W3CDTF">2016-02-24T12:12:15Z</dcterms:modified>
</cp:coreProperties>
</file>