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0" r:id="rId2"/>
    <p:sldId id="293" r:id="rId3"/>
    <p:sldId id="261" r:id="rId4"/>
    <p:sldId id="292" r:id="rId5"/>
    <p:sldId id="294" r:id="rId6"/>
    <p:sldId id="263" r:id="rId7"/>
    <p:sldId id="295" r:id="rId8"/>
    <p:sldId id="296" r:id="rId9"/>
    <p:sldId id="267" r:id="rId10"/>
    <p:sldId id="297" r:id="rId11"/>
    <p:sldId id="299" r:id="rId12"/>
    <p:sldId id="298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291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62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178" y="-102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22.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Telematika pro veřejnou dopravu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24.2.2016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ZVZ: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s §13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zakázek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Programu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počíná 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u 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v případě zakázek, jejichž předpokládaná hodnota dosáhne nejméně hodnoty nadlimitní veřejné zakázky pro sektorové zadavatele podle nařízení vlády č. 77/2008 Sb.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0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o veřejných zakázkách se jedná o povinnost, pro VZMR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o veřejných zakázkách se jedná o povinnost, pro VZMR se 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7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000" b="1" u="sng" dirty="0"/>
              <a:t>Proces kontroly zakázek v IROP:</a:t>
            </a:r>
          </a:p>
          <a:p>
            <a:pPr algn="just"/>
            <a:r>
              <a:rPr lang="cs-CZ" sz="2000" dirty="0" smtClean="0"/>
              <a:t>Pokud </a:t>
            </a:r>
          </a:p>
          <a:p>
            <a:pPr algn="just"/>
            <a:r>
              <a:rPr lang="cs-CZ" sz="2000" dirty="0" smtClean="0"/>
              <a:t>a) </a:t>
            </a:r>
            <a:r>
              <a:rPr lang="cs-CZ" sz="2000" dirty="0"/>
              <a:t>zadávací/výběrové řízení bylo zahájeno před podáním žádosti o podporu, nebo </a:t>
            </a:r>
          </a:p>
          <a:p>
            <a:pPr algn="just"/>
            <a:r>
              <a:rPr lang="cs-CZ" sz="2000" dirty="0" smtClean="0"/>
              <a:t>b) smlouva na plnění zakázky byla uzavřena před podáním žádosti o podporu, nebo </a:t>
            </a:r>
          </a:p>
          <a:p>
            <a:pPr algn="just"/>
            <a:r>
              <a:rPr lang="cs-CZ" sz="2000" dirty="0" smtClean="0"/>
              <a:t>c) dodatek ke smlouvě na plnění zakázky byl uzavřen před podáním žádosti o podporu,  </a:t>
            </a:r>
          </a:p>
          <a:p>
            <a:pPr algn="just"/>
            <a:r>
              <a:rPr lang="cs-CZ" sz="2000" b="1" dirty="0" smtClean="0"/>
              <a:t>neplatí </a:t>
            </a:r>
            <a:r>
              <a:rPr lang="cs-CZ" sz="2000" b="1" dirty="0"/>
              <a:t>povinnost </a:t>
            </a:r>
            <a:r>
              <a:rPr lang="cs-CZ" sz="2000" b="1" dirty="0" smtClean="0"/>
              <a:t>předložit </a:t>
            </a:r>
            <a:r>
              <a:rPr lang="cs-CZ" sz="2000" b="1" dirty="0"/>
              <a:t>CRR </a:t>
            </a:r>
            <a:r>
              <a:rPr lang="cs-CZ" sz="2000" b="1" dirty="0" smtClean="0"/>
              <a:t>příslušnou dokumentaci ke </a:t>
            </a:r>
            <a:r>
              <a:rPr lang="cs-CZ" sz="2000" b="1" dirty="0"/>
              <a:t>kontrole před </a:t>
            </a:r>
            <a:r>
              <a:rPr lang="cs-CZ" sz="2000" b="1" dirty="0" smtClean="0"/>
              <a:t>zahájením řízení / uzavřením smlouvy / podpisem dodatku.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0" smtClean="0"/>
          </a:p>
          <a:p>
            <a:pPr algn="just"/>
            <a:r>
              <a:rPr lang="cs-CZ" sz="2000" dirty="0" smtClean="0"/>
              <a:t>V takovém </a:t>
            </a:r>
            <a:r>
              <a:rPr lang="cs-CZ" sz="2000" dirty="0"/>
              <a:t>případě zadavatel přiloží </a:t>
            </a:r>
            <a:r>
              <a:rPr lang="cs-CZ" sz="2000" dirty="0" smtClean="0"/>
              <a:t>příslušnou dokumentaci k žádosti </a:t>
            </a:r>
            <a:r>
              <a:rPr lang="cs-CZ" sz="2000" dirty="0"/>
              <a:t>o </a:t>
            </a:r>
            <a:r>
              <a:rPr lang="cs-CZ" sz="2000" dirty="0" smtClean="0"/>
              <a:t>podporu</a:t>
            </a:r>
            <a:r>
              <a:rPr lang="pl-PL" sz="2000" dirty="0" smtClean="0"/>
              <a:t>.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730175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/>
              <a:t>Mgr. </a:t>
            </a:r>
            <a:r>
              <a:rPr lang="cs-CZ" sz="2400" dirty="0" smtClean="0"/>
              <a:t>Pavel Moravčík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137/2006 Sb., o veřejných zakázkách </a:t>
            </a:r>
            <a:r>
              <a:rPr lang="cs-CZ" sz="2400" dirty="0" smtClean="0"/>
              <a:t>– nadlimitní a podlimitní VZ (duben 2016 však zcela nový zákon)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malého rozsahu (VZMR), zakázky malé hodnoty, zakázky vyšší hodnoty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 </a:t>
            </a:r>
            <a:r>
              <a:rPr lang="cs-CZ" sz="2400" dirty="0" smtClean="0"/>
              <a:t>– kapitola 5 a 6 – další pravidla stanovená poskytovatelem dotace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endParaRPr lang="cs-CZ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VZMR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2.000.000,- bez DPH </a:t>
            </a:r>
            <a:r>
              <a:rPr lang="cs-CZ" b="0" i="0" dirty="0" smtClean="0">
                <a:latin typeface="+mn-lt"/>
              </a:rPr>
              <a:t>= 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2.000.000,- </a:t>
            </a:r>
            <a:r>
              <a:rPr lang="cs-CZ" b="0" i="0" dirty="0" smtClean="0">
                <a:latin typeface="+mn-lt"/>
              </a:rPr>
              <a:t>bez DPH = postup </a:t>
            </a:r>
            <a:r>
              <a:rPr lang="cs-CZ" b="0" i="0" dirty="0">
                <a:latin typeface="+mn-lt"/>
              </a:rPr>
              <a:t>dle Zákona 137/2006 Sb. o veřejných </a:t>
            </a:r>
            <a:r>
              <a:rPr lang="cs-CZ" b="0" i="0" dirty="0" smtClean="0">
                <a:latin typeface="+mn-lt"/>
              </a:rPr>
              <a:t>zakázkách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ZVZ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ZVZ - 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  <a:endParaRPr lang="cs-CZ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1293</Words>
  <Application>Microsoft Office PowerPoint</Application>
  <PresentationFormat>Předvádění na obrazovce (4:3)</PresentationFormat>
  <Paragraphs>199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CRR template</vt:lpstr>
      <vt:lpstr>Seminář pro žadatele  k 22. výzvě IROP „Telematika pro veřejnou dopravu"</vt:lpstr>
      <vt:lpstr>Zadávání veřejných zakázek</vt:lpstr>
      <vt:lpstr>Zadávání veřejných zakázek - předpisy</vt:lpstr>
      <vt:lpstr> Základní zásady zadávání zakázek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předpokládaná hodnota a cena zakázky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Děkuji za pozornost.   Mgr. Pavel Moravčík  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Moravčík Pavel</cp:lastModifiedBy>
  <cp:revision>161</cp:revision>
  <cp:lastPrinted>2015-11-05T08:47:14Z</cp:lastPrinted>
  <dcterms:created xsi:type="dcterms:W3CDTF">2014-09-16T20:50:40Z</dcterms:created>
  <dcterms:modified xsi:type="dcterms:W3CDTF">2016-02-22T08:56:57Z</dcterms:modified>
</cp:coreProperties>
</file>