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59"/>
  </p:notesMasterIdLst>
  <p:handoutMasterIdLst>
    <p:handoutMasterId r:id="rId60"/>
  </p:handoutMasterIdLst>
  <p:sldIdLst>
    <p:sldId id="256" r:id="rId5"/>
    <p:sldId id="443" r:id="rId6"/>
    <p:sldId id="444" r:id="rId7"/>
    <p:sldId id="445" r:id="rId8"/>
    <p:sldId id="446" r:id="rId9"/>
    <p:sldId id="447" r:id="rId10"/>
    <p:sldId id="448" r:id="rId11"/>
    <p:sldId id="449" r:id="rId12"/>
    <p:sldId id="450" r:id="rId13"/>
    <p:sldId id="451" r:id="rId14"/>
    <p:sldId id="452" r:id="rId15"/>
    <p:sldId id="456" r:id="rId16"/>
    <p:sldId id="457" r:id="rId17"/>
    <p:sldId id="464" r:id="rId18"/>
    <p:sldId id="465" r:id="rId19"/>
    <p:sldId id="469" r:id="rId20"/>
    <p:sldId id="471" r:id="rId21"/>
    <p:sldId id="481" r:id="rId22"/>
    <p:sldId id="475" r:id="rId23"/>
    <p:sldId id="430" r:id="rId24"/>
    <p:sldId id="476" r:id="rId25"/>
    <p:sldId id="360" r:id="rId26"/>
    <p:sldId id="483" r:id="rId27"/>
    <p:sldId id="425" r:id="rId28"/>
    <p:sldId id="477" r:id="rId29"/>
    <p:sldId id="433" r:id="rId30"/>
    <p:sldId id="409" r:id="rId31"/>
    <p:sldId id="421" r:id="rId32"/>
    <p:sldId id="473" r:id="rId33"/>
    <p:sldId id="485" r:id="rId34"/>
    <p:sldId id="484" r:id="rId35"/>
    <p:sldId id="426" r:id="rId36"/>
    <p:sldId id="427" r:id="rId37"/>
    <p:sldId id="474" r:id="rId38"/>
    <p:sldId id="482" r:id="rId39"/>
    <p:sldId id="422" r:id="rId40"/>
    <p:sldId id="478" r:id="rId41"/>
    <p:sldId id="415" r:id="rId42"/>
    <p:sldId id="416" r:id="rId43"/>
    <p:sldId id="479" r:id="rId44"/>
    <p:sldId id="418" r:id="rId45"/>
    <p:sldId id="480" r:id="rId46"/>
    <p:sldId id="432" r:id="rId47"/>
    <p:sldId id="434" r:id="rId48"/>
    <p:sldId id="436" r:id="rId49"/>
    <p:sldId id="437" r:id="rId50"/>
    <p:sldId id="438" r:id="rId51"/>
    <p:sldId id="439" r:id="rId52"/>
    <p:sldId id="440" r:id="rId53"/>
    <p:sldId id="424" r:id="rId54"/>
    <p:sldId id="472" r:id="rId55"/>
    <p:sldId id="442" r:id="rId56"/>
    <p:sldId id="429" r:id="rId57"/>
    <p:sldId id="259" r:id="rId58"/>
  </p:sldIdLst>
  <p:sldSz cx="9144000" cy="6858000" type="screen4x3"/>
  <p:notesSz cx="6781800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ilímová" initials="Vilímová" lastIdx="3" clrIdx="0"/>
  <p:cmAuthor id="1" name="Ondřej Pešek" initials="O.P." lastIdx="1" clrIdx="1"/>
  <p:cmAuthor id="2" name="uzivatel" initials="u" lastIdx="15" clrIdx="2"/>
  <p:cmAuthor id="3" name="Martina Fišerová" initials="M.F." lastIdx="5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7" autoAdjust="0"/>
    <p:restoredTop sz="87848" autoAdjust="0"/>
  </p:normalViewPr>
  <p:slideViewPr>
    <p:cSldViewPr snapToGrid="0" snapToObjects="1">
      <p:cViewPr>
        <p:scale>
          <a:sx n="100" d="100"/>
          <a:sy n="100" d="100"/>
        </p:scale>
        <p:origin x="-174" y="5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27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-2004" y="-114"/>
      </p:cViewPr>
      <p:guideLst>
        <p:guide orient="horz" pos="3126"/>
        <p:guide pos="21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18AB0A-7BED-45CC-8968-54C5D48470FD}" type="doc">
      <dgm:prSet loTypeId="urn:microsoft.com/office/officeart/2005/8/layout/vList4#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8804BD3-7704-44DB-93A2-A6FB8DF386BF}">
      <dgm:prSet phldrT="[Text]" custT="1"/>
      <dgm:spPr/>
      <dgm:t>
        <a:bodyPr/>
        <a:lstStyle/>
        <a:p>
          <a:r>
            <a:rPr lang="cs-CZ" sz="1600" b="1" dirty="0" smtClean="0"/>
            <a:t>Prioritní osa 1 - Infrastruktura</a:t>
          </a:r>
          <a:endParaRPr lang="cs-CZ" sz="1600" b="1" dirty="0"/>
        </a:p>
      </dgm:t>
    </dgm:pt>
    <dgm:pt modelId="{5AECA738-EC58-4AD8-B30B-720E0E369E9D}" type="parTrans" cxnId="{B64F7126-809B-46FA-8512-AB45C1CB52DD}">
      <dgm:prSet/>
      <dgm:spPr/>
      <dgm:t>
        <a:bodyPr/>
        <a:lstStyle/>
        <a:p>
          <a:endParaRPr lang="cs-CZ"/>
        </a:p>
      </dgm:t>
    </dgm:pt>
    <dgm:pt modelId="{97E853D5-3B2B-4DCE-BF44-F459F80E6EE5}" type="sibTrans" cxnId="{B64F7126-809B-46FA-8512-AB45C1CB52DD}">
      <dgm:prSet/>
      <dgm:spPr/>
      <dgm:t>
        <a:bodyPr/>
        <a:lstStyle/>
        <a:p>
          <a:endParaRPr lang="cs-CZ"/>
        </a:p>
      </dgm:t>
    </dgm:pt>
    <dgm:pt modelId="{C5C86733-1C4E-4ABE-BC8B-70E73BF8076C}">
      <dgm:prSet phldrT="[Text]" custT="1"/>
      <dgm:spPr/>
      <dgm:t>
        <a:bodyPr/>
        <a:lstStyle/>
        <a:p>
          <a:r>
            <a:rPr lang="cs-CZ" sz="1200" dirty="0" smtClean="0"/>
            <a:t>Konkurenceschopné, dostupné a bezpečné regiony</a:t>
          </a:r>
          <a:endParaRPr lang="cs-CZ" sz="1200" dirty="0"/>
        </a:p>
      </dgm:t>
    </dgm:pt>
    <dgm:pt modelId="{AEF1FBBF-C95F-45ED-A8E1-CE69CDF9D44F}" type="parTrans" cxnId="{15A7B2A0-6A73-413A-BB86-87F351908914}">
      <dgm:prSet/>
      <dgm:spPr/>
      <dgm:t>
        <a:bodyPr/>
        <a:lstStyle/>
        <a:p>
          <a:endParaRPr lang="cs-CZ"/>
        </a:p>
      </dgm:t>
    </dgm:pt>
    <dgm:pt modelId="{286C2363-6DA5-4FB5-8346-569610400F7C}" type="sibTrans" cxnId="{15A7B2A0-6A73-413A-BB86-87F351908914}">
      <dgm:prSet/>
      <dgm:spPr/>
      <dgm:t>
        <a:bodyPr/>
        <a:lstStyle/>
        <a:p>
          <a:endParaRPr lang="cs-CZ"/>
        </a:p>
      </dgm:t>
    </dgm:pt>
    <dgm:pt modelId="{A8C219C7-9F00-4E75-8B16-481975849224}">
      <dgm:prSet phldrT="[Text]" custT="1"/>
      <dgm:spPr/>
      <dgm:t>
        <a:bodyPr/>
        <a:lstStyle/>
        <a:p>
          <a:r>
            <a:rPr lang="cs-CZ" sz="1200" dirty="0" smtClean="0"/>
            <a:t>Alokace 1,6 mld. EUR</a:t>
          </a:r>
          <a:endParaRPr lang="cs-CZ" sz="1200" dirty="0"/>
        </a:p>
      </dgm:t>
    </dgm:pt>
    <dgm:pt modelId="{3D529C3B-331C-4A53-8447-64F92C02A4C9}" type="parTrans" cxnId="{DC478773-C6CC-4E8E-9071-ECCDF2C2EF2E}">
      <dgm:prSet/>
      <dgm:spPr/>
      <dgm:t>
        <a:bodyPr/>
        <a:lstStyle/>
        <a:p>
          <a:endParaRPr lang="cs-CZ"/>
        </a:p>
      </dgm:t>
    </dgm:pt>
    <dgm:pt modelId="{7EDC45D9-79A5-434A-AB8A-41008476D2F4}" type="sibTrans" cxnId="{DC478773-C6CC-4E8E-9071-ECCDF2C2EF2E}">
      <dgm:prSet/>
      <dgm:spPr/>
      <dgm:t>
        <a:bodyPr/>
        <a:lstStyle/>
        <a:p>
          <a:endParaRPr lang="cs-CZ"/>
        </a:p>
      </dgm:t>
    </dgm:pt>
    <dgm:pt modelId="{855CB492-B9C1-4831-9453-D02DC01556CB}">
      <dgm:prSet phldrT="[Text]" custT="1"/>
      <dgm:spPr/>
      <dgm:t>
        <a:bodyPr/>
        <a:lstStyle/>
        <a:p>
          <a:r>
            <a:rPr lang="cs-CZ" sz="1600" b="1" dirty="0" smtClean="0"/>
            <a:t>Prioritní osa 2 - Lidé</a:t>
          </a:r>
          <a:endParaRPr lang="cs-CZ" sz="1600" b="1" dirty="0"/>
        </a:p>
      </dgm:t>
    </dgm:pt>
    <dgm:pt modelId="{46A500E4-F521-4FED-80BC-55EF97D6434D}" type="parTrans" cxnId="{E1E70704-B184-417B-9262-1209773EB354}">
      <dgm:prSet/>
      <dgm:spPr/>
      <dgm:t>
        <a:bodyPr/>
        <a:lstStyle/>
        <a:p>
          <a:endParaRPr lang="cs-CZ"/>
        </a:p>
      </dgm:t>
    </dgm:pt>
    <dgm:pt modelId="{89B1A5F6-0C83-44AA-BDC4-F0486C8FEB1C}" type="sibTrans" cxnId="{E1E70704-B184-417B-9262-1209773EB354}">
      <dgm:prSet/>
      <dgm:spPr/>
      <dgm:t>
        <a:bodyPr/>
        <a:lstStyle/>
        <a:p>
          <a:endParaRPr lang="cs-CZ"/>
        </a:p>
      </dgm:t>
    </dgm:pt>
    <dgm:pt modelId="{098ADAF1-68DC-4019-95EC-CF9DEA0595F5}">
      <dgm:prSet phldrT="[Text]" custT="1"/>
      <dgm:spPr/>
      <dgm:t>
        <a:bodyPr/>
        <a:lstStyle/>
        <a:p>
          <a:r>
            <a:rPr lang="cs-CZ" sz="1200" dirty="0" smtClean="0"/>
            <a:t>Zkvalitnění veřejných služeb a podmínek života pro obyvatele regionů</a:t>
          </a:r>
          <a:endParaRPr lang="cs-CZ" sz="1200" dirty="0"/>
        </a:p>
      </dgm:t>
    </dgm:pt>
    <dgm:pt modelId="{BBC28CAB-1411-42FD-AE69-490F5FA47BCC}" type="parTrans" cxnId="{0D1EA085-623E-4D57-808B-B23AF2C24995}">
      <dgm:prSet/>
      <dgm:spPr/>
      <dgm:t>
        <a:bodyPr/>
        <a:lstStyle/>
        <a:p>
          <a:endParaRPr lang="cs-CZ"/>
        </a:p>
      </dgm:t>
    </dgm:pt>
    <dgm:pt modelId="{3601A7EA-3FDB-4E9C-A299-B4AF145636B4}" type="sibTrans" cxnId="{0D1EA085-623E-4D57-808B-B23AF2C24995}">
      <dgm:prSet/>
      <dgm:spPr/>
      <dgm:t>
        <a:bodyPr/>
        <a:lstStyle/>
        <a:p>
          <a:endParaRPr lang="cs-CZ"/>
        </a:p>
      </dgm:t>
    </dgm:pt>
    <dgm:pt modelId="{75152ED6-09D4-4CB2-B330-0EBA2A1F6BEE}">
      <dgm:prSet phldrT="[Text]" custT="1"/>
      <dgm:spPr/>
      <dgm:t>
        <a:bodyPr/>
        <a:lstStyle/>
        <a:p>
          <a:r>
            <a:rPr lang="cs-CZ" sz="1200" dirty="0" smtClean="0"/>
            <a:t>Alokace 1,7 mld. EUR</a:t>
          </a:r>
          <a:endParaRPr lang="cs-CZ" sz="1200" dirty="0"/>
        </a:p>
      </dgm:t>
    </dgm:pt>
    <dgm:pt modelId="{CC109D3F-9445-4552-9CA0-A9E9B002361B}" type="parTrans" cxnId="{7442FBE8-417F-4111-B6ED-AEAE7C9C435B}">
      <dgm:prSet/>
      <dgm:spPr/>
      <dgm:t>
        <a:bodyPr/>
        <a:lstStyle/>
        <a:p>
          <a:endParaRPr lang="cs-CZ"/>
        </a:p>
      </dgm:t>
    </dgm:pt>
    <dgm:pt modelId="{C930B535-36DD-47E2-9858-8F6E44F2C9EA}" type="sibTrans" cxnId="{7442FBE8-417F-4111-B6ED-AEAE7C9C435B}">
      <dgm:prSet/>
      <dgm:spPr/>
      <dgm:t>
        <a:bodyPr/>
        <a:lstStyle/>
        <a:p>
          <a:endParaRPr lang="cs-CZ"/>
        </a:p>
      </dgm:t>
    </dgm:pt>
    <dgm:pt modelId="{D74C87B0-8199-4D82-97CA-8716D0810C88}">
      <dgm:prSet phldrT="[Text]" custT="1"/>
      <dgm:spPr/>
      <dgm:t>
        <a:bodyPr/>
        <a:lstStyle/>
        <a:p>
          <a:r>
            <a:rPr lang="cs-CZ" sz="1600" b="1" dirty="0" smtClean="0"/>
            <a:t>Prioritní osa 3 - Instituce</a:t>
          </a:r>
          <a:endParaRPr lang="cs-CZ" sz="1600" b="1" dirty="0"/>
        </a:p>
      </dgm:t>
    </dgm:pt>
    <dgm:pt modelId="{BA6FD47A-7786-47D8-9381-A1E3D218F4E4}" type="parTrans" cxnId="{CC11735D-CD9A-491C-AEF0-7073EE76FB85}">
      <dgm:prSet/>
      <dgm:spPr/>
      <dgm:t>
        <a:bodyPr/>
        <a:lstStyle/>
        <a:p>
          <a:endParaRPr lang="cs-CZ"/>
        </a:p>
      </dgm:t>
    </dgm:pt>
    <dgm:pt modelId="{63D68963-997E-49B1-9594-476FD97AA95B}" type="sibTrans" cxnId="{CC11735D-CD9A-491C-AEF0-7073EE76FB85}">
      <dgm:prSet/>
      <dgm:spPr/>
      <dgm:t>
        <a:bodyPr/>
        <a:lstStyle/>
        <a:p>
          <a:endParaRPr lang="cs-CZ"/>
        </a:p>
      </dgm:t>
    </dgm:pt>
    <dgm:pt modelId="{34C60AC1-3BAF-4349-9B04-1EBEAA6874AE}">
      <dgm:prSet phldrT="[Text]" custT="1"/>
      <dgm:spPr/>
      <dgm:t>
        <a:bodyPr/>
        <a:lstStyle/>
        <a:p>
          <a:r>
            <a:rPr lang="cs-CZ" sz="1200" dirty="0" smtClean="0"/>
            <a:t>Dobrá správa území a zefektivnění veřejných institucí</a:t>
          </a:r>
          <a:endParaRPr lang="cs-CZ" sz="1200" dirty="0"/>
        </a:p>
      </dgm:t>
    </dgm:pt>
    <dgm:pt modelId="{B31C10BD-BE4E-4EEF-981F-25C40EBC00D4}" type="parTrans" cxnId="{3D52D5DF-88CF-4499-8222-584F5AB467B0}">
      <dgm:prSet/>
      <dgm:spPr/>
      <dgm:t>
        <a:bodyPr/>
        <a:lstStyle/>
        <a:p>
          <a:endParaRPr lang="cs-CZ"/>
        </a:p>
      </dgm:t>
    </dgm:pt>
    <dgm:pt modelId="{23EAEF30-F210-45C2-A3C7-7E5016B64A98}" type="sibTrans" cxnId="{3D52D5DF-88CF-4499-8222-584F5AB467B0}">
      <dgm:prSet/>
      <dgm:spPr/>
      <dgm:t>
        <a:bodyPr/>
        <a:lstStyle/>
        <a:p>
          <a:endParaRPr lang="cs-CZ"/>
        </a:p>
      </dgm:t>
    </dgm:pt>
    <dgm:pt modelId="{273BDC39-9757-4293-83AA-A9E9CC915DA0}">
      <dgm:prSet phldrT="[Text]" custT="1"/>
      <dgm:spPr/>
      <dgm:t>
        <a:bodyPr/>
        <a:lstStyle/>
        <a:p>
          <a:r>
            <a:rPr lang="cs-CZ" sz="1200" dirty="0" smtClean="0"/>
            <a:t>Alokace 0,8 mld. EUR</a:t>
          </a:r>
          <a:endParaRPr lang="cs-CZ" sz="1200" dirty="0"/>
        </a:p>
      </dgm:t>
    </dgm:pt>
    <dgm:pt modelId="{982DFF29-8236-4E99-97CE-FD76D273CBEC}" type="parTrans" cxnId="{CF6D3D8A-7289-43F1-82F2-5F5C4672169C}">
      <dgm:prSet/>
      <dgm:spPr/>
      <dgm:t>
        <a:bodyPr/>
        <a:lstStyle/>
        <a:p>
          <a:endParaRPr lang="cs-CZ"/>
        </a:p>
      </dgm:t>
    </dgm:pt>
    <dgm:pt modelId="{13EEE600-D28C-4CBF-9128-6CDA52976D52}" type="sibTrans" cxnId="{CF6D3D8A-7289-43F1-82F2-5F5C4672169C}">
      <dgm:prSet/>
      <dgm:spPr/>
      <dgm:t>
        <a:bodyPr/>
        <a:lstStyle/>
        <a:p>
          <a:endParaRPr lang="cs-CZ"/>
        </a:p>
      </dgm:t>
    </dgm:pt>
    <dgm:pt modelId="{D3784C62-6E03-4E88-AA8E-EC0DCEAD96BC}">
      <dgm:prSet custT="1"/>
      <dgm:spPr/>
      <dgm:t>
        <a:bodyPr/>
        <a:lstStyle/>
        <a:p>
          <a:endParaRPr lang="cs-CZ" sz="1900" b="1" dirty="0" smtClean="0"/>
        </a:p>
        <a:p>
          <a:r>
            <a:rPr lang="cs-CZ" sz="1600" b="1" dirty="0" smtClean="0"/>
            <a:t>Prioritní osa 4 - Komunitně vedený místní rozvoj</a:t>
          </a:r>
        </a:p>
        <a:p>
          <a:r>
            <a:rPr lang="cs-CZ" sz="1400" dirty="0" smtClean="0"/>
            <a:t> - </a:t>
          </a:r>
          <a:r>
            <a:rPr lang="cs-CZ" sz="1200" dirty="0" smtClean="0"/>
            <a:t>Alokace 390 mil. EUR</a:t>
          </a:r>
        </a:p>
        <a:p>
          <a:r>
            <a:rPr lang="cs-CZ" sz="1200" dirty="0" smtClean="0"/>
            <a:t>  - Posílení CLLD, provozní a animační náklady</a:t>
          </a:r>
        </a:p>
        <a:p>
          <a:endParaRPr lang="cs-CZ" sz="1500" dirty="0" smtClean="0"/>
        </a:p>
        <a:p>
          <a:r>
            <a:rPr lang="cs-CZ" sz="1800" dirty="0" smtClean="0"/>
            <a:t> </a:t>
          </a:r>
          <a:endParaRPr lang="cs-CZ" sz="1800" dirty="0"/>
        </a:p>
      </dgm:t>
    </dgm:pt>
    <dgm:pt modelId="{7AF4961A-ED0F-4EDC-8D12-D24EE5DE0A42}" type="sibTrans" cxnId="{B38F51DE-8E25-4857-B3F8-75840DF3F177}">
      <dgm:prSet/>
      <dgm:spPr/>
      <dgm:t>
        <a:bodyPr/>
        <a:lstStyle/>
        <a:p>
          <a:endParaRPr lang="cs-CZ"/>
        </a:p>
      </dgm:t>
    </dgm:pt>
    <dgm:pt modelId="{9D3428C1-5D9B-4B48-89F0-11E980CE6367}" type="parTrans" cxnId="{B38F51DE-8E25-4857-B3F8-75840DF3F177}">
      <dgm:prSet/>
      <dgm:spPr/>
      <dgm:t>
        <a:bodyPr/>
        <a:lstStyle/>
        <a:p>
          <a:endParaRPr lang="cs-CZ"/>
        </a:p>
      </dgm:t>
    </dgm:pt>
    <dgm:pt modelId="{9BEAB610-B179-412C-A911-0AE990A76040}">
      <dgm:prSet phldrT="[Text]" custT="1"/>
      <dgm:spPr/>
      <dgm:t>
        <a:bodyPr/>
        <a:lstStyle/>
        <a:p>
          <a:r>
            <a:rPr lang="cs-CZ" sz="1200" dirty="0" smtClean="0"/>
            <a:t>Doprava, integrované dopravní systémy, IZS</a:t>
          </a:r>
          <a:endParaRPr lang="cs-CZ" sz="1200" dirty="0"/>
        </a:p>
      </dgm:t>
    </dgm:pt>
    <dgm:pt modelId="{B058C57C-1932-4F82-B960-E9ABCE39DA10}" type="parTrans" cxnId="{4B201E5A-B514-43A8-9FF2-13EE75C6267D}">
      <dgm:prSet/>
      <dgm:spPr/>
      <dgm:t>
        <a:bodyPr/>
        <a:lstStyle/>
        <a:p>
          <a:endParaRPr lang="cs-CZ"/>
        </a:p>
      </dgm:t>
    </dgm:pt>
    <dgm:pt modelId="{3EB8B75A-1CCF-4180-9542-77B7289E93F6}" type="sibTrans" cxnId="{4B201E5A-B514-43A8-9FF2-13EE75C6267D}">
      <dgm:prSet/>
      <dgm:spPr/>
      <dgm:t>
        <a:bodyPr/>
        <a:lstStyle/>
        <a:p>
          <a:endParaRPr lang="cs-CZ"/>
        </a:p>
      </dgm:t>
    </dgm:pt>
    <dgm:pt modelId="{CE8BA2DC-6A07-4136-AE2C-02E787173318}">
      <dgm:prSet phldrT="[Text]" custT="1"/>
      <dgm:spPr/>
      <dgm:t>
        <a:bodyPr/>
        <a:lstStyle/>
        <a:p>
          <a:r>
            <a:rPr lang="cs-CZ" sz="1200" dirty="0" smtClean="0"/>
            <a:t>Sociální služby/bydlení, sociální podnikání, zdravotní péče, vzdělávání, zateplování</a:t>
          </a:r>
          <a:endParaRPr lang="cs-CZ" sz="1200" dirty="0"/>
        </a:p>
      </dgm:t>
    </dgm:pt>
    <dgm:pt modelId="{2364E369-AC98-4AC6-8070-77B5CDF58140}" type="parTrans" cxnId="{2BE8E23A-86C2-47E7-AB01-A3AC2D35367C}">
      <dgm:prSet/>
      <dgm:spPr/>
      <dgm:t>
        <a:bodyPr/>
        <a:lstStyle/>
        <a:p>
          <a:endParaRPr lang="cs-CZ"/>
        </a:p>
      </dgm:t>
    </dgm:pt>
    <dgm:pt modelId="{1EF5AC0F-9C89-46BA-931D-093812BF1C36}" type="sibTrans" cxnId="{2BE8E23A-86C2-47E7-AB01-A3AC2D35367C}">
      <dgm:prSet/>
      <dgm:spPr/>
      <dgm:t>
        <a:bodyPr/>
        <a:lstStyle/>
        <a:p>
          <a:endParaRPr lang="cs-CZ"/>
        </a:p>
      </dgm:t>
    </dgm:pt>
    <dgm:pt modelId="{011776CB-E079-448D-8CBF-0D6A1B0031D4}">
      <dgm:prSet phldrT="[Text]"/>
      <dgm:spPr/>
      <dgm:t>
        <a:bodyPr/>
        <a:lstStyle/>
        <a:p>
          <a:endParaRPr lang="cs-CZ" sz="1100" dirty="0"/>
        </a:p>
      </dgm:t>
    </dgm:pt>
    <dgm:pt modelId="{96EFE842-57A1-4857-AB91-F6EC5AF4C58A}" type="parTrans" cxnId="{A37C4BF5-B775-4ED6-85F3-E253392DFE69}">
      <dgm:prSet/>
      <dgm:spPr/>
      <dgm:t>
        <a:bodyPr/>
        <a:lstStyle/>
        <a:p>
          <a:endParaRPr lang="cs-CZ"/>
        </a:p>
      </dgm:t>
    </dgm:pt>
    <dgm:pt modelId="{6E105E89-4A89-4F46-9629-6926A46E3211}" type="sibTrans" cxnId="{A37C4BF5-B775-4ED6-85F3-E253392DFE69}">
      <dgm:prSet/>
      <dgm:spPr/>
      <dgm:t>
        <a:bodyPr/>
        <a:lstStyle/>
        <a:p>
          <a:endParaRPr lang="cs-CZ"/>
        </a:p>
      </dgm:t>
    </dgm:pt>
    <dgm:pt modelId="{F883D463-9FC1-405D-86B6-DFDB1BF4DFD4}">
      <dgm:prSet phldrT="[Text]" custT="1"/>
      <dgm:spPr/>
      <dgm:t>
        <a:bodyPr/>
        <a:lstStyle/>
        <a:p>
          <a:r>
            <a:rPr lang="cs-CZ" sz="1200" dirty="0" smtClean="0"/>
            <a:t>Kulturní dědictví, e-Government, dokumenty územního rozvoje</a:t>
          </a:r>
          <a:endParaRPr lang="cs-CZ" sz="1200" dirty="0"/>
        </a:p>
      </dgm:t>
    </dgm:pt>
    <dgm:pt modelId="{4089294D-1236-4D90-A4CA-5ABFB48B4A69}" type="parTrans" cxnId="{C682256E-1973-4AC7-954E-3675913CCEA0}">
      <dgm:prSet/>
      <dgm:spPr/>
      <dgm:t>
        <a:bodyPr/>
        <a:lstStyle/>
        <a:p>
          <a:endParaRPr lang="cs-CZ"/>
        </a:p>
      </dgm:t>
    </dgm:pt>
    <dgm:pt modelId="{C7B43A55-CB70-4631-995C-E69EA77BC0FA}" type="sibTrans" cxnId="{C682256E-1973-4AC7-954E-3675913CCEA0}">
      <dgm:prSet/>
      <dgm:spPr/>
      <dgm:t>
        <a:bodyPr/>
        <a:lstStyle/>
        <a:p>
          <a:endParaRPr lang="cs-CZ"/>
        </a:p>
      </dgm:t>
    </dgm:pt>
    <dgm:pt modelId="{8A587B36-857B-41ED-B7A7-D47113F79935}" type="pres">
      <dgm:prSet presAssocID="{A518AB0A-7BED-45CC-8968-54C5D48470F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4EB5DFD-492E-47C2-A4DD-BBD451AF4F4E}" type="pres">
      <dgm:prSet presAssocID="{38804BD3-7704-44DB-93A2-A6FB8DF386BF}" presName="comp" presStyleCnt="0"/>
      <dgm:spPr/>
    </dgm:pt>
    <dgm:pt modelId="{50CD8E78-60B6-449B-AD20-121950675E4A}" type="pres">
      <dgm:prSet presAssocID="{38804BD3-7704-44DB-93A2-A6FB8DF386BF}" presName="box" presStyleLbl="node1" presStyleIdx="0" presStyleCnt="4" custLinFactNeighborX="-8126"/>
      <dgm:spPr/>
      <dgm:t>
        <a:bodyPr/>
        <a:lstStyle/>
        <a:p>
          <a:endParaRPr lang="cs-CZ"/>
        </a:p>
      </dgm:t>
    </dgm:pt>
    <dgm:pt modelId="{C72FE72D-A4DA-4420-9D63-39C025359A7F}" type="pres">
      <dgm:prSet presAssocID="{38804BD3-7704-44DB-93A2-A6FB8DF386BF}" presName="img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t>
        <a:bodyPr/>
        <a:lstStyle/>
        <a:p>
          <a:endParaRPr lang="cs-CZ"/>
        </a:p>
      </dgm:t>
    </dgm:pt>
    <dgm:pt modelId="{66C8A01D-04C6-4396-8787-43DC36C8480A}" type="pres">
      <dgm:prSet presAssocID="{38804BD3-7704-44DB-93A2-A6FB8DF386BF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3AC31F7-E6D2-45E8-BD17-C2F01F80D57E}" type="pres">
      <dgm:prSet presAssocID="{97E853D5-3B2B-4DCE-BF44-F459F80E6EE5}" presName="spacer" presStyleCnt="0"/>
      <dgm:spPr/>
    </dgm:pt>
    <dgm:pt modelId="{B249F259-2691-44EA-A647-C688963D4FA1}" type="pres">
      <dgm:prSet presAssocID="{855CB492-B9C1-4831-9453-D02DC01556CB}" presName="comp" presStyleCnt="0"/>
      <dgm:spPr/>
    </dgm:pt>
    <dgm:pt modelId="{D220A56B-34B4-4DD0-B125-97D865139D92}" type="pres">
      <dgm:prSet presAssocID="{855CB492-B9C1-4831-9453-D02DC01556CB}" presName="box" presStyleLbl="node1" presStyleIdx="1" presStyleCnt="4"/>
      <dgm:spPr/>
      <dgm:t>
        <a:bodyPr/>
        <a:lstStyle/>
        <a:p>
          <a:endParaRPr lang="cs-CZ"/>
        </a:p>
      </dgm:t>
    </dgm:pt>
    <dgm:pt modelId="{AC85F51E-059B-4E4B-88C8-BEEAF6E6C8CB}" type="pres">
      <dgm:prSet presAssocID="{855CB492-B9C1-4831-9453-D02DC01556CB}" presName="img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cs-CZ"/>
        </a:p>
      </dgm:t>
    </dgm:pt>
    <dgm:pt modelId="{6E62D4D7-9191-4501-B151-D627F722878F}" type="pres">
      <dgm:prSet presAssocID="{855CB492-B9C1-4831-9453-D02DC01556CB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21F83A2-5DE7-4DB3-AC2F-3437098DDD8C}" type="pres">
      <dgm:prSet presAssocID="{89B1A5F6-0C83-44AA-BDC4-F0486C8FEB1C}" presName="spacer" presStyleCnt="0"/>
      <dgm:spPr/>
    </dgm:pt>
    <dgm:pt modelId="{42D704DB-7DF6-440E-B7C9-644A864B0BFF}" type="pres">
      <dgm:prSet presAssocID="{D74C87B0-8199-4D82-97CA-8716D0810C88}" presName="comp" presStyleCnt="0"/>
      <dgm:spPr/>
    </dgm:pt>
    <dgm:pt modelId="{9A27448D-784B-4861-9334-121A223779B3}" type="pres">
      <dgm:prSet presAssocID="{D74C87B0-8199-4D82-97CA-8716D0810C88}" presName="box" presStyleLbl="node1" presStyleIdx="2" presStyleCnt="4"/>
      <dgm:spPr/>
      <dgm:t>
        <a:bodyPr/>
        <a:lstStyle/>
        <a:p>
          <a:endParaRPr lang="cs-CZ"/>
        </a:p>
      </dgm:t>
    </dgm:pt>
    <dgm:pt modelId="{CB3108F3-6AC6-46B9-815A-42013ADAA734}" type="pres">
      <dgm:prSet presAssocID="{D74C87B0-8199-4D82-97CA-8716D0810C88}" presName="img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cs-CZ"/>
        </a:p>
      </dgm:t>
    </dgm:pt>
    <dgm:pt modelId="{614AE268-84D0-4EF9-B74B-195569128116}" type="pres">
      <dgm:prSet presAssocID="{D74C87B0-8199-4D82-97CA-8716D0810C88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40D9C1A-F7EF-4C42-8E40-E43DCD410462}" type="pres">
      <dgm:prSet presAssocID="{63D68963-997E-49B1-9594-476FD97AA95B}" presName="spacer" presStyleCnt="0"/>
      <dgm:spPr/>
    </dgm:pt>
    <dgm:pt modelId="{8E18C6B9-65AB-4143-ACFB-F77B95B74E4A}" type="pres">
      <dgm:prSet presAssocID="{D3784C62-6E03-4E88-AA8E-EC0DCEAD96BC}" presName="comp" presStyleCnt="0"/>
      <dgm:spPr/>
    </dgm:pt>
    <dgm:pt modelId="{9E808720-DA3C-4D88-83BC-C88B0AC710F3}" type="pres">
      <dgm:prSet presAssocID="{D3784C62-6E03-4E88-AA8E-EC0DCEAD96BC}" presName="box" presStyleLbl="node1" presStyleIdx="3" presStyleCnt="4" custLinFactNeighborX="-6703" custLinFactNeighborY="252"/>
      <dgm:spPr/>
      <dgm:t>
        <a:bodyPr/>
        <a:lstStyle/>
        <a:p>
          <a:endParaRPr lang="cs-CZ"/>
        </a:p>
      </dgm:t>
    </dgm:pt>
    <dgm:pt modelId="{5C5B56BD-76A1-46D2-95E9-D7A31171320F}" type="pres">
      <dgm:prSet presAssocID="{D3784C62-6E03-4E88-AA8E-EC0DCEAD96BC}" presName="img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  <dgm:t>
        <a:bodyPr/>
        <a:lstStyle/>
        <a:p>
          <a:endParaRPr lang="cs-CZ"/>
        </a:p>
      </dgm:t>
    </dgm:pt>
    <dgm:pt modelId="{C47FD7BB-128E-4643-98CA-3F319452AC98}" type="pres">
      <dgm:prSet presAssocID="{D3784C62-6E03-4E88-AA8E-EC0DCEAD96BC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B201E5A-B514-43A8-9FF2-13EE75C6267D}" srcId="{38804BD3-7704-44DB-93A2-A6FB8DF386BF}" destId="{9BEAB610-B179-412C-A911-0AE990A76040}" srcOrd="2" destOrd="0" parTransId="{B058C57C-1932-4F82-B960-E9ABCE39DA10}" sibTransId="{3EB8B75A-1CCF-4180-9542-77B7289E93F6}"/>
    <dgm:cxn modelId="{A37C4BF5-B775-4ED6-85F3-E253392DFE69}" srcId="{D74C87B0-8199-4D82-97CA-8716D0810C88}" destId="{011776CB-E079-448D-8CBF-0D6A1B0031D4}" srcOrd="3" destOrd="0" parTransId="{96EFE842-57A1-4857-AB91-F6EC5AF4C58A}" sibTransId="{6E105E89-4A89-4F46-9629-6926A46E3211}"/>
    <dgm:cxn modelId="{2E4B403A-F6FC-45E9-9422-19A4B6E15F27}" type="presOf" srcId="{C5C86733-1C4E-4ABE-BC8B-70E73BF8076C}" destId="{66C8A01D-04C6-4396-8787-43DC36C8480A}" srcOrd="1" destOrd="1" presId="urn:microsoft.com/office/officeart/2005/8/layout/vList4#1"/>
    <dgm:cxn modelId="{DC478773-C6CC-4E8E-9071-ECCDF2C2EF2E}" srcId="{38804BD3-7704-44DB-93A2-A6FB8DF386BF}" destId="{A8C219C7-9F00-4E75-8B16-481975849224}" srcOrd="1" destOrd="0" parTransId="{3D529C3B-331C-4A53-8447-64F92C02A4C9}" sibTransId="{7EDC45D9-79A5-434A-AB8A-41008476D2F4}"/>
    <dgm:cxn modelId="{6D6AEC0A-614B-495E-890E-780980080392}" type="presOf" srcId="{75152ED6-09D4-4CB2-B330-0EBA2A1F6BEE}" destId="{6E62D4D7-9191-4501-B151-D627F722878F}" srcOrd="1" destOrd="2" presId="urn:microsoft.com/office/officeart/2005/8/layout/vList4#1"/>
    <dgm:cxn modelId="{55116F20-2D00-467B-9D71-D849BF30C266}" type="presOf" srcId="{855CB492-B9C1-4831-9453-D02DC01556CB}" destId="{6E62D4D7-9191-4501-B151-D627F722878F}" srcOrd="1" destOrd="0" presId="urn:microsoft.com/office/officeart/2005/8/layout/vList4#1"/>
    <dgm:cxn modelId="{84D27D4A-DA19-4BAE-8AEE-E62499A49DEF}" type="presOf" srcId="{9BEAB610-B179-412C-A911-0AE990A76040}" destId="{50CD8E78-60B6-449B-AD20-121950675E4A}" srcOrd="0" destOrd="3" presId="urn:microsoft.com/office/officeart/2005/8/layout/vList4#1"/>
    <dgm:cxn modelId="{456E2479-3FBB-4FC4-BBE7-6C3576B371C1}" type="presOf" srcId="{D74C87B0-8199-4D82-97CA-8716D0810C88}" destId="{9A27448D-784B-4861-9334-121A223779B3}" srcOrd="0" destOrd="0" presId="urn:microsoft.com/office/officeart/2005/8/layout/vList4#1"/>
    <dgm:cxn modelId="{76C0EF9F-0BD5-47DF-BA56-6C1554E9E0D7}" type="presOf" srcId="{098ADAF1-68DC-4019-95EC-CF9DEA0595F5}" destId="{6E62D4D7-9191-4501-B151-D627F722878F}" srcOrd="1" destOrd="1" presId="urn:microsoft.com/office/officeart/2005/8/layout/vList4#1"/>
    <dgm:cxn modelId="{249AE32B-9E6F-4559-86A3-E9DAFD060757}" type="presOf" srcId="{75152ED6-09D4-4CB2-B330-0EBA2A1F6BEE}" destId="{D220A56B-34B4-4DD0-B125-97D865139D92}" srcOrd="0" destOrd="2" presId="urn:microsoft.com/office/officeart/2005/8/layout/vList4#1"/>
    <dgm:cxn modelId="{C682256E-1973-4AC7-954E-3675913CCEA0}" srcId="{D74C87B0-8199-4D82-97CA-8716D0810C88}" destId="{F883D463-9FC1-405D-86B6-DFDB1BF4DFD4}" srcOrd="2" destOrd="0" parTransId="{4089294D-1236-4D90-A4CA-5ABFB48B4A69}" sibTransId="{C7B43A55-CB70-4631-995C-E69EA77BC0FA}"/>
    <dgm:cxn modelId="{15A7B2A0-6A73-413A-BB86-87F351908914}" srcId="{38804BD3-7704-44DB-93A2-A6FB8DF386BF}" destId="{C5C86733-1C4E-4ABE-BC8B-70E73BF8076C}" srcOrd="0" destOrd="0" parTransId="{AEF1FBBF-C95F-45ED-A8E1-CE69CDF9D44F}" sibTransId="{286C2363-6DA5-4FB5-8346-569610400F7C}"/>
    <dgm:cxn modelId="{CC11735D-CD9A-491C-AEF0-7073EE76FB85}" srcId="{A518AB0A-7BED-45CC-8968-54C5D48470FD}" destId="{D74C87B0-8199-4D82-97CA-8716D0810C88}" srcOrd="2" destOrd="0" parTransId="{BA6FD47A-7786-47D8-9381-A1E3D218F4E4}" sibTransId="{63D68963-997E-49B1-9594-476FD97AA95B}"/>
    <dgm:cxn modelId="{5B50966D-84E4-4C18-AC58-DF28B2F8427D}" type="presOf" srcId="{34C60AC1-3BAF-4349-9B04-1EBEAA6874AE}" destId="{9A27448D-784B-4861-9334-121A223779B3}" srcOrd="0" destOrd="1" presId="urn:microsoft.com/office/officeart/2005/8/layout/vList4#1"/>
    <dgm:cxn modelId="{771865D2-A525-4CCF-9181-213071D56942}" type="presOf" srcId="{38804BD3-7704-44DB-93A2-A6FB8DF386BF}" destId="{66C8A01D-04C6-4396-8787-43DC36C8480A}" srcOrd="1" destOrd="0" presId="urn:microsoft.com/office/officeart/2005/8/layout/vList4#1"/>
    <dgm:cxn modelId="{472D660C-FB66-4FD2-BB92-B0B74798DF1A}" type="presOf" srcId="{F883D463-9FC1-405D-86B6-DFDB1BF4DFD4}" destId="{614AE268-84D0-4EF9-B74B-195569128116}" srcOrd="1" destOrd="3" presId="urn:microsoft.com/office/officeart/2005/8/layout/vList4#1"/>
    <dgm:cxn modelId="{B03FF724-B8F5-450A-B640-5075BCA1F7C5}" type="presOf" srcId="{A8C219C7-9F00-4E75-8B16-481975849224}" destId="{66C8A01D-04C6-4396-8787-43DC36C8480A}" srcOrd="1" destOrd="2" presId="urn:microsoft.com/office/officeart/2005/8/layout/vList4#1"/>
    <dgm:cxn modelId="{78D1BB69-95D7-499D-9993-46BD5BF9A4B5}" type="presOf" srcId="{098ADAF1-68DC-4019-95EC-CF9DEA0595F5}" destId="{D220A56B-34B4-4DD0-B125-97D865139D92}" srcOrd="0" destOrd="1" presId="urn:microsoft.com/office/officeart/2005/8/layout/vList4#1"/>
    <dgm:cxn modelId="{CF6D3D8A-7289-43F1-82F2-5F5C4672169C}" srcId="{D74C87B0-8199-4D82-97CA-8716D0810C88}" destId="{273BDC39-9757-4293-83AA-A9E9CC915DA0}" srcOrd="1" destOrd="0" parTransId="{982DFF29-8236-4E99-97CE-FD76D273CBEC}" sibTransId="{13EEE600-D28C-4CBF-9128-6CDA52976D52}"/>
    <dgm:cxn modelId="{6281E965-789C-445B-9274-934E0572D08D}" type="presOf" srcId="{273BDC39-9757-4293-83AA-A9E9CC915DA0}" destId="{9A27448D-784B-4861-9334-121A223779B3}" srcOrd="0" destOrd="2" presId="urn:microsoft.com/office/officeart/2005/8/layout/vList4#1"/>
    <dgm:cxn modelId="{CA52ED9B-121F-45A2-B4C5-6B47448E95BB}" type="presOf" srcId="{273BDC39-9757-4293-83AA-A9E9CC915DA0}" destId="{614AE268-84D0-4EF9-B74B-195569128116}" srcOrd="1" destOrd="2" presId="urn:microsoft.com/office/officeart/2005/8/layout/vList4#1"/>
    <dgm:cxn modelId="{FA2B1C4B-C140-42FC-AB32-7C926235A5C8}" type="presOf" srcId="{C5C86733-1C4E-4ABE-BC8B-70E73BF8076C}" destId="{50CD8E78-60B6-449B-AD20-121950675E4A}" srcOrd="0" destOrd="1" presId="urn:microsoft.com/office/officeart/2005/8/layout/vList4#1"/>
    <dgm:cxn modelId="{1A5A64B9-C681-4319-BDEF-48D6D1DA19F4}" type="presOf" srcId="{011776CB-E079-448D-8CBF-0D6A1B0031D4}" destId="{9A27448D-784B-4861-9334-121A223779B3}" srcOrd="0" destOrd="4" presId="urn:microsoft.com/office/officeart/2005/8/layout/vList4#1"/>
    <dgm:cxn modelId="{A8602E46-73D4-48C8-9A9E-BD03FA72F671}" type="presOf" srcId="{34C60AC1-3BAF-4349-9B04-1EBEAA6874AE}" destId="{614AE268-84D0-4EF9-B74B-195569128116}" srcOrd="1" destOrd="1" presId="urn:microsoft.com/office/officeart/2005/8/layout/vList4#1"/>
    <dgm:cxn modelId="{0C33CA9A-F818-4CBB-AFE4-01B4064980F5}" type="presOf" srcId="{9BEAB610-B179-412C-A911-0AE990A76040}" destId="{66C8A01D-04C6-4396-8787-43DC36C8480A}" srcOrd="1" destOrd="3" presId="urn:microsoft.com/office/officeart/2005/8/layout/vList4#1"/>
    <dgm:cxn modelId="{8F06762D-C996-4AFE-8695-393E114BB640}" type="presOf" srcId="{F883D463-9FC1-405D-86B6-DFDB1BF4DFD4}" destId="{9A27448D-784B-4861-9334-121A223779B3}" srcOrd="0" destOrd="3" presId="urn:microsoft.com/office/officeart/2005/8/layout/vList4#1"/>
    <dgm:cxn modelId="{7442FBE8-417F-4111-B6ED-AEAE7C9C435B}" srcId="{855CB492-B9C1-4831-9453-D02DC01556CB}" destId="{75152ED6-09D4-4CB2-B330-0EBA2A1F6BEE}" srcOrd="1" destOrd="0" parTransId="{CC109D3F-9445-4552-9CA0-A9E9B002361B}" sibTransId="{C930B535-36DD-47E2-9858-8F6E44F2C9EA}"/>
    <dgm:cxn modelId="{D41B8D59-C104-469C-838C-CBB2577AB7CE}" type="presOf" srcId="{CE8BA2DC-6A07-4136-AE2C-02E787173318}" destId="{D220A56B-34B4-4DD0-B125-97D865139D92}" srcOrd="0" destOrd="3" presId="urn:microsoft.com/office/officeart/2005/8/layout/vList4#1"/>
    <dgm:cxn modelId="{E9C1F4E1-39FE-4647-A6A4-778695BB2638}" type="presOf" srcId="{D3784C62-6E03-4E88-AA8E-EC0DCEAD96BC}" destId="{C47FD7BB-128E-4643-98CA-3F319452AC98}" srcOrd="1" destOrd="0" presId="urn:microsoft.com/office/officeart/2005/8/layout/vList4#1"/>
    <dgm:cxn modelId="{EB104356-1EEC-4AEA-9D18-9B614D8E9DEB}" type="presOf" srcId="{A8C219C7-9F00-4E75-8B16-481975849224}" destId="{50CD8E78-60B6-449B-AD20-121950675E4A}" srcOrd="0" destOrd="2" presId="urn:microsoft.com/office/officeart/2005/8/layout/vList4#1"/>
    <dgm:cxn modelId="{B0BB2413-B9A9-4331-926E-E42B2ECF3EDE}" type="presOf" srcId="{A518AB0A-7BED-45CC-8968-54C5D48470FD}" destId="{8A587B36-857B-41ED-B7A7-D47113F79935}" srcOrd="0" destOrd="0" presId="urn:microsoft.com/office/officeart/2005/8/layout/vList4#1"/>
    <dgm:cxn modelId="{E1E70704-B184-417B-9262-1209773EB354}" srcId="{A518AB0A-7BED-45CC-8968-54C5D48470FD}" destId="{855CB492-B9C1-4831-9453-D02DC01556CB}" srcOrd="1" destOrd="0" parTransId="{46A500E4-F521-4FED-80BC-55EF97D6434D}" sibTransId="{89B1A5F6-0C83-44AA-BDC4-F0486C8FEB1C}"/>
    <dgm:cxn modelId="{EA5D765B-984E-45C8-8F2A-F4EEB27739E9}" type="presOf" srcId="{D74C87B0-8199-4D82-97CA-8716D0810C88}" destId="{614AE268-84D0-4EF9-B74B-195569128116}" srcOrd="1" destOrd="0" presId="urn:microsoft.com/office/officeart/2005/8/layout/vList4#1"/>
    <dgm:cxn modelId="{94A43586-96AF-4E74-AF7D-A21D5F1AB988}" type="presOf" srcId="{D3784C62-6E03-4E88-AA8E-EC0DCEAD96BC}" destId="{9E808720-DA3C-4D88-83BC-C88B0AC710F3}" srcOrd="0" destOrd="0" presId="urn:microsoft.com/office/officeart/2005/8/layout/vList4#1"/>
    <dgm:cxn modelId="{3D52D5DF-88CF-4499-8222-584F5AB467B0}" srcId="{D74C87B0-8199-4D82-97CA-8716D0810C88}" destId="{34C60AC1-3BAF-4349-9B04-1EBEAA6874AE}" srcOrd="0" destOrd="0" parTransId="{B31C10BD-BE4E-4EEF-981F-25C40EBC00D4}" sibTransId="{23EAEF30-F210-45C2-A3C7-7E5016B64A98}"/>
    <dgm:cxn modelId="{A8CDFC03-3FA5-446C-BFA4-352CB4F17177}" type="presOf" srcId="{CE8BA2DC-6A07-4136-AE2C-02E787173318}" destId="{6E62D4D7-9191-4501-B151-D627F722878F}" srcOrd="1" destOrd="3" presId="urn:microsoft.com/office/officeart/2005/8/layout/vList4#1"/>
    <dgm:cxn modelId="{2BE8E23A-86C2-47E7-AB01-A3AC2D35367C}" srcId="{855CB492-B9C1-4831-9453-D02DC01556CB}" destId="{CE8BA2DC-6A07-4136-AE2C-02E787173318}" srcOrd="2" destOrd="0" parTransId="{2364E369-AC98-4AC6-8070-77B5CDF58140}" sibTransId="{1EF5AC0F-9C89-46BA-931D-093812BF1C36}"/>
    <dgm:cxn modelId="{E883F38D-ACFA-4516-A956-F9EA068A6141}" type="presOf" srcId="{011776CB-E079-448D-8CBF-0D6A1B0031D4}" destId="{614AE268-84D0-4EF9-B74B-195569128116}" srcOrd="1" destOrd="4" presId="urn:microsoft.com/office/officeart/2005/8/layout/vList4#1"/>
    <dgm:cxn modelId="{361F50E7-F079-4555-B2BD-31FD65122F2B}" type="presOf" srcId="{38804BD3-7704-44DB-93A2-A6FB8DF386BF}" destId="{50CD8E78-60B6-449B-AD20-121950675E4A}" srcOrd="0" destOrd="0" presId="urn:microsoft.com/office/officeart/2005/8/layout/vList4#1"/>
    <dgm:cxn modelId="{4B7C76A0-6C94-45DA-9C43-0ADA432E876D}" type="presOf" srcId="{855CB492-B9C1-4831-9453-D02DC01556CB}" destId="{D220A56B-34B4-4DD0-B125-97D865139D92}" srcOrd="0" destOrd="0" presId="urn:microsoft.com/office/officeart/2005/8/layout/vList4#1"/>
    <dgm:cxn modelId="{B64F7126-809B-46FA-8512-AB45C1CB52DD}" srcId="{A518AB0A-7BED-45CC-8968-54C5D48470FD}" destId="{38804BD3-7704-44DB-93A2-A6FB8DF386BF}" srcOrd="0" destOrd="0" parTransId="{5AECA738-EC58-4AD8-B30B-720E0E369E9D}" sibTransId="{97E853D5-3B2B-4DCE-BF44-F459F80E6EE5}"/>
    <dgm:cxn modelId="{B38F51DE-8E25-4857-B3F8-75840DF3F177}" srcId="{A518AB0A-7BED-45CC-8968-54C5D48470FD}" destId="{D3784C62-6E03-4E88-AA8E-EC0DCEAD96BC}" srcOrd="3" destOrd="0" parTransId="{9D3428C1-5D9B-4B48-89F0-11E980CE6367}" sibTransId="{7AF4961A-ED0F-4EDC-8D12-D24EE5DE0A42}"/>
    <dgm:cxn modelId="{0D1EA085-623E-4D57-808B-B23AF2C24995}" srcId="{855CB492-B9C1-4831-9453-D02DC01556CB}" destId="{098ADAF1-68DC-4019-95EC-CF9DEA0595F5}" srcOrd="0" destOrd="0" parTransId="{BBC28CAB-1411-42FD-AE69-490F5FA47BCC}" sibTransId="{3601A7EA-3FDB-4E9C-A299-B4AF145636B4}"/>
    <dgm:cxn modelId="{03275257-A4E1-4F48-AB1E-8E783ECBE817}" type="presParOf" srcId="{8A587B36-857B-41ED-B7A7-D47113F79935}" destId="{64EB5DFD-492E-47C2-A4DD-BBD451AF4F4E}" srcOrd="0" destOrd="0" presId="urn:microsoft.com/office/officeart/2005/8/layout/vList4#1"/>
    <dgm:cxn modelId="{BDD5A1ED-C84F-4BFD-9CA0-15E5DDB81D8F}" type="presParOf" srcId="{64EB5DFD-492E-47C2-A4DD-BBD451AF4F4E}" destId="{50CD8E78-60B6-449B-AD20-121950675E4A}" srcOrd="0" destOrd="0" presId="urn:microsoft.com/office/officeart/2005/8/layout/vList4#1"/>
    <dgm:cxn modelId="{5C53DA05-AAA2-46A9-BA72-9BD4BEB81A9C}" type="presParOf" srcId="{64EB5DFD-492E-47C2-A4DD-BBD451AF4F4E}" destId="{C72FE72D-A4DA-4420-9D63-39C025359A7F}" srcOrd="1" destOrd="0" presId="urn:microsoft.com/office/officeart/2005/8/layout/vList4#1"/>
    <dgm:cxn modelId="{29262883-705C-4711-9548-8C5FCC4AE677}" type="presParOf" srcId="{64EB5DFD-492E-47C2-A4DD-BBD451AF4F4E}" destId="{66C8A01D-04C6-4396-8787-43DC36C8480A}" srcOrd="2" destOrd="0" presId="urn:microsoft.com/office/officeart/2005/8/layout/vList4#1"/>
    <dgm:cxn modelId="{1E630140-011F-4D13-AE2E-F84BDCC84706}" type="presParOf" srcId="{8A587B36-857B-41ED-B7A7-D47113F79935}" destId="{93AC31F7-E6D2-45E8-BD17-C2F01F80D57E}" srcOrd="1" destOrd="0" presId="urn:microsoft.com/office/officeart/2005/8/layout/vList4#1"/>
    <dgm:cxn modelId="{B08D67B7-0ADA-4348-AF12-029C511B0DE0}" type="presParOf" srcId="{8A587B36-857B-41ED-B7A7-D47113F79935}" destId="{B249F259-2691-44EA-A647-C688963D4FA1}" srcOrd="2" destOrd="0" presId="urn:microsoft.com/office/officeart/2005/8/layout/vList4#1"/>
    <dgm:cxn modelId="{76132E8C-9B1C-4CCC-A2B8-1C98B01E83AB}" type="presParOf" srcId="{B249F259-2691-44EA-A647-C688963D4FA1}" destId="{D220A56B-34B4-4DD0-B125-97D865139D92}" srcOrd="0" destOrd="0" presId="urn:microsoft.com/office/officeart/2005/8/layout/vList4#1"/>
    <dgm:cxn modelId="{F9817117-E176-4550-9876-727CB9385BBF}" type="presParOf" srcId="{B249F259-2691-44EA-A647-C688963D4FA1}" destId="{AC85F51E-059B-4E4B-88C8-BEEAF6E6C8CB}" srcOrd="1" destOrd="0" presId="urn:microsoft.com/office/officeart/2005/8/layout/vList4#1"/>
    <dgm:cxn modelId="{DA57654C-F855-4DF0-A4BC-13326DBDF813}" type="presParOf" srcId="{B249F259-2691-44EA-A647-C688963D4FA1}" destId="{6E62D4D7-9191-4501-B151-D627F722878F}" srcOrd="2" destOrd="0" presId="urn:microsoft.com/office/officeart/2005/8/layout/vList4#1"/>
    <dgm:cxn modelId="{A3E79506-E912-4B9D-921C-C7F40DF56EB7}" type="presParOf" srcId="{8A587B36-857B-41ED-B7A7-D47113F79935}" destId="{821F83A2-5DE7-4DB3-AC2F-3437098DDD8C}" srcOrd="3" destOrd="0" presId="urn:microsoft.com/office/officeart/2005/8/layout/vList4#1"/>
    <dgm:cxn modelId="{1FA9E81A-CE64-4CB8-BE1D-FE4D79E6893F}" type="presParOf" srcId="{8A587B36-857B-41ED-B7A7-D47113F79935}" destId="{42D704DB-7DF6-440E-B7C9-644A864B0BFF}" srcOrd="4" destOrd="0" presId="urn:microsoft.com/office/officeart/2005/8/layout/vList4#1"/>
    <dgm:cxn modelId="{2B719E6E-E7F2-45D6-A82A-9533E3FE48B3}" type="presParOf" srcId="{42D704DB-7DF6-440E-B7C9-644A864B0BFF}" destId="{9A27448D-784B-4861-9334-121A223779B3}" srcOrd="0" destOrd="0" presId="urn:microsoft.com/office/officeart/2005/8/layout/vList4#1"/>
    <dgm:cxn modelId="{40F89348-2216-4CAB-ADDD-879FD3EFAFCF}" type="presParOf" srcId="{42D704DB-7DF6-440E-B7C9-644A864B0BFF}" destId="{CB3108F3-6AC6-46B9-815A-42013ADAA734}" srcOrd="1" destOrd="0" presId="urn:microsoft.com/office/officeart/2005/8/layout/vList4#1"/>
    <dgm:cxn modelId="{FA717BF2-1E58-4CE2-98A6-7F94C28A511C}" type="presParOf" srcId="{42D704DB-7DF6-440E-B7C9-644A864B0BFF}" destId="{614AE268-84D0-4EF9-B74B-195569128116}" srcOrd="2" destOrd="0" presId="urn:microsoft.com/office/officeart/2005/8/layout/vList4#1"/>
    <dgm:cxn modelId="{D260236D-E733-4D7B-B097-CA4D14581DCA}" type="presParOf" srcId="{8A587B36-857B-41ED-B7A7-D47113F79935}" destId="{540D9C1A-F7EF-4C42-8E40-E43DCD410462}" srcOrd="5" destOrd="0" presId="urn:microsoft.com/office/officeart/2005/8/layout/vList4#1"/>
    <dgm:cxn modelId="{39A34EF3-F242-413A-AED7-5A530DFD9685}" type="presParOf" srcId="{8A587B36-857B-41ED-B7A7-D47113F79935}" destId="{8E18C6B9-65AB-4143-ACFB-F77B95B74E4A}" srcOrd="6" destOrd="0" presId="urn:microsoft.com/office/officeart/2005/8/layout/vList4#1"/>
    <dgm:cxn modelId="{DABDC981-B5AD-49D6-8D7E-72A17487853E}" type="presParOf" srcId="{8E18C6B9-65AB-4143-ACFB-F77B95B74E4A}" destId="{9E808720-DA3C-4D88-83BC-C88B0AC710F3}" srcOrd="0" destOrd="0" presId="urn:microsoft.com/office/officeart/2005/8/layout/vList4#1"/>
    <dgm:cxn modelId="{5B1C4E53-16EF-4D2D-B954-6A668EE67BE1}" type="presParOf" srcId="{8E18C6B9-65AB-4143-ACFB-F77B95B74E4A}" destId="{5C5B56BD-76A1-46D2-95E9-D7A31171320F}" srcOrd="1" destOrd="0" presId="urn:microsoft.com/office/officeart/2005/8/layout/vList4#1"/>
    <dgm:cxn modelId="{1164D01A-820C-47B4-AA68-C761D059F330}" type="presParOf" srcId="{8E18C6B9-65AB-4143-ACFB-F77B95B74E4A}" destId="{C47FD7BB-128E-4643-98CA-3F319452AC98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78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1451" y="0"/>
            <a:ext cx="293878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894399-29F8-8341-87CE-45A59C8F3470}" type="datetimeFigureOut">
              <a:rPr lang="en-US" smtClean="0"/>
              <a:t>11/17/2015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3878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1451" y="9428583"/>
            <a:ext cx="293878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01622-6527-A840-93D2-B71E71D7D9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881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78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1451" y="0"/>
            <a:ext cx="293878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F2CD4-E069-445A-BD66-BB3668602FA3}" type="datetimeFigureOut">
              <a:rPr lang="cs-CZ" smtClean="0"/>
              <a:t>17.11.2015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122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8180" y="4715155"/>
            <a:ext cx="54254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3878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1451" y="9428583"/>
            <a:ext cx="293878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1D7E5-5FFD-4EA7-AFB2-230C5652B0C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4326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Rozhodné období příjemce je definováno jako tři po sobě jdoucí účetní období, stanovené podle účetního období používaného příjemcem.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Účetní období se buď shoduje s kalendářním rokem, nebo je hospodářským rokem. V případě příjemce, který není účetní jednotkou, je rozhodné období stanoveno jako současný a dva předchozí kalendářní roky.</a:t>
            </a: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Rozhodný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 posouzení dodržení limitu 200 000 EUR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okamžik před vydáním PA, kdy musí proběhnout kontrola limitu v RDM.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Během první kontroly mají být vyřazeny žádosti, ze kterých je naprosto zřejmé, že mají vyčerpanou podporu a že do vydání PA nebude limit uvolněn, případně je patrné, že je limit i přečerpán, což by nikdy nemělo nastat. </a:t>
            </a: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 přepočet se použije přepočtový kurz Evropské centrální banky, vydaný ke dni schválení Rozhodnutí.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Nejdůležitější je stav v RDM při kontrole před vydáním PA. Není závazné podání žádosti, ale schválení a připsání podpory. Příjemce může podat žádost až v roce 2016 s tím, že má uvolněný limit, ale jeho propojenému podniku bude připsána podpora, která mu dotaci zablokuje. </a:t>
            </a: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1D7E5-5FFD-4EA7-AFB2-230C5652B0C9}" type="slidenum">
              <a:rPr lang="cs-CZ" smtClean="0"/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727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1D7E5-5FFD-4EA7-AFB2-230C5652B0C9}" type="slidenum">
              <a:rPr lang="cs-CZ" smtClean="0"/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2790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1D7E5-5FFD-4EA7-AFB2-230C5652B0C9}" type="slidenum">
              <a:rPr lang="cs-CZ" smtClean="0"/>
              <a:t>30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7670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1D7E5-5FFD-4EA7-AFB2-230C5652B0C9}" type="slidenum">
              <a:rPr lang="cs-CZ" smtClean="0"/>
              <a:t>32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1565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hangingPunct="0"/>
            <a:r>
              <a:rPr lang="cs-CZ" u="sng" dirty="0"/>
              <a:t>Sociální prospěch </a:t>
            </a:r>
            <a:endParaRPr lang="cs-CZ" dirty="0"/>
          </a:p>
          <a:p>
            <a:pPr fontAlgn="base" hangingPunct="0"/>
            <a:r>
              <a:rPr lang="cs-CZ" dirty="0"/>
              <a:t> </a:t>
            </a:r>
          </a:p>
          <a:p>
            <a:pPr marL="171450" lvl="0" indent="-171450" fontAlgn="base" hangingPunct="0">
              <a:buFont typeface="Arial" panose="020B0604020202020204" pitchFamily="34" charset="0"/>
              <a:buChar char="•"/>
            </a:pPr>
            <a:r>
              <a:rPr lang="cs-CZ" dirty="0" smtClean="0"/>
              <a:t>minimální </a:t>
            </a:r>
            <a:r>
              <a:rPr lang="cs-CZ" dirty="0"/>
              <a:t>podíl zaměstnanců z cílových skupin činí </a:t>
            </a:r>
            <a:r>
              <a:rPr lang="cs-CZ" b="1" dirty="0"/>
              <a:t>30 % z celkového počtu zaměstnanců;</a:t>
            </a:r>
            <a:r>
              <a:rPr lang="cs-CZ" dirty="0"/>
              <a:t> </a:t>
            </a:r>
          </a:p>
          <a:p>
            <a:pPr lvl="0" fontAlgn="base" hangingPunct="0"/>
            <a:r>
              <a:rPr lang="cs-CZ" dirty="0"/>
              <a:t>se zaměstnancem z cílové skupiny musí být uzavřena pracovní smlouva nebo dohoda o pracovní činnosti (dále jen „DPČ“); </a:t>
            </a:r>
          </a:p>
          <a:p>
            <a:pPr lvl="0" fontAlgn="base" hangingPunct="0"/>
            <a:r>
              <a:rPr lang="cs-CZ" dirty="0"/>
              <a:t>minimální úvazek pro zaměstnance z cílových skupin je 0,4 vůči celému úvazku, který činí 40 hod./týden, resp. 8 hod./den; </a:t>
            </a:r>
          </a:p>
          <a:p>
            <a:pPr lvl="0" fontAlgn="base" hangingPunct="0"/>
            <a:r>
              <a:rPr lang="cs-CZ" dirty="0"/>
              <a:t>zaměstnancům z cílových skupin zaměstnavatel poskytuje podporu zohledňující jejich specifické požadavky – žadatel popíše v Podnikatelském plánu, jaká bude pracovní náplň zaměstnanců vzhledem k jejich znevýhodnění</a:t>
            </a:r>
            <a:r>
              <a:rPr lang="cs-CZ" dirty="0" smtClean="0"/>
              <a:t>.</a:t>
            </a:r>
          </a:p>
          <a:p>
            <a:pPr lvl="0" fontAlgn="base" hangingPunct="0"/>
            <a:endParaRPr lang="cs-CZ" dirty="0"/>
          </a:p>
          <a:p>
            <a:pPr marL="171450" lvl="0" indent="-171450" fontAlgn="base" hangingPunct="0">
              <a:buFont typeface="Arial" panose="020B0604020202020204" pitchFamily="34" charset="0"/>
              <a:buChar char="•"/>
            </a:pPr>
            <a:r>
              <a:rPr lang="cs-CZ" dirty="0"/>
              <a:t>Účast zaměstnanců na směřování podniku</a:t>
            </a:r>
          </a:p>
          <a:p>
            <a:pPr fontAlgn="base" hangingPunct="0"/>
            <a:r>
              <a:rPr lang="cs-CZ" dirty="0"/>
              <a:t> </a:t>
            </a:r>
            <a:r>
              <a:rPr lang="cs-CZ" dirty="0" smtClean="0"/>
              <a:t>Zaměstnavatel </a:t>
            </a:r>
            <a:r>
              <a:rPr lang="cs-CZ" dirty="0"/>
              <a:t>informuje zaměstnance o chodu podniku a naplňování společensky prospěšných cílů. Jsou zapojeni do rozhodování, participují na něm, pokud mají zájem a jsou k participaci způsobilí vzhledem k míře a typu svého znevýhodnění.</a:t>
            </a:r>
          </a:p>
          <a:p>
            <a:pPr fontAlgn="base" hangingPunct="0"/>
            <a:r>
              <a:rPr lang="cs-CZ" dirty="0"/>
              <a:t> </a:t>
            </a:r>
            <a:r>
              <a:rPr lang="cs-CZ" dirty="0" smtClean="0"/>
              <a:t>Žadatel </a:t>
            </a:r>
            <a:r>
              <a:rPr lang="cs-CZ" dirty="0"/>
              <a:t>popíše v Podnikatelském plánu, jak bude zaměstnance informovat. Dokladovat tento princip bude vytištěnou emailovou komunikací, interním zpravodajem, zápisy ze schůzí, porad a jednání, výsledky dotazníkového šetření nebo jiným prokazatelným způsobem.</a:t>
            </a:r>
          </a:p>
          <a:p>
            <a:r>
              <a:rPr lang="cs-CZ" dirty="0"/>
              <a:t> 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1D7E5-5FFD-4EA7-AFB2-230C5652B0C9}" type="slidenum">
              <a:rPr lang="cs-CZ" smtClean="0"/>
              <a:t>33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9692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hangingPunct="0"/>
            <a:r>
              <a:rPr lang="cs-CZ" u="sng" dirty="0"/>
              <a:t>Environmentální prospěch</a:t>
            </a:r>
            <a:r>
              <a:rPr lang="cs-CZ" dirty="0"/>
              <a:t> </a:t>
            </a:r>
            <a:endParaRPr lang="cs-CZ" dirty="0" smtClean="0"/>
          </a:p>
          <a:p>
            <a:pPr fontAlgn="base" hangingPunct="0"/>
            <a:endParaRPr lang="cs-CZ" dirty="0"/>
          </a:p>
          <a:p>
            <a:pPr lvl="0" fontAlgn="base" hangingPunct="0"/>
            <a:r>
              <a:rPr lang="cs-CZ" dirty="0"/>
              <a:t>Zohledňování environmentálních aspektů výroby a spotřeby </a:t>
            </a:r>
          </a:p>
          <a:p>
            <a:pPr fontAlgn="base" hangingPunct="0"/>
            <a:r>
              <a:rPr lang="cs-CZ" dirty="0"/>
              <a:t>Podnik má formulované zásady podnikání šetrného k životnímu prostředí, např. využití recyklovaných tonerů, papírů, </a:t>
            </a:r>
            <a:r>
              <a:rPr lang="cs-CZ" dirty="0" err="1"/>
              <a:t>eko</a:t>
            </a:r>
            <a:r>
              <a:rPr lang="cs-CZ" dirty="0"/>
              <a:t> automobilů, čističek vody či vzduchu, recyklovatelných obalů, energeticky nenáročných budov a přístrojů.</a:t>
            </a:r>
          </a:p>
          <a:p>
            <a:pPr fontAlgn="base" hangingPunct="0"/>
            <a:r>
              <a:rPr lang="cs-CZ" dirty="0"/>
              <a:t>Žadatel tyto zásady popíše v Podnikatelském plánu, jedná se o používání ekologicky šetrných výrobků, např. recyklovaných tonerů, papírů, BIO, </a:t>
            </a:r>
            <a:r>
              <a:rPr lang="cs-CZ" dirty="0" err="1"/>
              <a:t>Fairtrade</a:t>
            </a:r>
            <a:r>
              <a:rPr lang="cs-CZ" dirty="0" smtClean="0"/>
              <a:t>.</a:t>
            </a:r>
          </a:p>
          <a:p>
            <a:pPr fontAlgn="base" hangingPunct="0"/>
            <a:endParaRPr lang="cs-CZ" dirty="0"/>
          </a:p>
          <a:p>
            <a:pPr fontAlgn="base" hangingPunct="0"/>
            <a:r>
              <a:rPr lang="cs-CZ" u="sng" dirty="0"/>
              <a:t>Místní prospěch</a:t>
            </a:r>
            <a:r>
              <a:rPr lang="cs-CZ" dirty="0"/>
              <a:t> </a:t>
            </a:r>
          </a:p>
          <a:p>
            <a:pPr lvl="0" fontAlgn="base" hangingPunct="0"/>
            <a:r>
              <a:rPr lang="cs-CZ" dirty="0"/>
              <a:t>Přednostní uspokojování potřeb místní komunity a místní poptávky </a:t>
            </a:r>
          </a:p>
          <a:p>
            <a:pPr fontAlgn="base" hangingPunct="0"/>
            <a:r>
              <a:rPr lang="cs-CZ" dirty="0"/>
              <a:t>Podnik se ve své činnosti orientuje na místní potřeby, odběratelé jsou ze stejného nebo sousedního kraje. Nabídka zboží a služeb vychází vstříc místním potřebám. </a:t>
            </a:r>
          </a:p>
          <a:p>
            <a:pPr lvl="0" fontAlgn="base" hangingPunct="0"/>
            <a:r>
              <a:rPr lang="cs-CZ" dirty="0"/>
              <a:t>Využívání přednostně místních zdrojů </a:t>
            </a:r>
          </a:p>
          <a:p>
            <a:pPr fontAlgn="base" hangingPunct="0"/>
            <a:r>
              <a:rPr lang="cs-CZ" dirty="0"/>
              <a:t>Podnik přednostně zaměstnává místní obyvatele nebo nakupuje od místních dodavatelů. Žadatel tuto zásadu popíše v Podnikatelském plánu.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1D7E5-5FFD-4EA7-AFB2-230C5652B0C9}" type="slidenum">
              <a:rPr lang="cs-CZ" smtClean="0"/>
              <a:t>34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3256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hangingPunct="0"/>
            <a:r>
              <a:rPr lang="cs-CZ" u="sng" dirty="0"/>
              <a:t>Environmentální prospěch</a:t>
            </a:r>
            <a:r>
              <a:rPr lang="cs-CZ" dirty="0"/>
              <a:t> </a:t>
            </a:r>
            <a:endParaRPr lang="cs-CZ" dirty="0" smtClean="0"/>
          </a:p>
          <a:p>
            <a:pPr fontAlgn="base" hangingPunct="0"/>
            <a:endParaRPr lang="cs-CZ" dirty="0"/>
          </a:p>
          <a:p>
            <a:pPr lvl="0" fontAlgn="base" hangingPunct="0"/>
            <a:r>
              <a:rPr lang="cs-CZ" dirty="0"/>
              <a:t>Zohledňování environmentálních aspektů výroby a spotřeby </a:t>
            </a:r>
          </a:p>
          <a:p>
            <a:pPr fontAlgn="base" hangingPunct="0"/>
            <a:r>
              <a:rPr lang="cs-CZ" dirty="0"/>
              <a:t>Podnik má formulované zásady podnikání šetrného k životnímu prostředí, např. využití recyklovaných tonerů, papírů, </a:t>
            </a:r>
            <a:r>
              <a:rPr lang="cs-CZ" dirty="0" err="1"/>
              <a:t>eko</a:t>
            </a:r>
            <a:r>
              <a:rPr lang="cs-CZ" dirty="0"/>
              <a:t> automobilů, čističek vody či vzduchu, recyklovatelných obalů, energeticky nenáročných budov a přístrojů.</a:t>
            </a:r>
          </a:p>
          <a:p>
            <a:pPr fontAlgn="base" hangingPunct="0"/>
            <a:r>
              <a:rPr lang="cs-CZ" dirty="0"/>
              <a:t>Žadatel tyto zásady popíše v Podnikatelském plánu, jedná se o používání ekologicky šetrných výrobků, např. recyklovaných tonerů, papírů, BIO, </a:t>
            </a:r>
            <a:r>
              <a:rPr lang="cs-CZ" dirty="0" err="1"/>
              <a:t>Fairtrade</a:t>
            </a:r>
            <a:r>
              <a:rPr lang="cs-CZ" dirty="0" smtClean="0"/>
              <a:t>.</a:t>
            </a:r>
          </a:p>
          <a:p>
            <a:pPr fontAlgn="base" hangingPunct="0"/>
            <a:endParaRPr lang="cs-CZ" dirty="0"/>
          </a:p>
          <a:p>
            <a:pPr fontAlgn="base" hangingPunct="0"/>
            <a:r>
              <a:rPr lang="cs-CZ" u="sng" dirty="0"/>
              <a:t>Místní prospěch</a:t>
            </a:r>
            <a:r>
              <a:rPr lang="cs-CZ" dirty="0"/>
              <a:t> </a:t>
            </a:r>
          </a:p>
          <a:p>
            <a:pPr lvl="0" fontAlgn="base" hangingPunct="0"/>
            <a:r>
              <a:rPr lang="cs-CZ" dirty="0"/>
              <a:t>Přednostní uspokojování potřeb místní komunity a místní poptávky </a:t>
            </a:r>
          </a:p>
          <a:p>
            <a:pPr fontAlgn="base" hangingPunct="0"/>
            <a:r>
              <a:rPr lang="cs-CZ" dirty="0"/>
              <a:t>Podnik se ve své činnosti orientuje na místní potřeby, odběratelé jsou ze stejného nebo sousedního kraje. Nabídka zboží a služeb vychází vstříc místním potřebám. </a:t>
            </a:r>
          </a:p>
          <a:p>
            <a:pPr lvl="0" fontAlgn="base" hangingPunct="0"/>
            <a:r>
              <a:rPr lang="cs-CZ" dirty="0"/>
              <a:t>Využívání přednostně místních zdrojů </a:t>
            </a:r>
          </a:p>
          <a:p>
            <a:pPr fontAlgn="base" hangingPunct="0"/>
            <a:r>
              <a:rPr lang="cs-CZ" dirty="0"/>
              <a:t>Podnik přednostně zaměstnává místní obyvatele nebo nakupuje od místních dodavatelů. Žadatel tuto zásadu popíše v Podnikatelském plánu.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1D7E5-5FFD-4EA7-AFB2-230C5652B0C9}" type="slidenum">
              <a:rPr lang="cs-CZ" smtClean="0"/>
              <a:t>35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3256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1D7E5-5FFD-4EA7-AFB2-230C5652B0C9}" type="slidenum">
              <a:rPr lang="cs-CZ" smtClean="0"/>
              <a:t>43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0809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subtitle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38FF-0785-4D1E-B4F7-AAF5C78FE1B9}" type="datetime1">
              <a:rPr lang="en-US" smtClean="0"/>
              <a:t>11/17/2015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yriad Pro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228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3DF8D-1A21-4207-8344-98009AC74408}" type="datetime1">
              <a:rPr lang="en-US" smtClean="0"/>
              <a:t>11/17/2015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yriad Pro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207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text </a:t>
            </a:r>
            <a:r>
              <a:rPr lang="cs-CZ" dirty="0" err="1" smtClean="0"/>
              <a:t>styles</a:t>
            </a:r>
            <a:endParaRPr lang="cs-CZ" dirty="0" smtClean="0"/>
          </a:p>
          <a:p>
            <a:pPr lvl="1"/>
            <a:r>
              <a:rPr lang="cs-CZ" dirty="0" smtClean="0"/>
              <a:t>Second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2"/>
            <a:r>
              <a:rPr lang="cs-CZ" dirty="0" err="1" smtClean="0"/>
              <a:t>Third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3"/>
            <a:r>
              <a:rPr lang="cs-CZ" dirty="0" err="1" smtClean="0"/>
              <a:t>Fourth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4"/>
            <a:r>
              <a:rPr lang="cs-CZ" dirty="0" err="1" smtClean="0"/>
              <a:t>Fifth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AAB08-B98E-494D-8695-CD0D6908EEBE}" type="datetime1">
              <a:rPr lang="en-US" smtClean="0"/>
              <a:t>11/17/2015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yriad Pro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211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text </a:t>
            </a:r>
            <a:r>
              <a:rPr lang="cs-CZ" dirty="0" err="1" smtClean="0"/>
              <a:t>styles</a:t>
            </a:r>
            <a:endParaRPr lang="cs-CZ" dirty="0" smtClean="0"/>
          </a:p>
          <a:p>
            <a:pPr lvl="1"/>
            <a:r>
              <a:rPr lang="cs-CZ" dirty="0" smtClean="0"/>
              <a:t>Second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2"/>
            <a:r>
              <a:rPr lang="cs-CZ" dirty="0" err="1" smtClean="0"/>
              <a:t>Third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3"/>
            <a:r>
              <a:rPr lang="cs-CZ" dirty="0" err="1" smtClean="0"/>
              <a:t>Fourth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4"/>
            <a:r>
              <a:rPr lang="cs-CZ" dirty="0" err="1" smtClean="0"/>
              <a:t>Fifth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31E0B-09EB-4B23-8CB4-012DB8280E8C}" type="datetime1">
              <a:rPr lang="en-US" smtClean="0"/>
              <a:t>11/17/2015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yriad Pro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272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1722B-C8A6-4F26-98C2-2711F8316617}" type="datetime1">
              <a:rPr lang="en-US" smtClean="0"/>
              <a:t>11/17/2015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yriad Pro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33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F317A-478C-4AB8-803B-06EF6332AC25}" type="datetime1">
              <a:rPr lang="en-US" smtClean="0"/>
              <a:t>11/17/2015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yriad Pro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168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BAEC-231C-4E11-ABD3-F40A18471A7D}" type="datetime1">
              <a:rPr lang="en-US" smtClean="0"/>
              <a:t>11/17/2015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yriad Pro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879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6B57-9745-43DE-BBE5-02952112AEFB}" type="datetime1">
              <a:rPr lang="en-US" smtClean="0"/>
              <a:t>11/17/2015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yriad Pro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455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D7B1-375D-4904-A97E-7B86949F9F49}" type="datetime1">
              <a:rPr lang="en-US" smtClean="0"/>
              <a:t>11/17/2015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yriad Pro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914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1F3BF-8806-488D-87CD-784340495BA0}" type="datetime1">
              <a:rPr lang="en-US" smtClean="0"/>
              <a:t>11/17/2015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yriad Pro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5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682A2-9588-4CBA-8A28-30801B018F84}" type="datetime1">
              <a:rPr lang="en-US" smtClean="0"/>
              <a:t>11/17/2015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yriad Pro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070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text </a:t>
            </a:r>
            <a:r>
              <a:rPr lang="cs-CZ" dirty="0" err="1" smtClean="0"/>
              <a:t>styles</a:t>
            </a:r>
            <a:endParaRPr lang="cs-CZ" dirty="0" smtClean="0"/>
          </a:p>
          <a:p>
            <a:pPr lvl="1"/>
            <a:r>
              <a:rPr lang="cs-CZ" dirty="0" smtClean="0"/>
              <a:t>Second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2"/>
            <a:r>
              <a:rPr lang="cs-CZ" dirty="0" err="1" smtClean="0"/>
              <a:t>Third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3"/>
            <a:r>
              <a:rPr lang="cs-CZ" dirty="0" err="1" smtClean="0"/>
              <a:t>Fourth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4"/>
            <a:r>
              <a:rPr lang="cs-CZ" dirty="0" err="1" smtClean="0"/>
              <a:t>Fifth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yriad Pro"/>
              </a:defRPr>
            </a:lvl1pPr>
          </a:lstStyle>
          <a:p>
            <a:fld id="{AFE7CCC1-085E-40CF-AE75-DEE90DDCB794}" type="datetime1">
              <a:rPr lang="en-US" smtClean="0"/>
              <a:t>11/17/2015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latin typeface="Myriad Pro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yriad Pro"/>
              </a:defRPr>
            </a:lvl1pPr>
          </a:lstStyle>
          <a:p>
            <a:fld id="{CA6B5227-2C6F-B94D-9D8F-826F917070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14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500" b="1" i="0" kern="1200" cap="all">
          <a:solidFill>
            <a:schemeClr val="tx1"/>
          </a:solidFill>
          <a:latin typeface="Myriad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yriad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yriad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yriad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yriad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yriad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dotaceeu.cz/irop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dotaceeu.cz/IROP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dotaceeu.cz/irop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1" y="533400"/>
            <a:ext cx="8543924" cy="4141477"/>
          </a:xfrm>
        </p:spPr>
        <p:txBody>
          <a:bodyPr/>
          <a:lstStyle/>
          <a:p>
            <a:pPr algn="l">
              <a:lnSpc>
                <a:spcPct val="107000"/>
              </a:lnSpc>
            </a:pPr>
            <a:r>
              <a:rPr lang="cs-CZ" sz="3600" dirty="0">
                <a:solidFill>
                  <a:schemeClr val="tx2"/>
                </a:solidFill>
              </a:rPr>
              <a:t>s</a:t>
            </a:r>
            <a:r>
              <a:rPr lang="cs-CZ" sz="3600" dirty="0" smtClean="0">
                <a:solidFill>
                  <a:schemeClr val="tx2"/>
                </a:solidFill>
              </a:rPr>
              <a:t>eminář </a:t>
            </a:r>
            <a:r>
              <a:rPr lang="cs-CZ" sz="3600" dirty="0">
                <a:solidFill>
                  <a:schemeClr val="tx2"/>
                </a:solidFill>
              </a:rPr>
              <a:t>pro </a:t>
            </a:r>
            <a:r>
              <a:rPr lang="cs-CZ" sz="3600" dirty="0" smtClean="0">
                <a:solidFill>
                  <a:schemeClr val="tx2"/>
                </a:solidFill>
              </a:rPr>
              <a:t>žadatele </a:t>
            </a:r>
            <a:br>
              <a:rPr lang="cs-CZ" sz="3600" dirty="0" smtClean="0">
                <a:solidFill>
                  <a:schemeClr val="tx2"/>
                </a:solidFill>
              </a:rPr>
            </a:br>
            <a:r>
              <a:rPr lang="cs-CZ" sz="3600" dirty="0" smtClean="0">
                <a:solidFill>
                  <a:schemeClr val="tx2"/>
                </a:solidFill>
              </a:rPr>
              <a:t>11. a 12. výzva IROP </a:t>
            </a:r>
            <a:br>
              <a:rPr lang="cs-CZ" sz="3600" dirty="0" smtClean="0">
                <a:solidFill>
                  <a:schemeClr val="tx2"/>
                </a:solidFill>
              </a:rPr>
            </a:br>
            <a:r>
              <a:rPr lang="cs-CZ" sz="3600" dirty="0">
                <a:solidFill>
                  <a:schemeClr val="tx2"/>
                </a:solidFill>
              </a:rPr>
              <a:t/>
            </a:r>
            <a:br>
              <a:rPr lang="cs-CZ" sz="3600" dirty="0">
                <a:solidFill>
                  <a:schemeClr val="tx2"/>
                </a:solidFill>
              </a:rPr>
            </a:br>
            <a:r>
              <a:rPr lang="cs-CZ" sz="3600" dirty="0" smtClean="0">
                <a:solidFill>
                  <a:schemeClr val="tx2"/>
                </a:solidFill>
              </a:rPr>
              <a:t>„Sociální podnikání v sociálně vyloučených lokalitách“ a</a:t>
            </a:r>
            <a:r>
              <a:rPr lang="cs-CZ" sz="3600" dirty="0">
                <a:solidFill>
                  <a:schemeClr val="tx2"/>
                </a:solidFill>
              </a:rPr>
              <a:t/>
            </a:r>
            <a:br>
              <a:rPr lang="cs-CZ" sz="3600" dirty="0">
                <a:solidFill>
                  <a:schemeClr val="tx2"/>
                </a:solidFill>
              </a:rPr>
            </a:br>
            <a:r>
              <a:rPr lang="cs-CZ" sz="3600" dirty="0" smtClean="0">
                <a:solidFill>
                  <a:schemeClr val="tx2"/>
                </a:solidFill>
              </a:rPr>
              <a:t>„Sociální podnikání“</a:t>
            </a:r>
            <a:endParaRPr lang="cs-CZ" sz="3600" dirty="0">
              <a:solidFill>
                <a:schemeClr val="tx2"/>
              </a:solidFill>
              <a:latin typeface="Myriad Pro Black"/>
              <a:cs typeface="Myriad Pro Blac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315" y="4551295"/>
            <a:ext cx="8006759" cy="1083961"/>
          </a:xfrm>
        </p:spPr>
        <p:txBody>
          <a:bodyPr>
            <a:normAutofit fontScale="92500" lnSpcReduction="10000"/>
          </a:bodyPr>
          <a:lstStyle/>
          <a:p>
            <a:pPr algn="l"/>
            <a:endParaRPr lang="cs-CZ" sz="22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algn="l"/>
            <a:r>
              <a:rPr lang="cs-CZ" sz="2200" dirty="0" smtClean="0">
                <a:solidFill>
                  <a:schemeClr val="tx2"/>
                </a:solidFill>
                <a:latin typeface="Myriad Pro"/>
                <a:cs typeface="Myriad Pro"/>
              </a:rPr>
              <a:t>10.11. 2015                                           				PRAHA</a:t>
            </a:r>
          </a:p>
          <a:p>
            <a:pPr algn="l"/>
            <a:r>
              <a:rPr lang="cs-CZ" sz="2200" dirty="0" smtClean="0">
                <a:solidFill>
                  <a:schemeClr val="tx2"/>
                </a:solidFill>
                <a:cs typeface="Myriad Pro"/>
              </a:rPr>
              <a:t>18.11.2015											BRNO</a:t>
            </a:r>
            <a:endParaRPr lang="en-US" dirty="0">
              <a:solidFill>
                <a:schemeClr val="tx2"/>
              </a:solidFill>
              <a:cs typeface="Myriad Pro"/>
            </a:endParaRPr>
          </a:p>
        </p:txBody>
      </p:sp>
      <p:pic>
        <p:nvPicPr>
          <p:cNvPr id="2050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86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211"/>
            <a:ext cx="8229600" cy="919240"/>
          </a:xfrm>
        </p:spPr>
        <p:txBody>
          <a:bodyPr/>
          <a:lstStyle/>
          <a:p>
            <a:pPr lvl="0"/>
            <a:r>
              <a:rPr lang="cs-CZ" sz="2000" b="1" dirty="0"/>
              <a:t>Prioritní osa </a:t>
            </a:r>
            <a:r>
              <a:rPr lang="cs-CZ" sz="2000" b="1" dirty="0" smtClean="0"/>
              <a:t>1: </a:t>
            </a:r>
            <a:r>
              <a:rPr lang="cs-CZ" sz="2000" dirty="0" smtClean="0"/>
              <a:t>Konkurenceschopné</a:t>
            </a:r>
            <a:r>
              <a:rPr lang="cs-CZ" sz="2000" dirty="0"/>
              <a:t>, dostupné a bezpečné regiony</a:t>
            </a:r>
            <a:r>
              <a:rPr lang="cs-CZ" sz="3600" dirty="0"/>
              <a:t/>
            </a:r>
            <a:br>
              <a:rPr lang="cs-CZ" sz="3600" dirty="0"/>
            </a:br>
            <a:endParaRPr lang="en-US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84" y="704057"/>
            <a:ext cx="4653015" cy="3056890"/>
          </a:xfrm>
          <a:prstGeom prst="rect">
            <a:avLst/>
          </a:prstGeo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01" y="3751422"/>
            <a:ext cx="5281286" cy="3106578"/>
          </a:xfrm>
          <a:prstGeom prst="rect">
            <a:avLst/>
          </a:prstGeom>
        </p:spPr>
      </p:pic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072"/>
            <a:ext cx="4581524" cy="3054350"/>
          </a:xfr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6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8522"/>
            <a:ext cx="8534400" cy="1155801"/>
          </a:xfrm>
        </p:spPr>
        <p:txBody>
          <a:bodyPr/>
          <a:lstStyle/>
          <a:p>
            <a:r>
              <a:rPr lang="cs-CZ" sz="3200" dirty="0" smtClean="0"/>
              <a:t>Prioritní </a:t>
            </a:r>
            <a:r>
              <a:rPr lang="cs-CZ" sz="3200" dirty="0"/>
              <a:t>osa 1</a:t>
            </a:r>
            <a:endParaRPr lang="en-US" sz="3200" dirty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TextovéPole 6"/>
          <p:cNvSpPr txBox="1"/>
          <p:nvPr/>
        </p:nvSpPr>
        <p:spPr>
          <a:xfrm>
            <a:off x="447676" y="1009650"/>
            <a:ext cx="838200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endParaRPr lang="cs-CZ" sz="2200" b="1" dirty="0" smtClean="0"/>
          </a:p>
          <a:p>
            <a:pPr lvl="0">
              <a:lnSpc>
                <a:spcPct val="150000"/>
              </a:lnSpc>
            </a:pPr>
            <a:r>
              <a:rPr lang="cs-CZ" sz="2200" b="1" dirty="0" smtClean="0">
                <a:latin typeface="Myriad Pro"/>
              </a:rPr>
              <a:t>Prioritní osa 1 - Infrastruktura</a:t>
            </a:r>
            <a:endParaRPr lang="cs-CZ" sz="2200" dirty="0" smtClean="0">
              <a:latin typeface="Myriad Pro"/>
            </a:endParaRPr>
          </a:p>
          <a:p>
            <a:pPr>
              <a:lnSpc>
                <a:spcPct val="150000"/>
              </a:lnSpc>
            </a:pPr>
            <a:r>
              <a:rPr lang="cs-CZ" sz="2200" b="1" dirty="0" smtClean="0">
                <a:latin typeface="Myriad Pro"/>
              </a:rPr>
              <a:t>SC </a:t>
            </a:r>
            <a:r>
              <a:rPr lang="cs-CZ" sz="2200" b="1" dirty="0">
                <a:latin typeface="Myriad Pro"/>
              </a:rPr>
              <a:t>1.1 </a:t>
            </a:r>
            <a:r>
              <a:rPr lang="cs-CZ" sz="2200" dirty="0" smtClean="0">
                <a:latin typeface="Myriad Pro"/>
              </a:rPr>
              <a:t>Zvýšení </a:t>
            </a:r>
            <a:r>
              <a:rPr lang="cs-CZ" sz="2200" dirty="0">
                <a:latin typeface="Myriad Pro"/>
              </a:rPr>
              <a:t>regionální mobility prostřednictvím modernizace a </a:t>
            </a:r>
            <a:r>
              <a:rPr lang="cs-CZ" sz="2200" dirty="0" smtClean="0">
                <a:latin typeface="Myriad Pro"/>
              </a:rPr>
              <a:t>		rozvoje sítí </a:t>
            </a:r>
            <a:r>
              <a:rPr lang="cs-CZ" sz="2200" dirty="0">
                <a:latin typeface="Myriad Pro"/>
              </a:rPr>
              <a:t>regionální silniční infrastruktury navazující na </a:t>
            </a:r>
            <a:r>
              <a:rPr lang="cs-CZ" sz="2200" dirty="0" smtClean="0">
                <a:latin typeface="Myriad Pro"/>
              </a:rPr>
              <a:t>		síť </a:t>
            </a:r>
            <a:r>
              <a:rPr lang="cs-CZ" sz="2200" dirty="0">
                <a:latin typeface="Myriad Pro"/>
              </a:rPr>
              <a:t>TEN-T</a:t>
            </a:r>
          </a:p>
          <a:p>
            <a:pPr>
              <a:lnSpc>
                <a:spcPct val="150000"/>
              </a:lnSpc>
            </a:pPr>
            <a:r>
              <a:rPr lang="cs-CZ" sz="2200" b="1" dirty="0">
                <a:latin typeface="Myriad Pro"/>
              </a:rPr>
              <a:t>SC 1.2 </a:t>
            </a:r>
            <a:r>
              <a:rPr lang="cs-CZ" sz="2200" dirty="0">
                <a:latin typeface="Myriad Pro"/>
              </a:rPr>
              <a:t>Zvýšení podílu udržitelných forem dopravy</a:t>
            </a:r>
          </a:p>
          <a:p>
            <a:pPr>
              <a:lnSpc>
                <a:spcPct val="150000"/>
              </a:lnSpc>
            </a:pPr>
            <a:r>
              <a:rPr lang="cs-CZ" sz="2200" b="1" dirty="0">
                <a:latin typeface="Myriad Pro"/>
              </a:rPr>
              <a:t>SC 1.3 </a:t>
            </a:r>
            <a:r>
              <a:rPr lang="cs-CZ" sz="2200" dirty="0">
                <a:latin typeface="Myriad Pro"/>
              </a:rPr>
              <a:t>Zvýšení připravenosti k řešení a řízení rizik a </a:t>
            </a:r>
            <a:r>
              <a:rPr lang="cs-CZ" sz="2200" dirty="0" smtClean="0">
                <a:latin typeface="Myriad Pro"/>
              </a:rPr>
              <a:t>katastrof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16497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8538"/>
            <a:ext cx="9144000" cy="1143000"/>
          </a:xfrm>
        </p:spPr>
        <p:txBody>
          <a:bodyPr/>
          <a:lstStyle/>
          <a:p>
            <a:pPr lvl="0"/>
            <a:r>
              <a:rPr lang="cs-CZ" sz="2000" b="1" dirty="0"/>
              <a:t>Prioritní osa </a:t>
            </a:r>
            <a:r>
              <a:rPr lang="cs-CZ" sz="2000" b="1" dirty="0" smtClean="0"/>
              <a:t>2: </a:t>
            </a:r>
            <a:r>
              <a:rPr lang="cs-CZ" sz="2000" dirty="0" smtClean="0"/>
              <a:t>Zkvalitnění </a:t>
            </a:r>
            <a:r>
              <a:rPr lang="cs-CZ" sz="2000" dirty="0"/>
              <a:t>veřejných služeb a podmínek života pro obyvatele regionů</a:t>
            </a:r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cs-CZ" sz="36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050"/>
            <a:ext cx="4514849" cy="3009900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800" y="781050"/>
            <a:ext cx="4685221" cy="3009900"/>
          </a:xfrm>
          <a:prstGeom prst="rect">
            <a:avLst/>
          </a:prstGeom>
        </p:spPr>
      </p:pic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93" y="3791201"/>
            <a:ext cx="4825356" cy="3171574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48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8522"/>
            <a:ext cx="8534400" cy="1155801"/>
          </a:xfrm>
        </p:spPr>
        <p:txBody>
          <a:bodyPr/>
          <a:lstStyle/>
          <a:p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/>
              <a:t>Prioritní osa 2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TextovéPole 6"/>
          <p:cNvSpPr txBox="1"/>
          <p:nvPr/>
        </p:nvSpPr>
        <p:spPr>
          <a:xfrm>
            <a:off x="447676" y="1009650"/>
            <a:ext cx="8382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200" b="1" dirty="0">
                <a:latin typeface="Myriad Pro"/>
              </a:rPr>
              <a:t>Prioritní osa 2 - Lidé</a:t>
            </a:r>
          </a:p>
          <a:p>
            <a:pPr algn="just">
              <a:lnSpc>
                <a:spcPct val="150000"/>
              </a:lnSpc>
            </a:pPr>
            <a:r>
              <a:rPr lang="cs-CZ" sz="2200" b="1" dirty="0" smtClean="0">
                <a:latin typeface="Myriad Pro"/>
              </a:rPr>
              <a:t>SC 2.1 </a:t>
            </a:r>
            <a:r>
              <a:rPr lang="cs-CZ" sz="2200" dirty="0" smtClean="0">
                <a:latin typeface="Myriad Pro"/>
              </a:rPr>
              <a:t>Zvýšení kvality a dostupnosti služeb vedoucí k sociální 			inkluzi</a:t>
            </a:r>
          </a:p>
          <a:p>
            <a:pPr algn="just">
              <a:lnSpc>
                <a:spcPct val="150000"/>
              </a:lnSpc>
            </a:pPr>
            <a:r>
              <a:rPr lang="cs-CZ" sz="2200" b="1" dirty="0" smtClean="0">
                <a:latin typeface="Myriad Pro"/>
              </a:rPr>
              <a:t>SC 2.2 </a:t>
            </a:r>
            <a:r>
              <a:rPr lang="cs-CZ" sz="2200" dirty="0" smtClean="0">
                <a:latin typeface="Myriad Pro"/>
              </a:rPr>
              <a:t>Vznik nových a rozvoj existujících podnikatelských aktivit</a:t>
            </a:r>
          </a:p>
          <a:p>
            <a:pPr algn="just">
              <a:lnSpc>
                <a:spcPct val="150000"/>
              </a:lnSpc>
            </a:pPr>
            <a:r>
              <a:rPr lang="cs-CZ" sz="2200" dirty="0" smtClean="0">
                <a:latin typeface="Myriad Pro"/>
              </a:rPr>
              <a:t>		v oblasti sociálního podnikání</a:t>
            </a:r>
          </a:p>
          <a:p>
            <a:pPr algn="just">
              <a:lnSpc>
                <a:spcPct val="150000"/>
              </a:lnSpc>
            </a:pPr>
            <a:r>
              <a:rPr lang="cs-CZ" sz="2200" b="1" dirty="0" smtClean="0">
                <a:latin typeface="Myriad Pro"/>
              </a:rPr>
              <a:t>SC 2.3 </a:t>
            </a:r>
            <a:r>
              <a:rPr lang="cs-CZ" sz="2200" dirty="0" smtClean="0">
                <a:latin typeface="Myriad Pro"/>
              </a:rPr>
              <a:t>Rozvoj infrastruktury pro poskytování zdravotních služeb a</a:t>
            </a:r>
          </a:p>
          <a:p>
            <a:pPr algn="just">
              <a:lnSpc>
                <a:spcPct val="150000"/>
              </a:lnSpc>
            </a:pPr>
            <a:r>
              <a:rPr lang="cs-CZ" sz="2200" dirty="0" smtClean="0">
                <a:latin typeface="Myriad Pro"/>
              </a:rPr>
              <a:t>		péče o zdraví</a:t>
            </a:r>
          </a:p>
          <a:p>
            <a:pPr algn="just">
              <a:lnSpc>
                <a:spcPct val="150000"/>
              </a:lnSpc>
            </a:pPr>
            <a:r>
              <a:rPr lang="cs-CZ" sz="2200" b="1" dirty="0" smtClean="0">
                <a:latin typeface="Myriad Pro"/>
              </a:rPr>
              <a:t>SC 2.4 </a:t>
            </a:r>
            <a:r>
              <a:rPr lang="cs-CZ" sz="2200" dirty="0" smtClean="0">
                <a:latin typeface="Myriad Pro"/>
              </a:rPr>
              <a:t>Zvýšení kvality a dostupnosti infrastruktury pro vzdělávání 		a celoživotní učení</a:t>
            </a:r>
          </a:p>
          <a:p>
            <a:pPr algn="just">
              <a:lnSpc>
                <a:spcPct val="150000"/>
              </a:lnSpc>
            </a:pPr>
            <a:r>
              <a:rPr lang="cs-CZ" sz="2200" b="1" dirty="0" smtClean="0">
                <a:latin typeface="Myriad Pro"/>
              </a:rPr>
              <a:t>SC 2.5 </a:t>
            </a:r>
            <a:r>
              <a:rPr lang="cs-CZ" sz="2200" dirty="0" smtClean="0">
                <a:latin typeface="Myriad Pro"/>
              </a:rPr>
              <a:t>Snížení energetické náročnosti v sektoru bydlení</a:t>
            </a:r>
            <a:endParaRPr lang="cs-CZ" sz="2200" dirty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7534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7552"/>
            <a:ext cx="8229600" cy="1143000"/>
          </a:xfrm>
        </p:spPr>
        <p:txBody>
          <a:bodyPr/>
          <a:lstStyle/>
          <a:p>
            <a:pPr lvl="0"/>
            <a:r>
              <a:rPr lang="cs-CZ" sz="2000" b="1" dirty="0"/>
              <a:t>PRIORITNÍ OSA </a:t>
            </a:r>
            <a:r>
              <a:rPr lang="cs-CZ" sz="2000" b="1" dirty="0" smtClean="0"/>
              <a:t>3:</a:t>
            </a:r>
            <a:r>
              <a:rPr lang="cs-CZ" sz="2000" b="1" dirty="0"/>
              <a:t/>
            </a:r>
            <a:br>
              <a:rPr lang="cs-CZ" sz="2000" b="1" dirty="0"/>
            </a:br>
            <a:r>
              <a:rPr lang="cs-CZ" sz="2000" dirty="0"/>
              <a:t>Dobrá správa území a zefektivnění veřejných institucí</a:t>
            </a:r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cs-CZ" sz="36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728" y="3743053"/>
            <a:ext cx="4943475" cy="310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16" y="1028700"/>
            <a:ext cx="4894384" cy="3181350"/>
          </a:xfrm>
        </p:spPr>
      </p:pic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25" y="1028700"/>
            <a:ext cx="4806986" cy="318135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13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8522"/>
            <a:ext cx="8534400" cy="1155801"/>
          </a:xfrm>
        </p:spPr>
        <p:txBody>
          <a:bodyPr/>
          <a:lstStyle/>
          <a:p>
            <a:r>
              <a:rPr lang="cs-CZ" sz="3200" dirty="0"/>
              <a:t>Prioritní osa </a:t>
            </a:r>
            <a:r>
              <a:rPr lang="cs-CZ" sz="3200" dirty="0" smtClean="0"/>
              <a:t>3</a:t>
            </a:r>
            <a:endParaRPr lang="en-US" sz="3200" dirty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TextovéPole 6"/>
          <p:cNvSpPr txBox="1"/>
          <p:nvPr/>
        </p:nvSpPr>
        <p:spPr>
          <a:xfrm>
            <a:off x="447676" y="1009650"/>
            <a:ext cx="838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200" b="1" dirty="0" smtClean="0">
                <a:latin typeface="Myriad Pro"/>
              </a:rPr>
              <a:t>Prioritní osa 3 – Instituce</a:t>
            </a:r>
          </a:p>
          <a:p>
            <a:pPr>
              <a:lnSpc>
                <a:spcPct val="150000"/>
              </a:lnSpc>
            </a:pPr>
            <a:r>
              <a:rPr lang="cs-CZ" sz="2200" b="1" dirty="0" smtClean="0">
                <a:latin typeface="Myriad Pro"/>
              </a:rPr>
              <a:t>SC 3.1</a:t>
            </a:r>
            <a:r>
              <a:rPr lang="cs-CZ" sz="2200" dirty="0" smtClean="0">
                <a:latin typeface="Myriad Pro"/>
              </a:rPr>
              <a:t> Zefektivnění prezentace, posílení ochrany a 					rozvoje kulturního dědictví</a:t>
            </a:r>
          </a:p>
          <a:p>
            <a:pPr>
              <a:lnSpc>
                <a:spcPct val="150000"/>
              </a:lnSpc>
            </a:pPr>
            <a:r>
              <a:rPr lang="cs-CZ" sz="2200" b="1" dirty="0" smtClean="0">
                <a:latin typeface="Myriad Pro"/>
              </a:rPr>
              <a:t>SC 3.2 </a:t>
            </a:r>
            <a:r>
              <a:rPr lang="cs-CZ" sz="2200" dirty="0" smtClean="0">
                <a:latin typeface="Myriad Pro"/>
              </a:rPr>
              <a:t>Zvyšování efektivity a transparentnosti veřejné 					správy prostřednictvím rozvoje využití a kvality 					systémů</a:t>
            </a:r>
          </a:p>
          <a:p>
            <a:pPr>
              <a:lnSpc>
                <a:spcPct val="150000"/>
              </a:lnSpc>
            </a:pPr>
            <a:r>
              <a:rPr lang="cs-CZ" sz="2200" b="1" dirty="0" smtClean="0">
                <a:latin typeface="Myriad Pro"/>
              </a:rPr>
              <a:t>SC 3.3 </a:t>
            </a:r>
            <a:r>
              <a:rPr lang="cs-CZ" sz="2200" dirty="0" smtClean="0">
                <a:latin typeface="Myriad Pro"/>
              </a:rPr>
              <a:t>Podpora pořizování a uplatňování dokumentů 					územního rozvoje</a:t>
            </a:r>
          </a:p>
        </p:txBody>
      </p:sp>
    </p:spTree>
    <p:extLst>
      <p:ext uri="{BB962C8B-B14F-4D97-AF65-F5344CB8AC3E}">
        <p14:creationId xmlns:p14="http://schemas.microsoft.com/office/powerpoint/2010/main" val="357682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8522"/>
            <a:ext cx="8534400" cy="1155801"/>
          </a:xfrm>
        </p:spPr>
        <p:txBody>
          <a:bodyPr/>
          <a:lstStyle/>
          <a:p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/>
              <a:t>Prioritní osa 4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TextovéPole 6"/>
          <p:cNvSpPr txBox="1"/>
          <p:nvPr/>
        </p:nvSpPr>
        <p:spPr>
          <a:xfrm>
            <a:off x="447676" y="1009650"/>
            <a:ext cx="838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200" b="1" dirty="0">
                <a:latin typeface="Myriad Pro"/>
              </a:rPr>
              <a:t>Prioritní osa 4 - Komunitně vedený místní rozvoj</a:t>
            </a:r>
          </a:p>
          <a:p>
            <a:pPr>
              <a:lnSpc>
                <a:spcPct val="150000"/>
              </a:lnSpc>
            </a:pPr>
            <a:endParaRPr lang="cs-CZ" sz="2200" b="1" dirty="0" smtClean="0">
              <a:latin typeface="Myriad Pro"/>
            </a:endParaRPr>
          </a:p>
          <a:p>
            <a:pPr>
              <a:lnSpc>
                <a:spcPct val="150000"/>
              </a:lnSpc>
            </a:pPr>
            <a:r>
              <a:rPr lang="cs-CZ" sz="2200" b="1" dirty="0" smtClean="0">
                <a:latin typeface="Myriad Pro"/>
              </a:rPr>
              <a:t>SC 4.1</a:t>
            </a:r>
            <a:r>
              <a:rPr lang="cs-CZ" sz="2200" dirty="0">
                <a:latin typeface="Myriad Pro"/>
              </a:rPr>
              <a:t> Posílení komunitně vedeného místního rozvoje za účelem</a:t>
            </a:r>
          </a:p>
          <a:p>
            <a:pPr>
              <a:lnSpc>
                <a:spcPct val="150000"/>
              </a:lnSpc>
            </a:pPr>
            <a:r>
              <a:rPr lang="cs-CZ" sz="2200" dirty="0" smtClean="0">
                <a:latin typeface="Myriad Pro"/>
              </a:rPr>
              <a:t>		zvýšení </a:t>
            </a:r>
            <a:r>
              <a:rPr lang="cs-CZ" sz="2200" dirty="0">
                <a:latin typeface="Myriad Pro"/>
              </a:rPr>
              <a:t>kvality života ve venkovských oblastech a</a:t>
            </a:r>
          </a:p>
          <a:p>
            <a:pPr>
              <a:lnSpc>
                <a:spcPct val="150000"/>
              </a:lnSpc>
            </a:pPr>
            <a:r>
              <a:rPr lang="cs-CZ" sz="2200" dirty="0" smtClean="0">
                <a:latin typeface="Myriad Pro"/>
              </a:rPr>
              <a:t>		aktivizace </a:t>
            </a:r>
            <a:r>
              <a:rPr lang="cs-CZ" sz="2200" dirty="0">
                <a:latin typeface="Myriad Pro"/>
              </a:rPr>
              <a:t>místního </a:t>
            </a:r>
            <a:r>
              <a:rPr lang="cs-CZ" sz="2200" dirty="0" smtClean="0">
                <a:latin typeface="Myriad Pro"/>
              </a:rPr>
              <a:t>potenciálu</a:t>
            </a:r>
          </a:p>
          <a:p>
            <a:pPr>
              <a:lnSpc>
                <a:spcPct val="150000"/>
              </a:lnSpc>
            </a:pPr>
            <a:r>
              <a:rPr lang="cs-CZ" sz="2200" b="1" dirty="0">
                <a:latin typeface="Myriad Pro"/>
              </a:rPr>
              <a:t>SC 4.2 </a:t>
            </a:r>
            <a:r>
              <a:rPr lang="cs-CZ" sz="2200" dirty="0">
                <a:latin typeface="Myriad Pro"/>
              </a:rPr>
              <a:t>Posílení kapacit komunitně vedeného místního rozvoje </a:t>
            </a:r>
            <a:r>
              <a:rPr lang="cs-CZ" sz="2200" dirty="0" smtClean="0">
                <a:latin typeface="Myriad Pro"/>
              </a:rPr>
              <a:t>za 		účelem </a:t>
            </a:r>
            <a:r>
              <a:rPr lang="cs-CZ" sz="2200" dirty="0">
                <a:latin typeface="Myriad Pro"/>
              </a:rPr>
              <a:t>zlepšení řídících a administrativních </a:t>
            </a:r>
            <a:r>
              <a:rPr lang="cs-CZ" sz="2200" dirty="0" smtClean="0">
                <a:latin typeface="Myriad Pro"/>
              </a:rPr>
              <a:t>schopností 		MAS</a:t>
            </a:r>
            <a:endParaRPr lang="cs-CZ" sz="2200" dirty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47135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0898"/>
            <a:ext cx="8229600" cy="5691957"/>
          </a:xfrm>
        </p:spPr>
        <p:txBody>
          <a:bodyPr>
            <a:noAutofit/>
          </a:bodyPr>
          <a:lstStyle/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r>
              <a:rPr lang="cs-CZ" sz="2800" b="1" dirty="0" smtClean="0">
                <a:solidFill>
                  <a:schemeClr val="tx2"/>
                </a:solidFill>
              </a:rPr>
              <a:t>Specifický cíl 2.2</a:t>
            </a:r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r>
              <a:rPr lang="cs-CZ" sz="2400" b="1" cap="all" dirty="0" smtClean="0">
                <a:solidFill>
                  <a:schemeClr val="tx2"/>
                </a:solidFill>
              </a:rPr>
              <a:t>Vznik nových a rozvoj existujících podnikatelských aktivit v oblasti sociálního podnikání</a:t>
            </a:r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endParaRPr lang="cs-CZ" sz="1400" b="1" dirty="0" smtClean="0">
              <a:solidFill>
                <a:schemeClr val="tx2"/>
              </a:solidFill>
            </a:endParaRPr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r>
              <a:rPr lang="cs-CZ" sz="2000" b="1" dirty="0" smtClean="0">
                <a:solidFill>
                  <a:schemeClr val="tx2"/>
                </a:solidFill>
              </a:rPr>
              <a:t>11</a:t>
            </a:r>
            <a:r>
              <a:rPr lang="cs-CZ" sz="2000" b="1" dirty="0">
                <a:solidFill>
                  <a:schemeClr val="tx2"/>
                </a:solidFill>
              </a:rPr>
              <a:t>. </a:t>
            </a:r>
            <a:r>
              <a:rPr lang="cs-CZ" sz="2000" b="1" dirty="0" smtClean="0">
                <a:solidFill>
                  <a:schemeClr val="tx2"/>
                </a:solidFill>
              </a:rPr>
              <a:t>výzva </a:t>
            </a:r>
            <a:r>
              <a:rPr lang="cs-CZ" sz="2000" b="1" dirty="0">
                <a:solidFill>
                  <a:schemeClr val="tx2"/>
                </a:solidFill>
              </a:rPr>
              <a:t>IROP </a:t>
            </a:r>
            <a:endParaRPr lang="cs-CZ" sz="2000" b="1" dirty="0" smtClean="0">
              <a:solidFill>
                <a:schemeClr val="tx2"/>
              </a:solidFill>
            </a:endParaRPr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r>
              <a:rPr lang="cs-CZ" sz="2000" dirty="0" smtClean="0">
                <a:solidFill>
                  <a:schemeClr val="tx2"/>
                </a:solidFill>
              </a:rPr>
              <a:t>Sociální </a:t>
            </a:r>
            <a:r>
              <a:rPr lang="cs-CZ" sz="2000" dirty="0">
                <a:solidFill>
                  <a:schemeClr val="tx2"/>
                </a:solidFill>
              </a:rPr>
              <a:t>podnikání </a:t>
            </a:r>
            <a:r>
              <a:rPr lang="cs-CZ" sz="2000" dirty="0" smtClean="0">
                <a:solidFill>
                  <a:schemeClr val="tx2"/>
                </a:solidFill>
              </a:rPr>
              <a:t>pro </a:t>
            </a:r>
            <a:r>
              <a:rPr lang="cs-CZ" sz="2000" dirty="0">
                <a:solidFill>
                  <a:schemeClr val="tx2"/>
                </a:solidFill>
              </a:rPr>
              <a:t>sociálně vyloučené lokality</a:t>
            </a:r>
            <a:r>
              <a:rPr lang="en-US" sz="2000" b="1" dirty="0">
                <a:solidFill>
                  <a:schemeClr val="tx2"/>
                </a:solidFill>
              </a:rPr>
              <a:t/>
            </a:r>
            <a:br>
              <a:rPr lang="en-US" sz="2000" b="1" dirty="0">
                <a:solidFill>
                  <a:schemeClr val="tx2"/>
                </a:solidFill>
              </a:rPr>
            </a:br>
            <a:r>
              <a:rPr lang="cs-CZ" sz="2000" b="1" dirty="0" smtClean="0">
                <a:solidFill>
                  <a:schemeClr val="tx2"/>
                </a:solidFill>
              </a:rPr>
              <a:t>12. </a:t>
            </a:r>
            <a:r>
              <a:rPr lang="cs-CZ" sz="2000" b="1" dirty="0">
                <a:solidFill>
                  <a:schemeClr val="tx2"/>
                </a:solidFill>
              </a:rPr>
              <a:t>výzva IROP </a:t>
            </a:r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r>
              <a:rPr lang="cs-CZ" sz="2000" dirty="0">
                <a:solidFill>
                  <a:schemeClr val="tx2"/>
                </a:solidFill>
              </a:rPr>
              <a:t>Sociální podnikání</a:t>
            </a:r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90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11. výzva </a:t>
            </a:r>
            <a:r>
              <a:rPr lang="cs-CZ" sz="2400" dirty="0"/>
              <a:t>IROP – </a:t>
            </a:r>
            <a:r>
              <a:rPr lang="cs-CZ" sz="2400" dirty="0" smtClean="0"/>
              <a:t>sociální podnikání Pro sociálně vyloučené lokality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6224"/>
            <a:ext cx="8229600" cy="4893868"/>
          </a:xfrm>
        </p:spPr>
        <p:txBody>
          <a:bodyPr>
            <a:noAutofit/>
          </a:bodyPr>
          <a:lstStyle/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r>
              <a:rPr lang="cs-CZ" sz="2200" dirty="0"/>
              <a:t>Vyhlášení </a:t>
            </a:r>
            <a:r>
              <a:rPr lang="cs-CZ" sz="2200" dirty="0" smtClean="0"/>
              <a:t>11. výzvy: </a:t>
            </a:r>
            <a:r>
              <a:rPr lang="cs-CZ" sz="2200" dirty="0"/>
              <a:t>	</a:t>
            </a:r>
            <a:r>
              <a:rPr lang="cs-CZ" sz="2200" b="1" dirty="0" smtClean="0"/>
              <a:t>27.10. </a:t>
            </a:r>
            <a:r>
              <a:rPr lang="cs-CZ" sz="2200" b="1" dirty="0"/>
              <a:t>2015</a:t>
            </a:r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r>
              <a:rPr lang="cs-CZ" sz="2200" dirty="0"/>
              <a:t>Příjem žádostí: 	</a:t>
            </a:r>
            <a:r>
              <a:rPr lang="cs-CZ" sz="2200" dirty="0" smtClean="0"/>
              <a:t>      </a:t>
            </a:r>
            <a:r>
              <a:rPr lang="cs-CZ" sz="2200" b="1" dirty="0" smtClean="0"/>
              <a:t>29. 10. </a:t>
            </a:r>
            <a:r>
              <a:rPr lang="cs-CZ" sz="2200" b="1" dirty="0"/>
              <a:t>2015 </a:t>
            </a:r>
            <a:r>
              <a:rPr lang="cs-CZ" sz="2200" b="1" dirty="0" smtClean="0"/>
              <a:t>-</a:t>
            </a:r>
            <a:r>
              <a:rPr lang="cs-CZ" sz="2200" dirty="0" smtClean="0"/>
              <a:t> </a:t>
            </a:r>
            <a:r>
              <a:rPr lang="cs-CZ" sz="2200" b="1" dirty="0" smtClean="0"/>
              <a:t>29. 2. 2016</a:t>
            </a:r>
            <a:endParaRPr lang="cs-CZ" sz="2200" b="1" dirty="0"/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r>
              <a:rPr lang="cs-CZ" sz="2200" dirty="0" smtClean="0"/>
              <a:t>Kolová výzva </a:t>
            </a:r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r>
              <a:rPr lang="cs-CZ" sz="2200" dirty="0" smtClean="0"/>
              <a:t>Datum </a:t>
            </a:r>
            <a:r>
              <a:rPr lang="cs-CZ" sz="2200" dirty="0"/>
              <a:t>zahájení realizace projektu: 	od</a:t>
            </a:r>
            <a:r>
              <a:rPr lang="cs-CZ" sz="2200" b="1" dirty="0"/>
              <a:t> 1. 1. 2014</a:t>
            </a:r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r>
              <a:rPr lang="cs-CZ" sz="2200" dirty="0"/>
              <a:t>Datum ukončení realizace projektu: 	do</a:t>
            </a:r>
            <a:r>
              <a:rPr lang="cs-CZ" sz="2200" b="1" dirty="0"/>
              <a:t> </a:t>
            </a:r>
            <a:r>
              <a:rPr lang="cs-CZ" sz="2200" b="1" dirty="0" smtClean="0"/>
              <a:t>30. 6. 2018</a:t>
            </a:r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r>
              <a:rPr lang="cs-CZ" sz="2000" b="1" dirty="0" smtClean="0"/>
              <a:t>Realizace projektů na území správního obvodu ORP, kde se nachází sociálně vyloučené lokality, mimo území hl. m. Prahy a na území se schválenou strategií KPSVL.</a:t>
            </a:r>
            <a:endParaRPr lang="cs-CZ" sz="2000" b="1" dirty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9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11</a:t>
            </a:r>
            <a:r>
              <a:rPr lang="cs-CZ" sz="2400" dirty="0" smtClean="0">
                <a:solidFill>
                  <a:prstClr val="black"/>
                </a:solidFill>
              </a:rPr>
              <a:t>. výzva </a:t>
            </a:r>
            <a:r>
              <a:rPr lang="cs-CZ" sz="2400" dirty="0">
                <a:solidFill>
                  <a:prstClr val="black"/>
                </a:solidFill>
              </a:rPr>
              <a:t>IROP – </a:t>
            </a:r>
            <a:r>
              <a:rPr lang="cs-CZ" sz="2400" dirty="0" smtClean="0">
                <a:solidFill>
                  <a:prstClr val="black"/>
                </a:solidFill>
              </a:rPr>
              <a:t>sociální podnikání v SVL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8599"/>
            <a:ext cx="8229600" cy="489386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pl-PL" sz="1500" dirty="0" smtClean="0"/>
          </a:p>
          <a:p>
            <a:pPr marL="0" lvl="0" indent="0" algn="just">
              <a:buNone/>
            </a:pPr>
            <a:endParaRPr lang="pl-PL" sz="1800" b="1" dirty="0" smtClean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Obdélník 4"/>
          <p:cNvSpPr/>
          <p:nvPr/>
        </p:nvSpPr>
        <p:spPr>
          <a:xfrm>
            <a:off x="638176" y="1417638"/>
            <a:ext cx="785812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/>
            <a:r>
              <a:rPr lang="cs-CZ" sz="2200" b="1" dirty="0" smtClean="0">
                <a:latin typeface="Myriad Pro"/>
              </a:rPr>
              <a:t>Alokace výzvy</a:t>
            </a:r>
          </a:p>
          <a:p>
            <a:pPr lvl="1" indent="-457200"/>
            <a:r>
              <a:rPr lang="cs-CZ" sz="2200" dirty="0" smtClean="0">
                <a:latin typeface="Myriad Pro"/>
              </a:rPr>
              <a:t>Evropský fond pro regionální rozvoj - </a:t>
            </a:r>
            <a:r>
              <a:rPr lang="cs-CZ" sz="2200" b="1" dirty="0" smtClean="0">
                <a:latin typeface="Myriad Pro"/>
              </a:rPr>
              <a:t>132 mil. Kč</a:t>
            </a:r>
          </a:p>
          <a:p>
            <a:pPr lvl="1" indent="-457200"/>
            <a:endParaRPr lang="cs-CZ" sz="2200" b="1" dirty="0">
              <a:latin typeface="Myriad Pro"/>
            </a:endParaRPr>
          </a:p>
          <a:p>
            <a:pPr lvl="1" indent="-457200"/>
            <a:r>
              <a:rPr lang="cs-CZ" sz="2200" b="1" dirty="0" smtClean="0">
                <a:latin typeface="Myriad Pro"/>
              </a:rPr>
              <a:t>Místo </a:t>
            </a:r>
            <a:r>
              <a:rPr lang="cs-CZ" sz="2200" b="1" dirty="0">
                <a:latin typeface="Myriad Pro"/>
              </a:rPr>
              <a:t>realizace </a:t>
            </a:r>
            <a:r>
              <a:rPr lang="cs-CZ" sz="2200" b="1" dirty="0" smtClean="0">
                <a:latin typeface="Myriad Pro"/>
              </a:rPr>
              <a:t>projektů</a:t>
            </a:r>
          </a:p>
          <a:p>
            <a:pPr lvl="1" indent="-457200">
              <a:buFontTx/>
              <a:buChar char="-"/>
            </a:pPr>
            <a:r>
              <a:rPr lang="cs-CZ" sz="2200" dirty="0" smtClean="0">
                <a:latin typeface="Myriad Pro"/>
              </a:rPr>
              <a:t>na území </a:t>
            </a:r>
            <a:r>
              <a:rPr lang="cs-CZ" sz="2200" dirty="0">
                <a:latin typeface="Myriad Pro"/>
              </a:rPr>
              <a:t>správního obvodu obcí s rozšířenou působností, na jejichž území se nachází sociálně vyloučené lokality, mimo hl. m. Prahu, </a:t>
            </a:r>
            <a:endParaRPr lang="cs-CZ" sz="2200" dirty="0" smtClean="0">
              <a:latin typeface="Myriad Pro"/>
            </a:endParaRPr>
          </a:p>
          <a:p>
            <a:pPr lvl="1" indent="-457200">
              <a:buFontTx/>
              <a:buChar char="-"/>
            </a:pPr>
            <a:r>
              <a:rPr lang="cs-CZ" sz="2200" dirty="0" smtClean="0">
                <a:latin typeface="Myriad Pro"/>
              </a:rPr>
              <a:t>nebo </a:t>
            </a:r>
            <a:r>
              <a:rPr lang="cs-CZ" sz="2200" dirty="0">
                <a:latin typeface="Myriad Pro"/>
              </a:rPr>
              <a:t>na území sociálně vyloučené lokality se schválenou strategií Koordinovaného přístupu k sociálně vyloučeným </a:t>
            </a:r>
            <a:r>
              <a:rPr lang="cs-CZ" sz="2200" dirty="0" smtClean="0">
                <a:latin typeface="Myriad Pro"/>
              </a:rPr>
              <a:t>lokalitám (příloha </a:t>
            </a:r>
            <a:r>
              <a:rPr lang="cs-CZ" sz="2200" dirty="0">
                <a:latin typeface="Myriad Pro"/>
              </a:rPr>
              <a:t>č. 3 </a:t>
            </a:r>
            <a:r>
              <a:rPr lang="cs-CZ" sz="2200" dirty="0" smtClean="0">
                <a:latin typeface="Myriad Pro"/>
              </a:rPr>
              <a:t>Specifických pravidel). </a:t>
            </a:r>
          </a:p>
          <a:p>
            <a:pPr lvl="1" indent="-457200"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377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2950"/>
          </a:xfrm>
        </p:spPr>
        <p:txBody>
          <a:bodyPr/>
          <a:lstStyle/>
          <a:p>
            <a:r>
              <a:rPr lang="en-US" sz="3200" dirty="0" smtClean="0"/>
              <a:t>Program</a:t>
            </a:r>
            <a:r>
              <a:rPr lang="cs-CZ" sz="3200" dirty="0" smtClean="0"/>
              <a:t> SEMINÁŘE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9767"/>
            <a:ext cx="8229600" cy="563880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2000" dirty="0" smtClean="0"/>
              <a:t>9:00 </a:t>
            </a:r>
            <a:r>
              <a:rPr lang="cs-CZ" sz="2000" dirty="0"/>
              <a:t>– </a:t>
            </a:r>
            <a:r>
              <a:rPr lang="cs-CZ" sz="2000" dirty="0" smtClean="0"/>
              <a:t>  9:30</a:t>
            </a:r>
            <a:r>
              <a:rPr lang="cs-CZ" sz="2000" b="1" dirty="0"/>
              <a:t>	</a:t>
            </a:r>
            <a:r>
              <a:rPr lang="cs-CZ" sz="2000" b="1" dirty="0" smtClean="0"/>
              <a:t>	</a:t>
            </a:r>
            <a:r>
              <a:rPr lang="cs-CZ" sz="2000" b="1" dirty="0"/>
              <a:t>Prezence účastníků		</a:t>
            </a:r>
            <a:endParaRPr lang="cs-CZ" sz="2000" dirty="0"/>
          </a:p>
          <a:p>
            <a:pPr marL="0" indent="0">
              <a:buNone/>
            </a:pPr>
            <a:endParaRPr lang="cs-CZ" sz="1700" dirty="0" smtClean="0"/>
          </a:p>
          <a:p>
            <a:pPr marL="0" indent="0">
              <a:buNone/>
            </a:pPr>
            <a:r>
              <a:rPr lang="cs-CZ" sz="2000" dirty="0" smtClean="0"/>
              <a:t>9:30 </a:t>
            </a:r>
            <a:r>
              <a:rPr lang="cs-CZ" sz="2000" dirty="0"/>
              <a:t>– 10:00	</a:t>
            </a:r>
            <a:r>
              <a:rPr lang="cs-CZ" sz="2000" dirty="0" smtClean="0"/>
              <a:t>	</a:t>
            </a:r>
            <a:r>
              <a:rPr lang="cs-CZ" sz="2000" b="1" dirty="0"/>
              <a:t>Zahájení, představení Integrovaného regionálního </a:t>
            </a:r>
            <a:r>
              <a:rPr lang="cs-CZ" sz="2000" b="1" dirty="0" smtClean="0"/>
              <a:t>						operačního </a:t>
            </a:r>
            <a:r>
              <a:rPr lang="cs-CZ" sz="2000" b="1" dirty="0"/>
              <a:t>programu, Řídicího orgánu IROP a Centra </a:t>
            </a:r>
            <a:r>
              <a:rPr lang="cs-CZ" sz="2000" b="1" dirty="0" smtClean="0"/>
              <a:t>					pro </a:t>
            </a:r>
            <a:r>
              <a:rPr lang="cs-CZ" sz="2000" b="1" dirty="0"/>
              <a:t>regionální rozvoj České </a:t>
            </a:r>
            <a:r>
              <a:rPr lang="cs-CZ" sz="2000" b="1" dirty="0" smtClean="0"/>
              <a:t>republiky</a:t>
            </a:r>
          </a:p>
          <a:p>
            <a:pPr marL="0" indent="0">
              <a:buNone/>
            </a:pPr>
            <a:endParaRPr lang="cs-CZ" sz="1700" dirty="0" smtClean="0"/>
          </a:p>
          <a:p>
            <a:pPr marL="0" indent="0">
              <a:buNone/>
            </a:pPr>
            <a:r>
              <a:rPr lang="cs-CZ" sz="2000" dirty="0" smtClean="0"/>
              <a:t>10.00 </a:t>
            </a:r>
            <a:r>
              <a:rPr lang="cs-CZ" sz="2000" dirty="0"/>
              <a:t>– </a:t>
            </a:r>
            <a:r>
              <a:rPr lang="cs-CZ" sz="2000" dirty="0" smtClean="0"/>
              <a:t>11:15</a:t>
            </a:r>
            <a:r>
              <a:rPr lang="cs-CZ" sz="2000" dirty="0"/>
              <a:t>	</a:t>
            </a:r>
            <a:r>
              <a:rPr lang="cs-CZ" sz="2000" dirty="0" smtClean="0"/>
              <a:t>	</a:t>
            </a:r>
            <a:r>
              <a:rPr lang="cs-CZ" sz="2000" b="1" dirty="0" smtClean="0"/>
              <a:t>11. </a:t>
            </a:r>
            <a:r>
              <a:rPr lang="cs-CZ" sz="2000" b="1" dirty="0"/>
              <a:t>výzva IROP </a:t>
            </a:r>
            <a:r>
              <a:rPr lang="cs-CZ" sz="2000" b="1" dirty="0" smtClean="0"/>
              <a:t>„Sociální podnikání pro sociálně vyloučené 				lokality” </a:t>
            </a:r>
            <a:r>
              <a:rPr lang="cs-CZ" sz="2000" b="1" dirty="0"/>
              <a:t>a </a:t>
            </a:r>
            <a:r>
              <a:rPr lang="cs-CZ" sz="2000" b="1" dirty="0" smtClean="0"/>
              <a:t>12. výzva „Sociální podnikání</a:t>
            </a:r>
            <a:r>
              <a:rPr lang="cs-CZ" sz="2000" b="1" dirty="0"/>
              <a:t> </a:t>
            </a:r>
            <a:r>
              <a:rPr lang="cs-CZ" sz="2000" b="1" dirty="0" smtClean="0"/>
              <a:t>”: parametry 					výzev, podporované </a:t>
            </a:r>
            <a:r>
              <a:rPr lang="cs-CZ" sz="2000" b="1" dirty="0"/>
              <a:t>aktivity, </a:t>
            </a:r>
            <a:r>
              <a:rPr lang="cs-CZ" sz="2000" b="1" dirty="0" smtClean="0"/>
              <a:t>způsobilé výdaje</a:t>
            </a:r>
            <a:r>
              <a:rPr lang="cs-CZ" sz="2000" b="1" dirty="0"/>
              <a:t>, </a:t>
            </a:r>
            <a:r>
              <a:rPr lang="cs-CZ" sz="2000" b="1" dirty="0" smtClean="0"/>
              <a:t>povinné 					přílohy žádosti, dotazy</a:t>
            </a:r>
          </a:p>
          <a:p>
            <a:pPr marL="0" indent="0">
              <a:buNone/>
            </a:pPr>
            <a:endParaRPr lang="cs-CZ" sz="2000" b="1" dirty="0" smtClean="0"/>
          </a:p>
          <a:p>
            <a:pPr marL="0" indent="0">
              <a:buNone/>
            </a:pPr>
            <a:r>
              <a:rPr lang="cs-CZ" sz="2000" dirty="0" smtClean="0"/>
              <a:t>11:15 – 12:45 	</a:t>
            </a:r>
            <a:r>
              <a:rPr lang="cs-CZ" sz="2000" b="1" dirty="0" smtClean="0"/>
              <a:t>	Základní </a:t>
            </a:r>
            <a:r>
              <a:rPr lang="cs-CZ" sz="2000" b="1" dirty="0"/>
              <a:t>informace o aplikaci MS2014+, systém 							hodnocení projektů a další administrace projektu, 						kontrola výběrových a zadávacích řízení</a:t>
            </a:r>
            <a:endParaRPr lang="cs-CZ" sz="2000" b="1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1700" b="1" dirty="0"/>
              <a:t> </a:t>
            </a:r>
            <a:endParaRPr lang="cs-CZ" sz="1700" dirty="0"/>
          </a:p>
          <a:p>
            <a:pPr marL="0" indent="0">
              <a:buNone/>
            </a:pPr>
            <a:r>
              <a:rPr lang="cs-CZ" sz="2000" dirty="0" smtClean="0"/>
              <a:t>12:45 – 13:00	</a:t>
            </a:r>
            <a:r>
              <a:rPr lang="cs-CZ" sz="2000" b="1" dirty="0" smtClean="0"/>
              <a:t>	</a:t>
            </a:r>
            <a:r>
              <a:rPr lang="cs-CZ" sz="2000" b="1" dirty="0"/>
              <a:t>Výzvy </a:t>
            </a:r>
            <a:r>
              <a:rPr lang="cs-CZ" sz="2000" b="1" dirty="0" smtClean="0"/>
              <a:t>Operačního </a:t>
            </a:r>
            <a:r>
              <a:rPr lang="cs-CZ" sz="2000" b="1" dirty="0"/>
              <a:t>programu </a:t>
            </a:r>
            <a:r>
              <a:rPr lang="cs-CZ" sz="2000" b="1" dirty="0" smtClean="0"/>
              <a:t>Zaměstnanost v sociálním 					podnikání</a:t>
            </a:r>
            <a:endParaRPr lang="cs-CZ" sz="2000" dirty="0" smtClean="0"/>
          </a:p>
          <a:p>
            <a:pPr marL="0" indent="0">
              <a:buNone/>
            </a:pPr>
            <a:endParaRPr lang="cs-CZ" sz="1700" dirty="0"/>
          </a:p>
          <a:p>
            <a:pPr marL="0" indent="0">
              <a:buNone/>
            </a:pPr>
            <a:endParaRPr lang="cs-CZ" sz="1700" b="1" dirty="0" smtClean="0"/>
          </a:p>
          <a:p>
            <a:pPr marL="0" indent="0">
              <a:buNone/>
            </a:pPr>
            <a:r>
              <a:rPr lang="cs-CZ" sz="2000" dirty="0" smtClean="0"/>
              <a:t>13:00 			</a:t>
            </a:r>
            <a:r>
              <a:rPr lang="cs-CZ" sz="2000" b="1" dirty="0" smtClean="0"/>
              <a:t>Závěr</a:t>
            </a:r>
            <a:endParaRPr lang="cs-CZ" sz="2000" b="1" dirty="0"/>
          </a:p>
          <a:p>
            <a:pPr marL="0" indent="0">
              <a:buNone/>
            </a:pPr>
            <a:endParaRPr lang="cs-CZ" sz="2000" b="1" dirty="0" smtClean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 	</a:t>
            </a:r>
            <a:endParaRPr lang="cs-CZ" sz="2000" b="1" dirty="0" smtClean="0"/>
          </a:p>
          <a:p>
            <a:pPr marL="0" indent="0">
              <a:buNone/>
            </a:pPr>
            <a:endParaRPr lang="cs-CZ" sz="2000" b="1" dirty="0" smtClean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 smtClean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19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3"/>
            <a:ext cx="9137469" cy="560602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000" dirty="0" smtClean="0"/>
              <a:t>11. výzva </a:t>
            </a:r>
            <a:r>
              <a:rPr lang="cs-CZ" sz="2000" dirty="0"/>
              <a:t>IROP – </a:t>
            </a:r>
            <a:r>
              <a:rPr lang="cs-CZ" sz="2000" dirty="0" smtClean="0"/>
              <a:t>sociální podnikání pro SVL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6224"/>
            <a:ext cx="8229600" cy="4893868"/>
          </a:xfrm>
        </p:spPr>
        <p:txBody>
          <a:bodyPr>
            <a:noAutofit/>
          </a:bodyPr>
          <a:lstStyle/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endParaRPr lang="cs-CZ" sz="2200" b="1" dirty="0"/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20</a:t>
            </a:fld>
            <a:endParaRPr lang="en-US" dirty="0"/>
          </a:p>
        </p:txBody>
      </p:sp>
      <p:pic>
        <p:nvPicPr>
          <p:cNvPr id="1026" name="Picture 2" descr="J:\SF\IROP\15 - Dokumentace programu\Pravidla pro žadatele podle SC\SC 2.2\archiv\podklady\Soc_vylouc_lok_2015_UPRA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9125"/>
            <a:ext cx="8162925" cy="624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42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97" y="28575"/>
            <a:ext cx="9137469" cy="852373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11</a:t>
            </a:r>
            <a:r>
              <a:rPr lang="cs-CZ" sz="2400" dirty="0" smtClean="0">
                <a:solidFill>
                  <a:prstClr val="black"/>
                </a:solidFill>
              </a:rPr>
              <a:t>. výzva </a:t>
            </a:r>
            <a:r>
              <a:rPr lang="cs-CZ" sz="2400" dirty="0">
                <a:solidFill>
                  <a:prstClr val="black"/>
                </a:solidFill>
              </a:rPr>
              <a:t>IROP – </a:t>
            </a:r>
            <a:r>
              <a:rPr lang="cs-CZ" sz="2400" dirty="0" smtClean="0">
                <a:solidFill>
                  <a:prstClr val="black"/>
                </a:solidFill>
              </a:rPr>
              <a:t>sociální podnikání v SVL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8599"/>
            <a:ext cx="8229600" cy="489386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pl-PL" sz="1500" dirty="0" smtClean="0"/>
          </a:p>
          <a:p>
            <a:pPr marL="0" lvl="0" indent="0" algn="just">
              <a:buNone/>
            </a:pPr>
            <a:endParaRPr lang="pl-PL" sz="1800" dirty="0" smtClean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Obdélník 4"/>
          <p:cNvSpPr/>
          <p:nvPr/>
        </p:nvSpPr>
        <p:spPr>
          <a:xfrm>
            <a:off x="638176" y="1128599"/>
            <a:ext cx="785812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b="1" dirty="0" smtClean="0">
                <a:latin typeface="Myriad Pro"/>
              </a:rPr>
              <a:t>Koordinovaný </a:t>
            </a:r>
            <a:r>
              <a:rPr lang="cs-CZ" sz="2200" b="1" dirty="0">
                <a:latin typeface="Myriad Pro"/>
              </a:rPr>
              <a:t>přístup k sociálně vyloučeným </a:t>
            </a:r>
            <a:r>
              <a:rPr lang="cs-CZ" sz="2200" b="1" dirty="0" smtClean="0">
                <a:latin typeface="Myriad Pro"/>
              </a:rPr>
              <a:t>lokalitám</a:t>
            </a:r>
            <a:endParaRPr lang="cs-CZ" sz="2200" dirty="0">
              <a:latin typeface="Myriad Pro"/>
            </a:endParaRPr>
          </a:p>
          <a:p>
            <a:endParaRPr lang="cs-CZ" sz="2200" dirty="0" smtClean="0">
              <a:latin typeface="Myriad Pro"/>
            </a:endParaRPr>
          </a:p>
          <a:p>
            <a:r>
              <a:rPr lang="cs-CZ" sz="2200" dirty="0" smtClean="0">
                <a:latin typeface="Myriad Pro"/>
              </a:rPr>
              <a:t>- nástroj </a:t>
            </a:r>
            <a:r>
              <a:rPr lang="cs-CZ" sz="2200" dirty="0">
                <a:latin typeface="Myriad Pro"/>
              </a:rPr>
              <a:t>pomoci městům a obcím při sociálním začleňování sociálně vyloučených obyvatel z prostředků </a:t>
            </a:r>
            <a:r>
              <a:rPr lang="cs-CZ" sz="2200" dirty="0" smtClean="0">
                <a:latin typeface="Myriad Pro"/>
              </a:rPr>
              <a:t>EU za </a:t>
            </a:r>
            <a:r>
              <a:rPr lang="cs-CZ" sz="2200" dirty="0">
                <a:latin typeface="Myriad Pro"/>
              </a:rPr>
              <a:t>místní podpory Agentury pro sociální </a:t>
            </a:r>
            <a:r>
              <a:rPr lang="cs-CZ" sz="2200" dirty="0" smtClean="0">
                <a:latin typeface="Myriad Pro"/>
              </a:rPr>
              <a:t>začleňování, </a:t>
            </a:r>
            <a:r>
              <a:rPr lang="cs-CZ" sz="2200" dirty="0">
                <a:latin typeface="Myriad Pro"/>
              </a:rPr>
              <a:t>o</a:t>
            </a:r>
            <a:r>
              <a:rPr lang="cs-CZ" sz="2200" dirty="0" smtClean="0">
                <a:latin typeface="Myriad Pro"/>
              </a:rPr>
              <a:t>dboru </a:t>
            </a:r>
            <a:r>
              <a:rPr lang="cs-CZ" sz="2200" dirty="0">
                <a:latin typeface="Myriad Pro"/>
              </a:rPr>
              <a:t>pro sociální začleňování Úřadu </a:t>
            </a:r>
            <a:r>
              <a:rPr lang="cs-CZ" sz="2200" dirty="0" smtClean="0">
                <a:latin typeface="Myriad Pro"/>
              </a:rPr>
              <a:t>vlády.</a:t>
            </a:r>
            <a:endParaRPr lang="cs-CZ" sz="2200" dirty="0">
              <a:latin typeface="Myriad Pro"/>
            </a:endParaRPr>
          </a:p>
          <a:p>
            <a:r>
              <a:rPr lang="cs-CZ" sz="2200" b="1" dirty="0" smtClean="0">
                <a:latin typeface="Myriad Pro"/>
              </a:rPr>
              <a:t>Strategický </a:t>
            </a:r>
            <a:r>
              <a:rPr lang="cs-CZ" sz="2200" b="1" dirty="0">
                <a:latin typeface="Myriad Pro"/>
              </a:rPr>
              <a:t>plán sociálního začleňování </a:t>
            </a:r>
            <a:r>
              <a:rPr lang="cs-CZ" sz="2200" dirty="0" smtClean="0">
                <a:latin typeface="Myriad Pro"/>
              </a:rPr>
              <a:t>(SPSZ) - základní východisko KPSVL, území </a:t>
            </a:r>
            <a:r>
              <a:rPr lang="cs-CZ" sz="2200" dirty="0">
                <a:latin typeface="Myriad Pro"/>
              </a:rPr>
              <a:t>SPSZ </a:t>
            </a:r>
            <a:r>
              <a:rPr lang="cs-CZ" sz="2200" dirty="0" smtClean="0">
                <a:latin typeface="Myriad Pro"/>
              </a:rPr>
              <a:t>- katastrální území </a:t>
            </a:r>
            <a:r>
              <a:rPr lang="cs-CZ" sz="2200" dirty="0">
                <a:latin typeface="Myriad Pro"/>
              </a:rPr>
              <a:t>obcí, se kterými ASZ podepsala memorandum o spolupráci</a:t>
            </a:r>
            <a:r>
              <a:rPr lang="cs-CZ" sz="2200" dirty="0" smtClean="0">
                <a:latin typeface="Myriad Pro"/>
              </a:rPr>
              <a:t>. </a:t>
            </a:r>
          </a:p>
          <a:p>
            <a:endParaRPr lang="cs-CZ" sz="2200" dirty="0" smtClean="0">
              <a:latin typeface="Myriad Pro"/>
            </a:endParaRPr>
          </a:p>
          <a:p>
            <a:r>
              <a:rPr lang="cs-CZ" sz="2200" dirty="0" smtClean="0">
                <a:latin typeface="Myriad Pro"/>
              </a:rPr>
              <a:t>V</a:t>
            </a:r>
            <a:r>
              <a:rPr lang="cs-CZ" sz="2200" dirty="0">
                <a:latin typeface="Myriad Pro"/>
              </a:rPr>
              <a:t> 11. výzvě IROP se KPSVL </a:t>
            </a:r>
            <a:r>
              <a:rPr lang="cs-CZ" sz="2200" dirty="0" smtClean="0">
                <a:latin typeface="Myriad Pro"/>
              </a:rPr>
              <a:t>týká: </a:t>
            </a:r>
            <a:r>
              <a:rPr lang="cs-CZ" sz="2200" b="1" dirty="0" smtClean="0">
                <a:latin typeface="Myriad Pro"/>
              </a:rPr>
              <a:t>Kadaň, Kolín, Odry, </a:t>
            </a:r>
            <a:r>
              <a:rPr lang="cs-CZ" sz="2200" b="1" dirty="0" err="1" smtClean="0">
                <a:latin typeface="Myriad Pro"/>
              </a:rPr>
              <a:t>Osoblažsko</a:t>
            </a:r>
            <a:r>
              <a:rPr lang="cs-CZ" sz="2200" b="1" dirty="0" smtClean="0">
                <a:latin typeface="Myriad Pro"/>
              </a:rPr>
              <a:t>, Ostrava, </a:t>
            </a:r>
            <a:r>
              <a:rPr lang="cs-CZ" sz="2200" b="1" dirty="0" err="1" smtClean="0">
                <a:latin typeface="Myriad Pro"/>
              </a:rPr>
              <a:t>Poběžovicko</a:t>
            </a:r>
            <a:r>
              <a:rPr lang="cs-CZ" sz="2200" b="1" dirty="0" smtClean="0">
                <a:latin typeface="Myriad Pro"/>
              </a:rPr>
              <a:t>, Žlutice</a:t>
            </a:r>
            <a:r>
              <a:rPr lang="cs-CZ" sz="2200" dirty="0" smtClean="0">
                <a:latin typeface="Myriad Pro"/>
              </a:rPr>
              <a:t>. </a:t>
            </a:r>
          </a:p>
          <a:p>
            <a:r>
              <a:rPr lang="cs-CZ" sz="2200" dirty="0" smtClean="0">
                <a:latin typeface="Myriad Pro"/>
              </a:rPr>
              <a:t>Alokace pro </a:t>
            </a:r>
            <a:r>
              <a:rPr lang="cs-CZ" sz="2200" dirty="0">
                <a:latin typeface="Myriad Pro"/>
              </a:rPr>
              <a:t>KPSVL v </a:t>
            </a:r>
            <a:r>
              <a:rPr lang="cs-CZ" sz="2200" dirty="0" smtClean="0">
                <a:latin typeface="Myriad Pro"/>
              </a:rPr>
              <a:t>11. výzvě - </a:t>
            </a:r>
            <a:r>
              <a:rPr lang="cs-CZ" sz="2200" b="1" dirty="0" smtClean="0">
                <a:latin typeface="Myriad Pro"/>
              </a:rPr>
              <a:t>44</a:t>
            </a:r>
            <a:r>
              <a:rPr lang="cs-CZ" sz="2200" b="1" dirty="0">
                <a:latin typeface="Myriad Pro"/>
              </a:rPr>
              <a:t> 000 000 Kč. </a:t>
            </a:r>
          </a:p>
        </p:txBody>
      </p:sp>
    </p:spTree>
    <p:extLst>
      <p:ext uri="{BB962C8B-B14F-4D97-AF65-F5344CB8AC3E}">
        <p14:creationId xmlns:p14="http://schemas.microsoft.com/office/powerpoint/2010/main" val="121515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12. </a:t>
            </a:r>
            <a:r>
              <a:rPr lang="cs-CZ" sz="2400" dirty="0"/>
              <a:t>výzva IROP – </a:t>
            </a:r>
            <a:r>
              <a:rPr lang="cs-CZ" sz="2400" dirty="0" smtClean="0"/>
              <a:t>sociální podnikání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6224"/>
            <a:ext cx="8229600" cy="4893868"/>
          </a:xfrm>
        </p:spPr>
        <p:txBody>
          <a:bodyPr>
            <a:noAutofit/>
          </a:bodyPr>
          <a:lstStyle/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r>
              <a:rPr lang="cs-CZ" sz="2200" dirty="0"/>
              <a:t>Vyhlášení </a:t>
            </a:r>
            <a:r>
              <a:rPr lang="cs-CZ" sz="2200" dirty="0" smtClean="0"/>
              <a:t>12. výzvy: </a:t>
            </a:r>
            <a:r>
              <a:rPr lang="cs-CZ" sz="2200" dirty="0"/>
              <a:t>	</a:t>
            </a:r>
            <a:r>
              <a:rPr lang="cs-CZ" sz="2200" b="1" dirty="0" smtClean="0"/>
              <a:t>27.10. </a:t>
            </a:r>
            <a:r>
              <a:rPr lang="cs-CZ" sz="2200" b="1" dirty="0"/>
              <a:t>2015</a:t>
            </a:r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r>
              <a:rPr lang="cs-CZ" sz="2200" dirty="0"/>
              <a:t>Příjem </a:t>
            </a:r>
            <a:r>
              <a:rPr lang="cs-CZ" sz="2200" dirty="0" smtClean="0"/>
              <a:t>žádostí: </a:t>
            </a:r>
            <a:r>
              <a:rPr lang="cs-CZ" sz="2200" dirty="0"/>
              <a:t>	</a:t>
            </a:r>
            <a:r>
              <a:rPr lang="cs-CZ" sz="2200" dirty="0" smtClean="0"/>
              <a:t>      </a:t>
            </a:r>
            <a:r>
              <a:rPr lang="cs-CZ" sz="2200" b="1" dirty="0" smtClean="0"/>
              <a:t>29. 10. </a:t>
            </a:r>
            <a:r>
              <a:rPr lang="cs-CZ" sz="2200" b="1" dirty="0"/>
              <a:t>2015 </a:t>
            </a:r>
            <a:r>
              <a:rPr lang="cs-CZ" sz="2200" b="1" dirty="0" smtClean="0"/>
              <a:t>-</a:t>
            </a:r>
            <a:r>
              <a:rPr lang="cs-CZ" sz="2200" dirty="0" smtClean="0"/>
              <a:t> </a:t>
            </a:r>
            <a:r>
              <a:rPr lang="cs-CZ" sz="2200" b="1" dirty="0" smtClean="0"/>
              <a:t>29. 2. 2016</a:t>
            </a:r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r>
              <a:rPr lang="cs-CZ" sz="2200" dirty="0" smtClean="0"/>
              <a:t>Kolová výzva</a:t>
            </a:r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r>
              <a:rPr lang="cs-CZ" sz="2200" dirty="0" smtClean="0"/>
              <a:t>Datum </a:t>
            </a:r>
            <a:r>
              <a:rPr lang="cs-CZ" sz="2200" dirty="0"/>
              <a:t>zahájení realizace projektu: 	od</a:t>
            </a:r>
            <a:r>
              <a:rPr lang="cs-CZ" sz="2200" b="1" dirty="0"/>
              <a:t> 1. 1. 2014</a:t>
            </a:r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r>
              <a:rPr lang="cs-CZ" sz="2200" dirty="0"/>
              <a:t>Datum ukončení realizace projektu: 	do</a:t>
            </a:r>
            <a:r>
              <a:rPr lang="cs-CZ" sz="2200" b="1" dirty="0"/>
              <a:t> </a:t>
            </a:r>
            <a:r>
              <a:rPr lang="cs-CZ" sz="2200" b="1" dirty="0" smtClean="0"/>
              <a:t>30. 6. 2018</a:t>
            </a:r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r>
              <a:rPr lang="cs-CZ" sz="2000" b="1" dirty="0"/>
              <a:t>Výzva s realizací na území správního obvodu obcí s rozšířenou působností, kde se </a:t>
            </a:r>
            <a:r>
              <a:rPr lang="cs-CZ" sz="2000" b="1" dirty="0" smtClean="0"/>
              <a:t>nenachází </a:t>
            </a:r>
            <a:r>
              <a:rPr lang="cs-CZ" sz="2000" b="1" dirty="0"/>
              <a:t>sociálně vyloučené lokality, mimo území hl. m. </a:t>
            </a:r>
            <a:r>
              <a:rPr lang="cs-CZ" sz="2000" b="1" dirty="0" smtClean="0"/>
              <a:t>Prahy.</a:t>
            </a:r>
            <a:endParaRPr lang="cs-CZ" sz="2000" b="1" dirty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5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11. a 12. </a:t>
            </a:r>
            <a:r>
              <a:rPr lang="cs-CZ" sz="2400" dirty="0"/>
              <a:t>výzva IROP – </a:t>
            </a:r>
            <a:r>
              <a:rPr lang="cs-CZ" sz="2400" dirty="0" smtClean="0"/>
              <a:t>sociální podnikání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6224"/>
            <a:ext cx="8229600" cy="4893868"/>
          </a:xfrm>
        </p:spPr>
        <p:txBody>
          <a:bodyPr>
            <a:noAutofit/>
          </a:bodyPr>
          <a:lstStyle/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r>
              <a:rPr lang="cs-CZ" sz="2000" b="1" dirty="0" smtClean="0"/>
              <a:t>V čem se liší 11. a 12. výzva?</a:t>
            </a:r>
          </a:p>
          <a:p>
            <a:pPr eaLnBrk="0" fontAlgn="base" hangingPunct="0">
              <a:lnSpc>
                <a:spcPct val="170000"/>
              </a:lnSpc>
              <a:spcAft>
                <a:spcPct val="0"/>
              </a:spcAft>
            </a:pPr>
            <a:r>
              <a:rPr lang="cs-CZ" sz="2000" b="1" dirty="0" smtClean="0"/>
              <a:t>Alokace  </a:t>
            </a:r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r>
              <a:rPr lang="cs-CZ" sz="2000" dirty="0" smtClean="0"/>
              <a:t>vyšší alokace v 11. výzvě  - 60 % (vychází ze závazku daného EK)</a:t>
            </a:r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r>
              <a:rPr lang="cs-CZ" sz="2000" dirty="0" smtClean="0"/>
              <a:t>alokace ve 12. výzvě - 40 % (88 mil. Kč)</a:t>
            </a:r>
          </a:p>
          <a:p>
            <a:pPr eaLnBrk="0" fontAlgn="base" hangingPunct="0">
              <a:lnSpc>
                <a:spcPct val="170000"/>
              </a:lnSpc>
              <a:spcAft>
                <a:spcPct val="0"/>
              </a:spcAft>
            </a:pPr>
            <a:r>
              <a:rPr lang="cs-CZ" sz="2000" b="1" dirty="0"/>
              <a:t>Územní zaměření</a:t>
            </a:r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r>
              <a:rPr lang="cs-CZ" sz="2000" dirty="0" smtClean="0"/>
              <a:t>Žadatel vybere správnou výzvu, podle přílohy </a:t>
            </a:r>
            <a:r>
              <a:rPr lang="cs-CZ" sz="2000" dirty="0"/>
              <a:t>č. 3 Specifických </a:t>
            </a:r>
            <a:r>
              <a:rPr lang="cs-CZ" sz="2000" dirty="0" smtClean="0"/>
              <a:t>pravidel, kde jsou ORP se sociálně vyloučenými lokalitami nebo podle mapy uvedené na webových stránkách pod 11.výzvou IROP. </a:t>
            </a:r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endParaRPr lang="cs-CZ" sz="1800" dirty="0" smtClean="0"/>
          </a:p>
          <a:p>
            <a:pPr eaLnBrk="0" fontAlgn="base" hangingPunct="0">
              <a:lnSpc>
                <a:spcPct val="170000"/>
              </a:lnSpc>
              <a:spcAft>
                <a:spcPct val="0"/>
              </a:spcAft>
            </a:pPr>
            <a:endParaRPr lang="cs-CZ" sz="1800" dirty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10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11. a 12</a:t>
            </a:r>
            <a:r>
              <a:rPr lang="cs-CZ" sz="2400" dirty="0" smtClean="0">
                <a:solidFill>
                  <a:prstClr val="black"/>
                </a:solidFill>
              </a:rPr>
              <a:t>. </a:t>
            </a:r>
            <a:r>
              <a:rPr lang="cs-CZ" sz="2400" dirty="0">
                <a:solidFill>
                  <a:prstClr val="black"/>
                </a:solidFill>
              </a:rPr>
              <a:t>výzva IROP – </a:t>
            </a:r>
            <a:r>
              <a:rPr lang="cs-CZ" sz="2400" dirty="0" smtClean="0">
                <a:solidFill>
                  <a:prstClr val="black"/>
                </a:solidFill>
              </a:rPr>
              <a:t>sociální podnikání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324"/>
            <a:ext cx="8229600" cy="4893868"/>
          </a:xfrm>
        </p:spPr>
        <p:txBody>
          <a:bodyPr>
            <a:normAutofit/>
          </a:bodyPr>
          <a:lstStyle/>
          <a:p>
            <a:pPr marL="0" indent="0" eaLnBrk="0" fontAlgn="base" hangingPunct="0">
              <a:lnSpc>
                <a:spcPct val="150000"/>
              </a:lnSpc>
              <a:spcAft>
                <a:spcPct val="0"/>
              </a:spcAft>
              <a:buNone/>
            </a:pPr>
            <a:endParaRPr lang="cs-CZ" sz="2400" dirty="0"/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endParaRPr lang="pl-PL" sz="2200" dirty="0" smtClean="0"/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endParaRPr lang="pl-PL" sz="2200" b="1" dirty="0" smtClean="0"/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endParaRPr lang="pl-PL" sz="2200" b="1" dirty="0" smtClean="0"/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endParaRPr lang="pl-PL" sz="2200" b="1" dirty="0" smtClean="0"/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endParaRPr lang="pl-PL" sz="2200" b="1" dirty="0" smtClean="0"/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endParaRPr lang="pl-PL" sz="2200" b="1" dirty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TextovéPole 6"/>
          <p:cNvSpPr txBox="1"/>
          <p:nvPr/>
        </p:nvSpPr>
        <p:spPr>
          <a:xfrm>
            <a:off x="914400" y="1436271"/>
            <a:ext cx="758190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200" b="1" dirty="0" smtClean="0">
                <a:latin typeface="Myriad Pro"/>
              </a:rPr>
              <a:t>Míra podpory z EFRR </a:t>
            </a:r>
            <a:r>
              <a:rPr lang="cs-CZ" sz="2200" dirty="0" smtClean="0">
                <a:latin typeface="Myriad Pro"/>
              </a:rPr>
              <a:t>– 85 %</a:t>
            </a:r>
          </a:p>
          <a:p>
            <a:pPr>
              <a:lnSpc>
                <a:spcPct val="150000"/>
              </a:lnSpc>
            </a:pPr>
            <a:r>
              <a:rPr lang="cs-CZ" sz="2200" b="1" dirty="0" smtClean="0">
                <a:latin typeface="Myriad Pro"/>
              </a:rPr>
              <a:t>Příjemce </a:t>
            </a:r>
            <a:r>
              <a:rPr lang="cs-CZ" sz="2200" dirty="0" smtClean="0">
                <a:latin typeface="Myriad Pro"/>
              </a:rPr>
              <a:t>– 15 %</a:t>
            </a:r>
          </a:p>
          <a:p>
            <a:pPr>
              <a:lnSpc>
                <a:spcPct val="150000"/>
              </a:lnSpc>
            </a:pPr>
            <a:endParaRPr lang="cs-CZ" sz="2200" b="1" dirty="0">
              <a:latin typeface="Myriad Pro"/>
            </a:endParaRPr>
          </a:p>
          <a:p>
            <a:pPr>
              <a:lnSpc>
                <a:spcPct val="150000"/>
              </a:lnSpc>
            </a:pPr>
            <a:r>
              <a:rPr lang="cs-CZ" sz="2200" b="1" dirty="0" smtClean="0">
                <a:latin typeface="Myriad Pro"/>
              </a:rPr>
              <a:t>Výše celkových způsobilých výdajů v projektu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Myriad Pro"/>
              </a:rPr>
              <a:t>Minimální -	400 000 Kč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Myriad Pro"/>
              </a:rPr>
              <a:t>Maximální - 4 900 000 Kč</a:t>
            </a:r>
          </a:p>
          <a:p>
            <a:pPr marL="85725" lvl="3">
              <a:lnSpc>
                <a:spcPct val="150000"/>
              </a:lnSpc>
            </a:pPr>
            <a:r>
              <a:rPr lang="cs-CZ" sz="2200" dirty="0" smtClean="0">
                <a:latin typeface="Myriad Pro"/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14410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11</a:t>
            </a:r>
            <a:r>
              <a:rPr lang="cs-CZ" sz="2400" dirty="0" smtClean="0">
                <a:solidFill>
                  <a:prstClr val="black"/>
                </a:solidFill>
              </a:rPr>
              <a:t>. a 12. výzva </a:t>
            </a:r>
            <a:r>
              <a:rPr lang="cs-CZ" sz="2400" dirty="0">
                <a:solidFill>
                  <a:prstClr val="black"/>
                </a:solidFill>
              </a:rPr>
              <a:t>IROP – </a:t>
            </a:r>
            <a:r>
              <a:rPr lang="cs-CZ" sz="2400" dirty="0" smtClean="0">
                <a:solidFill>
                  <a:prstClr val="black"/>
                </a:solidFill>
              </a:rPr>
              <a:t>režim de </a:t>
            </a:r>
            <a:r>
              <a:rPr lang="cs-CZ" sz="2400" dirty="0" err="1" smtClean="0">
                <a:solidFill>
                  <a:prstClr val="black"/>
                </a:solidFill>
              </a:rPr>
              <a:t>minimis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324"/>
            <a:ext cx="8229600" cy="4893868"/>
          </a:xfrm>
        </p:spPr>
        <p:txBody>
          <a:bodyPr>
            <a:normAutofit/>
          </a:bodyPr>
          <a:lstStyle/>
          <a:p>
            <a:pPr marL="0" indent="0" eaLnBrk="0" fontAlgn="base" hangingPunct="0">
              <a:lnSpc>
                <a:spcPct val="150000"/>
              </a:lnSpc>
              <a:spcAft>
                <a:spcPct val="0"/>
              </a:spcAft>
              <a:buNone/>
            </a:pPr>
            <a:endParaRPr lang="cs-CZ" sz="2400" dirty="0"/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endParaRPr lang="pl-PL" sz="2200" dirty="0" smtClean="0"/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endParaRPr lang="pl-PL" sz="2200" b="1" dirty="0" smtClean="0"/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endParaRPr lang="pl-PL" sz="2200" b="1" dirty="0" smtClean="0"/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endParaRPr lang="pl-PL" sz="2200" b="1" dirty="0" smtClean="0"/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endParaRPr lang="pl-PL" sz="2200" b="1" dirty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TextovéPole 6"/>
          <p:cNvSpPr txBox="1"/>
          <p:nvPr/>
        </p:nvSpPr>
        <p:spPr>
          <a:xfrm>
            <a:off x="561974" y="960890"/>
            <a:ext cx="7677151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3">
              <a:lnSpc>
                <a:spcPct val="150000"/>
              </a:lnSpc>
            </a:pPr>
            <a:r>
              <a:rPr lang="cs-CZ" b="1" dirty="0" smtClean="0">
                <a:latin typeface="Myriad Pro"/>
              </a:rPr>
              <a:t>Obě výzvy v režimu </a:t>
            </a:r>
            <a:r>
              <a:rPr lang="cs-CZ" b="1" dirty="0">
                <a:latin typeface="Myriad Pro"/>
              </a:rPr>
              <a:t>de </a:t>
            </a:r>
            <a:r>
              <a:rPr lang="cs-CZ" b="1" dirty="0" err="1" smtClean="0">
                <a:latin typeface="Myriad Pro"/>
              </a:rPr>
              <a:t>minimis</a:t>
            </a:r>
            <a:r>
              <a:rPr lang="cs-CZ" b="1" dirty="0" smtClean="0">
                <a:latin typeface="Myriad Pro"/>
              </a:rPr>
              <a:t> </a:t>
            </a:r>
          </a:p>
          <a:p>
            <a:pPr marL="371475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smtClean="0">
                <a:latin typeface="Myriad Pro"/>
              </a:rPr>
              <a:t>Nařízení </a:t>
            </a:r>
            <a:r>
              <a:rPr lang="cs-CZ" dirty="0">
                <a:latin typeface="Myriad Pro"/>
              </a:rPr>
              <a:t>č. 1407/2013 ze dne 18. prosince 2013 o použití článku 107 a 108 Smlouvy o fungování Evropské unie na podporu de </a:t>
            </a:r>
            <a:r>
              <a:rPr lang="cs-CZ" dirty="0" smtClean="0">
                <a:latin typeface="Myriad Pro"/>
              </a:rPr>
              <a:t>minimis, </a:t>
            </a:r>
            <a:endParaRPr lang="cs-CZ" sz="2200" dirty="0">
              <a:latin typeface="Myriad Pro"/>
            </a:endParaRPr>
          </a:p>
          <a:p>
            <a:pPr marL="371475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smtClean="0">
                <a:latin typeface="Myriad Pro"/>
              </a:rPr>
              <a:t>celkový </a:t>
            </a:r>
            <a:r>
              <a:rPr lang="cs-CZ" dirty="0">
                <a:latin typeface="Myriad Pro"/>
              </a:rPr>
              <a:t>součet podpor de minimis, poskytnutých jednomu příjemci, nesmí za  předchozí dvě rozhodná období (účetní období nepřetržitě po sobě jdoucích dvanáct měsíců) a běžném fiskálním roce přesáhnout 200 000 </a:t>
            </a:r>
            <a:r>
              <a:rPr lang="cs-CZ" dirty="0" smtClean="0">
                <a:latin typeface="Myriad Pro"/>
              </a:rPr>
              <a:t>EUR; </a:t>
            </a:r>
          </a:p>
          <a:p>
            <a:pPr marL="371475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smtClean="0">
                <a:latin typeface="Myriad Pro"/>
              </a:rPr>
              <a:t>v </a:t>
            </a:r>
            <a:r>
              <a:rPr lang="cs-CZ" dirty="0">
                <a:latin typeface="Myriad Pro"/>
              </a:rPr>
              <a:t>případě, že žadatel obdržel jakoukoliv podporu de minimis, </a:t>
            </a:r>
            <a:r>
              <a:rPr lang="cs-CZ" dirty="0" smtClean="0">
                <a:latin typeface="Myriad Pro"/>
              </a:rPr>
              <a:t>uvede </a:t>
            </a:r>
            <a:r>
              <a:rPr lang="cs-CZ" dirty="0">
                <a:latin typeface="Myriad Pro"/>
              </a:rPr>
              <a:t>údaje o této podpoře do žádosti o </a:t>
            </a:r>
            <a:r>
              <a:rPr lang="cs-CZ" dirty="0" smtClean="0">
                <a:latin typeface="Myriad Pro"/>
              </a:rPr>
              <a:t>podporu, čerpání </a:t>
            </a:r>
            <a:r>
              <a:rPr lang="cs-CZ" dirty="0">
                <a:latin typeface="Myriad Pro"/>
              </a:rPr>
              <a:t>se bude kontrolovat v Registru de </a:t>
            </a:r>
            <a:r>
              <a:rPr lang="cs-CZ" dirty="0" smtClean="0">
                <a:latin typeface="Myriad Pro"/>
              </a:rPr>
              <a:t>minimis, první kontrola při podání žádosti, </a:t>
            </a:r>
            <a:r>
              <a:rPr lang="cs-CZ" dirty="0">
                <a:latin typeface="Myriad Pro"/>
              </a:rPr>
              <a:t>druhá kontrola proběhne před vydáním </a:t>
            </a:r>
            <a:r>
              <a:rPr lang="cs-CZ" dirty="0" smtClean="0">
                <a:latin typeface="Myriad Pro"/>
              </a:rPr>
              <a:t>Rozhodnutí. </a:t>
            </a:r>
          </a:p>
        </p:txBody>
      </p:sp>
    </p:spTree>
    <p:extLst>
      <p:ext uri="{BB962C8B-B14F-4D97-AF65-F5344CB8AC3E}">
        <p14:creationId xmlns:p14="http://schemas.microsoft.com/office/powerpoint/2010/main" val="67575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11. </a:t>
            </a:r>
            <a:r>
              <a:rPr lang="cs-CZ" sz="2400" cap="none" dirty="0" smtClean="0"/>
              <a:t>a</a:t>
            </a:r>
            <a:r>
              <a:rPr lang="cs-CZ" sz="2400" dirty="0" smtClean="0"/>
              <a:t> 12</a:t>
            </a:r>
            <a:r>
              <a:rPr lang="cs-CZ" sz="2400" dirty="0" smtClean="0">
                <a:solidFill>
                  <a:prstClr val="black"/>
                </a:solidFill>
              </a:rPr>
              <a:t>. </a:t>
            </a:r>
            <a:r>
              <a:rPr lang="cs-CZ" sz="2400" dirty="0">
                <a:solidFill>
                  <a:prstClr val="black"/>
                </a:solidFill>
              </a:rPr>
              <a:t>výzva IROP </a:t>
            </a:r>
            <a:r>
              <a:rPr lang="cs-CZ" sz="2400" dirty="0" smtClean="0">
                <a:solidFill>
                  <a:prstClr val="black"/>
                </a:solidFill>
              </a:rPr>
              <a:t>– sociální podnikání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6223"/>
            <a:ext cx="8229600" cy="5081701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cs-CZ" sz="2000" b="1" dirty="0"/>
              <a:t>Komplementarita s ostatními operačními </a:t>
            </a:r>
            <a:r>
              <a:rPr lang="cs-CZ" sz="2000" b="1" dirty="0" smtClean="0"/>
              <a:t>programy:</a:t>
            </a:r>
          </a:p>
          <a:p>
            <a:pPr marL="0" lvl="0" indent="0">
              <a:buNone/>
            </a:pPr>
            <a:endParaRPr lang="cs-CZ" sz="2000" b="1" dirty="0" smtClean="0"/>
          </a:p>
          <a:p>
            <a:pPr lvl="0"/>
            <a:r>
              <a:rPr lang="cs-CZ" sz="2000" b="1" dirty="0" smtClean="0"/>
              <a:t>Operační program Zaměstnanost </a:t>
            </a:r>
            <a:r>
              <a:rPr lang="cs-CZ" sz="2000" dirty="0" smtClean="0"/>
              <a:t>specifický cíl </a:t>
            </a:r>
            <a:r>
              <a:rPr lang="cs-CZ" sz="2000" dirty="0"/>
              <a:t>2.1 Aktivní </a:t>
            </a:r>
            <a:r>
              <a:rPr lang="cs-CZ" sz="2000" dirty="0" smtClean="0"/>
              <a:t>začleňování.</a:t>
            </a:r>
          </a:p>
          <a:p>
            <a:pPr lvl="0"/>
            <a:endParaRPr lang="cs-CZ" sz="2000" dirty="0"/>
          </a:p>
          <a:p>
            <a:pPr lvl="0"/>
            <a:r>
              <a:rPr lang="cs-CZ" sz="2000" b="1" dirty="0" smtClean="0"/>
              <a:t>Operační program </a:t>
            </a:r>
            <a:r>
              <a:rPr lang="cs-CZ" sz="2000" b="1" dirty="0"/>
              <a:t>Praha – pól růstu </a:t>
            </a:r>
            <a:r>
              <a:rPr lang="cs-CZ" sz="2000" b="1" dirty="0" smtClean="0"/>
              <a:t>ČR </a:t>
            </a:r>
            <a:r>
              <a:rPr lang="cs-CZ" sz="2000" dirty="0" smtClean="0"/>
              <a:t>specifický cíl </a:t>
            </a:r>
            <a:r>
              <a:rPr lang="cs-CZ" sz="2000" dirty="0"/>
              <a:t>3.2 Posílená infrastruktura pro sociální </a:t>
            </a:r>
            <a:r>
              <a:rPr lang="cs-CZ" sz="2000" dirty="0" smtClean="0"/>
              <a:t>podnikání</a:t>
            </a:r>
            <a:r>
              <a:rPr lang="cs-CZ" sz="2000" b="1" dirty="0" smtClean="0"/>
              <a:t>.</a:t>
            </a:r>
          </a:p>
          <a:p>
            <a:pPr lvl="0"/>
            <a:endParaRPr lang="cs-CZ" sz="2000" b="1" dirty="0" smtClean="0"/>
          </a:p>
          <a:p>
            <a:r>
              <a:rPr lang="cs-CZ" sz="2000" b="1" dirty="0" smtClean="0"/>
              <a:t>Program rozvoje venkova </a:t>
            </a:r>
            <a:r>
              <a:rPr lang="cs-CZ" sz="2000" dirty="0" smtClean="0"/>
              <a:t>- místní </a:t>
            </a:r>
            <a:r>
              <a:rPr lang="cs-CZ" sz="2000" dirty="0"/>
              <a:t>akční skupiny mohou do svých strategií začlenit z PRV oblast </a:t>
            </a:r>
            <a:r>
              <a:rPr lang="cs-CZ" sz="2000" dirty="0" smtClean="0"/>
              <a:t>nezemědělského podnikání, rozvoj agroturistických služeb.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endParaRPr lang="cs-CZ" sz="1600" dirty="0"/>
          </a:p>
          <a:p>
            <a:pPr marL="0" lvl="0" indent="0">
              <a:buNone/>
            </a:pPr>
            <a:endParaRPr lang="cs-CZ" sz="1600" b="1" dirty="0" smtClean="0"/>
          </a:p>
          <a:p>
            <a:pPr marL="0" lvl="0" indent="0">
              <a:buNone/>
            </a:pPr>
            <a:r>
              <a:rPr lang="cs-CZ" sz="1600" dirty="0" smtClean="0"/>
              <a:t>   </a:t>
            </a:r>
            <a:endParaRPr lang="cs-CZ" sz="1600" dirty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27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11. </a:t>
            </a:r>
            <a:r>
              <a:rPr lang="cs-CZ" sz="2400" cap="none" dirty="0" smtClean="0"/>
              <a:t>a</a:t>
            </a:r>
            <a:r>
              <a:rPr lang="cs-CZ" sz="2400" dirty="0" smtClean="0"/>
              <a:t> 12</a:t>
            </a:r>
            <a:r>
              <a:rPr lang="cs-CZ" sz="2400" dirty="0" smtClean="0">
                <a:solidFill>
                  <a:prstClr val="black"/>
                </a:solidFill>
              </a:rPr>
              <a:t>. </a:t>
            </a:r>
            <a:r>
              <a:rPr lang="cs-CZ" sz="2400" dirty="0">
                <a:solidFill>
                  <a:prstClr val="black"/>
                </a:solidFill>
              </a:rPr>
              <a:t>výzva IROP </a:t>
            </a:r>
            <a:r>
              <a:rPr lang="cs-CZ" sz="2400" dirty="0" smtClean="0">
                <a:solidFill>
                  <a:prstClr val="black"/>
                </a:solidFill>
              </a:rPr>
              <a:t>– sociální podnikání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6224"/>
            <a:ext cx="8229600" cy="489386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pl-PL" sz="1800" b="1" u="sng" dirty="0" smtClean="0"/>
              <a:t>Podporované aktivity:</a:t>
            </a:r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r>
              <a:rPr lang="cs-CZ" sz="1800" b="1" dirty="0" smtClean="0"/>
              <a:t>Nová </a:t>
            </a:r>
            <a:r>
              <a:rPr lang="cs-CZ" sz="1800" b="1" dirty="0"/>
              <a:t>výstavba</a:t>
            </a:r>
            <a:r>
              <a:rPr lang="cs-CZ" sz="1800" dirty="0"/>
              <a:t>, </a:t>
            </a:r>
            <a:r>
              <a:rPr lang="cs-CZ" sz="1800" b="1" dirty="0"/>
              <a:t>nákup objektů</a:t>
            </a:r>
            <a:r>
              <a:rPr lang="cs-CZ" sz="1800" dirty="0"/>
              <a:t>, </a:t>
            </a:r>
            <a:r>
              <a:rPr lang="cs-CZ" sz="1800" b="1" dirty="0"/>
              <a:t>stavební úpravy</a:t>
            </a:r>
            <a:r>
              <a:rPr lang="cs-CZ" sz="1800" dirty="0"/>
              <a:t>, </a:t>
            </a:r>
            <a:r>
              <a:rPr lang="cs-CZ" sz="1800" b="1" dirty="0"/>
              <a:t>nákup zařízení a vybavení</a:t>
            </a:r>
            <a:r>
              <a:rPr lang="cs-CZ" sz="1800" dirty="0"/>
              <a:t>, které vytvoří podmínky pro sociální podnikání. </a:t>
            </a:r>
          </a:p>
          <a:p>
            <a:pPr marL="0" indent="0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r>
              <a:rPr lang="cs-CZ" sz="1800" dirty="0" smtClean="0"/>
              <a:t>-   </a:t>
            </a:r>
            <a:r>
              <a:rPr lang="cs-CZ" sz="1800" b="1" dirty="0" smtClean="0"/>
              <a:t>Vznik nového sociálního podniku</a:t>
            </a:r>
          </a:p>
          <a:p>
            <a:pPr eaLnBrk="0" fontAlgn="base" hangingPunct="0">
              <a:lnSpc>
                <a:spcPct val="170000"/>
              </a:lnSpc>
              <a:spcAft>
                <a:spcPct val="0"/>
              </a:spcAft>
              <a:buFontTx/>
              <a:buChar char="-"/>
            </a:pPr>
            <a:r>
              <a:rPr lang="cs-CZ" sz="1800" b="1" dirty="0" smtClean="0"/>
              <a:t>Personální a produkční rozšíření podniku</a:t>
            </a:r>
          </a:p>
          <a:p>
            <a:pPr marL="361950" indent="0">
              <a:buNone/>
            </a:pPr>
            <a:r>
              <a:rPr lang="cs-CZ" sz="1800" dirty="0" smtClean="0"/>
              <a:t>Rozšířením </a:t>
            </a:r>
            <a:r>
              <a:rPr lang="cs-CZ" sz="1800" dirty="0"/>
              <a:t>produkční kapacity se rozumí: </a:t>
            </a:r>
          </a:p>
          <a:p>
            <a:pPr marL="542925" lvl="0" indent="-180975"/>
            <a:r>
              <a:rPr lang="cs-CZ" sz="1800" dirty="0"/>
              <a:t>rozšíření nabízených produktů a služeb, </a:t>
            </a:r>
          </a:p>
          <a:p>
            <a:pPr marL="542925" lvl="0" indent="-180975"/>
            <a:r>
              <a:rPr lang="cs-CZ" sz="1800" dirty="0"/>
              <a:t>rozšíření prostorové kapacity podniku, </a:t>
            </a:r>
          </a:p>
          <a:p>
            <a:pPr marL="542925" lvl="0" indent="-180975"/>
            <a:r>
              <a:rPr lang="cs-CZ" sz="1800" dirty="0"/>
              <a:t>zavedení nových technologií výroby,</a:t>
            </a:r>
          </a:p>
          <a:p>
            <a:pPr marL="542925" lvl="0" indent="-180975"/>
            <a:r>
              <a:rPr lang="cs-CZ" sz="1800" dirty="0"/>
              <a:t>zefektivnění procesů v podniku,</a:t>
            </a:r>
          </a:p>
          <a:p>
            <a:pPr marL="542925" indent="-180975"/>
            <a:r>
              <a:rPr lang="cs-CZ" sz="1800" dirty="0"/>
              <a:t>zřízení divize na novém místě nebo v jiném regionu</a:t>
            </a:r>
            <a:endParaRPr lang="cs-CZ" sz="1800" dirty="0" smtClean="0"/>
          </a:p>
          <a:p>
            <a:pPr eaLnBrk="0" fontAlgn="base" hangingPunct="0">
              <a:lnSpc>
                <a:spcPct val="170000"/>
              </a:lnSpc>
              <a:spcAft>
                <a:spcPct val="0"/>
              </a:spcAft>
              <a:buFontTx/>
              <a:buChar char="-"/>
            </a:pPr>
            <a:r>
              <a:rPr lang="cs-CZ" sz="1800" b="1" dirty="0" smtClean="0"/>
              <a:t>Vznik nových nebo rozšíření podnikatelských aktivit OSVČ</a:t>
            </a:r>
            <a:endParaRPr lang="cs-CZ" sz="1800" b="1" dirty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98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cs-CZ" sz="2400" dirty="0" smtClean="0">
                <a:solidFill>
                  <a:prstClr val="black"/>
                </a:solidFill>
              </a:rPr>
              <a:t>11. </a:t>
            </a:r>
            <a:r>
              <a:rPr lang="cs-CZ" sz="2400" cap="none" dirty="0" smtClean="0">
                <a:solidFill>
                  <a:prstClr val="black"/>
                </a:solidFill>
              </a:rPr>
              <a:t>a</a:t>
            </a:r>
            <a:r>
              <a:rPr lang="cs-CZ" sz="2400" dirty="0" smtClean="0">
                <a:solidFill>
                  <a:prstClr val="black"/>
                </a:solidFill>
              </a:rPr>
              <a:t> 12. </a:t>
            </a:r>
            <a:r>
              <a:rPr lang="cs-CZ" sz="2400" dirty="0">
                <a:solidFill>
                  <a:prstClr val="black"/>
                </a:solidFill>
              </a:rPr>
              <a:t>výzva IROP – </a:t>
            </a:r>
            <a:r>
              <a:rPr lang="cs-CZ" sz="2400" dirty="0" smtClean="0">
                <a:solidFill>
                  <a:prstClr val="black"/>
                </a:solidFill>
              </a:rPr>
              <a:t>sociální podnikání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62914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8000" b="1" dirty="0" smtClean="0"/>
              <a:t>Oprávnění žadatelé:</a:t>
            </a:r>
          </a:p>
          <a:p>
            <a:pPr marL="0" indent="0">
              <a:buNone/>
            </a:pPr>
            <a:endParaRPr lang="cs-CZ" sz="4800" b="1" dirty="0" smtClean="0"/>
          </a:p>
          <a:p>
            <a:pPr lvl="0"/>
            <a:r>
              <a:rPr lang="cs-CZ" sz="8000" b="1" dirty="0"/>
              <a:t>osoby samostatně výdělečně činné</a:t>
            </a:r>
            <a:r>
              <a:rPr lang="cs-CZ" sz="8000" dirty="0"/>
              <a:t> (dále jen „OSVČ“) podle zákona č. 155/1995 Sb., o důchodovém pojištění:</a:t>
            </a:r>
          </a:p>
          <a:p>
            <a:pPr marL="361950" lvl="0" indent="0">
              <a:buNone/>
            </a:pPr>
            <a:r>
              <a:rPr lang="cs-CZ" sz="8000" dirty="0" smtClean="0"/>
              <a:t>(OSVČ </a:t>
            </a:r>
            <a:r>
              <a:rPr lang="cs-CZ" sz="8000" dirty="0"/>
              <a:t>musí být z cílových </a:t>
            </a:r>
            <a:r>
              <a:rPr lang="cs-CZ" sz="8000" dirty="0" smtClean="0"/>
              <a:t>skupin, </a:t>
            </a:r>
            <a:r>
              <a:rPr lang="cs-CZ" sz="8000" dirty="0"/>
              <a:t>pokud nemá </a:t>
            </a:r>
            <a:r>
              <a:rPr lang="cs-CZ" sz="8000" dirty="0" smtClean="0"/>
              <a:t>zaměstnance</a:t>
            </a:r>
            <a:r>
              <a:rPr lang="cs-CZ" sz="8000" dirty="0"/>
              <a:t>;</a:t>
            </a:r>
            <a:r>
              <a:rPr lang="cs-CZ" sz="8000" dirty="0" smtClean="0"/>
              <a:t> OSVČ </a:t>
            </a:r>
            <a:r>
              <a:rPr lang="cs-CZ" sz="8000" dirty="0"/>
              <a:t>nemusí být z cílových skupin v případě, že má </a:t>
            </a:r>
            <a:r>
              <a:rPr lang="cs-CZ" sz="8000" dirty="0" smtClean="0"/>
              <a:t>zaměstnance); </a:t>
            </a:r>
            <a:endParaRPr lang="cs-CZ" sz="8000" dirty="0"/>
          </a:p>
          <a:p>
            <a:pPr lvl="0"/>
            <a:r>
              <a:rPr lang="cs-CZ" sz="8000" b="1" dirty="0"/>
              <a:t>obchodní korporace</a:t>
            </a:r>
            <a:r>
              <a:rPr lang="cs-CZ" sz="8000" dirty="0"/>
              <a:t> vymezené zákonem č. 90/2012 Sb., o obchodních korporacích:</a:t>
            </a:r>
          </a:p>
          <a:p>
            <a:pPr lvl="1"/>
            <a:r>
              <a:rPr lang="cs-CZ" sz="8000" dirty="0"/>
              <a:t>veřejná obchodní společnost,</a:t>
            </a:r>
          </a:p>
          <a:p>
            <a:pPr lvl="1"/>
            <a:r>
              <a:rPr lang="cs-CZ" sz="8000" dirty="0"/>
              <a:t>komanditní společnost,</a:t>
            </a:r>
          </a:p>
          <a:p>
            <a:pPr lvl="1"/>
            <a:r>
              <a:rPr lang="cs-CZ" sz="8000" dirty="0"/>
              <a:t>společnost s ručením omezeným,</a:t>
            </a:r>
          </a:p>
          <a:p>
            <a:pPr lvl="1"/>
            <a:r>
              <a:rPr lang="cs-CZ" sz="8000" dirty="0"/>
              <a:t>akciová společnost,</a:t>
            </a:r>
          </a:p>
          <a:p>
            <a:pPr lvl="1"/>
            <a:r>
              <a:rPr lang="cs-CZ" sz="8000" dirty="0"/>
              <a:t>evropská společnost, </a:t>
            </a:r>
          </a:p>
          <a:p>
            <a:pPr lvl="1"/>
            <a:r>
              <a:rPr lang="cs-CZ" sz="8000" dirty="0"/>
              <a:t>evropské hospodářské zájmové sdružení,</a:t>
            </a:r>
          </a:p>
          <a:p>
            <a:pPr lvl="1"/>
            <a:r>
              <a:rPr lang="cs-CZ" sz="8000" dirty="0" smtClean="0"/>
              <a:t>družstva</a:t>
            </a:r>
            <a:endParaRPr lang="cs-CZ" sz="8000" dirty="0"/>
          </a:p>
          <a:p>
            <a:pPr marL="0" indent="0">
              <a:buNone/>
            </a:pPr>
            <a:r>
              <a:rPr lang="cs-CZ" sz="4300" dirty="0" smtClean="0"/>
              <a:t>  </a:t>
            </a:r>
          </a:p>
          <a:p>
            <a:pPr marL="0" indent="0">
              <a:buNone/>
            </a:pPr>
            <a:endParaRPr lang="cs-CZ" sz="2100" dirty="0"/>
          </a:p>
          <a:p>
            <a:pPr marL="0" indent="0">
              <a:buNone/>
            </a:pPr>
            <a:endParaRPr lang="cs-CZ" sz="21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28</a:t>
            </a:fld>
            <a:endParaRPr lang="en-US" dirty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96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cs-CZ" sz="2400" dirty="0" smtClean="0">
                <a:solidFill>
                  <a:prstClr val="black"/>
                </a:solidFill>
              </a:rPr>
              <a:t>11. </a:t>
            </a:r>
            <a:r>
              <a:rPr lang="cs-CZ" sz="2400" cap="none" dirty="0" smtClean="0">
                <a:solidFill>
                  <a:prstClr val="black"/>
                </a:solidFill>
              </a:rPr>
              <a:t>a</a:t>
            </a:r>
            <a:r>
              <a:rPr lang="cs-CZ" sz="2400" dirty="0" smtClean="0">
                <a:solidFill>
                  <a:prstClr val="black"/>
                </a:solidFill>
              </a:rPr>
              <a:t> 12. </a:t>
            </a:r>
            <a:r>
              <a:rPr lang="cs-CZ" sz="2400" dirty="0">
                <a:solidFill>
                  <a:prstClr val="black"/>
                </a:solidFill>
              </a:rPr>
              <a:t>výzva IROP – </a:t>
            </a:r>
            <a:r>
              <a:rPr lang="cs-CZ" sz="2400" dirty="0" smtClean="0">
                <a:solidFill>
                  <a:prstClr val="black"/>
                </a:solidFill>
              </a:rPr>
              <a:t>sociální podnikání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200524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cs-CZ" sz="6200" b="1" dirty="0" smtClean="0"/>
              <a:t>Oprávnění žadatelé:</a:t>
            </a:r>
          </a:p>
          <a:p>
            <a:pPr marL="0" indent="0">
              <a:buNone/>
            </a:pPr>
            <a:endParaRPr lang="cs-CZ" sz="4800" b="1" dirty="0" smtClean="0"/>
          </a:p>
          <a:p>
            <a:pPr lvl="0"/>
            <a:r>
              <a:rPr lang="cs-CZ" sz="6400" b="1" dirty="0" smtClean="0"/>
              <a:t>nestátní </a:t>
            </a:r>
            <a:r>
              <a:rPr lang="cs-CZ" sz="6400" b="1" dirty="0"/>
              <a:t>neziskové organizace</a:t>
            </a:r>
            <a:endParaRPr lang="cs-CZ" sz="6400" dirty="0"/>
          </a:p>
          <a:p>
            <a:pPr marL="809625" lvl="0" indent="-361950">
              <a:buFontTx/>
              <a:buChar char="‒"/>
              <a:tabLst>
                <a:tab pos="628650" algn="l"/>
              </a:tabLst>
            </a:pPr>
            <a:r>
              <a:rPr lang="cs-CZ" sz="6400" dirty="0" smtClean="0"/>
              <a:t>spolky, </a:t>
            </a:r>
          </a:p>
          <a:p>
            <a:pPr marL="809625" lvl="0" indent="-361950">
              <a:buFontTx/>
              <a:buChar char="‒"/>
              <a:tabLst>
                <a:tab pos="628650" algn="l"/>
              </a:tabLst>
            </a:pPr>
            <a:r>
              <a:rPr lang="cs-CZ" sz="6400" dirty="0" smtClean="0"/>
              <a:t>ústavy, </a:t>
            </a:r>
          </a:p>
          <a:p>
            <a:pPr marL="809625" lvl="0" indent="-361950">
              <a:buFontTx/>
              <a:buChar char="‒"/>
              <a:tabLst>
                <a:tab pos="628650" algn="l"/>
              </a:tabLst>
            </a:pPr>
            <a:r>
              <a:rPr lang="cs-CZ" sz="6400" dirty="0" smtClean="0"/>
              <a:t>nadace a nadační fondy podle zákona č. 89/2012 Sb., občanský zákoník, </a:t>
            </a:r>
          </a:p>
          <a:p>
            <a:pPr marL="809625" lvl="0" indent="-361950">
              <a:buFontTx/>
              <a:buChar char="‒"/>
              <a:tabLst>
                <a:tab pos="628650" algn="l"/>
              </a:tabLst>
            </a:pPr>
            <a:r>
              <a:rPr lang="cs-CZ" sz="6400" dirty="0" smtClean="0"/>
              <a:t>obecně </a:t>
            </a:r>
            <a:r>
              <a:rPr lang="cs-CZ" sz="6400" dirty="0"/>
              <a:t>prospěšné společnosti podle zákona č. 248/1995 Sb., o obecně prospěšných společnostech, </a:t>
            </a:r>
          </a:p>
          <a:p>
            <a:pPr marL="809625" lvl="0" indent="-361950">
              <a:buFontTx/>
              <a:buChar char="‒"/>
              <a:tabLst>
                <a:tab pos="628650" algn="l"/>
              </a:tabLst>
            </a:pPr>
            <a:r>
              <a:rPr lang="cs-CZ" sz="6400" dirty="0"/>
              <a:t>zájmová sdružení právnických osob, pokud těmito osobami jsou výše uvedené nestátní neziskové organizace;</a:t>
            </a:r>
          </a:p>
          <a:p>
            <a:pPr lvl="0"/>
            <a:r>
              <a:rPr lang="cs-CZ" sz="6400" b="1" dirty="0"/>
              <a:t>církve; </a:t>
            </a:r>
            <a:endParaRPr lang="cs-CZ" sz="6400" dirty="0"/>
          </a:p>
          <a:p>
            <a:pPr lvl="0"/>
            <a:r>
              <a:rPr lang="cs-CZ" sz="6400" b="1" dirty="0"/>
              <a:t>církevní organizace.</a:t>
            </a:r>
            <a:endParaRPr lang="cs-CZ" sz="6400" dirty="0"/>
          </a:p>
          <a:p>
            <a:pPr marL="0" indent="0">
              <a:buNone/>
            </a:pPr>
            <a:r>
              <a:rPr lang="cs-CZ" sz="4300" dirty="0" smtClean="0"/>
              <a:t>  </a:t>
            </a:r>
          </a:p>
          <a:p>
            <a:pPr marL="0" indent="0">
              <a:buNone/>
            </a:pPr>
            <a:endParaRPr lang="cs-CZ" sz="2100" dirty="0"/>
          </a:p>
          <a:p>
            <a:pPr marL="0" indent="0">
              <a:buNone/>
            </a:pPr>
            <a:endParaRPr lang="cs-CZ" sz="21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29</a:t>
            </a:fld>
            <a:endParaRPr lang="en-US" dirty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05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Integrovaný regionální operační program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 indent="-3429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2500" dirty="0">
                <a:cs typeface="Arial" charset="0"/>
              </a:rPr>
              <a:t>Program schválen Evropskou komisí 4. 6. 2015</a:t>
            </a:r>
          </a:p>
          <a:p>
            <a:pPr lvl="1" indent="-3429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2500" dirty="0">
                <a:cs typeface="Arial" charset="0"/>
              </a:rPr>
              <a:t>Celková alokace z EFRR: 4,64 mld. EUR </a:t>
            </a:r>
          </a:p>
          <a:p>
            <a:pPr lvl="1" indent="-3429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2500" dirty="0">
                <a:cs typeface="Arial" charset="0"/>
              </a:rPr>
              <a:t>Alokace i s kofinancováním: cca 144 mld. Kč </a:t>
            </a:r>
          </a:p>
          <a:p>
            <a:pPr lvl="1" indent="-3429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2500" dirty="0">
                <a:cs typeface="Arial" charset="0"/>
              </a:rPr>
              <a:t>J</a:t>
            </a:r>
            <a:r>
              <a:rPr lang="cs-CZ" sz="2500" dirty="0" smtClean="0">
                <a:cs typeface="Arial" charset="0"/>
              </a:rPr>
              <a:t>iž 12 vyhlášených výzev v IROP</a:t>
            </a:r>
          </a:p>
          <a:p>
            <a:pPr lvl="1" indent="-3429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hlinkClick r:id="rId2"/>
              </a:rPr>
              <a:t>http://www.dotaceeu.cz/irop</a:t>
            </a:r>
            <a:endParaRPr lang="cs-CZ" sz="2400" dirty="0"/>
          </a:p>
          <a:p>
            <a:pPr lvl="1" indent="-3429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cs-CZ" sz="2500" dirty="0">
              <a:cs typeface="Arial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05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11</a:t>
            </a:r>
            <a:r>
              <a:rPr lang="cs-CZ" sz="2400" dirty="0" smtClean="0">
                <a:solidFill>
                  <a:prstClr val="black"/>
                </a:solidFill>
              </a:rPr>
              <a:t>. a 12. </a:t>
            </a:r>
            <a:r>
              <a:rPr lang="cs-CZ" sz="2400" dirty="0">
                <a:solidFill>
                  <a:prstClr val="black"/>
                </a:solidFill>
              </a:rPr>
              <a:t>výzva IROP – </a:t>
            </a:r>
            <a:r>
              <a:rPr lang="cs-CZ" sz="2400" dirty="0" smtClean="0">
                <a:solidFill>
                  <a:prstClr val="black"/>
                </a:solidFill>
              </a:rPr>
              <a:t>sociální podnikání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6224"/>
            <a:ext cx="8229600" cy="48938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dirty="0" smtClean="0"/>
              <a:t>V</a:t>
            </a:r>
            <a:r>
              <a:rPr lang="cs-CZ" sz="1600" dirty="0"/>
              <a:t> </a:t>
            </a:r>
            <a:r>
              <a:rPr lang="cs-CZ" sz="1600" dirty="0" smtClean="0"/>
              <a:t>těchto výzvách </a:t>
            </a:r>
            <a:r>
              <a:rPr lang="cs-CZ" sz="1600" b="1" dirty="0" smtClean="0"/>
              <a:t>nejsou obce </a:t>
            </a:r>
            <a:r>
              <a:rPr lang="cs-CZ" sz="1600" b="1" dirty="0"/>
              <a:t>a svazky </a:t>
            </a:r>
            <a:r>
              <a:rPr lang="cs-CZ" sz="1600" b="1" dirty="0" smtClean="0"/>
              <a:t>obcí oprávněnými </a:t>
            </a:r>
            <a:r>
              <a:rPr lang="cs-CZ" sz="1600" b="1" dirty="0"/>
              <a:t>žadateli</a:t>
            </a:r>
            <a:r>
              <a:rPr lang="cs-CZ" sz="1600" dirty="0" smtClean="0"/>
              <a:t>.</a:t>
            </a:r>
          </a:p>
          <a:p>
            <a:pPr marL="0" indent="0">
              <a:buNone/>
            </a:pPr>
            <a:r>
              <a:rPr lang="cs-CZ" sz="1600" dirty="0" smtClean="0"/>
              <a:t> </a:t>
            </a: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Vychází z principu sociálního podnikání:</a:t>
            </a:r>
          </a:p>
          <a:p>
            <a:r>
              <a:rPr lang="cs-CZ" sz="1600" b="1" dirty="0"/>
              <a:t>nezávislost (autonomie) v manažerském rozhodování a řízení na externích zakladatelích nebo zřizovatelích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Nezávislostí </a:t>
            </a:r>
            <a:r>
              <a:rPr lang="cs-CZ" sz="1600" dirty="0"/>
              <a:t>se </a:t>
            </a:r>
            <a:r>
              <a:rPr lang="cs-CZ" sz="1600" dirty="0" smtClean="0"/>
              <a:t>míní </a:t>
            </a:r>
            <a:r>
              <a:rPr lang="cs-CZ" sz="1600" dirty="0"/>
              <a:t>autonomie v manažerském rozhodování a řízení. </a:t>
            </a:r>
            <a:r>
              <a:rPr lang="cs-CZ" sz="1600" dirty="0" smtClean="0"/>
              <a:t>Pokud by </a:t>
            </a:r>
            <a:r>
              <a:rPr lang="cs-CZ" sz="1600" dirty="0"/>
              <a:t>jedním ze zřizovatelů </a:t>
            </a:r>
            <a:r>
              <a:rPr lang="cs-CZ" sz="1600" dirty="0" smtClean="0"/>
              <a:t>byla obec</a:t>
            </a:r>
            <a:r>
              <a:rPr lang="cs-CZ" sz="1600" dirty="0"/>
              <a:t>, její celkový vlastnický podíl v podniku </a:t>
            </a:r>
            <a:r>
              <a:rPr lang="cs-CZ" sz="1600" dirty="0" smtClean="0"/>
              <a:t>by musel </a:t>
            </a:r>
            <a:r>
              <a:rPr lang="cs-CZ" sz="1600" dirty="0"/>
              <a:t>být menší než </a:t>
            </a:r>
            <a:r>
              <a:rPr lang="cs-CZ" sz="1600" dirty="0" smtClean="0"/>
              <a:t>50 %. Pokud by </a:t>
            </a:r>
            <a:r>
              <a:rPr lang="cs-CZ" sz="1600" dirty="0"/>
              <a:t>zřizovatelem </a:t>
            </a:r>
            <a:r>
              <a:rPr lang="cs-CZ" sz="1600" dirty="0" smtClean="0"/>
              <a:t>bylo více </a:t>
            </a:r>
            <a:r>
              <a:rPr lang="cs-CZ" sz="1600" dirty="0"/>
              <a:t>obcí, vlastnický podíl každé z těchto obcí </a:t>
            </a:r>
            <a:r>
              <a:rPr lang="cs-CZ" sz="1600" dirty="0" smtClean="0"/>
              <a:t>by musel </a:t>
            </a:r>
            <a:r>
              <a:rPr lang="cs-CZ" sz="1600" dirty="0"/>
              <a:t>být menší než 50 %. </a:t>
            </a:r>
          </a:p>
          <a:p>
            <a:pPr marL="0" indent="0">
              <a:buNone/>
            </a:pPr>
            <a:endParaRPr lang="cs-CZ" sz="1600" b="1" dirty="0" smtClean="0"/>
          </a:p>
          <a:p>
            <a:pPr marL="0" indent="0">
              <a:buNone/>
            </a:pPr>
            <a:r>
              <a:rPr lang="cs-CZ" sz="1600" b="1" dirty="0" smtClean="0"/>
              <a:t>Možnosti pro obce</a:t>
            </a:r>
          </a:p>
          <a:p>
            <a:pPr marL="0" indent="0">
              <a:buNone/>
            </a:pPr>
            <a:r>
              <a:rPr lang="cs-CZ" sz="1600" dirty="0" smtClean="0"/>
              <a:t>Zapojení obcí </a:t>
            </a:r>
            <a:r>
              <a:rPr lang="cs-CZ" sz="1600" dirty="0"/>
              <a:t>je možné </a:t>
            </a:r>
            <a:r>
              <a:rPr lang="cs-CZ" sz="1600" b="1" dirty="0"/>
              <a:t>založením obchodní korporace</a:t>
            </a:r>
            <a:r>
              <a:rPr lang="cs-CZ" sz="1600" dirty="0"/>
              <a:t>, která bude v manažerském rozhodování a řízení nezávislá na externích zakladatelích nebo </a:t>
            </a:r>
            <a:r>
              <a:rPr lang="cs-CZ" sz="1600" dirty="0" smtClean="0"/>
              <a:t>zřizovatelích, prostřednictvím </a:t>
            </a:r>
            <a:r>
              <a:rPr lang="cs-CZ" sz="1600" b="1" dirty="0" smtClean="0"/>
              <a:t>svazku, </a:t>
            </a:r>
            <a:r>
              <a:rPr lang="cs-CZ" sz="1600" dirty="0" smtClean="0"/>
              <a:t>nejméně </a:t>
            </a:r>
            <a:r>
              <a:rPr lang="cs-CZ" sz="1600" dirty="0"/>
              <a:t>ze tří </a:t>
            </a:r>
            <a:r>
              <a:rPr lang="cs-CZ" sz="1600" dirty="0" smtClean="0"/>
              <a:t>stran. </a:t>
            </a:r>
            <a:r>
              <a:rPr lang="cs-CZ" sz="1600" dirty="0"/>
              <a:t>Žádná z nich v něm nesmí </a:t>
            </a:r>
            <a:r>
              <a:rPr lang="cs-CZ" sz="1600" dirty="0" smtClean="0"/>
              <a:t>disponovat </a:t>
            </a:r>
            <a:r>
              <a:rPr lang="cs-CZ" sz="1600" dirty="0"/>
              <a:t>většinou rozhodovacích práv a vlastnický podíl každé z nich musí být menší než 50 %. </a:t>
            </a:r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2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11. </a:t>
            </a:r>
            <a:r>
              <a:rPr lang="cs-CZ" sz="2400" cap="none" dirty="0" smtClean="0"/>
              <a:t>a</a:t>
            </a:r>
            <a:r>
              <a:rPr lang="cs-CZ" sz="2400" dirty="0" smtClean="0"/>
              <a:t> 12</a:t>
            </a:r>
            <a:r>
              <a:rPr lang="cs-CZ" sz="2400" dirty="0" smtClean="0">
                <a:solidFill>
                  <a:prstClr val="black"/>
                </a:solidFill>
              </a:rPr>
              <a:t>. </a:t>
            </a:r>
            <a:r>
              <a:rPr lang="cs-CZ" sz="2400" dirty="0">
                <a:solidFill>
                  <a:prstClr val="black"/>
                </a:solidFill>
              </a:rPr>
              <a:t>výzva IROP </a:t>
            </a:r>
            <a:r>
              <a:rPr lang="cs-CZ" sz="2400" dirty="0" smtClean="0">
                <a:solidFill>
                  <a:prstClr val="black"/>
                </a:solidFill>
              </a:rPr>
              <a:t>– sociální podnikání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501"/>
            <a:ext cx="8229600" cy="5305424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cs-CZ" sz="1800" dirty="0"/>
              <a:t>Z IROP </a:t>
            </a:r>
            <a:r>
              <a:rPr lang="cs-CZ" sz="1800" b="1" dirty="0"/>
              <a:t>nelze</a:t>
            </a:r>
            <a:r>
              <a:rPr lang="cs-CZ" sz="1800" dirty="0"/>
              <a:t> financovat </a:t>
            </a:r>
            <a:endParaRPr lang="cs-CZ" sz="1800" dirty="0" smtClean="0"/>
          </a:p>
          <a:p>
            <a:pPr marL="0" lvl="0" indent="0">
              <a:buNone/>
            </a:pPr>
            <a:r>
              <a:rPr lang="cs-CZ" sz="1600" dirty="0" smtClean="0"/>
              <a:t> </a:t>
            </a:r>
          </a:p>
          <a:p>
            <a:r>
              <a:rPr lang="cs-CZ" sz="1600" b="1" dirty="0" smtClean="0"/>
              <a:t>zemědělskou prvovýrobu</a:t>
            </a:r>
            <a:r>
              <a:rPr lang="cs-CZ" sz="1600" dirty="0"/>
              <a:t>;</a:t>
            </a:r>
          </a:p>
          <a:p>
            <a:r>
              <a:rPr lang="cs-CZ" sz="1600" b="1" dirty="0" smtClean="0"/>
              <a:t>komerční turistická zařízení:</a:t>
            </a:r>
            <a:r>
              <a:rPr lang="cs-CZ" sz="1600" dirty="0" smtClean="0"/>
              <a:t> hotely</a:t>
            </a:r>
            <a:r>
              <a:rPr lang="cs-CZ" sz="1600" dirty="0"/>
              <a:t>, botely, motely, penziony </a:t>
            </a:r>
            <a:r>
              <a:rPr lang="cs-CZ" sz="1600" dirty="0" smtClean="0"/>
              <a:t>(CZ - NACE </a:t>
            </a:r>
            <a:r>
              <a:rPr lang="cs-CZ" sz="1600" dirty="0"/>
              <a:t>kód 55.1 – Ubytování v hotelích a podobných ubytovacích zařízeních) ;</a:t>
            </a:r>
          </a:p>
          <a:p>
            <a:pPr marL="361950" indent="-361950"/>
            <a:r>
              <a:rPr lang="cs-CZ" sz="1600" b="1" dirty="0" smtClean="0"/>
              <a:t>restaurace</a:t>
            </a:r>
            <a:r>
              <a:rPr lang="cs-CZ" sz="1600" dirty="0" smtClean="0"/>
              <a:t>;</a:t>
            </a:r>
          </a:p>
          <a:p>
            <a:r>
              <a:rPr lang="cs-CZ" sz="1600" b="1" dirty="0" smtClean="0"/>
              <a:t>komerční volnočasová zařízení </a:t>
            </a:r>
            <a:r>
              <a:rPr lang="cs-CZ" sz="1600" dirty="0" smtClean="0"/>
              <a:t>(CZ- NACE mezi kódy 90-93) – např. provozovny heren, kasin a sázkových kanceláří, sportovní, zábavní a rekreační činnosti a činnosti </a:t>
            </a:r>
            <a:r>
              <a:rPr lang="cs-CZ" sz="1600" dirty="0"/>
              <a:t>fitcenter;</a:t>
            </a:r>
          </a:p>
          <a:p>
            <a:r>
              <a:rPr lang="cs-CZ" sz="1600" b="1" dirty="0" smtClean="0"/>
              <a:t>lázeňské provozy</a:t>
            </a:r>
            <a:r>
              <a:rPr lang="cs-CZ" sz="1600" dirty="0" smtClean="0"/>
              <a:t>.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1600" b="1" dirty="0" smtClean="0"/>
              <a:t>Drobné </a:t>
            </a:r>
            <a:r>
              <a:rPr lang="cs-CZ" sz="1600" b="1"/>
              <a:t>provozovny </a:t>
            </a:r>
            <a:r>
              <a:rPr lang="cs-CZ" sz="1600" dirty="0"/>
              <a:t> – např. </a:t>
            </a:r>
            <a:r>
              <a:rPr lang="cs-CZ" sz="1600" dirty="0" smtClean="0"/>
              <a:t>mléčná bistra</a:t>
            </a:r>
            <a:r>
              <a:rPr lang="cs-CZ" sz="1600" dirty="0"/>
              <a:t>, </a:t>
            </a:r>
            <a:r>
              <a:rPr lang="cs-CZ" sz="1600" dirty="0" smtClean="0"/>
              <a:t>kavárny, cukrárny, výrobny </a:t>
            </a:r>
            <a:r>
              <a:rPr lang="cs-CZ" sz="1600" dirty="0"/>
              <a:t>svačinek, pražírny kávy s ochutnávkou, </a:t>
            </a:r>
            <a:r>
              <a:rPr lang="cs-CZ" sz="1600" dirty="0" smtClean="0"/>
              <a:t>různé výrobny a přípravny občerstvení s prodejem apod</a:t>
            </a:r>
            <a:r>
              <a:rPr lang="cs-CZ" sz="1600" dirty="0"/>
              <a:t>. </a:t>
            </a:r>
            <a:r>
              <a:rPr lang="cs-CZ" sz="1600" dirty="0" smtClean="0"/>
              <a:t>Tzv</a:t>
            </a:r>
            <a:r>
              <a:rPr lang="cs-CZ" sz="1600" dirty="0"/>
              <a:t>. drobná gastronomická </a:t>
            </a:r>
            <a:r>
              <a:rPr lang="cs-CZ" sz="1600" dirty="0" smtClean="0"/>
              <a:t>zařízení lze podpořit, </a:t>
            </a:r>
            <a:r>
              <a:rPr lang="cs-CZ" sz="1600" dirty="0"/>
              <a:t>zvláště slouží-li jako prostředek diversifikace a odhalování hospodářského potenciálu venkovských </a:t>
            </a:r>
            <a:r>
              <a:rPr lang="cs-CZ" sz="1600" dirty="0" smtClean="0"/>
              <a:t>oblastí a zároveň slouží-li k účinné integraci sociálně vyloučených osob nebo osob ohrožených sociálním vyloučením.</a:t>
            </a:r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81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11</a:t>
            </a:r>
            <a:r>
              <a:rPr lang="cs-CZ" sz="2400" dirty="0" smtClean="0">
                <a:solidFill>
                  <a:prstClr val="black"/>
                </a:solidFill>
              </a:rPr>
              <a:t>. </a:t>
            </a:r>
            <a:r>
              <a:rPr lang="cs-CZ" sz="2400" cap="none" dirty="0" smtClean="0">
                <a:solidFill>
                  <a:prstClr val="black"/>
                </a:solidFill>
              </a:rPr>
              <a:t>a</a:t>
            </a:r>
            <a:r>
              <a:rPr lang="cs-CZ" sz="2400" dirty="0" smtClean="0">
                <a:solidFill>
                  <a:prstClr val="black"/>
                </a:solidFill>
              </a:rPr>
              <a:t> 12. </a:t>
            </a:r>
            <a:r>
              <a:rPr lang="cs-CZ" sz="2400" dirty="0">
                <a:solidFill>
                  <a:prstClr val="black"/>
                </a:solidFill>
              </a:rPr>
              <a:t>výzva IROP – </a:t>
            </a:r>
            <a:r>
              <a:rPr lang="cs-CZ" sz="2400" dirty="0" smtClean="0">
                <a:solidFill>
                  <a:prstClr val="black"/>
                </a:solidFill>
              </a:rPr>
              <a:t>principy sociální podnikání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6224"/>
            <a:ext cx="8229600" cy="48938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 smtClean="0"/>
              <a:t>Principy sociálního podnikání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r>
              <a:rPr lang="cs-CZ" sz="1800" dirty="0" smtClean="0"/>
              <a:t>Na základě vyjednávání MPSV s </a:t>
            </a:r>
            <a:r>
              <a:rPr lang="cs-CZ" sz="1800" dirty="0"/>
              <a:t>platformou </a:t>
            </a:r>
            <a:r>
              <a:rPr lang="cs-CZ" sz="1800" dirty="0" smtClean="0"/>
              <a:t>TESSEA vznikly tzv. </a:t>
            </a:r>
            <a:r>
              <a:rPr lang="cs-CZ" sz="1800" b="1" dirty="0" smtClean="0"/>
              <a:t>„Rozpoznávací </a:t>
            </a:r>
            <a:r>
              <a:rPr lang="cs-CZ" sz="1800" b="1" dirty="0"/>
              <a:t>znaky integračního sociálního </a:t>
            </a:r>
            <a:r>
              <a:rPr lang="cs-CZ" sz="1800" b="1" dirty="0" smtClean="0"/>
              <a:t>podniku“</a:t>
            </a:r>
            <a:r>
              <a:rPr lang="cs-CZ" sz="1800" dirty="0" smtClean="0"/>
              <a:t>, které </a:t>
            </a:r>
            <a:r>
              <a:rPr lang="cs-CZ" sz="1800" dirty="0"/>
              <a:t>jsou pro příjemce závazné v plném rozsahu a budou sledovány v průběhu </a:t>
            </a:r>
            <a:r>
              <a:rPr lang="cs-CZ" sz="1800" dirty="0" smtClean="0"/>
              <a:t>realizace a udržitelnosti </a:t>
            </a:r>
            <a:r>
              <a:rPr lang="cs-CZ" sz="1800" dirty="0"/>
              <a:t>projektu. </a:t>
            </a:r>
            <a:endParaRPr lang="cs-CZ" sz="1800" dirty="0" smtClean="0"/>
          </a:p>
          <a:p>
            <a:pPr marL="0" indent="0">
              <a:buNone/>
            </a:pPr>
            <a:endParaRPr lang="cs-CZ" sz="1800" dirty="0" smtClean="0"/>
          </a:p>
          <a:p>
            <a:pPr marL="0" indent="0">
              <a:buNone/>
            </a:pPr>
            <a:r>
              <a:rPr lang="cs-CZ" sz="1800" dirty="0" smtClean="0"/>
              <a:t>Pro IROP označeny jako </a:t>
            </a:r>
            <a:r>
              <a:rPr lang="cs-CZ" sz="1800" b="1" dirty="0" smtClean="0"/>
              <a:t>„principy sociálního podnikání“.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smtClean="0"/>
              <a:t>Naplňování principů sociálního </a:t>
            </a:r>
            <a:r>
              <a:rPr lang="cs-CZ" sz="1800" dirty="0" smtClean="0"/>
              <a:t>podnikání </a:t>
            </a:r>
            <a:r>
              <a:rPr lang="cs-CZ" sz="1800" dirty="0" smtClean="0"/>
              <a:t>- v době udržitelnosti, při podání žádosti deklarace principů sociálního podnikání v Podnikatelském plánu. </a:t>
            </a:r>
          </a:p>
          <a:p>
            <a:pPr marL="0" indent="0">
              <a:buNone/>
            </a:pPr>
            <a:endParaRPr lang="cs-CZ" sz="1800" dirty="0" smtClean="0"/>
          </a:p>
          <a:p>
            <a:pPr marL="0" indent="0">
              <a:buNone/>
            </a:pPr>
            <a:r>
              <a:rPr lang="cs-CZ" sz="1800" dirty="0" smtClean="0"/>
              <a:t>Indikátory musí být naplněné nejpozději do 90 </a:t>
            </a:r>
            <a:r>
              <a:rPr lang="cs-CZ" sz="1800" dirty="0" smtClean="0"/>
              <a:t>kalendářních </a:t>
            </a:r>
            <a:r>
              <a:rPr lang="cs-CZ" sz="1800" dirty="0" smtClean="0"/>
              <a:t>dní od konce realizace projektu. Změny v naplňování sociálních principů budou </a:t>
            </a:r>
            <a:r>
              <a:rPr lang="cs-CZ" sz="1800" smtClean="0"/>
              <a:t>sledovány </a:t>
            </a:r>
            <a:r>
              <a:rPr lang="cs-CZ" sz="1800" smtClean="0"/>
              <a:t>ve </a:t>
            </a:r>
            <a:r>
              <a:rPr lang="cs-CZ" sz="1800" dirty="0" smtClean="0"/>
              <a:t>zprávách o udržitelnosti.  </a:t>
            </a:r>
            <a:endParaRPr lang="cs-CZ" sz="1800" dirty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0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11</a:t>
            </a:r>
            <a:r>
              <a:rPr lang="cs-CZ" sz="2400" dirty="0" smtClean="0">
                <a:solidFill>
                  <a:prstClr val="black"/>
                </a:solidFill>
              </a:rPr>
              <a:t>. </a:t>
            </a:r>
            <a:r>
              <a:rPr lang="cs-CZ" sz="2400" cap="none" dirty="0" smtClean="0">
                <a:solidFill>
                  <a:prstClr val="black"/>
                </a:solidFill>
              </a:rPr>
              <a:t>a</a:t>
            </a:r>
            <a:r>
              <a:rPr lang="cs-CZ" sz="2400" dirty="0" smtClean="0">
                <a:solidFill>
                  <a:prstClr val="black"/>
                </a:solidFill>
              </a:rPr>
              <a:t> 12. </a:t>
            </a:r>
            <a:r>
              <a:rPr lang="cs-CZ" sz="2400" dirty="0">
                <a:solidFill>
                  <a:prstClr val="black"/>
                </a:solidFill>
              </a:rPr>
              <a:t>výzva IROP – </a:t>
            </a:r>
            <a:r>
              <a:rPr lang="cs-CZ" sz="2400" dirty="0" smtClean="0">
                <a:solidFill>
                  <a:prstClr val="black"/>
                </a:solidFill>
              </a:rPr>
              <a:t>principy sociálního podnikání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46138"/>
            <a:ext cx="8353425" cy="53267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u="sng" dirty="0" smtClean="0"/>
              <a:t>Společensky </a:t>
            </a:r>
            <a:r>
              <a:rPr lang="cs-CZ" sz="2000" u="sng" dirty="0"/>
              <a:t>prospěšný cíl </a:t>
            </a:r>
            <a:r>
              <a:rPr lang="cs-CZ" sz="2000" u="sng" dirty="0" smtClean="0"/>
              <a:t> </a:t>
            </a:r>
            <a:r>
              <a:rPr lang="cs-CZ" sz="2000" dirty="0" smtClean="0"/>
              <a:t>- zaměstnávání a sociální začleňování osob znevýhodněných na trhu práce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u="sng" dirty="0"/>
              <a:t>Sociální prospěch </a:t>
            </a:r>
            <a:endParaRPr lang="cs-CZ" sz="20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cs-CZ" sz="2000" dirty="0" smtClean="0"/>
              <a:t>zaměstnávání </a:t>
            </a:r>
            <a:r>
              <a:rPr lang="cs-CZ" sz="2000" dirty="0"/>
              <a:t>a sociální začleňování osob z cílových </a:t>
            </a:r>
            <a:r>
              <a:rPr lang="cs-CZ" sz="2000" dirty="0" smtClean="0"/>
              <a:t>skupin</a:t>
            </a:r>
            <a:endParaRPr lang="cs-CZ" sz="20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cs-CZ" sz="2000" dirty="0" smtClean="0"/>
              <a:t>účast </a:t>
            </a:r>
            <a:r>
              <a:rPr lang="cs-CZ" sz="2000" dirty="0"/>
              <a:t>zaměstnanců na směřování </a:t>
            </a:r>
            <a:r>
              <a:rPr lang="cs-CZ" sz="2000" dirty="0" smtClean="0"/>
              <a:t>podniku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sz="2000" dirty="0" smtClean="0"/>
              <a:t>rozvoj pracovních kompetencí znevýhodněných zaměstnanců – IROP nesleduje</a:t>
            </a:r>
          </a:p>
          <a:p>
            <a:pPr lvl="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0" indent="0">
              <a:buNone/>
            </a:pPr>
            <a:r>
              <a:rPr lang="cs-CZ" sz="2000" u="sng" dirty="0" smtClean="0"/>
              <a:t>Ekonomický prospěch</a:t>
            </a:r>
          </a:p>
          <a:p>
            <a:r>
              <a:rPr lang="cs-CZ" sz="2000" dirty="0" smtClean="0"/>
              <a:t>případný zisk </a:t>
            </a:r>
            <a:r>
              <a:rPr lang="cs-CZ" sz="2000" dirty="0"/>
              <a:t>je využíván přednostně pro rozvoj sociálního podniku </a:t>
            </a:r>
          </a:p>
          <a:p>
            <a:r>
              <a:rPr lang="cs-CZ" sz="2000" dirty="0" smtClean="0"/>
              <a:t>nezávislost </a:t>
            </a:r>
            <a:r>
              <a:rPr lang="cs-CZ" sz="2000" dirty="0"/>
              <a:t>v manažerském rozhodování a řízení na externích zakladatelích nebo zřizovatelích </a:t>
            </a:r>
          </a:p>
          <a:p>
            <a:r>
              <a:rPr lang="cs-CZ" sz="2000" dirty="0" smtClean="0"/>
              <a:t>alespoň minimální </a:t>
            </a:r>
            <a:r>
              <a:rPr lang="cs-CZ" sz="2000" dirty="0"/>
              <a:t>podíl </a:t>
            </a:r>
            <a:r>
              <a:rPr lang="cs-CZ" sz="2000" dirty="0" smtClean="0"/>
              <a:t>(30 %) tržeb z </a:t>
            </a:r>
            <a:r>
              <a:rPr lang="cs-CZ" sz="2000" dirty="0"/>
              <a:t>prodeje </a:t>
            </a:r>
            <a:r>
              <a:rPr lang="cs-CZ" sz="2000" dirty="0" smtClean="0"/>
              <a:t>výrobků </a:t>
            </a:r>
            <a:r>
              <a:rPr lang="cs-CZ" sz="2000" dirty="0"/>
              <a:t>nebo </a:t>
            </a:r>
            <a:r>
              <a:rPr lang="cs-CZ" sz="2000" dirty="0" smtClean="0"/>
              <a:t>služeb na celkových výnosech podniku</a:t>
            </a:r>
          </a:p>
          <a:p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581024" y="30162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37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11</a:t>
            </a:r>
            <a:r>
              <a:rPr lang="cs-CZ" sz="2400" dirty="0" smtClean="0">
                <a:solidFill>
                  <a:prstClr val="black"/>
                </a:solidFill>
              </a:rPr>
              <a:t>. </a:t>
            </a:r>
            <a:r>
              <a:rPr lang="cs-CZ" sz="2400" cap="none" dirty="0" smtClean="0">
                <a:solidFill>
                  <a:prstClr val="black"/>
                </a:solidFill>
              </a:rPr>
              <a:t>a</a:t>
            </a:r>
            <a:r>
              <a:rPr lang="cs-CZ" sz="2400" dirty="0" smtClean="0">
                <a:solidFill>
                  <a:prstClr val="black"/>
                </a:solidFill>
              </a:rPr>
              <a:t> 12. </a:t>
            </a:r>
            <a:r>
              <a:rPr lang="cs-CZ" sz="2400" dirty="0">
                <a:solidFill>
                  <a:prstClr val="black"/>
                </a:solidFill>
              </a:rPr>
              <a:t>výzva IROP – </a:t>
            </a:r>
            <a:r>
              <a:rPr lang="cs-CZ" sz="2400" dirty="0" smtClean="0">
                <a:solidFill>
                  <a:prstClr val="black"/>
                </a:solidFill>
              </a:rPr>
              <a:t>Principy sociálního podnikání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46138"/>
            <a:ext cx="8353425" cy="551021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2000" b="1" dirty="0" smtClean="0"/>
          </a:p>
          <a:p>
            <a:pPr marL="0" indent="0">
              <a:buNone/>
            </a:pPr>
            <a:r>
              <a:rPr lang="cs-CZ" sz="2000" u="sng" dirty="0" smtClean="0"/>
              <a:t>Environmentální </a:t>
            </a:r>
            <a:r>
              <a:rPr lang="cs-CZ" sz="2000" u="sng" dirty="0"/>
              <a:t>prospěch</a:t>
            </a:r>
            <a:r>
              <a:rPr lang="cs-CZ" sz="2000" dirty="0"/>
              <a:t> </a:t>
            </a:r>
          </a:p>
          <a:p>
            <a:r>
              <a:rPr lang="cs-CZ" sz="2000" dirty="0" smtClean="0"/>
              <a:t>zohledňování </a:t>
            </a:r>
            <a:r>
              <a:rPr lang="cs-CZ" sz="2000" dirty="0"/>
              <a:t>environmentálních aspektů výroby a spotřeby </a:t>
            </a:r>
          </a:p>
          <a:p>
            <a:pPr marL="0" indent="0">
              <a:buNone/>
            </a:pPr>
            <a:endParaRPr lang="cs-CZ" sz="2000" u="sng" dirty="0" smtClean="0"/>
          </a:p>
          <a:p>
            <a:pPr marL="0" indent="0">
              <a:buNone/>
            </a:pPr>
            <a:r>
              <a:rPr lang="cs-CZ" sz="2000" u="sng" dirty="0" smtClean="0"/>
              <a:t>Místní </a:t>
            </a:r>
            <a:r>
              <a:rPr lang="cs-CZ" sz="2000" u="sng" dirty="0"/>
              <a:t>prospěch</a:t>
            </a:r>
            <a:r>
              <a:rPr lang="cs-CZ" sz="2000" dirty="0"/>
              <a:t> </a:t>
            </a:r>
          </a:p>
          <a:p>
            <a:r>
              <a:rPr lang="cs-CZ" sz="2000" dirty="0" smtClean="0"/>
              <a:t>přednostní </a:t>
            </a:r>
            <a:r>
              <a:rPr lang="cs-CZ" sz="2000" dirty="0"/>
              <a:t>uspokojování potřeb místní komunity a místní poptávky </a:t>
            </a:r>
          </a:p>
          <a:p>
            <a:r>
              <a:rPr lang="cs-CZ" sz="2000" dirty="0" smtClean="0"/>
              <a:t>využívání </a:t>
            </a:r>
            <a:r>
              <a:rPr lang="cs-CZ" sz="2000" dirty="0"/>
              <a:t>přednostně místních </a:t>
            </a:r>
            <a:r>
              <a:rPr lang="cs-CZ" sz="2000" dirty="0" smtClean="0"/>
              <a:t>zdrojů</a:t>
            </a:r>
          </a:p>
          <a:p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46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11</a:t>
            </a:r>
            <a:r>
              <a:rPr lang="cs-CZ" sz="2400" dirty="0" smtClean="0">
                <a:solidFill>
                  <a:prstClr val="black"/>
                </a:solidFill>
              </a:rPr>
              <a:t>. </a:t>
            </a:r>
            <a:r>
              <a:rPr lang="cs-CZ" sz="2400" cap="none" dirty="0" smtClean="0">
                <a:solidFill>
                  <a:prstClr val="black"/>
                </a:solidFill>
              </a:rPr>
              <a:t>a</a:t>
            </a:r>
            <a:r>
              <a:rPr lang="cs-CZ" sz="2400" dirty="0" smtClean="0">
                <a:solidFill>
                  <a:prstClr val="black"/>
                </a:solidFill>
              </a:rPr>
              <a:t> 12. </a:t>
            </a:r>
            <a:r>
              <a:rPr lang="cs-CZ" sz="2400" dirty="0">
                <a:solidFill>
                  <a:prstClr val="black"/>
                </a:solidFill>
              </a:rPr>
              <a:t>výzva IROP – </a:t>
            </a:r>
            <a:r>
              <a:rPr lang="cs-CZ" sz="2400" dirty="0" smtClean="0">
                <a:solidFill>
                  <a:prstClr val="black"/>
                </a:solidFill>
              </a:rPr>
              <a:t>principy sociálního podnikání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46138"/>
            <a:ext cx="8353425" cy="55102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200" b="1" dirty="0" smtClean="0"/>
              <a:t>Principy sociálního podnikání</a:t>
            </a:r>
          </a:p>
          <a:p>
            <a:pPr marL="0" indent="0">
              <a:buNone/>
            </a:pPr>
            <a:r>
              <a:rPr lang="cs-CZ" sz="2000" dirty="0" smtClean="0"/>
              <a:t>Žadatel se zaváže k naplňování společensky prospěšného cíle v Podnikatelském plánu a zároveň v něm popíše jednotlivé principy sociálního podnikání a způsob jejich naplňování.</a:t>
            </a:r>
          </a:p>
          <a:p>
            <a:pPr marL="0" indent="0">
              <a:buNone/>
            </a:pPr>
            <a:r>
              <a:rPr lang="cs-CZ" sz="2000" dirty="0" smtClean="0"/>
              <a:t>Např. princip </a:t>
            </a:r>
            <a:r>
              <a:rPr lang="cs-CZ" sz="2000" u="sng" dirty="0" smtClean="0"/>
              <a:t>sociálního prospěchu </a:t>
            </a:r>
            <a:r>
              <a:rPr lang="cs-CZ" sz="2000" dirty="0" smtClean="0"/>
              <a:t>znamená:</a:t>
            </a:r>
          </a:p>
          <a:p>
            <a:r>
              <a:rPr lang="cs-CZ" sz="2000" dirty="0" smtClean="0"/>
              <a:t>podíl </a:t>
            </a:r>
            <a:r>
              <a:rPr lang="cs-CZ" sz="2000" dirty="0"/>
              <a:t>zaměstnanců z cílových skupin činí minimálně 30 % z celkového počtu zaměstnanců, </a:t>
            </a:r>
            <a:endParaRPr lang="cs-CZ" sz="2000" dirty="0" smtClean="0"/>
          </a:p>
          <a:p>
            <a:r>
              <a:rPr lang="cs-CZ" sz="2000" dirty="0" smtClean="0"/>
              <a:t>min</a:t>
            </a:r>
            <a:r>
              <a:rPr lang="cs-CZ" sz="2000" dirty="0"/>
              <a:t>. úvazek pro zaměstnance z cílové skupiny je 0,4 vůči celému úvazku (celý úvazek je 40 hod/týden, 8 hod/den), </a:t>
            </a:r>
            <a:endParaRPr lang="cs-CZ" sz="2000" dirty="0" smtClean="0"/>
          </a:p>
          <a:p>
            <a:r>
              <a:rPr lang="cs-CZ" sz="2000" dirty="0" smtClean="0"/>
              <a:t>se </a:t>
            </a:r>
            <a:r>
              <a:rPr lang="cs-CZ" sz="2000" dirty="0"/>
              <a:t>zaměstnancem z cílové skupiny musí být uzavřena pracovní smlouva nebo dohoda o pracovní činnosti </a:t>
            </a:r>
            <a:r>
              <a:rPr lang="cs-CZ" sz="2000" dirty="0" smtClean="0"/>
              <a:t>(„</a:t>
            </a:r>
            <a:r>
              <a:rPr lang="cs-CZ" sz="2000" dirty="0"/>
              <a:t>DPČ“). OSVČ bez zaměstnanců musí být z cílové </a:t>
            </a:r>
            <a:r>
              <a:rPr lang="cs-CZ" sz="2000" dirty="0" smtClean="0"/>
              <a:t>skupiny.</a:t>
            </a:r>
          </a:p>
          <a:p>
            <a:r>
              <a:rPr lang="cs-CZ" sz="2000" dirty="0" smtClean="0"/>
              <a:t>zaměstnancům </a:t>
            </a:r>
            <a:r>
              <a:rPr lang="cs-CZ" sz="2000" dirty="0"/>
              <a:t>z cílových skupin je poskytována podpora </a:t>
            </a:r>
            <a:r>
              <a:rPr lang="cs-CZ" sz="2000" dirty="0" smtClean="0"/>
              <a:t> </a:t>
            </a:r>
            <a:r>
              <a:rPr lang="cs-CZ" sz="2000" dirty="0"/>
              <a:t>zohledňující jejich specifické </a:t>
            </a:r>
            <a:r>
              <a:rPr lang="cs-CZ" sz="2000" dirty="0" smtClean="0"/>
              <a:t>požadavky (vhodná pracovní náplň, specifické pracovní pomůcky nebo prostor). </a:t>
            </a:r>
          </a:p>
          <a:p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59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 smtClean="0">
                <a:solidFill>
                  <a:prstClr val="black"/>
                </a:solidFill>
              </a:rPr>
              <a:t>11. </a:t>
            </a:r>
            <a:r>
              <a:rPr lang="cs-CZ" sz="2400" cap="none" dirty="0" smtClean="0">
                <a:solidFill>
                  <a:prstClr val="black"/>
                </a:solidFill>
              </a:rPr>
              <a:t>a</a:t>
            </a:r>
            <a:r>
              <a:rPr lang="cs-CZ" sz="2400" dirty="0" smtClean="0">
                <a:solidFill>
                  <a:prstClr val="black"/>
                </a:solidFill>
              </a:rPr>
              <a:t> 12. </a:t>
            </a:r>
            <a:r>
              <a:rPr lang="cs-CZ" sz="2400" dirty="0">
                <a:solidFill>
                  <a:prstClr val="black"/>
                </a:solidFill>
              </a:rPr>
              <a:t>výzva IROP – </a:t>
            </a:r>
            <a:r>
              <a:rPr lang="cs-CZ" sz="2400" dirty="0" smtClean="0">
                <a:solidFill>
                  <a:prstClr val="black"/>
                </a:solidFill>
              </a:rPr>
              <a:t>sociální podnikání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04926"/>
            <a:ext cx="8229600" cy="4821238"/>
          </a:xfrm>
        </p:spPr>
        <p:txBody>
          <a:bodyPr>
            <a:normAutofit fontScale="92500" lnSpcReduction="20000"/>
          </a:bodyPr>
          <a:lstStyle/>
          <a:p>
            <a:pPr marL="457200" lvl="1" indent="-371475">
              <a:buNone/>
            </a:pPr>
            <a:r>
              <a:rPr lang="cs-CZ" sz="2200" b="1" dirty="0"/>
              <a:t>Cílové </a:t>
            </a:r>
            <a:r>
              <a:rPr lang="cs-CZ" sz="2200" b="1" dirty="0" smtClean="0"/>
              <a:t>skupiny</a:t>
            </a:r>
          </a:p>
          <a:p>
            <a:pPr marL="457200" lvl="1" indent="-371475">
              <a:buNone/>
            </a:pPr>
            <a:endParaRPr lang="cs-CZ" sz="1500" b="1" dirty="0"/>
          </a:p>
          <a:p>
            <a:pPr lvl="0"/>
            <a:r>
              <a:rPr lang="cs-CZ" sz="2200" dirty="0" smtClean="0"/>
              <a:t>uchazeči </a:t>
            </a:r>
            <a:r>
              <a:rPr lang="cs-CZ" sz="2200" dirty="0"/>
              <a:t>o zaměstnání evidovaní na Úřadu práce ČR déle než 1 rok. </a:t>
            </a:r>
          </a:p>
          <a:p>
            <a:pPr lvl="0"/>
            <a:r>
              <a:rPr lang="cs-CZ" sz="2200" dirty="0" smtClean="0"/>
              <a:t>uchazeči </a:t>
            </a:r>
            <a:r>
              <a:rPr lang="cs-CZ" sz="2200" dirty="0"/>
              <a:t>o zaměstnání, jejichž doba evidence na Úřadu práce ČR dosáhla v posledních dvou letech v součtu délky 12 měsíců. </a:t>
            </a:r>
          </a:p>
          <a:p>
            <a:pPr lvl="0"/>
            <a:r>
              <a:rPr lang="cs-CZ" sz="2200" dirty="0" smtClean="0"/>
              <a:t>osoby</a:t>
            </a:r>
            <a:r>
              <a:rPr lang="cs-CZ" sz="2200" dirty="0"/>
              <a:t>, které opustily výkon trestu do 12 měsíců od ukončení výkonu trestu.</a:t>
            </a:r>
          </a:p>
          <a:p>
            <a:pPr lvl="0"/>
            <a:r>
              <a:rPr lang="cs-CZ" sz="2200" dirty="0" smtClean="0"/>
              <a:t>osoby</a:t>
            </a:r>
            <a:r>
              <a:rPr lang="cs-CZ" sz="2200" dirty="0"/>
              <a:t>, které opustily zařízení pro výkon ústavní nebo ochranné výchovy do 12 měsíců od opuštění zařízení.</a:t>
            </a:r>
          </a:p>
          <a:p>
            <a:pPr lvl="0"/>
            <a:r>
              <a:rPr lang="cs-CZ" sz="2200" dirty="0" smtClean="0"/>
              <a:t>osoby </a:t>
            </a:r>
            <a:r>
              <a:rPr lang="cs-CZ" sz="2200" dirty="0"/>
              <a:t>se zdravotním postižením podle § 67 zákona č. 435/2004 Sb., o zaměstnanosti, ve znění pozdějších předpisů, jedná se o: </a:t>
            </a:r>
          </a:p>
          <a:p>
            <a:pPr marL="542925" lvl="0" indent="-180975">
              <a:buFontTx/>
              <a:buChar char="‒"/>
            </a:pPr>
            <a:r>
              <a:rPr lang="cs-CZ" sz="2200" dirty="0"/>
              <a:t>osoby invalidní ve třetím stupni (osoby s těžším zdravotním postižením) – dříve osoby plně invalidní, </a:t>
            </a:r>
          </a:p>
          <a:p>
            <a:pPr marL="542925" lvl="0" indent="-180975">
              <a:buFontTx/>
              <a:buChar char="‒"/>
            </a:pPr>
            <a:r>
              <a:rPr lang="cs-CZ" sz="2200" dirty="0"/>
              <a:t>osoby invalidní v prvním a druhém stupni – dříve osoby částečně invalidní,</a:t>
            </a:r>
          </a:p>
          <a:p>
            <a:pPr marL="542925" lvl="0" indent="-180975">
              <a:buFontTx/>
              <a:buChar char="‒"/>
            </a:pPr>
            <a:r>
              <a:rPr lang="cs-CZ" sz="2200" dirty="0"/>
              <a:t>osoby zdravotně </a:t>
            </a:r>
            <a:r>
              <a:rPr lang="cs-CZ" sz="2200" dirty="0" smtClean="0"/>
              <a:t>znevýhodněné</a:t>
            </a:r>
            <a:endParaRPr lang="cs-CZ" sz="2200" dirty="0"/>
          </a:p>
          <a:p>
            <a:endParaRPr lang="cs-CZ" sz="1600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68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r>
              <a:rPr lang="cs-CZ" sz="2400" dirty="0" smtClean="0">
                <a:solidFill>
                  <a:prstClr val="black"/>
                </a:solidFill>
              </a:rPr>
              <a:t>11. </a:t>
            </a:r>
            <a:r>
              <a:rPr lang="cs-CZ" sz="2400" cap="none" dirty="0" smtClean="0">
                <a:solidFill>
                  <a:prstClr val="black"/>
                </a:solidFill>
              </a:rPr>
              <a:t>a</a:t>
            </a:r>
            <a:r>
              <a:rPr lang="cs-CZ" sz="2400" dirty="0" smtClean="0">
                <a:solidFill>
                  <a:prstClr val="black"/>
                </a:solidFill>
              </a:rPr>
              <a:t> 12. </a:t>
            </a:r>
            <a:r>
              <a:rPr lang="cs-CZ" sz="2400" dirty="0">
                <a:solidFill>
                  <a:prstClr val="black"/>
                </a:solidFill>
              </a:rPr>
              <a:t>výzva IROP – </a:t>
            </a:r>
            <a:r>
              <a:rPr lang="cs-CZ" sz="2400" dirty="0" smtClean="0">
                <a:solidFill>
                  <a:prstClr val="black"/>
                </a:solidFill>
              </a:rPr>
              <a:t>povinné přílohy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8705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pl-PL" sz="2000" b="1" u="sng" dirty="0" smtClean="0"/>
              <a:t>Povinné přílohy k žádosti o podporu:</a:t>
            </a:r>
          </a:p>
          <a:p>
            <a:pPr marL="0" indent="0">
              <a:buNone/>
            </a:pPr>
            <a:endParaRPr lang="pl-PL" sz="2000" b="1" dirty="0" smtClean="0"/>
          </a:p>
          <a:p>
            <a:pPr marL="0" indent="0">
              <a:buNone/>
            </a:pPr>
            <a:r>
              <a:rPr lang="pl-PL" sz="2000" b="1" dirty="0" smtClean="0"/>
              <a:t>1</a:t>
            </a:r>
            <a:r>
              <a:rPr lang="pl-PL" sz="2000" b="1" dirty="0"/>
              <a:t>.	Plná moc</a:t>
            </a:r>
          </a:p>
          <a:p>
            <a:pPr marL="0" indent="0">
              <a:buNone/>
            </a:pPr>
            <a:r>
              <a:rPr lang="pl-PL" sz="2000" dirty="0"/>
              <a:t>Dokládá se v případě přenesení pravomocí na jinou osobu, např. při podpisu žádosti elektronickým podpisem. Plné moci jsou uloženy v elektronické podobě v MS2014+. </a:t>
            </a:r>
            <a:endParaRPr lang="pl-PL" sz="2000" dirty="0" smtClean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r>
              <a:rPr lang="pl-PL" sz="2000" b="1" dirty="0" smtClean="0"/>
              <a:t>2</a:t>
            </a:r>
            <a:r>
              <a:rPr lang="pl-PL" sz="2000" b="1" dirty="0"/>
              <a:t>.	Dokumentace k zadávacím a výběrovým řízením </a:t>
            </a:r>
          </a:p>
          <a:p>
            <a:pPr marL="0" indent="0">
              <a:buNone/>
            </a:pPr>
            <a:r>
              <a:rPr lang="pl-PL" sz="2000" dirty="0"/>
              <a:t>Žadatel dokládá dokumentaci k zahájeným a ukončeným zadávacím a výběrovým řízením. Postup a povinné přílohy jsou uvedeny v kap. 5 Obecných </a:t>
            </a:r>
            <a:r>
              <a:rPr lang="pl-PL" sz="2000" dirty="0" smtClean="0"/>
              <a:t>pravidel.</a:t>
            </a:r>
            <a:endParaRPr lang="pl-PL" sz="2000" b="1" u="sng" dirty="0" smtClean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59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r>
              <a:rPr lang="cs-CZ" sz="2400" dirty="0" smtClean="0">
                <a:solidFill>
                  <a:prstClr val="black"/>
                </a:solidFill>
              </a:rPr>
              <a:t>11. </a:t>
            </a:r>
            <a:r>
              <a:rPr lang="cs-CZ" sz="2400" cap="none" dirty="0" smtClean="0">
                <a:solidFill>
                  <a:prstClr val="black"/>
                </a:solidFill>
              </a:rPr>
              <a:t>a</a:t>
            </a:r>
            <a:r>
              <a:rPr lang="cs-CZ" sz="2400" dirty="0" smtClean="0">
                <a:solidFill>
                  <a:prstClr val="black"/>
                </a:solidFill>
              </a:rPr>
              <a:t> 12. </a:t>
            </a:r>
            <a:r>
              <a:rPr lang="cs-CZ" sz="2400" dirty="0">
                <a:solidFill>
                  <a:prstClr val="black"/>
                </a:solidFill>
              </a:rPr>
              <a:t>výzva IROP – povinné přílohy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87055"/>
          </a:xfrm>
        </p:spPr>
        <p:txBody>
          <a:bodyPr>
            <a:noAutofit/>
          </a:bodyPr>
          <a:lstStyle/>
          <a:p>
            <a:pPr marL="457200" indent="-457200">
              <a:buAutoNum type="arabicPeriod" startAt="3"/>
            </a:pPr>
            <a:r>
              <a:rPr lang="pl-PL" sz="2000" b="1" dirty="0" smtClean="0"/>
              <a:t>Doklady </a:t>
            </a:r>
            <a:r>
              <a:rPr lang="pl-PL" sz="2000" b="1" dirty="0"/>
              <a:t>o právní subjektivitě </a:t>
            </a:r>
            <a:r>
              <a:rPr lang="pl-PL" sz="2000" b="1" dirty="0" smtClean="0"/>
              <a:t>žadatele</a:t>
            </a:r>
          </a:p>
          <a:p>
            <a:pPr marL="0" indent="0">
              <a:buNone/>
            </a:pPr>
            <a:endParaRPr lang="pl-PL" sz="2000" b="1" dirty="0" smtClean="0"/>
          </a:p>
          <a:p>
            <a:pPr marL="0" indent="0">
              <a:buNone/>
            </a:pPr>
            <a:r>
              <a:rPr lang="pl-PL" sz="2000" u="sng" dirty="0" smtClean="0"/>
              <a:t>OSVČ - </a:t>
            </a:r>
            <a:r>
              <a:rPr lang="cs-CZ" sz="2000" dirty="0" smtClean="0"/>
              <a:t>doloží </a:t>
            </a:r>
            <a:r>
              <a:rPr lang="cs-CZ" sz="2000" dirty="0"/>
              <a:t>oprávněním k podnikání nebo jiný doklad, pokud podniká podle jiného zákona než živnostenského.</a:t>
            </a:r>
            <a:endParaRPr lang="pl-PL" sz="2000" u="sng" dirty="0" smtClean="0"/>
          </a:p>
          <a:p>
            <a:pPr marL="0" indent="0">
              <a:buNone/>
            </a:pPr>
            <a:r>
              <a:rPr lang="pl-PL" sz="2000" u="sng" dirty="0" smtClean="0"/>
              <a:t>Obchodní korporace – </a:t>
            </a:r>
            <a:r>
              <a:rPr lang="pl-PL" sz="2000" dirty="0" smtClean="0"/>
              <a:t>doloží zakladatelskou listinu nebo smlouvu (společenskou či zakladatelskou) či stanovy (družstva)</a:t>
            </a:r>
          </a:p>
          <a:p>
            <a:pPr marL="0" indent="0">
              <a:buNone/>
            </a:pPr>
            <a:r>
              <a:rPr lang="pl-PL" sz="2000" u="sng" dirty="0" smtClean="0"/>
              <a:t>Nestátní neziskové organizace:</a:t>
            </a:r>
          </a:p>
          <a:p>
            <a:pPr marL="0" indent="0">
              <a:buNone/>
            </a:pPr>
            <a:r>
              <a:rPr lang="pl-PL" sz="2000" dirty="0" smtClean="0"/>
              <a:t>•</a:t>
            </a:r>
            <a:r>
              <a:rPr lang="pl-PL" sz="2000" dirty="0"/>
              <a:t>	zakladatelskou smlouvu, zakládací či zřizovací listinu nebo jiný dokument o založení, </a:t>
            </a:r>
            <a:endParaRPr lang="pl-PL" sz="2000" dirty="0" smtClean="0"/>
          </a:p>
          <a:p>
            <a:pPr marL="0" indent="0">
              <a:buNone/>
            </a:pPr>
            <a:r>
              <a:rPr lang="pl-PL" sz="2000" dirty="0" smtClean="0"/>
              <a:t>•</a:t>
            </a:r>
            <a:r>
              <a:rPr lang="pl-PL" sz="2000" dirty="0"/>
              <a:t>	stanovy, ve kterých musí být ustanovení o vypořádání majetku při zániku organizace, jestliže to nevyplývá ze zákona. </a:t>
            </a:r>
          </a:p>
          <a:p>
            <a:pPr marL="0" indent="0">
              <a:buNone/>
            </a:pPr>
            <a:r>
              <a:rPr lang="pl-PL" sz="2000" u="sng" dirty="0"/>
              <a:t>Církve a církevní </a:t>
            </a:r>
            <a:r>
              <a:rPr lang="pl-PL" sz="2000" u="sng" dirty="0" smtClean="0"/>
              <a:t>organizace:</a:t>
            </a:r>
            <a:endParaRPr lang="pl-PL" sz="2000" u="sng" dirty="0"/>
          </a:p>
          <a:p>
            <a:pPr marL="0" indent="0">
              <a:buNone/>
            </a:pPr>
            <a:r>
              <a:rPr lang="pl-PL" sz="2000" dirty="0"/>
              <a:t>•	výpis z Rejstříku církví a náboženských společností </a:t>
            </a:r>
            <a:r>
              <a:rPr lang="pl-PL" sz="2000" dirty="0" smtClean="0"/>
              <a:t>. </a:t>
            </a:r>
            <a:r>
              <a:rPr lang="pl-PL" sz="1400" dirty="0"/>
              <a:t>	</a:t>
            </a:r>
            <a:endParaRPr lang="pl-PL" sz="1200" b="1" u="sng" dirty="0" smtClean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81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>
                <a:solidFill>
                  <a:prstClr val="black"/>
                </a:solidFill>
              </a:rPr>
              <a:t>11. </a:t>
            </a:r>
            <a:r>
              <a:rPr lang="cs-CZ" sz="2400" cap="none" dirty="0" smtClean="0">
                <a:solidFill>
                  <a:prstClr val="black"/>
                </a:solidFill>
              </a:rPr>
              <a:t>a</a:t>
            </a:r>
            <a:r>
              <a:rPr lang="cs-CZ" sz="2400" dirty="0" smtClean="0">
                <a:solidFill>
                  <a:prstClr val="black"/>
                </a:solidFill>
              </a:rPr>
              <a:t> </a:t>
            </a:r>
            <a:r>
              <a:rPr lang="cs-CZ" sz="2400" dirty="0">
                <a:solidFill>
                  <a:prstClr val="black"/>
                </a:solidFill>
              </a:rPr>
              <a:t>12.  výzva IROP – povinné přílohy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2975"/>
            <a:ext cx="8229600" cy="5413375"/>
          </a:xfrm>
        </p:spPr>
        <p:txBody>
          <a:bodyPr>
            <a:noAutofit/>
          </a:bodyPr>
          <a:lstStyle/>
          <a:p>
            <a:pPr lvl="0">
              <a:buAutoNum type="arabicPeriod" startAt="4"/>
            </a:pPr>
            <a:r>
              <a:rPr lang="pl-PL" sz="2000" b="1" dirty="0" smtClean="0"/>
              <a:t>Doklad o prokázání právních vztahů k majetku, který je předmětem projektu</a:t>
            </a:r>
          </a:p>
          <a:p>
            <a:pPr marL="0" indent="0">
              <a:buNone/>
            </a:pPr>
            <a:r>
              <a:rPr lang="pl-PL" sz="2000" dirty="0" smtClean="0"/>
              <a:t>Výpisy </a:t>
            </a:r>
            <a:r>
              <a:rPr lang="pl-PL" sz="2000" dirty="0"/>
              <a:t>z katastru nemovitostí</a:t>
            </a:r>
            <a:r>
              <a:rPr lang="pl-PL" sz="2000" dirty="0" smtClean="0"/>
              <a:t>, </a:t>
            </a:r>
            <a:r>
              <a:rPr lang="pl-PL" sz="2000" dirty="0"/>
              <a:t>pokud </a:t>
            </a:r>
            <a:r>
              <a:rPr lang="pl-PL" sz="2000" dirty="0" smtClean="0"/>
              <a:t>žadatel nepředložil rovnou stavební </a:t>
            </a:r>
            <a:r>
              <a:rPr lang="pl-PL" sz="2000" dirty="0"/>
              <a:t>povolení při podání žádosti. Pokud žadatel není zapsán v katastru nemovitostí jako vlastník nebo subjekt s právem hospodaření, dokládá listiny, které osvědčují jiné právo k uvedenému majetku, např. nájemní smlouvu, smlouvu o výpůjčce či jiný právní </a:t>
            </a:r>
            <a:r>
              <a:rPr lang="pl-PL" sz="2000" dirty="0" smtClean="0"/>
              <a:t>úkon. Majetek </a:t>
            </a:r>
            <a:r>
              <a:rPr lang="pl-PL" sz="2000" dirty="0"/>
              <a:t>lze půjčit či pronajmout pouze od subjektů, které spadají do oprávněných </a:t>
            </a:r>
            <a:r>
              <a:rPr lang="pl-PL" sz="2000" dirty="0" smtClean="0"/>
              <a:t>žadatelů, a od obcí.</a:t>
            </a:r>
          </a:p>
          <a:p>
            <a:pPr marL="0" indent="0">
              <a:buNone/>
            </a:pPr>
            <a:endParaRPr lang="pl-PL" sz="2000" dirty="0" smtClean="0"/>
          </a:p>
          <a:p>
            <a:pPr lvl="0">
              <a:buAutoNum type="arabicPeriod" startAt="5"/>
            </a:pPr>
            <a:r>
              <a:rPr lang="pl-PL" sz="2000" b="1" dirty="0" smtClean="0"/>
              <a:t>Podnikatelský plán  - </a:t>
            </a:r>
            <a:r>
              <a:rPr lang="pl-PL" sz="2000" dirty="0" smtClean="0"/>
              <a:t>osnova je přílohou č. 5 specifických pravidel</a:t>
            </a:r>
          </a:p>
          <a:p>
            <a:pPr marL="0" lvl="0" indent="0">
              <a:buNone/>
            </a:pPr>
            <a:r>
              <a:rPr lang="pl-PL" sz="1400" b="1" dirty="0"/>
              <a:t>	</a:t>
            </a:r>
            <a:endParaRPr lang="pl-PL" sz="1500" b="1" u="sng" dirty="0"/>
          </a:p>
          <a:p>
            <a:pPr marL="0" lvl="0" indent="0">
              <a:buNone/>
            </a:pPr>
            <a:endParaRPr lang="pl-PL" sz="1500" b="1" u="sng" dirty="0" smtClean="0"/>
          </a:p>
          <a:p>
            <a:pPr marL="0" lvl="0" indent="0">
              <a:buNone/>
            </a:pPr>
            <a:endParaRPr lang="pl-PL" sz="1500" b="1" u="sng" dirty="0"/>
          </a:p>
          <a:p>
            <a:pPr marL="0" lvl="0" indent="0">
              <a:buNone/>
            </a:pPr>
            <a:endParaRPr lang="pl-PL" sz="1500" b="1" u="sng" dirty="0" smtClean="0"/>
          </a:p>
          <a:p>
            <a:pPr marL="0" lvl="0" indent="0">
              <a:buNone/>
            </a:pPr>
            <a:endParaRPr lang="pl-PL" sz="1500" b="1" u="sng" dirty="0"/>
          </a:p>
          <a:p>
            <a:pPr marL="0" lvl="0" indent="0">
              <a:buNone/>
            </a:pPr>
            <a:endParaRPr lang="pl-PL" sz="1500" b="1" u="sng" dirty="0" smtClean="0"/>
          </a:p>
          <a:p>
            <a:pPr marL="0" lvl="0" indent="0">
              <a:buNone/>
            </a:pPr>
            <a:endParaRPr lang="pl-PL" sz="1500" b="1" u="sng" dirty="0" smtClean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52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Role MMR </a:t>
            </a:r>
            <a:r>
              <a:rPr lang="cs-CZ" sz="3200" cap="none" dirty="0"/>
              <a:t>a</a:t>
            </a:r>
            <a:r>
              <a:rPr lang="cs-CZ" sz="3200" dirty="0"/>
              <a:t> CRR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2200" b="1" dirty="0">
                <a:solidFill>
                  <a:prstClr val="black"/>
                </a:solidFill>
              </a:rPr>
              <a:t>Ministerstvo pro místní rozvoj České republiky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2200" dirty="0">
                <a:solidFill>
                  <a:prstClr val="black"/>
                </a:solidFill>
              </a:rPr>
              <a:t>= Řídicí orgán IROP (ŘO IROP)</a:t>
            </a:r>
          </a:p>
          <a:p>
            <a:pPr lv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řízení programu</a:t>
            </a:r>
          </a:p>
          <a:p>
            <a:pPr lv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příprava výzev a pravidel pro žadatele a příjemce, </a:t>
            </a:r>
          </a:p>
          <a:p>
            <a:pPr lv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poskytovatel dotace </a:t>
            </a:r>
          </a:p>
          <a:p>
            <a:pPr marL="0" lvl="0" indent="0" algn="just" eaLnBrk="0" fontAlgn="base" hangingPunct="0">
              <a:lnSpc>
                <a:spcPct val="150000"/>
              </a:lnSpc>
              <a:spcAft>
                <a:spcPct val="0"/>
              </a:spcAft>
              <a:buNone/>
            </a:pPr>
            <a:r>
              <a:rPr lang="cs-CZ" sz="2200" b="1" dirty="0">
                <a:solidFill>
                  <a:prstClr val="black"/>
                </a:solidFill>
              </a:rPr>
              <a:t>Centrum pro regionální rozvoj České republiky</a:t>
            </a:r>
          </a:p>
          <a:p>
            <a:pPr marL="0" lvl="0" indent="0" algn="just" eaLnBrk="0" fontAlgn="base" hangingPunct="0">
              <a:lnSpc>
                <a:spcPct val="150000"/>
              </a:lnSpc>
              <a:spcAft>
                <a:spcPct val="0"/>
              </a:spcAft>
              <a:buNone/>
            </a:pPr>
            <a:r>
              <a:rPr lang="cs-CZ" sz="2200" dirty="0">
                <a:solidFill>
                  <a:prstClr val="black"/>
                </a:solidFill>
              </a:rPr>
              <a:t>= zprostředkující subjekt pro IROP</a:t>
            </a:r>
          </a:p>
          <a:p>
            <a:pPr lvl="0" algn="just" eaLnBrk="0" fontAlgn="base" hangingPunct="0">
              <a:lnSpc>
                <a:spcPct val="15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konzultace, příjem a hodnocení žádostí o podporu, kontroly projektů, kontroly žádostí o platbu, administrace změn, zpracování podkladů pro certifikaci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22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>
                <a:solidFill>
                  <a:prstClr val="black"/>
                </a:solidFill>
              </a:rPr>
              <a:t>11. </a:t>
            </a:r>
            <a:r>
              <a:rPr lang="cs-CZ" sz="2400" cap="none" dirty="0" smtClean="0">
                <a:solidFill>
                  <a:prstClr val="black"/>
                </a:solidFill>
              </a:rPr>
              <a:t>a</a:t>
            </a:r>
            <a:r>
              <a:rPr lang="cs-CZ" sz="2400" dirty="0" smtClean="0">
                <a:solidFill>
                  <a:prstClr val="black"/>
                </a:solidFill>
              </a:rPr>
              <a:t> </a:t>
            </a:r>
            <a:r>
              <a:rPr lang="cs-CZ" sz="2400" dirty="0">
                <a:solidFill>
                  <a:prstClr val="black"/>
                </a:solidFill>
              </a:rPr>
              <a:t>12.  výzva IROP – povinné přílohy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2975"/>
            <a:ext cx="8229600" cy="541337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pl-PL" sz="2000" b="1" dirty="0" smtClean="0"/>
              <a:t>6.</a:t>
            </a:r>
            <a:r>
              <a:rPr lang="pl-PL" sz="1400" b="1" dirty="0"/>
              <a:t>	</a:t>
            </a:r>
            <a:r>
              <a:rPr lang="pl-PL" sz="2000" b="1" dirty="0" smtClean="0"/>
              <a:t>Územní </a:t>
            </a:r>
            <a:r>
              <a:rPr lang="pl-PL" sz="2000" b="1" dirty="0"/>
              <a:t>rozhodnutí nebo územní souhlas nebo veřejnoprávní smlouva nahrazující </a:t>
            </a:r>
            <a:r>
              <a:rPr lang="pl-PL" sz="2000" b="1" dirty="0" smtClean="0"/>
              <a:t>územní řízení</a:t>
            </a:r>
            <a:endParaRPr lang="pl-PL" sz="2000" b="1" dirty="0"/>
          </a:p>
          <a:p>
            <a:pPr marL="0" lvl="0" indent="0">
              <a:lnSpc>
                <a:spcPct val="120000"/>
              </a:lnSpc>
              <a:buNone/>
            </a:pPr>
            <a:r>
              <a:rPr lang="pl-PL" sz="2000" dirty="0"/>
              <a:t>Pokud se projekt týká stavby, žadatel dokládá územní rozhodnutí s nabytím právní moci. Pokud stavba nevyžaduje územní rozhodnutí, dokládá územní souhlas či účinnou veřejnoprávní smlouvu nahrazující územní řízení</a:t>
            </a:r>
            <a:r>
              <a:rPr lang="pl-PL" sz="2000" dirty="0" smtClean="0"/>
              <a:t>.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pl-PL" sz="2000" b="1" dirty="0" smtClean="0"/>
              <a:t>7</a:t>
            </a:r>
            <a:r>
              <a:rPr lang="pl-PL" sz="2000" b="1" dirty="0"/>
              <a:t>.	 Žádost o stavební povolení nebo ohlášení, případně stavební povolení nebo souhlas s provedením ohlášeného </a:t>
            </a:r>
            <a:r>
              <a:rPr lang="pl-PL" sz="2000" b="1" dirty="0" smtClean="0"/>
              <a:t>stav. záměru </a:t>
            </a:r>
            <a:r>
              <a:rPr lang="pl-PL" sz="2000" b="1" dirty="0"/>
              <a:t>nebo veřejnoprávní smlouva nahrazující </a:t>
            </a:r>
            <a:r>
              <a:rPr lang="pl-PL" sz="2000" b="1" dirty="0" smtClean="0"/>
              <a:t>stav. povolení</a:t>
            </a:r>
            <a:endParaRPr lang="pl-PL" sz="2000" b="1" dirty="0"/>
          </a:p>
          <a:p>
            <a:pPr marL="0" lvl="0" indent="0">
              <a:lnSpc>
                <a:spcPct val="120000"/>
              </a:lnSpc>
              <a:buNone/>
            </a:pPr>
            <a:r>
              <a:rPr lang="pl-PL" sz="2000" dirty="0"/>
              <a:t>Pokud žadatel nebude mít k dispozici stavební povolení nebo souhlas s provedením ohlášeného stavebního záměru či veřejnoprávní smlouvu nahrazující stavební povolení, dokládá žádost o stavební povolení nebo ohlášení, potvrzené stavebním úřadem, a přílohy, nejsou-li doloženy v jiné </a:t>
            </a:r>
            <a:r>
              <a:rPr lang="pl-PL" sz="2000" dirty="0" smtClean="0"/>
              <a:t>příloze.</a:t>
            </a:r>
            <a:endParaRPr lang="pl-PL" sz="2000" b="1" u="sng" dirty="0" smtClean="0"/>
          </a:p>
          <a:p>
            <a:pPr marL="0" lvl="0" indent="0">
              <a:buNone/>
            </a:pPr>
            <a:endParaRPr lang="pl-PL" sz="2000" b="1" u="sng" dirty="0"/>
          </a:p>
          <a:p>
            <a:pPr marL="0" lvl="0" indent="0">
              <a:buNone/>
            </a:pPr>
            <a:endParaRPr lang="pl-PL" sz="1500" b="1" u="sng" dirty="0" smtClean="0"/>
          </a:p>
          <a:p>
            <a:pPr marL="0" lvl="0" indent="0">
              <a:buNone/>
            </a:pPr>
            <a:endParaRPr lang="pl-PL" sz="1500" b="1" u="sng" dirty="0"/>
          </a:p>
          <a:p>
            <a:pPr marL="0" lvl="0" indent="0">
              <a:buNone/>
            </a:pPr>
            <a:endParaRPr lang="pl-PL" sz="1500" b="1" u="sng" dirty="0" smtClean="0"/>
          </a:p>
          <a:p>
            <a:pPr marL="0" lvl="0" indent="0">
              <a:buNone/>
            </a:pPr>
            <a:endParaRPr lang="pl-PL" sz="1500" b="1" u="sng" dirty="0"/>
          </a:p>
          <a:p>
            <a:pPr marL="0" lvl="0" indent="0">
              <a:buNone/>
            </a:pPr>
            <a:endParaRPr lang="pl-PL" sz="1500" b="1" u="sng" dirty="0" smtClean="0"/>
          </a:p>
          <a:p>
            <a:pPr marL="0" lvl="0" indent="0">
              <a:buNone/>
            </a:pPr>
            <a:endParaRPr lang="pl-PL" sz="1500" b="1" u="sng" dirty="0" smtClean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4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>
                <a:solidFill>
                  <a:prstClr val="black"/>
                </a:solidFill>
              </a:rPr>
              <a:t/>
            </a:r>
            <a:br>
              <a:rPr lang="cs-CZ" dirty="0">
                <a:solidFill>
                  <a:prstClr val="black"/>
                </a:solidFill>
              </a:rPr>
            </a:br>
            <a:r>
              <a:rPr lang="cs-CZ" sz="2400" dirty="0" smtClean="0">
                <a:solidFill>
                  <a:prstClr val="black"/>
                </a:solidFill>
              </a:rPr>
              <a:t>11. </a:t>
            </a:r>
            <a:r>
              <a:rPr lang="cs-CZ" sz="2400" cap="none" dirty="0" smtClean="0">
                <a:solidFill>
                  <a:prstClr val="black"/>
                </a:solidFill>
              </a:rPr>
              <a:t>a</a:t>
            </a:r>
            <a:r>
              <a:rPr lang="cs-CZ" sz="2400" dirty="0" smtClean="0">
                <a:solidFill>
                  <a:prstClr val="black"/>
                </a:solidFill>
              </a:rPr>
              <a:t> 12.  </a:t>
            </a:r>
            <a:r>
              <a:rPr lang="cs-CZ" sz="2400" dirty="0">
                <a:solidFill>
                  <a:prstClr val="black"/>
                </a:solidFill>
              </a:rPr>
              <a:t>výzva IROP – povinné přílohy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2975"/>
            <a:ext cx="8229600" cy="5079492"/>
          </a:xfrm>
        </p:spPr>
        <p:txBody>
          <a:bodyPr>
            <a:noAutofit/>
          </a:bodyPr>
          <a:lstStyle/>
          <a:p>
            <a:pPr marL="228600" lvl="0" indent="-228600">
              <a:lnSpc>
                <a:spcPct val="120000"/>
              </a:lnSpc>
              <a:buAutoNum type="arabicPeriod" startAt="8"/>
            </a:pPr>
            <a:r>
              <a:rPr lang="pl-PL" sz="1800" b="1" dirty="0" smtClean="0"/>
              <a:t>Projektová dokumentace pro vydání stavebního povolení nebo ohlášení stavby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1800" dirty="0"/>
              <a:t>Žadatel dokládá projektovou dokumentaci v podrobnosti pro vydání stavebního povolení, jež je součástí žádosti o stavební povolení, nebo je ověřená stavebním úřadem ve stavebním řízení. Pokud stavba nevyžaduje stavební povolení, dokládá žadatel projektovou dokumentaci pro ohlášení stavby. V případě, že již byla zpracována projektová dokumentace pro provádění stavby, žadatel ji také přikládá k žádosti o podporu.</a:t>
            </a:r>
          </a:p>
          <a:p>
            <a:pPr marL="228600" lvl="0" indent="-228600">
              <a:lnSpc>
                <a:spcPct val="120000"/>
              </a:lnSpc>
              <a:buAutoNum type="arabicPeriod" startAt="9"/>
            </a:pPr>
            <a:r>
              <a:rPr lang="pl-PL" sz="1800" b="1" dirty="0" smtClean="0"/>
              <a:t>Položkový rozpočet stavby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1800" dirty="0"/>
              <a:t>Žadatel dokládá položkový rozpočet stavby podle jednotného ceníku stavebních prací v cenové úrovni ne starší než k r. 2014 ve formě oceněného soupisu prací potvrzeného autorizovaným projektantem a dále také v  rozpočtovém formátu *.</a:t>
            </a:r>
            <a:r>
              <a:rPr lang="cs-CZ" sz="1800" dirty="0" smtClean="0"/>
              <a:t>XC4. V </a:t>
            </a:r>
            <a:r>
              <a:rPr lang="cs-CZ" sz="1800" dirty="0"/>
              <a:t>případě, že proběhlo zadávací řízení na zhotovitele stavby, předkládá žadatel také </a:t>
            </a:r>
            <a:r>
              <a:rPr lang="cs-CZ" sz="1800" dirty="0" err="1"/>
              <a:t>vysoutěženou</a:t>
            </a:r>
            <a:r>
              <a:rPr lang="cs-CZ" sz="1800" dirty="0"/>
              <a:t> cenovou nabídku</a:t>
            </a:r>
            <a:r>
              <a:rPr lang="cs-CZ" sz="1800" dirty="0" smtClean="0"/>
              <a:t>.</a:t>
            </a:r>
            <a:endParaRPr lang="cs-CZ" sz="1800" dirty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20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>
                <a:solidFill>
                  <a:prstClr val="black"/>
                </a:solidFill>
              </a:rPr>
              <a:t/>
            </a:r>
            <a:br>
              <a:rPr lang="cs-CZ" dirty="0">
                <a:solidFill>
                  <a:prstClr val="black"/>
                </a:solidFill>
              </a:rPr>
            </a:br>
            <a:r>
              <a:rPr lang="cs-CZ" sz="2400" dirty="0" smtClean="0">
                <a:solidFill>
                  <a:prstClr val="black"/>
                </a:solidFill>
              </a:rPr>
              <a:t>11. </a:t>
            </a:r>
            <a:r>
              <a:rPr lang="cs-CZ" sz="2400" cap="none" dirty="0" smtClean="0">
                <a:solidFill>
                  <a:prstClr val="black"/>
                </a:solidFill>
              </a:rPr>
              <a:t>a</a:t>
            </a:r>
            <a:r>
              <a:rPr lang="cs-CZ" sz="2400" dirty="0" smtClean="0">
                <a:solidFill>
                  <a:prstClr val="black"/>
                </a:solidFill>
              </a:rPr>
              <a:t> 12.  </a:t>
            </a:r>
            <a:r>
              <a:rPr lang="cs-CZ" sz="2400" dirty="0">
                <a:solidFill>
                  <a:prstClr val="black"/>
                </a:solidFill>
              </a:rPr>
              <a:t>výzva IROP – povinné přílohy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2975"/>
            <a:ext cx="8229600" cy="5079492"/>
          </a:xfrm>
        </p:spPr>
        <p:txBody>
          <a:bodyPr>
            <a:noAutofit/>
          </a:bodyPr>
          <a:lstStyle/>
          <a:p>
            <a:pPr marL="0" lvl="0" indent="0">
              <a:lnSpc>
                <a:spcPct val="120000"/>
              </a:lnSpc>
              <a:buNone/>
            </a:pPr>
            <a:r>
              <a:rPr lang="pl-PL" sz="1800" b="1" dirty="0" smtClean="0"/>
              <a:t>10. Seznam objednávek – přímých nákupů - </a:t>
            </a:r>
            <a:r>
              <a:rPr lang="cs-CZ" sz="1800" dirty="0" smtClean="0"/>
              <a:t>Žadatel </a:t>
            </a:r>
            <a:r>
              <a:rPr lang="cs-CZ" sz="1800" dirty="0"/>
              <a:t>do formuláře </a:t>
            </a:r>
            <a:r>
              <a:rPr lang="cs-CZ" sz="1800" dirty="0" smtClean="0"/>
              <a:t>vypíše </a:t>
            </a:r>
            <a:r>
              <a:rPr lang="cs-CZ" sz="1800" dirty="0"/>
              <a:t>všechny uskutečněné přímé nákupy ve výši od 100 tis. Kč do 400 tis. Kč bez DPH, vztahující se k projektu, které proběhly před podáním žádosti o </a:t>
            </a:r>
            <a:r>
              <a:rPr lang="cs-CZ" sz="1800" dirty="0" smtClean="0"/>
              <a:t>podporu.</a:t>
            </a:r>
            <a:endParaRPr lang="pl-PL" sz="1800" dirty="0"/>
          </a:p>
          <a:p>
            <a:pPr marL="0" lvl="0" indent="0">
              <a:buNone/>
            </a:pPr>
            <a:r>
              <a:rPr lang="pl-PL" sz="1800" b="1" dirty="0" smtClean="0"/>
              <a:t>11.</a:t>
            </a:r>
            <a:r>
              <a:rPr lang="pl-PL" sz="1800" dirty="0" smtClean="0"/>
              <a:t>  </a:t>
            </a:r>
            <a:r>
              <a:rPr lang="pl-PL" sz="1800" b="1" dirty="0" smtClean="0"/>
              <a:t>Výpis </a:t>
            </a:r>
            <a:r>
              <a:rPr lang="pl-PL" sz="1800" b="1" dirty="0"/>
              <a:t>z rejstříku trestů</a:t>
            </a:r>
          </a:p>
          <a:p>
            <a:pPr marL="0" lvl="0" indent="0">
              <a:buNone/>
            </a:pPr>
            <a:r>
              <a:rPr lang="pl-PL" sz="1800" dirty="0" smtClean="0"/>
              <a:t>Dokládají všichni statutární zástupci obchodních korporací, nestátních neziskových organizací, církví a církevních organizací. Výpis z rejstříku trestů v době podání žádosti nesmí být starší 3 měsíců. </a:t>
            </a:r>
          </a:p>
          <a:p>
            <a:pPr>
              <a:lnSpc>
                <a:spcPct val="120000"/>
              </a:lnSpc>
              <a:buFont typeface="Arial"/>
              <a:buAutoNum type="arabicPeriod" startAt="12"/>
            </a:pPr>
            <a:r>
              <a:rPr lang="pl-PL" sz="1800" b="1" dirty="0" smtClean="0"/>
              <a:t>Průzkum trhu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1800" dirty="0" smtClean="0"/>
              <a:t>Žadatel </a:t>
            </a:r>
            <a:r>
              <a:rPr lang="cs-CZ" sz="1800" dirty="0"/>
              <a:t>předloží doklady, prokazující provedení průzkumu trhu na pořizované technologie a zařízení, ze kterého vycházel při stanovení ceny, tj. písemná či elektronická komunikace s oslovenými dodavateli ke kalkulaci cen, ceníky dodavatelů, výtisk internetových stránek dodavatele nebo srovnávače cen, smlouvy na obdobné zakázky apod.</a:t>
            </a:r>
          </a:p>
          <a:p>
            <a:pPr lvl="0">
              <a:lnSpc>
                <a:spcPct val="120000"/>
              </a:lnSpc>
              <a:buFont typeface="+mj-lt"/>
              <a:buAutoNum type="arabicPeriod" startAt="13"/>
            </a:pPr>
            <a:r>
              <a:rPr lang="cs-CZ" sz="1800" b="1" dirty="0" smtClean="0"/>
              <a:t>Doklady </a:t>
            </a:r>
            <a:r>
              <a:rPr lang="cs-CZ" sz="1800" b="1" dirty="0"/>
              <a:t>potvrzující, že OSVČ spadá do cílové skupiny</a:t>
            </a:r>
            <a:endParaRPr lang="pl-PL" sz="1800" b="1" dirty="0" smtClean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93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200" dirty="0">
                <a:solidFill>
                  <a:prstClr val="black"/>
                </a:solidFill>
              </a:rPr>
              <a:t>11. </a:t>
            </a:r>
            <a:r>
              <a:rPr lang="cs-CZ" sz="2200" cap="none" dirty="0" smtClean="0">
                <a:solidFill>
                  <a:prstClr val="black"/>
                </a:solidFill>
              </a:rPr>
              <a:t>a</a:t>
            </a:r>
            <a:r>
              <a:rPr lang="cs-CZ" sz="2200" dirty="0" smtClean="0">
                <a:solidFill>
                  <a:prstClr val="black"/>
                </a:solidFill>
              </a:rPr>
              <a:t> </a:t>
            </a:r>
            <a:r>
              <a:rPr lang="cs-CZ" sz="2200" dirty="0">
                <a:solidFill>
                  <a:prstClr val="black"/>
                </a:solidFill>
              </a:rPr>
              <a:t>12.  výzva IROP – </a:t>
            </a:r>
            <a:r>
              <a:rPr lang="cs-CZ" sz="2200" dirty="0" smtClean="0">
                <a:solidFill>
                  <a:prstClr val="black"/>
                </a:solidFill>
              </a:rPr>
              <a:t>osnova Podnikatelského plánu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46138"/>
            <a:ext cx="8229600" cy="542448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pl-PL" sz="2000" b="1" dirty="0" smtClean="0"/>
              <a:t>Podnikatelský plán </a:t>
            </a:r>
            <a:r>
              <a:rPr lang="pl-PL" sz="2000" dirty="0" smtClean="0"/>
              <a:t>- příloha </a:t>
            </a:r>
            <a:r>
              <a:rPr lang="pl-PL" sz="2000" dirty="0"/>
              <a:t>č. </a:t>
            </a:r>
            <a:r>
              <a:rPr lang="pl-PL" sz="2000" dirty="0" smtClean="0"/>
              <a:t>5 Specifických pravidel:</a:t>
            </a:r>
          </a:p>
          <a:p>
            <a:pPr lvl="0">
              <a:buFont typeface="+mj-lt"/>
              <a:buAutoNum type="arabicPeriod"/>
            </a:pPr>
            <a:r>
              <a:rPr lang="pl-PL" sz="1800" dirty="0" smtClean="0"/>
              <a:t>Obsah </a:t>
            </a:r>
            <a:endParaRPr lang="pl-PL" sz="1800" dirty="0"/>
          </a:p>
          <a:p>
            <a:pPr lvl="0">
              <a:buFont typeface="+mj-lt"/>
              <a:buAutoNum type="arabicPeriod"/>
            </a:pPr>
            <a:r>
              <a:rPr lang="pl-PL" sz="1800" dirty="0" smtClean="0"/>
              <a:t>Úvodní shrnutí</a:t>
            </a:r>
          </a:p>
          <a:p>
            <a:pPr lvl="0">
              <a:buFont typeface="+mj-lt"/>
              <a:buAutoNum type="arabicPeriod"/>
            </a:pPr>
            <a:r>
              <a:rPr lang="pl-PL" sz="1800" dirty="0" smtClean="0"/>
              <a:t>Informace o sociálním podniku</a:t>
            </a:r>
          </a:p>
          <a:p>
            <a:pPr lvl="0">
              <a:buFont typeface="+mj-lt"/>
              <a:buAutoNum type="arabicPeriod"/>
            </a:pPr>
            <a:r>
              <a:rPr lang="pl-PL" sz="1800" dirty="0" smtClean="0"/>
              <a:t>Principy sociálního podnikání</a:t>
            </a:r>
          </a:p>
          <a:p>
            <a:pPr lvl="0">
              <a:buFont typeface="+mj-lt"/>
              <a:buAutoNum type="arabicPeriod"/>
            </a:pPr>
            <a:r>
              <a:rPr lang="pl-PL" sz="1800" dirty="0" smtClean="0"/>
              <a:t>Harmonogram činností</a:t>
            </a:r>
          </a:p>
          <a:p>
            <a:pPr lvl="0">
              <a:buFont typeface="+mj-lt"/>
              <a:buAutoNum type="arabicPeriod"/>
            </a:pPr>
            <a:r>
              <a:rPr lang="pl-PL" sz="1800" dirty="0" smtClean="0"/>
              <a:t>Management projektu a řízení lidských zdrojů</a:t>
            </a:r>
          </a:p>
          <a:p>
            <a:pPr lvl="0">
              <a:buFont typeface="+mj-lt"/>
              <a:buAutoNum type="arabicPeriod"/>
            </a:pPr>
            <a:r>
              <a:rPr lang="pl-PL" sz="1800" dirty="0" smtClean="0"/>
              <a:t>Technické a technologické řešení projektu</a:t>
            </a:r>
          </a:p>
          <a:p>
            <a:pPr lvl="0">
              <a:buFont typeface="+mj-lt"/>
              <a:buAutoNum type="arabicPeriod"/>
            </a:pPr>
            <a:r>
              <a:rPr lang="pl-PL" sz="1800" dirty="0" smtClean="0"/>
              <a:t>Průzkum trhu</a:t>
            </a:r>
          </a:p>
          <a:p>
            <a:pPr lvl="0">
              <a:buFont typeface="+mj-lt"/>
              <a:buAutoNum type="arabicPeriod"/>
            </a:pPr>
            <a:r>
              <a:rPr lang="pl-PL" sz="1800" dirty="0" smtClean="0"/>
              <a:t>Finanční plán</a:t>
            </a:r>
          </a:p>
          <a:p>
            <a:pPr lvl="0">
              <a:buFont typeface="+mj-lt"/>
              <a:buAutoNum type="arabicPeriod"/>
            </a:pPr>
            <a:r>
              <a:rPr lang="pl-PL" sz="1800" dirty="0" smtClean="0"/>
              <a:t>Rozpočet projektu</a:t>
            </a:r>
          </a:p>
          <a:p>
            <a:pPr lvl="0">
              <a:buFont typeface="+mj-lt"/>
              <a:buAutoNum type="arabicPeriod"/>
            </a:pPr>
            <a:r>
              <a:rPr lang="pl-PL" sz="1800" dirty="0" smtClean="0"/>
              <a:t>Popis rozšíření kapacity podniku</a:t>
            </a:r>
          </a:p>
          <a:p>
            <a:pPr lvl="0">
              <a:buFont typeface="+mj-lt"/>
              <a:buAutoNum type="arabicPeriod"/>
            </a:pPr>
            <a:r>
              <a:rPr lang="pl-PL" sz="1800" dirty="0" smtClean="0"/>
              <a:t>Dlouhodobý majetek</a:t>
            </a:r>
          </a:p>
          <a:p>
            <a:pPr lvl="0">
              <a:buFont typeface="+mj-lt"/>
              <a:buAutoNum type="arabicPeriod"/>
            </a:pPr>
            <a:r>
              <a:rPr lang="pl-PL" sz="1800" dirty="0" smtClean="0"/>
              <a:t>Analýza řízení rizik</a:t>
            </a:r>
          </a:p>
          <a:p>
            <a:pPr lvl="0">
              <a:buFont typeface="+mj-lt"/>
              <a:buAutoNum type="arabicPeriod"/>
            </a:pPr>
            <a:r>
              <a:rPr lang="pl-PL" sz="1800" dirty="0" smtClean="0"/>
              <a:t>Vliv projektu na horizontální kritéria</a:t>
            </a:r>
          </a:p>
          <a:p>
            <a:pPr lvl="0">
              <a:buFont typeface="+mj-lt"/>
              <a:buAutoNum type="arabicPeriod"/>
            </a:pPr>
            <a:r>
              <a:rPr lang="pl-PL" sz="1800" dirty="0" smtClean="0"/>
              <a:t>Závěrečné hodnocení efektivity a udržitelnosti projektu</a:t>
            </a:r>
          </a:p>
          <a:p>
            <a:pPr marL="0" lvl="0" indent="0">
              <a:buNone/>
            </a:pPr>
            <a:endParaRPr lang="pl-PL" sz="1400" b="1" u="sng" dirty="0" smtClean="0"/>
          </a:p>
          <a:p>
            <a:pPr marL="0" lvl="0" indent="0">
              <a:buNone/>
            </a:pPr>
            <a:endParaRPr lang="pl-PL" sz="1200" dirty="0" smtClean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01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>
                <a:solidFill>
                  <a:prstClr val="black"/>
                </a:solidFill>
              </a:rPr>
              <a:t>11. </a:t>
            </a:r>
            <a:r>
              <a:rPr lang="cs-CZ" sz="2400" cap="none" dirty="0" smtClean="0">
                <a:solidFill>
                  <a:prstClr val="black"/>
                </a:solidFill>
              </a:rPr>
              <a:t>a</a:t>
            </a:r>
            <a:r>
              <a:rPr lang="cs-CZ" sz="2400" dirty="0" smtClean="0">
                <a:solidFill>
                  <a:prstClr val="black"/>
                </a:solidFill>
              </a:rPr>
              <a:t> </a:t>
            </a:r>
            <a:r>
              <a:rPr lang="cs-CZ" sz="2400" dirty="0">
                <a:solidFill>
                  <a:prstClr val="black"/>
                </a:solidFill>
              </a:rPr>
              <a:t>12.  výzva IROP – </a:t>
            </a:r>
            <a:r>
              <a:rPr lang="cs-CZ" sz="2400" dirty="0" smtClean="0">
                <a:solidFill>
                  <a:prstClr val="black"/>
                </a:solidFill>
              </a:rPr>
              <a:t>Způsobilé výdaje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2975"/>
            <a:ext cx="8229600" cy="50196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400" dirty="0" smtClean="0"/>
              <a:t>Příjemce </a:t>
            </a:r>
            <a:r>
              <a:rPr lang="cs-CZ" sz="1400" dirty="0"/>
              <a:t>je povinen doložit způsobilé výdaje účetním dokladem a další požadovanou dokumentací. Výdaje, byť z věcného hlediska způsobilé, které nejsou řádně doložené, jsou vždy považovány za výdaje nezpůsobilé.</a:t>
            </a:r>
          </a:p>
          <a:p>
            <a:pPr marL="0" indent="0">
              <a:buNone/>
            </a:pPr>
            <a:endParaRPr lang="cs-CZ" sz="1400" b="1" dirty="0" smtClean="0"/>
          </a:p>
          <a:p>
            <a:pPr marL="0" indent="0">
              <a:buNone/>
            </a:pPr>
            <a:r>
              <a:rPr lang="cs-CZ" sz="1400" b="1" dirty="0" smtClean="0"/>
              <a:t>Způsobilé </a:t>
            </a:r>
            <a:r>
              <a:rPr lang="cs-CZ" sz="1400" b="1" dirty="0"/>
              <a:t>výdaje:</a:t>
            </a:r>
            <a:endParaRPr lang="cs-CZ" sz="1400" dirty="0"/>
          </a:p>
          <a:p>
            <a:pPr lvl="0"/>
            <a:r>
              <a:rPr lang="cs-CZ" sz="1400" dirty="0"/>
              <a:t>musí být vynaloženy v souladu s cíli programu a specifického cíle </a:t>
            </a:r>
            <a:r>
              <a:rPr lang="cs-CZ" sz="1400" dirty="0" smtClean="0"/>
              <a:t>2.2 IROP, </a:t>
            </a:r>
            <a:endParaRPr lang="cs-CZ" sz="1400" dirty="0"/>
          </a:p>
          <a:p>
            <a:pPr lvl="0"/>
            <a:r>
              <a:rPr lang="cs-CZ" sz="1400" dirty="0"/>
              <a:t>musí přímo souviset s realizací projektu,</a:t>
            </a:r>
          </a:p>
          <a:p>
            <a:pPr lvl="0"/>
            <a:r>
              <a:rPr lang="cs-CZ" sz="1400" dirty="0"/>
              <a:t>musí vzniknout a být vynaloženy v období od 1. 1. 2014 do data ukončení realizace projektu podle Rozhodnutí,</a:t>
            </a:r>
          </a:p>
          <a:p>
            <a:pPr lvl="0"/>
            <a:r>
              <a:rPr lang="cs-CZ" sz="1400" dirty="0"/>
              <a:t>musí být doloženy průkaznými doklady,</a:t>
            </a:r>
          </a:p>
          <a:p>
            <a:pPr lvl="0"/>
            <a:r>
              <a:rPr lang="cs-CZ" sz="1400" dirty="0"/>
              <a:t>nesmí přesáhnout výši výdajů uvedenou v každé jednotlivé smlouvě uzavřené</a:t>
            </a:r>
            <a:br>
              <a:rPr lang="cs-CZ" sz="1400" dirty="0"/>
            </a:br>
            <a:r>
              <a:rPr lang="cs-CZ" sz="1400" dirty="0"/>
              <a:t>s dodavatelem,</a:t>
            </a:r>
          </a:p>
          <a:p>
            <a:pPr lvl="0"/>
            <a:r>
              <a:rPr lang="cs-CZ" sz="1400" dirty="0"/>
              <a:t>při rozšíření podniku se způsobilé výdaje projektu týkají pouze rozšíření kapacity podniku.</a:t>
            </a:r>
          </a:p>
          <a:p>
            <a:pPr marL="0" lvl="0" indent="0">
              <a:buNone/>
            </a:pPr>
            <a:endParaRPr lang="pl-PL" sz="1400" dirty="0" smtClean="0"/>
          </a:p>
          <a:p>
            <a:pPr marL="0" lvl="0" indent="0">
              <a:buNone/>
            </a:pPr>
            <a:r>
              <a:rPr lang="pl-PL" sz="1400" b="1" dirty="0" smtClean="0"/>
              <a:t>V 11. a 12. výzvě jsou nastaveny limity:</a:t>
            </a:r>
          </a:p>
          <a:p>
            <a:r>
              <a:rPr lang="pl-PL" sz="1400" dirty="0" smtClean="0"/>
              <a:t>výdaje na Podnikatelský plán – max. 20 000 Kč,</a:t>
            </a:r>
          </a:p>
          <a:p>
            <a:r>
              <a:rPr lang="pl-PL" sz="1400" dirty="0" smtClean="0"/>
              <a:t>nákup pozemků maximálně do 10% celkových způsobilých výdajů projektu,</a:t>
            </a:r>
          </a:p>
          <a:p>
            <a:r>
              <a:rPr lang="pl-PL" sz="1400" dirty="0" smtClean="0"/>
              <a:t>nákup staveb a pozemků za pořizovací cenu max. do výše ceny zjištěné znaleckým posudkem.</a:t>
            </a:r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71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>
                <a:solidFill>
                  <a:prstClr val="black"/>
                </a:solidFill>
              </a:rPr>
              <a:t>11. </a:t>
            </a:r>
            <a:r>
              <a:rPr lang="cs-CZ" sz="2400" cap="none" dirty="0" smtClean="0">
                <a:solidFill>
                  <a:prstClr val="black"/>
                </a:solidFill>
              </a:rPr>
              <a:t>a</a:t>
            </a:r>
            <a:r>
              <a:rPr lang="cs-CZ" sz="2400" dirty="0" smtClean="0">
                <a:solidFill>
                  <a:prstClr val="black"/>
                </a:solidFill>
              </a:rPr>
              <a:t> </a:t>
            </a:r>
            <a:r>
              <a:rPr lang="cs-CZ" sz="2400" dirty="0">
                <a:solidFill>
                  <a:prstClr val="black"/>
                </a:solidFill>
              </a:rPr>
              <a:t>12.  výzva IROP – </a:t>
            </a:r>
            <a:r>
              <a:rPr lang="cs-CZ" sz="2400" dirty="0" smtClean="0">
                <a:solidFill>
                  <a:prstClr val="black"/>
                </a:solidFill>
              </a:rPr>
              <a:t>Způsobilé výdaje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7148700"/>
              </p:ext>
            </p:extLst>
          </p:nvPr>
        </p:nvGraphicFramePr>
        <p:xfrm>
          <a:off x="457199" y="1214322"/>
          <a:ext cx="7991476" cy="39523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91476"/>
              </a:tblGrid>
              <a:tr h="219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</a:rPr>
                        <a:t>Způsobilý výdaj</a:t>
                      </a:r>
                      <a:endParaRPr lang="cs-CZ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95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</a:rPr>
                        <a:t>Stavby a stavební úpravy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2000" dirty="0">
                          <a:effectLst/>
                        </a:rPr>
                        <a:t>stavba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cs-CZ" sz="2000" dirty="0">
                          <a:effectLst/>
                        </a:rPr>
                        <a:t>výdaje na technické zhodnocení dlouhodobého majetku, tj. nástavby, přístavby, stavební úpravy, rekonstrukce a modernizace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447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</a:rPr>
                        <a:t>Nákup pozemků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2000" dirty="0">
                          <a:effectLst/>
                        </a:rPr>
                        <a:t>maximálně 10 % celkových způsobilých výdajů projektu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2000" dirty="0">
                          <a:effectLst/>
                        </a:rPr>
                        <a:t>do výše ceny zjištěné znaleckým posudkem </a:t>
                      </a:r>
                      <a:endParaRPr lang="cs-CZ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0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>
                <a:solidFill>
                  <a:prstClr val="black"/>
                </a:solidFill>
              </a:rPr>
              <a:t>11. </a:t>
            </a:r>
            <a:r>
              <a:rPr lang="cs-CZ" sz="2400" cap="none" dirty="0" smtClean="0">
                <a:solidFill>
                  <a:prstClr val="black"/>
                </a:solidFill>
              </a:rPr>
              <a:t>a</a:t>
            </a:r>
            <a:r>
              <a:rPr lang="cs-CZ" sz="2400" dirty="0" smtClean="0">
                <a:solidFill>
                  <a:prstClr val="black"/>
                </a:solidFill>
              </a:rPr>
              <a:t> </a:t>
            </a:r>
            <a:r>
              <a:rPr lang="cs-CZ" sz="2400" dirty="0">
                <a:solidFill>
                  <a:prstClr val="black"/>
                </a:solidFill>
              </a:rPr>
              <a:t>12.  výzva IROP – </a:t>
            </a:r>
            <a:r>
              <a:rPr lang="cs-CZ" sz="2400" dirty="0" smtClean="0">
                <a:solidFill>
                  <a:prstClr val="black"/>
                </a:solidFill>
              </a:rPr>
              <a:t>Způsobilé výdaje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46</a:t>
            </a:fld>
            <a:endParaRPr lang="en-US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13921"/>
              </p:ext>
            </p:extLst>
          </p:nvPr>
        </p:nvGraphicFramePr>
        <p:xfrm>
          <a:off x="457200" y="1073500"/>
          <a:ext cx="7915275" cy="51246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15275"/>
              </a:tblGrid>
              <a:tr h="12472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</a:rPr>
                        <a:t>Nákup staveb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2000" dirty="0">
                          <a:effectLst/>
                        </a:rPr>
                        <a:t>pořizovací cena max. do výše ceny zjištěné znaleckým posudkem</a:t>
                      </a:r>
                      <a:endParaRPr lang="cs-CZ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7084" marR="67084" marT="0" marB="0"/>
                </a:tc>
              </a:tr>
              <a:tr h="19812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</a:rPr>
                        <a:t>Zabezpečení výstavby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2000" dirty="0">
                          <a:effectLst/>
                        </a:rPr>
                        <a:t>technický dozor investora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2000" dirty="0">
                          <a:effectLst/>
                        </a:rPr>
                        <a:t>BOZP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cs-CZ" sz="2000" dirty="0">
                          <a:effectLst/>
                        </a:rPr>
                        <a:t>autorský dozor</a:t>
                      </a:r>
                    </a:p>
                    <a:p>
                      <a:pPr marL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7084" marR="67084" marT="0" marB="0"/>
                </a:tc>
              </a:tr>
              <a:tr h="18708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</a:rPr>
                        <a:t>Projektová dokumentace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2000" dirty="0">
                          <a:effectLst/>
                        </a:rPr>
                        <a:t>projektové dokumentace stavby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7084" marR="6708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853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>
                <a:solidFill>
                  <a:prstClr val="black"/>
                </a:solidFill>
              </a:rPr>
              <a:t>11. </a:t>
            </a:r>
            <a:r>
              <a:rPr lang="cs-CZ" sz="2400" cap="none" dirty="0" smtClean="0">
                <a:solidFill>
                  <a:prstClr val="black"/>
                </a:solidFill>
              </a:rPr>
              <a:t>a</a:t>
            </a:r>
            <a:r>
              <a:rPr lang="cs-CZ" sz="2400" dirty="0" smtClean="0">
                <a:solidFill>
                  <a:prstClr val="black"/>
                </a:solidFill>
              </a:rPr>
              <a:t> </a:t>
            </a:r>
            <a:r>
              <a:rPr lang="cs-CZ" sz="2400" dirty="0">
                <a:solidFill>
                  <a:prstClr val="black"/>
                </a:solidFill>
              </a:rPr>
              <a:t>12.  výzva IROP – </a:t>
            </a:r>
            <a:r>
              <a:rPr lang="cs-CZ" sz="2400" dirty="0" smtClean="0">
                <a:solidFill>
                  <a:prstClr val="black"/>
                </a:solidFill>
              </a:rPr>
              <a:t>Způsobilé výdaje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2047236"/>
              </p:ext>
            </p:extLst>
          </p:nvPr>
        </p:nvGraphicFramePr>
        <p:xfrm>
          <a:off x="457200" y="1621345"/>
          <a:ext cx="8229600" cy="36629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73334"/>
                <a:gridCol w="5056266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Způsobilý výdaj</a:t>
                      </a:r>
                      <a:endParaRPr lang="cs-CZ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Dokladování</a:t>
                      </a:r>
                      <a:endParaRPr lang="cs-CZ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Stavby a stavební úpravy</a:t>
                      </a:r>
                      <a:endParaRPr lang="cs-CZ" sz="12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100" dirty="0">
                          <a:effectLst/>
                        </a:rPr>
                        <a:t>stavba</a:t>
                      </a:r>
                      <a:endParaRPr lang="cs-CZ" sz="12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cs-CZ" sz="1100" dirty="0">
                          <a:effectLst/>
                        </a:rPr>
                        <a:t>výdaje na technické zhodnocení dlouhodobého majetku, tj. nástavby, přístavby, stavební úpravy, rekonstrukce a modernizace</a:t>
                      </a:r>
                      <a:endParaRPr lang="cs-CZ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100">
                          <a:effectLst/>
                        </a:rPr>
                        <a:t>účetní/daňové doklady s identifikací předmětu plnění pro posouzení způsobilosti výdaje; </a:t>
                      </a:r>
                      <a:endParaRPr lang="cs-CZ" sz="12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100">
                          <a:effectLst/>
                        </a:rPr>
                        <a:t>pokud nelze posoudit způsobilost výdaje podle identifikace předmětu plnění, doložit objednávku, dodací list, předávací protokol;</a:t>
                      </a:r>
                      <a:endParaRPr lang="cs-CZ" sz="12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100">
                          <a:effectLst/>
                        </a:rPr>
                        <a:t>doklad o zaplacení;</a:t>
                      </a:r>
                      <a:endParaRPr lang="cs-CZ" sz="12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100">
                          <a:effectLst/>
                        </a:rPr>
                        <a:t>smlouva o dílo;</a:t>
                      </a:r>
                      <a:endParaRPr lang="cs-CZ" sz="12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100">
                          <a:effectLst/>
                        </a:rPr>
                        <a:t>kolaudační rozhodnutí, </a:t>
                      </a:r>
                      <a:endParaRPr lang="cs-CZ" sz="12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100">
                          <a:effectLst/>
                        </a:rPr>
                        <a:t>rozhodnutí o předčasném užití stavby, </a:t>
                      </a:r>
                      <a:endParaRPr lang="cs-CZ" sz="12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100">
                          <a:effectLst/>
                        </a:rPr>
                        <a:t>rozhodnutí o prozatímním užívání ke zkušebnímu provozu;</a:t>
                      </a:r>
                      <a:endParaRPr lang="cs-CZ" sz="12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cs-CZ" sz="1100">
                          <a:effectLst/>
                        </a:rPr>
                        <a:t>doložení ceny obvyklé - způsob stanovení ceny od dodavatelů, neplatí pro ceny stanovené znaleckým posudkem a při výběru dodavatele na základě zadávacího nebo výběrového řízení.</a:t>
                      </a:r>
                      <a:endParaRPr lang="cs-CZ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Nákup pozemků </a:t>
                      </a:r>
                      <a:endParaRPr lang="cs-CZ" sz="12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100">
                          <a:effectLst/>
                        </a:rPr>
                        <a:t>maximálně 10 % celkových způsobilých výdajů projektu</a:t>
                      </a:r>
                      <a:endParaRPr lang="cs-CZ" sz="12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100">
                          <a:effectLst/>
                        </a:rPr>
                        <a:t>do výše ceny zjištěné znaleckým posudkem </a:t>
                      </a:r>
                      <a:endParaRPr lang="cs-CZ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100" dirty="0">
                          <a:effectLst/>
                        </a:rPr>
                        <a:t>doklad o zaplacení;</a:t>
                      </a:r>
                      <a:endParaRPr lang="cs-CZ" sz="12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100" dirty="0">
                          <a:effectLst/>
                        </a:rPr>
                        <a:t>kupní smlouva, </a:t>
                      </a:r>
                      <a:endParaRPr lang="cs-CZ" sz="12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100" dirty="0">
                          <a:effectLst/>
                        </a:rPr>
                        <a:t>doložení vlastnictví (výpis z katastru nemovitostí, popř. návrh na vklad do katastru nemovitostí, vyrozumění katastrálního úřadu o zapsání vlastnického práva k pozemku); </a:t>
                      </a:r>
                      <a:endParaRPr lang="cs-CZ" sz="12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cs-CZ" sz="1100" dirty="0">
                          <a:effectLst/>
                        </a:rPr>
                        <a:t>znalecký posudek ne starší šesti měsíců před datem pořízení pozemku.</a:t>
                      </a:r>
                      <a:endParaRPr lang="cs-CZ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47</a:t>
            </a:fld>
            <a:endParaRPr lang="en-US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670603"/>
              </p:ext>
            </p:extLst>
          </p:nvPr>
        </p:nvGraphicFramePr>
        <p:xfrm>
          <a:off x="457199" y="1038225"/>
          <a:ext cx="8229601" cy="4857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29601"/>
              </a:tblGrid>
              <a:tr h="2112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Pořízení drobného hmotného a nehmotného majetku </a:t>
                      </a:r>
                      <a:endParaRPr lang="cs-CZ" sz="20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Pořízení dlouhodobého hmotného a nehmotného </a:t>
                      </a:r>
                      <a:r>
                        <a:rPr lang="cs-CZ" sz="20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majetku</a:t>
                      </a:r>
                      <a:r>
                        <a:rPr lang="cs-CZ" sz="2000" b="1" dirty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</a:t>
                      </a:r>
                      <a:endParaRPr lang="cs-CZ" sz="20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45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Pořízení služeb</a:t>
                      </a:r>
                      <a:endParaRPr lang="cs-CZ" sz="20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20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Podnikatelský plán (max. 20 000 Kč),</a:t>
                      </a:r>
                      <a:endParaRPr lang="cs-CZ" sz="20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20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příprava a realizace zadávacích a výběrových řízení</a:t>
                      </a:r>
                      <a:endParaRPr lang="cs-CZ" sz="20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20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ocenění pozemků a staveb</a:t>
                      </a:r>
                      <a:endParaRPr lang="cs-CZ" sz="20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20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školení spojené s uváděním pořizovaného majetku do provozu</a:t>
                      </a:r>
                      <a:endParaRPr lang="cs-CZ" sz="20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066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>
                <a:solidFill>
                  <a:prstClr val="black"/>
                </a:solidFill>
              </a:rPr>
              <a:t>11. a 12.  výzva IROP – </a:t>
            </a:r>
            <a:r>
              <a:rPr lang="cs-CZ" sz="2400" dirty="0" smtClean="0">
                <a:solidFill>
                  <a:prstClr val="black"/>
                </a:solidFill>
              </a:rPr>
              <a:t>Způsobilé výdaje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8613934"/>
              </p:ext>
            </p:extLst>
          </p:nvPr>
        </p:nvGraphicFramePr>
        <p:xfrm>
          <a:off x="457200" y="1621345"/>
          <a:ext cx="8229600" cy="36629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73334"/>
                <a:gridCol w="5056266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Způsobilý výdaj</a:t>
                      </a:r>
                      <a:endParaRPr lang="cs-CZ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Dokladování</a:t>
                      </a:r>
                      <a:endParaRPr lang="cs-CZ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Stavby a stavební úpravy</a:t>
                      </a:r>
                      <a:endParaRPr lang="cs-CZ" sz="12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100" dirty="0">
                          <a:effectLst/>
                        </a:rPr>
                        <a:t>stavba</a:t>
                      </a:r>
                      <a:endParaRPr lang="cs-CZ" sz="12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cs-CZ" sz="1100" dirty="0">
                          <a:effectLst/>
                        </a:rPr>
                        <a:t>výdaje na technické zhodnocení dlouhodobého majetku, tj. nástavby, přístavby, stavební úpravy, rekonstrukce a modernizace</a:t>
                      </a:r>
                      <a:endParaRPr lang="cs-CZ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100" dirty="0">
                          <a:effectLst/>
                        </a:rPr>
                        <a:t>účetní/daňové doklady s identifikací předmětu plnění pro posouzení způsobilosti výdaje; </a:t>
                      </a:r>
                      <a:endParaRPr lang="cs-CZ" sz="12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100" dirty="0">
                          <a:effectLst/>
                        </a:rPr>
                        <a:t>pokud nelze posoudit způsobilost výdaje podle identifikace předmětu plnění, doložit objednávku, dodací list, předávací protokol;</a:t>
                      </a:r>
                      <a:endParaRPr lang="cs-CZ" sz="12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100" dirty="0">
                          <a:effectLst/>
                        </a:rPr>
                        <a:t>doklad o zaplacení;</a:t>
                      </a:r>
                      <a:endParaRPr lang="cs-CZ" sz="12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100" dirty="0">
                          <a:effectLst/>
                        </a:rPr>
                        <a:t>smlouva o dílo;</a:t>
                      </a:r>
                      <a:endParaRPr lang="cs-CZ" sz="12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100" dirty="0">
                          <a:effectLst/>
                        </a:rPr>
                        <a:t>kolaudační rozhodnutí, </a:t>
                      </a:r>
                      <a:endParaRPr lang="cs-CZ" sz="12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100" dirty="0">
                          <a:effectLst/>
                        </a:rPr>
                        <a:t>rozhodnutí o předčasném užití stavby, </a:t>
                      </a:r>
                      <a:endParaRPr lang="cs-CZ" sz="12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100" dirty="0">
                          <a:effectLst/>
                        </a:rPr>
                        <a:t>rozhodnutí o prozatímním užívání ke zkušebnímu provozu;</a:t>
                      </a:r>
                      <a:endParaRPr lang="cs-CZ" sz="12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cs-CZ" sz="1100" dirty="0">
                          <a:effectLst/>
                        </a:rPr>
                        <a:t>doložení ceny obvyklé - způsob stanovení ceny od dodavatelů, neplatí pro ceny stanovené znaleckým posudkem a při výběru dodavatele na základě zadávacího nebo výběrového řízení.</a:t>
                      </a:r>
                      <a:endParaRPr lang="cs-CZ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Nákup pozemků </a:t>
                      </a:r>
                      <a:endParaRPr lang="cs-CZ" sz="12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100" dirty="0">
                          <a:effectLst/>
                        </a:rPr>
                        <a:t>maximálně 10 % celkových způsobilých výdajů projektu</a:t>
                      </a:r>
                      <a:endParaRPr lang="cs-CZ" sz="12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100" dirty="0">
                          <a:effectLst/>
                        </a:rPr>
                        <a:t>do výše ceny zjištěné znaleckým posudkem </a:t>
                      </a:r>
                      <a:endParaRPr lang="cs-CZ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100" dirty="0">
                          <a:effectLst/>
                        </a:rPr>
                        <a:t>doklad o zaplacení;</a:t>
                      </a:r>
                      <a:endParaRPr lang="cs-CZ" sz="12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100" dirty="0">
                          <a:effectLst/>
                        </a:rPr>
                        <a:t>kupní smlouva, </a:t>
                      </a:r>
                      <a:endParaRPr lang="cs-CZ" sz="12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100" dirty="0">
                          <a:effectLst/>
                        </a:rPr>
                        <a:t>doložení vlastnictví (výpis z katastru nemovitostí, popř. návrh na vklad do katastru nemovitostí, vyrozumění katastrálního úřadu o zapsání vlastnického práva k pozemku); </a:t>
                      </a:r>
                      <a:endParaRPr lang="cs-CZ" sz="12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cs-CZ" sz="1100" dirty="0">
                          <a:effectLst/>
                        </a:rPr>
                        <a:t>znalecký posudek ne starší šesti měsíců před datem pořízení pozemku.</a:t>
                      </a:r>
                      <a:endParaRPr lang="cs-CZ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48</a:t>
            </a:fld>
            <a:endParaRPr lang="en-US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84162"/>
              </p:ext>
            </p:extLst>
          </p:nvPr>
        </p:nvGraphicFramePr>
        <p:xfrm>
          <a:off x="290512" y="1199147"/>
          <a:ext cx="8396288" cy="48237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96288"/>
              </a:tblGrid>
              <a:tr h="15048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Povinná publicita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8424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DPH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pokud není nárok na odpočet vstupu u plátců DPH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DPH je způsobilým výdajem, jen je-li způsobilým výdajem plnění, ke kterému se vztahuje.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312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Účetní doklady do 10 000 Kč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909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>
                <a:solidFill>
                  <a:prstClr val="black"/>
                </a:solidFill>
              </a:rPr>
              <a:t>11. </a:t>
            </a:r>
            <a:r>
              <a:rPr lang="cs-CZ" sz="2400" cap="none" dirty="0" smtClean="0">
                <a:solidFill>
                  <a:prstClr val="black"/>
                </a:solidFill>
              </a:rPr>
              <a:t>a</a:t>
            </a:r>
            <a:r>
              <a:rPr lang="cs-CZ" sz="2400" dirty="0" smtClean="0">
                <a:solidFill>
                  <a:prstClr val="black"/>
                </a:solidFill>
              </a:rPr>
              <a:t> </a:t>
            </a:r>
            <a:r>
              <a:rPr lang="cs-CZ" sz="2400" dirty="0">
                <a:solidFill>
                  <a:prstClr val="black"/>
                </a:solidFill>
              </a:rPr>
              <a:t>12.  výzva IROP – </a:t>
            </a:r>
            <a:r>
              <a:rPr lang="cs-CZ" sz="2400" dirty="0" err="1" smtClean="0">
                <a:solidFill>
                  <a:prstClr val="black"/>
                </a:solidFill>
              </a:rPr>
              <a:t>NEZpůsobilé</a:t>
            </a:r>
            <a:r>
              <a:rPr lang="cs-CZ" sz="2400" dirty="0" smtClean="0">
                <a:solidFill>
                  <a:prstClr val="black"/>
                </a:solidFill>
              </a:rPr>
              <a:t> výdaje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92713"/>
          </a:xfrm>
        </p:spPr>
        <p:txBody>
          <a:bodyPr>
            <a:noAutofit/>
          </a:bodyPr>
          <a:lstStyle/>
          <a:p>
            <a:pPr lvl="0"/>
            <a:r>
              <a:rPr lang="cs-CZ" sz="2000" dirty="0"/>
              <a:t>výdaje na přípravu a zpracování žádosti o podporu, s výjimkou zpracování Podnikatelského plánu,</a:t>
            </a:r>
          </a:p>
          <a:p>
            <a:pPr lvl="0"/>
            <a:r>
              <a:rPr lang="cs-CZ" sz="2000" dirty="0"/>
              <a:t>výdaje spojené s řízením a administrací projektu,</a:t>
            </a:r>
          </a:p>
          <a:p>
            <a:pPr lvl="0"/>
            <a:r>
              <a:rPr lang="cs-CZ" sz="2000" dirty="0" smtClean="0"/>
              <a:t>úroky </a:t>
            </a:r>
            <a:r>
              <a:rPr lang="cs-CZ" sz="2000" dirty="0"/>
              <a:t>z úvěrů, </a:t>
            </a:r>
            <a:r>
              <a:rPr lang="cs-CZ" sz="2000" dirty="0" smtClean="0"/>
              <a:t>půjček a </a:t>
            </a:r>
            <a:r>
              <a:rPr lang="cs-CZ" sz="2000" dirty="0"/>
              <a:t>splátky úvěrů a půjček,</a:t>
            </a:r>
          </a:p>
          <a:p>
            <a:pPr lvl="0"/>
            <a:r>
              <a:rPr lang="cs-CZ" sz="2000" dirty="0" smtClean="0"/>
              <a:t>pokuty, manka </a:t>
            </a:r>
            <a:r>
              <a:rPr lang="cs-CZ" sz="2000" dirty="0"/>
              <a:t>a škody,</a:t>
            </a:r>
          </a:p>
          <a:p>
            <a:pPr lvl="0"/>
            <a:r>
              <a:rPr lang="cs-CZ" sz="2000" dirty="0" smtClean="0"/>
              <a:t>náklady </a:t>
            </a:r>
            <a:r>
              <a:rPr lang="cs-CZ" sz="2000" dirty="0"/>
              <a:t>na mzdy, platy, náhrady mezd a platů, ostatní osobní náklady, povinné pojistné hrazené zaměstnavatelem,</a:t>
            </a:r>
          </a:p>
          <a:p>
            <a:pPr lvl="0"/>
            <a:r>
              <a:rPr lang="cs-CZ" sz="2000" dirty="0" smtClean="0"/>
              <a:t>odpisy </a:t>
            </a:r>
            <a:r>
              <a:rPr lang="cs-CZ" sz="2000" dirty="0"/>
              <a:t>dlouhodobého hmotného a nehmotného majetku,</a:t>
            </a:r>
          </a:p>
          <a:p>
            <a:pPr lvl="0"/>
            <a:r>
              <a:rPr lang="cs-CZ" sz="2000" dirty="0" smtClean="0"/>
              <a:t>výdaje </a:t>
            </a:r>
            <a:r>
              <a:rPr lang="cs-CZ" sz="2000" dirty="0"/>
              <a:t>na vzdělávání </a:t>
            </a:r>
            <a:r>
              <a:rPr lang="cs-CZ" sz="2000" dirty="0" smtClean="0"/>
              <a:t>zaměstnanců,</a:t>
            </a:r>
            <a:endParaRPr lang="cs-CZ" sz="2000" dirty="0"/>
          </a:p>
          <a:p>
            <a:pPr lvl="0"/>
            <a:r>
              <a:rPr lang="cs-CZ" sz="2000" dirty="0" smtClean="0"/>
              <a:t>náklady </a:t>
            </a:r>
            <a:r>
              <a:rPr lang="cs-CZ" sz="2000" dirty="0"/>
              <a:t>na pořízení či obnovu prostor sloužících k bydlení,</a:t>
            </a:r>
          </a:p>
          <a:p>
            <a:pPr lvl="0"/>
            <a:r>
              <a:rPr lang="cs-CZ" sz="2000" dirty="0" smtClean="0"/>
              <a:t>výdaje </a:t>
            </a:r>
            <a:r>
              <a:rPr lang="cs-CZ" sz="2000" dirty="0"/>
              <a:t>nad limity uvedené v tabulce způsobilých </a:t>
            </a:r>
            <a:r>
              <a:rPr lang="cs-CZ" sz="2000" dirty="0" smtClean="0"/>
              <a:t>výdajů, </a:t>
            </a:r>
          </a:p>
          <a:p>
            <a:pPr lvl="0"/>
            <a:r>
              <a:rPr lang="cs-CZ" sz="2000" dirty="0" smtClean="0"/>
              <a:t>a jiné uvedené ve Specifických pravidlech.</a:t>
            </a:r>
            <a:endParaRPr lang="cs-CZ" sz="2000" dirty="0"/>
          </a:p>
          <a:p>
            <a:pPr marL="0" indent="0">
              <a:buNone/>
            </a:pPr>
            <a:endParaRPr lang="pl-PL" sz="2000" dirty="0" smtClean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32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/>
              <a:t>Pravidla pro žadatele a příjemce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0050" lvl="1" indent="0">
              <a:spcAft>
                <a:spcPts val="600"/>
              </a:spcAft>
              <a:buNone/>
              <a:defRPr/>
            </a:pPr>
            <a:r>
              <a:rPr lang="cs-CZ" sz="2400" b="1" dirty="0">
                <a:cs typeface="Arial" charset="0"/>
              </a:rPr>
              <a:t>Obecná </a:t>
            </a:r>
            <a:r>
              <a:rPr lang="cs-CZ" sz="2400" b="1" dirty="0" smtClean="0">
                <a:cs typeface="Arial" charset="0"/>
              </a:rPr>
              <a:t>pravidla</a:t>
            </a:r>
          </a:p>
          <a:p>
            <a:pPr marL="400050" lvl="1" indent="0">
              <a:spcAft>
                <a:spcPts val="600"/>
              </a:spcAft>
              <a:buNone/>
              <a:defRPr/>
            </a:pPr>
            <a:r>
              <a:rPr lang="cs-CZ" sz="2400" i="1" dirty="0" smtClean="0">
                <a:cs typeface="Arial" charset="0"/>
              </a:rPr>
              <a:t>(závazná </a:t>
            </a:r>
            <a:r>
              <a:rPr lang="cs-CZ" sz="2400" i="1" dirty="0">
                <a:cs typeface="Arial" charset="0"/>
              </a:rPr>
              <a:t>pro všechny specifické cíle a výzvy)</a:t>
            </a:r>
            <a:endParaRPr lang="cs-CZ" sz="2400" i="1" u="sng" dirty="0">
              <a:cs typeface="Arial" charset="0"/>
            </a:endParaRPr>
          </a:p>
          <a:p>
            <a:pPr marL="457200" lvl="1" indent="0">
              <a:buNone/>
              <a:defRPr/>
            </a:pPr>
            <a:r>
              <a:rPr lang="cs-CZ" sz="2400" dirty="0">
                <a:hlinkClick r:id="rId2"/>
              </a:rPr>
              <a:t>www.dotaceEU.cz/IROP</a:t>
            </a:r>
            <a:endParaRPr lang="cs-CZ" sz="2400" dirty="0"/>
          </a:p>
          <a:p>
            <a:pPr marL="457200" lvl="1" indent="0">
              <a:buNone/>
              <a:defRPr/>
            </a:pPr>
            <a:endParaRPr lang="cs-CZ" sz="2400" dirty="0"/>
          </a:p>
          <a:p>
            <a:pPr marL="400050" lvl="1" indent="0">
              <a:spcAft>
                <a:spcPts val="600"/>
              </a:spcAft>
              <a:buNone/>
              <a:defRPr/>
            </a:pPr>
            <a:r>
              <a:rPr lang="cs-CZ" sz="2400" b="1" dirty="0">
                <a:cs typeface="Arial" charset="0"/>
              </a:rPr>
              <a:t>Specifická </a:t>
            </a:r>
            <a:r>
              <a:rPr lang="cs-CZ" sz="2400" b="1" dirty="0" smtClean="0">
                <a:cs typeface="Arial" charset="0"/>
              </a:rPr>
              <a:t>pravidla</a:t>
            </a:r>
            <a:endParaRPr lang="cs-CZ" sz="2400" b="1" dirty="0">
              <a:cs typeface="Arial" charset="0"/>
            </a:endParaRPr>
          </a:p>
          <a:p>
            <a:pPr marL="400050" lvl="1" indent="0">
              <a:spcAft>
                <a:spcPts val="600"/>
              </a:spcAft>
              <a:buNone/>
              <a:defRPr/>
            </a:pPr>
            <a:r>
              <a:rPr lang="cs-CZ" sz="2400" i="1" dirty="0" smtClean="0">
                <a:cs typeface="Arial" charset="0"/>
              </a:rPr>
              <a:t>(pro </a:t>
            </a:r>
            <a:r>
              <a:rPr lang="cs-CZ" sz="2400" i="1" dirty="0">
                <a:cs typeface="Arial" charset="0"/>
              </a:rPr>
              <a:t>každou výzvu samostatný dokument)</a:t>
            </a:r>
            <a:r>
              <a:rPr lang="cs-CZ" sz="2400" i="1" u="sng" dirty="0">
                <a:cs typeface="Arial" charset="0"/>
              </a:rPr>
              <a:t> </a:t>
            </a:r>
          </a:p>
          <a:p>
            <a:pPr marL="400050" lvl="1" indent="0">
              <a:spcAft>
                <a:spcPts val="600"/>
              </a:spcAft>
              <a:buNone/>
              <a:defRPr/>
            </a:pPr>
            <a:r>
              <a:rPr lang="cs-CZ" sz="2400" dirty="0">
                <a:cs typeface="Arial" charset="0"/>
                <a:hlinkClick r:id="rId2"/>
              </a:rPr>
              <a:t>www.dotaceEU.cz/IROP</a:t>
            </a:r>
            <a:endParaRPr lang="cs-CZ" sz="2400" dirty="0">
              <a:cs typeface="Arial" charset="0"/>
            </a:endParaRPr>
          </a:p>
          <a:p>
            <a:pPr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cs typeface="Arial" charset="0"/>
              </a:rPr>
              <a:t>podporované aktivity, způsobilé výdaje, hodnoticí kritéria, povinné přílohy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85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 smtClean="0">
                <a:solidFill>
                  <a:prstClr val="black"/>
                </a:solidFill>
              </a:rPr>
              <a:t>11. </a:t>
            </a:r>
            <a:r>
              <a:rPr lang="cs-CZ" sz="2400" cap="none" dirty="0" smtClean="0">
                <a:solidFill>
                  <a:prstClr val="black"/>
                </a:solidFill>
              </a:rPr>
              <a:t>a</a:t>
            </a:r>
            <a:r>
              <a:rPr lang="cs-CZ" sz="2400" dirty="0" smtClean="0">
                <a:solidFill>
                  <a:prstClr val="black"/>
                </a:solidFill>
              </a:rPr>
              <a:t> 12. </a:t>
            </a:r>
            <a:r>
              <a:rPr lang="cs-CZ" sz="2400" dirty="0">
                <a:solidFill>
                  <a:prstClr val="black"/>
                </a:solidFill>
              </a:rPr>
              <a:t>výzva IROP – </a:t>
            </a:r>
            <a:r>
              <a:rPr lang="cs-CZ" sz="2400" dirty="0" smtClean="0">
                <a:solidFill>
                  <a:prstClr val="black"/>
                </a:solidFill>
              </a:rPr>
              <a:t>Monitorovací indikátory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sz="2900" dirty="0" smtClean="0"/>
              <a:t>Monitorovací </a:t>
            </a:r>
            <a:r>
              <a:rPr lang="cs-CZ" sz="2900" dirty="0"/>
              <a:t>indikátory jsou blíže popsány v Metodickém listu </a:t>
            </a:r>
            <a:r>
              <a:rPr lang="cs-CZ" sz="2900" dirty="0" smtClean="0"/>
              <a:t>- příloha </a:t>
            </a:r>
            <a:r>
              <a:rPr lang="cs-CZ" sz="2900" dirty="0"/>
              <a:t>č. </a:t>
            </a:r>
            <a:r>
              <a:rPr lang="cs-CZ" sz="2900" dirty="0" smtClean="0"/>
              <a:t>4 Specifických pravidel. Žadatel </a:t>
            </a:r>
            <a:r>
              <a:rPr lang="cs-CZ" sz="2900" dirty="0"/>
              <a:t>v žádosti o podporu vyplňuje cílovou hodnotu a datum, ke kterému se zavazuje ji naplnit.</a:t>
            </a:r>
            <a:endParaRPr lang="cs-CZ" sz="2900" b="1" dirty="0"/>
          </a:p>
          <a:p>
            <a:endParaRPr lang="cs-CZ" sz="2000" b="1" dirty="0" smtClean="0"/>
          </a:p>
          <a:p>
            <a:r>
              <a:rPr lang="cs-CZ" sz="2900" b="1" dirty="0" smtClean="0"/>
              <a:t>1 </a:t>
            </a:r>
            <a:r>
              <a:rPr lang="cs-CZ" sz="2900" b="1" dirty="0"/>
              <a:t>04 00 - Zvýšení zaměstnanosti v podporovaných podnicích</a:t>
            </a:r>
            <a:r>
              <a:rPr lang="cs-CZ" sz="2900" dirty="0"/>
              <a:t> </a:t>
            </a:r>
          </a:p>
          <a:p>
            <a:pPr marL="0" indent="0">
              <a:buNone/>
            </a:pPr>
            <a:r>
              <a:rPr lang="cs-CZ" sz="2600" dirty="0" smtClean="0"/>
              <a:t>- celkové </a:t>
            </a:r>
            <a:r>
              <a:rPr lang="cs-CZ" sz="2600" dirty="0"/>
              <a:t>zvýšení počtu všech zaměstnanců v souvislosti s projektem. Cílovou hodnotu indikátoru musí příjemce naplnit nejpozději do 90 kalendářních dnů ode dne ukončení realizace projektu</a:t>
            </a:r>
            <a:r>
              <a:rPr lang="cs-CZ" sz="2600" dirty="0" smtClean="0"/>
              <a:t>.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900" b="1" dirty="0"/>
              <a:t>1 04 03 - Zvýšení zaměstnanosti v podporovaných podnicích se zaměřením na znevýhodněné skupiny</a:t>
            </a:r>
            <a:endParaRPr lang="cs-CZ" sz="2900" dirty="0"/>
          </a:p>
          <a:p>
            <a:pPr marL="0" indent="0">
              <a:buNone/>
            </a:pPr>
            <a:r>
              <a:rPr lang="cs-CZ" sz="2500" dirty="0" smtClean="0"/>
              <a:t>- zvýšení </a:t>
            </a:r>
            <a:r>
              <a:rPr lang="cs-CZ" sz="2500" dirty="0"/>
              <a:t>počtu zaměstnanců z cílových skupin. Cílovou hodnotu indikátoru musí příjemce naplnit nejpozději do 90 kalendářních dní ode dne ukončení realizace projektu</a:t>
            </a:r>
            <a:r>
              <a:rPr lang="cs-CZ" sz="2500" dirty="0" smtClean="0"/>
              <a:t>.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900" b="1" dirty="0"/>
              <a:t>1 01 05  - Počet nových podniků, které dostávají podporu</a:t>
            </a:r>
            <a:r>
              <a:rPr lang="cs-CZ" sz="2900" dirty="0"/>
              <a:t> </a:t>
            </a:r>
          </a:p>
          <a:p>
            <a:pPr marL="0" indent="0">
              <a:buNone/>
            </a:pPr>
            <a:r>
              <a:rPr lang="cs-CZ" sz="2500" dirty="0"/>
              <a:t>Povinný pro projekty, ve kterých je podpořen nový podnik. Za nový se považuje podnik nebo OSVČ, které vznikly před </a:t>
            </a:r>
            <a:r>
              <a:rPr lang="cs-CZ" sz="2500" b="1" dirty="0"/>
              <a:t>méně než třemi roky</a:t>
            </a:r>
            <a:r>
              <a:rPr lang="cs-CZ" sz="2500" dirty="0"/>
              <a:t> před datem začátku realizace projektu a které splňují parametry sociálního podniku nebo je bude splňovat k datu ukončení realizace projektu. Pokud v podniku starším než tři roky vznikla během posledních tří let nová divize, není do hodnoty indikátoru započítán.</a:t>
            </a:r>
          </a:p>
          <a:p>
            <a:pPr marL="0" indent="0">
              <a:buNone/>
            </a:pPr>
            <a:r>
              <a:rPr lang="cs-CZ" sz="1400" dirty="0" smtClean="0"/>
              <a:t> </a:t>
            </a:r>
          </a:p>
          <a:p>
            <a:pPr marL="0" indent="0">
              <a:buNone/>
            </a:pPr>
            <a:endParaRPr lang="cs-CZ" sz="15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39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pPr>
              <a:tabLst>
                <a:tab pos="628650" algn="l"/>
              </a:tabLst>
            </a:pPr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11</a:t>
            </a:r>
            <a:r>
              <a:rPr lang="cs-CZ" sz="2400" dirty="0" smtClean="0">
                <a:solidFill>
                  <a:prstClr val="black"/>
                </a:solidFill>
              </a:rPr>
              <a:t>. </a:t>
            </a:r>
            <a:r>
              <a:rPr lang="cs-CZ" sz="2400" cap="none" dirty="0" smtClean="0">
                <a:solidFill>
                  <a:prstClr val="black"/>
                </a:solidFill>
              </a:rPr>
              <a:t>a</a:t>
            </a:r>
            <a:r>
              <a:rPr lang="cs-CZ" sz="2400" dirty="0" smtClean="0">
                <a:solidFill>
                  <a:prstClr val="black"/>
                </a:solidFill>
              </a:rPr>
              <a:t> 12. </a:t>
            </a:r>
            <a:r>
              <a:rPr lang="cs-CZ" sz="2400" dirty="0">
                <a:solidFill>
                  <a:prstClr val="black"/>
                </a:solidFill>
              </a:rPr>
              <a:t>výzva IROP – </a:t>
            </a:r>
            <a:r>
              <a:rPr lang="cs-CZ" sz="2400" dirty="0" smtClean="0">
                <a:solidFill>
                  <a:prstClr val="black"/>
                </a:solidFill>
              </a:rPr>
              <a:t>sociální podnikání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8599"/>
            <a:ext cx="8229600" cy="489386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pl-PL" sz="1500" dirty="0" smtClean="0"/>
          </a:p>
          <a:p>
            <a:pPr marL="0" lvl="0" indent="0" algn="just">
              <a:buNone/>
            </a:pPr>
            <a:endParaRPr lang="pl-PL" sz="1800" dirty="0" smtClean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51</a:t>
            </a:fld>
            <a:endParaRPr lang="en-US" dirty="0"/>
          </a:p>
        </p:txBody>
      </p:sp>
      <p:sp>
        <p:nvSpPr>
          <p:cNvPr id="5" name="Obdélník 4"/>
          <p:cNvSpPr/>
          <p:nvPr/>
        </p:nvSpPr>
        <p:spPr>
          <a:xfrm>
            <a:off x="609601" y="1295400"/>
            <a:ext cx="745807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Myriad Pro"/>
              </a:rPr>
              <a:t>Další výzvy </a:t>
            </a:r>
            <a:r>
              <a:rPr lang="cs-CZ" sz="2000" b="1" dirty="0" smtClean="0">
                <a:latin typeface="Myriad Pro"/>
              </a:rPr>
              <a:t>Specifického cíle 2.2 </a:t>
            </a:r>
            <a:r>
              <a:rPr lang="cs-CZ" sz="2000" dirty="0" smtClean="0">
                <a:latin typeface="Myriad Pro"/>
              </a:rPr>
              <a:t> </a:t>
            </a:r>
            <a:r>
              <a:rPr lang="cs-CZ" sz="2000" b="1" dirty="0" smtClean="0">
                <a:latin typeface="Myriad Pro"/>
              </a:rPr>
              <a:t>Vznik nových a rozvoj existujících podnikatelských aktivit v oblasti sociálního podnikání v roce 2016:</a:t>
            </a:r>
          </a:p>
          <a:p>
            <a:endParaRPr lang="cs-CZ" sz="2000" b="1" dirty="0">
              <a:latin typeface="Myriad 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Myriad Pro"/>
              </a:rPr>
              <a:t>Výzva </a:t>
            </a:r>
            <a:r>
              <a:rPr lang="cs-CZ" sz="2000" dirty="0">
                <a:latin typeface="Myriad Pro"/>
              </a:rPr>
              <a:t>na sociální podnikání </a:t>
            </a:r>
            <a:r>
              <a:rPr lang="cs-CZ" sz="2000" dirty="0" smtClean="0">
                <a:latin typeface="Myriad Pro"/>
              </a:rPr>
              <a:t>pro sociálně vyloučené lokality-  </a:t>
            </a:r>
            <a:r>
              <a:rPr lang="cs-CZ" sz="2000" b="1" dirty="0">
                <a:latin typeface="Myriad Pro"/>
              </a:rPr>
              <a:t>srpen </a:t>
            </a:r>
            <a:r>
              <a:rPr lang="cs-CZ" sz="2000" b="1" dirty="0" smtClean="0">
                <a:latin typeface="Myriad Pro"/>
              </a:rPr>
              <a:t>2016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 smtClean="0">
              <a:latin typeface="Myriad 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Myriad Pro"/>
              </a:rPr>
              <a:t>Výzva </a:t>
            </a:r>
            <a:r>
              <a:rPr lang="cs-CZ" sz="2000" dirty="0">
                <a:latin typeface="Myriad Pro"/>
              </a:rPr>
              <a:t>na sociální podnikání</a:t>
            </a:r>
            <a:r>
              <a:rPr lang="cs-CZ" sz="2000" dirty="0" smtClean="0">
                <a:latin typeface="Myriad Pro"/>
              </a:rPr>
              <a:t> - </a:t>
            </a:r>
            <a:r>
              <a:rPr lang="cs-CZ" sz="2000" b="1" dirty="0">
                <a:latin typeface="Myriad Pro"/>
              </a:rPr>
              <a:t>srpen 2016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latin typeface="Myriad 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Myriad Pro"/>
              </a:rPr>
              <a:t>Výzva </a:t>
            </a:r>
            <a:r>
              <a:rPr lang="cs-CZ" sz="2000" dirty="0">
                <a:latin typeface="Myriad Pro"/>
              </a:rPr>
              <a:t>na sociální podnikání pro ITI </a:t>
            </a:r>
            <a:r>
              <a:rPr lang="cs-CZ" sz="2000" dirty="0" smtClean="0">
                <a:latin typeface="Myriad Pro"/>
              </a:rPr>
              <a:t> </a:t>
            </a:r>
            <a:r>
              <a:rPr lang="cs-CZ" sz="2000" dirty="0">
                <a:latin typeface="Myriad Pro"/>
              </a:rPr>
              <a:t>-  </a:t>
            </a:r>
            <a:r>
              <a:rPr lang="cs-CZ" sz="2000" b="1" dirty="0" smtClean="0">
                <a:latin typeface="Myriad Pro"/>
              </a:rPr>
              <a:t>září 2016</a:t>
            </a:r>
            <a:endParaRPr lang="cs-CZ" sz="2000" b="1" dirty="0">
              <a:latin typeface="Myriad Pro"/>
            </a:endParaRPr>
          </a:p>
          <a:p>
            <a:r>
              <a:rPr lang="cs-CZ" sz="2000" dirty="0" smtClean="0">
                <a:latin typeface="Myriad Pro"/>
              </a:rPr>
              <a:t>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Myriad Pro"/>
              </a:rPr>
              <a:t>Výzva na sociální podnikání pro </a:t>
            </a:r>
            <a:r>
              <a:rPr lang="cs-CZ" sz="2000" dirty="0" smtClean="0">
                <a:latin typeface="Myriad Pro"/>
              </a:rPr>
              <a:t>IPRÚ </a:t>
            </a:r>
            <a:r>
              <a:rPr lang="cs-CZ" sz="2000" dirty="0">
                <a:latin typeface="Myriad Pro"/>
              </a:rPr>
              <a:t>-  </a:t>
            </a:r>
            <a:r>
              <a:rPr lang="cs-CZ" sz="2000" b="1" dirty="0">
                <a:latin typeface="Myriad Pro"/>
              </a:rPr>
              <a:t>září </a:t>
            </a:r>
            <a:r>
              <a:rPr lang="cs-CZ" sz="2000" b="1" dirty="0" smtClean="0">
                <a:latin typeface="Myriad Pro"/>
              </a:rPr>
              <a:t>2016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 smtClean="0">
              <a:latin typeface="Myriad 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Myriad Pro"/>
              </a:rPr>
              <a:t>Výzva na sociální podnikání pro CLLD – </a:t>
            </a:r>
            <a:r>
              <a:rPr lang="cs-CZ" sz="2000" b="1" dirty="0" smtClean="0">
                <a:latin typeface="Myriad Pro"/>
              </a:rPr>
              <a:t>duben 2016</a:t>
            </a:r>
          </a:p>
          <a:p>
            <a:endParaRPr lang="cs-CZ" sz="2000" dirty="0">
              <a:latin typeface="Myriad Pro"/>
            </a:endParaRPr>
          </a:p>
          <a:p>
            <a:endParaRPr lang="cs-CZ" sz="2000" dirty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402573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11</a:t>
            </a:r>
            <a:r>
              <a:rPr lang="cs-CZ" sz="2400" dirty="0" smtClean="0">
                <a:solidFill>
                  <a:prstClr val="black"/>
                </a:solidFill>
              </a:rPr>
              <a:t>. </a:t>
            </a:r>
            <a:r>
              <a:rPr lang="cs-CZ" sz="2400" cap="none" dirty="0" smtClean="0">
                <a:solidFill>
                  <a:prstClr val="black"/>
                </a:solidFill>
              </a:rPr>
              <a:t>a</a:t>
            </a:r>
            <a:r>
              <a:rPr lang="cs-CZ" sz="2400" dirty="0" smtClean="0">
                <a:solidFill>
                  <a:prstClr val="black"/>
                </a:solidFill>
              </a:rPr>
              <a:t> 12. </a:t>
            </a:r>
            <a:r>
              <a:rPr lang="cs-CZ" sz="2400" dirty="0">
                <a:solidFill>
                  <a:prstClr val="black"/>
                </a:solidFill>
              </a:rPr>
              <a:t>výzva IROP – </a:t>
            </a:r>
            <a:r>
              <a:rPr lang="cs-CZ" sz="2400" dirty="0" smtClean="0">
                <a:solidFill>
                  <a:prstClr val="black"/>
                </a:solidFill>
              </a:rPr>
              <a:t>sociální podnikání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8599"/>
            <a:ext cx="8229600" cy="489386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pl-PL" sz="1500" dirty="0" smtClean="0"/>
          </a:p>
          <a:p>
            <a:pPr marL="0" indent="0">
              <a:buNone/>
            </a:pPr>
            <a:r>
              <a:rPr lang="cs-CZ" sz="2000" b="1" dirty="0"/>
              <a:t>Závěrečná </a:t>
            </a:r>
            <a:r>
              <a:rPr lang="cs-CZ" sz="2000" b="1" dirty="0" smtClean="0"/>
              <a:t>Zpráva o realizaci projektu (</a:t>
            </a:r>
            <a:r>
              <a:rPr lang="cs-CZ" sz="2000" b="1" dirty="0" err="1" smtClean="0"/>
              <a:t>ZoR</a:t>
            </a:r>
            <a:r>
              <a:rPr lang="cs-CZ" sz="2000" b="1" dirty="0" smtClean="0"/>
              <a:t>)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Nejpozději se Závěrečnou </a:t>
            </a:r>
            <a:r>
              <a:rPr lang="cs-CZ" sz="2000" dirty="0" err="1"/>
              <a:t>ZoR</a:t>
            </a:r>
            <a:r>
              <a:rPr lang="cs-CZ" sz="2000" dirty="0"/>
              <a:t> projektu všichni příjemci doloží: </a:t>
            </a:r>
          </a:p>
          <a:p>
            <a:pPr lvl="0"/>
            <a:r>
              <a:rPr lang="cs-CZ" sz="2000" dirty="0"/>
              <a:t>zakládací listinu společnosti se </a:t>
            </a:r>
            <a:r>
              <a:rPr lang="cs-CZ" sz="2000" b="1" dirty="0"/>
              <a:t>zapracovanými</a:t>
            </a:r>
            <a:r>
              <a:rPr lang="cs-CZ" sz="2000" dirty="0"/>
              <a:t> principy sociálního podnikání (netýká se OSVČ),</a:t>
            </a:r>
          </a:p>
          <a:p>
            <a:pPr lvl="0"/>
            <a:r>
              <a:rPr lang="cs-CZ" sz="2000" dirty="0"/>
              <a:t>protokol o předání a převzetí díla a odstranění vad a nedodělků bránících užívání díla.</a:t>
            </a:r>
          </a:p>
          <a:p>
            <a:pPr marL="0" indent="0">
              <a:buNone/>
            </a:pPr>
            <a:r>
              <a:rPr lang="cs-CZ" sz="1800" dirty="0" smtClean="0"/>
              <a:t> </a:t>
            </a:r>
            <a:endParaRPr lang="cs-CZ" sz="1800" dirty="0"/>
          </a:p>
          <a:p>
            <a:pPr marL="0" lvl="0" indent="0" algn="just">
              <a:buNone/>
            </a:pPr>
            <a:endParaRPr lang="pl-PL" sz="1800" dirty="0" smtClean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38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" y="58522"/>
            <a:ext cx="9137469" cy="1155801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11</a:t>
            </a:r>
            <a:r>
              <a:rPr lang="cs-CZ" sz="2400" dirty="0" smtClean="0">
                <a:solidFill>
                  <a:prstClr val="black"/>
                </a:solidFill>
              </a:rPr>
              <a:t>. </a:t>
            </a:r>
            <a:r>
              <a:rPr lang="cs-CZ" sz="2400" cap="none" dirty="0" smtClean="0">
                <a:solidFill>
                  <a:prstClr val="black"/>
                </a:solidFill>
              </a:rPr>
              <a:t>a</a:t>
            </a:r>
            <a:r>
              <a:rPr lang="cs-CZ" sz="2400" dirty="0" smtClean="0">
                <a:solidFill>
                  <a:prstClr val="black"/>
                </a:solidFill>
              </a:rPr>
              <a:t> 12. </a:t>
            </a:r>
            <a:r>
              <a:rPr lang="cs-CZ" sz="2400" dirty="0">
                <a:solidFill>
                  <a:prstClr val="black"/>
                </a:solidFill>
              </a:rPr>
              <a:t>výzva IROP – </a:t>
            </a:r>
            <a:r>
              <a:rPr lang="cs-CZ" sz="2400" dirty="0" smtClean="0">
                <a:solidFill>
                  <a:prstClr val="black"/>
                </a:solidFill>
              </a:rPr>
              <a:t>monitorování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8599"/>
            <a:ext cx="8229600" cy="512932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pl-PL" sz="1400" dirty="0" smtClean="0"/>
          </a:p>
          <a:p>
            <a:pPr marL="0" indent="0">
              <a:buNone/>
            </a:pPr>
            <a:endParaRPr lang="cs-CZ" sz="1400" dirty="0" smtClean="0"/>
          </a:p>
          <a:p>
            <a:pPr marL="0" indent="0">
              <a:buNone/>
            </a:pPr>
            <a:r>
              <a:rPr lang="cs-CZ" sz="1600" dirty="0" smtClean="0"/>
              <a:t>Ke </a:t>
            </a:r>
            <a:r>
              <a:rPr lang="cs-CZ" sz="1600" dirty="0"/>
              <a:t>každé </a:t>
            </a:r>
            <a:r>
              <a:rPr lang="cs-CZ" sz="1600" dirty="0" smtClean="0"/>
              <a:t>Zprávě o udržitelnosti (</a:t>
            </a:r>
            <a:r>
              <a:rPr lang="cs-CZ" sz="1600" dirty="0" err="1" smtClean="0"/>
              <a:t>ZoU</a:t>
            </a:r>
            <a:r>
              <a:rPr lang="cs-CZ" sz="1600" dirty="0" smtClean="0"/>
              <a:t>) </a:t>
            </a:r>
            <a:r>
              <a:rPr lang="cs-CZ" sz="1600" dirty="0"/>
              <a:t>projektu příjemce dokládá:</a:t>
            </a:r>
          </a:p>
          <a:p>
            <a:pPr lvl="0"/>
            <a:r>
              <a:rPr lang="cs-CZ" sz="1600" dirty="0" smtClean="0"/>
              <a:t>soupisku zaměstnanců </a:t>
            </a:r>
            <a:r>
              <a:rPr lang="cs-CZ" sz="1600" dirty="0"/>
              <a:t>(kromě OSVČ bez zaměstnanců) </a:t>
            </a:r>
            <a:r>
              <a:rPr lang="cs-CZ" sz="1600" dirty="0" smtClean="0"/>
              <a:t>- příloha </a:t>
            </a:r>
            <a:r>
              <a:rPr lang="cs-CZ" sz="1600" dirty="0"/>
              <a:t>č. </a:t>
            </a:r>
            <a:r>
              <a:rPr lang="cs-CZ" sz="1600" dirty="0" smtClean="0"/>
              <a:t>7 Specifických pravidel, z cílové i necílové skupiny (jen v první </a:t>
            </a:r>
            <a:r>
              <a:rPr lang="cs-CZ" sz="1600" dirty="0" err="1" smtClean="0"/>
              <a:t>ZoU</a:t>
            </a:r>
            <a:r>
              <a:rPr lang="cs-CZ" sz="1600" dirty="0" smtClean="0"/>
              <a:t>), v průběhu už jen změny</a:t>
            </a:r>
            <a:endParaRPr lang="cs-CZ" sz="1600" dirty="0"/>
          </a:p>
          <a:p>
            <a:pPr lvl="0"/>
            <a:r>
              <a:rPr lang="cs-CZ" sz="1600" dirty="0" smtClean="0"/>
              <a:t>doklady </a:t>
            </a:r>
            <a:r>
              <a:rPr lang="cs-CZ" sz="1600" dirty="0"/>
              <a:t>potvrzující, že zaměstnanec spadá do cílové skupiny (včetně OSVČ</a:t>
            </a:r>
            <a:r>
              <a:rPr lang="cs-CZ" sz="1600" dirty="0" smtClean="0"/>
              <a:t>)</a:t>
            </a:r>
            <a:endParaRPr lang="cs-CZ" sz="1600" dirty="0"/>
          </a:p>
          <a:p>
            <a:pPr lvl="0"/>
            <a:r>
              <a:rPr lang="cs-CZ" sz="1600" dirty="0" smtClean="0"/>
              <a:t>emailovou komunikaci, interní zpravodaj, zápisy ze schůzí, výsledky dotazníkového šetření, příp. jiný způsob prokazující účast zaměstnanců na směřování podniku.</a:t>
            </a:r>
          </a:p>
          <a:p>
            <a:pPr lvl="0"/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V každé Průběžné a v Závěrečné </a:t>
            </a:r>
            <a:r>
              <a:rPr lang="cs-CZ" sz="1600" dirty="0" err="1"/>
              <a:t>ZoU</a:t>
            </a:r>
            <a:r>
              <a:rPr lang="cs-CZ" sz="1600" dirty="0"/>
              <a:t> </a:t>
            </a:r>
            <a:r>
              <a:rPr lang="cs-CZ" sz="1600" dirty="0" smtClean="0"/>
              <a:t>příjemci </a:t>
            </a:r>
            <a:r>
              <a:rPr lang="cs-CZ" sz="1600" dirty="0"/>
              <a:t>popíší: </a:t>
            </a:r>
            <a:endParaRPr lang="cs-CZ" sz="1600" dirty="0" smtClean="0"/>
          </a:p>
          <a:p>
            <a:pPr lvl="0"/>
            <a:r>
              <a:rPr lang="cs-CZ" sz="1600" dirty="0" smtClean="0"/>
              <a:t>informace o využití případného zisku,</a:t>
            </a:r>
          </a:p>
          <a:p>
            <a:r>
              <a:rPr lang="cs-CZ" sz="1600" dirty="0"/>
              <a:t>rozpis celkových tržeb a tržby z prodeje svých výrobků a služeb, jejich </a:t>
            </a:r>
            <a:r>
              <a:rPr lang="cs-CZ" sz="1600" dirty="0" smtClean="0"/>
              <a:t>podíl  </a:t>
            </a:r>
            <a:r>
              <a:rPr lang="cs-CZ" sz="1600" dirty="0"/>
              <a:t>v %,</a:t>
            </a:r>
          </a:p>
          <a:p>
            <a:pPr lvl="0"/>
            <a:r>
              <a:rPr lang="cs-CZ" sz="1600" dirty="0"/>
              <a:t>popis dodržování zásad podnikání šetrného k životnímu prostředí</a:t>
            </a:r>
            <a:r>
              <a:rPr lang="cs-CZ" sz="1600" dirty="0" smtClean="0"/>
              <a:t>,</a:t>
            </a:r>
          </a:p>
          <a:p>
            <a:pPr lvl="0"/>
            <a:r>
              <a:rPr lang="cs-CZ" sz="1600" dirty="0" smtClean="0"/>
              <a:t>seznam dodavatelů a přehled o odběratelích se sídlem nebo provozovnou ve stejném nebo sousedním kraji prokazující místní prospěšnost. </a:t>
            </a:r>
          </a:p>
          <a:p>
            <a:pPr marL="0" lvl="0" indent="0" algn="just">
              <a:buNone/>
            </a:pPr>
            <a:endParaRPr lang="pl-PL" sz="1600" dirty="0" smtClean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53</a:t>
            </a:fld>
            <a:endParaRPr lang="en-US" dirty="0"/>
          </a:p>
        </p:txBody>
      </p:sp>
      <p:sp>
        <p:nvSpPr>
          <p:cNvPr id="7" name="Obdélník 6"/>
          <p:cNvSpPr/>
          <p:nvPr/>
        </p:nvSpPr>
        <p:spPr>
          <a:xfrm>
            <a:off x="457200" y="1124407"/>
            <a:ext cx="7448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Monitorování v udržitelnosti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03841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934188" y="879174"/>
            <a:ext cx="6896986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cs-CZ" sz="2800" dirty="0" smtClean="0">
              <a:solidFill>
                <a:srgbClr val="000000"/>
              </a:solidFill>
              <a:latin typeface="Myriad Pro Black"/>
              <a:cs typeface="Myriad Pro Black"/>
            </a:endParaRPr>
          </a:p>
          <a:p>
            <a:pPr algn="ctr">
              <a:lnSpc>
                <a:spcPct val="150000"/>
              </a:lnSpc>
            </a:pPr>
            <a:r>
              <a:rPr lang="cs-CZ" sz="2800" b="1" dirty="0" smtClean="0">
                <a:solidFill>
                  <a:srgbClr val="000000"/>
                </a:solidFill>
                <a:latin typeface="Myriad Pro Black"/>
                <a:cs typeface="Myriad Pro Black"/>
              </a:rPr>
              <a:t>DĚKUJI VÁM ZA POZORNOST</a:t>
            </a:r>
            <a:r>
              <a:rPr lang="cs-CZ" sz="2800" b="1" dirty="0" smtClean="0">
                <a:solidFill>
                  <a:srgbClr val="000000"/>
                </a:solidFill>
                <a:cs typeface="Myriad Pro"/>
              </a:rPr>
              <a:t/>
            </a:r>
            <a:br>
              <a:rPr lang="cs-CZ" sz="2800" b="1" dirty="0" smtClean="0">
                <a:solidFill>
                  <a:srgbClr val="000000"/>
                </a:solidFill>
                <a:cs typeface="Myriad Pro"/>
              </a:rPr>
            </a:br>
            <a:r>
              <a:rPr lang="cs-CZ" dirty="0" smtClean="0">
                <a:solidFill>
                  <a:srgbClr val="000000"/>
                </a:solidFill>
                <a:cs typeface="Myriad Pro"/>
              </a:rPr>
              <a:t/>
            </a:r>
            <a:br>
              <a:rPr lang="cs-CZ" dirty="0" smtClean="0">
                <a:solidFill>
                  <a:srgbClr val="000000"/>
                </a:solidFill>
                <a:cs typeface="Myriad Pro"/>
              </a:rPr>
            </a:br>
            <a:r>
              <a:rPr lang="pl-PL" sz="2800" dirty="0" smtClean="0">
                <a:solidFill>
                  <a:srgbClr val="000000"/>
                </a:solidFill>
                <a:latin typeface="Myriad Pro"/>
                <a:cs typeface="Myriad Pro"/>
              </a:rPr>
              <a:t>Ing. Blanka Davidová</a:t>
            </a:r>
            <a:endParaRPr lang="pl-PL" sz="2800" dirty="0">
              <a:solidFill>
                <a:srgbClr val="000000"/>
              </a:solidFill>
              <a:latin typeface="Myriad Pro"/>
              <a:cs typeface="Myriad Pro"/>
            </a:endParaRPr>
          </a:p>
          <a:p>
            <a:pPr algn="ctr">
              <a:lnSpc>
                <a:spcPct val="150000"/>
              </a:lnSpc>
            </a:pPr>
            <a:r>
              <a:rPr lang="pl-PL" sz="2800" dirty="0" smtClean="0">
                <a:solidFill>
                  <a:srgbClr val="000000"/>
                </a:solidFill>
                <a:latin typeface="Myriad Pro"/>
                <a:cs typeface="Myriad Pro"/>
              </a:rPr>
              <a:t>Blanka.Davidova@mmr.cz</a:t>
            </a:r>
          </a:p>
          <a:p>
            <a:pPr algn="ctr">
              <a:lnSpc>
                <a:spcPct val="150000"/>
              </a:lnSpc>
            </a:pPr>
            <a:r>
              <a:rPr lang="cs-CZ" sz="2800" dirty="0">
                <a:hlinkClick r:id="rId2"/>
              </a:rPr>
              <a:t>http://www.dotaceeu.cz/irop</a:t>
            </a:r>
            <a:endParaRPr lang="cs-CZ" sz="2800" dirty="0"/>
          </a:p>
          <a:p>
            <a:pPr algn="ctr">
              <a:lnSpc>
                <a:spcPct val="150000"/>
              </a:lnSpc>
            </a:pPr>
            <a:endParaRPr lang="pl-PL" sz="28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 algn="ctr">
              <a:lnSpc>
                <a:spcPct val="150000"/>
              </a:lnSpc>
            </a:pPr>
            <a:endParaRPr lang="pl-PL" sz="28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71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84163"/>
            <a:ext cx="8229600" cy="1143000"/>
          </a:xfrm>
        </p:spPr>
        <p:txBody>
          <a:bodyPr/>
          <a:lstStyle/>
          <a:p>
            <a:r>
              <a:rPr lang="it-IT" sz="3200" dirty="0">
                <a:solidFill>
                  <a:prstClr val="black"/>
                </a:solidFill>
              </a:rPr>
              <a:t>Pravidla pro žadatele a příjemce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4661828"/>
              </p:ext>
            </p:extLst>
          </p:nvPr>
        </p:nvGraphicFramePr>
        <p:xfrm>
          <a:off x="457200" y="1337437"/>
          <a:ext cx="8229600" cy="5032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Kapitoly</a:t>
                      </a:r>
                      <a:r>
                        <a:rPr lang="cs-CZ" baseline="0" dirty="0" smtClean="0"/>
                        <a:t> Obecných pravidel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356049">
                <a:tc>
                  <a:txBody>
                    <a:bodyPr/>
                    <a:lstStyle/>
                    <a:p>
                      <a:r>
                        <a:rPr lang="cs-CZ" dirty="0" smtClean="0"/>
                        <a:t>Vyhlášení výzvy a předkládání žádostí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Publicita</a:t>
                      </a:r>
                      <a:endParaRPr lang="cs-CZ" dirty="0"/>
                    </a:p>
                  </a:txBody>
                  <a:tcPr/>
                </a:tc>
              </a:tr>
              <a:tr h="356049">
                <a:tc>
                  <a:txBody>
                    <a:bodyPr/>
                    <a:lstStyle/>
                    <a:p>
                      <a:r>
                        <a:rPr lang="cs-CZ" dirty="0" smtClean="0"/>
                        <a:t>Hodnocení a výběr projektů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Sankce</a:t>
                      </a:r>
                      <a:endParaRPr lang="cs-CZ" dirty="0"/>
                    </a:p>
                  </a:txBody>
                  <a:tcPr/>
                </a:tc>
              </a:tr>
              <a:tr h="356049">
                <a:tc>
                  <a:txBody>
                    <a:bodyPr/>
                    <a:lstStyle/>
                    <a:p>
                      <a:r>
                        <a:rPr lang="cs-CZ" dirty="0" smtClean="0"/>
                        <a:t>Příprava</a:t>
                      </a:r>
                      <a:r>
                        <a:rPr lang="cs-CZ" baseline="0" dirty="0" smtClean="0"/>
                        <a:t> a realizace projektu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Monitorování projektů</a:t>
                      </a:r>
                      <a:endParaRPr lang="cs-CZ" dirty="0"/>
                    </a:p>
                  </a:txBody>
                  <a:tcPr/>
                </a:tc>
              </a:tr>
              <a:tr h="356049">
                <a:tc>
                  <a:txBody>
                    <a:bodyPr/>
                    <a:lstStyle/>
                    <a:p>
                      <a:r>
                        <a:rPr lang="cs-CZ" dirty="0" smtClean="0"/>
                        <a:t>Investiční</a:t>
                      </a:r>
                      <a:r>
                        <a:rPr lang="cs-CZ" baseline="0" dirty="0" smtClean="0"/>
                        <a:t> plánování 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Indikátory</a:t>
                      </a:r>
                      <a:endParaRPr lang="cs-CZ" dirty="0"/>
                    </a:p>
                  </a:txBody>
                  <a:tcPr/>
                </a:tc>
              </a:tr>
              <a:tr h="356049">
                <a:tc>
                  <a:txBody>
                    <a:bodyPr/>
                    <a:lstStyle/>
                    <a:p>
                      <a:r>
                        <a:rPr lang="cs-CZ" dirty="0" smtClean="0"/>
                        <a:t>Dodatečné stavební práce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Změny v projektu</a:t>
                      </a:r>
                      <a:endParaRPr lang="cs-CZ" dirty="0"/>
                    </a:p>
                  </a:txBody>
                  <a:tcPr/>
                </a:tc>
              </a:tr>
              <a:tr h="64312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Odstoupení, ukončení realizace projektu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Nesrovnalosti,</a:t>
                      </a:r>
                      <a:r>
                        <a:rPr lang="cs-CZ" baseline="0" dirty="0" smtClean="0"/>
                        <a:t> porušení rozpočtové kázně, porušení právního aktu</a:t>
                      </a:r>
                      <a:endParaRPr lang="cs-CZ" dirty="0"/>
                    </a:p>
                  </a:txBody>
                  <a:tcPr/>
                </a:tc>
              </a:tr>
              <a:tr h="356049">
                <a:tc>
                  <a:txBody>
                    <a:bodyPr/>
                    <a:lstStyle/>
                    <a:p>
                      <a:r>
                        <a:rPr lang="cs-CZ" dirty="0" smtClean="0"/>
                        <a:t>Veřejná podpora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Financování</a:t>
                      </a:r>
                      <a:endParaRPr lang="cs-CZ" dirty="0"/>
                    </a:p>
                  </a:txBody>
                  <a:tcPr/>
                </a:tc>
              </a:tr>
              <a:tr h="356049">
                <a:tc>
                  <a:txBody>
                    <a:bodyPr/>
                    <a:lstStyle/>
                    <a:p>
                      <a:r>
                        <a:rPr lang="cs-CZ" dirty="0" smtClean="0"/>
                        <a:t>Účetnictví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Příjmy</a:t>
                      </a:r>
                      <a:endParaRPr lang="cs-CZ" dirty="0"/>
                    </a:p>
                  </a:txBody>
                  <a:tcPr/>
                </a:tc>
              </a:tr>
              <a:tr h="356049">
                <a:tc>
                  <a:txBody>
                    <a:bodyPr/>
                    <a:lstStyle/>
                    <a:p>
                      <a:r>
                        <a:rPr lang="cs-CZ" dirty="0" smtClean="0"/>
                        <a:t>Způsobilé výdaje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Udržitelnost</a:t>
                      </a:r>
                      <a:endParaRPr lang="cs-CZ" dirty="0"/>
                    </a:p>
                  </a:txBody>
                  <a:tcPr/>
                </a:tc>
              </a:tr>
              <a:tr h="356049">
                <a:tc>
                  <a:txBody>
                    <a:bodyPr/>
                    <a:lstStyle/>
                    <a:p>
                      <a:r>
                        <a:rPr lang="cs-CZ" dirty="0" smtClean="0"/>
                        <a:t>Přenesená daňová povinnost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Námitky a stížnosti</a:t>
                      </a:r>
                      <a:endParaRPr lang="cs-CZ" dirty="0"/>
                    </a:p>
                  </a:txBody>
                  <a:tcPr/>
                </a:tc>
              </a:tr>
              <a:tr h="356049">
                <a:tc>
                  <a:txBody>
                    <a:bodyPr/>
                    <a:lstStyle/>
                    <a:p>
                      <a:r>
                        <a:rPr lang="cs-CZ" dirty="0" smtClean="0"/>
                        <a:t>Archivace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Kontroly a audity</a:t>
                      </a:r>
                      <a:endParaRPr lang="cs-CZ" dirty="0"/>
                    </a:p>
                  </a:txBody>
                  <a:tcPr/>
                </a:tc>
              </a:tr>
              <a:tr h="356049">
                <a:tc>
                  <a:txBody>
                    <a:bodyPr/>
                    <a:lstStyle/>
                    <a:p>
                      <a:r>
                        <a:rPr lang="cs-CZ" dirty="0" smtClean="0"/>
                        <a:t>Vazba</a:t>
                      </a:r>
                      <a:r>
                        <a:rPr lang="cs-CZ" baseline="0" dirty="0" smtClean="0"/>
                        <a:t> na integrované nástroje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Právní a metodický rámec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783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55801"/>
          </a:xfrm>
        </p:spPr>
        <p:txBody>
          <a:bodyPr/>
          <a:lstStyle/>
          <a:p>
            <a:r>
              <a:rPr lang="cs-CZ" sz="3200" dirty="0" smtClean="0"/>
              <a:t>Harmonogram výzev IROP 2015</a:t>
            </a:r>
            <a:endParaRPr lang="it-IT" sz="3200" dirty="0"/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5577411"/>
              </p:ext>
            </p:extLst>
          </p:nvPr>
        </p:nvGraphicFramePr>
        <p:xfrm>
          <a:off x="402817" y="1330084"/>
          <a:ext cx="8338367" cy="47189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989"/>
                <a:gridCol w="5677312"/>
                <a:gridCol w="1220066"/>
              </a:tblGrid>
              <a:tr h="341651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Číslo</a:t>
                      </a:r>
                      <a:r>
                        <a:rPr lang="cs-CZ" sz="20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výzvy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Vyhlášené výzvy IROP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Vyhlášení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4165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 smtClean="0">
                          <a:effectLst/>
                        </a:rPr>
                        <a:t>1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Vybrané</a:t>
                      </a:r>
                      <a:r>
                        <a:rPr lang="cs-CZ" sz="2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úseky silnic II. a III. třídy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 smtClean="0">
                          <a:effectLst/>
                        </a:rPr>
                        <a:t>7/2015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165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Územní</a:t>
                      </a:r>
                      <a:r>
                        <a:rPr lang="cs-CZ" sz="2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plány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 smtClean="0">
                          <a:effectLst/>
                        </a:rPr>
                        <a:t>7/2015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165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Regulační</a:t>
                      </a:r>
                      <a:r>
                        <a:rPr lang="cs-CZ" sz="2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plány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 smtClean="0">
                          <a:effectLst/>
                        </a:rPr>
                        <a:t>9/2015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165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Aktivity</a:t>
                      </a:r>
                      <a:r>
                        <a:rPr lang="cs-CZ" sz="2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vedoucí k úplnému elektronickému podání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 smtClean="0">
                          <a:effectLst/>
                        </a:rPr>
                        <a:t>9/2015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165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Vysoc</a:t>
                      </a:r>
                      <a:r>
                        <a:rPr lang="cs-CZ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 specializovaná péče v oblastech onkogynekologie a perinatologie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 smtClean="0">
                          <a:effectLst/>
                        </a:rPr>
                        <a:t>9/2015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165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Provozní</a:t>
                      </a:r>
                      <a:r>
                        <a:rPr lang="cs-CZ" sz="2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a animační výdaje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 smtClean="0">
                          <a:effectLst/>
                        </a:rPr>
                        <a:t>9/2015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165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Deinstitucionalizace</a:t>
                      </a:r>
                      <a:r>
                        <a:rPr lang="cs-CZ" sz="2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sociálních služeb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 smtClean="0">
                          <a:effectLst/>
                        </a:rPr>
                        <a:t>9/2015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165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Technická</a:t>
                      </a:r>
                      <a:r>
                        <a:rPr lang="cs-CZ" sz="2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pomoc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 smtClean="0">
                          <a:effectLst/>
                        </a:rPr>
                        <a:t>9/2015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165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Územní studie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10/2015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165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Kyberbezpečnost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10/2015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165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Sociální podnikání pro SVL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10/2015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165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Sociální podnikání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10/2015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86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975"/>
            <a:ext cx="8229600" cy="1155801"/>
          </a:xfrm>
        </p:spPr>
        <p:txBody>
          <a:bodyPr/>
          <a:lstStyle/>
          <a:p>
            <a:r>
              <a:rPr lang="cs-CZ" sz="3200" dirty="0" smtClean="0"/>
              <a:t>Harmonogram výzev IROP 2015</a:t>
            </a:r>
            <a:endParaRPr lang="it-IT" sz="3200" dirty="0"/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8897247"/>
              </p:ext>
            </p:extLst>
          </p:nvPr>
        </p:nvGraphicFramePr>
        <p:xfrm>
          <a:off x="358220" y="1668541"/>
          <a:ext cx="8531255" cy="36599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3989"/>
                <a:gridCol w="5878977"/>
                <a:gridCol w="1248289"/>
              </a:tblGrid>
              <a:tr h="635494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 smtClean="0">
                          <a:effectLst/>
                        </a:rPr>
                        <a:t>Číslo výzvy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Plánované výzvy IROP do konce 2015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</a:rPr>
                        <a:t>Vyhlášení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5068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Revitalizace</a:t>
                      </a:r>
                      <a:r>
                        <a:rPr lang="cs-CZ" sz="2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souboru vybraných památek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 smtClean="0">
                          <a:effectLst/>
                        </a:rPr>
                        <a:t>11/2015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068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Infrastruktura</a:t>
                      </a:r>
                      <a:r>
                        <a:rPr lang="cs-CZ" sz="2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pro předškolní vzdělávání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 smtClean="0">
                          <a:effectLst/>
                        </a:rPr>
                        <a:t>11/2015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3549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Infrastruktura</a:t>
                      </a:r>
                      <a:r>
                        <a:rPr lang="cs-CZ" sz="2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pro předškolní vzdělávání v sociálně vyloučených lokalitách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 smtClean="0">
                          <a:effectLst/>
                        </a:rPr>
                        <a:t>11/2015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068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Energetické</a:t>
                      </a:r>
                      <a:r>
                        <a:rPr lang="cs-CZ" sz="2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úspory v bytových domech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 smtClean="0">
                          <a:effectLst/>
                        </a:rPr>
                        <a:t>12/2015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3549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Elektronizace</a:t>
                      </a:r>
                      <a:r>
                        <a:rPr lang="cs-CZ" sz="2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odvětví – </a:t>
                      </a:r>
                      <a:r>
                        <a:rPr lang="cs-CZ" sz="2000" b="0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eLegislativa</a:t>
                      </a:r>
                      <a:r>
                        <a:rPr lang="cs-CZ" sz="2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cs-CZ" sz="2000" b="0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eSbírka</a:t>
                      </a:r>
                      <a:r>
                        <a:rPr lang="cs-CZ" sz="2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, archivace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 smtClean="0">
                          <a:effectLst/>
                        </a:rPr>
                        <a:t>12/2015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068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Podpora</a:t>
                      </a:r>
                      <a:r>
                        <a:rPr lang="cs-CZ" sz="2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bezpečnosti dopravy a cyklodopravy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 smtClean="0">
                          <a:effectLst/>
                        </a:rPr>
                        <a:t>12/2015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068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Technika</a:t>
                      </a:r>
                      <a:r>
                        <a:rPr lang="cs-CZ" sz="2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pro IZS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12/2015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84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522"/>
            <a:ext cx="8229600" cy="1155801"/>
          </a:xfrm>
        </p:spPr>
        <p:txBody>
          <a:bodyPr/>
          <a:lstStyle/>
          <a:p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en-US" sz="3200" dirty="0" smtClean="0"/>
              <a:t>Strukt</a:t>
            </a:r>
            <a:r>
              <a:rPr lang="cs-CZ" sz="3200" dirty="0" smtClean="0"/>
              <a:t>U</a:t>
            </a:r>
            <a:r>
              <a:rPr lang="en-US" sz="3200" dirty="0" smtClean="0"/>
              <a:t>ra </a:t>
            </a:r>
            <a:r>
              <a:rPr lang="en-US" sz="3200" dirty="0"/>
              <a:t>IROP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324"/>
            <a:ext cx="8229600" cy="4893868"/>
          </a:xfrm>
        </p:spPr>
        <p:txBody>
          <a:bodyPr>
            <a:normAutofit/>
          </a:bodyPr>
          <a:lstStyle/>
          <a:p>
            <a:pPr marL="0" indent="0" algn="just" eaLnBrk="0" fontAlgn="base" hangingPunct="0">
              <a:lnSpc>
                <a:spcPct val="170000"/>
              </a:lnSpc>
              <a:spcAft>
                <a:spcPct val="0"/>
              </a:spcAft>
              <a:buNone/>
            </a:pPr>
            <a:endParaRPr lang="pl-PL" sz="7600" b="1" dirty="0" smtClean="0"/>
          </a:p>
          <a:p>
            <a:pPr marL="0" indent="0" eaLnBrk="0" fontAlgn="base" hangingPunct="0">
              <a:spcAft>
                <a:spcPct val="0"/>
              </a:spcAft>
              <a:buNone/>
            </a:pPr>
            <a:endParaRPr lang="pl-PL" sz="7600" b="1" dirty="0"/>
          </a:p>
        </p:txBody>
      </p:sp>
      <p:pic>
        <p:nvPicPr>
          <p:cNvPr id="6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" y="61728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i="0" kern="1200" cap="all">
                <a:solidFill>
                  <a:schemeClr val="tx1"/>
                </a:solidFill>
                <a:latin typeface="Myriad Pro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2800" dirty="0">
              <a:solidFill>
                <a:srgbClr val="0070C0"/>
              </a:solidFill>
            </a:endParaRPr>
          </a:p>
        </p:txBody>
      </p:sp>
      <p:graphicFrame>
        <p:nvGraphicFramePr>
          <p:cNvPr id="9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9393382"/>
              </p:ext>
            </p:extLst>
          </p:nvPr>
        </p:nvGraphicFramePr>
        <p:xfrm>
          <a:off x="467544" y="134076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96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2E9813AA5530D4AAC2B4611BDF26DD7" ma:contentTypeVersion="0" ma:contentTypeDescription="Vytvoří nový dokument" ma:contentTypeScope="" ma:versionID="5f09c946f50ad25c68b4d7d13962170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ec98b5e5f0a4b7642889d076972788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ECBAF2-612A-4AE4-9F88-62784706A3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A9BE06D-B319-48B7-B5A2-AEB520ADF612}">
  <ds:schemaRefs>
    <ds:schemaRef ds:uri="http://purl.org/dc/terms/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735533C-2364-4BB7-BD2B-4E37E12FDC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3047</TotalTime>
  <Words>2432</Words>
  <Application>Microsoft Office PowerPoint</Application>
  <PresentationFormat>Předvádění na obrazovce (4:3)</PresentationFormat>
  <Paragraphs>703</Paragraphs>
  <Slides>54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55" baseType="lpstr">
      <vt:lpstr>Office Theme</vt:lpstr>
      <vt:lpstr>seminář pro žadatele  11. a 12. výzva IROP   „Sociální podnikání v sociálně vyloučených lokalitách“ a „Sociální podnikání“</vt:lpstr>
      <vt:lpstr>Program SEMINÁŘE</vt:lpstr>
      <vt:lpstr>Integrovaný regionální operační program</vt:lpstr>
      <vt:lpstr>Role MMR a CRR</vt:lpstr>
      <vt:lpstr>Pravidla pro žadatele a příjemce</vt:lpstr>
      <vt:lpstr>Pravidla pro žadatele a příjemce</vt:lpstr>
      <vt:lpstr>Harmonogram výzev IROP 2015</vt:lpstr>
      <vt:lpstr>Harmonogram výzev IROP 2015</vt:lpstr>
      <vt:lpstr> StruktUra IROP </vt:lpstr>
      <vt:lpstr>Prioritní osa 1: Konkurenceschopné, dostupné a bezpečné regiony </vt:lpstr>
      <vt:lpstr>Prioritní osa 1</vt:lpstr>
      <vt:lpstr>Prioritní osa 2: Zkvalitnění veřejných služeb a podmínek života pro obyvatele regionů </vt:lpstr>
      <vt:lpstr> Prioritní osa 2 </vt:lpstr>
      <vt:lpstr>PRIORITNÍ OSA 3: Dobrá správa území a zefektivnění veřejných institucí </vt:lpstr>
      <vt:lpstr>Prioritní osa 3</vt:lpstr>
      <vt:lpstr> Prioritní osa 4 </vt:lpstr>
      <vt:lpstr> </vt:lpstr>
      <vt:lpstr> 11. výzva IROP – sociální podnikání Pro sociálně vyloučené lokality </vt:lpstr>
      <vt:lpstr> 11. výzva IROP – sociální podnikání v SVL</vt:lpstr>
      <vt:lpstr> 11. výzva IROP – sociální podnikání pro SVL </vt:lpstr>
      <vt:lpstr> 11. výzva IROP – sociální podnikání v SVL</vt:lpstr>
      <vt:lpstr> 12. výzva IROP – sociální podnikání </vt:lpstr>
      <vt:lpstr> 11. a 12. výzva IROP – sociální podnikání </vt:lpstr>
      <vt:lpstr> 11. a 12. výzva IROP – sociální podnikání </vt:lpstr>
      <vt:lpstr> 11. a 12. výzva IROP – režim de minimis </vt:lpstr>
      <vt:lpstr> 11. a 12. výzva IROP – sociální podnikání  </vt:lpstr>
      <vt:lpstr> 11. a 12. výzva IROP – sociální podnikání </vt:lpstr>
      <vt:lpstr>11. a 12. výzva IROP – sociální podnikání</vt:lpstr>
      <vt:lpstr>11. a 12. výzva IROP – sociální podnikání</vt:lpstr>
      <vt:lpstr> 11. a 12. výzva IROP – sociální podnikání </vt:lpstr>
      <vt:lpstr> 11. a 12. výzva IROP – sociální podnikání  </vt:lpstr>
      <vt:lpstr> 11. a 12. výzva IROP – principy sociální podnikání </vt:lpstr>
      <vt:lpstr> 11. a 12. výzva IROP – principy sociálního podnikání </vt:lpstr>
      <vt:lpstr> 11. a 12. výzva IROP – Principy sociálního podnikání </vt:lpstr>
      <vt:lpstr> 11. a 12. výzva IROP – principy sociálního podnikání </vt:lpstr>
      <vt:lpstr>11. a 12. výzva IROP – sociální podnikání</vt:lpstr>
      <vt:lpstr>11. a 12. výzva IROP – povinné přílohy </vt:lpstr>
      <vt:lpstr>11. a 12. výzva IROP – povinné přílohy </vt:lpstr>
      <vt:lpstr> 11. a 12.  výzva IROP – povinné přílohy </vt:lpstr>
      <vt:lpstr> 11. a 12.  výzva IROP – povinné přílohy </vt:lpstr>
      <vt:lpstr>  11. a 12.  výzva IROP – povinné přílohy  </vt:lpstr>
      <vt:lpstr>  11. a 12.  výzva IROP – povinné přílohy  </vt:lpstr>
      <vt:lpstr> 11. a 12.  výzva IROP – osnova Podnikatelského plánu </vt:lpstr>
      <vt:lpstr> 11. a 12.  výzva IROP – Způsobilé výdaje </vt:lpstr>
      <vt:lpstr> 11. a 12.  výzva IROP – Způsobilé výdaje </vt:lpstr>
      <vt:lpstr> 11. a 12.  výzva IROP – Způsobilé výdaje </vt:lpstr>
      <vt:lpstr> 11. a 12.  výzva IROP – Způsobilé výdaje </vt:lpstr>
      <vt:lpstr> 11. a 12.  výzva IROP – Způsobilé výdaje </vt:lpstr>
      <vt:lpstr> 11. a 12.  výzva IROP – NEZpůsobilé výdaje </vt:lpstr>
      <vt:lpstr>11. a 12. výzva IROP – Monitorovací indikátory</vt:lpstr>
      <vt:lpstr> 11. a 12. výzva IROP – sociální podnikání</vt:lpstr>
      <vt:lpstr> 11. a 12. výzva IROP – sociální podnikání</vt:lpstr>
      <vt:lpstr> 11. a 12. výzva IROP – monitorování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STŘEDNĚ DLOUHÝ  NADPIS NA DVA ŘÁDKY</dc:title>
  <dc:creator>Misa Sisa</dc:creator>
  <cp:lastModifiedBy>Davidová Blanka</cp:lastModifiedBy>
  <cp:revision>293</cp:revision>
  <cp:lastPrinted>2015-11-10T06:40:38Z</cp:lastPrinted>
  <dcterms:created xsi:type="dcterms:W3CDTF">2013-09-17T08:01:02Z</dcterms:created>
  <dcterms:modified xsi:type="dcterms:W3CDTF">2015-11-17T22:28:12Z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0x010100F2E9813AA5530D4AAC2B4611BDF26DD7</vt:lpwstr>
  </property>
</Properties>
</file>