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277" r:id="rId2"/>
    <p:sldId id="373" r:id="rId3"/>
    <p:sldId id="357" r:id="rId4"/>
    <p:sldId id="356" r:id="rId5"/>
    <p:sldId id="319" r:id="rId6"/>
    <p:sldId id="328" r:id="rId7"/>
    <p:sldId id="331" r:id="rId8"/>
    <p:sldId id="364" r:id="rId9"/>
    <p:sldId id="365" r:id="rId10"/>
    <p:sldId id="366" r:id="rId11"/>
    <p:sldId id="367" r:id="rId12"/>
    <p:sldId id="341" r:id="rId13"/>
    <p:sldId id="374" r:id="rId14"/>
    <p:sldId id="329" r:id="rId15"/>
    <p:sldId id="29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78655" autoAdjust="0"/>
  </p:normalViewPr>
  <p:slideViewPr>
    <p:cSldViewPr showGuides="1">
      <p:cViewPr>
        <p:scale>
          <a:sx n="66" d="100"/>
          <a:sy n="66" d="100"/>
        </p:scale>
        <p:origin x="-1518" y="-51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29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46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rika.brachova@mpsv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veronika.pokorna@mpsv.cz" TargetMode="External"/><Relationship Id="rId5" Type="http://schemas.openxmlformats.org/officeDocument/2006/relationships/hyperlink" Target="mailto:marketa.kouskova@mpsv.cz" TargetMode="External"/><Relationship Id="rId4" Type="http://schemas.openxmlformats.org/officeDocument/2006/relationships/hyperlink" Target="mailto:linda.janatova@mpsv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636912"/>
            <a:ext cx="7380352" cy="648072"/>
          </a:xfrm>
        </p:spPr>
        <p:txBody>
          <a:bodyPr/>
          <a:lstStyle/>
          <a:p>
            <a:r>
              <a:rPr lang="cs-CZ" sz="3200" b="0" kern="1200" dirty="0" smtClean="0">
                <a:latin typeface="+mn-lt"/>
                <a:ea typeface="+mn-ea"/>
                <a:cs typeface="+mn-cs"/>
              </a:rPr>
              <a:t>Podpora Sociálního podnikání v rámci OPZ – výzva </a:t>
            </a:r>
            <a:r>
              <a:rPr lang="cs-CZ" sz="3200" b="0" kern="1200" dirty="0">
                <a:latin typeface="+mn-lt"/>
                <a:ea typeface="+mn-ea"/>
                <a:cs typeface="+mn-cs"/>
              </a:rPr>
              <a:t>č. 03_15_015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Veronika Pokorná, MPSV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Praha, 10. 11. 2015 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4. Nákup služeb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marketingové služby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vzdělávací kurzy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poradenství k sociálnímu podnikání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nájemné prostor pro CS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5. Drobné stavební úpravy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max. 40.000 Kč na každou jednotlivou účetní položku majetku v jednom zdaňovacím období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např. úprava pracovního místa, které usnadní přístup osobám zdravotně postiženým</a:t>
            </a: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6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6. Přímá podpora pro cílovou skupinu</a:t>
            </a:r>
          </a:p>
          <a:p>
            <a:pPr lvl="2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 mzdy zaměstnanců z cílové skupiny </a:t>
            </a:r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jen pracovní smlouva nebo DPČ (DPP </a:t>
            </a:r>
            <a:r>
              <a:rPr lang="cs-CZ" dirty="0" smtClean="0"/>
              <a:t>ne); min. 0,4 úvazku</a:t>
            </a:r>
            <a:endParaRPr lang="cs-CZ" dirty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max. 3 x min. mzda (limit pro </a:t>
            </a:r>
            <a:r>
              <a:rPr lang="cs-CZ" dirty="0" err="1"/>
              <a:t>superhrubou</a:t>
            </a:r>
            <a:r>
              <a:rPr lang="cs-CZ" dirty="0"/>
              <a:t> mzdu)</a:t>
            </a:r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cestovné, ubytování, při služebních cestách pro CS</a:t>
            </a:r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r>
              <a:rPr lang="cs-CZ" dirty="0"/>
              <a:t>jiné nezbytné náklady pro CS pro realizování </a:t>
            </a:r>
            <a:r>
              <a:rPr lang="cs-CZ" dirty="0" smtClean="0"/>
              <a:t>projektu</a:t>
            </a:r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7. Křížové financování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stavební úpravy nad 40 000 </a:t>
            </a:r>
            <a:r>
              <a:rPr lang="cs-CZ" altLang="cs-CZ" dirty="0" smtClean="0"/>
              <a:t>Kč/položka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usnadnění přístupu a pohybu osobám se ZP </a:t>
            </a:r>
            <a:r>
              <a:rPr lang="cs-CZ" altLang="cs-CZ" dirty="0" smtClean="0"/>
              <a:t>nebo </a:t>
            </a:r>
            <a:r>
              <a:rPr lang="cs-CZ" altLang="cs-CZ" dirty="0"/>
              <a:t>úpravy pracovních prostor pro </a:t>
            </a:r>
            <a:r>
              <a:rPr lang="cs-CZ" altLang="cs-CZ" dirty="0" smtClean="0"/>
              <a:t>ZP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max. 20 % celkových přímých způsobilých </a:t>
            </a:r>
            <a:r>
              <a:rPr lang="cs-CZ" altLang="cs-CZ" dirty="0" smtClean="0"/>
              <a:t>nákladů</a:t>
            </a: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b="1" dirty="0" smtClean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dirty="0" smtClean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dirty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dirty="0"/>
          </a:p>
          <a:p>
            <a:pPr lvl="3">
              <a:buSzPct val="105000"/>
              <a:buFont typeface="Wingdings" panose="05000000000000000000" pitchFamily="2" charset="2"/>
              <a:buChar char="q"/>
              <a:defRPr/>
            </a:pPr>
            <a:endParaRPr lang="cs-CZ" dirty="0"/>
          </a:p>
          <a:p>
            <a:pPr lvl="2">
              <a:buSzPct val="105000"/>
              <a:buFont typeface="Wingdings" panose="05000000000000000000" pitchFamily="2" charset="2"/>
              <a:buChar char="q"/>
              <a:defRPr/>
            </a:pPr>
            <a:endParaRPr 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29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dirty="0" smtClean="0"/>
              <a:t>25% přímých způsobilých nákladů projektu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a</a:t>
            </a:r>
            <a:r>
              <a:rPr lang="cs-CZ" dirty="0" smtClean="0"/>
              <a:t>dministrativa</a:t>
            </a:r>
            <a:r>
              <a:rPr lang="cs-CZ" dirty="0"/>
              <a:t>, řízení projektu (včetně finančního), účetnictví, personalistika komunikační a informační opatření</a:t>
            </a:r>
            <a:r>
              <a:rPr lang="cs-CZ" dirty="0" smtClean="0"/>
              <a:t>, </a:t>
            </a:r>
            <a:r>
              <a:rPr lang="cs-CZ" dirty="0"/>
              <a:t>občerstvení a stravování a podpůrné procesy pro provoz projektu 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c</a:t>
            </a:r>
            <a:r>
              <a:rPr lang="cs-CZ" dirty="0" smtClean="0"/>
              <a:t>estovní </a:t>
            </a:r>
            <a:r>
              <a:rPr lang="cs-CZ" dirty="0"/>
              <a:t>náhrady spojené s pracovními cestami realizačního týmu 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</a:t>
            </a:r>
            <a:r>
              <a:rPr lang="cs-CZ" dirty="0" smtClean="0"/>
              <a:t>potřební </a:t>
            </a:r>
            <a:r>
              <a:rPr lang="cs-CZ" dirty="0"/>
              <a:t>materiál, zařízení a vybavení </a:t>
            </a:r>
            <a:r>
              <a:rPr lang="cs-CZ" dirty="0" smtClean="0"/>
              <a:t>(papír…)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</a:t>
            </a:r>
            <a:r>
              <a:rPr lang="cs-CZ" dirty="0" smtClean="0"/>
              <a:t>rostory </a:t>
            </a:r>
            <a:r>
              <a:rPr lang="cs-CZ" dirty="0"/>
              <a:t>pro realizaci </a:t>
            </a:r>
            <a:r>
              <a:rPr lang="cs-CZ" dirty="0" smtClean="0"/>
              <a:t>projektu (nájemné, vodné, stočné, energie..)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</a:t>
            </a:r>
            <a:r>
              <a:rPr lang="cs-CZ" dirty="0" smtClean="0"/>
              <a:t>statní </a:t>
            </a:r>
            <a:r>
              <a:rPr lang="cs-CZ" dirty="0"/>
              <a:t>provozní výdaje </a:t>
            </a:r>
            <a:r>
              <a:rPr lang="cs-CZ" dirty="0" smtClean="0"/>
              <a:t>(internet, poštovné, telefon…)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511901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	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2600" dirty="0" smtClean="0"/>
              <a:t>„</a:t>
            </a:r>
            <a:r>
              <a:rPr lang="cs-CZ" sz="2600" dirty="0"/>
              <a:t>Koordinovaný přístup k sociálně vyloučeným lokalitám 1. výzva“, č</a:t>
            </a:r>
            <a:r>
              <a:rPr lang="cs-CZ" altLang="cs-CZ" sz="2600" dirty="0"/>
              <a:t>. </a:t>
            </a:r>
            <a:r>
              <a:rPr lang="cs-CZ" altLang="cs-CZ" sz="2600" dirty="0" smtClean="0"/>
              <a:t>03_15_026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altLang="cs-CZ" sz="500" dirty="0" smtClean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dirty="0" smtClean="0"/>
              <a:t>Vyhlášená </a:t>
            </a:r>
            <a:r>
              <a:rPr lang="cs-CZ" dirty="0"/>
              <a:t>23. 9. 2015, ukončení příjmu žádostí 31. 7. 2016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altLang="cs-CZ" sz="2000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altLang="cs-CZ" sz="2800" dirty="0" smtClean="0"/>
              <a:t>Výzva v rámci CLLD, MAS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altLang="cs-CZ" sz="3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altLang="cs-CZ" dirty="0" smtClean="0"/>
              <a:t>Vyhlášení plánováno na březen 2016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altLang="cs-CZ" dirty="0" smtClean="0"/>
              <a:t>Kromě integračních sociálních podniků podporovány i sociální podniky environmentální</a:t>
            </a:r>
          </a:p>
          <a:p>
            <a:pPr lvl="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 smtClean="0"/>
          </a:p>
          <a:p>
            <a:pPr lvl="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/>
          </a:p>
          <a:p>
            <a:pPr lvl="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16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8424862" cy="1052513"/>
          </a:xfrm>
        </p:spPr>
        <p:txBody>
          <a:bodyPr/>
          <a:lstStyle/>
          <a:p>
            <a:r>
              <a:rPr lang="cs-CZ" sz="3000" dirty="0" smtClean="0">
                <a:solidFill>
                  <a:srgbClr val="AFDDFA"/>
                </a:solidFill>
              </a:rPr>
              <a:t>Další podpora sociálního podnikání v rámci </a:t>
            </a:r>
            <a:r>
              <a:rPr lang="cs-CZ" sz="3000" dirty="0" err="1" smtClean="0">
                <a:solidFill>
                  <a:srgbClr val="AFDDFA"/>
                </a:solidFill>
              </a:rPr>
              <a:t>opz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147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hlinkClick r:id="rId3"/>
              </a:rPr>
              <a:t>www.esfcr.cz</a:t>
            </a:r>
            <a:endParaRPr lang="cs-CZ" sz="2800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altLang="cs-CZ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Texty výzev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 err="1" smtClean="0"/>
              <a:t>Esf</a:t>
            </a:r>
            <a:r>
              <a:rPr lang="cs-CZ" sz="2800" dirty="0" smtClean="0"/>
              <a:t> </a:t>
            </a:r>
            <a:r>
              <a:rPr lang="cs-CZ" sz="2800" dirty="0" err="1" smtClean="0"/>
              <a:t>forum</a:t>
            </a:r>
            <a:r>
              <a:rPr lang="cs-CZ" sz="2800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Obecná </a:t>
            </a:r>
            <a:r>
              <a:rPr lang="cs-CZ" altLang="cs-CZ" sz="2800" dirty="0"/>
              <a:t>část pravidel pro žadatele a </a:t>
            </a:r>
            <a:r>
              <a:rPr lang="cs-CZ" altLang="cs-CZ" sz="2800" dirty="0" smtClean="0"/>
              <a:t>příjemce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Specifická </a:t>
            </a:r>
            <a:r>
              <a:rPr lang="cs-CZ" altLang="cs-CZ" sz="2800" dirty="0"/>
              <a:t>část pravidel pro žadatele a příjemce pro projekty se </a:t>
            </a:r>
            <a:r>
              <a:rPr lang="cs-CZ" altLang="cs-CZ" sz="2800" dirty="0" smtClean="0"/>
              <a:t>skutečně vzniklými výdaji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Příručka pro hodnotitele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29430" y="2132856"/>
            <a:ext cx="8064000" cy="4320000"/>
          </a:xfrm>
          <a:prstGeom prst="rect">
            <a:avLst/>
          </a:prstGeom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/>
              <a:t>KONTAKTNÍ OSOBY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Ing. Marika Bráchová – </a:t>
            </a:r>
            <a:r>
              <a:rPr lang="cs-CZ" dirty="0" smtClean="0">
                <a:hlinkClick r:id="rId3"/>
              </a:rPr>
              <a:t>marika.brachova@mpsv.cz</a:t>
            </a:r>
            <a:endParaRPr lang="cs-CZ" dirty="0" smtClean="0"/>
          </a:p>
          <a:p>
            <a:r>
              <a:rPr lang="cs-CZ" dirty="0" smtClean="0"/>
              <a:t>Mgr. Linda Janatová – </a:t>
            </a:r>
            <a:r>
              <a:rPr lang="cs-CZ" dirty="0" smtClean="0">
                <a:hlinkClick r:id="rId4"/>
              </a:rPr>
              <a:t>linda.janatova@mpsv.cz</a:t>
            </a:r>
            <a:endParaRPr lang="cs-CZ" dirty="0" smtClean="0"/>
          </a:p>
          <a:p>
            <a:r>
              <a:rPr lang="cs-CZ" dirty="0" smtClean="0"/>
              <a:t>Mgr. Markéta Kousková – </a:t>
            </a:r>
            <a:r>
              <a:rPr lang="cs-CZ" dirty="0" smtClean="0">
                <a:hlinkClick r:id="rId5"/>
              </a:rPr>
              <a:t>marketa.kouskova@mpsv.cz</a:t>
            </a:r>
            <a:endParaRPr lang="cs-CZ" dirty="0" smtClean="0"/>
          </a:p>
          <a:p>
            <a:r>
              <a:rPr lang="cs-CZ" dirty="0" smtClean="0"/>
              <a:t>Mgr. Veronika Pokorná – </a:t>
            </a:r>
            <a:r>
              <a:rPr lang="cs-CZ" dirty="0" smtClean="0">
                <a:hlinkClick r:id="rId6"/>
              </a:rPr>
              <a:t>veronika.pokorna@mpsv.cz</a:t>
            </a:r>
            <a:endParaRPr lang="cs-CZ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>
            <a:normAutofit/>
          </a:bodyPr>
          <a:lstStyle/>
          <a:p>
            <a:r>
              <a:rPr lang="cs-CZ" dirty="0" smtClean="0"/>
              <a:t>Výzva „Podpora sociálního podnikání“ č. 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42" y="1262311"/>
            <a:ext cx="8064000" cy="4779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		</a:t>
            </a:r>
            <a:r>
              <a:rPr lang="cs-CZ" sz="2000" dirty="0"/>
              <a:t>vznik a rozvoj nových podnikatelských aktivit </a:t>
            </a:r>
            <a:r>
              <a:rPr lang="cs-CZ" sz="2000" dirty="0" smtClean="0"/>
              <a:t>			v oblasti </a:t>
            </a:r>
            <a:r>
              <a:rPr lang="cs-CZ" sz="2000" dirty="0"/>
              <a:t>sociálního podnikání – integrační </a:t>
            </a:r>
            <a:r>
              <a:rPr lang="cs-CZ" sz="2000" dirty="0" smtClean="0"/>
              <a:t>			sociální </a:t>
            </a:r>
            <a:r>
              <a:rPr lang="cs-CZ" sz="2000" dirty="0"/>
              <a:t>podnik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ukončení příjmu žádostí 30. 11. 2015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   max. délka projektu 24 </a:t>
            </a:r>
            <a:r>
              <a:rPr lang="cs-CZ" altLang="cs-CZ" sz="2000" dirty="0"/>
              <a:t>měsíců (do 31. 12. 2018)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alokace 100 </a:t>
            </a:r>
            <a:r>
              <a:rPr lang="cs-CZ" sz="2000" dirty="0"/>
              <a:t>mil. Kč </a:t>
            </a: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15% spolufinancování příjemce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projekt 100 000 Kč – 6 000 000 Kč (de </a:t>
            </a:r>
            <a:r>
              <a:rPr lang="cs-CZ" sz="2000" dirty="0" err="1" smtClean="0"/>
              <a:t>minimis</a:t>
            </a:r>
            <a:r>
              <a:rPr lang="cs-CZ" sz="20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obchodní společnosti, OSVČ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všechny regiony mimo hl. m. Prahy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17" y="2564904"/>
            <a:ext cx="936104" cy="93610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7" y="5229200"/>
            <a:ext cx="968374" cy="96837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1" y="3861048"/>
            <a:ext cx="968375" cy="9683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42" y="1247825"/>
            <a:ext cx="1048122" cy="10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0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●"/>
            </a:pPr>
            <a:r>
              <a:rPr lang="cs-CZ" dirty="0" smtClean="0"/>
              <a:t>vznik </a:t>
            </a:r>
            <a:r>
              <a:rPr lang="cs-CZ" dirty="0"/>
              <a:t>a rozvoj </a:t>
            </a:r>
            <a:r>
              <a:rPr lang="cs-CZ" b="1" dirty="0"/>
              <a:t>nových</a:t>
            </a:r>
            <a:r>
              <a:rPr lang="cs-CZ" dirty="0"/>
              <a:t> podnikatelských aktivit v oblasti sociálního </a:t>
            </a:r>
            <a:r>
              <a:rPr lang="cs-CZ" dirty="0" smtClean="0"/>
              <a:t>podnikání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b="1" dirty="0" smtClean="0"/>
              <a:t>integrační sociální podnik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podnikatelská </a:t>
            </a:r>
            <a:r>
              <a:rPr lang="cs-CZ" dirty="0"/>
              <a:t>aktivita nově vzniklého </a:t>
            </a:r>
            <a:r>
              <a:rPr lang="cs-CZ" dirty="0" smtClean="0"/>
              <a:t>subjektu</a:t>
            </a:r>
            <a:endParaRPr lang="cs-CZ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podnikatelská </a:t>
            </a:r>
            <a:r>
              <a:rPr lang="cs-CZ" dirty="0"/>
              <a:t>aktivita jako nově zřízená živnost subjektu již </a:t>
            </a:r>
            <a:r>
              <a:rPr lang="cs-CZ" dirty="0" smtClean="0"/>
              <a:t>existujícího</a:t>
            </a:r>
            <a:endParaRPr lang="cs-CZ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rozšíření </a:t>
            </a:r>
            <a:r>
              <a:rPr lang="cs-CZ" dirty="0"/>
              <a:t>o nový obor činnosti v rámci stávajícího oprávnění k </a:t>
            </a:r>
            <a:r>
              <a:rPr lang="cs-CZ" dirty="0" smtClean="0"/>
              <a:t>podnikání</a:t>
            </a:r>
            <a:endParaRPr lang="cs-CZ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rozvoj </a:t>
            </a:r>
            <a:r>
              <a:rPr lang="cs-CZ" dirty="0"/>
              <a:t>= rozšíření (personální a současně produkční) kapacity sociálního podniku </a:t>
            </a:r>
            <a:r>
              <a:rPr lang="cs-CZ" dirty="0" smtClean="0"/>
              <a:t>v rámci </a:t>
            </a:r>
            <a:r>
              <a:rPr lang="cs-CZ" dirty="0"/>
              <a:t>stávajícího oprávnění k </a:t>
            </a:r>
            <a:r>
              <a:rPr lang="cs-CZ" dirty="0" smtClean="0"/>
              <a:t>podnikání</a:t>
            </a:r>
            <a:endParaRPr lang="en-US" dirty="0"/>
          </a:p>
          <a:p>
            <a:pPr algn="just">
              <a:buFont typeface="Courier New" panose="02070309020205020404" pitchFamily="49" charset="0"/>
              <a:buChar char="o"/>
            </a:pPr>
            <a:endParaRPr lang="cs-CZ" sz="2800" dirty="0"/>
          </a:p>
          <a:p>
            <a:pPr algn="just"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cílové skupiny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1"/>
            <a:endParaRPr lang="cs-CZ" sz="2200" dirty="0"/>
          </a:p>
          <a:p>
            <a:r>
              <a:rPr lang="cs-CZ" b="1" u="sng" dirty="0"/>
              <a:t>Cílové skupiny: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dlouhodobě či opakovaně </a:t>
            </a:r>
            <a:r>
              <a:rPr lang="cs-CZ" dirty="0" smtClean="0"/>
              <a:t>nezaměstnané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se zdravotním </a:t>
            </a:r>
            <a:r>
              <a:rPr lang="cs-CZ" dirty="0" smtClean="0"/>
              <a:t>postižením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výkon trestu odnětí </a:t>
            </a:r>
            <a:r>
              <a:rPr lang="cs-CZ" dirty="0" smtClean="0"/>
              <a:t>svobody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institucionální zařízení, tzn. 	 </a:t>
            </a:r>
            <a:r>
              <a:rPr lang="cs-CZ" dirty="0" smtClean="0"/>
              <a:t>zařízení </a:t>
            </a:r>
            <a:r>
              <a:rPr lang="cs-CZ" dirty="0"/>
              <a:t>pro výkon ústavní nebo ochranné </a:t>
            </a:r>
            <a:r>
              <a:rPr lang="cs-CZ" dirty="0" smtClean="0"/>
              <a:t>výchovy</a:t>
            </a: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vytvoření a zachování pracovních míst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vzdělávání zaměstnanců z cílových skupin či realizačního týmu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marketing sociálního podniku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 smtClean="0"/>
              <a:t> provozování sociálního podniku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5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výzvy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podnikatelský plán – </a:t>
            </a:r>
            <a:r>
              <a:rPr lang="cs-CZ" sz="2800" b="1" dirty="0" smtClean="0"/>
              <a:t>příloha žádosti</a:t>
            </a:r>
          </a:p>
          <a:p>
            <a:endParaRPr lang="cs-CZ" sz="2800" dirty="0"/>
          </a:p>
          <a:p>
            <a:r>
              <a:rPr lang="cs-CZ" sz="2800" dirty="0"/>
              <a:t>s</a:t>
            </a:r>
            <a:r>
              <a:rPr lang="cs-CZ" sz="2800" dirty="0" smtClean="0"/>
              <a:t>ada rozpoznávacích znaků pro integrační sociální podnik </a:t>
            </a:r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3645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0"/>
              <a:t>Celkové způsobilé náklady projektu = přímé náklady + nepřímé </a:t>
            </a:r>
            <a:r>
              <a:rPr lang="cs-CZ" altLang="cs-CZ" dirty="0" smtClean="0"/>
              <a:t>náklady</a:t>
            </a: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 smtClean="0"/>
              <a:t>Přímé náklady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2. Cestovní náhrady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3. Zařízení a vybavení  a spotřebního materiálu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4. 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5. Drobné stavební 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6. 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7. Křížové financování – max. 20% </a:t>
            </a:r>
          </a:p>
          <a:p>
            <a:pPr>
              <a:lnSpc>
                <a:spcPct val="80000"/>
              </a:lnSpc>
              <a:defRPr/>
            </a:pPr>
            <a:endParaRPr lang="cs-CZ" altLang="cs-CZ" b="1" dirty="0" smtClean="0"/>
          </a:p>
          <a:p>
            <a:pPr>
              <a:lnSpc>
                <a:spcPct val="80000"/>
              </a:lnSpc>
              <a:defRPr/>
            </a:pPr>
            <a:r>
              <a:rPr lang="cs-CZ" b="1" dirty="0" smtClean="0"/>
              <a:t>Nepřímé </a:t>
            </a:r>
            <a:r>
              <a:rPr lang="cs-CZ" b="1" dirty="0"/>
              <a:t>náklady – 25 % přímých nákladů</a:t>
            </a:r>
            <a:endParaRPr lang="en-US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0"/>
              <a:t>	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1. Osobní náklady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 smtClean="0"/>
              <a:t>realizační </a:t>
            </a:r>
            <a:r>
              <a:rPr lang="cs-CZ" altLang="cs-CZ" dirty="0"/>
              <a:t>tým projektu </a:t>
            </a:r>
            <a:r>
              <a:rPr lang="cs-CZ" altLang="cs-CZ" dirty="0" smtClean="0"/>
              <a:t>– manažer </a:t>
            </a:r>
            <a:r>
              <a:rPr lang="cs-CZ" altLang="cs-CZ" dirty="0"/>
              <a:t>podniku, </a:t>
            </a:r>
            <a:r>
              <a:rPr lang="cs-CZ" altLang="cs-CZ" dirty="0" smtClean="0"/>
              <a:t>vedoucí </a:t>
            </a:r>
            <a:r>
              <a:rPr lang="cs-CZ" altLang="cs-CZ" dirty="0"/>
              <a:t>CS, psychosociální </a:t>
            </a:r>
            <a:r>
              <a:rPr lang="cs-CZ" altLang="cs-CZ" dirty="0" smtClean="0"/>
              <a:t>pracovník, marketér</a:t>
            </a:r>
            <a:endParaRPr lang="cs-CZ" altLang="cs-CZ" dirty="0"/>
          </a:p>
          <a:p>
            <a:pPr marL="1195200" lvl="3" indent="-457200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2. Cestovní náhrady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cestovné zahraničních expertů  (per </a:t>
            </a:r>
            <a:r>
              <a:rPr lang="cs-CZ" altLang="cs-CZ" dirty="0" err="1"/>
              <a:t>diems</a:t>
            </a:r>
            <a:r>
              <a:rPr lang="cs-CZ" altLang="cs-CZ" dirty="0"/>
              <a:t>) do ČR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altLang="cs-CZ" dirty="0"/>
              <a:t>zahraniční služební cesty  (vyhláška MF)</a:t>
            </a:r>
          </a:p>
          <a:p>
            <a:pPr marL="457200" indent="-457200">
              <a:buAutoNum type="arabicPeriod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21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000" cy="4320000"/>
          </a:xfrm>
        </p:spPr>
        <p:txBody>
          <a:bodyPr/>
          <a:lstStyle/>
          <a:p>
            <a:pPr marL="0" lvl="0" indent="0">
              <a:buClr>
                <a:srgbClr val="5FBBF5"/>
              </a:buClr>
              <a:buNone/>
            </a:pPr>
            <a:r>
              <a:rPr lang="cs-CZ" b="1" dirty="0" smtClean="0">
                <a:solidFill>
                  <a:srgbClr val="084A8B"/>
                </a:solidFill>
              </a:rPr>
              <a:t>3. Zařízení </a:t>
            </a:r>
            <a:r>
              <a:rPr lang="cs-CZ" b="1" dirty="0">
                <a:solidFill>
                  <a:srgbClr val="084A8B"/>
                </a:solidFill>
              </a:rPr>
              <a:t>a </a:t>
            </a:r>
            <a:r>
              <a:rPr lang="cs-CZ" b="1" dirty="0" smtClean="0">
                <a:solidFill>
                  <a:srgbClr val="084A8B"/>
                </a:solidFill>
              </a:rPr>
              <a:t>vybavení</a:t>
            </a:r>
          </a:p>
          <a:p>
            <a:pPr lvl="2">
              <a:buClr>
                <a:srgbClr val="5FBBF5"/>
              </a:buClr>
              <a:buFont typeface="Wingdings" panose="05000000000000000000" pitchFamily="2" charset="2"/>
              <a:buChar char="q"/>
            </a:pPr>
            <a:r>
              <a:rPr lang="cs-CZ" altLang="cs-CZ" b="1" dirty="0"/>
              <a:t>investiční výdaje </a:t>
            </a:r>
            <a:r>
              <a:rPr lang="cs-CZ" altLang="cs-CZ" dirty="0"/>
              <a:t>- odpisovaný hmotný majetek (pořizovací hodnota vyšší než 40 tis. Kč) a nehmotný majetek (pořizovací cena vyšší než 60 tis. Kč), lze pořizovat i část investičního </a:t>
            </a:r>
            <a:r>
              <a:rPr lang="cs-CZ" altLang="cs-CZ" dirty="0" smtClean="0"/>
              <a:t>výdaje; </a:t>
            </a:r>
            <a:r>
              <a:rPr lang="cs-CZ" altLang="cs-CZ" dirty="0">
                <a:solidFill>
                  <a:srgbClr val="FF0000"/>
                </a:solidFill>
              </a:rPr>
              <a:t>50 % způsobilých výdajů (zahrnuje i 20 % křížového financování</a:t>
            </a:r>
            <a:r>
              <a:rPr lang="cs-CZ" altLang="cs-CZ" dirty="0" smtClean="0">
                <a:solidFill>
                  <a:srgbClr val="FF0000"/>
                </a:solidFill>
              </a:rPr>
              <a:t>)</a:t>
            </a:r>
            <a:endParaRPr lang="cs-CZ" altLang="cs-CZ" dirty="0" smtClean="0"/>
          </a:p>
          <a:p>
            <a:pPr lvl="2">
              <a:buClr>
                <a:srgbClr val="5FBBF5"/>
              </a:buClr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neinvestiční </a:t>
            </a:r>
            <a:r>
              <a:rPr lang="cs-CZ" altLang="cs-CZ" b="1" dirty="0"/>
              <a:t>výdaje </a:t>
            </a:r>
            <a:r>
              <a:rPr lang="cs-CZ" altLang="cs-CZ" dirty="0"/>
              <a:t>– neodpisovaný hmotný pořizovací hodnota nižší než 40 tis. Kč) a nehmotný majetek (pořizovací cena nižší než 60 tis. Kč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 lvl="2">
              <a:buClr>
                <a:srgbClr val="5FBBF5"/>
              </a:buClr>
              <a:buFont typeface="Wingdings" panose="05000000000000000000" pitchFamily="2" charset="2"/>
              <a:buChar char="q"/>
            </a:pPr>
            <a:endParaRPr lang="cs-CZ" dirty="0" smtClean="0">
              <a:solidFill>
                <a:srgbClr val="084A8B"/>
              </a:solidFill>
            </a:endParaRPr>
          </a:p>
          <a:p>
            <a:pPr marL="0" lvl="0" indent="0">
              <a:buClr>
                <a:srgbClr val="5FBBF5"/>
              </a:buClr>
              <a:buNone/>
            </a:pPr>
            <a:endParaRPr lang="cs-CZ" dirty="0">
              <a:solidFill>
                <a:srgbClr val="084A8B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7470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642</Words>
  <Application>Microsoft Office PowerPoint</Application>
  <PresentationFormat>Předvádění na obrazovce (4:3)</PresentationFormat>
  <Paragraphs>170</Paragraphs>
  <Slides>15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</vt:lpstr>
      <vt:lpstr>Podpora Sociálního podnikání v rámci OPZ – výzva č. 03_15_015</vt:lpstr>
      <vt:lpstr>Výzva „Podpora sociálního podnikání“ č. 03_15_015</vt:lpstr>
      <vt:lpstr>Zaměření výzvy</vt:lpstr>
      <vt:lpstr>cílové skupiny</vt:lpstr>
      <vt:lpstr>Klíčové aktivity</vt:lpstr>
      <vt:lpstr>Přílohy výzvy</vt:lpstr>
      <vt:lpstr>Rozpočet projektu</vt:lpstr>
      <vt:lpstr>Přímé náklady</vt:lpstr>
      <vt:lpstr>Přímé náklady</vt:lpstr>
      <vt:lpstr>Přímé náklady</vt:lpstr>
      <vt:lpstr>Přímé náklady</vt:lpstr>
      <vt:lpstr>Nepřímé náklady</vt:lpstr>
      <vt:lpstr>Další podpora sociálního podnikání v rámci opz</vt:lpstr>
      <vt:lpstr>Informační zdroje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2015-11-10T10:10:33Z</dcterms:modified>
</cp:coreProperties>
</file>