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7"/>
  </p:notesMasterIdLst>
  <p:handoutMasterIdLst>
    <p:handoutMasterId r:id="rId18"/>
  </p:handoutMasterIdLst>
  <p:sldIdLst>
    <p:sldId id="323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0" autoAdjust="0"/>
    <p:restoredTop sz="87922" autoAdjust="0"/>
  </p:normalViewPr>
  <p:slideViewPr>
    <p:cSldViewPr>
      <p:cViewPr>
        <p:scale>
          <a:sx n="90" d="100"/>
          <a:sy n="90" d="100"/>
        </p:scale>
        <p:origin x="-72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219075" y="849313"/>
            <a:ext cx="6545263" cy="32051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13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. výzva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IROP</a:t>
            </a:r>
            <a:b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2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sz="3600" dirty="0" smtClean="0">
                <a:solidFill>
                  <a:srgbClr val="0070C0"/>
                </a:solidFill>
              </a:rPr>
              <a:t>Individuální </a:t>
            </a:r>
            <a:r>
              <a:rPr lang="cs-CZ" sz="3600" dirty="0">
                <a:solidFill>
                  <a:srgbClr val="0070C0"/>
                </a:solidFill>
              </a:rPr>
              <a:t>ověření potřeb </a:t>
            </a:r>
            <a:r>
              <a:rPr lang="cs-CZ" sz="3600" dirty="0" smtClean="0">
                <a:solidFill>
                  <a:srgbClr val="0070C0"/>
                </a:solidFill>
              </a:rPr>
              <a:t>financování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>
                <a:solidFill>
                  <a:srgbClr val="000000"/>
                </a:solidFill>
                <a:ea typeface="Myriad Pro"/>
                <a:cs typeface="Myriad Pro"/>
              </a:rPr>
              <a:t>7</a:t>
            </a:r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. 12. 2015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3" y="372140"/>
            <a:ext cx="9149043" cy="58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6130" y="1600200"/>
            <a:ext cx="2700669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Celkové výdaje např.:</a:t>
            </a:r>
          </a:p>
          <a:p>
            <a:pPr lvl="1"/>
            <a:r>
              <a:rPr lang="cs-CZ" sz="1600" dirty="0" smtClean="0"/>
              <a:t>Inženýrská činnost</a:t>
            </a:r>
          </a:p>
          <a:p>
            <a:pPr lvl="1"/>
            <a:r>
              <a:rPr lang="cs-CZ" sz="1600" dirty="0" smtClean="0"/>
              <a:t>Projektová dokumentace</a:t>
            </a:r>
          </a:p>
          <a:p>
            <a:pPr lvl="1"/>
            <a:r>
              <a:rPr lang="cs-CZ" sz="1600" dirty="0" smtClean="0"/>
              <a:t>Stavební část stavby</a:t>
            </a:r>
          </a:p>
          <a:p>
            <a:pPr lvl="1"/>
            <a:r>
              <a:rPr lang="cs-CZ" sz="1600" dirty="0" smtClean="0"/>
              <a:t>Nákup mobiliářů</a:t>
            </a:r>
          </a:p>
          <a:p>
            <a:pPr lvl="1"/>
            <a:r>
              <a:rPr lang="cs-CZ" sz="1600" dirty="0" smtClean="0"/>
              <a:t>Ostatní výše nespecifikované investiční náklady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7123" r="46511" b="14312"/>
          <a:stretch/>
        </p:blipFill>
        <p:spPr bwMode="auto">
          <a:xfrm>
            <a:off x="372139" y="274638"/>
            <a:ext cx="5449868" cy="51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967" r="20200" b="65236"/>
          <a:stretch/>
        </p:blipFill>
        <p:spPr bwMode="auto">
          <a:xfrm>
            <a:off x="372138" y="5496044"/>
            <a:ext cx="8314661" cy="1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3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0874"/>
            <a:ext cx="8229600" cy="577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Investiční náklady</a:t>
            </a:r>
          </a:p>
          <a:p>
            <a:pPr marL="0" indent="0">
              <a:buNone/>
            </a:pPr>
            <a:r>
              <a:rPr lang="cs-CZ" sz="2400" dirty="0" smtClean="0"/>
              <a:t>Jedná se o veškeré způsobilé a nezpůsobilé výdaje, které vzniknou během realizace projektu, například nákup přístrojů, pozemků, budov, výdaje na publicitu.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Provozní náklady</a:t>
            </a:r>
          </a:p>
          <a:p>
            <a:pPr marL="0" indent="0">
              <a:buNone/>
            </a:pPr>
            <a:r>
              <a:rPr lang="cs-CZ" sz="2400" dirty="0" smtClean="0"/>
              <a:t>Zahrnují veškeré předpokládané náklady na zajištění běžné činnosti. Do provozních nákladů se nezahrnují odpisy, rezervy na reprodukční náklady a pohotovostní rezervy.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Více informací v kapitole 10. Obecných pravidel a v kapitole 2.6 Pravidel </a:t>
            </a:r>
            <a:r>
              <a:rPr lang="cs-CZ" sz="2400" dirty="0" smtClean="0"/>
              <a:t>13. výzvy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80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3991" y="138224"/>
            <a:ext cx="3349256" cy="475275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Provozní výnosy např.:</a:t>
            </a:r>
          </a:p>
          <a:p>
            <a:pPr lvl="1"/>
            <a:r>
              <a:rPr lang="cs-CZ" sz="2000" dirty="0" smtClean="0"/>
              <a:t>Pronájem prostor</a:t>
            </a:r>
          </a:p>
          <a:p>
            <a:r>
              <a:rPr lang="cs-CZ" sz="2400" dirty="0" smtClean="0"/>
              <a:t>Provozní náklady např.:</a:t>
            </a:r>
          </a:p>
          <a:p>
            <a:pPr lvl="1"/>
            <a:r>
              <a:rPr lang="cs-CZ" sz="2000" dirty="0" smtClean="0"/>
              <a:t>Spotřeba materiálu</a:t>
            </a:r>
          </a:p>
          <a:p>
            <a:pPr lvl="1"/>
            <a:r>
              <a:rPr lang="cs-CZ" sz="2000" dirty="0" smtClean="0"/>
              <a:t>Spotřeba energií</a:t>
            </a:r>
          </a:p>
          <a:p>
            <a:pPr lvl="1"/>
            <a:r>
              <a:rPr lang="cs-CZ" sz="2000" dirty="0" smtClean="0"/>
              <a:t>Opravy a udržování</a:t>
            </a:r>
          </a:p>
          <a:p>
            <a:pPr lvl="1"/>
            <a:r>
              <a:rPr lang="cs-CZ" sz="2000" dirty="0" smtClean="0"/>
              <a:t>Ostatní služby</a:t>
            </a:r>
          </a:p>
          <a:p>
            <a:pPr lvl="1"/>
            <a:r>
              <a:rPr lang="cs-CZ" sz="2000" dirty="0" smtClean="0"/>
              <a:t>Ostatní náklady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14175" r="31694" b="12930"/>
          <a:stretch/>
        </p:blipFill>
        <p:spPr bwMode="auto">
          <a:xfrm>
            <a:off x="116958" y="138224"/>
            <a:ext cx="5371948" cy="47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7542" r="35947" b="57156"/>
          <a:stretch/>
        </p:blipFill>
        <p:spPr bwMode="auto">
          <a:xfrm>
            <a:off x="1701209" y="4890977"/>
            <a:ext cx="7176977" cy="18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3019647" y="5571460"/>
            <a:ext cx="818706" cy="2368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7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6568"/>
            <a:ext cx="8229600" cy="56795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Zůstatková hodnota investice </a:t>
            </a:r>
          </a:p>
          <a:p>
            <a:pPr marL="0" indent="0">
              <a:buNone/>
            </a:pPr>
            <a:r>
              <a:rPr lang="cs-CZ" dirty="0"/>
              <a:t>V případě, že </a:t>
            </a:r>
            <a:r>
              <a:rPr lang="cs-CZ" dirty="0" smtClean="0"/>
              <a:t>pořízený majetek má </a:t>
            </a:r>
            <a:r>
              <a:rPr lang="cs-CZ" dirty="0"/>
              <a:t>delší životnost než je referenční období projektu, je důležité započítat </a:t>
            </a:r>
            <a:r>
              <a:rPr lang="cs-CZ" dirty="0" smtClean="0"/>
              <a:t>jeho </a:t>
            </a:r>
            <a:r>
              <a:rPr lang="cs-CZ" dirty="0"/>
              <a:t>zůstatkovou hodnotu.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Ta </a:t>
            </a:r>
            <a:r>
              <a:rPr lang="cs-CZ" dirty="0"/>
              <a:t>je vypočítána jako čistá současná hodnota čistých </a:t>
            </a:r>
            <a:r>
              <a:rPr lang="cs-CZ" dirty="0" smtClean="0"/>
              <a:t>příjmů, </a:t>
            </a:r>
            <a:r>
              <a:rPr lang="cs-CZ" dirty="0"/>
              <a:t>plynoucích z investice po zbývající dobu </a:t>
            </a:r>
            <a:r>
              <a:rPr lang="cs-CZ" dirty="0" smtClean="0"/>
              <a:t>životnosti, </a:t>
            </a:r>
            <a:r>
              <a:rPr lang="cs-CZ" dirty="0"/>
              <a:t>a musí být zahrnuta do peněžních toků jako příjem posledního roku referenčního období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dirty="0" smtClean="0"/>
              <a:t>Více informací k zůstatkové hodnotě v kapitole 7.3 Pojmy a veličiny používané ve finanční analýze Obecných pravidel a kapitole 4.4 Přílohy č. 17 Obecných pravidel 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4175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24983" r="16013" b="45887"/>
          <a:stretch/>
        </p:blipFill>
        <p:spPr bwMode="auto">
          <a:xfrm>
            <a:off x="279990" y="359686"/>
            <a:ext cx="8864010" cy="250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457200" y="1733107"/>
            <a:ext cx="680483" cy="680484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279990" y="1733107"/>
            <a:ext cx="676940" cy="680484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2200939" y="1871330"/>
            <a:ext cx="1286540" cy="4784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15883" y="3563311"/>
            <a:ext cx="4423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err="1"/>
              <a:t>max</a:t>
            </a:r>
            <a:r>
              <a:rPr lang="cs-CZ" b="1" dirty="0"/>
              <a:t> IP = </a:t>
            </a:r>
            <a:r>
              <a:rPr lang="cs-CZ" b="1" dirty="0" err="1"/>
              <a:t>CZV</a:t>
            </a:r>
            <a:r>
              <a:rPr lang="cs-CZ" b="1" dirty="0"/>
              <a:t> – </a:t>
            </a:r>
            <a:r>
              <a:rPr lang="cs-CZ" b="1" dirty="0" err="1" smtClean="0"/>
              <a:t>DNR</a:t>
            </a:r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2 629 627,91 = 5 000 000 – 2 370 372,09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039833" y="2413591"/>
            <a:ext cx="2360428" cy="56144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Individuální ověření potřeb financování (</a:t>
            </a:r>
            <a:r>
              <a:rPr lang="cs-CZ" dirty="0" err="1" smtClean="0">
                <a:solidFill>
                  <a:srgbClr val="0070C0"/>
                </a:solidFill>
              </a:rPr>
              <a:t>IOPF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Nařízení Evropského parlamentu a Rady č. 1303/2013 </a:t>
            </a:r>
          </a:p>
          <a:p>
            <a:pPr marL="0" indent="0" algn="ctr">
              <a:buNone/>
            </a:pPr>
            <a:endParaRPr lang="cs-CZ" sz="1800" b="1" dirty="0" smtClean="0"/>
          </a:p>
          <a:p>
            <a:pPr marL="0" indent="0" algn="ctr">
              <a:buNone/>
            </a:pPr>
            <a:r>
              <a:rPr lang="cs-CZ" sz="1800" b="1" dirty="0" smtClean="0"/>
              <a:t>Článek 61</a:t>
            </a:r>
          </a:p>
          <a:p>
            <a:pPr marL="0" indent="0" algn="ctr">
              <a:buNone/>
            </a:pPr>
            <a:r>
              <a:rPr lang="cs-CZ" sz="1800" dirty="0" smtClean="0"/>
              <a:t>Operace, které po dokončení vytvářejí čistý příjem</a:t>
            </a:r>
          </a:p>
          <a:p>
            <a:pPr marL="0" indent="0">
              <a:buNone/>
            </a:pPr>
            <a:r>
              <a:rPr lang="cs-CZ" sz="1800" dirty="0" smtClean="0"/>
              <a:t>8. Odstavce 1 až 6 se navíc nevztahují na operace, u nichž podpora v rámci programu představuje:</a:t>
            </a:r>
          </a:p>
          <a:p>
            <a:pPr marL="457200" indent="-457200">
              <a:buAutoNum type="alphaLcParenR"/>
            </a:pPr>
            <a:r>
              <a:rPr lang="cs-CZ" sz="1800" dirty="0" smtClean="0"/>
              <a:t>Podporu de </a:t>
            </a:r>
            <a:r>
              <a:rPr lang="cs-CZ" sz="1800" dirty="0" err="1" smtClean="0"/>
              <a:t>minimis</a:t>
            </a:r>
            <a:r>
              <a:rPr lang="cs-CZ" sz="1800" dirty="0" smtClean="0"/>
              <a:t>;</a:t>
            </a:r>
          </a:p>
          <a:p>
            <a:pPr marL="457200" indent="-457200">
              <a:buAutoNum type="alphaLcParenR"/>
            </a:pPr>
            <a:r>
              <a:rPr lang="cs-CZ" sz="1800" dirty="0" smtClean="0"/>
              <a:t>Slučitelnou státní podporu </a:t>
            </a:r>
            <a:r>
              <a:rPr lang="cs-CZ" sz="1800" dirty="0"/>
              <a:t>m</a:t>
            </a:r>
            <a:r>
              <a:rPr lang="cs-CZ" sz="1800" dirty="0" smtClean="0"/>
              <a:t>alým a středním podnikům, u které je v souvislosti se státní podporu omezena intenzita nebo výše podpory;</a:t>
            </a:r>
          </a:p>
          <a:p>
            <a:pPr marL="457200" indent="-457200">
              <a:buAutoNum type="alphaLcParenR"/>
            </a:pPr>
            <a:r>
              <a:rPr lang="cs-CZ" sz="1800" b="1" dirty="0" smtClean="0"/>
              <a:t>Slučitelnou státní podporu, v jejímž případě bylo provedeno individuální ověření potřeb financování v souladu s platnými pravidly pro státní podporu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722126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3648"/>
            <a:ext cx="8229600" cy="5392516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ověření </a:t>
            </a:r>
            <a:r>
              <a:rPr lang="cs-CZ" dirty="0" smtClean="0"/>
              <a:t>potřeb financování z finančního hlediska, </a:t>
            </a:r>
            <a:r>
              <a:rPr lang="cs-CZ" u="sng" dirty="0" smtClean="0"/>
              <a:t>nikoliv věcného</a:t>
            </a:r>
            <a:r>
              <a:rPr lang="cs-CZ" dirty="0" smtClean="0"/>
              <a:t>!</a:t>
            </a:r>
          </a:p>
          <a:p>
            <a:r>
              <a:rPr lang="cs-CZ" dirty="0" smtClean="0"/>
              <a:t>ověření z věcného hlediska probíhá při hodnocení projektu na základě hodnotících kritérií</a:t>
            </a:r>
          </a:p>
          <a:p>
            <a:r>
              <a:rPr lang="cs-CZ" dirty="0" smtClean="0"/>
              <a:t>IOPF nahrazuje výpočet výše podpory pomocí finanční mezery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1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977" y="274637"/>
            <a:ext cx="8623004" cy="1745547"/>
          </a:xfrm>
        </p:spPr>
        <p:txBody>
          <a:bodyPr/>
          <a:lstStyle/>
          <a:p>
            <a:pPr algn="l"/>
            <a:r>
              <a:rPr lang="cs-CZ" sz="1800" dirty="0"/>
              <a:t>Metodické stanovisko ministryně pro místní rozvoj č. 1 k </a:t>
            </a:r>
            <a:r>
              <a:rPr lang="cs-CZ" sz="1800" dirty="0" smtClean="0"/>
              <a:t>MDVP, ve </a:t>
            </a:r>
            <a:r>
              <a:rPr lang="cs-CZ" sz="1800" dirty="0"/>
              <a:t>věci kapitoly Projekty veřejné podpory vytvářející příjmy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20185"/>
            <a:ext cx="8229600" cy="4105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Provádění individuálního </a:t>
            </a:r>
            <a:r>
              <a:rPr lang="cs-CZ" b="1" dirty="0"/>
              <a:t>ověření </a:t>
            </a:r>
            <a:r>
              <a:rPr lang="cs-CZ" b="1" dirty="0" smtClean="0"/>
              <a:t>potřeb IROP:</a:t>
            </a:r>
            <a:endParaRPr lang="cs-CZ" dirty="0"/>
          </a:p>
          <a:p>
            <a:pPr lvl="0"/>
            <a:r>
              <a:rPr lang="cs-CZ" dirty="0" smtClean="0"/>
              <a:t>výše </a:t>
            </a:r>
            <a:r>
              <a:rPr lang="cs-CZ" dirty="0"/>
              <a:t>podpory nesmí překročit rozdíl mezi způsobilými </a:t>
            </a:r>
            <a:r>
              <a:rPr lang="cs-CZ" dirty="0" smtClean="0"/>
              <a:t>výdaji </a:t>
            </a:r>
            <a:r>
              <a:rPr lang="cs-CZ" dirty="0"/>
              <a:t>a provozním ziskem z investice:</a:t>
            </a:r>
          </a:p>
          <a:p>
            <a:pPr lvl="1"/>
            <a:r>
              <a:rPr lang="cs-CZ" b="1" dirty="0" smtClean="0"/>
              <a:t>podpora </a:t>
            </a:r>
            <a:r>
              <a:rPr lang="cs-CZ" b="1" dirty="0"/>
              <a:t>kultury a zachování kulturního </a:t>
            </a:r>
            <a:r>
              <a:rPr lang="cs-CZ" b="1" dirty="0" smtClean="0"/>
              <a:t>dědictví (</a:t>
            </a:r>
            <a:r>
              <a:rPr lang="cs-CZ" b="1" dirty="0"/>
              <a:t>čl. 53),</a:t>
            </a:r>
          </a:p>
          <a:p>
            <a:pPr lvl="1"/>
            <a:r>
              <a:rPr lang="cs-CZ" dirty="0" smtClean="0"/>
              <a:t>Podpora </a:t>
            </a:r>
            <a:r>
              <a:rPr lang="cs-CZ" dirty="0"/>
              <a:t>na místní infrastrukturu (čl. 56);</a:t>
            </a:r>
          </a:p>
          <a:p>
            <a:pPr lvl="0"/>
            <a:r>
              <a:rPr lang="cs-CZ" dirty="0" smtClean="0"/>
              <a:t>služby </a:t>
            </a:r>
            <a:r>
              <a:rPr lang="cs-CZ" dirty="0"/>
              <a:t>obecného hospodářského </a:t>
            </a:r>
            <a:r>
              <a:rPr lang="cs-CZ" dirty="0" smtClean="0"/>
              <a:t>zájmu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8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59220"/>
            <a:ext cx="8516679" cy="5466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Výše podpory nesmí přesáhnout rozdíl mezi způsobilými výdaji a provozním ziskem z investice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Provozním ziskem se rozumí kladný rozdíl mezi diskontovanými výnosy a diskontovanými provozními náklady za příslušnou dobu životnosti investice.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provozním nákladům patří např. osobní náklady, náklady na materiál, komunikaci, energii, údržbu, nájemné a správní náklady.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7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Metodické zpracování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Postup pro zpracování </a:t>
            </a:r>
            <a:r>
              <a:rPr lang="cs-CZ" b="1" dirty="0" err="1" smtClean="0"/>
              <a:t>CBA</a:t>
            </a:r>
            <a:r>
              <a:rPr lang="cs-CZ" b="1" dirty="0" smtClean="0"/>
              <a:t> v MS2014+, </a:t>
            </a:r>
            <a:r>
              <a:rPr lang="cs-CZ" dirty="0" smtClean="0"/>
              <a:t>příloha č. 17 Obecných pravidel pro žadatele a příjemce</a:t>
            </a:r>
          </a:p>
          <a:p>
            <a:r>
              <a:rPr lang="cs-CZ" dirty="0" smtClean="0"/>
              <a:t>Uživatelská příručka procesu Zpracování </a:t>
            </a:r>
            <a:r>
              <a:rPr lang="cs-CZ" dirty="0" err="1" smtClean="0"/>
              <a:t>CBA</a:t>
            </a:r>
            <a:r>
              <a:rPr lang="cs-CZ" dirty="0" smtClean="0"/>
              <a:t> v MS2014+, verze 3.0, listopad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Projekty veřejné podpory vytvářející příjmy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Projekty podporované </a:t>
            </a:r>
            <a:r>
              <a:rPr lang="cs-CZ" dirty="0" smtClean="0"/>
              <a:t>v 13. výzvě </a:t>
            </a:r>
            <a:r>
              <a:rPr lang="cs-CZ" dirty="0"/>
              <a:t>podléhají pravidlům veřejné podpory a jsou vyloučeny z aplikace ustanovení čl. 61 a </a:t>
            </a:r>
            <a:r>
              <a:rPr lang="cs-CZ" dirty="0" smtClean="0"/>
              <a:t>65 </a:t>
            </a:r>
            <a:r>
              <a:rPr lang="cs-CZ" dirty="0"/>
              <a:t>Nařízení Evropského parlamentu a Rady č. 1303/2013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Veškeré příjmy po celou dobu referenčního období projektu musí být evidovány a při vyplňování </a:t>
            </a:r>
            <a:r>
              <a:rPr lang="cs-CZ" dirty="0" err="1" smtClean="0"/>
              <a:t>CBA</a:t>
            </a:r>
            <a:r>
              <a:rPr lang="cs-CZ" dirty="0" smtClean="0"/>
              <a:t>/veřejná podpora kvalifikovaně odhadnuty</a:t>
            </a:r>
          </a:p>
          <a:p>
            <a:endParaRPr lang="cs-CZ" dirty="0"/>
          </a:p>
          <a:p>
            <a:r>
              <a:rPr lang="cs-CZ" dirty="0"/>
              <a:t>Referenční období se v oblasti kultury myslí období 15 let. Počátečním datem referenčního období je datum zahájení realizace projektu. Blíže je uvedeno v kapitole 2.10 Pravidel 13. výzvy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6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Projekty veřejné podpory vytvářející </a:t>
            </a:r>
            <a:r>
              <a:rPr lang="cs-CZ" dirty="0" smtClean="0">
                <a:solidFill>
                  <a:srgbClr val="0070C0"/>
                </a:solidFill>
              </a:rPr>
              <a:t>příjmy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66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Stanovení maximální </a:t>
            </a:r>
            <a:r>
              <a:rPr lang="cs-CZ" b="1" dirty="0"/>
              <a:t>výše </a:t>
            </a:r>
            <a:r>
              <a:rPr lang="cs-CZ" b="1" dirty="0" smtClean="0"/>
              <a:t>dotace (investiční podpory)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err="1" smtClean="0"/>
              <a:t>max</a:t>
            </a:r>
            <a:r>
              <a:rPr lang="cs-CZ" b="1" dirty="0" smtClean="0"/>
              <a:t> </a:t>
            </a:r>
            <a:r>
              <a:rPr lang="cs-CZ" b="1" dirty="0"/>
              <a:t>IP = </a:t>
            </a:r>
            <a:r>
              <a:rPr lang="cs-CZ" b="1" dirty="0" err="1"/>
              <a:t>CZV</a:t>
            </a:r>
            <a:r>
              <a:rPr lang="cs-CZ" b="1" dirty="0"/>
              <a:t> – </a:t>
            </a:r>
            <a:r>
              <a:rPr lang="cs-CZ" b="1" dirty="0" err="1" smtClean="0"/>
              <a:t>DNR</a:t>
            </a:r>
            <a:endParaRPr lang="cs-CZ" dirty="0" smtClean="0"/>
          </a:p>
          <a:p>
            <a:pPr marL="0" indent="0">
              <a:buNone/>
            </a:pPr>
            <a:endParaRPr lang="cs-CZ" sz="2900" dirty="0" smtClean="0"/>
          </a:p>
          <a:p>
            <a:pPr marL="0" indent="0">
              <a:buNone/>
            </a:pPr>
            <a:r>
              <a:rPr lang="cs-CZ" sz="2900" dirty="0" err="1" smtClean="0"/>
              <a:t>max</a:t>
            </a:r>
            <a:r>
              <a:rPr lang="cs-CZ" sz="2900" dirty="0" smtClean="0"/>
              <a:t> IP -  maximální dotace</a:t>
            </a:r>
            <a:endParaRPr lang="cs-CZ" sz="2900" dirty="0"/>
          </a:p>
          <a:p>
            <a:pPr marL="0" indent="0">
              <a:buNone/>
            </a:pPr>
            <a:r>
              <a:rPr lang="cs-CZ" sz="2900" dirty="0" err="1" smtClean="0"/>
              <a:t>CZV</a:t>
            </a:r>
            <a:r>
              <a:rPr lang="cs-CZ" sz="2900" dirty="0"/>
              <a:t> </a:t>
            </a:r>
            <a:r>
              <a:rPr lang="cs-CZ" sz="2900" dirty="0" smtClean="0"/>
              <a:t>- celkové </a:t>
            </a:r>
            <a:r>
              <a:rPr lang="cs-CZ" sz="2900" dirty="0"/>
              <a:t>způsobilé výdaje projektu</a:t>
            </a:r>
          </a:p>
          <a:p>
            <a:pPr marL="0" indent="0">
              <a:buNone/>
            </a:pPr>
            <a:r>
              <a:rPr lang="cs-CZ" sz="2900" dirty="0" smtClean="0"/>
              <a:t>DNR - diskontované </a:t>
            </a:r>
            <a:r>
              <a:rPr lang="cs-CZ" sz="2900" dirty="0"/>
              <a:t>čisté příjmy </a:t>
            </a:r>
            <a:r>
              <a:rPr lang="cs-CZ" sz="2900" dirty="0" smtClean="0"/>
              <a:t>se rovnají </a:t>
            </a:r>
            <a:r>
              <a:rPr lang="cs-CZ" sz="2900" dirty="0"/>
              <a:t>podílu CZV na CIV,  vypočtené jako  </a:t>
            </a:r>
            <a:endParaRPr lang="cs-CZ" sz="2900" dirty="0" smtClean="0"/>
          </a:p>
          <a:p>
            <a:pPr marL="0" indent="0">
              <a:buNone/>
            </a:pPr>
            <a:endParaRPr lang="cs-CZ" sz="2900" dirty="0" smtClean="0"/>
          </a:p>
          <a:p>
            <a:pPr marL="0" indent="0" algn="ctr">
              <a:buNone/>
            </a:pPr>
            <a:r>
              <a:rPr lang="cs-CZ" sz="2900" dirty="0" smtClean="0"/>
              <a:t>DNR = (DR  </a:t>
            </a:r>
            <a:r>
              <a:rPr lang="cs-CZ" sz="2900" dirty="0"/>
              <a:t>+ RV – DOC)* (CZV/CIV</a:t>
            </a:r>
            <a:r>
              <a:rPr lang="cs-CZ" sz="2900" dirty="0" smtClean="0"/>
              <a:t>)</a:t>
            </a:r>
          </a:p>
          <a:p>
            <a:pPr marL="0" indent="0" algn="ctr">
              <a:buNone/>
            </a:pPr>
            <a:r>
              <a:rPr lang="cs-CZ" sz="2900" dirty="0" smtClean="0"/>
              <a:t> </a:t>
            </a:r>
            <a:endParaRPr lang="cs-CZ" sz="2900" dirty="0"/>
          </a:p>
          <a:p>
            <a:pPr marL="0" indent="0">
              <a:buNone/>
            </a:pPr>
            <a:r>
              <a:rPr lang="cs-CZ" sz="2900" dirty="0" smtClean="0"/>
              <a:t>	</a:t>
            </a:r>
            <a:r>
              <a:rPr lang="cs-CZ" sz="2900" dirty="0" err="1" smtClean="0"/>
              <a:t>DR</a:t>
            </a:r>
            <a:r>
              <a:rPr lang="cs-CZ" sz="2900" dirty="0"/>
              <a:t> </a:t>
            </a:r>
            <a:r>
              <a:rPr lang="cs-CZ" sz="2900" dirty="0" smtClean="0"/>
              <a:t>- diskontované </a:t>
            </a:r>
            <a:r>
              <a:rPr lang="cs-CZ" sz="2900" dirty="0"/>
              <a:t>příjmy </a:t>
            </a:r>
            <a:endParaRPr lang="cs-CZ" sz="2900" dirty="0" smtClean="0"/>
          </a:p>
          <a:p>
            <a:pPr marL="0" indent="0">
              <a:buNone/>
            </a:pPr>
            <a:r>
              <a:rPr lang="cs-CZ" sz="2900" dirty="0" smtClean="0"/>
              <a:t>	</a:t>
            </a:r>
            <a:r>
              <a:rPr lang="cs-CZ" sz="2900" dirty="0" err="1" smtClean="0"/>
              <a:t>RV</a:t>
            </a:r>
            <a:r>
              <a:rPr lang="cs-CZ" sz="2900" dirty="0" smtClean="0"/>
              <a:t> - zůstatková </a:t>
            </a:r>
            <a:r>
              <a:rPr lang="cs-CZ" sz="2900" dirty="0"/>
              <a:t>hodnota</a:t>
            </a:r>
          </a:p>
          <a:p>
            <a:pPr marL="0" indent="0">
              <a:buNone/>
            </a:pPr>
            <a:r>
              <a:rPr lang="cs-CZ" sz="2900" dirty="0" smtClean="0"/>
              <a:t>	DOC - diskontované </a:t>
            </a:r>
            <a:r>
              <a:rPr lang="cs-CZ" sz="2900" dirty="0"/>
              <a:t>provozní výdaje </a:t>
            </a:r>
          </a:p>
          <a:p>
            <a:pPr marL="0" indent="0">
              <a:buNone/>
            </a:pPr>
            <a:r>
              <a:rPr lang="cs-CZ" sz="2900" dirty="0" smtClean="0"/>
              <a:t>	CIV - celkové výdaje projektu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sz="29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2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CBA</a:t>
            </a:r>
            <a:r>
              <a:rPr lang="cs-CZ" dirty="0">
                <a:solidFill>
                  <a:srgbClr val="0070C0"/>
                </a:solidFill>
              </a:rPr>
              <a:t>/Veřejná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IOPF</a:t>
            </a:r>
            <a:r>
              <a:rPr lang="cs-CZ" dirty="0" smtClean="0"/>
              <a:t> musí být součástí žádosti o podporu</a:t>
            </a:r>
          </a:p>
          <a:p>
            <a:r>
              <a:rPr lang="cs-CZ" dirty="0" smtClean="0"/>
              <a:t>Žadatel na úvodní straně vyplňuje pole:</a:t>
            </a:r>
          </a:p>
          <a:p>
            <a:pPr lvl="1"/>
            <a:r>
              <a:rPr lang="cs-CZ" dirty="0" smtClean="0"/>
              <a:t>Název </a:t>
            </a:r>
            <a:r>
              <a:rPr lang="cs-CZ" dirty="0" err="1" smtClean="0"/>
              <a:t>CBA</a:t>
            </a:r>
            <a:endParaRPr lang="cs-CZ" dirty="0" smtClean="0"/>
          </a:p>
          <a:p>
            <a:pPr lvl="1"/>
            <a:r>
              <a:rPr lang="cs-CZ" dirty="0" smtClean="0"/>
              <a:t>Sektor pro referenční období</a:t>
            </a:r>
          </a:p>
          <a:p>
            <a:pPr lvl="1"/>
            <a:r>
              <a:rPr lang="cs-CZ" dirty="0" smtClean="0"/>
              <a:t>Začátek referenčního období – datum začátku referenčního období</a:t>
            </a:r>
          </a:p>
          <a:p>
            <a:pPr lvl="1"/>
            <a:r>
              <a:rPr lang="cs-CZ" dirty="0" smtClean="0"/>
              <a:t>Konec referenčního období – datum konce referenčního období</a:t>
            </a:r>
          </a:p>
          <a:p>
            <a:pPr lvl="1"/>
            <a:r>
              <a:rPr lang="cs-CZ" dirty="0" smtClean="0"/>
              <a:t>Celkové způsobilé výdaje – musí být stejné jako na žádosti o podporu</a:t>
            </a:r>
          </a:p>
          <a:p>
            <a:pPr lvl="1"/>
            <a:r>
              <a:rPr lang="cs-CZ" dirty="0" smtClean="0"/>
              <a:t>Typ veřejné podpory – pouze </a:t>
            </a:r>
            <a:r>
              <a:rPr lang="cs-CZ" b="1" dirty="0" smtClean="0"/>
              <a:t>investiční</a:t>
            </a:r>
            <a:r>
              <a:rPr lang="cs-CZ" dirty="0" smtClean="0"/>
              <a:t> veřejná podpora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9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614</Words>
  <Application>Microsoft Office PowerPoint</Application>
  <PresentationFormat>Předvádění na obrazovce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MotivIROP</vt:lpstr>
      <vt:lpstr>    SEMINÁŘ PRO ŽADATELE 13. výzva IROP  Individuální ověření potřeb financování   </vt:lpstr>
      <vt:lpstr>Individuální ověření potřeb financování (IOPF)</vt:lpstr>
      <vt:lpstr>Prezentace aplikace PowerPoint</vt:lpstr>
      <vt:lpstr>Metodické stanovisko ministryně pro místní rozvoj č. 1 k MDVP, ve věci kapitoly Projekty veřejné podpory vytvářející příjmy</vt:lpstr>
      <vt:lpstr>Prezentace aplikace PowerPoint</vt:lpstr>
      <vt:lpstr>Metodické zpracování</vt:lpstr>
      <vt:lpstr>Projekty veřejné podpory vytvářející příjmy</vt:lpstr>
      <vt:lpstr>Projekty veřejné podpory vytvářející příjmy</vt:lpstr>
      <vt:lpstr>CBA/Veřejná podpora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Ondřej Vejvoda</cp:lastModifiedBy>
  <cp:revision>291</cp:revision>
  <cp:lastPrinted>2015-12-03T13:28:05Z</cp:lastPrinted>
  <dcterms:created xsi:type="dcterms:W3CDTF">2014-10-03T06:20:14Z</dcterms:created>
  <dcterms:modified xsi:type="dcterms:W3CDTF">2015-12-08T14:10:12Z</dcterms:modified>
</cp:coreProperties>
</file>