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39"/>
  </p:notesMasterIdLst>
  <p:handoutMasterIdLst>
    <p:handoutMasterId r:id="rId40"/>
  </p:handoutMasterIdLst>
  <p:sldIdLst>
    <p:sldId id="323" r:id="rId2"/>
    <p:sldId id="440" r:id="rId3"/>
    <p:sldId id="426" r:id="rId4"/>
    <p:sldId id="428" r:id="rId5"/>
    <p:sldId id="429" r:id="rId6"/>
    <p:sldId id="430" r:id="rId7"/>
    <p:sldId id="431" r:id="rId8"/>
    <p:sldId id="432" r:id="rId9"/>
    <p:sldId id="434" r:id="rId10"/>
    <p:sldId id="436" r:id="rId11"/>
    <p:sldId id="438" r:id="rId12"/>
    <p:sldId id="439" r:id="rId13"/>
    <p:sldId id="416" r:id="rId14"/>
    <p:sldId id="418" r:id="rId15"/>
    <p:sldId id="417" r:id="rId16"/>
    <p:sldId id="449" r:id="rId17"/>
    <p:sldId id="450" r:id="rId18"/>
    <p:sldId id="467" r:id="rId19"/>
    <p:sldId id="468" r:id="rId20"/>
    <p:sldId id="451" r:id="rId21"/>
    <p:sldId id="466" r:id="rId22"/>
    <p:sldId id="452" r:id="rId23"/>
    <p:sldId id="453" r:id="rId24"/>
    <p:sldId id="454" r:id="rId25"/>
    <p:sldId id="456" r:id="rId26"/>
    <p:sldId id="470" r:id="rId27"/>
    <p:sldId id="464" r:id="rId28"/>
    <p:sldId id="457" r:id="rId29"/>
    <p:sldId id="469" r:id="rId30"/>
    <p:sldId id="458" r:id="rId31"/>
    <p:sldId id="459" r:id="rId32"/>
    <p:sldId id="460" r:id="rId33"/>
    <p:sldId id="461" r:id="rId34"/>
    <p:sldId id="462" r:id="rId35"/>
    <p:sldId id="463" r:id="rId36"/>
    <p:sldId id="465" r:id="rId37"/>
    <p:sldId id="410" r:id="rId38"/>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stislav Mazal" initials="RM" lastIdx="1" clrIdx="0"/>
  <p:cmAuthor id="1" name="Martina Fišerová" initials="M.F."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1B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00" autoAdjust="0"/>
    <p:restoredTop sz="87922" autoAdjust="0"/>
  </p:normalViewPr>
  <p:slideViewPr>
    <p:cSldViewPr>
      <p:cViewPr>
        <p:scale>
          <a:sx n="90" d="100"/>
          <a:sy n="90" d="100"/>
        </p:scale>
        <p:origin x="-1782" y="-294"/>
      </p:cViewPr>
      <p:guideLst>
        <p:guide orient="horz" pos="2160"/>
        <p:guide pos="2880"/>
      </p:guideLst>
    </p:cSldViewPr>
  </p:slideViewPr>
  <p:notesTextViewPr>
    <p:cViewPr>
      <p:scale>
        <a:sx n="1" d="1"/>
        <a:sy n="1" d="1"/>
      </p:scale>
      <p:origin x="0" y="0"/>
    </p:cViewPr>
  </p:notesTextViewPr>
  <p:sorterViewPr>
    <p:cViewPr>
      <p:scale>
        <a:sx n="100" d="100"/>
        <a:sy n="100" d="100"/>
      </p:scale>
      <p:origin x="0" y="26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 Id="rId4" Type="http://schemas.openxmlformats.org/officeDocument/2006/relationships/image" Target="../media/image8.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 Id="rId4"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18AB0A-7BED-45CC-8968-54C5D48470FD}" type="doc">
      <dgm:prSet loTypeId="urn:microsoft.com/office/officeart/2005/8/layout/vList4#1" loCatId="list" qsTypeId="urn:microsoft.com/office/officeart/2005/8/quickstyle/simple3" qsCatId="simple" csTypeId="urn:microsoft.com/office/officeart/2005/8/colors/accent1_2" csCatId="accent1" phldr="1"/>
      <dgm:spPr/>
      <dgm:t>
        <a:bodyPr/>
        <a:lstStyle/>
        <a:p>
          <a:endParaRPr lang="cs-CZ"/>
        </a:p>
      </dgm:t>
    </dgm:pt>
    <dgm:pt modelId="{38804BD3-7704-44DB-93A2-A6FB8DF386BF}">
      <dgm:prSet phldrT="[Text]" custT="1"/>
      <dgm:spPr/>
      <dgm:t>
        <a:bodyPr/>
        <a:lstStyle/>
        <a:p>
          <a:r>
            <a:rPr lang="cs-CZ" sz="1600" b="1" dirty="0" smtClean="0"/>
            <a:t>Prioritní osa 1 - Infrastruktura</a:t>
          </a:r>
          <a:endParaRPr lang="cs-CZ" sz="1600" b="1" dirty="0"/>
        </a:p>
      </dgm:t>
    </dgm:pt>
    <dgm:pt modelId="{5AECA738-EC58-4AD8-B30B-720E0E369E9D}" type="parTrans" cxnId="{B64F7126-809B-46FA-8512-AB45C1CB52DD}">
      <dgm:prSet/>
      <dgm:spPr/>
      <dgm:t>
        <a:bodyPr/>
        <a:lstStyle/>
        <a:p>
          <a:endParaRPr lang="cs-CZ"/>
        </a:p>
      </dgm:t>
    </dgm:pt>
    <dgm:pt modelId="{97E853D5-3B2B-4DCE-BF44-F459F80E6EE5}" type="sibTrans" cxnId="{B64F7126-809B-46FA-8512-AB45C1CB52DD}">
      <dgm:prSet/>
      <dgm:spPr/>
      <dgm:t>
        <a:bodyPr/>
        <a:lstStyle/>
        <a:p>
          <a:endParaRPr lang="cs-CZ"/>
        </a:p>
      </dgm:t>
    </dgm:pt>
    <dgm:pt modelId="{C5C86733-1C4E-4ABE-BC8B-70E73BF8076C}">
      <dgm:prSet phldrT="[Text]" custT="1"/>
      <dgm:spPr/>
      <dgm:t>
        <a:bodyPr/>
        <a:lstStyle/>
        <a:p>
          <a:r>
            <a:rPr lang="cs-CZ" sz="1200" dirty="0" smtClean="0"/>
            <a:t>Konkurenceschopné, dostupné a bezpečné regiony</a:t>
          </a:r>
          <a:endParaRPr lang="cs-CZ" sz="1200" dirty="0"/>
        </a:p>
      </dgm:t>
    </dgm:pt>
    <dgm:pt modelId="{AEF1FBBF-C95F-45ED-A8E1-CE69CDF9D44F}" type="parTrans" cxnId="{15A7B2A0-6A73-413A-BB86-87F351908914}">
      <dgm:prSet/>
      <dgm:spPr/>
      <dgm:t>
        <a:bodyPr/>
        <a:lstStyle/>
        <a:p>
          <a:endParaRPr lang="cs-CZ"/>
        </a:p>
      </dgm:t>
    </dgm:pt>
    <dgm:pt modelId="{286C2363-6DA5-4FB5-8346-569610400F7C}" type="sibTrans" cxnId="{15A7B2A0-6A73-413A-BB86-87F351908914}">
      <dgm:prSet/>
      <dgm:spPr/>
      <dgm:t>
        <a:bodyPr/>
        <a:lstStyle/>
        <a:p>
          <a:endParaRPr lang="cs-CZ"/>
        </a:p>
      </dgm:t>
    </dgm:pt>
    <dgm:pt modelId="{A8C219C7-9F00-4E75-8B16-481975849224}">
      <dgm:prSet phldrT="[Text]" custT="1"/>
      <dgm:spPr/>
      <dgm:t>
        <a:bodyPr/>
        <a:lstStyle/>
        <a:p>
          <a:r>
            <a:rPr lang="cs-CZ" sz="1200" dirty="0" smtClean="0"/>
            <a:t>Alokace 1,6 mld. EUR</a:t>
          </a:r>
          <a:endParaRPr lang="cs-CZ" sz="1200" dirty="0"/>
        </a:p>
      </dgm:t>
    </dgm:pt>
    <dgm:pt modelId="{3D529C3B-331C-4A53-8447-64F92C02A4C9}" type="parTrans" cxnId="{DC478773-C6CC-4E8E-9071-ECCDF2C2EF2E}">
      <dgm:prSet/>
      <dgm:spPr/>
      <dgm:t>
        <a:bodyPr/>
        <a:lstStyle/>
        <a:p>
          <a:endParaRPr lang="cs-CZ"/>
        </a:p>
      </dgm:t>
    </dgm:pt>
    <dgm:pt modelId="{7EDC45D9-79A5-434A-AB8A-41008476D2F4}" type="sibTrans" cxnId="{DC478773-C6CC-4E8E-9071-ECCDF2C2EF2E}">
      <dgm:prSet/>
      <dgm:spPr/>
      <dgm:t>
        <a:bodyPr/>
        <a:lstStyle/>
        <a:p>
          <a:endParaRPr lang="cs-CZ"/>
        </a:p>
      </dgm:t>
    </dgm:pt>
    <dgm:pt modelId="{855CB492-B9C1-4831-9453-D02DC01556CB}">
      <dgm:prSet phldrT="[Text]" custT="1"/>
      <dgm:spPr/>
      <dgm:t>
        <a:bodyPr/>
        <a:lstStyle/>
        <a:p>
          <a:r>
            <a:rPr lang="cs-CZ" sz="1600" b="1" dirty="0" smtClean="0"/>
            <a:t>Prioritní osa 2 - Lidé</a:t>
          </a:r>
          <a:endParaRPr lang="cs-CZ" sz="1600" b="1" dirty="0"/>
        </a:p>
      </dgm:t>
    </dgm:pt>
    <dgm:pt modelId="{46A500E4-F521-4FED-80BC-55EF97D6434D}" type="parTrans" cxnId="{E1E70704-B184-417B-9262-1209773EB354}">
      <dgm:prSet/>
      <dgm:spPr/>
      <dgm:t>
        <a:bodyPr/>
        <a:lstStyle/>
        <a:p>
          <a:endParaRPr lang="cs-CZ"/>
        </a:p>
      </dgm:t>
    </dgm:pt>
    <dgm:pt modelId="{89B1A5F6-0C83-44AA-BDC4-F0486C8FEB1C}" type="sibTrans" cxnId="{E1E70704-B184-417B-9262-1209773EB354}">
      <dgm:prSet/>
      <dgm:spPr/>
      <dgm:t>
        <a:bodyPr/>
        <a:lstStyle/>
        <a:p>
          <a:endParaRPr lang="cs-CZ"/>
        </a:p>
      </dgm:t>
    </dgm:pt>
    <dgm:pt modelId="{098ADAF1-68DC-4019-95EC-CF9DEA0595F5}">
      <dgm:prSet phldrT="[Text]" custT="1"/>
      <dgm:spPr/>
      <dgm:t>
        <a:bodyPr/>
        <a:lstStyle/>
        <a:p>
          <a:r>
            <a:rPr lang="cs-CZ" sz="1200" dirty="0" smtClean="0"/>
            <a:t>Zkvalitnění veřejných služeb a podmínek života pro obyvatele regionů</a:t>
          </a:r>
          <a:endParaRPr lang="cs-CZ" sz="1200" dirty="0"/>
        </a:p>
      </dgm:t>
    </dgm:pt>
    <dgm:pt modelId="{BBC28CAB-1411-42FD-AE69-490F5FA47BCC}" type="parTrans" cxnId="{0D1EA085-623E-4D57-808B-B23AF2C24995}">
      <dgm:prSet/>
      <dgm:spPr/>
      <dgm:t>
        <a:bodyPr/>
        <a:lstStyle/>
        <a:p>
          <a:endParaRPr lang="cs-CZ"/>
        </a:p>
      </dgm:t>
    </dgm:pt>
    <dgm:pt modelId="{3601A7EA-3FDB-4E9C-A299-B4AF145636B4}" type="sibTrans" cxnId="{0D1EA085-623E-4D57-808B-B23AF2C24995}">
      <dgm:prSet/>
      <dgm:spPr/>
      <dgm:t>
        <a:bodyPr/>
        <a:lstStyle/>
        <a:p>
          <a:endParaRPr lang="cs-CZ"/>
        </a:p>
      </dgm:t>
    </dgm:pt>
    <dgm:pt modelId="{75152ED6-09D4-4CB2-B330-0EBA2A1F6BEE}">
      <dgm:prSet phldrT="[Text]" custT="1"/>
      <dgm:spPr/>
      <dgm:t>
        <a:bodyPr/>
        <a:lstStyle/>
        <a:p>
          <a:r>
            <a:rPr lang="cs-CZ" sz="1200" dirty="0" smtClean="0"/>
            <a:t>Alokace 1,7 mld. EUR</a:t>
          </a:r>
          <a:endParaRPr lang="cs-CZ" sz="1200" dirty="0"/>
        </a:p>
      </dgm:t>
    </dgm:pt>
    <dgm:pt modelId="{CC109D3F-9445-4552-9CA0-A9E9B002361B}" type="parTrans" cxnId="{7442FBE8-417F-4111-B6ED-AEAE7C9C435B}">
      <dgm:prSet/>
      <dgm:spPr/>
      <dgm:t>
        <a:bodyPr/>
        <a:lstStyle/>
        <a:p>
          <a:endParaRPr lang="cs-CZ"/>
        </a:p>
      </dgm:t>
    </dgm:pt>
    <dgm:pt modelId="{C930B535-36DD-47E2-9858-8F6E44F2C9EA}" type="sibTrans" cxnId="{7442FBE8-417F-4111-B6ED-AEAE7C9C435B}">
      <dgm:prSet/>
      <dgm:spPr/>
      <dgm:t>
        <a:bodyPr/>
        <a:lstStyle/>
        <a:p>
          <a:endParaRPr lang="cs-CZ"/>
        </a:p>
      </dgm:t>
    </dgm:pt>
    <dgm:pt modelId="{D74C87B0-8199-4D82-97CA-8716D0810C88}">
      <dgm:prSet phldrT="[Text]" custT="1"/>
      <dgm:spPr/>
      <dgm:t>
        <a:bodyPr/>
        <a:lstStyle/>
        <a:p>
          <a:r>
            <a:rPr lang="cs-CZ" sz="1600" b="1" dirty="0" smtClean="0"/>
            <a:t>Prioritní osa 3 - Instituce</a:t>
          </a:r>
          <a:endParaRPr lang="cs-CZ" sz="1600" b="1" dirty="0"/>
        </a:p>
      </dgm:t>
    </dgm:pt>
    <dgm:pt modelId="{BA6FD47A-7786-47D8-9381-A1E3D218F4E4}" type="parTrans" cxnId="{CC11735D-CD9A-491C-AEF0-7073EE76FB85}">
      <dgm:prSet/>
      <dgm:spPr/>
      <dgm:t>
        <a:bodyPr/>
        <a:lstStyle/>
        <a:p>
          <a:endParaRPr lang="cs-CZ"/>
        </a:p>
      </dgm:t>
    </dgm:pt>
    <dgm:pt modelId="{63D68963-997E-49B1-9594-476FD97AA95B}" type="sibTrans" cxnId="{CC11735D-CD9A-491C-AEF0-7073EE76FB85}">
      <dgm:prSet/>
      <dgm:spPr/>
      <dgm:t>
        <a:bodyPr/>
        <a:lstStyle/>
        <a:p>
          <a:endParaRPr lang="cs-CZ"/>
        </a:p>
      </dgm:t>
    </dgm:pt>
    <dgm:pt modelId="{34C60AC1-3BAF-4349-9B04-1EBEAA6874AE}">
      <dgm:prSet phldrT="[Text]" custT="1"/>
      <dgm:spPr/>
      <dgm:t>
        <a:bodyPr/>
        <a:lstStyle/>
        <a:p>
          <a:r>
            <a:rPr lang="cs-CZ" sz="1200" dirty="0" smtClean="0"/>
            <a:t>Dobrá správa území a zefektivnění veřejných institucí</a:t>
          </a:r>
          <a:endParaRPr lang="cs-CZ" sz="1200" dirty="0"/>
        </a:p>
      </dgm:t>
    </dgm:pt>
    <dgm:pt modelId="{B31C10BD-BE4E-4EEF-981F-25C40EBC00D4}" type="parTrans" cxnId="{3D52D5DF-88CF-4499-8222-584F5AB467B0}">
      <dgm:prSet/>
      <dgm:spPr/>
      <dgm:t>
        <a:bodyPr/>
        <a:lstStyle/>
        <a:p>
          <a:endParaRPr lang="cs-CZ"/>
        </a:p>
      </dgm:t>
    </dgm:pt>
    <dgm:pt modelId="{23EAEF30-F210-45C2-A3C7-7E5016B64A98}" type="sibTrans" cxnId="{3D52D5DF-88CF-4499-8222-584F5AB467B0}">
      <dgm:prSet/>
      <dgm:spPr/>
      <dgm:t>
        <a:bodyPr/>
        <a:lstStyle/>
        <a:p>
          <a:endParaRPr lang="cs-CZ"/>
        </a:p>
      </dgm:t>
    </dgm:pt>
    <dgm:pt modelId="{273BDC39-9757-4293-83AA-A9E9CC915DA0}">
      <dgm:prSet phldrT="[Text]" custT="1"/>
      <dgm:spPr/>
      <dgm:t>
        <a:bodyPr/>
        <a:lstStyle/>
        <a:p>
          <a:r>
            <a:rPr lang="cs-CZ" sz="1200" dirty="0" smtClean="0"/>
            <a:t>Alokace 0,8 mld. EUR</a:t>
          </a:r>
          <a:endParaRPr lang="cs-CZ" sz="1200" dirty="0"/>
        </a:p>
      </dgm:t>
    </dgm:pt>
    <dgm:pt modelId="{982DFF29-8236-4E99-97CE-FD76D273CBEC}" type="parTrans" cxnId="{CF6D3D8A-7289-43F1-82F2-5F5C4672169C}">
      <dgm:prSet/>
      <dgm:spPr/>
      <dgm:t>
        <a:bodyPr/>
        <a:lstStyle/>
        <a:p>
          <a:endParaRPr lang="cs-CZ"/>
        </a:p>
      </dgm:t>
    </dgm:pt>
    <dgm:pt modelId="{13EEE600-D28C-4CBF-9128-6CDA52976D52}" type="sibTrans" cxnId="{CF6D3D8A-7289-43F1-82F2-5F5C4672169C}">
      <dgm:prSet/>
      <dgm:spPr/>
      <dgm:t>
        <a:bodyPr/>
        <a:lstStyle/>
        <a:p>
          <a:endParaRPr lang="cs-CZ"/>
        </a:p>
      </dgm:t>
    </dgm:pt>
    <dgm:pt modelId="{D3784C62-6E03-4E88-AA8E-EC0DCEAD96BC}">
      <dgm:prSet custT="1"/>
      <dgm:spPr/>
      <dgm:t>
        <a:bodyPr/>
        <a:lstStyle/>
        <a:p>
          <a:endParaRPr lang="cs-CZ" sz="1900" b="1" dirty="0" smtClean="0"/>
        </a:p>
        <a:p>
          <a:r>
            <a:rPr lang="cs-CZ" sz="1600" b="1" dirty="0" smtClean="0"/>
            <a:t>Prioritní osa 4 - Komunitně vedený místní rozvoj</a:t>
          </a:r>
        </a:p>
        <a:p>
          <a:r>
            <a:rPr lang="cs-CZ" sz="1400" dirty="0" smtClean="0"/>
            <a:t> - </a:t>
          </a:r>
          <a:r>
            <a:rPr lang="cs-CZ" sz="1200" dirty="0" smtClean="0"/>
            <a:t>Alokace 390 mil. EUR</a:t>
          </a:r>
        </a:p>
        <a:p>
          <a:r>
            <a:rPr lang="cs-CZ" sz="1200" dirty="0" smtClean="0"/>
            <a:t>  - Posílení CLLD, provozní a animační náklady</a:t>
          </a:r>
        </a:p>
        <a:p>
          <a:endParaRPr lang="cs-CZ" sz="1500" dirty="0" smtClean="0"/>
        </a:p>
        <a:p>
          <a:r>
            <a:rPr lang="cs-CZ" sz="1800" dirty="0" smtClean="0"/>
            <a:t> </a:t>
          </a:r>
          <a:endParaRPr lang="cs-CZ" sz="1800" dirty="0"/>
        </a:p>
      </dgm:t>
    </dgm:pt>
    <dgm:pt modelId="{7AF4961A-ED0F-4EDC-8D12-D24EE5DE0A42}" type="sibTrans" cxnId="{B38F51DE-8E25-4857-B3F8-75840DF3F177}">
      <dgm:prSet/>
      <dgm:spPr/>
      <dgm:t>
        <a:bodyPr/>
        <a:lstStyle/>
        <a:p>
          <a:endParaRPr lang="cs-CZ"/>
        </a:p>
      </dgm:t>
    </dgm:pt>
    <dgm:pt modelId="{9D3428C1-5D9B-4B48-89F0-11E980CE6367}" type="parTrans" cxnId="{B38F51DE-8E25-4857-B3F8-75840DF3F177}">
      <dgm:prSet/>
      <dgm:spPr/>
      <dgm:t>
        <a:bodyPr/>
        <a:lstStyle/>
        <a:p>
          <a:endParaRPr lang="cs-CZ"/>
        </a:p>
      </dgm:t>
    </dgm:pt>
    <dgm:pt modelId="{9BEAB610-B179-412C-A911-0AE990A76040}">
      <dgm:prSet phldrT="[Text]" custT="1"/>
      <dgm:spPr/>
      <dgm:t>
        <a:bodyPr/>
        <a:lstStyle/>
        <a:p>
          <a:r>
            <a:rPr lang="cs-CZ" sz="1200" dirty="0" smtClean="0"/>
            <a:t>Doprava, integrované dopravní systémy, IZS</a:t>
          </a:r>
          <a:endParaRPr lang="cs-CZ" sz="1200" dirty="0"/>
        </a:p>
      </dgm:t>
    </dgm:pt>
    <dgm:pt modelId="{B058C57C-1932-4F82-B960-E9ABCE39DA10}" type="parTrans" cxnId="{4B201E5A-B514-43A8-9FF2-13EE75C6267D}">
      <dgm:prSet/>
      <dgm:spPr/>
      <dgm:t>
        <a:bodyPr/>
        <a:lstStyle/>
        <a:p>
          <a:endParaRPr lang="cs-CZ"/>
        </a:p>
      </dgm:t>
    </dgm:pt>
    <dgm:pt modelId="{3EB8B75A-1CCF-4180-9542-77B7289E93F6}" type="sibTrans" cxnId="{4B201E5A-B514-43A8-9FF2-13EE75C6267D}">
      <dgm:prSet/>
      <dgm:spPr/>
      <dgm:t>
        <a:bodyPr/>
        <a:lstStyle/>
        <a:p>
          <a:endParaRPr lang="cs-CZ"/>
        </a:p>
      </dgm:t>
    </dgm:pt>
    <dgm:pt modelId="{CE8BA2DC-6A07-4136-AE2C-02E787173318}">
      <dgm:prSet phldrT="[Text]" custT="1"/>
      <dgm:spPr/>
      <dgm:t>
        <a:bodyPr/>
        <a:lstStyle/>
        <a:p>
          <a:r>
            <a:rPr lang="cs-CZ" sz="1200" dirty="0" smtClean="0"/>
            <a:t>Sociální služby/bydlení, sociální podnikání, zdravotní péče, vzdělávání, zateplování</a:t>
          </a:r>
          <a:endParaRPr lang="cs-CZ" sz="1200" dirty="0"/>
        </a:p>
      </dgm:t>
    </dgm:pt>
    <dgm:pt modelId="{2364E369-AC98-4AC6-8070-77B5CDF58140}" type="parTrans" cxnId="{2BE8E23A-86C2-47E7-AB01-A3AC2D35367C}">
      <dgm:prSet/>
      <dgm:spPr/>
      <dgm:t>
        <a:bodyPr/>
        <a:lstStyle/>
        <a:p>
          <a:endParaRPr lang="cs-CZ"/>
        </a:p>
      </dgm:t>
    </dgm:pt>
    <dgm:pt modelId="{1EF5AC0F-9C89-46BA-931D-093812BF1C36}" type="sibTrans" cxnId="{2BE8E23A-86C2-47E7-AB01-A3AC2D35367C}">
      <dgm:prSet/>
      <dgm:spPr/>
      <dgm:t>
        <a:bodyPr/>
        <a:lstStyle/>
        <a:p>
          <a:endParaRPr lang="cs-CZ"/>
        </a:p>
      </dgm:t>
    </dgm:pt>
    <dgm:pt modelId="{011776CB-E079-448D-8CBF-0D6A1B0031D4}">
      <dgm:prSet phldrT="[Text]"/>
      <dgm:spPr/>
      <dgm:t>
        <a:bodyPr/>
        <a:lstStyle/>
        <a:p>
          <a:endParaRPr lang="cs-CZ" sz="1100" dirty="0"/>
        </a:p>
      </dgm:t>
    </dgm:pt>
    <dgm:pt modelId="{96EFE842-57A1-4857-AB91-F6EC5AF4C58A}" type="parTrans" cxnId="{A37C4BF5-B775-4ED6-85F3-E253392DFE69}">
      <dgm:prSet/>
      <dgm:spPr/>
      <dgm:t>
        <a:bodyPr/>
        <a:lstStyle/>
        <a:p>
          <a:endParaRPr lang="cs-CZ"/>
        </a:p>
      </dgm:t>
    </dgm:pt>
    <dgm:pt modelId="{6E105E89-4A89-4F46-9629-6926A46E3211}" type="sibTrans" cxnId="{A37C4BF5-B775-4ED6-85F3-E253392DFE69}">
      <dgm:prSet/>
      <dgm:spPr/>
      <dgm:t>
        <a:bodyPr/>
        <a:lstStyle/>
        <a:p>
          <a:endParaRPr lang="cs-CZ"/>
        </a:p>
      </dgm:t>
    </dgm:pt>
    <dgm:pt modelId="{F883D463-9FC1-405D-86B6-DFDB1BF4DFD4}">
      <dgm:prSet phldrT="[Text]" custT="1"/>
      <dgm:spPr/>
      <dgm:t>
        <a:bodyPr/>
        <a:lstStyle/>
        <a:p>
          <a:r>
            <a:rPr lang="cs-CZ" sz="1200" dirty="0" smtClean="0"/>
            <a:t>Kulturní dědictví, e-Government, dokumenty územního rozvoje</a:t>
          </a:r>
          <a:endParaRPr lang="cs-CZ" sz="1200" dirty="0"/>
        </a:p>
      </dgm:t>
    </dgm:pt>
    <dgm:pt modelId="{4089294D-1236-4D90-A4CA-5ABFB48B4A69}" type="parTrans" cxnId="{C682256E-1973-4AC7-954E-3675913CCEA0}">
      <dgm:prSet/>
      <dgm:spPr/>
      <dgm:t>
        <a:bodyPr/>
        <a:lstStyle/>
        <a:p>
          <a:endParaRPr lang="cs-CZ"/>
        </a:p>
      </dgm:t>
    </dgm:pt>
    <dgm:pt modelId="{C7B43A55-CB70-4631-995C-E69EA77BC0FA}" type="sibTrans" cxnId="{C682256E-1973-4AC7-954E-3675913CCEA0}">
      <dgm:prSet/>
      <dgm:spPr/>
      <dgm:t>
        <a:bodyPr/>
        <a:lstStyle/>
        <a:p>
          <a:endParaRPr lang="cs-CZ"/>
        </a:p>
      </dgm:t>
    </dgm:pt>
    <dgm:pt modelId="{8A587B36-857B-41ED-B7A7-D47113F79935}" type="pres">
      <dgm:prSet presAssocID="{A518AB0A-7BED-45CC-8968-54C5D48470FD}" presName="linear" presStyleCnt="0">
        <dgm:presLayoutVars>
          <dgm:dir/>
          <dgm:resizeHandles val="exact"/>
        </dgm:presLayoutVars>
      </dgm:prSet>
      <dgm:spPr/>
      <dgm:t>
        <a:bodyPr/>
        <a:lstStyle/>
        <a:p>
          <a:endParaRPr lang="cs-CZ"/>
        </a:p>
      </dgm:t>
    </dgm:pt>
    <dgm:pt modelId="{64EB5DFD-492E-47C2-A4DD-BBD451AF4F4E}" type="pres">
      <dgm:prSet presAssocID="{38804BD3-7704-44DB-93A2-A6FB8DF386BF}" presName="comp" presStyleCnt="0"/>
      <dgm:spPr/>
    </dgm:pt>
    <dgm:pt modelId="{50CD8E78-60B6-449B-AD20-121950675E4A}" type="pres">
      <dgm:prSet presAssocID="{38804BD3-7704-44DB-93A2-A6FB8DF386BF}" presName="box" presStyleLbl="node1" presStyleIdx="0" presStyleCnt="4" custLinFactNeighborX="-8126"/>
      <dgm:spPr/>
      <dgm:t>
        <a:bodyPr/>
        <a:lstStyle/>
        <a:p>
          <a:endParaRPr lang="cs-CZ"/>
        </a:p>
      </dgm:t>
    </dgm:pt>
    <dgm:pt modelId="{C72FE72D-A4DA-4420-9D63-39C025359A7F}" type="pres">
      <dgm:prSet presAssocID="{38804BD3-7704-44DB-93A2-A6FB8DF386BF}" presName="img" presStyleLbl="fgImgPlace1" presStyleIdx="0"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14000" b="-14000"/>
          </a:stretch>
        </a:blipFill>
      </dgm:spPr>
      <dgm:t>
        <a:bodyPr/>
        <a:lstStyle/>
        <a:p>
          <a:endParaRPr lang="cs-CZ"/>
        </a:p>
      </dgm:t>
    </dgm:pt>
    <dgm:pt modelId="{66C8A01D-04C6-4396-8787-43DC36C8480A}" type="pres">
      <dgm:prSet presAssocID="{38804BD3-7704-44DB-93A2-A6FB8DF386BF}" presName="text" presStyleLbl="node1" presStyleIdx="0" presStyleCnt="4">
        <dgm:presLayoutVars>
          <dgm:bulletEnabled val="1"/>
        </dgm:presLayoutVars>
      </dgm:prSet>
      <dgm:spPr/>
      <dgm:t>
        <a:bodyPr/>
        <a:lstStyle/>
        <a:p>
          <a:endParaRPr lang="cs-CZ"/>
        </a:p>
      </dgm:t>
    </dgm:pt>
    <dgm:pt modelId="{93AC31F7-E6D2-45E8-BD17-C2F01F80D57E}" type="pres">
      <dgm:prSet presAssocID="{97E853D5-3B2B-4DCE-BF44-F459F80E6EE5}" presName="spacer" presStyleCnt="0"/>
      <dgm:spPr/>
    </dgm:pt>
    <dgm:pt modelId="{B249F259-2691-44EA-A647-C688963D4FA1}" type="pres">
      <dgm:prSet presAssocID="{855CB492-B9C1-4831-9453-D02DC01556CB}" presName="comp" presStyleCnt="0"/>
      <dgm:spPr/>
    </dgm:pt>
    <dgm:pt modelId="{D220A56B-34B4-4DD0-B125-97D865139D92}" type="pres">
      <dgm:prSet presAssocID="{855CB492-B9C1-4831-9453-D02DC01556CB}" presName="box" presStyleLbl="node1" presStyleIdx="1" presStyleCnt="4"/>
      <dgm:spPr/>
      <dgm:t>
        <a:bodyPr/>
        <a:lstStyle/>
        <a:p>
          <a:endParaRPr lang="cs-CZ"/>
        </a:p>
      </dgm:t>
    </dgm:pt>
    <dgm:pt modelId="{AC85F51E-059B-4E4B-88C8-BEEAF6E6C8CB}" type="pres">
      <dgm:prSet presAssocID="{855CB492-B9C1-4831-9453-D02DC01556CB}" presName="img" presStyleLbl="fgImgPlac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15000" b="-15000"/>
          </a:stretch>
        </a:blipFill>
      </dgm:spPr>
      <dgm:t>
        <a:bodyPr/>
        <a:lstStyle/>
        <a:p>
          <a:endParaRPr lang="cs-CZ"/>
        </a:p>
      </dgm:t>
    </dgm:pt>
    <dgm:pt modelId="{6E62D4D7-9191-4501-B151-D627F722878F}" type="pres">
      <dgm:prSet presAssocID="{855CB492-B9C1-4831-9453-D02DC01556CB}" presName="text" presStyleLbl="node1" presStyleIdx="1" presStyleCnt="4">
        <dgm:presLayoutVars>
          <dgm:bulletEnabled val="1"/>
        </dgm:presLayoutVars>
      </dgm:prSet>
      <dgm:spPr/>
      <dgm:t>
        <a:bodyPr/>
        <a:lstStyle/>
        <a:p>
          <a:endParaRPr lang="cs-CZ"/>
        </a:p>
      </dgm:t>
    </dgm:pt>
    <dgm:pt modelId="{821F83A2-5DE7-4DB3-AC2F-3437098DDD8C}" type="pres">
      <dgm:prSet presAssocID="{89B1A5F6-0C83-44AA-BDC4-F0486C8FEB1C}" presName="spacer" presStyleCnt="0"/>
      <dgm:spPr/>
    </dgm:pt>
    <dgm:pt modelId="{42D704DB-7DF6-440E-B7C9-644A864B0BFF}" type="pres">
      <dgm:prSet presAssocID="{D74C87B0-8199-4D82-97CA-8716D0810C88}" presName="comp" presStyleCnt="0"/>
      <dgm:spPr/>
    </dgm:pt>
    <dgm:pt modelId="{9A27448D-784B-4861-9334-121A223779B3}" type="pres">
      <dgm:prSet presAssocID="{D74C87B0-8199-4D82-97CA-8716D0810C88}" presName="box" presStyleLbl="node1" presStyleIdx="2" presStyleCnt="4"/>
      <dgm:spPr/>
      <dgm:t>
        <a:bodyPr/>
        <a:lstStyle/>
        <a:p>
          <a:endParaRPr lang="cs-CZ"/>
        </a:p>
      </dgm:t>
    </dgm:pt>
    <dgm:pt modelId="{CB3108F3-6AC6-46B9-815A-42013ADAA734}" type="pres">
      <dgm:prSet presAssocID="{D74C87B0-8199-4D82-97CA-8716D0810C88}" presName="img" presStyleLbl="fgImgPlace1" presStyleIdx="2" presStyleCnt="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15000" b="-15000"/>
          </a:stretch>
        </a:blipFill>
      </dgm:spPr>
      <dgm:t>
        <a:bodyPr/>
        <a:lstStyle/>
        <a:p>
          <a:endParaRPr lang="cs-CZ"/>
        </a:p>
      </dgm:t>
    </dgm:pt>
    <dgm:pt modelId="{614AE268-84D0-4EF9-B74B-195569128116}" type="pres">
      <dgm:prSet presAssocID="{D74C87B0-8199-4D82-97CA-8716D0810C88}" presName="text" presStyleLbl="node1" presStyleIdx="2" presStyleCnt="4">
        <dgm:presLayoutVars>
          <dgm:bulletEnabled val="1"/>
        </dgm:presLayoutVars>
      </dgm:prSet>
      <dgm:spPr/>
      <dgm:t>
        <a:bodyPr/>
        <a:lstStyle/>
        <a:p>
          <a:endParaRPr lang="cs-CZ"/>
        </a:p>
      </dgm:t>
    </dgm:pt>
    <dgm:pt modelId="{540D9C1A-F7EF-4C42-8E40-E43DCD410462}" type="pres">
      <dgm:prSet presAssocID="{63D68963-997E-49B1-9594-476FD97AA95B}" presName="spacer" presStyleCnt="0"/>
      <dgm:spPr/>
    </dgm:pt>
    <dgm:pt modelId="{8E18C6B9-65AB-4143-ACFB-F77B95B74E4A}" type="pres">
      <dgm:prSet presAssocID="{D3784C62-6E03-4E88-AA8E-EC0DCEAD96BC}" presName="comp" presStyleCnt="0"/>
      <dgm:spPr/>
    </dgm:pt>
    <dgm:pt modelId="{9E808720-DA3C-4D88-83BC-C88B0AC710F3}" type="pres">
      <dgm:prSet presAssocID="{D3784C62-6E03-4E88-AA8E-EC0DCEAD96BC}" presName="box" presStyleLbl="node1" presStyleIdx="3" presStyleCnt="4" custLinFactNeighborX="-6703" custLinFactNeighborY="252"/>
      <dgm:spPr/>
      <dgm:t>
        <a:bodyPr/>
        <a:lstStyle/>
        <a:p>
          <a:endParaRPr lang="cs-CZ"/>
        </a:p>
      </dgm:t>
    </dgm:pt>
    <dgm:pt modelId="{5C5B56BD-76A1-46D2-95E9-D7A31171320F}" type="pres">
      <dgm:prSet presAssocID="{D3784C62-6E03-4E88-AA8E-EC0DCEAD96BC}" presName="img" presStyleLbl="fgImgPlace1" presStyleIdx="3" presStyleCnt="4"/>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t="-23000" b="-23000"/>
          </a:stretch>
        </a:blipFill>
      </dgm:spPr>
      <dgm:t>
        <a:bodyPr/>
        <a:lstStyle/>
        <a:p>
          <a:endParaRPr lang="cs-CZ"/>
        </a:p>
      </dgm:t>
    </dgm:pt>
    <dgm:pt modelId="{C47FD7BB-128E-4643-98CA-3F319452AC98}" type="pres">
      <dgm:prSet presAssocID="{D3784C62-6E03-4E88-AA8E-EC0DCEAD96BC}" presName="text" presStyleLbl="node1" presStyleIdx="3" presStyleCnt="4">
        <dgm:presLayoutVars>
          <dgm:bulletEnabled val="1"/>
        </dgm:presLayoutVars>
      </dgm:prSet>
      <dgm:spPr/>
      <dgm:t>
        <a:bodyPr/>
        <a:lstStyle/>
        <a:p>
          <a:endParaRPr lang="cs-CZ"/>
        </a:p>
      </dgm:t>
    </dgm:pt>
  </dgm:ptLst>
  <dgm:cxnLst>
    <dgm:cxn modelId="{D681E23F-7084-4C70-AA9D-002B45FAA77D}" type="presOf" srcId="{098ADAF1-68DC-4019-95EC-CF9DEA0595F5}" destId="{6E62D4D7-9191-4501-B151-D627F722878F}" srcOrd="1" destOrd="1" presId="urn:microsoft.com/office/officeart/2005/8/layout/vList4#1"/>
    <dgm:cxn modelId="{4B201E5A-B514-43A8-9FF2-13EE75C6267D}" srcId="{38804BD3-7704-44DB-93A2-A6FB8DF386BF}" destId="{9BEAB610-B179-412C-A911-0AE990A76040}" srcOrd="2" destOrd="0" parTransId="{B058C57C-1932-4F82-B960-E9ABCE39DA10}" sibTransId="{3EB8B75A-1CCF-4180-9542-77B7289E93F6}"/>
    <dgm:cxn modelId="{DC478773-C6CC-4E8E-9071-ECCDF2C2EF2E}" srcId="{38804BD3-7704-44DB-93A2-A6FB8DF386BF}" destId="{A8C219C7-9F00-4E75-8B16-481975849224}" srcOrd="1" destOrd="0" parTransId="{3D529C3B-331C-4A53-8447-64F92C02A4C9}" sibTransId="{7EDC45D9-79A5-434A-AB8A-41008476D2F4}"/>
    <dgm:cxn modelId="{2744A06A-0636-4842-BE64-45EC39D46DAE}" type="presOf" srcId="{855CB492-B9C1-4831-9453-D02DC01556CB}" destId="{6E62D4D7-9191-4501-B151-D627F722878F}" srcOrd="1" destOrd="0" presId="urn:microsoft.com/office/officeart/2005/8/layout/vList4#1"/>
    <dgm:cxn modelId="{C682256E-1973-4AC7-954E-3675913CCEA0}" srcId="{D74C87B0-8199-4D82-97CA-8716D0810C88}" destId="{F883D463-9FC1-405D-86B6-DFDB1BF4DFD4}" srcOrd="2" destOrd="0" parTransId="{4089294D-1236-4D90-A4CA-5ABFB48B4A69}" sibTransId="{C7B43A55-CB70-4631-995C-E69EA77BC0FA}"/>
    <dgm:cxn modelId="{B83B8B9F-67FC-43FB-8D48-FCE72AC2E25B}" type="presOf" srcId="{855CB492-B9C1-4831-9453-D02DC01556CB}" destId="{D220A56B-34B4-4DD0-B125-97D865139D92}" srcOrd="0" destOrd="0" presId="urn:microsoft.com/office/officeart/2005/8/layout/vList4#1"/>
    <dgm:cxn modelId="{A67CA949-7055-48BB-A1B1-82D5C8BCA951}" type="presOf" srcId="{34C60AC1-3BAF-4349-9B04-1EBEAA6874AE}" destId="{9A27448D-784B-4861-9334-121A223779B3}" srcOrd="0" destOrd="1" presId="urn:microsoft.com/office/officeart/2005/8/layout/vList4#1"/>
    <dgm:cxn modelId="{15A7B2A0-6A73-413A-BB86-87F351908914}" srcId="{38804BD3-7704-44DB-93A2-A6FB8DF386BF}" destId="{C5C86733-1C4E-4ABE-BC8B-70E73BF8076C}" srcOrd="0" destOrd="0" parTransId="{AEF1FBBF-C95F-45ED-A8E1-CE69CDF9D44F}" sibTransId="{286C2363-6DA5-4FB5-8346-569610400F7C}"/>
    <dgm:cxn modelId="{A37C4BF5-B775-4ED6-85F3-E253392DFE69}" srcId="{D74C87B0-8199-4D82-97CA-8716D0810C88}" destId="{011776CB-E079-448D-8CBF-0D6A1B0031D4}" srcOrd="3" destOrd="0" parTransId="{96EFE842-57A1-4857-AB91-F6EC5AF4C58A}" sibTransId="{6E105E89-4A89-4F46-9629-6926A46E3211}"/>
    <dgm:cxn modelId="{DB72D6D1-EDDC-4097-AAF3-16CE7A18BCDD}" type="presOf" srcId="{F883D463-9FC1-405D-86B6-DFDB1BF4DFD4}" destId="{614AE268-84D0-4EF9-B74B-195569128116}" srcOrd="1" destOrd="3" presId="urn:microsoft.com/office/officeart/2005/8/layout/vList4#1"/>
    <dgm:cxn modelId="{6BA7921E-30FC-4AA9-808E-66D369803EF7}" type="presOf" srcId="{A8C219C7-9F00-4E75-8B16-481975849224}" destId="{66C8A01D-04C6-4396-8787-43DC36C8480A}" srcOrd="1" destOrd="2" presId="urn:microsoft.com/office/officeart/2005/8/layout/vList4#1"/>
    <dgm:cxn modelId="{CC11735D-CD9A-491C-AEF0-7073EE76FB85}" srcId="{A518AB0A-7BED-45CC-8968-54C5D48470FD}" destId="{D74C87B0-8199-4D82-97CA-8716D0810C88}" srcOrd="2" destOrd="0" parTransId="{BA6FD47A-7786-47D8-9381-A1E3D218F4E4}" sibTransId="{63D68963-997E-49B1-9594-476FD97AA95B}"/>
    <dgm:cxn modelId="{0CF148C4-4CAC-4A1F-BC12-5E6D9354F463}" type="presOf" srcId="{D74C87B0-8199-4D82-97CA-8716D0810C88}" destId="{614AE268-84D0-4EF9-B74B-195569128116}" srcOrd="1" destOrd="0" presId="urn:microsoft.com/office/officeart/2005/8/layout/vList4#1"/>
    <dgm:cxn modelId="{83978BC7-57BA-426E-8FD4-9D65846E2BE2}" type="presOf" srcId="{C5C86733-1C4E-4ABE-BC8B-70E73BF8076C}" destId="{66C8A01D-04C6-4396-8787-43DC36C8480A}" srcOrd="1" destOrd="1" presId="urn:microsoft.com/office/officeart/2005/8/layout/vList4#1"/>
    <dgm:cxn modelId="{5F9A8F30-38AD-4A80-A496-4AE435AD69FC}" type="presOf" srcId="{011776CB-E079-448D-8CBF-0D6A1B0031D4}" destId="{9A27448D-784B-4861-9334-121A223779B3}" srcOrd="0" destOrd="4" presId="urn:microsoft.com/office/officeart/2005/8/layout/vList4#1"/>
    <dgm:cxn modelId="{EA7CEAE9-9CDB-44C4-8605-DD903EA7FD2D}" type="presOf" srcId="{273BDC39-9757-4293-83AA-A9E9CC915DA0}" destId="{9A27448D-784B-4861-9334-121A223779B3}" srcOrd="0" destOrd="2" presId="urn:microsoft.com/office/officeart/2005/8/layout/vList4#1"/>
    <dgm:cxn modelId="{E03A008C-FD86-4DEB-BB44-273F7071503A}" type="presOf" srcId="{F883D463-9FC1-405D-86B6-DFDB1BF4DFD4}" destId="{9A27448D-784B-4861-9334-121A223779B3}" srcOrd="0" destOrd="3" presId="urn:microsoft.com/office/officeart/2005/8/layout/vList4#1"/>
    <dgm:cxn modelId="{663A2F0D-94B5-489B-BF4E-AF5BCEA38159}" type="presOf" srcId="{34C60AC1-3BAF-4349-9B04-1EBEAA6874AE}" destId="{614AE268-84D0-4EF9-B74B-195569128116}" srcOrd="1" destOrd="1" presId="urn:microsoft.com/office/officeart/2005/8/layout/vList4#1"/>
    <dgm:cxn modelId="{1748B280-CB42-49DE-AF4F-B8DE667BDBBF}" type="presOf" srcId="{098ADAF1-68DC-4019-95EC-CF9DEA0595F5}" destId="{D220A56B-34B4-4DD0-B125-97D865139D92}" srcOrd="0" destOrd="1" presId="urn:microsoft.com/office/officeart/2005/8/layout/vList4#1"/>
    <dgm:cxn modelId="{3D52D5DF-88CF-4499-8222-584F5AB467B0}" srcId="{D74C87B0-8199-4D82-97CA-8716D0810C88}" destId="{34C60AC1-3BAF-4349-9B04-1EBEAA6874AE}" srcOrd="0" destOrd="0" parTransId="{B31C10BD-BE4E-4EEF-981F-25C40EBC00D4}" sibTransId="{23EAEF30-F210-45C2-A3C7-7E5016B64A98}"/>
    <dgm:cxn modelId="{B38F51DE-8E25-4857-B3F8-75840DF3F177}" srcId="{A518AB0A-7BED-45CC-8968-54C5D48470FD}" destId="{D3784C62-6E03-4E88-AA8E-EC0DCEAD96BC}" srcOrd="3" destOrd="0" parTransId="{9D3428C1-5D9B-4B48-89F0-11E980CE6367}" sibTransId="{7AF4961A-ED0F-4EDC-8D12-D24EE5DE0A42}"/>
    <dgm:cxn modelId="{491CE1F1-827B-44D0-BF3D-7230687E1D8F}" type="presOf" srcId="{38804BD3-7704-44DB-93A2-A6FB8DF386BF}" destId="{66C8A01D-04C6-4396-8787-43DC36C8480A}" srcOrd="1" destOrd="0" presId="urn:microsoft.com/office/officeart/2005/8/layout/vList4#1"/>
    <dgm:cxn modelId="{89C14EE4-E88B-4C60-84A5-A6954BA592CF}" type="presOf" srcId="{CE8BA2DC-6A07-4136-AE2C-02E787173318}" destId="{D220A56B-34B4-4DD0-B125-97D865139D92}" srcOrd="0" destOrd="3" presId="urn:microsoft.com/office/officeart/2005/8/layout/vList4#1"/>
    <dgm:cxn modelId="{4C46E60F-EE71-4B6A-A9C0-941262DBD81C}" type="presOf" srcId="{D3784C62-6E03-4E88-AA8E-EC0DCEAD96BC}" destId="{C47FD7BB-128E-4643-98CA-3F319452AC98}" srcOrd="1" destOrd="0" presId="urn:microsoft.com/office/officeart/2005/8/layout/vList4#1"/>
    <dgm:cxn modelId="{CCC1BE77-17C1-4509-829A-D5FEAAB0E5F1}" type="presOf" srcId="{D3784C62-6E03-4E88-AA8E-EC0DCEAD96BC}" destId="{9E808720-DA3C-4D88-83BC-C88B0AC710F3}" srcOrd="0" destOrd="0" presId="urn:microsoft.com/office/officeart/2005/8/layout/vList4#1"/>
    <dgm:cxn modelId="{FAA9720B-49DD-4D56-8460-6F0E0E6B5929}" type="presOf" srcId="{273BDC39-9757-4293-83AA-A9E9CC915DA0}" destId="{614AE268-84D0-4EF9-B74B-195569128116}" srcOrd="1" destOrd="2" presId="urn:microsoft.com/office/officeart/2005/8/layout/vList4#1"/>
    <dgm:cxn modelId="{EEA34759-C85A-442B-BEDA-E0F738998AB6}" type="presOf" srcId="{011776CB-E079-448D-8CBF-0D6A1B0031D4}" destId="{614AE268-84D0-4EF9-B74B-195569128116}" srcOrd="1" destOrd="4" presId="urn:microsoft.com/office/officeart/2005/8/layout/vList4#1"/>
    <dgm:cxn modelId="{CF6D3D8A-7289-43F1-82F2-5F5C4672169C}" srcId="{D74C87B0-8199-4D82-97CA-8716D0810C88}" destId="{273BDC39-9757-4293-83AA-A9E9CC915DA0}" srcOrd="1" destOrd="0" parTransId="{982DFF29-8236-4E99-97CE-FD76D273CBEC}" sibTransId="{13EEE600-D28C-4CBF-9128-6CDA52976D52}"/>
    <dgm:cxn modelId="{2BE8E23A-86C2-47E7-AB01-A3AC2D35367C}" srcId="{855CB492-B9C1-4831-9453-D02DC01556CB}" destId="{CE8BA2DC-6A07-4136-AE2C-02E787173318}" srcOrd="2" destOrd="0" parTransId="{2364E369-AC98-4AC6-8070-77B5CDF58140}" sibTransId="{1EF5AC0F-9C89-46BA-931D-093812BF1C36}"/>
    <dgm:cxn modelId="{22A4B3FA-36D4-4CC8-BAEC-2C18A5DD1C90}" type="presOf" srcId="{A8C219C7-9F00-4E75-8B16-481975849224}" destId="{50CD8E78-60B6-449B-AD20-121950675E4A}" srcOrd="0" destOrd="2" presId="urn:microsoft.com/office/officeart/2005/8/layout/vList4#1"/>
    <dgm:cxn modelId="{C24637CF-C536-4D9C-8361-0700C95E2D50}" type="presOf" srcId="{C5C86733-1C4E-4ABE-BC8B-70E73BF8076C}" destId="{50CD8E78-60B6-449B-AD20-121950675E4A}" srcOrd="0" destOrd="1" presId="urn:microsoft.com/office/officeart/2005/8/layout/vList4#1"/>
    <dgm:cxn modelId="{0D1EA085-623E-4D57-808B-B23AF2C24995}" srcId="{855CB492-B9C1-4831-9453-D02DC01556CB}" destId="{098ADAF1-68DC-4019-95EC-CF9DEA0595F5}" srcOrd="0" destOrd="0" parTransId="{BBC28CAB-1411-42FD-AE69-490F5FA47BCC}" sibTransId="{3601A7EA-3FDB-4E9C-A299-B4AF145636B4}"/>
    <dgm:cxn modelId="{85AE177D-6C20-4BBC-8380-D2D7DC42E269}" type="presOf" srcId="{9BEAB610-B179-412C-A911-0AE990A76040}" destId="{66C8A01D-04C6-4396-8787-43DC36C8480A}" srcOrd="1" destOrd="3" presId="urn:microsoft.com/office/officeart/2005/8/layout/vList4#1"/>
    <dgm:cxn modelId="{43E4631A-4AB0-471C-A010-9F30BF8777EB}" type="presOf" srcId="{9BEAB610-B179-412C-A911-0AE990A76040}" destId="{50CD8E78-60B6-449B-AD20-121950675E4A}" srcOrd="0" destOrd="3" presId="urn:microsoft.com/office/officeart/2005/8/layout/vList4#1"/>
    <dgm:cxn modelId="{05133EA4-7187-4D7B-856F-5E0725EA4C5E}" type="presOf" srcId="{D74C87B0-8199-4D82-97CA-8716D0810C88}" destId="{9A27448D-784B-4861-9334-121A223779B3}" srcOrd="0" destOrd="0" presId="urn:microsoft.com/office/officeart/2005/8/layout/vList4#1"/>
    <dgm:cxn modelId="{C48F6B80-8402-4963-8135-9DD071FA69D4}" type="presOf" srcId="{CE8BA2DC-6A07-4136-AE2C-02E787173318}" destId="{6E62D4D7-9191-4501-B151-D627F722878F}" srcOrd="1" destOrd="3" presId="urn:microsoft.com/office/officeart/2005/8/layout/vList4#1"/>
    <dgm:cxn modelId="{44ECE1D5-24D2-4127-8607-3C57EA01A98B}" type="presOf" srcId="{A518AB0A-7BED-45CC-8968-54C5D48470FD}" destId="{8A587B36-857B-41ED-B7A7-D47113F79935}" srcOrd="0" destOrd="0" presId="urn:microsoft.com/office/officeart/2005/8/layout/vList4#1"/>
    <dgm:cxn modelId="{A66EEE64-A476-4756-8815-45F056E4074C}" type="presOf" srcId="{75152ED6-09D4-4CB2-B330-0EBA2A1F6BEE}" destId="{D220A56B-34B4-4DD0-B125-97D865139D92}" srcOrd="0" destOrd="2" presId="urn:microsoft.com/office/officeart/2005/8/layout/vList4#1"/>
    <dgm:cxn modelId="{7442FBE8-417F-4111-B6ED-AEAE7C9C435B}" srcId="{855CB492-B9C1-4831-9453-D02DC01556CB}" destId="{75152ED6-09D4-4CB2-B330-0EBA2A1F6BEE}" srcOrd="1" destOrd="0" parTransId="{CC109D3F-9445-4552-9CA0-A9E9B002361B}" sibTransId="{C930B535-36DD-47E2-9858-8F6E44F2C9EA}"/>
    <dgm:cxn modelId="{F9D41270-3A2F-4EC6-BDA9-941675DD3C45}" type="presOf" srcId="{75152ED6-09D4-4CB2-B330-0EBA2A1F6BEE}" destId="{6E62D4D7-9191-4501-B151-D627F722878F}" srcOrd="1" destOrd="2" presId="urn:microsoft.com/office/officeart/2005/8/layout/vList4#1"/>
    <dgm:cxn modelId="{E1E70704-B184-417B-9262-1209773EB354}" srcId="{A518AB0A-7BED-45CC-8968-54C5D48470FD}" destId="{855CB492-B9C1-4831-9453-D02DC01556CB}" srcOrd="1" destOrd="0" parTransId="{46A500E4-F521-4FED-80BC-55EF97D6434D}" sibTransId="{89B1A5F6-0C83-44AA-BDC4-F0486C8FEB1C}"/>
    <dgm:cxn modelId="{7FEF7A97-1A95-4FA5-8D80-FE058B5FF680}" type="presOf" srcId="{38804BD3-7704-44DB-93A2-A6FB8DF386BF}" destId="{50CD8E78-60B6-449B-AD20-121950675E4A}" srcOrd="0" destOrd="0" presId="urn:microsoft.com/office/officeart/2005/8/layout/vList4#1"/>
    <dgm:cxn modelId="{B64F7126-809B-46FA-8512-AB45C1CB52DD}" srcId="{A518AB0A-7BED-45CC-8968-54C5D48470FD}" destId="{38804BD3-7704-44DB-93A2-A6FB8DF386BF}" srcOrd="0" destOrd="0" parTransId="{5AECA738-EC58-4AD8-B30B-720E0E369E9D}" sibTransId="{97E853D5-3B2B-4DCE-BF44-F459F80E6EE5}"/>
    <dgm:cxn modelId="{A572D0AC-C062-4DEF-A77E-5FDFB3F13B13}" type="presParOf" srcId="{8A587B36-857B-41ED-B7A7-D47113F79935}" destId="{64EB5DFD-492E-47C2-A4DD-BBD451AF4F4E}" srcOrd="0" destOrd="0" presId="urn:microsoft.com/office/officeart/2005/8/layout/vList4#1"/>
    <dgm:cxn modelId="{31B279C4-2A60-41A9-89EB-D49A85F1FDD7}" type="presParOf" srcId="{64EB5DFD-492E-47C2-A4DD-BBD451AF4F4E}" destId="{50CD8E78-60B6-449B-AD20-121950675E4A}" srcOrd="0" destOrd="0" presId="urn:microsoft.com/office/officeart/2005/8/layout/vList4#1"/>
    <dgm:cxn modelId="{14F6A00B-64B6-42FD-AE2C-AD50F1451AF8}" type="presParOf" srcId="{64EB5DFD-492E-47C2-A4DD-BBD451AF4F4E}" destId="{C72FE72D-A4DA-4420-9D63-39C025359A7F}" srcOrd="1" destOrd="0" presId="urn:microsoft.com/office/officeart/2005/8/layout/vList4#1"/>
    <dgm:cxn modelId="{230A5819-75FE-4A25-811C-0CBFECF92027}" type="presParOf" srcId="{64EB5DFD-492E-47C2-A4DD-BBD451AF4F4E}" destId="{66C8A01D-04C6-4396-8787-43DC36C8480A}" srcOrd="2" destOrd="0" presId="urn:microsoft.com/office/officeart/2005/8/layout/vList4#1"/>
    <dgm:cxn modelId="{6FDAE346-A212-4829-8498-3DFF045311E6}" type="presParOf" srcId="{8A587B36-857B-41ED-B7A7-D47113F79935}" destId="{93AC31F7-E6D2-45E8-BD17-C2F01F80D57E}" srcOrd="1" destOrd="0" presId="urn:microsoft.com/office/officeart/2005/8/layout/vList4#1"/>
    <dgm:cxn modelId="{BCEFBDA4-394E-4A5F-80DD-8CAA72495095}" type="presParOf" srcId="{8A587B36-857B-41ED-B7A7-D47113F79935}" destId="{B249F259-2691-44EA-A647-C688963D4FA1}" srcOrd="2" destOrd="0" presId="urn:microsoft.com/office/officeart/2005/8/layout/vList4#1"/>
    <dgm:cxn modelId="{F29DEB29-1035-4D57-BC07-5AE26133FA3C}" type="presParOf" srcId="{B249F259-2691-44EA-A647-C688963D4FA1}" destId="{D220A56B-34B4-4DD0-B125-97D865139D92}" srcOrd="0" destOrd="0" presId="urn:microsoft.com/office/officeart/2005/8/layout/vList4#1"/>
    <dgm:cxn modelId="{58AD0729-1953-4CAA-8B53-517C4A1B59FE}" type="presParOf" srcId="{B249F259-2691-44EA-A647-C688963D4FA1}" destId="{AC85F51E-059B-4E4B-88C8-BEEAF6E6C8CB}" srcOrd="1" destOrd="0" presId="urn:microsoft.com/office/officeart/2005/8/layout/vList4#1"/>
    <dgm:cxn modelId="{EA59897F-7E25-4A02-ACC7-E3F67DD21AA7}" type="presParOf" srcId="{B249F259-2691-44EA-A647-C688963D4FA1}" destId="{6E62D4D7-9191-4501-B151-D627F722878F}" srcOrd="2" destOrd="0" presId="urn:microsoft.com/office/officeart/2005/8/layout/vList4#1"/>
    <dgm:cxn modelId="{33B588DB-231E-4335-84FC-6B341D72C5E1}" type="presParOf" srcId="{8A587B36-857B-41ED-B7A7-D47113F79935}" destId="{821F83A2-5DE7-4DB3-AC2F-3437098DDD8C}" srcOrd="3" destOrd="0" presId="urn:microsoft.com/office/officeart/2005/8/layout/vList4#1"/>
    <dgm:cxn modelId="{29539802-A964-45D4-8163-4EDF2BE3BCE8}" type="presParOf" srcId="{8A587B36-857B-41ED-B7A7-D47113F79935}" destId="{42D704DB-7DF6-440E-B7C9-644A864B0BFF}" srcOrd="4" destOrd="0" presId="urn:microsoft.com/office/officeart/2005/8/layout/vList4#1"/>
    <dgm:cxn modelId="{C9508D3C-9534-4D6B-B393-B03C8D591600}" type="presParOf" srcId="{42D704DB-7DF6-440E-B7C9-644A864B0BFF}" destId="{9A27448D-784B-4861-9334-121A223779B3}" srcOrd="0" destOrd="0" presId="urn:microsoft.com/office/officeart/2005/8/layout/vList4#1"/>
    <dgm:cxn modelId="{D2955174-C16F-4968-9B94-22FDB41BFBCA}" type="presParOf" srcId="{42D704DB-7DF6-440E-B7C9-644A864B0BFF}" destId="{CB3108F3-6AC6-46B9-815A-42013ADAA734}" srcOrd="1" destOrd="0" presId="urn:microsoft.com/office/officeart/2005/8/layout/vList4#1"/>
    <dgm:cxn modelId="{5C463B75-E41D-4D9D-88C8-6C2484E5B132}" type="presParOf" srcId="{42D704DB-7DF6-440E-B7C9-644A864B0BFF}" destId="{614AE268-84D0-4EF9-B74B-195569128116}" srcOrd="2" destOrd="0" presId="urn:microsoft.com/office/officeart/2005/8/layout/vList4#1"/>
    <dgm:cxn modelId="{DDFE2A0F-CC47-43E6-9089-13937CCD4F55}" type="presParOf" srcId="{8A587B36-857B-41ED-B7A7-D47113F79935}" destId="{540D9C1A-F7EF-4C42-8E40-E43DCD410462}" srcOrd="5" destOrd="0" presId="urn:microsoft.com/office/officeart/2005/8/layout/vList4#1"/>
    <dgm:cxn modelId="{0930DF05-C0AD-45D8-984C-588BC07A247C}" type="presParOf" srcId="{8A587B36-857B-41ED-B7A7-D47113F79935}" destId="{8E18C6B9-65AB-4143-ACFB-F77B95B74E4A}" srcOrd="6" destOrd="0" presId="urn:microsoft.com/office/officeart/2005/8/layout/vList4#1"/>
    <dgm:cxn modelId="{C10F90BE-CB8C-49D0-AAC0-9E755BD44A57}" type="presParOf" srcId="{8E18C6B9-65AB-4143-ACFB-F77B95B74E4A}" destId="{9E808720-DA3C-4D88-83BC-C88B0AC710F3}" srcOrd="0" destOrd="0" presId="urn:microsoft.com/office/officeart/2005/8/layout/vList4#1"/>
    <dgm:cxn modelId="{A825258E-6393-4D5C-ADF5-E0ABA3586864}" type="presParOf" srcId="{8E18C6B9-65AB-4143-ACFB-F77B95B74E4A}" destId="{5C5B56BD-76A1-46D2-95E9-D7A31171320F}" srcOrd="1" destOrd="0" presId="urn:microsoft.com/office/officeart/2005/8/layout/vList4#1"/>
    <dgm:cxn modelId="{215D4CF6-47E3-4B22-84D1-0D5BFFFEB926}" type="presParOf" srcId="{8E18C6B9-65AB-4143-ACFB-F77B95B74E4A}" destId="{C47FD7BB-128E-4643-98CA-3F319452AC98}" srcOrd="2" destOrd="0" presId="urn:microsoft.com/office/officeart/2005/8/layout/vList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D8E78-60B6-449B-AD20-121950675E4A}">
      <dsp:nvSpPr>
        <dsp:cNvPr id="0" name=""/>
        <dsp:cNvSpPr/>
      </dsp:nvSpPr>
      <dsp:spPr>
        <a:xfrm>
          <a:off x="0" y="0"/>
          <a:ext cx="8229600" cy="105193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smtClean="0"/>
            <a:t>Prioritní osa 1 - Infrastruktura</a:t>
          </a:r>
          <a:endParaRPr lang="cs-CZ" sz="1600" b="1" kern="1200" dirty="0"/>
        </a:p>
        <a:p>
          <a:pPr marL="114300" lvl="1" indent="-114300" algn="l" defTabSz="533400">
            <a:lnSpc>
              <a:spcPct val="90000"/>
            </a:lnSpc>
            <a:spcBef>
              <a:spcPct val="0"/>
            </a:spcBef>
            <a:spcAft>
              <a:spcPct val="15000"/>
            </a:spcAft>
            <a:buChar char="••"/>
          </a:pPr>
          <a:r>
            <a:rPr lang="cs-CZ" sz="1200" kern="1200" dirty="0" smtClean="0"/>
            <a:t>Konkurenceschopné, dostupné a bezpečné regiony</a:t>
          </a:r>
          <a:endParaRPr lang="cs-CZ" sz="1200" kern="1200" dirty="0"/>
        </a:p>
        <a:p>
          <a:pPr marL="114300" lvl="1" indent="-114300" algn="l" defTabSz="533400">
            <a:lnSpc>
              <a:spcPct val="90000"/>
            </a:lnSpc>
            <a:spcBef>
              <a:spcPct val="0"/>
            </a:spcBef>
            <a:spcAft>
              <a:spcPct val="15000"/>
            </a:spcAft>
            <a:buChar char="••"/>
          </a:pPr>
          <a:r>
            <a:rPr lang="cs-CZ" sz="1200" kern="1200" dirty="0" smtClean="0"/>
            <a:t>Alokace 1,6 mld. EUR</a:t>
          </a:r>
          <a:endParaRPr lang="cs-CZ" sz="1200" kern="1200" dirty="0"/>
        </a:p>
        <a:p>
          <a:pPr marL="114300" lvl="1" indent="-114300" algn="l" defTabSz="533400">
            <a:lnSpc>
              <a:spcPct val="90000"/>
            </a:lnSpc>
            <a:spcBef>
              <a:spcPct val="0"/>
            </a:spcBef>
            <a:spcAft>
              <a:spcPct val="15000"/>
            </a:spcAft>
            <a:buChar char="••"/>
          </a:pPr>
          <a:r>
            <a:rPr lang="cs-CZ" sz="1200" kern="1200" dirty="0" smtClean="0"/>
            <a:t>Doprava, integrované dopravní systémy, IZS</a:t>
          </a:r>
          <a:endParaRPr lang="cs-CZ" sz="1200" kern="1200" dirty="0"/>
        </a:p>
      </dsp:txBody>
      <dsp:txXfrm>
        <a:off x="1751113" y="0"/>
        <a:ext cx="6478486" cy="1051932"/>
      </dsp:txXfrm>
    </dsp:sp>
    <dsp:sp modelId="{C72FE72D-A4DA-4420-9D63-39C025359A7F}">
      <dsp:nvSpPr>
        <dsp:cNvPr id="0" name=""/>
        <dsp:cNvSpPr/>
      </dsp:nvSpPr>
      <dsp:spPr>
        <a:xfrm>
          <a:off x="105193" y="105193"/>
          <a:ext cx="1645920" cy="841546"/>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14000" b="-14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D220A56B-34B4-4DD0-B125-97D865139D92}">
      <dsp:nvSpPr>
        <dsp:cNvPr id="0" name=""/>
        <dsp:cNvSpPr/>
      </dsp:nvSpPr>
      <dsp:spPr>
        <a:xfrm>
          <a:off x="0" y="1157126"/>
          <a:ext cx="8229600" cy="105193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smtClean="0"/>
            <a:t>Prioritní osa 2 - Lidé</a:t>
          </a:r>
          <a:endParaRPr lang="cs-CZ" sz="1600" b="1" kern="1200" dirty="0"/>
        </a:p>
        <a:p>
          <a:pPr marL="114300" lvl="1" indent="-114300" algn="l" defTabSz="533400">
            <a:lnSpc>
              <a:spcPct val="90000"/>
            </a:lnSpc>
            <a:spcBef>
              <a:spcPct val="0"/>
            </a:spcBef>
            <a:spcAft>
              <a:spcPct val="15000"/>
            </a:spcAft>
            <a:buChar char="••"/>
          </a:pPr>
          <a:r>
            <a:rPr lang="cs-CZ" sz="1200" kern="1200" dirty="0" smtClean="0"/>
            <a:t>Zkvalitnění veřejných služeb a podmínek života pro obyvatele regionů</a:t>
          </a:r>
          <a:endParaRPr lang="cs-CZ" sz="1200" kern="1200" dirty="0"/>
        </a:p>
        <a:p>
          <a:pPr marL="114300" lvl="1" indent="-114300" algn="l" defTabSz="533400">
            <a:lnSpc>
              <a:spcPct val="90000"/>
            </a:lnSpc>
            <a:spcBef>
              <a:spcPct val="0"/>
            </a:spcBef>
            <a:spcAft>
              <a:spcPct val="15000"/>
            </a:spcAft>
            <a:buChar char="••"/>
          </a:pPr>
          <a:r>
            <a:rPr lang="cs-CZ" sz="1200" kern="1200" dirty="0" smtClean="0"/>
            <a:t>Alokace 1,7 mld. EUR</a:t>
          </a:r>
          <a:endParaRPr lang="cs-CZ" sz="1200" kern="1200" dirty="0"/>
        </a:p>
        <a:p>
          <a:pPr marL="114300" lvl="1" indent="-114300" algn="l" defTabSz="533400">
            <a:lnSpc>
              <a:spcPct val="90000"/>
            </a:lnSpc>
            <a:spcBef>
              <a:spcPct val="0"/>
            </a:spcBef>
            <a:spcAft>
              <a:spcPct val="15000"/>
            </a:spcAft>
            <a:buChar char="••"/>
          </a:pPr>
          <a:r>
            <a:rPr lang="cs-CZ" sz="1200" kern="1200" dirty="0" smtClean="0"/>
            <a:t>Sociální služby/bydlení, sociální podnikání, zdravotní péče, vzdělávání, zateplování</a:t>
          </a:r>
          <a:endParaRPr lang="cs-CZ" sz="1200" kern="1200" dirty="0"/>
        </a:p>
      </dsp:txBody>
      <dsp:txXfrm>
        <a:off x="1751113" y="1157126"/>
        <a:ext cx="6478486" cy="1051932"/>
      </dsp:txXfrm>
    </dsp:sp>
    <dsp:sp modelId="{AC85F51E-059B-4E4B-88C8-BEEAF6E6C8CB}">
      <dsp:nvSpPr>
        <dsp:cNvPr id="0" name=""/>
        <dsp:cNvSpPr/>
      </dsp:nvSpPr>
      <dsp:spPr>
        <a:xfrm>
          <a:off x="105193" y="1262319"/>
          <a:ext cx="1645920" cy="841546"/>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15000" b="-15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9A27448D-784B-4861-9334-121A223779B3}">
      <dsp:nvSpPr>
        <dsp:cNvPr id="0" name=""/>
        <dsp:cNvSpPr/>
      </dsp:nvSpPr>
      <dsp:spPr>
        <a:xfrm>
          <a:off x="0" y="2314252"/>
          <a:ext cx="8229600" cy="105193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smtClean="0"/>
            <a:t>Prioritní osa 3 - Instituce</a:t>
          </a:r>
          <a:endParaRPr lang="cs-CZ" sz="1600" b="1" kern="1200" dirty="0"/>
        </a:p>
        <a:p>
          <a:pPr marL="114300" lvl="1" indent="-114300" algn="l" defTabSz="533400">
            <a:lnSpc>
              <a:spcPct val="90000"/>
            </a:lnSpc>
            <a:spcBef>
              <a:spcPct val="0"/>
            </a:spcBef>
            <a:spcAft>
              <a:spcPct val="15000"/>
            </a:spcAft>
            <a:buChar char="••"/>
          </a:pPr>
          <a:r>
            <a:rPr lang="cs-CZ" sz="1200" kern="1200" dirty="0" smtClean="0"/>
            <a:t>Dobrá správa území a zefektivnění veřejných institucí</a:t>
          </a:r>
          <a:endParaRPr lang="cs-CZ" sz="1200" kern="1200" dirty="0"/>
        </a:p>
        <a:p>
          <a:pPr marL="114300" lvl="1" indent="-114300" algn="l" defTabSz="533400">
            <a:lnSpc>
              <a:spcPct val="90000"/>
            </a:lnSpc>
            <a:spcBef>
              <a:spcPct val="0"/>
            </a:spcBef>
            <a:spcAft>
              <a:spcPct val="15000"/>
            </a:spcAft>
            <a:buChar char="••"/>
          </a:pPr>
          <a:r>
            <a:rPr lang="cs-CZ" sz="1200" kern="1200" dirty="0" smtClean="0"/>
            <a:t>Alokace 0,8 mld. EUR</a:t>
          </a:r>
          <a:endParaRPr lang="cs-CZ" sz="1200" kern="1200" dirty="0"/>
        </a:p>
        <a:p>
          <a:pPr marL="114300" lvl="1" indent="-114300" algn="l" defTabSz="533400">
            <a:lnSpc>
              <a:spcPct val="90000"/>
            </a:lnSpc>
            <a:spcBef>
              <a:spcPct val="0"/>
            </a:spcBef>
            <a:spcAft>
              <a:spcPct val="15000"/>
            </a:spcAft>
            <a:buChar char="••"/>
          </a:pPr>
          <a:r>
            <a:rPr lang="cs-CZ" sz="1200" kern="1200" dirty="0" smtClean="0"/>
            <a:t>Kulturní dědictví, e-Government, dokumenty územního rozvoje</a:t>
          </a:r>
          <a:endParaRPr lang="cs-CZ" sz="1200" kern="1200" dirty="0"/>
        </a:p>
        <a:p>
          <a:pPr marL="57150" lvl="1" indent="-57150" algn="l" defTabSz="488950">
            <a:lnSpc>
              <a:spcPct val="90000"/>
            </a:lnSpc>
            <a:spcBef>
              <a:spcPct val="0"/>
            </a:spcBef>
            <a:spcAft>
              <a:spcPct val="15000"/>
            </a:spcAft>
            <a:buChar char="••"/>
          </a:pPr>
          <a:endParaRPr lang="cs-CZ" sz="1100" kern="1200" dirty="0"/>
        </a:p>
      </dsp:txBody>
      <dsp:txXfrm>
        <a:off x="1751113" y="2314252"/>
        <a:ext cx="6478486" cy="1051932"/>
      </dsp:txXfrm>
    </dsp:sp>
    <dsp:sp modelId="{CB3108F3-6AC6-46B9-815A-42013ADAA734}">
      <dsp:nvSpPr>
        <dsp:cNvPr id="0" name=""/>
        <dsp:cNvSpPr/>
      </dsp:nvSpPr>
      <dsp:spPr>
        <a:xfrm>
          <a:off x="105193" y="2419445"/>
          <a:ext cx="1645920" cy="841546"/>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15000" b="-15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9E808720-DA3C-4D88-83BC-C88B0AC710F3}">
      <dsp:nvSpPr>
        <dsp:cNvPr id="0" name=""/>
        <dsp:cNvSpPr/>
      </dsp:nvSpPr>
      <dsp:spPr>
        <a:xfrm>
          <a:off x="0" y="3474029"/>
          <a:ext cx="8229600" cy="105193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endParaRPr lang="cs-CZ" sz="1900" b="1" kern="1200" dirty="0" smtClean="0"/>
        </a:p>
        <a:p>
          <a:pPr lvl="0" algn="l" defTabSz="844550">
            <a:lnSpc>
              <a:spcPct val="90000"/>
            </a:lnSpc>
            <a:spcBef>
              <a:spcPct val="0"/>
            </a:spcBef>
            <a:spcAft>
              <a:spcPct val="35000"/>
            </a:spcAft>
          </a:pPr>
          <a:r>
            <a:rPr lang="cs-CZ" sz="1600" b="1" kern="1200" dirty="0" smtClean="0"/>
            <a:t>Prioritní osa 4 - Komunitně vedený místní rozvoj</a:t>
          </a:r>
        </a:p>
        <a:p>
          <a:pPr lvl="0" algn="l" defTabSz="844550">
            <a:lnSpc>
              <a:spcPct val="90000"/>
            </a:lnSpc>
            <a:spcBef>
              <a:spcPct val="0"/>
            </a:spcBef>
            <a:spcAft>
              <a:spcPct val="35000"/>
            </a:spcAft>
          </a:pPr>
          <a:r>
            <a:rPr lang="cs-CZ" sz="1400" kern="1200" dirty="0" smtClean="0"/>
            <a:t> - </a:t>
          </a:r>
          <a:r>
            <a:rPr lang="cs-CZ" sz="1200" kern="1200" dirty="0" smtClean="0"/>
            <a:t>Alokace 390 mil. EUR</a:t>
          </a:r>
        </a:p>
        <a:p>
          <a:pPr lvl="0" algn="l" defTabSz="844550">
            <a:lnSpc>
              <a:spcPct val="90000"/>
            </a:lnSpc>
            <a:spcBef>
              <a:spcPct val="0"/>
            </a:spcBef>
            <a:spcAft>
              <a:spcPct val="35000"/>
            </a:spcAft>
          </a:pPr>
          <a:r>
            <a:rPr lang="cs-CZ" sz="1200" kern="1200" dirty="0" smtClean="0"/>
            <a:t>  - Posílení CLLD, provozní a animační náklady</a:t>
          </a:r>
        </a:p>
        <a:p>
          <a:pPr lvl="0" algn="l" defTabSz="844550">
            <a:lnSpc>
              <a:spcPct val="90000"/>
            </a:lnSpc>
            <a:spcBef>
              <a:spcPct val="0"/>
            </a:spcBef>
            <a:spcAft>
              <a:spcPct val="35000"/>
            </a:spcAft>
          </a:pPr>
          <a:endParaRPr lang="cs-CZ" sz="1500" kern="1200" dirty="0" smtClean="0"/>
        </a:p>
        <a:p>
          <a:pPr lvl="0" algn="l" defTabSz="844550">
            <a:lnSpc>
              <a:spcPct val="90000"/>
            </a:lnSpc>
            <a:spcBef>
              <a:spcPct val="0"/>
            </a:spcBef>
            <a:spcAft>
              <a:spcPct val="35000"/>
            </a:spcAft>
          </a:pPr>
          <a:r>
            <a:rPr lang="cs-CZ" sz="1800" kern="1200" dirty="0" smtClean="0"/>
            <a:t> </a:t>
          </a:r>
          <a:endParaRPr lang="cs-CZ" sz="1800" kern="1200" dirty="0"/>
        </a:p>
      </dsp:txBody>
      <dsp:txXfrm>
        <a:off x="1751113" y="3474029"/>
        <a:ext cx="6478486" cy="1051932"/>
      </dsp:txXfrm>
    </dsp:sp>
    <dsp:sp modelId="{5C5B56BD-76A1-46D2-95E9-D7A31171320F}">
      <dsp:nvSpPr>
        <dsp:cNvPr id="0" name=""/>
        <dsp:cNvSpPr/>
      </dsp:nvSpPr>
      <dsp:spPr>
        <a:xfrm>
          <a:off x="105193" y="3576571"/>
          <a:ext cx="1645920" cy="841546"/>
        </a:xfrm>
        <a:prstGeom prst="roundRect">
          <a:avLst>
            <a:gd name="adj" fmla="val 10000"/>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t="-23000" b="-23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994BFC9-6853-4F11-B099-B6E7A7DE25AF}" type="datetimeFigureOut">
              <a:rPr lang="cs-CZ" smtClean="0"/>
              <a:pPr/>
              <a:t>7.1.2016</a:t>
            </a:fld>
            <a:endParaRPr lang="cs-CZ"/>
          </a:p>
        </p:txBody>
      </p:sp>
      <p:sp>
        <p:nvSpPr>
          <p:cNvPr id="4" name="Zástupný symbol pro zápatí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CA13802C-BCE2-40B3-B11D-79108D7A894A}" type="slidenum">
              <a:rPr lang="cs-CZ" smtClean="0"/>
              <a:pPr/>
              <a:t>‹#›</a:t>
            </a:fld>
            <a:endParaRPr lang="cs-CZ"/>
          </a:p>
        </p:txBody>
      </p:sp>
    </p:spTree>
    <p:extLst>
      <p:ext uri="{BB962C8B-B14F-4D97-AF65-F5344CB8AC3E}">
        <p14:creationId xmlns:p14="http://schemas.microsoft.com/office/powerpoint/2010/main" val="762810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9105DDF-5111-4143-A825-FFA1D2B19362}" type="datetimeFigureOut">
              <a:rPr lang="cs-CZ" smtClean="0"/>
              <a:pPr/>
              <a:t>7.1.2016</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78725A5-20D6-492F-AB0E-E6402F0F8C88}" type="slidenum">
              <a:rPr lang="cs-CZ" smtClean="0"/>
              <a:pPr/>
              <a:t>‹#›</a:t>
            </a:fld>
            <a:endParaRPr lang="cs-CZ"/>
          </a:p>
        </p:txBody>
      </p:sp>
    </p:spTree>
    <p:extLst>
      <p:ext uri="{BB962C8B-B14F-4D97-AF65-F5344CB8AC3E}">
        <p14:creationId xmlns:p14="http://schemas.microsoft.com/office/powerpoint/2010/main" val="4222684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13</a:t>
            </a:fld>
            <a:endParaRPr lang="cs-CZ" altLang="cs-CZ"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r>
              <a:rPr lang="cs-CZ" dirty="0" smtClean="0"/>
              <a:t>- V současné době je tedy</a:t>
            </a:r>
            <a:r>
              <a:rPr lang="cs-CZ" baseline="0" dirty="0" smtClean="0"/>
              <a:t> možné podávat žádosti o podporu. V systému je evidováno celkem </a:t>
            </a:r>
            <a:r>
              <a:rPr lang="cs-CZ" baseline="0" dirty="0" err="1" smtClean="0"/>
              <a:t>xxx</a:t>
            </a:r>
            <a:r>
              <a:rPr lang="cs-CZ" baseline="0" dirty="0" smtClean="0"/>
              <a:t> rozpracovaných žádostí a </a:t>
            </a:r>
            <a:r>
              <a:rPr lang="cs-CZ" baseline="0" dirty="0" err="1" smtClean="0"/>
              <a:t>xxx</a:t>
            </a:r>
            <a:r>
              <a:rPr lang="cs-CZ" baseline="0" dirty="0" smtClean="0"/>
              <a:t> podaných žádostí v celkové hodnotě </a:t>
            </a:r>
            <a:r>
              <a:rPr lang="cs-CZ" baseline="0" dirty="0" err="1" smtClean="0"/>
              <a:t>xxx</a:t>
            </a:r>
            <a:r>
              <a:rPr lang="cs-CZ" baseline="0" dirty="0" smtClean="0"/>
              <a:t> </a:t>
            </a: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14</a:t>
            </a:fld>
            <a:endParaRPr lang="cs-CZ" altLang="cs-CZ"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15</a:t>
            </a:fld>
            <a:endParaRPr lang="cs-CZ" altLang="cs-CZ"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78725A5-20D6-492F-AB0E-E6402F0F8C88}" type="slidenum">
              <a:rPr lang="cs-CZ" smtClean="0"/>
              <a:pPr/>
              <a:t>30</a:t>
            </a:fld>
            <a:endParaRPr lang="cs-CZ"/>
          </a:p>
        </p:txBody>
      </p:sp>
    </p:spTree>
    <p:extLst>
      <p:ext uri="{BB962C8B-B14F-4D97-AF65-F5344CB8AC3E}">
        <p14:creationId xmlns:p14="http://schemas.microsoft.com/office/powerpoint/2010/main" val="709143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V případě monitorovacího indikátoru 3 60 10 Odhadované roční snížení emisí skleníkových plynů je třeba provést</a:t>
            </a:r>
            <a:r>
              <a:rPr lang="cs-CZ" baseline="0" dirty="0" smtClean="0"/>
              <a:t> výpočet hmotnosti uspořených emisí CO</a:t>
            </a:r>
            <a:r>
              <a:rPr lang="cs-CZ" baseline="-25000" dirty="0" smtClean="0"/>
              <a:t>2</a:t>
            </a:r>
            <a:r>
              <a:rPr lang="cs-CZ" baseline="0" dirty="0" smtClean="0"/>
              <a:t> za kalendářní rok následující po dokončení projektu. Výpočet je doporučeno svěřit energetickému specialistovi. Náklady na provedení výpočtu lze zařadit mezi vedlejší způsobilé výdaje</a:t>
            </a:r>
          </a:p>
          <a:p>
            <a:endParaRPr lang="cs-CZ"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effectLst/>
                <a:latin typeface="+mn-lt"/>
                <a:ea typeface="+mn-ea"/>
                <a:cs typeface="+mn-cs"/>
              </a:rPr>
              <a:t>Podrobnosti v jednotlivým</a:t>
            </a:r>
            <a:r>
              <a:rPr lang="cs-CZ" sz="1200" kern="1200" baseline="0" dirty="0" smtClean="0">
                <a:solidFill>
                  <a:schemeClr val="tx1"/>
                </a:solidFill>
                <a:effectLst/>
                <a:latin typeface="+mn-lt"/>
                <a:ea typeface="+mn-ea"/>
                <a:cs typeface="+mn-cs"/>
              </a:rPr>
              <a:t> monitorovacím indikátorům jsou uvedeny v příloze č. 2 Specifických pravidel pro žadatele a příjemce</a:t>
            </a:r>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fld id="{978725A5-20D6-492F-AB0E-E6402F0F8C88}" type="slidenum">
              <a:rPr lang="cs-CZ" smtClean="0"/>
              <a:pPr/>
              <a:t>34</a:t>
            </a:fld>
            <a:endParaRPr lang="cs-CZ"/>
          </a:p>
        </p:txBody>
      </p:sp>
    </p:spTree>
    <p:extLst>
      <p:ext uri="{BB962C8B-B14F-4D97-AF65-F5344CB8AC3E}">
        <p14:creationId xmlns:p14="http://schemas.microsoft.com/office/powerpoint/2010/main" val="1549276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V případě monitorovacího indikátoru 3 61 11 Množství</a:t>
            </a:r>
            <a:r>
              <a:rPr lang="cs-CZ" baseline="0" dirty="0" smtClean="0"/>
              <a:t> emisí primárních části a prekurzorů sekundárních částic v rámci podpořených projektů je nutné provést výpočet hmotnosti uspořených emisí primárních částic a prekurzorů sekundárních částic za kalendářní rok následující po dokončení projektu. Výpočet je doporučeno svěřit energetickému specialistovi. Náklady na provedení výpočtu lze zařadit mezi vedlejší způsobilé výdaje</a:t>
            </a:r>
            <a:endParaRPr lang="cs-CZ" dirty="0" smtClean="0"/>
          </a:p>
          <a:p>
            <a:endParaRPr lang="cs-CZ"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effectLst/>
                <a:latin typeface="+mn-lt"/>
                <a:ea typeface="+mn-ea"/>
                <a:cs typeface="+mn-cs"/>
              </a:rPr>
              <a:t>Indikátor je povinný k výběru a k naplnění pro projekty, ve kterých dochází k realizaci podporovaných opatření v objektech, které měly před realizací projektu vlastní zdroj tepla, spalující pevná, kapalná, nebo plynná paliva.</a:t>
            </a:r>
          </a:p>
          <a:p>
            <a:pPr marL="0" marR="0" indent="0" algn="l" defTabSz="914400" rtl="0" eaLnBrk="1" fontAlgn="auto" latinLnBrk="0" hangingPunct="1">
              <a:lnSpc>
                <a:spcPct val="100000"/>
              </a:lnSpc>
              <a:spcBef>
                <a:spcPts val="0"/>
              </a:spcBef>
              <a:spcAft>
                <a:spcPts val="0"/>
              </a:spcAft>
              <a:buClrTx/>
              <a:buSzTx/>
              <a:buFontTx/>
              <a:buNone/>
              <a:tabLst/>
              <a:defRPr/>
            </a:pPr>
            <a:endParaRPr lang="cs-CZ"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effectLst/>
                <a:latin typeface="+mn-lt"/>
                <a:ea typeface="+mn-ea"/>
                <a:cs typeface="+mn-cs"/>
              </a:rPr>
              <a:t>Podrobnosti v jednotlivým</a:t>
            </a:r>
            <a:r>
              <a:rPr lang="cs-CZ" sz="1200" kern="1200" baseline="0" dirty="0" smtClean="0">
                <a:solidFill>
                  <a:schemeClr val="tx1"/>
                </a:solidFill>
                <a:effectLst/>
                <a:latin typeface="+mn-lt"/>
                <a:ea typeface="+mn-ea"/>
                <a:cs typeface="+mn-cs"/>
              </a:rPr>
              <a:t> monitorovacím indikátorům jsou uvedeny v příloze č. 2 Specifických pravidel pro žadatele a příjemce</a:t>
            </a:r>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fld id="{978725A5-20D6-492F-AB0E-E6402F0F8C88}" type="slidenum">
              <a:rPr lang="cs-CZ" smtClean="0"/>
              <a:pPr/>
              <a:t>35</a:t>
            </a:fld>
            <a:endParaRPr lang="cs-CZ"/>
          </a:p>
        </p:txBody>
      </p:sp>
    </p:spTree>
    <p:extLst>
      <p:ext uri="{BB962C8B-B14F-4D97-AF65-F5344CB8AC3E}">
        <p14:creationId xmlns:p14="http://schemas.microsoft.com/office/powerpoint/2010/main" val="618037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smtClean="0"/>
              <a:t>Kliknutím lze upravit styl.</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pPr>
              <a:defRPr/>
            </a:pPr>
            <a:fld id="{5FBE9683-DCA1-4D29-A1E5-EBDFC7E9286E}" type="datetimeFigureOut">
              <a:rPr lang="cs-CZ" smtClean="0">
                <a:solidFill>
                  <a:prstClr val="black">
                    <a:tint val="75000"/>
                  </a:prstClr>
                </a:solidFill>
              </a:rPr>
              <a:pPr>
                <a:defRPr/>
              </a:pPr>
              <a:t>7.1.2016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F2A6E95-259B-4713-AF1E-8B4EEEFE8785}"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411228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pPr>
              <a:defRPr/>
            </a:pPr>
            <a:fld id="{1AEE65AD-F62A-4B4A-A85B-83F31EFFECE0}" type="datetimeFigureOut">
              <a:rPr lang="cs-CZ" smtClean="0">
                <a:solidFill>
                  <a:prstClr val="black">
                    <a:tint val="75000"/>
                  </a:prstClr>
                </a:solidFill>
              </a:rPr>
              <a:pPr>
                <a:defRPr/>
              </a:pPr>
              <a:t>7.1.2016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4405F715-6D26-4684-93C5-E00CE833049A}"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760207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fld id="{3220F964-EA3D-41D0-97A3-658755B0D27C}" type="datetimeFigureOut">
              <a:rPr lang="cs-CZ" smtClean="0">
                <a:solidFill>
                  <a:prstClr val="black">
                    <a:tint val="75000"/>
                  </a:prstClr>
                </a:solidFill>
              </a:rPr>
              <a:pPr>
                <a:defRPr/>
              </a:pPr>
              <a:t>7.1.2016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74DAA27-8ED0-4865-8A2F-7C1EB51A855E}"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1196211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fld id="{858F71AC-FDB0-4430-B852-EAD316855ED9}" type="datetimeFigureOut">
              <a:rPr lang="cs-CZ" smtClean="0">
                <a:solidFill>
                  <a:prstClr val="black">
                    <a:tint val="75000"/>
                  </a:prstClr>
                </a:solidFill>
              </a:rPr>
              <a:pPr>
                <a:defRPr/>
              </a:pPr>
              <a:t>7.1.2016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0FE9B23-02B4-4957-8BE2-0931FEC70F97}"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594272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fld id="{C017C547-04B9-493A-B743-84B3CB6E1FA6}" type="datetimeFigureOut">
              <a:rPr lang="cs-CZ" smtClean="0">
                <a:solidFill>
                  <a:prstClr val="black">
                    <a:tint val="75000"/>
                  </a:prstClr>
                </a:solidFill>
              </a:rPr>
              <a:pPr>
                <a:defRPr/>
              </a:pPr>
              <a:t>7.1.2016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5289B38-8D97-45FA-A46C-589A0C15510D}"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395333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4"/>
          <p:cNvSpPr>
            <a:spLocks noGrp="1"/>
          </p:cNvSpPr>
          <p:nvPr>
            <p:ph type="dt" sz="half" idx="10"/>
          </p:nvPr>
        </p:nvSpPr>
        <p:spPr/>
        <p:txBody>
          <a:bodyPr/>
          <a:lstStyle/>
          <a:p>
            <a:pPr>
              <a:defRPr/>
            </a:pPr>
            <a:fld id="{E964497A-0ADB-437E-B237-1D59F4E92B42}" type="datetimeFigureOut">
              <a:rPr lang="cs-CZ" smtClean="0">
                <a:solidFill>
                  <a:prstClr val="black">
                    <a:tint val="75000"/>
                  </a:prstClr>
                </a:solidFill>
              </a:rPr>
              <a:pPr>
                <a:defRPr/>
              </a:pPr>
              <a:t>7.1.2016</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4A88282A-5FA8-4A7E-A999-D1CDD5684BDD}"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912168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pPr>
              <a:defRPr/>
            </a:pPr>
            <a:fld id="{D26E777A-EBE4-43EE-B16C-1D14EB13142B}" type="datetimeFigureOut">
              <a:rPr lang="cs-CZ" smtClean="0">
                <a:solidFill>
                  <a:prstClr val="black">
                    <a:tint val="75000"/>
                  </a:prstClr>
                </a:solidFill>
              </a:rPr>
              <a:pPr>
                <a:defRPr/>
              </a:pPr>
              <a:t>7.1.2016</a:t>
            </a:fld>
            <a:endParaRPr lang="cs-CZ">
              <a:solidFill>
                <a:prstClr val="black">
                  <a:tint val="75000"/>
                </a:prstClr>
              </a:solidFill>
            </a:endParaRPr>
          </a:p>
        </p:txBody>
      </p:sp>
      <p:sp>
        <p:nvSpPr>
          <p:cNvPr id="8" name="Footer Placeholder 7"/>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B765A841-A1B5-4CDD-964C-13A8A1F499C3}"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05587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pPr>
              <a:defRPr/>
            </a:pPr>
            <a:fld id="{B7ABE49B-9DD5-4652-9180-96D6A108E91C}" type="datetimeFigureOut">
              <a:rPr lang="cs-CZ" smtClean="0">
                <a:solidFill>
                  <a:prstClr val="black">
                    <a:tint val="75000"/>
                  </a:prstClr>
                </a:solidFill>
              </a:rPr>
              <a:pPr>
                <a:defRPr/>
              </a:pPr>
              <a:t>7.1.2016</a:t>
            </a:fld>
            <a:endParaRPr lang="cs-CZ">
              <a:solidFill>
                <a:prstClr val="black">
                  <a:tint val="75000"/>
                </a:prstClr>
              </a:solidFill>
            </a:endParaRPr>
          </a:p>
        </p:txBody>
      </p:sp>
      <p:sp>
        <p:nvSpPr>
          <p:cNvPr id="4" name="Footer Placeholder 3"/>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99E15F04-57A1-4D14-828C-D5AC9F011B9E}"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462455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118EB08-8B8E-40F1-BC4B-813AA6EBF55A}" type="datetimeFigureOut">
              <a:rPr lang="cs-CZ" smtClean="0">
                <a:solidFill>
                  <a:prstClr val="black">
                    <a:tint val="75000"/>
                  </a:prstClr>
                </a:solidFill>
              </a:rPr>
              <a:pPr>
                <a:defRPr/>
              </a:pPr>
              <a:t>7.1.2016</a:t>
            </a:fld>
            <a:endParaRPr lang="cs-CZ">
              <a:solidFill>
                <a:prstClr val="black">
                  <a:tint val="75000"/>
                </a:prstClr>
              </a:solidFill>
            </a:endParaRPr>
          </a:p>
        </p:txBody>
      </p:sp>
      <p:sp>
        <p:nvSpPr>
          <p:cNvPr id="3" name="Footer Placeholder 2"/>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AC19F20-AEAE-46FE-AA26-FD2AB3D37020}"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4047914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fld id="{CCD52F52-9068-44ED-8E35-96BB550F443B}" type="datetimeFigureOut">
              <a:rPr lang="cs-CZ" smtClean="0">
                <a:solidFill>
                  <a:prstClr val="black">
                    <a:tint val="75000"/>
                  </a:prstClr>
                </a:solidFill>
              </a:rPr>
              <a:pPr>
                <a:defRPr/>
              </a:pPr>
              <a:t>7.1.2016</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AE6D827B-4EEC-4510-A50B-38305E8E620F}"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2385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fld id="{F2F2E694-7E52-4737-9917-0B0EDB8FE6F5}" type="datetimeFigureOut">
              <a:rPr lang="cs-CZ" smtClean="0">
                <a:solidFill>
                  <a:prstClr val="black">
                    <a:tint val="75000"/>
                  </a:prstClr>
                </a:solidFill>
              </a:rPr>
              <a:pPr>
                <a:defRPr/>
              </a:pPr>
              <a:t>7.1.2016</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8E39782-32F4-42C5-9D55-E21C09DF5663}"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4246070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mt="25000"/>
          </a:blip>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Myriad Pro"/>
              </a:defRPr>
            </a:lvl1pPr>
          </a:lstStyle>
          <a:p>
            <a:fld id="{B6B818D7-4D69-C74B-856A-11258C666662}" type="datetimeFigureOut">
              <a:rPr lang="en-US" smtClean="0"/>
              <a:pPr/>
              <a:t>1/7/2016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smtClean="0">
                <a:latin typeface="Myriad Pro"/>
              </a:rPr>
              <a:t>Název</a:t>
            </a:r>
            <a:r>
              <a:rPr lang="en-US" dirty="0" smtClean="0">
                <a:latin typeface="Myriad Pro"/>
              </a:rPr>
              <a:t> </a:t>
            </a:r>
            <a:r>
              <a:rPr lang="en-US" dirty="0" err="1" smtClean="0">
                <a:latin typeface="Myriad Pro"/>
              </a:rPr>
              <a:t>prezentace</a:t>
            </a:r>
            <a:endParaRPr lang="en-US" dirty="0">
              <a:latin typeface="Myriad Pro"/>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Myriad Pro"/>
              </a:defRPr>
            </a:lvl1pPr>
          </a:lstStyle>
          <a:p>
            <a:fld id="{CA6B5227-2C6F-B94D-9D8F-826F9170706D}" type="slidenum">
              <a:rPr lang="en-US" smtClean="0"/>
              <a:pPr/>
              <a:t>‹#›</a:t>
            </a:fld>
            <a:endParaRPr lang="en-US" dirty="0"/>
          </a:p>
        </p:txBody>
      </p:sp>
    </p:spTree>
    <p:extLst>
      <p:ext uri="{BB962C8B-B14F-4D97-AF65-F5344CB8AC3E}">
        <p14:creationId xmlns:p14="http://schemas.microsoft.com/office/powerpoint/2010/main" val="999141707"/>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457200" rtl="0" eaLnBrk="1" latinLnBrk="0" hangingPunct="1">
        <a:spcBef>
          <a:spcPct val="0"/>
        </a:spcBef>
        <a:buNone/>
        <a:defRPr sz="3500" b="1" i="0" kern="1200" cap="all">
          <a:solidFill>
            <a:schemeClr val="tx1"/>
          </a:solidFill>
          <a:latin typeface="Myriad Pro"/>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strukturalni-fondy.cz/cs/Microsites/IROP/Vyzvy/Vyzva-c-16-Energeticke-uspory-v-bytovych-domech"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dotaceeu.cz/IRO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3314" name="Title 1"/>
          <p:cNvSpPr>
            <a:spLocks noGrp="1"/>
          </p:cNvSpPr>
          <p:nvPr>
            <p:ph type="ctrTitle"/>
          </p:nvPr>
        </p:nvSpPr>
        <p:spPr bwMode="auto">
          <a:xfrm>
            <a:off x="219075" y="849313"/>
            <a:ext cx="6545263" cy="3205162"/>
          </a:xfrm>
        </p:spPr>
        <p:txBody>
          <a:bodyPr wrap="square" numCol="1" anchorCtr="0" compatLnSpc="1">
            <a:prstTxWarp prst="textNoShape">
              <a:avLst/>
            </a:prstTxWarp>
            <a:normAutofit fontScale="90000"/>
          </a:bodyPr>
          <a:lstStyle/>
          <a:p>
            <a:pPr eaLnBrk="1" hangingPunct="1">
              <a:lnSpc>
                <a:spcPct val="107000"/>
              </a:lnSpc>
            </a:pP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4200" cap="none" dirty="0">
                <a:solidFill>
                  <a:srgbClr val="0070C0"/>
                </a:solidFill>
                <a:latin typeface="Myriad Pro Black"/>
                <a:ea typeface="Myriad Pro Black"/>
                <a:cs typeface="Myriad Pro Black"/>
              </a:rPr>
              <a:t>SEMINÁŘ PRO ŽADATELE </a:t>
            </a:r>
            <a:r>
              <a:rPr lang="cs-CZ" altLang="cs-CZ" sz="4200" cap="none" dirty="0" smtClean="0">
                <a:solidFill>
                  <a:srgbClr val="0070C0"/>
                </a:solidFill>
                <a:latin typeface="Myriad Pro Black"/>
                <a:ea typeface="Myriad Pro Black"/>
                <a:cs typeface="Myriad Pro Black"/>
              </a:rPr>
              <a:t>16. </a:t>
            </a:r>
            <a:r>
              <a:rPr lang="cs-CZ" altLang="cs-CZ" sz="4200" cap="none" dirty="0">
                <a:solidFill>
                  <a:srgbClr val="0070C0"/>
                </a:solidFill>
                <a:latin typeface="Myriad Pro Black"/>
                <a:ea typeface="Myriad Pro Black"/>
                <a:cs typeface="Myriad Pro Black"/>
              </a:rPr>
              <a:t>výzva </a:t>
            </a:r>
            <a:r>
              <a:rPr lang="cs-CZ" altLang="cs-CZ" sz="4200" cap="none" dirty="0" smtClean="0">
                <a:solidFill>
                  <a:srgbClr val="0070C0"/>
                </a:solidFill>
                <a:latin typeface="Myriad Pro Black"/>
                <a:ea typeface="Myriad Pro Black"/>
                <a:cs typeface="Myriad Pro Black"/>
              </a:rPr>
              <a:t>IROP</a:t>
            </a:r>
            <a:br>
              <a:rPr lang="cs-CZ" altLang="cs-CZ" sz="4200" cap="none" dirty="0" smtClean="0">
                <a:solidFill>
                  <a:srgbClr val="0070C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4200" cap="none" dirty="0" smtClean="0">
                <a:solidFill>
                  <a:srgbClr val="0070C0"/>
                </a:solidFill>
                <a:latin typeface="Myriad Pro Black"/>
                <a:ea typeface="Myriad Pro Black"/>
                <a:cs typeface="Myriad Pro Black"/>
              </a:rPr>
              <a:t>„Energetické úspory v bytových domech</a:t>
            </a:r>
            <a:r>
              <a:rPr lang="cs-CZ" altLang="cs-CZ" sz="4200" b="1" cap="none" dirty="0" smtClean="0">
                <a:solidFill>
                  <a:srgbClr val="0070C0"/>
                </a:solidFill>
                <a:latin typeface="Myriad Pro Black"/>
                <a:ea typeface="Myriad Pro Black"/>
                <a:cs typeface="Myriad Pro Black"/>
              </a:rPr>
              <a:t>“</a:t>
            </a:r>
            <a:r>
              <a:rPr lang="cs-CZ" altLang="cs-CZ" sz="4000" cap="none" dirty="0" smtClean="0">
                <a:solidFill>
                  <a:srgbClr val="000000"/>
                </a:solidFill>
                <a:latin typeface="Myriad Pro Black"/>
                <a:ea typeface="Myriad Pro Black"/>
                <a:cs typeface="Myriad Pro Black"/>
              </a:rPr>
              <a:t/>
            </a:r>
            <a:br>
              <a:rPr lang="cs-CZ" altLang="cs-CZ" sz="40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endParaRPr lang="cs-CZ" altLang="cs-CZ" sz="3200" i="1" cap="none" dirty="0" smtClean="0">
              <a:solidFill>
                <a:srgbClr val="000000"/>
              </a:solidFill>
              <a:latin typeface="Myriad Pro Black"/>
              <a:ea typeface="Myriad Pro Black"/>
              <a:cs typeface="Myriad Pro Black"/>
            </a:endParaRPr>
          </a:p>
        </p:txBody>
      </p:sp>
      <p:sp>
        <p:nvSpPr>
          <p:cNvPr id="13315" name="Subtitle 2"/>
          <p:cNvSpPr>
            <a:spLocks noGrp="1"/>
          </p:cNvSpPr>
          <p:nvPr>
            <p:ph type="subTitle" idx="1"/>
          </p:nvPr>
        </p:nvSpPr>
        <p:spPr>
          <a:xfrm>
            <a:off x="363538" y="4946650"/>
            <a:ext cx="6400800" cy="696913"/>
          </a:xfrm>
        </p:spPr>
        <p:txBody>
          <a:bodyPr>
            <a:normAutofit fontScale="85000" lnSpcReduction="20000"/>
          </a:bodyPr>
          <a:lstStyle/>
          <a:p>
            <a:pPr algn="l" eaLnBrk="1" hangingPunct="1"/>
            <a:r>
              <a:rPr lang="cs-CZ" altLang="cs-CZ" sz="2500" dirty="0" smtClean="0">
                <a:solidFill>
                  <a:srgbClr val="000000"/>
                </a:solidFill>
                <a:ea typeface="Myriad Pro"/>
                <a:cs typeface="Myriad Pro"/>
              </a:rPr>
              <a:t>6.1.2016</a:t>
            </a:r>
          </a:p>
          <a:p>
            <a:pPr algn="l" eaLnBrk="1" hangingPunct="1"/>
            <a:r>
              <a:rPr lang="cs-CZ" altLang="cs-CZ" sz="2500" dirty="0" smtClean="0">
                <a:solidFill>
                  <a:srgbClr val="000000"/>
                </a:solidFill>
                <a:ea typeface="Myriad Pro"/>
                <a:cs typeface="Myriad Pro"/>
              </a:rPr>
              <a:t>Praha</a:t>
            </a:r>
          </a:p>
        </p:txBody>
      </p:sp>
      <p:pic>
        <p:nvPicPr>
          <p:cNvPr id="1026" name="Picture 2" descr="C:\Users\paldav\Desktop\Loga\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5949280"/>
            <a:ext cx="4371642"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0785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58522"/>
            <a:ext cx="8534400" cy="1155801"/>
          </a:xfrm>
        </p:spPr>
        <p:txBody>
          <a:bodyPr/>
          <a:lstStyle/>
          <a:p>
            <a:r>
              <a:rPr lang="cs-CZ" sz="3200" dirty="0" smtClean="0">
                <a:solidFill>
                  <a:srgbClr val="0070C0"/>
                </a:solidFill>
              </a:rPr>
              <a:t/>
            </a:r>
            <a:br>
              <a:rPr lang="cs-CZ" sz="3200" dirty="0" smtClean="0">
                <a:solidFill>
                  <a:srgbClr val="0070C0"/>
                </a:solidFill>
              </a:rPr>
            </a:br>
            <a:r>
              <a:rPr lang="cs-CZ" sz="3200" dirty="0">
                <a:solidFill>
                  <a:srgbClr val="0070C0"/>
                </a:solidFill>
              </a:rPr>
              <a:t>Prioritní osa 2</a:t>
            </a:r>
            <a:r>
              <a:rPr lang="en-US" sz="3200" dirty="0">
                <a:solidFill>
                  <a:srgbClr val="0070C0"/>
                </a:solidFill>
              </a:rPr>
              <a:t/>
            </a:r>
            <a:br>
              <a:rPr lang="en-US" sz="3200" dirty="0">
                <a:solidFill>
                  <a:srgbClr val="0070C0"/>
                </a:solidFill>
              </a:rPr>
            </a:br>
            <a:endParaRPr lang="en-US" sz="3200" dirty="0">
              <a:solidFill>
                <a:srgbClr val="0070C0"/>
              </a:solidFill>
            </a:endParaRPr>
          </a:p>
        </p:txBody>
      </p:sp>
      <p:pic>
        <p:nvPicPr>
          <p:cNvPr id="6"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8" name="Nadpis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pPr>
              <a:defRPr/>
            </a:pPr>
            <a:endParaRPr lang="cs-CZ" sz="2800" dirty="0">
              <a:solidFill>
                <a:srgbClr val="0070C0"/>
              </a:solidFill>
            </a:endParaRPr>
          </a:p>
        </p:txBody>
      </p:sp>
      <p:sp>
        <p:nvSpPr>
          <p:cNvPr id="4" name="Zástupný symbol pro číslo snímku 3"/>
          <p:cNvSpPr>
            <a:spLocks noGrp="1"/>
          </p:cNvSpPr>
          <p:nvPr>
            <p:ph type="sldNum" sz="quarter" idx="12"/>
          </p:nvPr>
        </p:nvSpPr>
        <p:spPr/>
        <p:txBody>
          <a:bodyPr/>
          <a:lstStyle/>
          <a:p>
            <a:fld id="{CA6B5227-2C6F-B94D-9D8F-826F9170706D}" type="slidenum">
              <a:rPr lang="en-US" smtClean="0"/>
              <a:t>10</a:t>
            </a:fld>
            <a:endParaRPr lang="en-US" dirty="0"/>
          </a:p>
        </p:txBody>
      </p:sp>
      <p:sp>
        <p:nvSpPr>
          <p:cNvPr id="7" name="TextovéPole 6"/>
          <p:cNvSpPr txBox="1"/>
          <p:nvPr/>
        </p:nvSpPr>
        <p:spPr>
          <a:xfrm>
            <a:off x="447676" y="1009650"/>
            <a:ext cx="8382000" cy="4724370"/>
          </a:xfrm>
          <a:prstGeom prst="rect">
            <a:avLst/>
          </a:prstGeom>
          <a:noFill/>
        </p:spPr>
        <p:txBody>
          <a:bodyPr wrap="square" rtlCol="0">
            <a:spAutoFit/>
          </a:bodyPr>
          <a:lstStyle/>
          <a:p>
            <a:pPr>
              <a:lnSpc>
                <a:spcPct val="150000"/>
              </a:lnSpc>
            </a:pPr>
            <a:r>
              <a:rPr lang="cs-CZ" sz="2200" b="1" dirty="0">
                <a:solidFill>
                  <a:srgbClr val="0070C0"/>
                </a:solidFill>
                <a:latin typeface="Myriad Pro"/>
              </a:rPr>
              <a:t>Prioritní osa 2 - Lidé</a:t>
            </a:r>
          </a:p>
          <a:p>
            <a:pPr algn="just">
              <a:spcBef>
                <a:spcPts val="1200"/>
              </a:spcBef>
            </a:pPr>
            <a:r>
              <a:rPr lang="cs-CZ" sz="2200" b="1" dirty="0" smtClean="0">
                <a:latin typeface="Myriad Pro"/>
              </a:rPr>
              <a:t>SC 2.1 </a:t>
            </a:r>
            <a:r>
              <a:rPr lang="cs-CZ" sz="2200" dirty="0">
                <a:latin typeface="Myriad Pro"/>
              </a:rPr>
              <a:t>Zvýšení</a:t>
            </a:r>
            <a:r>
              <a:rPr lang="cs-CZ" sz="2200" dirty="0" smtClean="0">
                <a:latin typeface="Myriad Pro"/>
              </a:rPr>
              <a:t> kvality a dostupnosti služeb vedoucí k sociální 	</a:t>
            </a:r>
            <a:r>
              <a:rPr lang="cs-CZ" sz="2200" dirty="0">
                <a:latin typeface="Myriad Pro"/>
              </a:rPr>
              <a:t> </a:t>
            </a:r>
            <a:r>
              <a:rPr lang="cs-CZ" sz="2200" dirty="0" smtClean="0">
                <a:latin typeface="Myriad Pro"/>
              </a:rPr>
              <a:t> inkluzi</a:t>
            </a:r>
          </a:p>
          <a:p>
            <a:pPr algn="just">
              <a:spcBef>
                <a:spcPts val="1800"/>
              </a:spcBef>
            </a:pPr>
            <a:r>
              <a:rPr lang="cs-CZ" sz="2200" b="1" dirty="0" smtClean="0">
                <a:latin typeface="Myriad Pro"/>
              </a:rPr>
              <a:t>SC 2.2 </a:t>
            </a:r>
            <a:r>
              <a:rPr lang="cs-CZ" sz="2200" dirty="0" smtClean="0">
                <a:latin typeface="Myriad Pro"/>
              </a:rPr>
              <a:t>Vznik nových a rozvoj existujících podnikatelských aktivit</a:t>
            </a:r>
          </a:p>
          <a:p>
            <a:pPr algn="just"/>
            <a:r>
              <a:rPr lang="cs-CZ" sz="2200" dirty="0" smtClean="0">
                <a:latin typeface="Myriad Pro"/>
              </a:rPr>
              <a:t>	 v oblasti sociálního podnikání</a:t>
            </a:r>
          </a:p>
          <a:p>
            <a:pPr algn="just">
              <a:spcBef>
                <a:spcPts val="1800"/>
              </a:spcBef>
            </a:pPr>
            <a:r>
              <a:rPr lang="cs-CZ" sz="2200" b="1" dirty="0" smtClean="0">
                <a:latin typeface="Myriad Pro"/>
              </a:rPr>
              <a:t>SC 2.3 </a:t>
            </a:r>
            <a:r>
              <a:rPr lang="cs-CZ" sz="2200" dirty="0" smtClean="0">
                <a:latin typeface="Myriad Pro"/>
              </a:rPr>
              <a:t>Rozvoj infrastruktury pro poskytování zdravotních služeb      </a:t>
            </a:r>
          </a:p>
          <a:p>
            <a:pPr algn="just"/>
            <a:r>
              <a:rPr lang="cs-CZ" sz="2200" dirty="0">
                <a:latin typeface="Myriad Pro"/>
              </a:rPr>
              <a:t> </a:t>
            </a:r>
            <a:r>
              <a:rPr lang="cs-CZ" sz="2200" dirty="0" smtClean="0">
                <a:latin typeface="Myriad Pro"/>
              </a:rPr>
              <a:t>            a  péče o zdraví</a:t>
            </a:r>
          </a:p>
          <a:p>
            <a:pPr algn="just">
              <a:spcBef>
                <a:spcPts val="1800"/>
              </a:spcBef>
            </a:pPr>
            <a:r>
              <a:rPr lang="cs-CZ" sz="2200" b="1" dirty="0" smtClean="0">
                <a:latin typeface="Myriad Pro"/>
              </a:rPr>
              <a:t>SC 2.4 </a:t>
            </a:r>
            <a:r>
              <a:rPr lang="cs-CZ" sz="2200" dirty="0" smtClean="0">
                <a:latin typeface="Myriad Pro"/>
              </a:rPr>
              <a:t>Zvýšení kvality a dostupnosti infrastruktury pro vzdělávání 	 a celoživotní učení</a:t>
            </a:r>
          </a:p>
          <a:p>
            <a:pPr algn="just">
              <a:spcBef>
                <a:spcPts val="1800"/>
              </a:spcBef>
            </a:pPr>
            <a:r>
              <a:rPr lang="cs-CZ" sz="2200" b="1" dirty="0" smtClean="0">
                <a:latin typeface="Myriad Pro"/>
              </a:rPr>
              <a:t>SC 2.5 </a:t>
            </a:r>
            <a:r>
              <a:rPr lang="cs-CZ" sz="2200" dirty="0" smtClean="0">
                <a:latin typeface="Myriad Pro"/>
              </a:rPr>
              <a:t>Snížení energetické náročnosti v sektoru bydlení</a:t>
            </a:r>
            <a:endParaRPr lang="cs-CZ" sz="2200" dirty="0">
              <a:latin typeface="Myriad Pro"/>
            </a:endParaRPr>
          </a:p>
        </p:txBody>
      </p:sp>
    </p:spTree>
    <p:extLst>
      <p:ext uri="{BB962C8B-B14F-4D97-AF65-F5344CB8AC3E}">
        <p14:creationId xmlns:p14="http://schemas.microsoft.com/office/powerpoint/2010/main" val="1299203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58522"/>
            <a:ext cx="8534400" cy="1155801"/>
          </a:xfrm>
        </p:spPr>
        <p:txBody>
          <a:bodyPr/>
          <a:lstStyle/>
          <a:p>
            <a:r>
              <a:rPr lang="cs-CZ" sz="3200" dirty="0">
                <a:solidFill>
                  <a:srgbClr val="0070C0"/>
                </a:solidFill>
              </a:rPr>
              <a:t>Prioritní osa </a:t>
            </a:r>
            <a:r>
              <a:rPr lang="cs-CZ" sz="3200" dirty="0" smtClean="0">
                <a:solidFill>
                  <a:srgbClr val="0070C0"/>
                </a:solidFill>
              </a:rPr>
              <a:t>3</a:t>
            </a:r>
            <a:endParaRPr lang="en-US" sz="3200" dirty="0">
              <a:solidFill>
                <a:srgbClr val="0070C0"/>
              </a:solidFill>
            </a:endParaRPr>
          </a:p>
        </p:txBody>
      </p:sp>
      <p:pic>
        <p:nvPicPr>
          <p:cNvPr id="6"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8" name="Nadpis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pPr>
              <a:defRPr/>
            </a:pPr>
            <a:endParaRPr lang="cs-CZ" sz="2800" dirty="0">
              <a:solidFill>
                <a:srgbClr val="0070C0"/>
              </a:solidFill>
            </a:endParaRPr>
          </a:p>
        </p:txBody>
      </p:sp>
      <p:sp>
        <p:nvSpPr>
          <p:cNvPr id="4" name="Zástupný symbol pro číslo snímku 3"/>
          <p:cNvSpPr>
            <a:spLocks noGrp="1"/>
          </p:cNvSpPr>
          <p:nvPr>
            <p:ph type="sldNum" sz="quarter" idx="12"/>
          </p:nvPr>
        </p:nvSpPr>
        <p:spPr/>
        <p:txBody>
          <a:bodyPr/>
          <a:lstStyle/>
          <a:p>
            <a:fld id="{CA6B5227-2C6F-B94D-9D8F-826F9170706D}" type="slidenum">
              <a:rPr lang="en-US" smtClean="0"/>
              <a:t>11</a:t>
            </a:fld>
            <a:endParaRPr lang="en-US" dirty="0"/>
          </a:p>
        </p:txBody>
      </p:sp>
      <p:sp>
        <p:nvSpPr>
          <p:cNvPr id="7" name="TextovéPole 6"/>
          <p:cNvSpPr txBox="1"/>
          <p:nvPr/>
        </p:nvSpPr>
        <p:spPr>
          <a:xfrm>
            <a:off x="447676" y="1009650"/>
            <a:ext cx="8382000" cy="3247043"/>
          </a:xfrm>
          <a:prstGeom prst="rect">
            <a:avLst/>
          </a:prstGeom>
          <a:noFill/>
        </p:spPr>
        <p:txBody>
          <a:bodyPr wrap="square" rtlCol="0">
            <a:spAutoFit/>
          </a:bodyPr>
          <a:lstStyle/>
          <a:p>
            <a:pPr>
              <a:lnSpc>
                <a:spcPct val="150000"/>
              </a:lnSpc>
            </a:pPr>
            <a:r>
              <a:rPr lang="cs-CZ" sz="2200" b="1" dirty="0" smtClean="0">
                <a:solidFill>
                  <a:srgbClr val="0070C0"/>
                </a:solidFill>
                <a:latin typeface="Myriad Pro"/>
              </a:rPr>
              <a:t>Prioritní osa 3 – Instituce</a:t>
            </a:r>
          </a:p>
          <a:p>
            <a:pPr>
              <a:spcBef>
                <a:spcPts val="1200"/>
              </a:spcBef>
            </a:pPr>
            <a:r>
              <a:rPr lang="cs-CZ" sz="2200" b="1" dirty="0" smtClean="0">
                <a:latin typeface="Myriad Pro"/>
              </a:rPr>
              <a:t>SC 3.1</a:t>
            </a:r>
            <a:r>
              <a:rPr lang="cs-CZ" sz="2200" dirty="0" smtClean="0">
                <a:latin typeface="Myriad Pro"/>
              </a:rPr>
              <a:t> Zefektivnění prezentace, posílení ochrany a  rozvoje     </a:t>
            </a:r>
          </a:p>
          <a:p>
            <a:r>
              <a:rPr lang="cs-CZ" sz="2200" dirty="0">
                <a:latin typeface="Myriad Pro"/>
              </a:rPr>
              <a:t> </a:t>
            </a:r>
            <a:r>
              <a:rPr lang="cs-CZ" sz="2200" dirty="0" smtClean="0">
                <a:latin typeface="Myriad Pro"/>
              </a:rPr>
              <a:t>           kulturního dědictví</a:t>
            </a:r>
          </a:p>
          <a:p>
            <a:pPr>
              <a:spcBef>
                <a:spcPts val="1800"/>
              </a:spcBef>
            </a:pPr>
            <a:r>
              <a:rPr lang="cs-CZ" sz="2200" b="1" dirty="0" smtClean="0">
                <a:latin typeface="Myriad Pro"/>
              </a:rPr>
              <a:t>SC 3.2 </a:t>
            </a:r>
            <a:r>
              <a:rPr lang="cs-CZ" sz="2200" dirty="0" smtClean="0">
                <a:latin typeface="Myriad Pro"/>
              </a:rPr>
              <a:t>Zvyšování efektivity a transparentnosti veřejné správy   </a:t>
            </a:r>
          </a:p>
          <a:p>
            <a:r>
              <a:rPr lang="cs-CZ" sz="2200" dirty="0">
                <a:latin typeface="Myriad Pro"/>
              </a:rPr>
              <a:t> </a:t>
            </a:r>
            <a:r>
              <a:rPr lang="cs-CZ" sz="2200" dirty="0" smtClean="0">
                <a:latin typeface="Myriad Pro"/>
              </a:rPr>
              <a:t>           prostřednictvím rozvoje využití a kvality systémů</a:t>
            </a:r>
          </a:p>
          <a:p>
            <a:pPr>
              <a:spcBef>
                <a:spcPts val="1800"/>
              </a:spcBef>
            </a:pPr>
            <a:r>
              <a:rPr lang="cs-CZ" sz="2200" b="1" dirty="0" smtClean="0">
                <a:latin typeface="Myriad Pro"/>
              </a:rPr>
              <a:t>SC 3.3 </a:t>
            </a:r>
            <a:r>
              <a:rPr lang="cs-CZ" sz="2200" dirty="0" smtClean="0">
                <a:latin typeface="Myriad Pro"/>
              </a:rPr>
              <a:t>Podpora pořizování a uplatňování dokumentů územního   </a:t>
            </a:r>
          </a:p>
          <a:p>
            <a:r>
              <a:rPr lang="cs-CZ" sz="2200" dirty="0">
                <a:latin typeface="Myriad Pro"/>
              </a:rPr>
              <a:t> </a:t>
            </a:r>
            <a:r>
              <a:rPr lang="cs-CZ" sz="2200" dirty="0" smtClean="0">
                <a:latin typeface="Myriad Pro"/>
              </a:rPr>
              <a:t>           rozvoje</a:t>
            </a:r>
          </a:p>
        </p:txBody>
      </p:sp>
    </p:spTree>
    <p:extLst>
      <p:ext uri="{BB962C8B-B14F-4D97-AF65-F5344CB8AC3E}">
        <p14:creationId xmlns:p14="http://schemas.microsoft.com/office/powerpoint/2010/main" val="2755107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58522"/>
            <a:ext cx="8534400" cy="1155801"/>
          </a:xfrm>
        </p:spPr>
        <p:txBody>
          <a:bodyPr/>
          <a:lstStyle/>
          <a:p>
            <a:r>
              <a:rPr lang="cs-CZ" sz="3200" dirty="0" smtClean="0">
                <a:solidFill>
                  <a:srgbClr val="0070C0"/>
                </a:solidFill>
              </a:rPr>
              <a:t/>
            </a:r>
            <a:br>
              <a:rPr lang="cs-CZ" sz="3200" dirty="0" smtClean="0">
                <a:solidFill>
                  <a:srgbClr val="0070C0"/>
                </a:solidFill>
              </a:rPr>
            </a:br>
            <a:r>
              <a:rPr lang="cs-CZ" sz="3200" dirty="0">
                <a:solidFill>
                  <a:srgbClr val="0070C0"/>
                </a:solidFill>
              </a:rPr>
              <a:t>Prioritní osa 4</a:t>
            </a:r>
            <a:r>
              <a:rPr lang="en-US" sz="3200" dirty="0">
                <a:solidFill>
                  <a:srgbClr val="0070C0"/>
                </a:solidFill>
              </a:rPr>
              <a:t/>
            </a:r>
            <a:br>
              <a:rPr lang="en-US" sz="3200" dirty="0">
                <a:solidFill>
                  <a:srgbClr val="0070C0"/>
                </a:solidFill>
              </a:rPr>
            </a:br>
            <a:endParaRPr lang="en-US" sz="3200" dirty="0">
              <a:solidFill>
                <a:srgbClr val="0070C0"/>
              </a:solidFill>
            </a:endParaRPr>
          </a:p>
        </p:txBody>
      </p:sp>
      <p:pic>
        <p:nvPicPr>
          <p:cNvPr id="6"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8" name="Nadpis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pPr>
              <a:defRPr/>
            </a:pPr>
            <a:endParaRPr lang="cs-CZ" sz="2800" dirty="0">
              <a:solidFill>
                <a:srgbClr val="0070C0"/>
              </a:solidFill>
            </a:endParaRPr>
          </a:p>
        </p:txBody>
      </p:sp>
      <p:sp>
        <p:nvSpPr>
          <p:cNvPr id="4" name="Zástupný symbol pro číslo snímku 3"/>
          <p:cNvSpPr>
            <a:spLocks noGrp="1"/>
          </p:cNvSpPr>
          <p:nvPr>
            <p:ph type="sldNum" sz="quarter" idx="12"/>
          </p:nvPr>
        </p:nvSpPr>
        <p:spPr/>
        <p:txBody>
          <a:bodyPr/>
          <a:lstStyle/>
          <a:p>
            <a:fld id="{CA6B5227-2C6F-B94D-9D8F-826F9170706D}" type="slidenum">
              <a:rPr lang="en-US" smtClean="0"/>
              <a:t>12</a:t>
            </a:fld>
            <a:endParaRPr lang="en-US" dirty="0"/>
          </a:p>
        </p:txBody>
      </p:sp>
      <p:sp>
        <p:nvSpPr>
          <p:cNvPr id="7" name="TextovéPole 6"/>
          <p:cNvSpPr txBox="1"/>
          <p:nvPr/>
        </p:nvSpPr>
        <p:spPr>
          <a:xfrm>
            <a:off x="447676" y="1009650"/>
            <a:ext cx="8382000" cy="3539430"/>
          </a:xfrm>
          <a:prstGeom prst="rect">
            <a:avLst/>
          </a:prstGeom>
          <a:noFill/>
        </p:spPr>
        <p:txBody>
          <a:bodyPr wrap="square" rtlCol="0">
            <a:spAutoFit/>
          </a:bodyPr>
          <a:lstStyle/>
          <a:p>
            <a:pPr>
              <a:lnSpc>
                <a:spcPct val="150000"/>
              </a:lnSpc>
            </a:pPr>
            <a:r>
              <a:rPr lang="cs-CZ" sz="2200" b="1" dirty="0">
                <a:solidFill>
                  <a:srgbClr val="0070C0"/>
                </a:solidFill>
                <a:latin typeface="Myriad Pro"/>
              </a:rPr>
              <a:t>Prioritní osa 4 - Komunitně vedený místní rozvoj</a:t>
            </a:r>
          </a:p>
          <a:p>
            <a:pPr>
              <a:lnSpc>
                <a:spcPct val="150000"/>
              </a:lnSpc>
            </a:pPr>
            <a:endParaRPr lang="cs-CZ" sz="2200" b="1" dirty="0" smtClean="0">
              <a:latin typeface="Myriad Pro"/>
            </a:endParaRPr>
          </a:p>
          <a:p>
            <a:pPr>
              <a:lnSpc>
                <a:spcPct val="150000"/>
              </a:lnSpc>
            </a:pPr>
            <a:r>
              <a:rPr lang="cs-CZ" sz="2200" b="1" dirty="0" smtClean="0">
                <a:latin typeface="Myriad Pro"/>
              </a:rPr>
              <a:t>SC 4.1</a:t>
            </a:r>
            <a:r>
              <a:rPr lang="cs-CZ" sz="2200" dirty="0">
                <a:latin typeface="Myriad Pro"/>
              </a:rPr>
              <a:t> Posílení komunitně vedeného místního rozvoje za účelem</a:t>
            </a:r>
          </a:p>
          <a:p>
            <a:r>
              <a:rPr lang="cs-CZ" sz="2200" dirty="0" smtClean="0">
                <a:latin typeface="Myriad Pro"/>
              </a:rPr>
              <a:t>	zvýšení </a:t>
            </a:r>
            <a:r>
              <a:rPr lang="cs-CZ" sz="2200" dirty="0">
                <a:latin typeface="Myriad Pro"/>
              </a:rPr>
              <a:t>kvality života ve venkovských oblastech </a:t>
            </a:r>
            <a:r>
              <a:rPr lang="cs-CZ" sz="2200" dirty="0" smtClean="0">
                <a:latin typeface="Myriad Pro"/>
              </a:rPr>
              <a:t>a </a:t>
            </a:r>
          </a:p>
          <a:p>
            <a:r>
              <a:rPr lang="cs-CZ" sz="2200" dirty="0">
                <a:latin typeface="Myriad Pro"/>
              </a:rPr>
              <a:t>	</a:t>
            </a:r>
            <a:r>
              <a:rPr lang="cs-CZ" sz="2200" dirty="0" smtClean="0">
                <a:latin typeface="Myriad Pro"/>
              </a:rPr>
              <a:t>aktivizace </a:t>
            </a:r>
            <a:r>
              <a:rPr lang="cs-CZ" sz="2200" dirty="0">
                <a:latin typeface="Myriad Pro"/>
              </a:rPr>
              <a:t>místního </a:t>
            </a:r>
            <a:r>
              <a:rPr lang="cs-CZ" sz="2200" dirty="0" smtClean="0">
                <a:latin typeface="Myriad Pro"/>
              </a:rPr>
              <a:t>potenciálu</a:t>
            </a:r>
          </a:p>
          <a:p>
            <a:pPr>
              <a:spcBef>
                <a:spcPts val="1800"/>
              </a:spcBef>
            </a:pPr>
            <a:r>
              <a:rPr lang="cs-CZ" sz="2200" b="1" dirty="0">
                <a:latin typeface="Myriad Pro"/>
              </a:rPr>
              <a:t>SC 4.2 </a:t>
            </a:r>
            <a:r>
              <a:rPr lang="cs-CZ" sz="2200" dirty="0">
                <a:latin typeface="Myriad Pro"/>
              </a:rPr>
              <a:t>Posílení kapacit komunitně vedeného místního rozvoje </a:t>
            </a:r>
            <a:r>
              <a:rPr lang="cs-CZ" sz="2200" dirty="0" smtClean="0">
                <a:latin typeface="Myriad Pro"/>
              </a:rPr>
              <a:t>za 	účelem </a:t>
            </a:r>
            <a:r>
              <a:rPr lang="cs-CZ" sz="2200" dirty="0">
                <a:latin typeface="Myriad Pro"/>
              </a:rPr>
              <a:t>zlepšení řídících a administrativních </a:t>
            </a:r>
            <a:r>
              <a:rPr lang="cs-CZ" sz="2200" dirty="0" smtClean="0">
                <a:latin typeface="Myriad Pro"/>
              </a:rPr>
              <a:t>schopností 	MAS</a:t>
            </a:r>
            <a:endParaRPr lang="cs-CZ" sz="2200" dirty="0">
              <a:latin typeface="Myriad Pro"/>
            </a:endParaRPr>
          </a:p>
        </p:txBody>
      </p:sp>
    </p:spTree>
    <p:extLst>
      <p:ext uri="{BB962C8B-B14F-4D97-AF65-F5344CB8AC3E}">
        <p14:creationId xmlns:p14="http://schemas.microsoft.com/office/powerpoint/2010/main" val="762287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8194" name="Rectangle 2"/>
          <p:cNvSpPr>
            <a:spLocks noGrp="1" noChangeArrowheads="1"/>
          </p:cNvSpPr>
          <p:nvPr>
            <p:ph type="body" idx="4294967295"/>
          </p:nvPr>
        </p:nvSpPr>
        <p:spPr>
          <a:xfrm>
            <a:off x="0" y="1217613"/>
            <a:ext cx="9144000" cy="4984750"/>
          </a:xfrm>
        </p:spPr>
        <p:txBody>
          <a:bodyPr rtlCol="0">
            <a:noAutofit/>
          </a:bodyPr>
          <a:lstStyle/>
          <a:p>
            <a:pPr>
              <a:spcAft>
                <a:spcPts val="600"/>
              </a:spcAft>
              <a:buFont typeface="Arial" panose="020B0604020202020204" pitchFamily="34" charset="0"/>
              <a:buChar char="•"/>
              <a:defRPr/>
            </a:pPr>
            <a:endParaRPr lang="cs-CZ" sz="2000" b="1" dirty="0" smtClean="0"/>
          </a:p>
          <a:p>
            <a:pPr>
              <a:spcAft>
                <a:spcPts val="600"/>
              </a:spcAft>
              <a:buFont typeface="Arial" panose="020B0604020202020204" pitchFamily="34" charset="0"/>
              <a:buChar char="•"/>
              <a:defRPr/>
            </a:pPr>
            <a:r>
              <a:rPr lang="cs-CZ" sz="2000" b="1" dirty="0" smtClean="0"/>
              <a:t>Cíl</a:t>
            </a:r>
            <a:r>
              <a:rPr lang="cs-CZ" sz="2000" b="1" dirty="0"/>
              <a:t>: </a:t>
            </a:r>
            <a:r>
              <a:rPr lang="cs-CZ" sz="2000" dirty="0" smtClean="0"/>
              <a:t>Snížit energetickou náročnost bytových domů</a:t>
            </a:r>
            <a:endParaRPr lang="cs-CZ" sz="2000" dirty="0"/>
          </a:p>
          <a:p>
            <a:pPr>
              <a:spcBef>
                <a:spcPts val="1800"/>
              </a:spcBef>
              <a:buFont typeface="Arial" panose="020B0604020202020204" pitchFamily="34" charset="0"/>
              <a:buChar char="•"/>
            </a:pPr>
            <a:r>
              <a:rPr lang="cs-CZ" sz="2000" b="1" dirty="0"/>
              <a:t>A</a:t>
            </a:r>
            <a:r>
              <a:rPr lang="fr-FR" sz="2000" b="1" dirty="0"/>
              <a:t>lokace:  </a:t>
            </a:r>
            <a:r>
              <a:rPr lang="cs-CZ" sz="2000" dirty="0" smtClean="0"/>
              <a:t>622,8</a:t>
            </a:r>
            <a:r>
              <a:rPr lang="fr-FR" sz="2000" dirty="0" smtClean="0"/>
              <a:t> </a:t>
            </a:r>
            <a:r>
              <a:rPr lang="fr-FR" sz="2000" dirty="0"/>
              <a:t>mil. EUR</a:t>
            </a:r>
            <a:r>
              <a:rPr lang="cs-CZ" sz="2000" dirty="0"/>
              <a:t> (ERDF, cca </a:t>
            </a:r>
            <a:r>
              <a:rPr lang="cs-CZ" sz="2000" dirty="0" smtClean="0"/>
              <a:t>13,5 </a:t>
            </a:r>
            <a:r>
              <a:rPr lang="cs-CZ" sz="2000" dirty="0"/>
              <a:t>% celkové alokace IROP</a:t>
            </a:r>
            <a:r>
              <a:rPr lang="cs-CZ" sz="2000" dirty="0" smtClean="0"/>
              <a:t>),</a:t>
            </a:r>
            <a:r>
              <a:rPr lang="cs-CZ" sz="2000" dirty="0"/>
              <a:t/>
            </a:r>
            <a:br>
              <a:rPr lang="cs-CZ" sz="2000" dirty="0"/>
            </a:br>
            <a:r>
              <a:rPr lang="cs-CZ" sz="2000" dirty="0"/>
              <a:t>			   cca 13 mld. Kč včetně národního kofinancování </a:t>
            </a:r>
            <a:endParaRPr lang="cs-CZ" sz="2000" dirty="0" smtClean="0"/>
          </a:p>
          <a:p>
            <a:pPr marL="0" indent="0">
              <a:spcBef>
                <a:spcPts val="1800"/>
              </a:spcBef>
              <a:buNone/>
            </a:pPr>
            <a:endParaRPr lang="cs-CZ" sz="2000" dirty="0"/>
          </a:p>
          <a:p>
            <a:pPr>
              <a:spcBef>
                <a:spcPts val="600"/>
              </a:spcBef>
              <a:buClr>
                <a:schemeClr val="tx2"/>
              </a:buClr>
              <a:buFont typeface="Arial" panose="020B0604020202020204" pitchFamily="34" charset="0"/>
              <a:buChar char="•"/>
              <a:defRPr/>
            </a:pPr>
            <a:r>
              <a:rPr lang="cs-CZ" sz="2000" b="1" dirty="0" smtClean="0"/>
              <a:t>Příjemci</a:t>
            </a:r>
            <a:r>
              <a:rPr lang="cs-CZ" sz="2000" b="1" dirty="0"/>
              <a:t>:  </a:t>
            </a:r>
            <a:r>
              <a:rPr lang="cs-CZ" sz="2000" dirty="0" smtClean="0"/>
              <a:t>vlastníci bytových domů </a:t>
            </a:r>
            <a:r>
              <a:rPr lang="fr-FR" sz="2000" dirty="0"/>
              <a:t>kromě fyzických osob </a:t>
            </a:r>
            <a:r>
              <a:rPr lang="fr-FR" sz="2000" dirty="0" smtClean="0"/>
              <a:t>nepodnikajících</a:t>
            </a:r>
            <a:r>
              <a:rPr lang="cs-CZ" sz="2000" dirty="0" smtClean="0"/>
              <a:t>,  			  společenství vlastníků jednotek (SVJ)	</a:t>
            </a:r>
          </a:p>
          <a:p>
            <a:pPr marL="0" indent="0">
              <a:spcBef>
                <a:spcPts val="600"/>
              </a:spcBef>
              <a:buClr>
                <a:schemeClr val="tx2"/>
              </a:buClr>
              <a:buNone/>
              <a:defRPr/>
            </a:pPr>
            <a:endParaRPr lang="cs-CZ" sz="2000" dirty="0"/>
          </a:p>
          <a:p>
            <a:pPr>
              <a:spcBef>
                <a:spcPts val="600"/>
              </a:spcBef>
              <a:spcAft>
                <a:spcPts val="600"/>
              </a:spcAft>
              <a:buClr>
                <a:schemeClr val="tx2"/>
              </a:buClr>
              <a:defRPr/>
            </a:pPr>
            <a:r>
              <a:rPr lang="cs-CZ" sz="2000" b="1" dirty="0"/>
              <a:t>Územní zaměření podpory:  </a:t>
            </a:r>
            <a:r>
              <a:rPr lang="cs-CZ" sz="2000" dirty="0"/>
              <a:t>území celé ČR mimo území hl. m. Prahy</a:t>
            </a:r>
          </a:p>
          <a:p>
            <a:pPr>
              <a:spcAft>
                <a:spcPts val="600"/>
              </a:spcAft>
              <a:buClr>
                <a:schemeClr val="tx2"/>
              </a:buClr>
              <a:defRPr/>
            </a:pPr>
            <a:endParaRPr lang="cs-CZ" sz="2000" b="1" dirty="0"/>
          </a:p>
          <a:p>
            <a:pPr>
              <a:spcAft>
                <a:spcPts val="600"/>
              </a:spcAft>
              <a:buClr>
                <a:schemeClr val="tx2"/>
              </a:buClr>
              <a:defRPr/>
            </a:pPr>
            <a:endParaRPr lang="cs-CZ" sz="2000" b="1" dirty="0"/>
          </a:p>
        </p:txBody>
      </p:sp>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5" name="Nadpis 1"/>
          <p:cNvSpPr txBox="1">
            <a:spLocks/>
          </p:cNvSpPr>
          <p:nvPr/>
        </p:nvSpPr>
        <p:spPr>
          <a:xfrm>
            <a:off x="363538" y="239713"/>
            <a:ext cx="8229600"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400" b="1" dirty="0">
                <a:solidFill>
                  <a:srgbClr val="0070C0"/>
                </a:solidFill>
                <a:latin typeface="Myriad Pro"/>
              </a:rPr>
              <a:t>SPECIFICKÝ CÍL </a:t>
            </a:r>
            <a:r>
              <a:rPr lang="cs-CZ" sz="2400" b="1" dirty="0" smtClean="0">
                <a:solidFill>
                  <a:srgbClr val="0070C0"/>
                </a:solidFill>
                <a:latin typeface="Myriad Pro"/>
              </a:rPr>
              <a:t>2.5: Snížení energetické náročnosti v bytových domech</a:t>
            </a:r>
            <a:endParaRPr lang="cs-CZ" sz="2400" b="1" dirty="0">
              <a:solidFill>
                <a:srgbClr val="0070C0"/>
              </a:solidFill>
              <a:latin typeface="Myriad Pro"/>
            </a:endParaRPr>
          </a:p>
        </p:txBody>
      </p:sp>
    </p:spTree>
    <p:extLst>
      <p:ext uri="{BB962C8B-B14F-4D97-AF65-F5344CB8AC3E}">
        <p14:creationId xmlns:p14="http://schemas.microsoft.com/office/powerpoint/2010/main" val="19781406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8194" name="Rectangle 2"/>
          <p:cNvSpPr>
            <a:spLocks noGrp="1" noChangeArrowheads="1"/>
          </p:cNvSpPr>
          <p:nvPr>
            <p:ph type="body" idx="4294967295"/>
          </p:nvPr>
        </p:nvSpPr>
        <p:spPr>
          <a:xfrm>
            <a:off x="0" y="1700808"/>
            <a:ext cx="9144000" cy="4501554"/>
          </a:xfrm>
        </p:spPr>
        <p:txBody>
          <a:bodyPr rtlCol="0">
            <a:noAutofit/>
          </a:bodyPr>
          <a:lstStyle/>
          <a:p>
            <a:pPr lvl="1" indent="-342900">
              <a:spcBef>
                <a:spcPts val="1800"/>
              </a:spcBef>
              <a:spcAft>
                <a:spcPts val="600"/>
              </a:spcAft>
              <a:buFont typeface="Arial" panose="020B0604020202020204" pitchFamily="34" charset="0"/>
              <a:buChar char="•"/>
              <a:defRPr/>
            </a:pPr>
            <a:r>
              <a:rPr lang="cs-CZ" altLang="cs-CZ" sz="2400" dirty="0" smtClean="0"/>
              <a:t>Vyhlášení:  </a:t>
            </a:r>
            <a:r>
              <a:rPr lang="cs-CZ" altLang="cs-CZ" sz="2400" b="1" dirty="0" smtClean="0"/>
              <a:t>9. 12. 2015  </a:t>
            </a:r>
            <a:endParaRPr lang="cs-CZ" altLang="cs-CZ" sz="2400" dirty="0" smtClean="0"/>
          </a:p>
          <a:p>
            <a:pPr lvl="1" indent="-342900">
              <a:spcBef>
                <a:spcPts val="1200"/>
              </a:spcBef>
              <a:spcAft>
                <a:spcPts val="600"/>
              </a:spcAft>
              <a:buFont typeface="Arial" panose="020B0604020202020204" pitchFamily="34" charset="0"/>
              <a:buChar char="•"/>
              <a:defRPr/>
            </a:pPr>
            <a:r>
              <a:rPr lang="cs-CZ" altLang="cs-CZ" sz="2400" dirty="0" smtClean="0"/>
              <a:t>Příjem žádostí:  </a:t>
            </a:r>
            <a:r>
              <a:rPr lang="cs-CZ" altLang="cs-CZ" sz="2400" b="1" dirty="0" smtClean="0"/>
              <a:t>18. 12. 2015 do 31. 11. 2016.                                   </a:t>
            </a:r>
            <a:endParaRPr lang="cs-CZ" sz="2400" b="1" dirty="0" smtClean="0">
              <a:cs typeface="Arial" charset="0"/>
            </a:endParaRPr>
          </a:p>
          <a:p>
            <a:pPr lvl="1" indent="-342900">
              <a:spcBef>
                <a:spcPts val="1200"/>
              </a:spcBef>
              <a:spcAft>
                <a:spcPts val="600"/>
              </a:spcAft>
              <a:buFont typeface="Arial" panose="020B0604020202020204" pitchFamily="34" charset="0"/>
              <a:buChar char="•"/>
              <a:defRPr/>
            </a:pPr>
            <a:r>
              <a:rPr lang="cs-CZ" sz="2400" dirty="0" smtClean="0"/>
              <a:t>Průběžná výzva – hodnocení probíhá po podání žádosti</a:t>
            </a:r>
            <a:endParaRPr lang="cs-CZ" sz="2400" dirty="0">
              <a:cs typeface="Arial" charset="0"/>
            </a:endParaRPr>
          </a:p>
          <a:p>
            <a:pPr lvl="1" indent="-342900">
              <a:spcBef>
                <a:spcPts val="1200"/>
              </a:spcBef>
              <a:spcAft>
                <a:spcPts val="600"/>
              </a:spcAft>
              <a:buFont typeface="Arial" panose="020B0604020202020204" pitchFamily="34" charset="0"/>
              <a:buChar char="•"/>
              <a:defRPr/>
            </a:pPr>
            <a:r>
              <a:rPr lang="cs-CZ" sz="2400" dirty="0" smtClean="0">
                <a:cs typeface="Arial" charset="0"/>
              </a:rPr>
              <a:t>Datum </a:t>
            </a:r>
            <a:r>
              <a:rPr lang="cs-CZ" sz="2400" dirty="0">
                <a:cs typeface="Arial" charset="0"/>
              </a:rPr>
              <a:t>ukončení realizace </a:t>
            </a:r>
            <a:r>
              <a:rPr lang="cs-CZ" sz="2400" dirty="0" smtClean="0">
                <a:cs typeface="Arial" charset="0"/>
              </a:rPr>
              <a:t>projektů:  </a:t>
            </a:r>
            <a:r>
              <a:rPr lang="cs-CZ" sz="2400" b="1" dirty="0" smtClean="0">
                <a:cs typeface="Arial" charset="0"/>
              </a:rPr>
              <a:t>do 30. 9. 2018</a:t>
            </a:r>
            <a:endParaRPr lang="cs-CZ" sz="2400" b="1" dirty="0">
              <a:cs typeface="Arial" charset="0"/>
            </a:endParaRPr>
          </a:p>
          <a:p>
            <a:pPr lvl="1" indent="-342900">
              <a:spcBef>
                <a:spcPts val="1200"/>
              </a:spcBef>
              <a:spcAft>
                <a:spcPts val="600"/>
              </a:spcAft>
              <a:buFont typeface="Arial" panose="020B0604020202020204" pitchFamily="34" charset="0"/>
              <a:buChar char="•"/>
              <a:defRPr/>
            </a:pPr>
            <a:r>
              <a:rPr lang="cs-CZ" sz="2400" dirty="0" smtClean="0"/>
              <a:t>Realizace projektu nesmí být zahájena před podáním žádosti.</a:t>
            </a:r>
            <a:r>
              <a:rPr lang="cs-CZ" sz="2400" dirty="0" smtClean="0">
                <a:cs typeface="Arial" charset="0"/>
              </a:rPr>
              <a:t> </a:t>
            </a:r>
          </a:p>
          <a:p>
            <a:pPr lvl="1" indent="-342900">
              <a:spcBef>
                <a:spcPts val="1200"/>
              </a:spcBef>
              <a:spcAft>
                <a:spcPts val="600"/>
              </a:spcAft>
              <a:buFont typeface="Arial" panose="020B0604020202020204" pitchFamily="34" charset="0"/>
              <a:buChar char="•"/>
              <a:defRPr/>
            </a:pPr>
            <a:r>
              <a:rPr lang="cs-CZ" sz="2400" dirty="0" smtClean="0">
                <a:cs typeface="Arial" charset="0"/>
              </a:rPr>
              <a:t>Alokace:  </a:t>
            </a:r>
            <a:r>
              <a:rPr lang="cs-CZ" sz="2400" b="1" dirty="0" smtClean="0">
                <a:cs typeface="Arial" charset="0"/>
              </a:rPr>
              <a:t>1,35 mld. Kč (ERDF) + 3,15 mld. Kč z národních zdrojů</a:t>
            </a:r>
          </a:p>
          <a:p>
            <a:pPr lvl="1" indent="-342900">
              <a:spcBef>
                <a:spcPts val="1200"/>
              </a:spcBef>
              <a:spcAft>
                <a:spcPts val="600"/>
              </a:spcAft>
              <a:buFont typeface="Arial" panose="020B0604020202020204" pitchFamily="34" charset="0"/>
              <a:buChar char="•"/>
              <a:defRPr/>
            </a:pPr>
            <a:r>
              <a:rPr lang="cs-CZ" sz="2400" dirty="0">
                <a:cs typeface="Arial" charset="0"/>
              </a:rPr>
              <a:t>Území realizace</a:t>
            </a:r>
            <a:r>
              <a:rPr lang="cs-CZ" sz="2400" dirty="0" smtClean="0">
                <a:cs typeface="Arial" charset="0"/>
              </a:rPr>
              <a:t>: </a:t>
            </a:r>
            <a:r>
              <a:rPr lang="cs-CZ" sz="2400" dirty="0"/>
              <a:t>ú</a:t>
            </a:r>
            <a:r>
              <a:rPr lang="cs-CZ" sz="2400" dirty="0" smtClean="0"/>
              <a:t>zemí </a:t>
            </a:r>
            <a:r>
              <a:rPr lang="cs-CZ" sz="2400" dirty="0"/>
              <a:t>celé ČR mimo území hl. m. Prahy</a:t>
            </a:r>
            <a:endParaRPr lang="cs-CZ" sz="2400" dirty="0">
              <a:cs typeface="Arial" charset="0"/>
            </a:endParaRPr>
          </a:p>
          <a:p>
            <a:pPr marL="355600" indent="-355600" eaLnBrk="1" fontAlgn="auto" hangingPunct="1">
              <a:spcAft>
                <a:spcPts val="600"/>
              </a:spcAft>
              <a:buClr>
                <a:schemeClr val="tx2"/>
              </a:buClr>
              <a:buFont typeface="Arial" charset="0"/>
              <a:buNone/>
              <a:defRPr/>
            </a:pPr>
            <a:endParaRPr lang="cs-CZ" dirty="0" smtClean="0">
              <a:latin typeface="Arial" charset="0"/>
              <a:cs typeface="Arial" charset="0"/>
            </a:endParaRPr>
          </a:p>
        </p:txBody>
      </p:sp>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5" name="Nadpis 1"/>
          <p:cNvSpPr txBox="1">
            <a:spLocks/>
          </p:cNvSpPr>
          <p:nvPr/>
        </p:nvSpPr>
        <p:spPr>
          <a:xfrm>
            <a:off x="363538" y="239713"/>
            <a:ext cx="8229600"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16. výzva IROP                            </a:t>
            </a:r>
          </a:p>
          <a:p>
            <a:pPr fontAlgn="auto">
              <a:spcAft>
                <a:spcPts val="0"/>
              </a:spcAft>
              <a:defRPr/>
            </a:pPr>
            <a:r>
              <a:rPr lang="cs-CZ" sz="2800" b="1" dirty="0" smtClean="0">
                <a:solidFill>
                  <a:srgbClr val="0070C0"/>
                </a:solidFill>
                <a:latin typeface="Myriad Pro"/>
              </a:rPr>
              <a:t>„Energetické úspory v bytových domech“</a:t>
            </a:r>
            <a:endParaRPr lang="cs-CZ" sz="2800" b="1" dirty="0">
              <a:solidFill>
                <a:srgbClr val="0070C0"/>
              </a:solidFill>
              <a:latin typeface="Myriad Pro"/>
            </a:endParaRPr>
          </a:p>
        </p:txBody>
      </p:sp>
    </p:spTree>
    <p:extLst>
      <p:ext uri="{BB962C8B-B14F-4D97-AF65-F5344CB8AC3E}">
        <p14:creationId xmlns:p14="http://schemas.microsoft.com/office/powerpoint/2010/main" val="992336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8194" name="Rectangle 2"/>
          <p:cNvSpPr>
            <a:spLocks noGrp="1" noChangeArrowheads="1"/>
          </p:cNvSpPr>
          <p:nvPr>
            <p:ph type="body" idx="4294967295"/>
          </p:nvPr>
        </p:nvSpPr>
        <p:spPr>
          <a:xfrm>
            <a:off x="0" y="1340767"/>
            <a:ext cx="9144000" cy="4861595"/>
          </a:xfrm>
        </p:spPr>
        <p:txBody>
          <a:bodyPr rtlCol="0">
            <a:noAutofit/>
          </a:bodyPr>
          <a:lstStyle/>
          <a:p>
            <a:pPr lvl="1" indent="-342900">
              <a:spcBef>
                <a:spcPts val="1800"/>
              </a:spcBef>
              <a:spcAft>
                <a:spcPts val="600"/>
              </a:spcAft>
              <a:buFont typeface="Arial" panose="020B0604020202020204" pitchFamily="34" charset="0"/>
              <a:buChar char="•"/>
              <a:defRPr/>
            </a:pPr>
            <a:endParaRPr lang="cs-CZ" altLang="cs-CZ" sz="2400" dirty="0" smtClean="0"/>
          </a:p>
          <a:p>
            <a:pPr lvl="1" indent="-342900">
              <a:spcBef>
                <a:spcPts val="1800"/>
              </a:spcBef>
              <a:spcAft>
                <a:spcPts val="600"/>
              </a:spcAft>
              <a:buFont typeface="Arial" panose="020B0604020202020204" pitchFamily="34" charset="0"/>
              <a:buChar char="•"/>
              <a:defRPr/>
            </a:pPr>
            <a:r>
              <a:rPr lang="cs-CZ" altLang="cs-CZ" sz="2400" dirty="0" smtClean="0"/>
              <a:t>Oprávnění žadatelé</a:t>
            </a:r>
            <a:r>
              <a:rPr lang="cs-CZ" altLang="cs-CZ" sz="2400" dirty="0"/>
              <a:t>: </a:t>
            </a:r>
            <a:endParaRPr lang="cs-CZ" altLang="cs-CZ" sz="2400" dirty="0" smtClean="0"/>
          </a:p>
          <a:p>
            <a:pPr lvl="3" indent="-342900">
              <a:spcBef>
                <a:spcPts val="0"/>
              </a:spcBef>
              <a:spcAft>
                <a:spcPts val="600"/>
              </a:spcAft>
              <a:buFont typeface="Courier New" panose="02070309020205020404" pitchFamily="49" charset="0"/>
              <a:buChar char="o"/>
              <a:defRPr/>
            </a:pPr>
            <a:r>
              <a:rPr lang="cs-CZ" sz="1800" b="1" dirty="0" smtClean="0"/>
              <a:t>Organizační složky státu a jejich příspěvkové organizace</a:t>
            </a:r>
          </a:p>
          <a:p>
            <a:pPr lvl="3" indent="-342900">
              <a:spcBef>
                <a:spcPts val="0"/>
              </a:spcBef>
              <a:spcAft>
                <a:spcPts val="600"/>
              </a:spcAft>
              <a:buFont typeface="Courier New" panose="02070309020205020404" pitchFamily="49" charset="0"/>
              <a:buChar char="o"/>
              <a:defRPr/>
            </a:pPr>
            <a:r>
              <a:rPr lang="cs-CZ" sz="1800" b="1" dirty="0" smtClean="0"/>
              <a:t>Obce, kraje a jimi zřizované organizace</a:t>
            </a:r>
          </a:p>
          <a:p>
            <a:pPr lvl="3" indent="-342900">
              <a:spcBef>
                <a:spcPts val="0"/>
              </a:spcBef>
              <a:spcAft>
                <a:spcPts val="600"/>
              </a:spcAft>
              <a:buFont typeface="Courier New" panose="02070309020205020404" pitchFamily="49" charset="0"/>
              <a:buChar char="o"/>
              <a:defRPr/>
            </a:pPr>
            <a:r>
              <a:rPr lang="cs-CZ" sz="1800" b="1" dirty="0" smtClean="0"/>
              <a:t>Ostatní – Společenství vlastníků jednotek, bytová družstva, právnické osoby, fyzické osoby podnikající</a:t>
            </a:r>
          </a:p>
          <a:p>
            <a:pPr lvl="3">
              <a:spcBef>
                <a:spcPts val="0"/>
              </a:spcBef>
              <a:spcAft>
                <a:spcPts val="600"/>
              </a:spcAft>
              <a:buFont typeface="Courier New" panose="02070309020205020404" pitchFamily="49" charset="0"/>
              <a:buChar char="o"/>
              <a:defRPr/>
            </a:pPr>
            <a:endParaRPr lang="cs-CZ" sz="1800" dirty="0"/>
          </a:p>
          <a:p>
            <a:pPr lvl="1" indent="-342900">
              <a:spcBef>
                <a:spcPts val="1800"/>
              </a:spcBef>
              <a:spcAft>
                <a:spcPts val="600"/>
              </a:spcAft>
              <a:buFont typeface="Arial" panose="020B0604020202020204" pitchFamily="34" charset="0"/>
              <a:buChar char="•"/>
              <a:defRPr/>
            </a:pPr>
            <a:r>
              <a:rPr lang="cs-CZ" altLang="cs-CZ" sz="2000" dirty="0"/>
              <a:t>Minimální výše </a:t>
            </a:r>
            <a:r>
              <a:rPr lang="cs-CZ" altLang="cs-CZ" sz="2000" u="sng" dirty="0"/>
              <a:t>celkových způsobilých výdajů</a:t>
            </a:r>
            <a:r>
              <a:rPr lang="cs-CZ" altLang="cs-CZ" sz="2000" dirty="0"/>
              <a:t>:  </a:t>
            </a:r>
            <a:r>
              <a:rPr lang="cs-CZ" altLang="cs-CZ" sz="2000" b="1" dirty="0"/>
              <a:t>300 000 Kč </a:t>
            </a:r>
            <a:r>
              <a:rPr lang="cs-CZ" altLang="cs-CZ" sz="2000" b="1" dirty="0" smtClean="0"/>
              <a:t>vč. DPH</a:t>
            </a:r>
            <a:endParaRPr lang="cs-CZ" altLang="cs-CZ" sz="2000" b="1" dirty="0"/>
          </a:p>
          <a:p>
            <a:pPr lvl="1" indent="-342900">
              <a:spcBef>
                <a:spcPts val="600"/>
              </a:spcBef>
              <a:spcAft>
                <a:spcPts val="600"/>
              </a:spcAft>
              <a:buFont typeface="Arial" panose="020B0604020202020204" pitchFamily="34" charset="0"/>
              <a:buChar char="•"/>
              <a:defRPr/>
            </a:pPr>
            <a:r>
              <a:rPr lang="cs-CZ" altLang="cs-CZ" sz="2000" dirty="0"/>
              <a:t>Maximální výše </a:t>
            </a:r>
            <a:r>
              <a:rPr lang="cs-CZ" altLang="cs-CZ" sz="2000" u="sng" dirty="0"/>
              <a:t>celkových výdajů</a:t>
            </a:r>
            <a:r>
              <a:rPr lang="cs-CZ" altLang="cs-CZ" sz="2000" dirty="0"/>
              <a:t>:  </a:t>
            </a:r>
            <a:r>
              <a:rPr lang="cs-CZ" altLang="cs-CZ" sz="2000" b="1" dirty="0"/>
              <a:t>90 000 000 Kč </a:t>
            </a:r>
            <a:r>
              <a:rPr lang="cs-CZ" altLang="cs-CZ" sz="2000" b="1" dirty="0" smtClean="0"/>
              <a:t>vč. DPH</a:t>
            </a:r>
            <a:endParaRPr lang="cs-CZ" altLang="cs-CZ" sz="2000" b="1" dirty="0"/>
          </a:p>
          <a:p>
            <a:pPr marL="1371600" lvl="3" indent="0">
              <a:spcBef>
                <a:spcPts val="0"/>
              </a:spcBef>
              <a:spcAft>
                <a:spcPts val="600"/>
              </a:spcAft>
              <a:buNone/>
              <a:defRPr/>
            </a:pPr>
            <a:endParaRPr lang="cs-CZ" sz="1600" dirty="0"/>
          </a:p>
          <a:p>
            <a:pPr marL="457200" lvl="1" indent="0">
              <a:spcBef>
                <a:spcPts val="0"/>
              </a:spcBef>
              <a:spcAft>
                <a:spcPts val="600"/>
              </a:spcAft>
              <a:buNone/>
              <a:defRPr/>
            </a:pPr>
            <a:endParaRPr lang="cs-CZ" sz="2400" dirty="0" smtClean="0"/>
          </a:p>
          <a:p>
            <a:pPr marL="355600" indent="-355600" eaLnBrk="1" fontAlgn="auto" hangingPunct="1">
              <a:spcAft>
                <a:spcPts val="600"/>
              </a:spcAft>
              <a:buClr>
                <a:schemeClr val="tx2"/>
              </a:buClr>
              <a:buFont typeface="Arial" charset="0"/>
              <a:buNone/>
              <a:defRPr/>
            </a:pPr>
            <a:endParaRPr lang="cs-CZ" dirty="0" smtClean="0">
              <a:latin typeface="Arial" charset="0"/>
              <a:cs typeface="Arial" charset="0"/>
            </a:endParaRPr>
          </a:p>
        </p:txBody>
      </p:sp>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5" name="Nadpis 1"/>
          <p:cNvSpPr txBox="1">
            <a:spLocks/>
          </p:cNvSpPr>
          <p:nvPr/>
        </p:nvSpPr>
        <p:spPr>
          <a:xfrm>
            <a:off x="363538" y="239713"/>
            <a:ext cx="8229600"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16. výzva IROP                            </a:t>
            </a:r>
          </a:p>
          <a:p>
            <a:pPr fontAlgn="auto">
              <a:spcAft>
                <a:spcPts val="0"/>
              </a:spcAft>
              <a:defRPr/>
            </a:pPr>
            <a:r>
              <a:rPr lang="cs-CZ" sz="2800" b="1" dirty="0" smtClean="0">
                <a:solidFill>
                  <a:srgbClr val="0070C0"/>
                </a:solidFill>
                <a:latin typeface="Myriad Pro"/>
              </a:rPr>
              <a:t>„Energetické úspory v bytových domech“</a:t>
            </a:r>
            <a:endParaRPr lang="cs-CZ" sz="2800" b="1" dirty="0">
              <a:solidFill>
                <a:srgbClr val="0070C0"/>
              </a:solidFill>
              <a:latin typeface="Myriad Pro"/>
            </a:endParaRPr>
          </a:p>
        </p:txBody>
      </p:sp>
    </p:spTree>
    <p:extLst>
      <p:ext uri="{BB962C8B-B14F-4D97-AF65-F5344CB8AC3E}">
        <p14:creationId xmlns:p14="http://schemas.microsoft.com/office/powerpoint/2010/main" val="17791072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a:solidFill>
                  <a:srgbClr val="0070C0"/>
                </a:solidFill>
              </a:rPr>
              <a:t>16. Výzva irop </a:t>
            </a:r>
            <a:br>
              <a:rPr lang="cs-CZ" sz="2800" dirty="0">
                <a:solidFill>
                  <a:srgbClr val="0070C0"/>
                </a:solidFill>
              </a:rPr>
            </a:br>
            <a:r>
              <a:rPr lang="cs-CZ" sz="2800" dirty="0">
                <a:solidFill>
                  <a:srgbClr val="0070C0"/>
                </a:solidFill>
              </a:rPr>
              <a:t>„Energetické úspory v bytových </a:t>
            </a:r>
            <a:r>
              <a:rPr lang="cs-CZ" sz="2800" dirty="0" smtClean="0">
                <a:solidFill>
                  <a:srgbClr val="0070C0"/>
                </a:solidFill>
              </a:rPr>
              <a:t>domech“</a:t>
            </a:r>
            <a:endParaRPr lang="cs-CZ" sz="2800" dirty="0">
              <a:solidFill>
                <a:srgbClr val="0070C0"/>
              </a:solidFill>
            </a:endParaRPr>
          </a:p>
        </p:txBody>
      </p:sp>
      <p:sp>
        <p:nvSpPr>
          <p:cNvPr id="3" name="Zástupný symbol pro obsah 2"/>
          <p:cNvSpPr>
            <a:spLocks noGrp="1"/>
          </p:cNvSpPr>
          <p:nvPr>
            <p:ph idx="1"/>
          </p:nvPr>
        </p:nvSpPr>
        <p:spPr/>
        <p:txBody>
          <a:bodyPr>
            <a:normAutofit fontScale="55000" lnSpcReduction="20000"/>
          </a:bodyPr>
          <a:lstStyle/>
          <a:p>
            <a:pPr marL="0" indent="0">
              <a:buNone/>
            </a:pPr>
            <a:r>
              <a:rPr lang="cs-CZ" sz="3300" b="1" dirty="0"/>
              <a:t>Podporovaná opatření:</a:t>
            </a:r>
          </a:p>
          <a:p>
            <a:pPr marL="0" indent="0">
              <a:buNone/>
            </a:pPr>
            <a:endParaRPr lang="cs-CZ" dirty="0"/>
          </a:p>
          <a:p>
            <a:pPr marL="285750" indent="-285750">
              <a:lnSpc>
                <a:spcPct val="150000"/>
              </a:lnSpc>
              <a:buFontTx/>
              <a:buChar char="-"/>
            </a:pPr>
            <a:r>
              <a:rPr lang="cs-CZ" dirty="0"/>
              <a:t>Zlepšení tepelně-technických vlastností konstrukcí na obálce budovy</a:t>
            </a:r>
          </a:p>
          <a:p>
            <a:pPr marL="285750" indent="-285750">
              <a:lnSpc>
                <a:spcPct val="150000"/>
              </a:lnSpc>
              <a:buFontTx/>
              <a:buChar char="-"/>
            </a:pPr>
            <a:r>
              <a:rPr lang="cs-CZ" dirty="0"/>
              <a:t>Instalace systému nuceného větrání se zpětným získáváním tepla</a:t>
            </a:r>
          </a:p>
          <a:p>
            <a:pPr marL="285750" indent="-285750">
              <a:lnSpc>
                <a:spcPct val="150000"/>
              </a:lnSpc>
              <a:buFontTx/>
              <a:buChar char="-"/>
            </a:pPr>
            <a:r>
              <a:rPr lang="cs-CZ" dirty="0"/>
              <a:t>Výměna zdroje tepla pro vytápění</a:t>
            </a:r>
          </a:p>
          <a:p>
            <a:pPr marL="285750" indent="-285750">
              <a:lnSpc>
                <a:spcPct val="150000"/>
              </a:lnSpc>
              <a:buFontTx/>
              <a:buChar char="-"/>
            </a:pPr>
            <a:r>
              <a:rPr lang="cs-CZ" dirty="0"/>
              <a:t>Výměna zdroje tepla pro přípravu teplé užitkové vody</a:t>
            </a:r>
          </a:p>
          <a:p>
            <a:pPr marL="285750" indent="-285750">
              <a:lnSpc>
                <a:spcPct val="150000"/>
              </a:lnSpc>
              <a:buFontTx/>
              <a:buChar char="-"/>
            </a:pPr>
            <a:r>
              <a:rPr lang="cs-CZ" dirty="0"/>
              <a:t>Instalace solárních termických kolektorů</a:t>
            </a:r>
          </a:p>
          <a:p>
            <a:pPr marL="285750" indent="-285750">
              <a:lnSpc>
                <a:spcPct val="150000"/>
              </a:lnSpc>
              <a:buFontTx/>
              <a:buChar char="-"/>
            </a:pPr>
            <a:r>
              <a:rPr lang="cs-CZ" dirty="0"/>
              <a:t>Instalace fotovoltaických systémů</a:t>
            </a:r>
          </a:p>
          <a:p>
            <a:pPr marL="285750" indent="-285750">
              <a:lnSpc>
                <a:spcPct val="150000"/>
              </a:lnSpc>
              <a:buFontTx/>
              <a:buChar char="-"/>
            </a:pPr>
            <a:r>
              <a:rPr lang="cs-CZ" dirty="0"/>
              <a:t>Instalace zařízení pro kombinovanou výrobu elektřiny a tepla využívající obnovitelné zdroje energie nebo zemní plyn a kryjící primárně energetické potřeby budovy, ve které jsou umístěny</a:t>
            </a:r>
          </a:p>
          <a:p>
            <a:endParaRPr lang="cs-CZ" dirty="0"/>
          </a:p>
          <a:p>
            <a:endParaRPr lang="cs-CZ" dirty="0"/>
          </a:p>
        </p:txBody>
      </p:sp>
    </p:spTree>
    <p:extLst>
      <p:ext uri="{BB962C8B-B14F-4D97-AF65-F5344CB8AC3E}">
        <p14:creationId xmlns:p14="http://schemas.microsoft.com/office/powerpoint/2010/main" val="17564124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a:solidFill>
                  <a:srgbClr val="0070C0"/>
                </a:solidFill>
              </a:rPr>
              <a:t>16. Výzva irop </a:t>
            </a:r>
            <a:br>
              <a:rPr lang="cs-CZ" sz="2800" dirty="0">
                <a:solidFill>
                  <a:srgbClr val="0070C0"/>
                </a:solidFill>
              </a:rPr>
            </a:br>
            <a:r>
              <a:rPr lang="cs-CZ" sz="2800" dirty="0">
                <a:solidFill>
                  <a:srgbClr val="0070C0"/>
                </a:solidFill>
              </a:rPr>
              <a:t>„Energetické úspory v bytových </a:t>
            </a:r>
            <a:r>
              <a:rPr lang="cs-CZ" sz="2800" dirty="0" smtClean="0">
                <a:solidFill>
                  <a:srgbClr val="0070C0"/>
                </a:solidFill>
              </a:rPr>
              <a:t>domech“</a:t>
            </a:r>
            <a:endParaRPr lang="cs-CZ" sz="2800" dirty="0">
              <a:solidFill>
                <a:srgbClr val="0070C0"/>
              </a:solidFill>
            </a:endParaRPr>
          </a:p>
        </p:txBody>
      </p:sp>
      <p:sp>
        <p:nvSpPr>
          <p:cNvPr id="3" name="Zástupný symbol pro obsah 2"/>
          <p:cNvSpPr>
            <a:spLocks noGrp="1"/>
          </p:cNvSpPr>
          <p:nvPr>
            <p:ph idx="1"/>
          </p:nvPr>
        </p:nvSpPr>
        <p:spPr/>
        <p:txBody>
          <a:bodyPr/>
          <a:lstStyle/>
          <a:p>
            <a:pPr marL="0" indent="0">
              <a:lnSpc>
                <a:spcPct val="80000"/>
              </a:lnSpc>
              <a:buNone/>
            </a:pPr>
            <a:r>
              <a:rPr lang="cs-CZ" sz="2400" b="1" dirty="0"/>
              <a:t>Výše podpory</a:t>
            </a:r>
            <a:r>
              <a:rPr lang="cs-CZ" sz="2400" b="1" dirty="0" smtClean="0"/>
              <a:t>:</a:t>
            </a:r>
          </a:p>
          <a:p>
            <a:pPr marL="0" indent="0">
              <a:lnSpc>
                <a:spcPct val="80000"/>
              </a:lnSpc>
              <a:buNone/>
            </a:pPr>
            <a:endParaRPr lang="cs-CZ" sz="2400" b="1" dirty="0"/>
          </a:p>
          <a:p>
            <a:pPr lvl="1" indent="-342900">
              <a:spcBef>
                <a:spcPts val="600"/>
              </a:spcBef>
              <a:spcAft>
                <a:spcPts val="600"/>
              </a:spcAft>
              <a:buFontTx/>
              <a:buChar char="-"/>
              <a:defRPr/>
            </a:pPr>
            <a:r>
              <a:rPr lang="cs-CZ" altLang="cs-CZ" sz="2000" b="1" dirty="0"/>
              <a:t>25,5 % </a:t>
            </a:r>
            <a:r>
              <a:rPr lang="cs-CZ" altLang="cs-CZ" sz="2000" dirty="0"/>
              <a:t>z EFRR </a:t>
            </a:r>
            <a:r>
              <a:rPr lang="cs-CZ" altLang="cs-CZ" sz="2000" dirty="0" smtClean="0"/>
              <a:t>v </a:t>
            </a:r>
            <a:r>
              <a:rPr lang="cs-CZ" altLang="cs-CZ" sz="2000" dirty="0"/>
              <a:t>případě splnění hodnot specifických kritérií</a:t>
            </a:r>
            <a:r>
              <a:rPr lang="cs-CZ" altLang="cs-CZ" sz="2000" dirty="0">
                <a:solidFill>
                  <a:schemeClr val="accent3">
                    <a:lumMod val="75000"/>
                  </a:schemeClr>
                </a:solidFill>
              </a:rPr>
              <a:t> </a:t>
            </a:r>
            <a:r>
              <a:rPr lang="cs-CZ" altLang="cs-CZ" sz="2000" dirty="0" smtClean="0"/>
              <a:t>přijatelnosti</a:t>
            </a:r>
            <a:r>
              <a:rPr lang="cs-CZ" altLang="cs-CZ" sz="2000" dirty="0" smtClean="0">
                <a:solidFill>
                  <a:schemeClr val="accent3">
                    <a:lumMod val="75000"/>
                  </a:schemeClr>
                </a:solidFill>
              </a:rPr>
              <a:t> </a:t>
            </a:r>
            <a:r>
              <a:rPr lang="cs-CZ" altLang="cs-CZ" sz="2000" dirty="0" smtClean="0"/>
              <a:t>je </a:t>
            </a:r>
            <a:r>
              <a:rPr lang="cs-CZ" altLang="cs-CZ" sz="2000" dirty="0"/>
              <a:t>výše podpory </a:t>
            </a:r>
            <a:r>
              <a:rPr lang="cs-CZ" altLang="cs-CZ" sz="2000" dirty="0" smtClean="0"/>
              <a:t>pro </a:t>
            </a:r>
            <a:r>
              <a:rPr lang="cs-CZ" altLang="cs-CZ" sz="2000" dirty="0"/>
              <a:t>všechny typy </a:t>
            </a:r>
            <a:r>
              <a:rPr lang="cs-CZ" altLang="cs-CZ" sz="2000" dirty="0" smtClean="0"/>
              <a:t>žadatelů </a:t>
            </a:r>
            <a:endParaRPr lang="cs-CZ" altLang="cs-CZ" sz="2000" dirty="0"/>
          </a:p>
          <a:p>
            <a:pPr lvl="1" indent="-342900">
              <a:spcBef>
                <a:spcPts val="600"/>
              </a:spcBef>
              <a:spcAft>
                <a:spcPts val="600"/>
              </a:spcAft>
              <a:buFontTx/>
              <a:buChar char="-"/>
              <a:defRPr/>
            </a:pPr>
            <a:r>
              <a:rPr lang="cs-CZ" altLang="cs-CZ" sz="2000" dirty="0"/>
              <a:t>Obce, kraje a jimi zřizované organizace mají nárok na příspěvek ze státního rozpočtu ve výši 1,5 %, celková dotace je tedy ve výši </a:t>
            </a:r>
            <a:r>
              <a:rPr lang="cs-CZ" altLang="cs-CZ" sz="2000" b="1" dirty="0"/>
              <a:t>27 %</a:t>
            </a:r>
          </a:p>
          <a:p>
            <a:pPr lvl="1" indent="-342900">
              <a:spcBef>
                <a:spcPts val="600"/>
              </a:spcBef>
              <a:spcAft>
                <a:spcPts val="600"/>
              </a:spcAft>
              <a:buFontTx/>
              <a:buChar char="-"/>
              <a:defRPr/>
            </a:pPr>
            <a:r>
              <a:rPr lang="cs-CZ" altLang="cs-CZ" sz="2000" dirty="0"/>
              <a:t>Organizační složky státu a jejich příspěvkové organizace mají nárok na příspěvek ze státního rozpočtu ve výši 74,5 </a:t>
            </a:r>
            <a:r>
              <a:rPr lang="cs-CZ" altLang="cs-CZ" sz="2000" dirty="0" smtClean="0"/>
              <a:t>%,celková dotace je tedy 100 %</a:t>
            </a:r>
            <a:endParaRPr lang="cs-CZ" altLang="cs-CZ" sz="2000" dirty="0"/>
          </a:p>
          <a:p>
            <a:pPr marL="0" indent="0">
              <a:buNone/>
            </a:pPr>
            <a:endParaRPr lang="cs-CZ" dirty="0"/>
          </a:p>
        </p:txBody>
      </p:sp>
    </p:spTree>
    <p:extLst>
      <p:ext uri="{BB962C8B-B14F-4D97-AF65-F5344CB8AC3E}">
        <p14:creationId xmlns:p14="http://schemas.microsoft.com/office/powerpoint/2010/main" val="10746677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a:solidFill>
                  <a:srgbClr val="0070C0"/>
                </a:solidFill>
              </a:rPr>
              <a:t>16. Výzva irop </a:t>
            </a:r>
            <a:br>
              <a:rPr lang="cs-CZ" sz="2800" dirty="0">
                <a:solidFill>
                  <a:srgbClr val="0070C0"/>
                </a:solidFill>
              </a:rPr>
            </a:br>
            <a:r>
              <a:rPr lang="cs-CZ" sz="2800" dirty="0">
                <a:solidFill>
                  <a:srgbClr val="0070C0"/>
                </a:solidFill>
              </a:rPr>
              <a:t>„Energetické úspory v bytových domech“</a:t>
            </a:r>
          </a:p>
        </p:txBody>
      </p:sp>
      <p:sp>
        <p:nvSpPr>
          <p:cNvPr id="3" name="Zástupný symbol pro obsah 2"/>
          <p:cNvSpPr>
            <a:spLocks noGrp="1"/>
          </p:cNvSpPr>
          <p:nvPr>
            <p:ph idx="1"/>
          </p:nvPr>
        </p:nvSpPr>
        <p:spPr/>
        <p:txBody>
          <a:bodyPr>
            <a:normAutofit fontScale="55000" lnSpcReduction="20000"/>
          </a:bodyPr>
          <a:lstStyle/>
          <a:p>
            <a:pPr marL="0" indent="0">
              <a:buNone/>
            </a:pPr>
            <a:r>
              <a:rPr lang="cs-CZ" sz="3600" b="1" dirty="0" smtClean="0"/>
              <a:t>Podpora z EFRR ve výši 25,5 % je pro následující typy projektů:</a:t>
            </a:r>
          </a:p>
          <a:p>
            <a:pPr marL="0" indent="0">
              <a:buNone/>
            </a:pPr>
            <a:endParaRPr lang="cs-CZ" dirty="0" smtClean="0"/>
          </a:p>
          <a:p>
            <a:r>
              <a:rPr lang="cs-CZ" sz="3600" dirty="0" smtClean="0"/>
              <a:t>Projekty zahrnující zateplení obvodových stěn a/nebo výměnu výplní otvorů splňujících následující kritéria:</a:t>
            </a:r>
          </a:p>
          <a:p>
            <a:pPr marL="0" indent="0">
              <a:buNone/>
            </a:pPr>
            <a:endParaRPr lang="cs-CZ" sz="3600" dirty="0" smtClean="0"/>
          </a:p>
          <a:p>
            <a:r>
              <a:rPr lang="cs-CZ" sz="3300" dirty="0"/>
              <a:t>Dosažení min. úspory ve výši 30 % celkové dodané energie a zároveň dosažení klasifikační třídy celkové dodané energie C nebo lepší a zároveň splnění požadavků nákladově optimální úrovně podle písm. a) nebo b), odst. 2, §6 vyhlášky č.  78/2013 Sb., o energetické náročnosti </a:t>
            </a:r>
            <a:r>
              <a:rPr lang="cs-CZ" sz="3300" dirty="0" smtClean="0"/>
              <a:t>budov (ve specifických pravidlech označeno jako </a:t>
            </a:r>
            <a:r>
              <a:rPr lang="cs-CZ" sz="3300" b="1" dirty="0" smtClean="0"/>
              <a:t>hladina podpory 1b</a:t>
            </a:r>
            <a:r>
              <a:rPr lang="cs-CZ" sz="3300" dirty="0" smtClean="0"/>
              <a:t>)</a:t>
            </a:r>
          </a:p>
          <a:p>
            <a:endParaRPr lang="cs-CZ" sz="3600" dirty="0" smtClean="0"/>
          </a:p>
          <a:p>
            <a:r>
              <a:rPr lang="cs-CZ" sz="3300" dirty="0" smtClean="0"/>
              <a:t>Dosažení min. úspory ve výši 20 % celkové dodané energie a zároveň dosažení hodnoty 0,95 násobku doporučené hodnoty součinitele prostupu tepla podle ČSN 73 0540-2 nebo lepší hodnoty (ve </a:t>
            </a:r>
            <a:r>
              <a:rPr lang="cs-CZ" sz="3300" dirty="0"/>
              <a:t>specifických pravidlech </a:t>
            </a:r>
            <a:r>
              <a:rPr lang="cs-CZ" sz="3300" dirty="0" smtClean="0"/>
              <a:t>označeno </a:t>
            </a:r>
            <a:r>
              <a:rPr lang="cs-CZ" sz="3300" dirty="0"/>
              <a:t>jako </a:t>
            </a:r>
            <a:r>
              <a:rPr lang="cs-CZ" sz="3300" b="1" dirty="0" smtClean="0"/>
              <a:t>hladina podpory 1c</a:t>
            </a:r>
            <a:r>
              <a:rPr lang="cs-CZ" sz="3300" dirty="0" smtClean="0"/>
              <a:t>)</a:t>
            </a:r>
            <a:endParaRPr lang="cs-CZ" sz="3300" dirty="0"/>
          </a:p>
          <a:p>
            <a:pPr marL="0" indent="0">
              <a:buNone/>
            </a:pPr>
            <a:endParaRPr lang="cs-CZ" dirty="0" smtClean="0"/>
          </a:p>
          <a:p>
            <a:pPr marL="0" indent="0">
              <a:buNone/>
            </a:pPr>
            <a:endParaRPr lang="cs-CZ" dirty="0" smtClean="0"/>
          </a:p>
          <a:p>
            <a:endParaRPr lang="cs-CZ" dirty="0"/>
          </a:p>
        </p:txBody>
      </p:sp>
    </p:spTree>
    <p:extLst>
      <p:ext uri="{BB962C8B-B14F-4D97-AF65-F5344CB8AC3E}">
        <p14:creationId xmlns:p14="http://schemas.microsoft.com/office/powerpoint/2010/main" val="25243023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a:solidFill>
                  <a:srgbClr val="0070C0"/>
                </a:solidFill>
              </a:rPr>
              <a:t>16. Výzva irop </a:t>
            </a:r>
            <a:br>
              <a:rPr lang="cs-CZ" sz="2800" dirty="0">
                <a:solidFill>
                  <a:srgbClr val="0070C0"/>
                </a:solidFill>
              </a:rPr>
            </a:br>
            <a:r>
              <a:rPr lang="cs-CZ" sz="2800" dirty="0">
                <a:solidFill>
                  <a:srgbClr val="0070C0"/>
                </a:solidFill>
              </a:rPr>
              <a:t>„Energetické úspory v bytových domech“</a:t>
            </a:r>
          </a:p>
        </p:txBody>
      </p:sp>
      <p:sp>
        <p:nvSpPr>
          <p:cNvPr id="3" name="Zástupný symbol pro obsah 2"/>
          <p:cNvSpPr>
            <a:spLocks noGrp="1"/>
          </p:cNvSpPr>
          <p:nvPr>
            <p:ph idx="1"/>
          </p:nvPr>
        </p:nvSpPr>
        <p:spPr/>
        <p:txBody>
          <a:bodyPr>
            <a:normAutofit/>
          </a:bodyPr>
          <a:lstStyle/>
          <a:p>
            <a:pPr marL="0" indent="0">
              <a:lnSpc>
                <a:spcPct val="80000"/>
              </a:lnSpc>
              <a:buNone/>
            </a:pPr>
            <a:r>
              <a:rPr lang="cs-CZ" sz="2000" b="1" dirty="0"/>
              <a:t>Podpora z EFRR ve výši 25,5 % je pro následující typy projektů</a:t>
            </a:r>
            <a:r>
              <a:rPr lang="cs-CZ" sz="2000" b="1" dirty="0" smtClean="0"/>
              <a:t>:</a:t>
            </a:r>
          </a:p>
          <a:p>
            <a:pPr marL="0" indent="0">
              <a:lnSpc>
                <a:spcPct val="80000"/>
              </a:lnSpc>
              <a:buNone/>
            </a:pPr>
            <a:endParaRPr lang="cs-CZ" sz="2200" dirty="0"/>
          </a:p>
          <a:p>
            <a:pPr>
              <a:lnSpc>
                <a:spcPct val="80000"/>
              </a:lnSpc>
            </a:pPr>
            <a:r>
              <a:rPr lang="cs-CZ" sz="2000" dirty="0"/>
              <a:t>Projekty zahrnující zateplení obvodových stěn a/nebo výplní otvorů bytových domů, které jsou kulturní památkou anebo nejsou kulturní památkou, ale nacházejí se v památkové rezervaci nebo v památkové </a:t>
            </a:r>
            <a:r>
              <a:rPr lang="cs-CZ" sz="2000" dirty="0" smtClean="0"/>
              <a:t>zóně (ve </a:t>
            </a:r>
            <a:r>
              <a:rPr lang="cs-CZ" sz="2000" dirty="0"/>
              <a:t>specifických pravidlech </a:t>
            </a:r>
            <a:r>
              <a:rPr lang="cs-CZ" sz="2000" dirty="0" smtClean="0"/>
              <a:t>označeno jako</a:t>
            </a:r>
            <a:r>
              <a:rPr lang="cs-CZ" sz="2000" b="1" dirty="0" smtClean="0"/>
              <a:t> </a:t>
            </a:r>
            <a:r>
              <a:rPr lang="cs-CZ" sz="2000" b="1" dirty="0"/>
              <a:t>hladina podpory 2</a:t>
            </a:r>
            <a:r>
              <a:rPr lang="cs-CZ" sz="2000" dirty="0"/>
              <a:t>)</a:t>
            </a:r>
          </a:p>
          <a:p>
            <a:pPr marL="0" indent="0">
              <a:lnSpc>
                <a:spcPct val="80000"/>
              </a:lnSpc>
              <a:buFont typeface="Arial"/>
              <a:buNone/>
            </a:pPr>
            <a:endParaRPr lang="cs-CZ" sz="2000" dirty="0"/>
          </a:p>
          <a:p>
            <a:pPr>
              <a:lnSpc>
                <a:spcPct val="80000"/>
              </a:lnSpc>
            </a:pPr>
            <a:r>
              <a:rPr lang="cs-CZ" sz="2000" dirty="0"/>
              <a:t>Projekty týkající se instalace technologických systémů bez současného zateplení obvodových stěn nebo výměny výplní otvorů (ve specifických pravidlech </a:t>
            </a:r>
            <a:r>
              <a:rPr lang="cs-CZ" sz="2000" dirty="0" smtClean="0"/>
              <a:t>označeno jako </a:t>
            </a:r>
            <a:r>
              <a:rPr lang="cs-CZ" sz="2000" b="1" dirty="0" smtClean="0"/>
              <a:t>hladina podpory 3</a:t>
            </a:r>
            <a:r>
              <a:rPr lang="cs-CZ" sz="2000" dirty="0" smtClean="0"/>
              <a:t>)</a:t>
            </a:r>
            <a:endParaRPr lang="cs-CZ" sz="2000" dirty="0"/>
          </a:p>
          <a:p>
            <a:pPr>
              <a:lnSpc>
                <a:spcPct val="80000"/>
              </a:lnSpc>
            </a:pPr>
            <a:endParaRPr lang="cs-CZ" sz="2200" dirty="0"/>
          </a:p>
          <a:p>
            <a:pPr marL="0" indent="0">
              <a:buNone/>
            </a:pPr>
            <a:endParaRPr lang="cs-CZ" dirty="0"/>
          </a:p>
        </p:txBody>
      </p:sp>
    </p:spTree>
    <p:extLst>
      <p:ext uri="{BB962C8B-B14F-4D97-AF65-F5344CB8AC3E}">
        <p14:creationId xmlns:p14="http://schemas.microsoft.com/office/powerpoint/2010/main" val="3605137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42950"/>
          </a:xfrm>
        </p:spPr>
        <p:txBody>
          <a:bodyPr/>
          <a:lstStyle/>
          <a:p>
            <a:r>
              <a:rPr lang="en-US" sz="3200" dirty="0" smtClean="0">
                <a:solidFill>
                  <a:srgbClr val="0070C0"/>
                </a:solidFill>
              </a:rPr>
              <a:t>Program</a:t>
            </a:r>
            <a:r>
              <a:rPr lang="cs-CZ" sz="3200" dirty="0" smtClean="0">
                <a:solidFill>
                  <a:srgbClr val="0070C0"/>
                </a:solidFill>
              </a:rPr>
              <a:t> SEMINÁŘE</a:t>
            </a:r>
            <a:endParaRPr lang="en-US" sz="3200" dirty="0">
              <a:solidFill>
                <a:srgbClr val="0070C0"/>
              </a:solidFill>
            </a:endParaRPr>
          </a:p>
        </p:txBody>
      </p:sp>
      <p:sp>
        <p:nvSpPr>
          <p:cNvPr id="3" name="Content Placeholder 2"/>
          <p:cNvSpPr>
            <a:spLocks noGrp="1"/>
          </p:cNvSpPr>
          <p:nvPr>
            <p:ph idx="1"/>
          </p:nvPr>
        </p:nvSpPr>
        <p:spPr>
          <a:xfrm>
            <a:off x="457200" y="879767"/>
            <a:ext cx="8229600" cy="5638801"/>
          </a:xfrm>
        </p:spPr>
        <p:txBody>
          <a:bodyPr>
            <a:normAutofit fontScale="85000" lnSpcReduction="20000"/>
          </a:bodyPr>
          <a:lstStyle/>
          <a:p>
            <a:r>
              <a:rPr lang="cs-CZ" sz="1800" dirty="0"/>
              <a:t>9:00 – 9:30</a:t>
            </a:r>
            <a:r>
              <a:rPr lang="cs-CZ" sz="1800" b="1" dirty="0"/>
              <a:t>	</a:t>
            </a:r>
            <a:r>
              <a:rPr lang="cs-CZ" sz="1800" b="1" dirty="0" smtClean="0"/>
              <a:t>	Prezence </a:t>
            </a:r>
            <a:r>
              <a:rPr lang="cs-CZ" sz="1800" b="1" dirty="0"/>
              <a:t>účastníků	</a:t>
            </a:r>
            <a:endParaRPr lang="cs-CZ" sz="1800" dirty="0"/>
          </a:p>
          <a:p>
            <a:endParaRPr lang="cs-CZ" sz="1800" dirty="0"/>
          </a:p>
          <a:p>
            <a:r>
              <a:rPr lang="cs-CZ" sz="1800" dirty="0"/>
              <a:t>9:30 – 9:45	</a:t>
            </a:r>
            <a:r>
              <a:rPr lang="cs-CZ" sz="1800" dirty="0" smtClean="0"/>
              <a:t>	</a:t>
            </a:r>
            <a:r>
              <a:rPr lang="cs-CZ" sz="1800" b="1" dirty="0" smtClean="0"/>
              <a:t>Zahájení</a:t>
            </a:r>
            <a:r>
              <a:rPr lang="cs-CZ" sz="1800" b="1" dirty="0"/>
              <a:t>, představení Integrovaného regionálního operačního </a:t>
            </a:r>
            <a:r>
              <a:rPr lang="cs-CZ" sz="1800" b="1" dirty="0" smtClean="0"/>
              <a:t>					programu</a:t>
            </a:r>
            <a:r>
              <a:rPr lang="cs-CZ" sz="1800" b="1" dirty="0"/>
              <a:t>, </a:t>
            </a:r>
            <a:r>
              <a:rPr lang="cs-CZ" sz="1800" b="1" dirty="0" smtClean="0"/>
              <a:t>Řídicího </a:t>
            </a:r>
            <a:r>
              <a:rPr lang="cs-CZ" sz="1800" b="1" dirty="0"/>
              <a:t>orgánu IROP a Centra pro regionální rozvoj </a:t>
            </a:r>
            <a:r>
              <a:rPr lang="cs-CZ" sz="1800" b="1" dirty="0" smtClean="0"/>
              <a:t>					České </a:t>
            </a:r>
            <a:r>
              <a:rPr lang="cs-CZ" sz="1800" b="1" dirty="0"/>
              <a:t>republiky</a:t>
            </a:r>
            <a:endParaRPr lang="cs-CZ" sz="1800" dirty="0"/>
          </a:p>
          <a:p>
            <a:endParaRPr lang="cs-CZ" sz="1800" dirty="0"/>
          </a:p>
          <a:p>
            <a:r>
              <a:rPr lang="cs-CZ" sz="1800" dirty="0"/>
              <a:t>9:45 – 11:30	</a:t>
            </a:r>
            <a:r>
              <a:rPr lang="cs-CZ" sz="1800" b="1" dirty="0"/>
              <a:t>16. výzva IROP „Energetické úspory v bytových domech“ - </a:t>
            </a:r>
            <a:r>
              <a:rPr lang="cs-CZ" sz="1800" b="1" dirty="0" smtClean="0"/>
              <a:t>						parametry </a:t>
            </a:r>
            <a:r>
              <a:rPr lang="cs-CZ" sz="1800" b="1" dirty="0"/>
              <a:t>výzvy, podporované aktivity, způsobilé výdaje, povinné </a:t>
            </a:r>
            <a:r>
              <a:rPr lang="cs-CZ" sz="1800" b="1" dirty="0" smtClean="0"/>
              <a:t>				přílohy </a:t>
            </a:r>
            <a:r>
              <a:rPr lang="cs-CZ" sz="1800" b="1" dirty="0"/>
              <a:t>žádosti o podporu, dotazy </a:t>
            </a:r>
            <a:endParaRPr lang="cs-CZ" sz="1800" dirty="0"/>
          </a:p>
          <a:p>
            <a:endParaRPr lang="cs-CZ" sz="1800" b="1" dirty="0"/>
          </a:p>
          <a:p>
            <a:r>
              <a:rPr lang="cs-CZ" sz="1800" dirty="0"/>
              <a:t>11:30 – 12:00</a:t>
            </a:r>
            <a:r>
              <a:rPr lang="cs-CZ" sz="1800" b="1" dirty="0"/>
              <a:t>	Představení programu Nová zelená úsporám – podpora pro bytové </a:t>
            </a:r>
            <a:r>
              <a:rPr lang="cs-CZ" sz="1800" b="1" dirty="0" smtClean="0"/>
              <a:t>				domy </a:t>
            </a:r>
            <a:r>
              <a:rPr lang="cs-CZ" sz="1800" b="1" dirty="0"/>
              <a:t>v Praze a pro rodinné domy po celé ČR (SFŽP ČR)</a:t>
            </a:r>
            <a:endParaRPr lang="cs-CZ" sz="1800" dirty="0"/>
          </a:p>
          <a:p>
            <a:pPr marL="0" indent="0">
              <a:buNone/>
            </a:pPr>
            <a:r>
              <a:rPr lang="cs-CZ" sz="1800" b="1" dirty="0"/>
              <a:t>	</a:t>
            </a:r>
            <a:r>
              <a:rPr lang="cs-CZ" sz="1800" b="1" dirty="0" smtClean="0"/>
              <a:t>			Představení </a:t>
            </a:r>
            <a:r>
              <a:rPr lang="cs-CZ" sz="1800" b="1" dirty="0"/>
              <a:t>programu Panel 2013+  (SFRB</a:t>
            </a:r>
            <a:r>
              <a:rPr lang="cs-CZ" sz="1800" b="1" dirty="0" smtClean="0"/>
              <a:t>)</a:t>
            </a:r>
          </a:p>
          <a:p>
            <a:pPr marL="0" indent="0">
              <a:buNone/>
            </a:pPr>
            <a:endParaRPr lang="cs-CZ" sz="1800" b="1" dirty="0" smtClean="0"/>
          </a:p>
          <a:p>
            <a:r>
              <a:rPr lang="cs-CZ" sz="1800" dirty="0"/>
              <a:t>12:00 – 12:15	</a:t>
            </a:r>
            <a:r>
              <a:rPr lang="cs-CZ" sz="1800" b="1" dirty="0" smtClean="0"/>
              <a:t>Přestávka</a:t>
            </a:r>
          </a:p>
          <a:p>
            <a:endParaRPr lang="cs-CZ" sz="1800" dirty="0"/>
          </a:p>
          <a:p>
            <a:r>
              <a:rPr lang="cs-CZ" sz="1800" dirty="0"/>
              <a:t>12:15 – 13:45	</a:t>
            </a:r>
            <a:r>
              <a:rPr lang="cs-CZ" sz="1800" b="1" dirty="0"/>
              <a:t>Základní informace o aplikaci MS2014+, systém hodnocení projektů </a:t>
            </a:r>
            <a:r>
              <a:rPr lang="cs-CZ" sz="1800" b="1" dirty="0" smtClean="0"/>
              <a:t>				a další </a:t>
            </a:r>
            <a:r>
              <a:rPr lang="cs-CZ" sz="1800" b="1" dirty="0"/>
              <a:t>administrace projektu, kontrola výběrových a zadávacích </a:t>
            </a:r>
            <a:r>
              <a:rPr lang="cs-CZ" sz="1800" b="1" dirty="0" smtClean="0"/>
              <a:t>					řízení</a:t>
            </a:r>
            <a:r>
              <a:rPr lang="cs-CZ" sz="1800" b="1" dirty="0"/>
              <a:t>, </a:t>
            </a:r>
            <a:r>
              <a:rPr lang="cs-CZ" sz="1800" b="1" dirty="0" smtClean="0"/>
              <a:t>dotazy </a:t>
            </a:r>
            <a:endParaRPr lang="cs-CZ" sz="1800" b="1" dirty="0"/>
          </a:p>
          <a:p>
            <a:endParaRPr lang="cs-CZ" sz="1800" dirty="0"/>
          </a:p>
          <a:p>
            <a:r>
              <a:rPr lang="cs-CZ" sz="1800" dirty="0"/>
              <a:t>13:45	</a:t>
            </a:r>
            <a:r>
              <a:rPr lang="cs-CZ" sz="1800" dirty="0" smtClean="0"/>
              <a:t>		</a:t>
            </a:r>
            <a:r>
              <a:rPr lang="cs-CZ" sz="1800" b="1" dirty="0" smtClean="0"/>
              <a:t>Závěr</a:t>
            </a:r>
            <a:endParaRPr lang="cs-CZ" sz="1800" b="1" dirty="0"/>
          </a:p>
          <a:p>
            <a:pPr marL="0" indent="0">
              <a:buNone/>
            </a:pPr>
            <a:endParaRPr lang="cs-CZ" sz="1800" dirty="0"/>
          </a:p>
          <a:p>
            <a:pPr marL="0" indent="0">
              <a:buNone/>
            </a:pPr>
            <a:endParaRPr lang="cs-CZ" sz="2000" b="1" dirty="0" smtClean="0"/>
          </a:p>
          <a:p>
            <a:pPr marL="0" indent="0">
              <a:buNone/>
            </a:pPr>
            <a:r>
              <a:rPr lang="cs-CZ" sz="2000" dirty="0" smtClean="0"/>
              <a:t>	</a:t>
            </a:r>
            <a:endParaRPr lang="cs-CZ" sz="2000" b="1" dirty="0" smtClean="0"/>
          </a:p>
          <a:p>
            <a:pPr marL="0" indent="0">
              <a:buNone/>
            </a:pPr>
            <a:endParaRPr lang="cs-CZ" sz="2000" b="1" dirty="0" smtClean="0"/>
          </a:p>
          <a:p>
            <a:pPr marL="0" indent="0">
              <a:buNone/>
            </a:pPr>
            <a:endParaRPr lang="cs-CZ" sz="2000" b="1" dirty="0"/>
          </a:p>
          <a:p>
            <a:pPr marL="0" indent="0">
              <a:buNone/>
            </a:pPr>
            <a:endParaRPr lang="cs-CZ" sz="2000" b="1" dirty="0" smtClean="0"/>
          </a:p>
          <a:p>
            <a:pPr marL="0" indent="0">
              <a:buNone/>
            </a:pPr>
            <a:endParaRPr lang="cs-CZ" sz="2000" dirty="0"/>
          </a:p>
        </p:txBody>
      </p:sp>
      <p:pic>
        <p:nvPicPr>
          <p:cNvPr id="6"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4" name="Zástupný symbol pro číslo snímku 3"/>
          <p:cNvSpPr>
            <a:spLocks noGrp="1"/>
          </p:cNvSpPr>
          <p:nvPr>
            <p:ph type="sldNum" sz="quarter" idx="12"/>
          </p:nvPr>
        </p:nvSpPr>
        <p:spPr/>
        <p:txBody>
          <a:bodyPr/>
          <a:lstStyle/>
          <a:p>
            <a:fld id="{CA6B5227-2C6F-B94D-9D8F-826F9170706D}" type="slidenum">
              <a:rPr lang="en-US" smtClean="0"/>
              <a:t>2</a:t>
            </a:fld>
            <a:endParaRPr lang="en-US" dirty="0"/>
          </a:p>
        </p:txBody>
      </p:sp>
    </p:spTree>
    <p:extLst>
      <p:ext uri="{BB962C8B-B14F-4D97-AF65-F5344CB8AC3E}">
        <p14:creationId xmlns:p14="http://schemas.microsoft.com/office/powerpoint/2010/main" val="18879969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a:solidFill>
                  <a:srgbClr val="0070C0"/>
                </a:solidFill>
              </a:rPr>
              <a:t>16. Výzva irop </a:t>
            </a:r>
            <a:br>
              <a:rPr lang="cs-CZ" sz="2800" dirty="0">
                <a:solidFill>
                  <a:srgbClr val="0070C0"/>
                </a:solidFill>
              </a:rPr>
            </a:br>
            <a:r>
              <a:rPr lang="cs-CZ" sz="2800" dirty="0">
                <a:solidFill>
                  <a:srgbClr val="0070C0"/>
                </a:solidFill>
              </a:rPr>
              <a:t>„Energetické úspory v bytových </a:t>
            </a:r>
            <a:r>
              <a:rPr lang="cs-CZ" sz="2800" dirty="0" smtClean="0">
                <a:solidFill>
                  <a:srgbClr val="0070C0"/>
                </a:solidFill>
              </a:rPr>
              <a:t>domech“</a:t>
            </a:r>
            <a:endParaRPr lang="cs-CZ" sz="2800" dirty="0">
              <a:solidFill>
                <a:srgbClr val="0070C0"/>
              </a:solidFill>
            </a:endParaRPr>
          </a:p>
        </p:txBody>
      </p:sp>
      <p:sp>
        <p:nvSpPr>
          <p:cNvPr id="3" name="Zástupný symbol pro obsah 2"/>
          <p:cNvSpPr>
            <a:spLocks noGrp="1"/>
          </p:cNvSpPr>
          <p:nvPr>
            <p:ph idx="1"/>
          </p:nvPr>
        </p:nvSpPr>
        <p:spPr/>
        <p:txBody>
          <a:bodyPr>
            <a:normAutofit lnSpcReduction="10000"/>
          </a:bodyPr>
          <a:lstStyle/>
          <a:p>
            <a:pPr marL="0" indent="0">
              <a:lnSpc>
                <a:spcPct val="90000"/>
              </a:lnSpc>
              <a:buNone/>
            </a:pPr>
            <a:r>
              <a:rPr lang="cs-CZ" sz="2400" b="1" dirty="0"/>
              <a:t>Výše </a:t>
            </a:r>
            <a:r>
              <a:rPr lang="cs-CZ" sz="2400" b="1" dirty="0" smtClean="0"/>
              <a:t>podpory:</a:t>
            </a:r>
          </a:p>
          <a:p>
            <a:pPr marL="0" indent="0">
              <a:lnSpc>
                <a:spcPct val="90000"/>
              </a:lnSpc>
              <a:buNone/>
            </a:pPr>
            <a:endParaRPr lang="cs-CZ" sz="2400" b="1" dirty="0"/>
          </a:p>
          <a:p>
            <a:pPr lvl="1" indent="-342900">
              <a:spcBef>
                <a:spcPts val="600"/>
              </a:spcBef>
              <a:spcAft>
                <a:spcPts val="600"/>
              </a:spcAft>
              <a:buFontTx/>
              <a:buChar char="-"/>
              <a:defRPr/>
            </a:pPr>
            <a:r>
              <a:rPr lang="cs-CZ" altLang="cs-CZ" sz="2000" b="1" dirty="0"/>
              <a:t>32,3 % </a:t>
            </a:r>
            <a:r>
              <a:rPr lang="cs-CZ" altLang="cs-CZ" sz="2000" dirty="0"/>
              <a:t>z Evropského fondu pro regionální rozvoj (EFRR</a:t>
            </a:r>
            <a:r>
              <a:rPr lang="cs-CZ" altLang="cs-CZ" sz="2000" dirty="0" smtClean="0"/>
              <a:t>) v </a:t>
            </a:r>
            <a:r>
              <a:rPr lang="cs-CZ" altLang="cs-CZ" sz="2000" dirty="0"/>
              <a:t>případě žádostí zahrnujících zateplení obvodových konstrukcí a výměnu oken a dveří, kdy budou splněny přísnější hodnoty, než jsou uvedeny ve specifických kritérií přijatelnosti, je výše podpory </a:t>
            </a:r>
            <a:endParaRPr lang="cs-CZ" altLang="cs-CZ" sz="2000" dirty="0" smtClean="0"/>
          </a:p>
          <a:p>
            <a:pPr lvl="1" indent="-342900">
              <a:spcBef>
                <a:spcPts val="600"/>
              </a:spcBef>
              <a:spcAft>
                <a:spcPts val="600"/>
              </a:spcAft>
              <a:buFontTx/>
              <a:buChar char="-"/>
              <a:defRPr/>
            </a:pPr>
            <a:r>
              <a:rPr lang="cs-CZ" altLang="cs-CZ" sz="2000" dirty="0" smtClean="0"/>
              <a:t>Obce</a:t>
            </a:r>
            <a:r>
              <a:rPr lang="cs-CZ" altLang="cs-CZ" sz="2000" dirty="0"/>
              <a:t>, kraje a jimi zřizované organizace mají nárok na příspěvek ze státního rozpočtu ve výši 1,9 %, celková dotace je tedy ve výši </a:t>
            </a:r>
            <a:r>
              <a:rPr lang="cs-CZ" altLang="cs-CZ" sz="2000" b="1" dirty="0"/>
              <a:t>34,2 %</a:t>
            </a:r>
          </a:p>
          <a:p>
            <a:pPr lvl="1" indent="-342900">
              <a:spcBef>
                <a:spcPts val="600"/>
              </a:spcBef>
              <a:spcAft>
                <a:spcPts val="600"/>
              </a:spcAft>
              <a:buFontTx/>
              <a:buChar char="-"/>
              <a:defRPr/>
            </a:pPr>
            <a:r>
              <a:rPr lang="cs-CZ" altLang="cs-CZ" sz="2000" dirty="0"/>
              <a:t>Organizační složky státu a jejich příspěvkové organizace mají nárok na příspěvek ze státního rozpočtu ve výši 67,7 </a:t>
            </a:r>
            <a:r>
              <a:rPr lang="cs-CZ" altLang="cs-CZ" sz="2000" dirty="0" smtClean="0"/>
              <a:t>%, celková dotace 100 %</a:t>
            </a:r>
            <a:endParaRPr lang="cs-CZ" altLang="cs-CZ" sz="2000" dirty="0"/>
          </a:p>
          <a:p>
            <a:endParaRPr lang="cs-CZ" dirty="0"/>
          </a:p>
        </p:txBody>
      </p:sp>
    </p:spTree>
    <p:extLst>
      <p:ext uri="{BB962C8B-B14F-4D97-AF65-F5344CB8AC3E}">
        <p14:creationId xmlns:p14="http://schemas.microsoft.com/office/powerpoint/2010/main" val="37075304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a:solidFill>
                  <a:srgbClr val="0070C0"/>
                </a:solidFill>
              </a:rPr>
              <a:t>16. Výzva irop </a:t>
            </a:r>
            <a:br>
              <a:rPr lang="cs-CZ" sz="2800" dirty="0">
                <a:solidFill>
                  <a:srgbClr val="0070C0"/>
                </a:solidFill>
              </a:rPr>
            </a:br>
            <a:r>
              <a:rPr lang="cs-CZ" sz="2800" dirty="0">
                <a:solidFill>
                  <a:srgbClr val="0070C0"/>
                </a:solidFill>
              </a:rPr>
              <a:t>„Energetické úspory v bytových domech“</a:t>
            </a:r>
          </a:p>
        </p:txBody>
      </p:sp>
      <p:sp>
        <p:nvSpPr>
          <p:cNvPr id="3" name="Zástupný symbol pro obsah 2"/>
          <p:cNvSpPr>
            <a:spLocks noGrp="1"/>
          </p:cNvSpPr>
          <p:nvPr>
            <p:ph idx="1"/>
          </p:nvPr>
        </p:nvSpPr>
        <p:spPr/>
        <p:txBody>
          <a:bodyPr>
            <a:normAutofit/>
          </a:bodyPr>
          <a:lstStyle/>
          <a:p>
            <a:pPr marL="400050" lvl="1" indent="0">
              <a:spcBef>
                <a:spcPts val="600"/>
              </a:spcBef>
              <a:spcAft>
                <a:spcPts val="600"/>
              </a:spcAft>
              <a:buNone/>
              <a:defRPr/>
            </a:pPr>
            <a:r>
              <a:rPr lang="cs-CZ" sz="2000" b="1" dirty="0"/>
              <a:t>Podpora z EFRR ve výši </a:t>
            </a:r>
            <a:r>
              <a:rPr lang="cs-CZ" sz="2000" b="1" dirty="0" smtClean="0"/>
              <a:t>32,3 </a:t>
            </a:r>
            <a:r>
              <a:rPr lang="cs-CZ" sz="2000" b="1" dirty="0"/>
              <a:t>% je pro následující typy projektů</a:t>
            </a:r>
            <a:r>
              <a:rPr lang="cs-CZ" sz="2000" b="1" dirty="0" smtClean="0"/>
              <a:t>: </a:t>
            </a:r>
            <a:endParaRPr lang="cs-CZ" sz="2000" b="1" dirty="0"/>
          </a:p>
          <a:p>
            <a:pPr marL="400050" lvl="1" indent="0">
              <a:spcBef>
                <a:spcPts val="600"/>
              </a:spcBef>
              <a:spcAft>
                <a:spcPts val="600"/>
              </a:spcAft>
              <a:buNone/>
              <a:defRPr/>
            </a:pPr>
            <a:r>
              <a:rPr lang="cs-CZ" sz="2000" dirty="0" smtClean="0"/>
              <a:t>Projekty </a:t>
            </a:r>
            <a:r>
              <a:rPr lang="cs-CZ" sz="2000" dirty="0"/>
              <a:t>zahrnující zateplení obvodových stěn a/nebo výměnu výplní otvorů splňujících následující kritéria (výše podpory se vztahuje k celému </a:t>
            </a:r>
            <a:r>
              <a:rPr lang="cs-CZ" sz="2000" dirty="0" smtClean="0"/>
              <a:t>projektu</a:t>
            </a:r>
            <a:r>
              <a:rPr lang="cs-CZ" sz="2000" dirty="0"/>
              <a:t> </a:t>
            </a:r>
            <a:r>
              <a:rPr lang="cs-CZ" sz="2000" dirty="0" smtClean="0"/>
              <a:t>- </a:t>
            </a:r>
            <a:r>
              <a:rPr lang="cs-CZ" sz="2000" dirty="0"/>
              <a:t>i v případě, že součástí projektu je také instalace některé z podporovaných technologií</a:t>
            </a:r>
            <a:r>
              <a:rPr lang="cs-CZ" sz="2000" dirty="0" smtClean="0"/>
              <a:t>):</a:t>
            </a:r>
            <a:endParaRPr lang="cs-CZ" sz="2000" dirty="0" smtClean="0"/>
          </a:p>
          <a:p>
            <a:pPr marL="400050" lvl="1" indent="0">
              <a:lnSpc>
                <a:spcPct val="80000"/>
              </a:lnSpc>
              <a:spcAft>
                <a:spcPts val="600"/>
              </a:spcAft>
              <a:buNone/>
              <a:defRPr/>
            </a:pPr>
            <a:endParaRPr lang="cs-CZ" sz="2000" dirty="0"/>
          </a:p>
          <a:p>
            <a:pPr lvl="1" indent="-342900">
              <a:lnSpc>
                <a:spcPct val="80000"/>
              </a:lnSpc>
              <a:spcAft>
                <a:spcPts val="600"/>
              </a:spcAft>
              <a:buFont typeface="Arial" panose="020B0604020202020204" pitchFamily="34" charset="0"/>
              <a:buChar char="•"/>
              <a:defRPr/>
            </a:pPr>
            <a:r>
              <a:rPr lang="cs-CZ" sz="2000" dirty="0"/>
              <a:t>Dosažení min. úspory ve výši 40 % celkové dodané energie a zároveň dosažení klasifikační třídy celkové dodané energie B nebo lepší a zároveň splnění požadavků nákladově optimální úrovně podle písm. a) nebo b), odst. 2, §6 vyhlášky č.  78/2013 Sb., o energetické náročnosti </a:t>
            </a:r>
            <a:r>
              <a:rPr lang="cs-CZ" sz="2000" dirty="0" smtClean="0"/>
              <a:t>budov (ve specifických pravidlech označeno jako </a:t>
            </a:r>
            <a:r>
              <a:rPr lang="cs-CZ" sz="2000" b="1" dirty="0" smtClean="0"/>
              <a:t>hladina podpory 1a</a:t>
            </a:r>
            <a:r>
              <a:rPr lang="cs-CZ" sz="2000" dirty="0" smtClean="0"/>
              <a:t>)</a:t>
            </a:r>
            <a:endParaRPr lang="cs-CZ" sz="2000" dirty="0"/>
          </a:p>
          <a:p>
            <a:pPr marL="400050" lvl="1" indent="0">
              <a:spcBef>
                <a:spcPts val="600"/>
              </a:spcBef>
              <a:spcAft>
                <a:spcPts val="600"/>
              </a:spcAft>
              <a:buNone/>
              <a:defRPr/>
            </a:pPr>
            <a:endParaRPr lang="cs-CZ" sz="2000" dirty="0" smtClean="0"/>
          </a:p>
        </p:txBody>
      </p:sp>
    </p:spTree>
    <p:extLst>
      <p:ext uri="{BB962C8B-B14F-4D97-AF65-F5344CB8AC3E}">
        <p14:creationId xmlns:p14="http://schemas.microsoft.com/office/powerpoint/2010/main" val="18708794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a:solidFill>
                  <a:srgbClr val="0070C0"/>
                </a:solidFill>
              </a:rPr>
              <a:t>16. Výzva irop </a:t>
            </a:r>
            <a:br>
              <a:rPr lang="cs-CZ" sz="2800" dirty="0">
                <a:solidFill>
                  <a:srgbClr val="0070C0"/>
                </a:solidFill>
              </a:rPr>
            </a:br>
            <a:r>
              <a:rPr lang="cs-CZ" sz="2800" dirty="0">
                <a:solidFill>
                  <a:srgbClr val="0070C0"/>
                </a:solidFill>
              </a:rPr>
              <a:t>„Energetické úspory v bytových </a:t>
            </a:r>
            <a:r>
              <a:rPr lang="cs-CZ" sz="2800" dirty="0" smtClean="0">
                <a:solidFill>
                  <a:srgbClr val="0070C0"/>
                </a:solidFill>
              </a:rPr>
              <a:t>domech“</a:t>
            </a:r>
            <a:endParaRPr lang="cs-CZ" sz="2800" dirty="0">
              <a:solidFill>
                <a:srgbClr val="0070C0"/>
              </a:solidFill>
            </a:endParaRPr>
          </a:p>
        </p:txBody>
      </p:sp>
      <p:sp>
        <p:nvSpPr>
          <p:cNvPr id="3" name="Zástupný symbol pro obsah 2"/>
          <p:cNvSpPr>
            <a:spLocks noGrp="1"/>
          </p:cNvSpPr>
          <p:nvPr>
            <p:ph idx="1"/>
          </p:nvPr>
        </p:nvSpPr>
        <p:spPr/>
        <p:txBody>
          <a:bodyPr/>
          <a:lstStyle/>
          <a:p>
            <a:pPr marL="0" indent="0">
              <a:buNone/>
            </a:pPr>
            <a:r>
              <a:rPr lang="cs-CZ" sz="1800" b="1" dirty="0"/>
              <a:t>Hlavní podporované aktivity (min. 85 % celkových způsobilých výdajů)</a:t>
            </a:r>
          </a:p>
          <a:p>
            <a:pPr marL="0" indent="0">
              <a:buNone/>
            </a:pPr>
            <a:endParaRPr lang="cs-CZ" sz="1800" b="1" dirty="0"/>
          </a:p>
          <a:p>
            <a:pPr marL="685800" lvl="1">
              <a:spcBef>
                <a:spcPts val="600"/>
              </a:spcBef>
              <a:spcAft>
                <a:spcPts val="600"/>
              </a:spcAft>
              <a:buFont typeface="Arial" panose="020B0604020202020204" pitchFamily="34" charset="0"/>
              <a:buChar char="•"/>
              <a:defRPr/>
            </a:pPr>
            <a:r>
              <a:rPr lang="cs-CZ" sz="1800" dirty="0"/>
              <a:t>zateplení konstrukcí, které se nacházejí na obálce budovy – obvodových stěn, stropů, podlah, střech</a:t>
            </a:r>
          </a:p>
          <a:p>
            <a:pPr marL="685800" lvl="1">
              <a:spcBef>
                <a:spcPts val="600"/>
              </a:spcBef>
              <a:spcAft>
                <a:spcPts val="600"/>
              </a:spcAft>
              <a:buFont typeface="Arial" panose="020B0604020202020204" pitchFamily="34" charset="0"/>
              <a:buChar char="•"/>
              <a:defRPr/>
            </a:pPr>
            <a:r>
              <a:rPr lang="cs-CZ" sz="1800" dirty="0"/>
              <a:t>výměna oken a dveří</a:t>
            </a:r>
          </a:p>
          <a:p>
            <a:pPr marL="685800" lvl="1">
              <a:spcBef>
                <a:spcPts val="600"/>
              </a:spcBef>
              <a:spcAft>
                <a:spcPts val="600"/>
              </a:spcAft>
              <a:buFont typeface="Arial" panose="020B0604020202020204" pitchFamily="34" charset="0"/>
              <a:buChar char="•"/>
              <a:defRPr/>
            </a:pPr>
            <a:r>
              <a:rPr lang="cs-CZ" sz="1800" dirty="0"/>
              <a:t>instalace exteriérových prvků stínění</a:t>
            </a:r>
          </a:p>
          <a:p>
            <a:pPr marL="685800" lvl="1">
              <a:spcBef>
                <a:spcPts val="600"/>
              </a:spcBef>
              <a:spcAft>
                <a:spcPts val="600"/>
              </a:spcAft>
              <a:buFont typeface="Arial" panose="020B0604020202020204" pitchFamily="34" charset="0"/>
              <a:buChar char="•"/>
              <a:defRPr/>
            </a:pPr>
            <a:r>
              <a:rPr lang="cs-CZ" sz="1800" dirty="0"/>
              <a:t>výdaje spojené s  realizací opatření na ochranu hnízdišť rorýse a úkrytů netopýrů</a:t>
            </a:r>
            <a:endParaRPr lang="cs-CZ" altLang="cs-CZ" sz="1800" dirty="0"/>
          </a:p>
          <a:p>
            <a:pPr marL="0" indent="0">
              <a:buNone/>
            </a:pPr>
            <a:endParaRPr lang="cs-CZ" dirty="0"/>
          </a:p>
        </p:txBody>
      </p:sp>
    </p:spTree>
    <p:extLst>
      <p:ext uri="{BB962C8B-B14F-4D97-AF65-F5344CB8AC3E}">
        <p14:creationId xmlns:p14="http://schemas.microsoft.com/office/powerpoint/2010/main" val="24536810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a:solidFill>
                  <a:srgbClr val="0070C0"/>
                </a:solidFill>
              </a:rPr>
              <a:t>16. Výzva irop </a:t>
            </a:r>
            <a:br>
              <a:rPr lang="cs-CZ" sz="2800" dirty="0">
                <a:solidFill>
                  <a:srgbClr val="0070C0"/>
                </a:solidFill>
              </a:rPr>
            </a:br>
            <a:r>
              <a:rPr lang="cs-CZ" sz="2800" dirty="0">
                <a:solidFill>
                  <a:srgbClr val="0070C0"/>
                </a:solidFill>
              </a:rPr>
              <a:t>„Energetické úspory v bytových </a:t>
            </a:r>
            <a:r>
              <a:rPr lang="cs-CZ" sz="2800" dirty="0" smtClean="0">
                <a:solidFill>
                  <a:srgbClr val="0070C0"/>
                </a:solidFill>
              </a:rPr>
              <a:t>domech“</a:t>
            </a:r>
            <a:endParaRPr lang="cs-CZ" sz="2800" dirty="0">
              <a:solidFill>
                <a:srgbClr val="0070C0"/>
              </a:solidFill>
            </a:endParaRPr>
          </a:p>
        </p:txBody>
      </p:sp>
      <p:sp>
        <p:nvSpPr>
          <p:cNvPr id="3" name="Zástupný symbol pro obsah 2"/>
          <p:cNvSpPr>
            <a:spLocks noGrp="1"/>
          </p:cNvSpPr>
          <p:nvPr>
            <p:ph idx="1"/>
          </p:nvPr>
        </p:nvSpPr>
        <p:spPr/>
        <p:txBody>
          <a:bodyPr>
            <a:normAutofit lnSpcReduction="10000"/>
          </a:bodyPr>
          <a:lstStyle/>
          <a:p>
            <a:pPr marL="0" indent="0">
              <a:buNone/>
            </a:pPr>
            <a:r>
              <a:rPr lang="cs-CZ" sz="1800" b="1" dirty="0"/>
              <a:t>Hlavní podporované aktivity (min. 85 % celkových způsobilých výdajů)</a:t>
            </a:r>
          </a:p>
          <a:p>
            <a:pPr marL="400050" lvl="1" indent="0">
              <a:spcBef>
                <a:spcPts val="600"/>
              </a:spcBef>
              <a:spcAft>
                <a:spcPts val="600"/>
              </a:spcAft>
              <a:buNone/>
              <a:defRPr/>
            </a:pPr>
            <a:endParaRPr lang="cs-CZ" sz="1800" dirty="0"/>
          </a:p>
          <a:p>
            <a:pPr marL="685800" lvl="1">
              <a:spcBef>
                <a:spcPts val="600"/>
              </a:spcBef>
              <a:spcAft>
                <a:spcPts val="600"/>
              </a:spcAft>
              <a:buFont typeface="Arial" panose="020B0604020202020204" pitchFamily="34" charset="0"/>
              <a:buChar char="•"/>
              <a:defRPr/>
            </a:pPr>
            <a:r>
              <a:rPr lang="cs-CZ" sz="1800" dirty="0"/>
              <a:t>instalace systému nuceného větrání se zpětným získáváním tepla</a:t>
            </a:r>
          </a:p>
          <a:p>
            <a:pPr marL="685800" lvl="1">
              <a:spcBef>
                <a:spcPts val="600"/>
              </a:spcBef>
              <a:spcAft>
                <a:spcPts val="600"/>
              </a:spcAft>
              <a:buFont typeface="Arial" panose="020B0604020202020204" pitchFamily="34" charset="0"/>
              <a:buChar char="•"/>
              <a:defRPr/>
            </a:pPr>
            <a:r>
              <a:rPr lang="cs-CZ" sz="1800" dirty="0"/>
              <a:t>výměna stávajícího hlavního zdroje tepla na tuhá nebo kapalná fosilní paliva za plynový kondenzační kotel, kotel na biomasu, tepelné čerpadlo nebo jednotku pro kombinovanou výrobu elektřiny a tepla využívající obnovitelné zdroje energie nebo zemní plyn</a:t>
            </a:r>
          </a:p>
          <a:p>
            <a:pPr marL="685800" lvl="1">
              <a:spcBef>
                <a:spcPts val="600"/>
              </a:spcBef>
              <a:spcAft>
                <a:spcPts val="600"/>
              </a:spcAft>
              <a:buFont typeface="Arial" panose="020B0604020202020204" pitchFamily="34" charset="0"/>
              <a:buChar char="•"/>
              <a:defRPr/>
            </a:pPr>
            <a:r>
              <a:rPr lang="cs-CZ" sz="1800" dirty="0"/>
              <a:t>instalaci nového hlavního zdroje tepla (plynový kondenzační kotel, kotel na biomasu nebo tepelné čerpadlo)</a:t>
            </a:r>
          </a:p>
          <a:p>
            <a:pPr marL="685800" lvl="1">
              <a:spcBef>
                <a:spcPts val="600"/>
              </a:spcBef>
              <a:spcAft>
                <a:spcPts val="600"/>
              </a:spcAft>
              <a:buFont typeface="Arial" panose="020B0604020202020204" pitchFamily="34" charset="0"/>
              <a:buChar char="•"/>
              <a:defRPr/>
            </a:pPr>
            <a:r>
              <a:rPr lang="cs-CZ" sz="1800" dirty="0"/>
              <a:t>instalace solárních termických kolektorů</a:t>
            </a:r>
          </a:p>
          <a:p>
            <a:pPr marL="685800" lvl="1">
              <a:spcBef>
                <a:spcPts val="600"/>
              </a:spcBef>
              <a:spcAft>
                <a:spcPts val="600"/>
              </a:spcAft>
              <a:buFont typeface="Arial" panose="020B0604020202020204" pitchFamily="34" charset="0"/>
              <a:buChar char="•"/>
              <a:defRPr/>
            </a:pPr>
            <a:r>
              <a:rPr lang="cs-CZ" sz="1800" dirty="0"/>
              <a:t>instalace solárních fotovoltaických soustav</a:t>
            </a:r>
          </a:p>
          <a:p>
            <a:pPr marL="685800" lvl="1">
              <a:spcBef>
                <a:spcPts val="600"/>
              </a:spcBef>
              <a:spcAft>
                <a:spcPts val="600"/>
              </a:spcAft>
              <a:buFont typeface="Arial" panose="020B0604020202020204" pitchFamily="34" charset="0"/>
              <a:buChar char="•"/>
              <a:defRPr/>
            </a:pPr>
            <a:r>
              <a:rPr lang="cs-CZ" sz="1800" dirty="0"/>
              <a:t>instalace akumulační nádrže (pokud je součástí některého z výše uvedených opatření)</a:t>
            </a:r>
          </a:p>
          <a:p>
            <a:endParaRPr lang="cs-CZ" dirty="0"/>
          </a:p>
        </p:txBody>
      </p:sp>
    </p:spTree>
    <p:extLst>
      <p:ext uri="{BB962C8B-B14F-4D97-AF65-F5344CB8AC3E}">
        <p14:creationId xmlns:p14="http://schemas.microsoft.com/office/powerpoint/2010/main" val="7256593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a:solidFill>
                  <a:srgbClr val="0070C0"/>
                </a:solidFill>
              </a:rPr>
              <a:t>16. Výzva irop </a:t>
            </a:r>
            <a:br>
              <a:rPr lang="cs-CZ" sz="2800" dirty="0">
                <a:solidFill>
                  <a:srgbClr val="0070C0"/>
                </a:solidFill>
              </a:rPr>
            </a:br>
            <a:r>
              <a:rPr lang="cs-CZ" sz="2800" dirty="0">
                <a:solidFill>
                  <a:srgbClr val="0070C0"/>
                </a:solidFill>
              </a:rPr>
              <a:t>„Energetické úspory v bytových </a:t>
            </a:r>
            <a:r>
              <a:rPr lang="cs-CZ" sz="2800" dirty="0" smtClean="0">
                <a:solidFill>
                  <a:srgbClr val="0070C0"/>
                </a:solidFill>
              </a:rPr>
              <a:t>domech“</a:t>
            </a:r>
            <a:endParaRPr lang="cs-CZ" sz="2800" dirty="0">
              <a:solidFill>
                <a:srgbClr val="0070C0"/>
              </a:solidFill>
            </a:endParaRPr>
          </a:p>
        </p:txBody>
      </p:sp>
      <p:sp>
        <p:nvSpPr>
          <p:cNvPr id="3" name="Zástupný symbol pro obsah 2"/>
          <p:cNvSpPr>
            <a:spLocks noGrp="1"/>
          </p:cNvSpPr>
          <p:nvPr>
            <p:ph idx="1"/>
          </p:nvPr>
        </p:nvSpPr>
        <p:spPr/>
        <p:txBody>
          <a:bodyPr>
            <a:normAutofit lnSpcReduction="10000"/>
          </a:bodyPr>
          <a:lstStyle/>
          <a:p>
            <a:endParaRPr lang="cs-CZ" sz="1800" b="1" dirty="0"/>
          </a:p>
          <a:p>
            <a:pPr marL="0" indent="0">
              <a:buNone/>
            </a:pPr>
            <a:r>
              <a:rPr lang="cs-CZ" sz="1800" b="1" dirty="0" smtClean="0"/>
              <a:t>Vedlejší </a:t>
            </a:r>
            <a:r>
              <a:rPr lang="cs-CZ" sz="1800" b="1" dirty="0"/>
              <a:t>podporované aktivity (max. 15 % celkových způsobilých výdajů)</a:t>
            </a:r>
          </a:p>
          <a:p>
            <a:pPr marL="0" indent="0">
              <a:buNone/>
            </a:pPr>
            <a:endParaRPr lang="cs-CZ" sz="1800" b="1" dirty="0"/>
          </a:p>
          <a:p>
            <a:pPr lvl="1">
              <a:buFont typeface="Arial" panose="020B0604020202020204" pitchFamily="34" charset="0"/>
              <a:buChar char="•"/>
            </a:pPr>
            <a:r>
              <a:rPr lang="cs-CZ" sz="1800" dirty="0"/>
              <a:t>renovace balkonů a lodžií, sanace statických poruch a hydroizolace v případech, kdy přímo souvisí s podporovanými opatřeními</a:t>
            </a:r>
          </a:p>
          <a:p>
            <a:pPr lvl="0">
              <a:buFont typeface="Arial" panose="020B0604020202020204" pitchFamily="34" charset="0"/>
              <a:buChar char="•"/>
            </a:pPr>
            <a:endParaRPr lang="cs-CZ" sz="2400" dirty="0"/>
          </a:p>
          <a:p>
            <a:pPr lvl="1">
              <a:buFont typeface="Arial" panose="020B0604020202020204" pitchFamily="34" charset="0"/>
              <a:buChar char="•"/>
            </a:pPr>
            <a:r>
              <a:rPr lang="cs-CZ" sz="1800" dirty="0"/>
              <a:t>výstavba centrálního vytápění v domech, ve kterých byly dosud jednotlivé byty vytápěny vlastními zdroji na tuhá nebo kapalná fosilní paliva</a:t>
            </a:r>
          </a:p>
          <a:p>
            <a:pPr lvl="0">
              <a:buFont typeface="Arial" panose="020B0604020202020204" pitchFamily="34" charset="0"/>
              <a:buChar char="•"/>
            </a:pPr>
            <a:endParaRPr lang="cs-CZ" sz="2400" dirty="0"/>
          </a:p>
          <a:p>
            <a:pPr lvl="1" algn="just">
              <a:buFont typeface="Arial" panose="020B0604020202020204" pitchFamily="34" charset="0"/>
              <a:buChar char="•"/>
            </a:pPr>
            <a:r>
              <a:rPr lang="cs-CZ" sz="1800" dirty="0"/>
              <a:t>opatření na sanaci azbestu v případě, že přímo souvisí s podporovanými opatřeními</a:t>
            </a:r>
          </a:p>
          <a:p>
            <a:pPr lvl="0">
              <a:buFont typeface="Arial" panose="020B0604020202020204" pitchFamily="34" charset="0"/>
              <a:buChar char="•"/>
            </a:pPr>
            <a:endParaRPr lang="cs-CZ" sz="2400" dirty="0"/>
          </a:p>
          <a:p>
            <a:pPr lvl="1">
              <a:spcAft>
                <a:spcPts val="600"/>
              </a:spcAft>
              <a:buFont typeface="Arial" panose="020B0604020202020204" pitchFamily="34" charset="0"/>
              <a:buChar char="•"/>
              <a:defRPr/>
            </a:pPr>
            <a:r>
              <a:rPr lang="cs-CZ" sz="1800" dirty="0"/>
              <a:t>výměna předávací stanice</a:t>
            </a:r>
          </a:p>
          <a:p>
            <a:endParaRPr lang="cs-CZ" dirty="0"/>
          </a:p>
        </p:txBody>
      </p:sp>
    </p:spTree>
    <p:extLst>
      <p:ext uri="{BB962C8B-B14F-4D97-AF65-F5344CB8AC3E}">
        <p14:creationId xmlns:p14="http://schemas.microsoft.com/office/powerpoint/2010/main" val="14173985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a:solidFill>
                  <a:srgbClr val="0070C0"/>
                </a:solidFill>
              </a:rPr>
              <a:t>16. Výzva irop </a:t>
            </a:r>
            <a:br>
              <a:rPr lang="cs-CZ" sz="2800" dirty="0">
                <a:solidFill>
                  <a:srgbClr val="0070C0"/>
                </a:solidFill>
              </a:rPr>
            </a:br>
            <a:r>
              <a:rPr lang="cs-CZ" sz="2800" dirty="0">
                <a:solidFill>
                  <a:srgbClr val="0070C0"/>
                </a:solidFill>
              </a:rPr>
              <a:t>„Energetické úspory v bytových </a:t>
            </a:r>
            <a:r>
              <a:rPr lang="cs-CZ" sz="2800" dirty="0" smtClean="0">
                <a:solidFill>
                  <a:srgbClr val="0070C0"/>
                </a:solidFill>
              </a:rPr>
              <a:t>domech“</a:t>
            </a:r>
            <a:endParaRPr lang="cs-CZ" sz="2800" dirty="0">
              <a:solidFill>
                <a:srgbClr val="0070C0"/>
              </a:solidFill>
            </a:endParaRPr>
          </a:p>
        </p:txBody>
      </p:sp>
      <p:sp>
        <p:nvSpPr>
          <p:cNvPr id="3" name="Zástupný symbol pro obsah 2"/>
          <p:cNvSpPr>
            <a:spLocks noGrp="1"/>
          </p:cNvSpPr>
          <p:nvPr>
            <p:ph idx="1"/>
          </p:nvPr>
        </p:nvSpPr>
        <p:spPr/>
        <p:txBody>
          <a:bodyPr>
            <a:normAutofit lnSpcReduction="10000"/>
          </a:bodyPr>
          <a:lstStyle/>
          <a:p>
            <a:pPr marL="0" indent="0">
              <a:buNone/>
            </a:pPr>
            <a:r>
              <a:rPr lang="cs-CZ" sz="1900" b="1" dirty="0"/>
              <a:t>Vedlejší podporované aktivity (max. 15 % celkových způsobilých výdajů)</a:t>
            </a:r>
          </a:p>
          <a:p>
            <a:pPr marL="0" indent="0">
              <a:buNone/>
            </a:pPr>
            <a:endParaRPr lang="cs-CZ" b="1" dirty="0"/>
          </a:p>
          <a:p>
            <a:pPr marL="285750" indent="-285750">
              <a:spcAft>
                <a:spcPts val="600"/>
              </a:spcAft>
              <a:defRPr/>
            </a:pPr>
            <a:r>
              <a:rPr lang="cs-CZ" sz="1900" dirty="0"/>
              <a:t>technický dozor investora</a:t>
            </a:r>
          </a:p>
          <a:p>
            <a:pPr marL="285750" indent="-285750">
              <a:spcAft>
                <a:spcPts val="600"/>
              </a:spcAft>
              <a:defRPr/>
            </a:pPr>
            <a:r>
              <a:rPr lang="cs-CZ" sz="1900" dirty="0"/>
              <a:t>zpracování projektové dokumentace, podkladů pro hodnocení a energetického hodnocení</a:t>
            </a:r>
          </a:p>
          <a:p>
            <a:pPr marL="285750" indent="-285750">
              <a:spcAft>
                <a:spcPts val="600"/>
              </a:spcAft>
              <a:defRPr/>
            </a:pPr>
            <a:r>
              <a:rPr lang="cs-CZ" sz="1900" dirty="0"/>
              <a:t>realizace zadávacích a výběrových řízení</a:t>
            </a:r>
          </a:p>
          <a:p>
            <a:pPr marL="285750" indent="-285750"/>
            <a:r>
              <a:rPr lang="cs-CZ" sz="1900" dirty="0"/>
              <a:t>provedení hydraulické zkoušky otopné soustavy včetně vyhotovení protokolu o zkoušce</a:t>
            </a:r>
          </a:p>
          <a:p>
            <a:pPr marL="285750" indent="-285750"/>
            <a:r>
              <a:rPr lang="cs-CZ" sz="1900" dirty="0"/>
              <a:t>vyregulování nebo modernizace soustavy vytápění objektu a rozvodů teplé užitkové vody včetně instalace systémů měření a regulace otopné soustavy </a:t>
            </a:r>
            <a:br>
              <a:rPr lang="cs-CZ" sz="1900" dirty="0"/>
            </a:br>
            <a:endParaRPr lang="cs-CZ" dirty="0"/>
          </a:p>
        </p:txBody>
      </p:sp>
    </p:spTree>
    <p:extLst>
      <p:ext uri="{BB962C8B-B14F-4D97-AF65-F5344CB8AC3E}">
        <p14:creationId xmlns:p14="http://schemas.microsoft.com/office/powerpoint/2010/main" val="29551925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a:solidFill>
                  <a:srgbClr val="0070C0"/>
                </a:solidFill>
              </a:rPr>
              <a:t>16. Výzva irop </a:t>
            </a:r>
            <a:br>
              <a:rPr lang="cs-CZ" sz="2800" dirty="0">
                <a:solidFill>
                  <a:srgbClr val="0070C0"/>
                </a:solidFill>
              </a:rPr>
            </a:br>
            <a:r>
              <a:rPr lang="cs-CZ" sz="2800" dirty="0">
                <a:solidFill>
                  <a:srgbClr val="0070C0"/>
                </a:solidFill>
              </a:rPr>
              <a:t>„Energetické úspory v bytových domech“</a:t>
            </a:r>
          </a:p>
        </p:txBody>
      </p:sp>
      <p:sp>
        <p:nvSpPr>
          <p:cNvPr id="3" name="Zástupný symbol pro obsah 2"/>
          <p:cNvSpPr>
            <a:spLocks noGrp="1"/>
          </p:cNvSpPr>
          <p:nvPr>
            <p:ph idx="1"/>
          </p:nvPr>
        </p:nvSpPr>
        <p:spPr/>
        <p:txBody>
          <a:bodyPr>
            <a:normAutofit/>
          </a:bodyPr>
          <a:lstStyle/>
          <a:p>
            <a:r>
              <a:rPr lang="cs-CZ" sz="1900" dirty="0"/>
              <a:t>Pokud jsou součástí bytového domu také komerční prostory, patří výdaje vynaložené na tyto prostory (zateplení obvodových konstrukcí, výměna oken a dveří, apod.) mezi způsobilé pouze v případě, kdy jsou součástí </a:t>
            </a:r>
            <a:r>
              <a:rPr lang="cs-CZ" sz="1900" dirty="0" smtClean="0"/>
              <a:t>komplexní </a:t>
            </a:r>
            <a:r>
              <a:rPr lang="cs-CZ" sz="1900" dirty="0"/>
              <a:t>rekonstrukce bytového domu jako </a:t>
            </a:r>
            <a:r>
              <a:rPr lang="cs-CZ" sz="1900" dirty="0" smtClean="0"/>
              <a:t>celku</a:t>
            </a:r>
          </a:p>
          <a:p>
            <a:endParaRPr lang="cs-CZ" sz="1900" dirty="0" smtClean="0"/>
          </a:p>
          <a:p>
            <a:r>
              <a:rPr lang="cs-CZ" sz="1900" dirty="0" smtClean="0"/>
              <a:t>Podporu na výměnu zdroje tepla lze poskytnout, pokud původní hlavní zdroj tepla je určen ke spalování pevných nebo kapalných fosilních paliv. Nelze tedy poskytnout podporu na výměnu stávajícího plynového kotle nebo stávajícího kotle na biomasu</a:t>
            </a:r>
          </a:p>
          <a:p>
            <a:endParaRPr lang="cs-CZ" sz="1900" dirty="0"/>
          </a:p>
          <a:p>
            <a:r>
              <a:rPr lang="cs-CZ" sz="1900" dirty="0" smtClean="0"/>
              <a:t>Nelze poskytnou podporu na výměnu stávajícího zdroje na kapalná paliva za nový zdroj na pevná paliva. V takovém případě je možné podpořit jako nový zdroj plynový kondenzační kotel nebo tepelné čerpadlo</a:t>
            </a:r>
            <a:endParaRPr lang="cs-CZ" sz="1900" dirty="0"/>
          </a:p>
        </p:txBody>
      </p:sp>
    </p:spTree>
    <p:extLst>
      <p:ext uri="{BB962C8B-B14F-4D97-AF65-F5344CB8AC3E}">
        <p14:creationId xmlns:p14="http://schemas.microsoft.com/office/powerpoint/2010/main" val="2626810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a:solidFill>
                  <a:srgbClr val="0070C0"/>
                </a:solidFill>
              </a:rPr>
              <a:t>16. Výzva irop </a:t>
            </a:r>
            <a:br>
              <a:rPr lang="cs-CZ" sz="2800" dirty="0">
                <a:solidFill>
                  <a:srgbClr val="0070C0"/>
                </a:solidFill>
              </a:rPr>
            </a:br>
            <a:r>
              <a:rPr lang="cs-CZ" sz="2800" dirty="0">
                <a:solidFill>
                  <a:srgbClr val="0070C0"/>
                </a:solidFill>
              </a:rPr>
              <a:t>„Energetické úspory v bytových domech“</a:t>
            </a:r>
          </a:p>
        </p:txBody>
      </p:sp>
      <p:sp>
        <p:nvSpPr>
          <p:cNvPr id="3" name="Zástupný symbol pro obsah 2"/>
          <p:cNvSpPr>
            <a:spLocks noGrp="1"/>
          </p:cNvSpPr>
          <p:nvPr>
            <p:ph idx="1"/>
          </p:nvPr>
        </p:nvSpPr>
        <p:spPr/>
        <p:txBody>
          <a:bodyPr/>
          <a:lstStyle/>
          <a:p>
            <a:pPr marL="0" indent="0">
              <a:buNone/>
            </a:pPr>
            <a:r>
              <a:rPr lang="cs-CZ" sz="1900" b="1" dirty="0"/>
              <a:t>Příklady nezpůsobilých výdajů</a:t>
            </a:r>
            <a:r>
              <a:rPr lang="cs-CZ" sz="1900" b="1" dirty="0" smtClean="0"/>
              <a:t>:</a:t>
            </a:r>
          </a:p>
          <a:p>
            <a:pPr marL="0" indent="0">
              <a:buNone/>
            </a:pPr>
            <a:endParaRPr lang="cs-CZ" sz="1900" b="1" dirty="0"/>
          </a:p>
          <a:p>
            <a:pPr marL="285750" lvl="0" indent="-285750">
              <a:spcAft>
                <a:spcPts val="600"/>
              </a:spcAft>
              <a:defRPr/>
            </a:pPr>
            <a:r>
              <a:rPr lang="cs-CZ" sz="1900" dirty="0"/>
              <a:t>náklady, které nejsou přímo spojeny s dosažením vyšší úrovně energetické účinnosti (hromosvody, sušáky, antény, apod</a:t>
            </a:r>
            <a:r>
              <a:rPr lang="cs-CZ" sz="1900" dirty="0" smtClean="0"/>
              <a:t>.);</a:t>
            </a:r>
          </a:p>
          <a:p>
            <a:pPr marL="285750" indent="-285750">
              <a:spcAft>
                <a:spcPts val="600"/>
              </a:spcAft>
              <a:defRPr/>
            </a:pPr>
            <a:r>
              <a:rPr lang="cs-CZ" sz="2000" dirty="0"/>
              <a:t>výdaje na přípravu a zpracování žádosti o podporu;</a:t>
            </a:r>
          </a:p>
          <a:p>
            <a:pPr lvl="0"/>
            <a:r>
              <a:rPr lang="cs-CZ" sz="2000" dirty="0"/>
              <a:t>výdaj, který není vynaložen v souladu s pravidly hospodárnosti, účelnosti a  efektivnosti a dalšími podmínkami v </a:t>
            </a:r>
            <a:r>
              <a:rPr lang="cs-CZ" sz="2000" dirty="0" smtClean="0"/>
              <a:t> </a:t>
            </a:r>
            <a:r>
              <a:rPr lang="cs-CZ" sz="2000" dirty="0"/>
              <a:t>pravidlech uvedenými;</a:t>
            </a:r>
          </a:p>
          <a:p>
            <a:pPr lvl="0"/>
            <a:r>
              <a:rPr lang="cs-CZ" sz="2000" dirty="0"/>
              <a:t>výdaje na vedlejší aktivity projektu, které přesahují 15 % ze způsobilých </a:t>
            </a:r>
            <a:r>
              <a:rPr lang="cs-CZ" sz="2000" dirty="0" smtClean="0"/>
              <a:t>výdajů;</a:t>
            </a:r>
            <a:endParaRPr lang="cs-CZ" sz="2000" dirty="0"/>
          </a:p>
          <a:p>
            <a:pPr lvl="0"/>
            <a:r>
              <a:rPr lang="cs-CZ" sz="2000" dirty="0"/>
              <a:t>výdaje v rozporu s motivačním účinkem (viz příloha č. 4 </a:t>
            </a:r>
            <a:r>
              <a:rPr lang="cs-CZ" sz="2000" dirty="0" smtClean="0"/>
              <a:t>Specifických pravidel</a:t>
            </a:r>
            <a:r>
              <a:rPr lang="cs-CZ" sz="2000" dirty="0"/>
              <a:t>).</a:t>
            </a:r>
          </a:p>
          <a:p>
            <a:pPr marL="0" lvl="0" indent="0">
              <a:spcAft>
                <a:spcPts val="600"/>
              </a:spcAft>
              <a:buNone/>
              <a:defRPr/>
            </a:pPr>
            <a:endParaRPr lang="cs-CZ" sz="1900" dirty="0"/>
          </a:p>
          <a:p>
            <a:pPr marL="0" indent="0">
              <a:buNone/>
            </a:pPr>
            <a:endParaRPr lang="cs-CZ" dirty="0"/>
          </a:p>
        </p:txBody>
      </p:sp>
    </p:spTree>
    <p:extLst>
      <p:ext uri="{BB962C8B-B14F-4D97-AF65-F5344CB8AC3E}">
        <p14:creationId xmlns:p14="http://schemas.microsoft.com/office/powerpoint/2010/main" val="17730668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a:solidFill>
                  <a:srgbClr val="0070C0"/>
                </a:solidFill>
              </a:rPr>
              <a:t>16. Výzva irop </a:t>
            </a:r>
            <a:br>
              <a:rPr lang="cs-CZ" sz="2800" dirty="0">
                <a:solidFill>
                  <a:srgbClr val="0070C0"/>
                </a:solidFill>
              </a:rPr>
            </a:br>
            <a:r>
              <a:rPr lang="cs-CZ" sz="2800" dirty="0">
                <a:solidFill>
                  <a:srgbClr val="0070C0"/>
                </a:solidFill>
              </a:rPr>
              <a:t>„Energetické úspory v bytových </a:t>
            </a:r>
            <a:r>
              <a:rPr lang="cs-CZ" sz="2800" dirty="0" smtClean="0">
                <a:solidFill>
                  <a:srgbClr val="0070C0"/>
                </a:solidFill>
              </a:rPr>
              <a:t>domech“</a:t>
            </a:r>
            <a:endParaRPr lang="cs-CZ" sz="2800" dirty="0">
              <a:solidFill>
                <a:srgbClr val="0070C0"/>
              </a:solidFill>
            </a:endParaRPr>
          </a:p>
        </p:txBody>
      </p:sp>
      <p:sp>
        <p:nvSpPr>
          <p:cNvPr id="3" name="Zástupný symbol pro obsah 2"/>
          <p:cNvSpPr>
            <a:spLocks noGrp="1"/>
          </p:cNvSpPr>
          <p:nvPr>
            <p:ph idx="1"/>
          </p:nvPr>
        </p:nvSpPr>
        <p:spPr/>
        <p:txBody>
          <a:bodyPr>
            <a:normAutofit fontScale="92500" lnSpcReduction="10000"/>
          </a:bodyPr>
          <a:lstStyle/>
          <a:p>
            <a:pPr marL="400050" lvl="1" indent="0">
              <a:spcBef>
                <a:spcPts val="600"/>
              </a:spcBef>
              <a:spcAft>
                <a:spcPts val="600"/>
              </a:spcAft>
              <a:buNone/>
              <a:defRPr/>
            </a:pPr>
            <a:r>
              <a:rPr lang="cs-CZ" altLang="cs-CZ" sz="2000" b="1" dirty="0"/>
              <a:t>Omezení podpory SC 2.5:</a:t>
            </a:r>
          </a:p>
          <a:p>
            <a:pPr marL="400050" lvl="1" indent="0">
              <a:spcBef>
                <a:spcPts val="600"/>
              </a:spcBef>
              <a:spcAft>
                <a:spcPts val="600"/>
              </a:spcAft>
              <a:buNone/>
              <a:defRPr/>
            </a:pPr>
            <a:r>
              <a:rPr lang="cs-CZ" altLang="cs-CZ" sz="2000" dirty="0"/>
              <a:t>Z hlediska naplnění motivačního účinku je nutné zahájit práce až po podání žádosti. Před podáním žádosti lze provést pouze přípravné práce:</a:t>
            </a:r>
          </a:p>
          <a:p>
            <a:pPr lvl="1" indent="-342900">
              <a:spcBef>
                <a:spcPts val="600"/>
              </a:spcBef>
              <a:spcAft>
                <a:spcPts val="600"/>
              </a:spcAft>
              <a:buFont typeface="Arial" panose="020B0604020202020204" pitchFamily="34" charset="0"/>
              <a:buChar char="•"/>
              <a:defRPr/>
            </a:pPr>
            <a:r>
              <a:rPr lang="cs-CZ" altLang="cs-CZ" sz="2000" b="1" dirty="0"/>
              <a:t>Realizace zadávacích/výběrových řízení na zpracovatele projektové nebo zadávací dokumentace,</a:t>
            </a:r>
          </a:p>
          <a:p>
            <a:pPr lvl="1" indent="-342900">
              <a:spcBef>
                <a:spcPts val="600"/>
              </a:spcBef>
              <a:spcAft>
                <a:spcPts val="600"/>
              </a:spcAft>
              <a:buFont typeface="Arial" panose="020B0604020202020204" pitchFamily="34" charset="0"/>
              <a:buChar char="•"/>
              <a:defRPr/>
            </a:pPr>
            <a:r>
              <a:rPr lang="cs-CZ" altLang="cs-CZ" sz="2000" b="1" dirty="0"/>
              <a:t>Uzavření smlouvy k přípravným pracím,</a:t>
            </a:r>
          </a:p>
          <a:p>
            <a:pPr lvl="1" indent="-342900">
              <a:spcBef>
                <a:spcPts val="600"/>
              </a:spcBef>
              <a:spcAft>
                <a:spcPts val="600"/>
              </a:spcAft>
              <a:buFont typeface="Arial" panose="020B0604020202020204" pitchFamily="34" charset="0"/>
              <a:buChar char="•"/>
              <a:defRPr/>
            </a:pPr>
            <a:r>
              <a:rPr lang="cs-CZ" altLang="cs-CZ" sz="2000" b="1" dirty="0"/>
              <a:t>Zahájení přípravných prací</a:t>
            </a:r>
          </a:p>
          <a:p>
            <a:pPr lvl="2" indent="-342900">
              <a:spcBef>
                <a:spcPts val="600"/>
              </a:spcBef>
              <a:spcAft>
                <a:spcPts val="600"/>
              </a:spcAft>
              <a:buFont typeface="Wingdings" panose="05000000000000000000" pitchFamily="2" charset="2"/>
              <a:buChar char="ü"/>
              <a:defRPr/>
            </a:pPr>
            <a:r>
              <a:rPr lang="cs-CZ" altLang="cs-CZ" sz="1600" b="1" dirty="0"/>
              <a:t>Příprava zadávacího a výběrového řízení na </a:t>
            </a:r>
            <a:r>
              <a:rPr lang="cs-CZ" altLang="cs-CZ" sz="1600" b="1" dirty="0" smtClean="0"/>
              <a:t>dodavatele </a:t>
            </a:r>
            <a:endParaRPr lang="cs-CZ" altLang="cs-CZ" sz="1600" b="1" dirty="0"/>
          </a:p>
          <a:p>
            <a:pPr lvl="2" indent="-342900">
              <a:spcBef>
                <a:spcPts val="600"/>
              </a:spcBef>
              <a:spcAft>
                <a:spcPts val="600"/>
              </a:spcAft>
              <a:buFont typeface="Wingdings" panose="05000000000000000000" pitchFamily="2" charset="2"/>
              <a:buChar char="ü"/>
              <a:defRPr/>
            </a:pPr>
            <a:r>
              <a:rPr lang="cs-CZ" altLang="cs-CZ" sz="1600" b="1" dirty="0"/>
              <a:t>Zpracování projektové dokumentace</a:t>
            </a:r>
          </a:p>
          <a:p>
            <a:pPr lvl="2" indent="-342900">
              <a:spcBef>
                <a:spcPts val="600"/>
              </a:spcBef>
              <a:spcAft>
                <a:spcPts val="600"/>
              </a:spcAft>
              <a:buFont typeface="Wingdings" panose="05000000000000000000" pitchFamily="2" charset="2"/>
              <a:buChar char="ü"/>
              <a:defRPr/>
            </a:pPr>
            <a:r>
              <a:rPr lang="cs-CZ" altLang="cs-CZ" sz="1600" b="1" dirty="0"/>
              <a:t>Zpracování energetického hodnocení</a:t>
            </a:r>
          </a:p>
          <a:p>
            <a:pPr lvl="2" indent="-342900">
              <a:spcBef>
                <a:spcPts val="600"/>
              </a:spcBef>
              <a:spcAft>
                <a:spcPts val="600"/>
              </a:spcAft>
              <a:buFont typeface="Wingdings" panose="05000000000000000000" pitchFamily="2" charset="2"/>
              <a:buChar char="ü"/>
              <a:defRPr/>
            </a:pPr>
            <a:r>
              <a:rPr lang="cs-CZ" altLang="cs-CZ" sz="1600" b="1" dirty="0"/>
              <a:t>Zpracování podkladů pro hodnocení</a:t>
            </a:r>
          </a:p>
          <a:p>
            <a:endParaRPr lang="cs-CZ" dirty="0"/>
          </a:p>
        </p:txBody>
      </p:sp>
    </p:spTree>
    <p:extLst>
      <p:ext uri="{BB962C8B-B14F-4D97-AF65-F5344CB8AC3E}">
        <p14:creationId xmlns:p14="http://schemas.microsoft.com/office/powerpoint/2010/main" val="28073106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a:solidFill>
                  <a:srgbClr val="0070C0"/>
                </a:solidFill>
              </a:rPr>
              <a:t>16. Výzva irop </a:t>
            </a:r>
            <a:br>
              <a:rPr lang="cs-CZ" sz="2800" dirty="0">
                <a:solidFill>
                  <a:srgbClr val="0070C0"/>
                </a:solidFill>
              </a:rPr>
            </a:br>
            <a:r>
              <a:rPr lang="cs-CZ" sz="2800" dirty="0">
                <a:solidFill>
                  <a:srgbClr val="0070C0"/>
                </a:solidFill>
              </a:rPr>
              <a:t>„Energetické úspory v bytových </a:t>
            </a:r>
            <a:r>
              <a:rPr lang="cs-CZ" sz="2800" dirty="0" smtClean="0">
                <a:solidFill>
                  <a:srgbClr val="0070C0"/>
                </a:solidFill>
              </a:rPr>
              <a:t>domech“</a:t>
            </a:r>
            <a:endParaRPr lang="cs-CZ" sz="2800" dirty="0">
              <a:solidFill>
                <a:srgbClr val="0070C0"/>
              </a:solidFill>
            </a:endParaRPr>
          </a:p>
        </p:txBody>
      </p:sp>
      <p:sp>
        <p:nvSpPr>
          <p:cNvPr id="3" name="Zástupný symbol pro obsah 2"/>
          <p:cNvSpPr>
            <a:spLocks noGrp="1"/>
          </p:cNvSpPr>
          <p:nvPr>
            <p:ph idx="1"/>
          </p:nvPr>
        </p:nvSpPr>
        <p:spPr/>
        <p:txBody>
          <a:bodyPr>
            <a:normAutofit/>
          </a:bodyPr>
          <a:lstStyle/>
          <a:p>
            <a:pPr marL="400050" lvl="1" indent="0">
              <a:spcBef>
                <a:spcPts val="600"/>
              </a:spcBef>
              <a:spcAft>
                <a:spcPts val="600"/>
              </a:spcAft>
              <a:buNone/>
              <a:defRPr/>
            </a:pPr>
            <a:r>
              <a:rPr lang="cs-CZ" altLang="cs-CZ" sz="2000" b="1" dirty="0"/>
              <a:t>Omezení podpory SC 2.5:</a:t>
            </a:r>
          </a:p>
          <a:p>
            <a:pPr marL="400050" lvl="1" indent="0">
              <a:spcBef>
                <a:spcPts val="600"/>
              </a:spcBef>
              <a:spcAft>
                <a:spcPts val="600"/>
              </a:spcAft>
              <a:buNone/>
              <a:defRPr/>
            </a:pPr>
            <a:r>
              <a:rPr lang="cs-CZ" altLang="cs-CZ" sz="2000" dirty="0" smtClean="0"/>
              <a:t>Před </a:t>
            </a:r>
            <a:r>
              <a:rPr lang="cs-CZ" altLang="cs-CZ" sz="2000" dirty="0"/>
              <a:t>podáním žádosti </a:t>
            </a:r>
            <a:r>
              <a:rPr lang="cs-CZ" altLang="cs-CZ" sz="2000" b="1" dirty="0" smtClean="0"/>
              <a:t>nelze</a:t>
            </a:r>
            <a:r>
              <a:rPr lang="cs-CZ" altLang="cs-CZ" sz="2000" dirty="0" smtClean="0"/>
              <a:t> </a:t>
            </a:r>
            <a:r>
              <a:rPr lang="cs-CZ" altLang="cs-CZ" sz="2000" dirty="0"/>
              <a:t>provést </a:t>
            </a:r>
            <a:r>
              <a:rPr lang="cs-CZ" altLang="cs-CZ" sz="2000" dirty="0" smtClean="0"/>
              <a:t>:</a:t>
            </a:r>
          </a:p>
          <a:p>
            <a:pPr lvl="1" indent="-342900">
              <a:spcBef>
                <a:spcPts val="600"/>
              </a:spcBef>
              <a:spcAft>
                <a:spcPts val="600"/>
              </a:spcAft>
              <a:buFontTx/>
              <a:buChar char="-"/>
              <a:defRPr/>
            </a:pPr>
            <a:r>
              <a:rPr lang="cs-CZ" altLang="cs-CZ" sz="2000" dirty="0" smtClean="0"/>
              <a:t>Zahájení zadávacích/výběrových řízení a/nebo uzavření smlouvy k činnostem, které nespadají do přípravných prací</a:t>
            </a:r>
          </a:p>
          <a:p>
            <a:pPr lvl="1" indent="-342900">
              <a:spcBef>
                <a:spcPts val="600"/>
              </a:spcBef>
              <a:spcAft>
                <a:spcPts val="600"/>
              </a:spcAft>
              <a:buFontTx/>
              <a:buChar char="-"/>
              <a:defRPr/>
            </a:pPr>
            <a:r>
              <a:rPr lang="cs-CZ" altLang="cs-CZ" sz="2000" dirty="0" smtClean="0"/>
              <a:t>Zahájení stavebních prací</a:t>
            </a:r>
          </a:p>
          <a:p>
            <a:pPr lvl="1" indent="-342900">
              <a:spcBef>
                <a:spcPts val="600"/>
              </a:spcBef>
              <a:spcAft>
                <a:spcPts val="600"/>
              </a:spcAft>
              <a:buFontTx/>
              <a:buChar char="-"/>
              <a:defRPr/>
            </a:pPr>
            <a:r>
              <a:rPr lang="cs-CZ" altLang="cs-CZ" sz="2000" dirty="0" smtClean="0"/>
              <a:t>Nákup movitého majetku</a:t>
            </a:r>
            <a:endParaRPr lang="cs-CZ" altLang="cs-CZ" sz="2000" dirty="0"/>
          </a:p>
          <a:p>
            <a:endParaRPr lang="cs-CZ" dirty="0"/>
          </a:p>
        </p:txBody>
      </p:sp>
    </p:spTree>
    <p:extLst>
      <p:ext uri="{BB962C8B-B14F-4D97-AF65-F5344CB8AC3E}">
        <p14:creationId xmlns:p14="http://schemas.microsoft.com/office/powerpoint/2010/main" val="4275005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a:solidFill>
                  <a:srgbClr val="0070C0"/>
                </a:solidFill>
              </a:rPr>
              <a:t>Role MMR </a:t>
            </a:r>
            <a:r>
              <a:rPr lang="cs-CZ" sz="3200" cap="none" dirty="0">
                <a:solidFill>
                  <a:srgbClr val="0070C0"/>
                </a:solidFill>
              </a:rPr>
              <a:t>a</a:t>
            </a:r>
            <a:r>
              <a:rPr lang="cs-CZ" sz="3200" dirty="0">
                <a:solidFill>
                  <a:srgbClr val="0070C0"/>
                </a:solidFill>
              </a:rPr>
              <a:t> CRR</a:t>
            </a:r>
          </a:p>
        </p:txBody>
      </p:sp>
      <p:sp>
        <p:nvSpPr>
          <p:cNvPr id="3" name="Zástupný symbol pro obsah 2"/>
          <p:cNvSpPr>
            <a:spLocks noGrp="1"/>
          </p:cNvSpPr>
          <p:nvPr>
            <p:ph idx="1"/>
          </p:nvPr>
        </p:nvSpPr>
        <p:spPr>
          <a:xfrm>
            <a:off x="457200" y="1417638"/>
            <a:ext cx="8229600" cy="4525963"/>
          </a:xfrm>
        </p:spPr>
        <p:txBody>
          <a:bodyPr>
            <a:normAutofit fontScale="92500" lnSpcReduction="20000"/>
          </a:bodyPr>
          <a:lstStyle/>
          <a:p>
            <a:pPr marL="0" lvl="0" indent="0">
              <a:lnSpc>
                <a:spcPct val="150000"/>
              </a:lnSpc>
              <a:buNone/>
            </a:pPr>
            <a:r>
              <a:rPr lang="cs-CZ" sz="2200" b="1" dirty="0">
                <a:solidFill>
                  <a:prstClr val="black"/>
                </a:solidFill>
              </a:rPr>
              <a:t>Ministerstvo pro místní rozvoj České republiky</a:t>
            </a:r>
          </a:p>
          <a:p>
            <a:pPr marL="0" lvl="0" indent="0">
              <a:lnSpc>
                <a:spcPct val="150000"/>
              </a:lnSpc>
              <a:buNone/>
            </a:pPr>
            <a:r>
              <a:rPr lang="cs-CZ" sz="2200" dirty="0">
                <a:solidFill>
                  <a:prstClr val="black"/>
                </a:solidFill>
              </a:rPr>
              <a:t>= Řídicí orgán IROP (ŘO IROP)</a:t>
            </a:r>
          </a:p>
          <a:p>
            <a:pPr lvl="0">
              <a:lnSpc>
                <a:spcPct val="150000"/>
              </a:lnSpc>
              <a:buFont typeface="Arial" panose="020B0604020202020204" pitchFamily="34" charset="0"/>
              <a:buChar char="•"/>
            </a:pPr>
            <a:r>
              <a:rPr lang="cs-CZ" sz="2200" dirty="0">
                <a:solidFill>
                  <a:prstClr val="black"/>
                </a:solidFill>
              </a:rPr>
              <a:t>řízení programu</a:t>
            </a:r>
          </a:p>
          <a:p>
            <a:pPr lvl="0">
              <a:lnSpc>
                <a:spcPct val="150000"/>
              </a:lnSpc>
              <a:buFont typeface="Arial" panose="020B0604020202020204" pitchFamily="34" charset="0"/>
              <a:buChar char="•"/>
            </a:pPr>
            <a:r>
              <a:rPr lang="cs-CZ" sz="2200" dirty="0">
                <a:solidFill>
                  <a:prstClr val="black"/>
                </a:solidFill>
              </a:rPr>
              <a:t>příprava výzev a pravidel pro žadatele a příjemce, </a:t>
            </a:r>
          </a:p>
          <a:p>
            <a:pPr lvl="0">
              <a:lnSpc>
                <a:spcPct val="150000"/>
              </a:lnSpc>
              <a:buFont typeface="Arial" panose="020B0604020202020204" pitchFamily="34" charset="0"/>
              <a:buChar char="•"/>
            </a:pPr>
            <a:r>
              <a:rPr lang="cs-CZ" sz="2200" dirty="0">
                <a:solidFill>
                  <a:prstClr val="black"/>
                </a:solidFill>
              </a:rPr>
              <a:t>poskytovatel dotace </a:t>
            </a:r>
          </a:p>
          <a:p>
            <a:pPr marL="0" lvl="0" indent="0" algn="just" eaLnBrk="0" fontAlgn="base" hangingPunct="0">
              <a:lnSpc>
                <a:spcPct val="150000"/>
              </a:lnSpc>
              <a:spcAft>
                <a:spcPct val="0"/>
              </a:spcAft>
              <a:buNone/>
            </a:pPr>
            <a:r>
              <a:rPr lang="cs-CZ" sz="2200" b="1" dirty="0">
                <a:solidFill>
                  <a:prstClr val="black"/>
                </a:solidFill>
              </a:rPr>
              <a:t>Centrum pro regionální rozvoj České republiky</a:t>
            </a:r>
          </a:p>
          <a:p>
            <a:pPr marL="0" lvl="0" indent="0" algn="just" eaLnBrk="0" fontAlgn="base" hangingPunct="0">
              <a:lnSpc>
                <a:spcPct val="150000"/>
              </a:lnSpc>
              <a:spcAft>
                <a:spcPct val="0"/>
              </a:spcAft>
              <a:buNone/>
            </a:pPr>
            <a:r>
              <a:rPr lang="cs-CZ" sz="2200" dirty="0">
                <a:solidFill>
                  <a:prstClr val="black"/>
                </a:solidFill>
              </a:rPr>
              <a:t>= zprostředkující subjekt pro IROP</a:t>
            </a:r>
          </a:p>
          <a:p>
            <a:pPr lvl="0" algn="just" eaLnBrk="0" fontAlgn="base" hangingPunct="0">
              <a:lnSpc>
                <a:spcPct val="150000"/>
              </a:lnSpc>
              <a:spcAft>
                <a:spcPct val="0"/>
              </a:spcAft>
              <a:buFont typeface="Arial" panose="020B0604020202020204" pitchFamily="34" charset="0"/>
              <a:buChar char="•"/>
            </a:pPr>
            <a:r>
              <a:rPr lang="cs-CZ" sz="2200" dirty="0">
                <a:solidFill>
                  <a:prstClr val="black"/>
                </a:solidFill>
              </a:rPr>
              <a:t>konzultace, příjem a hodnocení žádostí o podporu, kontroly projektů, kontroly žádostí o platbu, administrace změn, zpracování podkladů pro certifikaci</a:t>
            </a:r>
          </a:p>
          <a:p>
            <a:endParaRPr lang="cs-CZ" dirty="0"/>
          </a:p>
        </p:txBody>
      </p:sp>
      <p:sp>
        <p:nvSpPr>
          <p:cNvPr id="4" name="Zástupný symbol pro číslo snímku 3"/>
          <p:cNvSpPr>
            <a:spLocks noGrp="1"/>
          </p:cNvSpPr>
          <p:nvPr>
            <p:ph type="sldNum" sz="quarter" idx="12"/>
          </p:nvPr>
        </p:nvSpPr>
        <p:spPr/>
        <p:txBody>
          <a:bodyPr/>
          <a:lstStyle/>
          <a:p>
            <a:fld id="{CA6B5227-2C6F-B94D-9D8F-826F9170706D}" type="slidenum">
              <a:rPr lang="en-US" smtClean="0"/>
              <a:t>3</a:t>
            </a:fld>
            <a:endParaRPr lang="en-US" dirty="0"/>
          </a:p>
        </p:txBody>
      </p:sp>
      <p:pic>
        <p:nvPicPr>
          <p:cNvPr id="5"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02687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a:solidFill>
                  <a:srgbClr val="0070C0"/>
                </a:solidFill>
              </a:rPr>
              <a:t>16. Výzva irop </a:t>
            </a:r>
            <a:br>
              <a:rPr lang="cs-CZ" sz="2800" dirty="0">
                <a:solidFill>
                  <a:srgbClr val="0070C0"/>
                </a:solidFill>
              </a:rPr>
            </a:br>
            <a:r>
              <a:rPr lang="cs-CZ" sz="2800" dirty="0">
                <a:solidFill>
                  <a:srgbClr val="0070C0"/>
                </a:solidFill>
              </a:rPr>
              <a:t>„Energetické úspory v bytových </a:t>
            </a:r>
            <a:r>
              <a:rPr lang="cs-CZ" sz="2800" dirty="0" smtClean="0">
                <a:solidFill>
                  <a:srgbClr val="0070C0"/>
                </a:solidFill>
              </a:rPr>
              <a:t>domech“</a:t>
            </a:r>
            <a:endParaRPr lang="cs-CZ" sz="2800" dirty="0">
              <a:solidFill>
                <a:srgbClr val="0070C0"/>
              </a:solidFill>
            </a:endParaRPr>
          </a:p>
        </p:txBody>
      </p:sp>
      <p:sp>
        <p:nvSpPr>
          <p:cNvPr id="3" name="Zástupný symbol pro obsah 2"/>
          <p:cNvSpPr>
            <a:spLocks noGrp="1"/>
          </p:cNvSpPr>
          <p:nvPr>
            <p:ph idx="1"/>
          </p:nvPr>
        </p:nvSpPr>
        <p:spPr/>
        <p:txBody>
          <a:bodyPr/>
          <a:lstStyle/>
          <a:p>
            <a:pPr marL="0" indent="0">
              <a:buNone/>
            </a:pPr>
            <a:r>
              <a:rPr lang="cs-CZ" sz="1800" b="1" dirty="0"/>
              <a:t>Povinné přílohy žádosti:</a:t>
            </a:r>
          </a:p>
          <a:p>
            <a:pPr lvl="1" indent="-342900">
              <a:spcBef>
                <a:spcPts val="600"/>
              </a:spcBef>
              <a:spcAft>
                <a:spcPts val="600"/>
              </a:spcAft>
              <a:buFont typeface="+mj-lt"/>
              <a:buAutoNum type="arabicPeriod"/>
              <a:defRPr/>
            </a:pPr>
            <a:r>
              <a:rPr lang="cs-CZ" sz="1400" dirty="0"/>
              <a:t>Plná moc</a:t>
            </a:r>
          </a:p>
          <a:p>
            <a:pPr marL="400050" lvl="1" indent="0">
              <a:spcBef>
                <a:spcPts val="600"/>
              </a:spcBef>
              <a:spcAft>
                <a:spcPts val="600"/>
              </a:spcAft>
              <a:buNone/>
              <a:defRPr/>
            </a:pPr>
            <a:r>
              <a:rPr lang="cs-CZ" sz="1400" dirty="0"/>
              <a:t>	    </a:t>
            </a:r>
            <a:r>
              <a:rPr lang="cs-CZ" sz="1400" dirty="0" smtClean="0"/>
              <a:t>  Dokládá </a:t>
            </a:r>
            <a:r>
              <a:rPr lang="cs-CZ" sz="1400" dirty="0"/>
              <a:t>se pouze v případě přenesení pravomocí na jinou osobu, např. při podpisu žádostí 			      elektronickým podpisem</a:t>
            </a:r>
          </a:p>
          <a:p>
            <a:pPr marL="400050" lvl="1" indent="0">
              <a:spcBef>
                <a:spcPts val="600"/>
              </a:spcBef>
              <a:spcAft>
                <a:spcPts val="600"/>
              </a:spcAft>
              <a:buNone/>
              <a:defRPr/>
            </a:pPr>
            <a:r>
              <a:rPr lang="cs-CZ" sz="1400" dirty="0" smtClean="0"/>
              <a:t>2.     Dokumentace </a:t>
            </a:r>
            <a:r>
              <a:rPr lang="cs-CZ" sz="1400" dirty="0"/>
              <a:t>k zadávacím a výběrovým </a:t>
            </a:r>
            <a:r>
              <a:rPr lang="cs-CZ" sz="1400" dirty="0" smtClean="0"/>
              <a:t>řízením</a:t>
            </a:r>
            <a:endParaRPr lang="cs-CZ" sz="1400" dirty="0"/>
          </a:p>
          <a:p>
            <a:pPr marL="400050" lvl="1" indent="0">
              <a:spcBef>
                <a:spcPts val="600"/>
              </a:spcBef>
              <a:spcAft>
                <a:spcPts val="600"/>
              </a:spcAft>
              <a:buNone/>
              <a:defRPr/>
            </a:pPr>
            <a:r>
              <a:rPr lang="cs-CZ" sz="1400" dirty="0"/>
              <a:t>3.    </a:t>
            </a:r>
            <a:r>
              <a:rPr lang="cs-CZ" sz="1400" dirty="0" smtClean="0"/>
              <a:t> Doklady </a:t>
            </a:r>
            <a:r>
              <a:rPr lang="cs-CZ" sz="1400" dirty="0"/>
              <a:t>o právní subjektivitě žadatele</a:t>
            </a:r>
          </a:p>
          <a:p>
            <a:pPr marL="400050" lvl="1" indent="0">
              <a:spcBef>
                <a:spcPts val="600"/>
              </a:spcBef>
              <a:spcAft>
                <a:spcPts val="600"/>
              </a:spcAft>
              <a:buNone/>
              <a:defRPr/>
            </a:pPr>
            <a:r>
              <a:rPr lang="cs-CZ" sz="1400" dirty="0"/>
              <a:t>	      </a:t>
            </a:r>
            <a:r>
              <a:rPr lang="cs-CZ" sz="1400" dirty="0" smtClean="0"/>
              <a:t> Dokládají </a:t>
            </a:r>
            <a:r>
              <a:rPr lang="cs-CZ" sz="1400" dirty="0"/>
              <a:t>všichni žadatelé s výjimkou krajů, obcí a jimi zřizovaných organizací, </a:t>
            </a:r>
            <a:r>
              <a:rPr lang="cs-CZ" sz="1400" dirty="0" smtClean="0"/>
              <a:t>				organizačních složek státu </a:t>
            </a:r>
            <a:r>
              <a:rPr lang="cs-CZ" sz="1400" dirty="0"/>
              <a:t>a příspěvkových organizací organizačních složek státu</a:t>
            </a:r>
          </a:p>
          <a:p>
            <a:pPr marL="400050" lvl="1" indent="0">
              <a:spcBef>
                <a:spcPts val="600"/>
              </a:spcBef>
              <a:spcAft>
                <a:spcPts val="600"/>
              </a:spcAft>
              <a:buNone/>
              <a:defRPr/>
            </a:pPr>
            <a:r>
              <a:rPr lang="cs-CZ" sz="1400" dirty="0"/>
              <a:t>4.    </a:t>
            </a:r>
            <a:r>
              <a:rPr lang="cs-CZ" sz="1400" dirty="0" smtClean="0"/>
              <a:t> Podklady </a:t>
            </a:r>
            <a:r>
              <a:rPr lang="cs-CZ" sz="1400" dirty="0"/>
              <a:t>pro hodnocení</a:t>
            </a:r>
          </a:p>
          <a:p>
            <a:pPr marL="400050" lvl="1" indent="0">
              <a:spcBef>
                <a:spcPts val="600"/>
              </a:spcBef>
              <a:spcAft>
                <a:spcPts val="600"/>
              </a:spcAft>
              <a:buNone/>
              <a:defRPr/>
            </a:pPr>
            <a:r>
              <a:rPr lang="cs-CZ" sz="1400" dirty="0"/>
              <a:t>	      </a:t>
            </a:r>
            <a:r>
              <a:rPr lang="cs-CZ" sz="1400" dirty="0" smtClean="0"/>
              <a:t> Struktura </a:t>
            </a:r>
            <a:r>
              <a:rPr lang="cs-CZ" sz="1400" dirty="0"/>
              <a:t>podkladů pro hodnocení je uvedena v příloze č. 3 </a:t>
            </a:r>
            <a:r>
              <a:rPr lang="cs-CZ" sz="1400" dirty="0" smtClean="0"/>
              <a:t>Specifických pravidel. </a:t>
            </a:r>
            <a:r>
              <a:rPr lang="cs-CZ" sz="1400" dirty="0"/>
              <a:t>Z údajů pro hodnocení vyplývá nárok na výši </a:t>
            </a:r>
            <a:r>
              <a:rPr lang="cs-CZ" sz="1400" dirty="0" smtClean="0"/>
              <a:t>podpory.</a:t>
            </a:r>
            <a:endParaRPr lang="cs-CZ" sz="1400" dirty="0"/>
          </a:p>
          <a:p>
            <a:pPr marL="0" lvl="1" indent="0">
              <a:spcBef>
                <a:spcPts val="600"/>
              </a:spcBef>
              <a:spcAft>
                <a:spcPts val="600"/>
              </a:spcAft>
              <a:buNone/>
              <a:defRPr/>
            </a:pPr>
            <a:r>
              <a:rPr lang="cs-CZ" sz="1400" dirty="0"/>
              <a:t>         </a:t>
            </a:r>
            <a:r>
              <a:rPr lang="cs-CZ" sz="1400" dirty="0" smtClean="0"/>
              <a:t> 5.   Doklad </a:t>
            </a:r>
            <a:r>
              <a:rPr lang="cs-CZ" sz="1400" dirty="0"/>
              <a:t>o prokázání právních vztahů k majetku, který je předmětem projektu</a:t>
            </a:r>
          </a:p>
          <a:p>
            <a:pPr marL="0" lvl="1" indent="0">
              <a:spcBef>
                <a:spcPts val="600"/>
              </a:spcBef>
              <a:spcAft>
                <a:spcPts val="600"/>
              </a:spcAft>
              <a:buNone/>
              <a:defRPr/>
            </a:pPr>
            <a:r>
              <a:rPr lang="cs-CZ" sz="1400" dirty="0"/>
              <a:t>        	     </a:t>
            </a:r>
            <a:r>
              <a:rPr lang="cs-CZ" sz="1400" dirty="0" smtClean="0"/>
              <a:t>  Žadatel </a:t>
            </a:r>
            <a:r>
              <a:rPr lang="cs-CZ" sz="1400" dirty="0"/>
              <a:t>dokládá výpis z katastru nemovitostí v případě, pokud nepředložil stavební povolení </a:t>
            </a:r>
            <a:r>
              <a:rPr lang="cs-CZ" sz="1400" dirty="0" smtClean="0"/>
              <a:t>		při podání </a:t>
            </a:r>
            <a:r>
              <a:rPr lang="cs-CZ" sz="1400" dirty="0"/>
              <a:t>žádosti</a:t>
            </a:r>
          </a:p>
          <a:p>
            <a:endParaRPr lang="cs-CZ" dirty="0"/>
          </a:p>
        </p:txBody>
      </p:sp>
    </p:spTree>
    <p:extLst>
      <p:ext uri="{BB962C8B-B14F-4D97-AF65-F5344CB8AC3E}">
        <p14:creationId xmlns:p14="http://schemas.microsoft.com/office/powerpoint/2010/main" val="19039778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a:solidFill>
                  <a:srgbClr val="0070C0"/>
                </a:solidFill>
              </a:rPr>
              <a:t>16. Výzva irop </a:t>
            </a:r>
            <a:br>
              <a:rPr lang="cs-CZ" sz="2800" dirty="0">
                <a:solidFill>
                  <a:srgbClr val="0070C0"/>
                </a:solidFill>
              </a:rPr>
            </a:br>
            <a:r>
              <a:rPr lang="cs-CZ" sz="2800" dirty="0">
                <a:solidFill>
                  <a:srgbClr val="0070C0"/>
                </a:solidFill>
              </a:rPr>
              <a:t>„Energetické úspory v bytových </a:t>
            </a:r>
            <a:r>
              <a:rPr lang="cs-CZ" sz="2800" dirty="0" smtClean="0">
                <a:solidFill>
                  <a:srgbClr val="0070C0"/>
                </a:solidFill>
              </a:rPr>
              <a:t>domech“</a:t>
            </a:r>
            <a:endParaRPr lang="cs-CZ" sz="2800" dirty="0">
              <a:solidFill>
                <a:srgbClr val="0070C0"/>
              </a:solidFill>
            </a:endParaRPr>
          </a:p>
        </p:txBody>
      </p:sp>
      <p:sp>
        <p:nvSpPr>
          <p:cNvPr id="3" name="Zástupný symbol pro obsah 2"/>
          <p:cNvSpPr>
            <a:spLocks noGrp="1"/>
          </p:cNvSpPr>
          <p:nvPr>
            <p:ph idx="1"/>
          </p:nvPr>
        </p:nvSpPr>
        <p:spPr/>
        <p:txBody>
          <a:bodyPr/>
          <a:lstStyle/>
          <a:p>
            <a:pPr marL="0" lvl="1" indent="0">
              <a:spcAft>
                <a:spcPts val="600"/>
              </a:spcAft>
              <a:buNone/>
              <a:defRPr/>
            </a:pPr>
            <a:r>
              <a:rPr lang="cs-CZ" sz="1800" b="1" dirty="0"/>
              <a:t>Povinné přílohy žádosti:</a:t>
            </a:r>
          </a:p>
          <a:p>
            <a:pPr marL="0" lvl="1" indent="0">
              <a:spcBef>
                <a:spcPts val="600"/>
              </a:spcBef>
              <a:spcAft>
                <a:spcPts val="600"/>
              </a:spcAft>
              <a:buNone/>
              <a:defRPr/>
            </a:pPr>
            <a:r>
              <a:rPr lang="cs-CZ" sz="1400" dirty="0" smtClean="0"/>
              <a:t>    6</a:t>
            </a:r>
            <a:r>
              <a:rPr lang="cs-CZ" sz="1400" dirty="0"/>
              <a:t>.     Žádost o stavební povolení nebo ohlášení, případně stavební povolení nebo souhlas s </a:t>
            </a:r>
            <a:r>
              <a:rPr lang="cs-CZ" sz="1400" dirty="0" smtClean="0"/>
              <a:t>			provedením ohlášeného </a:t>
            </a:r>
            <a:r>
              <a:rPr lang="cs-CZ" sz="1400" dirty="0"/>
              <a:t>stavebního záměru nebo veřejnoprávní smlouva nahrazující </a:t>
            </a:r>
            <a:r>
              <a:rPr lang="cs-CZ" sz="1400" dirty="0" smtClean="0"/>
              <a:t>   			stavební povolení</a:t>
            </a:r>
            <a:endParaRPr lang="cs-CZ" sz="1400" dirty="0"/>
          </a:p>
          <a:p>
            <a:pPr marL="0" lvl="1" indent="0">
              <a:spcBef>
                <a:spcPts val="600"/>
              </a:spcBef>
              <a:spcAft>
                <a:spcPts val="600"/>
              </a:spcAft>
              <a:buNone/>
              <a:defRPr/>
            </a:pPr>
            <a:r>
              <a:rPr lang="cs-CZ" sz="1400" dirty="0" smtClean="0"/>
              <a:t>            </a:t>
            </a:r>
            <a:r>
              <a:rPr lang="cs-CZ" sz="1400" dirty="0"/>
              <a:t>Pokud žadatel předloží při podání žádosti o podporu pouze žádost o stavební povolení, pak </a:t>
            </a:r>
            <a:r>
              <a:rPr lang="cs-CZ" sz="1400" dirty="0" smtClean="0"/>
              <a:t>		musí dodat </a:t>
            </a:r>
            <a:r>
              <a:rPr lang="cs-CZ" sz="1400" dirty="0"/>
              <a:t>stavební povolení nejpozději do dne, kdy je vydáno Rozhodnutí o poskytnutí </a:t>
            </a:r>
            <a:r>
              <a:rPr lang="cs-CZ" sz="1400" dirty="0" smtClean="0"/>
              <a:t>		dotace nebo Stanovení </a:t>
            </a:r>
            <a:r>
              <a:rPr lang="cs-CZ" sz="1400" dirty="0"/>
              <a:t>výdajů. Stavební povolení se dokládá formou Žádosti o změnu.</a:t>
            </a:r>
          </a:p>
          <a:p>
            <a:pPr marL="0" lvl="1" indent="0">
              <a:spcBef>
                <a:spcPts val="600"/>
              </a:spcBef>
              <a:spcAft>
                <a:spcPts val="600"/>
              </a:spcAft>
              <a:buNone/>
              <a:defRPr/>
            </a:pPr>
            <a:r>
              <a:rPr lang="cs-CZ" sz="1400" dirty="0" smtClean="0"/>
              <a:t>    7</a:t>
            </a:r>
            <a:r>
              <a:rPr lang="cs-CZ" sz="1400" dirty="0"/>
              <a:t>.   </a:t>
            </a:r>
            <a:r>
              <a:rPr lang="cs-CZ" sz="1400" dirty="0" smtClean="0"/>
              <a:t>  </a:t>
            </a:r>
            <a:r>
              <a:rPr lang="cs-CZ" sz="1400" dirty="0"/>
              <a:t>Projektová dokumentace pro vydání stavebního povolení nebo pro ohlášení </a:t>
            </a:r>
            <a:r>
              <a:rPr lang="cs-CZ" sz="1400" dirty="0" smtClean="0"/>
              <a:t>stavby</a:t>
            </a:r>
            <a:endParaRPr lang="cs-CZ" sz="1400" dirty="0"/>
          </a:p>
          <a:p>
            <a:pPr marL="0" lvl="1" indent="0">
              <a:spcBef>
                <a:spcPts val="600"/>
              </a:spcBef>
              <a:spcAft>
                <a:spcPts val="600"/>
              </a:spcAft>
              <a:buNone/>
              <a:defRPr/>
            </a:pPr>
            <a:r>
              <a:rPr lang="cs-CZ" sz="1400" dirty="0" smtClean="0"/>
              <a:t>	   V </a:t>
            </a:r>
            <a:r>
              <a:rPr lang="cs-CZ" sz="1400" dirty="0"/>
              <a:t>případě, že ke dni podání byla zpracována projektová dokumentace pro provedení stavby, </a:t>
            </a:r>
            <a:r>
              <a:rPr lang="cs-CZ" sz="1400" dirty="0" smtClean="0"/>
              <a:t>		žadatel ji přiloží </a:t>
            </a:r>
            <a:r>
              <a:rPr lang="cs-CZ" sz="1400" dirty="0"/>
              <a:t>také k žádosti o </a:t>
            </a:r>
            <a:r>
              <a:rPr lang="cs-CZ" sz="1400" dirty="0" smtClean="0"/>
              <a:t>podporu.</a:t>
            </a:r>
            <a:endParaRPr lang="cs-CZ" sz="1400" dirty="0"/>
          </a:p>
          <a:p>
            <a:pPr marL="0" lvl="1" indent="0">
              <a:spcBef>
                <a:spcPts val="600"/>
              </a:spcBef>
              <a:spcAft>
                <a:spcPts val="600"/>
              </a:spcAft>
              <a:buNone/>
              <a:defRPr/>
            </a:pPr>
            <a:r>
              <a:rPr lang="cs-CZ" sz="1400" dirty="0" smtClean="0"/>
              <a:t>    8</a:t>
            </a:r>
            <a:r>
              <a:rPr lang="cs-CZ" sz="1400" dirty="0"/>
              <a:t>.    </a:t>
            </a:r>
            <a:r>
              <a:rPr lang="cs-CZ" sz="1400" dirty="0" smtClean="0"/>
              <a:t>  Položkový </a:t>
            </a:r>
            <a:r>
              <a:rPr lang="cs-CZ" sz="1400" dirty="0"/>
              <a:t>rozpočet </a:t>
            </a:r>
            <a:r>
              <a:rPr lang="cs-CZ" sz="1400" dirty="0" smtClean="0"/>
              <a:t>stavby</a:t>
            </a:r>
            <a:endParaRPr lang="cs-CZ" sz="1400" dirty="0"/>
          </a:p>
          <a:p>
            <a:endParaRPr lang="cs-CZ" dirty="0"/>
          </a:p>
        </p:txBody>
      </p:sp>
    </p:spTree>
    <p:extLst>
      <p:ext uri="{BB962C8B-B14F-4D97-AF65-F5344CB8AC3E}">
        <p14:creationId xmlns:p14="http://schemas.microsoft.com/office/powerpoint/2010/main" val="28942163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a:solidFill>
                  <a:srgbClr val="0070C0"/>
                </a:solidFill>
              </a:rPr>
              <a:t>16. Výzva irop </a:t>
            </a:r>
            <a:br>
              <a:rPr lang="cs-CZ" sz="2800" dirty="0">
                <a:solidFill>
                  <a:srgbClr val="0070C0"/>
                </a:solidFill>
              </a:rPr>
            </a:br>
            <a:r>
              <a:rPr lang="cs-CZ" sz="2800" dirty="0">
                <a:solidFill>
                  <a:srgbClr val="0070C0"/>
                </a:solidFill>
              </a:rPr>
              <a:t>„Energetické úspory v bytových </a:t>
            </a:r>
            <a:r>
              <a:rPr lang="cs-CZ" sz="2800" dirty="0" smtClean="0">
                <a:solidFill>
                  <a:srgbClr val="0070C0"/>
                </a:solidFill>
              </a:rPr>
              <a:t>domech“</a:t>
            </a:r>
            <a:endParaRPr lang="cs-CZ" sz="2800" dirty="0">
              <a:solidFill>
                <a:srgbClr val="0070C0"/>
              </a:solidFill>
            </a:endParaRPr>
          </a:p>
        </p:txBody>
      </p:sp>
      <p:sp>
        <p:nvSpPr>
          <p:cNvPr id="3" name="Zástupný symbol pro obsah 2"/>
          <p:cNvSpPr>
            <a:spLocks noGrp="1"/>
          </p:cNvSpPr>
          <p:nvPr>
            <p:ph idx="1"/>
          </p:nvPr>
        </p:nvSpPr>
        <p:spPr/>
        <p:txBody>
          <a:bodyPr/>
          <a:lstStyle/>
          <a:p>
            <a:pPr marL="0" lvl="1" indent="0">
              <a:spcAft>
                <a:spcPts val="600"/>
              </a:spcAft>
              <a:buNone/>
              <a:defRPr/>
            </a:pPr>
            <a:r>
              <a:rPr lang="cs-CZ" sz="1800" b="1" dirty="0"/>
              <a:t>Povinné přílohy žádosti: </a:t>
            </a:r>
          </a:p>
          <a:p>
            <a:pPr lvl="1" indent="-342900">
              <a:spcBef>
                <a:spcPts val="600"/>
              </a:spcBef>
              <a:spcAft>
                <a:spcPts val="600"/>
              </a:spcAft>
              <a:buAutoNum type="arabicPeriod" startAt="9"/>
              <a:defRPr/>
            </a:pPr>
            <a:r>
              <a:rPr lang="cs-CZ" sz="1400" dirty="0"/>
              <a:t>Energetické hodnocení;</a:t>
            </a:r>
          </a:p>
          <a:p>
            <a:pPr marL="0" lvl="1" indent="0">
              <a:spcBef>
                <a:spcPts val="600"/>
              </a:spcBef>
              <a:spcAft>
                <a:spcPts val="600"/>
              </a:spcAft>
              <a:buNone/>
              <a:defRPr/>
            </a:pPr>
            <a:r>
              <a:rPr lang="cs-CZ" sz="1400" dirty="0" smtClean="0"/>
              <a:t>                   </a:t>
            </a:r>
            <a:r>
              <a:rPr lang="cs-CZ" sz="1400" dirty="0"/>
              <a:t>S</a:t>
            </a:r>
            <a:r>
              <a:rPr lang="cs-CZ" sz="1400" dirty="0" smtClean="0"/>
              <a:t>oučásti </a:t>
            </a:r>
            <a:r>
              <a:rPr lang="cs-CZ" sz="1400" dirty="0"/>
              <a:t>energetického hodnocení</a:t>
            </a:r>
            <a:r>
              <a:rPr lang="cs-CZ" sz="1400" dirty="0" smtClean="0"/>
              <a:t>:</a:t>
            </a:r>
          </a:p>
          <a:p>
            <a:pPr marL="0" lvl="1" indent="0">
              <a:spcBef>
                <a:spcPts val="600"/>
              </a:spcBef>
              <a:spcAft>
                <a:spcPts val="600"/>
              </a:spcAft>
              <a:buNone/>
              <a:defRPr/>
            </a:pPr>
            <a:r>
              <a:rPr lang="cs-CZ" sz="1400" dirty="0"/>
              <a:t>	</a:t>
            </a:r>
            <a:r>
              <a:rPr lang="cs-CZ" sz="1400" dirty="0" smtClean="0"/>
              <a:t>	        </a:t>
            </a:r>
            <a:r>
              <a:rPr lang="cs-CZ" sz="1400" dirty="0"/>
              <a:t>-  průkazy energetické náročnosti budov</a:t>
            </a:r>
          </a:p>
          <a:p>
            <a:pPr marL="0" lvl="1" indent="0">
              <a:spcBef>
                <a:spcPts val="600"/>
              </a:spcBef>
              <a:spcAft>
                <a:spcPts val="600"/>
              </a:spcAft>
              <a:buNone/>
              <a:defRPr/>
            </a:pPr>
            <a:r>
              <a:rPr lang="cs-CZ" sz="1400" dirty="0" smtClean="0"/>
              <a:t>		        </a:t>
            </a:r>
            <a:r>
              <a:rPr lang="cs-CZ" sz="1400" dirty="0"/>
              <a:t>-  protokol výpočtu solárních zisků (v případe instalace solárních termických </a:t>
            </a:r>
            <a:r>
              <a:rPr lang="cs-CZ" sz="1400" dirty="0" smtClean="0"/>
              <a:t>						kolektorů</a:t>
            </a:r>
            <a:r>
              <a:rPr lang="cs-CZ" sz="1400" dirty="0"/>
              <a:t>)</a:t>
            </a:r>
          </a:p>
          <a:p>
            <a:pPr marL="0" lvl="1" indent="0">
              <a:spcBef>
                <a:spcPts val="600"/>
              </a:spcBef>
              <a:spcAft>
                <a:spcPts val="600"/>
              </a:spcAft>
              <a:buNone/>
              <a:defRPr/>
            </a:pPr>
            <a:r>
              <a:rPr lang="cs-CZ" sz="1400" dirty="0" smtClean="0"/>
              <a:t>		        </a:t>
            </a:r>
            <a:r>
              <a:rPr lang="cs-CZ" sz="1400" dirty="0"/>
              <a:t>-  protokol výpočtu úspor primární energie (v případě instalace jednotky pro </a:t>
            </a:r>
            <a:r>
              <a:rPr lang="cs-CZ" sz="1400" dirty="0" smtClean="0"/>
              <a:t>						kombinovanou výrobu </a:t>
            </a:r>
            <a:r>
              <a:rPr lang="cs-CZ" sz="1400" dirty="0"/>
              <a:t>elektřiny a tepla) </a:t>
            </a:r>
          </a:p>
          <a:p>
            <a:pPr marL="0" lvl="1" indent="0">
              <a:spcBef>
                <a:spcPts val="600"/>
              </a:spcBef>
              <a:spcAft>
                <a:spcPts val="600"/>
              </a:spcAft>
              <a:buNone/>
              <a:defRPr/>
            </a:pPr>
            <a:r>
              <a:rPr lang="cs-CZ" sz="1400" dirty="0" smtClean="0"/>
              <a:t>		        </a:t>
            </a:r>
            <a:r>
              <a:rPr lang="cs-CZ" sz="1400" dirty="0"/>
              <a:t>- </a:t>
            </a:r>
            <a:r>
              <a:rPr lang="cs-CZ" sz="1400" dirty="0" smtClean="0"/>
              <a:t> výpočet </a:t>
            </a:r>
            <a:r>
              <a:rPr lang="cs-CZ" sz="1400" dirty="0"/>
              <a:t>úspory CO</a:t>
            </a:r>
            <a:r>
              <a:rPr lang="cs-CZ" sz="1400" baseline="-25000" dirty="0"/>
              <a:t>2</a:t>
            </a:r>
            <a:r>
              <a:rPr lang="cs-CZ" sz="1400" dirty="0"/>
              <a:t> v případě, kdy je součástí projektu výměna zdroje tepla a </a:t>
            </a:r>
            <a:r>
              <a:rPr lang="cs-CZ" sz="1400" dirty="0" smtClean="0"/>
              <a:t>					zároveň dochází ke </a:t>
            </a:r>
            <a:r>
              <a:rPr lang="cs-CZ" sz="1400" dirty="0"/>
              <a:t>změně paliva</a:t>
            </a:r>
          </a:p>
          <a:p>
            <a:pPr marL="0" indent="0">
              <a:buNone/>
            </a:pPr>
            <a:endParaRPr lang="cs-CZ" dirty="0"/>
          </a:p>
        </p:txBody>
      </p:sp>
    </p:spTree>
    <p:extLst>
      <p:ext uri="{BB962C8B-B14F-4D97-AF65-F5344CB8AC3E}">
        <p14:creationId xmlns:p14="http://schemas.microsoft.com/office/powerpoint/2010/main" val="42854990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a:solidFill>
                  <a:srgbClr val="0070C0"/>
                </a:solidFill>
              </a:rPr>
              <a:t>16. Výzva irop </a:t>
            </a:r>
            <a:br>
              <a:rPr lang="cs-CZ" sz="2800" dirty="0">
                <a:solidFill>
                  <a:srgbClr val="0070C0"/>
                </a:solidFill>
              </a:rPr>
            </a:br>
            <a:r>
              <a:rPr lang="cs-CZ" sz="2800" dirty="0">
                <a:solidFill>
                  <a:srgbClr val="0070C0"/>
                </a:solidFill>
              </a:rPr>
              <a:t>„Energetické úspory v bytových </a:t>
            </a:r>
            <a:r>
              <a:rPr lang="cs-CZ" sz="2800" dirty="0" smtClean="0">
                <a:solidFill>
                  <a:srgbClr val="0070C0"/>
                </a:solidFill>
              </a:rPr>
              <a:t>domech“</a:t>
            </a:r>
            <a:endParaRPr lang="cs-CZ" sz="2800" dirty="0">
              <a:solidFill>
                <a:srgbClr val="0070C0"/>
              </a:solidFill>
            </a:endParaRPr>
          </a:p>
        </p:txBody>
      </p:sp>
      <p:sp>
        <p:nvSpPr>
          <p:cNvPr id="3" name="Zástupný symbol pro obsah 2"/>
          <p:cNvSpPr>
            <a:spLocks noGrp="1"/>
          </p:cNvSpPr>
          <p:nvPr>
            <p:ph idx="1"/>
          </p:nvPr>
        </p:nvSpPr>
        <p:spPr/>
        <p:txBody>
          <a:bodyPr/>
          <a:lstStyle/>
          <a:p>
            <a:pPr marL="0" lvl="1" indent="0">
              <a:spcAft>
                <a:spcPts val="600"/>
              </a:spcAft>
              <a:buNone/>
              <a:defRPr/>
            </a:pPr>
            <a:r>
              <a:rPr lang="cs-CZ" sz="1800" b="1" dirty="0"/>
              <a:t>Povinné přílohy žádosti</a:t>
            </a:r>
            <a:r>
              <a:rPr lang="cs-CZ" sz="1800" b="1" dirty="0" smtClean="0"/>
              <a:t>:</a:t>
            </a:r>
          </a:p>
          <a:p>
            <a:pPr lvl="1" indent="-342900">
              <a:spcBef>
                <a:spcPts val="600"/>
              </a:spcBef>
              <a:spcAft>
                <a:spcPts val="600"/>
              </a:spcAft>
              <a:buAutoNum type="arabicPeriod" startAt="10"/>
              <a:defRPr/>
            </a:pPr>
            <a:r>
              <a:rPr lang="cs-CZ" sz="1400" dirty="0" smtClean="0"/>
              <a:t>Výpis </a:t>
            </a:r>
            <a:r>
              <a:rPr lang="cs-CZ" sz="1400" dirty="0"/>
              <a:t>z rejstříku trestů;</a:t>
            </a:r>
          </a:p>
          <a:p>
            <a:pPr marL="0" lvl="1" indent="0">
              <a:spcBef>
                <a:spcPts val="600"/>
              </a:spcBef>
              <a:spcAft>
                <a:spcPts val="600"/>
              </a:spcAft>
              <a:buNone/>
              <a:defRPr/>
            </a:pPr>
            <a:r>
              <a:rPr lang="cs-CZ" sz="1400" dirty="0"/>
              <a:t>      </a:t>
            </a:r>
            <a:r>
              <a:rPr lang="cs-CZ" sz="1400" dirty="0" smtClean="0"/>
              <a:t>		 </a:t>
            </a:r>
            <a:r>
              <a:rPr lang="cs-CZ" sz="1400" dirty="0"/>
              <a:t>Dokládají OSVČ a všichni statutární zástupci obchodních korporací, bytových družstev,     	</a:t>
            </a:r>
            <a:r>
              <a:rPr lang="cs-CZ" sz="1400" dirty="0" smtClean="0"/>
              <a:t>		 společenství </a:t>
            </a:r>
            <a:r>
              <a:rPr lang="cs-CZ" sz="1400" dirty="0"/>
              <a:t>vlastníků jednotek, nestátních neziskových organizací, církví a </a:t>
            </a:r>
            <a:r>
              <a:rPr lang="cs-CZ" sz="1400" dirty="0" smtClean="0"/>
              <a:t>					církevních organizací</a:t>
            </a:r>
            <a:r>
              <a:rPr lang="cs-CZ" sz="1400" dirty="0"/>
              <a:t>, dobrovolných svazků obcí a jimi zřizovaných organizací</a:t>
            </a:r>
          </a:p>
          <a:p>
            <a:pPr marL="114300" lvl="1">
              <a:spcBef>
                <a:spcPts val="600"/>
              </a:spcBef>
              <a:spcAft>
                <a:spcPts val="600"/>
              </a:spcAft>
              <a:defRPr/>
            </a:pPr>
            <a:endParaRPr lang="cs-CZ" sz="1400" dirty="0"/>
          </a:p>
          <a:p>
            <a:pPr lvl="1" indent="-342900">
              <a:spcBef>
                <a:spcPts val="600"/>
              </a:spcBef>
              <a:spcAft>
                <a:spcPts val="600"/>
              </a:spcAft>
              <a:buAutoNum type="arabicPeriod" startAt="11"/>
              <a:defRPr/>
            </a:pPr>
            <a:r>
              <a:rPr lang="cs-CZ" sz="1400" dirty="0"/>
              <a:t>Usnesení shromáždění vlastníků (SVJ) nebo zápis z členské schůze bytového domu </a:t>
            </a:r>
            <a:r>
              <a:rPr lang="cs-CZ" sz="1400" dirty="0" smtClean="0"/>
              <a:t>(bytová družstva)</a:t>
            </a:r>
            <a:endParaRPr lang="cs-CZ" sz="1400" dirty="0"/>
          </a:p>
          <a:p>
            <a:pPr marL="114300" lvl="1">
              <a:spcBef>
                <a:spcPts val="600"/>
              </a:spcBef>
              <a:spcAft>
                <a:spcPts val="600"/>
              </a:spcAft>
              <a:defRPr/>
            </a:pPr>
            <a:endParaRPr lang="cs-CZ" sz="1400" dirty="0"/>
          </a:p>
          <a:p>
            <a:pPr marL="0" lvl="1" indent="0">
              <a:spcBef>
                <a:spcPts val="600"/>
              </a:spcBef>
              <a:spcAft>
                <a:spcPts val="600"/>
              </a:spcAft>
              <a:buNone/>
              <a:defRPr/>
            </a:pPr>
            <a:r>
              <a:rPr lang="cs-CZ" sz="1400" dirty="0" smtClean="0"/>
              <a:t>	12</a:t>
            </a:r>
            <a:r>
              <a:rPr lang="cs-CZ" sz="1400" dirty="0"/>
              <a:t>.  Seznam objednávek a přímých nákupů</a:t>
            </a:r>
            <a:r>
              <a:rPr lang="cs-CZ" sz="1400" dirty="0" smtClean="0"/>
              <a:t>.</a:t>
            </a:r>
          </a:p>
          <a:p>
            <a:pPr marL="0" lvl="1" indent="0">
              <a:spcBef>
                <a:spcPts val="600"/>
              </a:spcBef>
              <a:spcAft>
                <a:spcPts val="600"/>
              </a:spcAft>
              <a:buNone/>
              <a:defRPr/>
            </a:pPr>
            <a:r>
              <a:rPr lang="cs-CZ" sz="1400" dirty="0"/>
              <a:t>	</a:t>
            </a:r>
            <a:r>
              <a:rPr lang="cs-CZ" sz="1400" dirty="0" smtClean="0"/>
              <a:t>	 </a:t>
            </a:r>
            <a:r>
              <a:rPr lang="cs-CZ" sz="1400" dirty="0"/>
              <a:t>Týká se přímých nákupů ve výši 100 – 400 tis. Kč vztahujících se k činnostem, které je </a:t>
            </a:r>
            <a:r>
              <a:rPr lang="cs-CZ" sz="1400" dirty="0" smtClean="0"/>
              <a:t>			možné provést </a:t>
            </a:r>
            <a:r>
              <a:rPr lang="cs-CZ" sz="1400" dirty="0"/>
              <a:t>před podáním žádosti o podporu</a:t>
            </a:r>
          </a:p>
          <a:p>
            <a:endParaRPr lang="cs-CZ" dirty="0"/>
          </a:p>
        </p:txBody>
      </p:sp>
    </p:spTree>
    <p:extLst>
      <p:ext uri="{BB962C8B-B14F-4D97-AF65-F5344CB8AC3E}">
        <p14:creationId xmlns:p14="http://schemas.microsoft.com/office/powerpoint/2010/main" val="22119882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a:solidFill>
                  <a:srgbClr val="0070C0"/>
                </a:solidFill>
              </a:rPr>
              <a:t>16. Výzva irop </a:t>
            </a:r>
            <a:br>
              <a:rPr lang="cs-CZ" sz="2800" dirty="0">
                <a:solidFill>
                  <a:srgbClr val="0070C0"/>
                </a:solidFill>
              </a:rPr>
            </a:br>
            <a:r>
              <a:rPr lang="cs-CZ" sz="2800" dirty="0">
                <a:solidFill>
                  <a:srgbClr val="0070C0"/>
                </a:solidFill>
              </a:rPr>
              <a:t>„Energetické úspory v bytových </a:t>
            </a:r>
            <a:r>
              <a:rPr lang="cs-CZ" sz="2800" dirty="0" smtClean="0">
                <a:solidFill>
                  <a:srgbClr val="0070C0"/>
                </a:solidFill>
              </a:rPr>
              <a:t>domech“</a:t>
            </a:r>
            <a:endParaRPr lang="cs-CZ" sz="2800" dirty="0">
              <a:solidFill>
                <a:srgbClr val="0070C0"/>
              </a:solidFill>
            </a:endParaRPr>
          </a:p>
        </p:txBody>
      </p:sp>
      <p:sp>
        <p:nvSpPr>
          <p:cNvPr id="3" name="Zástupný symbol pro obsah 2"/>
          <p:cNvSpPr>
            <a:spLocks noGrp="1"/>
          </p:cNvSpPr>
          <p:nvPr>
            <p:ph idx="1"/>
          </p:nvPr>
        </p:nvSpPr>
        <p:spPr/>
        <p:txBody>
          <a:bodyPr>
            <a:normAutofit/>
          </a:bodyPr>
          <a:lstStyle/>
          <a:p>
            <a:pPr marL="0" lvl="1" indent="0">
              <a:spcAft>
                <a:spcPts val="600"/>
              </a:spcAft>
              <a:buNone/>
              <a:defRPr/>
            </a:pPr>
            <a:r>
              <a:rPr lang="cs-CZ" sz="1900" b="1" dirty="0"/>
              <a:t>Indikátory výstupu</a:t>
            </a:r>
            <a:r>
              <a:rPr lang="cs-CZ" sz="1900" b="1" dirty="0" smtClean="0"/>
              <a:t>:</a:t>
            </a:r>
          </a:p>
          <a:p>
            <a:pPr marL="0" lvl="1" indent="0">
              <a:spcAft>
                <a:spcPts val="600"/>
              </a:spcAft>
              <a:buNone/>
              <a:defRPr/>
            </a:pPr>
            <a:endParaRPr lang="cs-CZ" sz="1900" b="1" dirty="0"/>
          </a:p>
          <a:p>
            <a:r>
              <a:rPr lang="cs-CZ" sz="1900" b="1" dirty="0"/>
              <a:t>3 24 01 Počet domácností s lépe klasifikovanou spotřebou </a:t>
            </a:r>
            <a:r>
              <a:rPr lang="cs-CZ" sz="1900" b="1" dirty="0" smtClean="0"/>
              <a:t>energie</a:t>
            </a:r>
          </a:p>
          <a:p>
            <a:pPr marL="0" indent="0">
              <a:buNone/>
            </a:pPr>
            <a:endParaRPr lang="cs-CZ" sz="1900" dirty="0"/>
          </a:p>
          <a:p>
            <a:r>
              <a:rPr lang="cs-CZ" sz="1900" b="1" dirty="0"/>
              <a:t>3 24 02 Počet domácností se sníženou spotřebou energie bez zlepšení klasifikace spotřeby </a:t>
            </a:r>
            <a:r>
              <a:rPr lang="cs-CZ" sz="1900" b="1" dirty="0" smtClean="0"/>
              <a:t>energie</a:t>
            </a:r>
          </a:p>
          <a:p>
            <a:pPr marL="0" indent="0">
              <a:buNone/>
            </a:pPr>
            <a:endParaRPr lang="cs-CZ" sz="1900" dirty="0"/>
          </a:p>
          <a:p>
            <a:r>
              <a:rPr lang="cs-CZ" sz="1900" b="1" dirty="0"/>
              <a:t>3 24 03 Počet domácností, u kterých došlo ke změně zdroje </a:t>
            </a:r>
            <a:r>
              <a:rPr lang="cs-CZ" sz="1900" b="1" dirty="0" smtClean="0"/>
              <a:t>energie</a:t>
            </a:r>
          </a:p>
          <a:p>
            <a:pPr marL="0" indent="0">
              <a:buNone/>
            </a:pPr>
            <a:endParaRPr lang="cs-CZ" sz="1900" dirty="0"/>
          </a:p>
          <a:p>
            <a:r>
              <a:rPr lang="cs-CZ" sz="1900" b="1" dirty="0"/>
              <a:t>3 60 10 Odhadované roční snížení emisí skleníkových plynů</a:t>
            </a:r>
            <a:endParaRPr lang="cs-CZ" sz="1900" dirty="0"/>
          </a:p>
          <a:p>
            <a:endParaRPr lang="cs-CZ" dirty="0"/>
          </a:p>
        </p:txBody>
      </p:sp>
    </p:spTree>
    <p:extLst>
      <p:ext uri="{BB962C8B-B14F-4D97-AF65-F5344CB8AC3E}">
        <p14:creationId xmlns:p14="http://schemas.microsoft.com/office/powerpoint/2010/main" val="34181293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a:solidFill>
                  <a:srgbClr val="0070C0"/>
                </a:solidFill>
              </a:rPr>
              <a:t>16. Výzva irop </a:t>
            </a:r>
            <a:br>
              <a:rPr lang="cs-CZ" sz="2800" dirty="0">
                <a:solidFill>
                  <a:srgbClr val="0070C0"/>
                </a:solidFill>
              </a:rPr>
            </a:br>
            <a:r>
              <a:rPr lang="cs-CZ" sz="2800" dirty="0">
                <a:solidFill>
                  <a:srgbClr val="0070C0"/>
                </a:solidFill>
              </a:rPr>
              <a:t>„Energetické úspory v bytových </a:t>
            </a:r>
            <a:r>
              <a:rPr lang="cs-CZ" sz="2800" dirty="0" smtClean="0">
                <a:solidFill>
                  <a:srgbClr val="0070C0"/>
                </a:solidFill>
              </a:rPr>
              <a:t>domech“</a:t>
            </a:r>
            <a:endParaRPr lang="cs-CZ" sz="2800" dirty="0">
              <a:solidFill>
                <a:srgbClr val="0070C0"/>
              </a:solidFill>
            </a:endParaRPr>
          </a:p>
        </p:txBody>
      </p:sp>
      <p:sp>
        <p:nvSpPr>
          <p:cNvPr id="3" name="Zástupný symbol pro obsah 2"/>
          <p:cNvSpPr>
            <a:spLocks noGrp="1"/>
          </p:cNvSpPr>
          <p:nvPr>
            <p:ph idx="1"/>
          </p:nvPr>
        </p:nvSpPr>
        <p:spPr/>
        <p:txBody>
          <a:bodyPr>
            <a:normAutofit fontScale="92500"/>
          </a:bodyPr>
          <a:lstStyle/>
          <a:p>
            <a:pPr marL="0" indent="0" fontAlgn="auto">
              <a:spcAft>
                <a:spcPts val="600"/>
              </a:spcAft>
              <a:buClr>
                <a:schemeClr val="tx2"/>
              </a:buClr>
              <a:buFont typeface="Arial"/>
              <a:buNone/>
              <a:defRPr/>
            </a:pPr>
            <a:r>
              <a:rPr lang="cs-CZ" sz="1900" b="1" dirty="0"/>
              <a:t>Indikátory výsledku</a:t>
            </a:r>
            <a:r>
              <a:rPr lang="cs-CZ" sz="1900" b="1" dirty="0" smtClean="0"/>
              <a:t>:</a:t>
            </a:r>
          </a:p>
          <a:p>
            <a:pPr marL="0" indent="0" fontAlgn="auto">
              <a:spcAft>
                <a:spcPts val="600"/>
              </a:spcAft>
              <a:buClr>
                <a:schemeClr val="tx2"/>
              </a:buClr>
              <a:buFont typeface="Arial"/>
              <a:buNone/>
              <a:defRPr/>
            </a:pPr>
            <a:endParaRPr lang="cs-CZ" sz="1900" b="1" dirty="0"/>
          </a:p>
          <a:p>
            <a:pPr>
              <a:spcAft>
                <a:spcPts val="600"/>
              </a:spcAft>
              <a:buClr>
                <a:schemeClr val="tx2"/>
              </a:buClr>
              <a:defRPr/>
            </a:pPr>
            <a:r>
              <a:rPr lang="cs-CZ" sz="1900" b="1" dirty="0"/>
              <a:t>3 61 11 Množství emisí primárních části a prekurzorů sekundárních částic v rámci podpořených </a:t>
            </a:r>
            <a:r>
              <a:rPr lang="cs-CZ" sz="1900" b="1" dirty="0" smtClean="0"/>
              <a:t>projektů</a:t>
            </a:r>
          </a:p>
          <a:p>
            <a:pPr marL="0" indent="0">
              <a:spcAft>
                <a:spcPts val="600"/>
              </a:spcAft>
              <a:buClr>
                <a:schemeClr val="tx2"/>
              </a:buClr>
              <a:buNone/>
              <a:defRPr/>
            </a:pPr>
            <a:endParaRPr lang="cs-CZ" sz="1900" b="1" dirty="0"/>
          </a:p>
          <a:p>
            <a:pPr>
              <a:spcAft>
                <a:spcPts val="600"/>
              </a:spcAft>
              <a:buClr>
                <a:schemeClr val="tx2"/>
              </a:buClr>
              <a:defRPr/>
            </a:pPr>
            <a:r>
              <a:rPr lang="cs-CZ" sz="1900" b="1" dirty="0"/>
              <a:t>3 23 00 Snížení konečné spotřeby energie u podpořených </a:t>
            </a:r>
            <a:r>
              <a:rPr lang="cs-CZ" sz="1900" b="1" dirty="0" smtClean="0"/>
              <a:t>subjektů</a:t>
            </a:r>
          </a:p>
          <a:p>
            <a:pPr marL="0" indent="0">
              <a:spcAft>
                <a:spcPts val="600"/>
              </a:spcAft>
              <a:buClr>
                <a:schemeClr val="tx2"/>
              </a:buClr>
              <a:buNone/>
              <a:defRPr/>
            </a:pPr>
            <a:endParaRPr lang="cs-CZ" sz="1900" b="1" dirty="0"/>
          </a:p>
          <a:p>
            <a:pPr>
              <a:spcAft>
                <a:spcPts val="600"/>
              </a:spcAft>
              <a:buClr>
                <a:schemeClr val="tx2"/>
              </a:buClr>
              <a:defRPr/>
            </a:pPr>
            <a:r>
              <a:rPr lang="cs-CZ" sz="1900" b="1" dirty="0"/>
              <a:t>3 48 00 Výroba tepla z obnovitelných zdrojů energie</a:t>
            </a:r>
          </a:p>
          <a:p>
            <a:pPr marL="0" indent="0">
              <a:buNone/>
            </a:pPr>
            <a:endParaRPr lang="cs-CZ" dirty="0" smtClean="0"/>
          </a:p>
          <a:p>
            <a:pPr marL="0" indent="0">
              <a:buNone/>
            </a:pPr>
            <a:r>
              <a:rPr lang="cs-CZ" sz="2200" dirty="0" smtClean="0"/>
              <a:t>Indikátory jsou podrobně popsány v </a:t>
            </a:r>
            <a:r>
              <a:rPr lang="cs-CZ" sz="2200" dirty="0" smtClean="0"/>
              <a:t>metodických listech indikátorů, které tvoří přílohu č. 2 Specifických pravidel pro žadatele a příjemce.</a:t>
            </a:r>
            <a:endParaRPr lang="cs-CZ" sz="2200" dirty="0"/>
          </a:p>
        </p:txBody>
      </p:sp>
    </p:spTree>
    <p:extLst>
      <p:ext uri="{BB962C8B-B14F-4D97-AF65-F5344CB8AC3E}">
        <p14:creationId xmlns:p14="http://schemas.microsoft.com/office/powerpoint/2010/main" val="2869941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a:solidFill>
                  <a:srgbClr val="0070C0"/>
                </a:solidFill>
              </a:rPr>
              <a:t>16. Výzva irop </a:t>
            </a:r>
            <a:br>
              <a:rPr lang="cs-CZ" sz="2800" dirty="0">
                <a:solidFill>
                  <a:srgbClr val="0070C0"/>
                </a:solidFill>
              </a:rPr>
            </a:br>
            <a:r>
              <a:rPr lang="cs-CZ" sz="2800" dirty="0">
                <a:solidFill>
                  <a:srgbClr val="0070C0"/>
                </a:solidFill>
              </a:rPr>
              <a:t>„Energetické úspory v bytových domech“</a:t>
            </a:r>
          </a:p>
        </p:txBody>
      </p:sp>
      <p:sp>
        <p:nvSpPr>
          <p:cNvPr id="3" name="Zástupný symbol pro obsah 2"/>
          <p:cNvSpPr>
            <a:spLocks noGrp="1"/>
          </p:cNvSpPr>
          <p:nvPr>
            <p:ph idx="1"/>
          </p:nvPr>
        </p:nvSpPr>
        <p:spPr/>
        <p:txBody>
          <a:bodyPr>
            <a:normAutofit/>
          </a:bodyPr>
          <a:lstStyle/>
          <a:p>
            <a:endParaRPr lang="cs-CZ" sz="2000" dirty="0" smtClean="0"/>
          </a:p>
          <a:p>
            <a:r>
              <a:rPr lang="cs-CZ" sz="2000" dirty="0" smtClean="0"/>
              <a:t>Text 16. výzvy IROP a Specifická pravidla pro žadatele a příjemce jsou k dispozici na</a:t>
            </a:r>
          </a:p>
          <a:p>
            <a:pPr marL="0" indent="0">
              <a:buNone/>
            </a:pPr>
            <a:r>
              <a:rPr lang="cs-CZ" sz="2000" dirty="0"/>
              <a:t>	</a:t>
            </a:r>
            <a:r>
              <a:rPr lang="cs-CZ" sz="2000" dirty="0" smtClean="0">
                <a:hlinkClick r:id="rId2"/>
              </a:rPr>
              <a:t>http</a:t>
            </a:r>
            <a:r>
              <a:rPr lang="cs-CZ" sz="2000" dirty="0">
                <a:hlinkClick r:id="rId2"/>
              </a:rPr>
              <a:t>://</a:t>
            </a:r>
            <a:r>
              <a:rPr lang="cs-CZ" sz="2000" dirty="0" smtClean="0">
                <a:hlinkClick r:id="rId2"/>
              </a:rPr>
              <a:t>www.strukturalni-fondy.cz/cs/Microsites/IROP/Vyzvy/Vyzva-c-	16-Energeticke-uspory-v-bytovych-domech</a:t>
            </a:r>
            <a:endParaRPr lang="cs-CZ" sz="2000" dirty="0" smtClean="0"/>
          </a:p>
          <a:p>
            <a:pPr marL="0" indent="0">
              <a:buNone/>
            </a:pPr>
            <a:endParaRPr lang="cs-CZ" sz="2000" dirty="0"/>
          </a:p>
          <a:p>
            <a:r>
              <a:rPr lang="cs-CZ" sz="2000" dirty="0" smtClean="0"/>
              <a:t>Vyhlášení další </a:t>
            </a:r>
            <a:r>
              <a:rPr lang="cs-CZ" sz="2000" dirty="0"/>
              <a:t>výzvy v SC 2.5 je plánováno na prosinec </a:t>
            </a:r>
            <a:r>
              <a:rPr lang="cs-CZ" sz="2000" dirty="0" smtClean="0"/>
              <a:t>2016</a:t>
            </a:r>
          </a:p>
          <a:p>
            <a:pPr marL="0" indent="0">
              <a:buNone/>
            </a:pPr>
            <a:endParaRPr lang="cs-CZ" sz="2000" dirty="0"/>
          </a:p>
          <a:p>
            <a:pPr marL="0" indent="0">
              <a:buNone/>
            </a:pPr>
            <a:endParaRPr lang="cs-CZ" sz="2000" dirty="0"/>
          </a:p>
        </p:txBody>
      </p:sp>
    </p:spTree>
    <p:extLst>
      <p:ext uri="{BB962C8B-B14F-4D97-AF65-F5344CB8AC3E}">
        <p14:creationId xmlns:p14="http://schemas.microsoft.com/office/powerpoint/2010/main" val="9229710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10000"/>
          </a:bodyPr>
          <a:lstStyle/>
          <a:p>
            <a:pPr marL="0" indent="0" algn="ctr">
              <a:buNone/>
            </a:pPr>
            <a:r>
              <a:rPr lang="cs-CZ" sz="4400" dirty="0">
                <a:solidFill>
                  <a:srgbClr val="000000"/>
                </a:solidFill>
                <a:latin typeface="Myriad Pro Black"/>
                <a:cs typeface="Myriad Pro Black"/>
              </a:rPr>
              <a:t>DĚKUJI VÁM ZA POZORNOST</a:t>
            </a:r>
            <a:r>
              <a:rPr lang="cs-CZ" sz="4400" b="1" dirty="0">
                <a:solidFill>
                  <a:srgbClr val="000000"/>
                </a:solidFill>
                <a:cs typeface="Myriad Pro"/>
              </a:rPr>
              <a:t/>
            </a:r>
            <a:br>
              <a:rPr lang="cs-CZ" sz="4400" b="1" dirty="0">
                <a:solidFill>
                  <a:srgbClr val="000000"/>
                </a:solidFill>
                <a:cs typeface="Myriad Pro"/>
              </a:rPr>
            </a:br>
            <a:r>
              <a:rPr lang="cs-CZ" sz="4400" dirty="0">
                <a:solidFill>
                  <a:srgbClr val="000000"/>
                </a:solidFill>
                <a:cs typeface="Myriad Pro"/>
              </a:rPr>
              <a:t/>
            </a:r>
            <a:br>
              <a:rPr lang="cs-CZ" sz="4400" dirty="0">
                <a:solidFill>
                  <a:srgbClr val="000000"/>
                </a:solidFill>
                <a:cs typeface="Myriad Pro"/>
              </a:rPr>
            </a:br>
            <a:r>
              <a:rPr lang="cs-CZ" b="1" dirty="0" smtClean="0">
                <a:solidFill>
                  <a:srgbClr val="000000"/>
                </a:solidFill>
                <a:cs typeface="Myriad Pro"/>
              </a:rPr>
              <a:t>Miroslav Krob</a:t>
            </a:r>
          </a:p>
          <a:p>
            <a:pPr marL="0" indent="0" algn="ctr">
              <a:buNone/>
            </a:pPr>
            <a:r>
              <a:rPr lang="cs-CZ" dirty="0">
                <a:solidFill>
                  <a:srgbClr val="000000"/>
                </a:solidFill>
                <a:cs typeface="Myriad Pro"/>
              </a:rPr>
              <a:t/>
            </a:r>
            <a:br>
              <a:rPr lang="cs-CZ" dirty="0">
                <a:solidFill>
                  <a:srgbClr val="000000"/>
                </a:solidFill>
                <a:cs typeface="Myriad Pro"/>
              </a:rPr>
            </a:br>
            <a:r>
              <a:rPr lang="cs-CZ" dirty="0" smtClean="0">
                <a:solidFill>
                  <a:srgbClr val="000000"/>
                </a:solidFill>
                <a:cs typeface="Myriad Pro"/>
              </a:rPr>
              <a:t>Ministerstvo pro místní rozvoj ČR</a:t>
            </a:r>
          </a:p>
          <a:p>
            <a:pPr marL="0" indent="0" algn="ctr">
              <a:buNone/>
            </a:pPr>
            <a:r>
              <a:rPr lang="cs-CZ" dirty="0" smtClean="0">
                <a:solidFill>
                  <a:srgbClr val="000000"/>
                </a:solidFill>
                <a:cs typeface="Myriad Pro"/>
              </a:rPr>
              <a:t>Odbor řízení operačních programů </a:t>
            </a:r>
            <a:r>
              <a:rPr lang="cs-CZ" dirty="0">
                <a:solidFill>
                  <a:srgbClr val="000000"/>
                </a:solidFill>
                <a:cs typeface="Myriad Pro"/>
              </a:rPr>
              <a:t/>
            </a:r>
            <a:br>
              <a:rPr lang="cs-CZ" dirty="0">
                <a:solidFill>
                  <a:srgbClr val="000000"/>
                </a:solidFill>
                <a:cs typeface="Myriad Pro"/>
              </a:rPr>
            </a:br>
            <a:r>
              <a:rPr lang="cs-CZ" dirty="0">
                <a:solidFill>
                  <a:srgbClr val="000000"/>
                </a:solidFill>
                <a:cs typeface="Myriad Pro"/>
              </a:rPr>
              <a:t>E-mail</a:t>
            </a:r>
            <a:r>
              <a:rPr lang="cs-CZ" dirty="0" smtClean="0">
                <a:solidFill>
                  <a:srgbClr val="000000"/>
                </a:solidFill>
                <a:cs typeface="Myriad Pro"/>
              </a:rPr>
              <a:t>: </a:t>
            </a:r>
            <a:r>
              <a:rPr lang="cs-CZ" dirty="0" err="1" smtClean="0">
                <a:solidFill>
                  <a:srgbClr val="000000"/>
                </a:solidFill>
                <a:cs typeface="Myriad Pro"/>
              </a:rPr>
              <a:t>Miroslav.Krob</a:t>
            </a:r>
            <a:r>
              <a:rPr lang="pl-PL" dirty="0" smtClean="0">
                <a:solidFill>
                  <a:srgbClr val="000000"/>
                </a:solidFill>
                <a:cs typeface="Myriad Pro"/>
              </a:rPr>
              <a:t>@mmr.cz</a:t>
            </a:r>
            <a:r>
              <a:rPr lang="cs-CZ" dirty="0">
                <a:solidFill>
                  <a:srgbClr val="000000"/>
                </a:solidFill>
                <a:cs typeface="Myriad Pro"/>
              </a:rPr>
              <a:t/>
            </a:r>
            <a:br>
              <a:rPr lang="cs-CZ" dirty="0">
                <a:solidFill>
                  <a:srgbClr val="000000"/>
                </a:solidFill>
                <a:cs typeface="Myriad Pro"/>
              </a:rPr>
            </a:br>
            <a:r>
              <a:rPr lang="cs-CZ" dirty="0">
                <a:solidFill>
                  <a:srgbClr val="000000"/>
                </a:solidFill>
                <a:cs typeface="Myriad Pro"/>
              </a:rPr>
              <a:t/>
            </a:r>
            <a:br>
              <a:rPr lang="cs-CZ" dirty="0">
                <a:solidFill>
                  <a:srgbClr val="000000"/>
                </a:solidFill>
                <a:cs typeface="Myriad Pro"/>
              </a:rPr>
            </a:br>
            <a:endParaRPr lang="cs-CZ" dirty="0"/>
          </a:p>
        </p:txBody>
      </p:sp>
      <p:pic>
        <p:nvPicPr>
          <p:cNvPr id="2050" name="Picture 2" descr="C:\Users\paldav\Desktop\Loga\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5949280"/>
            <a:ext cx="4264575" cy="702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939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it-IT" sz="3200" dirty="0">
                <a:solidFill>
                  <a:srgbClr val="0070C0"/>
                </a:solidFill>
              </a:rPr>
              <a:t>Pravidla pro žadatele a příjemce</a:t>
            </a:r>
            <a:endParaRPr lang="cs-CZ" sz="3200" dirty="0">
              <a:solidFill>
                <a:srgbClr val="0070C0"/>
              </a:solidFill>
            </a:endParaRPr>
          </a:p>
        </p:txBody>
      </p:sp>
      <p:sp>
        <p:nvSpPr>
          <p:cNvPr id="3" name="Zástupný symbol pro obsah 2"/>
          <p:cNvSpPr>
            <a:spLocks noGrp="1"/>
          </p:cNvSpPr>
          <p:nvPr>
            <p:ph idx="1"/>
          </p:nvPr>
        </p:nvSpPr>
        <p:spPr/>
        <p:txBody>
          <a:bodyPr/>
          <a:lstStyle/>
          <a:p>
            <a:pPr marL="400050" lvl="1" indent="0">
              <a:spcAft>
                <a:spcPts val="600"/>
              </a:spcAft>
              <a:buNone/>
              <a:defRPr/>
            </a:pPr>
            <a:r>
              <a:rPr lang="cs-CZ" sz="2400" b="1" dirty="0">
                <a:cs typeface="Arial" charset="0"/>
              </a:rPr>
              <a:t>Obecná </a:t>
            </a:r>
            <a:r>
              <a:rPr lang="cs-CZ" sz="2400" b="1" dirty="0" smtClean="0">
                <a:cs typeface="Arial" charset="0"/>
              </a:rPr>
              <a:t>pravidla</a:t>
            </a:r>
          </a:p>
          <a:p>
            <a:pPr marL="400050" lvl="1" indent="0">
              <a:spcAft>
                <a:spcPts val="600"/>
              </a:spcAft>
              <a:buNone/>
              <a:defRPr/>
            </a:pPr>
            <a:r>
              <a:rPr lang="cs-CZ" sz="2400" i="1" dirty="0" smtClean="0">
                <a:cs typeface="Arial" charset="0"/>
              </a:rPr>
              <a:t>(závazná </a:t>
            </a:r>
            <a:r>
              <a:rPr lang="cs-CZ" sz="2400" i="1" dirty="0">
                <a:cs typeface="Arial" charset="0"/>
              </a:rPr>
              <a:t>pro všechny specifické cíle a výzvy)</a:t>
            </a:r>
            <a:endParaRPr lang="cs-CZ" sz="2400" i="1" u="sng" dirty="0">
              <a:cs typeface="Arial" charset="0"/>
            </a:endParaRPr>
          </a:p>
          <a:p>
            <a:pPr marL="457200" lvl="1" indent="0">
              <a:buNone/>
              <a:defRPr/>
            </a:pPr>
            <a:r>
              <a:rPr lang="cs-CZ" sz="2400" dirty="0">
                <a:hlinkClick r:id="rId2"/>
              </a:rPr>
              <a:t>www.dotaceEU.cz/IROP</a:t>
            </a:r>
            <a:endParaRPr lang="cs-CZ" sz="2400" dirty="0"/>
          </a:p>
          <a:p>
            <a:pPr marL="457200" lvl="1" indent="0">
              <a:buNone/>
              <a:defRPr/>
            </a:pPr>
            <a:endParaRPr lang="cs-CZ" sz="2400" dirty="0"/>
          </a:p>
          <a:p>
            <a:pPr marL="400050" lvl="1" indent="0">
              <a:spcAft>
                <a:spcPts val="600"/>
              </a:spcAft>
              <a:buNone/>
              <a:defRPr/>
            </a:pPr>
            <a:r>
              <a:rPr lang="cs-CZ" sz="2400" b="1" dirty="0">
                <a:cs typeface="Arial" charset="0"/>
              </a:rPr>
              <a:t>Specifická </a:t>
            </a:r>
            <a:r>
              <a:rPr lang="cs-CZ" sz="2400" b="1" dirty="0" smtClean="0">
                <a:cs typeface="Arial" charset="0"/>
              </a:rPr>
              <a:t>pravidla</a:t>
            </a:r>
            <a:endParaRPr lang="cs-CZ" sz="2400" b="1" dirty="0">
              <a:cs typeface="Arial" charset="0"/>
            </a:endParaRPr>
          </a:p>
          <a:p>
            <a:pPr marL="400050" lvl="1" indent="0">
              <a:spcAft>
                <a:spcPts val="600"/>
              </a:spcAft>
              <a:buNone/>
              <a:defRPr/>
            </a:pPr>
            <a:r>
              <a:rPr lang="cs-CZ" sz="2400" i="1" dirty="0" smtClean="0">
                <a:cs typeface="Arial" charset="0"/>
              </a:rPr>
              <a:t>(pro </a:t>
            </a:r>
            <a:r>
              <a:rPr lang="cs-CZ" sz="2400" i="1" dirty="0">
                <a:cs typeface="Arial" charset="0"/>
              </a:rPr>
              <a:t>každou výzvu samostatný dokument)</a:t>
            </a:r>
            <a:r>
              <a:rPr lang="cs-CZ" sz="2400" i="1" u="sng" dirty="0">
                <a:cs typeface="Arial" charset="0"/>
              </a:rPr>
              <a:t> </a:t>
            </a:r>
          </a:p>
          <a:p>
            <a:pPr marL="400050" lvl="1" indent="0">
              <a:spcAft>
                <a:spcPts val="600"/>
              </a:spcAft>
              <a:buNone/>
              <a:defRPr/>
            </a:pPr>
            <a:r>
              <a:rPr lang="cs-CZ" sz="2400" dirty="0">
                <a:cs typeface="Arial" charset="0"/>
                <a:hlinkClick r:id="rId2"/>
              </a:rPr>
              <a:t>www.dotaceEU.cz/IROP</a:t>
            </a:r>
            <a:endParaRPr lang="cs-CZ" sz="2400" dirty="0">
              <a:cs typeface="Arial" charset="0"/>
            </a:endParaRPr>
          </a:p>
          <a:p>
            <a:pPr lvl="1" indent="-342900">
              <a:spcAft>
                <a:spcPts val="600"/>
              </a:spcAft>
              <a:buFont typeface="Arial" panose="020B0604020202020204" pitchFamily="34" charset="0"/>
              <a:buChar char="•"/>
              <a:defRPr/>
            </a:pPr>
            <a:r>
              <a:rPr lang="cs-CZ" sz="2400" dirty="0">
                <a:cs typeface="Arial" charset="0"/>
              </a:rPr>
              <a:t>podporované aktivity, způsobilé výdaje, hodnoticí kritéria, povinné přílohy</a:t>
            </a:r>
          </a:p>
          <a:p>
            <a:endParaRPr lang="cs-CZ" dirty="0"/>
          </a:p>
        </p:txBody>
      </p:sp>
      <p:sp>
        <p:nvSpPr>
          <p:cNvPr id="4" name="Zástupný symbol pro číslo snímku 3"/>
          <p:cNvSpPr>
            <a:spLocks noGrp="1"/>
          </p:cNvSpPr>
          <p:nvPr>
            <p:ph type="sldNum" sz="quarter" idx="12"/>
          </p:nvPr>
        </p:nvSpPr>
        <p:spPr/>
        <p:txBody>
          <a:bodyPr/>
          <a:lstStyle/>
          <a:p>
            <a:fld id="{CA6B5227-2C6F-B94D-9D8F-826F9170706D}" type="slidenum">
              <a:rPr lang="en-US" smtClean="0"/>
              <a:t>4</a:t>
            </a:fld>
            <a:endParaRPr lang="en-US" dirty="0"/>
          </a:p>
        </p:txBody>
      </p:sp>
      <p:pic>
        <p:nvPicPr>
          <p:cNvPr id="5"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6802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84163"/>
            <a:ext cx="8229600" cy="1143000"/>
          </a:xfrm>
        </p:spPr>
        <p:txBody>
          <a:bodyPr/>
          <a:lstStyle/>
          <a:p>
            <a:r>
              <a:rPr lang="it-IT" sz="3200" dirty="0">
                <a:solidFill>
                  <a:srgbClr val="0070C0"/>
                </a:solidFill>
              </a:rPr>
              <a:t>Pravidla pro žadatele a příjemce</a:t>
            </a:r>
            <a:endParaRPr lang="cs-CZ" dirty="0">
              <a:solidFill>
                <a:srgbClr val="0070C0"/>
              </a:solidFill>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1467220063"/>
              </p:ext>
            </p:extLst>
          </p:nvPr>
        </p:nvGraphicFramePr>
        <p:xfrm>
          <a:off x="457200" y="1337437"/>
          <a:ext cx="8229600" cy="5032248"/>
        </p:xfrm>
        <a:graphic>
          <a:graphicData uri="http://schemas.openxmlformats.org/drawingml/2006/table">
            <a:tbl>
              <a:tblPr firstRow="1" bandRow="1">
                <a:tableStyleId>{5C22544A-7EE6-4342-B048-85BDC9FD1C3A}</a:tableStyleId>
              </a:tblPr>
              <a:tblGrid>
                <a:gridCol w="4114800"/>
                <a:gridCol w="4114800"/>
              </a:tblGrid>
              <a:tr h="0">
                <a:tc gridSpan="2">
                  <a:txBody>
                    <a:bodyPr/>
                    <a:lstStyle/>
                    <a:p>
                      <a:pPr algn="ctr"/>
                      <a:r>
                        <a:rPr lang="cs-CZ" dirty="0" smtClean="0"/>
                        <a:t>Kapitoly</a:t>
                      </a:r>
                      <a:r>
                        <a:rPr lang="cs-CZ" baseline="0" dirty="0" smtClean="0"/>
                        <a:t> Obecných pravidel</a:t>
                      </a:r>
                      <a:endParaRPr lang="cs-CZ" dirty="0"/>
                    </a:p>
                  </a:txBody>
                  <a:tcPr/>
                </a:tc>
                <a:tc hMerge="1">
                  <a:txBody>
                    <a:bodyPr/>
                    <a:lstStyle/>
                    <a:p>
                      <a:endParaRPr lang="cs-CZ" dirty="0"/>
                    </a:p>
                  </a:txBody>
                  <a:tcPr/>
                </a:tc>
              </a:tr>
              <a:tr h="356049">
                <a:tc>
                  <a:txBody>
                    <a:bodyPr/>
                    <a:lstStyle/>
                    <a:p>
                      <a:r>
                        <a:rPr lang="cs-CZ" dirty="0" smtClean="0"/>
                        <a:t>Vyhlášení výzvy a předkládání žádostí</a:t>
                      </a:r>
                      <a:endParaRPr lang="cs-CZ" dirty="0"/>
                    </a:p>
                  </a:txBody>
                  <a:tcPr/>
                </a:tc>
                <a:tc>
                  <a:txBody>
                    <a:bodyPr/>
                    <a:lstStyle/>
                    <a:p>
                      <a:r>
                        <a:rPr lang="cs-CZ" dirty="0" smtClean="0"/>
                        <a:t>Publicita</a:t>
                      </a:r>
                      <a:endParaRPr lang="cs-CZ" dirty="0"/>
                    </a:p>
                  </a:txBody>
                  <a:tcPr/>
                </a:tc>
              </a:tr>
              <a:tr h="356049">
                <a:tc>
                  <a:txBody>
                    <a:bodyPr/>
                    <a:lstStyle/>
                    <a:p>
                      <a:r>
                        <a:rPr lang="cs-CZ" dirty="0" smtClean="0"/>
                        <a:t>Hodnocení a výběr projektů</a:t>
                      </a:r>
                      <a:endParaRPr lang="cs-CZ" dirty="0"/>
                    </a:p>
                  </a:txBody>
                  <a:tcPr/>
                </a:tc>
                <a:tc>
                  <a:txBody>
                    <a:bodyPr/>
                    <a:lstStyle/>
                    <a:p>
                      <a:r>
                        <a:rPr lang="cs-CZ" dirty="0" smtClean="0"/>
                        <a:t>Sankce</a:t>
                      </a:r>
                      <a:endParaRPr lang="cs-CZ" dirty="0"/>
                    </a:p>
                  </a:txBody>
                  <a:tcPr/>
                </a:tc>
              </a:tr>
              <a:tr h="356049">
                <a:tc>
                  <a:txBody>
                    <a:bodyPr/>
                    <a:lstStyle/>
                    <a:p>
                      <a:r>
                        <a:rPr lang="cs-CZ" dirty="0" smtClean="0"/>
                        <a:t>Příprava</a:t>
                      </a:r>
                      <a:r>
                        <a:rPr lang="cs-CZ" baseline="0" dirty="0" smtClean="0"/>
                        <a:t> a realizace projektu</a:t>
                      </a:r>
                      <a:endParaRPr lang="cs-CZ" dirty="0"/>
                    </a:p>
                  </a:txBody>
                  <a:tcPr/>
                </a:tc>
                <a:tc>
                  <a:txBody>
                    <a:bodyPr/>
                    <a:lstStyle/>
                    <a:p>
                      <a:r>
                        <a:rPr lang="cs-CZ" dirty="0" smtClean="0"/>
                        <a:t>Monitorování projektů</a:t>
                      </a:r>
                      <a:endParaRPr lang="cs-CZ" dirty="0"/>
                    </a:p>
                  </a:txBody>
                  <a:tcPr/>
                </a:tc>
              </a:tr>
              <a:tr h="356049">
                <a:tc>
                  <a:txBody>
                    <a:bodyPr/>
                    <a:lstStyle/>
                    <a:p>
                      <a:r>
                        <a:rPr lang="cs-CZ" dirty="0" smtClean="0"/>
                        <a:t>Investiční</a:t>
                      </a:r>
                      <a:r>
                        <a:rPr lang="cs-CZ" baseline="0" dirty="0" smtClean="0"/>
                        <a:t> plánování  </a:t>
                      </a:r>
                      <a:endParaRPr lang="cs-CZ" dirty="0"/>
                    </a:p>
                  </a:txBody>
                  <a:tcPr/>
                </a:tc>
                <a:tc>
                  <a:txBody>
                    <a:bodyPr/>
                    <a:lstStyle/>
                    <a:p>
                      <a:r>
                        <a:rPr lang="cs-CZ" dirty="0" smtClean="0"/>
                        <a:t>Indikátory</a:t>
                      </a:r>
                      <a:endParaRPr lang="cs-CZ" dirty="0"/>
                    </a:p>
                  </a:txBody>
                  <a:tcPr/>
                </a:tc>
              </a:tr>
              <a:tr h="356049">
                <a:tc>
                  <a:txBody>
                    <a:bodyPr/>
                    <a:lstStyle/>
                    <a:p>
                      <a:r>
                        <a:rPr lang="cs-CZ" dirty="0" smtClean="0"/>
                        <a:t>Dodatečné stavební práce</a:t>
                      </a:r>
                      <a:endParaRPr lang="cs-CZ" dirty="0"/>
                    </a:p>
                  </a:txBody>
                  <a:tcPr/>
                </a:tc>
                <a:tc>
                  <a:txBody>
                    <a:bodyPr/>
                    <a:lstStyle/>
                    <a:p>
                      <a:r>
                        <a:rPr lang="cs-CZ" dirty="0" smtClean="0"/>
                        <a:t>Změny v projektu</a:t>
                      </a:r>
                      <a:endParaRPr lang="cs-CZ" dirty="0"/>
                    </a:p>
                  </a:txBody>
                  <a:tcPr/>
                </a:tc>
              </a:tr>
              <a:tr h="64312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cs-CZ" dirty="0" smtClean="0"/>
                        <a:t>Odstoupení, ukončení realizace projektu</a:t>
                      </a:r>
                    </a:p>
                  </a:txBody>
                  <a:tcPr/>
                </a:tc>
                <a:tc>
                  <a:txBody>
                    <a:bodyPr/>
                    <a:lstStyle/>
                    <a:p>
                      <a:r>
                        <a:rPr lang="cs-CZ" dirty="0" smtClean="0"/>
                        <a:t>Nesrovnalosti,</a:t>
                      </a:r>
                      <a:r>
                        <a:rPr lang="cs-CZ" baseline="0" dirty="0" smtClean="0"/>
                        <a:t> porušení rozpočtové kázně, porušení právního aktu</a:t>
                      </a:r>
                      <a:endParaRPr lang="cs-CZ" dirty="0"/>
                    </a:p>
                  </a:txBody>
                  <a:tcPr/>
                </a:tc>
              </a:tr>
              <a:tr h="356049">
                <a:tc>
                  <a:txBody>
                    <a:bodyPr/>
                    <a:lstStyle/>
                    <a:p>
                      <a:r>
                        <a:rPr lang="cs-CZ" dirty="0" smtClean="0"/>
                        <a:t>Veřejná podpora</a:t>
                      </a:r>
                      <a:endParaRPr lang="cs-CZ" dirty="0"/>
                    </a:p>
                  </a:txBody>
                  <a:tcPr/>
                </a:tc>
                <a:tc>
                  <a:txBody>
                    <a:bodyPr/>
                    <a:lstStyle/>
                    <a:p>
                      <a:r>
                        <a:rPr lang="cs-CZ" dirty="0" smtClean="0"/>
                        <a:t>Financování</a:t>
                      </a:r>
                      <a:endParaRPr lang="cs-CZ" dirty="0"/>
                    </a:p>
                  </a:txBody>
                  <a:tcPr/>
                </a:tc>
              </a:tr>
              <a:tr h="356049">
                <a:tc>
                  <a:txBody>
                    <a:bodyPr/>
                    <a:lstStyle/>
                    <a:p>
                      <a:r>
                        <a:rPr lang="cs-CZ" dirty="0" smtClean="0"/>
                        <a:t>Účetnictví</a:t>
                      </a:r>
                      <a:endParaRPr lang="cs-CZ" dirty="0"/>
                    </a:p>
                  </a:txBody>
                  <a:tcPr/>
                </a:tc>
                <a:tc>
                  <a:txBody>
                    <a:bodyPr/>
                    <a:lstStyle/>
                    <a:p>
                      <a:r>
                        <a:rPr lang="cs-CZ" dirty="0" smtClean="0"/>
                        <a:t>Příjmy</a:t>
                      </a:r>
                      <a:endParaRPr lang="cs-CZ" dirty="0"/>
                    </a:p>
                  </a:txBody>
                  <a:tcPr/>
                </a:tc>
              </a:tr>
              <a:tr h="356049">
                <a:tc>
                  <a:txBody>
                    <a:bodyPr/>
                    <a:lstStyle/>
                    <a:p>
                      <a:r>
                        <a:rPr lang="cs-CZ" dirty="0" smtClean="0"/>
                        <a:t>Způsobilé výdaje</a:t>
                      </a:r>
                      <a:endParaRPr lang="cs-CZ" dirty="0"/>
                    </a:p>
                  </a:txBody>
                  <a:tcPr/>
                </a:tc>
                <a:tc>
                  <a:txBody>
                    <a:bodyPr/>
                    <a:lstStyle/>
                    <a:p>
                      <a:r>
                        <a:rPr lang="cs-CZ" dirty="0" smtClean="0"/>
                        <a:t>Udržitelnost</a:t>
                      </a:r>
                      <a:endParaRPr lang="cs-CZ" dirty="0"/>
                    </a:p>
                  </a:txBody>
                  <a:tcPr/>
                </a:tc>
              </a:tr>
              <a:tr h="356049">
                <a:tc>
                  <a:txBody>
                    <a:bodyPr/>
                    <a:lstStyle/>
                    <a:p>
                      <a:r>
                        <a:rPr lang="cs-CZ" dirty="0" smtClean="0"/>
                        <a:t>Přenesená daňová povinnost</a:t>
                      </a:r>
                      <a:endParaRPr lang="cs-CZ" dirty="0"/>
                    </a:p>
                  </a:txBody>
                  <a:tcPr/>
                </a:tc>
                <a:tc>
                  <a:txBody>
                    <a:bodyPr/>
                    <a:lstStyle/>
                    <a:p>
                      <a:r>
                        <a:rPr lang="cs-CZ" dirty="0" smtClean="0"/>
                        <a:t>Námitky a stížnosti</a:t>
                      </a:r>
                      <a:endParaRPr lang="cs-CZ" dirty="0"/>
                    </a:p>
                  </a:txBody>
                  <a:tcPr/>
                </a:tc>
              </a:tr>
              <a:tr h="356049">
                <a:tc>
                  <a:txBody>
                    <a:bodyPr/>
                    <a:lstStyle/>
                    <a:p>
                      <a:r>
                        <a:rPr lang="cs-CZ" dirty="0" smtClean="0"/>
                        <a:t>Archivace</a:t>
                      </a:r>
                      <a:endParaRPr lang="cs-CZ" dirty="0"/>
                    </a:p>
                  </a:txBody>
                  <a:tcPr/>
                </a:tc>
                <a:tc>
                  <a:txBody>
                    <a:bodyPr/>
                    <a:lstStyle/>
                    <a:p>
                      <a:r>
                        <a:rPr lang="cs-CZ" dirty="0" smtClean="0"/>
                        <a:t>Kontroly a audity</a:t>
                      </a:r>
                      <a:endParaRPr lang="cs-CZ" dirty="0"/>
                    </a:p>
                  </a:txBody>
                  <a:tcPr/>
                </a:tc>
              </a:tr>
              <a:tr h="356049">
                <a:tc>
                  <a:txBody>
                    <a:bodyPr/>
                    <a:lstStyle/>
                    <a:p>
                      <a:r>
                        <a:rPr lang="cs-CZ" dirty="0" smtClean="0"/>
                        <a:t>Vazba</a:t>
                      </a:r>
                      <a:r>
                        <a:rPr lang="cs-CZ" baseline="0" dirty="0" smtClean="0"/>
                        <a:t> na integrované nástroje</a:t>
                      </a:r>
                      <a:endParaRPr lang="cs-CZ" dirty="0"/>
                    </a:p>
                  </a:txBody>
                  <a:tcPr/>
                </a:tc>
                <a:tc>
                  <a:txBody>
                    <a:bodyPr/>
                    <a:lstStyle/>
                    <a:p>
                      <a:r>
                        <a:rPr lang="cs-CZ" dirty="0" smtClean="0"/>
                        <a:t>Právní a metodický rámec</a:t>
                      </a:r>
                      <a:endParaRPr lang="cs-CZ" dirty="0"/>
                    </a:p>
                  </a:txBody>
                  <a:tcPr/>
                </a:tc>
              </a:tr>
            </a:tbl>
          </a:graphicData>
        </a:graphic>
      </p:graphicFrame>
      <p:sp>
        <p:nvSpPr>
          <p:cNvPr id="4" name="Zástupný symbol pro číslo snímku 3"/>
          <p:cNvSpPr>
            <a:spLocks noGrp="1"/>
          </p:cNvSpPr>
          <p:nvPr>
            <p:ph type="sldNum" sz="quarter" idx="12"/>
          </p:nvPr>
        </p:nvSpPr>
        <p:spPr/>
        <p:txBody>
          <a:bodyPr/>
          <a:lstStyle/>
          <a:p>
            <a:fld id="{CA6B5227-2C6F-B94D-9D8F-826F9170706D}" type="slidenum">
              <a:rPr lang="en-US" smtClean="0"/>
              <a:t>5</a:t>
            </a:fld>
            <a:endParaRPr lang="en-US" dirty="0"/>
          </a:p>
        </p:txBody>
      </p:sp>
    </p:spTree>
    <p:extLst>
      <p:ext uri="{BB962C8B-B14F-4D97-AF65-F5344CB8AC3E}">
        <p14:creationId xmlns:p14="http://schemas.microsoft.com/office/powerpoint/2010/main" val="3924005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55801"/>
          </a:xfrm>
        </p:spPr>
        <p:txBody>
          <a:bodyPr/>
          <a:lstStyle/>
          <a:p>
            <a:r>
              <a:rPr lang="cs-CZ" sz="3200" dirty="0" smtClean="0">
                <a:solidFill>
                  <a:srgbClr val="0070C0"/>
                </a:solidFill>
              </a:rPr>
              <a:t>Harmonogram výzev IROP 2015</a:t>
            </a:r>
            <a:endParaRPr lang="it-IT" sz="3200" dirty="0">
              <a:solidFill>
                <a:srgbClr val="0070C0"/>
              </a:solidFill>
            </a:endParaRPr>
          </a:p>
        </p:txBody>
      </p:sp>
      <p:graphicFrame>
        <p:nvGraphicFramePr>
          <p:cNvPr id="7" name="Zástupný symbol pro obsah 6"/>
          <p:cNvGraphicFramePr>
            <a:graphicFrameLocks noGrp="1"/>
          </p:cNvGraphicFramePr>
          <p:nvPr>
            <p:ph idx="1"/>
            <p:extLst>
              <p:ext uri="{D42A27DB-BD31-4B8C-83A1-F6EECF244321}">
                <p14:modId xmlns:p14="http://schemas.microsoft.com/office/powerpoint/2010/main" val="3837621731"/>
              </p:ext>
            </p:extLst>
          </p:nvPr>
        </p:nvGraphicFramePr>
        <p:xfrm>
          <a:off x="402817" y="1330084"/>
          <a:ext cx="8338367" cy="4718937"/>
        </p:xfrm>
        <a:graphic>
          <a:graphicData uri="http://schemas.openxmlformats.org/drawingml/2006/table">
            <a:tbl>
              <a:tblPr>
                <a:tableStyleId>{5C22544A-7EE6-4342-B048-85BDC9FD1C3A}</a:tableStyleId>
              </a:tblPr>
              <a:tblGrid>
                <a:gridCol w="1440989"/>
                <a:gridCol w="5677312"/>
                <a:gridCol w="1220066"/>
              </a:tblGrid>
              <a:tr h="341651">
                <a:tc>
                  <a:txBody>
                    <a:bodyPr/>
                    <a:lstStyle/>
                    <a:p>
                      <a:pPr algn="ctr" fontAlgn="b"/>
                      <a:r>
                        <a:rPr lang="cs-CZ" sz="2000" b="1" i="0" u="none" strike="noStrike" dirty="0" smtClean="0">
                          <a:solidFill>
                            <a:schemeClr val="dk1"/>
                          </a:solidFill>
                          <a:effectLst/>
                          <a:latin typeface="+mn-lt"/>
                        </a:rPr>
                        <a:t>Číslo</a:t>
                      </a:r>
                      <a:r>
                        <a:rPr lang="cs-CZ" sz="2000" b="1" i="0" u="none" strike="noStrike" baseline="0" dirty="0" smtClean="0">
                          <a:solidFill>
                            <a:schemeClr val="dk1"/>
                          </a:solidFill>
                          <a:effectLst/>
                          <a:latin typeface="+mn-lt"/>
                        </a:rPr>
                        <a:t> výzvy</a:t>
                      </a:r>
                      <a:endParaRPr lang="cs-CZ" sz="2000" b="1" i="0" u="none" strike="noStrike" dirty="0">
                        <a:solidFill>
                          <a:srgbClr val="000000"/>
                        </a:solidFill>
                        <a:effectLst/>
                        <a:latin typeface="Calibri"/>
                      </a:endParaRPr>
                    </a:p>
                  </a:txBody>
                  <a:tcPr marL="9525" marR="9525" marT="9525" marB="0" anchor="ctr"/>
                </a:tc>
                <a:tc>
                  <a:txBody>
                    <a:bodyPr/>
                    <a:lstStyle/>
                    <a:p>
                      <a:pPr algn="ctr" fontAlgn="b"/>
                      <a:r>
                        <a:rPr lang="cs-CZ" sz="2000" b="1" i="0" u="none" strike="noStrike" baseline="0" dirty="0" smtClean="0">
                          <a:solidFill>
                            <a:schemeClr val="dk1"/>
                          </a:solidFill>
                          <a:effectLst/>
                          <a:latin typeface="+mn-lt"/>
                        </a:rPr>
                        <a:t>Vyhlášené výzvy IROP</a:t>
                      </a:r>
                      <a:endParaRPr lang="cs-CZ" sz="2000" b="1" i="0" u="none" strike="noStrike" dirty="0">
                        <a:solidFill>
                          <a:srgbClr val="000000"/>
                        </a:solidFill>
                        <a:effectLst/>
                        <a:latin typeface="Calibri"/>
                      </a:endParaRPr>
                    </a:p>
                  </a:txBody>
                  <a:tcPr marL="9525" marR="9525" marT="9525" marB="0" anchor="ctr"/>
                </a:tc>
                <a:tc>
                  <a:txBody>
                    <a:bodyPr/>
                    <a:lstStyle/>
                    <a:p>
                      <a:pPr algn="ctr" fontAlgn="b"/>
                      <a:r>
                        <a:rPr lang="cs-CZ" sz="2000" b="1" i="0" u="none" strike="noStrike" dirty="0" smtClean="0">
                          <a:solidFill>
                            <a:srgbClr val="000000"/>
                          </a:solidFill>
                          <a:effectLst/>
                          <a:latin typeface="Calibri"/>
                        </a:rPr>
                        <a:t>Vyhlášení</a:t>
                      </a:r>
                      <a:endParaRPr lang="cs-CZ" sz="2000" b="1" i="0" u="none" strike="noStrike" dirty="0">
                        <a:solidFill>
                          <a:srgbClr val="000000"/>
                        </a:solidFill>
                        <a:effectLst/>
                        <a:latin typeface="Calibri"/>
                      </a:endParaRPr>
                    </a:p>
                  </a:txBody>
                  <a:tcPr marL="9525" marR="9525" marT="9525" marB="0" anchor="ctr"/>
                </a:tc>
              </a:tr>
              <a:tr h="341651">
                <a:tc>
                  <a:txBody>
                    <a:bodyPr/>
                    <a:lstStyle/>
                    <a:p>
                      <a:pPr algn="ctr" fontAlgn="ctr"/>
                      <a:r>
                        <a:rPr lang="cs-CZ" sz="2000" u="none" strike="noStrike" dirty="0" smtClean="0">
                          <a:effectLst/>
                        </a:rPr>
                        <a:t>1</a:t>
                      </a:r>
                      <a:endParaRPr lang="cs-CZ" sz="2000" b="0" i="0" u="none" strike="noStrike" dirty="0">
                        <a:solidFill>
                          <a:srgbClr val="000000"/>
                        </a:solidFill>
                        <a:effectLst/>
                        <a:latin typeface="Arial"/>
                      </a:endParaRPr>
                    </a:p>
                  </a:txBody>
                  <a:tcPr marL="9525" marR="9525" marT="9525" marB="0" anchor="ctr"/>
                </a:tc>
                <a:tc>
                  <a:txBody>
                    <a:bodyPr/>
                    <a:lstStyle/>
                    <a:p>
                      <a:pPr algn="l" fontAlgn="ctr"/>
                      <a:r>
                        <a:rPr lang="cs-CZ" sz="2000" b="0" i="0" u="none" strike="noStrike" dirty="0" smtClean="0">
                          <a:solidFill>
                            <a:schemeClr val="dk1"/>
                          </a:solidFill>
                          <a:effectLst/>
                          <a:latin typeface="+mn-lt"/>
                        </a:rPr>
                        <a:t>Vybrané</a:t>
                      </a:r>
                      <a:r>
                        <a:rPr lang="cs-CZ" sz="2000" b="0" i="0" u="none" strike="noStrike" baseline="0" dirty="0" smtClean="0">
                          <a:solidFill>
                            <a:schemeClr val="dk1"/>
                          </a:solidFill>
                          <a:effectLst/>
                          <a:latin typeface="+mn-lt"/>
                        </a:rPr>
                        <a:t> úseky silnic II. a III. třídy</a:t>
                      </a:r>
                      <a:endParaRPr lang="cs-CZ" sz="2000" b="0" i="0" u="none" strike="noStrike" dirty="0">
                        <a:solidFill>
                          <a:srgbClr val="000000"/>
                        </a:solidFill>
                        <a:effectLst/>
                        <a:latin typeface="Arial"/>
                      </a:endParaRPr>
                    </a:p>
                  </a:txBody>
                  <a:tcPr marL="9525" marR="9525" marT="9525" marB="0" anchor="ctr"/>
                </a:tc>
                <a:tc>
                  <a:txBody>
                    <a:bodyPr/>
                    <a:lstStyle/>
                    <a:p>
                      <a:pPr algn="ctr" fontAlgn="ctr"/>
                      <a:r>
                        <a:rPr lang="cs-CZ" sz="2000" u="none" strike="noStrike" dirty="0" smtClean="0">
                          <a:effectLst/>
                        </a:rPr>
                        <a:t>7/2015</a:t>
                      </a:r>
                      <a:endParaRPr lang="cs-CZ" sz="2000" b="0" i="0" u="none" strike="noStrike" dirty="0">
                        <a:solidFill>
                          <a:srgbClr val="000000"/>
                        </a:solidFill>
                        <a:effectLst/>
                        <a:latin typeface="Arial"/>
                      </a:endParaRPr>
                    </a:p>
                  </a:txBody>
                  <a:tcPr marL="9525" marR="9525" marT="9525" marB="0" anchor="ctr">
                    <a:solidFill>
                      <a:schemeClr val="accent1">
                        <a:lumMod val="20000"/>
                        <a:lumOff val="80000"/>
                      </a:schemeClr>
                    </a:solidFill>
                  </a:tcPr>
                </a:tc>
              </a:tr>
              <a:tr h="341651">
                <a:tc>
                  <a:txBody>
                    <a:bodyPr/>
                    <a:lstStyle/>
                    <a:p>
                      <a:pPr algn="ctr" fontAlgn="ctr"/>
                      <a:r>
                        <a:rPr lang="cs-CZ" sz="2000" b="0" i="0" u="none" strike="noStrike" dirty="0" smtClean="0">
                          <a:solidFill>
                            <a:srgbClr val="000000"/>
                          </a:solidFill>
                          <a:effectLst/>
                          <a:latin typeface="Arial"/>
                        </a:rPr>
                        <a:t>2</a:t>
                      </a:r>
                      <a:endParaRPr lang="cs-CZ" sz="2000" b="0" i="0" u="none" strike="noStrike" dirty="0">
                        <a:solidFill>
                          <a:srgbClr val="000000"/>
                        </a:solidFill>
                        <a:effectLst/>
                        <a:latin typeface="Arial"/>
                      </a:endParaRPr>
                    </a:p>
                  </a:txBody>
                  <a:tcPr marL="9525" marR="9525" marT="9525" marB="0" anchor="ctr"/>
                </a:tc>
                <a:tc>
                  <a:txBody>
                    <a:bodyPr/>
                    <a:lstStyle/>
                    <a:p>
                      <a:pPr algn="l" fontAlgn="ctr"/>
                      <a:r>
                        <a:rPr lang="cs-CZ" sz="2000" b="0" i="0" u="none" strike="noStrike" dirty="0" smtClean="0">
                          <a:solidFill>
                            <a:schemeClr val="dk1"/>
                          </a:solidFill>
                          <a:effectLst/>
                          <a:latin typeface="+mn-lt"/>
                        </a:rPr>
                        <a:t>Územní</a:t>
                      </a:r>
                      <a:r>
                        <a:rPr lang="cs-CZ" sz="2000" b="0" i="0" u="none" strike="noStrike" baseline="0" dirty="0" smtClean="0">
                          <a:solidFill>
                            <a:schemeClr val="dk1"/>
                          </a:solidFill>
                          <a:effectLst/>
                          <a:latin typeface="+mn-lt"/>
                        </a:rPr>
                        <a:t> plány</a:t>
                      </a:r>
                      <a:endParaRPr lang="cs-CZ" sz="2000" b="0" i="0" u="none" strike="noStrike" dirty="0">
                        <a:solidFill>
                          <a:srgbClr val="000000"/>
                        </a:solidFill>
                        <a:effectLst/>
                        <a:latin typeface="Arial"/>
                      </a:endParaRPr>
                    </a:p>
                  </a:txBody>
                  <a:tcPr marL="9525" marR="9525" marT="9525" marB="0" anchor="ctr"/>
                </a:tc>
                <a:tc>
                  <a:txBody>
                    <a:bodyPr/>
                    <a:lstStyle/>
                    <a:p>
                      <a:pPr algn="ctr" fontAlgn="ctr"/>
                      <a:r>
                        <a:rPr lang="cs-CZ" sz="2000" u="none" strike="noStrike" dirty="0" smtClean="0">
                          <a:effectLst/>
                        </a:rPr>
                        <a:t>7/2015</a:t>
                      </a:r>
                      <a:endParaRPr lang="cs-CZ" sz="2000" b="0" i="0" u="none" strike="noStrike" dirty="0">
                        <a:solidFill>
                          <a:srgbClr val="000000"/>
                        </a:solidFill>
                        <a:effectLst/>
                        <a:latin typeface="Arial"/>
                      </a:endParaRPr>
                    </a:p>
                  </a:txBody>
                  <a:tcPr marL="9525" marR="9525" marT="9525" marB="0" anchor="ctr">
                    <a:solidFill>
                      <a:schemeClr val="accent1">
                        <a:lumMod val="20000"/>
                        <a:lumOff val="80000"/>
                      </a:schemeClr>
                    </a:solidFill>
                  </a:tcPr>
                </a:tc>
              </a:tr>
              <a:tr h="341651">
                <a:tc>
                  <a:txBody>
                    <a:bodyPr/>
                    <a:lstStyle/>
                    <a:p>
                      <a:pPr algn="ctr" fontAlgn="ctr"/>
                      <a:r>
                        <a:rPr lang="cs-CZ" sz="2000" b="0" i="0" u="none" strike="noStrike" dirty="0" smtClean="0">
                          <a:solidFill>
                            <a:srgbClr val="000000"/>
                          </a:solidFill>
                          <a:effectLst/>
                          <a:latin typeface="Arial"/>
                        </a:rPr>
                        <a:t>3</a:t>
                      </a:r>
                      <a:endParaRPr lang="cs-CZ" sz="2000" b="0" i="0" u="none" strike="noStrike" dirty="0">
                        <a:solidFill>
                          <a:srgbClr val="000000"/>
                        </a:solidFill>
                        <a:effectLst/>
                        <a:latin typeface="Arial"/>
                      </a:endParaRPr>
                    </a:p>
                  </a:txBody>
                  <a:tcPr marL="9525" marR="9525" marT="9525" marB="0" anchor="ctr"/>
                </a:tc>
                <a:tc>
                  <a:txBody>
                    <a:bodyPr/>
                    <a:lstStyle/>
                    <a:p>
                      <a:pPr algn="l" fontAlgn="ctr"/>
                      <a:r>
                        <a:rPr lang="cs-CZ" sz="2000" b="0" i="0" u="none" strike="noStrike" dirty="0" smtClean="0">
                          <a:solidFill>
                            <a:schemeClr val="dk1"/>
                          </a:solidFill>
                          <a:effectLst/>
                          <a:latin typeface="+mn-lt"/>
                        </a:rPr>
                        <a:t>Regulační</a:t>
                      </a:r>
                      <a:r>
                        <a:rPr lang="cs-CZ" sz="2000" b="0" i="0" u="none" strike="noStrike" baseline="0" dirty="0" smtClean="0">
                          <a:solidFill>
                            <a:schemeClr val="dk1"/>
                          </a:solidFill>
                          <a:effectLst/>
                          <a:latin typeface="+mn-lt"/>
                        </a:rPr>
                        <a:t> plány</a:t>
                      </a:r>
                      <a:endParaRPr lang="cs-CZ" sz="2000" b="0" i="0" u="none" strike="noStrike" dirty="0">
                        <a:solidFill>
                          <a:srgbClr val="000000"/>
                        </a:solidFill>
                        <a:effectLst/>
                        <a:latin typeface="Arial"/>
                      </a:endParaRPr>
                    </a:p>
                  </a:txBody>
                  <a:tcPr marL="9525" marR="9525" marT="9525" marB="0" anchor="ctr"/>
                </a:tc>
                <a:tc>
                  <a:txBody>
                    <a:bodyPr/>
                    <a:lstStyle/>
                    <a:p>
                      <a:pPr algn="ctr" fontAlgn="ctr"/>
                      <a:r>
                        <a:rPr lang="cs-CZ" sz="2000" u="none" strike="noStrike" dirty="0" smtClean="0">
                          <a:effectLst/>
                        </a:rPr>
                        <a:t>9/2015</a:t>
                      </a:r>
                      <a:endParaRPr lang="cs-CZ" sz="2000" b="0" i="0" u="none" strike="noStrike" dirty="0">
                        <a:solidFill>
                          <a:srgbClr val="000000"/>
                        </a:solidFill>
                        <a:effectLst/>
                        <a:latin typeface="+mn-lt"/>
                      </a:endParaRPr>
                    </a:p>
                  </a:txBody>
                  <a:tcPr marL="9525" marR="9525" marT="9525" marB="0" anchor="ctr">
                    <a:solidFill>
                      <a:schemeClr val="accent1">
                        <a:lumMod val="20000"/>
                        <a:lumOff val="80000"/>
                      </a:schemeClr>
                    </a:solidFill>
                  </a:tcPr>
                </a:tc>
              </a:tr>
              <a:tr h="341651">
                <a:tc>
                  <a:txBody>
                    <a:bodyPr/>
                    <a:lstStyle/>
                    <a:p>
                      <a:pPr algn="ctr" fontAlgn="ctr"/>
                      <a:r>
                        <a:rPr lang="cs-CZ" sz="2000" b="0" i="0" u="none" strike="noStrike" dirty="0" smtClean="0">
                          <a:solidFill>
                            <a:srgbClr val="000000"/>
                          </a:solidFill>
                          <a:effectLst/>
                          <a:latin typeface="Arial"/>
                        </a:rPr>
                        <a:t>4</a:t>
                      </a:r>
                      <a:endParaRPr lang="cs-CZ" sz="2000" b="0" i="0" u="none" strike="noStrike" dirty="0">
                        <a:solidFill>
                          <a:srgbClr val="000000"/>
                        </a:solidFill>
                        <a:effectLst/>
                        <a:latin typeface="Arial"/>
                      </a:endParaRPr>
                    </a:p>
                  </a:txBody>
                  <a:tcPr marL="9525" marR="9525" marT="9525" marB="0" anchor="ctr"/>
                </a:tc>
                <a:tc>
                  <a:txBody>
                    <a:bodyPr/>
                    <a:lstStyle/>
                    <a:p>
                      <a:pPr algn="l" fontAlgn="ctr"/>
                      <a:r>
                        <a:rPr lang="cs-CZ" sz="2000" b="0" i="0" u="none" strike="noStrike" dirty="0" smtClean="0">
                          <a:solidFill>
                            <a:schemeClr val="dk1"/>
                          </a:solidFill>
                          <a:effectLst/>
                          <a:latin typeface="+mn-lt"/>
                        </a:rPr>
                        <a:t>Aktivity</a:t>
                      </a:r>
                      <a:r>
                        <a:rPr lang="cs-CZ" sz="2000" b="0" i="0" u="none" strike="noStrike" baseline="0" dirty="0" smtClean="0">
                          <a:solidFill>
                            <a:schemeClr val="dk1"/>
                          </a:solidFill>
                          <a:effectLst/>
                          <a:latin typeface="+mn-lt"/>
                        </a:rPr>
                        <a:t> vedoucí k úplnému elektronickému podání</a:t>
                      </a:r>
                      <a:endParaRPr lang="cs-CZ" sz="2000" b="0" i="0" u="none" strike="noStrike" dirty="0">
                        <a:solidFill>
                          <a:srgbClr val="000000"/>
                        </a:solidFill>
                        <a:effectLst/>
                        <a:latin typeface="Arial"/>
                      </a:endParaRPr>
                    </a:p>
                  </a:txBody>
                  <a:tcPr marL="9525" marR="9525" marT="9525" marB="0" anchor="ctr"/>
                </a:tc>
                <a:tc>
                  <a:txBody>
                    <a:bodyPr/>
                    <a:lstStyle/>
                    <a:p>
                      <a:pPr algn="ctr" fontAlgn="ctr"/>
                      <a:r>
                        <a:rPr lang="cs-CZ" sz="2000" u="none" strike="noStrike" dirty="0" smtClean="0">
                          <a:effectLst/>
                        </a:rPr>
                        <a:t>9/2015</a:t>
                      </a:r>
                    </a:p>
                  </a:txBody>
                  <a:tcPr marL="9525" marR="9525" marT="9525" marB="0" anchor="ctr">
                    <a:solidFill>
                      <a:schemeClr val="accent1">
                        <a:lumMod val="20000"/>
                        <a:lumOff val="80000"/>
                      </a:schemeClr>
                    </a:solidFill>
                  </a:tcPr>
                </a:tc>
              </a:tr>
              <a:tr h="341651">
                <a:tc>
                  <a:txBody>
                    <a:bodyPr/>
                    <a:lstStyle/>
                    <a:p>
                      <a:pPr algn="ctr" fontAlgn="ctr"/>
                      <a:r>
                        <a:rPr lang="cs-CZ" sz="2000" b="0" i="0" u="none" strike="noStrike" dirty="0" smtClean="0">
                          <a:solidFill>
                            <a:srgbClr val="000000"/>
                          </a:solidFill>
                          <a:effectLst/>
                          <a:latin typeface="Arial"/>
                        </a:rPr>
                        <a:t>5</a:t>
                      </a:r>
                      <a:endParaRPr lang="cs-CZ" sz="2000" b="0" i="0" u="none" strike="noStrike" dirty="0">
                        <a:solidFill>
                          <a:srgbClr val="000000"/>
                        </a:solidFill>
                        <a:effectLst/>
                        <a:latin typeface="Arial"/>
                      </a:endParaRPr>
                    </a:p>
                  </a:txBody>
                  <a:tcPr marL="9525" marR="9525" marT="9525" marB="0" anchor="ctr"/>
                </a:tc>
                <a:tc>
                  <a:txBody>
                    <a:bodyPr/>
                    <a:lstStyle/>
                    <a:p>
                      <a:pPr algn="l" fontAlgn="ctr"/>
                      <a:r>
                        <a:rPr lang="cs-CZ" sz="2000" b="0" i="0" u="none" strike="noStrike" dirty="0" smtClean="0">
                          <a:solidFill>
                            <a:srgbClr val="000000"/>
                          </a:solidFill>
                          <a:effectLst/>
                          <a:latin typeface="Arial"/>
                        </a:rPr>
                        <a:t>Vysoc</a:t>
                      </a:r>
                      <a:r>
                        <a:rPr lang="cs-CZ" sz="2000" b="0" i="0" u="none" strike="noStrike" baseline="0" dirty="0" smtClean="0">
                          <a:solidFill>
                            <a:srgbClr val="000000"/>
                          </a:solidFill>
                          <a:effectLst/>
                          <a:latin typeface="Arial"/>
                        </a:rPr>
                        <a:t>e specializovaná péče v oblastech onkogynekologie a perinatologie</a:t>
                      </a:r>
                      <a:endParaRPr lang="cs-CZ" sz="2000" b="0" i="0" u="none" strike="noStrike" dirty="0">
                        <a:solidFill>
                          <a:srgbClr val="000000"/>
                        </a:solidFill>
                        <a:effectLst/>
                        <a:latin typeface="Arial"/>
                      </a:endParaRPr>
                    </a:p>
                  </a:txBody>
                  <a:tcPr marL="9525" marR="9525" marT="9525" marB="0" anchor="ctr"/>
                </a:tc>
                <a:tc>
                  <a:txBody>
                    <a:bodyPr/>
                    <a:lstStyle/>
                    <a:p>
                      <a:pPr algn="ctr" fontAlgn="ctr"/>
                      <a:r>
                        <a:rPr lang="cs-CZ" sz="2000" u="none" strike="noStrike" dirty="0" smtClean="0">
                          <a:effectLst/>
                        </a:rPr>
                        <a:t>9/2015</a:t>
                      </a:r>
                    </a:p>
                  </a:txBody>
                  <a:tcPr marL="9525" marR="9525" marT="9525" marB="0" anchor="ctr">
                    <a:solidFill>
                      <a:schemeClr val="accent1">
                        <a:lumMod val="20000"/>
                        <a:lumOff val="80000"/>
                      </a:schemeClr>
                    </a:solidFill>
                  </a:tcPr>
                </a:tc>
              </a:tr>
              <a:tr h="341651">
                <a:tc>
                  <a:txBody>
                    <a:bodyPr/>
                    <a:lstStyle/>
                    <a:p>
                      <a:pPr algn="ctr" fontAlgn="ctr"/>
                      <a:r>
                        <a:rPr lang="cs-CZ" sz="2000" b="0" i="0" u="none" strike="noStrike" dirty="0" smtClean="0">
                          <a:solidFill>
                            <a:srgbClr val="000000"/>
                          </a:solidFill>
                          <a:effectLst/>
                          <a:latin typeface="Arial"/>
                        </a:rPr>
                        <a:t>6</a:t>
                      </a:r>
                      <a:endParaRPr lang="cs-CZ" sz="2000" b="0" i="0" u="none" strike="noStrike" dirty="0">
                        <a:solidFill>
                          <a:srgbClr val="000000"/>
                        </a:solidFill>
                        <a:effectLst/>
                        <a:latin typeface="Arial"/>
                      </a:endParaRPr>
                    </a:p>
                  </a:txBody>
                  <a:tcPr marL="9525" marR="9525" marT="9525" marB="0" anchor="ctr"/>
                </a:tc>
                <a:tc>
                  <a:txBody>
                    <a:bodyPr/>
                    <a:lstStyle/>
                    <a:p>
                      <a:pPr algn="l" fontAlgn="ctr"/>
                      <a:r>
                        <a:rPr lang="cs-CZ" sz="2000" b="0" i="0" u="none" strike="noStrike" dirty="0" smtClean="0">
                          <a:solidFill>
                            <a:schemeClr val="dk1"/>
                          </a:solidFill>
                          <a:effectLst/>
                          <a:latin typeface="+mn-lt"/>
                        </a:rPr>
                        <a:t>Provozní</a:t>
                      </a:r>
                      <a:r>
                        <a:rPr lang="cs-CZ" sz="2000" b="0" i="0" u="none" strike="noStrike" baseline="0" dirty="0" smtClean="0">
                          <a:solidFill>
                            <a:schemeClr val="dk1"/>
                          </a:solidFill>
                          <a:effectLst/>
                          <a:latin typeface="+mn-lt"/>
                        </a:rPr>
                        <a:t> a animační výdaje</a:t>
                      </a:r>
                      <a:endParaRPr lang="cs-CZ" sz="2000" b="0" i="0" u="none" strike="noStrike" dirty="0">
                        <a:solidFill>
                          <a:srgbClr val="000000"/>
                        </a:solidFill>
                        <a:effectLst/>
                        <a:latin typeface="Arial"/>
                      </a:endParaRPr>
                    </a:p>
                  </a:txBody>
                  <a:tcPr marL="9525" marR="9525" marT="9525" marB="0" anchor="ctr"/>
                </a:tc>
                <a:tc>
                  <a:txBody>
                    <a:bodyPr/>
                    <a:lstStyle/>
                    <a:p>
                      <a:pPr algn="ctr" fontAlgn="ctr"/>
                      <a:r>
                        <a:rPr lang="cs-CZ" sz="2000" u="none" strike="noStrike" dirty="0" smtClean="0">
                          <a:effectLst/>
                        </a:rPr>
                        <a:t>9/2015</a:t>
                      </a:r>
                      <a:endParaRPr lang="cs-CZ" sz="2000" b="0" i="0" u="none" strike="noStrike" dirty="0">
                        <a:solidFill>
                          <a:srgbClr val="000000"/>
                        </a:solidFill>
                        <a:effectLst/>
                        <a:latin typeface="Arial"/>
                      </a:endParaRPr>
                    </a:p>
                  </a:txBody>
                  <a:tcPr marL="9525" marR="9525" marT="9525" marB="0" anchor="ctr">
                    <a:solidFill>
                      <a:schemeClr val="accent1">
                        <a:lumMod val="20000"/>
                        <a:lumOff val="80000"/>
                      </a:schemeClr>
                    </a:solidFill>
                  </a:tcPr>
                </a:tc>
              </a:tr>
              <a:tr h="341651">
                <a:tc>
                  <a:txBody>
                    <a:bodyPr/>
                    <a:lstStyle/>
                    <a:p>
                      <a:pPr algn="ctr" fontAlgn="ctr"/>
                      <a:r>
                        <a:rPr lang="cs-CZ" sz="2000" b="0" i="0" u="none" strike="noStrike" dirty="0" smtClean="0">
                          <a:solidFill>
                            <a:srgbClr val="000000"/>
                          </a:solidFill>
                          <a:effectLst/>
                          <a:latin typeface="Arial"/>
                        </a:rPr>
                        <a:t>7</a:t>
                      </a:r>
                      <a:endParaRPr lang="cs-CZ" sz="2000" b="0" i="0" u="none" strike="noStrike" dirty="0">
                        <a:solidFill>
                          <a:srgbClr val="000000"/>
                        </a:solidFill>
                        <a:effectLst/>
                        <a:latin typeface="Arial"/>
                      </a:endParaRPr>
                    </a:p>
                  </a:txBody>
                  <a:tcPr marL="9525" marR="9525" marT="9525" marB="0" anchor="ctr"/>
                </a:tc>
                <a:tc>
                  <a:txBody>
                    <a:bodyPr/>
                    <a:lstStyle/>
                    <a:p>
                      <a:pPr algn="l" fontAlgn="ctr"/>
                      <a:r>
                        <a:rPr lang="cs-CZ" sz="2000" b="0" i="0" u="none" strike="noStrike" dirty="0" smtClean="0">
                          <a:solidFill>
                            <a:schemeClr val="dk1"/>
                          </a:solidFill>
                          <a:effectLst/>
                          <a:latin typeface="+mn-lt"/>
                        </a:rPr>
                        <a:t>Deinstitucionalizace</a:t>
                      </a:r>
                      <a:r>
                        <a:rPr lang="cs-CZ" sz="2000" b="0" i="0" u="none" strike="noStrike" baseline="0" dirty="0" smtClean="0">
                          <a:solidFill>
                            <a:schemeClr val="dk1"/>
                          </a:solidFill>
                          <a:effectLst/>
                          <a:latin typeface="+mn-lt"/>
                        </a:rPr>
                        <a:t> sociálních služeb</a:t>
                      </a:r>
                      <a:endParaRPr lang="cs-CZ" sz="2000" b="0" i="0" u="none" strike="noStrike" dirty="0">
                        <a:solidFill>
                          <a:srgbClr val="000000"/>
                        </a:solidFill>
                        <a:effectLst/>
                        <a:latin typeface="Arial"/>
                      </a:endParaRPr>
                    </a:p>
                  </a:txBody>
                  <a:tcPr marL="9525" marR="9525" marT="9525" marB="0" anchor="ctr"/>
                </a:tc>
                <a:tc>
                  <a:txBody>
                    <a:bodyPr/>
                    <a:lstStyle/>
                    <a:p>
                      <a:pPr algn="ctr" fontAlgn="ctr"/>
                      <a:r>
                        <a:rPr lang="cs-CZ" sz="2000" u="none" strike="noStrike" dirty="0" smtClean="0">
                          <a:effectLst/>
                        </a:rPr>
                        <a:t>9/2015</a:t>
                      </a:r>
                      <a:endParaRPr lang="cs-CZ" sz="2000" b="0" i="0" u="none" strike="noStrike" dirty="0">
                        <a:solidFill>
                          <a:srgbClr val="000000"/>
                        </a:solidFill>
                        <a:effectLst/>
                        <a:latin typeface="Arial"/>
                      </a:endParaRPr>
                    </a:p>
                  </a:txBody>
                  <a:tcPr marL="9525" marR="9525" marT="9525" marB="0" anchor="ctr">
                    <a:solidFill>
                      <a:schemeClr val="accent1">
                        <a:lumMod val="20000"/>
                        <a:lumOff val="80000"/>
                      </a:schemeClr>
                    </a:solidFill>
                  </a:tcPr>
                </a:tc>
              </a:tr>
              <a:tr h="341651">
                <a:tc>
                  <a:txBody>
                    <a:bodyPr/>
                    <a:lstStyle/>
                    <a:p>
                      <a:pPr algn="ctr" fontAlgn="ctr"/>
                      <a:r>
                        <a:rPr lang="cs-CZ" sz="2000" b="0" i="0" u="none" strike="noStrike" dirty="0" smtClean="0">
                          <a:solidFill>
                            <a:srgbClr val="000000"/>
                          </a:solidFill>
                          <a:effectLst/>
                          <a:latin typeface="Arial"/>
                        </a:rPr>
                        <a:t>8</a:t>
                      </a:r>
                      <a:endParaRPr lang="cs-CZ" sz="2000" b="0" i="0" u="none" strike="noStrike" dirty="0">
                        <a:solidFill>
                          <a:srgbClr val="000000"/>
                        </a:solidFill>
                        <a:effectLst/>
                        <a:latin typeface="Arial"/>
                      </a:endParaRPr>
                    </a:p>
                  </a:txBody>
                  <a:tcPr marL="9525" marR="9525" marT="9525" marB="0" anchor="ctr"/>
                </a:tc>
                <a:tc>
                  <a:txBody>
                    <a:bodyPr/>
                    <a:lstStyle/>
                    <a:p>
                      <a:pPr algn="l" fontAlgn="ctr"/>
                      <a:r>
                        <a:rPr lang="cs-CZ" sz="2000" b="0" i="0" u="none" strike="noStrike" dirty="0" smtClean="0">
                          <a:solidFill>
                            <a:schemeClr val="dk1"/>
                          </a:solidFill>
                          <a:effectLst/>
                          <a:latin typeface="+mn-lt"/>
                        </a:rPr>
                        <a:t>Technická</a:t>
                      </a:r>
                      <a:r>
                        <a:rPr lang="cs-CZ" sz="2000" b="0" i="0" u="none" strike="noStrike" baseline="0" dirty="0" smtClean="0">
                          <a:solidFill>
                            <a:schemeClr val="dk1"/>
                          </a:solidFill>
                          <a:effectLst/>
                          <a:latin typeface="+mn-lt"/>
                        </a:rPr>
                        <a:t> pomoc</a:t>
                      </a:r>
                      <a:endParaRPr lang="cs-CZ" sz="2000" b="0" i="0" u="none" strike="noStrike" dirty="0">
                        <a:solidFill>
                          <a:srgbClr val="000000"/>
                        </a:solidFill>
                        <a:effectLst/>
                        <a:latin typeface="Arial"/>
                      </a:endParaRPr>
                    </a:p>
                  </a:txBody>
                  <a:tcPr marL="9525" marR="9525" marT="9525" marB="0" anchor="ctr"/>
                </a:tc>
                <a:tc>
                  <a:txBody>
                    <a:bodyPr/>
                    <a:lstStyle/>
                    <a:p>
                      <a:pPr algn="ctr" fontAlgn="ctr"/>
                      <a:r>
                        <a:rPr lang="cs-CZ" sz="2000" u="none" strike="noStrike" dirty="0" smtClean="0">
                          <a:effectLst/>
                        </a:rPr>
                        <a:t>9/2015</a:t>
                      </a:r>
                      <a:endParaRPr lang="cs-CZ" sz="2000" b="0" i="0" u="none" strike="noStrike" dirty="0">
                        <a:solidFill>
                          <a:srgbClr val="000000"/>
                        </a:solidFill>
                        <a:effectLst/>
                        <a:latin typeface="Arial"/>
                      </a:endParaRPr>
                    </a:p>
                  </a:txBody>
                  <a:tcPr marL="9525" marR="9525" marT="9525" marB="0" anchor="ctr">
                    <a:solidFill>
                      <a:schemeClr val="accent1">
                        <a:lumMod val="20000"/>
                        <a:lumOff val="80000"/>
                      </a:schemeClr>
                    </a:solidFill>
                  </a:tcPr>
                </a:tc>
              </a:tr>
              <a:tr h="341651">
                <a:tc>
                  <a:txBody>
                    <a:bodyPr/>
                    <a:lstStyle/>
                    <a:p>
                      <a:pPr algn="ctr" fontAlgn="ctr"/>
                      <a:r>
                        <a:rPr lang="cs-CZ" sz="2000" b="0" i="0" u="none" strike="noStrike" dirty="0" smtClean="0">
                          <a:solidFill>
                            <a:srgbClr val="000000"/>
                          </a:solidFill>
                          <a:effectLst/>
                          <a:latin typeface="Arial"/>
                        </a:rPr>
                        <a:t>9</a:t>
                      </a:r>
                      <a:endParaRPr lang="cs-CZ" sz="2000" b="0" i="0" u="none" strike="noStrike" dirty="0">
                        <a:solidFill>
                          <a:srgbClr val="000000"/>
                        </a:solidFill>
                        <a:effectLst/>
                        <a:latin typeface="Arial"/>
                      </a:endParaRPr>
                    </a:p>
                  </a:txBody>
                  <a:tcPr marL="9525" marR="9525" marT="9525" marB="0" anchor="ctr"/>
                </a:tc>
                <a:tc>
                  <a:txBody>
                    <a:bodyPr/>
                    <a:lstStyle/>
                    <a:p>
                      <a:pPr algn="l" fontAlgn="ctr"/>
                      <a:r>
                        <a:rPr lang="cs-CZ" sz="2000" b="0" i="0" u="none" strike="noStrike" dirty="0" smtClean="0">
                          <a:solidFill>
                            <a:srgbClr val="000000"/>
                          </a:solidFill>
                          <a:effectLst/>
                          <a:latin typeface="Arial"/>
                        </a:rPr>
                        <a:t>Územní studie</a:t>
                      </a:r>
                      <a:endParaRPr lang="cs-CZ" sz="2000" b="0" i="0" u="none" strike="noStrike" dirty="0">
                        <a:solidFill>
                          <a:srgbClr val="000000"/>
                        </a:solidFill>
                        <a:effectLst/>
                        <a:latin typeface="Arial"/>
                      </a:endParaRPr>
                    </a:p>
                  </a:txBody>
                  <a:tcPr marL="9525" marR="9525" marT="9525" marB="0" anchor="ctr"/>
                </a:tc>
                <a:tc>
                  <a:txBody>
                    <a:bodyPr/>
                    <a:lstStyle/>
                    <a:p>
                      <a:pPr algn="ctr" fontAlgn="ctr"/>
                      <a:r>
                        <a:rPr lang="cs-CZ" sz="2000" b="0" i="0" u="none" strike="noStrike" dirty="0" smtClean="0">
                          <a:solidFill>
                            <a:srgbClr val="000000"/>
                          </a:solidFill>
                          <a:effectLst/>
                          <a:latin typeface="Arial"/>
                        </a:rPr>
                        <a:t>10/2015</a:t>
                      </a:r>
                      <a:endParaRPr lang="cs-CZ" sz="2000" b="0" i="0" u="none" strike="noStrike" dirty="0">
                        <a:solidFill>
                          <a:srgbClr val="000000"/>
                        </a:solidFill>
                        <a:effectLst/>
                        <a:latin typeface="Arial"/>
                      </a:endParaRPr>
                    </a:p>
                  </a:txBody>
                  <a:tcPr marL="9525" marR="9525" marT="9525" marB="0" anchor="ctr">
                    <a:solidFill>
                      <a:schemeClr val="accent1">
                        <a:lumMod val="20000"/>
                        <a:lumOff val="80000"/>
                      </a:schemeClr>
                    </a:solidFill>
                  </a:tcPr>
                </a:tc>
              </a:tr>
              <a:tr h="341651">
                <a:tc>
                  <a:txBody>
                    <a:bodyPr/>
                    <a:lstStyle/>
                    <a:p>
                      <a:pPr algn="ctr" fontAlgn="ctr"/>
                      <a:r>
                        <a:rPr lang="cs-CZ" sz="2000" b="0" i="0" u="none" strike="noStrike" dirty="0" smtClean="0">
                          <a:solidFill>
                            <a:srgbClr val="000000"/>
                          </a:solidFill>
                          <a:effectLst/>
                          <a:latin typeface="Arial"/>
                        </a:rPr>
                        <a:t>10</a:t>
                      </a:r>
                      <a:endParaRPr lang="cs-CZ" sz="2000" b="0" i="0" u="none" strike="noStrike" dirty="0">
                        <a:solidFill>
                          <a:srgbClr val="000000"/>
                        </a:solidFill>
                        <a:effectLst/>
                        <a:latin typeface="Arial"/>
                      </a:endParaRPr>
                    </a:p>
                  </a:txBody>
                  <a:tcPr marL="9525" marR="9525" marT="9525" marB="0" anchor="ctr"/>
                </a:tc>
                <a:tc>
                  <a:txBody>
                    <a:bodyPr/>
                    <a:lstStyle/>
                    <a:p>
                      <a:pPr algn="l" fontAlgn="ctr"/>
                      <a:r>
                        <a:rPr lang="cs-CZ" sz="2000" b="0" i="0" u="none" strike="noStrike" dirty="0" smtClean="0">
                          <a:solidFill>
                            <a:srgbClr val="000000"/>
                          </a:solidFill>
                          <a:effectLst/>
                          <a:latin typeface="Arial"/>
                        </a:rPr>
                        <a:t>Kyberbezpečnost</a:t>
                      </a:r>
                      <a:endParaRPr lang="cs-CZ" sz="2000" b="0" i="0" u="none" strike="noStrike" dirty="0">
                        <a:solidFill>
                          <a:srgbClr val="000000"/>
                        </a:solidFill>
                        <a:effectLst/>
                        <a:latin typeface="Arial"/>
                      </a:endParaRPr>
                    </a:p>
                  </a:txBody>
                  <a:tcPr marL="9525" marR="9525" marT="9525" marB="0" anchor="ctr"/>
                </a:tc>
                <a:tc>
                  <a:txBody>
                    <a:bodyPr/>
                    <a:lstStyle/>
                    <a:p>
                      <a:pPr algn="ctr" fontAlgn="ctr"/>
                      <a:r>
                        <a:rPr lang="cs-CZ" sz="2000" b="0" i="0" u="none" strike="noStrike" dirty="0" smtClean="0">
                          <a:solidFill>
                            <a:srgbClr val="000000"/>
                          </a:solidFill>
                          <a:effectLst/>
                          <a:latin typeface="Arial"/>
                        </a:rPr>
                        <a:t>10/2015</a:t>
                      </a:r>
                      <a:endParaRPr lang="cs-CZ" sz="2000" b="0" i="0" u="none" strike="noStrike" dirty="0">
                        <a:solidFill>
                          <a:srgbClr val="000000"/>
                        </a:solidFill>
                        <a:effectLst/>
                        <a:latin typeface="Arial"/>
                      </a:endParaRPr>
                    </a:p>
                  </a:txBody>
                  <a:tcPr marL="9525" marR="9525" marT="9525" marB="0" anchor="ctr">
                    <a:solidFill>
                      <a:schemeClr val="accent1">
                        <a:lumMod val="20000"/>
                        <a:lumOff val="80000"/>
                      </a:schemeClr>
                    </a:solidFill>
                  </a:tcPr>
                </a:tc>
              </a:tr>
              <a:tr h="341651">
                <a:tc>
                  <a:txBody>
                    <a:bodyPr/>
                    <a:lstStyle/>
                    <a:p>
                      <a:pPr algn="ctr" fontAlgn="ctr"/>
                      <a:r>
                        <a:rPr lang="cs-CZ" sz="2000" b="0" i="0" u="none" strike="noStrike" dirty="0" smtClean="0">
                          <a:solidFill>
                            <a:srgbClr val="000000"/>
                          </a:solidFill>
                          <a:effectLst/>
                          <a:latin typeface="Arial"/>
                        </a:rPr>
                        <a:t>11</a:t>
                      </a:r>
                      <a:endParaRPr lang="cs-CZ" sz="2000" b="0" i="0" u="none" strike="noStrike" dirty="0">
                        <a:solidFill>
                          <a:srgbClr val="000000"/>
                        </a:solidFill>
                        <a:effectLst/>
                        <a:latin typeface="Arial"/>
                      </a:endParaRPr>
                    </a:p>
                  </a:txBody>
                  <a:tcPr marL="9525" marR="9525" marT="9525" marB="0" anchor="ctr"/>
                </a:tc>
                <a:tc>
                  <a:txBody>
                    <a:bodyPr/>
                    <a:lstStyle/>
                    <a:p>
                      <a:pPr algn="l" fontAlgn="ctr"/>
                      <a:r>
                        <a:rPr lang="cs-CZ" sz="2000" b="0" i="0" u="none" strike="noStrike" dirty="0" smtClean="0">
                          <a:solidFill>
                            <a:srgbClr val="000000"/>
                          </a:solidFill>
                          <a:effectLst/>
                          <a:latin typeface="Arial"/>
                        </a:rPr>
                        <a:t>Sociální podnikání pro SVL</a:t>
                      </a:r>
                      <a:endParaRPr lang="cs-CZ" sz="2000" b="0" i="0" u="none" strike="noStrike" dirty="0">
                        <a:solidFill>
                          <a:srgbClr val="000000"/>
                        </a:solidFill>
                        <a:effectLst/>
                        <a:latin typeface="Arial"/>
                      </a:endParaRPr>
                    </a:p>
                  </a:txBody>
                  <a:tcPr marL="9525" marR="9525" marT="9525" marB="0" anchor="ctr"/>
                </a:tc>
                <a:tc>
                  <a:txBody>
                    <a:bodyPr/>
                    <a:lstStyle/>
                    <a:p>
                      <a:pPr algn="ctr" fontAlgn="ctr"/>
                      <a:r>
                        <a:rPr lang="cs-CZ" sz="2000" b="0" i="0" u="none" strike="noStrike" dirty="0" smtClean="0">
                          <a:solidFill>
                            <a:srgbClr val="000000"/>
                          </a:solidFill>
                          <a:effectLst/>
                          <a:latin typeface="Arial"/>
                        </a:rPr>
                        <a:t>10/2015</a:t>
                      </a:r>
                      <a:endParaRPr lang="cs-CZ" sz="2000" b="0" i="0" u="none" strike="noStrike" dirty="0">
                        <a:solidFill>
                          <a:srgbClr val="000000"/>
                        </a:solidFill>
                        <a:effectLst/>
                        <a:latin typeface="Arial"/>
                      </a:endParaRPr>
                    </a:p>
                  </a:txBody>
                  <a:tcPr marL="9525" marR="9525" marT="9525" marB="0" anchor="ctr">
                    <a:solidFill>
                      <a:schemeClr val="accent1">
                        <a:lumMod val="20000"/>
                        <a:lumOff val="80000"/>
                      </a:schemeClr>
                    </a:solidFill>
                  </a:tcPr>
                </a:tc>
              </a:tr>
              <a:tr h="341651">
                <a:tc>
                  <a:txBody>
                    <a:bodyPr/>
                    <a:lstStyle/>
                    <a:p>
                      <a:pPr algn="ctr" fontAlgn="ctr"/>
                      <a:r>
                        <a:rPr lang="cs-CZ" sz="2000" b="0" i="0" u="none" strike="noStrike" dirty="0" smtClean="0">
                          <a:solidFill>
                            <a:srgbClr val="000000"/>
                          </a:solidFill>
                          <a:effectLst/>
                          <a:latin typeface="Arial"/>
                        </a:rPr>
                        <a:t>12</a:t>
                      </a:r>
                      <a:endParaRPr lang="cs-CZ" sz="2000" b="0" i="0" u="none" strike="noStrike" dirty="0">
                        <a:solidFill>
                          <a:srgbClr val="000000"/>
                        </a:solidFill>
                        <a:effectLst/>
                        <a:latin typeface="Arial"/>
                      </a:endParaRPr>
                    </a:p>
                  </a:txBody>
                  <a:tcPr marL="9525" marR="9525" marT="9525" marB="0" anchor="ctr"/>
                </a:tc>
                <a:tc>
                  <a:txBody>
                    <a:bodyPr/>
                    <a:lstStyle/>
                    <a:p>
                      <a:pPr algn="l" fontAlgn="ctr"/>
                      <a:r>
                        <a:rPr lang="cs-CZ" sz="2000" b="0" i="0" u="none" strike="noStrike" dirty="0" smtClean="0">
                          <a:solidFill>
                            <a:srgbClr val="000000"/>
                          </a:solidFill>
                          <a:effectLst/>
                          <a:latin typeface="Arial"/>
                        </a:rPr>
                        <a:t>Sociální podnikání</a:t>
                      </a:r>
                      <a:endParaRPr lang="cs-CZ" sz="2000" b="0" i="0" u="none" strike="noStrike" dirty="0">
                        <a:solidFill>
                          <a:srgbClr val="000000"/>
                        </a:solidFill>
                        <a:effectLst/>
                        <a:latin typeface="Arial"/>
                      </a:endParaRPr>
                    </a:p>
                  </a:txBody>
                  <a:tcPr marL="9525" marR="9525" marT="9525" marB="0" anchor="ctr"/>
                </a:tc>
                <a:tc>
                  <a:txBody>
                    <a:bodyPr/>
                    <a:lstStyle/>
                    <a:p>
                      <a:pPr algn="ctr" fontAlgn="ctr"/>
                      <a:r>
                        <a:rPr lang="cs-CZ" sz="2000" b="0" i="0" u="none" strike="noStrike" dirty="0" smtClean="0">
                          <a:solidFill>
                            <a:srgbClr val="000000"/>
                          </a:solidFill>
                          <a:effectLst/>
                          <a:latin typeface="Arial"/>
                        </a:rPr>
                        <a:t>10/2015</a:t>
                      </a:r>
                      <a:endParaRPr lang="cs-CZ" sz="2000" b="0" i="0" u="none" strike="noStrike" dirty="0">
                        <a:solidFill>
                          <a:srgbClr val="000000"/>
                        </a:solidFill>
                        <a:effectLst/>
                        <a:latin typeface="Arial"/>
                      </a:endParaRPr>
                    </a:p>
                  </a:txBody>
                  <a:tcPr marL="9525" marR="9525" marT="9525" marB="0" anchor="ctr">
                    <a:solidFill>
                      <a:schemeClr val="accent1">
                        <a:lumMod val="20000"/>
                        <a:lumOff val="80000"/>
                      </a:schemeClr>
                    </a:solidFill>
                  </a:tcPr>
                </a:tc>
              </a:tr>
            </a:tbl>
          </a:graphicData>
        </a:graphic>
      </p:graphicFrame>
      <p:pic>
        <p:nvPicPr>
          <p:cNvPr id="6"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4" name="Zástupný symbol pro číslo snímku 3"/>
          <p:cNvSpPr>
            <a:spLocks noGrp="1"/>
          </p:cNvSpPr>
          <p:nvPr>
            <p:ph type="sldNum" sz="quarter" idx="12"/>
          </p:nvPr>
        </p:nvSpPr>
        <p:spPr/>
        <p:txBody>
          <a:bodyPr/>
          <a:lstStyle/>
          <a:p>
            <a:fld id="{CA6B5227-2C6F-B94D-9D8F-826F9170706D}" type="slidenum">
              <a:rPr lang="en-US" smtClean="0"/>
              <a:t>6</a:t>
            </a:fld>
            <a:endParaRPr lang="en-US" dirty="0"/>
          </a:p>
        </p:txBody>
      </p:sp>
    </p:spTree>
    <p:extLst>
      <p:ext uri="{BB962C8B-B14F-4D97-AF65-F5344CB8AC3E}">
        <p14:creationId xmlns:p14="http://schemas.microsoft.com/office/powerpoint/2010/main" val="4074648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1975"/>
            <a:ext cx="8229600" cy="1155801"/>
          </a:xfrm>
        </p:spPr>
        <p:txBody>
          <a:bodyPr/>
          <a:lstStyle/>
          <a:p>
            <a:r>
              <a:rPr lang="cs-CZ" sz="3200" dirty="0" smtClean="0">
                <a:solidFill>
                  <a:srgbClr val="0070C0"/>
                </a:solidFill>
              </a:rPr>
              <a:t>Harmonogram výzev IROP 2015</a:t>
            </a:r>
            <a:endParaRPr lang="it-IT" sz="3200" dirty="0">
              <a:solidFill>
                <a:srgbClr val="0070C0"/>
              </a:solidFill>
            </a:endParaRPr>
          </a:p>
        </p:txBody>
      </p:sp>
      <p:graphicFrame>
        <p:nvGraphicFramePr>
          <p:cNvPr id="7" name="Zástupný symbol pro obsah 6"/>
          <p:cNvGraphicFramePr>
            <a:graphicFrameLocks noGrp="1"/>
          </p:cNvGraphicFramePr>
          <p:nvPr>
            <p:ph idx="1"/>
            <p:extLst>
              <p:ext uri="{D42A27DB-BD31-4B8C-83A1-F6EECF244321}">
                <p14:modId xmlns:p14="http://schemas.microsoft.com/office/powerpoint/2010/main" val="2753974693"/>
              </p:ext>
            </p:extLst>
          </p:nvPr>
        </p:nvGraphicFramePr>
        <p:xfrm>
          <a:off x="358220" y="1668541"/>
          <a:ext cx="8531255" cy="3659902"/>
        </p:xfrm>
        <a:graphic>
          <a:graphicData uri="http://schemas.openxmlformats.org/drawingml/2006/table">
            <a:tbl>
              <a:tblPr>
                <a:tableStyleId>{5C22544A-7EE6-4342-B048-85BDC9FD1C3A}</a:tableStyleId>
              </a:tblPr>
              <a:tblGrid>
                <a:gridCol w="1403989"/>
                <a:gridCol w="5878977"/>
                <a:gridCol w="1248289"/>
              </a:tblGrid>
              <a:tr h="635494">
                <a:tc>
                  <a:txBody>
                    <a:bodyPr/>
                    <a:lstStyle/>
                    <a:p>
                      <a:pPr algn="ctr" fontAlgn="b"/>
                      <a:r>
                        <a:rPr lang="cs-CZ" sz="2000" b="1" u="none" strike="noStrike" dirty="0" smtClean="0">
                          <a:effectLst/>
                        </a:rPr>
                        <a:t>Číslo výzvy</a:t>
                      </a:r>
                      <a:endParaRPr lang="cs-CZ" sz="2000" b="1" i="0" u="none" strike="noStrike" dirty="0">
                        <a:solidFill>
                          <a:srgbClr val="000000"/>
                        </a:solidFill>
                        <a:effectLst/>
                        <a:latin typeface="Calibri"/>
                      </a:endParaRPr>
                    </a:p>
                  </a:txBody>
                  <a:tcPr marL="9525" marR="9525" marT="9525" marB="0" anchor="ctr"/>
                </a:tc>
                <a:tc>
                  <a:txBody>
                    <a:bodyPr/>
                    <a:lstStyle/>
                    <a:p>
                      <a:pPr algn="ctr" fontAlgn="b"/>
                      <a:r>
                        <a:rPr lang="cs-CZ" sz="2000" b="1" i="0" u="none" strike="noStrike" baseline="0" dirty="0" smtClean="0">
                          <a:solidFill>
                            <a:schemeClr val="dk1"/>
                          </a:solidFill>
                          <a:effectLst/>
                          <a:latin typeface="+mn-lt"/>
                        </a:rPr>
                        <a:t>Plánované výzvy IROP do konce 2015</a:t>
                      </a:r>
                      <a:endParaRPr lang="cs-CZ" sz="2000" b="1" i="0" u="none" strike="noStrike" dirty="0">
                        <a:solidFill>
                          <a:srgbClr val="000000"/>
                        </a:solidFill>
                        <a:effectLst/>
                        <a:latin typeface="Calibri"/>
                      </a:endParaRPr>
                    </a:p>
                  </a:txBody>
                  <a:tcPr marL="9525" marR="9525" marT="9525" marB="0" anchor="ctr"/>
                </a:tc>
                <a:tc>
                  <a:txBody>
                    <a:bodyPr/>
                    <a:lstStyle/>
                    <a:p>
                      <a:pPr algn="ctr" fontAlgn="b"/>
                      <a:r>
                        <a:rPr lang="cs-CZ" sz="2000" b="1" u="none" strike="noStrike" dirty="0">
                          <a:effectLst/>
                        </a:rPr>
                        <a:t>Vyhlášení</a:t>
                      </a:r>
                      <a:endParaRPr lang="cs-CZ" sz="2000" b="1" i="0" u="none" strike="noStrike" dirty="0">
                        <a:solidFill>
                          <a:srgbClr val="000000"/>
                        </a:solidFill>
                        <a:effectLst/>
                        <a:latin typeface="Calibri"/>
                      </a:endParaRPr>
                    </a:p>
                  </a:txBody>
                  <a:tcPr marL="9525" marR="9525" marT="9525" marB="0" anchor="ctr"/>
                </a:tc>
              </a:tr>
              <a:tr h="350684">
                <a:tc>
                  <a:txBody>
                    <a:bodyPr/>
                    <a:lstStyle/>
                    <a:p>
                      <a:pPr algn="ctr" fontAlgn="ctr"/>
                      <a:r>
                        <a:rPr lang="cs-CZ" sz="2000" b="0" i="0" u="none" strike="noStrike" dirty="0" smtClean="0">
                          <a:solidFill>
                            <a:srgbClr val="000000"/>
                          </a:solidFill>
                          <a:effectLst/>
                          <a:latin typeface="Arial"/>
                        </a:rPr>
                        <a:t>13</a:t>
                      </a:r>
                      <a:endParaRPr lang="cs-CZ" sz="2000" b="0" i="0" u="none" strike="noStrike" dirty="0">
                        <a:solidFill>
                          <a:srgbClr val="000000"/>
                        </a:solidFill>
                        <a:effectLst/>
                        <a:latin typeface="Arial"/>
                      </a:endParaRPr>
                    </a:p>
                  </a:txBody>
                  <a:tcPr marL="9525" marR="9525" marT="9525" marB="0" anchor="ctr"/>
                </a:tc>
                <a:tc>
                  <a:txBody>
                    <a:bodyPr/>
                    <a:lstStyle/>
                    <a:p>
                      <a:pPr algn="l" fontAlgn="ctr"/>
                      <a:r>
                        <a:rPr lang="cs-CZ" sz="2000" b="0" i="0" u="none" strike="noStrike" dirty="0" smtClean="0">
                          <a:solidFill>
                            <a:schemeClr val="dk1"/>
                          </a:solidFill>
                          <a:effectLst/>
                          <a:latin typeface="+mn-lt"/>
                        </a:rPr>
                        <a:t>Revitalizace</a:t>
                      </a:r>
                      <a:r>
                        <a:rPr lang="cs-CZ" sz="2000" b="0" i="0" u="none" strike="noStrike" baseline="0" dirty="0" smtClean="0">
                          <a:solidFill>
                            <a:schemeClr val="dk1"/>
                          </a:solidFill>
                          <a:effectLst/>
                          <a:latin typeface="+mn-lt"/>
                        </a:rPr>
                        <a:t> souboru vybraných památek</a:t>
                      </a:r>
                      <a:endParaRPr lang="cs-CZ" sz="2000" b="0" i="0" u="none" strike="noStrike" dirty="0">
                        <a:solidFill>
                          <a:srgbClr val="000000"/>
                        </a:solidFill>
                        <a:effectLst/>
                        <a:latin typeface="Arial"/>
                      </a:endParaRPr>
                    </a:p>
                  </a:txBody>
                  <a:tcPr marL="9525" marR="9525" marT="9525" marB="0" anchor="ctr"/>
                </a:tc>
                <a:tc>
                  <a:txBody>
                    <a:bodyPr/>
                    <a:lstStyle/>
                    <a:p>
                      <a:pPr algn="ctr" fontAlgn="ctr"/>
                      <a:r>
                        <a:rPr lang="cs-CZ" sz="2000" u="none" strike="noStrike" dirty="0" smtClean="0">
                          <a:effectLst/>
                        </a:rPr>
                        <a:t>11/2015</a:t>
                      </a:r>
                      <a:endParaRPr lang="cs-CZ" sz="2000" b="0" i="0" u="none" strike="noStrike" dirty="0">
                        <a:solidFill>
                          <a:srgbClr val="000000"/>
                        </a:solidFill>
                        <a:effectLst/>
                        <a:latin typeface="Arial"/>
                      </a:endParaRPr>
                    </a:p>
                  </a:txBody>
                  <a:tcPr marL="9525" marR="9525" marT="9525" marB="0" anchor="ctr">
                    <a:solidFill>
                      <a:schemeClr val="accent1">
                        <a:lumMod val="20000"/>
                        <a:lumOff val="80000"/>
                      </a:schemeClr>
                    </a:solidFill>
                  </a:tcPr>
                </a:tc>
              </a:tr>
              <a:tr h="350684">
                <a:tc>
                  <a:txBody>
                    <a:bodyPr/>
                    <a:lstStyle/>
                    <a:p>
                      <a:pPr algn="ctr" fontAlgn="ctr"/>
                      <a:r>
                        <a:rPr lang="cs-CZ" sz="2000" b="0" i="0" u="none" strike="noStrike" dirty="0" smtClean="0">
                          <a:solidFill>
                            <a:srgbClr val="000000"/>
                          </a:solidFill>
                          <a:effectLst/>
                          <a:latin typeface="Arial"/>
                        </a:rPr>
                        <a:t>14</a:t>
                      </a:r>
                      <a:endParaRPr lang="cs-CZ" sz="2000" b="0" i="0" u="none" strike="noStrike" dirty="0">
                        <a:solidFill>
                          <a:srgbClr val="000000"/>
                        </a:solidFill>
                        <a:effectLst/>
                        <a:latin typeface="Arial"/>
                      </a:endParaRPr>
                    </a:p>
                  </a:txBody>
                  <a:tcPr marL="9525" marR="9525" marT="9525" marB="0" anchor="ctr"/>
                </a:tc>
                <a:tc>
                  <a:txBody>
                    <a:bodyPr/>
                    <a:lstStyle/>
                    <a:p>
                      <a:pPr algn="l" fontAlgn="ctr"/>
                      <a:r>
                        <a:rPr lang="cs-CZ" sz="2000" b="0" i="0" u="none" strike="noStrike" dirty="0" smtClean="0">
                          <a:solidFill>
                            <a:schemeClr val="dk1"/>
                          </a:solidFill>
                          <a:effectLst/>
                          <a:latin typeface="+mn-lt"/>
                        </a:rPr>
                        <a:t>Infrastruktura</a:t>
                      </a:r>
                      <a:r>
                        <a:rPr lang="cs-CZ" sz="2000" b="0" i="0" u="none" strike="noStrike" baseline="0" dirty="0" smtClean="0">
                          <a:solidFill>
                            <a:schemeClr val="dk1"/>
                          </a:solidFill>
                          <a:effectLst/>
                          <a:latin typeface="+mn-lt"/>
                        </a:rPr>
                        <a:t> pro předškolní vzdělávání</a:t>
                      </a:r>
                      <a:endParaRPr lang="cs-CZ" sz="2000" b="0" i="0" u="none" strike="noStrike" dirty="0">
                        <a:solidFill>
                          <a:srgbClr val="000000"/>
                        </a:solidFill>
                        <a:effectLst/>
                        <a:latin typeface="Arial"/>
                      </a:endParaRPr>
                    </a:p>
                  </a:txBody>
                  <a:tcPr marL="9525" marR="9525" marT="9525" marB="0" anchor="ctr"/>
                </a:tc>
                <a:tc>
                  <a:txBody>
                    <a:bodyPr/>
                    <a:lstStyle/>
                    <a:p>
                      <a:pPr algn="ctr" fontAlgn="ctr"/>
                      <a:r>
                        <a:rPr lang="cs-CZ" sz="2000" u="none" strike="noStrike" dirty="0" smtClean="0">
                          <a:effectLst/>
                        </a:rPr>
                        <a:t>11/2015</a:t>
                      </a:r>
                      <a:endParaRPr lang="cs-CZ" sz="2000" b="0" i="0" u="none" strike="noStrike" dirty="0">
                        <a:solidFill>
                          <a:srgbClr val="000000"/>
                        </a:solidFill>
                        <a:effectLst/>
                        <a:latin typeface="Arial"/>
                      </a:endParaRPr>
                    </a:p>
                  </a:txBody>
                  <a:tcPr marL="9525" marR="9525" marT="9525" marB="0" anchor="ctr">
                    <a:solidFill>
                      <a:schemeClr val="accent1">
                        <a:lumMod val="20000"/>
                        <a:lumOff val="80000"/>
                      </a:schemeClr>
                    </a:solidFill>
                  </a:tcPr>
                </a:tc>
              </a:tr>
              <a:tr h="635494">
                <a:tc>
                  <a:txBody>
                    <a:bodyPr/>
                    <a:lstStyle/>
                    <a:p>
                      <a:pPr algn="ctr" fontAlgn="ctr"/>
                      <a:r>
                        <a:rPr lang="cs-CZ" sz="2000" b="0" i="0" u="none" strike="noStrike" dirty="0" smtClean="0">
                          <a:solidFill>
                            <a:srgbClr val="000000"/>
                          </a:solidFill>
                          <a:effectLst/>
                          <a:latin typeface="Arial"/>
                        </a:rPr>
                        <a:t>15</a:t>
                      </a:r>
                      <a:endParaRPr lang="cs-CZ" sz="2000" b="0" i="0" u="none" strike="noStrike" dirty="0">
                        <a:solidFill>
                          <a:srgbClr val="000000"/>
                        </a:solidFill>
                        <a:effectLst/>
                        <a:latin typeface="Arial"/>
                      </a:endParaRPr>
                    </a:p>
                  </a:txBody>
                  <a:tcPr marL="9525" marR="9525" marT="9525" marB="0" anchor="ctr"/>
                </a:tc>
                <a:tc>
                  <a:txBody>
                    <a:bodyPr/>
                    <a:lstStyle/>
                    <a:p>
                      <a:pPr algn="l" fontAlgn="ctr"/>
                      <a:r>
                        <a:rPr lang="cs-CZ" sz="2000" b="0" i="0" u="none" strike="noStrike" dirty="0" smtClean="0">
                          <a:solidFill>
                            <a:schemeClr val="dk1"/>
                          </a:solidFill>
                          <a:effectLst/>
                          <a:latin typeface="+mn-lt"/>
                        </a:rPr>
                        <a:t>Infrastruktura</a:t>
                      </a:r>
                      <a:r>
                        <a:rPr lang="cs-CZ" sz="2000" b="0" i="0" u="none" strike="noStrike" baseline="0" dirty="0" smtClean="0">
                          <a:solidFill>
                            <a:schemeClr val="dk1"/>
                          </a:solidFill>
                          <a:effectLst/>
                          <a:latin typeface="+mn-lt"/>
                        </a:rPr>
                        <a:t> pro předškolní vzdělávání v sociálně vyloučených lokalitách</a:t>
                      </a:r>
                      <a:endParaRPr lang="cs-CZ" sz="2000" b="0" i="0" u="none" strike="noStrike" dirty="0">
                        <a:solidFill>
                          <a:srgbClr val="000000"/>
                        </a:solidFill>
                        <a:effectLst/>
                        <a:latin typeface="Arial"/>
                      </a:endParaRPr>
                    </a:p>
                  </a:txBody>
                  <a:tcPr marL="9525" marR="9525" marT="9525" marB="0" anchor="ctr"/>
                </a:tc>
                <a:tc>
                  <a:txBody>
                    <a:bodyPr/>
                    <a:lstStyle/>
                    <a:p>
                      <a:pPr algn="ctr" fontAlgn="ctr"/>
                      <a:r>
                        <a:rPr lang="cs-CZ" sz="2000" u="none" strike="noStrike" dirty="0" smtClean="0">
                          <a:effectLst/>
                        </a:rPr>
                        <a:t>11/2015</a:t>
                      </a:r>
                      <a:endParaRPr lang="cs-CZ" sz="2000" b="0" i="0" u="none" strike="noStrike" dirty="0">
                        <a:solidFill>
                          <a:srgbClr val="000000"/>
                        </a:solidFill>
                        <a:effectLst/>
                        <a:latin typeface="+mn-lt"/>
                      </a:endParaRPr>
                    </a:p>
                  </a:txBody>
                  <a:tcPr marL="9525" marR="9525" marT="9525" marB="0" anchor="ctr">
                    <a:solidFill>
                      <a:schemeClr val="accent1">
                        <a:lumMod val="20000"/>
                        <a:lumOff val="80000"/>
                      </a:schemeClr>
                    </a:solidFill>
                  </a:tcPr>
                </a:tc>
              </a:tr>
              <a:tr h="350684">
                <a:tc>
                  <a:txBody>
                    <a:bodyPr/>
                    <a:lstStyle/>
                    <a:p>
                      <a:pPr algn="ctr" fontAlgn="ctr"/>
                      <a:r>
                        <a:rPr lang="cs-CZ" sz="2000" b="0" i="0" u="none" strike="noStrike" dirty="0" smtClean="0">
                          <a:solidFill>
                            <a:srgbClr val="000000"/>
                          </a:solidFill>
                          <a:effectLst/>
                          <a:latin typeface="Arial"/>
                        </a:rPr>
                        <a:t>16</a:t>
                      </a:r>
                      <a:endParaRPr lang="cs-CZ" sz="2000" b="0" i="0" u="none" strike="noStrike" dirty="0">
                        <a:solidFill>
                          <a:srgbClr val="000000"/>
                        </a:solidFill>
                        <a:effectLst/>
                        <a:latin typeface="Arial"/>
                      </a:endParaRPr>
                    </a:p>
                  </a:txBody>
                  <a:tcPr marL="9525" marR="9525" marT="9525" marB="0" anchor="ctr"/>
                </a:tc>
                <a:tc>
                  <a:txBody>
                    <a:bodyPr/>
                    <a:lstStyle/>
                    <a:p>
                      <a:pPr algn="l" fontAlgn="ctr"/>
                      <a:r>
                        <a:rPr lang="cs-CZ" sz="2000" b="0" i="0" u="none" strike="noStrike" dirty="0" smtClean="0">
                          <a:solidFill>
                            <a:schemeClr val="dk1"/>
                          </a:solidFill>
                          <a:effectLst/>
                          <a:latin typeface="+mn-lt"/>
                        </a:rPr>
                        <a:t>Energetické</a:t>
                      </a:r>
                      <a:r>
                        <a:rPr lang="cs-CZ" sz="2000" b="0" i="0" u="none" strike="noStrike" baseline="0" dirty="0" smtClean="0">
                          <a:solidFill>
                            <a:schemeClr val="dk1"/>
                          </a:solidFill>
                          <a:effectLst/>
                          <a:latin typeface="+mn-lt"/>
                        </a:rPr>
                        <a:t> úspory v bytových domech</a:t>
                      </a:r>
                      <a:endParaRPr lang="cs-CZ" sz="2000" b="0" i="0" u="none" strike="noStrike" dirty="0">
                        <a:solidFill>
                          <a:srgbClr val="000000"/>
                        </a:solidFill>
                        <a:effectLst/>
                        <a:latin typeface="Arial"/>
                      </a:endParaRPr>
                    </a:p>
                  </a:txBody>
                  <a:tcPr marL="9525" marR="9525" marT="9525" marB="0" anchor="ctr"/>
                </a:tc>
                <a:tc>
                  <a:txBody>
                    <a:bodyPr/>
                    <a:lstStyle/>
                    <a:p>
                      <a:pPr algn="ctr" fontAlgn="ctr"/>
                      <a:r>
                        <a:rPr lang="cs-CZ" sz="2000" u="none" strike="noStrike" dirty="0" smtClean="0">
                          <a:effectLst/>
                        </a:rPr>
                        <a:t>12/2015</a:t>
                      </a:r>
                    </a:p>
                  </a:txBody>
                  <a:tcPr marL="9525" marR="9525" marT="9525" marB="0" anchor="ctr">
                    <a:solidFill>
                      <a:schemeClr val="accent1">
                        <a:lumMod val="20000"/>
                        <a:lumOff val="80000"/>
                      </a:schemeClr>
                    </a:solidFill>
                  </a:tcPr>
                </a:tc>
              </a:tr>
              <a:tr h="635494">
                <a:tc>
                  <a:txBody>
                    <a:bodyPr/>
                    <a:lstStyle/>
                    <a:p>
                      <a:pPr algn="ctr" fontAlgn="ctr"/>
                      <a:r>
                        <a:rPr lang="cs-CZ" sz="2000" b="0" i="0" u="none" strike="noStrike" dirty="0" smtClean="0">
                          <a:solidFill>
                            <a:srgbClr val="000000"/>
                          </a:solidFill>
                          <a:effectLst/>
                          <a:latin typeface="Arial"/>
                        </a:rPr>
                        <a:t>17</a:t>
                      </a:r>
                      <a:endParaRPr lang="cs-CZ" sz="2000" b="0" i="0" u="none" strike="noStrike" dirty="0">
                        <a:solidFill>
                          <a:srgbClr val="000000"/>
                        </a:solidFill>
                        <a:effectLst/>
                        <a:latin typeface="Arial"/>
                      </a:endParaRPr>
                    </a:p>
                  </a:txBody>
                  <a:tcPr marL="9525" marR="9525" marT="9525" marB="0" anchor="ctr"/>
                </a:tc>
                <a:tc>
                  <a:txBody>
                    <a:bodyPr/>
                    <a:lstStyle/>
                    <a:p>
                      <a:pPr algn="l" fontAlgn="ctr"/>
                      <a:r>
                        <a:rPr lang="cs-CZ" sz="2000" b="0" i="0" u="none" strike="noStrike" dirty="0" smtClean="0">
                          <a:solidFill>
                            <a:schemeClr val="dk1"/>
                          </a:solidFill>
                          <a:effectLst/>
                          <a:latin typeface="+mn-lt"/>
                        </a:rPr>
                        <a:t>Elektronizace</a:t>
                      </a:r>
                      <a:r>
                        <a:rPr lang="cs-CZ" sz="2000" b="0" i="0" u="none" strike="noStrike" baseline="0" dirty="0" smtClean="0">
                          <a:solidFill>
                            <a:schemeClr val="dk1"/>
                          </a:solidFill>
                          <a:effectLst/>
                          <a:latin typeface="+mn-lt"/>
                        </a:rPr>
                        <a:t> odvětví – </a:t>
                      </a:r>
                      <a:r>
                        <a:rPr lang="cs-CZ" sz="2000" b="0" i="0" u="none" strike="noStrike" baseline="0" dirty="0" err="1" smtClean="0">
                          <a:solidFill>
                            <a:schemeClr val="dk1"/>
                          </a:solidFill>
                          <a:effectLst/>
                          <a:latin typeface="+mn-lt"/>
                        </a:rPr>
                        <a:t>eLegislativa</a:t>
                      </a:r>
                      <a:r>
                        <a:rPr lang="cs-CZ" sz="2000" b="0" i="0" u="none" strike="noStrike" baseline="0" dirty="0" smtClean="0">
                          <a:solidFill>
                            <a:schemeClr val="dk1"/>
                          </a:solidFill>
                          <a:effectLst/>
                          <a:latin typeface="+mn-lt"/>
                        </a:rPr>
                        <a:t>, </a:t>
                      </a:r>
                      <a:r>
                        <a:rPr lang="cs-CZ" sz="2000" b="0" i="0" u="none" strike="noStrike" baseline="0" dirty="0" err="1" smtClean="0">
                          <a:solidFill>
                            <a:schemeClr val="dk1"/>
                          </a:solidFill>
                          <a:effectLst/>
                          <a:latin typeface="+mn-lt"/>
                        </a:rPr>
                        <a:t>eSbírka</a:t>
                      </a:r>
                      <a:r>
                        <a:rPr lang="cs-CZ" sz="2000" b="0" i="0" u="none" strike="noStrike" baseline="0" dirty="0" smtClean="0">
                          <a:solidFill>
                            <a:schemeClr val="dk1"/>
                          </a:solidFill>
                          <a:effectLst/>
                          <a:latin typeface="+mn-lt"/>
                        </a:rPr>
                        <a:t>, archivace</a:t>
                      </a:r>
                      <a:endParaRPr lang="cs-CZ" sz="2000" b="0" i="0" u="none" strike="noStrike" dirty="0">
                        <a:solidFill>
                          <a:srgbClr val="000000"/>
                        </a:solidFill>
                        <a:effectLst/>
                        <a:latin typeface="Arial"/>
                      </a:endParaRPr>
                    </a:p>
                  </a:txBody>
                  <a:tcPr marL="9525" marR="9525" marT="9525" marB="0" anchor="ctr"/>
                </a:tc>
                <a:tc>
                  <a:txBody>
                    <a:bodyPr/>
                    <a:lstStyle/>
                    <a:p>
                      <a:pPr algn="ctr" fontAlgn="ctr"/>
                      <a:r>
                        <a:rPr lang="cs-CZ" sz="2000" u="none" strike="noStrike" dirty="0" smtClean="0">
                          <a:effectLst/>
                        </a:rPr>
                        <a:t>12/2015</a:t>
                      </a:r>
                      <a:endParaRPr lang="cs-CZ" sz="2000" b="0" i="0" u="none" strike="noStrike" dirty="0">
                        <a:solidFill>
                          <a:srgbClr val="000000"/>
                        </a:solidFill>
                        <a:effectLst/>
                        <a:latin typeface="Arial"/>
                      </a:endParaRPr>
                    </a:p>
                  </a:txBody>
                  <a:tcPr marL="9525" marR="9525" marT="9525" marB="0" anchor="ctr">
                    <a:solidFill>
                      <a:schemeClr val="accent1">
                        <a:lumMod val="20000"/>
                        <a:lumOff val="80000"/>
                      </a:schemeClr>
                    </a:solidFill>
                  </a:tcPr>
                </a:tc>
              </a:tr>
              <a:tr h="350684">
                <a:tc>
                  <a:txBody>
                    <a:bodyPr/>
                    <a:lstStyle/>
                    <a:p>
                      <a:pPr algn="ctr" fontAlgn="ctr"/>
                      <a:r>
                        <a:rPr lang="cs-CZ" sz="2000" b="0" i="0" u="none" strike="noStrike" dirty="0" smtClean="0">
                          <a:solidFill>
                            <a:srgbClr val="000000"/>
                          </a:solidFill>
                          <a:effectLst/>
                          <a:latin typeface="Arial"/>
                        </a:rPr>
                        <a:t>18</a:t>
                      </a:r>
                      <a:endParaRPr lang="cs-CZ" sz="2000" b="0" i="0" u="none" strike="noStrike" dirty="0">
                        <a:solidFill>
                          <a:srgbClr val="000000"/>
                        </a:solidFill>
                        <a:effectLst/>
                        <a:latin typeface="Arial"/>
                      </a:endParaRPr>
                    </a:p>
                  </a:txBody>
                  <a:tcPr marL="9525" marR="9525" marT="9525" marB="0" anchor="ctr"/>
                </a:tc>
                <a:tc>
                  <a:txBody>
                    <a:bodyPr/>
                    <a:lstStyle/>
                    <a:p>
                      <a:pPr algn="l" fontAlgn="ctr"/>
                      <a:r>
                        <a:rPr lang="cs-CZ" sz="2000" b="0" i="0" u="none" strike="noStrike" dirty="0" smtClean="0">
                          <a:solidFill>
                            <a:schemeClr val="dk1"/>
                          </a:solidFill>
                          <a:effectLst/>
                          <a:latin typeface="+mn-lt"/>
                        </a:rPr>
                        <a:t>Podpora</a:t>
                      </a:r>
                      <a:r>
                        <a:rPr lang="cs-CZ" sz="2000" b="0" i="0" u="none" strike="noStrike" baseline="0" dirty="0" smtClean="0">
                          <a:solidFill>
                            <a:schemeClr val="dk1"/>
                          </a:solidFill>
                          <a:effectLst/>
                          <a:latin typeface="+mn-lt"/>
                        </a:rPr>
                        <a:t> bezpečnosti dopravy a cyklodopravy</a:t>
                      </a:r>
                      <a:endParaRPr lang="cs-CZ" sz="2000" b="0" i="0" u="none" strike="noStrike" dirty="0">
                        <a:solidFill>
                          <a:srgbClr val="000000"/>
                        </a:solidFill>
                        <a:effectLst/>
                        <a:latin typeface="Arial"/>
                      </a:endParaRPr>
                    </a:p>
                  </a:txBody>
                  <a:tcPr marL="9525" marR="9525" marT="9525" marB="0" anchor="ctr"/>
                </a:tc>
                <a:tc>
                  <a:txBody>
                    <a:bodyPr/>
                    <a:lstStyle/>
                    <a:p>
                      <a:pPr algn="ctr" fontAlgn="ctr"/>
                      <a:r>
                        <a:rPr lang="cs-CZ" sz="2000" u="none" strike="noStrike" dirty="0" smtClean="0">
                          <a:effectLst/>
                        </a:rPr>
                        <a:t>12/2015</a:t>
                      </a:r>
                      <a:endParaRPr lang="cs-CZ" sz="2000" b="0" i="0" u="none" strike="noStrike" dirty="0">
                        <a:solidFill>
                          <a:srgbClr val="000000"/>
                        </a:solidFill>
                        <a:effectLst/>
                        <a:latin typeface="Arial"/>
                      </a:endParaRPr>
                    </a:p>
                  </a:txBody>
                  <a:tcPr marL="9525" marR="9525" marT="9525" marB="0" anchor="ctr">
                    <a:solidFill>
                      <a:schemeClr val="accent1">
                        <a:lumMod val="20000"/>
                        <a:lumOff val="80000"/>
                      </a:schemeClr>
                    </a:solidFill>
                  </a:tcPr>
                </a:tc>
              </a:tr>
              <a:tr h="350684">
                <a:tc>
                  <a:txBody>
                    <a:bodyPr/>
                    <a:lstStyle/>
                    <a:p>
                      <a:pPr algn="ctr" fontAlgn="ctr"/>
                      <a:r>
                        <a:rPr lang="cs-CZ" sz="2000" b="0" i="0" u="none" strike="noStrike" dirty="0" smtClean="0">
                          <a:solidFill>
                            <a:srgbClr val="000000"/>
                          </a:solidFill>
                          <a:effectLst/>
                          <a:latin typeface="Arial"/>
                        </a:rPr>
                        <a:t>19</a:t>
                      </a:r>
                      <a:endParaRPr lang="cs-CZ" sz="2000" b="0" i="0" u="none" strike="noStrike" dirty="0">
                        <a:solidFill>
                          <a:srgbClr val="000000"/>
                        </a:solidFill>
                        <a:effectLst/>
                        <a:latin typeface="Arial"/>
                      </a:endParaRPr>
                    </a:p>
                  </a:txBody>
                  <a:tcPr marL="9525" marR="9525" marT="9525" marB="0" anchor="ctr"/>
                </a:tc>
                <a:tc>
                  <a:txBody>
                    <a:bodyPr/>
                    <a:lstStyle/>
                    <a:p>
                      <a:pPr algn="l" fontAlgn="ctr"/>
                      <a:r>
                        <a:rPr lang="cs-CZ" sz="2000" b="0" i="0" u="none" strike="noStrike" dirty="0" smtClean="0">
                          <a:solidFill>
                            <a:schemeClr val="dk1"/>
                          </a:solidFill>
                          <a:effectLst/>
                          <a:latin typeface="+mn-lt"/>
                        </a:rPr>
                        <a:t>Technika</a:t>
                      </a:r>
                      <a:r>
                        <a:rPr lang="cs-CZ" sz="2000" b="0" i="0" u="none" strike="noStrike" baseline="0" dirty="0" smtClean="0">
                          <a:solidFill>
                            <a:schemeClr val="dk1"/>
                          </a:solidFill>
                          <a:effectLst/>
                          <a:latin typeface="+mn-lt"/>
                        </a:rPr>
                        <a:t> pro IZS</a:t>
                      </a:r>
                      <a:endParaRPr lang="cs-CZ" sz="2000" b="0" i="0" u="none" strike="noStrike" dirty="0">
                        <a:solidFill>
                          <a:srgbClr val="000000"/>
                        </a:solidFill>
                        <a:effectLst/>
                        <a:latin typeface="Arial"/>
                      </a:endParaRPr>
                    </a:p>
                  </a:txBody>
                  <a:tcPr marL="9525" marR="9525" marT="9525" marB="0" anchor="ctr"/>
                </a:tc>
                <a:tc>
                  <a:txBody>
                    <a:bodyPr/>
                    <a:lstStyle/>
                    <a:p>
                      <a:pPr algn="ctr" fontAlgn="ctr"/>
                      <a:r>
                        <a:rPr lang="cs-CZ" sz="2000" u="none" strike="noStrike" dirty="0">
                          <a:effectLst/>
                        </a:rPr>
                        <a:t>12/2015</a:t>
                      </a:r>
                      <a:endParaRPr lang="cs-CZ" sz="2000" b="0" i="0" u="none" strike="noStrike" dirty="0">
                        <a:solidFill>
                          <a:srgbClr val="000000"/>
                        </a:solidFill>
                        <a:effectLst/>
                        <a:latin typeface="Arial"/>
                      </a:endParaRPr>
                    </a:p>
                  </a:txBody>
                  <a:tcPr marL="9525" marR="9525" marT="9525" marB="0" anchor="ctr">
                    <a:solidFill>
                      <a:schemeClr val="accent1">
                        <a:lumMod val="20000"/>
                        <a:lumOff val="80000"/>
                      </a:schemeClr>
                    </a:solidFill>
                  </a:tcPr>
                </a:tc>
              </a:tr>
            </a:tbl>
          </a:graphicData>
        </a:graphic>
      </p:graphicFrame>
      <p:pic>
        <p:nvPicPr>
          <p:cNvPr id="6"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4" name="Zástupný symbol pro číslo snímku 3"/>
          <p:cNvSpPr>
            <a:spLocks noGrp="1"/>
          </p:cNvSpPr>
          <p:nvPr>
            <p:ph type="sldNum" sz="quarter" idx="12"/>
          </p:nvPr>
        </p:nvSpPr>
        <p:spPr/>
        <p:txBody>
          <a:bodyPr/>
          <a:lstStyle/>
          <a:p>
            <a:fld id="{CA6B5227-2C6F-B94D-9D8F-826F9170706D}" type="slidenum">
              <a:rPr lang="en-US" smtClean="0"/>
              <a:t>7</a:t>
            </a:fld>
            <a:endParaRPr lang="en-US" dirty="0"/>
          </a:p>
        </p:txBody>
      </p:sp>
    </p:spTree>
    <p:extLst>
      <p:ext uri="{BB962C8B-B14F-4D97-AF65-F5344CB8AC3E}">
        <p14:creationId xmlns:p14="http://schemas.microsoft.com/office/powerpoint/2010/main" val="3867623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522"/>
            <a:ext cx="8229600" cy="1155801"/>
          </a:xfrm>
        </p:spPr>
        <p:txBody>
          <a:bodyPr/>
          <a:lstStyle/>
          <a:p>
            <a:r>
              <a:rPr lang="cs-CZ" sz="3200" dirty="0" smtClean="0">
                <a:solidFill>
                  <a:srgbClr val="0070C0"/>
                </a:solidFill>
              </a:rPr>
              <a:t/>
            </a:r>
            <a:br>
              <a:rPr lang="cs-CZ" sz="3200" dirty="0" smtClean="0">
                <a:solidFill>
                  <a:srgbClr val="0070C0"/>
                </a:solidFill>
              </a:rPr>
            </a:br>
            <a:r>
              <a:rPr lang="en-US" sz="3200" dirty="0" smtClean="0">
                <a:solidFill>
                  <a:srgbClr val="0070C0"/>
                </a:solidFill>
              </a:rPr>
              <a:t>Strukt</a:t>
            </a:r>
            <a:r>
              <a:rPr lang="cs-CZ" sz="3200" dirty="0" smtClean="0">
                <a:solidFill>
                  <a:srgbClr val="0070C0"/>
                </a:solidFill>
              </a:rPr>
              <a:t>U</a:t>
            </a:r>
            <a:r>
              <a:rPr lang="en-US" sz="3200" dirty="0" smtClean="0">
                <a:solidFill>
                  <a:srgbClr val="0070C0"/>
                </a:solidFill>
              </a:rPr>
              <a:t>ra </a:t>
            </a:r>
            <a:r>
              <a:rPr lang="en-US" sz="3200" dirty="0">
                <a:solidFill>
                  <a:srgbClr val="0070C0"/>
                </a:solidFill>
              </a:rPr>
              <a:t>IROP</a:t>
            </a:r>
            <a:br>
              <a:rPr lang="en-US" sz="3200" dirty="0">
                <a:solidFill>
                  <a:srgbClr val="0070C0"/>
                </a:solidFill>
              </a:rPr>
            </a:br>
            <a:endParaRPr lang="en-US" sz="3200" dirty="0">
              <a:solidFill>
                <a:srgbClr val="0070C0"/>
              </a:solidFill>
            </a:endParaRPr>
          </a:p>
        </p:txBody>
      </p:sp>
      <p:sp>
        <p:nvSpPr>
          <p:cNvPr id="3" name="Content Placeholder 2"/>
          <p:cNvSpPr>
            <a:spLocks noGrp="1"/>
          </p:cNvSpPr>
          <p:nvPr>
            <p:ph idx="1"/>
          </p:nvPr>
        </p:nvSpPr>
        <p:spPr>
          <a:xfrm>
            <a:off x="457200" y="1214324"/>
            <a:ext cx="8229600" cy="4893868"/>
          </a:xfrm>
        </p:spPr>
        <p:txBody>
          <a:bodyPr>
            <a:normAutofit/>
          </a:bodyPr>
          <a:lstStyle/>
          <a:p>
            <a:pPr marL="0" indent="0" algn="just" eaLnBrk="0" fontAlgn="base" hangingPunct="0">
              <a:lnSpc>
                <a:spcPct val="170000"/>
              </a:lnSpc>
              <a:spcAft>
                <a:spcPct val="0"/>
              </a:spcAft>
              <a:buNone/>
            </a:pPr>
            <a:endParaRPr lang="pl-PL" sz="7600" b="1" dirty="0" smtClean="0"/>
          </a:p>
          <a:p>
            <a:pPr marL="0" indent="0" eaLnBrk="0" fontAlgn="base" hangingPunct="0">
              <a:spcAft>
                <a:spcPct val="0"/>
              </a:spcAft>
              <a:buNone/>
            </a:pPr>
            <a:endParaRPr lang="pl-PL" sz="7600" b="1" dirty="0"/>
          </a:p>
        </p:txBody>
      </p:sp>
      <p:pic>
        <p:nvPicPr>
          <p:cNvPr id="6"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8" name="Nadpis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pPr>
              <a:defRPr/>
            </a:pPr>
            <a:endParaRPr lang="cs-CZ" sz="2800" dirty="0">
              <a:solidFill>
                <a:srgbClr val="0070C0"/>
              </a:solidFill>
            </a:endParaRPr>
          </a:p>
        </p:txBody>
      </p:sp>
      <p:graphicFrame>
        <p:nvGraphicFramePr>
          <p:cNvPr id="9" name="Zástupný symbol pro obsah 3"/>
          <p:cNvGraphicFramePr>
            <a:graphicFrameLocks/>
          </p:cNvGraphicFramePr>
          <p:nvPr>
            <p:extLst>
              <p:ext uri="{D42A27DB-BD31-4B8C-83A1-F6EECF244321}">
                <p14:modId xmlns:p14="http://schemas.microsoft.com/office/powerpoint/2010/main" val="806439848"/>
              </p:ext>
            </p:extLst>
          </p:nvPr>
        </p:nvGraphicFramePr>
        <p:xfrm>
          <a:off x="467544" y="134076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ástupný symbol pro číslo snímku 3"/>
          <p:cNvSpPr>
            <a:spLocks noGrp="1"/>
          </p:cNvSpPr>
          <p:nvPr>
            <p:ph type="sldNum" sz="quarter" idx="12"/>
          </p:nvPr>
        </p:nvSpPr>
        <p:spPr/>
        <p:txBody>
          <a:bodyPr/>
          <a:lstStyle/>
          <a:p>
            <a:fld id="{CA6B5227-2C6F-B94D-9D8F-826F9170706D}" type="slidenum">
              <a:rPr lang="en-US" smtClean="0"/>
              <a:t>8</a:t>
            </a:fld>
            <a:endParaRPr lang="en-US" dirty="0"/>
          </a:p>
        </p:txBody>
      </p:sp>
    </p:spTree>
    <p:extLst>
      <p:ext uri="{BB962C8B-B14F-4D97-AF65-F5344CB8AC3E}">
        <p14:creationId xmlns:p14="http://schemas.microsoft.com/office/powerpoint/2010/main" val="3631040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58522"/>
            <a:ext cx="8534400" cy="1155801"/>
          </a:xfrm>
        </p:spPr>
        <p:txBody>
          <a:bodyPr/>
          <a:lstStyle/>
          <a:p>
            <a:r>
              <a:rPr lang="cs-CZ" sz="3200" dirty="0" smtClean="0">
                <a:solidFill>
                  <a:srgbClr val="0070C0"/>
                </a:solidFill>
              </a:rPr>
              <a:t>Prioritní </a:t>
            </a:r>
            <a:r>
              <a:rPr lang="cs-CZ" sz="3200" dirty="0">
                <a:solidFill>
                  <a:srgbClr val="0070C0"/>
                </a:solidFill>
              </a:rPr>
              <a:t>osa 1</a:t>
            </a:r>
            <a:endParaRPr lang="en-US" sz="3200" dirty="0">
              <a:solidFill>
                <a:srgbClr val="0070C0"/>
              </a:solidFill>
            </a:endParaRPr>
          </a:p>
        </p:txBody>
      </p:sp>
      <p:pic>
        <p:nvPicPr>
          <p:cNvPr id="6"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8" name="Nadpis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pPr>
              <a:defRPr/>
            </a:pPr>
            <a:endParaRPr lang="cs-CZ" sz="2800" dirty="0">
              <a:solidFill>
                <a:srgbClr val="0070C0"/>
              </a:solidFill>
            </a:endParaRPr>
          </a:p>
        </p:txBody>
      </p:sp>
      <p:sp>
        <p:nvSpPr>
          <p:cNvPr id="4" name="Zástupný symbol pro číslo snímku 3"/>
          <p:cNvSpPr>
            <a:spLocks noGrp="1"/>
          </p:cNvSpPr>
          <p:nvPr>
            <p:ph type="sldNum" sz="quarter" idx="12"/>
          </p:nvPr>
        </p:nvSpPr>
        <p:spPr/>
        <p:txBody>
          <a:bodyPr/>
          <a:lstStyle/>
          <a:p>
            <a:fld id="{CA6B5227-2C6F-B94D-9D8F-826F9170706D}" type="slidenum">
              <a:rPr lang="en-US" smtClean="0"/>
              <a:t>9</a:t>
            </a:fld>
            <a:endParaRPr lang="en-US" dirty="0"/>
          </a:p>
        </p:txBody>
      </p:sp>
      <p:sp>
        <p:nvSpPr>
          <p:cNvPr id="7" name="TextovéPole 6"/>
          <p:cNvSpPr txBox="1"/>
          <p:nvPr/>
        </p:nvSpPr>
        <p:spPr>
          <a:xfrm>
            <a:off x="447676" y="1009650"/>
            <a:ext cx="8382000" cy="3754874"/>
          </a:xfrm>
          <a:prstGeom prst="rect">
            <a:avLst/>
          </a:prstGeom>
          <a:noFill/>
        </p:spPr>
        <p:txBody>
          <a:bodyPr wrap="square" rtlCol="0">
            <a:spAutoFit/>
          </a:bodyPr>
          <a:lstStyle/>
          <a:p>
            <a:pPr lvl="0">
              <a:lnSpc>
                <a:spcPct val="150000"/>
              </a:lnSpc>
            </a:pPr>
            <a:endParaRPr lang="cs-CZ" sz="2200" b="1" dirty="0" smtClean="0"/>
          </a:p>
          <a:p>
            <a:pPr lvl="0">
              <a:lnSpc>
                <a:spcPct val="150000"/>
              </a:lnSpc>
            </a:pPr>
            <a:r>
              <a:rPr lang="cs-CZ" sz="2200" b="1" dirty="0" smtClean="0">
                <a:solidFill>
                  <a:srgbClr val="0070C0"/>
                </a:solidFill>
                <a:latin typeface="Myriad Pro"/>
              </a:rPr>
              <a:t>Prioritní osa 1 - Infrastruktura</a:t>
            </a:r>
            <a:endParaRPr lang="cs-CZ" sz="2200" dirty="0" smtClean="0">
              <a:solidFill>
                <a:srgbClr val="0070C0"/>
              </a:solidFill>
              <a:latin typeface="Myriad Pro"/>
            </a:endParaRPr>
          </a:p>
          <a:p>
            <a:pPr>
              <a:spcBef>
                <a:spcPts val="1200"/>
              </a:spcBef>
            </a:pPr>
            <a:r>
              <a:rPr lang="cs-CZ" sz="2200" b="1" dirty="0" smtClean="0">
                <a:latin typeface="Myriad Pro"/>
              </a:rPr>
              <a:t>SC </a:t>
            </a:r>
            <a:r>
              <a:rPr lang="cs-CZ" sz="2200" b="1" dirty="0">
                <a:latin typeface="Myriad Pro"/>
              </a:rPr>
              <a:t>1.1 </a:t>
            </a:r>
            <a:r>
              <a:rPr lang="cs-CZ" sz="2200" dirty="0" smtClean="0">
                <a:latin typeface="Myriad Pro"/>
              </a:rPr>
              <a:t>Zvýšení </a:t>
            </a:r>
            <a:r>
              <a:rPr lang="cs-CZ" sz="2200" dirty="0">
                <a:latin typeface="Myriad Pro"/>
              </a:rPr>
              <a:t>regionální mobility prostřednictvím modernizace </a:t>
            </a:r>
            <a:endParaRPr lang="cs-CZ" sz="2200" dirty="0" smtClean="0">
              <a:latin typeface="Myriad Pro"/>
            </a:endParaRPr>
          </a:p>
          <a:p>
            <a:r>
              <a:rPr lang="cs-CZ" sz="2200" dirty="0">
                <a:latin typeface="Myriad Pro"/>
              </a:rPr>
              <a:t> </a:t>
            </a:r>
            <a:r>
              <a:rPr lang="cs-CZ" sz="2200" dirty="0" smtClean="0">
                <a:latin typeface="Myriad Pro"/>
              </a:rPr>
              <a:t>            a rozvoje sítí </a:t>
            </a:r>
            <a:r>
              <a:rPr lang="cs-CZ" sz="2200" dirty="0">
                <a:latin typeface="Myriad Pro"/>
              </a:rPr>
              <a:t>regionální silniční infrastruktury navazující </a:t>
            </a:r>
            <a:r>
              <a:rPr lang="cs-CZ" sz="2200" dirty="0" smtClean="0">
                <a:latin typeface="Myriad Pro"/>
              </a:rPr>
              <a:t> </a:t>
            </a:r>
          </a:p>
          <a:p>
            <a:r>
              <a:rPr lang="cs-CZ" sz="2200" dirty="0">
                <a:latin typeface="Myriad Pro"/>
              </a:rPr>
              <a:t> </a:t>
            </a:r>
            <a:r>
              <a:rPr lang="cs-CZ" sz="2200" dirty="0" smtClean="0">
                <a:latin typeface="Myriad Pro"/>
              </a:rPr>
              <a:t>            na síť </a:t>
            </a:r>
            <a:r>
              <a:rPr lang="cs-CZ" sz="2200" dirty="0">
                <a:latin typeface="Myriad Pro"/>
              </a:rPr>
              <a:t>TEN-T</a:t>
            </a:r>
          </a:p>
          <a:p>
            <a:pPr>
              <a:spcBef>
                <a:spcPts val="1800"/>
              </a:spcBef>
            </a:pPr>
            <a:r>
              <a:rPr lang="cs-CZ" sz="2200" b="1" dirty="0">
                <a:latin typeface="Myriad Pro"/>
              </a:rPr>
              <a:t>SC 1.2 </a:t>
            </a:r>
            <a:r>
              <a:rPr lang="cs-CZ" sz="2200" dirty="0">
                <a:latin typeface="Myriad Pro"/>
              </a:rPr>
              <a:t>Zvýšení podílu udržitelných forem dopravy</a:t>
            </a:r>
          </a:p>
          <a:p>
            <a:pPr>
              <a:spcBef>
                <a:spcPts val="1800"/>
              </a:spcBef>
            </a:pPr>
            <a:r>
              <a:rPr lang="cs-CZ" sz="2200" b="1" dirty="0">
                <a:latin typeface="Myriad Pro"/>
              </a:rPr>
              <a:t>SC 1.3 </a:t>
            </a:r>
            <a:r>
              <a:rPr lang="cs-CZ" sz="2200" dirty="0">
                <a:latin typeface="Myriad Pro"/>
              </a:rPr>
              <a:t>Zvýšení připravenosti k řešení a řízení rizik a </a:t>
            </a:r>
            <a:r>
              <a:rPr lang="cs-CZ" sz="2200" dirty="0" smtClean="0">
                <a:latin typeface="Myriad Pro"/>
              </a:rPr>
              <a:t>katastrof</a:t>
            </a:r>
          </a:p>
          <a:p>
            <a:endParaRPr lang="cs-CZ" sz="2200" dirty="0"/>
          </a:p>
        </p:txBody>
      </p:sp>
    </p:spTree>
    <p:extLst>
      <p:ext uri="{BB962C8B-B14F-4D97-AF65-F5344CB8AC3E}">
        <p14:creationId xmlns:p14="http://schemas.microsoft.com/office/powerpoint/2010/main" val="387498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IROP">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Základní">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4292</TotalTime>
  <Words>1967</Words>
  <Application>Microsoft Office PowerPoint</Application>
  <PresentationFormat>Předvádění na obrazovce (4:3)</PresentationFormat>
  <Paragraphs>408</Paragraphs>
  <Slides>37</Slides>
  <Notes>6</Notes>
  <HiddenSlides>0</HiddenSlides>
  <MMClips>0</MMClips>
  <ScaleCrop>false</ScaleCrop>
  <HeadingPairs>
    <vt:vector size="4" baseType="variant">
      <vt:variant>
        <vt:lpstr>Motiv</vt:lpstr>
      </vt:variant>
      <vt:variant>
        <vt:i4>1</vt:i4>
      </vt:variant>
      <vt:variant>
        <vt:lpstr>Nadpisy snímků</vt:lpstr>
      </vt:variant>
      <vt:variant>
        <vt:i4>37</vt:i4>
      </vt:variant>
    </vt:vector>
  </HeadingPairs>
  <TitlesOfParts>
    <vt:vector size="38" baseType="lpstr">
      <vt:lpstr>MotivIROP</vt:lpstr>
      <vt:lpstr>    SEMINÁŘ PRO ŽADATELE 16. výzva IROP  „Energetické úspory v bytových domech“    </vt:lpstr>
      <vt:lpstr>Program SEMINÁŘE</vt:lpstr>
      <vt:lpstr>Role MMR a CRR</vt:lpstr>
      <vt:lpstr>Pravidla pro žadatele a příjemce</vt:lpstr>
      <vt:lpstr>Pravidla pro žadatele a příjemce</vt:lpstr>
      <vt:lpstr>Harmonogram výzev IROP 2015</vt:lpstr>
      <vt:lpstr>Harmonogram výzev IROP 2015</vt:lpstr>
      <vt:lpstr> StruktUra IROP </vt:lpstr>
      <vt:lpstr>Prioritní osa 1</vt:lpstr>
      <vt:lpstr> Prioritní osa 2 </vt:lpstr>
      <vt:lpstr>Prioritní osa 3</vt:lpstr>
      <vt:lpstr> Prioritní osa 4 </vt:lpstr>
      <vt:lpstr>Prezentace aplikace PowerPoint</vt:lpstr>
      <vt:lpstr>Prezentace aplikace PowerPoint</vt:lpstr>
      <vt:lpstr>Prezentace aplikace PowerPoint</vt:lpstr>
      <vt:lpstr>16. Výzva irop  „Energetické úspory v bytových domech“</vt:lpstr>
      <vt:lpstr>16. Výzva irop  „Energetické úspory v bytových domech“</vt:lpstr>
      <vt:lpstr>16. Výzva irop  „Energetické úspory v bytových domech“</vt:lpstr>
      <vt:lpstr>16. Výzva irop  „Energetické úspory v bytových domech“</vt:lpstr>
      <vt:lpstr>16. Výzva irop  „Energetické úspory v bytových domech“</vt:lpstr>
      <vt:lpstr>16. Výzva irop  „Energetické úspory v bytových domech“</vt:lpstr>
      <vt:lpstr>16. Výzva irop  „Energetické úspory v bytových domech“</vt:lpstr>
      <vt:lpstr>16. Výzva irop  „Energetické úspory v bytových domech“</vt:lpstr>
      <vt:lpstr>16. Výzva irop  „Energetické úspory v bytových domech“</vt:lpstr>
      <vt:lpstr>16. Výzva irop  „Energetické úspory v bytových domech“</vt:lpstr>
      <vt:lpstr>16. Výzva irop  „Energetické úspory v bytových domech“</vt:lpstr>
      <vt:lpstr>16. Výzva irop  „Energetické úspory v bytových domech“</vt:lpstr>
      <vt:lpstr>16. Výzva irop  „Energetické úspory v bytových domech“</vt:lpstr>
      <vt:lpstr>16. Výzva irop  „Energetické úspory v bytových domech“</vt:lpstr>
      <vt:lpstr>16. Výzva irop  „Energetické úspory v bytových domech“</vt:lpstr>
      <vt:lpstr>16. Výzva irop  „Energetické úspory v bytových domech“</vt:lpstr>
      <vt:lpstr>16. Výzva irop  „Energetické úspory v bytových domech“</vt:lpstr>
      <vt:lpstr>16. Výzva irop  „Energetické úspory v bytových domech“</vt:lpstr>
      <vt:lpstr>16. Výzva irop  „Energetické úspory v bytových domech“</vt:lpstr>
      <vt:lpstr>16. Výzva irop  „Energetické úspory v bytových domech“</vt:lpstr>
      <vt:lpstr>16. Výzva irop  „Energetické úspory v bytových domech“</vt:lpstr>
      <vt:lpstr>Prezentace aplikace PowerPoint</vt:lpstr>
    </vt:vector>
  </TitlesOfParts>
  <Company>MMR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Příprava programového období 2014-2020</dc:title>
  <dc:creator>*</dc:creator>
  <cp:lastModifiedBy>Miroslav Krob</cp:lastModifiedBy>
  <cp:revision>309</cp:revision>
  <cp:lastPrinted>2016-01-04T09:23:52Z</cp:lastPrinted>
  <dcterms:created xsi:type="dcterms:W3CDTF">2014-10-03T06:20:14Z</dcterms:created>
  <dcterms:modified xsi:type="dcterms:W3CDTF">2016-01-07T12:52:04Z</dcterms:modified>
</cp:coreProperties>
</file>