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1" r:id="rId3"/>
    <p:sldId id="286" r:id="rId4"/>
    <p:sldId id="285" r:id="rId5"/>
    <p:sldId id="265" r:id="rId6"/>
    <p:sldId id="264" r:id="rId7"/>
    <p:sldId id="266" r:id="rId8"/>
    <p:sldId id="274" r:id="rId9"/>
    <p:sldId id="276" r:id="rId10"/>
    <p:sldId id="278" r:id="rId11"/>
    <p:sldId id="279" r:id="rId12"/>
    <p:sldId id="282" r:id="rId13"/>
    <p:sldId id="280" r:id="rId14"/>
    <p:sldId id="331" r:id="rId15"/>
    <p:sldId id="281" r:id="rId16"/>
    <p:sldId id="262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palíková Lenka" initials="S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4" autoAdjust="0"/>
    <p:restoredTop sz="95252" autoAdjust="0"/>
  </p:normalViewPr>
  <p:slideViewPr>
    <p:cSldViewPr snapToGrid="0" snapToObjects="1">
      <p:cViewPr>
        <p:scale>
          <a:sx n="77" d="100"/>
          <a:sy n="77" d="100"/>
        </p:scale>
        <p:origin x="-1152" y="72"/>
      </p:cViewPr>
      <p:guideLst>
        <p:guide orient="horz" pos="3382"/>
        <p:guide pos="487"/>
      </p:guideLst>
    </p:cSldViewPr>
  </p:slideViewPr>
  <p:outlineViewPr>
    <p:cViewPr>
      <p:scale>
        <a:sx n="33" d="100"/>
        <a:sy n="33" d="100"/>
      </p:scale>
      <p:origin x="0" y="55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228" y="-96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Představení </a:t>
            </a:r>
            <a:br>
              <a:rPr lang="cs-CZ" dirty="0" smtClean="0"/>
            </a:br>
            <a:r>
              <a:rPr lang="cs-CZ" dirty="0" smtClean="0"/>
              <a:t>Centra pro regionální rozvoj 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Mgr. Ljubomir Džingozov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2879679"/>
            <a:ext cx="7886700" cy="2289222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SC 2.5 </a:t>
            </a:r>
            <a:b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energetické náročnosti v sektoru bydlení</a:t>
            </a:r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Kolová výzva č.  16</a:t>
            </a:r>
            <a:b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Energetické úspory v bytových domech</a:t>
            </a:r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18. 11. 2015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454025" lvl="1" indent="-187325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Provádí ŘO IROP na základě výsledků hodnocení provedeného CRR.</a:t>
            </a:r>
          </a:p>
          <a:p>
            <a:pPr marL="901700"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Podkladem pro výběr je:</a:t>
            </a:r>
          </a:p>
          <a:p>
            <a:pPr marL="11874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zápis, podepsaný ředitelem CRR, který deklaruje, že hodnocení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a kontroly projektů proběhly podle stanovených postupů,</a:t>
            </a:r>
          </a:p>
          <a:p>
            <a:pPr marL="11874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seznam všech projektů, které prošly hodnocením, v rozdělení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na projekty doporučené a nedoporučené k financování,</a:t>
            </a:r>
          </a:p>
          <a:p>
            <a:pPr marL="11874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seznam náhradních projektů.</a:t>
            </a:r>
          </a:p>
          <a:p>
            <a:pPr marL="11874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i="1" dirty="0">
              <a:solidFill>
                <a:schemeClr val="tx1"/>
              </a:solidFill>
            </a:endParaRPr>
          </a:p>
          <a:p>
            <a:pPr marL="1162050" lvl="1" indent="-285750" algn="just" defTabSz="2667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Ve fázi výběru projektů není možné měnit hodnocení žádostí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o podporu!</a:t>
            </a:r>
          </a:p>
          <a:p>
            <a:pPr marL="1162050" lvl="1" indent="-285750" algn="just" defTabSz="2667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Počet podpořených projektů je limitován výši alokace na výzvu.</a:t>
            </a:r>
          </a:p>
          <a:p>
            <a:pPr marL="609600" lvl="1" indent="-342900"/>
            <a:r>
              <a:rPr lang="cs-CZ" dirty="0" smtClean="0"/>
              <a:t>ŘO IROP znovu nehodnotí.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66700" lvl="1" indent="0">
              <a:buNone/>
            </a:pPr>
            <a:r>
              <a:rPr lang="cs-CZ" dirty="0" smtClean="0"/>
              <a:t>Právní akt upravuje minimálně tyto oblasti:</a:t>
            </a:r>
            <a:endParaRPr lang="cs-CZ" dirty="0"/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informace o příjemci;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informace o projektu;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povinnosti a práva příjemce;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povinnosti a práva ŘO IROP;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sankce za neplnění povinností.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Vydání právního aktu – Registrace akce </a:t>
            </a:r>
            <a:br>
              <a:rPr lang="cs-CZ" dirty="0" smtClean="0"/>
            </a:br>
            <a:r>
              <a:rPr lang="cs-CZ" dirty="0" smtClean="0"/>
              <a:t>a Rozhodnutí o poskytnutí dotace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161733"/>
            <a:ext cx="8003232" cy="5117147"/>
          </a:xfrm>
        </p:spPr>
        <p:txBody>
          <a:bodyPr>
            <a:normAutofit fontScale="70000" lnSpcReduction="20000"/>
          </a:bodyPr>
          <a:lstStyle/>
          <a:p>
            <a:pPr marL="454025" lvl="1" indent="-187325" algn="just"/>
            <a:r>
              <a:rPr lang="cs-CZ" sz="2400" dirty="0" smtClean="0"/>
              <a:t>Žadatel může podat žádost o přezkum hodnocení v každé části hodnocení žádosti, ve které neuspěl</a:t>
            </a:r>
            <a:r>
              <a:rPr lang="cs-CZ" sz="2400" dirty="0"/>
              <a:t>:</a:t>
            </a:r>
            <a:endParaRPr lang="cs-CZ" sz="2400" dirty="0" smtClean="0"/>
          </a:p>
          <a:p>
            <a:pPr marL="720000" lvl="1" indent="-288000" algn="just" defTabSz="355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p</a:t>
            </a:r>
            <a:r>
              <a:rPr lang="cs-CZ" sz="2400" b="0" dirty="0" smtClean="0">
                <a:solidFill>
                  <a:schemeClr val="tx1"/>
                </a:solidFill>
              </a:rPr>
              <a:t>o kontrole přijatelnosti a formálních náležitostí,</a:t>
            </a:r>
          </a:p>
          <a:p>
            <a:pPr marL="720000" lvl="1" indent="-288000" algn="just" defTabSz="355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p</a:t>
            </a:r>
            <a:r>
              <a:rPr lang="cs-CZ" sz="2400" b="0" dirty="0" smtClean="0">
                <a:solidFill>
                  <a:schemeClr val="tx1"/>
                </a:solidFill>
              </a:rPr>
              <a:t>o věcném hodnocení (nerelevantní v případě kontinuálních výzev), </a:t>
            </a:r>
          </a:p>
          <a:p>
            <a:pPr marL="720000" lvl="1" indent="-288000" algn="just" defTabSz="355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p</a:t>
            </a:r>
            <a:r>
              <a:rPr lang="cs-CZ" sz="2400" b="0" dirty="0" smtClean="0">
                <a:solidFill>
                  <a:schemeClr val="tx1"/>
                </a:solidFill>
              </a:rPr>
              <a:t>o ex-ante kontrole</a:t>
            </a:r>
            <a:r>
              <a:rPr lang="cs-CZ" sz="2400" dirty="0" smtClean="0"/>
              <a:t>.</a:t>
            </a:r>
          </a:p>
          <a:p>
            <a:pPr marL="454025" lvl="1" indent="-187325" algn="just"/>
            <a:r>
              <a:rPr lang="cs-CZ" sz="2400" dirty="0" smtClean="0"/>
              <a:t>Podává se do 14 kalendářních dnů ode dne doručení výsledku,  a to:</a:t>
            </a:r>
          </a:p>
          <a:p>
            <a:pPr marL="720000" lvl="2" indent="-2880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elektronicky v MS2014+,</a:t>
            </a:r>
          </a:p>
          <a:p>
            <a:pPr marL="720000" lvl="2" indent="-2880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prostřednictvím odkazu na webových stránkách </a:t>
            </a:r>
            <a:r>
              <a:rPr lang="cs-CZ" sz="2400" dirty="0" smtClean="0">
                <a:hlinkClick r:id="rId2"/>
              </a:rPr>
              <a:t>www.dotaceeu.cz</a:t>
            </a:r>
            <a:r>
              <a:rPr lang="cs-CZ" sz="2400" dirty="0" smtClean="0"/>
              <a:t>,</a:t>
            </a:r>
          </a:p>
          <a:p>
            <a:pPr marL="720000" lvl="2" indent="-2880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písemně prostřednictvím formuláře uvedeného na webových stránkách </a:t>
            </a:r>
            <a:r>
              <a:rPr lang="cs-CZ" sz="2400" dirty="0" smtClean="0">
                <a:hlinkClick r:id="rId2"/>
              </a:rPr>
              <a:t>www.dotaceeu.cz</a:t>
            </a:r>
            <a:r>
              <a:rPr lang="cs-CZ" sz="2400" dirty="0" smtClean="0"/>
              <a:t>.</a:t>
            </a:r>
          </a:p>
          <a:p>
            <a:pPr marL="444500" lvl="2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900" dirty="0" smtClean="0"/>
          </a:p>
          <a:p>
            <a:pPr marL="454025" lvl="1" indent="-187325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Přezkumné řízení provádí ŘO IROP:</a:t>
            </a:r>
            <a:endParaRPr lang="cs-CZ" sz="2400" dirty="0"/>
          </a:p>
          <a:p>
            <a:pPr marL="720000" lvl="1" indent="-288000">
              <a:lnSpc>
                <a:spcPct val="120000"/>
              </a:lnSpc>
              <a:spcBef>
                <a:spcPts val="0"/>
              </a:spcBef>
            </a:pPr>
            <a:r>
              <a:rPr lang="cs-CZ" sz="2400" b="0" dirty="0" smtClean="0">
                <a:solidFill>
                  <a:schemeClr val="tx1"/>
                </a:solidFill>
              </a:rPr>
              <a:t>do 30 kalendářních dní od doručení žádosti o přezkum (ve složitějších případech do 60 pracovních dní).</a:t>
            </a:r>
          </a:p>
          <a:p>
            <a:pPr marL="454025" lvl="1" indent="-187325"/>
            <a:r>
              <a:rPr lang="cs-CZ" sz="2400" dirty="0" smtClean="0"/>
              <a:t>Na základě výsledku přezkumného řízení:</a:t>
            </a:r>
          </a:p>
          <a:p>
            <a:pPr marL="720000" lvl="2" indent="-288000" defTabSz="2667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žádost postoupí do další fáze hodnocení,</a:t>
            </a:r>
          </a:p>
          <a:p>
            <a:pPr marL="720000" lvl="2" indent="-288000" defTabSz="2667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žádost je vyřazena z dalšího procesu hodnocení</a:t>
            </a:r>
            <a:r>
              <a:rPr lang="cs-CZ" sz="2300" dirty="0" smtClean="0"/>
              <a:t>.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774612"/>
          </a:xfrm>
        </p:spPr>
        <p:txBody>
          <a:bodyPr>
            <a:noAutofit/>
          </a:bodyPr>
          <a:lstStyle/>
          <a:p>
            <a:pPr marL="2667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500" dirty="0" smtClean="0"/>
              <a:t>Monitorování postupu projektů se uskutečňuje prostřednictvím:</a:t>
            </a:r>
          </a:p>
          <a:p>
            <a:pPr marL="609600" lvl="1" indent="-3429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500" dirty="0" smtClean="0"/>
              <a:t>Zpráv o realizaci („</a:t>
            </a:r>
            <a:r>
              <a:rPr lang="cs-CZ" sz="1500" dirty="0" err="1" smtClean="0"/>
              <a:t>ZoR</a:t>
            </a:r>
            <a:r>
              <a:rPr lang="cs-CZ" sz="1500" dirty="0" smtClean="0"/>
              <a:t>“)</a:t>
            </a:r>
          </a:p>
          <a:p>
            <a:pPr marL="817563" lvl="2" indent="-285750">
              <a:lnSpc>
                <a:spcPct val="120000"/>
              </a:lnSpc>
              <a:spcBef>
                <a:spcPts val="0"/>
              </a:spcBef>
            </a:pPr>
            <a:r>
              <a:rPr lang="pl-PL" sz="1500" dirty="0" smtClean="0"/>
              <a:t>sledovaným </a:t>
            </a:r>
            <a:r>
              <a:rPr lang="pl-PL" sz="1500" dirty="0"/>
              <a:t>obdobím je příslušná etapa,</a:t>
            </a:r>
          </a:p>
          <a:p>
            <a:pPr marL="817563" lvl="2" indent="-285750">
              <a:lnSpc>
                <a:spcPct val="120000"/>
              </a:lnSpc>
              <a:spcBef>
                <a:spcPts val="0"/>
              </a:spcBef>
            </a:pPr>
            <a:r>
              <a:rPr lang="pl-PL" sz="1500" dirty="0"/>
              <a:t>předkládá se po ukončení etapy spolu se žádostí o platbu (ex-post financování),</a:t>
            </a:r>
          </a:p>
          <a:p>
            <a:pPr marL="817563" lvl="2" indent="-285750">
              <a:lnSpc>
                <a:spcPct val="120000"/>
              </a:lnSpc>
              <a:spcBef>
                <a:spcPts val="0"/>
              </a:spcBef>
            </a:pPr>
            <a:r>
              <a:rPr lang="pl-PL" sz="1500" dirty="0"/>
              <a:t>Průběžnou ani závěrečnou zprávu o realizaci nelze podat před datem schválení právního aktu.</a:t>
            </a:r>
          </a:p>
          <a:p>
            <a:pPr marL="1273176" lvl="3" indent="-285750">
              <a:lnSpc>
                <a:spcPct val="120000"/>
              </a:lnSpc>
              <a:spcBef>
                <a:spcPts val="0"/>
              </a:spcBef>
            </a:pPr>
            <a:endParaRPr lang="pl-PL" sz="1500" b="1" dirty="0"/>
          </a:p>
          <a:p>
            <a:pPr marL="454025" lvl="1" indent="-187325">
              <a:lnSpc>
                <a:spcPct val="110000"/>
              </a:lnSpc>
              <a:spcBef>
                <a:spcPts val="0"/>
              </a:spcBef>
            </a:pPr>
            <a:r>
              <a:rPr lang="cs-CZ" sz="1500" dirty="0"/>
              <a:t>Další zprávu je možné podat až po schválení předchozích zpráv.</a:t>
            </a:r>
          </a:p>
          <a:p>
            <a:pPr marL="454025" lvl="1" indent="-187325">
              <a:lnSpc>
                <a:spcPct val="110000"/>
              </a:lnSpc>
              <a:spcBef>
                <a:spcPts val="0"/>
              </a:spcBef>
            </a:pPr>
            <a:r>
              <a:rPr lang="cs-CZ" sz="1500" dirty="0"/>
              <a:t>Je možné podat až po uzavření změnových řízení.</a:t>
            </a:r>
          </a:p>
          <a:p>
            <a:pPr marL="454025" lvl="1" indent="-187325">
              <a:lnSpc>
                <a:spcPct val="110000"/>
              </a:lnSpc>
              <a:spcBef>
                <a:spcPts val="0"/>
              </a:spcBef>
            </a:pPr>
            <a:r>
              <a:rPr lang="cs-CZ" sz="1500" dirty="0"/>
              <a:t>Kontrola formálních náležitostí a věcného obsahu zpráv.</a:t>
            </a:r>
            <a:endParaRPr lang="en-US" sz="1500" dirty="0"/>
          </a:p>
          <a:p>
            <a:pPr marL="1273176" lvl="3" indent="-285750">
              <a:lnSpc>
                <a:spcPct val="120000"/>
              </a:lnSpc>
              <a:spcBef>
                <a:spcPts val="0"/>
              </a:spcBef>
            </a:pPr>
            <a:endParaRPr lang="pl-PL" sz="1500" b="1" dirty="0" smtClean="0"/>
          </a:p>
          <a:p>
            <a:pPr marL="609600" lvl="1" indent="-3429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1500" dirty="0" smtClean="0"/>
          </a:p>
          <a:p>
            <a:pPr marL="609600" lvl="1" indent="-3429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1500" dirty="0" smtClean="0"/>
          </a:p>
          <a:p>
            <a:pPr marL="811213" lvl="2" indent="-277813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774612"/>
          </a:xfrm>
        </p:spPr>
        <p:txBody>
          <a:bodyPr>
            <a:noAutofit/>
          </a:bodyPr>
          <a:lstStyle/>
          <a:p>
            <a:pPr marL="2667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500" dirty="0" smtClean="0"/>
              <a:t>Monitorování postupu projektů se uskutečňuje prostřednictvím:</a:t>
            </a:r>
          </a:p>
          <a:p>
            <a:pPr marL="609600" lvl="1" indent="-34290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cs-CZ" sz="1500" dirty="0" smtClean="0"/>
              <a:t>Zpráv </a:t>
            </a:r>
            <a:r>
              <a:rPr lang="cs-CZ" sz="1500" dirty="0"/>
              <a:t>o udržitelnosti („</a:t>
            </a:r>
            <a:r>
              <a:rPr lang="cs-CZ" sz="1500" dirty="0" err="1"/>
              <a:t>ZoU</a:t>
            </a:r>
            <a:r>
              <a:rPr lang="cs-CZ" sz="1500" dirty="0"/>
              <a:t>“):</a:t>
            </a:r>
          </a:p>
          <a:p>
            <a:pPr marL="817563" lvl="2" indent="-285750">
              <a:lnSpc>
                <a:spcPct val="120000"/>
              </a:lnSpc>
              <a:spcBef>
                <a:spcPts val="0"/>
              </a:spcBef>
            </a:pPr>
            <a:r>
              <a:rPr lang="cs-CZ" sz="1500" dirty="0"/>
              <a:t>monitoring období udržitelnosti.</a:t>
            </a:r>
          </a:p>
          <a:p>
            <a:pPr marL="811213" lvl="2" indent="-277813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Zprávy příjemce podává elektronicky v MS2014+.</a:t>
            </a:r>
          </a:p>
          <a:p>
            <a:pPr marL="811213" lvl="2" indent="-277813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Harmonogram jejich podání se příjemci zobrazuje v MS2014+ po datu schválení právního aktu. </a:t>
            </a:r>
          </a:p>
          <a:p>
            <a:pPr marL="811213" lvl="2" indent="-277813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b="1" dirty="0"/>
          </a:p>
          <a:p>
            <a:pPr marL="454025" lvl="1" indent="-187325">
              <a:lnSpc>
                <a:spcPct val="110000"/>
              </a:lnSpc>
              <a:spcBef>
                <a:spcPts val="0"/>
              </a:spcBef>
            </a:pPr>
            <a:r>
              <a:rPr lang="cs-CZ" sz="1500" dirty="0"/>
              <a:t>Další zprávu je možné podat až po schválení předchozích zpráv.</a:t>
            </a:r>
          </a:p>
          <a:p>
            <a:pPr marL="454025" lvl="1" indent="-187325">
              <a:lnSpc>
                <a:spcPct val="110000"/>
              </a:lnSpc>
              <a:spcBef>
                <a:spcPts val="0"/>
              </a:spcBef>
            </a:pPr>
            <a:r>
              <a:rPr lang="cs-CZ" sz="1500" dirty="0"/>
              <a:t>Je možné podat až po uzavření změnových řízení.</a:t>
            </a:r>
          </a:p>
          <a:p>
            <a:pPr marL="454025" lvl="1" indent="-187325">
              <a:lnSpc>
                <a:spcPct val="110000"/>
              </a:lnSpc>
              <a:spcBef>
                <a:spcPts val="0"/>
              </a:spcBef>
            </a:pPr>
            <a:r>
              <a:rPr lang="cs-CZ" sz="1500" dirty="0"/>
              <a:t>Kontrola formálních náležitostí a věcného obsahu zpráv.</a:t>
            </a:r>
            <a:endParaRPr lang="en-US" sz="1500" dirty="0"/>
          </a:p>
          <a:p>
            <a:pPr marL="811213" lvl="2" indent="-277813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454025" lvl="1" indent="-187325" algn="just">
              <a:spcBef>
                <a:spcPts val="600"/>
              </a:spcBef>
              <a:spcAft>
                <a:spcPts val="600"/>
              </a:spcAft>
            </a:pPr>
            <a:r>
              <a:rPr lang="cs-CZ" sz="1700" dirty="0" smtClean="0"/>
              <a:t>Může iniciovat žadatel/příjemce, CRR, ŘO IROP.</a:t>
            </a:r>
          </a:p>
          <a:p>
            <a:pPr marL="808038" lvl="1" indent="-177800" algn="just" defTabSz="812800">
              <a:spcBef>
                <a:spcPts val="0"/>
              </a:spcBef>
            </a:pPr>
            <a:r>
              <a:rPr lang="cs-CZ" sz="1700" b="0" dirty="0">
                <a:solidFill>
                  <a:schemeClr val="tx1"/>
                </a:solidFill>
              </a:rPr>
              <a:t>O</a:t>
            </a:r>
            <a:r>
              <a:rPr lang="cs-CZ" sz="1700" b="0" dirty="0" smtClean="0">
                <a:solidFill>
                  <a:schemeClr val="tx1"/>
                </a:solidFill>
              </a:rPr>
              <a:t>známení provádí žadatel/příjemce prostřednictvím MS2014+ na záložce Žádost o změnu.</a:t>
            </a:r>
          </a:p>
          <a:p>
            <a:pPr marL="808038" lvl="1" indent="-177800" algn="just" defTabSz="812800">
              <a:spcBef>
                <a:spcPts val="0"/>
              </a:spcBef>
            </a:pPr>
            <a:r>
              <a:rPr lang="cs-CZ" sz="1700" b="0" dirty="0" smtClean="0">
                <a:solidFill>
                  <a:schemeClr val="tx1"/>
                </a:solidFill>
              </a:rPr>
              <a:t>Pokud je iniciátorem změny ŘO IROP nebo CRR informují příjemce depeší </a:t>
            </a:r>
            <a:br>
              <a:rPr lang="cs-CZ" sz="1700" b="0" dirty="0" smtClean="0">
                <a:solidFill>
                  <a:schemeClr val="tx1"/>
                </a:solidFill>
              </a:rPr>
            </a:br>
            <a:r>
              <a:rPr lang="cs-CZ" sz="1700" b="0" dirty="0" smtClean="0">
                <a:solidFill>
                  <a:schemeClr val="tx1"/>
                </a:solidFill>
              </a:rPr>
              <a:t>o zahájení změnového řízení. </a:t>
            </a:r>
          </a:p>
          <a:p>
            <a:pPr marL="808038" lvl="1" indent="-177800" algn="just" defTabSz="812800">
              <a:spcBef>
                <a:spcPts val="0"/>
              </a:spcBef>
            </a:pPr>
            <a:r>
              <a:rPr lang="cs-CZ" sz="1700" b="0" dirty="0">
                <a:solidFill>
                  <a:schemeClr val="tx1"/>
                </a:solidFill>
              </a:rPr>
              <a:t>ŘO IROP </a:t>
            </a:r>
            <a:r>
              <a:rPr lang="cs-CZ" sz="1700" b="0" dirty="0" smtClean="0">
                <a:solidFill>
                  <a:schemeClr val="tx1"/>
                </a:solidFill>
              </a:rPr>
              <a:t>a CRR zahájí změnové řízení v případě, že změna projektu bude </a:t>
            </a:r>
            <a:br>
              <a:rPr lang="cs-CZ" sz="1700" b="0" dirty="0" smtClean="0">
                <a:solidFill>
                  <a:schemeClr val="tx1"/>
                </a:solidFill>
              </a:rPr>
            </a:br>
            <a:r>
              <a:rPr lang="cs-CZ" sz="1700" b="0" dirty="0" smtClean="0">
                <a:solidFill>
                  <a:schemeClr val="tx1"/>
                </a:solidFill>
              </a:rPr>
              <a:t>v zájmu příjemce nebo po zjištění formální chyby. </a:t>
            </a:r>
            <a:endParaRPr lang="cs-CZ" sz="1700" b="0" dirty="0">
              <a:solidFill>
                <a:schemeClr val="tx1"/>
              </a:solidFill>
            </a:endParaRPr>
          </a:p>
          <a:p>
            <a:pPr marL="808038" lvl="1" indent="-177800" algn="just" defTabSz="812800">
              <a:spcBef>
                <a:spcPts val="0"/>
              </a:spcBef>
            </a:pPr>
            <a:r>
              <a:rPr lang="cs-CZ" sz="1700" b="0" dirty="0" smtClean="0">
                <a:solidFill>
                  <a:schemeClr val="tx1"/>
                </a:solidFill>
              </a:rPr>
              <a:t>Neplánované změny je příjemce povinen oznámit neprodleně, jakmile změna nastane. </a:t>
            </a:r>
          </a:p>
          <a:p>
            <a:pPr marL="454025" lvl="1" indent="-187325" algn="just">
              <a:spcBef>
                <a:spcPts val="600"/>
              </a:spcBef>
              <a:spcAft>
                <a:spcPts val="600"/>
              </a:spcAft>
            </a:pPr>
            <a:r>
              <a:rPr lang="cs-CZ" sz="1700" dirty="0"/>
              <a:t>D</a:t>
            </a:r>
            <a:r>
              <a:rPr lang="cs-CZ" sz="1700" dirty="0" smtClean="0"/>
              <a:t>ruhy změn</a:t>
            </a:r>
          </a:p>
          <a:p>
            <a:pPr marL="808038" lvl="2" indent="-177800" algn="just" defTabSz="812800">
              <a:spcBef>
                <a:spcPts val="0"/>
              </a:spcBef>
            </a:pPr>
            <a:r>
              <a:rPr lang="cs-CZ" sz="1700" dirty="0" smtClean="0"/>
              <a:t>Změny </a:t>
            </a:r>
            <a:r>
              <a:rPr lang="cs-CZ" sz="1700" b="1" dirty="0" smtClean="0"/>
              <a:t>před schválením prvního Rozhodnutí </a:t>
            </a:r>
            <a:r>
              <a:rPr lang="cs-CZ" sz="1700" dirty="0" smtClean="0"/>
              <a:t>– o změně rozhoduje CRR.</a:t>
            </a:r>
          </a:p>
          <a:p>
            <a:pPr marL="808038" lvl="2" indent="-177800" algn="just" defTabSz="812800">
              <a:spcBef>
                <a:spcPts val="0"/>
              </a:spcBef>
            </a:pPr>
            <a:r>
              <a:rPr lang="cs-CZ" sz="1700" dirty="0" smtClean="0"/>
              <a:t>Změny </a:t>
            </a:r>
            <a:r>
              <a:rPr lang="cs-CZ" sz="1700" b="1" dirty="0" smtClean="0"/>
              <a:t>po schválení prvního Rozhodnutí</a:t>
            </a:r>
            <a:r>
              <a:rPr lang="cs-CZ" sz="1700" dirty="0" smtClean="0"/>
              <a:t>, které nemění údaje na Rozhodnutí  –  o změně rozhoduje CRR.</a:t>
            </a:r>
          </a:p>
          <a:p>
            <a:pPr marL="808038" lvl="2" indent="-177800" algn="just" defTabSz="812800">
              <a:spcBef>
                <a:spcPts val="0"/>
              </a:spcBef>
            </a:pPr>
            <a:r>
              <a:rPr lang="cs-CZ" sz="1700" dirty="0" smtClean="0"/>
              <a:t>Změny </a:t>
            </a:r>
            <a:r>
              <a:rPr lang="cs-CZ" sz="1700" b="1" dirty="0" smtClean="0"/>
              <a:t>po schválení prvního Rozhodnutí</a:t>
            </a:r>
            <a:r>
              <a:rPr lang="cs-CZ" sz="1700" dirty="0" smtClean="0"/>
              <a:t>, které mění údaje na Rozhodnutí  –  </a:t>
            </a:r>
            <a:br>
              <a:rPr lang="cs-CZ" sz="1700" dirty="0" smtClean="0"/>
            </a:br>
            <a:r>
              <a:rPr lang="cs-CZ" sz="1700" dirty="0" smtClean="0"/>
              <a:t>o změně rozhoduje ŘO IROP (změny, které mají vliv na aktivity projektu, splnění účelu a cílů projektu nebo na dobu realizace projektu). ŘO IROP musí tyto změny schválit před zahájením jejich realizace. </a:t>
            </a:r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z</a:t>
            </a:r>
            <a:r>
              <a:rPr lang="en-US" dirty="0" smtClean="0"/>
              <a:t>a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dirty="0"/>
              <a:t>Státní příspěvková organizace zřízená Zákonem č. 248/2000 Sb., o podpoře regionálního rozvoje, a řízená Ministerstvem pro místní rozvoj ČR</a:t>
            </a:r>
          </a:p>
          <a:p>
            <a:pPr marL="454025" lvl="1" indent="-187325"/>
            <a:r>
              <a:rPr lang="cs-CZ" dirty="0"/>
              <a:t>zprostředkující subjekt pro vybrané operační programy </a:t>
            </a:r>
          </a:p>
          <a:p>
            <a:pPr marL="720725" lvl="2" indent="-187325"/>
            <a:r>
              <a:rPr lang="cs-CZ" dirty="0"/>
              <a:t>konzultační a informační činnost</a:t>
            </a:r>
          </a:p>
          <a:p>
            <a:pPr marL="720725" lvl="2" indent="-187325"/>
            <a:r>
              <a:rPr lang="cs-CZ" dirty="0"/>
              <a:t>kontrola a monitoring realizace projektů</a:t>
            </a:r>
          </a:p>
          <a:p>
            <a:pPr marL="720725" lvl="2" indent="-187325"/>
            <a:r>
              <a:rPr lang="cs-CZ" dirty="0"/>
              <a:t>(2014-2020) Integrovaný regionální operační program</a:t>
            </a:r>
          </a:p>
          <a:p>
            <a:pPr marL="720725" lvl="2" indent="-187325"/>
            <a:r>
              <a:rPr lang="cs-CZ" dirty="0"/>
              <a:t>(2007-2013) Integrovaný operační program, OP Technická pomoc</a:t>
            </a:r>
          </a:p>
          <a:p>
            <a:pPr marL="720725" lvl="2" indent="-187325"/>
            <a:r>
              <a:rPr lang="cs-CZ" dirty="0"/>
              <a:t>(2004-2006) Společný regionální operační program, OP JPD2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(1998-2004) předvstupní programy (PHARE, ISPA, SAPARD)</a:t>
            </a:r>
          </a:p>
          <a:p>
            <a:pPr marL="454025" lvl="1" indent="-187325"/>
            <a:r>
              <a:rPr lang="cs-CZ" dirty="0"/>
              <a:t>kontrolní subjekt pro operační programy Cíle 3 (nyní Cíl 2)</a:t>
            </a:r>
          </a:p>
          <a:p>
            <a:pPr marL="454025" lvl="1" indent="-187325"/>
            <a:r>
              <a:rPr lang="cs-CZ" dirty="0"/>
              <a:t>hostitelská organizace pro pracoviště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Network</a:t>
            </a:r>
          </a:p>
          <a:p>
            <a:pPr marL="720725" lvl="2" indent="-187325"/>
            <a:r>
              <a:rPr lang="cs-CZ" dirty="0"/>
              <a:t>poradenství pro malé a střední podnikatele</a:t>
            </a:r>
            <a:endParaRPr lang="en-US" dirty="0"/>
          </a:p>
          <a:p>
            <a:pPr marL="454025" lvl="1" indent="-187325"/>
            <a:r>
              <a:rPr lang="cs-CZ" dirty="0"/>
              <a:t>správa Regionálního informačního servisu (RIS) a Mapového serveru</a:t>
            </a:r>
          </a:p>
          <a:p>
            <a:pPr marL="720725" lvl="2" indent="-187325"/>
            <a:r>
              <a:rPr lang="cs-CZ" dirty="0"/>
              <a:t>rozsáhlá pravidelně aktualizovaná databáze regionálních dat a jejich zobrazení v mapě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Centrum pro regionální rozvoj České republiky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/>
              <a:t>Konzultace před vyhlášením výzvy</a:t>
            </a:r>
          </a:p>
          <a:p>
            <a:pPr marL="454025" lvl="1" indent="-187325"/>
            <a:r>
              <a:rPr lang="cs-CZ" dirty="0" smtClean="0"/>
              <a:t>Příjem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Hodnocení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Administrace změn v projektech</a:t>
            </a:r>
            <a:endParaRPr lang="cs-CZ" dirty="0"/>
          </a:p>
          <a:p>
            <a:pPr marL="454025" lvl="1" indent="-187325"/>
            <a:r>
              <a:rPr lang="cs-CZ" dirty="0" smtClean="0"/>
              <a:t>Administrativní </a:t>
            </a:r>
            <a:r>
              <a:rPr lang="cs-CZ" dirty="0"/>
              <a:t>ověření </a:t>
            </a:r>
            <a:r>
              <a:rPr lang="cs-CZ" dirty="0" smtClean="0"/>
              <a:t>zpráv </a:t>
            </a:r>
            <a:r>
              <a:rPr lang="cs-CZ" dirty="0"/>
              <a:t>o realizaci/zpráv o udržitelnosti</a:t>
            </a:r>
          </a:p>
          <a:p>
            <a:pPr marL="454025" lvl="1" indent="-187325"/>
            <a:r>
              <a:rPr lang="cs-CZ" dirty="0" smtClean="0"/>
              <a:t>Provádění kontrol </a:t>
            </a:r>
            <a:r>
              <a:rPr lang="cs-CZ" dirty="0"/>
              <a:t>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CRR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/>
          <a:lstStyle/>
          <a:p>
            <a:pPr marL="454025" lvl="1" indent="-187325"/>
            <a:r>
              <a:rPr lang="cs-CZ" dirty="0" smtClean="0"/>
              <a:t>Podání žádostí POUZE přes MS2014+</a:t>
            </a:r>
          </a:p>
          <a:p>
            <a:pPr marL="454025" lvl="1" indent="-187325"/>
            <a:r>
              <a:rPr lang="cs-CZ" dirty="0" smtClean="0"/>
              <a:t>Automatická registrace žádosti</a:t>
            </a:r>
          </a:p>
          <a:p>
            <a:pPr marL="454025" lvl="1" indent="-187325"/>
            <a:r>
              <a:rPr lang="cs-CZ" dirty="0" smtClean="0"/>
              <a:t>Automatické předložení na příslušné krajské oddělení CRR</a:t>
            </a:r>
          </a:p>
          <a:p>
            <a:pPr marL="454025" lvl="1" indent="-187325" algn="just"/>
            <a:r>
              <a:rPr lang="cs-CZ" dirty="0" smtClean="0"/>
              <a:t>Žadatel bude depeší informován o přidělených manažerech projektu, kteří budou mít na starosti další administraci projektu a komunikaci se žadatelem (v některých případech bude probíhat administrace projektu na jiném krajském oddělení CRR, než je sídlo žadatele)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/>
          <a:lstStyle/>
          <a:p>
            <a:pPr marL="454025" lvl="1" indent="-187325"/>
            <a:r>
              <a:rPr lang="cs-CZ" dirty="0" smtClean="0"/>
              <a:t>Probíhá na příslušném krajském oddělení CRR</a:t>
            </a:r>
          </a:p>
          <a:p>
            <a:pPr marL="454025" lvl="1" indent="-187325"/>
            <a:r>
              <a:rPr lang="cs-CZ" dirty="0" smtClean="0"/>
              <a:t>Fáze hodnocení (provádí CRR)</a:t>
            </a:r>
          </a:p>
          <a:p>
            <a:pPr marL="898525" lvl="2" indent="-187325"/>
            <a:r>
              <a:rPr lang="cs-CZ" sz="1800" dirty="0" smtClean="0"/>
              <a:t>kontrola přijatelnosti a formálních náležitostí</a:t>
            </a:r>
          </a:p>
          <a:p>
            <a:pPr marL="898525" lvl="2" indent="-187325"/>
            <a:r>
              <a:rPr lang="cs-CZ" sz="1800" smtClean="0"/>
              <a:t>ex-ante </a:t>
            </a:r>
            <a:r>
              <a:rPr lang="cs-CZ" sz="1800" dirty="0" smtClean="0"/>
              <a:t>analýza rizik</a:t>
            </a:r>
          </a:p>
          <a:p>
            <a:pPr marL="898525" lvl="2" indent="-187325"/>
            <a:r>
              <a:rPr lang="cs-CZ" sz="1800" dirty="0" smtClean="0"/>
              <a:t>ex-ante kontrola</a:t>
            </a:r>
          </a:p>
          <a:p>
            <a:pPr marL="454025" lvl="1" indent="-187325"/>
            <a:r>
              <a:rPr lang="cs-CZ" dirty="0" smtClean="0"/>
              <a:t>Fáze výběru projektů (provádí ŘO IROP)</a:t>
            </a:r>
          </a:p>
          <a:p>
            <a:pPr marL="898525" lvl="2" indent="-187325"/>
            <a:r>
              <a:rPr lang="cs-CZ" sz="1800" dirty="0" smtClean="0"/>
              <a:t>výběr projektu</a:t>
            </a:r>
          </a:p>
          <a:p>
            <a:pPr marL="898525" lvl="2" indent="-187325"/>
            <a:r>
              <a:rPr lang="cs-CZ" sz="1800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rmAutofit fontScale="92500" lnSpcReduction="10000"/>
          </a:bodyPr>
          <a:lstStyle/>
          <a:p>
            <a:pPr marL="361950" lvl="1" indent="-276225" defTabSz="266700"/>
            <a:r>
              <a:rPr lang="cs-CZ" dirty="0"/>
              <a:t>P</a:t>
            </a:r>
            <a:r>
              <a:rPr lang="cs-CZ" dirty="0" smtClean="0"/>
              <a:t>rovedena do 20 </a:t>
            </a:r>
            <a:r>
              <a:rPr lang="cs-CZ" dirty="0" err="1" smtClean="0"/>
              <a:t>pd</a:t>
            </a:r>
            <a:r>
              <a:rPr lang="cs-CZ" dirty="0" smtClean="0"/>
              <a:t> od registrace žádosti o podporu;</a:t>
            </a:r>
          </a:p>
          <a:p>
            <a:pPr marL="361950" lvl="1" indent="-276225" defTabSz="266700"/>
            <a:r>
              <a:rPr lang="cs-CZ" dirty="0" smtClean="0"/>
              <a:t>probíhá elektronicky v MS2014+, kontrolu provádí CRR;</a:t>
            </a:r>
          </a:p>
          <a:p>
            <a:pPr marL="361950" lvl="1" indent="-276225" defTabSz="266700"/>
            <a:r>
              <a:rPr lang="cs-CZ" dirty="0" smtClean="0"/>
              <a:t>eliminační kritéria (vždy odpověď „ANO“ x „NE“);</a:t>
            </a:r>
          </a:p>
          <a:p>
            <a:pPr marL="361950" lvl="1" indent="-276225" algn="just" defTabSz="266700"/>
            <a:r>
              <a:rPr lang="cs-CZ" dirty="0"/>
              <a:t>p</a:t>
            </a:r>
            <a:r>
              <a:rPr lang="cs-CZ" dirty="0" smtClean="0"/>
              <a:t>ři kontrole přijatelnosti musí být splněna všechna kritéria stanovená výzvou (obecná i specifická) – v případě nesplnění jakéhokoliv kritéria je žádost vyloučena z dalšího hodnocení;</a:t>
            </a:r>
          </a:p>
          <a:p>
            <a:pPr marL="361950" lvl="1" indent="-276225" algn="just" defTabSz="266700"/>
            <a:r>
              <a:rPr lang="cs-CZ" dirty="0" smtClean="0"/>
              <a:t>pokud nelze v rámci kontroly přijatelnosti kritérium vyhodnotit, nebo jsou v žádosti uvedeny rozporné údaje, je projektová žádost vyřazena z dalšího hodnocení</a:t>
            </a:r>
          </a:p>
          <a:p>
            <a:pPr marL="361950" lvl="1" indent="-276225" algn="just" defTabSz="266700"/>
            <a:r>
              <a:rPr lang="cs-CZ" dirty="0" smtClean="0"/>
              <a:t>v rámci kontroly formálních náležitostí lze vyzvat k doložení </a:t>
            </a:r>
            <a:br>
              <a:rPr lang="cs-CZ" dirty="0" smtClean="0"/>
            </a:br>
            <a:r>
              <a:rPr lang="cs-CZ" dirty="0" smtClean="0"/>
              <a:t>(max. dvakrát);</a:t>
            </a:r>
          </a:p>
          <a:p>
            <a:pPr marL="361950" lvl="1" indent="-276225" algn="just" defTabSz="266700"/>
            <a:r>
              <a:rPr lang="cs-CZ" dirty="0" smtClean="0"/>
              <a:t>výzvy k doplnění/upřesnění jsou žadateli zasílány formou depeší </a:t>
            </a:r>
            <a:br>
              <a:rPr lang="cs-CZ" dirty="0" smtClean="0"/>
            </a:br>
            <a:r>
              <a:rPr lang="cs-CZ" dirty="0" smtClean="0"/>
              <a:t>v MS2014+.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 fontScale="92500"/>
          </a:bodyPr>
          <a:lstStyle/>
          <a:p>
            <a:pPr marL="454025" lvl="1" indent="-187325" defTabSz="444500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</a:t>
            </a:r>
            <a:r>
              <a:rPr lang="cs-CZ" dirty="0" smtClean="0"/>
              <a:t>rovádí CRR.</a:t>
            </a:r>
          </a:p>
          <a:p>
            <a:pPr marL="901700" lvl="1" indent="-342900" defTabSz="4445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Pro </a:t>
            </a:r>
            <a:r>
              <a:rPr lang="cs-CZ" sz="1800" b="0" dirty="0">
                <a:solidFill>
                  <a:schemeClr val="tx1"/>
                </a:solidFill>
              </a:rPr>
              <a:t>projekty, které </a:t>
            </a:r>
            <a:r>
              <a:rPr lang="cs-CZ" sz="1800" b="0" dirty="0" smtClean="0">
                <a:solidFill>
                  <a:schemeClr val="tx1"/>
                </a:solidFill>
              </a:rPr>
              <a:t>úspěšně prošly kontrolou formálních náležitostí a podmínek přijatelnosti</a:t>
            </a:r>
          </a:p>
          <a:p>
            <a:pPr marL="901700" lvl="1" indent="-342900" defTabSz="4445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Na </a:t>
            </a:r>
            <a:r>
              <a:rPr lang="cs-CZ" sz="1800" b="0" dirty="0">
                <a:solidFill>
                  <a:schemeClr val="tx1"/>
                </a:solidFill>
              </a:rPr>
              <a:t>základě </a:t>
            </a:r>
            <a:r>
              <a:rPr lang="cs-CZ" sz="1800" b="0" dirty="0" smtClean="0">
                <a:solidFill>
                  <a:schemeClr val="tx1"/>
                </a:solidFill>
              </a:rPr>
              <a:t>výsledku ex-ante AR provede CRR u </a:t>
            </a:r>
            <a:r>
              <a:rPr lang="cs-CZ" sz="1800" b="0" dirty="0">
                <a:solidFill>
                  <a:schemeClr val="tx1"/>
                </a:solidFill>
              </a:rPr>
              <a:t>vybraných projektů </a:t>
            </a:r>
            <a:r>
              <a:rPr lang="cs-CZ" sz="1800" b="0" dirty="0" smtClean="0">
                <a:solidFill>
                  <a:schemeClr val="tx1"/>
                </a:solidFill>
              </a:rPr>
              <a:t>ex-ante  kontrolu.</a:t>
            </a:r>
          </a:p>
          <a:p>
            <a:pPr marL="266700" lvl="1" indent="0" defTabSz="444500">
              <a:lnSpc>
                <a:spcPct val="11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454025" lvl="1" indent="-187325" defTabSz="444500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O</a:t>
            </a:r>
            <a:r>
              <a:rPr lang="cs-CZ" dirty="0" smtClean="0"/>
              <a:t>věřuje se riziko:</a:t>
            </a:r>
          </a:p>
          <a:p>
            <a:pPr marL="996950" lvl="2" indent="-285750">
              <a:buFont typeface="Courier New" panose="02070309020205020404" pitchFamily="49" charset="0"/>
              <a:buChar char="o"/>
            </a:pPr>
            <a:r>
              <a:rPr lang="cs-CZ" sz="1800" dirty="0"/>
              <a:t>Riziko realizovatelnosti projektu po věcné a finanční stránce				</a:t>
            </a:r>
          </a:p>
          <a:p>
            <a:pPr marL="996950" lvl="2" indent="-285750">
              <a:buFont typeface="Courier New" panose="02070309020205020404" pitchFamily="49" charset="0"/>
              <a:buChar char="o"/>
            </a:pPr>
            <a:r>
              <a:rPr lang="cs-CZ" sz="1800" dirty="0"/>
              <a:t>Riziko nezpůsobilosti výdajů					</a:t>
            </a:r>
          </a:p>
          <a:p>
            <a:pPr marL="996950" lvl="2" indent="-285750">
              <a:buFont typeface="Courier New" panose="02070309020205020404" pitchFamily="49" charset="0"/>
              <a:buChar char="o"/>
            </a:pPr>
            <a:r>
              <a:rPr lang="cs-CZ" sz="1800" dirty="0"/>
              <a:t>Riziko podvodů a korupčního jednání					</a:t>
            </a:r>
          </a:p>
          <a:p>
            <a:pPr marL="996950" lvl="2" indent="-285750">
              <a:buFont typeface="Courier New" panose="02070309020205020404" pitchFamily="49" charset="0"/>
              <a:buChar char="o"/>
            </a:pPr>
            <a:r>
              <a:rPr lang="cs-CZ" sz="1800" dirty="0"/>
              <a:t>Riziko ve veřejných zakázkách					</a:t>
            </a:r>
          </a:p>
          <a:p>
            <a:pPr marL="996950" lvl="2" indent="-285750">
              <a:buFont typeface="Courier New" panose="02070309020205020404" pitchFamily="49" charset="0"/>
              <a:buChar char="o"/>
            </a:pPr>
            <a:r>
              <a:rPr lang="cs-CZ" sz="1800" dirty="0"/>
              <a:t>Riziko v udržitelnosti projektu					</a:t>
            </a:r>
          </a:p>
          <a:p>
            <a:pPr marL="996950" lvl="2" indent="-285750">
              <a:buFont typeface="Courier New" panose="02070309020205020404" pitchFamily="49" charset="0"/>
              <a:buChar char="o"/>
            </a:pPr>
            <a:r>
              <a:rPr lang="cs-CZ" sz="1800" dirty="0"/>
              <a:t>Riziko v nedovolené veřejné podpoře					</a:t>
            </a:r>
          </a:p>
          <a:p>
            <a:pPr marL="996950" lvl="2" indent="-285750">
              <a:buFont typeface="Courier New" panose="02070309020205020404" pitchFamily="49" charset="0"/>
              <a:buChar char="o"/>
            </a:pPr>
            <a:r>
              <a:rPr lang="cs-CZ" sz="1800" dirty="0"/>
              <a:t>Riziko nehospodárných a neefektivních aktivit a výdajů		</a:t>
            </a:r>
            <a:r>
              <a:rPr lang="cs-CZ" dirty="0"/>
              <a:t>			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Provádí se na základě výsledků ex-ante analýzy rizik.</a:t>
            </a:r>
          </a:p>
          <a:p>
            <a:pPr marL="895350" lvl="1" indent="-285750" algn="just"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Zahrnuje oblasti, které ex-ante analýza rizik vyhodnotila jako rizikové.</a:t>
            </a:r>
          </a:p>
          <a:p>
            <a:pPr marL="454025" lvl="1" indent="-187325" algn="just"/>
            <a:r>
              <a:rPr lang="cs-CZ" dirty="0" smtClean="0"/>
              <a:t>Forma:</a:t>
            </a:r>
          </a:p>
          <a:p>
            <a:pPr marL="898525" lvl="2" indent="-187325" algn="just"/>
            <a:r>
              <a:rPr lang="cs-CZ" sz="1800" dirty="0" smtClean="0"/>
              <a:t>administrativního ověření – ověření na základě předložených dokladů,</a:t>
            </a:r>
          </a:p>
          <a:p>
            <a:pPr marL="898525" lvl="2" indent="-187325" algn="just"/>
            <a:r>
              <a:rPr lang="cs-CZ" sz="1800" dirty="0" smtClean="0"/>
              <a:t>kontroly na místě – veřejnosprávní kontrola.</a:t>
            </a:r>
          </a:p>
          <a:p>
            <a:pPr marL="454025" lvl="1" indent="-187325" algn="just"/>
            <a:r>
              <a:rPr lang="cs-CZ" dirty="0" smtClean="0"/>
              <a:t>Možné krácení výdajů na základě výsledku kontroly:</a:t>
            </a:r>
          </a:p>
          <a:p>
            <a:pPr marL="898525" lvl="2" indent="-187325" algn="just"/>
            <a:r>
              <a:rPr lang="cs-CZ" sz="1800" dirty="0" smtClean="0"/>
              <a:t>ve způsobilých výdajích zahrnuty nezpůsobilé aktivity,</a:t>
            </a:r>
          </a:p>
          <a:p>
            <a:pPr marL="898525" lvl="2" indent="-187325" algn="just"/>
            <a:r>
              <a:rPr lang="cs-CZ" sz="1800" dirty="0" smtClean="0"/>
              <a:t>aktivity, které mohly být nebo již byly realizovány na základě chybně provedeného výběrového řízení,</a:t>
            </a:r>
          </a:p>
          <a:p>
            <a:pPr marL="898525" lvl="2" indent="-187325" algn="just"/>
            <a:r>
              <a:rPr lang="cs-CZ" sz="1800" dirty="0" smtClean="0"/>
              <a:t>výdaje nebyly vynaloženy v souladu se zásadami 3E.</a:t>
            </a:r>
          </a:p>
          <a:p>
            <a:pPr marL="711200" lvl="2" indent="0">
              <a:buNone/>
            </a:pPr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3481</TotalTime>
  <Words>882</Words>
  <Application>Microsoft Office PowerPoint</Application>
  <PresentationFormat>Předvádění na obrazovce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CRR template</vt:lpstr>
      <vt:lpstr>Představení  Centra pro regionální rozvoj  České republiky</vt:lpstr>
      <vt:lpstr>Centrum pro regionální rozvoj České republiky</vt:lpstr>
      <vt:lpstr>Role CRR</vt:lpstr>
      <vt:lpstr>Příjem žádostí o podporu</vt:lpstr>
      <vt:lpstr>Hodnocení žádostí</vt:lpstr>
      <vt:lpstr>Hodnocení žádostí</vt:lpstr>
      <vt:lpstr>Kontrola přijatelnosti a formálních náležitostí</vt:lpstr>
      <vt:lpstr>Ex-ante analýza rizik</vt:lpstr>
      <vt:lpstr>Ex-ante kontrola</vt:lpstr>
      <vt:lpstr>Výběr projektů</vt:lpstr>
      <vt:lpstr>Vydání právního aktu – Registrace akce  a Rozhodnutí o poskytnutí dotace</vt:lpstr>
      <vt:lpstr>Žádost o přezkum výsledku hodnocení</vt:lpstr>
      <vt:lpstr>Monitorování realizace projektů</vt:lpstr>
      <vt:lpstr>Monitorování realizace projektů</vt:lpstr>
      <vt:lpstr>Změny v projektech</vt:lpstr>
      <vt:lpstr>Děkuji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Džingozov Ljubomir</cp:lastModifiedBy>
  <cp:revision>250</cp:revision>
  <cp:lastPrinted>2015-11-10T07:37:02Z</cp:lastPrinted>
  <dcterms:created xsi:type="dcterms:W3CDTF">2014-09-16T20:50:40Z</dcterms:created>
  <dcterms:modified xsi:type="dcterms:W3CDTF">2016-01-18T11:32:51Z</dcterms:modified>
</cp:coreProperties>
</file>