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40"/>
  </p:notesMasterIdLst>
  <p:handoutMasterIdLst>
    <p:handoutMasterId r:id="rId41"/>
  </p:handoutMasterIdLst>
  <p:sldIdLst>
    <p:sldId id="323" r:id="rId2"/>
    <p:sldId id="455" r:id="rId3"/>
    <p:sldId id="456" r:id="rId4"/>
    <p:sldId id="457" r:id="rId5"/>
    <p:sldId id="458" r:id="rId6"/>
    <p:sldId id="459" r:id="rId7"/>
    <p:sldId id="461" r:id="rId8"/>
    <p:sldId id="460" r:id="rId9"/>
    <p:sldId id="468" r:id="rId10"/>
    <p:sldId id="467" r:id="rId11"/>
    <p:sldId id="466" r:id="rId12"/>
    <p:sldId id="416" r:id="rId13"/>
    <p:sldId id="480" r:id="rId14"/>
    <p:sldId id="463" r:id="rId15"/>
    <p:sldId id="418" r:id="rId16"/>
    <p:sldId id="433" r:id="rId17"/>
    <p:sldId id="482" r:id="rId18"/>
    <p:sldId id="483" r:id="rId19"/>
    <p:sldId id="430" r:id="rId20"/>
    <p:sldId id="484" r:id="rId21"/>
    <p:sldId id="485" r:id="rId22"/>
    <p:sldId id="486" r:id="rId23"/>
    <p:sldId id="487" r:id="rId24"/>
    <p:sldId id="488" r:id="rId25"/>
    <p:sldId id="489" r:id="rId26"/>
    <p:sldId id="490" r:id="rId27"/>
    <p:sldId id="492" r:id="rId28"/>
    <p:sldId id="491" r:id="rId29"/>
    <p:sldId id="481" r:id="rId30"/>
    <p:sldId id="493" r:id="rId31"/>
    <p:sldId id="494" r:id="rId32"/>
    <p:sldId id="474" r:id="rId33"/>
    <p:sldId id="475" r:id="rId34"/>
    <p:sldId id="476" r:id="rId35"/>
    <p:sldId id="477" r:id="rId36"/>
    <p:sldId id="479" r:id="rId37"/>
    <p:sldId id="478" r:id="rId38"/>
    <p:sldId id="410" r:id="rId3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tislav Mazal" initials="RM" lastIdx="1" clrIdx="0"/>
  <p:cmAuthor id="1" name="Martina Fišerová" initials="M.F.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62" autoAdjust="0"/>
    <p:restoredTop sz="87922" autoAdjust="0"/>
  </p:normalViewPr>
  <p:slideViewPr>
    <p:cSldViewPr>
      <p:cViewPr>
        <p:scale>
          <a:sx n="100" d="100"/>
          <a:sy n="100" d="100"/>
        </p:scale>
        <p:origin x="-258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18AB0A-7BED-45CC-8968-54C5D48470FD}" type="doc">
      <dgm:prSet loTypeId="urn:microsoft.com/office/officeart/2005/8/layout/vList4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8804BD3-7704-44DB-93A2-A6FB8DF386BF}">
      <dgm:prSet phldrT="[Text]" custT="1"/>
      <dgm:spPr/>
      <dgm:t>
        <a:bodyPr/>
        <a:lstStyle/>
        <a:p>
          <a:r>
            <a:rPr lang="cs-CZ" sz="1600" b="1" dirty="0" smtClean="0"/>
            <a:t>Prioritní osa 1 - Infrastruktura</a:t>
          </a:r>
          <a:endParaRPr lang="cs-CZ" sz="1600" b="1" dirty="0"/>
        </a:p>
      </dgm:t>
    </dgm:pt>
    <dgm:pt modelId="{5AECA738-EC58-4AD8-B30B-720E0E369E9D}" type="parTrans" cxnId="{B64F7126-809B-46FA-8512-AB45C1CB52DD}">
      <dgm:prSet/>
      <dgm:spPr/>
      <dgm:t>
        <a:bodyPr/>
        <a:lstStyle/>
        <a:p>
          <a:endParaRPr lang="cs-CZ"/>
        </a:p>
      </dgm:t>
    </dgm:pt>
    <dgm:pt modelId="{97E853D5-3B2B-4DCE-BF44-F459F80E6EE5}" type="sibTrans" cxnId="{B64F7126-809B-46FA-8512-AB45C1CB52DD}">
      <dgm:prSet/>
      <dgm:spPr/>
      <dgm:t>
        <a:bodyPr/>
        <a:lstStyle/>
        <a:p>
          <a:endParaRPr lang="cs-CZ"/>
        </a:p>
      </dgm:t>
    </dgm:pt>
    <dgm:pt modelId="{C5C86733-1C4E-4ABE-BC8B-70E73BF8076C}">
      <dgm:prSet phldrT="[Text]" custT="1"/>
      <dgm:spPr/>
      <dgm:t>
        <a:bodyPr/>
        <a:lstStyle/>
        <a:p>
          <a:r>
            <a:rPr lang="cs-CZ" sz="1200" dirty="0" smtClean="0"/>
            <a:t>Konkurenceschopné, dostupné a bezpečné regiony</a:t>
          </a:r>
          <a:endParaRPr lang="cs-CZ" sz="1200" dirty="0"/>
        </a:p>
      </dgm:t>
    </dgm:pt>
    <dgm:pt modelId="{AEF1FBBF-C95F-45ED-A8E1-CE69CDF9D44F}" type="parTrans" cxnId="{15A7B2A0-6A73-413A-BB86-87F351908914}">
      <dgm:prSet/>
      <dgm:spPr/>
      <dgm:t>
        <a:bodyPr/>
        <a:lstStyle/>
        <a:p>
          <a:endParaRPr lang="cs-CZ"/>
        </a:p>
      </dgm:t>
    </dgm:pt>
    <dgm:pt modelId="{286C2363-6DA5-4FB5-8346-569610400F7C}" type="sibTrans" cxnId="{15A7B2A0-6A73-413A-BB86-87F351908914}">
      <dgm:prSet/>
      <dgm:spPr/>
      <dgm:t>
        <a:bodyPr/>
        <a:lstStyle/>
        <a:p>
          <a:endParaRPr lang="cs-CZ"/>
        </a:p>
      </dgm:t>
    </dgm:pt>
    <dgm:pt modelId="{A8C219C7-9F00-4E75-8B16-481975849224}">
      <dgm:prSet phldrT="[Text]" custT="1"/>
      <dgm:spPr/>
      <dgm:t>
        <a:bodyPr/>
        <a:lstStyle/>
        <a:p>
          <a:r>
            <a:rPr lang="cs-CZ" sz="1200" dirty="0" smtClean="0"/>
            <a:t>Alokace 1,6 mld. EUR</a:t>
          </a:r>
          <a:endParaRPr lang="cs-CZ" sz="1200" dirty="0"/>
        </a:p>
      </dgm:t>
    </dgm:pt>
    <dgm:pt modelId="{3D529C3B-331C-4A53-8447-64F92C02A4C9}" type="parTrans" cxnId="{DC478773-C6CC-4E8E-9071-ECCDF2C2EF2E}">
      <dgm:prSet/>
      <dgm:spPr/>
      <dgm:t>
        <a:bodyPr/>
        <a:lstStyle/>
        <a:p>
          <a:endParaRPr lang="cs-CZ"/>
        </a:p>
      </dgm:t>
    </dgm:pt>
    <dgm:pt modelId="{7EDC45D9-79A5-434A-AB8A-41008476D2F4}" type="sibTrans" cxnId="{DC478773-C6CC-4E8E-9071-ECCDF2C2EF2E}">
      <dgm:prSet/>
      <dgm:spPr/>
      <dgm:t>
        <a:bodyPr/>
        <a:lstStyle/>
        <a:p>
          <a:endParaRPr lang="cs-CZ"/>
        </a:p>
      </dgm:t>
    </dgm:pt>
    <dgm:pt modelId="{855CB492-B9C1-4831-9453-D02DC01556CB}">
      <dgm:prSet phldrT="[Text]" custT="1"/>
      <dgm:spPr/>
      <dgm:t>
        <a:bodyPr/>
        <a:lstStyle/>
        <a:p>
          <a:r>
            <a:rPr lang="cs-CZ" sz="1600" b="1" dirty="0" smtClean="0"/>
            <a:t>Prioritní osa 2 - Lidé</a:t>
          </a:r>
          <a:endParaRPr lang="cs-CZ" sz="1600" b="1" dirty="0"/>
        </a:p>
      </dgm:t>
    </dgm:pt>
    <dgm:pt modelId="{46A500E4-F521-4FED-80BC-55EF97D6434D}" type="parTrans" cxnId="{E1E70704-B184-417B-9262-1209773EB354}">
      <dgm:prSet/>
      <dgm:spPr/>
      <dgm:t>
        <a:bodyPr/>
        <a:lstStyle/>
        <a:p>
          <a:endParaRPr lang="cs-CZ"/>
        </a:p>
      </dgm:t>
    </dgm:pt>
    <dgm:pt modelId="{89B1A5F6-0C83-44AA-BDC4-F0486C8FEB1C}" type="sibTrans" cxnId="{E1E70704-B184-417B-9262-1209773EB354}">
      <dgm:prSet/>
      <dgm:spPr/>
      <dgm:t>
        <a:bodyPr/>
        <a:lstStyle/>
        <a:p>
          <a:endParaRPr lang="cs-CZ"/>
        </a:p>
      </dgm:t>
    </dgm:pt>
    <dgm:pt modelId="{098ADAF1-68DC-4019-95EC-CF9DEA0595F5}">
      <dgm:prSet phldrT="[Text]" custT="1"/>
      <dgm:spPr/>
      <dgm:t>
        <a:bodyPr/>
        <a:lstStyle/>
        <a:p>
          <a:r>
            <a:rPr lang="cs-CZ" sz="1200" dirty="0" smtClean="0"/>
            <a:t>Zkvalitnění veřejných služeb a podmínek života pro obyvatele regionů</a:t>
          </a:r>
          <a:endParaRPr lang="cs-CZ" sz="1200" dirty="0"/>
        </a:p>
      </dgm:t>
    </dgm:pt>
    <dgm:pt modelId="{BBC28CAB-1411-42FD-AE69-490F5FA47BCC}" type="parTrans" cxnId="{0D1EA085-623E-4D57-808B-B23AF2C24995}">
      <dgm:prSet/>
      <dgm:spPr/>
      <dgm:t>
        <a:bodyPr/>
        <a:lstStyle/>
        <a:p>
          <a:endParaRPr lang="cs-CZ"/>
        </a:p>
      </dgm:t>
    </dgm:pt>
    <dgm:pt modelId="{3601A7EA-3FDB-4E9C-A299-B4AF145636B4}" type="sibTrans" cxnId="{0D1EA085-623E-4D57-808B-B23AF2C24995}">
      <dgm:prSet/>
      <dgm:spPr/>
      <dgm:t>
        <a:bodyPr/>
        <a:lstStyle/>
        <a:p>
          <a:endParaRPr lang="cs-CZ"/>
        </a:p>
      </dgm:t>
    </dgm:pt>
    <dgm:pt modelId="{75152ED6-09D4-4CB2-B330-0EBA2A1F6BEE}">
      <dgm:prSet phldrT="[Text]" custT="1"/>
      <dgm:spPr/>
      <dgm:t>
        <a:bodyPr/>
        <a:lstStyle/>
        <a:p>
          <a:r>
            <a:rPr lang="cs-CZ" sz="1200" dirty="0" smtClean="0"/>
            <a:t>Alokace 1,7 mld. EUR</a:t>
          </a:r>
          <a:endParaRPr lang="cs-CZ" sz="1200" dirty="0"/>
        </a:p>
      </dgm:t>
    </dgm:pt>
    <dgm:pt modelId="{CC109D3F-9445-4552-9CA0-A9E9B002361B}" type="parTrans" cxnId="{7442FBE8-417F-4111-B6ED-AEAE7C9C435B}">
      <dgm:prSet/>
      <dgm:spPr/>
      <dgm:t>
        <a:bodyPr/>
        <a:lstStyle/>
        <a:p>
          <a:endParaRPr lang="cs-CZ"/>
        </a:p>
      </dgm:t>
    </dgm:pt>
    <dgm:pt modelId="{C930B535-36DD-47E2-9858-8F6E44F2C9EA}" type="sibTrans" cxnId="{7442FBE8-417F-4111-B6ED-AEAE7C9C435B}">
      <dgm:prSet/>
      <dgm:spPr/>
      <dgm:t>
        <a:bodyPr/>
        <a:lstStyle/>
        <a:p>
          <a:endParaRPr lang="cs-CZ"/>
        </a:p>
      </dgm:t>
    </dgm:pt>
    <dgm:pt modelId="{D74C87B0-8199-4D82-97CA-8716D0810C88}">
      <dgm:prSet phldrT="[Text]" custT="1"/>
      <dgm:spPr/>
      <dgm:t>
        <a:bodyPr/>
        <a:lstStyle/>
        <a:p>
          <a:r>
            <a:rPr lang="cs-CZ" sz="1600" b="1" dirty="0" smtClean="0"/>
            <a:t>Prioritní osa 3 - Instituce</a:t>
          </a:r>
          <a:endParaRPr lang="cs-CZ" sz="1600" b="1" dirty="0"/>
        </a:p>
      </dgm:t>
    </dgm:pt>
    <dgm:pt modelId="{BA6FD47A-7786-47D8-9381-A1E3D218F4E4}" type="parTrans" cxnId="{CC11735D-CD9A-491C-AEF0-7073EE76FB85}">
      <dgm:prSet/>
      <dgm:spPr/>
      <dgm:t>
        <a:bodyPr/>
        <a:lstStyle/>
        <a:p>
          <a:endParaRPr lang="cs-CZ"/>
        </a:p>
      </dgm:t>
    </dgm:pt>
    <dgm:pt modelId="{63D68963-997E-49B1-9594-476FD97AA95B}" type="sibTrans" cxnId="{CC11735D-CD9A-491C-AEF0-7073EE76FB85}">
      <dgm:prSet/>
      <dgm:spPr/>
      <dgm:t>
        <a:bodyPr/>
        <a:lstStyle/>
        <a:p>
          <a:endParaRPr lang="cs-CZ"/>
        </a:p>
      </dgm:t>
    </dgm:pt>
    <dgm:pt modelId="{34C60AC1-3BAF-4349-9B04-1EBEAA6874AE}">
      <dgm:prSet phldrT="[Text]" custT="1"/>
      <dgm:spPr/>
      <dgm:t>
        <a:bodyPr/>
        <a:lstStyle/>
        <a:p>
          <a:r>
            <a:rPr lang="cs-CZ" sz="1200" dirty="0" smtClean="0"/>
            <a:t>Dobrá správa území a zefektivnění veřejných institucí</a:t>
          </a:r>
          <a:endParaRPr lang="cs-CZ" sz="1200" dirty="0"/>
        </a:p>
      </dgm:t>
    </dgm:pt>
    <dgm:pt modelId="{B31C10BD-BE4E-4EEF-981F-25C40EBC00D4}" type="parTrans" cxnId="{3D52D5DF-88CF-4499-8222-584F5AB467B0}">
      <dgm:prSet/>
      <dgm:spPr/>
      <dgm:t>
        <a:bodyPr/>
        <a:lstStyle/>
        <a:p>
          <a:endParaRPr lang="cs-CZ"/>
        </a:p>
      </dgm:t>
    </dgm:pt>
    <dgm:pt modelId="{23EAEF30-F210-45C2-A3C7-7E5016B64A98}" type="sibTrans" cxnId="{3D52D5DF-88CF-4499-8222-584F5AB467B0}">
      <dgm:prSet/>
      <dgm:spPr/>
      <dgm:t>
        <a:bodyPr/>
        <a:lstStyle/>
        <a:p>
          <a:endParaRPr lang="cs-CZ"/>
        </a:p>
      </dgm:t>
    </dgm:pt>
    <dgm:pt modelId="{273BDC39-9757-4293-83AA-A9E9CC915DA0}">
      <dgm:prSet phldrT="[Text]" custT="1"/>
      <dgm:spPr/>
      <dgm:t>
        <a:bodyPr/>
        <a:lstStyle/>
        <a:p>
          <a:r>
            <a:rPr lang="cs-CZ" sz="1200" dirty="0" smtClean="0"/>
            <a:t>Alokace 0,8 mld. EUR</a:t>
          </a:r>
          <a:endParaRPr lang="cs-CZ" sz="1200" dirty="0"/>
        </a:p>
      </dgm:t>
    </dgm:pt>
    <dgm:pt modelId="{982DFF29-8236-4E99-97CE-FD76D273CBEC}" type="parTrans" cxnId="{CF6D3D8A-7289-43F1-82F2-5F5C4672169C}">
      <dgm:prSet/>
      <dgm:spPr/>
      <dgm:t>
        <a:bodyPr/>
        <a:lstStyle/>
        <a:p>
          <a:endParaRPr lang="cs-CZ"/>
        </a:p>
      </dgm:t>
    </dgm:pt>
    <dgm:pt modelId="{13EEE600-D28C-4CBF-9128-6CDA52976D52}" type="sibTrans" cxnId="{CF6D3D8A-7289-43F1-82F2-5F5C4672169C}">
      <dgm:prSet/>
      <dgm:spPr/>
      <dgm:t>
        <a:bodyPr/>
        <a:lstStyle/>
        <a:p>
          <a:endParaRPr lang="cs-CZ"/>
        </a:p>
      </dgm:t>
    </dgm:pt>
    <dgm:pt modelId="{D3784C62-6E03-4E88-AA8E-EC0DCEAD96BC}">
      <dgm:prSet custT="1"/>
      <dgm:spPr/>
      <dgm:t>
        <a:bodyPr/>
        <a:lstStyle/>
        <a:p>
          <a:endParaRPr lang="cs-CZ" sz="1900" b="1" dirty="0" smtClean="0"/>
        </a:p>
        <a:p>
          <a:r>
            <a:rPr lang="cs-CZ" sz="1600" b="1" dirty="0" smtClean="0"/>
            <a:t>Prioritní osa 4 - Komunitně vedený místní rozvoj</a:t>
          </a:r>
        </a:p>
        <a:p>
          <a:r>
            <a:rPr lang="cs-CZ" sz="1400" dirty="0" smtClean="0"/>
            <a:t> - </a:t>
          </a:r>
          <a:r>
            <a:rPr lang="cs-CZ" sz="1200" dirty="0" smtClean="0"/>
            <a:t>Alokace 390 mil. EUR</a:t>
          </a:r>
        </a:p>
        <a:p>
          <a:r>
            <a:rPr lang="cs-CZ" sz="1200" dirty="0" smtClean="0"/>
            <a:t>  - Posílení CLLD, provozní a animační náklady</a:t>
          </a:r>
        </a:p>
        <a:p>
          <a:endParaRPr lang="cs-CZ" sz="1500" dirty="0" smtClean="0"/>
        </a:p>
        <a:p>
          <a:r>
            <a:rPr lang="cs-CZ" sz="1800" dirty="0" smtClean="0"/>
            <a:t> </a:t>
          </a:r>
          <a:endParaRPr lang="cs-CZ" sz="1800" dirty="0"/>
        </a:p>
      </dgm:t>
    </dgm:pt>
    <dgm:pt modelId="{7AF4961A-ED0F-4EDC-8D12-D24EE5DE0A42}" type="sibTrans" cxnId="{B38F51DE-8E25-4857-B3F8-75840DF3F177}">
      <dgm:prSet/>
      <dgm:spPr/>
      <dgm:t>
        <a:bodyPr/>
        <a:lstStyle/>
        <a:p>
          <a:endParaRPr lang="cs-CZ"/>
        </a:p>
      </dgm:t>
    </dgm:pt>
    <dgm:pt modelId="{9D3428C1-5D9B-4B48-89F0-11E980CE6367}" type="parTrans" cxnId="{B38F51DE-8E25-4857-B3F8-75840DF3F177}">
      <dgm:prSet/>
      <dgm:spPr/>
      <dgm:t>
        <a:bodyPr/>
        <a:lstStyle/>
        <a:p>
          <a:endParaRPr lang="cs-CZ"/>
        </a:p>
      </dgm:t>
    </dgm:pt>
    <dgm:pt modelId="{9BEAB610-B179-412C-A911-0AE990A76040}">
      <dgm:prSet phldrT="[Text]" custT="1"/>
      <dgm:spPr/>
      <dgm:t>
        <a:bodyPr/>
        <a:lstStyle/>
        <a:p>
          <a:r>
            <a:rPr lang="cs-CZ" sz="1200" dirty="0" smtClean="0"/>
            <a:t>Doprava, integrované dopravní systémy, IZS</a:t>
          </a:r>
          <a:endParaRPr lang="cs-CZ" sz="1200" dirty="0"/>
        </a:p>
      </dgm:t>
    </dgm:pt>
    <dgm:pt modelId="{B058C57C-1932-4F82-B960-E9ABCE39DA10}" type="parTrans" cxnId="{4B201E5A-B514-43A8-9FF2-13EE75C6267D}">
      <dgm:prSet/>
      <dgm:spPr/>
      <dgm:t>
        <a:bodyPr/>
        <a:lstStyle/>
        <a:p>
          <a:endParaRPr lang="cs-CZ"/>
        </a:p>
      </dgm:t>
    </dgm:pt>
    <dgm:pt modelId="{3EB8B75A-1CCF-4180-9542-77B7289E93F6}" type="sibTrans" cxnId="{4B201E5A-B514-43A8-9FF2-13EE75C6267D}">
      <dgm:prSet/>
      <dgm:spPr/>
      <dgm:t>
        <a:bodyPr/>
        <a:lstStyle/>
        <a:p>
          <a:endParaRPr lang="cs-CZ"/>
        </a:p>
      </dgm:t>
    </dgm:pt>
    <dgm:pt modelId="{CE8BA2DC-6A07-4136-AE2C-02E787173318}">
      <dgm:prSet phldrT="[Text]" custT="1"/>
      <dgm:spPr/>
      <dgm:t>
        <a:bodyPr/>
        <a:lstStyle/>
        <a:p>
          <a:r>
            <a:rPr lang="cs-CZ" sz="1200" dirty="0" smtClean="0"/>
            <a:t>Sociální služby/bydlení, sociální podnikání, zdravotní péče, vzdělávání, zateplování</a:t>
          </a:r>
          <a:endParaRPr lang="cs-CZ" sz="1200" dirty="0"/>
        </a:p>
      </dgm:t>
    </dgm:pt>
    <dgm:pt modelId="{2364E369-AC98-4AC6-8070-77B5CDF58140}" type="parTrans" cxnId="{2BE8E23A-86C2-47E7-AB01-A3AC2D35367C}">
      <dgm:prSet/>
      <dgm:spPr/>
      <dgm:t>
        <a:bodyPr/>
        <a:lstStyle/>
        <a:p>
          <a:endParaRPr lang="cs-CZ"/>
        </a:p>
      </dgm:t>
    </dgm:pt>
    <dgm:pt modelId="{1EF5AC0F-9C89-46BA-931D-093812BF1C36}" type="sibTrans" cxnId="{2BE8E23A-86C2-47E7-AB01-A3AC2D35367C}">
      <dgm:prSet/>
      <dgm:spPr/>
      <dgm:t>
        <a:bodyPr/>
        <a:lstStyle/>
        <a:p>
          <a:endParaRPr lang="cs-CZ"/>
        </a:p>
      </dgm:t>
    </dgm:pt>
    <dgm:pt modelId="{011776CB-E079-448D-8CBF-0D6A1B0031D4}">
      <dgm:prSet phldrT="[Text]"/>
      <dgm:spPr/>
      <dgm:t>
        <a:bodyPr/>
        <a:lstStyle/>
        <a:p>
          <a:endParaRPr lang="cs-CZ" sz="1100" dirty="0"/>
        </a:p>
      </dgm:t>
    </dgm:pt>
    <dgm:pt modelId="{96EFE842-57A1-4857-AB91-F6EC5AF4C58A}" type="parTrans" cxnId="{A37C4BF5-B775-4ED6-85F3-E253392DFE69}">
      <dgm:prSet/>
      <dgm:spPr/>
      <dgm:t>
        <a:bodyPr/>
        <a:lstStyle/>
        <a:p>
          <a:endParaRPr lang="cs-CZ"/>
        </a:p>
      </dgm:t>
    </dgm:pt>
    <dgm:pt modelId="{6E105E89-4A89-4F46-9629-6926A46E3211}" type="sibTrans" cxnId="{A37C4BF5-B775-4ED6-85F3-E253392DFE69}">
      <dgm:prSet/>
      <dgm:spPr/>
      <dgm:t>
        <a:bodyPr/>
        <a:lstStyle/>
        <a:p>
          <a:endParaRPr lang="cs-CZ"/>
        </a:p>
      </dgm:t>
    </dgm:pt>
    <dgm:pt modelId="{F883D463-9FC1-405D-86B6-DFDB1BF4DFD4}">
      <dgm:prSet phldrT="[Text]" custT="1"/>
      <dgm:spPr/>
      <dgm:t>
        <a:bodyPr/>
        <a:lstStyle/>
        <a:p>
          <a:r>
            <a:rPr lang="cs-CZ" sz="1200" dirty="0" smtClean="0"/>
            <a:t>Kulturní dědictví, e-Government, dokumenty územního rozvoje</a:t>
          </a:r>
          <a:endParaRPr lang="cs-CZ" sz="1200" dirty="0"/>
        </a:p>
      </dgm:t>
    </dgm:pt>
    <dgm:pt modelId="{4089294D-1236-4D90-A4CA-5ABFB48B4A69}" type="parTrans" cxnId="{C682256E-1973-4AC7-954E-3675913CCEA0}">
      <dgm:prSet/>
      <dgm:spPr/>
      <dgm:t>
        <a:bodyPr/>
        <a:lstStyle/>
        <a:p>
          <a:endParaRPr lang="cs-CZ"/>
        </a:p>
      </dgm:t>
    </dgm:pt>
    <dgm:pt modelId="{C7B43A55-CB70-4631-995C-E69EA77BC0FA}" type="sibTrans" cxnId="{C682256E-1973-4AC7-954E-3675913CCEA0}">
      <dgm:prSet/>
      <dgm:spPr/>
      <dgm:t>
        <a:bodyPr/>
        <a:lstStyle/>
        <a:p>
          <a:endParaRPr lang="cs-CZ"/>
        </a:p>
      </dgm:t>
    </dgm:pt>
    <dgm:pt modelId="{8A587B36-857B-41ED-B7A7-D47113F79935}" type="pres">
      <dgm:prSet presAssocID="{A518AB0A-7BED-45CC-8968-54C5D48470F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4EB5DFD-492E-47C2-A4DD-BBD451AF4F4E}" type="pres">
      <dgm:prSet presAssocID="{38804BD3-7704-44DB-93A2-A6FB8DF386BF}" presName="comp" presStyleCnt="0"/>
      <dgm:spPr/>
    </dgm:pt>
    <dgm:pt modelId="{50CD8E78-60B6-449B-AD20-121950675E4A}" type="pres">
      <dgm:prSet presAssocID="{38804BD3-7704-44DB-93A2-A6FB8DF386BF}" presName="box" presStyleLbl="node1" presStyleIdx="0" presStyleCnt="4" custLinFactNeighborX="-8126"/>
      <dgm:spPr/>
      <dgm:t>
        <a:bodyPr/>
        <a:lstStyle/>
        <a:p>
          <a:endParaRPr lang="cs-CZ"/>
        </a:p>
      </dgm:t>
    </dgm:pt>
    <dgm:pt modelId="{C72FE72D-A4DA-4420-9D63-39C025359A7F}" type="pres">
      <dgm:prSet presAssocID="{38804BD3-7704-44DB-93A2-A6FB8DF386BF}" presName="img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</dgm:spPr>
      <dgm:t>
        <a:bodyPr/>
        <a:lstStyle/>
        <a:p>
          <a:endParaRPr lang="cs-CZ"/>
        </a:p>
      </dgm:t>
    </dgm:pt>
    <dgm:pt modelId="{66C8A01D-04C6-4396-8787-43DC36C8480A}" type="pres">
      <dgm:prSet presAssocID="{38804BD3-7704-44DB-93A2-A6FB8DF386BF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AC31F7-E6D2-45E8-BD17-C2F01F80D57E}" type="pres">
      <dgm:prSet presAssocID="{97E853D5-3B2B-4DCE-BF44-F459F80E6EE5}" presName="spacer" presStyleCnt="0"/>
      <dgm:spPr/>
    </dgm:pt>
    <dgm:pt modelId="{B249F259-2691-44EA-A647-C688963D4FA1}" type="pres">
      <dgm:prSet presAssocID="{855CB492-B9C1-4831-9453-D02DC01556CB}" presName="comp" presStyleCnt="0"/>
      <dgm:spPr/>
    </dgm:pt>
    <dgm:pt modelId="{D220A56B-34B4-4DD0-B125-97D865139D92}" type="pres">
      <dgm:prSet presAssocID="{855CB492-B9C1-4831-9453-D02DC01556CB}" presName="box" presStyleLbl="node1" presStyleIdx="1" presStyleCnt="4"/>
      <dgm:spPr/>
      <dgm:t>
        <a:bodyPr/>
        <a:lstStyle/>
        <a:p>
          <a:endParaRPr lang="cs-CZ"/>
        </a:p>
      </dgm:t>
    </dgm:pt>
    <dgm:pt modelId="{AC85F51E-059B-4E4B-88C8-BEEAF6E6C8CB}" type="pres">
      <dgm:prSet presAssocID="{855CB492-B9C1-4831-9453-D02DC01556CB}" presName="img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cs-CZ"/>
        </a:p>
      </dgm:t>
    </dgm:pt>
    <dgm:pt modelId="{6E62D4D7-9191-4501-B151-D627F722878F}" type="pres">
      <dgm:prSet presAssocID="{855CB492-B9C1-4831-9453-D02DC01556CB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1F83A2-5DE7-4DB3-AC2F-3437098DDD8C}" type="pres">
      <dgm:prSet presAssocID="{89B1A5F6-0C83-44AA-BDC4-F0486C8FEB1C}" presName="spacer" presStyleCnt="0"/>
      <dgm:spPr/>
    </dgm:pt>
    <dgm:pt modelId="{42D704DB-7DF6-440E-B7C9-644A864B0BFF}" type="pres">
      <dgm:prSet presAssocID="{D74C87B0-8199-4D82-97CA-8716D0810C88}" presName="comp" presStyleCnt="0"/>
      <dgm:spPr/>
    </dgm:pt>
    <dgm:pt modelId="{9A27448D-784B-4861-9334-121A223779B3}" type="pres">
      <dgm:prSet presAssocID="{D74C87B0-8199-4D82-97CA-8716D0810C88}" presName="box" presStyleLbl="node1" presStyleIdx="2" presStyleCnt="4"/>
      <dgm:spPr/>
      <dgm:t>
        <a:bodyPr/>
        <a:lstStyle/>
        <a:p>
          <a:endParaRPr lang="cs-CZ"/>
        </a:p>
      </dgm:t>
    </dgm:pt>
    <dgm:pt modelId="{CB3108F3-6AC6-46B9-815A-42013ADAA734}" type="pres">
      <dgm:prSet presAssocID="{D74C87B0-8199-4D82-97CA-8716D0810C88}" presName="img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cs-CZ"/>
        </a:p>
      </dgm:t>
    </dgm:pt>
    <dgm:pt modelId="{614AE268-84D0-4EF9-B74B-195569128116}" type="pres">
      <dgm:prSet presAssocID="{D74C87B0-8199-4D82-97CA-8716D0810C88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0D9C1A-F7EF-4C42-8E40-E43DCD410462}" type="pres">
      <dgm:prSet presAssocID="{63D68963-997E-49B1-9594-476FD97AA95B}" presName="spacer" presStyleCnt="0"/>
      <dgm:spPr/>
    </dgm:pt>
    <dgm:pt modelId="{8E18C6B9-65AB-4143-ACFB-F77B95B74E4A}" type="pres">
      <dgm:prSet presAssocID="{D3784C62-6E03-4E88-AA8E-EC0DCEAD96BC}" presName="comp" presStyleCnt="0"/>
      <dgm:spPr/>
    </dgm:pt>
    <dgm:pt modelId="{9E808720-DA3C-4D88-83BC-C88B0AC710F3}" type="pres">
      <dgm:prSet presAssocID="{D3784C62-6E03-4E88-AA8E-EC0DCEAD96BC}" presName="box" presStyleLbl="node1" presStyleIdx="3" presStyleCnt="4" custLinFactNeighborX="-6703" custLinFactNeighborY="252"/>
      <dgm:spPr/>
      <dgm:t>
        <a:bodyPr/>
        <a:lstStyle/>
        <a:p>
          <a:endParaRPr lang="cs-CZ"/>
        </a:p>
      </dgm:t>
    </dgm:pt>
    <dgm:pt modelId="{5C5B56BD-76A1-46D2-95E9-D7A31171320F}" type="pres">
      <dgm:prSet presAssocID="{D3784C62-6E03-4E88-AA8E-EC0DCEAD96BC}" presName="img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  <dgm:t>
        <a:bodyPr/>
        <a:lstStyle/>
        <a:p>
          <a:endParaRPr lang="cs-CZ"/>
        </a:p>
      </dgm:t>
    </dgm:pt>
    <dgm:pt modelId="{C47FD7BB-128E-4643-98CA-3F319452AC98}" type="pres">
      <dgm:prSet presAssocID="{D3784C62-6E03-4E88-AA8E-EC0DCEAD96BC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46E70CE-94F3-489E-8FF8-857586CB9812}" type="presOf" srcId="{C5C86733-1C4E-4ABE-BC8B-70E73BF8076C}" destId="{66C8A01D-04C6-4396-8787-43DC36C8480A}" srcOrd="1" destOrd="1" presId="urn:microsoft.com/office/officeart/2005/8/layout/vList4#1"/>
    <dgm:cxn modelId="{17CB93BB-BEDC-4DB5-A35C-D2E4CBB2515D}" type="presOf" srcId="{855CB492-B9C1-4831-9453-D02DC01556CB}" destId="{D220A56B-34B4-4DD0-B125-97D865139D92}" srcOrd="0" destOrd="0" presId="urn:microsoft.com/office/officeart/2005/8/layout/vList4#1"/>
    <dgm:cxn modelId="{BEB2CF44-52BF-4701-89DC-0BE8009E2DAB}" type="presOf" srcId="{38804BD3-7704-44DB-93A2-A6FB8DF386BF}" destId="{50CD8E78-60B6-449B-AD20-121950675E4A}" srcOrd="0" destOrd="0" presId="urn:microsoft.com/office/officeart/2005/8/layout/vList4#1"/>
    <dgm:cxn modelId="{4B201E5A-B514-43A8-9FF2-13EE75C6267D}" srcId="{38804BD3-7704-44DB-93A2-A6FB8DF386BF}" destId="{9BEAB610-B179-412C-A911-0AE990A76040}" srcOrd="2" destOrd="0" parTransId="{B058C57C-1932-4F82-B960-E9ABCE39DA10}" sibTransId="{3EB8B75A-1CCF-4180-9542-77B7289E93F6}"/>
    <dgm:cxn modelId="{DC478773-C6CC-4E8E-9071-ECCDF2C2EF2E}" srcId="{38804BD3-7704-44DB-93A2-A6FB8DF386BF}" destId="{A8C219C7-9F00-4E75-8B16-481975849224}" srcOrd="1" destOrd="0" parTransId="{3D529C3B-331C-4A53-8447-64F92C02A4C9}" sibTransId="{7EDC45D9-79A5-434A-AB8A-41008476D2F4}"/>
    <dgm:cxn modelId="{D6081441-BB30-4007-A30C-D5316656695A}" type="presOf" srcId="{273BDC39-9757-4293-83AA-A9E9CC915DA0}" destId="{9A27448D-784B-4861-9334-121A223779B3}" srcOrd="0" destOrd="2" presId="urn:microsoft.com/office/officeart/2005/8/layout/vList4#1"/>
    <dgm:cxn modelId="{C03BC261-5A37-4CD8-BCA2-E9B04F4146A4}" type="presOf" srcId="{D3784C62-6E03-4E88-AA8E-EC0DCEAD96BC}" destId="{9E808720-DA3C-4D88-83BC-C88B0AC710F3}" srcOrd="0" destOrd="0" presId="urn:microsoft.com/office/officeart/2005/8/layout/vList4#1"/>
    <dgm:cxn modelId="{C682256E-1973-4AC7-954E-3675913CCEA0}" srcId="{D74C87B0-8199-4D82-97CA-8716D0810C88}" destId="{F883D463-9FC1-405D-86B6-DFDB1BF4DFD4}" srcOrd="2" destOrd="0" parTransId="{4089294D-1236-4D90-A4CA-5ABFB48B4A69}" sibTransId="{C7B43A55-CB70-4631-995C-E69EA77BC0FA}"/>
    <dgm:cxn modelId="{F2F09EBF-33BF-4E13-B070-8D4C8F34D37F}" type="presOf" srcId="{011776CB-E079-448D-8CBF-0D6A1B0031D4}" destId="{9A27448D-784B-4861-9334-121A223779B3}" srcOrd="0" destOrd="4" presId="urn:microsoft.com/office/officeart/2005/8/layout/vList4#1"/>
    <dgm:cxn modelId="{15C2A6A7-F083-429A-BFC2-197D42FB553B}" type="presOf" srcId="{A8C219C7-9F00-4E75-8B16-481975849224}" destId="{50CD8E78-60B6-449B-AD20-121950675E4A}" srcOrd="0" destOrd="2" presId="urn:microsoft.com/office/officeart/2005/8/layout/vList4#1"/>
    <dgm:cxn modelId="{82833C9B-A7B2-4DDD-8813-7A5B341B8D41}" type="presOf" srcId="{D74C87B0-8199-4D82-97CA-8716D0810C88}" destId="{9A27448D-784B-4861-9334-121A223779B3}" srcOrd="0" destOrd="0" presId="urn:microsoft.com/office/officeart/2005/8/layout/vList4#1"/>
    <dgm:cxn modelId="{15A7B2A0-6A73-413A-BB86-87F351908914}" srcId="{38804BD3-7704-44DB-93A2-A6FB8DF386BF}" destId="{C5C86733-1C4E-4ABE-BC8B-70E73BF8076C}" srcOrd="0" destOrd="0" parTransId="{AEF1FBBF-C95F-45ED-A8E1-CE69CDF9D44F}" sibTransId="{286C2363-6DA5-4FB5-8346-569610400F7C}"/>
    <dgm:cxn modelId="{13A5BD16-1A55-4210-B7D7-8B280C91637C}" type="presOf" srcId="{273BDC39-9757-4293-83AA-A9E9CC915DA0}" destId="{614AE268-84D0-4EF9-B74B-195569128116}" srcOrd="1" destOrd="2" presId="urn:microsoft.com/office/officeart/2005/8/layout/vList4#1"/>
    <dgm:cxn modelId="{A37C4BF5-B775-4ED6-85F3-E253392DFE69}" srcId="{D74C87B0-8199-4D82-97CA-8716D0810C88}" destId="{011776CB-E079-448D-8CBF-0D6A1B0031D4}" srcOrd="3" destOrd="0" parTransId="{96EFE842-57A1-4857-AB91-F6EC5AF4C58A}" sibTransId="{6E105E89-4A89-4F46-9629-6926A46E3211}"/>
    <dgm:cxn modelId="{CC11735D-CD9A-491C-AEF0-7073EE76FB85}" srcId="{A518AB0A-7BED-45CC-8968-54C5D48470FD}" destId="{D74C87B0-8199-4D82-97CA-8716D0810C88}" srcOrd="2" destOrd="0" parTransId="{BA6FD47A-7786-47D8-9381-A1E3D218F4E4}" sibTransId="{63D68963-997E-49B1-9594-476FD97AA95B}"/>
    <dgm:cxn modelId="{F043768E-2E07-4F02-BAFD-357BD246493B}" type="presOf" srcId="{CE8BA2DC-6A07-4136-AE2C-02E787173318}" destId="{6E62D4D7-9191-4501-B151-D627F722878F}" srcOrd="1" destOrd="3" presId="urn:microsoft.com/office/officeart/2005/8/layout/vList4#1"/>
    <dgm:cxn modelId="{F9C02D2B-96B8-4049-9C94-C923F43878A1}" type="presOf" srcId="{38804BD3-7704-44DB-93A2-A6FB8DF386BF}" destId="{66C8A01D-04C6-4396-8787-43DC36C8480A}" srcOrd="1" destOrd="0" presId="urn:microsoft.com/office/officeart/2005/8/layout/vList4#1"/>
    <dgm:cxn modelId="{DB7BDE83-C6C2-41B7-955E-C7477B15B347}" type="presOf" srcId="{75152ED6-09D4-4CB2-B330-0EBA2A1F6BEE}" destId="{D220A56B-34B4-4DD0-B125-97D865139D92}" srcOrd="0" destOrd="2" presId="urn:microsoft.com/office/officeart/2005/8/layout/vList4#1"/>
    <dgm:cxn modelId="{12992C2A-1583-4522-B5DF-9287074C64B4}" type="presOf" srcId="{A518AB0A-7BED-45CC-8968-54C5D48470FD}" destId="{8A587B36-857B-41ED-B7A7-D47113F79935}" srcOrd="0" destOrd="0" presId="urn:microsoft.com/office/officeart/2005/8/layout/vList4#1"/>
    <dgm:cxn modelId="{3D52D5DF-88CF-4499-8222-584F5AB467B0}" srcId="{D74C87B0-8199-4D82-97CA-8716D0810C88}" destId="{34C60AC1-3BAF-4349-9B04-1EBEAA6874AE}" srcOrd="0" destOrd="0" parTransId="{B31C10BD-BE4E-4EEF-981F-25C40EBC00D4}" sibTransId="{23EAEF30-F210-45C2-A3C7-7E5016B64A98}"/>
    <dgm:cxn modelId="{B38F51DE-8E25-4857-B3F8-75840DF3F177}" srcId="{A518AB0A-7BED-45CC-8968-54C5D48470FD}" destId="{D3784C62-6E03-4E88-AA8E-EC0DCEAD96BC}" srcOrd="3" destOrd="0" parTransId="{9D3428C1-5D9B-4B48-89F0-11E980CE6367}" sibTransId="{7AF4961A-ED0F-4EDC-8D12-D24EE5DE0A42}"/>
    <dgm:cxn modelId="{3EB7E065-C540-46C9-8F2D-CCB457396A6C}" type="presOf" srcId="{098ADAF1-68DC-4019-95EC-CF9DEA0595F5}" destId="{D220A56B-34B4-4DD0-B125-97D865139D92}" srcOrd="0" destOrd="1" presId="urn:microsoft.com/office/officeart/2005/8/layout/vList4#1"/>
    <dgm:cxn modelId="{17BB2CDF-F755-45A2-9ABD-13DBCD224235}" type="presOf" srcId="{CE8BA2DC-6A07-4136-AE2C-02E787173318}" destId="{D220A56B-34B4-4DD0-B125-97D865139D92}" srcOrd="0" destOrd="3" presId="urn:microsoft.com/office/officeart/2005/8/layout/vList4#1"/>
    <dgm:cxn modelId="{4EDE3C4E-A23C-4158-8D5B-6DDE1B627EA5}" type="presOf" srcId="{75152ED6-09D4-4CB2-B330-0EBA2A1F6BEE}" destId="{6E62D4D7-9191-4501-B151-D627F722878F}" srcOrd="1" destOrd="2" presId="urn:microsoft.com/office/officeart/2005/8/layout/vList4#1"/>
    <dgm:cxn modelId="{7EC5CAD3-8E8F-46FC-8C36-0F553621560C}" type="presOf" srcId="{34C60AC1-3BAF-4349-9B04-1EBEAA6874AE}" destId="{9A27448D-784B-4861-9334-121A223779B3}" srcOrd="0" destOrd="1" presId="urn:microsoft.com/office/officeart/2005/8/layout/vList4#1"/>
    <dgm:cxn modelId="{CF6D3D8A-7289-43F1-82F2-5F5C4672169C}" srcId="{D74C87B0-8199-4D82-97CA-8716D0810C88}" destId="{273BDC39-9757-4293-83AA-A9E9CC915DA0}" srcOrd="1" destOrd="0" parTransId="{982DFF29-8236-4E99-97CE-FD76D273CBEC}" sibTransId="{13EEE600-D28C-4CBF-9128-6CDA52976D52}"/>
    <dgm:cxn modelId="{2BE8E23A-86C2-47E7-AB01-A3AC2D35367C}" srcId="{855CB492-B9C1-4831-9453-D02DC01556CB}" destId="{CE8BA2DC-6A07-4136-AE2C-02E787173318}" srcOrd="2" destOrd="0" parTransId="{2364E369-AC98-4AC6-8070-77B5CDF58140}" sibTransId="{1EF5AC0F-9C89-46BA-931D-093812BF1C36}"/>
    <dgm:cxn modelId="{AFD91728-6CEE-44C1-A83F-70FDB4212D1C}" type="presOf" srcId="{9BEAB610-B179-412C-A911-0AE990A76040}" destId="{66C8A01D-04C6-4396-8787-43DC36C8480A}" srcOrd="1" destOrd="3" presId="urn:microsoft.com/office/officeart/2005/8/layout/vList4#1"/>
    <dgm:cxn modelId="{FADDBB3A-65DC-425F-9E7C-3613EC5FAFBB}" type="presOf" srcId="{D3784C62-6E03-4E88-AA8E-EC0DCEAD96BC}" destId="{C47FD7BB-128E-4643-98CA-3F319452AC98}" srcOrd="1" destOrd="0" presId="urn:microsoft.com/office/officeart/2005/8/layout/vList4#1"/>
    <dgm:cxn modelId="{0D1EA085-623E-4D57-808B-B23AF2C24995}" srcId="{855CB492-B9C1-4831-9453-D02DC01556CB}" destId="{098ADAF1-68DC-4019-95EC-CF9DEA0595F5}" srcOrd="0" destOrd="0" parTransId="{BBC28CAB-1411-42FD-AE69-490F5FA47BCC}" sibTransId="{3601A7EA-3FDB-4E9C-A299-B4AF145636B4}"/>
    <dgm:cxn modelId="{09C7607D-6164-494D-B352-EACBCED015B3}" type="presOf" srcId="{9BEAB610-B179-412C-A911-0AE990A76040}" destId="{50CD8E78-60B6-449B-AD20-121950675E4A}" srcOrd="0" destOrd="3" presId="urn:microsoft.com/office/officeart/2005/8/layout/vList4#1"/>
    <dgm:cxn modelId="{BE908773-B794-459E-8EBB-E0921BF7FA9B}" type="presOf" srcId="{34C60AC1-3BAF-4349-9B04-1EBEAA6874AE}" destId="{614AE268-84D0-4EF9-B74B-195569128116}" srcOrd="1" destOrd="1" presId="urn:microsoft.com/office/officeart/2005/8/layout/vList4#1"/>
    <dgm:cxn modelId="{FDD1482B-C7A6-4E25-8378-C12941B30A8E}" type="presOf" srcId="{855CB492-B9C1-4831-9453-D02DC01556CB}" destId="{6E62D4D7-9191-4501-B151-D627F722878F}" srcOrd="1" destOrd="0" presId="urn:microsoft.com/office/officeart/2005/8/layout/vList4#1"/>
    <dgm:cxn modelId="{2AB67776-5785-4CD8-A91E-6AD4B9A16254}" type="presOf" srcId="{C5C86733-1C4E-4ABE-BC8B-70E73BF8076C}" destId="{50CD8E78-60B6-449B-AD20-121950675E4A}" srcOrd="0" destOrd="1" presId="urn:microsoft.com/office/officeart/2005/8/layout/vList4#1"/>
    <dgm:cxn modelId="{6A3F23EF-C431-4E83-A715-70896D9642BB}" type="presOf" srcId="{A8C219C7-9F00-4E75-8B16-481975849224}" destId="{66C8A01D-04C6-4396-8787-43DC36C8480A}" srcOrd="1" destOrd="2" presId="urn:microsoft.com/office/officeart/2005/8/layout/vList4#1"/>
    <dgm:cxn modelId="{7442FBE8-417F-4111-B6ED-AEAE7C9C435B}" srcId="{855CB492-B9C1-4831-9453-D02DC01556CB}" destId="{75152ED6-09D4-4CB2-B330-0EBA2A1F6BEE}" srcOrd="1" destOrd="0" parTransId="{CC109D3F-9445-4552-9CA0-A9E9B002361B}" sibTransId="{C930B535-36DD-47E2-9858-8F6E44F2C9EA}"/>
    <dgm:cxn modelId="{A9C6CDE7-7C0A-42E0-A0A4-D2B2A9539A59}" type="presOf" srcId="{F883D463-9FC1-405D-86B6-DFDB1BF4DFD4}" destId="{9A27448D-784B-4861-9334-121A223779B3}" srcOrd="0" destOrd="3" presId="urn:microsoft.com/office/officeart/2005/8/layout/vList4#1"/>
    <dgm:cxn modelId="{4A70D031-B137-44CE-AE96-7C0DA5874E28}" type="presOf" srcId="{F883D463-9FC1-405D-86B6-DFDB1BF4DFD4}" destId="{614AE268-84D0-4EF9-B74B-195569128116}" srcOrd="1" destOrd="3" presId="urn:microsoft.com/office/officeart/2005/8/layout/vList4#1"/>
    <dgm:cxn modelId="{E1E70704-B184-417B-9262-1209773EB354}" srcId="{A518AB0A-7BED-45CC-8968-54C5D48470FD}" destId="{855CB492-B9C1-4831-9453-D02DC01556CB}" srcOrd="1" destOrd="0" parTransId="{46A500E4-F521-4FED-80BC-55EF97D6434D}" sibTransId="{89B1A5F6-0C83-44AA-BDC4-F0486C8FEB1C}"/>
    <dgm:cxn modelId="{B6F5DB0F-6F0D-4F87-B8D3-27626AC04EF9}" type="presOf" srcId="{011776CB-E079-448D-8CBF-0D6A1B0031D4}" destId="{614AE268-84D0-4EF9-B74B-195569128116}" srcOrd="1" destOrd="4" presId="urn:microsoft.com/office/officeart/2005/8/layout/vList4#1"/>
    <dgm:cxn modelId="{6F115F44-659B-4F05-B63A-B4D0CA030111}" type="presOf" srcId="{D74C87B0-8199-4D82-97CA-8716D0810C88}" destId="{614AE268-84D0-4EF9-B74B-195569128116}" srcOrd="1" destOrd="0" presId="urn:microsoft.com/office/officeart/2005/8/layout/vList4#1"/>
    <dgm:cxn modelId="{654CA295-B553-4EDA-B1A7-6BE287545A9A}" type="presOf" srcId="{098ADAF1-68DC-4019-95EC-CF9DEA0595F5}" destId="{6E62D4D7-9191-4501-B151-D627F722878F}" srcOrd="1" destOrd="1" presId="urn:microsoft.com/office/officeart/2005/8/layout/vList4#1"/>
    <dgm:cxn modelId="{B64F7126-809B-46FA-8512-AB45C1CB52DD}" srcId="{A518AB0A-7BED-45CC-8968-54C5D48470FD}" destId="{38804BD3-7704-44DB-93A2-A6FB8DF386BF}" srcOrd="0" destOrd="0" parTransId="{5AECA738-EC58-4AD8-B30B-720E0E369E9D}" sibTransId="{97E853D5-3B2B-4DCE-BF44-F459F80E6EE5}"/>
    <dgm:cxn modelId="{BA9EDC63-367B-4D99-8DC4-21DC7F81D9EF}" type="presParOf" srcId="{8A587B36-857B-41ED-B7A7-D47113F79935}" destId="{64EB5DFD-492E-47C2-A4DD-BBD451AF4F4E}" srcOrd="0" destOrd="0" presId="urn:microsoft.com/office/officeart/2005/8/layout/vList4#1"/>
    <dgm:cxn modelId="{4C759129-E5AF-4C8F-9D8D-CBDD0B23F557}" type="presParOf" srcId="{64EB5DFD-492E-47C2-A4DD-BBD451AF4F4E}" destId="{50CD8E78-60B6-449B-AD20-121950675E4A}" srcOrd="0" destOrd="0" presId="urn:microsoft.com/office/officeart/2005/8/layout/vList4#1"/>
    <dgm:cxn modelId="{5ADE4FC5-4E43-4764-B668-4560419618E9}" type="presParOf" srcId="{64EB5DFD-492E-47C2-A4DD-BBD451AF4F4E}" destId="{C72FE72D-A4DA-4420-9D63-39C025359A7F}" srcOrd="1" destOrd="0" presId="urn:microsoft.com/office/officeart/2005/8/layout/vList4#1"/>
    <dgm:cxn modelId="{31BAC628-681A-48C1-A856-FC84FCF0FD97}" type="presParOf" srcId="{64EB5DFD-492E-47C2-A4DD-BBD451AF4F4E}" destId="{66C8A01D-04C6-4396-8787-43DC36C8480A}" srcOrd="2" destOrd="0" presId="urn:microsoft.com/office/officeart/2005/8/layout/vList4#1"/>
    <dgm:cxn modelId="{04C87A55-32CC-4543-92E6-472C5AA51D22}" type="presParOf" srcId="{8A587B36-857B-41ED-B7A7-D47113F79935}" destId="{93AC31F7-E6D2-45E8-BD17-C2F01F80D57E}" srcOrd="1" destOrd="0" presId="urn:microsoft.com/office/officeart/2005/8/layout/vList4#1"/>
    <dgm:cxn modelId="{230479EA-F6C5-48F6-9FD0-DDF53BFFD730}" type="presParOf" srcId="{8A587B36-857B-41ED-B7A7-D47113F79935}" destId="{B249F259-2691-44EA-A647-C688963D4FA1}" srcOrd="2" destOrd="0" presId="urn:microsoft.com/office/officeart/2005/8/layout/vList4#1"/>
    <dgm:cxn modelId="{68483B11-C78E-48AB-BAF0-136E6D998915}" type="presParOf" srcId="{B249F259-2691-44EA-A647-C688963D4FA1}" destId="{D220A56B-34B4-4DD0-B125-97D865139D92}" srcOrd="0" destOrd="0" presId="urn:microsoft.com/office/officeart/2005/8/layout/vList4#1"/>
    <dgm:cxn modelId="{5C727527-6451-459C-8C13-C04B66CDFC12}" type="presParOf" srcId="{B249F259-2691-44EA-A647-C688963D4FA1}" destId="{AC85F51E-059B-4E4B-88C8-BEEAF6E6C8CB}" srcOrd="1" destOrd="0" presId="urn:microsoft.com/office/officeart/2005/8/layout/vList4#1"/>
    <dgm:cxn modelId="{C2268CC7-9AE2-4D3C-A197-186A3CF4F9CE}" type="presParOf" srcId="{B249F259-2691-44EA-A647-C688963D4FA1}" destId="{6E62D4D7-9191-4501-B151-D627F722878F}" srcOrd="2" destOrd="0" presId="urn:microsoft.com/office/officeart/2005/8/layout/vList4#1"/>
    <dgm:cxn modelId="{A63C60A3-E5A5-4815-9025-D704A2E84B60}" type="presParOf" srcId="{8A587B36-857B-41ED-B7A7-D47113F79935}" destId="{821F83A2-5DE7-4DB3-AC2F-3437098DDD8C}" srcOrd="3" destOrd="0" presId="urn:microsoft.com/office/officeart/2005/8/layout/vList4#1"/>
    <dgm:cxn modelId="{8C23873D-1BD0-408C-B940-F52B0F6BE1FB}" type="presParOf" srcId="{8A587B36-857B-41ED-B7A7-D47113F79935}" destId="{42D704DB-7DF6-440E-B7C9-644A864B0BFF}" srcOrd="4" destOrd="0" presId="urn:microsoft.com/office/officeart/2005/8/layout/vList4#1"/>
    <dgm:cxn modelId="{EB2AE1FD-237C-4307-A7AF-DD08FAE0C26B}" type="presParOf" srcId="{42D704DB-7DF6-440E-B7C9-644A864B0BFF}" destId="{9A27448D-784B-4861-9334-121A223779B3}" srcOrd="0" destOrd="0" presId="urn:microsoft.com/office/officeart/2005/8/layout/vList4#1"/>
    <dgm:cxn modelId="{0ACE7D35-658A-4E43-97EC-67E7819958CC}" type="presParOf" srcId="{42D704DB-7DF6-440E-B7C9-644A864B0BFF}" destId="{CB3108F3-6AC6-46B9-815A-42013ADAA734}" srcOrd="1" destOrd="0" presId="urn:microsoft.com/office/officeart/2005/8/layout/vList4#1"/>
    <dgm:cxn modelId="{3B4EE701-EC90-45B6-816A-E76647CB6391}" type="presParOf" srcId="{42D704DB-7DF6-440E-B7C9-644A864B0BFF}" destId="{614AE268-84D0-4EF9-B74B-195569128116}" srcOrd="2" destOrd="0" presId="urn:microsoft.com/office/officeart/2005/8/layout/vList4#1"/>
    <dgm:cxn modelId="{90E16F08-8EE9-4462-9F46-1C6EB6E9704B}" type="presParOf" srcId="{8A587B36-857B-41ED-B7A7-D47113F79935}" destId="{540D9C1A-F7EF-4C42-8E40-E43DCD410462}" srcOrd="5" destOrd="0" presId="urn:microsoft.com/office/officeart/2005/8/layout/vList4#1"/>
    <dgm:cxn modelId="{E40CB597-EFFB-4881-8A57-FACE8CB4C702}" type="presParOf" srcId="{8A587B36-857B-41ED-B7A7-D47113F79935}" destId="{8E18C6B9-65AB-4143-ACFB-F77B95B74E4A}" srcOrd="6" destOrd="0" presId="urn:microsoft.com/office/officeart/2005/8/layout/vList4#1"/>
    <dgm:cxn modelId="{52157D4A-2623-457D-A532-B117364C36F1}" type="presParOf" srcId="{8E18C6B9-65AB-4143-ACFB-F77B95B74E4A}" destId="{9E808720-DA3C-4D88-83BC-C88B0AC710F3}" srcOrd="0" destOrd="0" presId="urn:microsoft.com/office/officeart/2005/8/layout/vList4#1"/>
    <dgm:cxn modelId="{03319C6C-9584-4414-9304-5B07F855A445}" type="presParOf" srcId="{8E18C6B9-65AB-4143-ACFB-F77B95B74E4A}" destId="{5C5B56BD-76A1-46D2-95E9-D7A31171320F}" srcOrd="1" destOrd="0" presId="urn:microsoft.com/office/officeart/2005/8/layout/vList4#1"/>
    <dgm:cxn modelId="{14E08EA4-52E7-41F4-AC6F-AAC20C4FDD6B}" type="presParOf" srcId="{8E18C6B9-65AB-4143-ACFB-F77B95B74E4A}" destId="{C47FD7BB-128E-4643-98CA-3F319452AC98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D8E78-60B6-449B-AD20-121950675E4A}">
      <dsp:nvSpPr>
        <dsp:cNvPr id="0" name=""/>
        <dsp:cNvSpPr/>
      </dsp:nvSpPr>
      <dsp:spPr>
        <a:xfrm>
          <a:off x="0" y="0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1 - Infrastruktura</a:t>
          </a:r>
          <a:endParaRPr lang="cs-CZ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Konkurenceschopné, dostupné a bezpečné regiony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Alokace 1,6 mld. EUR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Doprava, integrované dopravní systémy, IZS</a:t>
          </a:r>
          <a:endParaRPr lang="cs-CZ" sz="1200" kern="1200" dirty="0"/>
        </a:p>
      </dsp:txBody>
      <dsp:txXfrm>
        <a:off x="1751113" y="0"/>
        <a:ext cx="6478486" cy="1051932"/>
      </dsp:txXfrm>
    </dsp:sp>
    <dsp:sp modelId="{C72FE72D-A4DA-4420-9D63-39C025359A7F}">
      <dsp:nvSpPr>
        <dsp:cNvPr id="0" name=""/>
        <dsp:cNvSpPr/>
      </dsp:nvSpPr>
      <dsp:spPr>
        <a:xfrm>
          <a:off x="105193" y="105193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220A56B-34B4-4DD0-B125-97D865139D92}">
      <dsp:nvSpPr>
        <dsp:cNvPr id="0" name=""/>
        <dsp:cNvSpPr/>
      </dsp:nvSpPr>
      <dsp:spPr>
        <a:xfrm>
          <a:off x="0" y="1157126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2 - Lidé</a:t>
          </a:r>
          <a:endParaRPr lang="cs-CZ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Zkvalitnění veřejných služeb a podmínek života pro obyvatele regionů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Alokace 1,7 mld. EUR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Sociální služby/bydlení, sociální podnikání, zdravotní péče, vzdělávání, zateplování</a:t>
          </a:r>
          <a:endParaRPr lang="cs-CZ" sz="1200" kern="1200" dirty="0"/>
        </a:p>
      </dsp:txBody>
      <dsp:txXfrm>
        <a:off x="1751113" y="1157126"/>
        <a:ext cx="6478486" cy="1051932"/>
      </dsp:txXfrm>
    </dsp:sp>
    <dsp:sp modelId="{AC85F51E-059B-4E4B-88C8-BEEAF6E6C8CB}">
      <dsp:nvSpPr>
        <dsp:cNvPr id="0" name=""/>
        <dsp:cNvSpPr/>
      </dsp:nvSpPr>
      <dsp:spPr>
        <a:xfrm>
          <a:off x="105193" y="1262319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A27448D-784B-4861-9334-121A223779B3}">
      <dsp:nvSpPr>
        <dsp:cNvPr id="0" name=""/>
        <dsp:cNvSpPr/>
      </dsp:nvSpPr>
      <dsp:spPr>
        <a:xfrm>
          <a:off x="0" y="2314252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3 - Instituce</a:t>
          </a:r>
          <a:endParaRPr lang="cs-CZ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Dobrá správa území a zefektivnění veřejných institucí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Alokace 0,8 mld. EUR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Kulturní dědictví, e-Government, dokumenty územního rozvoje</a:t>
          </a:r>
          <a:endParaRPr lang="cs-CZ" sz="12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100" kern="1200" dirty="0"/>
        </a:p>
      </dsp:txBody>
      <dsp:txXfrm>
        <a:off x="1751113" y="2314252"/>
        <a:ext cx="6478486" cy="1051932"/>
      </dsp:txXfrm>
    </dsp:sp>
    <dsp:sp modelId="{CB3108F3-6AC6-46B9-815A-42013ADAA734}">
      <dsp:nvSpPr>
        <dsp:cNvPr id="0" name=""/>
        <dsp:cNvSpPr/>
      </dsp:nvSpPr>
      <dsp:spPr>
        <a:xfrm>
          <a:off x="105193" y="2419445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E808720-DA3C-4D88-83BC-C88B0AC710F3}">
      <dsp:nvSpPr>
        <dsp:cNvPr id="0" name=""/>
        <dsp:cNvSpPr/>
      </dsp:nvSpPr>
      <dsp:spPr>
        <a:xfrm>
          <a:off x="0" y="3474029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b="1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4 - Komunitně vedený místní rozvoj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 - </a:t>
          </a:r>
          <a:r>
            <a:rPr lang="cs-CZ" sz="1200" kern="1200" dirty="0" smtClean="0"/>
            <a:t>Alokace 390 mil. EUR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  - Posílení CLLD, provozní a animační náklady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 </a:t>
          </a:r>
          <a:endParaRPr lang="cs-CZ" sz="1800" kern="1200" dirty="0"/>
        </a:p>
      </dsp:txBody>
      <dsp:txXfrm>
        <a:off x="1751113" y="3474029"/>
        <a:ext cx="6478486" cy="1051932"/>
      </dsp:txXfrm>
    </dsp:sp>
    <dsp:sp modelId="{5C5B56BD-76A1-46D2-95E9-D7A31171320F}">
      <dsp:nvSpPr>
        <dsp:cNvPr id="0" name=""/>
        <dsp:cNvSpPr/>
      </dsp:nvSpPr>
      <dsp:spPr>
        <a:xfrm>
          <a:off x="105193" y="3576571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4BFC9-6853-4F11-B099-B6E7A7DE25AF}" type="datetimeFigureOut">
              <a:rPr lang="cs-CZ" smtClean="0"/>
              <a:pPr/>
              <a:t>2.2.2016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3802C-BCE2-40B3-B11D-79108D7A8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810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05DDF-5111-4143-A825-FFA1D2B19362}" type="datetimeFigureOut">
              <a:rPr lang="cs-CZ" smtClean="0"/>
              <a:pPr/>
              <a:t>2.2.2016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725A5-20D6-492F-AB0E-E6402F0F8C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68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BE9683-DCA1-4D29-A1E5-EBDFC7E9286E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A6E95-259B-4713-AF1E-8B4EEEFE878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2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E65AD-F62A-4B4A-A85B-83F31EFFECE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5F715-6D26-4684-93C5-E00CE833049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2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0F964-EA3D-41D0-97A3-658755B0D27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DAA27-8ED0-4865-8A2F-7C1EB51A855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21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8F71AC-FDB0-4430-B852-EAD316855ED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17C547-04B9-493A-B743-84B3CB6E1FA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89B38-8D97-45FA-A46C-589A0C1551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3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64497A-0ADB-437E-B237-1D59F4E92B4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88282A-5FA8-4A7E-A999-D1CDD5684BD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1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E777A-EBE4-43EE-B16C-1D14EB13142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5A841-A1B5-4CDD-964C-13A8A1F499C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ABE49B-9DD5-4652-9180-96D6A108E91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15F04-57A1-4D14-828C-D5AC9F011B9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8EB08-8B8E-40F1-BC4B-813AA6EBF55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9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D52F52-9068-44ED-8E35-96BB550F443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D827B-4EEC-4510-A50B-38305E8E620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F2E694-7E52-4737-9917-0B0EDB8FE6F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39782-32F4-42C5-9D55-E21C09DF566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0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 amt="2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B6B818D7-4D69-C74B-856A-11258C666662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latin typeface="Myriad Pro"/>
              </a:rPr>
              <a:t>Název</a:t>
            </a:r>
            <a:r>
              <a:rPr lang="en-US" dirty="0" smtClean="0">
                <a:latin typeface="Myriad Pro"/>
              </a:rPr>
              <a:t> </a:t>
            </a:r>
            <a:r>
              <a:rPr lang="en-US" dirty="0" err="1" smtClean="0">
                <a:latin typeface="Myriad Pro"/>
              </a:rPr>
              <a:t>prezentace</a:t>
            </a:r>
            <a:endParaRPr lang="en-US" dirty="0">
              <a:latin typeface="Myriad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A6B5227-2C6F-B94D-9D8F-826F917070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500" b="1" i="0" kern="1200" cap="all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dotaceeu.cz/cs/Microsites/IROP/Vyzvy/Vyzva-c-20-Nizkoemisni-a-bezemisni-vozidla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dotaceeu.cz/cs/Microsites/IROP/Vyzvy/Vyzva-c-20-Nizkoemisni-a-bezemisni-vozidla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mailto:Martin.Janda2@mmr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dotaceeu.cz/IROP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jpeg"/><Relationship Id="rId9" Type="http://schemas.microsoft.com/office/2007/relationships/diagramDrawing" Target="../diagrams/drawin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363538" y="4946650"/>
            <a:ext cx="6400800" cy="696913"/>
          </a:xfrm>
        </p:spPr>
        <p:txBody>
          <a:bodyPr>
            <a:normAutofit fontScale="85000" lnSpcReduction="20000"/>
          </a:bodyPr>
          <a:lstStyle/>
          <a:p>
            <a:pPr algn="l" eaLnBrk="1" hangingPunct="1"/>
            <a:r>
              <a:rPr lang="cs-CZ" altLang="cs-CZ" sz="2500" dirty="0" smtClean="0">
                <a:solidFill>
                  <a:srgbClr val="000000"/>
                </a:solidFill>
                <a:ea typeface="Myriad Pro"/>
                <a:cs typeface="Myriad Pro"/>
              </a:rPr>
              <a:t>19. 1. 2016</a:t>
            </a:r>
          </a:p>
          <a:p>
            <a:pPr algn="l" eaLnBrk="1" hangingPunct="1"/>
            <a:r>
              <a:rPr lang="cs-CZ" altLang="cs-CZ" sz="2500" dirty="0" smtClean="0">
                <a:solidFill>
                  <a:srgbClr val="000000"/>
                </a:solidFill>
                <a:ea typeface="Myriad Pro"/>
                <a:cs typeface="Myriad Pro"/>
              </a:rPr>
              <a:t>Praha</a:t>
            </a:r>
          </a:p>
        </p:txBody>
      </p:sp>
      <p:pic>
        <p:nvPicPr>
          <p:cNvPr id="1026" name="Picture 2" descr="C:\Users\paldav\Desktop\Loga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49280"/>
            <a:ext cx="4371642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30393" y="849313"/>
            <a:ext cx="6545263" cy="3205162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</a:pP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SEMINÁŘ PRO ŽADATELE</a:t>
            </a:r>
          </a:p>
          <a:p>
            <a:pPr>
              <a:lnSpc>
                <a:spcPct val="107000"/>
              </a:lnSpc>
            </a:pPr>
            <a: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20. </a:t>
            </a:r>
            <a: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výzva IROP</a:t>
            </a:r>
            <a:b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„NÍZKOEMISNÍ A BEZEMISNÍ VOZIDLA“</a:t>
            </a: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endParaRPr lang="cs-CZ" altLang="cs-CZ" sz="3600" i="1" cap="none" dirty="0" smtClean="0">
              <a:solidFill>
                <a:srgbClr val="000000"/>
              </a:solidFill>
              <a:latin typeface="Myriad Pro Black"/>
              <a:ea typeface="Myriad Pro Black"/>
              <a:cs typeface="Myriad Pro Black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51620" y="4947265"/>
            <a:ext cx="187220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4. 2. 2016</a:t>
            </a:r>
          </a:p>
          <a:p>
            <a:r>
              <a:rPr lang="cs-CZ" sz="2000" dirty="0" smtClean="0"/>
              <a:t>Praha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0078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04801" y="58522"/>
            <a:ext cx="8534400" cy="1155801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3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7676" y="1009650"/>
            <a:ext cx="838200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 smtClean="0">
                <a:solidFill>
                  <a:srgbClr val="0070C0"/>
                </a:solidFill>
                <a:latin typeface="Myriad Pro"/>
              </a:rPr>
              <a:t>Prioritní osa 3 </a:t>
            </a:r>
            <a:r>
              <a:rPr lang="cs-CZ" sz="2200" b="1" dirty="0" smtClean="0">
                <a:solidFill>
                  <a:srgbClr val="0070C0"/>
                </a:solidFill>
                <a:latin typeface="Myriad Pro"/>
              </a:rPr>
              <a:t>- </a:t>
            </a:r>
            <a:r>
              <a:rPr lang="cs-CZ" sz="2200" b="1" dirty="0" smtClean="0">
                <a:solidFill>
                  <a:srgbClr val="0070C0"/>
                </a:solidFill>
                <a:latin typeface="Myriad Pro"/>
              </a:rPr>
              <a:t>Instituce</a:t>
            </a:r>
          </a:p>
          <a:p>
            <a:pPr>
              <a:spcBef>
                <a:spcPts val="1200"/>
              </a:spcBef>
            </a:pPr>
            <a:r>
              <a:rPr lang="cs-CZ" sz="2200" b="1" dirty="0" smtClean="0">
                <a:latin typeface="Myriad Pro"/>
              </a:rPr>
              <a:t>SC 3.1</a:t>
            </a:r>
            <a:r>
              <a:rPr lang="cs-CZ" sz="2200" dirty="0" smtClean="0">
                <a:latin typeface="Myriad Pro"/>
              </a:rPr>
              <a:t> Zefektivnění prezentace, posílení ochrany a  rozvoje    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kulturního dědictví</a:t>
            </a:r>
          </a:p>
          <a:p>
            <a:pPr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3.2 </a:t>
            </a:r>
            <a:r>
              <a:rPr lang="cs-CZ" sz="2200" dirty="0" smtClean="0">
                <a:latin typeface="Myriad Pro"/>
              </a:rPr>
              <a:t>Zvyšování efektivity a transparentnosti veřejné správy  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prostřednictvím rozvoje využití a kvality systémů</a:t>
            </a:r>
          </a:p>
          <a:p>
            <a:pPr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3.3 </a:t>
            </a:r>
            <a:r>
              <a:rPr lang="cs-CZ" sz="2200" dirty="0" smtClean="0">
                <a:latin typeface="Myriad Pro"/>
              </a:rPr>
              <a:t>Podpora pořizování a uplatňování dokumentů územního  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rozvoje</a:t>
            </a:r>
          </a:p>
        </p:txBody>
      </p:sp>
    </p:spTree>
    <p:extLst>
      <p:ext uri="{BB962C8B-B14F-4D97-AF65-F5344CB8AC3E}">
        <p14:creationId xmlns:p14="http://schemas.microsoft.com/office/powerpoint/2010/main" val="204977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04801" y="58522"/>
            <a:ext cx="8534400" cy="1155801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4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47676" y="1009650"/>
            <a:ext cx="838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>
                <a:solidFill>
                  <a:srgbClr val="0070C0"/>
                </a:solidFill>
                <a:latin typeface="Myriad Pro"/>
              </a:rPr>
              <a:t>Prioritní osa 4 - Komunitně vedený místní rozvoj</a:t>
            </a:r>
          </a:p>
          <a:p>
            <a:pPr>
              <a:lnSpc>
                <a:spcPct val="150000"/>
              </a:lnSpc>
            </a:pPr>
            <a:endParaRPr lang="cs-CZ" sz="2200" b="1" dirty="0" smtClean="0">
              <a:latin typeface="Myriad Pro"/>
            </a:endParaRPr>
          </a:p>
          <a:p>
            <a:pPr>
              <a:lnSpc>
                <a:spcPct val="150000"/>
              </a:lnSpc>
            </a:pPr>
            <a:r>
              <a:rPr lang="cs-CZ" sz="2200" b="1" dirty="0" smtClean="0">
                <a:latin typeface="Myriad Pro"/>
              </a:rPr>
              <a:t>SC 4.1</a:t>
            </a:r>
            <a:r>
              <a:rPr lang="cs-CZ" sz="2200" dirty="0">
                <a:latin typeface="Myriad Pro"/>
              </a:rPr>
              <a:t> Posílení komunitně vedeného místního rozvoje za účelem</a:t>
            </a:r>
          </a:p>
          <a:p>
            <a:r>
              <a:rPr lang="cs-CZ" sz="2200" dirty="0" smtClean="0">
                <a:latin typeface="Myriad Pro"/>
              </a:rPr>
              <a:t>	zvýšení </a:t>
            </a:r>
            <a:r>
              <a:rPr lang="cs-CZ" sz="2200" dirty="0">
                <a:latin typeface="Myriad Pro"/>
              </a:rPr>
              <a:t>kvality života ve venkovských oblastech </a:t>
            </a:r>
            <a:r>
              <a:rPr lang="cs-CZ" sz="2200" dirty="0" smtClean="0">
                <a:latin typeface="Myriad Pro"/>
              </a:rPr>
              <a:t>a </a:t>
            </a:r>
            <a:r>
              <a:rPr lang="cs-CZ" sz="2200" dirty="0" err="1" smtClean="0">
                <a:latin typeface="Myriad Pro"/>
              </a:rPr>
              <a:t>aktivi</a:t>
            </a:r>
            <a:r>
              <a:rPr lang="cs-CZ" sz="2200" dirty="0" smtClean="0">
                <a:latin typeface="Myriad Pro"/>
              </a:rPr>
              <a:t>- 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</a:t>
            </a:r>
            <a:r>
              <a:rPr lang="cs-CZ" sz="2200" dirty="0" err="1" smtClean="0">
                <a:latin typeface="Myriad Pro"/>
              </a:rPr>
              <a:t>zace</a:t>
            </a:r>
            <a:r>
              <a:rPr lang="cs-CZ" sz="2200" dirty="0" smtClean="0">
                <a:latin typeface="Myriad Pro"/>
              </a:rPr>
              <a:t> </a:t>
            </a:r>
            <a:r>
              <a:rPr lang="cs-CZ" sz="2200" dirty="0">
                <a:latin typeface="Myriad Pro"/>
              </a:rPr>
              <a:t>místního </a:t>
            </a:r>
            <a:r>
              <a:rPr lang="cs-CZ" sz="2200" dirty="0" smtClean="0">
                <a:latin typeface="Myriad Pro"/>
              </a:rPr>
              <a:t>potenciálu</a:t>
            </a:r>
          </a:p>
          <a:p>
            <a:pPr>
              <a:spcBef>
                <a:spcPts val="1800"/>
              </a:spcBef>
            </a:pPr>
            <a:r>
              <a:rPr lang="cs-CZ" sz="2200" b="1" dirty="0">
                <a:latin typeface="Myriad Pro"/>
              </a:rPr>
              <a:t>SC 4.2 </a:t>
            </a:r>
            <a:r>
              <a:rPr lang="cs-CZ" sz="2200" dirty="0">
                <a:latin typeface="Myriad Pro"/>
              </a:rPr>
              <a:t>Posílení kapacit komunitně vedeného místního rozvoje </a:t>
            </a:r>
            <a:r>
              <a:rPr lang="cs-CZ" sz="2200" dirty="0" smtClean="0">
                <a:latin typeface="Myriad Pro"/>
              </a:rPr>
              <a:t>za 	účelem </a:t>
            </a:r>
            <a:r>
              <a:rPr lang="cs-CZ" sz="2200" dirty="0">
                <a:latin typeface="Myriad Pro"/>
              </a:rPr>
              <a:t>zlepšení řídících a administrativních </a:t>
            </a:r>
            <a:r>
              <a:rPr lang="cs-CZ" sz="2200" dirty="0" smtClean="0">
                <a:latin typeface="Myriad Pro"/>
              </a:rPr>
              <a:t>schopností 	MAS</a:t>
            </a:r>
            <a:endParaRPr lang="cs-CZ" sz="2200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47422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600" b="1" dirty="0">
                <a:solidFill>
                  <a:srgbClr val="0070C0"/>
                </a:solidFill>
                <a:latin typeface="Myriad Pro"/>
              </a:rPr>
              <a:t>SPECIFICKÝ CÍL </a:t>
            </a:r>
            <a:r>
              <a:rPr lang="cs-CZ" sz="2600" b="1" dirty="0" smtClean="0">
                <a:solidFill>
                  <a:srgbClr val="0070C0"/>
                </a:solidFill>
                <a:latin typeface="Myriad Pro"/>
              </a:rPr>
              <a:t>1.2: ZVÝŠENÍ PODÍLU UDRŽITELNÝCH FOREM DOPRAVY</a:t>
            </a:r>
            <a:endParaRPr lang="cs-CZ" sz="26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52536" y="1217613"/>
            <a:ext cx="8640639" cy="5640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400" b="1" dirty="0" smtClean="0"/>
              <a:t>A</a:t>
            </a:r>
            <a:r>
              <a:rPr lang="fr-FR" sz="2400" b="1" dirty="0" smtClean="0"/>
              <a:t>lokace:</a:t>
            </a:r>
            <a:r>
              <a:rPr lang="cs-CZ" sz="2400" b="1" dirty="0" smtClean="0"/>
              <a:t>	473 mil. EUR </a:t>
            </a:r>
            <a:r>
              <a:rPr lang="cs-CZ" sz="2400" dirty="0" smtClean="0"/>
              <a:t>z ERDF</a:t>
            </a:r>
            <a:br>
              <a:rPr lang="cs-CZ" sz="2400" dirty="0" smtClean="0"/>
            </a:br>
            <a:r>
              <a:rPr lang="cs-CZ" sz="2400" dirty="0" smtClean="0"/>
              <a:t>			</a:t>
            </a:r>
            <a:r>
              <a:rPr lang="cs-CZ" sz="2400" dirty="0"/>
              <a:t>	</a:t>
            </a:r>
            <a:r>
              <a:rPr lang="cs-CZ" sz="2400" dirty="0" smtClean="0"/>
              <a:t>cca </a:t>
            </a:r>
            <a:r>
              <a:rPr lang="cs-CZ" sz="2400" dirty="0"/>
              <a:t>15 mld. Kč včetně národního </a:t>
            </a:r>
            <a:r>
              <a:rPr lang="cs-CZ" sz="2400" dirty="0" smtClean="0"/>
              <a:t>kofinancování</a:t>
            </a:r>
            <a:br>
              <a:rPr lang="cs-CZ" sz="2400" dirty="0" smtClean="0"/>
            </a:br>
            <a:r>
              <a:rPr lang="cs-CZ" sz="2400" dirty="0" smtClean="0"/>
              <a:t>				65 % integrované / 35 % individuální projekty	</a:t>
            </a:r>
            <a:endParaRPr lang="cs-CZ" sz="2400" b="1" dirty="0" smtClean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400" b="1" dirty="0" smtClean="0"/>
              <a:t>Cíle:</a:t>
            </a:r>
            <a:endParaRPr lang="cs-CZ" sz="1400" dirty="0" smtClean="0"/>
          </a:p>
          <a:p>
            <a:pPr lvl="1">
              <a:spcAft>
                <a:spcPts val="400"/>
              </a:spcAft>
            </a:pPr>
            <a:r>
              <a:rPr lang="cs-CZ" sz="1800" dirty="0" smtClean="0"/>
              <a:t>posílit přepravní výkony veřejné dopravy,</a:t>
            </a:r>
          </a:p>
          <a:p>
            <a:pPr lvl="1">
              <a:spcAft>
                <a:spcPts val="400"/>
              </a:spcAft>
            </a:pPr>
            <a:r>
              <a:rPr lang="cs-CZ" sz="1800" dirty="0" smtClean="0"/>
              <a:t>snížit zátěže plynoucí z IAD,</a:t>
            </a:r>
          </a:p>
          <a:p>
            <a:pPr lvl="1">
              <a:spcAft>
                <a:spcPts val="400"/>
              </a:spcAft>
            </a:pPr>
            <a:r>
              <a:rPr lang="cs-CZ" sz="1800" dirty="0" smtClean="0"/>
              <a:t>rozvinout vozový park městských autobusů s alternativním pohonem, </a:t>
            </a:r>
          </a:p>
          <a:p>
            <a:pPr lvl="1">
              <a:spcAft>
                <a:spcPts val="400"/>
              </a:spcAft>
            </a:pPr>
            <a:r>
              <a:rPr lang="cs-CZ" sz="1800" dirty="0" smtClean="0"/>
              <a:t>rozvinout a provázat IDS v silničním provozu ve městech a aglomeracích, </a:t>
            </a:r>
          </a:p>
          <a:p>
            <a:pPr lvl="1">
              <a:spcAft>
                <a:spcPts val="400"/>
              </a:spcAft>
            </a:pPr>
            <a:r>
              <a:rPr lang="cs-CZ" sz="1800" dirty="0" smtClean="0"/>
              <a:t>zajistit potřeby specifických skupin obyvatel v dopravě, </a:t>
            </a:r>
          </a:p>
          <a:p>
            <a:pPr lvl="1">
              <a:spcAft>
                <a:spcPts val="400"/>
              </a:spcAft>
            </a:pPr>
            <a:r>
              <a:rPr lang="cs-CZ" sz="1800" dirty="0" smtClean="0"/>
              <a:t>zajistit bezpečnost a bezbariérovost dopravy v zájmu zvýšení podílu udržitelných forem dopravy, </a:t>
            </a:r>
          </a:p>
          <a:p>
            <a:pPr lvl="1">
              <a:spcAft>
                <a:spcPts val="400"/>
              </a:spcAft>
            </a:pPr>
            <a:r>
              <a:rPr lang="cs-CZ" sz="1800" dirty="0" smtClean="0"/>
              <a:t>zajistit dopravní dostupnost práce, služeb a vzdělání, </a:t>
            </a:r>
          </a:p>
          <a:p>
            <a:pPr lvl="1">
              <a:spcAft>
                <a:spcPts val="400"/>
              </a:spcAft>
            </a:pPr>
            <a:r>
              <a:rPr lang="cs-CZ" sz="1800" dirty="0" smtClean="0"/>
              <a:t>využít potenciál nemotorové dopravy k mobilitě pracovních sil, </a:t>
            </a:r>
          </a:p>
          <a:p>
            <a:pPr lvl="1">
              <a:spcAft>
                <a:spcPts val="400"/>
              </a:spcAft>
            </a:pPr>
            <a:r>
              <a:rPr lang="cs-CZ" sz="1800" dirty="0" smtClean="0"/>
              <a:t>vytvořit podmínky pro mobilitu a optimalizaci sítě cyklostezek a cyklotras.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97814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600" b="1" dirty="0">
                <a:solidFill>
                  <a:srgbClr val="0070C0"/>
                </a:solidFill>
                <a:latin typeface="Myriad Pro"/>
              </a:rPr>
              <a:t>SPECIFICKÝ CÍL </a:t>
            </a:r>
            <a:r>
              <a:rPr lang="cs-CZ" sz="2600" b="1" dirty="0" smtClean="0">
                <a:solidFill>
                  <a:srgbClr val="0070C0"/>
                </a:solidFill>
                <a:latin typeface="Myriad Pro"/>
              </a:rPr>
              <a:t>1.2: ZVÝŠENÍ PODÍLU UDRŽITELNÝCH FOREM DOPRAVY</a:t>
            </a:r>
            <a:endParaRPr lang="cs-CZ" sz="26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52536" y="1412776"/>
            <a:ext cx="9144000" cy="5640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2400" b="1" dirty="0" smtClean="0"/>
              <a:t>Aktivity:</a:t>
            </a:r>
          </a:p>
          <a:p>
            <a:pPr marL="457200" lvl="1" indent="0">
              <a:buNone/>
            </a:pPr>
            <a:r>
              <a:rPr lang="cs-CZ" sz="2400" b="1" dirty="0"/>
              <a:t>	</a:t>
            </a:r>
            <a:r>
              <a:rPr lang="cs-CZ" sz="2400" b="1" dirty="0" smtClean="0"/>
              <a:t>		</a:t>
            </a:r>
            <a:r>
              <a:rPr lang="cs-CZ" sz="2400" dirty="0" smtClean="0"/>
              <a:t>Bezpečnost dopravy</a:t>
            </a:r>
          </a:p>
          <a:p>
            <a:pPr marL="457200" lvl="1" indent="0">
              <a:buNone/>
            </a:pPr>
            <a:r>
              <a:rPr lang="cs-CZ" sz="2400" dirty="0"/>
              <a:t>			</a:t>
            </a:r>
            <a:r>
              <a:rPr lang="cs-CZ" sz="2400" dirty="0" err="1" smtClean="0"/>
              <a:t>Cyklodoprava</a:t>
            </a:r>
            <a:endParaRPr lang="cs-CZ" sz="2400" dirty="0" smtClean="0"/>
          </a:p>
          <a:p>
            <a:pPr marL="457200" lvl="1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	</a:t>
            </a:r>
            <a:r>
              <a:rPr lang="cs-CZ" sz="2400" dirty="0" err="1" smtClean="0"/>
              <a:t>Nízkoemisní</a:t>
            </a:r>
            <a:r>
              <a:rPr lang="cs-CZ" sz="2400" dirty="0" smtClean="0"/>
              <a:t> </a:t>
            </a:r>
            <a:r>
              <a:rPr lang="cs-CZ" sz="2400" dirty="0"/>
              <a:t>a bezemisní </a:t>
            </a:r>
            <a:r>
              <a:rPr lang="cs-CZ" sz="2400" dirty="0" smtClean="0"/>
              <a:t>vozidla</a:t>
            </a:r>
          </a:p>
          <a:p>
            <a:pPr marL="457200" lvl="1" indent="0">
              <a:buNone/>
            </a:pPr>
            <a:r>
              <a:rPr lang="cs-CZ" sz="2400" dirty="0"/>
              <a:t>			Telematika pro veřejnou dopravu</a:t>
            </a:r>
          </a:p>
          <a:p>
            <a:pPr marL="457200" lvl="1" indent="0">
              <a:buNone/>
            </a:pPr>
            <a:r>
              <a:rPr lang="cs-CZ" sz="2400" dirty="0"/>
              <a:t>			Terminály a parkovací systémy</a:t>
            </a:r>
          </a:p>
          <a:p>
            <a:pPr marL="0" indent="0">
              <a:spcBef>
                <a:spcPts val="1800"/>
              </a:spcBef>
              <a:buNone/>
            </a:pPr>
            <a:endParaRPr lang="cs-CZ" sz="2400" b="1" dirty="0" smtClean="0"/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2400" b="1" dirty="0" smtClean="0"/>
              <a:t>Územní zaměření podpory: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2400" dirty="0" smtClean="0"/>
              <a:t>		území </a:t>
            </a:r>
            <a:r>
              <a:rPr lang="cs-CZ" sz="2400" dirty="0"/>
              <a:t>celé ČR mimo území hl. m. Prahy</a:t>
            </a:r>
            <a:endParaRPr lang="cs-CZ" sz="2400" b="1" dirty="0" smtClean="0"/>
          </a:p>
          <a:p>
            <a:pPr marL="457200" lvl="1" indent="0">
              <a:buNone/>
            </a:pPr>
            <a:r>
              <a:rPr lang="cs-CZ" sz="2400" dirty="0" smtClean="0"/>
              <a:t>	</a:t>
            </a:r>
            <a:endParaRPr lang="cs-CZ" sz="2400" b="1" dirty="0" smtClean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28282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HARMONOGRAM VÝZEV SC 1.2 a SC 4.1 2015 + 2016</a:t>
            </a:r>
            <a:endParaRPr lang="cs-CZ" sz="3200" dirty="0">
              <a:solidFill>
                <a:srgbClr val="0070C0"/>
              </a:solidFill>
            </a:endParaRPr>
          </a:p>
        </p:txBody>
      </p:sp>
      <p:graphicFrame>
        <p:nvGraphicFramePr>
          <p:cNvPr id="8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568487"/>
              </p:ext>
            </p:extLst>
          </p:nvPr>
        </p:nvGraphicFramePr>
        <p:xfrm>
          <a:off x="539849" y="1769702"/>
          <a:ext cx="8280623" cy="33154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1766"/>
                <a:gridCol w="6191157"/>
                <a:gridCol w="1447700"/>
              </a:tblGrid>
              <a:tr h="341651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SC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 smtClean="0">
                          <a:effectLst/>
                        </a:rPr>
                        <a:t>Název výzvy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Vyhlášení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1.2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Podpora </a:t>
                      </a:r>
                      <a:r>
                        <a:rPr lang="cs-CZ" sz="20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bezpečnosti dopravy a </a:t>
                      </a:r>
                      <a:r>
                        <a:rPr lang="cs-CZ" sz="2000" b="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cyklodopravy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12/2015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1.2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1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Nízkoemisní</a:t>
                      </a:r>
                      <a:r>
                        <a:rPr lang="cs-CZ" sz="2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a bezemisní vozidla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01/2016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1.2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 smtClean="0">
                          <a:effectLst/>
                        </a:rPr>
                        <a:t>Telematika pro veřejnou dopravu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02/2016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1.2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 smtClean="0">
                          <a:effectLst/>
                        </a:rPr>
                        <a:t>Výstavba a modernizace přestupních terminálů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03/2016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1.2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 smtClean="0">
                          <a:effectLst/>
                        </a:rPr>
                        <a:t>Dopravní obslužnost (ITI)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04/2016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1.2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u="none" strike="noStrike" dirty="0" smtClean="0">
                          <a:effectLst/>
                        </a:rPr>
                        <a:t>Dopravní obslužnost (IPRÚ)</a:t>
                      </a:r>
                      <a:endParaRPr lang="cs-CZ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04/2016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4.1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 smtClean="0">
                          <a:effectLst/>
                        </a:rPr>
                        <a:t>Komunitně vedený místní rozvoj - Dopravní obslužnost, sociální podnikání, předškolní vzdělávání, kulturní dědictví, územní plánování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04/2016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97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40767"/>
            <a:ext cx="9144000" cy="5400601"/>
          </a:xfrm>
        </p:spPr>
        <p:txBody>
          <a:bodyPr rtlCol="0">
            <a:noAutofit/>
          </a:bodyPr>
          <a:lstStyle/>
          <a:p>
            <a:pPr lvl="1" indent="-342900"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200" dirty="0" smtClean="0"/>
              <a:t>Vyhlášení</a:t>
            </a:r>
            <a:r>
              <a:rPr lang="cs-CZ" altLang="cs-CZ" sz="2200" dirty="0" smtClean="0"/>
              <a:t>:  </a:t>
            </a:r>
            <a:r>
              <a:rPr lang="cs-CZ" altLang="cs-CZ" sz="2200" b="1" dirty="0"/>
              <a:t>2</a:t>
            </a:r>
            <a:r>
              <a:rPr lang="cs-CZ" altLang="cs-CZ" sz="2200" b="1" dirty="0" smtClean="0"/>
              <a:t>1</a:t>
            </a:r>
            <a:r>
              <a:rPr lang="cs-CZ" altLang="cs-CZ" sz="2200" b="1" dirty="0" smtClean="0"/>
              <a:t>. </a:t>
            </a:r>
            <a:r>
              <a:rPr lang="cs-CZ" altLang="cs-CZ" sz="2200" b="1" dirty="0" smtClean="0"/>
              <a:t>1. 2016 </a:t>
            </a:r>
            <a:endParaRPr lang="cs-CZ" altLang="cs-CZ" sz="2200" b="1" dirty="0" smtClean="0"/>
          </a:p>
          <a:p>
            <a:pPr lvl="1" indent="-342900"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200" dirty="0" smtClean="0"/>
              <a:t>Příjem žádostí:  </a:t>
            </a:r>
            <a:r>
              <a:rPr lang="cs-CZ" altLang="cs-CZ" sz="2200" b="1" dirty="0" smtClean="0"/>
              <a:t>29. 1. 2016 </a:t>
            </a:r>
            <a:r>
              <a:rPr lang="cs-CZ" altLang="cs-CZ" sz="2200" b="1" dirty="0" smtClean="0"/>
              <a:t>do 29. </a:t>
            </a:r>
            <a:r>
              <a:rPr lang="cs-CZ" altLang="cs-CZ" sz="2200" b="1" dirty="0" smtClean="0"/>
              <a:t>7. </a:t>
            </a:r>
            <a:r>
              <a:rPr lang="cs-CZ" altLang="cs-CZ" sz="2200" b="1" dirty="0" smtClean="0"/>
              <a:t>2016                                  </a:t>
            </a:r>
            <a:endParaRPr lang="cs-CZ" sz="2200" b="1" dirty="0" smtClean="0">
              <a:cs typeface="Arial" charset="0"/>
            </a:endParaRPr>
          </a:p>
          <a:p>
            <a:pPr lvl="1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200" b="1" dirty="0" smtClean="0"/>
              <a:t>Kolová</a:t>
            </a:r>
            <a:r>
              <a:rPr lang="cs-CZ" sz="2200" dirty="0" smtClean="0"/>
              <a:t> výzva – </a:t>
            </a:r>
            <a:r>
              <a:rPr lang="cs-CZ" sz="2200" dirty="0">
                <a:cs typeface="Arial" charset="0"/>
              </a:rPr>
              <a:t>vyhodnocení po ukončení příjmu žádostí</a:t>
            </a:r>
            <a:r>
              <a:rPr lang="cs-CZ" sz="2000" dirty="0">
                <a:cs typeface="Arial" charset="0"/>
              </a:rPr>
              <a:t> </a:t>
            </a:r>
            <a:endParaRPr lang="cs-CZ" sz="2200" dirty="0">
              <a:cs typeface="Arial" charset="0"/>
            </a:endParaRPr>
          </a:p>
          <a:p>
            <a:pPr lvl="1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>
                <a:cs typeface="Arial" charset="0"/>
              </a:rPr>
              <a:t>Realizace projektů:  </a:t>
            </a:r>
            <a:r>
              <a:rPr lang="cs-CZ" sz="2200" b="1" dirty="0" smtClean="0">
                <a:cs typeface="Arial" charset="0"/>
              </a:rPr>
              <a:t>1. 1. 2014 – 31. </a:t>
            </a:r>
            <a:r>
              <a:rPr lang="cs-CZ" sz="2200" b="1" dirty="0" smtClean="0">
                <a:cs typeface="Arial" charset="0"/>
              </a:rPr>
              <a:t>10. </a:t>
            </a:r>
            <a:r>
              <a:rPr lang="cs-CZ" sz="2200" b="1" dirty="0" smtClean="0">
                <a:cs typeface="Arial" charset="0"/>
              </a:rPr>
              <a:t>2018</a:t>
            </a:r>
            <a:endParaRPr lang="cs-CZ" sz="2200" b="1" dirty="0">
              <a:cs typeface="Arial" charset="0"/>
            </a:endParaRPr>
          </a:p>
          <a:p>
            <a:pPr lvl="1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/>
              <a:t>Realizace projektu nesmí být ukončena před podáním žádosti.</a:t>
            </a:r>
            <a:r>
              <a:rPr lang="cs-CZ" sz="2200" dirty="0" smtClean="0">
                <a:cs typeface="Arial" charset="0"/>
              </a:rPr>
              <a:t> </a:t>
            </a:r>
          </a:p>
          <a:p>
            <a:pPr lvl="1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>
                <a:cs typeface="Arial" charset="0"/>
              </a:rPr>
              <a:t>Alokace:  </a:t>
            </a:r>
            <a:r>
              <a:rPr lang="cs-CZ" sz="2200" b="1" dirty="0" smtClean="0">
                <a:cs typeface="Arial" charset="0"/>
              </a:rPr>
              <a:t>1 147,5 </a:t>
            </a:r>
            <a:r>
              <a:rPr lang="cs-CZ" sz="2200" b="1" dirty="0" smtClean="0">
                <a:cs typeface="Arial" charset="0"/>
              </a:rPr>
              <a:t>mil. Kč (ERDF) + max. </a:t>
            </a:r>
            <a:r>
              <a:rPr lang="cs-CZ" sz="2200" b="1" dirty="0" smtClean="0">
                <a:cs typeface="Arial" charset="0"/>
              </a:rPr>
              <a:t>67,5 </a:t>
            </a:r>
            <a:r>
              <a:rPr lang="cs-CZ" sz="2200" b="1" dirty="0" smtClean="0">
                <a:cs typeface="Arial" charset="0"/>
              </a:rPr>
              <a:t>mil. Kč (SR)</a:t>
            </a:r>
          </a:p>
          <a:p>
            <a:pPr lvl="1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>
                <a:cs typeface="Arial" charset="0"/>
              </a:rPr>
              <a:t>Celkové způsobilé výdaje:  </a:t>
            </a:r>
            <a:r>
              <a:rPr lang="cs-CZ" sz="2200" b="1" dirty="0" smtClean="0">
                <a:cs typeface="Arial" charset="0"/>
              </a:rPr>
              <a:t>min. </a:t>
            </a:r>
            <a:r>
              <a:rPr lang="cs-CZ" sz="2200" b="1" dirty="0" smtClean="0">
                <a:cs typeface="Arial" charset="0"/>
              </a:rPr>
              <a:t>5 </a:t>
            </a:r>
            <a:r>
              <a:rPr lang="cs-CZ" sz="2200" b="1" dirty="0" smtClean="0">
                <a:cs typeface="Arial" charset="0"/>
              </a:rPr>
              <a:t>mil. Kč   max. </a:t>
            </a:r>
            <a:r>
              <a:rPr lang="cs-CZ" sz="2200" b="1" dirty="0" smtClean="0">
                <a:cs typeface="Arial" charset="0"/>
              </a:rPr>
              <a:t>200 </a:t>
            </a:r>
            <a:r>
              <a:rPr lang="cs-CZ" sz="2200" b="1" dirty="0" smtClean="0">
                <a:cs typeface="Arial" charset="0"/>
              </a:rPr>
              <a:t>mil. </a:t>
            </a:r>
            <a:r>
              <a:rPr lang="cs-CZ" sz="2200" b="1" dirty="0" smtClean="0">
                <a:cs typeface="Arial" charset="0"/>
              </a:rPr>
              <a:t>Kč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20. 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výzva IROP</a:t>
            </a:r>
            <a:br>
              <a:rPr lang="cs-CZ" sz="28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</a:t>
            </a:r>
            <a:r>
              <a:rPr lang="cs-CZ" sz="2800" b="1" dirty="0" err="1" smtClean="0">
                <a:solidFill>
                  <a:srgbClr val="0070C0"/>
                </a:solidFill>
                <a:latin typeface="Myriad Pro"/>
              </a:rPr>
              <a:t>Nízkoemisní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 a bezemisní vozidla“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99233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56791"/>
            <a:ext cx="9144000" cy="5400601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	Oprávnění žadatelé</a:t>
            </a:r>
            <a:endParaRPr lang="cs-CZ" sz="2400" b="1" dirty="0">
              <a:solidFill>
                <a:srgbClr val="0070C0"/>
              </a:solidFill>
            </a:endParaRPr>
          </a:p>
          <a:p>
            <a:r>
              <a:rPr lang="cs-CZ" sz="2400" dirty="0"/>
              <a:t>Kraje a obce, pokud poskytují veřejné služby v přepravě cestujících samy</a:t>
            </a:r>
          </a:p>
          <a:p>
            <a:r>
              <a:rPr lang="cs-CZ" sz="2400" dirty="0"/>
              <a:t>Dopravci ve veřejné dopravě na základě smlouvy o veřejných službách v přepravě cestujících</a:t>
            </a:r>
            <a:endParaRPr lang="cs-CZ" sz="2400" dirty="0">
              <a:cs typeface="Arial" charset="0"/>
            </a:endParaRPr>
          </a:p>
          <a:p>
            <a:pPr marL="0" lv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	Míra </a:t>
            </a:r>
            <a:r>
              <a:rPr lang="cs-CZ" sz="2400" b="1" dirty="0">
                <a:solidFill>
                  <a:srgbClr val="0070C0"/>
                </a:solidFill>
              </a:rPr>
              <a:t>podpory</a:t>
            </a:r>
          </a:p>
          <a:p>
            <a:pPr lvl="0"/>
            <a:r>
              <a:rPr lang="cs-CZ" sz="2400" b="1" dirty="0" smtClean="0"/>
              <a:t>EFRR</a:t>
            </a:r>
            <a:r>
              <a:rPr lang="cs-CZ" sz="2400" b="1" dirty="0"/>
              <a:t>															85 %</a:t>
            </a:r>
            <a:endParaRPr lang="cs-CZ" sz="2400" dirty="0"/>
          </a:p>
          <a:p>
            <a:pPr lvl="0"/>
            <a:r>
              <a:rPr lang="cs-CZ" sz="2400" b="1" dirty="0"/>
              <a:t>státní rozpočet</a:t>
            </a:r>
            <a:endParaRPr lang="cs-CZ" sz="2400" dirty="0"/>
          </a:p>
          <a:p>
            <a:pPr lvl="1"/>
            <a:r>
              <a:rPr lang="cs-CZ" sz="2000" dirty="0"/>
              <a:t>kraje, obce													</a:t>
            </a:r>
            <a:r>
              <a:rPr lang="cs-CZ" sz="2400" b="1" dirty="0"/>
              <a:t>5 %</a:t>
            </a:r>
            <a:endParaRPr lang="cs-CZ" sz="2400" dirty="0"/>
          </a:p>
          <a:p>
            <a:pPr lvl="1"/>
            <a:r>
              <a:rPr lang="cs-CZ" sz="2000" dirty="0"/>
              <a:t>dopravci ve veřejné dopravě na základě smlouvy o veřejných službách v přepravě cestujících </a:t>
            </a:r>
            <a:r>
              <a:rPr lang="cs-CZ" sz="2400" dirty="0"/>
              <a:t>										</a:t>
            </a:r>
            <a:r>
              <a:rPr lang="cs-CZ" sz="2400" b="1" dirty="0"/>
              <a:t>0 %</a:t>
            </a:r>
            <a:endParaRPr lang="cs-CZ" sz="2400" dirty="0"/>
          </a:p>
          <a:p>
            <a:pPr lvl="1"/>
            <a:endParaRPr lang="cs-CZ" sz="24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20. 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výzva IROP</a:t>
            </a:r>
            <a:br>
              <a:rPr lang="cs-CZ" sz="28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</a:t>
            </a:r>
            <a:r>
              <a:rPr lang="cs-CZ" sz="2800" b="1" dirty="0" err="1" smtClean="0">
                <a:solidFill>
                  <a:srgbClr val="0070C0"/>
                </a:solidFill>
                <a:latin typeface="Myriad Pro"/>
              </a:rPr>
              <a:t>Nízkoemisní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 a bezemisní vozidla“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69212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56791"/>
            <a:ext cx="9144000" cy="5400601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	</a:t>
            </a:r>
            <a:r>
              <a:rPr lang="cs-CZ" sz="2400" b="1" dirty="0">
                <a:solidFill>
                  <a:srgbClr val="0070C0"/>
                </a:solidFill>
              </a:rPr>
              <a:t>Hlavní Podporované aktivity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endParaRPr lang="cs-CZ" sz="2200" dirty="0" smtClean="0"/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cs-CZ" sz="2200" dirty="0" smtClean="0"/>
              <a:t>nákup </a:t>
            </a:r>
            <a:r>
              <a:rPr lang="cs-CZ" sz="2200" dirty="0"/>
              <a:t>silničních </a:t>
            </a:r>
            <a:r>
              <a:rPr lang="cs-CZ" sz="2200" dirty="0" err="1"/>
              <a:t>nízkoemisních</a:t>
            </a:r>
            <a:r>
              <a:rPr lang="cs-CZ" sz="2200" dirty="0"/>
              <a:t> vozidel pro zajištění dopravní obslužnosti podle smlouvy o veřejných službách v přepravě cestujících, využívajících alternativní palivo CNG nebo LNG a splňujících normu EURO 6,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cs-CZ" sz="2200" dirty="0"/>
              <a:t>nákup silničních bezemisních vozidel pro zajištění dopravní obslužnosti podle smlouvy o veřejných službách v přepravě cestujících, využívajících alternativní palivo elektřinu nebo vodík,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cs-CZ" sz="2200" dirty="0"/>
              <a:t>nákup bezemisních drážních vozidel městské dopravy (tramvají nebo trolejbusů) pro zajištění dopravní obslužnosti podle smlouvy o veřejných službách v přepravě cestujících,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2200" dirty="0"/>
              <a:t>přičemž je možná i libovolná kombinace výše uvedených </a:t>
            </a:r>
            <a:r>
              <a:rPr lang="cs-CZ" sz="2200" dirty="0" smtClean="0"/>
              <a:t>aktivit.</a:t>
            </a:r>
            <a:endParaRPr lang="cs-CZ" sz="22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20. 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výzva IROP</a:t>
            </a:r>
            <a:br>
              <a:rPr lang="cs-CZ" sz="28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</a:t>
            </a:r>
            <a:r>
              <a:rPr lang="cs-CZ" sz="2800" b="1" dirty="0" err="1" smtClean="0">
                <a:solidFill>
                  <a:srgbClr val="0070C0"/>
                </a:solidFill>
                <a:latin typeface="Myriad Pro"/>
              </a:rPr>
              <a:t>Nízkoemisní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 a bezemisní vozidla“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77445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56791"/>
            <a:ext cx="9144000" cy="5400601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	Vedlejší aktivity</a:t>
            </a:r>
            <a:endParaRPr lang="cs-CZ" sz="2400" b="1" dirty="0">
              <a:solidFill>
                <a:srgbClr val="0070C0"/>
              </a:solidFill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</a:pPr>
            <a:endParaRPr lang="cs-CZ" sz="2200" dirty="0" smtClean="0"/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cs-CZ" sz="2400" dirty="0"/>
              <a:t>zpracování studie proveditelnosti</a:t>
            </a:r>
            <a:r>
              <a:rPr lang="cs-CZ" sz="2200" dirty="0" smtClean="0"/>
              <a:t>,</a:t>
            </a:r>
            <a:endParaRPr lang="cs-CZ" sz="2200" dirty="0"/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cs-CZ" sz="2400" dirty="0"/>
              <a:t>zpracování zadávacích dokumentací k  zakázkám a na organizaci výběrových a zadávacích řízení</a:t>
            </a:r>
            <a:r>
              <a:rPr lang="cs-CZ" sz="2200" dirty="0" smtClean="0"/>
              <a:t>,</a:t>
            </a:r>
            <a:endParaRPr lang="cs-CZ" sz="22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2400" dirty="0" smtClean="0"/>
              <a:t>povinná </a:t>
            </a:r>
            <a:r>
              <a:rPr lang="cs-CZ" sz="2400" dirty="0"/>
              <a:t>publicita projektu</a:t>
            </a:r>
            <a:r>
              <a:rPr lang="cs-CZ" sz="2200" dirty="0" smtClean="0"/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cs-CZ" sz="22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2400" b="1" dirty="0"/>
              <a:t>Na hlavní aktivity projektu musí být vynaloženo minimálně 85 % způsobilých výdajů projektu.</a:t>
            </a:r>
            <a:endParaRPr lang="cs-CZ" altLang="cs-CZ" sz="2400" b="1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cs-CZ" sz="22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20. 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výzva IROP</a:t>
            </a:r>
            <a:br>
              <a:rPr lang="cs-CZ" sz="28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</a:t>
            </a:r>
            <a:r>
              <a:rPr lang="cs-CZ" sz="2800" b="1" dirty="0" err="1" smtClean="0">
                <a:solidFill>
                  <a:srgbClr val="0070C0"/>
                </a:solidFill>
                <a:latin typeface="Myriad Pro"/>
              </a:rPr>
              <a:t>Nízkoemisní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 a bezemisní vozidla“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19666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20. 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výzva IROP</a:t>
            </a:r>
            <a:br>
              <a:rPr lang="cs-CZ" sz="28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</a:t>
            </a:r>
            <a:r>
              <a:rPr lang="cs-CZ" sz="2800" b="1" dirty="0" err="1" smtClean="0">
                <a:solidFill>
                  <a:srgbClr val="0070C0"/>
                </a:solidFill>
                <a:latin typeface="Myriad Pro"/>
              </a:rPr>
              <a:t>Nízkoemisní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 a bezemisní vozidla“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0" y="1556791"/>
            <a:ext cx="9144000" cy="5400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	Způsobilé výdaje na </a:t>
            </a:r>
            <a:r>
              <a:rPr lang="cs-CZ" sz="2400" b="1" u="sng" dirty="0" smtClean="0">
                <a:solidFill>
                  <a:srgbClr val="0070C0"/>
                </a:solidFill>
              </a:rPr>
              <a:t>hlavní</a:t>
            </a:r>
            <a:r>
              <a:rPr lang="cs-CZ" sz="2400" b="1" dirty="0" smtClean="0">
                <a:solidFill>
                  <a:srgbClr val="0070C0"/>
                </a:solidFill>
              </a:rPr>
              <a:t> aktivity – </a:t>
            </a:r>
            <a:r>
              <a:rPr lang="cs-CZ" sz="2400" b="1" u="sng" dirty="0" smtClean="0">
                <a:solidFill>
                  <a:srgbClr val="0070C0"/>
                </a:solidFill>
              </a:rPr>
              <a:t>Pořízení majetku</a:t>
            </a:r>
          </a:p>
          <a:p>
            <a:pPr lvl="0"/>
            <a:endParaRPr lang="cs-CZ" sz="2200" dirty="0" smtClean="0"/>
          </a:p>
          <a:p>
            <a:pPr lvl="0"/>
            <a:r>
              <a:rPr lang="cs-CZ" sz="2200" dirty="0" smtClean="0"/>
              <a:t>nákup </a:t>
            </a:r>
            <a:r>
              <a:rPr lang="cs-CZ" sz="2200" dirty="0"/>
              <a:t>nových silničních vozidel kategorie M2 a M3 podle přílohy č. 2 k vyhlášce č. 341/2014 Sb.:</a:t>
            </a:r>
          </a:p>
          <a:p>
            <a:pPr lvl="1"/>
            <a:r>
              <a:rPr lang="cs-CZ" sz="2200" dirty="0"/>
              <a:t>autobusů pro veřejnou linkovou dopravu s pohonem na CNG (stlačený zemní plyn) nebo LNG (zkapalněný zemní plyn),</a:t>
            </a:r>
          </a:p>
          <a:p>
            <a:pPr lvl="1"/>
            <a:r>
              <a:rPr lang="cs-CZ" sz="2200" dirty="0"/>
              <a:t>autobusů pro veřejnou linkovou dopravu s pohonem na elektřinu (</a:t>
            </a:r>
            <a:r>
              <a:rPr lang="cs-CZ" sz="2200" dirty="0" err="1"/>
              <a:t>elektrobus</a:t>
            </a:r>
            <a:r>
              <a:rPr lang="cs-CZ" sz="2200" dirty="0"/>
              <a:t>) nebo vodík,</a:t>
            </a:r>
          </a:p>
          <a:p>
            <a:pPr lvl="0"/>
            <a:r>
              <a:rPr lang="cs-CZ" sz="2200" dirty="0"/>
              <a:t>nákup nových drážních vozidel pro trolejbusovou nebo tramvajovou dráhu:</a:t>
            </a:r>
          </a:p>
          <a:p>
            <a:pPr lvl="1"/>
            <a:r>
              <a:rPr lang="cs-CZ" sz="2200" dirty="0"/>
              <a:t>trolejbusů nebo parciálních trolejbusů (s alternativním pohonem) pro veřejnou drážní dopravu,</a:t>
            </a:r>
          </a:p>
          <a:p>
            <a:pPr lvl="1"/>
            <a:r>
              <a:rPr lang="cs-CZ" sz="2200" dirty="0"/>
              <a:t>tramvají pro veřejnou drážní dopravu</a:t>
            </a:r>
            <a:r>
              <a:rPr lang="cs-CZ" sz="2200" dirty="0" smtClean="0"/>
              <a:t>,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30202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0070C0"/>
                </a:solidFill>
              </a:rPr>
              <a:t>Program</a:t>
            </a:r>
            <a:r>
              <a:rPr lang="cs-CZ" sz="3200" dirty="0" smtClean="0">
                <a:solidFill>
                  <a:srgbClr val="0070C0"/>
                </a:solidFill>
              </a:rPr>
              <a:t> SEMINÁŘE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908720"/>
            <a:ext cx="8229600" cy="5638801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cs-CZ" sz="2000" dirty="0" smtClean="0"/>
              <a:t>9:00 – 9:30</a:t>
            </a:r>
            <a:r>
              <a:rPr lang="cs-CZ" sz="2000" b="1" dirty="0" smtClean="0"/>
              <a:t>		Prezence účastníků		</a:t>
            </a:r>
            <a:endParaRPr lang="cs-CZ" sz="2000" dirty="0" smtClean="0"/>
          </a:p>
          <a:p>
            <a:pPr marL="0" indent="0">
              <a:buFont typeface="Arial"/>
              <a:buNone/>
            </a:pPr>
            <a:endParaRPr lang="cs-CZ" sz="1700" dirty="0" smtClean="0"/>
          </a:p>
          <a:p>
            <a:pPr marL="0" indent="0">
              <a:buFont typeface="Arial"/>
              <a:buNone/>
            </a:pPr>
            <a:r>
              <a:rPr lang="cs-CZ" sz="2000" dirty="0" smtClean="0"/>
              <a:t>9:30 – </a:t>
            </a:r>
            <a:r>
              <a:rPr lang="cs-CZ" sz="2000" dirty="0" smtClean="0"/>
              <a:t>9:45</a:t>
            </a:r>
            <a:r>
              <a:rPr lang="cs-CZ" sz="2000" dirty="0" smtClean="0"/>
              <a:t>		</a:t>
            </a:r>
            <a:r>
              <a:rPr lang="cs-CZ" sz="2000" b="1" dirty="0" smtClean="0"/>
              <a:t>Zahájení, představení Integrovaného regionálního   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cs-CZ" sz="2000" b="1" dirty="0" smtClean="0"/>
              <a:t>                              operačního programu, rolí Řídicího orgánu </a:t>
            </a:r>
            <a:r>
              <a:rPr lang="cs-CZ" sz="2000" b="1" dirty="0" smtClean="0"/>
              <a:t>IROP a </a:t>
            </a:r>
            <a:r>
              <a:rPr lang="cs-CZ" sz="2000" b="1" dirty="0" smtClean="0"/>
              <a:t>Centra  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cs-CZ" sz="2000" b="1" dirty="0" smtClean="0"/>
              <a:t>                              pro regionální rozvoj České republiky</a:t>
            </a:r>
          </a:p>
          <a:p>
            <a:pPr marL="0" indent="0">
              <a:buFont typeface="Arial"/>
              <a:buNone/>
            </a:pPr>
            <a:endParaRPr lang="cs-CZ" sz="1700" dirty="0" smtClean="0"/>
          </a:p>
          <a:p>
            <a:pPr marL="0" indent="0">
              <a:spcBef>
                <a:spcPts val="600"/>
              </a:spcBef>
              <a:buFont typeface="Arial"/>
              <a:buNone/>
            </a:pPr>
            <a:r>
              <a:rPr lang="cs-CZ" sz="2000" dirty="0" smtClean="0"/>
              <a:t>9:45 </a:t>
            </a:r>
            <a:r>
              <a:rPr lang="cs-CZ" sz="2000" dirty="0" smtClean="0"/>
              <a:t>– </a:t>
            </a:r>
            <a:r>
              <a:rPr lang="cs-CZ" sz="2000" dirty="0" smtClean="0"/>
              <a:t>11:15</a:t>
            </a:r>
            <a:r>
              <a:rPr lang="cs-CZ" sz="2000" dirty="0" smtClean="0"/>
              <a:t>		</a:t>
            </a:r>
            <a:r>
              <a:rPr lang="cs-CZ" sz="2000" b="1" dirty="0" smtClean="0"/>
              <a:t>20. </a:t>
            </a:r>
            <a:r>
              <a:rPr lang="cs-CZ" sz="2000" b="1" dirty="0" smtClean="0"/>
              <a:t>výzva IROP</a:t>
            </a:r>
            <a:br>
              <a:rPr lang="cs-CZ" sz="2000" b="1" dirty="0" smtClean="0"/>
            </a:br>
            <a:r>
              <a:rPr lang="cs-CZ" sz="2000" b="1" dirty="0" smtClean="0"/>
              <a:t>				</a:t>
            </a:r>
            <a:r>
              <a:rPr lang="cs-CZ" sz="2000" b="1" dirty="0" smtClean="0"/>
              <a:t>„</a:t>
            </a:r>
            <a:r>
              <a:rPr lang="cs-CZ" sz="2000" b="1" dirty="0" err="1" smtClean="0"/>
              <a:t>Nízkoemisní</a:t>
            </a:r>
            <a:r>
              <a:rPr lang="cs-CZ" sz="2000" b="1" dirty="0" smtClean="0"/>
              <a:t> a bezemisní vozidla“ </a:t>
            </a:r>
            <a:r>
              <a:rPr lang="cs-CZ" sz="2000" b="1" dirty="0" smtClean="0"/>
              <a:t>–  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cs-CZ" sz="2000" b="1" dirty="0" smtClean="0"/>
              <a:t>                               parametry výzvy, podporované aktivity, způsobilé výdaje,  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cs-CZ" sz="2000" b="1" dirty="0" smtClean="0"/>
              <a:t>                               povinné přílohy žádosti o podporu, dotazy</a:t>
            </a:r>
          </a:p>
          <a:p>
            <a:pPr marL="0" indent="0">
              <a:spcBef>
                <a:spcPts val="600"/>
              </a:spcBef>
              <a:buFont typeface="Arial"/>
              <a:buNone/>
            </a:pPr>
            <a:endParaRPr lang="cs-CZ" sz="2000" b="1" dirty="0" smtClean="0"/>
          </a:p>
          <a:p>
            <a:pPr marL="0" indent="0">
              <a:buFont typeface="Arial"/>
              <a:buNone/>
            </a:pPr>
            <a:r>
              <a:rPr lang="cs-CZ" sz="2000" dirty="0" smtClean="0"/>
              <a:t>11:15 </a:t>
            </a:r>
            <a:r>
              <a:rPr lang="cs-CZ" sz="2000" dirty="0" smtClean="0"/>
              <a:t>– </a:t>
            </a:r>
            <a:r>
              <a:rPr lang="cs-CZ" sz="2000" dirty="0" smtClean="0"/>
              <a:t>12:45  </a:t>
            </a:r>
            <a:r>
              <a:rPr lang="cs-CZ" sz="2000" dirty="0" smtClean="0"/>
              <a:t>	</a:t>
            </a:r>
            <a:r>
              <a:rPr lang="cs-CZ" sz="2000" b="1" dirty="0" smtClean="0"/>
              <a:t>Základní </a:t>
            </a:r>
            <a:r>
              <a:rPr lang="cs-CZ" sz="2000" b="1" dirty="0" smtClean="0"/>
              <a:t>informace o aplikaci MS2014+, systém 							hodnocení projektů a další administrace projektu, 						</a:t>
            </a:r>
            <a:r>
              <a:rPr lang="cs-CZ" sz="2000" b="1" dirty="0" smtClean="0"/>
              <a:t>kontrola </a:t>
            </a:r>
            <a:r>
              <a:rPr lang="cs-CZ" sz="2000" b="1" dirty="0" smtClean="0"/>
              <a:t>výběrových a zadávacích řízení, dotazy</a:t>
            </a:r>
          </a:p>
          <a:p>
            <a:pPr marL="0" indent="0">
              <a:buFont typeface="Arial"/>
              <a:buNone/>
            </a:pPr>
            <a:endParaRPr lang="cs-CZ" sz="2000" dirty="0" smtClean="0"/>
          </a:p>
          <a:p>
            <a:pPr marL="0" indent="0">
              <a:buFont typeface="Arial"/>
              <a:buNone/>
            </a:pPr>
            <a:r>
              <a:rPr lang="cs-CZ" sz="2000" dirty="0" smtClean="0"/>
              <a:t>12:45 </a:t>
            </a:r>
            <a:r>
              <a:rPr lang="cs-CZ" sz="2000" dirty="0" smtClean="0"/>
              <a:t>– </a:t>
            </a:r>
            <a:r>
              <a:rPr lang="cs-CZ" sz="2000" dirty="0" smtClean="0"/>
              <a:t>13:00</a:t>
            </a:r>
            <a:r>
              <a:rPr lang="cs-CZ" sz="2000" dirty="0" smtClean="0"/>
              <a:t>		</a:t>
            </a:r>
            <a:r>
              <a:rPr lang="cs-CZ" sz="2000" b="1" dirty="0" smtClean="0"/>
              <a:t>Informace k dalším výzvám ve Specifickém cíli 1.2 IROP –					</a:t>
            </a:r>
            <a:r>
              <a:rPr lang="cs-CZ" sz="2000" b="1" dirty="0" smtClean="0"/>
              <a:t>Podpora bezpečnosti dopravy a </a:t>
            </a:r>
            <a:r>
              <a:rPr lang="cs-CZ" sz="2000" b="1" dirty="0" err="1" smtClean="0"/>
              <a:t>cyklodopravy</a:t>
            </a:r>
            <a:r>
              <a:rPr lang="cs-CZ" sz="2000" b="1" dirty="0" smtClean="0"/>
              <a:t>, </a:t>
            </a:r>
            <a:r>
              <a:rPr lang="cs-CZ" sz="2000" b="1" dirty="0" smtClean="0"/>
              <a:t>Telematika </a:t>
            </a:r>
            <a:r>
              <a:rPr lang="cs-CZ" sz="2000" b="1" dirty="0" smtClean="0"/>
              <a:t>				pro </a:t>
            </a:r>
            <a:r>
              <a:rPr lang="cs-CZ" sz="2000" b="1" dirty="0" smtClean="0"/>
              <a:t>veřejnou </a:t>
            </a:r>
            <a:r>
              <a:rPr lang="cs-CZ" sz="2000" b="1" dirty="0" smtClean="0"/>
              <a:t>dopravu</a:t>
            </a:r>
            <a:r>
              <a:rPr lang="cs-CZ" sz="2000" b="1" dirty="0" smtClean="0"/>
              <a:t>, Výstavba a modernizace přestupních </a:t>
            </a:r>
            <a:r>
              <a:rPr lang="cs-CZ" sz="2000" b="1" dirty="0" smtClean="0"/>
              <a:t>				terminálů</a:t>
            </a:r>
            <a:r>
              <a:rPr lang="cs-CZ" sz="2000" b="1" dirty="0" smtClean="0"/>
              <a:t>, </a:t>
            </a:r>
            <a:r>
              <a:rPr lang="cs-CZ" sz="2000" b="1" dirty="0" smtClean="0"/>
              <a:t>Dopravní </a:t>
            </a:r>
            <a:r>
              <a:rPr lang="cs-CZ" sz="2000" b="1" dirty="0" smtClean="0"/>
              <a:t>obslužnost pro integrované nástroje </a:t>
            </a:r>
            <a:r>
              <a:rPr lang="cs-CZ" sz="2000" b="1" dirty="0" smtClean="0"/>
              <a:t>					(</a:t>
            </a:r>
            <a:r>
              <a:rPr lang="cs-CZ" sz="2000" b="1" dirty="0" smtClean="0"/>
              <a:t>ITI, IPRÚ</a:t>
            </a:r>
            <a:r>
              <a:rPr lang="cs-CZ" sz="2000" b="1" dirty="0" smtClean="0"/>
              <a:t>)</a:t>
            </a:r>
            <a:endParaRPr lang="cs-CZ" sz="1700" b="1" dirty="0" smtClean="0"/>
          </a:p>
          <a:p>
            <a:pPr marL="0" indent="0">
              <a:buFont typeface="Arial"/>
              <a:buNone/>
            </a:pPr>
            <a:endParaRPr lang="cs-CZ" sz="1700" b="1" dirty="0" smtClean="0"/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cs-CZ" sz="2000" dirty="0" smtClean="0"/>
              <a:t>13:00 </a:t>
            </a:r>
            <a:r>
              <a:rPr lang="cs-CZ" sz="2000" dirty="0" smtClean="0"/>
              <a:t>			</a:t>
            </a:r>
            <a:r>
              <a:rPr lang="cs-CZ" sz="2000" b="1" dirty="0" smtClean="0"/>
              <a:t>Závěr</a:t>
            </a:r>
          </a:p>
          <a:p>
            <a:pPr marL="0" indent="0">
              <a:buFont typeface="Arial"/>
              <a:buNone/>
            </a:pPr>
            <a:endParaRPr lang="cs-CZ" sz="2000" b="1" dirty="0" smtClean="0"/>
          </a:p>
          <a:p>
            <a:pPr marL="0" indent="0">
              <a:buFont typeface="Arial"/>
              <a:buNone/>
            </a:pPr>
            <a:r>
              <a:rPr lang="cs-CZ" sz="2000" dirty="0" smtClean="0"/>
              <a:t>	</a:t>
            </a:r>
            <a:endParaRPr lang="cs-CZ" sz="2000" b="1" dirty="0" smtClean="0"/>
          </a:p>
          <a:p>
            <a:pPr marL="0" indent="0">
              <a:buFont typeface="Arial"/>
              <a:buNone/>
            </a:pPr>
            <a:endParaRPr lang="cs-CZ" sz="2000" b="1" dirty="0" smtClean="0"/>
          </a:p>
          <a:p>
            <a:pPr marL="0" indent="0">
              <a:buFont typeface="Arial"/>
              <a:buNone/>
            </a:pPr>
            <a:endParaRPr lang="cs-CZ" sz="2000" b="1" dirty="0" smtClean="0"/>
          </a:p>
          <a:p>
            <a:pPr marL="0" indent="0">
              <a:buFont typeface="Arial"/>
              <a:buNone/>
            </a:pPr>
            <a:endParaRPr lang="cs-CZ" sz="2000" b="1" dirty="0" smtClean="0"/>
          </a:p>
          <a:p>
            <a:pPr marL="0" indent="0">
              <a:buFont typeface="Arial"/>
              <a:buNone/>
            </a:pPr>
            <a:endParaRPr lang="cs-CZ" sz="2000" dirty="0"/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4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4248472"/>
            <a:ext cx="8229600" cy="1628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endParaRPr lang="cs-CZ" sz="2200" b="1" dirty="0" smtClean="0"/>
          </a:p>
          <a:p>
            <a:pPr lvl="0" algn="l"/>
            <a:r>
              <a:rPr lang="cs-CZ" altLang="cs-CZ" sz="2200" cap="none" dirty="0" smtClean="0">
                <a:hlinkClick r:id="rId4"/>
              </a:rPr>
              <a:t>http://www.dotaceeu.cz/cs/Microsites/IROP/Vyzvy/Vyzva-c-20-Nizkoemisni-a-bezemisni-vozidla</a:t>
            </a:r>
            <a:endParaRPr lang="cs-CZ" sz="2200" b="1" cap="none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20. 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výzva IROP</a:t>
            </a:r>
            <a:br>
              <a:rPr lang="cs-CZ" sz="28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</a:t>
            </a:r>
            <a:r>
              <a:rPr lang="cs-CZ" sz="2800" b="1" dirty="0" err="1" smtClean="0">
                <a:solidFill>
                  <a:srgbClr val="0070C0"/>
                </a:solidFill>
                <a:latin typeface="Myriad Pro"/>
              </a:rPr>
              <a:t>Nízkoemisní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 a bezemisní vozidla“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0" y="1556791"/>
            <a:ext cx="9144000" cy="24482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	Způsobilé výdaje na </a:t>
            </a:r>
            <a:r>
              <a:rPr lang="cs-CZ" sz="2400" b="1" u="sng" dirty="0" smtClean="0">
                <a:solidFill>
                  <a:srgbClr val="0070C0"/>
                </a:solidFill>
              </a:rPr>
              <a:t>hlavní</a:t>
            </a:r>
            <a:r>
              <a:rPr lang="cs-CZ" sz="2400" b="1" dirty="0" smtClean="0">
                <a:solidFill>
                  <a:srgbClr val="0070C0"/>
                </a:solidFill>
              </a:rPr>
              <a:t> aktivity – </a:t>
            </a:r>
            <a:r>
              <a:rPr lang="cs-CZ" sz="2400" b="1" u="sng" dirty="0" smtClean="0">
                <a:solidFill>
                  <a:srgbClr val="0070C0"/>
                </a:solidFill>
              </a:rPr>
              <a:t>Pořízení majetku</a:t>
            </a:r>
          </a:p>
          <a:p>
            <a:pPr lvl="0"/>
            <a:endParaRPr lang="cs-CZ" sz="2200" dirty="0" smtClean="0"/>
          </a:p>
          <a:p>
            <a:pPr lvl="0"/>
            <a:r>
              <a:rPr lang="cs-CZ" sz="2200" dirty="0" smtClean="0"/>
              <a:t>nákup </a:t>
            </a:r>
            <a:r>
              <a:rPr lang="cs-CZ" sz="2200" dirty="0"/>
              <a:t>modernizovaných tramvají pro veřejnou drážní dopravu,</a:t>
            </a:r>
          </a:p>
          <a:p>
            <a:r>
              <a:rPr lang="cs-CZ" sz="2200" dirty="0"/>
              <a:t>pořízení informačního systému, odbavovacího systému nebo systému pro preferenci v silničním provozu do nakupovaného vozidla veřejné dopravy, není-li takový systém součástí základní výbavy vozidla</a:t>
            </a:r>
            <a:r>
              <a:rPr lang="cs-CZ" sz="2200" dirty="0" smtClean="0"/>
              <a:t>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385053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20. 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výzva IROP</a:t>
            </a:r>
            <a:br>
              <a:rPr lang="cs-CZ" sz="28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</a:t>
            </a:r>
            <a:r>
              <a:rPr lang="cs-CZ" sz="2800" b="1" dirty="0" err="1" smtClean="0">
                <a:solidFill>
                  <a:srgbClr val="0070C0"/>
                </a:solidFill>
                <a:latin typeface="Myriad Pro"/>
              </a:rPr>
              <a:t>Nízkoemisní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 a bezemisní vozidla“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0" y="1556791"/>
            <a:ext cx="9144000" cy="53012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	Způsobilé výdaje na </a:t>
            </a:r>
            <a:r>
              <a:rPr lang="cs-CZ" sz="2400" b="1" u="sng" dirty="0" smtClean="0">
                <a:solidFill>
                  <a:srgbClr val="0070C0"/>
                </a:solidFill>
              </a:rPr>
              <a:t>vedlejší</a:t>
            </a:r>
            <a:r>
              <a:rPr lang="cs-CZ" sz="2400" b="1" dirty="0" smtClean="0">
                <a:solidFill>
                  <a:srgbClr val="0070C0"/>
                </a:solidFill>
              </a:rPr>
              <a:t> aktivity</a:t>
            </a:r>
            <a:br>
              <a:rPr lang="cs-CZ" sz="2400" b="1" dirty="0" smtClean="0">
                <a:solidFill>
                  <a:srgbClr val="0070C0"/>
                </a:solidFill>
              </a:rPr>
            </a:br>
            <a:endParaRPr lang="cs-CZ" sz="2400" b="1" dirty="0" smtClean="0">
              <a:solidFill>
                <a:srgbClr val="0070C0"/>
              </a:solidFill>
            </a:endParaRPr>
          </a:p>
          <a:p>
            <a:pPr marL="0" lvl="1" indent="0">
              <a:buNone/>
            </a:pPr>
            <a:r>
              <a:rPr lang="cs-CZ" altLang="cs-CZ" sz="2200" b="1" dirty="0" smtClean="0">
                <a:solidFill>
                  <a:srgbClr val="0070C0"/>
                </a:solidFill>
              </a:rPr>
              <a:t>Pořízení </a:t>
            </a:r>
            <a:r>
              <a:rPr lang="cs-CZ" altLang="cs-CZ" sz="2200" b="1" dirty="0">
                <a:solidFill>
                  <a:srgbClr val="0070C0"/>
                </a:solidFill>
              </a:rPr>
              <a:t>služeb </a:t>
            </a:r>
            <a:r>
              <a:rPr lang="cs-CZ" sz="2200" b="1" dirty="0">
                <a:solidFill>
                  <a:srgbClr val="0070C0"/>
                </a:solidFill>
              </a:rPr>
              <a:t>bezprostředně souvisejících s realizací projektu</a:t>
            </a:r>
            <a:endParaRPr lang="cs-CZ" altLang="cs-CZ" sz="2200" b="1" dirty="0">
              <a:solidFill>
                <a:srgbClr val="0070C0"/>
              </a:solidFill>
            </a:endParaRPr>
          </a:p>
          <a:p>
            <a:pPr lvl="0"/>
            <a:r>
              <a:rPr lang="cs-CZ" sz="2200" dirty="0" smtClean="0"/>
              <a:t>výdaje </a:t>
            </a:r>
            <a:r>
              <a:rPr lang="cs-CZ" sz="2200" dirty="0"/>
              <a:t>na zpracování studie proveditelnosti podle přílohy č. </a:t>
            </a:r>
            <a:r>
              <a:rPr lang="cs-CZ" sz="2200" dirty="0" smtClean="0"/>
              <a:t>4,</a:t>
            </a:r>
            <a:endParaRPr lang="cs-CZ" sz="2200" dirty="0"/>
          </a:p>
          <a:p>
            <a:r>
              <a:rPr lang="cs-CZ" sz="2200" dirty="0"/>
              <a:t>výdaje na zpracování zadávacích dokumentací k  zakázkám a na organizaci výběrových a zadávacích řízení</a:t>
            </a:r>
            <a:r>
              <a:rPr lang="cs-CZ" sz="2200" dirty="0" smtClean="0"/>
              <a:t>.</a:t>
            </a:r>
          </a:p>
          <a:p>
            <a:endParaRPr lang="cs-CZ" sz="2200" dirty="0"/>
          </a:p>
          <a:p>
            <a:pPr marL="0" lvl="1" indent="0">
              <a:buNone/>
            </a:pPr>
            <a:r>
              <a:rPr lang="cs-CZ" altLang="cs-CZ" sz="2200" b="1" dirty="0" smtClean="0">
                <a:solidFill>
                  <a:srgbClr val="0070C0"/>
                </a:solidFill>
              </a:rPr>
              <a:t>Povinná publicita</a:t>
            </a:r>
            <a:endParaRPr lang="cs-CZ" altLang="cs-CZ" sz="2200" b="1" dirty="0">
              <a:solidFill>
                <a:srgbClr val="0070C0"/>
              </a:solidFill>
            </a:endParaRPr>
          </a:p>
          <a:p>
            <a:pPr lvl="0"/>
            <a:r>
              <a:rPr lang="cs-CZ" sz="2200" dirty="0"/>
              <a:t>výdaje na povinné informační a propagační nástroje podle kap. 13 Obecných </a:t>
            </a:r>
            <a:r>
              <a:rPr lang="cs-CZ" sz="2200" dirty="0" smtClean="0"/>
              <a:t>pravidel.</a:t>
            </a:r>
          </a:p>
          <a:p>
            <a:pPr lvl="0"/>
            <a:endParaRPr lang="cs-CZ" sz="2200" dirty="0"/>
          </a:p>
          <a:p>
            <a:pPr marL="0" indent="0">
              <a:buNone/>
            </a:pPr>
            <a:r>
              <a:rPr lang="cs-CZ" sz="2200" dirty="0" smtClean="0"/>
              <a:t>	</a:t>
            </a:r>
            <a:r>
              <a:rPr lang="cs-CZ" sz="2200" b="1" dirty="0" smtClean="0"/>
              <a:t>DPH</a:t>
            </a:r>
            <a:endParaRPr lang="cs-CZ" sz="2200" b="1" dirty="0"/>
          </a:p>
          <a:p>
            <a:endParaRPr lang="cs-CZ" sz="2200" dirty="0" smtClean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90906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20. 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výzva IROP</a:t>
            </a:r>
            <a:br>
              <a:rPr lang="cs-CZ" sz="28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</a:t>
            </a:r>
            <a:r>
              <a:rPr lang="cs-CZ" sz="2800" b="1" dirty="0" err="1" smtClean="0">
                <a:solidFill>
                  <a:srgbClr val="0070C0"/>
                </a:solidFill>
                <a:latin typeface="Myriad Pro"/>
              </a:rPr>
              <a:t>Nízkoemisní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 a bezemisní vozidla“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0" y="1556791"/>
            <a:ext cx="9144000" cy="3024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	Nezpůsobilé výdaje</a:t>
            </a:r>
            <a:br>
              <a:rPr lang="cs-CZ" sz="2400" b="1" dirty="0" smtClean="0">
                <a:solidFill>
                  <a:srgbClr val="0070C0"/>
                </a:solidFill>
              </a:rPr>
            </a:br>
            <a:endParaRPr lang="cs-CZ" sz="2400" b="1" dirty="0" smtClean="0">
              <a:solidFill>
                <a:srgbClr val="0070C0"/>
              </a:solidFill>
            </a:endParaRPr>
          </a:p>
          <a:p>
            <a:pPr lvl="0"/>
            <a:r>
              <a:rPr lang="cs-CZ" sz="2200" dirty="0" smtClean="0"/>
              <a:t>např. </a:t>
            </a:r>
            <a:r>
              <a:rPr lang="cs-CZ" sz="2200" dirty="0"/>
              <a:t>výdaje na servis, opravu nebo modernizaci vozidel, s výjimkou nákupu modernizovaných tramvají</a:t>
            </a:r>
            <a:r>
              <a:rPr lang="cs-CZ" sz="2200" dirty="0" smtClean="0"/>
              <a:t>,</a:t>
            </a:r>
            <a:endParaRPr lang="cs-CZ" sz="2200" dirty="0"/>
          </a:p>
          <a:p>
            <a:r>
              <a:rPr lang="cs-CZ" sz="2200" dirty="0"/>
              <a:t>DPH vztahující se přímo k nákupu </a:t>
            </a:r>
            <a:r>
              <a:rPr lang="cs-CZ" sz="2200" dirty="0" smtClean="0"/>
              <a:t>vozidel,</a:t>
            </a:r>
          </a:p>
          <a:p>
            <a:r>
              <a:rPr lang="cs-CZ" sz="2200" dirty="0"/>
              <a:t>výdaje na přípravu a zpracování žádosti o podporu a výdaje spojené s řízením a administrací </a:t>
            </a:r>
            <a:r>
              <a:rPr lang="cs-CZ" sz="2200" dirty="0" smtClean="0"/>
              <a:t>projektu,</a:t>
            </a:r>
          </a:p>
          <a:p>
            <a:r>
              <a:rPr lang="cs-CZ" sz="2200" dirty="0"/>
              <a:t>výdaje na stavby a stavební </a:t>
            </a:r>
            <a:r>
              <a:rPr lang="cs-CZ" sz="2200" dirty="0" smtClean="0"/>
              <a:t>úpravy,</a:t>
            </a:r>
          </a:p>
          <a:p>
            <a:r>
              <a:rPr lang="cs-CZ" sz="2200" dirty="0" smtClean="0"/>
              <a:t>pojištění apod.</a:t>
            </a:r>
          </a:p>
          <a:p>
            <a:endParaRPr lang="cs-CZ" sz="2200" dirty="0" smtClean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cs-CZ" sz="2200" dirty="0" smtClean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5536" y="5157192"/>
            <a:ext cx="8229600" cy="1628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endParaRPr lang="cs-CZ" sz="2200" b="1" dirty="0" smtClean="0"/>
          </a:p>
          <a:p>
            <a:pPr lvl="0" algn="l"/>
            <a:r>
              <a:rPr lang="cs-CZ" altLang="cs-CZ" sz="2200" cap="none" dirty="0" smtClean="0">
                <a:hlinkClick r:id="rId4"/>
              </a:rPr>
              <a:t>http://www.dotaceeu.cz/cs/Microsites/IROP/Vyzvy/Vyzva-c-20-Nizkoemisni-a-bezemisni-vozidla</a:t>
            </a:r>
            <a:endParaRPr lang="cs-CZ" sz="2200" b="1" cap="none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194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20. 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výzva IROP</a:t>
            </a:r>
            <a:br>
              <a:rPr lang="cs-CZ" sz="28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</a:t>
            </a:r>
            <a:r>
              <a:rPr lang="cs-CZ" sz="2800" b="1" dirty="0" err="1" smtClean="0">
                <a:solidFill>
                  <a:srgbClr val="0070C0"/>
                </a:solidFill>
                <a:latin typeface="Myriad Pro"/>
              </a:rPr>
              <a:t>Nízkoemisní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 a bezemisní vozidla“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0" y="1556791"/>
            <a:ext cx="9144000" cy="5184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	Povinné přílohy žádosti o podporu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200" dirty="0" smtClean="0"/>
              <a:t>Plná moc</a:t>
            </a:r>
            <a:endParaRPr lang="cs-CZ" sz="2200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200" dirty="0"/>
              <a:t>Dokumentace k zadávacím a výběrovým </a:t>
            </a:r>
            <a:r>
              <a:rPr lang="cs-CZ" sz="2200" dirty="0" smtClean="0"/>
              <a:t>řízením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200" dirty="0"/>
              <a:t>Doklady o právní subjektivitě žadatele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200" dirty="0"/>
              <a:t>Výpis z rejstříku trestů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200" b="1" dirty="0"/>
              <a:t>Smlouva o veřejných službách v přepravě </a:t>
            </a:r>
            <a:r>
              <a:rPr lang="cs-CZ" sz="2200" b="1" dirty="0" smtClean="0"/>
              <a:t>cestujících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200" dirty="0"/>
              <a:t>Licence k provozování linkové osobní </a:t>
            </a:r>
            <a:r>
              <a:rPr lang="cs-CZ" sz="2200" dirty="0" smtClean="0"/>
              <a:t>dopravy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200" b="1" dirty="0"/>
              <a:t>Studie proveditelnosti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200" b="1" dirty="0"/>
              <a:t>Karta souladu projektu s principy udržitelné </a:t>
            </a:r>
            <a:r>
              <a:rPr lang="cs-CZ" sz="2200" b="1" dirty="0" smtClean="0"/>
              <a:t>mobility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200" dirty="0"/>
              <a:t>Průzkum trhu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200" dirty="0"/>
              <a:t>Seznam objednávek – přímých nákupů </a:t>
            </a:r>
          </a:p>
          <a:p>
            <a:pPr marL="457200" indent="-457200">
              <a:buFont typeface="+mj-lt"/>
              <a:buAutoNum type="arabicPeriod"/>
            </a:pPr>
            <a:endParaRPr lang="cs-CZ" sz="2200" dirty="0" smtClean="0"/>
          </a:p>
          <a:p>
            <a:endParaRPr lang="cs-CZ" sz="2200" dirty="0" smtClean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8125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20. 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výzva IROP</a:t>
            </a:r>
            <a:br>
              <a:rPr lang="cs-CZ" sz="28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</a:t>
            </a:r>
            <a:r>
              <a:rPr lang="cs-CZ" sz="2800" b="1" dirty="0" err="1" smtClean="0">
                <a:solidFill>
                  <a:srgbClr val="0070C0"/>
                </a:solidFill>
                <a:latin typeface="Myriad Pro"/>
              </a:rPr>
              <a:t>Nízkoemisní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 a bezemisní vozidla“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0" y="1214439"/>
            <a:ext cx="9144000" cy="55269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	Podmínky veřejné podpory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000" dirty="0" smtClean="0"/>
              <a:t>Perspektivní </a:t>
            </a:r>
            <a:r>
              <a:rPr lang="cs-CZ" sz="2000" dirty="0"/>
              <a:t>využití v přepravě cestujících po celou dobu životnosti </a:t>
            </a:r>
            <a:r>
              <a:rPr lang="cs-CZ" sz="2000" dirty="0" smtClean="0"/>
              <a:t>vozidla.</a:t>
            </a:r>
            <a:endParaRPr lang="cs-CZ" sz="2000" dirty="0"/>
          </a:p>
          <a:p>
            <a:pPr marL="457200" lvl="0" indent="-457200">
              <a:buFont typeface="+mj-lt"/>
              <a:buAutoNum type="arabicPeriod"/>
            </a:pPr>
            <a:r>
              <a:rPr lang="cs-CZ" sz="2000" dirty="0"/>
              <a:t>Žadatel musí mít při podání žádosti o podporu platnou a plněnou smlouvu o </a:t>
            </a:r>
            <a:r>
              <a:rPr lang="cs-CZ" sz="2000" dirty="0" smtClean="0"/>
              <a:t>VS </a:t>
            </a:r>
            <a:r>
              <a:rPr lang="cs-CZ" sz="2000" dirty="0"/>
              <a:t>v souladu s nařízením č. 1370/2007 a </a:t>
            </a:r>
            <a:r>
              <a:rPr lang="cs-CZ" sz="2000" dirty="0" smtClean="0"/>
              <a:t>s</a:t>
            </a:r>
            <a:r>
              <a:rPr lang="cs-CZ" sz="2000" dirty="0"/>
              <a:t> příslušnými ustanoveními zákona č. 194/2010 Sb., nebo smlouvu o smlouvě budoucí o </a:t>
            </a:r>
            <a:r>
              <a:rPr lang="cs-CZ" sz="2000" dirty="0" smtClean="0"/>
              <a:t>VS. </a:t>
            </a:r>
            <a:r>
              <a:rPr lang="cs-CZ" sz="2000" dirty="0"/>
              <a:t>Pokud nebyla smlouva ke dni podání žádosti uzavřena, musí žadatel předložit vyjádření objednatele o úmyslu smlouvu o </a:t>
            </a:r>
            <a:r>
              <a:rPr lang="cs-CZ" sz="2000" dirty="0" smtClean="0"/>
              <a:t>VS s</a:t>
            </a:r>
            <a:r>
              <a:rPr lang="cs-CZ" sz="2000" dirty="0"/>
              <a:t> žadatelem uzavřít. </a:t>
            </a:r>
          </a:p>
          <a:p>
            <a:pPr marL="0" indent="0">
              <a:buNone/>
            </a:pPr>
            <a:r>
              <a:rPr lang="cs-CZ" sz="2000" dirty="0" smtClean="0"/>
              <a:t>	Současné </a:t>
            </a:r>
            <a:r>
              <a:rPr lang="cs-CZ" sz="2000" dirty="0"/>
              <a:t>platné smlouvy podle nařízení Rady (EHS) č. 1191/69 a č. </a:t>
            </a:r>
            <a:r>
              <a:rPr lang="cs-CZ" sz="2000" dirty="0" smtClean="0"/>
              <a:t>	1107/70 </a:t>
            </a:r>
            <a:r>
              <a:rPr lang="cs-CZ" sz="2000" dirty="0"/>
              <a:t>musí být uzavřené v souladu s </a:t>
            </a:r>
            <a:r>
              <a:rPr lang="cs-CZ" sz="2000" dirty="0" smtClean="0"/>
              <a:t>čl. </a:t>
            </a:r>
            <a:r>
              <a:rPr lang="cs-CZ" sz="2000" dirty="0"/>
              <a:t>8 nařízení 1370/2007 </a:t>
            </a:r>
            <a:r>
              <a:rPr lang="cs-CZ" sz="2000" dirty="0" smtClean="0"/>
              <a:t>odst. 3. </a:t>
            </a: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	Smlouvy </a:t>
            </a:r>
            <a:r>
              <a:rPr lang="cs-CZ" sz="2000" dirty="0"/>
              <a:t>o </a:t>
            </a:r>
            <a:r>
              <a:rPr lang="cs-CZ" sz="2000" dirty="0" smtClean="0"/>
              <a:t>VS musí </a:t>
            </a:r>
            <a:r>
              <a:rPr lang="cs-CZ" sz="2000" dirty="0"/>
              <a:t>být uzavřeny na </a:t>
            </a:r>
            <a:r>
              <a:rPr lang="cs-CZ" sz="2000" dirty="0" smtClean="0"/>
              <a:t>základě	transparentního </a:t>
            </a:r>
            <a:r>
              <a:rPr lang="cs-CZ" sz="2000" dirty="0"/>
              <a:t>a otevřeného </a:t>
            </a:r>
            <a:r>
              <a:rPr lang="cs-CZ" sz="2000" dirty="0" smtClean="0"/>
              <a:t>	výběrového </a:t>
            </a:r>
            <a:r>
              <a:rPr lang="cs-CZ" sz="2000" dirty="0"/>
              <a:t>(nabídkového) řízení či na </a:t>
            </a:r>
            <a:r>
              <a:rPr lang="cs-CZ" sz="2000" dirty="0" smtClean="0"/>
              <a:t>základě </a:t>
            </a:r>
            <a:r>
              <a:rPr lang="cs-CZ" sz="2000" dirty="0"/>
              <a:t>přímého zadání podle </a:t>
            </a:r>
            <a:r>
              <a:rPr lang="cs-CZ" sz="2000" dirty="0" smtClean="0"/>
              <a:t>	platné </a:t>
            </a:r>
            <a:r>
              <a:rPr lang="cs-CZ" sz="2000" dirty="0"/>
              <a:t>legislativy, nejméně však do konce </a:t>
            </a:r>
            <a:r>
              <a:rPr lang="cs-CZ" sz="2000" dirty="0" smtClean="0"/>
              <a:t>doby </a:t>
            </a:r>
            <a:r>
              <a:rPr lang="cs-CZ" sz="2000" dirty="0"/>
              <a:t>udržitelnosti projektu, tedy </a:t>
            </a:r>
            <a:r>
              <a:rPr lang="cs-CZ" sz="2000" dirty="0" smtClean="0"/>
              <a:t>	5 </a:t>
            </a:r>
            <a:r>
              <a:rPr lang="cs-CZ" sz="2000" dirty="0"/>
              <a:t>let od provedení poslední platby </a:t>
            </a:r>
            <a:r>
              <a:rPr lang="cs-CZ" sz="2000" dirty="0" smtClean="0"/>
              <a:t>příjemci ze </a:t>
            </a:r>
            <a:r>
              <a:rPr lang="cs-CZ" sz="2000" dirty="0"/>
              <a:t>strany ŘO IROP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r>
              <a:rPr lang="cs-CZ" sz="2000" dirty="0" smtClean="0"/>
              <a:t>	Dotace </a:t>
            </a:r>
            <a:r>
              <a:rPr lang="cs-CZ" sz="2000" dirty="0"/>
              <a:t>na pořízení vozidla musí být zohledněna při určení roční </a:t>
            </a:r>
            <a:r>
              <a:rPr lang="cs-CZ" sz="2000" dirty="0" smtClean="0"/>
              <a:t>	kompenzace </a:t>
            </a:r>
            <a:r>
              <a:rPr lang="cs-CZ" sz="2000" dirty="0"/>
              <a:t>podle smlouvy o </a:t>
            </a:r>
            <a:r>
              <a:rPr lang="cs-CZ" sz="2000" dirty="0" smtClean="0"/>
              <a:t>VS tak</a:t>
            </a:r>
            <a:r>
              <a:rPr lang="cs-CZ" sz="2000" dirty="0"/>
              <a:t>, že odpisy, které uplatňuje příjemce </a:t>
            </a:r>
            <a:r>
              <a:rPr lang="cs-CZ" sz="2000" dirty="0" smtClean="0"/>
              <a:t>	ve </a:t>
            </a:r>
            <a:r>
              <a:rPr lang="cs-CZ" sz="2000" dirty="0"/>
              <a:t>výchozím finančním modelu nebo ve výkazu skutečných nákladů, budou </a:t>
            </a:r>
            <a:r>
              <a:rPr lang="cs-CZ" sz="2000" dirty="0" smtClean="0"/>
              <a:t>	obsahovat </a:t>
            </a:r>
            <a:r>
              <a:rPr lang="cs-CZ" sz="2000" dirty="0"/>
              <a:t>odpisy </a:t>
            </a:r>
            <a:r>
              <a:rPr lang="cs-CZ" sz="2000" dirty="0" smtClean="0"/>
              <a:t>části </a:t>
            </a:r>
            <a:r>
              <a:rPr lang="cs-CZ" sz="2000" dirty="0"/>
              <a:t>ceny vozidla, kterou příjemce hradí z </a:t>
            </a:r>
            <a:r>
              <a:rPr lang="cs-CZ" sz="2000" dirty="0" smtClean="0"/>
              <a:t>vlastních </a:t>
            </a:r>
            <a:r>
              <a:rPr lang="cs-CZ" sz="1400" dirty="0" smtClean="0"/>
              <a:t>zdrojů.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26158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20. 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výzva IROP</a:t>
            </a:r>
            <a:br>
              <a:rPr lang="cs-CZ" sz="28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</a:t>
            </a:r>
            <a:r>
              <a:rPr lang="cs-CZ" sz="2800" b="1" dirty="0" err="1" smtClean="0">
                <a:solidFill>
                  <a:srgbClr val="0070C0"/>
                </a:solidFill>
                <a:latin typeface="Myriad Pro"/>
              </a:rPr>
              <a:t>Nízkoemisní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 a bezemisní vozidla“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0" y="1556791"/>
            <a:ext cx="9144000" cy="5184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	Podmínky veřejné podpory</a:t>
            </a:r>
          </a:p>
          <a:p>
            <a:pPr marL="457200" lvl="0" indent="-457200">
              <a:buFont typeface="+mj-lt"/>
              <a:buAutoNum type="arabicPeriod" startAt="3"/>
            </a:pPr>
            <a:r>
              <a:rPr lang="cs-CZ" sz="2000" dirty="0"/>
              <a:t>Kompenzace </a:t>
            </a:r>
            <a:r>
              <a:rPr lang="cs-CZ" sz="2000" dirty="0" smtClean="0"/>
              <a:t>za veřejné služby musí </a:t>
            </a:r>
            <a:r>
              <a:rPr lang="cs-CZ" sz="2000" dirty="0"/>
              <a:t>být stanovena v souladu s nařízením č. 1370/2010, článkem 6 a zákonem č. 194/2010 Sb., § 23.</a:t>
            </a:r>
          </a:p>
          <a:p>
            <a:pPr marL="457200" lvl="0" indent="-457200">
              <a:buFont typeface="+mj-lt"/>
              <a:buAutoNum type="arabicPeriod" startAt="3"/>
            </a:pPr>
            <a:r>
              <a:rPr lang="cs-CZ" sz="2000" dirty="0"/>
              <a:t>Užití dotace je účelově </a:t>
            </a:r>
            <a:r>
              <a:rPr lang="cs-CZ" sz="2000" dirty="0" smtClean="0"/>
              <a:t>vázáno, závazné parametry v </a:t>
            </a:r>
            <a:r>
              <a:rPr lang="cs-CZ" sz="2000" dirty="0"/>
              <a:t>Rozhodnutí.</a:t>
            </a:r>
          </a:p>
          <a:p>
            <a:pPr marL="457200" lvl="0" indent="-457200">
              <a:buFont typeface="+mj-lt"/>
              <a:buAutoNum type="arabicPeriod" startAt="3"/>
            </a:pPr>
            <a:r>
              <a:rPr lang="cs-CZ" sz="2000" dirty="0"/>
              <a:t>Na poskytnutí dotace není právní nárok. Příjemce dotace je povinen podporu použít pouze k účelu, na který mu byla poskytnuta.</a:t>
            </a:r>
          </a:p>
          <a:p>
            <a:pPr marL="457200" lvl="0" indent="-457200">
              <a:buFont typeface="+mj-lt"/>
              <a:buAutoNum type="arabicPeriod" startAt="3"/>
            </a:pPr>
            <a:r>
              <a:rPr lang="cs-CZ" sz="2000" dirty="0"/>
              <a:t>Dotaci nelze poskytnout subjektu, na jehož majetek je vyhlášen </a:t>
            </a:r>
            <a:r>
              <a:rPr lang="cs-CZ" sz="2000" dirty="0" smtClean="0"/>
              <a:t>konkurz…</a:t>
            </a:r>
            <a:endParaRPr lang="cs-CZ" sz="2000" dirty="0"/>
          </a:p>
          <a:p>
            <a:pPr marL="457200" lvl="0" indent="-457200">
              <a:buFont typeface="+mj-lt"/>
              <a:buAutoNum type="arabicPeriod" startAt="3"/>
            </a:pPr>
            <a:r>
              <a:rPr lang="cs-CZ" sz="2000" dirty="0" smtClean="0"/>
              <a:t>Vozidla </a:t>
            </a:r>
            <a:r>
              <a:rPr lang="cs-CZ" sz="2000" dirty="0"/>
              <a:t>není možné využívat k úplatným jízdám mimo smlouvy o veřejných službách</a:t>
            </a:r>
            <a:r>
              <a:rPr lang="cs-CZ" sz="2000" dirty="0" smtClean="0"/>
              <a:t>.</a:t>
            </a:r>
            <a:endParaRPr lang="cs-CZ" sz="2000" dirty="0"/>
          </a:p>
          <a:p>
            <a:pPr marL="457200" lvl="0" indent="-457200">
              <a:buFont typeface="+mj-lt"/>
              <a:buAutoNum type="arabicPeriod" startAt="3"/>
            </a:pPr>
            <a:r>
              <a:rPr lang="cs-CZ" sz="2000" dirty="0"/>
              <a:t>Dotace nesmí být kumulována s podporou z </a:t>
            </a:r>
            <a:r>
              <a:rPr lang="cs-CZ" sz="2000" dirty="0" smtClean="0"/>
              <a:t>jiných národních a EU režimů.</a:t>
            </a:r>
          </a:p>
          <a:p>
            <a:pPr marL="457200" lvl="0" indent="-457200">
              <a:buFont typeface="+mj-lt"/>
              <a:buAutoNum type="arabicPeriod" startAt="3"/>
            </a:pPr>
            <a:r>
              <a:rPr lang="cs-CZ" sz="2000" dirty="0" smtClean="0"/>
              <a:t>Dotace </a:t>
            </a:r>
            <a:r>
              <a:rPr lang="cs-CZ" sz="2000" dirty="0"/>
              <a:t>nebude poskytnuta žadateli, který má neuhrazené závazky vůči státnímu </a:t>
            </a:r>
            <a:r>
              <a:rPr lang="cs-CZ" sz="2000" dirty="0" smtClean="0"/>
              <a:t>rozpočtu…</a:t>
            </a:r>
            <a:endParaRPr lang="cs-CZ" sz="2000" dirty="0"/>
          </a:p>
          <a:p>
            <a:pPr marL="457200" indent="-457200">
              <a:buFont typeface="+mj-lt"/>
              <a:buAutoNum type="arabicPeriod" startAt="3"/>
            </a:pPr>
            <a:endParaRPr lang="cs-CZ" sz="2000" dirty="0" smtClean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3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3059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20. 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výzva IROP</a:t>
            </a:r>
            <a:br>
              <a:rPr lang="cs-CZ" sz="28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</a:t>
            </a:r>
            <a:r>
              <a:rPr lang="cs-CZ" sz="2800" b="1" dirty="0" err="1" smtClean="0">
                <a:solidFill>
                  <a:srgbClr val="0070C0"/>
                </a:solidFill>
                <a:latin typeface="Myriad Pro"/>
              </a:rPr>
              <a:t>Nízkoemisní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 a bezemisní vozidla“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0" y="1196753"/>
            <a:ext cx="9144000" cy="5661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	Podmínky veřejné podpory</a:t>
            </a:r>
          </a:p>
          <a:p>
            <a:pPr marL="457200" lvl="0" indent="-457200">
              <a:buFont typeface="+mj-lt"/>
              <a:buAutoNum type="arabicPeriod" startAt="10"/>
            </a:pPr>
            <a:r>
              <a:rPr lang="cs-CZ" sz="2000" dirty="0" smtClean="0"/>
              <a:t>Příjemce </a:t>
            </a:r>
            <a:r>
              <a:rPr lang="cs-CZ" sz="2000" dirty="0"/>
              <a:t>dotace </a:t>
            </a:r>
            <a:r>
              <a:rPr lang="cs-CZ" sz="2000" dirty="0" smtClean="0"/>
              <a:t>je povinen </a:t>
            </a:r>
            <a:r>
              <a:rPr lang="cs-CZ" sz="2000" dirty="0"/>
              <a:t>zajistit u </a:t>
            </a:r>
            <a:r>
              <a:rPr lang="cs-CZ" sz="2000" dirty="0" smtClean="0"/>
              <a:t>vozidel min. 30</a:t>
            </a:r>
            <a:r>
              <a:rPr lang="cs-CZ" sz="2000" dirty="0"/>
              <a:t> 000 km ujetých jedním silničním vozidlem nebo nekolejovým drážním vozidlem a 40 000 km ujetých jedním kolejovým drážním vozidlem městské hromadné dopravy v období kalendářního roku </a:t>
            </a:r>
            <a:r>
              <a:rPr lang="cs-CZ" sz="2000" b="1" dirty="0"/>
              <a:t>po dobu životnosti vozidla</a:t>
            </a:r>
            <a:r>
              <a:rPr lang="cs-CZ" sz="2000" dirty="0"/>
              <a:t>. Dobou životnosti se rozumí doba odepisování specifikovaná v bodě </a:t>
            </a:r>
            <a:r>
              <a:rPr lang="cs-CZ" sz="2000" dirty="0" smtClean="0"/>
              <a:t>15.</a:t>
            </a:r>
            <a:br>
              <a:rPr lang="cs-CZ" sz="2000" dirty="0" smtClean="0"/>
            </a:br>
            <a:r>
              <a:rPr lang="cs-CZ" sz="2000" dirty="0" smtClean="0"/>
              <a:t>Při </a:t>
            </a:r>
            <a:r>
              <a:rPr lang="cs-CZ" sz="2000" dirty="0"/>
              <a:t>plnění smlouvy o </a:t>
            </a:r>
            <a:r>
              <a:rPr lang="cs-CZ" sz="2000" dirty="0" smtClean="0"/>
              <a:t>VS se </a:t>
            </a:r>
            <a:r>
              <a:rPr lang="cs-CZ" sz="2000" dirty="0"/>
              <a:t>musí odehrát minimálně 90 % proběhu </a:t>
            </a:r>
            <a:r>
              <a:rPr lang="cs-CZ" sz="2000" dirty="0" smtClean="0"/>
              <a:t>vozidel. </a:t>
            </a:r>
            <a:r>
              <a:rPr lang="cs-CZ" sz="2000" dirty="0"/>
              <a:t>Zbývajících maximálně 10 % proběhu může příjemce dotace využít pouze na ostatní manipulační a další nekomerční jízdy související s plněním smlouvy o </a:t>
            </a:r>
            <a:r>
              <a:rPr lang="cs-CZ" sz="2000" dirty="0" smtClean="0"/>
              <a:t>VS a </a:t>
            </a:r>
            <a:r>
              <a:rPr lang="cs-CZ" sz="2000" dirty="0"/>
              <a:t>na komerční jízdy objednané mimo smlouvu o </a:t>
            </a:r>
            <a:r>
              <a:rPr lang="cs-CZ" sz="2000" dirty="0" smtClean="0"/>
              <a:t>VS </a:t>
            </a:r>
            <a:r>
              <a:rPr lang="cs-CZ" sz="2000" dirty="0"/>
              <a:t>jako rozšíření výkonů na lince provozované podle smlouvy o </a:t>
            </a:r>
            <a:r>
              <a:rPr lang="cs-CZ" sz="2000" dirty="0" smtClean="0"/>
              <a:t>VS.</a:t>
            </a:r>
            <a:br>
              <a:rPr lang="cs-CZ" sz="2000" dirty="0" smtClean="0"/>
            </a:br>
            <a:r>
              <a:rPr lang="cs-CZ" sz="2000" dirty="0" smtClean="0"/>
              <a:t>V </a:t>
            </a:r>
            <a:r>
              <a:rPr lang="cs-CZ" sz="2000" dirty="0"/>
              <a:t>případě, že dojde k úplnému vyřazení vozidla z provozu vlivem nepředvídatelné události (dopravní nehody, přírodní katastrofy apod.), příjemce je povinen takové vozidlo nahradit vozidlem tak, aby byl zachován výstup projektu, k němuž se příjemce zavázal v Podmínkách Rozhodnutí.</a:t>
            </a:r>
            <a:r>
              <a:rPr lang="cs-CZ" sz="2000" dirty="0" smtClean="0"/>
              <a:t> </a:t>
            </a:r>
            <a:r>
              <a:rPr lang="cs-CZ" sz="2000" dirty="0"/>
              <a:t>ŘO IROP doporučuje příjemcům sjednat pojištění majetku financovaného z </a:t>
            </a:r>
            <a:r>
              <a:rPr lang="cs-CZ" sz="2000" dirty="0" smtClean="0"/>
              <a:t>IROP.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323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20. 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výzva IROP</a:t>
            </a:r>
            <a:br>
              <a:rPr lang="cs-CZ" sz="28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</a:t>
            </a:r>
            <a:r>
              <a:rPr lang="cs-CZ" sz="2800" b="1" dirty="0" err="1" smtClean="0">
                <a:solidFill>
                  <a:srgbClr val="0070C0"/>
                </a:solidFill>
                <a:latin typeface="Myriad Pro"/>
              </a:rPr>
              <a:t>Nízkoemisní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 a bezemisní vozidla“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0" y="1556791"/>
            <a:ext cx="9144000" cy="5184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	Podmínky veřejné podpory</a:t>
            </a:r>
          </a:p>
          <a:p>
            <a:pPr marL="457200" lvl="0" indent="-457200">
              <a:buFont typeface="+mj-lt"/>
              <a:buAutoNum type="arabicPeriod" startAt="11"/>
            </a:pPr>
            <a:r>
              <a:rPr lang="cs-CZ" sz="2000" dirty="0" smtClean="0"/>
              <a:t>Pořízená </a:t>
            </a:r>
            <a:r>
              <a:rPr lang="cs-CZ" sz="2000" dirty="0"/>
              <a:t>vozidla nesmějí být použita v nabídkovém řízení za účelem uzavření smlouvy o  </a:t>
            </a:r>
            <a:r>
              <a:rPr lang="cs-CZ" sz="2000" dirty="0" smtClean="0"/>
              <a:t>VS s</a:t>
            </a:r>
            <a:r>
              <a:rPr lang="cs-CZ" sz="2000" dirty="0"/>
              <a:t> výjimkou přímého uzavření </a:t>
            </a:r>
            <a:r>
              <a:rPr lang="cs-CZ" sz="2000" dirty="0" smtClean="0"/>
              <a:t>smlouvy. </a:t>
            </a:r>
            <a:endParaRPr lang="cs-CZ" sz="2000" dirty="0"/>
          </a:p>
          <a:p>
            <a:pPr marL="457200" lvl="0" indent="-457200">
              <a:buFont typeface="+mj-lt"/>
              <a:buAutoNum type="arabicPeriod" startAt="11"/>
            </a:pPr>
            <a:r>
              <a:rPr lang="cs-CZ" sz="2000" dirty="0"/>
              <a:t>Dotaci nelze použít na úhradu DPH při nákupu vozidel.</a:t>
            </a:r>
          </a:p>
          <a:p>
            <a:pPr marL="457200" lvl="0" indent="-457200">
              <a:buFont typeface="+mj-lt"/>
              <a:buAutoNum type="arabicPeriod" startAt="11"/>
            </a:pPr>
            <a:r>
              <a:rPr lang="cs-CZ" sz="2000" dirty="0"/>
              <a:t>Investiční dotace se vyplácejí v podobě nevratných </a:t>
            </a:r>
            <a:r>
              <a:rPr lang="cs-CZ" sz="2000" dirty="0" smtClean="0"/>
              <a:t>příspěvků. Náklady</a:t>
            </a:r>
            <a:r>
              <a:rPr lang="cs-CZ" sz="2000" dirty="0"/>
              <a:t>, hrazené příjemcům v rámci jiných náhrad za veřejné služby, nesmějí zahrnovat náklady pokryté investiční dotací</a:t>
            </a:r>
            <a:r>
              <a:rPr lang="cs-CZ" sz="2000" dirty="0" smtClean="0"/>
              <a:t>.</a:t>
            </a: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	Účetní </a:t>
            </a:r>
            <a:r>
              <a:rPr lang="cs-CZ" sz="2000" dirty="0"/>
              <a:t>hodnota je cena, kterou příjemce zaplatil za vozidlo ze svých </a:t>
            </a:r>
            <a:r>
              <a:rPr lang="cs-CZ" sz="2000" dirty="0" smtClean="0"/>
              <a:t>	vlastních </a:t>
            </a:r>
            <a:r>
              <a:rPr lang="cs-CZ" sz="2000" dirty="0"/>
              <a:t>zdrojů, snížená o </a:t>
            </a:r>
            <a:r>
              <a:rPr lang="cs-CZ" sz="2000" dirty="0" smtClean="0"/>
              <a:t>odpisy. </a:t>
            </a:r>
          </a:p>
          <a:p>
            <a:pPr marL="457200" lvl="0" indent="-457200">
              <a:buFont typeface="+mj-lt"/>
              <a:buAutoNum type="arabicPeriod" startAt="14"/>
            </a:pPr>
            <a:r>
              <a:rPr lang="cs-CZ" sz="2000" dirty="0" smtClean="0"/>
              <a:t>Ustanovení § 47 odst. 5 vyhlášky 500/2002 Sb... </a:t>
            </a:r>
            <a:r>
              <a:rPr lang="cs-CZ" sz="2000" dirty="0"/>
              <a:t>Pořídí-li dopravce nové vozidlo, s finanční podporou z veřejného rozpočtu, do svých nákladů může zahrnout pouze cenu vozidla sníženou o částku dotace</a:t>
            </a:r>
            <a:r>
              <a:rPr lang="cs-CZ" sz="2000" dirty="0" smtClean="0"/>
              <a:t>.</a:t>
            </a:r>
          </a:p>
          <a:p>
            <a:pPr marL="457200" indent="-457200">
              <a:buFont typeface="+mj-lt"/>
              <a:buAutoNum type="arabicPeriod" startAt="3"/>
            </a:pPr>
            <a:endParaRPr lang="cs-CZ" sz="2000" dirty="0" smtClean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3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12556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20. 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výzva IROP</a:t>
            </a:r>
            <a:br>
              <a:rPr lang="cs-CZ" sz="28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</a:t>
            </a:r>
            <a:r>
              <a:rPr lang="cs-CZ" sz="2800" b="1" dirty="0" err="1" smtClean="0">
                <a:solidFill>
                  <a:srgbClr val="0070C0"/>
                </a:solidFill>
                <a:latin typeface="Myriad Pro"/>
              </a:rPr>
              <a:t>Nízkoemisní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 a bezemisní vozidla“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0" y="1124744"/>
            <a:ext cx="9144000" cy="5184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	Podmínky veřejné podpory</a:t>
            </a:r>
          </a:p>
          <a:p>
            <a:pPr marL="457200" lvl="0" indent="-457200">
              <a:buFont typeface="+mj-lt"/>
              <a:buAutoNum type="arabicPeriod" startAt="15"/>
            </a:pPr>
            <a:r>
              <a:rPr lang="cs-CZ" sz="2000" dirty="0" smtClean="0"/>
              <a:t>Příjemce </a:t>
            </a:r>
            <a:r>
              <a:rPr lang="cs-CZ" sz="2000" dirty="0"/>
              <a:t>je povinen stanovit délku účetního odepisování </a:t>
            </a:r>
            <a:r>
              <a:rPr lang="cs-CZ" sz="2000" dirty="0" smtClean="0"/>
              <a:t>vozidla na </a:t>
            </a:r>
            <a:r>
              <a:rPr lang="cs-CZ" sz="2000" dirty="0"/>
              <a:t>10 let u silničního vozidla a nekolejového drážního vozidla a na 15 let u kolejového drážního vozidla městské hromadné dopravy. </a:t>
            </a:r>
          </a:p>
          <a:p>
            <a:pPr marL="0" indent="0">
              <a:buNone/>
            </a:pPr>
            <a:r>
              <a:rPr lang="cs-CZ" sz="2000" dirty="0" smtClean="0"/>
              <a:t>	Pokud </a:t>
            </a:r>
            <a:r>
              <a:rPr lang="cs-CZ" sz="2000" dirty="0"/>
              <a:t>dopravce ukončí v době životnosti pořízeného vozidla provozování </a:t>
            </a:r>
            <a:r>
              <a:rPr lang="cs-CZ" sz="2000" dirty="0" smtClean="0"/>
              <a:t>	VS, </a:t>
            </a:r>
            <a:r>
              <a:rPr lang="cs-CZ" sz="2000" dirty="0"/>
              <a:t>je povinen nabídnout vozidlo zájemci, který provozuje veřejnou </a:t>
            </a:r>
            <a:r>
              <a:rPr lang="cs-CZ" sz="2000" dirty="0" smtClean="0"/>
              <a:t>	hromadnou </a:t>
            </a:r>
            <a:r>
              <a:rPr lang="cs-CZ" sz="2000" dirty="0"/>
              <a:t>dopravu v rámci platné smlouvy o </a:t>
            </a:r>
            <a:r>
              <a:rPr lang="cs-CZ" sz="2000" dirty="0" smtClean="0"/>
              <a:t>VS. </a:t>
            </a:r>
            <a:r>
              <a:rPr lang="cs-CZ" sz="2000" dirty="0"/>
              <a:t>Vozidla budou </a:t>
            </a:r>
            <a:r>
              <a:rPr lang="cs-CZ" sz="2000" dirty="0" smtClean="0"/>
              <a:t>	převedena </a:t>
            </a:r>
            <a:r>
              <a:rPr lang="cs-CZ" sz="2000" dirty="0"/>
              <a:t>na nového </a:t>
            </a:r>
            <a:r>
              <a:rPr lang="cs-CZ" sz="2000" dirty="0" smtClean="0"/>
              <a:t>provozovatele na </a:t>
            </a:r>
            <a:r>
              <a:rPr lang="cs-CZ" sz="2000" dirty="0"/>
              <a:t>základě </a:t>
            </a:r>
            <a:r>
              <a:rPr lang="cs-CZ" sz="2000" dirty="0" smtClean="0"/>
              <a:t>	transparentního 	nabídkového </a:t>
            </a:r>
            <a:r>
              <a:rPr lang="cs-CZ" sz="2000" dirty="0"/>
              <a:t>(výběrového) </a:t>
            </a:r>
            <a:r>
              <a:rPr lang="cs-CZ" sz="2000" dirty="0" smtClean="0"/>
              <a:t>řízení, </a:t>
            </a:r>
            <a:r>
              <a:rPr lang="cs-CZ" sz="2000" dirty="0"/>
              <a:t>a </a:t>
            </a:r>
            <a:r>
              <a:rPr lang="cs-CZ" sz="2000" dirty="0" smtClean="0"/>
              <a:t>	to </a:t>
            </a:r>
            <a:r>
              <a:rPr lang="cs-CZ" sz="2000" dirty="0"/>
              <a:t>za zůstatkovou účetní </a:t>
            </a:r>
            <a:r>
              <a:rPr lang="cs-CZ" sz="2000" dirty="0" smtClean="0"/>
              <a:t>hodnotu.</a:t>
            </a: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	Nový </a:t>
            </a:r>
            <a:r>
              <a:rPr lang="cs-CZ" sz="2000" dirty="0"/>
              <a:t>majitel je povinen vozidlo provozovat ve </a:t>
            </a:r>
            <a:r>
              <a:rPr lang="cs-CZ" sz="2000" dirty="0" smtClean="0"/>
              <a:t>VS. </a:t>
            </a:r>
            <a:r>
              <a:rPr lang="cs-CZ" sz="2000" dirty="0"/>
              <a:t>Pravidla pro poskytnutí </a:t>
            </a:r>
            <a:r>
              <a:rPr lang="cs-CZ" sz="2000" dirty="0" smtClean="0"/>
              <a:t>	podpory </a:t>
            </a:r>
            <a:r>
              <a:rPr lang="cs-CZ" sz="2000" dirty="0"/>
              <a:t>zůstávají v platnosti a </a:t>
            </a:r>
            <a:r>
              <a:rPr lang="cs-CZ" sz="2000" dirty="0" smtClean="0"/>
              <a:t>nabyvatel </a:t>
            </a:r>
            <a:r>
              <a:rPr lang="cs-CZ" sz="2000" dirty="0"/>
              <a:t>vozidla je povinen se jimi řídit. </a:t>
            </a:r>
          </a:p>
          <a:p>
            <a:pPr marL="457200" lvl="0" indent="-457200">
              <a:buFont typeface="+mj-lt"/>
              <a:buAutoNum type="arabicPeriod" startAt="16"/>
            </a:pPr>
            <a:r>
              <a:rPr lang="cs-CZ" sz="2000" dirty="0"/>
              <a:t>Dotace může být poskytnuta na vozidla upravená pro přístup osob se sníženou schopností pohybu a orientace</a:t>
            </a:r>
            <a:r>
              <a:rPr lang="cs-CZ" sz="2000" dirty="0" smtClean="0"/>
              <a:t>.</a:t>
            </a:r>
            <a:endParaRPr lang="cs-CZ" sz="2000" dirty="0"/>
          </a:p>
          <a:p>
            <a:pPr marL="457200" lvl="0" indent="-457200">
              <a:buFont typeface="+mj-lt"/>
              <a:buAutoNum type="arabicPeriod" startAt="16"/>
            </a:pPr>
            <a:r>
              <a:rPr lang="cs-CZ" sz="2000" dirty="0"/>
              <a:t>Nebude podpořen nákup vozidel pro služby </a:t>
            </a:r>
            <a:r>
              <a:rPr lang="cs-CZ" sz="2000" dirty="0" err="1" smtClean="0"/>
              <a:t>histor</a:t>
            </a:r>
            <a:r>
              <a:rPr lang="cs-CZ" sz="2000" dirty="0" smtClean="0"/>
              <a:t>. </a:t>
            </a:r>
            <a:r>
              <a:rPr lang="cs-CZ" sz="2000" dirty="0"/>
              <a:t>nebo </a:t>
            </a:r>
            <a:r>
              <a:rPr lang="cs-CZ" sz="2000" dirty="0" err="1" smtClean="0"/>
              <a:t>turist</a:t>
            </a:r>
            <a:r>
              <a:rPr lang="cs-CZ" sz="2000" dirty="0" smtClean="0"/>
              <a:t>. významu</a:t>
            </a:r>
            <a:r>
              <a:rPr lang="cs-CZ" sz="2000" dirty="0"/>
              <a:t>. </a:t>
            </a:r>
          </a:p>
          <a:p>
            <a:pPr marL="457200" lvl="0" indent="-457200">
              <a:buFont typeface="+mj-lt"/>
              <a:buAutoNum type="arabicPeriod" startAt="16"/>
            </a:pPr>
            <a:r>
              <a:rPr lang="cs-CZ" sz="2000" dirty="0"/>
              <a:t>Na každý projekt musí být vedena samostatná účetní evidence </a:t>
            </a:r>
            <a:r>
              <a:rPr lang="cs-CZ" sz="2000" dirty="0" smtClean="0"/>
              <a:t>nákladů. </a:t>
            </a:r>
          </a:p>
          <a:p>
            <a:pPr marL="457200" lvl="0" indent="-457200">
              <a:buFont typeface="+mj-lt"/>
              <a:buAutoNum type="arabicPeriod" startAt="16"/>
            </a:pPr>
            <a:r>
              <a:rPr lang="cs-CZ" sz="2000" dirty="0" smtClean="0"/>
              <a:t>Plocha exteriéru a interiéru vozidel nesmí být využita ke komerčním reklamním účelům.</a:t>
            </a:r>
          </a:p>
          <a:p>
            <a:pPr marL="457200" indent="-457200">
              <a:buFont typeface="+mj-lt"/>
              <a:buAutoNum type="arabicPeriod" startAt="3"/>
            </a:pPr>
            <a:endParaRPr lang="cs-CZ" sz="2000" dirty="0" smtClean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3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90624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9470097"/>
              </p:ext>
            </p:extLst>
          </p:nvPr>
        </p:nvGraphicFramePr>
        <p:xfrm>
          <a:off x="457200" y="1628800"/>
          <a:ext cx="8229600" cy="4757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Kapitoly</a:t>
                      </a:r>
                      <a:r>
                        <a:rPr lang="cs-CZ" baseline="0" dirty="0" smtClean="0"/>
                        <a:t> Studie proveditelnosti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Obsah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Dlouhodobý</a:t>
                      </a:r>
                      <a:r>
                        <a:rPr lang="cs-CZ" baseline="0" dirty="0" smtClean="0"/>
                        <a:t> majetek, pojištění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Úvodní</a:t>
                      </a:r>
                      <a:r>
                        <a:rPr lang="cs-CZ" baseline="0" dirty="0" smtClean="0"/>
                        <a:t> informace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Výstupy projektu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Základní informace o žadateli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Připravenost</a:t>
                      </a:r>
                      <a:r>
                        <a:rPr lang="cs-CZ" baseline="0" dirty="0" smtClean="0"/>
                        <a:t> projektu k realizaci</a:t>
                      </a:r>
                      <a:endParaRPr lang="cs-CZ" dirty="0" smtClean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Charakteristika</a:t>
                      </a:r>
                      <a:r>
                        <a:rPr lang="cs-CZ" baseline="0" dirty="0" smtClean="0"/>
                        <a:t> projektu a jeho souladu s programem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Průzkum trhu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Podrobný popis projektu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Finanční</a:t>
                      </a:r>
                      <a:r>
                        <a:rPr lang="cs-CZ" baseline="0" dirty="0" smtClean="0"/>
                        <a:t> toky</a:t>
                      </a:r>
                      <a:endParaRPr lang="cs-CZ" dirty="0" smtClean="0"/>
                    </a:p>
                  </a:txBody>
                  <a:tcPr/>
                </a:tc>
              </a:tr>
              <a:tr h="6431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Zdůvodnění potřebnosti realizace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Analýza</a:t>
                      </a:r>
                      <a:r>
                        <a:rPr lang="cs-CZ" baseline="0" dirty="0" smtClean="0"/>
                        <a:t> a řízení rizik</a:t>
                      </a:r>
                      <a:endParaRPr lang="cs-CZ" dirty="0" smtClean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Management projektu a řízení lidských zdrojů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Vliv</a:t>
                      </a:r>
                      <a:r>
                        <a:rPr lang="cs-CZ" baseline="0" dirty="0" smtClean="0"/>
                        <a:t> projektu na horizontální kritéria</a:t>
                      </a:r>
                      <a:endParaRPr lang="cs-CZ" dirty="0" smtClean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Technické a technologické řešení projektu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Závěrečné</a:t>
                      </a:r>
                      <a:r>
                        <a:rPr lang="cs-CZ" baseline="0" dirty="0" smtClean="0"/>
                        <a:t> hodnocení efektivity a udržitelnosti projektu</a:t>
                      </a:r>
                      <a:endParaRPr lang="cs-CZ" dirty="0" smtClean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Vliv projektu na životní</a:t>
                      </a:r>
                      <a:r>
                        <a:rPr lang="cs-CZ" baseline="0" dirty="0" smtClean="0"/>
                        <a:t> prostředí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Podklady</a:t>
                      </a:r>
                      <a:r>
                        <a:rPr lang="cs-CZ" baseline="0" dirty="0" smtClean="0"/>
                        <a:t> pro výpočet ukazatelů CBA</a:t>
                      </a:r>
                      <a:endParaRPr lang="cs-CZ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20. 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výzva IROP</a:t>
            </a:r>
            <a:br>
              <a:rPr lang="cs-CZ" sz="28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</a:t>
            </a:r>
            <a:r>
              <a:rPr lang="cs-CZ" sz="2800" b="1" dirty="0" err="1" smtClean="0">
                <a:solidFill>
                  <a:srgbClr val="0070C0"/>
                </a:solidFill>
                <a:latin typeface="Myriad Pro"/>
              </a:rPr>
              <a:t>Nízkoemisní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 a bezemisní vozidla“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25942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417638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cs-CZ" sz="2200" b="1" smtClean="0">
                <a:solidFill>
                  <a:prstClr val="black"/>
                </a:solidFill>
              </a:rPr>
              <a:t>Ministerstvo pro místní rozvoj České republiky</a:t>
            </a:r>
          </a:p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cs-CZ" sz="2200" smtClean="0">
                <a:solidFill>
                  <a:prstClr val="black"/>
                </a:solidFill>
              </a:rPr>
              <a:t>= Řídicí orgán IROP (ŘO IROP)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smtClean="0">
                <a:solidFill>
                  <a:prstClr val="black"/>
                </a:solidFill>
              </a:rPr>
              <a:t>řízení programu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smtClean="0">
                <a:solidFill>
                  <a:prstClr val="black"/>
                </a:solidFill>
              </a:rPr>
              <a:t>příprava výzev a pravidel pro žadatele a příjemce,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smtClean="0">
                <a:solidFill>
                  <a:prstClr val="black"/>
                </a:solidFill>
              </a:rPr>
              <a:t>poskytovatel dotace </a:t>
            </a: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/>
              <a:buNone/>
            </a:pPr>
            <a:r>
              <a:rPr lang="cs-CZ" sz="2200" b="1" smtClean="0">
                <a:solidFill>
                  <a:prstClr val="black"/>
                </a:solidFill>
              </a:rPr>
              <a:t>Centrum pro regionální rozvoj České republiky</a:t>
            </a: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/>
              <a:buNone/>
            </a:pPr>
            <a:r>
              <a:rPr lang="cs-CZ" sz="2200" smtClean="0">
                <a:solidFill>
                  <a:prstClr val="black"/>
                </a:solidFill>
              </a:rPr>
              <a:t>= zprostředkující subjekt pro IROP</a:t>
            </a: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smtClean="0">
                <a:solidFill>
                  <a:prstClr val="black"/>
                </a:solidFill>
              </a:rPr>
              <a:t>konzultace, příjem a hodnocení žádostí o podporu, kontroly projektů, kontroly žádostí o platbu, administrace změn, zpracování podkladů pro certifikaci</a:t>
            </a:r>
          </a:p>
          <a:p>
            <a:endParaRPr lang="cs-CZ" dirty="0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smtClean="0">
                <a:solidFill>
                  <a:srgbClr val="0070C0"/>
                </a:solidFill>
              </a:rPr>
              <a:t>Role MMR </a:t>
            </a:r>
            <a:r>
              <a:rPr lang="cs-CZ" sz="3200" cap="none" smtClean="0">
                <a:solidFill>
                  <a:srgbClr val="0070C0"/>
                </a:solidFill>
              </a:rPr>
              <a:t>a</a:t>
            </a:r>
            <a:r>
              <a:rPr lang="cs-CZ" sz="3200" smtClean="0">
                <a:solidFill>
                  <a:srgbClr val="0070C0"/>
                </a:solidFill>
              </a:rPr>
              <a:t> CRR</a:t>
            </a:r>
            <a:endParaRPr lang="cs-CZ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47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20. 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výzva IROP</a:t>
            </a:r>
            <a:br>
              <a:rPr lang="cs-CZ" sz="28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</a:t>
            </a:r>
            <a:r>
              <a:rPr lang="cs-CZ" sz="2800" b="1" dirty="0" err="1" smtClean="0">
                <a:solidFill>
                  <a:srgbClr val="0070C0"/>
                </a:solidFill>
                <a:latin typeface="Myriad Pro"/>
              </a:rPr>
              <a:t>Nízkoemisní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 a bezemisní vozidla“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0" y="1556791"/>
            <a:ext cx="9144000" cy="5184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	Karta souladu projektu s principy udržitelné mobility</a:t>
            </a:r>
          </a:p>
          <a:p>
            <a:r>
              <a:rPr lang="cs-CZ" sz="2200" dirty="0"/>
              <a:t>d</a:t>
            </a:r>
            <a:r>
              <a:rPr lang="cs-CZ" sz="2200" dirty="0" smtClean="0"/>
              <a:t>oložení připravenosti projektu v souladu s principy udržitelné mobility: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sz="2200" dirty="0" smtClean="0"/>
              <a:t>soulad </a:t>
            </a:r>
            <a:r>
              <a:rPr lang="cs-CZ" sz="2200" dirty="0"/>
              <a:t>se </a:t>
            </a:r>
            <a:r>
              <a:rPr lang="cs-CZ" sz="2200" dirty="0" smtClean="0"/>
              <a:t>strategií </a:t>
            </a:r>
            <a:r>
              <a:rPr lang="cs-CZ" sz="2200" dirty="0"/>
              <a:t>udržitelné mobility – je v souladu s existujícím strategickým dokumentem a přispívá k naplnění principů udržitelné </a:t>
            </a:r>
            <a:r>
              <a:rPr lang="cs-CZ" sz="2200" dirty="0" smtClean="0"/>
              <a:t>mobility?</a:t>
            </a:r>
            <a:endParaRPr lang="cs-CZ" sz="2200" dirty="0"/>
          </a:p>
          <a:p>
            <a:pPr marL="857250" lvl="1" indent="-457200">
              <a:buFont typeface="+mj-lt"/>
              <a:buAutoNum type="arabicPeriod"/>
            </a:pPr>
            <a:r>
              <a:rPr lang="cs-CZ" sz="2200" dirty="0" err="1" smtClean="0"/>
              <a:t>integrovanost</a:t>
            </a:r>
            <a:r>
              <a:rPr lang="cs-CZ" sz="2200" dirty="0" smtClean="0"/>
              <a:t> řešení </a:t>
            </a:r>
            <a:r>
              <a:rPr lang="cs-CZ" sz="2200" dirty="0"/>
              <a:t>– navazuje na obdobné projekty, síť v okolí, nebo má potenciál synergicky působit s jinými </a:t>
            </a:r>
            <a:r>
              <a:rPr lang="cs-CZ" sz="2200" dirty="0" smtClean="0"/>
              <a:t>projekty?</a:t>
            </a:r>
            <a:endParaRPr lang="cs-CZ" sz="2200" dirty="0"/>
          </a:p>
          <a:p>
            <a:pPr marL="857250" lvl="1" indent="-457200">
              <a:buFont typeface="+mj-lt"/>
              <a:buAutoNum type="arabicPeriod"/>
            </a:pPr>
            <a:r>
              <a:rPr lang="cs-CZ" sz="2200" dirty="0" smtClean="0"/>
              <a:t>participativní přístup při přípravě </a:t>
            </a:r>
            <a:r>
              <a:rPr lang="cs-CZ" sz="2200" dirty="0"/>
              <a:t>– byl projednán s veřejností, s užší cílovou skupinou, nebo byl zveřejněn v </a:t>
            </a:r>
            <a:r>
              <a:rPr lang="cs-CZ" sz="2200" dirty="0" smtClean="0"/>
              <a:t>médiích?</a:t>
            </a:r>
            <a:endParaRPr lang="cs-CZ" sz="2200" dirty="0"/>
          </a:p>
          <a:p>
            <a:pPr marL="457200" indent="-457200">
              <a:buFont typeface="+mj-lt"/>
              <a:buAutoNum type="arabicPeriod"/>
            </a:pPr>
            <a:endParaRPr lang="cs-CZ" sz="2200" dirty="0" smtClean="0"/>
          </a:p>
          <a:p>
            <a:pPr marL="0" indent="0">
              <a:buNone/>
            </a:pP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238694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20. 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výzva IROP</a:t>
            </a:r>
            <a:br>
              <a:rPr lang="cs-CZ" sz="28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</a:t>
            </a:r>
            <a:r>
              <a:rPr lang="cs-CZ" sz="2800" b="1" dirty="0" err="1" smtClean="0">
                <a:solidFill>
                  <a:srgbClr val="0070C0"/>
                </a:solidFill>
                <a:latin typeface="Myriad Pro"/>
              </a:rPr>
              <a:t>Nízkoemisní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 a bezemisní vozidla“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0" y="1556791"/>
            <a:ext cx="9144000" cy="5184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	Indikátor výstupu</a:t>
            </a:r>
          </a:p>
          <a:p>
            <a:r>
              <a:rPr lang="cs-CZ" sz="2200" dirty="0" smtClean="0"/>
              <a:t>7 48 01  Počet nově pořízených vozidel pro veřejnou dopravu</a:t>
            </a:r>
          </a:p>
          <a:p>
            <a:endParaRPr lang="cs-CZ" sz="2200" dirty="0"/>
          </a:p>
          <a:p>
            <a:pPr marL="0" lvl="1" indent="0"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	Environmentální indikátory</a:t>
            </a:r>
            <a:endParaRPr lang="cs-CZ" sz="2400" b="1" dirty="0">
              <a:solidFill>
                <a:srgbClr val="0070C0"/>
              </a:solidFill>
            </a:endParaRPr>
          </a:p>
          <a:p>
            <a:r>
              <a:rPr lang="cs-CZ" sz="2200" dirty="0"/>
              <a:t>7 </a:t>
            </a:r>
            <a:r>
              <a:rPr lang="cs-CZ" sz="2200" dirty="0" smtClean="0"/>
              <a:t>51 </a:t>
            </a:r>
            <a:r>
              <a:rPr lang="cs-CZ" sz="2200" dirty="0"/>
              <a:t>01  Počet </a:t>
            </a:r>
            <a:r>
              <a:rPr lang="cs-CZ" sz="2200" dirty="0" smtClean="0"/>
              <a:t>osob přepravených veřejnou dopravou</a:t>
            </a:r>
          </a:p>
          <a:p>
            <a:pPr lvl="1"/>
            <a:r>
              <a:rPr lang="cs-CZ" sz="2000" dirty="0"/>
              <a:t>výchozí hodnota podle reprezentativního </a:t>
            </a:r>
            <a:r>
              <a:rPr lang="cs-CZ" sz="2000" dirty="0" smtClean="0"/>
              <a:t>sčítání, orientační cílová hodnota</a:t>
            </a:r>
          </a:p>
          <a:p>
            <a:r>
              <a:rPr lang="cs-CZ" sz="2200" dirty="0" smtClean="0"/>
              <a:t>3 61 11 </a:t>
            </a:r>
            <a:r>
              <a:rPr lang="cs-CZ" sz="2200" dirty="0"/>
              <a:t>Množství emisí primárních částic a prekurzorů sekundárních částic v rámci podpořených </a:t>
            </a:r>
            <a:r>
              <a:rPr lang="cs-CZ" sz="2200" dirty="0" smtClean="0"/>
              <a:t>projektů</a:t>
            </a:r>
          </a:p>
          <a:p>
            <a:pPr lvl="1"/>
            <a:r>
              <a:rPr lang="cs-CZ" sz="2000" dirty="0" smtClean="0"/>
              <a:t>nákup za účelem nahrazení stávajících vozidel</a:t>
            </a:r>
          </a:p>
          <a:p>
            <a:pPr lvl="1"/>
            <a:r>
              <a:rPr lang="cs-CZ" sz="2000" dirty="0"/>
              <a:t>n</a:t>
            </a:r>
            <a:r>
              <a:rPr lang="cs-CZ" sz="2000" dirty="0" smtClean="0"/>
              <a:t>ákup za účelem rozšíření vozového parku</a:t>
            </a:r>
          </a:p>
          <a:p>
            <a:pPr lvl="1"/>
            <a:r>
              <a:rPr lang="cs-CZ" sz="2000" dirty="0" smtClean="0"/>
              <a:t>kombinace, součty emisí pro všechna původní vs. nová vozidla</a:t>
            </a:r>
          </a:p>
          <a:p>
            <a:pPr lvl="1"/>
            <a:r>
              <a:rPr lang="cs-CZ" sz="2000" dirty="0"/>
              <a:t>p</a:t>
            </a:r>
            <a:r>
              <a:rPr lang="cs-CZ" sz="2000" dirty="0" smtClean="0"/>
              <a:t>ostup výpočtu hodnoty indikátoru pro naftová a </a:t>
            </a:r>
            <a:r>
              <a:rPr lang="cs-CZ" sz="2000" dirty="0" err="1" smtClean="0"/>
              <a:t>nízkoemisní</a:t>
            </a:r>
            <a:r>
              <a:rPr lang="cs-CZ" sz="2000" dirty="0" smtClean="0"/>
              <a:t> vozidla</a:t>
            </a:r>
            <a:endParaRPr lang="cs-CZ" sz="2000" dirty="0"/>
          </a:p>
          <a:p>
            <a:endParaRPr lang="cs-CZ" sz="2200" dirty="0" smtClean="0"/>
          </a:p>
          <a:p>
            <a:pPr marL="0" indent="0">
              <a:buNone/>
            </a:pP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210341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18. </a:t>
            </a:r>
            <a:r>
              <a:rPr lang="cs-CZ" sz="2800" b="1" dirty="0">
                <a:solidFill>
                  <a:srgbClr val="0070C0"/>
                </a:solidFill>
                <a:latin typeface="Myriad Pro"/>
              </a:rPr>
              <a:t>výzva 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IROP</a:t>
            </a:r>
            <a:br>
              <a:rPr lang="cs-CZ" sz="28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„Podpora bezpečnosti dopravy a </a:t>
            </a:r>
            <a:r>
              <a:rPr lang="cs-CZ" sz="2800" b="1" dirty="0" err="1" smtClean="0">
                <a:solidFill>
                  <a:srgbClr val="0070C0"/>
                </a:solidFill>
                <a:latin typeface="Myriad Pro"/>
              </a:rPr>
              <a:t>cyklodopravy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3868"/>
          </a:xfrm>
        </p:spPr>
        <p:txBody>
          <a:bodyPr>
            <a:no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000" dirty="0"/>
              <a:t>Vyhlášení výzvy: 	</a:t>
            </a:r>
            <a:r>
              <a:rPr lang="cs-CZ" sz="2000" dirty="0" smtClean="0"/>
              <a:t>12/2015</a:t>
            </a:r>
            <a:endParaRPr lang="cs-CZ" sz="2000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000" dirty="0"/>
              <a:t>Příjem žádostí: 	</a:t>
            </a:r>
            <a:r>
              <a:rPr lang="cs-CZ" sz="2000" dirty="0" smtClean="0"/>
              <a:t>	od </a:t>
            </a:r>
            <a:r>
              <a:rPr lang="cs-CZ" sz="2000" dirty="0" smtClean="0"/>
              <a:t>12/2015 </a:t>
            </a:r>
            <a:r>
              <a:rPr lang="cs-CZ" sz="2000" dirty="0"/>
              <a:t>do </a:t>
            </a:r>
            <a:r>
              <a:rPr lang="cs-CZ" sz="2000" dirty="0" smtClean="0"/>
              <a:t>04/2016</a:t>
            </a:r>
            <a:endParaRPr lang="cs-CZ" sz="20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000" dirty="0" smtClean="0"/>
              <a:t>Celková alokace:	</a:t>
            </a:r>
            <a:r>
              <a:rPr lang="cs-CZ" sz="2000" dirty="0" smtClean="0"/>
              <a:t>575 </a:t>
            </a:r>
            <a:r>
              <a:rPr lang="cs-CZ" sz="2000" dirty="0" smtClean="0"/>
              <a:t>000 000 Kč</a:t>
            </a:r>
          </a:p>
          <a:p>
            <a:pPr marL="0" indent="0" eaLnBrk="0" fontAlgn="base" hangingPunct="0">
              <a:lnSpc>
                <a:spcPct val="114000"/>
              </a:lnSpc>
              <a:spcBef>
                <a:spcPts val="1200"/>
              </a:spcBef>
              <a:spcAft>
                <a:spcPct val="0"/>
              </a:spcAft>
              <a:buNone/>
            </a:pPr>
            <a:r>
              <a:rPr lang="cs-CZ" sz="2000" dirty="0" smtClean="0"/>
              <a:t>Aktivity:		</a:t>
            </a:r>
            <a:r>
              <a:rPr lang="cs-CZ" sz="2000" u="sng" dirty="0" smtClean="0"/>
              <a:t>Bezpečnost </a:t>
            </a:r>
            <a:r>
              <a:rPr lang="cs-CZ" sz="2000" u="sng" dirty="0"/>
              <a:t>dopravy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		Rekonstrukce, modernizace a výstavba komunikací pro pěší 			(chodníky podél silnic, přístup k zastávkám, podchody a lávky) 		vč. souvisejících bezpečnostních prvků</a:t>
            </a:r>
          </a:p>
          <a:p>
            <a:pPr marL="0" indent="0" eaLnBrk="0" fontAlgn="base" hangingPunct="0">
              <a:lnSpc>
                <a:spcPct val="114000"/>
              </a:lnSpc>
              <a:spcAft>
                <a:spcPct val="0"/>
              </a:spcAft>
              <a:buNone/>
            </a:pPr>
            <a:r>
              <a:rPr lang="cs-CZ" sz="2000" dirty="0"/>
              <a:t>			</a:t>
            </a:r>
            <a:r>
              <a:rPr lang="cs-CZ" sz="2000" u="sng" dirty="0" err="1"/>
              <a:t>Cyklodoprava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		Rekonstrukce, modernizace a výstavba komunikací pro cyklisty  		(samostatné stezky, pruhy v přidruženém prostoru, liniová 			opatření v hlavním dopravním prostoru silnic)</a:t>
            </a:r>
            <a:br>
              <a:rPr lang="cs-CZ" sz="2000" dirty="0"/>
            </a:br>
            <a:r>
              <a:rPr lang="cs-CZ" sz="2000" dirty="0"/>
              <a:t>		vč. doprovodné </a:t>
            </a:r>
            <a:r>
              <a:rPr lang="cs-CZ" sz="2000" dirty="0" smtClean="0"/>
              <a:t>infrastruktury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1205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22. </a:t>
            </a:r>
            <a:r>
              <a:rPr lang="cs-CZ" sz="2800" b="1" dirty="0">
                <a:solidFill>
                  <a:srgbClr val="0070C0"/>
                </a:solidFill>
                <a:latin typeface="Myriad Pro"/>
              </a:rPr>
              <a:t>výzva 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IROP</a:t>
            </a:r>
            <a:br>
              <a:rPr lang="cs-CZ" sz="28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„telematika pro veřejnou dopravu“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71436"/>
            <a:ext cx="8229600" cy="4893868"/>
          </a:xfrm>
        </p:spPr>
        <p:txBody>
          <a:bodyPr>
            <a:no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000" dirty="0"/>
              <a:t>Vyhlášení výzvy: 	02/2016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000" dirty="0"/>
              <a:t>Příjem žádostí: 		od 02/2016 do 06/2016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000" dirty="0"/>
              <a:t>Celková alokace:	</a:t>
            </a:r>
            <a:r>
              <a:rPr lang="cs-CZ" sz="2000" dirty="0" smtClean="0"/>
              <a:t>205 000 000 </a:t>
            </a:r>
            <a:r>
              <a:rPr lang="cs-CZ" sz="2000" dirty="0"/>
              <a:t>Kč</a:t>
            </a:r>
          </a:p>
          <a:p>
            <a:pPr marL="0" indent="0" eaLnBrk="0" fontAlgn="base" hangingPunct="0">
              <a:lnSpc>
                <a:spcPct val="114000"/>
              </a:lnSpc>
              <a:spcBef>
                <a:spcPts val="1200"/>
              </a:spcBef>
              <a:spcAft>
                <a:spcPct val="0"/>
              </a:spcAft>
              <a:buNone/>
            </a:pPr>
            <a:r>
              <a:rPr lang="cs-CZ" sz="2000" dirty="0"/>
              <a:t>Aktivity:		Výstavba, zavedení, rekonstrukce nebo modernizace 				inteligentních dopravních systémů a dopravní telematiky 				pro veřejnou dopravu (informační systémy pro cestující, 				řídicí, komunikační, rezervační, odbavovací a platební 				systémy pro veřejnou dopravu)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12609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540568" y="239713"/>
            <a:ext cx="10225136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25. </a:t>
            </a:r>
            <a:r>
              <a:rPr lang="cs-CZ" sz="2800" b="1" dirty="0">
                <a:solidFill>
                  <a:srgbClr val="0070C0"/>
                </a:solidFill>
                <a:latin typeface="Myriad Pro"/>
              </a:rPr>
              <a:t>výzva 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IROP</a:t>
            </a:r>
            <a:r>
              <a:rPr lang="cs-CZ" sz="2600" b="1" dirty="0" smtClean="0">
                <a:solidFill>
                  <a:srgbClr val="0070C0"/>
                </a:solidFill>
                <a:latin typeface="Myriad Pro"/>
              </a:rPr>
              <a:t/>
            </a:r>
            <a:br>
              <a:rPr lang="cs-CZ" sz="26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500" b="1" dirty="0" smtClean="0">
                <a:solidFill>
                  <a:srgbClr val="0070C0"/>
                </a:solidFill>
                <a:latin typeface="Myriad Pro"/>
              </a:rPr>
              <a:t>„výstavba a modernizace přestupních terminálů“</a:t>
            </a:r>
            <a:endParaRPr lang="cs-CZ" sz="25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71436"/>
            <a:ext cx="8229600" cy="4893868"/>
          </a:xfrm>
        </p:spPr>
        <p:txBody>
          <a:bodyPr>
            <a:no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000" dirty="0"/>
              <a:t>Vyhlášení výzvy: 	03/2016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000" dirty="0"/>
              <a:t>Příjem žádostí: 		od 03/2016 do 09/2016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000" dirty="0"/>
              <a:t>Celková alokace:	1 280 000 000 Kč</a:t>
            </a:r>
          </a:p>
          <a:p>
            <a:pPr marL="0" indent="0" eaLnBrk="0" fontAlgn="base" hangingPunct="0">
              <a:lnSpc>
                <a:spcPct val="114000"/>
              </a:lnSpc>
              <a:spcBef>
                <a:spcPts val="1200"/>
              </a:spcBef>
              <a:spcAft>
                <a:spcPct val="0"/>
              </a:spcAft>
              <a:buNone/>
            </a:pPr>
            <a:r>
              <a:rPr lang="cs-CZ" sz="2000" dirty="0"/>
              <a:t>Aktivity:		Výstavba a modernizace přestupních terminálů, 						souvisejících záchytných parkovišť a parkovacích domů</a:t>
            </a:r>
            <a:br>
              <a:rPr lang="cs-CZ" sz="2000" dirty="0"/>
            </a:br>
            <a:r>
              <a:rPr lang="cs-CZ" sz="2000" dirty="0"/>
              <a:t>			v návaznosti na veřejnou hromadnou dopravu (P+R, 				K+R, B+R, P+G), jejichž velikost je přizpůsobena 					očekávané využitelnosti pro podporu </a:t>
            </a:r>
            <a:r>
              <a:rPr lang="cs-CZ" sz="2000" dirty="0" err="1"/>
              <a:t>multimodality</a:t>
            </a:r>
            <a:endParaRPr lang="cs-CZ" sz="2000" dirty="0"/>
          </a:p>
          <a:p>
            <a:pPr marL="0" indent="0" eaLnBrk="0" fontAlgn="base" hangingPunct="0">
              <a:lnSpc>
                <a:spcPct val="114000"/>
              </a:lnSpc>
              <a:spcBef>
                <a:spcPts val="1200"/>
              </a:spcBef>
              <a:spcAft>
                <a:spcPct val="0"/>
              </a:spcAft>
              <a:buNone/>
            </a:pPr>
            <a:r>
              <a:rPr lang="cs-CZ" sz="2000" dirty="0"/>
              <a:t>Úprava veřejné podpory, motivační účinek v souladu s N č. 651/2014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7612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468560" y="239713"/>
            <a:ext cx="1008112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34. </a:t>
            </a:r>
            <a:r>
              <a:rPr lang="cs-CZ" sz="2800" b="1" dirty="0">
                <a:solidFill>
                  <a:srgbClr val="0070C0"/>
                </a:solidFill>
                <a:latin typeface="Myriad Pro"/>
              </a:rPr>
              <a:t>výzva 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IROP</a:t>
            </a:r>
            <a:r>
              <a:rPr lang="cs-CZ" sz="2800" b="1" dirty="0">
                <a:solidFill>
                  <a:srgbClr val="0070C0"/>
                </a:solidFill>
                <a:latin typeface="Myriad Pro"/>
              </a:rPr>
              <a:t/>
            </a:r>
            <a:br>
              <a:rPr lang="cs-CZ" sz="2800" b="1" dirty="0">
                <a:solidFill>
                  <a:srgbClr val="0070C0"/>
                </a:solidFill>
                <a:latin typeface="Myriad Pro"/>
              </a:rPr>
            </a:br>
            <a:r>
              <a:rPr lang="cs-CZ" sz="2500" b="1" dirty="0">
                <a:solidFill>
                  <a:srgbClr val="0070C0"/>
                </a:solidFill>
                <a:latin typeface="Myriad Pro"/>
              </a:rPr>
              <a:t>„Komunitně vedený místní rozvoj - Dopravní obslužnost, sociální podnikání, předškolní vzdělávání, kulturní dědictví, územní plánování </a:t>
            </a:r>
            <a:r>
              <a:rPr lang="cs-CZ" sz="2800" b="1" dirty="0">
                <a:solidFill>
                  <a:srgbClr val="0070C0"/>
                </a:solidFill>
                <a:latin typeface="Myriad Pro"/>
              </a:rPr>
              <a:t>“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893868"/>
          </a:xfrm>
        </p:spPr>
        <p:txBody>
          <a:bodyPr>
            <a:no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000" dirty="0"/>
              <a:t>Vyhlášení výzvy: 	04/2016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000" dirty="0"/>
              <a:t>Příjem žádostí: 		od 04/2016 do </a:t>
            </a:r>
            <a:r>
              <a:rPr lang="cs-CZ" sz="2000" dirty="0" smtClean="0"/>
              <a:t>06/2023</a:t>
            </a:r>
            <a:endParaRPr lang="cs-CZ" sz="2000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000" dirty="0"/>
              <a:t>Celková alokace:	</a:t>
            </a:r>
            <a:r>
              <a:rPr lang="cs-CZ" sz="2000" dirty="0" smtClean="0"/>
              <a:t>3 684 210 526 </a:t>
            </a:r>
            <a:r>
              <a:rPr lang="cs-CZ" sz="2000" dirty="0"/>
              <a:t>Kč</a:t>
            </a:r>
          </a:p>
          <a:p>
            <a:pPr marL="0" indent="0" eaLnBrk="0" fontAlgn="base" hangingPunct="0">
              <a:lnSpc>
                <a:spcPct val="114000"/>
              </a:lnSpc>
              <a:spcBef>
                <a:spcPts val="1200"/>
              </a:spcBef>
              <a:spcAft>
                <a:spcPct val="0"/>
              </a:spcAft>
              <a:buNone/>
            </a:pPr>
            <a:r>
              <a:rPr lang="cs-CZ" sz="2000" dirty="0"/>
              <a:t>Aktivity:		SC 1.2 bezpečnost, </a:t>
            </a:r>
            <a:r>
              <a:rPr lang="cs-CZ" sz="2000" dirty="0" err="1"/>
              <a:t>cyklo</a:t>
            </a:r>
            <a:r>
              <a:rPr lang="cs-CZ" sz="2000" dirty="0"/>
              <a:t>, </a:t>
            </a:r>
            <a:r>
              <a:rPr lang="cs-CZ" sz="2000" dirty="0" smtClean="0"/>
              <a:t>telematika</a:t>
            </a:r>
            <a:r>
              <a:rPr lang="cs-CZ" sz="2000" dirty="0"/>
              <a:t>, </a:t>
            </a:r>
            <a:r>
              <a:rPr lang="cs-CZ" sz="2000" dirty="0" smtClean="0"/>
              <a:t>vozidla</a:t>
            </a:r>
            <a:r>
              <a:rPr lang="cs-CZ" sz="2000" dirty="0"/>
              <a:t>, </a:t>
            </a:r>
            <a:r>
              <a:rPr lang="cs-CZ" sz="2000" dirty="0" smtClean="0"/>
              <a:t>terminály</a:t>
            </a:r>
            <a:br>
              <a:rPr lang="cs-CZ" sz="2000" dirty="0" smtClean="0"/>
            </a:br>
            <a:r>
              <a:rPr lang="cs-CZ" sz="2000" dirty="0" smtClean="0"/>
              <a:t>			SC </a:t>
            </a:r>
            <a:r>
              <a:rPr lang="cs-CZ" sz="2000" dirty="0"/>
              <a:t>2.2 sociální </a:t>
            </a:r>
            <a:r>
              <a:rPr lang="cs-CZ" sz="2000" dirty="0" smtClean="0"/>
              <a:t>podnikání</a:t>
            </a:r>
            <a:br>
              <a:rPr lang="cs-CZ" sz="2000" dirty="0" smtClean="0"/>
            </a:br>
            <a:r>
              <a:rPr lang="cs-CZ" sz="2000" dirty="0" smtClean="0"/>
              <a:t>			</a:t>
            </a:r>
            <a:r>
              <a:rPr lang="cs-CZ" sz="2000" dirty="0"/>
              <a:t>SC 2.4 předškolní </a:t>
            </a:r>
            <a:r>
              <a:rPr lang="cs-CZ" sz="2000" dirty="0" smtClean="0"/>
              <a:t>vzdělávání</a:t>
            </a:r>
            <a:br>
              <a:rPr lang="cs-CZ" sz="2000" dirty="0" smtClean="0"/>
            </a:br>
            <a:r>
              <a:rPr lang="cs-CZ" sz="2000" dirty="0" smtClean="0"/>
              <a:t>			SC </a:t>
            </a:r>
            <a:r>
              <a:rPr lang="cs-CZ" sz="2000" dirty="0"/>
              <a:t>3.1 revitalizace, sbírkové fondy</a:t>
            </a:r>
            <a:r>
              <a:rPr lang="cs-CZ" sz="2000" dirty="0" smtClean="0"/>
              <a:t>, knihovny</a:t>
            </a:r>
            <a:br>
              <a:rPr lang="cs-CZ" sz="2000" dirty="0" smtClean="0"/>
            </a:br>
            <a:r>
              <a:rPr lang="cs-CZ" sz="2000" dirty="0" smtClean="0"/>
              <a:t>			SC </a:t>
            </a:r>
            <a:r>
              <a:rPr lang="cs-CZ" sz="2000" dirty="0"/>
              <a:t>3.3 </a:t>
            </a:r>
            <a:r>
              <a:rPr lang="cs-CZ" sz="2000" dirty="0" smtClean="0"/>
              <a:t>územní, regulační </a:t>
            </a:r>
            <a:r>
              <a:rPr lang="cs-CZ" sz="2000" dirty="0"/>
              <a:t>plány, </a:t>
            </a:r>
            <a:r>
              <a:rPr lang="cs-CZ" sz="2000" dirty="0" smtClean="0"/>
              <a:t>studie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04037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41. </a:t>
            </a:r>
            <a:r>
              <a:rPr lang="cs-CZ" sz="2800" b="1" dirty="0">
                <a:solidFill>
                  <a:srgbClr val="0070C0"/>
                </a:solidFill>
                <a:latin typeface="Myriad Pro"/>
              </a:rPr>
              <a:t>výzva 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IROP</a:t>
            </a:r>
            <a:br>
              <a:rPr lang="cs-CZ" sz="28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„dopravní obslužnost (</a:t>
            </a:r>
            <a:r>
              <a:rPr lang="cs-CZ" sz="2800" b="1" dirty="0" err="1" smtClean="0">
                <a:solidFill>
                  <a:srgbClr val="0070C0"/>
                </a:solidFill>
                <a:latin typeface="Myriad Pro"/>
              </a:rPr>
              <a:t>iti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)“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71436"/>
            <a:ext cx="8229600" cy="4893868"/>
          </a:xfrm>
        </p:spPr>
        <p:txBody>
          <a:bodyPr>
            <a:no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000" dirty="0"/>
              <a:t>Vyhlášení výzvy: 	04/2016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000" dirty="0"/>
              <a:t>Příjem žádostí: 		od 04/2016 do 12/2017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000" dirty="0"/>
              <a:t>Celková alokace:	4 173 564 761 Kč</a:t>
            </a:r>
          </a:p>
          <a:p>
            <a:pPr marL="0" indent="0" eaLnBrk="0" fontAlgn="base" hangingPunct="0">
              <a:lnSpc>
                <a:spcPct val="114000"/>
              </a:lnSpc>
              <a:spcBef>
                <a:spcPts val="1200"/>
              </a:spcBef>
              <a:spcAft>
                <a:spcPct val="0"/>
              </a:spcAft>
              <a:buNone/>
            </a:pPr>
            <a:r>
              <a:rPr lang="cs-CZ" sz="2000" dirty="0"/>
              <a:t>Aktivity:		Bezpečnost dopravy</a:t>
            </a:r>
            <a:br>
              <a:rPr lang="cs-CZ" sz="2000" dirty="0"/>
            </a:br>
            <a:r>
              <a:rPr lang="cs-CZ" sz="2000" dirty="0"/>
              <a:t>			</a:t>
            </a:r>
            <a:r>
              <a:rPr lang="cs-CZ" sz="2000" dirty="0" err="1"/>
              <a:t>Cyklodoprava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 			</a:t>
            </a:r>
            <a:r>
              <a:rPr lang="cs-CZ" sz="2000" dirty="0" err="1"/>
              <a:t>Nízkoemisní</a:t>
            </a:r>
            <a:r>
              <a:rPr lang="cs-CZ" sz="2000" dirty="0"/>
              <a:t> a bezemisní vozidla</a:t>
            </a:r>
            <a:br>
              <a:rPr lang="cs-CZ" sz="2000" dirty="0"/>
            </a:br>
            <a:r>
              <a:rPr lang="cs-CZ" sz="2000" dirty="0"/>
              <a:t>			Telematika pro veřejnou dopravu</a:t>
            </a:r>
            <a:br>
              <a:rPr lang="cs-CZ" sz="2000" dirty="0"/>
            </a:br>
            <a:r>
              <a:rPr lang="cs-CZ" sz="2000" dirty="0"/>
              <a:t>			Terminály a parkovací systémy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7993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42. </a:t>
            </a:r>
            <a:r>
              <a:rPr lang="cs-CZ" sz="2800" b="1" dirty="0">
                <a:solidFill>
                  <a:srgbClr val="0070C0"/>
                </a:solidFill>
                <a:latin typeface="Myriad Pro"/>
              </a:rPr>
              <a:t>výzva 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IROP</a:t>
            </a:r>
            <a:br>
              <a:rPr lang="cs-CZ" sz="28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„dopravní obslužnost (</a:t>
            </a:r>
            <a:r>
              <a:rPr lang="cs-CZ" sz="2800" b="1" dirty="0" err="1" smtClean="0">
                <a:solidFill>
                  <a:srgbClr val="0070C0"/>
                </a:solidFill>
                <a:latin typeface="Myriad Pro"/>
              </a:rPr>
              <a:t>iprú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)“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71436"/>
            <a:ext cx="8229600" cy="4893868"/>
          </a:xfrm>
        </p:spPr>
        <p:txBody>
          <a:bodyPr>
            <a:no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000" dirty="0"/>
              <a:t>Vyhlášení výzvy: 	04/2016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000" dirty="0"/>
              <a:t>Příjem žádostí: 		od 04/2016 do 12/2017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000" dirty="0"/>
              <a:t>Celková alokace:	1 788 670 620 Kč</a:t>
            </a:r>
          </a:p>
          <a:p>
            <a:pPr marL="0" indent="0" eaLnBrk="0" fontAlgn="base" hangingPunct="0">
              <a:lnSpc>
                <a:spcPct val="114000"/>
              </a:lnSpc>
              <a:spcBef>
                <a:spcPts val="1200"/>
              </a:spcBef>
              <a:spcAft>
                <a:spcPct val="0"/>
              </a:spcAft>
              <a:buNone/>
            </a:pPr>
            <a:r>
              <a:rPr lang="cs-CZ" sz="2000" dirty="0"/>
              <a:t>Aktivity:		Bezpečnost dopravy</a:t>
            </a:r>
            <a:br>
              <a:rPr lang="cs-CZ" sz="2000" dirty="0"/>
            </a:br>
            <a:r>
              <a:rPr lang="cs-CZ" sz="2000" dirty="0"/>
              <a:t>			</a:t>
            </a:r>
            <a:r>
              <a:rPr lang="cs-CZ" sz="2000" dirty="0" err="1"/>
              <a:t>Cyklodoprava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 			</a:t>
            </a:r>
            <a:r>
              <a:rPr lang="cs-CZ" sz="2000" dirty="0" err="1"/>
              <a:t>Nízkoemisní</a:t>
            </a:r>
            <a:r>
              <a:rPr lang="cs-CZ" sz="2000" dirty="0"/>
              <a:t> a bezemisní vozidla</a:t>
            </a:r>
            <a:br>
              <a:rPr lang="cs-CZ" sz="2000" dirty="0"/>
            </a:br>
            <a:r>
              <a:rPr lang="cs-CZ" sz="2000" dirty="0"/>
              <a:t>			Telematika pro veřejnou dopravu</a:t>
            </a:r>
            <a:br>
              <a:rPr lang="cs-CZ" sz="2000" dirty="0"/>
            </a:br>
            <a:r>
              <a:rPr lang="cs-CZ" sz="2000" dirty="0"/>
              <a:t>			Terminály a parkovací systémy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81416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4400" dirty="0">
                <a:solidFill>
                  <a:srgbClr val="000000"/>
                </a:solidFill>
                <a:latin typeface="Myriad Pro Black"/>
                <a:cs typeface="Myriad Pro Black"/>
              </a:rPr>
              <a:t>DĚKUJI VÁM ZA POZORNOST</a:t>
            </a:r>
            <a:r>
              <a:rPr lang="cs-CZ" sz="4400" b="1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sz="4400" b="1" dirty="0">
                <a:solidFill>
                  <a:srgbClr val="000000"/>
                </a:solidFill>
                <a:cs typeface="Myriad Pro"/>
              </a:rPr>
            </a:br>
            <a:r>
              <a:rPr lang="cs-CZ" sz="4400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sz="4400" dirty="0">
                <a:solidFill>
                  <a:srgbClr val="000000"/>
                </a:solidFill>
                <a:cs typeface="Myriad Pro"/>
              </a:rPr>
            </a:br>
            <a:r>
              <a:rPr lang="cs-CZ" b="1" dirty="0" smtClean="0">
                <a:solidFill>
                  <a:srgbClr val="000000"/>
                </a:solidFill>
                <a:cs typeface="Myriad Pro"/>
              </a:rPr>
              <a:t>Martin Janda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r>
              <a:rPr lang="cs-CZ" dirty="0" smtClean="0">
                <a:solidFill>
                  <a:srgbClr val="000000"/>
                </a:solidFill>
                <a:cs typeface="Myriad Pro"/>
              </a:rPr>
              <a:t>Ministerstvo pro místní rozvoj ČR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000000"/>
                </a:solidFill>
                <a:cs typeface="Myriad Pro"/>
              </a:rPr>
              <a:t>Odbor řízení operačních programů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000000"/>
                </a:solidFill>
                <a:cs typeface="Myriad Pro"/>
                <a:hlinkClick r:id="rId2"/>
              </a:rPr>
              <a:t>Martin.Janda2</a:t>
            </a:r>
            <a:r>
              <a:rPr lang="pl-PL" dirty="0" smtClean="0">
                <a:solidFill>
                  <a:srgbClr val="000000"/>
                </a:solidFill>
                <a:cs typeface="Myriad Pro"/>
                <a:hlinkClick r:id="rId2"/>
              </a:rPr>
              <a:t>@mmr.cz</a:t>
            </a:r>
            <a:r>
              <a:rPr lang="pl-PL" dirty="0" smtClean="0">
                <a:solidFill>
                  <a:srgbClr val="000000"/>
                </a:solidFill>
                <a:cs typeface="Myriad Pro"/>
              </a:rPr>
              <a:t> </a:t>
            </a: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endParaRPr lang="cs-CZ" dirty="0"/>
          </a:p>
        </p:txBody>
      </p:sp>
      <p:pic>
        <p:nvPicPr>
          <p:cNvPr id="2050" name="Picture 2" descr="C:\Users\paldav\Desktop\Loga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49280"/>
            <a:ext cx="4264575" cy="702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93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it-IT" sz="3200" dirty="0" smtClean="0">
                <a:solidFill>
                  <a:srgbClr val="0070C0"/>
                </a:solidFill>
              </a:rPr>
              <a:t>Pravidla pro žadatele a příjemce</a:t>
            </a:r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b="1" smtClean="0">
                <a:cs typeface="Arial" charset="0"/>
              </a:rPr>
              <a:t>Obecná pravidla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i="1" smtClean="0">
                <a:cs typeface="Arial" charset="0"/>
              </a:rPr>
              <a:t>(závazná pro všechny specifické cíle a výzvy)</a:t>
            </a:r>
            <a:endParaRPr lang="cs-CZ" sz="2400" i="1" u="sng" smtClean="0">
              <a:cs typeface="Arial" charset="0"/>
            </a:endParaRPr>
          </a:p>
          <a:p>
            <a:pPr marL="457200" lvl="1" indent="0">
              <a:buFont typeface="Arial"/>
              <a:buNone/>
              <a:defRPr/>
            </a:pPr>
            <a:r>
              <a:rPr lang="cs-CZ" sz="2400" smtClean="0">
                <a:hlinkClick r:id="rId5"/>
              </a:rPr>
              <a:t>www.dotaceEU.cz/IROP</a:t>
            </a:r>
            <a:endParaRPr lang="cs-CZ" sz="2400" smtClean="0"/>
          </a:p>
          <a:p>
            <a:pPr marL="457200" lvl="1" indent="0">
              <a:buFont typeface="Arial"/>
              <a:buNone/>
              <a:defRPr/>
            </a:pPr>
            <a:endParaRPr lang="cs-CZ" sz="2400" smtClean="0"/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b="1" smtClean="0">
                <a:cs typeface="Arial" charset="0"/>
              </a:rPr>
              <a:t>Specifická pravidla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i="1" smtClean="0">
                <a:cs typeface="Arial" charset="0"/>
              </a:rPr>
              <a:t>(pro každou výzvu samostatný dokument)</a:t>
            </a:r>
            <a:r>
              <a:rPr lang="cs-CZ" sz="2400" i="1" u="sng" smtClean="0">
                <a:cs typeface="Arial" charset="0"/>
              </a:rPr>
              <a:t> 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smtClean="0">
                <a:cs typeface="Arial" charset="0"/>
                <a:hlinkClick r:id="rId5"/>
              </a:rPr>
              <a:t>www.dotaceEU.cz/IROP</a:t>
            </a:r>
            <a:endParaRPr lang="cs-CZ" sz="2400" smtClean="0">
              <a:cs typeface="Arial" charset="0"/>
            </a:endParaRPr>
          </a:p>
          <a:p>
            <a:pPr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400" smtClean="0">
                <a:cs typeface="Arial" charset="0"/>
              </a:rPr>
              <a:t>podporované aktivity, způsobilé výdaje, hodnoticí kritéria, povinné přílohy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428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457200" y="284163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it-IT" sz="3200" dirty="0" smtClean="0">
                <a:solidFill>
                  <a:srgbClr val="0070C0"/>
                </a:solidFill>
              </a:rPr>
              <a:t>Pravidla pro žadatele a příjemce</a:t>
            </a:r>
            <a:endParaRPr lang="cs-CZ" dirty="0">
              <a:solidFill>
                <a:srgbClr val="0070C0"/>
              </a:solidFill>
            </a:endParaRPr>
          </a:p>
        </p:txBody>
      </p:sp>
      <p:graphicFrame>
        <p:nvGraphicFramePr>
          <p:cNvPr id="11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531308"/>
              </p:ext>
            </p:extLst>
          </p:nvPr>
        </p:nvGraphicFramePr>
        <p:xfrm>
          <a:off x="457200" y="1337437"/>
          <a:ext cx="8229600" cy="50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Kapitoly</a:t>
                      </a:r>
                      <a:r>
                        <a:rPr lang="cs-CZ" baseline="0" dirty="0" smtClean="0"/>
                        <a:t> Obecných pravidel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Vyhlášení výzvy a předkládání žádostí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Publicita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Hodnocení a výběr projektů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Sankce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</a:t>
                      </a:r>
                      <a:r>
                        <a:rPr lang="cs-CZ" baseline="0" dirty="0" smtClean="0"/>
                        <a:t> a realizace projektu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Monitorování projektů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Investiční</a:t>
                      </a:r>
                      <a:r>
                        <a:rPr lang="cs-CZ" baseline="0" dirty="0" smtClean="0"/>
                        <a:t> plánování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Indikátory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Dodatečné stavební práce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Změny v projektu</a:t>
                      </a:r>
                      <a:endParaRPr lang="cs-CZ" dirty="0"/>
                    </a:p>
                  </a:txBody>
                  <a:tcPr/>
                </a:tc>
              </a:tr>
              <a:tr h="6431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Odstoupení, ukončení realizace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Nesrovnalosti,</a:t>
                      </a:r>
                      <a:r>
                        <a:rPr lang="cs-CZ" baseline="0" dirty="0" smtClean="0"/>
                        <a:t> porušení rozpočtové kázně, porušení právního aktu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Veřejná podpora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Financování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Účetnictví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Příjmy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Způsobilé výdaje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Udržitelnost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Přenesená daňová povinnost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Námitky a stížnosti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Archivace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Kontroly a audity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Vazba</a:t>
                      </a:r>
                      <a:r>
                        <a:rPr lang="cs-CZ" baseline="0" dirty="0" smtClean="0"/>
                        <a:t> na integrované nástroje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Právní a metodický rámec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38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417638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cs-CZ" sz="2200" b="1" dirty="0" smtClean="0">
                <a:solidFill>
                  <a:prstClr val="black"/>
                </a:solidFill>
              </a:rPr>
              <a:t>Výzvy v roce 2015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vyhlášení výzev ve všech specifických cílech vyjma SC 4.1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c</a:t>
            </a:r>
            <a:r>
              <a:rPr lang="cs-CZ" sz="2200" dirty="0" smtClean="0">
                <a:solidFill>
                  <a:prstClr val="black"/>
                </a:solidFill>
              </a:rPr>
              <a:t>elkem vyhlášeno </a:t>
            </a:r>
            <a:r>
              <a:rPr lang="cs-CZ" sz="2200" b="1" dirty="0" smtClean="0">
                <a:solidFill>
                  <a:prstClr val="black"/>
                </a:solidFill>
              </a:rPr>
              <a:t>19 výzev</a:t>
            </a:r>
            <a:r>
              <a:rPr lang="cs-CZ" sz="2200" dirty="0" smtClean="0">
                <a:solidFill>
                  <a:prstClr val="black"/>
                </a:solidFill>
              </a:rPr>
              <a:t> za </a:t>
            </a:r>
            <a:r>
              <a:rPr lang="cs-CZ" sz="2200" b="1" dirty="0" smtClean="0">
                <a:solidFill>
                  <a:prstClr val="black"/>
                </a:solidFill>
              </a:rPr>
              <a:t>40 mld. Kč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200" dirty="0" smtClean="0">
              <a:solidFill>
                <a:prstClr val="black"/>
              </a:solidFill>
            </a:endParaRP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/>
              <a:buNone/>
            </a:pPr>
            <a:r>
              <a:rPr lang="cs-CZ" sz="2200" b="1" dirty="0" smtClean="0">
                <a:solidFill>
                  <a:prstClr val="black"/>
                </a:solidFill>
              </a:rPr>
              <a:t>Plán výzev v roce 2016</a:t>
            </a: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21. 1. 2016 vyhlášena 20. výzva IROP</a:t>
            </a: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celkem </a:t>
            </a:r>
            <a:r>
              <a:rPr lang="cs-CZ" sz="2200" dirty="0" smtClean="0">
                <a:solidFill>
                  <a:prstClr val="black"/>
                </a:solidFill>
              </a:rPr>
              <a:t>plánováno </a:t>
            </a:r>
            <a:r>
              <a:rPr lang="cs-CZ" sz="2200" b="1" dirty="0" smtClean="0">
                <a:solidFill>
                  <a:prstClr val="black"/>
                </a:solidFill>
              </a:rPr>
              <a:t>45 </a:t>
            </a:r>
            <a:r>
              <a:rPr lang="cs-CZ" sz="2200" b="1" dirty="0" smtClean="0">
                <a:solidFill>
                  <a:prstClr val="black"/>
                </a:solidFill>
              </a:rPr>
              <a:t>výzev</a:t>
            </a:r>
            <a:r>
              <a:rPr lang="cs-CZ" sz="2200" dirty="0" smtClean="0">
                <a:solidFill>
                  <a:prstClr val="black"/>
                </a:solidFill>
              </a:rPr>
              <a:t> za </a:t>
            </a:r>
            <a:r>
              <a:rPr lang="cs-CZ" sz="2200" b="1" dirty="0" smtClean="0">
                <a:solidFill>
                  <a:prstClr val="black"/>
                </a:solidFill>
              </a:rPr>
              <a:t>83 </a:t>
            </a:r>
            <a:r>
              <a:rPr lang="cs-CZ" sz="2200" b="1" dirty="0" smtClean="0">
                <a:solidFill>
                  <a:prstClr val="black"/>
                </a:solidFill>
              </a:rPr>
              <a:t>mld. Kč</a:t>
            </a:r>
          </a:p>
          <a:p>
            <a:endParaRPr lang="cs-CZ" dirty="0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VÝZVY IROP 2015 A 2016</a:t>
            </a:r>
            <a:endParaRPr lang="cs-CZ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58522"/>
            <a:ext cx="8229600" cy="115580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smtClean="0">
                <a:solidFill>
                  <a:srgbClr val="0070C0"/>
                </a:solidFill>
              </a:rPr>
              <a:t/>
            </a:r>
            <a:br>
              <a:rPr lang="cs-CZ" sz="3200" smtClean="0">
                <a:solidFill>
                  <a:srgbClr val="0070C0"/>
                </a:solidFill>
              </a:rPr>
            </a:br>
            <a:r>
              <a:rPr lang="en-US" sz="3200" smtClean="0">
                <a:solidFill>
                  <a:srgbClr val="0070C0"/>
                </a:solidFill>
              </a:rPr>
              <a:t>Strukt</a:t>
            </a:r>
            <a:r>
              <a:rPr lang="cs-CZ" sz="3200" smtClean="0">
                <a:solidFill>
                  <a:srgbClr val="0070C0"/>
                </a:solidFill>
              </a:rPr>
              <a:t>U</a:t>
            </a:r>
            <a:r>
              <a:rPr lang="en-US" sz="3200" smtClean="0">
                <a:solidFill>
                  <a:srgbClr val="0070C0"/>
                </a:solidFill>
              </a:rPr>
              <a:t>ra IROP</a:t>
            </a:r>
            <a:br>
              <a:rPr lang="en-US" sz="3200" smtClean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graphicFrame>
        <p:nvGraphicFramePr>
          <p:cNvPr id="12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2400485"/>
              </p:ext>
            </p:extLst>
          </p:nvPr>
        </p:nvGraphicFramePr>
        <p:xfrm>
          <a:off x="467544" y="134076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65910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04801" y="58522"/>
            <a:ext cx="8534400" cy="1155801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1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47676" y="1009650"/>
            <a:ext cx="8382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endParaRPr lang="cs-CZ" sz="2200" b="1" dirty="0" smtClean="0"/>
          </a:p>
          <a:p>
            <a:pPr lvl="0">
              <a:lnSpc>
                <a:spcPct val="150000"/>
              </a:lnSpc>
            </a:pPr>
            <a:r>
              <a:rPr lang="cs-CZ" sz="2200" b="1" dirty="0" smtClean="0">
                <a:solidFill>
                  <a:srgbClr val="0070C0"/>
                </a:solidFill>
                <a:latin typeface="Myriad Pro"/>
              </a:rPr>
              <a:t>Prioritní osa 1 - Infrastruktura</a:t>
            </a:r>
            <a:endParaRPr lang="cs-CZ" sz="2200" dirty="0" smtClean="0">
              <a:solidFill>
                <a:srgbClr val="0070C0"/>
              </a:solidFill>
              <a:latin typeface="Myriad Pro"/>
            </a:endParaRPr>
          </a:p>
          <a:p>
            <a:pPr>
              <a:spcBef>
                <a:spcPts val="1200"/>
              </a:spcBef>
            </a:pPr>
            <a:r>
              <a:rPr lang="cs-CZ" sz="2200" b="1" dirty="0" smtClean="0">
                <a:latin typeface="Myriad Pro"/>
              </a:rPr>
              <a:t>SC </a:t>
            </a:r>
            <a:r>
              <a:rPr lang="cs-CZ" sz="2200" b="1" dirty="0">
                <a:latin typeface="Myriad Pro"/>
              </a:rPr>
              <a:t>1.1 </a:t>
            </a:r>
            <a:r>
              <a:rPr lang="cs-CZ" sz="2200" dirty="0" smtClean="0">
                <a:latin typeface="Myriad Pro"/>
              </a:rPr>
              <a:t>Zvýšení </a:t>
            </a:r>
            <a:r>
              <a:rPr lang="cs-CZ" sz="2200" dirty="0">
                <a:latin typeface="Myriad Pro"/>
              </a:rPr>
              <a:t>regionální mobility prostřednictvím modernizace </a:t>
            </a:r>
            <a:endParaRPr lang="cs-CZ" sz="2200" dirty="0" smtClean="0">
              <a:latin typeface="Myriad Pro"/>
            </a:endParaRP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 a rozvoje sítí </a:t>
            </a:r>
            <a:r>
              <a:rPr lang="cs-CZ" sz="2200" dirty="0">
                <a:latin typeface="Myriad Pro"/>
              </a:rPr>
              <a:t>regionální silniční infrastruktury navazující </a:t>
            </a:r>
            <a:r>
              <a:rPr lang="cs-CZ" sz="2200" dirty="0" smtClean="0">
                <a:latin typeface="Myriad Pro"/>
              </a:rPr>
              <a:t>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 na síť </a:t>
            </a:r>
            <a:r>
              <a:rPr lang="cs-CZ" sz="2200" dirty="0">
                <a:latin typeface="Myriad Pro"/>
              </a:rPr>
              <a:t>TEN-T</a:t>
            </a:r>
          </a:p>
          <a:p>
            <a:pPr>
              <a:spcBef>
                <a:spcPts val="1800"/>
              </a:spcBef>
            </a:pPr>
            <a:r>
              <a:rPr lang="cs-CZ" sz="2200" b="1" dirty="0">
                <a:latin typeface="Myriad Pro"/>
              </a:rPr>
              <a:t>SC 1.2 </a:t>
            </a:r>
            <a:r>
              <a:rPr lang="cs-CZ" sz="2200" dirty="0">
                <a:latin typeface="Myriad Pro"/>
              </a:rPr>
              <a:t>Zvýšení podílu udržitelných forem dopravy</a:t>
            </a:r>
          </a:p>
          <a:p>
            <a:pPr>
              <a:spcBef>
                <a:spcPts val="1800"/>
              </a:spcBef>
            </a:pPr>
            <a:r>
              <a:rPr lang="cs-CZ" sz="2200" b="1" dirty="0">
                <a:latin typeface="Myriad Pro"/>
              </a:rPr>
              <a:t>SC 1.3 </a:t>
            </a:r>
            <a:r>
              <a:rPr lang="cs-CZ" sz="2200" dirty="0">
                <a:latin typeface="Myriad Pro"/>
              </a:rPr>
              <a:t>Zvýšení připravenosti k řešení a řízení rizik a </a:t>
            </a:r>
            <a:r>
              <a:rPr lang="cs-CZ" sz="2200" dirty="0" smtClean="0">
                <a:latin typeface="Myriad Pro"/>
              </a:rPr>
              <a:t>katastrof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86944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04801" y="58522"/>
            <a:ext cx="8534400" cy="1155801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2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47676" y="1009650"/>
            <a:ext cx="8382000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>
                <a:solidFill>
                  <a:srgbClr val="0070C0"/>
                </a:solidFill>
                <a:latin typeface="Myriad Pro"/>
              </a:rPr>
              <a:t>Prioritní osa 2 - Lidé</a:t>
            </a:r>
          </a:p>
          <a:p>
            <a:pPr algn="just">
              <a:spcBef>
                <a:spcPts val="1200"/>
              </a:spcBef>
            </a:pPr>
            <a:r>
              <a:rPr lang="cs-CZ" sz="2200" b="1" dirty="0" smtClean="0">
                <a:latin typeface="Myriad Pro"/>
              </a:rPr>
              <a:t>SC 2.1 </a:t>
            </a:r>
            <a:r>
              <a:rPr lang="cs-CZ" sz="2200" dirty="0">
                <a:latin typeface="Myriad Pro"/>
              </a:rPr>
              <a:t>Zvýšení</a:t>
            </a:r>
            <a:r>
              <a:rPr lang="cs-CZ" sz="2200" dirty="0" smtClean="0">
                <a:latin typeface="Myriad Pro"/>
              </a:rPr>
              <a:t> kvality a dostupnosti služeb vedoucí k sociální 	</a:t>
            </a:r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inkluzi</a:t>
            </a:r>
          </a:p>
          <a:p>
            <a:pPr algn="just"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2.2 </a:t>
            </a:r>
            <a:r>
              <a:rPr lang="cs-CZ" sz="2200" dirty="0" smtClean="0">
                <a:latin typeface="Myriad Pro"/>
              </a:rPr>
              <a:t>Vznik nových a rozvoj existujících podnikatelských aktivit</a:t>
            </a:r>
          </a:p>
          <a:p>
            <a:pPr algn="just"/>
            <a:r>
              <a:rPr lang="cs-CZ" sz="2200" dirty="0" smtClean="0">
                <a:latin typeface="Myriad Pro"/>
              </a:rPr>
              <a:t>	 v oblasti sociálního podnikání</a:t>
            </a:r>
          </a:p>
          <a:p>
            <a:pPr algn="just"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2.3 </a:t>
            </a:r>
            <a:r>
              <a:rPr lang="cs-CZ" sz="2200" dirty="0" smtClean="0">
                <a:latin typeface="Myriad Pro"/>
              </a:rPr>
              <a:t>Rozvoj infrastruktury pro poskytování zdravotních služeb      </a:t>
            </a:r>
          </a:p>
          <a:p>
            <a:pPr algn="just"/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 a  péče o zdraví</a:t>
            </a:r>
          </a:p>
          <a:p>
            <a:pPr algn="just"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2.4 </a:t>
            </a:r>
            <a:r>
              <a:rPr lang="cs-CZ" sz="2200" dirty="0" smtClean="0">
                <a:latin typeface="Myriad Pro"/>
              </a:rPr>
              <a:t>Zvýšení kvality a dostupnosti infrastruktury pro vzdělávání 	 a celoživotní učení</a:t>
            </a:r>
          </a:p>
          <a:p>
            <a:pPr algn="just"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2.5 </a:t>
            </a:r>
            <a:r>
              <a:rPr lang="cs-CZ" sz="2200" dirty="0" smtClean="0">
                <a:latin typeface="Myriad Pro"/>
              </a:rPr>
              <a:t>Snížení energetické náročnosti v sektoru bydlení</a:t>
            </a:r>
            <a:endParaRPr lang="cs-CZ" sz="2200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0511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IROP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4043</TotalTime>
  <Words>888</Words>
  <Application>Microsoft Office PowerPoint</Application>
  <PresentationFormat>Předvádění na obrazovce (4:3)</PresentationFormat>
  <Paragraphs>401</Paragraphs>
  <Slides>38</Slides>
  <Notes>30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MotivIROP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programového období 2014-2020</dc:title>
  <dc:creator>*</dc:creator>
  <cp:lastModifiedBy>Martin Janda</cp:lastModifiedBy>
  <cp:revision>443</cp:revision>
  <cp:lastPrinted>2015-01-29T12:55:59Z</cp:lastPrinted>
  <dcterms:created xsi:type="dcterms:W3CDTF">2014-10-03T06:20:14Z</dcterms:created>
  <dcterms:modified xsi:type="dcterms:W3CDTF">2016-02-02T14:43:42Z</dcterms:modified>
</cp:coreProperties>
</file>