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260" r:id="rId2"/>
    <p:sldId id="291" r:id="rId3"/>
    <p:sldId id="293" r:id="rId4"/>
    <p:sldId id="294" r:id="rId5"/>
    <p:sldId id="263" r:id="rId6"/>
    <p:sldId id="295" r:id="rId7"/>
    <p:sldId id="296" r:id="rId8"/>
    <p:sldId id="297" r:id="rId9"/>
    <p:sldId id="298" r:id="rId10"/>
    <p:sldId id="267" r:id="rId11"/>
    <p:sldId id="299" r:id="rId12"/>
    <p:sldId id="300" r:id="rId13"/>
    <p:sldId id="301" r:id="rId14"/>
    <p:sldId id="302" r:id="rId15"/>
    <p:sldId id="303" r:id="rId16"/>
    <p:sldId id="304" r:id="rId17"/>
    <p:sldId id="305" r:id="rId18"/>
    <p:sldId id="306" r:id="rId19"/>
    <p:sldId id="307" r:id="rId20"/>
    <p:sldId id="273" r:id="rId21"/>
    <p:sldId id="314" r:id="rId22"/>
    <p:sldId id="274" r:id="rId23"/>
    <p:sldId id="275" r:id="rId24"/>
    <p:sldId id="285" r:id="rId25"/>
    <p:sldId id="280" r:id="rId26"/>
    <p:sldId id="276" r:id="rId27"/>
    <p:sldId id="281" r:id="rId28"/>
    <p:sldId id="277" r:id="rId29"/>
    <p:sldId id="283" r:id="rId30"/>
    <p:sldId id="282" r:id="rId31"/>
    <p:sldId id="278" r:id="rId32"/>
    <p:sldId id="284" r:id="rId33"/>
    <p:sldId id="308" r:id="rId34"/>
    <p:sldId id="309" r:id="rId35"/>
    <p:sldId id="310" r:id="rId36"/>
    <p:sldId id="311" r:id="rId37"/>
    <p:sldId id="312" r:id="rId38"/>
    <p:sldId id="313" r:id="rId39"/>
    <p:sldId id="26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86" y="-180"/>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4/12/2016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p:spPr>
        <p:txBody>
          <a:bodyPr/>
          <a:lstStyle/>
          <a:p>
            <a:pPr>
              <a:spcBef>
                <a:spcPct val="0"/>
              </a:spcBef>
            </a:pPr>
            <a:endParaRPr lang="en-US" altLang="cs-CZ" smtClean="0"/>
          </a:p>
        </p:txBody>
      </p:sp>
      <p:sp>
        <p:nvSpPr>
          <p:cNvPr id="31748" name="Zástupný symbol pro číslo snímku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20000"/>
              </a:spcBef>
            </a:pPr>
            <a:fld id="{3E4DB106-2719-4127-B574-1EA40AB59469}" type="slidenum">
              <a:rPr lang="cs-CZ" altLang="cs-CZ">
                <a:latin typeface="Calibri" pitchFamily="34" charset="0"/>
              </a:rPr>
              <a:pPr algn="r" eaLnBrk="1" hangingPunct="1">
                <a:spcBef>
                  <a:spcPct val="20000"/>
                </a:spcBef>
              </a:pPr>
              <a:t>5</a:t>
            </a:fld>
            <a:endParaRPr lang="cs-CZ"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apco.com/" TargetMode="External"/><Relationship Id="rId2" Type="http://schemas.openxmlformats.org/officeDocument/2006/relationships/hyperlink" Target="https://www.cpubenchmark.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pec.or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dirty="0" smtClean="0"/>
              <a:t>Zadávání a kontrola veřejných zakázek</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0" y="3309620"/>
            <a:ext cx="7625687" cy="1452562"/>
          </a:xfrm>
        </p:spPr>
        <p:txBody>
          <a:bodyPr>
            <a:normAutofit/>
          </a:bodyPr>
          <a:lstStyle/>
          <a:p>
            <a:r>
              <a:rPr lang="cs-CZ" sz="2000" dirty="0"/>
              <a:t>Seminář pro SC 3.2 ZVYŠOVÁNÍ EFEKTIVITY A TRANSPARENTNOSTI VEŘEJNÉ SPRÁVY PROSTŘEDNICTVÍM ROZVOJE VYUŽITÍ A KVALITY SYSTÉMŮ IKT</a:t>
            </a:r>
          </a:p>
          <a:p>
            <a:r>
              <a:rPr lang="cs-CZ" sz="2000" dirty="0"/>
              <a:t>Průběžná výzva č. 26 </a:t>
            </a:r>
            <a:r>
              <a:rPr lang="cs-CZ" sz="2000" b="1" dirty="0">
                <a:latin typeface="Calibri" panose="020F0502020204030204" pitchFamily="34" charset="0"/>
              </a:rPr>
              <a:t>EGOVERNMENT I. </a:t>
            </a:r>
            <a:endParaRPr lang="en-US" sz="2000" b="1" dirty="0">
              <a:latin typeface="Calibri" panose="020F0502020204030204" pitchFamily="34" charset="0"/>
            </a:endParaRPr>
          </a:p>
          <a:p>
            <a:endParaRPr lang="cs-CZ" sz="2800" b="1" dirty="0">
              <a:latin typeface="Calibri" panose="020F0502020204030204" pitchFamily="34" charset="0"/>
            </a:endParaRPr>
          </a:p>
          <a:p>
            <a:pPr algn="ctr"/>
            <a:endParaRPr lang="en-US" sz="2800" b="1" u="sng" dirty="0"/>
          </a:p>
        </p:txBody>
      </p:sp>
      <p:sp>
        <p:nvSpPr>
          <p:cNvPr id="5" name="Text Placeholder 4"/>
          <p:cNvSpPr>
            <a:spLocks noGrp="1"/>
          </p:cNvSpPr>
          <p:nvPr>
            <p:ph type="body" sz="quarter" idx="12"/>
          </p:nvPr>
        </p:nvSpPr>
        <p:spPr/>
        <p:txBody>
          <a:bodyPr>
            <a:normAutofit lnSpcReduction="10000"/>
          </a:bodyPr>
          <a:lstStyle/>
          <a:p>
            <a:r>
              <a:rPr lang="cs-CZ" dirty="0"/>
              <a:t>13. 4. 2016</a:t>
            </a:r>
            <a:endParaRPr lang="en-US" dirty="0"/>
          </a:p>
          <a:p>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cs-CZ" sz="2400" dirty="0"/>
              <a:t>Předpokládaná hodnota zakázky a nabídková cena uchazeče, s nímž má být nebo </a:t>
            </a:r>
            <a:r>
              <a:rPr lang="cs-CZ" sz="2400" dirty="0" smtClean="0"/>
              <a:t>byla uzavřena </a:t>
            </a:r>
            <a:r>
              <a:rPr lang="cs-CZ" sz="2400" dirty="0"/>
              <a:t>smlouva dle §82 odst. 4 zákona o veřejných zakázkách nebo dle bodu </a:t>
            </a:r>
            <a:r>
              <a:rPr lang="cs-CZ" sz="2400" dirty="0" smtClean="0"/>
              <a:t>8.4.1 Metodického </a:t>
            </a:r>
            <a:r>
              <a:rPr lang="cs-CZ" sz="2400" dirty="0"/>
              <a:t>pokynu pro oblast zadávání zakázek pro programové období </a:t>
            </a:r>
            <a:r>
              <a:rPr lang="cs-CZ" sz="2400" dirty="0" smtClean="0"/>
              <a:t>2014-2020 </a:t>
            </a:r>
            <a:r>
              <a:rPr lang="cs-CZ" sz="2400" b="1" dirty="0" smtClean="0"/>
              <a:t>musí </a:t>
            </a:r>
            <a:r>
              <a:rPr lang="cs-CZ" sz="2400" b="1" dirty="0"/>
              <a:t>odpovídat cenám v místě a čase </a:t>
            </a:r>
            <a:r>
              <a:rPr lang="cs-CZ" sz="2400" b="1" dirty="0" smtClean="0"/>
              <a:t>obvyklým</a:t>
            </a:r>
            <a:r>
              <a:rPr lang="cs-CZ" sz="2400" dirty="0" smtClean="0"/>
              <a:t>.</a:t>
            </a:r>
          </a:p>
          <a:p>
            <a:endParaRPr lang="cs-CZ" sz="2400" dirty="0"/>
          </a:p>
          <a:p>
            <a:r>
              <a:rPr lang="cs-CZ" sz="2400" b="1" dirty="0" smtClean="0"/>
              <a:t>Platí i pro přímé objednávky či nákupy!</a:t>
            </a:r>
            <a:endParaRPr lang="cs-CZ"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Zadávání veřejných zakázek - ceny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869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buFont typeface="Arial" panose="020B0604020202020204" pitchFamily="34" charset="0"/>
              <a:buChar char="•"/>
            </a:pPr>
            <a:r>
              <a:rPr lang="cs-CZ" sz="2400" b="1" dirty="0">
                <a:latin typeface="Arial"/>
                <a:ea typeface="Times New Roman"/>
              </a:rPr>
              <a:t>Soulad předmětu VZ s obsahem </a:t>
            </a:r>
            <a:r>
              <a:rPr lang="cs-CZ" sz="2400" b="1" dirty="0" smtClean="0">
                <a:latin typeface="Arial"/>
                <a:ea typeface="Times New Roman"/>
              </a:rPr>
              <a:t>projektu -  </a:t>
            </a:r>
            <a:r>
              <a:rPr lang="cs-CZ" sz="2400" u="sng" dirty="0" smtClean="0">
                <a:latin typeface="Arial"/>
                <a:ea typeface="Times New Roman"/>
              </a:rPr>
              <a:t>nezakazuje ale přítomnost nezpůsobilých výdajů (např. servisní služby – funkční celek!!!)</a:t>
            </a:r>
            <a:endParaRPr lang="cs-CZ" sz="2400" dirty="0" smtClean="0">
              <a:latin typeface="Arial"/>
              <a:ea typeface="Times New Roman"/>
            </a:endParaRPr>
          </a:p>
          <a:p>
            <a:pPr marL="285750" indent="-285750">
              <a:buFont typeface="Arial" panose="020B0604020202020204" pitchFamily="34" charset="0"/>
              <a:buChar char="•"/>
            </a:pPr>
            <a:r>
              <a:rPr lang="cs-CZ" sz="2400" b="1" dirty="0" smtClean="0">
                <a:latin typeface="Arial"/>
                <a:ea typeface="Times New Roman"/>
              </a:rPr>
              <a:t>Požadavky </a:t>
            </a:r>
            <a:r>
              <a:rPr lang="cs-CZ" sz="2400" b="1" dirty="0">
                <a:latin typeface="Arial"/>
                <a:ea typeface="Times New Roman"/>
              </a:rPr>
              <a:t>na </a:t>
            </a:r>
            <a:r>
              <a:rPr lang="cs-CZ" sz="2400" b="1" dirty="0" smtClean="0">
                <a:latin typeface="Arial"/>
                <a:ea typeface="Times New Roman"/>
              </a:rPr>
              <a:t>publicitu </a:t>
            </a:r>
            <a:r>
              <a:rPr lang="cs-CZ" sz="2400" dirty="0" smtClean="0">
                <a:latin typeface="Arial"/>
                <a:ea typeface="Times New Roman"/>
              </a:rPr>
              <a:t>– nově „Povinnosti </a:t>
            </a:r>
            <a:r>
              <a:rPr lang="cs-CZ" sz="2400" dirty="0">
                <a:latin typeface="Arial"/>
                <a:ea typeface="Times New Roman"/>
              </a:rPr>
              <a:t>příjemců v oblasti publicity se nevztahují na dokumentaci o zakázce (zadávací dokumentace, protokoly z jednání komisí apod</a:t>
            </a:r>
            <a:r>
              <a:rPr lang="cs-CZ" sz="2400" dirty="0" smtClean="0">
                <a:latin typeface="Arial"/>
                <a:ea typeface="Times New Roman"/>
              </a:rPr>
              <a:t>.)“.</a:t>
            </a:r>
          </a:p>
          <a:p>
            <a:pPr marL="285750" indent="-285750">
              <a:buFont typeface="Arial" panose="020B0604020202020204" pitchFamily="34" charset="0"/>
              <a:buChar char="•"/>
            </a:pPr>
            <a:r>
              <a:rPr lang="cs-CZ" sz="2400" b="1" dirty="0" smtClean="0">
                <a:latin typeface="Arial"/>
                <a:ea typeface="Times New Roman"/>
              </a:rPr>
              <a:t>Ustanovení smluvních podmínek:</a:t>
            </a:r>
            <a:endParaRPr lang="cs-CZ" sz="2400" b="1" dirty="0">
              <a:latin typeface="Arial"/>
              <a:ea typeface="Times New Roman"/>
            </a:endParaRPr>
          </a:p>
          <a:p>
            <a:pPr marL="1085850" lvl="1" indent="-457200">
              <a:buFont typeface="Wingdings" panose="05000000000000000000" pitchFamily="2" charset="2"/>
              <a:buChar char="Ø"/>
            </a:pPr>
            <a:r>
              <a:rPr lang="cs-CZ" b="0" dirty="0" smtClean="0">
                <a:solidFill>
                  <a:schemeClr val="tx1"/>
                </a:solidFill>
                <a:latin typeface="Arial"/>
                <a:ea typeface="Times New Roman"/>
              </a:rPr>
              <a:t>Označování </a:t>
            </a:r>
            <a:r>
              <a:rPr lang="cs-CZ" b="0" dirty="0">
                <a:solidFill>
                  <a:schemeClr val="tx1"/>
                </a:solidFill>
                <a:latin typeface="Arial"/>
                <a:ea typeface="Times New Roman"/>
              </a:rPr>
              <a:t>účetních dokladů názvem a číslem projektu</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cs-CZ" b="0" dirty="0" smtClean="0">
                <a:solidFill>
                  <a:schemeClr val="tx1"/>
                </a:solidFill>
                <a:latin typeface="Arial"/>
                <a:ea typeface="Times New Roman"/>
              </a:rPr>
              <a:t>Uvedení </a:t>
            </a:r>
            <a:r>
              <a:rPr lang="cs-CZ" b="0" dirty="0">
                <a:solidFill>
                  <a:schemeClr val="tx1"/>
                </a:solidFill>
                <a:latin typeface="Arial"/>
                <a:ea typeface="Times New Roman"/>
              </a:rPr>
              <a:t>povinnosti dodavatele poskytovat informace a dokumentaci oprávněným orgánům do roku 2028</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pl-PL" b="0" dirty="0" smtClean="0">
                <a:solidFill>
                  <a:schemeClr val="tx1"/>
                </a:solidFill>
                <a:latin typeface="Arial"/>
                <a:ea typeface="Times New Roman"/>
              </a:rPr>
              <a:t>Ustanovení </a:t>
            </a:r>
            <a:r>
              <a:rPr lang="pl-PL" b="0" dirty="0">
                <a:solidFill>
                  <a:schemeClr val="tx1"/>
                </a:solidFill>
                <a:latin typeface="Arial"/>
                <a:ea typeface="Times New Roman"/>
              </a:rPr>
              <a:t>o archivaci dokladů do roku 2028.</a:t>
            </a:r>
            <a:endParaRPr lang="cs-CZ" b="0" dirty="0" smtClean="0">
              <a:solidFill>
                <a:schemeClr val="tx1"/>
              </a:solidFill>
              <a:latin typeface="Arial"/>
              <a:ea typeface="Times New Roman"/>
            </a:endParaRPr>
          </a:p>
          <a:p>
            <a:pPr marL="1085850" lvl="1" indent="-457200">
              <a:buFont typeface="Wingdings" panose="05000000000000000000" pitchFamily="2" charset="2"/>
              <a:buChar char="Ø"/>
            </a:pPr>
            <a:endParaRPr lang="cs-CZ" sz="3000" dirty="0">
              <a:latin typeface="Times New Roman"/>
              <a:ea typeface="Times New Roman"/>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a:t>Obecná pravidla pro žadatele a </a:t>
            </a:r>
            <a:r>
              <a:rPr lang="cs-CZ" dirty="0" smtClean="0"/>
              <a:t>příjemce – požadavky při zadávání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8309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a:t>Kontrola 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722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a:p>
          <a:p>
            <a:pPr marL="457200" lvl="0" indent="-457200">
              <a:spcAft>
                <a:spcPts val="600"/>
              </a:spcAft>
              <a:buFont typeface="+mj-lt"/>
              <a:buAutoNum type="arabicPeriod"/>
            </a:pPr>
            <a:r>
              <a:rPr lang="cs-CZ" sz="2400" b="1" dirty="0" smtClean="0"/>
              <a:t>Povinnosti stanovují Obecná pravidla pro žadatele a příjemce + Podmínky Rozhodnutí </a:t>
            </a:r>
            <a:r>
              <a:rPr lang="cs-CZ" sz="2400" b="1" smtClean="0"/>
              <a:t>(lhůty, finanční </a:t>
            </a:r>
            <a:r>
              <a:rPr lang="cs-CZ" sz="2400" b="1" dirty="0" smtClean="0"/>
              <a:t>opravy)</a:t>
            </a:r>
          </a:p>
          <a:p>
            <a:pPr marL="457200" lvl="0" indent="-457200">
              <a:spcAft>
                <a:spcPts val="600"/>
              </a:spcAft>
              <a:buFont typeface="+mj-lt"/>
              <a:buAutoNum type="arabicPeriod"/>
            </a:pPr>
            <a:r>
              <a:rPr lang="cs-CZ" sz="2400" b="1" dirty="0" smtClean="0"/>
              <a:t>Kontrola VZ probíhá průběžně ve 3 + 2 fázích</a:t>
            </a:r>
            <a:endParaRPr lang="cs-CZ" sz="2400" b="1" dirty="0"/>
          </a:p>
          <a:p>
            <a:pPr marL="457200" lvl="0" indent="-457200">
              <a:spcAft>
                <a:spcPts val="600"/>
              </a:spcAft>
              <a:buFont typeface="+mj-lt"/>
              <a:buAutoNum type="arabicPeriod"/>
            </a:pPr>
            <a:r>
              <a:rPr lang="cs-CZ" sz="2400" b="1" dirty="0"/>
              <a:t>Relevantní dokumentaci o zakázce zadavatel předkládá </a:t>
            </a:r>
            <a:r>
              <a:rPr lang="cs-CZ" sz="2400" b="1" dirty="0" smtClean="0"/>
              <a:t>prostřednictvím MS2014</a:t>
            </a:r>
            <a:r>
              <a:rPr lang="cs-CZ" sz="2400" b="1" dirty="0"/>
              <a:t>+</a:t>
            </a:r>
            <a:endParaRPr lang="cs-CZ" sz="2400" b="1"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118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smtClean="0"/>
          </a:p>
          <a:p>
            <a:pPr lvl="0"/>
            <a:r>
              <a:rPr lang="cs-CZ" sz="2400" b="1" dirty="0" smtClean="0"/>
              <a:t>1. Fáze = kontrola zadávacích podmínek VZ</a:t>
            </a:r>
          </a:p>
          <a:p>
            <a:pPr marL="342900" lvl="0" indent="-342900" algn="just">
              <a:buFontTx/>
              <a:buChar char="-"/>
            </a:pPr>
            <a:r>
              <a:rPr lang="cs-CZ" sz="2400" dirty="0" smtClean="0"/>
              <a:t>předložení zadávacích podmínek </a:t>
            </a:r>
            <a:r>
              <a:rPr lang="cs-CZ" sz="2400" dirty="0"/>
              <a:t>VZ </a:t>
            </a:r>
            <a:r>
              <a:rPr lang="cs-CZ" sz="2400" dirty="0" smtClean="0"/>
              <a:t>k </a:t>
            </a:r>
            <a:r>
              <a:rPr lang="cs-CZ" sz="2400" dirty="0"/>
              <a:t>posouzení </a:t>
            </a:r>
            <a:r>
              <a:rPr lang="cs-CZ" sz="2400" dirty="0" smtClean="0"/>
              <a:t>a konzultaci </a:t>
            </a:r>
            <a:r>
              <a:rPr lang="cs-CZ" sz="2400" dirty="0"/>
              <a:t>CRR 10 pracovních dní před plánovaným zahájením </a:t>
            </a:r>
            <a:r>
              <a:rPr lang="cs-CZ" sz="2400" dirty="0" smtClean="0"/>
              <a:t>zadávacího/výběrového řízení</a:t>
            </a:r>
          </a:p>
          <a:p>
            <a:pPr marL="342900" lvl="0" indent="-342900" algn="just">
              <a:buFontTx/>
              <a:buChar char="-"/>
            </a:pPr>
            <a:r>
              <a:rPr lang="cs-CZ" sz="2400" dirty="0" smtClean="0"/>
              <a:t>pro zakázky zadávané dle zákona o veřejných zakázkách se jedná o povinnost, pro VZMR se jedná o doporučení</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211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cs-CZ" sz="2400" b="1" u="sng" dirty="0" smtClean="0"/>
              <a:t>Proces kontroly VZ:</a:t>
            </a:r>
          </a:p>
          <a:p>
            <a:pPr lvl="0"/>
            <a:endParaRPr lang="cs-CZ" sz="2400" dirty="0" smtClean="0"/>
          </a:p>
          <a:p>
            <a:pPr lvl="0" algn="just"/>
            <a:r>
              <a:rPr lang="cs-CZ" sz="2400" b="1" dirty="0" smtClean="0"/>
              <a:t>2. Fáze = kontrola průběhu zad. řízení před uzavřením smlouvy</a:t>
            </a:r>
          </a:p>
          <a:p>
            <a:pPr marL="342900" lvl="0" indent="-342900" algn="just">
              <a:buFontTx/>
              <a:buChar char="-"/>
            </a:pPr>
            <a:r>
              <a:rPr lang="cs-CZ" sz="2400" dirty="0"/>
              <a:t>předložení </a:t>
            </a:r>
            <a:r>
              <a:rPr lang="cs-CZ" sz="2400" dirty="0" smtClean="0"/>
              <a:t>dokumentace </a:t>
            </a:r>
            <a:r>
              <a:rPr lang="cs-CZ" sz="2400" dirty="0"/>
              <a:t>k průběhu zadávacího řízení před uzavřením smlouvy na plnění </a:t>
            </a:r>
            <a:r>
              <a:rPr lang="cs-CZ" sz="2400" dirty="0" smtClean="0"/>
              <a:t>zakázky ke kontrole CRR</a:t>
            </a:r>
            <a:endParaRPr lang="cs-CZ" sz="2400" dirty="0"/>
          </a:p>
          <a:p>
            <a:pPr marL="342900" lvl="0" indent="-342900" algn="just">
              <a:buFontTx/>
              <a:buChar char="-"/>
            </a:pPr>
            <a:r>
              <a:rPr lang="cs-CZ" sz="2400" dirty="0" smtClean="0"/>
              <a:t>pro zakázky zadávané dle zákona o veřejných zakázkách se jedná o povinnost, pro VZMR se jedná o doporučení</a:t>
            </a:r>
          </a:p>
          <a:p>
            <a:pPr marL="342900" lvl="0" indent="-342900" algn="just">
              <a:buFontTx/>
              <a:buChar char="-"/>
            </a:pPr>
            <a:r>
              <a:rPr lang="cs-CZ" sz="2400" dirty="0" smtClean="0"/>
              <a:t>kontroluje se kompletní dokumentace, první 2 nabídky v pořadí a nabídky všech vyloučených uchazečů</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3785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3. Fáze = kontrola dokončení zadávacího řízení</a:t>
            </a:r>
          </a:p>
          <a:p>
            <a:pPr marL="342900" lvl="0" indent="-342900">
              <a:buFontTx/>
              <a:buChar char="-"/>
            </a:pPr>
            <a:r>
              <a:rPr lang="cs-CZ" sz="2400" dirty="0" smtClean="0"/>
              <a:t>musí proběhnout vždy před schválením první žádosti o platbu</a:t>
            </a:r>
          </a:p>
          <a:p>
            <a:pPr marL="342900" lvl="0" indent="-342900">
              <a:buFontTx/>
              <a:buChar char="-"/>
            </a:pPr>
            <a:r>
              <a:rPr lang="cs-CZ" sz="2400" dirty="0" smtClean="0"/>
              <a:t>po dokončení kontroly je zasíláno stanovisko CRR ke kontrole</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9729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a:t>4</a:t>
            </a:r>
            <a:r>
              <a:rPr lang="cs-CZ" sz="2400" b="1" dirty="0" smtClean="0"/>
              <a:t>. Fáze = kontrola dodatku ke smlouvě před jeho uzavřením</a:t>
            </a:r>
          </a:p>
          <a:p>
            <a:pPr marL="342900" lvl="0" indent="-342900">
              <a:buFontTx/>
              <a:buChar char="-"/>
            </a:pPr>
            <a:r>
              <a:rPr lang="cs-CZ" sz="2400" dirty="0"/>
              <a:t>dle Pravidel je stanovena povinnost předložit </a:t>
            </a:r>
            <a:r>
              <a:rPr lang="cs-CZ" sz="2400" dirty="0" smtClean="0"/>
              <a:t>dodatek ke smlouvě před jeho uzavřením ke </a:t>
            </a:r>
            <a:r>
              <a:rPr lang="cs-CZ" sz="2400" dirty="0"/>
              <a:t>kontrole CRR</a:t>
            </a:r>
          </a:p>
          <a:p>
            <a:pPr marL="342900" lvl="0" indent="-342900">
              <a:buFontTx/>
              <a:buChar char="-"/>
            </a:pPr>
            <a:r>
              <a:rPr lang="cs-CZ" sz="2400" dirty="0"/>
              <a:t>pro zakázky zadávané dle zákona o veřejných zakázkách se jedná o povinnost, pro VZMR se jedná o doporučení</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4611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5. Fáze = kontrola uzavřeného dodatku</a:t>
            </a:r>
          </a:p>
          <a:p>
            <a:pPr marL="342900" lvl="0" indent="-342900">
              <a:buFontTx/>
              <a:buChar char="-"/>
            </a:pPr>
            <a:r>
              <a:rPr lang="cs-CZ" sz="2400" dirty="0"/>
              <a:t>musí proběhnout vždy před schválením </a:t>
            </a:r>
            <a:r>
              <a:rPr lang="cs-CZ" sz="2400" dirty="0" smtClean="0"/>
              <a:t>nejbližší (zpravidla první) </a:t>
            </a:r>
            <a:r>
              <a:rPr lang="cs-CZ" sz="2400" dirty="0"/>
              <a:t>žádosti o platbu</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76828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cs-CZ" sz="2000" b="1" dirty="0" smtClean="0"/>
              <a:t>Proces kontroly VZ:</a:t>
            </a:r>
          </a:p>
          <a:p>
            <a:pPr algn="just"/>
            <a:r>
              <a:rPr lang="cs-CZ" sz="2000" dirty="0"/>
              <a:t>Pokud </a:t>
            </a:r>
            <a:endParaRPr lang="cs-CZ" sz="2000" dirty="0" smtClean="0"/>
          </a:p>
          <a:p>
            <a:pPr algn="just"/>
            <a:r>
              <a:rPr lang="cs-CZ" sz="2000" dirty="0" smtClean="0"/>
              <a:t>a) smlouva </a:t>
            </a:r>
            <a:r>
              <a:rPr lang="cs-CZ" sz="2000" dirty="0"/>
              <a:t>na plnění zakázky byla uzavřena před schválením právního aktu, </a:t>
            </a:r>
            <a:r>
              <a:rPr lang="cs-CZ" sz="2000" dirty="0" smtClean="0"/>
              <a:t>nebo </a:t>
            </a:r>
          </a:p>
          <a:p>
            <a:pPr algn="just"/>
            <a:r>
              <a:rPr lang="cs-CZ" sz="2000" dirty="0" smtClean="0"/>
              <a:t>b) zadávací/výběrové řízení </a:t>
            </a:r>
            <a:r>
              <a:rPr lang="cs-CZ" sz="2000" dirty="0"/>
              <a:t>bylo zahájeno před schválením právního aktu, </a:t>
            </a:r>
            <a:r>
              <a:rPr lang="cs-CZ" sz="2000" dirty="0" smtClean="0"/>
              <a:t>nebo </a:t>
            </a:r>
          </a:p>
          <a:p>
            <a:pPr algn="just"/>
            <a:r>
              <a:rPr lang="cs-CZ" sz="2000" dirty="0" smtClean="0"/>
              <a:t>c) </a:t>
            </a:r>
            <a:r>
              <a:rPr lang="cs-CZ" sz="2000" dirty="0"/>
              <a:t>dodatek ke smlouvě na plnění zakázky byl uzavřen před </a:t>
            </a:r>
            <a:r>
              <a:rPr lang="cs-CZ" sz="2000" dirty="0" smtClean="0"/>
              <a:t>schválením právního </a:t>
            </a:r>
            <a:r>
              <a:rPr lang="cs-CZ" sz="2000" dirty="0"/>
              <a:t>aktu, </a:t>
            </a:r>
            <a:r>
              <a:rPr lang="cs-CZ" sz="2000" dirty="0" smtClean="0"/>
              <a:t> </a:t>
            </a:r>
          </a:p>
          <a:p>
            <a:pPr algn="just"/>
            <a:r>
              <a:rPr lang="cs-CZ" sz="2000" b="1" dirty="0" smtClean="0"/>
              <a:t>neplatí </a:t>
            </a:r>
            <a:r>
              <a:rPr lang="cs-CZ" sz="2000" b="1" dirty="0"/>
              <a:t>povinnost </a:t>
            </a:r>
            <a:r>
              <a:rPr lang="cs-CZ" sz="2000" b="1" dirty="0" smtClean="0"/>
              <a:t>předložit </a:t>
            </a:r>
            <a:r>
              <a:rPr lang="cs-CZ" sz="2000" b="1" dirty="0"/>
              <a:t>CRR </a:t>
            </a:r>
            <a:r>
              <a:rPr lang="cs-CZ" sz="2000" b="1" dirty="0" smtClean="0"/>
              <a:t>příslušnou dokumentaci ke </a:t>
            </a:r>
            <a:r>
              <a:rPr lang="cs-CZ" sz="2000" b="1" dirty="0"/>
              <a:t>kontrole před </a:t>
            </a:r>
            <a:r>
              <a:rPr lang="cs-CZ" sz="2000" b="1" dirty="0" smtClean="0"/>
              <a:t>zahájením řízení / uzavřením smlouvy / podpisem dodatku. </a:t>
            </a:r>
          </a:p>
          <a:p>
            <a:pPr algn="just">
              <a:spcBef>
                <a:spcPts val="0"/>
              </a:spcBef>
              <a:spcAft>
                <a:spcPts val="0"/>
              </a:spcAft>
            </a:pPr>
            <a:endParaRPr lang="cs-CZ" sz="2000" dirty="0" smtClean="0"/>
          </a:p>
          <a:p>
            <a:pPr algn="just"/>
            <a:r>
              <a:rPr lang="cs-CZ" sz="2000" dirty="0" smtClean="0"/>
              <a:t>V takovém </a:t>
            </a:r>
            <a:r>
              <a:rPr lang="cs-CZ" sz="2000" dirty="0"/>
              <a:t>případě zadavatel přiloží </a:t>
            </a:r>
            <a:r>
              <a:rPr lang="cs-CZ" sz="2000" dirty="0" smtClean="0"/>
              <a:t>příslušnou dokumentaci k žádosti </a:t>
            </a:r>
            <a:r>
              <a:rPr lang="cs-CZ" sz="2000" dirty="0"/>
              <a:t>o </a:t>
            </a:r>
            <a:r>
              <a:rPr lang="cs-CZ" sz="2000" dirty="0" smtClean="0"/>
              <a:t>podporu, a to bez ohledu </a:t>
            </a:r>
            <a:r>
              <a:rPr lang="cs-CZ" sz="2000" dirty="0"/>
              <a:t>na hodnotu původní </a:t>
            </a:r>
            <a:r>
              <a:rPr lang="cs-CZ" sz="2000" dirty="0" smtClean="0"/>
              <a:t>zakázky</a:t>
            </a:r>
            <a:r>
              <a:rPr lang="pl-PL" sz="2000" dirty="0" smtClean="0"/>
              <a:t>.</a:t>
            </a:r>
            <a:r>
              <a:rPr lang="cs-CZ" sz="2000" dirty="0" smtClean="0"/>
              <a:t> </a:t>
            </a:r>
            <a:endParaRPr lang="cs-CZ" sz="20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4889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smtClean="0"/>
              <a:t>Zadávání </a:t>
            </a:r>
            <a:r>
              <a:rPr lang="cs-CZ" dirty="0"/>
              <a:t>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27348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7908" y="2599079"/>
            <a:ext cx="8229600" cy="822642"/>
          </a:xfrm>
        </p:spPr>
        <p:txBody>
          <a:bodyPr>
            <a:noAutofit/>
          </a:bodyPr>
          <a:lstStyle/>
          <a:p>
            <a:pPr algn="ctr"/>
            <a:r>
              <a:rPr lang="cs-CZ" dirty="0" smtClean="0"/>
              <a:t>Praktické aspekty a časté problémy při zadávání zakázek v oblasti ICT</a:t>
            </a: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568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cs-CZ" sz="2400" dirty="0" smtClean="0"/>
              <a:t>Je pracovní skupinou </a:t>
            </a:r>
            <a:r>
              <a:rPr lang="cs-CZ" sz="2400" dirty="0"/>
              <a:t>Rady vlády pro informační </a:t>
            </a:r>
            <a:r>
              <a:rPr lang="cs-CZ" sz="2400" dirty="0" smtClean="0"/>
              <a:t>společnost zřízenou </a:t>
            </a:r>
            <a:r>
              <a:rPr lang="cs-CZ" sz="2400" dirty="0"/>
              <a:t>za </a:t>
            </a:r>
            <a:r>
              <a:rPr lang="cs-CZ" sz="2400" dirty="0" smtClean="0"/>
              <a:t>účelem projednávání </a:t>
            </a:r>
            <a:r>
              <a:rPr lang="cs-CZ" sz="2400" dirty="0"/>
              <a:t>a posuzování </a:t>
            </a:r>
            <a:r>
              <a:rPr lang="cs-CZ" sz="2400" dirty="0" smtClean="0"/>
              <a:t>zadávání veřejných </a:t>
            </a:r>
            <a:r>
              <a:rPr lang="cs-CZ" sz="2400" dirty="0"/>
              <a:t>zakázek formou </a:t>
            </a:r>
            <a:r>
              <a:rPr lang="cs-CZ" sz="2400" dirty="0" smtClean="0"/>
              <a:t>JŘBU zadávaných </a:t>
            </a:r>
            <a:r>
              <a:rPr lang="cs-CZ" sz="2400" dirty="0"/>
              <a:t>v oblasti informačních a </a:t>
            </a:r>
            <a:r>
              <a:rPr lang="cs-CZ" sz="2400" dirty="0" smtClean="0"/>
              <a:t>komunikačních technologií.</a:t>
            </a:r>
          </a:p>
          <a:p>
            <a:pPr marL="342900" indent="-342900" algn="just">
              <a:buFont typeface="Arial" panose="020B0604020202020204" pitchFamily="34" charset="0"/>
              <a:buChar char="•"/>
            </a:pPr>
            <a:r>
              <a:rPr lang="cs-CZ" sz="2400" dirty="0" smtClean="0"/>
              <a:t>Posuzování </a:t>
            </a:r>
            <a:r>
              <a:rPr lang="cs-CZ" sz="2400" dirty="0"/>
              <a:t>záměru zadavatele realizovat </a:t>
            </a:r>
            <a:r>
              <a:rPr lang="cs-CZ" sz="2400" dirty="0" smtClean="0"/>
              <a:t>nadlimitní veřejnou </a:t>
            </a:r>
            <a:r>
              <a:rPr lang="cs-CZ" sz="2400" dirty="0"/>
              <a:t>zakázku formou </a:t>
            </a:r>
            <a:r>
              <a:rPr lang="cs-CZ" sz="2400" dirty="0" smtClean="0"/>
              <a:t>JŘBU a </a:t>
            </a:r>
            <a:r>
              <a:rPr lang="cs-CZ" sz="2400" dirty="0"/>
              <a:t>dále doporučit zadavateli </a:t>
            </a:r>
            <a:r>
              <a:rPr lang="cs-CZ" sz="2400" dirty="0" smtClean="0"/>
              <a:t>takový postup </a:t>
            </a:r>
            <a:r>
              <a:rPr lang="cs-CZ" sz="2400" dirty="0"/>
              <a:t>či koncepci nastavení projektu, aby nedocházelo k nadužívání </a:t>
            </a:r>
            <a:r>
              <a:rPr lang="cs-CZ" sz="2400" dirty="0" smtClean="0"/>
              <a:t>JŘBU.</a:t>
            </a:r>
          </a:p>
          <a:p>
            <a:pPr marL="342900" indent="-342900" algn="just">
              <a:buFont typeface="Arial" panose="020B0604020202020204" pitchFamily="34" charset="0"/>
              <a:buChar char="•"/>
            </a:pPr>
            <a:r>
              <a:rPr lang="cs-CZ" sz="2400" dirty="0" smtClean="0"/>
              <a:t>Zprávy o posouzení předkládány Předsednictvu RVIS.</a:t>
            </a:r>
          </a:p>
          <a:p>
            <a:pPr marL="342900" indent="-342900" algn="just">
              <a:buFont typeface="Arial" panose="020B0604020202020204" pitchFamily="34" charset="0"/>
              <a:buChar char="•"/>
            </a:pPr>
            <a:r>
              <a:rPr lang="cs-CZ" sz="2400" dirty="0"/>
              <a:t>Zpráva o projednání Předsednictvem RVIS </a:t>
            </a:r>
            <a:r>
              <a:rPr lang="cs-CZ" sz="2400" dirty="0" smtClean="0"/>
              <a:t>je </a:t>
            </a:r>
            <a:r>
              <a:rPr lang="cs-CZ" sz="2400" dirty="0"/>
              <a:t>předkladatelem následně předložena </a:t>
            </a:r>
            <a:r>
              <a:rPr lang="cs-CZ" sz="2400" dirty="0" smtClean="0"/>
              <a:t>jako součást </a:t>
            </a:r>
            <a:r>
              <a:rPr lang="cs-CZ" sz="2400" dirty="0"/>
              <a:t>informace na vládu předkládané dle článku I bodu 1. písmene a), ab) a písmene </a:t>
            </a:r>
            <a:r>
              <a:rPr lang="cs-CZ" sz="2400" dirty="0" smtClean="0"/>
              <a:t>b) </a:t>
            </a:r>
            <a:r>
              <a:rPr lang="cs-CZ" sz="2400" b="1" u="sng" dirty="0" smtClean="0"/>
              <a:t>Usnesení </a:t>
            </a:r>
            <a:r>
              <a:rPr lang="cs-CZ" sz="2400" b="1" u="sng" dirty="0"/>
              <a:t>vlády České republiky ze dne 10. dubna 2013 č. </a:t>
            </a:r>
            <a:r>
              <a:rPr lang="cs-CZ" sz="2400" b="1" u="sng" dirty="0" smtClean="0"/>
              <a:t>246</a:t>
            </a:r>
            <a:r>
              <a:rPr lang="cs-CZ" sz="2400" dirty="0" smtClean="0"/>
              <a:t>.</a:t>
            </a:r>
          </a:p>
          <a:p>
            <a:pPr marL="342900" indent="-342900" algn="just">
              <a:buFont typeface="Arial" panose="020B0604020202020204" pitchFamily="34" charset="0"/>
              <a:buChar char="•"/>
            </a:pPr>
            <a:r>
              <a:rPr lang="cs-CZ" sz="2400" b="1" u="sng" dirty="0" smtClean="0"/>
              <a:t>Uloženo členům </a:t>
            </a:r>
            <a:r>
              <a:rPr lang="cs-CZ" sz="2400" b="1" u="sng" dirty="0"/>
              <a:t>vlády a vedoucím ostatních ústředních orgánů státní </a:t>
            </a:r>
            <a:r>
              <a:rPr lang="cs-CZ" sz="2400" b="1" u="sng" dirty="0" smtClean="0"/>
              <a:t>správy při aplikaci výjimek dle § 18 a § 23 ZVZ</a:t>
            </a:r>
            <a:r>
              <a:rPr lang="cs-CZ" sz="2400" dirty="0" smtClean="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pPr algn="ctr"/>
            <a:r>
              <a:rPr lang="cs-CZ" dirty="0"/>
              <a:t>Pracovní skupina pro jednací řízení bez </a:t>
            </a:r>
            <a:r>
              <a:rPr lang="cs-CZ" dirty="0" smtClean="0"/>
              <a:t>uveřejnění RVIS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28903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lgn="just">
              <a:buFont typeface="Arial" panose="020B0604020202020204" pitchFamily="34" charset="0"/>
              <a:buChar char="•"/>
            </a:pPr>
            <a:r>
              <a:rPr lang="cs-CZ" dirty="0" smtClean="0"/>
              <a:t>Nutné uvádět požadavky na výkonnost procesoru prostřednictvím </a:t>
            </a:r>
            <a:r>
              <a:rPr lang="cs-CZ" dirty="0" err="1" smtClean="0"/>
              <a:t>benchmarkového</a:t>
            </a:r>
            <a:r>
              <a:rPr lang="cs-CZ" dirty="0" smtClean="0"/>
              <a:t> testu, nikoli uvedením frekvence nebo konkrétní značky</a:t>
            </a:r>
          </a:p>
          <a:p>
            <a:pPr marL="285750" indent="-285750" algn="just">
              <a:buFont typeface="Arial" panose="020B0604020202020204" pitchFamily="34" charset="0"/>
              <a:buChar char="•"/>
            </a:pPr>
            <a:r>
              <a:rPr lang="cs-CZ" dirty="0" smtClean="0"/>
              <a:t>Usnesení vlády č. 763 z 11. července 2007</a:t>
            </a:r>
          </a:p>
          <a:p>
            <a:pPr marL="285750" indent="-285750">
              <a:buFont typeface="Arial" panose="020B0604020202020204" pitchFamily="34" charset="0"/>
              <a:buChar char="•"/>
            </a:pPr>
            <a:r>
              <a:rPr lang="cs-CZ" dirty="0" err="1" smtClean="0"/>
              <a:t>PassMark</a:t>
            </a:r>
            <a:r>
              <a:rPr lang="cs-CZ" dirty="0" smtClean="0"/>
              <a:t> - </a:t>
            </a:r>
            <a:r>
              <a:rPr lang="cs-CZ" dirty="0" smtClean="0">
                <a:hlinkClick r:id="rId2"/>
              </a:rPr>
              <a:t>https</a:t>
            </a:r>
            <a:r>
              <a:rPr lang="cs-CZ" dirty="0">
                <a:hlinkClick r:id="rId2"/>
              </a:rPr>
              <a:t>://www.cpubenchmark.net</a:t>
            </a:r>
            <a:r>
              <a:rPr lang="cs-CZ" dirty="0" smtClean="0">
                <a:hlinkClick r:id="rId2"/>
              </a:rPr>
              <a:t>/</a:t>
            </a:r>
            <a:r>
              <a:rPr lang="cs-CZ" dirty="0" smtClean="0"/>
              <a:t>;</a:t>
            </a:r>
            <a:r>
              <a:rPr lang="cs-CZ" dirty="0"/>
              <a:t> </a:t>
            </a:r>
            <a:r>
              <a:rPr lang="cs-CZ" dirty="0" smtClean="0">
                <a:hlinkClick r:id="rId3"/>
              </a:rPr>
              <a:t>https</a:t>
            </a:r>
            <a:r>
              <a:rPr lang="cs-CZ" dirty="0">
                <a:hlinkClick r:id="rId3"/>
              </a:rPr>
              <a:t>://bapco.com</a:t>
            </a:r>
            <a:r>
              <a:rPr lang="cs-CZ" dirty="0" smtClean="0">
                <a:hlinkClick r:id="rId3"/>
              </a:rPr>
              <a:t>/</a:t>
            </a:r>
            <a:r>
              <a:rPr lang="cs-CZ" dirty="0"/>
              <a:t>; </a:t>
            </a:r>
            <a:r>
              <a:rPr lang="cs-CZ" dirty="0">
                <a:hlinkClick r:id="rId4"/>
              </a:rPr>
              <a:t>http://www.spec.org</a:t>
            </a:r>
            <a:r>
              <a:rPr lang="cs-CZ" dirty="0" smtClean="0">
                <a:hlinkClick r:id="rId4"/>
              </a:rPr>
              <a:t>/</a:t>
            </a:r>
            <a:r>
              <a:rPr lang="cs-CZ" dirty="0" smtClean="0"/>
              <a:t>; </a:t>
            </a:r>
          </a:p>
          <a:p>
            <a:pPr marL="285750" indent="-285750">
              <a:buFont typeface="Arial" panose="020B0604020202020204" pitchFamily="34" charset="0"/>
              <a:buChar char="•"/>
            </a:pPr>
            <a:r>
              <a:rPr lang="cs-CZ" dirty="0" smtClean="0"/>
              <a:t>Brát ohled i na další požadované parametry (počet jader, </a:t>
            </a:r>
            <a:r>
              <a:rPr lang="cs-CZ" dirty="0" err="1" smtClean="0"/>
              <a:t>cache</a:t>
            </a:r>
            <a:r>
              <a:rPr lang="cs-CZ" dirty="0" smtClean="0"/>
              <a:t>, </a:t>
            </a:r>
            <a:r>
              <a:rPr lang="cs-CZ" dirty="0" err="1" smtClean="0"/>
              <a:t>maximání</a:t>
            </a:r>
            <a:r>
              <a:rPr lang="cs-CZ" dirty="0" smtClean="0"/>
              <a:t> odběr apod.)</a:t>
            </a:r>
          </a:p>
          <a:p>
            <a:pPr marL="285750" indent="-285750">
              <a:buFont typeface="Arial" panose="020B0604020202020204" pitchFamily="34" charset="0"/>
              <a:buChar char="•"/>
            </a:pPr>
            <a:r>
              <a:rPr lang="cs-CZ" dirty="0"/>
              <a:t>Rozhodnutí UOHS S496/2014 – </a:t>
            </a:r>
            <a:endParaRPr lang="cs-CZ" dirty="0" smtClean="0"/>
          </a:p>
          <a:p>
            <a:pPr marL="914400" lvl="1" indent="-285750" algn="just">
              <a:spcBef>
                <a:spcPts val="0"/>
              </a:spcBef>
              <a:buFont typeface="Arial" panose="020B0604020202020204" pitchFamily="34" charset="0"/>
              <a:buChar char="•"/>
            </a:pPr>
            <a:r>
              <a:rPr lang="cs-CZ" sz="1600" b="0" dirty="0" smtClean="0">
                <a:solidFill>
                  <a:schemeClr val="tx1"/>
                </a:solidFill>
              </a:rPr>
              <a:t>„</a:t>
            </a:r>
            <a:r>
              <a:rPr lang="cs-CZ" sz="1600" b="0" i="1" dirty="0">
                <a:solidFill>
                  <a:schemeClr val="tx1"/>
                </a:solidFill>
              </a:rPr>
              <a:t>Ve vztahu k požadavkům zadavatele </a:t>
            </a:r>
            <a:r>
              <a:rPr lang="cs-CZ" sz="1600" b="0" i="1" dirty="0" smtClean="0">
                <a:solidFill>
                  <a:schemeClr val="tx1"/>
                </a:solidFill>
              </a:rPr>
              <a:t>… </a:t>
            </a:r>
            <a:r>
              <a:rPr lang="cs-CZ" sz="1600" b="0" i="1" dirty="0">
                <a:solidFill>
                  <a:schemeClr val="tx1"/>
                </a:solidFill>
              </a:rPr>
              <a:t>se Úřad zabýval kombinací parametrů minimální počet jader („osazeno 1× nejméně osmijádrové CPU“) a minimální vyrovnávací paměť </a:t>
            </a:r>
            <a:r>
              <a:rPr lang="cs-CZ" sz="1600" b="0" i="1" dirty="0" err="1">
                <a:solidFill>
                  <a:schemeClr val="tx1"/>
                </a:solidFill>
              </a:rPr>
              <a:t>cache</a:t>
            </a:r>
            <a:r>
              <a:rPr lang="cs-CZ" sz="1600" b="0" i="1" dirty="0">
                <a:solidFill>
                  <a:schemeClr val="tx1"/>
                </a:solidFill>
              </a:rPr>
              <a:t> („L3 </a:t>
            </a:r>
            <a:r>
              <a:rPr lang="cs-CZ" sz="1600" b="0" i="1" dirty="0" err="1">
                <a:solidFill>
                  <a:schemeClr val="tx1"/>
                </a:solidFill>
              </a:rPr>
              <a:t>cache</a:t>
            </a:r>
            <a:r>
              <a:rPr lang="cs-CZ" sz="1600" b="0" i="1" dirty="0">
                <a:solidFill>
                  <a:schemeClr val="tx1"/>
                </a:solidFill>
              </a:rPr>
              <a:t> 20 MB“). Tato kombinace hodnot u těchto zmíněných parametrů byla v době zahájení zadávacího řízení charakteristická pro procesory společnosti INTEL</a:t>
            </a:r>
            <a:r>
              <a:rPr lang="cs-CZ" sz="1600" b="0" i="1" dirty="0" smtClean="0">
                <a:solidFill>
                  <a:schemeClr val="tx1"/>
                </a:solidFill>
              </a:rPr>
              <a:t>. </a:t>
            </a:r>
            <a:r>
              <a:rPr lang="cs-CZ" sz="1600" b="0" i="1" dirty="0">
                <a:solidFill>
                  <a:schemeClr val="tx1"/>
                </a:solidFill>
              </a:rPr>
              <a:t>Společnost AMD v době zahájení zadávacího zakázky nevyráběla osmijádrový procesor s vyrovnávací pamětí L3 </a:t>
            </a:r>
            <a:r>
              <a:rPr lang="cs-CZ" sz="1600" b="0" i="1" dirty="0" err="1">
                <a:solidFill>
                  <a:schemeClr val="tx1"/>
                </a:solidFill>
              </a:rPr>
              <a:t>cache</a:t>
            </a:r>
            <a:r>
              <a:rPr lang="cs-CZ" sz="1600" b="0" i="1" dirty="0">
                <a:solidFill>
                  <a:schemeClr val="tx1"/>
                </a:solidFill>
              </a:rPr>
              <a:t> 20 MB. Společnost AMD měla v tuto dobu ve své nabídce </a:t>
            </a:r>
            <a:r>
              <a:rPr lang="cs-CZ" sz="1600" b="0" i="1" dirty="0" err="1">
                <a:solidFill>
                  <a:schemeClr val="tx1"/>
                </a:solidFill>
              </a:rPr>
              <a:t>šestnáctijádrový</a:t>
            </a:r>
            <a:r>
              <a:rPr lang="cs-CZ" sz="1600" b="0" i="1" dirty="0">
                <a:solidFill>
                  <a:schemeClr val="tx1"/>
                </a:solidFill>
              </a:rPr>
              <a:t> procesor s vyrovnávací pamětí L3 </a:t>
            </a:r>
            <a:r>
              <a:rPr lang="cs-CZ" sz="1600" b="0" i="1" dirty="0" err="1">
                <a:solidFill>
                  <a:schemeClr val="tx1"/>
                </a:solidFill>
              </a:rPr>
              <a:t>cache</a:t>
            </a:r>
            <a:r>
              <a:rPr lang="cs-CZ" sz="1600" b="0" i="1" dirty="0">
                <a:solidFill>
                  <a:schemeClr val="tx1"/>
                </a:solidFill>
              </a:rPr>
              <a:t> 16 MB. Hodnotu </a:t>
            </a:r>
            <a:r>
              <a:rPr lang="cs-CZ" sz="1600" b="0" i="1" dirty="0" err="1">
                <a:solidFill>
                  <a:schemeClr val="tx1"/>
                </a:solidFill>
              </a:rPr>
              <a:t>cache</a:t>
            </a:r>
            <a:r>
              <a:rPr lang="cs-CZ" sz="1600" b="0" i="1" dirty="0">
                <a:solidFill>
                  <a:schemeClr val="tx1"/>
                </a:solidFill>
              </a:rPr>
              <a:t> 20 MB uváděla ve specifikacích svých procesorů pouze společnost INTEL</a:t>
            </a:r>
            <a:r>
              <a:rPr lang="cs-CZ" sz="1600" b="0" i="1" dirty="0" smtClean="0">
                <a:solidFill>
                  <a:schemeClr val="tx1"/>
                </a:solidFill>
              </a:rPr>
              <a:t>.</a:t>
            </a:r>
            <a:r>
              <a:rPr lang="cs-CZ" sz="1600" b="0" dirty="0" smtClean="0">
                <a:solidFill>
                  <a:schemeClr val="tx1"/>
                </a:solidFill>
              </a:rPr>
              <a:t>“</a:t>
            </a:r>
          </a:p>
          <a:p>
            <a:pPr marL="914400" lvl="1" indent="-285750">
              <a:spcBef>
                <a:spcPts val="0"/>
              </a:spcBef>
              <a:buFont typeface="Arial" panose="020B0604020202020204" pitchFamily="34" charset="0"/>
              <a:buChar char="•"/>
            </a:pPr>
            <a:endParaRPr lang="cs-CZ" sz="1600" b="0" dirty="0" smtClean="0">
              <a:solidFill>
                <a:schemeClr val="tx1"/>
              </a:solidFill>
            </a:endParaRPr>
          </a:p>
          <a:p>
            <a:pPr marL="285750" indent="-285750" algn="just">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CPU</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5"/>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855170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800" b="1" u="sng" dirty="0" smtClean="0"/>
              <a:t>Diskriminační a nadbytečné požadavky:</a:t>
            </a:r>
          </a:p>
          <a:p>
            <a:pPr marL="285750" indent="-285750">
              <a:buFont typeface="Arial" panose="020B0604020202020204" pitchFamily="34" charset="0"/>
              <a:buChar char="•"/>
            </a:pPr>
            <a:r>
              <a:rPr lang="cs-CZ" sz="2800" dirty="0" smtClean="0"/>
              <a:t>RAID-50 – je nutné?</a:t>
            </a:r>
          </a:p>
          <a:p>
            <a:pPr marL="285750" indent="-285750">
              <a:buFont typeface="Arial" panose="020B0604020202020204" pitchFamily="34" charset="0"/>
              <a:buChar char="•"/>
            </a:pPr>
            <a:r>
              <a:rPr lang="cs-CZ" sz="2800" dirty="0" smtClean="0"/>
              <a:t>RAID 3 – nestandardní, méně používaný typ</a:t>
            </a:r>
          </a:p>
          <a:p>
            <a:pPr marL="285750" indent="-285750">
              <a:buFont typeface="Arial" panose="020B0604020202020204" pitchFamily="34" charset="0"/>
              <a:buChar char="•"/>
            </a:pPr>
            <a:r>
              <a:rPr lang="cs-CZ" sz="2800" dirty="0" smtClean="0"/>
              <a:t>podpora </a:t>
            </a:r>
            <a:r>
              <a:rPr lang="cs-CZ" sz="2800" dirty="0" err="1" smtClean="0"/>
              <a:t>Thin</a:t>
            </a:r>
            <a:r>
              <a:rPr lang="cs-CZ" sz="2800" dirty="0" smtClean="0"/>
              <a:t> </a:t>
            </a:r>
            <a:r>
              <a:rPr lang="cs-CZ" sz="2800" dirty="0" err="1" smtClean="0"/>
              <a:t>provisioning</a:t>
            </a:r>
            <a:r>
              <a:rPr lang="cs-CZ" sz="2800" dirty="0" smtClean="0"/>
              <a:t> = nabízí řada výrobců, ale</a:t>
            </a:r>
          </a:p>
          <a:p>
            <a:pPr marL="914400" lvl="1" indent="-285750">
              <a:spcBef>
                <a:spcPts val="600"/>
              </a:spcBef>
              <a:buFont typeface="Arial" panose="020B0604020202020204" pitchFamily="34" charset="0"/>
              <a:buChar char="•"/>
            </a:pPr>
            <a:r>
              <a:rPr lang="cs-CZ" sz="2800" dirty="0" smtClean="0">
                <a:solidFill>
                  <a:schemeClr val="tx1"/>
                </a:solidFill>
              </a:rPr>
              <a:t>plus </a:t>
            </a:r>
            <a:r>
              <a:rPr lang="cs-CZ" sz="2800" dirty="0" err="1" smtClean="0">
                <a:solidFill>
                  <a:schemeClr val="tx1"/>
                </a:solidFill>
              </a:rPr>
              <a:t>zero</a:t>
            </a:r>
            <a:r>
              <a:rPr lang="cs-CZ" sz="2800" dirty="0" smtClean="0">
                <a:solidFill>
                  <a:schemeClr val="tx1"/>
                </a:solidFill>
              </a:rPr>
              <a:t> </a:t>
            </a:r>
            <a:r>
              <a:rPr lang="cs-CZ" sz="2800" dirty="0" err="1" smtClean="0">
                <a:solidFill>
                  <a:schemeClr val="tx1"/>
                </a:solidFill>
              </a:rPr>
              <a:t>detect</a:t>
            </a:r>
            <a:r>
              <a:rPr lang="cs-CZ" sz="2800" dirty="0" smtClean="0">
                <a:solidFill>
                  <a:schemeClr val="tx1"/>
                </a:solidFill>
              </a:rPr>
              <a:t> </a:t>
            </a:r>
            <a:r>
              <a:rPr lang="cs-CZ" sz="2800" dirty="0" err="1" smtClean="0">
                <a:solidFill>
                  <a:schemeClr val="tx1"/>
                </a:solidFill>
              </a:rPr>
              <a:t>space</a:t>
            </a:r>
            <a:r>
              <a:rPr lang="cs-CZ" sz="2800" dirty="0" smtClean="0">
                <a:solidFill>
                  <a:schemeClr val="tx1"/>
                </a:solidFill>
              </a:rPr>
              <a:t> </a:t>
            </a:r>
            <a:r>
              <a:rPr lang="cs-CZ" sz="2800" dirty="0" err="1" smtClean="0">
                <a:solidFill>
                  <a:schemeClr val="tx1"/>
                </a:solidFill>
              </a:rPr>
              <a:t>reclamation</a:t>
            </a:r>
            <a:r>
              <a:rPr lang="cs-CZ" sz="2800" dirty="0" smtClean="0">
                <a:solidFill>
                  <a:schemeClr val="tx1"/>
                </a:solidFill>
              </a:rPr>
              <a:t> = obchodní název IBM!!!</a:t>
            </a:r>
          </a:p>
          <a:p>
            <a:pPr marL="285750" indent="-285750">
              <a:spcBef>
                <a:spcPts val="600"/>
              </a:spcBef>
              <a:buFont typeface="Arial" panose="020B0604020202020204" pitchFamily="34" charset="0"/>
              <a:buChar char="•"/>
            </a:pPr>
            <a:endParaRPr lang="cs-CZ" sz="1600" dirty="0" smtClean="0">
              <a:solidFill>
                <a:schemeClr val="tx1"/>
              </a:solidFill>
            </a:endParaRPr>
          </a:p>
          <a:p>
            <a:pPr marL="91440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sz="4000" dirty="0" smtClean="0"/>
              <a:t>Diskové pole</a:t>
            </a:r>
            <a:endParaRPr lang="cs-CZ" sz="40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9095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85750" indent="-285750">
              <a:buFont typeface="Arial" panose="020B0604020202020204" pitchFamily="34" charset="0"/>
              <a:buChar char="•"/>
            </a:pPr>
            <a:r>
              <a:rPr lang="cs-CZ" sz="2400" dirty="0" smtClean="0"/>
              <a:t>ICT zakázky – často přiloženy produktové listy v AJ x požadavek na zpracování nabídky v ČJ</a:t>
            </a:r>
          </a:p>
          <a:p>
            <a:pPr marL="285750" indent="-285750">
              <a:buFont typeface="Arial" panose="020B0604020202020204" pitchFamily="34" charset="0"/>
              <a:buChar char="•"/>
            </a:pPr>
            <a:r>
              <a:rPr lang="cs-CZ" sz="2400" dirty="0" smtClean="0"/>
              <a:t>Možné řešení: „</a:t>
            </a:r>
            <a:r>
              <a:rPr lang="cs-CZ" sz="2400" i="1" dirty="0" smtClean="0">
                <a:solidFill>
                  <a:srgbClr val="00B050"/>
                </a:solidFill>
              </a:rPr>
              <a:t>Nabídka musí být zpracována v ČJ, s výjimkou produktových listů, které mohou být přiloženy v AJ.</a:t>
            </a:r>
            <a:r>
              <a:rPr lang="cs-CZ" sz="2400" dirty="0" smtClean="0"/>
              <a:t>“</a:t>
            </a:r>
          </a:p>
          <a:p>
            <a:pPr marL="285750" indent="-285750">
              <a:buFont typeface="Arial" panose="020B0604020202020204" pitchFamily="34" charset="0"/>
              <a:buChar char="•"/>
            </a:pP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Jazyk zpracování nabídky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0390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fontScale="77500" lnSpcReduction="20000"/>
          </a:bodyPr>
          <a:lstStyle/>
          <a:p>
            <a:pPr algn="ctr"/>
            <a:r>
              <a:rPr lang="cs-CZ" sz="2300" b="1" u="sng" dirty="0" smtClean="0"/>
              <a:t>Kolik výrobků splňuje beze zbytku požadované parametry?</a:t>
            </a:r>
          </a:p>
          <a:p>
            <a:endParaRPr lang="cs-CZ" b="1" u="sng" dirty="0" smtClean="0"/>
          </a:p>
          <a:p>
            <a:r>
              <a:rPr lang="cs-CZ" b="1" u="sng" dirty="0" smtClean="0"/>
              <a:t>Přepínače typu LAN</a:t>
            </a:r>
          </a:p>
          <a:p>
            <a:pPr marL="285750" lvl="0" indent="-285750">
              <a:spcBef>
                <a:spcPts val="0"/>
              </a:spcBef>
              <a:spcAft>
                <a:spcPts val="0"/>
              </a:spcAft>
              <a:buFont typeface="Arial" panose="020B0604020202020204" pitchFamily="34" charset="0"/>
              <a:buChar char="•"/>
            </a:pPr>
            <a:r>
              <a:rPr lang="cs-CZ" dirty="0"/>
              <a:t>Min. 8x 10/100/1000 </a:t>
            </a:r>
            <a:r>
              <a:rPr lang="cs-CZ" dirty="0" err="1"/>
              <a:t>ethernet</a:t>
            </a:r>
            <a:r>
              <a:rPr lang="cs-CZ" dirty="0"/>
              <a:t> porty + min. 2x 100/1000 SFP šachty</a:t>
            </a:r>
          </a:p>
          <a:p>
            <a:pPr marL="285750" lvl="0" indent="-285750">
              <a:spcBef>
                <a:spcPts val="0"/>
              </a:spcBef>
              <a:spcAft>
                <a:spcPts val="0"/>
              </a:spcAft>
              <a:buFont typeface="Arial" panose="020B0604020202020204" pitchFamily="34" charset="0"/>
              <a:buChar char="•"/>
            </a:pPr>
            <a:r>
              <a:rPr lang="cs-CZ" dirty="0"/>
              <a:t>Podpora </a:t>
            </a:r>
            <a:r>
              <a:rPr lang="cs-CZ" dirty="0" err="1"/>
              <a:t>PoE</a:t>
            </a:r>
            <a:r>
              <a:rPr lang="cs-CZ" dirty="0"/>
              <a:t>+ dle standardu IEEE 802.3at s dostupným celkovým výkonem min. 65 W</a:t>
            </a:r>
          </a:p>
          <a:p>
            <a:pPr marL="285750" lvl="0" indent="-285750">
              <a:spcBef>
                <a:spcPts val="0"/>
              </a:spcBef>
              <a:spcAft>
                <a:spcPts val="0"/>
              </a:spcAft>
              <a:buFont typeface="Arial" panose="020B0604020202020204" pitchFamily="34" charset="0"/>
              <a:buChar char="•"/>
            </a:pPr>
            <a:r>
              <a:rPr lang="cs-CZ" dirty="0"/>
              <a:t>Tichý chod - </a:t>
            </a:r>
            <a:r>
              <a:rPr lang="cs-CZ" dirty="0" err="1"/>
              <a:t>bezvětrákové</a:t>
            </a:r>
            <a:r>
              <a:rPr lang="cs-CZ" dirty="0"/>
              <a:t> provedení</a:t>
            </a:r>
          </a:p>
          <a:p>
            <a:pPr marL="285750" lvl="0" indent="-285750">
              <a:spcBef>
                <a:spcPts val="0"/>
              </a:spcBef>
              <a:spcAft>
                <a:spcPts val="0"/>
              </a:spcAft>
              <a:buFont typeface="Arial" panose="020B0604020202020204" pitchFamily="34" charset="0"/>
              <a:buChar char="•"/>
            </a:pPr>
            <a:r>
              <a:rPr lang="cs-CZ" dirty="0"/>
              <a:t>Podpora statického směrování IPV4 a IPV6</a:t>
            </a:r>
          </a:p>
          <a:p>
            <a:pPr marL="285750" lvl="0" indent="-285750">
              <a:spcBef>
                <a:spcPts val="0"/>
              </a:spcBef>
              <a:spcAft>
                <a:spcPts val="0"/>
              </a:spcAft>
              <a:buFont typeface="Arial" panose="020B0604020202020204" pitchFamily="34" charset="0"/>
              <a:buChar char="•"/>
            </a:pPr>
            <a:r>
              <a:rPr lang="cs-CZ" dirty="0"/>
              <a:t>L3 statické směrování s 32 trasami</a:t>
            </a:r>
          </a:p>
          <a:p>
            <a:pPr marL="285750" lvl="0" indent="-285750">
              <a:spcBef>
                <a:spcPts val="0"/>
              </a:spcBef>
              <a:spcAft>
                <a:spcPts val="0"/>
              </a:spcAft>
              <a:buFont typeface="Arial" panose="020B0604020202020204" pitchFamily="34" charset="0"/>
              <a:buChar char="•"/>
            </a:pPr>
            <a:r>
              <a:rPr lang="cs-CZ" dirty="0"/>
              <a:t>Podpora </a:t>
            </a:r>
            <a:r>
              <a:rPr lang="cs-CZ" dirty="0" err="1"/>
              <a:t>QoS</a:t>
            </a:r>
            <a:endParaRPr lang="cs-CZ" dirty="0"/>
          </a:p>
          <a:p>
            <a:pPr marL="285750" lvl="0" indent="-285750">
              <a:spcBef>
                <a:spcPts val="0"/>
              </a:spcBef>
              <a:spcAft>
                <a:spcPts val="0"/>
              </a:spcAft>
              <a:buFont typeface="Arial" panose="020B0604020202020204" pitchFamily="34" charset="0"/>
              <a:buChar char="•"/>
            </a:pPr>
            <a:r>
              <a:rPr lang="cs-CZ" dirty="0"/>
              <a:t>Automatické přiřazení hlasové VLAN</a:t>
            </a:r>
          </a:p>
          <a:p>
            <a:pPr marL="285750" lvl="0" indent="-285750">
              <a:spcBef>
                <a:spcPts val="0"/>
              </a:spcBef>
              <a:spcAft>
                <a:spcPts val="0"/>
              </a:spcAft>
              <a:buFont typeface="Arial" panose="020B0604020202020204" pitchFamily="34" charset="0"/>
              <a:buChar char="•"/>
            </a:pPr>
            <a:r>
              <a:rPr lang="cs-CZ" dirty="0"/>
              <a:t>Propustnost: min. 13.4 </a:t>
            </a:r>
            <a:r>
              <a:rPr lang="cs-CZ" dirty="0" err="1"/>
              <a:t>Mpps</a:t>
            </a:r>
            <a:r>
              <a:rPr lang="cs-CZ" dirty="0"/>
              <a:t> </a:t>
            </a:r>
          </a:p>
          <a:p>
            <a:pPr marL="285750" lvl="0" indent="-285750">
              <a:spcBef>
                <a:spcPts val="0"/>
              </a:spcBef>
              <a:spcAft>
                <a:spcPts val="0"/>
              </a:spcAft>
              <a:buFont typeface="Arial" panose="020B0604020202020204" pitchFamily="34" charset="0"/>
              <a:buChar char="•"/>
            </a:pPr>
            <a:r>
              <a:rPr lang="cs-CZ" dirty="0"/>
              <a:t>Přepojovací kapacita: min. 18 </a:t>
            </a:r>
            <a:r>
              <a:rPr lang="cs-CZ" dirty="0" err="1"/>
              <a:t>Gbps</a:t>
            </a:r>
            <a:endParaRPr lang="cs-CZ" dirty="0"/>
          </a:p>
          <a:p>
            <a:pPr marL="285750" lvl="0" indent="-285750">
              <a:spcBef>
                <a:spcPts val="0"/>
              </a:spcBef>
              <a:spcAft>
                <a:spcPts val="0"/>
              </a:spcAft>
              <a:buFont typeface="Arial" panose="020B0604020202020204" pitchFamily="34" charset="0"/>
              <a:buChar char="•"/>
            </a:pPr>
            <a:r>
              <a:rPr lang="cs-CZ" dirty="0"/>
              <a:t>Velikost MAC </a:t>
            </a:r>
            <a:r>
              <a:rPr lang="cs-CZ" dirty="0" err="1"/>
              <a:t>Address</a:t>
            </a:r>
            <a:r>
              <a:rPr lang="cs-CZ" dirty="0"/>
              <a:t> Table min 8000 záznamů</a:t>
            </a:r>
          </a:p>
          <a:p>
            <a:pPr marL="285750" lvl="0" indent="-285750">
              <a:spcBef>
                <a:spcPts val="0"/>
              </a:spcBef>
              <a:spcAft>
                <a:spcPts val="0"/>
              </a:spcAft>
              <a:buFont typeface="Arial" panose="020B0604020202020204" pitchFamily="34" charset="0"/>
              <a:buChar char="•"/>
            </a:pPr>
            <a:r>
              <a:rPr lang="cs-CZ" dirty="0"/>
              <a:t>Protokol vzdáleného přístupu SNMP 1, RMON 2, Telnet, SNMP 3, SNMP 2c, HTTP, HTTPS, CLI</a:t>
            </a:r>
          </a:p>
          <a:p>
            <a:pPr marL="285750" lvl="0" indent="-285750">
              <a:spcBef>
                <a:spcPts val="0"/>
              </a:spcBef>
              <a:spcAft>
                <a:spcPts val="0"/>
              </a:spcAft>
              <a:buFont typeface="Arial" panose="020B0604020202020204" pitchFamily="34" charset="0"/>
              <a:buChar char="•"/>
            </a:pPr>
            <a:r>
              <a:rPr lang="cs-CZ" dirty="0"/>
              <a:t>Podpora DHCP, automatické vyjednávání, podpora ARP, seskupování, podpora VLAN, zrcadlení portů</a:t>
            </a:r>
          </a:p>
          <a:p>
            <a:pPr marL="285750" lvl="0" indent="-285750">
              <a:spcBef>
                <a:spcPts val="0"/>
              </a:spcBef>
              <a:spcAft>
                <a:spcPts val="0"/>
              </a:spcAft>
              <a:buFont typeface="Arial" panose="020B0604020202020204" pitchFamily="34" charset="0"/>
              <a:buChar char="•"/>
            </a:pPr>
            <a:r>
              <a:rPr lang="cs-CZ" dirty="0"/>
              <a:t>Podpora </a:t>
            </a:r>
            <a:r>
              <a:rPr lang="cs-CZ" dirty="0" err="1"/>
              <a:t>Spanning</a:t>
            </a:r>
            <a:r>
              <a:rPr lang="cs-CZ" dirty="0"/>
              <a:t> </a:t>
            </a:r>
            <a:r>
              <a:rPr lang="cs-CZ" dirty="0" err="1"/>
              <a:t>Tree</a:t>
            </a:r>
            <a:r>
              <a:rPr lang="cs-CZ" dirty="0"/>
              <a:t> </a:t>
            </a:r>
            <a:r>
              <a:rPr lang="cs-CZ" dirty="0" err="1"/>
              <a:t>Protocol</a:t>
            </a:r>
            <a:r>
              <a:rPr lang="cs-CZ" dirty="0"/>
              <a:t> (STP), Rapid </a:t>
            </a:r>
            <a:r>
              <a:rPr lang="cs-CZ" dirty="0" err="1"/>
              <a:t>Spanning</a:t>
            </a:r>
            <a:r>
              <a:rPr lang="cs-CZ" dirty="0"/>
              <a:t> </a:t>
            </a:r>
            <a:r>
              <a:rPr lang="cs-CZ" dirty="0" err="1"/>
              <a:t>Tree</a:t>
            </a:r>
            <a:r>
              <a:rPr lang="cs-CZ" dirty="0"/>
              <a:t> </a:t>
            </a:r>
            <a:r>
              <a:rPr lang="cs-CZ" dirty="0" err="1"/>
              <a:t>Protocol</a:t>
            </a:r>
            <a:r>
              <a:rPr lang="cs-CZ" dirty="0"/>
              <a:t> (RSTP), podpora MSTP (</a:t>
            </a:r>
            <a:r>
              <a:rPr lang="cs-CZ" dirty="0" err="1"/>
              <a:t>Multiple</a:t>
            </a:r>
            <a:r>
              <a:rPr lang="cs-CZ" dirty="0"/>
              <a:t> </a:t>
            </a:r>
            <a:r>
              <a:rPr lang="cs-CZ" dirty="0" err="1"/>
              <a:t>Spanning</a:t>
            </a:r>
            <a:r>
              <a:rPr lang="cs-CZ" dirty="0"/>
              <a:t> </a:t>
            </a:r>
            <a:r>
              <a:rPr lang="cs-CZ" dirty="0" err="1"/>
              <a:t>Tree</a:t>
            </a:r>
            <a:r>
              <a:rPr lang="cs-CZ" dirty="0"/>
              <a:t> </a:t>
            </a:r>
            <a:r>
              <a:rPr lang="cs-CZ" dirty="0" err="1"/>
              <a:t>Protocol,Access</a:t>
            </a:r>
            <a:r>
              <a:rPr lang="cs-CZ" dirty="0"/>
              <a:t> </a:t>
            </a:r>
            <a:r>
              <a:rPr lang="cs-CZ" dirty="0" err="1"/>
              <a:t>Control</a:t>
            </a:r>
            <a:r>
              <a:rPr lang="cs-CZ" dirty="0"/>
              <a:t> List (ACL) </a:t>
            </a:r>
            <a:r>
              <a:rPr lang="cs-CZ" dirty="0" err="1"/>
              <a:t>podpora,Quality</a:t>
            </a:r>
            <a:r>
              <a:rPr lang="cs-CZ" dirty="0"/>
              <a:t> </a:t>
            </a:r>
            <a:r>
              <a:rPr lang="cs-CZ" dirty="0" err="1"/>
              <a:t>of</a:t>
            </a:r>
            <a:r>
              <a:rPr lang="cs-CZ" dirty="0"/>
              <a:t> </a:t>
            </a:r>
            <a:r>
              <a:rPr lang="cs-CZ" dirty="0" err="1"/>
              <a:t>Service</a:t>
            </a:r>
            <a:r>
              <a:rPr lang="cs-CZ" dirty="0"/>
              <a:t> (</a:t>
            </a:r>
            <a:r>
              <a:rPr lang="cs-CZ" dirty="0" err="1"/>
              <a:t>QoS</a:t>
            </a:r>
            <a:r>
              <a:rPr lang="cs-CZ" dirty="0"/>
              <a:t>)</a:t>
            </a:r>
          </a:p>
          <a:p>
            <a:pPr marL="285750" lvl="0" indent="-285750">
              <a:spcBef>
                <a:spcPts val="0"/>
              </a:spcBef>
              <a:spcAft>
                <a:spcPts val="0"/>
              </a:spcAft>
              <a:buFont typeface="Arial" panose="020B0604020202020204" pitchFamily="34" charset="0"/>
              <a:buChar char="•"/>
            </a:pPr>
            <a:r>
              <a:rPr lang="cs-CZ" dirty="0"/>
              <a:t>Podpora Jumbo </a:t>
            </a:r>
            <a:r>
              <a:rPr lang="cs-CZ" dirty="0" err="1"/>
              <a:t>Frames</a:t>
            </a:r>
            <a:endParaRPr lang="cs-CZ" dirty="0"/>
          </a:p>
          <a:p>
            <a:pPr marL="285750" lvl="0" indent="-285750">
              <a:spcBef>
                <a:spcPts val="0"/>
              </a:spcBef>
              <a:spcAft>
                <a:spcPts val="0"/>
              </a:spcAft>
              <a:buFont typeface="Arial" panose="020B0604020202020204" pitchFamily="34" charset="0"/>
              <a:buChar char="•"/>
            </a:pPr>
            <a:r>
              <a:rPr lang="cs-CZ" dirty="0"/>
              <a:t>Podpora RADIUS network </a:t>
            </a:r>
            <a:r>
              <a:rPr lang="cs-CZ" dirty="0" err="1"/>
              <a:t>logins</a:t>
            </a:r>
            <a:endParaRPr lang="cs-CZ" dirty="0"/>
          </a:p>
          <a:p>
            <a:pPr marL="285750" lvl="0" indent="-285750">
              <a:spcBef>
                <a:spcPts val="0"/>
              </a:spcBef>
              <a:spcAft>
                <a:spcPts val="0"/>
              </a:spcAft>
              <a:buFont typeface="Arial" panose="020B0604020202020204" pitchFamily="34" charset="0"/>
              <a:buChar char="•"/>
            </a:pPr>
            <a:r>
              <a:rPr lang="cs-CZ" dirty="0"/>
              <a:t>Standardy IEEE 802.3, IEEE 802.3u, IEEE 802.3i, IEEE 802.3z, IEEE 802.1D, IEEE 802.1Q, IEEE 802.3ab, IEEE 802.1p, IEEE 802.3af, IEEE 802.3x, IEEE 802.3ad (LACP), IEEE 802.1w, IEEE 802.1x, IEEE 802.3ac, IEEE 802.1s, IEEE 802.1ab (LLDP), IEEE 802.3</a:t>
            </a:r>
          </a:p>
          <a:p>
            <a:pPr marL="285750" lvl="0" indent="-285750">
              <a:spcBef>
                <a:spcPts val="0"/>
              </a:spcBef>
              <a:spcAft>
                <a:spcPts val="0"/>
              </a:spcAft>
              <a:buFont typeface="Arial" panose="020B0604020202020204" pitchFamily="34" charset="0"/>
              <a:buChar char="•"/>
            </a:pPr>
            <a:r>
              <a:rPr lang="cs-CZ" dirty="0"/>
              <a:t>Podpora na HW v úrovni 9x5xNBD po dobu min. 5 let</a:t>
            </a:r>
          </a:p>
          <a:p>
            <a:pPr marL="285750" lvl="0" indent="-285750">
              <a:spcBef>
                <a:spcPts val="0"/>
              </a:spcBef>
              <a:spcAft>
                <a:spcPts val="0"/>
              </a:spcAft>
              <a:buFont typeface="Arial" panose="020B0604020202020204" pitchFamily="34" charset="0"/>
              <a:buChar char="•"/>
            </a:pPr>
            <a:r>
              <a:rPr lang="cs-CZ" dirty="0"/>
              <a:t>Nárok na nové verze OS přepínačů po dobu min. 5 let</a:t>
            </a:r>
          </a:p>
          <a:p>
            <a:endParaRPr lang="cs-CZ" b="1" u="sng" dirty="0" smtClean="0"/>
          </a:p>
          <a:p>
            <a:pPr>
              <a:lnSpc>
                <a:spcPct val="120000"/>
              </a:lnSpc>
              <a:spcBef>
                <a:spcPts val="0"/>
              </a:spcBef>
              <a:spcAft>
                <a:spcPts val="0"/>
              </a:spcAft>
            </a:pPr>
            <a:r>
              <a:rPr lang="pl-PL" sz="2300" b="1" u="sng" dirty="0">
                <a:solidFill>
                  <a:srgbClr val="FF0000"/>
                </a:solidFill>
              </a:rPr>
              <a:t>HP 1920-8G POE+ (65 W</a:t>
            </a:r>
            <a:r>
              <a:rPr lang="pl-PL" sz="2300" b="1" u="sng" dirty="0" smtClean="0">
                <a:solidFill>
                  <a:srgbClr val="FF0000"/>
                </a:solidFill>
              </a:rPr>
              <a:t>) = jediný výrobek!!!</a:t>
            </a:r>
            <a:endParaRPr lang="cs-CZ" sz="2300" b="1" u="sng" dirty="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Souhrn požadavků na zařízení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81817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a:t>Kolik výrobků splňuje beze zbytku požadované parametry</a:t>
            </a:r>
            <a:r>
              <a:rPr lang="cs-CZ" sz="2400" b="1" u="sng" dirty="0" smtClean="0"/>
              <a:t>?</a:t>
            </a:r>
          </a:p>
          <a:p>
            <a:endParaRPr lang="cs-CZ" b="1" u="sng" dirty="0"/>
          </a:p>
          <a:p>
            <a:pPr marL="285750" indent="-285750">
              <a:buFont typeface="Arial" panose="020B0604020202020204" pitchFamily="34" charset="0"/>
              <a:buChar char="•"/>
            </a:pPr>
            <a:r>
              <a:rPr lang="cs-CZ" sz="2400" dirty="0"/>
              <a:t>CPU musí mít min. výkon 17 400 bodů, nativně 12-core  </a:t>
            </a:r>
            <a:endParaRPr lang="cs-CZ" sz="2400" dirty="0" smtClean="0"/>
          </a:p>
          <a:p>
            <a:r>
              <a:rPr lang="cs-CZ" sz="2400" b="1" u="sng" dirty="0" smtClean="0">
                <a:solidFill>
                  <a:srgbClr val="FF0000"/>
                </a:solidFill>
              </a:rPr>
              <a:t>dle </a:t>
            </a:r>
            <a:r>
              <a:rPr lang="cs-CZ" sz="2400" b="1" u="sng" dirty="0" err="1" smtClean="0">
                <a:solidFill>
                  <a:srgbClr val="FF0000"/>
                </a:solidFill>
              </a:rPr>
              <a:t>PassMark</a:t>
            </a:r>
            <a:r>
              <a:rPr lang="cs-CZ" sz="2400" b="1" u="sng" dirty="0" smtClean="0">
                <a:solidFill>
                  <a:srgbClr val="FF0000"/>
                </a:solidFill>
              </a:rPr>
              <a:t> </a:t>
            </a:r>
            <a:r>
              <a:rPr lang="cs-CZ" sz="2400" b="1" u="sng" dirty="0">
                <a:solidFill>
                  <a:srgbClr val="FF0000"/>
                </a:solidFill>
              </a:rPr>
              <a:t>jsou nad touto hodnotou jen </a:t>
            </a:r>
            <a:r>
              <a:rPr lang="cs-CZ" sz="2400" b="1" u="sng" dirty="0" smtClean="0">
                <a:solidFill>
                  <a:srgbClr val="FF0000"/>
                </a:solidFill>
              </a:rPr>
              <a:t>12-jádrové Intel </a:t>
            </a:r>
            <a:r>
              <a:rPr lang="cs-CZ" sz="2400" b="1" u="sng" dirty="0" err="1">
                <a:solidFill>
                  <a:srgbClr val="FF0000"/>
                </a:solidFill>
              </a:rPr>
              <a:t>Xeon</a:t>
            </a:r>
            <a:r>
              <a:rPr lang="cs-CZ" sz="2400" b="1" u="sng" dirty="0">
                <a:solidFill>
                  <a:srgbClr val="FF0000"/>
                </a:solidFill>
              </a:rPr>
              <a:t> </a:t>
            </a:r>
            <a:r>
              <a:rPr lang="cs-CZ" sz="2400" b="1" u="sng" dirty="0" smtClean="0">
                <a:solidFill>
                  <a:srgbClr val="FF0000"/>
                </a:solidFill>
              </a:rPr>
              <a:t>procesory = jediný výrobek!!!</a:t>
            </a:r>
            <a:endParaRPr lang="cs-CZ" sz="2400" b="1" u="sng" dirty="0">
              <a:solidFill>
                <a:srgbClr val="FF0000"/>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Souhrn požadavků na zařízení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9506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b="1" u="sng" dirty="0" smtClean="0"/>
              <a:t>Různorodost ICT plnění:</a:t>
            </a:r>
          </a:p>
          <a:p>
            <a:pPr marL="285750" lvl="0" indent="-285750" algn="just">
              <a:buFont typeface="Arial" panose="020B0604020202020204" pitchFamily="34" charset="0"/>
              <a:buChar char="•"/>
            </a:pPr>
            <a:r>
              <a:rPr lang="cs-CZ" dirty="0" smtClean="0"/>
              <a:t>HW/SW </a:t>
            </a:r>
            <a:r>
              <a:rPr lang="cs-CZ" dirty="0"/>
              <a:t>infrastruktura (servery, disková pole, síťové prvky, serverové OS, databázový systém, řešení pro </a:t>
            </a:r>
            <a:r>
              <a:rPr lang="cs-CZ" dirty="0" err="1"/>
              <a:t>virtualizaci</a:t>
            </a:r>
            <a:r>
              <a:rPr lang="cs-CZ" dirty="0"/>
              <a:t>, bezpečnostní </a:t>
            </a:r>
            <a:r>
              <a:rPr lang="cs-CZ" dirty="0" smtClean="0"/>
              <a:t>řešení, </a:t>
            </a:r>
            <a:r>
              <a:rPr lang="cs-CZ" dirty="0"/>
              <a:t>HW/SW firewall</a:t>
            </a:r>
            <a:r>
              <a:rPr lang="cs-CZ" dirty="0" smtClean="0"/>
              <a:t>)</a:t>
            </a:r>
          </a:p>
          <a:p>
            <a:pPr marL="285750" indent="-285750" algn="just">
              <a:buFont typeface="Arial" panose="020B0604020202020204" pitchFamily="34" charset="0"/>
              <a:buChar char="•"/>
            </a:pPr>
            <a:r>
              <a:rPr lang="cs-CZ" dirty="0"/>
              <a:t>Osobní počítače a kancelářský </a:t>
            </a:r>
            <a:r>
              <a:rPr lang="cs-CZ" dirty="0" smtClean="0"/>
              <a:t>SW</a:t>
            </a:r>
          </a:p>
          <a:p>
            <a:pPr marL="285750" lvl="0" indent="-285750" algn="just">
              <a:buFont typeface="Arial" panose="020B0604020202020204" pitchFamily="34" charset="0"/>
              <a:buChar char="•"/>
            </a:pPr>
            <a:r>
              <a:rPr lang="cs-CZ" dirty="0"/>
              <a:t>Výstupní zařízení (tiskárny, plotry a multifunkční zařízení)</a:t>
            </a:r>
          </a:p>
          <a:p>
            <a:pPr marL="285750" lvl="0" indent="-285750" algn="just">
              <a:buFont typeface="Arial" panose="020B0604020202020204" pitchFamily="34" charset="0"/>
              <a:buChar char="•"/>
            </a:pPr>
            <a:r>
              <a:rPr lang="cs-CZ" dirty="0" err="1" smtClean="0"/>
              <a:t>Agendové</a:t>
            </a:r>
            <a:r>
              <a:rPr lang="cs-CZ" dirty="0" smtClean="0"/>
              <a:t> </a:t>
            </a:r>
            <a:r>
              <a:rPr lang="cs-CZ" dirty="0"/>
              <a:t>a ekonomické informační systémy </a:t>
            </a:r>
            <a:r>
              <a:rPr lang="cs-CZ" dirty="0" smtClean="0"/>
              <a:t>(ISVS – elektronická </a:t>
            </a:r>
            <a:r>
              <a:rPr lang="cs-CZ" dirty="0"/>
              <a:t>spisová služba, ekonomické systémy, datové sklady, nástroje BI, </a:t>
            </a:r>
            <a:r>
              <a:rPr lang="cs-CZ" dirty="0" err="1"/>
              <a:t>rozklikávací</a:t>
            </a:r>
            <a:r>
              <a:rPr lang="cs-CZ" dirty="0"/>
              <a:t> rozpočet, evidence </a:t>
            </a:r>
            <a:r>
              <a:rPr lang="cs-CZ" dirty="0" smtClean="0"/>
              <a:t>smluv apod</a:t>
            </a:r>
            <a:r>
              <a:rPr lang="cs-CZ" dirty="0"/>
              <a:t>. )</a:t>
            </a:r>
          </a:p>
          <a:p>
            <a:pPr marL="285750" lvl="0" indent="-285750" algn="just">
              <a:buFont typeface="Arial" panose="020B0604020202020204" pitchFamily="34" charset="0"/>
              <a:buChar char="•"/>
            </a:pPr>
            <a:r>
              <a:rPr lang="cs-CZ" dirty="0" smtClean="0"/>
              <a:t>SW </a:t>
            </a:r>
            <a:r>
              <a:rPr lang="cs-CZ" dirty="0"/>
              <a:t>vyvíjený na míru a dle požadavků objednatele</a:t>
            </a:r>
          </a:p>
          <a:p>
            <a:pPr marL="285750" lvl="0" indent="-285750" algn="just">
              <a:buFont typeface="Arial" panose="020B0604020202020204" pitchFamily="34" charset="0"/>
              <a:buChar char="•"/>
            </a:pPr>
            <a:r>
              <a:rPr lang="cs-CZ" dirty="0"/>
              <a:t>Zařízení na rozhraní ICT a elektrotechniky  (dieselagregáty, klimatizace, zhášecí systémy, přístupové systémy)</a:t>
            </a:r>
          </a:p>
          <a:p>
            <a:pPr marL="285750" lvl="0" indent="-285750" algn="just">
              <a:buFont typeface="Arial" panose="020B0604020202020204" pitchFamily="34" charset="0"/>
              <a:buChar char="•"/>
            </a:pPr>
            <a:r>
              <a:rPr lang="cs-CZ" dirty="0"/>
              <a:t>Ostatní specifické produkty (systémy CAD/GIS, hlasovací systém pro zastupitelstvo apod.)</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08677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000" b="1" u="sng" dirty="0" smtClean="0"/>
              <a:t>Základní </a:t>
            </a:r>
            <a:r>
              <a:rPr lang="cs-CZ" sz="2000" b="1" u="sng" dirty="0"/>
              <a:t>problém:</a:t>
            </a:r>
          </a:p>
          <a:p>
            <a:pPr marL="285750" indent="-285750">
              <a:buFont typeface="Arial" panose="020B0604020202020204" pitchFamily="34" charset="0"/>
              <a:buChar char="•"/>
            </a:pPr>
            <a:r>
              <a:rPr lang="cs-CZ" sz="2000" dirty="0"/>
              <a:t>Nepřípustné dělení vs. nepřípustné </a:t>
            </a:r>
            <a:r>
              <a:rPr lang="cs-CZ" sz="2000" dirty="0" smtClean="0"/>
              <a:t>slučování (diskriminace, omezení soutěže)</a:t>
            </a:r>
            <a:endParaRPr lang="cs-CZ" sz="2000" dirty="0"/>
          </a:p>
          <a:p>
            <a:pPr marL="285750" indent="-285750">
              <a:buFont typeface="Arial" panose="020B0604020202020204" pitchFamily="34" charset="0"/>
              <a:buChar char="•"/>
            </a:pPr>
            <a:r>
              <a:rPr lang="cs-CZ" sz="2000" b="1" u="sng" dirty="0"/>
              <a:t>Místní, věcná a časová souvislost, funkční </a:t>
            </a:r>
            <a:r>
              <a:rPr lang="cs-CZ" sz="2000" b="1" u="sng" dirty="0" smtClean="0"/>
              <a:t>celek </a:t>
            </a:r>
            <a:r>
              <a:rPr lang="cs-CZ" sz="2000" u="sng" dirty="0" smtClean="0"/>
              <a:t>(zejm. pokud je složený z nesouvisejících plnění, např. infrastruktura + AIS)</a:t>
            </a:r>
          </a:p>
          <a:p>
            <a:endParaRPr lang="cs-CZ" sz="2000" b="1" u="sng" dirty="0"/>
          </a:p>
          <a:p>
            <a:pPr algn="just"/>
            <a:r>
              <a:rPr lang="cs-CZ" sz="2000" b="1" u="sng" dirty="0" smtClean="0"/>
              <a:t>ZVZ:</a:t>
            </a:r>
          </a:p>
          <a:p>
            <a:pPr marL="342900" indent="-342900" algn="just">
              <a:buFont typeface="Arial" panose="020B0604020202020204" pitchFamily="34" charset="0"/>
              <a:buChar char="•"/>
            </a:pPr>
            <a:r>
              <a:rPr lang="cs-CZ" sz="2000" dirty="0" smtClean="0"/>
              <a:t>§ </a:t>
            </a:r>
            <a:r>
              <a:rPr lang="cs-CZ" sz="2000" dirty="0"/>
              <a:t>13 odst. 8) ZVZ – „</a:t>
            </a:r>
            <a:r>
              <a:rPr lang="cs-CZ" sz="2000" i="1" dirty="0"/>
              <a:t>Při stanovení předpokládané hodnoty je zadavatel povinen sečíst předpokládané hodnoty obdobných, spolu souvisejících dodávek či služeb, které hodlá pořídit v průběhu účetního období</a:t>
            </a:r>
            <a:r>
              <a:rPr lang="cs-CZ" sz="2000" i="1" dirty="0" smtClean="0"/>
              <a:t>.</a:t>
            </a:r>
            <a:r>
              <a:rPr lang="cs-CZ" sz="2000" dirty="0" smtClean="0"/>
              <a:t>“ (</a:t>
            </a:r>
            <a:r>
              <a:rPr lang="cs-CZ" sz="2000" b="1" dirty="0" smtClean="0"/>
              <a:t>ne všechno ICT plnění spolu souvisí – různorodost!!!</a:t>
            </a:r>
            <a:r>
              <a:rPr lang="cs-CZ" sz="2000" dirty="0" smtClean="0"/>
              <a:t>)</a:t>
            </a:r>
          </a:p>
          <a:p>
            <a:pPr marL="342900" indent="-342900" algn="just">
              <a:buFont typeface="Arial" panose="020B0604020202020204" pitchFamily="34" charset="0"/>
              <a:buChar char="•"/>
            </a:pPr>
            <a:r>
              <a:rPr lang="cs-CZ" sz="2000" dirty="0" smtClean="0"/>
              <a:t>§</a:t>
            </a:r>
            <a:r>
              <a:rPr lang="cs-CZ" sz="2000" dirty="0"/>
              <a:t>98 odst. 1) ZVZ – „</a:t>
            </a:r>
            <a:r>
              <a:rPr lang="cs-CZ" sz="2000" i="1" dirty="0"/>
              <a:t>Zadavatel může rozdělit veřejnou zakázku na části, připouští-li to povaha předmětu veřejné zakázky.</a:t>
            </a:r>
            <a:r>
              <a:rPr lang="cs-CZ" sz="2000" dirty="0"/>
              <a:t>“</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Dělení/slučování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65682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dirty="0" smtClean="0"/>
              <a:t>Rozsudek </a:t>
            </a:r>
            <a:r>
              <a:rPr lang="cs-CZ" dirty="0"/>
              <a:t>krajského soudu v Brně 62 </a:t>
            </a:r>
            <a:r>
              <a:rPr lang="cs-CZ" dirty="0" err="1"/>
              <a:t>Af</a:t>
            </a:r>
            <a:r>
              <a:rPr lang="cs-CZ" dirty="0"/>
              <a:t> 7/2010-135 </a:t>
            </a:r>
            <a:r>
              <a:rPr lang="cs-CZ" i="1" dirty="0"/>
              <a:t>„…pokud zadavatel poptává určité věcně a co do účelu využití ucelené plnění, je oprávněn takové plnění poptat v rámci jedné veřejné zakázky. </a:t>
            </a:r>
            <a:r>
              <a:rPr lang="cs-CZ" b="1" i="1" u="sng" dirty="0"/>
              <a:t>Pokud se však předmět této zakázky skládá z vícero druhů různých výrobků, které lze poptávat i samostatně a u nichž je pravděpodobné, že by v případě samotného zadávání bylo podáno více nabídek, je namístě takovou veřejnou zakázku rozdělit na části a umožnit podávání nabídek i na tyto části</a:t>
            </a:r>
            <a:r>
              <a:rPr lang="cs-CZ" b="1" i="1" u="sng" dirty="0" smtClean="0"/>
              <a:t>.</a:t>
            </a:r>
            <a:r>
              <a:rPr lang="cs-CZ" dirty="0" smtClean="0"/>
              <a:t>“</a:t>
            </a:r>
          </a:p>
          <a:p>
            <a:pPr marL="285750" indent="-285750" algn="just">
              <a:buFont typeface="Arial" panose="020B0604020202020204" pitchFamily="34" charset="0"/>
              <a:buChar char="•"/>
            </a:pPr>
            <a:r>
              <a:rPr lang="cs-CZ" dirty="0" smtClean="0"/>
              <a:t>K otázce </a:t>
            </a:r>
            <a:r>
              <a:rPr lang="cs-CZ" b="1" u="sng" dirty="0" smtClean="0"/>
              <a:t>generálního dodavatele</a:t>
            </a:r>
            <a:r>
              <a:rPr lang="cs-CZ" dirty="0" smtClean="0"/>
              <a:t>, </a:t>
            </a:r>
            <a:r>
              <a:rPr lang="cs-CZ" dirty="0"/>
              <a:t>s nímž následně zadavatel řeší veškeré závazky vyplývající z porušení odpovědnosti generálního dodavatele či jeho smluvních </a:t>
            </a:r>
            <a:r>
              <a:rPr lang="cs-CZ" dirty="0" smtClean="0"/>
              <a:t>partnerů se ve </a:t>
            </a:r>
            <a:r>
              <a:rPr lang="cs-CZ" dirty="0"/>
              <a:t>své rozhodovací praxi vyjadřuje </a:t>
            </a:r>
            <a:r>
              <a:rPr lang="cs-CZ" dirty="0" smtClean="0"/>
              <a:t>ÚOHS v </a:t>
            </a:r>
            <a:r>
              <a:rPr lang="cs-CZ" dirty="0"/>
              <a:t>bodě 32 odůvodnění rozhodnutí </a:t>
            </a:r>
            <a:r>
              <a:rPr lang="cs-CZ" dirty="0" smtClean="0"/>
              <a:t>S682/2013: „</a:t>
            </a:r>
            <a:r>
              <a:rPr lang="cs-CZ" b="1" i="1" u="sng" dirty="0" smtClean="0"/>
              <a:t>…je </a:t>
            </a:r>
            <a:r>
              <a:rPr lang="cs-CZ" b="1" i="1" u="sng" dirty="0"/>
              <a:t>sice možné chápat obavu zadavatele o řešení případných sporů mezi jednotlivými dodavateli jako oprávněnou, nicméně zadavatel nemůže své obavy o řešení případných sporů mezi jednotlivými dodavateli při zadávání veřejných zakázek upřednostňovat na úkor zásad zakotvených v </a:t>
            </a:r>
            <a:r>
              <a:rPr lang="cs-CZ" b="1" i="1" u="sng" dirty="0" err="1"/>
              <a:t>ust</a:t>
            </a:r>
            <a:r>
              <a:rPr lang="cs-CZ" b="1" i="1" u="sng" dirty="0"/>
              <a:t>. § 6 zákona</a:t>
            </a:r>
            <a:r>
              <a:rPr lang="cs-CZ" b="1" u="sng" dirty="0"/>
              <a:t>.</a:t>
            </a:r>
            <a:r>
              <a:rPr lang="cs-CZ" dirty="0"/>
              <a:t>“</a:t>
            </a:r>
          </a:p>
          <a:p>
            <a:pPr marL="285750" indent="-285750">
              <a:buFont typeface="Arial" panose="020B0604020202020204" pitchFamily="34" charset="0"/>
              <a:buChar char="•"/>
            </a:pPr>
            <a:endParaRPr lang="cs-CZ" b="1" u="sng" dirty="0" smtClean="0"/>
          </a:p>
          <a:p>
            <a:endParaRPr lang="cs-CZ"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8792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798193"/>
            <a:ext cx="7700425" cy="4819290"/>
          </a:xfrm>
        </p:spPr>
        <p:txBody>
          <a:bodyPr>
            <a:normAutofit/>
          </a:bodyPr>
          <a:lstStyle/>
          <a:p>
            <a:pPr algn="just"/>
            <a:r>
              <a:rPr lang="cs-CZ" sz="2000" dirty="0" smtClean="0"/>
              <a:t>Pokud </a:t>
            </a:r>
            <a:r>
              <a:rPr lang="cs-CZ" sz="2000" dirty="0"/>
              <a:t>příjemce podpory realizuje projekt prostřednictvím zakázky na dodání zboží, poskytnutí služeb nebo provedení stavebních prací, je povinen řídit se </a:t>
            </a:r>
            <a:endParaRPr lang="cs-CZ" sz="2000" dirty="0" smtClean="0"/>
          </a:p>
          <a:p>
            <a:pPr marL="285750" indent="-285750">
              <a:buFont typeface="Arial" panose="020B0604020202020204" pitchFamily="34" charset="0"/>
              <a:buChar char="•"/>
            </a:pPr>
            <a:r>
              <a:rPr lang="cs-CZ" sz="2000" b="1" dirty="0" smtClean="0"/>
              <a:t>principy </a:t>
            </a:r>
            <a:r>
              <a:rPr lang="cs-CZ" sz="2000" b="1" dirty="0"/>
              <a:t>transparentnosti, rovného zacházení a nediskriminace, </a:t>
            </a:r>
            <a:endParaRPr lang="cs-CZ" sz="2000" b="1" dirty="0" smtClean="0"/>
          </a:p>
          <a:p>
            <a:pPr marL="285750" indent="-285750">
              <a:buFont typeface="Arial" panose="020B0604020202020204" pitchFamily="34" charset="0"/>
              <a:buChar char="•"/>
            </a:pPr>
            <a:r>
              <a:rPr lang="cs-CZ" sz="2000" b="1" dirty="0" smtClean="0"/>
              <a:t>a </a:t>
            </a:r>
            <a:r>
              <a:rPr lang="cs-CZ" sz="2000" b="1" dirty="0"/>
              <a:t>dále pak principy hospodárnosti, efektivnosti a účelnosti </a:t>
            </a:r>
            <a:r>
              <a:rPr lang="cs-CZ" sz="2000" b="1" dirty="0" smtClean="0"/>
              <a:t>(tzv. 3E) podle </a:t>
            </a:r>
            <a:r>
              <a:rPr lang="cs-CZ" sz="2000" b="1" dirty="0"/>
              <a:t>zákona č. 320/2001 Sb., o finanční kontrole. </a:t>
            </a:r>
            <a:endParaRPr lang="cs-CZ" sz="2000" b="1" dirty="0" smtClean="0"/>
          </a:p>
          <a:p>
            <a:pPr algn="just"/>
            <a:r>
              <a:rPr lang="cs-CZ" sz="2000" dirty="0" smtClean="0"/>
              <a:t>Při </a:t>
            </a:r>
            <a:r>
              <a:rPr lang="cs-CZ" sz="2000" dirty="0"/>
              <a:t>zadávání veřejné zakázky postupuje v souladu se </a:t>
            </a:r>
            <a:r>
              <a:rPr lang="cs-CZ" sz="2000" b="1" dirty="0"/>
              <a:t>zákonem </a:t>
            </a:r>
            <a:r>
              <a:rPr lang="cs-CZ" sz="2000" b="1" dirty="0" smtClean="0"/>
              <a:t>č.137/2006 </a:t>
            </a:r>
            <a:r>
              <a:rPr lang="cs-CZ" sz="2000" b="1" dirty="0"/>
              <a:t>Sb., o veřejných zakázkách</a:t>
            </a:r>
            <a:r>
              <a:rPr lang="cs-CZ" sz="2000" dirty="0"/>
              <a:t>. V případě zakázek nespadajících pod působnost zákona č. 137/2006 Sb., o veřejných zakázkách je povinen řídit se </a:t>
            </a:r>
            <a:r>
              <a:rPr lang="cs-CZ" sz="2000" b="1" dirty="0"/>
              <a:t>Metodickým pokynem pro oblast zadávání zakázek pro </a:t>
            </a:r>
            <a:r>
              <a:rPr lang="cs-CZ" sz="2000" b="1" dirty="0" smtClean="0"/>
              <a:t>programové </a:t>
            </a:r>
            <a:r>
              <a:rPr lang="cs-CZ" sz="2000" b="1" dirty="0"/>
              <a:t>období 2014-2020 </a:t>
            </a:r>
            <a:r>
              <a:rPr lang="cs-CZ" sz="2000" dirty="0" smtClean="0"/>
              <a:t>vydaným </a:t>
            </a:r>
            <a:r>
              <a:rPr lang="cs-CZ" sz="2000" dirty="0"/>
              <a:t>dne 15. ledna 2014 na základě usnesení vlády ČR č. 44/2014 </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a:xfrm>
            <a:off x="457200" y="562188"/>
            <a:ext cx="8229600" cy="822325"/>
          </a:xfrm>
        </p:spPr>
        <p:txBody>
          <a:bodyPr>
            <a:normAutofit fontScale="90000"/>
          </a:bodyPr>
          <a:lstStyle/>
          <a:p>
            <a:pPr algn="ctr"/>
            <a:r>
              <a:rPr lang="cs-CZ" b="0" dirty="0" smtClean="0"/>
              <a:t> </a:t>
            </a:r>
            <a:r>
              <a:rPr lang="cs-CZ" dirty="0"/>
              <a:t>Metodika řízení programů </a:t>
            </a:r>
            <a:r>
              <a:rPr lang="cs-CZ" b="0" dirty="0"/>
              <a:t/>
            </a:r>
            <a:br>
              <a:rPr lang="cs-CZ" b="0" dirty="0"/>
            </a:br>
            <a:r>
              <a:rPr lang="cs-CZ" dirty="0"/>
              <a:t>v programovém období </a:t>
            </a:r>
            <a:r>
              <a:rPr lang="cs-CZ" dirty="0" smtClean="0"/>
              <a:t>2014–2020 (NOK)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77627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2400" b="1" u="sng" dirty="0" smtClean="0"/>
              <a:t>Faktory, které mohou mít vliv </a:t>
            </a:r>
            <a:r>
              <a:rPr lang="cs-CZ" sz="2400" b="1" u="sng" dirty="0"/>
              <a:t>na dělení/slučování zakázky z/do jednoho funkčního </a:t>
            </a:r>
            <a:r>
              <a:rPr lang="cs-CZ" sz="2400" b="1" u="sng" dirty="0" smtClean="0"/>
              <a:t>celku (otázka, kdy se skutečně nelze vyhnout sloučení do funkčního celku, který může omezit soutěž):</a:t>
            </a:r>
          </a:p>
          <a:p>
            <a:pPr marL="285750" indent="-285750">
              <a:spcBef>
                <a:spcPts val="200"/>
              </a:spcBef>
              <a:buFont typeface="Arial" panose="020B0604020202020204" pitchFamily="34" charset="0"/>
              <a:buChar char="•"/>
            </a:pPr>
            <a:r>
              <a:rPr lang="pl-PL" sz="2400" u="sng" dirty="0" smtClean="0"/>
              <a:t>Personální </a:t>
            </a:r>
            <a:r>
              <a:rPr lang="pl-PL" sz="2400" u="sng" dirty="0"/>
              <a:t>limity na straně </a:t>
            </a:r>
            <a:r>
              <a:rPr lang="pl-PL" sz="2400" u="sng" dirty="0" smtClean="0"/>
              <a:t>zadavatele </a:t>
            </a:r>
            <a:r>
              <a:rPr lang="pl-PL" sz="2400" dirty="0" smtClean="0"/>
              <a:t>(dostatek IT odborníků)</a:t>
            </a:r>
          </a:p>
          <a:p>
            <a:pPr marL="285750" indent="-285750">
              <a:spcBef>
                <a:spcPts val="200"/>
              </a:spcBef>
              <a:buFont typeface="Arial" panose="020B0604020202020204" pitchFamily="34" charset="0"/>
              <a:buChar char="•"/>
            </a:pPr>
            <a:r>
              <a:rPr lang="cs-CZ" sz="2400" u="sng" dirty="0" smtClean="0"/>
              <a:t>Limity </a:t>
            </a:r>
            <a:r>
              <a:rPr lang="cs-CZ" sz="2400" u="sng" dirty="0"/>
              <a:t>vyplývající z právních </a:t>
            </a:r>
            <a:r>
              <a:rPr lang="cs-CZ" sz="2400" u="sng" dirty="0" smtClean="0"/>
              <a:t>podmínek </a:t>
            </a:r>
            <a:r>
              <a:rPr lang="cs-CZ" sz="2400" dirty="0" smtClean="0"/>
              <a:t>(zásah do autorských práv, smluvní ochrana)</a:t>
            </a:r>
          </a:p>
          <a:p>
            <a:pPr marL="285750" indent="-285750">
              <a:spcBef>
                <a:spcPts val="200"/>
              </a:spcBef>
              <a:buFont typeface="Arial" panose="020B0604020202020204" pitchFamily="34" charset="0"/>
              <a:buChar char="•"/>
            </a:pPr>
            <a:r>
              <a:rPr lang="cs-CZ" sz="2400" u="sng" dirty="0"/>
              <a:t>Limity vyplývající z technického </a:t>
            </a:r>
            <a:r>
              <a:rPr lang="cs-CZ" sz="2400" u="sng" dirty="0" smtClean="0"/>
              <a:t>řešení </a:t>
            </a:r>
            <a:r>
              <a:rPr lang="pl-PL" sz="2400" dirty="0"/>
              <a:t>(míra provázanosti, </a:t>
            </a:r>
            <a:r>
              <a:rPr lang="pl-PL" sz="2400" dirty="0" smtClean="0"/>
              <a:t>kompatibilita, vazba </a:t>
            </a:r>
            <a:r>
              <a:rPr lang="pl-PL" sz="2400" dirty="0"/>
              <a:t>na stávající SW/IS, možné </a:t>
            </a:r>
            <a:r>
              <a:rPr lang="pl-PL" sz="2400" dirty="0" smtClean="0"/>
              <a:t>způsoby </a:t>
            </a:r>
            <a:r>
              <a:rPr lang="pl-PL" sz="2400" dirty="0"/>
              <a:t>implementace navazujících řešení</a:t>
            </a:r>
            <a:r>
              <a:rPr lang="pl-PL" sz="2400" dirty="0" smtClean="0"/>
              <a:t>)</a:t>
            </a:r>
            <a:endParaRPr lang="cs-CZ" sz="2400" dirty="0" smtClean="0"/>
          </a:p>
          <a:p>
            <a:pPr marL="285750" indent="-285750">
              <a:spcBef>
                <a:spcPts val="200"/>
              </a:spcBef>
              <a:buFont typeface="Arial" panose="020B0604020202020204" pitchFamily="34" charset="0"/>
              <a:buChar char="•"/>
            </a:pPr>
            <a:r>
              <a:rPr lang="cs-CZ" sz="2400" u="sng" dirty="0" smtClean="0"/>
              <a:t>Dodavatelské limity </a:t>
            </a:r>
            <a:r>
              <a:rPr lang="cs-CZ" sz="2400" dirty="0" smtClean="0"/>
              <a:t>(jediný dodavatel vs. více dodavatelů)</a:t>
            </a:r>
          </a:p>
          <a:p>
            <a:pPr marL="285750" indent="-285750">
              <a:spcBef>
                <a:spcPts val="200"/>
              </a:spcBef>
              <a:buFont typeface="Arial" panose="020B0604020202020204" pitchFamily="34" charset="0"/>
              <a:buChar char="•"/>
            </a:pPr>
            <a:r>
              <a:rPr lang="cs-CZ" sz="2400" u="sng" dirty="0" smtClean="0"/>
              <a:t>Časové limity </a:t>
            </a:r>
            <a:r>
              <a:rPr lang="cs-CZ" sz="2400" dirty="0" smtClean="0"/>
              <a:t>(dostatek času na pořízení per partes)</a:t>
            </a:r>
          </a:p>
          <a:p>
            <a:pPr marL="285750" indent="-285750">
              <a:spcBef>
                <a:spcPts val="200"/>
              </a:spcBef>
              <a:buFont typeface="Arial" panose="020B0604020202020204" pitchFamily="34" charset="0"/>
              <a:buChar char="•"/>
            </a:pPr>
            <a:r>
              <a:rPr lang="cs-CZ" sz="2400" u="sng" dirty="0" smtClean="0"/>
              <a:t>Proporcionalita řešení </a:t>
            </a:r>
            <a:r>
              <a:rPr lang="cs-CZ" sz="2400" dirty="0" smtClean="0"/>
              <a:t>(rozšíření vs. náhrada stávajícího řešení)</a:t>
            </a:r>
            <a:endParaRPr lang="pl-PL" sz="2400" dirty="0" smtClean="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5723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u="sng" dirty="0" smtClean="0"/>
              <a:t>Východiska pro řešení:</a:t>
            </a:r>
          </a:p>
          <a:p>
            <a:pPr marL="285750" indent="-285750">
              <a:buFont typeface="Arial" panose="020B0604020202020204" pitchFamily="34" charset="0"/>
              <a:buChar char="•"/>
            </a:pPr>
            <a:r>
              <a:rPr lang="cs-CZ" sz="2400" dirty="0" smtClean="0"/>
              <a:t>Implementace navazujícího řešení jiným dodavatelem bez </a:t>
            </a:r>
            <a:r>
              <a:rPr lang="cs-CZ" sz="2400" dirty="0"/>
              <a:t>subdodavatelské </a:t>
            </a:r>
            <a:r>
              <a:rPr lang="cs-CZ" sz="2400" dirty="0" smtClean="0"/>
              <a:t>(tj. omezující soutěž) či jiné účasti </a:t>
            </a:r>
            <a:r>
              <a:rPr lang="cs-CZ" sz="2400" dirty="0"/>
              <a:t>dodavatele stávajícího </a:t>
            </a:r>
            <a:r>
              <a:rPr lang="cs-CZ" sz="2400" dirty="0" smtClean="0"/>
              <a:t>SW/IS:</a:t>
            </a:r>
          </a:p>
          <a:p>
            <a:pPr marL="914400" lvl="1" indent="-285750">
              <a:buFont typeface="Arial" panose="020B0604020202020204" pitchFamily="34" charset="0"/>
              <a:buChar char="•"/>
            </a:pPr>
            <a:r>
              <a:rPr lang="cs-CZ" sz="2400" b="0" dirty="0" smtClean="0">
                <a:solidFill>
                  <a:schemeClr val="tx1"/>
                </a:solidFill>
              </a:rPr>
              <a:t>Je vůbec možné?</a:t>
            </a:r>
          </a:p>
          <a:p>
            <a:pPr marL="914400" lvl="1" indent="-285750">
              <a:buFont typeface="Arial" panose="020B0604020202020204" pitchFamily="34" charset="0"/>
              <a:buChar char="•"/>
            </a:pPr>
            <a:r>
              <a:rPr lang="cs-CZ" sz="2400" b="0" dirty="0" smtClean="0">
                <a:solidFill>
                  <a:schemeClr val="tx1"/>
                </a:solidFill>
              </a:rPr>
              <a:t>Za jakých podmínek (např. popis rozhraní stávajícího SW/IS, licence na webové služby, nutná </a:t>
            </a:r>
            <a:r>
              <a:rPr lang="cs-CZ" sz="2400" b="0" dirty="0">
                <a:solidFill>
                  <a:schemeClr val="tx1"/>
                </a:solidFill>
              </a:rPr>
              <a:t>subdodávka  </a:t>
            </a:r>
            <a:r>
              <a:rPr lang="cs-CZ" sz="2400" b="0" dirty="0" smtClean="0">
                <a:solidFill>
                  <a:schemeClr val="tx1"/>
                </a:solidFill>
              </a:rPr>
              <a:t>od dodavatele </a:t>
            </a:r>
            <a:r>
              <a:rPr lang="cs-CZ" sz="2400" b="0" dirty="0">
                <a:solidFill>
                  <a:schemeClr val="tx1"/>
                </a:solidFill>
              </a:rPr>
              <a:t>stávajícího </a:t>
            </a:r>
            <a:r>
              <a:rPr lang="cs-CZ" sz="2400" b="0" dirty="0" smtClean="0">
                <a:solidFill>
                  <a:schemeClr val="tx1"/>
                </a:solidFill>
              </a:rPr>
              <a:t>SW/IS apod.)?</a:t>
            </a:r>
          </a:p>
          <a:p>
            <a:pPr marL="285750" indent="-285750">
              <a:buFont typeface="Arial" panose="020B0604020202020204" pitchFamily="34" charset="0"/>
              <a:buChar char="•"/>
            </a:pPr>
            <a:r>
              <a:rPr lang="cs-CZ" sz="2400" dirty="0" smtClean="0"/>
              <a:t>Co je touto vazbou usnadněno (zejm. lze dopředu odvodit minimální HW nároky navazujícího řešení apod.)?</a:t>
            </a:r>
            <a:endParaRPr lang="cs-CZ" sz="2400" dirty="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Vazba na stávající SW/IS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88040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sz="2400" u="sng" dirty="0" smtClean="0"/>
              <a:t>Certifikáty členů týmu</a:t>
            </a:r>
            <a:r>
              <a:rPr lang="cs-CZ" sz="2400" dirty="0" smtClean="0"/>
              <a:t> </a:t>
            </a:r>
          </a:p>
          <a:p>
            <a:pPr marL="914400" lvl="1" indent="-285750" algn="just">
              <a:spcBef>
                <a:spcPts val="0"/>
              </a:spcBef>
              <a:buFont typeface="Arial" panose="020B0604020202020204" pitchFamily="34" charset="0"/>
              <a:buChar char="•"/>
            </a:pPr>
            <a:r>
              <a:rPr lang="cs-CZ" sz="2400" b="0" dirty="0" smtClean="0">
                <a:solidFill>
                  <a:schemeClr val="tx1"/>
                </a:solidFill>
              </a:rPr>
              <a:t>odůvodnění,</a:t>
            </a:r>
            <a:endParaRPr lang="cs-CZ" sz="2400" b="0" dirty="0">
              <a:solidFill>
                <a:schemeClr val="tx1"/>
              </a:solidFill>
            </a:endParaRPr>
          </a:p>
          <a:p>
            <a:pPr marL="914400" lvl="1" indent="-285750" algn="just">
              <a:spcBef>
                <a:spcPts val="0"/>
              </a:spcBef>
              <a:buFont typeface="Arial" panose="020B0604020202020204" pitchFamily="34" charset="0"/>
              <a:buChar char="•"/>
            </a:pPr>
            <a:r>
              <a:rPr lang="cs-CZ" sz="2400" b="0" dirty="0" err="1" smtClean="0">
                <a:solidFill>
                  <a:schemeClr val="tx1"/>
                </a:solidFill>
              </a:rPr>
              <a:t>substituovatelnost</a:t>
            </a:r>
            <a:r>
              <a:rPr lang="cs-CZ" sz="2400" b="0" dirty="0" smtClean="0">
                <a:solidFill>
                  <a:schemeClr val="tx1"/>
                </a:solidFill>
              </a:rPr>
              <a:t> </a:t>
            </a:r>
            <a:r>
              <a:rPr lang="cs-CZ" sz="2400" b="0" dirty="0">
                <a:solidFill>
                  <a:schemeClr val="tx1"/>
                </a:solidFill>
              </a:rPr>
              <a:t>(např. Microsoft </a:t>
            </a:r>
            <a:r>
              <a:rPr lang="cs-CZ" sz="2400" b="0" dirty="0" err="1">
                <a:solidFill>
                  <a:schemeClr val="tx1"/>
                </a:solidFill>
              </a:rPr>
              <a:t>Certified</a:t>
            </a:r>
            <a:r>
              <a:rPr lang="cs-CZ" sz="2400" b="0" dirty="0">
                <a:solidFill>
                  <a:schemeClr val="tx1"/>
                </a:solidFill>
              </a:rPr>
              <a:t> </a:t>
            </a:r>
            <a:r>
              <a:rPr lang="cs-CZ" sz="2400" b="0" dirty="0" err="1">
                <a:solidFill>
                  <a:schemeClr val="tx1"/>
                </a:solidFill>
              </a:rPr>
              <a:t>System</a:t>
            </a:r>
            <a:r>
              <a:rPr lang="cs-CZ" sz="2400" b="0" dirty="0">
                <a:solidFill>
                  <a:schemeClr val="tx1"/>
                </a:solidFill>
              </a:rPr>
              <a:t> </a:t>
            </a:r>
            <a:r>
              <a:rPr lang="cs-CZ" sz="2400" b="0" dirty="0" err="1">
                <a:solidFill>
                  <a:schemeClr val="tx1"/>
                </a:solidFill>
              </a:rPr>
              <a:t>Engineer</a:t>
            </a:r>
            <a:r>
              <a:rPr lang="cs-CZ" sz="2400" b="0" dirty="0">
                <a:solidFill>
                  <a:schemeClr val="tx1"/>
                </a:solidFill>
              </a:rPr>
              <a:t> - je zahrnut i v certifikátech vyšších stupňů).</a:t>
            </a:r>
          </a:p>
          <a:p>
            <a:pPr marL="285750" indent="-285750" algn="just">
              <a:buFont typeface="Arial" panose="020B0604020202020204" pitchFamily="34" charset="0"/>
              <a:buChar char="•"/>
            </a:pPr>
            <a:r>
              <a:rPr lang="cs-CZ" sz="2400" u="sng" dirty="0" smtClean="0"/>
              <a:t>Osvědčení </a:t>
            </a:r>
            <a:r>
              <a:rPr lang="cs-CZ" sz="2400" u="sng" dirty="0"/>
              <a:t>týkající se nesouvisejícího </a:t>
            </a:r>
            <a:r>
              <a:rPr lang="cs-CZ" sz="2400" u="sng" dirty="0" smtClean="0"/>
              <a:t>plnění</a:t>
            </a:r>
          </a:p>
          <a:p>
            <a:pPr marL="914400" lvl="1" indent="-285750" algn="just">
              <a:spcBef>
                <a:spcPts val="0"/>
              </a:spcBef>
              <a:buFont typeface="Arial" panose="020B0604020202020204" pitchFamily="34" charset="0"/>
              <a:buChar char="•"/>
            </a:pPr>
            <a:r>
              <a:rPr lang="cs-CZ" sz="2400" b="0" dirty="0" smtClean="0">
                <a:solidFill>
                  <a:schemeClr val="tx1"/>
                </a:solidFill>
              </a:rPr>
              <a:t>kolik dodavatelů splňuje, pokud zadavatel požaduje obsažení v jedné referenci?</a:t>
            </a:r>
          </a:p>
          <a:p>
            <a:pPr marL="914400" lvl="1" indent="-285750" algn="just">
              <a:spcBef>
                <a:spcPts val="0"/>
              </a:spcBef>
              <a:buFont typeface="Arial" panose="020B0604020202020204" pitchFamily="34" charset="0"/>
              <a:buChar char="•"/>
            </a:pPr>
            <a:r>
              <a:rPr lang="cs-CZ" sz="2400" b="0" dirty="0" smtClean="0">
                <a:solidFill>
                  <a:schemeClr val="tx1"/>
                </a:solidFill>
              </a:rPr>
              <a:t>dodavatel </a:t>
            </a:r>
            <a:r>
              <a:rPr lang="cs-CZ" sz="2400" b="0" dirty="0">
                <a:solidFill>
                  <a:schemeClr val="tx1"/>
                </a:solidFill>
              </a:rPr>
              <a:t>nucen uzavírat s obchodními partnery subdodavatelské smlouvy, což jednoznačně zvyšuje náklady na účast v zadávacím řízení, bez ohledu na skutečnost, že v krátce vymezené lhůtě pro podání nabídek je často nemožné takového partnera zajistit.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Technické kvalifikační předpoklady u ICT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6565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735" y="2691611"/>
            <a:ext cx="8229600" cy="822642"/>
          </a:xfrm>
        </p:spPr>
        <p:txBody>
          <a:bodyPr/>
          <a:lstStyle/>
          <a:p>
            <a:pPr algn="ctr"/>
            <a:r>
              <a:rPr lang="cs-CZ" dirty="0" smtClean="0"/>
              <a:t>Řádná péče a holistický přístup k VZ</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663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indent="-342900">
              <a:buFont typeface="Arial" panose="020B0604020202020204" pitchFamily="34" charset="0"/>
              <a:buChar char="•"/>
            </a:pPr>
            <a:r>
              <a:rPr lang="cs-CZ" sz="2400" dirty="0"/>
              <a:t>Řádnou péčí při přípravě může zadavatel předejít prakticky všem problémům se zakázkou</a:t>
            </a:r>
          </a:p>
          <a:p>
            <a:pPr lvl="1"/>
            <a:r>
              <a:rPr lang="cs-CZ" dirty="0">
                <a:solidFill>
                  <a:schemeClr val="tx1"/>
                </a:solidFill>
              </a:rPr>
              <a:t>Harmonogram</a:t>
            </a:r>
          </a:p>
          <a:p>
            <a:pPr lvl="1"/>
            <a:r>
              <a:rPr lang="cs-CZ" dirty="0">
                <a:solidFill>
                  <a:schemeClr val="tx1"/>
                </a:solidFill>
              </a:rPr>
              <a:t>Kompetentní / zkušený přípravný tým</a:t>
            </a:r>
          </a:p>
          <a:p>
            <a:pPr lvl="1"/>
            <a:r>
              <a:rPr lang="cs-CZ" dirty="0">
                <a:solidFill>
                  <a:schemeClr val="tx1"/>
                </a:solidFill>
              </a:rPr>
              <a:t>Stanovení předmětu zakázky</a:t>
            </a:r>
          </a:p>
          <a:p>
            <a:pPr lvl="1"/>
            <a:r>
              <a:rPr lang="cs-CZ" dirty="0">
                <a:solidFill>
                  <a:schemeClr val="tx1"/>
                </a:solidFill>
              </a:rPr>
              <a:t>Předpokládaná hodnota zakázky</a:t>
            </a:r>
          </a:p>
          <a:p>
            <a:pPr lvl="1"/>
            <a:r>
              <a:rPr lang="cs-CZ" dirty="0">
                <a:solidFill>
                  <a:schemeClr val="tx1"/>
                </a:solidFill>
              </a:rPr>
              <a:t>Provázanost s dalšími potřebami minulými či budoucími</a:t>
            </a:r>
          </a:p>
          <a:p>
            <a:endParaRPr lang="cs-CZ" sz="2400" dirty="0"/>
          </a:p>
          <a:p>
            <a:pPr marL="342900" indent="-342900">
              <a:buFont typeface="Arial" panose="020B0604020202020204" pitchFamily="34" charset="0"/>
              <a:buChar char="•"/>
            </a:pPr>
            <a:r>
              <a:rPr lang="cs-CZ" sz="2400" b="1" dirty="0"/>
              <a:t>Konzultace či kontrola I. fáze ze strany CRR nemůže řádnou péči v přípravě nahradit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dirty="0"/>
              <a:t>Řádná péče v přípravě zakázky</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87002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42900" indent="-342900">
              <a:buFont typeface="Arial" panose="020B0604020202020204" pitchFamily="34" charset="0"/>
              <a:buChar char="•"/>
            </a:pPr>
            <a:r>
              <a:rPr lang="cs-CZ" sz="2400" dirty="0"/>
              <a:t>Plánování VŘ s předstihem</a:t>
            </a:r>
          </a:p>
          <a:p>
            <a:pPr marL="342900" indent="-342900">
              <a:buFont typeface="Arial" panose="020B0604020202020204" pitchFamily="34" charset="0"/>
              <a:buChar char="•"/>
            </a:pPr>
            <a:r>
              <a:rPr lang="cs-CZ" sz="2400" dirty="0"/>
              <a:t>Dostatek času umožňuje preventivní řešení nejrůznějších problémů</a:t>
            </a:r>
          </a:p>
          <a:p>
            <a:pPr lvl="1"/>
            <a:r>
              <a:rPr lang="cs-CZ" dirty="0">
                <a:solidFill>
                  <a:schemeClr val="tx1"/>
                </a:solidFill>
              </a:rPr>
              <a:t>deformovaný trh ICT podlimitních zakázek – dobrovolně nadlimitní režim</a:t>
            </a:r>
          </a:p>
          <a:p>
            <a:pPr lvl="1"/>
            <a:r>
              <a:rPr lang="cs-CZ" dirty="0">
                <a:solidFill>
                  <a:schemeClr val="tx1"/>
                </a:solidFill>
              </a:rPr>
              <a:t>fixní termíny pro dodání díla / datum konce projektu – nepoužívat</a:t>
            </a:r>
          </a:p>
          <a:p>
            <a:pPr lvl="1"/>
            <a:r>
              <a:rPr lang="cs-CZ" dirty="0">
                <a:solidFill>
                  <a:schemeClr val="tx1"/>
                </a:solidFill>
              </a:rPr>
              <a:t>námitky / ÚOHS</a:t>
            </a:r>
          </a:p>
          <a:p>
            <a:pPr lvl="1"/>
            <a:r>
              <a:rPr lang="cs-CZ" dirty="0">
                <a:solidFill>
                  <a:schemeClr val="tx1"/>
                </a:solidFill>
              </a:rPr>
              <a:t>nový zákon o veřejných zakázkách</a:t>
            </a:r>
          </a:p>
          <a:p>
            <a:pPr lvl="1"/>
            <a:r>
              <a:rPr lang="cs-CZ" dirty="0">
                <a:solidFill>
                  <a:schemeClr val="tx1"/>
                </a:solidFill>
              </a:rPr>
              <a:t>vypořádání nálezů z kontrol / auditů a redukce případných korekcí</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Harmonogram</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0752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sz="2400" b="1" dirty="0"/>
              <a:t>Studie proveditelnosti není zadávací dokumentace zakázky</a:t>
            </a:r>
            <a:r>
              <a:rPr lang="cs-CZ" sz="2400" dirty="0"/>
              <a:t>:</a:t>
            </a:r>
          </a:p>
          <a:p>
            <a:pPr lvl="1"/>
            <a:r>
              <a:rPr lang="cs-CZ" dirty="0">
                <a:solidFill>
                  <a:schemeClr val="tx1"/>
                </a:solidFill>
              </a:rPr>
              <a:t>slouží jinému účelu – projekt vs. zakázka</a:t>
            </a:r>
          </a:p>
          <a:p>
            <a:pPr lvl="1"/>
            <a:r>
              <a:rPr lang="cs-CZ" dirty="0">
                <a:solidFill>
                  <a:schemeClr val="tx1"/>
                </a:solidFill>
              </a:rPr>
              <a:t>je určena jiným subjektům – vedení zadavatele / poskytovatel dotace vs. uchazeč o zakázku</a:t>
            </a:r>
          </a:p>
          <a:p>
            <a:pPr lvl="1"/>
            <a:r>
              <a:rPr lang="cs-CZ" dirty="0">
                <a:solidFill>
                  <a:schemeClr val="tx1"/>
                </a:solidFill>
              </a:rPr>
              <a:t>obsahuje jiné informace / formulace:</a:t>
            </a:r>
          </a:p>
          <a:p>
            <a:pPr lvl="2"/>
            <a:r>
              <a:rPr lang="cs-CZ" dirty="0"/>
              <a:t>zejména varianty řešení, které však již v zakázce umožněny být nemají</a:t>
            </a:r>
          </a:p>
          <a:p>
            <a:pPr lvl="2"/>
            <a:r>
              <a:rPr lang="cs-CZ" dirty="0"/>
              <a:t>namísto závazných podmínek užívá formulace „měkké“ – bylo by výhodnější, nejlepší atd.</a:t>
            </a:r>
          </a:p>
          <a:p>
            <a:pPr lvl="2"/>
            <a:r>
              <a:rPr lang="cs-CZ" dirty="0"/>
              <a:t>těžko na takové zadání zpracovat nabídku / určit cenu a následně obsah vynutit pro případ, že dojde k podání nabídky</a:t>
            </a:r>
          </a:p>
          <a:p>
            <a:pPr marL="342900" indent="-342900">
              <a:lnSpc>
                <a:spcPct val="110000"/>
              </a:lnSpc>
              <a:buFont typeface="Arial" panose="020B0604020202020204" pitchFamily="34" charset="0"/>
              <a:buChar char="•"/>
            </a:pPr>
            <a:r>
              <a:rPr lang="cs-CZ" sz="2400" b="1" dirty="0"/>
              <a:t>k datu zahájení zakázky je navíc často neaktuální – </a:t>
            </a:r>
            <a:r>
              <a:rPr lang="cs-CZ" sz="2400" dirty="0"/>
              <a:t>rozpočet / předpokládaná hodnota, technologie, vstupní / výstupní předpoklady…  </a:t>
            </a:r>
            <a:endParaRPr lang="cs-CZ" sz="2400" dirty="0" smtClean="0"/>
          </a:p>
          <a:p>
            <a:pPr>
              <a:lnSpc>
                <a:spcPct val="110000"/>
              </a:lnSpc>
            </a:pPr>
            <a:r>
              <a:rPr lang="cs-CZ" sz="2400" b="1" dirty="0"/>
              <a:t>	</a:t>
            </a:r>
            <a:r>
              <a:rPr lang="cs-CZ" sz="2400" b="1" dirty="0" smtClean="0"/>
              <a:t>– </a:t>
            </a:r>
            <a:r>
              <a:rPr lang="cs-CZ" sz="2400" b="1" dirty="0"/>
              <a:t>zákon vyžaduje rozhodnutí na základě aktuálních dat !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Studie proveditelnosti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244124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Bef>
                <a:spcPts val="0"/>
              </a:spcBef>
              <a:spcAft>
                <a:spcPts val="0"/>
              </a:spcAft>
              <a:buFont typeface="Arial" panose="020B0604020202020204" pitchFamily="34" charset="0"/>
              <a:buChar char="•"/>
            </a:pPr>
            <a:r>
              <a:rPr lang="cs-CZ" sz="2000" dirty="0">
                <a:solidFill>
                  <a:prstClr val="black"/>
                </a:solidFill>
              </a:rPr>
              <a:t>Zadavatel by měl předvídat a plánovat řešení svých ICT potřeb do budoucna</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Řádné plánování vede k požadavkům na kompatibilitu</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Naopak časté jsou požadavky na „kompatibilitu“, které jsou spíše:</a:t>
            </a:r>
          </a:p>
          <a:p>
            <a:pPr lvl="1" defTabSz="914400">
              <a:spcBef>
                <a:spcPts val="0"/>
              </a:spcBef>
              <a:buFont typeface="Courier New" panose="02070309020205020404" pitchFamily="49" charset="0"/>
              <a:buChar char="o"/>
            </a:pPr>
            <a:r>
              <a:rPr lang="cs-CZ" sz="1600" b="0" dirty="0">
                <a:solidFill>
                  <a:prstClr val="black"/>
                </a:solidFill>
              </a:rPr>
              <a:t>„salámovou metodou“ zadávání stejnému dodavateli</a:t>
            </a:r>
          </a:p>
          <a:p>
            <a:pPr lvl="1" defTabSz="914400">
              <a:spcBef>
                <a:spcPts val="0"/>
              </a:spcBef>
              <a:buFont typeface="Courier New" panose="02070309020205020404" pitchFamily="49" charset="0"/>
              <a:buChar char="o"/>
            </a:pPr>
            <a:r>
              <a:rPr lang="cs-CZ" sz="1600" b="0" dirty="0">
                <a:solidFill>
                  <a:prstClr val="black"/>
                </a:solidFill>
              </a:rPr>
              <a:t>požadavkem na konkrétní výrobek HW/SW, na který je zadavatel (jeho IT oddělení) zvyklý</a:t>
            </a:r>
          </a:p>
          <a:p>
            <a:pPr lvl="1" defTabSz="914400">
              <a:spcBef>
                <a:spcPts val="0"/>
              </a:spcBef>
              <a:buFont typeface="Courier New" panose="02070309020205020404" pitchFamily="49" charset="0"/>
              <a:buChar char="o"/>
            </a:pPr>
            <a:r>
              <a:rPr lang="cs-CZ" sz="1600" b="0" dirty="0">
                <a:solidFill>
                  <a:prstClr val="black"/>
                </a:solidFill>
              </a:rPr>
              <a:t>ekonomicky neefektivním postupem zadavatele (omezení soutěže bez skutečně objektivního důvodu, který nezavinil zadavatel)</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Nutno posuzovat i s ohledem na přiměřenost (k předchozímu či následnému plnění)</a:t>
            </a:r>
          </a:p>
          <a:p>
            <a:pPr marL="914400" lvl="1" indent="-285750" defTabSz="914400">
              <a:spcBef>
                <a:spcPts val="0"/>
              </a:spcBef>
              <a:buFont typeface="Arial" panose="020B0604020202020204" pitchFamily="34" charset="0"/>
              <a:buChar char="•"/>
            </a:pPr>
            <a:r>
              <a:rPr lang="cs-CZ" sz="1600" b="0" i="1" dirty="0" smtClean="0">
                <a:solidFill>
                  <a:prstClr val="black"/>
                </a:solidFill>
              </a:rPr>
              <a:t>Je </a:t>
            </a:r>
            <a:r>
              <a:rPr lang="cs-CZ" sz="1600" b="0" i="1" dirty="0">
                <a:solidFill>
                  <a:prstClr val="black"/>
                </a:solidFill>
              </a:rPr>
              <a:t>rozdíl, jestli zadavatel pořídí </a:t>
            </a:r>
            <a:r>
              <a:rPr lang="cs-CZ" sz="1600" b="0" i="1" dirty="0" err="1">
                <a:solidFill>
                  <a:prstClr val="black"/>
                </a:solidFill>
              </a:rPr>
              <a:t>blade</a:t>
            </a:r>
            <a:r>
              <a:rPr lang="cs-CZ" sz="1600" b="0" i="1" dirty="0">
                <a:solidFill>
                  <a:prstClr val="black"/>
                </a:solidFill>
              </a:rPr>
              <a:t> šasi plné serverů nebo </a:t>
            </a:r>
            <a:r>
              <a:rPr lang="cs-CZ" sz="1600" b="0" i="1" dirty="0" err="1">
                <a:solidFill>
                  <a:prstClr val="black"/>
                </a:solidFill>
              </a:rPr>
              <a:t>blade</a:t>
            </a:r>
            <a:r>
              <a:rPr lang="cs-CZ" sz="1600" b="0" i="1" dirty="0">
                <a:solidFill>
                  <a:prstClr val="black"/>
                </a:solidFill>
              </a:rPr>
              <a:t> šasi s jedním serverem a výhledem na jeho následné rozšiřování „kompatibilními“ servery – druhý postup nemusí být „nutným nákladem na realizaci“ (</a:t>
            </a:r>
            <a:r>
              <a:rPr lang="cs-CZ" sz="1600" b="0" i="1" dirty="0" err="1">
                <a:solidFill>
                  <a:prstClr val="black"/>
                </a:solidFill>
              </a:rPr>
              <a:t>blade</a:t>
            </a:r>
            <a:r>
              <a:rPr lang="cs-CZ" sz="1600" b="0" i="1" dirty="0">
                <a:solidFill>
                  <a:prstClr val="black"/>
                </a:solidFill>
              </a:rPr>
              <a:t> šasi není nutné k pořízení jednoho serveru), tj. může jít o nezpůsobilý výdaj.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„Kompatibilita“ vs. předvídanost</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90871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Požadavky na zcela konkrétní plnění – rozšíření </a:t>
            </a:r>
            <a:r>
              <a:rPr lang="cs-CZ" sz="2000" dirty="0" err="1">
                <a:solidFill>
                  <a:prstClr val="black"/>
                </a:solidFill>
              </a:rPr>
              <a:t>blade</a:t>
            </a:r>
            <a:r>
              <a:rPr lang="cs-CZ" sz="2000" dirty="0">
                <a:solidFill>
                  <a:prstClr val="black"/>
                </a:solidFill>
              </a:rPr>
              <a:t> šasi, diskových polí o další plotny, firewallů atd., vše z důvodu „kompatibility“</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Závislost zadavatele na předchozích zakázkách (HW/SW), které (i) znemožňují / ztěžují transparentní otevřenou soutěž a (</a:t>
            </a:r>
            <a:r>
              <a:rPr lang="cs-CZ" sz="2000" dirty="0" err="1">
                <a:solidFill>
                  <a:prstClr val="black"/>
                </a:solidFill>
              </a:rPr>
              <a:t>ii</a:t>
            </a:r>
            <a:r>
              <a:rPr lang="cs-CZ" sz="2000" dirty="0">
                <a:solidFill>
                  <a:prstClr val="black"/>
                </a:solidFill>
              </a:rPr>
              <a:t>) nejsou důvodem pro realizaci jednacího řízení (zadavatel se sám omezil, nejde o objektivní důvod)</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Změny nabídnutého plnění, např. proto, že se dané servery v okamžiku dodávky již nevyrábějí </a:t>
            </a:r>
          </a:p>
          <a:p>
            <a:pPr marL="342900" lvl="0" indent="-342900" algn="just" defTabSz="914400">
              <a:spcBef>
                <a:spcPts val="0"/>
              </a:spcBef>
              <a:spcAft>
                <a:spcPts val="0"/>
              </a:spcAft>
              <a:buFont typeface="Arial" panose="020B0604020202020204" pitchFamily="34" charset="0"/>
              <a:buChar char="•"/>
            </a:pPr>
            <a:endParaRPr lang="cs-CZ" sz="2000" dirty="0">
              <a:solidFill>
                <a:prstClr val="black"/>
              </a:solidFill>
            </a:endParaRPr>
          </a:p>
          <a:p>
            <a:pPr marL="342900" lvl="0" indent="-342900" algn="just" defTabSz="914400">
              <a:spcBef>
                <a:spcPts val="0"/>
              </a:spcBef>
              <a:spcAft>
                <a:spcPts val="0"/>
              </a:spcAft>
              <a:buFont typeface="Arial" panose="020B0604020202020204" pitchFamily="34" charset="0"/>
              <a:buChar char="•"/>
            </a:pPr>
            <a:endParaRPr lang="cs-CZ" sz="2000" dirty="0" smtClean="0">
              <a:solidFill>
                <a:prstClr val="black"/>
              </a:solidFill>
            </a:endParaRPr>
          </a:p>
          <a:p>
            <a:pPr marL="342900" lvl="0" indent="-342900" algn="just" defTabSz="914400">
              <a:spcBef>
                <a:spcPts val="0"/>
              </a:spcBef>
              <a:spcAft>
                <a:spcPts val="0"/>
              </a:spcAft>
              <a:buFont typeface="Arial" panose="020B0604020202020204" pitchFamily="34" charset="0"/>
              <a:buChar char="•"/>
            </a:pPr>
            <a:r>
              <a:rPr lang="cs-CZ" sz="2000" dirty="0" smtClean="0">
                <a:solidFill>
                  <a:prstClr val="black"/>
                </a:solidFill>
              </a:rPr>
              <a:t>Výsledkem </a:t>
            </a:r>
            <a:r>
              <a:rPr lang="cs-CZ" sz="2000" dirty="0">
                <a:solidFill>
                  <a:prstClr val="black"/>
                </a:solidFill>
              </a:rPr>
              <a:t>jsou kontrolní zjištění, které je nutno rozptýlit, aby nedocházelo ke zbytečným sankcím -</a:t>
            </a:r>
            <a:r>
              <a:rPr lang="en-US" sz="2000" dirty="0">
                <a:solidFill>
                  <a:prstClr val="black"/>
                </a:solidFill>
              </a:rPr>
              <a:t>&gt; </a:t>
            </a:r>
            <a:r>
              <a:rPr lang="cs-CZ" sz="2000" b="1" dirty="0">
                <a:solidFill>
                  <a:prstClr val="black"/>
                </a:solidFill>
              </a:rPr>
              <a:t>dopady do harmonogramu, případně i výše dotace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Praktické důsledky podceněné přípravy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5035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5" name="TextovéPole 4"/>
          <p:cNvSpPr txBox="1"/>
          <p:nvPr/>
        </p:nvSpPr>
        <p:spPr>
          <a:xfrm>
            <a:off x="727451" y="2934269"/>
            <a:ext cx="5141086" cy="646331"/>
          </a:xfrm>
          <a:prstGeom prst="rect">
            <a:avLst/>
          </a:prstGeom>
          <a:noFill/>
        </p:spPr>
        <p:txBody>
          <a:bodyPr wrap="square" rtlCol="0">
            <a:spAutoFit/>
          </a:bodyPr>
          <a:lstStyle/>
          <a:p>
            <a:r>
              <a:rPr lang="cs-CZ" b="1" dirty="0" smtClean="0">
                <a:solidFill>
                  <a:schemeClr val="bg1"/>
                </a:solidFill>
              </a:rPr>
              <a:t>Ing. Josef Šetek</a:t>
            </a:r>
          </a:p>
          <a:p>
            <a:r>
              <a:rPr lang="cs-CZ" dirty="0" smtClean="0">
                <a:hlinkClick r:id="rId4"/>
              </a:rPr>
              <a:t>setek@crr.cz</a:t>
            </a:r>
            <a:endParaRPr lang="cs-CZ" dirty="0" smtClean="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cs-CZ" sz="2800" b="1" dirty="0" smtClean="0"/>
              <a:t>Pravidla zadávání veřejných zakázek jsou stanovena v:</a:t>
            </a:r>
          </a:p>
          <a:p>
            <a:pPr lvl="0"/>
            <a:endParaRPr lang="cs-CZ" dirty="0"/>
          </a:p>
          <a:p>
            <a:pPr marL="342900" lvl="0" indent="-342900">
              <a:buAutoNum type="arabicParenR"/>
            </a:pPr>
            <a:r>
              <a:rPr lang="cs-CZ" sz="2400" b="1" u="sng" dirty="0" smtClean="0"/>
              <a:t>Zákon č. 137/2006 Sb., o veřejných zakázkách </a:t>
            </a:r>
            <a:r>
              <a:rPr lang="cs-CZ" sz="2400" dirty="0" smtClean="0"/>
              <a:t>– nadlimitní a podlimitní VZ </a:t>
            </a:r>
          </a:p>
          <a:p>
            <a:pPr lvl="0" algn="ctr"/>
            <a:r>
              <a:rPr lang="cs-CZ" sz="2400" dirty="0" smtClean="0"/>
              <a:t>(duben 2016 však zcela nový </a:t>
            </a:r>
            <a:r>
              <a:rPr lang="cs-CZ" sz="2400" dirty="0" smtClean="0"/>
              <a:t>zákon – </a:t>
            </a:r>
            <a:r>
              <a:rPr lang="cs-CZ" sz="2400" smtClean="0"/>
              <a:t>účinnost 08(11)/2016)</a:t>
            </a:r>
            <a:endParaRPr lang="cs-CZ" sz="2400" dirty="0" smtClean="0"/>
          </a:p>
          <a:p>
            <a:pPr marL="342900" lvl="0" indent="-342900">
              <a:buAutoNum type="arabicParenR"/>
            </a:pPr>
            <a:r>
              <a:rPr lang="cs-CZ" sz="2400" b="1" u="sng" dirty="0" smtClean="0"/>
              <a:t>Metodický pokyn </a:t>
            </a:r>
            <a:r>
              <a:rPr lang="cs-CZ" sz="2400" b="1" u="sng" dirty="0"/>
              <a:t>pro oblast zadávání zakázek pro programové období 2014 – </a:t>
            </a:r>
            <a:r>
              <a:rPr lang="cs-CZ" sz="2400" b="1" u="sng" dirty="0" smtClean="0"/>
              <a:t>2020 (MP)</a:t>
            </a:r>
            <a:r>
              <a:rPr lang="cs-CZ" sz="2400" dirty="0" smtClean="0"/>
              <a:t> – veřejné zakázky malého rozsahu (VZMR), zakázky malé hodnoty, zakázky vyšší hodnoty </a:t>
            </a:r>
          </a:p>
          <a:p>
            <a:pPr marL="342900" lvl="0" indent="-342900">
              <a:buAutoNum type="arabicParenR"/>
            </a:pPr>
            <a:r>
              <a:rPr lang="cs-CZ" sz="2400" b="1" u="sng" dirty="0" smtClean="0"/>
              <a:t>Obecná pravidla pro žadatele a příjemce </a:t>
            </a:r>
            <a:r>
              <a:rPr lang="cs-CZ" sz="2400" dirty="0" smtClean="0"/>
              <a:t>– kapitola 5 a 6 – další pravidla stanovená poskytovatelem dotace</a:t>
            </a:r>
            <a:endParaRPr lang="en-US"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Zadávání veřejných </a:t>
            </a:r>
            <a:r>
              <a:rPr lang="cs-CZ" dirty="0" smtClean="0"/>
              <a:t>zakázek - pravidla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5402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906E6-11C7-4B13-B114-4D2D0742D1F9}" type="slidenum">
              <a:rPr lang="cs-CZ" sz="1200">
                <a:solidFill>
                  <a:schemeClr val="tx1">
                    <a:tint val="75000"/>
                  </a:schemeClr>
                </a:solidFill>
                <a:latin typeface="+mn-lt"/>
              </a:rPr>
              <a:pPr algn="r" fontAlgn="auto">
                <a:spcBef>
                  <a:spcPts val="0"/>
                </a:spcBef>
                <a:spcAft>
                  <a:spcPts val="0"/>
                </a:spcAft>
                <a:defRPr/>
              </a:pPr>
              <a:t>5</a:t>
            </a:fld>
            <a:endParaRPr lang="cs-CZ" sz="1200">
              <a:solidFill>
                <a:schemeClr val="tx1">
                  <a:tint val="75000"/>
                </a:schemeClr>
              </a:solidFill>
              <a:latin typeface="+mn-lt"/>
            </a:endParaRPr>
          </a:p>
        </p:txBody>
      </p:sp>
      <p:sp>
        <p:nvSpPr>
          <p:cNvPr id="4" name="Nadpis 1"/>
          <p:cNvSpPr txBox="1">
            <a:spLocks/>
          </p:cNvSpPr>
          <p:nvPr/>
        </p:nvSpPr>
        <p:spPr>
          <a:xfrm>
            <a:off x="468313" y="1366269"/>
            <a:ext cx="8229600" cy="4319587"/>
          </a:xfrm>
          <a:prstGeom prst="rect">
            <a:avLst/>
          </a:prstGeom>
        </p:spPr>
        <p:txBody>
          <a:bodyPr/>
          <a:lstStyle>
            <a:lvl1pPr algn="l" eaLnBrk="0" hangingPunct="0">
              <a:buSzPct val="80000"/>
              <a:buBlip>
                <a:blip r:embed="rId3"/>
              </a:buBlip>
              <a:defRPr sz="2400" b="1">
                <a:solidFill>
                  <a:schemeClr val="tx1"/>
                </a:solidFill>
                <a:latin typeface="Arial" charset="0"/>
              </a:defRPr>
            </a:lvl1pPr>
            <a:lvl2pPr marL="742950" indent="-285750" algn="l" eaLnBrk="0" hangingPunct="0">
              <a:buSzPct val="80000"/>
              <a:buBlip>
                <a:blip r:embed="rId4"/>
              </a:buBlip>
              <a:defRPr sz="2400">
                <a:solidFill>
                  <a:schemeClr val="tx1"/>
                </a:solidFill>
                <a:latin typeface="Arial" charset="0"/>
              </a:defRPr>
            </a:lvl2pPr>
            <a:lvl3pPr marL="1143000" indent="-228600" algn="l" eaLnBrk="0" hangingPunct="0">
              <a:buSzPct val="80000"/>
              <a:buBlip>
                <a:blip r:embed="rId5"/>
              </a:buBlip>
              <a:defRPr sz="2000" b="1">
                <a:solidFill>
                  <a:schemeClr val="tx1"/>
                </a:solidFill>
                <a:latin typeface="Arial" charset="0"/>
              </a:defRPr>
            </a:lvl3pPr>
            <a:lvl4pPr marL="1600200" indent="-228600" algn="l" eaLnBrk="0" hangingPunct="0">
              <a:buSzPct val="80000"/>
              <a:buBlip>
                <a:blip r:embed="rId6"/>
              </a:buBlip>
              <a:defRPr sz="2000">
                <a:solidFill>
                  <a:schemeClr val="tx1"/>
                </a:solidFill>
                <a:latin typeface="Arial" charset="0"/>
              </a:defRPr>
            </a:lvl4pPr>
            <a:lvl5pPr marL="2057400" indent="-228600" algn="l" eaLnBrk="0" hangingPunct="0">
              <a:buSzPct val="80000"/>
              <a:buBlip>
                <a:blip r:embed="rId6"/>
              </a:buBlip>
              <a:defRPr sz="2000">
                <a:solidFill>
                  <a:schemeClr val="tx1"/>
                </a:solidFill>
                <a:latin typeface="Arial" charset="0"/>
              </a:defRPr>
            </a:lvl5pPr>
            <a:lvl6pPr marL="2514600" indent="-228600" eaLnBrk="0" fontAlgn="base" hangingPunct="0">
              <a:spcBef>
                <a:spcPct val="20000"/>
              </a:spcBef>
              <a:spcAft>
                <a:spcPct val="0"/>
              </a:spcAft>
              <a:buSzPct val="80000"/>
              <a:buBlip>
                <a:blip r:embed="rId6"/>
              </a:buBlip>
              <a:defRPr sz="2000">
                <a:solidFill>
                  <a:schemeClr val="tx1"/>
                </a:solidFill>
                <a:latin typeface="Arial" charset="0"/>
              </a:defRPr>
            </a:lvl6pPr>
            <a:lvl7pPr marL="2971800" indent="-228600" eaLnBrk="0" fontAlgn="base" hangingPunct="0">
              <a:spcBef>
                <a:spcPct val="20000"/>
              </a:spcBef>
              <a:spcAft>
                <a:spcPct val="0"/>
              </a:spcAft>
              <a:buSzPct val="80000"/>
              <a:buBlip>
                <a:blip r:embed="rId6"/>
              </a:buBlip>
              <a:defRPr sz="2000">
                <a:solidFill>
                  <a:schemeClr val="tx1"/>
                </a:solidFill>
                <a:latin typeface="Arial" charset="0"/>
              </a:defRPr>
            </a:lvl7pPr>
            <a:lvl8pPr marL="3429000" indent="-228600" eaLnBrk="0" fontAlgn="base" hangingPunct="0">
              <a:spcBef>
                <a:spcPct val="20000"/>
              </a:spcBef>
              <a:spcAft>
                <a:spcPct val="0"/>
              </a:spcAft>
              <a:buSzPct val="80000"/>
              <a:buBlip>
                <a:blip r:embed="rId6"/>
              </a:buBlip>
              <a:defRPr sz="2000">
                <a:solidFill>
                  <a:schemeClr val="tx1"/>
                </a:solidFill>
                <a:latin typeface="Arial" charset="0"/>
              </a:defRPr>
            </a:lvl8pPr>
            <a:lvl9pPr marL="3886200" indent="-228600" eaLnBrk="0" fontAlgn="base" hangingPunct="0">
              <a:spcBef>
                <a:spcPct val="20000"/>
              </a:spcBef>
              <a:spcAft>
                <a:spcPct val="0"/>
              </a:spcAft>
              <a:buSzPct val="80000"/>
              <a:buBlip>
                <a:blip r:embed="rId6"/>
              </a:buBlip>
              <a:defRPr sz="2000">
                <a:solidFill>
                  <a:schemeClr val="tx1"/>
                </a:solidFill>
                <a:latin typeface="Arial" charset="0"/>
              </a:defRPr>
            </a:lvl9pPr>
          </a:lstStyle>
          <a:p>
            <a:pPr>
              <a:buFontTx/>
              <a:buNone/>
              <a:defRPr/>
            </a:pPr>
            <a:r>
              <a:rPr lang="cs-CZ" i="0" dirty="0" smtClean="0">
                <a:latin typeface="+mn-lt"/>
              </a:rPr>
              <a:t>Metodický pokyn </a:t>
            </a:r>
            <a:r>
              <a:rPr lang="cs-CZ" i="0" dirty="0">
                <a:latin typeface="+mn-lt"/>
              </a:rPr>
              <a:t>pro oblast zadávání zakázek pro programové období 2014 – </a:t>
            </a:r>
            <a:r>
              <a:rPr lang="cs-CZ" i="0" dirty="0" smtClean="0">
                <a:latin typeface="+mn-lt"/>
              </a:rPr>
              <a:t>2020</a:t>
            </a:r>
            <a:r>
              <a:rPr lang="cs-CZ" i="0" dirty="0">
                <a:latin typeface="+mn-lt"/>
              </a:rPr>
              <a:t> </a:t>
            </a:r>
            <a:r>
              <a:rPr lang="cs-CZ" i="0" dirty="0" smtClean="0">
                <a:latin typeface="+mn-lt"/>
              </a:rPr>
              <a:t>(MP) stanoví pro </a:t>
            </a:r>
            <a:r>
              <a:rPr lang="cs-CZ" i="0" u="sng" dirty="0" smtClean="0">
                <a:latin typeface="+mn-lt"/>
              </a:rPr>
              <a:t>veřejného zadavatele</a:t>
            </a:r>
            <a:r>
              <a:rPr lang="cs-CZ" i="0" dirty="0" smtClean="0">
                <a:latin typeface="+mn-lt"/>
              </a:rPr>
              <a:t> při zadávání VZMR následující limity:</a:t>
            </a:r>
            <a:endParaRPr lang="cs-CZ" i="0" dirty="0">
              <a:latin typeface="+mn-lt"/>
            </a:endParaRPr>
          </a:p>
          <a:p>
            <a:pPr>
              <a:spcAft>
                <a:spcPts val="1200"/>
              </a:spcAft>
              <a:buNone/>
              <a:defRPr/>
            </a:pPr>
            <a:r>
              <a:rPr lang="cs-CZ" b="0" dirty="0" smtClean="0">
                <a:latin typeface="+mn-lt"/>
              </a:rPr>
              <a:t>	- </a:t>
            </a:r>
            <a:r>
              <a:rPr lang="cs-CZ" b="0" i="0" dirty="0" smtClean="0">
                <a:latin typeface="+mn-lt"/>
              </a:rPr>
              <a:t>méně než </a:t>
            </a:r>
            <a:r>
              <a:rPr lang="cs-CZ" b="0" i="0" dirty="0">
                <a:latin typeface="+mn-lt"/>
              </a:rPr>
              <a:t>400.000,- bez DPH </a:t>
            </a:r>
            <a:r>
              <a:rPr lang="cs-CZ" b="0" i="0" dirty="0" smtClean="0">
                <a:latin typeface="+mn-lt"/>
              </a:rPr>
              <a:t>= tzv. zakázka malé hodnoty,  nespadající pod pravidla MP, lze realizovat </a:t>
            </a:r>
            <a:r>
              <a:rPr lang="cs-CZ" b="0" i="0" u="sng" dirty="0" smtClean="0">
                <a:latin typeface="+mn-lt"/>
              </a:rPr>
              <a:t>přímý </a:t>
            </a:r>
            <a:r>
              <a:rPr lang="cs-CZ" b="0" i="0" u="sng" dirty="0">
                <a:latin typeface="+mn-lt"/>
              </a:rPr>
              <a:t>nákup</a:t>
            </a:r>
            <a:r>
              <a:rPr lang="cs-CZ" b="0" i="0" dirty="0">
                <a:latin typeface="+mn-lt"/>
              </a:rPr>
              <a:t> nebo </a:t>
            </a:r>
            <a:r>
              <a:rPr lang="cs-CZ" b="0" i="0" dirty="0" smtClean="0">
                <a:latin typeface="+mn-lt"/>
              </a:rPr>
              <a:t>objednávku</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400.000,- bez DPH do 2.000.000,- bez DPH </a:t>
            </a:r>
            <a:r>
              <a:rPr lang="cs-CZ" b="0" i="0" dirty="0" smtClean="0">
                <a:latin typeface="+mn-lt"/>
              </a:rPr>
              <a:t>= </a:t>
            </a:r>
            <a:r>
              <a:rPr lang="cs-CZ" b="0" i="0" u="sng" dirty="0" smtClean="0">
                <a:latin typeface="+mn-lt"/>
              </a:rPr>
              <a:t>zakázka </a:t>
            </a:r>
            <a:r>
              <a:rPr lang="cs-CZ" b="0" i="0" u="sng" dirty="0">
                <a:latin typeface="+mn-lt"/>
              </a:rPr>
              <a:t>malé </a:t>
            </a:r>
            <a:r>
              <a:rPr lang="cs-CZ" b="0" i="0" u="sng" dirty="0" smtClean="0">
                <a:latin typeface="+mn-lt"/>
              </a:rPr>
              <a:t>hodnoty</a:t>
            </a:r>
            <a:r>
              <a:rPr lang="cs-CZ" b="0" i="0" dirty="0" smtClean="0">
                <a:latin typeface="+mn-lt"/>
              </a:rPr>
              <a:t> dle MP, nutné soutěžit postupem </a:t>
            </a:r>
            <a:r>
              <a:rPr lang="cs-CZ" b="0" i="0" dirty="0">
                <a:latin typeface="+mn-lt"/>
              </a:rPr>
              <a:t>dle </a:t>
            </a:r>
            <a:r>
              <a:rPr lang="cs-CZ" b="0" i="0" dirty="0" smtClean="0">
                <a:latin typeface="+mn-lt"/>
              </a:rPr>
              <a:t>MP (zejm. Kapitola 7)</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2.000.000,- </a:t>
            </a:r>
            <a:r>
              <a:rPr lang="cs-CZ" b="0" i="0" dirty="0" smtClean="0">
                <a:latin typeface="+mn-lt"/>
              </a:rPr>
              <a:t>bez DPH = postup </a:t>
            </a:r>
            <a:r>
              <a:rPr lang="cs-CZ" b="0" i="0" dirty="0">
                <a:latin typeface="+mn-lt"/>
              </a:rPr>
              <a:t>dle Zákona 137/2006 Sb. o veřejných </a:t>
            </a:r>
            <a:r>
              <a:rPr lang="cs-CZ" b="0" i="0" dirty="0" smtClean="0">
                <a:latin typeface="+mn-lt"/>
              </a:rPr>
              <a:t>zakázkách</a:t>
            </a:r>
          </a:p>
          <a:p>
            <a:pPr algn="ctr">
              <a:buNone/>
              <a:defRPr/>
            </a:pPr>
            <a:r>
              <a:rPr lang="cs-CZ" sz="2000" b="0" i="0" dirty="0" smtClean="0">
                <a:latin typeface="+mn-lt"/>
              </a:rPr>
              <a:t>Výše uvedené limity se vztahují k předpokládané hodnotě VZ</a:t>
            </a:r>
            <a:endParaRPr lang="cs-CZ" sz="2000" b="0" i="0" dirty="0">
              <a:latin typeface="+mn-lt"/>
            </a:endParaRPr>
          </a:p>
        </p:txBody>
      </p:sp>
      <p:sp>
        <p:nvSpPr>
          <p:cNvPr id="6" name="Nadpis 1"/>
          <p:cNvSpPr txBox="1">
            <a:spLocks/>
          </p:cNvSpPr>
          <p:nvPr/>
        </p:nvSpPr>
        <p:spPr bwMode="auto">
          <a:xfrm>
            <a:off x="457200" y="266036"/>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3200">
                <a:solidFill>
                  <a:srgbClr val="0B0492"/>
                </a:solidFill>
                <a:latin typeface="+mj-lt"/>
                <a:ea typeface="+mj-ea"/>
                <a:cs typeface="+mj-cs"/>
              </a:defRPr>
            </a:lvl1pPr>
            <a:lvl2pPr algn="l" rtl="0" eaLnBrk="0" fontAlgn="base" hangingPunct="0">
              <a:spcBef>
                <a:spcPct val="0"/>
              </a:spcBef>
              <a:spcAft>
                <a:spcPct val="0"/>
              </a:spcAft>
              <a:defRPr sz="3200">
                <a:solidFill>
                  <a:srgbClr val="0B0492"/>
                </a:solidFill>
                <a:latin typeface="Arial Black" pitchFamily="34" charset="0"/>
              </a:defRPr>
            </a:lvl2pPr>
            <a:lvl3pPr algn="l" rtl="0" eaLnBrk="0" fontAlgn="base" hangingPunct="0">
              <a:spcBef>
                <a:spcPct val="0"/>
              </a:spcBef>
              <a:spcAft>
                <a:spcPct val="0"/>
              </a:spcAft>
              <a:defRPr sz="3200">
                <a:solidFill>
                  <a:srgbClr val="0B0492"/>
                </a:solidFill>
                <a:latin typeface="Arial Black" pitchFamily="34" charset="0"/>
              </a:defRPr>
            </a:lvl3pPr>
            <a:lvl4pPr algn="l" rtl="0" eaLnBrk="0" fontAlgn="base" hangingPunct="0">
              <a:spcBef>
                <a:spcPct val="0"/>
              </a:spcBef>
              <a:spcAft>
                <a:spcPct val="0"/>
              </a:spcAft>
              <a:defRPr sz="3200">
                <a:solidFill>
                  <a:srgbClr val="0B0492"/>
                </a:solidFill>
                <a:latin typeface="Arial Black" pitchFamily="34" charset="0"/>
              </a:defRPr>
            </a:lvl4pPr>
            <a:lvl5pPr algn="l" rtl="0" eaLnBrk="0" fontAlgn="base" hangingPunct="0">
              <a:spcBef>
                <a:spcPct val="0"/>
              </a:spcBef>
              <a:spcAft>
                <a:spcPct val="0"/>
              </a:spcAft>
              <a:defRPr sz="3200">
                <a:solidFill>
                  <a:srgbClr val="0B0492"/>
                </a:solidFill>
                <a:latin typeface="Arial Black" pitchFamily="34" charset="0"/>
              </a:defRPr>
            </a:lvl5pPr>
            <a:lvl6pPr marL="457200" algn="l" rtl="0" fontAlgn="base">
              <a:spcBef>
                <a:spcPct val="0"/>
              </a:spcBef>
              <a:spcAft>
                <a:spcPct val="0"/>
              </a:spcAft>
              <a:defRPr sz="3200">
                <a:solidFill>
                  <a:srgbClr val="0B0492"/>
                </a:solidFill>
                <a:latin typeface="Arial Black" pitchFamily="34" charset="0"/>
              </a:defRPr>
            </a:lvl6pPr>
            <a:lvl7pPr marL="914400" algn="l" rtl="0" fontAlgn="base">
              <a:spcBef>
                <a:spcPct val="0"/>
              </a:spcBef>
              <a:spcAft>
                <a:spcPct val="0"/>
              </a:spcAft>
              <a:defRPr sz="3200">
                <a:solidFill>
                  <a:srgbClr val="0B0492"/>
                </a:solidFill>
                <a:latin typeface="Arial Black" pitchFamily="34" charset="0"/>
              </a:defRPr>
            </a:lvl7pPr>
            <a:lvl8pPr marL="1371600" algn="l" rtl="0" fontAlgn="base">
              <a:spcBef>
                <a:spcPct val="0"/>
              </a:spcBef>
              <a:spcAft>
                <a:spcPct val="0"/>
              </a:spcAft>
              <a:defRPr sz="3200">
                <a:solidFill>
                  <a:srgbClr val="0B0492"/>
                </a:solidFill>
                <a:latin typeface="Arial Black" pitchFamily="34" charset="0"/>
              </a:defRPr>
            </a:lvl8pPr>
            <a:lvl9pPr marL="1828800" algn="l" rtl="0" fontAlgn="base">
              <a:spcBef>
                <a:spcPct val="0"/>
              </a:spcBef>
              <a:spcAft>
                <a:spcPct val="0"/>
              </a:spcAft>
              <a:defRPr sz="3200">
                <a:solidFill>
                  <a:srgbClr val="0B0492"/>
                </a:solidFill>
                <a:latin typeface="Arial Black" pitchFamily="34" charset="0"/>
              </a:defRPr>
            </a:lvl9pPr>
          </a:lstStyle>
          <a:p>
            <a:pPr algn="ctr">
              <a:defRPr/>
            </a:pPr>
            <a:r>
              <a:rPr lang="cs-CZ" sz="3600" b="1" dirty="0">
                <a:solidFill>
                  <a:srgbClr val="00529C"/>
                </a:solidFill>
              </a:rPr>
              <a:t>Zadávání veřejných zakázek - </a:t>
            </a:r>
            <a:r>
              <a:rPr lang="cs-CZ" sz="3600" b="1" dirty="0" smtClean="0">
                <a:solidFill>
                  <a:srgbClr val="00529C"/>
                </a:solidFill>
              </a:rPr>
              <a:t>MP</a:t>
            </a:r>
            <a:endParaRPr lang="cs-CZ" sz="2800" b="1" cap="all" dirty="0">
              <a:solidFill>
                <a:prstClr val="black"/>
              </a:solidFill>
              <a:latin typeface="Myriad Pro"/>
            </a:endParaRPr>
          </a:p>
        </p:txBody>
      </p:sp>
      <p:pic>
        <p:nvPicPr>
          <p:cNvPr id="7" name="Obrázek 6" descr="IROP-MMR-CRR – kopie.jpg"/>
          <p:cNvPicPr>
            <a:picLocks noChangeAspect="1"/>
          </p:cNvPicPr>
          <p:nvPr/>
        </p:nvPicPr>
        <p:blipFill>
          <a:blip r:embed="rId7"/>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299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defTabSz="914400">
              <a:spcAft>
                <a:spcPts val="0"/>
              </a:spcAft>
            </a:pPr>
            <a:r>
              <a:rPr lang="cs-CZ" sz="3200" b="1" u="sng" dirty="0">
                <a:solidFill>
                  <a:prstClr val="black"/>
                </a:solidFill>
                <a:cs typeface="Arial" pitchFamily="34" charset="0"/>
              </a:rPr>
              <a:t>Shodné jako v ZVZ:</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dodávky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služby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stavební práce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věcné členění předmětu zakázky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12587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defTabSz="914400">
              <a:spcAft>
                <a:spcPts val="0"/>
              </a:spcAft>
            </a:pPr>
            <a:r>
              <a:rPr lang="cs-CZ" sz="3200" b="1" u="sng" dirty="0">
                <a:solidFill>
                  <a:prstClr val="black"/>
                </a:solidFill>
                <a:cs typeface="Arial" pitchFamily="34" charset="0"/>
              </a:rPr>
              <a:t>Zadavatel může zadat zakázku:</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v otevřené výzvě </a:t>
            </a:r>
            <a:r>
              <a:rPr lang="cs-CZ" sz="3200" dirty="0" smtClean="0">
                <a:solidFill>
                  <a:prstClr val="black"/>
                </a:solidFill>
                <a:cs typeface="Arial" pitchFamily="34" charset="0"/>
              </a:rPr>
              <a:t>(profil zadavatele, VVZ, www programu) </a:t>
            </a:r>
            <a:r>
              <a:rPr lang="cs-CZ" sz="3200" i="1" dirty="0" smtClean="0">
                <a:solidFill>
                  <a:prstClr val="black"/>
                </a:solidFill>
                <a:cs typeface="Arial" pitchFamily="34" charset="0"/>
              </a:rPr>
              <a:t>nebo</a:t>
            </a:r>
            <a:endParaRPr lang="cs-CZ" sz="3200" i="1" dirty="0">
              <a:solidFill>
                <a:prstClr val="black"/>
              </a:solidFill>
              <a:cs typeface="Arial" pitchFamily="34" charset="0"/>
            </a:endParaRP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na elektronickém tržišti </a:t>
            </a:r>
            <a:r>
              <a:rPr lang="cs-CZ" sz="3200" i="1" dirty="0">
                <a:solidFill>
                  <a:prstClr val="black"/>
                </a:solidFill>
                <a:cs typeface="Arial" pitchFamily="34" charset="0"/>
              </a:rPr>
              <a:t>nebo</a:t>
            </a:r>
          </a:p>
          <a:p>
            <a:pPr marL="342900" lvl="0" indent="-342900" defTabSz="914400">
              <a:spcAft>
                <a:spcPts val="0"/>
              </a:spcAft>
              <a:buFont typeface="Arial" panose="020B0604020202020204" pitchFamily="34" charset="0"/>
              <a:buChar char="•"/>
            </a:pPr>
            <a:r>
              <a:rPr lang="cs-CZ" sz="3200" b="1" dirty="0">
                <a:solidFill>
                  <a:prstClr val="black"/>
                </a:solidFill>
                <a:cs typeface="Arial" pitchFamily="34" charset="0"/>
              </a:rPr>
              <a:t>v případě zakázek malé hodnoty </a:t>
            </a:r>
            <a:r>
              <a:rPr lang="cs-CZ" sz="3200" dirty="0">
                <a:solidFill>
                  <a:prstClr val="black"/>
                </a:solidFill>
                <a:cs typeface="Arial" pitchFamily="34" charset="0"/>
              </a:rPr>
              <a:t>v uzavřené </a:t>
            </a:r>
            <a:r>
              <a:rPr lang="cs-CZ" sz="3200" dirty="0" smtClean="0">
                <a:solidFill>
                  <a:prstClr val="black"/>
                </a:solidFill>
                <a:cs typeface="Arial" pitchFamily="34" charset="0"/>
              </a:rPr>
              <a:t>výzvě (výzva min. 3 zájemcům)</a:t>
            </a:r>
            <a:endParaRPr lang="cs-CZ" sz="3200" dirty="0">
              <a:solidFill>
                <a:prstClr val="black"/>
              </a:solidFill>
              <a:cs typeface="Arial" pitchFamily="34" charset="0"/>
            </a:endParaRPr>
          </a:p>
          <a:p>
            <a:pPr lvl="0" algn="just" defTabSz="914400">
              <a:spcAft>
                <a:spcPts val="0"/>
              </a:spcAft>
            </a:pPr>
            <a:endParaRPr lang="cs-CZ" sz="3200" b="1" dirty="0" smtClean="0">
              <a:solidFill>
                <a:prstClr val="black"/>
              </a:solidFill>
              <a:cs typeface="Arial" pitchFamily="34" charset="0"/>
            </a:endParaRPr>
          </a:p>
          <a:p>
            <a:pPr lvl="0" algn="just" defTabSz="914400">
              <a:spcAft>
                <a:spcPts val="0"/>
              </a:spcAft>
            </a:pPr>
            <a:r>
              <a:rPr lang="cs-CZ" sz="3200" b="1" u="sng" dirty="0" smtClean="0">
                <a:solidFill>
                  <a:prstClr val="black"/>
                </a:solidFill>
                <a:cs typeface="Arial" pitchFamily="34" charset="0"/>
              </a:rPr>
              <a:t>Lhůta </a:t>
            </a:r>
            <a:r>
              <a:rPr lang="cs-CZ" sz="3200" b="1" u="sng" dirty="0">
                <a:solidFill>
                  <a:prstClr val="black"/>
                </a:solidFill>
                <a:cs typeface="Arial" pitchFamily="34" charset="0"/>
              </a:rPr>
              <a:t>pro podání nabídek nesmí být </a:t>
            </a:r>
            <a:r>
              <a:rPr lang="cs-CZ" sz="3200" b="1" u="sng" dirty="0" smtClean="0">
                <a:solidFill>
                  <a:prstClr val="black"/>
                </a:solidFill>
                <a:cs typeface="Arial" pitchFamily="34" charset="0"/>
              </a:rPr>
              <a:t>u zakázek malé hodnoty kratší než </a:t>
            </a:r>
            <a:r>
              <a:rPr lang="cs-CZ" sz="3200" b="1" u="sng" dirty="0">
                <a:solidFill>
                  <a:prstClr val="black"/>
                </a:solidFill>
                <a:cs typeface="Arial" pitchFamily="34" charset="0"/>
              </a:rPr>
              <a:t>10 kalendářních </a:t>
            </a:r>
            <a:r>
              <a:rPr lang="cs-CZ" sz="3200" b="1" u="sng" dirty="0" smtClean="0">
                <a:solidFill>
                  <a:prstClr val="black"/>
                </a:solidFill>
                <a:cs typeface="Arial" pitchFamily="34" charset="0"/>
              </a:rPr>
              <a:t>dnů.</a:t>
            </a:r>
            <a:endParaRPr lang="cs-CZ" sz="3200" b="1" u="sng" dirty="0">
              <a:solidFill>
                <a:prstClr val="black"/>
              </a:solidFill>
              <a:cs typeface="Arial" pitchFamily="34" charset="0"/>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procesní postup</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0430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buFont typeface="Arial" panose="020B0604020202020204" pitchFamily="34" charset="0"/>
              <a:buChar char="•"/>
            </a:pPr>
            <a:r>
              <a:rPr lang="cs-CZ" sz="2800" b="1" dirty="0" smtClean="0"/>
              <a:t>Obsah zadávacích podmínek</a:t>
            </a:r>
          </a:p>
          <a:p>
            <a:pPr marL="285750" indent="-285750">
              <a:buFont typeface="Arial" panose="020B0604020202020204" pitchFamily="34" charset="0"/>
              <a:buChar char="•"/>
            </a:pPr>
            <a:r>
              <a:rPr lang="cs-CZ" sz="2800" b="1" dirty="0" smtClean="0"/>
              <a:t>Kvalifikace</a:t>
            </a:r>
          </a:p>
          <a:p>
            <a:pPr marL="285750" indent="-285750">
              <a:buFont typeface="Arial" panose="020B0604020202020204" pitchFamily="34" charset="0"/>
              <a:buChar char="•"/>
            </a:pPr>
            <a:r>
              <a:rPr lang="cs-CZ" sz="2800" b="1" dirty="0" smtClean="0"/>
              <a:t>Dodatečné informace</a:t>
            </a:r>
          </a:p>
          <a:p>
            <a:pPr marL="285750" indent="-285750">
              <a:buFont typeface="Arial" panose="020B0604020202020204" pitchFamily="34" charset="0"/>
              <a:buChar char="•"/>
            </a:pPr>
            <a:r>
              <a:rPr lang="cs-CZ" sz="2800" b="1" dirty="0" smtClean="0"/>
              <a:t>Stanovení komise</a:t>
            </a:r>
          </a:p>
          <a:p>
            <a:pPr marL="285750" indent="-285750">
              <a:buFont typeface="Arial" panose="020B0604020202020204" pitchFamily="34" charset="0"/>
              <a:buChar char="•"/>
            </a:pPr>
            <a:r>
              <a:rPr lang="cs-CZ" sz="2800" b="1" dirty="0" smtClean="0"/>
              <a:t>Otevírání obálek</a:t>
            </a:r>
          </a:p>
          <a:p>
            <a:pPr marL="285750" indent="-285750">
              <a:buFont typeface="Arial" panose="020B0604020202020204" pitchFamily="34" charset="0"/>
              <a:buChar char="•"/>
            </a:pPr>
            <a:r>
              <a:rPr lang="cs-CZ" sz="2800" b="1" dirty="0" smtClean="0"/>
              <a:t>Posouzení a hodnocení nabídek</a:t>
            </a:r>
          </a:p>
          <a:p>
            <a:pPr marL="285750" indent="-285750">
              <a:buFont typeface="Arial" panose="020B0604020202020204" pitchFamily="34" charset="0"/>
              <a:buChar char="•"/>
            </a:pPr>
            <a:r>
              <a:rPr lang="cs-CZ" sz="2800" b="1" dirty="0" smtClean="0"/>
              <a:t>Uzavření smlouvy</a:t>
            </a:r>
          </a:p>
          <a:p>
            <a:pPr marL="285750" indent="-285750">
              <a:buFont typeface="Arial" panose="020B0604020202020204" pitchFamily="34" charset="0"/>
              <a:buChar char="•"/>
            </a:pPr>
            <a:r>
              <a:rPr lang="cs-CZ" sz="2800" b="1" dirty="0" smtClean="0"/>
              <a:t>Změny uzavřené smlouvy</a:t>
            </a:r>
            <a:endParaRPr lang="cs-CZ" sz="28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další náležitosti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4961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Aft>
                <a:spcPts val="0"/>
              </a:spcAft>
              <a:buFont typeface="Arial" panose="020B0604020202020204" pitchFamily="34" charset="0"/>
              <a:buChar char="•"/>
            </a:pPr>
            <a:r>
              <a:rPr lang="cs-CZ" sz="2600" b="1" dirty="0">
                <a:solidFill>
                  <a:prstClr val="black"/>
                </a:solidFill>
                <a:cs typeface="Arial" pitchFamily="34" charset="0"/>
              </a:rPr>
              <a:t>Příloha č. 1 – Obchodní podmínky zakázek na stavební práce (závazné!!!!)</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2 - Formulář oznámení výběrového řízení – zadávací podmínky</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3 - Protokol o otevírání obálek, posouzení a hodnocení nabídek</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4 - Jmenování hodnotící komise/Pověření k otevírání obálek, posouzení a hodnocení nabídek</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MP - přílohy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2588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647</TotalTime>
  <Words>2618</Words>
  <Application>Microsoft Office PowerPoint</Application>
  <PresentationFormat>Předvádění na obrazovce (4:3)</PresentationFormat>
  <Paragraphs>296</Paragraphs>
  <Slides>39</Slides>
  <Notes>1</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CRR template</vt:lpstr>
      <vt:lpstr>Zadávání a kontrola veřejných zakázek</vt:lpstr>
      <vt:lpstr>Zadávání veřejných zakázek</vt:lpstr>
      <vt:lpstr> Metodika řízení programů  v programovém období 2014–2020 (NOK) </vt:lpstr>
      <vt:lpstr>Zadávání veřejných zakázek - pravidla</vt:lpstr>
      <vt:lpstr>Prezentace aplikace PowerPoint</vt:lpstr>
      <vt:lpstr>MP – věcné členění předmětu zakázky</vt:lpstr>
      <vt:lpstr>MP – procesní postup</vt:lpstr>
      <vt:lpstr>MP – další náležitosti</vt:lpstr>
      <vt:lpstr>MP - přílohy</vt:lpstr>
      <vt:lpstr>Zadávání veřejných zakázek - ceny</vt:lpstr>
      <vt:lpstr>Obecná pravidla pro žadatele a příjemce – požadavky při zadávání</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Praktické aspekty a časté problémy při zadávání zakázek v oblasti ICT</vt:lpstr>
      <vt:lpstr>Pracovní skupina pro jednací řízení bez uveřejnění RVIS</vt:lpstr>
      <vt:lpstr>CPU</vt:lpstr>
      <vt:lpstr>Diskové pole</vt:lpstr>
      <vt:lpstr>Jazyk zpracování nabídky</vt:lpstr>
      <vt:lpstr>Souhrn požadavků na zařízení</vt:lpstr>
      <vt:lpstr>Souhrn požadavků na zařízení</vt:lpstr>
      <vt:lpstr>Dělení/slučování zakázek</vt:lpstr>
      <vt:lpstr>Dělení/slučování zakázek</vt:lpstr>
      <vt:lpstr>Dělení/slučování zakázek</vt:lpstr>
      <vt:lpstr>Dělení/slučování zakázek</vt:lpstr>
      <vt:lpstr>Vazba na stávající SW/IS</vt:lpstr>
      <vt:lpstr>Technické kvalifikační předpoklady u ICT zakázek</vt:lpstr>
      <vt:lpstr>Řádná péče a holistický přístup k VZ</vt:lpstr>
      <vt:lpstr>Řádná péče v přípravě zakázky</vt:lpstr>
      <vt:lpstr>Harmonogram</vt:lpstr>
      <vt:lpstr>Studie proveditelnosti</vt:lpstr>
      <vt:lpstr>„Kompatibilita“ vs. předvídanost</vt:lpstr>
      <vt:lpstr>Praktické důsledky podceněné přípravy</vt:lpstr>
      <vt:lpstr>Děkuji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134</cp:revision>
  <dcterms:created xsi:type="dcterms:W3CDTF">2014-09-16T20:50:40Z</dcterms:created>
  <dcterms:modified xsi:type="dcterms:W3CDTF">2016-04-12T18:34:11Z</dcterms:modified>
</cp:coreProperties>
</file>