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4" r:id="rId2"/>
    <p:sldId id="286" r:id="rId3"/>
    <p:sldId id="285" r:id="rId4"/>
    <p:sldId id="265" r:id="rId5"/>
    <p:sldId id="264" r:id="rId6"/>
    <p:sldId id="266" r:id="rId7"/>
    <p:sldId id="267" r:id="rId8"/>
    <p:sldId id="268" r:id="rId9"/>
    <p:sldId id="300" r:id="rId10"/>
    <p:sldId id="302" r:id="rId11"/>
    <p:sldId id="301" r:id="rId12"/>
    <p:sldId id="269" r:id="rId13"/>
    <p:sldId id="288" r:id="rId14"/>
    <p:sldId id="270" r:id="rId15"/>
    <p:sldId id="303" r:id="rId16"/>
    <p:sldId id="271" r:id="rId17"/>
    <p:sldId id="290" r:id="rId18"/>
    <p:sldId id="291" r:id="rId19"/>
    <p:sldId id="272" r:id="rId20"/>
    <p:sldId id="295" r:id="rId21"/>
    <p:sldId id="294" r:id="rId22"/>
    <p:sldId id="293" r:id="rId23"/>
    <p:sldId id="296" r:id="rId24"/>
    <p:sldId id="298" r:id="rId25"/>
    <p:sldId id="297" r:id="rId26"/>
    <p:sldId id="274" r:id="rId27"/>
    <p:sldId id="276" r:id="rId28"/>
    <p:sldId id="262" r:id="rId29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2514" y="-88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setek@crr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Příjem a hodnocení </a:t>
            </a:r>
            <a:br>
              <a:rPr lang="cs-CZ" dirty="0" smtClean="0"/>
            </a:br>
            <a:r>
              <a:rPr lang="cs-CZ" dirty="0" smtClean="0"/>
              <a:t>žádostí 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Anna Kreutziger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/>
          <a:lstStyle/>
          <a:p>
            <a:pPr algn="ctr"/>
            <a:r>
              <a:rPr lang="cs-CZ" dirty="0" smtClean="0"/>
              <a:t>SC 1.3 ZVÝŠENÍ PŘIPRAVENOSTI K ŘEŠENÍ A ŘÍZENÍ RIZIK A KATASTROF</a:t>
            </a:r>
          </a:p>
          <a:p>
            <a:pPr algn="ctr"/>
            <a:r>
              <a:rPr lang="cs-CZ" b="1" dirty="0" smtClean="0"/>
              <a:t>VZDĚLÁVACÍ </a:t>
            </a:r>
            <a:r>
              <a:rPr lang="cs-CZ" b="1" dirty="0"/>
              <a:t>A VÝCVIKOVÁ STŘEDISKA INTEGROVANÉHO ZÁCHRANNÉHO SYSTÉMU </a:t>
            </a:r>
            <a:r>
              <a:rPr lang="cs-CZ" dirty="0" smtClean="0"/>
              <a:t>průběžná </a:t>
            </a:r>
            <a:r>
              <a:rPr lang="cs-CZ" dirty="0"/>
              <a:t>výzva č. 27 </a:t>
            </a:r>
          </a:p>
          <a:p>
            <a:pPr algn="ctr"/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14. 4. </a:t>
            </a:r>
            <a:r>
              <a:rPr lang="cs-CZ" dirty="0"/>
              <a:t>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9) </a:t>
            </a:r>
            <a:r>
              <a:rPr lang="cs-CZ" sz="1800" b="1" dirty="0"/>
              <a:t>Položkový rozpočet </a:t>
            </a:r>
            <a:r>
              <a:rPr lang="cs-CZ" sz="1800" b="1" dirty="0" smtClean="0"/>
              <a:t>stavby </a:t>
            </a:r>
            <a:r>
              <a:rPr lang="cs-CZ" sz="1800" dirty="0" smtClean="0"/>
              <a:t>– musí být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 smtClean="0"/>
              <a:t>členěný </a:t>
            </a:r>
            <a:r>
              <a:rPr lang="cs-CZ" sz="1800" dirty="0"/>
              <a:t>podle jednotného ceníku stavebních prací v cenové úrovni ne starší než k r. 2014 ve formě oceněného soupisu </a:t>
            </a:r>
            <a:r>
              <a:rPr lang="cs-CZ" sz="1800" dirty="0" smtClean="0"/>
              <a:t>prací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podepsaný autorizovaným </a:t>
            </a:r>
            <a:r>
              <a:rPr lang="cs-CZ" sz="1800" dirty="0" smtClean="0"/>
              <a:t>projektantem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d</a:t>
            </a:r>
            <a:r>
              <a:rPr lang="cs-CZ" sz="1800" dirty="0" smtClean="0"/>
              <a:t>oložen </a:t>
            </a:r>
            <a:r>
              <a:rPr lang="cs-CZ" sz="1800" dirty="0"/>
              <a:t>v elektronické podobě ve formátu XML </a:t>
            </a:r>
            <a:endParaRPr lang="cs-CZ" sz="1800" dirty="0" smtClean="0"/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 smtClean="0"/>
              <a:t>obsahovat sloupec</a:t>
            </a:r>
            <a:r>
              <a:rPr lang="cs-CZ" sz="1800" dirty="0"/>
              <a:t>, ve kterém je uveden odkaz na typ použité cenové sestavy</a:t>
            </a:r>
            <a:r>
              <a:rPr lang="cs-CZ" sz="1800" dirty="0" smtClean="0"/>
              <a:t> 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u položek charakteru soubor nebo komplet projektantem připojené přesné specifikace a způsob jejich ocenění </a:t>
            </a:r>
            <a:endParaRPr lang="cs-CZ" sz="1800" dirty="0" smtClean="0"/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u projektantem uvedených vlastních položek, které nejsou v použité cenové soustavě, uvedeny jejich přesné specifikace a způsob jejich </a:t>
            </a:r>
            <a:r>
              <a:rPr lang="cs-CZ" sz="1800" dirty="0" smtClean="0"/>
              <a:t>ocenění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doložen </a:t>
            </a:r>
            <a:r>
              <a:rPr lang="cs-CZ" sz="1800" dirty="0" err="1"/>
              <a:t>vysoutěžený</a:t>
            </a:r>
            <a:r>
              <a:rPr lang="cs-CZ" sz="1800" dirty="0"/>
              <a:t> a </a:t>
            </a:r>
            <a:r>
              <a:rPr lang="cs-CZ" sz="1800" dirty="0" err="1"/>
              <a:t>naceněný</a:t>
            </a:r>
            <a:r>
              <a:rPr lang="cs-CZ" sz="1800" dirty="0"/>
              <a:t> rozpočet vybraného uchazeče v elektronické podobě, tedy soubor s koncovkou *.</a:t>
            </a:r>
            <a:r>
              <a:rPr lang="cs-CZ" sz="1800" dirty="0" err="1"/>
              <a:t>xls</a:t>
            </a:r>
            <a:r>
              <a:rPr lang="cs-CZ" sz="1800" dirty="0"/>
              <a:t> nebo *.</a:t>
            </a:r>
            <a:r>
              <a:rPr lang="cs-CZ" sz="1800" dirty="0" err="1" smtClean="0"/>
              <a:t>xml</a:t>
            </a:r>
            <a:r>
              <a:rPr lang="cs-CZ" sz="1800" dirty="0" smtClean="0"/>
              <a:t> (pokud již bylo ukončeno ZŘ nebo VŘ)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10) Studie </a:t>
            </a:r>
            <a:r>
              <a:rPr lang="cs-CZ" sz="1800" b="1" dirty="0"/>
              <a:t>proveditelnosti </a:t>
            </a:r>
            <a:r>
              <a:rPr lang="cs-CZ" sz="1800" dirty="0"/>
              <a:t>v požadované </a:t>
            </a:r>
            <a:r>
              <a:rPr lang="cs-CZ" sz="1800" dirty="0" smtClean="0"/>
              <a:t>osnově (</a:t>
            </a:r>
            <a:r>
              <a:rPr lang="cs-CZ" sz="1800" dirty="0"/>
              <a:t>příloha č. </a:t>
            </a:r>
            <a:r>
              <a:rPr lang="cs-CZ" sz="1800" dirty="0" smtClean="0"/>
              <a:t>7 Specifických pravidel) 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11) Seznam </a:t>
            </a:r>
            <a:r>
              <a:rPr lang="cs-CZ" sz="1800" b="1" dirty="0"/>
              <a:t>objednávek </a:t>
            </a:r>
            <a:r>
              <a:rPr lang="cs-CZ" sz="1800" dirty="0"/>
              <a:t>– uskutečněné přímé nákupy/objednávky vztahující se k projektu před podáním Žádosti o podporu od </a:t>
            </a:r>
            <a:r>
              <a:rPr lang="cs-CZ" sz="1800" b="1" dirty="0"/>
              <a:t>100 tis. </a:t>
            </a:r>
            <a:r>
              <a:rPr lang="cs-CZ" sz="1800" b="1" dirty="0" smtClean="0"/>
              <a:t>Kč </a:t>
            </a:r>
            <a:r>
              <a:rPr lang="cs-CZ" sz="1800" b="1" dirty="0"/>
              <a:t>bez DPH</a:t>
            </a:r>
            <a:r>
              <a:rPr lang="cs-CZ" sz="1800" dirty="0"/>
              <a:t> (vzor v příloze č. 10 Obecných pravidel).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12) </a:t>
            </a:r>
            <a:r>
              <a:rPr lang="cs-CZ" sz="1800" b="1" dirty="0"/>
              <a:t>Průzkum trhu </a:t>
            </a:r>
            <a:r>
              <a:rPr lang="cs-CZ" sz="1800" dirty="0"/>
              <a:t>–</a:t>
            </a:r>
            <a:r>
              <a:rPr lang="cs-CZ" sz="1800" b="1" dirty="0"/>
              <a:t> </a:t>
            </a:r>
            <a:r>
              <a:rPr lang="cs-CZ" sz="1800" dirty="0"/>
              <a:t>provedeného ve vztahu k hlavním aktivitám projektu, přičemž průzkum trhu a jeho dokumentace jsou rozděleny do samostatných celků, které odpovídají předmětům plnění všech </a:t>
            </a:r>
            <a:r>
              <a:rPr lang="cs-CZ" sz="1800" b="1" u="sng" dirty="0"/>
              <a:t>plánovaných</a:t>
            </a:r>
            <a:r>
              <a:rPr lang="cs-CZ" sz="1800" dirty="0"/>
              <a:t> veřejných zakázek (resp. částí veřejné zakázky dle § 98 zákona č. 137/2006 Sb., pokud žadatel plánuje veřejnou zakázku rozdělit na části), dle přílohy č. 8</a:t>
            </a:r>
            <a:r>
              <a:rPr lang="cs-CZ" sz="1800" dirty="0" smtClean="0"/>
              <a:t> </a:t>
            </a:r>
            <a:r>
              <a:rPr lang="cs-CZ" sz="1800" dirty="0"/>
              <a:t>Specifických pravidel; žádný z doložených průzkumů trhu nesmí být k datu podání žádosti </a:t>
            </a:r>
            <a:r>
              <a:rPr lang="cs-CZ" sz="1800" b="1" dirty="0"/>
              <a:t>starší než 6 měsíců</a:t>
            </a:r>
            <a:r>
              <a:rPr lang="cs-CZ" sz="1800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4025" lvl="1" indent="-187325" algn="just"/>
            <a:r>
              <a:rPr lang="cs-CZ" dirty="0" smtClean="0"/>
              <a:t>Projekt je svým zaměřením v souladu s cíli a podporovanými aktivitami výzvy</a:t>
            </a:r>
          </a:p>
          <a:p>
            <a:pPr lvl="0"/>
            <a:r>
              <a:rPr lang="cs-CZ" sz="1800" b="1" dirty="0" smtClean="0"/>
              <a:t>	1) Hlavní </a:t>
            </a:r>
            <a:r>
              <a:rPr lang="cs-CZ" sz="1800" b="1" dirty="0"/>
              <a:t>aktivity popsané v žádosti o </a:t>
            </a:r>
            <a:r>
              <a:rPr lang="cs-CZ" sz="1800" b="1" dirty="0" smtClean="0"/>
              <a:t>podporu/studii </a:t>
            </a:r>
            <a:r>
              <a:rPr lang="cs-CZ" sz="1800" b="1" dirty="0"/>
              <a:t>proveditelnosti </a:t>
            </a:r>
            <a:r>
              <a:rPr lang="cs-CZ" sz="1800" b="1" dirty="0" smtClean="0"/>
              <a:t>musí být 	v souladu </a:t>
            </a:r>
            <a:r>
              <a:rPr lang="cs-CZ" sz="1800" b="1" dirty="0"/>
              <a:t>s podporovanými aktivitami dle Specifických pravidel, kap. </a:t>
            </a:r>
            <a:r>
              <a:rPr lang="cs-CZ" sz="1800" b="1" dirty="0" smtClean="0"/>
              <a:t>2.2. </a:t>
            </a:r>
            <a:r>
              <a:rPr lang="cs-CZ" sz="1800" dirty="0" smtClean="0"/>
              <a:t>	</a:t>
            </a:r>
          </a:p>
          <a:p>
            <a:pPr lvl="0"/>
            <a:r>
              <a:rPr lang="cs-CZ" dirty="0"/>
              <a:t>	</a:t>
            </a:r>
            <a:r>
              <a:rPr lang="cs-CZ" dirty="0" smtClean="0"/>
              <a:t>Podporované aktivity:</a:t>
            </a:r>
          </a:p>
          <a:p>
            <a:pPr marL="720000" lvl="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stavba </a:t>
            </a:r>
            <a:r>
              <a:rPr lang="cs-CZ" dirty="0"/>
              <a:t>nových objektů, </a:t>
            </a:r>
            <a:endParaRPr lang="cs-CZ" sz="2800" dirty="0"/>
          </a:p>
          <a:p>
            <a:pPr marL="720000" lvl="0" indent="-285750">
              <a:buFont typeface="Wingdings" panose="05000000000000000000" pitchFamily="2" charset="2"/>
              <a:buChar char="Ø"/>
            </a:pPr>
            <a:r>
              <a:rPr lang="cs-CZ" dirty="0" smtClean="0"/>
              <a:t>rekonstrukce </a:t>
            </a:r>
            <a:r>
              <a:rPr lang="cs-CZ" dirty="0"/>
              <a:t>a stavební úpravy stávajících objektů, </a:t>
            </a:r>
            <a:endParaRPr lang="cs-CZ" sz="2800" dirty="0"/>
          </a:p>
          <a:p>
            <a:pPr marL="720000" lvl="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pořízení </a:t>
            </a:r>
            <a:r>
              <a:rPr lang="cs-CZ" dirty="0"/>
              <a:t>technologií, pořízení simulačních technologií, technického a technologické vybavení nezbytného pro výuku a odbornou přípravu, výukového SW a výcvikových a školicích pomůcek. </a:t>
            </a:r>
            <a:endParaRPr lang="cs-CZ" sz="2800" dirty="0"/>
          </a:p>
          <a:p>
            <a:r>
              <a:rPr lang="cs-CZ" dirty="0"/>
              <a:t>Předmětem podpory nejsou prostory a stavby pro ubytování, posilovny a tělocvičny, hřiště, jídelny a stravovací zařízení, administrativní prostory (správní, řídicí a studijní). </a:t>
            </a:r>
            <a:endParaRPr lang="cs-CZ" sz="2800" dirty="0"/>
          </a:p>
          <a:p>
            <a:r>
              <a:rPr lang="cs-CZ" dirty="0"/>
              <a:t>Podporu na rekonstrukci prostor, které slouží k výcviku a vzdělávání, lze poskytnout, pokud se vytvoří základní složce IZS podmínky pro získání odborných znalostí </a:t>
            </a:r>
            <a:r>
              <a:rPr lang="cs-CZ" dirty="0" smtClean="0"/>
              <a:t>a nácviku </a:t>
            </a:r>
            <a:r>
              <a:rPr lang="cs-CZ" dirty="0"/>
              <a:t>dovedností.</a:t>
            </a:r>
            <a:r>
              <a:rPr lang="cs-CZ" sz="2800" dirty="0"/>
              <a:t> </a:t>
            </a:r>
            <a:endParaRPr lang="cs-CZ" dirty="0"/>
          </a:p>
          <a:p>
            <a:pPr marL="898525" lvl="2" indent="-187325" algn="just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svým zaměřením v souladu s cíli a podporovanými aktivitami </a:t>
            </a:r>
            <a:r>
              <a:rPr lang="cs-CZ" dirty="0" smtClean="0"/>
              <a:t>výzvy</a:t>
            </a:r>
          </a:p>
          <a:p>
            <a:pPr algn="just"/>
            <a:r>
              <a:rPr lang="cs-CZ" b="0" dirty="0" smtClean="0">
                <a:solidFill>
                  <a:schemeClr val="tx1"/>
                </a:solidFill>
              </a:rPr>
              <a:t>	</a:t>
            </a:r>
            <a:r>
              <a:rPr lang="cs-CZ" sz="1700" b="1" dirty="0"/>
              <a:t> </a:t>
            </a:r>
            <a:r>
              <a:rPr lang="cs-CZ" sz="1700" b="1" dirty="0" smtClean="0"/>
              <a:t>2) </a:t>
            </a:r>
            <a:r>
              <a:rPr lang="cs-CZ" sz="1700" b="1" dirty="0"/>
              <a:t>Vedlejší aktivity popsané v žádosti o podporu/studii proveditelnosti 	musí </a:t>
            </a:r>
            <a:r>
              <a:rPr lang="cs-CZ" sz="1700" b="1" dirty="0" smtClean="0"/>
              <a:t>	být v </a:t>
            </a:r>
            <a:r>
              <a:rPr lang="cs-CZ" sz="1700" b="1" dirty="0"/>
              <a:t>souladu s podporovanými aktivitami dle Specifických pravidel, </a:t>
            </a:r>
            <a:r>
              <a:rPr lang="cs-CZ" sz="1700" b="1" dirty="0" smtClean="0"/>
              <a:t>kap</a:t>
            </a:r>
            <a:r>
              <a:rPr lang="cs-CZ" sz="1700" b="1" dirty="0"/>
              <a:t>. 2.2</a:t>
            </a:r>
            <a:r>
              <a:rPr lang="cs-CZ" sz="1700" b="1" dirty="0" smtClean="0"/>
              <a:t>.</a:t>
            </a:r>
          </a:p>
          <a:p>
            <a:pPr lvl="0"/>
            <a:r>
              <a:rPr lang="cs-CZ" sz="1600" dirty="0" smtClean="0"/>
              <a:t>	Mezi </a:t>
            </a:r>
            <a:r>
              <a:rPr lang="cs-CZ" sz="1600" dirty="0"/>
              <a:t>vedlejší aktivity projektu patří: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 smtClean="0">
                <a:solidFill>
                  <a:schemeClr val="tx1"/>
                </a:solidFill>
              </a:rPr>
              <a:t>zpracování </a:t>
            </a:r>
            <a:r>
              <a:rPr lang="cs-CZ" sz="1700" b="0" dirty="0">
                <a:solidFill>
                  <a:schemeClr val="tx1"/>
                </a:solidFill>
              </a:rPr>
              <a:t>projektové dokumentace, </a:t>
            </a:r>
            <a:endParaRPr lang="cs-CZ" sz="1700" b="0" dirty="0" smtClean="0">
              <a:solidFill>
                <a:schemeClr val="tx1"/>
              </a:solidFill>
            </a:endParaRP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zpracování studie proveditelnosti nebo její části,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zpracování zadávacích dokumentací k veřejným zakázkám a na organizaci výběrových a zadávacích řízení,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povinná publicita projektu,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zabezpečení výstavby (technický dozor investora, BOZP, autorský dozor),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nákup pozemků,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demolice objektů, jejichž odstranění souvisí s realizací projektu.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v souladu s podmínkami výzvy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1) Zahájení/ukončení </a:t>
            </a:r>
            <a:r>
              <a:rPr lang="cs-CZ" sz="1700" dirty="0">
                <a:solidFill>
                  <a:schemeClr val="tx1"/>
                </a:solidFill>
              </a:rPr>
              <a:t>realizace projektu </a:t>
            </a:r>
            <a:r>
              <a:rPr lang="cs-CZ" sz="1700" b="0" dirty="0">
                <a:solidFill>
                  <a:schemeClr val="tx1"/>
                </a:solidFill>
              </a:rPr>
              <a:t>(1. 1. 2014 / 31. 12. </a:t>
            </a:r>
            <a:r>
              <a:rPr lang="cs-CZ" sz="1700" b="0" dirty="0" smtClean="0">
                <a:solidFill>
                  <a:schemeClr val="tx1"/>
                </a:solidFill>
              </a:rPr>
              <a:t>2020)</a:t>
            </a:r>
            <a:endParaRPr lang="cs-CZ" sz="1700" b="0" dirty="0">
              <a:solidFill>
                <a:schemeClr val="tx1"/>
              </a:solidFill>
            </a:endParaRP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2) Popis </a:t>
            </a:r>
            <a:r>
              <a:rPr lang="cs-CZ" sz="1700" dirty="0">
                <a:solidFill>
                  <a:schemeClr val="tx1"/>
                </a:solidFill>
              </a:rPr>
              <a:t>cílových skupin a dopady projektu na tyto </a:t>
            </a:r>
            <a:r>
              <a:rPr lang="cs-CZ" sz="1700" dirty="0" smtClean="0">
                <a:solidFill>
                  <a:schemeClr val="tx1"/>
                </a:solidFill>
              </a:rPr>
              <a:t>skupiny </a:t>
            </a:r>
            <a:r>
              <a:rPr lang="cs-CZ" sz="1700" b="0" dirty="0" smtClean="0">
                <a:solidFill>
                  <a:schemeClr val="tx1"/>
                </a:solidFill>
              </a:rPr>
              <a:t>(</a:t>
            </a:r>
            <a:r>
              <a:rPr lang="cs-CZ" sz="1800" b="0" dirty="0">
                <a:solidFill>
                  <a:schemeClr val="tx1"/>
                </a:solidFill>
              </a:rPr>
              <a:t>obyvatelé ČR, orgány krizového řízení obcí a krajů a organizačních složek státu, složky IZS</a:t>
            </a:r>
            <a:r>
              <a:rPr lang="cs-CZ" sz="1700" b="0" dirty="0" smtClean="0">
                <a:solidFill>
                  <a:schemeClr val="tx1"/>
                </a:solidFill>
              </a:rPr>
              <a:t>)</a:t>
            </a:r>
            <a:endParaRPr lang="cs-CZ" sz="1700" b="0" dirty="0">
              <a:solidFill>
                <a:schemeClr val="tx1"/>
              </a:solidFill>
            </a:endParaRP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3) Míra podpory</a:t>
            </a:r>
          </a:p>
          <a:p>
            <a:pPr marL="914400" lvl="1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Organizační složky státu a jejich příspěvkové </a:t>
            </a:r>
            <a:r>
              <a:rPr lang="cs-CZ" sz="1700" b="0" dirty="0" smtClean="0">
                <a:solidFill>
                  <a:schemeClr val="tx1"/>
                </a:solidFill>
              </a:rPr>
              <a:t>organizace:</a:t>
            </a:r>
            <a:endParaRPr lang="cs-CZ" sz="1700" b="0" dirty="0">
              <a:solidFill>
                <a:schemeClr val="tx1"/>
              </a:solidFill>
            </a:endParaRPr>
          </a:p>
          <a:p>
            <a:pPr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 smtClean="0">
                <a:solidFill>
                  <a:schemeClr val="tx1"/>
                </a:solidFill>
              </a:rPr>
              <a:t>	85</a:t>
            </a:r>
            <a:r>
              <a:rPr lang="cs-CZ" sz="1700" b="0" dirty="0">
                <a:solidFill>
                  <a:schemeClr val="tx1"/>
                </a:solidFill>
              </a:rPr>
              <a:t>% Evropský fond pro regionální rozvoj, 15% státní </a:t>
            </a:r>
            <a:r>
              <a:rPr lang="cs-CZ" sz="1700" b="0" dirty="0" smtClean="0">
                <a:solidFill>
                  <a:schemeClr val="tx1"/>
                </a:solidFill>
              </a:rPr>
              <a:t>rozpočet</a:t>
            </a:r>
          </a:p>
          <a:p>
            <a:pPr marL="914400" lvl="1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 smtClean="0">
                <a:solidFill>
                  <a:schemeClr val="tx1"/>
                </a:solidFill>
              </a:rPr>
              <a:t>Organizace zakládané organizační složkou státu:</a:t>
            </a:r>
          </a:p>
          <a:p>
            <a:pPr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 smtClean="0">
                <a:solidFill>
                  <a:schemeClr val="tx1"/>
                </a:solidFill>
              </a:rPr>
              <a:t>	85</a:t>
            </a:r>
            <a:r>
              <a:rPr lang="cs-CZ" sz="1700" b="0" dirty="0">
                <a:solidFill>
                  <a:schemeClr val="tx1"/>
                </a:solidFill>
              </a:rPr>
              <a:t>% Evropský fond pro regionální </a:t>
            </a:r>
            <a:r>
              <a:rPr lang="cs-CZ" sz="1700" b="0" dirty="0" smtClean="0">
                <a:solidFill>
                  <a:schemeClr val="tx1"/>
                </a:solidFill>
              </a:rPr>
              <a:t>rozvoj</a:t>
            </a:r>
          </a:p>
          <a:p>
            <a:pPr marL="914400" lvl="1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 smtClean="0">
                <a:solidFill>
                  <a:schemeClr val="tx1"/>
                </a:solidFill>
              </a:rPr>
              <a:t>Kraje: 85% Evropský fond pro regionální rozvoj, 5% státní rozpočet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4) Zvolený </a:t>
            </a:r>
            <a:r>
              <a:rPr lang="cs-CZ" sz="1700" dirty="0">
                <a:solidFill>
                  <a:schemeClr val="tx1"/>
                </a:solidFill>
              </a:rPr>
              <a:t>indikátor a jeho cílová </a:t>
            </a:r>
            <a:r>
              <a:rPr lang="cs-CZ" sz="1700" dirty="0" smtClean="0">
                <a:solidFill>
                  <a:schemeClr val="tx1"/>
                </a:solidFill>
              </a:rPr>
              <a:t>hodnota</a:t>
            </a:r>
          </a:p>
          <a:p>
            <a:pPr marL="2667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>
                <a:solidFill>
                  <a:schemeClr val="tx1"/>
                </a:solidFill>
              </a:rPr>
              <a:t>5 75 01 – Počet nových a modernizovaných objektů sloužících složkám IZS</a:t>
            </a:r>
          </a:p>
          <a:p>
            <a:pPr marL="2667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>
                <a:solidFill>
                  <a:schemeClr val="tx1"/>
                </a:solidFill>
              </a:rPr>
              <a:t>5 75 30 – Připravenost složek IZS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5) Termín </a:t>
            </a:r>
            <a:r>
              <a:rPr lang="cs-CZ" sz="1700" dirty="0">
                <a:solidFill>
                  <a:schemeClr val="tx1"/>
                </a:solidFill>
              </a:rPr>
              <a:t>ukončení realizace projektu nesmí být před datem podání žádosti o podporu</a:t>
            </a:r>
            <a:r>
              <a:rPr lang="cs-CZ" sz="1700" dirty="0" smtClean="0">
                <a:solidFill>
                  <a:schemeClr val="tx1"/>
                </a:solidFill>
              </a:rPr>
              <a:t>.</a:t>
            </a:r>
            <a:endParaRPr lang="cs-CZ" sz="17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 algn="just"/>
            <a:r>
              <a:rPr lang="cs-CZ" dirty="0"/>
              <a:t>Projekt je v souladu s podmínkami výzvy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6) Místo </a:t>
            </a:r>
            <a:r>
              <a:rPr lang="cs-CZ" sz="1700" dirty="0">
                <a:solidFill>
                  <a:schemeClr val="tx1"/>
                </a:solidFill>
              </a:rPr>
              <a:t>realizace </a:t>
            </a:r>
            <a:r>
              <a:rPr lang="cs-CZ" sz="1700" dirty="0" smtClean="0">
                <a:solidFill>
                  <a:schemeClr val="tx1"/>
                </a:solidFill>
              </a:rPr>
              <a:t>projektu:</a:t>
            </a:r>
            <a:endParaRPr lang="cs-CZ" sz="1700" dirty="0">
              <a:solidFill>
                <a:schemeClr val="tx1"/>
              </a:solidFill>
            </a:endParaRPr>
          </a:p>
          <a:p>
            <a:pPr marL="914400" lvl="1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území celé České republiky mimo území hl. m. Prahy</a:t>
            </a:r>
          </a:p>
          <a:p>
            <a:pPr marL="914400" lvl="1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musí být v souladu s </a:t>
            </a:r>
            <a:r>
              <a:rPr lang="cs-CZ" sz="1700" b="0" dirty="0" smtClean="0">
                <a:solidFill>
                  <a:schemeClr val="tx1"/>
                </a:solidFill>
              </a:rPr>
              <a:t>dokumentem </a:t>
            </a:r>
            <a:r>
              <a:rPr lang="cs-CZ" sz="1700" dirty="0" smtClean="0">
                <a:solidFill>
                  <a:schemeClr val="tx1"/>
                </a:solidFill>
              </a:rPr>
              <a:t>„Zajištění </a:t>
            </a:r>
            <a:r>
              <a:rPr lang="cs-CZ" sz="1700" dirty="0">
                <a:solidFill>
                  <a:schemeClr val="tx1"/>
                </a:solidFill>
              </a:rPr>
              <a:t>odolnosti a vybavenosti základních složek integrovaného záchranného systému – Policie ČR a Hasičského záchranného sboru ČR (včetně JSDH) v území, s důrazem na přizpůsobení se změnám klimatu a novým rizikům v období 2014 -2020“, </a:t>
            </a:r>
            <a:r>
              <a:rPr lang="cs-CZ" sz="1700" b="0" dirty="0">
                <a:solidFill>
                  <a:schemeClr val="tx1"/>
                </a:solidFill>
              </a:rPr>
              <a:t>je-li žadatelem MV – generální ředitelství HZS ČR, HZS kraje, Záchranný útvar HZS ČR, MV – Policejní prezidium ČR, krajské ředitelství Policie ČR nebo organizační složky státu a jimi zřizované nebo zakládané organizace, které zajišťují vzdělávání a výcvik složek IZS (příloha č. 4 v případě HZS ČR a příloha č. 5 v případě PČR uvedeného dokumentu</a:t>
            </a:r>
            <a:r>
              <a:rPr lang="cs-CZ" sz="1700" b="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musí být v souladu s dokumentem </a:t>
            </a:r>
            <a:r>
              <a:rPr lang="cs-CZ" sz="1700" dirty="0" smtClean="0">
                <a:solidFill>
                  <a:schemeClr val="tx1"/>
                </a:solidFill>
              </a:rPr>
              <a:t>„Zajištění </a:t>
            </a:r>
            <a:r>
              <a:rPr lang="cs-CZ" sz="1700" dirty="0">
                <a:solidFill>
                  <a:schemeClr val="tx1"/>
                </a:solidFill>
              </a:rPr>
              <a:t>odolnosti a vybavenosti základních složek integrovaného záchranného </a:t>
            </a:r>
            <a:r>
              <a:rPr lang="cs-CZ" sz="1700" dirty="0" smtClean="0">
                <a:solidFill>
                  <a:schemeClr val="tx1"/>
                </a:solidFill>
              </a:rPr>
              <a:t>systému </a:t>
            </a:r>
            <a:r>
              <a:rPr lang="cs-CZ" sz="1700" dirty="0">
                <a:solidFill>
                  <a:schemeClr val="tx1"/>
                </a:solidFill>
              </a:rPr>
              <a:t>– Krajských zdravotnických záchranných služeb v území, s důrazem na přizpůsobení se změnám klimatu a novým rizikům v období 2014 – 2020</a:t>
            </a:r>
            <a:r>
              <a:rPr lang="cs-CZ" sz="1700" dirty="0" smtClean="0">
                <a:solidFill>
                  <a:schemeClr val="tx1"/>
                </a:solidFill>
              </a:rPr>
              <a:t>”, </a:t>
            </a:r>
            <a:r>
              <a:rPr lang="cs-CZ" sz="1700" b="0" dirty="0" smtClean="0">
                <a:solidFill>
                  <a:schemeClr val="tx1"/>
                </a:solidFill>
              </a:rPr>
              <a:t>je-li žadatelem kraj </a:t>
            </a:r>
            <a:r>
              <a:rPr lang="cs-CZ" sz="1700" b="0" dirty="0">
                <a:solidFill>
                  <a:schemeClr val="tx1"/>
                </a:solidFill>
              </a:rPr>
              <a:t>(příloha č. 3 uvedeného dokumentu).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 lnSpcReduction="10000"/>
          </a:bodyPr>
          <a:lstStyle/>
          <a:p>
            <a:pPr marL="454025" lvl="1" indent="-187325"/>
            <a:r>
              <a:rPr lang="cs-CZ" sz="2100" dirty="0"/>
              <a:t>Žadatel splňuje definici oprávněného příjemce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Ministerstvo vnitra – generální ředitelství Hasičského záchranného sboru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Hasičský </a:t>
            </a:r>
            <a:r>
              <a:rPr lang="cs-CZ" sz="1800" b="0" dirty="0">
                <a:solidFill>
                  <a:schemeClr val="tx1"/>
                </a:solidFill>
              </a:rPr>
              <a:t>záchranný sbor </a:t>
            </a:r>
            <a:r>
              <a:rPr lang="cs-CZ" sz="1800" b="0" dirty="0" smtClean="0">
                <a:solidFill>
                  <a:schemeClr val="tx1"/>
                </a:solidFill>
              </a:rPr>
              <a:t>kraje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Záchranný </a:t>
            </a:r>
            <a:r>
              <a:rPr lang="cs-CZ" sz="1800" b="0" dirty="0">
                <a:solidFill>
                  <a:schemeClr val="tx1"/>
                </a:solidFill>
              </a:rPr>
              <a:t>útvar HZS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Ministerstvo </a:t>
            </a:r>
            <a:r>
              <a:rPr lang="cs-CZ" sz="1800" b="0" dirty="0">
                <a:solidFill>
                  <a:schemeClr val="tx1"/>
                </a:solidFill>
              </a:rPr>
              <a:t>vnitra – Policejní prezidium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Krajské </a:t>
            </a:r>
            <a:r>
              <a:rPr lang="cs-CZ" sz="1800" b="0" dirty="0">
                <a:solidFill>
                  <a:schemeClr val="tx1"/>
                </a:solidFill>
              </a:rPr>
              <a:t>ředitelství Policie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Kraj </a:t>
            </a:r>
            <a:r>
              <a:rPr lang="cs-CZ" sz="1800" b="0" dirty="0">
                <a:solidFill>
                  <a:schemeClr val="tx1"/>
                </a:solidFill>
              </a:rPr>
              <a:t>(kromě hl. města Prahy) jako zřizovatel zdravotnické záchranné služby </a:t>
            </a:r>
            <a:r>
              <a:rPr lang="cs-CZ" sz="1800" b="0" dirty="0" smtClean="0">
                <a:solidFill>
                  <a:schemeClr val="tx1"/>
                </a:solidFill>
              </a:rPr>
              <a:t>kraje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organizační </a:t>
            </a:r>
            <a:r>
              <a:rPr lang="cs-CZ" sz="1800" b="0" dirty="0">
                <a:solidFill>
                  <a:schemeClr val="tx1"/>
                </a:solidFill>
              </a:rPr>
              <a:t>složky státu a jimi zřizované nebo zakládané organizace, které zajišťují vzdělávání a výcvik složek IZS. </a:t>
            </a:r>
          </a:p>
          <a:p>
            <a:pPr marL="454025" lvl="1" indent="-187325" algn="just"/>
            <a:r>
              <a:rPr lang="cs-CZ" dirty="0" smtClean="0"/>
              <a:t>Projekt respektuje minimální a maximální hranici celkových způsobilých výdajů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min</a:t>
            </a:r>
            <a:r>
              <a:rPr lang="cs-CZ" sz="1800" b="0" dirty="0">
                <a:solidFill>
                  <a:schemeClr val="tx1"/>
                </a:solidFill>
              </a:rPr>
              <a:t>. výše celkových způsobilých výdajů: </a:t>
            </a:r>
            <a:r>
              <a:rPr lang="cs-CZ" sz="1800" b="0" dirty="0" smtClean="0">
                <a:solidFill>
                  <a:schemeClr val="tx1"/>
                </a:solidFill>
              </a:rPr>
              <a:t>     </a:t>
            </a:r>
            <a:r>
              <a:rPr lang="cs-CZ" sz="1800" dirty="0" smtClean="0">
                <a:solidFill>
                  <a:schemeClr val="tx1"/>
                </a:solidFill>
              </a:rPr>
              <a:t>1 </a:t>
            </a:r>
            <a:r>
              <a:rPr lang="cs-CZ" sz="1800" dirty="0">
                <a:solidFill>
                  <a:schemeClr val="tx1"/>
                </a:solidFill>
              </a:rPr>
              <a:t>000 000 Kč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max. výše celkových způsobilých výdajů: </a:t>
            </a:r>
            <a:r>
              <a:rPr lang="cs-CZ" sz="1800" dirty="0" smtClean="0">
                <a:solidFill>
                  <a:schemeClr val="tx1"/>
                </a:solidFill>
              </a:rPr>
              <a:t>400 000 000 Kč 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Projekt respektuje limity způsobilých </a:t>
            </a:r>
            <a:r>
              <a:rPr lang="cs-CZ" dirty="0" smtClean="0"/>
              <a:t>výdajů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Vedlejší aktivity nesmí přesáhnout 15% celkových způsobilých </a:t>
            </a:r>
            <a:r>
              <a:rPr lang="cs-CZ" sz="1700" b="0" dirty="0" smtClean="0">
                <a:solidFill>
                  <a:schemeClr val="tx1"/>
                </a:solidFill>
              </a:rPr>
              <a:t>výdajů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výdaje na nákup pozemku pro výstavbu nové nebo rozšíření stávající stavby nebo polygonu max. do 10% celkových způsobilých výdajů projektu</a:t>
            </a:r>
            <a:endParaRPr lang="cs-CZ" sz="1700" b="0" dirty="0">
              <a:solidFill>
                <a:schemeClr val="tx1"/>
              </a:solidFill>
            </a:endParaRPr>
          </a:p>
          <a:p>
            <a:pPr marL="454025" lvl="1" indent="-187325" algn="just"/>
            <a:r>
              <a:rPr lang="cs-CZ" dirty="0" smtClean="0"/>
              <a:t>Výsledky </a:t>
            </a:r>
            <a:r>
              <a:rPr lang="cs-CZ" dirty="0"/>
              <a:t>projektu jsou </a:t>
            </a:r>
            <a:r>
              <a:rPr lang="cs-CZ" dirty="0" smtClean="0"/>
              <a:t>udržitelné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V</a:t>
            </a:r>
            <a:r>
              <a:rPr lang="cs-CZ" sz="1700" dirty="0"/>
              <a:t> kapitole 15 Studie proveditelnosti je uveden popis zajištění udržitelnosti projektu, tzn. min. 5 let od provedení poslední platby příjemci ze strany ŘO </a:t>
            </a:r>
            <a:r>
              <a:rPr lang="cs-CZ" sz="1700" dirty="0" smtClean="0"/>
              <a:t>IROP</a:t>
            </a:r>
            <a:endParaRPr lang="cs-CZ" sz="1700" dirty="0"/>
          </a:p>
          <a:p>
            <a:pPr marL="454025" lvl="1" indent="-187325" algn="just"/>
            <a:r>
              <a:rPr lang="cs-CZ" dirty="0" smtClean="0"/>
              <a:t>Projekt </a:t>
            </a:r>
            <a:r>
              <a:rPr lang="cs-CZ" dirty="0"/>
              <a:t>nemá negativní vliv na žádnou z horizontálních priorit IROP (udržitelný rozvoj, rovné příležitosti a zákaz diskriminace, rovnost mužů a žen) 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Projekt musí mít </a:t>
            </a:r>
            <a:r>
              <a:rPr lang="cs-CZ" sz="1700" dirty="0" smtClean="0"/>
              <a:t>neutrální </a:t>
            </a:r>
            <a:r>
              <a:rPr lang="cs-CZ" sz="1700" dirty="0"/>
              <a:t>vliv na horizontální priority, žadatel popíše   v MS2014+ a v kap. </a:t>
            </a:r>
            <a:r>
              <a:rPr lang="cs-CZ" sz="1700" dirty="0" smtClean="0"/>
              <a:t>14 </a:t>
            </a:r>
            <a:r>
              <a:rPr lang="cs-CZ" sz="1700" dirty="0"/>
              <a:t>Studie proveditelnosti.</a:t>
            </a:r>
            <a:endParaRPr lang="pl-PL" sz="17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pl-PL" dirty="0" smtClean="0"/>
              <a:t>Potřebnost </a:t>
            </a:r>
            <a:r>
              <a:rPr lang="pl-PL" dirty="0"/>
              <a:t>realizace projektu je odůvodněná</a:t>
            </a:r>
            <a:endParaRPr lang="cs-CZ" dirty="0"/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 kapitole 6 Studie proveditelnosti je uvedena definice oblastí, které bude projekt řešit a z jakého důvodu je tato problematika považována za prioritní; je uvedena identifikace dopadů a přínosů projektu s důrazem na popis dopadů na cílovou skupinu; jsou uvedeny zdroje (dokumenty či analýzy), ve kterých je doložena potřebnost</a:t>
            </a:r>
          </a:p>
          <a:p>
            <a:pPr marL="454025" lvl="1" indent="-187325"/>
            <a:r>
              <a:rPr lang="pl-PL" dirty="0" smtClean="0"/>
              <a:t>Projekt je v souladu s pravidly veřejné podpory</a:t>
            </a:r>
            <a:endParaRPr lang="cs-CZ" sz="1400" dirty="0" smtClean="0"/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Projekt musí být v souladu s pravidly veřejné podpory, tzn. kumulativně nenaplňuje všechny znaky veřejné podpory.</a:t>
            </a:r>
          </a:p>
          <a:p>
            <a:pPr marL="454025" lvl="1" indent="-187325"/>
            <a:r>
              <a:rPr lang="cs-CZ" dirty="0"/>
              <a:t>Statutární zástupce žadatele je trestně bezúhonný 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Uvedeno v čestném prohlášení, ze kterého vyplývá trestní bezúhonnost statutárního zástupce žadatele, v případě, že žadatelem je organizace zakládaná organizační složkou státu, musí vyplývat z předložených výpisů z rejstříku trestů statutárních zástupců trestní bezúhonnost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v souladu s Koncepcí ochrany obyvatelstva do 2020 s výhledem do roku 2030</a:t>
            </a:r>
            <a:r>
              <a:rPr lang="cs-CZ" dirty="0" smtClean="0"/>
              <a:t>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ve Studii proveditelnosti (kapitola 5) je uvedena vazba projektu na konkrétní kapitolu </a:t>
            </a:r>
            <a:r>
              <a:rPr lang="cs-CZ" sz="1700" b="1" dirty="0"/>
              <a:t>„Koncepce ochrany obyvatelstva do roku 2020 s výhledem do 2030“</a:t>
            </a:r>
            <a:r>
              <a:rPr lang="cs-CZ" sz="1700" dirty="0"/>
              <a:t> (kapitoly </a:t>
            </a:r>
            <a:r>
              <a:rPr lang="cs-CZ" sz="1700" b="1" dirty="0"/>
              <a:t>3.2.5</a:t>
            </a:r>
            <a:r>
              <a:rPr lang="cs-CZ" sz="1700" dirty="0"/>
              <a:t> Vyvážené a komplexně využitelné úkoly a nástroje ochrany obyvatelstva umožňující efektivní prevenci a přípravu na mimořádné události a krizové situace a jejich řešení založené na přesně definovaném a zakotveném systému ochrany obyvatelstva; </a:t>
            </a:r>
            <a:r>
              <a:rPr lang="cs-CZ" sz="1700" b="1" dirty="0"/>
              <a:t>4.1</a:t>
            </a:r>
            <a:r>
              <a:rPr lang="cs-CZ" sz="1700" dirty="0"/>
              <a:t> Síly respektive </a:t>
            </a:r>
            <a:r>
              <a:rPr lang="cs-CZ" sz="1700" b="1" dirty="0"/>
              <a:t>4.2</a:t>
            </a:r>
            <a:r>
              <a:rPr lang="cs-CZ" sz="1700" dirty="0"/>
              <a:t> Věcné zdroje)  </a:t>
            </a:r>
          </a:p>
          <a:p>
            <a:pPr marL="454025" lvl="1" indent="-187325" algn="just"/>
            <a:r>
              <a:rPr lang="cs-CZ" dirty="0"/>
              <a:t>Projekt je v souladu se Strategií přizpůsobení se změně klimatu v podmínkách ČR v aktuálním znění.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Je ve Studii proveditelnosti (kapitola 5 Podrobný popis projektu) uvedena vazba projektu na konkrétní kapitolu </a:t>
            </a:r>
            <a:r>
              <a:rPr lang="cs-CZ" sz="1700" b="1" dirty="0"/>
              <a:t>„Strategie přizpůsobení se změně klimatu v podmínkách ČR“ </a:t>
            </a:r>
            <a:r>
              <a:rPr lang="cs-CZ" sz="1700" dirty="0"/>
              <a:t>v aktuálním znění (kapitolu </a:t>
            </a:r>
            <a:r>
              <a:rPr lang="cs-CZ" sz="1700" b="1" dirty="0"/>
              <a:t>3.10.3.2</a:t>
            </a:r>
            <a:r>
              <a:rPr lang="cs-CZ" sz="1700" dirty="0"/>
              <a:t> Rozvoj a posílení integrovaného záchranného systému)</a:t>
            </a:r>
          </a:p>
          <a:p>
            <a:pPr marL="898525" lvl="2" indent="-187325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sz="2800" dirty="0"/>
              <a:t>Konzultace </a:t>
            </a:r>
            <a:r>
              <a:rPr lang="cs-CZ" sz="2800" dirty="0" smtClean="0"/>
              <a:t>před podáním žádosti o podporu</a:t>
            </a:r>
            <a:endParaRPr lang="cs-CZ" sz="2800" dirty="0"/>
          </a:p>
          <a:p>
            <a:pPr marL="454025" lvl="1" indent="-187325"/>
            <a:r>
              <a:rPr lang="cs-CZ" sz="2800" dirty="0" smtClean="0"/>
              <a:t>Příjem </a:t>
            </a:r>
            <a:r>
              <a:rPr lang="cs-CZ" sz="2800" dirty="0"/>
              <a:t>žádosti o podporu</a:t>
            </a:r>
          </a:p>
          <a:p>
            <a:pPr marL="454025" lvl="1" indent="-187325"/>
            <a:r>
              <a:rPr lang="cs-CZ" sz="2800" dirty="0" smtClean="0"/>
              <a:t>Hodnocení </a:t>
            </a:r>
            <a:r>
              <a:rPr lang="cs-CZ" sz="2800" dirty="0"/>
              <a:t>žádosti o podporu</a:t>
            </a:r>
          </a:p>
          <a:p>
            <a:pPr marL="454025" lvl="1" indent="-187325"/>
            <a:r>
              <a:rPr lang="cs-CZ" sz="2800" dirty="0" smtClean="0"/>
              <a:t>Administrace změn</a:t>
            </a:r>
          </a:p>
          <a:p>
            <a:pPr marL="454025" lvl="1" indent="-187325"/>
            <a:r>
              <a:rPr lang="cs-CZ" sz="2800" dirty="0" smtClean="0"/>
              <a:t>Kontrola zadávacích/výběrových řízení</a:t>
            </a:r>
            <a:endParaRPr lang="cs-CZ" sz="2800" dirty="0"/>
          </a:p>
          <a:p>
            <a:pPr marL="454025" lvl="1" indent="-187325"/>
            <a:r>
              <a:rPr lang="cs-CZ" sz="2800" dirty="0" smtClean="0"/>
              <a:t>Provádění administrativního </a:t>
            </a:r>
            <a:r>
              <a:rPr lang="cs-CZ" sz="2800" dirty="0"/>
              <a:t>ověření </a:t>
            </a:r>
            <a:r>
              <a:rPr lang="cs-CZ" sz="2800" dirty="0" smtClean="0"/>
              <a:t>žádostí o platbu/zpráv </a:t>
            </a:r>
            <a:r>
              <a:rPr lang="cs-CZ" sz="2800" dirty="0"/>
              <a:t>o realizaci/zpráv o udržitelnosti</a:t>
            </a:r>
          </a:p>
          <a:p>
            <a:pPr marL="454025" lvl="1" indent="-187325"/>
            <a:r>
              <a:rPr lang="cs-CZ" sz="2800" dirty="0" smtClean="0"/>
              <a:t>Provádění kontrol </a:t>
            </a:r>
            <a:r>
              <a:rPr lang="cs-CZ" sz="2800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/>
              <a:t>Role </a:t>
            </a:r>
            <a:r>
              <a:rPr lang="cs-CZ" sz="4000" dirty="0" smtClean="0"/>
              <a:t>Centra pro regionální rozvoj </a:t>
            </a:r>
            <a:br>
              <a:rPr lang="cs-CZ" sz="4000" dirty="0" smtClean="0"/>
            </a:br>
            <a:r>
              <a:rPr lang="cs-CZ" sz="4000" dirty="0" smtClean="0"/>
              <a:t>České republiky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 fontScale="92500" lnSpcReduction="20000"/>
          </a:bodyPr>
          <a:lstStyle/>
          <a:p>
            <a:pPr marL="454025" lvl="1" indent="-187325" algn="just"/>
            <a:r>
              <a:rPr lang="cs-CZ" dirty="0" smtClean="0"/>
              <a:t>Žadatel </a:t>
            </a:r>
            <a:r>
              <a:rPr lang="cs-CZ" dirty="0"/>
              <a:t>má zajištěnou administrativní, finanční a provozní kapacitu k realizaci a udržitelnosti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ve Studii proveditelnosti (kapitola 7, 12, 15) je popsáno zajištění administrativní, finanční a provozní kapacity k realizaci a udržitelnosti </a:t>
            </a:r>
            <a:r>
              <a:rPr lang="cs-CZ" sz="1800" dirty="0" smtClean="0"/>
              <a:t>projektu</a:t>
            </a:r>
          </a:p>
          <a:p>
            <a:pPr marL="454025" lvl="1" indent="-187325" algn="just"/>
            <a:r>
              <a:rPr lang="cs-CZ" dirty="0"/>
              <a:t>Minimálně 85 % způsobilých výdajů projektu je zaměřeno na hlavní aktivity projektu 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z celkového rozpočtu projektu je zřejmé, že min. 85 % způsobilých výdajů projektu je zaměřeno na výdaje </a:t>
            </a:r>
            <a:r>
              <a:rPr lang="cs-CZ" sz="1800" dirty="0" smtClean="0"/>
              <a:t>na hlavní aktivity projektu (kapitola </a:t>
            </a:r>
            <a:r>
              <a:rPr lang="cs-CZ" sz="1800" dirty="0"/>
              <a:t>2.6 Specifických </a:t>
            </a:r>
            <a:r>
              <a:rPr lang="cs-CZ" sz="1800" dirty="0" smtClean="0"/>
              <a:t>pravidel):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výstavba </a:t>
            </a:r>
            <a:r>
              <a:rPr lang="cs-CZ" dirty="0"/>
              <a:t>nového objektu (polygon, simulátor, trenažer, specializovaná pracoviště, učebny a laboratoře), nových pracovišť, učeben, laboratoří a zázemí pro obsluhu a cvičící (sanitární zařízení), </a:t>
            </a:r>
            <a:endParaRPr lang="cs-CZ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rozšíření </a:t>
            </a:r>
            <a:r>
              <a:rPr lang="cs-CZ" dirty="0"/>
              <a:t>stávající stavby a prostor sloužících pro vzdělávání a výcvik základních složek IZS, </a:t>
            </a:r>
            <a:endParaRPr lang="cs-CZ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rekonstrukce </a:t>
            </a:r>
            <a:r>
              <a:rPr lang="cs-CZ" dirty="0"/>
              <a:t>a stavební úpravy stávajících objektů a prostor, které slouží k výcviku a vzdělávání pro základní složky IZS, </a:t>
            </a:r>
            <a:endParaRPr lang="cs-CZ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pořízení </a:t>
            </a:r>
            <a:r>
              <a:rPr lang="cs-CZ" dirty="0"/>
              <a:t>nových či nezbytná rekonstrukce stávajících inženýrských sítí k nejbližšímu přípojnému bodu, </a:t>
            </a:r>
            <a:endParaRPr lang="cs-CZ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pořízení </a:t>
            </a:r>
            <a:r>
              <a:rPr lang="cs-CZ" dirty="0"/>
              <a:t>technologií a simulačních technologií, technického a technologického vybavení, výukového SW a výcvikových a školících pomůcek. </a:t>
            </a:r>
            <a:endParaRPr lang="cs-CZ" sz="17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 algn="just"/>
            <a:r>
              <a:rPr lang="cs-CZ" dirty="0"/>
              <a:t>Výdaje na hlavní aktivity v rozpočtu projektu odpovídají tržním cenám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u </a:t>
            </a:r>
            <a:r>
              <a:rPr lang="cs-CZ" sz="1700" dirty="0"/>
              <a:t>výdajů </a:t>
            </a:r>
            <a:r>
              <a:rPr lang="cs-CZ" sz="1700" b="1" dirty="0"/>
              <a:t>na hlavní aktivity </a:t>
            </a:r>
            <a:r>
              <a:rPr lang="cs-CZ" sz="1700" dirty="0" smtClean="0"/>
              <a:t>byl </a:t>
            </a:r>
            <a:r>
              <a:rPr lang="cs-CZ" sz="1700" dirty="0"/>
              <a:t>proveden průzkum trhu v rozdělení dle celků odpovídajících </a:t>
            </a:r>
            <a:r>
              <a:rPr lang="cs-CZ" sz="1700" b="1" dirty="0"/>
              <a:t>plánovaným</a:t>
            </a:r>
            <a:r>
              <a:rPr lang="cs-CZ" sz="1700" dirty="0"/>
              <a:t> VZ nebo jejich částem. 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dirty="0"/>
              <a:t>Průzkum nesmí být k datu předložení žádosti starší než 6 měsíců.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Výsledky průzkumu se opírají o </a:t>
            </a:r>
            <a:r>
              <a:rPr lang="cs-CZ" sz="1700" b="1" dirty="0"/>
              <a:t>reálné podklady </a:t>
            </a:r>
            <a:r>
              <a:rPr lang="cs-CZ" sz="1700" dirty="0"/>
              <a:t>(např. znalecké posudky, ceníky, kalkulace, smlouvy, údaje z www, nabídky apod.).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Lze </a:t>
            </a:r>
            <a:r>
              <a:rPr lang="cs-CZ" sz="1700" b="1" dirty="0"/>
              <a:t>objektivně odvodit jednotlivé cenové položky rozpočtu projektu </a:t>
            </a:r>
            <a:r>
              <a:rPr lang="cs-CZ" sz="1700" dirty="0"/>
              <a:t>z průzkumu trhu a je popsán mechanismus tohoto odvození (např. aritmetický průměr jednotlivých cenových položek tří ceníků apod.), kapitoly 10, 12 a </a:t>
            </a:r>
            <a:r>
              <a:rPr lang="cs-CZ" sz="1700" dirty="0" smtClean="0"/>
              <a:t>16 </a:t>
            </a:r>
            <a:r>
              <a:rPr lang="cs-CZ" sz="1700" dirty="0"/>
              <a:t>Studie proveditelnosti, příloha č. </a:t>
            </a:r>
            <a:r>
              <a:rPr lang="cs-CZ" sz="1700" dirty="0" smtClean="0"/>
              <a:t>8 </a:t>
            </a:r>
            <a:r>
              <a:rPr lang="cs-CZ" sz="1700" dirty="0"/>
              <a:t>Specifických pravidel.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u="sng" dirty="0" smtClean="0"/>
              <a:t>Jednotkové ceny v položkovém rozpočtu stavby jsou menší nebo rovné jednotkové ceně příslušné cenové soustavy (pokud je jednotková cena vyšší, musí být rozdíl relevantně zdůvodněn)</a:t>
            </a:r>
            <a:endParaRPr lang="cs-CZ" sz="1700" b="1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 algn="just"/>
            <a:r>
              <a:rPr lang="cs-CZ" dirty="0"/>
              <a:t>Cílové hodnoty indikátorů odpovídají cílům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dirty="0"/>
              <a:t>5 </a:t>
            </a:r>
            <a:r>
              <a:rPr lang="cs-CZ" sz="1700" b="1" dirty="0" smtClean="0"/>
              <a:t>75 </a:t>
            </a:r>
            <a:r>
              <a:rPr lang="cs-CZ" sz="1700" b="1" dirty="0"/>
              <a:t>01 </a:t>
            </a:r>
            <a:r>
              <a:rPr lang="cs-CZ" sz="1800" b="1" dirty="0"/>
              <a:t>Počet nových a modernizovaných objektů sloužících složkám </a:t>
            </a:r>
            <a:r>
              <a:rPr lang="cs-CZ" sz="1800" b="1" dirty="0" smtClean="0"/>
              <a:t>IZS </a:t>
            </a:r>
            <a:endParaRPr lang="cs-CZ" sz="17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1" dirty="0" smtClean="0"/>
              <a:t>5 </a:t>
            </a:r>
            <a:r>
              <a:rPr lang="cs-CZ" sz="1800" b="1" dirty="0"/>
              <a:t>75 </a:t>
            </a:r>
            <a:r>
              <a:rPr lang="cs-CZ" sz="1800" b="1" dirty="0" smtClean="0"/>
              <a:t>30 </a:t>
            </a:r>
            <a:r>
              <a:rPr lang="cs-CZ" sz="1800" b="1" dirty="0"/>
              <a:t>Připravenost složek IZS </a:t>
            </a:r>
            <a:endParaRPr lang="cs-CZ" sz="1800" b="1" dirty="0" smtClean="0"/>
          </a:p>
          <a:p>
            <a:pPr marL="711200" lvl="2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 smtClean="0"/>
              <a:t>Cílové hodnoty indikátorů výstupu a výsledku musí být stanoveny v</a:t>
            </a:r>
            <a:r>
              <a:rPr lang="cs-CZ" sz="1800" dirty="0"/>
              <a:t> souladu s Metodickým listem </a:t>
            </a:r>
            <a:r>
              <a:rPr lang="cs-CZ" sz="1800" dirty="0" smtClean="0"/>
              <a:t>indikátoru </a:t>
            </a:r>
            <a:r>
              <a:rPr lang="cs-CZ" sz="1700" dirty="0"/>
              <a:t>(příloha č. 2 Specifických pravidel</a:t>
            </a:r>
            <a:r>
              <a:rPr lang="cs-CZ" sz="1700" dirty="0" smtClean="0"/>
              <a:t>)</a:t>
            </a:r>
          </a:p>
          <a:p>
            <a:pPr marL="454025" lvl="1" indent="-187325" algn="just"/>
            <a:r>
              <a:rPr lang="cs-CZ" dirty="0" smtClean="0"/>
              <a:t>V hodnocení </a:t>
            </a:r>
            <a:r>
              <a:rPr lang="cs-CZ" dirty="0" err="1" smtClean="0"/>
              <a:t>eCBA</a:t>
            </a:r>
            <a:r>
              <a:rPr lang="cs-CZ" dirty="0" smtClean="0"/>
              <a:t>  projekt dosáhne minimálně hodnoty ukazatelů, stanovené ve výzvě </a:t>
            </a:r>
            <a:r>
              <a:rPr lang="cs-CZ" b="0" dirty="0" smtClean="0"/>
              <a:t>(v závislosti na výši celkových způsobilých výdajů projektu)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 smtClean="0"/>
              <a:t>Celk. </a:t>
            </a:r>
            <a:r>
              <a:rPr lang="cs-CZ" sz="1800" dirty="0" err="1" smtClean="0"/>
              <a:t>způs</a:t>
            </a:r>
            <a:r>
              <a:rPr lang="cs-CZ" sz="1800" dirty="0" smtClean="0"/>
              <a:t>. </a:t>
            </a:r>
            <a:r>
              <a:rPr lang="cs-CZ" sz="1800" dirty="0"/>
              <a:t>výdaje projektu </a:t>
            </a:r>
            <a:r>
              <a:rPr lang="cs-CZ" sz="1800" b="1" dirty="0"/>
              <a:t>nižší než 5 mil. </a:t>
            </a:r>
            <a:r>
              <a:rPr lang="cs-CZ" sz="1800" b="1" dirty="0" smtClean="0"/>
              <a:t>Kč</a:t>
            </a:r>
            <a:r>
              <a:rPr lang="cs-CZ" sz="1800" dirty="0" smtClean="0"/>
              <a:t>: </a:t>
            </a:r>
            <a:r>
              <a:rPr lang="cs-CZ" dirty="0"/>
              <a:t>nemusí se provádět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 smtClean="0"/>
              <a:t>Celk. </a:t>
            </a:r>
            <a:r>
              <a:rPr lang="cs-CZ" sz="1800" dirty="0" err="1" smtClean="0"/>
              <a:t>způs</a:t>
            </a:r>
            <a:r>
              <a:rPr lang="cs-CZ" sz="1800" dirty="0" smtClean="0"/>
              <a:t>. </a:t>
            </a:r>
            <a:r>
              <a:rPr lang="cs-CZ" sz="1800" dirty="0"/>
              <a:t>výdaje </a:t>
            </a:r>
            <a:r>
              <a:rPr lang="cs-CZ" sz="1800" b="1" dirty="0"/>
              <a:t>v rozmezí 5 – 100 mil. </a:t>
            </a:r>
            <a:r>
              <a:rPr lang="cs-CZ" sz="1800" b="1" dirty="0" smtClean="0"/>
              <a:t>Kč</a:t>
            </a:r>
            <a:r>
              <a:rPr lang="cs-CZ" sz="1800" dirty="0" smtClean="0"/>
              <a:t>: </a:t>
            </a:r>
            <a:r>
              <a:rPr lang="cs-CZ" dirty="0" smtClean="0"/>
              <a:t>v</a:t>
            </a:r>
            <a:r>
              <a:rPr lang="cs-CZ" dirty="0"/>
              <a:t> modulu CBA </a:t>
            </a:r>
            <a:r>
              <a:rPr lang="cs-CZ" dirty="0" smtClean="0"/>
              <a:t>je zpracována </a:t>
            </a:r>
            <a:r>
              <a:rPr lang="cs-CZ" dirty="0"/>
              <a:t>finanční </a:t>
            </a:r>
            <a:r>
              <a:rPr lang="cs-CZ" dirty="0" smtClean="0"/>
              <a:t>analýza; čistá </a:t>
            </a:r>
            <a:r>
              <a:rPr lang="cs-CZ" dirty="0"/>
              <a:t>současná hodnota </a:t>
            </a:r>
            <a:r>
              <a:rPr lang="cs-CZ" dirty="0" smtClean="0"/>
              <a:t>je v</a:t>
            </a:r>
            <a:r>
              <a:rPr lang="cs-CZ" dirty="0"/>
              <a:t> rámci návratnosti investice pro FA (FNPV) </a:t>
            </a:r>
            <a:r>
              <a:rPr lang="cs-CZ" b="1" dirty="0"/>
              <a:t>nižší než </a:t>
            </a:r>
            <a:r>
              <a:rPr lang="cs-CZ" b="1" dirty="0" smtClean="0"/>
              <a:t>0</a:t>
            </a:r>
            <a:endParaRPr lang="pl-PL" sz="4000" b="1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Celk. </a:t>
            </a:r>
            <a:r>
              <a:rPr lang="cs-CZ" sz="1800" dirty="0" err="1"/>
              <a:t>způs</a:t>
            </a:r>
            <a:r>
              <a:rPr lang="cs-CZ" sz="1800" dirty="0"/>
              <a:t>. výdaje </a:t>
            </a:r>
            <a:r>
              <a:rPr lang="cs-CZ" sz="1800" b="1" dirty="0"/>
              <a:t>vyšší než 100 mil. Kč</a:t>
            </a:r>
            <a:r>
              <a:rPr lang="cs-CZ" sz="1800" dirty="0"/>
              <a:t>: </a:t>
            </a:r>
            <a:r>
              <a:rPr lang="cs-CZ" dirty="0"/>
              <a:t>v modulu CBA </a:t>
            </a:r>
            <a:r>
              <a:rPr lang="cs-CZ" dirty="0" smtClean="0"/>
              <a:t>je zpracována </a:t>
            </a:r>
            <a:r>
              <a:rPr lang="cs-CZ" dirty="0"/>
              <a:t>finanční (FA) a ekonomická analýza (EA</a:t>
            </a:r>
            <a:r>
              <a:rPr lang="cs-CZ" dirty="0" smtClean="0"/>
              <a:t>); čistá </a:t>
            </a:r>
            <a:r>
              <a:rPr lang="cs-CZ" dirty="0"/>
              <a:t>současná hodnota v rámci návratnosti investice pro FA (FNPV) </a:t>
            </a:r>
            <a:r>
              <a:rPr lang="cs-CZ" dirty="0" smtClean="0"/>
              <a:t>je </a:t>
            </a:r>
            <a:r>
              <a:rPr lang="cs-CZ" b="1" dirty="0" smtClean="0"/>
              <a:t>nižší </a:t>
            </a:r>
            <a:r>
              <a:rPr lang="cs-CZ" b="1" dirty="0"/>
              <a:t>než </a:t>
            </a:r>
            <a:r>
              <a:rPr lang="cs-CZ" b="1" dirty="0" smtClean="0"/>
              <a:t>0</a:t>
            </a:r>
            <a:r>
              <a:rPr lang="cs-CZ" dirty="0" smtClean="0"/>
              <a:t>; čistá </a:t>
            </a:r>
            <a:r>
              <a:rPr lang="cs-CZ" dirty="0"/>
              <a:t>současná hodnota v rámci návratnosti investice pro EA (ENPV) </a:t>
            </a:r>
            <a:r>
              <a:rPr lang="cs-CZ" dirty="0" smtClean="0"/>
              <a:t>je </a:t>
            </a:r>
            <a:r>
              <a:rPr lang="cs-CZ" b="1" dirty="0" smtClean="0"/>
              <a:t>vyšší </a:t>
            </a:r>
            <a:r>
              <a:rPr lang="cs-CZ" b="1" dirty="0"/>
              <a:t>než </a:t>
            </a:r>
            <a:r>
              <a:rPr lang="cs-CZ" b="1" dirty="0" smtClean="0"/>
              <a:t>0 </a:t>
            </a:r>
            <a:r>
              <a:rPr lang="cs-CZ" dirty="0" smtClean="0"/>
              <a:t>(pokud </a:t>
            </a:r>
            <a:r>
              <a:rPr lang="cs-CZ" dirty="0"/>
              <a:t>je ENPV nižší než 0, </a:t>
            </a:r>
            <a:r>
              <a:rPr lang="cs-CZ" dirty="0" smtClean="0"/>
              <a:t>žadatel musí zdůvodnit </a:t>
            </a:r>
            <a:r>
              <a:rPr lang="cs-CZ" dirty="0"/>
              <a:t>a </a:t>
            </a:r>
            <a:r>
              <a:rPr lang="cs-CZ" dirty="0" smtClean="0"/>
              <a:t>popsat ve </a:t>
            </a:r>
            <a:r>
              <a:rPr lang="cs-CZ" dirty="0"/>
              <a:t>Studii proveditelnosti, v čem spočívají přínosy projektu, které nebylo možné kvantitativně </a:t>
            </a:r>
            <a:r>
              <a:rPr lang="cs-CZ" dirty="0" smtClean="0"/>
              <a:t>vyjádřit)</a:t>
            </a:r>
            <a:endParaRPr lang="cs-CZ" sz="28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>
              <a:spcAft>
                <a:spcPts val="600"/>
              </a:spcAft>
            </a:pPr>
            <a:r>
              <a:rPr lang="cs-CZ" dirty="0"/>
              <a:t>Projekt je v souladu s dokumentem „Zajištění odolnosti a vybavenosti základních složek integrovaného záchranného systému – Policie ČR a Hasičského záchranného sboru ČR (včetně JSDH) v území, s důrazem na přizpůsobení se změnám klimatu a novým rizikům v období 2014 – 2020</a:t>
            </a:r>
            <a:r>
              <a:rPr lang="cs-CZ" dirty="0" smtClean="0"/>
              <a:t>“ </a:t>
            </a:r>
            <a:r>
              <a:rPr lang="cs-CZ" b="0" dirty="0" smtClean="0"/>
              <a:t>(</a:t>
            </a:r>
            <a:r>
              <a:rPr lang="cs-CZ" b="0" dirty="0"/>
              <a:t>aktualizace březen 2016</a:t>
            </a:r>
            <a:r>
              <a:rPr lang="cs-CZ" b="0" dirty="0" smtClean="0"/>
              <a:t>)</a:t>
            </a:r>
            <a:r>
              <a:rPr lang="cs-CZ" dirty="0" smtClean="0"/>
              <a:t>, </a:t>
            </a:r>
            <a:r>
              <a:rPr lang="cs-CZ" dirty="0"/>
              <a:t>respektive „Zajištění odolnosti a vybavenosti základních složek integrovaného záchranného systému – Krajských zdravotnických záchranných služeb v území, s důrazem na přizpůsobení se změnám klimatu a novým rizikům v období 2014 -2020“ podle typu </a:t>
            </a:r>
            <a:r>
              <a:rPr lang="cs-CZ" dirty="0" smtClean="0"/>
              <a:t>příjemce</a:t>
            </a:r>
            <a:r>
              <a:rPr lang="cs-CZ" dirty="0"/>
              <a:t> </a:t>
            </a:r>
          </a:p>
          <a:p>
            <a:pPr marL="266700" lvl="1" indent="0" algn="just">
              <a:spcAft>
                <a:spcPts val="600"/>
              </a:spcAft>
              <a:buNone/>
            </a:pPr>
            <a:r>
              <a:rPr lang="cs-CZ" dirty="0" smtClean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V případě, že žadatelem </a:t>
            </a:r>
            <a:r>
              <a:rPr lang="cs-CZ" sz="1800" dirty="0" smtClean="0"/>
              <a:t>je </a:t>
            </a:r>
            <a:r>
              <a:rPr lang="cs-CZ" sz="1800" b="1" dirty="0"/>
              <a:t>Ministerstvo vnitra – generální ředitelství Hasičského záchranného sboru ČR</a:t>
            </a:r>
            <a:r>
              <a:rPr lang="cs-CZ" sz="1800" dirty="0"/>
              <a:t> nebo </a:t>
            </a:r>
            <a:r>
              <a:rPr lang="cs-CZ" sz="1800" b="1" dirty="0"/>
              <a:t>Hasičský záchranný sbor kraje nebo Záchranný útvar HZS ČR</a:t>
            </a:r>
            <a:r>
              <a:rPr lang="cs-CZ" sz="1800" dirty="0"/>
              <a:t> nebo </a:t>
            </a:r>
            <a:r>
              <a:rPr lang="cs-CZ" sz="1800" b="1" dirty="0"/>
              <a:t>Ministerstvo vnitra – Policejní prezidium ČR</a:t>
            </a:r>
            <a:r>
              <a:rPr lang="cs-CZ" sz="1800" dirty="0"/>
              <a:t> nebo </a:t>
            </a:r>
            <a:r>
              <a:rPr lang="cs-CZ" sz="1800" b="1" dirty="0"/>
              <a:t>Krajské ředitelství Policie </a:t>
            </a:r>
            <a:r>
              <a:rPr lang="cs-CZ" sz="1800" b="1" dirty="0" smtClean="0"/>
              <a:t>ČR:</a:t>
            </a:r>
            <a:endParaRPr lang="cs-CZ" sz="1700" u="sng" dirty="0" smtClean="0"/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 </a:t>
            </a:r>
            <a:r>
              <a:rPr lang="cs-CZ" dirty="0"/>
              <a:t>ve Studii proveditelnosti (kapitola </a:t>
            </a:r>
            <a:r>
              <a:rPr lang="cs-CZ" dirty="0" smtClean="0"/>
              <a:t>5) </a:t>
            </a:r>
            <a:r>
              <a:rPr lang="cs-CZ" dirty="0"/>
              <a:t>uveden </a:t>
            </a:r>
            <a:r>
              <a:rPr lang="cs-CZ" u="sng" dirty="0"/>
              <a:t>popis vazby projektu na dokument </a:t>
            </a:r>
            <a:endParaRPr lang="cs-CZ" u="sng" dirty="0" smtClean="0"/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 </a:t>
            </a:r>
            <a:r>
              <a:rPr lang="cs-CZ" dirty="0"/>
              <a:t>ve Studii proveditelnosti (kapitola 5</a:t>
            </a:r>
            <a:r>
              <a:rPr lang="cs-CZ" dirty="0" smtClean="0"/>
              <a:t>) popis hlavních aktivit projektu </a:t>
            </a:r>
            <a:r>
              <a:rPr lang="cs-CZ" u="sng" dirty="0"/>
              <a:t>v souladu s přílohou č. </a:t>
            </a:r>
            <a:r>
              <a:rPr lang="cs-CZ" u="sng" dirty="0" smtClean="0"/>
              <a:t>4, resp. 5 dokumentu</a:t>
            </a:r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 případě, že žadatelem </a:t>
            </a:r>
            <a:r>
              <a:rPr lang="cs-CZ" sz="1800" dirty="0"/>
              <a:t>je </a:t>
            </a:r>
            <a:r>
              <a:rPr lang="cs-CZ" sz="1800" b="1" dirty="0"/>
              <a:t>kraj jako zřizovatel zdravotnické záchranné služby:</a:t>
            </a:r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je ve Studii proveditelnosti (kapitola 5) uveden </a:t>
            </a:r>
            <a:r>
              <a:rPr lang="cs-CZ" u="sng" dirty="0"/>
              <a:t>popis vazby projektu na dokument </a:t>
            </a:r>
            <a:endParaRPr lang="cs-CZ" u="sng" dirty="0" smtClean="0"/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 </a:t>
            </a:r>
            <a:r>
              <a:rPr lang="cs-CZ" dirty="0"/>
              <a:t>ve Studii proveditelnosti (kapitola </a:t>
            </a:r>
            <a:r>
              <a:rPr lang="cs-CZ" dirty="0" smtClean="0"/>
              <a:t>5) popis hlavních aktivit projektu </a:t>
            </a:r>
            <a:r>
              <a:rPr lang="cs-CZ" dirty="0"/>
              <a:t>v souladu s přílohou č. </a:t>
            </a:r>
            <a:r>
              <a:rPr lang="cs-CZ" dirty="0" smtClean="0"/>
              <a:t>3 </a:t>
            </a:r>
            <a:r>
              <a:rPr lang="cs-CZ" dirty="0"/>
              <a:t>dokumentu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>
              <a:spcAft>
                <a:spcPts val="600"/>
              </a:spcAft>
            </a:pPr>
            <a:r>
              <a:rPr lang="cs-CZ" dirty="0" smtClean="0"/>
              <a:t>Projekt </a:t>
            </a:r>
            <a:r>
              <a:rPr lang="cs-CZ" dirty="0"/>
              <a:t>vytváří podmínky k získání odborných znalostí a nácviku dovedností pro základní složku IZS 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ve Studii proveditelnosti (kapitola 5) je popsáno popsané jak projekt vytváří podmínky k získání odborných znalostí a nácviku dovedností pro základní složku IZS</a:t>
            </a:r>
          </a:p>
          <a:p>
            <a:pPr marL="454025" lvl="1" indent="-187325" algn="just">
              <a:spcBef>
                <a:spcPts val="1800"/>
              </a:spcBef>
            </a:pPr>
            <a:r>
              <a:rPr lang="cs-CZ" dirty="0" smtClean="0"/>
              <a:t>Projekt </a:t>
            </a:r>
            <a:r>
              <a:rPr lang="cs-CZ" dirty="0"/>
              <a:t>je realizován ve stávajících vzdělávacích a výcvikových zařízeních, kde je prováděna odborná příprava a nácvik dovedností složky IZS. </a:t>
            </a:r>
            <a:endParaRPr lang="cs-CZ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ve Studii proveditelnosti (kapitola 5) je popsán výchozí stav – podrobný popis výchozí situace (stav a kapacita zařízení, zázemí a vybavení, stávající cílové skupiny, rozsah poskytované výuky pro odbornou přípravu a nácvik dovedností základním složkám IZS).</a:t>
            </a:r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Centrum</a:t>
            </a:r>
          </a:p>
          <a:p>
            <a:pPr marL="454025" lvl="1" indent="-187325"/>
            <a:r>
              <a:rPr lang="cs-CZ" dirty="0" smtClean="0"/>
              <a:t>ověřují se následující rizika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realizovatelnosti projektu po věcné a finanční stránce.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nezpůsobilosti výdajů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podvodu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při zadávaní zakázek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v udržitelnosti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v nedovolené veřejné podpoře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neočekávaných nebo nedovolených příjmů.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nehospodárných a neefektivních aktivit a výdajů.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být provedena na základě výsledků ex-ante analýzy rizik</a:t>
            </a:r>
          </a:p>
          <a:p>
            <a:pPr marL="454025" lvl="1" indent="-187325"/>
            <a:r>
              <a:rPr lang="cs-CZ" dirty="0" smtClean="0"/>
              <a:t>forma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administrativní ověření (zák. 255/2012 Sb.) – ověření na základě předložených dokladů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veřejnosprávní kontrola na místě (zák. 320/2001 Sb.)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administrativní veřejnosprávní kontrola (zák. 320/2001 Sb.)</a:t>
            </a:r>
          </a:p>
          <a:p>
            <a:pPr marL="454025" lvl="1" indent="-187325"/>
            <a:r>
              <a:rPr lang="cs-CZ" dirty="0" smtClean="0"/>
              <a:t>možné krácení výdajů na základě výsledku kontroly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zahrnuty nezpůsobilé výdaje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ve způsobilých výdajích zahrnuty nezpůsobilé aktivity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aktivity, které mohly být nebo již byly realizovány na základě chybně provedeného zadávacího/výběrového řízení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výdaje nebyly vynaloženy v souladu se zásadami 3E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14.4.2016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7" name="Zástupný symbol pro text 3"/>
          <p:cNvSpPr txBox="1">
            <a:spLocks/>
          </p:cNvSpPr>
          <p:nvPr/>
        </p:nvSpPr>
        <p:spPr>
          <a:xfrm>
            <a:off x="685800" y="3309620"/>
            <a:ext cx="6632575" cy="145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00529C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Ing. Anna </a:t>
            </a:r>
            <a:r>
              <a:rPr lang="cs-CZ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Kreutziger</a:t>
            </a:r>
            <a:r>
              <a:rPr lang="cs-CZ" sz="2000" dirty="0" err="1" smtClean="0">
                <a:latin typeface="Calibri" panose="020F0502020204030204" pitchFamily="34" charset="0"/>
              </a:rPr>
              <a:t>Šetek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  <a:hlinkClick r:id="rId4"/>
              </a:rPr>
              <a:t>a</a:t>
            </a:r>
            <a:r>
              <a:rPr lang="cs-CZ" sz="2000" dirty="0" smtClean="0">
                <a:latin typeface="Calibri" panose="020F0502020204030204" pitchFamily="34" charset="0"/>
                <a:hlinkClick r:id="rId4"/>
              </a:rPr>
              <a:t>nna.kreutziger@crr.cz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800" dirty="0" smtClean="0"/>
              <a:t>Podání žádostí POUZE přes MS2014+</a:t>
            </a:r>
          </a:p>
          <a:p>
            <a:pPr marL="454025" lvl="1" indent="-187325"/>
            <a:r>
              <a:rPr lang="cs-CZ" sz="2800" dirty="0" smtClean="0"/>
              <a:t>Automatická registrace žádosti</a:t>
            </a:r>
          </a:p>
          <a:p>
            <a:pPr marL="454025" lvl="1" indent="-187325"/>
            <a:r>
              <a:rPr lang="cs-CZ" sz="2800" dirty="0" smtClean="0"/>
              <a:t>Automatické předložení na oddělení hodnocení projektů OSS</a:t>
            </a:r>
          </a:p>
          <a:p>
            <a:pPr marL="454025" lvl="1" indent="-187325"/>
            <a:r>
              <a:rPr lang="cs-CZ" sz="2800" dirty="0" smtClean="0"/>
              <a:t>Žadatel bude depeší informován o přidělených manažerech projektu, kteří budou mít na starosti další administraci projektu a komunikaci se žadatelem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400" dirty="0" smtClean="0"/>
              <a:t>Probíhá na oddělení hodnocení </a:t>
            </a:r>
            <a:r>
              <a:rPr lang="cs-CZ" sz="2400" dirty="0"/>
              <a:t>projektů OSS</a:t>
            </a:r>
            <a:endParaRPr lang="cs-CZ" sz="2400" dirty="0" smtClean="0"/>
          </a:p>
          <a:p>
            <a:pPr marL="454025" lvl="1" indent="-187325"/>
            <a:r>
              <a:rPr lang="cs-CZ" sz="2400" dirty="0" smtClean="0"/>
              <a:t>Fáze hodnocení (provádí Centrum)</a:t>
            </a:r>
          </a:p>
          <a:p>
            <a:pPr marL="898525" lvl="2" indent="-187325"/>
            <a:r>
              <a:rPr lang="cs-CZ" sz="2400" dirty="0" smtClean="0"/>
              <a:t>kontrola přijatelnosti a kontrola formálních náležitostí</a:t>
            </a:r>
          </a:p>
          <a:p>
            <a:pPr marL="898525" lvl="2" indent="-187325"/>
            <a:r>
              <a:rPr lang="cs-CZ" sz="2400" dirty="0" smtClean="0"/>
              <a:t>ex-ante analýza rizik</a:t>
            </a:r>
          </a:p>
          <a:p>
            <a:pPr marL="898525" lvl="2" indent="-187325"/>
            <a:r>
              <a:rPr lang="cs-CZ" sz="2400" dirty="0" smtClean="0"/>
              <a:t>ex-ante kontrola</a:t>
            </a:r>
          </a:p>
          <a:p>
            <a:pPr marL="454025" lvl="1" indent="-187325"/>
            <a:r>
              <a:rPr lang="cs-CZ" sz="2400" dirty="0" smtClean="0"/>
              <a:t>Fáze výběru projektů (provádí ŘO IROP)</a:t>
            </a:r>
          </a:p>
          <a:p>
            <a:pPr marL="898525" lvl="2" indent="-187325"/>
            <a:r>
              <a:rPr lang="cs-CZ" sz="2400" dirty="0" smtClean="0"/>
              <a:t>výběr projektu</a:t>
            </a:r>
          </a:p>
          <a:p>
            <a:pPr marL="898525" lvl="2" indent="-187325"/>
            <a:r>
              <a:rPr lang="cs-CZ" sz="24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provedena do 21 </a:t>
            </a:r>
            <a:r>
              <a:rPr lang="cs-CZ" dirty="0" err="1" smtClean="0"/>
              <a:t>pd</a:t>
            </a:r>
            <a:r>
              <a:rPr lang="cs-CZ" dirty="0" smtClean="0"/>
              <a:t> od podání žádosti o podporu</a:t>
            </a:r>
          </a:p>
          <a:p>
            <a:pPr marL="454025" lvl="1" indent="-187325"/>
            <a:r>
              <a:rPr lang="cs-CZ" dirty="0" smtClean="0"/>
              <a:t>probíhá elektronicky v MS2014+, kontrolu provádí Centrum</a:t>
            </a:r>
          </a:p>
          <a:p>
            <a:pPr marL="454025" lvl="1" indent="-187325"/>
            <a:r>
              <a:rPr lang="cs-CZ" dirty="0" smtClean="0"/>
              <a:t>eliminační kritéria (vždy odpověď „ANO“ x „NE“)</a:t>
            </a:r>
          </a:p>
          <a:p>
            <a:pPr marL="454025" lvl="1" indent="-187325" algn="just"/>
            <a:r>
              <a:rPr lang="cs-CZ" dirty="0" smtClean="0"/>
              <a:t>v rámci přijatelnosti musí být splněna všechna kritéria stanovená výzvou (obecná i specifická) – v případě nesplnění jakéhokoliv kritéria je žádost vyloučena z dalšího hodnocení</a:t>
            </a:r>
          </a:p>
          <a:p>
            <a:pPr marL="454025" lvl="1" indent="-187325" algn="just"/>
            <a:r>
              <a:rPr lang="cs-CZ" dirty="0" smtClean="0"/>
              <a:t>v rámci kontroly formálních náležitostí </a:t>
            </a:r>
            <a:r>
              <a:rPr lang="cs-CZ" dirty="0"/>
              <a:t>musí být splněna všechna kritéria stanovená výzvou </a:t>
            </a:r>
            <a:r>
              <a:rPr lang="cs-CZ" dirty="0" smtClean="0"/>
              <a:t>– v případě </a:t>
            </a:r>
            <a:r>
              <a:rPr lang="cs-CZ" dirty="0"/>
              <a:t>nesplnění jakéhokoliv kritéria </a:t>
            </a:r>
            <a:r>
              <a:rPr lang="cs-CZ" dirty="0" smtClean="0"/>
              <a:t>lze vyzvat k </a:t>
            </a:r>
            <a:r>
              <a:rPr lang="cs-CZ" u="sng" dirty="0" smtClean="0"/>
              <a:t>doložení</a:t>
            </a:r>
            <a:r>
              <a:rPr lang="cs-CZ" dirty="0" smtClean="0"/>
              <a:t> (max. 2x)</a:t>
            </a:r>
            <a:endParaRPr lang="cs-CZ" dirty="0"/>
          </a:p>
          <a:p>
            <a:pPr marL="454025" lvl="1" indent="-187325" algn="just"/>
            <a:r>
              <a:rPr lang="cs-CZ" dirty="0" smtClean="0"/>
              <a:t>výzvy k doplnění/upřesnění jsou žadateli zasílány formou depeší </a:t>
            </a:r>
            <a:br>
              <a:rPr lang="cs-CZ" dirty="0" smtClean="0"/>
            </a:br>
            <a:r>
              <a:rPr lang="cs-CZ" dirty="0" smtClean="0"/>
              <a:t>v MS2014+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sz="1800" dirty="0" smtClean="0"/>
              <a:t>přes MS2014+</a:t>
            </a:r>
          </a:p>
          <a:p>
            <a:pPr marL="898525" lvl="2" indent="-187325"/>
            <a:r>
              <a:rPr lang="cs-CZ" sz="1800" dirty="0" smtClean="0"/>
              <a:t>informace </a:t>
            </a:r>
            <a:r>
              <a:rPr lang="cs-CZ" sz="1800" dirty="0"/>
              <a:t>uvedené v žádosti o podporu </a:t>
            </a:r>
            <a:r>
              <a:rPr lang="cs-CZ" sz="1800" dirty="0" smtClean="0"/>
              <a:t>jsou v </a:t>
            </a:r>
            <a:r>
              <a:rPr lang="cs-CZ" sz="1800" dirty="0"/>
              <a:t>souladu s </a:t>
            </a:r>
            <a:r>
              <a:rPr lang="cs-CZ" sz="1800" dirty="0" smtClean="0"/>
              <a:t>přílohami (zjevný formální nesoulad, není možno vyzvat k upřesnění)</a:t>
            </a:r>
          </a:p>
          <a:p>
            <a:pPr marL="898525" lvl="2" indent="-187325"/>
            <a:r>
              <a:rPr lang="cs-CZ" sz="1800" dirty="0" smtClean="0"/>
              <a:t>minimální délka etapy 3 měsíce</a:t>
            </a:r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sz="1800" dirty="0" smtClean="0"/>
              <a:t>statutární zástupce, popř. pověřená osoba na základě plné moci/pověření</a:t>
            </a:r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711200" lvl="2" indent="0">
              <a:buNone/>
            </a:pPr>
            <a:r>
              <a:rPr lang="cs-CZ" sz="1800" b="1" dirty="0" smtClean="0"/>
              <a:t>1) Plná moc/pověření</a:t>
            </a:r>
          </a:p>
          <a:p>
            <a:pPr marL="711200" lvl="2" indent="0">
              <a:buNone/>
            </a:pPr>
            <a:r>
              <a:rPr lang="cs-CZ" sz="1800" b="1" dirty="0" smtClean="0"/>
              <a:t>2) Dokumentace k zadávacím a výběrovým řízením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3) Doklady o právní subjektivitě žadatele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/>
              <a:t>p</a:t>
            </a:r>
            <a:r>
              <a:rPr lang="cs-CZ" sz="1800" dirty="0" smtClean="0"/>
              <a:t>ouze v</a:t>
            </a:r>
            <a:r>
              <a:rPr lang="cs-CZ" sz="1800" dirty="0"/>
              <a:t> případě, že žadatelem je </a:t>
            </a:r>
            <a:r>
              <a:rPr lang="cs-CZ" sz="1800" dirty="0" smtClean="0"/>
              <a:t>organizace </a:t>
            </a:r>
            <a:r>
              <a:rPr lang="cs-CZ" sz="1800" dirty="0"/>
              <a:t>zakládaná organizační složkou státu, </a:t>
            </a:r>
            <a:r>
              <a:rPr lang="cs-CZ" sz="1800" dirty="0" smtClean="0"/>
              <a:t>předloží žadatel </a:t>
            </a:r>
            <a:r>
              <a:rPr lang="cs-CZ" sz="1800" dirty="0"/>
              <a:t>zakládací listinu nebo jiný dokument o založení</a:t>
            </a:r>
            <a:r>
              <a:rPr lang="cs-CZ" sz="1800" dirty="0" smtClean="0"/>
              <a:t> 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4) </a:t>
            </a:r>
            <a:r>
              <a:rPr lang="cs-CZ" sz="1800" b="1" dirty="0"/>
              <a:t>Výpis z rejstříku trestů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 smtClean="0"/>
              <a:t>pouze v případě, že žadatelem je </a:t>
            </a:r>
            <a:r>
              <a:rPr lang="cs-CZ" sz="1800" dirty="0"/>
              <a:t>organizace zakládaná organizační složkou státu, </a:t>
            </a:r>
            <a:r>
              <a:rPr lang="cs-CZ" sz="1800" dirty="0" smtClean="0"/>
              <a:t>předloží </a:t>
            </a:r>
            <a:r>
              <a:rPr lang="cs-CZ" sz="1800" dirty="0"/>
              <a:t>všichni její statutární </a:t>
            </a:r>
            <a:r>
              <a:rPr lang="cs-CZ" sz="1800" dirty="0" smtClean="0"/>
              <a:t>zástupci, ne starší  než 3 měsíce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5) </a:t>
            </a:r>
            <a:r>
              <a:rPr lang="cs-CZ" sz="1800" b="1" dirty="0"/>
              <a:t>Územní rozhodnutí s nabytím právní moci nebo územní souhlas nebo účinná veřejnoprávní smlouva nahrazující územní řízení </a:t>
            </a:r>
            <a:r>
              <a:rPr lang="cs-CZ" sz="1800" dirty="0" smtClean="0"/>
              <a:t>– dokládá se v případě, že to charakter projektu (stavby) vyžaduje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6) </a:t>
            </a:r>
            <a:r>
              <a:rPr lang="cs-CZ" sz="1800" b="1" dirty="0"/>
              <a:t>Žádost o stavební povolení nebo </a:t>
            </a:r>
            <a:r>
              <a:rPr lang="cs-CZ" sz="1800" b="1" dirty="0" smtClean="0"/>
              <a:t>ohlášení </a:t>
            </a:r>
            <a:r>
              <a:rPr lang="cs-CZ" sz="1800" dirty="0" smtClean="0"/>
              <a:t>(potvrzené stavebním úřadem), </a:t>
            </a:r>
            <a:r>
              <a:rPr lang="cs-CZ" sz="1800" b="1" dirty="0"/>
              <a:t>případně stavební povolení nebo souhlas s provedením ohlášeného stavebního záměru nebo veřejnoprávní smlouva nahrazující stavební povolení </a:t>
            </a:r>
            <a:r>
              <a:rPr lang="cs-CZ" sz="1800" dirty="0" smtClean="0"/>
              <a:t>– dokládá se to, co je pro projekt (stavbu) relevantní</a:t>
            </a:r>
          </a:p>
          <a:p>
            <a:pPr marL="898525" lvl="2" indent="-187325" algn="just"/>
            <a:endParaRPr lang="cs-CZ" sz="18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/>
              <a:t>7</a:t>
            </a:r>
            <a:r>
              <a:rPr lang="cs-CZ" sz="1800" b="1" dirty="0" smtClean="0"/>
              <a:t>) </a:t>
            </a:r>
            <a:r>
              <a:rPr lang="cs-CZ" sz="1800" b="1" dirty="0"/>
              <a:t>Projektová dokumentace pro vydání stavebního povolení nebo pro ohlášení stavby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/>
              <a:t>zpracovaná autorizovaným projektantem nebo </a:t>
            </a:r>
            <a:r>
              <a:rPr lang="cs-CZ" sz="1800" dirty="0" smtClean="0"/>
              <a:t> </a:t>
            </a:r>
            <a:r>
              <a:rPr lang="cs-CZ" sz="1800" dirty="0"/>
              <a:t>ověřená stavebním úřadem ve stavebním řízení </a:t>
            </a:r>
            <a:endParaRPr lang="cs-CZ" sz="1800" dirty="0" smtClean="0"/>
          </a:p>
          <a:p>
            <a:pPr marL="711200" lvl="2" indent="0" algn="just">
              <a:buNone/>
            </a:pPr>
            <a:r>
              <a:rPr lang="cs-CZ" sz="1800" b="1" dirty="0"/>
              <a:t>8</a:t>
            </a:r>
            <a:r>
              <a:rPr lang="cs-CZ" sz="1800" b="1" dirty="0" smtClean="0"/>
              <a:t>) </a:t>
            </a:r>
            <a:r>
              <a:rPr lang="cs-CZ" sz="1800" b="1" dirty="0"/>
              <a:t>Doklad o prokázání právních vztahů k nemovitému majetku, který je předmětem projektu </a:t>
            </a:r>
            <a:r>
              <a:rPr lang="cs-CZ" sz="1800" dirty="0" smtClean="0"/>
              <a:t>– </a:t>
            </a:r>
            <a:r>
              <a:rPr lang="cs-CZ" sz="1800" dirty="0"/>
              <a:t>výpis z katastru nemovitostí </a:t>
            </a:r>
            <a:r>
              <a:rPr lang="cs-CZ" sz="1800" dirty="0" smtClean="0"/>
              <a:t>ne starší </a:t>
            </a:r>
            <a:r>
              <a:rPr lang="cs-CZ" sz="1800" dirty="0"/>
              <a:t>než 3 </a:t>
            </a:r>
            <a:r>
              <a:rPr lang="cs-CZ" sz="1800" dirty="0" smtClean="0"/>
              <a:t>měsíce (v případě, že žadatel je vlastník nebo subjekt s právem hospodaření); jiné dokumenty, které </a:t>
            </a:r>
            <a:r>
              <a:rPr lang="cs-CZ" sz="1800" dirty="0"/>
              <a:t>osvědčují jiné právo k uvedenému majetku, např. smlouva o smlouvě budoucí či jiný právní úkon nebo právní akt opravňující žadatele k užívání </a:t>
            </a:r>
            <a:r>
              <a:rPr lang="cs-CZ" sz="1800" dirty="0" smtClean="0"/>
              <a:t>nemovitostí; nájemní smlouva (</a:t>
            </a:r>
            <a:r>
              <a:rPr lang="cs-CZ" sz="1800" dirty="0"/>
              <a:t>ve smlouvě </a:t>
            </a:r>
            <a:r>
              <a:rPr lang="cs-CZ" sz="1800" dirty="0" smtClean="0"/>
              <a:t>musí být zakotveno technické zhodnocení pronajatého majetku)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14.4.2016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1430</Words>
  <Application>Microsoft Office PowerPoint</Application>
  <PresentationFormat>Předvádění na obrazovce (4:3)</PresentationFormat>
  <Paragraphs>263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Příjem a hodnocení  žádostí o podporu</vt:lpstr>
      <vt:lpstr>Role Centra pro regionální rozvoj  České republiky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Ex-ante kontrola</vt:lpstr>
      <vt:lpstr>Děkuji Vám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Kreutziger Anna</cp:lastModifiedBy>
  <cp:revision>275</cp:revision>
  <cp:lastPrinted>2016-04-13T14:34:58Z</cp:lastPrinted>
  <dcterms:created xsi:type="dcterms:W3CDTF">2014-09-16T20:50:40Z</dcterms:created>
  <dcterms:modified xsi:type="dcterms:W3CDTF">2016-04-13T14:45:04Z</dcterms:modified>
</cp:coreProperties>
</file>