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9"/>
  </p:notesMasterIdLst>
  <p:handoutMasterIdLst>
    <p:handoutMasterId r:id="rId40"/>
  </p:handoutMasterIdLst>
  <p:sldIdLst>
    <p:sldId id="284" r:id="rId2"/>
    <p:sldId id="360" r:id="rId3"/>
    <p:sldId id="366" r:id="rId4"/>
    <p:sldId id="353" r:id="rId5"/>
    <p:sldId id="354" r:id="rId6"/>
    <p:sldId id="355" r:id="rId7"/>
    <p:sldId id="356" r:id="rId8"/>
    <p:sldId id="357" r:id="rId9"/>
    <p:sldId id="358" r:id="rId10"/>
    <p:sldId id="359" r:id="rId11"/>
    <p:sldId id="332" r:id="rId12"/>
    <p:sldId id="364" r:id="rId13"/>
    <p:sldId id="265" r:id="rId14"/>
    <p:sldId id="365" r:id="rId15"/>
    <p:sldId id="313" r:id="rId16"/>
    <p:sldId id="376" r:id="rId17"/>
    <p:sldId id="319" r:id="rId18"/>
    <p:sldId id="377" r:id="rId19"/>
    <p:sldId id="374" r:id="rId20"/>
    <p:sldId id="318" r:id="rId21"/>
    <p:sldId id="367" r:id="rId22"/>
    <p:sldId id="304" r:id="rId23"/>
    <p:sldId id="302" r:id="rId24"/>
    <p:sldId id="320" r:id="rId25"/>
    <p:sldId id="301" r:id="rId26"/>
    <p:sldId id="307" r:id="rId27"/>
    <p:sldId id="323" r:id="rId28"/>
    <p:sldId id="327" r:id="rId29"/>
    <p:sldId id="378" r:id="rId30"/>
    <p:sldId id="274" r:id="rId31"/>
    <p:sldId id="276" r:id="rId32"/>
    <p:sldId id="278" r:id="rId33"/>
    <p:sldId id="282" r:id="rId34"/>
    <p:sldId id="280" r:id="rId35"/>
    <p:sldId id="331" r:id="rId36"/>
    <p:sldId id="281" r:id="rId37"/>
    <p:sldId id="379" r:id="rId3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382">
          <p15:clr>
            <a:srgbClr val="A4A3A4"/>
          </p15:clr>
        </p15:guide>
        <p15:guide id="2" pos="487">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kopalíková Lenka" initials="S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C"/>
    <a:srgbClr val="CCCCCC"/>
    <a:srgbClr val="5FA4E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88876" autoAdjust="0"/>
  </p:normalViewPr>
  <p:slideViewPr>
    <p:cSldViewPr snapToGrid="0" snapToObjects="1">
      <p:cViewPr>
        <p:scale>
          <a:sx n="100" d="100"/>
          <a:sy n="100" d="100"/>
        </p:scale>
        <p:origin x="-72" y="-72"/>
      </p:cViewPr>
      <p:guideLst>
        <p:guide orient="horz" pos="3382"/>
        <p:guide pos="487"/>
      </p:guideLst>
    </p:cSldViewPr>
  </p:slideViewPr>
  <p:outlineViewPr>
    <p:cViewPr>
      <p:scale>
        <a:sx n="33" d="100"/>
        <a:sy n="33" d="100"/>
      </p:scale>
      <p:origin x="0" y="55404"/>
    </p:cViewPr>
  </p:outlineViewPr>
  <p:notesTextViewPr>
    <p:cViewPr>
      <p:scale>
        <a:sx n="100" d="100"/>
        <a:sy n="100" d="100"/>
      </p:scale>
      <p:origin x="0" y="0"/>
    </p:cViewPr>
  </p:notesTextViewPr>
  <p:sorterViewPr>
    <p:cViewPr>
      <p:scale>
        <a:sx n="200" d="100"/>
        <a:sy n="200" d="100"/>
      </p:scale>
      <p:origin x="0" y="0"/>
    </p:cViewPr>
  </p:sorterViewPr>
  <p:notesViewPr>
    <p:cSldViewPr snapToGrid="0" snapToObjects="1">
      <p:cViewPr varScale="1">
        <p:scale>
          <a:sx n="67" d="100"/>
          <a:sy n="67" d="100"/>
        </p:scale>
        <p:origin x="-322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424D319-7988-0C47-A5AD-1F558D33A394}" type="datetimeFigureOut">
              <a:rPr lang="en-US" smtClean="0"/>
              <a:pPr/>
              <a:t>6/1/2016</a:t>
            </a:fld>
            <a:endParaRPr lang="en-U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736DEBE-37C2-3D4C-B405-6A6964797A22}" type="slidenum">
              <a:rPr lang="en-US" smtClean="0"/>
              <a:pPr/>
              <a:t>‹#›</a:t>
            </a:fld>
            <a:endParaRPr lang="en-US" dirty="0"/>
          </a:p>
        </p:txBody>
      </p:sp>
    </p:spTree>
    <p:extLst>
      <p:ext uri="{BB962C8B-B14F-4D97-AF65-F5344CB8AC3E}">
        <p14:creationId xmlns:p14="http://schemas.microsoft.com/office/powerpoint/2010/main" val="2328932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A6DD4C1-CE3B-8245-AB32-946652F98E9B}" type="datetimeFigureOut">
              <a:rPr lang="en-US" smtClean="0"/>
              <a:pPr/>
              <a:t>6/1/2016</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61A35AD-0B81-F94A-83A1-9125CBB4FF2A}" type="slidenum">
              <a:rPr lang="en-US" smtClean="0"/>
              <a:pPr/>
              <a:t>‹#›</a:t>
            </a:fld>
            <a:endParaRPr lang="en-US" dirty="0"/>
          </a:p>
        </p:txBody>
      </p:sp>
    </p:spTree>
    <p:extLst>
      <p:ext uri="{BB962C8B-B14F-4D97-AF65-F5344CB8AC3E}">
        <p14:creationId xmlns:p14="http://schemas.microsoft.com/office/powerpoint/2010/main" val="32636195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r>
              <a:rPr lang="cs-CZ" dirty="0"/>
              <a:t>Systém MS2014+ je napojen na mnoho dalších systémů. Komunikuje s účetním systémem řídícího orgánu, s účetním systémem Ministerstva financí  (Viola) i se systémem Auditního orgánu (IS AO).</a:t>
            </a:r>
          </a:p>
          <a:p>
            <a:pPr marL="171450" indent="-171450">
              <a:buFont typeface="Arial" panose="020B0604020202020204" pitchFamily="34" charset="0"/>
              <a:buChar char="•"/>
            </a:pPr>
            <a:r>
              <a:rPr lang="cs-CZ" dirty="0"/>
              <a:t>V MS2014+ probíhá ověřování dat v Registru de </a:t>
            </a:r>
            <a:r>
              <a:rPr lang="cs-CZ" dirty="0" err="1"/>
              <a:t>minimis</a:t>
            </a:r>
            <a:r>
              <a:rPr lang="cs-CZ" dirty="0"/>
              <a:t> a rovněž vkládání dat oprávněnými osobami do Registru de </a:t>
            </a:r>
            <a:r>
              <a:rPr lang="cs-CZ" dirty="0" err="1"/>
              <a:t>minimis</a:t>
            </a:r>
            <a:endParaRPr lang="cs-CZ" dirty="0"/>
          </a:p>
          <a:p>
            <a:pPr marL="171450" indent="-171450">
              <a:buFont typeface="Arial" panose="020B0604020202020204" pitchFamily="34" charset="0"/>
              <a:buChar char="•"/>
            </a:pPr>
            <a:r>
              <a:rPr lang="cs-CZ" dirty="0"/>
              <a:t>Systém SFC je systém Evropské komise, která je přes rozhraní MS2014+ a SFC informovaná o aktuálním stavu čerpání OP.</a:t>
            </a:r>
          </a:p>
          <a:p>
            <a:pPr marL="171450" indent="-171450">
              <a:buFont typeface="Arial" panose="020B0604020202020204" pitchFamily="34" charset="0"/>
              <a:buChar char="•"/>
            </a:pPr>
            <a:r>
              <a:rPr lang="cs-CZ" dirty="0"/>
              <a:t>IS ESF14+ – informační systém evropského sociálního fondu – údaje o podpořených osobách na projektech</a:t>
            </a:r>
          </a:p>
          <a:p>
            <a:pPr marL="171450" indent="-171450">
              <a:buFont typeface="Arial" panose="020B0604020202020204" pitchFamily="34" charset="0"/>
              <a:buChar char="•"/>
            </a:pPr>
            <a:r>
              <a:rPr lang="pl-PL" dirty="0"/>
              <a:t>IS NIMS – systém o nesrovnalostech na projektech</a:t>
            </a:r>
          </a:p>
          <a:p>
            <a:pPr marL="171450" indent="-171450">
              <a:buFont typeface="Arial" panose="020B0604020202020204" pitchFamily="34" charset="0"/>
              <a:buChar char="•"/>
            </a:pPr>
            <a:r>
              <a:rPr lang="cs-CZ" dirty="0" err="1"/>
              <a:t>Arachne</a:t>
            </a:r>
            <a:r>
              <a:rPr lang="cs-CZ" dirty="0"/>
              <a:t> – kontrola propojených osob, umožňuje rozkrývat vztahy plynoucí z ekonomicky spjatého okolí prověřovaného subjektu v České a Slovenské republice.</a:t>
            </a:r>
          </a:p>
          <a:p>
            <a:pPr marL="171450" indent="-171450">
              <a:buFont typeface="Arial" panose="020B0604020202020204" pitchFamily="34" charset="0"/>
              <a:buChar char="•"/>
            </a:pPr>
            <a:r>
              <a:rPr lang="cs-CZ" dirty="0"/>
              <a:t>IS Cedr III. -  centrální registr dotací - </a:t>
            </a:r>
            <a:r>
              <a:rPr lang="cs-CZ" dirty="0" smtClean="0"/>
              <a:t>informace </a:t>
            </a:r>
            <a:r>
              <a:rPr lang="cs-CZ" dirty="0"/>
              <a:t>o poskytnutých účelových dotacích ze státního rozpočtu.</a:t>
            </a:r>
          </a:p>
          <a:p>
            <a:pPr marL="171450" indent="-171450">
              <a:buFont typeface="Arial" panose="020B0604020202020204" pitchFamily="34" charset="0"/>
              <a:buChar char="•"/>
            </a:pPr>
            <a:r>
              <a:rPr lang="cs-CZ" dirty="0" err="1"/>
              <a:t>Dotinfo</a:t>
            </a:r>
            <a:r>
              <a:rPr lang="cs-CZ" dirty="0"/>
              <a:t> EDS -  dokumenty a údaje, které jsou rozhodné pro poskytování dotací a návratných finančních výpomocí</a:t>
            </a:r>
          </a:p>
          <a:p>
            <a:pPr marL="171450" indent="-171450">
              <a:buFont typeface="Arial" panose="020B0604020202020204" pitchFamily="34" charset="0"/>
              <a:buChar char="•"/>
            </a:pPr>
            <a:r>
              <a:rPr lang="cs-CZ" dirty="0"/>
              <a:t>Datový sklad pro MS2014+ - </a:t>
            </a:r>
            <a:r>
              <a:rPr lang="pt-BR" dirty="0"/>
              <a:t>rozhraní pro extrakci a přenos dat</a:t>
            </a:r>
            <a:r>
              <a:rPr lang="cs-CZ" dirty="0"/>
              <a:t>, poskytuje jak přehledné statistiky a analýzy ,použitelné pro operativní řízení, tak i velkou většinu výkazů, sestav a přehledů pro potřeby ŘO, NOK a dalších subjektů.</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5</a:t>
            </a:fld>
            <a:endParaRPr lang="en-US"/>
          </a:p>
        </p:txBody>
      </p:sp>
    </p:spTree>
    <p:extLst>
      <p:ext uri="{BB962C8B-B14F-4D97-AF65-F5344CB8AC3E}">
        <p14:creationId xmlns:p14="http://schemas.microsoft.com/office/powerpoint/2010/main" val="3515335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17</a:t>
            </a:fld>
            <a:endParaRPr lang="en-US" dirty="0"/>
          </a:p>
        </p:txBody>
      </p:sp>
    </p:spTree>
    <p:extLst>
      <p:ext uri="{BB962C8B-B14F-4D97-AF65-F5344CB8AC3E}">
        <p14:creationId xmlns:p14="http://schemas.microsoft.com/office/powerpoint/2010/main" val="3250240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18</a:t>
            </a:fld>
            <a:endParaRPr lang="en-US" dirty="0"/>
          </a:p>
        </p:txBody>
      </p:sp>
    </p:spTree>
    <p:extLst>
      <p:ext uri="{BB962C8B-B14F-4D97-AF65-F5344CB8AC3E}">
        <p14:creationId xmlns:p14="http://schemas.microsoft.com/office/powerpoint/2010/main" val="3250240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189613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20</a:t>
            </a:fld>
            <a:endParaRPr lang="en-US" dirty="0"/>
          </a:p>
        </p:txBody>
      </p:sp>
    </p:spTree>
    <p:extLst>
      <p:ext uri="{BB962C8B-B14F-4D97-AF65-F5344CB8AC3E}">
        <p14:creationId xmlns:p14="http://schemas.microsoft.com/office/powerpoint/2010/main" val="3361947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
            </a:r>
            <a:br>
              <a:rPr lang="cs-CZ" dirty="0" smtClean="0"/>
            </a:br>
            <a:r>
              <a:rPr lang="cs-CZ" dirty="0" smtClean="0"/>
              <a:t>Pověřovací akt</a:t>
            </a:r>
          </a:p>
          <a:p>
            <a:r>
              <a:rPr lang="cs-CZ" dirty="0" smtClean="0"/>
              <a:t>Vydaný v souladu s Rozhodnutím Komise ze dne 20. prosince 2011 </a:t>
            </a:r>
            <a:br>
              <a:rPr lang="cs-CZ" dirty="0" smtClean="0"/>
            </a:br>
            <a:r>
              <a:rPr lang="cs-CZ" dirty="0" smtClean="0"/>
              <a:t>o použití čl. 106 odst. 2 Smlouvy o fungování Evropské unie na státní podporu ve formě vyrovnávací platby za závazek veřejné služby udělené určitým podnikům pověřeným poskytováním služeb obecného hospodářského zájmu. </a:t>
            </a:r>
          </a:p>
          <a:p>
            <a:r>
              <a:rPr lang="cs-CZ" dirty="0" smtClean="0"/>
              <a:t>Žadatel musí být jasně pověřen k výkonu služby obecného hospodářského zájmu, k jejímuž kvalitnějšímu poskytování čerpá podporu v rámci výzvy. </a:t>
            </a:r>
          </a:p>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21</a:t>
            </a:fld>
            <a:endParaRPr lang="en-US" dirty="0"/>
          </a:p>
        </p:txBody>
      </p:sp>
    </p:spTree>
    <p:extLst>
      <p:ext uri="{BB962C8B-B14F-4D97-AF65-F5344CB8AC3E}">
        <p14:creationId xmlns:p14="http://schemas.microsoft.com/office/powerpoint/2010/main" val="33619473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15082"/>
            <a:ext cx="7772400" cy="1997296"/>
          </a:xfrm>
        </p:spPr>
        <p:txBody>
          <a:bodyPr anchor="t">
            <a:normAutofit/>
          </a:bodyPr>
          <a:lstStyle>
            <a:lvl1pPr>
              <a:defRPr sz="4400">
                <a:solidFill>
                  <a:schemeClr val="bg1"/>
                </a:solidFill>
              </a:defRPr>
            </a:lvl1pPr>
          </a:lstStyle>
          <a:p>
            <a:r>
              <a:rPr lang="cs-CZ" smtClean="0"/>
              <a:t>Click to edit Master title style</a:t>
            </a:r>
            <a:endParaRPr lang="en-US" dirty="0"/>
          </a:p>
        </p:txBody>
      </p:sp>
      <p:sp>
        <p:nvSpPr>
          <p:cNvPr id="3" name="Subtitle 2"/>
          <p:cNvSpPr>
            <a:spLocks noGrp="1"/>
          </p:cNvSpPr>
          <p:nvPr>
            <p:ph type="subTitle" idx="1"/>
          </p:nvPr>
        </p:nvSpPr>
        <p:spPr>
          <a:xfrm>
            <a:off x="685800" y="5386972"/>
            <a:ext cx="6400800" cy="570201"/>
          </a:xfrm>
        </p:spPr>
        <p:txBody>
          <a:bodyPr>
            <a:normAutofit/>
          </a:bodyPr>
          <a:lstStyle>
            <a:lvl1pPr marL="0" indent="0" algn="l">
              <a:buNone/>
              <a:defRPr sz="2200">
                <a:solidFill>
                  <a:srgbClr val="5FA4E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err="1" smtClean="0"/>
              <a:t>Click</a:t>
            </a:r>
            <a:r>
              <a:rPr lang="cs-CZ" dirty="0" smtClean="0"/>
              <a:t> to </a:t>
            </a:r>
            <a:r>
              <a:rPr lang="cs-CZ" dirty="0" err="1" smtClean="0"/>
              <a:t>edit</a:t>
            </a:r>
            <a:r>
              <a:rPr lang="cs-CZ" dirty="0" smtClean="0"/>
              <a:t> Master </a:t>
            </a:r>
            <a:r>
              <a:rPr lang="cs-CZ" dirty="0" err="1" smtClean="0"/>
              <a:t>subtitle</a:t>
            </a:r>
            <a:r>
              <a:rPr lang="cs-CZ" dirty="0" smtClean="0"/>
              <a:t> style</a:t>
            </a:r>
            <a:endParaRPr lang="en-US" dirty="0"/>
          </a:p>
        </p:txBody>
      </p:sp>
      <p:sp>
        <p:nvSpPr>
          <p:cNvPr id="9" name="Text Placeholder 8"/>
          <p:cNvSpPr>
            <a:spLocks noGrp="1"/>
          </p:cNvSpPr>
          <p:nvPr>
            <p:ph type="body" sz="quarter" idx="11"/>
          </p:nvPr>
        </p:nvSpPr>
        <p:spPr>
          <a:xfrm>
            <a:off x="685800" y="3309620"/>
            <a:ext cx="6632575" cy="1452562"/>
          </a:xfrm>
        </p:spPr>
        <p:txBody>
          <a:bodyPr/>
          <a:lstStyle>
            <a:lvl1pPr>
              <a:defRPr>
                <a:solidFill>
                  <a:schemeClr val="bg1"/>
                </a:solidFill>
              </a:defRPr>
            </a:lvl1pPr>
          </a:lstStyle>
          <a:p>
            <a:pPr lvl="0"/>
            <a:endParaRPr lang="en-US" dirty="0"/>
          </a:p>
        </p:txBody>
      </p:sp>
      <p:sp>
        <p:nvSpPr>
          <p:cNvPr id="10" name="Text Placeholder 9"/>
          <p:cNvSpPr>
            <a:spLocks noGrp="1"/>
          </p:cNvSpPr>
          <p:nvPr>
            <p:ph type="body" sz="quarter" idx="12" hasCustomPrompt="1"/>
          </p:nvPr>
        </p:nvSpPr>
        <p:spPr>
          <a:xfrm>
            <a:off x="156851" y="6356350"/>
            <a:ext cx="2006600" cy="369888"/>
          </a:xfrm>
        </p:spPr>
        <p:txBody>
          <a:bodyPr/>
          <a:lstStyle>
            <a:lvl1pPr>
              <a:defRPr>
                <a:solidFill>
                  <a:srgbClr val="CCCCCC"/>
                </a:solidFill>
              </a:defRPr>
            </a:lvl1pPr>
          </a:lstStyle>
          <a:p>
            <a:pPr lvl="0"/>
            <a:r>
              <a:rPr lang="en-US" dirty="0" smtClean="0"/>
              <a:t>16/12/14</a:t>
            </a:r>
            <a:endParaRPr lang="en-US" dirty="0"/>
          </a:p>
        </p:txBody>
      </p:sp>
    </p:spTree>
    <p:extLst>
      <p:ext uri="{BB962C8B-B14F-4D97-AF65-F5344CB8AC3E}">
        <p14:creationId xmlns:p14="http://schemas.microsoft.com/office/powerpoint/2010/main" val="102980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86375" y="1306874"/>
            <a:ext cx="7700425" cy="4819290"/>
          </a:xfrm>
        </p:spPr>
        <p:txBody>
          <a:bodyPr/>
          <a:lstStyle>
            <a:lvl1pPr>
              <a:defRPr sz="1800"/>
            </a:lvl1pPr>
            <a:lvl2pPr marL="628650" indent="-171450">
              <a:defRPr sz="2000" b="1"/>
            </a:lvl2pPr>
            <a:lvl3pPr marL="1073150" indent="-158750">
              <a:defRPr sz="1600"/>
            </a:lvl3pPr>
            <a:lvl4pPr marL="1528763" indent="-157163">
              <a:defRPr sz="1600"/>
            </a:lvl4pPr>
            <a:lvl5pPr marL="1973263" indent="-144463">
              <a:defRPr sz="1600"/>
            </a:lvl5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Title 3"/>
          <p:cNvSpPr>
            <a:spLocks noGrp="1"/>
          </p:cNvSpPr>
          <p:nvPr>
            <p:ph type="title"/>
          </p:nvPr>
        </p:nvSpPr>
        <p:spPr>
          <a:xfrm>
            <a:off x="457200" y="261938"/>
            <a:ext cx="8229600" cy="822325"/>
          </a:xfrm>
        </p:spPr>
        <p:txBody>
          <a:bodyPr/>
          <a:lstStyle/>
          <a:p>
            <a:r>
              <a:rPr lang="cs-CZ" smtClean="0"/>
              <a:t>Click to edit Master title style</a:t>
            </a:r>
            <a:endParaRPr lang="en-US"/>
          </a:p>
        </p:txBody>
      </p:sp>
      <p:sp>
        <p:nvSpPr>
          <p:cNvPr id="8" name="Slide Number Placeholder 7"/>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709245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6" name="Footer Placeholder 5"/>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970490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8" name="Footer Placeholder 7"/>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1517527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49358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2" name="Slide Number Placeholder 1"/>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987752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dirty="0" err="1" smtClean="0"/>
              <a:t>Click</a:t>
            </a:r>
            <a:r>
              <a:rPr lang="cs-CZ" dirty="0" smtClean="0"/>
              <a:t> to </a:t>
            </a:r>
            <a:r>
              <a:rPr lang="cs-CZ" dirty="0" err="1" smtClean="0"/>
              <a:t>edit</a:t>
            </a:r>
            <a:r>
              <a:rPr lang="cs-CZ" dirty="0" smtClean="0"/>
              <a:t> Master </a:t>
            </a:r>
            <a:r>
              <a:rPr lang="cs-CZ" dirty="0" err="1" smtClean="0"/>
              <a:t>title</a:t>
            </a:r>
            <a:r>
              <a:rPr lang="cs-CZ" dirty="0" smtClean="0"/>
              <a:t>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p:txBody>
      </p:sp>
      <p:sp>
        <p:nvSpPr>
          <p:cNvPr id="6" name="Footer Placeholder 5"/>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2416290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nal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36341" y="1264906"/>
            <a:ext cx="7383470" cy="1470025"/>
          </a:xfrm>
        </p:spPr>
        <p:txBody>
          <a:bodyPr>
            <a:normAutofit/>
          </a:bodyPr>
          <a:lstStyle>
            <a:lvl1pPr>
              <a:defRPr sz="3200" b="1">
                <a:solidFill>
                  <a:schemeClr val="bg1"/>
                </a:solidFill>
              </a:defRPr>
            </a:lvl1pPr>
          </a:lstStyle>
          <a:p>
            <a:r>
              <a:rPr lang="cs-CZ" smtClean="0"/>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7" name="Subtitle 2"/>
          <p:cNvSpPr txBox="1">
            <a:spLocks/>
          </p:cNvSpPr>
          <p:nvPr userDrawn="1"/>
        </p:nvSpPr>
        <p:spPr>
          <a:xfrm>
            <a:off x="161280" y="5840002"/>
            <a:ext cx="3312170" cy="40240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cs-CZ" sz="1300" b="0" kern="1200" dirty="0" smtClean="0">
                <a:solidFill>
                  <a:schemeClr val="bg1"/>
                </a:solidFill>
                <a:latin typeface="+mn-lt"/>
                <a:ea typeface="+mn-ea"/>
                <a:cs typeface="+mn-cs"/>
              </a:rPr>
              <a:t>Centrum pro regionální rozvoj České republiky</a:t>
            </a:r>
          </a:p>
        </p:txBody>
      </p:sp>
      <p:sp>
        <p:nvSpPr>
          <p:cNvPr id="9" name="Subtitle 2"/>
          <p:cNvSpPr txBox="1">
            <a:spLocks/>
          </p:cNvSpPr>
          <p:nvPr userDrawn="1"/>
        </p:nvSpPr>
        <p:spPr>
          <a:xfrm>
            <a:off x="3591250" y="5840002"/>
            <a:ext cx="2464942" cy="40240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cs-CZ" sz="1300" b="0" dirty="0" smtClean="0">
                <a:solidFill>
                  <a:schemeClr val="bg1"/>
                </a:solidFill>
              </a:rPr>
              <a:t>Vinohradská 46, 120 00  Praha 2</a:t>
            </a:r>
          </a:p>
        </p:txBody>
      </p:sp>
      <p:sp>
        <p:nvSpPr>
          <p:cNvPr id="10" name="Subtitle 2"/>
          <p:cNvSpPr txBox="1">
            <a:spLocks/>
          </p:cNvSpPr>
          <p:nvPr userDrawn="1"/>
        </p:nvSpPr>
        <p:spPr>
          <a:xfrm>
            <a:off x="6140450" y="5840002"/>
            <a:ext cx="1747402" cy="40240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cs-CZ" sz="1300" b="0" dirty="0" smtClean="0">
                <a:solidFill>
                  <a:schemeClr val="bg1"/>
                </a:solidFill>
              </a:rPr>
              <a:t>tel.: +420 221 580 201</a:t>
            </a:r>
          </a:p>
        </p:txBody>
      </p:sp>
      <p:sp>
        <p:nvSpPr>
          <p:cNvPr id="12" name="Subtitle 2"/>
          <p:cNvSpPr txBox="1">
            <a:spLocks/>
          </p:cNvSpPr>
          <p:nvPr userDrawn="1"/>
        </p:nvSpPr>
        <p:spPr>
          <a:xfrm>
            <a:off x="8048299" y="5828841"/>
            <a:ext cx="1000451" cy="40240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cs-CZ" sz="1300" b="0" kern="1200" dirty="0" smtClean="0">
                <a:solidFill>
                  <a:schemeClr val="bg1"/>
                </a:solidFill>
                <a:latin typeface="+mn-lt"/>
                <a:ea typeface="+mn-ea"/>
                <a:cs typeface="+mn-cs"/>
              </a:rPr>
              <a:t>www.crr.cz</a:t>
            </a:r>
          </a:p>
        </p:txBody>
      </p:sp>
      <p:sp>
        <p:nvSpPr>
          <p:cNvPr id="3" name="Slide Number Placeholder 2"/>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751074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a:xfrm>
            <a:off x="457200" y="6356350"/>
            <a:ext cx="2133600" cy="365125"/>
          </a:xfrm>
          <a:prstGeom prst="rect">
            <a:avLst/>
          </a:prstGeom>
        </p:spPr>
        <p:txBody>
          <a:bodyPr/>
          <a:lstStyle/>
          <a:p>
            <a:fld id="{E185D83E-7469-4EA2-960A-70D5806DC5B5}" type="datetime1">
              <a:rPr lang="cs-CZ" smtClean="0"/>
              <a:t>1.6.2016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299CBE2-EBBE-4D23-A49E-D1AA126D0E87}" type="slidenum">
              <a:rPr lang="cs-CZ" smtClean="0"/>
              <a:t>‹#›</a:t>
            </a:fld>
            <a:endParaRPr lang="cs-CZ"/>
          </a:p>
        </p:txBody>
      </p:sp>
    </p:spTree>
    <p:extLst>
      <p:ext uri="{BB962C8B-B14F-4D97-AF65-F5344CB8AC3E}">
        <p14:creationId xmlns:p14="http://schemas.microsoft.com/office/powerpoint/2010/main" val="2490957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62310"/>
            <a:ext cx="8229600" cy="822642"/>
          </a:xfrm>
          <a:prstGeom prst="rect">
            <a:avLst/>
          </a:prstGeom>
        </p:spPr>
        <p:txBody>
          <a:bodyPr vert="horz" lIns="91440" tIns="45720" rIns="91440" bIns="45720" rtlCol="0" anchor="ctr">
            <a:normAutofit/>
          </a:bodyPr>
          <a:lstStyle/>
          <a:p>
            <a:r>
              <a:rPr lang="cs-CZ" smtClean="0"/>
              <a:t>Click to edit Master title style</a:t>
            </a:r>
            <a:endParaRPr lang="en-US" dirty="0"/>
          </a:p>
        </p:txBody>
      </p:sp>
      <p:sp>
        <p:nvSpPr>
          <p:cNvPr id="3" name="Text Placeholder 2"/>
          <p:cNvSpPr>
            <a:spLocks noGrp="1"/>
          </p:cNvSpPr>
          <p:nvPr>
            <p:ph type="body" idx="1"/>
          </p:nvPr>
        </p:nvSpPr>
        <p:spPr>
          <a:xfrm>
            <a:off x="986374" y="1306873"/>
            <a:ext cx="7675766" cy="4806962"/>
          </a:xfrm>
          <a:prstGeom prst="rect">
            <a:avLst/>
          </a:prstGeom>
        </p:spPr>
        <p:txBody>
          <a:bodyPr vert="horz" lIns="91440" tIns="45720" rIns="91440" bIns="45720" rtlCol="0">
            <a:normAutofit/>
          </a:body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a:p>
            <a:pPr lvl="1"/>
            <a:r>
              <a:rPr lang="cs-CZ" dirty="0" smtClean="0"/>
              <a:t>Second </a:t>
            </a:r>
            <a:r>
              <a:rPr lang="cs-CZ" dirty="0" err="1" smtClean="0"/>
              <a:t>level</a:t>
            </a:r>
            <a:endParaRPr lang="cs-CZ" dirty="0" smtClean="0"/>
          </a:p>
          <a:p>
            <a:pPr lvl="2"/>
            <a:r>
              <a:rPr lang="cs-CZ" dirty="0" err="1" smtClean="0"/>
              <a:t>Third</a:t>
            </a:r>
            <a:r>
              <a:rPr lang="cs-CZ" dirty="0" smtClean="0"/>
              <a:t> </a:t>
            </a:r>
            <a:r>
              <a:rPr lang="cs-CZ" dirty="0" err="1" smtClean="0"/>
              <a:t>level</a:t>
            </a:r>
            <a:endParaRPr lang="cs-CZ" dirty="0" smtClean="0"/>
          </a:p>
          <a:p>
            <a:pPr lvl="3"/>
            <a:r>
              <a:rPr lang="cs-CZ" dirty="0" err="1" smtClean="0"/>
              <a:t>Fourth</a:t>
            </a:r>
            <a:r>
              <a:rPr lang="cs-CZ" dirty="0" smtClean="0"/>
              <a:t> </a:t>
            </a:r>
            <a:r>
              <a:rPr lang="cs-CZ" dirty="0" err="1" smtClean="0"/>
              <a:t>level</a:t>
            </a:r>
            <a:endParaRPr lang="cs-CZ" dirty="0" smtClean="0"/>
          </a:p>
          <a:p>
            <a:pPr lvl="4"/>
            <a:r>
              <a:rPr lang="cs-CZ" dirty="0" err="1" smtClean="0"/>
              <a:t>Fifth</a:t>
            </a:r>
            <a:r>
              <a:rPr lang="cs-CZ" dirty="0" smtClean="0"/>
              <a:t> </a:t>
            </a:r>
            <a:r>
              <a:rPr lang="cs-CZ" dirty="0" err="1" smtClean="0"/>
              <a:t>level</a:t>
            </a:r>
            <a:endParaRPr lang="en-US" dirty="0"/>
          </a:p>
        </p:txBody>
      </p:sp>
      <p:sp>
        <p:nvSpPr>
          <p:cNvPr id="5" name="Footer Placeholder 4"/>
          <p:cNvSpPr>
            <a:spLocks noGrp="1"/>
          </p:cNvSpPr>
          <p:nvPr>
            <p:ph type="ftr" sz="quarter" idx="3"/>
          </p:nvPr>
        </p:nvSpPr>
        <p:spPr>
          <a:xfrm>
            <a:off x="727451" y="6356350"/>
            <a:ext cx="5292349" cy="365125"/>
          </a:xfrm>
          <a:prstGeom prst="rect">
            <a:avLst/>
          </a:prstGeom>
        </p:spPr>
        <p:txBody>
          <a:bodyPr vert="horz" lIns="91440" tIns="45720" rIns="91440" bIns="45720" rtlCol="0" anchor="ctr"/>
          <a:lstStyle>
            <a:lvl1pPr algn="l">
              <a:defRPr sz="1200">
                <a:solidFill>
                  <a:srgbClr val="00529C"/>
                </a:solidFill>
              </a:defRPr>
            </a:lvl1pPr>
          </a:lstStyle>
          <a:p>
            <a:endParaRPr lang="en-US" dirty="0"/>
          </a:p>
        </p:txBody>
      </p:sp>
      <p:sp>
        <p:nvSpPr>
          <p:cNvPr id="7" name="Slide Number Placeholder 6"/>
          <p:cNvSpPr>
            <a:spLocks noGrp="1"/>
          </p:cNvSpPr>
          <p:nvPr>
            <p:ph type="sldNum" sz="quarter" idx="4"/>
          </p:nvPr>
        </p:nvSpPr>
        <p:spPr>
          <a:xfrm>
            <a:off x="183137" y="6356349"/>
            <a:ext cx="500431" cy="365125"/>
          </a:xfrm>
          <a:prstGeom prst="rect">
            <a:avLst/>
          </a:prstGeom>
        </p:spPr>
        <p:txBody>
          <a:bodyPr vert="horz" lIns="91440" tIns="45720" rIns="91440" bIns="45720" rtlCol="0" anchor="ctr"/>
          <a:lstStyle>
            <a:lvl1pPr algn="l">
              <a:defRPr sz="1200">
                <a:solidFill>
                  <a:srgbClr val="00529C"/>
                </a:solidFill>
              </a:defRPr>
            </a:lvl1p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384051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7" r:id="rId7"/>
    <p:sldLayoutId id="2147483660" r:id="rId8"/>
    <p:sldLayoutId id="2147483661" r:id="rId9"/>
  </p:sldLayoutIdLst>
  <p:timing>
    <p:tnLst>
      <p:par>
        <p:cTn id="1" dur="indefinite" restart="never" nodeType="tmRoot"/>
      </p:par>
    </p:tnLst>
  </p:timing>
  <p:hf hdr="0" ftr="0" dt="0"/>
  <p:txStyles>
    <p:titleStyle>
      <a:lvl1pPr algn="l" defTabSz="457200" rtl="0" eaLnBrk="1" latinLnBrk="0" hangingPunct="1">
        <a:spcBef>
          <a:spcPct val="0"/>
        </a:spcBef>
        <a:buNone/>
        <a:defRPr sz="3600" b="1" kern="1200">
          <a:solidFill>
            <a:srgbClr val="00529C"/>
          </a:solidFill>
          <a:latin typeface="+mj-lt"/>
          <a:ea typeface="+mj-ea"/>
          <a:cs typeface="+mj-cs"/>
        </a:defRPr>
      </a:lvl1pPr>
    </p:titleStyle>
    <p:body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dotaceeu.cz/"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dotaceeu.cz/"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mseu.mssf.cz/"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microsoft.com/getsilverligh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mseu.mssf.cz/help/TescoSwElevatedTrustToolCZ.msi"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cs-CZ" dirty="0"/>
              <a:t>Představení </a:t>
            </a:r>
            <a:br>
              <a:rPr lang="cs-CZ" dirty="0"/>
            </a:br>
            <a:r>
              <a:rPr lang="cs-CZ" dirty="0"/>
              <a:t>Centra pro regionální rozvoj </a:t>
            </a:r>
            <a:br>
              <a:rPr lang="cs-CZ" dirty="0"/>
            </a:br>
            <a:r>
              <a:rPr lang="cs-CZ" dirty="0"/>
              <a:t>České republiky</a:t>
            </a:r>
            <a:endParaRPr lang="en-US" dirty="0"/>
          </a:p>
        </p:txBody>
      </p:sp>
      <p:sp>
        <p:nvSpPr>
          <p:cNvPr id="3" name="Subtitle 2"/>
          <p:cNvSpPr>
            <a:spLocks noGrp="1"/>
          </p:cNvSpPr>
          <p:nvPr>
            <p:ph type="subTitle" idx="1"/>
          </p:nvPr>
        </p:nvSpPr>
        <p:spPr/>
        <p:txBody>
          <a:bodyPr/>
          <a:lstStyle/>
          <a:p>
            <a:r>
              <a:rPr lang="cs-CZ" b="1" dirty="0" smtClean="0"/>
              <a:t>Ing. Petr Šústal </a:t>
            </a:r>
            <a:endParaRPr lang="cs-CZ" dirty="0"/>
          </a:p>
        </p:txBody>
      </p:sp>
      <p:sp>
        <p:nvSpPr>
          <p:cNvPr id="4" name="Text Placeholder 3"/>
          <p:cNvSpPr>
            <a:spLocks noGrp="1"/>
          </p:cNvSpPr>
          <p:nvPr>
            <p:ph type="body" sz="quarter" idx="11"/>
          </p:nvPr>
        </p:nvSpPr>
        <p:spPr>
          <a:xfrm>
            <a:off x="685800" y="2878633"/>
            <a:ext cx="7772400" cy="2367622"/>
          </a:xfrm>
        </p:spPr>
        <p:txBody>
          <a:bodyPr>
            <a:noAutofit/>
          </a:bodyPr>
          <a:lstStyle/>
          <a:p>
            <a:endParaRPr lang="cs-CZ" sz="2000" b="1" dirty="0" smtClean="0">
              <a:effectLst>
                <a:outerShdw blurRad="38100" dist="38100" dir="2700000" algn="tl">
                  <a:srgbClr val="000000">
                    <a:alpha val="43137"/>
                  </a:srgbClr>
                </a:outerShdw>
              </a:effectLst>
            </a:endParaRPr>
          </a:p>
          <a:p>
            <a:endParaRPr lang="cs-CZ" sz="2000" b="1" dirty="0">
              <a:effectLst>
                <a:outerShdw blurRad="38100" dist="38100" dir="2700000" algn="tl">
                  <a:srgbClr val="000000">
                    <a:alpha val="43137"/>
                  </a:srgbClr>
                </a:outerShdw>
              </a:effectLst>
            </a:endParaRPr>
          </a:p>
          <a:p>
            <a:endParaRPr lang="cs-CZ" sz="2000" b="1" dirty="0" smtClean="0">
              <a:effectLst>
                <a:outerShdw blurRad="38100" dist="38100" dir="2700000" algn="tl">
                  <a:srgbClr val="000000">
                    <a:alpha val="43137"/>
                  </a:srgbClr>
                </a:outerShdw>
              </a:effectLst>
            </a:endParaRPr>
          </a:p>
          <a:p>
            <a:r>
              <a:rPr lang="cs-CZ" sz="2000" b="1" dirty="0" smtClean="0">
                <a:effectLst>
                  <a:outerShdw blurRad="38100" dist="38100" dir="2700000" algn="tl">
                    <a:srgbClr val="000000">
                      <a:alpha val="43137"/>
                    </a:srgbClr>
                  </a:outerShdw>
                </a:effectLst>
              </a:rPr>
              <a:t>Seminář </a:t>
            </a:r>
            <a:r>
              <a:rPr lang="cs-CZ" sz="2000" b="1" dirty="0">
                <a:effectLst>
                  <a:outerShdw blurRad="38100" dist="38100" dir="2700000" algn="tl">
                    <a:srgbClr val="000000">
                      <a:alpha val="43137"/>
                    </a:srgbClr>
                  </a:outerShdw>
                </a:effectLst>
              </a:rPr>
              <a:t>pro SC </a:t>
            </a:r>
            <a:r>
              <a:rPr lang="cs-CZ" sz="2000" b="1" dirty="0" smtClean="0">
                <a:effectLst>
                  <a:outerShdw blurRad="38100" dist="38100" dir="2700000" algn="tl">
                    <a:srgbClr val="000000">
                      <a:alpha val="43137"/>
                    </a:srgbClr>
                  </a:outerShdw>
                </a:effectLst>
              </a:rPr>
              <a:t>2.3 </a:t>
            </a:r>
            <a:r>
              <a:rPr lang="cs-CZ" sz="2000" b="1" dirty="0">
                <a:effectLst>
                  <a:outerShdw blurRad="38100" dist="38100" dir="2700000" algn="tl">
                    <a:srgbClr val="000000">
                      <a:alpha val="43137"/>
                    </a:srgbClr>
                  </a:outerShdw>
                </a:effectLst>
              </a:rPr>
              <a:t/>
            </a:r>
            <a:br>
              <a:rPr lang="cs-CZ" sz="2000" b="1" dirty="0">
                <a:effectLst>
                  <a:outerShdw blurRad="38100" dist="38100" dir="2700000" algn="tl">
                    <a:srgbClr val="000000">
                      <a:alpha val="43137"/>
                    </a:srgbClr>
                  </a:outerShdw>
                </a:effectLst>
              </a:rPr>
            </a:br>
            <a:r>
              <a:rPr lang="cs-CZ" sz="2000" b="1" dirty="0" smtClean="0">
                <a:effectLst>
                  <a:outerShdw blurRad="38100" dist="38100" dir="2700000" algn="tl">
                    <a:srgbClr val="000000">
                      <a:alpha val="43137"/>
                    </a:srgbClr>
                  </a:outerShdw>
                </a:effectLst>
              </a:rPr>
              <a:t>Zvýšení kvality návazné péče (výzva </a:t>
            </a:r>
            <a:r>
              <a:rPr lang="cs-CZ" sz="2000" b="1" dirty="0">
                <a:effectLst>
                  <a:outerShdw blurRad="38100" dist="38100" dir="2700000" algn="tl">
                    <a:srgbClr val="000000">
                      <a:alpha val="43137"/>
                    </a:srgbClr>
                  </a:outerShdw>
                </a:effectLst>
              </a:rPr>
              <a:t>č. </a:t>
            </a:r>
            <a:r>
              <a:rPr lang="cs-CZ" sz="2000" b="1" dirty="0" smtClean="0">
                <a:effectLst>
                  <a:outerShdw blurRad="38100" dist="38100" dir="2700000" algn="tl">
                    <a:srgbClr val="000000">
                      <a:alpha val="43137"/>
                    </a:srgbClr>
                  </a:outerShdw>
                </a:effectLst>
              </a:rPr>
              <a:t>31)</a:t>
            </a:r>
            <a:endParaRPr lang="cs-CZ" sz="2000" b="1" dirty="0">
              <a:effectLst>
                <a:outerShdw blurRad="38100" dist="38100" dir="2700000" algn="tl">
                  <a:srgbClr val="000000">
                    <a:alpha val="43137"/>
                  </a:srgbClr>
                </a:outerShdw>
              </a:effectLst>
            </a:endParaRPr>
          </a:p>
        </p:txBody>
      </p:sp>
      <p:sp>
        <p:nvSpPr>
          <p:cNvPr id="5" name="Text Placeholder 4"/>
          <p:cNvSpPr>
            <a:spLocks noGrp="1"/>
          </p:cNvSpPr>
          <p:nvPr>
            <p:ph type="body" sz="quarter" idx="12"/>
          </p:nvPr>
        </p:nvSpPr>
        <p:spPr/>
        <p:txBody>
          <a:bodyPr/>
          <a:lstStyle/>
          <a:p>
            <a:r>
              <a:rPr lang="cs-CZ" dirty="0"/>
              <a:t>1</a:t>
            </a:r>
            <a:r>
              <a:rPr lang="cs-CZ" dirty="0" smtClean="0"/>
              <a:t>. </a:t>
            </a:r>
            <a:r>
              <a:rPr lang="cs-CZ" dirty="0"/>
              <a:t>6</a:t>
            </a:r>
            <a:r>
              <a:rPr lang="cs-CZ" dirty="0" smtClean="0"/>
              <a:t>. 2016</a:t>
            </a:r>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35986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574965" y="1211624"/>
            <a:ext cx="8111836" cy="4972006"/>
          </a:xfrm>
        </p:spPr>
        <p:txBody>
          <a:bodyPr>
            <a:noAutofit/>
          </a:bodyPr>
          <a:lstStyle/>
          <a:p>
            <a:pPr marL="400050" indent="-400050" algn="just">
              <a:buFont typeface="+mj-lt"/>
              <a:buAutoNum type="romanUcPeriod"/>
            </a:pPr>
            <a:r>
              <a:rPr lang="cs-CZ" sz="1600" b="1" dirty="0"/>
              <a:t>Specifická pravidla pro žadatele a příjemce k jednotlivým výzvám (příloha č. 1): </a:t>
            </a:r>
          </a:p>
          <a:p>
            <a:pPr marL="914400" lvl="1" indent="-285750" algn="just">
              <a:buFont typeface="Wingdings" panose="05000000000000000000" pitchFamily="2" charset="2"/>
              <a:buChar char="§"/>
            </a:pPr>
            <a:r>
              <a:rPr lang="cs-CZ" sz="1800" dirty="0">
                <a:solidFill>
                  <a:srgbClr val="FF0000"/>
                </a:solidFill>
              </a:rPr>
              <a:t>Postup pro podání žádosti o podporu v MS2014+</a:t>
            </a:r>
            <a:r>
              <a:rPr lang="cs-CZ" sz="1800" dirty="0"/>
              <a:t> </a:t>
            </a:r>
            <a:endParaRPr lang="cs-CZ" sz="1800" dirty="0" smtClean="0"/>
          </a:p>
          <a:p>
            <a:pPr algn="just"/>
            <a:endParaRPr lang="cs-CZ" sz="800" b="1" dirty="0" smtClean="0"/>
          </a:p>
          <a:p>
            <a:pPr algn="just"/>
            <a:r>
              <a:rPr lang="cs-CZ" sz="1600" b="1" dirty="0" smtClean="0"/>
              <a:t>II</a:t>
            </a:r>
            <a:r>
              <a:rPr lang="cs-CZ" sz="1600" b="1" dirty="0"/>
              <a:t>. 	Obecná pravidla pro žadatele a příjemce (přílohy):  </a:t>
            </a:r>
          </a:p>
          <a:p>
            <a:pPr marL="914400" lvl="1" indent="-285750" algn="just">
              <a:buFont typeface="Wingdings" panose="05000000000000000000" pitchFamily="2" charset="2"/>
              <a:buChar char="§"/>
            </a:pPr>
            <a:r>
              <a:rPr lang="cs-CZ" sz="1800" dirty="0">
                <a:solidFill>
                  <a:srgbClr val="FF0000"/>
                </a:solidFill>
              </a:rPr>
              <a:t>Postup pro zpracování CBA v MS2014+ </a:t>
            </a:r>
          </a:p>
          <a:p>
            <a:pPr marL="914400" lvl="1" indent="-285750" algn="just">
              <a:buFont typeface="Wingdings" panose="05000000000000000000" pitchFamily="2" charset="2"/>
              <a:buChar char="§"/>
            </a:pPr>
            <a:r>
              <a:rPr lang="cs-CZ" sz="1800" dirty="0">
                <a:solidFill>
                  <a:srgbClr val="FF0000"/>
                </a:solidFill>
              </a:rPr>
              <a:t>Postup zadávání žádosti o změnu v MS2014+</a:t>
            </a:r>
          </a:p>
          <a:p>
            <a:pPr marL="914400" lvl="1" indent="-285750" algn="just">
              <a:buFont typeface="Wingdings" panose="05000000000000000000" pitchFamily="2" charset="2"/>
              <a:buChar char="§"/>
            </a:pPr>
            <a:r>
              <a:rPr lang="cs-CZ" sz="1800" dirty="0">
                <a:solidFill>
                  <a:srgbClr val="FF0000"/>
                </a:solidFill>
              </a:rPr>
              <a:t>Postup podání žádosti o přezkum hodnocení v MS2014</a:t>
            </a:r>
            <a:r>
              <a:rPr lang="cs-CZ" sz="1800" dirty="0" smtClean="0">
                <a:solidFill>
                  <a:srgbClr val="FF0000"/>
                </a:solidFill>
              </a:rPr>
              <a:t>+</a:t>
            </a:r>
          </a:p>
          <a:p>
            <a:pPr marL="914400" lvl="1" indent="-285750" algn="just">
              <a:buFont typeface="Wingdings" panose="05000000000000000000" pitchFamily="2" charset="2"/>
              <a:buChar char="§"/>
            </a:pPr>
            <a:endParaRPr lang="cs-CZ" sz="800" dirty="0" smtClean="0">
              <a:solidFill>
                <a:srgbClr val="FF0000"/>
              </a:solidFill>
            </a:endParaRPr>
          </a:p>
          <a:p>
            <a:pPr marL="400050" indent="-400050" algn="just">
              <a:buAutoNum type="romanUcPeriod" startAt="3"/>
            </a:pPr>
            <a:r>
              <a:rPr lang="cs-CZ" sz="1600" b="1" dirty="0" smtClean="0"/>
              <a:t>Edukační </a:t>
            </a:r>
            <a:r>
              <a:rPr lang="cs-CZ" sz="1600" b="1" dirty="0"/>
              <a:t>videa </a:t>
            </a:r>
            <a:r>
              <a:rPr lang="cs-CZ" sz="1600" dirty="0"/>
              <a:t>na portálu </a:t>
            </a:r>
            <a:r>
              <a:rPr lang="cs-CZ" sz="1600" dirty="0">
                <a:hlinkClick r:id="rId2"/>
              </a:rPr>
              <a:t>www.dotaceeu.cz</a:t>
            </a:r>
            <a:r>
              <a:rPr lang="cs-CZ" sz="1600" dirty="0"/>
              <a:t> - ke shlédnutí jednotlivé díly: </a:t>
            </a:r>
            <a:r>
              <a:rPr lang="cs-CZ" sz="1600" dirty="0" smtClean="0"/>
              <a:t>1</a:t>
            </a:r>
            <a:r>
              <a:rPr lang="cs-CZ" sz="1600" dirty="0"/>
              <a:t>. Představujeme IS KP14+, </a:t>
            </a:r>
            <a:r>
              <a:rPr lang="cs-CZ" sz="1600" dirty="0" smtClean="0"/>
              <a:t>2</a:t>
            </a:r>
            <a:r>
              <a:rPr lang="cs-CZ" sz="1600" dirty="0"/>
              <a:t>. Jak založit žádost, </a:t>
            </a:r>
            <a:r>
              <a:rPr lang="cs-CZ" sz="1600" dirty="0" smtClean="0"/>
              <a:t>3</a:t>
            </a:r>
            <a:r>
              <a:rPr lang="cs-CZ" sz="1600" dirty="0"/>
              <a:t>. Vyplnění žádosti I</a:t>
            </a:r>
            <a:r>
              <a:rPr lang="cs-CZ" sz="1600" dirty="0" smtClean="0"/>
              <a:t>, </a:t>
            </a:r>
            <a:r>
              <a:rPr lang="cs-CZ" sz="1600" dirty="0"/>
              <a:t>4. Vyplnění žádosti II</a:t>
            </a:r>
            <a:r>
              <a:rPr lang="cs-CZ" sz="1600" dirty="0" smtClean="0"/>
              <a:t>, </a:t>
            </a:r>
            <a:r>
              <a:rPr lang="cs-CZ" sz="1600" dirty="0"/>
              <a:t>5. Zprávy o realizace projektu</a:t>
            </a:r>
            <a:r>
              <a:rPr lang="cs-CZ" sz="1600" dirty="0" smtClean="0"/>
              <a:t>.</a:t>
            </a:r>
          </a:p>
          <a:p>
            <a:pPr marL="400050" indent="-400050" algn="just">
              <a:buAutoNum type="romanUcPeriod" startAt="3"/>
            </a:pPr>
            <a:endParaRPr lang="cs-CZ" sz="800" dirty="0" smtClean="0"/>
          </a:p>
          <a:p>
            <a:pPr indent="-285750" algn="just"/>
            <a:r>
              <a:rPr lang="cs-CZ" dirty="0" smtClean="0"/>
              <a:t>Případné chyby v systému zasílat na kontaktní osobu Centra - doložit </a:t>
            </a:r>
            <a:r>
              <a:rPr lang="cs-CZ" dirty="0" err="1" smtClean="0"/>
              <a:t>Print</a:t>
            </a:r>
            <a:r>
              <a:rPr lang="cs-CZ" dirty="0" smtClean="0"/>
              <a:t> </a:t>
            </a:r>
            <a:r>
              <a:rPr lang="cs-CZ" dirty="0" err="1" smtClean="0"/>
              <a:t>Screen</a:t>
            </a:r>
            <a:r>
              <a:rPr lang="cs-CZ" dirty="0" smtClean="0"/>
              <a:t> chybové hlášky při kontrole na dané záložce, kde se chyba vyskytuje! </a:t>
            </a:r>
          </a:p>
        </p:txBody>
      </p:sp>
      <p:sp>
        <p:nvSpPr>
          <p:cNvPr id="4" name="Nadpis 3"/>
          <p:cNvSpPr>
            <a:spLocks noGrp="1"/>
          </p:cNvSpPr>
          <p:nvPr>
            <p:ph type="title"/>
          </p:nvPr>
        </p:nvSpPr>
        <p:spPr/>
        <p:txBody>
          <a:bodyPr>
            <a:normAutofit/>
          </a:bodyPr>
          <a:lstStyle/>
          <a:p>
            <a:pPr algn="ctr"/>
            <a:r>
              <a:rPr lang="cs-CZ" sz="2800" dirty="0" smtClean="0"/>
              <a:t>Co Vám může pomoci při vyplnění IS KP14+ ?</a:t>
            </a:r>
            <a:endParaRPr lang="cs-CZ" sz="2800"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10</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081842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cs-CZ" dirty="0" smtClean="0"/>
              <a:t>Příjem a hodnocení žádostí </a:t>
            </a:r>
            <a:br>
              <a:rPr lang="cs-CZ" dirty="0" smtClean="0"/>
            </a:br>
            <a:r>
              <a:rPr lang="cs-CZ" dirty="0" smtClean="0"/>
              <a:t>o podporu</a:t>
            </a:r>
            <a:endParaRPr lang="en-US" dirty="0"/>
          </a:p>
        </p:txBody>
      </p:sp>
      <p:sp>
        <p:nvSpPr>
          <p:cNvPr id="3" name="Subtitle 2"/>
          <p:cNvSpPr>
            <a:spLocks noGrp="1"/>
          </p:cNvSpPr>
          <p:nvPr>
            <p:ph type="subTitle" idx="1"/>
          </p:nvPr>
        </p:nvSpPr>
        <p:spPr>
          <a:xfrm>
            <a:off x="685800" y="4735774"/>
            <a:ext cx="6400800" cy="1221399"/>
          </a:xfrm>
        </p:spPr>
        <p:txBody>
          <a:bodyPr/>
          <a:lstStyle/>
          <a:p>
            <a:endParaRPr lang="cs-CZ" b="1" dirty="0" smtClean="0"/>
          </a:p>
          <a:p>
            <a:r>
              <a:rPr lang="cs-CZ" b="1" dirty="0"/>
              <a:t>Ing. Petr Šústal </a:t>
            </a:r>
            <a:endParaRPr lang="cs-CZ" dirty="0"/>
          </a:p>
          <a:p>
            <a:endParaRPr lang="cs-CZ" b="1" dirty="0"/>
          </a:p>
        </p:txBody>
      </p:sp>
      <p:sp>
        <p:nvSpPr>
          <p:cNvPr id="4" name="Text Placeholder 3"/>
          <p:cNvSpPr>
            <a:spLocks noGrp="1"/>
          </p:cNvSpPr>
          <p:nvPr>
            <p:ph type="body" sz="quarter" idx="11"/>
          </p:nvPr>
        </p:nvSpPr>
        <p:spPr>
          <a:xfrm>
            <a:off x="685800" y="2428876"/>
            <a:ext cx="7772400" cy="2306898"/>
          </a:xfrm>
        </p:spPr>
        <p:txBody>
          <a:bodyPr>
            <a:noAutofit/>
          </a:bodyPr>
          <a:lstStyle/>
          <a:p>
            <a:endParaRPr lang="cs-CZ" sz="2000" b="1" dirty="0" smtClean="0">
              <a:effectLst>
                <a:outerShdw blurRad="38100" dist="38100" dir="2700000" algn="tl">
                  <a:srgbClr val="000000">
                    <a:alpha val="43137"/>
                  </a:srgbClr>
                </a:outerShdw>
              </a:effectLst>
            </a:endParaRPr>
          </a:p>
          <a:p>
            <a:endParaRPr lang="cs-CZ" sz="2000" b="1" dirty="0">
              <a:effectLst>
                <a:outerShdw blurRad="38100" dist="38100" dir="2700000" algn="tl">
                  <a:srgbClr val="000000">
                    <a:alpha val="43137"/>
                  </a:srgbClr>
                </a:outerShdw>
              </a:effectLst>
            </a:endParaRPr>
          </a:p>
          <a:p>
            <a:endParaRPr lang="cs-CZ" sz="2000" b="1" dirty="0" smtClean="0">
              <a:effectLst>
                <a:outerShdw blurRad="38100" dist="38100" dir="2700000" algn="tl">
                  <a:srgbClr val="000000">
                    <a:alpha val="43137"/>
                  </a:srgbClr>
                </a:outerShdw>
              </a:effectLst>
            </a:endParaRPr>
          </a:p>
          <a:p>
            <a:r>
              <a:rPr lang="cs-CZ" sz="2000" b="1" dirty="0" smtClean="0">
                <a:effectLst>
                  <a:outerShdw blurRad="38100" dist="38100" dir="2700000" algn="tl">
                    <a:srgbClr val="000000">
                      <a:alpha val="43137"/>
                    </a:srgbClr>
                  </a:outerShdw>
                </a:effectLst>
              </a:rPr>
              <a:t>Seminář </a:t>
            </a:r>
            <a:r>
              <a:rPr lang="cs-CZ" sz="2000" b="1" dirty="0">
                <a:effectLst>
                  <a:outerShdw blurRad="38100" dist="38100" dir="2700000" algn="tl">
                    <a:srgbClr val="000000">
                      <a:alpha val="43137"/>
                    </a:srgbClr>
                  </a:outerShdw>
                </a:effectLst>
              </a:rPr>
              <a:t>pro SC </a:t>
            </a:r>
            <a:r>
              <a:rPr lang="cs-CZ" sz="2000" b="1" dirty="0" smtClean="0">
                <a:effectLst>
                  <a:outerShdw blurRad="38100" dist="38100" dir="2700000" algn="tl">
                    <a:srgbClr val="000000">
                      <a:alpha val="43137"/>
                    </a:srgbClr>
                  </a:outerShdw>
                </a:effectLst>
              </a:rPr>
              <a:t>2.3 </a:t>
            </a:r>
            <a:r>
              <a:rPr lang="cs-CZ" sz="2000" b="1" dirty="0">
                <a:effectLst>
                  <a:outerShdw blurRad="38100" dist="38100" dir="2700000" algn="tl">
                    <a:srgbClr val="000000">
                      <a:alpha val="43137"/>
                    </a:srgbClr>
                  </a:outerShdw>
                </a:effectLst>
              </a:rPr>
              <a:t/>
            </a:r>
            <a:br>
              <a:rPr lang="cs-CZ" sz="2000" b="1" dirty="0">
                <a:effectLst>
                  <a:outerShdw blurRad="38100" dist="38100" dir="2700000" algn="tl">
                    <a:srgbClr val="000000">
                      <a:alpha val="43137"/>
                    </a:srgbClr>
                  </a:outerShdw>
                </a:effectLst>
              </a:rPr>
            </a:br>
            <a:r>
              <a:rPr lang="cs-CZ" sz="2000" b="1" dirty="0" smtClean="0">
                <a:effectLst>
                  <a:outerShdw blurRad="38100" dist="38100" dir="2700000" algn="tl">
                    <a:srgbClr val="000000">
                      <a:alpha val="43137"/>
                    </a:srgbClr>
                  </a:outerShdw>
                </a:effectLst>
              </a:rPr>
              <a:t>Zvýšení kvality návazné péče </a:t>
            </a:r>
            <a:r>
              <a:rPr lang="cs-CZ" sz="2000" b="1" dirty="0">
                <a:effectLst>
                  <a:outerShdw blurRad="38100" dist="38100" dir="2700000" algn="tl">
                    <a:srgbClr val="000000">
                      <a:alpha val="43137"/>
                    </a:srgbClr>
                  </a:outerShdw>
                </a:effectLst>
              </a:rPr>
              <a:t>(výzva č. </a:t>
            </a:r>
            <a:r>
              <a:rPr lang="cs-CZ" sz="2000" b="1" dirty="0" smtClean="0">
                <a:effectLst>
                  <a:outerShdw blurRad="38100" dist="38100" dir="2700000" algn="tl">
                    <a:srgbClr val="000000">
                      <a:alpha val="43137"/>
                    </a:srgbClr>
                  </a:outerShdw>
                </a:effectLst>
              </a:rPr>
              <a:t>31)</a:t>
            </a:r>
            <a:endParaRPr lang="cs-CZ" sz="2000" b="1" dirty="0">
              <a:effectLst>
                <a:outerShdw blurRad="38100" dist="38100" dir="2700000" algn="tl">
                  <a:srgbClr val="000000">
                    <a:alpha val="43137"/>
                  </a:srgbClr>
                </a:outerShdw>
              </a:effectLst>
            </a:endParaRPr>
          </a:p>
        </p:txBody>
      </p:sp>
      <p:sp>
        <p:nvSpPr>
          <p:cNvPr id="5" name="Text Placeholder 4"/>
          <p:cNvSpPr>
            <a:spLocks noGrp="1"/>
          </p:cNvSpPr>
          <p:nvPr>
            <p:ph type="body" sz="quarter" idx="12"/>
          </p:nvPr>
        </p:nvSpPr>
        <p:spPr/>
        <p:txBody>
          <a:bodyPr/>
          <a:lstStyle/>
          <a:p>
            <a:r>
              <a:rPr lang="cs-CZ" dirty="0" smtClean="0"/>
              <a:t>24. 2. 2016</a:t>
            </a:r>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741757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a:bodyPr>
          <a:lstStyle/>
          <a:p>
            <a:pPr marL="454025" lvl="1" indent="-187325"/>
            <a:r>
              <a:rPr lang="cs-CZ" dirty="0" smtClean="0"/>
              <a:t>Podání žádostí POUZE přes MS2014+</a:t>
            </a:r>
          </a:p>
          <a:p>
            <a:pPr marL="454025" lvl="1" indent="-187325"/>
            <a:r>
              <a:rPr lang="cs-CZ" dirty="0" smtClean="0"/>
              <a:t>Automatická registrace žádosti</a:t>
            </a:r>
          </a:p>
          <a:p>
            <a:pPr marL="454025" lvl="1" indent="-187325"/>
            <a:r>
              <a:rPr lang="cs-CZ" dirty="0" smtClean="0"/>
              <a:t>Automatické předložení na příslušné krajské oddělení Centra – krajské pracoviště pro Liberecký kraj, odd. administrace OSS Praha</a:t>
            </a:r>
          </a:p>
          <a:p>
            <a:pPr marL="454025" lvl="1" indent="-187325" algn="just"/>
            <a:r>
              <a:rPr lang="cs-CZ" dirty="0" smtClean="0"/>
              <a:t>Žadatel bude depeší informován o přidělených manažerech projektu, kteří budou mít na starosti další administraci projektu a komunikaci se žadatelem</a:t>
            </a:r>
          </a:p>
          <a:p>
            <a:pPr marL="454025" lvl="1" indent="-187325" algn="just"/>
            <a:r>
              <a:rPr lang="cs-CZ" dirty="0" smtClean="0"/>
              <a:t>Komunikace s Centrem před podáním žádosti o podporu: přes pracovníka uvedeného ve Specifických pravidlech</a:t>
            </a:r>
          </a:p>
          <a:p>
            <a:pPr marL="454025" lvl="1" indent="-187325" algn="just"/>
            <a:r>
              <a:rPr lang="cs-CZ" dirty="0" smtClean="0"/>
              <a:t>Komunikace s Centrem po podání žádosti o podporu: přes přiřazeného manažera projektu</a:t>
            </a:r>
          </a:p>
          <a:p>
            <a:pPr marL="454025" lvl="1" indent="-187325" algn="just"/>
            <a:endParaRPr lang="cs-CZ" dirty="0" smtClean="0"/>
          </a:p>
          <a:p>
            <a:endParaRPr lang="en-US" dirty="0"/>
          </a:p>
        </p:txBody>
      </p:sp>
      <p:sp>
        <p:nvSpPr>
          <p:cNvPr id="3" name="Footer Placeholder 2"/>
          <p:cNvSpPr>
            <a:spLocks noGrp="1"/>
          </p:cNvSpPr>
          <p:nvPr>
            <p:ph type="ftr" sz="quarter" idx="11"/>
          </p:nvPr>
        </p:nvSpPr>
        <p:spPr/>
        <p:txBody>
          <a:bodyPr/>
          <a:lstStyle/>
          <a:p>
            <a:endParaRPr lang="en-US"/>
          </a:p>
        </p:txBody>
      </p:sp>
      <p:sp>
        <p:nvSpPr>
          <p:cNvPr id="4" name="Title 3"/>
          <p:cNvSpPr>
            <a:spLocks noGrp="1"/>
          </p:cNvSpPr>
          <p:nvPr>
            <p:ph type="title"/>
          </p:nvPr>
        </p:nvSpPr>
        <p:spPr/>
        <p:txBody>
          <a:bodyPr/>
          <a:lstStyle/>
          <a:p>
            <a:r>
              <a:rPr lang="cs-CZ" dirty="0" smtClean="0"/>
              <a:t>Příjem žádostí o podporu</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12</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421891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cs-CZ" dirty="0" smtClean="0"/>
              <a:t>Hodnocení žádostí</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13</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pic>
        <p:nvPicPr>
          <p:cNvPr id="8" name="Obrázek 1"/>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09675" y="1304926"/>
            <a:ext cx="6498073" cy="4139984"/>
          </a:xfrm>
          <a:prstGeom prst="rect">
            <a:avLst/>
          </a:prstGeom>
          <a:noFill/>
          <a:ln>
            <a:noFill/>
          </a:ln>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7451" y="1306874"/>
            <a:ext cx="7959349" cy="4819290"/>
          </a:xfrm>
        </p:spPr>
        <p:txBody>
          <a:bodyPr>
            <a:normAutofit fontScale="92500" lnSpcReduction="10000"/>
          </a:bodyPr>
          <a:lstStyle/>
          <a:p>
            <a:pPr marL="361950" lvl="1" indent="-276225" defTabSz="266700"/>
            <a:r>
              <a:rPr lang="cs-CZ" dirty="0"/>
              <a:t>P</a:t>
            </a:r>
            <a:r>
              <a:rPr lang="cs-CZ" dirty="0" smtClean="0"/>
              <a:t>rovedena do 23 pracovních dní od ukončení příjmu žádostí o podporu;</a:t>
            </a:r>
          </a:p>
          <a:p>
            <a:pPr marL="361950" lvl="1" indent="-276225" defTabSz="266700"/>
            <a:r>
              <a:rPr lang="cs-CZ" dirty="0" smtClean="0"/>
              <a:t>probíhá elektronicky v MS2014+, kontrolu provádí Centrum;</a:t>
            </a:r>
          </a:p>
          <a:p>
            <a:pPr marL="361950" lvl="1" indent="-276225" defTabSz="266700"/>
            <a:r>
              <a:rPr lang="cs-CZ" dirty="0" smtClean="0"/>
              <a:t>eliminační kritéria (vždy odpověď „ANO“ x „NE“);</a:t>
            </a:r>
          </a:p>
          <a:p>
            <a:pPr marL="361950" lvl="1" indent="-276225" algn="just" defTabSz="266700"/>
            <a:r>
              <a:rPr lang="cs-CZ" dirty="0"/>
              <a:t>p</a:t>
            </a:r>
            <a:r>
              <a:rPr lang="cs-CZ" dirty="0" smtClean="0"/>
              <a:t>ři kontrole přijatelnosti musí být splněna všechna kritéria stanovená výzvou (obecná i specifická) – v případě nesplnění jakéhokoliv kritéria je žádost vyloučena z dalšího hodnocení;</a:t>
            </a:r>
          </a:p>
          <a:p>
            <a:pPr marL="361950" lvl="1" indent="-276225" algn="just" defTabSz="266700"/>
            <a:r>
              <a:rPr lang="cs-CZ" sz="2100" dirty="0"/>
              <a:t>v rámci kontroly přijatelnosti projektu NELZE žadatele vyzvat </a:t>
            </a:r>
            <a:br>
              <a:rPr lang="cs-CZ" sz="2100" dirty="0"/>
            </a:br>
            <a:r>
              <a:rPr lang="cs-CZ" sz="2100" dirty="0"/>
              <a:t>k doplnění/vysvětlení</a:t>
            </a:r>
          </a:p>
          <a:p>
            <a:pPr marL="361950" lvl="1" indent="-276225" algn="just" defTabSz="266700"/>
            <a:r>
              <a:rPr lang="cs-CZ" dirty="0" smtClean="0"/>
              <a:t>v rámci kontroly formálních náležitostí lze vyzvat k doložení </a:t>
            </a:r>
            <a:br>
              <a:rPr lang="cs-CZ" dirty="0" smtClean="0"/>
            </a:br>
            <a:r>
              <a:rPr lang="cs-CZ" dirty="0" smtClean="0"/>
              <a:t>(max. dvakrát);</a:t>
            </a:r>
          </a:p>
          <a:p>
            <a:pPr marL="361950" lvl="1" indent="-276225" algn="just" defTabSz="266700"/>
            <a:r>
              <a:rPr lang="cs-CZ" dirty="0" smtClean="0"/>
              <a:t>výzvy k doplnění/upřesnění jsou žadateli zasílány formou depeší </a:t>
            </a:r>
            <a:br>
              <a:rPr lang="cs-CZ" dirty="0" smtClean="0"/>
            </a:br>
            <a:r>
              <a:rPr lang="cs-CZ" dirty="0" smtClean="0"/>
              <a:t>v MS2014+.</a:t>
            </a:r>
          </a:p>
          <a:p>
            <a:pPr marL="454025" lvl="1" indent="-187325"/>
            <a:endParaRPr lang="cs-CZ" dirty="0" smtClean="0"/>
          </a:p>
          <a:p>
            <a:endParaRPr lang="en-US" dirty="0"/>
          </a:p>
        </p:txBody>
      </p:sp>
      <p:sp>
        <p:nvSpPr>
          <p:cNvPr id="3" name="Footer Placeholder 2"/>
          <p:cNvSpPr>
            <a:spLocks noGrp="1"/>
          </p:cNvSpPr>
          <p:nvPr>
            <p:ph type="ftr" sz="quarter" idx="11"/>
          </p:nvPr>
        </p:nvSpPr>
        <p:spPr/>
        <p:txBody>
          <a:bodyPr/>
          <a:lstStyle/>
          <a:p>
            <a:endParaRPr lang="en-US"/>
          </a:p>
        </p:txBody>
      </p:sp>
      <p:sp>
        <p:nvSpPr>
          <p:cNvPr id="4" name="Title 3"/>
          <p:cNvSpPr>
            <a:spLocks noGrp="1"/>
          </p:cNvSpPr>
          <p:nvPr>
            <p:ph type="title"/>
          </p:nvPr>
        </p:nvSpPr>
        <p:spPr/>
        <p:txBody>
          <a:bodyPr>
            <a:normAutofit fontScale="90000"/>
          </a:bodyPr>
          <a:lstStyle/>
          <a:p>
            <a:r>
              <a:rPr lang="cs-CZ" dirty="0" smtClean="0"/>
              <a:t>Kontrola přijatelnosti a formálních náležitostí</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14</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683038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4"/>
            <a:ext cx="7959349" cy="4819290"/>
          </a:xfrm>
        </p:spPr>
        <p:txBody>
          <a:bodyPr>
            <a:normAutofit/>
          </a:bodyPr>
          <a:lstStyle/>
          <a:p>
            <a:pPr marL="0" lvl="1" indent="0">
              <a:spcBef>
                <a:spcPct val="20000"/>
              </a:spcBef>
              <a:spcAft>
                <a:spcPts val="200"/>
              </a:spcAft>
              <a:buNone/>
            </a:pPr>
            <a:r>
              <a:rPr lang="cs-CZ" dirty="0" smtClean="0"/>
              <a:t>1. Žádost </a:t>
            </a:r>
            <a:r>
              <a:rPr lang="cs-CZ" dirty="0"/>
              <a:t>je podána v předepsané formě</a:t>
            </a:r>
          </a:p>
          <a:p>
            <a:pPr marL="542925" indent="-285750">
              <a:spcBef>
                <a:spcPts val="0"/>
              </a:spcBef>
              <a:buFont typeface="Courier New" panose="02070309020205020404" pitchFamily="49" charset="0"/>
              <a:buChar char="o"/>
            </a:pPr>
            <a:r>
              <a:rPr lang="cs-CZ" dirty="0" smtClean="0"/>
              <a:t>Přes MS2014+.</a:t>
            </a:r>
          </a:p>
          <a:p>
            <a:pPr marL="542925" indent="-285750">
              <a:spcBef>
                <a:spcPts val="0"/>
              </a:spcBef>
              <a:buFont typeface="Courier New" panose="02070309020205020404" pitchFamily="49" charset="0"/>
              <a:buChar char="o"/>
            </a:pPr>
            <a:r>
              <a:rPr lang="cs-CZ" dirty="0" smtClean="0"/>
              <a:t>Ve finančním plánu jsou nastaveny etapy projektu v minimální délce 3 měsíců.</a:t>
            </a:r>
          </a:p>
          <a:p>
            <a:pPr marL="542925" indent="-285750">
              <a:spcBef>
                <a:spcPts val="0"/>
              </a:spcBef>
              <a:buFont typeface="Courier New" panose="02070309020205020404" pitchFamily="49" charset="0"/>
              <a:buChar char="o"/>
            </a:pPr>
            <a:r>
              <a:rPr lang="cs-CZ" dirty="0" smtClean="0"/>
              <a:t>Informace </a:t>
            </a:r>
            <a:r>
              <a:rPr lang="cs-CZ" dirty="0"/>
              <a:t>uvedené v žádosti </a:t>
            </a:r>
            <a:r>
              <a:rPr lang="cs-CZ" dirty="0" smtClean="0"/>
              <a:t>o </a:t>
            </a:r>
            <a:r>
              <a:rPr lang="cs-CZ" dirty="0"/>
              <a:t>podporu </a:t>
            </a:r>
            <a:r>
              <a:rPr lang="cs-CZ" dirty="0" smtClean="0"/>
              <a:t>jsou v</a:t>
            </a:r>
            <a:r>
              <a:rPr lang="cs-CZ" dirty="0"/>
              <a:t> souladu s </a:t>
            </a:r>
            <a:r>
              <a:rPr lang="cs-CZ" dirty="0" smtClean="0"/>
              <a:t>přílohami.</a:t>
            </a:r>
          </a:p>
          <a:p>
            <a:pPr marL="542925" indent="-285750">
              <a:spcBef>
                <a:spcPts val="0"/>
              </a:spcBef>
              <a:buFont typeface="Courier New" panose="02070309020205020404" pitchFamily="49" charset="0"/>
              <a:buChar char="o"/>
            </a:pPr>
            <a:r>
              <a:rPr lang="cs-CZ" dirty="0" smtClean="0"/>
              <a:t>Jsou zvolené správné indikátory.</a:t>
            </a:r>
          </a:p>
          <a:p>
            <a:pPr marL="542925" indent="-285750">
              <a:spcBef>
                <a:spcPts val="0"/>
              </a:spcBef>
              <a:buFont typeface="Courier New" panose="02070309020205020404" pitchFamily="49" charset="0"/>
              <a:buChar char="o"/>
            </a:pPr>
            <a:r>
              <a:rPr lang="cs-CZ" dirty="0" smtClean="0"/>
              <a:t>V modulu CBA je zpracována finanční analýza.</a:t>
            </a:r>
          </a:p>
          <a:p>
            <a:pPr marL="542925" indent="-285750">
              <a:spcBef>
                <a:spcPts val="0"/>
              </a:spcBef>
              <a:buFont typeface="Courier New" panose="02070309020205020404" pitchFamily="49" charset="0"/>
              <a:buChar char="o"/>
            </a:pPr>
            <a:r>
              <a:rPr lang="cs-CZ" dirty="0" smtClean="0"/>
              <a:t>V modulu CBA je zpracována CBA s veřejnou podporou.</a:t>
            </a:r>
          </a:p>
          <a:p>
            <a:endParaRPr lang="cs-CZ" sz="600" dirty="0" smtClean="0"/>
          </a:p>
          <a:p>
            <a:endParaRPr lang="cs-CZ" sz="600" dirty="0" smtClean="0"/>
          </a:p>
          <a:p>
            <a:pPr marL="0" lvl="1" indent="0">
              <a:spcBef>
                <a:spcPts val="0"/>
              </a:spcBef>
              <a:spcAft>
                <a:spcPts val="200"/>
              </a:spcAft>
              <a:buNone/>
            </a:pPr>
            <a:r>
              <a:rPr lang="cs-CZ" dirty="0" smtClean="0"/>
              <a:t>2. Žádost </a:t>
            </a:r>
            <a:r>
              <a:rPr lang="cs-CZ" dirty="0"/>
              <a:t>je podepsána oprávněným zástupcem žadatele</a:t>
            </a:r>
          </a:p>
          <a:p>
            <a:pPr marL="542925" indent="-285750">
              <a:spcBef>
                <a:spcPts val="0"/>
              </a:spcBef>
              <a:buFont typeface="Courier New" panose="02070309020205020404" pitchFamily="49" charset="0"/>
              <a:buChar char="o"/>
            </a:pPr>
            <a:r>
              <a:rPr lang="cs-CZ" dirty="0" smtClean="0"/>
              <a:t>Statutární zástupce, popř. jim pověřená osoba na základě plné moci, či jiného dokumentu (např. pověření).</a:t>
            </a:r>
          </a:p>
          <a:p>
            <a:pPr marL="542925" indent="-285750">
              <a:spcBef>
                <a:spcPts val="0"/>
              </a:spcBef>
              <a:buFont typeface="Courier New" panose="02070309020205020404" pitchFamily="49" charset="0"/>
              <a:buChar char="o"/>
            </a:pPr>
            <a:endParaRPr lang="cs-CZ" sz="600" dirty="0" smtClean="0"/>
          </a:p>
          <a:p>
            <a:pPr marL="542925" indent="-285750">
              <a:spcBef>
                <a:spcPts val="0"/>
              </a:spcBef>
              <a:buFont typeface="Courier New" panose="02070309020205020404" pitchFamily="49" charset="0"/>
              <a:buChar char="o"/>
            </a:pPr>
            <a:endParaRPr lang="cs-CZ" sz="2000" dirty="0" smtClean="0"/>
          </a:p>
        </p:txBody>
      </p:sp>
      <p:sp>
        <p:nvSpPr>
          <p:cNvPr id="4" name="Nadpis 3"/>
          <p:cNvSpPr>
            <a:spLocks noGrp="1"/>
          </p:cNvSpPr>
          <p:nvPr>
            <p:ph type="title"/>
          </p:nvPr>
        </p:nvSpPr>
        <p:spPr/>
        <p:txBody>
          <a:bodyPr/>
          <a:lstStyle/>
          <a:p>
            <a:pPr algn="ctr"/>
            <a:r>
              <a:rPr lang="cs-CZ" dirty="0"/>
              <a:t>Kritéria formálních </a:t>
            </a:r>
            <a:r>
              <a:rPr lang="cs-CZ" dirty="0" smtClean="0"/>
              <a:t>náležitostí – 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15</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619296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4"/>
            <a:ext cx="7959349" cy="4819290"/>
          </a:xfrm>
        </p:spPr>
        <p:txBody>
          <a:bodyPr>
            <a:normAutofit/>
          </a:bodyPr>
          <a:lstStyle/>
          <a:p>
            <a:pPr marL="542925" indent="-285750">
              <a:spcBef>
                <a:spcPts val="0"/>
              </a:spcBef>
              <a:buFont typeface="Courier New" panose="02070309020205020404" pitchFamily="49" charset="0"/>
              <a:buChar char="o"/>
            </a:pPr>
            <a:endParaRPr lang="cs-CZ" sz="600" dirty="0" smtClean="0"/>
          </a:p>
          <a:p>
            <a:pPr marL="0" lvl="1" indent="0">
              <a:spcBef>
                <a:spcPts val="0"/>
              </a:spcBef>
              <a:spcAft>
                <a:spcPts val="600"/>
              </a:spcAft>
              <a:buNone/>
            </a:pPr>
            <a:r>
              <a:rPr lang="cs-CZ" dirty="0"/>
              <a:t>3. Jsou doloženy všechny povinné přílohy a obsahově splňují požadované náležitosti</a:t>
            </a:r>
          </a:p>
          <a:p>
            <a:pPr marL="534988" indent="-361950" algn="just">
              <a:spcBef>
                <a:spcPts val="0"/>
              </a:spcBef>
              <a:spcAft>
                <a:spcPts val="0"/>
              </a:spcAft>
              <a:buFont typeface="Courier New" panose="02070309020205020404" pitchFamily="49" charset="0"/>
              <a:buChar char="o"/>
              <a:tabLst>
                <a:tab pos="536575" algn="l"/>
              </a:tabLst>
            </a:pPr>
            <a:r>
              <a:rPr lang="cs-CZ" b="1" dirty="0" smtClean="0"/>
              <a:t>Plná </a:t>
            </a:r>
            <a:r>
              <a:rPr lang="cs-CZ" b="1" dirty="0"/>
              <a:t>moc</a:t>
            </a:r>
          </a:p>
          <a:p>
            <a:pPr marL="534988" indent="-361950" algn="just">
              <a:spcBef>
                <a:spcPts val="0"/>
              </a:spcBef>
              <a:spcAft>
                <a:spcPts val="0"/>
              </a:spcAft>
              <a:tabLst>
                <a:tab pos="536575" algn="l"/>
              </a:tabLst>
            </a:pPr>
            <a:r>
              <a:rPr lang="cs-CZ" dirty="0"/>
              <a:t>	</a:t>
            </a:r>
            <a:r>
              <a:rPr lang="cs-CZ" sz="1700" dirty="0"/>
              <a:t>V případě přenesení pravomocí na jinou </a:t>
            </a:r>
            <a:r>
              <a:rPr lang="cs-CZ" sz="1700" dirty="0" smtClean="0"/>
              <a:t>osobu, např. při podpisu žádosti.</a:t>
            </a:r>
            <a:br>
              <a:rPr lang="cs-CZ" sz="1700" dirty="0" smtClean="0"/>
            </a:br>
            <a:r>
              <a:rPr lang="cs-CZ" sz="1700" dirty="0" smtClean="0"/>
              <a:t>Plné </a:t>
            </a:r>
            <a:r>
              <a:rPr lang="cs-CZ" sz="1700" dirty="0"/>
              <a:t>moci jsou uloženy v elektronické podobě v MS2014+. </a:t>
            </a:r>
            <a:r>
              <a:rPr lang="cs-CZ" sz="1700" dirty="0" smtClean="0"/>
              <a:t>Vzor plné moci je uveden v Příloze č. 11 Obecných pravidel. </a:t>
            </a:r>
            <a:r>
              <a:rPr lang="cs-CZ" sz="1700" dirty="0"/>
              <a:t>Plnou moc je možní nahradit </a:t>
            </a:r>
            <a:r>
              <a:rPr lang="cs-CZ" sz="1700" dirty="0" smtClean="0"/>
              <a:t>pověřením.</a:t>
            </a:r>
          </a:p>
          <a:p>
            <a:pPr marL="534988" indent="-361950" algn="just">
              <a:spcBef>
                <a:spcPts val="0"/>
              </a:spcBef>
              <a:spcAft>
                <a:spcPts val="0"/>
              </a:spcAft>
              <a:buFont typeface="Courier New" panose="02070309020205020404" pitchFamily="49" charset="0"/>
              <a:buChar char="o"/>
              <a:tabLst>
                <a:tab pos="536575" algn="l"/>
              </a:tabLst>
            </a:pPr>
            <a:r>
              <a:rPr lang="cs-CZ" b="1" dirty="0"/>
              <a:t>Dokumentace k zadávacím a výběrovým </a:t>
            </a:r>
            <a:r>
              <a:rPr lang="cs-CZ" b="1" dirty="0" smtClean="0"/>
              <a:t>řízením</a:t>
            </a:r>
          </a:p>
          <a:p>
            <a:pPr marL="173038" algn="just">
              <a:spcBef>
                <a:spcPts val="0"/>
              </a:spcBef>
              <a:spcAft>
                <a:spcPts val="0"/>
              </a:spcAft>
              <a:tabLst>
                <a:tab pos="536575" algn="l"/>
              </a:tabLst>
            </a:pPr>
            <a:r>
              <a:rPr lang="cs-CZ" sz="1700" dirty="0" smtClean="0"/>
              <a:t>	Žadatel </a:t>
            </a:r>
            <a:r>
              <a:rPr lang="cs-CZ" sz="1700" dirty="0"/>
              <a:t>dokládá dokumentaci k zadávacím a výběrovým řízením, která </a:t>
            </a:r>
            <a:r>
              <a:rPr lang="cs-CZ" sz="1700" dirty="0" smtClean="0"/>
              <a:t>	provedl 	před </a:t>
            </a:r>
            <a:r>
              <a:rPr lang="cs-CZ" sz="1700" dirty="0"/>
              <a:t>podáním žádosti o podporu. </a:t>
            </a:r>
          </a:p>
          <a:p>
            <a:pPr marL="173038" algn="just">
              <a:spcBef>
                <a:spcPts val="0"/>
              </a:spcBef>
              <a:spcAft>
                <a:spcPts val="0"/>
              </a:spcAft>
              <a:tabLst>
                <a:tab pos="536575" algn="l"/>
              </a:tabLst>
            </a:pPr>
            <a:r>
              <a:rPr lang="cs-CZ" sz="1700" dirty="0" smtClean="0"/>
              <a:t>	</a:t>
            </a:r>
            <a:r>
              <a:rPr lang="cs-CZ" sz="1700" dirty="0"/>
              <a:t>Postup</a:t>
            </a:r>
            <a:r>
              <a:rPr lang="cs-CZ" sz="1700" dirty="0" smtClean="0"/>
              <a:t> </a:t>
            </a:r>
            <a:r>
              <a:rPr lang="cs-CZ" sz="1700" dirty="0"/>
              <a:t>k předkládání dokumentace je uveden v kap. 5 Obecných pravidel.</a:t>
            </a:r>
          </a:p>
          <a:p>
            <a:pPr marL="534988" indent="-361950" algn="just">
              <a:spcBef>
                <a:spcPts val="0"/>
              </a:spcBef>
              <a:spcAft>
                <a:spcPts val="0"/>
              </a:spcAft>
              <a:buFont typeface="Courier New" panose="02070309020205020404" pitchFamily="49" charset="0"/>
              <a:buChar char="o"/>
              <a:tabLst>
                <a:tab pos="536575" algn="l"/>
              </a:tabLst>
            </a:pPr>
            <a:r>
              <a:rPr lang="cs-CZ" b="1" dirty="0"/>
              <a:t>Doklady</a:t>
            </a:r>
            <a:r>
              <a:rPr lang="cs-CZ" sz="1700" b="1" dirty="0"/>
              <a:t> o právní subjektivitě žadatele</a:t>
            </a:r>
          </a:p>
          <a:p>
            <a:pPr marL="173038" algn="just">
              <a:spcBef>
                <a:spcPts val="0"/>
              </a:spcBef>
              <a:spcAft>
                <a:spcPts val="0"/>
              </a:spcAft>
              <a:tabLst>
                <a:tab pos="536575" algn="l"/>
              </a:tabLst>
            </a:pPr>
            <a:r>
              <a:rPr lang="cs-CZ" sz="1700" i="1" dirty="0" smtClean="0"/>
              <a:t>Obchodní společnosti – výpis z obchodního rejstříku ne starší než 3 měsíce</a:t>
            </a:r>
          </a:p>
          <a:p>
            <a:pPr marL="173038" algn="just">
              <a:spcBef>
                <a:spcPts val="0"/>
              </a:spcBef>
              <a:spcAft>
                <a:spcPts val="0"/>
              </a:spcAft>
              <a:tabLst>
                <a:tab pos="536575" algn="l"/>
              </a:tabLst>
            </a:pPr>
            <a:r>
              <a:rPr lang="cs-CZ" sz="1700" i="1" dirty="0" smtClean="0"/>
              <a:t>Nestátní neziskové organizace – zakladatelská smlouva/zakládací/zřizovací listina/jiný dokument o založení; stanovy</a:t>
            </a:r>
          </a:p>
          <a:p>
            <a:pPr marL="173038" algn="just">
              <a:spcBef>
                <a:spcPts val="0"/>
              </a:spcBef>
              <a:spcAft>
                <a:spcPts val="0"/>
              </a:spcAft>
              <a:tabLst>
                <a:tab pos="536575" algn="l"/>
              </a:tabLst>
            </a:pPr>
            <a:r>
              <a:rPr lang="cs-CZ" sz="1700" i="1" dirty="0" smtClean="0"/>
              <a:t>Církevní organizace - </a:t>
            </a:r>
            <a:r>
              <a:rPr lang="cs-CZ" sz="1700" i="1" dirty="0"/>
              <a:t>zakladatelská smlouva/zakládací/zřizovací listina/jiný dokument o založení</a:t>
            </a:r>
            <a:endParaRPr lang="cs-CZ" sz="1700" i="1" dirty="0" smtClean="0"/>
          </a:p>
          <a:p>
            <a:pPr marL="173038" algn="just">
              <a:spcBef>
                <a:spcPts val="0"/>
              </a:spcBef>
              <a:spcAft>
                <a:spcPts val="0"/>
              </a:spcAft>
              <a:tabLst>
                <a:tab pos="536575" algn="l"/>
              </a:tabLst>
            </a:pPr>
            <a:endParaRPr lang="cs-CZ" sz="1700" dirty="0" smtClean="0"/>
          </a:p>
          <a:p>
            <a:pPr marL="542925" indent="-285750">
              <a:spcBef>
                <a:spcPts val="0"/>
              </a:spcBef>
              <a:buFont typeface="Courier New" panose="02070309020205020404" pitchFamily="49" charset="0"/>
              <a:buChar char="o"/>
            </a:pPr>
            <a:endParaRPr lang="cs-CZ" sz="2000" dirty="0" smtClean="0"/>
          </a:p>
        </p:txBody>
      </p:sp>
      <p:sp>
        <p:nvSpPr>
          <p:cNvPr id="4" name="Nadpis 3"/>
          <p:cNvSpPr>
            <a:spLocks noGrp="1"/>
          </p:cNvSpPr>
          <p:nvPr>
            <p:ph type="title"/>
          </p:nvPr>
        </p:nvSpPr>
        <p:spPr/>
        <p:txBody>
          <a:bodyPr/>
          <a:lstStyle/>
          <a:p>
            <a:pPr algn="ctr"/>
            <a:r>
              <a:rPr lang="cs-CZ" dirty="0"/>
              <a:t>Kritéria formálních </a:t>
            </a:r>
            <a:r>
              <a:rPr lang="cs-CZ" dirty="0" smtClean="0"/>
              <a:t>náležitostí – II.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16</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377209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084262"/>
            <a:ext cx="8206432" cy="5084525"/>
          </a:xfrm>
        </p:spPr>
        <p:txBody>
          <a:bodyPr>
            <a:noAutofit/>
          </a:bodyPr>
          <a:lstStyle/>
          <a:p>
            <a:pPr marL="285750" indent="-285750">
              <a:spcBef>
                <a:spcPts val="0"/>
              </a:spcBef>
              <a:spcAft>
                <a:spcPts val="600"/>
              </a:spcAft>
              <a:buFont typeface="Courier New" panose="02070309020205020404" pitchFamily="49" charset="0"/>
              <a:buChar char="o"/>
            </a:pPr>
            <a:r>
              <a:rPr lang="cs-CZ" b="1" dirty="0" smtClean="0"/>
              <a:t>Výpis </a:t>
            </a:r>
            <a:r>
              <a:rPr lang="cs-CZ" b="1" dirty="0"/>
              <a:t>z rejstříku trestů</a:t>
            </a:r>
          </a:p>
          <a:p>
            <a:pPr marL="647700" lvl="1" indent="-285750" algn="just">
              <a:spcBef>
                <a:spcPts val="0"/>
              </a:spcBef>
              <a:buFont typeface="Arial" panose="020B0604020202020204" pitchFamily="34" charset="0"/>
              <a:buChar char="•"/>
              <a:tabLst>
                <a:tab pos="447675" algn="l"/>
              </a:tabLst>
            </a:pPr>
            <a:r>
              <a:rPr lang="cs-CZ" sz="1700" b="0" dirty="0">
                <a:solidFill>
                  <a:schemeClr val="tx1"/>
                </a:solidFill>
              </a:rPr>
              <a:t>Dokládají všichni statutární zástupci všech žadatelů s výjimkou:</a:t>
            </a:r>
          </a:p>
          <a:p>
            <a:pPr marL="1092200" lvl="2" indent="-285750" algn="just">
              <a:spcBef>
                <a:spcPts val="0"/>
              </a:spcBef>
              <a:buFont typeface="Courier New" panose="02070309020205020404" pitchFamily="49" charset="0"/>
              <a:buChar char="o"/>
              <a:tabLst>
                <a:tab pos="447675" algn="l"/>
              </a:tabLst>
            </a:pPr>
            <a:r>
              <a:rPr lang="cs-CZ" sz="1700" dirty="0"/>
              <a:t>obcí </a:t>
            </a:r>
            <a:r>
              <a:rPr lang="cs-CZ" sz="1700" dirty="0" smtClean="0"/>
              <a:t>zřizovaných </a:t>
            </a:r>
            <a:r>
              <a:rPr lang="cs-CZ" sz="1700" dirty="0"/>
              <a:t>organizací, </a:t>
            </a:r>
          </a:p>
          <a:p>
            <a:pPr marL="1092200" lvl="2" indent="-285750" algn="just">
              <a:spcBef>
                <a:spcPts val="0"/>
              </a:spcBef>
              <a:buFont typeface="Courier New" panose="02070309020205020404" pitchFamily="49" charset="0"/>
              <a:buChar char="o"/>
              <a:tabLst>
                <a:tab pos="447675" algn="l"/>
              </a:tabLst>
            </a:pPr>
            <a:r>
              <a:rPr lang="cs-CZ" sz="1700" dirty="0" smtClean="0"/>
              <a:t>kraji zřizovaných </a:t>
            </a:r>
            <a:r>
              <a:rPr lang="cs-CZ" sz="1700" dirty="0"/>
              <a:t>organizací, </a:t>
            </a:r>
          </a:p>
          <a:p>
            <a:pPr marL="1092200" lvl="2" indent="-285750" algn="just">
              <a:spcBef>
                <a:spcPts val="0"/>
              </a:spcBef>
              <a:buFont typeface="Courier New" panose="02070309020205020404" pitchFamily="49" charset="0"/>
              <a:buChar char="o"/>
              <a:tabLst>
                <a:tab pos="447675" algn="l"/>
              </a:tabLst>
            </a:pPr>
            <a:r>
              <a:rPr lang="cs-CZ" sz="1700" dirty="0" smtClean="0"/>
              <a:t>PO OSS</a:t>
            </a:r>
            <a:endParaRPr lang="cs-CZ" sz="1700" dirty="0"/>
          </a:p>
          <a:p>
            <a:pPr marL="647700" lvl="1" indent="-285750" algn="just">
              <a:spcBef>
                <a:spcPts val="0"/>
              </a:spcBef>
              <a:spcAft>
                <a:spcPts val="1200"/>
              </a:spcAft>
              <a:buFont typeface="Arial" panose="020B0604020202020204" pitchFamily="34" charset="0"/>
              <a:buChar char="•"/>
              <a:tabLst>
                <a:tab pos="447675" algn="l"/>
              </a:tabLst>
            </a:pPr>
            <a:r>
              <a:rPr lang="cs-CZ" sz="1700" b="0" dirty="0">
                <a:solidFill>
                  <a:schemeClr val="tx1"/>
                </a:solidFill>
              </a:rPr>
              <a:t>Výpis z rejstříku trestů v době podání žádosti nesmí být starší 3 měsíců.</a:t>
            </a:r>
          </a:p>
          <a:p>
            <a:pPr marL="323850" indent="-361950" algn="just" defTabSz="266700">
              <a:spcBef>
                <a:spcPts val="0"/>
              </a:spcBef>
              <a:spcAft>
                <a:spcPts val="0"/>
              </a:spcAft>
              <a:buFont typeface="Courier New" panose="02070309020205020404" pitchFamily="49" charset="0"/>
              <a:buChar char="o"/>
              <a:tabLst>
                <a:tab pos="266700" algn="l"/>
              </a:tabLst>
            </a:pPr>
            <a:r>
              <a:rPr lang="cs-CZ" b="1" dirty="0"/>
              <a:t>Žádost o stavební povolení nebo ohlášení, případně stavební povolení nebo souhlas s provedením ohlášeného stavebního záměru nebo veřejnoprávní smlouva nahrazující stavební povolení </a:t>
            </a:r>
          </a:p>
          <a:p>
            <a:pPr marL="533400" indent="-266700" algn="just">
              <a:spcBef>
                <a:spcPts val="0"/>
              </a:spcBef>
              <a:spcAft>
                <a:spcPts val="600"/>
              </a:spcAft>
              <a:buFont typeface="Arial" panose="020B0604020202020204" pitchFamily="34" charset="0"/>
              <a:buChar char="•"/>
              <a:tabLst>
                <a:tab pos="447675" algn="l"/>
              </a:tabLst>
            </a:pPr>
            <a:r>
              <a:rPr lang="cs-CZ" sz="1700" dirty="0"/>
              <a:t>Pokud je v projektu počítáno s takovými stavebními úpravami, které podléhají povinnosti stavebního povolení nebo ohlášení.</a:t>
            </a:r>
          </a:p>
          <a:p>
            <a:pPr marL="533400" indent="-266700" algn="just">
              <a:spcBef>
                <a:spcPts val="0"/>
              </a:spcBef>
              <a:spcAft>
                <a:spcPts val="600"/>
              </a:spcAft>
              <a:buFont typeface="Arial" panose="020B0604020202020204" pitchFamily="34" charset="0"/>
              <a:buChar char="•"/>
              <a:tabLst>
                <a:tab pos="447675" algn="l"/>
              </a:tabLst>
            </a:pPr>
            <a:r>
              <a:rPr lang="cs-CZ" sz="1700" dirty="0" smtClean="0"/>
              <a:t>Stavební </a:t>
            </a:r>
            <a:r>
              <a:rPr lang="cs-CZ" sz="1700" dirty="0"/>
              <a:t>povolení nebo souhlas s provedením ohlášeného stavebního záměru nebo účinná veřejnoprávní smlouva nahrazující stavební povolení nebo žádost (včetně příloh) o stavení povolení nebo ohlášení potvrzená stavebním úřadem.</a:t>
            </a:r>
            <a:r>
              <a:rPr lang="cs-CZ" sz="1700" i="1" dirty="0">
                <a:solidFill>
                  <a:srgbClr val="00529C"/>
                </a:solidFill>
              </a:rPr>
              <a:t> Pravomocné SP musí být doloženo nejpozději do dne vydání Rozhodnutí</a:t>
            </a:r>
            <a:r>
              <a:rPr lang="cs-CZ" i="1" dirty="0">
                <a:solidFill>
                  <a:srgbClr val="00529C"/>
                </a:solidFill>
              </a:rPr>
              <a:t>.</a:t>
            </a:r>
            <a:endParaRPr lang="cs-CZ" dirty="0"/>
          </a:p>
          <a:p>
            <a:pPr marL="457200" lvl="1" indent="0" algn="just">
              <a:spcBef>
                <a:spcPts val="0"/>
              </a:spcBef>
              <a:spcAft>
                <a:spcPts val="600"/>
              </a:spcAft>
              <a:buNone/>
            </a:pPr>
            <a:endParaRPr lang="cs-CZ" sz="1900" i="1" dirty="0"/>
          </a:p>
        </p:txBody>
      </p:sp>
      <p:sp>
        <p:nvSpPr>
          <p:cNvPr id="4" name="Nadpis 3"/>
          <p:cNvSpPr>
            <a:spLocks noGrp="1"/>
          </p:cNvSpPr>
          <p:nvPr>
            <p:ph type="title"/>
          </p:nvPr>
        </p:nvSpPr>
        <p:spPr/>
        <p:txBody>
          <a:bodyPr/>
          <a:lstStyle/>
          <a:p>
            <a:pPr algn="ctr"/>
            <a:r>
              <a:rPr lang="cs-CZ" dirty="0"/>
              <a:t>Kritéria formálních </a:t>
            </a:r>
            <a:r>
              <a:rPr lang="cs-CZ" dirty="0" smtClean="0"/>
              <a:t>náležitostí – III.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17</a:t>
            </a:fld>
            <a:endParaRPr lang="en-US" dirty="0"/>
          </a:p>
        </p:txBody>
      </p:sp>
      <p:pic>
        <p:nvPicPr>
          <p:cNvPr id="7" name="Obrázek 6"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458201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084262"/>
            <a:ext cx="8206432" cy="5084525"/>
          </a:xfrm>
        </p:spPr>
        <p:txBody>
          <a:bodyPr>
            <a:noAutofit/>
          </a:bodyPr>
          <a:lstStyle/>
          <a:p>
            <a:pPr marL="361950" indent="-361950" algn="just">
              <a:spcBef>
                <a:spcPts val="0"/>
              </a:spcBef>
              <a:spcAft>
                <a:spcPts val="0"/>
              </a:spcAft>
              <a:buFont typeface="Courier New" panose="02070309020205020404" pitchFamily="49" charset="0"/>
              <a:buChar char="o"/>
              <a:tabLst>
                <a:tab pos="447675" algn="l"/>
              </a:tabLst>
            </a:pPr>
            <a:r>
              <a:rPr lang="cs-CZ" b="1" dirty="0"/>
              <a:t>Projektová dokumentace pro vydání stavebního povolení nebo pro ohlášení stavby</a:t>
            </a:r>
          </a:p>
          <a:p>
            <a:pPr marL="647700" indent="-285750" algn="just">
              <a:spcBef>
                <a:spcPts val="0"/>
              </a:spcBef>
              <a:spcAft>
                <a:spcPts val="0"/>
              </a:spcAft>
              <a:buFont typeface="Arial" panose="020B0604020202020204" pitchFamily="34" charset="0"/>
              <a:buChar char="•"/>
              <a:tabLst>
                <a:tab pos="447675" algn="l"/>
              </a:tabLst>
            </a:pPr>
            <a:r>
              <a:rPr lang="cs-CZ" dirty="0"/>
              <a:t>Pokud je v projektu počítáno s takovými stavebními úpravami, které podléhají povinnosti stavebního povolení nebo ohlášení.</a:t>
            </a:r>
          </a:p>
          <a:p>
            <a:pPr marL="647700" indent="-285750" algn="just">
              <a:spcBef>
                <a:spcPts val="0"/>
              </a:spcBef>
              <a:spcAft>
                <a:spcPts val="0"/>
              </a:spcAft>
              <a:buFont typeface="Arial" panose="020B0604020202020204" pitchFamily="34" charset="0"/>
              <a:buChar char="•"/>
              <a:tabLst>
                <a:tab pos="447675" algn="l"/>
              </a:tabLst>
            </a:pPr>
            <a:r>
              <a:rPr lang="cs-CZ" dirty="0"/>
              <a:t>Projektová dokumentace v podrobnosti pro vydání stavebního povolení nebo pro ohlášení.</a:t>
            </a:r>
          </a:p>
          <a:p>
            <a:pPr marL="647700" indent="-285750" algn="just">
              <a:spcBef>
                <a:spcPts val="0"/>
              </a:spcBef>
              <a:spcAft>
                <a:spcPts val="1200"/>
              </a:spcAft>
              <a:buFont typeface="Arial" panose="020B0604020202020204" pitchFamily="34" charset="0"/>
              <a:buChar char="•"/>
              <a:tabLst>
                <a:tab pos="447675" algn="l"/>
              </a:tabLst>
            </a:pPr>
            <a:r>
              <a:rPr lang="cs-CZ" dirty="0"/>
              <a:t>Zpracovaná projektová dokumentace pro provádění stavby, v případě, že již byla zpracována.</a:t>
            </a:r>
          </a:p>
          <a:p>
            <a:pPr marL="323850" indent="-361950" algn="just" defTabSz="266700">
              <a:spcBef>
                <a:spcPts val="0"/>
              </a:spcBef>
              <a:spcAft>
                <a:spcPts val="0"/>
              </a:spcAft>
              <a:buFont typeface="Courier New" panose="02070309020205020404" pitchFamily="49" charset="0"/>
              <a:buChar char="o"/>
              <a:tabLst>
                <a:tab pos="266700" algn="l"/>
              </a:tabLst>
            </a:pPr>
            <a:r>
              <a:rPr lang="cs-CZ" b="1" dirty="0" smtClean="0"/>
              <a:t>Podklady pro hodnocení projektu</a:t>
            </a:r>
          </a:p>
          <a:p>
            <a:pPr marL="647700" indent="-285750" algn="just">
              <a:spcBef>
                <a:spcPts val="0"/>
              </a:spcBef>
              <a:spcAft>
                <a:spcPts val="1200"/>
              </a:spcAft>
              <a:buFont typeface="Arial" panose="020B0604020202020204" pitchFamily="34" charset="0"/>
              <a:buChar char="•"/>
              <a:tabLst>
                <a:tab pos="447675" algn="l"/>
              </a:tabLst>
            </a:pPr>
            <a:r>
              <a:rPr lang="cs-CZ" dirty="0"/>
              <a:t>Osnova Podkladů </a:t>
            </a:r>
            <a:r>
              <a:rPr lang="cs-CZ" dirty="0" smtClean="0"/>
              <a:t>pro hodnocení je uvedena v příloze č. 3 Specifických pravidel.</a:t>
            </a:r>
            <a:endParaRPr lang="cs-CZ" dirty="0"/>
          </a:p>
          <a:p>
            <a:pPr marL="457200" lvl="1" indent="0" algn="just">
              <a:spcBef>
                <a:spcPts val="0"/>
              </a:spcBef>
              <a:spcAft>
                <a:spcPts val="600"/>
              </a:spcAft>
              <a:buNone/>
            </a:pPr>
            <a:endParaRPr lang="cs-CZ" sz="1900" i="1" dirty="0"/>
          </a:p>
        </p:txBody>
      </p:sp>
      <p:sp>
        <p:nvSpPr>
          <p:cNvPr id="4" name="Nadpis 3"/>
          <p:cNvSpPr>
            <a:spLocks noGrp="1"/>
          </p:cNvSpPr>
          <p:nvPr>
            <p:ph type="title"/>
          </p:nvPr>
        </p:nvSpPr>
        <p:spPr/>
        <p:txBody>
          <a:bodyPr/>
          <a:lstStyle/>
          <a:p>
            <a:pPr algn="ctr"/>
            <a:r>
              <a:rPr lang="cs-CZ" dirty="0"/>
              <a:t>Kritéria formálních </a:t>
            </a:r>
            <a:r>
              <a:rPr lang="cs-CZ" dirty="0" smtClean="0"/>
              <a:t>náležitostí – III.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18</a:t>
            </a:fld>
            <a:endParaRPr lang="en-US" dirty="0"/>
          </a:p>
        </p:txBody>
      </p:sp>
      <p:pic>
        <p:nvPicPr>
          <p:cNvPr id="7" name="Obrázek 6"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089100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8" y="1084263"/>
            <a:ext cx="8003232" cy="4972006"/>
          </a:xfrm>
        </p:spPr>
        <p:txBody>
          <a:bodyPr>
            <a:noAutofit/>
          </a:bodyPr>
          <a:lstStyle/>
          <a:p>
            <a:pPr marL="361950" indent="-361950" algn="just">
              <a:spcBef>
                <a:spcPts val="0"/>
              </a:spcBef>
              <a:spcAft>
                <a:spcPts val="0"/>
              </a:spcAft>
              <a:buFont typeface="Courier New" panose="02070309020205020404" pitchFamily="49" charset="0"/>
              <a:buChar char="o"/>
            </a:pPr>
            <a:r>
              <a:rPr lang="cs-CZ" b="1" dirty="0" smtClean="0"/>
              <a:t>Položkový </a:t>
            </a:r>
            <a:r>
              <a:rPr lang="cs-CZ" b="1" dirty="0"/>
              <a:t>rozpočet </a:t>
            </a:r>
            <a:r>
              <a:rPr lang="cs-CZ" b="1" dirty="0" smtClean="0"/>
              <a:t>stavby</a:t>
            </a:r>
          </a:p>
          <a:p>
            <a:pPr marL="647700" indent="-285750" algn="just">
              <a:spcBef>
                <a:spcPts val="0"/>
              </a:spcBef>
              <a:spcAft>
                <a:spcPts val="0"/>
              </a:spcAft>
              <a:buFont typeface="Arial" panose="020B0604020202020204" pitchFamily="34" charset="0"/>
              <a:buChar char="•"/>
            </a:pPr>
            <a:r>
              <a:rPr lang="cs-CZ" sz="1700" dirty="0"/>
              <a:t>Pokud je v projektu počítáno s takovými stavebními úpravami, které podléhají povinnosti stavebního povolení nebo ohlášení.</a:t>
            </a:r>
          </a:p>
          <a:p>
            <a:pPr marL="647700" indent="-285750" algn="just">
              <a:spcBef>
                <a:spcPts val="0"/>
              </a:spcBef>
              <a:spcAft>
                <a:spcPts val="0"/>
              </a:spcAft>
              <a:buFont typeface="Arial" panose="020B0604020202020204" pitchFamily="34" charset="0"/>
              <a:buChar char="•"/>
            </a:pPr>
            <a:r>
              <a:rPr lang="cs-CZ" sz="1700" dirty="0" smtClean="0"/>
              <a:t>Položkový </a:t>
            </a:r>
            <a:r>
              <a:rPr lang="cs-CZ" sz="1700" dirty="0"/>
              <a:t>rozpočet stavby podle jednotného ceníku stavebních prací v cenové úrovni ne starší než k r. 2014 ve formě oceněného soupisu prací potvrzeného autorizovaným projektantem a dále také </a:t>
            </a:r>
            <a:r>
              <a:rPr lang="cs-CZ" sz="1700" dirty="0" smtClean="0"/>
              <a:t>ve </a:t>
            </a:r>
            <a:r>
              <a:rPr lang="cs-CZ" sz="1700" dirty="0"/>
              <a:t>formátu </a:t>
            </a:r>
            <a:r>
              <a:rPr lang="cs-CZ" sz="1700" dirty="0" smtClean="0"/>
              <a:t>*.XML. </a:t>
            </a:r>
          </a:p>
          <a:p>
            <a:pPr marL="647700" indent="-285750" algn="just">
              <a:spcBef>
                <a:spcPts val="0"/>
              </a:spcBef>
              <a:spcAft>
                <a:spcPts val="0"/>
              </a:spcAft>
              <a:buFont typeface="Arial" panose="020B0604020202020204" pitchFamily="34" charset="0"/>
              <a:buChar char="•"/>
            </a:pPr>
            <a:r>
              <a:rPr lang="cs-CZ" sz="1700" dirty="0"/>
              <a:t>V rozpočtu musí být uveden název použitého jednotného ceníku (cenové soustavy</a:t>
            </a:r>
            <a:r>
              <a:rPr lang="cs-CZ" sz="1700" dirty="0" smtClean="0"/>
              <a:t>). Pokud by byla jednotková cena uvedená projektantem vyšší než jednotková cena dané cenové soustavy, je nutné rozdíl vysvětlit.</a:t>
            </a:r>
          </a:p>
          <a:p>
            <a:pPr marL="647700" indent="-285750" algn="just">
              <a:spcBef>
                <a:spcPts val="0"/>
              </a:spcBef>
              <a:spcAft>
                <a:spcPts val="0"/>
              </a:spcAft>
              <a:buFont typeface="Arial" panose="020B0604020202020204" pitchFamily="34" charset="0"/>
              <a:buChar char="•"/>
            </a:pPr>
            <a:r>
              <a:rPr lang="cs-CZ" sz="1700" dirty="0" smtClean="0"/>
              <a:t>Případné položky charakteru soubor nebo komplet musí být specifikovány včetně způsobu jejich ocenění. Obdobně musí být specifikovány (včetně způsobu ocenění) položky, které nejsou definovány v použité cenové soustavě.</a:t>
            </a:r>
          </a:p>
          <a:p>
            <a:pPr marL="647700" indent="-285750" algn="just">
              <a:spcBef>
                <a:spcPts val="0"/>
              </a:spcBef>
              <a:spcAft>
                <a:spcPts val="0"/>
              </a:spcAft>
              <a:buFont typeface="Arial" panose="020B0604020202020204" pitchFamily="34" charset="0"/>
              <a:buChar char="•"/>
            </a:pPr>
            <a:r>
              <a:rPr lang="cs-CZ" sz="1700" dirty="0"/>
              <a:t>V případě, že proběhlo zadávací řízení na zhotovitele stavby, předkládá žadatel také </a:t>
            </a:r>
            <a:r>
              <a:rPr lang="cs-CZ" sz="1700" dirty="0" err="1" smtClean="0"/>
              <a:t>vysoutěžený</a:t>
            </a:r>
            <a:r>
              <a:rPr lang="cs-CZ" sz="1700" dirty="0" smtClean="0"/>
              <a:t> a </a:t>
            </a:r>
            <a:r>
              <a:rPr lang="cs-CZ" sz="1700" dirty="0" err="1" smtClean="0"/>
              <a:t>naceněný</a:t>
            </a:r>
            <a:r>
              <a:rPr lang="cs-CZ" sz="1700" dirty="0" smtClean="0"/>
              <a:t> rozpočet vybraného uchazeče (.</a:t>
            </a:r>
            <a:r>
              <a:rPr lang="cs-CZ" sz="1700" dirty="0" err="1" smtClean="0"/>
              <a:t>xls</a:t>
            </a:r>
            <a:r>
              <a:rPr lang="cs-CZ" sz="1700" dirty="0" smtClean="0"/>
              <a:t> nebo .</a:t>
            </a:r>
            <a:r>
              <a:rPr lang="cs-CZ" sz="1700" dirty="0" err="1" smtClean="0"/>
              <a:t>xlm</a:t>
            </a:r>
            <a:r>
              <a:rPr lang="cs-CZ" sz="1700" dirty="0" smtClean="0"/>
              <a:t>).</a:t>
            </a:r>
            <a:endParaRPr lang="cs-CZ" sz="1700" dirty="0"/>
          </a:p>
          <a:p>
            <a:pPr marL="361950">
              <a:spcBef>
                <a:spcPts val="0"/>
              </a:spcBef>
              <a:spcAft>
                <a:spcPts val="0"/>
              </a:spcAft>
            </a:pPr>
            <a:endParaRPr lang="cs-CZ" dirty="0"/>
          </a:p>
          <a:p>
            <a:pPr marL="361950" indent="-361950">
              <a:spcBef>
                <a:spcPts val="200"/>
              </a:spcBef>
              <a:buFont typeface="Courier New" panose="02070309020205020404" pitchFamily="49" charset="0"/>
              <a:buChar char="o"/>
            </a:pPr>
            <a:endParaRPr lang="cs-CZ" sz="2000" i="1" dirty="0"/>
          </a:p>
          <a:p>
            <a:pPr marL="361950" indent="-361950" algn="just">
              <a:lnSpc>
                <a:spcPct val="120000"/>
              </a:lnSpc>
              <a:spcBef>
                <a:spcPts val="200"/>
              </a:spcBef>
              <a:spcAft>
                <a:spcPts val="0"/>
              </a:spcAft>
              <a:tabLst>
                <a:tab pos="447675" algn="l"/>
              </a:tabLst>
            </a:pPr>
            <a:endParaRPr lang="cs-CZ" sz="2000" i="1" dirty="0"/>
          </a:p>
          <a:p>
            <a:endParaRPr lang="cs-CZ" sz="2000" dirty="0"/>
          </a:p>
        </p:txBody>
      </p:sp>
      <p:sp>
        <p:nvSpPr>
          <p:cNvPr id="4" name="Nadpis 3"/>
          <p:cNvSpPr>
            <a:spLocks noGrp="1"/>
          </p:cNvSpPr>
          <p:nvPr>
            <p:ph type="title"/>
          </p:nvPr>
        </p:nvSpPr>
        <p:spPr/>
        <p:txBody>
          <a:bodyPr/>
          <a:lstStyle/>
          <a:p>
            <a:pPr algn="ctr"/>
            <a:r>
              <a:rPr lang="cs-CZ" dirty="0"/>
              <a:t>Kritéria formálních </a:t>
            </a:r>
            <a:r>
              <a:rPr lang="cs-CZ" dirty="0" smtClean="0"/>
              <a:t>náležitostí – IV.</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19</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196235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cs-CZ" b="1" i="1" dirty="0" smtClean="0">
                <a:solidFill>
                  <a:srgbClr val="0070C0"/>
                </a:solidFill>
              </a:rPr>
              <a:t>Centrum pro regionální rozvoj </a:t>
            </a:r>
            <a:br>
              <a:rPr lang="cs-CZ" b="1" i="1" dirty="0" smtClean="0">
                <a:solidFill>
                  <a:srgbClr val="0070C0"/>
                </a:solidFill>
              </a:rPr>
            </a:br>
            <a:r>
              <a:rPr lang="cs-CZ" b="1" i="1" dirty="0" smtClean="0">
                <a:solidFill>
                  <a:srgbClr val="0070C0"/>
                </a:solidFill>
              </a:rPr>
              <a:t>České republiky</a:t>
            </a:r>
            <a:endParaRPr lang="en-US" b="1" i="1" dirty="0">
              <a:solidFill>
                <a:srgbClr val="0070C0"/>
              </a:solidFill>
            </a:endParaRPr>
          </a:p>
        </p:txBody>
      </p:sp>
      <p:sp>
        <p:nvSpPr>
          <p:cNvPr id="4" name="Zástupný symbol pro obsah 3"/>
          <p:cNvSpPr>
            <a:spLocks noGrp="1"/>
          </p:cNvSpPr>
          <p:nvPr>
            <p:ph idx="1"/>
          </p:nvPr>
        </p:nvSpPr>
        <p:spPr/>
        <p:txBody>
          <a:bodyPr>
            <a:normAutofit fontScale="92500" lnSpcReduction="10000"/>
          </a:bodyPr>
          <a:lstStyle/>
          <a:p>
            <a:pPr marL="0" lvl="0" indent="0" algn="just" defTabSz="457200">
              <a:lnSpc>
                <a:spcPct val="120000"/>
              </a:lnSpc>
              <a:spcAft>
                <a:spcPts val="200"/>
              </a:spcAft>
              <a:buNone/>
            </a:pPr>
            <a:r>
              <a:rPr lang="cs-CZ" sz="1800" dirty="0">
                <a:solidFill>
                  <a:prstClr val="black"/>
                </a:solidFill>
              </a:rPr>
              <a:t>Státní příspěvková organizace zřízená Zákonem č. 248/2000 Sb., o podpoře regionálního rozvoje, a řízená Ministerstvem pro místní rozvoj ČR</a:t>
            </a:r>
          </a:p>
          <a:p>
            <a:pPr marL="454025" lvl="1" indent="-187325" defTabSz="457200">
              <a:spcBef>
                <a:spcPts val="1680"/>
              </a:spcBef>
              <a:buFont typeface="Arial"/>
              <a:buChar char="•"/>
            </a:pPr>
            <a:r>
              <a:rPr lang="cs-CZ" sz="1700" b="1" dirty="0">
                <a:solidFill>
                  <a:srgbClr val="00529C"/>
                </a:solidFill>
              </a:rPr>
              <a:t>zprostředkující subjekt pro vybrané operační programy </a:t>
            </a:r>
          </a:p>
          <a:p>
            <a:pPr marL="720725" lvl="2" indent="-187325" defTabSz="457200">
              <a:spcBef>
                <a:spcPts val="700"/>
              </a:spcBef>
              <a:buFont typeface="Arial"/>
              <a:buChar char="•"/>
            </a:pPr>
            <a:r>
              <a:rPr lang="cs-CZ" sz="1400" dirty="0">
                <a:solidFill>
                  <a:prstClr val="black"/>
                </a:solidFill>
              </a:rPr>
              <a:t>konzultační a informační činnost</a:t>
            </a:r>
          </a:p>
          <a:p>
            <a:pPr marL="720725" lvl="2" indent="-187325" defTabSz="457200">
              <a:spcBef>
                <a:spcPts val="700"/>
              </a:spcBef>
              <a:buFont typeface="Arial"/>
              <a:buChar char="•"/>
            </a:pPr>
            <a:r>
              <a:rPr lang="cs-CZ" sz="1400" dirty="0">
                <a:solidFill>
                  <a:prstClr val="black"/>
                </a:solidFill>
              </a:rPr>
              <a:t>kontrola a monitoring realizace projektů</a:t>
            </a:r>
          </a:p>
          <a:p>
            <a:pPr marL="720725" lvl="2" indent="-187325" defTabSz="457200">
              <a:spcBef>
                <a:spcPts val="700"/>
              </a:spcBef>
              <a:buFont typeface="Arial"/>
              <a:buChar char="•"/>
            </a:pPr>
            <a:r>
              <a:rPr lang="cs-CZ" sz="1400" dirty="0">
                <a:solidFill>
                  <a:prstClr val="black"/>
                </a:solidFill>
              </a:rPr>
              <a:t>(2014-2020) Integrovaný regionální operační program</a:t>
            </a:r>
          </a:p>
          <a:p>
            <a:pPr marL="720725" lvl="2" indent="-187325" defTabSz="457200">
              <a:spcBef>
                <a:spcPts val="700"/>
              </a:spcBef>
              <a:buFont typeface="Arial"/>
              <a:buChar char="•"/>
            </a:pPr>
            <a:r>
              <a:rPr lang="cs-CZ" sz="1400" dirty="0">
                <a:solidFill>
                  <a:prstClr val="black"/>
                </a:solidFill>
              </a:rPr>
              <a:t>(2007-2013) Integrovaný operační program, OP Technická pomoc</a:t>
            </a:r>
          </a:p>
          <a:p>
            <a:pPr marL="720725" lvl="2" indent="-187325" defTabSz="457200">
              <a:spcBef>
                <a:spcPts val="700"/>
              </a:spcBef>
              <a:buFont typeface="Arial"/>
              <a:buChar char="•"/>
            </a:pPr>
            <a:r>
              <a:rPr lang="cs-CZ" sz="1400" dirty="0">
                <a:solidFill>
                  <a:prstClr val="black"/>
                </a:solidFill>
              </a:rPr>
              <a:t>(2004-2006) Společný regionální operační program, OP JPD2</a:t>
            </a:r>
          </a:p>
          <a:p>
            <a:pPr marL="720725" lvl="2" indent="-187325" defTabSz="457200">
              <a:spcBef>
                <a:spcPts val="400"/>
              </a:spcBef>
              <a:buFont typeface="Arial"/>
              <a:buChar char="•"/>
            </a:pPr>
            <a:r>
              <a:rPr lang="cs-CZ" sz="1400" dirty="0">
                <a:solidFill>
                  <a:prstClr val="black"/>
                </a:solidFill>
              </a:rPr>
              <a:t>(1998-2004) předvstupní programy (PHARE, ISPA, SAPARD)</a:t>
            </a:r>
          </a:p>
          <a:p>
            <a:pPr marL="454025" lvl="1" indent="-187325" defTabSz="457200">
              <a:spcBef>
                <a:spcPts val="1680"/>
              </a:spcBef>
              <a:buFont typeface="Arial"/>
              <a:buChar char="•"/>
            </a:pPr>
            <a:r>
              <a:rPr lang="cs-CZ" sz="1700" b="1" dirty="0">
                <a:solidFill>
                  <a:srgbClr val="00529C"/>
                </a:solidFill>
              </a:rPr>
              <a:t>kontrolní subjekt pro operační programy Cíle 3 (nyní Cíl 2)</a:t>
            </a:r>
          </a:p>
          <a:p>
            <a:pPr marL="720725" lvl="2" indent="-187325" defTabSz="457200">
              <a:spcBef>
                <a:spcPts val="700"/>
              </a:spcBef>
              <a:buFont typeface="Arial"/>
              <a:buChar char="•"/>
            </a:pPr>
            <a:r>
              <a:rPr lang="cs-CZ" sz="1400" dirty="0">
                <a:solidFill>
                  <a:prstClr val="black"/>
                </a:solidFill>
              </a:rPr>
              <a:t>přeshraniční  spolupráce (Sasko, Bavorsko, Rakousko, Slovensko, Polsko)</a:t>
            </a:r>
          </a:p>
          <a:p>
            <a:pPr marL="720725" lvl="2" indent="-187325" defTabSz="457200">
              <a:spcBef>
                <a:spcPts val="700"/>
              </a:spcBef>
              <a:buFont typeface="Arial"/>
              <a:buChar char="•"/>
            </a:pPr>
            <a:r>
              <a:rPr lang="cs-CZ" sz="1400" dirty="0">
                <a:solidFill>
                  <a:prstClr val="black"/>
                </a:solidFill>
              </a:rPr>
              <a:t>nadnárodní  spolupráce (</a:t>
            </a:r>
            <a:r>
              <a:rPr lang="cs-CZ" sz="1400" dirty="0" err="1">
                <a:solidFill>
                  <a:prstClr val="black"/>
                </a:solidFill>
              </a:rPr>
              <a:t>Central</a:t>
            </a:r>
            <a:r>
              <a:rPr lang="cs-CZ" sz="1400" dirty="0">
                <a:solidFill>
                  <a:prstClr val="black"/>
                </a:solidFill>
              </a:rPr>
              <a:t> </a:t>
            </a:r>
            <a:r>
              <a:rPr lang="cs-CZ" sz="1400" dirty="0" err="1">
                <a:solidFill>
                  <a:prstClr val="black"/>
                </a:solidFill>
              </a:rPr>
              <a:t>Europe</a:t>
            </a:r>
            <a:r>
              <a:rPr lang="cs-CZ" sz="1400" dirty="0">
                <a:solidFill>
                  <a:prstClr val="black"/>
                </a:solidFill>
              </a:rPr>
              <a:t>, </a:t>
            </a:r>
            <a:r>
              <a:rPr lang="cs-CZ" sz="1400" dirty="0" err="1">
                <a:solidFill>
                  <a:prstClr val="black"/>
                </a:solidFill>
              </a:rPr>
              <a:t>Danube</a:t>
            </a:r>
            <a:r>
              <a:rPr lang="cs-CZ" sz="1400" dirty="0">
                <a:solidFill>
                  <a:prstClr val="black"/>
                </a:solidFill>
              </a:rPr>
              <a:t>)</a:t>
            </a:r>
          </a:p>
          <a:p>
            <a:pPr marL="720725" lvl="2" indent="-187325" defTabSz="457200">
              <a:spcBef>
                <a:spcPts val="700"/>
              </a:spcBef>
              <a:buFont typeface="Arial"/>
              <a:buChar char="•"/>
            </a:pPr>
            <a:r>
              <a:rPr lang="cs-CZ" sz="1400" dirty="0">
                <a:solidFill>
                  <a:prstClr val="black"/>
                </a:solidFill>
              </a:rPr>
              <a:t>meziregionální spolupráce (INTERREG </a:t>
            </a:r>
            <a:r>
              <a:rPr lang="cs-CZ" sz="1400" dirty="0" err="1">
                <a:solidFill>
                  <a:prstClr val="black"/>
                </a:solidFill>
              </a:rPr>
              <a:t>Europe</a:t>
            </a:r>
            <a:r>
              <a:rPr lang="cs-CZ" sz="1400" dirty="0">
                <a:solidFill>
                  <a:prstClr val="black"/>
                </a:solidFill>
              </a:rPr>
              <a:t>)</a:t>
            </a:r>
          </a:p>
          <a:p>
            <a:pPr marL="454025" lvl="1" indent="-187325" defTabSz="457200">
              <a:spcBef>
                <a:spcPts val="1680"/>
              </a:spcBef>
              <a:buFont typeface="Arial"/>
              <a:buChar char="•"/>
            </a:pPr>
            <a:r>
              <a:rPr lang="cs-CZ" sz="1700" b="1" dirty="0">
                <a:solidFill>
                  <a:srgbClr val="00529C"/>
                </a:solidFill>
              </a:rPr>
              <a:t>hostitelská organizace pro pracoviště </a:t>
            </a:r>
            <a:r>
              <a:rPr lang="cs-CZ" sz="1700" b="1" dirty="0" err="1">
                <a:solidFill>
                  <a:srgbClr val="00529C"/>
                </a:solidFill>
              </a:rPr>
              <a:t>Enterprise</a:t>
            </a:r>
            <a:r>
              <a:rPr lang="cs-CZ" sz="1700" b="1" dirty="0">
                <a:solidFill>
                  <a:srgbClr val="00529C"/>
                </a:solidFill>
              </a:rPr>
              <a:t> </a:t>
            </a:r>
            <a:r>
              <a:rPr lang="cs-CZ" sz="1700" b="1" dirty="0" err="1">
                <a:solidFill>
                  <a:srgbClr val="00529C"/>
                </a:solidFill>
              </a:rPr>
              <a:t>Europe</a:t>
            </a:r>
            <a:r>
              <a:rPr lang="cs-CZ" sz="1700" b="1" dirty="0">
                <a:solidFill>
                  <a:srgbClr val="00529C"/>
                </a:solidFill>
              </a:rPr>
              <a:t> Network</a:t>
            </a:r>
          </a:p>
          <a:p>
            <a:pPr marL="720725" lvl="2" indent="-187325" defTabSz="457200">
              <a:spcBef>
                <a:spcPts val="700"/>
              </a:spcBef>
              <a:buFont typeface="Arial"/>
              <a:buChar char="•"/>
            </a:pPr>
            <a:r>
              <a:rPr lang="cs-CZ" sz="1400" dirty="0">
                <a:solidFill>
                  <a:prstClr val="black"/>
                </a:solidFill>
              </a:rPr>
              <a:t>poradenství pro malé a střední podnikatele</a:t>
            </a:r>
          </a:p>
          <a:p>
            <a:endParaRPr lang="cs-CZ" dirty="0"/>
          </a:p>
        </p:txBody>
      </p:sp>
      <p:sp>
        <p:nvSpPr>
          <p:cNvPr id="6" name="Zástupný symbol pro číslo snímku 5"/>
          <p:cNvSpPr>
            <a:spLocks noGrp="1"/>
          </p:cNvSpPr>
          <p:nvPr>
            <p:ph type="sldNum" sz="quarter" idx="12"/>
          </p:nvPr>
        </p:nvSpPr>
        <p:spPr/>
        <p:txBody>
          <a:bodyPr/>
          <a:lstStyle/>
          <a:p>
            <a:fld id="{7299CBE2-EBBE-4D23-A49E-D1AA126D0E87}" type="slidenum">
              <a:rPr lang="cs-CZ" smtClean="0"/>
              <a:t>2</a:t>
            </a:fld>
            <a:endParaRPr lang="cs-CZ"/>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9136480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094600"/>
            <a:ext cx="8003232" cy="4819290"/>
          </a:xfrm>
        </p:spPr>
        <p:txBody>
          <a:bodyPr>
            <a:normAutofit/>
          </a:bodyPr>
          <a:lstStyle/>
          <a:p>
            <a:pPr marL="361950" indent="-361950" algn="just" defTabSz="266700">
              <a:lnSpc>
                <a:spcPct val="110000"/>
              </a:lnSpc>
              <a:spcBef>
                <a:spcPts val="0"/>
              </a:spcBef>
              <a:spcAft>
                <a:spcPts val="0"/>
              </a:spcAft>
              <a:buFont typeface="Courier New" panose="02070309020205020404" pitchFamily="49" charset="0"/>
              <a:buChar char="o"/>
              <a:tabLst>
                <a:tab pos="266700" algn="l"/>
              </a:tabLst>
            </a:pPr>
            <a:r>
              <a:rPr lang="cs-CZ" b="1" dirty="0" smtClean="0"/>
              <a:t>Oprávnění </a:t>
            </a:r>
            <a:r>
              <a:rPr lang="cs-CZ" b="1" dirty="0"/>
              <a:t>nebo registrace k poskytování zdravotních služeb v uvedených oborech dle zákona č. 372/2011 Sb., o zdravotních službách a podmínkách jejich poskytování, v platném </a:t>
            </a:r>
            <a:r>
              <a:rPr lang="cs-CZ" b="1" dirty="0" smtClean="0"/>
              <a:t>znění</a:t>
            </a:r>
          </a:p>
          <a:p>
            <a:pPr marL="628650" indent="-266700" algn="just" defTabSz="266700">
              <a:lnSpc>
                <a:spcPct val="110000"/>
              </a:lnSpc>
              <a:spcBef>
                <a:spcPts val="0"/>
              </a:spcBef>
              <a:buFont typeface="Arial" panose="020B0604020202020204" pitchFamily="34" charset="0"/>
              <a:buChar char="•"/>
              <a:tabLst>
                <a:tab pos="266700" algn="l"/>
              </a:tabLst>
            </a:pPr>
            <a:r>
              <a:rPr lang="cs-CZ" sz="1700" dirty="0" smtClean="0"/>
              <a:t>Musí </a:t>
            </a:r>
            <a:r>
              <a:rPr lang="cs-CZ" sz="1700" dirty="0"/>
              <a:t>být uvedeny podporované obory.</a:t>
            </a:r>
          </a:p>
          <a:p>
            <a:pPr marL="361950" indent="-361950">
              <a:lnSpc>
                <a:spcPct val="110000"/>
              </a:lnSpc>
              <a:spcBef>
                <a:spcPts val="0"/>
              </a:spcBef>
              <a:spcAft>
                <a:spcPts val="0"/>
              </a:spcAft>
              <a:buFont typeface="Courier New" panose="02070309020205020404" pitchFamily="49" charset="0"/>
              <a:buChar char="o"/>
            </a:pPr>
            <a:r>
              <a:rPr lang="cs-CZ" b="1" dirty="0" smtClean="0"/>
              <a:t>Čestné </a:t>
            </a:r>
            <a:r>
              <a:rPr lang="cs-CZ" b="1" dirty="0"/>
              <a:t>prohlášení o </a:t>
            </a:r>
            <a:r>
              <a:rPr lang="cs-CZ" b="1" dirty="0" smtClean="0"/>
              <a:t>skutečném </a:t>
            </a:r>
            <a:r>
              <a:rPr lang="cs-CZ" b="1" dirty="0"/>
              <a:t>počtu </a:t>
            </a:r>
            <a:r>
              <a:rPr lang="cs-CZ" b="1" dirty="0" smtClean="0"/>
              <a:t>akutních lůžek</a:t>
            </a:r>
          </a:p>
          <a:p>
            <a:pPr marL="361950" indent="-361950">
              <a:lnSpc>
                <a:spcPct val="110000"/>
              </a:lnSpc>
              <a:spcBef>
                <a:spcPts val="0"/>
              </a:spcBef>
              <a:spcAft>
                <a:spcPts val="0"/>
              </a:spcAft>
              <a:buFont typeface="Courier New" panose="02070309020205020404" pitchFamily="49" charset="0"/>
              <a:buChar char="o"/>
            </a:pPr>
            <a:r>
              <a:rPr lang="cs-CZ" b="1" dirty="0" smtClean="0"/>
              <a:t>Stanovisko kraje</a:t>
            </a:r>
          </a:p>
          <a:p>
            <a:pPr marL="628650" indent="-266700">
              <a:lnSpc>
                <a:spcPct val="110000"/>
              </a:lnSpc>
              <a:spcBef>
                <a:spcPts val="0"/>
              </a:spcBef>
              <a:spcAft>
                <a:spcPts val="0"/>
              </a:spcAft>
              <a:buFont typeface="Arial" panose="020B0604020202020204" pitchFamily="34" charset="0"/>
              <a:buChar char="•"/>
            </a:pPr>
            <a:r>
              <a:rPr lang="cs-CZ" sz="1700" dirty="0"/>
              <a:t>Pouze pokud žadatel nemá zajištěno alespoň 300 lůžek</a:t>
            </a:r>
            <a:r>
              <a:rPr lang="cs-CZ" sz="1700" dirty="0" smtClean="0"/>
              <a:t>.</a:t>
            </a:r>
          </a:p>
          <a:p>
            <a:pPr marL="361950" indent="-361950">
              <a:lnSpc>
                <a:spcPct val="110000"/>
              </a:lnSpc>
              <a:spcBef>
                <a:spcPts val="0"/>
              </a:spcBef>
              <a:spcAft>
                <a:spcPts val="0"/>
              </a:spcAft>
              <a:buFont typeface="Courier New" panose="02070309020205020404" pitchFamily="49" charset="0"/>
              <a:buChar char="o"/>
              <a:tabLst>
                <a:tab pos="361950" algn="l"/>
              </a:tabLst>
            </a:pPr>
            <a:r>
              <a:rPr lang="cs-CZ" b="1" dirty="0" smtClean="0"/>
              <a:t>Stanovisko </a:t>
            </a:r>
            <a:r>
              <a:rPr lang="cs-CZ" b="1" dirty="0"/>
              <a:t>Ministerstva </a:t>
            </a:r>
            <a:r>
              <a:rPr lang="cs-CZ" b="1" dirty="0" smtClean="0"/>
              <a:t>zdravotnictví </a:t>
            </a:r>
            <a:r>
              <a:rPr lang="cs-CZ" b="1" dirty="0"/>
              <a:t>České </a:t>
            </a:r>
            <a:r>
              <a:rPr lang="cs-CZ" b="1" dirty="0" smtClean="0"/>
              <a:t>republiky</a:t>
            </a:r>
          </a:p>
          <a:p>
            <a:pPr marL="361950" indent="-361950">
              <a:lnSpc>
                <a:spcPct val="110000"/>
              </a:lnSpc>
              <a:spcBef>
                <a:spcPts val="0"/>
              </a:spcBef>
              <a:spcAft>
                <a:spcPts val="0"/>
              </a:spcAft>
              <a:buFont typeface="Courier New" panose="02070309020205020404" pitchFamily="49" charset="0"/>
              <a:buChar char="o"/>
              <a:tabLst>
                <a:tab pos="361950" algn="l"/>
              </a:tabLst>
            </a:pPr>
            <a:r>
              <a:rPr lang="cs-CZ" b="1" dirty="0" smtClean="0"/>
              <a:t>Stanovisko </a:t>
            </a:r>
            <a:r>
              <a:rPr lang="cs-CZ" b="1" dirty="0"/>
              <a:t>Komise pro posuzování rozmístění přístrojových zdravotnických prostředků („Přístrojová komise</a:t>
            </a:r>
            <a:r>
              <a:rPr lang="cs-CZ" b="1" dirty="0" smtClean="0"/>
              <a:t>“)</a:t>
            </a:r>
          </a:p>
          <a:p>
            <a:pPr marL="628650" indent="-266700">
              <a:lnSpc>
                <a:spcPct val="110000"/>
              </a:lnSpc>
              <a:spcBef>
                <a:spcPts val="0"/>
              </a:spcBef>
              <a:spcAft>
                <a:spcPts val="0"/>
              </a:spcAft>
              <a:buFont typeface="Arial" panose="020B0604020202020204" pitchFamily="34" charset="0"/>
              <a:buChar char="•"/>
              <a:tabLst>
                <a:tab pos="361950" algn="l"/>
              </a:tabLst>
            </a:pPr>
            <a:r>
              <a:rPr lang="cs-CZ" sz="1700" dirty="0"/>
              <a:t>U přístrojů s pořizovací cenou vyšší než 5 mil. Kč bez </a:t>
            </a:r>
            <a:r>
              <a:rPr lang="cs-CZ" sz="1700" dirty="0" smtClean="0"/>
              <a:t>DPH</a:t>
            </a:r>
          </a:p>
          <a:p>
            <a:pPr marL="361950" indent="-361950">
              <a:lnSpc>
                <a:spcPct val="110000"/>
              </a:lnSpc>
              <a:spcBef>
                <a:spcPts val="0"/>
              </a:spcBef>
              <a:spcAft>
                <a:spcPts val="0"/>
              </a:spcAft>
              <a:buFont typeface="Courier New" panose="02070309020205020404" pitchFamily="49" charset="0"/>
              <a:buChar char="o"/>
              <a:tabLst>
                <a:tab pos="361950" algn="l"/>
              </a:tabLst>
            </a:pPr>
            <a:r>
              <a:rPr lang="cs-CZ" b="1" dirty="0" smtClean="0"/>
              <a:t>Stanovisko </a:t>
            </a:r>
            <a:r>
              <a:rPr lang="cs-CZ" b="1" dirty="0"/>
              <a:t>vysoce specializovaného centra k referování </a:t>
            </a:r>
            <a:r>
              <a:rPr lang="cs-CZ" b="1" dirty="0" smtClean="0"/>
              <a:t>pacientů</a:t>
            </a:r>
          </a:p>
          <a:p>
            <a:pPr marL="361950" indent="-361950">
              <a:lnSpc>
                <a:spcPct val="110000"/>
              </a:lnSpc>
              <a:spcBef>
                <a:spcPts val="0"/>
              </a:spcBef>
              <a:spcAft>
                <a:spcPts val="0"/>
              </a:spcAft>
              <a:buFont typeface="Courier New" panose="02070309020205020404" pitchFamily="49" charset="0"/>
              <a:buChar char="o"/>
              <a:tabLst>
                <a:tab pos="361950" algn="l"/>
              </a:tabLst>
            </a:pPr>
            <a:r>
              <a:rPr lang="cs-CZ" b="1" dirty="0" smtClean="0"/>
              <a:t>Vyjádření </a:t>
            </a:r>
            <a:r>
              <a:rPr lang="cs-CZ" b="1" dirty="0"/>
              <a:t>Všeobecné zdravotní pojišťovny </a:t>
            </a:r>
            <a:r>
              <a:rPr lang="cs-CZ" b="1" dirty="0" smtClean="0"/>
              <a:t>ČR</a:t>
            </a:r>
          </a:p>
          <a:p>
            <a:pPr marL="361950" indent="-361950">
              <a:lnSpc>
                <a:spcPct val="110000"/>
              </a:lnSpc>
              <a:spcBef>
                <a:spcPts val="0"/>
              </a:spcBef>
              <a:spcAft>
                <a:spcPts val="0"/>
              </a:spcAft>
              <a:buFont typeface="Courier New" panose="02070309020205020404" pitchFamily="49" charset="0"/>
              <a:buChar char="o"/>
              <a:tabLst>
                <a:tab pos="361950" algn="l"/>
              </a:tabLst>
            </a:pPr>
            <a:r>
              <a:rPr lang="cs-CZ" b="1" dirty="0" smtClean="0"/>
              <a:t>Vyjádření </a:t>
            </a:r>
            <a:r>
              <a:rPr lang="cs-CZ" b="1" dirty="0"/>
              <a:t>zaměstnanecké zdravotní pojišťovny</a:t>
            </a:r>
          </a:p>
        </p:txBody>
      </p:sp>
      <p:sp>
        <p:nvSpPr>
          <p:cNvPr id="4" name="Nadpis 3"/>
          <p:cNvSpPr>
            <a:spLocks noGrp="1"/>
          </p:cNvSpPr>
          <p:nvPr>
            <p:ph type="title"/>
          </p:nvPr>
        </p:nvSpPr>
        <p:spPr/>
        <p:txBody>
          <a:bodyPr/>
          <a:lstStyle/>
          <a:p>
            <a:pPr algn="ctr"/>
            <a:r>
              <a:rPr lang="cs-CZ" dirty="0"/>
              <a:t>Kritéria formálních </a:t>
            </a:r>
            <a:r>
              <a:rPr lang="cs-CZ" dirty="0" smtClean="0"/>
              <a:t>náležitostí – V.</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20</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5123251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084263"/>
            <a:ext cx="8003232" cy="5272086"/>
          </a:xfrm>
        </p:spPr>
        <p:txBody>
          <a:bodyPr>
            <a:noAutofit/>
          </a:bodyPr>
          <a:lstStyle/>
          <a:p>
            <a:pPr marL="285750" indent="-285750">
              <a:lnSpc>
                <a:spcPct val="110000"/>
              </a:lnSpc>
              <a:spcBef>
                <a:spcPts val="0"/>
              </a:spcBef>
              <a:spcAft>
                <a:spcPts val="0"/>
              </a:spcAft>
              <a:buFont typeface="Courier New" panose="02070309020205020404" pitchFamily="49" charset="0"/>
              <a:buChar char="o"/>
            </a:pPr>
            <a:r>
              <a:rPr lang="cs-CZ" b="1" dirty="0" smtClean="0"/>
              <a:t>Průzkum trhu</a:t>
            </a:r>
            <a:endParaRPr lang="cs-CZ" dirty="0"/>
          </a:p>
          <a:p>
            <a:pPr marL="647700" lvl="1" indent="-285750" algn="just">
              <a:spcBef>
                <a:spcPts val="0"/>
              </a:spcBef>
              <a:buFont typeface="Arial" panose="020B0604020202020204" pitchFamily="34" charset="0"/>
              <a:buChar char="•"/>
              <a:tabLst>
                <a:tab pos="447675" algn="l"/>
              </a:tabLst>
            </a:pPr>
            <a:r>
              <a:rPr lang="cs-CZ" sz="1700" b="0" dirty="0" smtClean="0">
                <a:solidFill>
                  <a:schemeClr val="tx1"/>
                </a:solidFill>
              </a:rPr>
              <a:t>Jedná se o průzkum trhu, ze kterého vycházel žadatel při stanovení ceny v příloze Podklady pro hodnocení.</a:t>
            </a:r>
            <a:endParaRPr lang="cs-CZ" sz="1700" b="0" dirty="0">
              <a:solidFill>
                <a:schemeClr val="tx1"/>
              </a:solidFill>
            </a:endParaRPr>
          </a:p>
          <a:p>
            <a:pPr marL="647700" lvl="1" indent="-285750" algn="just">
              <a:spcBef>
                <a:spcPts val="0"/>
              </a:spcBef>
              <a:spcAft>
                <a:spcPts val="1200"/>
              </a:spcAft>
              <a:buFont typeface="Arial" panose="020B0604020202020204" pitchFamily="34" charset="0"/>
              <a:buChar char="•"/>
              <a:tabLst>
                <a:tab pos="447675" algn="l"/>
              </a:tabLst>
            </a:pPr>
            <a:r>
              <a:rPr lang="cs-CZ" sz="1700" b="0" dirty="0" smtClean="0">
                <a:solidFill>
                  <a:schemeClr val="tx1"/>
                </a:solidFill>
              </a:rPr>
              <a:t>Netýká se stavebních prací – ceny uvedeny v položkovém rozpočtu stavby.</a:t>
            </a:r>
          </a:p>
          <a:p>
            <a:pPr marL="361950" indent="-361950" algn="just" defTabSz="266700">
              <a:spcBef>
                <a:spcPts val="0"/>
              </a:spcBef>
              <a:spcAft>
                <a:spcPts val="0"/>
              </a:spcAft>
              <a:buFont typeface="Courier New" panose="02070309020205020404" pitchFamily="49" charset="0"/>
              <a:buChar char="o"/>
              <a:tabLst>
                <a:tab pos="266700" algn="l"/>
              </a:tabLst>
            </a:pPr>
            <a:r>
              <a:rPr lang="cs-CZ" b="1" dirty="0" smtClean="0"/>
              <a:t>Seznam objednávek</a:t>
            </a:r>
            <a:endParaRPr lang="cs-CZ" b="1" dirty="0"/>
          </a:p>
          <a:p>
            <a:pPr marL="647700" lvl="1" indent="-285750" algn="just">
              <a:spcBef>
                <a:spcPts val="0"/>
              </a:spcBef>
              <a:buFont typeface="Arial" panose="020B0604020202020204" pitchFamily="34" charset="0"/>
              <a:buChar char="•"/>
              <a:tabLst>
                <a:tab pos="447675" algn="l"/>
              </a:tabLst>
            </a:pPr>
            <a:r>
              <a:rPr lang="cs-CZ" sz="1700" b="0" dirty="0">
                <a:solidFill>
                  <a:schemeClr val="tx1"/>
                </a:solidFill>
              </a:rPr>
              <a:t>Pouze </a:t>
            </a:r>
            <a:r>
              <a:rPr lang="cs-CZ" sz="1700" b="0" dirty="0" smtClean="0">
                <a:solidFill>
                  <a:schemeClr val="tx1"/>
                </a:solidFill>
              </a:rPr>
              <a:t>pro přímé nákupy realizované před podáním žádosti o podporu.</a:t>
            </a:r>
            <a:endParaRPr lang="cs-CZ" sz="1700" b="0" dirty="0">
              <a:solidFill>
                <a:schemeClr val="tx1"/>
              </a:solidFill>
            </a:endParaRPr>
          </a:p>
          <a:p>
            <a:pPr marL="647700" lvl="1" indent="-285750" algn="just">
              <a:spcBef>
                <a:spcPts val="0"/>
              </a:spcBef>
              <a:spcAft>
                <a:spcPts val="1200"/>
              </a:spcAft>
              <a:buFont typeface="Arial" panose="020B0604020202020204" pitchFamily="34" charset="0"/>
              <a:buChar char="•"/>
              <a:tabLst>
                <a:tab pos="447675" algn="l"/>
              </a:tabLst>
            </a:pPr>
            <a:r>
              <a:rPr lang="cs-CZ" sz="1700" b="0" dirty="0">
                <a:solidFill>
                  <a:schemeClr val="tx1"/>
                </a:solidFill>
              </a:rPr>
              <a:t>Vzor </a:t>
            </a:r>
            <a:r>
              <a:rPr lang="cs-CZ" sz="1700" b="0" dirty="0" smtClean="0">
                <a:solidFill>
                  <a:schemeClr val="tx1"/>
                </a:solidFill>
              </a:rPr>
              <a:t>příloha č</a:t>
            </a:r>
            <a:r>
              <a:rPr lang="cs-CZ" sz="1700" b="0" dirty="0">
                <a:solidFill>
                  <a:schemeClr val="tx1"/>
                </a:solidFill>
              </a:rPr>
              <a:t>. </a:t>
            </a:r>
            <a:r>
              <a:rPr lang="cs-CZ" sz="1700" b="0" dirty="0" smtClean="0">
                <a:solidFill>
                  <a:schemeClr val="tx1"/>
                </a:solidFill>
              </a:rPr>
              <a:t>10 Obecných pravidel</a:t>
            </a:r>
            <a:r>
              <a:rPr lang="cs-CZ" sz="1700" b="0" dirty="0">
                <a:solidFill>
                  <a:schemeClr val="tx1"/>
                </a:solidFill>
              </a:rPr>
              <a:t>.</a:t>
            </a:r>
          </a:p>
          <a:p>
            <a:pPr marL="323850" indent="-361950" algn="just" defTabSz="266700">
              <a:spcBef>
                <a:spcPts val="0"/>
              </a:spcBef>
              <a:spcAft>
                <a:spcPts val="0"/>
              </a:spcAft>
              <a:buFont typeface="Courier New" panose="02070309020205020404" pitchFamily="49" charset="0"/>
              <a:buChar char="o"/>
              <a:tabLst>
                <a:tab pos="266700" algn="l"/>
              </a:tabLst>
            </a:pPr>
            <a:r>
              <a:rPr lang="cs-CZ" b="1" dirty="0" smtClean="0"/>
              <a:t>Pověřovací akt</a:t>
            </a:r>
            <a:endParaRPr lang="cs-CZ" b="1" dirty="0"/>
          </a:p>
          <a:p>
            <a:pPr marL="628650" indent="-266700" algn="just">
              <a:spcBef>
                <a:spcPts val="0"/>
              </a:spcBef>
              <a:spcAft>
                <a:spcPts val="600"/>
              </a:spcAft>
              <a:buFont typeface="Arial" panose="020B0604020202020204" pitchFamily="34" charset="0"/>
              <a:buChar char="•"/>
              <a:tabLst>
                <a:tab pos="447675" algn="l"/>
              </a:tabLst>
            </a:pPr>
            <a:r>
              <a:rPr lang="cs-CZ" sz="1700" dirty="0"/>
              <a:t>Povinné údaje uvedeny v kapitole 2.11 Veřejná podpora.</a:t>
            </a:r>
          </a:p>
          <a:p>
            <a:pPr marL="628650" indent="-266700" algn="just">
              <a:spcBef>
                <a:spcPts val="0"/>
              </a:spcBef>
              <a:spcAft>
                <a:spcPts val="600"/>
              </a:spcAft>
              <a:buFont typeface="Arial" panose="020B0604020202020204" pitchFamily="34" charset="0"/>
              <a:buChar char="•"/>
              <a:tabLst>
                <a:tab pos="447675" algn="l"/>
              </a:tabLst>
            </a:pPr>
            <a:r>
              <a:rPr lang="cs-CZ" sz="1700" dirty="0"/>
              <a:t>Musí být zajištěno kontinuální poskytování zdravotních služeb.</a:t>
            </a:r>
          </a:p>
        </p:txBody>
      </p:sp>
      <p:sp>
        <p:nvSpPr>
          <p:cNvPr id="4" name="Nadpis 3"/>
          <p:cNvSpPr>
            <a:spLocks noGrp="1"/>
          </p:cNvSpPr>
          <p:nvPr>
            <p:ph type="title"/>
          </p:nvPr>
        </p:nvSpPr>
        <p:spPr/>
        <p:txBody>
          <a:bodyPr/>
          <a:lstStyle/>
          <a:p>
            <a:pPr algn="ctr"/>
            <a:r>
              <a:rPr lang="cs-CZ" dirty="0"/>
              <a:t>Kritéria formálních </a:t>
            </a:r>
            <a:r>
              <a:rPr lang="cs-CZ" dirty="0" smtClean="0"/>
              <a:t>náležitostí – VI.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21</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6348595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8" y="1310661"/>
            <a:ext cx="7700425" cy="4819290"/>
          </a:xfrm>
        </p:spPr>
        <p:txBody>
          <a:bodyPr>
            <a:noAutofit/>
          </a:bodyPr>
          <a:lstStyle/>
          <a:p>
            <a:pPr marL="457200" indent="-457200">
              <a:spcBef>
                <a:spcPts val="600"/>
              </a:spcBef>
              <a:buFont typeface="+mj-lt"/>
              <a:buAutoNum type="arabicPeriod"/>
            </a:pPr>
            <a:r>
              <a:rPr lang="cs-CZ" sz="1900" b="1" dirty="0">
                <a:solidFill>
                  <a:srgbClr val="00529C"/>
                </a:solidFill>
              </a:rPr>
              <a:t>Projekt je svým zaměřením v souladu s cíli a podporovanými  </a:t>
            </a:r>
            <a:r>
              <a:rPr lang="cs-CZ" sz="1900" b="1" dirty="0" smtClean="0">
                <a:solidFill>
                  <a:srgbClr val="00529C"/>
                </a:solidFill>
              </a:rPr>
              <a:t>   </a:t>
            </a:r>
            <a:r>
              <a:rPr lang="cs-CZ" sz="1900" b="1" dirty="0">
                <a:solidFill>
                  <a:srgbClr val="00529C"/>
                </a:solidFill>
              </a:rPr>
              <a:t> </a:t>
            </a:r>
            <a:r>
              <a:rPr lang="cs-CZ" sz="1900" b="1" dirty="0" smtClean="0">
                <a:solidFill>
                  <a:srgbClr val="00529C"/>
                </a:solidFill>
              </a:rPr>
              <a:t> aktivitami výzvy</a:t>
            </a:r>
          </a:p>
          <a:p>
            <a:pPr marL="717550" indent="-285750">
              <a:spcBef>
                <a:spcPts val="0"/>
              </a:spcBef>
              <a:spcAft>
                <a:spcPts val="0"/>
              </a:spcAft>
              <a:buFont typeface="Courier New" panose="02070309020205020404" pitchFamily="49" charset="0"/>
              <a:buChar char="o"/>
            </a:pPr>
            <a:r>
              <a:rPr lang="cs-CZ" dirty="0" smtClean="0"/>
              <a:t>Z popisu projektu a podkladů pro hodnocení je zřejmé, že se jedná </a:t>
            </a:r>
          </a:p>
          <a:p>
            <a:pPr marL="431800">
              <a:spcBef>
                <a:spcPts val="0"/>
              </a:spcBef>
              <a:spcAft>
                <a:spcPts val="0"/>
              </a:spcAft>
            </a:pPr>
            <a:r>
              <a:rPr lang="cs-CZ" dirty="0" smtClean="0"/>
              <a:t>o </a:t>
            </a:r>
            <a:r>
              <a:rPr lang="cs-CZ" dirty="0"/>
              <a:t>projekt </a:t>
            </a:r>
            <a:r>
              <a:rPr lang="cs-CZ" dirty="0" smtClean="0"/>
              <a:t>zaměřený na </a:t>
            </a:r>
            <a:r>
              <a:rPr lang="cs-CZ" b="1" dirty="0" smtClean="0"/>
              <a:t>pořízení přístrojového vybavení a technologií</a:t>
            </a:r>
            <a:r>
              <a:rPr lang="cs-CZ" dirty="0" smtClean="0"/>
              <a:t>, konkrétně pak na aktivity uvedené v kapitole 2.2 Specifických pravidel (vč. zdůvodnění nutnosti případných stavebních prací.</a:t>
            </a:r>
          </a:p>
          <a:p>
            <a:pPr marL="457200" indent="-457200">
              <a:spcBef>
                <a:spcPts val="600"/>
              </a:spcBef>
              <a:buFont typeface="+mj-lt"/>
              <a:buAutoNum type="arabicPeriod" startAt="2"/>
            </a:pPr>
            <a:r>
              <a:rPr lang="pl-PL" sz="1900" b="1" dirty="0">
                <a:solidFill>
                  <a:srgbClr val="00529C"/>
                </a:solidFill>
              </a:rPr>
              <a:t>Projekt je v souladu s podmínkami výzvy</a:t>
            </a:r>
          </a:p>
          <a:p>
            <a:pPr marL="717550" indent="-285750">
              <a:spcBef>
                <a:spcPts val="0"/>
              </a:spcBef>
              <a:spcAft>
                <a:spcPts val="0"/>
              </a:spcAft>
              <a:buFont typeface="Courier New" panose="02070309020205020404" pitchFamily="49" charset="0"/>
              <a:buChar char="o"/>
            </a:pPr>
            <a:r>
              <a:rPr lang="cs-CZ" dirty="0"/>
              <a:t>Z</a:t>
            </a:r>
            <a:r>
              <a:rPr lang="cs-CZ" dirty="0" smtClean="0"/>
              <a:t>ahájení </a:t>
            </a:r>
            <a:r>
              <a:rPr lang="cs-CZ" dirty="0"/>
              <a:t>a ukončení realizace </a:t>
            </a:r>
            <a:r>
              <a:rPr lang="cs-CZ" dirty="0" smtClean="0"/>
              <a:t>v</a:t>
            </a:r>
            <a:r>
              <a:rPr lang="cs-CZ" dirty="0"/>
              <a:t> rozmezí mezi </a:t>
            </a:r>
            <a:r>
              <a:rPr lang="cs-CZ" dirty="0" smtClean="0"/>
              <a:t>1. 1</a:t>
            </a:r>
            <a:r>
              <a:rPr lang="cs-CZ" dirty="0"/>
              <a:t>. </a:t>
            </a:r>
            <a:r>
              <a:rPr lang="cs-CZ" dirty="0" smtClean="0"/>
              <a:t>2015 </a:t>
            </a:r>
            <a:r>
              <a:rPr lang="cs-CZ" dirty="0"/>
              <a:t>a </a:t>
            </a:r>
            <a:r>
              <a:rPr lang="cs-CZ" b="1" dirty="0" smtClean="0"/>
              <a:t>30. 12. 2018</a:t>
            </a:r>
            <a:r>
              <a:rPr lang="cs-CZ" dirty="0" smtClean="0"/>
              <a:t>,</a:t>
            </a:r>
          </a:p>
          <a:p>
            <a:pPr marL="717550" indent="-285750">
              <a:spcBef>
                <a:spcPts val="0"/>
              </a:spcBef>
              <a:spcAft>
                <a:spcPts val="0"/>
              </a:spcAft>
              <a:buFont typeface="Courier New" panose="02070309020205020404" pitchFamily="49" charset="0"/>
              <a:buChar char="o"/>
            </a:pPr>
            <a:r>
              <a:rPr lang="cs-CZ" dirty="0"/>
              <a:t>popis cílových </a:t>
            </a:r>
            <a:r>
              <a:rPr lang="cs-CZ" dirty="0" smtClean="0"/>
              <a:t>skupin,</a:t>
            </a:r>
            <a:endParaRPr lang="cs-CZ" dirty="0"/>
          </a:p>
          <a:p>
            <a:pPr marL="717550" indent="-285750">
              <a:spcBef>
                <a:spcPts val="0"/>
              </a:spcBef>
              <a:spcAft>
                <a:spcPts val="0"/>
              </a:spcAft>
              <a:buFont typeface="Courier New" panose="02070309020205020404" pitchFamily="49" charset="0"/>
              <a:buChar char="o"/>
            </a:pPr>
            <a:r>
              <a:rPr lang="cs-CZ" dirty="0"/>
              <a:t>dodržení procentní míry podpory z ERDF, SR, žadatel,</a:t>
            </a:r>
          </a:p>
          <a:p>
            <a:pPr marL="717550" indent="-285750">
              <a:spcBef>
                <a:spcPts val="0"/>
              </a:spcBef>
              <a:spcAft>
                <a:spcPts val="0"/>
              </a:spcAft>
              <a:buFont typeface="Courier New" panose="02070309020205020404" pitchFamily="49" charset="0"/>
              <a:buChar char="o"/>
            </a:pPr>
            <a:r>
              <a:rPr lang="pl-PL" dirty="0" smtClean="0"/>
              <a:t>termín </a:t>
            </a:r>
            <a:r>
              <a:rPr lang="pl-PL" dirty="0"/>
              <a:t>ukončení realizace </a:t>
            </a:r>
            <a:r>
              <a:rPr lang="pl-PL" dirty="0" smtClean="0"/>
              <a:t>projektu je </a:t>
            </a:r>
            <a:r>
              <a:rPr lang="pl-PL" dirty="0"/>
              <a:t>po datu podání žádosti </a:t>
            </a:r>
            <a:r>
              <a:rPr lang="pl-PL" dirty="0" smtClean="0"/>
              <a:t/>
            </a:r>
            <a:br>
              <a:rPr lang="pl-PL" dirty="0" smtClean="0"/>
            </a:br>
            <a:r>
              <a:rPr lang="pl-PL" dirty="0" smtClean="0"/>
              <a:t>o </a:t>
            </a:r>
            <a:r>
              <a:rPr lang="pl-PL" dirty="0"/>
              <a:t>podporu,</a:t>
            </a:r>
          </a:p>
          <a:p>
            <a:pPr marL="717550" indent="-285750">
              <a:spcBef>
                <a:spcPts val="0"/>
              </a:spcBef>
              <a:spcAft>
                <a:spcPts val="0"/>
              </a:spcAft>
              <a:buFont typeface="Courier New" panose="02070309020205020404" pitchFamily="49" charset="0"/>
              <a:buChar char="o"/>
            </a:pPr>
            <a:r>
              <a:rPr lang="cs-CZ" dirty="0"/>
              <a:t>místo realizace </a:t>
            </a:r>
            <a:r>
              <a:rPr lang="cs-CZ" dirty="0" smtClean="0"/>
              <a:t>projektu (obec, kde je sídlo nemocnice).</a:t>
            </a:r>
          </a:p>
        </p:txBody>
      </p:sp>
      <p:sp>
        <p:nvSpPr>
          <p:cNvPr id="4" name="Nadpis 3"/>
          <p:cNvSpPr>
            <a:spLocks noGrp="1"/>
          </p:cNvSpPr>
          <p:nvPr>
            <p:ph type="title"/>
          </p:nvPr>
        </p:nvSpPr>
        <p:spPr/>
        <p:txBody>
          <a:bodyPr/>
          <a:lstStyle/>
          <a:p>
            <a:pPr algn="ctr"/>
            <a:r>
              <a:rPr lang="cs-CZ" dirty="0"/>
              <a:t>Obecná kritéria </a:t>
            </a:r>
            <a:r>
              <a:rPr lang="cs-CZ" dirty="0" smtClean="0"/>
              <a:t>přijatelnosti –I.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22</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1666283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39926"/>
          </a:xfrm>
        </p:spPr>
        <p:txBody>
          <a:bodyPr>
            <a:normAutofit/>
          </a:bodyPr>
          <a:lstStyle/>
          <a:p>
            <a:pPr marL="457200" indent="-457200">
              <a:buFont typeface="+mj-lt"/>
              <a:buAutoNum type="arabicPeriod" startAt="3"/>
            </a:pPr>
            <a:r>
              <a:rPr lang="cs-CZ" b="1" dirty="0" smtClean="0">
                <a:solidFill>
                  <a:srgbClr val="00529C"/>
                </a:solidFill>
              </a:rPr>
              <a:t>Žadatel splňuje definici oprávněného příjemce pro příslušný specifický cíl a výzvu:</a:t>
            </a:r>
            <a:endParaRPr lang="cs-CZ" b="1" dirty="0">
              <a:solidFill>
                <a:srgbClr val="00529C"/>
              </a:solidFill>
            </a:endParaRPr>
          </a:p>
          <a:p>
            <a:pPr marL="785813" lvl="5" indent="-342900">
              <a:spcBef>
                <a:spcPts val="0"/>
              </a:spcBef>
              <a:buFont typeface="Courier New" panose="02070309020205020404" pitchFamily="49" charset="0"/>
              <a:buChar char="o"/>
            </a:pPr>
            <a:r>
              <a:rPr lang="cs-CZ" sz="1700" dirty="0" smtClean="0"/>
              <a:t>Příspěvkové organizace OSS</a:t>
            </a:r>
          </a:p>
          <a:p>
            <a:pPr marL="785813" lvl="5" indent="-342900">
              <a:spcBef>
                <a:spcPts val="0"/>
              </a:spcBef>
              <a:buFont typeface="Courier New" panose="02070309020205020404" pitchFamily="49" charset="0"/>
              <a:buChar char="o"/>
            </a:pPr>
            <a:r>
              <a:rPr lang="cs-CZ" sz="1700" dirty="0" smtClean="0"/>
              <a:t>Kraje, obce</a:t>
            </a:r>
            <a:r>
              <a:rPr lang="cs-CZ" sz="1700" dirty="0"/>
              <a:t>, </a:t>
            </a:r>
            <a:r>
              <a:rPr lang="cs-CZ" sz="1700" dirty="0" smtClean="0"/>
              <a:t>organizace jimi zakládané/zřizované, </a:t>
            </a:r>
            <a:endParaRPr lang="cs-CZ" sz="1700" dirty="0"/>
          </a:p>
          <a:p>
            <a:pPr marL="785813" lvl="5" indent="-342900">
              <a:spcBef>
                <a:spcPts val="0"/>
              </a:spcBef>
              <a:buFont typeface="Courier New" panose="02070309020205020404" pitchFamily="49" charset="0"/>
              <a:buChar char="o"/>
            </a:pPr>
            <a:r>
              <a:rPr lang="cs-CZ" sz="1700" dirty="0" smtClean="0"/>
              <a:t>Nestátní neziskové organizace,</a:t>
            </a:r>
          </a:p>
          <a:p>
            <a:pPr marL="785813" lvl="5" indent="-342900">
              <a:spcBef>
                <a:spcPts val="0"/>
              </a:spcBef>
              <a:buFont typeface="Courier New" panose="02070309020205020404" pitchFamily="49" charset="0"/>
              <a:buChar char="o"/>
            </a:pPr>
            <a:r>
              <a:rPr lang="cs-CZ" sz="1700" dirty="0" smtClean="0"/>
              <a:t>Církevní organizace,</a:t>
            </a:r>
          </a:p>
          <a:p>
            <a:pPr marL="785813" lvl="5" indent="-342900">
              <a:spcBef>
                <a:spcPts val="0"/>
              </a:spcBef>
              <a:buFont typeface="Courier New" panose="02070309020205020404" pitchFamily="49" charset="0"/>
              <a:buChar char="o"/>
            </a:pPr>
            <a:r>
              <a:rPr lang="cs-CZ" sz="1700" dirty="0" smtClean="0"/>
              <a:t>Obchodní společnosti poskytující veřejnou službu v oblasti zdravotní péče </a:t>
            </a:r>
            <a:endParaRPr lang="cs-CZ" sz="1700" dirty="0"/>
          </a:p>
          <a:p>
            <a:pPr marL="460375" lvl="5" indent="0">
              <a:spcBef>
                <a:spcPts val="0"/>
              </a:spcBef>
              <a:buNone/>
            </a:pPr>
            <a:endParaRPr lang="cs-CZ" sz="800" dirty="0"/>
          </a:p>
          <a:p>
            <a:pPr marL="457200" indent="-457200">
              <a:buFont typeface="+mj-lt"/>
              <a:buAutoNum type="arabicPeriod" startAt="4"/>
            </a:pPr>
            <a:r>
              <a:rPr lang="cs-CZ" b="1" dirty="0">
                <a:solidFill>
                  <a:srgbClr val="00529C"/>
                </a:solidFill>
              </a:rPr>
              <a:t>Projekt respektuje minimální a maximální hranici celkových způsobilých výdajů</a:t>
            </a:r>
          </a:p>
          <a:p>
            <a:pPr marL="785813" lvl="5" indent="-342900">
              <a:spcBef>
                <a:spcPts val="0"/>
              </a:spcBef>
              <a:buFont typeface="Courier New" panose="02070309020205020404" pitchFamily="49" charset="0"/>
              <a:buChar char="o"/>
            </a:pPr>
            <a:r>
              <a:rPr lang="cs-CZ" sz="1700" b="1" dirty="0"/>
              <a:t>Minimální výše </a:t>
            </a:r>
            <a:r>
              <a:rPr lang="cs-CZ" sz="1700" dirty="0" smtClean="0"/>
              <a:t>není stanovena</a:t>
            </a:r>
            <a:r>
              <a:rPr lang="cs-CZ" sz="1700" b="1" dirty="0" smtClean="0"/>
              <a:t>,</a:t>
            </a:r>
            <a:endParaRPr lang="cs-CZ" sz="1700" b="1" dirty="0"/>
          </a:p>
          <a:p>
            <a:pPr marL="785813" lvl="5" indent="-342900">
              <a:spcBef>
                <a:spcPts val="0"/>
              </a:spcBef>
              <a:buFont typeface="Courier New" panose="02070309020205020404" pitchFamily="49" charset="0"/>
              <a:buChar char="o"/>
            </a:pPr>
            <a:r>
              <a:rPr lang="cs-CZ" sz="1700" b="1" dirty="0"/>
              <a:t>maximální výše</a:t>
            </a:r>
            <a:r>
              <a:rPr lang="cs-CZ" sz="1700" dirty="0"/>
              <a:t> celkových způsobilých výdajů </a:t>
            </a:r>
            <a:r>
              <a:rPr lang="cs-CZ" sz="1700" b="1" dirty="0" smtClean="0"/>
              <a:t>99 </a:t>
            </a:r>
            <a:r>
              <a:rPr lang="cs-CZ" sz="1700" b="1" dirty="0"/>
              <a:t>mil. Kč</a:t>
            </a:r>
            <a:r>
              <a:rPr lang="cs-CZ" sz="1700" b="1" dirty="0" smtClean="0"/>
              <a:t>.</a:t>
            </a:r>
          </a:p>
          <a:p>
            <a:pPr marL="785813" lvl="5" indent="-342900">
              <a:spcBef>
                <a:spcPts val="0"/>
              </a:spcBef>
              <a:buFont typeface="Courier New" panose="02070309020205020404" pitchFamily="49" charset="0"/>
              <a:buChar char="o"/>
            </a:pPr>
            <a:endParaRPr lang="cs-CZ" sz="800" b="1" dirty="0" smtClean="0"/>
          </a:p>
          <a:p>
            <a:pPr marL="457200" indent="-457200">
              <a:buFont typeface="+mj-lt"/>
              <a:buAutoNum type="arabicPeriod" startAt="5"/>
            </a:pPr>
            <a:r>
              <a:rPr lang="cs-CZ" b="1" dirty="0">
                <a:solidFill>
                  <a:srgbClr val="00529C"/>
                </a:solidFill>
              </a:rPr>
              <a:t>Projekt respektuje limity způsobilých výdajů</a:t>
            </a:r>
          </a:p>
          <a:p>
            <a:pPr marL="785813" lvl="5" indent="-342900">
              <a:spcBef>
                <a:spcPts val="0"/>
              </a:spcBef>
              <a:buFont typeface="Courier New" panose="02070309020205020404" pitchFamily="49" charset="0"/>
              <a:buChar char="o"/>
            </a:pPr>
            <a:r>
              <a:rPr lang="cs-CZ" sz="1700" dirty="0"/>
              <a:t>Výdaje hlavní aktivity min. 85 % z celkových způsobilých výdajů,</a:t>
            </a:r>
          </a:p>
          <a:p>
            <a:pPr marL="785813" lvl="5" indent="-342900">
              <a:spcBef>
                <a:spcPts val="0"/>
              </a:spcBef>
              <a:buFont typeface="Courier New" panose="02070309020205020404" pitchFamily="49" charset="0"/>
              <a:buChar char="o"/>
            </a:pPr>
            <a:r>
              <a:rPr lang="cs-CZ" sz="1700" dirty="0"/>
              <a:t>výdaje na </a:t>
            </a:r>
            <a:r>
              <a:rPr lang="cs-CZ" sz="1700" b="1" dirty="0"/>
              <a:t>vedlejší aktivity max. 15 % </a:t>
            </a:r>
            <a:r>
              <a:rPr lang="cs-CZ" sz="1700" dirty="0"/>
              <a:t>z celkových způsobilých výdajů</a:t>
            </a:r>
            <a:r>
              <a:rPr lang="cs-CZ" sz="1700" dirty="0" smtClean="0"/>
              <a:t>.</a:t>
            </a:r>
            <a:endParaRPr lang="cs-CZ" sz="1700" dirty="0"/>
          </a:p>
          <a:p>
            <a:endParaRPr lang="cs-CZ" sz="1900" dirty="0" smtClean="0"/>
          </a:p>
          <a:p>
            <a:endParaRPr lang="cs-CZ" dirty="0"/>
          </a:p>
        </p:txBody>
      </p:sp>
      <p:sp>
        <p:nvSpPr>
          <p:cNvPr id="4" name="Nadpis 3"/>
          <p:cNvSpPr>
            <a:spLocks noGrp="1"/>
          </p:cNvSpPr>
          <p:nvPr>
            <p:ph type="title"/>
          </p:nvPr>
        </p:nvSpPr>
        <p:spPr/>
        <p:txBody>
          <a:bodyPr/>
          <a:lstStyle/>
          <a:p>
            <a:pPr algn="ctr"/>
            <a:r>
              <a:rPr lang="cs-CZ" dirty="0"/>
              <a:t>Obecná kritéria </a:t>
            </a:r>
            <a:r>
              <a:rPr lang="cs-CZ" dirty="0" smtClean="0"/>
              <a:t>přijatelnosti – II.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23</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41856684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39926"/>
          </a:xfrm>
        </p:spPr>
        <p:txBody>
          <a:bodyPr>
            <a:normAutofit/>
          </a:bodyPr>
          <a:lstStyle/>
          <a:p>
            <a:pPr marL="442913" lvl="5" indent="0">
              <a:spcBef>
                <a:spcPts val="0"/>
              </a:spcBef>
              <a:buNone/>
            </a:pPr>
            <a:r>
              <a:rPr lang="cs-CZ" sz="800" dirty="0" smtClean="0"/>
              <a:t> </a:t>
            </a:r>
            <a:endParaRPr lang="cs-CZ" sz="800" dirty="0"/>
          </a:p>
          <a:p>
            <a:pPr marL="457200" indent="-457200">
              <a:buFont typeface="+mj-lt"/>
              <a:buAutoNum type="arabicPeriod" startAt="6"/>
            </a:pPr>
            <a:r>
              <a:rPr lang="cs-CZ" b="1" dirty="0">
                <a:solidFill>
                  <a:srgbClr val="00529C"/>
                </a:solidFill>
              </a:rPr>
              <a:t>Výsledky projektu jsou udržitelné</a:t>
            </a:r>
          </a:p>
          <a:p>
            <a:pPr marL="714375" indent="-285750">
              <a:spcBef>
                <a:spcPts val="0"/>
              </a:spcBef>
              <a:spcAft>
                <a:spcPts val="0"/>
              </a:spcAft>
              <a:buFont typeface="Courier New" panose="02070309020205020404" pitchFamily="49" charset="0"/>
              <a:buChar char="o"/>
            </a:pPr>
            <a:r>
              <a:rPr lang="cs-CZ" sz="1700" dirty="0"/>
              <a:t>V kapitole 9</a:t>
            </a:r>
            <a:r>
              <a:rPr lang="cs-CZ" sz="1700" dirty="0" smtClean="0"/>
              <a:t> Podkladů pro hodnocení je </a:t>
            </a:r>
            <a:r>
              <a:rPr lang="cs-CZ" sz="1700" dirty="0"/>
              <a:t>popsáno zajištění udržitelnosti </a:t>
            </a:r>
            <a:r>
              <a:rPr lang="cs-CZ" sz="1700" dirty="0" smtClean="0"/>
              <a:t>projektu z hlediska finančního, administrativní kapacity, provozu pro řízení projektu.</a:t>
            </a:r>
          </a:p>
          <a:p>
            <a:pPr marL="714375" indent="-285750">
              <a:spcBef>
                <a:spcPts val="0"/>
              </a:spcBef>
              <a:spcAft>
                <a:spcPts val="0"/>
              </a:spcAft>
              <a:buFont typeface="Courier New" panose="02070309020205020404" pitchFamily="49" charset="0"/>
              <a:buChar char="o"/>
            </a:pPr>
            <a:endParaRPr lang="cs-CZ" sz="800" dirty="0" smtClean="0"/>
          </a:p>
          <a:p>
            <a:pPr marL="457200" indent="-457200">
              <a:spcBef>
                <a:spcPts val="0"/>
              </a:spcBef>
              <a:buFont typeface="+mj-lt"/>
              <a:buAutoNum type="arabicPeriod" startAt="7"/>
            </a:pPr>
            <a:r>
              <a:rPr lang="cs-CZ" b="1" dirty="0">
                <a:solidFill>
                  <a:srgbClr val="00529C"/>
                </a:solidFill>
              </a:rPr>
              <a:t>Projekt nemá negativní vliv na žádnou z horizontálních priorit IROP (udržitelný rozvoj, rovné příležitosti a zákaz diskriminace, rovnost mužů a žen)</a:t>
            </a:r>
          </a:p>
          <a:p>
            <a:pPr marL="714375" lvl="2" indent="-285750">
              <a:spcBef>
                <a:spcPts val="0"/>
              </a:spcBef>
              <a:buFont typeface="Courier New" panose="02070309020205020404" pitchFamily="49" charset="0"/>
              <a:buChar char="o"/>
            </a:pPr>
            <a:r>
              <a:rPr lang="cs-CZ" sz="1700" dirty="0"/>
              <a:t>Projekt musí mít pozitivní nebo neutrální vliv na </a:t>
            </a:r>
            <a:r>
              <a:rPr lang="cs-CZ" sz="1700" dirty="0" smtClean="0"/>
              <a:t>horizontální priority,</a:t>
            </a:r>
            <a:endParaRPr lang="cs-CZ" sz="1700" dirty="0"/>
          </a:p>
          <a:p>
            <a:pPr marL="714375" lvl="2" indent="-285750">
              <a:spcBef>
                <a:spcPts val="0"/>
              </a:spcBef>
              <a:buFont typeface="Courier New" panose="02070309020205020404" pitchFamily="49" charset="0"/>
              <a:buChar char="o"/>
            </a:pPr>
            <a:r>
              <a:rPr lang="cs-CZ" sz="1700" dirty="0"/>
              <a:t>v žádosti o podporu musí být uveden popis </a:t>
            </a:r>
            <a:r>
              <a:rPr lang="cs-CZ" sz="1700" dirty="0" smtClean="0"/>
              <a:t>pozitivního vlivu </a:t>
            </a:r>
            <a:r>
              <a:rPr lang="cs-CZ" sz="1700" dirty="0"/>
              <a:t>na horizontální priority</a:t>
            </a:r>
            <a:r>
              <a:rPr lang="cs-CZ" sz="1700" dirty="0" smtClean="0"/>
              <a:t>.</a:t>
            </a:r>
          </a:p>
          <a:p>
            <a:pPr marL="714375" lvl="2" indent="-285750">
              <a:spcBef>
                <a:spcPts val="0"/>
              </a:spcBef>
              <a:buFont typeface="Courier New" panose="02070309020205020404" pitchFamily="49" charset="0"/>
              <a:buChar char="o"/>
            </a:pPr>
            <a:endParaRPr lang="cs-CZ" sz="800" dirty="0" smtClean="0"/>
          </a:p>
          <a:p>
            <a:pPr marL="457200" indent="-457200" algn="just">
              <a:buFont typeface="+mj-lt"/>
              <a:buAutoNum type="arabicPeriod" startAt="8"/>
            </a:pPr>
            <a:r>
              <a:rPr lang="cs-CZ" b="1" dirty="0">
                <a:solidFill>
                  <a:srgbClr val="00529C"/>
                </a:solidFill>
              </a:rPr>
              <a:t>Potřebnost realizace projektu je odůvodněná</a:t>
            </a:r>
          </a:p>
          <a:p>
            <a:pPr marL="714375" indent="-285750" algn="just">
              <a:spcBef>
                <a:spcPts val="0"/>
              </a:spcBef>
              <a:spcAft>
                <a:spcPts val="0"/>
              </a:spcAft>
              <a:buFont typeface="Courier New" panose="02070309020205020404" pitchFamily="49" charset="0"/>
              <a:buChar char="o"/>
            </a:pPr>
            <a:r>
              <a:rPr lang="cs-CZ" sz="1700" dirty="0"/>
              <a:t>Popis potřebnosti projektu v kapitole </a:t>
            </a:r>
            <a:r>
              <a:rPr lang="cs-CZ" sz="1700" dirty="0" smtClean="0"/>
              <a:t>3 Podkladů pro hodnocení.</a:t>
            </a:r>
            <a:endParaRPr lang="cs-CZ" sz="1700" dirty="0"/>
          </a:p>
          <a:p>
            <a:pPr marL="714375" lvl="2" indent="-285750">
              <a:spcBef>
                <a:spcPts val="0"/>
              </a:spcBef>
              <a:buFont typeface="Courier New" panose="02070309020205020404" pitchFamily="49" charset="0"/>
              <a:buChar char="o"/>
            </a:pPr>
            <a:endParaRPr lang="cs-CZ" sz="1900" dirty="0"/>
          </a:p>
          <a:p>
            <a:pPr marL="714375" indent="-285750">
              <a:spcBef>
                <a:spcPts val="0"/>
              </a:spcBef>
              <a:spcAft>
                <a:spcPts val="0"/>
              </a:spcAft>
              <a:buFont typeface="Courier New" panose="02070309020205020404" pitchFamily="49" charset="0"/>
              <a:buChar char="o"/>
            </a:pPr>
            <a:endParaRPr lang="cs-CZ" sz="2000" dirty="0"/>
          </a:p>
          <a:p>
            <a:pPr marL="785813" lvl="5" indent="-342900">
              <a:spcBef>
                <a:spcPts val="0"/>
              </a:spcBef>
              <a:buFont typeface="Courier New" panose="02070309020205020404" pitchFamily="49" charset="0"/>
              <a:buChar char="o"/>
            </a:pPr>
            <a:endParaRPr lang="cs-CZ" dirty="0"/>
          </a:p>
        </p:txBody>
      </p:sp>
      <p:sp>
        <p:nvSpPr>
          <p:cNvPr id="4" name="Nadpis 3"/>
          <p:cNvSpPr>
            <a:spLocks noGrp="1"/>
          </p:cNvSpPr>
          <p:nvPr>
            <p:ph type="title"/>
          </p:nvPr>
        </p:nvSpPr>
        <p:spPr/>
        <p:txBody>
          <a:bodyPr/>
          <a:lstStyle/>
          <a:p>
            <a:pPr algn="ctr"/>
            <a:r>
              <a:rPr lang="cs-CZ" dirty="0"/>
              <a:t>Obecná kritéria </a:t>
            </a:r>
            <a:r>
              <a:rPr lang="cs-CZ" dirty="0" smtClean="0"/>
              <a:t>přijatelnosti – III.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24</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6953140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Autofit/>
          </a:bodyPr>
          <a:lstStyle/>
          <a:p>
            <a:pPr marL="714375" indent="-285750" algn="just">
              <a:spcBef>
                <a:spcPts val="0"/>
              </a:spcBef>
              <a:spcAft>
                <a:spcPts val="0"/>
              </a:spcAft>
              <a:buFont typeface="Courier New" panose="02070309020205020404" pitchFamily="49" charset="0"/>
              <a:buChar char="o"/>
            </a:pPr>
            <a:endParaRPr lang="cs-CZ" sz="800" dirty="0"/>
          </a:p>
          <a:p>
            <a:pPr marL="457200" indent="-457200" algn="just">
              <a:buFont typeface="+mj-lt"/>
              <a:buAutoNum type="arabicPeriod" startAt="9"/>
            </a:pPr>
            <a:r>
              <a:rPr lang="cs-CZ" b="1" dirty="0" smtClean="0">
                <a:solidFill>
                  <a:srgbClr val="00529C"/>
                </a:solidFill>
              </a:rPr>
              <a:t>Projekt </a:t>
            </a:r>
            <a:r>
              <a:rPr lang="cs-CZ" b="1" dirty="0">
                <a:solidFill>
                  <a:srgbClr val="00529C"/>
                </a:solidFill>
              </a:rPr>
              <a:t>je v souladu s pravidly veřejné podpory</a:t>
            </a:r>
          </a:p>
          <a:p>
            <a:pPr marL="714375" indent="-285750" algn="just">
              <a:spcBef>
                <a:spcPts val="0"/>
              </a:spcBef>
              <a:spcAft>
                <a:spcPts val="0"/>
              </a:spcAft>
              <a:buFont typeface="Courier New" panose="02070309020205020404" pitchFamily="49" charset="0"/>
              <a:buChar char="o"/>
            </a:pPr>
            <a:r>
              <a:rPr lang="cs-CZ" sz="1700" dirty="0"/>
              <a:t>Podpořeny budou projekty </a:t>
            </a:r>
            <a:r>
              <a:rPr lang="cs-CZ" sz="1700" dirty="0" smtClean="0"/>
              <a:t>v souladu s Rozhodnutím Komise ze dne 20. 12. 2011 o použití čl. 106 odst. 2 Smlouvy o fungování EU.</a:t>
            </a:r>
            <a:endParaRPr lang="cs-CZ" sz="1700" dirty="0"/>
          </a:p>
          <a:p>
            <a:pPr marL="714375" indent="-285750" algn="just">
              <a:spcBef>
                <a:spcPts val="0"/>
              </a:spcBef>
              <a:spcAft>
                <a:spcPts val="0"/>
              </a:spcAft>
              <a:buFont typeface="Courier New" panose="02070309020205020404" pitchFamily="49" charset="0"/>
              <a:buChar char="o"/>
            </a:pPr>
            <a:endParaRPr lang="cs-CZ" sz="800" dirty="0"/>
          </a:p>
          <a:p>
            <a:pPr marL="457200" indent="-457200" algn="just">
              <a:spcBef>
                <a:spcPts val="0"/>
              </a:spcBef>
              <a:spcAft>
                <a:spcPts val="0"/>
              </a:spcAft>
              <a:buFont typeface="+mj-lt"/>
              <a:buAutoNum type="arabicPeriod" startAt="10"/>
            </a:pPr>
            <a:r>
              <a:rPr lang="cs-CZ" b="1" dirty="0" smtClean="0">
                <a:solidFill>
                  <a:srgbClr val="00529C"/>
                </a:solidFill>
              </a:rPr>
              <a:t>Statutární </a:t>
            </a:r>
            <a:r>
              <a:rPr lang="cs-CZ" b="1" dirty="0">
                <a:solidFill>
                  <a:srgbClr val="00529C"/>
                </a:solidFill>
              </a:rPr>
              <a:t>zástupce žadatele je trestně bezúhonný</a:t>
            </a:r>
          </a:p>
          <a:p>
            <a:pPr marL="714375" indent="-285750" algn="just">
              <a:spcBef>
                <a:spcPts val="0"/>
              </a:spcBef>
              <a:spcAft>
                <a:spcPts val="0"/>
              </a:spcAft>
              <a:buFont typeface="Courier New" panose="02070309020205020404" pitchFamily="49" charset="0"/>
              <a:buChar char="o"/>
            </a:pPr>
            <a:r>
              <a:rPr lang="cs-CZ" sz="1700" dirty="0"/>
              <a:t>Souhlas s čestným prohlášením v IS KP14</a:t>
            </a:r>
            <a:r>
              <a:rPr lang="cs-CZ" sz="1700" dirty="0" smtClean="0"/>
              <a:t>+.</a:t>
            </a:r>
          </a:p>
          <a:p>
            <a:pPr marL="714375" indent="-285750" algn="just">
              <a:spcBef>
                <a:spcPts val="0"/>
              </a:spcBef>
              <a:spcAft>
                <a:spcPts val="0"/>
              </a:spcAft>
              <a:buFont typeface="Courier New" panose="02070309020205020404" pitchFamily="49" charset="0"/>
              <a:buChar char="o"/>
            </a:pPr>
            <a:r>
              <a:rPr lang="cs-CZ" sz="1700" dirty="0" smtClean="0"/>
              <a:t>Statutární </a:t>
            </a:r>
            <a:r>
              <a:rPr lang="cs-CZ" sz="1700" dirty="0"/>
              <a:t>zástupce nebyl pravomocně odsouzen pro trestný čin, jehož skutková podstata souvisela s předmětem činnosti žadatele, nebo pro trestný čin dotačního podvodu či jiný hospodářský trestný čin nebo trestný čin proti majetku nebo pro trestné činy úplatkářství nebo účasti na zločinném spolčení nebo pro trestný čin poškozování zájmů EU.</a:t>
            </a:r>
          </a:p>
          <a:p>
            <a:pPr marL="714375" indent="-285750" algn="just">
              <a:spcBef>
                <a:spcPts val="0"/>
              </a:spcBef>
              <a:spcAft>
                <a:spcPts val="0"/>
              </a:spcAft>
              <a:buFont typeface="Courier New" panose="02070309020205020404" pitchFamily="49" charset="0"/>
              <a:buChar char="o"/>
            </a:pPr>
            <a:endParaRPr lang="cs-CZ" sz="2000" dirty="0" smtClean="0"/>
          </a:p>
          <a:p>
            <a:pPr marL="714375" indent="-285750" algn="just">
              <a:spcBef>
                <a:spcPts val="0"/>
              </a:spcBef>
              <a:spcAft>
                <a:spcPts val="0"/>
              </a:spcAft>
              <a:buFont typeface="Courier New" panose="02070309020205020404" pitchFamily="49" charset="0"/>
              <a:buChar char="o"/>
            </a:pPr>
            <a:endParaRPr lang="cs-CZ" sz="2000" dirty="0"/>
          </a:p>
          <a:p>
            <a:pPr algn="just">
              <a:spcBef>
                <a:spcPts val="0"/>
              </a:spcBef>
              <a:spcAft>
                <a:spcPts val="0"/>
              </a:spcAft>
            </a:pPr>
            <a:endParaRPr lang="cs-CZ" sz="2000" b="1" dirty="0">
              <a:solidFill>
                <a:srgbClr val="00529C"/>
              </a:solidFill>
            </a:endParaRPr>
          </a:p>
          <a:p>
            <a:pPr marL="714375" indent="-285750" algn="just">
              <a:spcBef>
                <a:spcPts val="0"/>
              </a:spcBef>
              <a:spcAft>
                <a:spcPts val="0"/>
              </a:spcAft>
              <a:buFont typeface="Courier New" panose="02070309020205020404" pitchFamily="49" charset="0"/>
              <a:buChar char="o"/>
            </a:pPr>
            <a:endParaRPr lang="cs-CZ" dirty="0" smtClean="0"/>
          </a:p>
          <a:p>
            <a:pPr marL="290250" algn="just">
              <a:spcBef>
                <a:spcPts val="0"/>
              </a:spcBef>
              <a:spcAft>
                <a:spcPts val="0"/>
              </a:spcAft>
            </a:pPr>
            <a:endParaRPr lang="cs-CZ" sz="2000" dirty="0">
              <a:solidFill>
                <a:srgbClr val="FF0000"/>
              </a:solidFill>
            </a:endParaRPr>
          </a:p>
          <a:p>
            <a:pPr marL="290250" algn="just">
              <a:spcBef>
                <a:spcPts val="0"/>
              </a:spcBef>
              <a:spcAft>
                <a:spcPts val="0"/>
              </a:spcAft>
            </a:pPr>
            <a:endParaRPr lang="cs-CZ" sz="600" b="1" dirty="0">
              <a:solidFill>
                <a:srgbClr val="00529C"/>
              </a:solidFill>
            </a:endParaRPr>
          </a:p>
        </p:txBody>
      </p:sp>
      <p:sp>
        <p:nvSpPr>
          <p:cNvPr id="4" name="Nadpis 3"/>
          <p:cNvSpPr>
            <a:spLocks noGrp="1"/>
          </p:cNvSpPr>
          <p:nvPr>
            <p:ph type="title"/>
          </p:nvPr>
        </p:nvSpPr>
        <p:spPr/>
        <p:txBody>
          <a:bodyPr/>
          <a:lstStyle/>
          <a:p>
            <a:pPr algn="ctr"/>
            <a:r>
              <a:rPr lang="cs-CZ" dirty="0"/>
              <a:t>Obecná kritéria </a:t>
            </a:r>
            <a:r>
              <a:rPr lang="cs-CZ" dirty="0" smtClean="0"/>
              <a:t>přijatelnosti – IV.</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25</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4598970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lnSpcReduction="10000"/>
          </a:bodyPr>
          <a:lstStyle/>
          <a:p>
            <a:pPr marL="457200" indent="-457200" algn="just">
              <a:spcBef>
                <a:spcPts val="0"/>
              </a:spcBef>
              <a:spcAft>
                <a:spcPts val="0"/>
              </a:spcAft>
              <a:buFont typeface="+mj-lt"/>
              <a:buAutoNum type="arabicPeriod"/>
            </a:pPr>
            <a:r>
              <a:rPr lang="cs-CZ" b="1" dirty="0">
                <a:solidFill>
                  <a:srgbClr val="00529C"/>
                </a:solidFill>
              </a:rPr>
              <a:t>Poskytovatel návazné péče zajišťuje péči a služby v oborech gynekologie a porodnictví, dětské lékařství, chirurgie a vnitřní </a:t>
            </a:r>
            <a:r>
              <a:rPr lang="cs-CZ" b="1" dirty="0" smtClean="0">
                <a:solidFill>
                  <a:srgbClr val="00529C"/>
                </a:solidFill>
              </a:rPr>
              <a:t>lékařství.</a:t>
            </a:r>
          </a:p>
          <a:p>
            <a:pPr marL="714375" indent="-285750" algn="just">
              <a:spcBef>
                <a:spcPts val="0"/>
              </a:spcBef>
              <a:spcAft>
                <a:spcPts val="0"/>
              </a:spcAft>
              <a:buFont typeface="Courier New" panose="02070309020205020404" pitchFamily="49" charset="0"/>
              <a:buChar char="o"/>
            </a:pPr>
            <a:r>
              <a:rPr lang="cs-CZ" sz="1700" dirty="0" smtClean="0"/>
              <a:t>Žadatel má v oprávnění nebo registraci uvedeno, že zajišťuje péči a služby v oborech</a:t>
            </a:r>
          </a:p>
          <a:p>
            <a:pPr marL="1400175" lvl="1" indent="-342900" algn="just">
              <a:spcBef>
                <a:spcPts val="0"/>
              </a:spcBef>
              <a:buFont typeface="Arial" panose="020B0604020202020204" pitchFamily="34" charset="0"/>
              <a:buChar char="•"/>
            </a:pPr>
            <a:r>
              <a:rPr lang="cs-CZ" sz="1600" b="0" dirty="0">
                <a:solidFill>
                  <a:schemeClr val="tx1"/>
                </a:solidFill>
              </a:rPr>
              <a:t>Gynekologie a porodnictví</a:t>
            </a:r>
          </a:p>
          <a:p>
            <a:pPr marL="1400175" lvl="1" indent="-342900" algn="just">
              <a:spcBef>
                <a:spcPts val="0"/>
              </a:spcBef>
              <a:buFont typeface="Arial" panose="020B0604020202020204" pitchFamily="34" charset="0"/>
              <a:buChar char="•"/>
            </a:pPr>
            <a:r>
              <a:rPr lang="cs-CZ" sz="1600" b="0" dirty="0">
                <a:solidFill>
                  <a:schemeClr val="tx1"/>
                </a:solidFill>
              </a:rPr>
              <a:t>Dětské lékařství</a:t>
            </a:r>
          </a:p>
          <a:p>
            <a:pPr marL="1400175" lvl="1" indent="-342900" algn="just">
              <a:spcBef>
                <a:spcPts val="0"/>
              </a:spcBef>
              <a:buFont typeface="Arial" panose="020B0604020202020204" pitchFamily="34" charset="0"/>
              <a:buChar char="•"/>
            </a:pPr>
            <a:r>
              <a:rPr lang="cs-CZ" sz="1600" b="0" dirty="0">
                <a:solidFill>
                  <a:schemeClr val="tx1"/>
                </a:solidFill>
              </a:rPr>
              <a:t>Chirurgie</a:t>
            </a:r>
          </a:p>
          <a:p>
            <a:pPr marL="1400175" lvl="1" indent="-342900" algn="just">
              <a:spcBef>
                <a:spcPts val="0"/>
              </a:spcBef>
              <a:buFont typeface="Arial" panose="020B0604020202020204" pitchFamily="34" charset="0"/>
              <a:buChar char="•"/>
            </a:pPr>
            <a:r>
              <a:rPr lang="cs-CZ" sz="1600" b="0" dirty="0">
                <a:solidFill>
                  <a:schemeClr val="tx1"/>
                </a:solidFill>
              </a:rPr>
              <a:t>Vnitřní </a:t>
            </a:r>
            <a:r>
              <a:rPr lang="cs-CZ" sz="1600" b="0" dirty="0" smtClean="0">
                <a:solidFill>
                  <a:schemeClr val="tx1"/>
                </a:solidFill>
              </a:rPr>
              <a:t>lékařství</a:t>
            </a:r>
            <a:endParaRPr lang="cs-CZ" sz="1600" dirty="0" smtClean="0"/>
          </a:p>
          <a:p>
            <a:pPr marL="714375" indent="-285750" algn="just">
              <a:spcBef>
                <a:spcPts val="0"/>
              </a:spcBef>
              <a:spcAft>
                <a:spcPts val="0"/>
              </a:spcAft>
              <a:buFont typeface="Courier New" panose="02070309020205020404" pitchFamily="49" charset="0"/>
              <a:buChar char="o"/>
            </a:pPr>
            <a:endParaRPr lang="cs-CZ" sz="900" dirty="0" smtClean="0"/>
          </a:p>
          <a:p>
            <a:pPr marL="457200" indent="-457200">
              <a:buFont typeface="+mj-lt"/>
              <a:buAutoNum type="arabicPeriod" startAt="2"/>
            </a:pPr>
            <a:r>
              <a:rPr lang="cs-CZ" b="1" dirty="0">
                <a:solidFill>
                  <a:srgbClr val="00529C"/>
                </a:solidFill>
              </a:rPr>
              <a:t>Poskytovatel návazné péče zajišťuje péči alespoň ve čtyřech oborech/metodách definovaných Koncepcí návazné péče </a:t>
            </a:r>
            <a:r>
              <a:rPr lang="cs-CZ" b="1" dirty="0" err="1">
                <a:solidFill>
                  <a:srgbClr val="00529C"/>
                </a:solidFill>
              </a:rPr>
              <a:t>MZd</a:t>
            </a:r>
            <a:r>
              <a:rPr lang="cs-CZ" b="1" dirty="0">
                <a:solidFill>
                  <a:srgbClr val="00529C"/>
                </a:solidFill>
              </a:rPr>
              <a:t> a navázaných na vysoce specializované centrum. </a:t>
            </a:r>
          </a:p>
          <a:p>
            <a:pPr marL="714375" indent="-266700">
              <a:buFont typeface="Courier New" panose="02070309020205020404" pitchFamily="49" charset="0"/>
              <a:buChar char="o"/>
            </a:pPr>
            <a:r>
              <a:rPr lang="cs-CZ" sz="1700" dirty="0" smtClean="0"/>
              <a:t>Uvedeno ve Stanovisko Ministerstva zdravotnictví.</a:t>
            </a:r>
            <a:endParaRPr lang="cs-CZ" sz="1700" dirty="0"/>
          </a:p>
          <a:p>
            <a:pPr marL="457200" indent="-457200">
              <a:buFont typeface="+mj-lt"/>
              <a:buAutoNum type="arabicPeriod" startAt="3"/>
            </a:pPr>
            <a:r>
              <a:rPr lang="cs-CZ" b="1" dirty="0">
                <a:solidFill>
                  <a:srgbClr val="00529C"/>
                </a:solidFill>
              </a:rPr>
              <a:t>Poskytovatel návazné péče má alespoň 300 akutních lůžek nebo méně, pokud jsou v regionu LAU1 pouze zařízení s menší kapacitou lůžek.</a:t>
            </a:r>
          </a:p>
          <a:p>
            <a:pPr marL="714375" indent="-266700">
              <a:buFont typeface="Courier New" panose="02070309020205020404" pitchFamily="49" charset="0"/>
              <a:buChar char="o"/>
            </a:pPr>
            <a:r>
              <a:rPr lang="cs-CZ" sz="1700" dirty="0"/>
              <a:t>Rada kraje </a:t>
            </a:r>
            <a:r>
              <a:rPr lang="cs-CZ" sz="1700" dirty="0" smtClean="0"/>
              <a:t>ve Stanovisku kraje odsouhlasí projekt žadatele s menší kapacitou.</a:t>
            </a:r>
          </a:p>
          <a:p>
            <a:pPr marL="714375" indent="-266700">
              <a:buFont typeface="Courier New" panose="02070309020205020404" pitchFamily="49" charset="0"/>
              <a:buChar char="o"/>
            </a:pPr>
            <a:r>
              <a:rPr lang="cs-CZ" sz="1700" dirty="0" smtClean="0"/>
              <a:t>V regionu LAU1 může být podpořen pouze jeden poskytovatel, který má méně než 300 lůžek.</a:t>
            </a:r>
            <a:endParaRPr lang="cs-CZ" sz="1700" dirty="0"/>
          </a:p>
        </p:txBody>
      </p:sp>
      <p:sp>
        <p:nvSpPr>
          <p:cNvPr id="4" name="Nadpis 3"/>
          <p:cNvSpPr>
            <a:spLocks noGrp="1"/>
          </p:cNvSpPr>
          <p:nvPr>
            <p:ph type="title"/>
          </p:nvPr>
        </p:nvSpPr>
        <p:spPr/>
        <p:txBody>
          <a:bodyPr/>
          <a:lstStyle/>
          <a:p>
            <a:pPr algn="ctr"/>
            <a:r>
              <a:rPr lang="cs-CZ" dirty="0"/>
              <a:t>Specifická kritéria </a:t>
            </a:r>
            <a:r>
              <a:rPr lang="cs-CZ" dirty="0" smtClean="0"/>
              <a:t>přijatelnosti – 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26</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8558520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a:bodyPr>
          <a:lstStyle/>
          <a:p>
            <a:pPr marL="457200" indent="-457200" algn="just">
              <a:spcBef>
                <a:spcPts val="0"/>
              </a:spcBef>
              <a:spcAft>
                <a:spcPts val="0"/>
              </a:spcAft>
              <a:buFont typeface="+mj-lt"/>
              <a:buAutoNum type="arabicPeriod" startAt="4"/>
            </a:pPr>
            <a:r>
              <a:rPr lang="pl-PL" b="1" dirty="0">
                <a:solidFill>
                  <a:srgbClr val="00529C"/>
                </a:solidFill>
              </a:rPr>
              <a:t>Projekt je v souladu s Koncepcí návazné </a:t>
            </a:r>
            <a:r>
              <a:rPr lang="pl-PL" b="1" dirty="0" smtClean="0">
                <a:solidFill>
                  <a:srgbClr val="00529C"/>
                </a:solidFill>
              </a:rPr>
              <a:t>péče</a:t>
            </a:r>
            <a:r>
              <a:rPr lang="cs-CZ" b="1" dirty="0" smtClean="0">
                <a:solidFill>
                  <a:srgbClr val="00529C"/>
                </a:solidFill>
              </a:rPr>
              <a:t>.</a:t>
            </a:r>
            <a:endParaRPr lang="cs-CZ" b="1" dirty="0">
              <a:solidFill>
                <a:srgbClr val="00529C"/>
              </a:solidFill>
            </a:endParaRPr>
          </a:p>
          <a:p>
            <a:pPr marL="714375" indent="-285750" algn="just">
              <a:spcBef>
                <a:spcPts val="0"/>
              </a:spcBef>
              <a:spcAft>
                <a:spcPts val="0"/>
              </a:spcAft>
              <a:buFont typeface="Courier New" panose="02070309020205020404" pitchFamily="49" charset="0"/>
              <a:buChar char="o"/>
            </a:pPr>
            <a:r>
              <a:rPr lang="cs-CZ" sz="1700" dirty="0"/>
              <a:t>Uvedeno ve Stanovisko Ministerstva zdravotnictví.</a:t>
            </a:r>
            <a:endParaRPr lang="cs-CZ" sz="1700" dirty="0" smtClean="0"/>
          </a:p>
          <a:p>
            <a:pPr marL="714375" indent="-285750" algn="just">
              <a:spcBef>
                <a:spcPts val="0"/>
              </a:spcBef>
              <a:spcAft>
                <a:spcPts val="600"/>
              </a:spcAft>
              <a:buFont typeface="Courier New" panose="02070309020205020404" pitchFamily="49" charset="0"/>
              <a:buChar char="o"/>
            </a:pPr>
            <a:endParaRPr lang="cs-CZ" sz="900" dirty="0" smtClean="0"/>
          </a:p>
          <a:p>
            <a:pPr marL="457200" indent="-457200" algn="just" defTabSz="695325">
              <a:spcBef>
                <a:spcPts val="0"/>
              </a:spcBef>
              <a:spcAft>
                <a:spcPts val="0"/>
              </a:spcAft>
              <a:buFont typeface="+mj-lt"/>
              <a:buAutoNum type="arabicPeriod" startAt="5"/>
            </a:pPr>
            <a:r>
              <a:rPr lang="cs-CZ" b="1" dirty="0">
                <a:solidFill>
                  <a:srgbClr val="00529C"/>
                </a:solidFill>
              </a:rPr>
              <a:t>Projekt je v souladu se strategií Zdraví 2020 Národní strategie ochrany a podpory zdraví – Akční plán 8b Zvýšení dostupnosti návazné péče</a:t>
            </a:r>
            <a:r>
              <a:rPr lang="cs-CZ" b="1" dirty="0" smtClean="0">
                <a:solidFill>
                  <a:srgbClr val="00529C"/>
                </a:solidFill>
              </a:rPr>
              <a:t>. </a:t>
            </a:r>
          </a:p>
          <a:p>
            <a:pPr marL="712800" lvl="1" indent="-342900" algn="just" defTabSz="695325">
              <a:spcBef>
                <a:spcPts val="0"/>
              </a:spcBef>
              <a:buFont typeface="Courier New" panose="02070309020205020404" pitchFamily="49" charset="0"/>
              <a:buChar char="o"/>
            </a:pPr>
            <a:r>
              <a:rPr lang="cs-CZ" sz="1700" b="0" dirty="0" smtClean="0">
                <a:solidFill>
                  <a:schemeClr val="tx1"/>
                </a:solidFill>
              </a:rPr>
              <a:t>Posuzováno z Podkladů pro hodnocení, kapitola 2</a:t>
            </a:r>
          </a:p>
          <a:p>
            <a:pPr marL="428625" algn="just">
              <a:spcBef>
                <a:spcPts val="0"/>
              </a:spcBef>
              <a:spcAft>
                <a:spcPts val="0"/>
              </a:spcAft>
            </a:pPr>
            <a:endParaRPr lang="cs-CZ" sz="800" dirty="0"/>
          </a:p>
          <a:p>
            <a:pPr marL="457200" indent="-457200" algn="just" defTabSz="695325">
              <a:spcBef>
                <a:spcPts val="0"/>
              </a:spcBef>
              <a:spcAft>
                <a:spcPts val="0"/>
              </a:spcAft>
              <a:buFont typeface="+mj-lt"/>
              <a:buAutoNum type="arabicPeriod" startAt="6"/>
            </a:pPr>
            <a:r>
              <a:rPr lang="cs-CZ" b="1" dirty="0">
                <a:solidFill>
                  <a:srgbClr val="00529C"/>
                </a:solidFill>
              </a:rPr>
              <a:t>Žadatel doložil souhlas plátce péče s realizací projektu v případě, že bude docházet k rozšíření rozsahu poskytovaných hrazených zdravotních </a:t>
            </a:r>
            <a:r>
              <a:rPr lang="cs-CZ" b="1" dirty="0" smtClean="0">
                <a:solidFill>
                  <a:srgbClr val="00529C"/>
                </a:solidFill>
              </a:rPr>
              <a:t>služeb.</a:t>
            </a:r>
            <a:endParaRPr lang="cs-CZ" b="1" dirty="0">
              <a:solidFill>
                <a:srgbClr val="00529C"/>
              </a:solidFill>
            </a:endParaRPr>
          </a:p>
          <a:p>
            <a:pPr marL="714375" indent="-285750" algn="just">
              <a:spcBef>
                <a:spcPts val="0"/>
              </a:spcBef>
              <a:spcAft>
                <a:spcPts val="0"/>
              </a:spcAft>
              <a:buFont typeface="Courier New" panose="02070309020205020404" pitchFamily="49" charset="0"/>
              <a:buChar char="o"/>
            </a:pPr>
            <a:r>
              <a:rPr lang="cs-CZ" sz="1700" dirty="0" smtClean="0"/>
              <a:t>Hodnotí se pouze, pokud realizací projektu dojde k rozšíření objemu hrazených zdravotních služeb.</a:t>
            </a:r>
          </a:p>
          <a:p>
            <a:pPr marL="714375" indent="-285750" algn="just">
              <a:spcBef>
                <a:spcPts val="0"/>
              </a:spcBef>
              <a:spcAft>
                <a:spcPts val="0"/>
              </a:spcAft>
              <a:buFont typeface="Courier New" panose="02070309020205020404" pitchFamily="49" charset="0"/>
              <a:buChar char="o"/>
            </a:pPr>
            <a:endParaRPr lang="cs-CZ" sz="900" dirty="0" smtClean="0"/>
          </a:p>
          <a:p>
            <a:pPr marL="457200" indent="-457200" algn="just">
              <a:spcBef>
                <a:spcPts val="0"/>
              </a:spcBef>
              <a:spcAft>
                <a:spcPts val="0"/>
              </a:spcAft>
              <a:buFont typeface="+mj-lt"/>
              <a:buAutoNum type="arabicPeriod" startAt="7"/>
            </a:pPr>
            <a:r>
              <a:rPr lang="cs-CZ" b="1" dirty="0">
                <a:solidFill>
                  <a:srgbClr val="00529C"/>
                </a:solidFill>
              </a:rPr>
              <a:t>Je doložen souhlas přístrojové komise MZČR pro technologie, u kterých vzniká povinnost schválení</a:t>
            </a:r>
            <a:r>
              <a:rPr lang="cs-CZ" b="1" dirty="0" smtClean="0">
                <a:solidFill>
                  <a:srgbClr val="00529C"/>
                </a:solidFill>
              </a:rPr>
              <a:t>.</a:t>
            </a:r>
            <a:endParaRPr lang="cs-CZ" b="1" dirty="0">
              <a:solidFill>
                <a:srgbClr val="00529C"/>
              </a:solidFill>
            </a:endParaRPr>
          </a:p>
          <a:p>
            <a:pPr marL="428625" algn="just">
              <a:spcBef>
                <a:spcPts val="0"/>
              </a:spcBef>
              <a:spcAft>
                <a:spcPts val="0"/>
              </a:spcAft>
            </a:pPr>
            <a:endParaRPr lang="cs-CZ" sz="2000" dirty="0" smtClean="0"/>
          </a:p>
          <a:p>
            <a:pPr marL="714375" indent="-285750" algn="just">
              <a:spcBef>
                <a:spcPts val="0"/>
              </a:spcBef>
              <a:spcAft>
                <a:spcPts val="0"/>
              </a:spcAft>
              <a:buFont typeface="Courier New" panose="02070309020205020404" pitchFamily="49" charset="0"/>
              <a:buChar char="o"/>
            </a:pPr>
            <a:endParaRPr lang="cs-CZ" sz="800" dirty="0" smtClean="0"/>
          </a:p>
          <a:p>
            <a:pPr marL="714375" indent="-285750" algn="just">
              <a:spcBef>
                <a:spcPts val="0"/>
              </a:spcBef>
              <a:spcAft>
                <a:spcPts val="0"/>
              </a:spcAft>
              <a:buFont typeface="Courier New" panose="02070309020205020404" pitchFamily="49" charset="0"/>
              <a:buChar char="o"/>
            </a:pPr>
            <a:endParaRPr lang="cs-CZ" sz="900" dirty="0" smtClean="0"/>
          </a:p>
        </p:txBody>
      </p:sp>
      <p:sp>
        <p:nvSpPr>
          <p:cNvPr id="4" name="Nadpis 3"/>
          <p:cNvSpPr>
            <a:spLocks noGrp="1"/>
          </p:cNvSpPr>
          <p:nvPr>
            <p:ph type="title"/>
          </p:nvPr>
        </p:nvSpPr>
        <p:spPr/>
        <p:txBody>
          <a:bodyPr/>
          <a:lstStyle/>
          <a:p>
            <a:pPr algn="ctr"/>
            <a:r>
              <a:rPr lang="cs-CZ" dirty="0"/>
              <a:t>Specifická kritéria </a:t>
            </a:r>
            <a:r>
              <a:rPr lang="cs-CZ" dirty="0" smtClean="0"/>
              <a:t>přijatelnosti – II.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27</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4148634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a:bodyPr>
          <a:lstStyle/>
          <a:p>
            <a:pPr marL="457200" indent="-457200" algn="just">
              <a:spcBef>
                <a:spcPts val="0"/>
              </a:spcBef>
              <a:spcAft>
                <a:spcPts val="0"/>
              </a:spcAft>
              <a:buFont typeface="+mj-lt"/>
              <a:buAutoNum type="arabicPeriod" startAt="8"/>
            </a:pPr>
            <a:r>
              <a:rPr lang="cs-CZ" b="1" dirty="0">
                <a:solidFill>
                  <a:srgbClr val="00529C"/>
                </a:solidFill>
              </a:rPr>
              <a:t>Žadatel má zajištěnou administrativní, finanční a provozní kapacitu k realizaci a udržitelnosti projektu</a:t>
            </a:r>
            <a:r>
              <a:rPr lang="cs-CZ" b="1" dirty="0" smtClean="0">
                <a:solidFill>
                  <a:srgbClr val="00529C"/>
                </a:solidFill>
              </a:rPr>
              <a:t>.</a:t>
            </a:r>
            <a:endParaRPr lang="cs-CZ" b="1" dirty="0">
              <a:solidFill>
                <a:srgbClr val="00529C"/>
              </a:solidFill>
            </a:endParaRPr>
          </a:p>
          <a:p>
            <a:pPr marL="714375" lvl="1" indent="-285750" algn="just">
              <a:spcBef>
                <a:spcPts val="0"/>
              </a:spcBef>
              <a:buFont typeface="Courier New" panose="02070309020205020404" pitchFamily="49" charset="0"/>
              <a:buChar char="o"/>
            </a:pPr>
            <a:r>
              <a:rPr lang="cs-CZ" sz="1700" b="0" dirty="0">
                <a:solidFill>
                  <a:schemeClr val="tx1"/>
                </a:solidFill>
              </a:rPr>
              <a:t>Posuzováno z Podkladů pro hodnocení, </a:t>
            </a:r>
            <a:r>
              <a:rPr lang="cs-CZ" sz="1700" b="0" dirty="0" smtClean="0">
                <a:solidFill>
                  <a:schemeClr val="tx1"/>
                </a:solidFill>
              </a:rPr>
              <a:t>kapitola 6 a </a:t>
            </a:r>
            <a:r>
              <a:rPr lang="cs-CZ" sz="1700" b="0" dirty="0">
                <a:solidFill>
                  <a:schemeClr val="tx1"/>
                </a:solidFill>
              </a:rPr>
              <a:t>9</a:t>
            </a:r>
            <a:endParaRPr lang="cs-CZ" sz="1700" dirty="0"/>
          </a:p>
          <a:p>
            <a:pPr algn="just">
              <a:spcBef>
                <a:spcPts val="0"/>
              </a:spcBef>
              <a:spcAft>
                <a:spcPts val="0"/>
              </a:spcAft>
            </a:pPr>
            <a:endParaRPr lang="cs-CZ" sz="800" b="1" u="sng" dirty="0" smtClean="0">
              <a:solidFill>
                <a:srgbClr val="00529C"/>
              </a:solidFill>
            </a:endParaRPr>
          </a:p>
          <a:p>
            <a:pPr marL="457200" indent="-457200" algn="just">
              <a:spcBef>
                <a:spcPts val="0"/>
              </a:spcBef>
              <a:spcAft>
                <a:spcPts val="0"/>
              </a:spcAft>
              <a:buFont typeface="+mj-lt"/>
              <a:buAutoNum type="arabicPeriod" startAt="9"/>
            </a:pPr>
            <a:r>
              <a:rPr lang="cs-CZ" b="1" dirty="0">
                <a:solidFill>
                  <a:srgbClr val="00529C"/>
                </a:solidFill>
              </a:rPr>
              <a:t>Výdaje na hlavní aktivity v rozpočtu projektu odpovídají tržním cenám. </a:t>
            </a:r>
          </a:p>
          <a:p>
            <a:pPr marL="714375" indent="-285750" algn="just">
              <a:spcBef>
                <a:spcPts val="0"/>
              </a:spcBef>
              <a:spcAft>
                <a:spcPts val="0"/>
              </a:spcAft>
              <a:buFont typeface="Courier New" panose="02070309020205020404" pitchFamily="49" charset="0"/>
              <a:buChar char="o"/>
            </a:pPr>
            <a:r>
              <a:rPr lang="cs-CZ" sz="1700" dirty="0" smtClean="0"/>
              <a:t>Vychází se z doloženého průzkumu trhu a principu stanovení ceny do rozpočtu. </a:t>
            </a:r>
          </a:p>
          <a:p>
            <a:pPr marL="714375" indent="-285750" algn="just">
              <a:spcBef>
                <a:spcPts val="0"/>
              </a:spcBef>
              <a:spcAft>
                <a:spcPts val="0"/>
              </a:spcAft>
              <a:buFont typeface="Courier New" panose="02070309020205020404" pitchFamily="49" charset="0"/>
              <a:buChar char="o"/>
            </a:pPr>
            <a:endParaRPr lang="cs-CZ" sz="900" dirty="0" smtClean="0"/>
          </a:p>
          <a:p>
            <a:pPr marL="457200" indent="-457200" algn="just">
              <a:spcBef>
                <a:spcPts val="0"/>
              </a:spcBef>
              <a:spcAft>
                <a:spcPts val="0"/>
              </a:spcAft>
              <a:buFont typeface="+mj-lt"/>
              <a:buAutoNum type="arabicPeriod" startAt="10"/>
            </a:pPr>
            <a:r>
              <a:rPr lang="cs-CZ" b="1" dirty="0">
                <a:solidFill>
                  <a:srgbClr val="00529C"/>
                </a:solidFill>
              </a:rPr>
              <a:t>Minimálně 85 % způsobilých výdajů projektu je zaměřeno na hlavní aktivity </a:t>
            </a:r>
            <a:r>
              <a:rPr lang="cs-CZ" b="1" dirty="0" smtClean="0">
                <a:solidFill>
                  <a:srgbClr val="00529C"/>
                </a:solidFill>
              </a:rPr>
              <a:t>projektu. </a:t>
            </a:r>
            <a:r>
              <a:rPr lang="cs-CZ" b="1" dirty="0">
                <a:solidFill>
                  <a:srgbClr val="00529C"/>
                </a:solidFill>
              </a:rPr>
              <a:t>	</a:t>
            </a:r>
          </a:p>
          <a:p>
            <a:pPr marL="714375" indent="-285750" algn="just">
              <a:spcBef>
                <a:spcPts val="0"/>
              </a:spcBef>
              <a:spcAft>
                <a:spcPts val="0"/>
              </a:spcAft>
              <a:buFont typeface="Courier New" panose="02070309020205020404" pitchFamily="49" charset="0"/>
              <a:buChar char="o"/>
            </a:pPr>
            <a:r>
              <a:rPr lang="cs-CZ" sz="1700" dirty="0" smtClean="0"/>
              <a:t>Vyhodnocení stanoveného limitu na hlavní aktivity projektu – pořízení a modernizace přístrojového vybavení, zdravotnických prostředků, technologií a dalšího vybavení, stavební úpravy, nezbytný spotřební materiál, instruktáž personálu</a:t>
            </a:r>
            <a:r>
              <a:rPr lang="cs-CZ" sz="1900" dirty="0" smtClean="0"/>
              <a:t>. </a:t>
            </a:r>
            <a:endParaRPr lang="cs-CZ" sz="1900" dirty="0"/>
          </a:p>
        </p:txBody>
      </p:sp>
      <p:sp>
        <p:nvSpPr>
          <p:cNvPr id="4" name="Nadpis 3"/>
          <p:cNvSpPr>
            <a:spLocks noGrp="1"/>
          </p:cNvSpPr>
          <p:nvPr>
            <p:ph type="title"/>
          </p:nvPr>
        </p:nvSpPr>
        <p:spPr/>
        <p:txBody>
          <a:bodyPr/>
          <a:lstStyle/>
          <a:p>
            <a:pPr algn="ctr"/>
            <a:r>
              <a:rPr lang="cs-CZ" dirty="0"/>
              <a:t>Specifická kritéria </a:t>
            </a:r>
            <a:r>
              <a:rPr lang="cs-CZ" dirty="0" smtClean="0"/>
              <a:t>přijatelnosti – III.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28</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526713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a:bodyPr>
          <a:lstStyle/>
          <a:p>
            <a:pPr marL="457200" indent="-457200" algn="just">
              <a:spcBef>
                <a:spcPts val="0"/>
              </a:spcBef>
              <a:spcAft>
                <a:spcPts val="0"/>
              </a:spcAft>
              <a:buFont typeface="+mj-lt"/>
              <a:buAutoNum type="arabicPeriod" startAt="11"/>
            </a:pPr>
            <a:r>
              <a:rPr lang="cs-CZ" b="1" dirty="0">
                <a:solidFill>
                  <a:srgbClr val="00529C"/>
                </a:solidFill>
              </a:rPr>
              <a:t>Cílové hodnoty indikátorů odpovídají cílům projektu</a:t>
            </a:r>
            <a:r>
              <a:rPr lang="cs-CZ" b="1" dirty="0" smtClean="0">
                <a:solidFill>
                  <a:srgbClr val="00529C"/>
                </a:solidFill>
              </a:rPr>
              <a:t>.</a:t>
            </a:r>
            <a:endParaRPr lang="cs-CZ" b="1" dirty="0">
              <a:solidFill>
                <a:srgbClr val="00529C"/>
              </a:solidFill>
            </a:endParaRPr>
          </a:p>
          <a:p>
            <a:pPr marL="714375" lvl="1" indent="-285750" algn="just">
              <a:spcBef>
                <a:spcPts val="0"/>
              </a:spcBef>
              <a:buFont typeface="Courier New" panose="02070309020205020404" pitchFamily="49" charset="0"/>
              <a:buChar char="o"/>
            </a:pPr>
            <a:r>
              <a:rPr lang="cs-CZ" sz="1700" b="0" dirty="0" smtClean="0">
                <a:solidFill>
                  <a:schemeClr val="tx1"/>
                </a:solidFill>
              </a:rPr>
              <a:t>Cílové hodnoty indikátorů musí odpovídat popisu cílů projektu.</a:t>
            </a:r>
            <a:endParaRPr lang="cs-CZ" sz="1700" dirty="0"/>
          </a:p>
          <a:p>
            <a:pPr algn="just">
              <a:spcBef>
                <a:spcPts val="0"/>
              </a:spcBef>
              <a:spcAft>
                <a:spcPts val="0"/>
              </a:spcAft>
            </a:pPr>
            <a:endParaRPr lang="cs-CZ" sz="800" b="1" u="sng" dirty="0" smtClean="0">
              <a:solidFill>
                <a:srgbClr val="00529C"/>
              </a:solidFill>
            </a:endParaRPr>
          </a:p>
          <a:p>
            <a:pPr marL="457200" indent="-457200" algn="just">
              <a:spcBef>
                <a:spcPts val="0"/>
              </a:spcBef>
              <a:spcAft>
                <a:spcPts val="0"/>
              </a:spcAft>
              <a:buFont typeface="+mj-lt"/>
              <a:buAutoNum type="arabicPeriod" startAt="12"/>
            </a:pPr>
            <a:r>
              <a:rPr lang="cs-CZ" b="1" dirty="0">
                <a:solidFill>
                  <a:srgbClr val="00529C"/>
                </a:solidFill>
              </a:rPr>
              <a:t>Harmonogram realizace projektu je reálný a proveditelný</a:t>
            </a:r>
            <a:r>
              <a:rPr lang="cs-CZ" b="1" dirty="0" smtClean="0">
                <a:solidFill>
                  <a:srgbClr val="00529C"/>
                </a:solidFill>
              </a:rPr>
              <a:t>. </a:t>
            </a:r>
            <a:endParaRPr lang="cs-CZ" b="1" dirty="0">
              <a:solidFill>
                <a:srgbClr val="00529C"/>
              </a:solidFill>
            </a:endParaRPr>
          </a:p>
          <a:p>
            <a:pPr marL="714375" indent="-285750" algn="just">
              <a:spcBef>
                <a:spcPts val="0"/>
              </a:spcBef>
              <a:spcAft>
                <a:spcPts val="0"/>
              </a:spcAft>
              <a:buFont typeface="Courier New" panose="02070309020205020404" pitchFamily="49" charset="0"/>
              <a:buChar char="o"/>
            </a:pPr>
            <a:r>
              <a:rPr lang="cs-CZ" sz="1700" dirty="0" smtClean="0"/>
              <a:t>Jednotlivé aktivity na sebe musí logicky navazovat.</a:t>
            </a:r>
          </a:p>
          <a:p>
            <a:pPr marL="714375" indent="-285750" algn="just">
              <a:spcBef>
                <a:spcPts val="0"/>
              </a:spcBef>
              <a:spcAft>
                <a:spcPts val="0"/>
              </a:spcAft>
              <a:buFont typeface="Courier New" panose="02070309020205020404" pitchFamily="49" charset="0"/>
              <a:buChar char="o"/>
            </a:pPr>
            <a:r>
              <a:rPr lang="cs-CZ" sz="1700" dirty="0" smtClean="0"/>
              <a:t>V harmonogramu musí být dostatečný pro uzavření smluv s dodavateli a samotnou dodávku. </a:t>
            </a:r>
          </a:p>
          <a:p>
            <a:pPr marL="714375" indent="-285750" algn="just">
              <a:spcBef>
                <a:spcPts val="0"/>
              </a:spcBef>
              <a:spcAft>
                <a:spcPts val="0"/>
              </a:spcAft>
              <a:buFont typeface="Courier New" panose="02070309020205020404" pitchFamily="49" charset="0"/>
              <a:buChar char="o"/>
            </a:pPr>
            <a:endParaRPr lang="cs-CZ" sz="900" dirty="0" smtClean="0"/>
          </a:p>
          <a:p>
            <a:pPr marL="457200" indent="-457200" algn="just">
              <a:spcBef>
                <a:spcPts val="0"/>
              </a:spcBef>
              <a:spcAft>
                <a:spcPts val="0"/>
              </a:spcAft>
              <a:buFont typeface="+mj-lt"/>
              <a:buAutoNum type="arabicPeriod" startAt="13"/>
            </a:pPr>
            <a:r>
              <a:rPr lang="cs-CZ" b="1" dirty="0">
                <a:solidFill>
                  <a:srgbClr val="00529C"/>
                </a:solidFill>
              </a:rPr>
              <a:t>V hodnocení </a:t>
            </a:r>
            <a:r>
              <a:rPr lang="cs-CZ" b="1" dirty="0" err="1">
                <a:solidFill>
                  <a:srgbClr val="00529C"/>
                </a:solidFill>
              </a:rPr>
              <a:t>eCBA</a:t>
            </a:r>
            <a:r>
              <a:rPr lang="cs-CZ" b="1" dirty="0">
                <a:solidFill>
                  <a:srgbClr val="00529C"/>
                </a:solidFill>
              </a:rPr>
              <a:t>/finanční analýze projekt dosáhne minimálně stanovené hodnoty </a:t>
            </a:r>
            <a:r>
              <a:rPr lang="cs-CZ" b="1" dirty="0" smtClean="0">
                <a:solidFill>
                  <a:srgbClr val="00529C"/>
                </a:solidFill>
              </a:rPr>
              <a:t>ukazatelů. </a:t>
            </a:r>
            <a:r>
              <a:rPr lang="cs-CZ" b="1" dirty="0">
                <a:solidFill>
                  <a:srgbClr val="00529C"/>
                </a:solidFill>
              </a:rPr>
              <a:t>	</a:t>
            </a:r>
          </a:p>
          <a:p>
            <a:pPr marL="714375" indent="-285750" algn="just">
              <a:spcBef>
                <a:spcPts val="0"/>
              </a:spcBef>
              <a:spcAft>
                <a:spcPts val="0"/>
              </a:spcAft>
              <a:buFont typeface="Courier New" panose="02070309020205020404" pitchFamily="49" charset="0"/>
              <a:buChar char="o"/>
            </a:pPr>
            <a:r>
              <a:rPr lang="cs-CZ" sz="1700" dirty="0" smtClean="0"/>
              <a:t>Výsledná </a:t>
            </a:r>
            <a:r>
              <a:rPr lang="cs-CZ" sz="1700" dirty="0"/>
              <a:t>hodnota ukazatele FNPV – čistá současná hodnota v rámci finanční návratnosti investice (MS2014+, v části Výsledky CBA) </a:t>
            </a:r>
            <a:r>
              <a:rPr lang="cs-CZ" sz="1700" dirty="0" smtClean="0"/>
              <a:t>musí být nižší </a:t>
            </a:r>
            <a:r>
              <a:rPr lang="cs-CZ" sz="1700" dirty="0"/>
              <a:t>než </a:t>
            </a:r>
            <a:r>
              <a:rPr lang="cs-CZ" sz="1700" dirty="0" smtClean="0"/>
              <a:t>nula</a:t>
            </a:r>
            <a:r>
              <a:rPr lang="cs-CZ" sz="1900" dirty="0" smtClean="0"/>
              <a:t>. </a:t>
            </a:r>
            <a:endParaRPr lang="cs-CZ" sz="1900" dirty="0"/>
          </a:p>
        </p:txBody>
      </p:sp>
      <p:sp>
        <p:nvSpPr>
          <p:cNvPr id="4" name="Nadpis 3"/>
          <p:cNvSpPr>
            <a:spLocks noGrp="1"/>
          </p:cNvSpPr>
          <p:nvPr>
            <p:ph type="title"/>
          </p:nvPr>
        </p:nvSpPr>
        <p:spPr/>
        <p:txBody>
          <a:bodyPr/>
          <a:lstStyle/>
          <a:p>
            <a:pPr algn="ctr"/>
            <a:r>
              <a:rPr lang="cs-CZ" dirty="0"/>
              <a:t>Specifická kritéria </a:t>
            </a:r>
            <a:r>
              <a:rPr lang="cs-CZ" dirty="0" smtClean="0"/>
              <a:t>přijatelnosti – IV.</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29</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061002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cs-CZ" i="1" dirty="0" smtClean="0">
                <a:solidFill>
                  <a:srgbClr val="0070C0"/>
                </a:solidFill>
              </a:rPr>
              <a:t>Role Centra</a:t>
            </a:r>
            <a:endParaRPr lang="en-US" b="1" i="1" dirty="0">
              <a:solidFill>
                <a:srgbClr val="0070C0"/>
              </a:solidFill>
            </a:endParaRPr>
          </a:p>
        </p:txBody>
      </p:sp>
      <p:sp>
        <p:nvSpPr>
          <p:cNvPr id="4" name="Zástupný symbol pro obsah 3"/>
          <p:cNvSpPr>
            <a:spLocks noGrp="1"/>
          </p:cNvSpPr>
          <p:nvPr>
            <p:ph idx="1"/>
          </p:nvPr>
        </p:nvSpPr>
        <p:spPr/>
        <p:txBody>
          <a:bodyPr>
            <a:normAutofit lnSpcReduction="10000"/>
          </a:bodyPr>
          <a:lstStyle/>
          <a:p>
            <a:pPr lvl="1"/>
            <a:r>
              <a:rPr lang="cs-CZ" sz="1800" dirty="0"/>
              <a:t>Konzultace před vyhlášením výzvy</a:t>
            </a:r>
          </a:p>
          <a:p>
            <a:pPr lvl="1"/>
            <a:r>
              <a:rPr lang="cs-CZ" sz="1800" dirty="0"/>
              <a:t>Přijímá žádosti o podporu</a:t>
            </a:r>
          </a:p>
          <a:p>
            <a:pPr lvl="1"/>
            <a:r>
              <a:rPr lang="cs-CZ" sz="1800" dirty="0"/>
              <a:t>Hodnotí žádosti o podporu</a:t>
            </a:r>
          </a:p>
          <a:p>
            <a:pPr lvl="1"/>
            <a:r>
              <a:rPr lang="cs-CZ" sz="1800" dirty="0"/>
              <a:t>Administruje změny</a:t>
            </a:r>
          </a:p>
          <a:p>
            <a:pPr lvl="1"/>
            <a:r>
              <a:rPr lang="cs-CZ" sz="1800" dirty="0"/>
              <a:t>Kontroluje zadávací/výběrová řízení</a:t>
            </a:r>
          </a:p>
          <a:p>
            <a:pPr lvl="1"/>
            <a:r>
              <a:rPr lang="cs-CZ" sz="1800" dirty="0"/>
              <a:t>Provádí administrativní ověření žádostí o platbu/zpráv o realizaci/zpráv o udržitelnosti</a:t>
            </a:r>
          </a:p>
          <a:p>
            <a:pPr lvl="1"/>
            <a:r>
              <a:rPr lang="cs-CZ" sz="1800" dirty="0"/>
              <a:t>Provádí kontroly </a:t>
            </a:r>
            <a:r>
              <a:rPr lang="cs-CZ" sz="1800" dirty="0" smtClean="0"/>
              <a:t>na místě</a:t>
            </a:r>
          </a:p>
          <a:p>
            <a:pPr marL="266700" lvl="1" indent="0">
              <a:buNone/>
            </a:pPr>
            <a:r>
              <a:rPr lang="cs-CZ" sz="1800" dirty="0" smtClean="0"/>
              <a:t>POZOR – kontaktním místem pro poskytování informací je</a:t>
            </a:r>
          </a:p>
          <a:p>
            <a:pPr lvl="1">
              <a:buFontTx/>
              <a:buChar char="-"/>
            </a:pPr>
            <a:r>
              <a:rPr lang="cs-CZ" sz="1800" dirty="0"/>
              <a:t>v</a:t>
            </a:r>
            <a:r>
              <a:rPr lang="cs-CZ" sz="1800" dirty="0" smtClean="0"/>
              <a:t> případě žadatelů PO OSS – odd. administrace OSS Praha</a:t>
            </a:r>
          </a:p>
          <a:p>
            <a:pPr lvl="1">
              <a:buFontTx/>
              <a:buChar char="-"/>
            </a:pPr>
            <a:r>
              <a:rPr lang="cs-CZ" sz="1800" dirty="0"/>
              <a:t>v</a:t>
            </a:r>
            <a:r>
              <a:rPr lang="cs-CZ" sz="1800" dirty="0" smtClean="0"/>
              <a:t> případě ostatních žadatelů – krajské pracoviště pro Liberecký kraj</a:t>
            </a:r>
            <a:endParaRPr lang="cs-CZ" sz="1800" dirty="0"/>
          </a:p>
          <a:p>
            <a:pPr marL="266700" lvl="1" indent="0">
              <a:buNone/>
            </a:pPr>
            <a:endParaRPr lang="cs-CZ" sz="1800" dirty="0"/>
          </a:p>
        </p:txBody>
      </p:sp>
      <p:sp>
        <p:nvSpPr>
          <p:cNvPr id="6" name="Zástupný symbol pro číslo snímku 5"/>
          <p:cNvSpPr>
            <a:spLocks noGrp="1"/>
          </p:cNvSpPr>
          <p:nvPr>
            <p:ph type="sldNum" sz="quarter" idx="12"/>
          </p:nvPr>
        </p:nvSpPr>
        <p:spPr/>
        <p:txBody>
          <a:bodyPr/>
          <a:lstStyle/>
          <a:p>
            <a:fld id="{7299CBE2-EBBE-4D23-A49E-D1AA126D0E87}" type="slidenum">
              <a:rPr lang="cs-CZ" smtClean="0"/>
              <a:t>3</a:t>
            </a:fld>
            <a:endParaRPr lang="cs-CZ"/>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1769275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a:bodyPr>
          <a:lstStyle/>
          <a:p>
            <a:pPr marL="454025" lvl="1" indent="-187325" defTabSz="444500">
              <a:lnSpc>
                <a:spcPct val="110000"/>
              </a:lnSpc>
              <a:spcBef>
                <a:spcPts val="0"/>
              </a:spcBef>
            </a:pPr>
            <a:r>
              <a:rPr lang="cs-CZ" sz="1800" dirty="0"/>
              <a:t>P</a:t>
            </a:r>
            <a:r>
              <a:rPr lang="cs-CZ" sz="1800" dirty="0" smtClean="0"/>
              <a:t>rovádí Centrum </a:t>
            </a:r>
            <a:r>
              <a:rPr lang="cs-CZ" sz="1800" b="0" dirty="0" smtClean="0">
                <a:solidFill>
                  <a:schemeClr val="tx1"/>
                </a:solidFill>
              </a:rPr>
              <a:t>pro </a:t>
            </a:r>
            <a:r>
              <a:rPr lang="cs-CZ" sz="1800" b="0" dirty="0">
                <a:solidFill>
                  <a:schemeClr val="tx1"/>
                </a:solidFill>
              </a:rPr>
              <a:t>projekty, které </a:t>
            </a:r>
            <a:r>
              <a:rPr lang="cs-CZ" sz="1800" b="0" dirty="0" smtClean="0">
                <a:solidFill>
                  <a:schemeClr val="tx1"/>
                </a:solidFill>
              </a:rPr>
              <a:t>splnily podmínky formálních náležitostí a přijatelnosti. </a:t>
            </a:r>
          </a:p>
          <a:p>
            <a:pPr marL="454025" lvl="1" indent="-187325" defTabSz="444500">
              <a:lnSpc>
                <a:spcPct val="110000"/>
              </a:lnSpc>
              <a:spcBef>
                <a:spcPts val="0"/>
              </a:spcBef>
            </a:pPr>
            <a:endParaRPr lang="cs-CZ" sz="1800" b="0" dirty="0" smtClean="0">
              <a:solidFill>
                <a:schemeClr val="tx1"/>
              </a:solidFill>
            </a:endParaRPr>
          </a:p>
          <a:p>
            <a:pPr marL="454025" lvl="1" indent="-187325" defTabSz="444500">
              <a:lnSpc>
                <a:spcPct val="110000"/>
              </a:lnSpc>
              <a:spcBef>
                <a:spcPts val="0"/>
              </a:spcBef>
            </a:pPr>
            <a:r>
              <a:rPr lang="cs-CZ" sz="1800" dirty="0"/>
              <a:t>O</a:t>
            </a:r>
            <a:r>
              <a:rPr lang="cs-CZ" sz="1800" dirty="0" smtClean="0"/>
              <a:t>věřuje se riziko:</a:t>
            </a:r>
          </a:p>
          <a:p>
            <a:pPr marL="996950" lvl="2" indent="-285750">
              <a:buFont typeface="Courier New" panose="02070309020205020404" pitchFamily="49" charset="0"/>
              <a:buChar char="o"/>
            </a:pPr>
            <a:r>
              <a:rPr lang="cs-CZ" sz="1800" dirty="0" smtClean="0"/>
              <a:t>Nezpůsobilosti výdajů.</a:t>
            </a:r>
          </a:p>
          <a:p>
            <a:pPr marL="996950" lvl="2" indent="-285750">
              <a:buFont typeface="Courier New" panose="02070309020205020404" pitchFamily="49" charset="0"/>
              <a:buChar char="o"/>
            </a:pPr>
            <a:r>
              <a:rPr lang="cs-CZ" sz="1800" dirty="0" smtClean="0"/>
              <a:t>Podvodu </a:t>
            </a:r>
            <a:r>
              <a:rPr lang="cs-CZ" sz="1800" dirty="0"/>
              <a:t>a korupčního </a:t>
            </a:r>
            <a:r>
              <a:rPr lang="cs-CZ" sz="1800" dirty="0" smtClean="0"/>
              <a:t>jednání.</a:t>
            </a:r>
          </a:p>
          <a:p>
            <a:pPr marL="996950" lvl="2" indent="-285750">
              <a:buFont typeface="Courier New" panose="02070309020205020404" pitchFamily="49" charset="0"/>
              <a:buChar char="o"/>
            </a:pPr>
            <a:r>
              <a:rPr lang="cs-CZ" sz="1800" dirty="0" smtClean="0"/>
              <a:t>Dvojího financování.</a:t>
            </a:r>
          </a:p>
          <a:p>
            <a:pPr marL="996950" lvl="2" indent="-285750">
              <a:buFont typeface="Courier New" panose="02070309020205020404" pitchFamily="49" charset="0"/>
              <a:buChar char="o"/>
            </a:pPr>
            <a:r>
              <a:rPr lang="cs-CZ" sz="1800" dirty="0" smtClean="0"/>
              <a:t>Pochybení ve </a:t>
            </a:r>
            <a:r>
              <a:rPr lang="cs-CZ" sz="1800" dirty="0"/>
              <a:t>veřejných </a:t>
            </a:r>
            <a:r>
              <a:rPr lang="cs-CZ" sz="1800" dirty="0" smtClean="0"/>
              <a:t>zakázkách.</a:t>
            </a:r>
          </a:p>
          <a:p>
            <a:pPr marL="996950" lvl="2" indent="-285750">
              <a:buFont typeface="Courier New" panose="02070309020205020404" pitchFamily="49" charset="0"/>
              <a:buChar char="o"/>
            </a:pPr>
            <a:r>
              <a:rPr lang="cs-CZ" sz="1800" dirty="0" smtClean="0"/>
              <a:t>Nezajištění udržitelnosti projektu.</a:t>
            </a:r>
          </a:p>
          <a:p>
            <a:pPr marL="996950" lvl="2" indent="-285750">
              <a:buFont typeface="Courier New" panose="02070309020205020404" pitchFamily="49" charset="0"/>
              <a:buChar char="o"/>
            </a:pPr>
            <a:r>
              <a:rPr lang="cs-CZ" sz="1800" dirty="0" smtClean="0"/>
              <a:t>Nedovolené </a:t>
            </a:r>
            <a:r>
              <a:rPr lang="cs-CZ" sz="1800" dirty="0"/>
              <a:t>veřejné </a:t>
            </a:r>
            <a:r>
              <a:rPr lang="cs-CZ" sz="1800" dirty="0" smtClean="0"/>
              <a:t>podpory.</a:t>
            </a:r>
          </a:p>
          <a:p>
            <a:pPr marL="996950" lvl="2" indent="-285750">
              <a:buFont typeface="Courier New" panose="02070309020205020404" pitchFamily="49" charset="0"/>
              <a:buChar char="o"/>
            </a:pPr>
            <a:r>
              <a:rPr lang="cs-CZ" sz="1800" dirty="0" smtClean="0"/>
              <a:t>Nedosažení výstupů a realizace projektu v předloženém harmonogramu.</a:t>
            </a:r>
          </a:p>
          <a:p>
            <a:pPr marL="996950" lvl="2" indent="-285750">
              <a:buFont typeface="Courier New" panose="02070309020205020404" pitchFamily="49" charset="0"/>
              <a:buChar char="o"/>
            </a:pPr>
            <a:r>
              <a:rPr lang="cs-CZ" sz="1800" dirty="0"/>
              <a:t>N</a:t>
            </a:r>
            <a:r>
              <a:rPr lang="cs-CZ" sz="1800" dirty="0" smtClean="0"/>
              <a:t>esouladu realizace projektu s Podmínkami právního aktu a dalšími závaznými postupy. </a:t>
            </a:r>
          </a:p>
          <a:p>
            <a:pPr marL="711200" lvl="2" indent="0">
              <a:buNone/>
            </a:pPr>
            <a:endParaRPr lang="cs-CZ" sz="2300" dirty="0" smtClean="0"/>
          </a:p>
          <a:p>
            <a:pPr marL="711200" lvl="2" indent="0">
              <a:buNone/>
            </a:pPr>
            <a:endParaRPr lang="cs-CZ" dirty="0" smtClean="0"/>
          </a:p>
          <a:p>
            <a:endParaRPr lang="en-US" dirty="0"/>
          </a:p>
        </p:txBody>
      </p:sp>
      <p:sp>
        <p:nvSpPr>
          <p:cNvPr id="4" name="Title 3"/>
          <p:cNvSpPr>
            <a:spLocks noGrp="1"/>
          </p:cNvSpPr>
          <p:nvPr>
            <p:ph type="title"/>
          </p:nvPr>
        </p:nvSpPr>
        <p:spPr/>
        <p:txBody>
          <a:bodyPr>
            <a:normAutofit/>
          </a:bodyPr>
          <a:lstStyle/>
          <a:p>
            <a:pPr algn="ctr"/>
            <a:r>
              <a:rPr lang="cs-CZ" dirty="0" smtClean="0"/>
              <a:t>Ex-ante analýza rizik</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30</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a:bodyPr>
          <a:lstStyle/>
          <a:p>
            <a:pPr marL="454025" lvl="1" indent="-187325" algn="just"/>
            <a:r>
              <a:rPr lang="cs-CZ" dirty="0" smtClean="0"/>
              <a:t>Provádí se na základě výsledků ex-ante analýzy rizik</a:t>
            </a:r>
          </a:p>
          <a:p>
            <a:pPr marL="895350" lvl="1" indent="-285750" algn="just">
              <a:buFont typeface="Arial" panose="020B0604020202020204" pitchFamily="34" charset="0"/>
              <a:buChar char="•"/>
            </a:pPr>
            <a:r>
              <a:rPr lang="cs-CZ" sz="1800" b="0" dirty="0" smtClean="0">
                <a:solidFill>
                  <a:schemeClr val="tx1"/>
                </a:solidFill>
              </a:rPr>
              <a:t>Zahrnuje oblasti, které ex-ante analýza rizik vyhodnotila jako rizikové.</a:t>
            </a:r>
          </a:p>
          <a:p>
            <a:pPr marL="454025" lvl="1" indent="-187325" algn="just"/>
            <a:r>
              <a:rPr lang="cs-CZ" dirty="0" smtClean="0"/>
              <a:t>Forma:</a:t>
            </a:r>
          </a:p>
          <a:p>
            <a:pPr marL="898525" lvl="2" indent="-187325" algn="just"/>
            <a:r>
              <a:rPr lang="cs-CZ" sz="1800" dirty="0"/>
              <a:t>A</a:t>
            </a:r>
            <a:r>
              <a:rPr lang="cs-CZ" sz="1800" dirty="0" smtClean="0"/>
              <a:t>dministrativní ověření,</a:t>
            </a:r>
          </a:p>
          <a:p>
            <a:pPr marL="898525" lvl="2" indent="-187325" algn="just"/>
            <a:r>
              <a:rPr lang="cs-CZ" sz="1800" dirty="0" smtClean="0"/>
              <a:t>veřejnosprávní </a:t>
            </a:r>
            <a:r>
              <a:rPr lang="cs-CZ" sz="1800" dirty="0"/>
              <a:t>kontrola – </a:t>
            </a:r>
            <a:r>
              <a:rPr lang="cs-CZ" sz="1800" dirty="0" smtClean="0"/>
              <a:t>administrativní (na </a:t>
            </a:r>
            <a:r>
              <a:rPr lang="cs-CZ" sz="1800" dirty="0"/>
              <a:t>základě předložených </a:t>
            </a:r>
            <a:r>
              <a:rPr lang="cs-CZ" sz="1800" dirty="0" smtClean="0"/>
              <a:t>dokladů), kontrola na místě.</a:t>
            </a:r>
            <a:endParaRPr lang="cs-CZ" sz="1800" dirty="0"/>
          </a:p>
          <a:p>
            <a:pPr marL="454025" lvl="1" indent="-187325" algn="just"/>
            <a:r>
              <a:rPr lang="cs-CZ" dirty="0" smtClean="0"/>
              <a:t>Možné krácení výdajů na základě výsledku kontroly:</a:t>
            </a:r>
          </a:p>
          <a:p>
            <a:pPr marL="898525" lvl="2" indent="-187325" algn="just"/>
            <a:r>
              <a:rPr lang="cs-CZ" sz="1800" dirty="0" smtClean="0"/>
              <a:t>ve způsobilých výdajích zahrnuty nezpůsobilé aktivity,</a:t>
            </a:r>
          </a:p>
          <a:p>
            <a:pPr marL="898525" lvl="2" indent="-187325" algn="just"/>
            <a:r>
              <a:rPr lang="cs-CZ" sz="1800" dirty="0" smtClean="0"/>
              <a:t>aktivity, které mohly být nebo již byly realizovány na základě chybně provedeného výběrového řízení,</a:t>
            </a:r>
          </a:p>
          <a:p>
            <a:pPr marL="898525" lvl="2" indent="-187325" algn="just"/>
            <a:r>
              <a:rPr lang="cs-CZ" sz="1800" dirty="0" smtClean="0"/>
              <a:t>výdaje nebyly vynaloženy v souladu se zásadami 3E.</a:t>
            </a:r>
          </a:p>
          <a:p>
            <a:pPr marL="711200" lvl="2" indent="0">
              <a:buNone/>
            </a:pPr>
            <a:endParaRPr lang="cs-CZ" dirty="0" smtClean="0"/>
          </a:p>
          <a:p>
            <a:pPr marL="898525" lvl="2" indent="-187325">
              <a:buNone/>
            </a:pPr>
            <a:endParaRPr lang="cs-CZ" dirty="0" smtClean="0"/>
          </a:p>
          <a:p>
            <a:endParaRPr lang="en-US" dirty="0"/>
          </a:p>
        </p:txBody>
      </p:sp>
      <p:sp>
        <p:nvSpPr>
          <p:cNvPr id="4" name="Title 3"/>
          <p:cNvSpPr>
            <a:spLocks noGrp="1"/>
          </p:cNvSpPr>
          <p:nvPr>
            <p:ph type="title"/>
          </p:nvPr>
        </p:nvSpPr>
        <p:spPr/>
        <p:txBody>
          <a:bodyPr>
            <a:normAutofit/>
          </a:bodyPr>
          <a:lstStyle/>
          <a:p>
            <a:pPr algn="ctr"/>
            <a:r>
              <a:rPr lang="cs-CZ" dirty="0" smtClean="0"/>
              <a:t>Ex-ante kontrola</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31</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a:bodyPr>
          <a:lstStyle/>
          <a:p>
            <a:pPr marL="266700" lvl="1" indent="0">
              <a:spcBef>
                <a:spcPts val="0"/>
              </a:spcBef>
              <a:spcAft>
                <a:spcPts val="600"/>
              </a:spcAft>
              <a:buNone/>
            </a:pPr>
            <a:r>
              <a:rPr lang="cs-CZ" sz="1800" dirty="0" smtClean="0"/>
              <a:t>Provádí ŘO IROP na základě výsledků hodnocení provedeného Centrem</a:t>
            </a:r>
          </a:p>
          <a:p>
            <a:pPr marL="360000" lvl="1" indent="0">
              <a:spcBef>
                <a:spcPts val="0"/>
              </a:spcBef>
              <a:buNone/>
            </a:pPr>
            <a:r>
              <a:rPr lang="cs-CZ" sz="1800" dirty="0">
                <a:solidFill>
                  <a:schemeClr val="tx1"/>
                </a:solidFill>
              </a:rPr>
              <a:t>Podkladem pro výběr je:</a:t>
            </a:r>
          </a:p>
          <a:p>
            <a:pPr marL="1187450" lvl="1" indent="-285750">
              <a:spcBef>
                <a:spcPts val="0"/>
              </a:spcBef>
              <a:buFont typeface="Arial" panose="020B0604020202020204" pitchFamily="34" charset="0"/>
              <a:buChar char="•"/>
            </a:pPr>
            <a:r>
              <a:rPr lang="cs-CZ" sz="1800" b="0" dirty="0" smtClean="0">
                <a:solidFill>
                  <a:schemeClr val="tx1"/>
                </a:solidFill>
              </a:rPr>
              <a:t>zápis, který deklaruje, že hodnocení a kontroly projektů proběhly podle stanovených postupů,</a:t>
            </a:r>
          </a:p>
          <a:p>
            <a:pPr marL="1187450" lvl="1" indent="-285750">
              <a:spcBef>
                <a:spcPts val="0"/>
              </a:spcBef>
              <a:buFont typeface="Arial" panose="020B0604020202020204" pitchFamily="34" charset="0"/>
              <a:buChar char="•"/>
            </a:pPr>
            <a:r>
              <a:rPr lang="cs-CZ" sz="1800" b="0" dirty="0" smtClean="0">
                <a:solidFill>
                  <a:schemeClr val="tx1"/>
                </a:solidFill>
              </a:rPr>
              <a:t>seznam všech projektů, které prošly hodnocením, v rozdělení </a:t>
            </a:r>
            <a:br>
              <a:rPr lang="cs-CZ" sz="1800" b="0" dirty="0" smtClean="0">
                <a:solidFill>
                  <a:schemeClr val="tx1"/>
                </a:solidFill>
              </a:rPr>
            </a:br>
            <a:r>
              <a:rPr lang="cs-CZ" sz="1800" b="0" dirty="0" smtClean="0">
                <a:solidFill>
                  <a:schemeClr val="tx1"/>
                </a:solidFill>
              </a:rPr>
              <a:t>na projekty doporučené a nedoporučené k financování,</a:t>
            </a:r>
          </a:p>
          <a:p>
            <a:pPr marL="1187450" lvl="1" indent="-285750">
              <a:spcBef>
                <a:spcPts val="0"/>
              </a:spcBef>
              <a:buFont typeface="Arial" panose="020B0604020202020204" pitchFamily="34" charset="0"/>
              <a:buChar char="•"/>
            </a:pPr>
            <a:r>
              <a:rPr lang="cs-CZ" sz="1800" b="0" dirty="0" smtClean="0">
                <a:solidFill>
                  <a:schemeClr val="tx1"/>
                </a:solidFill>
              </a:rPr>
              <a:t>seznam náhradních projektů.</a:t>
            </a:r>
          </a:p>
          <a:p>
            <a:pPr marL="360000" lvl="1" indent="0">
              <a:spcBef>
                <a:spcPts val="0"/>
              </a:spcBef>
              <a:buNone/>
            </a:pPr>
            <a:r>
              <a:rPr lang="cs-CZ" sz="1800" b="0" dirty="0" smtClean="0">
                <a:solidFill>
                  <a:schemeClr val="tx1"/>
                </a:solidFill>
              </a:rPr>
              <a:t>Ve fázi výběru projektů není možné měnit hodnocení žádostí o podporu. </a:t>
            </a:r>
          </a:p>
          <a:p>
            <a:pPr marL="360000" lvl="1" indent="0">
              <a:spcBef>
                <a:spcPts val="0"/>
              </a:spcBef>
              <a:buNone/>
            </a:pPr>
            <a:r>
              <a:rPr lang="cs-CZ" sz="1800" dirty="0" smtClean="0">
                <a:solidFill>
                  <a:schemeClr val="tx1"/>
                </a:solidFill>
              </a:rPr>
              <a:t>Počet podpořených projektů je limitován výší alokace na výzvu.</a:t>
            </a:r>
          </a:p>
          <a:p>
            <a:pPr marL="266700" lvl="1" indent="0">
              <a:buNone/>
            </a:pPr>
            <a:r>
              <a:rPr lang="cs-CZ" sz="1800" dirty="0"/>
              <a:t>Právní akt (Registrace akce a Rozhodnutí o poskytnutí dotace/Stanovení výdajů) upravuje minimálně tyto oblasti:</a:t>
            </a:r>
          </a:p>
          <a:p>
            <a:pPr marL="454025" lvl="1" indent="-187325">
              <a:spcBef>
                <a:spcPts val="0"/>
              </a:spcBef>
            </a:pPr>
            <a:r>
              <a:rPr lang="cs-CZ" sz="1800" b="0" dirty="0">
                <a:solidFill>
                  <a:schemeClr val="tx1"/>
                </a:solidFill>
              </a:rPr>
              <a:t>informace o příjemci;</a:t>
            </a:r>
          </a:p>
          <a:p>
            <a:pPr marL="454025" lvl="1" indent="-187325">
              <a:spcBef>
                <a:spcPts val="0"/>
              </a:spcBef>
            </a:pPr>
            <a:r>
              <a:rPr lang="cs-CZ" sz="1800" b="0" dirty="0">
                <a:solidFill>
                  <a:schemeClr val="tx1"/>
                </a:solidFill>
              </a:rPr>
              <a:t>informace o projektu;</a:t>
            </a:r>
          </a:p>
          <a:p>
            <a:pPr marL="454025" lvl="1" indent="-187325">
              <a:spcBef>
                <a:spcPts val="0"/>
              </a:spcBef>
            </a:pPr>
            <a:r>
              <a:rPr lang="cs-CZ" sz="1800" b="0" dirty="0">
                <a:solidFill>
                  <a:schemeClr val="tx1"/>
                </a:solidFill>
              </a:rPr>
              <a:t>povinnosti a práva příjemce;</a:t>
            </a:r>
          </a:p>
          <a:p>
            <a:pPr marL="454025" lvl="1" indent="-187325">
              <a:spcBef>
                <a:spcPts val="0"/>
              </a:spcBef>
            </a:pPr>
            <a:r>
              <a:rPr lang="cs-CZ" sz="1800" b="0" dirty="0">
                <a:solidFill>
                  <a:schemeClr val="tx1"/>
                </a:solidFill>
              </a:rPr>
              <a:t>povinnosti a práva ŘO IROP;</a:t>
            </a:r>
          </a:p>
          <a:p>
            <a:pPr marL="454025" lvl="1" indent="-187325">
              <a:spcBef>
                <a:spcPts val="0"/>
              </a:spcBef>
            </a:pPr>
            <a:r>
              <a:rPr lang="cs-CZ" sz="1800" b="0" dirty="0">
                <a:solidFill>
                  <a:schemeClr val="tx1"/>
                </a:solidFill>
              </a:rPr>
              <a:t>sankce za neplnění povinností.</a:t>
            </a:r>
          </a:p>
          <a:p>
            <a:pPr marL="454025" lvl="1" indent="-187325"/>
            <a:endParaRPr lang="cs-CZ" dirty="0" smtClean="0"/>
          </a:p>
          <a:p>
            <a:pPr marL="898525" lvl="2" indent="-187325"/>
            <a:endParaRPr lang="cs-CZ" dirty="0" smtClean="0"/>
          </a:p>
          <a:p>
            <a:pPr marL="898525" lvl="2" indent="-187325">
              <a:buNone/>
            </a:pPr>
            <a:endParaRPr lang="cs-CZ" dirty="0" smtClean="0"/>
          </a:p>
          <a:p>
            <a:endParaRPr lang="en-US" dirty="0"/>
          </a:p>
        </p:txBody>
      </p:sp>
      <p:sp>
        <p:nvSpPr>
          <p:cNvPr id="4" name="Title 3"/>
          <p:cNvSpPr>
            <a:spLocks noGrp="1"/>
          </p:cNvSpPr>
          <p:nvPr>
            <p:ph type="title"/>
          </p:nvPr>
        </p:nvSpPr>
        <p:spPr/>
        <p:txBody>
          <a:bodyPr>
            <a:normAutofit/>
          </a:bodyPr>
          <a:lstStyle/>
          <a:p>
            <a:pPr algn="ctr"/>
            <a:r>
              <a:rPr lang="cs-CZ" dirty="0" smtClean="0"/>
              <a:t>Výběr projektů</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32</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161733"/>
            <a:ext cx="8003232" cy="5117147"/>
          </a:xfrm>
        </p:spPr>
        <p:txBody>
          <a:bodyPr>
            <a:normAutofit fontScale="70000" lnSpcReduction="20000"/>
          </a:bodyPr>
          <a:lstStyle/>
          <a:p>
            <a:pPr marL="454025" lvl="1" indent="-187325" algn="just"/>
            <a:r>
              <a:rPr lang="cs-CZ" sz="2400" dirty="0" smtClean="0"/>
              <a:t>Žadatel může podat žádost o přezkum hodnocení v každé části hodnocení žádosti, ve které neuspěl</a:t>
            </a:r>
            <a:r>
              <a:rPr lang="cs-CZ" sz="2400" dirty="0"/>
              <a:t>:</a:t>
            </a:r>
            <a:endParaRPr lang="cs-CZ" sz="2400" dirty="0" smtClean="0"/>
          </a:p>
          <a:p>
            <a:pPr marL="720000" lvl="1" indent="-288000" algn="just" defTabSz="355600">
              <a:lnSpc>
                <a:spcPct val="120000"/>
              </a:lnSpc>
              <a:spcBef>
                <a:spcPts val="0"/>
              </a:spcBef>
              <a:buFont typeface="Arial" panose="020B0604020202020204" pitchFamily="34" charset="0"/>
              <a:buChar char="•"/>
            </a:pPr>
            <a:r>
              <a:rPr lang="cs-CZ" sz="2400" b="0" dirty="0">
                <a:solidFill>
                  <a:schemeClr val="tx1"/>
                </a:solidFill>
              </a:rPr>
              <a:t>p</a:t>
            </a:r>
            <a:r>
              <a:rPr lang="cs-CZ" sz="2400" b="0" dirty="0" smtClean="0">
                <a:solidFill>
                  <a:schemeClr val="tx1"/>
                </a:solidFill>
              </a:rPr>
              <a:t>o kontrole přijatelnosti a formálních náležitostí,</a:t>
            </a:r>
          </a:p>
          <a:p>
            <a:pPr marL="720000" lvl="1" indent="-288000" algn="just" defTabSz="355600">
              <a:lnSpc>
                <a:spcPct val="120000"/>
              </a:lnSpc>
              <a:spcBef>
                <a:spcPts val="0"/>
              </a:spcBef>
              <a:buFont typeface="Arial" panose="020B0604020202020204" pitchFamily="34" charset="0"/>
              <a:buChar char="•"/>
            </a:pPr>
            <a:r>
              <a:rPr lang="cs-CZ" sz="2400" b="0" dirty="0" smtClean="0">
                <a:solidFill>
                  <a:schemeClr val="tx1"/>
                </a:solidFill>
              </a:rPr>
              <a:t>po ex-ante analýze rizik</a:t>
            </a:r>
            <a:r>
              <a:rPr lang="cs-CZ" sz="2400" dirty="0" smtClean="0"/>
              <a:t>.</a:t>
            </a:r>
          </a:p>
          <a:p>
            <a:pPr marL="454025" lvl="1" indent="-187325" algn="just"/>
            <a:r>
              <a:rPr lang="cs-CZ" sz="2400" dirty="0" smtClean="0"/>
              <a:t>Podává se do 14 kalendářních dnů ode dne doručení výsledku,  a to:</a:t>
            </a:r>
          </a:p>
          <a:p>
            <a:pPr marL="720000" lvl="2" indent="-288000">
              <a:lnSpc>
                <a:spcPct val="120000"/>
              </a:lnSpc>
              <a:spcBef>
                <a:spcPts val="0"/>
              </a:spcBef>
            </a:pPr>
            <a:r>
              <a:rPr lang="cs-CZ" sz="2400" dirty="0" smtClean="0"/>
              <a:t>elektronicky v MS2014+,</a:t>
            </a:r>
          </a:p>
          <a:p>
            <a:pPr marL="720000" lvl="2" indent="-288000">
              <a:lnSpc>
                <a:spcPct val="120000"/>
              </a:lnSpc>
              <a:spcBef>
                <a:spcPts val="0"/>
              </a:spcBef>
            </a:pPr>
            <a:r>
              <a:rPr lang="cs-CZ" sz="2400" dirty="0" smtClean="0"/>
              <a:t>prostřednictvím odkazu na webových stránkách </a:t>
            </a:r>
            <a:r>
              <a:rPr lang="cs-CZ" sz="2400" dirty="0" smtClean="0">
                <a:hlinkClick r:id="rId2"/>
              </a:rPr>
              <a:t>www.dotaceeu.cz</a:t>
            </a:r>
            <a:r>
              <a:rPr lang="cs-CZ" sz="2400" dirty="0" smtClean="0"/>
              <a:t>,</a:t>
            </a:r>
          </a:p>
          <a:p>
            <a:pPr marL="720000" lvl="2" indent="-288000">
              <a:lnSpc>
                <a:spcPct val="120000"/>
              </a:lnSpc>
              <a:spcBef>
                <a:spcPts val="0"/>
              </a:spcBef>
            </a:pPr>
            <a:r>
              <a:rPr lang="cs-CZ" sz="2400" dirty="0" smtClean="0"/>
              <a:t>písemně prostřednictvím formuláře uvedeného na webových stránkách </a:t>
            </a:r>
            <a:r>
              <a:rPr lang="cs-CZ" sz="2400" dirty="0" smtClean="0">
                <a:hlinkClick r:id="rId2"/>
              </a:rPr>
              <a:t>www.dotaceeu.cz</a:t>
            </a:r>
            <a:r>
              <a:rPr lang="cs-CZ" sz="2400" dirty="0" smtClean="0"/>
              <a:t>.</a:t>
            </a:r>
          </a:p>
          <a:p>
            <a:pPr marL="444500" lvl="2" indent="0">
              <a:lnSpc>
                <a:spcPct val="120000"/>
              </a:lnSpc>
              <a:spcBef>
                <a:spcPts val="0"/>
              </a:spcBef>
              <a:buNone/>
            </a:pPr>
            <a:endParaRPr lang="cs-CZ" sz="1900" dirty="0" smtClean="0"/>
          </a:p>
          <a:p>
            <a:pPr marL="454025" lvl="1" indent="-187325">
              <a:lnSpc>
                <a:spcPct val="120000"/>
              </a:lnSpc>
              <a:spcBef>
                <a:spcPts val="0"/>
              </a:spcBef>
            </a:pPr>
            <a:r>
              <a:rPr lang="cs-CZ" sz="2400" dirty="0" smtClean="0"/>
              <a:t>Přezkumné řízení provádí ŘO IROP:</a:t>
            </a:r>
            <a:endParaRPr lang="cs-CZ" sz="2400" dirty="0"/>
          </a:p>
          <a:p>
            <a:pPr marL="720000" lvl="1" indent="-288000">
              <a:lnSpc>
                <a:spcPct val="120000"/>
              </a:lnSpc>
              <a:spcBef>
                <a:spcPts val="0"/>
              </a:spcBef>
            </a:pPr>
            <a:r>
              <a:rPr lang="cs-CZ" sz="2400" b="0" dirty="0" smtClean="0">
                <a:solidFill>
                  <a:schemeClr val="tx1"/>
                </a:solidFill>
              </a:rPr>
              <a:t>do 30 kalendářních dní od doručení žádosti o přezkum (ve složitějších případech do 60 pracovních dní).</a:t>
            </a:r>
          </a:p>
          <a:p>
            <a:pPr marL="454025" lvl="1" indent="-187325"/>
            <a:r>
              <a:rPr lang="cs-CZ" sz="2400" dirty="0" smtClean="0"/>
              <a:t>Na základě výsledku přezkumného řízení:</a:t>
            </a:r>
          </a:p>
          <a:p>
            <a:pPr marL="720000" lvl="2" indent="-288000" defTabSz="266700">
              <a:lnSpc>
                <a:spcPct val="120000"/>
              </a:lnSpc>
              <a:spcBef>
                <a:spcPts val="0"/>
              </a:spcBef>
            </a:pPr>
            <a:r>
              <a:rPr lang="cs-CZ" sz="2400" dirty="0" smtClean="0"/>
              <a:t>žádost postoupí do další fáze hodnocení,</a:t>
            </a:r>
          </a:p>
          <a:p>
            <a:pPr marL="720000" lvl="2" indent="-288000" defTabSz="266700">
              <a:lnSpc>
                <a:spcPct val="120000"/>
              </a:lnSpc>
              <a:spcBef>
                <a:spcPts val="0"/>
              </a:spcBef>
            </a:pPr>
            <a:r>
              <a:rPr lang="cs-CZ" sz="2400" dirty="0" smtClean="0"/>
              <a:t>žádost je vyřazena z dalšího procesu hodnocení</a:t>
            </a:r>
            <a:r>
              <a:rPr lang="cs-CZ" sz="2300" dirty="0" smtClean="0"/>
              <a:t>.</a:t>
            </a:r>
          </a:p>
          <a:p>
            <a:pPr marL="432000" lvl="2" indent="0" defTabSz="266700">
              <a:lnSpc>
                <a:spcPct val="120000"/>
              </a:lnSpc>
              <a:spcBef>
                <a:spcPts val="0"/>
              </a:spcBef>
              <a:buNone/>
            </a:pPr>
            <a:r>
              <a:rPr lang="cs-CZ" sz="2300" dirty="0" smtClean="0"/>
              <a:t> </a:t>
            </a:r>
          </a:p>
          <a:p>
            <a:pPr marL="454025" lvl="1" indent="-187325"/>
            <a:endParaRPr lang="cs-CZ" dirty="0" smtClean="0"/>
          </a:p>
          <a:p>
            <a:pPr marL="898525" lvl="2" indent="-187325"/>
            <a:endParaRPr lang="cs-CZ" dirty="0" smtClean="0"/>
          </a:p>
          <a:p>
            <a:pPr marL="898525" lvl="2" indent="-187325">
              <a:buNone/>
            </a:pPr>
            <a:endParaRPr lang="cs-CZ" dirty="0" smtClean="0"/>
          </a:p>
          <a:p>
            <a:endParaRPr lang="en-US" dirty="0"/>
          </a:p>
        </p:txBody>
      </p:sp>
      <p:sp>
        <p:nvSpPr>
          <p:cNvPr id="4" name="Title 3"/>
          <p:cNvSpPr>
            <a:spLocks noGrp="1"/>
          </p:cNvSpPr>
          <p:nvPr>
            <p:ph type="title"/>
          </p:nvPr>
        </p:nvSpPr>
        <p:spPr/>
        <p:txBody>
          <a:bodyPr>
            <a:normAutofit/>
          </a:bodyPr>
          <a:lstStyle/>
          <a:p>
            <a:pPr algn="ctr"/>
            <a:r>
              <a:rPr lang="cs-CZ" dirty="0" smtClean="0"/>
              <a:t>Žádost o přezkum výsledku hodnocení</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33</a:t>
            </a:fld>
            <a:endParaRPr lang="en-US" dirty="0"/>
          </a:p>
        </p:txBody>
      </p:sp>
      <p:pic>
        <p:nvPicPr>
          <p:cNvPr id="7" name="Obrázek 6"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774612"/>
          </a:xfrm>
        </p:spPr>
        <p:txBody>
          <a:bodyPr>
            <a:noAutofit/>
          </a:bodyPr>
          <a:lstStyle/>
          <a:p>
            <a:pPr marL="266700" lvl="1" indent="0">
              <a:lnSpc>
                <a:spcPct val="110000"/>
              </a:lnSpc>
              <a:spcBef>
                <a:spcPts val="0"/>
              </a:spcBef>
              <a:buNone/>
            </a:pPr>
            <a:r>
              <a:rPr lang="cs-CZ" sz="1800" dirty="0" smtClean="0"/>
              <a:t>Monitorování postupu projektů se uskutečňuje prostřednictvím:</a:t>
            </a:r>
          </a:p>
          <a:p>
            <a:pPr marL="609600" lvl="1" indent="-342900">
              <a:lnSpc>
                <a:spcPct val="110000"/>
              </a:lnSpc>
              <a:spcBef>
                <a:spcPts val="0"/>
              </a:spcBef>
              <a:buFont typeface="+mj-lt"/>
              <a:buAutoNum type="arabicPeriod"/>
            </a:pPr>
            <a:r>
              <a:rPr lang="cs-CZ" sz="1800" dirty="0" smtClean="0"/>
              <a:t>Zpráv o realizaci („ZoR“)</a:t>
            </a:r>
          </a:p>
          <a:p>
            <a:pPr marL="817563" lvl="2" indent="-285750">
              <a:lnSpc>
                <a:spcPct val="120000"/>
              </a:lnSpc>
              <a:spcBef>
                <a:spcPts val="0"/>
              </a:spcBef>
            </a:pPr>
            <a:r>
              <a:rPr lang="pl-PL" sz="1800" dirty="0" smtClean="0"/>
              <a:t>sledovaným </a:t>
            </a:r>
            <a:r>
              <a:rPr lang="pl-PL" sz="1800" dirty="0"/>
              <a:t>obdobím je příslušná etapa,</a:t>
            </a:r>
          </a:p>
          <a:p>
            <a:pPr marL="817563" lvl="2" indent="-285750">
              <a:lnSpc>
                <a:spcPct val="120000"/>
              </a:lnSpc>
              <a:spcBef>
                <a:spcPts val="0"/>
              </a:spcBef>
            </a:pPr>
            <a:r>
              <a:rPr lang="pl-PL" sz="1800" dirty="0"/>
              <a:t>předkládá se po ukončení etapy spolu se žádostí o platbu (ex-post financování),</a:t>
            </a:r>
          </a:p>
          <a:p>
            <a:pPr marL="817563" lvl="2" indent="-285750">
              <a:lnSpc>
                <a:spcPct val="120000"/>
              </a:lnSpc>
              <a:spcBef>
                <a:spcPts val="0"/>
              </a:spcBef>
            </a:pPr>
            <a:r>
              <a:rPr lang="pl-PL" sz="1800" dirty="0"/>
              <a:t>p</a:t>
            </a:r>
            <a:r>
              <a:rPr lang="pl-PL" sz="1800" dirty="0" smtClean="0"/>
              <a:t>růběžnou </a:t>
            </a:r>
            <a:r>
              <a:rPr lang="pl-PL" sz="1800" dirty="0"/>
              <a:t>ani závěrečnou zprávu o realizaci nelze podat před datem schválení právního </a:t>
            </a:r>
            <a:r>
              <a:rPr lang="pl-PL" sz="1800" dirty="0" smtClean="0"/>
              <a:t>aktu,</a:t>
            </a:r>
            <a:endParaRPr lang="cs-CZ" sz="1800" dirty="0" smtClean="0"/>
          </a:p>
          <a:p>
            <a:pPr marL="817563" lvl="2" indent="-285750">
              <a:lnSpc>
                <a:spcPct val="120000"/>
              </a:lnSpc>
              <a:spcBef>
                <a:spcPts val="0"/>
              </a:spcBef>
            </a:pPr>
            <a:r>
              <a:rPr lang="cs-CZ" sz="1800" dirty="0" smtClean="0"/>
              <a:t>zprávu nelze podat před uzavřením změnového řízení, je-li v projektu řešeno,</a:t>
            </a:r>
          </a:p>
          <a:p>
            <a:pPr marL="817563" lvl="2" indent="-285750">
              <a:lnSpc>
                <a:spcPct val="120000"/>
              </a:lnSpc>
              <a:spcBef>
                <a:spcPts val="0"/>
              </a:spcBef>
            </a:pPr>
            <a:r>
              <a:rPr lang="cs-CZ" sz="1800" dirty="0"/>
              <a:t>další zprávy je možné podat až po schválení předchozích zpráv</a:t>
            </a:r>
            <a:r>
              <a:rPr lang="cs-CZ" sz="1800" dirty="0" smtClean="0"/>
              <a:t>,</a:t>
            </a:r>
          </a:p>
          <a:p>
            <a:pPr marL="817563" lvl="2" indent="-285750">
              <a:lnSpc>
                <a:spcPct val="120000"/>
              </a:lnSpc>
              <a:spcBef>
                <a:spcPts val="0"/>
              </a:spcBef>
            </a:pPr>
            <a:r>
              <a:rPr lang="cs-CZ" sz="1800" dirty="0" smtClean="0"/>
              <a:t>Centrum provádí kontrolu </a:t>
            </a:r>
            <a:r>
              <a:rPr lang="cs-CZ" sz="1800" dirty="0"/>
              <a:t>formálních náležitostí a věcného obsahu </a:t>
            </a:r>
            <a:r>
              <a:rPr lang="cs-CZ" sz="1800" dirty="0" smtClean="0"/>
              <a:t>zpráv a administrativní ověření.</a:t>
            </a:r>
            <a:endParaRPr lang="en-US" sz="1800" dirty="0"/>
          </a:p>
          <a:p>
            <a:pPr marL="1273176" lvl="3" indent="-285750">
              <a:lnSpc>
                <a:spcPct val="120000"/>
              </a:lnSpc>
              <a:spcBef>
                <a:spcPts val="0"/>
              </a:spcBef>
            </a:pPr>
            <a:endParaRPr lang="pl-PL" sz="1500" b="1" dirty="0" smtClean="0"/>
          </a:p>
          <a:p>
            <a:pPr marL="609600" lvl="1" indent="-342900">
              <a:lnSpc>
                <a:spcPct val="110000"/>
              </a:lnSpc>
              <a:spcBef>
                <a:spcPts val="0"/>
              </a:spcBef>
              <a:buFont typeface="+mj-lt"/>
              <a:buAutoNum type="arabicPeriod"/>
            </a:pPr>
            <a:endParaRPr lang="cs-CZ" sz="1500" dirty="0" smtClean="0"/>
          </a:p>
          <a:p>
            <a:pPr marL="609600" lvl="1" indent="-342900">
              <a:lnSpc>
                <a:spcPct val="110000"/>
              </a:lnSpc>
              <a:spcBef>
                <a:spcPts val="0"/>
              </a:spcBef>
              <a:buFont typeface="+mj-lt"/>
              <a:buAutoNum type="arabicPeriod"/>
            </a:pPr>
            <a:endParaRPr lang="cs-CZ" sz="1500" dirty="0" smtClean="0"/>
          </a:p>
          <a:p>
            <a:pPr marL="811213" lvl="2" indent="-277813">
              <a:lnSpc>
                <a:spcPct val="110000"/>
              </a:lnSpc>
              <a:spcBef>
                <a:spcPts val="0"/>
              </a:spcBef>
              <a:buFont typeface="Arial" panose="020B0604020202020204" pitchFamily="34" charset="0"/>
              <a:buChar char="•"/>
            </a:pPr>
            <a:endParaRPr lang="cs-CZ" sz="1500" dirty="0" smtClean="0"/>
          </a:p>
        </p:txBody>
      </p:sp>
      <p:sp>
        <p:nvSpPr>
          <p:cNvPr id="4" name="Title 3"/>
          <p:cNvSpPr>
            <a:spLocks noGrp="1"/>
          </p:cNvSpPr>
          <p:nvPr>
            <p:ph type="title"/>
          </p:nvPr>
        </p:nvSpPr>
        <p:spPr/>
        <p:txBody>
          <a:bodyPr>
            <a:normAutofit/>
          </a:bodyPr>
          <a:lstStyle/>
          <a:p>
            <a:pPr algn="ctr"/>
            <a:r>
              <a:rPr lang="cs-CZ" dirty="0" smtClean="0"/>
              <a:t>Monitorování realizace projektů</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34</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774612"/>
          </a:xfrm>
        </p:spPr>
        <p:txBody>
          <a:bodyPr>
            <a:noAutofit/>
          </a:bodyPr>
          <a:lstStyle/>
          <a:p>
            <a:pPr marL="266700" lvl="1" indent="0">
              <a:lnSpc>
                <a:spcPct val="110000"/>
              </a:lnSpc>
              <a:spcBef>
                <a:spcPts val="0"/>
              </a:spcBef>
              <a:buNone/>
            </a:pPr>
            <a:r>
              <a:rPr lang="cs-CZ" sz="1800" dirty="0" smtClean="0"/>
              <a:t>Monitorování postupu projektů se uskutečňuje prostřednictvím:</a:t>
            </a:r>
          </a:p>
          <a:p>
            <a:pPr marL="609600" lvl="1" indent="-342900">
              <a:lnSpc>
                <a:spcPct val="120000"/>
              </a:lnSpc>
              <a:spcBef>
                <a:spcPts val="600"/>
              </a:spcBef>
              <a:spcAft>
                <a:spcPts val="300"/>
              </a:spcAft>
              <a:buFont typeface="+mj-lt"/>
              <a:buAutoNum type="arabicPeriod" startAt="2"/>
            </a:pPr>
            <a:r>
              <a:rPr lang="cs-CZ" sz="1800" dirty="0" smtClean="0"/>
              <a:t>Zpráv </a:t>
            </a:r>
            <a:r>
              <a:rPr lang="cs-CZ" sz="1800" dirty="0"/>
              <a:t>o udržitelnosti („ZoU“):</a:t>
            </a:r>
          </a:p>
          <a:p>
            <a:pPr marL="817563" lvl="2" indent="-285750">
              <a:lnSpc>
                <a:spcPct val="120000"/>
              </a:lnSpc>
              <a:spcBef>
                <a:spcPts val="0"/>
              </a:spcBef>
            </a:pPr>
            <a:r>
              <a:rPr lang="cs-CZ" sz="1800" dirty="0"/>
              <a:t>monitoring období </a:t>
            </a:r>
            <a:r>
              <a:rPr lang="cs-CZ" sz="1800" dirty="0" smtClean="0"/>
              <a:t>udržitelnosti,</a:t>
            </a:r>
            <a:endParaRPr lang="cs-CZ" sz="1800" dirty="0"/>
          </a:p>
          <a:p>
            <a:pPr marL="811213" lvl="2" indent="-277813">
              <a:lnSpc>
                <a:spcPct val="110000"/>
              </a:lnSpc>
              <a:spcBef>
                <a:spcPts val="0"/>
              </a:spcBef>
              <a:buFont typeface="Arial" panose="020B0604020202020204" pitchFamily="34" charset="0"/>
              <a:buChar char="•"/>
            </a:pPr>
            <a:r>
              <a:rPr lang="cs-CZ" sz="1800" dirty="0" smtClean="0"/>
              <a:t>zprávy </a:t>
            </a:r>
            <a:r>
              <a:rPr lang="cs-CZ" sz="1800" dirty="0"/>
              <a:t>příjemce podává elektronicky v MS2014</a:t>
            </a:r>
            <a:r>
              <a:rPr lang="cs-CZ" sz="1800" dirty="0" smtClean="0"/>
              <a:t>+,</a:t>
            </a:r>
            <a:endParaRPr lang="cs-CZ" sz="1800" dirty="0"/>
          </a:p>
          <a:p>
            <a:pPr marL="811213" lvl="2" indent="-277813">
              <a:lnSpc>
                <a:spcPct val="110000"/>
              </a:lnSpc>
              <a:spcBef>
                <a:spcPts val="0"/>
              </a:spcBef>
              <a:buFont typeface="Arial" panose="020B0604020202020204" pitchFamily="34" charset="0"/>
              <a:buChar char="•"/>
            </a:pPr>
            <a:r>
              <a:rPr lang="cs-CZ" sz="1800" dirty="0"/>
              <a:t>h</a:t>
            </a:r>
            <a:r>
              <a:rPr lang="cs-CZ" sz="1800" dirty="0" smtClean="0"/>
              <a:t>armonogram </a:t>
            </a:r>
            <a:r>
              <a:rPr lang="cs-CZ" sz="1800" dirty="0"/>
              <a:t>jejich podání se příjemci zobrazuje v MS2014+ po datu schválení právního </a:t>
            </a:r>
            <a:r>
              <a:rPr lang="cs-CZ" sz="1800" dirty="0" smtClean="0"/>
              <a:t>aktu,</a:t>
            </a:r>
          </a:p>
          <a:p>
            <a:pPr marL="817563" lvl="2" indent="-285750">
              <a:lnSpc>
                <a:spcPct val="120000"/>
              </a:lnSpc>
              <a:spcBef>
                <a:spcPts val="0"/>
              </a:spcBef>
            </a:pPr>
            <a:r>
              <a:rPr lang="cs-CZ" sz="1800" dirty="0"/>
              <a:t>další zprávy je možné podat až po schválení předchozích zpráv,</a:t>
            </a:r>
          </a:p>
          <a:p>
            <a:pPr marL="817563" lvl="2" indent="-285750">
              <a:lnSpc>
                <a:spcPct val="120000"/>
              </a:lnSpc>
              <a:spcBef>
                <a:spcPts val="0"/>
              </a:spcBef>
            </a:pPr>
            <a:r>
              <a:rPr lang="cs-CZ" sz="1800" dirty="0"/>
              <a:t>zprávu nelze podat před uzavřením změnového řízení</a:t>
            </a:r>
            <a:r>
              <a:rPr lang="cs-CZ" sz="1800"/>
              <a:t>, </a:t>
            </a:r>
            <a:r>
              <a:rPr lang="cs-CZ" sz="1800" smtClean="0"/>
              <a:t>je-li </a:t>
            </a:r>
            <a:r>
              <a:rPr lang="cs-CZ" sz="1800" dirty="0"/>
              <a:t>v projektu řešeno,</a:t>
            </a:r>
          </a:p>
          <a:p>
            <a:pPr marL="817563" lvl="2" indent="-285750">
              <a:lnSpc>
                <a:spcPct val="120000"/>
              </a:lnSpc>
              <a:spcBef>
                <a:spcPts val="0"/>
              </a:spcBef>
            </a:pPr>
            <a:r>
              <a:rPr lang="cs-CZ" sz="1800" dirty="0"/>
              <a:t>Centrum provádí kontrolu formálních náležitostí a věcného obsahu </a:t>
            </a:r>
            <a:r>
              <a:rPr lang="cs-CZ" sz="1800" dirty="0" smtClean="0"/>
              <a:t>zpráv</a:t>
            </a:r>
            <a:r>
              <a:rPr lang="cs-CZ" sz="1800" dirty="0"/>
              <a:t> </a:t>
            </a:r>
            <a:r>
              <a:rPr lang="cs-CZ" sz="1800" dirty="0" smtClean="0"/>
              <a:t>a </a:t>
            </a:r>
            <a:r>
              <a:rPr lang="cs-CZ" sz="1800" dirty="0"/>
              <a:t>administrativní ověření</a:t>
            </a:r>
            <a:endParaRPr lang="en-US" sz="1800" dirty="0"/>
          </a:p>
          <a:p>
            <a:pPr marL="87313" lvl="1" indent="0">
              <a:spcBef>
                <a:spcPts val="0"/>
              </a:spcBef>
              <a:buNone/>
            </a:pPr>
            <a:r>
              <a:rPr lang="cs-CZ" sz="1900" dirty="0" smtClean="0"/>
              <a:t>Pojištění majetku v době udržitelnosti projektu je pouze doporučeno, není tedy povinností.</a:t>
            </a:r>
          </a:p>
        </p:txBody>
      </p:sp>
      <p:sp>
        <p:nvSpPr>
          <p:cNvPr id="4" name="Title 3"/>
          <p:cNvSpPr>
            <a:spLocks noGrp="1"/>
          </p:cNvSpPr>
          <p:nvPr>
            <p:ph type="title"/>
          </p:nvPr>
        </p:nvSpPr>
        <p:spPr/>
        <p:txBody>
          <a:bodyPr>
            <a:normAutofit/>
          </a:bodyPr>
          <a:lstStyle/>
          <a:p>
            <a:pPr algn="ctr"/>
            <a:r>
              <a:rPr lang="cs-CZ" dirty="0" smtClean="0"/>
              <a:t>Monitorování realizace projektů</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35</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4189078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lnSpcReduction="10000"/>
          </a:bodyPr>
          <a:lstStyle/>
          <a:p>
            <a:pPr marL="454025" lvl="1" indent="-187325" algn="just">
              <a:spcBef>
                <a:spcPts val="600"/>
              </a:spcBef>
              <a:spcAft>
                <a:spcPts val="600"/>
              </a:spcAft>
            </a:pPr>
            <a:r>
              <a:rPr lang="cs-CZ" sz="1700" dirty="0" smtClean="0"/>
              <a:t>Může iniciovat žadatel/příjemce, Centrum, ŘO IROP</a:t>
            </a:r>
          </a:p>
          <a:p>
            <a:pPr marL="808038" lvl="1" indent="-177800" algn="just" defTabSz="812800">
              <a:spcBef>
                <a:spcPts val="0"/>
              </a:spcBef>
            </a:pPr>
            <a:r>
              <a:rPr lang="cs-CZ" sz="1700" b="0" dirty="0">
                <a:solidFill>
                  <a:schemeClr val="tx1"/>
                </a:solidFill>
              </a:rPr>
              <a:t>O</a:t>
            </a:r>
            <a:r>
              <a:rPr lang="cs-CZ" sz="1700" b="0" dirty="0" smtClean="0">
                <a:solidFill>
                  <a:schemeClr val="tx1"/>
                </a:solidFill>
              </a:rPr>
              <a:t>známení provádí žadatel/příjemce prostřednictvím MS2014+ na záložce Žádost o změnu.</a:t>
            </a:r>
          </a:p>
          <a:p>
            <a:pPr marL="808038" lvl="1" indent="-177800" algn="just" defTabSz="812800">
              <a:spcBef>
                <a:spcPts val="0"/>
              </a:spcBef>
            </a:pPr>
            <a:r>
              <a:rPr lang="cs-CZ" sz="1700" b="0" dirty="0" smtClean="0">
                <a:solidFill>
                  <a:schemeClr val="tx1"/>
                </a:solidFill>
              </a:rPr>
              <a:t>Pokud je iniciátorem změny ŘO IROP nebo Centrum informují příjemce depeší </a:t>
            </a:r>
            <a:br>
              <a:rPr lang="cs-CZ" sz="1700" b="0" dirty="0" smtClean="0">
                <a:solidFill>
                  <a:schemeClr val="tx1"/>
                </a:solidFill>
              </a:rPr>
            </a:br>
            <a:r>
              <a:rPr lang="cs-CZ" sz="1700" b="0" dirty="0" smtClean="0">
                <a:solidFill>
                  <a:schemeClr val="tx1"/>
                </a:solidFill>
              </a:rPr>
              <a:t>o zahájení změnového řízení. </a:t>
            </a:r>
          </a:p>
          <a:p>
            <a:pPr marL="808038" lvl="1" indent="-177800" algn="just" defTabSz="812800">
              <a:spcBef>
                <a:spcPts val="0"/>
              </a:spcBef>
            </a:pPr>
            <a:r>
              <a:rPr lang="cs-CZ" sz="1700" b="0" dirty="0">
                <a:solidFill>
                  <a:schemeClr val="tx1"/>
                </a:solidFill>
              </a:rPr>
              <a:t>ŘO IROP </a:t>
            </a:r>
            <a:r>
              <a:rPr lang="cs-CZ" sz="1700" b="0" dirty="0" smtClean="0">
                <a:solidFill>
                  <a:schemeClr val="tx1"/>
                </a:solidFill>
              </a:rPr>
              <a:t>a Centrum zahájí změnové řízení </a:t>
            </a:r>
            <a:r>
              <a:rPr lang="cs-CZ" sz="1700" b="0" dirty="0">
                <a:solidFill>
                  <a:schemeClr val="tx1"/>
                </a:solidFill>
              </a:rPr>
              <a:t>pouze po vydání Právního aktu a </a:t>
            </a:r>
            <a:br>
              <a:rPr lang="cs-CZ" sz="1700" b="0" dirty="0">
                <a:solidFill>
                  <a:schemeClr val="tx1"/>
                </a:solidFill>
              </a:rPr>
            </a:br>
            <a:r>
              <a:rPr lang="cs-CZ" sz="1700" b="0" dirty="0" smtClean="0">
                <a:solidFill>
                  <a:schemeClr val="tx1"/>
                </a:solidFill>
              </a:rPr>
              <a:t>v případě, že změna projektu bude v zájmu příjemce nebo po zjištění formální chyby. </a:t>
            </a:r>
            <a:endParaRPr lang="cs-CZ" sz="1700" b="0" dirty="0">
              <a:solidFill>
                <a:schemeClr val="tx1"/>
              </a:solidFill>
            </a:endParaRPr>
          </a:p>
          <a:p>
            <a:pPr marL="808038" lvl="1" indent="-177800" algn="just" defTabSz="812800">
              <a:spcBef>
                <a:spcPts val="0"/>
              </a:spcBef>
            </a:pPr>
            <a:r>
              <a:rPr lang="cs-CZ" sz="1700" b="0" dirty="0" smtClean="0">
                <a:solidFill>
                  <a:schemeClr val="tx1"/>
                </a:solidFill>
              </a:rPr>
              <a:t>Neplánované změny je příjemce povinen oznámit neprodleně, jakmile změna nastane. </a:t>
            </a:r>
          </a:p>
          <a:p>
            <a:pPr marL="454025" lvl="1" indent="-187325" algn="just">
              <a:spcBef>
                <a:spcPts val="600"/>
              </a:spcBef>
              <a:spcAft>
                <a:spcPts val="600"/>
              </a:spcAft>
            </a:pPr>
            <a:r>
              <a:rPr lang="cs-CZ" sz="1700" dirty="0"/>
              <a:t>D</a:t>
            </a:r>
            <a:r>
              <a:rPr lang="cs-CZ" sz="1700" dirty="0" smtClean="0"/>
              <a:t>ruhy změn</a:t>
            </a:r>
          </a:p>
          <a:p>
            <a:pPr marL="808038" lvl="2" indent="-177800" algn="just" defTabSz="812800">
              <a:spcBef>
                <a:spcPts val="0"/>
              </a:spcBef>
            </a:pPr>
            <a:r>
              <a:rPr lang="cs-CZ" sz="1700" dirty="0" smtClean="0"/>
              <a:t>Změny </a:t>
            </a:r>
            <a:r>
              <a:rPr lang="cs-CZ" sz="1700" b="1" dirty="0" smtClean="0"/>
              <a:t>před schválením prvního Rozhodnutí </a:t>
            </a:r>
            <a:r>
              <a:rPr lang="cs-CZ" sz="1700" dirty="0" smtClean="0"/>
              <a:t>– o změně rozhoduje Centrum.</a:t>
            </a:r>
          </a:p>
          <a:p>
            <a:pPr marL="808038" lvl="2" indent="-177800" algn="just" defTabSz="812800">
              <a:spcBef>
                <a:spcPts val="0"/>
              </a:spcBef>
            </a:pPr>
            <a:r>
              <a:rPr lang="cs-CZ" sz="1700" dirty="0" smtClean="0"/>
              <a:t>Změny </a:t>
            </a:r>
            <a:r>
              <a:rPr lang="cs-CZ" sz="1700" b="1" dirty="0" smtClean="0"/>
              <a:t>po schválení prvního Rozhodnutí</a:t>
            </a:r>
            <a:r>
              <a:rPr lang="cs-CZ" sz="1700" dirty="0" smtClean="0"/>
              <a:t>, které nemění údaje na Rozhodnutí  –  o změně rozhoduje Centrum.</a:t>
            </a:r>
          </a:p>
          <a:p>
            <a:pPr marL="808038" lvl="2" indent="-177800" algn="just" defTabSz="812800">
              <a:spcBef>
                <a:spcPts val="0"/>
              </a:spcBef>
            </a:pPr>
            <a:r>
              <a:rPr lang="cs-CZ" sz="1700" dirty="0" smtClean="0"/>
              <a:t>Změny </a:t>
            </a:r>
            <a:r>
              <a:rPr lang="cs-CZ" sz="1700" b="1" dirty="0" smtClean="0"/>
              <a:t>po schválení prvního Rozhodnutí</a:t>
            </a:r>
            <a:r>
              <a:rPr lang="cs-CZ" sz="1700" dirty="0" smtClean="0"/>
              <a:t>, které mění údaje na Rozhodnutí  –  </a:t>
            </a:r>
            <a:br>
              <a:rPr lang="cs-CZ" sz="1700" dirty="0" smtClean="0"/>
            </a:br>
            <a:r>
              <a:rPr lang="cs-CZ" sz="1700" dirty="0" smtClean="0"/>
              <a:t>o změně rozhoduje ŘO IROP (změny, které mají vliv na aktivity projektu, splnění účelu a cílů projektu nebo na dobu realizace projektu). ŘO IROP musí tyto změny schválit před zahájením jejich realizace. </a:t>
            </a:r>
          </a:p>
          <a:p>
            <a:pPr marL="254000" lvl="2" indent="0" algn="just" defTabSz="266700">
              <a:spcBef>
                <a:spcPts val="0"/>
              </a:spcBef>
              <a:buNone/>
            </a:pPr>
            <a:endParaRPr lang="cs-CZ" sz="1700" dirty="0" smtClean="0"/>
          </a:p>
          <a:p>
            <a:pPr marL="454025" lvl="1" indent="-187325"/>
            <a:endParaRPr lang="cs-CZ" dirty="0" smtClean="0"/>
          </a:p>
          <a:p>
            <a:pPr marL="898525" lvl="2" indent="-187325"/>
            <a:endParaRPr lang="cs-CZ" dirty="0" smtClean="0"/>
          </a:p>
          <a:p>
            <a:pPr marL="898525" lvl="2" indent="-187325">
              <a:buNone/>
            </a:pPr>
            <a:endParaRPr lang="cs-CZ" dirty="0" smtClean="0"/>
          </a:p>
          <a:p>
            <a:endParaRPr lang="en-US" dirty="0"/>
          </a:p>
        </p:txBody>
      </p:sp>
      <p:sp>
        <p:nvSpPr>
          <p:cNvPr id="4" name="Title 3"/>
          <p:cNvSpPr>
            <a:spLocks noGrp="1"/>
          </p:cNvSpPr>
          <p:nvPr>
            <p:ph type="title"/>
          </p:nvPr>
        </p:nvSpPr>
        <p:spPr/>
        <p:txBody>
          <a:bodyPr>
            <a:normAutofit/>
          </a:bodyPr>
          <a:lstStyle/>
          <a:p>
            <a:pPr algn="ctr"/>
            <a:r>
              <a:rPr lang="cs-CZ" dirty="0" smtClean="0"/>
              <a:t>Změny v projektech</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36</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cs-CZ" dirty="0"/>
              <a:t>Děkujeme</a:t>
            </a:r>
            <a:r>
              <a:rPr lang="en-US" dirty="0"/>
              <a:t> </a:t>
            </a:r>
            <a:r>
              <a:rPr lang="cs-CZ" dirty="0"/>
              <a:t>Vám </a:t>
            </a:r>
            <a:r>
              <a:rPr lang="en-US" dirty="0"/>
              <a:t>z</a:t>
            </a:r>
            <a:r>
              <a:rPr lang="cs-CZ" dirty="0"/>
              <a:t>a pozornost.</a:t>
            </a:r>
            <a:br>
              <a:rPr lang="cs-CZ" dirty="0"/>
            </a:br>
            <a:r>
              <a:rPr lang="cs-CZ" dirty="0"/>
              <a:t/>
            </a:r>
            <a:br>
              <a:rPr lang="cs-CZ" dirty="0"/>
            </a:br>
            <a:r>
              <a:rPr lang="cs-CZ" sz="3200" dirty="0"/>
              <a:t>Ing. Petr Šústal</a:t>
            </a:r>
            <a:br>
              <a:rPr lang="cs-CZ" sz="3200" dirty="0"/>
            </a:br>
            <a:endParaRPr lang="en-US" dirty="0"/>
          </a:p>
        </p:txBody>
      </p:sp>
      <p:sp>
        <p:nvSpPr>
          <p:cNvPr id="3" name="Subtitle 2"/>
          <p:cNvSpPr>
            <a:spLocks noGrp="1"/>
          </p:cNvSpPr>
          <p:nvPr>
            <p:ph type="subTitle" idx="1"/>
          </p:nvPr>
        </p:nvSpPr>
        <p:spPr/>
        <p:txBody>
          <a:bodyPr/>
          <a:lstStyle/>
          <a:p>
            <a:endParaRPr lang="cs-CZ" dirty="0"/>
          </a:p>
        </p:txBody>
      </p:sp>
      <p:sp>
        <p:nvSpPr>
          <p:cNvPr id="4" name="Text Placeholder 3"/>
          <p:cNvSpPr>
            <a:spLocks noGrp="1"/>
          </p:cNvSpPr>
          <p:nvPr>
            <p:ph type="body" sz="quarter" idx="11"/>
          </p:nvPr>
        </p:nvSpPr>
        <p:spPr>
          <a:xfrm>
            <a:off x="685800" y="2878633"/>
            <a:ext cx="7772400" cy="2367622"/>
          </a:xfrm>
        </p:spPr>
        <p:txBody>
          <a:bodyPr>
            <a:noAutofit/>
          </a:bodyPr>
          <a:lstStyle/>
          <a:p>
            <a:endParaRPr lang="cs-CZ" sz="2000" b="1" dirty="0" smtClean="0">
              <a:effectLst>
                <a:outerShdw blurRad="38100" dist="38100" dir="2700000" algn="tl">
                  <a:srgbClr val="000000">
                    <a:alpha val="43137"/>
                  </a:srgbClr>
                </a:outerShdw>
              </a:effectLst>
            </a:endParaRPr>
          </a:p>
          <a:p>
            <a:endParaRPr lang="cs-CZ" sz="2000" b="1" dirty="0">
              <a:effectLst>
                <a:outerShdw blurRad="38100" dist="38100" dir="2700000" algn="tl">
                  <a:srgbClr val="000000">
                    <a:alpha val="43137"/>
                  </a:srgbClr>
                </a:outerShdw>
              </a:effectLst>
            </a:endParaRPr>
          </a:p>
        </p:txBody>
      </p:sp>
      <p:sp>
        <p:nvSpPr>
          <p:cNvPr id="5" name="Text Placeholder 4"/>
          <p:cNvSpPr>
            <a:spLocks noGrp="1"/>
          </p:cNvSpPr>
          <p:nvPr>
            <p:ph type="body" sz="quarter" idx="12"/>
          </p:nvPr>
        </p:nvSpPr>
        <p:spPr/>
        <p:txBody>
          <a:bodyPr/>
          <a:lstStyle/>
          <a:p>
            <a:r>
              <a:rPr lang="cs-CZ" dirty="0"/>
              <a:t>1</a:t>
            </a:r>
            <a:r>
              <a:rPr lang="cs-CZ" dirty="0" smtClean="0"/>
              <a:t>. </a:t>
            </a:r>
            <a:r>
              <a:rPr lang="cs-CZ" dirty="0"/>
              <a:t>6</a:t>
            </a:r>
            <a:r>
              <a:rPr lang="cs-CZ" dirty="0" smtClean="0"/>
              <a:t>. 2016</a:t>
            </a:r>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535779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5726"/>
            <a:ext cx="7772400" cy="1997296"/>
          </a:xfrm>
        </p:spPr>
        <p:txBody>
          <a:bodyPr>
            <a:normAutofit/>
          </a:bodyPr>
          <a:lstStyle/>
          <a:p>
            <a:pPr algn="ctr"/>
            <a:r>
              <a:rPr lang="cs-CZ" dirty="0" smtClean="0"/>
              <a:t>Webová aplikace</a:t>
            </a:r>
            <a:br>
              <a:rPr lang="cs-CZ" dirty="0" smtClean="0"/>
            </a:br>
            <a:r>
              <a:rPr lang="cs-CZ" dirty="0" smtClean="0"/>
              <a:t>IS KP14+</a:t>
            </a:r>
            <a:endParaRPr lang="en-US" dirty="0"/>
          </a:p>
        </p:txBody>
      </p:sp>
      <p:sp>
        <p:nvSpPr>
          <p:cNvPr id="3" name="Subtitle 2"/>
          <p:cNvSpPr>
            <a:spLocks noGrp="1"/>
          </p:cNvSpPr>
          <p:nvPr>
            <p:ph type="subTitle" idx="1"/>
          </p:nvPr>
        </p:nvSpPr>
        <p:spPr/>
        <p:txBody>
          <a:bodyPr/>
          <a:lstStyle/>
          <a:p>
            <a:r>
              <a:rPr lang="cs-CZ" b="1" dirty="0"/>
              <a:t>Ing. Petr Šústal </a:t>
            </a:r>
            <a:endParaRPr lang="cs-CZ" dirty="0"/>
          </a:p>
        </p:txBody>
      </p:sp>
      <p:sp>
        <p:nvSpPr>
          <p:cNvPr id="4" name="Text Placeholder 3"/>
          <p:cNvSpPr>
            <a:spLocks noGrp="1"/>
          </p:cNvSpPr>
          <p:nvPr>
            <p:ph type="body" sz="quarter" idx="11"/>
          </p:nvPr>
        </p:nvSpPr>
        <p:spPr>
          <a:xfrm>
            <a:off x="685800" y="3835729"/>
            <a:ext cx="7772400" cy="1410525"/>
          </a:xfrm>
        </p:spPr>
        <p:txBody>
          <a:bodyPr>
            <a:noAutofit/>
          </a:bodyPr>
          <a:lstStyle/>
          <a:p>
            <a:r>
              <a:rPr lang="cs-CZ" sz="2000" b="1" dirty="0" smtClean="0">
                <a:effectLst>
                  <a:outerShdw blurRad="38100" dist="38100" dir="2700000" algn="tl">
                    <a:srgbClr val="000000">
                      <a:alpha val="43137"/>
                    </a:srgbClr>
                  </a:outerShdw>
                </a:effectLst>
              </a:rPr>
              <a:t>Seminář </a:t>
            </a:r>
            <a:r>
              <a:rPr lang="cs-CZ" sz="2000" b="1" dirty="0">
                <a:effectLst>
                  <a:outerShdw blurRad="38100" dist="38100" dir="2700000" algn="tl">
                    <a:srgbClr val="000000">
                      <a:alpha val="43137"/>
                    </a:srgbClr>
                  </a:outerShdw>
                </a:effectLst>
              </a:rPr>
              <a:t>pro SC </a:t>
            </a:r>
            <a:r>
              <a:rPr lang="cs-CZ" sz="2000" b="1" dirty="0" smtClean="0">
                <a:effectLst>
                  <a:outerShdw blurRad="38100" dist="38100" dir="2700000" algn="tl">
                    <a:srgbClr val="000000">
                      <a:alpha val="43137"/>
                    </a:srgbClr>
                  </a:outerShdw>
                </a:effectLst>
              </a:rPr>
              <a:t>2.3 </a:t>
            </a:r>
            <a:r>
              <a:rPr lang="cs-CZ" sz="2000" b="1" dirty="0">
                <a:effectLst>
                  <a:outerShdw blurRad="38100" dist="38100" dir="2700000" algn="tl">
                    <a:srgbClr val="000000">
                      <a:alpha val="43137"/>
                    </a:srgbClr>
                  </a:outerShdw>
                </a:effectLst>
              </a:rPr>
              <a:t/>
            </a:r>
            <a:br>
              <a:rPr lang="cs-CZ" sz="2000" b="1" dirty="0">
                <a:effectLst>
                  <a:outerShdw blurRad="38100" dist="38100" dir="2700000" algn="tl">
                    <a:srgbClr val="000000">
                      <a:alpha val="43137"/>
                    </a:srgbClr>
                  </a:outerShdw>
                </a:effectLst>
              </a:rPr>
            </a:br>
            <a:r>
              <a:rPr lang="cs-CZ" sz="2000" b="1" dirty="0">
                <a:effectLst>
                  <a:outerShdw blurRad="38100" dist="38100" dir="2700000" algn="tl">
                    <a:srgbClr val="000000">
                      <a:alpha val="43137"/>
                    </a:srgbClr>
                  </a:outerShdw>
                </a:effectLst>
              </a:rPr>
              <a:t>Zvýšení kvality návazné péče (výzva č. 31)</a:t>
            </a:r>
          </a:p>
        </p:txBody>
      </p:sp>
      <p:sp>
        <p:nvSpPr>
          <p:cNvPr id="5" name="Text Placeholder 4"/>
          <p:cNvSpPr>
            <a:spLocks noGrp="1"/>
          </p:cNvSpPr>
          <p:nvPr>
            <p:ph type="body" sz="quarter" idx="12"/>
          </p:nvPr>
        </p:nvSpPr>
        <p:spPr/>
        <p:txBody>
          <a:bodyPr/>
          <a:lstStyle/>
          <a:p>
            <a:r>
              <a:rPr lang="cs-CZ" dirty="0"/>
              <a:t>1</a:t>
            </a:r>
            <a:r>
              <a:rPr lang="cs-CZ" dirty="0" smtClean="0"/>
              <a:t>. </a:t>
            </a:r>
            <a:r>
              <a:rPr lang="cs-CZ" dirty="0"/>
              <a:t>6</a:t>
            </a:r>
            <a:r>
              <a:rPr lang="cs-CZ" dirty="0" smtClean="0"/>
              <a:t>. 2016</a:t>
            </a:r>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92701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600" y="1304926"/>
            <a:ext cx="7909975" cy="4821238"/>
          </a:xfrm>
        </p:spPr>
        <p:txBody>
          <a:bodyPr>
            <a:normAutofit/>
          </a:bodyPr>
          <a:lstStyle/>
          <a:p>
            <a:pPr marL="285750" lvl="0" indent="-285750" algn="just">
              <a:buFont typeface="Arial" panose="020B0604020202020204" pitchFamily="34" charset="0"/>
              <a:buChar char="•"/>
            </a:pPr>
            <a:r>
              <a:rPr lang="cs-CZ" dirty="0" smtClean="0"/>
              <a:t>Webová aplikace pro žadatele o podporu z Evropských strukturálních                    a investičních fondů (ESIF) v období 2014-2020 - </a:t>
            </a:r>
            <a:r>
              <a:rPr lang="cs-CZ" dirty="0" smtClean="0">
                <a:hlinkClick r:id="rId3"/>
              </a:rPr>
              <a:t>https</a:t>
            </a:r>
            <a:r>
              <a:rPr lang="cs-CZ" dirty="0">
                <a:hlinkClick r:id="rId3"/>
              </a:rPr>
              <a:t>://mseu.mssf.cz/</a:t>
            </a:r>
            <a:endParaRPr lang="cs-CZ" dirty="0"/>
          </a:p>
          <a:p>
            <a:endParaRPr lang="cs-CZ" dirty="0"/>
          </a:p>
          <a:p>
            <a:pPr marL="285750" lvl="0" indent="-285750" algn="just">
              <a:buFont typeface="Arial" panose="020B0604020202020204" pitchFamily="34" charset="0"/>
              <a:buChar char="•"/>
            </a:pPr>
            <a:endParaRPr lang="cs-CZ" dirty="0" smtClean="0"/>
          </a:p>
          <a:p>
            <a:pPr lvl="0" algn="just"/>
            <a:endParaRPr lang="cs-CZ" dirty="0"/>
          </a:p>
          <a:p>
            <a:pPr lvl="0" algn="just"/>
            <a:endParaRPr lang="cs-CZ" dirty="0" smtClean="0"/>
          </a:p>
          <a:p>
            <a:pPr lvl="0" algn="just"/>
            <a:endParaRPr lang="cs-CZ" dirty="0"/>
          </a:p>
          <a:p>
            <a:pPr lvl="0" algn="just"/>
            <a:endParaRPr lang="cs-CZ" dirty="0" smtClean="0"/>
          </a:p>
          <a:p>
            <a:pPr lvl="0" algn="just"/>
            <a:endParaRPr lang="cs-CZ" dirty="0"/>
          </a:p>
          <a:p>
            <a:pPr lvl="0" algn="just"/>
            <a:endParaRPr lang="cs-CZ" dirty="0" smtClean="0"/>
          </a:p>
          <a:p>
            <a:pPr marL="266700" lvl="1" indent="0">
              <a:buNone/>
            </a:pPr>
            <a:endParaRPr lang="cs-CZ" dirty="0" smtClean="0"/>
          </a:p>
        </p:txBody>
      </p:sp>
      <p:sp>
        <p:nvSpPr>
          <p:cNvPr id="4" name="Title 3"/>
          <p:cNvSpPr>
            <a:spLocks noGrp="1"/>
          </p:cNvSpPr>
          <p:nvPr>
            <p:ph type="title"/>
          </p:nvPr>
        </p:nvSpPr>
        <p:spPr>
          <a:xfrm>
            <a:off x="457200" y="371476"/>
            <a:ext cx="8229600" cy="933450"/>
          </a:xfrm>
        </p:spPr>
        <p:txBody>
          <a:bodyPr>
            <a:noAutofit/>
          </a:bodyPr>
          <a:lstStyle/>
          <a:p>
            <a:pPr algn="ctr"/>
            <a:r>
              <a:rPr lang="cs-CZ" sz="2800" dirty="0"/>
              <a:t>Portál </a:t>
            </a:r>
            <a:r>
              <a:rPr lang="cs-CZ" sz="2800" dirty="0" smtClean="0"/>
              <a:t>IS KP14</a:t>
            </a:r>
            <a:r>
              <a:rPr lang="cs-CZ" sz="2800" dirty="0"/>
              <a:t>+</a:t>
            </a:r>
            <a:endParaRPr lang="en-US" sz="2800"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5</a:t>
            </a:fld>
            <a:endParaRPr lang="en-US" dirty="0"/>
          </a:p>
        </p:txBody>
      </p:sp>
      <p:pic>
        <p:nvPicPr>
          <p:cNvPr id="6" name="Obrázek 5" descr="IROP-MMR-CRR – kopie.jpg"/>
          <p:cNvPicPr>
            <a:picLocks noChangeAspect="1"/>
          </p:cNvPicPr>
          <p:nvPr/>
        </p:nvPicPr>
        <p:blipFill>
          <a:blip r:embed="rId4"/>
          <a:stretch>
            <a:fillRect/>
          </a:stretch>
        </p:blipFill>
        <p:spPr>
          <a:xfrm>
            <a:off x="4213860" y="6278880"/>
            <a:ext cx="4930140" cy="579120"/>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8325" y="2053929"/>
            <a:ext cx="6530384" cy="4072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8187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84564"/>
            <a:ext cx="8229600" cy="4821238"/>
          </a:xfrm>
        </p:spPr>
        <p:txBody>
          <a:bodyPr>
            <a:normAutofit/>
          </a:bodyPr>
          <a:lstStyle/>
          <a:p>
            <a:pPr lvl="0" algn="just"/>
            <a:r>
              <a:rPr lang="cs-CZ" sz="2000" b="1" dirty="0" smtClean="0"/>
              <a:t>Prostřednictvím IS KP14</a:t>
            </a:r>
            <a:r>
              <a:rPr lang="cs-CZ" sz="2000" b="1" dirty="0"/>
              <a:t>+ probíhá podání úloh</a:t>
            </a:r>
            <a:r>
              <a:rPr lang="cs-CZ" sz="2000" b="1" dirty="0" smtClean="0"/>
              <a:t>:</a:t>
            </a:r>
          </a:p>
          <a:p>
            <a:pPr lvl="0" algn="just"/>
            <a:endParaRPr lang="cs-CZ" sz="700" b="1" dirty="0"/>
          </a:p>
          <a:p>
            <a:pPr marL="285750" indent="-285750">
              <a:buFont typeface="Arial" panose="020B0604020202020204" pitchFamily="34" charset="0"/>
              <a:buChar char="•"/>
            </a:pPr>
            <a:r>
              <a:rPr lang="cs-CZ" sz="2200" dirty="0"/>
              <a:t>žádost o podporu</a:t>
            </a:r>
          </a:p>
          <a:p>
            <a:pPr marL="285750" indent="-285750">
              <a:buFont typeface="Arial" panose="020B0604020202020204" pitchFamily="34" charset="0"/>
              <a:buChar char="•"/>
            </a:pPr>
            <a:r>
              <a:rPr lang="cs-CZ" sz="2200" dirty="0"/>
              <a:t>žádost o platbu – průběžná, závěrečná</a:t>
            </a:r>
          </a:p>
          <a:p>
            <a:pPr marL="285750" indent="-285750">
              <a:buFont typeface="Arial" panose="020B0604020202020204" pitchFamily="34" charset="0"/>
              <a:buChar char="•"/>
            </a:pPr>
            <a:r>
              <a:rPr lang="cs-CZ" sz="2200" dirty="0"/>
              <a:t>zprávy o realizaci  - průběžná, závěrečná (</a:t>
            </a:r>
            <a:r>
              <a:rPr lang="cs-CZ" sz="2200" dirty="0" err="1"/>
              <a:t>ZoR</a:t>
            </a:r>
            <a:r>
              <a:rPr lang="cs-CZ" sz="2200" dirty="0"/>
              <a:t> se v </a:t>
            </a:r>
            <a:r>
              <a:rPr lang="cs-CZ" sz="2200" dirty="0" smtClean="0"/>
              <a:t>IS KP14+ </a:t>
            </a:r>
            <a:r>
              <a:rPr lang="cs-CZ" sz="2200" dirty="0"/>
              <a:t>zobrazí po schválení právního aktu, depeše s upozorněním na blížící se termín podání)</a:t>
            </a:r>
          </a:p>
          <a:p>
            <a:pPr marL="285750" indent="-285750">
              <a:buFont typeface="Arial" panose="020B0604020202020204" pitchFamily="34" charset="0"/>
              <a:buChar char="•"/>
            </a:pPr>
            <a:r>
              <a:rPr lang="cs-CZ" sz="2200" dirty="0"/>
              <a:t>žádosti o změnu - ze strany příjemce i ze strany </a:t>
            </a:r>
            <a:r>
              <a:rPr lang="cs-CZ" sz="2200" dirty="0" smtClean="0"/>
              <a:t>Centra </a:t>
            </a:r>
            <a:r>
              <a:rPr lang="cs-CZ" sz="2200" dirty="0"/>
              <a:t>(ŘO)</a:t>
            </a:r>
          </a:p>
          <a:p>
            <a:pPr marL="285750" indent="-285750">
              <a:buFont typeface="Arial" panose="020B0604020202020204" pitchFamily="34" charset="0"/>
              <a:buChar char="•"/>
            </a:pPr>
            <a:r>
              <a:rPr lang="cs-CZ" sz="2200" dirty="0"/>
              <a:t>zprávy o udržitelnosti projektu  - za každý rok - průběžná, závěrečná</a:t>
            </a:r>
          </a:p>
          <a:p>
            <a:pPr marL="285750" indent="-285750">
              <a:buFont typeface="Arial" panose="020B0604020202020204" pitchFamily="34" charset="0"/>
              <a:buChar char="•"/>
            </a:pPr>
            <a:r>
              <a:rPr lang="cs-CZ" sz="2200" dirty="0"/>
              <a:t>veškerá komunikace mezi žadatelem a </a:t>
            </a:r>
            <a:r>
              <a:rPr lang="cs-CZ" sz="2200" dirty="0" smtClean="0"/>
              <a:t>Centrem </a:t>
            </a:r>
            <a:r>
              <a:rPr lang="cs-CZ" sz="2200" dirty="0"/>
              <a:t>– formou depeší</a:t>
            </a:r>
          </a:p>
          <a:p>
            <a:pPr marL="19050" indent="-19050">
              <a:spcBef>
                <a:spcPts val="200"/>
              </a:spcBef>
              <a:tabLst>
                <a:tab pos="0" algn="l"/>
              </a:tabLst>
            </a:pPr>
            <a:endParaRPr lang="cs-CZ" dirty="0"/>
          </a:p>
          <a:p>
            <a:pPr marL="19050" indent="-19050">
              <a:spcBef>
                <a:spcPts val="200"/>
              </a:spcBef>
              <a:tabLst>
                <a:tab pos="0" algn="l"/>
              </a:tabLst>
            </a:pPr>
            <a:r>
              <a:rPr lang="cs-CZ" sz="2000" b="1" dirty="0" smtClean="0"/>
              <a:t>Podání všech úloh </a:t>
            </a:r>
            <a:r>
              <a:rPr lang="cs-CZ" sz="2000" b="1" dirty="0"/>
              <a:t>je pouze elektronické prostřednictvím </a:t>
            </a:r>
            <a:r>
              <a:rPr lang="cs-CZ" sz="2000" b="1" dirty="0" smtClean="0"/>
              <a:t>IS KP14+ !!!</a:t>
            </a:r>
          </a:p>
          <a:p>
            <a:pPr marL="266700" lvl="1" indent="0">
              <a:buNone/>
            </a:pPr>
            <a:endParaRPr lang="cs-CZ" dirty="0" smtClean="0"/>
          </a:p>
        </p:txBody>
      </p:sp>
      <p:sp>
        <p:nvSpPr>
          <p:cNvPr id="4" name="Title 3"/>
          <p:cNvSpPr>
            <a:spLocks noGrp="1"/>
          </p:cNvSpPr>
          <p:nvPr>
            <p:ph type="title"/>
          </p:nvPr>
        </p:nvSpPr>
        <p:spPr>
          <a:xfrm>
            <a:off x="457200" y="371476"/>
            <a:ext cx="8229600" cy="933450"/>
          </a:xfrm>
        </p:spPr>
        <p:txBody>
          <a:bodyPr>
            <a:noAutofit/>
          </a:bodyPr>
          <a:lstStyle/>
          <a:p>
            <a:pPr algn="ctr"/>
            <a:r>
              <a:rPr lang="cs-CZ" sz="2800" dirty="0"/>
              <a:t>Portál IS KP14+</a:t>
            </a:r>
            <a:endParaRPr lang="en-US" sz="2800"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6</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671852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1" y="1306874"/>
            <a:ext cx="8229600" cy="4819290"/>
          </a:xfrm>
        </p:spPr>
        <p:txBody>
          <a:bodyPr>
            <a:normAutofit fontScale="92500"/>
          </a:bodyPr>
          <a:lstStyle/>
          <a:p>
            <a:pPr marL="285750" indent="-285750" algn="just">
              <a:buFont typeface="Arial" pitchFamily="34" charset="0"/>
              <a:buChar char="•"/>
            </a:pPr>
            <a:r>
              <a:rPr lang="cs-CZ" dirty="0" smtClean="0"/>
              <a:t>Pro </a:t>
            </a:r>
            <a:r>
              <a:rPr lang="cs-CZ" dirty="0"/>
              <a:t>bezproblémový chod doporučujeme </a:t>
            </a:r>
            <a:r>
              <a:rPr lang="cs-CZ" b="1" dirty="0"/>
              <a:t>nejnovější verzi </a:t>
            </a:r>
            <a:r>
              <a:rPr lang="cs-CZ" b="1" dirty="0" smtClean="0"/>
              <a:t>prohlížeče </a:t>
            </a:r>
            <a:r>
              <a:rPr lang="cs-CZ" b="1" cap="all" dirty="0" smtClean="0"/>
              <a:t>Internet Explorer, </a:t>
            </a:r>
            <a:r>
              <a:rPr lang="cs-CZ" dirty="0"/>
              <a:t>tj. aktuálně  verze 11</a:t>
            </a:r>
            <a:r>
              <a:rPr lang="cs-CZ" dirty="0" smtClean="0"/>
              <a:t>.</a:t>
            </a:r>
            <a:endParaRPr lang="cs-CZ" b="1" cap="all" dirty="0" smtClean="0"/>
          </a:p>
          <a:p>
            <a:pPr marL="285750" indent="-285750" algn="just">
              <a:buFont typeface="Arial" pitchFamily="34" charset="0"/>
              <a:buChar char="•"/>
            </a:pPr>
            <a:r>
              <a:rPr lang="cs-CZ" dirty="0" smtClean="0"/>
              <a:t>K </a:t>
            </a:r>
            <a:r>
              <a:rPr lang="cs-CZ" dirty="0"/>
              <a:t>podepsání úloh je vyžadován </a:t>
            </a:r>
            <a:r>
              <a:rPr lang="cs-CZ" b="1" dirty="0"/>
              <a:t>kvalifikovaný elektronický podpis</a:t>
            </a:r>
            <a:r>
              <a:rPr lang="cs-CZ" dirty="0"/>
              <a:t>. Aby bylo možné úlohy podepsat, je nutné mít na počítači nainstalovanou aplikaci </a:t>
            </a:r>
            <a:r>
              <a:rPr lang="cs-CZ" dirty="0">
                <a:hlinkClick r:id="rId3"/>
              </a:rPr>
              <a:t>MS </a:t>
            </a:r>
            <a:r>
              <a:rPr lang="cs-CZ" dirty="0" err="1" smtClean="0">
                <a:hlinkClick r:id="rId3"/>
              </a:rPr>
              <a:t>Silverlight</a:t>
            </a:r>
            <a:r>
              <a:rPr lang="cs-CZ" dirty="0">
                <a:solidFill>
                  <a:srgbClr val="FF0000"/>
                </a:solidFill>
              </a:rPr>
              <a:t> </a:t>
            </a:r>
            <a:r>
              <a:rPr lang="cs-CZ" dirty="0" smtClean="0"/>
              <a:t>a </a:t>
            </a:r>
            <a:r>
              <a:rPr lang="cs-CZ" dirty="0"/>
              <a:t>balíček </a:t>
            </a:r>
            <a:r>
              <a:rPr lang="cs-CZ" dirty="0" err="1">
                <a:solidFill>
                  <a:srgbClr val="FF0000"/>
                </a:solidFill>
                <a:hlinkClick r:id="rId4"/>
              </a:rPr>
              <a:t>TescoSW</a:t>
            </a:r>
            <a:r>
              <a:rPr lang="cs-CZ" dirty="0">
                <a:solidFill>
                  <a:srgbClr val="FF0000"/>
                </a:solidFill>
                <a:hlinkClick r:id="rId4"/>
              </a:rPr>
              <a:t> </a:t>
            </a:r>
            <a:r>
              <a:rPr lang="cs-CZ" dirty="0" err="1" smtClean="0">
                <a:solidFill>
                  <a:srgbClr val="FF0000"/>
                </a:solidFill>
                <a:hlinkClick r:id="rId4"/>
              </a:rPr>
              <a:t>Elevated</a:t>
            </a:r>
            <a:r>
              <a:rPr lang="cs-CZ" dirty="0">
                <a:solidFill>
                  <a:srgbClr val="FF0000"/>
                </a:solidFill>
                <a:hlinkClick r:id="rId4"/>
              </a:rPr>
              <a:t> </a:t>
            </a:r>
            <a:r>
              <a:rPr lang="cs-CZ" dirty="0" err="1" smtClean="0">
                <a:solidFill>
                  <a:srgbClr val="FF0000"/>
                </a:solidFill>
                <a:hlinkClick r:id="rId4"/>
              </a:rPr>
              <a:t>TrustTool</a:t>
            </a:r>
            <a:r>
              <a:rPr lang="cs-CZ" dirty="0"/>
              <a:t>, který slouží pro přístup k podpisovým </a:t>
            </a:r>
            <a:r>
              <a:rPr lang="cs-CZ" dirty="0" smtClean="0"/>
              <a:t>certifikátům. </a:t>
            </a:r>
          </a:p>
          <a:p>
            <a:pPr marL="914400" lvl="1" indent="-285750" algn="just">
              <a:spcBef>
                <a:spcPts val="0"/>
              </a:spcBef>
              <a:buFont typeface="Arial" pitchFamily="34" charset="0"/>
              <a:buChar char="•"/>
            </a:pPr>
            <a:r>
              <a:rPr lang="cs-CZ" sz="1800" b="0" dirty="0" smtClean="0">
                <a:solidFill>
                  <a:schemeClr val="tx1"/>
                </a:solidFill>
              </a:rPr>
              <a:t>Certifikát </a:t>
            </a:r>
            <a:r>
              <a:rPr lang="cs-CZ" sz="1800" dirty="0" smtClean="0">
                <a:solidFill>
                  <a:schemeClr val="tx1"/>
                </a:solidFill>
              </a:rPr>
              <a:t>musí být vydaný </a:t>
            </a:r>
            <a:r>
              <a:rPr lang="cs-CZ" sz="1800" dirty="0">
                <a:solidFill>
                  <a:schemeClr val="tx1"/>
                </a:solidFill>
              </a:rPr>
              <a:t>akreditovaným poskytovatelem </a:t>
            </a:r>
            <a:r>
              <a:rPr lang="cs-CZ" sz="1800" b="0" dirty="0">
                <a:solidFill>
                  <a:schemeClr val="tx1"/>
                </a:solidFill>
              </a:rPr>
              <a:t>certifikačních služeb dle zákona č. 227/2000 Sb., o elektronickém podpisu, v platném </a:t>
            </a:r>
            <a:r>
              <a:rPr lang="cs-CZ" sz="1800" b="0" dirty="0" smtClean="0">
                <a:solidFill>
                  <a:schemeClr val="tx1"/>
                </a:solidFill>
              </a:rPr>
              <a:t>znění</a:t>
            </a:r>
            <a:r>
              <a:rPr lang="cs-CZ" sz="1800" b="0" dirty="0">
                <a:solidFill>
                  <a:schemeClr val="tx1"/>
                </a:solidFill>
              </a:rPr>
              <a:t>, tzn. musí být vydaný některou </a:t>
            </a:r>
            <a:r>
              <a:rPr lang="cs-CZ" sz="1800" b="0" dirty="0" smtClean="0">
                <a:solidFill>
                  <a:schemeClr val="tx1"/>
                </a:solidFill>
              </a:rPr>
              <a:t>z</a:t>
            </a:r>
            <a:r>
              <a:rPr lang="cs-CZ" sz="1800" b="0" dirty="0">
                <a:solidFill>
                  <a:schemeClr val="tx1"/>
                </a:solidFill>
              </a:rPr>
              <a:t> podporovaných certifikačních autorit (</a:t>
            </a:r>
            <a:r>
              <a:rPr lang="cs-CZ" sz="1800" b="0" dirty="0" err="1">
                <a:solidFill>
                  <a:schemeClr val="tx1"/>
                </a:solidFill>
              </a:rPr>
              <a:t>Postsignum</a:t>
            </a:r>
            <a:r>
              <a:rPr lang="cs-CZ" sz="1800" b="0" dirty="0">
                <a:solidFill>
                  <a:schemeClr val="tx1"/>
                </a:solidFill>
              </a:rPr>
              <a:t>, </a:t>
            </a:r>
            <a:r>
              <a:rPr lang="cs-CZ" sz="1800" b="0" dirty="0" smtClean="0">
                <a:solidFill>
                  <a:schemeClr val="tx1"/>
                </a:solidFill>
              </a:rPr>
              <a:t>I.CA, </a:t>
            </a:r>
            <a:r>
              <a:rPr lang="cs-CZ" sz="1800" b="0" dirty="0" err="1" smtClean="0">
                <a:solidFill>
                  <a:schemeClr val="tx1"/>
                </a:solidFill>
              </a:rPr>
              <a:t>eIdentity</a:t>
            </a:r>
            <a:r>
              <a:rPr lang="cs-CZ" sz="1800" b="0" dirty="0" smtClean="0">
                <a:solidFill>
                  <a:schemeClr val="tx1"/>
                </a:solidFill>
              </a:rPr>
              <a:t>). </a:t>
            </a:r>
            <a:r>
              <a:rPr lang="cs-CZ" sz="1800" b="0" dirty="0">
                <a:solidFill>
                  <a:schemeClr val="tx1"/>
                </a:solidFill>
              </a:rPr>
              <a:t>Např. služby </a:t>
            </a:r>
            <a:r>
              <a:rPr lang="cs-CZ" sz="1800" b="0" dirty="0" err="1">
                <a:solidFill>
                  <a:schemeClr val="tx1"/>
                </a:solidFill>
              </a:rPr>
              <a:t>PostSignum</a:t>
            </a:r>
            <a:r>
              <a:rPr lang="cs-CZ" sz="1800" b="0" dirty="0">
                <a:solidFill>
                  <a:schemeClr val="tx1"/>
                </a:solidFill>
              </a:rPr>
              <a:t> jsou dostupné se službami Czech POINT.</a:t>
            </a:r>
          </a:p>
          <a:p>
            <a:pPr marL="914400" lvl="1" indent="-285750" algn="just">
              <a:spcBef>
                <a:spcPts val="0"/>
              </a:spcBef>
              <a:spcAft>
                <a:spcPts val="1200"/>
              </a:spcAft>
              <a:buFont typeface="Arial" panose="020B0604020202020204" pitchFamily="34" charset="0"/>
              <a:buChar char="•"/>
            </a:pPr>
            <a:r>
              <a:rPr lang="cs-CZ" sz="1800" b="0" dirty="0" smtClean="0">
                <a:solidFill>
                  <a:schemeClr val="tx1"/>
                </a:solidFill>
              </a:rPr>
              <a:t>Certifikát </a:t>
            </a:r>
            <a:r>
              <a:rPr lang="cs-CZ" sz="1800" b="0" dirty="0">
                <a:solidFill>
                  <a:schemeClr val="tx1"/>
                </a:solidFill>
              </a:rPr>
              <a:t>si zajišťují a obnovují uživatelé MS2014+ na vlastní náklady </a:t>
            </a:r>
            <a:r>
              <a:rPr lang="cs-CZ" sz="1800" b="0" dirty="0" smtClean="0">
                <a:solidFill>
                  <a:schemeClr val="tx1"/>
                </a:solidFill>
              </a:rPr>
              <a:t/>
            </a:r>
            <a:br>
              <a:rPr lang="cs-CZ" sz="1800" b="0" dirty="0" smtClean="0">
                <a:solidFill>
                  <a:schemeClr val="tx1"/>
                </a:solidFill>
              </a:rPr>
            </a:br>
            <a:r>
              <a:rPr lang="cs-CZ" sz="1800" b="0" dirty="0" smtClean="0">
                <a:solidFill>
                  <a:schemeClr val="tx1"/>
                </a:solidFill>
              </a:rPr>
              <a:t>u </a:t>
            </a:r>
            <a:r>
              <a:rPr lang="cs-CZ" sz="1800" b="0" dirty="0">
                <a:solidFill>
                  <a:schemeClr val="tx1"/>
                </a:solidFill>
              </a:rPr>
              <a:t>akreditovaného </a:t>
            </a:r>
            <a:r>
              <a:rPr lang="cs-CZ" sz="1800" b="0" dirty="0" smtClean="0">
                <a:solidFill>
                  <a:schemeClr val="tx1"/>
                </a:solidFill>
              </a:rPr>
              <a:t>poskytovatele. </a:t>
            </a:r>
            <a:r>
              <a:rPr lang="cs-CZ" sz="1800" b="0" dirty="0">
                <a:solidFill>
                  <a:srgbClr val="FF0000"/>
                </a:solidFill>
              </a:rPr>
              <a:t>Platnost certifikátu ještě min. 3 dny po </a:t>
            </a:r>
            <a:r>
              <a:rPr lang="cs-CZ" sz="1800" b="0" dirty="0" smtClean="0">
                <a:solidFill>
                  <a:srgbClr val="FF0000"/>
                </a:solidFill>
              </a:rPr>
              <a:t>podpisu!</a:t>
            </a:r>
          </a:p>
          <a:p>
            <a:pPr marL="285750" indent="-285750" algn="just">
              <a:buFont typeface="Arial" panose="020B0604020202020204" pitchFamily="34" charset="0"/>
              <a:buChar char="•"/>
            </a:pPr>
            <a:r>
              <a:rPr lang="cs-CZ" dirty="0" smtClean="0"/>
              <a:t>Instalační </a:t>
            </a:r>
            <a:r>
              <a:rPr lang="cs-CZ" dirty="0"/>
              <a:t>balíček </a:t>
            </a:r>
            <a:r>
              <a:rPr lang="cs-CZ" dirty="0" err="1">
                <a:hlinkClick r:id="rId4"/>
              </a:rPr>
              <a:t>TescoSW</a:t>
            </a:r>
            <a:r>
              <a:rPr lang="cs-CZ" dirty="0">
                <a:hlinkClick r:id="rId4"/>
              </a:rPr>
              <a:t> </a:t>
            </a:r>
            <a:r>
              <a:rPr lang="cs-CZ" dirty="0" err="1">
                <a:hlinkClick r:id="rId4"/>
              </a:rPr>
              <a:t>Elevated</a:t>
            </a:r>
            <a:r>
              <a:rPr lang="cs-CZ" dirty="0">
                <a:hlinkClick r:id="rId4"/>
              </a:rPr>
              <a:t> </a:t>
            </a:r>
            <a:r>
              <a:rPr lang="cs-CZ" dirty="0" err="1">
                <a:hlinkClick r:id="rId4"/>
              </a:rPr>
              <a:t>TrustTool</a:t>
            </a:r>
            <a:r>
              <a:rPr lang="cs-CZ" dirty="0"/>
              <a:t> naleznete v MS2014+ na záložce HW a SW požadavky.</a:t>
            </a:r>
            <a:endParaRPr lang="cs-CZ" cap="all" dirty="0"/>
          </a:p>
          <a:p>
            <a:pPr marL="285750" indent="-285750" algn="just">
              <a:buFont typeface="Arial" panose="020B0604020202020204" pitchFamily="34" charset="0"/>
              <a:buChar char="•"/>
            </a:pPr>
            <a:r>
              <a:rPr lang="cs-CZ" dirty="0" smtClean="0"/>
              <a:t>Na záložce „FAQ“ (podzáložka „FAQ elektronický podpis“) jsou k dispozici principy práce s certifikáty.</a:t>
            </a:r>
          </a:p>
        </p:txBody>
      </p:sp>
      <p:sp>
        <p:nvSpPr>
          <p:cNvPr id="4" name="Nadpis 3"/>
          <p:cNvSpPr>
            <a:spLocks noGrp="1"/>
          </p:cNvSpPr>
          <p:nvPr>
            <p:ph type="title"/>
          </p:nvPr>
        </p:nvSpPr>
        <p:spPr/>
        <p:txBody>
          <a:bodyPr>
            <a:normAutofit/>
          </a:bodyPr>
          <a:lstStyle/>
          <a:p>
            <a:pPr algn="ctr"/>
            <a:r>
              <a:rPr lang="cs-CZ" sz="2800" dirty="0" smtClean="0"/>
              <a:t>HW a SW požadavky</a:t>
            </a:r>
            <a:endParaRPr lang="cs-CZ" sz="2800"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7</a:t>
            </a:fld>
            <a:endParaRPr lang="en-US" dirty="0"/>
          </a:p>
        </p:txBody>
      </p:sp>
      <p:pic>
        <p:nvPicPr>
          <p:cNvPr id="6" name="Obrázek 5" descr="IROP-MMR-CRR – kopie.jpg"/>
          <p:cNvPicPr>
            <a:picLocks noChangeAspect="1"/>
          </p:cNvPicPr>
          <p:nvPr/>
        </p:nvPicPr>
        <p:blipFill>
          <a:blip r:embed="rId5"/>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835258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a:bodyPr>
          <a:lstStyle/>
          <a:p>
            <a:pPr marL="285750" lvl="1" indent="-285750" algn="just">
              <a:spcBef>
                <a:spcPct val="20000"/>
              </a:spcBef>
              <a:spcAft>
                <a:spcPts val="200"/>
              </a:spcAft>
              <a:buFont typeface="Arial" panose="020B0604020202020204" pitchFamily="34" charset="0"/>
              <a:buChar char="•"/>
            </a:pPr>
            <a:r>
              <a:rPr lang="cs-CZ" sz="1800" dirty="0">
                <a:solidFill>
                  <a:schemeClr val="tx1"/>
                </a:solidFill>
              </a:rPr>
              <a:t>Žadatel</a:t>
            </a:r>
            <a:r>
              <a:rPr lang="cs-CZ" sz="1800" b="0" dirty="0">
                <a:solidFill>
                  <a:schemeClr val="tx1"/>
                </a:solidFill>
              </a:rPr>
              <a:t> by měl </a:t>
            </a:r>
            <a:r>
              <a:rPr lang="cs-CZ" sz="1800" b="0" dirty="0" smtClean="0">
                <a:solidFill>
                  <a:schemeClr val="tx1"/>
                </a:solidFill>
              </a:rPr>
              <a:t>mít vždy </a:t>
            </a:r>
            <a:r>
              <a:rPr lang="cs-CZ" sz="1800" dirty="0">
                <a:solidFill>
                  <a:schemeClr val="tx1"/>
                </a:solidFill>
              </a:rPr>
              <a:t>přístup do portálu s rolí správce přístupů</a:t>
            </a:r>
            <a:r>
              <a:rPr lang="cs-CZ" sz="1800" b="0" dirty="0">
                <a:solidFill>
                  <a:schemeClr val="tx1"/>
                </a:solidFill>
              </a:rPr>
              <a:t>. P</a:t>
            </a:r>
            <a:r>
              <a:rPr lang="cs-CZ" sz="1800" b="0" dirty="0" smtClean="0">
                <a:solidFill>
                  <a:schemeClr val="tx1"/>
                </a:solidFill>
              </a:rPr>
              <a:t>ouze </a:t>
            </a:r>
            <a:r>
              <a:rPr lang="cs-CZ" sz="1800" b="0" dirty="0">
                <a:solidFill>
                  <a:schemeClr val="tx1"/>
                </a:solidFill>
              </a:rPr>
              <a:t>s touto rolí lze přidávat/odebírat další </a:t>
            </a:r>
            <a:r>
              <a:rPr lang="cs-CZ" sz="1800" b="0" dirty="0" smtClean="0">
                <a:solidFill>
                  <a:schemeClr val="tx1"/>
                </a:solidFill>
              </a:rPr>
              <a:t>uživatele (čtenář, editor, signatář, zmocněnec).</a:t>
            </a:r>
            <a:endParaRPr lang="cs-CZ" sz="1800" b="0" dirty="0">
              <a:solidFill>
                <a:schemeClr val="tx1"/>
              </a:solidFill>
            </a:endParaRPr>
          </a:p>
          <a:p>
            <a:pPr marL="285750" lvl="1" indent="-285750" algn="just">
              <a:spcBef>
                <a:spcPct val="20000"/>
              </a:spcBef>
              <a:spcAft>
                <a:spcPts val="200"/>
              </a:spcAft>
              <a:buFont typeface="Arial" panose="020B0604020202020204" pitchFamily="34" charset="0"/>
              <a:buChar char="•"/>
            </a:pPr>
            <a:r>
              <a:rPr lang="cs-CZ" sz="1800" b="0" dirty="0" smtClean="0">
                <a:solidFill>
                  <a:schemeClr val="tx1"/>
                </a:solidFill>
              </a:rPr>
              <a:t>K </a:t>
            </a:r>
            <a:r>
              <a:rPr lang="cs-CZ" sz="1800" b="0" dirty="0">
                <a:solidFill>
                  <a:schemeClr val="tx1"/>
                </a:solidFill>
              </a:rPr>
              <a:t>podepisování všech nebo určitých úloh je možné </a:t>
            </a:r>
            <a:r>
              <a:rPr lang="cs-CZ" sz="1800" dirty="0">
                <a:solidFill>
                  <a:schemeClr val="tx1"/>
                </a:solidFill>
              </a:rPr>
              <a:t>zmocnit jinou osobu plnou mocí,</a:t>
            </a:r>
            <a:r>
              <a:rPr lang="cs-CZ" sz="1800" b="0" dirty="0">
                <a:solidFill>
                  <a:schemeClr val="tx1"/>
                </a:solidFill>
              </a:rPr>
              <a:t> která se oskenovaná nahraje do </a:t>
            </a:r>
            <a:r>
              <a:rPr lang="cs-CZ" sz="1800" b="0" dirty="0" smtClean="0">
                <a:solidFill>
                  <a:schemeClr val="tx1"/>
                </a:solidFill>
              </a:rPr>
              <a:t>IS KP14+.</a:t>
            </a:r>
            <a:endParaRPr lang="cs-CZ" dirty="0"/>
          </a:p>
          <a:p>
            <a:pPr marL="285750" indent="-285750" algn="just">
              <a:buFont typeface="Arial" panose="020B0604020202020204" pitchFamily="34" charset="0"/>
              <a:buChar char="•"/>
            </a:pPr>
            <a:r>
              <a:rPr lang="cs-CZ" b="1" dirty="0" smtClean="0"/>
              <a:t>Informace </a:t>
            </a:r>
            <a:r>
              <a:rPr lang="cs-CZ" b="1" dirty="0"/>
              <a:t>o stavu projektu </a:t>
            </a:r>
            <a:r>
              <a:rPr lang="cs-CZ" dirty="0"/>
              <a:t>včetně výsledků hodnocení projektu se žadatel/příjemce dozví pouze přes </a:t>
            </a:r>
            <a:r>
              <a:rPr lang="cs-CZ" dirty="0" smtClean="0"/>
              <a:t>systém.</a:t>
            </a:r>
            <a:endParaRPr lang="cs-CZ" dirty="0"/>
          </a:p>
          <a:p>
            <a:pPr marL="285750" indent="-285750" algn="just">
              <a:buFont typeface="Arial" panose="020B0604020202020204" pitchFamily="34" charset="0"/>
              <a:buChar char="•"/>
            </a:pPr>
            <a:r>
              <a:rPr lang="cs-CZ" dirty="0"/>
              <a:t>Dokument </a:t>
            </a:r>
            <a:r>
              <a:rPr lang="cs-CZ" b="1" dirty="0"/>
              <a:t>Rozhodnutí o poskytnutí </a:t>
            </a:r>
            <a:r>
              <a:rPr lang="cs-CZ" b="1" dirty="0" smtClean="0"/>
              <a:t>dotace</a:t>
            </a:r>
            <a:r>
              <a:rPr lang="cs-CZ" dirty="0" smtClean="0"/>
              <a:t>/Stanovení podmínek </a:t>
            </a:r>
            <a:r>
              <a:rPr lang="cs-CZ" dirty="0"/>
              <a:t>včetně podmínek bude příjemci zpřístupněn taktéž pouze přes </a:t>
            </a:r>
            <a:r>
              <a:rPr lang="cs-CZ" dirty="0" smtClean="0"/>
              <a:t>systém.</a:t>
            </a:r>
            <a:endParaRPr lang="cs-CZ" dirty="0"/>
          </a:p>
          <a:p>
            <a:pPr marL="285750" indent="-285750" algn="just">
              <a:buFont typeface="Arial" panose="020B0604020202020204" pitchFamily="34" charset="0"/>
              <a:buChar char="•"/>
            </a:pPr>
            <a:r>
              <a:rPr lang="cs-CZ" b="1" dirty="0"/>
              <a:t>Komunikace s Centrem </a:t>
            </a:r>
            <a:r>
              <a:rPr lang="cs-CZ" dirty="0"/>
              <a:t>po podání projektové žádosti bude probíhat </a:t>
            </a:r>
            <a:r>
              <a:rPr lang="cs-CZ" b="1" dirty="0"/>
              <a:t>pouze prostřednictvím depeší </a:t>
            </a:r>
            <a:r>
              <a:rPr lang="cs-CZ" dirty="0"/>
              <a:t>(zpráv) přes </a:t>
            </a:r>
            <a:r>
              <a:rPr lang="cs-CZ" dirty="0" smtClean="0"/>
              <a:t>systém.</a:t>
            </a:r>
            <a:endParaRPr lang="cs-CZ" dirty="0"/>
          </a:p>
          <a:p>
            <a:pPr marL="285750" indent="-285750">
              <a:buFont typeface="Arial" panose="020B0604020202020204" pitchFamily="34" charset="0"/>
              <a:buChar char="•"/>
            </a:pPr>
            <a:endParaRPr lang="cs-CZ" b="1" dirty="0"/>
          </a:p>
          <a:p>
            <a:pPr marL="915988" lvl="2" indent="-285750" algn="just" defTabSz="812800">
              <a:spcBef>
                <a:spcPts val="0"/>
              </a:spcBef>
            </a:pPr>
            <a:endParaRPr lang="cs-CZ" sz="1700" dirty="0" smtClean="0"/>
          </a:p>
          <a:p>
            <a:pPr marL="254000" lvl="2" indent="0" algn="just" defTabSz="266700">
              <a:spcBef>
                <a:spcPts val="0"/>
              </a:spcBef>
              <a:buNone/>
            </a:pPr>
            <a:endParaRPr lang="cs-CZ" sz="1700" dirty="0" smtClean="0"/>
          </a:p>
          <a:p>
            <a:pPr marL="454025" lvl="1" indent="-187325"/>
            <a:endParaRPr lang="cs-CZ" dirty="0" smtClean="0"/>
          </a:p>
          <a:p>
            <a:pPr marL="898525" lvl="2" indent="-187325"/>
            <a:endParaRPr lang="cs-CZ" dirty="0" smtClean="0"/>
          </a:p>
          <a:p>
            <a:pPr marL="898525" lvl="2" indent="-187325">
              <a:buNone/>
            </a:pPr>
            <a:endParaRPr lang="cs-CZ" dirty="0" smtClean="0"/>
          </a:p>
          <a:p>
            <a:endParaRPr lang="en-US" dirty="0"/>
          </a:p>
        </p:txBody>
      </p:sp>
      <p:sp>
        <p:nvSpPr>
          <p:cNvPr id="4" name="Title 3"/>
          <p:cNvSpPr>
            <a:spLocks noGrp="1"/>
          </p:cNvSpPr>
          <p:nvPr>
            <p:ph type="title"/>
          </p:nvPr>
        </p:nvSpPr>
        <p:spPr/>
        <p:txBody>
          <a:bodyPr>
            <a:normAutofit/>
          </a:bodyPr>
          <a:lstStyle/>
          <a:p>
            <a:pPr algn="ctr"/>
            <a:r>
              <a:rPr lang="cs-CZ" dirty="0" smtClean="0"/>
              <a:t>Hlavní změny v IS KP14+</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8</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85422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a:bodyPr>
          <a:lstStyle/>
          <a:p>
            <a:pPr marL="285750" indent="-285750" algn="just">
              <a:buFont typeface="Arial" panose="020B0604020202020204" pitchFamily="34" charset="0"/>
              <a:buChar char="•"/>
            </a:pPr>
            <a:r>
              <a:rPr lang="cs-CZ" dirty="0"/>
              <a:t>Doporučujeme si v </a:t>
            </a:r>
            <a:r>
              <a:rPr lang="cs-CZ" dirty="0" smtClean="0"/>
              <a:t>IS KP14</a:t>
            </a:r>
            <a:r>
              <a:rPr lang="cs-CZ" dirty="0"/>
              <a:t>+ nastavit </a:t>
            </a:r>
            <a:r>
              <a:rPr lang="cs-CZ" b="1" dirty="0"/>
              <a:t>notifikace na telefon nebo e-mail</a:t>
            </a:r>
            <a:r>
              <a:rPr lang="cs-CZ" dirty="0"/>
              <a:t>, kde budete informováni o události/změně stavu projektu či o případných výzvách </a:t>
            </a:r>
            <a:br>
              <a:rPr lang="cs-CZ" dirty="0"/>
            </a:br>
            <a:r>
              <a:rPr lang="cs-CZ" dirty="0"/>
              <a:t>k doplnění/vysvětlení.</a:t>
            </a:r>
          </a:p>
          <a:p>
            <a:pPr marL="285750" indent="-285750" algn="just">
              <a:buFont typeface="Arial" panose="020B0604020202020204" pitchFamily="34" charset="0"/>
              <a:buChar char="•"/>
            </a:pPr>
            <a:r>
              <a:rPr lang="cs-CZ" dirty="0"/>
              <a:t>Depeše se považuje </a:t>
            </a:r>
            <a:r>
              <a:rPr lang="cs-CZ" b="1" dirty="0"/>
              <a:t>za doručenou dnem odeslání</a:t>
            </a:r>
            <a:r>
              <a:rPr lang="cs-CZ" dirty="0"/>
              <a:t>, nikoli dnem přečtení (možnost notifikace na e-mail či </a:t>
            </a:r>
            <a:r>
              <a:rPr lang="cs-CZ" dirty="0" err="1"/>
              <a:t>sms</a:t>
            </a:r>
            <a:r>
              <a:rPr lang="cs-CZ" dirty="0" smtClean="0"/>
              <a:t>).</a:t>
            </a:r>
            <a:endParaRPr lang="cs-CZ" b="1" dirty="0" smtClean="0"/>
          </a:p>
          <a:p>
            <a:pPr marL="285750" indent="-285750" algn="just">
              <a:buFont typeface="Arial" panose="020B0604020202020204" pitchFamily="34" charset="0"/>
              <a:buChar char="•"/>
            </a:pPr>
            <a:r>
              <a:rPr lang="cs-CZ" b="1" dirty="0" smtClean="0"/>
              <a:t>Přílohy</a:t>
            </a:r>
            <a:r>
              <a:rPr lang="cs-CZ" dirty="0" smtClean="0"/>
              <a:t> </a:t>
            </a:r>
            <a:r>
              <a:rPr lang="cs-CZ" dirty="0"/>
              <a:t>není nutné elektronicky podepisovat. </a:t>
            </a:r>
            <a:r>
              <a:rPr lang="cs-CZ" b="1" dirty="0"/>
              <a:t>Podepisuje se až kompletní </a:t>
            </a:r>
            <a:r>
              <a:rPr lang="cs-CZ" b="1" dirty="0" smtClean="0"/>
              <a:t>žádost </a:t>
            </a:r>
            <a:r>
              <a:rPr lang="cs-CZ" dirty="0" smtClean="0"/>
              <a:t>o podporu. Všechny </a:t>
            </a:r>
            <a:r>
              <a:rPr lang="cs-CZ" dirty="0"/>
              <a:t>přílohy se přikládají </a:t>
            </a:r>
            <a:r>
              <a:rPr lang="cs-CZ" b="1" dirty="0"/>
              <a:t>pouze elektronicky</a:t>
            </a:r>
            <a:r>
              <a:rPr lang="cs-CZ" dirty="0" smtClean="0"/>
              <a:t>.</a:t>
            </a:r>
          </a:p>
          <a:p>
            <a:pPr marL="285750" indent="-285750" algn="just">
              <a:buFont typeface="Arial" panose="020B0604020202020204" pitchFamily="34" charset="0"/>
              <a:buChar char="•"/>
            </a:pPr>
            <a:r>
              <a:rPr lang="cs-CZ" dirty="0" smtClean="0"/>
              <a:t>Jednotlivé </a:t>
            </a:r>
            <a:r>
              <a:rPr lang="cs-CZ" dirty="0"/>
              <a:t>přílohy se nenahrávají </a:t>
            </a:r>
            <a:r>
              <a:rPr lang="cs-CZ" dirty="0" smtClean="0"/>
              <a:t>vždy na </a:t>
            </a:r>
            <a:r>
              <a:rPr lang="cs-CZ" dirty="0"/>
              <a:t>záložku </a:t>
            </a:r>
            <a:r>
              <a:rPr lang="cs-CZ" dirty="0" smtClean="0"/>
              <a:t>„Přiložené dokumenty“, </a:t>
            </a:r>
            <a:r>
              <a:rPr lang="cs-CZ" dirty="0"/>
              <a:t>ale na </a:t>
            </a:r>
            <a:r>
              <a:rPr lang="cs-CZ" b="1" dirty="0"/>
              <a:t>různá místa podle </a:t>
            </a:r>
            <a:r>
              <a:rPr lang="cs-CZ" b="1" dirty="0" smtClean="0"/>
              <a:t>oblasti, </a:t>
            </a:r>
            <a:r>
              <a:rPr lang="cs-CZ" b="1" dirty="0"/>
              <a:t>do které spadají </a:t>
            </a:r>
            <a:r>
              <a:rPr lang="cs-CZ" dirty="0"/>
              <a:t>(týká se plných mocí a veřejných zakázek).</a:t>
            </a:r>
          </a:p>
          <a:p>
            <a:pPr marL="539750" lvl="2" indent="-285750" algn="just" defTabSz="266700">
              <a:spcBef>
                <a:spcPts val="0"/>
              </a:spcBef>
            </a:pPr>
            <a:endParaRPr lang="cs-CZ" sz="1700" dirty="0" smtClean="0"/>
          </a:p>
          <a:p>
            <a:pPr marL="454025" lvl="1" indent="-187325"/>
            <a:endParaRPr lang="cs-CZ" dirty="0" smtClean="0"/>
          </a:p>
          <a:p>
            <a:pPr marL="898525" lvl="2" indent="-187325"/>
            <a:endParaRPr lang="cs-CZ" dirty="0" smtClean="0"/>
          </a:p>
          <a:p>
            <a:pPr marL="898525" lvl="2" indent="-187325">
              <a:buNone/>
            </a:pPr>
            <a:endParaRPr lang="cs-CZ" dirty="0" smtClean="0"/>
          </a:p>
          <a:p>
            <a:endParaRPr lang="en-US" dirty="0"/>
          </a:p>
        </p:txBody>
      </p:sp>
      <p:sp>
        <p:nvSpPr>
          <p:cNvPr id="4" name="Title 3"/>
          <p:cNvSpPr>
            <a:spLocks noGrp="1"/>
          </p:cNvSpPr>
          <p:nvPr>
            <p:ph type="title"/>
          </p:nvPr>
        </p:nvSpPr>
        <p:spPr/>
        <p:txBody>
          <a:bodyPr>
            <a:normAutofit/>
          </a:bodyPr>
          <a:lstStyle/>
          <a:p>
            <a:pPr algn="ctr"/>
            <a:r>
              <a:rPr lang="cs-CZ" dirty="0" smtClean="0"/>
              <a:t>Hlavní změny v IS KP14+</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9</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564282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CR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5061</TotalTime>
  <Words>2551</Words>
  <Application>Microsoft Office PowerPoint</Application>
  <PresentationFormat>Předvádění na obrazovce (4:3)</PresentationFormat>
  <Paragraphs>429</Paragraphs>
  <Slides>37</Slides>
  <Notes>7</Notes>
  <HiddenSlides>0</HiddenSlides>
  <MMClips>0</MMClips>
  <ScaleCrop>false</ScaleCrop>
  <HeadingPairs>
    <vt:vector size="4" baseType="variant">
      <vt:variant>
        <vt:lpstr>Motiv</vt:lpstr>
      </vt:variant>
      <vt:variant>
        <vt:i4>1</vt:i4>
      </vt:variant>
      <vt:variant>
        <vt:lpstr>Nadpisy snímků</vt:lpstr>
      </vt:variant>
      <vt:variant>
        <vt:i4>37</vt:i4>
      </vt:variant>
    </vt:vector>
  </HeadingPairs>
  <TitlesOfParts>
    <vt:vector size="38" baseType="lpstr">
      <vt:lpstr>CRR template</vt:lpstr>
      <vt:lpstr>Představení  Centra pro regionální rozvoj  České republiky</vt:lpstr>
      <vt:lpstr>Centrum pro regionální rozvoj  České republiky</vt:lpstr>
      <vt:lpstr>Role Centra</vt:lpstr>
      <vt:lpstr>Webová aplikace IS KP14+</vt:lpstr>
      <vt:lpstr>Portál IS KP14+</vt:lpstr>
      <vt:lpstr>Portál IS KP14+</vt:lpstr>
      <vt:lpstr>HW a SW požadavky</vt:lpstr>
      <vt:lpstr>Hlavní změny v IS KP14+</vt:lpstr>
      <vt:lpstr>Hlavní změny v IS KP14+</vt:lpstr>
      <vt:lpstr>Co Vám může pomoci při vyplnění IS KP14+ ?</vt:lpstr>
      <vt:lpstr>Příjem a hodnocení žádostí  o podporu</vt:lpstr>
      <vt:lpstr>Příjem žádostí o podporu</vt:lpstr>
      <vt:lpstr>Hodnocení žádostí</vt:lpstr>
      <vt:lpstr>Kontrola přijatelnosti a formálních náležitostí</vt:lpstr>
      <vt:lpstr>Kritéria formálních náležitostí – I.</vt:lpstr>
      <vt:lpstr>Kritéria formálních náležitostí – II.</vt:lpstr>
      <vt:lpstr>Kritéria formálních náležitostí – III.</vt:lpstr>
      <vt:lpstr>Kritéria formálních náležitostí – III.</vt:lpstr>
      <vt:lpstr>Kritéria formálních náležitostí – IV.</vt:lpstr>
      <vt:lpstr>Kritéria formálních náležitostí – V.</vt:lpstr>
      <vt:lpstr>Kritéria formálních náležitostí – VI.</vt:lpstr>
      <vt:lpstr>Obecná kritéria přijatelnosti –I.</vt:lpstr>
      <vt:lpstr>Obecná kritéria přijatelnosti – II.</vt:lpstr>
      <vt:lpstr>Obecná kritéria přijatelnosti – III.</vt:lpstr>
      <vt:lpstr>Obecná kritéria přijatelnosti – IV.</vt:lpstr>
      <vt:lpstr>Specifická kritéria přijatelnosti – I.</vt:lpstr>
      <vt:lpstr>Specifická kritéria přijatelnosti – II.</vt:lpstr>
      <vt:lpstr>Specifická kritéria přijatelnosti – III.</vt:lpstr>
      <vt:lpstr>Specifická kritéria přijatelnosti – IV.</vt:lpstr>
      <vt:lpstr>Ex-ante analýza rizik</vt:lpstr>
      <vt:lpstr>Ex-ante kontrola</vt:lpstr>
      <vt:lpstr>Výběr projektů</vt:lpstr>
      <vt:lpstr>Žádost o přezkum výsledku hodnocení</vt:lpstr>
      <vt:lpstr>Monitorování realizace projektů</vt:lpstr>
      <vt:lpstr>Monitorování realizace projektů</vt:lpstr>
      <vt:lpstr>Změny v projektech</vt:lpstr>
      <vt:lpstr>Děkujeme Vám za pozornost.  Ing. Petr Šústal </vt:lpstr>
    </vt:vector>
  </TitlesOfParts>
  <Company>CRR ČR</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Centrum pro regionální rozvoj ČR</dc:creator>
  <cp:lastModifiedBy>prezentace</cp:lastModifiedBy>
  <cp:revision>370</cp:revision>
  <cp:lastPrinted>2016-02-22T11:01:03Z</cp:lastPrinted>
  <dcterms:created xsi:type="dcterms:W3CDTF">2014-09-16T20:50:40Z</dcterms:created>
  <dcterms:modified xsi:type="dcterms:W3CDTF">2016-06-01T11:55:29Z</dcterms:modified>
</cp:coreProperties>
</file>