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51"/>
  </p:notesMasterIdLst>
  <p:handoutMasterIdLst>
    <p:handoutMasterId r:id="rId52"/>
  </p:handoutMasterIdLst>
  <p:sldIdLst>
    <p:sldId id="323" r:id="rId2"/>
    <p:sldId id="455" r:id="rId3"/>
    <p:sldId id="456" r:id="rId4"/>
    <p:sldId id="457" r:id="rId5"/>
    <p:sldId id="458" r:id="rId6"/>
    <p:sldId id="459" r:id="rId7"/>
    <p:sldId id="461" r:id="rId8"/>
    <p:sldId id="460" r:id="rId9"/>
    <p:sldId id="468" r:id="rId10"/>
    <p:sldId id="467" r:id="rId11"/>
    <p:sldId id="466" r:id="rId12"/>
    <p:sldId id="496" r:id="rId13"/>
    <p:sldId id="520" r:id="rId14"/>
    <p:sldId id="536" r:id="rId15"/>
    <p:sldId id="531" r:id="rId16"/>
    <p:sldId id="519" r:id="rId17"/>
    <p:sldId id="524" r:id="rId18"/>
    <p:sldId id="529" r:id="rId19"/>
    <p:sldId id="544" r:id="rId20"/>
    <p:sldId id="498" r:id="rId21"/>
    <p:sldId id="499" r:id="rId22"/>
    <p:sldId id="539" r:id="rId23"/>
    <p:sldId id="521" r:id="rId24"/>
    <p:sldId id="500" r:id="rId25"/>
    <p:sldId id="502" r:id="rId26"/>
    <p:sldId id="505" r:id="rId27"/>
    <p:sldId id="514" r:id="rId28"/>
    <p:sldId id="540" r:id="rId29"/>
    <p:sldId id="507" r:id="rId30"/>
    <p:sldId id="516" r:id="rId31"/>
    <p:sldId id="541" r:id="rId32"/>
    <p:sldId id="542" r:id="rId33"/>
    <p:sldId id="546" r:id="rId34"/>
    <p:sldId id="547" r:id="rId35"/>
    <p:sldId id="548" r:id="rId36"/>
    <p:sldId id="549" r:id="rId37"/>
    <p:sldId id="550" r:id="rId38"/>
    <p:sldId id="551" r:id="rId39"/>
    <p:sldId id="558" r:id="rId40"/>
    <p:sldId id="522" r:id="rId41"/>
    <p:sldId id="555" r:id="rId42"/>
    <p:sldId id="556" r:id="rId43"/>
    <p:sldId id="557" r:id="rId44"/>
    <p:sldId id="518" r:id="rId45"/>
    <p:sldId id="537" r:id="rId46"/>
    <p:sldId id="517" r:id="rId47"/>
    <p:sldId id="553" r:id="rId48"/>
    <p:sldId id="554" r:id="rId49"/>
    <p:sldId id="410" r:id="rId50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5" autoAdjust="0"/>
    <p:restoredTop sz="88688" autoAdjust="0"/>
  </p:normalViewPr>
  <p:slideViewPr>
    <p:cSldViewPr>
      <p:cViewPr>
        <p:scale>
          <a:sx n="90" d="100"/>
          <a:sy n="9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Y="-6845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0698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0698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1.6.2016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microsites/irop/vyzvy" TargetMode="External"/><Relationship Id="rId2" Type="http://schemas.openxmlformats.org/officeDocument/2006/relationships/hyperlink" Target="http://www.crr.cz/cs/kontakty/kontakty-i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Microsites/IROP/Vyzvy/Vyzva-c-31-Zvyseni-kvality-navazne-pec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ef@mzcr.cz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IROP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rek.mazanik@mmr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otaceeu.cz/cs/Microsites/IROP/Dokument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393" y="849313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31. výzva IROP</a:t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2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„ZVÝŠENÍ KVALITY NÁVAZNÉ PÉČE“</a:t>
            </a:r>
            <a: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2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</a:t>
            </a:r>
            <a:r>
              <a:rPr lang="cs-CZ" sz="2000" dirty="0"/>
              <a:t>6</a:t>
            </a:r>
            <a:r>
              <a:rPr lang="cs-CZ" sz="2000" dirty="0" smtClean="0"/>
              <a:t>. 2016</a:t>
            </a:r>
          </a:p>
          <a:p>
            <a:r>
              <a:rPr lang="cs-CZ" sz="2000" dirty="0" smtClean="0"/>
              <a:t>Praha</a:t>
            </a:r>
            <a:endParaRPr lang="cs-CZ" sz="2000" dirty="0"/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676" y="1186294"/>
            <a:ext cx="8382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– Instituce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3.1</a:t>
            </a:r>
            <a:r>
              <a:rPr lang="cs-CZ" sz="20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3.2 </a:t>
            </a:r>
            <a:r>
              <a:rPr lang="cs-CZ" sz="20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3.3 </a:t>
            </a:r>
            <a:r>
              <a:rPr lang="cs-CZ" sz="20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rozvoje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185714"/>
            <a:ext cx="83820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Myriad Pro"/>
              </a:rPr>
              <a:t>SC 4.1</a:t>
            </a:r>
            <a:r>
              <a:rPr lang="cs-CZ" sz="2000" dirty="0">
                <a:latin typeface="Myriad Pro"/>
              </a:rPr>
              <a:t> Posílení komunitně vedeného místního rozvoje za účelem</a:t>
            </a:r>
          </a:p>
          <a:p>
            <a:r>
              <a:rPr lang="cs-CZ" sz="2000" dirty="0" smtClean="0">
                <a:latin typeface="Myriad Pro"/>
              </a:rPr>
              <a:t>	zvýšení </a:t>
            </a:r>
            <a:r>
              <a:rPr lang="cs-CZ" sz="2000" dirty="0">
                <a:latin typeface="Myriad Pro"/>
              </a:rPr>
              <a:t>kvality života ve venkovských oblastech </a:t>
            </a:r>
            <a:r>
              <a:rPr lang="cs-CZ" sz="2000" dirty="0" smtClean="0">
                <a:latin typeface="Myriad Pro"/>
              </a:rPr>
              <a:t>a </a:t>
            </a:r>
            <a:r>
              <a:rPr lang="cs-CZ" sz="2000" dirty="0" err="1" smtClean="0">
                <a:latin typeface="Myriad Pro"/>
              </a:rPr>
              <a:t>aktivi</a:t>
            </a:r>
            <a:r>
              <a:rPr lang="cs-CZ" sz="2000" dirty="0" smtClean="0">
                <a:latin typeface="Myriad Pro"/>
              </a:rPr>
              <a:t>- 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</a:t>
            </a:r>
            <a:r>
              <a:rPr lang="cs-CZ" sz="2000" dirty="0" err="1" smtClean="0">
                <a:latin typeface="Myriad Pro"/>
              </a:rPr>
              <a:t>zace</a:t>
            </a:r>
            <a:r>
              <a:rPr lang="cs-CZ" sz="2000" dirty="0" smtClean="0">
                <a:latin typeface="Myriad Pro"/>
              </a:rPr>
              <a:t> </a:t>
            </a:r>
            <a:r>
              <a:rPr lang="cs-CZ" sz="2000" dirty="0">
                <a:latin typeface="Myriad Pro"/>
              </a:rPr>
              <a:t>místního </a:t>
            </a:r>
            <a:r>
              <a:rPr lang="cs-CZ" sz="20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4.2 </a:t>
            </a:r>
            <a:r>
              <a:rPr lang="cs-CZ" sz="2000" dirty="0">
                <a:latin typeface="Myriad Pro"/>
              </a:rPr>
              <a:t>Posílení kapacit komunitně vedeného místního rozvoje </a:t>
            </a:r>
            <a:r>
              <a:rPr lang="cs-CZ" sz="2000" dirty="0" smtClean="0">
                <a:latin typeface="Myriad Pro"/>
              </a:rPr>
              <a:t>za 	účelem </a:t>
            </a:r>
            <a:r>
              <a:rPr lang="cs-CZ" sz="2000" dirty="0">
                <a:latin typeface="Myriad Pro"/>
              </a:rPr>
              <a:t>zlepšení řídících a administrativních </a:t>
            </a:r>
            <a:r>
              <a:rPr lang="cs-CZ" sz="2000" dirty="0" smtClean="0">
                <a:latin typeface="Myriad Pro"/>
              </a:rPr>
              <a:t>schopností 	MAS</a:t>
            </a:r>
            <a:endParaRPr lang="cs-CZ" sz="2000" dirty="0">
              <a:latin typeface="Myriad Pro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82712"/>
            <a:ext cx="8568952" cy="4710583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b="1" dirty="0" smtClean="0"/>
              <a:t>A</a:t>
            </a:r>
            <a:r>
              <a:rPr lang="fr-FR" sz="2800" b="1" dirty="0"/>
              <a:t>lokace</a:t>
            </a:r>
            <a:r>
              <a:rPr lang="fr-FR" sz="2800" b="1" dirty="0" smtClean="0"/>
              <a:t>:</a:t>
            </a:r>
            <a:r>
              <a:rPr lang="cs-CZ" sz="2800" b="1" dirty="0" smtClean="0"/>
              <a:t> 283 mil. EUR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800" b="1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b="1" dirty="0" smtClean="0"/>
              <a:t>Aktivity: </a:t>
            </a:r>
          </a:p>
          <a:p>
            <a:pPr marL="172350" indent="-514350" algn="just">
              <a:spcBef>
                <a:spcPts val="600"/>
              </a:spcBef>
              <a:buAutoNum type="alphaLcParenR"/>
            </a:pPr>
            <a:r>
              <a:rPr lang="cs-CZ" sz="2800" dirty="0" smtClean="0"/>
              <a:t>Vysoce specializovaná péče v oblastech 	  	 	 	 </a:t>
            </a:r>
            <a:r>
              <a:rPr lang="cs-CZ" sz="2800" dirty="0" err="1" smtClean="0"/>
              <a:t>onkogynekologie</a:t>
            </a:r>
            <a:r>
              <a:rPr lang="cs-CZ" sz="2800" dirty="0" smtClean="0"/>
              <a:t> a </a:t>
            </a:r>
            <a:r>
              <a:rPr lang="cs-CZ" sz="2800" dirty="0" err="1" smtClean="0"/>
              <a:t>perinatologie</a:t>
            </a:r>
            <a:endParaRPr lang="cs-CZ" sz="2800" dirty="0" smtClean="0"/>
          </a:p>
          <a:p>
            <a:pPr marL="172350" indent="-514350" algn="just">
              <a:spcBef>
                <a:spcPts val="600"/>
              </a:spcBef>
              <a:buAutoNum type="alphaLcParenR"/>
            </a:pPr>
            <a:endParaRPr lang="cs-CZ" sz="28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800" dirty="0" smtClean="0"/>
              <a:t>b)  Zvýšení kvality návazné péče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sz="28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cs-CZ" sz="2800" dirty="0" smtClean="0"/>
              <a:t>c)</a:t>
            </a:r>
            <a:r>
              <a:rPr lang="cs-CZ" sz="2800" dirty="0"/>
              <a:t> </a:t>
            </a:r>
            <a:r>
              <a:rPr lang="cs-CZ" sz="2800" dirty="0" smtClean="0"/>
              <a:t> Deinstitucionalizace psychiatrické péče</a:t>
            </a:r>
            <a:endParaRPr lang="cs-CZ" sz="2800" dirty="0"/>
          </a:p>
          <a:p>
            <a:pPr marL="0" indent="0">
              <a:spcBef>
                <a:spcPts val="1800"/>
              </a:spcBef>
              <a:buNone/>
            </a:pPr>
            <a:endParaRPr lang="cs-CZ" sz="2800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SPECIFICKÝ CÍL 2.3: Rozvoj infrastruktury pro poskytování zdravotních služeb a péče o zdraví 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0690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82712"/>
            <a:ext cx="8425631" cy="4926607"/>
          </a:xfrm>
          <a:noFill/>
        </p:spPr>
        <p:txBody>
          <a:bodyPr rtlCol="0">
            <a:noAutofit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Příjemci: </a:t>
            </a:r>
            <a:r>
              <a:rPr lang="cs-CZ" sz="2000" dirty="0" smtClean="0"/>
              <a:t>příspěvkové organizace OSS, organizace zřizované kraji, organizace zřizované obcemi, organizace zakládané kraji, organizace zakládané obcemi, nestátní neziskové organizace, církevní organizace a obchodní společnosti poskytující veřejnou službu v oblasti zdravotní péče podle zákona č. 372/2011 Sb., o zdravotních službách a podmínkách jejich poskytování, ve znění pozdějších předpisů</a:t>
            </a:r>
          </a:p>
          <a:p>
            <a:pPr marL="0" indent="0">
              <a:spcBef>
                <a:spcPts val="600"/>
              </a:spcBef>
              <a:buNone/>
              <a:defRPr/>
            </a:pPr>
            <a:endParaRPr lang="cs-CZ" sz="2000" b="1" dirty="0" smtClean="0"/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Územní zaměření podpory: 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aktivita vysoce specializovaná péče v oblastech onkogynekologie a perinatologie - území celé ČR včetně hl. m. Prahy, 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aktivity zvýšení kvality návazné péče a deinstitucionalizace psychiatrické péče - území </a:t>
            </a:r>
            <a:r>
              <a:rPr lang="cs-CZ" sz="2000" dirty="0"/>
              <a:t>ČR mimo hl. m. Prahu.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2.3: Rozvoj infrastruktury pro poskytování zdravotních služeb a péče o zdraví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2.3: Rozvoj infrastruktury pro poskytování zdravotních služeb a péče o zdraví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359522"/>
            <a:ext cx="8229600" cy="44457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Aft>
                <a:spcPct val="0"/>
              </a:spcAft>
            </a:pPr>
            <a:r>
              <a:rPr lang="cs-CZ" sz="2000" b="1" dirty="0">
                <a:solidFill>
                  <a:schemeClr val="tx1"/>
                </a:solidFill>
                <a:latin typeface="Myriad Pro"/>
              </a:rPr>
              <a:t>Strategie a jiné klíčové dokumenty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900" dirty="0" err="1" smtClean="0">
                <a:solidFill>
                  <a:schemeClr val="tx1"/>
                </a:solidFill>
                <a:latin typeface="Myriad Pro"/>
              </a:rPr>
              <a:t>Onkogynekologická</a:t>
            </a:r>
            <a:r>
              <a:rPr lang="cs-CZ" sz="1900" dirty="0" smtClean="0">
                <a:solidFill>
                  <a:schemeClr val="tx1"/>
                </a:solidFill>
                <a:latin typeface="Myriad Pro"/>
              </a:rPr>
              <a:t> </a:t>
            </a:r>
            <a:r>
              <a:rPr lang="cs-CZ" sz="1900" dirty="0">
                <a:solidFill>
                  <a:schemeClr val="tx1"/>
                </a:solidFill>
                <a:latin typeface="Myriad Pro"/>
              </a:rPr>
              <a:t>zdravotní péče – Věstník MZd částka 3/2013, částka 3/2014; 11/2015</a:t>
            </a:r>
            <a:r>
              <a:rPr lang="cs-CZ" sz="1900" dirty="0" smtClean="0">
                <a:solidFill>
                  <a:schemeClr val="tx1"/>
                </a:solidFill>
                <a:latin typeface="Myriad Pro"/>
              </a:rPr>
              <a:t>, 1/2016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Myriad Pro"/>
              </a:rPr>
              <a:t>Perinatologická </a:t>
            </a:r>
            <a:r>
              <a:rPr lang="cs-CZ" sz="1900" dirty="0">
                <a:solidFill>
                  <a:schemeClr val="tx1"/>
                </a:solidFill>
                <a:latin typeface="Myriad Pro"/>
              </a:rPr>
              <a:t>intenzivní péče – Věstník MZd částka 7/2013, částka 2/2014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Myriad Pro"/>
              </a:rPr>
              <a:t>Koncepce návazné péče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Myriad Pro"/>
              </a:rPr>
              <a:t>Akční plán 8b Zvýšení dostupnosti návazné péče Národní strategie ochrany a podpory zdraví a prevence nemocí „Národní strategie zdraví 2020“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Myriad Pro"/>
              </a:rPr>
              <a:t>Strategie reformy psychiatrické péče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tx1"/>
                </a:solidFill>
                <a:latin typeface="Myriad Pro"/>
              </a:rPr>
              <a:t>Standardy Center duševního zdraví a Standardy akutní psychiatrické péče ve všeobecných nemocnicích – Věstník MZd, částka 5/2016 </a:t>
            </a:r>
          </a:p>
          <a:p>
            <a:pPr marL="342900" indent="-342900" algn="l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cs-CZ" sz="2000" dirty="0">
              <a:solidFill>
                <a:schemeClr val="tx1"/>
              </a:solidFill>
              <a:latin typeface="Myriad Pro"/>
            </a:endParaRPr>
          </a:p>
          <a:p>
            <a:pPr marL="342900" indent="-342900" algn="l" eaLnBrk="0" fontAlgn="base" hangingPunct="0">
              <a:spcAft>
                <a:spcPct val="0"/>
              </a:spcAft>
              <a:buFont typeface="Arial" pitchFamily="34" charset="0"/>
              <a:buChar char="•"/>
            </a:pPr>
            <a:endParaRPr lang="cs-CZ" sz="2200" dirty="0" smtClean="0">
              <a:solidFill>
                <a:schemeClr val="tx1"/>
              </a:solidFill>
            </a:endParaRPr>
          </a:p>
          <a:p>
            <a:pPr algn="l" eaLnBrk="0" fontAlgn="base" hangingPunct="0">
              <a:lnSpc>
                <a:spcPct val="170000"/>
              </a:lnSpc>
              <a:spcAft>
                <a:spcPct val="0"/>
              </a:spcAft>
            </a:pPr>
            <a:endParaRPr lang="cs-CZ" sz="2200" dirty="0">
              <a:solidFill>
                <a:schemeClr val="tx1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77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730716" cy="4984750"/>
          </a:xfrm>
          <a:noFill/>
        </p:spPr>
        <p:txBody>
          <a:bodyPr rtlCol="0"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/>
              <a:t>E</a:t>
            </a:r>
            <a:r>
              <a:rPr lang="cs-CZ" sz="2000" b="1" dirty="0" smtClean="0"/>
              <a:t>x post financování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Převod finančních prostředků – ex-post financování pro příspěvkové organizace OSS.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Dotace – ex – post financování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Podrobnosti k financování jsou uvedeny v kap. 18 Obecných pravidel.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2.3: Rozvoj infrastruktury pro poskytování zdravotních služeb a péče o zdraví 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9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v SC 2.3</a:t>
            </a:r>
            <a:endParaRPr lang="cs-CZ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477140"/>
              </p:ext>
            </p:extLst>
          </p:nvPr>
        </p:nvGraphicFramePr>
        <p:xfrm>
          <a:off x="539849" y="1484784"/>
          <a:ext cx="8280623" cy="1921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799"/>
                <a:gridCol w="5969124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Číslo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smtClean="0">
                          <a:effectLst/>
                        </a:rPr>
                        <a:t>Název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Vysoce</a:t>
                      </a:r>
                      <a:r>
                        <a:rPr lang="cs-CZ" sz="2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specializovaná péče v oblastech onkogynekologie a perinatologie</a:t>
                      </a:r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09/2015</a:t>
                      </a:r>
                      <a:endParaRPr lang="cs-CZ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cs-CZ" sz="2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Zvýšení</a:t>
                      </a:r>
                      <a:r>
                        <a:rPr lang="cs-CZ" sz="2000" b="1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kvality návazné péče</a:t>
                      </a:r>
                      <a:endParaRPr lang="cs-CZ" sz="2000" b="1" i="0" u="none" strike="noStrike" dirty="0">
                        <a:solidFill>
                          <a:schemeClr val="tx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05/2016</a:t>
                      </a:r>
                      <a:endParaRPr lang="cs-CZ" sz="20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Deinstitucionalizace psychiatrické péče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08/2016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57201" y="3429000"/>
            <a:ext cx="8003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200" i="1" dirty="0" smtClean="0">
              <a:latin typeface="Calibri" panose="020F0502020204030204" pitchFamily="34" charset="0"/>
            </a:endParaRPr>
          </a:p>
          <a:p>
            <a:pPr algn="just"/>
            <a:endParaRPr lang="cs-CZ" sz="2200" dirty="0">
              <a:latin typeface="Calibri" panose="020F0502020204030204" pitchFamily="34" charset="0"/>
            </a:endParaRPr>
          </a:p>
          <a:p>
            <a:pPr algn="just"/>
            <a:endParaRPr lang="cs-CZ" sz="2000" dirty="0" smtClean="0">
              <a:latin typeface="Myriad Pro"/>
            </a:endParaRPr>
          </a:p>
          <a:p>
            <a:pPr algn="just"/>
            <a:r>
              <a:rPr lang="cs-CZ" sz="2000" dirty="0" smtClean="0">
                <a:latin typeface="Myriad Pro"/>
              </a:rPr>
              <a:t>Harmonogram výzev je dostupný na </a:t>
            </a:r>
            <a:r>
              <a:rPr lang="cs-CZ" sz="2000" dirty="0">
                <a:latin typeface="Myriad Pro"/>
                <a:hlinkClick r:id="rId4"/>
              </a:rPr>
              <a:t>http://</a:t>
            </a:r>
            <a:r>
              <a:rPr lang="cs-CZ" sz="2000" dirty="0" smtClean="0">
                <a:latin typeface="Myriad Pro"/>
                <a:hlinkClick r:id="rId4"/>
              </a:rPr>
              <a:t>www.dotaceEu.cz/IROP</a:t>
            </a:r>
            <a:r>
              <a:rPr lang="cs-CZ" sz="2000" dirty="0" smtClean="0">
                <a:latin typeface="Myriad Pro"/>
              </a:rPr>
              <a:t> v sekci „</a:t>
            </a:r>
            <a:r>
              <a:rPr lang="cs-CZ" sz="2000" dirty="0" smtClean="0">
                <a:solidFill>
                  <a:srgbClr val="0033CC"/>
                </a:solidFill>
                <a:latin typeface="Myriad Pro"/>
              </a:rPr>
              <a:t>Dokumentace</a:t>
            </a:r>
            <a:r>
              <a:rPr lang="cs-CZ" sz="2000" dirty="0" smtClean="0">
                <a:latin typeface="Myriad Pro"/>
              </a:rPr>
              <a:t>“ (Harmonogram výzev).</a:t>
            </a:r>
          </a:p>
          <a:p>
            <a:pPr algn="just"/>
            <a:endParaRPr lang="cs-CZ" sz="2000" dirty="0">
              <a:latin typeface="Myriad Pro"/>
            </a:endParaRPr>
          </a:p>
          <a:p>
            <a:r>
              <a:rPr lang="cs-CZ" dirty="0" smtClean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1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Kontakty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 smtClean="0"/>
              <a:t>Centrum pro regionální rozvoj České republiky:</a:t>
            </a:r>
          </a:p>
          <a:p>
            <a:r>
              <a:rPr lang="cs-CZ" sz="2000" dirty="0" smtClean="0"/>
              <a:t>(Krajská oddělení Centra pro regionální rozvoj České republiky) 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Projekty, u kterých jsou žadateli příspěvkové organizace organizačních složek státu, budou administrovány na Oddělení hodnocení projektů OSS v Praze. </a:t>
            </a:r>
            <a:endParaRPr lang="cs-CZ" sz="2000" dirty="0" smtClean="0"/>
          </a:p>
          <a:p>
            <a:r>
              <a:rPr lang="cs-CZ" sz="2000" dirty="0" smtClean="0"/>
              <a:t>Projekty </a:t>
            </a:r>
            <a:r>
              <a:rPr lang="cs-CZ" sz="2000" dirty="0"/>
              <a:t>ostatních žadatelů budou administrovány na krajském pracovišti pro Liberecký kraj</a:t>
            </a:r>
            <a:r>
              <a:rPr lang="cs-CZ" sz="2000" dirty="0" smtClean="0"/>
              <a:t>.</a:t>
            </a:r>
            <a:endParaRPr lang="cs-CZ" sz="2000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Aktuální kontakty jsou k dispozici na webových stránkách</a:t>
            </a:r>
            <a:endParaRPr lang="cs-CZ" sz="2000" dirty="0"/>
          </a:p>
          <a:p>
            <a:r>
              <a:rPr lang="cs-CZ" sz="2000" dirty="0" smtClean="0">
                <a:hlinkClick r:id="rId2"/>
              </a:rPr>
              <a:t>http://www.crr.cz/cs/kontakty/kontakty-irop</a:t>
            </a:r>
            <a:endParaRPr lang="cs-CZ" sz="2000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200" b="1" dirty="0" smtClean="0"/>
              <a:t>Výzvy </a:t>
            </a:r>
            <a:r>
              <a:rPr lang="cs-CZ" sz="2200" b="1" dirty="0"/>
              <a:t>k předkládání žádostí o </a:t>
            </a:r>
            <a:r>
              <a:rPr lang="cs-CZ" sz="2200" b="1" dirty="0" smtClean="0"/>
              <a:t>podporu:</a:t>
            </a:r>
            <a:endParaRPr lang="cs-CZ" sz="2200" b="1" dirty="0"/>
          </a:p>
          <a:p>
            <a:r>
              <a:rPr lang="cs-CZ" sz="2000" dirty="0" smtClean="0">
                <a:hlinkClick r:id="rId3"/>
              </a:rPr>
              <a:t>http://dotaceeu.cz/cs/microsites/irop/vyzvy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2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>upozornění pro žadatele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51309"/>
            <a:ext cx="8363272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Realizace projektu </a:t>
            </a:r>
            <a:r>
              <a:rPr lang="cs-CZ" sz="2000" b="1" dirty="0" smtClean="0"/>
              <a:t>nesmí</a:t>
            </a:r>
            <a:r>
              <a:rPr lang="cs-CZ" sz="2000" dirty="0" smtClean="0"/>
              <a:t> být ukončena před podáním žádosti o podporu.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Etapy projektu mohou být </a:t>
            </a:r>
            <a:r>
              <a:rPr lang="cs-CZ" sz="2000" b="1" dirty="0" smtClean="0"/>
              <a:t>minimálně</a:t>
            </a:r>
            <a:r>
              <a:rPr lang="cs-CZ" sz="2000" dirty="0" smtClean="0"/>
              <a:t> tříměsíční.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Pozorně pročíst </a:t>
            </a:r>
            <a:r>
              <a:rPr lang="cs-CZ" sz="2000" b="1" dirty="0" smtClean="0"/>
              <a:t>Podmínky</a:t>
            </a:r>
            <a:r>
              <a:rPr lang="cs-CZ" sz="2000" dirty="0" smtClean="0"/>
              <a:t> Rozhodnutí o poskytnutí dotace PO OSS/ostatní příjemci.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Postupovat nejen v souladu se </a:t>
            </a:r>
            <a:r>
              <a:rPr lang="cs-CZ" sz="2000" dirty="0" smtClean="0"/>
              <a:t>specifickými pravidly, </a:t>
            </a:r>
            <a:r>
              <a:rPr lang="cs-CZ" sz="2000" dirty="0"/>
              <a:t>ale také s </a:t>
            </a:r>
            <a:r>
              <a:rPr lang="cs-CZ" sz="2000" b="1" dirty="0"/>
              <a:t>Obecnými </a:t>
            </a:r>
            <a:r>
              <a:rPr lang="cs-CZ" sz="2000" b="1" dirty="0" smtClean="0"/>
              <a:t>pravidly </a:t>
            </a:r>
            <a:r>
              <a:rPr lang="cs-CZ" sz="2000" dirty="0" smtClean="0"/>
              <a:t>pro žadatele a příjemce.</a:t>
            </a:r>
            <a:endParaRPr 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Žádosti </a:t>
            </a:r>
            <a:r>
              <a:rPr lang="cs-CZ" sz="2000" dirty="0"/>
              <a:t>o podporu </a:t>
            </a:r>
            <a:r>
              <a:rPr lang="cs-CZ" sz="2000" b="1" dirty="0"/>
              <a:t>finalizovat </a:t>
            </a:r>
            <a:r>
              <a:rPr lang="cs-CZ" sz="2000" dirty="0"/>
              <a:t>v IS KP14+ dříve než v posledních </a:t>
            </a:r>
            <a:r>
              <a:rPr lang="cs-CZ" sz="2000" dirty="0" smtClean="0"/>
              <a:t>hodinách před ukončením </a:t>
            </a:r>
            <a:r>
              <a:rPr lang="cs-CZ" sz="2000" dirty="0"/>
              <a:t>příjmu žádostí ve </a:t>
            </a:r>
            <a:r>
              <a:rPr lang="cs-CZ" sz="2000" dirty="0" smtClean="0"/>
              <a:t>výzvě.</a:t>
            </a:r>
            <a:endParaRPr lang="cs-CZ" sz="2000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2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>upozornění pro žadatele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51309"/>
            <a:ext cx="8363272" cy="452596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000" dirty="0" smtClean="0"/>
              <a:t>Nutné doložit všechny relevantní </a:t>
            </a:r>
            <a:r>
              <a:rPr lang="cs-CZ" sz="2000" b="1" dirty="0" smtClean="0"/>
              <a:t>povinné přílohy </a:t>
            </a:r>
            <a:r>
              <a:rPr lang="cs-CZ" sz="2000" dirty="0"/>
              <a:t>k </a:t>
            </a:r>
            <a:r>
              <a:rPr lang="cs-CZ" sz="2000" dirty="0" smtClean="0"/>
              <a:t>žádosti.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Nutnost </a:t>
            </a:r>
            <a:r>
              <a:rPr lang="cs-CZ" sz="2000" b="1" dirty="0"/>
              <a:t>souladu údajů </a:t>
            </a:r>
            <a:r>
              <a:rPr lang="cs-CZ" sz="2000" dirty="0"/>
              <a:t>uváděných v žádosti o podporu v IS KP14+ a v povinných přílohách k </a:t>
            </a:r>
            <a:r>
              <a:rPr lang="cs-CZ" sz="2000" dirty="0" smtClean="0"/>
              <a:t>žádosti.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Jednoznačně </a:t>
            </a:r>
            <a:r>
              <a:rPr lang="cs-CZ" sz="2000" dirty="0"/>
              <a:t>vymezovat </a:t>
            </a:r>
            <a:r>
              <a:rPr lang="cs-CZ" sz="2000" b="1" dirty="0"/>
              <a:t>způsobilé výdaje </a:t>
            </a:r>
            <a:r>
              <a:rPr lang="cs-CZ" sz="2000" dirty="0"/>
              <a:t>projektu, a to jak jednotlivě, tak ve skupině výdajů na hlavní aktivity (min. </a:t>
            </a:r>
            <a:r>
              <a:rPr lang="cs-CZ" sz="2000" dirty="0" smtClean="0"/>
              <a:t>85 %) </a:t>
            </a:r>
            <a:r>
              <a:rPr lang="cs-CZ" sz="2000" dirty="0"/>
              <a:t>a vedlejší aktivity projektu (max. </a:t>
            </a:r>
            <a:r>
              <a:rPr lang="cs-CZ" sz="2000" dirty="0" smtClean="0"/>
              <a:t>15 %).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b="1" dirty="0"/>
              <a:t>Hodnoty indikátorů </a:t>
            </a:r>
            <a:r>
              <a:rPr lang="cs-CZ" sz="2000" dirty="0"/>
              <a:t>musí odpovídat postupům stanoveným v metodických listech indikátorů, které jsou přílohou specifických pravidel.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Respektovat stanovená </a:t>
            </a:r>
            <a:r>
              <a:rPr lang="cs-CZ" sz="2000" b="1" dirty="0"/>
              <a:t>pravidla veřejné </a:t>
            </a:r>
            <a:r>
              <a:rPr lang="cs-CZ" sz="2000" b="1" dirty="0" smtClean="0"/>
              <a:t>podpory</a:t>
            </a:r>
            <a:r>
              <a:rPr lang="cs-CZ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/>
              <a:t>Úspěšný projekt musí nezbytně splňovat všechna </a:t>
            </a:r>
            <a:r>
              <a:rPr lang="cs-CZ" sz="2000" b="1" dirty="0"/>
              <a:t>obecná a specifická kritéria </a:t>
            </a:r>
            <a:r>
              <a:rPr lang="cs-CZ" sz="2000" b="1" dirty="0" smtClean="0"/>
              <a:t>přijatelnosti</a:t>
            </a:r>
            <a:r>
              <a:rPr lang="cs-CZ" sz="2000" b="1" dirty="0"/>
              <a:t>.</a:t>
            </a:r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24744"/>
            <a:ext cx="8229600" cy="489654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dirty="0" smtClean="0"/>
              <a:t>9:00 – 9:30</a:t>
            </a:r>
            <a:r>
              <a:rPr lang="cs-CZ" sz="2000" b="1" dirty="0" smtClean="0"/>
              <a:t>		Prezence účastníků	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9:30 – 9:50   	</a:t>
            </a:r>
            <a:r>
              <a:rPr lang="cs-CZ" sz="2100" b="1" dirty="0" smtClean="0"/>
              <a:t>Zahájení</a:t>
            </a:r>
            <a:r>
              <a:rPr lang="cs-CZ" sz="2100" b="1" dirty="0"/>
              <a:t>, představení Integrovaného regionálního 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100" b="1" dirty="0"/>
              <a:t>                   </a:t>
            </a:r>
            <a:r>
              <a:rPr lang="cs-CZ" sz="2100" b="1" dirty="0" smtClean="0"/>
              <a:t>		operačního </a:t>
            </a:r>
            <a:r>
              <a:rPr lang="cs-CZ" sz="2100" b="1" dirty="0"/>
              <a:t>programu, rolí Řídicího orgánu IROP a </a:t>
            </a:r>
            <a:r>
              <a:rPr lang="cs-CZ" sz="2100" b="1" dirty="0" smtClean="0"/>
              <a:t>					Centra </a:t>
            </a:r>
            <a:r>
              <a:rPr lang="cs-CZ" sz="2000" b="1" dirty="0" smtClean="0"/>
              <a:t>pro regionální rozvoj České republiky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9:50 – 11:15		</a:t>
            </a:r>
            <a:r>
              <a:rPr lang="cs-CZ" sz="2000" b="1" dirty="0" smtClean="0"/>
              <a:t>31. výzva </a:t>
            </a:r>
            <a:r>
              <a:rPr lang="cs-CZ" sz="2000" b="1" dirty="0"/>
              <a:t>IROP </a:t>
            </a:r>
            <a:r>
              <a:rPr lang="cs-CZ" sz="2000" b="1" dirty="0" smtClean="0"/>
              <a:t>„Zvýšení kvality návazné péče“ </a:t>
            </a:r>
            <a:r>
              <a:rPr lang="cs-CZ" sz="2000" b="1" dirty="0"/>
              <a:t>– 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				parametry výzvy, podporované aktivity, způsobilé  					výdaje, povinné přílohy žádosti o podporu, dotazy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endParaRPr lang="cs-CZ" sz="2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11:15 </a:t>
            </a:r>
            <a:r>
              <a:rPr lang="cs-CZ" sz="2000" dirty="0"/>
              <a:t>– </a:t>
            </a:r>
            <a:r>
              <a:rPr lang="cs-CZ" sz="2000" dirty="0" smtClean="0"/>
              <a:t>11:30	</a:t>
            </a:r>
            <a:r>
              <a:rPr lang="cs-CZ" sz="2000" b="1" dirty="0" smtClean="0"/>
              <a:t>Přestávka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11:30 – 13:00  	</a:t>
            </a:r>
            <a:r>
              <a:rPr lang="cs-CZ" sz="2000" b="1" dirty="0" smtClean="0"/>
              <a:t>Základní informace o aplikaci MS2014+, systém 					hodnocení projektů a další administrace projektu, 					kontrola výběrových a zadávacích řízení, dotazy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13:00 			</a:t>
            </a:r>
            <a:r>
              <a:rPr lang="cs-CZ" sz="2000" b="1" dirty="0" smtClean="0"/>
              <a:t>Závěr</a:t>
            </a: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016" y="1340767"/>
            <a:ext cx="9252520" cy="4861595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Vyhlášení výzvy:  </a:t>
            </a:r>
            <a:r>
              <a:rPr lang="cs-CZ" altLang="cs-CZ" sz="2000" b="1" dirty="0"/>
              <a:t>5</a:t>
            </a:r>
            <a:r>
              <a:rPr lang="cs-CZ" altLang="cs-CZ" sz="2000" b="1" dirty="0" smtClean="0"/>
              <a:t>. </a:t>
            </a:r>
            <a:r>
              <a:rPr lang="cs-CZ" altLang="cs-CZ" sz="2000" b="1" dirty="0"/>
              <a:t>5</a:t>
            </a:r>
            <a:r>
              <a:rPr lang="cs-CZ" altLang="cs-CZ" sz="2000" b="1" dirty="0" smtClean="0"/>
              <a:t>. 2016  </a:t>
            </a:r>
            <a:endParaRPr lang="cs-CZ" altLang="cs-CZ" sz="2000" dirty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Příjem žádostí:  </a:t>
            </a:r>
            <a:r>
              <a:rPr lang="cs-CZ" altLang="cs-CZ" sz="2000" b="1" dirty="0" smtClean="0"/>
              <a:t>31. </a:t>
            </a:r>
            <a:r>
              <a:rPr lang="cs-CZ" altLang="cs-CZ" sz="2000" b="1" dirty="0"/>
              <a:t>5</a:t>
            </a:r>
            <a:r>
              <a:rPr lang="cs-CZ" altLang="cs-CZ" sz="2000" b="1" dirty="0" smtClean="0"/>
              <a:t>. 2016 </a:t>
            </a:r>
            <a:r>
              <a:rPr lang="cs-CZ" altLang="cs-CZ" sz="2000" b="1" dirty="0"/>
              <a:t>-</a:t>
            </a:r>
            <a:r>
              <a:rPr lang="cs-CZ" altLang="cs-CZ" sz="2000" b="1" dirty="0" smtClean="0"/>
              <a:t> 30. </a:t>
            </a:r>
            <a:r>
              <a:rPr lang="cs-CZ" altLang="cs-CZ" sz="2000" b="1" dirty="0"/>
              <a:t>6</a:t>
            </a:r>
            <a:r>
              <a:rPr lang="cs-CZ" altLang="cs-CZ" sz="2000" b="1" dirty="0" smtClean="0"/>
              <a:t>. 2017                                  </a:t>
            </a:r>
            <a:endParaRPr lang="cs-CZ" sz="2000" b="1" dirty="0" smtClean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Průběžná výzva: </a:t>
            </a:r>
            <a:r>
              <a:rPr lang="cs-CZ" sz="2000" dirty="0" smtClean="0">
                <a:cs typeface="Arial" charset="0"/>
              </a:rPr>
              <a:t>průběžné hodnocení projektů</a:t>
            </a:r>
            <a:endParaRPr lang="cs-CZ" sz="2000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cs typeface="Arial" charset="0"/>
              </a:rPr>
              <a:t>Datum </a:t>
            </a:r>
            <a:r>
              <a:rPr lang="cs-CZ" sz="2000" dirty="0">
                <a:cs typeface="Arial" charset="0"/>
              </a:rPr>
              <a:t>ukončení realizace </a:t>
            </a:r>
            <a:r>
              <a:rPr lang="cs-CZ" sz="2000" dirty="0" smtClean="0">
                <a:cs typeface="Arial" charset="0"/>
              </a:rPr>
              <a:t>projektu:  </a:t>
            </a:r>
            <a:r>
              <a:rPr lang="cs-CZ" sz="2000" b="1" dirty="0" smtClean="0">
                <a:cs typeface="Arial" charset="0"/>
              </a:rPr>
              <a:t>do </a:t>
            </a:r>
            <a:r>
              <a:rPr lang="cs-CZ" sz="2000" b="1" dirty="0">
                <a:cs typeface="Arial" charset="0"/>
              </a:rPr>
              <a:t>31. 12. </a:t>
            </a:r>
            <a:r>
              <a:rPr lang="cs-CZ" sz="2000" b="1" dirty="0" smtClean="0">
                <a:cs typeface="Arial" charset="0"/>
              </a:rPr>
              <a:t>2018</a:t>
            </a:r>
            <a:endParaRPr lang="cs-CZ" sz="2000" b="1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Realizace projektu nesmí být ukončena před podáním žádosti.</a:t>
            </a:r>
            <a:r>
              <a:rPr lang="cs-CZ" sz="2000" dirty="0" smtClean="0">
                <a:cs typeface="Arial" charset="0"/>
              </a:rPr>
              <a:t> 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>
                <a:cs typeface="Arial" charset="0"/>
              </a:rPr>
              <a:t>Alokace</a:t>
            </a:r>
            <a:r>
              <a:rPr lang="cs-CZ" sz="2000" dirty="0" smtClean="0">
                <a:solidFill>
                  <a:srgbClr val="FF0000"/>
                </a:solidFill>
                <a:cs typeface="Arial" charset="0"/>
              </a:rPr>
              <a:t>:  </a:t>
            </a:r>
            <a:r>
              <a:rPr lang="cs-CZ" sz="2000" b="1" dirty="0" smtClean="0">
                <a:cs typeface="Arial" charset="0"/>
              </a:rPr>
              <a:t>3 060 000 000 mil. Kč (EFRR) + max. 540 mil. Kč (SR)   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cs typeface="Arial" charset="0"/>
              </a:rPr>
              <a:t>Území realizace</a:t>
            </a:r>
            <a:r>
              <a:rPr lang="cs-CZ" sz="2000" dirty="0" smtClean="0">
                <a:cs typeface="Arial" charset="0"/>
              </a:rPr>
              <a:t>: </a:t>
            </a:r>
            <a:r>
              <a:rPr lang="cs-CZ" sz="2000" dirty="0"/>
              <a:t>ú</a:t>
            </a:r>
            <a:r>
              <a:rPr lang="cs-CZ" sz="2000" dirty="0" smtClean="0"/>
              <a:t>zemí </a:t>
            </a:r>
            <a:r>
              <a:rPr lang="cs-CZ" sz="2000" dirty="0"/>
              <a:t>celé ČR mimo území hl. m. </a:t>
            </a:r>
            <a:r>
              <a:rPr lang="cs-CZ" sz="2000" dirty="0" smtClean="0"/>
              <a:t>Prahy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cs typeface="Arial" charset="0"/>
                <a:hlinkClick r:id="rId3"/>
              </a:rPr>
              <a:t>http://dotaceeu.cz/cs/Microsites/IROP/Vyzvy/Vyzva-c-31-Zvyseni-kvality-navazne-pece</a:t>
            </a:r>
            <a:endParaRPr lang="cs-CZ" sz="2000" dirty="0">
              <a:cs typeface="Arial" charset="0"/>
            </a:endParaRP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  <a:endParaRPr lang="cs-CZ" sz="24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8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767068" cy="4861595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400" b="1" dirty="0" smtClean="0"/>
              <a:t>Oprávnění žadatelé</a:t>
            </a:r>
            <a:r>
              <a:rPr lang="cs-CZ" altLang="cs-CZ" sz="2400" b="1" dirty="0"/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říspěvkové organizace OSS,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rganizace zřizované kraji/obcemi,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rganizace zakládané kraji, organizace zakládané obcemi, nestátní neziskové organizace, církevní organizace a obchodní společnosti poskytující veřejnou službu v oblasti zdravotní péče podle zákona č. 372/2011 Sb., o zdravotních službách a podmínkách jejich poskytování, ve znění pozdějších předpisů  </a:t>
            </a:r>
            <a:endParaRPr lang="cs-CZ" sz="2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7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767068" cy="4861595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400" b="1" dirty="0" smtClean="0"/>
              <a:t>Poskytovatel </a:t>
            </a:r>
            <a:r>
              <a:rPr lang="cs-CZ" altLang="cs-CZ" sz="2400" b="1" dirty="0"/>
              <a:t>zdravotních služeb musí splnit kumulativně následující podmínky</a:t>
            </a:r>
            <a:r>
              <a:rPr lang="cs-CZ" altLang="cs-CZ" sz="2400" b="1" dirty="0" smtClean="0"/>
              <a:t>: </a:t>
            </a:r>
            <a:endParaRPr lang="cs-CZ" altLang="cs-CZ" sz="2400" b="1" dirty="0"/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Poskytovatel návazné péče zajišťuje akutní lůžkovou péči a služby v oborech gynekologie a porodnictví, dětské lékařství, chirurgie a vnitřní lékařství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Poskytovatel návazné péče zajišťuje péči alespoň ve čtyřech oborech/metodách definovaných Koncepcí návazné péče a navázaných na vysoce specializované centrum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Poskytovatel návazné péče má alespoň 300 akutních lůžek nebo méně, pokud jsou v regionu LAU 1 pouze zařízení s menší kapacitou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0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18864" y="1382713"/>
            <a:ext cx="8229600" cy="4926607"/>
          </a:xfrm>
        </p:spPr>
        <p:txBody>
          <a:bodyPr rtlCol="0">
            <a:noAutofit/>
          </a:bodyPr>
          <a:lstStyle/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500" b="1" dirty="0" smtClean="0"/>
              <a:t>Míra podpory: </a:t>
            </a:r>
            <a:endParaRPr lang="cs-CZ" sz="1500" b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500" b="1" dirty="0"/>
              <a:t>1) </a:t>
            </a:r>
            <a:r>
              <a:rPr lang="cs-CZ" sz="1500" b="1" dirty="0" smtClean="0"/>
              <a:t>Příspěvkové organizace OSS </a:t>
            </a:r>
            <a:endParaRPr lang="cs-CZ" sz="1500" dirty="0"/>
          </a:p>
          <a:p>
            <a:pPr marL="457200"/>
            <a:r>
              <a:rPr lang="it-IT" sz="1500" dirty="0" smtClean="0"/>
              <a:t>Evropský </a:t>
            </a:r>
            <a:r>
              <a:rPr lang="it-IT" sz="1500" dirty="0"/>
              <a:t>fond pro regionální rozvoj 85 %, </a:t>
            </a:r>
          </a:p>
          <a:p>
            <a:pPr marL="457200"/>
            <a:r>
              <a:rPr lang="cs-CZ" sz="1500" dirty="0" smtClean="0"/>
              <a:t>státní </a:t>
            </a:r>
            <a:r>
              <a:rPr lang="cs-CZ" sz="1500" dirty="0"/>
              <a:t>rozpočet 15 %, </a:t>
            </a:r>
          </a:p>
          <a:p>
            <a:pPr marL="457200"/>
            <a:r>
              <a:rPr lang="cs-CZ" sz="1500" dirty="0" smtClean="0"/>
              <a:t>příjemce </a:t>
            </a:r>
            <a:r>
              <a:rPr lang="cs-CZ" sz="1500" dirty="0"/>
              <a:t>0 %. </a:t>
            </a:r>
          </a:p>
          <a:p>
            <a:pPr marL="0" indent="0">
              <a:buNone/>
            </a:pPr>
            <a:r>
              <a:rPr lang="cs-CZ" sz="1500" b="1" dirty="0"/>
              <a:t>2) </a:t>
            </a:r>
            <a:r>
              <a:rPr lang="cs-CZ" sz="1500" b="1" dirty="0" smtClean="0"/>
              <a:t> Organizace zřizované kraji/obcemi</a:t>
            </a:r>
            <a:endParaRPr lang="cs-CZ" sz="1500" dirty="0"/>
          </a:p>
          <a:p>
            <a:pPr marL="457200"/>
            <a:r>
              <a:rPr lang="it-IT" sz="1500" dirty="0" smtClean="0"/>
              <a:t>Evropský </a:t>
            </a:r>
            <a:r>
              <a:rPr lang="it-IT" sz="1500" dirty="0"/>
              <a:t>fond pro regionální rozvoj 85 %, </a:t>
            </a:r>
          </a:p>
          <a:p>
            <a:pPr marL="457200"/>
            <a:r>
              <a:rPr lang="cs-CZ" sz="1500" dirty="0" smtClean="0"/>
              <a:t>státní </a:t>
            </a:r>
            <a:r>
              <a:rPr lang="cs-CZ" sz="1500" dirty="0"/>
              <a:t>rozpočet </a:t>
            </a:r>
            <a:r>
              <a:rPr lang="cs-CZ" sz="1500" dirty="0" smtClean="0"/>
              <a:t>5 </a:t>
            </a:r>
            <a:r>
              <a:rPr lang="cs-CZ" sz="1500" dirty="0"/>
              <a:t>%, </a:t>
            </a:r>
          </a:p>
          <a:p>
            <a:pPr marL="457200"/>
            <a:r>
              <a:rPr lang="cs-CZ" sz="1500" dirty="0" smtClean="0"/>
              <a:t>příjemce 10 </a:t>
            </a:r>
            <a:r>
              <a:rPr lang="cs-CZ" sz="1500" dirty="0"/>
              <a:t>%. </a:t>
            </a:r>
          </a:p>
          <a:p>
            <a:pPr marL="0" indent="0">
              <a:buNone/>
            </a:pPr>
            <a:r>
              <a:rPr lang="cs-CZ" sz="1500" b="1" dirty="0"/>
              <a:t>3) </a:t>
            </a:r>
            <a:r>
              <a:rPr lang="cs-CZ" sz="1500" b="1" dirty="0" smtClean="0"/>
              <a:t> Organizace zakládané kraji, organizace zakládané obcemi, nestátní neziskové organizace, církevní organizace a obchodní společnosti poskytující veřejnou službu v oblasti zdravotní péče podle zákona č. 372/2011 Sb., o zdravotních službách a podmínkách jejich poskytování, ve znění pozdějších předpisů</a:t>
            </a:r>
            <a:endParaRPr lang="cs-CZ" sz="1500" dirty="0"/>
          </a:p>
          <a:p>
            <a:pPr marL="457200"/>
            <a:r>
              <a:rPr lang="it-IT" sz="1500" dirty="0" smtClean="0"/>
              <a:t>Evropský </a:t>
            </a:r>
            <a:r>
              <a:rPr lang="it-IT" sz="1500" dirty="0"/>
              <a:t>fond pro regionální rozvoj 85 %, </a:t>
            </a:r>
          </a:p>
          <a:p>
            <a:pPr marL="457200"/>
            <a:r>
              <a:rPr lang="cs-CZ" sz="1500" dirty="0" smtClean="0"/>
              <a:t>státní </a:t>
            </a:r>
            <a:r>
              <a:rPr lang="cs-CZ" sz="1500" dirty="0"/>
              <a:t>rozpočet </a:t>
            </a:r>
            <a:r>
              <a:rPr lang="cs-CZ" sz="1500" dirty="0" smtClean="0"/>
              <a:t>0 </a:t>
            </a:r>
            <a:r>
              <a:rPr lang="cs-CZ" sz="1500" dirty="0"/>
              <a:t>%, </a:t>
            </a:r>
          </a:p>
          <a:p>
            <a:pPr marL="457200"/>
            <a:r>
              <a:rPr lang="cs-CZ" sz="1500" dirty="0" smtClean="0"/>
              <a:t>příjemce 15 </a:t>
            </a:r>
            <a:r>
              <a:rPr lang="cs-CZ" sz="1500" dirty="0"/>
              <a:t>%. </a:t>
            </a:r>
          </a:p>
          <a:p>
            <a:pPr marL="114300" indent="0">
              <a:buNone/>
            </a:pPr>
            <a:r>
              <a:rPr lang="cs-CZ" sz="1500" dirty="0" smtClean="0"/>
              <a:t>Míra podpory vyplývá z dokumentu MF </a:t>
            </a:r>
            <a:r>
              <a:rPr lang="cs-CZ" sz="1500" dirty="0"/>
              <a:t>Pravidla spolufinancování Evropských strukturálních a investičních fondů v programovém období 2014 – </a:t>
            </a:r>
            <a:r>
              <a:rPr lang="cs-CZ" sz="1500" dirty="0" smtClean="0"/>
              <a:t>2020</a:t>
            </a:r>
            <a:endParaRPr lang="cs-CZ" sz="15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5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60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</p:spTree>
    <p:extLst>
      <p:ext uri="{BB962C8B-B14F-4D97-AF65-F5344CB8AC3E}">
        <p14:creationId xmlns:p14="http://schemas.microsoft.com/office/powerpoint/2010/main" val="11850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82713"/>
            <a:ext cx="8712968" cy="4819649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1800"/>
              </a:spcBef>
              <a:spcAft>
                <a:spcPts val="600"/>
              </a:spcAft>
              <a:buNone/>
              <a:defRPr/>
            </a:pPr>
            <a:r>
              <a:rPr lang="cs-CZ" altLang="cs-CZ" sz="1600" b="1" dirty="0" smtClean="0"/>
              <a:t>Výše celkových způsobilých výdajů:</a:t>
            </a:r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 smtClean="0"/>
              <a:t>Minimální výše </a:t>
            </a:r>
            <a:r>
              <a:rPr lang="cs-CZ" altLang="cs-CZ" sz="1600" u="sng" dirty="0" smtClean="0"/>
              <a:t>celkových způsobilých výdajů</a:t>
            </a:r>
            <a:r>
              <a:rPr lang="cs-CZ" altLang="cs-CZ" sz="1600" dirty="0" smtClean="0"/>
              <a:t>:  </a:t>
            </a:r>
            <a:r>
              <a:rPr lang="cs-CZ" altLang="cs-CZ" sz="1600" b="1" dirty="0" smtClean="0"/>
              <a:t>není stanovena 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1600" dirty="0" smtClean="0"/>
              <a:t>Maximální výše </a:t>
            </a:r>
            <a:r>
              <a:rPr lang="cs-CZ" altLang="cs-CZ" sz="1600" u="sng" dirty="0" smtClean="0"/>
              <a:t>celkových způsobilých výdajů</a:t>
            </a:r>
            <a:r>
              <a:rPr lang="cs-CZ" altLang="cs-CZ" sz="1600" dirty="0" smtClean="0"/>
              <a:t>:  </a:t>
            </a:r>
            <a:r>
              <a:rPr lang="cs-CZ" altLang="cs-CZ" sz="1600" b="1" dirty="0" smtClean="0"/>
              <a:t>99 000 000 Kč </a:t>
            </a:r>
            <a:endParaRPr lang="en-US" altLang="cs-CZ" sz="1600" b="1" dirty="0" smtClean="0"/>
          </a:p>
          <a:p>
            <a:pPr marL="399600" indent="0" eaLnBrk="0" fontAlgn="base" hangingPunct="0">
              <a:spcAft>
                <a:spcPct val="0"/>
              </a:spcAft>
              <a:buNone/>
            </a:pPr>
            <a:r>
              <a:rPr lang="cs-CZ" sz="1600" b="1" dirty="0" smtClean="0"/>
              <a:t>Podporované aktivity</a:t>
            </a:r>
          </a:p>
          <a:p>
            <a:pPr marL="685350" indent="-285750" algn="just" eaLnBrk="0" fontAlgn="base" hangingPunct="0">
              <a:spcAft>
                <a:spcPct val="0"/>
              </a:spcAft>
            </a:pPr>
            <a:r>
              <a:rPr lang="cs-CZ" sz="1600" dirty="0"/>
              <a:t>Pořízení a modernizace přístrojového vybavení, zdravotnických prostředků, technologií a dalšího vybavení, které slouží pro poskytování zdravotních služeb v podporovaných oborech a metodách návazné péče podle Koncepce návazné péče Ministerstva zdravotnictví ČR</a:t>
            </a:r>
            <a:r>
              <a:rPr lang="cs-CZ" sz="1600" dirty="0" smtClean="0"/>
              <a:t>.</a:t>
            </a:r>
          </a:p>
          <a:p>
            <a:pPr marL="685350" lvl="1" algn="just" eaLnBrk="0" fontAlgn="base" hangingPunct="0">
              <a:spcAft>
                <a:spcPct val="0"/>
              </a:spcAft>
              <a:buFont typeface="Arial"/>
              <a:buChar char="•"/>
            </a:pPr>
            <a:r>
              <a:rPr lang="pl-PL" sz="1600" dirty="0" smtClean="0">
                <a:solidFill>
                  <a:prstClr val="black"/>
                </a:solidFill>
              </a:rPr>
              <a:t>Stavební </a:t>
            </a:r>
            <a:r>
              <a:rPr lang="pl-PL" sz="1600" dirty="0">
                <a:solidFill>
                  <a:prstClr val="black"/>
                </a:solidFill>
              </a:rPr>
              <a:t>úpravy nezbytné pro pořízení, modernizaci, umístění, instalaci a uvedení do provozu přístrojového vybavení, zdravotnických prostředků, technologií a dalšího vybavení, které slouží pro poskytování zdravotních služeb v podporovaných oborech a metodách návazné péče podle Koncepce návazné péče</a:t>
            </a:r>
            <a:r>
              <a:rPr lang="cs-CZ" sz="1600" dirty="0" smtClean="0"/>
              <a:t>.</a:t>
            </a:r>
          </a:p>
          <a:p>
            <a:pPr marL="685350" lvl="0" indent="-285750" algn="just" eaLnBrk="0" fontAlgn="base" hangingPunct="0">
              <a:spcAft>
                <a:spcPct val="0"/>
              </a:spcAft>
            </a:pPr>
            <a:r>
              <a:rPr lang="pl-PL" sz="1600" dirty="0" smtClean="0">
                <a:solidFill>
                  <a:prstClr val="black"/>
                </a:solidFill>
              </a:rPr>
              <a:t>Pořízení </a:t>
            </a:r>
            <a:r>
              <a:rPr lang="pl-PL" sz="1600" dirty="0">
                <a:solidFill>
                  <a:prstClr val="black"/>
                </a:solidFill>
              </a:rPr>
              <a:t>spotřebního materiálu nezbytného k uvedení přístrojů a technologií do provozu (tzv. startovací balíček), instruktáž personálu podle zákona č. 268/2014 Sb., o zdravotnických prostředcích, realizované ve vazbě na pořízení a modernizaci přístrojového vybavení, zdravotnických prostředků, technologií a dalšího vybavení.  </a:t>
            </a:r>
          </a:p>
          <a:p>
            <a:pPr marL="685350" lvl="1" algn="just" eaLnBrk="0" fontAlgn="base" hangingPunct="0">
              <a:spcAft>
                <a:spcPct val="0"/>
              </a:spcAft>
              <a:buFont typeface="Arial"/>
              <a:buChar char="•"/>
            </a:pPr>
            <a:endParaRPr lang="cs-CZ" sz="1600" dirty="0" smtClean="0"/>
          </a:p>
          <a:p>
            <a:pPr marL="685350" lvl="1" algn="just" eaLnBrk="0" fontAlgn="base" hangingPunct="0">
              <a:spcAft>
                <a:spcPct val="0"/>
              </a:spcAft>
              <a:buFont typeface="Arial"/>
              <a:buChar char="•"/>
            </a:pPr>
            <a:endParaRPr lang="cs-CZ" sz="1600" dirty="0"/>
          </a:p>
          <a:p>
            <a:pPr marL="399600" indent="0" algn="just" eaLnBrk="0" fontAlgn="base" hangingPunct="0">
              <a:spcAft>
                <a:spcPct val="0"/>
              </a:spcAft>
              <a:buNone/>
            </a:pPr>
            <a:endParaRPr lang="pl-PL" sz="16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5715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3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352928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aktivity (min. 85 % celkových způsobilých výdajů</a:t>
            </a:r>
            <a:r>
              <a:rPr lang="cs-CZ" sz="2000" b="1" dirty="0" smtClean="0"/>
              <a:t>)</a:t>
            </a: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výdaje na pořízení přístrojového vybavení,</a:t>
            </a:r>
            <a:endParaRPr lang="cs-CZ" sz="1600" dirty="0">
              <a:latin typeface="+mn-lt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výdaje na pořízení zdravotnických prostředků,</a:t>
            </a:r>
            <a:endParaRPr lang="cs-CZ" sz="1600" dirty="0">
              <a:latin typeface="+mn-lt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výdaje na nákup </a:t>
            </a:r>
            <a:r>
              <a:rPr lang="cs-CZ" sz="1600" dirty="0">
                <a:latin typeface="+mn-lt"/>
              </a:rPr>
              <a:t>technologií</a:t>
            </a:r>
            <a:r>
              <a:rPr lang="cs-CZ" sz="1600" dirty="0">
                <a:latin typeface="+mn-lt"/>
                <a:cs typeface="Arial"/>
              </a:rPr>
              <a:t>, technologické obnovy nebo technologických vestaveb do stávajících prostor určených pro obory návazné péče např. operačních sálů,</a:t>
            </a:r>
            <a:endParaRPr lang="cs-CZ" sz="1600" dirty="0">
              <a:latin typeface="+mn-lt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výdaje na nákup dalšího vybavení pro obory návazné péče, které nejsou zdravotnickými prostředky (např. myčky endoskopů),</a:t>
            </a:r>
            <a:endParaRPr lang="cs-CZ" sz="1600" dirty="0">
              <a:latin typeface="+mn-lt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výdaje na stavební úpravy související s instalací, montáží nebo </a:t>
            </a:r>
            <a:r>
              <a:rPr lang="cs-CZ" sz="1600" dirty="0" err="1">
                <a:latin typeface="+mn-lt"/>
                <a:cs typeface="Arial"/>
              </a:rPr>
              <a:t>zprovozuschopněním</a:t>
            </a:r>
            <a:r>
              <a:rPr lang="cs-CZ" sz="1600" dirty="0">
                <a:latin typeface="+mn-lt"/>
                <a:cs typeface="Arial"/>
              </a:rPr>
              <a:t> přístrojového vybavení, zdravotnických prostředků a technologií,</a:t>
            </a:r>
            <a:endParaRPr lang="cs-CZ" sz="1600" dirty="0">
              <a:latin typeface="+mn-lt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výdaje na spotřební materiál nezbytný k uvedení přístrojů a technologií do provozu,</a:t>
            </a:r>
            <a:endParaRPr lang="cs-CZ" sz="1600" dirty="0">
              <a:latin typeface="+mn-lt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výdaje na instruktáž personálu podle zákona č. 268/2014 Sb., o zdravotnických prostředcích,</a:t>
            </a:r>
            <a:endParaRPr lang="cs-CZ" sz="1600" dirty="0">
              <a:latin typeface="+mn-lt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cs typeface="Arial"/>
              </a:rPr>
              <a:t>DPH u neplátců DPH (související se způsobilými výdaji na hlavní aktivity),</a:t>
            </a:r>
            <a:endParaRPr lang="cs-CZ" sz="1600" dirty="0">
              <a:latin typeface="+mn-lt"/>
            </a:endParaRPr>
          </a:p>
          <a:p>
            <a:pPr lvl="0" algn="just">
              <a:spcAft>
                <a:spcPts val="1000"/>
              </a:spcAft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DPH u plátců, pokud nemají vzhledem k hlavním aktivitám projektu nárok na odpočet DPH na vstupu.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endParaRPr lang="cs-CZ" sz="2000" b="1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9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8676456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Vedlejší podporované aktivity (max. 15 % celkových způsobilých výdajů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endParaRPr lang="cs-CZ" sz="1800" b="1" dirty="0"/>
          </a:p>
          <a:p>
            <a:pPr lvl="0" algn="just">
              <a:buFont typeface="Symbol"/>
              <a:buChar char=""/>
            </a:pPr>
            <a:r>
              <a:rPr lang="cs-CZ" sz="2000" dirty="0">
                <a:latin typeface="+mn-lt"/>
                <a:ea typeface="MS Mincho"/>
                <a:cs typeface="Arial"/>
              </a:rPr>
              <a:t>výdaje na projektovou dokumentaci pro vydání stavebního povolení, pro ohlášení stavby nebo pro provádění stavby,</a:t>
            </a:r>
            <a:endParaRPr lang="cs-CZ" sz="20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2000" dirty="0">
                <a:latin typeface="+mn-lt"/>
                <a:ea typeface="MS Mincho"/>
                <a:cs typeface="Arial"/>
              </a:rPr>
              <a:t>povinná publicita (viz kap 13 Obecných pravidel),</a:t>
            </a:r>
            <a:endParaRPr lang="cs-CZ" sz="20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2000" dirty="0">
                <a:latin typeface="+mn-lt"/>
                <a:ea typeface="MS Mincho"/>
                <a:cs typeface="Arial"/>
              </a:rPr>
              <a:t>autorský dozor, technický dozor investora, BOZP,</a:t>
            </a:r>
            <a:endParaRPr lang="cs-CZ" sz="20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2000" dirty="0">
                <a:latin typeface="+mn-lt"/>
                <a:ea typeface="MS Mincho"/>
                <a:cs typeface="Arial"/>
              </a:rPr>
              <a:t>DPH neplátců DPH související se způsobilými výdaji na vedlejší aktivity,</a:t>
            </a:r>
            <a:endParaRPr lang="cs-CZ" sz="2000" dirty="0">
              <a:latin typeface="+mn-lt"/>
              <a:ea typeface="MS Mincho"/>
              <a:cs typeface="Times New Roman"/>
            </a:endParaRPr>
          </a:p>
          <a:p>
            <a:pPr lvl="0" algn="just">
              <a:spcAft>
                <a:spcPts val="1000"/>
              </a:spcAft>
              <a:buFont typeface="Symbol"/>
              <a:buChar char=""/>
            </a:pPr>
            <a:r>
              <a:rPr lang="cs-CZ" sz="2000" dirty="0">
                <a:latin typeface="+mn-lt"/>
                <a:ea typeface="MS Mincho"/>
                <a:cs typeface="Arial"/>
              </a:rPr>
              <a:t>DPH plátců, pokud nemají vzhledem k vedlejším aktivitám projektu nárok na odpočet DPH na vstupu.</a:t>
            </a:r>
            <a:endParaRPr lang="cs-CZ" sz="2000" dirty="0">
              <a:latin typeface="+mn-lt"/>
              <a:ea typeface="MS Mincho"/>
              <a:cs typeface="Times New Roman"/>
            </a:endParaRP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66900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9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2058" y="943669"/>
            <a:ext cx="8671942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Nezpůsobilé výdaje: </a:t>
            </a:r>
            <a:endParaRPr lang="cs-CZ" sz="2000" b="1" dirty="0"/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použité zdravotnické prostředky,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</a:t>
            </a:r>
            <a:r>
              <a:rPr lang="cs-CZ" sz="1600" dirty="0" err="1">
                <a:latin typeface="+mn-lt"/>
                <a:ea typeface="MS Mincho"/>
                <a:cs typeface="Arial"/>
              </a:rPr>
              <a:t>implantabilní</a:t>
            </a:r>
            <a:r>
              <a:rPr lang="cs-CZ" sz="1600" dirty="0">
                <a:latin typeface="+mn-lt"/>
                <a:ea typeface="MS Mincho"/>
                <a:cs typeface="Arial"/>
              </a:rPr>
              <a:t> zdravotnické prostředky,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zdravotnické prostředky pro </a:t>
            </a:r>
            <a:r>
              <a:rPr lang="cs-CZ" sz="1600" dirty="0" err="1">
                <a:latin typeface="+mn-lt"/>
                <a:ea typeface="MS Mincho"/>
                <a:cs typeface="Arial"/>
              </a:rPr>
              <a:t>sebetestování</a:t>
            </a:r>
            <a:r>
              <a:rPr lang="cs-CZ" sz="1600" dirty="0">
                <a:latin typeface="+mn-lt"/>
                <a:ea typeface="MS Mincho"/>
                <a:cs typeface="Arial"/>
              </a:rPr>
              <a:t>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individuálně zhotovené zdravotnické prostředky,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zdravotnické prostředky určené pro klinické zkoušky,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zdravotnické prostředky určené na hodnocení funkční způsobilosti,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jiný materiál kromě spotřebního materiálu nutného pro uvedení přístrojových zdravotnických prostředků do provozu,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nemocniční a ekonomické informační systémy např. standardní NIS a EKIS, případně mzdové a další systémy (např. PACS), které nejsou zdravotnickými prostředky podle zákona č. 268/2014 Sb., o zdravotnických prostředcích,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bez přímého vztahu k projektu,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rekonstrukci stávajících a výstavbu nových budov,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spcAft>
                <a:spcPts val="1000"/>
              </a:spcAft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nesplňující principy hospodárnosti, účelnosti a efektivnosti,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marL="0" indent="0">
              <a:buNone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6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2058" y="943669"/>
            <a:ext cx="8671942" cy="500561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Nezpůsobilé </a:t>
            </a:r>
            <a:r>
              <a:rPr lang="cs-CZ" sz="2000" b="1" dirty="0"/>
              <a:t>výdaje: </a:t>
            </a:r>
          </a:p>
          <a:p>
            <a:pPr lvl="0" algn="just">
              <a:buFont typeface="Symbol"/>
              <a:buChar char=""/>
            </a:pPr>
            <a:r>
              <a:rPr lang="cs-CZ" sz="1600" dirty="0" smtClean="0">
                <a:latin typeface="+mn-lt"/>
                <a:ea typeface="MS Mincho"/>
                <a:cs typeface="Arial"/>
              </a:rPr>
              <a:t>výdaje </a:t>
            </a:r>
            <a:r>
              <a:rPr lang="cs-CZ" sz="1600" dirty="0">
                <a:latin typeface="+mn-lt"/>
                <a:ea typeface="MS Mincho"/>
                <a:cs typeface="Arial"/>
              </a:rPr>
              <a:t>na nepovinnou publicitu,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zpracování žádosti o podporu,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externí management projektu a zpracování Monitorovacích zpráv a Žádostí o platbu,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převyšující maximální výši způsobilých výdajů projektu,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vzniklé nad rámec Rozhodnutí,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DPH, pokud žadatel má nárok na odpočet DPH ve smyslu zákona č. 235/2004 Sb., o dani z přidané hodnoty, 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jiné daně,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splátky půjček a úvěrů,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úroky z úvěrů,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sankce a penále,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záruky, pojištění, bankovní poplatky, kursové ztráty, celní a správní poplatky,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lvl="0" algn="just">
              <a:spcAft>
                <a:spcPts val="1000"/>
              </a:spcAft>
              <a:buFont typeface="Symbol"/>
              <a:buChar char=""/>
            </a:pPr>
            <a:r>
              <a:rPr lang="cs-CZ" sz="1600" dirty="0">
                <a:latin typeface="+mn-lt"/>
                <a:ea typeface="MS Mincho"/>
                <a:cs typeface="Arial"/>
              </a:rPr>
              <a:t>výdaje na vedlejší aktivity projektu přesahující 15 % celkových způsobilých výdajů projektu.</a:t>
            </a:r>
            <a:endParaRPr lang="cs-CZ" sz="1600" dirty="0">
              <a:latin typeface="+mn-lt"/>
              <a:ea typeface="MS Mincho"/>
              <a:cs typeface="Times New Roman"/>
            </a:endParaRPr>
          </a:p>
          <a:p>
            <a:pPr marL="0" indent="0">
              <a:buNone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5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4328" y="1340768"/>
            <a:ext cx="8326144" cy="468052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Povinné přílohy </a:t>
            </a:r>
            <a:r>
              <a:rPr lang="cs-CZ" sz="2000" b="1" dirty="0" smtClean="0"/>
              <a:t>žádosti</a:t>
            </a:r>
          </a:p>
          <a:p>
            <a:pPr marL="0" indent="0" algn="just">
              <a:buNone/>
            </a:pPr>
            <a:r>
              <a:rPr lang="cs-CZ" sz="2000" i="1" dirty="0"/>
              <a:t>Pokud je některá povinná příloha pro žadatele nerelevantní (např. projektová dokumentace pro vydání stavebního povolení nebo pro ohlášení stavby v případě, že předmětem projektu je pouze pořízení vybavení a technologií), žadatel nahraje jako přílohu dokument, ve kterém uvede zdůvodnění nedoložení povinné přílohy. </a:t>
            </a:r>
            <a:r>
              <a:rPr lang="cs-CZ" sz="1400" i="1" dirty="0"/>
              <a:t>	</a:t>
            </a:r>
            <a:endParaRPr lang="cs-CZ" sz="1400" i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1. </a:t>
            </a:r>
            <a:r>
              <a:rPr lang="cs-CZ" sz="2000" dirty="0"/>
              <a:t>Plná moc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2. </a:t>
            </a:r>
            <a:r>
              <a:rPr lang="cs-CZ" sz="2000" dirty="0"/>
              <a:t>Dokumentace k zadávacím a výběrovým řízením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3. </a:t>
            </a:r>
            <a:r>
              <a:rPr lang="cs-CZ" sz="2000" dirty="0"/>
              <a:t>Doklady o právní subjektivitě žadatele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2000" b="1" dirty="0"/>
              <a:t>4. </a:t>
            </a:r>
            <a:r>
              <a:rPr lang="pl-PL" sz="2000" dirty="0"/>
              <a:t>Výpis z rejstříku trestů </a:t>
            </a:r>
            <a:endParaRPr lang="cs-CZ" sz="1400" dirty="0"/>
          </a:p>
          <a:p>
            <a:pPr marL="0" indent="0">
              <a:spcBef>
                <a:spcPts val="1200"/>
              </a:spcBef>
              <a:buNone/>
            </a:pPr>
            <a:endParaRPr lang="cs-CZ" sz="2000" dirty="0"/>
          </a:p>
          <a:p>
            <a:pPr marL="0" indent="0"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74101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5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6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14438"/>
            <a:ext cx="8229600" cy="48788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70C0"/>
                </a:solidFill>
              </a:rPr>
              <a:t>Role MMR </a:t>
            </a:r>
            <a:r>
              <a:rPr lang="cs-CZ" sz="3200" cap="none" dirty="0">
                <a:solidFill>
                  <a:srgbClr val="0070C0"/>
                </a:solidFill>
              </a:rPr>
              <a:t>a</a:t>
            </a:r>
            <a:r>
              <a:rPr lang="cs-CZ" sz="3200" dirty="0">
                <a:solidFill>
                  <a:srgbClr val="0070C0"/>
                </a:solidFill>
              </a:rPr>
              <a:t> CRR</a:t>
            </a: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Povinné přílohy žádosti</a:t>
            </a:r>
          </a:p>
          <a:p>
            <a:pPr marL="0" indent="0">
              <a:buFont typeface="Arial"/>
              <a:buNone/>
            </a:pPr>
            <a:endParaRPr lang="cs-CZ" sz="14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5</a:t>
            </a:r>
            <a:r>
              <a:rPr lang="cs-CZ" sz="2000" b="1" dirty="0"/>
              <a:t>.</a:t>
            </a:r>
            <a:r>
              <a:rPr lang="cs-CZ" sz="2000" dirty="0"/>
              <a:t>	Žádost o stavební povolení nebo ohlášení, případně stavební povolení nebo souhlas s provedením ohlášeného stavebního záměru nebo veřejnoprávní smlouva nahrazující stavební </a:t>
            </a:r>
            <a:r>
              <a:rPr lang="cs-CZ" sz="2000" dirty="0" smtClean="0"/>
              <a:t>povolení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6</a:t>
            </a:r>
            <a:r>
              <a:rPr lang="cs-CZ" sz="2000" b="1" dirty="0"/>
              <a:t>.</a:t>
            </a:r>
            <a:r>
              <a:rPr lang="cs-CZ" sz="2000" dirty="0"/>
              <a:t>	Projektová dokumentace pro vydání stavebního povolení nebo pro ohlášení stavby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l-PL" sz="2000" b="1" dirty="0" smtClean="0"/>
              <a:t>7</a:t>
            </a:r>
            <a:r>
              <a:rPr lang="pl-PL" sz="2000" b="1" dirty="0"/>
              <a:t>.</a:t>
            </a:r>
            <a:r>
              <a:rPr lang="pl-PL" sz="2000" dirty="0"/>
              <a:t>	Podklady pro hodnocení projektu</a:t>
            </a: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/>
              <a:t>8</a:t>
            </a:r>
            <a:r>
              <a:rPr lang="cs-CZ" sz="2000" b="1" dirty="0" smtClean="0"/>
              <a:t>.    </a:t>
            </a:r>
            <a:r>
              <a:rPr lang="cs-CZ" sz="2000" dirty="0" smtClean="0"/>
              <a:t>Položkový </a:t>
            </a:r>
            <a:r>
              <a:rPr lang="cs-CZ" sz="2000" dirty="0"/>
              <a:t>rozpočet stavby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9</a:t>
            </a:r>
            <a:r>
              <a:rPr lang="cs-CZ" sz="2000" b="1" dirty="0"/>
              <a:t>.</a:t>
            </a:r>
            <a:r>
              <a:rPr lang="cs-CZ" sz="2000" dirty="0"/>
              <a:t>	Oprávnění nebo registrace k poskytování zdravotních služeb v uvedených oborech dle zákona č. 372/2011 Sb., o zdravotních službách a podmínkách jejich poskytování, v platném </a:t>
            </a:r>
            <a:r>
              <a:rPr lang="cs-CZ" sz="2000" dirty="0" smtClean="0"/>
              <a:t>znění</a:t>
            </a:r>
            <a:endParaRPr lang="cs-CZ" sz="2000" dirty="0"/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9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Povinné přílohy žádosti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 typeface="Arial"/>
              <a:buNone/>
            </a:pPr>
            <a:endParaRPr lang="cs-CZ" sz="2000" b="1" dirty="0">
              <a:solidFill>
                <a:srgbClr val="FF0000"/>
              </a:solidFill>
            </a:endParaRPr>
          </a:p>
          <a:p>
            <a:pPr marL="0" indent="0">
              <a:buFont typeface="Arial"/>
              <a:buNone/>
            </a:pPr>
            <a:r>
              <a:rPr lang="cs-CZ" sz="2000" b="1" dirty="0" smtClean="0"/>
              <a:t>10. </a:t>
            </a:r>
            <a:r>
              <a:rPr lang="cs-CZ" sz="2000" dirty="0" smtClean="0"/>
              <a:t>Čestné </a:t>
            </a:r>
            <a:r>
              <a:rPr lang="cs-CZ" sz="2000" dirty="0"/>
              <a:t>prohlášení o skutečném počtu akutních </a:t>
            </a:r>
            <a:r>
              <a:rPr lang="cs-CZ" sz="2000" dirty="0" smtClean="0"/>
              <a:t>lůžek</a:t>
            </a: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11. </a:t>
            </a:r>
            <a:r>
              <a:rPr lang="cs-CZ" sz="2000" dirty="0" smtClean="0"/>
              <a:t>Stanovisko kraje - </a:t>
            </a:r>
            <a:r>
              <a:rPr lang="cs-CZ" sz="2000" dirty="0"/>
              <a:t>Žadatel předkládá stanovisko kraje pouze v případě, </a:t>
            </a:r>
            <a:r>
              <a:rPr lang="cs-CZ" sz="2000" dirty="0" smtClean="0"/>
              <a:t>	kdy </a:t>
            </a:r>
            <a:r>
              <a:rPr lang="cs-CZ" sz="2000" dirty="0"/>
              <a:t>nemá zajištěno alespoň 300 akutních lůžek a v regionu LAU 1 </a:t>
            </a:r>
            <a:r>
              <a:rPr lang="cs-CZ" sz="2000" dirty="0" smtClean="0"/>
              <a:t>	jsou </a:t>
            </a:r>
            <a:r>
              <a:rPr lang="cs-CZ" sz="2000" dirty="0"/>
              <a:t>pouze poskytovatelé zdravotních služeb s menší kapacitou </a:t>
            </a:r>
            <a:r>
              <a:rPr lang="cs-CZ" sz="2000" dirty="0" smtClean="0"/>
              <a:t>	akutních </a:t>
            </a:r>
            <a:r>
              <a:rPr lang="cs-CZ" sz="2000" dirty="0"/>
              <a:t>lůžek. </a:t>
            </a:r>
            <a:endParaRPr lang="cs-CZ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12. </a:t>
            </a:r>
            <a:r>
              <a:rPr lang="cs-CZ" sz="2000" dirty="0" smtClean="0"/>
              <a:t>Stanovisko Ministerstva zdravotnictví České republiky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13. </a:t>
            </a:r>
            <a:r>
              <a:rPr lang="cs-CZ" sz="2000" dirty="0" smtClean="0"/>
              <a:t>Stanovisko </a:t>
            </a:r>
            <a:r>
              <a:rPr lang="cs-CZ" sz="2000" dirty="0"/>
              <a:t>Komise pro posuzování rozmístění přístrojových </a:t>
            </a:r>
            <a:r>
              <a:rPr lang="cs-CZ" sz="2000" dirty="0" smtClean="0"/>
              <a:t>	zdravotnických </a:t>
            </a:r>
            <a:r>
              <a:rPr lang="cs-CZ" sz="2000" dirty="0"/>
              <a:t>prostředků </a:t>
            </a:r>
            <a:r>
              <a:rPr lang="cs-CZ" sz="2000" dirty="0" smtClean="0"/>
              <a:t> 	(„</a:t>
            </a:r>
            <a:r>
              <a:rPr lang="cs-CZ" sz="2000" dirty="0"/>
              <a:t>přístrojová komise</a:t>
            </a:r>
            <a:r>
              <a:rPr lang="cs-CZ" sz="2000" dirty="0" smtClean="0"/>
              <a:t>“) s</a:t>
            </a:r>
            <a:r>
              <a:rPr lang="cs-CZ" sz="2000" dirty="0"/>
              <a:t> </a:t>
            </a:r>
            <a:r>
              <a:rPr lang="cs-CZ" sz="2000" dirty="0" smtClean="0"/>
              <a:t>Rozhodnutím 	2012/21/EU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14. </a:t>
            </a:r>
            <a:r>
              <a:rPr lang="cs-CZ" sz="2000" dirty="0" smtClean="0"/>
              <a:t>Stanovisko vysoce specializovaného centra k referování pacientů</a:t>
            </a:r>
            <a:endParaRPr lang="cs-CZ" sz="2000" b="1" dirty="0" smtClean="0"/>
          </a:p>
          <a:p>
            <a:pPr marL="0" indent="0">
              <a:spcBef>
                <a:spcPts val="1200"/>
              </a:spcBef>
              <a:buNone/>
            </a:pP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endParaRPr lang="cs-CZ" sz="2000" dirty="0" smtClean="0"/>
          </a:p>
          <a:p>
            <a:pPr marL="457200" indent="-457200">
              <a:spcBef>
                <a:spcPts val="1200"/>
              </a:spcBef>
              <a:buAutoNum type="arabicPeriod" startAt="13"/>
            </a:pPr>
            <a:endParaRPr lang="cs-CZ" sz="2000" dirty="0"/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28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Povinné přílohy žádosti</a:t>
            </a:r>
            <a:r>
              <a:rPr lang="cs-CZ" sz="2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 typeface="Arial"/>
              <a:buNone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Font typeface="Arial"/>
              <a:buNone/>
            </a:pPr>
            <a:r>
              <a:rPr lang="cs-CZ" sz="2000" b="1" dirty="0" smtClean="0"/>
              <a:t>15. </a:t>
            </a:r>
            <a:r>
              <a:rPr lang="cs-CZ" sz="2000" dirty="0"/>
              <a:t>Vyjádření Všeobecné zdravotní pojišťovny </a:t>
            </a:r>
            <a:r>
              <a:rPr lang="cs-CZ" sz="2000" dirty="0" smtClean="0"/>
              <a:t>ČR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cs-CZ" sz="2000" b="1" dirty="0" smtClean="0"/>
              <a:t>16. </a:t>
            </a:r>
            <a:r>
              <a:rPr lang="cs-CZ" sz="2000" dirty="0"/>
              <a:t>Vyjádření zaměstnanecké zdravotní pojišťovny </a:t>
            </a:r>
            <a:r>
              <a:rPr lang="cs-CZ" sz="2000" dirty="0" smtClean="0"/>
              <a:t> </a:t>
            </a: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17. </a:t>
            </a:r>
            <a:r>
              <a:rPr lang="cs-CZ" sz="2000" dirty="0" smtClean="0"/>
              <a:t>Průzkum trhu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18. </a:t>
            </a:r>
            <a:r>
              <a:rPr lang="cs-CZ" sz="2000" dirty="0"/>
              <a:t>Seznam objednávek – přímých </a:t>
            </a:r>
            <a:r>
              <a:rPr lang="cs-CZ" sz="2000" dirty="0" smtClean="0"/>
              <a:t>nákupů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19. </a:t>
            </a:r>
            <a:r>
              <a:rPr lang="cs-CZ" sz="2000" dirty="0"/>
              <a:t>Pověřovací akt k výkonu služby obecného hospodářského zájmu </a:t>
            </a:r>
            <a:r>
              <a:rPr lang="cs-CZ" sz="2000" dirty="0" smtClean="0"/>
              <a:t>	v</a:t>
            </a:r>
            <a:r>
              <a:rPr lang="cs-CZ" sz="2000" dirty="0"/>
              <a:t> souladu s </a:t>
            </a:r>
            <a:r>
              <a:rPr lang="cs-CZ" sz="2000" dirty="0" smtClean="0"/>
              <a:t>Rozhodnutím </a:t>
            </a:r>
            <a:r>
              <a:rPr lang="cs-CZ" sz="2000" dirty="0"/>
              <a:t>2012/21/EU</a:t>
            </a:r>
            <a:endParaRPr lang="cs-CZ" sz="2000" dirty="0" smtClean="0"/>
          </a:p>
          <a:p>
            <a:pPr marL="0" indent="0">
              <a:spcBef>
                <a:spcPts val="1200"/>
              </a:spcBef>
              <a:buNone/>
            </a:pP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endParaRPr lang="cs-CZ" sz="2000" dirty="0" smtClean="0"/>
          </a:p>
          <a:p>
            <a:pPr marL="457200" indent="-457200">
              <a:spcBef>
                <a:spcPts val="1200"/>
              </a:spcBef>
              <a:buAutoNum type="arabicPeriod" startAt="13"/>
            </a:pPr>
            <a:endParaRPr lang="cs-CZ" sz="2000" dirty="0"/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61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Příloha č. 10 – Čestné prohlášení o skutečném počtu akutních lůžek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/>
              <a:t>Žadatel předkládá čestné prohlášení ke skutečnému počtu akutních lůžek. Pokud v průběhu realizace projektu klesne počet akutních lůžek, nedochází tím k porušení Podmínek Rozhodnutí o poskytnutí dotace</a:t>
            </a:r>
            <a:r>
              <a:rPr lang="cs-CZ" sz="20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b="1" dirty="0" smtClean="0"/>
              <a:t>Příloha č. 11 – Stanovisko kraje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/>
              <a:t>V</a:t>
            </a:r>
            <a:r>
              <a:rPr lang="cs-CZ" sz="2000" dirty="0"/>
              <a:t> daném regionu LAU 1 lze podpořit maximálně jednoho poskytovatele zdravotních služeb s menší akutní lůžkovou kapacitou podle Koncepce návazné péče.  Pro ostatní žadatele není příloha relevantní (tj. pro žadatele, který má více jak 300 akutních lůžek). Stanoviska budou vydávána na základě žádosti o vydání stanoviska zaslané spolu s projektovým záměrem. Tyto dokumenty je možné zasílat na adresu příslušného krajského úřadu, v jehož správním obvodu se nachází zdravotnické zařízení, v němž budou zdravotní služby </a:t>
            </a:r>
            <a:r>
              <a:rPr lang="cs-CZ" sz="2000" dirty="0" smtClean="0"/>
              <a:t>poskytovány.</a:t>
            </a:r>
            <a:endParaRPr lang="cs-CZ" sz="2000" b="1" dirty="0" smtClean="0"/>
          </a:p>
          <a:p>
            <a:pPr marL="0" indent="0">
              <a:spcBef>
                <a:spcPts val="1200"/>
              </a:spcBef>
              <a:buNone/>
            </a:pP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endParaRPr lang="cs-CZ" sz="2000" dirty="0" smtClean="0"/>
          </a:p>
          <a:p>
            <a:pPr marL="457200" indent="-457200">
              <a:spcBef>
                <a:spcPts val="1200"/>
              </a:spcBef>
              <a:buAutoNum type="arabicPeriod" startAt="13"/>
            </a:pPr>
            <a:endParaRPr lang="cs-CZ" sz="2000" dirty="0"/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0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517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b="1" dirty="0" smtClean="0"/>
              <a:t>Příloha č. 12 – Stanovisko Ministerstva zdravotnictví České republiky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/>
              <a:t>Stanovisko je vyžadováno u všech </a:t>
            </a:r>
            <a:r>
              <a:rPr lang="cs-CZ" sz="2000" dirty="0" smtClean="0"/>
              <a:t>žadatelů. </a:t>
            </a:r>
            <a:r>
              <a:rPr lang="cs-CZ" sz="2000" dirty="0"/>
              <a:t>Stanovisko uvádí, zda je žádost o podporu v souladu s Koncepcí návazné péče</a:t>
            </a:r>
            <a:r>
              <a:rPr lang="cs-CZ" sz="2000" dirty="0" smtClean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/>
              <a:t>Stanoviska budou vydávána na základě projektových záměrů, které je možné zasílat elektronicky na adresu </a:t>
            </a:r>
            <a:r>
              <a:rPr lang="cs-CZ" sz="2000" u="sng" dirty="0">
                <a:hlinkClick r:id="rId3"/>
              </a:rPr>
              <a:t>ef@mzcr.cz</a:t>
            </a:r>
            <a:r>
              <a:rPr lang="cs-CZ" sz="2000" dirty="0"/>
              <a:t> v následujícím formátu</a:t>
            </a:r>
            <a:r>
              <a:rPr lang="cs-CZ" sz="2000" dirty="0" smtClean="0"/>
              <a:t>:</a:t>
            </a:r>
          </a:p>
          <a:p>
            <a:pPr lvl="0"/>
            <a:r>
              <a:rPr lang="cs-CZ" sz="1600" dirty="0"/>
              <a:t>název žadatele/poskytovatele zdravotních služeb a informace o tom, zda poskytovatel zdravotních služeb zajišťuje péči v oborech gynekologie a porodnictví, chirurgie, vnitřní lékařství a dětské lékařství,</a:t>
            </a:r>
          </a:p>
          <a:p>
            <a:pPr lvl="0"/>
            <a:r>
              <a:rPr lang="cs-CZ" sz="1600" dirty="0"/>
              <a:t>stručný popis a odůvodnění realizace projektu,</a:t>
            </a:r>
          </a:p>
          <a:p>
            <a:pPr lvl="0"/>
            <a:r>
              <a:rPr lang="cs-CZ" sz="1600" dirty="0"/>
              <a:t>popis oborů návazné péče navazující na péči center vysoce specializované péče (viz příloha č. 7 </a:t>
            </a:r>
            <a:r>
              <a:rPr lang="cs-CZ" sz="1600" dirty="0" smtClean="0"/>
              <a:t>Pravidel</a:t>
            </a:r>
            <a:r>
              <a:rPr lang="cs-CZ" sz="1600" dirty="0"/>
              <a:t>),</a:t>
            </a:r>
          </a:p>
          <a:p>
            <a:pPr lvl="0"/>
            <a:r>
              <a:rPr lang="cs-CZ" sz="1600" dirty="0"/>
              <a:t>odkaz na centra vysoce specializované péče </a:t>
            </a:r>
            <a:r>
              <a:rPr lang="cs-CZ" sz="1600" dirty="0" smtClean="0"/>
              <a:t>popis </a:t>
            </a:r>
            <a:r>
              <a:rPr lang="cs-CZ" sz="1600" dirty="0"/>
              <a:t>zdravotnických prostředků, technologií a vybavení, jejichž modernizace má být předmětem projektu s odkazem pro jaký obor péče má být daný zdravotnický prostředek využíván,</a:t>
            </a:r>
          </a:p>
          <a:p>
            <a:r>
              <a:rPr lang="cs-CZ" sz="1600" dirty="0"/>
              <a:t>Stanovisko </a:t>
            </a:r>
            <a:r>
              <a:rPr lang="cs-CZ" sz="1600" dirty="0" smtClean="0"/>
              <a:t>kraje.</a:t>
            </a:r>
            <a:endParaRPr lang="cs-CZ" sz="1600" dirty="0"/>
          </a:p>
          <a:p>
            <a:pPr marL="0" indent="0">
              <a:spcBef>
                <a:spcPts val="1200"/>
              </a:spcBef>
              <a:buNone/>
            </a:pPr>
            <a:endParaRPr lang="cs-CZ" sz="2000" dirty="0" smtClean="0"/>
          </a:p>
          <a:p>
            <a:pPr marL="457200" indent="-457200">
              <a:spcBef>
                <a:spcPts val="1200"/>
              </a:spcBef>
              <a:buAutoNum type="arabicPeriod" startAt="13"/>
            </a:pPr>
            <a:endParaRPr lang="cs-CZ" sz="2000" dirty="0"/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29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b="1" dirty="0" smtClean="0"/>
              <a:t>Příloha č. 14 – </a:t>
            </a:r>
            <a:r>
              <a:rPr lang="cs-CZ" sz="2000" b="1" dirty="0"/>
              <a:t>Stanovisko vysoce specializovaného centra k referování  </a:t>
            </a:r>
            <a:r>
              <a:rPr lang="cs-CZ" sz="2000" b="1" dirty="0" smtClean="0"/>
              <a:t>pacientů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/>
              <a:t>Poskytovatel zdravotních služeb, jehož součástí je vysoce specializované centrum, ve stanovisku prohlašuje, že žadatel referoval v předchozím kalendářním roce pacienty do daného vysoce specializovaného </a:t>
            </a:r>
            <a:r>
              <a:rPr lang="cs-CZ" sz="2000" dirty="0" smtClean="0"/>
              <a:t>centra.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/>
              <a:t>Žadatel </a:t>
            </a:r>
            <a:r>
              <a:rPr lang="cs-CZ" sz="2000" dirty="0"/>
              <a:t>předloží stanoviska center vysoce specializované péče, se kterými spolupracuje a která budou mít vazbu na výstupy projektu. Tato příloha není relevantní pro projekty na návaznost na perinatologická centra a pro projekty, kdy je žadatel současně poskytovatelem zdravotních služeb v národní síti center vysoce specializované péče. </a:t>
            </a:r>
            <a:endParaRPr lang="cs-CZ" sz="2000" dirty="0" smtClean="0"/>
          </a:p>
          <a:p>
            <a:pPr marL="457200" indent="-457200">
              <a:spcBef>
                <a:spcPts val="1200"/>
              </a:spcBef>
              <a:buAutoNum type="arabicPeriod" startAt="13"/>
            </a:pPr>
            <a:endParaRPr lang="cs-CZ" sz="2000" dirty="0"/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73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b="1" dirty="0" smtClean="0"/>
              <a:t>Příloha č. 15 –</a:t>
            </a:r>
            <a:r>
              <a:rPr lang="cs-CZ" sz="2000" b="1" dirty="0"/>
              <a:t>Vyjádření Všeobecné zdravotní pojišťovny ČR </a:t>
            </a: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/>
              <a:t>Všeobecná zdravotní pojišťovna ČR (je připravena jednat) souhlasí s realizací projektu v případě, kdy se bude díky projektu navyšovat rozsah nebo objem zdravotních služeb oproti stávajícímu smluvnímu vztahu, který byl sjednán mezi poskytovatelem zdravotních služeb a </a:t>
            </a:r>
            <a:r>
              <a:rPr lang="cs-CZ" sz="2000" dirty="0" smtClean="0"/>
              <a:t>VZP </a:t>
            </a:r>
            <a:r>
              <a:rPr lang="cs-CZ" sz="2000" dirty="0"/>
              <a:t>ČR. </a:t>
            </a:r>
            <a:endParaRPr lang="cs-CZ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/>
              <a:t>Nerelevantní </a:t>
            </a:r>
            <a:r>
              <a:rPr lang="cs-CZ" sz="2000" dirty="0"/>
              <a:t>– v případě, že nebude docházet k navyšování rozsahu nebo objemu poskytovaných hrazených zdravotních služeb u Všeobecné zdravotní pojišťovny ČR. </a:t>
            </a:r>
            <a:endParaRPr lang="cs-CZ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/>
              <a:t>Žádost </a:t>
            </a:r>
            <a:r>
              <a:rPr lang="cs-CZ" sz="2000" dirty="0"/>
              <a:t>o stanovisko je nutné zasílat elektronicky na adresu příslušné regionální pobočky </a:t>
            </a:r>
            <a:r>
              <a:rPr lang="cs-CZ" sz="2000" dirty="0" smtClean="0"/>
              <a:t>VZP ČR</a:t>
            </a:r>
            <a:r>
              <a:rPr lang="cs-CZ" sz="2000" dirty="0"/>
              <a:t>. </a:t>
            </a:r>
            <a:r>
              <a:rPr lang="cs-CZ" sz="2000" dirty="0" smtClean="0"/>
              <a:t>V</a:t>
            </a:r>
            <a:r>
              <a:rPr lang="cs-CZ" sz="2000" dirty="0"/>
              <a:t> případě, že podíl pojištěnců u </a:t>
            </a:r>
            <a:r>
              <a:rPr lang="cs-CZ" sz="2000" dirty="0" smtClean="0"/>
              <a:t>VZP ČR </a:t>
            </a:r>
            <a:r>
              <a:rPr lang="cs-CZ" sz="2000" dirty="0"/>
              <a:t>v předchozím roce přesahoval 80 % celkového počtu pacientů, není nutné dokládat vyjádření zaměstnanecké zdravotní pojišťovny, jejíž pojištěnci tvořili nejvyšší podíl pacientů v daném zdravotnickém zařízení.  </a:t>
            </a:r>
          </a:p>
          <a:p>
            <a:pPr marL="0" indent="0">
              <a:spcBef>
                <a:spcPts val="1200"/>
              </a:spcBef>
              <a:buNone/>
            </a:pPr>
            <a:endParaRPr lang="cs-CZ" sz="2000" dirty="0"/>
          </a:p>
          <a:p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52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b="1" dirty="0" smtClean="0"/>
              <a:t>Příloha č. 16 – Vyjádření zaměstnanecké zdravotní pojišťovny </a:t>
            </a:r>
            <a:endParaRPr lang="cs-CZ" sz="2000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/>
              <a:t>Zaměstnanecká zdravotní pojišťovna (je připravena jednat) souhlasí s realizací projektu v případě, kdy se bude díky projektu navyšovat rozsah nebo objem zdravotních služeb oproti stávajícímu smluvnímu vztahu, který byl sjednán mezi poskytovatelem zdravotních služeb a zaměstnaneckou zdravotní pojišťovnou. Dostačující je vyjádření zaměstnanecké zdravotní pojišťovny, jejíž pojištěnci tvořili nejvyšší podíl pacientů v daném zdravotnickém zařízení. </a:t>
            </a:r>
            <a:endParaRPr lang="cs-CZ" sz="2000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 smtClean="0"/>
              <a:t>Nerelevantní </a:t>
            </a:r>
            <a:r>
              <a:rPr lang="cs-CZ" sz="2000" dirty="0"/>
              <a:t>– v případě, že nebude docházet k navyšování rozsahu nebo objemu poskytovaných hrazených zdravotních </a:t>
            </a:r>
            <a:r>
              <a:rPr lang="cs-CZ" sz="2000" dirty="0" smtClean="0"/>
              <a:t>služeb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000" dirty="0"/>
              <a:t>	</a:t>
            </a:r>
            <a:r>
              <a:rPr lang="cs-CZ" sz="2000" dirty="0" smtClean="0"/>
              <a:t>		   - v</a:t>
            </a:r>
            <a:r>
              <a:rPr lang="cs-CZ" sz="2000" dirty="0"/>
              <a:t> případě, že podíl pojištěnců u </a:t>
            </a:r>
            <a:r>
              <a:rPr lang="cs-CZ" sz="2000" dirty="0" smtClean="0"/>
              <a:t>VZP ČR </a:t>
            </a:r>
            <a:r>
              <a:rPr lang="cs-CZ" sz="2000" dirty="0"/>
              <a:t>v předchozím roce přesahoval 80 % celkového počtu </a:t>
            </a:r>
            <a:r>
              <a:rPr lang="cs-CZ" sz="2000" dirty="0" smtClean="0"/>
              <a:t>pacientů</a:t>
            </a:r>
            <a:endParaRPr lang="cs-CZ" sz="14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34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b="1" dirty="0" smtClean="0"/>
              <a:t>Příloha č. 19 – Pověřovací akt k výkonu služby obecného hospodářského zájmu v souladu s rozhodnutím 2012/21/EU</a:t>
            </a:r>
          </a:p>
          <a:p>
            <a:pPr marL="0" lvl="0" indent="0">
              <a:buNone/>
            </a:pPr>
            <a:r>
              <a:rPr lang="cs-CZ" sz="2000" b="1" dirty="0" smtClean="0"/>
              <a:t>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Žadatel musí být jasně pověřen k výkonu služby obecného hospodářského zájmu, k jejímuž kvalitnějšímu poskytování čerpá podporu. </a:t>
            </a:r>
          </a:p>
          <a:p>
            <a:pPr marL="0" indent="0">
              <a:buNone/>
            </a:pPr>
            <a:r>
              <a:rPr lang="cs-CZ" sz="2000" dirty="0"/>
              <a:t>Pokud nebyl pověřovací akt k výkonu služby obecného hospodářského zájmu v souladu s Rozhodnutím 2012/21/EU ke dni podání žádosti vydán, musí žadatel předložit vyjádření pověřovatele o úmyslu pověřovací akt k výkonu služby obecného hospodářského zájmu vydat. Vyjádření pověřovatele musí obsahovat výčet údajů podle čl. 4 </a:t>
            </a:r>
            <a:r>
              <a:rPr lang="cs-CZ" sz="2000" dirty="0" smtClean="0"/>
              <a:t>Rozhodnutí. 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</a:t>
            </a:r>
            <a:r>
              <a:rPr lang="cs-CZ" sz="2000" dirty="0"/>
              <a:t> případě, že pověřovací akt je přílohou či dodatkem jiného právního dokumentu, je nutné jej doložit spolu s pověřovacím aktem.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49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340768"/>
            <a:ext cx="8568952" cy="483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b="1" dirty="0" smtClean="0"/>
              <a:t>Příloha č. 19 – Pověřovací akt k výkonu služby obecného hospodářského zájmu v souladu s rozhodnutím 2012/21/EU</a:t>
            </a:r>
          </a:p>
          <a:p>
            <a:pPr marL="0" lvl="0" indent="0">
              <a:buNone/>
            </a:pPr>
            <a:r>
              <a:rPr lang="cs-CZ" sz="2000" b="1" dirty="0" smtClean="0"/>
              <a:t> </a:t>
            </a:r>
            <a:endParaRPr lang="cs-CZ" sz="2000" dirty="0"/>
          </a:p>
          <a:p>
            <a:r>
              <a:rPr lang="cs-CZ" sz="2000" dirty="0"/>
              <a:t>Pověřovací akt musí obsahovat tyto údaje (čl. 4 Rozhodnutí 2012/21/EU):</a:t>
            </a:r>
          </a:p>
          <a:p>
            <a:pPr lvl="0"/>
            <a:r>
              <a:rPr lang="cs-CZ" sz="1800" dirty="0"/>
              <a:t>náplň a trvání závazku veřejné služby,</a:t>
            </a:r>
          </a:p>
          <a:p>
            <a:pPr lvl="0"/>
            <a:r>
              <a:rPr lang="cs-CZ" sz="1800" dirty="0"/>
              <a:t>identifikace podniku, případně, o které území se jedná;</a:t>
            </a:r>
          </a:p>
          <a:p>
            <a:pPr lvl="0"/>
            <a:r>
              <a:rPr lang="cs-CZ" sz="1800" dirty="0"/>
              <a:t>povahu jakýchkoliv výhradních nebo zvláštních práv;</a:t>
            </a:r>
          </a:p>
          <a:p>
            <a:pPr lvl="0"/>
            <a:r>
              <a:rPr lang="cs-CZ" sz="1800" dirty="0"/>
              <a:t>popis kompenzačního mechanismu a parametrů pro výpočet, kontrolu a přezkoumání vyrovnávací platby;</a:t>
            </a:r>
          </a:p>
          <a:p>
            <a:pPr lvl="0"/>
            <a:r>
              <a:rPr lang="cs-CZ" sz="1800" dirty="0"/>
              <a:t>opatření k zamezení a vrácení jakékoli nadměrné vyrovnávací platby;</a:t>
            </a:r>
          </a:p>
          <a:p>
            <a:pPr lvl="0"/>
            <a:r>
              <a:rPr lang="cs-CZ" sz="1800" dirty="0"/>
              <a:t>odkaz na Rozhodnutí 2012/21/EU (uvedením jeho plného názvu v textu pověření).  </a:t>
            </a:r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38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07504" y="134076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4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4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71284"/>
              </p:ext>
            </p:extLst>
          </p:nvPr>
        </p:nvGraphicFramePr>
        <p:xfrm>
          <a:off x="484676" y="1277112"/>
          <a:ext cx="8108462" cy="4113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8462"/>
              </a:tblGrid>
              <a:tr h="362011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Podkladů pro hodnocení projektu</a:t>
                      </a:r>
                      <a:endParaRPr lang="cs-CZ" dirty="0"/>
                    </a:p>
                  </a:txBody>
                  <a:tcPr/>
                </a:tc>
              </a:tr>
              <a:tr h="362011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informace o žadateli</a:t>
                      </a:r>
                      <a:endParaRPr lang="cs-CZ" dirty="0"/>
                    </a:p>
                  </a:txBody>
                  <a:tcPr/>
                </a:tc>
              </a:tr>
              <a:tr h="362011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r>
                        <a:rPr lang="cs-CZ" baseline="0" dirty="0" smtClean="0"/>
                        <a:t> projektu a jeho soulad s programem</a:t>
                      </a:r>
                      <a:endParaRPr lang="cs-CZ" dirty="0"/>
                    </a:p>
                  </a:txBody>
                  <a:tcPr/>
                </a:tc>
              </a:tr>
              <a:tr h="362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Podrobný popis projektu</a:t>
                      </a:r>
                    </a:p>
                  </a:txBody>
                  <a:tcPr/>
                </a:tc>
              </a:tr>
              <a:tr h="39509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C</a:t>
                      </a:r>
                      <a:r>
                        <a:rPr lang="cs-CZ" baseline="0" dirty="0" smtClean="0"/>
                        <a:t>enová analýza trhu</a:t>
                      </a:r>
                      <a:endParaRPr lang="cs-CZ" dirty="0" smtClean="0"/>
                    </a:p>
                    <a:p>
                      <a:pPr lvl="0"/>
                      <a:endParaRPr lang="cs-CZ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7104">
                <a:tc>
                  <a:txBody>
                    <a:bodyPr/>
                    <a:lstStyle/>
                    <a:p>
                      <a:r>
                        <a:rPr lang="cs-CZ" dirty="0" smtClean="0"/>
                        <a:t>Harmonogram</a:t>
                      </a:r>
                      <a:r>
                        <a:rPr lang="cs-CZ" baseline="0" dirty="0" smtClean="0"/>
                        <a:t> realizace projektu</a:t>
                      </a:r>
                      <a:endParaRPr lang="cs-CZ" dirty="0"/>
                    </a:p>
                  </a:txBody>
                  <a:tcPr/>
                </a:tc>
              </a:tr>
              <a:tr h="362011">
                <a:tc>
                  <a:txBody>
                    <a:bodyPr/>
                    <a:lstStyle/>
                    <a:p>
                      <a:r>
                        <a:rPr lang="cs-CZ" dirty="0" smtClean="0"/>
                        <a:t>Připravenost</a:t>
                      </a:r>
                      <a:r>
                        <a:rPr lang="cs-CZ" baseline="0" dirty="0" smtClean="0"/>
                        <a:t> projektu k realizaci</a:t>
                      </a:r>
                      <a:endParaRPr lang="cs-CZ" dirty="0"/>
                    </a:p>
                  </a:txBody>
                  <a:tcPr/>
                </a:tc>
              </a:tr>
              <a:tr h="362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Prokázání</a:t>
                      </a:r>
                      <a:r>
                        <a:rPr lang="cs-CZ" baseline="0" dirty="0" smtClean="0"/>
                        <a:t> vlastnických vztahů</a:t>
                      </a:r>
                      <a:endParaRPr lang="cs-CZ" dirty="0" smtClean="0"/>
                    </a:p>
                  </a:txBody>
                  <a:tcPr/>
                </a:tc>
              </a:tr>
              <a:tr h="362011">
                <a:tc>
                  <a:txBody>
                    <a:bodyPr/>
                    <a:lstStyle/>
                    <a:p>
                      <a:r>
                        <a:rPr lang="cs-CZ" dirty="0" smtClean="0"/>
                        <a:t>Vliv</a:t>
                      </a:r>
                      <a:r>
                        <a:rPr lang="cs-CZ" baseline="0" dirty="0" smtClean="0"/>
                        <a:t> projektu na horizontální kritéria</a:t>
                      </a:r>
                    </a:p>
                  </a:txBody>
                  <a:tcPr/>
                </a:tc>
              </a:tr>
              <a:tr h="362011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Zajištění udržitelnosti projektu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363538" y="239713"/>
            <a:ext cx="8229600" cy="97472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</p:spTree>
    <p:extLst>
      <p:ext uri="{BB962C8B-B14F-4D97-AF65-F5344CB8AC3E}">
        <p14:creationId xmlns:p14="http://schemas.microsoft.com/office/powerpoint/2010/main" val="2033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124743"/>
            <a:ext cx="8568952" cy="5048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b="1" dirty="0" smtClean="0"/>
              <a:t>Podklady pro výpočet ukazatelů </a:t>
            </a:r>
            <a:r>
              <a:rPr lang="cs-CZ" sz="2000" b="1" dirty="0" err="1" smtClean="0"/>
              <a:t>eCBA</a:t>
            </a:r>
            <a:endParaRPr lang="cs-CZ" sz="2000" b="1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Projekty </a:t>
            </a:r>
            <a:r>
              <a:rPr lang="cs-CZ" sz="2000" dirty="0"/>
              <a:t>s </a:t>
            </a:r>
            <a:r>
              <a:rPr lang="cs-CZ" sz="2000" b="1" dirty="0" smtClean="0"/>
              <a:t>CZV </a:t>
            </a:r>
            <a:r>
              <a:rPr lang="cs-CZ" sz="2000" b="1" dirty="0"/>
              <a:t>&lt; </a:t>
            </a:r>
            <a:r>
              <a:rPr lang="cs-CZ" sz="2000" b="1" dirty="0" smtClean="0"/>
              <a:t>5 </a:t>
            </a:r>
            <a:r>
              <a:rPr lang="cs-CZ" sz="2000" b="1" dirty="0"/>
              <a:t>mil. </a:t>
            </a:r>
            <a:r>
              <a:rPr lang="cs-CZ" sz="2000" b="1" dirty="0" smtClean="0"/>
              <a:t>Kč</a:t>
            </a:r>
          </a:p>
          <a:p>
            <a:r>
              <a:rPr lang="cs-CZ" sz="2000" dirty="0" smtClean="0"/>
              <a:t>Podklady pro hodnocení projektu dle struktury přílohy č. 3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 modulu </a:t>
            </a:r>
            <a:r>
              <a:rPr lang="cs-CZ" sz="2000" dirty="0" err="1" smtClean="0"/>
              <a:t>eCBA</a:t>
            </a:r>
            <a:r>
              <a:rPr lang="cs-CZ" sz="2000" dirty="0"/>
              <a:t> </a:t>
            </a:r>
            <a:r>
              <a:rPr lang="cs-CZ" sz="2000" dirty="0" smtClean="0"/>
              <a:t>se zpracovává </a:t>
            </a:r>
            <a:r>
              <a:rPr lang="cs-CZ" sz="2000" b="1" dirty="0" smtClean="0"/>
              <a:t>pouze</a:t>
            </a:r>
            <a:r>
              <a:rPr lang="cs-CZ" sz="2000" dirty="0" smtClean="0"/>
              <a:t> CBA s veřejnou podporou</a:t>
            </a:r>
          </a:p>
          <a:p>
            <a:r>
              <a:rPr lang="cs-CZ" sz="2000" dirty="0" smtClean="0"/>
              <a:t>kritérium </a:t>
            </a:r>
            <a:r>
              <a:rPr lang="cs-CZ" sz="2000" dirty="0"/>
              <a:t>přijatelnosti </a:t>
            </a:r>
            <a:r>
              <a:rPr lang="cs-CZ" sz="2000" i="1" dirty="0"/>
              <a:t>„V hodnocení </a:t>
            </a:r>
            <a:r>
              <a:rPr lang="cs-CZ" sz="2000" i="1" dirty="0" err="1"/>
              <a:t>eCBA</a:t>
            </a:r>
            <a:r>
              <a:rPr lang="cs-CZ" sz="2000" i="1" dirty="0"/>
              <a:t> projekt dosáhne minimálně hodnoty ukazatelů, stanovené ve výzvě“  </a:t>
            </a:r>
            <a:r>
              <a:rPr lang="cs-CZ" sz="2000" dirty="0"/>
              <a:t>pro </a:t>
            </a:r>
            <a:r>
              <a:rPr lang="cs-CZ" sz="2000" dirty="0" smtClean="0"/>
              <a:t>nerelevantní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Projekty </a:t>
            </a:r>
            <a:r>
              <a:rPr lang="cs-CZ" sz="2000" dirty="0"/>
              <a:t>s </a:t>
            </a:r>
            <a:r>
              <a:rPr lang="cs-CZ" sz="2000" b="1" dirty="0" smtClean="0"/>
              <a:t>CZV </a:t>
            </a:r>
            <a:r>
              <a:rPr lang="cs-CZ" sz="2000" b="1" dirty="0"/>
              <a:t>&gt;</a:t>
            </a:r>
            <a:r>
              <a:rPr lang="cs-CZ" sz="2000" dirty="0"/>
              <a:t> </a:t>
            </a:r>
            <a:r>
              <a:rPr lang="cs-CZ" sz="2000" b="1" dirty="0" smtClean="0"/>
              <a:t>5 </a:t>
            </a:r>
            <a:r>
              <a:rPr lang="cs-CZ" sz="2000" b="1" dirty="0"/>
              <a:t>mil</a:t>
            </a:r>
            <a:r>
              <a:rPr lang="cs-CZ" sz="2000" b="1" dirty="0" smtClean="0"/>
              <a:t>. Kč  </a:t>
            </a:r>
          </a:p>
          <a:p>
            <a:r>
              <a:rPr lang="cs-CZ" sz="2000" dirty="0"/>
              <a:t>Podklady pro hodnocení projektu dle struktury přílohy č. 3</a:t>
            </a:r>
          </a:p>
          <a:p>
            <a:r>
              <a:rPr lang="cs-CZ" sz="2000" dirty="0" smtClean="0"/>
              <a:t>V modulu </a:t>
            </a:r>
            <a:r>
              <a:rPr lang="cs-CZ" sz="2000" dirty="0" err="1" smtClean="0"/>
              <a:t>eCBA</a:t>
            </a:r>
            <a:r>
              <a:rPr lang="cs-CZ" sz="2000" dirty="0" smtClean="0"/>
              <a:t> se zpracovávají 2 CBA </a:t>
            </a:r>
          </a:p>
          <a:p>
            <a:pPr lvl="1"/>
            <a:r>
              <a:rPr lang="cs-CZ" sz="1600" dirty="0" smtClean="0"/>
              <a:t>CBA s VP</a:t>
            </a:r>
          </a:p>
          <a:p>
            <a:pPr lvl="1"/>
            <a:r>
              <a:rPr lang="cs-CZ" sz="1600" dirty="0" smtClean="0"/>
              <a:t>CBA standardní</a:t>
            </a:r>
          </a:p>
          <a:p>
            <a:r>
              <a:rPr lang="cs-CZ" sz="2000" dirty="0" smtClean="0"/>
              <a:t>Požadavek </a:t>
            </a:r>
            <a:r>
              <a:rPr lang="cs-CZ" sz="2000" b="1" dirty="0" smtClean="0"/>
              <a:t>FNPV </a:t>
            </a:r>
            <a:r>
              <a:rPr lang="cs-CZ" sz="2000" b="1" dirty="0"/>
              <a:t>&lt; </a:t>
            </a:r>
            <a:r>
              <a:rPr lang="cs-CZ" sz="2000" b="1" dirty="0" smtClean="0"/>
              <a:t>0</a:t>
            </a:r>
            <a:endParaRPr lang="cs-CZ" sz="2000" b="1" dirty="0"/>
          </a:p>
          <a:p>
            <a:pPr marL="0" lvl="0" indent="0">
              <a:buNone/>
            </a:pPr>
            <a:endParaRPr lang="cs-CZ" sz="2000" b="1" dirty="0" smtClean="0"/>
          </a:p>
          <a:p>
            <a:pPr marL="0" lvl="0" indent="0">
              <a:buNone/>
            </a:pPr>
            <a:r>
              <a:rPr lang="cs-CZ" sz="2000" b="1" dirty="0" smtClean="0"/>
              <a:t> </a:t>
            </a:r>
            <a:endParaRPr lang="cs-CZ" sz="20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11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124743"/>
            <a:ext cx="8568952" cy="5048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b="1" dirty="0" smtClean="0"/>
              <a:t>CBA s veřejnou podporou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Důvod: Služby obecného hospodářského zájmu </a:t>
            </a:r>
          </a:p>
          <a:p>
            <a:r>
              <a:rPr lang="cs-CZ" sz="2000" dirty="0" smtClean="0"/>
              <a:t>Nutné vyplnit </a:t>
            </a:r>
            <a:r>
              <a:rPr lang="cs-CZ" sz="2000" b="1" dirty="0" smtClean="0"/>
              <a:t>u všech </a:t>
            </a:r>
            <a:r>
              <a:rPr lang="cs-CZ" sz="2000" dirty="0" smtClean="0"/>
              <a:t>projektů v 31. výzvě</a:t>
            </a:r>
          </a:p>
          <a:p>
            <a:r>
              <a:rPr lang="cs-CZ" sz="2000" dirty="0" smtClean="0"/>
              <a:t>Slouží k individuálnímu ověření potřeb financování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 err="1" smtClean="0"/>
              <a:t>max</a:t>
            </a:r>
            <a:r>
              <a:rPr lang="cs-CZ" sz="2000" b="1" dirty="0" smtClean="0"/>
              <a:t> IP = CZV - DNR</a:t>
            </a:r>
          </a:p>
          <a:p>
            <a:r>
              <a:rPr lang="cs-CZ" sz="2000" dirty="0"/>
              <a:t>V</a:t>
            </a:r>
            <a:r>
              <a:rPr lang="cs-CZ" sz="2000" dirty="0" smtClean="0"/>
              <a:t>stupy v rozdílové/nulové a investiční variantě</a:t>
            </a:r>
          </a:p>
          <a:p>
            <a:pPr lvl="1"/>
            <a:r>
              <a:rPr lang="cs-CZ" sz="1600" dirty="0" smtClean="0"/>
              <a:t>Celkové investiční náklady</a:t>
            </a:r>
          </a:p>
          <a:p>
            <a:pPr lvl="1"/>
            <a:r>
              <a:rPr lang="cs-CZ" sz="1600" dirty="0" smtClean="0"/>
              <a:t>Provozní náklady a výnosy</a:t>
            </a:r>
          </a:p>
          <a:p>
            <a:pPr lvl="1"/>
            <a:r>
              <a:rPr lang="cs-CZ" sz="1600" dirty="0" smtClean="0"/>
              <a:t>Zůstatková hodnota</a:t>
            </a:r>
          </a:p>
          <a:p>
            <a:pPr lvl="1"/>
            <a:endParaRPr lang="cs-CZ" sz="1600" dirty="0" smtClean="0"/>
          </a:p>
          <a:p>
            <a:pPr marL="0" lvl="0" indent="0">
              <a:buNone/>
            </a:pPr>
            <a:endParaRPr lang="cs-CZ" sz="2000" b="1" dirty="0" smtClean="0"/>
          </a:p>
          <a:p>
            <a:pPr marL="0" lvl="0" indent="0">
              <a:buNone/>
            </a:pPr>
            <a:r>
              <a:rPr lang="cs-CZ" sz="2000" b="1" dirty="0" smtClean="0"/>
              <a:t> </a:t>
            </a:r>
            <a:endParaRPr lang="cs-CZ" sz="20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11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2"/>
            <a:ext cx="8229600" cy="88503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7544" y="1124743"/>
            <a:ext cx="8568952" cy="50481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b="1" dirty="0" smtClean="0"/>
              <a:t>CBA standardní</a:t>
            </a:r>
          </a:p>
          <a:p>
            <a:r>
              <a:rPr lang="cs-CZ" sz="2000" dirty="0" smtClean="0"/>
              <a:t>Pouze u projektů s CZV &gt; 5 mil. Kč</a:t>
            </a:r>
            <a:endParaRPr lang="cs-CZ" sz="2000" dirty="0"/>
          </a:p>
          <a:p>
            <a:r>
              <a:rPr lang="cs-CZ" sz="2000" dirty="0" smtClean="0"/>
              <a:t>Vstupy v reálných cenách</a:t>
            </a:r>
          </a:p>
          <a:p>
            <a:r>
              <a:rPr lang="cs-CZ" sz="2000" dirty="0" smtClean="0"/>
              <a:t>Referenční období: 10 let</a:t>
            </a:r>
          </a:p>
          <a:p>
            <a:r>
              <a:rPr lang="cs-CZ" sz="2000" dirty="0" smtClean="0"/>
              <a:t>Zpracovává se </a:t>
            </a:r>
            <a:r>
              <a:rPr lang="cs-CZ" sz="2000" b="1" dirty="0" smtClean="0"/>
              <a:t>pouze</a:t>
            </a:r>
            <a:r>
              <a:rPr lang="cs-CZ" sz="2000" dirty="0" smtClean="0"/>
              <a:t> finanční analýza</a:t>
            </a:r>
          </a:p>
          <a:p>
            <a:r>
              <a:rPr lang="cs-CZ" sz="2000" dirty="0" smtClean="0"/>
              <a:t>Nevytváří příjmy podle čl.61 ani podle čl. 65</a:t>
            </a:r>
          </a:p>
          <a:p>
            <a:r>
              <a:rPr lang="cs-CZ" sz="2000" dirty="0" smtClean="0"/>
              <a:t>Rozdílová varianta</a:t>
            </a:r>
          </a:p>
          <a:p>
            <a:pPr lvl="1"/>
            <a:r>
              <a:rPr lang="cs-CZ" sz="1600" dirty="0" smtClean="0"/>
              <a:t>Celkové investiční náklady</a:t>
            </a:r>
          </a:p>
          <a:p>
            <a:pPr lvl="1"/>
            <a:r>
              <a:rPr lang="cs-CZ" sz="1600" dirty="0" smtClean="0"/>
              <a:t>Provozní výnosy (příjmy od zdravotních pojišťoven)</a:t>
            </a:r>
          </a:p>
          <a:p>
            <a:pPr lvl="1"/>
            <a:r>
              <a:rPr lang="cs-CZ" sz="1600" dirty="0" smtClean="0"/>
              <a:t>Provozní náklady (možné i úspory)</a:t>
            </a:r>
          </a:p>
          <a:p>
            <a:pPr lvl="1"/>
            <a:r>
              <a:rPr lang="cs-CZ" sz="1600" dirty="0" smtClean="0"/>
              <a:t>Financování provozní ztráty</a:t>
            </a:r>
          </a:p>
          <a:p>
            <a:r>
              <a:rPr lang="cs-CZ" sz="2000" dirty="0" smtClean="0"/>
              <a:t>Zůstatková hodnota </a:t>
            </a:r>
          </a:p>
          <a:p>
            <a:pPr lvl="1"/>
            <a:r>
              <a:rPr lang="cs-CZ" sz="1600" dirty="0" smtClean="0"/>
              <a:t>pouze pokud doba životnosti je &gt; 10 let</a:t>
            </a:r>
          </a:p>
          <a:p>
            <a:pPr lvl="1"/>
            <a:r>
              <a:rPr lang="cs-CZ" sz="1600" dirty="0"/>
              <a:t>p</a:t>
            </a:r>
            <a:r>
              <a:rPr lang="cs-CZ" sz="1600" dirty="0" smtClean="0"/>
              <a:t>řednastavená volba kumulativního CF</a:t>
            </a:r>
          </a:p>
          <a:p>
            <a:pPr lvl="1"/>
            <a:r>
              <a:rPr lang="cs-CZ" sz="1600" dirty="0" smtClean="0"/>
              <a:t>Může vycházet i záporná!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pPr marL="0" lvl="0" indent="0">
              <a:buNone/>
            </a:pPr>
            <a:endParaRPr lang="cs-CZ" sz="2000" b="1" dirty="0" smtClean="0"/>
          </a:p>
          <a:p>
            <a:pPr marL="0" lvl="0" indent="0">
              <a:buNone/>
            </a:pPr>
            <a:r>
              <a:rPr lang="cs-CZ" sz="2000" b="1" dirty="0" smtClean="0"/>
              <a:t> </a:t>
            </a:r>
            <a:endParaRPr lang="cs-CZ" sz="2000" dirty="0"/>
          </a:p>
          <a:p>
            <a:pPr marL="0" indent="0">
              <a:buFont typeface="Arial"/>
              <a:buNone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Font typeface="Arial"/>
              <a:buNone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47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425631" cy="4861595"/>
          </a:xfrm>
        </p:spPr>
        <p:txBody>
          <a:bodyPr rtlCol="0">
            <a:noAutofit/>
          </a:bodyPr>
          <a:lstStyle/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cs-CZ" sz="2000" b="1" dirty="0">
                <a:latin typeface="+mn-lt"/>
              </a:rPr>
              <a:t>Indikátory: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cs-CZ" sz="2000" dirty="0">
                <a:latin typeface="+mn-lt"/>
              </a:rPr>
              <a:t>Indikátor </a:t>
            </a:r>
            <a:r>
              <a:rPr lang="cs-CZ" sz="2000" dirty="0" smtClean="0">
                <a:latin typeface="+mn-lt"/>
              </a:rPr>
              <a:t>výstupu</a:t>
            </a:r>
          </a:p>
          <a:p>
            <a:pPr marL="0" indent="0" eaLnBrk="0" fontAlgn="base" hangingPunct="0">
              <a:spcAft>
                <a:spcPct val="0"/>
              </a:spcAft>
              <a:buNone/>
            </a:pPr>
            <a:endParaRPr lang="cs-CZ" sz="2000" dirty="0">
              <a:latin typeface="+mn-lt"/>
            </a:endParaRPr>
          </a:p>
          <a:p>
            <a:pPr algn="just">
              <a:spcAft>
                <a:spcPts val="1000"/>
              </a:spcAft>
            </a:pPr>
            <a:r>
              <a:rPr lang="cs-CZ" sz="2000" b="1" dirty="0">
                <a:latin typeface="+mn-lt"/>
                <a:ea typeface="MS Mincho"/>
                <a:cs typeface="Arial"/>
              </a:rPr>
              <a:t>5 78 05 - Podpořená pracoviště zdravotní péče</a:t>
            </a:r>
            <a:endParaRPr lang="cs-CZ" sz="1800" dirty="0">
              <a:latin typeface="+mn-lt"/>
              <a:ea typeface="MS Mincho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cs-CZ" sz="2000" dirty="0">
                <a:latin typeface="+mn-lt"/>
                <a:ea typeface="MS Mincho"/>
                <a:cs typeface="Arial"/>
              </a:rPr>
              <a:t>Povinný indikátor pro všechny projekty. Žadatel uvede cílovou hodnotu projektu, kterou se zavazuje naplnit.  </a:t>
            </a:r>
            <a:endParaRPr lang="cs-CZ" sz="1800" dirty="0">
              <a:latin typeface="+mn-lt"/>
              <a:ea typeface="MS Mincho"/>
              <a:cs typeface="Times New Roman"/>
            </a:endParaRPr>
          </a:p>
          <a:p>
            <a:r>
              <a:rPr lang="cs-CZ" sz="1800" b="1" dirty="0"/>
              <a:t>Cílová hodnota: </a:t>
            </a:r>
            <a:r>
              <a:rPr lang="cs-CZ" sz="1800" dirty="0"/>
              <a:t>je rovna počtu poskytovatelů zdravotních služeb, splňujících kritéria pro návaznou péči, které projekt plánuje podpořit.   </a:t>
            </a:r>
          </a:p>
          <a:p>
            <a:r>
              <a:rPr lang="cs-CZ" sz="1800" b="1" dirty="0"/>
              <a:t>Dosažená hodnota:</a:t>
            </a:r>
            <a:r>
              <a:rPr lang="cs-CZ" sz="1800" dirty="0"/>
              <a:t> počet poskytovatelů zdravotních služeb, které projekt podpořil. Hodnota je naplňována k datu ukončení realizace projektu.</a:t>
            </a:r>
          </a:p>
          <a:p>
            <a:r>
              <a:rPr lang="cs-CZ" sz="1800" b="1"/>
              <a:t>Tolerance:</a:t>
            </a:r>
            <a:r>
              <a:rPr lang="cs-CZ" sz="1800"/>
              <a:t> </a:t>
            </a:r>
            <a:r>
              <a:rPr lang="cs-CZ" sz="1800" b="1"/>
              <a:t>ŽÁDNÁ, žadatel je povinen cílovou hodnotu naplnit.</a:t>
            </a:r>
            <a:endParaRPr lang="cs-CZ" sz="180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8424936" cy="4861595"/>
          </a:xfrm>
        </p:spPr>
        <p:txBody>
          <a:bodyPr rtlCol="0">
            <a:noAutofit/>
          </a:bodyPr>
          <a:lstStyle/>
          <a:p>
            <a:pPr marL="0" indent="0" eaLnBrk="0" fontAlgn="base" hangingPunct="0">
              <a:spcAft>
                <a:spcPct val="0"/>
              </a:spcAft>
              <a:buNone/>
            </a:pPr>
            <a:r>
              <a:rPr lang="cs-CZ" sz="2000" b="1" dirty="0"/>
              <a:t>Indikátory:</a:t>
            </a:r>
          </a:p>
          <a:p>
            <a:pPr marL="0" indent="0">
              <a:buNone/>
            </a:pPr>
            <a:r>
              <a:rPr lang="cs-CZ" sz="2000" dirty="0"/>
              <a:t>Indikátor výsledku</a:t>
            </a:r>
          </a:p>
          <a:p>
            <a:r>
              <a:rPr lang="cs-CZ" sz="2000" b="1" dirty="0"/>
              <a:t>5 79 10 - Kapacity modernizované vysoce specializované a návazné zdravotní péče</a:t>
            </a:r>
            <a:endParaRPr lang="cs-CZ" sz="2000" dirty="0"/>
          </a:p>
          <a:p>
            <a:r>
              <a:rPr lang="cs-CZ" sz="2000" dirty="0"/>
              <a:t>Indikátor povinný k výběru pro všechny projekty výzvy. Žadatel uvede výchozí hodnotu a orientační cílovou hodnotu indikátoru</a:t>
            </a:r>
            <a:r>
              <a:rPr lang="cs-CZ" sz="2000" dirty="0" smtClean="0"/>
              <a:t>.</a:t>
            </a:r>
          </a:p>
          <a:p>
            <a:r>
              <a:rPr lang="cs-CZ" sz="2000" b="1" dirty="0" smtClean="0"/>
              <a:t>Výchozí </a:t>
            </a:r>
            <a:r>
              <a:rPr lang="cs-CZ" sz="2000" b="1" dirty="0"/>
              <a:t>hodnota:</a:t>
            </a:r>
            <a:r>
              <a:rPr lang="cs-CZ" sz="2000" dirty="0"/>
              <a:t> rovná se počtu skutečného počtu akutních lůžek k datu předložení žádosti o podporu. </a:t>
            </a:r>
          </a:p>
          <a:p>
            <a:r>
              <a:rPr lang="cs-CZ" sz="2000" b="1" dirty="0"/>
              <a:t>Cílová hodnota: </a:t>
            </a:r>
            <a:r>
              <a:rPr lang="cs-CZ" sz="2000" dirty="0"/>
              <a:t>plánovaný počet akutních lůžek u poskytovatele zdravotních služeb k datu fyzické realizace projektu. V případě, že dojde k poklesu počtu akutních lůžek, bude cílová hodnota nižší než výchozí.</a:t>
            </a:r>
          </a:p>
          <a:p>
            <a:r>
              <a:rPr lang="cs-CZ" sz="2000" b="1" dirty="0"/>
              <a:t>Dosažená hodnota:</a:t>
            </a:r>
            <a:r>
              <a:rPr lang="cs-CZ" sz="2000" dirty="0"/>
              <a:t> skutečný počet akutních lůžek u poskytovatele zdravotních služeb k datu ukončení realizace projektu. </a:t>
            </a:r>
          </a:p>
          <a:p>
            <a:endParaRPr lang="cs-CZ" sz="2000" dirty="0"/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96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6024" y="1052737"/>
            <a:ext cx="9036496" cy="4968551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  </a:t>
            </a:r>
            <a:r>
              <a:rPr lang="cs-CZ" sz="2000" b="1" dirty="0" smtClean="0"/>
              <a:t>Udržitelnost</a:t>
            </a:r>
            <a:endParaRPr lang="cs-CZ" sz="2000" b="1" dirty="0"/>
          </a:p>
          <a:p>
            <a:pPr marL="741600">
              <a:spcBef>
                <a:spcPts val="1200"/>
              </a:spcBef>
            </a:pPr>
            <a:r>
              <a:rPr lang="cs-CZ" sz="2000" dirty="0"/>
              <a:t>5 let od provedení poslední platby příjemci;</a:t>
            </a:r>
          </a:p>
          <a:p>
            <a:pPr marL="741600">
              <a:spcBef>
                <a:spcPts val="1200"/>
              </a:spcBef>
            </a:pPr>
            <a:r>
              <a:rPr lang="cs-CZ" sz="2000" dirty="0"/>
              <a:t>provozovat přístrojové vybavení a technologie pořízené z projektu po dobu pěti let od zahájení doby udržitelnosti, veškeré pořízené přístrojové vybavení a technologie pořízené z projektu používat k účelu, ke kterému se zavázal v žádosti o </a:t>
            </a:r>
            <a:r>
              <a:rPr lang="cs-CZ" sz="2000" dirty="0" smtClean="0"/>
              <a:t>podporu</a:t>
            </a:r>
          </a:p>
          <a:p>
            <a:pPr marL="741600">
              <a:spcBef>
                <a:spcPts val="1200"/>
              </a:spcBef>
            </a:pPr>
            <a:r>
              <a:rPr lang="cs-CZ" sz="2000" dirty="0"/>
              <a:t>řádně uchovávat veškerou dokumentaci a účetní doklady související s realizací projektu</a:t>
            </a:r>
            <a:endParaRPr lang="cs-CZ" sz="2000" dirty="0" smtClean="0"/>
          </a:p>
          <a:p>
            <a:pPr marL="741600">
              <a:spcBef>
                <a:spcPts val="1200"/>
              </a:spcBef>
            </a:pPr>
            <a:r>
              <a:rPr lang="cs-CZ" sz="2000" dirty="0" smtClean="0"/>
              <a:t>Povinnosti </a:t>
            </a:r>
            <a:r>
              <a:rPr lang="cs-CZ" sz="2000" dirty="0"/>
              <a:t>příjemce definovány v Obecných pravidlech (kapitola 20</a:t>
            </a:r>
            <a:r>
              <a:rPr lang="cs-CZ" sz="2000" dirty="0" smtClean="0"/>
              <a:t>);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3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6024" y="1052737"/>
            <a:ext cx="9036496" cy="5120119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  </a:t>
            </a:r>
            <a:r>
              <a:rPr lang="cs-CZ" sz="2000" b="1" dirty="0" smtClean="0"/>
              <a:t>Plánované výzvy v SC 2.3 IROP</a:t>
            </a:r>
            <a:endParaRPr lang="cs-CZ" sz="2000" b="1" dirty="0"/>
          </a:p>
          <a:p>
            <a:pPr marL="741600">
              <a:spcBef>
                <a:spcPts val="1200"/>
              </a:spcBef>
            </a:pPr>
            <a:r>
              <a:rPr lang="cs-CZ" sz="2000" b="1" dirty="0" smtClean="0"/>
              <a:t>Deinstitucionalizace psychiatrické péče</a:t>
            </a:r>
            <a:endParaRPr lang="cs-CZ" sz="2000" b="1" dirty="0"/>
          </a:p>
          <a:p>
            <a:pPr marL="741600">
              <a:spcBef>
                <a:spcPts val="1200"/>
              </a:spcBef>
            </a:pPr>
            <a:r>
              <a:rPr lang="cs-CZ" sz="2000" dirty="0" smtClean="0"/>
              <a:t>Plánované datum vyhlášení výzvy – srpen 2016</a:t>
            </a:r>
          </a:p>
          <a:p>
            <a:pPr marL="741600">
              <a:spcBef>
                <a:spcPts val="1200"/>
              </a:spcBef>
            </a:pPr>
            <a:r>
              <a:rPr lang="cs-CZ" sz="2000" dirty="0" smtClean="0"/>
              <a:t>Alokace – 2. mld. EFRR</a:t>
            </a:r>
          </a:p>
          <a:p>
            <a:pPr marL="741600">
              <a:spcBef>
                <a:spcPts val="1200"/>
              </a:spcBef>
            </a:pPr>
            <a:r>
              <a:rPr lang="cs-CZ" sz="2000" dirty="0" smtClean="0"/>
              <a:t>Podporované aktivity – Deinstitucionalizace psychiatrické péče</a:t>
            </a:r>
          </a:p>
          <a:p>
            <a:pPr marL="741600">
              <a:spcBef>
                <a:spcPts val="1200"/>
              </a:spcBef>
            </a:pPr>
            <a:r>
              <a:rPr lang="cs-CZ" sz="2000" dirty="0" smtClean="0"/>
              <a:t>Cílové skupiny – Osoby s duševními poruchami a poruchami chování a jejich rodiny </a:t>
            </a:r>
          </a:p>
          <a:p>
            <a:pPr marL="741600">
              <a:spcBef>
                <a:spcPts val="1200"/>
              </a:spcBef>
            </a:pPr>
            <a:r>
              <a:rPr lang="cs-CZ" sz="2000" dirty="0" smtClean="0"/>
              <a:t>Typy příjemců – PO OSS, kraje, obce, církve, organizace zakládané kraji, organizace zakládané obcemi, nestátní neziskové organizace, církevní organizace a obchodní společnosti poskytující veřejnou službu v oblasti zdravotní péče podle zákona č. 372/2011 Sb., o zdravotních službách a podmínkách jejich poskytování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22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16024" y="1052737"/>
            <a:ext cx="9036496" cy="5120119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</a:rPr>
              <a:t>  </a:t>
            </a:r>
            <a:r>
              <a:rPr lang="cs-CZ" sz="2000" b="1" dirty="0" smtClean="0"/>
              <a:t>Podporované aktivity – Deinstitucionalizace psychiatrické péče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ořízení </a:t>
            </a:r>
            <a:r>
              <a:rPr lang="cs-CZ" sz="2000" dirty="0"/>
              <a:t>prostor a potřebných stavebních úprav pro poskytování psychiatrické péče v centrech duševního </a:t>
            </a:r>
            <a:r>
              <a:rPr lang="cs-CZ" sz="2000" dirty="0" smtClean="0"/>
              <a:t>zdraví</a:t>
            </a:r>
          </a:p>
          <a:p>
            <a:endParaRPr lang="cs-CZ" sz="2000" dirty="0" smtClean="0"/>
          </a:p>
          <a:p>
            <a:r>
              <a:rPr lang="cs-CZ" sz="2000" dirty="0" smtClean="0"/>
              <a:t>Modernizace a rekonstrukce a potřebné stavební úpravy psychiatrických oddělení všeobecných nemocnic</a:t>
            </a:r>
          </a:p>
          <a:p>
            <a:endParaRPr lang="cs-CZ" sz="2000" dirty="0" smtClean="0"/>
          </a:p>
          <a:p>
            <a:r>
              <a:rPr lang="cs-CZ" sz="2000" dirty="0" smtClean="0"/>
              <a:t>Pořízení přístrojového vybavení, technologií a zdravotnických prostředků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Vybavení mobilních týmů</a:t>
            </a:r>
          </a:p>
          <a:p>
            <a:endParaRPr lang="cs-CZ" sz="2000" dirty="0" smtClean="0"/>
          </a:p>
          <a:p>
            <a:r>
              <a:rPr lang="cs-CZ" sz="2000" dirty="0" smtClean="0"/>
              <a:t>Pořízení automobilů a vybavení pro terénní služby</a:t>
            </a:r>
          </a:p>
          <a:p>
            <a:endParaRPr lang="cs-CZ" sz="2000" dirty="0" smtClean="0"/>
          </a:p>
          <a:p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81302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31. Výzva IROP „Zvýšení kvality návazné péče“</a:t>
            </a:r>
          </a:p>
        </p:txBody>
      </p:sp>
      <p:pic>
        <p:nvPicPr>
          <p:cNvPr id="7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6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DĚKUJEME </a:t>
            </a: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marek.zeman@mmr.cz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4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167544"/>
              </p:ext>
            </p:extLst>
          </p:nvPr>
        </p:nvGraphicFramePr>
        <p:xfrm>
          <a:off x="457200" y="1061048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Publicita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Odstoupení, ukončení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Vazba</a:t>
                      </a:r>
                      <a:r>
                        <a:rPr lang="cs-CZ" baseline="0" dirty="0" smtClean="0"/>
                        <a:t> na integrované 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pic>
        <p:nvPicPr>
          <p:cNvPr id="8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41426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5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500" b="1" dirty="0" smtClean="0">
                <a:solidFill>
                  <a:prstClr val="black"/>
                </a:solidFill>
              </a:rPr>
              <a:t>Plán výzev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prstClr val="black"/>
                </a:solidFill>
              </a:rPr>
              <a:t>14 výzev v r. 2016 již vyhlášeno</a:t>
            </a:r>
            <a:r>
              <a:rPr lang="cs-CZ" sz="2200" dirty="0" smtClean="0">
                <a:solidFill>
                  <a:prstClr val="black"/>
                </a:solidFill>
              </a:rPr>
              <a:t> (Nízkoemisní vozidla; Muzea; Telematika pro veřejnou </a:t>
            </a:r>
            <a:r>
              <a:rPr lang="cs-CZ" sz="2200" dirty="0">
                <a:solidFill>
                  <a:prstClr val="black"/>
                </a:solidFill>
              </a:rPr>
              <a:t>dopravu, Specifické informační a komunikační systémy a infrastruktura I., Výstavba a modernizace přestupních </a:t>
            </a:r>
            <a:r>
              <a:rPr lang="cs-CZ" sz="2200" dirty="0" smtClean="0">
                <a:solidFill>
                  <a:prstClr val="black"/>
                </a:solidFill>
              </a:rPr>
              <a:t>terminálů, Knihovny, eGovernment I., Vzdělávací a výcviková střediska IZS, SIKSI II, Rozvoj sociálních služeb, Rozvoj sociálních služeb SVL, </a:t>
            </a:r>
            <a:r>
              <a:rPr lang="cs-CZ" sz="2200" b="1" dirty="0" smtClean="0">
                <a:solidFill>
                  <a:prstClr val="black"/>
                </a:solidFill>
              </a:rPr>
              <a:t>Zvýšení kvality návazné péče, </a:t>
            </a:r>
            <a:r>
              <a:rPr lang="cs-CZ" sz="2200" dirty="0" smtClean="0">
                <a:solidFill>
                  <a:prstClr val="black"/>
                </a:solidFill>
              </a:rPr>
              <a:t>SŠ VOŠ, SŠ VOŠ SVL)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Harmonogram výzev IROP: </a:t>
            </a:r>
            <a:r>
              <a:rPr lang="cs-CZ" sz="2200" dirty="0" smtClean="0">
                <a:solidFill>
                  <a:prstClr val="black"/>
                </a:solidFill>
                <a:hlinkClick r:id="rId4"/>
              </a:rPr>
              <a:t>http</a:t>
            </a:r>
            <a:r>
              <a:rPr lang="cs-CZ" sz="2200" dirty="0">
                <a:solidFill>
                  <a:prstClr val="black"/>
                </a:solidFill>
                <a:hlinkClick r:id="rId4"/>
              </a:rPr>
              <a:t>://www.dotaceeu.cz/cs/Microsites/IROP/Dokumenty</a:t>
            </a:r>
            <a:endParaRPr lang="cs-CZ" sz="2200" dirty="0" smtClean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70C0"/>
                </a:solidFill>
              </a:rPr>
              <a:t>VÝZVY IROP 2015 A 2016</a:t>
            </a:r>
          </a:p>
        </p:txBody>
      </p:sp>
    </p:spTree>
    <p:extLst>
      <p:ext uri="{BB962C8B-B14F-4D97-AF65-F5344CB8AC3E}">
        <p14:creationId xmlns:p14="http://schemas.microsoft.com/office/powerpoint/2010/main" val="392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/>
            </a:r>
            <a:br>
              <a:rPr lang="cs-CZ" sz="3200" dirty="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941335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70C0"/>
                </a:solidFill>
              </a:rPr>
              <a:t>Strukt</a:t>
            </a:r>
            <a:r>
              <a:rPr lang="cs-CZ" sz="3200" dirty="0">
                <a:solidFill>
                  <a:srgbClr val="0070C0"/>
                </a:solidFill>
              </a:rPr>
              <a:t>U</a:t>
            </a:r>
            <a:r>
              <a:rPr lang="en-US" sz="3200" dirty="0">
                <a:solidFill>
                  <a:srgbClr val="0070C0"/>
                </a:solidFill>
              </a:rPr>
              <a:t>ra IROP</a:t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7676" y="1196752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– Infrastruktura</a:t>
            </a:r>
          </a:p>
          <a:p>
            <a:pPr lvl="0">
              <a:lnSpc>
                <a:spcPct val="150000"/>
              </a:lnSpc>
            </a:pP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</a:t>
            </a:r>
            <a:r>
              <a:rPr lang="cs-CZ" sz="2000" b="1" dirty="0">
                <a:latin typeface="Myriad Pro"/>
              </a:rPr>
              <a:t>1.1 </a:t>
            </a:r>
            <a:r>
              <a:rPr lang="cs-CZ" sz="2000" dirty="0" smtClean="0">
                <a:latin typeface="Myriad Pro"/>
              </a:rPr>
              <a:t>Zvýšení </a:t>
            </a:r>
            <a:r>
              <a:rPr lang="cs-CZ" sz="2000" dirty="0">
                <a:latin typeface="Myriad Pro"/>
              </a:rPr>
              <a:t>regionální mobility prostřednictvím modernizace </a:t>
            </a:r>
            <a:endParaRPr lang="cs-CZ" sz="2000" dirty="0" smtClean="0">
              <a:latin typeface="Myriad Pro"/>
            </a:endParaRP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a rozvoje sítí </a:t>
            </a:r>
            <a:r>
              <a:rPr lang="cs-CZ" sz="2000" dirty="0">
                <a:latin typeface="Myriad Pro"/>
              </a:rPr>
              <a:t>regionální silniční infrastruktury navazující </a:t>
            </a:r>
            <a:r>
              <a:rPr lang="cs-CZ" sz="2000" dirty="0" smtClean="0">
                <a:latin typeface="Myriad Pro"/>
              </a:rPr>
              <a:t> </a:t>
            </a:r>
          </a:p>
          <a:p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na síť </a:t>
            </a:r>
            <a:r>
              <a:rPr lang="cs-CZ" sz="20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1.2 </a:t>
            </a:r>
            <a:r>
              <a:rPr lang="cs-CZ" sz="20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000" b="1" dirty="0">
                <a:latin typeface="Myriad Pro"/>
              </a:rPr>
              <a:t>SC 1.3 </a:t>
            </a:r>
            <a:r>
              <a:rPr lang="cs-CZ" sz="2000" dirty="0">
                <a:latin typeface="Myriad Pro"/>
              </a:rPr>
              <a:t>Zvýšení připravenosti k řešení a řízení rizik a </a:t>
            </a:r>
            <a:r>
              <a:rPr lang="cs-CZ" sz="20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224910"/>
            <a:ext cx="8382000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000" b="1" dirty="0" smtClean="0">
                <a:latin typeface="Myriad Pro"/>
              </a:rPr>
              <a:t>SC 2.1 </a:t>
            </a:r>
            <a:r>
              <a:rPr lang="cs-CZ" sz="2000" dirty="0">
                <a:latin typeface="Myriad Pro"/>
              </a:rPr>
              <a:t>Zvýšení</a:t>
            </a:r>
            <a:r>
              <a:rPr lang="cs-CZ" sz="2000" dirty="0" smtClean="0">
                <a:latin typeface="Myriad Pro"/>
              </a:rPr>
              <a:t> kvality a dostupnosti služeb vedoucí k sociální inkluzi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2.2 </a:t>
            </a:r>
            <a:r>
              <a:rPr lang="cs-CZ" sz="20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0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2.3 </a:t>
            </a:r>
            <a:r>
              <a:rPr lang="cs-CZ" sz="20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000" dirty="0">
                <a:latin typeface="Myriad Pro"/>
              </a:rPr>
              <a:t> </a:t>
            </a:r>
            <a:r>
              <a:rPr lang="cs-CZ" sz="20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2.4 </a:t>
            </a:r>
            <a:r>
              <a:rPr lang="cs-CZ" sz="20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000" b="1" dirty="0" smtClean="0">
                <a:latin typeface="Myriad Pro"/>
              </a:rPr>
              <a:t>SC 2.5 </a:t>
            </a:r>
            <a:r>
              <a:rPr lang="cs-CZ" sz="2000" dirty="0" smtClean="0">
                <a:latin typeface="Myriad Pro"/>
              </a:rPr>
              <a:t>Snížení energetické náročnosti v sektoru bydlení</a:t>
            </a:r>
            <a:endParaRPr lang="cs-CZ" sz="2000" dirty="0">
              <a:latin typeface="Myriad Pro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r>
              <a:rPr lang="en-US" sz="3200" dirty="0">
                <a:solidFill>
                  <a:srgbClr val="0070C0"/>
                </a:solidFill>
              </a:rPr>
              <a:t/>
            </a: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6053</TotalTime>
  <Words>2776</Words>
  <Application>Microsoft Office PowerPoint</Application>
  <PresentationFormat>Předvádění na obrazovce (4:3)</PresentationFormat>
  <Paragraphs>665</Paragraphs>
  <Slides>49</Slides>
  <Notes>44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Kontakty a informace</vt:lpstr>
      <vt:lpstr>upozornění pro žadatele</vt:lpstr>
      <vt:lpstr>upozornění pro žadatele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prezentace</cp:lastModifiedBy>
  <cp:revision>625</cp:revision>
  <cp:lastPrinted>2016-05-12T10:51:48Z</cp:lastPrinted>
  <dcterms:created xsi:type="dcterms:W3CDTF">2014-10-03T06:20:14Z</dcterms:created>
  <dcterms:modified xsi:type="dcterms:W3CDTF">2016-06-01T11:53:02Z</dcterms:modified>
</cp:coreProperties>
</file>