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sldIdLst>
    <p:sldId id="256" r:id="rId6"/>
    <p:sldId id="271" r:id="rId7"/>
    <p:sldId id="286" r:id="rId8"/>
    <p:sldId id="287" r:id="rId9"/>
    <p:sldId id="288" r:id="rId10"/>
    <p:sldId id="270" r:id="rId11"/>
    <p:sldId id="262" r:id="rId12"/>
    <p:sldId id="263" r:id="rId13"/>
    <p:sldId id="269" r:id="rId14"/>
    <p:sldId id="266" r:id="rId15"/>
    <p:sldId id="273" r:id="rId16"/>
    <p:sldId id="274" r:id="rId17"/>
    <p:sldId id="284" r:id="rId18"/>
    <p:sldId id="290" r:id="rId19"/>
    <p:sldId id="28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849" autoAdjust="0"/>
  </p:normalViewPr>
  <p:slideViewPr>
    <p:cSldViewPr snapToGrid="0">
      <p:cViewPr varScale="1">
        <p:scale>
          <a:sx n="77" d="100"/>
          <a:sy n="77" d="100"/>
        </p:scale>
        <p:origin x="17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9.6.2016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0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00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05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16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D3767-1083-4B93-890F-36090D7FAD7A}" type="datetimeFigureOut">
              <a:rPr lang="cs-CZ" smtClean="0"/>
              <a:t>9.6.2016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F02AB-9F49-45B5-99C5-789D1666448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ovéPole 10"/>
          <p:cNvSpPr txBox="1"/>
          <p:nvPr userDrawn="1"/>
        </p:nvSpPr>
        <p:spPr>
          <a:xfrm>
            <a:off x="457200" y="847729"/>
            <a:ext cx="817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Název kapitoly</a:t>
            </a:r>
          </a:p>
          <a:p>
            <a:r>
              <a:rPr lang="cs-CZ" dirty="0" smtClean="0"/>
              <a:t>Název podkapitoly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2" name="TextovéPole 11"/>
          <p:cNvSpPr txBox="1"/>
          <p:nvPr userDrawn="1"/>
        </p:nvSpPr>
        <p:spPr>
          <a:xfrm>
            <a:off x="609600" y="1746806"/>
            <a:ext cx="81724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Text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400" b="1" dirty="0" smtClean="0"/>
              <a:t> 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66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81075" y="3121226"/>
            <a:ext cx="7638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Operační program Výzkum, vývoj a vzdělávání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Seminář pro žadatele IROP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2"/>
          <p:cNvSpPr txBox="1">
            <a:spLocks/>
          </p:cNvSpPr>
          <p:nvPr/>
        </p:nvSpPr>
        <p:spPr>
          <a:xfrm>
            <a:off x="981075" y="1190625"/>
            <a:ext cx="7275564" cy="11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6152">
              <a:lnSpc>
                <a:spcPct val="85000"/>
              </a:lnSpc>
              <a:spcBef>
                <a:spcPts val="0"/>
              </a:spcBef>
            </a:pPr>
            <a:endParaRPr lang="cs-CZ" sz="48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0" y="1876425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Věcné zaměření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8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200" y="847729"/>
            <a:ext cx="817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 smtClean="0">
                <a:cs typeface="Arial" panose="020B0604020202020204" pitchFamily="34" charset="0"/>
              </a:rPr>
              <a:t>Personální podpora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57200" y="1112804"/>
            <a:ext cx="77783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 smtClean="0"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ial" panose="020B0604020202020204" pitchFamily="34" charset="0"/>
              </a:rPr>
              <a:t>Školní </a:t>
            </a:r>
            <a:r>
              <a:rPr lang="cs-CZ" sz="2400" dirty="0">
                <a:cs typeface="Arial" panose="020B0604020202020204" pitchFamily="34" charset="0"/>
              </a:rPr>
              <a:t>asistent – personální podpora </a:t>
            </a:r>
            <a:r>
              <a:rPr lang="cs-CZ" sz="2400" dirty="0" smtClean="0">
                <a:cs typeface="Arial" panose="020B0604020202020204" pitchFamily="34" charset="0"/>
              </a:rPr>
              <a:t>SŠ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ial" panose="020B0604020202020204" pitchFamily="34" charset="0"/>
              </a:rPr>
              <a:t>Školní </a:t>
            </a:r>
            <a:r>
              <a:rPr lang="cs-CZ" sz="2400" dirty="0">
                <a:cs typeface="Arial" panose="020B0604020202020204" pitchFamily="34" charset="0"/>
              </a:rPr>
              <a:t>speciální pedagog – personální podpora </a:t>
            </a:r>
            <a:r>
              <a:rPr lang="cs-CZ" sz="2400" dirty="0" smtClean="0">
                <a:cs typeface="Arial" panose="020B0604020202020204" pitchFamily="34" charset="0"/>
              </a:rPr>
              <a:t>SŠ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ial" panose="020B0604020202020204" pitchFamily="34" charset="0"/>
              </a:rPr>
              <a:t>Školní </a:t>
            </a:r>
            <a:r>
              <a:rPr lang="cs-CZ" sz="2400" dirty="0">
                <a:cs typeface="Arial" panose="020B0604020202020204" pitchFamily="34" charset="0"/>
              </a:rPr>
              <a:t>psycholog – personální podpora </a:t>
            </a:r>
            <a:r>
              <a:rPr lang="cs-CZ" sz="2400" dirty="0" smtClean="0">
                <a:cs typeface="Arial" panose="020B0604020202020204" pitchFamily="34" charset="0"/>
              </a:rPr>
              <a:t>SŠ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ial" panose="020B0604020202020204" pitchFamily="34" charset="0"/>
              </a:rPr>
              <a:t>Sociální </a:t>
            </a:r>
            <a:r>
              <a:rPr lang="cs-CZ" sz="2400" dirty="0">
                <a:cs typeface="Arial" panose="020B0604020202020204" pitchFamily="34" charset="0"/>
              </a:rPr>
              <a:t>pedagog – personální podpora </a:t>
            </a:r>
            <a:r>
              <a:rPr lang="cs-CZ" sz="2400" dirty="0" smtClean="0">
                <a:cs typeface="Arial" panose="020B0604020202020204" pitchFamily="34" charset="0"/>
              </a:rPr>
              <a:t>SŠ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ial" panose="020B0604020202020204" pitchFamily="34" charset="0"/>
              </a:rPr>
              <a:t>ICT technik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ial" panose="020B0604020202020204" pitchFamily="34" charset="0"/>
              </a:rPr>
              <a:t>Koordinátor </a:t>
            </a:r>
            <a:r>
              <a:rPr lang="cs-CZ" sz="2400" dirty="0">
                <a:cs typeface="Arial" panose="020B0604020202020204" pitchFamily="34" charset="0"/>
              </a:rPr>
              <a:t>spolupráce školy a </a:t>
            </a:r>
            <a:r>
              <a:rPr lang="cs-CZ" sz="2400" dirty="0" smtClean="0">
                <a:cs typeface="Arial" panose="020B0604020202020204" pitchFamily="34" charset="0"/>
              </a:rPr>
              <a:t>zaměstnavatele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ial" panose="020B0604020202020204" pitchFamily="34" charset="0"/>
              </a:rPr>
              <a:t>Kariérový </a:t>
            </a:r>
            <a:r>
              <a:rPr lang="cs-CZ" sz="2400" dirty="0">
                <a:cs typeface="Arial" panose="020B0604020202020204" pitchFamily="34" charset="0"/>
              </a:rPr>
              <a:t>poradce</a:t>
            </a:r>
          </a:p>
          <a:p>
            <a:pPr fontAlgn="base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61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4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5775" y="847729"/>
            <a:ext cx="8172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Osobnostně sociální a profesní rozvoj pedagogů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85775" y="1474833"/>
            <a:ext cx="817245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ial" panose="020B0604020202020204" pitchFamily="34" charset="0"/>
              </a:rPr>
              <a:t>CLIL </a:t>
            </a:r>
            <a:r>
              <a:rPr lang="cs-CZ" sz="2400" dirty="0">
                <a:cs typeface="Arial" panose="020B0604020202020204" pitchFamily="34" charset="0"/>
              </a:rPr>
              <a:t>ve výuce na </a:t>
            </a:r>
            <a:r>
              <a:rPr lang="cs-CZ" sz="2400" dirty="0" smtClean="0">
                <a:cs typeface="Arial" panose="020B0604020202020204" pitchFamily="34" charset="0"/>
              </a:rPr>
              <a:t>SŠ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ial" panose="020B0604020202020204" pitchFamily="34" charset="0"/>
              </a:rPr>
              <a:t>Vzdělávání </a:t>
            </a:r>
            <a:r>
              <a:rPr lang="cs-CZ" sz="2400" dirty="0">
                <a:cs typeface="Arial" panose="020B0604020202020204" pitchFamily="34" charset="0"/>
              </a:rPr>
              <a:t>pedagogických pracovníků </a:t>
            </a:r>
            <a:r>
              <a:rPr lang="cs-CZ" sz="2400" dirty="0" smtClean="0">
                <a:cs typeface="Arial" panose="020B0604020202020204" pitchFamily="34" charset="0"/>
              </a:rPr>
              <a:t>SŠ </a:t>
            </a:r>
            <a:r>
              <a:rPr lang="cs-CZ" sz="2400" dirty="0">
                <a:cs typeface="Arial" panose="020B0604020202020204" pitchFamily="34" charset="0"/>
              </a:rPr>
              <a:t>– DVPP v </a:t>
            </a:r>
            <a:r>
              <a:rPr lang="cs-CZ" sz="2400" dirty="0" smtClean="0">
                <a:cs typeface="Arial" panose="020B0604020202020204" pitchFamily="34" charset="0"/>
              </a:rPr>
              <a:t>rozsahu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Tandemová výuka na SŠ - pedagog SŠ + pedagog SŠ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Tandemová výuka na SŠ – pedagog SŠ + odborník z praxe/rodilý mluvčí, pedagog VOŠ, VŠ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Vzdělávání a sdílení ve školním </a:t>
            </a:r>
            <a:r>
              <a:rPr lang="cs-CZ" sz="2400" dirty="0" err="1">
                <a:cs typeface="Arial" panose="020B0604020202020204" pitchFamily="34" charset="0"/>
              </a:rPr>
              <a:t>cloudu</a:t>
            </a:r>
            <a:endParaRPr lang="cs-CZ" sz="2400" dirty="0"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Stáže pedagogů u zaměstnavatelů </a:t>
            </a:r>
          </a:p>
          <a:p>
            <a:pPr lvl="1"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838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4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5775" y="847729"/>
            <a:ext cx="817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 err="1" smtClean="0">
                <a:cs typeface="Arial" panose="020B0604020202020204" pitchFamily="34" charset="0"/>
              </a:rPr>
              <a:t>Extrakurikulární</a:t>
            </a:r>
            <a:r>
              <a:rPr lang="cs-CZ" sz="2400" b="1" dirty="0" smtClean="0">
                <a:cs typeface="Arial" panose="020B0604020202020204" pitchFamily="34" charset="0"/>
              </a:rPr>
              <a:t> rozvojové aktivity žáků SŠ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85775" y="1474833"/>
            <a:ext cx="8172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ial" panose="020B0604020202020204" pitchFamily="34" charset="0"/>
              </a:rPr>
              <a:t>Doučování žáků SŠ ohrožených školním neúspěchem</a:t>
            </a:r>
          </a:p>
          <a:p>
            <a:pPr lvl="1" algn="just"/>
            <a:endParaRPr lang="cs-CZ" sz="2400" dirty="0">
              <a:cs typeface="Arial" panose="020B0604020202020204" pitchFamily="34" charset="0"/>
            </a:endParaRPr>
          </a:p>
          <a:p>
            <a:pPr lvl="1" algn="just"/>
            <a:endParaRPr lang="cs-CZ" sz="2400" b="1" dirty="0">
              <a:cs typeface="Arial" panose="020B0604020202020204" pitchFamily="34" charset="0"/>
            </a:endParaRPr>
          </a:p>
          <a:p>
            <a:pPr marL="0" lvl="1" algn="just"/>
            <a:r>
              <a:rPr lang="cs-CZ" sz="2400" b="1" dirty="0" smtClean="0">
                <a:cs typeface="Arial" panose="020B0604020202020204" pitchFamily="34" charset="0"/>
              </a:rPr>
              <a:t>Polytechnické vzdělávání </a:t>
            </a:r>
          </a:p>
          <a:p>
            <a:pPr lvl="1" algn="just"/>
            <a:endParaRPr lang="cs-CZ" sz="2400" b="1" dirty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ial" panose="020B0604020202020204" pitchFamily="34" charset="0"/>
              </a:rPr>
              <a:t>Polytechnické vzdělávání prostřednictvím robotických stavebnic</a:t>
            </a:r>
            <a:endParaRPr lang="cs-CZ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3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5775" y="860085"/>
            <a:ext cx="817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/>
              <a:t>Výzva pro kraje – témata z KAP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7516" y="1321750"/>
            <a:ext cx="82045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Vyhlášení výzvy: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začátek roku 2017 ve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vazbě na schválené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KAPy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jednotlivými kraji</a:t>
            </a:r>
            <a:endParaRPr lang="cs-CZ" alt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Plánovaná finanční alokace: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výše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alokace na základě identifikovaných témat v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KAP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Podporované aktivity: </a:t>
            </a:r>
          </a:p>
          <a:p>
            <a:pPr algn="just"/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Témata identifikovaná v Krajských akčních plánech</a:t>
            </a:r>
          </a:p>
          <a:p>
            <a:pPr marL="457200" indent="-457200" algn="just">
              <a:buFont typeface="+mj-lt"/>
              <a:buAutoNum type="arabicPeriod"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Kariérové poradenství – výběrově </a:t>
            </a:r>
          </a:p>
        </p:txBody>
      </p:sp>
    </p:spTree>
    <p:extLst>
      <p:ext uri="{BB962C8B-B14F-4D97-AF65-F5344CB8AC3E}">
        <p14:creationId xmlns:p14="http://schemas.microsoft.com/office/powerpoint/2010/main" val="42049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5775" y="860085"/>
            <a:ext cx="817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Výzva na podporu digitálního vzdělávání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77516" y="1547218"/>
            <a:ext cx="82045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Vyhlášení výzvy: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podzim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endParaRPr lang="cs-CZ" alt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Plánovaná finanční alokace: 200 mil. Kč</a:t>
            </a:r>
          </a:p>
          <a:p>
            <a:pPr algn="just"/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Podporované aktivity: </a:t>
            </a:r>
          </a:p>
          <a:p>
            <a:pPr algn="just"/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Budování kapacit pro rozvoj informatického myšlení žáků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Budování kapacit pro rozvoj digitální gramotnosti žáků I. </a:t>
            </a:r>
          </a:p>
          <a:p>
            <a:pPr algn="just"/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podporovány budou projekty koncepční </a:t>
            </a:r>
          </a:p>
        </p:txBody>
      </p:sp>
    </p:spTree>
    <p:extLst>
      <p:ext uri="{BB962C8B-B14F-4D97-AF65-F5344CB8AC3E}">
        <p14:creationId xmlns:p14="http://schemas.microsoft.com/office/powerpoint/2010/main" val="35586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5775" y="809981"/>
            <a:ext cx="8172450" cy="437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altLang="cs-CZ" sz="2400" b="1" dirty="0"/>
              <a:t>Krajské a místní akční plány rozvoje vzdělávání </a:t>
            </a:r>
            <a:r>
              <a:rPr lang="cs-CZ" sz="2400" dirty="0">
                <a:solidFill>
                  <a:prstClr val="black"/>
                </a:solidFill>
              </a:rPr>
              <a:t>–</a:t>
            </a:r>
            <a:r>
              <a:rPr lang="cs-CZ" altLang="cs-CZ" sz="2400" b="1" dirty="0"/>
              <a:t> nástroj naplňování strategických dokumentů MŠMT a územní dimenze </a:t>
            </a:r>
          </a:p>
          <a:p>
            <a:pPr marL="0" lvl="1" indent="0" algn="just">
              <a:spcBef>
                <a:spcPts val="0"/>
              </a:spcBef>
              <a:buNone/>
              <a:defRPr/>
            </a:pPr>
            <a:endParaRPr lang="cs-CZ" altLang="cs-CZ" sz="2000" dirty="0">
              <a:latin typeface="Calibri" panose="020F0502020204030204" pitchFamily="34" charset="0"/>
            </a:endParaRPr>
          </a:p>
          <a:p>
            <a:pPr marL="0" lvl="1" indent="0" algn="just">
              <a:spcBef>
                <a:spcPts val="0"/>
              </a:spcBef>
              <a:buNone/>
              <a:defRPr/>
            </a:pPr>
            <a:r>
              <a:rPr lang="cs-CZ" altLang="cs-CZ" sz="2000" dirty="0">
                <a:latin typeface="Calibri" panose="020F0502020204030204" pitchFamily="34" charset="0"/>
              </a:rPr>
              <a:t>Úkolem je :</a:t>
            </a:r>
          </a:p>
          <a:p>
            <a:pPr marL="0" lvl="1" indent="0" algn="just">
              <a:spcBef>
                <a:spcPts val="0"/>
              </a:spcBef>
              <a:buNone/>
              <a:defRPr/>
            </a:pPr>
            <a:endParaRPr lang="cs-CZ" altLang="cs-CZ" sz="2000" dirty="0">
              <a:latin typeface="Calibri" panose="020F0502020204030204" pitchFamily="34" charset="0"/>
            </a:endParaRPr>
          </a:p>
          <a:p>
            <a:pPr marL="0" lvl="1" indent="0" algn="just">
              <a:spcBef>
                <a:spcPts val="0"/>
              </a:spcBef>
              <a:buNone/>
              <a:defRPr/>
            </a:pPr>
            <a:r>
              <a:rPr lang="cs-CZ" altLang="cs-CZ" sz="2000" dirty="0">
                <a:latin typeface="Calibri" panose="020F0502020204030204" pitchFamily="34" charset="0"/>
              </a:rPr>
              <a:t>1) </a:t>
            </a:r>
            <a:r>
              <a:rPr lang="cs-CZ" altLang="cs-CZ" sz="2000" b="1" dirty="0">
                <a:latin typeface="Calibri" panose="020F0502020204030204" pitchFamily="34" charset="0"/>
              </a:rPr>
              <a:t>Naplnění územní dimenze v OP VVV </a:t>
            </a:r>
            <a:r>
              <a:rPr lang="cs-CZ" altLang="cs-CZ" sz="2000" dirty="0">
                <a:latin typeface="Calibri" panose="020F0502020204030204" pitchFamily="34" charset="0"/>
              </a:rPr>
              <a:t>a realizace aktivit, které budou základem pro naplňování Specifických doporučení Rady EU pro ČR v těchto oblastech:</a:t>
            </a:r>
          </a:p>
          <a:p>
            <a:pPr marL="114300" lvl="2" indent="-342900" algn="just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cs-CZ" altLang="cs-CZ" dirty="0">
                <a:latin typeface="Calibri" panose="020F0502020204030204" pitchFamily="34" charset="0"/>
              </a:rPr>
              <a:t>Zkvalitnění řízení ve vzdělávání</a:t>
            </a:r>
          </a:p>
          <a:p>
            <a:pPr marL="114300" lvl="2" indent="-342900" algn="just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cs-CZ" altLang="cs-CZ" dirty="0">
                <a:latin typeface="Calibri" panose="020F0502020204030204" pitchFamily="34" charset="0"/>
              </a:rPr>
              <a:t>Zvýšení kvality vzdělávání</a:t>
            </a:r>
          </a:p>
          <a:p>
            <a:pPr marL="114300" lvl="2" indent="-342900" algn="just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cs-CZ" altLang="cs-CZ" dirty="0">
                <a:latin typeface="Calibri" panose="020F0502020204030204" pitchFamily="34" charset="0"/>
              </a:rPr>
              <a:t>Dlouhodobé plánování jako hlavní prvek řízení škol</a:t>
            </a:r>
          </a:p>
          <a:p>
            <a:pPr marL="0" lvl="1" algn="just">
              <a:spcBef>
                <a:spcPts val="0"/>
              </a:spcBef>
              <a:defRPr/>
            </a:pPr>
            <a:endParaRPr lang="cs-CZ" altLang="cs-CZ" sz="2000" dirty="0">
              <a:latin typeface="Calibri" panose="020F0502020204030204" pitchFamily="34" charset="0"/>
            </a:endParaRPr>
          </a:p>
          <a:p>
            <a:pPr marL="0" lvl="1" indent="0" algn="just">
              <a:spcBef>
                <a:spcPts val="0"/>
              </a:spcBef>
              <a:buNone/>
              <a:defRPr/>
            </a:pPr>
            <a:r>
              <a:rPr lang="cs-CZ" altLang="cs-CZ" sz="2000" dirty="0">
                <a:latin typeface="Calibri" panose="020F0502020204030204" pitchFamily="34" charset="0"/>
              </a:rPr>
              <a:t>2) Naplnění koordinačních mechanismů ukotvených v Dohodě o partnerství.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77516" y="1321750"/>
            <a:ext cx="8204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5775" y="809981"/>
            <a:ext cx="817245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Význam akčních plánů rozvoje vzdělávání</a:t>
            </a:r>
          </a:p>
          <a:p>
            <a:pPr algn="ctr"/>
            <a:endParaRPr lang="cs-CZ" b="1" dirty="0"/>
          </a:p>
          <a:p>
            <a:pPr marL="0" lvl="1" indent="0" algn="just">
              <a:spcBef>
                <a:spcPts val="0"/>
              </a:spcBef>
              <a:buNone/>
              <a:defRPr/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MAP/KAP – významný podklad pro vyhlašování výzev OP VVV </a:t>
            </a:r>
          </a:p>
          <a:p>
            <a:pPr marL="0" lvl="1" indent="0" algn="just">
              <a:spcBef>
                <a:spcPts val="0"/>
              </a:spcBef>
              <a:buNone/>
              <a:defRPr/>
            </a:pPr>
            <a:r>
              <a:rPr lang="cs-CZ" alt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342900" lvl="1" indent="-3429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 plánovanou spolupráci v území (místní sítě a partnerství)</a:t>
            </a:r>
          </a:p>
          <a:p>
            <a:pPr marL="342900" lvl="1" indent="-3429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 plošnou podporu vzdělávání v potřebných tématech</a:t>
            </a:r>
          </a:p>
          <a:p>
            <a:pPr marL="342900" lvl="1" indent="-3429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významný podklad pro zpracování šablon pro školy „šitých na míru</a:t>
            </a:r>
            <a:r>
              <a:rPr lang="cs-CZ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>
              <a:spcBef>
                <a:spcPts val="0"/>
              </a:spcBef>
              <a:buNone/>
              <a:defRPr/>
            </a:pPr>
            <a:endParaRPr lang="cs-CZ" alt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>
              <a:spcBef>
                <a:spcPts val="0"/>
              </a:spcBef>
              <a:buNone/>
              <a:defRPr/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MAP/KAP – významný podklad pro vyhlašování výzev IROP/OP Praha – pól růstu</a:t>
            </a:r>
          </a:p>
          <a:p>
            <a:pPr marL="0" lvl="1" indent="0" algn="just">
              <a:spcBef>
                <a:spcPts val="0"/>
              </a:spcBef>
              <a:buNone/>
              <a:defRPr/>
            </a:pPr>
            <a:r>
              <a:rPr lang="cs-CZ" alt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marL="342900" lvl="1" indent="-34290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koordinace investičních akcí a podpora koncentrace a řízení efektivního využití investic v území. V OP PPR i IROP je v oblasti základního školství soulad s akčními plány rozvoje vzdělávání specifickým kritériem přijatelnosti.</a:t>
            </a:r>
          </a:p>
          <a:p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7516" y="1321750"/>
            <a:ext cx="8204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09600" y="2114554"/>
            <a:ext cx="817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8347" y="1292771"/>
            <a:ext cx="8271304" cy="43789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808712"/>
              </p:ext>
            </p:extLst>
          </p:nvPr>
        </p:nvGraphicFramePr>
        <p:xfrm>
          <a:off x="358347" y="810744"/>
          <a:ext cx="8423704" cy="572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909"/>
                <a:gridCol w="5265063"/>
                <a:gridCol w="1588732"/>
              </a:tblGrid>
              <a:tr h="99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  <a:latin typeface="+mn-lt"/>
                        </a:rPr>
                        <a:t>Prioritní osa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081" marR="28081" marT="13456" marB="1345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  <a:latin typeface="+mn-lt"/>
                        </a:rPr>
                        <a:t>Název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  <a:latin typeface="+mn-lt"/>
                        </a:rPr>
                        <a:t>Termín  vyhlášení výzvy 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75" marR="8775" marT="8775" marB="0"/>
                </a:tc>
              </a:tr>
              <a:tr h="4665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  <a:latin typeface="+mn-lt"/>
                        </a:rPr>
                        <a:t>PO 3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75" marR="8775" marT="8775" marB="0"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Individuální</a:t>
                      </a:r>
                      <a:r>
                        <a:rPr lang="cs-CZ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projekty systémové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Krajské akční plány rozvoje vzdělávání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Místní akční plány rozvoje vzdělávání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Inkluzivní vzdělávání</a:t>
                      </a:r>
                      <a:endParaRPr lang="cs-CZ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dirty="0" smtClean="0">
                          <a:effectLst/>
                          <a:latin typeface="+mn-lt"/>
                        </a:rPr>
                        <a:t>Budování kapacit pro rozvoj</a:t>
                      </a:r>
                      <a:r>
                        <a:rPr lang="cs-CZ" sz="2000" baseline="0" dirty="0" smtClean="0">
                          <a:effectLst/>
                          <a:latin typeface="+mn-lt"/>
                        </a:rPr>
                        <a:t> škol</a:t>
                      </a:r>
                      <a:r>
                        <a:rPr lang="cs-CZ" sz="2000" dirty="0" smtClean="0">
                          <a:effectLst/>
                          <a:latin typeface="+mn-lt"/>
                        </a:rPr>
                        <a:t> 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dirty="0" smtClean="0">
                          <a:effectLst/>
                          <a:latin typeface="+mn-lt"/>
                        </a:rPr>
                        <a:t>Gramotnosti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dirty="0" smtClean="0">
                          <a:effectLst/>
                          <a:latin typeface="+mn-lt"/>
                        </a:rPr>
                        <a:t>Rozvoj klíčových kompetencí v rámci oborových didaktik, průřezových témat a</a:t>
                      </a:r>
                      <a:r>
                        <a:rPr lang="cs-CZ" sz="20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2000" dirty="0" smtClean="0">
                          <a:effectLst/>
                          <a:latin typeface="+mn-lt"/>
                        </a:rPr>
                        <a:t>mezipředmětových vztahů 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>
                          <a:effectLst/>
                          <a:latin typeface="+mn-lt"/>
                        </a:rPr>
                        <a:t>Inkluzivní vzdělávání pro KPSVL I</a:t>
                      </a:r>
                    </a:p>
                  </a:txBody>
                  <a:tcPr marL="8775" marR="8775" marT="87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</a:rPr>
                        <a:t>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</a:rPr>
                        <a:t>2016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75" marR="8775" marT="877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6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09600" y="2114554"/>
            <a:ext cx="817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8347" y="1292771"/>
            <a:ext cx="8271304" cy="43789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966588"/>
              </p:ext>
            </p:extLst>
          </p:nvPr>
        </p:nvGraphicFramePr>
        <p:xfrm>
          <a:off x="358347" y="810744"/>
          <a:ext cx="8423704" cy="572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909"/>
                <a:gridCol w="5265063"/>
                <a:gridCol w="1588732"/>
              </a:tblGrid>
              <a:tr h="99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  <a:latin typeface="+mn-lt"/>
                        </a:rPr>
                        <a:t>Prioritní osa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081" marR="28081" marT="13456" marB="1345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  <a:latin typeface="+mn-lt"/>
                        </a:rPr>
                        <a:t>Název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  <a:latin typeface="+mn-lt"/>
                        </a:rPr>
                        <a:t>Termín  vyhlášení výzvy 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75" marR="8775" marT="8775" marB="0"/>
                </a:tc>
              </a:tr>
              <a:tr h="4665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  <a:latin typeface="+mn-lt"/>
                        </a:rPr>
                        <a:t>PO 3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75" marR="8775" marT="8775" marB="0"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>
                          <a:effectLst/>
                          <a:latin typeface="+mn-lt"/>
                        </a:rPr>
                        <a:t>Šablony – MŠ, ZŠ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>
                          <a:effectLst/>
                          <a:latin typeface="+mn-lt"/>
                        </a:rPr>
                        <a:t>Podpora</a:t>
                      </a:r>
                      <a:r>
                        <a:rPr lang="cs-CZ" sz="2000" baseline="0" dirty="0" smtClean="0">
                          <a:effectLst/>
                          <a:latin typeface="+mn-lt"/>
                        </a:rPr>
                        <a:t> dětí a žáků se zdravotním postižením</a:t>
                      </a:r>
                      <a:endParaRPr lang="cs-CZ" sz="2000" dirty="0" smtClean="0">
                        <a:effectLst/>
                        <a:latin typeface="+mn-lt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Jazykové vzdělávání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dirty="0" smtClean="0">
                          <a:effectLst/>
                          <a:latin typeface="+mn-lt"/>
                        </a:rPr>
                        <a:t>Výzva</a:t>
                      </a:r>
                      <a:r>
                        <a:rPr lang="cs-CZ" sz="2000" baseline="0" dirty="0" smtClean="0">
                          <a:effectLst/>
                          <a:latin typeface="+mn-lt"/>
                        </a:rPr>
                        <a:t> pro kraje </a:t>
                      </a:r>
                      <a:r>
                        <a:rPr lang="cs-CZ" sz="2000" dirty="0" smtClean="0">
                          <a:effectLst/>
                          <a:latin typeface="+mn-lt"/>
                        </a:rPr>
                        <a:t>–  témata z KAP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>
                          <a:effectLst/>
                          <a:latin typeface="+mn-lt"/>
                        </a:rPr>
                        <a:t>Šablony pro SŠ</a:t>
                      </a:r>
                      <a:endParaRPr lang="cs-CZ" sz="2000" baseline="0" dirty="0" smtClean="0">
                        <a:effectLst/>
                        <a:latin typeface="+mn-lt"/>
                      </a:endParaRP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 smtClean="0">
                          <a:effectLst/>
                          <a:latin typeface="+mn-lt"/>
                        </a:rPr>
                        <a:t>Implementace strategie digitálního vzdělávání 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Podpora pregraduálního vzdělávání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Budování kapacit pro rozvoj škol II.</a:t>
                      </a:r>
                    </a:p>
                  </a:txBody>
                  <a:tcPr marL="8775" marR="8775" marT="87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</a:rPr>
                        <a:t>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75" marR="8775" marT="877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0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0" y="1876425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cs typeface="Arial" panose="020B0604020202020204" pitchFamily="34" charset="0"/>
              </a:rPr>
              <a:t>Šablony pro SŠ</a:t>
            </a:r>
            <a:endParaRPr lang="cs-CZ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7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5775" y="860085"/>
            <a:ext cx="817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cs typeface="Arial" panose="020B0604020202020204" pitchFamily="34" charset="0"/>
              </a:rPr>
              <a:t>Cíl výzvy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9600" y="2114554"/>
            <a:ext cx="81724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cs typeface="Arial" panose="020B0604020202020204" pitchFamily="34" charset="0"/>
              </a:rPr>
              <a:t>Cílem výzvy je podpořit </a:t>
            </a:r>
            <a:r>
              <a:rPr lang="cs-CZ" sz="2400" dirty="0" smtClean="0">
                <a:cs typeface="Arial" panose="020B0604020202020204" pitchFamily="34" charset="0"/>
              </a:rPr>
              <a:t>střední školy formou projektů zjednodušeného financování (šablon). Podpora je cílena na osobnostně sociální rozvoj pedagogů, posílení personální základny škol, </a:t>
            </a:r>
            <a:r>
              <a:rPr lang="cs-CZ" sz="2400" dirty="0" err="1" smtClean="0">
                <a:cs typeface="Arial" panose="020B0604020202020204" pitchFamily="34" charset="0"/>
              </a:rPr>
              <a:t>extrakurikulární</a:t>
            </a:r>
            <a:r>
              <a:rPr lang="cs-CZ" sz="2400" dirty="0" smtClean="0">
                <a:cs typeface="Arial" panose="020B0604020202020204" pitchFamily="34" charset="0"/>
              </a:rPr>
              <a:t> rozvojové aktivity žáků středních škola podpora polytechnického vzdělávání .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4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200" y="847729"/>
            <a:ext cx="817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Oprávnění žadatelé a partneři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2595" y="1378284"/>
            <a:ext cx="81467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200" dirty="0" smtClean="0">
                <a:cs typeface="Arial" panose="020B0604020202020204" pitchFamily="34" charset="0"/>
              </a:rPr>
              <a:t>Střední </a:t>
            </a:r>
            <a:r>
              <a:rPr lang="cs-CZ" sz="2200" dirty="0">
                <a:cs typeface="Arial" panose="020B0604020202020204" pitchFamily="34" charset="0"/>
              </a:rPr>
              <a:t>školy a konzervatoře (právnické osoby, vykonávající činnost školy a školského zařízení, zapsané ve školském rejstříku), které poskytují následující stupně ukončení středního  vzdělávání </a:t>
            </a:r>
            <a:r>
              <a:rPr lang="cs-CZ" sz="2200" dirty="0" smtClean="0">
                <a:cs typeface="Arial" panose="020B0604020202020204" pitchFamily="34" charset="0"/>
              </a:rPr>
              <a:t/>
            </a:r>
            <a:br>
              <a:rPr lang="cs-CZ" sz="2200" dirty="0" smtClean="0">
                <a:cs typeface="Arial" panose="020B0604020202020204" pitchFamily="34" charset="0"/>
              </a:rPr>
            </a:br>
            <a:r>
              <a:rPr lang="cs-CZ" sz="2200" dirty="0" smtClean="0">
                <a:cs typeface="Arial" panose="020B0604020202020204" pitchFamily="34" charset="0"/>
              </a:rPr>
              <a:t>dle </a:t>
            </a:r>
            <a:r>
              <a:rPr lang="cs-CZ" sz="2200" dirty="0">
                <a:cs typeface="Arial" panose="020B0604020202020204" pitchFamily="34" charset="0"/>
              </a:rPr>
              <a:t>§ 58 zákona 561/2004 Sb., o předškolním, základním, středním, vyšším odborném a jiném vzdělávání (školský zákon), ve znění pozdějších předpisů:  </a:t>
            </a:r>
          </a:p>
          <a:p>
            <a:pPr algn="just"/>
            <a:r>
              <a:rPr lang="cs-CZ" sz="2200" dirty="0"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cs typeface="Arial" panose="020B0604020202020204" pitchFamily="34" charset="0"/>
              </a:rPr>
              <a:t>střední vzdělání;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cs typeface="Arial" panose="020B0604020202020204" pitchFamily="34" charset="0"/>
              </a:rPr>
              <a:t>střední vzdělání s výučním listem;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cs typeface="Arial" panose="020B0604020202020204" pitchFamily="34" charset="0"/>
              </a:rPr>
              <a:t>střední vzdělání s maturitní zkouškou.</a:t>
            </a:r>
          </a:p>
        </p:txBody>
      </p:sp>
    </p:spTree>
    <p:extLst>
      <p:ext uri="{BB962C8B-B14F-4D97-AF65-F5344CB8AC3E}">
        <p14:creationId xmlns:p14="http://schemas.microsoft.com/office/powerpoint/2010/main" val="85292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200" y="847729"/>
            <a:ext cx="817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cs typeface="Arial" panose="020B0604020202020204" pitchFamily="34" charset="0"/>
              </a:rPr>
              <a:t>Cílová skupina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3608" y="1586393"/>
            <a:ext cx="80596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cs-CZ" sz="2000" dirty="0">
                <a:cs typeface="Arial" panose="020B0604020202020204" pitchFamily="34" charset="0"/>
              </a:rPr>
              <a:t>Žáci středních škol a </a:t>
            </a:r>
            <a:r>
              <a:rPr lang="cs-CZ" sz="2000" dirty="0" smtClean="0">
                <a:cs typeface="Arial" panose="020B0604020202020204" pitchFamily="34" charset="0"/>
              </a:rPr>
              <a:t>konzervatoří</a:t>
            </a:r>
          </a:p>
          <a:p>
            <a:pPr lvl="0" algn="just" fontAlgn="base"/>
            <a:endParaRPr lang="cs-CZ" sz="2000" dirty="0">
              <a:cs typeface="Arial" panose="020B0604020202020204" pitchFamily="34" charset="0"/>
            </a:endParaRP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u</a:t>
            </a:r>
            <a:r>
              <a:rPr lang="cs-CZ" sz="2000" dirty="0" smtClean="0">
                <a:cs typeface="Arial" panose="020B0604020202020204" pitchFamily="34" charset="0"/>
              </a:rPr>
              <a:t> </a:t>
            </a:r>
            <a:r>
              <a:rPr lang="cs-CZ" sz="2000" dirty="0">
                <a:cs typeface="Arial" panose="020B0604020202020204" pitchFamily="34" charset="0"/>
              </a:rPr>
              <a:t>víceletých gymnázií patří mezi cílovou skupinu i žáci nižšího stupně.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u</a:t>
            </a:r>
            <a:r>
              <a:rPr lang="cs-CZ" sz="2000" dirty="0" smtClean="0">
                <a:cs typeface="Arial" panose="020B0604020202020204" pitchFamily="34" charset="0"/>
              </a:rPr>
              <a:t> </a:t>
            </a:r>
            <a:r>
              <a:rPr lang="cs-CZ" sz="2000" dirty="0">
                <a:cs typeface="Arial" panose="020B0604020202020204" pitchFamily="34" charset="0"/>
              </a:rPr>
              <a:t>středních škol, které jsou zároveň vyšší odbornou </a:t>
            </a:r>
            <a:r>
              <a:rPr lang="cs-CZ" sz="2000" dirty="0" smtClean="0">
                <a:cs typeface="Arial" panose="020B0604020202020204" pitchFamily="34" charset="0"/>
              </a:rPr>
              <a:t>školou, </a:t>
            </a:r>
            <a:br>
              <a:rPr lang="cs-CZ" sz="2000" dirty="0" smtClean="0">
                <a:cs typeface="Arial" panose="020B0604020202020204" pitchFamily="34" charset="0"/>
              </a:rPr>
            </a:br>
            <a:r>
              <a:rPr lang="cs-CZ" sz="2000" dirty="0" smtClean="0">
                <a:cs typeface="Arial" panose="020B0604020202020204" pitchFamily="34" charset="0"/>
              </a:rPr>
              <a:t>a </a:t>
            </a:r>
            <a:r>
              <a:rPr lang="cs-CZ" sz="2000" dirty="0">
                <a:cs typeface="Arial" panose="020B0604020202020204" pitchFamily="34" charset="0"/>
              </a:rPr>
              <a:t>u konzervatoří nepatří mezi cílovou skupinu žáci těch ročníků</a:t>
            </a:r>
            <a:r>
              <a:rPr lang="cs-CZ" sz="2000" dirty="0" smtClean="0">
                <a:cs typeface="Arial" panose="020B0604020202020204" pitchFamily="34" charset="0"/>
              </a:rPr>
              <a:t>,</a:t>
            </a:r>
            <a:br>
              <a:rPr lang="cs-CZ" sz="2000" dirty="0" smtClean="0">
                <a:cs typeface="Arial" panose="020B0604020202020204" pitchFamily="34" charset="0"/>
              </a:rPr>
            </a:br>
            <a:r>
              <a:rPr lang="cs-CZ" sz="2000" dirty="0" smtClean="0">
                <a:cs typeface="Arial" panose="020B0604020202020204" pitchFamily="34" charset="0"/>
              </a:rPr>
              <a:t>ve </a:t>
            </a:r>
            <a:r>
              <a:rPr lang="cs-CZ" sz="2000" dirty="0">
                <a:cs typeface="Arial" panose="020B0604020202020204" pitchFamily="34" charset="0"/>
              </a:rPr>
              <a:t>kterých studují žáci k dosažení vyššího odborného vzdělávání.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u</a:t>
            </a:r>
            <a:r>
              <a:rPr lang="cs-CZ" sz="2000" dirty="0" smtClean="0">
                <a:cs typeface="Arial" panose="020B0604020202020204" pitchFamily="34" charset="0"/>
              </a:rPr>
              <a:t> </a:t>
            </a:r>
            <a:r>
              <a:rPr lang="cs-CZ" sz="2000" dirty="0">
                <a:cs typeface="Arial" panose="020B0604020202020204" pitchFamily="34" charset="0"/>
              </a:rPr>
              <a:t>taneční konzervatoře patří mezi cílovou skupinu i žáci nižšího stupně. </a:t>
            </a:r>
          </a:p>
          <a:p>
            <a:pPr lvl="0" algn="just" fontAlgn="base"/>
            <a:endParaRPr lang="cs-CZ" sz="2000" dirty="0" smtClean="0">
              <a:cs typeface="Arial" panose="020B0604020202020204" pitchFamily="34" charset="0"/>
            </a:endParaRPr>
          </a:p>
          <a:p>
            <a:pPr lvl="0" algn="just" fontAlgn="base"/>
            <a:r>
              <a:rPr lang="cs-CZ" sz="2000" dirty="0" smtClean="0">
                <a:cs typeface="Arial" panose="020B0604020202020204" pitchFamily="34" charset="0"/>
              </a:rPr>
              <a:t>Pedagogičtí </a:t>
            </a:r>
            <a:r>
              <a:rPr lang="cs-CZ" sz="2000" dirty="0">
                <a:cs typeface="Arial" panose="020B0604020202020204" pitchFamily="34" charset="0"/>
              </a:rPr>
              <a:t>pracovníci středních škol a konzervatoří, včetně vedoucích pedagogických pracovníků</a:t>
            </a:r>
          </a:p>
        </p:txBody>
      </p:sp>
    </p:spTree>
    <p:extLst>
      <p:ext uri="{BB962C8B-B14F-4D97-AF65-F5344CB8AC3E}">
        <p14:creationId xmlns:p14="http://schemas.microsoft.com/office/powerpoint/2010/main" val="29173913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VVV [jen pro čtení]" id="{55DEF8B9-3EA4-4AA7-828A-8FE4F2423DC7}" vid="{5C77B7FB-FC31-4917-8A92-D3000B8830A8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15OPMSMT0001-28-23488</_dlc_DocId>
    <_dlc_DocIdUrl xmlns="0104a4cd-1400-468e-be1b-c7aad71d7d5a">
      <Url>http://op.msmt.cz/_layouts/15/DocIdRedir.aspx?ID=15OPMSMT0001-28-23488</Url>
      <Description>15OPMSMT0001-28-23488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A13A479-4BAD-4230-B78D-92562F2111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836A6B-B9C0-4044-A2B1-4CDBD2A5CC87}">
  <ds:schemaRefs>
    <ds:schemaRef ds:uri="http://www.w3.org/XML/1998/namespace"/>
    <ds:schemaRef ds:uri="0104a4cd-1400-468e-be1b-c7aad71d7d5a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</TotalTime>
  <Words>431</Words>
  <Application>Microsoft Office PowerPoint</Application>
  <PresentationFormat>Předvádění na obrazovce (4:3)</PresentationFormat>
  <Paragraphs>130</Paragraphs>
  <Slides>15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Meiryo UI</vt:lpstr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Presová Eva</dc:creator>
  <dc:description/>
  <cp:lastModifiedBy>Hrdlička Ferdinand</cp:lastModifiedBy>
  <cp:revision>89</cp:revision>
  <dcterms:created xsi:type="dcterms:W3CDTF">2015-09-11T08:58:50Z</dcterms:created>
  <dcterms:modified xsi:type="dcterms:W3CDTF">2016-06-09T07:39:35Z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a60d482f-cea9-4928-8036-a2c3d522a0c2</vt:lpwstr>
  </property>
  <property fmtid="{D5CDD505-2E9C-101B-9397-08002B2CF9AE}" pid="4" name="Komentář">
    <vt:lpwstr/>
  </property>
</Properties>
</file>