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44"/>
  </p:notesMasterIdLst>
  <p:handoutMasterIdLst>
    <p:handoutMasterId r:id="rId45"/>
  </p:handoutMasterIdLst>
  <p:sldIdLst>
    <p:sldId id="323" r:id="rId2"/>
    <p:sldId id="455" r:id="rId3"/>
    <p:sldId id="456" r:id="rId4"/>
    <p:sldId id="457" r:id="rId5"/>
    <p:sldId id="458" r:id="rId6"/>
    <p:sldId id="546" r:id="rId7"/>
    <p:sldId id="461" r:id="rId8"/>
    <p:sldId id="460" r:id="rId9"/>
    <p:sldId id="496" r:id="rId10"/>
    <p:sldId id="520" r:id="rId11"/>
    <p:sldId id="536" r:id="rId12"/>
    <p:sldId id="531" r:id="rId13"/>
    <p:sldId id="519" r:id="rId14"/>
    <p:sldId id="551" r:id="rId15"/>
    <p:sldId id="524" r:id="rId16"/>
    <p:sldId id="529" r:id="rId17"/>
    <p:sldId id="498" r:id="rId18"/>
    <p:sldId id="499" r:id="rId19"/>
    <p:sldId id="521" r:id="rId20"/>
    <p:sldId id="500" r:id="rId21"/>
    <p:sldId id="543" r:id="rId22"/>
    <p:sldId id="502" r:id="rId23"/>
    <p:sldId id="545" r:id="rId24"/>
    <p:sldId id="538" r:id="rId25"/>
    <p:sldId id="552" r:id="rId26"/>
    <p:sldId id="553" r:id="rId27"/>
    <p:sldId id="505" r:id="rId28"/>
    <p:sldId id="544" r:id="rId29"/>
    <p:sldId id="547" r:id="rId30"/>
    <p:sldId id="549" r:id="rId31"/>
    <p:sldId id="550" r:id="rId32"/>
    <p:sldId id="554" r:id="rId33"/>
    <p:sldId id="555" r:id="rId34"/>
    <p:sldId id="507" r:id="rId35"/>
    <p:sldId id="516" r:id="rId36"/>
    <p:sldId id="540" r:id="rId37"/>
    <p:sldId id="541" r:id="rId38"/>
    <p:sldId id="542" r:id="rId39"/>
    <p:sldId id="522" r:id="rId40"/>
    <p:sldId id="518" r:id="rId41"/>
    <p:sldId id="517" r:id="rId42"/>
    <p:sldId id="410" r:id="rId43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875" autoAdjust="0"/>
    <p:restoredTop sz="87922" autoAdjust="0"/>
  </p:normalViewPr>
  <p:slideViewPr>
    <p:cSldViewPr>
      <p:cViewPr varScale="1">
        <p:scale>
          <a:sx n="95" d="100"/>
          <a:sy n="95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/>
            <a:t>Prioritní osa 1 - Infrastruktura</a:t>
          </a:r>
          <a:endParaRPr lang="cs-CZ" sz="1600" b="1" dirty="0"/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/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/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/>
            <a:t>Konkurenceschopné, dostupné a bezpečné regiony</a:t>
          </a:r>
          <a:endParaRPr lang="cs-CZ" sz="1200" dirty="0"/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/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/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/>
            <a:t>Alokace 1,6 mld. EUR</a:t>
          </a:r>
          <a:endParaRPr lang="cs-CZ" sz="1200" dirty="0"/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/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/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/>
            <a:t>Prioritní osa 2 - Lidé</a:t>
          </a:r>
          <a:endParaRPr lang="cs-CZ" sz="1600" b="1" dirty="0"/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/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/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/>
            <a:t>Zkvalitnění veřejných služeb a podmínek života pro obyvatele regionů</a:t>
          </a:r>
          <a:endParaRPr lang="cs-CZ" sz="1200" dirty="0"/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/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/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/>
            <a:t>Alokace 1,7 mld. EUR</a:t>
          </a:r>
          <a:endParaRPr lang="cs-CZ" sz="1200" dirty="0"/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/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/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/>
            <a:t>Prioritní osa 3 - Instituce</a:t>
          </a:r>
          <a:endParaRPr lang="cs-CZ" sz="1600" b="1" dirty="0"/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/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/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/>
            <a:t>Dobrá správa území a zefektivnění veřejných institucí</a:t>
          </a:r>
          <a:endParaRPr lang="cs-CZ" sz="1200" dirty="0"/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/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/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/>
            <a:t>Alokace 0,8 mld. EUR</a:t>
          </a:r>
          <a:endParaRPr lang="cs-CZ" sz="1200" dirty="0"/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/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/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/>
        </a:p>
        <a:p>
          <a:r>
            <a:rPr lang="cs-CZ" sz="1600" b="1" dirty="0" smtClean="0"/>
            <a:t>Prioritní osa 4 - Komunitně vedený místní rozvoj</a:t>
          </a:r>
        </a:p>
        <a:p>
          <a:r>
            <a:rPr lang="cs-CZ" sz="1400" dirty="0" smtClean="0"/>
            <a:t> - </a:t>
          </a:r>
          <a:r>
            <a:rPr lang="cs-CZ" sz="1200" dirty="0" smtClean="0"/>
            <a:t>Alokace 390 mil. EUR</a:t>
          </a:r>
        </a:p>
        <a:p>
          <a:r>
            <a:rPr lang="cs-CZ" sz="1200" dirty="0" smtClean="0"/>
            <a:t>  - Posílení CLLD, provozní a animační náklady</a:t>
          </a:r>
        </a:p>
        <a:p>
          <a:endParaRPr lang="cs-CZ" sz="1500" dirty="0" smtClean="0"/>
        </a:p>
        <a:p>
          <a:r>
            <a:rPr lang="cs-CZ" sz="1800" dirty="0" smtClean="0"/>
            <a:t> </a:t>
          </a:r>
          <a:endParaRPr lang="cs-CZ" sz="1800" dirty="0"/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/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/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/>
            <a:t>Doprava, integrované dopravní systémy, IZS</a:t>
          </a:r>
          <a:endParaRPr lang="cs-CZ" sz="1200" dirty="0"/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/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/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/>
            <a:t>Sociální služby/bydlení, sociální podnikání, zdravotní péče, vzdělávání, zateplování</a:t>
          </a:r>
          <a:endParaRPr lang="cs-CZ" sz="1200" dirty="0"/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/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/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/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/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/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/>
            <a:t>Kulturní dědictví, e-Government, dokumenty územního rozvoje</a:t>
          </a:r>
          <a:endParaRPr lang="cs-CZ" sz="1200" dirty="0"/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/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/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Y="-6845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6E70CE-94F3-489E-8FF8-857586CB9812}" type="presOf" srcId="{C5C86733-1C4E-4ABE-BC8B-70E73BF8076C}" destId="{66C8A01D-04C6-4396-8787-43DC36C8480A}" srcOrd="1" destOrd="1" presId="urn:microsoft.com/office/officeart/2005/8/layout/vList4#1"/>
    <dgm:cxn modelId="{17CB93BB-BEDC-4DB5-A35C-D2E4CBB2515D}" type="presOf" srcId="{855CB492-B9C1-4831-9453-D02DC01556CB}" destId="{D220A56B-34B4-4DD0-B125-97D865139D92}" srcOrd="0" destOrd="0" presId="urn:microsoft.com/office/officeart/2005/8/layout/vList4#1"/>
    <dgm:cxn modelId="{BEB2CF44-52BF-4701-89DC-0BE8009E2DAB}" type="presOf" srcId="{38804BD3-7704-44DB-93A2-A6FB8DF386BF}" destId="{50CD8E78-60B6-449B-AD20-121950675E4A}" srcOrd="0" destOrd="0" presId="urn:microsoft.com/office/officeart/2005/8/layout/vList4#1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D6081441-BB30-4007-A30C-D5316656695A}" type="presOf" srcId="{273BDC39-9757-4293-83AA-A9E9CC915DA0}" destId="{9A27448D-784B-4861-9334-121A223779B3}" srcOrd="0" destOrd="2" presId="urn:microsoft.com/office/officeart/2005/8/layout/vList4#1"/>
    <dgm:cxn modelId="{C03BC261-5A37-4CD8-BCA2-E9B04F4146A4}" type="presOf" srcId="{D3784C62-6E03-4E88-AA8E-EC0DCEAD96BC}" destId="{9E808720-DA3C-4D88-83BC-C88B0AC710F3}" srcOrd="0" destOrd="0" presId="urn:microsoft.com/office/officeart/2005/8/layout/vList4#1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F2F09EBF-33BF-4E13-B070-8D4C8F34D37F}" type="presOf" srcId="{011776CB-E079-448D-8CBF-0D6A1B0031D4}" destId="{9A27448D-784B-4861-9334-121A223779B3}" srcOrd="0" destOrd="4" presId="urn:microsoft.com/office/officeart/2005/8/layout/vList4#1"/>
    <dgm:cxn modelId="{15C2A6A7-F083-429A-BFC2-197D42FB553B}" type="presOf" srcId="{A8C219C7-9F00-4E75-8B16-481975849224}" destId="{50CD8E78-60B6-449B-AD20-121950675E4A}" srcOrd="0" destOrd="2" presId="urn:microsoft.com/office/officeart/2005/8/layout/vList4#1"/>
    <dgm:cxn modelId="{82833C9B-A7B2-4DDD-8813-7A5B341B8D41}" type="presOf" srcId="{D74C87B0-8199-4D82-97CA-8716D0810C88}" destId="{9A27448D-784B-4861-9334-121A223779B3}" srcOrd="0" destOrd="0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13A5BD16-1A55-4210-B7D7-8B280C91637C}" type="presOf" srcId="{273BDC39-9757-4293-83AA-A9E9CC915DA0}" destId="{614AE268-84D0-4EF9-B74B-195569128116}" srcOrd="1" destOrd="2" presId="urn:microsoft.com/office/officeart/2005/8/layout/vList4#1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F043768E-2E07-4F02-BAFD-357BD246493B}" type="presOf" srcId="{CE8BA2DC-6A07-4136-AE2C-02E787173318}" destId="{6E62D4D7-9191-4501-B151-D627F722878F}" srcOrd="1" destOrd="3" presId="urn:microsoft.com/office/officeart/2005/8/layout/vList4#1"/>
    <dgm:cxn modelId="{F9C02D2B-96B8-4049-9C94-C923F43878A1}" type="presOf" srcId="{38804BD3-7704-44DB-93A2-A6FB8DF386BF}" destId="{66C8A01D-04C6-4396-8787-43DC36C8480A}" srcOrd="1" destOrd="0" presId="urn:microsoft.com/office/officeart/2005/8/layout/vList4#1"/>
    <dgm:cxn modelId="{DB7BDE83-C6C2-41B7-955E-C7477B15B347}" type="presOf" srcId="{75152ED6-09D4-4CB2-B330-0EBA2A1F6BEE}" destId="{D220A56B-34B4-4DD0-B125-97D865139D92}" srcOrd="0" destOrd="2" presId="urn:microsoft.com/office/officeart/2005/8/layout/vList4#1"/>
    <dgm:cxn modelId="{12992C2A-1583-4522-B5DF-9287074C64B4}" type="presOf" srcId="{A518AB0A-7BED-45CC-8968-54C5D48470FD}" destId="{8A587B36-857B-41ED-B7A7-D47113F79935}" srcOrd="0" destOrd="0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3EB7E065-C540-46C9-8F2D-CCB457396A6C}" type="presOf" srcId="{098ADAF1-68DC-4019-95EC-CF9DEA0595F5}" destId="{D220A56B-34B4-4DD0-B125-97D865139D92}" srcOrd="0" destOrd="1" presId="urn:microsoft.com/office/officeart/2005/8/layout/vList4#1"/>
    <dgm:cxn modelId="{17BB2CDF-F755-45A2-9ABD-13DBCD224235}" type="presOf" srcId="{CE8BA2DC-6A07-4136-AE2C-02E787173318}" destId="{D220A56B-34B4-4DD0-B125-97D865139D92}" srcOrd="0" destOrd="3" presId="urn:microsoft.com/office/officeart/2005/8/layout/vList4#1"/>
    <dgm:cxn modelId="{4EDE3C4E-A23C-4158-8D5B-6DDE1B627EA5}" type="presOf" srcId="{75152ED6-09D4-4CB2-B330-0EBA2A1F6BEE}" destId="{6E62D4D7-9191-4501-B151-D627F722878F}" srcOrd="1" destOrd="2" presId="urn:microsoft.com/office/officeart/2005/8/layout/vList4#1"/>
    <dgm:cxn modelId="{7EC5CAD3-8E8F-46FC-8C36-0F553621560C}" type="presOf" srcId="{34C60AC1-3BAF-4349-9B04-1EBEAA6874AE}" destId="{9A27448D-784B-4861-9334-121A223779B3}" srcOrd="0" destOrd="1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AFD91728-6CEE-44C1-A83F-70FDB4212D1C}" type="presOf" srcId="{9BEAB610-B179-412C-A911-0AE990A76040}" destId="{66C8A01D-04C6-4396-8787-43DC36C8480A}" srcOrd="1" destOrd="3" presId="urn:microsoft.com/office/officeart/2005/8/layout/vList4#1"/>
    <dgm:cxn modelId="{FADDBB3A-65DC-425F-9E7C-3613EC5FAFBB}" type="presOf" srcId="{D3784C62-6E03-4E88-AA8E-EC0DCEAD96BC}" destId="{C47FD7BB-128E-4643-98CA-3F319452AC98}" srcOrd="1" destOrd="0" presId="urn:microsoft.com/office/officeart/2005/8/layout/vList4#1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09C7607D-6164-494D-B352-EACBCED015B3}" type="presOf" srcId="{9BEAB610-B179-412C-A911-0AE990A76040}" destId="{50CD8E78-60B6-449B-AD20-121950675E4A}" srcOrd="0" destOrd="3" presId="urn:microsoft.com/office/officeart/2005/8/layout/vList4#1"/>
    <dgm:cxn modelId="{BE908773-B794-459E-8EBB-E0921BF7FA9B}" type="presOf" srcId="{34C60AC1-3BAF-4349-9B04-1EBEAA6874AE}" destId="{614AE268-84D0-4EF9-B74B-195569128116}" srcOrd="1" destOrd="1" presId="urn:microsoft.com/office/officeart/2005/8/layout/vList4#1"/>
    <dgm:cxn modelId="{FDD1482B-C7A6-4E25-8378-C12941B30A8E}" type="presOf" srcId="{855CB492-B9C1-4831-9453-D02DC01556CB}" destId="{6E62D4D7-9191-4501-B151-D627F722878F}" srcOrd="1" destOrd="0" presId="urn:microsoft.com/office/officeart/2005/8/layout/vList4#1"/>
    <dgm:cxn modelId="{2AB67776-5785-4CD8-A91E-6AD4B9A16254}" type="presOf" srcId="{C5C86733-1C4E-4ABE-BC8B-70E73BF8076C}" destId="{50CD8E78-60B6-449B-AD20-121950675E4A}" srcOrd="0" destOrd="1" presId="urn:microsoft.com/office/officeart/2005/8/layout/vList4#1"/>
    <dgm:cxn modelId="{6A3F23EF-C431-4E83-A715-70896D9642BB}" type="presOf" srcId="{A8C219C7-9F00-4E75-8B16-481975849224}" destId="{66C8A01D-04C6-4396-8787-43DC36C8480A}" srcOrd="1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A9C6CDE7-7C0A-42E0-A0A4-D2B2A9539A59}" type="presOf" srcId="{F883D463-9FC1-405D-86B6-DFDB1BF4DFD4}" destId="{9A27448D-784B-4861-9334-121A223779B3}" srcOrd="0" destOrd="3" presId="urn:microsoft.com/office/officeart/2005/8/layout/vList4#1"/>
    <dgm:cxn modelId="{4A70D031-B137-44CE-AE96-7C0DA5874E28}" type="presOf" srcId="{F883D463-9FC1-405D-86B6-DFDB1BF4DFD4}" destId="{614AE268-84D0-4EF9-B74B-195569128116}" srcOrd="1" destOrd="3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B6F5DB0F-6F0D-4F87-B8D3-27626AC04EF9}" type="presOf" srcId="{011776CB-E079-448D-8CBF-0D6A1B0031D4}" destId="{614AE268-84D0-4EF9-B74B-195569128116}" srcOrd="1" destOrd="4" presId="urn:microsoft.com/office/officeart/2005/8/layout/vList4#1"/>
    <dgm:cxn modelId="{6F115F44-659B-4F05-B63A-B4D0CA030111}" type="presOf" srcId="{D74C87B0-8199-4D82-97CA-8716D0810C88}" destId="{614AE268-84D0-4EF9-B74B-195569128116}" srcOrd="1" destOrd="0" presId="urn:microsoft.com/office/officeart/2005/8/layout/vList4#1"/>
    <dgm:cxn modelId="{654CA295-B553-4EDA-B1A7-6BE287545A9A}" type="presOf" srcId="{098ADAF1-68DC-4019-95EC-CF9DEA0595F5}" destId="{6E62D4D7-9191-4501-B151-D627F722878F}" srcOrd="1" destOrd="1" presId="urn:microsoft.com/office/officeart/2005/8/layout/vList4#1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BA9EDC63-367B-4D99-8DC4-21DC7F81D9EF}" type="presParOf" srcId="{8A587B36-857B-41ED-B7A7-D47113F79935}" destId="{64EB5DFD-492E-47C2-A4DD-BBD451AF4F4E}" srcOrd="0" destOrd="0" presId="urn:microsoft.com/office/officeart/2005/8/layout/vList4#1"/>
    <dgm:cxn modelId="{4C759129-E5AF-4C8F-9D8D-CBDD0B23F557}" type="presParOf" srcId="{64EB5DFD-492E-47C2-A4DD-BBD451AF4F4E}" destId="{50CD8E78-60B6-449B-AD20-121950675E4A}" srcOrd="0" destOrd="0" presId="urn:microsoft.com/office/officeart/2005/8/layout/vList4#1"/>
    <dgm:cxn modelId="{5ADE4FC5-4E43-4764-B668-4560419618E9}" type="presParOf" srcId="{64EB5DFD-492E-47C2-A4DD-BBD451AF4F4E}" destId="{C72FE72D-A4DA-4420-9D63-39C025359A7F}" srcOrd="1" destOrd="0" presId="urn:microsoft.com/office/officeart/2005/8/layout/vList4#1"/>
    <dgm:cxn modelId="{31BAC628-681A-48C1-A856-FC84FCF0FD97}" type="presParOf" srcId="{64EB5DFD-492E-47C2-A4DD-BBD451AF4F4E}" destId="{66C8A01D-04C6-4396-8787-43DC36C8480A}" srcOrd="2" destOrd="0" presId="urn:microsoft.com/office/officeart/2005/8/layout/vList4#1"/>
    <dgm:cxn modelId="{04C87A55-32CC-4543-92E6-472C5AA51D22}" type="presParOf" srcId="{8A587B36-857B-41ED-B7A7-D47113F79935}" destId="{93AC31F7-E6D2-45E8-BD17-C2F01F80D57E}" srcOrd="1" destOrd="0" presId="urn:microsoft.com/office/officeart/2005/8/layout/vList4#1"/>
    <dgm:cxn modelId="{230479EA-F6C5-48F6-9FD0-DDF53BFFD730}" type="presParOf" srcId="{8A587B36-857B-41ED-B7A7-D47113F79935}" destId="{B249F259-2691-44EA-A647-C688963D4FA1}" srcOrd="2" destOrd="0" presId="urn:microsoft.com/office/officeart/2005/8/layout/vList4#1"/>
    <dgm:cxn modelId="{68483B11-C78E-48AB-BAF0-136E6D998915}" type="presParOf" srcId="{B249F259-2691-44EA-A647-C688963D4FA1}" destId="{D220A56B-34B4-4DD0-B125-97D865139D92}" srcOrd="0" destOrd="0" presId="urn:microsoft.com/office/officeart/2005/8/layout/vList4#1"/>
    <dgm:cxn modelId="{5C727527-6451-459C-8C13-C04B66CDFC12}" type="presParOf" srcId="{B249F259-2691-44EA-A647-C688963D4FA1}" destId="{AC85F51E-059B-4E4B-88C8-BEEAF6E6C8CB}" srcOrd="1" destOrd="0" presId="urn:microsoft.com/office/officeart/2005/8/layout/vList4#1"/>
    <dgm:cxn modelId="{C2268CC7-9AE2-4D3C-A197-186A3CF4F9CE}" type="presParOf" srcId="{B249F259-2691-44EA-A647-C688963D4FA1}" destId="{6E62D4D7-9191-4501-B151-D627F722878F}" srcOrd="2" destOrd="0" presId="urn:microsoft.com/office/officeart/2005/8/layout/vList4#1"/>
    <dgm:cxn modelId="{A63C60A3-E5A5-4815-9025-D704A2E84B60}" type="presParOf" srcId="{8A587B36-857B-41ED-B7A7-D47113F79935}" destId="{821F83A2-5DE7-4DB3-AC2F-3437098DDD8C}" srcOrd="3" destOrd="0" presId="urn:microsoft.com/office/officeart/2005/8/layout/vList4#1"/>
    <dgm:cxn modelId="{8C23873D-1BD0-408C-B940-F52B0F6BE1FB}" type="presParOf" srcId="{8A587B36-857B-41ED-B7A7-D47113F79935}" destId="{42D704DB-7DF6-440E-B7C9-644A864B0BFF}" srcOrd="4" destOrd="0" presId="urn:microsoft.com/office/officeart/2005/8/layout/vList4#1"/>
    <dgm:cxn modelId="{EB2AE1FD-237C-4307-A7AF-DD08FAE0C26B}" type="presParOf" srcId="{42D704DB-7DF6-440E-B7C9-644A864B0BFF}" destId="{9A27448D-784B-4861-9334-121A223779B3}" srcOrd="0" destOrd="0" presId="urn:microsoft.com/office/officeart/2005/8/layout/vList4#1"/>
    <dgm:cxn modelId="{0ACE7D35-658A-4E43-97EC-67E7819958CC}" type="presParOf" srcId="{42D704DB-7DF6-440E-B7C9-644A864B0BFF}" destId="{CB3108F3-6AC6-46B9-815A-42013ADAA734}" srcOrd="1" destOrd="0" presId="urn:microsoft.com/office/officeart/2005/8/layout/vList4#1"/>
    <dgm:cxn modelId="{3B4EE701-EC90-45B6-816A-E76647CB6391}" type="presParOf" srcId="{42D704DB-7DF6-440E-B7C9-644A864B0BFF}" destId="{614AE268-84D0-4EF9-B74B-195569128116}" srcOrd="2" destOrd="0" presId="urn:microsoft.com/office/officeart/2005/8/layout/vList4#1"/>
    <dgm:cxn modelId="{90E16F08-8EE9-4462-9F46-1C6EB6E9704B}" type="presParOf" srcId="{8A587B36-857B-41ED-B7A7-D47113F79935}" destId="{540D9C1A-F7EF-4C42-8E40-E43DCD410462}" srcOrd="5" destOrd="0" presId="urn:microsoft.com/office/officeart/2005/8/layout/vList4#1"/>
    <dgm:cxn modelId="{E40CB597-EFFB-4881-8A57-FACE8CB4C702}" type="presParOf" srcId="{8A587B36-857B-41ED-B7A7-D47113F79935}" destId="{8E18C6B9-65AB-4143-ACFB-F77B95B74E4A}" srcOrd="6" destOrd="0" presId="urn:microsoft.com/office/officeart/2005/8/layout/vList4#1"/>
    <dgm:cxn modelId="{52157D4A-2623-457D-A532-B117364C36F1}" type="presParOf" srcId="{8E18C6B9-65AB-4143-ACFB-F77B95B74E4A}" destId="{9E808720-DA3C-4D88-83BC-C88B0AC710F3}" srcOrd="0" destOrd="0" presId="urn:microsoft.com/office/officeart/2005/8/layout/vList4#1"/>
    <dgm:cxn modelId="{03319C6C-9584-4414-9304-5B07F855A445}" type="presParOf" srcId="{8E18C6B9-65AB-4143-ACFB-F77B95B74E4A}" destId="{5C5B56BD-76A1-46D2-95E9-D7A31171320F}" srcOrd="1" destOrd="0" presId="urn:microsoft.com/office/officeart/2005/8/layout/vList4#1"/>
    <dgm:cxn modelId="{14E08EA4-52E7-41F4-AC6F-AAC20C4FDD6B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1 - Infrastruktura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Konkurenceschopné, dostupné a bezpečné regiony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1,6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Doprava, integrované dopravní systémy, IZS</a:t>
          </a:r>
          <a:endParaRPr lang="cs-CZ" sz="1200" kern="1200" dirty="0"/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2 - Lidé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Zkvalitnění veřejných služeb a podmínek života pro obyvatele regionů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1,7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Sociální služby/bydlení, sociální podnikání, zdravotní péče, vzdělávání, zateplování</a:t>
          </a:r>
          <a:endParaRPr lang="cs-CZ" sz="1200" kern="1200" dirty="0"/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3 - Instituce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Dobrá správa území a zefektivnění veřejných institucí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0,8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dědictví, e-Government, dokumenty územního rozvoje</a:t>
          </a:r>
          <a:endParaRPr lang="cs-CZ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/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- </a:t>
          </a:r>
          <a:r>
            <a:rPr lang="cs-CZ" sz="1200" kern="1200" dirty="0" smtClean="0"/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</a:t>
          </a:r>
          <a:endParaRPr lang="cs-CZ" sz="1800" kern="1200" dirty="0"/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0698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30.6.2016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0698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30.6.2016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F43DC-5FBF-4047-89DA-61D5B8157EE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40E63D-4BE6-43CA-AD17-3278A688FAB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F7FFF9-1BA4-4671-83B5-A0376D388D5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63A7D-5550-44AF-8F83-5B2EB296839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70008A-A687-4B5A-BB81-46828624E46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AD2AD-8840-4334-AE3A-F888FD44839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666769-BE0E-4176-8783-2EB64FB3FB4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A2533-0F77-4806-9306-7A9D34026AC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280E66-DC70-4366-8719-7B6E5A2F6F6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26622B-E2AD-43B1-9859-B76EA988A58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E7AFE9-F350-4542-9D86-A06156739BF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37DC8023-D967-4F7B-8184-2ECF2E064834}" type="datetime1">
              <a:rPr lang="cs-CZ" smtClean="0"/>
              <a:t>30.6.2016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IROP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kontakty/kontakty-irop" TargetMode="External"/><Relationship Id="rId2" Type="http://schemas.openxmlformats.org/officeDocument/2006/relationships/hyperlink" Target="http://dotaceeu.cz/cs/microsites/irop/kontakt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dotaceeu.cz/cs/microsites/irop/vyzvy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IROP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jan.mazanik@mmr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cs/Microsites/IROP/Dokument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19. 1. 2016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393" y="849313"/>
            <a:ext cx="6545263" cy="320516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SEMINÁŘ PRO ŽADATELE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36. výzva IROP</a:t>
            </a:r>
            <a:b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2000" b="0" cap="none" dirty="0" smtClean="0">
                <a:latin typeface="Myriad Pro Black"/>
                <a:ea typeface="Myriad Pro Black"/>
                <a:cs typeface="Myriad Pro Black"/>
              </a:rPr>
              <a:t>Blok II.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„Stanice integrovaného záchranného systému“</a:t>
            </a:r>
            <a:r>
              <a:rPr lang="cs-CZ" altLang="cs-CZ" sz="32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2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6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1620" y="4947265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29. </a:t>
            </a:r>
            <a:r>
              <a:rPr lang="cs-CZ" sz="2000" dirty="0"/>
              <a:t>6</a:t>
            </a:r>
            <a:r>
              <a:rPr lang="cs-CZ" sz="2000" dirty="0" smtClean="0"/>
              <a:t>. 2016</a:t>
            </a:r>
          </a:p>
          <a:p>
            <a:r>
              <a:rPr lang="cs-CZ" sz="2000" dirty="0" smtClean="0"/>
              <a:t>Praha</a:t>
            </a:r>
            <a:endParaRPr lang="cs-CZ" sz="2000" dirty="0"/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1.3: zvýšení připravenosti k řešení a řízení rizik a katastrof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67544" y="1324570"/>
            <a:ext cx="8425631" cy="49847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/>
              <a:buNone/>
              <a:defRPr/>
            </a:pPr>
            <a:r>
              <a:rPr lang="cs-CZ" sz="2000" b="1" smtClean="0"/>
              <a:t>Příjemci: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smtClean="0"/>
              <a:t>MV - Generální ředitelství HZS ČR; HZS krajů; Záchranný útvar HZS ČR; obce, které zřizují jednotky požární ochrany (§ 29 zákona č. 133/1985 Sb., o požární ochraně) – jednotky sboru dobrovolných hasičů kategorie II a III (podle přílohy zákona o požární ochraně);   MV - Policejní prezidium ČR; krajská ředitelství Policie ČR; kraje (kromě hl. m. Prahy) jako zřizovatelé zdravotnické záchranné služby krajů; organizační složky státu a jimi zřizované nebo zakládané organizace, které zajišťují vzdělávání a výcvik složek IZS; státní organizace, která zřizuje jednotku HZS podniku s územní působností.</a:t>
            </a:r>
            <a:endParaRPr lang="cs-CZ" sz="2000" b="1" smtClean="0"/>
          </a:p>
          <a:p>
            <a:pPr marL="0" indent="0" algn="just">
              <a:spcBef>
                <a:spcPts val="1200"/>
              </a:spcBef>
              <a:buFont typeface="Arial"/>
              <a:buNone/>
              <a:defRPr/>
            </a:pPr>
            <a:r>
              <a:rPr lang="cs-CZ" sz="2000" b="1" smtClean="0"/>
              <a:t>Územní zaměření podpory: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smtClean="0"/>
              <a:t>exponovaná území (příloha č. 5 Programového dokumentu IROP), pro aktivitu modernizace vzdělávacích a výcvikových středisek území ČR mimo hl. m. Prahu.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sz="2000" b="1" smtClean="0"/>
          </a:p>
          <a:p>
            <a:pPr>
              <a:spcAft>
                <a:spcPts val="600"/>
              </a:spcAft>
              <a:defRPr/>
            </a:pPr>
            <a:endParaRPr lang="cs-CZ" sz="2000" b="1" smtClean="0"/>
          </a:p>
          <a:p>
            <a:pPr>
              <a:spcAft>
                <a:spcPts val="600"/>
              </a:spcAft>
              <a:defRPr/>
            </a:pPr>
            <a:endParaRPr lang="cs-CZ" sz="2000" b="1" smtClean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411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1.3: zvýšení připravenosti k řešení a řízení rizik a katastrof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359522"/>
            <a:ext cx="8229600" cy="45177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000" b="1" dirty="0">
                <a:solidFill>
                  <a:schemeClr val="tx1"/>
                </a:solidFill>
                <a:latin typeface="Myriad Pro"/>
              </a:rPr>
              <a:t>Strategie a jiné klíčové </a:t>
            </a:r>
            <a:r>
              <a:rPr lang="cs-CZ" sz="2000" b="1" dirty="0" smtClean="0">
                <a:solidFill>
                  <a:schemeClr val="tx1"/>
                </a:solidFill>
                <a:latin typeface="Myriad Pro"/>
              </a:rPr>
              <a:t>dokumenty:</a:t>
            </a:r>
            <a:endParaRPr lang="cs-CZ" sz="2000" b="1" dirty="0">
              <a:solidFill>
                <a:schemeClr val="tx1"/>
              </a:solidFill>
              <a:latin typeface="Myriad Pro"/>
            </a:endParaRPr>
          </a:p>
          <a:p>
            <a:pPr marL="342900" indent="-342900" algn="l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Myriad Pro"/>
              </a:rPr>
              <a:t>Zajištění odolnosti a vybavenosti základních složek integrovaného záchranného systému – </a:t>
            </a:r>
            <a:r>
              <a:rPr lang="cs-CZ" sz="2000" u="sng" dirty="0">
                <a:solidFill>
                  <a:schemeClr val="tx1"/>
                </a:solidFill>
                <a:latin typeface="Myriad Pro"/>
              </a:rPr>
              <a:t>Policie ČR a Hasičského záchranného sboru ČR (včetně JSDH obcí)</a:t>
            </a:r>
            <a:r>
              <a:rPr lang="cs-CZ" sz="2000" dirty="0">
                <a:solidFill>
                  <a:schemeClr val="tx1"/>
                </a:solidFill>
                <a:latin typeface="Myriad Pro"/>
              </a:rPr>
              <a:t> v území, s důrazem na přizpůsobení se změnám klimatu a novým rizikům v období 2014 – </a:t>
            </a: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2020 (aktualizace březen 2016).</a:t>
            </a:r>
            <a:endParaRPr lang="cs-CZ" sz="2000" dirty="0">
              <a:solidFill>
                <a:schemeClr val="tx1"/>
              </a:solidFill>
              <a:latin typeface="Myriad Pro"/>
            </a:endParaRP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Myriad Pro"/>
              </a:rPr>
              <a:t>Zajištění odolnosti a vybavenosti základních složek integrovaného záchranného systému – </a:t>
            </a:r>
            <a:r>
              <a:rPr lang="cs-CZ" sz="2000" u="sng" dirty="0" smtClean="0">
                <a:solidFill>
                  <a:schemeClr val="tx1"/>
                </a:solidFill>
                <a:latin typeface="Myriad Pro"/>
              </a:rPr>
              <a:t>Krajských zdravotnických záchranných služeb</a:t>
            </a: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  </a:t>
            </a:r>
            <a:r>
              <a:rPr lang="cs-CZ" sz="2000" dirty="0">
                <a:solidFill>
                  <a:schemeClr val="tx1"/>
                </a:solidFill>
                <a:latin typeface="Myriad Pro"/>
              </a:rPr>
              <a:t>v území, s důrazem na přizpůsobení se změnám klimatu </a:t>
            </a: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a novým </a:t>
            </a:r>
            <a:r>
              <a:rPr lang="cs-CZ" sz="2000" dirty="0">
                <a:solidFill>
                  <a:schemeClr val="tx1"/>
                </a:solidFill>
                <a:latin typeface="Myriad Pro"/>
              </a:rPr>
              <a:t>rizikům v období 2014 – </a:t>
            </a: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2020.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Strategie přizpůsobení se změnám klimatu v podmínkách ČR.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Koncepce ochrany obyvatelstva do 2020 s výhledem do roku 2030.</a:t>
            </a:r>
            <a:endParaRPr lang="cs-CZ" sz="2000" dirty="0">
              <a:solidFill>
                <a:schemeClr val="tx1"/>
              </a:solidFill>
              <a:latin typeface="Myriad Pro"/>
            </a:endParaRP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</a:endParaRP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7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8"/>
            <a:ext cx="8730716" cy="4984750"/>
          </a:xfrm>
          <a:noFill/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b="1" dirty="0"/>
              <a:t>E</a:t>
            </a:r>
            <a:r>
              <a:rPr lang="cs-CZ" sz="2000" b="1" dirty="0" smtClean="0"/>
              <a:t>x post financování: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Příjemce podává po ukončení etapy žádost o platbu a doklady prokazující úhradu vynaložených výdajů. Finanční prostředky příjemce obdrží po schválení žádosti o platbu na ŘO IROP.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Podrobnosti k financování jsou uvedeny v kap. 18 Obecných pravidel.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1.3: zvýšení připravenosti k řešení a řízení rizik a katastrof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1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441743" y="137319"/>
            <a:ext cx="8229600" cy="778099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v IZS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4975" y="3717032"/>
            <a:ext cx="83641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200" dirty="0" smtClean="0">
              <a:latin typeface="Calibri" panose="020F0502020204030204" pitchFamily="34" charset="0"/>
            </a:endParaRPr>
          </a:p>
          <a:p>
            <a:pPr algn="just"/>
            <a:r>
              <a:rPr lang="cs-CZ" sz="2000" dirty="0" smtClean="0">
                <a:latin typeface="Myriad Pro"/>
              </a:rPr>
              <a:t>Harmonogram výzev je dostupný na </a:t>
            </a:r>
            <a:r>
              <a:rPr lang="cs-CZ" sz="2000" dirty="0">
                <a:latin typeface="Myriad Pro"/>
                <a:hlinkClick r:id="rId4"/>
              </a:rPr>
              <a:t>http://</a:t>
            </a:r>
            <a:r>
              <a:rPr lang="cs-CZ" sz="2000" dirty="0" smtClean="0">
                <a:latin typeface="Myriad Pro"/>
                <a:hlinkClick r:id="rId4"/>
              </a:rPr>
              <a:t>www.dotaceEu.cz/IROP</a:t>
            </a:r>
            <a:r>
              <a:rPr lang="cs-CZ" sz="2000" dirty="0" smtClean="0">
                <a:latin typeface="Myriad Pro"/>
              </a:rPr>
              <a:t> v sekci „</a:t>
            </a:r>
            <a:r>
              <a:rPr lang="cs-CZ" sz="2000" dirty="0" smtClean="0">
                <a:solidFill>
                  <a:srgbClr val="0033CC"/>
                </a:solidFill>
                <a:latin typeface="Myriad Pro"/>
              </a:rPr>
              <a:t>Dokumentace</a:t>
            </a:r>
            <a:r>
              <a:rPr lang="cs-CZ" sz="2000" dirty="0" smtClean="0">
                <a:latin typeface="Myriad Pro"/>
              </a:rPr>
              <a:t>“ (Harmonogram výzev).</a:t>
            </a:r>
          </a:p>
          <a:p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757249"/>
              </p:ext>
            </p:extLst>
          </p:nvPr>
        </p:nvGraphicFramePr>
        <p:xfrm>
          <a:off x="539849" y="1484784"/>
          <a:ext cx="8280623" cy="1708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766"/>
                <a:gridCol w="6191157"/>
                <a:gridCol w="1447700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  <a:latin typeface="Myriad Pro"/>
                        </a:rPr>
                        <a:t>SC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Myriad Pro"/>
                        </a:rPr>
                        <a:t>Název výzvy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  <a:latin typeface="Myriad Pro"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Myriad Pro"/>
                          <a:ea typeface="+mn-ea"/>
                          <a:cs typeface="+mn-cs"/>
                        </a:rPr>
                        <a:t>1.3</a:t>
                      </a:r>
                      <a:endParaRPr lang="cs-CZ" sz="2000" u="none" strike="noStrike" kern="1200" dirty="0">
                        <a:solidFill>
                          <a:srgbClr val="C00000"/>
                        </a:solidFill>
                        <a:effectLst/>
                        <a:latin typeface="Myriad Pr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Myriad Pro"/>
                          <a:ea typeface="+mn-ea"/>
                          <a:cs typeface="+mn-cs"/>
                        </a:rPr>
                        <a:t>Technika pro IZS – již uzavřena</a:t>
                      </a:r>
                      <a:endParaRPr lang="cs-CZ" sz="2000" u="none" strike="noStrike" kern="1200" dirty="0">
                        <a:solidFill>
                          <a:srgbClr val="C00000"/>
                        </a:solidFill>
                        <a:effectLst/>
                        <a:latin typeface="Myriad Pr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Myriad Pro"/>
                          <a:ea typeface="+mn-ea"/>
                          <a:cs typeface="+mn-cs"/>
                        </a:rPr>
                        <a:t>12/2015</a:t>
                      </a:r>
                      <a:endParaRPr lang="cs-CZ" sz="2000" u="none" strike="noStrike" kern="1200" dirty="0">
                        <a:solidFill>
                          <a:srgbClr val="C00000"/>
                        </a:solidFill>
                        <a:effectLst/>
                        <a:latin typeface="Myriad Pr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yriad Pro"/>
                        </a:rPr>
                        <a:t>1.3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yriad Pro"/>
                        </a:rPr>
                        <a:t>Vzdělávací</a:t>
                      </a:r>
                      <a:r>
                        <a:rPr lang="cs-CZ" sz="20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yriad Pro"/>
                        </a:rPr>
                        <a:t> a výcviková střediska IZS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yriad Pro"/>
                        </a:rPr>
                        <a:t>03/2016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Myriad Pro"/>
                        </a:rPr>
                        <a:t>1.3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Myriad Pro"/>
                        </a:rPr>
                        <a:t>Stanice IZS</a:t>
                      </a:r>
                      <a:endParaRPr lang="cs-CZ" sz="2000" b="1" i="0" u="none" strike="noStrike" dirty="0" smtClean="0">
                        <a:solidFill>
                          <a:srgbClr val="00B05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Myriad Pro"/>
                        </a:rPr>
                        <a:t>06/2016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  <a:latin typeface="Myriad Pro"/>
                        </a:rPr>
                        <a:t>4.1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 smtClean="0">
                          <a:effectLst/>
                          <a:latin typeface="Myriad Pro"/>
                        </a:rPr>
                        <a:t>Komunitně vedený místní rozvoj (CLLD) – IZS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smtClean="0">
                          <a:effectLst/>
                          <a:latin typeface="Myriad Pro"/>
                        </a:rPr>
                        <a:t>11/2016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1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441743" y="137319"/>
            <a:ext cx="8229600" cy="778099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v IZS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1742" y="915418"/>
            <a:ext cx="836419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dirty="0">
              <a:latin typeface="Myriad Pro"/>
            </a:endParaRPr>
          </a:p>
          <a:p>
            <a:r>
              <a:rPr lang="cs-CZ" sz="2000" b="1" dirty="0" smtClean="0">
                <a:latin typeface="Myriad Pro"/>
              </a:rPr>
              <a:t>Technika </a:t>
            </a:r>
            <a:r>
              <a:rPr lang="cs-CZ" sz="2000" b="1" dirty="0">
                <a:latin typeface="Myriad Pro"/>
              </a:rPr>
              <a:t>pro </a:t>
            </a:r>
            <a:r>
              <a:rPr lang="cs-CZ" sz="2000" b="1" dirty="0" smtClean="0">
                <a:latin typeface="Myriad Pro"/>
              </a:rPr>
              <a:t>IZS</a:t>
            </a:r>
            <a:endParaRPr lang="cs-CZ" sz="2000" b="1" dirty="0"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Myriad Pro"/>
              </a:rPr>
              <a:t>Ukončen </a:t>
            </a:r>
            <a:r>
              <a:rPr lang="cs-CZ" sz="2000" dirty="0">
                <a:latin typeface="Myriad Pro"/>
              </a:rPr>
              <a:t>příjem žádostí o podporu </a:t>
            </a:r>
            <a:r>
              <a:rPr lang="cs-CZ" sz="2000" dirty="0">
                <a:solidFill>
                  <a:srgbClr val="C00000"/>
                </a:solidFill>
                <a:latin typeface="Myriad Pro"/>
              </a:rPr>
              <a:t>13. června 2016</a:t>
            </a:r>
            <a:r>
              <a:rPr lang="cs-CZ" sz="2000" dirty="0">
                <a:latin typeface="Myriad Pro"/>
              </a:rPr>
              <a:t> z důvodu překročení celkové alokace výzvy 1,75 mld. Kč podanými projekty </a:t>
            </a:r>
            <a:r>
              <a:rPr lang="cs-CZ" sz="2000" dirty="0" smtClean="0">
                <a:latin typeface="Myriad Pro"/>
              </a:rPr>
              <a:t>v neutrálním </a:t>
            </a:r>
            <a:r>
              <a:rPr lang="cs-CZ" sz="2000" dirty="0">
                <a:latin typeface="Myriad Pro"/>
              </a:rPr>
              <a:t>a pozitivním stavu.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Myriad Pro"/>
              </a:rPr>
              <a:t>Celkem předloženo </a:t>
            </a:r>
            <a:r>
              <a:rPr lang="cs-CZ" sz="2000" dirty="0">
                <a:solidFill>
                  <a:srgbClr val="C00000"/>
                </a:solidFill>
                <a:latin typeface="Myriad Pro"/>
              </a:rPr>
              <a:t>355</a:t>
            </a:r>
            <a:r>
              <a:rPr lang="cs-CZ" sz="2000" dirty="0">
                <a:latin typeface="Myriad Pro"/>
              </a:rPr>
              <a:t> projektů v souhrnné hodnotě </a:t>
            </a:r>
            <a:r>
              <a:rPr lang="cs-CZ" sz="2000" dirty="0">
                <a:solidFill>
                  <a:srgbClr val="C00000"/>
                </a:solidFill>
                <a:latin typeface="Myriad Pro"/>
              </a:rPr>
              <a:t>4,92 mld. Kč</a:t>
            </a:r>
            <a:r>
              <a:rPr lang="cs-CZ" sz="2000" dirty="0">
                <a:latin typeface="Myriad Pro"/>
              </a:rPr>
              <a:t>, </a:t>
            </a:r>
            <a:r>
              <a:rPr lang="cs-CZ" sz="2000" dirty="0" smtClean="0">
                <a:latin typeface="Myriad Pro"/>
              </a:rPr>
              <a:t>z toho </a:t>
            </a:r>
            <a:r>
              <a:rPr lang="cs-CZ" sz="2000" dirty="0">
                <a:latin typeface="Myriad Pro"/>
              </a:rPr>
              <a:t>326 projektů obcí v hodnotě 2,07 mld. Kč</a:t>
            </a:r>
            <a:r>
              <a:rPr lang="cs-CZ" sz="2000" dirty="0" smtClean="0">
                <a:latin typeface="Myriad Pro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Myriad Pro"/>
              </a:rPr>
              <a:t>K dnešnímu dni ŘO IROP schválil k financování 54 projektů v objemu 1,03 mld. Kč (918 mil. Kč spolufinancování z EU).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Myriad Pro"/>
            </a:endParaRPr>
          </a:p>
          <a:p>
            <a:r>
              <a:rPr lang="cs-CZ" sz="2000" b="1" dirty="0" smtClean="0">
                <a:latin typeface="Myriad Pro"/>
              </a:rPr>
              <a:t>Vzdělávací a výcviková střediska IZS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C00000"/>
                </a:solidFill>
                <a:latin typeface="Myriad Pro"/>
              </a:rPr>
              <a:t>z</a:t>
            </a:r>
            <a:r>
              <a:rPr lang="cs-CZ" sz="2000" dirty="0" smtClean="0">
                <a:solidFill>
                  <a:srgbClr val="C00000"/>
                </a:solidFill>
                <a:latin typeface="Myriad Pro"/>
              </a:rPr>
              <a:t>atím nepředložen žádný projekt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C00000"/>
              </a:solidFill>
              <a:latin typeface="Myriad Pro"/>
            </a:endParaRPr>
          </a:p>
          <a:p>
            <a:pPr algn="just"/>
            <a:r>
              <a:rPr lang="cs-CZ" sz="2000" dirty="0" smtClean="0">
                <a:solidFill>
                  <a:schemeClr val="tx2"/>
                </a:solidFill>
                <a:latin typeface="Myriad Pro"/>
              </a:rPr>
              <a:t>Objem finančních prostředků určených pro jednotlivé aktivity SC 1.3 je explicitně dán Programovým dokumentem IROP a přesuny mezi aktivitami nejsou možné.</a:t>
            </a:r>
            <a:endParaRPr lang="cs-CZ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4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0070C0"/>
                </a:solidFill>
              </a:rPr>
              <a:t>Kontakty 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/>
              <a:t>Centrum pro regionální rozvoj České republiky:</a:t>
            </a:r>
          </a:p>
          <a:p>
            <a:pPr marL="0" indent="0">
              <a:buNone/>
            </a:pPr>
            <a:r>
              <a:rPr lang="cs-CZ" sz="2000" dirty="0" smtClean="0"/>
              <a:t>(jednotlivá krajská regionální pracoviště CRR)</a:t>
            </a:r>
          </a:p>
          <a:p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dotaceeu.cz/cs/microsites/irop/kontakty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>
                <a:hlinkClick r:id="rId3"/>
              </a:rPr>
              <a:t>http://www.crr.cz/cs/kontakty/kontakty-irop</a:t>
            </a:r>
            <a:endParaRPr lang="cs-CZ" sz="2000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200" b="1" dirty="0" smtClean="0"/>
              <a:t>Výzvy </a:t>
            </a:r>
            <a:r>
              <a:rPr lang="cs-CZ" sz="2200" b="1" dirty="0"/>
              <a:t>k předkládání žádostí o </a:t>
            </a:r>
            <a:r>
              <a:rPr lang="cs-CZ" sz="2200" b="1" dirty="0" smtClean="0"/>
              <a:t>podporu:</a:t>
            </a:r>
            <a:endParaRPr lang="cs-CZ" sz="2200" b="1" dirty="0"/>
          </a:p>
          <a:p>
            <a:r>
              <a:rPr lang="cs-CZ" sz="2000" dirty="0" smtClean="0">
                <a:hlinkClick r:id="rId4"/>
              </a:rPr>
              <a:t>http://dotaceeu.cz/cs/microsites/irop/vyzvy</a:t>
            </a:r>
            <a:endParaRPr lang="cs-CZ" sz="2000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rgbClr val="C00000"/>
                </a:solidFill>
              </a:rPr>
              <a:t>upozornění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51309"/>
            <a:ext cx="8363272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Realizace projektu </a:t>
            </a:r>
            <a:r>
              <a:rPr lang="cs-CZ" sz="2000" b="1" dirty="0" smtClean="0"/>
              <a:t>nesmí</a:t>
            </a:r>
            <a:r>
              <a:rPr lang="cs-CZ" sz="2000" dirty="0" smtClean="0"/>
              <a:t> být ukončena před vydáním právního aktu.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Etapy projektu mohou být </a:t>
            </a:r>
            <a:r>
              <a:rPr lang="cs-CZ" sz="2000" b="1" dirty="0" smtClean="0"/>
              <a:t>minimálně</a:t>
            </a:r>
            <a:r>
              <a:rPr lang="cs-CZ" sz="2000" dirty="0" smtClean="0"/>
              <a:t> tříměsíční.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Pozorně pročíst Podmínky Rozhodnutí o poskytnutí dotace/Stanovení výdajů.</a:t>
            </a:r>
            <a:endParaRPr lang="cs-CZ" sz="2000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4016" y="1628800"/>
            <a:ext cx="8749159" cy="4573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342900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/>
              <a:t>Vyhlášení:</a:t>
            </a:r>
            <a:r>
              <a:rPr lang="cs-CZ" altLang="cs-CZ" sz="2000" dirty="0" smtClean="0"/>
              <a:t>		10. června 2016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/>
              <a:t>Příjem žádostí:</a:t>
            </a:r>
            <a:r>
              <a:rPr lang="cs-CZ" altLang="cs-CZ" sz="2000" dirty="0" smtClean="0"/>
              <a:t>	1. 7. 2016 - 31. 12. 2017                                  </a:t>
            </a:r>
            <a:endParaRPr lang="cs-CZ" sz="2000" dirty="0" smtClean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Průběžná výzva </a:t>
            </a:r>
            <a:r>
              <a:rPr lang="cs-CZ" sz="2000" dirty="0" smtClean="0">
                <a:cs typeface="Arial" charset="0"/>
              </a:rPr>
              <a:t>– průběžné hodnocení projektů</a:t>
            </a:r>
          </a:p>
          <a:p>
            <a:pPr lvl="1" indent="-342900" fontAlgn="base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Datum ukončení realizace projektu:  </a:t>
            </a:r>
          </a:p>
          <a:p>
            <a:pPr marL="400050" lvl="1" indent="0" fontAlgn="base">
              <a:spcBef>
                <a:spcPts val="0"/>
              </a:spcBef>
              <a:buFont typeface="Arial"/>
              <a:buNone/>
              <a:defRPr/>
            </a:pPr>
            <a:r>
              <a:rPr lang="cs-CZ" sz="2000" dirty="0" smtClean="0"/>
              <a:t>		V případě projektů s celkovými způsobilými výdaji </a:t>
            </a:r>
            <a:r>
              <a:rPr lang="cs-CZ" sz="2000" dirty="0" smtClean="0">
                <a:solidFill>
                  <a:srgbClr val="00B050"/>
                </a:solidFill>
              </a:rPr>
              <a:t>do</a:t>
            </a:r>
            <a:r>
              <a:rPr lang="cs-CZ" sz="2000" dirty="0" smtClean="0"/>
              <a:t> 5 mil. Kč: 			</a:t>
            </a:r>
            <a:r>
              <a:rPr lang="cs-CZ" sz="2000" dirty="0" smtClean="0">
                <a:solidFill>
                  <a:srgbClr val="00B050"/>
                </a:solidFill>
              </a:rPr>
              <a:t>31. 12. 2018</a:t>
            </a:r>
            <a:r>
              <a:rPr lang="cs-CZ" sz="2000" dirty="0" smtClean="0"/>
              <a:t>. </a:t>
            </a:r>
          </a:p>
          <a:p>
            <a:pPr marL="400050" lvl="1" indent="0" fontAlgn="base">
              <a:spcBef>
                <a:spcPts val="600"/>
              </a:spcBef>
              <a:buFont typeface="Arial"/>
              <a:buNone/>
              <a:defRPr/>
            </a:pPr>
            <a:r>
              <a:rPr lang="cs-CZ" sz="2000" dirty="0" smtClean="0"/>
              <a:t>		V případě projektů s celkovými způsobilými výdaji </a:t>
            </a:r>
            <a:r>
              <a:rPr lang="cs-CZ" sz="2000" dirty="0" smtClean="0">
                <a:solidFill>
                  <a:srgbClr val="00B050"/>
                </a:solidFill>
              </a:rPr>
              <a:t>nad</a:t>
            </a:r>
            <a:r>
              <a:rPr lang="cs-CZ" sz="2000" dirty="0" smtClean="0"/>
              <a:t> 5 mil. Kč: 			</a:t>
            </a:r>
            <a:r>
              <a:rPr lang="cs-CZ" sz="2000" dirty="0" smtClean="0">
                <a:solidFill>
                  <a:srgbClr val="00B050"/>
                </a:solidFill>
              </a:rPr>
              <a:t>31. 12. 2020</a:t>
            </a:r>
            <a:r>
              <a:rPr lang="cs-CZ" sz="2000" dirty="0" smtClean="0"/>
              <a:t>.</a:t>
            </a:r>
            <a:r>
              <a:rPr lang="cs-CZ" sz="2000" dirty="0" smtClean="0">
                <a:solidFill>
                  <a:srgbClr val="00B050"/>
                </a:solidFill>
              </a:rPr>
              <a:t> 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Realizace projektu nesmí být ukončena před </a:t>
            </a:r>
            <a:r>
              <a:rPr lang="cs-CZ" sz="2000" smtClean="0"/>
              <a:t>vydáním právního aktu.</a:t>
            </a:r>
            <a:r>
              <a:rPr lang="cs-CZ" sz="2000" smtClean="0">
                <a:cs typeface="Arial" charset="0"/>
              </a:rPr>
              <a:t> </a:t>
            </a:r>
            <a:endParaRPr lang="cs-CZ" sz="2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767068" cy="4861595"/>
          </a:xfrm>
        </p:spPr>
        <p:txBody>
          <a:bodyPr rtlCol="0"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/>
              <a:t>Oprávnění žadatelé: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Ministerstvo vnitra - generální ředitelství HZS </a:t>
            </a:r>
            <a:r>
              <a:rPr lang="cs-CZ" sz="2000" dirty="0" smtClean="0"/>
              <a:t>ČR, </a:t>
            </a: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hasičské záchranné sbory krajů,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Záchranný útvar HZS ČR,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Ministerstvo vnitra - Policejní prezidium ČR,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krajská ředitelství Policie ČR,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kraje  (kromě hl. města Prahy) jako zřizovatelé ZZS krajů</a:t>
            </a:r>
            <a:r>
              <a:rPr lang="cs-CZ" sz="2000" dirty="0" smtClean="0"/>
              <a:t>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obce, které zřizují jednotky požární ochrany (§ 29 zákona č. 133/1985 Sb., o požární ochraně) – jednotky sboru dobrovolných hasičů kategorie II a III (podle přílohy zákona o požární ochraně</a:t>
            </a:r>
            <a:r>
              <a:rPr lang="cs-CZ" sz="20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státní organizace, která zřizuje jednotku HZS podniku s územní </a:t>
            </a:r>
            <a:r>
              <a:rPr lang="cs-CZ" sz="2000" dirty="0" smtClean="0"/>
              <a:t>působností.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7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18864" y="1340767"/>
            <a:ext cx="8229600" cy="4861595"/>
          </a:xfrm>
        </p:spPr>
        <p:txBody>
          <a:bodyPr rtlCol="0"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b="1" dirty="0" smtClean="0"/>
              <a:t>Míra podpory: </a:t>
            </a:r>
            <a:endParaRPr lang="cs-CZ" sz="2000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800" b="1" dirty="0"/>
              <a:t>1) Organizační složky státu a jejich příspěvkové organizace </a:t>
            </a:r>
            <a:endParaRPr lang="cs-CZ" sz="1800" dirty="0"/>
          </a:p>
          <a:p>
            <a:pPr marL="457200"/>
            <a:r>
              <a:rPr lang="it-IT" sz="1600" dirty="0" smtClean="0"/>
              <a:t>Evropský </a:t>
            </a:r>
            <a:r>
              <a:rPr lang="it-IT" sz="1600" dirty="0"/>
              <a:t>fond pro regionální rozvoj 85 %, </a:t>
            </a:r>
          </a:p>
          <a:p>
            <a:pPr marL="457200"/>
            <a:r>
              <a:rPr lang="cs-CZ" sz="1600" dirty="0" smtClean="0"/>
              <a:t>státní </a:t>
            </a:r>
            <a:r>
              <a:rPr lang="cs-CZ" sz="1600" dirty="0"/>
              <a:t>rozpočet 15 %, </a:t>
            </a:r>
          </a:p>
          <a:p>
            <a:pPr marL="457200"/>
            <a:r>
              <a:rPr lang="cs-CZ" sz="1600" dirty="0" smtClean="0"/>
              <a:t>příjemce </a:t>
            </a:r>
            <a:r>
              <a:rPr lang="cs-CZ" sz="1600" b="1" dirty="0">
                <a:solidFill>
                  <a:srgbClr val="00B050"/>
                </a:solidFill>
              </a:rPr>
              <a:t>0 %</a:t>
            </a:r>
            <a:r>
              <a:rPr lang="cs-CZ" sz="1600" dirty="0"/>
              <a:t>. </a:t>
            </a:r>
          </a:p>
          <a:p>
            <a:pPr marL="0" indent="0">
              <a:buNone/>
            </a:pPr>
            <a:r>
              <a:rPr lang="cs-CZ" sz="1800" b="1" dirty="0"/>
              <a:t>2</a:t>
            </a:r>
            <a:r>
              <a:rPr lang="cs-CZ" sz="1800" b="1" dirty="0" smtClean="0"/>
              <a:t>) Kraje, obce</a:t>
            </a:r>
            <a:endParaRPr lang="cs-CZ" sz="1800" dirty="0"/>
          </a:p>
          <a:p>
            <a:pPr marL="457200"/>
            <a:r>
              <a:rPr lang="it-IT" sz="1600" dirty="0" smtClean="0"/>
              <a:t>Evropský </a:t>
            </a:r>
            <a:r>
              <a:rPr lang="it-IT" sz="1600" dirty="0"/>
              <a:t>fond pro regionální rozvoj 85 %, </a:t>
            </a:r>
          </a:p>
          <a:p>
            <a:pPr marL="457200"/>
            <a:r>
              <a:rPr lang="cs-CZ" sz="1600" dirty="0" smtClean="0"/>
              <a:t>státní </a:t>
            </a:r>
            <a:r>
              <a:rPr lang="cs-CZ" sz="1600" dirty="0"/>
              <a:t>rozpočet 5 %, </a:t>
            </a:r>
          </a:p>
          <a:p>
            <a:pPr marL="457200"/>
            <a:r>
              <a:rPr lang="cs-CZ" sz="1600" dirty="0" smtClean="0"/>
              <a:t>příjemce </a:t>
            </a:r>
            <a:r>
              <a:rPr lang="cs-CZ" sz="1600" b="1" dirty="0">
                <a:solidFill>
                  <a:srgbClr val="00B050"/>
                </a:solidFill>
              </a:rPr>
              <a:t>10 </a:t>
            </a:r>
            <a:r>
              <a:rPr lang="cs-CZ" sz="1600" b="1" dirty="0" smtClean="0">
                <a:solidFill>
                  <a:srgbClr val="00B050"/>
                </a:solidFill>
              </a:rPr>
              <a:t>%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Míra </a:t>
            </a:r>
            <a:r>
              <a:rPr lang="cs-CZ" sz="1800" dirty="0"/>
              <a:t>podpory vyplývá z dokumentu MF Pravidla spolufinancování Evropských strukturálních a investičních fondů v programovém období 2014 – </a:t>
            </a:r>
            <a:r>
              <a:rPr lang="cs-CZ" sz="1800" dirty="0" smtClean="0"/>
              <a:t>2020.</a:t>
            </a:r>
            <a:endParaRPr lang="cs-CZ" sz="1800" dirty="0"/>
          </a:p>
          <a:p>
            <a:pPr lvl="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sz="1800" dirty="0"/>
          </a:p>
          <a:p>
            <a:pPr lvl="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sz="1600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6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 – BLOK II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3528" y="1214438"/>
            <a:ext cx="83632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11:30 </a:t>
            </a:r>
            <a:r>
              <a:rPr lang="cs-CZ" dirty="0"/>
              <a:t>– </a:t>
            </a:r>
            <a:r>
              <a:rPr lang="cs-CZ" dirty="0" smtClean="0"/>
              <a:t>12:00</a:t>
            </a:r>
            <a:r>
              <a:rPr lang="cs-CZ" b="1" dirty="0"/>
              <a:t>	</a:t>
            </a:r>
            <a:r>
              <a:rPr lang="cs-CZ" dirty="0"/>
              <a:t>Prezence účastníků</a:t>
            </a:r>
          </a:p>
          <a:p>
            <a:endParaRPr lang="cs-CZ" dirty="0" smtClean="0"/>
          </a:p>
          <a:p>
            <a:r>
              <a:rPr lang="cs-CZ" dirty="0" smtClean="0"/>
              <a:t>12:00 </a:t>
            </a:r>
            <a:r>
              <a:rPr lang="cs-CZ" dirty="0"/>
              <a:t>– </a:t>
            </a:r>
            <a:r>
              <a:rPr lang="cs-CZ" dirty="0" smtClean="0"/>
              <a:t>13:30</a:t>
            </a:r>
            <a:r>
              <a:rPr lang="cs-CZ" dirty="0"/>
              <a:t>	Zahájení, představení 36. výzvy IROP „Stanice 			integrovaného záchranného systému“ a dotační možnosti 		pro obce: parametry výzvy, podporované aktivity, 			způsobilé výdaje, povinné přílohy, postup pro podání 		</a:t>
            </a:r>
            <a:r>
              <a:rPr lang="cs-CZ" dirty="0" smtClean="0"/>
              <a:t>	žádosti </a:t>
            </a:r>
            <a:r>
              <a:rPr lang="cs-CZ" dirty="0"/>
              <a:t>o stanovisko HZS, dotazy </a:t>
            </a:r>
          </a:p>
          <a:p>
            <a:endParaRPr lang="cs-CZ" dirty="0"/>
          </a:p>
          <a:p>
            <a:r>
              <a:rPr lang="cs-CZ" dirty="0" smtClean="0"/>
              <a:t>13:30 </a:t>
            </a:r>
            <a:r>
              <a:rPr lang="cs-CZ" dirty="0"/>
              <a:t>– </a:t>
            </a:r>
            <a:r>
              <a:rPr lang="cs-CZ" dirty="0" smtClean="0"/>
              <a:t>14:30</a:t>
            </a:r>
            <a:r>
              <a:rPr lang="cs-CZ" dirty="0"/>
              <a:t>	Základní informace o aplikaci MS2014+, systém 			hodnocení projektů a další administrace projektu, 			kontrola výběrových a zadávacích řízení, dotazy</a:t>
            </a:r>
          </a:p>
          <a:p>
            <a:endParaRPr lang="cs-CZ" b="1" dirty="0" smtClean="0"/>
          </a:p>
          <a:p>
            <a:r>
              <a:rPr lang="cs-CZ" dirty="0" smtClean="0"/>
              <a:t>KONEC BLOKU II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7200" y="1340767"/>
            <a:ext cx="8589600" cy="4861595"/>
          </a:xfrm>
        </p:spPr>
        <p:txBody>
          <a:bodyPr rtlCol="0"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/>
              <a:t>Územní zaměření výzvy:</a:t>
            </a:r>
            <a:endParaRPr lang="cs-CZ" sz="2000" b="1" dirty="0"/>
          </a:p>
          <a:p>
            <a:pPr eaLnBrk="0" fontAlgn="base" hangingPunct="0">
              <a:spcAft>
                <a:spcPct val="0"/>
              </a:spcAft>
            </a:pPr>
            <a:r>
              <a:rPr lang="cs-CZ" sz="2000" dirty="0" smtClean="0">
                <a:cs typeface="Calibri" pitchFamily="34" charset="0"/>
              </a:rPr>
              <a:t>Exponovaná </a:t>
            </a:r>
            <a:r>
              <a:rPr lang="cs-CZ" sz="2000" dirty="0">
                <a:cs typeface="Calibri" pitchFamily="34" charset="0"/>
              </a:rPr>
              <a:t>území podle přílohy č. </a:t>
            </a:r>
            <a:r>
              <a:rPr lang="cs-CZ" sz="2000" dirty="0" smtClean="0">
                <a:cs typeface="Calibri" pitchFamily="34" charset="0"/>
              </a:rPr>
              <a:t>8 </a:t>
            </a:r>
            <a:r>
              <a:rPr lang="cs-CZ" sz="2000" dirty="0">
                <a:cs typeface="Calibri" pitchFamily="34" charset="0"/>
              </a:rPr>
              <a:t>Specifických pravidel pro žadatele a příjemce</a:t>
            </a:r>
            <a:r>
              <a:rPr lang="cs-CZ" sz="2000" dirty="0" smtClean="0">
                <a:cs typeface="Calibri" pitchFamily="34" charset="0"/>
              </a:rPr>
              <a:t>.</a:t>
            </a:r>
          </a:p>
          <a:p>
            <a:pPr eaLnBrk="0" fontAlgn="base" hangingPunct="0">
              <a:spcAft>
                <a:spcPct val="0"/>
              </a:spcAft>
            </a:pPr>
            <a:endParaRPr lang="cs-CZ" sz="2000" dirty="0" smtClean="0">
              <a:cs typeface="Calibri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cs-CZ" sz="2000" dirty="0" smtClean="0"/>
              <a:t>Exponovaná území jsou vymezena správním obvodem obcí s rozšířenou působností a představují oblasti s výskytem klimatických jevů (orkány a větrné smrště, extrémní sněhové srážky a masivní námrazy, </a:t>
            </a:r>
            <a:r>
              <a:rPr lang="cs-CZ" sz="2000" dirty="0" smtClean="0">
                <a:solidFill>
                  <a:srgbClr val="C00000"/>
                </a:solidFill>
              </a:rPr>
              <a:t>povodně</a:t>
            </a:r>
            <a:r>
              <a:rPr lang="cs-CZ" sz="2000" dirty="0" smtClean="0"/>
              <a:t>) a antropogenních rizik.</a:t>
            </a:r>
            <a:endParaRPr lang="cs-CZ" alt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0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2000" dirty="0" smtClean="0">
              <a:cs typeface="Arial" charset="0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33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0767"/>
            <a:ext cx="8229600" cy="4861595"/>
          </a:xfrm>
        </p:spPr>
        <p:txBody>
          <a:bodyPr rtlCol="0">
            <a:noAutofit/>
          </a:bodyPr>
          <a:lstStyle/>
          <a:p>
            <a:pPr marL="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 smtClean="0"/>
              <a:t>Výše celkových způsobilých výdajů:</a:t>
            </a:r>
          </a:p>
          <a:p>
            <a:pPr marL="342900"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Minimální výše </a:t>
            </a:r>
            <a:r>
              <a:rPr lang="cs-CZ" altLang="cs-CZ" sz="2000" u="sng" dirty="0" smtClean="0"/>
              <a:t>celkových způsobilých výdajů</a:t>
            </a:r>
            <a:r>
              <a:rPr lang="cs-CZ" altLang="cs-CZ" sz="2000" dirty="0" smtClean="0"/>
              <a:t>:  </a:t>
            </a:r>
            <a:r>
              <a:rPr lang="cs-CZ" altLang="cs-CZ" sz="2000" b="1" dirty="0"/>
              <a:t>1</a:t>
            </a:r>
            <a:r>
              <a:rPr lang="cs-CZ" altLang="cs-CZ" sz="2000" b="1" dirty="0" smtClean="0"/>
              <a:t> 000 000 Kč.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Maximální výše </a:t>
            </a:r>
            <a:r>
              <a:rPr lang="cs-CZ" altLang="cs-CZ" sz="2000" u="sng" dirty="0" smtClean="0"/>
              <a:t>celkových výdajů</a:t>
            </a:r>
            <a:r>
              <a:rPr lang="cs-CZ" altLang="cs-CZ" sz="2000" dirty="0" smtClean="0"/>
              <a:t>:  </a:t>
            </a:r>
            <a:r>
              <a:rPr lang="cs-CZ" altLang="cs-CZ" sz="2000" b="1" dirty="0"/>
              <a:t>3</a:t>
            </a:r>
            <a:r>
              <a:rPr lang="cs-CZ" altLang="cs-CZ" sz="2000" b="1" dirty="0" smtClean="0"/>
              <a:t>00 000 000 Kč.</a:t>
            </a:r>
            <a:endParaRPr lang="en-US" altLang="cs-CZ" sz="2000" b="1" dirty="0" smtClean="0"/>
          </a:p>
          <a:p>
            <a:pPr marL="0" indent="0" eaLnBrk="0" fontAlgn="base" hangingPunct="0">
              <a:spcBef>
                <a:spcPts val="1200"/>
              </a:spcBef>
              <a:spcAft>
                <a:spcPct val="0"/>
              </a:spcAft>
              <a:buNone/>
            </a:pPr>
            <a:r>
              <a:rPr lang="cs-CZ" sz="2000" b="1" dirty="0" smtClean="0"/>
              <a:t>Podporované aktivity:</a:t>
            </a:r>
          </a:p>
          <a:p>
            <a:pPr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Stavby</a:t>
            </a:r>
            <a:r>
              <a:rPr lang="cs-CZ" sz="2000" dirty="0"/>
              <a:t>, stavební úpravy, úpravy vnějších prostor a pořízení vybavení stanic základních složek IZS za účelem zvýšení odolnosti stanic vůči účinkům mimořádné události tak, aby mohly plnit své úkoly </a:t>
            </a:r>
            <a:r>
              <a:rPr lang="cs-CZ" sz="2000" dirty="0" smtClean="0"/>
              <a:t>v podmínkách </a:t>
            </a:r>
            <a:r>
              <a:rPr lang="cs-CZ" sz="2000" dirty="0"/>
              <a:t>mimořádné události a byly zajištěny podmínky pro rychlý výjezd složek IZS k mimořádné události</a:t>
            </a:r>
            <a:r>
              <a:rPr lang="cs-CZ" sz="2000" dirty="0" smtClean="0"/>
              <a:t>.</a:t>
            </a:r>
            <a:endParaRPr lang="pl-PL" sz="2000" dirty="0" smtClean="0"/>
          </a:p>
          <a:p>
            <a:pPr marL="0" indent="0" algn="just" eaLnBrk="0" fontAlgn="base" hangingPunct="0">
              <a:spcAft>
                <a:spcPct val="0"/>
              </a:spcAft>
              <a:buClr>
                <a:schemeClr val="tx2"/>
              </a:buClr>
              <a:buNone/>
              <a:defRPr/>
            </a:pPr>
            <a:endParaRPr lang="pl-PL" sz="2000" dirty="0" smtClean="0"/>
          </a:p>
          <a:p>
            <a:pPr marL="0" indent="0" algn="just" eaLnBrk="0" fontAlgn="base" hangingPunct="0">
              <a:spcAft>
                <a:spcPct val="0"/>
              </a:spcAft>
              <a:buClr>
                <a:schemeClr val="tx2"/>
              </a:buClr>
              <a:buNone/>
              <a:defRPr/>
            </a:pPr>
            <a:r>
              <a:rPr lang="pl-PL" sz="2000" dirty="0" smtClean="0"/>
              <a:t>Podporované </a:t>
            </a:r>
            <a:r>
              <a:rPr lang="pl-PL" sz="2000" dirty="0"/>
              <a:t>aktivity jsou </a:t>
            </a:r>
            <a:r>
              <a:rPr lang="cs-CZ" sz="2000" dirty="0"/>
              <a:t>rozděleny na </a:t>
            </a:r>
            <a:r>
              <a:rPr lang="cs-CZ" sz="2000" b="1" dirty="0"/>
              <a:t>hlavní</a:t>
            </a:r>
            <a:r>
              <a:rPr lang="cs-CZ" sz="2000" dirty="0"/>
              <a:t> (</a:t>
            </a:r>
            <a:r>
              <a:rPr lang="cs-CZ" sz="2000" dirty="0">
                <a:solidFill>
                  <a:srgbClr val="C00000"/>
                </a:solidFill>
              </a:rPr>
              <a:t>min. 85 % způsobilých výdajů projektu</a:t>
            </a:r>
            <a:r>
              <a:rPr lang="cs-CZ" sz="2000" dirty="0"/>
              <a:t>) a </a:t>
            </a:r>
            <a:r>
              <a:rPr lang="cs-CZ" sz="2000" b="1" dirty="0"/>
              <a:t>vedlejší</a:t>
            </a:r>
            <a:r>
              <a:rPr lang="cs-CZ" sz="2000" dirty="0"/>
              <a:t> (</a:t>
            </a:r>
            <a:r>
              <a:rPr lang="cs-CZ" sz="2000" dirty="0">
                <a:solidFill>
                  <a:srgbClr val="C00000"/>
                </a:solidFill>
              </a:rPr>
              <a:t>max. 15 % způsobilých výdajů projektu</a:t>
            </a:r>
            <a:r>
              <a:rPr lang="cs-CZ" sz="2000" dirty="0"/>
              <a:t>). 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000" dirty="0" smtClean="0"/>
          </a:p>
          <a:p>
            <a:pPr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alt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4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3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82713"/>
            <a:ext cx="8424936" cy="4819650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b="1" dirty="0"/>
              <a:t>Hlavní podporované </a:t>
            </a:r>
            <a:r>
              <a:rPr lang="cs-CZ" sz="2000" b="1" dirty="0" smtClean="0"/>
              <a:t>aktivity </a:t>
            </a:r>
            <a:r>
              <a:rPr lang="cs-CZ" sz="2000" dirty="0"/>
              <a:t>(</a:t>
            </a:r>
            <a:r>
              <a:rPr lang="cs-CZ" sz="2000" dirty="0" smtClean="0"/>
              <a:t>min.</a:t>
            </a:r>
            <a:r>
              <a:rPr lang="cs-CZ" sz="2000" dirty="0" smtClean="0">
                <a:solidFill>
                  <a:srgbClr val="C00000"/>
                </a:solidFill>
              </a:rPr>
              <a:t> 85 </a:t>
            </a:r>
            <a:r>
              <a:rPr lang="cs-CZ" sz="2000" dirty="0">
                <a:solidFill>
                  <a:srgbClr val="C00000"/>
                </a:solidFill>
              </a:rPr>
              <a:t>% </a:t>
            </a:r>
            <a:r>
              <a:rPr lang="cs-CZ" sz="2000" dirty="0"/>
              <a:t>celkových </a:t>
            </a:r>
            <a:r>
              <a:rPr lang="cs-CZ" sz="2000" dirty="0" smtClean="0"/>
              <a:t>způsobilých výdajů):</a:t>
            </a:r>
            <a:endParaRPr lang="cs-CZ" sz="2000" b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cs-CZ" sz="1800" b="1" dirty="0"/>
              <a:t>Stavební úpravy stanice základní složky IZS </a:t>
            </a:r>
          </a:p>
          <a:p>
            <a:r>
              <a:rPr lang="cs-CZ" sz="1800" dirty="0"/>
              <a:t>Zvýšení odolnosti stanice vůči účinkům mimořádné události tak, aby složka IZS mohla plnit své úkoly v době mimořádné události. Aktivita je zaměřena na realizaci stavebních úprav stávajícího objektu, stavbu nového objektu, pořízení potřebného vybavení či technologií stanice základní složky IZS a úpravu vnějších prostor. </a:t>
            </a:r>
            <a:endParaRPr lang="cs-CZ" sz="18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1800" b="1" dirty="0" smtClean="0"/>
              <a:t>Vybudování </a:t>
            </a:r>
            <a:r>
              <a:rPr lang="cs-CZ" sz="1800" b="1" dirty="0"/>
              <a:t>stanice základní složky </a:t>
            </a:r>
            <a:r>
              <a:rPr lang="cs-CZ" sz="1800" b="1" dirty="0" smtClean="0"/>
              <a:t>IZS</a:t>
            </a:r>
            <a:endParaRPr lang="cs-CZ" sz="1800" b="1" dirty="0"/>
          </a:p>
          <a:p>
            <a:r>
              <a:rPr lang="cs-CZ" sz="1800" dirty="0"/>
              <a:t>Zajištění odolnosti prostřednictvím nové dislokace v případě stanic, které jsou ohrožovány opakujícími se výskyty mimořádných událostí ohrožujících chod stanice, nebo u kterých není zajištěna přijatelná reakční doba pro nasazení složky IZS. V této aktivitě bude realizována stavba nové stanice základní složky IZS, pořízení jejího vybavení či technologií a úprava vnějších prostor. </a:t>
            </a:r>
          </a:p>
          <a:p>
            <a:pPr marL="0" lv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endParaRPr lang="cs-CZ" sz="2000" dirty="0" smtClean="0"/>
          </a:p>
          <a:p>
            <a:pPr marL="0" indent="0">
              <a:spcAft>
                <a:spcPts val="600"/>
              </a:spcAft>
              <a:buNone/>
            </a:pPr>
            <a:endParaRPr lang="cs-CZ" sz="2000" b="1" dirty="0"/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5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352928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B050"/>
                </a:solidFill>
              </a:rPr>
              <a:t>Projekt musí řešit alespoň jednu z mimořádných událostí: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sněhové </a:t>
            </a:r>
            <a:r>
              <a:rPr lang="cs-CZ" sz="2000" dirty="0"/>
              <a:t>srážky, masivní námrazy</a:t>
            </a:r>
          </a:p>
          <a:p>
            <a:pPr lvl="0"/>
            <a:r>
              <a:rPr lang="cs-CZ" sz="2000" dirty="0"/>
              <a:t>orkány a větrné smrště</a:t>
            </a:r>
          </a:p>
          <a:p>
            <a:pPr lvl="0"/>
            <a:r>
              <a:rPr lang="cs-CZ" sz="2000" dirty="0"/>
              <a:t>extrémní sucho</a:t>
            </a:r>
          </a:p>
          <a:p>
            <a:pPr lvl="0"/>
            <a:r>
              <a:rPr lang="cs-CZ" sz="2000" dirty="0"/>
              <a:t>havárie nebezpečných látek</a:t>
            </a:r>
          </a:p>
          <a:p>
            <a:r>
              <a:rPr lang="cs-CZ" sz="2000" dirty="0"/>
              <a:t>povodně (povodně s četností 20 let a méně</a:t>
            </a:r>
            <a:r>
              <a:rPr lang="cs-CZ" sz="2000" dirty="0" smtClean="0"/>
              <a:t>)</a:t>
            </a:r>
            <a:r>
              <a:rPr lang="cs-CZ" sz="2000" dirty="0" smtClean="0">
                <a:solidFill>
                  <a:srgbClr val="C00000"/>
                </a:solidFill>
              </a:rPr>
              <a:t> – </a:t>
            </a:r>
            <a:r>
              <a:rPr lang="cs-CZ" sz="2000" b="1" dirty="0" smtClean="0">
                <a:solidFill>
                  <a:srgbClr val="C00000"/>
                </a:solidFill>
              </a:rPr>
              <a:t>NE </a:t>
            </a:r>
            <a:r>
              <a:rPr lang="cs-CZ" sz="2000" dirty="0" smtClean="0">
                <a:solidFill>
                  <a:srgbClr val="C00000"/>
                </a:solidFill>
              </a:rPr>
              <a:t>obce, státní organizace a ZZS </a:t>
            </a:r>
            <a:r>
              <a:rPr lang="cs-CZ" sz="2000" dirty="0" smtClean="0"/>
              <a:t>(vyplývá z přílohy č. 5 Programového dokumentu IROP)</a:t>
            </a:r>
          </a:p>
          <a:p>
            <a:pPr marL="0" indent="0">
              <a:spcAft>
                <a:spcPts val="600"/>
              </a:spcAft>
              <a:buNone/>
            </a:pPr>
            <a:endParaRPr lang="cs-CZ" sz="2000" b="1" dirty="0"/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61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352928" cy="4861595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 smtClean="0"/>
              <a:t>U </a:t>
            </a:r>
            <a:r>
              <a:rPr lang="cs-CZ" sz="2000" dirty="0"/>
              <a:t>projektů obcí a státních organizací zaměřených na jednotky SDH </a:t>
            </a:r>
            <a:r>
              <a:rPr lang="cs-CZ" sz="2000" dirty="0" smtClean="0"/>
              <a:t>a </a:t>
            </a:r>
            <a:r>
              <a:rPr lang="cs-CZ" sz="2000" dirty="0" smtClean="0">
                <a:solidFill>
                  <a:srgbClr val="00B050"/>
                </a:solidFill>
              </a:rPr>
              <a:t>jednotky </a:t>
            </a:r>
            <a:r>
              <a:rPr lang="cs-CZ" sz="2000" dirty="0">
                <a:solidFill>
                  <a:srgbClr val="00B050"/>
                </a:solidFill>
              </a:rPr>
              <a:t>HZS podniku</a:t>
            </a:r>
            <a:r>
              <a:rPr lang="cs-CZ" sz="2000" dirty="0"/>
              <a:t> s územní působností </a:t>
            </a:r>
            <a:r>
              <a:rPr lang="cs-CZ" sz="2000" b="1" dirty="0"/>
              <a:t>musí být hlavní aktivity projektu v souladu </a:t>
            </a:r>
            <a:r>
              <a:rPr lang="cs-CZ" sz="2000" dirty="0"/>
              <a:t>s dokumentem „</a:t>
            </a:r>
            <a:r>
              <a:rPr lang="cs-CZ" sz="2000" dirty="0">
                <a:solidFill>
                  <a:srgbClr val="0070C0"/>
                </a:solidFill>
              </a:rPr>
              <a:t>Zajištění odolnosti a vybavenosti základních složek integrovaného záchranného systému – Policie ČR </a:t>
            </a:r>
            <a:r>
              <a:rPr lang="cs-CZ" sz="2000" dirty="0" smtClean="0">
                <a:solidFill>
                  <a:srgbClr val="0070C0"/>
                </a:solidFill>
              </a:rPr>
              <a:t>a Hasičského </a:t>
            </a:r>
            <a:r>
              <a:rPr lang="cs-CZ" sz="2000" dirty="0">
                <a:solidFill>
                  <a:srgbClr val="0070C0"/>
                </a:solidFill>
              </a:rPr>
              <a:t>záchranného sboru ČR (včetně JSDH) v území, s důrazem na přizpůsobení se změnám klimatu a novým rizikům v období 2014 -2020</a:t>
            </a:r>
            <a:r>
              <a:rPr lang="cs-CZ" sz="2000" dirty="0"/>
              <a:t>“ (příloha č. 12 </a:t>
            </a:r>
            <a:r>
              <a:rPr lang="cs-CZ" sz="2000" dirty="0" smtClean="0"/>
              <a:t>Specifických </a:t>
            </a:r>
            <a:r>
              <a:rPr lang="cs-CZ" sz="2000" dirty="0"/>
              <a:t>p</a:t>
            </a:r>
            <a:r>
              <a:rPr lang="cs-CZ" sz="2000" dirty="0" smtClean="0"/>
              <a:t>ravidel</a:t>
            </a:r>
            <a:r>
              <a:rPr lang="cs-CZ" sz="2000" dirty="0"/>
              <a:t>). </a:t>
            </a: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dirty="0" smtClean="0"/>
              <a:t>Soulad </a:t>
            </a:r>
            <a:r>
              <a:rPr lang="cs-CZ" sz="2000" dirty="0"/>
              <a:t>projektu s dokumentem je potvrzován v rámci </a:t>
            </a:r>
            <a:r>
              <a:rPr lang="cs-CZ" sz="2000" b="1" dirty="0"/>
              <a:t>Stanoviska HZS </a:t>
            </a:r>
            <a:r>
              <a:rPr lang="cs-CZ" sz="2000" b="1" dirty="0" smtClean="0"/>
              <a:t>kraje</a:t>
            </a:r>
            <a:r>
              <a:rPr lang="cs-CZ" sz="2000" dirty="0" smtClean="0"/>
              <a:t>. 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cs-CZ" sz="2000" i="1" dirty="0" smtClean="0"/>
              <a:t>(Specifická pravidla pro žadatele a příjemce, str. 9)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9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352928" cy="4861595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Je-li žadatelem MV – generální ředitelství HZS ČR, Hasičský záchranný sbor kraje, Záchranný útvar HZS ČR, MV – Policejní prezidium ČR nebo krajské ředitelství Policie ČR, </a:t>
            </a:r>
            <a:r>
              <a:rPr lang="cs-CZ" sz="2000" b="1" dirty="0"/>
              <a:t>musí být hlavní aktivity projektu v souladu</a:t>
            </a:r>
            <a:r>
              <a:rPr lang="cs-CZ" sz="2000" dirty="0"/>
              <a:t> s dokumentem „</a:t>
            </a:r>
            <a:r>
              <a:rPr lang="cs-CZ" sz="2000" i="1" dirty="0">
                <a:solidFill>
                  <a:schemeClr val="tx2"/>
                </a:solidFill>
              </a:rPr>
              <a:t>Zajištění odolnosti a vybavenosti základních složek integrovaného záchranného systému – </a:t>
            </a:r>
            <a:r>
              <a:rPr lang="cs-CZ" sz="2000" i="1" u="sng" dirty="0">
                <a:solidFill>
                  <a:schemeClr val="tx2"/>
                </a:solidFill>
              </a:rPr>
              <a:t>Policie ČR a Hasičského záchranného sboru ČR (včetně JSDH</a:t>
            </a:r>
            <a:r>
              <a:rPr lang="cs-CZ" sz="2000" i="1" dirty="0">
                <a:solidFill>
                  <a:schemeClr val="tx2"/>
                </a:solidFill>
              </a:rPr>
              <a:t>) v území, s důrazem na přizpůsobení se změnám klimatu a novým rizikům v období 2014 -2020</a:t>
            </a:r>
            <a:r>
              <a:rPr lang="cs-CZ" sz="2000" dirty="0"/>
              <a:t>“ (příloha č. 12 </a:t>
            </a:r>
            <a:r>
              <a:rPr lang="cs-CZ" sz="2000" dirty="0" smtClean="0"/>
              <a:t>Specifických pravidel</a:t>
            </a:r>
            <a:r>
              <a:rPr lang="cs-CZ" sz="2000" dirty="0"/>
              <a:t>). Soulad bude posuzován podle </a:t>
            </a:r>
            <a:r>
              <a:rPr lang="cs-CZ" sz="2000" dirty="0">
                <a:solidFill>
                  <a:srgbClr val="C00000"/>
                </a:solidFill>
              </a:rPr>
              <a:t>přílohy č. 2 </a:t>
            </a:r>
            <a:r>
              <a:rPr lang="cs-CZ" sz="2000" dirty="0"/>
              <a:t>uvedeného dokumentu </a:t>
            </a:r>
            <a:r>
              <a:rPr lang="cs-CZ" sz="2000" dirty="0">
                <a:solidFill>
                  <a:srgbClr val="C00000"/>
                </a:solidFill>
              </a:rPr>
              <a:t>pro projekty HZS ČR</a:t>
            </a:r>
            <a:r>
              <a:rPr lang="cs-CZ" sz="2000" dirty="0"/>
              <a:t>, a podle </a:t>
            </a:r>
            <a:r>
              <a:rPr lang="cs-CZ" sz="2000" dirty="0">
                <a:solidFill>
                  <a:srgbClr val="00B050"/>
                </a:solidFill>
              </a:rPr>
              <a:t>přílohy č. 3 pro projekty Policie ČR</a:t>
            </a:r>
            <a:r>
              <a:rPr lang="cs-CZ" sz="2000" dirty="0" smtClean="0"/>
              <a:t>.</a:t>
            </a:r>
          </a:p>
          <a:p>
            <a:pPr marL="0" indent="0" algn="r">
              <a:buNone/>
            </a:pPr>
            <a:r>
              <a:rPr lang="cs-CZ" sz="2000" i="1" dirty="0" smtClean="0"/>
              <a:t>(Specifická pravidla pro žadatele a příjemce, str. 9)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7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352928" cy="4861595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Pokud je žadatelem kraj jako zřizovatel zdravotnické záchranné služby, </a:t>
            </a:r>
            <a:r>
              <a:rPr lang="cs-CZ" sz="2000" b="1" dirty="0"/>
              <a:t>musí být hlavní aktivity projektu v souladu</a:t>
            </a:r>
            <a:r>
              <a:rPr lang="cs-CZ" sz="2000" dirty="0"/>
              <a:t> s dokumentem “</a:t>
            </a:r>
            <a:r>
              <a:rPr lang="cs-CZ" sz="2000" i="1" dirty="0">
                <a:solidFill>
                  <a:schemeClr val="tx2"/>
                </a:solidFill>
              </a:rPr>
              <a:t>Zajištění odolnosti a vybavenosti základních složek integrovaného záchranného systému – </a:t>
            </a:r>
            <a:r>
              <a:rPr lang="cs-CZ" sz="2000" i="1" u="sng" dirty="0">
                <a:solidFill>
                  <a:schemeClr val="tx2"/>
                </a:solidFill>
              </a:rPr>
              <a:t>Krajských zdravotnických záchranných služeb </a:t>
            </a:r>
            <a:r>
              <a:rPr lang="cs-CZ" sz="2000" i="1" dirty="0">
                <a:solidFill>
                  <a:schemeClr val="tx2"/>
                </a:solidFill>
              </a:rPr>
              <a:t>v území, </a:t>
            </a:r>
            <a:r>
              <a:rPr lang="cs-CZ" sz="2000" i="1" dirty="0" smtClean="0">
                <a:solidFill>
                  <a:schemeClr val="tx2"/>
                </a:solidFill>
              </a:rPr>
              <a:t>s důrazem </a:t>
            </a:r>
            <a:r>
              <a:rPr lang="cs-CZ" sz="2000" i="1" dirty="0">
                <a:solidFill>
                  <a:schemeClr val="tx2"/>
                </a:solidFill>
              </a:rPr>
              <a:t>na přizpůsobení se změnám klimatu a novým rizikům  </a:t>
            </a:r>
            <a:r>
              <a:rPr lang="cs-CZ" sz="2000" i="1" dirty="0" smtClean="0">
                <a:solidFill>
                  <a:schemeClr val="tx2"/>
                </a:solidFill>
              </a:rPr>
              <a:t>v období </a:t>
            </a:r>
            <a:r>
              <a:rPr lang="cs-CZ" sz="2000" i="1" dirty="0">
                <a:solidFill>
                  <a:schemeClr val="tx2"/>
                </a:solidFill>
              </a:rPr>
              <a:t>2014 – 2020</a:t>
            </a:r>
            <a:r>
              <a:rPr lang="cs-CZ" sz="2000" dirty="0"/>
              <a:t>” (příloha č. 13 </a:t>
            </a:r>
            <a:r>
              <a:rPr lang="cs-CZ" sz="2000" dirty="0" smtClean="0"/>
              <a:t>Specifických pravidel</a:t>
            </a:r>
            <a:r>
              <a:rPr lang="cs-CZ" sz="2000" dirty="0"/>
              <a:t>). Soulad bude posuzován podle </a:t>
            </a:r>
            <a:r>
              <a:rPr lang="cs-CZ" sz="2000" dirty="0">
                <a:solidFill>
                  <a:srgbClr val="C00000"/>
                </a:solidFill>
              </a:rPr>
              <a:t>přílohy č. 4 a 5</a:t>
            </a:r>
            <a:r>
              <a:rPr lang="cs-CZ" sz="2000" dirty="0"/>
              <a:t> uvedeného dokumentu.</a:t>
            </a:r>
            <a:r>
              <a:rPr lang="cs-CZ" sz="2000" b="1" dirty="0"/>
              <a:t> </a:t>
            </a:r>
            <a:endParaRPr lang="cs-CZ" sz="2000" dirty="0"/>
          </a:p>
          <a:p>
            <a:pPr marL="0" indent="0" algn="r">
              <a:buNone/>
            </a:pPr>
            <a:endParaRPr lang="cs-CZ" sz="2000" i="1" dirty="0" smtClean="0"/>
          </a:p>
          <a:p>
            <a:pPr marL="0" indent="0" algn="r">
              <a:buNone/>
            </a:pPr>
            <a:r>
              <a:rPr lang="cs-CZ" sz="2000" i="1" dirty="0" smtClean="0"/>
              <a:t>(Specifická pravidla pro žadatele a příjemce, str. 9)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22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712968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Vedlejší podporované aktivity </a:t>
            </a:r>
            <a:r>
              <a:rPr lang="cs-CZ" sz="2000" dirty="0"/>
              <a:t>(max.</a:t>
            </a:r>
            <a:r>
              <a:rPr lang="cs-CZ" sz="2000" dirty="0">
                <a:solidFill>
                  <a:srgbClr val="C00000"/>
                </a:solidFill>
              </a:rPr>
              <a:t> 15 % </a:t>
            </a:r>
            <a:r>
              <a:rPr lang="cs-CZ" sz="2000" dirty="0"/>
              <a:t>celkových </a:t>
            </a:r>
            <a:r>
              <a:rPr lang="cs-CZ" sz="2000" dirty="0" smtClean="0"/>
              <a:t>způsobilých výdajů):</a:t>
            </a:r>
            <a:endParaRPr lang="cs-CZ" sz="1800" dirty="0"/>
          </a:p>
          <a:p>
            <a:pPr lvl="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smtClean="0"/>
              <a:t>zpracování </a:t>
            </a:r>
            <a:r>
              <a:rPr lang="cs-CZ" sz="2000" dirty="0"/>
              <a:t>projektové dokumentace,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zpracování studie proveditelnosti nebo její části,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zpracování zadávacích dokumentací k veřejným zakázkám </a:t>
            </a:r>
            <a:r>
              <a:rPr lang="cs-CZ" sz="2000" dirty="0" smtClean="0"/>
              <a:t>a organizace </a:t>
            </a:r>
            <a:r>
              <a:rPr lang="cs-CZ" sz="2000" dirty="0"/>
              <a:t>výběrových a zadávacích řízení,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povinná publicita projektu,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zabezpečení výstavby (technický dozor investora, BOZP, autorský dozor),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nákup pozemků,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demolice objektů, jejichž odstranění souvisí s realizací projektu.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8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712968" cy="4861595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cs-CZ" sz="2000" b="1" dirty="0" smtClean="0"/>
              <a:t>Způsobilé výdaje:</a:t>
            </a:r>
          </a:p>
          <a:p>
            <a:pPr marL="0" lvl="0" indent="0">
              <a:buNone/>
            </a:pPr>
            <a:r>
              <a:rPr lang="cs-CZ" sz="2000" dirty="0" smtClean="0"/>
              <a:t> </a:t>
            </a:r>
          </a:p>
          <a:p>
            <a:pPr lvl="0"/>
            <a:r>
              <a:rPr lang="cs-CZ" sz="2000" dirty="0" smtClean="0">
                <a:solidFill>
                  <a:srgbClr val="00B050"/>
                </a:solidFill>
              </a:rPr>
              <a:t>musí </a:t>
            </a:r>
            <a:r>
              <a:rPr lang="cs-CZ" sz="2000" dirty="0">
                <a:solidFill>
                  <a:srgbClr val="00B050"/>
                </a:solidFill>
              </a:rPr>
              <a:t>být vynaloženy v souladu s cíli IROP a  specifického cíle 1.3</a:t>
            </a:r>
            <a:r>
              <a:rPr lang="cs-CZ" sz="2000" dirty="0"/>
              <a:t>,</a:t>
            </a:r>
          </a:p>
          <a:p>
            <a:pPr lvl="0"/>
            <a:r>
              <a:rPr lang="cs-CZ" sz="2000" dirty="0"/>
              <a:t>musí přímo souviset s realizací projektu,</a:t>
            </a:r>
          </a:p>
          <a:p>
            <a:pPr lvl="0"/>
            <a:r>
              <a:rPr lang="cs-CZ" sz="2000" dirty="0"/>
              <a:t>musí vzniknout a být vynaloženy v období od 1. 1. 2014 do data ukončení realizace projektu podle Rozhodnutí/Stanovení výdajů,</a:t>
            </a:r>
          </a:p>
          <a:p>
            <a:pPr lvl="0"/>
            <a:r>
              <a:rPr lang="cs-CZ" sz="2000" dirty="0"/>
              <a:t>musí být doloženy průkaznými doklady (faktura, doklad o úhradě, předávací protokol, smlouvy s dodavateli apod.), viz dále Dokladování způsobilých výdajů projektu,</a:t>
            </a:r>
          </a:p>
          <a:p>
            <a:pPr lvl="0"/>
            <a:r>
              <a:rPr lang="cs-CZ" sz="2000" dirty="0"/>
              <a:t>nesmí přesáhnout výši výdajů uvedenou v každé jednotlivé smlouvě </a:t>
            </a:r>
            <a:r>
              <a:rPr lang="cs-CZ" sz="2000" dirty="0" smtClean="0"/>
              <a:t>uzavřené s </a:t>
            </a:r>
            <a:r>
              <a:rPr lang="cs-CZ" sz="2000" dirty="0"/>
              <a:t>dodavatelem.</a:t>
            </a:r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32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96753"/>
            <a:ext cx="8712968" cy="5005610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cs-CZ" sz="2000" b="1" dirty="0" smtClean="0"/>
              <a:t>Způsobilé výdaje:</a:t>
            </a:r>
            <a:r>
              <a:rPr lang="cs-CZ" sz="2000" dirty="0" smtClean="0"/>
              <a:t> </a:t>
            </a:r>
          </a:p>
          <a:p>
            <a:pPr marL="0" lvl="0" indent="0">
              <a:buNone/>
            </a:pPr>
            <a:r>
              <a:rPr lang="cs-CZ" sz="2000" u="sng" dirty="0" smtClean="0"/>
              <a:t>Stavby</a:t>
            </a:r>
          </a:p>
          <a:p>
            <a:pPr marL="542925"/>
            <a:r>
              <a:rPr lang="cs-CZ" sz="2000" dirty="0"/>
              <a:t>výstavba nových objektů,</a:t>
            </a:r>
          </a:p>
          <a:p>
            <a:pPr marL="542925"/>
            <a:r>
              <a:rPr lang="cs-CZ" sz="2000" dirty="0"/>
              <a:t>změna stávající stavby (nástavba, přístavba),</a:t>
            </a:r>
          </a:p>
          <a:p>
            <a:pPr marL="542925"/>
            <a:r>
              <a:rPr lang="cs-CZ" sz="2000" dirty="0"/>
              <a:t>stavební úpravy a rekonstrukce stávající stavby</a:t>
            </a:r>
          </a:p>
          <a:p>
            <a:pPr marL="1076325"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obvodové stěny a nosné konstrukce,</a:t>
            </a:r>
          </a:p>
          <a:p>
            <a:pPr marL="1076325"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střešní konstrukce a střešní plášť,</a:t>
            </a:r>
          </a:p>
          <a:p>
            <a:pPr marL="1076325"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výměna výplní vnějších otvorů stavby (okna, dveře, vrata</a:t>
            </a:r>
            <a:r>
              <a:rPr lang="cs-CZ" sz="2000" dirty="0" smtClean="0"/>
              <a:t>),</a:t>
            </a:r>
            <a:endParaRPr lang="cs-CZ" sz="2000" dirty="0"/>
          </a:p>
          <a:p>
            <a:pPr marL="542925"/>
            <a:r>
              <a:rPr lang="cs-CZ" sz="2000" dirty="0"/>
              <a:t>stavební úprava vnitřních prostor stávající stavby</a:t>
            </a:r>
          </a:p>
          <a:p>
            <a:pPr marL="1076325"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podlahy, stropy, příčky,</a:t>
            </a:r>
          </a:p>
          <a:p>
            <a:pPr marL="1076325"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administrativní, manipulační a skladovací prostory, zázemí (šatny, sanitární zařízení, sušárny, místnosti pro denní či noční pohotovost, společenské místnosti), prostory pro garážování techniky, dílny pro údržbu techniky, strojovny.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3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214438"/>
            <a:ext cx="8229600" cy="487885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příprava výzev a pravidel pro žadatele a příjemce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poskytovatel dotace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0070C0"/>
                </a:solidFill>
              </a:rPr>
              <a:t>Role MMR </a:t>
            </a:r>
            <a:r>
              <a:rPr lang="cs-CZ" sz="3200" cap="none" dirty="0">
                <a:solidFill>
                  <a:srgbClr val="0070C0"/>
                </a:solidFill>
              </a:rPr>
              <a:t>a</a:t>
            </a:r>
            <a:r>
              <a:rPr lang="cs-CZ" sz="3200" dirty="0">
                <a:solidFill>
                  <a:srgbClr val="0070C0"/>
                </a:solidFill>
              </a:rPr>
              <a:t> CRR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712968" cy="4861595"/>
          </a:xfrm>
        </p:spPr>
        <p:txBody>
          <a:bodyPr rtlCol="0">
            <a:noAutofit/>
          </a:bodyPr>
          <a:lstStyle/>
          <a:p>
            <a:pPr marL="542925" lvl="0"/>
            <a:r>
              <a:rPr lang="cs-CZ" sz="2000" dirty="0"/>
              <a:t>Modernizace a vybudování nezbytných objektů technického a technologického zázemí, které mají přímou souvislost s výstupy projektu a slouží k zajištění adekvátní odolnosti stanice základní složky IZS.</a:t>
            </a:r>
          </a:p>
          <a:p>
            <a:pPr marL="542925" lvl="0"/>
            <a:r>
              <a:rPr lang="cs-CZ" sz="2000" dirty="0"/>
              <a:t>Vybudování zpevněných a manipulačních ploch  v areálu stanice základní složky IZS, které mají přímou souvislost s výstupy projektu a slouží k zajištění adekvátní odolnosti stanice základní složky IZS.</a:t>
            </a:r>
          </a:p>
          <a:p>
            <a:pPr marL="542925" lvl="0"/>
            <a:r>
              <a:rPr lang="cs-CZ" sz="2000" dirty="0"/>
              <a:t>Úpravy venkovního prostranství v areálu stanice základní složky IZS, které mají přímou souvislost s výstupy projektu a slouží k zajištění adekvátní odolnosti stanice základní složky IZS (např. úprava a obnova přístupových ploch a prvků, určených pro výjezd základní složky IZS, oplocení, akustická a vizuální signalizace).</a:t>
            </a:r>
          </a:p>
          <a:p>
            <a:pPr marL="542925"/>
            <a:r>
              <a:rPr lang="cs-CZ" sz="2000" dirty="0"/>
              <a:t>Vybudování nových či nezbytná rekonstrukce stávajících inženýrských sítí k nejbližšímu přípojnému bodu.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0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96753"/>
            <a:ext cx="8712968" cy="5005610"/>
          </a:xfrm>
        </p:spPr>
        <p:txBody>
          <a:bodyPr rtlCol="0">
            <a:noAutofit/>
          </a:bodyPr>
          <a:lstStyle/>
          <a:p>
            <a:pPr marL="542925"/>
            <a:r>
              <a:rPr lang="cs-CZ" sz="2000" dirty="0"/>
              <a:t>Vybudování nových či nezbytná rekonstrukce stávajících inženýrských sítí k nejbližšímu přípojnému bodu.</a:t>
            </a:r>
          </a:p>
          <a:p>
            <a:pPr marL="0" lvl="0" indent="0">
              <a:buNone/>
            </a:pPr>
            <a:r>
              <a:rPr lang="cs-CZ" sz="2000" u="sng" dirty="0"/>
              <a:t>Nákup budovy</a:t>
            </a:r>
          </a:p>
          <a:p>
            <a:pPr marL="542925" lvl="0"/>
            <a:r>
              <a:rPr lang="cs-CZ" sz="2000" dirty="0"/>
              <a:t>nákup budovy (celé nebo její části) stanice základní složky IZS, nebo stavby určené k zajištění připravenosti  techniky a prostředků k nasazení (např. garáže, sklady, kryté prostory).</a:t>
            </a:r>
          </a:p>
          <a:p>
            <a:pPr marL="0" indent="0">
              <a:buNone/>
            </a:pPr>
            <a:r>
              <a:rPr lang="cs-CZ" sz="2000" u="sng" dirty="0" smtClean="0"/>
              <a:t>Pořízení </a:t>
            </a:r>
            <a:r>
              <a:rPr lang="cs-CZ" sz="2000" u="sng" dirty="0"/>
              <a:t>vybavení staveb</a:t>
            </a:r>
            <a:endParaRPr lang="cs-CZ" sz="2000" dirty="0"/>
          </a:p>
          <a:p>
            <a:pPr marL="542925"/>
            <a:r>
              <a:rPr lang="cs-CZ" sz="2000" dirty="0"/>
              <a:t>Pořízení technického a technologického vybavení staveb funkčně spjatého s nemovitostí určeného k trvalému užívání se stavbou, které má přímou souvislost s výstupy projektu a slouží k zajištění adekvátní odolnosti stanice základní složky IZS (např. klimatizační jednotky, zdroj el./tepelné energie, přepěťová ochrana apod.). </a:t>
            </a:r>
          </a:p>
          <a:p>
            <a:pPr marL="544513" indent="0">
              <a:buNone/>
            </a:pPr>
            <a:r>
              <a:rPr lang="cs-CZ" sz="2000" dirty="0" smtClean="0"/>
              <a:t>Pořízení </a:t>
            </a:r>
            <a:r>
              <a:rPr lang="cs-CZ" sz="2000" dirty="0"/>
              <a:t>vybavení musí být zdůvodněno ve vztahu k zajištění adekvátní odolnosti stanice základní složky IZS </a:t>
            </a:r>
            <a:r>
              <a:rPr lang="cs-CZ" sz="2000" dirty="0">
                <a:solidFill>
                  <a:schemeClr val="accent1"/>
                </a:solidFill>
              </a:rPr>
              <a:t>a podrobně popsáno ve Studii proveditelnosti kap. 6.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7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712968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u="sng" dirty="0"/>
              <a:t>Pořízení vybavení </a:t>
            </a:r>
            <a:r>
              <a:rPr lang="cs-CZ" sz="2000" u="sng" dirty="0" smtClean="0"/>
              <a:t>staveb</a:t>
            </a:r>
            <a:endParaRPr lang="cs-CZ" sz="2000" dirty="0" smtClean="0"/>
          </a:p>
          <a:p>
            <a:endParaRPr lang="cs-CZ" sz="2000" dirty="0" smtClean="0"/>
          </a:p>
          <a:p>
            <a:pPr marL="0" indent="0" algn="ctr"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! POZOR !</a:t>
            </a:r>
          </a:p>
          <a:p>
            <a:r>
              <a:rPr lang="cs-CZ" sz="2000" dirty="0" smtClean="0"/>
              <a:t>Je-li žadatelem </a:t>
            </a:r>
            <a:r>
              <a:rPr lang="cs-CZ" sz="2000" b="1" dirty="0" smtClean="0">
                <a:solidFill>
                  <a:srgbClr val="C00000"/>
                </a:solidFill>
              </a:rPr>
              <a:t>kraj jako zřizovatel zdravotnické záchranné služby krajů</a:t>
            </a:r>
            <a:r>
              <a:rPr lang="cs-CZ" sz="2000" dirty="0" smtClean="0"/>
              <a:t>, může žádat o pořízení majetku z normativů vybavení pro oblast odstraňování důsledků nadprůměrných sněhových srážek a masivních námraz a pro výkon činností spojených s orkány a větrnými smrštěmi a extrémním suchem.</a:t>
            </a:r>
            <a:endParaRPr lang="cs-CZ" sz="2000" dirty="0"/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240816"/>
            <a:ext cx="8712968" cy="4968553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Nezpůsobilé výdaje projektu:</a:t>
            </a:r>
            <a:endParaRPr lang="cs-CZ" sz="2000" dirty="0" smtClean="0"/>
          </a:p>
          <a:p>
            <a:pPr lvl="0"/>
            <a:r>
              <a:rPr lang="cs-CZ" sz="2000" dirty="0"/>
              <a:t>výdaje na úpravy venkovního prostranství v areálu stanice základní složky IZS, které nemají přímou souvislost s výstupy projektu a neslouží k zajištění adekvátní odolnosti (např. zatravnění, výsadba zeleně, chodníky),</a:t>
            </a:r>
          </a:p>
          <a:p>
            <a:pPr lvl="0"/>
            <a:r>
              <a:rPr lang="cs-CZ" sz="2000" dirty="0"/>
              <a:t>výdaje na stavby a prostory určené jako náhradní nouzové ubytování,</a:t>
            </a:r>
          </a:p>
          <a:p>
            <a:pPr lvl="0"/>
            <a:r>
              <a:rPr lang="cs-CZ" sz="2000" dirty="0"/>
              <a:t>výdaje na pořízení vybavení staveb, které není funkčně spjaté s nemovitostí určené k trvalému užívání se stavbou, které nemá přímou souvislost s výstupy projektu a neslouží k zajištění adekvátní odolnosti stanice základní složky IZS (např. nábytek, domácí elektrospotřebiče, HW, SW, zabezpečovací systémy budov apod.),</a:t>
            </a:r>
          </a:p>
          <a:p>
            <a:pPr lvl="0"/>
            <a:r>
              <a:rPr lang="cs-CZ" sz="2000" dirty="0"/>
              <a:t>výdaje na pořízení techniky a věcného vybavení pro výkon činností základní složky IZS v terénu (např. vozidla, vozíky, mobilní elektrocentrály apod.), </a:t>
            </a:r>
            <a:endParaRPr lang="cs-CZ" sz="2000" dirty="0" smtClean="0"/>
          </a:p>
          <a:p>
            <a:pPr lvl="0"/>
            <a:r>
              <a:rPr lang="cs-CZ" sz="2000" b="1" dirty="0" smtClean="0"/>
              <a:t>… </a:t>
            </a:r>
            <a:r>
              <a:rPr lang="cs-CZ" sz="2000" i="1" dirty="0" smtClean="0"/>
              <a:t>(více viz Specifická pravidla pro žadatele a příjemce)</a:t>
            </a:r>
            <a:endParaRPr lang="cs-CZ" sz="2000" i="1" dirty="0"/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4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94328" y="1340768"/>
            <a:ext cx="8326144" cy="468052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Povinné přílohy </a:t>
            </a:r>
            <a:r>
              <a:rPr lang="cs-CZ" sz="2000" b="1" dirty="0" smtClean="0"/>
              <a:t>žádosti:</a:t>
            </a:r>
          </a:p>
          <a:p>
            <a:pPr marL="0" indent="0" algn="just">
              <a:buNone/>
            </a:pPr>
            <a:r>
              <a:rPr lang="cs-CZ" sz="2000" dirty="0"/>
              <a:t>Pokud je některá povinná příloha pro žadatele nerelevantní (např. územní rozhodnutí v případě, že předmětem projektu je pouze pořízení technického a technologického vybavení), žadatel nahraje jako přílohu dokument, ve kterém uvede zdůvodnění nedoložení povinné přílohy. </a:t>
            </a:r>
            <a:r>
              <a:rPr lang="cs-CZ" sz="1400" dirty="0"/>
              <a:t>	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000" dirty="0" smtClean="0"/>
              <a:t>Plná moc. 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000" dirty="0" smtClean="0"/>
              <a:t>Dokumentace </a:t>
            </a:r>
            <a:r>
              <a:rPr lang="cs-CZ" sz="2000" dirty="0"/>
              <a:t>k zadávacím a výběrovým </a:t>
            </a:r>
            <a:r>
              <a:rPr lang="cs-CZ" sz="2000" dirty="0" smtClean="0"/>
              <a:t>řízením. 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000" dirty="0" smtClean="0"/>
              <a:t>Územní </a:t>
            </a:r>
            <a:r>
              <a:rPr lang="cs-CZ" sz="2000" dirty="0"/>
              <a:t>rozhodnutí s nabytím právní moci nebo územní souhlas nebo účinná veřejnosprávní smlouva nahrazující územní </a:t>
            </a:r>
            <a:r>
              <a:rPr lang="cs-CZ" sz="2000" dirty="0" smtClean="0"/>
              <a:t>řízení.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000" dirty="0" smtClean="0"/>
              <a:t>Žádost </a:t>
            </a:r>
            <a:r>
              <a:rPr lang="cs-CZ" sz="2000" dirty="0"/>
              <a:t>o stavební povolení nebo ohlášení, případně stavební povolení s nabytím právní moci nebo souhlas s provedením ohlášeného stavebního záměru </a:t>
            </a:r>
            <a:r>
              <a:rPr lang="cs-CZ" sz="2000" dirty="0" smtClean="0"/>
              <a:t>nebo </a:t>
            </a:r>
            <a:r>
              <a:rPr lang="cs-CZ" sz="2000" dirty="0"/>
              <a:t>účinná veřejnoprávní smlouva nahrazující stavební povolení. 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endParaRPr lang="cs-CZ" sz="20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6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830200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Povinné přílohy žádosti:</a:t>
            </a:r>
            <a:endParaRPr lang="cs-CZ" sz="14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 smtClean="0"/>
              <a:t>Projektová </a:t>
            </a:r>
            <a:r>
              <a:rPr lang="cs-CZ" sz="2000" dirty="0"/>
              <a:t>dokumentace pro vydání stavebního povolení nebo pro ohlášení </a:t>
            </a:r>
            <a:r>
              <a:rPr lang="cs-CZ" sz="2000" dirty="0" smtClean="0"/>
              <a:t>stavby. 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 smtClean="0"/>
              <a:t>Doklad </a:t>
            </a:r>
            <a:r>
              <a:rPr lang="cs-CZ" sz="2000" dirty="0"/>
              <a:t>o prokázání právních vztahů k nemovitému </a:t>
            </a:r>
            <a:r>
              <a:rPr lang="pl-PL" sz="2000" dirty="0"/>
              <a:t>majetku, který je předmětem </a:t>
            </a:r>
            <a:r>
              <a:rPr lang="pl-PL" sz="2000" dirty="0" smtClean="0"/>
              <a:t>projektu. </a:t>
            </a:r>
            <a:endParaRPr lang="pl-PL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 smtClean="0"/>
              <a:t>Položkový </a:t>
            </a:r>
            <a:r>
              <a:rPr lang="cs-CZ" sz="2000" dirty="0"/>
              <a:t>rozpočet </a:t>
            </a:r>
            <a:r>
              <a:rPr lang="cs-CZ" sz="2000" dirty="0" smtClean="0"/>
              <a:t>stavby.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 smtClean="0"/>
              <a:t>Studie proveditelnosti.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 smtClean="0"/>
              <a:t>Výpočet </a:t>
            </a:r>
            <a:r>
              <a:rPr lang="cs-CZ" sz="2000" dirty="0"/>
              <a:t>čistých jiných finančních </a:t>
            </a:r>
            <a:r>
              <a:rPr lang="cs-CZ" sz="2000" dirty="0" smtClean="0"/>
              <a:t>příjmů.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 smtClean="0"/>
              <a:t>Průzkum trhu. 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 smtClean="0"/>
              <a:t>Stanovisko </a:t>
            </a:r>
            <a:r>
              <a:rPr lang="cs-CZ" sz="2000" dirty="0"/>
              <a:t>HZS </a:t>
            </a:r>
            <a:r>
              <a:rPr lang="cs-CZ" sz="2000" dirty="0" smtClean="0"/>
              <a:t>kraje.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 smtClean="0"/>
              <a:t>Seznam </a:t>
            </a:r>
            <a:r>
              <a:rPr lang="cs-CZ" sz="2000" dirty="0"/>
              <a:t>objednávek – přímých </a:t>
            </a:r>
            <a:r>
              <a:rPr lang="cs-CZ" sz="2000" dirty="0" smtClean="0"/>
              <a:t>nákupů.</a:t>
            </a:r>
            <a:endParaRPr lang="cs-CZ" sz="2000" dirty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5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55656"/>
            <a:ext cx="8425631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Stanovisko HZS kraje:</a:t>
            </a:r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tx1"/>
              </a:buClr>
              <a:defRPr/>
            </a:pPr>
            <a:endParaRPr lang="cs-CZ" sz="2000" dirty="0" smtClean="0"/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tx1"/>
              </a:buClr>
              <a:defRPr/>
            </a:pPr>
            <a:r>
              <a:rPr lang="cs-CZ" sz="2000" dirty="0" smtClean="0"/>
              <a:t>povinná </a:t>
            </a:r>
            <a:r>
              <a:rPr lang="cs-CZ" sz="2000" dirty="0"/>
              <a:t>příloha žádosti pro žadatele typu obce a státní </a:t>
            </a:r>
            <a:r>
              <a:rPr lang="cs-CZ" sz="2000" dirty="0" smtClean="0"/>
              <a:t>organizace,</a:t>
            </a:r>
            <a:endParaRPr lang="cs-CZ" sz="2000" dirty="0"/>
          </a:p>
          <a:p>
            <a:pPr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cs-CZ" sz="2000" dirty="0"/>
              <a:t>v</a:t>
            </a:r>
            <a:r>
              <a:rPr lang="cs-CZ" sz="2000" dirty="0" smtClean="0"/>
              <a:t>ydává </a:t>
            </a:r>
            <a:r>
              <a:rPr lang="cs-CZ" sz="2000" dirty="0"/>
              <a:t>územně příslušný HZS kraje – postup pro vydání je </a:t>
            </a:r>
            <a:r>
              <a:rPr lang="cs-CZ" sz="2000" dirty="0" smtClean="0"/>
              <a:t>samostatnou přílohou </a:t>
            </a:r>
            <a:r>
              <a:rPr lang="cs-CZ" sz="2000" dirty="0"/>
              <a:t>č. </a:t>
            </a:r>
            <a:r>
              <a:rPr lang="cs-CZ" sz="2000" dirty="0" smtClean="0"/>
              <a:t>10 </a:t>
            </a:r>
            <a:r>
              <a:rPr lang="cs-CZ" sz="2000" dirty="0"/>
              <a:t>Specifických </a:t>
            </a:r>
            <a:r>
              <a:rPr lang="cs-CZ" sz="2000" dirty="0" smtClean="0"/>
              <a:t>pravidel,</a:t>
            </a:r>
          </a:p>
          <a:p>
            <a:pPr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cs-CZ" sz="2000" dirty="0"/>
              <a:t>v</a:t>
            </a:r>
            <a:r>
              <a:rPr lang="cs-CZ" sz="2000" dirty="0" smtClean="0"/>
              <a:t>zor stanoviska je přílohou č. 9 Specifických pravidel (žadatel vyplňuje oddíl II. a IV.),</a:t>
            </a:r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tx1"/>
              </a:buClr>
              <a:defRPr/>
            </a:pPr>
            <a:r>
              <a:rPr lang="cs-CZ" sz="2000" dirty="0"/>
              <a:t>s</a:t>
            </a:r>
            <a:r>
              <a:rPr lang="cs-CZ" sz="2000" dirty="0" smtClean="0"/>
              <a:t>tanovisko je vydáno pouze v případě souhlasu.</a:t>
            </a:r>
            <a:endParaRPr lang="cs-CZ" sz="2000" dirty="0"/>
          </a:p>
          <a:p>
            <a:pPr marL="0" indent="0">
              <a:buFont typeface="Arial"/>
              <a:buNone/>
            </a:pPr>
            <a:endParaRPr lang="cs-CZ" sz="1400" dirty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4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55656"/>
            <a:ext cx="8425631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Podmínky </a:t>
            </a:r>
            <a:r>
              <a:rPr lang="cs-CZ" sz="2000" b="1" dirty="0"/>
              <a:t>pro vydání Stanoviska HZS </a:t>
            </a:r>
            <a:r>
              <a:rPr lang="cs-CZ" sz="2000" b="1" dirty="0" smtClean="0"/>
              <a:t>kraje:</a:t>
            </a:r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r>
              <a:rPr lang="cs-CZ" sz="2000" dirty="0"/>
              <a:t>Studie proveditelnosti projektu </a:t>
            </a:r>
            <a:r>
              <a:rPr lang="cs-CZ" sz="2000" dirty="0">
                <a:solidFill>
                  <a:srgbClr val="00B050"/>
                </a:solidFill>
              </a:rPr>
              <a:t>je v souladu </a:t>
            </a:r>
            <a:r>
              <a:rPr lang="cs-CZ" sz="2000" dirty="0"/>
              <a:t>s materiálem Ministerstva vnitra České republiky „</a:t>
            </a:r>
            <a:r>
              <a:rPr lang="cs-CZ" sz="2000" dirty="0">
                <a:solidFill>
                  <a:srgbClr val="0070C0"/>
                </a:solidFill>
              </a:rPr>
              <a:t>Zajištění odolnosti a vybavenosti základních složek integrovaného záchranného systému – Policie ČR </a:t>
            </a:r>
            <a:r>
              <a:rPr lang="cs-CZ" sz="2000" dirty="0" smtClean="0">
                <a:solidFill>
                  <a:srgbClr val="0070C0"/>
                </a:solidFill>
              </a:rPr>
              <a:t>a Hasičského </a:t>
            </a:r>
            <a:r>
              <a:rPr lang="cs-CZ" sz="2000" dirty="0">
                <a:solidFill>
                  <a:srgbClr val="0070C0"/>
                </a:solidFill>
              </a:rPr>
              <a:t>záchranného sboru ČR (včetně JSDH obcí) v území, </a:t>
            </a:r>
            <a:r>
              <a:rPr lang="cs-CZ" sz="2000" dirty="0" smtClean="0">
                <a:solidFill>
                  <a:srgbClr val="0070C0"/>
                </a:solidFill>
              </a:rPr>
              <a:t>s důrazem </a:t>
            </a:r>
            <a:r>
              <a:rPr lang="cs-CZ" sz="2000" dirty="0">
                <a:solidFill>
                  <a:srgbClr val="0070C0"/>
                </a:solidFill>
              </a:rPr>
              <a:t>na přizpůsobení se změnám klimatu a novým rizikům v období 2014 – 2020</a:t>
            </a:r>
            <a:r>
              <a:rPr lang="cs-CZ" sz="2000" dirty="0"/>
              <a:t>“ (uvedený materiál je přílohou č. 13 Specifických pravidel této výzvy), </a:t>
            </a:r>
          </a:p>
          <a:p>
            <a:r>
              <a:rPr lang="cs-CZ" sz="2000" dirty="0"/>
              <a:t>kategorie jednotky sboru dobrovolných hasičů je </a:t>
            </a:r>
            <a:r>
              <a:rPr lang="cs-CZ" sz="2000" dirty="0">
                <a:solidFill>
                  <a:srgbClr val="00B050"/>
                </a:solidFill>
              </a:rPr>
              <a:t>JPO II </a:t>
            </a:r>
            <a:r>
              <a:rPr lang="cs-CZ" sz="2000" dirty="0"/>
              <a:t>nebo</a:t>
            </a:r>
            <a:r>
              <a:rPr lang="cs-CZ" sz="2000" dirty="0">
                <a:solidFill>
                  <a:srgbClr val="00B050"/>
                </a:solidFill>
              </a:rPr>
              <a:t> JPO </a:t>
            </a:r>
            <a:r>
              <a:rPr lang="cs-CZ" sz="2000" dirty="0" smtClean="0">
                <a:solidFill>
                  <a:srgbClr val="00B050"/>
                </a:solidFill>
              </a:rPr>
              <a:t>III</a:t>
            </a:r>
            <a:r>
              <a:rPr lang="cs-CZ" sz="2000" dirty="0" smtClean="0"/>
              <a:t>,</a:t>
            </a:r>
            <a:endParaRPr lang="cs-CZ" sz="2000" dirty="0"/>
          </a:p>
          <a:p>
            <a:pPr lvl="0"/>
            <a:r>
              <a:rPr lang="cs-CZ" sz="2000" dirty="0"/>
              <a:t>dislokace jednotky </a:t>
            </a:r>
            <a:r>
              <a:rPr lang="cs-CZ" sz="2000" dirty="0">
                <a:solidFill>
                  <a:srgbClr val="00B050"/>
                </a:solidFill>
              </a:rPr>
              <a:t>je ve správním obvodu obce s rozšířenou působností</a:t>
            </a:r>
            <a:r>
              <a:rPr lang="cs-CZ" sz="2000" dirty="0"/>
              <a:t>, vymezené pro specifický cíl 1.3 v příloze č. 8 Specifických pravidel této </a:t>
            </a:r>
            <a:r>
              <a:rPr lang="cs-CZ" sz="2000" dirty="0" smtClean="0"/>
              <a:t>výzvy.</a:t>
            </a: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4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55656"/>
            <a:ext cx="8425631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Podmínky </a:t>
            </a:r>
            <a:r>
              <a:rPr lang="cs-CZ" sz="2000" b="1" dirty="0"/>
              <a:t>pro vydání Stanoviska HZS </a:t>
            </a:r>
            <a:r>
              <a:rPr lang="cs-CZ" sz="2000" b="1" dirty="0" smtClean="0"/>
              <a:t>kraje:</a:t>
            </a:r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projekt </a:t>
            </a:r>
            <a:r>
              <a:rPr lang="cs-CZ" sz="2000" dirty="0"/>
              <a:t>je v souladu s požadavky pro výkon služby jednotky a závazné </a:t>
            </a:r>
            <a:r>
              <a:rPr lang="cs-CZ" sz="2000" dirty="0">
                <a:solidFill>
                  <a:srgbClr val="00B050"/>
                </a:solidFill>
              </a:rPr>
              <a:t>ČSN 73 5710 </a:t>
            </a:r>
            <a:r>
              <a:rPr lang="cs-CZ" sz="2000" dirty="0"/>
              <a:t>Požární stanice a požární zbrojnice,</a:t>
            </a:r>
          </a:p>
          <a:p>
            <a:r>
              <a:rPr lang="cs-CZ" sz="2000" dirty="0"/>
              <a:t>projekt zaměřený na </a:t>
            </a:r>
            <a:r>
              <a:rPr lang="cs-CZ" sz="2000" dirty="0">
                <a:solidFill>
                  <a:srgbClr val="00B050"/>
                </a:solidFill>
              </a:rPr>
              <a:t>výstavbu</a:t>
            </a:r>
            <a:r>
              <a:rPr lang="cs-CZ" sz="2000" dirty="0"/>
              <a:t> požární stanice/zbrojnice základní složky IZS v </a:t>
            </a:r>
            <a:r>
              <a:rPr lang="cs-CZ" sz="2000" dirty="0">
                <a:solidFill>
                  <a:srgbClr val="00B050"/>
                </a:solidFill>
              </a:rPr>
              <a:t>nové dislokaci </a:t>
            </a:r>
            <a:r>
              <a:rPr lang="cs-CZ" sz="2000" dirty="0"/>
              <a:t>zohledňuje podmínky přílohy zákona č. 133/1985 Sb., o požární ochraně, pro včasný zásah jednotky v lokalitě se stupněm nebezpečí území obce nejméně </a:t>
            </a:r>
            <a:r>
              <a:rPr lang="cs-CZ" sz="2000" dirty="0">
                <a:solidFill>
                  <a:srgbClr val="00B050"/>
                </a:solidFill>
              </a:rPr>
              <a:t>IA, IB, IIA nebo IIB</a:t>
            </a:r>
            <a:r>
              <a:rPr lang="cs-CZ" sz="2000" dirty="0" smtClean="0"/>
              <a:t>.</a:t>
            </a: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27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939588"/>
              </p:ext>
            </p:extLst>
          </p:nvPr>
        </p:nvGraphicFramePr>
        <p:xfrm>
          <a:off x="484676" y="1277112"/>
          <a:ext cx="8229600" cy="466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Myriad Pro"/>
                        </a:rPr>
                        <a:t>Kapitoly</a:t>
                      </a:r>
                      <a:r>
                        <a:rPr lang="cs-CZ" baseline="0" dirty="0" smtClean="0">
                          <a:latin typeface="Myriad Pro"/>
                        </a:rPr>
                        <a:t> Studie proveditelnosti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Úvodní</a:t>
                      </a:r>
                      <a:r>
                        <a:rPr lang="cs-CZ" baseline="0" dirty="0" smtClean="0">
                          <a:latin typeface="Myriad Pro"/>
                        </a:rPr>
                        <a:t> informace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Výstupy projektu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Základní informace o žadateli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Připravenost</a:t>
                      </a:r>
                      <a:r>
                        <a:rPr lang="cs-CZ" baseline="0" dirty="0" smtClean="0">
                          <a:latin typeface="Myriad Pro"/>
                        </a:rPr>
                        <a:t> projektu k realizaci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Charakteristika</a:t>
                      </a:r>
                      <a:r>
                        <a:rPr lang="cs-CZ" baseline="0" dirty="0" smtClean="0">
                          <a:latin typeface="Myriad Pro"/>
                        </a:rPr>
                        <a:t> projektu a jeho soulad s programem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Finanční</a:t>
                      </a:r>
                      <a:r>
                        <a:rPr lang="cs-CZ" baseline="0" dirty="0" smtClean="0">
                          <a:latin typeface="Myriad Pro"/>
                        </a:rPr>
                        <a:t> analýza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Podrobný popis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Analýza</a:t>
                      </a:r>
                      <a:r>
                        <a:rPr lang="cs-CZ" baseline="0" dirty="0" smtClean="0">
                          <a:latin typeface="Myriad Pro"/>
                        </a:rPr>
                        <a:t> a řízení rizik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Zdůvodnění potřebnosti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Vliv</a:t>
                      </a:r>
                      <a:r>
                        <a:rPr lang="cs-CZ" baseline="0" dirty="0" smtClean="0">
                          <a:latin typeface="Myriad Pro"/>
                        </a:rPr>
                        <a:t> projektu na horizontální kritéria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Management projektu a řízení lidských zdrojů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Závěrečné</a:t>
                      </a:r>
                      <a:r>
                        <a:rPr lang="cs-CZ" baseline="0" dirty="0" smtClean="0">
                          <a:latin typeface="Myriad Pro"/>
                        </a:rPr>
                        <a:t> hodnocení udržitelnosti projektu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Technické a technologické řešení projektu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Způsob stanovení rozpočtových cen – průzkum trhu</a:t>
                      </a: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Dlouhodobý</a:t>
                      </a:r>
                      <a:r>
                        <a:rPr lang="cs-CZ" baseline="0" dirty="0" smtClean="0">
                          <a:latin typeface="Myriad Pro"/>
                        </a:rPr>
                        <a:t> majetek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Externí efekty socioekonomické</a:t>
                      </a:r>
                      <a:r>
                        <a:rPr lang="cs-CZ" baseline="0" dirty="0" smtClean="0">
                          <a:latin typeface="Myriad Pro"/>
                        </a:rPr>
                        <a:t> analýzy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07504" y="134076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(závazná pro všechny specifické cíle a výzvy)</a:t>
            </a:r>
            <a:endParaRPr lang="cs-CZ" sz="2400" i="1" u="sng" dirty="0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dirty="0" smtClean="0">
                <a:hlinkClick r:id="rId4"/>
              </a:rPr>
              <a:t>www.dotaceEU.cz/IROP</a:t>
            </a:r>
            <a:endParaRPr lang="cs-CZ" sz="2400" dirty="0" smtClean="0"/>
          </a:p>
          <a:p>
            <a:pPr marL="457200" lvl="1" indent="0">
              <a:buFont typeface="Arial"/>
              <a:buNone/>
              <a:defRPr/>
            </a:pPr>
            <a:endParaRPr lang="cs-CZ" sz="2400" dirty="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(pro každou výzvu samostatný dokument)</a:t>
            </a:r>
            <a:r>
              <a:rPr lang="cs-CZ" sz="2400" i="1" u="sng" dirty="0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dirty="0" smtClean="0">
                <a:cs typeface="Arial" charset="0"/>
                <a:hlinkClick r:id="rId4"/>
              </a:rPr>
              <a:t>www.dotaceEU.cz/IROP</a:t>
            </a:r>
            <a:endParaRPr lang="cs-CZ" sz="2400" dirty="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67544" y="1052736"/>
            <a:ext cx="8425631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ts val="600"/>
              </a:spcBef>
              <a:spcAft>
                <a:spcPct val="0"/>
              </a:spcAft>
              <a:buFont typeface="Arial"/>
              <a:buNone/>
            </a:pPr>
            <a:r>
              <a:rPr lang="cs-CZ" sz="2000" b="1" dirty="0" smtClean="0"/>
              <a:t>Indikátory: </a:t>
            </a:r>
            <a:r>
              <a:rPr lang="cs-CZ" sz="2000" dirty="0" smtClean="0"/>
              <a:t>Indikátor výstupu</a:t>
            </a:r>
          </a:p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cs-CZ" sz="1800" b="1" i="1" dirty="0" smtClean="0"/>
              <a:t>5 75 01 Počet nových a modernizovaných objektů sloužících složkám IZS </a:t>
            </a:r>
          </a:p>
          <a:p>
            <a:pPr>
              <a:spcBef>
                <a:spcPts val="1000"/>
              </a:spcBef>
            </a:pPr>
            <a:r>
              <a:rPr lang="cs-CZ" sz="2000" dirty="0" smtClean="0"/>
              <a:t>Měrná jednotka: </a:t>
            </a:r>
            <a:r>
              <a:rPr lang="cs-CZ" sz="2000" b="1" dirty="0" smtClean="0"/>
              <a:t>objekty</a:t>
            </a:r>
          </a:p>
          <a:p>
            <a:pPr algn="just">
              <a:spcBef>
                <a:spcPts val="1000"/>
              </a:spcBef>
            </a:pPr>
            <a:r>
              <a:rPr lang="cs-CZ" sz="2000" dirty="0" smtClean="0"/>
              <a:t>Povinný k výběru a naplnění pro všechny projekty výzvy. </a:t>
            </a:r>
          </a:p>
          <a:p>
            <a:pPr algn="just">
              <a:spcBef>
                <a:spcPts val="1000"/>
              </a:spcBef>
            </a:pPr>
            <a:r>
              <a:rPr lang="cs-CZ" sz="2000" dirty="0" smtClean="0"/>
              <a:t>K naplnění cílové hodnoty indikátoru musí dojít nejpozději k datu ukončení realizace projektu.</a:t>
            </a:r>
          </a:p>
          <a:p>
            <a:pPr>
              <a:spcBef>
                <a:spcPts val="1000"/>
              </a:spcBef>
            </a:pPr>
            <a:r>
              <a:rPr lang="cs-CZ" sz="2000" dirty="0" smtClean="0"/>
              <a:t>Jedná se o počet nových a/nebo modernizovaných „objektů“. Za nové a/nebo modernizované objekty jsou považovány takové objekty, které jsou nově vybudované a/nebo, u kterých došlo k vybudování některých jejich částí či byly vybaveny technikou, technologiemi či věcnými prostředky. </a:t>
            </a:r>
            <a:endParaRPr lang="cs-CZ" sz="1800" b="1" dirty="0" smtClean="0"/>
          </a:p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cs-CZ" sz="2000" b="1" dirty="0" smtClean="0"/>
              <a:t>Stanice IZS vždy považována za jeden celek (tzn. stanice základní složky IZS = 1 objekt)</a:t>
            </a:r>
            <a:r>
              <a:rPr lang="cs-CZ" sz="2000" dirty="0" smtClean="0"/>
              <a:t>.</a:t>
            </a:r>
          </a:p>
          <a:p>
            <a:pPr marL="0" indent="0" algn="just">
              <a:spcBef>
                <a:spcPts val="600"/>
              </a:spcBef>
              <a:buFont typeface="Arial"/>
              <a:buNone/>
            </a:pPr>
            <a:r>
              <a:rPr lang="cs-CZ" sz="1800" dirty="0" smtClean="0"/>
              <a:t>Výchozí hodnota: vždy</a:t>
            </a:r>
            <a:r>
              <a:rPr lang="cs-CZ" sz="1800" dirty="0" smtClean="0">
                <a:solidFill>
                  <a:srgbClr val="00B050"/>
                </a:solidFill>
              </a:rPr>
              <a:t> 0</a:t>
            </a:r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ts val="1800"/>
              </a:spcBef>
              <a:buFont typeface="Arial"/>
              <a:buNone/>
            </a:pPr>
            <a:endParaRPr lang="cs-CZ" sz="2000" b="1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311261"/>
            <a:ext cx="9036496" cy="48615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smtClean="0"/>
              <a:t>	</a:t>
            </a:r>
          </a:p>
          <a:p>
            <a:pPr marL="0" indent="0">
              <a:buFont typeface="Arial"/>
              <a:buNone/>
            </a:pPr>
            <a:r>
              <a:rPr lang="cs-CZ" sz="2400" b="1" smtClean="0">
                <a:solidFill>
                  <a:srgbClr val="0070C0"/>
                </a:solidFill>
              </a:rPr>
              <a:t>   </a:t>
            </a:r>
            <a:r>
              <a:rPr lang="cs-CZ" sz="2000" b="1" smtClean="0"/>
              <a:t>Udržitelnost</a:t>
            </a:r>
          </a:p>
          <a:p>
            <a:pPr marL="741600">
              <a:spcBef>
                <a:spcPts val="1200"/>
              </a:spcBef>
            </a:pPr>
            <a:r>
              <a:rPr lang="cs-CZ" sz="2000" smtClean="0"/>
              <a:t>5 let od provedení poslední platby příjemci;</a:t>
            </a:r>
          </a:p>
          <a:p>
            <a:pPr marL="741600">
              <a:spcBef>
                <a:spcPts val="1200"/>
              </a:spcBef>
            </a:pPr>
            <a:r>
              <a:rPr lang="cs-CZ" sz="2000" smtClean="0"/>
              <a:t>povinnosti příjemce definovány v Obecných pravidlech (kapitola 20).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6932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DĚKUJEME </a:t>
            </a: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  <a:hlinkClick r:id="rId2"/>
              </a:rPr>
              <a:t>jan.mazanik@mmr.cz</a:t>
            </a:r>
            <a:endParaRPr lang="cs-CZ" dirty="0" smtClean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1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024568"/>
              </p:ext>
            </p:extLst>
          </p:nvPr>
        </p:nvGraphicFramePr>
        <p:xfrm>
          <a:off x="457200" y="1061048"/>
          <a:ext cx="8229600" cy="500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Obecných pravidel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Úvod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Monitorování projektů</a:t>
                      </a:r>
                      <a:endParaRPr lang="cs-CZ" sz="1400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Vyhlášení výzvy a předkládání žádosti o podporu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Indikátory</a:t>
                      </a:r>
                      <a:endParaRPr lang="cs-CZ" sz="1400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Hodnocení a výběr projektů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Změny v projektu</a:t>
                      </a:r>
                      <a:endParaRPr lang="cs-CZ" sz="1400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Příprava realizace projektu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Nesrovnalosti, porušení rozpočtové kázně, …</a:t>
                      </a:r>
                      <a:endParaRPr lang="cs-CZ" sz="1400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Investiční plánování a zadávání zakázek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Financování</a:t>
                      </a:r>
                      <a:endParaRPr lang="cs-CZ" sz="1400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Dodatečné stavební</a:t>
                      </a:r>
                      <a:r>
                        <a:rPr lang="cs-CZ" sz="1400" baseline="0" dirty="0" smtClean="0"/>
                        <a:t> práce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Odstoupení, ukončení realizace projektu</a:t>
                      </a:r>
                      <a:endParaRPr lang="cs-CZ" sz="1400" dirty="0"/>
                    </a:p>
                  </a:txBody>
                  <a:tcPr/>
                </a:tc>
              </a:tr>
              <a:tr h="3699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Příjmy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Udržitelnost</a:t>
                      </a:r>
                      <a:endParaRPr lang="cs-CZ" sz="1400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Veřejná podpora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Námitky stížnosti</a:t>
                      </a:r>
                      <a:endParaRPr lang="cs-CZ" sz="1400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Účetnictví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Kontroly audity</a:t>
                      </a:r>
                      <a:endParaRPr lang="cs-CZ" sz="1400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Způsobilé výdaje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Horizontální priority</a:t>
                      </a:r>
                      <a:endParaRPr lang="cs-CZ" sz="1400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Přenesená</a:t>
                      </a:r>
                      <a:r>
                        <a:rPr lang="cs-CZ" sz="1400" baseline="0" dirty="0" smtClean="0"/>
                        <a:t> daňová povinnost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Použité pojmy/zkratky</a:t>
                      </a:r>
                      <a:endParaRPr lang="cs-CZ" sz="1400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Archivace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Právní a metodický rámec</a:t>
                      </a:r>
                      <a:endParaRPr lang="cs-CZ" sz="1400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Publicita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Seznam příloh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299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284163"/>
            <a:ext cx="8229600" cy="681587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Výzvy </a:t>
            </a:r>
            <a:r>
              <a:rPr lang="cs-CZ" sz="3200" dirty="0" err="1" smtClean="0">
                <a:solidFill>
                  <a:srgbClr val="0070C0"/>
                </a:solidFill>
              </a:rPr>
              <a:t>irop</a:t>
            </a:r>
            <a:r>
              <a:rPr lang="cs-CZ" sz="3200" dirty="0" smtClean="0">
                <a:solidFill>
                  <a:srgbClr val="0070C0"/>
                </a:solidFill>
              </a:rPr>
              <a:t> 2016</a:t>
            </a:r>
            <a:endParaRPr lang="cs-CZ" sz="3200" dirty="0">
              <a:solidFill>
                <a:srgbClr val="0070C0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23528" y="1214438"/>
            <a:ext cx="8424936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</a:rPr>
              <a:t>Plán výzev v roce 2016</a:t>
            </a:r>
          </a:p>
          <a:p>
            <a:pPr marL="285750" indent="-285750"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</a:rPr>
              <a:t>celkem plánováno </a:t>
            </a:r>
            <a:r>
              <a:rPr lang="cs-CZ" b="1" dirty="0">
                <a:solidFill>
                  <a:prstClr val="black"/>
                </a:solidFill>
              </a:rPr>
              <a:t>45 výzev</a:t>
            </a:r>
            <a:r>
              <a:rPr lang="cs-CZ" dirty="0">
                <a:solidFill>
                  <a:prstClr val="black"/>
                </a:solidFill>
              </a:rPr>
              <a:t> za </a:t>
            </a:r>
            <a:r>
              <a:rPr lang="cs-CZ" b="1" dirty="0">
                <a:solidFill>
                  <a:prstClr val="black"/>
                </a:solidFill>
              </a:rPr>
              <a:t>83 mld. </a:t>
            </a:r>
            <a:r>
              <a:rPr lang="cs-CZ" b="1" dirty="0" smtClean="0">
                <a:solidFill>
                  <a:prstClr val="black"/>
                </a:solidFill>
              </a:rPr>
              <a:t>Kč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</a:pPr>
            <a:endParaRPr lang="cs-CZ" sz="1100" b="1" dirty="0">
              <a:solidFill>
                <a:prstClr val="black"/>
              </a:solidFill>
            </a:endParaRPr>
          </a:p>
          <a:p>
            <a:pPr marL="285750" indent="-285750" algn="just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17 </a:t>
            </a:r>
            <a:r>
              <a:rPr lang="cs-CZ" b="1" dirty="0">
                <a:solidFill>
                  <a:prstClr val="black"/>
                </a:solidFill>
              </a:rPr>
              <a:t>výzev v r. 2016 již vyhlášeno</a:t>
            </a:r>
            <a:r>
              <a:rPr lang="cs-CZ" dirty="0">
                <a:solidFill>
                  <a:prstClr val="black"/>
                </a:solidFill>
              </a:rPr>
              <a:t> (</a:t>
            </a:r>
            <a:r>
              <a:rPr lang="cs-CZ" dirty="0" err="1">
                <a:solidFill>
                  <a:prstClr val="black"/>
                </a:solidFill>
              </a:rPr>
              <a:t>Nízkoemisní</a:t>
            </a:r>
            <a:r>
              <a:rPr lang="cs-CZ" dirty="0">
                <a:solidFill>
                  <a:prstClr val="black"/>
                </a:solidFill>
              </a:rPr>
              <a:t> vozidla; Muzea; Telematika pro veřejnou dopravu, Specifické informační a komunikační systémy </a:t>
            </a:r>
            <a:r>
              <a:rPr lang="cs-CZ" dirty="0" smtClean="0">
                <a:solidFill>
                  <a:prstClr val="black"/>
                </a:solidFill>
              </a:rPr>
              <a:t>a infrastruktura </a:t>
            </a:r>
            <a:r>
              <a:rPr lang="cs-CZ" dirty="0">
                <a:solidFill>
                  <a:prstClr val="black"/>
                </a:solidFill>
              </a:rPr>
              <a:t>I., Výstavba a modernizace přestupních terminálů, Knihovny, </a:t>
            </a:r>
            <a:r>
              <a:rPr lang="cs-CZ" dirty="0" err="1">
                <a:solidFill>
                  <a:prstClr val="black"/>
                </a:solidFill>
              </a:rPr>
              <a:t>eGovernment</a:t>
            </a:r>
            <a:r>
              <a:rPr lang="cs-CZ" dirty="0">
                <a:solidFill>
                  <a:prstClr val="black"/>
                </a:solidFill>
              </a:rPr>
              <a:t> I., </a:t>
            </a:r>
            <a:r>
              <a:rPr lang="cs-CZ" dirty="0">
                <a:solidFill>
                  <a:srgbClr val="C00000"/>
                </a:solidFill>
              </a:rPr>
              <a:t>Vzdělávací a výcviková střediska IZS</a:t>
            </a:r>
            <a:r>
              <a:rPr lang="cs-CZ" dirty="0">
                <a:solidFill>
                  <a:prstClr val="black"/>
                </a:solidFill>
              </a:rPr>
              <a:t>, SIKSI II, Rozvoj sociálních služeb, Rozvoj sociálních služeb - SVL, Zvýšení kvality návazné péče, Střední školy, Střední školy </a:t>
            </a:r>
            <a:r>
              <a:rPr lang="cs-CZ" dirty="0" smtClean="0">
                <a:solidFill>
                  <a:prstClr val="black"/>
                </a:solidFill>
              </a:rPr>
              <a:t>– SVL, Sociální bydlení – SVL, </a:t>
            </a:r>
            <a:r>
              <a:rPr lang="cs-CZ" dirty="0" smtClean="0">
                <a:solidFill>
                  <a:srgbClr val="00B050"/>
                </a:solidFill>
              </a:rPr>
              <a:t>Stanice IZS</a:t>
            </a:r>
            <a:r>
              <a:rPr lang="cs-CZ" dirty="0" smtClean="0">
                <a:solidFill>
                  <a:prstClr val="black"/>
                </a:solidFill>
              </a:rPr>
              <a:t>)</a:t>
            </a:r>
            <a:endParaRPr lang="cs-CZ" dirty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</a:pPr>
            <a:endParaRPr lang="cs-CZ" sz="1100" dirty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</a:rPr>
              <a:t>Plán výzev v roce 2017</a:t>
            </a:r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hlinkClick r:id="rId4"/>
              </a:rPr>
              <a:t>http://www.dotaceeu.cz/cs/Microsites/IROP/Dokumenty</a:t>
            </a:r>
            <a:endParaRPr lang="cs-CZ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0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58522"/>
            <a:ext cx="8229600" cy="115580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/>
            </a:r>
            <a:br>
              <a:rPr lang="cs-CZ" sz="3200" dirty="0" smtClean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graphicFrame>
        <p:nvGraphicFramePr>
          <p:cNvPr id="12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941335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</a:rPr>
              <a:t>Strukt</a:t>
            </a:r>
            <a:r>
              <a:rPr lang="cs-CZ" sz="3200" dirty="0">
                <a:solidFill>
                  <a:srgbClr val="0070C0"/>
                </a:solidFill>
              </a:rPr>
              <a:t>U</a:t>
            </a:r>
            <a:r>
              <a:rPr lang="en-US" sz="3200" dirty="0">
                <a:solidFill>
                  <a:srgbClr val="0070C0"/>
                </a:solidFill>
              </a:rPr>
              <a:t>ra IROP</a:t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0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1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196752"/>
            <a:ext cx="838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– Infrastruktura</a:t>
            </a:r>
          </a:p>
          <a:p>
            <a:pPr lvl="0">
              <a:lnSpc>
                <a:spcPct val="150000"/>
              </a:lnSpc>
            </a:pP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000" b="1" dirty="0" smtClean="0">
                <a:latin typeface="Myriad Pro"/>
              </a:rPr>
              <a:t>SC 1.1	</a:t>
            </a:r>
            <a:r>
              <a:rPr lang="cs-CZ" sz="2000" dirty="0" smtClean="0">
                <a:latin typeface="Myriad Pro"/>
              </a:rPr>
              <a:t>Zvýšení </a:t>
            </a:r>
            <a:r>
              <a:rPr lang="cs-CZ" sz="2000" dirty="0">
                <a:latin typeface="Myriad Pro"/>
              </a:rPr>
              <a:t>regionální mobility prostřednictvím modernizace </a:t>
            </a:r>
            <a:endParaRPr lang="cs-CZ" sz="2000" dirty="0" smtClean="0">
              <a:latin typeface="Myriad Pro"/>
            </a:endParaRP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 a rozvoje sítí </a:t>
            </a:r>
            <a:r>
              <a:rPr lang="cs-CZ" sz="2000" dirty="0">
                <a:latin typeface="Myriad Pro"/>
              </a:rPr>
              <a:t>regionální silniční infrastruktury navazující </a:t>
            </a:r>
            <a:r>
              <a:rPr lang="cs-CZ" sz="2000" dirty="0" smtClean="0">
                <a:latin typeface="Myriad Pro"/>
              </a:rPr>
              <a:t>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 na síť </a:t>
            </a:r>
            <a:r>
              <a:rPr lang="cs-CZ" sz="20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000" b="1" dirty="0">
                <a:latin typeface="Myriad Pro"/>
              </a:rPr>
              <a:t>SC </a:t>
            </a:r>
            <a:r>
              <a:rPr lang="cs-CZ" sz="2000" b="1" dirty="0" smtClean="0">
                <a:latin typeface="Myriad Pro"/>
              </a:rPr>
              <a:t>1.2	</a:t>
            </a:r>
            <a:r>
              <a:rPr lang="cs-CZ" sz="2000" dirty="0" smtClean="0">
                <a:latin typeface="Myriad Pro"/>
              </a:rPr>
              <a:t>Zvýšení </a:t>
            </a:r>
            <a:r>
              <a:rPr lang="cs-CZ" sz="2000" dirty="0">
                <a:latin typeface="Myriad Pro"/>
              </a:rPr>
              <a:t>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000" b="1" dirty="0">
                <a:latin typeface="Myriad Pro"/>
              </a:rPr>
              <a:t>SC </a:t>
            </a:r>
            <a:r>
              <a:rPr lang="cs-CZ" sz="2000" b="1" dirty="0" smtClean="0">
                <a:latin typeface="Myriad Pro"/>
              </a:rPr>
              <a:t>1.3	</a:t>
            </a:r>
            <a:r>
              <a:rPr lang="cs-CZ" sz="2000" dirty="0" smtClean="0">
                <a:latin typeface="Myriad Pro"/>
              </a:rPr>
              <a:t>Zvýšení </a:t>
            </a:r>
            <a:r>
              <a:rPr lang="cs-CZ" sz="2000" dirty="0">
                <a:latin typeface="Myriad Pro"/>
              </a:rPr>
              <a:t>připravenosti k řešení a řízení rizik a </a:t>
            </a:r>
            <a:r>
              <a:rPr lang="cs-CZ" sz="20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694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SPECIFICKÝ CÍL 1.3: zvýšení připravenosti k řešení a řízení rizik a katastrof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67544" y="548680"/>
            <a:ext cx="8425631" cy="576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/>
              <a:buNone/>
              <a:defRPr/>
            </a:pPr>
            <a:endParaRPr lang="cs-CZ" sz="2000" b="1" dirty="0" smtClean="0"/>
          </a:p>
          <a:p>
            <a:pPr marL="0" indent="0" algn="just">
              <a:spcBef>
                <a:spcPts val="600"/>
              </a:spcBef>
              <a:buFont typeface="Arial"/>
              <a:buNone/>
              <a:defRPr/>
            </a:pPr>
            <a:r>
              <a:rPr lang="cs-CZ" sz="2000" b="1" dirty="0" smtClean="0"/>
              <a:t>Cíl: </a:t>
            </a:r>
            <a:r>
              <a:rPr lang="cs-CZ" sz="2000" dirty="0" smtClean="0"/>
              <a:t>Zajištění připravenosti složek IZS k rychlému a efektivnímu poskytnutí pomoci obyvatelstvu zasaženému mimořádnou událostí, které povede ke zmírnění následků a projevů mimořádných událostí.</a:t>
            </a:r>
          </a:p>
          <a:p>
            <a:pPr marL="0" indent="0" algn="just">
              <a:spcBef>
                <a:spcPts val="600"/>
              </a:spcBef>
              <a:buFont typeface="Arial"/>
              <a:buNone/>
              <a:defRPr/>
            </a:pPr>
            <a:r>
              <a:rPr lang="cs-CZ" sz="2000" b="1" dirty="0" smtClean="0"/>
              <a:t>A</a:t>
            </a:r>
            <a:r>
              <a:rPr lang="fr-FR" sz="2000" b="1" dirty="0" smtClean="0"/>
              <a:t>lokace:</a:t>
            </a:r>
            <a:r>
              <a:rPr lang="cs-CZ" sz="2000" b="1" dirty="0" smtClean="0"/>
              <a:t> </a:t>
            </a:r>
            <a:r>
              <a:rPr lang="cs-CZ" sz="2000" dirty="0" smtClean="0"/>
              <a:t>150,6</a:t>
            </a:r>
            <a:r>
              <a:rPr lang="fr-FR" sz="2000" dirty="0" smtClean="0"/>
              <a:t> mil. EUR</a:t>
            </a:r>
            <a:r>
              <a:rPr lang="cs-CZ" sz="2000" dirty="0" smtClean="0"/>
              <a:t> (EFRR, cca 3,24 % celkové alokace IROP)</a:t>
            </a:r>
            <a:br>
              <a:rPr lang="cs-CZ" sz="2000" dirty="0" smtClean="0"/>
            </a:br>
            <a:r>
              <a:rPr lang="cs-CZ" sz="2000" dirty="0" smtClean="0"/>
              <a:t>cca 4,9 mld. Kč včetně národního kofinancování. </a:t>
            </a:r>
          </a:p>
          <a:p>
            <a:pPr marL="0" indent="0">
              <a:spcBef>
                <a:spcPts val="600"/>
              </a:spcBef>
              <a:buFont typeface="Arial"/>
              <a:buNone/>
            </a:pPr>
            <a:r>
              <a:rPr lang="cs-CZ" sz="2000" b="1" dirty="0" smtClean="0"/>
              <a:t>Aktivity: </a:t>
            </a:r>
          </a:p>
          <a:p>
            <a:pPr marL="115200" indent="-457200" algn="just">
              <a:spcBef>
                <a:spcPts val="600"/>
              </a:spcBef>
              <a:buFont typeface="+mj-lt"/>
              <a:buAutoNum type="alphaLcParenR"/>
            </a:pPr>
            <a:r>
              <a:rPr lang="cs-CZ" sz="2000" dirty="0" smtClean="0">
                <a:solidFill>
                  <a:srgbClr val="00B050"/>
                </a:solidFill>
              </a:rPr>
              <a:t>Zajištění adekvátní odolnosti s důrazem na přizpůsobení se změnám 	klimatu a novým rizikům.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LcParenR"/>
            </a:pPr>
            <a:r>
              <a:rPr lang="cs-CZ" sz="2000" dirty="0" smtClean="0">
                <a:solidFill>
                  <a:srgbClr val="C00000"/>
                </a:solidFill>
              </a:rPr>
              <a:t>Posílení vybavení základních složek IZS technikou a věcnými prostředky k zajištění připravenosti základních složek IZS v exponovaných územích s důrazem na přizpůsobení se změnám klimatu  a novým rizikům </a:t>
            </a:r>
            <a:r>
              <a:rPr lang="cs-CZ" sz="2000" dirty="0" smtClean="0"/>
              <a:t>– </a:t>
            </a:r>
            <a:r>
              <a:rPr lang="cs-CZ" sz="2000" b="1" dirty="0" smtClean="0"/>
              <a:t>výzva uzavřena.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LcParenR"/>
            </a:pPr>
            <a:r>
              <a:rPr lang="cs-CZ" sz="2000" dirty="0" smtClean="0"/>
              <a:t>Modernizace vzdělávacích a výcvikových středisek pro základní složky IZS, zaměřených na rozvoj specifických dovedností a součinnost základních složek IZS při řešení mimořádných událostí – </a:t>
            </a:r>
            <a:r>
              <a:rPr lang="cs-CZ" sz="2000" b="1" dirty="0" smtClean="0"/>
              <a:t>NE obce a st. organizace.</a:t>
            </a:r>
          </a:p>
          <a:p>
            <a:pPr marL="0" indent="0">
              <a:spcBef>
                <a:spcPts val="1800"/>
              </a:spcBef>
              <a:buFont typeface="Arial"/>
              <a:buNone/>
            </a:pPr>
            <a:endParaRPr lang="cs-CZ" sz="2000" dirty="0" smtClean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06903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5649</TotalTime>
  <Words>1981</Words>
  <Application>Microsoft Office PowerPoint</Application>
  <PresentationFormat>Předvádění na obrazovce (4:3)</PresentationFormat>
  <Paragraphs>497</Paragraphs>
  <Slides>42</Slides>
  <Notes>38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MotivIROP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Kontakty a informace</vt:lpstr>
      <vt:lpstr>upozornění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Jan Mazanik</cp:lastModifiedBy>
  <cp:revision>588</cp:revision>
  <cp:lastPrinted>2016-02-17T07:06:37Z</cp:lastPrinted>
  <dcterms:created xsi:type="dcterms:W3CDTF">2014-10-03T06:20:14Z</dcterms:created>
  <dcterms:modified xsi:type="dcterms:W3CDTF">2016-06-30T07:40:17Z</dcterms:modified>
</cp:coreProperties>
</file>