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1" r:id="rId1"/>
  </p:sldMasterIdLst>
  <p:notesMasterIdLst>
    <p:notesMasterId r:id="rId27"/>
  </p:notesMasterIdLst>
  <p:handoutMasterIdLst>
    <p:handoutMasterId r:id="rId28"/>
  </p:handoutMasterIdLst>
  <p:sldIdLst>
    <p:sldId id="277" r:id="rId2"/>
    <p:sldId id="366" r:id="rId3"/>
    <p:sldId id="367" r:id="rId4"/>
    <p:sldId id="368" r:id="rId5"/>
    <p:sldId id="369" r:id="rId6"/>
    <p:sldId id="370" r:id="rId7"/>
    <p:sldId id="355" r:id="rId8"/>
    <p:sldId id="356" r:id="rId9"/>
    <p:sldId id="364" r:id="rId10"/>
    <p:sldId id="357" r:id="rId11"/>
    <p:sldId id="365" r:id="rId12"/>
    <p:sldId id="358" r:id="rId13"/>
    <p:sldId id="319" r:id="rId14"/>
    <p:sldId id="324" r:id="rId15"/>
    <p:sldId id="325" r:id="rId16"/>
    <p:sldId id="328" r:id="rId17"/>
    <p:sldId id="353" r:id="rId18"/>
    <p:sldId id="345" r:id="rId19"/>
    <p:sldId id="329" r:id="rId20"/>
    <p:sldId id="361" r:id="rId21"/>
    <p:sldId id="331" r:id="rId22"/>
    <p:sldId id="332" r:id="rId23"/>
    <p:sldId id="341" r:id="rId24"/>
    <p:sldId id="330" r:id="rId25"/>
    <p:sldId id="296" r:id="rId2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98" autoAdjust="0"/>
    <p:restoredTop sz="82948" autoAdjust="0"/>
  </p:normalViewPr>
  <p:slideViewPr>
    <p:cSldViewPr showGuides="1">
      <p:cViewPr>
        <p:scale>
          <a:sx n="66" d="100"/>
          <a:sy n="66" d="100"/>
        </p:scale>
        <p:origin x="-1752" y="108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1633409894299608E-3"/>
          <c:y val="9.5200570807447815E-2"/>
          <c:w val="0.53943186748974525"/>
          <c:h val="0.75200484480703345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261 negativně vyhodnocených žádostí</c:v>
                </c:pt>
              </c:strCache>
            </c:strRef>
          </c:tx>
          <c:explosion val="25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List1!$A$2:$A$7</c:f>
              <c:strCache>
                <c:ptCount val="6"/>
                <c:pt idx="0">
                  <c:v>nesoulad s výzvou – nová podnikatelská  aktivita - 45</c:v>
                </c:pt>
                <c:pt idx="1">
                  <c:v>nevyhovující administrativní kapacita - 114</c:v>
                </c:pt>
                <c:pt idx="2">
                  <c:v>absence sociálního principu - 38</c:v>
                </c:pt>
                <c:pt idx="3">
                  <c:v>absence ekonomického principu - 30</c:v>
                </c:pt>
                <c:pt idx="4">
                  <c:v>absence projektového řízení - 2</c:v>
                </c:pt>
                <c:pt idx="5">
                  <c:v>žádosti nenaplňující parametry výzvy, projektu a podniku - 32</c:v>
                </c:pt>
              </c:strCache>
            </c:strRef>
          </c:cat>
          <c:val>
            <c:numRef>
              <c:f>List1!$B$2:$B$7</c:f>
              <c:numCache>
                <c:formatCode>General</c:formatCode>
                <c:ptCount val="6"/>
                <c:pt idx="0">
                  <c:v>45</c:v>
                </c:pt>
                <c:pt idx="1">
                  <c:v>114</c:v>
                </c:pt>
                <c:pt idx="2">
                  <c:v>38</c:v>
                </c:pt>
                <c:pt idx="3">
                  <c:v>30</c:v>
                </c:pt>
                <c:pt idx="4">
                  <c:v>2</c:v>
                </c:pt>
                <c:pt idx="5">
                  <c:v>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52438937781558381"/>
          <c:y val="8.5765722439404557E-2"/>
          <c:w val="0.47561062218441619"/>
          <c:h val="0.8860056679030980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D18B7-3C0B-4540-B18A-DB6256BEACFC}" type="datetimeFigureOut">
              <a:rPr lang="cs-CZ" smtClean="0"/>
              <a:t>24.8.2016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3E32E-49E3-4216-B73A-EA0CDEE762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504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t>24.8.2016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cs-CZ" dirty="0" smtClean="0"/>
              <a:t>Výzva, principy</a:t>
            </a:r>
            <a:r>
              <a:rPr lang="cs-CZ" baseline="0" dirty="0" smtClean="0"/>
              <a:t> sociálního podnikání, jak podat žádost v IS KP14+, způsob hodnocení projektů, další formy podpory SP; ROZPOČET  (přímé/nepřímé náklady)</a:t>
            </a:r>
          </a:p>
          <a:p>
            <a:pPr marL="0" indent="0">
              <a:buFontTx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9490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cs-CZ" baseline="0" dirty="0" smtClean="0"/>
              <a:t>V tomto případě je nutné oddělit stávající aktivity od nových, tj. samostatné účetnictví, vedení podniku musí být rozdělené, noví zaměstnanci z CS, doložit analýzu trhu, která dokládá zájem v dané nové lokalitě a udržitelnost podniku</a:t>
            </a:r>
          </a:p>
          <a:p>
            <a:pPr algn="l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34298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Nejpozději na konci realizace</a:t>
            </a:r>
            <a:r>
              <a:rPr lang="cs-CZ" baseline="0" dirty="0" smtClean="0"/>
              <a:t> projektu je kontrolováno:</a:t>
            </a:r>
          </a:p>
          <a:p>
            <a:pPr marL="228600" indent="-228600">
              <a:buAutoNum type="arabicParenR"/>
            </a:pPr>
            <a:r>
              <a:rPr lang="cs-CZ" baseline="0" dirty="0" smtClean="0"/>
              <a:t>Na justice.cz – NNO a obchodní společnosti – zda zaneseno naplňování principů do zakladatelských dokumentů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cs-CZ" baseline="0" dirty="0" smtClean="0"/>
              <a:t>OSVČ - forma prohlášení (přihlášení se k principům) na webu organizace či na jiném veřejně dostupném místě</a:t>
            </a:r>
          </a:p>
          <a:p>
            <a:pPr marL="228600" indent="-228600">
              <a:buAutoNum type="arabicParenR"/>
            </a:pPr>
            <a:endParaRPr lang="cs-CZ" baseline="0" dirty="0" smtClean="0"/>
          </a:p>
          <a:p>
            <a:r>
              <a:rPr lang="cs-CZ" baseline="0" dirty="0" smtClean="0"/>
              <a:t>Principy jsou závazné, budou naplňovány po celou dobu realizace. Principy jsou navázány na účel dotace právního aktu. V případě nenaplnění, nebude naplněn účel dotace – tj. 100% sankce. </a:t>
            </a:r>
          </a:p>
          <a:p>
            <a:endParaRPr lang="cs-CZ" baseline="0" dirty="0" smtClean="0"/>
          </a:p>
          <a:p>
            <a:r>
              <a:rPr lang="cs-CZ" baseline="0" dirty="0" smtClean="0"/>
              <a:t>Principy jsou sledovány za poslední rok realizace.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5598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1) Mimo CS – ti, kteří zajišťují specifickou</a:t>
            </a:r>
            <a:r>
              <a:rPr lang="cs-CZ" baseline="0" dirty="0" smtClean="0"/>
              <a:t> podporu CS, marketing podniku a řízení podniku – prokazují potřebnou kvalifikaci nebo praxi (při kontrole na místě).</a:t>
            </a:r>
            <a:endParaRPr lang="cs-CZ" dirty="0" smtClean="0"/>
          </a:p>
          <a:p>
            <a:r>
              <a:rPr lang="cs-CZ" dirty="0" smtClean="0"/>
              <a:t>2) Vzdělávání</a:t>
            </a:r>
            <a:r>
              <a:rPr lang="cs-CZ" baseline="0" dirty="0" smtClean="0"/>
              <a:t> RT – kurzy pro zefektivnění práce s cílovou skupinou nebo kurzy zaměřené na rozvoj kompetencí v řízení podniku (řízení </a:t>
            </a:r>
            <a:r>
              <a:rPr lang="cs-CZ" baseline="0" dirty="0" err="1" smtClean="0"/>
              <a:t>gastroprovozu</a:t>
            </a:r>
            <a:r>
              <a:rPr lang="cs-CZ" baseline="0" dirty="0" smtClean="0"/>
              <a:t>, obchodní dovednosti, marketing). Nelze hradit rekvalifikační, počítačové a jazykové kurzy pro CS (ty jsou podporovány v rámci jiných výzev a OP).</a:t>
            </a:r>
          </a:p>
          <a:p>
            <a:r>
              <a:rPr lang="cs-CZ" baseline="0" dirty="0" smtClean="0"/>
              <a:t>Vzdělávání zaměstnanců z CS – zvyšování kvalifikace a jejich odbornosti, tzn. zlepšení postavení na trhu práce.</a:t>
            </a:r>
          </a:p>
          <a:p>
            <a:r>
              <a:rPr lang="cs-CZ" baseline="0" dirty="0" smtClean="0"/>
              <a:t>Vzdělávání zaměstnanců RT v případě, že přímo pracují s cílovými osobami – psycholog, vedoucí CS, pracovník supervize a marketingový pracovník. Na základě absolvovaných kurzů musí dojít ke zvýšení efektivity práce s CS. </a:t>
            </a:r>
          </a:p>
          <a:p>
            <a:r>
              <a:rPr lang="cs-CZ" baseline="0" dirty="0" smtClean="0"/>
              <a:t>3) Kampaně na podporu prodeje, reklama. </a:t>
            </a:r>
          </a:p>
          <a:p>
            <a:r>
              <a:rPr lang="cs-CZ" baseline="0" dirty="0" smtClean="0"/>
              <a:t>4) Kromě prokazování naplňování principů SP i spolupráce s evaluátorem ŘO, výzkumy atd. takže počítat s tím ve výši úvazků RT (min 1% rozpočtu)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4661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Lepší je</a:t>
            </a:r>
            <a:r>
              <a:rPr lang="cs-CZ" baseline="0" dirty="0" smtClean="0"/>
              <a:t> mít partnera nedeklarovaného formálně v PŽ, protože to s sebou nese administrativu navíc, dostačující se je popsat jej v PP jako „spolupracující organizaci“ a přiložit smlouvu o spolupráci,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7537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6.00 00 – celkový počet účastníků (v</a:t>
            </a:r>
            <a:r>
              <a:rPr lang="cs-CZ" baseline="0" dirty="0" smtClean="0"/>
              <a:t> případě SP – zaměstnanců z CS), které v rámci projektu</a:t>
            </a:r>
          </a:p>
          <a:p>
            <a:r>
              <a:rPr lang="cs-CZ" baseline="0" dirty="0" smtClean="0"/>
              <a:t>1 02 13 – SP dle definice (podle výzvy) ; „vzniklý díky podpoře“ znamená, že neprovozoval podpořenou činnost před získáním dotace.</a:t>
            </a:r>
          </a:p>
          <a:p>
            <a:r>
              <a:rPr lang="cs-CZ" baseline="0" dirty="0" smtClean="0"/>
              <a:t>1 02 12 – SP již fungoval, a to jako SP</a:t>
            </a:r>
          </a:p>
          <a:p>
            <a:r>
              <a:rPr lang="cs-CZ" baseline="0" dirty="0" smtClean="0"/>
              <a:t> 6 25 00 -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 případě, že kurzy budou hrazeny z rozpočtu projektu a účastník je úspěšné zakončí, lze je započítat do indikátoru (POZOR - nejedná se o kurzy typu BOZP a požární ochrana, ale měl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na konci být certifikát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Pokud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bude nerelevantní, žadatel uveden 0. </a:t>
            </a:r>
          </a:p>
          <a:p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Zbylé indikátory budou vykazovány dle skutečnosti v průběhu monitorovací zprávy. </a:t>
            </a: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0106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Rozpoznávací</a:t>
            </a:r>
            <a:r>
              <a:rPr lang="cs-CZ" baseline="0" dirty="0" smtClean="0"/>
              <a:t> znaky integračního sociálního podniku jsou pro příjemce závazné v plném rozsahu a budou sledovány v průběhu realizace projektu. Kontrolovány na místě, zda jsou realizované. </a:t>
            </a:r>
          </a:p>
          <a:p>
            <a:endParaRPr lang="cs-CZ" baseline="0" dirty="0" smtClean="0"/>
          </a:p>
          <a:p>
            <a:r>
              <a:rPr lang="cs-CZ" baseline="0" dirty="0" smtClean="0"/>
              <a:t>Podnikatelský plán – max. 20 stran bez příloh, který je jedinou přílohou projektové žádosti; PP může mít maximálně dvě přílohy: smlouvy s odběrateli a/nebo partnerské smlouvy; finanční plán – viz www.esfcr.cz (vzor)</a:t>
            </a:r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06362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1546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aseline="0" dirty="0" smtClean="0"/>
              <a:t>Hodnocení formálních náležitostí – 1 oprava;</a:t>
            </a:r>
          </a:p>
          <a:p>
            <a:r>
              <a:rPr lang="cs-CZ" baseline="0" dirty="0" smtClean="0"/>
              <a:t>Hodnocení přijatelnosti – neopravitelné (např. oprávněnost žadatele, oprávněná cílová skupina; aktivity, způsobilé výdaje)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1898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7118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5144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3978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Datum vzniku nákladu</a:t>
            </a:r>
            <a:r>
              <a:rPr lang="cs-CZ" baseline="0" dirty="0" smtClean="0"/>
              <a:t> musí spadat do období realizace projektu. 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8757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baseline="0" dirty="0" smtClean="0"/>
              <a:t>Z NN se budou platit projektový, finanční manažer a ostatní pozice realizačního týmu, které nebudou přímo pracovat s cílovou skupinou. </a:t>
            </a:r>
          </a:p>
          <a:p>
            <a:r>
              <a:rPr lang="cs-CZ" baseline="0" dirty="0" smtClean="0"/>
              <a:t>Pracovní úvazky zaměstnance se nesmí překrývat, a není možné, aby byl placen za stejnou práci dvakrát. Úvazek osoby, která je i jen částečně odměňována z projektu, může být maximálně 1,0  dohromady u všech subjektů (příjemce a partneři). </a:t>
            </a:r>
          </a:p>
          <a:p>
            <a:endParaRPr lang="cs-CZ" baseline="0" dirty="0" smtClean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baseline="0" dirty="0" smtClean="0"/>
              <a:t>Z PN se hradí CS + pracovníci co přímo pracují s CS.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cs-CZ" b="1" baseline="0" dirty="0" smtClean="0">
              <a:solidFill>
                <a:srgbClr val="FF000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b="0" baseline="0" dirty="0" smtClean="0">
                <a:solidFill>
                  <a:srgbClr val="FF0000"/>
                </a:solidFill>
              </a:rPr>
              <a:t>CS musí mít vždy pracovní smlouvu či DPČ – jiné formy pracovně právního vztahu se nepřipouští (DPP). Minimální úvazek 0,4.</a:t>
            </a:r>
          </a:p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4292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cs-CZ" dirty="0" smtClean="0"/>
              <a:t>V rámci projektu se způsobilé  nepřímé  náklady vyjadřují v jednotkách procent vůči i celkovým způsobilým přímým nákladům. </a:t>
            </a:r>
          </a:p>
          <a:p>
            <a:endParaRPr lang="cs-CZ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cs-CZ" dirty="0" smtClean="0"/>
              <a:t>Nepřímé náklady:</a:t>
            </a:r>
            <a:r>
              <a:rPr lang="cs-CZ" baseline="0" dirty="0" smtClean="0"/>
              <a:t> Např. vedení účetnictví včetně mzdy účetní, vedení rozpočtu projektu, personalistika, zajištění opravy a údržby, mzdové náklady realizačního týmu, cestovní náklady realizačního týmu, stravné. </a:t>
            </a:r>
          </a:p>
          <a:p>
            <a:endParaRPr lang="cs-CZ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cs-CZ" dirty="0" smtClean="0"/>
              <a:t>NN</a:t>
            </a:r>
            <a:r>
              <a:rPr lang="cs-CZ" baseline="0" dirty="0" smtClean="0"/>
              <a:t> </a:t>
            </a:r>
            <a:r>
              <a:rPr lang="cs-CZ" dirty="0" smtClean="0"/>
              <a:t>jsou  podrobně vymezené v Specifické části pravidel pro žadatele a příjemce část 6.4.15.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65311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Nabídka možnosti konzultovat telefonicky</a:t>
            </a:r>
            <a:r>
              <a:rPr lang="cs-CZ" smtClean="0"/>
              <a:t>,</a:t>
            </a:r>
            <a:r>
              <a:rPr lang="cs-CZ" baseline="0" smtClean="0"/>
              <a:t> e-mailem, osobně. 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37052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3007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6841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68417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68417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Příjem žádostí ukončen 30</a:t>
            </a:r>
            <a:r>
              <a:rPr lang="cs-CZ" baseline="0" dirty="0" smtClean="0"/>
              <a:t>.9. ve 12 hodin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Minimální výše způsobilých</a:t>
            </a:r>
            <a:r>
              <a:rPr lang="cs-CZ" baseline="0" dirty="0" smtClean="0"/>
              <a:t> výdajů 1 </a:t>
            </a:r>
            <a:r>
              <a:rPr lang="cs-CZ" baseline="0" dirty="0" err="1" smtClean="0"/>
              <a:t>mio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max</a:t>
            </a:r>
            <a:r>
              <a:rPr lang="cs-CZ" baseline="0" dirty="0" smtClean="0"/>
              <a:t> 6 </a:t>
            </a:r>
            <a:r>
              <a:rPr lang="cs-CZ" baseline="0" dirty="0" err="1" smtClean="0"/>
              <a:t>mio</a:t>
            </a:r>
            <a:endParaRPr lang="cs-CZ" baseline="0" dirty="0" smtClean="0"/>
          </a:p>
          <a:p>
            <a:r>
              <a:rPr lang="cs-CZ" dirty="0" smtClean="0"/>
              <a:t>Spolufinancování – zdroje získané</a:t>
            </a:r>
            <a:r>
              <a:rPr lang="cs-CZ" baseline="0" dirty="0" smtClean="0"/>
              <a:t> od soukromoprávních či veřejnoprávních subjektů a tržby z vlastní podnikatelské činnosti</a:t>
            </a:r>
          </a:p>
          <a:p>
            <a:r>
              <a:rPr lang="cs-CZ" baseline="0" dirty="0" smtClean="0"/>
              <a:t>Forma financování ex-ante</a:t>
            </a:r>
          </a:p>
          <a:p>
            <a:endParaRPr lang="cs-CZ" baseline="0" dirty="0" smtClean="0"/>
          </a:p>
          <a:p>
            <a:r>
              <a:rPr lang="cs-CZ" b="1" baseline="0" dirty="0" smtClean="0"/>
              <a:t>Územní příslušnost zaměstnanců z CS </a:t>
            </a:r>
            <a:r>
              <a:rPr lang="cs-CZ" baseline="0" dirty="0" smtClean="0"/>
              <a:t>není výzvou omezena, ale je nutné naplnit lokální princip tzn. min. 50% zaměstnanců z CS bydliště ve stejném či sousedním kraji.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3978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baseline="0" dirty="0" smtClean="0"/>
              <a:t>OSVČ se zaměstnanci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baseline="0" dirty="0" smtClean="0"/>
          </a:p>
          <a:p>
            <a:pPr marL="171450" indent="-171450">
              <a:buFontTx/>
              <a:buChar char="-"/>
            </a:pPr>
            <a:r>
              <a:rPr lang="cs-CZ" baseline="0" dirty="0" smtClean="0"/>
              <a:t>Obchodní korporace – s.r.o., </a:t>
            </a:r>
            <a:r>
              <a:rPr lang="cs-CZ" baseline="0" dirty="0" err="1" smtClean="0"/>
              <a:t>veř.obch.spol</a:t>
            </a:r>
            <a:r>
              <a:rPr lang="cs-CZ" baseline="0" dirty="0" smtClean="0"/>
              <a:t>., komand. spol., a.s., evropské společenství, družstva, evropské hospodářské zájmové sdružení</a:t>
            </a:r>
          </a:p>
          <a:p>
            <a:pPr marL="0" indent="0">
              <a:buFontTx/>
              <a:buNone/>
            </a:pPr>
            <a:endParaRPr lang="cs-CZ" baseline="0" dirty="0" smtClean="0"/>
          </a:p>
          <a:p>
            <a:pPr marL="171450" indent="-171450">
              <a:buFontTx/>
              <a:buChar char="-"/>
            </a:pPr>
            <a:r>
              <a:rPr lang="cs-CZ" b="1" baseline="0" dirty="0" smtClean="0"/>
              <a:t>Obce</a:t>
            </a:r>
            <a:r>
              <a:rPr lang="cs-CZ" baseline="0" dirty="0" smtClean="0"/>
              <a:t> sama ne, ale min. 3 mohou založit </a:t>
            </a:r>
            <a:r>
              <a:rPr lang="cs-CZ" baseline="0" dirty="0" err="1" smtClean="0"/>
              <a:t>obch.spol</a:t>
            </a:r>
            <a:r>
              <a:rPr lang="cs-CZ" baseline="0" dirty="0" smtClean="0"/>
              <a:t>., v níž nesmí mít obec podíl více než 49% - souvisí s principem autonomie, kdy podnik nesmí být závislý na externím zřizovateli, tím spíše veřejném zřizovateli … principy TESSEA ještě tvrdší</a:t>
            </a:r>
          </a:p>
          <a:p>
            <a:pPr marL="171450" indent="-171450">
              <a:buFontTx/>
              <a:buChar char="-"/>
            </a:pPr>
            <a:endParaRPr lang="cs-CZ" baseline="0" dirty="0" smtClean="0"/>
          </a:p>
          <a:p>
            <a:pPr marL="171450" indent="-171450">
              <a:buFontTx/>
              <a:buChar char="-"/>
            </a:pPr>
            <a:r>
              <a:rPr lang="cs-CZ" b="1" dirty="0" smtClean="0"/>
              <a:t>NNO</a:t>
            </a:r>
            <a:r>
              <a:rPr lang="cs-CZ" dirty="0" smtClean="0"/>
              <a:t> jen</a:t>
            </a:r>
            <a:r>
              <a:rPr lang="cs-CZ" baseline="0" dirty="0" smtClean="0"/>
              <a:t> poskytující soc. služby a ty, které již min. 12 měsíců fungují, aby bylo možno ověřit, že provozují hlavní činnost, kterou je poskytování soc. služby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9510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cs-CZ" baseline="0" dirty="0" smtClean="0"/>
              <a:t>Detailně popsat CS a zdůvodnit její/jejich výběr – pokud bude podporováno více CS a toto uvedeno v PŽ, je třeba všechny uvedené CS opravdu zaměstnávat, jinak řešit oznámení změny v projektu. </a:t>
            </a:r>
          </a:p>
          <a:p>
            <a:pPr marL="0" indent="0">
              <a:buFontTx/>
              <a:buNone/>
            </a:pPr>
            <a:r>
              <a:rPr lang="cs-CZ" baseline="0" dirty="0" smtClean="0"/>
              <a:t>Prokázat znalost CS sami, případně skrze zkušeného partnera. </a:t>
            </a:r>
          </a:p>
          <a:p>
            <a:pPr marL="171450" indent="-171450">
              <a:buFontTx/>
              <a:buChar char="-"/>
            </a:pPr>
            <a:endParaRPr lang="cs-CZ" baseline="0" dirty="0" smtClean="0"/>
          </a:p>
          <a:p>
            <a:pPr marL="0" indent="0">
              <a:buFontTx/>
              <a:buNone/>
            </a:pPr>
            <a:r>
              <a:rPr lang="cs-CZ" b="1" baseline="0" dirty="0" smtClean="0"/>
              <a:t>CS:</a:t>
            </a:r>
          </a:p>
          <a:p>
            <a:pPr marL="171450" indent="-171450">
              <a:buFontTx/>
              <a:buChar char="-"/>
            </a:pPr>
            <a:r>
              <a:rPr lang="cs-CZ" baseline="0" dirty="0" smtClean="0"/>
              <a:t>Dlouhodobě nezaměstnaní:  1) dlouhodobě nezaměstnaní – déle než 12 měsíců v evidenci ÚP</a:t>
            </a:r>
          </a:p>
          <a:p>
            <a:pPr marL="0" indent="0">
              <a:buFontTx/>
              <a:buNone/>
            </a:pPr>
            <a:r>
              <a:rPr lang="cs-CZ" baseline="0" dirty="0" smtClean="0"/>
              <a:t>                                             2) opakovaně nezaměstnaní – 12 měsíců v evidenci ÚP v posledních dvou letech</a:t>
            </a:r>
          </a:p>
          <a:p>
            <a:pPr marL="171450" indent="-171450">
              <a:buFontTx/>
              <a:buChar char="-"/>
            </a:pPr>
            <a:r>
              <a:rPr lang="cs-CZ" baseline="0" dirty="0" smtClean="0"/>
              <a:t>OZP – 1) dle zákona č. 435/2004 Sb. par. 67 </a:t>
            </a:r>
          </a:p>
          <a:p>
            <a:pPr marL="0" indent="0">
              <a:buFontTx/>
              <a:buNone/>
            </a:pPr>
            <a:r>
              <a:rPr lang="cs-CZ" baseline="0" dirty="0" smtClean="0"/>
              <a:t>             2) dle zákona č. 108/2006 Sb. o sociálních službách</a:t>
            </a:r>
          </a:p>
          <a:p>
            <a:pPr marL="171450" indent="-171450">
              <a:buFontTx/>
              <a:buChar char="-"/>
            </a:pPr>
            <a:r>
              <a:rPr lang="cs-CZ" baseline="0" dirty="0" smtClean="0"/>
              <a:t>Osoby v/po výkonu trestu 1) osoby, které opustily výkon trestu a to do 12 měsíců od propuštění</a:t>
            </a:r>
          </a:p>
          <a:p>
            <a:pPr marL="0" indent="0">
              <a:buFontTx/>
              <a:buNone/>
            </a:pPr>
            <a:r>
              <a:rPr lang="cs-CZ" baseline="0" dirty="0" smtClean="0"/>
              <a:t>                                         2) osoby, které jsou ve výkonu trestu formou domácího vězení</a:t>
            </a:r>
          </a:p>
          <a:p>
            <a:pPr marL="171450" indent="-171450">
              <a:buFontTx/>
              <a:buChar char="-"/>
            </a:pPr>
            <a:r>
              <a:rPr lang="cs-CZ" baseline="0" dirty="0" smtClean="0"/>
              <a:t>Osoby opouštějící institucionální výchovu – ústav, ochranná výchova – do 12 měsíců</a:t>
            </a:r>
          </a:p>
          <a:p>
            <a:pPr marL="171450" indent="-171450">
              <a:buFontTx/>
              <a:buChar char="-"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95105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 algn="l">
              <a:buFontTx/>
              <a:buAutoNum type="arabicParenR"/>
            </a:pPr>
            <a:r>
              <a:rPr lang="cs-CZ" baseline="0" dirty="0" smtClean="0"/>
              <a:t>NNO nemůže být fungující méně než 12 měsíců, proto nemůže nastat první varianta</a:t>
            </a:r>
          </a:p>
          <a:p>
            <a:pPr marL="228600" indent="-228600" algn="l">
              <a:buFontTx/>
              <a:buAutoNum type="arabicParenR"/>
            </a:pPr>
            <a:r>
              <a:rPr lang="cs-CZ" baseline="0" dirty="0" smtClean="0"/>
              <a:t>Nově zřízená živnost – nová živnost (živnost řemeslná, koncesována, vázaná; živnost volná) </a:t>
            </a:r>
          </a:p>
          <a:p>
            <a:pPr marL="228600" indent="-228600" algn="l">
              <a:buFontTx/>
              <a:buAutoNum type="arabicParenR"/>
            </a:pPr>
            <a:r>
              <a:rPr lang="cs-CZ" baseline="0" dirty="0" smtClean="0"/>
              <a:t>Nový obor činnosti v rámci stávajícího oprávnění k podnikání musí zřídit odštěpný závod </a:t>
            </a:r>
          </a:p>
          <a:p>
            <a:pPr marL="228600" indent="-228600" algn="l">
              <a:buFontTx/>
              <a:buAutoNum type="arabicParenR"/>
            </a:pPr>
            <a:r>
              <a:rPr lang="cs-CZ" baseline="0" dirty="0" smtClean="0"/>
              <a:t>Nový produkt/služba v rámci stávajícího oboru činnosti – vymyslet příklad (prádelna – žehlírna)</a:t>
            </a:r>
          </a:p>
          <a:p>
            <a:pPr marL="0" indent="0" algn="l">
              <a:buFontTx/>
              <a:buNone/>
            </a:pPr>
            <a:endParaRPr lang="cs-CZ" baseline="0" dirty="0" smtClean="0"/>
          </a:p>
          <a:p>
            <a:pPr algn="l"/>
            <a:r>
              <a:rPr lang="cs-CZ" baseline="0" dirty="0" smtClean="0"/>
              <a:t>CELÝ PODNIK MUSÍ SPLŇOVAT PRINCIPY SOCIÁLNÍHO PODNIKÁNÍ tzn. není možné vykazovat principy jen za část podniku – v případě rozšíření (varianty 2-5) je řešením tzv. odštěpný závod a vykazuje jen za novou aktivitu. </a:t>
            </a:r>
          </a:p>
          <a:p>
            <a:pPr algn="l"/>
            <a:r>
              <a:rPr lang="cs-CZ" baseline="0" dirty="0" smtClean="0"/>
              <a:t>Pokud ale vykazovat za celý podnik bude, pak stačí zřízení účetního střediska a oddělená evidence pro aktivity spojené s projektem.</a:t>
            </a:r>
          </a:p>
          <a:p>
            <a:pPr algn="l"/>
            <a:endParaRPr lang="cs-CZ" baseline="0" dirty="0" smtClean="0"/>
          </a:p>
          <a:p>
            <a:pPr algn="l"/>
            <a:r>
              <a:rPr lang="cs-CZ" baseline="0" dirty="0" smtClean="0"/>
              <a:t>V ŽÁDNÉM PŘÍPADĚ NELZE FINANCOVAT STÁVAJÍCÍ PODNIKATELSKÉ AKTIVITY PŘÍJEMCE.</a:t>
            </a:r>
          </a:p>
          <a:p>
            <a:pPr algn="l"/>
            <a:endParaRPr lang="cs-CZ" baseline="0" dirty="0" smtClean="0"/>
          </a:p>
          <a:p>
            <a:pPr algn="l"/>
            <a:r>
              <a:rPr lang="cs-CZ" b="1" baseline="0" dirty="0" smtClean="0"/>
              <a:t>Odštěpný závod </a:t>
            </a:r>
            <a:r>
              <a:rPr lang="cs-CZ" baseline="0" dirty="0" smtClean="0"/>
              <a:t>= pobočka podnikatele (divize), která je z provozního pohledu, tedy hospodářsky a funkčně, nezávislá na zbytku podniku; je zapsán v OR, má vlastní IČ, ale nestává se sám o sobě právnickou osobou (smlouvy uzavírá podnikatel, který jej vlastní); při založení není třeba notářský zápis a nevkládá žádný vklad do OR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3429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iskp@mpsv.cz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linda.janatova@mpsv.cz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veronika.pokorna@mpsv.cz" TargetMode="External"/><Relationship Id="rId5" Type="http://schemas.openxmlformats.org/officeDocument/2006/relationships/hyperlink" Target="mailto:linda.marsikova@mpsv.cz" TargetMode="External"/><Relationship Id="rId4" Type="http://schemas.openxmlformats.org/officeDocument/2006/relationships/hyperlink" Target="mailto:marketa.kouskova@mpsv.cz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403648" y="2492896"/>
            <a:ext cx="7380352" cy="1269096"/>
          </a:xfrm>
        </p:spPr>
        <p:txBody>
          <a:bodyPr/>
          <a:lstStyle/>
          <a:p>
            <a:r>
              <a:rPr lang="cs-CZ" sz="3200" b="0" kern="1200" dirty="0" smtClean="0">
                <a:latin typeface="+mn-lt"/>
                <a:ea typeface="+mn-ea"/>
                <a:cs typeface="+mn-cs"/>
              </a:rPr>
              <a:t>Výzva: „</a:t>
            </a:r>
            <a:r>
              <a:rPr lang="cs-CZ" sz="3200" b="0" kern="1200" dirty="0" err="1" smtClean="0">
                <a:latin typeface="+mn-lt"/>
                <a:ea typeface="+mn-ea"/>
                <a:cs typeface="+mn-cs"/>
              </a:rPr>
              <a:t>podporA</a:t>
            </a:r>
            <a:r>
              <a:rPr lang="cs-CZ" sz="3200" b="0" kern="1200" dirty="0" smtClean="0">
                <a:latin typeface="+mn-lt"/>
                <a:ea typeface="+mn-ea"/>
                <a:cs typeface="+mn-cs"/>
              </a:rPr>
              <a:t> sociálního podnikání“, č. 03_16_067</a:t>
            </a:r>
            <a:endParaRPr lang="cs-CZ" sz="3200" b="0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Linda Maršíková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smtClean="0"/>
              <a:t>Praha, 24. 8. 2016</a:t>
            </a:r>
            <a:endParaRPr lang="cs-CZ" dirty="0"/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2636837"/>
            <a:ext cx="540000" cy="540000"/>
          </a:xfrm>
        </p:spPr>
      </p:pic>
      <p:pic>
        <p:nvPicPr>
          <p:cNvPr id="15" name="Zástupný symbol pro obrázek 14"/>
          <p:cNvPicPr>
            <a:picLocks noGrp="1" noChangeAspect="1"/>
          </p:cNvPicPr>
          <p:nvPr>
            <p:ph type="pic" sz="quarter" idx="16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4089600"/>
            <a:ext cx="540000" cy="540000"/>
          </a:xfrm>
        </p:spPr>
      </p:pic>
      <p:pic>
        <p:nvPicPr>
          <p:cNvPr id="16" name="Zástupný symbol pro obrázek 15"/>
          <p:cNvPicPr>
            <a:picLocks noGrp="1" noChangeAspect="1"/>
          </p:cNvPicPr>
          <p:nvPr>
            <p:ph type="pic" sz="quarter" idx="17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4885200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392601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Zaměření výzvy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064000" cy="4320000"/>
          </a:xfrm>
        </p:spPr>
        <p:txBody>
          <a:bodyPr/>
          <a:lstStyle/>
          <a:p>
            <a:pPr marL="0" indent="0" algn="just">
              <a:buNone/>
            </a:pPr>
            <a:r>
              <a:rPr lang="cs-CZ" b="1" u="sng" dirty="0" smtClean="0"/>
              <a:t>vznik </a:t>
            </a:r>
            <a:r>
              <a:rPr lang="cs-CZ" b="1" u="sng" dirty="0"/>
              <a:t>a rozvoj nových podnikatelských aktivit v oblasti sociálního </a:t>
            </a:r>
            <a:r>
              <a:rPr lang="cs-CZ" b="1" u="sng" dirty="0" smtClean="0"/>
              <a:t>podnikání</a:t>
            </a:r>
            <a:r>
              <a:rPr lang="cs-CZ" b="1" u="sng" dirty="0"/>
              <a:t> </a:t>
            </a:r>
            <a:r>
              <a:rPr lang="cs-CZ" b="1" u="sng" dirty="0" smtClean="0"/>
              <a:t>- integrační sociální podnik:</a:t>
            </a:r>
          </a:p>
          <a:p>
            <a:pPr lvl="0"/>
            <a:r>
              <a:rPr lang="cs-CZ" dirty="0" smtClean="0"/>
              <a:t>podnikatelská </a:t>
            </a:r>
            <a:r>
              <a:rPr lang="cs-CZ" dirty="0"/>
              <a:t>aktivita nově vzniklého </a:t>
            </a:r>
            <a:r>
              <a:rPr lang="cs-CZ" dirty="0" smtClean="0"/>
              <a:t>subjektu – ne pro NNO, </a:t>
            </a:r>
            <a:endParaRPr lang="cs-CZ" dirty="0"/>
          </a:p>
          <a:p>
            <a:pPr lvl="0"/>
            <a:r>
              <a:rPr lang="cs-CZ" dirty="0"/>
              <a:t>podnikatelská aktivita jako nově zřízená živnost subjektu již existujícího,</a:t>
            </a:r>
          </a:p>
          <a:p>
            <a:pPr lvl="0"/>
            <a:r>
              <a:rPr lang="cs-CZ" dirty="0"/>
              <a:t>podnikatelská aktivita jako nový obor činnosti v rámci stávajícího oprávnění k podnikání,</a:t>
            </a:r>
          </a:p>
          <a:p>
            <a:pPr lvl="0"/>
            <a:r>
              <a:rPr lang="cs-CZ" dirty="0"/>
              <a:t>podnikatelská aktivita jako nový produkt/služba v rámci stávajícího oboru činnosti</a:t>
            </a:r>
            <a:r>
              <a:rPr lang="cs-CZ" dirty="0" smtClean="0"/>
              <a:t>,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951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Zaměření výzvy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podnikatelská </a:t>
            </a:r>
            <a:r>
              <a:rPr lang="cs-CZ" dirty="0"/>
              <a:t>aktivita jako nově zřízená provozovna poskytující stávající službu, avšak takovou, jejíž poskytování je jednoznačně vázáno k místu provozovny (např. otevření další kavárny/prádelny na jiném místě apod.). Zřízením nové provozovny bude uspokojena poptávka nových/jiných zákazníků. Nově zřízená provozovna musí být ekonomicky soběstačná, tzn., žadatel zaciluje podnikatelský plán jen na ni  - prokazuje konkurenceschopnost nové služby v nové provozovně s ohledem na místní trh aj.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cs-CZ" sz="2800" dirty="0"/>
          </a:p>
          <a:p>
            <a:pPr algn="just">
              <a:buFont typeface="Courier New" panose="02070309020205020404" pitchFamily="49" charset="0"/>
              <a:buChar char="o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91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7956416" cy="1196752"/>
          </a:xfrm>
        </p:spPr>
        <p:txBody>
          <a:bodyPr/>
          <a:lstStyle/>
          <a:p>
            <a:r>
              <a:rPr lang="cs-CZ" dirty="0" smtClean="0"/>
              <a:t>Principy sociálního podniku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11960" y="2996952"/>
            <a:ext cx="3888432" cy="504454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altLang="cs-CZ" b="1" dirty="0" smtClean="0"/>
              <a:t>EKONOMICKÝ PRINCIP</a:t>
            </a:r>
            <a:endParaRPr lang="cs-CZ" altLang="cs-CZ" b="1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cs-CZ" altLang="cs-CZ" b="1" dirty="0" smtClean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cs-CZ" altLang="cs-CZ" b="1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cs-CZ" altLang="cs-CZ" dirty="0"/>
          </a:p>
          <a:p>
            <a:pPr marL="216000" lvl="0" algn="just">
              <a:spcBef>
                <a:spcPts val="0"/>
              </a:spcBef>
              <a:spcAft>
                <a:spcPts val="0"/>
              </a:spcAft>
            </a:pPr>
            <a:endParaRPr lang="cs-CZ" altLang="cs-CZ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31058"/>
            <a:ext cx="2322513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4211960" y="4658072"/>
            <a:ext cx="4464496" cy="50445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cs-CZ" altLang="cs-CZ" b="1" dirty="0" smtClean="0"/>
              <a:t>LOKÁLNÍ (MÍSTNÍ) PRINCIP</a:t>
            </a:r>
            <a:endParaRPr lang="cs-CZ" altLang="cs-CZ" dirty="0" smtClean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211960" y="2200114"/>
            <a:ext cx="3600400" cy="50445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cs-CZ" altLang="cs-CZ" b="1" dirty="0" smtClean="0"/>
              <a:t>SOCIÁLNÍ PRINCIP</a:t>
            </a:r>
            <a:endParaRPr lang="cs-CZ" altLang="cs-CZ" dirty="0" smtClean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211960" y="3836108"/>
            <a:ext cx="4608512" cy="38216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cs-CZ" altLang="cs-CZ" b="1" dirty="0" smtClean="0"/>
              <a:t>ENVIRONMENTÁLNÍ PRINCIP</a:t>
            </a:r>
          </a:p>
        </p:txBody>
      </p:sp>
    </p:spTree>
    <p:extLst>
      <p:ext uri="{BB962C8B-B14F-4D97-AF65-F5344CB8AC3E}">
        <p14:creationId xmlns:p14="http://schemas.microsoft.com/office/powerpoint/2010/main" val="181654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132856"/>
            <a:ext cx="8064000" cy="43200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●"/>
            </a:pPr>
            <a:r>
              <a:rPr lang="cs-CZ" sz="2800" dirty="0"/>
              <a:t> vytvoření a zachování pracovních míst</a:t>
            </a:r>
          </a:p>
          <a:p>
            <a:pPr lvl="1">
              <a:buFont typeface="Arial" panose="020B0604020202020204" pitchFamily="34" charset="0"/>
              <a:buChar char="●"/>
            </a:pPr>
            <a:endParaRPr lang="cs-CZ" sz="2800" dirty="0"/>
          </a:p>
          <a:p>
            <a:pPr lvl="1">
              <a:buFont typeface="Arial" panose="020B0604020202020204" pitchFamily="34" charset="0"/>
              <a:buChar char="●"/>
            </a:pPr>
            <a:r>
              <a:rPr lang="cs-CZ" sz="2800" dirty="0"/>
              <a:t> vzdělávání zaměstnanců z cílových skupin či realizačního týmu</a:t>
            </a:r>
          </a:p>
          <a:p>
            <a:pPr lvl="1">
              <a:buFont typeface="Arial" panose="020B0604020202020204" pitchFamily="34" charset="0"/>
              <a:buChar char="●"/>
            </a:pPr>
            <a:endParaRPr lang="cs-CZ" sz="2800" dirty="0"/>
          </a:p>
          <a:p>
            <a:pPr lvl="1">
              <a:buFont typeface="Arial" panose="020B0604020202020204" pitchFamily="34" charset="0"/>
              <a:buChar char="●"/>
            </a:pPr>
            <a:r>
              <a:rPr lang="cs-CZ" sz="2800" dirty="0"/>
              <a:t> marketing sociálního podniku</a:t>
            </a:r>
          </a:p>
          <a:p>
            <a:pPr lvl="1">
              <a:buFont typeface="Arial" panose="020B0604020202020204" pitchFamily="34" charset="0"/>
              <a:buChar char="●"/>
            </a:pPr>
            <a:endParaRPr lang="cs-CZ" sz="2800" dirty="0"/>
          </a:p>
          <a:p>
            <a:pPr lvl="1">
              <a:buFont typeface="Arial" panose="020B0604020202020204" pitchFamily="34" charset="0"/>
              <a:buChar char="●"/>
            </a:pPr>
            <a:r>
              <a:rPr lang="cs-CZ" sz="2800" dirty="0" smtClean="0"/>
              <a:t> provozování sociálního podniku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958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Partnerství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partner </a:t>
            </a:r>
            <a:r>
              <a:rPr lang="cs-CZ" sz="2800" b="1" u="sng" dirty="0" smtClean="0"/>
              <a:t>bez finančního </a:t>
            </a:r>
            <a:r>
              <a:rPr lang="cs-CZ" sz="2800" dirty="0" smtClean="0"/>
              <a:t>příspěvku</a:t>
            </a:r>
          </a:p>
          <a:p>
            <a:r>
              <a:rPr lang="cs-CZ" sz="2800" dirty="0"/>
              <a:t>p</a:t>
            </a:r>
            <a:r>
              <a:rPr lang="cs-CZ" sz="2800" dirty="0" smtClean="0"/>
              <a:t>rávní forma není omezena </a:t>
            </a:r>
          </a:p>
          <a:p>
            <a:r>
              <a:rPr lang="cs-CZ" sz="2800" dirty="0"/>
              <a:t>p</a:t>
            </a:r>
            <a:r>
              <a:rPr lang="cs-CZ" sz="2800" dirty="0" smtClean="0"/>
              <a:t>artner se podílí na realizaci věcných aktivit projektu (konzultace, odborné garance, práce s CS)</a:t>
            </a:r>
          </a:p>
          <a:p>
            <a:r>
              <a:rPr lang="cs-CZ" sz="2800" dirty="0"/>
              <a:t>p</a:t>
            </a:r>
            <a:r>
              <a:rPr lang="cs-CZ" sz="2800" dirty="0" smtClean="0"/>
              <a:t>artnerem se NEROZUMÍ subjekt, který je v dodavatelském či odběratelském vztahu k příjemci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007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r>
              <a:rPr lang="cs-CZ" dirty="0" smtClean="0"/>
              <a:t>6 00 00 Celkový počet účastníků</a:t>
            </a:r>
          </a:p>
          <a:p>
            <a:r>
              <a:rPr lang="cs-CZ" dirty="0" smtClean="0"/>
              <a:t>1 02 13 Počet sociálních podniků vzniklých díky podpoře</a:t>
            </a:r>
          </a:p>
          <a:p>
            <a:r>
              <a:rPr lang="cs-CZ" dirty="0" smtClean="0"/>
              <a:t>1 02 12 Počet podpořených již existujících sociálních podniků</a:t>
            </a:r>
          </a:p>
          <a:p>
            <a:r>
              <a:rPr lang="cs-CZ" dirty="0" smtClean="0"/>
              <a:t>6 25 00 účastníci v procesu vzdělávání/odborné přípravy po ukončení své účasti </a:t>
            </a:r>
            <a:r>
              <a:rPr lang="cs-CZ" dirty="0" smtClean="0">
                <a:solidFill>
                  <a:srgbClr val="FF0000"/>
                </a:solidFill>
              </a:rPr>
              <a:t>– žadatel uvede „0“</a:t>
            </a:r>
            <a:endParaRPr lang="cs-CZ" dirty="0" smtClean="0"/>
          </a:p>
          <a:p>
            <a:r>
              <a:rPr lang="cs-CZ" dirty="0" smtClean="0"/>
              <a:t>6 26 00 účastníci, kteří získali kvalifikaci po ukončení své účasti </a:t>
            </a:r>
            <a:r>
              <a:rPr lang="cs-CZ" dirty="0">
                <a:solidFill>
                  <a:srgbClr val="FF0000"/>
                </a:solidFill>
              </a:rPr>
              <a:t>– žadatel uvede „0</a:t>
            </a:r>
            <a:r>
              <a:rPr lang="cs-CZ" dirty="0" smtClean="0">
                <a:solidFill>
                  <a:srgbClr val="FF0000"/>
                </a:solidFill>
              </a:rPr>
              <a:t>“</a:t>
            </a:r>
          </a:p>
          <a:p>
            <a:r>
              <a:rPr lang="cs-CZ" dirty="0" smtClean="0"/>
              <a:t>6 28 00 znevýhodnění účastníci, kteří po ukončení své účasti hledají zaměstnání, jsou v procesu </a:t>
            </a:r>
            <a:r>
              <a:rPr lang="cs-CZ" dirty="0"/>
              <a:t>vzdělávání</a:t>
            </a:r>
            <a:r>
              <a:rPr lang="cs-CZ" dirty="0" smtClean="0">
                <a:solidFill>
                  <a:srgbClr val="FF0000"/>
                </a:solidFill>
              </a:rPr>
              <a:t>… – </a:t>
            </a:r>
            <a:r>
              <a:rPr lang="cs-CZ" dirty="0">
                <a:solidFill>
                  <a:srgbClr val="FF0000"/>
                </a:solidFill>
              </a:rPr>
              <a:t>žadatel uvede „0“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02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Přílohy výzvy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z="2800" dirty="0" smtClean="0"/>
              <a:t>podnikatelský plán – </a:t>
            </a:r>
            <a:r>
              <a:rPr lang="cs-CZ" sz="2800" b="1" dirty="0" smtClean="0"/>
              <a:t>příloha žádosti</a:t>
            </a:r>
          </a:p>
          <a:p>
            <a:endParaRPr lang="cs-CZ" sz="2800" dirty="0"/>
          </a:p>
          <a:p>
            <a:r>
              <a:rPr lang="cs-CZ" sz="2800" dirty="0"/>
              <a:t>s</a:t>
            </a:r>
            <a:r>
              <a:rPr lang="cs-CZ" sz="2800" dirty="0" smtClean="0"/>
              <a:t>ada rozpoznávacích znaků pro integrační sociální podnik </a:t>
            </a:r>
            <a:endParaRPr lang="en-US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490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 KP14+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registrace – Pokyny k vyplnění žádosti (www.esfcr.cz)</a:t>
            </a:r>
          </a:p>
          <a:p>
            <a:r>
              <a:rPr lang="cs-CZ" dirty="0" smtClean="0"/>
              <a:t>elektronizace – </a:t>
            </a:r>
            <a:r>
              <a:rPr lang="cs-CZ" b="1" dirty="0" smtClean="0">
                <a:solidFill>
                  <a:srgbClr val="FF0000"/>
                </a:solidFill>
              </a:rPr>
              <a:t>kvalifikovaný elektronický podpis (i v případě oprávněné osoby jednající za žadatele)</a:t>
            </a:r>
          </a:p>
          <a:p>
            <a:r>
              <a:rPr lang="cs-CZ" dirty="0"/>
              <a:t>role uživatelů (editor, čtenář, signatář; signatář musí mít zřízený </a:t>
            </a:r>
            <a:r>
              <a:rPr lang="cs-CZ" dirty="0" smtClean="0"/>
              <a:t>vlastní účet)</a:t>
            </a:r>
          </a:p>
          <a:p>
            <a:r>
              <a:rPr lang="cs-CZ" dirty="0"/>
              <a:t>v</a:t>
            </a:r>
            <a:r>
              <a:rPr lang="cs-CZ" dirty="0" smtClean="0"/>
              <a:t>yplnění projektové žádosti; komunikace, upozornění, depeše (zprávy mezi uživateli)</a:t>
            </a:r>
          </a:p>
          <a:p>
            <a:r>
              <a:rPr lang="cs-CZ" dirty="0" err="1" smtClean="0"/>
              <a:t>Hotline</a:t>
            </a:r>
            <a:r>
              <a:rPr lang="cs-CZ" dirty="0" smtClean="0"/>
              <a:t>: </a:t>
            </a:r>
            <a:r>
              <a:rPr lang="cs-CZ" dirty="0" smtClean="0">
                <a:hlinkClick r:id="rId3"/>
              </a:rPr>
              <a:t>iskp@mpsv.cz</a:t>
            </a:r>
            <a:r>
              <a:rPr lang="cs-CZ" dirty="0" smtClean="0"/>
              <a:t> </a:t>
            </a:r>
          </a:p>
          <a:p>
            <a:r>
              <a:rPr lang="cs-CZ" dirty="0" smtClean="0"/>
              <a:t>Instruktážní videa: www.dotaceeu.cz</a:t>
            </a:r>
          </a:p>
          <a:p>
            <a:pPr marL="0" indent="0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794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1080000"/>
          </a:xfrm>
        </p:spPr>
        <p:txBody>
          <a:bodyPr/>
          <a:lstStyle/>
          <a:p>
            <a:r>
              <a:rPr lang="cs-CZ" dirty="0" smtClean="0"/>
              <a:t>Způsob hodnocení a výběr projektů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r>
              <a:rPr lang="cs-CZ" sz="2800" dirty="0"/>
              <a:t>f</a:t>
            </a:r>
            <a:r>
              <a:rPr lang="cs-CZ" sz="2800" dirty="0" smtClean="0"/>
              <a:t>áze hodnocení:</a:t>
            </a:r>
          </a:p>
          <a:p>
            <a:pPr lvl="1"/>
            <a:r>
              <a:rPr lang="cs-CZ" sz="2800" dirty="0"/>
              <a:t>h</a:t>
            </a:r>
            <a:r>
              <a:rPr lang="cs-CZ" sz="2800" dirty="0" smtClean="0"/>
              <a:t>odnocení přijatelnosti a formálních náležitostí </a:t>
            </a:r>
          </a:p>
          <a:p>
            <a:pPr lvl="1"/>
            <a:r>
              <a:rPr lang="cs-CZ" sz="2800" dirty="0"/>
              <a:t>v</a:t>
            </a:r>
            <a:r>
              <a:rPr lang="cs-CZ" sz="2800" dirty="0" smtClean="0"/>
              <a:t>ěcné hodnocení – hodnotící komise</a:t>
            </a:r>
          </a:p>
          <a:p>
            <a:pPr lvl="1"/>
            <a:r>
              <a:rPr lang="cs-CZ" sz="2800" dirty="0"/>
              <a:t>v</a:t>
            </a:r>
            <a:r>
              <a:rPr lang="cs-CZ" sz="2800" dirty="0" smtClean="0"/>
              <a:t>ýběrová komise </a:t>
            </a:r>
          </a:p>
          <a:p>
            <a:pPr marL="414000" lvl="1" indent="0">
              <a:buNone/>
            </a:pPr>
            <a:endParaRPr lang="cs-CZ" sz="2800" u="sng" dirty="0" smtClean="0"/>
          </a:p>
          <a:p>
            <a:pPr marL="414000" lvl="1" indent="0">
              <a:buNone/>
            </a:pPr>
            <a:r>
              <a:rPr lang="cs-CZ" sz="2800" dirty="0" smtClean="0"/>
              <a:t>Specifická část pravidel pro žadatele a příjemce </a:t>
            </a:r>
          </a:p>
          <a:p>
            <a:pPr marL="414000" lvl="1" indent="0">
              <a:buNone/>
            </a:pPr>
            <a:endParaRPr lang="cs-CZ" sz="2800" dirty="0"/>
          </a:p>
          <a:p>
            <a:pPr marL="414000" lvl="1" indent="0"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Příručka </a:t>
            </a:r>
            <a:r>
              <a:rPr lang="cs-CZ" sz="2800" b="1" dirty="0">
                <a:solidFill>
                  <a:srgbClr val="FF0000"/>
                </a:solidFill>
              </a:rPr>
              <a:t>pro </a:t>
            </a:r>
            <a:r>
              <a:rPr lang="cs-CZ" sz="2800" b="1" dirty="0" smtClean="0">
                <a:solidFill>
                  <a:srgbClr val="FF0000"/>
                </a:solidFill>
              </a:rPr>
              <a:t>hodnotitele</a:t>
            </a:r>
          </a:p>
          <a:p>
            <a:pPr marL="414000" lvl="1" indent="0">
              <a:buNone/>
            </a:pPr>
            <a:endParaRPr lang="cs-CZ" sz="2800" dirty="0" smtClean="0"/>
          </a:p>
          <a:p>
            <a:pPr marL="414000" lvl="1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cs-CZ" sz="2800" b="1" u="sng" dirty="0"/>
              <a:t>Informace pro žadatele k psaní žádosti a podnikatelského plánu – výzva č. 67 Podpora sociálního podnikání</a:t>
            </a:r>
            <a:endParaRPr lang="cs-CZ" sz="2800" b="1" dirty="0"/>
          </a:p>
          <a:p>
            <a:pPr marL="414000" lvl="1" indent="0">
              <a:buNone/>
            </a:pPr>
            <a:endParaRPr lang="cs-CZ" sz="2800" dirty="0" smtClean="0"/>
          </a:p>
          <a:p>
            <a:pPr marL="414000" lvl="1" indent="0">
              <a:buNone/>
            </a:pPr>
            <a:endParaRPr 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744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zdroje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>
                <a:hlinkClick r:id="rId3"/>
              </a:rPr>
              <a:t>www.esfcr.cz</a:t>
            </a:r>
            <a:r>
              <a:rPr lang="cs-CZ" sz="2800" dirty="0" smtClean="0"/>
              <a:t>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altLang="cs-CZ" sz="2800" dirty="0"/>
              <a:t>v</a:t>
            </a:r>
            <a:r>
              <a:rPr lang="cs-CZ" altLang="cs-CZ" sz="2800" dirty="0" smtClean="0"/>
              <a:t>ýzva č.03_16_067 </a:t>
            </a:r>
            <a:r>
              <a:rPr lang="cs-CZ" altLang="cs-CZ" sz="2800" dirty="0"/>
              <a:t>– </a:t>
            </a:r>
            <a:r>
              <a:rPr lang="cs-CZ" altLang="cs-CZ" sz="2800" dirty="0" smtClean="0"/>
              <a:t>Podpora </a:t>
            </a:r>
            <a:r>
              <a:rPr lang="cs-CZ" altLang="cs-CZ" sz="2800" dirty="0"/>
              <a:t>sociálního </a:t>
            </a:r>
            <a:r>
              <a:rPr lang="cs-CZ" altLang="cs-CZ" sz="2800" dirty="0" smtClean="0"/>
              <a:t>podnikání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800" dirty="0" smtClean="0"/>
              <a:t>Esf </a:t>
            </a:r>
            <a:r>
              <a:rPr lang="cs-CZ" sz="2800" dirty="0" err="1" smtClean="0"/>
              <a:t>forum</a:t>
            </a:r>
            <a:r>
              <a:rPr lang="cs-CZ" sz="2800" dirty="0" smtClean="0"/>
              <a:t> – diskuzní metodický klub „Podpora sociálního podnikání (výzva č. 03_16_067)</a:t>
            </a:r>
            <a:endParaRPr lang="cs-CZ" sz="2800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altLang="cs-CZ" sz="2800" dirty="0" smtClean="0"/>
              <a:t>Obecná </a:t>
            </a:r>
            <a:r>
              <a:rPr lang="cs-CZ" altLang="cs-CZ" sz="2800" dirty="0"/>
              <a:t>část pravidel pro žadatele a </a:t>
            </a:r>
            <a:r>
              <a:rPr lang="cs-CZ" altLang="cs-CZ" sz="2800" dirty="0" smtClean="0"/>
              <a:t>příjemce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altLang="cs-CZ" sz="2800" dirty="0" smtClean="0"/>
              <a:t>Specifická </a:t>
            </a:r>
            <a:r>
              <a:rPr lang="cs-CZ" altLang="cs-CZ" sz="2800" dirty="0"/>
              <a:t>část pravidel pro žadatele a příjemce pro projekty se </a:t>
            </a:r>
            <a:r>
              <a:rPr lang="cs-CZ" altLang="cs-CZ" sz="2800" dirty="0" smtClean="0"/>
              <a:t>skutečně vzniklými výdaji</a:t>
            </a:r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716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424000" cy="1052736"/>
          </a:xfrm>
        </p:spPr>
        <p:txBody>
          <a:bodyPr>
            <a:normAutofit/>
          </a:bodyPr>
          <a:lstStyle/>
          <a:p>
            <a:r>
              <a:rPr lang="cs-CZ" dirty="0" smtClean="0"/>
              <a:t>Vyhodnocení Výzvy </a:t>
            </a:r>
            <a:r>
              <a:rPr lang="cs-CZ" dirty="0" smtClean="0"/>
              <a:t>03_15_015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9542" y="1247825"/>
            <a:ext cx="8064000" cy="4949749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  <a:r>
              <a:rPr lang="cs-CZ" sz="2000" dirty="0" smtClean="0"/>
              <a:t>vznik </a:t>
            </a:r>
            <a:r>
              <a:rPr lang="cs-CZ" sz="2000" dirty="0"/>
              <a:t>a rozvoj nových podnikatelských aktivit </a:t>
            </a:r>
            <a:r>
              <a:rPr lang="cs-CZ" sz="2000" dirty="0" smtClean="0"/>
              <a:t>			v oblasti </a:t>
            </a:r>
            <a:r>
              <a:rPr lang="cs-CZ" sz="2000" dirty="0"/>
              <a:t>sociálního podnikání – integrační </a:t>
            </a:r>
            <a:r>
              <a:rPr lang="cs-CZ" sz="2000" dirty="0" smtClean="0"/>
              <a:t>			sociální </a:t>
            </a:r>
            <a:r>
              <a:rPr lang="cs-CZ" sz="2000" dirty="0"/>
              <a:t>podnik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    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/>
              <a:t>	</a:t>
            </a:r>
            <a:r>
              <a:rPr lang="cs-CZ" sz="2000" dirty="0" smtClean="0"/>
              <a:t>	ukončení příjmu žádostí - 30. 11. 2015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altLang="cs-CZ" sz="2000" dirty="0"/>
              <a:t> </a:t>
            </a:r>
            <a:r>
              <a:rPr lang="cs-CZ" altLang="cs-CZ" sz="2000" dirty="0" smtClean="0"/>
              <a:t>                         max. délka projektu 24 </a:t>
            </a:r>
            <a:r>
              <a:rPr lang="cs-CZ" altLang="cs-CZ" sz="2000" dirty="0"/>
              <a:t>měsíců (do 31. 12. 2018)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 smtClean="0"/>
              <a:t>		alokace 100 </a:t>
            </a:r>
            <a:r>
              <a:rPr lang="cs-CZ" sz="2000" dirty="0"/>
              <a:t>mil. Kč </a:t>
            </a:r>
            <a:endParaRPr lang="cs-CZ" sz="20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/>
              <a:t>	</a:t>
            </a:r>
            <a:r>
              <a:rPr lang="cs-CZ" sz="2000" dirty="0" smtClean="0"/>
              <a:t>	15% spolufinancování příjemce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/>
              <a:t>	</a:t>
            </a:r>
            <a:r>
              <a:rPr lang="cs-CZ" sz="2000" dirty="0" smtClean="0"/>
              <a:t>	projekt 1 000 000 Kč – 6 000 000 Kč (de </a:t>
            </a:r>
            <a:r>
              <a:rPr lang="cs-CZ" sz="2000" dirty="0" err="1" smtClean="0"/>
              <a:t>minimis</a:t>
            </a:r>
            <a:r>
              <a:rPr lang="cs-CZ" sz="2000" dirty="0" smtClean="0"/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 smtClean="0"/>
              <a:t>		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/>
              <a:t>	</a:t>
            </a:r>
            <a:r>
              <a:rPr lang="cs-CZ" sz="2000" dirty="0" smtClean="0"/>
              <a:t>	obchodní společnosti, OSVČ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/>
              <a:t>	</a:t>
            </a:r>
            <a:r>
              <a:rPr lang="cs-CZ" sz="2000" dirty="0" smtClean="0"/>
              <a:t>	všechny regiony mimo hl. m. Prahy</a:t>
            </a:r>
            <a:endParaRPr lang="cs-CZ" sz="2000" dirty="0"/>
          </a:p>
          <a:p>
            <a:pPr marL="0" indent="0">
              <a:spcBef>
                <a:spcPts val="0"/>
              </a:spcBef>
              <a:buNone/>
            </a:pPr>
            <a:endParaRPr lang="cs-CZ" dirty="0"/>
          </a:p>
          <a:p>
            <a:pPr>
              <a:spcBef>
                <a:spcPts val="0"/>
              </a:spcBef>
            </a:pPr>
            <a:endParaRPr lang="cs-CZ" dirty="0"/>
          </a:p>
          <a:p>
            <a:pPr>
              <a:spcBef>
                <a:spcPts val="0"/>
              </a:spcBef>
            </a:pPr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017" y="2564904"/>
            <a:ext cx="936104" cy="936104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47" y="5229200"/>
            <a:ext cx="968374" cy="96837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81" y="3861048"/>
            <a:ext cx="968375" cy="968375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542" y="1247825"/>
            <a:ext cx="1048122" cy="1048122"/>
          </a:xfrm>
          <a:prstGeom prst="rect">
            <a:avLst/>
          </a:prstGeo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6952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Rozpočet projektu</a:t>
            </a:r>
            <a:endParaRPr lang="cs-CZ" dirty="0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9715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Rozpočet projektu - struktura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00808"/>
            <a:ext cx="8352480" cy="4248472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cs-CZ" altLang="cs-CZ" dirty="0"/>
              <a:t>Celkové způsobilé náklady projektu = přímé náklady + nepřímé </a:t>
            </a:r>
            <a:r>
              <a:rPr lang="cs-CZ" altLang="cs-CZ" dirty="0" smtClean="0"/>
              <a:t>náklady</a:t>
            </a:r>
            <a:endParaRPr lang="cs-CZ" altLang="cs-CZ" dirty="0"/>
          </a:p>
          <a:p>
            <a:pPr>
              <a:lnSpc>
                <a:spcPct val="80000"/>
              </a:lnSpc>
              <a:defRPr/>
            </a:pPr>
            <a:r>
              <a:rPr lang="cs-CZ" altLang="cs-CZ" b="1" dirty="0"/>
              <a:t>I. Přímé </a:t>
            </a:r>
            <a:r>
              <a:rPr lang="cs-CZ" altLang="cs-CZ" b="1" dirty="0" smtClean="0"/>
              <a:t>náklady</a:t>
            </a:r>
            <a:r>
              <a:rPr lang="cs-CZ" altLang="cs-CZ" dirty="0"/>
              <a:t>		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/>
              <a:t>1. Osobní náklady </a:t>
            </a:r>
            <a:r>
              <a:rPr lang="cs-CZ" altLang="cs-CZ" dirty="0" smtClean="0"/>
              <a:t>(</a:t>
            </a:r>
            <a:r>
              <a:rPr lang="cs-CZ" altLang="cs-CZ" dirty="0" smtClean="0"/>
              <a:t>realizační </a:t>
            </a:r>
            <a:r>
              <a:rPr lang="cs-CZ" altLang="cs-CZ" dirty="0"/>
              <a:t>tým projektu – např. manažer podniku, psycholog, vedoucí CS, psychosociální </a:t>
            </a:r>
            <a:r>
              <a:rPr lang="cs-CZ" altLang="cs-CZ" dirty="0" smtClean="0"/>
              <a:t>pracovník - obvyklé </a:t>
            </a:r>
            <a:r>
              <a:rPr lang="cs-CZ" altLang="cs-CZ" dirty="0"/>
              <a:t>ceny a mzdy – </a:t>
            </a:r>
            <a:r>
              <a:rPr lang="cs-CZ" altLang="cs-CZ" dirty="0" smtClean="0">
                <a:hlinkClick r:id="rId3"/>
              </a:rPr>
              <a:t>www.esfcr.cz</a:t>
            </a:r>
            <a:r>
              <a:rPr lang="cs-CZ" altLang="cs-CZ" dirty="0" smtClean="0"/>
              <a:t>), sledují se </a:t>
            </a:r>
            <a:r>
              <a:rPr lang="cs-CZ" altLang="cs-CZ" dirty="0" err="1" smtClean="0"/>
              <a:t>max</a:t>
            </a:r>
            <a:r>
              <a:rPr lang="cs-CZ" altLang="cs-CZ" dirty="0" smtClean="0"/>
              <a:t> úvazky</a:t>
            </a:r>
            <a:endParaRPr lang="cs-CZ" altLang="cs-CZ" dirty="0"/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cs-CZ" altLang="cs-CZ" dirty="0"/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/>
              <a:t>2. Cestovní </a:t>
            </a:r>
            <a:r>
              <a:rPr lang="cs-CZ" altLang="cs-CZ" dirty="0"/>
              <a:t>náhrady (zahraniční služební </a:t>
            </a:r>
            <a:r>
              <a:rPr lang="cs-CZ" altLang="cs-CZ" dirty="0" smtClean="0"/>
              <a:t>cesty dle vyhlášky MF a cestovné </a:t>
            </a:r>
            <a:r>
              <a:rPr lang="cs-CZ" altLang="cs-CZ" dirty="0"/>
              <a:t>zahraničních </a:t>
            </a:r>
            <a:r>
              <a:rPr lang="cs-CZ" altLang="cs-CZ" dirty="0" smtClean="0"/>
              <a:t>expertů </a:t>
            </a:r>
            <a:r>
              <a:rPr lang="cs-CZ" altLang="cs-CZ" dirty="0"/>
              <a:t>(per </a:t>
            </a:r>
            <a:r>
              <a:rPr lang="cs-CZ" altLang="cs-CZ" dirty="0" err="1"/>
              <a:t>diems</a:t>
            </a:r>
            <a:r>
              <a:rPr lang="cs-CZ" altLang="cs-CZ" dirty="0"/>
              <a:t>) do </a:t>
            </a:r>
            <a:r>
              <a:rPr lang="cs-CZ" altLang="cs-CZ" dirty="0" smtClean="0"/>
              <a:t>ČR)</a:t>
            </a:r>
            <a:endParaRPr lang="cs-CZ" altLang="cs-CZ" dirty="0"/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cs-CZ" altLang="cs-CZ" dirty="0"/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/>
              <a:t>3</a:t>
            </a:r>
            <a:r>
              <a:rPr lang="cs-CZ" altLang="cs-CZ" dirty="0" smtClean="0"/>
              <a:t>. </a:t>
            </a:r>
            <a:r>
              <a:rPr lang="cs-CZ" altLang="cs-CZ" dirty="0"/>
              <a:t>Zařízení a vybavení  </a:t>
            </a:r>
            <a:r>
              <a:rPr lang="cs-CZ" altLang="cs-CZ" dirty="0" smtClean="0"/>
              <a:t>a spotřebního </a:t>
            </a:r>
            <a:r>
              <a:rPr lang="cs-CZ" altLang="cs-CZ" dirty="0"/>
              <a:t>materiálu (investiční výdaje - </a:t>
            </a:r>
            <a:r>
              <a:rPr lang="cs-CZ" altLang="cs-CZ" dirty="0" smtClean="0"/>
              <a:t>max</a:t>
            </a:r>
            <a:r>
              <a:rPr lang="cs-CZ" altLang="cs-CZ" dirty="0"/>
              <a:t>. 20 % způsobilých </a:t>
            </a:r>
            <a:r>
              <a:rPr lang="cs-CZ" altLang="cs-CZ" dirty="0" smtClean="0"/>
              <a:t>výdajů a neinvestiční výdaje)</a:t>
            </a:r>
            <a:endParaRPr lang="cs-CZ" altLang="cs-CZ" dirty="0"/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243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Rozpočet projektu - 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108520" y="1844824"/>
            <a:ext cx="8424488" cy="4635216"/>
          </a:xfrm>
        </p:spPr>
        <p:txBody>
          <a:bodyPr/>
          <a:lstStyle/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 smtClean="0"/>
              <a:t>4. Nákup </a:t>
            </a:r>
            <a:r>
              <a:rPr lang="cs-CZ" altLang="cs-CZ" dirty="0"/>
              <a:t>služeb (marketingové </a:t>
            </a:r>
            <a:r>
              <a:rPr lang="cs-CZ" altLang="cs-CZ" dirty="0" smtClean="0"/>
              <a:t>služby, vzdělávací kurzy, poradenství </a:t>
            </a:r>
            <a:r>
              <a:rPr lang="cs-CZ" altLang="cs-CZ" dirty="0"/>
              <a:t>k sociálnímu </a:t>
            </a:r>
            <a:r>
              <a:rPr lang="cs-CZ" altLang="cs-CZ" dirty="0" smtClean="0"/>
              <a:t>podnikání, nájemné </a:t>
            </a:r>
            <a:r>
              <a:rPr lang="cs-CZ" altLang="cs-CZ" dirty="0"/>
              <a:t>prostor pro </a:t>
            </a:r>
            <a:r>
              <a:rPr lang="cs-CZ" altLang="cs-CZ" dirty="0" smtClean="0"/>
              <a:t>CS)</a:t>
            </a:r>
          </a:p>
          <a:p>
            <a:pPr marL="666000" lvl="2" indent="0">
              <a:lnSpc>
                <a:spcPct val="80000"/>
              </a:lnSpc>
              <a:buNone/>
              <a:defRPr/>
            </a:pPr>
            <a:r>
              <a:rPr lang="cs-CZ" altLang="cs-CZ" dirty="0" smtClean="0"/>
              <a:t>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 smtClean="0"/>
              <a:t>5</a:t>
            </a:r>
            <a:r>
              <a:rPr lang="cs-CZ" altLang="cs-CZ" dirty="0"/>
              <a:t>. Drobné stavební úpravy (max. 40.000 Kč na každou jednotlivou účetní položku majetku v jednom zdaňovacím </a:t>
            </a:r>
            <a:r>
              <a:rPr lang="cs-CZ" altLang="cs-CZ" dirty="0" smtClean="0"/>
              <a:t>období, např</a:t>
            </a:r>
            <a:r>
              <a:rPr lang="cs-CZ" altLang="cs-CZ" dirty="0"/>
              <a:t>. úprava pracovního místa, které usnadní přístup osobám zdravotně </a:t>
            </a:r>
            <a:r>
              <a:rPr lang="cs-CZ" altLang="cs-CZ" dirty="0" smtClean="0"/>
              <a:t>postiženým)</a:t>
            </a:r>
          </a:p>
          <a:p>
            <a:pPr marL="666000" lvl="2" indent="0">
              <a:lnSpc>
                <a:spcPct val="80000"/>
              </a:lnSpc>
              <a:buNone/>
              <a:defRPr/>
            </a:pPr>
            <a:endParaRPr lang="cs-CZ" altLang="cs-CZ" dirty="0"/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 smtClean="0"/>
              <a:t>6</a:t>
            </a:r>
            <a:r>
              <a:rPr lang="cs-CZ" altLang="cs-CZ" dirty="0"/>
              <a:t>. Přímá podpora CS (mzdy zaměstnanců z cílové </a:t>
            </a:r>
            <a:r>
              <a:rPr lang="cs-CZ" altLang="cs-CZ" dirty="0" smtClean="0"/>
              <a:t>skupiny – minimální </a:t>
            </a:r>
            <a:r>
              <a:rPr lang="cs-CZ" altLang="cs-CZ" dirty="0"/>
              <a:t>výše úvazku pro CS 0,4, cestovné, ubytování, při služebních cestách pro </a:t>
            </a:r>
            <a:r>
              <a:rPr lang="cs-CZ" altLang="cs-CZ" dirty="0" smtClean="0"/>
              <a:t>CS, jiné </a:t>
            </a:r>
            <a:r>
              <a:rPr lang="cs-CZ" altLang="cs-CZ" dirty="0"/>
              <a:t>nezbytné náklady pro CS pro realizování projektu (zdravotní prohlídka….)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cs-CZ" altLang="cs-CZ" dirty="0" smtClean="0"/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 smtClean="0"/>
              <a:t>7</a:t>
            </a:r>
            <a:r>
              <a:rPr lang="cs-CZ" altLang="cs-CZ" dirty="0"/>
              <a:t>. Křížové financování – max. 20% </a:t>
            </a:r>
          </a:p>
          <a:p>
            <a:pPr marL="666000" lvl="2" indent="0">
              <a:lnSpc>
                <a:spcPct val="80000"/>
              </a:lnSpc>
              <a:buNone/>
              <a:defRPr/>
            </a:pPr>
            <a:endParaRPr lang="cs-CZ" alt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155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Rozpočet projektu - 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916832"/>
            <a:ext cx="8064000" cy="4203168"/>
          </a:xfrm>
        </p:spPr>
        <p:txBody>
          <a:bodyPr/>
          <a:lstStyle/>
          <a:p>
            <a:r>
              <a:rPr lang="cs-CZ" b="1" dirty="0"/>
              <a:t>II. Nepřímé náklady – 25 % </a:t>
            </a:r>
            <a:r>
              <a:rPr lang="cs-CZ" dirty="0"/>
              <a:t>(administrativa, řízení projektu, účetnictví, personalistika, komunikační a informační opatření, občerstvení a stravování a podpůrné procesy pro provoz projektu, cestovní náhrady spojené s pracovními cestami RT, spotřební materiál, zařízení a vybavení, prostory pro realizaci projektu, ostatní provozní </a:t>
            </a:r>
            <a:r>
              <a:rPr lang="cs-CZ" dirty="0" smtClean="0"/>
              <a:t>výdaje atd.</a:t>
            </a:r>
            <a:endParaRPr lang="cs-CZ" alt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656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Kontaktní osoby PRO VÝZVU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Mgr. Linda Janatová – </a:t>
            </a:r>
            <a:r>
              <a:rPr lang="cs-CZ" dirty="0" smtClean="0">
                <a:hlinkClick r:id="rId3"/>
              </a:rPr>
              <a:t>linda.janatova@mpsv.cz</a:t>
            </a:r>
            <a:endParaRPr lang="cs-CZ" dirty="0" smtClean="0"/>
          </a:p>
          <a:p>
            <a:r>
              <a:rPr lang="cs-CZ" dirty="0" smtClean="0"/>
              <a:t>Mgr. Markéta Kousková – </a:t>
            </a:r>
            <a:r>
              <a:rPr lang="cs-CZ" dirty="0" smtClean="0">
                <a:hlinkClick r:id="rId4"/>
              </a:rPr>
              <a:t>marketa.kouskova@mpsv.cz</a:t>
            </a:r>
            <a:endParaRPr lang="cs-CZ" dirty="0" smtClean="0"/>
          </a:p>
          <a:p>
            <a:r>
              <a:rPr lang="cs-CZ" dirty="0" smtClean="0"/>
              <a:t>Ing. Linda Maršíková – </a:t>
            </a:r>
            <a:r>
              <a:rPr lang="cs-CZ" dirty="0" smtClean="0">
                <a:hlinkClick r:id="rId5"/>
              </a:rPr>
              <a:t>linda.marsikova@mpsv.cz</a:t>
            </a:r>
            <a:r>
              <a:rPr lang="cs-CZ" dirty="0" smtClean="0"/>
              <a:t> </a:t>
            </a:r>
          </a:p>
          <a:p>
            <a:r>
              <a:rPr lang="cs-CZ" dirty="0" smtClean="0"/>
              <a:t>Mgr. Veronika Pokorná – </a:t>
            </a:r>
            <a:r>
              <a:rPr lang="cs-CZ" dirty="0" smtClean="0">
                <a:hlinkClick r:id="rId6"/>
              </a:rPr>
              <a:t>veronika.pokorna@mpsv.cz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359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907704" y="2924944"/>
            <a:ext cx="5328592" cy="1440024"/>
          </a:xfrm>
        </p:spPr>
        <p:txBody>
          <a:bodyPr/>
          <a:lstStyle/>
          <a:p>
            <a:pPr marL="0" indent="0" algn="ctr"/>
            <a:r>
              <a:rPr lang="cs-CZ" dirty="0"/>
              <a:t/>
            </a:r>
            <a:br>
              <a:rPr lang="cs-CZ" dirty="0"/>
            </a:br>
            <a:r>
              <a:rPr lang="cs-CZ" sz="2000" dirty="0" smtClean="0"/>
              <a:t>Těšíme se na Vaše projekty!</a:t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5853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7956416" cy="1196752"/>
          </a:xfrm>
        </p:spPr>
        <p:txBody>
          <a:bodyPr/>
          <a:lstStyle/>
          <a:p>
            <a:r>
              <a:rPr lang="cs-CZ" dirty="0"/>
              <a:t>Vyhodnocení Výzvy 03_15_015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51920" y="2996952"/>
            <a:ext cx="4248472" cy="504454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altLang="cs-CZ" b="1" dirty="0" smtClean="0"/>
              <a:t>279 žádostí k hodnocení </a:t>
            </a:r>
            <a:endParaRPr lang="cs-CZ" altLang="cs-CZ" b="1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cs-CZ" altLang="cs-CZ" b="1" dirty="0" smtClean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cs-CZ" altLang="cs-CZ" b="1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cs-CZ" altLang="cs-CZ" dirty="0"/>
          </a:p>
          <a:p>
            <a:pPr marL="216000" lvl="0" algn="just">
              <a:spcBef>
                <a:spcPts val="0"/>
              </a:spcBef>
              <a:spcAft>
                <a:spcPts val="0"/>
              </a:spcAft>
            </a:pPr>
            <a:endParaRPr lang="cs-CZ" altLang="cs-CZ" dirty="0" smtClean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3851920" y="4658072"/>
            <a:ext cx="4248472" cy="50445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cs-CZ" altLang="cs-CZ" b="1" dirty="0" smtClean="0"/>
              <a:t>16 podpořených žádostí                     - 75 000 000 Kč</a:t>
            </a:r>
            <a:endParaRPr lang="cs-CZ" altLang="cs-CZ" dirty="0" smtClean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851920" y="1988840"/>
            <a:ext cx="3960440" cy="71572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altLang="cs-CZ" b="1" dirty="0" smtClean="0"/>
              <a:t>283 registrovaných žádostí  - </a:t>
            </a:r>
            <a:r>
              <a:rPr lang="cs-CZ" b="1" dirty="0" smtClean="0"/>
              <a:t>1 </a:t>
            </a:r>
            <a:r>
              <a:rPr lang="cs-CZ" b="1" dirty="0"/>
              <a:t>258 096 166 Kč</a:t>
            </a:r>
            <a:endParaRPr lang="cs-CZ" altLang="cs-CZ" b="1" dirty="0" smtClean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851920" y="3836108"/>
            <a:ext cx="4968552" cy="38216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cs-CZ" altLang="cs-CZ" b="1" dirty="0" smtClean="0"/>
              <a:t>277 žádostí k věcnému hodnocení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</a:t>
            </a:fld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341116"/>
            <a:ext cx="2304256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205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 build="p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Vyhodnocení Výzvy </a:t>
            </a:r>
            <a:r>
              <a:rPr lang="cs-CZ" dirty="0" smtClean="0"/>
              <a:t>03_15_015 – hlavní důvody vyřazení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060848"/>
            <a:ext cx="8640960" cy="5256584"/>
          </a:xfrm>
        </p:spPr>
        <p:txBody>
          <a:bodyPr/>
          <a:lstStyle/>
          <a:p>
            <a:r>
              <a:rPr lang="cs-CZ" dirty="0" smtClean="0"/>
              <a:t>Nesoulad </a:t>
            </a:r>
            <a:r>
              <a:rPr lang="cs-CZ" dirty="0"/>
              <a:t>s </a:t>
            </a:r>
            <a:r>
              <a:rPr lang="cs-CZ" dirty="0" smtClean="0"/>
              <a:t>výzvou – nová podnikatelská aktivita - podnik již provozuje stejnou/podobnou </a:t>
            </a:r>
            <a:r>
              <a:rPr lang="cs-CZ" dirty="0"/>
              <a:t>činnost </a:t>
            </a:r>
            <a:r>
              <a:rPr lang="cs-CZ" dirty="0" smtClean="0"/>
              <a:t>nebo </a:t>
            </a:r>
            <a:r>
              <a:rPr lang="cs-CZ" dirty="0"/>
              <a:t>není vyjasněno rozšíření </a:t>
            </a:r>
            <a:r>
              <a:rPr lang="cs-CZ" dirty="0" smtClean="0"/>
              <a:t>podnikání</a:t>
            </a:r>
          </a:p>
          <a:p>
            <a:r>
              <a:rPr lang="cs-CZ" dirty="0" smtClean="0"/>
              <a:t>Hodnotící kritérium „Administrativní kapacita“ – nevyhověl</a:t>
            </a:r>
          </a:p>
          <a:p>
            <a:r>
              <a:rPr lang="cs-CZ" dirty="0" smtClean="0"/>
              <a:t>Absence sociálního principu</a:t>
            </a:r>
          </a:p>
          <a:p>
            <a:r>
              <a:rPr lang="cs-CZ" dirty="0" smtClean="0"/>
              <a:t>Absence ekonomického principu – neudržitelný finanční plán</a:t>
            </a:r>
          </a:p>
          <a:p>
            <a:r>
              <a:rPr lang="cs-CZ" dirty="0" smtClean="0"/>
              <a:t>Absence projektového řízení – cíle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0212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Vyhodnocení Výzvy 03_15_015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</a:t>
            </a:fld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9491292"/>
              </p:ext>
            </p:extLst>
          </p:nvPr>
        </p:nvGraphicFramePr>
        <p:xfrm>
          <a:off x="107504" y="1268760"/>
          <a:ext cx="878636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7808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424000" cy="1080000"/>
          </a:xfrm>
        </p:spPr>
        <p:txBody>
          <a:bodyPr/>
          <a:lstStyle/>
          <a:p>
            <a:r>
              <a:rPr lang="cs-CZ" dirty="0"/>
              <a:t>Výzva </a:t>
            </a:r>
            <a:r>
              <a:rPr lang="cs-CZ" dirty="0" smtClean="0"/>
              <a:t>03_16_067 - Hlavní </a:t>
            </a:r>
            <a:r>
              <a:rPr lang="cs-CZ" dirty="0" smtClean="0"/>
              <a:t>změny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49624"/>
            <a:ext cx="8640960" cy="5328592"/>
          </a:xfrm>
        </p:spPr>
        <p:txBody>
          <a:bodyPr/>
          <a:lstStyle/>
          <a:p>
            <a:r>
              <a:rPr lang="cs-CZ" dirty="0" smtClean="0"/>
              <a:t>Zařazení </a:t>
            </a:r>
            <a:r>
              <a:rPr lang="cs-CZ" dirty="0" smtClean="0"/>
              <a:t>nové CS </a:t>
            </a:r>
            <a:r>
              <a:rPr lang="cs-CZ" u="sng" dirty="0"/>
              <a:t>Azylanti do 12 měsíců od získání </a:t>
            </a:r>
            <a:r>
              <a:rPr lang="cs-CZ" u="sng" dirty="0" smtClean="0"/>
              <a:t>azylu </a:t>
            </a:r>
            <a:r>
              <a:rPr lang="cs-CZ" dirty="0" smtClean="0"/>
              <a:t>a</a:t>
            </a:r>
            <a:r>
              <a:rPr lang="cs-CZ" u="sng" dirty="0" smtClean="0"/>
              <a:t> </a:t>
            </a:r>
            <a:r>
              <a:rPr lang="cs-CZ" u="sng" dirty="0"/>
              <a:t>osoby, vykonávající trest odnětí svobody formou domácího vězení</a:t>
            </a:r>
            <a:endParaRPr lang="cs-CZ" u="sng" dirty="0" smtClean="0"/>
          </a:p>
          <a:p>
            <a:r>
              <a:rPr lang="cs-CZ" dirty="0" smtClean="0"/>
              <a:t>Snížení max</a:t>
            </a:r>
            <a:r>
              <a:rPr lang="cs-CZ" dirty="0"/>
              <a:t>. </a:t>
            </a:r>
            <a:r>
              <a:rPr lang="cs-CZ" dirty="0" smtClean="0"/>
              <a:t>objemu </a:t>
            </a:r>
            <a:r>
              <a:rPr lang="cs-CZ" dirty="0"/>
              <a:t>nákladů </a:t>
            </a:r>
            <a:r>
              <a:rPr lang="cs-CZ" u="sng" dirty="0"/>
              <a:t>investičního</a:t>
            </a:r>
            <a:r>
              <a:rPr lang="cs-CZ" dirty="0"/>
              <a:t> charakteru (nákup dlouhodobého hmotného i nehmotného majetku) včetně výdajů na křížové financování </a:t>
            </a:r>
            <a:r>
              <a:rPr lang="cs-CZ" dirty="0" smtClean="0"/>
              <a:t>na </a:t>
            </a:r>
            <a:r>
              <a:rPr lang="cs-CZ" u="sng" dirty="0"/>
              <a:t>20 </a:t>
            </a:r>
            <a:r>
              <a:rPr lang="cs-CZ" u="sng" dirty="0" smtClean="0"/>
              <a:t>% (dříve 50 %)</a:t>
            </a:r>
          </a:p>
          <a:p>
            <a:r>
              <a:rPr lang="cs-CZ" dirty="0" smtClean="0"/>
              <a:t>Zařazení </a:t>
            </a:r>
            <a:r>
              <a:rPr lang="cs-CZ" u="sng" dirty="0" smtClean="0"/>
              <a:t>NNO</a:t>
            </a:r>
            <a:r>
              <a:rPr lang="cs-CZ" dirty="0" smtClean="0"/>
              <a:t> mezi oprávněné žadatele – </a:t>
            </a:r>
            <a:r>
              <a:rPr lang="cs-CZ" u="sng" dirty="0" smtClean="0"/>
              <a:t>15 %</a:t>
            </a:r>
            <a:r>
              <a:rPr lang="cs-CZ" dirty="0" smtClean="0"/>
              <a:t> spolufinancování</a:t>
            </a:r>
          </a:p>
          <a:p>
            <a:r>
              <a:rPr lang="cs-CZ" dirty="0" smtClean="0"/>
              <a:t>Omezení počtu příloh na </a:t>
            </a:r>
            <a:r>
              <a:rPr lang="cs-CZ" u="sng" dirty="0" smtClean="0"/>
              <a:t>max. 3 (podnikatelský plán, finanční plán a smlouvy s odběrateli/partnerské smlouvy</a:t>
            </a:r>
            <a:r>
              <a:rPr lang="cs-CZ" dirty="0" smtClean="0"/>
              <a:t>) a stran podnikatelského plánu na </a:t>
            </a:r>
            <a:r>
              <a:rPr lang="cs-CZ" u="sng" dirty="0" smtClean="0"/>
              <a:t>max. 20 stran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6511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424000" cy="1052736"/>
          </a:xfrm>
        </p:spPr>
        <p:txBody>
          <a:bodyPr/>
          <a:lstStyle/>
          <a:p>
            <a:r>
              <a:rPr lang="cs-CZ" dirty="0" smtClean="0"/>
              <a:t>Nová Výzva </a:t>
            </a:r>
            <a:r>
              <a:rPr lang="cs-CZ" altLang="cs-CZ" dirty="0" smtClean="0"/>
              <a:t>č</a:t>
            </a:r>
            <a:r>
              <a:rPr lang="cs-CZ" altLang="cs-CZ" dirty="0"/>
              <a:t>. </a:t>
            </a:r>
            <a:r>
              <a:rPr lang="cs-CZ" altLang="cs-CZ" dirty="0" smtClean="0"/>
              <a:t>03_16_067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628800"/>
            <a:ext cx="8064000" cy="4491200"/>
          </a:xfrm>
        </p:spPr>
        <p:txBody>
          <a:bodyPr/>
          <a:lstStyle/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2000" dirty="0" smtClean="0"/>
              <a:t> </a:t>
            </a:r>
            <a:r>
              <a:rPr lang="cs-CZ" altLang="cs-CZ" sz="2200" dirty="0"/>
              <a:t>v</a:t>
            </a:r>
            <a:r>
              <a:rPr lang="cs-CZ" altLang="cs-CZ" sz="2200" dirty="0" smtClean="0"/>
              <a:t>yhlášení výzvy:  31. 5. 2016</a:t>
            </a:r>
            <a:endParaRPr lang="cs-CZ" altLang="cs-CZ" sz="2200" dirty="0"/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2200" dirty="0"/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2200" dirty="0" smtClean="0"/>
              <a:t> ukončení výzvy: 30. 9. 2016</a:t>
            </a:r>
            <a:endParaRPr lang="cs-CZ" altLang="cs-CZ" sz="2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altLang="cs-CZ" sz="2200" dirty="0"/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2200" dirty="0" smtClean="0"/>
              <a:t> alokace: </a:t>
            </a:r>
            <a:r>
              <a:rPr lang="cs-CZ" altLang="cs-CZ" sz="2200" b="1" dirty="0" smtClean="0"/>
              <a:t>100 </a:t>
            </a:r>
            <a:r>
              <a:rPr lang="cs-CZ" altLang="cs-CZ" sz="2200" b="1" dirty="0"/>
              <a:t>mil. </a:t>
            </a:r>
            <a:r>
              <a:rPr lang="cs-CZ" altLang="cs-CZ" sz="2200" b="1" dirty="0" smtClean="0"/>
              <a:t>Kč</a:t>
            </a:r>
            <a:endParaRPr lang="cs-CZ" altLang="cs-CZ" sz="22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altLang="cs-CZ" sz="2200" dirty="0"/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2200" dirty="0" smtClean="0"/>
              <a:t> místo realizace: ČR, </a:t>
            </a:r>
            <a:r>
              <a:rPr lang="cs-CZ" altLang="cs-CZ" sz="2200" dirty="0"/>
              <a:t>mimo hlavní město </a:t>
            </a:r>
            <a:r>
              <a:rPr lang="cs-CZ" altLang="cs-CZ" sz="2200" dirty="0" smtClean="0"/>
              <a:t>Praha</a:t>
            </a: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2200" dirty="0"/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200" dirty="0" smtClean="0"/>
              <a:t> </a:t>
            </a:r>
            <a:r>
              <a:rPr lang="cs-CZ" sz="2200" b="1" dirty="0" smtClean="0"/>
              <a:t>max</a:t>
            </a:r>
            <a:r>
              <a:rPr lang="cs-CZ" sz="2200" b="1" dirty="0"/>
              <a:t>. výše celkových způsobilých výdajů </a:t>
            </a:r>
            <a:r>
              <a:rPr lang="cs-CZ" sz="2200" dirty="0"/>
              <a:t>projektu: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200" dirty="0"/>
              <a:t> </a:t>
            </a:r>
            <a:r>
              <a:rPr lang="cs-CZ" sz="2200" dirty="0" smtClean="0"/>
              <a:t>   </a:t>
            </a:r>
            <a:r>
              <a:rPr lang="cs-CZ" sz="2200" b="1" dirty="0"/>
              <a:t>6 </a:t>
            </a:r>
            <a:r>
              <a:rPr lang="cs-CZ" sz="2200" b="1" dirty="0"/>
              <a:t>000 000 Kč </a:t>
            </a:r>
            <a:r>
              <a:rPr lang="cs-CZ" sz="2200" dirty="0" smtClean="0"/>
              <a:t>(podpora v režimu de </a:t>
            </a:r>
            <a:r>
              <a:rPr lang="cs-CZ" sz="2200" dirty="0" err="1"/>
              <a:t>minimis</a:t>
            </a:r>
            <a:r>
              <a:rPr lang="cs-CZ" sz="2200" dirty="0"/>
              <a:t>)</a:t>
            </a: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sz="2200" dirty="0"/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2200" dirty="0" smtClean="0"/>
              <a:t> max</a:t>
            </a:r>
            <a:r>
              <a:rPr lang="cs-CZ" altLang="cs-CZ" sz="2200" dirty="0"/>
              <a:t>. délka </a:t>
            </a:r>
            <a:r>
              <a:rPr lang="cs-CZ" altLang="cs-CZ" sz="2200" dirty="0" smtClean="0"/>
              <a:t>projektu: </a:t>
            </a:r>
            <a:r>
              <a:rPr lang="cs-CZ" altLang="cs-CZ" sz="2200" dirty="0"/>
              <a:t>24 měsíců (nejpozději do 31. 12. </a:t>
            </a:r>
            <a:r>
              <a:rPr lang="cs-CZ" altLang="cs-CZ" sz="2200" dirty="0" smtClean="0"/>
              <a:t>2019)</a:t>
            </a: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2200" dirty="0"/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200" dirty="0" smtClean="0"/>
              <a:t> míra spolufinancování: </a:t>
            </a:r>
            <a:r>
              <a:rPr lang="cs-CZ" sz="2200" dirty="0"/>
              <a:t>15 % hradí příjemce</a:t>
            </a:r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altLang="cs-CZ" dirty="0" smtClean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altLang="cs-CZ" dirty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dirty="0" smtClean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dirty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dirty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altLang="cs-CZ" dirty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altLang="cs-CZ" dirty="0"/>
          </a:p>
          <a:p>
            <a:pPr>
              <a:spcBef>
                <a:spcPts val="0"/>
              </a:spcBef>
            </a:pPr>
            <a:endParaRPr lang="cs-CZ" dirty="0"/>
          </a:p>
          <a:p>
            <a:pPr>
              <a:spcBef>
                <a:spcPts val="0"/>
              </a:spcBef>
            </a:pPr>
            <a:endParaRPr lang="cs-CZ" dirty="0"/>
          </a:p>
          <a:p>
            <a:pPr>
              <a:spcBef>
                <a:spcPts val="0"/>
              </a:spcBef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z="1100" smtClean="0"/>
              <a:pPr/>
              <a:t>7</a:t>
            </a:fld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73585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Žadatelé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064000" cy="4779232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cs-CZ" b="1" dirty="0" smtClean="0"/>
              <a:t>OSVČ</a:t>
            </a:r>
            <a:endParaRPr lang="cs-CZ" b="1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b="1" dirty="0" smtClean="0"/>
              <a:t>obchodní korporace vymezené zákonem č. 90/2012 Sb., o obchodních korporacích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cs-CZ" b="1" dirty="0"/>
              <a:t>nestátní neziskové </a:t>
            </a:r>
            <a:r>
              <a:rPr lang="cs-CZ" b="1" dirty="0" smtClean="0"/>
              <a:t>organizace: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400" dirty="0" smtClean="0"/>
              <a:t>obecně prospěšné společnosti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400" dirty="0" smtClean="0"/>
              <a:t>ústavy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400" dirty="0" smtClean="0"/>
              <a:t>církevní právnické osoby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400" dirty="0" smtClean="0"/>
              <a:t>spolky </a:t>
            </a:r>
          </a:p>
          <a:p>
            <a:pPr marL="0" lvl="0" indent="0">
              <a:buNone/>
            </a:pPr>
            <a:r>
              <a:rPr lang="cs-CZ" dirty="0" smtClean="0"/>
              <a:t>	V </a:t>
            </a:r>
            <a:r>
              <a:rPr lang="cs-CZ" dirty="0"/>
              <a:t>hlavní činnosti poskytují sociální služby, v době </a:t>
            </a:r>
            <a:r>
              <a:rPr lang="cs-CZ" dirty="0" smtClean="0"/>
              <a:t>	podání </a:t>
            </a:r>
            <a:r>
              <a:rPr lang="cs-CZ" dirty="0"/>
              <a:t>žádosti jsou registrovaným poskytovatelem </a:t>
            </a:r>
            <a:r>
              <a:rPr lang="cs-CZ" dirty="0" smtClean="0"/>
              <a:t>	sociálních služeb.</a:t>
            </a:r>
            <a:endParaRPr lang="cs-CZ" dirty="0"/>
          </a:p>
          <a:p>
            <a:pPr marL="414000" lvl="1" indent="0">
              <a:buNone/>
            </a:pP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459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cílové skupiny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72816"/>
            <a:ext cx="8064000" cy="4779232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osoby </a:t>
            </a:r>
            <a:r>
              <a:rPr lang="cs-CZ" dirty="0"/>
              <a:t>dlouhodobě či opakovaně </a:t>
            </a:r>
            <a:r>
              <a:rPr lang="cs-CZ" dirty="0" smtClean="0"/>
              <a:t>nezaměstnané</a:t>
            </a:r>
            <a:endParaRPr lang="cs-CZ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osoby </a:t>
            </a:r>
            <a:r>
              <a:rPr lang="cs-CZ" dirty="0"/>
              <a:t>se zdravotním </a:t>
            </a:r>
            <a:r>
              <a:rPr lang="cs-CZ" dirty="0" smtClean="0"/>
              <a:t>postižením</a:t>
            </a:r>
            <a:endParaRPr lang="cs-CZ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osoby </a:t>
            </a:r>
            <a:r>
              <a:rPr lang="cs-CZ" dirty="0"/>
              <a:t>opouštějící výkon trestu odnětí </a:t>
            </a:r>
            <a:r>
              <a:rPr lang="cs-CZ" dirty="0" smtClean="0"/>
              <a:t>svobody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osoby </a:t>
            </a:r>
            <a:r>
              <a:rPr lang="cs-CZ" dirty="0"/>
              <a:t>opouštějící institucionální zařízení, tzn. 	 </a:t>
            </a:r>
            <a:r>
              <a:rPr lang="cs-CZ" dirty="0" smtClean="0"/>
              <a:t>zařízení </a:t>
            </a:r>
            <a:r>
              <a:rPr lang="cs-CZ" dirty="0"/>
              <a:t>pro výkon ústavní nebo ochranné </a:t>
            </a:r>
            <a:r>
              <a:rPr lang="cs-CZ" dirty="0" smtClean="0"/>
              <a:t>výchovy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cs-CZ" dirty="0" smtClean="0"/>
              <a:t>azylanti </a:t>
            </a:r>
            <a:r>
              <a:rPr lang="cs-CZ" dirty="0"/>
              <a:t>do 12 měsíců od získání azylu, </a:t>
            </a:r>
            <a:r>
              <a:rPr lang="cs-CZ" dirty="0" smtClean="0"/>
              <a:t>kteří </a:t>
            </a:r>
            <a:r>
              <a:rPr lang="cs-CZ" dirty="0"/>
              <a:t>jsou současně uchazeči o zaměstnání evidovanými na Úřadu práce </a:t>
            </a:r>
            <a:r>
              <a:rPr lang="cs-CZ" dirty="0" smtClean="0"/>
              <a:t>ČR</a:t>
            </a:r>
            <a:endParaRPr lang="cs-CZ" dirty="0"/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  <a:p>
            <a:pPr marL="414000" lvl="1" indent="0">
              <a:buNone/>
            </a:pP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606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0</TotalTime>
  <Words>2214</Words>
  <Application>Microsoft Office PowerPoint</Application>
  <PresentationFormat>Předvádění na obrazovce (4:3)</PresentationFormat>
  <Paragraphs>296</Paragraphs>
  <Slides>25</Slides>
  <Notes>24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prezentace</vt:lpstr>
      <vt:lpstr>Výzva: „podporA sociálního podnikání“, č. 03_16_067</vt:lpstr>
      <vt:lpstr>Vyhodnocení Výzvy 03_15_015</vt:lpstr>
      <vt:lpstr>Vyhodnocení Výzvy 03_15_015</vt:lpstr>
      <vt:lpstr>Vyhodnocení Výzvy 03_15_015 – hlavní důvody vyřazení</vt:lpstr>
      <vt:lpstr>Vyhodnocení Výzvy 03_15_015</vt:lpstr>
      <vt:lpstr>Výzva 03_16_067 - Hlavní změny</vt:lpstr>
      <vt:lpstr>Nová Výzva č. 03_16_067</vt:lpstr>
      <vt:lpstr>Žadatelé</vt:lpstr>
      <vt:lpstr>cílové skupiny</vt:lpstr>
      <vt:lpstr>Zaměření výzvy</vt:lpstr>
      <vt:lpstr>Zaměření výzvy</vt:lpstr>
      <vt:lpstr>Principy sociálního podniku</vt:lpstr>
      <vt:lpstr>Klíčové aktivity</vt:lpstr>
      <vt:lpstr>Partnerství</vt:lpstr>
      <vt:lpstr>Indikátory</vt:lpstr>
      <vt:lpstr>Přílohy výzvy</vt:lpstr>
      <vt:lpstr>IS KP14+</vt:lpstr>
      <vt:lpstr>Způsob hodnocení a výběr projektů</vt:lpstr>
      <vt:lpstr>Informační zdroje </vt:lpstr>
      <vt:lpstr>Rozpočet projektu</vt:lpstr>
      <vt:lpstr>Rozpočet projektu - struktura</vt:lpstr>
      <vt:lpstr>Rozpočet projektu - struktura</vt:lpstr>
      <vt:lpstr>Rozpočet projektu - struktura</vt:lpstr>
      <vt:lpstr>Kontaktní osoby PRO VÝZVU</vt:lpstr>
      <vt:lpstr> Těšíme se na Vaše projekty!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2015-02-20T08:23:15Z</dcterms:created>
  <dcterms:modified xsi:type="dcterms:W3CDTF">2016-08-24T09:50:44Z</dcterms:modified>
</cp:coreProperties>
</file>