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56"/>
  </p:notesMasterIdLst>
  <p:handoutMasterIdLst>
    <p:handoutMasterId r:id="rId57"/>
  </p:handoutMasterIdLst>
  <p:sldIdLst>
    <p:sldId id="323" r:id="rId2"/>
    <p:sldId id="455" r:id="rId3"/>
    <p:sldId id="456" r:id="rId4"/>
    <p:sldId id="524" r:id="rId5"/>
    <p:sldId id="584" r:id="rId6"/>
    <p:sldId id="457" r:id="rId7"/>
    <p:sldId id="458" r:id="rId8"/>
    <p:sldId id="459" r:id="rId9"/>
    <p:sldId id="461" r:id="rId10"/>
    <p:sldId id="460" r:id="rId11"/>
    <p:sldId id="468" r:id="rId12"/>
    <p:sldId id="467" r:id="rId13"/>
    <p:sldId id="466" r:id="rId14"/>
    <p:sldId id="529" r:id="rId15"/>
    <p:sldId id="544" r:id="rId16"/>
    <p:sldId id="560" r:id="rId17"/>
    <p:sldId id="496" r:id="rId18"/>
    <p:sldId id="520" r:id="rId19"/>
    <p:sldId id="561" r:id="rId20"/>
    <p:sldId id="536" r:id="rId21"/>
    <p:sldId id="519" r:id="rId22"/>
    <p:sldId id="581" r:id="rId23"/>
    <p:sldId id="582" r:id="rId24"/>
    <p:sldId id="498" r:id="rId25"/>
    <p:sldId id="563" r:id="rId26"/>
    <p:sldId id="499" r:id="rId27"/>
    <p:sldId id="565" r:id="rId28"/>
    <p:sldId id="566" r:id="rId29"/>
    <p:sldId id="567" r:id="rId30"/>
    <p:sldId id="564" r:id="rId31"/>
    <p:sldId id="500" r:id="rId32"/>
    <p:sldId id="591" r:id="rId33"/>
    <p:sldId id="502" r:id="rId34"/>
    <p:sldId id="505" r:id="rId35"/>
    <p:sldId id="568" r:id="rId36"/>
    <p:sldId id="587" r:id="rId37"/>
    <p:sldId id="585" r:id="rId38"/>
    <p:sldId id="586" r:id="rId39"/>
    <p:sldId id="570" r:id="rId40"/>
    <p:sldId id="571" r:id="rId41"/>
    <p:sldId id="572" r:id="rId42"/>
    <p:sldId id="573" r:id="rId43"/>
    <p:sldId id="588" r:id="rId44"/>
    <p:sldId id="574" r:id="rId45"/>
    <p:sldId id="589" r:id="rId46"/>
    <p:sldId id="575" r:id="rId47"/>
    <p:sldId id="590" r:id="rId48"/>
    <p:sldId id="577" r:id="rId49"/>
    <p:sldId id="578" r:id="rId50"/>
    <p:sldId id="518" r:id="rId51"/>
    <p:sldId id="583" r:id="rId52"/>
    <p:sldId id="517" r:id="rId53"/>
    <p:sldId id="592" r:id="rId54"/>
    <p:sldId id="579" r:id="rId55"/>
  </p:sldIdLst>
  <p:sldSz cx="9144000" cy="6858000" type="screen4x3"/>
  <p:notesSz cx="6781800"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tislav Mazal" initials="RM" lastIdx="1" clrIdx="0"/>
  <p:cmAuthor id="1" name="Martina Fišerová" initials="M.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autoAdjust="0"/>
    <p:restoredTop sz="88688" autoAdjust="0"/>
  </p:normalViewPr>
  <p:slideViewPr>
    <p:cSldViewPr>
      <p:cViewPr>
        <p:scale>
          <a:sx n="90" d="100"/>
          <a:sy n="90" d="100"/>
        </p:scale>
        <p:origin x="-882" y="-72"/>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AB0A-7BED-45CC-8968-54C5D48470FD}"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cs-CZ"/>
        </a:p>
      </dgm:t>
    </dgm:pt>
    <dgm:pt modelId="{38804BD3-7704-44DB-93A2-A6FB8DF386BF}">
      <dgm:prSet phldrT="[Text]" custT="1"/>
      <dgm:spPr/>
      <dgm:t>
        <a:bodyPr/>
        <a:lstStyle/>
        <a:p>
          <a:r>
            <a:rPr lang="cs-CZ" sz="1600" b="1" dirty="0" smtClean="0"/>
            <a:t>Prioritní osa 1 - Infrastruktura</a:t>
          </a:r>
          <a:endParaRPr lang="cs-CZ" sz="1600" b="1" dirty="0"/>
        </a:p>
      </dgm:t>
    </dgm:pt>
    <dgm:pt modelId="{5AECA738-EC58-4AD8-B30B-720E0E369E9D}" type="parTrans" cxnId="{B64F7126-809B-46FA-8512-AB45C1CB52DD}">
      <dgm:prSet/>
      <dgm:spPr/>
      <dgm:t>
        <a:bodyPr/>
        <a:lstStyle/>
        <a:p>
          <a:endParaRPr lang="cs-CZ"/>
        </a:p>
      </dgm:t>
    </dgm:pt>
    <dgm:pt modelId="{97E853D5-3B2B-4DCE-BF44-F459F80E6EE5}" type="sibTrans" cxnId="{B64F7126-809B-46FA-8512-AB45C1CB52DD}">
      <dgm:prSet/>
      <dgm:spPr/>
      <dgm:t>
        <a:bodyPr/>
        <a:lstStyle/>
        <a:p>
          <a:endParaRPr lang="cs-CZ"/>
        </a:p>
      </dgm:t>
    </dgm:pt>
    <dgm:pt modelId="{C5C86733-1C4E-4ABE-BC8B-70E73BF8076C}">
      <dgm:prSet phldrT="[Text]" custT="1"/>
      <dgm:spPr/>
      <dgm:t>
        <a:bodyPr/>
        <a:lstStyle/>
        <a:p>
          <a:r>
            <a:rPr lang="cs-CZ" sz="1200" dirty="0" smtClean="0"/>
            <a:t>Konkurenceschopné, dostupné a bezpečné regiony</a:t>
          </a:r>
          <a:endParaRPr lang="cs-CZ" sz="1200" dirty="0"/>
        </a:p>
      </dgm:t>
    </dgm:pt>
    <dgm:pt modelId="{AEF1FBBF-C95F-45ED-A8E1-CE69CDF9D44F}" type="parTrans" cxnId="{15A7B2A0-6A73-413A-BB86-87F351908914}">
      <dgm:prSet/>
      <dgm:spPr/>
      <dgm:t>
        <a:bodyPr/>
        <a:lstStyle/>
        <a:p>
          <a:endParaRPr lang="cs-CZ"/>
        </a:p>
      </dgm:t>
    </dgm:pt>
    <dgm:pt modelId="{286C2363-6DA5-4FB5-8346-569610400F7C}" type="sibTrans" cxnId="{15A7B2A0-6A73-413A-BB86-87F351908914}">
      <dgm:prSet/>
      <dgm:spPr/>
      <dgm:t>
        <a:bodyPr/>
        <a:lstStyle/>
        <a:p>
          <a:endParaRPr lang="cs-CZ"/>
        </a:p>
      </dgm:t>
    </dgm:pt>
    <dgm:pt modelId="{A8C219C7-9F00-4E75-8B16-481975849224}">
      <dgm:prSet phldrT="[Text]" custT="1"/>
      <dgm:spPr/>
      <dgm:t>
        <a:bodyPr/>
        <a:lstStyle/>
        <a:p>
          <a:r>
            <a:rPr lang="cs-CZ" sz="1200" dirty="0" smtClean="0"/>
            <a:t>Alokace 1,6 mld. EUR</a:t>
          </a:r>
          <a:endParaRPr lang="cs-CZ" sz="1200" dirty="0"/>
        </a:p>
      </dgm:t>
    </dgm:pt>
    <dgm:pt modelId="{3D529C3B-331C-4A53-8447-64F92C02A4C9}" type="parTrans" cxnId="{DC478773-C6CC-4E8E-9071-ECCDF2C2EF2E}">
      <dgm:prSet/>
      <dgm:spPr/>
      <dgm:t>
        <a:bodyPr/>
        <a:lstStyle/>
        <a:p>
          <a:endParaRPr lang="cs-CZ"/>
        </a:p>
      </dgm:t>
    </dgm:pt>
    <dgm:pt modelId="{7EDC45D9-79A5-434A-AB8A-41008476D2F4}" type="sibTrans" cxnId="{DC478773-C6CC-4E8E-9071-ECCDF2C2EF2E}">
      <dgm:prSet/>
      <dgm:spPr/>
      <dgm:t>
        <a:bodyPr/>
        <a:lstStyle/>
        <a:p>
          <a:endParaRPr lang="cs-CZ"/>
        </a:p>
      </dgm:t>
    </dgm:pt>
    <dgm:pt modelId="{855CB492-B9C1-4831-9453-D02DC01556CB}">
      <dgm:prSet phldrT="[Text]" custT="1"/>
      <dgm:spPr/>
      <dgm:t>
        <a:bodyPr/>
        <a:lstStyle/>
        <a:p>
          <a:r>
            <a:rPr lang="cs-CZ" sz="1600" b="1" dirty="0" smtClean="0"/>
            <a:t>Prioritní osa 2 - Lidé</a:t>
          </a:r>
          <a:endParaRPr lang="cs-CZ" sz="1600" b="1" dirty="0"/>
        </a:p>
      </dgm:t>
    </dgm:pt>
    <dgm:pt modelId="{46A500E4-F521-4FED-80BC-55EF97D6434D}" type="parTrans" cxnId="{E1E70704-B184-417B-9262-1209773EB354}">
      <dgm:prSet/>
      <dgm:spPr/>
      <dgm:t>
        <a:bodyPr/>
        <a:lstStyle/>
        <a:p>
          <a:endParaRPr lang="cs-CZ"/>
        </a:p>
      </dgm:t>
    </dgm:pt>
    <dgm:pt modelId="{89B1A5F6-0C83-44AA-BDC4-F0486C8FEB1C}" type="sibTrans" cxnId="{E1E70704-B184-417B-9262-1209773EB354}">
      <dgm:prSet/>
      <dgm:spPr/>
      <dgm:t>
        <a:bodyPr/>
        <a:lstStyle/>
        <a:p>
          <a:endParaRPr lang="cs-CZ"/>
        </a:p>
      </dgm:t>
    </dgm:pt>
    <dgm:pt modelId="{098ADAF1-68DC-4019-95EC-CF9DEA0595F5}">
      <dgm:prSet phldrT="[Text]" custT="1"/>
      <dgm:spPr/>
      <dgm:t>
        <a:bodyPr/>
        <a:lstStyle/>
        <a:p>
          <a:r>
            <a:rPr lang="cs-CZ" sz="1200" dirty="0" smtClean="0"/>
            <a:t>Zkvalitnění veřejných služeb a podmínek života pro obyvatele regionů</a:t>
          </a:r>
          <a:endParaRPr lang="cs-CZ" sz="1200" dirty="0"/>
        </a:p>
      </dgm:t>
    </dgm:pt>
    <dgm:pt modelId="{BBC28CAB-1411-42FD-AE69-490F5FA47BCC}" type="parTrans" cxnId="{0D1EA085-623E-4D57-808B-B23AF2C24995}">
      <dgm:prSet/>
      <dgm:spPr/>
      <dgm:t>
        <a:bodyPr/>
        <a:lstStyle/>
        <a:p>
          <a:endParaRPr lang="cs-CZ"/>
        </a:p>
      </dgm:t>
    </dgm:pt>
    <dgm:pt modelId="{3601A7EA-3FDB-4E9C-A299-B4AF145636B4}" type="sibTrans" cxnId="{0D1EA085-623E-4D57-808B-B23AF2C24995}">
      <dgm:prSet/>
      <dgm:spPr/>
      <dgm:t>
        <a:bodyPr/>
        <a:lstStyle/>
        <a:p>
          <a:endParaRPr lang="cs-CZ"/>
        </a:p>
      </dgm:t>
    </dgm:pt>
    <dgm:pt modelId="{75152ED6-09D4-4CB2-B330-0EBA2A1F6BEE}">
      <dgm:prSet phldrT="[Text]" custT="1"/>
      <dgm:spPr/>
      <dgm:t>
        <a:bodyPr/>
        <a:lstStyle/>
        <a:p>
          <a:r>
            <a:rPr lang="cs-CZ" sz="1200" dirty="0" smtClean="0"/>
            <a:t>Alokace 1,7 mld. EUR</a:t>
          </a:r>
          <a:endParaRPr lang="cs-CZ" sz="1200" dirty="0"/>
        </a:p>
      </dgm:t>
    </dgm:pt>
    <dgm:pt modelId="{CC109D3F-9445-4552-9CA0-A9E9B002361B}" type="parTrans" cxnId="{7442FBE8-417F-4111-B6ED-AEAE7C9C435B}">
      <dgm:prSet/>
      <dgm:spPr/>
      <dgm:t>
        <a:bodyPr/>
        <a:lstStyle/>
        <a:p>
          <a:endParaRPr lang="cs-CZ"/>
        </a:p>
      </dgm:t>
    </dgm:pt>
    <dgm:pt modelId="{C930B535-36DD-47E2-9858-8F6E44F2C9EA}" type="sibTrans" cxnId="{7442FBE8-417F-4111-B6ED-AEAE7C9C435B}">
      <dgm:prSet/>
      <dgm:spPr/>
      <dgm:t>
        <a:bodyPr/>
        <a:lstStyle/>
        <a:p>
          <a:endParaRPr lang="cs-CZ"/>
        </a:p>
      </dgm:t>
    </dgm:pt>
    <dgm:pt modelId="{D74C87B0-8199-4D82-97CA-8716D0810C88}">
      <dgm:prSet phldrT="[Text]" custT="1"/>
      <dgm:spPr/>
      <dgm:t>
        <a:bodyPr/>
        <a:lstStyle/>
        <a:p>
          <a:r>
            <a:rPr lang="cs-CZ" sz="1600" b="1" dirty="0" smtClean="0"/>
            <a:t>Prioritní osa 3 - Instituce</a:t>
          </a:r>
          <a:endParaRPr lang="cs-CZ" sz="1600" b="1" dirty="0"/>
        </a:p>
      </dgm:t>
    </dgm:pt>
    <dgm:pt modelId="{BA6FD47A-7786-47D8-9381-A1E3D218F4E4}" type="parTrans" cxnId="{CC11735D-CD9A-491C-AEF0-7073EE76FB85}">
      <dgm:prSet/>
      <dgm:spPr/>
      <dgm:t>
        <a:bodyPr/>
        <a:lstStyle/>
        <a:p>
          <a:endParaRPr lang="cs-CZ"/>
        </a:p>
      </dgm:t>
    </dgm:pt>
    <dgm:pt modelId="{63D68963-997E-49B1-9594-476FD97AA95B}" type="sibTrans" cxnId="{CC11735D-CD9A-491C-AEF0-7073EE76FB85}">
      <dgm:prSet/>
      <dgm:spPr/>
      <dgm:t>
        <a:bodyPr/>
        <a:lstStyle/>
        <a:p>
          <a:endParaRPr lang="cs-CZ"/>
        </a:p>
      </dgm:t>
    </dgm:pt>
    <dgm:pt modelId="{34C60AC1-3BAF-4349-9B04-1EBEAA6874AE}">
      <dgm:prSet phldrT="[Text]" custT="1"/>
      <dgm:spPr/>
      <dgm:t>
        <a:bodyPr/>
        <a:lstStyle/>
        <a:p>
          <a:r>
            <a:rPr lang="cs-CZ" sz="1200" dirty="0" smtClean="0"/>
            <a:t>Dobrá správa území a zefektivnění veřejných institucí</a:t>
          </a:r>
          <a:endParaRPr lang="cs-CZ" sz="1200" dirty="0"/>
        </a:p>
      </dgm:t>
    </dgm:pt>
    <dgm:pt modelId="{B31C10BD-BE4E-4EEF-981F-25C40EBC00D4}" type="parTrans" cxnId="{3D52D5DF-88CF-4499-8222-584F5AB467B0}">
      <dgm:prSet/>
      <dgm:spPr/>
      <dgm:t>
        <a:bodyPr/>
        <a:lstStyle/>
        <a:p>
          <a:endParaRPr lang="cs-CZ"/>
        </a:p>
      </dgm:t>
    </dgm:pt>
    <dgm:pt modelId="{23EAEF30-F210-45C2-A3C7-7E5016B64A98}" type="sibTrans" cxnId="{3D52D5DF-88CF-4499-8222-584F5AB467B0}">
      <dgm:prSet/>
      <dgm:spPr/>
      <dgm:t>
        <a:bodyPr/>
        <a:lstStyle/>
        <a:p>
          <a:endParaRPr lang="cs-CZ"/>
        </a:p>
      </dgm:t>
    </dgm:pt>
    <dgm:pt modelId="{273BDC39-9757-4293-83AA-A9E9CC915DA0}">
      <dgm:prSet phldrT="[Text]" custT="1"/>
      <dgm:spPr/>
      <dgm:t>
        <a:bodyPr/>
        <a:lstStyle/>
        <a:p>
          <a:r>
            <a:rPr lang="cs-CZ" sz="1200" dirty="0" smtClean="0"/>
            <a:t>Alokace 0,8 mld. EUR</a:t>
          </a:r>
          <a:endParaRPr lang="cs-CZ" sz="1200" dirty="0"/>
        </a:p>
      </dgm:t>
    </dgm:pt>
    <dgm:pt modelId="{982DFF29-8236-4E99-97CE-FD76D273CBEC}" type="parTrans" cxnId="{CF6D3D8A-7289-43F1-82F2-5F5C4672169C}">
      <dgm:prSet/>
      <dgm:spPr/>
      <dgm:t>
        <a:bodyPr/>
        <a:lstStyle/>
        <a:p>
          <a:endParaRPr lang="cs-CZ"/>
        </a:p>
      </dgm:t>
    </dgm:pt>
    <dgm:pt modelId="{13EEE600-D28C-4CBF-9128-6CDA52976D52}" type="sibTrans" cxnId="{CF6D3D8A-7289-43F1-82F2-5F5C4672169C}">
      <dgm:prSet/>
      <dgm:spPr/>
      <dgm:t>
        <a:bodyPr/>
        <a:lstStyle/>
        <a:p>
          <a:endParaRPr lang="cs-CZ"/>
        </a:p>
      </dgm:t>
    </dgm:pt>
    <dgm:pt modelId="{D3784C62-6E03-4E88-AA8E-EC0DCEAD96BC}">
      <dgm:prSet custT="1"/>
      <dgm:spPr/>
      <dgm:t>
        <a:bodyPr/>
        <a:lstStyle/>
        <a:p>
          <a:endParaRPr lang="cs-CZ" sz="1900" b="1" dirty="0" smtClean="0"/>
        </a:p>
        <a:p>
          <a:r>
            <a:rPr lang="cs-CZ" sz="1600" b="1" dirty="0" smtClean="0"/>
            <a:t>Prioritní osa 4 - Komunitně vedený místní rozvoj</a:t>
          </a:r>
        </a:p>
        <a:p>
          <a:r>
            <a:rPr lang="cs-CZ" sz="1400" dirty="0" smtClean="0"/>
            <a:t> - </a:t>
          </a:r>
          <a:r>
            <a:rPr lang="cs-CZ" sz="1200" dirty="0" smtClean="0"/>
            <a:t>Alokace 390 mil. EUR</a:t>
          </a:r>
        </a:p>
        <a:p>
          <a:r>
            <a:rPr lang="cs-CZ" sz="1200" dirty="0" smtClean="0"/>
            <a:t>  - Posílení CLLD, provozní a animační náklady</a:t>
          </a:r>
        </a:p>
        <a:p>
          <a:endParaRPr lang="cs-CZ" sz="1500" dirty="0" smtClean="0"/>
        </a:p>
        <a:p>
          <a:r>
            <a:rPr lang="cs-CZ" sz="1800" dirty="0" smtClean="0"/>
            <a:t> </a:t>
          </a:r>
          <a:endParaRPr lang="cs-CZ" sz="1800" dirty="0"/>
        </a:p>
      </dgm:t>
    </dgm:pt>
    <dgm:pt modelId="{7AF4961A-ED0F-4EDC-8D12-D24EE5DE0A42}" type="sibTrans" cxnId="{B38F51DE-8E25-4857-B3F8-75840DF3F177}">
      <dgm:prSet/>
      <dgm:spPr/>
      <dgm:t>
        <a:bodyPr/>
        <a:lstStyle/>
        <a:p>
          <a:endParaRPr lang="cs-CZ"/>
        </a:p>
      </dgm:t>
    </dgm:pt>
    <dgm:pt modelId="{9D3428C1-5D9B-4B48-89F0-11E980CE6367}" type="parTrans" cxnId="{B38F51DE-8E25-4857-B3F8-75840DF3F177}">
      <dgm:prSet/>
      <dgm:spPr/>
      <dgm:t>
        <a:bodyPr/>
        <a:lstStyle/>
        <a:p>
          <a:endParaRPr lang="cs-CZ"/>
        </a:p>
      </dgm:t>
    </dgm:pt>
    <dgm:pt modelId="{9BEAB610-B179-412C-A911-0AE990A76040}">
      <dgm:prSet phldrT="[Text]" custT="1"/>
      <dgm:spPr/>
      <dgm:t>
        <a:bodyPr/>
        <a:lstStyle/>
        <a:p>
          <a:r>
            <a:rPr lang="cs-CZ" sz="1200" dirty="0" smtClean="0"/>
            <a:t>Doprava, integrované dopravní systémy, IZS</a:t>
          </a:r>
          <a:endParaRPr lang="cs-CZ" sz="1200" dirty="0"/>
        </a:p>
      </dgm:t>
    </dgm:pt>
    <dgm:pt modelId="{B058C57C-1932-4F82-B960-E9ABCE39DA10}" type="parTrans" cxnId="{4B201E5A-B514-43A8-9FF2-13EE75C6267D}">
      <dgm:prSet/>
      <dgm:spPr/>
      <dgm:t>
        <a:bodyPr/>
        <a:lstStyle/>
        <a:p>
          <a:endParaRPr lang="cs-CZ"/>
        </a:p>
      </dgm:t>
    </dgm:pt>
    <dgm:pt modelId="{3EB8B75A-1CCF-4180-9542-77B7289E93F6}" type="sibTrans" cxnId="{4B201E5A-B514-43A8-9FF2-13EE75C6267D}">
      <dgm:prSet/>
      <dgm:spPr/>
      <dgm:t>
        <a:bodyPr/>
        <a:lstStyle/>
        <a:p>
          <a:endParaRPr lang="cs-CZ"/>
        </a:p>
      </dgm:t>
    </dgm:pt>
    <dgm:pt modelId="{CE8BA2DC-6A07-4136-AE2C-02E787173318}">
      <dgm:prSet phldrT="[Text]" custT="1"/>
      <dgm:spPr/>
      <dgm:t>
        <a:bodyPr/>
        <a:lstStyle/>
        <a:p>
          <a:r>
            <a:rPr lang="cs-CZ" sz="1200" dirty="0" smtClean="0"/>
            <a:t>Sociální služby/bydlení, sociální podnikání, zdravotní péče, vzdělávání, zateplování</a:t>
          </a:r>
          <a:endParaRPr lang="cs-CZ" sz="1200" dirty="0"/>
        </a:p>
      </dgm:t>
    </dgm:pt>
    <dgm:pt modelId="{2364E369-AC98-4AC6-8070-77B5CDF58140}" type="parTrans" cxnId="{2BE8E23A-86C2-47E7-AB01-A3AC2D35367C}">
      <dgm:prSet/>
      <dgm:spPr/>
      <dgm:t>
        <a:bodyPr/>
        <a:lstStyle/>
        <a:p>
          <a:endParaRPr lang="cs-CZ"/>
        </a:p>
      </dgm:t>
    </dgm:pt>
    <dgm:pt modelId="{1EF5AC0F-9C89-46BA-931D-093812BF1C36}" type="sibTrans" cxnId="{2BE8E23A-86C2-47E7-AB01-A3AC2D35367C}">
      <dgm:prSet/>
      <dgm:spPr/>
      <dgm:t>
        <a:bodyPr/>
        <a:lstStyle/>
        <a:p>
          <a:endParaRPr lang="cs-CZ"/>
        </a:p>
      </dgm:t>
    </dgm:pt>
    <dgm:pt modelId="{011776CB-E079-448D-8CBF-0D6A1B0031D4}">
      <dgm:prSet phldrT="[Text]"/>
      <dgm:spPr/>
      <dgm:t>
        <a:bodyPr/>
        <a:lstStyle/>
        <a:p>
          <a:endParaRPr lang="cs-CZ" sz="1100" dirty="0"/>
        </a:p>
      </dgm:t>
    </dgm:pt>
    <dgm:pt modelId="{96EFE842-57A1-4857-AB91-F6EC5AF4C58A}" type="parTrans" cxnId="{A37C4BF5-B775-4ED6-85F3-E253392DFE69}">
      <dgm:prSet/>
      <dgm:spPr/>
      <dgm:t>
        <a:bodyPr/>
        <a:lstStyle/>
        <a:p>
          <a:endParaRPr lang="cs-CZ"/>
        </a:p>
      </dgm:t>
    </dgm:pt>
    <dgm:pt modelId="{6E105E89-4A89-4F46-9629-6926A46E3211}" type="sibTrans" cxnId="{A37C4BF5-B775-4ED6-85F3-E253392DFE69}">
      <dgm:prSet/>
      <dgm:spPr/>
      <dgm:t>
        <a:bodyPr/>
        <a:lstStyle/>
        <a:p>
          <a:endParaRPr lang="cs-CZ"/>
        </a:p>
      </dgm:t>
    </dgm:pt>
    <dgm:pt modelId="{F883D463-9FC1-405D-86B6-DFDB1BF4DFD4}">
      <dgm:prSet phldrT="[Text]" custT="1"/>
      <dgm:spPr/>
      <dgm:t>
        <a:bodyPr/>
        <a:lstStyle/>
        <a:p>
          <a:r>
            <a:rPr lang="cs-CZ" sz="1200" dirty="0" smtClean="0"/>
            <a:t>Kulturní dědictví, e-Government, dokumenty územního rozvoje</a:t>
          </a:r>
          <a:endParaRPr lang="cs-CZ" sz="1200" dirty="0"/>
        </a:p>
      </dgm:t>
    </dgm:pt>
    <dgm:pt modelId="{4089294D-1236-4D90-A4CA-5ABFB48B4A69}" type="parTrans" cxnId="{C682256E-1973-4AC7-954E-3675913CCEA0}">
      <dgm:prSet/>
      <dgm:spPr/>
      <dgm:t>
        <a:bodyPr/>
        <a:lstStyle/>
        <a:p>
          <a:endParaRPr lang="cs-CZ"/>
        </a:p>
      </dgm:t>
    </dgm:pt>
    <dgm:pt modelId="{C7B43A55-CB70-4631-995C-E69EA77BC0FA}" type="sibTrans" cxnId="{C682256E-1973-4AC7-954E-3675913CCEA0}">
      <dgm:prSet/>
      <dgm:spPr/>
      <dgm:t>
        <a:bodyPr/>
        <a:lstStyle/>
        <a:p>
          <a:endParaRPr lang="cs-CZ"/>
        </a:p>
      </dgm:t>
    </dgm:pt>
    <dgm:pt modelId="{8A587B36-857B-41ED-B7A7-D47113F79935}" type="pres">
      <dgm:prSet presAssocID="{A518AB0A-7BED-45CC-8968-54C5D48470FD}" presName="linear" presStyleCnt="0">
        <dgm:presLayoutVars>
          <dgm:dir/>
          <dgm:resizeHandles val="exact"/>
        </dgm:presLayoutVars>
      </dgm:prSet>
      <dgm:spPr/>
      <dgm:t>
        <a:bodyPr/>
        <a:lstStyle/>
        <a:p>
          <a:endParaRPr lang="cs-CZ"/>
        </a:p>
      </dgm:t>
    </dgm:pt>
    <dgm:pt modelId="{64EB5DFD-492E-47C2-A4DD-BBD451AF4F4E}" type="pres">
      <dgm:prSet presAssocID="{38804BD3-7704-44DB-93A2-A6FB8DF386BF}" presName="comp" presStyleCnt="0"/>
      <dgm:spPr/>
    </dgm:pt>
    <dgm:pt modelId="{50CD8E78-60B6-449B-AD20-121950675E4A}" type="pres">
      <dgm:prSet presAssocID="{38804BD3-7704-44DB-93A2-A6FB8DF386BF}" presName="box" presStyleLbl="node1" presStyleIdx="0" presStyleCnt="4" custLinFactNeighborY="-6845"/>
      <dgm:spPr/>
      <dgm:t>
        <a:bodyPr/>
        <a:lstStyle/>
        <a:p>
          <a:endParaRPr lang="cs-CZ"/>
        </a:p>
      </dgm:t>
    </dgm:pt>
    <dgm:pt modelId="{C72FE72D-A4DA-4420-9D63-39C025359A7F}" type="pres">
      <dgm:prSet presAssocID="{38804BD3-7704-44DB-93A2-A6FB8DF386B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t>
        <a:bodyPr/>
        <a:lstStyle/>
        <a:p>
          <a:endParaRPr lang="cs-CZ"/>
        </a:p>
      </dgm:t>
    </dgm:pt>
    <dgm:pt modelId="{66C8A01D-04C6-4396-8787-43DC36C8480A}" type="pres">
      <dgm:prSet presAssocID="{38804BD3-7704-44DB-93A2-A6FB8DF386BF}" presName="text" presStyleLbl="node1" presStyleIdx="0" presStyleCnt="4">
        <dgm:presLayoutVars>
          <dgm:bulletEnabled val="1"/>
        </dgm:presLayoutVars>
      </dgm:prSet>
      <dgm:spPr/>
      <dgm:t>
        <a:bodyPr/>
        <a:lstStyle/>
        <a:p>
          <a:endParaRPr lang="cs-CZ"/>
        </a:p>
      </dgm:t>
    </dgm:pt>
    <dgm:pt modelId="{93AC31F7-E6D2-45E8-BD17-C2F01F80D57E}" type="pres">
      <dgm:prSet presAssocID="{97E853D5-3B2B-4DCE-BF44-F459F80E6EE5}" presName="spacer" presStyleCnt="0"/>
      <dgm:spPr/>
    </dgm:pt>
    <dgm:pt modelId="{B249F259-2691-44EA-A647-C688963D4FA1}" type="pres">
      <dgm:prSet presAssocID="{855CB492-B9C1-4831-9453-D02DC01556CB}" presName="comp" presStyleCnt="0"/>
      <dgm:spPr/>
    </dgm:pt>
    <dgm:pt modelId="{D220A56B-34B4-4DD0-B125-97D865139D92}" type="pres">
      <dgm:prSet presAssocID="{855CB492-B9C1-4831-9453-D02DC01556CB}" presName="box" presStyleLbl="node1" presStyleIdx="1" presStyleCnt="4"/>
      <dgm:spPr/>
      <dgm:t>
        <a:bodyPr/>
        <a:lstStyle/>
        <a:p>
          <a:endParaRPr lang="cs-CZ"/>
        </a:p>
      </dgm:t>
    </dgm:pt>
    <dgm:pt modelId="{AC85F51E-059B-4E4B-88C8-BEEAF6E6C8CB}" type="pres">
      <dgm:prSet presAssocID="{855CB492-B9C1-4831-9453-D02DC01556C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E62D4D7-9191-4501-B151-D627F722878F}" type="pres">
      <dgm:prSet presAssocID="{855CB492-B9C1-4831-9453-D02DC01556CB}" presName="text" presStyleLbl="node1" presStyleIdx="1" presStyleCnt="4">
        <dgm:presLayoutVars>
          <dgm:bulletEnabled val="1"/>
        </dgm:presLayoutVars>
      </dgm:prSet>
      <dgm:spPr/>
      <dgm:t>
        <a:bodyPr/>
        <a:lstStyle/>
        <a:p>
          <a:endParaRPr lang="cs-CZ"/>
        </a:p>
      </dgm:t>
    </dgm:pt>
    <dgm:pt modelId="{821F83A2-5DE7-4DB3-AC2F-3437098DDD8C}" type="pres">
      <dgm:prSet presAssocID="{89B1A5F6-0C83-44AA-BDC4-F0486C8FEB1C}" presName="spacer" presStyleCnt="0"/>
      <dgm:spPr/>
    </dgm:pt>
    <dgm:pt modelId="{42D704DB-7DF6-440E-B7C9-644A864B0BFF}" type="pres">
      <dgm:prSet presAssocID="{D74C87B0-8199-4D82-97CA-8716D0810C88}" presName="comp" presStyleCnt="0"/>
      <dgm:spPr/>
    </dgm:pt>
    <dgm:pt modelId="{9A27448D-784B-4861-9334-121A223779B3}" type="pres">
      <dgm:prSet presAssocID="{D74C87B0-8199-4D82-97CA-8716D0810C88}" presName="box" presStyleLbl="node1" presStyleIdx="2" presStyleCnt="4"/>
      <dgm:spPr/>
      <dgm:t>
        <a:bodyPr/>
        <a:lstStyle/>
        <a:p>
          <a:endParaRPr lang="cs-CZ"/>
        </a:p>
      </dgm:t>
    </dgm:pt>
    <dgm:pt modelId="{CB3108F3-6AC6-46B9-815A-42013ADAA734}" type="pres">
      <dgm:prSet presAssocID="{D74C87B0-8199-4D82-97CA-8716D0810C8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14AE268-84D0-4EF9-B74B-195569128116}" type="pres">
      <dgm:prSet presAssocID="{D74C87B0-8199-4D82-97CA-8716D0810C88}" presName="text" presStyleLbl="node1" presStyleIdx="2" presStyleCnt="4">
        <dgm:presLayoutVars>
          <dgm:bulletEnabled val="1"/>
        </dgm:presLayoutVars>
      </dgm:prSet>
      <dgm:spPr/>
      <dgm:t>
        <a:bodyPr/>
        <a:lstStyle/>
        <a:p>
          <a:endParaRPr lang="cs-CZ"/>
        </a:p>
      </dgm:t>
    </dgm:pt>
    <dgm:pt modelId="{540D9C1A-F7EF-4C42-8E40-E43DCD410462}" type="pres">
      <dgm:prSet presAssocID="{63D68963-997E-49B1-9594-476FD97AA95B}" presName="spacer" presStyleCnt="0"/>
      <dgm:spPr/>
    </dgm:pt>
    <dgm:pt modelId="{8E18C6B9-65AB-4143-ACFB-F77B95B74E4A}" type="pres">
      <dgm:prSet presAssocID="{D3784C62-6E03-4E88-AA8E-EC0DCEAD96BC}" presName="comp" presStyleCnt="0"/>
      <dgm:spPr/>
    </dgm:pt>
    <dgm:pt modelId="{9E808720-DA3C-4D88-83BC-C88B0AC710F3}" type="pres">
      <dgm:prSet presAssocID="{D3784C62-6E03-4E88-AA8E-EC0DCEAD96BC}" presName="box" presStyleLbl="node1" presStyleIdx="3" presStyleCnt="4" custLinFactNeighborX="-6703" custLinFactNeighborY="252"/>
      <dgm:spPr/>
      <dgm:t>
        <a:bodyPr/>
        <a:lstStyle/>
        <a:p>
          <a:endParaRPr lang="cs-CZ"/>
        </a:p>
      </dgm:t>
    </dgm:pt>
    <dgm:pt modelId="{5C5B56BD-76A1-46D2-95E9-D7A31171320F}" type="pres">
      <dgm:prSet presAssocID="{D3784C62-6E03-4E88-AA8E-EC0DCEAD96B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dgm:spPr>
      <dgm:t>
        <a:bodyPr/>
        <a:lstStyle/>
        <a:p>
          <a:endParaRPr lang="cs-CZ"/>
        </a:p>
      </dgm:t>
    </dgm:pt>
    <dgm:pt modelId="{C47FD7BB-128E-4643-98CA-3F319452AC98}" type="pres">
      <dgm:prSet presAssocID="{D3784C62-6E03-4E88-AA8E-EC0DCEAD96BC}" presName="text" presStyleLbl="node1" presStyleIdx="3" presStyleCnt="4">
        <dgm:presLayoutVars>
          <dgm:bulletEnabled val="1"/>
        </dgm:presLayoutVars>
      </dgm:prSet>
      <dgm:spPr/>
      <dgm:t>
        <a:bodyPr/>
        <a:lstStyle/>
        <a:p>
          <a:endParaRPr lang="cs-CZ"/>
        </a:p>
      </dgm:t>
    </dgm:pt>
  </dgm:ptLst>
  <dgm:cxnLst>
    <dgm:cxn modelId="{546E70CE-94F3-489E-8FF8-857586CB9812}" type="presOf" srcId="{C5C86733-1C4E-4ABE-BC8B-70E73BF8076C}" destId="{66C8A01D-04C6-4396-8787-43DC36C8480A}" srcOrd="1" destOrd="1" presId="urn:microsoft.com/office/officeart/2005/8/layout/vList4#1"/>
    <dgm:cxn modelId="{17CB93BB-BEDC-4DB5-A35C-D2E4CBB2515D}" type="presOf" srcId="{855CB492-B9C1-4831-9453-D02DC01556CB}" destId="{D220A56B-34B4-4DD0-B125-97D865139D92}" srcOrd="0" destOrd="0" presId="urn:microsoft.com/office/officeart/2005/8/layout/vList4#1"/>
    <dgm:cxn modelId="{BEB2CF44-52BF-4701-89DC-0BE8009E2DAB}" type="presOf" srcId="{38804BD3-7704-44DB-93A2-A6FB8DF386BF}" destId="{50CD8E78-60B6-449B-AD20-121950675E4A}" srcOrd="0" destOrd="0" presId="urn:microsoft.com/office/officeart/2005/8/layout/vList4#1"/>
    <dgm:cxn modelId="{4B201E5A-B514-43A8-9FF2-13EE75C6267D}" srcId="{38804BD3-7704-44DB-93A2-A6FB8DF386BF}" destId="{9BEAB610-B179-412C-A911-0AE990A76040}" srcOrd="2" destOrd="0" parTransId="{B058C57C-1932-4F82-B960-E9ABCE39DA10}" sibTransId="{3EB8B75A-1CCF-4180-9542-77B7289E93F6}"/>
    <dgm:cxn modelId="{DC478773-C6CC-4E8E-9071-ECCDF2C2EF2E}" srcId="{38804BD3-7704-44DB-93A2-A6FB8DF386BF}" destId="{A8C219C7-9F00-4E75-8B16-481975849224}" srcOrd="1" destOrd="0" parTransId="{3D529C3B-331C-4A53-8447-64F92C02A4C9}" sibTransId="{7EDC45D9-79A5-434A-AB8A-41008476D2F4}"/>
    <dgm:cxn modelId="{D6081441-BB30-4007-A30C-D5316656695A}" type="presOf" srcId="{273BDC39-9757-4293-83AA-A9E9CC915DA0}" destId="{9A27448D-784B-4861-9334-121A223779B3}" srcOrd="0" destOrd="2" presId="urn:microsoft.com/office/officeart/2005/8/layout/vList4#1"/>
    <dgm:cxn modelId="{C03BC261-5A37-4CD8-BCA2-E9B04F4146A4}" type="presOf" srcId="{D3784C62-6E03-4E88-AA8E-EC0DCEAD96BC}" destId="{9E808720-DA3C-4D88-83BC-C88B0AC710F3}" srcOrd="0" destOrd="0" presId="urn:microsoft.com/office/officeart/2005/8/layout/vList4#1"/>
    <dgm:cxn modelId="{C682256E-1973-4AC7-954E-3675913CCEA0}" srcId="{D74C87B0-8199-4D82-97CA-8716D0810C88}" destId="{F883D463-9FC1-405D-86B6-DFDB1BF4DFD4}" srcOrd="2" destOrd="0" parTransId="{4089294D-1236-4D90-A4CA-5ABFB48B4A69}" sibTransId="{C7B43A55-CB70-4631-995C-E69EA77BC0FA}"/>
    <dgm:cxn modelId="{F2F09EBF-33BF-4E13-B070-8D4C8F34D37F}" type="presOf" srcId="{011776CB-E079-448D-8CBF-0D6A1B0031D4}" destId="{9A27448D-784B-4861-9334-121A223779B3}" srcOrd="0" destOrd="4" presId="urn:microsoft.com/office/officeart/2005/8/layout/vList4#1"/>
    <dgm:cxn modelId="{15C2A6A7-F083-429A-BFC2-197D42FB553B}" type="presOf" srcId="{A8C219C7-9F00-4E75-8B16-481975849224}" destId="{50CD8E78-60B6-449B-AD20-121950675E4A}" srcOrd="0" destOrd="2" presId="urn:microsoft.com/office/officeart/2005/8/layout/vList4#1"/>
    <dgm:cxn modelId="{82833C9B-A7B2-4DDD-8813-7A5B341B8D41}" type="presOf" srcId="{D74C87B0-8199-4D82-97CA-8716D0810C88}" destId="{9A27448D-784B-4861-9334-121A223779B3}" srcOrd="0" destOrd="0" presId="urn:microsoft.com/office/officeart/2005/8/layout/vList4#1"/>
    <dgm:cxn modelId="{15A7B2A0-6A73-413A-BB86-87F351908914}" srcId="{38804BD3-7704-44DB-93A2-A6FB8DF386BF}" destId="{C5C86733-1C4E-4ABE-BC8B-70E73BF8076C}" srcOrd="0" destOrd="0" parTransId="{AEF1FBBF-C95F-45ED-A8E1-CE69CDF9D44F}" sibTransId="{286C2363-6DA5-4FB5-8346-569610400F7C}"/>
    <dgm:cxn modelId="{13A5BD16-1A55-4210-B7D7-8B280C91637C}" type="presOf" srcId="{273BDC39-9757-4293-83AA-A9E9CC915DA0}" destId="{614AE268-84D0-4EF9-B74B-195569128116}" srcOrd="1" destOrd="2" presId="urn:microsoft.com/office/officeart/2005/8/layout/vList4#1"/>
    <dgm:cxn modelId="{A37C4BF5-B775-4ED6-85F3-E253392DFE69}" srcId="{D74C87B0-8199-4D82-97CA-8716D0810C88}" destId="{011776CB-E079-448D-8CBF-0D6A1B0031D4}" srcOrd="3" destOrd="0" parTransId="{96EFE842-57A1-4857-AB91-F6EC5AF4C58A}" sibTransId="{6E105E89-4A89-4F46-9629-6926A46E3211}"/>
    <dgm:cxn modelId="{CC11735D-CD9A-491C-AEF0-7073EE76FB85}" srcId="{A518AB0A-7BED-45CC-8968-54C5D48470FD}" destId="{D74C87B0-8199-4D82-97CA-8716D0810C88}" srcOrd="2" destOrd="0" parTransId="{BA6FD47A-7786-47D8-9381-A1E3D218F4E4}" sibTransId="{63D68963-997E-49B1-9594-476FD97AA95B}"/>
    <dgm:cxn modelId="{F043768E-2E07-4F02-BAFD-357BD246493B}" type="presOf" srcId="{CE8BA2DC-6A07-4136-AE2C-02E787173318}" destId="{6E62D4D7-9191-4501-B151-D627F722878F}" srcOrd="1" destOrd="3" presId="urn:microsoft.com/office/officeart/2005/8/layout/vList4#1"/>
    <dgm:cxn modelId="{F9C02D2B-96B8-4049-9C94-C923F43878A1}" type="presOf" srcId="{38804BD3-7704-44DB-93A2-A6FB8DF386BF}" destId="{66C8A01D-04C6-4396-8787-43DC36C8480A}" srcOrd="1" destOrd="0" presId="urn:microsoft.com/office/officeart/2005/8/layout/vList4#1"/>
    <dgm:cxn modelId="{DB7BDE83-C6C2-41B7-955E-C7477B15B347}" type="presOf" srcId="{75152ED6-09D4-4CB2-B330-0EBA2A1F6BEE}" destId="{D220A56B-34B4-4DD0-B125-97D865139D92}" srcOrd="0" destOrd="2" presId="urn:microsoft.com/office/officeart/2005/8/layout/vList4#1"/>
    <dgm:cxn modelId="{12992C2A-1583-4522-B5DF-9287074C64B4}" type="presOf" srcId="{A518AB0A-7BED-45CC-8968-54C5D48470FD}" destId="{8A587B36-857B-41ED-B7A7-D47113F79935}" srcOrd="0" destOrd="0" presId="urn:microsoft.com/office/officeart/2005/8/layout/vList4#1"/>
    <dgm:cxn modelId="{3D52D5DF-88CF-4499-8222-584F5AB467B0}" srcId="{D74C87B0-8199-4D82-97CA-8716D0810C88}" destId="{34C60AC1-3BAF-4349-9B04-1EBEAA6874AE}" srcOrd="0" destOrd="0" parTransId="{B31C10BD-BE4E-4EEF-981F-25C40EBC00D4}" sibTransId="{23EAEF30-F210-45C2-A3C7-7E5016B64A98}"/>
    <dgm:cxn modelId="{B38F51DE-8E25-4857-B3F8-75840DF3F177}" srcId="{A518AB0A-7BED-45CC-8968-54C5D48470FD}" destId="{D3784C62-6E03-4E88-AA8E-EC0DCEAD96BC}" srcOrd="3" destOrd="0" parTransId="{9D3428C1-5D9B-4B48-89F0-11E980CE6367}" sibTransId="{7AF4961A-ED0F-4EDC-8D12-D24EE5DE0A42}"/>
    <dgm:cxn modelId="{3EB7E065-C540-46C9-8F2D-CCB457396A6C}" type="presOf" srcId="{098ADAF1-68DC-4019-95EC-CF9DEA0595F5}" destId="{D220A56B-34B4-4DD0-B125-97D865139D92}" srcOrd="0" destOrd="1" presId="urn:microsoft.com/office/officeart/2005/8/layout/vList4#1"/>
    <dgm:cxn modelId="{17BB2CDF-F755-45A2-9ABD-13DBCD224235}" type="presOf" srcId="{CE8BA2DC-6A07-4136-AE2C-02E787173318}" destId="{D220A56B-34B4-4DD0-B125-97D865139D92}" srcOrd="0" destOrd="3" presId="urn:microsoft.com/office/officeart/2005/8/layout/vList4#1"/>
    <dgm:cxn modelId="{4EDE3C4E-A23C-4158-8D5B-6DDE1B627EA5}" type="presOf" srcId="{75152ED6-09D4-4CB2-B330-0EBA2A1F6BEE}" destId="{6E62D4D7-9191-4501-B151-D627F722878F}" srcOrd="1" destOrd="2" presId="urn:microsoft.com/office/officeart/2005/8/layout/vList4#1"/>
    <dgm:cxn modelId="{7EC5CAD3-8E8F-46FC-8C36-0F553621560C}" type="presOf" srcId="{34C60AC1-3BAF-4349-9B04-1EBEAA6874AE}" destId="{9A27448D-784B-4861-9334-121A223779B3}" srcOrd="0" destOrd="1" presId="urn:microsoft.com/office/officeart/2005/8/layout/vList4#1"/>
    <dgm:cxn modelId="{CF6D3D8A-7289-43F1-82F2-5F5C4672169C}" srcId="{D74C87B0-8199-4D82-97CA-8716D0810C88}" destId="{273BDC39-9757-4293-83AA-A9E9CC915DA0}" srcOrd="1" destOrd="0" parTransId="{982DFF29-8236-4E99-97CE-FD76D273CBEC}" sibTransId="{13EEE600-D28C-4CBF-9128-6CDA52976D52}"/>
    <dgm:cxn modelId="{2BE8E23A-86C2-47E7-AB01-A3AC2D35367C}" srcId="{855CB492-B9C1-4831-9453-D02DC01556CB}" destId="{CE8BA2DC-6A07-4136-AE2C-02E787173318}" srcOrd="2" destOrd="0" parTransId="{2364E369-AC98-4AC6-8070-77B5CDF58140}" sibTransId="{1EF5AC0F-9C89-46BA-931D-093812BF1C36}"/>
    <dgm:cxn modelId="{AFD91728-6CEE-44C1-A83F-70FDB4212D1C}" type="presOf" srcId="{9BEAB610-B179-412C-A911-0AE990A76040}" destId="{66C8A01D-04C6-4396-8787-43DC36C8480A}" srcOrd="1" destOrd="3" presId="urn:microsoft.com/office/officeart/2005/8/layout/vList4#1"/>
    <dgm:cxn modelId="{FADDBB3A-65DC-425F-9E7C-3613EC5FAFBB}" type="presOf" srcId="{D3784C62-6E03-4E88-AA8E-EC0DCEAD96BC}" destId="{C47FD7BB-128E-4643-98CA-3F319452AC98}" srcOrd="1" destOrd="0" presId="urn:microsoft.com/office/officeart/2005/8/layout/vList4#1"/>
    <dgm:cxn modelId="{0D1EA085-623E-4D57-808B-B23AF2C24995}" srcId="{855CB492-B9C1-4831-9453-D02DC01556CB}" destId="{098ADAF1-68DC-4019-95EC-CF9DEA0595F5}" srcOrd="0" destOrd="0" parTransId="{BBC28CAB-1411-42FD-AE69-490F5FA47BCC}" sibTransId="{3601A7EA-3FDB-4E9C-A299-B4AF145636B4}"/>
    <dgm:cxn modelId="{09C7607D-6164-494D-B352-EACBCED015B3}" type="presOf" srcId="{9BEAB610-B179-412C-A911-0AE990A76040}" destId="{50CD8E78-60B6-449B-AD20-121950675E4A}" srcOrd="0" destOrd="3" presId="urn:microsoft.com/office/officeart/2005/8/layout/vList4#1"/>
    <dgm:cxn modelId="{BE908773-B794-459E-8EBB-E0921BF7FA9B}" type="presOf" srcId="{34C60AC1-3BAF-4349-9B04-1EBEAA6874AE}" destId="{614AE268-84D0-4EF9-B74B-195569128116}" srcOrd="1" destOrd="1" presId="urn:microsoft.com/office/officeart/2005/8/layout/vList4#1"/>
    <dgm:cxn modelId="{FDD1482B-C7A6-4E25-8378-C12941B30A8E}" type="presOf" srcId="{855CB492-B9C1-4831-9453-D02DC01556CB}" destId="{6E62D4D7-9191-4501-B151-D627F722878F}" srcOrd="1" destOrd="0" presId="urn:microsoft.com/office/officeart/2005/8/layout/vList4#1"/>
    <dgm:cxn modelId="{2AB67776-5785-4CD8-A91E-6AD4B9A16254}" type="presOf" srcId="{C5C86733-1C4E-4ABE-BC8B-70E73BF8076C}" destId="{50CD8E78-60B6-449B-AD20-121950675E4A}" srcOrd="0" destOrd="1" presId="urn:microsoft.com/office/officeart/2005/8/layout/vList4#1"/>
    <dgm:cxn modelId="{6A3F23EF-C431-4E83-A715-70896D9642BB}" type="presOf" srcId="{A8C219C7-9F00-4E75-8B16-481975849224}" destId="{66C8A01D-04C6-4396-8787-43DC36C8480A}" srcOrd="1" destOrd="2" presId="urn:microsoft.com/office/officeart/2005/8/layout/vList4#1"/>
    <dgm:cxn modelId="{7442FBE8-417F-4111-B6ED-AEAE7C9C435B}" srcId="{855CB492-B9C1-4831-9453-D02DC01556CB}" destId="{75152ED6-09D4-4CB2-B330-0EBA2A1F6BEE}" srcOrd="1" destOrd="0" parTransId="{CC109D3F-9445-4552-9CA0-A9E9B002361B}" sibTransId="{C930B535-36DD-47E2-9858-8F6E44F2C9EA}"/>
    <dgm:cxn modelId="{A9C6CDE7-7C0A-42E0-A0A4-D2B2A9539A59}" type="presOf" srcId="{F883D463-9FC1-405D-86B6-DFDB1BF4DFD4}" destId="{9A27448D-784B-4861-9334-121A223779B3}" srcOrd="0" destOrd="3" presId="urn:microsoft.com/office/officeart/2005/8/layout/vList4#1"/>
    <dgm:cxn modelId="{4A70D031-B137-44CE-AE96-7C0DA5874E28}" type="presOf" srcId="{F883D463-9FC1-405D-86B6-DFDB1BF4DFD4}" destId="{614AE268-84D0-4EF9-B74B-195569128116}" srcOrd="1" destOrd="3" presId="urn:microsoft.com/office/officeart/2005/8/layout/vList4#1"/>
    <dgm:cxn modelId="{E1E70704-B184-417B-9262-1209773EB354}" srcId="{A518AB0A-7BED-45CC-8968-54C5D48470FD}" destId="{855CB492-B9C1-4831-9453-D02DC01556CB}" srcOrd="1" destOrd="0" parTransId="{46A500E4-F521-4FED-80BC-55EF97D6434D}" sibTransId="{89B1A5F6-0C83-44AA-BDC4-F0486C8FEB1C}"/>
    <dgm:cxn modelId="{B6F5DB0F-6F0D-4F87-B8D3-27626AC04EF9}" type="presOf" srcId="{011776CB-E079-448D-8CBF-0D6A1B0031D4}" destId="{614AE268-84D0-4EF9-B74B-195569128116}" srcOrd="1" destOrd="4" presId="urn:microsoft.com/office/officeart/2005/8/layout/vList4#1"/>
    <dgm:cxn modelId="{6F115F44-659B-4F05-B63A-B4D0CA030111}" type="presOf" srcId="{D74C87B0-8199-4D82-97CA-8716D0810C88}" destId="{614AE268-84D0-4EF9-B74B-195569128116}" srcOrd="1" destOrd="0" presId="urn:microsoft.com/office/officeart/2005/8/layout/vList4#1"/>
    <dgm:cxn modelId="{654CA295-B553-4EDA-B1A7-6BE287545A9A}" type="presOf" srcId="{098ADAF1-68DC-4019-95EC-CF9DEA0595F5}" destId="{6E62D4D7-9191-4501-B151-D627F722878F}" srcOrd="1" destOrd="1" presId="urn:microsoft.com/office/officeart/2005/8/layout/vList4#1"/>
    <dgm:cxn modelId="{B64F7126-809B-46FA-8512-AB45C1CB52DD}" srcId="{A518AB0A-7BED-45CC-8968-54C5D48470FD}" destId="{38804BD3-7704-44DB-93A2-A6FB8DF386BF}" srcOrd="0" destOrd="0" parTransId="{5AECA738-EC58-4AD8-B30B-720E0E369E9D}" sibTransId="{97E853D5-3B2B-4DCE-BF44-F459F80E6EE5}"/>
    <dgm:cxn modelId="{BA9EDC63-367B-4D99-8DC4-21DC7F81D9EF}" type="presParOf" srcId="{8A587B36-857B-41ED-B7A7-D47113F79935}" destId="{64EB5DFD-492E-47C2-A4DD-BBD451AF4F4E}" srcOrd="0" destOrd="0" presId="urn:microsoft.com/office/officeart/2005/8/layout/vList4#1"/>
    <dgm:cxn modelId="{4C759129-E5AF-4C8F-9D8D-CBDD0B23F557}" type="presParOf" srcId="{64EB5DFD-492E-47C2-A4DD-BBD451AF4F4E}" destId="{50CD8E78-60B6-449B-AD20-121950675E4A}" srcOrd="0" destOrd="0" presId="urn:microsoft.com/office/officeart/2005/8/layout/vList4#1"/>
    <dgm:cxn modelId="{5ADE4FC5-4E43-4764-B668-4560419618E9}" type="presParOf" srcId="{64EB5DFD-492E-47C2-A4DD-BBD451AF4F4E}" destId="{C72FE72D-A4DA-4420-9D63-39C025359A7F}" srcOrd="1" destOrd="0" presId="urn:microsoft.com/office/officeart/2005/8/layout/vList4#1"/>
    <dgm:cxn modelId="{31BAC628-681A-48C1-A856-FC84FCF0FD97}" type="presParOf" srcId="{64EB5DFD-492E-47C2-A4DD-BBD451AF4F4E}" destId="{66C8A01D-04C6-4396-8787-43DC36C8480A}" srcOrd="2" destOrd="0" presId="urn:microsoft.com/office/officeart/2005/8/layout/vList4#1"/>
    <dgm:cxn modelId="{04C87A55-32CC-4543-92E6-472C5AA51D22}" type="presParOf" srcId="{8A587B36-857B-41ED-B7A7-D47113F79935}" destId="{93AC31F7-E6D2-45E8-BD17-C2F01F80D57E}" srcOrd="1" destOrd="0" presId="urn:microsoft.com/office/officeart/2005/8/layout/vList4#1"/>
    <dgm:cxn modelId="{230479EA-F6C5-48F6-9FD0-DDF53BFFD730}" type="presParOf" srcId="{8A587B36-857B-41ED-B7A7-D47113F79935}" destId="{B249F259-2691-44EA-A647-C688963D4FA1}" srcOrd="2" destOrd="0" presId="urn:microsoft.com/office/officeart/2005/8/layout/vList4#1"/>
    <dgm:cxn modelId="{68483B11-C78E-48AB-BAF0-136E6D998915}" type="presParOf" srcId="{B249F259-2691-44EA-A647-C688963D4FA1}" destId="{D220A56B-34B4-4DD0-B125-97D865139D92}" srcOrd="0" destOrd="0" presId="urn:microsoft.com/office/officeart/2005/8/layout/vList4#1"/>
    <dgm:cxn modelId="{5C727527-6451-459C-8C13-C04B66CDFC12}" type="presParOf" srcId="{B249F259-2691-44EA-A647-C688963D4FA1}" destId="{AC85F51E-059B-4E4B-88C8-BEEAF6E6C8CB}" srcOrd="1" destOrd="0" presId="urn:microsoft.com/office/officeart/2005/8/layout/vList4#1"/>
    <dgm:cxn modelId="{C2268CC7-9AE2-4D3C-A197-186A3CF4F9CE}" type="presParOf" srcId="{B249F259-2691-44EA-A647-C688963D4FA1}" destId="{6E62D4D7-9191-4501-B151-D627F722878F}" srcOrd="2" destOrd="0" presId="urn:microsoft.com/office/officeart/2005/8/layout/vList4#1"/>
    <dgm:cxn modelId="{A63C60A3-E5A5-4815-9025-D704A2E84B60}" type="presParOf" srcId="{8A587B36-857B-41ED-B7A7-D47113F79935}" destId="{821F83A2-5DE7-4DB3-AC2F-3437098DDD8C}" srcOrd="3" destOrd="0" presId="urn:microsoft.com/office/officeart/2005/8/layout/vList4#1"/>
    <dgm:cxn modelId="{8C23873D-1BD0-408C-B940-F52B0F6BE1FB}" type="presParOf" srcId="{8A587B36-857B-41ED-B7A7-D47113F79935}" destId="{42D704DB-7DF6-440E-B7C9-644A864B0BFF}" srcOrd="4" destOrd="0" presId="urn:microsoft.com/office/officeart/2005/8/layout/vList4#1"/>
    <dgm:cxn modelId="{EB2AE1FD-237C-4307-A7AF-DD08FAE0C26B}" type="presParOf" srcId="{42D704DB-7DF6-440E-B7C9-644A864B0BFF}" destId="{9A27448D-784B-4861-9334-121A223779B3}" srcOrd="0" destOrd="0" presId="urn:microsoft.com/office/officeart/2005/8/layout/vList4#1"/>
    <dgm:cxn modelId="{0ACE7D35-658A-4E43-97EC-67E7819958CC}" type="presParOf" srcId="{42D704DB-7DF6-440E-B7C9-644A864B0BFF}" destId="{CB3108F3-6AC6-46B9-815A-42013ADAA734}" srcOrd="1" destOrd="0" presId="urn:microsoft.com/office/officeart/2005/8/layout/vList4#1"/>
    <dgm:cxn modelId="{3B4EE701-EC90-45B6-816A-E76647CB6391}" type="presParOf" srcId="{42D704DB-7DF6-440E-B7C9-644A864B0BFF}" destId="{614AE268-84D0-4EF9-B74B-195569128116}" srcOrd="2" destOrd="0" presId="urn:microsoft.com/office/officeart/2005/8/layout/vList4#1"/>
    <dgm:cxn modelId="{90E16F08-8EE9-4462-9F46-1C6EB6E9704B}" type="presParOf" srcId="{8A587B36-857B-41ED-B7A7-D47113F79935}" destId="{540D9C1A-F7EF-4C42-8E40-E43DCD410462}" srcOrd="5" destOrd="0" presId="urn:microsoft.com/office/officeart/2005/8/layout/vList4#1"/>
    <dgm:cxn modelId="{E40CB597-EFFB-4881-8A57-FACE8CB4C702}" type="presParOf" srcId="{8A587B36-857B-41ED-B7A7-D47113F79935}" destId="{8E18C6B9-65AB-4143-ACFB-F77B95B74E4A}" srcOrd="6" destOrd="0" presId="urn:microsoft.com/office/officeart/2005/8/layout/vList4#1"/>
    <dgm:cxn modelId="{52157D4A-2623-457D-A532-B117364C36F1}" type="presParOf" srcId="{8E18C6B9-65AB-4143-ACFB-F77B95B74E4A}" destId="{9E808720-DA3C-4D88-83BC-C88B0AC710F3}" srcOrd="0" destOrd="0" presId="urn:microsoft.com/office/officeart/2005/8/layout/vList4#1"/>
    <dgm:cxn modelId="{03319C6C-9584-4414-9304-5B07F855A445}" type="presParOf" srcId="{8E18C6B9-65AB-4143-ACFB-F77B95B74E4A}" destId="{5C5B56BD-76A1-46D2-95E9-D7A31171320F}" srcOrd="1" destOrd="0" presId="urn:microsoft.com/office/officeart/2005/8/layout/vList4#1"/>
    <dgm:cxn modelId="{14E08EA4-52E7-41F4-AC6F-AAC20C4FDD6B}" type="presParOf" srcId="{8E18C6B9-65AB-4143-ACFB-F77B95B74E4A}" destId="{C47FD7BB-128E-4643-98CA-3F319452AC98}"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D8E78-60B6-449B-AD20-121950675E4A}">
      <dsp:nvSpPr>
        <dsp:cNvPr id="0" name=""/>
        <dsp:cNvSpPr/>
      </dsp:nvSpPr>
      <dsp:spPr>
        <a:xfrm>
          <a:off x="0" y="0"/>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1 - Infrastruktura</a:t>
          </a:r>
          <a:endParaRPr lang="cs-CZ" sz="1600" b="1" kern="1200" dirty="0"/>
        </a:p>
        <a:p>
          <a:pPr marL="114300" lvl="1" indent="-114300" algn="l" defTabSz="533400">
            <a:lnSpc>
              <a:spcPct val="90000"/>
            </a:lnSpc>
            <a:spcBef>
              <a:spcPct val="0"/>
            </a:spcBef>
            <a:spcAft>
              <a:spcPct val="15000"/>
            </a:spcAft>
            <a:buChar char="••"/>
          </a:pPr>
          <a:r>
            <a:rPr lang="cs-CZ" sz="1200" kern="1200" dirty="0" smtClean="0"/>
            <a:t>Konkurenceschopné, dostupné a bezpečné regiony</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1,6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Doprava, integrované dopravní systémy, IZS</a:t>
          </a:r>
          <a:endParaRPr lang="cs-CZ" sz="1200" kern="1200" dirty="0"/>
        </a:p>
      </dsp:txBody>
      <dsp:txXfrm>
        <a:off x="1751113" y="0"/>
        <a:ext cx="6478486" cy="1051932"/>
      </dsp:txXfrm>
    </dsp:sp>
    <dsp:sp modelId="{C72FE72D-A4DA-4420-9D63-39C025359A7F}">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220A56B-34B4-4DD0-B125-97D865139D92}">
      <dsp:nvSpPr>
        <dsp:cNvPr id="0" name=""/>
        <dsp:cNvSpPr/>
      </dsp:nvSpPr>
      <dsp:spPr>
        <a:xfrm>
          <a:off x="0" y="1157126"/>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2 - Lidé</a:t>
          </a:r>
          <a:endParaRPr lang="cs-CZ" sz="1600" b="1" kern="1200" dirty="0"/>
        </a:p>
        <a:p>
          <a:pPr marL="114300" lvl="1" indent="-114300" algn="l" defTabSz="533400">
            <a:lnSpc>
              <a:spcPct val="90000"/>
            </a:lnSpc>
            <a:spcBef>
              <a:spcPct val="0"/>
            </a:spcBef>
            <a:spcAft>
              <a:spcPct val="15000"/>
            </a:spcAft>
            <a:buChar char="••"/>
          </a:pPr>
          <a:r>
            <a:rPr lang="cs-CZ" sz="1200" kern="1200" dirty="0" smtClean="0"/>
            <a:t>Zkvalitnění veřejných služeb a podmínek života pro obyvatele regionů</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1,7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Sociální služby/bydlení, sociální podnikání, zdravotní péče, vzdělávání, zateplování</a:t>
          </a:r>
          <a:endParaRPr lang="cs-CZ" sz="1200" kern="1200" dirty="0"/>
        </a:p>
      </dsp:txBody>
      <dsp:txXfrm>
        <a:off x="1751113" y="1157126"/>
        <a:ext cx="6478486" cy="1051932"/>
      </dsp:txXfrm>
    </dsp:sp>
    <dsp:sp modelId="{AC85F51E-059B-4E4B-88C8-BEEAF6E6C8CB}">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A27448D-784B-4861-9334-121A223779B3}">
      <dsp:nvSpPr>
        <dsp:cNvPr id="0" name=""/>
        <dsp:cNvSpPr/>
      </dsp:nvSpPr>
      <dsp:spPr>
        <a:xfrm>
          <a:off x="0" y="2314252"/>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3 - Instituce</a:t>
          </a:r>
          <a:endParaRPr lang="cs-CZ" sz="1600" b="1" kern="1200" dirty="0"/>
        </a:p>
        <a:p>
          <a:pPr marL="114300" lvl="1" indent="-114300" algn="l" defTabSz="533400">
            <a:lnSpc>
              <a:spcPct val="90000"/>
            </a:lnSpc>
            <a:spcBef>
              <a:spcPct val="0"/>
            </a:spcBef>
            <a:spcAft>
              <a:spcPct val="15000"/>
            </a:spcAft>
            <a:buChar char="••"/>
          </a:pPr>
          <a:r>
            <a:rPr lang="cs-CZ" sz="1200" kern="1200" dirty="0" smtClean="0"/>
            <a:t>Dobrá správa území a zefektivnění veřejných institucí</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0,8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Kulturní dědictví, e-Government, dokumenty územního rozvoje</a:t>
          </a:r>
          <a:endParaRPr lang="cs-CZ" sz="1200" kern="1200" dirty="0"/>
        </a:p>
        <a:p>
          <a:pPr marL="57150" lvl="1" indent="-57150" algn="l" defTabSz="488950">
            <a:lnSpc>
              <a:spcPct val="90000"/>
            </a:lnSpc>
            <a:spcBef>
              <a:spcPct val="0"/>
            </a:spcBef>
            <a:spcAft>
              <a:spcPct val="15000"/>
            </a:spcAft>
            <a:buChar char="••"/>
          </a:pPr>
          <a:endParaRPr lang="cs-CZ" sz="1100" kern="1200" dirty="0"/>
        </a:p>
      </dsp:txBody>
      <dsp:txXfrm>
        <a:off x="1751113" y="2314252"/>
        <a:ext cx="6478486" cy="1051932"/>
      </dsp:txXfrm>
    </dsp:sp>
    <dsp:sp modelId="{CB3108F3-6AC6-46B9-815A-42013ADAA734}">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E808720-DA3C-4D88-83BC-C88B0AC710F3}">
      <dsp:nvSpPr>
        <dsp:cNvPr id="0" name=""/>
        <dsp:cNvSpPr/>
      </dsp:nvSpPr>
      <dsp:spPr>
        <a:xfrm>
          <a:off x="0" y="3474029"/>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cs-CZ" sz="1900" b="1" kern="1200" dirty="0" smtClean="0"/>
        </a:p>
        <a:p>
          <a:pPr lvl="0" algn="l" defTabSz="844550">
            <a:lnSpc>
              <a:spcPct val="90000"/>
            </a:lnSpc>
            <a:spcBef>
              <a:spcPct val="0"/>
            </a:spcBef>
            <a:spcAft>
              <a:spcPct val="35000"/>
            </a:spcAft>
          </a:pPr>
          <a:r>
            <a:rPr lang="cs-CZ" sz="1600" b="1" kern="1200" dirty="0" smtClean="0"/>
            <a:t>Prioritní osa 4 - Komunitně vedený místní rozvoj</a:t>
          </a:r>
        </a:p>
        <a:p>
          <a:pPr lvl="0" algn="l" defTabSz="844550">
            <a:lnSpc>
              <a:spcPct val="90000"/>
            </a:lnSpc>
            <a:spcBef>
              <a:spcPct val="0"/>
            </a:spcBef>
            <a:spcAft>
              <a:spcPct val="35000"/>
            </a:spcAft>
          </a:pPr>
          <a:r>
            <a:rPr lang="cs-CZ" sz="1400" kern="1200" dirty="0" smtClean="0"/>
            <a:t> - </a:t>
          </a:r>
          <a:r>
            <a:rPr lang="cs-CZ" sz="1200" kern="1200" dirty="0" smtClean="0"/>
            <a:t>Alokace 390 mil. EUR</a:t>
          </a:r>
        </a:p>
        <a:p>
          <a:pPr lvl="0" algn="l" defTabSz="844550">
            <a:lnSpc>
              <a:spcPct val="90000"/>
            </a:lnSpc>
            <a:spcBef>
              <a:spcPct val="0"/>
            </a:spcBef>
            <a:spcAft>
              <a:spcPct val="35000"/>
            </a:spcAft>
          </a:pPr>
          <a:r>
            <a:rPr lang="cs-CZ" sz="1200" kern="1200" dirty="0" smtClean="0"/>
            <a:t>  - Posílení CLLD, provozní a animační náklady</a:t>
          </a:r>
        </a:p>
        <a:p>
          <a:pPr lvl="0" algn="l" defTabSz="844550">
            <a:lnSpc>
              <a:spcPct val="90000"/>
            </a:lnSpc>
            <a:spcBef>
              <a:spcPct val="0"/>
            </a:spcBef>
            <a:spcAft>
              <a:spcPct val="35000"/>
            </a:spcAft>
          </a:pPr>
          <a:endParaRPr lang="cs-CZ" sz="1500" kern="1200" dirty="0" smtClean="0"/>
        </a:p>
        <a:p>
          <a:pPr lvl="0" algn="l" defTabSz="844550">
            <a:lnSpc>
              <a:spcPct val="90000"/>
            </a:lnSpc>
            <a:spcBef>
              <a:spcPct val="0"/>
            </a:spcBef>
            <a:spcAft>
              <a:spcPct val="35000"/>
            </a:spcAft>
          </a:pPr>
          <a:r>
            <a:rPr lang="cs-CZ" sz="1800" kern="1200" dirty="0" smtClean="0"/>
            <a:t> </a:t>
          </a:r>
          <a:endParaRPr lang="cs-CZ" sz="1800" kern="1200" dirty="0"/>
        </a:p>
      </dsp:txBody>
      <dsp:txXfrm>
        <a:off x="1751113" y="3474029"/>
        <a:ext cx="6478486" cy="1051932"/>
      </dsp:txXfrm>
    </dsp:sp>
    <dsp:sp modelId="{5C5B56BD-76A1-46D2-95E9-D7A31171320F}">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39519"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0698" y="0"/>
            <a:ext cx="2939519" cy="496888"/>
          </a:xfrm>
          <a:prstGeom prst="rect">
            <a:avLst/>
          </a:prstGeom>
        </p:spPr>
        <p:txBody>
          <a:bodyPr vert="horz" lIns="91440" tIns="45720" rIns="91440" bIns="45720" rtlCol="0"/>
          <a:lstStyle>
            <a:lvl1pPr algn="r">
              <a:defRPr sz="1200"/>
            </a:lvl1pPr>
          </a:lstStyle>
          <a:p>
            <a:fld id="{F994BFC9-6853-4F11-B099-B6E7A7DE25AF}" type="datetimeFigureOut">
              <a:rPr lang="cs-CZ" smtClean="0"/>
              <a:pPr/>
              <a:t>15.9.2016</a:t>
            </a:fld>
            <a:endParaRPr lang="cs-CZ"/>
          </a:p>
        </p:txBody>
      </p:sp>
      <p:sp>
        <p:nvSpPr>
          <p:cNvPr id="4" name="Zástupný symbol pro zápatí 3"/>
          <p:cNvSpPr>
            <a:spLocks noGrp="1"/>
          </p:cNvSpPr>
          <p:nvPr>
            <p:ph type="ftr" sz="quarter" idx="2"/>
          </p:nvPr>
        </p:nvSpPr>
        <p:spPr>
          <a:xfrm>
            <a:off x="0" y="9428164"/>
            <a:ext cx="2939519"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0698" y="9428164"/>
            <a:ext cx="2939519" cy="496887"/>
          </a:xfrm>
          <a:prstGeom prst="rect">
            <a:avLst/>
          </a:prstGeom>
        </p:spPr>
        <p:txBody>
          <a:bodyPr vert="horz" lIns="91440" tIns="45720" rIns="91440" bIns="45720" rtlCol="0" anchor="b"/>
          <a:lstStyle>
            <a:lvl1pPr algn="r">
              <a:defRPr sz="1200"/>
            </a:lvl1pPr>
          </a:lstStyle>
          <a:p>
            <a:fld id="{CA13802C-BCE2-40B3-B11D-79108D7A894A}" type="slidenum">
              <a:rPr lang="cs-CZ" smtClean="0"/>
              <a:pPr/>
              <a:t>‹#›</a:t>
            </a:fld>
            <a:endParaRPr lang="cs-CZ"/>
          </a:p>
        </p:txBody>
      </p:sp>
    </p:spTree>
    <p:extLst>
      <p:ext uri="{BB962C8B-B14F-4D97-AF65-F5344CB8AC3E}">
        <p14:creationId xmlns:p14="http://schemas.microsoft.com/office/powerpoint/2010/main" val="76281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F9105DDF-5111-4143-A825-FFA1D2B19362}" type="datetimeFigureOut">
              <a:rPr lang="cs-CZ" smtClean="0"/>
              <a:pPr/>
              <a:t>15.9.2016</a:t>
            </a:fld>
            <a:endParaRPr lang="cs-CZ"/>
          </a:p>
        </p:txBody>
      </p:sp>
      <p:sp>
        <p:nvSpPr>
          <p:cNvPr id="4" name="Zástupný symbol pro obrázek snímku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8180" y="4715154"/>
            <a:ext cx="54254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978725A5-20D6-492F-AB0E-E6402F0F8C88}" type="slidenum">
              <a:rPr lang="cs-CZ" smtClean="0"/>
              <a:pPr/>
              <a:t>‹#›</a:t>
            </a:fld>
            <a:endParaRPr lang="cs-CZ"/>
          </a:p>
        </p:txBody>
      </p:sp>
    </p:spTree>
    <p:extLst>
      <p:ext uri="{BB962C8B-B14F-4D97-AF65-F5344CB8AC3E}">
        <p14:creationId xmlns:p14="http://schemas.microsoft.com/office/powerpoint/2010/main" val="422268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a:t>
            </a:fld>
            <a:endParaRPr lang="cs-CZ" altLang="cs-CZ"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12</a:t>
            </a:fld>
            <a:endParaRPr lang="cs-CZ" altLang="cs-CZ" dirty="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13</a:t>
            </a:fld>
            <a:endParaRPr lang="cs-CZ" altLang="cs-CZ"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16</a:t>
            </a:fld>
            <a:endParaRPr lang="cs-CZ" altLang="cs-CZ"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17</a:t>
            </a:fld>
            <a:endParaRPr lang="cs-CZ" altLang="cs-CZ"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18</a:t>
            </a:fld>
            <a:endParaRPr lang="cs-CZ" altLang="cs-CZ"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19</a:t>
            </a:fld>
            <a:endParaRPr lang="cs-CZ" altLang="cs-CZ"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20</a:t>
            </a:fld>
            <a:endParaRPr lang="cs-CZ" altLang="cs-CZ"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21</a:t>
            </a:fld>
            <a:endParaRPr lang="cs-CZ" altLang="cs-CZ"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cs-CZ" dirty="0" smtClean="0"/>
              <a:t>výzva č.	Alokace EFRR (Kč)	Projekty EFRR (Kč)	Alokace - projekty (Kč)	Zaregistrované projekty	Odhad alokace na přibližně x projektů</a:t>
            </a:r>
          </a:p>
          <a:p>
            <a:pPr eaLnBrk="1" fontAlgn="auto" hangingPunct="1">
              <a:spcBef>
                <a:spcPts val="0"/>
              </a:spcBef>
              <a:spcAft>
                <a:spcPts val="0"/>
              </a:spcAft>
              <a:defRPr/>
            </a:pPr>
            <a:r>
              <a:rPr lang="cs-CZ" dirty="0" smtClean="0"/>
              <a:t>14. NE SVL	974 596 169	                     849 218 309	125 377 860	                     60	                    60</a:t>
            </a:r>
          </a:p>
          <a:p>
            <a:pPr eaLnBrk="1" fontAlgn="auto" hangingPunct="1">
              <a:spcBef>
                <a:spcPts val="0"/>
              </a:spcBef>
              <a:spcAft>
                <a:spcPts val="0"/>
              </a:spcAft>
              <a:defRPr/>
            </a:pPr>
            <a:r>
              <a:rPr lang="cs-CZ" dirty="0" smtClean="0"/>
              <a:t>15. SVL	1 461 894 254	2 265 721 050	- 803 826 796	180	                   115</a:t>
            </a:r>
          </a:p>
          <a:p>
            <a:pPr eaLnBrk="1" fontAlgn="auto" hangingPunct="1">
              <a:spcBef>
                <a:spcPts val="0"/>
              </a:spcBef>
              <a:spcAft>
                <a:spcPts val="0"/>
              </a:spcAft>
              <a:defRPr/>
            </a:pPr>
            <a:r>
              <a:rPr lang="cs-CZ" dirty="0" smtClean="0"/>
              <a:t>celkem	2 436 490 423	1 075 790 359	- 678 448 936	240	                   175</a:t>
            </a:r>
          </a:p>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22</a:t>
            </a:fld>
            <a:endParaRPr lang="cs-CZ" altLang="cs-CZ"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23</a:t>
            </a:fld>
            <a:endParaRPr lang="cs-CZ" altLang="cs-CZ"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a:t>
            </a:fld>
            <a:endParaRPr lang="cs-CZ" altLang="cs-CZ" dirty="0"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24</a:t>
            </a:fld>
            <a:endParaRPr lang="cs-CZ" altLang="cs-CZ"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25</a:t>
            </a:fld>
            <a:endParaRPr lang="cs-CZ" altLang="cs-CZ"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26</a:t>
            </a:fld>
            <a:endParaRPr lang="cs-CZ" altLang="cs-CZ"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27</a:t>
            </a:fld>
            <a:endParaRPr lang="cs-CZ" altLang="cs-CZ"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28</a:t>
            </a:fld>
            <a:endParaRPr lang="cs-CZ" altLang="cs-CZ"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29</a:t>
            </a:fld>
            <a:endParaRPr lang="cs-CZ" altLang="cs-CZ"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30</a:t>
            </a:fld>
            <a:endParaRPr lang="cs-CZ" altLang="cs-CZ"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31</a:t>
            </a:fld>
            <a:endParaRPr lang="cs-CZ" altLang="cs-CZ"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32</a:t>
            </a:fld>
            <a:endParaRPr lang="cs-CZ" altLang="cs-CZ"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33</a:t>
            </a:fld>
            <a:endParaRPr lang="cs-CZ" altLang="cs-CZ"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5</a:t>
            </a:fld>
            <a:endParaRPr lang="cs-CZ" altLang="cs-CZ" dirty="0"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34</a:t>
            </a:fld>
            <a:endParaRPr lang="cs-CZ" altLang="cs-CZ"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35</a:t>
            </a:fld>
            <a:endParaRPr lang="cs-CZ" altLang="cs-CZ"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36</a:t>
            </a:fld>
            <a:endParaRPr lang="cs-CZ" altLang="cs-CZ"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37</a:t>
            </a:fld>
            <a:endParaRPr lang="cs-CZ" altLang="cs-CZ"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38</a:t>
            </a:fld>
            <a:endParaRPr lang="cs-CZ" altLang="cs-CZ"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39</a:t>
            </a:fld>
            <a:endParaRPr lang="cs-CZ" altLang="cs-CZ"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40</a:t>
            </a:fld>
            <a:endParaRPr lang="cs-CZ" altLang="cs-CZ"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41</a:t>
            </a:fld>
            <a:endParaRPr lang="cs-CZ" altLang="cs-CZ"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42</a:t>
            </a:fld>
            <a:endParaRPr lang="cs-CZ" altLang="cs-CZ"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43</a:t>
            </a:fld>
            <a:endParaRPr lang="cs-CZ" altLang="cs-CZ"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6</a:t>
            </a:fld>
            <a:endParaRPr lang="cs-CZ" altLang="cs-CZ" dirty="0"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44</a:t>
            </a:fld>
            <a:endParaRPr lang="cs-CZ" altLang="cs-CZ" smtClean="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45</a:t>
            </a:fld>
            <a:endParaRPr lang="cs-CZ" altLang="cs-CZ"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46</a:t>
            </a:fld>
            <a:endParaRPr lang="cs-CZ" altLang="cs-CZ" smtClean="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47</a:t>
            </a:fld>
            <a:endParaRPr lang="cs-CZ" altLang="cs-CZ" smtClean="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48</a:t>
            </a:fld>
            <a:endParaRPr lang="cs-CZ" altLang="cs-CZ" smtClean="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49</a:t>
            </a:fld>
            <a:endParaRPr lang="cs-CZ" altLang="cs-CZ" smtClean="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50</a:t>
            </a:fld>
            <a:endParaRPr lang="cs-CZ" altLang="cs-CZ" smtClean="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51</a:t>
            </a:fld>
            <a:endParaRPr lang="cs-CZ" altLang="cs-CZ" smtClean="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52</a:t>
            </a:fld>
            <a:endParaRPr lang="cs-CZ" altLang="cs-CZ" smtClean="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53</a:t>
            </a:fld>
            <a:endParaRPr lang="cs-CZ" altLang="cs-CZ"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7</a:t>
            </a:fld>
            <a:endParaRPr lang="cs-CZ" altLang="cs-CZ"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8</a:t>
            </a:fld>
            <a:endParaRPr lang="cs-CZ" altLang="cs-CZ"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9</a:t>
            </a:fld>
            <a:endParaRPr lang="cs-CZ" altLang="cs-CZ"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10</a:t>
            </a:fld>
            <a:endParaRPr lang="cs-CZ" altLang="cs-CZ"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11</a:t>
            </a:fld>
            <a:endParaRPr lang="cs-CZ" altLang="cs-CZ"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5FBE9683-DCA1-4D29-A1E5-EBDFC7E9286E}" type="datetimeFigureOut">
              <a:rPr lang="cs-CZ" smtClean="0">
                <a:solidFill>
                  <a:prstClr val="black">
                    <a:tint val="75000"/>
                  </a:prstClr>
                </a:solidFill>
              </a:rPr>
              <a:pPr>
                <a:defRPr/>
              </a:pPr>
              <a:t>15.9.2016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1AEE65AD-F62A-4B4A-A85B-83F31EFFECE0}" type="datetimeFigureOut">
              <a:rPr lang="cs-CZ" smtClean="0">
                <a:solidFill>
                  <a:prstClr val="black">
                    <a:tint val="75000"/>
                  </a:prstClr>
                </a:solidFill>
              </a:rPr>
              <a:pPr>
                <a:defRPr/>
              </a:pPr>
              <a:t>15.9.2016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3220F964-EA3D-41D0-97A3-658755B0D27C}" type="datetimeFigureOut">
              <a:rPr lang="cs-CZ" smtClean="0">
                <a:solidFill>
                  <a:prstClr val="black">
                    <a:tint val="75000"/>
                  </a:prstClr>
                </a:solidFill>
              </a:rPr>
              <a:pPr>
                <a:defRPr/>
              </a:pPr>
              <a:t>15.9.2016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858F71AC-FDB0-4430-B852-EAD316855ED9}" type="datetimeFigureOut">
              <a:rPr lang="cs-CZ" smtClean="0">
                <a:solidFill>
                  <a:prstClr val="black">
                    <a:tint val="75000"/>
                  </a:prstClr>
                </a:solidFill>
              </a:rPr>
              <a:pPr>
                <a:defRPr/>
              </a:pPr>
              <a:t>15.9.2016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C017C547-04B9-493A-B743-84B3CB6E1FA6}" type="datetimeFigureOut">
              <a:rPr lang="cs-CZ" smtClean="0">
                <a:solidFill>
                  <a:prstClr val="black">
                    <a:tint val="75000"/>
                  </a:prstClr>
                </a:solidFill>
              </a:rPr>
              <a:pPr>
                <a:defRPr/>
              </a:pPr>
              <a:t>15.9.2016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E964497A-0ADB-437E-B237-1D59F4E92B42}" type="datetimeFigureOut">
              <a:rPr lang="cs-CZ" smtClean="0">
                <a:solidFill>
                  <a:prstClr val="black">
                    <a:tint val="75000"/>
                  </a:prstClr>
                </a:solidFill>
              </a:rPr>
              <a:pPr>
                <a:defRPr/>
              </a:pPr>
              <a:t>15.9.2016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D26E777A-EBE4-43EE-B16C-1D14EB13142B}" type="datetimeFigureOut">
              <a:rPr lang="cs-CZ" smtClean="0">
                <a:solidFill>
                  <a:prstClr val="black">
                    <a:tint val="75000"/>
                  </a:prstClr>
                </a:solidFill>
              </a:rPr>
              <a:pPr>
                <a:defRPr/>
              </a:pPr>
              <a:t>15.9.2016</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B7ABE49B-9DD5-4652-9180-96D6A108E91C}" type="datetimeFigureOut">
              <a:rPr lang="cs-CZ" smtClean="0">
                <a:solidFill>
                  <a:prstClr val="black">
                    <a:tint val="75000"/>
                  </a:prstClr>
                </a:solidFill>
              </a:rPr>
              <a:pPr>
                <a:defRPr/>
              </a:pPr>
              <a:t>15.9.2016</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18EB08-8B8E-40F1-BC4B-813AA6EBF55A}" type="datetimeFigureOut">
              <a:rPr lang="cs-CZ" smtClean="0">
                <a:solidFill>
                  <a:prstClr val="black">
                    <a:tint val="75000"/>
                  </a:prstClr>
                </a:solidFill>
              </a:rPr>
              <a:pPr>
                <a:defRPr/>
              </a:pPr>
              <a:t>15.9.2016</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CCD52F52-9068-44ED-8E35-96BB550F443B}" type="datetimeFigureOut">
              <a:rPr lang="cs-CZ" smtClean="0">
                <a:solidFill>
                  <a:prstClr val="black">
                    <a:tint val="75000"/>
                  </a:prstClr>
                </a:solidFill>
              </a:rPr>
              <a:pPr>
                <a:defRPr/>
              </a:pPr>
              <a:t>15.9.2016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F2F2E694-7E52-4737-9917-0B0EDB8FE6F5}" type="datetimeFigureOut">
              <a:rPr lang="cs-CZ" smtClean="0">
                <a:solidFill>
                  <a:prstClr val="black">
                    <a:tint val="75000"/>
                  </a:prstClr>
                </a:solidFill>
              </a:rPr>
              <a:pPr>
                <a:defRPr/>
              </a:pPr>
              <a:t>15.9.2016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B6B818D7-4D69-C74B-856A-11258C666662}" type="datetimeFigureOut">
              <a:rPr lang="en-US" smtClean="0"/>
              <a:pPr/>
              <a:t>9/15/2016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latin typeface="Myriad Pro"/>
              </a:rPr>
              <a:t>Název</a:t>
            </a:r>
            <a:r>
              <a:rPr lang="en-US" dirty="0" smtClean="0">
                <a:latin typeface="Myriad Pro"/>
              </a:rPr>
              <a:t> </a:t>
            </a:r>
            <a:r>
              <a:rPr lang="en-US" dirty="0" err="1" smtClean="0">
                <a:latin typeface="Myriad Pro"/>
              </a:rPr>
              <a:t>prezentace</a:t>
            </a:r>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dotaceeu.cz/IRO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dotaceeu.cz/cs/Microsites/IROP/Vyzvy/Infrastruktura-zakladnich-sko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hyperlink" Target="http://www.dotaceeu.cz/cs/Microsites/IROP/Vyzvy/Vyzva-c-47-Infrastruktura-zakladnich-skol-SV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dotaceeu.cz/cs/microsites/irop/vyzvy" TargetMode="External"/><Relationship Id="rId2" Type="http://schemas.openxmlformats.org/officeDocument/2006/relationships/hyperlink" Target="http://www.crr.cz/cs/kontakty/kontakty-irop"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mailto:marie.mrackova@crr.cz" TargetMode="External"/><Relationship Id="rId13" Type="http://schemas.openxmlformats.org/officeDocument/2006/relationships/hyperlink" Target="mailto:darina.skodova@crr.cz" TargetMode="External"/><Relationship Id="rId3" Type="http://schemas.openxmlformats.org/officeDocument/2006/relationships/image" Target="../media/image3.jpeg"/><Relationship Id="rId7" Type="http://schemas.openxmlformats.org/officeDocument/2006/relationships/hyperlink" Target="mailto:katerina.kvardova@crr.cz" TargetMode="External"/><Relationship Id="rId12" Type="http://schemas.openxmlformats.org/officeDocument/2006/relationships/hyperlink" Target="mailto:lenka.vanickova@crr.cz" TargetMode="External"/><Relationship Id="rId2" Type="http://schemas.openxmlformats.org/officeDocument/2006/relationships/notesSlide" Target="../notesSlides/notesSlide3.xml"/><Relationship Id="rId16" Type="http://schemas.openxmlformats.org/officeDocument/2006/relationships/hyperlink" Target="mailto:petra.jurinova@crr.cz" TargetMode="External"/><Relationship Id="rId1" Type="http://schemas.openxmlformats.org/officeDocument/2006/relationships/slideLayout" Target="../slideLayouts/slideLayout7.xml"/><Relationship Id="rId6" Type="http://schemas.openxmlformats.org/officeDocument/2006/relationships/hyperlink" Target="mailto:tereza.slatkovska@crr.cz" TargetMode="External"/><Relationship Id="rId11" Type="http://schemas.openxmlformats.org/officeDocument/2006/relationships/hyperlink" Target="mailto:marketa.kupcova@crr.cz" TargetMode="External"/><Relationship Id="rId5" Type="http://schemas.openxmlformats.org/officeDocument/2006/relationships/hyperlink" Target="mailto:katerina.zahradnikova@crr.cz" TargetMode="External"/><Relationship Id="rId15" Type="http://schemas.openxmlformats.org/officeDocument/2006/relationships/hyperlink" Target="mailto:dana.huterova@crr.cz" TargetMode="External"/><Relationship Id="rId10" Type="http://schemas.openxmlformats.org/officeDocument/2006/relationships/hyperlink" Target="mailto:lenka.smejdirova@crr.cz" TargetMode="External"/><Relationship Id="rId4" Type="http://schemas.openxmlformats.org/officeDocument/2006/relationships/hyperlink" Target="mailto:adela.hajkova@crr.cz" TargetMode="External"/><Relationship Id="rId9" Type="http://schemas.openxmlformats.org/officeDocument/2006/relationships/hyperlink" Target="mailto:pavla.pavl&#367;@crr.cz" TargetMode="External"/><Relationship Id="rId14" Type="http://schemas.openxmlformats.org/officeDocument/2006/relationships/hyperlink" Target="mailto:ivana.ivanusicova@crr.cz"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ww.msmt.cz/vzdelavani/zakladni-vzdelavani/fond-rozvoje-kapacit-materskych-a-zakladnich-skol?highlightWords=fond+rozvoje+kapacit"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msmt.cz/strukturalni-fondy-1/vyzvy-op-vvv"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crr.cz/cs/crr/kontakty-irop" TargetMode="External"/><Relationship Id="rId2" Type="http://schemas.openxmlformats.org/officeDocument/2006/relationships/hyperlink" Target="mailto:ondrej.pesek@mmr.cz"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dotaceeu.cz/iro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dotaceeu.cz/IRO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dotaceeu.cz/cs/Microsites/IROP/Dokumenty"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Subtitle 2"/>
          <p:cNvSpPr>
            <a:spLocks noGrp="1"/>
          </p:cNvSpPr>
          <p:nvPr>
            <p:ph type="subTitle" idx="1"/>
          </p:nvPr>
        </p:nvSpPr>
        <p:spPr>
          <a:xfrm>
            <a:off x="363538" y="4946650"/>
            <a:ext cx="6400800" cy="696913"/>
          </a:xfrm>
        </p:spPr>
        <p:txBody>
          <a:bodyPr>
            <a:normAutofit fontScale="85000" lnSpcReduction="20000"/>
          </a:bodyPr>
          <a:lstStyle/>
          <a:p>
            <a:pPr algn="l" eaLnBrk="1" hangingPunct="1"/>
            <a:r>
              <a:rPr lang="cs-CZ" altLang="cs-CZ" sz="2500" dirty="0" smtClean="0">
                <a:solidFill>
                  <a:srgbClr val="000000"/>
                </a:solidFill>
                <a:ea typeface="Myriad Pro"/>
                <a:cs typeface="Myriad Pro"/>
              </a:rPr>
              <a:t>19. 1. 2016</a:t>
            </a:r>
          </a:p>
          <a:p>
            <a:pPr algn="l" eaLnBrk="1" hangingPunct="1"/>
            <a:r>
              <a:rPr lang="cs-CZ" altLang="cs-CZ" sz="2500" dirty="0" smtClean="0">
                <a:solidFill>
                  <a:srgbClr val="000000"/>
                </a:solidFill>
                <a:ea typeface="Myriad Pro"/>
                <a:cs typeface="Myriad Pro"/>
              </a:rPr>
              <a:t>Praha</a:t>
            </a:r>
          </a:p>
        </p:txBody>
      </p:sp>
      <p:sp>
        <p:nvSpPr>
          <p:cNvPr id="7" name="Title 1"/>
          <p:cNvSpPr txBox="1">
            <a:spLocks/>
          </p:cNvSpPr>
          <p:nvPr/>
        </p:nvSpPr>
        <p:spPr bwMode="auto">
          <a:xfrm>
            <a:off x="-36512" y="871910"/>
            <a:ext cx="6773855" cy="3205162"/>
          </a:xfrm>
          <a:prstGeom prst="rect">
            <a:avLst/>
          </a:prstGeom>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lnSpc>
                <a:spcPct val="107000"/>
              </a:lnSpc>
            </a:pP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70C0"/>
                </a:solidFill>
                <a:latin typeface="Myriad Pro Black"/>
                <a:ea typeface="Myriad Pro Black"/>
                <a:cs typeface="Myriad Pro Black"/>
              </a:rPr>
              <a:t>SEMINÁŘ PRO ŽADATELE</a:t>
            </a:r>
          </a:p>
          <a:p>
            <a:pPr>
              <a:lnSpc>
                <a:spcPct val="107000"/>
              </a:lnSpc>
            </a:pPr>
            <a:r>
              <a:rPr lang="cs-CZ" altLang="cs-CZ" sz="3600" cap="none" dirty="0" smtClean="0">
                <a:solidFill>
                  <a:srgbClr val="0070C0"/>
                </a:solidFill>
                <a:latin typeface="Myriad Pro Black"/>
                <a:ea typeface="Myriad Pro Black"/>
                <a:cs typeface="Myriad Pro Black"/>
              </a:rPr>
              <a:t>46. a 47. výzva IROP</a:t>
            </a:r>
            <a:br>
              <a:rPr lang="cs-CZ" altLang="cs-CZ" sz="3600" cap="none" dirty="0" smtClean="0">
                <a:solidFill>
                  <a:srgbClr val="0070C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200" cap="none" dirty="0" smtClean="0">
                <a:solidFill>
                  <a:srgbClr val="0070C0"/>
                </a:solidFill>
                <a:latin typeface="Myriad Pro Black"/>
                <a:ea typeface="Myriad Pro Black"/>
                <a:cs typeface="Myriad Pro Black"/>
              </a:rPr>
              <a:t>„INFRASTRUKTURA ZÁKLADNÍCH ŠKOL“</a:t>
            </a:r>
            <a:r>
              <a:rPr lang="cs-CZ" altLang="cs-CZ" sz="3200" cap="none" dirty="0" smtClean="0">
                <a:solidFill>
                  <a:srgbClr val="000000"/>
                </a:solidFill>
                <a:latin typeface="Myriad Pro Black"/>
                <a:ea typeface="Myriad Pro Black"/>
                <a:cs typeface="Myriad Pro Black"/>
              </a:rPr>
              <a:t/>
            </a:r>
            <a:br>
              <a:rPr lang="cs-CZ" altLang="cs-CZ" sz="32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endParaRPr lang="cs-CZ" altLang="cs-CZ" sz="3600" i="1" cap="none" dirty="0" smtClean="0">
              <a:solidFill>
                <a:srgbClr val="000000"/>
              </a:solidFill>
              <a:latin typeface="Myriad Pro Black"/>
              <a:ea typeface="Myriad Pro Black"/>
              <a:cs typeface="Myriad Pro Black"/>
            </a:endParaRPr>
          </a:p>
        </p:txBody>
      </p:sp>
      <p:sp>
        <p:nvSpPr>
          <p:cNvPr id="2" name="TextovéPole 1"/>
          <p:cNvSpPr txBox="1"/>
          <p:nvPr/>
        </p:nvSpPr>
        <p:spPr>
          <a:xfrm>
            <a:off x="451620" y="4947265"/>
            <a:ext cx="1872208" cy="707886"/>
          </a:xfrm>
          <a:prstGeom prst="rect">
            <a:avLst/>
          </a:prstGeom>
          <a:solidFill>
            <a:schemeClr val="bg1"/>
          </a:solidFill>
        </p:spPr>
        <p:txBody>
          <a:bodyPr wrap="square" rtlCol="0">
            <a:spAutoFit/>
          </a:bodyPr>
          <a:lstStyle/>
          <a:p>
            <a:r>
              <a:rPr lang="cs-CZ" sz="2000" dirty="0" smtClean="0"/>
              <a:t>15. </a:t>
            </a:r>
            <a:r>
              <a:rPr lang="cs-CZ" sz="2000" dirty="0"/>
              <a:t>9</a:t>
            </a:r>
            <a:r>
              <a:rPr lang="cs-CZ" sz="2000" dirty="0" smtClean="0"/>
              <a:t>. 2016</a:t>
            </a:r>
          </a:p>
          <a:p>
            <a:r>
              <a:rPr lang="cs-CZ" sz="2000" dirty="0" smtClean="0"/>
              <a:t>Praha</a:t>
            </a:r>
            <a:endParaRPr lang="cs-CZ" sz="2000" dirty="0"/>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8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13" name="TextovéPole 12"/>
          <p:cNvSpPr txBox="1"/>
          <p:nvPr/>
        </p:nvSpPr>
        <p:spPr>
          <a:xfrm>
            <a:off x="447676" y="1196752"/>
            <a:ext cx="8382000" cy="3600986"/>
          </a:xfrm>
          <a:prstGeom prst="rect">
            <a:avLst/>
          </a:prstGeom>
          <a:noFill/>
        </p:spPr>
        <p:txBody>
          <a:bodyPr wrap="square" rtlCol="0">
            <a:spAutoFit/>
          </a:bodyPr>
          <a:lstStyle/>
          <a:p>
            <a:pPr lvl="0">
              <a:lnSpc>
                <a:spcPct val="150000"/>
              </a:lnSpc>
            </a:pPr>
            <a:r>
              <a:rPr lang="cs-CZ" sz="2200" b="1" dirty="0" smtClean="0">
                <a:solidFill>
                  <a:srgbClr val="0070C0"/>
                </a:solidFill>
                <a:latin typeface="Myriad Pro"/>
              </a:rPr>
              <a:t>Prioritní osa 1 – Infrastruktura</a:t>
            </a:r>
          </a:p>
          <a:p>
            <a:pPr lvl="0">
              <a:lnSpc>
                <a:spcPct val="150000"/>
              </a:lnSpc>
            </a:pPr>
            <a:endParaRPr lang="cs-CZ" sz="2200" dirty="0" smtClean="0">
              <a:solidFill>
                <a:srgbClr val="0070C0"/>
              </a:solidFill>
              <a:latin typeface="Myriad Pro"/>
            </a:endParaRPr>
          </a:p>
          <a:p>
            <a:pPr>
              <a:spcBef>
                <a:spcPts val="1200"/>
              </a:spcBef>
            </a:pPr>
            <a:r>
              <a:rPr lang="cs-CZ" sz="2000" b="1" dirty="0" smtClean="0">
                <a:latin typeface="Myriad Pro"/>
              </a:rPr>
              <a:t>SC </a:t>
            </a:r>
            <a:r>
              <a:rPr lang="cs-CZ" sz="2000" b="1" dirty="0">
                <a:latin typeface="Myriad Pro"/>
              </a:rPr>
              <a:t>1.1 </a:t>
            </a:r>
            <a:r>
              <a:rPr lang="cs-CZ" sz="2000" dirty="0" smtClean="0">
                <a:latin typeface="Myriad Pro"/>
              </a:rPr>
              <a:t>Zvýšení </a:t>
            </a:r>
            <a:r>
              <a:rPr lang="cs-CZ" sz="2000" dirty="0">
                <a:latin typeface="Myriad Pro"/>
              </a:rPr>
              <a:t>regionální mobility prostřednictvím modernizace </a:t>
            </a:r>
            <a:endParaRPr lang="cs-CZ" sz="2000" dirty="0" smtClean="0">
              <a:latin typeface="Myriad Pro"/>
            </a:endParaRPr>
          </a:p>
          <a:p>
            <a:r>
              <a:rPr lang="cs-CZ" sz="2000" dirty="0">
                <a:latin typeface="Myriad Pro"/>
              </a:rPr>
              <a:t> </a:t>
            </a:r>
            <a:r>
              <a:rPr lang="cs-CZ" sz="2000" dirty="0" smtClean="0">
                <a:latin typeface="Myriad Pro"/>
              </a:rPr>
              <a:t>            a rozvoje sítí </a:t>
            </a:r>
            <a:r>
              <a:rPr lang="cs-CZ" sz="2000" dirty="0">
                <a:latin typeface="Myriad Pro"/>
              </a:rPr>
              <a:t>regionální silniční infrastruktury navazující </a:t>
            </a:r>
            <a:r>
              <a:rPr lang="cs-CZ" sz="2000" dirty="0" smtClean="0">
                <a:latin typeface="Myriad Pro"/>
              </a:rPr>
              <a:t> </a:t>
            </a:r>
          </a:p>
          <a:p>
            <a:r>
              <a:rPr lang="cs-CZ" sz="2000" dirty="0">
                <a:latin typeface="Myriad Pro"/>
              </a:rPr>
              <a:t> </a:t>
            </a:r>
            <a:r>
              <a:rPr lang="cs-CZ" sz="2000" dirty="0" smtClean="0">
                <a:latin typeface="Myriad Pro"/>
              </a:rPr>
              <a:t>            na síť </a:t>
            </a:r>
            <a:r>
              <a:rPr lang="cs-CZ" sz="2000" dirty="0">
                <a:latin typeface="Myriad Pro"/>
              </a:rPr>
              <a:t>TEN-T</a:t>
            </a:r>
          </a:p>
          <a:p>
            <a:pPr>
              <a:spcBef>
                <a:spcPts val="1800"/>
              </a:spcBef>
            </a:pPr>
            <a:r>
              <a:rPr lang="cs-CZ" sz="2000" b="1" dirty="0">
                <a:latin typeface="Myriad Pro"/>
              </a:rPr>
              <a:t>SC 1.2 </a:t>
            </a:r>
            <a:r>
              <a:rPr lang="cs-CZ" sz="2000" dirty="0">
                <a:latin typeface="Myriad Pro"/>
              </a:rPr>
              <a:t>Zvýšení podílu udržitelných forem dopravy</a:t>
            </a:r>
          </a:p>
          <a:p>
            <a:pPr>
              <a:spcBef>
                <a:spcPts val="1800"/>
              </a:spcBef>
            </a:pPr>
            <a:r>
              <a:rPr lang="cs-CZ" sz="2000" b="1" dirty="0">
                <a:latin typeface="Myriad Pro"/>
              </a:rPr>
              <a:t>SC 1.3 </a:t>
            </a:r>
            <a:r>
              <a:rPr lang="cs-CZ" sz="2000" dirty="0">
                <a:latin typeface="Myriad Pro"/>
              </a:rPr>
              <a:t>Zvýšení připravenosti k řešení a řízení rizik a </a:t>
            </a:r>
            <a:r>
              <a:rPr lang="cs-CZ" sz="2000" dirty="0" smtClean="0">
                <a:latin typeface="Myriad Pro"/>
              </a:rPr>
              <a:t>katastrof</a:t>
            </a:r>
          </a:p>
          <a:p>
            <a:endParaRPr lang="cs-CZ" sz="2200" dirty="0"/>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1</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286944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8" name="TextovéPole 7"/>
          <p:cNvSpPr txBox="1"/>
          <p:nvPr/>
        </p:nvSpPr>
        <p:spPr>
          <a:xfrm>
            <a:off x="447676" y="1224910"/>
            <a:ext cx="8382000" cy="4139595"/>
          </a:xfrm>
          <a:prstGeom prst="rect">
            <a:avLst/>
          </a:prstGeom>
          <a:noFill/>
        </p:spPr>
        <p:txBody>
          <a:bodyPr wrap="square" rtlCol="0">
            <a:spAutoFit/>
          </a:bodyPr>
          <a:lstStyle/>
          <a:p>
            <a:pPr>
              <a:lnSpc>
                <a:spcPct val="150000"/>
              </a:lnSpc>
            </a:pPr>
            <a:r>
              <a:rPr lang="cs-CZ" sz="2200" b="1" dirty="0">
                <a:solidFill>
                  <a:srgbClr val="0070C0"/>
                </a:solidFill>
                <a:latin typeface="Myriad Pro"/>
              </a:rPr>
              <a:t>Prioritní osa 2 - Lidé</a:t>
            </a:r>
          </a:p>
          <a:p>
            <a:pPr algn="just">
              <a:spcBef>
                <a:spcPts val="1200"/>
              </a:spcBef>
            </a:pPr>
            <a:r>
              <a:rPr lang="cs-CZ" sz="2000" b="1" dirty="0" smtClean="0">
                <a:latin typeface="Myriad Pro"/>
              </a:rPr>
              <a:t>SC 2.1 </a:t>
            </a:r>
            <a:r>
              <a:rPr lang="cs-CZ" sz="2000" dirty="0">
                <a:latin typeface="Myriad Pro"/>
              </a:rPr>
              <a:t>Zvýšení</a:t>
            </a:r>
            <a:r>
              <a:rPr lang="cs-CZ" sz="2000" dirty="0" smtClean="0">
                <a:latin typeface="Myriad Pro"/>
              </a:rPr>
              <a:t> kvality a dostupnosti služeb vedoucí k sociální inkluzi</a:t>
            </a:r>
          </a:p>
          <a:p>
            <a:pPr algn="just">
              <a:spcBef>
                <a:spcPts val="1800"/>
              </a:spcBef>
            </a:pPr>
            <a:r>
              <a:rPr lang="cs-CZ" sz="2000" b="1" dirty="0" smtClean="0">
                <a:latin typeface="Myriad Pro"/>
              </a:rPr>
              <a:t>SC 2.2 </a:t>
            </a:r>
            <a:r>
              <a:rPr lang="cs-CZ" sz="2000" dirty="0" smtClean="0">
                <a:latin typeface="Myriad Pro"/>
              </a:rPr>
              <a:t>Vznik nových a rozvoj existujících podnikatelských aktivit</a:t>
            </a:r>
          </a:p>
          <a:p>
            <a:pPr algn="just"/>
            <a:r>
              <a:rPr lang="cs-CZ" sz="2000" dirty="0" smtClean="0">
                <a:latin typeface="Myriad Pro"/>
              </a:rPr>
              <a:t>	 v oblasti sociálního podnikání</a:t>
            </a:r>
          </a:p>
          <a:p>
            <a:pPr algn="just">
              <a:spcBef>
                <a:spcPts val="1800"/>
              </a:spcBef>
            </a:pPr>
            <a:r>
              <a:rPr lang="cs-CZ" sz="2000" b="1" dirty="0" smtClean="0">
                <a:latin typeface="Myriad Pro"/>
              </a:rPr>
              <a:t>SC 2.3 </a:t>
            </a:r>
            <a:r>
              <a:rPr lang="cs-CZ" sz="2000" dirty="0" smtClean="0">
                <a:latin typeface="Myriad Pro"/>
              </a:rPr>
              <a:t>Rozvoj infrastruktury pro poskytování zdravotních služeb      </a:t>
            </a:r>
          </a:p>
          <a:p>
            <a:pPr algn="just"/>
            <a:r>
              <a:rPr lang="cs-CZ" sz="2000" dirty="0">
                <a:latin typeface="Myriad Pro"/>
              </a:rPr>
              <a:t> </a:t>
            </a:r>
            <a:r>
              <a:rPr lang="cs-CZ" sz="2000" dirty="0" smtClean="0">
                <a:latin typeface="Myriad Pro"/>
              </a:rPr>
              <a:t>            a  péče o zdraví</a:t>
            </a:r>
          </a:p>
          <a:p>
            <a:pPr algn="just">
              <a:spcBef>
                <a:spcPts val="1800"/>
              </a:spcBef>
            </a:pPr>
            <a:r>
              <a:rPr lang="cs-CZ" sz="2000" b="1" dirty="0" smtClean="0">
                <a:latin typeface="Myriad Pro"/>
              </a:rPr>
              <a:t>SC 2.4 Zvýšení kvality a dostupnosti infrastruktury pro vzdělávání 	 a celoživotní učení</a:t>
            </a:r>
          </a:p>
          <a:p>
            <a:pPr algn="just">
              <a:spcBef>
                <a:spcPts val="1800"/>
              </a:spcBef>
            </a:pPr>
            <a:r>
              <a:rPr lang="cs-CZ" sz="2000" b="1" dirty="0" smtClean="0">
                <a:latin typeface="Myriad Pro"/>
              </a:rPr>
              <a:t>SC 2.5 </a:t>
            </a:r>
            <a:r>
              <a:rPr lang="cs-CZ" sz="2000" dirty="0" smtClean="0">
                <a:latin typeface="Myriad Pro"/>
              </a:rPr>
              <a:t>Snížení energetické náročnosti v sektoru bydlení</a:t>
            </a:r>
            <a:endParaRPr lang="cs-CZ" sz="2000" dirty="0">
              <a:latin typeface="Myriad Pro"/>
            </a:endParaRPr>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2</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10511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11" name="TextovéPole 10"/>
          <p:cNvSpPr txBox="1"/>
          <p:nvPr/>
        </p:nvSpPr>
        <p:spPr>
          <a:xfrm>
            <a:off x="447676" y="1186294"/>
            <a:ext cx="8382000" cy="3570208"/>
          </a:xfrm>
          <a:prstGeom prst="rect">
            <a:avLst/>
          </a:prstGeom>
          <a:noFill/>
        </p:spPr>
        <p:txBody>
          <a:bodyPr wrap="square" rtlCol="0">
            <a:spAutoFit/>
          </a:bodyPr>
          <a:lstStyle/>
          <a:p>
            <a:pPr>
              <a:lnSpc>
                <a:spcPct val="150000"/>
              </a:lnSpc>
            </a:pPr>
            <a:r>
              <a:rPr lang="cs-CZ" sz="2200" b="1" dirty="0" smtClean="0">
                <a:solidFill>
                  <a:srgbClr val="0070C0"/>
                </a:solidFill>
                <a:latin typeface="Myriad Pro"/>
              </a:rPr>
              <a:t>Prioritní osa 3 – Instituce</a:t>
            </a:r>
          </a:p>
          <a:p>
            <a:pPr>
              <a:lnSpc>
                <a:spcPct val="150000"/>
              </a:lnSpc>
            </a:pPr>
            <a:endParaRPr lang="cs-CZ" sz="2200" b="1" dirty="0" smtClean="0">
              <a:solidFill>
                <a:srgbClr val="0070C0"/>
              </a:solidFill>
              <a:latin typeface="Myriad Pro"/>
            </a:endParaRPr>
          </a:p>
          <a:p>
            <a:pPr>
              <a:spcBef>
                <a:spcPts val="1200"/>
              </a:spcBef>
            </a:pPr>
            <a:r>
              <a:rPr lang="cs-CZ" sz="2000" b="1" dirty="0" smtClean="0">
                <a:latin typeface="Myriad Pro"/>
              </a:rPr>
              <a:t>SC 3.1</a:t>
            </a:r>
            <a:r>
              <a:rPr lang="cs-CZ" sz="2000" dirty="0" smtClean="0">
                <a:latin typeface="Myriad Pro"/>
              </a:rPr>
              <a:t> Zefektivnění prezentace, posílení ochrany a  rozvoje     </a:t>
            </a:r>
          </a:p>
          <a:p>
            <a:r>
              <a:rPr lang="cs-CZ" sz="2000" dirty="0">
                <a:latin typeface="Myriad Pro"/>
              </a:rPr>
              <a:t> </a:t>
            </a:r>
            <a:r>
              <a:rPr lang="cs-CZ" sz="2000" dirty="0" smtClean="0">
                <a:latin typeface="Myriad Pro"/>
              </a:rPr>
              <a:t>           kulturního dědictví</a:t>
            </a:r>
          </a:p>
          <a:p>
            <a:pPr>
              <a:spcBef>
                <a:spcPts val="1800"/>
              </a:spcBef>
            </a:pPr>
            <a:r>
              <a:rPr lang="cs-CZ" sz="2000" b="1" dirty="0" smtClean="0">
                <a:latin typeface="Myriad Pro"/>
              </a:rPr>
              <a:t>SC 3.2 </a:t>
            </a:r>
            <a:r>
              <a:rPr lang="cs-CZ" sz="2000" dirty="0" smtClean="0">
                <a:latin typeface="Myriad Pro"/>
              </a:rPr>
              <a:t>Zvyšování efektivity a transparentnosti veřejné správy   </a:t>
            </a:r>
          </a:p>
          <a:p>
            <a:r>
              <a:rPr lang="cs-CZ" sz="2000" dirty="0">
                <a:latin typeface="Myriad Pro"/>
              </a:rPr>
              <a:t> </a:t>
            </a:r>
            <a:r>
              <a:rPr lang="cs-CZ" sz="2000" dirty="0" smtClean="0">
                <a:latin typeface="Myriad Pro"/>
              </a:rPr>
              <a:t>           prostřednictvím rozvoje využití a kvality systémů</a:t>
            </a:r>
          </a:p>
          <a:p>
            <a:pPr>
              <a:spcBef>
                <a:spcPts val="1800"/>
              </a:spcBef>
            </a:pPr>
            <a:r>
              <a:rPr lang="cs-CZ" sz="2000" b="1" dirty="0" smtClean="0">
                <a:latin typeface="Myriad Pro"/>
              </a:rPr>
              <a:t>SC 3.3 </a:t>
            </a:r>
            <a:r>
              <a:rPr lang="cs-CZ" sz="2000" dirty="0" smtClean="0">
                <a:latin typeface="Myriad Pro"/>
              </a:rPr>
              <a:t>Podpora pořizování a uplatňování dokumentů územního   </a:t>
            </a:r>
          </a:p>
          <a:p>
            <a:r>
              <a:rPr lang="cs-CZ" sz="2000" dirty="0">
                <a:latin typeface="Myriad Pro"/>
              </a:rPr>
              <a:t> </a:t>
            </a:r>
            <a:r>
              <a:rPr lang="cs-CZ" sz="2000" dirty="0" smtClean="0">
                <a:latin typeface="Myriad Pro"/>
              </a:rPr>
              <a:t>           rozvoje</a:t>
            </a: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3</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204977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8" name="TextovéPole 7"/>
          <p:cNvSpPr txBox="1"/>
          <p:nvPr/>
        </p:nvSpPr>
        <p:spPr>
          <a:xfrm>
            <a:off x="447676" y="1185714"/>
            <a:ext cx="8382000" cy="3031599"/>
          </a:xfrm>
          <a:prstGeom prst="rect">
            <a:avLst/>
          </a:prstGeom>
          <a:noFill/>
        </p:spPr>
        <p:txBody>
          <a:bodyPr wrap="square" rtlCol="0">
            <a:spAutoFit/>
          </a:bodyPr>
          <a:lstStyle/>
          <a:p>
            <a:pPr>
              <a:lnSpc>
                <a:spcPct val="150000"/>
              </a:lnSpc>
            </a:pPr>
            <a:r>
              <a:rPr lang="cs-CZ" sz="2200" b="1" dirty="0">
                <a:solidFill>
                  <a:srgbClr val="0070C0"/>
                </a:solidFill>
                <a:latin typeface="Myriad Pro"/>
              </a:rPr>
              <a:t>Prioritní osa 4 - Komunitně vedený místní rozvoj</a:t>
            </a:r>
          </a:p>
          <a:p>
            <a:pPr>
              <a:lnSpc>
                <a:spcPct val="150000"/>
              </a:lnSpc>
            </a:pPr>
            <a:endParaRPr lang="cs-CZ" sz="2200" b="1" dirty="0" smtClean="0">
              <a:latin typeface="Myriad Pro"/>
            </a:endParaRPr>
          </a:p>
          <a:p>
            <a:pPr>
              <a:lnSpc>
                <a:spcPct val="150000"/>
              </a:lnSpc>
            </a:pPr>
            <a:r>
              <a:rPr lang="cs-CZ" sz="2000" b="1" dirty="0" smtClean="0">
                <a:latin typeface="Myriad Pro"/>
              </a:rPr>
              <a:t>SC 4.1</a:t>
            </a:r>
            <a:r>
              <a:rPr lang="cs-CZ" sz="2000" dirty="0">
                <a:latin typeface="Myriad Pro"/>
              </a:rPr>
              <a:t> Posílení komunitně vedeného místního rozvoje za účelem</a:t>
            </a:r>
          </a:p>
          <a:p>
            <a:r>
              <a:rPr lang="cs-CZ" sz="2000" dirty="0" smtClean="0">
                <a:latin typeface="Myriad Pro"/>
              </a:rPr>
              <a:t>	zvýšení </a:t>
            </a:r>
            <a:r>
              <a:rPr lang="cs-CZ" sz="2000" dirty="0">
                <a:latin typeface="Myriad Pro"/>
              </a:rPr>
              <a:t>kvality života ve venkovských oblastech </a:t>
            </a:r>
            <a:r>
              <a:rPr lang="cs-CZ" sz="2000" dirty="0" smtClean="0">
                <a:latin typeface="Myriad Pro"/>
              </a:rPr>
              <a:t>a </a:t>
            </a:r>
            <a:r>
              <a:rPr lang="cs-CZ" sz="2000" dirty="0" err="1" smtClean="0">
                <a:latin typeface="Myriad Pro"/>
              </a:rPr>
              <a:t>aktivi</a:t>
            </a:r>
            <a:r>
              <a:rPr lang="cs-CZ" sz="2000" dirty="0" smtClean="0">
                <a:latin typeface="Myriad Pro"/>
              </a:rPr>
              <a:t>-  </a:t>
            </a:r>
          </a:p>
          <a:p>
            <a:r>
              <a:rPr lang="cs-CZ" sz="2000" dirty="0">
                <a:latin typeface="Myriad Pro"/>
              </a:rPr>
              <a:t> </a:t>
            </a:r>
            <a:r>
              <a:rPr lang="cs-CZ" sz="2000" dirty="0" smtClean="0">
                <a:latin typeface="Myriad Pro"/>
              </a:rPr>
              <a:t>            </a:t>
            </a:r>
            <a:r>
              <a:rPr lang="cs-CZ" sz="2000" dirty="0" err="1" smtClean="0">
                <a:latin typeface="Myriad Pro"/>
              </a:rPr>
              <a:t>zace</a:t>
            </a:r>
            <a:r>
              <a:rPr lang="cs-CZ" sz="2000" dirty="0" smtClean="0">
                <a:latin typeface="Myriad Pro"/>
              </a:rPr>
              <a:t> </a:t>
            </a:r>
            <a:r>
              <a:rPr lang="cs-CZ" sz="2000" dirty="0">
                <a:latin typeface="Myriad Pro"/>
              </a:rPr>
              <a:t>místního </a:t>
            </a:r>
            <a:r>
              <a:rPr lang="cs-CZ" sz="2000" dirty="0" smtClean="0">
                <a:latin typeface="Myriad Pro"/>
              </a:rPr>
              <a:t>potenciálu</a:t>
            </a:r>
          </a:p>
          <a:p>
            <a:pPr>
              <a:spcBef>
                <a:spcPts val="1800"/>
              </a:spcBef>
            </a:pPr>
            <a:r>
              <a:rPr lang="cs-CZ" sz="2000" b="1" dirty="0">
                <a:latin typeface="Myriad Pro"/>
              </a:rPr>
              <a:t>SC 4.2 </a:t>
            </a:r>
            <a:r>
              <a:rPr lang="cs-CZ" sz="2000" dirty="0">
                <a:latin typeface="Myriad Pro"/>
              </a:rPr>
              <a:t>Posílení kapacit komunitně vedeného místního rozvoje </a:t>
            </a:r>
            <a:r>
              <a:rPr lang="cs-CZ" sz="2000" dirty="0" smtClean="0">
                <a:latin typeface="Myriad Pro"/>
              </a:rPr>
              <a:t>za 	účelem </a:t>
            </a:r>
            <a:r>
              <a:rPr lang="cs-CZ" sz="2000" dirty="0">
                <a:latin typeface="Myriad Pro"/>
              </a:rPr>
              <a:t>zlepšení řídících a administrativních </a:t>
            </a:r>
            <a:r>
              <a:rPr lang="cs-CZ" sz="2000" dirty="0" smtClean="0">
                <a:latin typeface="Myriad Pro"/>
              </a:rPr>
              <a:t>schopností 	MAS</a:t>
            </a:r>
            <a:endParaRPr lang="cs-CZ" sz="2000" dirty="0">
              <a:latin typeface="Myriad Pro"/>
            </a:endParaRPr>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4</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3474222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0070C0"/>
                </a:solidFill>
              </a:rPr>
              <a:t>upozornění pro žadatele</a:t>
            </a:r>
            <a:endParaRPr lang="cs-CZ" sz="3200" dirty="0">
              <a:solidFill>
                <a:srgbClr val="0070C0"/>
              </a:solidFill>
            </a:endParaRPr>
          </a:p>
        </p:txBody>
      </p:sp>
      <p:sp>
        <p:nvSpPr>
          <p:cNvPr id="3" name="Zástupný symbol pro obsah 2"/>
          <p:cNvSpPr>
            <a:spLocks noGrp="1"/>
          </p:cNvSpPr>
          <p:nvPr>
            <p:ph idx="1"/>
          </p:nvPr>
        </p:nvSpPr>
        <p:spPr>
          <a:xfrm>
            <a:off x="467544" y="1351309"/>
            <a:ext cx="8363272" cy="4525963"/>
          </a:xfrm>
        </p:spPr>
        <p:txBody>
          <a:bodyPr>
            <a:noAutofit/>
          </a:bodyPr>
          <a:lstStyle/>
          <a:p>
            <a:pPr>
              <a:spcBef>
                <a:spcPts val="0"/>
              </a:spcBef>
              <a:spcAft>
                <a:spcPts val="600"/>
              </a:spcAft>
              <a:buFont typeface="Arial" panose="020B0604020202020204" pitchFamily="34" charset="0"/>
              <a:buChar char="•"/>
            </a:pPr>
            <a:r>
              <a:rPr lang="cs-CZ" sz="2200" dirty="0" smtClean="0"/>
              <a:t>Realizace projektu </a:t>
            </a:r>
            <a:r>
              <a:rPr lang="cs-CZ" sz="2200" b="1" dirty="0" smtClean="0"/>
              <a:t>nesmí</a:t>
            </a:r>
            <a:r>
              <a:rPr lang="cs-CZ" sz="2200" dirty="0" smtClean="0"/>
              <a:t> být ukončena před podáním žádosti o podporu.</a:t>
            </a:r>
          </a:p>
          <a:p>
            <a:pPr>
              <a:spcBef>
                <a:spcPts val="0"/>
              </a:spcBef>
              <a:spcAft>
                <a:spcPts val="600"/>
              </a:spcAft>
              <a:buFont typeface="Arial" panose="020B0604020202020204" pitchFamily="34" charset="0"/>
              <a:buChar char="•"/>
            </a:pPr>
            <a:r>
              <a:rPr lang="cs-CZ" sz="2200" dirty="0" smtClean="0"/>
              <a:t>Etapy projektu mohou být </a:t>
            </a:r>
            <a:r>
              <a:rPr lang="cs-CZ" sz="2200" b="1" dirty="0" smtClean="0"/>
              <a:t>minimálně</a:t>
            </a:r>
            <a:r>
              <a:rPr lang="cs-CZ" sz="2200" dirty="0" smtClean="0"/>
              <a:t> tříměsíční.</a:t>
            </a:r>
          </a:p>
          <a:p>
            <a:pPr>
              <a:spcBef>
                <a:spcPts val="0"/>
              </a:spcBef>
              <a:spcAft>
                <a:spcPts val="600"/>
              </a:spcAft>
              <a:buFont typeface="Arial" panose="020B0604020202020204" pitchFamily="34" charset="0"/>
              <a:buChar char="•"/>
            </a:pPr>
            <a:r>
              <a:rPr lang="cs-CZ" sz="2200" dirty="0" smtClean="0"/>
              <a:t>Pozorně pročíst </a:t>
            </a:r>
            <a:r>
              <a:rPr lang="cs-CZ" sz="2200" b="1" dirty="0" smtClean="0"/>
              <a:t>Podmínky</a:t>
            </a:r>
            <a:r>
              <a:rPr lang="cs-CZ" sz="2200" dirty="0" smtClean="0"/>
              <a:t> Rozhodnutí o poskytnutí dotace.</a:t>
            </a:r>
          </a:p>
          <a:p>
            <a:pPr>
              <a:spcBef>
                <a:spcPts val="0"/>
              </a:spcBef>
              <a:spcAft>
                <a:spcPts val="600"/>
              </a:spcAft>
              <a:buFont typeface="Arial" panose="020B0604020202020204" pitchFamily="34" charset="0"/>
              <a:buChar char="•"/>
            </a:pPr>
            <a:r>
              <a:rPr lang="cs-CZ" sz="2200" dirty="0"/>
              <a:t>Postupovat nejen v souladu se </a:t>
            </a:r>
            <a:r>
              <a:rPr lang="cs-CZ" sz="2200" dirty="0" smtClean="0"/>
              <a:t>specifickými pravidly, </a:t>
            </a:r>
            <a:r>
              <a:rPr lang="cs-CZ" sz="2200" dirty="0"/>
              <a:t>ale také s </a:t>
            </a:r>
            <a:r>
              <a:rPr lang="cs-CZ" sz="2200" b="1" dirty="0"/>
              <a:t>Obecnými </a:t>
            </a:r>
            <a:r>
              <a:rPr lang="cs-CZ" sz="2200" b="1" dirty="0" smtClean="0"/>
              <a:t>pravidly </a:t>
            </a:r>
            <a:r>
              <a:rPr lang="cs-CZ" sz="2200" dirty="0" smtClean="0"/>
              <a:t>pro žadatele a příjemce.</a:t>
            </a:r>
            <a:endParaRPr lang="cs-CZ" sz="2200" dirty="0"/>
          </a:p>
          <a:p>
            <a:pPr>
              <a:spcBef>
                <a:spcPts val="0"/>
              </a:spcBef>
              <a:spcAft>
                <a:spcPts val="600"/>
              </a:spcAft>
              <a:buFont typeface="Arial" panose="020B0604020202020204" pitchFamily="34" charset="0"/>
              <a:buChar char="•"/>
            </a:pPr>
            <a:r>
              <a:rPr lang="cs-CZ" sz="2200" dirty="0" smtClean="0"/>
              <a:t>Žádosti </a:t>
            </a:r>
            <a:r>
              <a:rPr lang="cs-CZ" sz="2200" dirty="0"/>
              <a:t>o podporu </a:t>
            </a:r>
            <a:r>
              <a:rPr lang="cs-CZ" sz="2200" b="1" dirty="0"/>
              <a:t>finalizovat </a:t>
            </a:r>
            <a:r>
              <a:rPr lang="cs-CZ" sz="2200" dirty="0"/>
              <a:t>v IS KP14+ dříve než v posledních </a:t>
            </a:r>
            <a:r>
              <a:rPr lang="cs-CZ" sz="2200" dirty="0" smtClean="0"/>
              <a:t>hodinách před ukončením </a:t>
            </a:r>
            <a:r>
              <a:rPr lang="cs-CZ" sz="2200" dirty="0"/>
              <a:t>příjmu žádostí ve </a:t>
            </a:r>
            <a:r>
              <a:rPr lang="cs-CZ" sz="2200" dirty="0" smtClean="0"/>
              <a:t>výzvě.</a:t>
            </a:r>
          </a:p>
          <a:p>
            <a:pPr>
              <a:spcBef>
                <a:spcPts val="0"/>
              </a:spcBef>
              <a:spcAft>
                <a:spcPts val="600"/>
              </a:spcAft>
              <a:buFont typeface="Arial" panose="020B0604020202020204" pitchFamily="34" charset="0"/>
              <a:buChar char="•"/>
            </a:pPr>
            <a:r>
              <a:rPr lang="cs-CZ" sz="2200" dirty="0" smtClean="0"/>
              <a:t>Projekt musí být předložen do správné výzvy dle právního obvodu ORP.</a:t>
            </a:r>
            <a:endParaRPr lang="cs-CZ" sz="22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30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0070C0"/>
                </a:solidFill>
              </a:rPr>
              <a:t>upozornění pro žadatele</a:t>
            </a:r>
            <a:endParaRPr lang="cs-CZ" sz="3200" dirty="0">
              <a:solidFill>
                <a:srgbClr val="0070C0"/>
              </a:solidFill>
            </a:endParaRPr>
          </a:p>
        </p:txBody>
      </p:sp>
      <p:sp>
        <p:nvSpPr>
          <p:cNvPr id="3" name="Zástupný symbol pro obsah 2"/>
          <p:cNvSpPr>
            <a:spLocks noGrp="1"/>
          </p:cNvSpPr>
          <p:nvPr>
            <p:ph idx="1"/>
          </p:nvPr>
        </p:nvSpPr>
        <p:spPr>
          <a:xfrm>
            <a:off x="467544" y="1351309"/>
            <a:ext cx="8363272" cy="4525963"/>
          </a:xfrm>
        </p:spPr>
        <p:txBody>
          <a:bodyPr>
            <a:noAutofit/>
          </a:bodyPr>
          <a:lstStyle/>
          <a:p>
            <a:pPr>
              <a:buFont typeface="Arial" panose="020B0604020202020204" pitchFamily="34" charset="0"/>
              <a:buChar char="•"/>
            </a:pPr>
            <a:r>
              <a:rPr lang="cs-CZ" sz="2000" dirty="0" smtClean="0"/>
              <a:t>Nutné doložit všechny relevantní </a:t>
            </a:r>
            <a:r>
              <a:rPr lang="cs-CZ" sz="2000" b="1" dirty="0" smtClean="0"/>
              <a:t>povinné přílohy </a:t>
            </a:r>
            <a:r>
              <a:rPr lang="cs-CZ" sz="2000" dirty="0"/>
              <a:t>k </a:t>
            </a:r>
            <a:r>
              <a:rPr lang="cs-CZ" sz="2000" dirty="0" smtClean="0"/>
              <a:t>žádosti.</a:t>
            </a:r>
          </a:p>
          <a:p>
            <a:pPr algn="just">
              <a:buFont typeface="Arial" panose="020B0604020202020204" pitchFamily="34" charset="0"/>
              <a:buChar char="•"/>
            </a:pPr>
            <a:r>
              <a:rPr lang="cs-CZ" sz="2000" dirty="0" smtClean="0"/>
              <a:t>Nutnost </a:t>
            </a:r>
            <a:r>
              <a:rPr lang="cs-CZ" sz="2000" b="1" dirty="0"/>
              <a:t>souladu údajů </a:t>
            </a:r>
            <a:r>
              <a:rPr lang="cs-CZ" sz="2000" dirty="0"/>
              <a:t>uváděných v žádosti o podporu v IS KP14+ a v povinných přílohách k </a:t>
            </a:r>
            <a:r>
              <a:rPr lang="cs-CZ" sz="2000" dirty="0" smtClean="0"/>
              <a:t>žádosti.</a:t>
            </a:r>
          </a:p>
          <a:p>
            <a:pPr algn="just">
              <a:buFont typeface="Arial" panose="020B0604020202020204" pitchFamily="34" charset="0"/>
              <a:buChar char="•"/>
            </a:pPr>
            <a:r>
              <a:rPr lang="cs-CZ" sz="2000" dirty="0" smtClean="0"/>
              <a:t>Jednoznačně </a:t>
            </a:r>
            <a:r>
              <a:rPr lang="cs-CZ" sz="2000" dirty="0"/>
              <a:t>vymezovat </a:t>
            </a:r>
            <a:r>
              <a:rPr lang="cs-CZ" sz="2000" b="1" dirty="0"/>
              <a:t>způsobilé výdaje </a:t>
            </a:r>
            <a:r>
              <a:rPr lang="cs-CZ" sz="2000" dirty="0"/>
              <a:t>projektu, a to jak jednotlivě, tak ve skupině výdajů na hlavní aktivity (min. </a:t>
            </a:r>
            <a:r>
              <a:rPr lang="cs-CZ" sz="2000" dirty="0" smtClean="0"/>
              <a:t>85 %) </a:t>
            </a:r>
            <a:r>
              <a:rPr lang="cs-CZ" sz="2000" dirty="0"/>
              <a:t>a vedlejší aktivity projektu (max. </a:t>
            </a:r>
            <a:r>
              <a:rPr lang="cs-CZ" sz="2000" dirty="0" smtClean="0"/>
              <a:t>15 %).</a:t>
            </a:r>
          </a:p>
          <a:p>
            <a:pPr algn="just">
              <a:buFont typeface="Arial" panose="020B0604020202020204" pitchFamily="34" charset="0"/>
              <a:buChar char="•"/>
            </a:pPr>
            <a:r>
              <a:rPr lang="cs-CZ" sz="2000" b="1" dirty="0"/>
              <a:t>Hodnoty indikátorů </a:t>
            </a:r>
            <a:r>
              <a:rPr lang="cs-CZ" sz="2000" dirty="0"/>
              <a:t>musí odpovídat postupům stanoveným v metodických listech indikátorů, které jsou přílohou specifických pravidel.</a:t>
            </a:r>
          </a:p>
          <a:p>
            <a:pPr algn="just">
              <a:buFont typeface="Arial" panose="020B0604020202020204" pitchFamily="34" charset="0"/>
              <a:buChar char="•"/>
            </a:pPr>
            <a:r>
              <a:rPr lang="cs-CZ" sz="2000" dirty="0"/>
              <a:t>Respektovat stanovená </a:t>
            </a:r>
            <a:r>
              <a:rPr lang="cs-CZ" sz="2000" b="1" dirty="0"/>
              <a:t>pravidla veřejné </a:t>
            </a:r>
            <a:r>
              <a:rPr lang="cs-CZ" sz="2000" b="1" dirty="0" smtClean="0"/>
              <a:t>podpory</a:t>
            </a:r>
            <a:r>
              <a:rPr lang="cs-CZ" sz="2000" dirty="0" smtClean="0"/>
              <a:t>.</a:t>
            </a:r>
          </a:p>
          <a:p>
            <a:pPr algn="just">
              <a:buFont typeface="Arial" panose="020B0604020202020204" pitchFamily="34" charset="0"/>
              <a:buChar char="•"/>
            </a:pPr>
            <a:r>
              <a:rPr lang="cs-CZ" sz="2000" dirty="0"/>
              <a:t>Úspěšný projekt musí nezbytně splňovat všechna </a:t>
            </a:r>
            <a:r>
              <a:rPr lang="cs-CZ" sz="2000" b="1" dirty="0"/>
              <a:t>obecná a specifická kritéria </a:t>
            </a:r>
            <a:r>
              <a:rPr lang="cs-CZ" sz="2000" b="1" dirty="0" smtClean="0"/>
              <a:t>přijatelnosti</a:t>
            </a:r>
            <a:r>
              <a:rPr lang="cs-CZ" sz="2000" b="1" dirty="0"/>
              <a:t>.</a:t>
            </a: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4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0" y="1217613"/>
            <a:ext cx="9144000" cy="4984750"/>
          </a:xfrm>
        </p:spPr>
        <p:txBody>
          <a:bodyPr rtlCol="0">
            <a:noAutofit/>
          </a:bodyPr>
          <a:lstStyle/>
          <a:p>
            <a:pPr>
              <a:spcAft>
                <a:spcPts val="600"/>
              </a:spcAft>
              <a:buFont typeface="Arial" panose="020B0604020202020204" pitchFamily="34" charset="0"/>
              <a:buChar char="•"/>
              <a:defRPr/>
            </a:pPr>
            <a:endParaRPr lang="cs-CZ" sz="2000" b="1" dirty="0" smtClean="0"/>
          </a:p>
          <a:p>
            <a:pPr marL="0" indent="0">
              <a:spcAft>
                <a:spcPts val="600"/>
              </a:spcAft>
              <a:buClr>
                <a:schemeClr val="tx2"/>
              </a:buClr>
              <a:buNone/>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a:t>
            </a:r>
            <a:r>
              <a:rPr lang="cs-CZ" sz="2400" b="1" dirty="0" smtClean="0">
                <a:solidFill>
                  <a:srgbClr val="0070C0"/>
                </a:solidFill>
                <a:latin typeface="Myriad Pro"/>
              </a:rPr>
              <a:t>2</a:t>
            </a:r>
            <a:r>
              <a:rPr lang="cs-CZ" sz="2400" b="1" dirty="0">
                <a:solidFill>
                  <a:srgbClr val="0070C0"/>
                </a:solidFill>
                <a:latin typeface="Myriad Pro"/>
              </a:rPr>
              <a:t>.4: Zvýšení kvality a dostupnosti infrastruktury pro vzdělávání a celoživotní učení</a:t>
            </a:r>
          </a:p>
        </p:txBody>
      </p:sp>
      <p:pic>
        <p:nvPicPr>
          <p:cNvPr id="6"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040" y="1628800"/>
            <a:ext cx="7238871" cy="4757911"/>
          </a:xfrm>
          <a:prstGeom prst="rect">
            <a:avLst/>
          </a:prstGeom>
        </p:spPr>
      </p:pic>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16</a:t>
            </a:fld>
            <a:endParaRPr lang="cs-CZ">
              <a:solidFill>
                <a:prstClr val="black">
                  <a:tint val="75000"/>
                </a:prstClr>
              </a:solidFill>
            </a:endParaRPr>
          </a:p>
        </p:txBody>
      </p:sp>
    </p:spTree>
    <p:extLst>
      <p:ext uri="{BB962C8B-B14F-4D97-AF65-F5344CB8AC3E}">
        <p14:creationId xmlns:p14="http://schemas.microsoft.com/office/powerpoint/2010/main" val="1454249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spcBef>
                <a:spcPts val="600"/>
              </a:spcBef>
              <a:buNone/>
            </a:pPr>
            <a:r>
              <a:rPr lang="cs-CZ" sz="2200" b="1" dirty="0" smtClean="0"/>
              <a:t>Cíl</a:t>
            </a:r>
            <a:r>
              <a:rPr lang="cs-CZ" sz="2200" b="1" dirty="0"/>
              <a:t>: </a:t>
            </a:r>
            <a:r>
              <a:rPr lang="cs-CZ" sz="2200" dirty="0"/>
              <a:t>prostřednictvím kvalitní a dostupné infrastruktury zajistit rovný přístup ke vzdělávání a k získávání klíčových schopností a tím zajistit reálnou uplatnitelnost na trhu práce.</a:t>
            </a:r>
          </a:p>
          <a:p>
            <a:pPr marL="0" indent="0">
              <a:spcBef>
                <a:spcPts val="600"/>
              </a:spcBef>
              <a:buNone/>
            </a:pPr>
            <a:endParaRPr lang="cs-CZ" sz="2200" b="1" dirty="0" smtClean="0"/>
          </a:p>
          <a:p>
            <a:pPr marL="0" indent="0">
              <a:spcBef>
                <a:spcPts val="600"/>
              </a:spcBef>
              <a:buNone/>
            </a:pPr>
            <a:r>
              <a:rPr lang="cs-CZ" sz="2200" b="1" dirty="0" smtClean="0"/>
              <a:t>A</a:t>
            </a:r>
            <a:r>
              <a:rPr lang="fr-FR" sz="2200" b="1" dirty="0" smtClean="0"/>
              <a:t>lokace:</a:t>
            </a:r>
            <a:r>
              <a:rPr lang="cs-CZ" sz="2200" b="1" dirty="0"/>
              <a:t> 473 mil. EUR (EFRR) </a:t>
            </a:r>
          </a:p>
          <a:p>
            <a:pPr>
              <a:spcBef>
                <a:spcPts val="600"/>
              </a:spcBef>
              <a:buFont typeface="Arial" panose="020B0604020202020204" pitchFamily="34" charset="0"/>
              <a:buChar char="•"/>
            </a:pPr>
            <a:r>
              <a:rPr lang="cs-CZ" sz="2200" dirty="0" smtClean="0">
                <a:solidFill>
                  <a:prstClr val="black"/>
                </a:solidFill>
              </a:rPr>
              <a:t>13 </a:t>
            </a:r>
            <a:r>
              <a:rPr lang="cs-CZ" sz="2200" dirty="0">
                <a:solidFill>
                  <a:prstClr val="black"/>
                </a:solidFill>
              </a:rPr>
              <a:t>mld. Kč z </a:t>
            </a:r>
            <a:r>
              <a:rPr lang="cs-CZ" sz="2200" dirty="0" smtClean="0">
                <a:solidFill>
                  <a:prstClr val="black"/>
                </a:solidFill>
              </a:rPr>
              <a:t>EU; celkem cca 15,3 </a:t>
            </a:r>
            <a:r>
              <a:rPr lang="cs-CZ" sz="2200" dirty="0">
                <a:solidFill>
                  <a:prstClr val="black"/>
                </a:solidFill>
              </a:rPr>
              <a:t>mld. </a:t>
            </a:r>
            <a:r>
              <a:rPr lang="cs-CZ" sz="2200" dirty="0" smtClean="0">
                <a:solidFill>
                  <a:prstClr val="black"/>
                </a:solidFill>
              </a:rPr>
              <a:t>Kč</a:t>
            </a:r>
            <a:endParaRPr lang="cs-CZ" sz="2200" b="1" dirty="0" smtClean="0"/>
          </a:p>
          <a:p>
            <a:pPr marL="0" indent="0">
              <a:spcBef>
                <a:spcPts val="600"/>
              </a:spcBef>
              <a:buNone/>
            </a:pPr>
            <a:r>
              <a:rPr lang="cs-CZ" sz="2200" b="1" dirty="0" smtClean="0"/>
              <a:t>Aktivity: </a:t>
            </a:r>
          </a:p>
          <a:p>
            <a:pPr algn="just">
              <a:lnSpc>
                <a:spcPct val="150000"/>
              </a:lnSpc>
              <a:spcBef>
                <a:spcPts val="600"/>
              </a:spcBef>
              <a:buFont typeface="Wingdings" panose="05000000000000000000" pitchFamily="2" charset="2"/>
              <a:buChar char="Ø"/>
            </a:pPr>
            <a:r>
              <a:rPr lang="cs-CZ" sz="2200" dirty="0" smtClean="0"/>
              <a:t>Předškolní vzdělávání</a:t>
            </a:r>
          </a:p>
          <a:p>
            <a:pPr algn="just">
              <a:lnSpc>
                <a:spcPct val="150000"/>
              </a:lnSpc>
              <a:spcBef>
                <a:spcPts val="600"/>
              </a:spcBef>
              <a:buFont typeface="Wingdings" panose="05000000000000000000" pitchFamily="2" charset="2"/>
              <a:buChar char="Ø"/>
            </a:pPr>
            <a:r>
              <a:rPr lang="cs-CZ" sz="2200" dirty="0" smtClean="0"/>
              <a:t>Základní školy</a:t>
            </a:r>
          </a:p>
          <a:p>
            <a:pPr algn="just">
              <a:lnSpc>
                <a:spcPct val="150000"/>
              </a:lnSpc>
              <a:spcBef>
                <a:spcPts val="600"/>
              </a:spcBef>
              <a:buFont typeface="Wingdings" panose="05000000000000000000" pitchFamily="2" charset="2"/>
              <a:buChar char="Ø"/>
            </a:pPr>
            <a:r>
              <a:rPr lang="cs-CZ" sz="2200" dirty="0" smtClean="0"/>
              <a:t>Střední a vyšší odborné školy</a:t>
            </a:r>
          </a:p>
          <a:p>
            <a:pPr algn="just">
              <a:lnSpc>
                <a:spcPct val="150000"/>
              </a:lnSpc>
              <a:spcBef>
                <a:spcPts val="600"/>
              </a:spcBef>
              <a:buFont typeface="Wingdings" panose="05000000000000000000" pitchFamily="2" charset="2"/>
              <a:buChar char="Ø"/>
            </a:pPr>
            <a:r>
              <a:rPr lang="cs-CZ" sz="2200" dirty="0" smtClean="0"/>
              <a:t>Zájmové, neformální a celoživotní vzdělávání</a:t>
            </a:r>
          </a:p>
          <a:p>
            <a:pPr marL="0" indent="0" algn="just">
              <a:spcBef>
                <a:spcPts val="600"/>
              </a:spcBef>
              <a:buNone/>
            </a:pPr>
            <a:endParaRPr lang="cs-CZ" sz="2800" dirty="0" smtClean="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Zvýšení kvality a dostupnosti infrastruktury pro vzdělávání a celoživotní učení</a:t>
            </a:r>
          </a:p>
        </p:txBody>
      </p:sp>
    </p:spTree>
    <p:extLst>
      <p:ext uri="{BB962C8B-B14F-4D97-AF65-F5344CB8AC3E}">
        <p14:creationId xmlns:p14="http://schemas.microsoft.com/office/powerpoint/2010/main" val="306903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382712"/>
            <a:ext cx="8425631" cy="4926607"/>
          </a:xfrm>
          <a:noFill/>
        </p:spPr>
        <p:txBody>
          <a:bodyPr rtlCol="0">
            <a:noAutofit/>
          </a:bodyPr>
          <a:lstStyle/>
          <a:p>
            <a:pPr marL="0" indent="0" algn="just">
              <a:spcBef>
                <a:spcPts val="600"/>
              </a:spcBef>
              <a:buNone/>
              <a:defRPr/>
            </a:pPr>
            <a:r>
              <a:rPr lang="cs-CZ" sz="2100" b="1" dirty="0" smtClean="0"/>
              <a:t>Příjemci: </a:t>
            </a:r>
            <a:r>
              <a:rPr lang="cs-CZ" sz="2100" dirty="0" smtClean="0"/>
              <a:t>zařízení </a:t>
            </a:r>
            <a:r>
              <a:rPr lang="cs-CZ" sz="2100" dirty="0"/>
              <a:t>péče o děti do 3 let, školy a školská zařízení v oblasti předškolního, základního a středního vzdělávání a vyšší odborné školy,  další subjekty podílející se na realizaci vzdělávacích aktivit, kraje, organizace zřizované nebo zakládané kraji, obce, organizace zřizované nebo zakládané obcemi, nestátní neziskové organizace, církve, církevní organizace, organizační složky státu, příspěvkové organizace organizačních složek státu. </a:t>
            </a:r>
          </a:p>
          <a:p>
            <a:pPr marL="0" indent="0">
              <a:spcBef>
                <a:spcPts val="600"/>
              </a:spcBef>
              <a:buNone/>
              <a:defRPr/>
            </a:pPr>
            <a:endParaRPr lang="cs-CZ" sz="2100" b="1" dirty="0" smtClean="0"/>
          </a:p>
          <a:p>
            <a:pPr marL="0" indent="0" algn="just">
              <a:spcBef>
                <a:spcPts val="600"/>
              </a:spcBef>
              <a:buNone/>
              <a:defRPr/>
            </a:pPr>
            <a:r>
              <a:rPr lang="cs-CZ" sz="2100" b="1" dirty="0" smtClean="0"/>
              <a:t>Územní zaměření podpory: </a:t>
            </a:r>
          </a:p>
          <a:p>
            <a:pPr algn="just">
              <a:spcBef>
                <a:spcPts val="600"/>
              </a:spcBef>
              <a:buFont typeface="Arial" panose="020B0604020202020204" pitchFamily="34" charset="0"/>
              <a:buChar char="•"/>
              <a:defRPr/>
            </a:pPr>
            <a:r>
              <a:rPr lang="cs-CZ" sz="2100" dirty="0" smtClean="0"/>
              <a:t>území </a:t>
            </a:r>
            <a:r>
              <a:rPr lang="cs-CZ" sz="2100" dirty="0"/>
              <a:t>ČR mimo hl. m. </a:t>
            </a:r>
            <a:r>
              <a:rPr lang="cs-CZ" sz="2100" dirty="0" smtClean="0"/>
              <a:t>Prahu</a:t>
            </a:r>
            <a:endParaRPr lang="cs-CZ" sz="2100" dirty="0"/>
          </a:p>
          <a:p>
            <a:pPr lvl="1" indent="-342900">
              <a:spcBef>
                <a:spcPts val="1200"/>
              </a:spcBef>
              <a:spcAft>
                <a:spcPts val="600"/>
              </a:spcAft>
              <a:buFont typeface="Wingdings" panose="05000000000000000000" pitchFamily="2" charset="2"/>
              <a:buChar char="§"/>
              <a:defRPr/>
            </a:pPr>
            <a:r>
              <a:rPr lang="cs-CZ" sz="2100" dirty="0">
                <a:cs typeface="Arial" charset="0"/>
              </a:rPr>
              <a:t>správní obvody ORP </a:t>
            </a:r>
            <a:r>
              <a:rPr lang="cs-CZ" sz="2100" b="1" dirty="0">
                <a:cs typeface="Arial" charset="0"/>
              </a:rPr>
              <a:t>bez sociálně vyloučené lokality</a:t>
            </a:r>
          </a:p>
          <a:p>
            <a:pPr lvl="1" indent="-342900">
              <a:spcBef>
                <a:spcPts val="1200"/>
              </a:spcBef>
              <a:spcAft>
                <a:spcPts val="600"/>
              </a:spcAft>
              <a:buFont typeface="Wingdings" panose="05000000000000000000" pitchFamily="2" charset="2"/>
              <a:buChar char="§"/>
              <a:defRPr/>
            </a:pPr>
            <a:r>
              <a:rPr lang="cs-CZ" sz="2100" dirty="0" smtClean="0">
                <a:cs typeface="Arial" charset="0"/>
              </a:rPr>
              <a:t>správní </a:t>
            </a:r>
            <a:r>
              <a:rPr lang="cs-CZ" sz="2100" dirty="0">
                <a:cs typeface="Arial" charset="0"/>
              </a:rPr>
              <a:t>obvody ORP </a:t>
            </a:r>
            <a:r>
              <a:rPr lang="cs-CZ" sz="2100" b="1" dirty="0">
                <a:cs typeface="Arial" charset="0"/>
              </a:rPr>
              <a:t>se sociálně vyloučenou  lokalitou</a:t>
            </a:r>
          </a:p>
          <a:p>
            <a:pPr>
              <a:spcBef>
                <a:spcPts val="600"/>
              </a:spcBef>
              <a:buFont typeface="Arial" panose="020B0604020202020204" pitchFamily="34" charset="0"/>
              <a:buChar char="•"/>
              <a:defRPr/>
            </a:pPr>
            <a:endParaRPr lang="cs-CZ" sz="2000" b="1" dirty="0" smtClean="0"/>
          </a:p>
          <a:p>
            <a:pPr>
              <a:spcAft>
                <a:spcPts val="600"/>
              </a:spcAft>
              <a:defRPr/>
            </a:pPr>
            <a:endParaRPr lang="cs-CZ" sz="2000" b="1"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a:t>
            </a:r>
            <a:r>
              <a:rPr lang="cs-CZ" sz="2400" b="1" dirty="0" smtClean="0">
                <a:solidFill>
                  <a:srgbClr val="0070C0"/>
                </a:solidFill>
                <a:latin typeface="Myriad Pro"/>
              </a:rPr>
              <a:t>Zvýšení </a:t>
            </a:r>
            <a:r>
              <a:rPr lang="cs-CZ" sz="2400" b="1" dirty="0">
                <a:solidFill>
                  <a:srgbClr val="0070C0"/>
                </a:solidFill>
                <a:latin typeface="Myriad Pro"/>
              </a:rPr>
              <a:t>kvality a dostupnosti infrastruktury pro vzdělávání a celoživotní učení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19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382712"/>
            <a:ext cx="8425631" cy="4926607"/>
          </a:xfrm>
          <a:noFill/>
        </p:spPr>
        <p:txBody>
          <a:bodyPr rtlCol="0">
            <a:noAutofit/>
          </a:bodyPr>
          <a:lstStyle/>
          <a:p>
            <a:pPr>
              <a:spcBef>
                <a:spcPts val="600"/>
              </a:spcBef>
              <a:buFont typeface="Arial" panose="020B0604020202020204" pitchFamily="34" charset="0"/>
              <a:buChar char="•"/>
              <a:defRPr/>
            </a:pPr>
            <a:endParaRPr lang="cs-CZ" sz="2000" b="1" dirty="0" smtClean="0"/>
          </a:p>
          <a:p>
            <a:pPr>
              <a:spcAft>
                <a:spcPts val="600"/>
              </a:spcAft>
              <a:defRPr/>
            </a:pPr>
            <a:endParaRPr lang="cs-CZ" sz="2000" b="1"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a:t>
            </a:r>
            <a:r>
              <a:rPr lang="cs-CZ" sz="2400" b="1" dirty="0" smtClean="0">
                <a:solidFill>
                  <a:srgbClr val="0070C0"/>
                </a:solidFill>
                <a:latin typeface="Myriad Pro"/>
              </a:rPr>
              <a:t>Zvýšení </a:t>
            </a:r>
            <a:r>
              <a:rPr lang="cs-CZ" sz="2400" b="1" dirty="0">
                <a:solidFill>
                  <a:srgbClr val="0070C0"/>
                </a:solidFill>
                <a:latin typeface="Myriad Pro"/>
              </a:rPr>
              <a:t>kvality a dostupnosti infrastruktury pro vzdělávání a celoživotní učení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27384"/>
            <a:ext cx="9056286" cy="6925073"/>
          </a:xfrm>
          <a:prstGeom prst="rect">
            <a:avLst/>
          </a:prstGeom>
        </p:spPr>
      </p:pic>
    </p:spTree>
    <p:extLst>
      <p:ext uri="{BB962C8B-B14F-4D97-AF65-F5344CB8AC3E}">
        <p14:creationId xmlns:p14="http://schemas.microsoft.com/office/powerpoint/2010/main" val="66392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en-US" sz="3200" dirty="0" smtClean="0">
                <a:solidFill>
                  <a:srgbClr val="0070C0"/>
                </a:solidFill>
              </a:rPr>
              <a:t>Program</a:t>
            </a:r>
            <a:r>
              <a:rPr lang="cs-CZ" sz="3200" dirty="0" smtClean="0">
                <a:solidFill>
                  <a:srgbClr val="0070C0"/>
                </a:solidFill>
              </a:rPr>
              <a:t> SEMINÁŘE</a:t>
            </a:r>
            <a:endParaRPr lang="en-US" sz="3200" dirty="0">
              <a:solidFill>
                <a:srgbClr val="0070C0"/>
              </a:solidFill>
            </a:endParaRPr>
          </a:p>
        </p:txBody>
      </p:sp>
      <p:sp>
        <p:nvSpPr>
          <p:cNvPr id="8" name="Content Placeholder 2"/>
          <p:cNvSpPr txBox="1">
            <a:spLocks/>
          </p:cNvSpPr>
          <p:nvPr/>
        </p:nvSpPr>
        <p:spPr>
          <a:xfrm>
            <a:off x="457200" y="1124744"/>
            <a:ext cx="8229600" cy="4896543"/>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000" dirty="0" smtClean="0"/>
              <a:t>9:00 – 9:30</a:t>
            </a:r>
            <a:r>
              <a:rPr lang="cs-CZ" sz="2000" b="1" dirty="0" smtClean="0"/>
              <a:t>	Prezence účastníků		</a:t>
            </a:r>
            <a:endParaRPr lang="cs-CZ" sz="2000" dirty="0" smtClean="0"/>
          </a:p>
          <a:p>
            <a:pPr marL="0" indent="0">
              <a:buFont typeface="Arial"/>
              <a:buNone/>
            </a:pPr>
            <a:endParaRPr lang="cs-CZ" sz="2000" dirty="0" smtClean="0"/>
          </a:p>
          <a:p>
            <a:pPr marL="0" indent="0">
              <a:buFont typeface="Arial"/>
              <a:buNone/>
            </a:pPr>
            <a:r>
              <a:rPr lang="cs-CZ" sz="2000" dirty="0" smtClean="0"/>
              <a:t>9:30 – 9:50   	</a:t>
            </a:r>
            <a:r>
              <a:rPr lang="cs-CZ" sz="2100" b="1" dirty="0" smtClean="0"/>
              <a:t>Zahájení, představení Integrovaného regionálního   </a:t>
            </a:r>
          </a:p>
          <a:p>
            <a:pPr marL="0" indent="0">
              <a:spcBef>
                <a:spcPts val="0"/>
              </a:spcBef>
              <a:buFont typeface="Arial"/>
              <a:buNone/>
            </a:pPr>
            <a:r>
              <a:rPr lang="cs-CZ" sz="2100" b="1" dirty="0" smtClean="0"/>
              <a:t>                   	operačního programu, rolí Řídicího orgánu IROP a 					Centra </a:t>
            </a:r>
            <a:r>
              <a:rPr lang="cs-CZ" sz="2000" b="1" dirty="0" smtClean="0"/>
              <a:t>pro regionální rozvoj České republiky</a:t>
            </a:r>
          </a:p>
          <a:p>
            <a:pPr marL="0" indent="0">
              <a:buFont typeface="Arial"/>
              <a:buNone/>
            </a:pPr>
            <a:endParaRPr lang="cs-CZ" sz="2000" dirty="0" smtClean="0"/>
          </a:p>
          <a:p>
            <a:pPr marL="0" indent="0">
              <a:spcBef>
                <a:spcPts val="600"/>
              </a:spcBef>
              <a:buNone/>
            </a:pPr>
            <a:r>
              <a:rPr lang="cs-CZ" sz="2000" dirty="0" smtClean="0"/>
              <a:t>9:50 – 11:15	</a:t>
            </a:r>
            <a:r>
              <a:rPr lang="cs-CZ" sz="2000" b="1" dirty="0" smtClean="0"/>
              <a:t>46. </a:t>
            </a:r>
            <a:r>
              <a:rPr lang="cs-CZ" sz="2000" b="1" dirty="0"/>
              <a:t>a </a:t>
            </a:r>
            <a:r>
              <a:rPr lang="cs-CZ" sz="2000" b="1" dirty="0" smtClean="0"/>
              <a:t>47. </a:t>
            </a:r>
            <a:r>
              <a:rPr lang="cs-CZ" sz="2000" b="1" dirty="0"/>
              <a:t>výzva IROP „Infrastruktura </a:t>
            </a:r>
            <a:r>
              <a:rPr lang="cs-CZ" sz="2000" b="1" dirty="0" smtClean="0"/>
              <a:t>základních škol“ a 					„Infrastruktura základních škol (SVL)“ </a:t>
            </a:r>
            <a:r>
              <a:rPr lang="cs-CZ" sz="2000" b="1" dirty="0"/>
              <a:t>– parametry </a:t>
            </a:r>
            <a:r>
              <a:rPr lang="cs-CZ" sz="2000" b="1" dirty="0" smtClean="0"/>
              <a:t>výzev, 				podporované </a:t>
            </a:r>
            <a:r>
              <a:rPr lang="cs-CZ" sz="2000" b="1" dirty="0"/>
              <a:t>aktivity, způsobilé výdaje, povinné přílohy </a:t>
            </a:r>
            <a:r>
              <a:rPr lang="cs-CZ" sz="2000" b="1" dirty="0" smtClean="0"/>
              <a:t>					žádosti </a:t>
            </a:r>
            <a:r>
              <a:rPr lang="cs-CZ" sz="2000" b="1" dirty="0"/>
              <a:t>o podporu, </a:t>
            </a:r>
            <a:r>
              <a:rPr lang="cs-CZ" sz="2000" b="1" dirty="0" smtClean="0"/>
              <a:t>dotazy</a:t>
            </a:r>
          </a:p>
          <a:p>
            <a:pPr marL="0" indent="0">
              <a:spcBef>
                <a:spcPts val="600"/>
              </a:spcBef>
              <a:buNone/>
            </a:pPr>
            <a:endParaRPr lang="cs-CZ" sz="2000" b="1" dirty="0"/>
          </a:p>
          <a:p>
            <a:pPr marL="0" indent="0">
              <a:spcBef>
                <a:spcPts val="600"/>
              </a:spcBef>
              <a:buNone/>
            </a:pPr>
            <a:r>
              <a:rPr lang="cs-CZ" sz="2000" dirty="0" smtClean="0"/>
              <a:t>11:15 </a:t>
            </a:r>
            <a:r>
              <a:rPr lang="cs-CZ" sz="2000" dirty="0"/>
              <a:t>– </a:t>
            </a:r>
            <a:r>
              <a:rPr lang="cs-CZ" sz="2000" dirty="0" smtClean="0"/>
              <a:t>11:30	</a:t>
            </a:r>
            <a:r>
              <a:rPr lang="cs-CZ" sz="2000" b="1" dirty="0" smtClean="0"/>
              <a:t>Přestávka</a:t>
            </a:r>
          </a:p>
          <a:p>
            <a:pPr marL="0" indent="0">
              <a:spcBef>
                <a:spcPts val="600"/>
              </a:spcBef>
              <a:buNone/>
            </a:pPr>
            <a:endParaRPr lang="cs-CZ" sz="2000" b="1" dirty="0" smtClean="0"/>
          </a:p>
          <a:p>
            <a:pPr marL="0" indent="0">
              <a:buFont typeface="Arial"/>
              <a:buNone/>
            </a:pPr>
            <a:r>
              <a:rPr lang="cs-CZ" sz="2000" dirty="0" smtClean="0"/>
              <a:t>11:30 – 13:00 </a:t>
            </a:r>
            <a:r>
              <a:rPr lang="cs-CZ" sz="2000" b="1" dirty="0" smtClean="0"/>
              <a:t>Základní informace o aplikaci MS2014+, systém 							hodnocení projektů a další administrace projektu, 						kontrola výběrových a zadávacích řízení, dotazy</a:t>
            </a:r>
          </a:p>
          <a:p>
            <a:pPr marL="0" indent="0">
              <a:buFont typeface="Arial"/>
              <a:buNone/>
            </a:pPr>
            <a:endParaRPr lang="cs-CZ" sz="2000" dirty="0" smtClean="0"/>
          </a:p>
          <a:p>
            <a:pPr marL="0" indent="0">
              <a:buFont typeface="Arial"/>
              <a:buNone/>
            </a:pPr>
            <a:r>
              <a:rPr lang="cs-CZ" sz="2000" dirty="0" smtClean="0"/>
              <a:t>13:00 		</a:t>
            </a:r>
            <a:r>
              <a:rPr lang="cs-CZ" sz="2000" b="1" dirty="0"/>
              <a:t>Z</a:t>
            </a:r>
            <a:r>
              <a:rPr lang="cs-CZ" sz="2000" b="1" dirty="0" smtClean="0"/>
              <a:t>ávěr</a:t>
            </a: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4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Zvýšení kvality a dostupnosti infrastruktury pro vzdělávání a celoživotní učení</a:t>
            </a:r>
          </a:p>
        </p:txBody>
      </p:sp>
      <p:sp>
        <p:nvSpPr>
          <p:cNvPr id="7" name="Content Placeholder 2"/>
          <p:cNvSpPr txBox="1">
            <a:spLocks/>
          </p:cNvSpPr>
          <p:nvPr/>
        </p:nvSpPr>
        <p:spPr>
          <a:xfrm>
            <a:off x="539552" y="1359522"/>
            <a:ext cx="8229600" cy="44457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0" fontAlgn="base" hangingPunct="0">
              <a:spcAft>
                <a:spcPct val="0"/>
              </a:spcAft>
            </a:pPr>
            <a:r>
              <a:rPr lang="cs-CZ" sz="2000" b="1" dirty="0" smtClean="0">
                <a:solidFill>
                  <a:schemeClr val="tx1"/>
                </a:solidFill>
                <a:latin typeface="Myriad Pro"/>
              </a:rPr>
              <a:t>Akční plány vzdělávání</a:t>
            </a:r>
          </a:p>
          <a:p>
            <a:pPr algn="l" eaLnBrk="0" fontAlgn="base" hangingPunct="0">
              <a:spcAft>
                <a:spcPct val="0"/>
              </a:spcAft>
            </a:pPr>
            <a:endParaRPr lang="cs-CZ" sz="2000" b="1" dirty="0">
              <a:solidFill>
                <a:schemeClr val="tx1"/>
              </a:solidFill>
              <a:latin typeface="Myriad Pro"/>
            </a:endParaRPr>
          </a:p>
          <a:p>
            <a:pPr marL="342900" indent="-342900" algn="l" eaLnBrk="0" fontAlgn="base" hangingPunct="0">
              <a:spcBef>
                <a:spcPts val="1200"/>
              </a:spcBef>
              <a:spcAft>
                <a:spcPct val="0"/>
              </a:spcAft>
              <a:buFont typeface="Wingdings" panose="05000000000000000000" pitchFamily="2" charset="2"/>
              <a:buChar char="Ø"/>
            </a:pPr>
            <a:r>
              <a:rPr lang="cs-CZ" sz="2200" b="1" dirty="0" smtClean="0">
                <a:solidFill>
                  <a:schemeClr val="tx1"/>
                </a:solidFill>
                <a:latin typeface="Myriad Pro"/>
              </a:rPr>
              <a:t>Místní akční plán vzdělávání </a:t>
            </a:r>
            <a:r>
              <a:rPr lang="cs-CZ" sz="2200" dirty="0" smtClean="0">
                <a:solidFill>
                  <a:schemeClr val="tx1"/>
                </a:solidFill>
                <a:latin typeface="Myriad Pro"/>
              </a:rPr>
              <a:t>(MAP)</a:t>
            </a:r>
          </a:p>
          <a:p>
            <a:pPr marL="800100" lvl="2" indent="-342900" algn="l" eaLnBrk="0" fontAlgn="base" hangingPunct="0">
              <a:spcBef>
                <a:spcPts val="1200"/>
              </a:spcBef>
              <a:spcAft>
                <a:spcPct val="0"/>
              </a:spcAft>
              <a:buFont typeface="Wingdings" panose="05000000000000000000" pitchFamily="2" charset="2"/>
              <a:buChar char="Ø"/>
            </a:pPr>
            <a:r>
              <a:rPr lang="cs-CZ" sz="2200" dirty="0">
                <a:solidFill>
                  <a:schemeClr val="tx1"/>
                </a:solidFill>
                <a:latin typeface="Myriad Pro"/>
              </a:rPr>
              <a:t>Strategický rámec schválený </a:t>
            </a:r>
            <a:r>
              <a:rPr lang="cs-CZ" sz="2200" dirty="0" smtClean="0">
                <a:solidFill>
                  <a:schemeClr val="tx1"/>
                </a:solidFill>
                <a:latin typeface="Myriad Pro"/>
              </a:rPr>
              <a:t>Řídicím </a:t>
            </a:r>
            <a:r>
              <a:rPr lang="cs-CZ" sz="2200" dirty="0">
                <a:solidFill>
                  <a:schemeClr val="tx1"/>
                </a:solidFill>
                <a:latin typeface="Myriad Pro"/>
              </a:rPr>
              <a:t>výborem </a:t>
            </a:r>
            <a:r>
              <a:rPr lang="cs-CZ" sz="2200" dirty="0" smtClean="0">
                <a:solidFill>
                  <a:schemeClr val="tx1"/>
                </a:solidFill>
                <a:latin typeface="Myriad Pro"/>
              </a:rPr>
              <a:t>MAP</a:t>
            </a:r>
          </a:p>
          <a:p>
            <a:pPr marL="1257300" lvl="3" indent="-342900" algn="l" eaLnBrk="0" fontAlgn="base" hangingPunct="0">
              <a:spcBef>
                <a:spcPts val="1200"/>
              </a:spcBef>
              <a:spcAft>
                <a:spcPct val="0"/>
              </a:spcAft>
              <a:buFont typeface="Wingdings" panose="05000000000000000000" pitchFamily="2" charset="2"/>
              <a:buChar char="Ø"/>
            </a:pPr>
            <a:r>
              <a:rPr lang="cs-CZ" sz="1800" dirty="0">
                <a:solidFill>
                  <a:schemeClr val="tx1"/>
                </a:solidFill>
                <a:latin typeface="Myriad Pro"/>
              </a:rPr>
              <a:t>z</a:t>
            </a:r>
            <a:r>
              <a:rPr lang="cs-CZ" sz="1800" dirty="0" smtClean="0">
                <a:solidFill>
                  <a:schemeClr val="tx1"/>
                </a:solidFill>
                <a:latin typeface="Myriad Pro"/>
              </a:rPr>
              <a:t>acílení priorit ZŠ a zájmového, neformálního a celoživotního vzdělávání</a:t>
            </a:r>
          </a:p>
          <a:p>
            <a:pPr marL="342900" indent="-342900" algn="l" eaLnBrk="0" fontAlgn="base" hangingPunct="0">
              <a:spcBef>
                <a:spcPts val="1200"/>
              </a:spcBef>
              <a:spcAft>
                <a:spcPct val="0"/>
              </a:spcAft>
              <a:buFont typeface="Wingdings" panose="05000000000000000000" pitchFamily="2" charset="2"/>
              <a:buChar char="Ø"/>
            </a:pPr>
            <a:r>
              <a:rPr lang="cs-CZ" sz="2200" b="1" dirty="0" smtClean="0">
                <a:solidFill>
                  <a:schemeClr val="tx1"/>
                </a:solidFill>
                <a:latin typeface="Myriad Pro"/>
              </a:rPr>
              <a:t>Krajský akční plán vzdělávání </a:t>
            </a:r>
            <a:r>
              <a:rPr lang="cs-CZ" sz="2200" dirty="0" smtClean="0">
                <a:solidFill>
                  <a:schemeClr val="tx1"/>
                </a:solidFill>
                <a:latin typeface="Myriad Pro"/>
              </a:rPr>
              <a:t>(KAP)</a:t>
            </a:r>
          </a:p>
          <a:p>
            <a:pPr marL="800100" lvl="1" indent="-342900" algn="l" eaLnBrk="0" fontAlgn="base" hangingPunct="0">
              <a:spcBef>
                <a:spcPts val="1200"/>
              </a:spcBef>
              <a:spcAft>
                <a:spcPct val="0"/>
              </a:spcAft>
              <a:buFont typeface="Wingdings" panose="05000000000000000000" pitchFamily="2" charset="2"/>
              <a:buChar char="Ø"/>
            </a:pPr>
            <a:r>
              <a:rPr lang="cs-CZ" sz="2200" dirty="0">
                <a:solidFill>
                  <a:schemeClr val="tx1"/>
                </a:solidFill>
                <a:latin typeface="Myriad Pro"/>
              </a:rPr>
              <a:t>S</a:t>
            </a:r>
            <a:r>
              <a:rPr lang="cs-CZ" sz="2200" dirty="0" smtClean="0">
                <a:solidFill>
                  <a:schemeClr val="tx1"/>
                </a:solidFill>
                <a:latin typeface="Myriad Pro"/>
              </a:rPr>
              <a:t>eznam </a:t>
            </a:r>
            <a:r>
              <a:rPr lang="cs-CZ" sz="2200" dirty="0">
                <a:solidFill>
                  <a:schemeClr val="tx1"/>
                </a:solidFill>
                <a:latin typeface="Myriad Pro"/>
              </a:rPr>
              <a:t>projektových záměrů pro investiční </a:t>
            </a:r>
            <a:r>
              <a:rPr lang="cs-CZ" sz="2200" dirty="0" smtClean="0">
                <a:solidFill>
                  <a:schemeClr val="tx1"/>
                </a:solidFill>
                <a:latin typeface="Myriad Pro"/>
              </a:rPr>
              <a:t>intervence</a:t>
            </a:r>
          </a:p>
          <a:p>
            <a:pPr marL="1257300" lvl="2" indent="-342900" algn="l" eaLnBrk="0" fontAlgn="base" hangingPunct="0">
              <a:spcBef>
                <a:spcPts val="1200"/>
              </a:spcBef>
              <a:spcAft>
                <a:spcPct val="0"/>
              </a:spcAft>
              <a:buFont typeface="Wingdings" panose="05000000000000000000" pitchFamily="2" charset="2"/>
              <a:buChar char="Ø"/>
            </a:pPr>
            <a:r>
              <a:rPr lang="cs-CZ" sz="1800" dirty="0">
                <a:solidFill>
                  <a:schemeClr val="tx1"/>
                </a:solidFill>
                <a:latin typeface="Myriad Pro"/>
              </a:rPr>
              <a:t>zacílení priorit </a:t>
            </a:r>
            <a:r>
              <a:rPr lang="cs-CZ" sz="1800" dirty="0" smtClean="0">
                <a:solidFill>
                  <a:schemeClr val="tx1"/>
                </a:solidFill>
                <a:latin typeface="Myriad Pro"/>
              </a:rPr>
              <a:t>SŠ/VOŠ </a:t>
            </a:r>
            <a:r>
              <a:rPr lang="cs-CZ" sz="1800" dirty="0">
                <a:solidFill>
                  <a:schemeClr val="tx1"/>
                </a:solidFill>
                <a:latin typeface="Myriad Pro"/>
              </a:rPr>
              <a:t>a zájmového, neformálního a celoživotního </a:t>
            </a:r>
            <a:r>
              <a:rPr lang="cs-CZ" sz="1800" dirty="0" smtClean="0">
                <a:solidFill>
                  <a:schemeClr val="tx1"/>
                </a:solidFill>
                <a:latin typeface="Myriad Pro"/>
              </a:rPr>
              <a:t>vzdělávání</a:t>
            </a:r>
            <a:endParaRPr lang="cs-CZ" sz="1800" dirty="0">
              <a:solidFill>
                <a:schemeClr val="tx1"/>
              </a:solidFill>
              <a:latin typeface="Myriad Pro"/>
            </a:endParaRPr>
          </a:p>
          <a:p>
            <a:pPr marL="342900" indent="-342900" algn="l" eaLnBrk="0" fontAlgn="base" hangingPunct="0">
              <a:spcAft>
                <a:spcPct val="0"/>
              </a:spcAft>
              <a:buFont typeface="Arial" pitchFamily="34" charset="0"/>
              <a:buChar char="•"/>
            </a:pPr>
            <a:endParaRPr lang="cs-CZ" sz="2200" dirty="0" smtClean="0">
              <a:solidFill>
                <a:schemeClr val="tx1"/>
              </a:solidFill>
            </a:endParaRPr>
          </a:p>
          <a:p>
            <a:pPr algn="l" eaLnBrk="0" fontAlgn="base" hangingPunct="0">
              <a:lnSpc>
                <a:spcPct val="170000"/>
              </a:lnSpc>
              <a:spcAft>
                <a:spcPct val="0"/>
              </a:spcAft>
            </a:pPr>
            <a:endParaRPr lang="cs-CZ" sz="2200" dirty="0">
              <a:solidFill>
                <a:schemeClr val="tx1"/>
              </a:solidFill>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77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1" name="Nadpis 1"/>
          <p:cNvSpPr txBox="1">
            <a:spLocks/>
          </p:cNvSpPr>
          <p:nvPr/>
        </p:nvSpPr>
        <p:spPr>
          <a:xfrm>
            <a:off x="457200" y="-99392"/>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HARMONOGRAM VÝZEV</a:t>
            </a:r>
          </a:p>
          <a:p>
            <a:r>
              <a:rPr lang="cs-CZ" sz="3200" dirty="0" smtClean="0">
                <a:solidFill>
                  <a:srgbClr val="0070C0"/>
                </a:solidFill>
              </a:rPr>
              <a:t>v SC 2.4 - Individuální projekty</a:t>
            </a:r>
            <a:endParaRPr lang="cs-CZ" sz="3200" dirty="0">
              <a:solidFill>
                <a:srgbClr val="0070C0"/>
              </a:solidFill>
            </a:endParaRPr>
          </a:p>
        </p:txBody>
      </p:sp>
      <p:graphicFrame>
        <p:nvGraphicFramePr>
          <p:cNvPr id="8" name="Zástupný symbol pro obsah 6"/>
          <p:cNvGraphicFramePr>
            <a:graphicFrameLocks/>
          </p:cNvGraphicFramePr>
          <p:nvPr>
            <p:extLst>
              <p:ext uri="{D42A27DB-BD31-4B8C-83A1-F6EECF244321}">
                <p14:modId xmlns:p14="http://schemas.microsoft.com/office/powerpoint/2010/main" val="1360242452"/>
              </p:ext>
            </p:extLst>
          </p:nvPr>
        </p:nvGraphicFramePr>
        <p:xfrm>
          <a:off x="539849" y="1052736"/>
          <a:ext cx="8280623" cy="3907281"/>
        </p:xfrm>
        <a:graphic>
          <a:graphicData uri="http://schemas.openxmlformats.org/drawingml/2006/table">
            <a:tbl>
              <a:tblPr>
                <a:tableStyleId>{5C22544A-7EE6-4342-B048-85BDC9FD1C3A}</a:tableStyleId>
              </a:tblPr>
              <a:tblGrid>
                <a:gridCol w="863799"/>
                <a:gridCol w="5969124"/>
                <a:gridCol w="1447700"/>
              </a:tblGrid>
              <a:tr h="341651">
                <a:tc>
                  <a:txBody>
                    <a:bodyPr/>
                    <a:lstStyle/>
                    <a:p>
                      <a:pPr algn="ctr" fontAlgn="b"/>
                      <a:r>
                        <a:rPr lang="cs-CZ" sz="2000" b="1" i="0" u="none" strike="noStrike" dirty="0" smtClean="0">
                          <a:solidFill>
                            <a:schemeClr val="dk1"/>
                          </a:solidFill>
                          <a:effectLst/>
                          <a:latin typeface="+mn-lt"/>
                        </a:rPr>
                        <a:t>Číslo</a:t>
                      </a:r>
                      <a:r>
                        <a:rPr lang="cs-CZ" sz="2000" b="1" i="0" u="none" strike="noStrike" baseline="0" dirty="0" smtClean="0">
                          <a:solidFill>
                            <a:schemeClr val="dk1"/>
                          </a:solidFill>
                          <a:effectLst/>
                          <a:latin typeface="+mn-lt"/>
                        </a:rPr>
                        <a:t> výzvy</a:t>
                      </a:r>
                      <a:endParaRPr lang="cs-CZ" sz="2000" b="1" i="0" u="none" strike="noStrike" dirty="0">
                        <a:solidFill>
                          <a:srgbClr val="000000"/>
                        </a:solidFill>
                        <a:effectLst/>
                        <a:latin typeface="Calibri"/>
                      </a:endParaRPr>
                    </a:p>
                  </a:txBody>
                  <a:tcPr marL="9525" marR="9525" marT="9525" marB="0" anchor="b"/>
                </a:tc>
                <a:tc>
                  <a:txBody>
                    <a:bodyPr/>
                    <a:lstStyle/>
                    <a:p>
                      <a:pPr algn="l" fontAlgn="b"/>
                      <a:r>
                        <a:rPr lang="cs-CZ" sz="2000" b="1" u="none" strike="noStrike" dirty="0" smtClean="0">
                          <a:effectLst/>
                        </a:rPr>
                        <a:t>Název výzvy</a:t>
                      </a:r>
                      <a:endParaRPr lang="cs-CZ" sz="2000" b="1" i="0" u="none" strike="noStrike" dirty="0">
                        <a:solidFill>
                          <a:srgbClr val="000000"/>
                        </a:solidFill>
                        <a:effectLst/>
                        <a:latin typeface="Calibri"/>
                      </a:endParaRPr>
                    </a:p>
                  </a:txBody>
                  <a:tcPr marL="9525" marR="9525" marT="9525" marB="0" anchor="b"/>
                </a:tc>
                <a:tc>
                  <a:txBody>
                    <a:bodyPr/>
                    <a:lstStyle/>
                    <a:p>
                      <a:pPr algn="ctr" fontAlgn="b"/>
                      <a:r>
                        <a:rPr lang="cs-CZ" sz="2000" b="1" u="none" strike="noStrike" dirty="0">
                          <a:effectLst/>
                        </a:rPr>
                        <a:t>Vyhlášení</a:t>
                      </a:r>
                      <a:endParaRPr lang="cs-CZ" sz="2000" b="1" i="0" u="none" strike="noStrike" dirty="0">
                        <a:solidFill>
                          <a:srgbClr val="000000"/>
                        </a:solidFill>
                        <a:effectLst/>
                        <a:latin typeface="Calibri"/>
                      </a:endParaRPr>
                    </a:p>
                  </a:txBody>
                  <a:tcPr marL="9525" marR="9525" marT="9525" marB="0" anchor="b"/>
                </a:tc>
              </a:tr>
              <a:tr h="341651">
                <a:tc>
                  <a:txBody>
                    <a:bodyPr/>
                    <a:lstStyle/>
                    <a:p>
                      <a:pPr algn="ctr" fontAlgn="ctr"/>
                      <a:r>
                        <a:rPr lang="cs-CZ" sz="2000" u="none" strike="noStrike" kern="1200" dirty="0" smtClean="0">
                          <a:solidFill>
                            <a:schemeClr val="dk1"/>
                          </a:solidFill>
                          <a:effectLst/>
                          <a:latin typeface="+mn-lt"/>
                          <a:ea typeface="+mn-ea"/>
                          <a:cs typeface="+mn-cs"/>
                        </a:rPr>
                        <a:t>14</a:t>
                      </a:r>
                      <a:endParaRPr lang="cs-CZ" sz="2000" u="none" strike="noStrike" kern="1200" dirty="0">
                        <a:solidFill>
                          <a:schemeClr val="dk1"/>
                        </a:solidFill>
                        <a:effectLst/>
                        <a:latin typeface="+mn-lt"/>
                        <a:ea typeface="+mn-ea"/>
                        <a:cs typeface="+mn-cs"/>
                      </a:endParaRPr>
                    </a:p>
                  </a:txBody>
                  <a:tcPr marL="9525" marR="9525" marT="9525" marB="0" anchor="ctr"/>
                </a:tc>
                <a:tc>
                  <a:txBody>
                    <a:bodyPr/>
                    <a:lstStyle/>
                    <a:p>
                      <a:pPr algn="l" fontAlgn="ctr"/>
                      <a:r>
                        <a:rPr lang="cs-CZ" sz="2000" u="none" strike="noStrike" kern="1200" dirty="0" smtClean="0">
                          <a:solidFill>
                            <a:schemeClr val="dk1"/>
                          </a:solidFill>
                          <a:effectLst/>
                          <a:latin typeface="+mn-lt"/>
                          <a:ea typeface="+mn-ea"/>
                          <a:cs typeface="+mn-cs"/>
                        </a:rPr>
                        <a:t>Infrastruktura pro předškolní vzdělávání</a:t>
                      </a:r>
                      <a:endParaRPr lang="cs-CZ" sz="2000" u="none" strike="noStrike" kern="1200" dirty="0">
                        <a:solidFill>
                          <a:schemeClr val="dk1"/>
                        </a:solidFill>
                        <a:effectLst/>
                        <a:latin typeface="+mn-lt"/>
                        <a:ea typeface="+mn-ea"/>
                        <a:cs typeface="+mn-cs"/>
                      </a:endParaRPr>
                    </a:p>
                  </a:txBody>
                  <a:tcPr marL="9525" marR="9525" marT="9525" marB="0" anchor="ctr"/>
                </a:tc>
                <a:tc>
                  <a:txBody>
                    <a:bodyPr/>
                    <a:lstStyle/>
                    <a:p>
                      <a:pPr algn="ctr" fontAlgn="ctr"/>
                      <a:r>
                        <a:rPr lang="cs-CZ" sz="2000" u="none" strike="noStrike" kern="1200" dirty="0" smtClean="0">
                          <a:solidFill>
                            <a:schemeClr val="dk1"/>
                          </a:solidFill>
                          <a:effectLst/>
                          <a:latin typeface="+mn-lt"/>
                          <a:ea typeface="+mn-ea"/>
                          <a:cs typeface="+mn-cs"/>
                        </a:rPr>
                        <a:t>12/2015</a:t>
                      </a:r>
                      <a:endParaRPr lang="cs-CZ" sz="2000" u="none" strike="noStrike" kern="1200" dirty="0">
                        <a:solidFill>
                          <a:schemeClr val="dk1"/>
                        </a:solidFill>
                        <a:effectLst/>
                        <a:latin typeface="+mn-lt"/>
                        <a:ea typeface="+mn-ea"/>
                        <a:cs typeface="+mn-cs"/>
                      </a:endParaRPr>
                    </a:p>
                  </a:txBody>
                  <a:tcPr marL="9525" marR="9525" marT="9525" marB="0" anchor="ctr">
                    <a:solidFill>
                      <a:schemeClr val="accent1">
                        <a:lumMod val="20000"/>
                        <a:lumOff val="80000"/>
                      </a:schemeClr>
                    </a:solidFill>
                  </a:tcPr>
                </a:tc>
              </a:tr>
              <a:tr h="341651">
                <a:tc>
                  <a:txBody>
                    <a:bodyPr/>
                    <a:lstStyle/>
                    <a:p>
                      <a:pPr algn="ctr" fontAlgn="ctr"/>
                      <a:r>
                        <a:rPr lang="cs-CZ" sz="2000" u="none" strike="noStrike" kern="1200" dirty="0" smtClean="0">
                          <a:solidFill>
                            <a:schemeClr val="dk1"/>
                          </a:solidFill>
                          <a:effectLst/>
                          <a:latin typeface="+mn-lt"/>
                          <a:ea typeface="+mn-ea"/>
                          <a:cs typeface="+mn-cs"/>
                        </a:rPr>
                        <a:t>15</a:t>
                      </a:r>
                      <a:endParaRPr lang="cs-CZ" sz="2000" u="none" strike="noStrike" kern="1200" dirty="0">
                        <a:solidFill>
                          <a:schemeClr val="dk1"/>
                        </a:solidFill>
                        <a:effectLst/>
                        <a:latin typeface="+mn-lt"/>
                        <a:ea typeface="+mn-ea"/>
                        <a:cs typeface="+mn-cs"/>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cs-CZ" sz="2000" u="none" strike="noStrike" kern="1200" dirty="0" smtClean="0">
                          <a:solidFill>
                            <a:schemeClr val="dk1"/>
                          </a:solidFill>
                          <a:effectLst/>
                          <a:latin typeface="+mn-lt"/>
                          <a:ea typeface="+mn-ea"/>
                          <a:cs typeface="+mn-cs"/>
                        </a:rPr>
                        <a:t>Infrastruktura pro předškolní vzdělávání (SVL)</a:t>
                      </a:r>
                    </a:p>
                  </a:txBody>
                  <a:tcPr marL="9525" marR="9525" marT="9525" marB="0" anchor="ctr"/>
                </a:tc>
                <a:tc>
                  <a:txBody>
                    <a:bodyPr/>
                    <a:lstStyle/>
                    <a:p>
                      <a:pPr algn="ctr" fontAlgn="ctr"/>
                      <a:r>
                        <a:rPr lang="cs-CZ" sz="2000" u="none" strike="noStrike" kern="1200" dirty="0" smtClean="0">
                          <a:solidFill>
                            <a:schemeClr val="dk1"/>
                          </a:solidFill>
                          <a:effectLst/>
                          <a:latin typeface="+mn-lt"/>
                          <a:ea typeface="+mn-ea"/>
                          <a:cs typeface="+mn-cs"/>
                        </a:rPr>
                        <a:t>12/2015</a:t>
                      </a:r>
                      <a:endParaRPr lang="cs-CZ" sz="2000" u="none" strike="noStrike" kern="1200" dirty="0">
                        <a:solidFill>
                          <a:schemeClr val="dk1"/>
                        </a:solidFill>
                        <a:effectLst/>
                        <a:latin typeface="+mn-lt"/>
                        <a:ea typeface="+mn-ea"/>
                        <a:cs typeface="+mn-cs"/>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chemeClr val="tx1"/>
                          </a:solidFill>
                          <a:effectLst/>
                          <a:latin typeface="+mn-lt"/>
                        </a:rPr>
                        <a:t>32</a:t>
                      </a:r>
                      <a:endParaRPr lang="cs-CZ" sz="2000" b="0" i="0" u="none" strike="noStrike" dirty="0">
                        <a:solidFill>
                          <a:schemeClr val="tx1"/>
                        </a:solidFill>
                        <a:effectLst/>
                        <a:latin typeface="Arial"/>
                      </a:endParaRPr>
                    </a:p>
                  </a:txBody>
                  <a:tcPr marL="9525" marR="9525" marT="9525" marB="0" anchor="ctr"/>
                </a:tc>
                <a:tc>
                  <a:txBody>
                    <a:bodyPr/>
                    <a:lstStyle/>
                    <a:p>
                      <a:pPr algn="l" fontAlgn="ctr"/>
                      <a:r>
                        <a:rPr lang="cs-CZ" sz="2000" b="0" i="0" u="none" strike="noStrike" dirty="0" smtClean="0">
                          <a:solidFill>
                            <a:schemeClr val="tx1"/>
                          </a:solidFill>
                          <a:effectLst/>
                          <a:latin typeface="+mn-lt"/>
                        </a:rPr>
                        <a:t>Infrastruktura středních</a:t>
                      </a:r>
                      <a:r>
                        <a:rPr lang="cs-CZ" sz="2000" b="0" i="0" u="none" strike="noStrike" baseline="0" dirty="0" smtClean="0">
                          <a:solidFill>
                            <a:schemeClr val="tx1"/>
                          </a:solidFill>
                          <a:effectLst/>
                          <a:latin typeface="+mn-lt"/>
                        </a:rPr>
                        <a:t> škol a VOŠ</a:t>
                      </a:r>
                      <a:endParaRPr lang="cs-CZ" sz="2000" b="0" i="0" u="none" strike="noStrike" dirty="0">
                        <a:solidFill>
                          <a:schemeClr val="tx1"/>
                        </a:solidFill>
                        <a:effectLst/>
                        <a:latin typeface="Arial"/>
                      </a:endParaRPr>
                    </a:p>
                  </a:txBody>
                  <a:tcPr marL="9525" marR="9525" marT="9525" marB="0" anchor="ctr"/>
                </a:tc>
                <a:tc>
                  <a:txBody>
                    <a:bodyPr/>
                    <a:lstStyle/>
                    <a:p>
                      <a:pPr algn="ctr" fontAlgn="ctr"/>
                      <a:r>
                        <a:rPr lang="cs-CZ" sz="2000" b="0" u="none" strike="noStrike" dirty="0" smtClean="0">
                          <a:solidFill>
                            <a:schemeClr val="tx1"/>
                          </a:solidFill>
                          <a:effectLst/>
                        </a:rPr>
                        <a:t>06/2016</a:t>
                      </a:r>
                      <a:endParaRPr lang="cs-CZ" sz="2000" b="0" i="0" u="none" strike="noStrike" dirty="0">
                        <a:solidFill>
                          <a:schemeClr val="tx1"/>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chemeClr val="tx1"/>
                          </a:solidFill>
                          <a:effectLst/>
                          <a:latin typeface="+mn-lt"/>
                        </a:rPr>
                        <a:t>33</a:t>
                      </a:r>
                      <a:endParaRPr lang="cs-CZ" sz="2000" b="0" i="0" u="none" strike="noStrike" dirty="0">
                        <a:solidFill>
                          <a:schemeClr val="tx1"/>
                        </a:solidFill>
                        <a:effectLst/>
                        <a:latin typeface="Arial"/>
                      </a:endParaRPr>
                    </a:p>
                  </a:txBody>
                  <a:tcPr marL="9525" marR="9525" marT="9525" marB="0" anchor="ctr"/>
                </a:tc>
                <a:tc>
                  <a:txBody>
                    <a:bodyPr/>
                    <a:lstStyle/>
                    <a:p>
                      <a:pPr algn="l" fontAlgn="ctr"/>
                      <a:r>
                        <a:rPr lang="cs-CZ" sz="2000" b="0" i="0" u="none" strike="noStrike" dirty="0" smtClean="0">
                          <a:solidFill>
                            <a:schemeClr val="tx1"/>
                          </a:solidFill>
                          <a:effectLst/>
                          <a:latin typeface="+mn-lt"/>
                        </a:rPr>
                        <a:t>Infrastruktura středních</a:t>
                      </a:r>
                      <a:r>
                        <a:rPr lang="cs-CZ" sz="2000" b="0" i="0" u="none" strike="noStrike" baseline="0" dirty="0" smtClean="0">
                          <a:solidFill>
                            <a:schemeClr val="tx1"/>
                          </a:solidFill>
                          <a:effectLst/>
                          <a:latin typeface="+mn-lt"/>
                        </a:rPr>
                        <a:t> škol a VOŠ (SVL)</a:t>
                      </a:r>
                      <a:endParaRPr lang="cs-CZ" sz="2000" b="0" i="0" u="none" strike="noStrike" dirty="0">
                        <a:solidFill>
                          <a:schemeClr val="tx1"/>
                        </a:solidFill>
                        <a:effectLst/>
                        <a:latin typeface="Arial"/>
                      </a:endParaRPr>
                    </a:p>
                  </a:txBody>
                  <a:tcPr marL="9525" marR="9525" marT="9525" marB="0" anchor="ctr"/>
                </a:tc>
                <a:tc>
                  <a:txBody>
                    <a:bodyPr/>
                    <a:lstStyle/>
                    <a:p>
                      <a:pPr algn="ctr" fontAlgn="ctr"/>
                      <a:r>
                        <a:rPr lang="cs-CZ" sz="2000" b="0" u="none" strike="noStrike" dirty="0" smtClean="0">
                          <a:solidFill>
                            <a:schemeClr val="tx1"/>
                          </a:solidFill>
                          <a:effectLst/>
                        </a:rPr>
                        <a:t>06/2016</a:t>
                      </a:r>
                      <a:endParaRPr lang="cs-CZ" sz="2000" b="0" i="0" u="none" strike="noStrike" dirty="0">
                        <a:solidFill>
                          <a:schemeClr val="tx1"/>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1" i="0" u="none" strike="noStrike" dirty="0" smtClean="0">
                          <a:solidFill>
                            <a:schemeClr val="tx2"/>
                          </a:solidFill>
                          <a:effectLst/>
                          <a:latin typeface="Arial"/>
                        </a:rPr>
                        <a:t>46</a:t>
                      </a:r>
                      <a:endParaRPr lang="cs-CZ" sz="2000" b="1" i="0" u="none" strike="noStrike" dirty="0">
                        <a:solidFill>
                          <a:schemeClr val="tx2"/>
                        </a:solidFill>
                        <a:effectLst/>
                        <a:latin typeface="Arial"/>
                      </a:endParaRPr>
                    </a:p>
                  </a:txBody>
                  <a:tcPr marL="9525" marR="9525" marT="9525" marB="0" anchor="ctr"/>
                </a:tc>
                <a:tc>
                  <a:txBody>
                    <a:bodyPr/>
                    <a:lstStyle/>
                    <a:p>
                      <a:pPr algn="l" fontAlgn="ctr"/>
                      <a:r>
                        <a:rPr lang="cs-CZ" sz="2000" b="1" u="none" strike="noStrike" kern="1200" dirty="0" smtClean="0">
                          <a:solidFill>
                            <a:schemeClr val="tx2"/>
                          </a:solidFill>
                          <a:effectLst/>
                          <a:latin typeface="+mn-lt"/>
                          <a:ea typeface="+mn-ea"/>
                          <a:cs typeface="+mn-cs"/>
                        </a:rPr>
                        <a:t>Infrastruktura základních škol</a:t>
                      </a:r>
                      <a:endParaRPr lang="cs-CZ" sz="2000" b="1" i="0" u="none" strike="noStrike" dirty="0">
                        <a:solidFill>
                          <a:schemeClr val="tx2"/>
                        </a:solidFill>
                        <a:effectLst/>
                        <a:latin typeface="Arial"/>
                      </a:endParaRPr>
                    </a:p>
                  </a:txBody>
                  <a:tcPr marL="9525" marR="9525" marT="9525" marB="0" anchor="ctr"/>
                </a:tc>
                <a:tc>
                  <a:txBody>
                    <a:bodyPr/>
                    <a:lstStyle/>
                    <a:p>
                      <a:pPr algn="ctr" fontAlgn="ctr"/>
                      <a:r>
                        <a:rPr lang="cs-CZ" sz="2000" b="1" u="none" strike="noStrike" dirty="0" smtClean="0">
                          <a:solidFill>
                            <a:schemeClr val="tx2"/>
                          </a:solidFill>
                          <a:effectLst/>
                        </a:rPr>
                        <a:t>08/2016</a:t>
                      </a:r>
                      <a:endParaRPr lang="cs-CZ" sz="2000" b="1" i="0" u="none" strike="noStrike" dirty="0">
                        <a:solidFill>
                          <a:schemeClr val="tx2"/>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1" i="0" u="none" strike="noStrike" dirty="0" smtClean="0">
                          <a:solidFill>
                            <a:schemeClr val="tx2"/>
                          </a:solidFill>
                          <a:effectLst/>
                          <a:latin typeface="Arial"/>
                        </a:rPr>
                        <a:t>47</a:t>
                      </a:r>
                      <a:endParaRPr lang="cs-CZ" sz="2000" b="1" i="0" u="none" strike="noStrike" dirty="0">
                        <a:solidFill>
                          <a:schemeClr val="tx2"/>
                        </a:solidFill>
                        <a:effectLst/>
                        <a:latin typeface="Arial"/>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cs-CZ" sz="2000" b="1" u="none" strike="noStrike" kern="1200" dirty="0" smtClean="0">
                          <a:solidFill>
                            <a:schemeClr val="tx2"/>
                          </a:solidFill>
                          <a:effectLst/>
                          <a:latin typeface="+mn-lt"/>
                          <a:ea typeface="+mn-ea"/>
                          <a:cs typeface="+mn-cs"/>
                        </a:rPr>
                        <a:t>Infrastruktura základních škol (SVL)</a:t>
                      </a:r>
                      <a:endParaRPr lang="cs-CZ" sz="2000" b="1" i="0" u="none" strike="noStrike" dirty="0" smtClean="0">
                        <a:solidFill>
                          <a:schemeClr val="tx2"/>
                        </a:solidFill>
                        <a:effectLst/>
                        <a:latin typeface="+mn-lt"/>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1" u="none" strike="noStrike" dirty="0" smtClean="0">
                          <a:solidFill>
                            <a:schemeClr val="tx2"/>
                          </a:solidFill>
                          <a:effectLst/>
                        </a:rPr>
                        <a:t>08/2016</a:t>
                      </a:r>
                      <a:endParaRPr lang="cs-CZ" sz="2000" b="1" i="0" u="none" strike="noStrike" dirty="0" smtClean="0">
                        <a:solidFill>
                          <a:schemeClr val="tx2"/>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60</a:t>
                      </a:r>
                      <a:endParaRPr lang="cs-CZ" sz="2000" b="0" i="0" u="none" strike="noStrike" dirty="0">
                        <a:solidFill>
                          <a:srgbClr val="000000"/>
                        </a:solidFill>
                        <a:effectLst/>
                        <a:latin typeface="Arial"/>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n-lt"/>
                        </a:rPr>
                        <a:t>Infrastruktura pro zájmové, neformální a celoživotní vzdělávání </a:t>
                      </a: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u="none" strike="noStrike" dirty="0" smtClean="0">
                          <a:effectLst/>
                        </a:rPr>
                        <a:t>10/2016</a:t>
                      </a:r>
                      <a:endParaRPr lang="cs-CZ" sz="2000" b="0" i="0" u="none" strike="noStrike" dirty="0" smtClean="0">
                        <a:solidFill>
                          <a:srgbClr val="000000"/>
                        </a:solidFill>
                        <a:effectLst/>
                        <a:latin typeface="+mn-lt"/>
                      </a:endParaRPr>
                    </a:p>
                    <a:p>
                      <a:pPr marL="0" marR="0" indent="0" algn="ctr" defTabSz="457200" rtl="0" eaLnBrk="1" fontAlgn="ctr" latinLnBrk="0" hangingPunct="1">
                        <a:lnSpc>
                          <a:spcPct val="100000"/>
                        </a:lnSpc>
                        <a:spcBef>
                          <a:spcPts val="0"/>
                        </a:spcBef>
                        <a:spcAft>
                          <a:spcPts val="0"/>
                        </a:spcAft>
                        <a:buClrTx/>
                        <a:buSzTx/>
                        <a:buFontTx/>
                        <a:buNone/>
                        <a:tabLst/>
                        <a:defRPr/>
                      </a:pPr>
                      <a:endParaRPr lang="cs-CZ" sz="2000" b="0" i="0" u="none" strike="noStrike" dirty="0" smtClean="0">
                        <a:solidFill>
                          <a:srgbClr val="000000"/>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61</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a:solidFill>
                            <a:srgbClr val="000000"/>
                          </a:solidFill>
                          <a:effectLst/>
                          <a:latin typeface="Arial"/>
                        </a:rPr>
                        <a:t>Infrastruktura pro zájmové, neformální a celoživotní vzdělávání </a:t>
                      </a:r>
                      <a:r>
                        <a:rPr lang="cs-CZ" sz="2000" b="0" i="0" u="none" strike="noStrike" dirty="0" smtClean="0">
                          <a:solidFill>
                            <a:srgbClr val="000000"/>
                          </a:solidFill>
                          <a:effectLst/>
                          <a:latin typeface="Arial"/>
                        </a:rPr>
                        <a:t>(SVL)</a:t>
                      </a:r>
                      <a:endParaRPr lang="cs-CZ" sz="2000" b="0" i="0" u="none" strike="noStrike" dirty="0">
                        <a:solidFill>
                          <a:srgbClr val="000000"/>
                        </a:solidFill>
                        <a:effectLst/>
                        <a:latin typeface="Arial"/>
                      </a:endParaRP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u="none" strike="noStrike" dirty="0" smtClean="0">
                          <a:effectLst/>
                        </a:rPr>
                        <a:t>10/2016</a:t>
                      </a:r>
                      <a:endParaRPr lang="cs-CZ" sz="2000" b="0" i="0" u="none" strike="noStrike" dirty="0" smtClean="0">
                        <a:solidFill>
                          <a:srgbClr val="000000"/>
                        </a:solidFill>
                        <a:effectLst/>
                        <a:latin typeface="+mn-lt"/>
                      </a:endParaRPr>
                    </a:p>
                    <a:p>
                      <a:pPr marL="0" marR="0" indent="0" algn="ctr" defTabSz="457200" rtl="0" eaLnBrk="1" fontAlgn="ctr" latinLnBrk="0" hangingPunct="1">
                        <a:lnSpc>
                          <a:spcPct val="100000"/>
                        </a:lnSpc>
                        <a:spcBef>
                          <a:spcPts val="0"/>
                        </a:spcBef>
                        <a:spcAft>
                          <a:spcPts val="0"/>
                        </a:spcAft>
                        <a:buClrTx/>
                        <a:buSzTx/>
                        <a:buFontTx/>
                        <a:buNone/>
                        <a:tabLst/>
                        <a:defRPr/>
                      </a:pPr>
                      <a:endParaRPr lang="cs-CZ" sz="2000" b="0" i="0" u="none" strike="noStrike" dirty="0" smtClean="0">
                        <a:solidFill>
                          <a:srgbClr val="000000"/>
                        </a:solidFill>
                        <a:effectLst/>
                        <a:latin typeface="+mn-lt"/>
                      </a:endParaRPr>
                    </a:p>
                  </a:txBody>
                  <a:tcPr marL="9525" marR="9525" marT="9525" marB="0" anchor="ctr">
                    <a:solidFill>
                      <a:schemeClr val="accent1">
                        <a:lumMod val="20000"/>
                        <a:lumOff val="80000"/>
                      </a:schemeClr>
                    </a:solidFill>
                  </a:tcPr>
                </a:tc>
              </a:tr>
            </a:tbl>
          </a:graphicData>
        </a:graphic>
      </p:graphicFrame>
      <p:sp>
        <p:nvSpPr>
          <p:cNvPr id="7" name="TextovéPole 6"/>
          <p:cNvSpPr txBox="1"/>
          <p:nvPr/>
        </p:nvSpPr>
        <p:spPr>
          <a:xfrm>
            <a:off x="611560" y="5131638"/>
            <a:ext cx="8147248" cy="1969770"/>
          </a:xfrm>
          <a:prstGeom prst="rect">
            <a:avLst/>
          </a:prstGeom>
          <a:noFill/>
        </p:spPr>
        <p:txBody>
          <a:bodyPr wrap="square" rtlCol="0">
            <a:spAutoFit/>
          </a:bodyPr>
          <a:lstStyle/>
          <a:p>
            <a:pPr algn="just"/>
            <a:r>
              <a:rPr lang="cs-CZ" sz="2200" dirty="0" smtClean="0">
                <a:latin typeface="Myriad Pro"/>
              </a:rPr>
              <a:t>Harmonogram výzev IROP 2016 a 2017 je dostupný na </a:t>
            </a:r>
            <a:r>
              <a:rPr lang="cs-CZ" sz="2200" dirty="0">
                <a:latin typeface="Myriad Pro"/>
                <a:hlinkClick r:id="rId4"/>
              </a:rPr>
              <a:t>http://</a:t>
            </a:r>
            <a:r>
              <a:rPr lang="cs-CZ" sz="2200" dirty="0" smtClean="0">
                <a:latin typeface="Myriad Pro"/>
                <a:hlinkClick r:id="rId4"/>
              </a:rPr>
              <a:t>www.dotaceEu.cz/IROP</a:t>
            </a:r>
            <a:r>
              <a:rPr lang="cs-CZ" sz="2200" dirty="0" smtClean="0">
                <a:latin typeface="Myriad Pro"/>
              </a:rPr>
              <a:t> v sekci „</a:t>
            </a:r>
            <a:r>
              <a:rPr lang="cs-CZ" sz="2200" dirty="0" smtClean="0">
                <a:solidFill>
                  <a:srgbClr val="0033CC"/>
                </a:solidFill>
                <a:latin typeface="Myriad Pro"/>
              </a:rPr>
              <a:t>Dokumentace</a:t>
            </a:r>
            <a:r>
              <a:rPr lang="cs-CZ" sz="2200" dirty="0" smtClean="0">
                <a:latin typeface="Myriad Pro"/>
              </a:rPr>
              <a:t>“ (Harmonogram výzev).</a:t>
            </a:r>
          </a:p>
          <a:p>
            <a:pPr algn="just"/>
            <a:endParaRPr lang="cs-CZ" sz="2000" dirty="0">
              <a:latin typeface="Myriad Pro"/>
            </a:endParaRPr>
          </a:p>
          <a:p>
            <a:r>
              <a:rPr lang="cs-CZ" dirty="0" smtClean="0"/>
              <a:t>	</a:t>
            </a:r>
          </a:p>
          <a:p>
            <a:endParaRPr lang="cs-CZ" dirty="0"/>
          </a:p>
        </p:txBody>
      </p:sp>
    </p:spTree>
    <p:extLst>
      <p:ext uri="{BB962C8B-B14F-4D97-AF65-F5344CB8AC3E}">
        <p14:creationId xmlns:p14="http://schemas.microsoft.com/office/powerpoint/2010/main" val="3257199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125760"/>
            <a:ext cx="903649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Individuální projekty SC 2.4 IROP</a:t>
            </a:r>
          </a:p>
        </p:txBody>
      </p:sp>
      <p:sp>
        <p:nvSpPr>
          <p:cNvPr id="6" name="Zástupný symbol pro obsah 2"/>
          <p:cNvSpPr txBox="1">
            <a:spLocks/>
          </p:cNvSpPr>
          <p:nvPr/>
        </p:nvSpPr>
        <p:spPr>
          <a:xfrm>
            <a:off x="403448" y="908720"/>
            <a:ext cx="8417024" cy="6160740"/>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cs-CZ" sz="2200" b="1" dirty="0" smtClean="0"/>
              <a:t>Infrastruktura pro předškolní vzdělávání</a:t>
            </a:r>
          </a:p>
          <a:p>
            <a:pPr lvl="1">
              <a:buFont typeface="Wingdings" panose="05000000000000000000" pitchFamily="2" charset="2"/>
              <a:buChar char="Ø"/>
            </a:pPr>
            <a:r>
              <a:rPr lang="cs-CZ" sz="2200" dirty="0" smtClean="0"/>
              <a:t>Celková alokace z EU – 2,5 mld. Kč</a:t>
            </a:r>
          </a:p>
          <a:p>
            <a:pPr lvl="1">
              <a:buFont typeface="Wingdings" panose="05000000000000000000" pitchFamily="2" charset="2"/>
              <a:buChar char="Ø"/>
            </a:pPr>
            <a:r>
              <a:rPr lang="cs-CZ" sz="2200" dirty="0"/>
              <a:t>v</a:t>
            </a:r>
            <a:r>
              <a:rPr lang="cs-CZ" sz="2200" dirty="0" smtClean="0"/>
              <a:t> roce 2015 vyhlášeno za </a:t>
            </a:r>
            <a:r>
              <a:rPr lang="cs-CZ" sz="2200" dirty="0"/>
              <a:t>2,4 mld. </a:t>
            </a:r>
            <a:r>
              <a:rPr lang="cs-CZ" sz="2200" dirty="0" smtClean="0"/>
              <a:t>Kč </a:t>
            </a:r>
            <a:r>
              <a:rPr lang="cs-CZ" sz="2200" dirty="0"/>
              <a:t>(výzva č</a:t>
            </a:r>
            <a:r>
              <a:rPr lang="cs-CZ" sz="2200" dirty="0" smtClean="0"/>
              <a:t>. 14 </a:t>
            </a:r>
            <a:r>
              <a:rPr lang="cs-CZ" sz="2200" dirty="0"/>
              <a:t>a </a:t>
            </a:r>
            <a:r>
              <a:rPr lang="cs-CZ" sz="2200" dirty="0" smtClean="0"/>
              <a:t>15)</a:t>
            </a:r>
            <a:endParaRPr lang="cs-CZ" sz="2200" dirty="0"/>
          </a:p>
          <a:p>
            <a:pPr marL="457200" lvl="1" indent="0">
              <a:buNone/>
            </a:pPr>
            <a:endParaRPr lang="cs-CZ" sz="2200" dirty="0" smtClean="0"/>
          </a:p>
          <a:p>
            <a:pPr>
              <a:buFont typeface="Wingdings" panose="05000000000000000000" pitchFamily="2" charset="2"/>
              <a:buChar char="Ø"/>
            </a:pPr>
            <a:r>
              <a:rPr lang="cs-CZ" sz="2200" b="1" dirty="0" smtClean="0"/>
              <a:t>Infrastruktura pro základní školy</a:t>
            </a:r>
          </a:p>
          <a:p>
            <a:pPr lvl="1">
              <a:buFont typeface="Wingdings" panose="05000000000000000000" pitchFamily="2" charset="2"/>
              <a:buChar char="Ø"/>
            </a:pPr>
            <a:r>
              <a:rPr lang="cs-CZ" sz="2200" dirty="0"/>
              <a:t>Celková alokace z EU – </a:t>
            </a:r>
            <a:r>
              <a:rPr lang="cs-CZ" sz="2200" dirty="0" smtClean="0"/>
              <a:t>2,65 </a:t>
            </a:r>
            <a:r>
              <a:rPr lang="cs-CZ" sz="2200" dirty="0"/>
              <a:t>mld. </a:t>
            </a:r>
            <a:r>
              <a:rPr lang="cs-CZ" sz="2200" dirty="0" smtClean="0"/>
              <a:t>Kč</a:t>
            </a:r>
            <a:endParaRPr lang="cs-CZ" sz="2200" dirty="0"/>
          </a:p>
          <a:p>
            <a:pPr lvl="1">
              <a:buFont typeface="Wingdings" panose="05000000000000000000" pitchFamily="2" charset="2"/>
              <a:buChar char="Ø"/>
            </a:pPr>
            <a:r>
              <a:rPr lang="cs-CZ" sz="2200" dirty="0" smtClean="0"/>
              <a:t>vyhlášeno pro rok 2016 – 1,8 mld. Kč </a:t>
            </a:r>
            <a:r>
              <a:rPr lang="pt-BR" sz="2200" dirty="0"/>
              <a:t>(výzva č. </a:t>
            </a:r>
            <a:r>
              <a:rPr lang="cs-CZ" sz="2200" dirty="0" smtClean="0"/>
              <a:t>46</a:t>
            </a:r>
            <a:r>
              <a:rPr lang="pt-BR" sz="2200" dirty="0" smtClean="0"/>
              <a:t> </a:t>
            </a:r>
            <a:r>
              <a:rPr lang="pt-BR" sz="2200" dirty="0"/>
              <a:t>a </a:t>
            </a:r>
            <a:r>
              <a:rPr lang="cs-CZ" sz="2200" dirty="0" smtClean="0"/>
              <a:t>47</a:t>
            </a:r>
            <a:r>
              <a:rPr lang="pt-BR" sz="2200" dirty="0" smtClean="0"/>
              <a:t>)</a:t>
            </a:r>
            <a:endParaRPr lang="cs-CZ" sz="2200" dirty="0" smtClean="0"/>
          </a:p>
          <a:p>
            <a:pPr marL="457200" lvl="1" indent="0">
              <a:buNone/>
            </a:pPr>
            <a:endParaRPr lang="cs-CZ" sz="2200" dirty="0" smtClean="0"/>
          </a:p>
          <a:p>
            <a:pPr>
              <a:buFont typeface="Wingdings" panose="05000000000000000000" pitchFamily="2" charset="2"/>
              <a:buChar char="Ø"/>
            </a:pPr>
            <a:r>
              <a:rPr lang="cs-CZ" sz="2200" b="1" dirty="0" smtClean="0"/>
              <a:t>Infrastruktura pro střední školy a vyšší odborné školy</a:t>
            </a:r>
          </a:p>
          <a:p>
            <a:pPr lvl="1">
              <a:buFont typeface="Wingdings" panose="05000000000000000000" pitchFamily="2" charset="2"/>
              <a:buChar char="Ø"/>
            </a:pPr>
            <a:r>
              <a:rPr lang="cs-CZ" sz="2200" dirty="0" smtClean="0"/>
              <a:t>Celková </a:t>
            </a:r>
            <a:r>
              <a:rPr lang="cs-CZ" sz="2200" dirty="0"/>
              <a:t>alokace z EU – 2,65 mld. Kč</a:t>
            </a:r>
          </a:p>
          <a:p>
            <a:pPr lvl="1">
              <a:buFont typeface="Wingdings" panose="05000000000000000000" pitchFamily="2" charset="2"/>
              <a:buChar char="Ø"/>
            </a:pPr>
            <a:r>
              <a:rPr lang="cs-CZ" sz="2200" dirty="0"/>
              <a:t>v</a:t>
            </a:r>
            <a:r>
              <a:rPr lang="cs-CZ" sz="2200" dirty="0" smtClean="0"/>
              <a:t>yhlášeno pro </a:t>
            </a:r>
            <a:r>
              <a:rPr lang="cs-CZ" sz="2200" dirty="0"/>
              <a:t>rok 2016 – </a:t>
            </a:r>
            <a:r>
              <a:rPr lang="cs-CZ" sz="2200" dirty="0" smtClean="0"/>
              <a:t>1,3 </a:t>
            </a:r>
            <a:r>
              <a:rPr lang="cs-CZ" sz="2200" dirty="0"/>
              <a:t>mld. </a:t>
            </a:r>
            <a:r>
              <a:rPr lang="cs-CZ" sz="2200" dirty="0" smtClean="0"/>
              <a:t>Kč (výzva č. 32 a 33)</a:t>
            </a:r>
            <a:endParaRPr lang="cs-CZ" sz="2200" dirty="0"/>
          </a:p>
          <a:p>
            <a:pPr marL="457200" lvl="1" indent="0">
              <a:buNone/>
            </a:pPr>
            <a:endParaRPr lang="cs-CZ" sz="2200" dirty="0" smtClean="0"/>
          </a:p>
          <a:p>
            <a:pPr>
              <a:buFont typeface="Wingdings" panose="05000000000000000000" pitchFamily="2" charset="2"/>
              <a:buChar char="Ø"/>
            </a:pPr>
            <a:r>
              <a:rPr lang="cs-CZ" sz="2200" b="1" dirty="0"/>
              <a:t>Infrastruktura </a:t>
            </a:r>
            <a:r>
              <a:rPr lang="cs-CZ" sz="2200" b="1" dirty="0" smtClean="0"/>
              <a:t>pro zájmové, neformální a </a:t>
            </a:r>
            <a:r>
              <a:rPr lang="cs-CZ" sz="2200" b="1" dirty="0"/>
              <a:t>celoživotní </a:t>
            </a:r>
            <a:r>
              <a:rPr lang="cs-CZ" sz="2200" b="1" dirty="0" smtClean="0"/>
              <a:t>vzděláván</a:t>
            </a:r>
            <a:r>
              <a:rPr lang="cs-CZ" sz="2200" dirty="0" smtClean="0"/>
              <a:t>í</a:t>
            </a:r>
          </a:p>
          <a:p>
            <a:pPr lvl="1">
              <a:buFont typeface="Wingdings" panose="05000000000000000000" pitchFamily="2" charset="2"/>
              <a:buChar char="Ø"/>
            </a:pPr>
            <a:r>
              <a:rPr lang="cs-CZ" sz="2200" dirty="0"/>
              <a:t>Celková alokace z EU – </a:t>
            </a:r>
            <a:r>
              <a:rPr lang="cs-CZ" sz="2200" dirty="0" smtClean="0"/>
              <a:t>590 mil. </a:t>
            </a:r>
            <a:r>
              <a:rPr lang="cs-CZ" sz="2200" dirty="0"/>
              <a:t>Kč</a:t>
            </a:r>
          </a:p>
          <a:p>
            <a:pPr lvl="1">
              <a:buFont typeface="Wingdings" panose="05000000000000000000" pitchFamily="2" charset="2"/>
              <a:buChar char="Ø"/>
            </a:pPr>
            <a:r>
              <a:rPr lang="cs-CZ" sz="2200" dirty="0"/>
              <a:t>plán vyhlášení pro rok 2016 (říjen</a:t>
            </a:r>
            <a:r>
              <a:rPr lang="cs-CZ" sz="2200" dirty="0" smtClean="0"/>
              <a:t>) – 500 mil. Kč</a:t>
            </a: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22</a:t>
            </a:fld>
            <a:endParaRPr lang="cs-CZ">
              <a:solidFill>
                <a:prstClr val="black">
                  <a:tint val="75000"/>
                </a:prstClr>
              </a:solidFill>
            </a:endParaRPr>
          </a:p>
        </p:txBody>
      </p:sp>
    </p:spTree>
    <p:extLst>
      <p:ext uri="{BB962C8B-B14F-4D97-AF65-F5344CB8AC3E}">
        <p14:creationId xmlns:p14="http://schemas.microsoft.com/office/powerpoint/2010/main" val="1209754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239713"/>
            <a:ext cx="903649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vzdělávání pro integrované nástroje</a:t>
            </a:r>
          </a:p>
        </p:txBody>
      </p:sp>
      <p:sp>
        <p:nvSpPr>
          <p:cNvPr id="6" name="Zástupný symbol pro obsah 2"/>
          <p:cNvSpPr txBox="1">
            <a:spLocks/>
          </p:cNvSpPr>
          <p:nvPr/>
        </p:nvSpPr>
        <p:spPr>
          <a:xfrm>
            <a:off x="457200" y="1052736"/>
            <a:ext cx="8229600" cy="5040560"/>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cs-CZ" sz="2200" b="1" dirty="0">
                <a:solidFill>
                  <a:prstClr val="black"/>
                </a:solidFill>
              </a:rPr>
              <a:t>Infrastruktura pro předškolní vzdělávání (</a:t>
            </a:r>
            <a:r>
              <a:rPr lang="cs-CZ" sz="2200" b="1" dirty="0" smtClean="0">
                <a:solidFill>
                  <a:prstClr val="black"/>
                </a:solidFill>
              </a:rPr>
              <a:t>ITI a IPRÚ</a:t>
            </a:r>
            <a:r>
              <a:rPr lang="cs-CZ" sz="2200" dirty="0" smtClean="0">
                <a:solidFill>
                  <a:prstClr val="black"/>
                </a:solidFill>
              </a:rPr>
              <a:t>)</a:t>
            </a:r>
          </a:p>
          <a:p>
            <a:pPr lvl="1">
              <a:lnSpc>
                <a:spcPct val="150000"/>
              </a:lnSpc>
              <a:buFont typeface="Wingdings" panose="05000000000000000000" pitchFamily="2" charset="2"/>
              <a:buChar char="Ø"/>
            </a:pPr>
            <a:r>
              <a:rPr lang="cs-CZ" sz="2200" dirty="0" smtClean="0"/>
              <a:t>plán vyhlášení na červen 2016</a:t>
            </a:r>
          </a:p>
          <a:p>
            <a:pPr lvl="1">
              <a:lnSpc>
                <a:spcPct val="150000"/>
              </a:lnSpc>
              <a:buFont typeface="Wingdings" panose="05000000000000000000" pitchFamily="2" charset="2"/>
              <a:buChar char="Ø"/>
            </a:pPr>
            <a:r>
              <a:rPr lang="cs-CZ" sz="2200" dirty="0" smtClean="0">
                <a:solidFill>
                  <a:prstClr val="black"/>
                </a:solidFill>
              </a:rPr>
              <a:t>Celková alokace 1,05 mld. Kč a 269 mil. Kč</a:t>
            </a:r>
          </a:p>
          <a:p>
            <a:pPr>
              <a:lnSpc>
                <a:spcPct val="150000"/>
              </a:lnSpc>
              <a:buFont typeface="Wingdings" panose="05000000000000000000" pitchFamily="2" charset="2"/>
              <a:buChar char="Ø"/>
            </a:pPr>
            <a:r>
              <a:rPr lang="cs-CZ" sz="2200" b="1" dirty="0" smtClean="0">
                <a:solidFill>
                  <a:prstClr val="black"/>
                </a:solidFill>
              </a:rPr>
              <a:t>Regionální </a:t>
            </a:r>
            <a:r>
              <a:rPr lang="cs-CZ" sz="2200" b="1" dirty="0">
                <a:solidFill>
                  <a:prstClr val="black"/>
                </a:solidFill>
              </a:rPr>
              <a:t>vzdělávání (ITI a IPRÚ</a:t>
            </a:r>
            <a:r>
              <a:rPr lang="cs-CZ" sz="2200" b="1" dirty="0" smtClean="0">
                <a:solidFill>
                  <a:prstClr val="black"/>
                </a:solidFill>
              </a:rPr>
              <a:t>)</a:t>
            </a:r>
          </a:p>
          <a:p>
            <a:pPr lvl="1">
              <a:lnSpc>
                <a:spcPct val="150000"/>
              </a:lnSpc>
              <a:buFont typeface="Wingdings" panose="05000000000000000000" pitchFamily="2" charset="2"/>
              <a:buChar char="Ø"/>
            </a:pPr>
            <a:r>
              <a:rPr lang="cs-CZ" sz="2200" dirty="0" smtClean="0"/>
              <a:t>plán </a:t>
            </a:r>
            <a:r>
              <a:rPr lang="cs-CZ" sz="2200" dirty="0"/>
              <a:t>vyhlášení na </a:t>
            </a:r>
            <a:r>
              <a:rPr lang="cs-CZ" sz="2200" dirty="0" smtClean="0"/>
              <a:t>listopad 2016</a:t>
            </a:r>
          </a:p>
          <a:p>
            <a:pPr lvl="1">
              <a:lnSpc>
                <a:spcPct val="150000"/>
              </a:lnSpc>
              <a:buFont typeface="Wingdings" panose="05000000000000000000" pitchFamily="2" charset="2"/>
              <a:buChar char="Ø"/>
            </a:pPr>
            <a:r>
              <a:rPr lang="cs-CZ" sz="2200" dirty="0">
                <a:solidFill>
                  <a:prstClr val="black"/>
                </a:solidFill>
              </a:rPr>
              <a:t>Celková alokace </a:t>
            </a:r>
            <a:r>
              <a:rPr lang="cs-CZ" sz="2200" dirty="0" smtClean="0">
                <a:solidFill>
                  <a:prstClr val="black"/>
                </a:solidFill>
              </a:rPr>
              <a:t>3,15 mld. Kč a 889 mil Kč</a:t>
            </a:r>
            <a:endParaRPr lang="cs-CZ" sz="2200" dirty="0">
              <a:solidFill>
                <a:prstClr val="black"/>
              </a:solidFill>
            </a:endParaRPr>
          </a:p>
          <a:p>
            <a:pPr>
              <a:lnSpc>
                <a:spcPct val="150000"/>
              </a:lnSpc>
              <a:buFont typeface="Wingdings" panose="05000000000000000000" pitchFamily="2" charset="2"/>
              <a:buChar char="Ø"/>
            </a:pPr>
            <a:r>
              <a:rPr lang="cs-CZ" sz="2200" b="1" dirty="0" smtClean="0">
                <a:solidFill>
                  <a:prstClr val="black"/>
                </a:solidFill>
              </a:rPr>
              <a:t>Komunitně </a:t>
            </a:r>
            <a:r>
              <a:rPr lang="cs-CZ" sz="2200" b="1" dirty="0">
                <a:solidFill>
                  <a:prstClr val="black"/>
                </a:solidFill>
              </a:rPr>
              <a:t>vedený místní rozvoj - vzdělávání</a:t>
            </a:r>
            <a:r>
              <a:rPr lang="cs-CZ" sz="2200" dirty="0">
                <a:solidFill>
                  <a:prstClr val="black"/>
                </a:solidFill>
              </a:rPr>
              <a:t> </a:t>
            </a:r>
            <a:endParaRPr lang="cs-CZ" sz="2200" dirty="0" smtClean="0">
              <a:solidFill>
                <a:prstClr val="black"/>
              </a:solidFill>
            </a:endParaRPr>
          </a:p>
          <a:p>
            <a:pPr lvl="1">
              <a:lnSpc>
                <a:spcPct val="150000"/>
              </a:lnSpc>
              <a:buFont typeface="Wingdings" panose="05000000000000000000" pitchFamily="2" charset="2"/>
              <a:buChar char="Ø"/>
            </a:pPr>
            <a:r>
              <a:rPr lang="cs-CZ" sz="2200" dirty="0" smtClean="0"/>
              <a:t>plán </a:t>
            </a:r>
            <a:r>
              <a:rPr lang="cs-CZ" sz="2200" dirty="0"/>
              <a:t>vyhlášení na </a:t>
            </a:r>
            <a:r>
              <a:rPr lang="cs-CZ" sz="2200" dirty="0" smtClean="0"/>
              <a:t>listopad 2016</a:t>
            </a:r>
          </a:p>
          <a:p>
            <a:pPr lvl="1">
              <a:lnSpc>
                <a:spcPct val="150000"/>
              </a:lnSpc>
              <a:buFont typeface="Wingdings" panose="05000000000000000000" pitchFamily="2" charset="2"/>
              <a:buChar char="Ø"/>
            </a:pPr>
            <a:r>
              <a:rPr lang="cs-CZ" sz="2200" dirty="0">
                <a:solidFill>
                  <a:prstClr val="black"/>
                </a:solidFill>
              </a:rPr>
              <a:t>Celková alokace </a:t>
            </a:r>
            <a:r>
              <a:rPr lang="cs-CZ" sz="2200" dirty="0" smtClean="0"/>
              <a:t>2 mld. Kč</a:t>
            </a:r>
            <a:endParaRPr lang="cs-CZ" sz="2200" dirty="0"/>
          </a:p>
          <a:p>
            <a:endParaRPr lang="cs-CZ" dirty="0"/>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23</a:t>
            </a:fld>
            <a:endParaRPr lang="cs-CZ">
              <a:solidFill>
                <a:prstClr val="black">
                  <a:tint val="75000"/>
                </a:prstClr>
              </a:solidFill>
            </a:endParaRPr>
          </a:p>
        </p:txBody>
      </p:sp>
    </p:spTree>
    <p:extLst>
      <p:ext uri="{BB962C8B-B14F-4D97-AF65-F5344CB8AC3E}">
        <p14:creationId xmlns:p14="http://schemas.microsoft.com/office/powerpoint/2010/main" val="413981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44016" y="1340767"/>
            <a:ext cx="8999984" cy="4861595"/>
          </a:xfrm>
        </p:spPr>
        <p:txBody>
          <a:bodyPr rtlCol="0">
            <a:noAutofit/>
          </a:bodyPr>
          <a:lstStyle/>
          <a:p>
            <a:pPr lvl="1" indent="-342900">
              <a:spcBef>
                <a:spcPts val="1800"/>
              </a:spcBef>
              <a:spcAft>
                <a:spcPts val="600"/>
              </a:spcAft>
              <a:buFont typeface="Arial" panose="020B0604020202020204" pitchFamily="34" charset="0"/>
              <a:buChar char="•"/>
              <a:defRPr/>
            </a:pPr>
            <a:r>
              <a:rPr lang="cs-CZ" altLang="cs-CZ" sz="2000" dirty="0" smtClean="0"/>
              <a:t>Vyhlášení výzvy:  </a:t>
            </a:r>
            <a:r>
              <a:rPr lang="cs-CZ" altLang="cs-CZ" sz="2000" b="1" dirty="0" smtClean="0"/>
              <a:t>17. </a:t>
            </a:r>
            <a:r>
              <a:rPr lang="cs-CZ" altLang="cs-CZ" sz="2000" b="1" dirty="0"/>
              <a:t>8</a:t>
            </a:r>
            <a:r>
              <a:rPr lang="cs-CZ" altLang="cs-CZ" sz="2000" b="1" dirty="0" smtClean="0"/>
              <a:t>. 2016  </a:t>
            </a:r>
            <a:endParaRPr lang="cs-CZ" altLang="cs-CZ" sz="2000" dirty="0"/>
          </a:p>
          <a:p>
            <a:pPr lvl="1" indent="-342900">
              <a:spcBef>
                <a:spcPts val="1800"/>
              </a:spcBef>
              <a:spcAft>
                <a:spcPts val="600"/>
              </a:spcAft>
              <a:buFont typeface="Arial" panose="020B0604020202020204" pitchFamily="34" charset="0"/>
              <a:buChar char="•"/>
              <a:defRPr/>
            </a:pPr>
            <a:r>
              <a:rPr lang="cs-CZ" altLang="cs-CZ" sz="2000" dirty="0" smtClean="0"/>
              <a:t>Příjem žádostí:  	</a:t>
            </a:r>
            <a:r>
              <a:rPr lang="cs-CZ" altLang="cs-CZ" sz="2000" b="1" dirty="0" smtClean="0"/>
              <a:t>29. </a:t>
            </a:r>
            <a:r>
              <a:rPr lang="cs-CZ" altLang="cs-CZ" sz="2000" b="1" dirty="0"/>
              <a:t>9</a:t>
            </a:r>
            <a:r>
              <a:rPr lang="cs-CZ" altLang="cs-CZ" sz="2000" b="1" dirty="0" smtClean="0"/>
              <a:t>. 2016 </a:t>
            </a:r>
            <a:r>
              <a:rPr lang="cs-CZ" altLang="cs-CZ" sz="2000" b="1" dirty="0"/>
              <a:t>-</a:t>
            </a:r>
            <a:r>
              <a:rPr lang="cs-CZ" altLang="cs-CZ" sz="2000" b="1" dirty="0" smtClean="0"/>
              <a:t> 14. 2. 2017                                  </a:t>
            </a:r>
            <a:endParaRPr lang="cs-CZ" sz="2000" b="1" dirty="0" smtClean="0">
              <a:cs typeface="Arial" charset="0"/>
            </a:endParaRPr>
          </a:p>
          <a:p>
            <a:pPr lvl="1" indent="-342900">
              <a:spcBef>
                <a:spcPts val="1200"/>
              </a:spcBef>
              <a:spcAft>
                <a:spcPts val="600"/>
              </a:spcAft>
              <a:buFont typeface="Arial" panose="020B0604020202020204" pitchFamily="34" charset="0"/>
              <a:buChar char="•"/>
              <a:defRPr/>
            </a:pPr>
            <a:r>
              <a:rPr lang="cs-CZ" sz="2000" dirty="0" smtClean="0"/>
              <a:t>Kolová výzva: hodnocení projektů po ukončení příjmu žádostí</a:t>
            </a:r>
          </a:p>
          <a:p>
            <a:pPr lvl="1" indent="-342900">
              <a:spcBef>
                <a:spcPts val="1200"/>
              </a:spcBef>
              <a:spcAft>
                <a:spcPts val="600"/>
              </a:spcAft>
              <a:buFont typeface="Arial" panose="020B0604020202020204" pitchFamily="34" charset="0"/>
              <a:buChar char="•"/>
              <a:defRPr/>
            </a:pPr>
            <a:r>
              <a:rPr lang="cs-CZ" sz="2000" dirty="0" smtClean="0">
                <a:cs typeface="Arial" charset="0"/>
              </a:rPr>
              <a:t>Datum </a:t>
            </a:r>
            <a:r>
              <a:rPr lang="cs-CZ" sz="2000" dirty="0">
                <a:cs typeface="Arial" charset="0"/>
              </a:rPr>
              <a:t>ukončení realizace </a:t>
            </a:r>
            <a:r>
              <a:rPr lang="cs-CZ" sz="2000" dirty="0" smtClean="0">
                <a:cs typeface="Arial" charset="0"/>
              </a:rPr>
              <a:t>projektu:  </a:t>
            </a:r>
            <a:r>
              <a:rPr lang="cs-CZ" sz="2000" b="1" dirty="0" smtClean="0">
                <a:cs typeface="Arial" charset="0"/>
              </a:rPr>
              <a:t>do 28. 6. 2019</a:t>
            </a:r>
            <a:endParaRPr lang="cs-CZ" sz="2000" b="1" dirty="0">
              <a:cs typeface="Arial" charset="0"/>
            </a:endParaRPr>
          </a:p>
          <a:p>
            <a:pPr lvl="1" indent="-342900">
              <a:spcBef>
                <a:spcPts val="1200"/>
              </a:spcBef>
              <a:spcAft>
                <a:spcPts val="600"/>
              </a:spcAft>
              <a:buFont typeface="Arial" panose="020B0604020202020204" pitchFamily="34" charset="0"/>
              <a:buChar char="•"/>
              <a:defRPr/>
            </a:pPr>
            <a:r>
              <a:rPr lang="cs-CZ" sz="2000" dirty="0" smtClean="0"/>
              <a:t>Realizace projektu nesmí být ukončena před podáním žádosti</a:t>
            </a:r>
            <a:endParaRPr lang="cs-CZ" sz="2000" dirty="0" smtClean="0">
              <a:cs typeface="Arial" charset="0"/>
            </a:endParaRPr>
          </a:p>
          <a:p>
            <a:pPr lvl="1" indent="-342900">
              <a:spcBef>
                <a:spcPts val="1200"/>
              </a:spcBef>
              <a:spcAft>
                <a:spcPts val="600"/>
              </a:spcAft>
              <a:buFont typeface="Arial" panose="020B0604020202020204" pitchFamily="34" charset="0"/>
              <a:buChar char="•"/>
              <a:defRPr/>
            </a:pPr>
            <a:r>
              <a:rPr lang="cs-CZ" sz="2000" dirty="0" smtClean="0">
                <a:cs typeface="Arial" charset="0"/>
              </a:rPr>
              <a:t>Alokace:</a:t>
            </a:r>
            <a:r>
              <a:rPr lang="cs-CZ" sz="2000" dirty="0" smtClean="0">
                <a:solidFill>
                  <a:srgbClr val="FF0000"/>
                </a:solidFill>
                <a:cs typeface="Arial" charset="0"/>
              </a:rPr>
              <a:t>  </a:t>
            </a:r>
            <a:r>
              <a:rPr lang="cs-CZ" sz="2000" b="1" dirty="0" smtClean="0">
                <a:cs typeface="Arial" charset="0"/>
              </a:rPr>
              <a:t>550 </a:t>
            </a:r>
            <a:r>
              <a:rPr lang="cs-CZ" sz="2000" b="1" dirty="0">
                <a:cs typeface="Arial" charset="0"/>
              </a:rPr>
              <a:t>5</a:t>
            </a:r>
            <a:r>
              <a:rPr lang="cs-CZ" sz="2000" b="1" dirty="0" smtClean="0">
                <a:cs typeface="Arial" charset="0"/>
              </a:rPr>
              <a:t>00 000 Kč (EFRR) + 97 mil. Kč (spolufinancování)   </a:t>
            </a:r>
          </a:p>
          <a:p>
            <a:pPr lvl="1" indent="-342900">
              <a:spcBef>
                <a:spcPts val="1200"/>
              </a:spcBef>
              <a:spcAft>
                <a:spcPts val="600"/>
              </a:spcAft>
              <a:buFont typeface="Arial" panose="020B0604020202020204" pitchFamily="34" charset="0"/>
              <a:buChar char="•"/>
              <a:defRPr/>
            </a:pPr>
            <a:r>
              <a:rPr lang="cs-CZ" sz="2000" dirty="0">
                <a:cs typeface="Arial" charset="0"/>
              </a:rPr>
              <a:t>Území realizace</a:t>
            </a:r>
            <a:r>
              <a:rPr lang="cs-CZ" sz="2000" dirty="0" smtClean="0">
                <a:cs typeface="Arial" charset="0"/>
              </a:rPr>
              <a:t>: </a:t>
            </a:r>
            <a:r>
              <a:rPr lang="cs-CZ" sz="2000" dirty="0"/>
              <a:t>ú</a:t>
            </a:r>
            <a:r>
              <a:rPr lang="cs-CZ" sz="2000" dirty="0" smtClean="0"/>
              <a:t>zemí ČR </a:t>
            </a:r>
            <a:r>
              <a:rPr lang="cs-CZ" sz="2000" dirty="0"/>
              <a:t>mimo území hl. m. </a:t>
            </a:r>
            <a:r>
              <a:rPr lang="cs-CZ" sz="2000" dirty="0" smtClean="0"/>
              <a:t>Prahy – </a:t>
            </a:r>
            <a:r>
              <a:rPr lang="cs-CZ" sz="2000" b="1" dirty="0" smtClean="0"/>
              <a:t>správní obvody ORP bez SVL </a:t>
            </a:r>
            <a:r>
              <a:rPr lang="cs-CZ" sz="2000" dirty="0" smtClean="0"/>
              <a:t>(viz příloha č. 2 Specifických pravidel)</a:t>
            </a:r>
          </a:p>
          <a:p>
            <a:pPr lvl="1" indent="-342900">
              <a:spcBef>
                <a:spcPts val="1200"/>
              </a:spcBef>
              <a:spcAft>
                <a:spcPts val="600"/>
              </a:spcAft>
              <a:buFont typeface="Arial" panose="020B0604020202020204" pitchFamily="34" charset="0"/>
              <a:buChar char="•"/>
              <a:defRPr/>
            </a:pPr>
            <a:r>
              <a:rPr lang="cs-CZ" sz="2000" dirty="0">
                <a:cs typeface="Arial" charset="0"/>
                <a:hlinkClick r:id="rId3"/>
              </a:rPr>
              <a:t>http://</a:t>
            </a:r>
            <a:r>
              <a:rPr lang="cs-CZ" sz="2000" dirty="0" smtClean="0">
                <a:cs typeface="Arial" charset="0"/>
                <a:hlinkClick r:id="rId3"/>
              </a:rPr>
              <a:t>www.dotaceeu.cz/cs/Microsites/IROP/Vyzvy/Infrastruktura-zakladnich-skol</a:t>
            </a:r>
            <a:endParaRPr lang="cs-CZ" sz="2000" dirty="0" smtClean="0">
              <a:cs typeface="Arial" charset="0"/>
            </a:endParaRPr>
          </a:p>
          <a:p>
            <a:pPr lvl="1" indent="-342900">
              <a:spcBef>
                <a:spcPts val="1200"/>
              </a:spcBef>
              <a:spcAft>
                <a:spcPts val="600"/>
              </a:spcAft>
              <a:buFont typeface="Arial" panose="020B0604020202020204" pitchFamily="34" charset="0"/>
              <a:buChar char="•"/>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6531" y="239713"/>
            <a:ext cx="9137469" cy="74101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smtClean="0">
                <a:solidFill>
                  <a:srgbClr val="0070C0"/>
                </a:solidFill>
                <a:latin typeface="Myriad Pro"/>
              </a:rPr>
              <a:t>46. </a:t>
            </a:r>
            <a:r>
              <a:rPr lang="cs-CZ" sz="2400" b="1" dirty="0">
                <a:solidFill>
                  <a:srgbClr val="0070C0"/>
                </a:solidFill>
                <a:latin typeface="Myriad Pro"/>
              </a:rPr>
              <a:t>Výzva IROP </a:t>
            </a:r>
            <a:r>
              <a:rPr lang="cs-CZ" sz="2400" b="1" dirty="0" smtClean="0">
                <a:solidFill>
                  <a:srgbClr val="0070C0"/>
                </a:solidFill>
                <a:latin typeface="Myriad Pro"/>
              </a:rPr>
              <a:t>„</a:t>
            </a:r>
            <a:r>
              <a:rPr lang="cs-CZ" sz="2400" b="1" dirty="0">
                <a:solidFill>
                  <a:srgbClr val="0070C0"/>
                </a:solidFill>
                <a:latin typeface="Myriad Pro"/>
              </a:rPr>
              <a:t>Infrastruktura </a:t>
            </a:r>
            <a:r>
              <a:rPr lang="cs-CZ" sz="2400" b="1" dirty="0" smtClean="0">
                <a:solidFill>
                  <a:srgbClr val="0070C0"/>
                </a:solidFill>
                <a:latin typeface="Myriad Pro"/>
              </a:rPr>
              <a:t>ZÁKLADNÍCH škol“</a:t>
            </a:r>
          </a:p>
          <a:p>
            <a:pPr fontAlgn="auto">
              <a:spcAft>
                <a:spcPts val="0"/>
              </a:spcAft>
              <a:defRPr/>
            </a:pPr>
            <a:endParaRPr lang="cs-CZ" sz="24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08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44016" y="1340767"/>
            <a:ext cx="8892480" cy="4861595"/>
          </a:xfrm>
        </p:spPr>
        <p:txBody>
          <a:bodyPr rtlCol="0">
            <a:noAutofit/>
          </a:bodyPr>
          <a:lstStyle/>
          <a:p>
            <a:pPr lvl="1" indent="-342900">
              <a:spcBef>
                <a:spcPts val="1800"/>
              </a:spcBef>
              <a:spcAft>
                <a:spcPts val="600"/>
              </a:spcAft>
              <a:buFont typeface="Arial" panose="020B0604020202020204" pitchFamily="34" charset="0"/>
              <a:buChar char="•"/>
              <a:defRPr/>
            </a:pPr>
            <a:r>
              <a:rPr lang="cs-CZ" altLang="cs-CZ" sz="2000" dirty="0"/>
              <a:t>Vyhlášení výzvy:  </a:t>
            </a:r>
            <a:r>
              <a:rPr lang="cs-CZ" altLang="cs-CZ" sz="2000" b="1" dirty="0"/>
              <a:t>17. 8. 2016  </a:t>
            </a:r>
            <a:endParaRPr lang="cs-CZ" altLang="cs-CZ" sz="2000" dirty="0"/>
          </a:p>
          <a:p>
            <a:pPr lvl="1" indent="-342900">
              <a:spcBef>
                <a:spcPts val="1800"/>
              </a:spcBef>
              <a:spcAft>
                <a:spcPts val="600"/>
              </a:spcAft>
              <a:buFont typeface="Arial" panose="020B0604020202020204" pitchFamily="34" charset="0"/>
              <a:buChar char="•"/>
              <a:defRPr/>
            </a:pPr>
            <a:r>
              <a:rPr lang="cs-CZ" altLang="cs-CZ" sz="2000" dirty="0"/>
              <a:t>Příjem žádostí:  	</a:t>
            </a:r>
            <a:r>
              <a:rPr lang="cs-CZ" altLang="cs-CZ" sz="2000" b="1" dirty="0"/>
              <a:t>29. 9. 2016 - 14. 2. 2017                                  </a:t>
            </a:r>
            <a:endParaRPr lang="cs-CZ" sz="2000" b="1" dirty="0">
              <a:cs typeface="Arial" charset="0"/>
            </a:endParaRPr>
          </a:p>
          <a:p>
            <a:pPr lvl="1" indent="-342900">
              <a:spcBef>
                <a:spcPts val="1200"/>
              </a:spcBef>
              <a:spcAft>
                <a:spcPts val="600"/>
              </a:spcAft>
              <a:buFont typeface="Arial" panose="020B0604020202020204" pitchFamily="34" charset="0"/>
              <a:buChar char="•"/>
              <a:defRPr/>
            </a:pPr>
            <a:r>
              <a:rPr lang="cs-CZ" sz="2000" dirty="0"/>
              <a:t>Kolová výzva: hodnocení projektů po ukončení příjmu žádostí</a:t>
            </a:r>
          </a:p>
          <a:p>
            <a:pPr lvl="1" indent="-342900">
              <a:spcBef>
                <a:spcPts val="1200"/>
              </a:spcBef>
              <a:spcAft>
                <a:spcPts val="600"/>
              </a:spcAft>
              <a:buFont typeface="Arial" panose="020B0604020202020204" pitchFamily="34" charset="0"/>
              <a:buChar char="•"/>
              <a:defRPr/>
            </a:pPr>
            <a:r>
              <a:rPr lang="cs-CZ" sz="2000" dirty="0">
                <a:cs typeface="Arial" charset="0"/>
              </a:rPr>
              <a:t>Datum ukončení realizace projektu:  </a:t>
            </a:r>
            <a:r>
              <a:rPr lang="cs-CZ" sz="2000" b="1" dirty="0">
                <a:cs typeface="Arial" charset="0"/>
              </a:rPr>
              <a:t>do 28. 6. 2019</a:t>
            </a:r>
          </a:p>
          <a:p>
            <a:pPr lvl="1" indent="-342900">
              <a:spcBef>
                <a:spcPts val="1200"/>
              </a:spcBef>
              <a:spcAft>
                <a:spcPts val="600"/>
              </a:spcAft>
              <a:buFont typeface="Arial" panose="020B0604020202020204" pitchFamily="34" charset="0"/>
              <a:buChar char="•"/>
              <a:defRPr/>
            </a:pPr>
            <a:r>
              <a:rPr lang="cs-CZ" sz="2000" dirty="0"/>
              <a:t>Realizace projektu nesmí být ukončena před podáním žádosti</a:t>
            </a:r>
            <a:endParaRPr lang="cs-CZ" sz="2000" dirty="0">
              <a:cs typeface="Arial" charset="0"/>
            </a:endParaRPr>
          </a:p>
          <a:p>
            <a:pPr lvl="1" indent="-342900">
              <a:spcBef>
                <a:spcPts val="1200"/>
              </a:spcBef>
              <a:spcAft>
                <a:spcPts val="600"/>
              </a:spcAft>
              <a:buFont typeface="Arial" panose="020B0604020202020204" pitchFamily="34" charset="0"/>
              <a:buChar char="•"/>
              <a:defRPr/>
            </a:pPr>
            <a:r>
              <a:rPr lang="cs-CZ" sz="2000" dirty="0" smtClean="0">
                <a:cs typeface="Arial" charset="0"/>
              </a:rPr>
              <a:t>Alokace:</a:t>
            </a:r>
            <a:r>
              <a:rPr lang="cs-CZ" sz="2000" dirty="0" smtClean="0">
                <a:solidFill>
                  <a:srgbClr val="FF0000"/>
                </a:solidFill>
                <a:cs typeface="Arial" charset="0"/>
              </a:rPr>
              <a:t>  </a:t>
            </a:r>
            <a:r>
              <a:rPr lang="cs-CZ" sz="2000" b="1" dirty="0" smtClean="0">
                <a:cs typeface="Arial" charset="0"/>
              </a:rPr>
              <a:t>1.284 mld. Kč (EFRR) + 227 mil. Kč (spolufinancování)   </a:t>
            </a:r>
          </a:p>
          <a:p>
            <a:pPr lvl="1" indent="-342900">
              <a:spcBef>
                <a:spcPts val="1200"/>
              </a:spcBef>
              <a:spcAft>
                <a:spcPts val="600"/>
              </a:spcAft>
              <a:buFont typeface="Arial" panose="020B0604020202020204" pitchFamily="34" charset="0"/>
              <a:buChar char="•"/>
              <a:defRPr/>
            </a:pPr>
            <a:r>
              <a:rPr lang="cs-CZ" sz="2000" dirty="0">
                <a:cs typeface="Arial" charset="0"/>
              </a:rPr>
              <a:t>Území realizace</a:t>
            </a:r>
            <a:r>
              <a:rPr lang="cs-CZ" sz="2000" dirty="0" smtClean="0">
                <a:cs typeface="Arial" charset="0"/>
              </a:rPr>
              <a:t>: </a:t>
            </a:r>
            <a:r>
              <a:rPr lang="cs-CZ" sz="2000" dirty="0"/>
              <a:t>ú</a:t>
            </a:r>
            <a:r>
              <a:rPr lang="cs-CZ" sz="2000" dirty="0" smtClean="0"/>
              <a:t>zemí ČR </a:t>
            </a:r>
            <a:r>
              <a:rPr lang="cs-CZ" sz="2000" dirty="0"/>
              <a:t>mimo území hl. m. </a:t>
            </a:r>
            <a:r>
              <a:rPr lang="cs-CZ" sz="2000" dirty="0" smtClean="0"/>
              <a:t>Prahy – </a:t>
            </a:r>
            <a:r>
              <a:rPr lang="cs-CZ" sz="2000" b="1" dirty="0" smtClean="0"/>
              <a:t>správní obvody ORP se SVL; obce s KPSVL </a:t>
            </a:r>
            <a:r>
              <a:rPr lang="cs-CZ" sz="2000" dirty="0" smtClean="0"/>
              <a:t>(viz př. č. 2 </a:t>
            </a:r>
            <a:r>
              <a:rPr lang="cs-CZ" sz="2000" dirty="0" err="1" smtClean="0"/>
              <a:t>Spec</a:t>
            </a:r>
            <a:r>
              <a:rPr lang="cs-CZ" sz="2000" dirty="0" smtClean="0"/>
              <a:t>. pravidel)</a:t>
            </a:r>
          </a:p>
          <a:p>
            <a:pPr lvl="1" indent="-342900">
              <a:spcBef>
                <a:spcPts val="1200"/>
              </a:spcBef>
              <a:spcAft>
                <a:spcPts val="600"/>
              </a:spcAft>
              <a:buFont typeface="Arial" panose="020B0604020202020204" pitchFamily="34" charset="0"/>
              <a:buChar char="•"/>
              <a:defRPr/>
            </a:pPr>
            <a:r>
              <a:rPr lang="cs-CZ" sz="2000" dirty="0">
                <a:cs typeface="Arial" charset="0"/>
                <a:hlinkClick r:id="rId3"/>
              </a:rPr>
              <a:t>http://</a:t>
            </a:r>
            <a:r>
              <a:rPr lang="cs-CZ" sz="2000" dirty="0" smtClean="0">
                <a:cs typeface="Arial" charset="0"/>
                <a:hlinkClick r:id="rId3"/>
              </a:rPr>
              <a:t>www.dotaceeu.cz/cs/Microsites/IROP/Vyzvy/Vyzva-c-47-Infrastruktura-zakladnich-skol-SVL</a:t>
            </a:r>
            <a:endParaRPr lang="cs-CZ" sz="2000" dirty="0" smtClean="0">
              <a:cs typeface="Arial" charset="0"/>
            </a:endParaRPr>
          </a:p>
          <a:p>
            <a:pPr lvl="1" indent="-342900">
              <a:spcBef>
                <a:spcPts val="1200"/>
              </a:spcBef>
              <a:spcAft>
                <a:spcPts val="600"/>
              </a:spcAft>
              <a:buFont typeface="Arial" panose="020B0604020202020204" pitchFamily="34" charset="0"/>
              <a:buChar char="•"/>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6531" y="239713"/>
            <a:ext cx="9137469" cy="74101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smtClean="0">
                <a:solidFill>
                  <a:srgbClr val="0070C0"/>
                </a:solidFill>
                <a:latin typeface="Myriad Pro"/>
              </a:rPr>
              <a:t>47. </a:t>
            </a:r>
            <a:r>
              <a:rPr lang="cs-CZ" sz="2400" b="1" dirty="0">
                <a:solidFill>
                  <a:srgbClr val="0070C0"/>
                </a:solidFill>
                <a:latin typeface="Myriad Pro"/>
              </a:rPr>
              <a:t>Výzva IROP </a:t>
            </a:r>
            <a:r>
              <a:rPr lang="cs-CZ" sz="2400" b="1" dirty="0" smtClean="0">
                <a:solidFill>
                  <a:srgbClr val="0070C0"/>
                </a:solidFill>
                <a:latin typeface="Myriad Pro"/>
              </a:rPr>
              <a:t>„</a:t>
            </a:r>
            <a:r>
              <a:rPr lang="cs-CZ" sz="2400" b="1" dirty="0">
                <a:solidFill>
                  <a:srgbClr val="0070C0"/>
                </a:solidFill>
                <a:latin typeface="Myriad Pro"/>
              </a:rPr>
              <a:t>Infrastruktura </a:t>
            </a:r>
            <a:r>
              <a:rPr lang="cs-CZ" sz="2400" b="1" dirty="0" smtClean="0">
                <a:solidFill>
                  <a:srgbClr val="0070C0"/>
                </a:solidFill>
                <a:latin typeface="Myriad Pro"/>
              </a:rPr>
              <a:t>ZÁKLADNÍCH ŠKOL (</a:t>
            </a:r>
            <a:r>
              <a:rPr lang="cs-CZ" sz="2400" b="1" dirty="0" err="1" smtClean="0">
                <a:solidFill>
                  <a:srgbClr val="0070C0"/>
                </a:solidFill>
                <a:latin typeface="Myriad Pro"/>
              </a:rPr>
              <a:t>svl</a:t>
            </a:r>
            <a:r>
              <a:rPr lang="cs-CZ" sz="2400" b="1" dirty="0" smtClean="0">
                <a:solidFill>
                  <a:srgbClr val="0070C0"/>
                </a:solidFill>
                <a:latin typeface="Myriad Pro"/>
              </a:rPr>
              <a:t>)“</a:t>
            </a:r>
          </a:p>
          <a:p>
            <a:pPr fontAlgn="auto">
              <a:spcAft>
                <a:spcPts val="0"/>
              </a:spcAft>
              <a:defRPr/>
            </a:pPr>
            <a:endParaRPr lang="cs-CZ" sz="24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60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97420" y="620688"/>
            <a:ext cx="8767068" cy="5149626"/>
          </a:xfrm>
        </p:spPr>
        <p:txBody>
          <a:bodyPr rtlCol="0">
            <a:noAutofit/>
          </a:bodyPr>
          <a:lstStyle/>
          <a:p>
            <a:pPr marL="400050" lvl="1" indent="0">
              <a:spcBef>
                <a:spcPts val="600"/>
              </a:spcBef>
              <a:spcAft>
                <a:spcPts val="600"/>
              </a:spcAft>
              <a:buNone/>
              <a:defRPr/>
            </a:pPr>
            <a:r>
              <a:rPr lang="cs-CZ" altLang="cs-CZ" sz="2200" b="1" dirty="0" smtClean="0"/>
              <a:t>Oprávnění žadatelé</a:t>
            </a:r>
            <a:r>
              <a:rPr lang="cs-CZ" altLang="cs-CZ" sz="2200" b="1" dirty="0"/>
              <a:t>: </a:t>
            </a:r>
          </a:p>
          <a:p>
            <a:pPr algn="just">
              <a:spcBef>
                <a:spcPts val="600"/>
              </a:spcBef>
              <a:buFontTx/>
              <a:buChar char="-"/>
              <a:defRPr/>
            </a:pPr>
            <a:r>
              <a:rPr lang="cs-CZ" sz="2200" dirty="0" smtClean="0"/>
              <a:t>školy </a:t>
            </a:r>
            <a:r>
              <a:rPr lang="cs-CZ" sz="2200" dirty="0"/>
              <a:t>a školská zařízení v oblasti </a:t>
            </a:r>
            <a:r>
              <a:rPr lang="cs-CZ" sz="2200" smtClean="0"/>
              <a:t>základního vzdělávání</a:t>
            </a:r>
            <a:endParaRPr lang="cs-CZ" sz="2200" dirty="0" smtClean="0"/>
          </a:p>
          <a:p>
            <a:pPr algn="just">
              <a:spcBef>
                <a:spcPts val="600"/>
              </a:spcBef>
              <a:buFontTx/>
              <a:buChar char="-"/>
              <a:defRPr/>
            </a:pPr>
            <a:r>
              <a:rPr lang="cs-CZ" sz="2200" dirty="0" smtClean="0"/>
              <a:t>kraje; organizace </a:t>
            </a:r>
            <a:r>
              <a:rPr lang="cs-CZ" sz="2200" dirty="0"/>
              <a:t>zřizované nebo zakládané </a:t>
            </a:r>
            <a:r>
              <a:rPr lang="cs-CZ" sz="2200" dirty="0" smtClean="0"/>
              <a:t>kraji</a:t>
            </a:r>
          </a:p>
          <a:p>
            <a:pPr algn="just">
              <a:spcBef>
                <a:spcPts val="600"/>
              </a:spcBef>
              <a:buFontTx/>
              <a:buChar char="-"/>
              <a:defRPr/>
            </a:pPr>
            <a:r>
              <a:rPr lang="cs-CZ" sz="2200" dirty="0" smtClean="0"/>
              <a:t>obce; organizace </a:t>
            </a:r>
            <a:r>
              <a:rPr lang="cs-CZ" sz="2200" dirty="0"/>
              <a:t>zřizované nebo zakládané obcemi</a:t>
            </a:r>
          </a:p>
          <a:p>
            <a:pPr algn="just">
              <a:spcBef>
                <a:spcPts val="600"/>
              </a:spcBef>
              <a:buFontTx/>
              <a:buChar char="-"/>
              <a:defRPr/>
            </a:pPr>
            <a:r>
              <a:rPr lang="cs-CZ" sz="2200" dirty="0" smtClean="0"/>
              <a:t>nestátní </a:t>
            </a:r>
            <a:r>
              <a:rPr lang="cs-CZ" sz="2200" dirty="0"/>
              <a:t>neziskové </a:t>
            </a:r>
            <a:r>
              <a:rPr lang="cs-CZ" sz="2200" dirty="0" smtClean="0"/>
              <a:t>organizace</a:t>
            </a:r>
          </a:p>
          <a:p>
            <a:pPr algn="just">
              <a:spcBef>
                <a:spcPts val="600"/>
              </a:spcBef>
              <a:buFontTx/>
              <a:buChar char="-"/>
              <a:defRPr/>
            </a:pPr>
            <a:r>
              <a:rPr lang="cs-CZ" sz="2200" dirty="0" smtClean="0"/>
              <a:t>církve; církevní </a:t>
            </a:r>
            <a:r>
              <a:rPr lang="cs-CZ" sz="2200" dirty="0"/>
              <a:t>organizace</a:t>
            </a:r>
          </a:p>
          <a:p>
            <a:pPr algn="just">
              <a:spcBef>
                <a:spcPts val="600"/>
              </a:spcBef>
              <a:buFontTx/>
              <a:buChar char="-"/>
              <a:defRPr/>
            </a:pPr>
            <a:r>
              <a:rPr lang="cs-CZ" sz="2200" dirty="0" smtClean="0"/>
              <a:t>organizační </a:t>
            </a:r>
            <a:r>
              <a:rPr lang="cs-CZ" sz="2200" dirty="0"/>
              <a:t>složky </a:t>
            </a:r>
            <a:r>
              <a:rPr lang="cs-CZ" sz="2200" dirty="0" smtClean="0"/>
              <a:t>státu</a:t>
            </a:r>
          </a:p>
          <a:p>
            <a:pPr algn="just">
              <a:spcBef>
                <a:spcPts val="600"/>
              </a:spcBef>
              <a:buFontTx/>
              <a:buChar char="-"/>
              <a:defRPr/>
            </a:pPr>
            <a:r>
              <a:rPr lang="cs-CZ" sz="2200" dirty="0" smtClean="0"/>
              <a:t>příspěvkové </a:t>
            </a:r>
            <a:r>
              <a:rPr lang="cs-CZ" sz="2200" dirty="0"/>
              <a:t>organizace organizačních složek </a:t>
            </a:r>
            <a:r>
              <a:rPr lang="cs-CZ" sz="2200" dirty="0" smtClean="0"/>
              <a:t>státu</a:t>
            </a:r>
          </a:p>
          <a:p>
            <a:pPr algn="just">
              <a:spcBef>
                <a:spcPts val="600"/>
              </a:spcBef>
              <a:buFontTx/>
              <a:buChar char="-"/>
              <a:defRPr/>
            </a:pPr>
            <a:r>
              <a:rPr lang="cs-CZ" sz="2200" dirty="0"/>
              <a:t>další subjekty podílející se na realizaci vzdělávacích aktivit </a:t>
            </a:r>
            <a:r>
              <a:rPr lang="cs-CZ" sz="1600" dirty="0" smtClean="0"/>
              <a:t>(subjekty s volnou živností </a:t>
            </a:r>
            <a:r>
              <a:rPr lang="cs-CZ" sz="1600" dirty="0"/>
              <a:t>č. 72 „mimoškolní výchova a vzdělávání, pořádání kurzů, školení, včetně lektorské činnosti“ a vysoké </a:t>
            </a:r>
            <a:r>
              <a:rPr lang="cs-CZ" sz="1600" dirty="0" smtClean="0"/>
              <a:t>školy)</a:t>
            </a:r>
            <a:endParaRPr lang="cs-CZ" sz="1600" dirty="0"/>
          </a:p>
          <a:p>
            <a:pPr algn="just">
              <a:spcBef>
                <a:spcPts val="600"/>
              </a:spcBef>
              <a:buFont typeface="Arial" panose="020B0604020202020204" pitchFamily="34" charset="0"/>
              <a:buChar char="•"/>
              <a:defRPr/>
            </a:pPr>
            <a:r>
              <a:rPr lang="cs-CZ" sz="2400" dirty="0" smtClean="0"/>
              <a:t>NNO, </a:t>
            </a:r>
            <a:r>
              <a:rPr lang="cs-CZ" sz="2400" dirty="0"/>
              <a:t>církve a církevní organizace </a:t>
            </a:r>
            <a:r>
              <a:rPr lang="cs-CZ" sz="2400" b="1" dirty="0"/>
              <a:t>musí vykonávat činnost v oblasti </a:t>
            </a:r>
            <a:r>
              <a:rPr lang="cs-CZ" sz="2400" b="1" dirty="0" smtClean="0"/>
              <a:t>školství</a:t>
            </a:r>
            <a:r>
              <a:rPr lang="cs-CZ" sz="2400" dirty="0" smtClean="0"/>
              <a:t>; hlavním </a:t>
            </a:r>
            <a:r>
              <a:rPr lang="cs-CZ" sz="2400" dirty="0"/>
              <a:t>účelem jejich činností není </a:t>
            </a:r>
            <a:r>
              <a:rPr lang="cs-CZ" sz="2400" dirty="0" smtClean="0"/>
              <a:t>zisk</a:t>
            </a: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116632"/>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smtClean="0">
                <a:solidFill>
                  <a:srgbClr val="0070C0"/>
                </a:solidFill>
                <a:latin typeface="Myriad Pro"/>
              </a:rPr>
              <a:t>46. A 47. </a:t>
            </a:r>
            <a:r>
              <a:rPr lang="cs-CZ" sz="2400" b="1" dirty="0">
                <a:solidFill>
                  <a:srgbClr val="0070C0"/>
                </a:solidFill>
                <a:latin typeface="Myriad Pro"/>
              </a:rPr>
              <a:t>Výzva IROP </a:t>
            </a:r>
            <a:r>
              <a:rPr lang="cs-CZ" sz="2400" b="1" dirty="0" smtClean="0">
                <a:solidFill>
                  <a:srgbClr val="0070C0"/>
                </a:solidFill>
                <a:latin typeface="Myriad Pro"/>
              </a:rPr>
              <a:t>- „ZŠ“ a „ZŠ (SVL)“</a:t>
            </a:r>
            <a:endParaRPr lang="cs-CZ" sz="24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77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0" y="1340767"/>
            <a:ext cx="9144000" cy="4861595"/>
          </a:xfrm>
        </p:spPr>
        <p:txBody>
          <a:bodyPr rtlCol="0">
            <a:noAutofit/>
          </a:bodyPr>
          <a:lstStyle/>
          <a:p>
            <a:pPr lvl="1" indent="-342900">
              <a:spcBef>
                <a:spcPts val="1200"/>
              </a:spcBef>
              <a:spcAft>
                <a:spcPts val="600"/>
              </a:spcAft>
              <a:buFont typeface="Arial" panose="020B0604020202020204" pitchFamily="34" charset="0"/>
              <a:buChar char="•"/>
              <a:defRPr/>
            </a:pPr>
            <a:endParaRPr lang="cs-CZ" sz="2400" dirty="0">
              <a:cs typeface="Arial" charset="0"/>
            </a:endParaRPr>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239713"/>
            <a:ext cx="917147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r>
              <a:rPr lang="cs-CZ" sz="2800" b="1" dirty="0">
                <a:solidFill>
                  <a:srgbClr val="0070C0"/>
                </a:solidFill>
                <a:latin typeface="Myriad Pro"/>
              </a:rPr>
              <a:t>46. A 47. Výzva IROP - „ZŠ“ a „ZŠ (SVL)“</a:t>
            </a:r>
          </a:p>
          <a:p>
            <a:endParaRPr lang="cs-CZ" sz="2800" b="1" dirty="0" smtClean="0">
              <a:solidFill>
                <a:srgbClr val="0070C0"/>
              </a:solidFill>
            </a:endParaRPr>
          </a:p>
          <a:p>
            <a:r>
              <a:rPr lang="cs-CZ" sz="2800" dirty="0" smtClean="0"/>
              <a:t>Struktura financování</a:t>
            </a:r>
            <a:endParaRPr lang="cs-CZ" sz="2800" dirty="0"/>
          </a:p>
          <a:p>
            <a:pPr fontAlgn="auto">
              <a:spcAft>
                <a:spcPts val="0"/>
              </a:spcAft>
              <a:defRPr/>
            </a:pPr>
            <a:endParaRPr lang="cs-CZ" sz="2600" b="1" dirty="0">
              <a:solidFill>
                <a:srgbClr val="0070C0"/>
              </a:solidFill>
              <a:latin typeface="Myriad Pro"/>
            </a:endParaRPr>
          </a:p>
        </p:txBody>
      </p:sp>
      <p:sp>
        <p:nvSpPr>
          <p:cNvPr id="8" name="Rectangle 2"/>
          <p:cNvSpPr txBox="1">
            <a:spLocks noChangeArrowheads="1"/>
          </p:cNvSpPr>
          <p:nvPr/>
        </p:nvSpPr>
        <p:spPr>
          <a:xfrm>
            <a:off x="0" y="1252562"/>
            <a:ext cx="9144000" cy="49847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cs-CZ" sz="2400" b="1" dirty="0" smtClean="0"/>
          </a:p>
          <a:p>
            <a:pPr marL="0" indent="0">
              <a:buFont typeface="Arial"/>
              <a:buNone/>
            </a:pPr>
            <a:r>
              <a:rPr lang="cs-CZ" sz="2200" b="1" dirty="0" smtClean="0"/>
              <a:t>1) Organizační složky státu a jejich příspěvkové organizace, státní vysoké školy</a:t>
            </a:r>
            <a:endParaRPr lang="cs-CZ" sz="2200" dirty="0" smtClean="0"/>
          </a:p>
          <a:p>
            <a:r>
              <a:rPr lang="cs-CZ" sz="2200" dirty="0" smtClean="0"/>
              <a:t>EFRR                    85 % z celkových způsobilých výdajů, </a:t>
            </a:r>
          </a:p>
          <a:p>
            <a:r>
              <a:rPr lang="cs-CZ" sz="2200" dirty="0" smtClean="0"/>
              <a:t>státní rozpočet      15 % z celkových způsobilých výdajů.</a:t>
            </a:r>
          </a:p>
          <a:p>
            <a:pPr marL="0" indent="0">
              <a:buFont typeface="Arial"/>
              <a:buNone/>
            </a:pPr>
            <a:endParaRPr lang="cs-CZ" sz="2200" dirty="0" smtClean="0"/>
          </a:p>
          <a:p>
            <a:pPr marL="0" indent="0">
              <a:buFont typeface="Arial"/>
              <a:buNone/>
            </a:pPr>
            <a:r>
              <a:rPr lang="cs-CZ" sz="2200" b="1" dirty="0" smtClean="0"/>
              <a:t>2) Právnické osoby vykonávající činnost škol a školských zařízení, které jsou zapsány ve školském rejstříku </a:t>
            </a:r>
            <a:endParaRPr lang="cs-CZ" sz="2200" dirty="0" smtClean="0"/>
          </a:p>
          <a:p>
            <a:r>
              <a:rPr lang="cs-CZ" sz="2200" dirty="0" smtClean="0"/>
              <a:t>EFRR				85 % z celkových způsobilých výdajů, </a:t>
            </a:r>
          </a:p>
          <a:p>
            <a:r>
              <a:rPr lang="cs-CZ" sz="2200" dirty="0" smtClean="0"/>
              <a:t>státní rozpočet	  5 % z celkových způsobilých výdajů, </a:t>
            </a:r>
          </a:p>
          <a:p>
            <a:r>
              <a:rPr lang="cs-CZ" sz="2200" dirty="0" smtClean="0"/>
              <a:t>příjemce			10 % z celkových způsobilých výdajů.</a:t>
            </a:r>
          </a:p>
          <a:p>
            <a:pPr marL="400050" lvl="1" indent="0">
              <a:spcAft>
                <a:spcPts val="600"/>
              </a:spcAft>
              <a:buFont typeface="Arial"/>
              <a:buNone/>
              <a:defRPr/>
            </a:pPr>
            <a:endParaRPr lang="cs-CZ" sz="2400" dirty="0" smtClean="0">
              <a:cs typeface="Arial" charset="0"/>
            </a:endParaRPr>
          </a:p>
          <a:p>
            <a:pPr marL="355600" indent="-355600">
              <a:spcAft>
                <a:spcPts val="600"/>
              </a:spcAft>
              <a:buClr>
                <a:schemeClr val="tx2"/>
              </a:buClr>
              <a:buFont typeface="Arial" charset="0"/>
              <a:buNone/>
              <a:defRPr/>
            </a:pPr>
            <a:endParaRPr lang="cs-CZ" sz="2400" dirty="0" smtClean="0">
              <a:latin typeface="Arial" charset="0"/>
              <a:cs typeface="Arial" charset="0"/>
            </a:endParaRPr>
          </a:p>
        </p:txBody>
      </p:sp>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27</a:t>
            </a:fld>
            <a:endParaRPr lang="cs-CZ">
              <a:solidFill>
                <a:prstClr val="black">
                  <a:tint val="75000"/>
                </a:prstClr>
              </a:solidFill>
            </a:endParaRPr>
          </a:p>
        </p:txBody>
      </p:sp>
    </p:spTree>
    <p:extLst>
      <p:ext uri="{BB962C8B-B14F-4D97-AF65-F5344CB8AC3E}">
        <p14:creationId xmlns:p14="http://schemas.microsoft.com/office/powerpoint/2010/main" val="12408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0" y="1340767"/>
            <a:ext cx="9144000" cy="4861595"/>
          </a:xfrm>
        </p:spPr>
        <p:txBody>
          <a:bodyPr rtlCol="0">
            <a:noAutofit/>
          </a:bodyPr>
          <a:lstStyle/>
          <a:p>
            <a:pPr lvl="1" indent="-342900">
              <a:spcBef>
                <a:spcPts val="1200"/>
              </a:spcBef>
              <a:spcAft>
                <a:spcPts val="600"/>
              </a:spcAft>
              <a:buFont typeface="Arial" panose="020B0604020202020204" pitchFamily="34" charset="0"/>
              <a:buChar char="•"/>
              <a:defRPr/>
            </a:pPr>
            <a:endParaRPr lang="cs-CZ" sz="2400" dirty="0">
              <a:cs typeface="Arial" charset="0"/>
            </a:endParaRPr>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239713"/>
            <a:ext cx="917147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a:solidFill>
                  <a:srgbClr val="0070C0"/>
                </a:solidFill>
                <a:latin typeface="Myriad Pro"/>
              </a:rPr>
              <a:t>46. A 47. Výzva IROP - „ZŠ“ a „ZŠ (SVL)“</a:t>
            </a:r>
          </a:p>
        </p:txBody>
      </p:sp>
      <p:sp>
        <p:nvSpPr>
          <p:cNvPr id="7" name="Rectangle 2"/>
          <p:cNvSpPr txBox="1">
            <a:spLocks noChangeArrowheads="1"/>
          </p:cNvSpPr>
          <p:nvPr/>
        </p:nvSpPr>
        <p:spPr>
          <a:xfrm>
            <a:off x="0" y="1217613"/>
            <a:ext cx="9144000" cy="49847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200" b="1" dirty="0" smtClean="0"/>
              <a:t>3) Kraje, obce, jejich organizační složky, jimi zřizované příspěvkové organizace a dobrovolné svazky obcí </a:t>
            </a:r>
          </a:p>
          <a:p>
            <a:r>
              <a:rPr lang="cs-CZ" sz="2200" dirty="0" smtClean="0"/>
              <a:t>EFRR				85 % z celkových způsobilých výdajů, </a:t>
            </a:r>
          </a:p>
          <a:p>
            <a:r>
              <a:rPr lang="cs-CZ" sz="2200" dirty="0" smtClean="0"/>
              <a:t>státní rozpočet	  	5 % z celkových způsobilých výdajů,</a:t>
            </a:r>
          </a:p>
          <a:p>
            <a:r>
              <a:rPr lang="cs-CZ" sz="2200" dirty="0" smtClean="0"/>
              <a:t>příjemce			10 % z celkových způsobilých výdajů.</a:t>
            </a:r>
          </a:p>
          <a:p>
            <a:pPr marL="0" indent="0">
              <a:buFont typeface="Arial"/>
              <a:buNone/>
            </a:pPr>
            <a:endParaRPr lang="cs-CZ" sz="2200" dirty="0" smtClean="0"/>
          </a:p>
          <a:p>
            <a:pPr marL="0" indent="0">
              <a:buFont typeface="Arial"/>
              <a:buNone/>
            </a:pPr>
            <a:r>
              <a:rPr lang="cs-CZ" sz="2200" b="1" dirty="0" smtClean="0"/>
              <a:t>4) Soukromoprávní subjekty vykonávající veřejně prospěšnou činnost, jejichž hlavním účelem činnosti není vytváření zisku a současně vykonávají veřejně prospěšnou činnost v oblasti definované výzvou</a:t>
            </a:r>
            <a:endParaRPr lang="cs-CZ" sz="2200" dirty="0" smtClean="0"/>
          </a:p>
          <a:p>
            <a:r>
              <a:rPr lang="cs-CZ" sz="2200" dirty="0" smtClean="0"/>
              <a:t>EFRR				85 % z celkových způsobilých výdajů, </a:t>
            </a:r>
          </a:p>
          <a:p>
            <a:r>
              <a:rPr lang="cs-CZ" sz="2200" dirty="0" smtClean="0"/>
              <a:t>státní rozpočet		10 % z celkových způsobilých výdajů,</a:t>
            </a:r>
          </a:p>
          <a:p>
            <a:r>
              <a:rPr lang="cs-CZ" sz="2200" dirty="0" smtClean="0"/>
              <a:t>příjemce			  5 % z celkových způsobilých výdajů.</a:t>
            </a:r>
          </a:p>
          <a:p>
            <a:pPr marL="400050" lvl="1" indent="0">
              <a:spcAft>
                <a:spcPts val="600"/>
              </a:spcAft>
              <a:buFont typeface="Arial"/>
              <a:buNone/>
              <a:defRPr/>
            </a:pPr>
            <a:endParaRPr lang="cs-CZ" sz="2400" dirty="0" smtClean="0">
              <a:cs typeface="Arial" charset="0"/>
            </a:endParaRPr>
          </a:p>
          <a:p>
            <a:pPr marL="355600" indent="-355600">
              <a:spcAft>
                <a:spcPts val="600"/>
              </a:spcAft>
              <a:buClr>
                <a:schemeClr val="tx2"/>
              </a:buClr>
              <a:buFont typeface="Arial" charset="0"/>
              <a:buNone/>
              <a:defRPr/>
            </a:pPr>
            <a:endParaRPr lang="cs-CZ" sz="2400" dirty="0" smtClean="0">
              <a:latin typeface="Arial" charset="0"/>
              <a:cs typeface="Arial" charset="0"/>
            </a:endParaRPr>
          </a:p>
        </p:txBody>
      </p:sp>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28</a:t>
            </a:fld>
            <a:endParaRPr lang="cs-CZ">
              <a:solidFill>
                <a:prstClr val="black">
                  <a:tint val="75000"/>
                </a:prstClr>
              </a:solidFill>
            </a:endParaRPr>
          </a:p>
        </p:txBody>
      </p:sp>
    </p:spTree>
    <p:extLst>
      <p:ext uri="{BB962C8B-B14F-4D97-AF65-F5344CB8AC3E}">
        <p14:creationId xmlns:p14="http://schemas.microsoft.com/office/powerpoint/2010/main" val="414595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0" y="1340767"/>
            <a:ext cx="9144000" cy="4861595"/>
          </a:xfrm>
        </p:spPr>
        <p:txBody>
          <a:bodyPr rtlCol="0">
            <a:noAutofit/>
          </a:bodyPr>
          <a:lstStyle/>
          <a:p>
            <a:pPr lvl="1" indent="-342900">
              <a:spcBef>
                <a:spcPts val="1200"/>
              </a:spcBef>
              <a:spcAft>
                <a:spcPts val="600"/>
              </a:spcAft>
              <a:buFont typeface="Arial" panose="020B0604020202020204" pitchFamily="34" charset="0"/>
              <a:buChar char="•"/>
              <a:defRPr/>
            </a:pPr>
            <a:endParaRPr lang="cs-CZ" sz="2400" dirty="0">
              <a:cs typeface="Arial" charset="0"/>
            </a:endParaRPr>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239713"/>
            <a:ext cx="917147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a:solidFill>
                  <a:srgbClr val="0070C0"/>
                </a:solidFill>
                <a:latin typeface="Myriad Pro"/>
              </a:rPr>
              <a:t>46. A 47. Výzva IROP - „ZŠ“ a „ZŠ (SVL)“</a:t>
            </a:r>
          </a:p>
        </p:txBody>
      </p:sp>
      <p:sp>
        <p:nvSpPr>
          <p:cNvPr id="8" name="Rectangle 2"/>
          <p:cNvSpPr txBox="1">
            <a:spLocks noChangeArrowheads="1"/>
          </p:cNvSpPr>
          <p:nvPr/>
        </p:nvSpPr>
        <p:spPr>
          <a:xfrm>
            <a:off x="0" y="1217613"/>
            <a:ext cx="9144000" cy="49847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200" b="1" dirty="0" smtClean="0"/>
              <a:t>5) Veřejné vysoké školy a výzkumné organizace</a:t>
            </a:r>
            <a:endParaRPr lang="cs-CZ" sz="2200" dirty="0" smtClean="0"/>
          </a:p>
          <a:p>
            <a:r>
              <a:rPr lang="cs-CZ" sz="2200" dirty="0" smtClean="0"/>
              <a:t>EFRR				85 % z celkových způsobilých výdajů, </a:t>
            </a:r>
          </a:p>
          <a:p>
            <a:r>
              <a:rPr lang="cs-CZ" sz="2200" dirty="0" smtClean="0"/>
              <a:t>státní rozpočet		10 % z celkových způsobilých výdajů,</a:t>
            </a:r>
          </a:p>
          <a:p>
            <a:r>
              <a:rPr lang="cs-CZ" sz="2200" dirty="0" smtClean="0"/>
              <a:t>příjemce			  5 % z celkových způsobilých výdajů.</a:t>
            </a:r>
          </a:p>
          <a:p>
            <a:pPr marL="0" indent="0">
              <a:buFont typeface="Arial"/>
              <a:buNone/>
            </a:pPr>
            <a:endParaRPr lang="cs-CZ" sz="2200" dirty="0" smtClean="0"/>
          </a:p>
          <a:p>
            <a:pPr marL="0" indent="0">
              <a:buFont typeface="Arial"/>
              <a:buNone/>
            </a:pPr>
            <a:r>
              <a:rPr lang="cs-CZ" sz="2200" b="1" dirty="0" smtClean="0"/>
              <a:t>6) Ostatní subjekty neobsažené ve výše uvedených kategoriích</a:t>
            </a:r>
            <a:endParaRPr lang="cs-CZ" sz="2200" dirty="0" smtClean="0"/>
          </a:p>
          <a:p>
            <a:r>
              <a:rPr lang="cs-CZ" sz="2200" dirty="0" smtClean="0"/>
              <a:t>EFRR				85 % z celkových způsobilých výdajů, </a:t>
            </a:r>
          </a:p>
          <a:p>
            <a:r>
              <a:rPr lang="cs-CZ" sz="2200" dirty="0"/>
              <a:t>státní rozpočet	</a:t>
            </a:r>
            <a:r>
              <a:rPr lang="cs-CZ" sz="2200" dirty="0" smtClean="0"/>
              <a:t>  	0 </a:t>
            </a:r>
            <a:r>
              <a:rPr lang="cs-CZ" sz="2200" dirty="0"/>
              <a:t>% z celkových způsobilých výdajů</a:t>
            </a:r>
            <a:r>
              <a:rPr lang="cs-CZ" sz="2200" dirty="0" smtClean="0"/>
              <a:t>,</a:t>
            </a:r>
          </a:p>
          <a:p>
            <a:r>
              <a:rPr lang="cs-CZ" sz="2200" dirty="0" smtClean="0"/>
              <a:t>příjemce			 15 % z celkových způsobilých výdajů.</a:t>
            </a:r>
            <a:endParaRPr lang="cs-CZ" sz="2200" dirty="0">
              <a:cs typeface="Arial" charset="0"/>
            </a:endParaRPr>
          </a:p>
          <a:p>
            <a:pPr marL="0" indent="0">
              <a:buNone/>
            </a:pPr>
            <a:endParaRPr lang="cs-CZ" sz="2200" dirty="0" smtClean="0">
              <a:cs typeface="Arial" charset="0"/>
            </a:endParaRPr>
          </a:p>
          <a:p>
            <a:pPr marL="0" indent="0">
              <a:buNone/>
            </a:pPr>
            <a:r>
              <a:rPr lang="cs-CZ" sz="2200" dirty="0" smtClean="0">
                <a:cs typeface="Arial" charset="0"/>
              </a:rPr>
              <a:t>Pozn.: podnikající subjekty mají vždy podíl 0 % ze státního </a:t>
            </a:r>
            <a:r>
              <a:rPr lang="cs-CZ" sz="2200" dirty="0" err="1" smtClean="0">
                <a:cs typeface="Arial" charset="0"/>
              </a:rPr>
              <a:t>rozp</a:t>
            </a:r>
            <a:r>
              <a:rPr lang="cs-CZ" sz="2200" dirty="0" smtClean="0">
                <a:cs typeface="Arial" charset="0"/>
              </a:rPr>
              <a:t>.</a:t>
            </a:r>
          </a:p>
          <a:p>
            <a:pPr marL="0" indent="0">
              <a:buNone/>
            </a:pPr>
            <a:r>
              <a:rPr lang="cs-CZ" sz="2200" dirty="0" smtClean="0">
                <a:cs typeface="Arial" charset="0"/>
              </a:rPr>
              <a:t> </a:t>
            </a:r>
          </a:p>
          <a:p>
            <a:pPr marL="355600" indent="-355600">
              <a:spcAft>
                <a:spcPts val="600"/>
              </a:spcAft>
              <a:buClr>
                <a:schemeClr val="tx2"/>
              </a:buClr>
              <a:buFont typeface="Arial" charset="0"/>
              <a:buNone/>
              <a:defRPr/>
            </a:pPr>
            <a:endParaRPr lang="cs-CZ" sz="2400" dirty="0" smtClean="0">
              <a:latin typeface="Arial" charset="0"/>
              <a:cs typeface="Arial" charset="0"/>
            </a:endParaRP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29</a:t>
            </a:fld>
            <a:endParaRPr lang="cs-CZ">
              <a:solidFill>
                <a:prstClr val="black">
                  <a:tint val="75000"/>
                </a:prstClr>
              </a:solidFill>
            </a:endParaRPr>
          </a:p>
        </p:txBody>
      </p:sp>
    </p:spTree>
    <p:extLst>
      <p:ext uri="{BB962C8B-B14F-4D97-AF65-F5344CB8AC3E}">
        <p14:creationId xmlns:p14="http://schemas.microsoft.com/office/powerpoint/2010/main" val="381989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457200" y="836712"/>
            <a:ext cx="8229600" cy="5256584"/>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cs-CZ" sz="2200" b="1" dirty="0" smtClean="0">
                <a:solidFill>
                  <a:prstClr val="black"/>
                </a:solidFill>
              </a:rPr>
              <a:t>Ministerstvo pro místní rozvoj České republiky</a:t>
            </a:r>
          </a:p>
          <a:p>
            <a:pPr marL="0" indent="0">
              <a:lnSpc>
                <a:spcPct val="150000"/>
              </a:lnSpc>
              <a:buFont typeface="Arial"/>
              <a:buNone/>
            </a:pPr>
            <a:r>
              <a:rPr lang="cs-CZ" sz="2200" dirty="0" smtClean="0">
                <a:solidFill>
                  <a:prstClr val="black"/>
                </a:solidFill>
              </a:rPr>
              <a:t>= Řídicí orgán IROP (ŘO IROP)</a:t>
            </a:r>
          </a:p>
          <a:p>
            <a:pPr>
              <a:lnSpc>
                <a:spcPct val="150000"/>
              </a:lnSpc>
              <a:buFont typeface="Arial" panose="020B0604020202020204" pitchFamily="34" charset="0"/>
              <a:buChar char="•"/>
            </a:pPr>
            <a:r>
              <a:rPr lang="cs-CZ" sz="2200" dirty="0" smtClean="0">
                <a:solidFill>
                  <a:prstClr val="black"/>
                </a:solidFill>
              </a:rPr>
              <a:t>řízení programu</a:t>
            </a:r>
          </a:p>
          <a:p>
            <a:pPr>
              <a:lnSpc>
                <a:spcPct val="150000"/>
              </a:lnSpc>
              <a:buFont typeface="Arial" panose="020B0604020202020204" pitchFamily="34" charset="0"/>
              <a:buChar char="•"/>
            </a:pPr>
            <a:r>
              <a:rPr lang="cs-CZ" sz="2200" dirty="0" smtClean="0">
                <a:solidFill>
                  <a:prstClr val="black"/>
                </a:solidFill>
              </a:rPr>
              <a:t>příprava výzev a pravidel pro žadatele a příjemce, </a:t>
            </a:r>
          </a:p>
          <a:p>
            <a:pPr>
              <a:lnSpc>
                <a:spcPct val="150000"/>
              </a:lnSpc>
              <a:buFont typeface="Arial" panose="020B0604020202020204" pitchFamily="34" charset="0"/>
              <a:buChar char="•"/>
            </a:pPr>
            <a:r>
              <a:rPr lang="cs-CZ" sz="2200" dirty="0" smtClean="0">
                <a:solidFill>
                  <a:prstClr val="black"/>
                </a:solidFill>
              </a:rPr>
              <a:t>poskytovatel dotace </a:t>
            </a:r>
          </a:p>
          <a:p>
            <a:pPr>
              <a:lnSpc>
                <a:spcPct val="150000"/>
              </a:lnSpc>
              <a:buFont typeface="Arial" panose="020B0604020202020204" pitchFamily="34" charset="0"/>
              <a:buChar char="•"/>
            </a:pPr>
            <a:endParaRPr lang="cs-CZ" sz="2200" dirty="0" smtClean="0">
              <a:solidFill>
                <a:prstClr val="black"/>
              </a:solidFill>
            </a:endParaRPr>
          </a:p>
          <a:p>
            <a:pPr marL="0" indent="0" algn="just" eaLnBrk="0" fontAlgn="base" hangingPunct="0">
              <a:lnSpc>
                <a:spcPct val="150000"/>
              </a:lnSpc>
              <a:spcAft>
                <a:spcPct val="0"/>
              </a:spcAft>
              <a:buFont typeface="Arial"/>
              <a:buNone/>
            </a:pPr>
            <a:r>
              <a:rPr lang="cs-CZ" sz="2200" b="1" dirty="0" smtClean="0">
                <a:solidFill>
                  <a:prstClr val="black"/>
                </a:solidFill>
              </a:rPr>
              <a:t>Centrum pro regionální rozvoj České republiky</a:t>
            </a:r>
          </a:p>
          <a:p>
            <a:pPr marL="0" indent="0" algn="just" eaLnBrk="0" fontAlgn="base" hangingPunct="0">
              <a:lnSpc>
                <a:spcPct val="150000"/>
              </a:lnSpc>
              <a:spcAft>
                <a:spcPct val="0"/>
              </a:spcAft>
              <a:buFont typeface="Arial"/>
              <a:buNone/>
            </a:pPr>
            <a:r>
              <a:rPr lang="cs-CZ" sz="2200" dirty="0" smtClean="0">
                <a:solidFill>
                  <a:prstClr val="black"/>
                </a:solidFill>
              </a:rPr>
              <a:t>= zprostředkující subjekt pro IROP</a:t>
            </a:r>
          </a:p>
          <a:p>
            <a:pPr algn="just" eaLnBrk="0" fontAlgn="base" hangingPunct="0">
              <a:lnSpc>
                <a:spcPct val="150000"/>
              </a:lnSpc>
              <a:spcAft>
                <a:spcPct val="0"/>
              </a:spcAft>
              <a:buFont typeface="Arial" panose="020B0604020202020204" pitchFamily="34" charset="0"/>
              <a:buChar char="•"/>
            </a:pPr>
            <a:r>
              <a:rPr lang="cs-CZ" sz="2200" dirty="0" smtClean="0">
                <a:solidFill>
                  <a:prstClr val="black"/>
                </a:solidFill>
              </a:rPr>
              <a:t>konzultace, příjem a hodnocení žádostí o podporu, kontroly projektů, kontroly žádostí o platbu, administrace změn, zpracování podkladů pro certifikaci</a:t>
            </a:r>
          </a:p>
        </p:txBody>
      </p:sp>
      <p:sp>
        <p:nvSpPr>
          <p:cNvPr id="11"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a:solidFill>
                  <a:srgbClr val="0070C0"/>
                </a:solidFill>
              </a:rPr>
              <a:t>Role MMR </a:t>
            </a:r>
            <a:r>
              <a:rPr lang="cs-CZ" sz="3200" cap="none" dirty="0">
                <a:solidFill>
                  <a:srgbClr val="0070C0"/>
                </a:solidFill>
              </a:rPr>
              <a:t>a</a:t>
            </a:r>
            <a:r>
              <a:rPr lang="cs-CZ" sz="3200" dirty="0">
                <a:solidFill>
                  <a:srgbClr val="0070C0"/>
                </a:solidFill>
              </a:rPr>
              <a:t> CRR</a:t>
            </a:r>
          </a:p>
        </p:txBody>
      </p:sp>
    </p:spTree>
    <p:extLst>
      <p:ext uri="{BB962C8B-B14F-4D97-AF65-F5344CB8AC3E}">
        <p14:creationId xmlns:p14="http://schemas.microsoft.com/office/powerpoint/2010/main" val="4163471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07504" y="548680"/>
            <a:ext cx="8767068" cy="5293642"/>
          </a:xfrm>
        </p:spPr>
        <p:txBody>
          <a:bodyPr rtlCol="0">
            <a:noAutofit/>
          </a:bodyPr>
          <a:lstStyle/>
          <a:p>
            <a:pPr marL="400050" lvl="1" indent="0">
              <a:spcBef>
                <a:spcPts val="600"/>
              </a:spcBef>
              <a:spcAft>
                <a:spcPts val="600"/>
              </a:spcAft>
              <a:buNone/>
              <a:defRPr/>
            </a:pPr>
            <a:r>
              <a:rPr lang="cs-CZ" altLang="cs-CZ" sz="2200" dirty="0"/>
              <a:t>Podpora může být poskytnuta na </a:t>
            </a:r>
            <a:r>
              <a:rPr lang="cs-CZ" altLang="cs-CZ" sz="2200" b="1" dirty="0"/>
              <a:t>podporu infrastruktury škol a školských zařízení pro základní vzdělávání </a:t>
            </a:r>
            <a:r>
              <a:rPr lang="cs-CZ" altLang="cs-CZ" sz="2200" dirty="0"/>
              <a:t>podle zákona č. 561/2004 Sb., školský zákon, ve znění pozdějších předpisů, </a:t>
            </a:r>
            <a:r>
              <a:rPr lang="cs-CZ" altLang="cs-CZ" sz="2200" b="1" dirty="0"/>
              <a:t>zapsaných v Rejstříku škol a školských zařízení </a:t>
            </a:r>
            <a:r>
              <a:rPr lang="cs-CZ" altLang="cs-CZ" sz="2200" dirty="0"/>
              <a:t>k datu vyhlášení </a:t>
            </a:r>
            <a:r>
              <a:rPr lang="cs-CZ" altLang="cs-CZ" sz="2200" dirty="0" smtClean="0"/>
              <a:t>výzvy</a:t>
            </a:r>
            <a:r>
              <a:rPr lang="cs-CZ" altLang="cs-CZ" sz="2200" dirty="0"/>
              <a:t> </a:t>
            </a:r>
            <a:r>
              <a:rPr lang="cs-CZ" altLang="cs-CZ" sz="2200" dirty="0" smtClean="0"/>
              <a:t>ve vazbě na: </a:t>
            </a:r>
            <a:endParaRPr lang="cs-CZ" altLang="cs-CZ" sz="2200" dirty="0"/>
          </a:p>
          <a:p>
            <a:pPr marL="400050" lvl="1" indent="0">
              <a:spcBef>
                <a:spcPts val="600"/>
              </a:spcBef>
              <a:buNone/>
              <a:defRPr/>
            </a:pPr>
            <a:r>
              <a:rPr lang="cs-CZ" altLang="cs-CZ" sz="2200" dirty="0" smtClean="0"/>
              <a:t>-</a:t>
            </a:r>
            <a:r>
              <a:rPr lang="cs-CZ" altLang="cs-CZ" sz="2200" dirty="0"/>
              <a:t>	</a:t>
            </a:r>
            <a:r>
              <a:rPr lang="cs-CZ" altLang="cs-CZ" sz="2200" b="1" dirty="0"/>
              <a:t>klíčové kompetence </a:t>
            </a:r>
            <a:r>
              <a:rPr lang="cs-CZ" altLang="cs-CZ" sz="2200" dirty="0"/>
              <a:t>(komunikace v cizích jazycích, práce s </a:t>
            </a:r>
            <a:r>
              <a:rPr lang="cs-CZ" altLang="cs-CZ" sz="2200" dirty="0" smtClean="0"/>
              <a:t>		digitálními </a:t>
            </a:r>
            <a:r>
              <a:rPr lang="cs-CZ" altLang="cs-CZ" sz="2200" dirty="0"/>
              <a:t>technologiemi, přírodní vědy, technické a řemeslné </a:t>
            </a:r>
            <a:r>
              <a:rPr lang="cs-CZ" altLang="cs-CZ" sz="2200" dirty="0" smtClean="0"/>
              <a:t>		obory</a:t>
            </a:r>
            <a:r>
              <a:rPr lang="cs-CZ" altLang="cs-CZ" sz="2200" dirty="0"/>
              <a:t>);</a:t>
            </a:r>
          </a:p>
          <a:p>
            <a:pPr marL="400050" lvl="1" indent="0">
              <a:spcBef>
                <a:spcPts val="0"/>
              </a:spcBef>
              <a:buNone/>
              <a:defRPr/>
            </a:pPr>
            <a:r>
              <a:rPr lang="cs-CZ" altLang="cs-CZ" sz="2200" dirty="0"/>
              <a:t>-	</a:t>
            </a:r>
            <a:r>
              <a:rPr lang="cs-CZ" altLang="cs-CZ" sz="2200" b="1" dirty="0"/>
              <a:t>budování bezbariérovosti </a:t>
            </a:r>
            <a:r>
              <a:rPr lang="cs-CZ" altLang="cs-CZ" sz="2200" b="1" dirty="0" smtClean="0"/>
              <a:t>škol</a:t>
            </a:r>
            <a:r>
              <a:rPr lang="cs-CZ" altLang="cs-CZ" sz="2200" dirty="0" smtClean="0"/>
              <a:t>;</a:t>
            </a:r>
          </a:p>
          <a:p>
            <a:pPr marL="400050" lvl="1" indent="0">
              <a:spcBef>
                <a:spcPts val="0"/>
              </a:spcBef>
              <a:spcAft>
                <a:spcPts val="600"/>
              </a:spcAft>
              <a:buNone/>
              <a:defRPr/>
            </a:pPr>
            <a:r>
              <a:rPr lang="cs-CZ" altLang="cs-CZ" sz="2200" dirty="0" smtClean="0"/>
              <a:t>- 	</a:t>
            </a:r>
            <a:r>
              <a:rPr lang="cs-CZ" altLang="cs-CZ" sz="2200" b="1" dirty="0" smtClean="0"/>
              <a:t>rozšiřování kapacit kmenových učeben </a:t>
            </a:r>
            <a:r>
              <a:rPr lang="cs-CZ" altLang="cs-CZ" sz="2200" dirty="0" smtClean="0"/>
              <a:t>– </a:t>
            </a:r>
            <a:r>
              <a:rPr lang="cs-CZ" altLang="cs-CZ" sz="2000" b="1" dirty="0" smtClean="0">
                <a:solidFill>
                  <a:srgbClr val="FF0000"/>
                </a:solidFill>
              </a:rPr>
              <a:t>pouze výzva č. 47</a:t>
            </a:r>
            <a:endParaRPr lang="cs-CZ" altLang="cs-CZ" sz="2000" b="1" dirty="0">
              <a:solidFill>
                <a:srgbClr val="FF0000"/>
              </a:solidFill>
            </a:endParaRPr>
          </a:p>
          <a:p>
            <a:pPr marL="400050" lvl="1" indent="0">
              <a:spcBef>
                <a:spcPts val="600"/>
              </a:spcBef>
              <a:spcAft>
                <a:spcPts val="600"/>
              </a:spcAft>
              <a:buNone/>
              <a:defRPr/>
            </a:pPr>
            <a:r>
              <a:rPr lang="cs-CZ" altLang="cs-CZ" sz="2200" b="1" i="1" dirty="0"/>
              <a:t>Není možné realizovat projekt zaměřený pouze na aktivity spojené se zajištěním konektivity školy nebo na aktivity vedoucí k sociální inkluzi (nákup kompenzačních pomůcek, stavební úpravy a vybavení poradenských pracovišť</a:t>
            </a:r>
            <a:r>
              <a:rPr lang="cs-CZ" altLang="cs-CZ" sz="2200" b="1" i="1" dirty="0" smtClean="0"/>
              <a:t>).</a:t>
            </a: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116632"/>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35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21854" y="836712"/>
            <a:ext cx="8712968" cy="5192128"/>
          </a:xfrm>
        </p:spPr>
        <p:txBody>
          <a:bodyPr rtlCol="0">
            <a:noAutofit/>
          </a:bodyPr>
          <a:lstStyle/>
          <a:p>
            <a:pPr marL="400050" lvl="1" indent="0">
              <a:spcBef>
                <a:spcPts val="1800"/>
              </a:spcBef>
              <a:spcAft>
                <a:spcPts val="600"/>
              </a:spcAft>
              <a:buNone/>
              <a:defRPr/>
            </a:pPr>
            <a:r>
              <a:rPr lang="cs-CZ" altLang="cs-CZ" sz="2200" b="1" dirty="0"/>
              <a:t>Cíl: </a:t>
            </a:r>
            <a:r>
              <a:rPr lang="cs-CZ" altLang="cs-CZ" sz="2200" dirty="0"/>
              <a:t>prostřednictvím kvalitní a dostupné infrastruktury zajistit rovný přístup ke vzdělávání a k získávání klíčových schopností a tím zajistit reálnou uplatnitelnost na trhu práce</a:t>
            </a:r>
            <a:r>
              <a:rPr lang="cs-CZ" altLang="cs-CZ" sz="2200" dirty="0" smtClean="0"/>
              <a:t>.</a:t>
            </a:r>
          </a:p>
          <a:p>
            <a:pPr marL="400050" lvl="1" indent="0">
              <a:spcBef>
                <a:spcPts val="1800"/>
              </a:spcBef>
              <a:spcAft>
                <a:spcPts val="600"/>
              </a:spcAft>
              <a:buNone/>
              <a:defRPr/>
            </a:pPr>
            <a:r>
              <a:rPr lang="cs-CZ" altLang="cs-CZ" sz="2200" b="1" dirty="0">
                <a:solidFill>
                  <a:srgbClr val="FF0000"/>
                </a:solidFill>
              </a:rPr>
              <a:t>Projektové záměry musí být v souladu </a:t>
            </a:r>
            <a:r>
              <a:rPr lang="cs-CZ" altLang="cs-CZ" sz="2200" b="1" dirty="0" smtClean="0">
                <a:solidFill>
                  <a:srgbClr val="FF0000"/>
                </a:solidFill>
              </a:rPr>
              <a:t>s Místním </a:t>
            </a:r>
            <a:r>
              <a:rPr lang="cs-CZ" altLang="cs-CZ" sz="2200" b="1" dirty="0">
                <a:solidFill>
                  <a:srgbClr val="FF0000"/>
                </a:solidFill>
              </a:rPr>
              <a:t>akčním plánem vzdělávání</a:t>
            </a:r>
            <a:r>
              <a:rPr lang="cs-CZ" altLang="cs-CZ" sz="2200" b="1" dirty="0" smtClean="0">
                <a:solidFill>
                  <a:srgbClr val="FF0000"/>
                </a:solidFill>
              </a:rPr>
              <a:t>.</a:t>
            </a:r>
            <a:endParaRPr lang="cs-CZ" altLang="cs-CZ" sz="2200" dirty="0"/>
          </a:p>
          <a:p>
            <a:pPr marL="400050" lvl="1" indent="0">
              <a:spcBef>
                <a:spcPts val="1800"/>
              </a:spcBef>
              <a:spcAft>
                <a:spcPts val="600"/>
              </a:spcAft>
              <a:buNone/>
              <a:defRPr/>
            </a:pPr>
            <a:r>
              <a:rPr lang="cs-CZ" altLang="cs-CZ" sz="2200" b="1" dirty="0" smtClean="0"/>
              <a:t>Výše celkových způsobilých výdajů:</a:t>
            </a:r>
          </a:p>
          <a:p>
            <a:pPr lvl="1" indent="-342900">
              <a:spcBef>
                <a:spcPts val="1800"/>
              </a:spcBef>
              <a:spcAft>
                <a:spcPts val="600"/>
              </a:spcAft>
              <a:buFont typeface="Arial" panose="020B0604020202020204" pitchFamily="34" charset="0"/>
              <a:buChar char="•"/>
              <a:defRPr/>
            </a:pPr>
            <a:r>
              <a:rPr lang="cs-CZ" altLang="cs-CZ" sz="2200" dirty="0" smtClean="0"/>
              <a:t>Minimální výše </a:t>
            </a:r>
            <a:r>
              <a:rPr lang="cs-CZ" altLang="cs-CZ" sz="2200" u="sng" dirty="0" smtClean="0"/>
              <a:t>celkových způsobilých výdajů</a:t>
            </a:r>
            <a:r>
              <a:rPr lang="cs-CZ" altLang="cs-CZ" sz="2200" dirty="0" smtClean="0"/>
              <a:t>:     </a:t>
            </a:r>
            <a:r>
              <a:rPr lang="cs-CZ" altLang="cs-CZ" sz="2200" b="1" dirty="0" smtClean="0"/>
              <a:t>1 000 000 Kč</a:t>
            </a:r>
          </a:p>
          <a:p>
            <a:pPr lvl="1" indent="-342900">
              <a:spcBef>
                <a:spcPts val="600"/>
              </a:spcBef>
              <a:spcAft>
                <a:spcPts val="600"/>
              </a:spcAft>
              <a:buFont typeface="Arial" panose="020B0604020202020204" pitchFamily="34" charset="0"/>
              <a:buChar char="•"/>
              <a:defRPr/>
            </a:pPr>
            <a:r>
              <a:rPr lang="cs-CZ" altLang="cs-CZ" sz="2200" dirty="0" smtClean="0"/>
              <a:t>Maximální výše </a:t>
            </a:r>
            <a:r>
              <a:rPr lang="cs-CZ" altLang="cs-CZ" sz="2200" u="sng" dirty="0" smtClean="0"/>
              <a:t>celkových způsobilých výdajů</a:t>
            </a:r>
            <a:r>
              <a:rPr lang="cs-CZ" altLang="cs-CZ" sz="2200" dirty="0" smtClean="0"/>
              <a:t>:  </a:t>
            </a:r>
            <a:r>
              <a:rPr lang="cs-CZ" altLang="cs-CZ" sz="2200" b="1" dirty="0" smtClean="0"/>
              <a:t>99 000 000 Kč </a:t>
            </a:r>
          </a:p>
          <a:p>
            <a:pPr marL="685350" lvl="1" algn="just" eaLnBrk="0" fontAlgn="base" hangingPunct="0">
              <a:spcAft>
                <a:spcPct val="0"/>
              </a:spcAft>
              <a:buFont typeface="Arial"/>
              <a:buChar char="•"/>
            </a:pPr>
            <a:endParaRPr lang="cs-CZ" sz="1600" dirty="0"/>
          </a:p>
          <a:p>
            <a:pPr marL="400050" lvl="1" indent="0">
              <a:spcBef>
                <a:spcPts val="600"/>
              </a:spcBef>
              <a:spcAft>
                <a:spcPts val="600"/>
              </a:spcAft>
              <a:buNone/>
              <a:defRPr/>
            </a:pPr>
            <a:r>
              <a:rPr lang="cs-CZ" sz="2000" dirty="0"/>
              <a:t>Dotace – ex-post financování</a:t>
            </a:r>
          </a:p>
          <a:p>
            <a:pPr marL="400050" lvl="1" indent="0">
              <a:spcBef>
                <a:spcPts val="600"/>
              </a:spcBef>
              <a:spcAft>
                <a:spcPts val="600"/>
              </a:spcAft>
              <a:buNone/>
              <a:defRPr/>
            </a:pPr>
            <a:r>
              <a:rPr lang="cs-CZ" sz="2000" dirty="0"/>
              <a:t>Převod finančních prostředků – ex-post financování pro organizační složky státu a jejich příspěvkové organizace</a:t>
            </a:r>
          </a:p>
          <a:p>
            <a:pPr marL="400050" lvl="1" indent="0">
              <a:spcBef>
                <a:spcPts val="600"/>
              </a:spcBef>
              <a:spcAft>
                <a:spcPts val="600"/>
              </a:spcAft>
              <a:buNone/>
              <a:defRPr/>
            </a:pPr>
            <a:endParaRPr lang="cs-CZ" sz="2000" dirty="0" smtClean="0"/>
          </a:p>
          <a:p>
            <a:pPr lvl="1" indent="-342900">
              <a:spcBef>
                <a:spcPts val="600"/>
              </a:spcBef>
              <a:spcAft>
                <a:spcPts val="600"/>
              </a:spcAft>
              <a:buFont typeface="Arial" panose="020B0604020202020204" pitchFamily="34" charset="0"/>
              <a:buChar char="•"/>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6" name="Nadpis 1"/>
          <p:cNvSpPr txBox="1">
            <a:spLocks/>
          </p:cNvSpPr>
          <p:nvPr/>
        </p:nvSpPr>
        <p:spPr>
          <a:xfrm>
            <a:off x="363538" y="239713"/>
            <a:ext cx="8229600"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3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21854" y="836712"/>
            <a:ext cx="8712968" cy="5192128"/>
          </a:xfrm>
        </p:spPr>
        <p:txBody>
          <a:bodyPr rtlCol="0">
            <a:noAutofit/>
          </a:bodyPr>
          <a:lstStyle/>
          <a:p>
            <a:pPr marL="0" indent="0">
              <a:buNone/>
            </a:pPr>
            <a:r>
              <a:rPr lang="cs-CZ" sz="2000" dirty="0"/>
              <a:t>Klíčové kompetence IROP jsou vázány na vzdělávací oblasti a obory Rámcového vzdělávacího programu pro základní vzdělávání (RVP ZV):</a:t>
            </a:r>
          </a:p>
          <a:p>
            <a:pPr lvl="0"/>
            <a:r>
              <a:rPr lang="cs-CZ" sz="2000" dirty="0"/>
              <a:t>Jazyk a jazyková komunikace (Cizí jazyk, Další cizí jazyk),</a:t>
            </a:r>
          </a:p>
          <a:p>
            <a:pPr lvl="0"/>
            <a:r>
              <a:rPr lang="cs-CZ" sz="2000" dirty="0"/>
              <a:t>Člověk a jeho svět,</a:t>
            </a:r>
          </a:p>
          <a:p>
            <a:pPr lvl="0"/>
            <a:r>
              <a:rPr lang="cs-CZ" sz="2000" dirty="0"/>
              <a:t>Matematika a její aplikace,</a:t>
            </a:r>
          </a:p>
          <a:p>
            <a:pPr lvl="0"/>
            <a:r>
              <a:rPr lang="cs-CZ" sz="2000" dirty="0"/>
              <a:t>Člověk a příroda (Fyzika, Chemie, Přírodopis, Zeměpis),</a:t>
            </a:r>
          </a:p>
          <a:p>
            <a:pPr lvl="0"/>
            <a:r>
              <a:rPr lang="cs-CZ" sz="2000" dirty="0"/>
              <a:t>Člověk a svět práce,</a:t>
            </a:r>
          </a:p>
          <a:p>
            <a:pPr marL="0" indent="0">
              <a:buNone/>
            </a:pPr>
            <a:r>
              <a:rPr lang="cs-CZ" sz="2000" dirty="0"/>
              <a:t>a průřezové témata RVP ZV:</a:t>
            </a:r>
          </a:p>
          <a:p>
            <a:pPr lvl="0"/>
            <a:r>
              <a:rPr lang="cs-CZ" sz="2000" dirty="0" err="1"/>
              <a:t>Enviromentální</a:t>
            </a:r>
            <a:r>
              <a:rPr lang="cs-CZ" sz="2000" dirty="0"/>
              <a:t> </a:t>
            </a:r>
            <a:r>
              <a:rPr lang="cs-CZ" sz="2000" dirty="0" smtClean="0"/>
              <a:t>výchova.</a:t>
            </a:r>
          </a:p>
          <a:p>
            <a:pPr lvl="0"/>
            <a:endParaRPr lang="cs-CZ" sz="2000" dirty="0"/>
          </a:p>
          <a:p>
            <a:pPr marL="0" indent="0">
              <a:buNone/>
            </a:pPr>
            <a:r>
              <a:rPr lang="cs-CZ" sz="2000" dirty="0"/>
              <a:t>Tyto oblasti a obory musí mít škola zpracované ve svém Školním vzdělávacím programu (ŠVP). Oblast Člověk a svět práce lze do ŠVP zapracovat a předložit aktualizovanou část ŠVP s první </a:t>
            </a:r>
            <a:r>
              <a:rPr lang="cs-CZ" sz="2000" dirty="0" err="1"/>
              <a:t>ZoU</a:t>
            </a:r>
            <a:r>
              <a:rPr lang="cs-CZ" sz="2000" dirty="0"/>
              <a:t> projektu. </a:t>
            </a:r>
          </a:p>
          <a:p>
            <a:pPr marL="400050" lvl="1" indent="0">
              <a:spcBef>
                <a:spcPts val="600"/>
              </a:spcBef>
              <a:spcAft>
                <a:spcPts val="600"/>
              </a:spcAft>
              <a:buNone/>
              <a:defRPr/>
            </a:pPr>
            <a:endParaRPr lang="cs-CZ" sz="2000" dirty="0" smtClean="0"/>
          </a:p>
          <a:p>
            <a:pPr lvl="1" indent="-342900">
              <a:spcBef>
                <a:spcPts val="600"/>
              </a:spcBef>
              <a:spcAft>
                <a:spcPts val="600"/>
              </a:spcAft>
              <a:buFont typeface="Arial" panose="020B0604020202020204" pitchFamily="34" charset="0"/>
              <a:buChar char="•"/>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6" name="Nadpis 1"/>
          <p:cNvSpPr txBox="1">
            <a:spLocks/>
          </p:cNvSpPr>
          <p:nvPr/>
        </p:nvSpPr>
        <p:spPr>
          <a:xfrm>
            <a:off x="363538" y="239713"/>
            <a:ext cx="8229600"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7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836712"/>
            <a:ext cx="8352928" cy="5149626"/>
          </a:xfrm>
        </p:spPr>
        <p:txBody>
          <a:bodyPr rtlCol="0">
            <a:noAutofit/>
          </a:bodyPr>
          <a:lstStyle/>
          <a:p>
            <a:pPr marL="0" indent="0">
              <a:spcAft>
                <a:spcPts val="600"/>
              </a:spcAft>
              <a:buNone/>
            </a:pPr>
            <a:r>
              <a:rPr lang="cs-CZ" sz="2200" b="1" dirty="0"/>
              <a:t>Hlavní podporované aktivity (min. 85 % celkových způsobilých výdajů</a:t>
            </a:r>
            <a:r>
              <a:rPr lang="cs-CZ" sz="2200" b="1" dirty="0" smtClean="0"/>
              <a:t>)</a:t>
            </a:r>
          </a:p>
          <a:p>
            <a:pPr lvl="0" algn="just">
              <a:buFont typeface="Symbol"/>
              <a:buChar char=""/>
            </a:pPr>
            <a:r>
              <a:rPr lang="cs-CZ" sz="2200" dirty="0" smtClean="0">
                <a:cs typeface="Arial"/>
              </a:rPr>
              <a:t>stavby </a:t>
            </a:r>
            <a:r>
              <a:rPr lang="cs-CZ" sz="2200" dirty="0">
                <a:cs typeface="Arial"/>
              </a:rPr>
              <a:t>a stavební práce spojené s výstavbou infrastruktury základních škol včetně vybudování přípojky pro přivedení inženýrských sítí,</a:t>
            </a:r>
          </a:p>
          <a:p>
            <a:pPr lvl="0" algn="just">
              <a:buFont typeface="Symbol"/>
              <a:buChar char=""/>
            </a:pPr>
            <a:r>
              <a:rPr lang="cs-CZ" sz="2200" dirty="0" smtClean="0">
                <a:cs typeface="Arial"/>
              </a:rPr>
              <a:t>rekonstrukce </a:t>
            </a:r>
            <a:r>
              <a:rPr lang="cs-CZ" sz="2200" dirty="0">
                <a:cs typeface="Arial"/>
              </a:rPr>
              <a:t>a stavební úpravy stávající infrastruktury (včetně zabezpečení bezbariérovosti dle vyhlášky č. 398/2009 Sb.),</a:t>
            </a:r>
          </a:p>
          <a:p>
            <a:pPr lvl="0" algn="just">
              <a:buFont typeface="Symbol"/>
              <a:buChar char=""/>
            </a:pPr>
            <a:r>
              <a:rPr lang="cs-CZ" sz="2200" dirty="0" smtClean="0">
                <a:cs typeface="Arial"/>
              </a:rPr>
              <a:t>nákup </a:t>
            </a:r>
            <a:r>
              <a:rPr lang="cs-CZ" sz="2200" dirty="0">
                <a:cs typeface="Arial"/>
              </a:rPr>
              <a:t>budov,</a:t>
            </a:r>
          </a:p>
          <a:p>
            <a:pPr lvl="0" algn="just">
              <a:buFont typeface="Symbol"/>
              <a:buChar char=""/>
            </a:pPr>
            <a:r>
              <a:rPr lang="cs-CZ" sz="2200" dirty="0" smtClean="0">
                <a:cs typeface="Arial"/>
              </a:rPr>
              <a:t>pořízení </a:t>
            </a:r>
            <a:r>
              <a:rPr lang="cs-CZ" sz="2200" dirty="0">
                <a:cs typeface="Arial"/>
              </a:rPr>
              <a:t>vybavení budov a učeben,</a:t>
            </a:r>
          </a:p>
          <a:p>
            <a:pPr lvl="0" algn="just">
              <a:buFont typeface="Symbol"/>
              <a:buChar char=""/>
            </a:pPr>
            <a:r>
              <a:rPr lang="cs-CZ" sz="2200" dirty="0" smtClean="0">
                <a:cs typeface="Arial"/>
              </a:rPr>
              <a:t>pořízení </a:t>
            </a:r>
            <a:r>
              <a:rPr lang="cs-CZ" sz="2200" dirty="0">
                <a:cs typeface="Arial"/>
              </a:rPr>
              <a:t>kompenzačních pomůcek,</a:t>
            </a:r>
          </a:p>
          <a:p>
            <a:pPr lvl="0" algn="just">
              <a:buFont typeface="Symbol"/>
              <a:buChar char=""/>
            </a:pPr>
            <a:r>
              <a:rPr lang="cs-CZ" sz="2200" dirty="0" smtClean="0">
                <a:cs typeface="Arial"/>
              </a:rPr>
              <a:t>zajištění </a:t>
            </a:r>
            <a:r>
              <a:rPr lang="cs-CZ" sz="2200" dirty="0">
                <a:cs typeface="Arial"/>
              </a:rPr>
              <a:t>vnitřní konektivity školy a připojení k internetu.</a:t>
            </a:r>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5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a:t>Vedlejší podporované aktivity (max. 15 % celkových způsobilých výdajů</a:t>
            </a:r>
            <a:r>
              <a:rPr lang="cs-CZ" sz="2200" b="1" dirty="0" smtClean="0"/>
              <a:t>)</a:t>
            </a:r>
          </a:p>
          <a:p>
            <a:r>
              <a:rPr lang="cs-CZ" sz="2200" dirty="0" smtClean="0"/>
              <a:t>nákup </a:t>
            </a:r>
            <a:r>
              <a:rPr lang="cs-CZ" sz="2200" dirty="0"/>
              <a:t>pozemků pro výstavbu nové budovy nebo přístavbu stávající budovy (do 10 % </a:t>
            </a:r>
            <a:r>
              <a:rPr lang="cs-CZ" sz="2200" dirty="0" smtClean="0"/>
              <a:t>CZV projektu</a:t>
            </a:r>
            <a:r>
              <a:rPr lang="cs-CZ" sz="2200" dirty="0"/>
              <a:t>),</a:t>
            </a:r>
          </a:p>
          <a:p>
            <a:r>
              <a:rPr lang="cs-CZ" sz="2200" dirty="0" smtClean="0"/>
              <a:t>demolice </a:t>
            </a:r>
            <a:r>
              <a:rPr lang="cs-CZ" sz="2200" dirty="0"/>
              <a:t>související s realizací projektu,</a:t>
            </a:r>
          </a:p>
          <a:p>
            <a:r>
              <a:rPr lang="cs-CZ" sz="2200" dirty="0" smtClean="0"/>
              <a:t>pořízení </a:t>
            </a:r>
            <a:r>
              <a:rPr lang="cs-CZ" sz="2200" dirty="0"/>
              <a:t>bezpečnostních prvků a zařízení u vstupu do budovy,</a:t>
            </a:r>
          </a:p>
          <a:p>
            <a:r>
              <a:rPr lang="cs-CZ" sz="2200" dirty="0" smtClean="0"/>
              <a:t>úpravy </a:t>
            </a:r>
            <a:r>
              <a:rPr lang="cs-CZ" sz="2200" dirty="0"/>
              <a:t>zeleně a venkovního prostranství, </a:t>
            </a:r>
          </a:p>
          <a:p>
            <a:r>
              <a:rPr lang="cs-CZ" sz="2200" dirty="0" smtClean="0"/>
              <a:t>projektová </a:t>
            </a:r>
            <a:r>
              <a:rPr lang="cs-CZ" sz="2200" dirty="0"/>
              <a:t>dokumentace, EIA,</a:t>
            </a:r>
          </a:p>
          <a:p>
            <a:r>
              <a:rPr lang="cs-CZ" sz="2200" dirty="0" smtClean="0"/>
              <a:t>zabezpečení </a:t>
            </a:r>
            <a:r>
              <a:rPr lang="cs-CZ" sz="2200" dirty="0"/>
              <a:t>výstavby (technický dozor investora, BOZP, autorský dozor),</a:t>
            </a:r>
          </a:p>
          <a:p>
            <a:r>
              <a:rPr lang="cs-CZ" sz="2200" dirty="0" smtClean="0"/>
              <a:t>pořízení </a:t>
            </a:r>
            <a:r>
              <a:rPr lang="cs-CZ" sz="2200" dirty="0"/>
              <a:t>služeb bezprostředně související s realizací projektu (příprava a realizace zadávacích a výběrových řízení, zpracování studie proveditelnosti),</a:t>
            </a:r>
          </a:p>
          <a:p>
            <a:r>
              <a:rPr lang="cs-CZ" sz="2200" dirty="0" smtClean="0"/>
              <a:t>povinná </a:t>
            </a:r>
            <a:r>
              <a:rPr lang="cs-CZ" sz="2200" dirty="0"/>
              <a:t>publicita (podle kap. 13 Obecných pravidel).</a:t>
            </a:r>
          </a:p>
          <a:p>
            <a:pPr marL="0" indent="0">
              <a:buNone/>
            </a:pPr>
            <a:endParaRPr lang="cs-CZ" sz="2000" dirty="0"/>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8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dirty="0" smtClean="0"/>
              <a:t>Součástí </a:t>
            </a:r>
            <a:r>
              <a:rPr lang="cs-CZ" sz="2200" dirty="0"/>
              <a:t>projektu podpořeného zařízení musí být vždy realizována hlavní aktivita </a:t>
            </a:r>
            <a:r>
              <a:rPr lang="cs-CZ" sz="2200" b="1" dirty="0"/>
              <a:t>„stavby a stavební práce spojené s výstavbou infrastruktury základních škol včetně vybudování přípojky pro přivedení inženýrských sítí“ </a:t>
            </a:r>
            <a:r>
              <a:rPr lang="cs-CZ" sz="2200" dirty="0"/>
              <a:t>nebo</a:t>
            </a:r>
            <a:r>
              <a:rPr lang="cs-CZ" sz="2200" b="1" dirty="0"/>
              <a:t> „rekonstrukce a stavební úpravy stávající infrastruktury (včetně zabezpečení bezbariérovosti dle vyhlášky č. 398/2009 Sb</a:t>
            </a:r>
            <a:r>
              <a:rPr lang="cs-CZ" sz="2200" b="1" dirty="0" smtClean="0"/>
              <a:t>.)“.</a:t>
            </a:r>
          </a:p>
          <a:p>
            <a:pPr marL="0" indent="0">
              <a:buNone/>
            </a:pPr>
            <a:endParaRPr lang="cs-CZ" sz="2200" dirty="0"/>
          </a:p>
          <a:p>
            <a:pPr marL="0" indent="0">
              <a:buNone/>
            </a:pPr>
            <a:r>
              <a:rPr lang="cs-CZ" sz="2200" dirty="0" smtClean="0"/>
              <a:t>Bude upraveno v aktualizaci Specifických pravidel 1.1. Dle verze 1.0 lze nakupovat vybavení s vazbou na klíčové kompetence pouze do stavebně podpořených učeben, ve verzi 1.1 postačí, pokud budou realizovány stavební práce v rámci školy. </a:t>
            </a:r>
          </a:p>
          <a:p>
            <a:pPr marL="0" indent="0">
              <a:buNone/>
            </a:pPr>
            <a:endParaRPr lang="cs-CZ" sz="2200" dirty="0"/>
          </a:p>
          <a:p>
            <a:pPr marL="0" indent="0">
              <a:buNone/>
            </a:pPr>
            <a:r>
              <a:rPr lang="cs-CZ" sz="2200" dirty="0" smtClean="0"/>
              <a:t>Aktualizace Specifických pravidel 1.1 bude vydána před zahájením příjmu žádostí. </a:t>
            </a:r>
            <a:endParaRPr lang="cs-CZ" sz="2200" dirty="0"/>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381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(hlavní aktivity) </a:t>
            </a:r>
          </a:p>
          <a:p>
            <a:pPr marL="0" indent="0">
              <a:buNone/>
            </a:pPr>
            <a:r>
              <a:rPr lang="cs-CZ" sz="2000" dirty="0" smtClean="0"/>
              <a:t>•	</a:t>
            </a:r>
            <a:r>
              <a:rPr lang="cs-CZ" sz="2000" dirty="0"/>
              <a:t>stavby, přístavby, nástavby, stavební úpravy a modernizace budov sloužící základnímu vzdělávání</a:t>
            </a:r>
            <a:r>
              <a:rPr lang="cs-CZ" sz="2000" dirty="0" smtClean="0"/>
              <a:t>:</a:t>
            </a:r>
          </a:p>
          <a:p>
            <a:pPr lvl="1">
              <a:buFont typeface="Arial" panose="020B0604020202020204" pitchFamily="34" charset="0"/>
              <a:buChar char="•"/>
            </a:pPr>
            <a:r>
              <a:rPr lang="cs-CZ" sz="2000" dirty="0" smtClean="0"/>
              <a:t>laboratoře</a:t>
            </a:r>
            <a:r>
              <a:rPr lang="cs-CZ" sz="2000" dirty="0"/>
              <a:t>, dílny, odborné a specializované učebny a výukové prostory ve vazbě na klíčové kompetence pro IROP, nezbytné zázemí těchto učeben (např. šatny k dílnám, sociální zázemí, přípravny, sklady pomůcek, úklidové komory),</a:t>
            </a:r>
          </a:p>
          <a:p>
            <a:pPr lvl="1">
              <a:buFont typeface="Arial" panose="020B0604020202020204" pitchFamily="34" charset="0"/>
              <a:buChar char="•"/>
            </a:pPr>
            <a:r>
              <a:rPr lang="cs-CZ" sz="2000" dirty="0" smtClean="0"/>
              <a:t>odborné </a:t>
            </a:r>
            <a:r>
              <a:rPr lang="cs-CZ" sz="2000" dirty="0"/>
              <a:t>kabinety ve vazbě na klíčové kompetence IROP,</a:t>
            </a:r>
          </a:p>
          <a:p>
            <a:pPr lvl="1">
              <a:buFont typeface="Arial" panose="020B0604020202020204" pitchFamily="34" charset="0"/>
              <a:buChar char="•"/>
            </a:pPr>
            <a:r>
              <a:rPr lang="cs-CZ" sz="2000" dirty="0" smtClean="0"/>
              <a:t>školní </a:t>
            </a:r>
            <a:r>
              <a:rPr lang="cs-CZ" sz="2000" dirty="0"/>
              <a:t>poradenské pracoviště v budově školy,</a:t>
            </a:r>
          </a:p>
          <a:p>
            <a:pPr lvl="1">
              <a:buFont typeface="Arial" panose="020B0604020202020204" pitchFamily="34" charset="0"/>
              <a:buChar char="•"/>
            </a:pPr>
            <a:r>
              <a:rPr lang="cs-CZ" sz="2000" dirty="0" smtClean="0"/>
              <a:t>nové </a:t>
            </a:r>
            <a:r>
              <a:rPr lang="cs-CZ" sz="2000" dirty="0"/>
              <a:t>kmenové učebny za účelem rozšíření kapacity školy, šatny a toalety pro potřeby nově vybudovaných </a:t>
            </a:r>
            <a:r>
              <a:rPr lang="cs-CZ" sz="2000" dirty="0" smtClean="0"/>
              <a:t>kapacit - </a:t>
            </a:r>
            <a:r>
              <a:rPr lang="cs-CZ" altLang="cs-CZ" sz="2000" b="1" dirty="0" smtClean="0">
                <a:solidFill>
                  <a:srgbClr val="FF0000"/>
                </a:solidFill>
              </a:rPr>
              <a:t>pouze </a:t>
            </a:r>
            <a:r>
              <a:rPr lang="cs-CZ" altLang="cs-CZ" sz="2000" b="1" dirty="0">
                <a:solidFill>
                  <a:srgbClr val="FF0000"/>
                </a:solidFill>
              </a:rPr>
              <a:t>výzva č. </a:t>
            </a:r>
            <a:r>
              <a:rPr lang="cs-CZ" altLang="cs-CZ" sz="2000" b="1" dirty="0" smtClean="0">
                <a:solidFill>
                  <a:srgbClr val="FF0000"/>
                </a:solidFill>
              </a:rPr>
              <a:t>47</a:t>
            </a:r>
            <a:r>
              <a:rPr lang="cs-CZ" sz="2000" dirty="0" smtClean="0"/>
              <a:t>, </a:t>
            </a:r>
            <a:endParaRPr lang="cs-CZ" sz="2000" dirty="0"/>
          </a:p>
          <a:p>
            <a:pPr lvl="1">
              <a:buFont typeface="Arial" panose="020B0604020202020204" pitchFamily="34" charset="0"/>
              <a:buChar char="•"/>
            </a:pPr>
            <a:r>
              <a:rPr lang="cs-CZ" sz="2000" dirty="0" smtClean="0"/>
              <a:t>nové </a:t>
            </a:r>
            <a:r>
              <a:rPr lang="cs-CZ" sz="2000" dirty="0"/>
              <a:t>kabinety ve vazbě na rozšiřování kapacit </a:t>
            </a:r>
            <a:r>
              <a:rPr lang="cs-CZ" sz="2000" dirty="0" smtClean="0"/>
              <a:t>školy - </a:t>
            </a:r>
            <a:r>
              <a:rPr lang="cs-CZ" altLang="cs-CZ" sz="2000" b="1" dirty="0" smtClean="0">
                <a:solidFill>
                  <a:srgbClr val="FF0000"/>
                </a:solidFill>
              </a:rPr>
              <a:t>pouze </a:t>
            </a:r>
            <a:r>
              <a:rPr lang="cs-CZ" altLang="cs-CZ" sz="2000" b="1" dirty="0" err="1" smtClean="0">
                <a:solidFill>
                  <a:srgbClr val="FF0000"/>
                </a:solidFill>
              </a:rPr>
              <a:t>v.č</a:t>
            </a:r>
            <a:r>
              <a:rPr lang="cs-CZ" altLang="cs-CZ" sz="2000" b="1" dirty="0">
                <a:solidFill>
                  <a:srgbClr val="FF0000"/>
                </a:solidFill>
              </a:rPr>
              <a:t>. </a:t>
            </a:r>
            <a:r>
              <a:rPr lang="cs-CZ" altLang="cs-CZ" sz="2000" b="1" dirty="0" smtClean="0">
                <a:solidFill>
                  <a:srgbClr val="FF0000"/>
                </a:solidFill>
              </a:rPr>
              <a:t>47</a:t>
            </a:r>
            <a:r>
              <a:rPr lang="cs-CZ" sz="2000" dirty="0" smtClean="0"/>
              <a:t>,</a:t>
            </a:r>
            <a:endParaRPr lang="cs-CZ" sz="2000" dirty="0"/>
          </a:p>
          <a:p>
            <a:pPr lvl="1">
              <a:buFont typeface="Arial" panose="020B0604020202020204" pitchFamily="34" charset="0"/>
              <a:buChar char="•"/>
            </a:pPr>
            <a:r>
              <a:rPr lang="cs-CZ" sz="2000" dirty="0" smtClean="0"/>
              <a:t>chodby</a:t>
            </a:r>
            <a:r>
              <a:rPr lang="cs-CZ" sz="2000" dirty="0"/>
              <a:t>, vstupní a spojovací prostory nezbytné pro propojení nově vybudovaných prostor</a:t>
            </a:r>
            <a:r>
              <a:rPr lang="cs-CZ" sz="2000" dirty="0" smtClean="0"/>
              <a:t>,</a:t>
            </a:r>
            <a:endParaRPr lang="cs-CZ" sz="2000" dirty="0"/>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13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(hlavní aktivity) </a:t>
            </a:r>
          </a:p>
          <a:p>
            <a:pPr lvl="0"/>
            <a:r>
              <a:rPr lang="cs-CZ" sz="2000" dirty="0" smtClean="0"/>
              <a:t>stavby </a:t>
            </a:r>
            <a:r>
              <a:rPr lang="cs-CZ" sz="2000" dirty="0"/>
              <a:t>a stavební úpravy objektu dle vyhlášky č. 398/2009 Sb. související s podporou sociální inkluze v celé budově (např. zajištění bezbariérového přístupu),</a:t>
            </a:r>
          </a:p>
          <a:p>
            <a:pPr lvl="0"/>
            <a:r>
              <a:rPr lang="cs-CZ" sz="2000" dirty="0"/>
              <a:t>budování a modernizace související inženýrské sítě (vodovod, kanalizace, plyn, elektrické vedení) v rámci stavby, která je součástí projektu a projektové dokumentace stavby (způsobilým výdajem je přípojka realizovaná i mimo pozemek hlavní stavby, pokud je tato přípojka součástí projektové dokumentace a souvisí s realizovaným projektem</a:t>
            </a:r>
            <a:r>
              <a:rPr lang="cs-CZ" sz="2000" dirty="0" smtClean="0"/>
              <a:t>),</a:t>
            </a:r>
          </a:p>
          <a:p>
            <a:r>
              <a:rPr lang="cs-CZ" sz="2000" dirty="0"/>
              <a:t>nákup budovy (celé nebo její části), která bude sloužit základnímu vzdělávání, včetně pozemku na kterém budova stojí.</a:t>
            </a:r>
          </a:p>
          <a:p>
            <a:r>
              <a:rPr lang="cs-CZ" sz="2000" dirty="0"/>
              <a:t>pořízení nábytku a vybavení laboratoří, dílen, odborných a specializovaných učeben, kabinetů ve vazbě na klíčové kompetence IROP včetně nezbytného zázemí těchto učeben,</a:t>
            </a:r>
          </a:p>
          <a:p>
            <a:pPr lvl="0"/>
            <a:endParaRPr lang="cs-CZ" sz="2000" dirty="0"/>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66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(hlavní aktivity) </a:t>
            </a:r>
          </a:p>
          <a:p>
            <a:pPr lvl="0"/>
            <a:r>
              <a:rPr lang="cs-CZ" sz="2000" dirty="0" smtClean="0"/>
              <a:t>nákup </a:t>
            </a:r>
            <a:r>
              <a:rPr lang="cs-CZ" sz="2000" dirty="0"/>
              <a:t>výukových pomůcek a technického vybavení laboratoří, dílen, odborných a specializovaných učeben, výukových prostor a kabinetů (přípraven) ve vazbě na klíčové kompetence IROP (např. laboratorní soustavy, měřící zařízení, nářadí, SW a HW vybavení ve vazbě na klíčové kompetence: výuku cizích jazyků, přírodní vědy, technické a řemeslné obory a odborné učebny počítačů), </a:t>
            </a:r>
          </a:p>
          <a:p>
            <a:pPr lvl="0"/>
            <a:r>
              <a:rPr lang="cs-CZ" sz="2000" dirty="0" smtClean="0"/>
              <a:t>pořízení </a:t>
            </a:r>
            <a:r>
              <a:rPr lang="cs-CZ" sz="2000" dirty="0"/>
              <a:t>nábytku a vybavení poradenských pracovišť,</a:t>
            </a:r>
          </a:p>
          <a:p>
            <a:pPr lvl="0"/>
            <a:r>
              <a:rPr lang="cs-CZ" sz="2000" dirty="0" smtClean="0"/>
              <a:t>pořízení </a:t>
            </a:r>
            <a:r>
              <a:rPr lang="cs-CZ" sz="2000" dirty="0"/>
              <a:t>nábytku </a:t>
            </a:r>
            <a:r>
              <a:rPr lang="cs-CZ" sz="2000" dirty="0" smtClean="0"/>
              <a:t>nově vybudovaných chodeb</a:t>
            </a:r>
            <a:r>
              <a:rPr lang="cs-CZ" sz="2000" dirty="0"/>
              <a:t>, vstupních a spojovacích prostor,</a:t>
            </a:r>
          </a:p>
          <a:p>
            <a:pPr lvl="0"/>
            <a:r>
              <a:rPr lang="cs-CZ" sz="2000" dirty="0" smtClean="0"/>
              <a:t>pořízení </a:t>
            </a:r>
            <a:r>
              <a:rPr lang="cs-CZ" sz="2000" dirty="0"/>
              <a:t>nábytku a vybavení nových kmenových učeben, šaten, toalet a kabinetů ve vazbě na zvýšenou </a:t>
            </a:r>
            <a:r>
              <a:rPr lang="cs-CZ" sz="2000" dirty="0" smtClean="0"/>
              <a:t>kapacitu - </a:t>
            </a:r>
            <a:r>
              <a:rPr lang="cs-CZ" altLang="cs-CZ" sz="2000" b="1" dirty="0">
                <a:solidFill>
                  <a:srgbClr val="FF0000"/>
                </a:solidFill>
              </a:rPr>
              <a:t>pouze výzva č. 47</a:t>
            </a:r>
            <a:r>
              <a:rPr lang="cs-CZ" sz="2000" dirty="0" smtClean="0"/>
              <a:t>,</a:t>
            </a:r>
            <a:endParaRPr lang="cs-CZ" sz="2000" dirty="0"/>
          </a:p>
          <a:p>
            <a:pPr lvl="0"/>
            <a:r>
              <a:rPr lang="cs-CZ" sz="2000" dirty="0"/>
              <a:t>vybavení venkovních výukových prostor s vazbou na klíčové kompetence IROP,</a:t>
            </a:r>
          </a:p>
          <a:p>
            <a:pPr lvl="0"/>
            <a:r>
              <a:rPr lang="cs-CZ" sz="2000" dirty="0"/>
              <a:t>pořízení kompenzačních pomůcek a kompenzačního </a:t>
            </a:r>
            <a:r>
              <a:rPr lang="cs-CZ" sz="2000" dirty="0" smtClean="0"/>
              <a:t>vybavení.</a:t>
            </a:r>
            <a:endParaRPr lang="cs-CZ" sz="2000" dirty="0"/>
          </a:p>
          <a:p>
            <a:pPr lvl="0"/>
            <a:endParaRPr lang="cs-CZ" sz="2000" dirty="0" smtClean="0"/>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1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(hlavní aktivity) </a:t>
            </a:r>
          </a:p>
          <a:p>
            <a:pPr lvl="0"/>
            <a:r>
              <a:rPr lang="cs-CZ" sz="2000" dirty="0"/>
              <a:t>Konektivita školy k veřejnému internetu (WAN</a:t>
            </a:r>
            <a:r>
              <a:rPr lang="cs-CZ" sz="2000" dirty="0" smtClean="0"/>
              <a:t>) </a:t>
            </a:r>
            <a:r>
              <a:rPr lang="cs-CZ" sz="1800" dirty="0" smtClean="0"/>
              <a:t>- viz </a:t>
            </a:r>
            <a:r>
              <a:rPr lang="cs-CZ" sz="1800" dirty="0"/>
              <a:t>příloha </a:t>
            </a:r>
            <a:r>
              <a:rPr lang="cs-CZ" sz="2000" dirty="0"/>
              <a:t>č. </a:t>
            </a:r>
            <a:r>
              <a:rPr lang="cs-CZ" sz="2000" dirty="0" smtClean="0"/>
              <a:t>9 Pravidel)</a:t>
            </a:r>
            <a:endParaRPr lang="cs-CZ" sz="2000" dirty="0"/>
          </a:p>
          <a:p>
            <a:pPr lvl="1"/>
            <a:r>
              <a:rPr lang="cs-CZ" sz="1700" dirty="0"/>
              <a:t>síťové zařízení </a:t>
            </a:r>
            <a:r>
              <a:rPr lang="cs-CZ" sz="1700" dirty="0" smtClean="0"/>
              <a:t>WAN-LAN,</a:t>
            </a:r>
          </a:p>
          <a:p>
            <a:pPr lvl="1"/>
            <a:r>
              <a:rPr lang="cs-CZ" sz="1700" dirty="0" smtClean="0"/>
              <a:t>bezpečnostní zařízení,</a:t>
            </a:r>
            <a:endParaRPr lang="cs-CZ" sz="1700" dirty="0"/>
          </a:p>
          <a:p>
            <a:pPr lvl="1"/>
            <a:r>
              <a:rPr lang="cs-CZ" sz="1700" dirty="0"/>
              <a:t>nezbytné vybavení a vedení poslední míle k přípojnému bodu poskytovatele internetu popř. propojení budov školy (rádiový přijímač, anténní zařízení, metalické nebo optické vedení na pozemku a v budovách školy</a:t>
            </a:r>
            <a:r>
              <a:rPr lang="cs-CZ" sz="1700" dirty="0" smtClean="0"/>
              <a:t>),</a:t>
            </a:r>
            <a:endParaRPr lang="cs-CZ" sz="1700" dirty="0"/>
          </a:p>
          <a:p>
            <a:pPr lvl="1"/>
            <a:r>
              <a:rPr lang="cs-CZ" sz="1700" dirty="0"/>
              <a:t>nezbytné licence SW a nákup HW související s funkcionalitou síťového nebo bezpečnostního </a:t>
            </a:r>
            <a:r>
              <a:rPr lang="cs-CZ" sz="1700" dirty="0" smtClean="0"/>
              <a:t>zařízení,</a:t>
            </a:r>
          </a:p>
          <a:p>
            <a:pPr lvl="1"/>
            <a:r>
              <a:rPr lang="cs-CZ" sz="1700" dirty="0" smtClean="0"/>
              <a:t>nezbytné </a:t>
            </a:r>
            <a:r>
              <a:rPr lang="cs-CZ" sz="1700" dirty="0"/>
              <a:t>vybavení pro umístění, instalaci a provoz </a:t>
            </a:r>
            <a:r>
              <a:rPr lang="cs-CZ" sz="1700" dirty="0" smtClean="0"/>
              <a:t>technologie,</a:t>
            </a:r>
            <a:endParaRPr lang="cs-CZ" sz="1700" dirty="0"/>
          </a:p>
          <a:p>
            <a:r>
              <a:rPr lang="cs-CZ" sz="2000" dirty="0"/>
              <a:t>Vnitřní konektivita školy (LAN</a:t>
            </a:r>
            <a:r>
              <a:rPr lang="cs-CZ" sz="2000" dirty="0" smtClean="0"/>
              <a:t>) </a:t>
            </a:r>
            <a:r>
              <a:rPr lang="cs-CZ" sz="1800" dirty="0" smtClean="0"/>
              <a:t>- viz </a:t>
            </a:r>
            <a:r>
              <a:rPr lang="cs-CZ" sz="1800" dirty="0"/>
              <a:t>příloha </a:t>
            </a:r>
            <a:r>
              <a:rPr lang="cs-CZ" sz="2000" dirty="0"/>
              <a:t>č. </a:t>
            </a:r>
            <a:r>
              <a:rPr lang="cs-CZ" sz="2000" dirty="0" smtClean="0"/>
              <a:t>9 </a:t>
            </a:r>
            <a:r>
              <a:rPr lang="cs-CZ" sz="2000" dirty="0"/>
              <a:t>Pravidel</a:t>
            </a:r>
            <a:r>
              <a:rPr lang="cs-CZ" sz="2000" dirty="0" smtClean="0"/>
              <a:t>)</a:t>
            </a:r>
            <a:endParaRPr lang="cs-CZ" sz="2000" dirty="0"/>
          </a:p>
          <a:p>
            <a:pPr lvl="1"/>
            <a:r>
              <a:rPr lang="cs-CZ" sz="1700" dirty="0"/>
              <a:t>aktivní prvky, servery, síťové sondy a analyzátory, </a:t>
            </a:r>
            <a:r>
              <a:rPr lang="cs-CZ" sz="1700" dirty="0" err="1"/>
              <a:t>wifi</a:t>
            </a:r>
            <a:r>
              <a:rPr lang="cs-CZ" sz="1700" dirty="0"/>
              <a:t> vysílače, systém centrálního řízení </a:t>
            </a:r>
            <a:r>
              <a:rPr lang="cs-CZ" sz="1700" dirty="0" err="1"/>
              <a:t>wifi</a:t>
            </a:r>
            <a:r>
              <a:rPr lang="cs-CZ" sz="1700" dirty="0"/>
              <a:t> (centrální řadiče), úložiště pro kolektory; SW nezbytný pro provoz infrastruktury (licence OS, přístupové licence), standardní záruka</a:t>
            </a:r>
          </a:p>
          <a:p>
            <a:r>
              <a:rPr lang="cs-CZ" sz="2000" dirty="0"/>
              <a:t>Další bezpečnostní </a:t>
            </a:r>
            <a:r>
              <a:rPr lang="cs-CZ" sz="2000" dirty="0" smtClean="0"/>
              <a:t>prvky </a:t>
            </a:r>
            <a:r>
              <a:rPr lang="cs-CZ" sz="1800" dirty="0" smtClean="0"/>
              <a:t> - viz </a:t>
            </a:r>
            <a:r>
              <a:rPr lang="cs-CZ" sz="1800" dirty="0"/>
              <a:t>příloha </a:t>
            </a:r>
            <a:r>
              <a:rPr lang="cs-CZ" sz="2000" dirty="0"/>
              <a:t>č. </a:t>
            </a:r>
            <a:r>
              <a:rPr lang="cs-CZ" sz="2000" dirty="0" smtClean="0"/>
              <a:t>9 </a:t>
            </a:r>
            <a:r>
              <a:rPr lang="cs-CZ" sz="2000" dirty="0"/>
              <a:t>Pravidel</a:t>
            </a:r>
            <a:r>
              <a:rPr lang="cs-CZ" sz="2000" dirty="0" smtClean="0"/>
              <a:t>)</a:t>
            </a:r>
            <a:endParaRPr lang="cs-CZ" sz="2000" dirty="0"/>
          </a:p>
          <a:p>
            <a:pPr lvl="1"/>
            <a:r>
              <a:rPr lang="cs-CZ" sz="1700" dirty="0"/>
              <a:t>SW, HW, licence, náklady na implementaci a integraci přímo související s pořizovaným SW a HW.</a:t>
            </a:r>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Kontakty a informace</a:t>
            </a:r>
          </a:p>
        </p:txBody>
      </p:sp>
      <p:sp>
        <p:nvSpPr>
          <p:cNvPr id="3" name="Zástupný symbol pro obsah 2"/>
          <p:cNvSpPr>
            <a:spLocks noGrp="1"/>
          </p:cNvSpPr>
          <p:nvPr>
            <p:ph idx="1"/>
          </p:nvPr>
        </p:nvSpPr>
        <p:spPr>
          <a:xfrm>
            <a:off x="457200" y="1340768"/>
            <a:ext cx="8229600" cy="4525963"/>
          </a:xfrm>
        </p:spPr>
        <p:txBody>
          <a:bodyPr>
            <a:normAutofit/>
          </a:bodyPr>
          <a:lstStyle/>
          <a:p>
            <a:pPr marL="0" indent="0">
              <a:buNone/>
            </a:pPr>
            <a:r>
              <a:rPr lang="cs-CZ" sz="2200" b="1" dirty="0" smtClean="0"/>
              <a:t>Centrum pro regionální rozvoj České republiky:</a:t>
            </a:r>
          </a:p>
          <a:p>
            <a:r>
              <a:rPr lang="cs-CZ" sz="2200" dirty="0" smtClean="0"/>
              <a:t>Krajská oddělení Centra pro regionální rozvoj České republiky</a:t>
            </a:r>
          </a:p>
          <a:p>
            <a:r>
              <a:rPr lang="cs-CZ" sz="2200" b="1" dirty="0"/>
              <a:t>Nově na krajských pobočkách specialisti pro SC 2.4 </a:t>
            </a:r>
            <a:r>
              <a:rPr lang="cs-CZ" sz="2200" b="1" dirty="0" smtClean="0"/>
              <a:t>IROP</a:t>
            </a:r>
          </a:p>
          <a:p>
            <a:r>
              <a:rPr lang="cs-CZ" sz="2200" dirty="0" smtClean="0"/>
              <a:t>Projekty</a:t>
            </a:r>
            <a:r>
              <a:rPr lang="cs-CZ" sz="2200" dirty="0"/>
              <a:t>, u kterých jsou žadateli příspěvkové organizace organizačních složek státu, budou administrovány na Oddělení hodnocení projektů OSS v Praze. </a:t>
            </a:r>
            <a:endParaRPr lang="cs-CZ" sz="2200" dirty="0" smtClean="0"/>
          </a:p>
          <a:p>
            <a:r>
              <a:rPr lang="cs-CZ" sz="2200" dirty="0" smtClean="0"/>
              <a:t>Aktuální kontakty jsou k dispozici na webových stránkách</a:t>
            </a:r>
            <a:endParaRPr lang="cs-CZ" sz="2200" dirty="0"/>
          </a:p>
          <a:p>
            <a:r>
              <a:rPr lang="cs-CZ" sz="2200" dirty="0" smtClean="0">
                <a:hlinkClick r:id="rId2"/>
              </a:rPr>
              <a:t>http://www.crr.cz/cs/kontakty/kontakty-irop</a:t>
            </a:r>
            <a:endParaRPr lang="cs-CZ" sz="2200" dirty="0" smtClean="0"/>
          </a:p>
          <a:p>
            <a:pPr marL="0" indent="0">
              <a:buNone/>
            </a:pPr>
            <a:endParaRPr lang="cs-CZ" sz="2200" b="1" dirty="0" smtClean="0"/>
          </a:p>
          <a:p>
            <a:pPr marL="0" indent="0">
              <a:buNone/>
            </a:pPr>
            <a:r>
              <a:rPr lang="cs-CZ" sz="2200" b="1" dirty="0" smtClean="0"/>
              <a:t>Výzvy </a:t>
            </a:r>
            <a:r>
              <a:rPr lang="cs-CZ" sz="2200" b="1" dirty="0"/>
              <a:t>k předkládání žádostí o </a:t>
            </a:r>
            <a:r>
              <a:rPr lang="cs-CZ" sz="2200" b="1" dirty="0" smtClean="0"/>
              <a:t>podporu:</a:t>
            </a:r>
            <a:endParaRPr lang="cs-CZ" sz="2200" b="1" dirty="0"/>
          </a:p>
          <a:p>
            <a:r>
              <a:rPr lang="cs-CZ" sz="2200" dirty="0" smtClean="0">
                <a:hlinkClick r:id="rId3"/>
              </a:rPr>
              <a:t>http://dotaceeu.cz/cs/microsites/irop/vyzvy</a:t>
            </a:r>
            <a:endParaRPr lang="cs-CZ" sz="2200" dirty="0"/>
          </a:p>
        </p:txBody>
      </p:sp>
      <p:pic>
        <p:nvPicPr>
          <p:cNvPr id="4"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212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(vedlejší aktivity) </a:t>
            </a:r>
          </a:p>
          <a:p>
            <a:pPr lvl="0"/>
            <a:r>
              <a:rPr lang="cs-CZ" sz="2000" dirty="0"/>
              <a:t>nákup pozemku pro výstavbu nové budovy nebo přístavbu stávající budovy ZŠ (do 10 % celkových způsobilých výdajů projektu),</a:t>
            </a:r>
          </a:p>
          <a:p>
            <a:pPr lvl="0"/>
            <a:r>
              <a:rPr lang="cs-CZ" sz="2000" dirty="0"/>
              <a:t>demolice budov v areálu školy, jejichž odstranění souvisí s realizací projektu, </a:t>
            </a:r>
          </a:p>
          <a:p>
            <a:pPr lvl="0"/>
            <a:r>
              <a:rPr lang="cs-CZ" sz="2000" dirty="0"/>
              <a:t>pořízení bezpečnostních prvků a zařízení u vstupu do budovy (např. elektronické zabezpečení vstupu do budovy),</a:t>
            </a:r>
          </a:p>
          <a:p>
            <a:pPr lvl="0"/>
            <a:r>
              <a:rPr lang="cs-CZ" sz="2000" dirty="0"/>
              <a:t>úpravy venkovního prostranství v areálu zařízení ZŠ (zeleň, přístupové cesty v areálu školy/školského zařízení, oplocení, parkové úpravy, pořízení a obnova mobiliáře, např. lavičky) a přístřešky nevyžadující stavební povolení,</a:t>
            </a:r>
          </a:p>
          <a:p>
            <a:pPr lvl="0"/>
            <a:r>
              <a:rPr lang="cs-CZ" sz="2000" dirty="0"/>
              <a:t>zabezpečení výstavby (technický dozor investora, BOZP, autorský dozor),</a:t>
            </a:r>
          </a:p>
          <a:p>
            <a:pPr lvl="0"/>
            <a:r>
              <a:rPr lang="cs-CZ" sz="2000" dirty="0"/>
              <a:t>projektová dokumentace stavby, EIA, </a:t>
            </a:r>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4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(vedlejší aktivity) </a:t>
            </a:r>
          </a:p>
          <a:p>
            <a:pPr lvl="0"/>
            <a:r>
              <a:rPr lang="cs-CZ" sz="2000" dirty="0"/>
              <a:t>pořízení služeb bezprostředně souvisejících s realizací projektu (příprava a realizace zadávacích a výběrových řízení, zpracování studie proveditelnosti),</a:t>
            </a:r>
          </a:p>
          <a:p>
            <a:pPr lvl="0"/>
            <a:r>
              <a:rPr lang="cs-CZ" sz="2000" dirty="0"/>
              <a:t>nákup služeb, které jsou součástí pořízení dlouhodobého hmotného a nehmotného majetku, nejsou-li tyto služby součástí pořizovací ceny vybavení, </a:t>
            </a:r>
          </a:p>
          <a:p>
            <a:pPr lvl="0"/>
            <a:r>
              <a:rPr lang="cs-CZ" sz="2000" dirty="0"/>
              <a:t>povinná publicita (viz kap. 13 Obecných pravidel),</a:t>
            </a:r>
          </a:p>
          <a:p>
            <a:pPr marL="0" lvl="0" indent="0">
              <a:buNone/>
            </a:pPr>
            <a:endParaRPr lang="cs-CZ" sz="2000" dirty="0" smtClean="0"/>
          </a:p>
          <a:p>
            <a:pPr marL="0" lvl="0" indent="0">
              <a:buNone/>
            </a:pPr>
            <a:r>
              <a:rPr lang="cs-CZ" sz="2000" b="1" dirty="0" smtClean="0"/>
              <a:t>DPH – pro výdaje na hlavní i vedlejší způsobilé výdaje</a:t>
            </a:r>
            <a:endParaRPr lang="cs-CZ" sz="2000" b="1" dirty="0"/>
          </a:p>
          <a:p>
            <a:pPr lvl="1"/>
            <a:r>
              <a:rPr lang="cs-CZ" sz="1600" dirty="0"/>
              <a:t>pokud nemá plátce DPH k podporovaným vedlejším aktivitám nárok na odpočet vstupu,</a:t>
            </a:r>
          </a:p>
          <a:p>
            <a:pPr lvl="1"/>
            <a:r>
              <a:rPr lang="cs-CZ" sz="1600" dirty="0"/>
              <a:t>DPH je způsobilým výdajem, je-li způsobilým výdajem plnění, ke kterému se vztahuje</a:t>
            </a:r>
          </a:p>
          <a:p>
            <a:pPr lvl="1"/>
            <a:r>
              <a:rPr lang="cs-CZ" sz="1600" dirty="0"/>
              <a:t>pokud je žadatel neplátce DPH.</a:t>
            </a:r>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67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Nezpůsobilé výdaje </a:t>
            </a:r>
          </a:p>
          <a:p>
            <a:pPr>
              <a:buFont typeface="Arial" panose="020B0604020202020204" pitchFamily="34" charset="0"/>
              <a:buChar char="•"/>
            </a:pPr>
            <a:r>
              <a:rPr lang="cs-CZ" altLang="cs-CZ" sz="2000" dirty="0" smtClean="0"/>
              <a:t>nákup </a:t>
            </a:r>
            <a:r>
              <a:rPr lang="cs-CZ" altLang="cs-CZ" sz="2000" dirty="0"/>
              <a:t>budov určených k </a:t>
            </a:r>
            <a:r>
              <a:rPr lang="cs-CZ" altLang="cs-CZ" sz="2000" dirty="0" smtClean="0"/>
              <a:t>demolici.</a:t>
            </a:r>
          </a:p>
          <a:p>
            <a:pPr lvl="0"/>
            <a:r>
              <a:rPr lang="cs-CZ" sz="2000" dirty="0"/>
              <a:t>výdaje na výstavbu/rekonstrukce a vybavení škol a školních budov bez vazby na hlavní aktivity projektu (např. rekonstrukce a vybavení stávající kmenové učebny),</a:t>
            </a:r>
          </a:p>
          <a:p>
            <a:pPr lvl="0"/>
            <a:r>
              <a:rPr lang="cs-CZ" sz="2000" dirty="0"/>
              <a:t>výdaje na výstavbu/rekonstrukci a vybavení kuchyně či jídelny určené k stravování žáků,</a:t>
            </a:r>
          </a:p>
          <a:p>
            <a:pPr lvl="0"/>
            <a:r>
              <a:rPr lang="cs-CZ" sz="2000" dirty="0"/>
              <a:t>výdaje na výstavbu/rekonstrukci tělocvičny,</a:t>
            </a:r>
          </a:p>
          <a:p>
            <a:pPr lvl="0"/>
            <a:r>
              <a:rPr lang="cs-CZ" sz="2000" dirty="0"/>
              <a:t>výdaje na výstavbu/rekonstrukci víceúčelových sportovních hřišť, bazénů,</a:t>
            </a:r>
          </a:p>
          <a:p>
            <a:pPr lvl="0"/>
            <a:r>
              <a:rPr lang="cs-CZ" sz="2000" dirty="0"/>
              <a:t>výdaje na výstavbu/rekonstrukci čističky odpadních vod,</a:t>
            </a:r>
          </a:p>
          <a:p>
            <a:pPr lvl="0"/>
            <a:r>
              <a:rPr lang="cs-CZ" sz="2000" dirty="0"/>
              <a:t>solární panely a další zdroje energie pro provoz stávajících prostorů školy či školského zařízení,</a:t>
            </a:r>
          </a:p>
          <a:p>
            <a:pPr lvl="0"/>
            <a:r>
              <a:rPr lang="cs-CZ" sz="2000" dirty="0"/>
              <a:t>výdaje na zateplování a rekonstrukce fasád stávajících budov škol a školních zařízení (zateplovací systémy jsou způsobilé pouze v části přístavby či nástavby stávající školní budovy),</a:t>
            </a:r>
          </a:p>
          <a:p>
            <a:pPr lvl="0"/>
            <a:endParaRPr lang="cs-CZ" sz="2000" dirty="0"/>
          </a:p>
          <a:p>
            <a:pPr>
              <a:buFont typeface="Arial" panose="020B0604020202020204" pitchFamily="34" charset="0"/>
              <a:buChar cha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93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Nezpůsobilé výdaje </a:t>
            </a:r>
          </a:p>
          <a:p>
            <a:pPr lvl="0"/>
            <a:r>
              <a:rPr lang="cs-CZ" sz="2000" dirty="0"/>
              <a:t>výdaje na výměnu oken stávajících budov škol a školských zařízení (nová okna lze pořídit pouze pro odborné učebny s vazbou na klíčové kompetence a </a:t>
            </a:r>
            <a:r>
              <a:rPr lang="cs-CZ" sz="2000" dirty="0" smtClean="0"/>
              <a:t>*</a:t>
            </a:r>
            <a:r>
              <a:rPr lang="cs-CZ" sz="2000" i="1" dirty="0" smtClean="0"/>
              <a:t>nové </a:t>
            </a:r>
            <a:r>
              <a:rPr lang="cs-CZ" sz="2000" i="1" dirty="0"/>
              <a:t>kmenové </a:t>
            </a:r>
            <a:r>
              <a:rPr lang="cs-CZ" sz="2000" i="1" dirty="0" smtClean="0"/>
              <a:t>učebny</a:t>
            </a:r>
            <a:r>
              <a:rPr lang="cs-CZ" sz="2000" dirty="0" smtClean="0"/>
              <a:t> </a:t>
            </a:r>
            <a:r>
              <a:rPr lang="cs-CZ" sz="2000" dirty="0"/>
              <a:t>dotčené projektem),</a:t>
            </a:r>
          </a:p>
          <a:p>
            <a:pPr lvl="0"/>
            <a:r>
              <a:rPr lang="cs-CZ" sz="2000" dirty="0"/>
              <a:t>výdaje na rekonstrukci střechy stávajících budov škol a školských zařízení, pokud půdní vestavbou či nástavbou nedošlo k rozšíření odborných učeben s vazbou na klíčové kompetence </a:t>
            </a:r>
            <a:r>
              <a:rPr lang="cs-CZ" sz="2000" dirty="0" smtClean="0"/>
              <a:t>*</a:t>
            </a:r>
            <a:r>
              <a:rPr lang="cs-CZ" sz="2000" i="1" dirty="0" smtClean="0"/>
              <a:t>či </a:t>
            </a:r>
            <a:r>
              <a:rPr lang="cs-CZ" sz="2000" i="1" dirty="0"/>
              <a:t>vzniku nových kmenových učeben</a:t>
            </a:r>
            <a:r>
              <a:rPr lang="cs-CZ" sz="2000" dirty="0"/>
              <a:t>, </a:t>
            </a:r>
          </a:p>
          <a:p>
            <a:pPr lvl="0"/>
            <a:r>
              <a:rPr lang="cs-CZ" sz="2000" dirty="0"/>
              <a:t>výdaje na výstavbu/rekonstrukci venkovních učeben bez vazeb na klíčové kompetence IROP</a:t>
            </a:r>
            <a:r>
              <a:rPr lang="cs-CZ" sz="2000" dirty="0" smtClean="0"/>
              <a:t>,</a:t>
            </a:r>
          </a:p>
          <a:p>
            <a:pPr lvl="0"/>
            <a:r>
              <a:rPr lang="cs-CZ" sz="2000" dirty="0"/>
              <a:t>nákup elektroniky a HW bez vazby na klíčové kompetence (cizí jazyk, přírodní vědy, technické a řemeslné obory), odbornou učebnu počítačů, </a:t>
            </a:r>
            <a:r>
              <a:rPr lang="cs-CZ" sz="2000" dirty="0" smtClean="0"/>
              <a:t>*</a:t>
            </a:r>
            <a:r>
              <a:rPr lang="cs-CZ" sz="2000" i="1" dirty="0" smtClean="0"/>
              <a:t>nové </a:t>
            </a:r>
            <a:r>
              <a:rPr lang="cs-CZ" sz="2000" i="1" dirty="0"/>
              <a:t>kmenové učebny</a:t>
            </a:r>
            <a:r>
              <a:rPr lang="cs-CZ" sz="2000" dirty="0"/>
              <a:t>, konektivitu školy nebo kompenzační pomůcky,</a:t>
            </a:r>
          </a:p>
          <a:p>
            <a:pPr lvl="0"/>
            <a:r>
              <a:rPr lang="cs-CZ" sz="2000" dirty="0"/>
              <a:t>výdaje na dokoupení SW bez vazby na klíčové kompetence (cizí jazyk, přírodní vědy, technické a řemeslné obory), odbornou učebnu počítačů, </a:t>
            </a:r>
            <a:r>
              <a:rPr lang="cs-CZ" sz="2000" dirty="0" smtClean="0"/>
              <a:t>*</a:t>
            </a:r>
            <a:r>
              <a:rPr lang="cs-CZ" sz="2000" i="1" dirty="0" smtClean="0"/>
              <a:t>nové </a:t>
            </a:r>
            <a:r>
              <a:rPr lang="cs-CZ" sz="2000" i="1" dirty="0"/>
              <a:t>kmenové učebny</a:t>
            </a:r>
            <a:r>
              <a:rPr lang="cs-CZ" sz="2000" dirty="0"/>
              <a:t>, konektivitu školy nebo kompenzační pomůcky</a:t>
            </a:r>
            <a:r>
              <a:rPr lang="cs-CZ" sz="2000" dirty="0" smtClean="0"/>
              <a:t>,</a:t>
            </a:r>
            <a:endParaRPr lang="cs-CZ" sz="2000" dirty="0"/>
          </a:p>
          <a:p>
            <a:pPr lvl="0"/>
            <a:endParaRPr lang="cs-CZ" sz="2000" dirty="0"/>
          </a:p>
          <a:p>
            <a:pPr>
              <a:buFont typeface="Arial" panose="020B0604020202020204" pitchFamily="34" charset="0"/>
              <a:buChar cha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076056" y="6172856"/>
            <a:ext cx="3816424" cy="646331"/>
          </a:xfrm>
          <a:prstGeom prst="rect">
            <a:avLst/>
          </a:prstGeom>
          <a:noFill/>
        </p:spPr>
        <p:txBody>
          <a:bodyPr wrap="square" rtlCol="0">
            <a:spAutoFit/>
          </a:bodyPr>
          <a:lstStyle/>
          <a:p>
            <a:r>
              <a:rPr lang="cs-CZ" dirty="0" smtClean="0"/>
              <a:t>Pozn.: * nové kmenové učebny jsou způsobilé pouze ve výzvě č. 47</a:t>
            </a:r>
            <a:endParaRPr lang="cs-CZ" dirty="0"/>
          </a:p>
        </p:txBody>
      </p:sp>
    </p:spTree>
    <p:extLst>
      <p:ext uri="{BB962C8B-B14F-4D97-AF65-F5344CB8AC3E}">
        <p14:creationId xmlns:p14="http://schemas.microsoft.com/office/powerpoint/2010/main" val="46601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Nezpůsobilé výdaje </a:t>
            </a:r>
          </a:p>
          <a:p>
            <a:pPr lvl="0"/>
            <a:r>
              <a:rPr lang="cs-CZ" sz="2000" dirty="0"/>
              <a:t>herní prvky,</a:t>
            </a:r>
          </a:p>
          <a:p>
            <a:pPr lvl="0"/>
            <a:r>
              <a:rPr lang="cs-CZ" sz="2000" dirty="0"/>
              <a:t>mobilní učebny bez vazby na oborné učebny pro klíčové kompetence IROP</a:t>
            </a:r>
            <a:r>
              <a:rPr lang="cs-CZ" sz="2000" dirty="0" smtClean="0"/>
              <a:t>,</a:t>
            </a:r>
          </a:p>
          <a:p>
            <a:pPr lvl="0"/>
            <a:r>
              <a:rPr lang="cs-CZ" sz="2000" dirty="0" smtClean="0"/>
              <a:t>náklady </a:t>
            </a:r>
            <a:r>
              <a:rPr lang="cs-CZ" sz="2000" dirty="0"/>
              <a:t>na vedlejší podporované aktivity, které budou přesahovat 15 % z celkových způsobilých výdajů </a:t>
            </a:r>
            <a:r>
              <a:rPr lang="cs-CZ" sz="2000" dirty="0" smtClean="0"/>
              <a:t>projektu,</a:t>
            </a:r>
          </a:p>
          <a:p>
            <a:pPr lvl="0"/>
            <a:r>
              <a:rPr lang="cs-CZ" sz="2000" dirty="0" smtClean="0"/>
              <a:t>znalecké posudky, cla, manka, provize, nájemné, platy, pokuty… </a:t>
            </a:r>
          </a:p>
          <a:p>
            <a:pPr lvl="0"/>
            <a:r>
              <a:rPr lang="cs-CZ" sz="2000" dirty="0"/>
              <a:t>v</a:t>
            </a:r>
            <a:r>
              <a:rPr lang="cs-CZ" sz="2000" dirty="0" smtClean="0"/>
              <a:t>ýdaje na konektivitu</a:t>
            </a:r>
            <a:endParaRPr lang="cs-CZ" sz="2000" dirty="0"/>
          </a:p>
          <a:p>
            <a:pPr lvl="1"/>
            <a:r>
              <a:rPr lang="cs-CZ" sz="2000" dirty="0"/>
              <a:t>zřizovací a provozní náklady na zajištění připojení školy k internetu podle standardů konektivity v příloze č. 9 těchto Pravidel,</a:t>
            </a:r>
          </a:p>
          <a:p>
            <a:pPr lvl="1"/>
            <a:r>
              <a:rPr lang="cs-CZ" sz="2000" dirty="0"/>
              <a:t>kabelové a radiové trasy mimo areál školy,</a:t>
            </a:r>
          </a:p>
          <a:p>
            <a:pPr lvl="1"/>
            <a:r>
              <a:rPr lang="cs-CZ" sz="2000" dirty="0"/>
              <a:t>pronájem vlnové délky („lambdy“) ve vlákně, které není ve vlastnictví příjemce,</a:t>
            </a:r>
          </a:p>
          <a:p>
            <a:pPr lvl="1"/>
            <a:r>
              <a:rPr lang="cs-CZ" sz="2000" dirty="0"/>
              <a:t>náklady na licenční poplatky </a:t>
            </a:r>
            <a:r>
              <a:rPr lang="cs-CZ" sz="2000" dirty="0" smtClean="0"/>
              <a:t>ČTÚ,</a:t>
            </a:r>
          </a:p>
          <a:p>
            <a:pPr lvl="1"/>
            <a:r>
              <a:rPr lang="cs-CZ" sz="2000" dirty="0" smtClean="0"/>
              <a:t>počítačové </a:t>
            </a:r>
            <a:r>
              <a:rPr lang="cs-CZ" sz="2000" dirty="0"/>
              <a:t>stanice, </a:t>
            </a:r>
          </a:p>
          <a:p>
            <a:pPr lvl="1"/>
            <a:endParaRPr lang="cs-CZ" sz="2000" dirty="0"/>
          </a:p>
          <a:p>
            <a:pPr>
              <a:buFont typeface="Arial" panose="020B0604020202020204" pitchFamily="34" charset="0"/>
              <a:buChar char="•"/>
            </a:pPr>
            <a:endParaRPr lang="cs-CZ" altLang="cs-CZ" sz="20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57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Nezpůsobilé výdaje </a:t>
            </a:r>
          </a:p>
          <a:p>
            <a:pPr lvl="0"/>
            <a:r>
              <a:rPr lang="cs-CZ" sz="2000" dirty="0" smtClean="0"/>
              <a:t>výdaje na konektivitu</a:t>
            </a:r>
            <a:endParaRPr lang="cs-CZ" sz="2000" dirty="0"/>
          </a:p>
          <a:p>
            <a:pPr lvl="1"/>
            <a:r>
              <a:rPr lang="cs-CZ" sz="2000" dirty="0" smtClean="0"/>
              <a:t>služby </a:t>
            </a:r>
            <a:r>
              <a:rPr lang="cs-CZ" sz="2000" dirty="0"/>
              <a:t>údržby aktivních prvků a bezpečnostních zařízení s výjimkou standardní záruky,</a:t>
            </a:r>
          </a:p>
          <a:p>
            <a:pPr lvl="1"/>
            <a:r>
              <a:rPr lang="cs-CZ" sz="2000" dirty="0"/>
              <a:t>povinné servisní poplatky, </a:t>
            </a:r>
          </a:p>
          <a:p>
            <a:pPr lvl="1"/>
            <a:r>
              <a:rPr lang="cs-CZ" sz="2000" dirty="0" smtClean="0"/>
              <a:t>realizace </a:t>
            </a:r>
            <a:r>
              <a:rPr lang="cs-CZ" sz="2000" dirty="0"/>
              <a:t>poskytnutí formou služby kromě služeb přímo souvisejících s dodávkou a implementací HW a SW, </a:t>
            </a:r>
          </a:p>
          <a:p>
            <a:pPr lvl="1"/>
            <a:r>
              <a:rPr lang="cs-CZ" sz="2000" dirty="0" err="1"/>
              <a:t>cloudové</a:t>
            </a:r>
            <a:r>
              <a:rPr lang="cs-CZ" sz="2000" dirty="0"/>
              <a:t> služby (např. </a:t>
            </a:r>
            <a:r>
              <a:rPr lang="cs-CZ" sz="2000" dirty="0" err="1"/>
              <a:t>cloud</a:t>
            </a:r>
            <a:r>
              <a:rPr lang="cs-CZ" sz="2000" dirty="0"/>
              <a:t> management) po ukončení realizace projektu,</a:t>
            </a:r>
          </a:p>
          <a:p>
            <a:pPr lvl="1"/>
            <a:r>
              <a:rPr lang="cs-CZ" sz="2000" dirty="0"/>
              <a:t>služby údržby aktivních prvků a bezpečnostních zařízení s výjimkou standardní záruky,</a:t>
            </a:r>
          </a:p>
          <a:p>
            <a:pPr lvl="1"/>
            <a:r>
              <a:rPr lang="cs-CZ" sz="2000" dirty="0"/>
              <a:t>záruční a pozáruční servis, rozšířená záruka, </a:t>
            </a:r>
          </a:p>
          <a:p>
            <a:pPr lvl="1"/>
            <a:r>
              <a:rPr lang="cs-CZ" sz="2000" dirty="0"/>
              <a:t>vypracování postupů, standardů a politik pro ochranu a řešení bezpečnosti uživatelů, zařízení, infrastruktury a služeb školy,</a:t>
            </a:r>
          </a:p>
          <a:p>
            <a:pPr lvl="1"/>
            <a:r>
              <a:rPr lang="cs-CZ" sz="2000" dirty="0"/>
              <a:t>vzdělávání a osvěta studentů a pedagogických pracovníků v oblasti kybernetické bezpečnosti. </a:t>
            </a:r>
          </a:p>
          <a:p>
            <a:pPr>
              <a:buFont typeface="Arial" panose="020B0604020202020204" pitchFamily="34" charset="0"/>
              <a:buChar char="•"/>
            </a:pPr>
            <a:endParaRPr lang="cs-CZ" altLang="cs-CZ" sz="20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36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Povinné přílohy žádosti</a:t>
            </a:r>
          </a:p>
          <a:p>
            <a:pPr marL="0" indent="0">
              <a:buNone/>
            </a:pPr>
            <a:r>
              <a:rPr lang="cs-CZ" altLang="cs-CZ" sz="2000" dirty="0"/>
              <a:t>1.	Plná moc</a:t>
            </a:r>
          </a:p>
          <a:p>
            <a:pPr marL="0" indent="0">
              <a:buNone/>
            </a:pPr>
            <a:r>
              <a:rPr lang="cs-CZ" altLang="cs-CZ" sz="2000" dirty="0"/>
              <a:t>2.	Dokumentace k zadávacím a výběrovým řízením</a:t>
            </a:r>
          </a:p>
          <a:p>
            <a:pPr marL="0" indent="0">
              <a:buNone/>
            </a:pPr>
            <a:r>
              <a:rPr lang="cs-CZ" altLang="cs-CZ" sz="2000" dirty="0"/>
              <a:t>3.	Doklad o právní subjektivitě</a:t>
            </a:r>
          </a:p>
          <a:p>
            <a:pPr marL="0" indent="0">
              <a:buNone/>
            </a:pPr>
            <a:r>
              <a:rPr lang="cs-CZ" altLang="cs-CZ" sz="2000" dirty="0"/>
              <a:t>4.	Výpis z rejstříku trestů</a:t>
            </a:r>
          </a:p>
          <a:p>
            <a:pPr marL="0" indent="0">
              <a:buNone/>
            </a:pPr>
            <a:r>
              <a:rPr lang="cs-CZ" altLang="cs-CZ" sz="2000" dirty="0"/>
              <a:t>5.	Studie proveditelnosti</a:t>
            </a:r>
          </a:p>
          <a:p>
            <a:pPr marL="0" indent="0">
              <a:buNone/>
            </a:pPr>
            <a:r>
              <a:rPr lang="cs-CZ" altLang="cs-CZ" sz="2000" dirty="0"/>
              <a:t>6.	Doklad o prokázání právních vztahů k majetku, který je předmětem projektu</a:t>
            </a:r>
          </a:p>
          <a:p>
            <a:pPr marL="0" indent="0">
              <a:buNone/>
            </a:pPr>
            <a:r>
              <a:rPr lang="cs-CZ" altLang="cs-CZ" sz="2000" dirty="0"/>
              <a:t>7.	Územní rozhodnutí s nabytím právní moci nebo územní souhlas nebo účinná veřejnoprávní smlouva nahrazující územní řízení</a:t>
            </a:r>
          </a:p>
          <a:p>
            <a:pPr marL="0" indent="0">
              <a:buNone/>
            </a:pPr>
            <a:r>
              <a:rPr lang="cs-CZ" altLang="cs-CZ" sz="2000" dirty="0"/>
              <a:t>8.	Žádost o stavební povolení nebo ohlášení, případně stavební povolení s nabytím právní moci nebo souhlas s provedením ohlášeného stavebního záměru nebo účinná veřejnoprávní smlouva nahrazující stavební povolení</a:t>
            </a:r>
          </a:p>
          <a:p>
            <a:pPr marL="0" indent="0">
              <a:buNone/>
            </a:pPr>
            <a:r>
              <a:rPr lang="cs-CZ" altLang="cs-CZ" sz="2000" dirty="0"/>
              <a:t>9.	Projektová dokumentace pro vydání stavebního povolení nebo pro ohlášení </a:t>
            </a:r>
            <a:r>
              <a:rPr lang="cs-CZ" altLang="cs-CZ" sz="2000" dirty="0" smtClean="0"/>
              <a:t>stavby</a:t>
            </a:r>
            <a:endParaRPr lang="cs-CZ" altLang="cs-CZ" sz="2000" dirty="0"/>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12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Povinné přílohy žádosti</a:t>
            </a:r>
          </a:p>
          <a:p>
            <a:pPr marL="0" indent="0">
              <a:buNone/>
            </a:pPr>
            <a:r>
              <a:rPr lang="cs-CZ" altLang="cs-CZ" sz="2000" dirty="0" smtClean="0"/>
              <a:t>10</a:t>
            </a:r>
            <a:r>
              <a:rPr lang="cs-CZ" altLang="cs-CZ" sz="2000" dirty="0"/>
              <a:t>.	Položkový rozpočet stavby</a:t>
            </a:r>
          </a:p>
          <a:p>
            <a:pPr marL="0" indent="0">
              <a:buNone/>
            </a:pPr>
            <a:r>
              <a:rPr lang="cs-CZ" altLang="cs-CZ" sz="2000" dirty="0"/>
              <a:t>11.	Výpis z Rejstříku škol a školských zařízení</a:t>
            </a:r>
          </a:p>
          <a:p>
            <a:pPr marL="0" indent="0">
              <a:buNone/>
            </a:pPr>
            <a:r>
              <a:rPr lang="cs-CZ" altLang="cs-CZ" sz="2000" dirty="0"/>
              <a:t>12.	Výpočet čistých jiných peněžních příjmů</a:t>
            </a:r>
          </a:p>
          <a:p>
            <a:pPr marL="457200" indent="-457200">
              <a:buAutoNum type="arabicPeriod" startAt="13"/>
            </a:pPr>
            <a:r>
              <a:rPr lang="cs-CZ" altLang="cs-CZ" sz="2000" dirty="0" smtClean="0"/>
              <a:t>Memorandum </a:t>
            </a:r>
            <a:r>
              <a:rPr lang="cs-CZ" altLang="cs-CZ" sz="2000" dirty="0"/>
              <a:t>či smlouva o spolupráci </a:t>
            </a:r>
            <a:r>
              <a:rPr lang="cs-CZ" altLang="cs-CZ" sz="2000" dirty="0" smtClean="0"/>
              <a:t>škol</a:t>
            </a:r>
          </a:p>
          <a:p>
            <a:pPr marL="457200" indent="-457200">
              <a:buAutoNum type="arabicPeriod" startAt="13"/>
            </a:pPr>
            <a:r>
              <a:rPr lang="cs-CZ" altLang="cs-CZ" sz="2000" dirty="0"/>
              <a:t>Čestné prohlášení o skutečném </a:t>
            </a:r>
            <a:r>
              <a:rPr lang="cs-CZ" altLang="cs-CZ" sz="2000" dirty="0" smtClean="0"/>
              <a:t>majiteli – bude doplněno v aktualizaci Specifických pravidel č. 1.1</a:t>
            </a:r>
            <a:endParaRPr lang="cs-CZ" altLang="cs-CZ" sz="2000" dirty="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a:spcAft>
                <a:spcPts val="600"/>
              </a:spcAft>
              <a:buClr>
                <a:schemeClr val="tx2"/>
              </a:buClr>
              <a:buNone/>
              <a:defRPr/>
            </a:pPr>
            <a:r>
              <a:rPr lang="cs-CZ" sz="1800" dirty="0" smtClean="0">
                <a:latin typeface="Arial" charset="0"/>
                <a:cs typeface="Arial" charset="0"/>
              </a:rPr>
              <a:t>	Pokud </a:t>
            </a:r>
            <a:r>
              <a:rPr lang="cs-CZ" sz="1800" dirty="0">
                <a:latin typeface="Arial" charset="0"/>
                <a:cs typeface="Arial" charset="0"/>
              </a:rPr>
              <a:t>je některá povinná příloha pro žadatele nerelevantní (např. </a:t>
            </a:r>
            <a:r>
              <a:rPr lang="cs-CZ" sz="1800" dirty="0" smtClean="0">
                <a:latin typeface="Arial" charset="0"/>
                <a:cs typeface="Arial" charset="0"/>
              </a:rPr>
              <a:t>projektová dokumentace </a:t>
            </a:r>
            <a:r>
              <a:rPr lang="cs-CZ" sz="1800" dirty="0">
                <a:latin typeface="Arial" charset="0"/>
                <a:cs typeface="Arial" charset="0"/>
              </a:rPr>
              <a:t>pro vydání stavebního povolení nebo pro ohlášení stavby v případě, že předmětem projektu je pouze pořízení vybavení a technologií), žadatel nahraje jako přílohu dokument, ve kterém uvede zdůvodnění nedoložení povinné přílohy.</a:t>
            </a:r>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33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000" b="1" dirty="0"/>
              <a:t>Povinné přílohy </a:t>
            </a:r>
            <a:r>
              <a:rPr lang="cs-CZ" sz="2000" b="1" dirty="0" smtClean="0"/>
              <a:t>žádosti</a:t>
            </a:r>
          </a:p>
          <a:p>
            <a:pPr marL="0" indent="0">
              <a:buNone/>
            </a:pPr>
            <a:endParaRPr lang="cs-CZ" sz="2000" b="1" dirty="0" smtClean="0"/>
          </a:p>
          <a:p>
            <a:pPr marL="0" indent="0">
              <a:buNone/>
            </a:pPr>
            <a:r>
              <a:rPr lang="cs-CZ" sz="2000" b="1" dirty="0" smtClean="0"/>
              <a:t>Příloha č. 5 - Studie proveditelnosti</a:t>
            </a:r>
          </a:p>
          <a:p>
            <a:pPr marL="0" indent="0">
              <a:buNone/>
            </a:pPr>
            <a:r>
              <a:rPr lang="cs-CZ" sz="2000" dirty="0" smtClean="0"/>
              <a:t>Osnova studie proveditelnosti je přílohou č. 4 Specifických pravidel</a:t>
            </a:r>
          </a:p>
          <a:p>
            <a:pPr>
              <a:buFontTx/>
              <a:buChar char="-"/>
            </a:pPr>
            <a:r>
              <a:rPr lang="cs-CZ" sz="2000" dirty="0" smtClean="0"/>
              <a:t>základní dokument pro hodnocení projektu a určení potřebnosti</a:t>
            </a:r>
          </a:p>
          <a:p>
            <a:pPr>
              <a:buFontTx/>
              <a:buChar char="-"/>
            </a:pPr>
            <a:r>
              <a:rPr lang="cs-CZ" sz="2000" dirty="0"/>
              <a:t>p</a:t>
            </a:r>
            <a:r>
              <a:rPr lang="cs-CZ" sz="2000" dirty="0" smtClean="0"/>
              <a:t>okud je v projektu více škol, je nutné popsat záměry každé školy zvlášť, je nutní popisovat i jednotlivé učebny</a:t>
            </a:r>
          </a:p>
          <a:p>
            <a:pPr marL="0" indent="0">
              <a:buNone/>
            </a:pPr>
            <a:endParaRPr lang="cs-CZ" sz="2000" dirty="0"/>
          </a:p>
          <a:p>
            <a:pPr marL="0" indent="0">
              <a:buNone/>
            </a:pPr>
            <a:r>
              <a:rPr lang="cs-CZ" sz="2000" b="1" dirty="0" smtClean="0"/>
              <a:t>Příloha </a:t>
            </a:r>
            <a:r>
              <a:rPr lang="cs-CZ" sz="2000" b="1" dirty="0"/>
              <a:t>č. 6. - Doklad o prokázání právních vztahů k majetku, který je </a:t>
            </a:r>
            <a:r>
              <a:rPr lang="cs-CZ" sz="2000" b="1" dirty="0" smtClean="0"/>
              <a:t>předmětem projektu</a:t>
            </a:r>
          </a:p>
          <a:p>
            <a:pPr marL="0" indent="0">
              <a:buNone/>
            </a:pPr>
            <a:r>
              <a:rPr lang="cs-CZ" sz="2000" dirty="0"/>
              <a:t>Majetek lze pronajmout pouze od subjektů, které spadají do oprávněných </a:t>
            </a:r>
            <a:r>
              <a:rPr lang="cs-CZ" sz="2000" dirty="0" smtClean="0"/>
              <a:t>žadatelů</a:t>
            </a:r>
            <a:r>
              <a:rPr lang="cs-CZ" sz="2000" dirty="0"/>
              <a:t>.</a:t>
            </a:r>
            <a:endParaRPr lang="cs-CZ" altLang="cs-CZ" sz="20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9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000" b="1" dirty="0"/>
              <a:t>Povinné přílohy </a:t>
            </a:r>
            <a:r>
              <a:rPr lang="cs-CZ" sz="2000" b="1" dirty="0" smtClean="0"/>
              <a:t>žádosti</a:t>
            </a:r>
          </a:p>
          <a:p>
            <a:pPr marL="0" indent="0">
              <a:buNone/>
            </a:pPr>
            <a:endParaRPr lang="cs-CZ" sz="2000" b="1" dirty="0" smtClean="0"/>
          </a:p>
          <a:p>
            <a:pPr marL="0" indent="0">
              <a:buNone/>
            </a:pPr>
            <a:r>
              <a:rPr lang="cs-CZ" sz="2000" b="1" dirty="0" smtClean="0"/>
              <a:t>Příloha č. 13 </a:t>
            </a:r>
            <a:r>
              <a:rPr lang="pt-BR" sz="2000" b="1" dirty="0"/>
              <a:t>Memorandum či smlouva o spolupráci škol</a:t>
            </a:r>
          </a:p>
          <a:p>
            <a:pPr marL="0" indent="0">
              <a:buNone/>
            </a:pPr>
            <a:r>
              <a:rPr lang="cs-CZ" sz="2000" dirty="0" smtClean="0"/>
              <a:t>Vazba </a:t>
            </a:r>
            <a:r>
              <a:rPr lang="cs-CZ" sz="2000" dirty="0"/>
              <a:t>na věcné hodnocení a spolupráci škol (</a:t>
            </a:r>
            <a:r>
              <a:rPr lang="cs-CZ" sz="2000" dirty="0" smtClean="0"/>
              <a:t>ZŠ/SŠ/VOŠ zapsaných Rejstříku škol; </a:t>
            </a:r>
            <a:r>
              <a:rPr lang="cs-CZ" sz="2000" dirty="0"/>
              <a:t>spolupráci žadatel popisuje také ve studii proveditelnosti.</a:t>
            </a:r>
            <a:endParaRPr lang="cs-CZ" altLang="cs-CZ" sz="2000" dirty="0"/>
          </a:p>
          <a:p>
            <a:pPr marL="0" indent="0">
              <a:buNone/>
            </a:pPr>
            <a:endParaRPr lang="cs-CZ" sz="2000" b="1" dirty="0" smtClean="0"/>
          </a:p>
          <a:p>
            <a:pPr marL="355600" indent="-355600">
              <a:spcAft>
                <a:spcPts val="600"/>
              </a:spcAft>
              <a:buClr>
                <a:schemeClr val="tx2"/>
              </a:buClr>
              <a:buNone/>
              <a:defRPr/>
            </a:pPr>
            <a:r>
              <a:rPr lang="cs-CZ" sz="2000" b="1" dirty="0" smtClean="0"/>
              <a:t>Příloha </a:t>
            </a:r>
            <a:r>
              <a:rPr lang="cs-CZ" sz="2000" b="1" dirty="0"/>
              <a:t>č. </a:t>
            </a:r>
            <a:r>
              <a:rPr lang="cs-CZ" sz="2000" b="1" dirty="0" smtClean="0"/>
              <a:t>14 </a:t>
            </a:r>
            <a:r>
              <a:rPr lang="cs-CZ" sz="2000" b="1" dirty="0" smtClean="0">
                <a:cs typeface="Arial" charset="0"/>
              </a:rPr>
              <a:t>Čestné </a:t>
            </a:r>
            <a:r>
              <a:rPr lang="cs-CZ" sz="2000" b="1" dirty="0">
                <a:cs typeface="Arial" charset="0"/>
              </a:rPr>
              <a:t>prohlášení o skutečném majiteli </a:t>
            </a:r>
            <a:endParaRPr lang="cs-CZ" sz="2000" b="1" dirty="0" smtClean="0">
              <a:cs typeface="Arial" charset="0"/>
            </a:endParaRPr>
          </a:p>
          <a:p>
            <a:pPr marL="355600" indent="-355600">
              <a:spcBef>
                <a:spcPts val="0"/>
              </a:spcBef>
              <a:spcAft>
                <a:spcPts val="600"/>
              </a:spcAft>
              <a:buClr>
                <a:schemeClr val="tx2"/>
              </a:buClr>
              <a:buNone/>
              <a:defRPr/>
            </a:pPr>
            <a:r>
              <a:rPr lang="cs-CZ" sz="2000" dirty="0" smtClean="0">
                <a:cs typeface="Arial" charset="0"/>
              </a:rPr>
              <a:t>Pokud </a:t>
            </a:r>
            <a:r>
              <a:rPr lang="cs-CZ" sz="2000" dirty="0">
                <a:cs typeface="Arial" charset="0"/>
              </a:rPr>
              <a:t>je žadatelem právnická osoba mimo veřejnoprávní právnické </a:t>
            </a:r>
            <a:r>
              <a:rPr lang="cs-CZ" sz="2000" dirty="0" smtClean="0">
                <a:cs typeface="Arial" charset="0"/>
              </a:rPr>
              <a:t>osoby, </a:t>
            </a:r>
          </a:p>
          <a:p>
            <a:pPr marL="355600" indent="-355600">
              <a:spcBef>
                <a:spcPts val="0"/>
              </a:spcBef>
              <a:spcAft>
                <a:spcPts val="600"/>
              </a:spcAft>
              <a:buClr>
                <a:schemeClr val="tx2"/>
              </a:buClr>
              <a:buNone/>
              <a:defRPr/>
            </a:pPr>
            <a:r>
              <a:rPr lang="cs-CZ" sz="2000" dirty="0" smtClean="0">
                <a:cs typeface="Arial" charset="0"/>
              </a:rPr>
              <a:t>jako </a:t>
            </a:r>
            <a:r>
              <a:rPr lang="cs-CZ" sz="2000" dirty="0">
                <a:cs typeface="Arial" charset="0"/>
              </a:rPr>
              <a:t>povinnou přílohu žádosti o podporu předkládá čestné </a:t>
            </a:r>
            <a:r>
              <a:rPr lang="cs-CZ" sz="2000" dirty="0" smtClean="0">
                <a:cs typeface="Arial" charset="0"/>
              </a:rPr>
              <a:t>prohlášení</a:t>
            </a:r>
          </a:p>
          <a:p>
            <a:pPr marL="355600" indent="-355600">
              <a:spcBef>
                <a:spcPts val="0"/>
              </a:spcBef>
              <a:spcAft>
                <a:spcPts val="600"/>
              </a:spcAft>
              <a:buClr>
                <a:schemeClr val="tx2"/>
              </a:buClr>
              <a:buNone/>
              <a:defRPr/>
            </a:pPr>
            <a:r>
              <a:rPr lang="cs-CZ" sz="2000" dirty="0" smtClean="0">
                <a:cs typeface="Arial" charset="0"/>
              </a:rPr>
              <a:t>obsahující </a:t>
            </a:r>
            <a:r>
              <a:rPr lang="cs-CZ" sz="2000" dirty="0">
                <a:cs typeface="Arial" charset="0"/>
              </a:rPr>
              <a:t>informaci o skutečném majiteli ve smyslu § 4 odst. 4 zákona </a:t>
            </a:r>
            <a:r>
              <a:rPr lang="cs-CZ" sz="2000" dirty="0" smtClean="0">
                <a:cs typeface="Arial" charset="0"/>
              </a:rPr>
              <a:t>č.</a:t>
            </a:r>
          </a:p>
          <a:p>
            <a:pPr marL="355600" indent="-355600">
              <a:spcBef>
                <a:spcPts val="0"/>
              </a:spcBef>
              <a:spcAft>
                <a:spcPts val="600"/>
              </a:spcAft>
              <a:buClr>
                <a:schemeClr val="tx2"/>
              </a:buClr>
              <a:buNone/>
              <a:defRPr/>
            </a:pPr>
            <a:r>
              <a:rPr lang="cs-CZ" sz="2000" dirty="0" smtClean="0">
                <a:cs typeface="Arial" charset="0"/>
              </a:rPr>
              <a:t>253/2008 </a:t>
            </a:r>
            <a:r>
              <a:rPr lang="cs-CZ" sz="2000" dirty="0">
                <a:cs typeface="Arial" charset="0"/>
              </a:rPr>
              <a:t>Sb., o některých opatřeních proti legalizaci výnosů z </a:t>
            </a:r>
            <a:r>
              <a:rPr lang="cs-CZ" sz="2000" dirty="0" smtClean="0">
                <a:cs typeface="Arial" charset="0"/>
              </a:rPr>
              <a:t>trestné</a:t>
            </a:r>
          </a:p>
          <a:p>
            <a:pPr marL="355600" indent="-355600">
              <a:spcBef>
                <a:spcPts val="0"/>
              </a:spcBef>
              <a:spcAft>
                <a:spcPts val="600"/>
              </a:spcAft>
              <a:buClr>
                <a:schemeClr val="tx2"/>
              </a:buClr>
              <a:buNone/>
              <a:defRPr/>
            </a:pPr>
            <a:r>
              <a:rPr lang="cs-CZ" sz="2000" dirty="0" smtClean="0">
                <a:cs typeface="Arial" charset="0"/>
              </a:rPr>
              <a:t>činnosti </a:t>
            </a:r>
            <a:r>
              <a:rPr lang="cs-CZ" sz="2000" dirty="0">
                <a:cs typeface="Arial" charset="0"/>
              </a:rPr>
              <a:t>a financování terorismu. </a:t>
            </a:r>
            <a:endParaRPr lang="cs-CZ" sz="2000" dirty="0" smtClean="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93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457200" y="836712"/>
            <a:ext cx="8229600" cy="525658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dirty="0"/>
          </a:p>
        </p:txBody>
      </p:sp>
      <p:sp>
        <p:nvSpPr>
          <p:cNvPr id="11"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Kontakty pro konzultace</a:t>
            </a:r>
            <a:endParaRPr lang="cs-CZ" sz="3200" dirty="0">
              <a:solidFill>
                <a:srgbClr val="0070C0"/>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469826232"/>
              </p:ext>
            </p:extLst>
          </p:nvPr>
        </p:nvGraphicFramePr>
        <p:xfrm>
          <a:off x="539551" y="965751"/>
          <a:ext cx="8064897" cy="4911517"/>
        </p:xfrm>
        <a:graphic>
          <a:graphicData uri="http://schemas.openxmlformats.org/drawingml/2006/table">
            <a:tbl>
              <a:tblPr firstRow="1" firstCol="1" bandRow="1">
                <a:tableStyleId>{5C22544A-7EE6-4342-B048-85BDC9FD1C3A}</a:tableStyleId>
              </a:tblPr>
              <a:tblGrid>
                <a:gridCol w="1644927"/>
                <a:gridCol w="2503481"/>
                <a:gridCol w="1301656"/>
                <a:gridCol w="2614833"/>
              </a:tblGrid>
              <a:tr h="641060">
                <a:tc>
                  <a:txBody>
                    <a:bodyPr/>
                    <a:lstStyle/>
                    <a:p>
                      <a:pPr algn="ctr">
                        <a:lnSpc>
                          <a:spcPct val="115000"/>
                        </a:lnSpc>
                        <a:spcAft>
                          <a:spcPts val="0"/>
                        </a:spcAft>
                      </a:pPr>
                      <a:r>
                        <a:rPr lang="cs-CZ" sz="1100" dirty="0">
                          <a:effectLst/>
                        </a:rPr>
                        <a:t>Kraj</a:t>
                      </a:r>
                      <a:endParaRPr lang="cs-CZ"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dirty="0">
                          <a:effectLst/>
                        </a:rPr>
                        <a:t>Kontaktní osoba pro SC 2.4 IROP</a:t>
                      </a:r>
                      <a:endParaRPr lang="cs-CZ"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Telefon</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E-mail</a:t>
                      </a:r>
                      <a:endParaRPr lang="cs-CZ" sz="1100">
                        <a:effectLst/>
                        <a:latin typeface="Calibri"/>
                        <a:ea typeface="Calibri"/>
                        <a:cs typeface="Times New Roman"/>
                      </a:endParaRPr>
                    </a:p>
                  </a:txBody>
                  <a:tcPr marL="44450" marR="44450" marT="0" marB="0" anchor="ctr"/>
                </a:tc>
              </a:tr>
              <a:tr h="327238">
                <a:tc>
                  <a:txBody>
                    <a:bodyPr/>
                    <a:lstStyle/>
                    <a:p>
                      <a:pPr>
                        <a:lnSpc>
                          <a:spcPct val="115000"/>
                        </a:lnSpc>
                        <a:spcAft>
                          <a:spcPts val="0"/>
                        </a:spcAft>
                      </a:pPr>
                      <a:r>
                        <a:rPr lang="cs-CZ" sz="1100">
                          <a:effectLst/>
                        </a:rPr>
                        <a:t>Středočeský kraj</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Mgr. Adéla Hájková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725 037 963</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dirty="0" smtClean="0">
                          <a:effectLst/>
                          <a:hlinkClick r:id="rId4"/>
                        </a:rPr>
                        <a:t>adela.hajkova@crr.cz</a:t>
                      </a:r>
                      <a:endParaRPr lang="cs-CZ" sz="1100" dirty="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Jihočeský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Kateřina Zahradníková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381 670 028</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5"/>
                        </a:rPr>
                        <a:t>katerina.zahradnikova@crr.cz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Plzeňský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Mgr. Tereza Slatkovská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603 550 185</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6"/>
                        </a:rPr>
                        <a:t>tereza.slatkovska@crr.cz </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Karlovarský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Mgr. Kateřina Kvardová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354 770 239</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7"/>
                        </a:rPr>
                        <a:t>katerina.kvardova@crr.cz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Ústecký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Marie Mráčková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412 870 925</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8"/>
                        </a:rPr>
                        <a:t>marie.mrackova@crr.cz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Liberecký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Pavla Pavlů</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488 570 923</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9"/>
                        </a:rPr>
                        <a:t>pavla.pavlů@crr.cz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Královehradecký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Lenka Šmejdířová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499 420 606</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10"/>
                        </a:rPr>
                        <a:t>lenka.smejdirova@crr.cz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Pardubický kraj</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Markéta Kupcová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466 026 840</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11"/>
                        </a:rPr>
                        <a:t>marketa.kupcova@crr.cz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Vysočina</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Mgr. Lenka Vaníčková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565 775 126</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12"/>
                        </a:rPr>
                        <a:t>lenka.vanickova@crr.cz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Jihomoravský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Mgr. Darina Škodová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518 770 232</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13"/>
                        </a:rPr>
                        <a:t>darina.skodova@crr.cz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Zlínský kraj</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Ivana Ivanušicová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572 774 429</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14"/>
                        </a:rPr>
                        <a:t>ivana.ivanusicova@crr.cz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Olomoucký </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Dana Huterová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582 777 449</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15"/>
                        </a:rPr>
                        <a:t>dana.huterova@crr.cz</a:t>
                      </a:r>
                      <a:endParaRPr lang="cs-CZ" sz="1100">
                        <a:effectLst/>
                        <a:latin typeface="Calibri"/>
                        <a:ea typeface="Calibri"/>
                        <a:cs typeface="Times New Roman"/>
                      </a:endParaRPr>
                    </a:p>
                  </a:txBody>
                  <a:tcPr marL="44450" marR="44450" marT="0" marB="0" anchor="ctr"/>
                </a:tc>
              </a:tr>
              <a:tr h="343601">
                <a:tc>
                  <a:txBody>
                    <a:bodyPr/>
                    <a:lstStyle/>
                    <a:p>
                      <a:pPr algn="just">
                        <a:lnSpc>
                          <a:spcPct val="115000"/>
                        </a:lnSpc>
                        <a:spcAft>
                          <a:spcPts val="0"/>
                        </a:spcAft>
                      </a:pPr>
                      <a:r>
                        <a:rPr lang="cs-CZ" sz="1100">
                          <a:effectLst/>
                        </a:rPr>
                        <a:t>Moravskoslezský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Petra Juřinová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597 570  938</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dirty="0">
                          <a:effectLst/>
                          <a:hlinkClick r:id="rId16"/>
                        </a:rPr>
                        <a:t>petra.jurinova@crr.cz</a:t>
                      </a:r>
                      <a:endParaRPr lang="cs-CZ"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609607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052736"/>
            <a:ext cx="8425631" cy="5149627"/>
          </a:xfrm>
        </p:spPr>
        <p:txBody>
          <a:bodyPr rtlCol="0">
            <a:noAutofit/>
          </a:bodyPr>
          <a:lstStyle/>
          <a:p>
            <a:pPr marL="0" indent="0" eaLnBrk="0" fontAlgn="base" hangingPunct="0">
              <a:spcAft>
                <a:spcPct val="0"/>
              </a:spcAft>
              <a:buNone/>
            </a:pPr>
            <a:r>
              <a:rPr lang="cs-CZ" sz="2000" b="1" dirty="0" smtClean="0">
                <a:latin typeface="+mn-lt"/>
              </a:rPr>
              <a:t>Indikátory výstupu:</a:t>
            </a:r>
            <a:endParaRPr lang="cs-CZ" sz="2000" b="1" dirty="0">
              <a:latin typeface="+mn-lt"/>
            </a:endParaRPr>
          </a:p>
          <a:p>
            <a:pPr marL="0" indent="0" eaLnBrk="0" fontAlgn="base" hangingPunct="0">
              <a:spcAft>
                <a:spcPct val="0"/>
              </a:spcAft>
              <a:buNone/>
            </a:pPr>
            <a:endParaRPr lang="cs-CZ" sz="2000" dirty="0"/>
          </a:p>
          <a:p>
            <a:pPr algn="just">
              <a:spcAft>
                <a:spcPts val="1000"/>
              </a:spcAft>
            </a:pPr>
            <a:r>
              <a:rPr lang="cs-CZ" sz="2000" b="1" dirty="0" smtClean="0">
                <a:ea typeface="MS Mincho"/>
                <a:cs typeface="Arial"/>
              </a:rPr>
              <a:t>5 00 01 – Kapacita podporovaných zařízení péče o děti nebo vzdělávacích zařízení</a:t>
            </a:r>
            <a:endParaRPr lang="cs-CZ" sz="2000" dirty="0">
              <a:ea typeface="MS Mincho"/>
              <a:cs typeface="Times New Roman"/>
            </a:endParaRPr>
          </a:p>
          <a:p>
            <a:pPr algn="just">
              <a:spcAft>
                <a:spcPts val="1000"/>
              </a:spcAft>
            </a:pPr>
            <a:r>
              <a:rPr lang="cs-CZ" sz="2000" dirty="0">
                <a:ea typeface="MS Mincho"/>
                <a:cs typeface="Arial"/>
              </a:rPr>
              <a:t>Povinný indikátor pro všechny projekty. Žadatel uvede cílovou hodnotu projektu, kterou se zavazuje naplnit.  </a:t>
            </a:r>
            <a:endParaRPr lang="cs-CZ" sz="2000" dirty="0">
              <a:ea typeface="MS Mincho"/>
              <a:cs typeface="Times New Roman"/>
            </a:endParaRPr>
          </a:p>
          <a:p>
            <a:r>
              <a:rPr lang="cs-CZ" sz="2000" b="1" dirty="0" smtClean="0"/>
              <a:t>Výchozí hodnota: 0</a:t>
            </a:r>
          </a:p>
          <a:p>
            <a:r>
              <a:rPr lang="cs-CZ" sz="2000" b="1" dirty="0" smtClean="0"/>
              <a:t>Cílová </a:t>
            </a:r>
            <a:r>
              <a:rPr lang="cs-CZ" sz="2000" b="1" dirty="0"/>
              <a:t>hodnota: </a:t>
            </a:r>
            <a:r>
              <a:rPr lang="cs-CZ" sz="2000" dirty="0" smtClean="0"/>
              <a:t>plánovaná maximální okamžitá kapacita projektem podpořených učeben</a:t>
            </a:r>
            <a:endParaRPr lang="cs-CZ" sz="2000" dirty="0"/>
          </a:p>
          <a:p>
            <a:r>
              <a:rPr lang="cs-CZ" sz="2000" b="1" dirty="0"/>
              <a:t>Dosažená hodnota:</a:t>
            </a:r>
            <a:r>
              <a:rPr lang="cs-CZ" sz="2000" dirty="0"/>
              <a:t> </a:t>
            </a:r>
            <a:r>
              <a:rPr lang="cs-CZ" sz="2000" dirty="0" smtClean="0"/>
              <a:t>dosažená maximální okamžitá </a:t>
            </a:r>
            <a:r>
              <a:rPr lang="cs-CZ" sz="2000" dirty="0"/>
              <a:t>kapacita projektem podpořených </a:t>
            </a:r>
            <a:r>
              <a:rPr lang="cs-CZ" sz="2000" dirty="0" smtClean="0"/>
              <a:t>učeben; Hodnota </a:t>
            </a:r>
            <a:r>
              <a:rPr lang="cs-CZ" sz="2000" dirty="0"/>
              <a:t>je naplňována k datu ukončení realizace projektu.</a:t>
            </a:r>
          </a:p>
          <a:p>
            <a:r>
              <a:rPr lang="cs-CZ" sz="2000" b="1" dirty="0"/>
              <a:t>Tolerance:</a:t>
            </a:r>
            <a:r>
              <a:rPr lang="cs-CZ" sz="2000" dirty="0"/>
              <a:t> </a:t>
            </a:r>
            <a:r>
              <a:rPr lang="cs-CZ" sz="2000" dirty="0" smtClean="0"/>
              <a:t>+/- 10 %</a:t>
            </a:r>
            <a:endParaRPr lang="cs-CZ" sz="2000"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a:p>
            <a:pPr marL="0" indent="0">
              <a:spcBef>
                <a:spcPts val="1800"/>
              </a:spcBef>
              <a:buNone/>
            </a:pPr>
            <a:endParaRPr lang="cs-CZ" sz="2000" b="1"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052736"/>
            <a:ext cx="8425631" cy="5149627"/>
          </a:xfrm>
        </p:spPr>
        <p:txBody>
          <a:bodyPr rtlCol="0">
            <a:noAutofit/>
          </a:bodyPr>
          <a:lstStyle/>
          <a:p>
            <a:pPr marL="0" indent="0" eaLnBrk="0" fontAlgn="base" hangingPunct="0">
              <a:spcAft>
                <a:spcPct val="0"/>
              </a:spcAft>
              <a:buNone/>
            </a:pPr>
            <a:r>
              <a:rPr lang="cs-CZ" sz="2000" b="1" dirty="0" smtClean="0">
                <a:latin typeface="+mn-lt"/>
              </a:rPr>
              <a:t>Indikátory výstupu:</a:t>
            </a:r>
            <a:endParaRPr lang="cs-CZ" sz="2000" b="1" dirty="0">
              <a:latin typeface="+mn-lt"/>
            </a:endParaRPr>
          </a:p>
          <a:p>
            <a:pPr marL="0" indent="0" eaLnBrk="0" fontAlgn="base" hangingPunct="0">
              <a:spcAft>
                <a:spcPct val="0"/>
              </a:spcAft>
              <a:buNone/>
            </a:pPr>
            <a:endParaRPr lang="cs-CZ" sz="2000" dirty="0">
              <a:latin typeface="+mn-lt"/>
            </a:endParaRPr>
          </a:p>
          <a:p>
            <a:pPr algn="just">
              <a:spcAft>
                <a:spcPts val="1000"/>
              </a:spcAft>
            </a:pPr>
            <a:r>
              <a:rPr lang="cs-CZ" sz="2000" b="1" dirty="0" smtClean="0">
                <a:ea typeface="MS Mincho"/>
                <a:cs typeface="Arial"/>
              </a:rPr>
              <a:t>5 00 00 – Počet podpořených vzdělávacích zařízení</a:t>
            </a:r>
            <a:endParaRPr lang="cs-CZ" sz="2000" dirty="0">
              <a:ea typeface="MS Mincho"/>
              <a:cs typeface="Times New Roman"/>
            </a:endParaRPr>
          </a:p>
          <a:p>
            <a:pPr algn="just">
              <a:spcAft>
                <a:spcPts val="1000"/>
              </a:spcAft>
            </a:pPr>
            <a:r>
              <a:rPr lang="cs-CZ" sz="2000" dirty="0">
                <a:ea typeface="MS Mincho"/>
                <a:cs typeface="Arial"/>
              </a:rPr>
              <a:t>Povinný indikátor pro všechny projekty. Žadatel uvede cílovou hodnotu projektu, kterou se zavazuje naplnit.  </a:t>
            </a:r>
            <a:endParaRPr lang="cs-CZ" sz="2000" dirty="0">
              <a:ea typeface="MS Mincho"/>
              <a:cs typeface="Times New Roman"/>
            </a:endParaRPr>
          </a:p>
          <a:p>
            <a:r>
              <a:rPr lang="cs-CZ" sz="2000" b="1" dirty="0" smtClean="0"/>
              <a:t>Výchozí hodnota: 0</a:t>
            </a:r>
          </a:p>
          <a:p>
            <a:r>
              <a:rPr lang="cs-CZ" sz="2000" b="1" dirty="0" smtClean="0"/>
              <a:t>Cílová </a:t>
            </a:r>
            <a:r>
              <a:rPr lang="cs-CZ" sz="2000" b="1" dirty="0"/>
              <a:t>hodnota: </a:t>
            </a:r>
            <a:r>
              <a:rPr lang="cs-CZ" sz="2000" dirty="0" smtClean="0"/>
              <a:t>plánovaný počet projektem podpořených zařízení (dle IZO)</a:t>
            </a:r>
            <a:endParaRPr lang="cs-CZ" sz="2000" dirty="0"/>
          </a:p>
          <a:p>
            <a:r>
              <a:rPr lang="cs-CZ" sz="2000" b="1" dirty="0"/>
              <a:t>Dosažená hodnota:</a:t>
            </a:r>
            <a:r>
              <a:rPr lang="cs-CZ" sz="2000" dirty="0"/>
              <a:t> </a:t>
            </a:r>
            <a:r>
              <a:rPr lang="cs-CZ" sz="2000" dirty="0" smtClean="0"/>
              <a:t>skutečný počet projektem podpořených zařízení; Hodnota </a:t>
            </a:r>
            <a:r>
              <a:rPr lang="cs-CZ" sz="2000" dirty="0"/>
              <a:t>je naplňována k datu ukončení realizace projektu.</a:t>
            </a:r>
          </a:p>
          <a:p>
            <a:r>
              <a:rPr lang="cs-CZ" sz="2000" b="1" dirty="0"/>
              <a:t>Tolerance:</a:t>
            </a:r>
            <a:r>
              <a:rPr lang="cs-CZ" sz="2000" dirty="0"/>
              <a:t> </a:t>
            </a:r>
            <a:r>
              <a:rPr lang="cs-CZ" sz="2000" dirty="0" smtClean="0"/>
              <a:t>žádná</a:t>
            </a:r>
            <a:endParaRPr lang="cs-CZ" sz="2000"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a:p>
            <a:pPr marL="0" indent="0">
              <a:spcBef>
                <a:spcPts val="1800"/>
              </a:spcBef>
              <a:buNone/>
            </a:pPr>
            <a:endParaRPr lang="cs-CZ" sz="2000" b="1"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31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16024" y="1052737"/>
            <a:ext cx="9036496" cy="4968551"/>
          </a:xfrm>
        </p:spPr>
        <p:txBody>
          <a:bodyPr rtlCol="0">
            <a:noAutofit/>
          </a:bodyPr>
          <a:lstStyle/>
          <a:p>
            <a:pPr marL="0" indent="0">
              <a:buNone/>
            </a:pPr>
            <a:r>
              <a:rPr lang="cs-CZ" sz="2000" b="1" dirty="0"/>
              <a:t>Udržitelnost </a:t>
            </a:r>
            <a:endParaRPr lang="cs-CZ" sz="2000" b="1" dirty="0" smtClean="0"/>
          </a:p>
          <a:p>
            <a:pPr marL="0" indent="0">
              <a:buNone/>
            </a:pPr>
            <a:r>
              <a:rPr lang="cs-CZ" sz="2000" b="1" dirty="0" smtClean="0"/>
              <a:t>- 5 </a:t>
            </a:r>
            <a:r>
              <a:rPr lang="cs-CZ" sz="2000" b="1" dirty="0"/>
              <a:t>let od provedení poslední platby příjemci ze strany ŘO IROP</a:t>
            </a:r>
            <a:endParaRPr lang="cs-CZ" sz="2000" b="1" dirty="0" smtClean="0"/>
          </a:p>
          <a:p>
            <a:r>
              <a:rPr lang="cs-CZ" sz="2000" dirty="0"/>
              <a:t>V době udržitelnosti projektu musí veškerý pořízený investiční majetek sloužit pouze k účelu poskytování stejných služeb a provádění aktivit projektu pro stejné klienty cílové skupiny, ke kterým se příjemce zavázal v žádosti o podporu.</a:t>
            </a:r>
          </a:p>
          <a:p>
            <a:r>
              <a:rPr lang="cs-CZ" sz="2000" dirty="0"/>
              <a:t>V době udržitelnosti bude prováděna kontrola prostřednictvím Zpráv o udržitelnosti projektu, ex-post analýzy rizik a ex-post kontroly. Po dobu udržitelnosti je příjemce povinen prokázat fungování služeb v druhu a kapacitě, kterou určil v žádosti o podporu.</a:t>
            </a:r>
          </a:p>
          <a:p>
            <a:r>
              <a:rPr lang="cs-CZ" sz="2000" dirty="0"/>
              <a:t>V době udržitelnosti musí být dodržovány cílové hodnoty indikátorů stanovené v Rozhodnutí/Stanovení výdajů. </a:t>
            </a:r>
          </a:p>
          <a:p>
            <a:r>
              <a:rPr lang="cs-CZ" sz="2000" dirty="0"/>
              <a:t>V </a:t>
            </a:r>
            <a:r>
              <a:rPr lang="cs-CZ" sz="2000" dirty="0" err="1"/>
              <a:t>ZoR</a:t>
            </a:r>
            <a:r>
              <a:rPr lang="cs-CZ" sz="2000" dirty="0"/>
              <a:t> projektu a </a:t>
            </a:r>
            <a:r>
              <a:rPr lang="cs-CZ" sz="2000" dirty="0" err="1"/>
              <a:t>ZoU</a:t>
            </a:r>
            <a:r>
              <a:rPr lang="cs-CZ" sz="2000" dirty="0"/>
              <a:t> projektu příjemce uvádí informace požadované v kapitole 5 </a:t>
            </a:r>
            <a:r>
              <a:rPr lang="cs-CZ" sz="2000" dirty="0" smtClean="0"/>
              <a:t>Specifických </a:t>
            </a:r>
            <a:r>
              <a:rPr lang="cs-CZ" sz="2000" dirty="0"/>
              <a:t>p</a:t>
            </a:r>
            <a:r>
              <a:rPr lang="cs-CZ" sz="2000" dirty="0" smtClean="0"/>
              <a:t>ravidel.</a:t>
            </a: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46. A 47. Výzva IROP - „ZŠ“ a „ZŠ (SVL)“</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2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16024" y="764704"/>
            <a:ext cx="9036496" cy="4968551"/>
          </a:xfrm>
        </p:spPr>
        <p:txBody>
          <a:bodyPr rtlCol="0">
            <a:noAutofit/>
          </a:bodyPr>
          <a:lstStyle/>
          <a:p>
            <a:pPr marL="0" indent="0">
              <a:buNone/>
            </a:pPr>
            <a:r>
              <a:rPr lang="cs-CZ" sz="2000" b="1" dirty="0" smtClean="0"/>
              <a:t>Národní program MŠMT</a:t>
            </a:r>
          </a:p>
          <a:p>
            <a:pPr marL="0" indent="0">
              <a:buNone/>
            </a:pPr>
            <a:r>
              <a:rPr lang="cs-CZ" sz="2000" dirty="0"/>
              <a:t>Rozvoj výukových kapacit mateřských a základních škol zřizovaných územně samosprávnými </a:t>
            </a:r>
            <a:r>
              <a:rPr lang="cs-CZ" sz="2000" dirty="0" smtClean="0"/>
              <a:t>celky</a:t>
            </a:r>
          </a:p>
          <a:p>
            <a:r>
              <a:rPr lang="cs-CZ" sz="2000" dirty="0"/>
              <a:t>1. Podpora rozvoje výukových kapacit </a:t>
            </a:r>
            <a:r>
              <a:rPr lang="cs-CZ" sz="2000" b="1" dirty="0"/>
              <a:t>základních škol pouze s 1. stupněm.</a:t>
            </a:r>
            <a:r>
              <a:rPr lang="cs-CZ" sz="2000" dirty="0"/>
              <a:t> Dotaci lze poskytnout rovněž na projekt právnické osoby vykonávající činnost současně mateřské a základní školy umístěné v jedné budově, která vyžaduje v rámci jedné budovy redislokace učeben pro oba druhy vzdělávání. </a:t>
            </a:r>
          </a:p>
          <a:p>
            <a:r>
              <a:rPr lang="cs-CZ" sz="2000" dirty="0"/>
              <a:t>2. Podpora rozvoje výukových kapacit </a:t>
            </a:r>
            <a:r>
              <a:rPr lang="cs-CZ" sz="2000" b="1" dirty="0"/>
              <a:t>základních škol zřizovaných dobrovolnými svazky obcí</a:t>
            </a:r>
            <a:r>
              <a:rPr lang="cs-CZ" sz="2000" dirty="0"/>
              <a:t> </a:t>
            </a:r>
            <a:endParaRPr lang="cs-CZ" sz="2000" dirty="0" smtClean="0"/>
          </a:p>
          <a:p>
            <a:pPr marL="0" indent="0">
              <a:buNone/>
            </a:pPr>
            <a:r>
              <a:rPr lang="cs-CZ" sz="2000" dirty="0" smtClean="0">
                <a:hlinkClick r:id="rId3"/>
              </a:rPr>
              <a:t>http</a:t>
            </a:r>
            <a:r>
              <a:rPr lang="cs-CZ" sz="2000" dirty="0">
                <a:hlinkClick r:id="rId3"/>
              </a:rPr>
              <a:t>://</a:t>
            </a:r>
            <a:r>
              <a:rPr lang="cs-CZ" sz="2000" dirty="0" smtClean="0">
                <a:hlinkClick r:id="rId3"/>
              </a:rPr>
              <a:t>www.msmt.cz/vzdelavani/zakladni-vzdelavani/fond-rozvoje-kapacit-materskych-a-zakladnich-skol?highlightWords=fond+rozvoje+kapacit</a:t>
            </a:r>
            <a:endParaRPr lang="cs-CZ" sz="2000" dirty="0" smtClean="0"/>
          </a:p>
          <a:p>
            <a:pPr marL="0" indent="0">
              <a:buNone/>
            </a:pPr>
            <a:endParaRPr lang="cs-CZ" sz="2000" b="1" dirty="0" smtClean="0"/>
          </a:p>
          <a:p>
            <a:pPr marL="0" indent="0">
              <a:buNone/>
            </a:pPr>
            <a:r>
              <a:rPr lang="cs-CZ" sz="2000" b="1" dirty="0" smtClean="0"/>
              <a:t>Operační </a:t>
            </a:r>
            <a:r>
              <a:rPr lang="cs-CZ" sz="2000" b="1" dirty="0"/>
              <a:t>program Výzkum, vývoj a vzdělávání – OP VVV</a:t>
            </a:r>
          </a:p>
          <a:p>
            <a:pPr marL="0" indent="0">
              <a:buNone/>
            </a:pPr>
            <a:r>
              <a:rPr lang="cs-CZ" sz="2000" dirty="0">
                <a:hlinkClick r:id="rId4"/>
              </a:rPr>
              <a:t>http://www.msmt.cz/strukturalni-fondy-1/vyzvy-op-vvv</a:t>
            </a:r>
            <a:endParaRPr lang="cs-CZ" sz="2000" dirty="0"/>
          </a:p>
          <a:p>
            <a:pPr marL="0" indent="0">
              <a:buNone/>
            </a:pPr>
            <a:endParaRPr lang="cs-CZ" sz="2000" dirty="0" smtClean="0"/>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smtClean="0">
                <a:solidFill>
                  <a:srgbClr val="0070C0"/>
                </a:solidFill>
                <a:latin typeface="Myriad Pro"/>
              </a:rPr>
              <a:t>Informace k výzvám </a:t>
            </a:r>
            <a:r>
              <a:rPr lang="cs-CZ" sz="2400" b="1" dirty="0" err="1" smtClean="0">
                <a:solidFill>
                  <a:srgbClr val="0070C0"/>
                </a:solidFill>
                <a:latin typeface="Myriad Pro"/>
              </a:rPr>
              <a:t>mšmt</a:t>
            </a:r>
            <a:endParaRPr lang="cs-CZ" sz="24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29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5"/>
            <a:ext cx="8229600" cy="5760640"/>
          </a:xfrm>
        </p:spPr>
        <p:txBody>
          <a:bodyPr>
            <a:normAutofit fontScale="85000" lnSpcReduction="20000"/>
          </a:bodyPr>
          <a:lstStyle/>
          <a:p>
            <a:pPr marL="0" indent="0" algn="ctr">
              <a:buNone/>
            </a:pPr>
            <a:r>
              <a:rPr lang="cs-CZ" sz="4400" dirty="0" smtClean="0">
                <a:solidFill>
                  <a:srgbClr val="000000"/>
                </a:solidFill>
                <a:latin typeface="Myriad Pro Black"/>
                <a:cs typeface="Myriad Pro Black"/>
              </a:rPr>
              <a:t>DĚKUJEME </a:t>
            </a:r>
            <a:r>
              <a:rPr lang="cs-CZ" sz="4400" dirty="0">
                <a:solidFill>
                  <a:srgbClr val="000000"/>
                </a:solidFill>
                <a:latin typeface="Myriad Pro Black"/>
                <a:cs typeface="Myriad Pro Black"/>
              </a:rPr>
              <a:t>VÁM ZA POZORNOST</a:t>
            </a:r>
            <a:r>
              <a:rPr lang="cs-CZ" sz="4400" b="1" dirty="0">
                <a:solidFill>
                  <a:srgbClr val="000000"/>
                </a:solidFill>
                <a:cs typeface="Myriad Pro"/>
              </a:rPr>
              <a:t/>
            </a:r>
            <a:br>
              <a:rPr lang="cs-CZ" sz="4400" b="1" dirty="0">
                <a:solidFill>
                  <a:srgbClr val="000000"/>
                </a:solidFill>
                <a:cs typeface="Myriad Pro"/>
              </a:rPr>
            </a:br>
            <a:r>
              <a:rPr lang="cs-CZ" sz="4400" dirty="0">
                <a:solidFill>
                  <a:srgbClr val="000000"/>
                </a:solidFill>
                <a:cs typeface="Myriad Pro"/>
              </a:rPr>
              <a:t/>
            </a:r>
            <a:br>
              <a:rPr lang="cs-CZ" sz="4400" dirty="0">
                <a:solidFill>
                  <a:srgbClr val="000000"/>
                </a:solidFill>
                <a:cs typeface="Myriad Pro"/>
              </a:rPr>
            </a:br>
            <a:r>
              <a:rPr lang="cs-CZ" b="1" dirty="0" smtClean="0">
                <a:solidFill>
                  <a:srgbClr val="000000"/>
                </a:solidFill>
                <a:cs typeface="Myriad Pro"/>
              </a:rPr>
              <a:t>PhDr. Aleš Pekárek</a:t>
            </a:r>
          </a:p>
          <a:p>
            <a:pPr marL="0" indent="0" algn="ctr">
              <a:buNone/>
            </a:pPr>
            <a:r>
              <a:rPr lang="cs-CZ" b="1" dirty="0" smtClean="0">
                <a:solidFill>
                  <a:srgbClr val="000000"/>
                </a:solidFill>
                <a:cs typeface="Myriad Pro"/>
              </a:rPr>
              <a:t>Mgr. Ondřej Pešek</a:t>
            </a:r>
          </a:p>
          <a:p>
            <a:pPr marL="0" indent="0" algn="ctr">
              <a:buNone/>
            </a:pPr>
            <a:r>
              <a:rPr lang="cs-CZ" sz="2600" dirty="0">
                <a:solidFill>
                  <a:srgbClr val="000000"/>
                </a:solidFill>
                <a:cs typeface="Myriad Pro"/>
              </a:rPr>
              <a:t/>
            </a:r>
            <a:br>
              <a:rPr lang="cs-CZ" sz="2600" dirty="0">
                <a:solidFill>
                  <a:srgbClr val="000000"/>
                </a:solidFill>
                <a:cs typeface="Myriad Pro"/>
              </a:rPr>
            </a:br>
            <a:r>
              <a:rPr lang="cs-CZ" sz="2600" dirty="0" smtClean="0">
                <a:solidFill>
                  <a:srgbClr val="000000"/>
                </a:solidFill>
                <a:cs typeface="Myriad Pro"/>
              </a:rPr>
              <a:t>Ministerstvo pro místní rozvoj ČR</a:t>
            </a:r>
          </a:p>
          <a:p>
            <a:pPr marL="0" indent="0" algn="ctr">
              <a:buNone/>
            </a:pPr>
            <a:r>
              <a:rPr lang="cs-CZ" sz="2600" dirty="0" smtClean="0">
                <a:solidFill>
                  <a:srgbClr val="000000"/>
                </a:solidFill>
                <a:cs typeface="Myriad Pro"/>
              </a:rPr>
              <a:t>Odbor řízení operačních programů</a:t>
            </a:r>
            <a:br>
              <a:rPr lang="cs-CZ" sz="2600" dirty="0" smtClean="0">
                <a:solidFill>
                  <a:srgbClr val="000000"/>
                </a:solidFill>
                <a:cs typeface="Myriad Pro"/>
              </a:rPr>
            </a:br>
            <a:r>
              <a:rPr lang="cs-CZ" sz="2600" dirty="0" smtClean="0">
                <a:solidFill>
                  <a:srgbClr val="000000"/>
                </a:solidFill>
                <a:cs typeface="Myriad Pro"/>
              </a:rPr>
              <a:t>E-mail: </a:t>
            </a:r>
            <a:r>
              <a:rPr lang="cs-CZ" sz="2600" u="sng" dirty="0" smtClean="0">
                <a:hlinkClick r:id="rId2"/>
              </a:rPr>
              <a:t>ondrej.pesek@mmr.cz</a:t>
            </a:r>
            <a:r>
              <a:rPr lang="cs-CZ" sz="2600" dirty="0" smtClean="0">
                <a:solidFill>
                  <a:srgbClr val="000000"/>
                </a:solidFill>
                <a:cs typeface="Myriad Pro"/>
              </a:rPr>
              <a:t/>
            </a:r>
            <a:br>
              <a:rPr lang="cs-CZ" sz="2600" dirty="0" smtClean="0">
                <a:solidFill>
                  <a:srgbClr val="000000"/>
                </a:solidFill>
                <a:cs typeface="Myriad Pro"/>
              </a:rPr>
            </a:br>
            <a:endParaRPr lang="cs-CZ" sz="2600" dirty="0" smtClean="0">
              <a:solidFill>
                <a:srgbClr val="000000"/>
              </a:solidFill>
              <a:cs typeface="Myriad Pro"/>
            </a:endParaRPr>
          </a:p>
          <a:p>
            <a:pPr marL="0" indent="0" algn="ctr">
              <a:buNone/>
            </a:pPr>
            <a:r>
              <a:rPr lang="pl-PL" sz="2600" b="1" dirty="0" smtClean="0">
                <a:solidFill>
                  <a:srgbClr val="000000"/>
                </a:solidFill>
                <a:cs typeface="Myriad Pro"/>
              </a:rPr>
              <a:t>Konzultační </a:t>
            </a:r>
            <a:r>
              <a:rPr lang="pl-PL" sz="2600" b="1" dirty="0">
                <a:solidFill>
                  <a:srgbClr val="000000"/>
                </a:solidFill>
                <a:cs typeface="Myriad Pro"/>
              </a:rPr>
              <a:t>servis</a:t>
            </a:r>
          </a:p>
          <a:p>
            <a:pPr marL="0" indent="0" algn="ctr">
              <a:buNone/>
            </a:pPr>
            <a:r>
              <a:rPr lang="cs-CZ" sz="2600" dirty="0"/>
              <a:t>Centrum pro regionální rozvoj České republiky </a:t>
            </a:r>
            <a:endParaRPr lang="cs-CZ" sz="2600" dirty="0" smtClean="0"/>
          </a:p>
          <a:p>
            <a:pPr marL="0" indent="0" algn="ctr">
              <a:buNone/>
            </a:pPr>
            <a:r>
              <a:rPr lang="cs-CZ" sz="2600" dirty="0" smtClean="0"/>
              <a:t>– </a:t>
            </a:r>
            <a:r>
              <a:rPr lang="cs-CZ" sz="2600" dirty="0"/>
              <a:t>krajská oddělení:</a:t>
            </a:r>
            <a:br>
              <a:rPr lang="cs-CZ" sz="2600" dirty="0"/>
            </a:br>
            <a:r>
              <a:rPr lang="cs-CZ" sz="2600" u="sng" dirty="0">
                <a:hlinkClick r:id="rId3"/>
              </a:rPr>
              <a:t>http://www.crr.cz/cs/crr/kontakty-irop</a:t>
            </a:r>
            <a:endParaRPr lang="cs-CZ" sz="2600" u="sng" dirty="0"/>
          </a:p>
          <a:p>
            <a:pPr marL="0" indent="0" algn="ctr">
              <a:spcBef>
                <a:spcPts val="1080"/>
              </a:spcBef>
              <a:buNone/>
            </a:pPr>
            <a:r>
              <a:rPr lang="cs-CZ" sz="2600" b="1" u="sng" dirty="0" smtClean="0">
                <a:hlinkClick r:id="rId4"/>
              </a:rPr>
              <a:t>http</a:t>
            </a:r>
            <a:r>
              <a:rPr lang="cs-CZ" sz="2600" b="1" u="sng" dirty="0">
                <a:hlinkClick r:id="rId4"/>
              </a:rPr>
              <a:t>://www.dotaceEu.cz/irop</a:t>
            </a:r>
            <a:endParaRPr lang="pl-PL" sz="2600" b="1" dirty="0">
              <a:solidFill>
                <a:srgbClr val="000000"/>
              </a:solidFill>
              <a:cs typeface="Myriad Pro"/>
            </a:endParaRPr>
          </a:p>
          <a:p>
            <a:pPr marL="0" indent="0" algn="ctr">
              <a:buNone/>
            </a:pPr>
            <a:r>
              <a:rPr lang="cs-CZ" dirty="0">
                <a:solidFill>
                  <a:srgbClr val="000000"/>
                </a:solidFill>
                <a:cs typeface="Myriad Pro"/>
              </a:rPr>
              <a:t/>
            </a:r>
            <a:br>
              <a:rPr lang="cs-CZ" dirty="0">
                <a:solidFill>
                  <a:srgbClr val="000000"/>
                </a:solidFill>
                <a:cs typeface="Myriad Pro"/>
              </a:rPr>
            </a:br>
            <a:endParaRPr lang="cs-CZ" dirty="0"/>
          </a:p>
        </p:txBody>
      </p:sp>
      <p:pic>
        <p:nvPicPr>
          <p:cNvPr id="2050" name="Picture 2" descr="C:\Users\paldav\Desktop\Loga\IROP_CZ_RO_B_C RGB_malý.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5949280"/>
            <a:ext cx="4264575" cy="70244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54</a:t>
            </a:fld>
            <a:endParaRPr lang="cs-CZ">
              <a:solidFill>
                <a:prstClr val="black">
                  <a:tint val="75000"/>
                </a:prstClr>
              </a:solidFill>
            </a:endParaRPr>
          </a:p>
        </p:txBody>
      </p:sp>
    </p:spTree>
    <p:extLst>
      <p:ext uri="{BB962C8B-B14F-4D97-AF65-F5344CB8AC3E}">
        <p14:creationId xmlns:p14="http://schemas.microsoft.com/office/powerpoint/2010/main" val="788224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10" name="Zástupný symbol pro obsah 2"/>
          <p:cNvSpPr txBox="1">
            <a:spLocks/>
          </p:cNvSpPr>
          <p:nvPr/>
        </p:nvSpPr>
        <p:spPr>
          <a:xfrm>
            <a:off x="107504" y="1340768"/>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Aft>
                <a:spcPts val="600"/>
              </a:spcAft>
              <a:buFont typeface="Arial"/>
              <a:buNone/>
              <a:defRPr/>
            </a:pPr>
            <a:r>
              <a:rPr lang="cs-CZ" sz="2400" b="1" dirty="0" smtClean="0">
                <a:cs typeface="Arial" charset="0"/>
              </a:rPr>
              <a:t>Obecná pravidla</a:t>
            </a:r>
          </a:p>
          <a:p>
            <a:pPr marL="400050" lvl="1" indent="0">
              <a:spcAft>
                <a:spcPts val="600"/>
              </a:spcAft>
              <a:buFont typeface="Arial"/>
              <a:buNone/>
              <a:defRPr/>
            </a:pPr>
            <a:r>
              <a:rPr lang="cs-CZ" sz="2400" i="1" dirty="0" smtClean="0">
                <a:cs typeface="Arial" charset="0"/>
              </a:rPr>
              <a:t>(závazná pro všechny specifické cíle a výzvy)</a:t>
            </a:r>
            <a:endParaRPr lang="cs-CZ" sz="2400" i="1" u="sng" dirty="0" smtClean="0">
              <a:cs typeface="Arial" charset="0"/>
            </a:endParaRPr>
          </a:p>
          <a:p>
            <a:pPr marL="457200" lvl="1" indent="0">
              <a:buFont typeface="Arial"/>
              <a:buNone/>
              <a:defRPr/>
            </a:pPr>
            <a:r>
              <a:rPr lang="cs-CZ" sz="2400" dirty="0" smtClean="0">
                <a:hlinkClick r:id="rId4"/>
              </a:rPr>
              <a:t>www.dotaceEU.cz/IROP</a:t>
            </a:r>
            <a:endParaRPr lang="cs-CZ" sz="2400" dirty="0" smtClean="0"/>
          </a:p>
          <a:p>
            <a:pPr marL="457200" lvl="1" indent="0">
              <a:buFont typeface="Arial"/>
              <a:buNone/>
              <a:defRPr/>
            </a:pPr>
            <a:endParaRPr lang="cs-CZ" sz="2400" dirty="0" smtClean="0"/>
          </a:p>
          <a:p>
            <a:pPr marL="400050" lvl="1" indent="0">
              <a:spcAft>
                <a:spcPts val="600"/>
              </a:spcAft>
              <a:buFont typeface="Arial"/>
              <a:buNone/>
              <a:defRPr/>
            </a:pPr>
            <a:r>
              <a:rPr lang="cs-CZ" sz="2400" b="1" dirty="0" smtClean="0">
                <a:cs typeface="Arial" charset="0"/>
              </a:rPr>
              <a:t>Specifická pravidla</a:t>
            </a:r>
          </a:p>
          <a:p>
            <a:pPr marL="400050" lvl="1" indent="0">
              <a:spcAft>
                <a:spcPts val="600"/>
              </a:spcAft>
              <a:buFont typeface="Arial"/>
              <a:buNone/>
              <a:defRPr/>
            </a:pPr>
            <a:r>
              <a:rPr lang="cs-CZ" sz="2400" i="1" dirty="0" smtClean="0">
                <a:cs typeface="Arial" charset="0"/>
              </a:rPr>
              <a:t>(pro každou výzvu samostatný dokument)</a:t>
            </a:r>
            <a:r>
              <a:rPr lang="cs-CZ" sz="2400" i="1" u="sng" dirty="0" smtClean="0">
                <a:cs typeface="Arial" charset="0"/>
              </a:rPr>
              <a:t> </a:t>
            </a:r>
          </a:p>
          <a:p>
            <a:pPr marL="400050" lvl="1" indent="0">
              <a:spcAft>
                <a:spcPts val="600"/>
              </a:spcAft>
              <a:buFont typeface="Arial"/>
              <a:buNone/>
              <a:defRPr/>
            </a:pPr>
            <a:r>
              <a:rPr lang="cs-CZ" sz="2400" dirty="0" smtClean="0">
                <a:cs typeface="Arial" charset="0"/>
                <a:hlinkClick r:id="rId4"/>
              </a:rPr>
              <a:t>www.dotaceEU.cz/IROP</a:t>
            </a:r>
            <a:endParaRPr lang="cs-CZ" sz="2400" dirty="0" smtClean="0">
              <a:cs typeface="Arial" charset="0"/>
            </a:endParaRPr>
          </a:p>
          <a:p>
            <a:pPr lvl="1" indent="-342900">
              <a:spcAft>
                <a:spcPts val="600"/>
              </a:spcAft>
              <a:buFont typeface="Arial" panose="020B0604020202020204" pitchFamily="34" charset="0"/>
              <a:buChar char="•"/>
              <a:defRPr/>
            </a:pPr>
            <a:r>
              <a:rPr lang="cs-CZ" sz="2400" dirty="0" smtClean="0">
                <a:cs typeface="Arial" charset="0"/>
              </a:rPr>
              <a:t>podporované aktivity, způsobilé výdaje, hodnoticí kritéria, povinné přílohy</a:t>
            </a:r>
          </a:p>
          <a:p>
            <a:endParaRPr lang="cs-CZ" dirty="0"/>
          </a:p>
        </p:txBody>
      </p:sp>
      <p:sp>
        <p:nvSpPr>
          <p:cNvPr id="7"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it-IT" sz="3200" dirty="0">
                <a:solidFill>
                  <a:srgbClr val="0070C0"/>
                </a:solidFill>
              </a:rPr>
              <a:t>Pravidla pro žadatele a příjemce</a:t>
            </a:r>
            <a:endParaRPr lang="cs-CZ" sz="3200" dirty="0">
              <a:solidFill>
                <a:srgbClr val="0070C0"/>
              </a:solidFill>
            </a:endParaRPr>
          </a:p>
        </p:txBody>
      </p:sp>
    </p:spTree>
    <p:extLst>
      <p:ext uri="{BB962C8B-B14F-4D97-AF65-F5344CB8AC3E}">
        <p14:creationId xmlns:p14="http://schemas.microsoft.com/office/powerpoint/2010/main" val="1294287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Nadpis 1"/>
          <p:cNvSpPr txBox="1">
            <a:spLocks/>
          </p:cNvSpPr>
          <p:nvPr/>
        </p:nvSpPr>
        <p:spPr>
          <a:xfrm>
            <a:off x="457200" y="284163"/>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dirty="0">
              <a:solidFill>
                <a:srgbClr val="0070C0"/>
              </a:solidFill>
            </a:endParaRPr>
          </a:p>
        </p:txBody>
      </p:sp>
      <p:graphicFrame>
        <p:nvGraphicFramePr>
          <p:cNvPr id="11" name="Zástupný symbol pro obsah 4"/>
          <p:cNvGraphicFramePr>
            <a:graphicFrameLocks/>
          </p:cNvGraphicFramePr>
          <p:nvPr>
            <p:extLst>
              <p:ext uri="{D42A27DB-BD31-4B8C-83A1-F6EECF244321}">
                <p14:modId xmlns:p14="http://schemas.microsoft.com/office/powerpoint/2010/main" val="500167544"/>
              </p:ext>
            </p:extLst>
          </p:nvPr>
        </p:nvGraphicFramePr>
        <p:xfrm>
          <a:off x="457200" y="1061048"/>
          <a:ext cx="8229600" cy="5032248"/>
        </p:xfrm>
        <a:graphic>
          <a:graphicData uri="http://schemas.openxmlformats.org/drawingml/2006/table">
            <a:tbl>
              <a:tblPr firstRow="1" bandRow="1">
                <a:tableStyleId>{5C22544A-7EE6-4342-B048-85BDC9FD1C3A}</a:tableStyleId>
              </a:tblPr>
              <a:tblGrid>
                <a:gridCol w="4114800"/>
                <a:gridCol w="4114800"/>
              </a:tblGrid>
              <a:tr h="0">
                <a:tc gridSpan="2">
                  <a:txBody>
                    <a:bodyPr/>
                    <a:lstStyle/>
                    <a:p>
                      <a:pPr algn="ctr"/>
                      <a:r>
                        <a:rPr lang="cs-CZ" dirty="0" smtClean="0"/>
                        <a:t>Kapitoly</a:t>
                      </a:r>
                      <a:r>
                        <a:rPr lang="cs-CZ" baseline="0" dirty="0" smtClean="0"/>
                        <a:t> Obecných pravidel</a:t>
                      </a:r>
                      <a:endParaRPr lang="cs-CZ" dirty="0"/>
                    </a:p>
                  </a:txBody>
                  <a:tcPr/>
                </a:tc>
                <a:tc hMerge="1">
                  <a:txBody>
                    <a:bodyPr/>
                    <a:lstStyle/>
                    <a:p>
                      <a:endParaRPr lang="cs-CZ" dirty="0"/>
                    </a:p>
                  </a:txBody>
                  <a:tcPr/>
                </a:tc>
              </a:tr>
              <a:tr h="356049">
                <a:tc>
                  <a:txBody>
                    <a:bodyPr/>
                    <a:lstStyle/>
                    <a:p>
                      <a:r>
                        <a:rPr lang="cs-CZ" dirty="0" smtClean="0"/>
                        <a:t>Vyhlášení výzvy a předkládání žádostí</a:t>
                      </a:r>
                      <a:endParaRPr lang="cs-CZ" dirty="0"/>
                    </a:p>
                  </a:txBody>
                  <a:tcPr/>
                </a:tc>
                <a:tc>
                  <a:txBody>
                    <a:bodyPr/>
                    <a:lstStyle/>
                    <a:p>
                      <a:r>
                        <a:rPr lang="cs-CZ" dirty="0" smtClean="0"/>
                        <a:t>Publicita</a:t>
                      </a:r>
                      <a:endParaRPr lang="cs-CZ" dirty="0"/>
                    </a:p>
                  </a:txBody>
                  <a:tcPr/>
                </a:tc>
              </a:tr>
              <a:tr h="356049">
                <a:tc>
                  <a:txBody>
                    <a:bodyPr/>
                    <a:lstStyle/>
                    <a:p>
                      <a:r>
                        <a:rPr lang="cs-CZ" dirty="0" smtClean="0"/>
                        <a:t>Hodnocení a výběr projektů</a:t>
                      </a:r>
                      <a:endParaRPr lang="cs-CZ" dirty="0"/>
                    </a:p>
                  </a:txBody>
                  <a:tcPr/>
                </a:tc>
                <a:tc>
                  <a:txBody>
                    <a:bodyPr/>
                    <a:lstStyle/>
                    <a:p>
                      <a:r>
                        <a:rPr lang="cs-CZ" dirty="0" smtClean="0"/>
                        <a:t>Sankce</a:t>
                      </a:r>
                      <a:endParaRPr lang="cs-CZ" dirty="0"/>
                    </a:p>
                  </a:txBody>
                  <a:tcPr/>
                </a:tc>
              </a:tr>
              <a:tr h="356049">
                <a:tc>
                  <a:txBody>
                    <a:bodyPr/>
                    <a:lstStyle/>
                    <a:p>
                      <a:r>
                        <a:rPr lang="cs-CZ" dirty="0" smtClean="0"/>
                        <a:t>Příprava</a:t>
                      </a:r>
                      <a:r>
                        <a:rPr lang="cs-CZ" baseline="0" dirty="0" smtClean="0"/>
                        <a:t> a realizace projektu</a:t>
                      </a:r>
                      <a:endParaRPr lang="cs-CZ" dirty="0"/>
                    </a:p>
                  </a:txBody>
                  <a:tcPr/>
                </a:tc>
                <a:tc>
                  <a:txBody>
                    <a:bodyPr/>
                    <a:lstStyle/>
                    <a:p>
                      <a:r>
                        <a:rPr lang="cs-CZ" dirty="0" smtClean="0"/>
                        <a:t>Monitorování projektů</a:t>
                      </a:r>
                      <a:endParaRPr lang="cs-CZ" dirty="0"/>
                    </a:p>
                  </a:txBody>
                  <a:tcPr/>
                </a:tc>
              </a:tr>
              <a:tr h="356049">
                <a:tc>
                  <a:txBody>
                    <a:bodyPr/>
                    <a:lstStyle/>
                    <a:p>
                      <a:r>
                        <a:rPr lang="cs-CZ" dirty="0" smtClean="0"/>
                        <a:t>Investiční</a:t>
                      </a:r>
                      <a:r>
                        <a:rPr lang="cs-CZ" baseline="0" dirty="0" smtClean="0"/>
                        <a:t> plánování  </a:t>
                      </a:r>
                      <a:endParaRPr lang="cs-CZ" dirty="0"/>
                    </a:p>
                  </a:txBody>
                  <a:tcPr/>
                </a:tc>
                <a:tc>
                  <a:txBody>
                    <a:bodyPr/>
                    <a:lstStyle/>
                    <a:p>
                      <a:r>
                        <a:rPr lang="cs-CZ" dirty="0" smtClean="0"/>
                        <a:t>Indikátory</a:t>
                      </a:r>
                      <a:endParaRPr lang="cs-CZ" dirty="0"/>
                    </a:p>
                  </a:txBody>
                  <a:tcPr/>
                </a:tc>
              </a:tr>
              <a:tr h="356049">
                <a:tc>
                  <a:txBody>
                    <a:bodyPr/>
                    <a:lstStyle/>
                    <a:p>
                      <a:r>
                        <a:rPr lang="cs-CZ" dirty="0" smtClean="0"/>
                        <a:t>Dodatečné stavební práce</a:t>
                      </a:r>
                      <a:endParaRPr lang="cs-CZ" dirty="0"/>
                    </a:p>
                  </a:txBody>
                  <a:tcPr/>
                </a:tc>
                <a:tc>
                  <a:txBody>
                    <a:bodyPr/>
                    <a:lstStyle/>
                    <a:p>
                      <a:r>
                        <a:rPr lang="cs-CZ" dirty="0" smtClean="0"/>
                        <a:t>Změny v projektu</a:t>
                      </a:r>
                      <a:endParaRPr lang="cs-CZ" dirty="0"/>
                    </a:p>
                  </a:txBody>
                  <a:tcPr/>
                </a:tc>
              </a:tr>
              <a:tr h="6431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Odstoupení, ukončení realizace projektu</a:t>
                      </a:r>
                    </a:p>
                  </a:txBody>
                  <a:tcPr/>
                </a:tc>
                <a:tc>
                  <a:txBody>
                    <a:bodyPr/>
                    <a:lstStyle/>
                    <a:p>
                      <a:r>
                        <a:rPr lang="cs-CZ" dirty="0" smtClean="0"/>
                        <a:t>Nesrovnalosti,</a:t>
                      </a:r>
                      <a:r>
                        <a:rPr lang="cs-CZ" baseline="0" dirty="0" smtClean="0"/>
                        <a:t> porušení rozpočtové kázně, porušení právního aktu</a:t>
                      </a:r>
                      <a:endParaRPr lang="cs-CZ" dirty="0"/>
                    </a:p>
                  </a:txBody>
                  <a:tcPr/>
                </a:tc>
              </a:tr>
              <a:tr h="356049">
                <a:tc>
                  <a:txBody>
                    <a:bodyPr/>
                    <a:lstStyle/>
                    <a:p>
                      <a:r>
                        <a:rPr lang="cs-CZ" dirty="0" smtClean="0"/>
                        <a:t>Veřejná podpora</a:t>
                      </a:r>
                      <a:endParaRPr lang="cs-CZ" dirty="0"/>
                    </a:p>
                  </a:txBody>
                  <a:tcPr/>
                </a:tc>
                <a:tc>
                  <a:txBody>
                    <a:bodyPr/>
                    <a:lstStyle/>
                    <a:p>
                      <a:r>
                        <a:rPr lang="cs-CZ" dirty="0" smtClean="0"/>
                        <a:t>Financování</a:t>
                      </a:r>
                      <a:endParaRPr lang="cs-CZ" dirty="0"/>
                    </a:p>
                  </a:txBody>
                  <a:tcPr/>
                </a:tc>
              </a:tr>
              <a:tr h="356049">
                <a:tc>
                  <a:txBody>
                    <a:bodyPr/>
                    <a:lstStyle/>
                    <a:p>
                      <a:r>
                        <a:rPr lang="cs-CZ" dirty="0" smtClean="0"/>
                        <a:t>Účetnictví</a:t>
                      </a:r>
                      <a:endParaRPr lang="cs-CZ" dirty="0"/>
                    </a:p>
                  </a:txBody>
                  <a:tcPr/>
                </a:tc>
                <a:tc>
                  <a:txBody>
                    <a:bodyPr/>
                    <a:lstStyle/>
                    <a:p>
                      <a:r>
                        <a:rPr lang="cs-CZ" dirty="0" smtClean="0"/>
                        <a:t>Příjmy</a:t>
                      </a:r>
                      <a:endParaRPr lang="cs-CZ" dirty="0"/>
                    </a:p>
                  </a:txBody>
                  <a:tcPr/>
                </a:tc>
              </a:tr>
              <a:tr h="356049">
                <a:tc>
                  <a:txBody>
                    <a:bodyPr/>
                    <a:lstStyle/>
                    <a:p>
                      <a:r>
                        <a:rPr lang="cs-CZ" dirty="0" smtClean="0"/>
                        <a:t>Způsobilé výdaje</a:t>
                      </a:r>
                      <a:endParaRPr lang="cs-CZ" dirty="0"/>
                    </a:p>
                  </a:txBody>
                  <a:tcPr/>
                </a:tc>
                <a:tc>
                  <a:txBody>
                    <a:bodyPr/>
                    <a:lstStyle/>
                    <a:p>
                      <a:r>
                        <a:rPr lang="cs-CZ" dirty="0" smtClean="0"/>
                        <a:t>Udržitelnost</a:t>
                      </a:r>
                      <a:endParaRPr lang="cs-CZ" dirty="0"/>
                    </a:p>
                  </a:txBody>
                  <a:tcPr/>
                </a:tc>
              </a:tr>
              <a:tr h="356049">
                <a:tc>
                  <a:txBody>
                    <a:bodyPr/>
                    <a:lstStyle/>
                    <a:p>
                      <a:r>
                        <a:rPr lang="cs-CZ" dirty="0" smtClean="0"/>
                        <a:t>Přenesená daňová povinnost</a:t>
                      </a:r>
                      <a:endParaRPr lang="cs-CZ" dirty="0"/>
                    </a:p>
                  </a:txBody>
                  <a:tcPr/>
                </a:tc>
                <a:tc>
                  <a:txBody>
                    <a:bodyPr/>
                    <a:lstStyle/>
                    <a:p>
                      <a:r>
                        <a:rPr lang="cs-CZ" dirty="0" smtClean="0"/>
                        <a:t>Námitky a stížnosti</a:t>
                      </a:r>
                      <a:endParaRPr lang="cs-CZ" dirty="0"/>
                    </a:p>
                  </a:txBody>
                  <a:tcPr/>
                </a:tc>
              </a:tr>
              <a:tr h="356049">
                <a:tc>
                  <a:txBody>
                    <a:bodyPr/>
                    <a:lstStyle/>
                    <a:p>
                      <a:r>
                        <a:rPr lang="cs-CZ" dirty="0" smtClean="0"/>
                        <a:t>Archivace</a:t>
                      </a:r>
                      <a:endParaRPr lang="cs-CZ" dirty="0"/>
                    </a:p>
                  </a:txBody>
                  <a:tcPr/>
                </a:tc>
                <a:tc>
                  <a:txBody>
                    <a:bodyPr/>
                    <a:lstStyle/>
                    <a:p>
                      <a:r>
                        <a:rPr lang="cs-CZ" dirty="0" smtClean="0"/>
                        <a:t>Kontroly a audity</a:t>
                      </a:r>
                      <a:endParaRPr lang="cs-CZ" dirty="0"/>
                    </a:p>
                  </a:txBody>
                  <a:tcPr/>
                </a:tc>
              </a:tr>
              <a:tr h="356049">
                <a:tc>
                  <a:txBody>
                    <a:bodyPr/>
                    <a:lstStyle/>
                    <a:p>
                      <a:r>
                        <a:rPr lang="cs-CZ" dirty="0" smtClean="0"/>
                        <a:t>Vazba</a:t>
                      </a:r>
                      <a:r>
                        <a:rPr lang="cs-CZ" baseline="0" dirty="0" smtClean="0"/>
                        <a:t> na integrované nástroje</a:t>
                      </a:r>
                      <a:endParaRPr lang="cs-CZ" dirty="0"/>
                    </a:p>
                  </a:txBody>
                  <a:tcPr/>
                </a:tc>
                <a:tc>
                  <a:txBody>
                    <a:bodyPr/>
                    <a:lstStyle/>
                    <a:p>
                      <a:r>
                        <a:rPr lang="cs-CZ" dirty="0" smtClean="0"/>
                        <a:t>Právní a metodický rámec</a:t>
                      </a:r>
                      <a:endParaRPr lang="cs-CZ" dirty="0"/>
                    </a:p>
                  </a:txBody>
                  <a:tcPr/>
                </a:tc>
              </a:tr>
            </a:tbl>
          </a:graphicData>
        </a:graphic>
      </p:graphicFrame>
      <p:sp>
        <p:nvSpPr>
          <p:cNvPr id="6"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it-IT" sz="3200" dirty="0">
                <a:solidFill>
                  <a:srgbClr val="0070C0"/>
                </a:solidFill>
              </a:rPr>
              <a:t>Pravidla pro žadatele a příjemce</a:t>
            </a:r>
            <a:endParaRPr lang="cs-CZ" sz="3200" dirty="0">
              <a:solidFill>
                <a:srgbClr val="0070C0"/>
              </a:solidFill>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38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457200" y="1241426"/>
            <a:ext cx="8229600" cy="4525963"/>
          </a:xfrm>
          <a:prstGeom prst="rect">
            <a:avLst/>
          </a:prstGeom>
        </p:spPr>
        <p:txBody>
          <a:bodyPr>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cs-CZ" sz="4500" b="1" dirty="0" smtClean="0">
                <a:solidFill>
                  <a:prstClr val="black"/>
                </a:solidFill>
              </a:rPr>
              <a:t>Výzvy v roce 2015</a:t>
            </a:r>
          </a:p>
          <a:p>
            <a:pPr>
              <a:lnSpc>
                <a:spcPct val="150000"/>
              </a:lnSpc>
              <a:buFont typeface="Arial" panose="020B0604020202020204" pitchFamily="34" charset="0"/>
              <a:buChar char="•"/>
            </a:pPr>
            <a:r>
              <a:rPr lang="cs-CZ" sz="4500" dirty="0" smtClean="0">
                <a:solidFill>
                  <a:prstClr val="black"/>
                </a:solidFill>
              </a:rPr>
              <a:t>celkem vyhlášeno </a:t>
            </a:r>
            <a:r>
              <a:rPr lang="cs-CZ" sz="4500" b="1" dirty="0" smtClean="0">
                <a:solidFill>
                  <a:prstClr val="black"/>
                </a:solidFill>
              </a:rPr>
              <a:t>19 výzev</a:t>
            </a:r>
            <a:r>
              <a:rPr lang="cs-CZ" sz="4500" dirty="0" smtClean="0">
                <a:solidFill>
                  <a:prstClr val="black"/>
                </a:solidFill>
              </a:rPr>
              <a:t> za </a:t>
            </a:r>
            <a:r>
              <a:rPr lang="cs-CZ" sz="4500" b="1" dirty="0" smtClean="0">
                <a:solidFill>
                  <a:prstClr val="black"/>
                </a:solidFill>
              </a:rPr>
              <a:t>40 mld. Kč</a:t>
            </a:r>
          </a:p>
          <a:p>
            <a:pPr marL="0" indent="0">
              <a:lnSpc>
                <a:spcPct val="150000"/>
              </a:lnSpc>
              <a:buNone/>
            </a:pPr>
            <a:endParaRPr lang="cs-CZ" sz="4500" dirty="0" smtClean="0">
              <a:solidFill>
                <a:prstClr val="black"/>
              </a:solidFill>
            </a:endParaRPr>
          </a:p>
          <a:p>
            <a:pPr marL="0" indent="0" algn="just" eaLnBrk="0" fontAlgn="base" hangingPunct="0">
              <a:lnSpc>
                <a:spcPct val="150000"/>
              </a:lnSpc>
              <a:spcAft>
                <a:spcPct val="0"/>
              </a:spcAft>
              <a:buFont typeface="Arial"/>
              <a:buNone/>
            </a:pPr>
            <a:r>
              <a:rPr lang="cs-CZ" sz="4500" b="1" dirty="0" smtClean="0">
                <a:solidFill>
                  <a:prstClr val="black"/>
                </a:solidFill>
              </a:rPr>
              <a:t>Plán výzev v roce 2016</a:t>
            </a:r>
          </a:p>
          <a:p>
            <a:pPr algn="just" eaLnBrk="0" fontAlgn="base" hangingPunct="0">
              <a:lnSpc>
                <a:spcPct val="150000"/>
              </a:lnSpc>
              <a:spcAft>
                <a:spcPct val="0"/>
              </a:spcAft>
              <a:buFont typeface="Arial" panose="020B0604020202020204" pitchFamily="34" charset="0"/>
              <a:buChar char="•"/>
            </a:pPr>
            <a:r>
              <a:rPr lang="cs-CZ" sz="4500" dirty="0" smtClean="0">
                <a:solidFill>
                  <a:prstClr val="black"/>
                </a:solidFill>
              </a:rPr>
              <a:t>celkem plánováno </a:t>
            </a:r>
            <a:r>
              <a:rPr lang="cs-CZ" sz="4500" b="1" dirty="0" smtClean="0">
                <a:solidFill>
                  <a:prstClr val="black"/>
                </a:solidFill>
              </a:rPr>
              <a:t>45 výzev</a:t>
            </a:r>
            <a:r>
              <a:rPr lang="cs-CZ" sz="4500" dirty="0" smtClean="0">
                <a:solidFill>
                  <a:prstClr val="black"/>
                </a:solidFill>
              </a:rPr>
              <a:t> za </a:t>
            </a:r>
            <a:r>
              <a:rPr lang="cs-CZ" sz="4500" b="1" dirty="0" smtClean="0">
                <a:solidFill>
                  <a:prstClr val="black"/>
                </a:solidFill>
              </a:rPr>
              <a:t>83 mld. Kč</a:t>
            </a:r>
          </a:p>
          <a:p>
            <a:pPr algn="just" eaLnBrk="0" fontAlgn="base" hangingPunct="0">
              <a:lnSpc>
                <a:spcPct val="150000"/>
              </a:lnSpc>
              <a:spcAft>
                <a:spcPct val="0"/>
              </a:spcAft>
              <a:buFont typeface="Arial" panose="020B0604020202020204" pitchFamily="34" charset="0"/>
              <a:buChar char="•"/>
            </a:pPr>
            <a:r>
              <a:rPr lang="cs-CZ" sz="2500" b="1" dirty="0" smtClean="0">
                <a:solidFill>
                  <a:prstClr val="black"/>
                </a:solidFill>
              </a:rPr>
              <a:t>34 výzev v r. 2016 již vyhlášeno</a:t>
            </a:r>
            <a:r>
              <a:rPr lang="cs-CZ" sz="2500" dirty="0" smtClean="0">
                <a:solidFill>
                  <a:prstClr val="black"/>
                </a:solidFill>
              </a:rPr>
              <a:t> (Nízkoemisní vozidla; Muzea; Telematika pro veřejnou </a:t>
            </a:r>
            <a:r>
              <a:rPr lang="cs-CZ" sz="2500" dirty="0">
                <a:solidFill>
                  <a:prstClr val="black"/>
                </a:solidFill>
              </a:rPr>
              <a:t>dopravu, Specifické informační a komunikační systémy a infrastruktura I., Výstavba a modernizace přestupních </a:t>
            </a:r>
            <a:r>
              <a:rPr lang="cs-CZ" sz="2500" dirty="0" smtClean="0">
                <a:solidFill>
                  <a:prstClr val="black"/>
                </a:solidFill>
              </a:rPr>
              <a:t>terminálů, Knihovny, eGovernment I., Vzdělávací a výcviková střediska IZS, SIKSI II, Rozvoj sociálních služeb, Rozvoj sociálních služeb SVL, Zvýšení kvality návazné péče, </a:t>
            </a:r>
            <a:r>
              <a:rPr lang="cs-CZ" sz="2500" b="1" dirty="0" smtClean="0">
                <a:solidFill>
                  <a:prstClr val="black"/>
                </a:solidFill>
              </a:rPr>
              <a:t>SŠ VOŠ, SŠ VOŠ – SVL</a:t>
            </a:r>
            <a:r>
              <a:rPr lang="cs-CZ" sz="2500" dirty="0" smtClean="0">
                <a:solidFill>
                  <a:prstClr val="black"/>
                </a:solidFill>
              </a:rPr>
              <a:t>, Sociální bydlení, Sociální bydlení </a:t>
            </a:r>
            <a:r>
              <a:rPr lang="cs-CZ" sz="2500" dirty="0">
                <a:solidFill>
                  <a:prstClr val="black"/>
                </a:solidFill>
              </a:rPr>
              <a:t>– SVL, Stanice IZS, Energetické úspory v bytových domech II, Rozvoj infrastruktury komunitních center a Rozvoj infrastruktury komunitních center SVL, Sociální podnikání II. a Sociální podnikání II. SVL, </a:t>
            </a:r>
            <a:r>
              <a:rPr lang="cs-CZ" sz="2500" b="1" dirty="0">
                <a:solidFill>
                  <a:prstClr val="black"/>
                </a:solidFill>
              </a:rPr>
              <a:t>Infrastruktura </a:t>
            </a:r>
            <a:r>
              <a:rPr lang="cs-CZ" sz="2500" b="1" dirty="0" smtClean="0">
                <a:solidFill>
                  <a:prstClr val="black"/>
                </a:solidFill>
              </a:rPr>
              <a:t>ZŠ a </a:t>
            </a:r>
            <a:r>
              <a:rPr lang="cs-CZ" sz="2500" b="1" dirty="0">
                <a:solidFill>
                  <a:prstClr val="black"/>
                </a:solidFill>
              </a:rPr>
              <a:t>ZŠ SVL</a:t>
            </a:r>
            <a:r>
              <a:rPr lang="cs-CZ" sz="2500" dirty="0">
                <a:solidFill>
                  <a:prstClr val="black"/>
                </a:solidFill>
              </a:rPr>
              <a:t>, </a:t>
            </a:r>
            <a:r>
              <a:rPr lang="cs-CZ" sz="2500" dirty="0" err="1">
                <a:solidFill>
                  <a:prstClr val="black"/>
                </a:solidFill>
              </a:rPr>
              <a:t>Deinstitucionalizace</a:t>
            </a:r>
            <a:r>
              <a:rPr lang="cs-CZ" sz="2500" dirty="0">
                <a:solidFill>
                  <a:prstClr val="black"/>
                </a:solidFill>
              </a:rPr>
              <a:t> sociálních služeb za účelem sociálního začleňování II. Revitalizace vybraných památek II</a:t>
            </a:r>
            <a:r>
              <a:rPr lang="cs-CZ" sz="2500" dirty="0" smtClean="0">
                <a:solidFill>
                  <a:prstClr val="black"/>
                </a:solidFill>
              </a:rPr>
              <a:t>. a výzvy ITI, IPRÚ a CLLD)</a:t>
            </a:r>
          </a:p>
          <a:p>
            <a:pPr marL="0" indent="0" algn="just" eaLnBrk="0" fontAlgn="base" hangingPunct="0">
              <a:lnSpc>
                <a:spcPct val="150000"/>
              </a:lnSpc>
              <a:spcAft>
                <a:spcPct val="0"/>
              </a:spcAft>
              <a:buNone/>
            </a:pPr>
            <a:endParaRPr lang="cs-CZ" sz="2200" dirty="0" smtClean="0">
              <a:solidFill>
                <a:prstClr val="black"/>
              </a:solidFill>
            </a:endParaRPr>
          </a:p>
          <a:p>
            <a:pPr marL="0" indent="0" eaLnBrk="0" fontAlgn="base" hangingPunct="0">
              <a:lnSpc>
                <a:spcPct val="150000"/>
              </a:lnSpc>
              <a:spcAft>
                <a:spcPct val="0"/>
              </a:spcAft>
              <a:buNone/>
            </a:pPr>
            <a:r>
              <a:rPr lang="cs-CZ" sz="3800" b="1" dirty="0" smtClean="0">
                <a:solidFill>
                  <a:prstClr val="black"/>
                </a:solidFill>
              </a:rPr>
              <a:t>Harmonogram výzev IROP: </a:t>
            </a:r>
          </a:p>
          <a:p>
            <a:pPr marL="0" indent="0" eaLnBrk="0" fontAlgn="base" hangingPunct="0">
              <a:lnSpc>
                <a:spcPct val="150000"/>
              </a:lnSpc>
              <a:spcAft>
                <a:spcPct val="0"/>
              </a:spcAft>
              <a:buNone/>
            </a:pPr>
            <a:r>
              <a:rPr lang="cs-CZ" sz="3800" dirty="0" smtClean="0">
                <a:solidFill>
                  <a:prstClr val="black"/>
                </a:solidFill>
                <a:hlinkClick r:id="rId4"/>
              </a:rPr>
              <a:t>http</a:t>
            </a:r>
            <a:r>
              <a:rPr lang="cs-CZ" sz="3800" dirty="0">
                <a:solidFill>
                  <a:prstClr val="black"/>
                </a:solidFill>
                <a:hlinkClick r:id="rId4"/>
              </a:rPr>
              <a:t>://</a:t>
            </a:r>
            <a:r>
              <a:rPr lang="cs-CZ" sz="3800" dirty="0" smtClean="0">
                <a:solidFill>
                  <a:prstClr val="black"/>
                </a:solidFill>
                <a:hlinkClick r:id="rId4"/>
              </a:rPr>
              <a:t>www.dotaceeu.cz/cs/Microsites/IROP/Dokumenty</a:t>
            </a:r>
            <a:endParaRPr lang="cs-CZ" sz="3800" dirty="0"/>
          </a:p>
        </p:txBody>
      </p:sp>
      <p:sp>
        <p:nvSpPr>
          <p:cNvPr id="11"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a:solidFill>
                  <a:srgbClr val="0070C0"/>
                </a:solidFill>
              </a:rPr>
              <a:t>VÝZVY IROP </a:t>
            </a:r>
          </a:p>
        </p:txBody>
      </p:sp>
    </p:spTree>
    <p:extLst>
      <p:ext uri="{BB962C8B-B14F-4D97-AF65-F5344CB8AC3E}">
        <p14:creationId xmlns:p14="http://schemas.microsoft.com/office/powerpoint/2010/main" val="3929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58522"/>
            <a:ext cx="8229600" cy="1155801"/>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
            </a:r>
            <a:br>
              <a:rPr lang="cs-CZ" sz="3200" dirty="0" smtClean="0">
                <a:solidFill>
                  <a:srgbClr val="0070C0"/>
                </a:solidFill>
              </a:rPr>
            </a:br>
            <a:endParaRPr lang="en-US" sz="3200" dirty="0">
              <a:solidFill>
                <a:srgbClr val="0070C0"/>
              </a:solidFill>
            </a:endParaRPr>
          </a:p>
        </p:txBody>
      </p:sp>
      <p:sp>
        <p:nvSpPr>
          <p:cNvPr id="10"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graphicFrame>
        <p:nvGraphicFramePr>
          <p:cNvPr id="12" name="Zástupný symbol pro obsah 3"/>
          <p:cNvGraphicFramePr>
            <a:graphicFrameLocks/>
          </p:cNvGraphicFramePr>
          <p:nvPr>
            <p:extLst>
              <p:ext uri="{D42A27DB-BD31-4B8C-83A1-F6EECF244321}">
                <p14:modId xmlns:p14="http://schemas.microsoft.com/office/powerpoint/2010/main" val="2273941335"/>
              </p:ext>
            </p:extLst>
          </p:nvPr>
        </p:nvGraphicFramePr>
        <p:xfrm>
          <a:off x="467544" y="1196752"/>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en-US" sz="3200" dirty="0">
                <a:solidFill>
                  <a:srgbClr val="0070C0"/>
                </a:solidFill>
              </a:rPr>
              <a:t>Strukt</a:t>
            </a:r>
            <a:r>
              <a:rPr lang="cs-CZ" sz="3200" dirty="0">
                <a:solidFill>
                  <a:srgbClr val="0070C0"/>
                </a:solidFill>
              </a:rPr>
              <a:t>U</a:t>
            </a:r>
            <a:r>
              <a:rPr lang="en-US" sz="3200" dirty="0">
                <a:solidFill>
                  <a:srgbClr val="0070C0"/>
                </a:solidFill>
              </a:rPr>
              <a:t>ra IROP</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365910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6711</TotalTime>
  <Words>3447</Words>
  <Application>Microsoft Office PowerPoint</Application>
  <PresentationFormat>Předvádění na obrazovce (4:3)</PresentationFormat>
  <Paragraphs>686</Paragraphs>
  <Slides>54</Slides>
  <Notes>49</Notes>
  <HiddenSlides>0</HiddenSlides>
  <MMClips>0</MMClips>
  <ScaleCrop>false</ScaleCrop>
  <HeadingPairs>
    <vt:vector size="4" baseType="variant">
      <vt:variant>
        <vt:lpstr>Motiv</vt:lpstr>
      </vt:variant>
      <vt:variant>
        <vt:i4>1</vt:i4>
      </vt:variant>
      <vt:variant>
        <vt:lpstr>Nadpisy snímků</vt:lpstr>
      </vt:variant>
      <vt:variant>
        <vt:i4>54</vt:i4>
      </vt:variant>
    </vt:vector>
  </HeadingPairs>
  <TitlesOfParts>
    <vt:vector size="55" baseType="lpstr">
      <vt:lpstr>MotivIROP</vt:lpstr>
      <vt:lpstr>Prezentace aplikace PowerPoint</vt:lpstr>
      <vt:lpstr>Prezentace aplikace PowerPoint</vt:lpstr>
      <vt:lpstr>Prezentace aplikace PowerPoint</vt:lpstr>
      <vt:lpstr>Kontakty a informace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upozornění pro žadatele</vt:lpstr>
      <vt:lpstr>upozornění pro žadatele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MMR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Příprava programového období 2014-2020</dc:title>
  <dc:creator>*</dc:creator>
  <cp:lastModifiedBy>Pešek Ondřej MMR</cp:lastModifiedBy>
  <cp:revision>675</cp:revision>
  <cp:lastPrinted>2016-05-12T10:51:48Z</cp:lastPrinted>
  <dcterms:created xsi:type="dcterms:W3CDTF">2014-10-03T06:20:14Z</dcterms:created>
  <dcterms:modified xsi:type="dcterms:W3CDTF">2016-09-15T13:19:21Z</dcterms:modified>
</cp:coreProperties>
</file>