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69" r:id="rId6"/>
    <p:sldId id="370" r:id="rId7"/>
    <p:sldId id="340" r:id="rId8"/>
    <p:sldId id="371" r:id="rId9"/>
    <p:sldId id="372" r:id="rId10"/>
    <p:sldId id="390" r:id="rId11"/>
    <p:sldId id="391" r:id="rId12"/>
    <p:sldId id="392" r:id="rId13"/>
    <p:sldId id="394" r:id="rId14"/>
    <p:sldId id="380" r:id="rId15"/>
    <p:sldId id="393" r:id="rId16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0708" autoAdjust="0"/>
  </p:normalViewPr>
  <p:slideViewPr>
    <p:cSldViewPr>
      <p:cViewPr>
        <p:scale>
          <a:sx n="66" d="100"/>
          <a:sy n="66" d="100"/>
        </p:scale>
        <p:origin x="-111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31.8.2016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29646-1BE6-4A2F-BBBC-CBF082901B49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7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15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60" indent="-28363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554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376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197" indent="-2269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6019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840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662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484" indent="-2269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DA980A-FEDE-4878-8B7D-BBF542866251}" type="slidenum">
              <a:rPr lang="cs-CZ" altLang="cs-CZ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074F332-6C72-40D8-9049-6DB789506430}" type="datetime1">
              <a:rPr lang="cs-CZ" smtClean="0"/>
              <a:t>31.8.2016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5F867E5-5981-453F-8FF3-C35BAC60EEAD}" type="datetime1">
              <a:rPr lang="cs-CZ" smtClean="0"/>
              <a:t>31.8.2016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866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327643" y="1725233"/>
            <a:ext cx="64208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Kritéria sociálních služeb komunitního charakteru a kritéria transformace a deinstitucionalizace</a:t>
            </a:r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r"/>
            <a:endParaRPr lang="cs-CZ" sz="2400" b="1" dirty="0"/>
          </a:p>
          <a:p>
            <a:pPr algn="r"/>
            <a:r>
              <a:rPr lang="cs-CZ" b="1" dirty="0" smtClean="0"/>
              <a:t>Seminář </a:t>
            </a:r>
            <a:r>
              <a:rPr lang="cs-CZ" b="1" dirty="0"/>
              <a:t>pro žadatele k 49. výzvě v IROP, </a:t>
            </a:r>
            <a:r>
              <a:rPr lang="cs-CZ" b="1" dirty="0" smtClean="0"/>
              <a:t>Praha</a:t>
            </a:r>
            <a:endParaRPr lang="cs-CZ" b="1" dirty="0"/>
          </a:p>
          <a:p>
            <a:pPr algn="r"/>
            <a:r>
              <a:rPr lang="cs-CZ" b="1" dirty="0"/>
              <a:t>7. 9. 2016</a:t>
            </a:r>
          </a:p>
          <a:p>
            <a:pPr algn="r"/>
            <a:r>
              <a:rPr lang="cs-CZ" b="1" dirty="0" smtClean="0"/>
              <a:t>Eva </a:t>
            </a:r>
            <a:r>
              <a:rPr lang="cs-CZ" b="1" dirty="0" smtClean="0"/>
              <a:t>Capicarová</a:t>
            </a:r>
          </a:p>
          <a:p>
            <a:pPr algn="r"/>
            <a:r>
              <a:rPr lang="cs-CZ" b="1" dirty="0" smtClean="0"/>
              <a:t>Ivana Příhonská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Pobytové služby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712" cy="5328592"/>
          </a:xfrm>
        </p:spPr>
        <p:txBody>
          <a:bodyPr/>
          <a:lstStyle/>
          <a:p>
            <a:r>
              <a:rPr lang="cs-CZ" dirty="0" smtClean="0"/>
              <a:t>charakter bytové jednotky – místnosti, velikost a umístění společných prostor</a:t>
            </a:r>
          </a:p>
          <a:p>
            <a:r>
              <a:rPr lang="cs-CZ" dirty="0" smtClean="0"/>
              <a:t>jednolůžkové ložnice (dvoulůžkové pro páry apod.)</a:t>
            </a:r>
          </a:p>
          <a:p>
            <a:r>
              <a:rPr lang="cs-CZ" dirty="0" smtClean="0"/>
              <a:t>neprůchozí ložnice</a:t>
            </a:r>
          </a:p>
          <a:p>
            <a:r>
              <a:rPr lang="cs-CZ" dirty="0" smtClean="0"/>
              <a:t>osobní charakter prostor</a:t>
            </a:r>
          </a:p>
          <a:p>
            <a:r>
              <a:rPr lang="cs-CZ" dirty="0" smtClean="0"/>
              <a:t>zajištěny nezbytné pomůcky</a:t>
            </a:r>
          </a:p>
          <a:p>
            <a:r>
              <a:rPr lang="cs-CZ" dirty="0" smtClean="0"/>
              <a:t>personál užívá běžné prostory domácnosti, v případě potřeby vyčleněn prostor</a:t>
            </a:r>
          </a:p>
          <a:p>
            <a:r>
              <a:rPr lang="cs-CZ" dirty="0"/>
              <a:t>m</a:t>
            </a:r>
            <a:r>
              <a:rPr lang="cs-CZ" dirty="0" smtClean="0"/>
              <a:t>anagement není součástí domácnosti, zřízen u AS/DP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62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143000"/>
          </a:xfrm>
        </p:spPr>
        <p:txBody>
          <a:bodyPr/>
          <a:lstStyle/>
          <a:p>
            <a:pPr lvl="0"/>
            <a:r>
              <a:rPr lang="cs-CZ" dirty="0" smtClean="0"/>
              <a:t>Podmínky transformace a 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8064896" cy="5112568"/>
          </a:xfrm>
        </p:spPr>
        <p:txBody>
          <a:bodyPr/>
          <a:lstStyle/>
          <a:p>
            <a:pPr algn="just"/>
            <a:r>
              <a:rPr lang="cs-CZ" sz="2000" dirty="0" smtClean="0"/>
              <a:t>kapacita zafixována při zahájení transformace</a:t>
            </a:r>
          </a:p>
          <a:p>
            <a:pPr algn="just"/>
            <a:r>
              <a:rPr lang="cs-CZ" sz="2000" dirty="0" smtClean="0"/>
              <a:t>zastaven příjem uživatelů</a:t>
            </a:r>
          </a:p>
          <a:p>
            <a:pPr algn="just"/>
            <a:r>
              <a:rPr lang="cs-CZ" sz="2000" dirty="0" smtClean="0"/>
              <a:t>transformací sociální služby dojde ke snížení kapacity ústavních služeb: </a:t>
            </a:r>
          </a:p>
          <a:p>
            <a:pPr marL="0" indent="0" algn="just">
              <a:buNone/>
            </a:pPr>
            <a:r>
              <a:rPr lang="cs-CZ" sz="2000" dirty="0" smtClean="0"/>
              <a:t>a) v daném zařízení</a:t>
            </a:r>
          </a:p>
          <a:p>
            <a:pPr marL="0" indent="0" algn="just">
              <a:buNone/>
            </a:pPr>
            <a:r>
              <a:rPr lang="cs-CZ" sz="2000" dirty="0" smtClean="0"/>
              <a:t>b) v jiném zařízení pro seniory</a:t>
            </a:r>
          </a:p>
          <a:p>
            <a:pPr algn="just"/>
            <a:r>
              <a:rPr lang="cs-CZ" sz="2000" dirty="0" smtClean="0"/>
              <a:t>využití </a:t>
            </a:r>
            <a:r>
              <a:rPr lang="cs-CZ" sz="2000" dirty="0"/>
              <a:t>původního objektu omezeno</a:t>
            </a:r>
          </a:p>
          <a:p>
            <a:pPr marL="0" indent="0" algn="just">
              <a:buNone/>
            </a:pPr>
            <a:r>
              <a:rPr lang="cs-CZ" sz="2000" dirty="0" smtClean="0"/>
              <a:t>1) viz b)</a:t>
            </a:r>
          </a:p>
          <a:p>
            <a:pPr marL="0" indent="0" algn="just">
              <a:buNone/>
            </a:pPr>
            <a:r>
              <a:rPr lang="cs-CZ" sz="2000" dirty="0" smtClean="0"/>
              <a:t>2) pouze pro sociální služby komunitního charakteru dle kritérií</a:t>
            </a:r>
          </a:p>
          <a:p>
            <a:pPr algn="just"/>
            <a:r>
              <a:rPr lang="cs-CZ" sz="2000" dirty="0"/>
              <a:t>nové zázemí pro management jen při opuštění původního objektu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3200" dirty="0" smtClean="0">
                <a:solidFill>
                  <a:srgbClr val="0070C0"/>
                </a:solidFill>
              </a:rPr>
              <a:t>Děkujeme </a:t>
            </a:r>
            <a:r>
              <a:rPr lang="cs-CZ" altLang="cs-CZ" sz="3200" dirty="0">
                <a:solidFill>
                  <a:srgbClr val="0070C0"/>
                </a:solidFill>
              </a:rPr>
              <a:t>Vám za pozornost</a:t>
            </a:r>
            <a:endParaRPr lang="cs-CZ" altLang="cs-CZ" sz="3200" dirty="0"/>
          </a:p>
          <a:p>
            <a:endParaRPr lang="cs-CZ" dirty="0"/>
          </a:p>
          <a:p>
            <a:pPr marL="0" indent="0" algn="ctr">
              <a:buFontTx/>
              <a:buNone/>
            </a:pPr>
            <a:endParaRPr lang="cs-CZ" altLang="cs-CZ" dirty="0"/>
          </a:p>
          <a:p>
            <a:pPr marL="0" indent="0" algn="r">
              <a:buFontTx/>
              <a:buNone/>
            </a:pPr>
            <a:r>
              <a:rPr lang="cs-CZ" altLang="cs-CZ" sz="2000" dirty="0"/>
              <a:t>Mgr. </a:t>
            </a:r>
            <a:r>
              <a:rPr lang="cs-CZ" altLang="cs-CZ" sz="2000" dirty="0" smtClean="0"/>
              <a:t>Eva Capicarová</a:t>
            </a:r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oddělení koncepce sociálních služeb</a:t>
            </a:r>
            <a:endParaRPr lang="cs-CZ" altLang="cs-CZ" sz="1800" dirty="0"/>
          </a:p>
          <a:p>
            <a:pPr marL="0" indent="0" algn="r">
              <a:buFontTx/>
              <a:buNone/>
            </a:pPr>
            <a:r>
              <a:rPr lang="cs-CZ" altLang="cs-CZ" sz="1800" dirty="0" smtClean="0"/>
              <a:t>eva.capicarova@mpsv.cz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90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660" y="405267"/>
            <a:ext cx="7859712" cy="1143000"/>
          </a:xfrm>
        </p:spPr>
        <p:txBody>
          <a:bodyPr/>
          <a:lstStyle/>
          <a:p>
            <a:r>
              <a:rPr lang="cs-CZ" dirty="0" smtClean="0"/>
              <a:t>Kritéria –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859712" cy="4669979"/>
          </a:xfrm>
        </p:spPr>
        <p:txBody>
          <a:bodyPr/>
          <a:lstStyle/>
          <a:p>
            <a:pPr algn="just"/>
            <a:r>
              <a:rPr lang="cs-CZ" dirty="0"/>
              <a:t>podpora a směrování změn ve </a:t>
            </a:r>
            <a:r>
              <a:rPr lang="cs-CZ" dirty="0" smtClean="0"/>
              <a:t>společnosti, respektive v sociálních službách k sociálnímu začlenění lidí s postižením</a:t>
            </a:r>
            <a:endParaRPr lang="cs-CZ" dirty="0"/>
          </a:p>
          <a:p>
            <a:pPr algn="just"/>
            <a:r>
              <a:rPr lang="cs-CZ" dirty="0" smtClean="0"/>
              <a:t>vytvořena pro potřeby nastavení podpory z ESIF (ESF a ERDF) – povinné</a:t>
            </a:r>
          </a:p>
          <a:p>
            <a:pPr algn="just"/>
            <a:r>
              <a:rPr lang="cs-CZ" dirty="0" smtClean="0"/>
              <a:t>usnadňují kontrolu zaměření čerpání prostředků </a:t>
            </a:r>
          </a:p>
          <a:p>
            <a:pPr algn="just"/>
            <a:r>
              <a:rPr lang="cs-CZ" dirty="0" smtClean="0"/>
              <a:t>určena pro procesy a výstupy transformace a deinstitucionalizace sociálních služeb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4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-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781128"/>
          </a:xfrm>
        </p:spPr>
        <p:txBody>
          <a:bodyPr/>
          <a:lstStyle/>
          <a:p>
            <a:pPr algn="just"/>
            <a:r>
              <a:rPr lang="cs-CZ" dirty="0"/>
              <a:t>výstupy = sociální služby komunitního </a:t>
            </a:r>
            <a:r>
              <a:rPr lang="cs-CZ" dirty="0" smtClean="0"/>
              <a:t>charakteru, jak mají služby vypadat, co mají splňovat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procesy </a:t>
            </a:r>
            <a:r>
              <a:rPr lang="cs-CZ" dirty="0"/>
              <a:t>= transformace a </a:t>
            </a:r>
            <a:r>
              <a:rPr lang="cs-CZ" dirty="0" smtClean="0"/>
              <a:t>deinstitucionalizace, jak se má plánovat a provádět změna ve službách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 smtClean="0"/>
              <a:t>rozděleno </a:t>
            </a:r>
            <a:r>
              <a:rPr lang="cs-CZ" sz="2200" dirty="0"/>
              <a:t>na část A </a:t>
            </a:r>
            <a:r>
              <a:rPr lang="cs-CZ" sz="2200" dirty="0" err="1"/>
              <a:t>a</a:t>
            </a:r>
            <a:r>
              <a:rPr lang="cs-CZ" sz="2200" dirty="0"/>
              <a:t> B </a:t>
            </a:r>
            <a:endParaRPr lang="cs-CZ" sz="2200" dirty="0" smtClean="0"/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 smtClean="0"/>
              <a:t>pro </a:t>
            </a:r>
            <a:r>
              <a:rPr lang="cs-CZ" sz="2200" dirty="0"/>
              <a:t>IROP relevantní část </a:t>
            </a:r>
            <a:r>
              <a:rPr lang="cs-CZ" sz="2200" dirty="0" smtClean="0"/>
              <a:t>A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 smtClean="0"/>
              <a:t>pro </a:t>
            </a:r>
            <a:r>
              <a:rPr lang="cs-CZ" sz="2200" dirty="0"/>
              <a:t>OPZ A i </a:t>
            </a:r>
            <a:r>
              <a:rPr lang="cs-CZ" sz="2200" dirty="0" smtClean="0"/>
              <a:t>B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9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03232" cy="1143000"/>
          </a:xfrm>
        </p:spPr>
        <p:txBody>
          <a:bodyPr/>
          <a:lstStyle/>
          <a:p>
            <a:r>
              <a:rPr lang="cs-CZ" dirty="0" smtClean="0"/>
              <a:t>Kritéria sociálních služeb komunitního charakteru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8"/>
            <a:ext cx="7848872" cy="4320480"/>
          </a:xfrm>
        </p:spPr>
        <p:txBody>
          <a:bodyPr/>
          <a:lstStyle/>
          <a:p>
            <a:pPr algn="just"/>
            <a:r>
              <a:rPr lang="cs-CZ" dirty="0" smtClean="0"/>
              <a:t>společné </a:t>
            </a:r>
            <a:r>
              <a:rPr lang="cs-CZ" dirty="0"/>
              <a:t>znaky</a:t>
            </a:r>
          </a:p>
          <a:p>
            <a:pPr algn="just"/>
            <a:r>
              <a:rPr lang="cs-CZ" dirty="0" smtClean="0"/>
              <a:t>terénní </a:t>
            </a:r>
            <a:r>
              <a:rPr lang="cs-CZ" dirty="0"/>
              <a:t>služby</a:t>
            </a:r>
          </a:p>
          <a:p>
            <a:pPr algn="just"/>
            <a:r>
              <a:rPr lang="cs-CZ" dirty="0" smtClean="0"/>
              <a:t>ambulantní služby a denní programy</a:t>
            </a:r>
            <a:endParaRPr lang="cs-CZ" dirty="0"/>
          </a:p>
          <a:p>
            <a:pPr algn="just"/>
            <a:r>
              <a:rPr lang="cs-CZ" dirty="0" smtClean="0"/>
              <a:t>pobytové </a:t>
            </a:r>
            <a:r>
              <a:rPr lang="cs-CZ" dirty="0"/>
              <a:t>služby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6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3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008112"/>
          </a:xfrm>
        </p:spPr>
        <p:txBody>
          <a:bodyPr/>
          <a:lstStyle/>
          <a:p>
            <a:r>
              <a:rPr lang="cs-CZ" altLang="cs-CZ" dirty="0" smtClean="0"/>
              <a:t>Společné znaky - cíle služby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5112568"/>
          </a:xfrm>
        </p:spPr>
        <p:txBody>
          <a:bodyPr/>
          <a:lstStyle/>
          <a:p>
            <a:pPr algn="just"/>
            <a:r>
              <a:rPr lang="cs-CZ" dirty="0" smtClean="0"/>
              <a:t>cíl služby: </a:t>
            </a:r>
            <a:r>
              <a:rPr lang="cs-CZ" i="1" dirty="0"/>
              <a:t>pomáhá uživatelům žít v komunitě běžným způsobem života s právy a povinnostmi, které má každý </a:t>
            </a:r>
            <a:r>
              <a:rPr lang="cs-CZ" i="1" dirty="0" smtClean="0"/>
              <a:t>člověk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žít v přirozeném prostředí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navazovat běžné vztahy a zastávat běžné role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udržovat a rozvíjet schopnosti, dovednosti a odpovědnost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nezávislost na službě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podporovat vlastní rozhodnutí</a:t>
            </a:r>
          </a:p>
          <a:p>
            <a:pPr lvl="1" algn="just">
              <a:buSzPct val="100000"/>
              <a:buFont typeface="Wingdings" panose="05000000000000000000" pitchFamily="2" charset="2"/>
              <a:buChar char="Ø"/>
            </a:pPr>
            <a:r>
              <a:rPr lang="cs-CZ" sz="2200" dirty="0"/>
              <a:t>individuální přístup</a:t>
            </a:r>
          </a:p>
        </p:txBody>
      </p:sp>
    </p:spTree>
    <p:extLst>
      <p:ext uri="{BB962C8B-B14F-4D97-AF65-F5344CB8AC3E}">
        <p14:creationId xmlns:p14="http://schemas.microsoft.com/office/powerpoint/2010/main" val="9952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138138"/>
          </a:xfrm>
        </p:spPr>
        <p:txBody>
          <a:bodyPr/>
          <a:lstStyle/>
          <a:p>
            <a:r>
              <a:rPr lang="cs-CZ" dirty="0" smtClean="0"/>
              <a:t>Společné znaky - </a:t>
            </a:r>
            <a:br>
              <a:rPr lang="cs-CZ" dirty="0" smtClean="0"/>
            </a:br>
            <a:r>
              <a:rPr lang="cs-CZ" dirty="0" smtClean="0"/>
              <a:t>podmínky zřízení a provozu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8003728" cy="4093915"/>
          </a:xfrm>
        </p:spPr>
        <p:txBody>
          <a:bodyPr/>
          <a:lstStyle/>
          <a:p>
            <a:pPr algn="just">
              <a:defRPr/>
            </a:pPr>
            <a:r>
              <a:rPr lang="cs-CZ" dirty="0"/>
              <a:t>služby nenahrazují veřejně dostupné služby</a:t>
            </a:r>
          </a:p>
          <a:p>
            <a:pPr algn="just">
              <a:defRPr/>
            </a:pPr>
            <a:r>
              <a:rPr lang="cs-CZ" dirty="0"/>
              <a:t>v místě sociálních vazeb uživatelů</a:t>
            </a:r>
          </a:p>
          <a:p>
            <a:pPr algn="just">
              <a:defRPr/>
            </a:pPr>
            <a:r>
              <a:rPr lang="cs-CZ" dirty="0"/>
              <a:t>služba v místě chybí</a:t>
            </a:r>
          </a:p>
          <a:p>
            <a:pPr algn="just">
              <a:defRPr/>
            </a:pPr>
            <a:r>
              <a:rPr lang="cs-CZ" dirty="0" smtClean="0"/>
              <a:t>vhodné </a:t>
            </a:r>
            <a:r>
              <a:rPr lang="cs-CZ" dirty="0"/>
              <a:t>umístění služby</a:t>
            </a:r>
          </a:p>
          <a:p>
            <a:pPr marL="0" lvl="0" indent="0" algn="just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62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59712" cy="1143000"/>
          </a:xfrm>
        </p:spPr>
        <p:txBody>
          <a:bodyPr/>
          <a:lstStyle/>
          <a:p>
            <a:r>
              <a:rPr lang="cs-CZ" dirty="0" smtClean="0"/>
              <a:t>Terénní služby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712" cy="4320480"/>
          </a:xfrm>
        </p:spPr>
        <p:txBody>
          <a:bodyPr/>
          <a:lstStyle/>
          <a:p>
            <a:r>
              <a:rPr lang="cs-CZ" dirty="0" smtClean="0"/>
              <a:t>zázemí pro pracovníky a management terénní služby není součástí objektu určeného pro bydlení pouze uživatelů terénních služeb</a:t>
            </a:r>
          </a:p>
          <a:p>
            <a:endParaRPr lang="cs-CZ" sz="2000" dirty="0"/>
          </a:p>
          <a:p>
            <a:r>
              <a:rPr lang="cs-CZ" dirty="0" smtClean="0"/>
              <a:t>zázemí odpovídá potřebám pracovníků služby</a:t>
            </a:r>
            <a:endParaRPr lang="cs-CZ" dirty="0"/>
          </a:p>
          <a:p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cs-CZ" b="1" dirty="0"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40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16912" cy="1143000"/>
          </a:xfrm>
        </p:spPr>
        <p:txBody>
          <a:bodyPr/>
          <a:lstStyle/>
          <a:p>
            <a:r>
              <a:rPr lang="cs-CZ" dirty="0" smtClean="0"/>
              <a:t>Ambulantní služby a denní programy pobytových sociálních služeb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83357"/>
            <a:ext cx="7859712" cy="4525963"/>
          </a:xfrm>
        </p:spPr>
        <p:txBody>
          <a:bodyPr/>
          <a:lstStyle/>
          <a:p>
            <a:r>
              <a:rPr lang="cs-CZ" sz="2000" dirty="0" smtClean="0"/>
              <a:t>aktivizace uživatelů probíhá primárně v jejich domácnosti            a v běžném veřejném prostoru</a:t>
            </a:r>
          </a:p>
          <a:p>
            <a:r>
              <a:rPr lang="cs-CZ" sz="2000" dirty="0" smtClean="0"/>
              <a:t>zázemí je určeno zejména pro intenzivnější rozvíjení a udržení dovedností uživatelů</a:t>
            </a:r>
          </a:p>
          <a:p>
            <a:r>
              <a:rPr lang="cs-CZ" sz="2000" dirty="0" smtClean="0"/>
              <a:t>odděleno od bydlení (provozně i místně) – v jiném objektu/vchodu či alespoň mimo domácnost</a:t>
            </a:r>
          </a:p>
          <a:p>
            <a:r>
              <a:rPr lang="cs-CZ" sz="2000" dirty="0" smtClean="0"/>
              <a:t>jsou místně dostupné</a:t>
            </a:r>
          </a:p>
          <a:p>
            <a:r>
              <a:rPr lang="cs-CZ" sz="2000" dirty="0" smtClean="0"/>
              <a:t>celková kapacita všech AS a DP v jednom místě nejvýše 32</a:t>
            </a:r>
          </a:p>
          <a:p>
            <a:r>
              <a:rPr lang="cs-CZ" sz="2000" dirty="0"/>
              <a:t>j</a:t>
            </a:r>
            <a:r>
              <a:rPr lang="cs-CZ" sz="2000" dirty="0" smtClean="0"/>
              <a:t>eden program/místnost nejvýše 10 uživatelů (ideálně 5)</a:t>
            </a:r>
          </a:p>
          <a:p>
            <a:r>
              <a:rPr lang="cs-CZ" sz="2000" dirty="0" smtClean="0"/>
              <a:t>zajištěny podmínky pro odpočinek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54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778098"/>
          </a:xfrm>
        </p:spPr>
        <p:txBody>
          <a:bodyPr/>
          <a:lstStyle/>
          <a:p>
            <a:r>
              <a:rPr lang="cs-CZ" dirty="0" smtClean="0"/>
              <a:t>Pobytové služby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7859712" cy="5246043"/>
          </a:xfrm>
        </p:spPr>
        <p:txBody>
          <a:bodyPr/>
          <a:lstStyle/>
          <a:p>
            <a:r>
              <a:rPr lang="cs-CZ" dirty="0" smtClean="0"/>
              <a:t>provoz a organizace práce jsou uzpůsobeny potřebám, přáním a schopnostem uživatelů</a:t>
            </a:r>
          </a:p>
          <a:p>
            <a:r>
              <a:rPr lang="cs-CZ" dirty="0" smtClean="0"/>
              <a:t>využívány jsou běžně nabízené veřejné služby</a:t>
            </a:r>
            <a:endParaRPr lang="cs-CZ" dirty="0"/>
          </a:p>
          <a:p>
            <a:r>
              <a:rPr lang="cs-CZ" dirty="0" smtClean="0"/>
              <a:t>služba je koedukovaná</a:t>
            </a:r>
            <a:endParaRPr lang="cs-CZ" dirty="0"/>
          </a:p>
          <a:p>
            <a:r>
              <a:rPr lang="cs-CZ" dirty="0" smtClean="0"/>
              <a:t>běžná zástavba určená pro bydlení</a:t>
            </a:r>
          </a:p>
          <a:p>
            <a:r>
              <a:rPr lang="cs-CZ" dirty="0" smtClean="0"/>
              <a:t>dostupné běžné veřejné služby či MHD</a:t>
            </a:r>
          </a:p>
          <a:p>
            <a:r>
              <a:rPr lang="cs-CZ" dirty="0"/>
              <a:t>omezení společného soužití zletilých a nezletilých </a:t>
            </a:r>
          </a:p>
          <a:p>
            <a:r>
              <a:rPr lang="cs-CZ" dirty="0" smtClean="0"/>
              <a:t>kapacita služba v místě omezena (8, 12, 18)</a:t>
            </a:r>
          </a:p>
          <a:p>
            <a:r>
              <a:rPr lang="cs-CZ" dirty="0" smtClean="0"/>
              <a:t>kapacita domácnosti omezena (4, 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33291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16DF88254C3545B59238D8405B05E1" ma:contentTypeVersion="0" ma:contentTypeDescription="Vytvoří nový dokument" ma:contentTypeScope="" ma:versionID="220e0d60ca7a86da2f33b822306a57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9DE068-8B44-4637-8681-8DB8769F9BA7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4082E61-58D2-4BAF-9731-11E9DA0A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1D0B94-95DC-4135-825C-4114D08AF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Předvádění na obrazovce (4:3)</PresentationFormat>
  <Paragraphs>99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Prezentace aplikace PowerPoint</vt:lpstr>
      <vt:lpstr>Kritéria – význam</vt:lpstr>
      <vt:lpstr>Kritéria - rozdělení</vt:lpstr>
      <vt:lpstr>Kritéria sociálních služeb komunitního charakteru</vt:lpstr>
      <vt:lpstr>Společné znaky - cíle služby</vt:lpstr>
      <vt:lpstr>Společné znaky -  podmínky zřízení a provozu služeb</vt:lpstr>
      <vt:lpstr>Terénní služby</vt:lpstr>
      <vt:lpstr>Ambulantní služby a denní programy pobytových sociálních služeb</vt:lpstr>
      <vt:lpstr>Pobytové služby I.</vt:lpstr>
      <vt:lpstr>Pobytové služby II.</vt:lpstr>
      <vt:lpstr>Podmínky transformace a deinstitucionalizace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2016-08-31T14:52:41Z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0x010100E816DF88254C3545B59238D8405B05E1</vt:lpwstr>
  </property>
</Properties>
</file>