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 id="2147483721" r:id="rId2"/>
    <p:sldMasterId id="2147483733" r:id="rId3"/>
    <p:sldMasterId id="2147483745" r:id="rId4"/>
  </p:sldMasterIdLst>
  <p:notesMasterIdLst>
    <p:notesMasterId r:id="rId37"/>
  </p:notesMasterIdLst>
  <p:handoutMasterIdLst>
    <p:handoutMasterId r:id="rId38"/>
  </p:handoutMasterIdLst>
  <p:sldIdLst>
    <p:sldId id="323" r:id="rId5"/>
    <p:sldId id="330" r:id="rId6"/>
    <p:sldId id="412" r:id="rId7"/>
    <p:sldId id="413" r:id="rId8"/>
    <p:sldId id="414" r:id="rId9"/>
    <p:sldId id="415" r:id="rId10"/>
    <p:sldId id="416" r:id="rId11"/>
    <p:sldId id="417" r:id="rId12"/>
    <p:sldId id="418" r:id="rId13"/>
    <p:sldId id="419" r:id="rId14"/>
    <p:sldId id="420" r:id="rId15"/>
    <p:sldId id="411" r:id="rId16"/>
    <p:sldId id="421" r:id="rId17"/>
    <p:sldId id="422" r:id="rId18"/>
    <p:sldId id="423" r:id="rId19"/>
    <p:sldId id="453" r:id="rId20"/>
    <p:sldId id="446" r:id="rId21"/>
    <p:sldId id="455" r:id="rId22"/>
    <p:sldId id="456" r:id="rId23"/>
    <p:sldId id="457" r:id="rId24"/>
    <p:sldId id="458" r:id="rId25"/>
    <p:sldId id="459" r:id="rId26"/>
    <p:sldId id="443" r:id="rId27"/>
    <p:sldId id="460" r:id="rId28"/>
    <p:sldId id="436" r:id="rId29"/>
    <p:sldId id="437" r:id="rId30"/>
    <p:sldId id="445" r:id="rId31"/>
    <p:sldId id="451" r:id="rId32"/>
    <p:sldId id="463" r:id="rId33"/>
    <p:sldId id="461" r:id="rId34"/>
    <p:sldId id="462" r:id="rId35"/>
    <p:sldId id="410" r:id="rId36"/>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stislav Mazal" initials="RM" lastIdx="1" clrIdx="0"/>
  <p:cmAuthor id="1" name="Martina Fišerová" initials="M.F."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1B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00" autoAdjust="0"/>
    <p:restoredTop sz="87922" autoAdjust="0"/>
  </p:normalViewPr>
  <p:slideViewPr>
    <p:cSldViewPr>
      <p:cViewPr>
        <p:scale>
          <a:sx n="91" d="100"/>
          <a:sy n="91" d="100"/>
        </p:scale>
        <p:origin x="-2382" y="-666"/>
      </p:cViewPr>
      <p:guideLst>
        <p:guide orient="horz" pos="2160"/>
        <p:guide pos="2880"/>
      </p:guideLst>
    </p:cSldViewPr>
  </p:slideViewPr>
  <p:notesTextViewPr>
    <p:cViewPr>
      <p:scale>
        <a:sx n="1" d="1"/>
        <a:sy n="1" d="1"/>
      </p:scale>
      <p:origin x="0" y="0"/>
    </p:cViewPr>
  </p:notesTextViewPr>
  <p:sorterViewPr>
    <p:cViewPr>
      <p:scale>
        <a:sx n="100" d="100"/>
        <a:sy n="100" d="100"/>
      </p:scale>
      <p:origin x="0" y="26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 Id="rId4" Type="http://schemas.openxmlformats.org/officeDocument/2006/relationships/image" Target="../media/image8.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 Id="rId4" Type="http://schemas.openxmlformats.org/officeDocument/2006/relationships/image" Target="../media/image8.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18AB0A-7BED-45CC-8968-54C5D48470FD}" type="doc">
      <dgm:prSet loTypeId="urn:microsoft.com/office/officeart/2005/8/layout/vList4#1" loCatId="list" qsTypeId="urn:microsoft.com/office/officeart/2005/8/quickstyle/simple3" qsCatId="simple" csTypeId="urn:microsoft.com/office/officeart/2005/8/colors/accent1_2" csCatId="accent1" phldr="1"/>
      <dgm:spPr/>
      <dgm:t>
        <a:bodyPr/>
        <a:lstStyle/>
        <a:p>
          <a:endParaRPr lang="cs-CZ"/>
        </a:p>
      </dgm:t>
    </dgm:pt>
    <dgm:pt modelId="{38804BD3-7704-44DB-93A2-A6FB8DF386BF}">
      <dgm:prSet phldrT="[Text]" custT="1"/>
      <dgm:spPr/>
      <dgm:t>
        <a:bodyPr/>
        <a:lstStyle/>
        <a:p>
          <a:r>
            <a:rPr lang="cs-CZ" sz="1600" b="1" dirty="0" smtClean="0"/>
            <a:t>Prioritní osa 1 - Infrastruktura</a:t>
          </a:r>
          <a:endParaRPr lang="cs-CZ" sz="1600" b="1" dirty="0"/>
        </a:p>
      </dgm:t>
    </dgm:pt>
    <dgm:pt modelId="{5AECA738-EC58-4AD8-B30B-720E0E369E9D}" type="parTrans" cxnId="{B64F7126-809B-46FA-8512-AB45C1CB52DD}">
      <dgm:prSet/>
      <dgm:spPr/>
      <dgm:t>
        <a:bodyPr/>
        <a:lstStyle/>
        <a:p>
          <a:endParaRPr lang="cs-CZ"/>
        </a:p>
      </dgm:t>
    </dgm:pt>
    <dgm:pt modelId="{97E853D5-3B2B-4DCE-BF44-F459F80E6EE5}" type="sibTrans" cxnId="{B64F7126-809B-46FA-8512-AB45C1CB52DD}">
      <dgm:prSet/>
      <dgm:spPr/>
      <dgm:t>
        <a:bodyPr/>
        <a:lstStyle/>
        <a:p>
          <a:endParaRPr lang="cs-CZ"/>
        </a:p>
      </dgm:t>
    </dgm:pt>
    <dgm:pt modelId="{C5C86733-1C4E-4ABE-BC8B-70E73BF8076C}">
      <dgm:prSet phldrT="[Text]" custT="1"/>
      <dgm:spPr/>
      <dgm:t>
        <a:bodyPr/>
        <a:lstStyle/>
        <a:p>
          <a:r>
            <a:rPr lang="cs-CZ" sz="1200" dirty="0" smtClean="0"/>
            <a:t>Konkurenceschopné, dostupné a bezpečné regiony</a:t>
          </a:r>
          <a:endParaRPr lang="cs-CZ" sz="1200" dirty="0"/>
        </a:p>
      </dgm:t>
    </dgm:pt>
    <dgm:pt modelId="{AEF1FBBF-C95F-45ED-A8E1-CE69CDF9D44F}" type="parTrans" cxnId="{15A7B2A0-6A73-413A-BB86-87F351908914}">
      <dgm:prSet/>
      <dgm:spPr/>
      <dgm:t>
        <a:bodyPr/>
        <a:lstStyle/>
        <a:p>
          <a:endParaRPr lang="cs-CZ"/>
        </a:p>
      </dgm:t>
    </dgm:pt>
    <dgm:pt modelId="{286C2363-6DA5-4FB5-8346-569610400F7C}" type="sibTrans" cxnId="{15A7B2A0-6A73-413A-BB86-87F351908914}">
      <dgm:prSet/>
      <dgm:spPr/>
      <dgm:t>
        <a:bodyPr/>
        <a:lstStyle/>
        <a:p>
          <a:endParaRPr lang="cs-CZ"/>
        </a:p>
      </dgm:t>
    </dgm:pt>
    <dgm:pt modelId="{A8C219C7-9F00-4E75-8B16-481975849224}">
      <dgm:prSet phldrT="[Text]" custT="1"/>
      <dgm:spPr/>
      <dgm:t>
        <a:bodyPr/>
        <a:lstStyle/>
        <a:p>
          <a:r>
            <a:rPr lang="cs-CZ" sz="1200" dirty="0" smtClean="0"/>
            <a:t>Alokace 1,6 mld. EUR</a:t>
          </a:r>
          <a:endParaRPr lang="cs-CZ" sz="1200" dirty="0"/>
        </a:p>
      </dgm:t>
    </dgm:pt>
    <dgm:pt modelId="{3D529C3B-331C-4A53-8447-64F92C02A4C9}" type="parTrans" cxnId="{DC478773-C6CC-4E8E-9071-ECCDF2C2EF2E}">
      <dgm:prSet/>
      <dgm:spPr/>
      <dgm:t>
        <a:bodyPr/>
        <a:lstStyle/>
        <a:p>
          <a:endParaRPr lang="cs-CZ"/>
        </a:p>
      </dgm:t>
    </dgm:pt>
    <dgm:pt modelId="{7EDC45D9-79A5-434A-AB8A-41008476D2F4}" type="sibTrans" cxnId="{DC478773-C6CC-4E8E-9071-ECCDF2C2EF2E}">
      <dgm:prSet/>
      <dgm:spPr/>
      <dgm:t>
        <a:bodyPr/>
        <a:lstStyle/>
        <a:p>
          <a:endParaRPr lang="cs-CZ"/>
        </a:p>
      </dgm:t>
    </dgm:pt>
    <dgm:pt modelId="{855CB492-B9C1-4831-9453-D02DC01556CB}">
      <dgm:prSet phldrT="[Text]" custT="1"/>
      <dgm:spPr/>
      <dgm:t>
        <a:bodyPr/>
        <a:lstStyle/>
        <a:p>
          <a:r>
            <a:rPr lang="cs-CZ" sz="1600" b="1" dirty="0" smtClean="0"/>
            <a:t>Prioritní osa 2 - Lidé</a:t>
          </a:r>
          <a:endParaRPr lang="cs-CZ" sz="1600" b="1" dirty="0"/>
        </a:p>
      </dgm:t>
    </dgm:pt>
    <dgm:pt modelId="{46A500E4-F521-4FED-80BC-55EF97D6434D}" type="parTrans" cxnId="{E1E70704-B184-417B-9262-1209773EB354}">
      <dgm:prSet/>
      <dgm:spPr/>
      <dgm:t>
        <a:bodyPr/>
        <a:lstStyle/>
        <a:p>
          <a:endParaRPr lang="cs-CZ"/>
        </a:p>
      </dgm:t>
    </dgm:pt>
    <dgm:pt modelId="{89B1A5F6-0C83-44AA-BDC4-F0486C8FEB1C}" type="sibTrans" cxnId="{E1E70704-B184-417B-9262-1209773EB354}">
      <dgm:prSet/>
      <dgm:spPr/>
      <dgm:t>
        <a:bodyPr/>
        <a:lstStyle/>
        <a:p>
          <a:endParaRPr lang="cs-CZ"/>
        </a:p>
      </dgm:t>
    </dgm:pt>
    <dgm:pt modelId="{098ADAF1-68DC-4019-95EC-CF9DEA0595F5}">
      <dgm:prSet phldrT="[Text]" custT="1"/>
      <dgm:spPr/>
      <dgm:t>
        <a:bodyPr/>
        <a:lstStyle/>
        <a:p>
          <a:r>
            <a:rPr lang="cs-CZ" sz="1200" dirty="0" smtClean="0"/>
            <a:t>Zkvalitnění veřejných služeb a podmínek života pro obyvatele regionů</a:t>
          </a:r>
          <a:endParaRPr lang="cs-CZ" sz="1200" dirty="0"/>
        </a:p>
      </dgm:t>
    </dgm:pt>
    <dgm:pt modelId="{BBC28CAB-1411-42FD-AE69-490F5FA47BCC}" type="parTrans" cxnId="{0D1EA085-623E-4D57-808B-B23AF2C24995}">
      <dgm:prSet/>
      <dgm:spPr/>
      <dgm:t>
        <a:bodyPr/>
        <a:lstStyle/>
        <a:p>
          <a:endParaRPr lang="cs-CZ"/>
        </a:p>
      </dgm:t>
    </dgm:pt>
    <dgm:pt modelId="{3601A7EA-3FDB-4E9C-A299-B4AF145636B4}" type="sibTrans" cxnId="{0D1EA085-623E-4D57-808B-B23AF2C24995}">
      <dgm:prSet/>
      <dgm:spPr/>
      <dgm:t>
        <a:bodyPr/>
        <a:lstStyle/>
        <a:p>
          <a:endParaRPr lang="cs-CZ"/>
        </a:p>
      </dgm:t>
    </dgm:pt>
    <dgm:pt modelId="{75152ED6-09D4-4CB2-B330-0EBA2A1F6BEE}">
      <dgm:prSet phldrT="[Text]" custT="1"/>
      <dgm:spPr/>
      <dgm:t>
        <a:bodyPr/>
        <a:lstStyle/>
        <a:p>
          <a:r>
            <a:rPr lang="cs-CZ" sz="1200" dirty="0" smtClean="0"/>
            <a:t>Alokace 1,7 mld. EUR</a:t>
          </a:r>
          <a:endParaRPr lang="cs-CZ" sz="1200" dirty="0"/>
        </a:p>
      </dgm:t>
    </dgm:pt>
    <dgm:pt modelId="{CC109D3F-9445-4552-9CA0-A9E9B002361B}" type="parTrans" cxnId="{7442FBE8-417F-4111-B6ED-AEAE7C9C435B}">
      <dgm:prSet/>
      <dgm:spPr/>
      <dgm:t>
        <a:bodyPr/>
        <a:lstStyle/>
        <a:p>
          <a:endParaRPr lang="cs-CZ"/>
        </a:p>
      </dgm:t>
    </dgm:pt>
    <dgm:pt modelId="{C930B535-36DD-47E2-9858-8F6E44F2C9EA}" type="sibTrans" cxnId="{7442FBE8-417F-4111-B6ED-AEAE7C9C435B}">
      <dgm:prSet/>
      <dgm:spPr/>
      <dgm:t>
        <a:bodyPr/>
        <a:lstStyle/>
        <a:p>
          <a:endParaRPr lang="cs-CZ"/>
        </a:p>
      </dgm:t>
    </dgm:pt>
    <dgm:pt modelId="{D74C87B0-8199-4D82-97CA-8716D0810C88}">
      <dgm:prSet phldrT="[Text]" custT="1"/>
      <dgm:spPr/>
      <dgm:t>
        <a:bodyPr/>
        <a:lstStyle/>
        <a:p>
          <a:r>
            <a:rPr lang="cs-CZ" sz="1600" b="1" dirty="0" smtClean="0"/>
            <a:t>Prioritní osa 3 - Instituce</a:t>
          </a:r>
          <a:endParaRPr lang="cs-CZ" sz="1600" b="1" dirty="0"/>
        </a:p>
      </dgm:t>
    </dgm:pt>
    <dgm:pt modelId="{BA6FD47A-7786-47D8-9381-A1E3D218F4E4}" type="parTrans" cxnId="{CC11735D-CD9A-491C-AEF0-7073EE76FB85}">
      <dgm:prSet/>
      <dgm:spPr/>
      <dgm:t>
        <a:bodyPr/>
        <a:lstStyle/>
        <a:p>
          <a:endParaRPr lang="cs-CZ"/>
        </a:p>
      </dgm:t>
    </dgm:pt>
    <dgm:pt modelId="{63D68963-997E-49B1-9594-476FD97AA95B}" type="sibTrans" cxnId="{CC11735D-CD9A-491C-AEF0-7073EE76FB85}">
      <dgm:prSet/>
      <dgm:spPr/>
      <dgm:t>
        <a:bodyPr/>
        <a:lstStyle/>
        <a:p>
          <a:endParaRPr lang="cs-CZ"/>
        </a:p>
      </dgm:t>
    </dgm:pt>
    <dgm:pt modelId="{34C60AC1-3BAF-4349-9B04-1EBEAA6874AE}">
      <dgm:prSet phldrT="[Text]" custT="1"/>
      <dgm:spPr/>
      <dgm:t>
        <a:bodyPr/>
        <a:lstStyle/>
        <a:p>
          <a:r>
            <a:rPr lang="cs-CZ" sz="1200" dirty="0" smtClean="0"/>
            <a:t>Dobrá správa území a zefektivnění veřejných institucí</a:t>
          </a:r>
          <a:endParaRPr lang="cs-CZ" sz="1200" dirty="0"/>
        </a:p>
      </dgm:t>
    </dgm:pt>
    <dgm:pt modelId="{B31C10BD-BE4E-4EEF-981F-25C40EBC00D4}" type="parTrans" cxnId="{3D52D5DF-88CF-4499-8222-584F5AB467B0}">
      <dgm:prSet/>
      <dgm:spPr/>
      <dgm:t>
        <a:bodyPr/>
        <a:lstStyle/>
        <a:p>
          <a:endParaRPr lang="cs-CZ"/>
        </a:p>
      </dgm:t>
    </dgm:pt>
    <dgm:pt modelId="{23EAEF30-F210-45C2-A3C7-7E5016B64A98}" type="sibTrans" cxnId="{3D52D5DF-88CF-4499-8222-584F5AB467B0}">
      <dgm:prSet/>
      <dgm:spPr/>
      <dgm:t>
        <a:bodyPr/>
        <a:lstStyle/>
        <a:p>
          <a:endParaRPr lang="cs-CZ"/>
        </a:p>
      </dgm:t>
    </dgm:pt>
    <dgm:pt modelId="{273BDC39-9757-4293-83AA-A9E9CC915DA0}">
      <dgm:prSet phldrT="[Text]" custT="1"/>
      <dgm:spPr/>
      <dgm:t>
        <a:bodyPr/>
        <a:lstStyle/>
        <a:p>
          <a:r>
            <a:rPr lang="cs-CZ" sz="1200" dirty="0" smtClean="0"/>
            <a:t>Alokace 0,8 mld. EUR</a:t>
          </a:r>
          <a:endParaRPr lang="cs-CZ" sz="1200" dirty="0"/>
        </a:p>
      </dgm:t>
    </dgm:pt>
    <dgm:pt modelId="{982DFF29-8236-4E99-97CE-FD76D273CBEC}" type="parTrans" cxnId="{CF6D3D8A-7289-43F1-82F2-5F5C4672169C}">
      <dgm:prSet/>
      <dgm:spPr/>
      <dgm:t>
        <a:bodyPr/>
        <a:lstStyle/>
        <a:p>
          <a:endParaRPr lang="cs-CZ"/>
        </a:p>
      </dgm:t>
    </dgm:pt>
    <dgm:pt modelId="{13EEE600-D28C-4CBF-9128-6CDA52976D52}" type="sibTrans" cxnId="{CF6D3D8A-7289-43F1-82F2-5F5C4672169C}">
      <dgm:prSet/>
      <dgm:spPr/>
      <dgm:t>
        <a:bodyPr/>
        <a:lstStyle/>
        <a:p>
          <a:endParaRPr lang="cs-CZ"/>
        </a:p>
      </dgm:t>
    </dgm:pt>
    <dgm:pt modelId="{D3784C62-6E03-4E88-AA8E-EC0DCEAD96BC}">
      <dgm:prSet custT="1"/>
      <dgm:spPr/>
      <dgm:t>
        <a:bodyPr/>
        <a:lstStyle/>
        <a:p>
          <a:endParaRPr lang="cs-CZ" sz="1900" b="1" dirty="0" smtClean="0"/>
        </a:p>
        <a:p>
          <a:r>
            <a:rPr lang="cs-CZ" sz="1600" b="1" dirty="0" smtClean="0"/>
            <a:t>Prioritní osa 4 - Komunitně vedený místní rozvoj</a:t>
          </a:r>
        </a:p>
        <a:p>
          <a:r>
            <a:rPr lang="cs-CZ" sz="1400" dirty="0" smtClean="0"/>
            <a:t> - </a:t>
          </a:r>
          <a:r>
            <a:rPr lang="cs-CZ" sz="1200" dirty="0" smtClean="0"/>
            <a:t>Alokace 390 mil. EUR</a:t>
          </a:r>
        </a:p>
        <a:p>
          <a:r>
            <a:rPr lang="cs-CZ" sz="1200" dirty="0" smtClean="0"/>
            <a:t>  - Posílení CLLD, provozní a animační náklady</a:t>
          </a:r>
        </a:p>
        <a:p>
          <a:endParaRPr lang="cs-CZ" sz="1500" dirty="0" smtClean="0"/>
        </a:p>
        <a:p>
          <a:r>
            <a:rPr lang="cs-CZ" sz="1800" dirty="0" smtClean="0"/>
            <a:t> </a:t>
          </a:r>
          <a:endParaRPr lang="cs-CZ" sz="1800" dirty="0"/>
        </a:p>
      </dgm:t>
    </dgm:pt>
    <dgm:pt modelId="{7AF4961A-ED0F-4EDC-8D12-D24EE5DE0A42}" type="sibTrans" cxnId="{B38F51DE-8E25-4857-B3F8-75840DF3F177}">
      <dgm:prSet/>
      <dgm:spPr/>
      <dgm:t>
        <a:bodyPr/>
        <a:lstStyle/>
        <a:p>
          <a:endParaRPr lang="cs-CZ"/>
        </a:p>
      </dgm:t>
    </dgm:pt>
    <dgm:pt modelId="{9D3428C1-5D9B-4B48-89F0-11E980CE6367}" type="parTrans" cxnId="{B38F51DE-8E25-4857-B3F8-75840DF3F177}">
      <dgm:prSet/>
      <dgm:spPr/>
      <dgm:t>
        <a:bodyPr/>
        <a:lstStyle/>
        <a:p>
          <a:endParaRPr lang="cs-CZ"/>
        </a:p>
      </dgm:t>
    </dgm:pt>
    <dgm:pt modelId="{9BEAB610-B179-412C-A911-0AE990A76040}">
      <dgm:prSet phldrT="[Text]" custT="1"/>
      <dgm:spPr/>
      <dgm:t>
        <a:bodyPr/>
        <a:lstStyle/>
        <a:p>
          <a:r>
            <a:rPr lang="cs-CZ" sz="1200" dirty="0" smtClean="0"/>
            <a:t>Doprava, integrované dopravní systémy, IZS</a:t>
          </a:r>
          <a:endParaRPr lang="cs-CZ" sz="1200" dirty="0"/>
        </a:p>
      </dgm:t>
    </dgm:pt>
    <dgm:pt modelId="{B058C57C-1932-4F82-B960-E9ABCE39DA10}" type="parTrans" cxnId="{4B201E5A-B514-43A8-9FF2-13EE75C6267D}">
      <dgm:prSet/>
      <dgm:spPr/>
      <dgm:t>
        <a:bodyPr/>
        <a:lstStyle/>
        <a:p>
          <a:endParaRPr lang="cs-CZ"/>
        </a:p>
      </dgm:t>
    </dgm:pt>
    <dgm:pt modelId="{3EB8B75A-1CCF-4180-9542-77B7289E93F6}" type="sibTrans" cxnId="{4B201E5A-B514-43A8-9FF2-13EE75C6267D}">
      <dgm:prSet/>
      <dgm:spPr/>
      <dgm:t>
        <a:bodyPr/>
        <a:lstStyle/>
        <a:p>
          <a:endParaRPr lang="cs-CZ"/>
        </a:p>
      </dgm:t>
    </dgm:pt>
    <dgm:pt modelId="{CE8BA2DC-6A07-4136-AE2C-02E787173318}">
      <dgm:prSet phldrT="[Text]" custT="1"/>
      <dgm:spPr/>
      <dgm:t>
        <a:bodyPr/>
        <a:lstStyle/>
        <a:p>
          <a:r>
            <a:rPr lang="cs-CZ" sz="1200" dirty="0" smtClean="0"/>
            <a:t>Sociální služby/bydlení, sociální podnikání, zdravotní péče, vzdělávání, zateplování</a:t>
          </a:r>
          <a:endParaRPr lang="cs-CZ" sz="1200" dirty="0"/>
        </a:p>
      </dgm:t>
    </dgm:pt>
    <dgm:pt modelId="{2364E369-AC98-4AC6-8070-77B5CDF58140}" type="parTrans" cxnId="{2BE8E23A-86C2-47E7-AB01-A3AC2D35367C}">
      <dgm:prSet/>
      <dgm:spPr/>
      <dgm:t>
        <a:bodyPr/>
        <a:lstStyle/>
        <a:p>
          <a:endParaRPr lang="cs-CZ"/>
        </a:p>
      </dgm:t>
    </dgm:pt>
    <dgm:pt modelId="{1EF5AC0F-9C89-46BA-931D-093812BF1C36}" type="sibTrans" cxnId="{2BE8E23A-86C2-47E7-AB01-A3AC2D35367C}">
      <dgm:prSet/>
      <dgm:spPr/>
      <dgm:t>
        <a:bodyPr/>
        <a:lstStyle/>
        <a:p>
          <a:endParaRPr lang="cs-CZ"/>
        </a:p>
      </dgm:t>
    </dgm:pt>
    <dgm:pt modelId="{011776CB-E079-448D-8CBF-0D6A1B0031D4}">
      <dgm:prSet phldrT="[Text]"/>
      <dgm:spPr/>
      <dgm:t>
        <a:bodyPr/>
        <a:lstStyle/>
        <a:p>
          <a:endParaRPr lang="cs-CZ" sz="1100" dirty="0"/>
        </a:p>
      </dgm:t>
    </dgm:pt>
    <dgm:pt modelId="{96EFE842-57A1-4857-AB91-F6EC5AF4C58A}" type="parTrans" cxnId="{A37C4BF5-B775-4ED6-85F3-E253392DFE69}">
      <dgm:prSet/>
      <dgm:spPr/>
      <dgm:t>
        <a:bodyPr/>
        <a:lstStyle/>
        <a:p>
          <a:endParaRPr lang="cs-CZ"/>
        </a:p>
      </dgm:t>
    </dgm:pt>
    <dgm:pt modelId="{6E105E89-4A89-4F46-9629-6926A46E3211}" type="sibTrans" cxnId="{A37C4BF5-B775-4ED6-85F3-E253392DFE69}">
      <dgm:prSet/>
      <dgm:spPr/>
      <dgm:t>
        <a:bodyPr/>
        <a:lstStyle/>
        <a:p>
          <a:endParaRPr lang="cs-CZ"/>
        </a:p>
      </dgm:t>
    </dgm:pt>
    <dgm:pt modelId="{F883D463-9FC1-405D-86B6-DFDB1BF4DFD4}">
      <dgm:prSet phldrT="[Text]" custT="1"/>
      <dgm:spPr/>
      <dgm:t>
        <a:bodyPr/>
        <a:lstStyle/>
        <a:p>
          <a:r>
            <a:rPr lang="cs-CZ" sz="1200" dirty="0" smtClean="0"/>
            <a:t>Kulturní dědictví, e-Government, dokumenty územního rozvoje</a:t>
          </a:r>
          <a:endParaRPr lang="cs-CZ" sz="1200" dirty="0"/>
        </a:p>
      </dgm:t>
    </dgm:pt>
    <dgm:pt modelId="{4089294D-1236-4D90-A4CA-5ABFB48B4A69}" type="parTrans" cxnId="{C682256E-1973-4AC7-954E-3675913CCEA0}">
      <dgm:prSet/>
      <dgm:spPr/>
      <dgm:t>
        <a:bodyPr/>
        <a:lstStyle/>
        <a:p>
          <a:endParaRPr lang="cs-CZ"/>
        </a:p>
      </dgm:t>
    </dgm:pt>
    <dgm:pt modelId="{C7B43A55-CB70-4631-995C-E69EA77BC0FA}" type="sibTrans" cxnId="{C682256E-1973-4AC7-954E-3675913CCEA0}">
      <dgm:prSet/>
      <dgm:spPr/>
      <dgm:t>
        <a:bodyPr/>
        <a:lstStyle/>
        <a:p>
          <a:endParaRPr lang="cs-CZ"/>
        </a:p>
      </dgm:t>
    </dgm:pt>
    <dgm:pt modelId="{8A587B36-857B-41ED-B7A7-D47113F79935}" type="pres">
      <dgm:prSet presAssocID="{A518AB0A-7BED-45CC-8968-54C5D48470FD}" presName="linear" presStyleCnt="0">
        <dgm:presLayoutVars>
          <dgm:dir/>
          <dgm:resizeHandles val="exact"/>
        </dgm:presLayoutVars>
      </dgm:prSet>
      <dgm:spPr/>
      <dgm:t>
        <a:bodyPr/>
        <a:lstStyle/>
        <a:p>
          <a:endParaRPr lang="cs-CZ"/>
        </a:p>
      </dgm:t>
    </dgm:pt>
    <dgm:pt modelId="{64EB5DFD-492E-47C2-A4DD-BBD451AF4F4E}" type="pres">
      <dgm:prSet presAssocID="{38804BD3-7704-44DB-93A2-A6FB8DF386BF}" presName="comp" presStyleCnt="0"/>
      <dgm:spPr/>
    </dgm:pt>
    <dgm:pt modelId="{50CD8E78-60B6-449B-AD20-121950675E4A}" type="pres">
      <dgm:prSet presAssocID="{38804BD3-7704-44DB-93A2-A6FB8DF386BF}" presName="box" presStyleLbl="node1" presStyleIdx="0" presStyleCnt="4" custLinFactNeighborY="-6845"/>
      <dgm:spPr/>
      <dgm:t>
        <a:bodyPr/>
        <a:lstStyle/>
        <a:p>
          <a:endParaRPr lang="cs-CZ"/>
        </a:p>
      </dgm:t>
    </dgm:pt>
    <dgm:pt modelId="{C72FE72D-A4DA-4420-9D63-39C025359A7F}" type="pres">
      <dgm:prSet presAssocID="{38804BD3-7704-44DB-93A2-A6FB8DF386BF}" presName="img" presStyleLbl="fgImgPlace1" presStyleIdx="0" presStyleCnt="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14000" b="-14000"/>
          </a:stretch>
        </a:blipFill>
      </dgm:spPr>
      <dgm:t>
        <a:bodyPr/>
        <a:lstStyle/>
        <a:p>
          <a:endParaRPr lang="cs-CZ"/>
        </a:p>
      </dgm:t>
    </dgm:pt>
    <dgm:pt modelId="{66C8A01D-04C6-4396-8787-43DC36C8480A}" type="pres">
      <dgm:prSet presAssocID="{38804BD3-7704-44DB-93A2-A6FB8DF386BF}" presName="text" presStyleLbl="node1" presStyleIdx="0" presStyleCnt="4">
        <dgm:presLayoutVars>
          <dgm:bulletEnabled val="1"/>
        </dgm:presLayoutVars>
      </dgm:prSet>
      <dgm:spPr/>
      <dgm:t>
        <a:bodyPr/>
        <a:lstStyle/>
        <a:p>
          <a:endParaRPr lang="cs-CZ"/>
        </a:p>
      </dgm:t>
    </dgm:pt>
    <dgm:pt modelId="{93AC31F7-E6D2-45E8-BD17-C2F01F80D57E}" type="pres">
      <dgm:prSet presAssocID="{97E853D5-3B2B-4DCE-BF44-F459F80E6EE5}" presName="spacer" presStyleCnt="0"/>
      <dgm:spPr/>
    </dgm:pt>
    <dgm:pt modelId="{B249F259-2691-44EA-A647-C688963D4FA1}" type="pres">
      <dgm:prSet presAssocID="{855CB492-B9C1-4831-9453-D02DC01556CB}" presName="comp" presStyleCnt="0"/>
      <dgm:spPr/>
    </dgm:pt>
    <dgm:pt modelId="{D220A56B-34B4-4DD0-B125-97D865139D92}" type="pres">
      <dgm:prSet presAssocID="{855CB492-B9C1-4831-9453-D02DC01556CB}" presName="box" presStyleLbl="node1" presStyleIdx="1" presStyleCnt="4"/>
      <dgm:spPr/>
      <dgm:t>
        <a:bodyPr/>
        <a:lstStyle/>
        <a:p>
          <a:endParaRPr lang="cs-CZ"/>
        </a:p>
      </dgm:t>
    </dgm:pt>
    <dgm:pt modelId="{AC85F51E-059B-4E4B-88C8-BEEAF6E6C8CB}" type="pres">
      <dgm:prSet presAssocID="{855CB492-B9C1-4831-9453-D02DC01556CB}" presName="img" presStyleLbl="fgImgPlace1" presStyleIdx="1" presStyleCnt="4"/>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t="-15000" b="-15000"/>
          </a:stretch>
        </a:blipFill>
      </dgm:spPr>
      <dgm:t>
        <a:bodyPr/>
        <a:lstStyle/>
        <a:p>
          <a:endParaRPr lang="cs-CZ"/>
        </a:p>
      </dgm:t>
    </dgm:pt>
    <dgm:pt modelId="{6E62D4D7-9191-4501-B151-D627F722878F}" type="pres">
      <dgm:prSet presAssocID="{855CB492-B9C1-4831-9453-D02DC01556CB}" presName="text" presStyleLbl="node1" presStyleIdx="1" presStyleCnt="4">
        <dgm:presLayoutVars>
          <dgm:bulletEnabled val="1"/>
        </dgm:presLayoutVars>
      </dgm:prSet>
      <dgm:spPr/>
      <dgm:t>
        <a:bodyPr/>
        <a:lstStyle/>
        <a:p>
          <a:endParaRPr lang="cs-CZ"/>
        </a:p>
      </dgm:t>
    </dgm:pt>
    <dgm:pt modelId="{821F83A2-5DE7-4DB3-AC2F-3437098DDD8C}" type="pres">
      <dgm:prSet presAssocID="{89B1A5F6-0C83-44AA-BDC4-F0486C8FEB1C}" presName="spacer" presStyleCnt="0"/>
      <dgm:spPr/>
    </dgm:pt>
    <dgm:pt modelId="{42D704DB-7DF6-440E-B7C9-644A864B0BFF}" type="pres">
      <dgm:prSet presAssocID="{D74C87B0-8199-4D82-97CA-8716D0810C88}" presName="comp" presStyleCnt="0"/>
      <dgm:spPr/>
    </dgm:pt>
    <dgm:pt modelId="{9A27448D-784B-4861-9334-121A223779B3}" type="pres">
      <dgm:prSet presAssocID="{D74C87B0-8199-4D82-97CA-8716D0810C88}" presName="box" presStyleLbl="node1" presStyleIdx="2" presStyleCnt="4"/>
      <dgm:spPr/>
      <dgm:t>
        <a:bodyPr/>
        <a:lstStyle/>
        <a:p>
          <a:endParaRPr lang="cs-CZ"/>
        </a:p>
      </dgm:t>
    </dgm:pt>
    <dgm:pt modelId="{CB3108F3-6AC6-46B9-815A-42013ADAA734}" type="pres">
      <dgm:prSet presAssocID="{D74C87B0-8199-4D82-97CA-8716D0810C88}" presName="img" presStyleLbl="fgImgPlace1" presStyleIdx="2" presStyleCnt="4"/>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t="-15000" b="-15000"/>
          </a:stretch>
        </a:blipFill>
      </dgm:spPr>
      <dgm:t>
        <a:bodyPr/>
        <a:lstStyle/>
        <a:p>
          <a:endParaRPr lang="cs-CZ"/>
        </a:p>
      </dgm:t>
    </dgm:pt>
    <dgm:pt modelId="{614AE268-84D0-4EF9-B74B-195569128116}" type="pres">
      <dgm:prSet presAssocID="{D74C87B0-8199-4D82-97CA-8716D0810C88}" presName="text" presStyleLbl="node1" presStyleIdx="2" presStyleCnt="4">
        <dgm:presLayoutVars>
          <dgm:bulletEnabled val="1"/>
        </dgm:presLayoutVars>
      </dgm:prSet>
      <dgm:spPr/>
      <dgm:t>
        <a:bodyPr/>
        <a:lstStyle/>
        <a:p>
          <a:endParaRPr lang="cs-CZ"/>
        </a:p>
      </dgm:t>
    </dgm:pt>
    <dgm:pt modelId="{540D9C1A-F7EF-4C42-8E40-E43DCD410462}" type="pres">
      <dgm:prSet presAssocID="{63D68963-997E-49B1-9594-476FD97AA95B}" presName="spacer" presStyleCnt="0"/>
      <dgm:spPr/>
    </dgm:pt>
    <dgm:pt modelId="{8E18C6B9-65AB-4143-ACFB-F77B95B74E4A}" type="pres">
      <dgm:prSet presAssocID="{D3784C62-6E03-4E88-AA8E-EC0DCEAD96BC}" presName="comp" presStyleCnt="0"/>
      <dgm:spPr/>
    </dgm:pt>
    <dgm:pt modelId="{9E808720-DA3C-4D88-83BC-C88B0AC710F3}" type="pres">
      <dgm:prSet presAssocID="{D3784C62-6E03-4E88-AA8E-EC0DCEAD96BC}" presName="box" presStyleLbl="node1" presStyleIdx="3" presStyleCnt="4" custLinFactNeighborX="-6703" custLinFactNeighborY="252"/>
      <dgm:spPr/>
      <dgm:t>
        <a:bodyPr/>
        <a:lstStyle/>
        <a:p>
          <a:endParaRPr lang="cs-CZ"/>
        </a:p>
      </dgm:t>
    </dgm:pt>
    <dgm:pt modelId="{5C5B56BD-76A1-46D2-95E9-D7A31171320F}" type="pres">
      <dgm:prSet presAssocID="{D3784C62-6E03-4E88-AA8E-EC0DCEAD96BC}" presName="img" presStyleLbl="fgImgPlace1" presStyleIdx="3" presStyleCnt="4"/>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t="-23000" b="-23000"/>
          </a:stretch>
        </a:blipFill>
      </dgm:spPr>
      <dgm:t>
        <a:bodyPr/>
        <a:lstStyle/>
        <a:p>
          <a:endParaRPr lang="cs-CZ"/>
        </a:p>
      </dgm:t>
    </dgm:pt>
    <dgm:pt modelId="{C47FD7BB-128E-4643-98CA-3F319452AC98}" type="pres">
      <dgm:prSet presAssocID="{D3784C62-6E03-4E88-AA8E-EC0DCEAD96BC}" presName="text" presStyleLbl="node1" presStyleIdx="3" presStyleCnt="4">
        <dgm:presLayoutVars>
          <dgm:bulletEnabled val="1"/>
        </dgm:presLayoutVars>
      </dgm:prSet>
      <dgm:spPr/>
      <dgm:t>
        <a:bodyPr/>
        <a:lstStyle/>
        <a:p>
          <a:endParaRPr lang="cs-CZ"/>
        </a:p>
      </dgm:t>
    </dgm:pt>
  </dgm:ptLst>
  <dgm:cxnLst>
    <dgm:cxn modelId="{CD922E6E-33AE-4825-8ED5-83FC67F9DA09}" type="presOf" srcId="{855CB492-B9C1-4831-9453-D02DC01556CB}" destId="{D220A56B-34B4-4DD0-B125-97D865139D92}" srcOrd="0" destOrd="0" presId="urn:microsoft.com/office/officeart/2005/8/layout/vList4#1"/>
    <dgm:cxn modelId="{4B201E5A-B514-43A8-9FF2-13EE75C6267D}" srcId="{38804BD3-7704-44DB-93A2-A6FB8DF386BF}" destId="{9BEAB610-B179-412C-A911-0AE990A76040}" srcOrd="2" destOrd="0" parTransId="{B058C57C-1932-4F82-B960-E9ABCE39DA10}" sibTransId="{3EB8B75A-1CCF-4180-9542-77B7289E93F6}"/>
    <dgm:cxn modelId="{8E5AE21D-B67D-48AB-B023-B199F912350D}" type="presOf" srcId="{A518AB0A-7BED-45CC-8968-54C5D48470FD}" destId="{8A587B36-857B-41ED-B7A7-D47113F79935}" srcOrd="0" destOrd="0" presId="urn:microsoft.com/office/officeart/2005/8/layout/vList4#1"/>
    <dgm:cxn modelId="{9E824CF8-0BFB-4AAC-8C2A-C1D249874B98}" type="presOf" srcId="{011776CB-E079-448D-8CBF-0D6A1B0031D4}" destId="{9A27448D-784B-4861-9334-121A223779B3}" srcOrd="0" destOrd="4" presId="urn:microsoft.com/office/officeart/2005/8/layout/vList4#1"/>
    <dgm:cxn modelId="{DC478773-C6CC-4E8E-9071-ECCDF2C2EF2E}" srcId="{38804BD3-7704-44DB-93A2-A6FB8DF386BF}" destId="{A8C219C7-9F00-4E75-8B16-481975849224}" srcOrd="1" destOrd="0" parTransId="{3D529C3B-331C-4A53-8447-64F92C02A4C9}" sibTransId="{7EDC45D9-79A5-434A-AB8A-41008476D2F4}"/>
    <dgm:cxn modelId="{E88CF74D-9A3E-4EA9-B698-B864787ED0FC}" type="presOf" srcId="{D74C87B0-8199-4D82-97CA-8716D0810C88}" destId="{614AE268-84D0-4EF9-B74B-195569128116}" srcOrd="1" destOrd="0" presId="urn:microsoft.com/office/officeart/2005/8/layout/vList4#1"/>
    <dgm:cxn modelId="{A1E6BE82-95E5-4959-99EF-DC6160918811}" type="presOf" srcId="{A8C219C7-9F00-4E75-8B16-481975849224}" destId="{50CD8E78-60B6-449B-AD20-121950675E4A}" srcOrd="0" destOrd="2" presId="urn:microsoft.com/office/officeart/2005/8/layout/vList4#1"/>
    <dgm:cxn modelId="{C682256E-1973-4AC7-954E-3675913CCEA0}" srcId="{D74C87B0-8199-4D82-97CA-8716D0810C88}" destId="{F883D463-9FC1-405D-86B6-DFDB1BF4DFD4}" srcOrd="2" destOrd="0" parTransId="{4089294D-1236-4D90-A4CA-5ABFB48B4A69}" sibTransId="{C7B43A55-CB70-4631-995C-E69EA77BC0FA}"/>
    <dgm:cxn modelId="{E264C006-7160-4094-A09A-0442ABF97076}" type="presOf" srcId="{CE8BA2DC-6A07-4136-AE2C-02E787173318}" destId="{6E62D4D7-9191-4501-B151-D627F722878F}" srcOrd="1" destOrd="3" presId="urn:microsoft.com/office/officeart/2005/8/layout/vList4#1"/>
    <dgm:cxn modelId="{51B71AFE-782A-4097-ABB9-7D7C45812699}" type="presOf" srcId="{C5C86733-1C4E-4ABE-BC8B-70E73BF8076C}" destId="{50CD8E78-60B6-449B-AD20-121950675E4A}" srcOrd="0" destOrd="1" presId="urn:microsoft.com/office/officeart/2005/8/layout/vList4#1"/>
    <dgm:cxn modelId="{5B010AC7-16FA-4622-A94D-1A590C1D38A3}" type="presOf" srcId="{098ADAF1-68DC-4019-95EC-CF9DEA0595F5}" destId="{6E62D4D7-9191-4501-B151-D627F722878F}" srcOrd="1" destOrd="1" presId="urn:microsoft.com/office/officeart/2005/8/layout/vList4#1"/>
    <dgm:cxn modelId="{B75832C4-E81E-4BA6-9B3F-92DB3B934722}" type="presOf" srcId="{34C60AC1-3BAF-4349-9B04-1EBEAA6874AE}" destId="{614AE268-84D0-4EF9-B74B-195569128116}" srcOrd="1" destOrd="1" presId="urn:microsoft.com/office/officeart/2005/8/layout/vList4#1"/>
    <dgm:cxn modelId="{15A7B2A0-6A73-413A-BB86-87F351908914}" srcId="{38804BD3-7704-44DB-93A2-A6FB8DF386BF}" destId="{C5C86733-1C4E-4ABE-BC8B-70E73BF8076C}" srcOrd="0" destOrd="0" parTransId="{AEF1FBBF-C95F-45ED-A8E1-CE69CDF9D44F}" sibTransId="{286C2363-6DA5-4FB5-8346-569610400F7C}"/>
    <dgm:cxn modelId="{E182E984-35A8-4B74-9B67-427CC297C82E}" type="presOf" srcId="{855CB492-B9C1-4831-9453-D02DC01556CB}" destId="{6E62D4D7-9191-4501-B151-D627F722878F}" srcOrd="1" destOrd="0" presId="urn:microsoft.com/office/officeart/2005/8/layout/vList4#1"/>
    <dgm:cxn modelId="{A37C4BF5-B775-4ED6-85F3-E253392DFE69}" srcId="{D74C87B0-8199-4D82-97CA-8716D0810C88}" destId="{011776CB-E079-448D-8CBF-0D6A1B0031D4}" srcOrd="3" destOrd="0" parTransId="{96EFE842-57A1-4857-AB91-F6EC5AF4C58A}" sibTransId="{6E105E89-4A89-4F46-9629-6926A46E3211}"/>
    <dgm:cxn modelId="{CC11735D-CD9A-491C-AEF0-7073EE76FB85}" srcId="{A518AB0A-7BED-45CC-8968-54C5D48470FD}" destId="{D74C87B0-8199-4D82-97CA-8716D0810C88}" srcOrd="2" destOrd="0" parTransId="{BA6FD47A-7786-47D8-9381-A1E3D218F4E4}" sibTransId="{63D68963-997E-49B1-9594-476FD97AA95B}"/>
    <dgm:cxn modelId="{7131CCAD-15A4-4A12-BEC0-DF0C32632830}" type="presOf" srcId="{F883D463-9FC1-405D-86B6-DFDB1BF4DFD4}" destId="{9A27448D-784B-4861-9334-121A223779B3}" srcOrd="0" destOrd="3" presId="urn:microsoft.com/office/officeart/2005/8/layout/vList4#1"/>
    <dgm:cxn modelId="{409C9A9F-6B6C-4049-80F0-EB9F32B1709C}" type="presOf" srcId="{A8C219C7-9F00-4E75-8B16-481975849224}" destId="{66C8A01D-04C6-4396-8787-43DC36C8480A}" srcOrd="1" destOrd="2" presId="urn:microsoft.com/office/officeart/2005/8/layout/vList4#1"/>
    <dgm:cxn modelId="{30F511B3-295D-4F59-9460-1DE454DC5E90}" type="presOf" srcId="{D3784C62-6E03-4E88-AA8E-EC0DCEAD96BC}" destId="{9E808720-DA3C-4D88-83BC-C88B0AC710F3}" srcOrd="0" destOrd="0" presId="urn:microsoft.com/office/officeart/2005/8/layout/vList4#1"/>
    <dgm:cxn modelId="{852A2951-0558-4BB1-A056-E6752E291E34}" type="presOf" srcId="{9BEAB610-B179-412C-A911-0AE990A76040}" destId="{66C8A01D-04C6-4396-8787-43DC36C8480A}" srcOrd="1" destOrd="3" presId="urn:microsoft.com/office/officeart/2005/8/layout/vList4#1"/>
    <dgm:cxn modelId="{0AD6D173-7A9B-4DB9-8779-59971CE5DD55}" type="presOf" srcId="{F883D463-9FC1-405D-86B6-DFDB1BF4DFD4}" destId="{614AE268-84D0-4EF9-B74B-195569128116}" srcOrd="1" destOrd="3" presId="urn:microsoft.com/office/officeart/2005/8/layout/vList4#1"/>
    <dgm:cxn modelId="{EB5D370E-28AF-407C-8B5D-F93DCA270422}" type="presOf" srcId="{D3784C62-6E03-4E88-AA8E-EC0DCEAD96BC}" destId="{C47FD7BB-128E-4643-98CA-3F319452AC98}" srcOrd="1" destOrd="0" presId="urn:microsoft.com/office/officeart/2005/8/layout/vList4#1"/>
    <dgm:cxn modelId="{3D52D5DF-88CF-4499-8222-584F5AB467B0}" srcId="{D74C87B0-8199-4D82-97CA-8716D0810C88}" destId="{34C60AC1-3BAF-4349-9B04-1EBEAA6874AE}" srcOrd="0" destOrd="0" parTransId="{B31C10BD-BE4E-4EEF-981F-25C40EBC00D4}" sibTransId="{23EAEF30-F210-45C2-A3C7-7E5016B64A98}"/>
    <dgm:cxn modelId="{9C24D494-E49A-4C86-BA4B-72BF3F4FFAE8}" type="presOf" srcId="{75152ED6-09D4-4CB2-B330-0EBA2A1F6BEE}" destId="{6E62D4D7-9191-4501-B151-D627F722878F}" srcOrd="1" destOrd="2" presId="urn:microsoft.com/office/officeart/2005/8/layout/vList4#1"/>
    <dgm:cxn modelId="{B38F51DE-8E25-4857-B3F8-75840DF3F177}" srcId="{A518AB0A-7BED-45CC-8968-54C5D48470FD}" destId="{D3784C62-6E03-4E88-AA8E-EC0DCEAD96BC}" srcOrd="3" destOrd="0" parTransId="{9D3428C1-5D9B-4B48-89F0-11E980CE6367}" sibTransId="{7AF4961A-ED0F-4EDC-8D12-D24EE5DE0A42}"/>
    <dgm:cxn modelId="{EC0ABEE2-4EC3-487E-A5BE-BFAF71E54375}" type="presOf" srcId="{273BDC39-9757-4293-83AA-A9E9CC915DA0}" destId="{614AE268-84D0-4EF9-B74B-195569128116}" srcOrd="1" destOrd="2" presId="urn:microsoft.com/office/officeart/2005/8/layout/vList4#1"/>
    <dgm:cxn modelId="{1F968820-041A-400D-8CE8-D481BC8DA548}" type="presOf" srcId="{75152ED6-09D4-4CB2-B330-0EBA2A1F6BEE}" destId="{D220A56B-34B4-4DD0-B125-97D865139D92}" srcOrd="0" destOrd="2" presId="urn:microsoft.com/office/officeart/2005/8/layout/vList4#1"/>
    <dgm:cxn modelId="{24D32E5C-4613-451B-98BA-6D76D0CA20D7}" type="presOf" srcId="{D74C87B0-8199-4D82-97CA-8716D0810C88}" destId="{9A27448D-784B-4861-9334-121A223779B3}" srcOrd="0" destOrd="0" presId="urn:microsoft.com/office/officeart/2005/8/layout/vList4#1"/>
    <dgm:cxn modelId="{02BE3609-0C14-4575-9D26-03234A82C80B}" type="presOf" srcId="{34C60AC1-3BAF-4349-9B04-1EBEAA6874AE}" destId="{9A27448D-784B-4861-9334-121A223779B3}" srcOrd="0" destOrd="1" presId="urn:microsoft.com/office/officeart/2005/8/layout/vList4#1"/>
    <dgm:cxn modelId="{5105A43C-A47E-4B30-9F59-F49FE3F6B03E}" type="presOf" srcId="{CE8BA2DC-6A07-4136-AE2C-02E787173318}" destId="{D220A56B-34B4-4DD0-B125-97D865139D92}" srcOrd="0" destOrd="3" presId="urn:microsoft.com/office/officeart/2005/8/layout/vList4#1"/>
    <dgm:cxn modelId="{7FA4E201-20CC-4231-BD4B-87EAE8CC3942}" type="presOf" srcId="{011776CB-E079-448D-8CBF-0D6A1B0031D4}" destId="{614AE268-84D0-4EF9-B74B-195569128116}" srcOrd="1" destOrd="4" presId="urn:microsoft.com/office/officeart/2005/8/layout/vList4#1"/>
    <dgm:cxn modelId="{76512A5D-6F05-4341-97B0-2878496FD495}" type="presOf" srcId="{273BDC39-9757-4293-83AA-A9E9CC915DA0}" destId="{9A27448D-784B-4861-9334-121A223779B3}" srcOrd="0" destOrd="2" presId="urn:microsoft.com/office/officeart/2005/8/layout/vList4#1"/>
    <dgm:cxn modelId="{CF6D3D8A-7289-43F1-82F2-5F5C4672169C}" srcId="{D74C87B0-8199-4D82-97CA-8716D0810C88}" destId="{273BDC39-9757-4293-83AA-A9E9CC915DA0}" srcOrd="1" destOrd="0" parTransId="{982DFF29-8236-4E99-97CE-FD76D273CBEC}" sibTransId="{13EEE600-D28C-4CBF-9128-6CDA52976D52}"/>
    <dgm:cxn modelId="{6E33682B-45BA-49CB-95AB-A11D0321E6E6}" type="presOf" srcId="{38804BD3-7704-44DB-93A2-A6FB8DF386BF}" destId="{50CD8E78-60B6-449B-AD20-121950675E4A}" srcOrd="0" destOrd="0" presId="urn:microsoft.com/office/officeart/2005/8/layout/vList4#1"/>
    <dgm:cxn modelId="{2BE8E23A-86C2-47E7-AB01-A3AC2D35367C}" srcId="{855CB492-B9C1-4831-9453-D02DC01556CB}" destId="{CE8BA2DC-6A07-4136-AE2C-02E787173318}" srcOrd="2" destOrd="0" parTransId="{2364E369-AC98-4AC6-8070-77B5CDF58140}" sibTransId="{1EF5AC0F-9C89-46BA-931D-093812BF1C36}"/>
    <dgm:cxn modelId="{EF83275A-0F79-4F99-9DE2-0BE2E61F22F1}" type="presOf" srcId="{38804BD3-7704-44DB-93A2-A6FB8DF386BF}" destId="{66C8A01D-04C6-4396-8787-43DC36C8480A}" srcOrd="1" destOrd="0" presId="urn:microsoft.com/office/officeart/2005/8/layout/vList4#1"/>
    <dgm:cxn modelId="{CA319C4E-7EE4-4EDB-934A-BC31801F6FD0}" type="presOf" srcId="{9BEAB610-B179-412C-A911-0AE990A76040}" destId="{50CD8E78-60B6-449B-AD20-121950675E4A}" srcOrd="0" destOrd="3" presId="urn:microsoft.com/office/officeart/2005/8/layout/vList4#1"/>
    <dgm:cxn modelId="{0D1EA085-623E-4D57-808B-B23AF2C24995}" srcId="{855CB492-B9C1-4831-9453-D02DC01556CB}" destId="{098ADAF1-68DC-4019-95EC-CF9DEA0595F5}" srcOrd="0" destOrd="0" parTransId="{BBC28CAB-1411-42FD-AE69-490F5FA47BCC}" sibTransId="{3601A7EA-3FDB-4E9C-A299-B4AF145636B4}"/>
    <dgm:cxn modelId="{7C5B9444-1500-49EF-AC04-7FC194C560F4}" type="presOf" srcId="{C5C86733-1C4E-4ABE-BC8B-70E73BF8076C}" destId="{66C8A01D-04C6-4396-8787-43DC36C8480A}" srcOrd="1" destOrd="1" presId="urn:microsoft.com/office/officeart/2005/8/layout/vList4#1"/>
    <dgm:cxn modelId="{7442FBE8-417F-4111-B6ED-AEAE7C9C435B}" srcId="{855CB492-B9C1-4831-9453-D02DC01556CB}" destId="{75152ED6-09D4-4CB2-B330-0EBA2A1F6BEE}" srcOrd="1" destOrd="0" parTransId="{CC109D3F-9445-4552-9CA0-A9E9B002361B}" sibTransId="{C930B535-36DD-47E2-9858-8F6E44F2C9EA}"/>
    <dgm:cxn modelId="{FE0F74AF-41AC-4F5D-A065-157622609BDE}" type="presOf" srcId="{098ADAF1-68DC-4019-95EC-CF9DEA0595F5}" destId="{D220A56B-34B4-4DD0-B125-97D865139D92}" srcOrd="0" destOrd="1" presId="urn:microsoft.com/office/officeart/2005/8/layout/vList4#1"/>
    <dgm:cxn modelId="{E1E70704-B184-417B-9262-1209773EB354}" srcId="{A518AB0A-7BED-45CC-8968-54C5D48470FD}" destId="{855CB492-B9C1-4831-9453-D02DC01556CB}" srcOrd="1" destOrd="0" parTransId="{46A500E4-F521-4FED-80BC-55EF97D6434D}" sibTransId="{89B1A5F6-0C83-44AA-BDC4-F0486C8FEB1C}"/>
    <dgm:cxn modelId="{B64F7126-809B-46FA-8512-AB45C1CB52DD}" srcId="{A518AB0A-7BED-45CC-8968-54C5D48470FD}" destId="{38804BD3-7704-44DB-93A2-A6FB8DF386BF}" srcOrd="0" destOrd="0" parTransId="{5AECA738-EC58-4AD8-B30B-720E0E369E9D}" sibTransId="{97E853D5-3B2B-4DCE-BF44-F459F80E6EE5}"/>
    <dgm:cxn modelId="{50272715-9923-49FC-9AB5-E129AB49F525}" type="presParOf" srcId="{8A587B36-857B-41ED-B7A7-D47113F79935}" destId="{64EB5DFD-492E-47C2-A4DD-BBD451AF4F4E}" srcOrd="0" destOrd="0" presId="urn:microsoft.com/office/officeart/2005/8/layout/vList4#1"/>
    <dgm:cxn modelId="{25AAC901-FF98-4F32-B616-F1B52FA87A8B}" type="presParOf" srcId="{64EB5DFD-492E-47C2-A4DD-BBD451AF4F4E}" destId="{50CD8E78-60B6-449B-AD20-121950675E4A}" srcOrd="0" destOrd="0" presId="urn:microsoft.com/office/officeart/2005/8/layout/vList4#1"/>
    <dgm:cxn modelId="{4EB765AA-87E9-4232-9D85-984EF00B8BA0}" type="presParOf" srcId="{64EB5DFD-492E-47C2-A4DD-BBD451AF4F4E}" destId="{C72FE72D-A4DA-4420-9D63-39C025359A7F}" srcOrd="1" destOrd="0" presId="urn:microsoft.com/office/officeart/2005/8/layout/vList4#1"/>
    <dgm:cxn modelId="{EDE40650-16E2-41B0-9FDE-A795CE201F7C}" type="presParOf" srcId="{64EB5DFD-492E-47C2-A4DD-BBD451AF4F4E}" destId="{66C8A01D-04C6-4396-8787-43DC36C8480A}" srcOrd="2" destOrd="0" presId="urn:microsoft.com/office/officeart/2005/8/layout/vList4#1"/>
    <dgm:cxn modelId="{0AD23137-34BC-4B0E-9FBF-8D741AFACF4B}" type="presParOf" srcId="{8A587B36-857B-41ED-B7A7-D47113F79935}" destId="{93AC31F7-E6D2-45E8-BD17-C2F01F80D57E}" srcOrd="1" destOrd="0" presId="urn:microsoft.com/office/officeart/2005/8/layout/vList4#1"/>
    <dgm:cxn modelId="{A90148A4-5889-49F7-9CDA-253191FABE38}" type="presParOf" srcId="{8A587B36-857B-41ED-B7A7-D47113F79935}" destId="{B249F259-2691-44EA-A647-C688963D4FA1}" srcOrd="2" destOrd="0" presId="urn:microsoft.com/office/officeart/2005/8/layout/vList4#1"/>
    <dgm:cxn modelId="{CD65D34F-0A74-4B0D-864F-90E6B84FAEED}" type="presParOf" srcId="{B249F259-2691-44EA-A647-C688963D4FA1}" destId="{D220A56B-34B4-4DD0-B125-97D865139D92}" srcOrd="0" destOrd="0" presId="urn:microsoft.com/office/officeart/2005/8/layout/vList4#1"/>
    <dgm:cxn modelId="{6EA93839-F346-4D39-8FE2-3FA7D9904406}" type="presParOf" srcId="{B249F259-2691-44EA-A647-C688963D4FA1}" destId="{AC85F51E-059B-4E4B-88C8-BEEAF6E6C8CB}" srcOrd="1" destOrd="0" presId="urn:microsoft.com/office/officeart/2005/8/layout/vList4#1"/>
    <dgm:cxn modelId="{ED2C3DAB-DADD-407B-9952-86CEB1DED798}" type="presParOf" srcId="{B249F259-2691-44EA-A647-C688963D4FA1}" destId="{6E62D4D7-9191-4501-B151-D627F722878F}" srcOrd="2" destOrd="0" presId="urn:microsoft.com/office/officeart/2005/8/layout/vList4#1"/>
    <dgm:cxn modelId="{65038EF9-6FFB-473D-A044-7BE0141837E6}" type="presParOf" srcId="{8A587B36-857B-41ED-B7A7-D47113F79935}" destId="{821F83A2-5DE7-4DB3-AC2F-3437098DDD8C}" srcOrd="3" destOrd="0" presId="urn:microsoft.com/office/officeart/2005/8/layout/vList4#1"/>
    <dgm:cxn modelId="{A47AFEED-3B75-4A76-A273-579AC3F36C10}" type="presParOf" srcId="{8A587B36-857B-41ED-B7A7-D47113F79935}" destId="{42D704DB-7DF6-440E-B7C9-644A864B0BFF}" srcOrd="4" destOrd="0" presId="urn:microsoft.com/office/officeart/2005/8/layout/vList4#1"/>
    <dgm:cxn modelId="{CFFD48EB-95A8-4E0A-9C6F-008D27470922}" type="presParOf" srcId="{42D704DB-7DF6-440E-B7C9-644A864B0BFF}" destId="{9A27448D-784B-4861-9334-121A223779B3}" srcOrd="0" destOrd="0" presId="urn:microsoft.com/office/officeart/2005/8/layout/vList4#1"/>
    <dgm:cxn modelId="{964184B4-B2D9-492A-BF83-981929583018}" type="presParOf" srcId="{42D704DB-7DF6-440E-B7C9-644A864B0BFF}" destId="{CB3108F3-6AC6-46B9-815A-42013ADAA734}" srcOrd="1" destOrd="0" presId="urn:microsoft.com/office/officeart/2005/8/layout/vList4#1"/>
    <dgm:cxn modelId="{40B30964-F178-4B3E-9FCF-54B723FBFB03}" type="presParOf" srcId="{42D704DB-7DF6-440E-B7C9-644A864B0BFF}" destId="{614AE268-84D0-4EF9-B74B-195569128116}" srcOrd="2" destOrd="0" presId="urn:microsoft.com/office/officeart/2005/8/layout/vList4#1"/>
    <dgm:cxn modelId="{8EE12296-1EC5-46C9-BB3F-C38984EB0578}" type="presParOf" srcId="{8A587B36-857B-41ED-B7A7-D47113F79935}" destId="{540D9C1A-F7EF-4C42-8E40-E43DCD410462}" srcOrd="5" destOrd="0" presId="urn:microsoft.com/office/officeart/2005/8/layout/vList4#1"/>
    <dgm:cxn modelId="{FDE1AED5-B354-4C17-9850-B994DE77F61F}" type="presParOf" srcId="{8A587B36-857B-41ED-B7A7-D47113F79935}" destId="{8E18C6B9-65AB-4143-ACFB-F77B95B74E4A}" srcOrd="6" destOrd="0" presId="urn:microsoft.com/office/officeart/2005/8/layout/vList4#1"/>
    <dgm:cxn modelId="{1C0C3BAC-B896-43C8-9ED9-4F9EC2E81682}" type="presParOf" srcId="{8E18C6B9-65AB-4143-ACFB-F77B95B74E4A}" destId="{9E808720-DA3C-4D88-83BC-C88B0AC710F3}" srcOrd="0" destOrd="0" presId="urn:microsoft.com/office/officeart/2005/8/layout/vList4#1"/>
    <dgm:cxn modelId="{7955F4F4-DA8F-46A0-AADE-2A3AAF72F613}" type="presParOf" srcId="{8E18C6B9-65AB-4143-ACFB-F77B95B74E4A}" destId="{5C5B56BD-76A1-46D2-95E9-D7A31171320F}" srcOrd="1" destOrd="0" presId="urn:microsoft.com/office/officeart/2005/8/layout/vList4#1"/>
    <dgm:cxn modelId="{3C5D40CF-ABEC-4ACC-B6A1-6F24B92BC5CB}" type="presParOf" srcId="{8E18C6B9-65AB-4143-ACFB-F77B95B74E4A}" destId="{C47FD7BB-128E-4643-98CA-3F319452AC98}" srcOrd="2" destOrd="0" presId="urn:microsoft.com/office/officeart/2005/8/layout/vList4#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CD8E78-60B6-449B-AD20-121950675E4A}">
      <dsp:nvSpPr>
        <dsp:cNvPr id="0" name=""/>
        <dsp:cNvSpPr/>
      </dsp:nvSpPr>
      <dsp:spPr>
        <a:xfrm>
          <a:off x="0" y="0"/>
          <a:ext cx="8229600" cy="105193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cs-CZ" sz="1600" b="1" kern="1200" dirty="0" smtClean="0"/>
            <a:t>Prioritní osa 1 - Infrastruktura</a:t>
          </a:r>
          <a:endParaRPr lang="cs-CZ" sz="1600" b="1" kern="1200" dirty="0"/>
        </a:p>
        <a:p>
          <a:pPr marL="114300" lvl="1" indent="-114300" algn="l" defTabSz="533400">
            <a:lnSpc>
              <a:spcPct val="90000"/>
            </a:lnSpc>
            <a:spcBef>
              <a:spcPct val="0"/>
            </a:spcBef>
            <a:spcAft>
              <a:spcPct val="15000"/>
            </a:spcAft>
            <a:buChar char="••"/>
          </a:pPr>
          <a:r>
            <a:rPr lang="cs-CZ" sz="1200" kern="1200" dirty="0" smtClean="0"/>
            <a:t>Konkurenceschopné, dostupné a bezpečné regiony</a:t>
          </a:r>
          <a:endParaRPr lang="cs-CZ" sz="1200" kern="1200" dirty="0"/>
        </a:p>
        <a:p>
          <a:pPr marL="114300" lvl="1" indent="-114300" algn="l" defTabSz="533400">
            <a:lnSpc>
              <a:spcPct val="90000"/>
            </a:lnSpc>
            <a:spcBef>
              <a:spcPct val="0"/>
            </a:spcBef>
            <a:spcAft>
              <a:spcPct val="15000"/>
            </a:spcAft>
            <a:buChar char="••"/>
          </a:pPr>
          <a:r>
            <a:rPr lang="cs-CZ" sz="1200" kern="1200" dirty="0" smtClean="0"/>
            <a:t>Alokace 1,6 mld. EUR</a:t>
          </a:r>
          <a:endParaRPr lang="cs-CZ" sz="1200" kern="1200" dirty="0"/>
        </a:p>
        <a:p>
          <a:pPr marL="114300" lvl="1" indent="-114300" algn="l" defTabSz="533400">
            <a:lnSpc>
              <a:spcPct val="90000"/>
            </a:lnSpc>
            <a:spcBef>
              <a:spcPct val="0"/>
            </a:spcBef>
            <a:spcAft>
              <a:spcPct val="15000"/>
            </a:spcAft>
            <a:buChar char="••"/>
          </a:pPr>
          <a:r>
            <a:rPr lang="cs-CZ" sz="1200" kern="1200" dirty="0" smtClean="0"/>
            <a:t>Doprava, integrované dopravní systémy, IZS</a:t>
          </a:r>
          <a:endParaRPr lang="cs-CZ" sz="1200" kern="1200" dirty="0"/>
        </a:p>
      </dsp:txBody>
      <dsp:txXfrm>
        <a:off x="1751113" y="0"/>
        <a:ext cx="6478486" cy="1051932"/>
      </dsp:txXfrm>
    </dsp:sp>
    <dsp:sp modelId="{C72FE72D-A4DA-4420-9D63-39C025359A7F}">
      <dsp:nvSpPr>
        <dsp:cNvPr id="0" name=""/>
        <dsp:cNvSpPr/>
      </dsp:nvSpPr>
      <dsp:spPr>
        <a:xfrm>
          <a:off x="105193" y="105193"/>
          <a:ext cx="1645920" cy="841546"/>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14000" b="-14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D220A56B-34B4-4DD0-B125-97D865139D92}">
      <dsp:nvSpPr>
        <dsp:cNvPr id="0" name=""/>
        <dsp:cNvSpPr/>
      </dsp:nvSpPr>
      <dsp:spPr>
        <a:xfrm>
          <a:off x="0" y="1157126"/>
          <a:ext cx="8229600" cy="105193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cs-CZ" sz="1600" b="1" kern="1200" dirty="0" smtClean="0"/>
            <a:t>Prioritní osa 2 - Lidé</a:t>
          </a:r>
          <a:endParaRPr lang="cs-CZ" sz="1600" b="1" kern="1200" dirty="0"/>
        </a:p>
        <a:p>
          <a:pPr marL="114300" lvl="1" indent="-114300" algn="l" defTabSz="533400">
            <a:lnSpc>
              <a:spcPct val="90000"/>
            </a:lnSpc>
            <a:spcBef>
              <a:spcPct val="0"/>
            </a:spcBef>
            <a:spcAft>
              <a:spcPct val="15000"/>
            </a:spcAft>
            <a:buChar char="••"/>
          </a:pPr>
          <a:r>
            <a:rPr lang="cs-CZ" sz="1200" kern="1200" dirty="0" smtClean="0"/>
            <a:t>Zkvalitnění veřejných služeb a podmínek života pro obyvatele regionů</a:t>
          </a:r>
          <a:endParaRPr lang="cs-CZ" sz="1200" kern="1200" dirty="0"/>
        </a:p>
        <a:p>
          <a:pPr marL="114300" lvl="1" indent="-114300" algn="l" defTabSz="533400">
            <a:lnSpc>
              <a:spcPct val="90000"/>
            </a:lnSpc>
            <a:spcBef>
              <a:spcPct val="0"/>
            </a:spcBef>
            <a:spcAft>
              <a:spcPct val="15000"/>
            </a:spcAft>
            <a:buChar char="••"/>
          </a:pPr>
          <a:r>
            <a:rPr lang="cs-CZ" sz="1200" kern="1200" dirty="0" smtClean="0"/>
            <a:t>Alokace 1,7 mld. EUR</a:t>
          </a:r>
          <a:endParaRPr lang="cs-CZ" sz="1200" kern="1200" dirty="0"/>
        </a:p>
        <a:p>
          <a:pPr marL="114300" lvl="1" indent="-114300" algn="l" defTabSz="533400">
            <a:lnSpc>
              <a:spcPct val="90000"/>
            </a:lnSpc>
            <a:spcBef>
              <a:spcPct val="0"/>
            </a:spcBef>
            <a:spcAft>
              <a:spcPct val="15000"/>
            </a:spcAft>
            <a:buChar char="••"/>
          </a:pPr>
          <a:r>
            <a:rPr lang="cs-CZ" sz="1200" kern="1200" dirty="0" smtClean="0"/>
            <a:t>Sociální služby/bydlení, sociální podnikání, zdravotní péče, vzdělávání, zateplování</a:t>
          </a:r>
          <a:endParaRPr lang="cs-CZ" sz="1200" kern="1200" dirty="0"/>
        </a:p>
      </dsp:txBody>
      <dsp:txXfrm>
        <a:off x="1751113" y="1157126"/>
        <a:ext cx="6478486" cy="1051932"/>
      </dsp:txXfrm>
    </dsp:sp>
    <dsp:sp modelId="{AC85F51E-059B-4E4B-88C8-BEEAF6E6C8CB}">
      <dsp:nvSpPr>
        <dsp:cNvPr id="0" name=""/>
        <dsp:cNvSpPr/>
      </dsp:nvSpPr>
      <dsp:spPr>
        <a:xfrm>
          <a:off x="105193" y="1262319"/>
          <a:ext cx="1645920" cy="841546"/>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t="-15000" b="-15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9A27448D-784B-4861-9334-121A223779B3}">
      <dsp:nvSpPr>
        <dsp:cNvPr id="0" name=""/>
        <dsp:cNvSpPr/>
      </dsp:nvSpPr>
      <dsp:spPr>
        <a:xfrm>
          <a:off x="0" y="2314252"/>
          <a:ext cx="8229600" cy="105193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cs-CZ" sz="1600" b="1" kern="1200" dirty="0" smtClean="0"/>
            <a:t>Prioritní osa 3 - Instituce</a:t>
          </a:r>
          <a:endParaRPr lang="cs-CZ" sz="1600" b="1" kern="1200" dirty="0"/>
        </a:p>
        <a:p>
          <a:pPr marL="114300" lvl="1" indent="-114300" algn="l" defTabSz="533400">
            <a:lnSpc>
              <a:spcPct val="90000"/>
            </a:lnSpc>
            <a:spcBef>
              <a:spcPct val="0"/>
            </a:spcBef>
            <a:spcAft>
              <a:spcPct val="15000"/>
            </a:spcAft>
            <a:buChar char="••"/>
          </a:pPr>
          <a:r>
            <a:rPr lang="cs-CZ" sz="1200" kern="1200" dirty="0" smtClean="0"/>
            <a:t>Dobrá správa území a zefektivnění veřejných institucí</a:t>
          </a:r>
          <a:endParaRPr lang="cs-CZ" sz="1200" kern="1200" dirty="0"/>
        </a:p>
        <a:p>
          <a:pPr marL="114300" lvl="1" indent="-114300" algn="l" defTabSz="533400">
            <a:lnSpc>
              <a:spcPct val="90000"/>
            </a:lnSpc>
            <a:spcBef>
              <a:spcPct val="0"/>
            </a:spcBef>
            <a:spcAft>
              <a:spcPct val="15000"/>
            </a:spcAft>
            <a:buChar char="••"/>
          </a:pPr>
          <a:r>
            <a:rPr lang="cs-CZ" sz="1200" kern="1200" dirty="0" smtClean="0"/>
            <a:t>Alokace 0,8 mld. EUR</a:t>
          </a:r>
          <a:endParaRPr lang="cs-CZ" sz="1200" kern="1200" dirty="0"/>
        </a:p>
        <a:p>
          <a:pPr marL="114300" lvl="1" indent="-114300" algn="l" defTabSz="533400">
            <a:lnSpc>
              <a:spcPct val="90000"/>
            </a:lnSpc>
            <a:spcBef>
              <a:spcPct val="0"/>
            </a:spcBef>
            <a:spcAft>
              <a:spcPct val="15000"/>
            </a:spcAft>
            <a:buChar char="••"/>
          </a:pPr>
          <a:r>
            <a:rPr lang="cs-CZ" sz="1200" kern="1200" dirty="0" smtClean="0"/>
            <a:t>Kulturní dědictví, e-Government, dokumenty územního rozvoje</a:t>
          </a:r>
          <a:endParaRPr lang="cs-CZ" sz="1200" kern="1200" dirty="0"/>
        </a:p>
        <a:p>
          <a:pPr marL="57150" lvl="1" indent="-57150" algn="l" defTabSz="488950">
            <a:lnSpc>
              <a:spcPct val="90000"/>
            </a:lnSpc>
            <a:spcBef>
              <a:spcPct val="0"/>
            </a:spcBef>
            <a:spcAft>
              <a:spcPct val="15000"/>
            </a:spcAft>
            <a:buChar char="••"/>
          </a:pPr>
          <a:endParaRPr lang="cs-CZ" sz="1100" kern="1200" dirty="0"/>
        </a:p>
      </dsp:txBody>
      <dsp:txXfrm>
        <a:off x="1751113" y="2314252"/>
        <a:ext cx="6478486" cy="1051932"/>
      </dsp:txXfrm>
    </dsp:sp>
    <dsp:sp modelId="{CB3108F3-6AC6-46B9-815A-42013ADAA734}">
      <dsp:nvSpPr>
        <dsp:cNvPr id="0" name=""/>
        <dsp:cNvSpPr/>
      </dsp:nvSpPr>
      <dsp:spPr>
        <a:xfrm>
          <a:off x="105193" y="2419445"/>
          <a:ext cx="1645920" cy="841546"/>
        </a:xfrm>
        <a:prstGeom prst="roundRect">
          <a:avLst>
            <a:gd name="adj" fmla="val 1000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t="-15000" b="-15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9E808720-DA3C-4D88-83BC-C88B0AC710F3}">
      <dsp:nvSpPr>
        <dsp:cNvPr id="0" name=""/>
        <dsp:cNvSpPr/>
      </dsp:nvSpPr>
      <dsp:spPr>
        <a:xfrm>
          <a:off x="0" y="3474029"/>
          <a:ext cx="8229600" cy="105193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endParaRPr lang="cs-CZ" sz="1900" b="1" kern="1200" dirty="0" smtClean="0"/>
        </a:p>
        <a:p>
          <a:pPr lvl="0" algn="l" defTabSz="844550">
            <a:lnSpc>
              <a:spcPct val="90000"/>
            </a:lnSpc>
            <a:spcBef>
              <a:spcPct val="0"/>
            </a:spcBef>
            <a:spcAft>
              <a:spcPct val="35000"/>
            </a:spcAft>
          </a:pPr>
          <a:r>
            <a:rPr lang="cs-CZ" sz="1600" b="1" kern="1200" dirty="0" smtClean="0"/>
            <a:t>Prioritní osa 4 - Komunitně vedený místní rozvoj</a:t>
          </a:r>
        </a:p>
        <a:p>
          <a:pPr lvl="0" algn="l" defTabSz="844550">
            <a:lnSpc>
              <a:spcPct val="90000"/>
            </a:lnSpc>
            <a:spcBef>
              <a:spcPct val="0"/>
            </a:spcBef>
            <a:spcAft>
              <a:spcPct val="35000"/>
            </a:spcAft>
          </a:pPr>
          <a:r>
            <a:rPr lang="cs-CZ" sz="1400" kern="1200" dirty="0" smtClean="0"/>
            <a:t> - </a:t>
          </a:r>
          <a:r>
            <a:rPr lang="cs-CZ" sz="1200" kern="1200" dirty="0" smtClean="0"/>
            <a:t>Alokace 390 mil. EUR</a:t>
          </a:r>
        </a:p>
        <a:p>
          <a:pPr lvl="0" algn="l" defTabSz="844550">
            <a:lnSpc>
              <a:spcPct val="90000"/>
            </a:lnSpc>
            <a:spcBef>
              <a:spcPct val="0"/>
            </a:spcBef>
            <a:spcAft>
              <a:spcPct val="35000"/>
            </a:spcAft>
          </a:pPr>
          <a:r>
            <a:rPr lang="cs-CZ" sz="1200" kern="1200" dirty="0" smtClean="0"/>
            <a:t>  - Posílení CLLD, provozní a animační náklady</a:t>
          </a:r>
        </a:p>
        <a:p>
          <a:pPr lvl="0" algn="l" defTabSz="844550">
            <a:lnSpc>
              <a:spcPct val="90000"/>
            </a:lnSpc>
            <a:spcBef>
              <a:spcPct val="0"/>
            </a:spcBef>
            <a:spcAft>
              <a:spcPct val="35000"/>
            </a:spcAft>
          </a:pPr>
          <a:endParaRPr lang="cs-CZ" sz="1500" kern="1200" dirty="0" smtClean="0"/>
        </a:p>
        <a:p>
          <a:pPr lvl="0" algn="l" defTabSz="844550">
            <a:lnSpc>
              <a:spcPct val="90000"/>
            </a:lnSpc>
            <a:spcBef>
              <a:spcPct val="0"/>
            </a:spcBef>
            <a:spcAft>
              <a:spcPct val="35000"/>
            </a:spcAft>
          </a:pPr>
          <a:r>
            <a:rPr lang="cs-CZ" sz="1800" kern="1200" dirty="0" smtClean="0"/>
            <a:t> </a:t>
          </a:r>
          <a:endParaRPr lang="cs-CZ" sz="1800" kern="1200" dirty="0"/>
        </a:p>
      </dsp:txBody>
      <dsp:txXfrm>
        <a:off x="1751113" y="3474029"/>
        <a:ext cx="6478486" cy="1051932"/>
      </dsp:txXfrm>
    </dsp:sp>
    <dsp:sp modelId="{5C5B56BD-76A1-46D2-95E9-D7A31171320F}">
      <dsp:nvSpPr>
        <dsp:cNvPr id="0" name=""/>
        <dsp:cNvSpPr/>
      </dsp:nvSpPr>
      <dsp:spPr>
        <a:xfrm>
          <a:off x="105193" y="3576571"/>
          <a:ext cx="1645920" cy="841546"/>
        </a:xfrm>
        <a:prstGeom prst="roundRect">
          <a:avLst>
            <a:gd name="adj" fmla="val 10000"/>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t="-23000" b="-23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994BFC9-6853-4F11-B099-B6E7A7DE25AF}" type="datetimeFigureOut">
              <a:rPr lang="cs-CZ" smtClean="0"/>
              <a:pPr/>
              <a:t>7.9.2016</a:t>
            </a:fld>
            <a:endParaRPr lang="cs-CZ"/>
          </a:p>
        </p:txBody>
      </p:sp>
      <p:sp>
        <p:nvSpPr>
          <p:cNvPr id="4" name="Zástupný symbol pro zápatí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CA13802C-BCE2-40B3-B11D-79108D7A894A}" type="slidenum">
              <a:rPr lang="cs-CZ" smtClean="0"/>
              <a:pPr/>
              <a:t>‹#›</a:t>
            </a:fld>
            <a:endParaRPr lang="cs-CZ"/>
          </a:p>
        </p:txBody>
      </p:sp>
    </p:spTree>
    <p:extLst>
      <p:ext uri="{BB962C8B-B14F-4D97-AF65-F5344CB8AC3E}">
        <p14:creationId xmlns:p14="http://schemas.microsoft.com/office/powerpoint/2010/main" val="762810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9105DDF-5111-4143-A825-FFA1D2B19362}" type="datetimeFigureOut">
              <a:rPr lang="cs-CZ" smtClean="0"/>
              <a:pPr/>
              <a:t>7.9.2016</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78725A5-20D6-492F-AB0E-E6402F0F8C88}" type="slidenum">
              <a:rPr lang="cs-CZ" smtClean="0"/>
              <a:pPr/>
              <a:t>‹#›</a:t>
            </a:fld>
            <a:endParaRPr lang="cs-CZ"/>
          </a:p>
        </p:txBody>
      </p:sp>
    </p:spTree>
    <p:extLst>
      <p:ext uri="{BB962C8B-B14F-4D97-AF65-F5344CB8AC3E}">
        <p14:creationId xmlns:p14="http://schemas.microsoft.com/office/powerpoint/2010/main" val="4222684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2</a:t>
            </a:fld>
            <a:endParaRPr lang="cs-CZ" altLang="cs-CZ" smtClean="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11</a:t>
            </a:fld>
            <a:endParaRPr lang="cs-CZ" altLang="cs-CZ" smtClean="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78725A5-20D6-492F-AB0E-E6402F0F8C88}" type="slidenum">
              <a:rPr lang="cs-CZ" smtClean="0"/>
              <a:pPr/>
              <a:t>17</a:t>
            </a:fld>
            <a:endParaRPr lang="cs-CZ"/>
          </a:p>
        </p:txBody>
      </p:sp>
    </p:spTree>
    <p:extLst>
      <p:ext uri="{BB962C8B-B14F-4D97-AF65-F5344CB8AC3E}">
        <p14:creationId xmlns:p14="http://schemas.microsoft.com/office/powerpoint/2010/main" val="40270049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78725A5-20D6-492F-AB0E-E6402F0F8C88}" type="slidenum">
              <a:rPr lang="cs-CZ" smtClean="0"/>
              <a:pPr/>
              <a:t>18</a:t>
            </a:fld>
            <a:endParaRPr lang="cs-CZ"/>
          </a:p>
        </p:txBody>
      </p:sp>
    </p:spTree>
    <p:extLst>
      <p:ext uri="{BB962C8B-B14F-4D97-AF65-F5344CB8AC3E}">
        <p14:creationId xmlns:p14="http://schemas.microsoft.com/office/powerpoint/2010/main" val="40270049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78725A5-20D6-492F-AB0E-E6402F0F8C88}" type="slidenum">
              <a:rPr lang="cs-CZ" smtClean="0"/>
              <a:pPr/>
              <a:t>19</a:t>
            </a:fld>
            <a:endParaRPr lang="cs-CZ"/>
          </a:p>
        </p:txBody>
      </p:sp>
    </p:spTree>
    <p:extLst>
      <p:ext uri="{BB962C8B-B14F-4D97-AF65-F5344CB8AC3E}">
        <p14:creationId xmlns:p14="http://schemas.microsoft.com/office/powerpoint/2010/main" val="40270049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78725A5-20D6-492F-AB0E-E6402F0F8C88}" type="slidenum">
              <a:rPr lang="cs-CZ" smtClean="0"/>
              <a:pPr/>
              <a:t>20</a:t>
            </a:fld>
            <a:endParaRPr lang="cs-CZ"/>
          </a:p>
        </p:txBody>
      </p:sp>
    </p:spTree>
    <p:extLst>
      <p:ext uri="{BB962C8B-B14F-4D97-AF65-F5344CB8AC3E}">
        <p14:creationId xmlns:p14="http://schemas.microsoft.com/office/powerpoint/2010/main" val="40270049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78725A5-20D6-492F-AB0E-E6402F0F8C88}" type="slidenum">
              <a:rPr lang="cs-CZ" smtClean="0"/>
              <a:pPr/>
              <a:t>21</a:t>
            </a:fld>
            <a:endParaRPr lang="cs-CZ"/>
          </a:p>
        </p:txBody>
      </p:sp>
    </p:spTree>
    <p:extLst>
      <p:ext uri="{BB962C8B-B14F-4D97-AF65-F5344CB8AC3E}">
        <p14:creationId xmlns:p14="http://schemas.microsoft.com/office/powerpoint/2010/main" val="40270049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78725A5-20D6-492F-AB0E-E6402F0F8C88}" type="slidenum">
              <a:rPr lang="cs-CZ" smtClean="0"/>
              <a:pPr/>
              <a:t>22</a:t>
            </a:fld>
            <a:endParaRPr lang="cs-CZ"/>
          </a:p>
        </p:txBody>
      </p:sp>
    </p:spTree>
    <p:extLst>
      <p:ext uri="{BB962C8B-B14F-4D97-AF65-F5344CB8AC3E}">
        <p14:creationId xmlns:p14="http://schemas.microsoft.com/office/powerpoint/2010/main" val="40270049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30</a:t>
            </a:fld>
            <a:endParaRPr lang="cs-CZ" altLang="cs-CZ" smtClean="0">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31</a:t>
            </a:fld>
            <a:endParaRPr lang="cs-CZ" altLang="cs-CZ"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3</a:t>
            </a:fld>
            <a:endParaRPr lang="cs-CZ" altLang="cs-CZ" dirty="0"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4</a:t>
            </a:fld>
            <a:endParaRPr lang="cs-CZ" altLang="cs-CZ" dirty="0"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5</a:t>
            </a:fld>
            <a:endParaRPr lang="cs-CZ" altLang="cs-CZ" dirty="0" smtClean="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6</a:t>
            </a:fld>
            <a:endParaRPr lang="cs-CZ" altLang="cs-CZ" smtClean="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7</a:t>
            </a:fld>
            <a:endParaRPr lang="cs-CZ" altLang="cs-CZ" dirty="0" smtClean="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8</a:t>
            </a:fld>
            <a:endParaRPr lang="cs-CZ" altLang="cs-CZ" dirty="0" smtClean="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9</a:t>
            </a:fld>
            <a:endParaRPr lang="cs-CZ" altLang="cs-CZ" dirty="0" smtClean="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10</a:t>
            </a:fld>
            <a:endParaRPr lang="cs-CZ" altLang="cs-CZ" dirty="0"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smtClean="0"/>
              <a:t>Kliknutím lze upravit styl.</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pPr>
              <a:defRPr/>
            </a:pPr>
            <a:fld id="{5FBE9683-DCA1-4D29-A1E5-EBDFC7E9286E}"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F2A6E95-259B-4713-AF1E-8B4EEEFE8785}"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411228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pPr>
              <a:defRPr/>
            </a:pPr>
            <a:fld id="{1AEE65AD-F62A-4B4A-A85B-83F31EFFECE0}"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4405F715-6D26-4684-93C5-E00CE833049A}"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760207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fld id="{3220F964-EA3D-41D0-97A3-658755B0D27C}"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74DAA27-8ED0-4865-8A2F-7C1EB51A855E}"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1196211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dirty="0" err="1" smtClean="0"/>
              <a:t>Click</a:t>
            </a:r>
            <a:r>
              <a:rPr lang="cs-CZ" dirty="0" smtClean="0"/>
              <a:t> to </a:t>
            </a:r>
            <a:r>
              <a:rPr lang="cs-CZ" dirty="0" err="1" smtClean="0"/>
              <a:t>edit</a:t>
            </a:r>
            <a:r>
              <a:rPr lang="cs-CZ" dirty="0" smtClean="0"/>
              <a:t> Master </a:t>
            </a:r>
            <a:r>
              <a:rPr lang="cs-CZ" dirty="0" err="1" smtClean="0"/>
              <a:t>title</a:t>
            </a:r>
            <a:r>
              <a:rPr lang="cs-CZ" dirty="0" smtClean="0"/>
              <a:t>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err="1" smtClean="0"/>
              <a:t>Click</a:t>
            </a:r>
            <a:r>
              <a:rPr lang="cs-CZ" dirty="0" smtClean="0"/>
              <a:t> to </a:t>
            </a:r>
            <a:r>
              <a:rPr lang="cs-CZ" dirty="0" err="1" smtClean="0"/>
              <a:t>edit</a:t>
            </a:r>
            <a:r>
              <a:rPr lang="cs-CZ" dirty="0" smtClean="0"/>
              <a:t> Master </a:t>
            </a:r>
            <a:r>
              <a:rPr lang="cs-CZ" dirty="0" err="1" smtClean="0"/>
              <a:t>subtitle</a:t>
            </a:r>
            <a:r>
              <a:rPr lang="cs-CZ" dirty="0" smtClean="0"/>
              <a:t> style</a:t>
            </a:r>
            <a:endParaRPr lang="en-US" dirty="0"/>
          </a:p>
        </p:txBody>
      </p:sp>
      <p:sp>
        <p:nvSpPr>
          <p:cNvPr id="4" name="Date Placeholder 3"/>
          <p:cNvSpPr>
            <a:spLocks noGrp="1"/>
          </p:cNvSpPr>
          <p:nvPr>
            <p:ph type="dt" sz="half" idx="10"/>
          </p:nvPr>
        </p:nvSpPr>
        <p:spPr/>
        <p:txBody>
          <a:bodyPr/>
          <a:lstStyle/>
          <a:p>
            <a:fld id="{889338FF-0785-4D1E-B4F7-AAF5C78FE1B9}" type="datetime1">
              <a:rPr lang="en-US" smtClean="0">
                <a:solidFill>
                  <a:prstClr val="black">
                    <a:tint val="75000"/>
                  </a:prstClr>
                </a:solidFill>
              </a:rPr>
              <a:pPr/>
              <a:t>9/7/2016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A6B5227-2C6F-B94D-9D8F-826F917070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16373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idx="1"/>
          </p:nvPr>
        </p:nvSpPr>
        <p:spPr/>
        <p:txBody>
          <a:body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a:p>
            <a:pPr lvl="1"/>
            <a:r>
              <a:rPr lang="cs-CZ" dirty="0" smtClean="0"/>
              <a:t>Second </a:t>
            </a:r>
            <a:r>
              <a:rPr lang="cs-CZ" dirty="0" err="1" smtClean="0"/>
              <a:t>level</a:t>
            </a:r>
            <a:endParaRPr lang="cs-CZ" dirty="0" smtClean="0"/>
          </a:p>
          <a:p>
            <a:pPr lvl="2"/>
            <a:r>
              <a:rPr lang="cs-CZ" dirty="0" err="1" smtClean="0"/>
              <a:t>Third</a:t>
            </a:r>
            <a:r>
              <a:rPr lang="cs-CZ" dirty="0" smtClean="0"/>
              <a:t> </a:t>
            </a:r>
            <a:r>
              <a:rPr lang="cs-CZ" dirty="0" err="1" smtClean="0"/>
              <a:t>level</a:t>
            </a:r>
            <a:endParaRPr lang="cs-CZ" dirty="0" smtClean="0"/>
          </a:p>
          <a:p>
            <a:pPr lvl="3"/>
            <a:r>
              <a:rPr lang="cs-CZ" dirty="0" err="1" smtClean="0"/>
              <a:t>Fourth</a:t>
            </a:r>
            <a:r>
              <a:rPr lang="cs-CZ" dirty="0" smtClean="0"/>
              <a:t> </a:t>
            </a:r>
            <a:r>
              <a:rPr lang="cs-CZ" dirty="0" err="1" smtClean="0"/>
              <a:t>level</a:t>
            </a:r>
            <a:endParaRPr lang="cs-CZ" dirty="0" smtClean="0"/>
          </a:p>
          <a:p>
            <a:pPr lvl="4"/>
            <a:r>
              <a:rPr lang="cs-CZ" dirty="0" err="1" smtClean="0"/>
              <a:t>Fifth</a:t>
            </a:r>
            <a:r>
              <a:rPr lang="cs-CZ" dirty="0" smtClean="0"/>
              <a:t> </a:t>
            </a:r>
            <a:r>
              <a:rPr lang="cs-CZ" dirty="0" err="1" smtClean="0"/>
              <a:t>level</a:t>
            </a:r>
            <a:endParaRPr lang="en-US" dirty="0"/>
          </a:p>
        </p:txBody>
      </p:sp>
      <p:sp>
        <p:nvSpPr>
          <p:cNvPr id="4" name="Date Placeholder 3"/>
          <p:cNvSpPr>
            <a:spLocks noGrp="1"/>
          </p:cNvSpPr>
          <p:nvPr>
            <p:ph type="dt" sz="half" idx="10"/>
          </p:nvPr>
        </p:nvSpPr>
        <p:spPr/>
        <p:txBody>
          <a:bodyPr/>
          <a:lstStyle/>
          <a:p>
            <a:fld id="{7F631E0B-09EB-4B23-8CB4-012DB8280E8C}" type="datetime1">
              <a:rPr lang="en-US" smtClean="0">
                <a:solidFill>
                  <a:prstClr val="black">
                    <a:tint val="75000"/>
                  </a:prstClr>
                </a:solidFill>
              </a:rPr>
              <a:pPr/>
              <a:t>9/7/2016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A6B5227-2C6F-B94D-9D8F-826F917070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087600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Click to edit Master text styles</a:t>
            </a:r>
          </a:p>
        </p:txBody>
      </p:sp>
      <p:sp>
        <p:nvSpPr>
          <p:cNvPr id="4" name="Date Placeholder 3"/>
          <p:cNvSpPr>
            <a:spLocks noGrp="1"/>
          </p:cNvSpPr>
          <p:nvPr>
            <p:ph type="dt" sz="half" idx="10"/>
          </p:nvPr>
        </p:nvSpPr>
        <p:spPr/>
        <p:txBody>
          <a:bodyPr/>
          <a:lstStyle/>
          <a:p>
            <a:fld id="{CA81722B-C8A6-4F26-98C2-2711F8316617}" type="datetime1">
              <a:rPr lang="en-US" smtClean="0">
                <a:solidFill>
                  <a:prstClr val="black">
                    <a:tint val="75000"/>
                  </a:prstClr>
                </a:solidFill>
              </a:rPr>
              <a:pPr/>
              <a:t>9/7/2016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A6B5227-2C6F-B94D-9D8F-826F917070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524776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5" name="Date Placeholder 4"/>
          <p:cNvSpPr>
            <a:spLocks noGrp="1"/>
          </p:cNvSpPr>
          <p:nvPr>
            <p:ph type="dt" sz="half" idx="10"/>
          </p:nvPr>
        </p:nvSpPr>
        <p:spPr/>
        <p:txBody>
          <a:bodyPr/>
          <a:lstStyle/>
          <a:p>
            <a:fld id="{BC3F317A-478C-4AB8-803B-06EF6332AC25}" type="datetime1">
              <a:rPr lang="en-US" smtClean="0">
                <a:solidFill>
                  <a:prstClr val="black">
                    <a:tint val="75000"/>
                  </a:prstClr>
                </a:solidFill>
              </a:rPr>
              <a:pPr/>
              <a:t>9/7/2016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Myriad Pro"/>
              </a:defRPr>
            </a:lvl1p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A6B5227-2C6F-B94D-9D8F-826F917070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335918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7" name="Date Placeholder 6"/>
          <p:cNvSpPr>
            <a:spLocks noGrp="1"/>
          </p:cNvSpPr>
          <p:nvPr>
            <p:ph type="dt" sz="half" idx="10"/>
          </p:nvPr>
        </p:nvSpPr>
        <p:spPr/>
        <p:txBody>
          <a:bodyPr/>
          <a:lstStyle/>
          <a:p>
            <a:fld id="{876BBAEC-231C-4E11-ABD3-F40A18471A7D}" type="datetime1">
              <a:rPr lang="en-US" smtClean="0">
                <a:solidFill>
                  <a:prstClr val="black">
                    <a:tint val="75000"/>
                  </a:prstClr>
                </a:solidFill>
              </a:rPr>
              <a:pPr/>
              <a:t>9/7/2016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lvl1pPr>
              <a:defRPr>
                <a:latin typeface="Myriad Pro"/>
              </a:defRPr>
            </a:lvl1p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CA6B5227-2C6F-B94D-9D8F-826F917070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646676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Date Placeholder 2"/>
          <p:cNvSpPr>
            <a:spLocks noGrp="1"/>
          </p:cNvSpPr>
          <p:nvPr>
            <p:ph type="dt" sz="half" idx="10"/>
          </p:nvPr>
        </p:nvSpPr>
        <p:spPr/>
        <p:txBody>
          <a:bodyPr/>
          <a:lstStyle/>
          <a:p>
            <a:fld id="{E0916B57-9745-43DE-BBE5-02952112AEFB}" type="datetime1">
              <a:rPr lang="en-US" smtClean="0">
                <a:solidFill>
                  <a:prstClr val="black">
                    <a:tint val="75000"/>
                  </a:prstClr>
                </a:solidFill>
              </a:rPr>
              <a:pPr/>
              <a:t>9/7/2016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lvl1pPr>
              <a:defRPr>
                <a:latin typeface="Myriad Pro"/>
              </a:defRPr>
            </a:lvl1p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CA6B5227-2C6F-B94D-9D8F-826F917070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971601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63D7B1-375D-4904-A97E-7B86949F9F49}" type="datetime1">
              <a:rPr lang="en-US" smtClean="0">
                <a:solidFill>
                  <a:prstClr val="black">
                    <a:tint val="75000"/>
                  </a:prstClr>
                </a:solidFill>
              </a:rPr>
              <a:pPr/>
              <a:t>9/7/2016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lvl1pPr>
              <a:defRPr>
                <a:latin typeface="Myriad Pro"/>
              </a:defRPr>
            </a:lvl1p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CA6B5227-2C6F-B94D-9D8F-826F917070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966529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fld id="{9831F3BF-8806-488D-87CD-784340495BA0}" type="datetime1">
              <a:rPr lang="en-US" smtClean="0">
                <a:solidFill>
                  <a:prstClr val="black">
                    <a:tint val="75000"/>
                  </a:prstClr>
                </a:solidFill>
              </a:rPr>
              <a:pPr/>
              <a:t>9/7/2016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Myriad Pro"/>
              </a:defRPr>
            </a:lvl1p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A6B5227-2C6F-B94D-9D8F-826F917070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01254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fld id="{858F71AC-FDB0-4430-B852-EAD316855ED9}"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10FE9B23-02B4-4957-8BE2-0931FEC70F97}"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5942723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fld id="{32E682A2-9588-4CBA-8A28-30801B018F84}" type="datetime1">
              <a:rPr lang="en-US" smtClean="0">
                <a:solidFill>
                  <a:prstClr val="black">
                    <a:tint val="75000"/>
                  </a:prstClr>
                </a:solidFill>
              </a:rPr>
              <a:pPr/>
              <a:t>9/7/2016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Myriad Pro"/>
              </a:defRPr>
            </a:lvl1p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A6B5227-2C6F-B94D-9D8F-826F917070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94393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fld id="{0773DF8D-1A21-4207-8344-98009AC74408}" type="datetime1">
              <a:rPr lang="en-US" smtClean="0">
                <a:solidFill>
                  <a:prstClr val="black">
                    <a:tint val="75000"/>
                  </a:prstClr>
                </a:solidFill>
              </a:rPr>
              <a:pPr/>
              <a:t>9/7/2016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A6B5227-2C6F-B94D-9D8F-826F917070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493788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a:p>
            <a:pPr lvl="1"/>
            <a:r>
              <a:rPr lang="cs-CZ" dirty="0" smtClean="0"/>
              <a:t>Second </a:t>
            </a:r>
            <a:r>
              <a:rPr lang="cs-CZ" dirty="0" err="1" smtClean="0"/>
              <a:t>level</a:t>
            </a:r>
            <a:endParaRPr lang="cs-CZ" dirty="0" smtClean="0"/>
          </a:p>
          <a:p>
            <a:pPr lvl="2"/>
            <a:r>
              <a:rPr lang="cs-CZ" dirty="0" err="1" smtClean="0"/>
              <a:t>Third</a:t>
            </a:r>
            <a:r>
              <a:rPr lang="cs-CZ" dirty="0" smtClean="0"/>
              <a:t> </a:t>
            </a:r>
            <a:r>
              <a:rPr lang="cs-CZ" dirty="0" err="1" smtClean="0"/>
              <a:t>level</a:t>
            </a:r>
            <a:endParaRPr lang="cs-CZ" dirty="0" smtClean="0"/>
          </a:p>
          <a:p>
            <a:pPr lvl="3"/>
            <a:r>
              <a:rPr lang="cs-CZ" dirty="0" err="1" smtClean="0"/>
              <a:t>Fourth</a:t>
            </a:r>
            <a:r>
              <a:rPr lang="cs-CZ" dirty="0" smtClean="0"/>
              <a:t> </a:t>
            </a:r>
            <a:r>
              <a:rPr lang="cs-CZ" dirty="0" err="1" smtClean="0"/>
              <a:t>level</a:t>
            </a:r>
            <a:endParaRPr lang="cs-CZ" dirty="0" smtClean="0"/>
          </a:p>
          <a:p>
            <a:pPr lvl="4"/>
            <a:r>
              <a:rPr lang="cs-CZ" dirty="0" err="1" smtClean="0"/>
              <a:t>Fifth</a:t>
            </a:r>
            <a:r>
              <a:rPr lang="cs-CZ" dirty="0" smtClean="0"/>
              <a:t> </a:t>
            </a:r>
            <a:r>
              <a:rPr lang="cs-CZ" dirty="0" err="1" smtClean="0"/>
              <a:t>level</a:t>
            </a:r>
            <a:endParaRPr lang="en-US" dirty="0"/>
          </a:p>
        </p:txBody>
      </p:sp>
      <p:sp>
        <p:nvSpPr>
          <p:cNvPr id="4" name="Date Placeholder 3"/>
          <p:cNvSpPr>
            <a:spLocks noGrp="1"/>
          </p:cNvSpPr>
          <p:nvPr>
            <p:ph type="dt" sz="half" idx="10"/>
          </p:nvPr>
        </p:nvSpPr>
        <p:spPr/>
        <p:txBody>
          <a:bodyPr/>
          <a:lstStyle/>
          <a:p>
            <a:fld id="{FCDAAB08-B98E-494D-8695-CD0D6908EEBE}" type="datetime1">
              <a:rPr lang="en-US" smtClean="0">
                <a:solidFill>
                  <a:prstClr val="black">
                    <a:tint val="75000"/>
                  </a:prstClr>
                </a:solidFill>
              </a:rPr>
              <a:pPr/>
              <a:t>9/7/2016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A6B5227-2C6F-B94D-9D8F-826F917070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919985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smtClean="0"/>
              <a:t>Kliknutím lze upravit styl.</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pPr>
              <a:defRPr/>
            </a:pPr>
            <a:fld id="{5FBE9683-DCA1-4D29-A1E5-EBDFC7E9286E}"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F2A6E95-259B-4713-AF1E-8B4EEEFE8785}"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6036266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fld id="{858F71AC-FDB0-4430-B852-EAD316855ED9}"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10FE9B23-02B4-4957-8BE2-0931FEC70F97}"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7982829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pPr>
              <a:defRPr/>
            </a:pPr>
            <a:fld id="{C017C547-04B9-493A-B743-84B3CB6E1FA6}"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55289B38-8D97-45FA-A46C-589A0C15510D}"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19014355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4"/>
          <p:cNvSpPr>
            <a:spLocks noGrp="1"/>
          </p:cNvSpPr>
          <p:nvPr>
            <p:ph type="dt" sz="half" idx="10"/>
          </p:nvPr>
        </p:nvSpPr>
        <p:spPr/>
        <p:txBody>
          <a:bodyPr/>
          <a:lstStyle/>
          <a:p>
            <a:pPr>
              <a:defRPr/>
            </a:pPr>
            <a:fld id="{E964497A-0ADB-437E-B237-1D59F4E92B42}"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4A88282A-5FA8-4A7E-A999-D1CDD5684BDD}"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35815833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pPr>
              <a:defRPr/>
            </a:pPr>
            <a:fld id="{D26E777A-EBE4-43EE-B16C-1D14EB13142B}"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8" name="Footer Placeholder 7"/>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B765A841-A1B5-4CDD-964C-13A8A1F499C3}"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41106297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pPr>
              <a:defRPr/>
            </a:pPr>
            <a:fld id="{B7ABE49B-9DD5-4652-9180-96D6A108E91C}"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4" name="Footer Placeholder 3"/>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99E15F04-57A1-4D14-828C-D5AC9F011B9E}"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8584520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118EB08-8B8E-40F1-BC4B-813AA6EBF55A}"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3" name="Footer Placeholder 2"/>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AC19F20-AEAE-46FE-AA26-FD2AB3D37020}"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378970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pPr>
              <a:defRPr/>
            </a:pPr>
            <a:fld id="{C017C547-04B9-493A-B743-84B3CB6E1FA6}"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55289B38-8D97-45FA-A46C-589A0C15510D}"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3953333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pPr>
              <a:defRPr/>
            </a:pPr>
            <a:fld id="{CCD52F52-9068-44ED-8E35-96BB550F443B}"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AE6D827B-4EEC-4510-A50B-38305E8E620F}"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30735159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pPr>
              <a:defRPr/>
            </a:pPr>
            <a:fld id="{F2F2E694-7E52-4737-9917-0B0EDB8FE6F5}"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98E39782-32F4-42C5-9D55-E21C09DF5663}"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31401452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pPr>
              <a:defRPr/>
            </a:pPr>
            <a:fld id="{1AEE65AD-F62A-4B4A-A85B-83F31EFFECE0}"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4405F715-6D26-4684-93C5-E00CE833049A}"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36067117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fld id="{3220F964-EA3D-41D0-97A3-658755B0D27C}"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74DAA27-8ED0-4865-8A2F-7C1EB51A855E}"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39142484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smtClean="0"/>
              <a:t>Kliknutím lze upravit styl.</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pPr>
              <a:defRPr/>
            </a:pPr>
            <a:fld id="{5FBE9683-DCA1-4D29-A1E5-EBDFC7E9286E}"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F2A6E95-259B-4713-AF1E-8B4EEEFE8785}"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18149482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fld id="{858F71AC-FDB0-4430-B852-EAD316855ED9}"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10FE9B23-02B4-4957-8BE2-0931FEC70F97}"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9131989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pPr>
              <a:defRPr/>
            </a:pPr>
            <a:fld id="{C017C547-04B9-493A-B743-84B3CB6E1FA6}"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55289B38-8D97-45FA-A46C-589A0C15510D}"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13037766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4"/>
          <p:cNvSpPr>
            <a:spLocks noGrp="1"/>
          </p:cNvSpPr>
          <p:nvPr>
            <p:ph type="dt" sz="half" idx="10"/>
          </p:nvPr>
        </p:nvSpPr>
        <p:spPr/>
        <p:txBody>
          <a:bodyPr/>
          <a:lstStyle/>
          <a:p>
            <a:pPr>
              <a:defRPr/>
            </a:pPr>
            <a:fld id="{E964497A-0ADB-437E-B237-1D59F4E92B42}"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4A88282A-5FA8-4A7E-A999-D1CDD5684BDD}"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95257336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pPr>
              <a:defRPr/>
            </a:pPr>
            <a:fld id="{D26E777A-EBE4-43EE-B16C-1D14EB13142B}"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8" name="Footer Placeholder 7"/>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B765A841-A1B5-4CDD-964C-13A8A1F499C3}"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98588076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pPr>
              <a:defRPr/>
            </a:pPr>
            <a:fld id="{B7ABE49B-9DD5-4652-9180-96D6A108E91C}"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4" name="Footer Placeholder 3"/>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99E15F04-57A1-4D14-828C-D5AC9F011B9E}"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1238110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4"/>
          <p:cNvSpPr>
            <a:spLocks noGrp="1"/>
          </p:cNvSpPr>
          <p:nvPr>
            <p:ph type="dt" sz="half" idx="10"/>
          </p:nvPr>
        </p:nvSpPr>
        <p:spPr/>
        <p:txBody>
          <a:bodyPr/>
          <a:lstStyle/>
          <a:p>
            <a:pPr>
              <a:defRPr/>
            </a:pPr>
            <a:fld id="{E964497A-0ADB-437E-B237-1D59F4E92B42}"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4A88282A-5FA8-4A7E-A999-D1CDD5684BDD}"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91216864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118EB08-8B8E-40F1-BC4B-813AA6EBF55A}"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3" name="Footer Placeholder 2"/>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AC19F20-AEAE-46FE-AA26-FD2AB3D37020}"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16952830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pPr>
              <a:defRPr/>
            </a:pPr>
            <a:fld id="{CCD52F52-9068-44ED-8E35-96BB550F443B}"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AE6D827B-4EEC-4510-A50B-38305E8E620F}"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69588538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pPr>
              <a:defRPr/>
            </a:pPr>
            <a:fld id="{F2F2E694-7E52-4737-9917-0B0EDB8FE6F5}"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98E39782-32F4-42C5-9D55-E21C09DF5663}"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161667923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pPr>
              <a:defRPr/>
            </a:pPr>
            <a:fld id="{1AEE65AD-F62A-4B4A-A85B-83F31EFFECE0}"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4405F715-6D26-4684-93C5-E00CE833049A}"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32117043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fld id="{3220F964-EA3D-41D0-97A3-658755B0D27C}"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74DAA27-8ED0-4865-8A2F-7C1EB51A855E}"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165655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pPr>
              <a:defRPr/>
            </a:pPr>
            <a:fld id="{D26E777A-EBE4-43EE-B16C-1D14EB13142B}"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8" name="Footer Placeholder 7"/>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B765A841-A1B5-4CDD-964C-13A8A1F499C3}"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055879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pPr>
              <a:defRPr/>
            </a:pPr>
            <a:fld id="{B7ABE49B-9DD5-4652-9180-96D6A108E91C}"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4" name="Footer Placeholder 3"/>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99E15F04-57A1-4D14-828C-D5AC9F011B9E}"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462455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118EB08-8B8E-40F1-BC4B-813AA6EBF55A}"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3" name="Footer Placeholder 2"/>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AC19F20-AEAE-46FE-AA26-FD2AB3D37020}"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4047914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pPr>
              <a:defRPr/>
            </a:pPr>
            <a:fld id="{CCD52F52-9068-44ED-8E35-96BB550F443B}"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AE6D827B-4EEC-4510-A50B-38305E8E620F}"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23850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pPr>
              <a:defRPr/>
            </a:pPr>
            <a:fld id="{F2F2E694-7E52-4737-9917-0B0EDB8FE6F5}" type="datetimeFigureOut">
              <a:rPr lang="cs-CZ" smtClean="0">
                <a:solidFill>
                  <a:prstClr val="black">
                    <a:tint val="75000"/>
                  </a:prstClr>
                </a:solidFill>
              </a:rPr>
              <a:pPr>
                <a:defRPr/>
              </a:pPr>
              <a:t>7.9.2016</a:t>
            </a:fld>
            <a:endParaRPr lang="cs-CZ">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98E39782-32F4-42C5-9D55-E21C09DF5663}"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4246070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mt="25000"/>
          </a:blip>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Myriad Pro"/>
              </a:defRPr>
            </a:lvl1pPr>
          </a:lstStyle>
          <a:p>
            <a:fld id="{B6B818D7-4D69-C74B-856A-11258C666662}" type="datetimeFigureOut">
              <a:rPr lang="en-US" smtClean="0"/>
              <a:pPr/>
              <a:t>9/7/2016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err="1" smtClean="0">
                <a:latin typeface="Myriad Pro"/>
              </a:rPr>
              <a:t>Název</a:t>
            </a:r>
            <a:r>
              <a:rPr lang="en-US" dirty="0" smtClean="0">
                <a:latin typeface="Myriad Pro"/>
              </a:rPr>
              <a:t> </a:t>
            </a:r>
            <a:r>
              <a:rPr lang="en-US" dirty="0" err="1" smtClean="0">
                <a:latin typeface="Myriad Pro"/>
              </a:rPr>
              <a:t>prezentace</a:t>
            </a:r>
            <a:endParaRPr lang="en-US" dirty="0">
              <a:latin typeface="Myriad Pro"/>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Myriad Pro"/>
              </a:defRPr>
            </a:lvl1pPr>
          </a:lstStyle>
          <a:p>
            <a:fld id="{CA6B5227-2C6F-B94D-9D8F-826F9170706D}" type="slidenum">
              <a:rPr lang="en-US" smtClean="0"/>
              <a:pPr/>
              <a:t>‹#›</a:t>
            </a:fld>
            <a:endParaRPr lang="en-US" dirty="0"/>
          </a:p>
        </p:txBody>
      </p:sp>
    </p:spTree>
    <p:extLst>
      <p:ext uri="{BB962C8B-B14F-4D97-AF65-F5344CB8AC3E}">
        <p14:creationId xmlns:p14="http://schemas.microsoft.com/office/powerpoint/2010/main" val="999141707"/>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defTabSz="457200" rtl="0" eaLnBrk="1" latinLnBrk="0" hangingPunct="1">
        <a:spcBef>
          <a:spcPct val="0"/>
        </a:spcBef>
        <a:buNone/>
        <a:defRPr sz="3500" b="1" i="0" kern="1200" cap="all">
          <a:solidFill>
            <a:schemeClr val="tx1"/>
          </a:solidFill>
          <a:latin typeface="Myriad Pro"/>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cs-CZ" dirty="0" err="1" smtClean="0"/>
              <a:t>Click</a:t>
            </a:r>
            <a:r>
              <a:rPr lang="cs-CZ" dirty="0" smtClean="0"/>
              <a:t> to </a:t>
            </a:r>
            <a:r>
              <a:rPr lang="cs-CZ" dirty="0" err="1" smtClean="0"/>
              <a:t>edit</a:t>
            </a:r>
            <a:r>
              <a:rPr lang="cs-CZ" dirty="0" smtClean="0"/>
              <a:t> Master </a:t>
            </a:r>
            <a:r>
              <a:rPr lang="cs-CZ" dirty="0" err="1" smtClean="0"/>
              <a:t>title</a:t>
            </a:r>
            <a:r>
              <a:rPr lang="cs-CZ" dirty="0" smtClean="0"/>
              <a:t>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a:p>
            <a:pPr lvl="1"/>
            <a:r>
              <a:rPr lang="cs-CZ" dirty="0" smtClean="0"/>
              <a:t>Second </a:t>
            </a:r>
            <a:r>
              <a:rPr lang="cs-CZ" dirty="0" err="1" smtClean="0"/>
              <a:t>level</a:t>
            </a:r>
            <a:endParaRPr lang="cs-CZ" dirty="0" smtClean="0"/>
          </a:p>
          <a:p>
            <a:pPr lvl="2"/>
            <a:r>
              <a:rPr lang="cs-CZ" dirty="0" err="1" smtClean="0"/>
              <a:t>Third</a:t>
            </a:r>
            <a:r>
              <a:rPr lang="cs-CZ" dirty="0" smtClean="0"/>
              <a:t> </a:t>
            </a:r>
            <a:r>
              <a:rPr lang="cs-CZ" dirty="0" err="1" smtClean="0"/>
              <a:t>level</a:t>
            </a:r>
            <a:endParaRPr lang="cs-CZ" dirty="0" smtClean="0"/>
          </a:p>
          <a:p>
            <a:pPr lvl="3"/>
            <a:r>
              <a:rPr lang="cs-CZ" dirty="0" err="1" smtClean="0"/>
              <a:t>Fourth</a:t>
            </a:r>
            <a:r>
              <a:rPr lang="cs-CZ" dirty="0" smtClean="0"/>
              <a:t> </a:t>
            </a:r>
            <a:r>
              <a:rPr lang="cs-CZ" dirty="0" err="1" smtClean="0"/>
              <a:t>level</a:t>
            </a:r>
            <a:endParaRPr lang="cs-CZ" dirty="0" smtClean="0"/>
          </a:p>
          <a:p>
            <a:pPr lvl="4"/>
            <a:r>
              <a:rPr lang="cs-CZ" dirty="0" err="1" smtClean="0"/>
              <a:t>Fifth</a:t>
            </a:r>
            <a:r>
              <a:rPr lang="cs-CZ" dirty="0" smtClean="0"/>
              <a:t> </a:t>
            </a:r>
            <a:r>
              <a:rPr lang="cs-CZ" dirty="0" err="1" smtClean="0"/>
              <a:t>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Myriad Pro"/>
              </a:defRPr>
            </a:lvl1pPr>
          </a:lstStyle>
          <a:p>
            <a:pPr defTabSz="457200"/>
            <a:fld id="{AFE7CCC1-085E-40CF-AE75-DEE90DDCB794}" type="datetime1">
              <a:rPr lang="en-US" smtClean="0">
                <a:solidFill>
                  <a:prstClr val="black">
                    <a:tint val="75000"/>
                  </a:prstClr>
                </a:solidFill>
              </a:rPr>
              <a:pPr defTabSz="457200"/>
              <a:t>9/7/2016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latin typeface="Myriad Pro"/>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Myriad Pro"/>
              </a:defRPr>
            </a:lvl1pPr>
          </a:lstStyle>
          <a:p>
            <a:pPr defTabSz="457200"/>
            <a:fld id="{CA6B5227-2C6F-B94D-9D8F-826F9170706D}"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1295631928"/>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hdr="0" ftr="0" dt="0"/>
  <p:txStyles>
    <p:titleStyle>
      <a:lvl1pPr algn="ctr" defTabSz="457200" rtl="0" eaLnBrk="1" latinLnBrk="0" hangingPunct="1">
        <a:spcBef>
          <a:spcPct val="0"/>
        </a:spcBef>
        <a:buNone/>
        <a:defRPr sz="3500" b="1" i="0" kern="1200" cap="all">
          <a:solidFill>
            <a:schemeClr val="tx1"/>
          </a:solidFill>
          <a:latin typeface="Myriad Pro"/>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mt="25000"/>
          </a:blip>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Myriad Pro"/>
              </a:defRPr>
            </a:lvl1pPr>
          </a:lstStyle>
          <a:p>
            <a:fld id="{B6B818D7-4D69-C74B-856A-11258C666662}" type="datetimeFigureOut">
              <a:rPr lang="en-US" smtClean="0">
                <a:solidFill>
                  <a:prstClr val="black">
                    <a:tint val="75000"/>
                  </a:prstClr>
                </a:solidFill>
              </a:rPr>
              <a:pPr/>
              <a:t>9/7/2016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err="1" smtClean="0">
                <a:solidFill>
                  <a:prstClr val="black">
                    <a:tint val="75000"/>
                  </a:prstClr>
                </a:solidFill>
                <a:latin typeface="Myriad Pro"/>
              </a:rPr>
              <a:t>Název</a:t>
            </a:r>
            <a:r>
              <a:rPr lang="en-US" dirty="0" smtClean="0">
                <a:solidFill>
                  <a:prstClr val="black">
                    <a:tint val="75000"/>
                  </a:prstClr>
                </a:solidFill>
                <a:latin typeface="Myriad Pro"/>
              </a:rPr>
              <a:t> </a:t>
            </a:r>
            <a:r>
              <a:rPr lang="en-US" dirty="0" err="1" smtClean="0">
                <a:solidFill>
                  <a:prstClr val="black">
                    <a:tint val="75000"/>
                  </a:prstClr>
                </a:solidFill>
                <a:latin typeface="Myriad Pro"/>
              </a:rPr>
              <a:t>prezentace</a:t>
            </a:r>
            <a:endParaRPr lang="en-US" dirty="0">
              <a:solidFill>
                <a:prstClr val="black">
                  <a:tint val="75000"/>
                </a:prstClr>
              </a:solidFill>
              <a:latin typeface="Myriad Pro"/>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Myriad Pro"/>
              </a:defRPr>
            </a:lvl1pPr>
          </a:lstStyle>
          <a:p>
            <a:fld id="{CA6B5227-2C6F-B94D-9D8F-826F917070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49244713"/>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defTabSz="457200" rtl="0" eaLnBrk="1" latinLnBrk="0" hangingPunct="1">
        <a:spcBef>
          <a:spcPct val="0"/>
        </a:spcBef>
        <a:buNone/>
        <a:defRPr sz="3500" b="1" i="0" kern="1200" cap="all">
          <a:solidFill>
            <a:schemeClr val="tx1"/>
          </a:solidFill>
          <a:latin typeface="Myriad Pro"/>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mt="25000"/>
          </a:blip>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Myriad Pro"/>
              </a:defRPr>
            </a:lvl1pPr>
          </a:lstStyle>
          <a:p>
            <a:fld id="{B6B818D7-4D69-C74B-856A-11258C666662}" type="datetimeFigureOut">
              <a:rPr lang="en-US" smtClean="0">
                <a:solidFill>
                  <a:prstClr val="black">
                    <a:tint val="75000"/>
                  </a:prstClr>
                </a:solidFill>
              </a:rPr>
              <a:pPr/>
              <a:t>9/7/2016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err="1" smtClean="0">
                <a:solidFill>
                  <a:prstClr val="black">
                    <a:tint val="75000"/>
                  </a:prstClr>
                </a:solidFill>
                <a:latin typeface="Myriad Pro"/>
              </a:rPr>
              <a:t>Název</a:t>
            </a:r>
            <a:r>
              <a:rPr lang="en-US" dirty="0" smtClean="0">
                <a:solidFill>
                  <a:prstClr val="black">
                    <a:tint val="75000"/>
                  </a:prstClr>
                </a:solidFill>
                <a:latin typeface="Myriad Pro"/>
              </a:rPr>
              <a:t> </a:t>
            </a:r>
            <a:r>
              <a:rPr lang="en-US" dirty="0" err="1" smtClean="0">
                <a:solidFill>
                  <a:prstClr val="black">
                    <a:tint val="75000"/>
                  </a:prstClr>
                </a:solidFill>
                <a:latin typeface="Myriad Pro"/>
              </a:rPr>
              <a:t>prezentace</a:t>
            </a:r>
            <a:endParaRPr lang="en-US" dirty="0">
              <a:solidFill>
                <a:prstClr val="black">
                  <a:tint val="75000"/>
                </a:prstClr>
              </a:solidFill>
              <a:latin typeface="Myriad Pro"/>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Myriad Pro"/>
              </a:defRPr>
            </a:lvl1pPr>
          </a:lstStyle>
          <a:p>
            <a:fld id="{CA6B5227-2C6F-B94D-9D8F-826F917070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97420188"/>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ctr" defTabSz="457200" rtl="0" eaLnBrk="1" latinLnBrk="0" hangingPunct="1">
        <a:spcBef>
          <a:spcPct val="0"/>
        </a:spcBef>
        <a:buNone/>
        <a:defRPr sz="3500" b="1" i="0" kern="1200" cap="all">
          <a:solidFill>
            <a:schemeClr val="tx1"/>
          </a:solidFill>
          <a:latin typeface="Myriad Pro"/>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40.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40.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www.dotaceeu.cz/IROP"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www.dotaceeu.cz/cs/Microsites/IROP/Dokumenty" TargetMode="Externa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3314" name="Title 1"/>
          <p:cNvSpPr>
            <a:spLocks noGrp="1"/>
          </p:cNvSpPr>
          <p:nvPr>
            <p:ph type="ctrTitle"/>
          </p:nvPr>
        </p:nvSpPr>
        <p:spPr bwMode="auto">
          <a:xfrm>
            <a:off x="219075" y="849313"/>
            <a:ext cx="6545263" cy="3205162"/>
          </a:xfrm>
        </p:spPr>
        <p:txBody>
          <a:bodyPr wrap="square" numCol="1" anchorCtr="0" compatLnSpc="1">
            <a:prstTxWarp prst="textNoShape">
              <a:avLst/>
            </a:prstTxWarp>
            <a:normAutofit fontScale="90000"/>
          </a:bodyPr>
          <a:lstStyle/>
          <a:p>
            <a:pPr>
              <a:lnSpc>
                <a:spcPct val="107000"/>
              </a:lnSpc>
            </a:pP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r>
              <a:rPr lang="cs-CZ" altLang="cs-CZ" sz="2400" b="1" cap="none" dirty="0" smtClean="0">
                <a:solidFill>
                  <a:srgbClr val="0070C0"/>
                </a:solidFill>
                <a:latin typeface="Myriad Pro Black"/>
                <a:ea typeface="Myriad Pro Black"/>
                <a:cs typeface="Myriad Pro Black"/>
              </a:rPr>
              <a:t>Seminář pro žadatele </a:t>
            </a:r>
            <a:br>
              <a:rPr lang="cs-CZ" altLang="cs-CZ" sz="2400" b="1" cap="none" dirty="0" smtClean="0">
                <a:solidFill>
                  <a:srgbClr val="0070C0"/>
                </a:solidFill>
                <a:latin typeface="Myriad Pro Black"/>
                <a:ea typeface="Myriad Pro Black"/>
                <a:cs typeface="Myriad Pro Black"/>
              </a:rPr>
            </a:br>
            <a:r>
              <a:rPr lang="cs-CZ" altLang="cs-CZ" sz="2400" b="1" cap="none" dirty="0" smtClean="0">
                <a:solidFill>
                  <a:srgbClr val="0070C0"/>
                </a:solidFill>
                <a:latin typeface="Myriad Pro Black"/>
                <a:ea typeface="Myriad Pro Black"/>
                <a:cs typeface="Myriad Pro Black"/>
              </a:rPr>
              <a:t>výzvy č. 49 IROP</a:t>
            </a:r>
            <a:r>
              <a:rPr lang="cs-CZ" altLang="cs-CZ" sz="4200" b="1" cap="none" dirty="0" smtClean="0">
                <a:solidFill>
                  <a:srgbClr val="0070C0"/>
                </a:solidFill>
                <a:latin typeface="Myriad Pro Black"/>
                <a:ea typeface="Myriad Pro Black"/>
                <a:cs typeface="Myriad Pro Black"/>
              </a:rPr>
              <a:t/>
            </a:r>
            <a:br>
              <a:rPr lang="cs-CZ" altLang="cs-CZ" sz="4200" b="1" cap="none" dirty="0" smtClean="0">
                <a:solidFill>
                  <a:srgbClr val="0070C0"/>
                </a:solidFill>
                <a:latin typeface="Myriad Pro Black"/>
                <a:ea typeface="Myriad Pro Black"/>
                <a:cs typeface="Myriad Pro Black"/>
              </a:rPr>
            </a:br>
            <a:r>
              <a:rPr lang="cs-CZ" altLang="cs-CZ" sz="3100" cap="none" dirty="0">
                <a:solidFill>
                  <a:srgbClr val="0070C0"/>
                </a:solidFill>
                <a:latin typeface="Myriad Pro Black"/>
                <a:ea typeface="Myriad Pro Black"/>
                <a:cs typeface="Myriad Pro Black"/>
              </a:rPr>
              <a:t>„</a:t>
            </a:r>
            <a:r>
              <a:rPr lang="cs-CZ" altLang="cs-CZ" sz="3100" cap="none" dirty="0" err="1">
                <a:solidFill>
                  <a:srgbClr val="0070C0"/>
                </a:solidFill>
                <a:latin typeface="Myriad Pro Black"/>
                <a:ea typeface="Myriad Pro Black"/>
                <a:cs typeface="Myriad Pro Black"/>
              </a:rPr>
              <a:t>Deinstitucionalizace</a:t>
            </a:r>
            <a:r>
              <a:rPr lang="cs-CZ" altLang="cs-CZ" sz="3100" cap="none" dirty="0">
                <a:solidFill>
                  <a:srgbClr val="0070C0"/>
                </a:solidFill>
                <a:latin typeface="Myriad Pro Black"/>
                <a:ea typeface="Myriad Pro Black"/>
                <a:cs typeface="Myriad Pro Black"/>
              </a:rPr>
              <a:t> sociálních služeb za účelem sociálního začleňování II </a:t>
            </a:r>
            <a:r>
              <a:rPr lang="cs-CZ" altLang="cs-CZ" sz="3100" cap="none" dirty="0" smtClean="0">
                <a:solidFill>
                  <a:srgbClr val="0070C0"/>
                </a:solidFill>
                <a:latin typeface="Myriad Pro Black"/>
                <a:ea typeface="Myriad Pro Black"/>
                <a:cs typeface="Myriad Pro Black"/>
              </a:rPr>
              <a:t>“</a:t>
            </a:r>
            <a:r>
              <a:rPr lang="cs-CZ" altLang="cs-CZ" sz="4000" cap="none" dirty="0" smtClean="0">
                <a:solidFill>
                  <a:srgbClr val="000000"/>
                </a:solidFill>
                <a:latin typeface="Myriad Pro Black"/>
                <a:ea typeface="Myriad Pro Black"/>
                <a:cs typeface="Myriad Pro Black"/>
              </a:rPr>
              <a:t/>
            </a:r>
            <a:br>
              <a:rPr lang="cs-CZ" altLang="cs-CZ" sz="4000" cap="none" dirty="0" smtClean="0">
                <a:solidFill>
                  <a:srgbClr val="000000"/>
                </a:solidFill>
                <a:latin typeface="Myriad Pro Black"/>
                <a:ea typeface="Myriad Pro Black"/>
                <a:cs typeface="Myriad Pro Black"/>
              </a:rPr>
            </a:b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endParaRPr lang="cs-CZ" altLang="cs-CZ" sz="3200" i="1" cap="none" dirty="0" smtClean="0">
              <a:solidFill>
                <a:srgbClr val="000000"/>
              </a:solidFill>
              <a:latin typeface="Myriad Pro Black"/>
              <a:ea typeface="Myriad Pro Black"/>
              <a:cs typeface="Myriad Pro Black"/>
            </a:endParaRPr>
          </a:p>
        </p:txBody>
      </p:sp>
      <p:sp>
        <p:nvSpPr>
          <p:cNvPr id="13315" name="Subtitle 2"/>
          <p:cNvSpPr>
            <a:spLocks noGrp="1"/>
          </p:cNvSpPr>
          <p:nvPr>
            <p:ph type="subTitle" idx="1"/>
          </p:nvPr>
        </p:nvSpPr>
        <p:spPr>
          <a:xfrm>
            <a:off x="179512" y="4869160"/>
            <a:ext cx="6400800" cy="696913"/>
          </a:xfrm>
        </p:spPr>
        <p:txBody>
          <a:bodyPr>
            <a:normAutofit fontScale="85000" lnSpcReduction="20000"/>
          </a:bodyPr>
          <a:lstStyle/>
          <a:p>
            <a:pPr algn="l" eaLnBrk="1" hangingPunct="1"/>
            <a:r>
              <a:rPr lang="cs-CZ" altLang="cs-CZ" sz="2500" dirty="0" smtClean="0">
                <a:solidFill>
                  <a:srgbClr val="000000"/>
                </a:solidFill>
                <a:ea typeface="Myriad Pro"/>
                <a:cs typeface="Myriad Pro"/>
              </a:rPr>
              <a:t>26.5.2016</a:t>
            </a:r>
          </a:p>
          <a:p>
            <a:pPr algn="l" eaLnBrk="1" hangingPunct="1"/>
            <a:r>
              <a:rPr lang="cs-CZ" altLang="cs-CZ" sz="2500" dirty="0" smtClean="0">
                <a:solidFill>
                  <a:srgbClr val="000000"/>
                </a:solidFill>
                <a:ea typeface="Myriad Pro"/>
                <a:cs typeface="Myriad Pro"/>
              </a:rPr>
              <a:t>Praha</a:t>
            </a:r>
          </a:p>
        </p:txBody>
      </p:sp>
      <p:pic>
        <p:nvPicPr>
          <p:cNvPr id="6"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07851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pic>
        <p:nvPicPr>
          <p:cNvPr id="9"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12" name="Nadpis 1"/>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pPr>
              <a:defRPr/>
            </a:pPr>
            <a:endParaRPr lang="cs-CZ" sz="2800" dirty="0">
              <a:solidFill>
                <a:srgbClr val="0070C0"/>
              </a:solidFill>
            </a:endParaRPr>
          </a:p>
        </p:txBody>
      </p:sp>
      <p:sp>
        <p:nvSpPr>
          <p:cNvPr id="11" name="TextovéPole 10"/>
          <p:cNvSpPr txBox="1"/>
          <p:nvPr/>
        </p:nvSpPr>
        <p:spPr>
          <a:xfrm>
            <a:off x="447676" y="1186294"/>
            <a:ext cx="8382000" cy="3570208"/>
          </a:xfrm>
          <a:prstGeom prst="rect">
            <a:avLst/>
          </a:prstGeom>
          <a:noFill/>
        </p:spPr>
        <p:txBody>
          <a:bodyPr wrap="square" rtlCol="0">
            <a:spAutoFit/>
          </a:bodyPr>
          <a:lstStyle/>
          <a:p>
            <a:pPr>
              <a:lnSpc>
                <a:spcPct val="150000"/>
              </a:lnSpc>
            </a:pPr>
            <a:r>
              <a:rPr lang="cs-CZ" sz="2200" b="1" dirty="0" smtClean="0">
                <a:solidFill>
                  <a:srgbClr val="0070C0"/>
                </a:solidFill>
                <a:latin typeface="Myriad Pro"/>
              </a:rPr>
              <a:t>Prioritní osa 3 – Instituce</a:t>
            </a:r>
          </a:p>
          <a:p>
            <a:pPr>
              <a:lnSpc>
                <a:spcPct val="150000"/>
              </a:lnSpc>
            </a:pPr>
            <a:endParaRPr lang="cs-CZ" sz="2200" b="1" dirty="0" smtClean="0">
              <a:solidFill>
                <a:srgbClr val="0070C0"/>
              </a:solidFill>
              <a:latin typeface="Myriad Pro"/>
            </a:endParaRPr>
          </a:p>
          <a:p>
            <a:pPr>
              <a:spcBef>
                <a:spcPts val="1200"/>
              </a:spcBef>
            </a:pPr>
            <a:r>
              <a:rPr lang="cs-CZ" sz="2000" b="1" dirty="0" smtClean="0">
                <a:latin typeface="Myriad Pro"/>
              </a:rPr>
              <a:t>SC 3.1</a:t>
            </a:r>
            <a:r>
              <a:rPr lang="cs-CZ" sz="2000" dirty="0" smtClean="0">
                <a:latin typeface="Myriad Pro"/>
              </a:rPr>
              <a:t> Zefektivnění prezentace, posílení ochrany a  rozvoje     </a:t>
            </a:r>
          </a:p>
          <a:p>
            <a:r>
              <a:rPr lang="cs-CZ" sz="2000" dirty="0">
                <a:latin typeface="Myriad Pro"/>
              </a:rPr>
              <a:t> </a:t>
            </a:r>
            <a:r>
              <a:rPr lang="cs-CZ" sz="2000" dirty="0" smtClean="0">
                <a:latin typeface="Myriad Pro"/>
              </a:rPr>
              <a:t>           kulturního dědictví</a:t>
            </a:r>
          </a:p>
          <a:p>
            <a:pPr>
              <a:spcBef>
                <a:spcPts val="1800"/>
              </a:spcBef>
            </a:pPr>
            <a:r>
              <a:rPr lang="cs-CZ" sz="2000" b="1" dirty="0" smtClean="0">
                <a:latin typeface="Myriad Pro"/>
              </a:rPr>
              <a:t>SC 3.2 </a:t>
            </a:r>
            <a:r>
              <a:rPr lang="cs-CZ" sz="2000" dirty="0" smtClean="0">
                <a:latin typeface="Myriad Pro"/>
              </a:rPr>
              <a:t>Zvyšování efektivity a transparentnosti veřejné správy   </a:t>
            </a:r>
          </a:p>
          <a:p>
            <a:r>
              <a:rPr lang="cs-CZ" sz="2000" dirty="0">
                <a:latin typeface="Myriad Pro"/>
              </a:rPr>
              <a:t> </a:t>
            </a:r>
            <a:r>
              <a:rPr lang="cs-CZ" sz="2000" dirty="0" smtClean="0">
                <a:latin typeface="Myriad Pro"/>
              </a:rPr>
              <a:t>           prostřednictvím rozvoje využití a kvality systémů</a:t>
            </a:r>
          </a:p>
          <a:p>
            <a:pPr>
              <a:spcBef>
                <a:spcPts val="1800"/>
              </a:spcBef>
            </a:pPr>
            <a:r>
              <a:rPr lang="cs-CZ" sz="2000" b="1" dirty="0" smtClean="0">
                <a:latin typeface="Myriad Pro"/>
              </a:rPr>
              <a:t>SC 3.3 </a:t>
            </a:r>
            <a:r>
              <a:rPr lang="cs-CZ" sz="2000" dirty="0" smtClean="0">
                <a:latin typeface="Myriad Pro"/>
              </a:rPr>
              <a:t>Podpora pořizování a uplatňování dokumentů územního   </a:t>
            </a:r>
          </a:p>
          <a:p>
            <a:r>
              <a:rPr lang="cs-CZ" sz="2000" dirty="0">
                <a:latin typeface="Myriad Pro"/>
              </a:rPr>
              <a:t> </a:t>
            </a:r>
            <a:r>
              <a:rPr lang="cs-CZ" sz="2000" dirty="0" smtClean="0">
                <a:latin typeface="Myriad Pro"/>
              </a:rPr>
              <a:t>           rozvoje</a:t>
            </a:r>
          </a:p>
        </p:txBody>
      </p:sp>
      <p:sp>
        <p:nvSpPr>
          <p:cNvPr id="8" name="Title 1"/>
          <p:cNvSpPr txBox="1">
            <a:spLocks/>
          </p:cNvSpPr>
          <p:nvPr/>
        </p:nvSpPr>
        <p:spPr>
          <a:xfrm>
            <a:off x="457200" y="222800"/>
            <a:ext cx="8229600" cy="74295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Prioritní osa 3</a:t>
            </a:r>
            <a:r>
              <a:rPr lang="en-US" sz="3200" dirty="0">
                <a:solidFill>
                  <a:srgbClr val="0070C0"/>
                </a:solidFill>
              </a:rPr>
              <a:t/>
            </a:r>
            <a:br>
              <a:rPr lang="en-US" sz="3200" dirty="0">
                <a:solidFill>
                  <a:srgbClr val="0070C0"/>
                </a:solidFill>
              </a:rPr>
            </a:br>
            <a:endParaRPr lang="en-US" sz="3200" dirty="0">
              <a:solidFill>
                <a:srgbClr val="0070C0"/>
              </a:solidFill>
            </a:endParaRPr>
          </a:p>
        </p:txBody>
      </p:sp>
    </p:spTree>
    <p:extLst>
      <p:ext uri="{BB962C8B-B14F-4D97-AF65-F5344CB8AC3E}">
        <p14:creationId xmlns:p14="http://schemas.microsoft.com/office/powerpoint/2010/main" val="4723137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pic>
        <p:nvPicPr>
          <p:cNvPr id="9"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12" name="Nadpis 1"/>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pPr>
              <a:defRPr/>
            </a:pPr>
            <a:endParaRPr lang="cs-CZ" sz="2800" dirty="0">
              <a:solidFill>
                <a:srgbClr val="0070C0"/>
              </a:solidFill>
            </a:endParaRPr>
          </a:p>
        </p:txBody>
      </p:sp>
      <p:sp>
        <p:nvSpPr>
          <p:cNvPr id="8" name="TextovéPole 7"/>
          <p:cNvSpPr txBox="1"/>
          <p:nvPr/>
        </p:nvSpPr>
        <p:spPr>
          <a:xfrm>
            <a:off x="447676" y="1185714"/>
            <a:ext cx="8382000" cy="3031599"/>
          </a:xfrm>
          <a:prstGeom prst="rect">
            <a:avLst/>
          </a:prstGeom>
          <a:noFill/>
        </p:spPr>
        <p:txBody>
          <a:bodyPr wrap="square" rtlCol="0">
            <a:spAutoFit/>
          </a:bodyPr>
          <a:lstStyle/>
          <a:p>
            <a:pPr>
              <a:lnSpc>
                <a:spcPct val="150000"/>
              </a:lnSpc>
            </a:pPr>
            <a:r>
              <a:rPr lang="cs-CZ" sz="2200" b="1" dirty="0">
                <a:solidFill>
                  <a:srgbClr val="0070C0"/>
                </a:solidFill>
                <a:latin typeface="Myriad Pro"/>
              </a:rPr>
              <a:t>Prioritní osa 4 - Komunitně vedený místní rozvoj</a:t>
            </a:r>
          </a:p>
          <a:p>
            <a:pPr>
              <a:lnSpc>
                <a:spcPct val="150000"/>
              </a:lnSpc>
            </a:pPr>
            <a:endParaRPr lang="cs-CZ" sz="2200" b="1" dirty="0" smtClean="0">
              <a:latin typeface="Myriad Pro"/>
            </a:endParaRPr>
          </a:p>
          <a:p>
            <a:pPr>
              <a:lnSpc>
                <a:spcPct val="150000"/>
              </a:lnSpc>
            </a:pPr>
            <a:r>
              <a:rPr lang="cs-CZ" sz="2000" b="1" dirty="0" smtClean="0">
                <a:latin typeface="Myriad Pro"/>
              </a:rPr>
              <a:t>SC 4.1</a:t>
            </a:r>
            <a:r>
              <a:rPr lang="cs-CZ" sz="2000" dirty="0">
                <a:latin typeface="Myriad Pro"/>
              </a:rPr>
              <a:t> Posílení komunitně vedeného místního rozvoje za účelem</a:t>
            </a:r>
          </a:p>
          <a:p>
            <a:r>
              <a:rPr lang="cs-CZ" sz="2000" dirty="0" smtClean="0">
                <a:latin typeface="Myriad Pro"/>
              </a:rPr>
              <a:t>	zvýšení </a:t>
            </a:r>
            <a:r>
              <a:rPr lang="cs-CZ" sz="2000" dirty="0">
                <a:latin typeface="Myriad Pro"/>
              </a:rPr>
              <a:t>kvality života ve venkovských oblastech </a:t>
            </a:r>
            <a:r>
              <a:rPr lang="cs-CZ" sz="2000" dirty="0" smtClean="0">
                <a:latin typeface="Myriad Pro"/>
              </a:rPr>
              <a:t>a </a:t>
            </a:r>
            <a:r>
              <a:rPr lang="cs-CZ" sz="2000" dirty="0" err="1" smtClean="0">
                <a:latin typeface="Myriad Pro"/>
              </a:rPr>
              <a:t>aktivi</a:t>
            </a:r>
            <a:r>
              <a:rPr lang="cs-CZ" sz="2000" dirty="0" smtClean="0">
                <a:latin typeface="Myriad Pro"/>
              </a:rPr>
              <a:t>-  </a:t>
            </a:r>
          </a:p>
          <a:p>
            <a:r>
              <a:rPr lang="cs-CZ" sz="2000" dirty="0">
                <a:latin typeface="Myriad Pro"/>
              </a:rPr>
              <a:t> </a:t>
            </a:r>
            <a:r>
              <a:rPr lang="cs-CZ" sz="2000" dirty="0" smtClean="0">
                <a:latin typeface="Myriad Pro"/>
              </a:rPr>
              <a:t>            </a:t>
            </a:r>
            <a:r>
              <a:rPr lang="cs-CZ" sz="2000" dirty="0" err="1" smtClean="0">
                <a:latin typeface="Myriad Pro"/>
              </a:rPr>
              <a:t>zace</a:t>
            </a:r>
            <a:r>
              <a:rPr lang="cs-CZ" sz="2000" dirty="0" smtClean="0">
                <a:latin typeface="Myriad Pro"/>
              </a:rPr>
              <a:t> </a:t>
            </a:r>
            <a:r>
              <a:rPr lang="cs-CZ" sz="2000" dirty="0">
                <a:latin typeface="Myriad Pro"/>
              </a:rPr>
              <a:t>místního </a:t>
            </a:r>
            <a:r>
              <a:rPr lang="cs-CZ" sz="2000" dirty="0" smtClean="0">
                <a:latin typeface="Myriad Pro"/>
              </a:rPr>
              <a:t>potenciálu</a:t>
            </a:r>
          </a:p>
          <a:p>
            <a:pPr>
              <a:spcBef>
                <a:spcPts val="1800"/>
              </a:spcBef>
            </a:pPr>
            <a:r>
              <a:rPr lang="cs-CZ" sz="2000" b="1" dirty="0">
                <a:latin typeface="Myriad Pro"/>
              </a:rPr>
              <a:t>SC 4.2 </a:t>
            </a:r>
            <a:r>
              <a:rPr lang="cs-CZ" sz="2000" dirty="0">
                <a:latin typeface="Myriad Pro"/>
              </a:rPr>
              <a:t>Posílení kapacit komunitně vedeného místního rozvoje </a:t>
            </a:r>
            <a:r>
              <a:rPr lang="cs-CZ" sz="2000" dirty="0" smtClean="0">
                <a:latin typeface="Myriad Pro"/>
              </a:rPr>
              <a:t>za 	účelem </a:t>
            </a:r>
            <a:r>
              <a:rPr lang="cs-CZ" sz="2000" dirty="0">
                <a:latin typeface="Myriad Pro"/>
              </a:rPr>
              <a:t>zlepšení řídících a administrativních </a:t>
            </a:r>
            <a:r>
              <a:rPr lang="cs-CZ" sz="2000" dirty="0" smtClean="0">
                <a:latin typeface="Myriad Pro"/>
              </a:rPr>
              <a:t>schopností 	MAS</a:t>
            </a:r>
            <a:endParaRPr lang="cs-CZ" sz="2000" dirty="0">
              <a:latin typeface="Myriad Pro"/>
            </a:endParaRPr>
          </a:p>
        </p:txBody>
      </p:sp>
      <p:sp>
        <p:nvSpPr>
          <p:cNvPr id="11" name="Title 1"/>
          <p:cNvSpPr txBox="1">
            <a:spLocks/>
          </p:cNvSpPr>
          <p:nvPr/>
        </p:nvSpPr>
        <p:spPr>
          <a:xfrm>
            <a:off x="457200" y="222800"/>
            <a:ext cx="8229600" cy="74295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Prioritní osa 4</a:t>
            </a:r>
            <a:r>
              <a:rPr lang="en-US" sz="3200" dirty="0">
                <a:solidFill>
                  <a:srgbClr val="0070C0"/>
                </a:solidFill>
              </a:rPr>
              <a:t/>
            </a:r>
            <a:br>
              <a:rPr lang="en-US" sz="3200" dirty="0">
                <a:solidFill>
                  <a:srgbClr val="0070C0"/>
                </a:solidFill>
              </a:rPr>
            </a:br>
            <a:endParaRPr lang="en-US" sz="3200" dirty="0">
              <a:solidFill>
                <a:srgbClr val="0070C0"/>
              </a:solidFill>
            </a:endParaRPr>
          </a:p>
        </p:txBody>
      </p:sp>
    </p:spTree>
    <p:extLst>
      <p:ext uri="{BB962C8B-B14F-4D97-AF65-F5344CB8AC3E}">
        <p14:creationId xmlns:p14="http://schemas.microsoft.com/office/powerpoint/2010/main" val="1210978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1800" dirty="0">
                <a:solidFill>
                  <a:schemeClr val="accent1"/>
                </a:solidFill>
              </a:rPr>
              <a:t>SPECIFICKÝ CÍL 2.1: Zvýšení kvality a dostupnosti služeb vedoucí k sociální inkluzi</a:t>
            </a:r>
          </a:p>
        </p:txBody>
      </p:sp>
      <p:sp>
        <p:nvSpPr>
          <p:cNvPr id="3" name="Zástupný symbol pro obsah 2"/>
          <p:cNvSpPr>
            <a:spLocks noGrp="1"/>
          </p:cNvSpPr>
          <p:nvPr>
            <p:ph idx="1"/>
          </p:nvPr>
        </p:nvSpPr>
        <p:spPr/>
        <p:txBody>
          <a:bodyPr>
            <a:normAutofit/>
          </a:bodyPr>
          <a:lstStyle/>
          <a:p>
            <a:pPr algn="just">
              <a:lnSpc>
                <a:spcPct val="150000"/>
              </a:lnSpc>
              <a:buFont typeface="Wingdings" panose="05000000000000000000" pitchFamily="2" charset="2"/>
              <a:buChar char="Ø"/>
            </a:pPr>
            <a:r>
              <a:rPr lang="cs-CZ" sz="2400" b="1" dirty="0"/>
              <a:t>Cíl</a:t>
            </a:r>
            <a:r>
              <a:rPr lang="cs-CZ" sz="2400" b="1" dirty="0" smtClean="0"/>
              <a:t>: </a:t>
            </a:r>
            <a:r>
              <a:rPr lang="cs-CZ" sz="1800" dirty="0" smtClean="0"/>
              <a:t>dobudovat </a:t>
            </a:r>
            <a:r>
              <a:rPr lang="cs-CZ" sz="1800" dirty="0"/>
              <a:t>infrastrukturu pro poskytování sociálních služeb a doprovodných programů. Podpora bude směřovat ke službám terénního a ambulantního charakteru, k </a:t>
            </a:r>
            <a:r>
              <a:rPr lang="cs-CZ" sz="1800" dirty="0" err="1"/>
              <a:t>deinstitucionalizaci</a:t>
            </a:r>
            <a:r>
              <a:rPr lang="cs-CZ" sz="1800" dirty="0"/>
              <a:t> a ke službám pobytového charakteru, které odpovídají současným principům sociálního začleňování. Podpořeny budou i služby primární prevence, které mají komunitní </a:t>
            </a:r>
            <a:r>
              <a:rPr lang="cs-CZ" sz="1800" dirty="0" smtClean="0"/>
              <a:t>charakter.</a:t>
            </a:r>
          </a:p>
          <a:p>
            <a:pPr algn="just">
              <a:lnSpc>
                <a:spcPct val="150000"/>
              </a:lnSpc>
              <a:buFont typeface="Wingdings" panose="05000000000000000000" pitchFamily="2" charset="2"/>
              <a:buChar char="Ø"/>
            </a:pPr>
            <a:r>
              <a:rPr lang="cs-CZ" sz="2400" b="1" dirty="0"/>
              <a:t>Alokace: </a:t>
            </a:r>
            <a:r>
              <a:rPr lang="cs-CZ" sz="2400" dirty="0" smtClean="0"/>
              <a:t>338 mil. EUR (EFRR) - cca 9 925 tis. Kč</a:t>
            </a:r>
            <a:endParaRPr lang="cs-CZ" sz="2400" dirty="0"/>
          </a:p>
        </p:txBody>
      </p:sp>
      <p:pic>
        <p:nvPicPr>
          <p:cNvPr id="4" name="Picture 2" descr="\\nt1\O\Loga 2014_2020\IROP\Logolinky\RGB\JPG\IROP_CZ_RO_B_C RGB_malý.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674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1800" dirty="0">
                <a:solidFill>
                  <a:srgbClr val="4F81BD"/>
                </a:solidFill>
              </a:rPr>
              <a:t>SPECIFICKÝ CÍL 2.1: Zvýšení kvality a dostupnosti služeb vedoucí k sociální inkluzi</a:t>
            </a:r>
            <a:endParaRPr lang="cs-CZ" dirty="0"/>
          </a:p>
        </p:txBody>
      </p:sp>
      <p:sp>
        <p:nvSpPr>
          <p:cNvPr id="3" name="Zástupný symbol pro obsah 2"/>
          <p:cNvSpPr>
            <a:spLocks noGrp="1"/>
          </p:cNvSpPr>
          <p:nvPr>
            <p:ph idx="1"/>
          </p:nvPr>
        </p:nvSpPr>
        <p:spPr/>
        <p:txBody>
          <a:bodyPr>
            <a:normAutofit/>
          </a:bodyPr>
          <a:lstStyle/>
          <a:p>
            <a:pPr>
              <a:buFont typeface="Wingdings" panose="05000000000000000000" pitchFamily="2" charset="2"/>
              <a:buChar char="Ø"/>
            </a:pPr>
            <a:r>
              <a:rPr lang="cs-CZ" sz="2400" b="1" dirty="0" smtClean="0"/>
              <a:t> Podporované aktivity:</a:t>
            </a:r>
          </a:p>
          <a:p>
            <a:endParaRPr lang="cs-CZ" sz="2400" dirty="0" smtClean="0"/>
          </a:p>
          <a:p>
            <a:pPr>
              <a:buFont typeface="Wingdings" panose="05000000000000000000" pitchFamily="2" charset="2"/>
              <a:buChar char="§"/>
            </a:pPr>
            <a:r>
              <a:rPr lang="cs-CZ" sz="2000" dirty="0"/>
              <a:t>Deinstitucionalizace sociálních služeb za účelem sociálního začleňování a zvýšení uplatnitelnosti na trhu </a:t>
            </a:r>
            <a:r>
              <a:rPr lang="cs-CZ" sz="2000" dirty="0" smtClean="0"/>
              <a:t>práce</a:t>
            </a:r>
          </a:p>
          <a:p>
            <a:pPr>
              <a:buFont typeface="Wingdings" panose="05000000000000000000" pitchFamily="2" charset="2"/>
              <a:buChar char="§"/>
            </a:pPr>
            <a:r>
              <a:rPr lang="cs-CZ" sz="2000" dirty="0"/>
              <a:t>Infrastruktura </a:t>
            </a:r>
            <a:r>
              <a:rPr lang="cs-CZ" sz="2000" dirty="0" smtClean="0"/>
              <a:t>pro </a:t>
            </a:r>
            <a:r>
              <a:rPr lang="cs-CZ" sz="2000" dirty="0"/>
              <a:t>dostupnost a rozvoj sociální </a:t>
            </a:r>
            <a:r>
              <a:rPr lang="cs-CZ" sz="2000" dirty="0" smtClean="0"/>
              <a:t>služby</a:t>
            </a:r>
          </a:p>
          <a:p>
            <a:pPr>
              <a:buFont typeface="Wingdings" panose="05000000000000000000" pitchFamily="2" charset="2"/>
              <a:buChar char="§"/>
            </a:pPr>
            <a:r>
              <a:rPr lang="cs-CZ" sz="2000" dirty="0" smtClean="0"/>
              <a:t>Sociální bydlení</a:t>
            </a:r>
          </a:p>
          <a:p>
            <a:pPr>
              <a:buFont typeface="Wingdings" panose="05000000000000000000" pitchFamily="2" charset="2"/>
              <a:buChar char="§"/>
            </a:pPr>
            <a:r>
              <a:rPr lang="cs-CZ" sz="2000" dirty="0"/>
              <a:t>Podpora rozvoje infrastruktury komunitních center za účelem sociálního začleňování a zvýšení uplatnitelnosti na trhu práce</a:t>
            </a:r>
          </a:p>
        </p:txBody>
      </p:sp>
      <p:pic>
        <p:nvPicPr>
          <p:cNvPr id="4" name="Picture 2" descr="\\nt1\O\Loga 2014_2020\IROP\Logolinky\RGB\JPG\IROP_CZ_RO_B_C RGB_malý.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8950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1" y="58522"/>
            <a:ext cx="9137469" cy="1155801"/>
          </a:xfrm>
        </p:spPr>
        <p:txBody>
          <a:bodyPr/>
          <a:lstStyle/>
          <a:p>
            <a:r>
              <a:rPr lang="cs-CZ" dirty="0" smtClean="0"/>
              <a:t/>
            </a:r>
            <a:br>
              <a:rPr lang="cs-CZ" dirty="0" smtClean="0"/>
            </a:br>
            <a:r>
              <a:rPr lang="cs-CZ" sz="1600" dirty="0" smtClean="0">
                <a:solidFill>
                  <a:schemeClr val="accent1"/>
                </a:solidFill>
              </a:rPr>
              <a:t>49. výzva </a:t>
            </a:r>
            <a:r>
              <a:rPr lang="cs-CZ" sz="1600" dirty="0">
                <a:solidFill>
                  <a:schemeClr val="accent1"/>
                </a:solidFill>
              </a:rPr>
              <a:t>IROP – </a:t>
            </a:r>
            <a:r>
              <a:rPr lang="cs-CZ" sz="1600" dirty="0" err="1">
                <a:solidFill>
                  <a:schemeClr val="accent1"/>
                </a:solidFill>
              </a:rPr>
              <a:t>Deinstitucionalizace</a:t>
            </a:r>
            <a:r>
              <a:rPr lang="cs-CZ" sz="1600" dirty="0">
                <a:solidFill>
                  <a:schemeClr val="accent1"/>
                </a:solidFill>
              </a:rPr>
              <a:t> sociálních služeb za účelem sociálního 	</a:t>
            </a:r>
            <a:r>
              <a:rPr lang="cs-CZ" sz="1600" dirty="0" smtClean="0">
                <a:solidFill>
                  <a:schemeClr val="accent1"/>
                </a:solidFill>
              </a:rPr>
              <a:t>začleňování </a:t>
            </a:r>
            <a:r>
              <a:rPr lang="cs-CZ" sz="1600" dirty="0">
                <a:solidFill>
                  <a:schemeClr val="accent1"/>
                </a:solidFill>
              </a:rPr>
              <a:t>II</a:t>
            </a:r>
            <a:r>
              <a:rPr lang="en-US" dirty="0"/>
              <a:t/>
            </a:r>
            <a:br>
              <a:rPr lang="en-US" dirty="0"/>
            </a:br>
            <a:endParaRPr lang="en-US" dirty="0"/>
          </a:p>
        </p:txBody>
      </p:sp>
      <p:sp>
        <p:nvSpPr>
          <p:cNvPr id="3" name="Content Placeholder 2"/>
          <p:cNvSpPr>
            <a:spLocks noGrp="1"/>
          </p:cNvSpPr>
          <p:nvPr>
            <p:ph idx="1"/>
          </p:nvPr>
        </p:nvSpPr>
        <p:spPr>
          <a:xfrm>
            <a:off x="395536" y="1176224"/>
            <a:ext cx="8229600" cy="4893868"/>
          </a:xfrm>
        </p:spPr>
        <p:txBody>
          <a:bodyPr>
            <a:noAutofit/>
          </a:bodyPr>
          <a:lstStyle/>
          <a:p>
            <a:pPr marL="0" indent="0" eaLnBrk="0" fontAlgn="base" hangingPunct="0">
              <a:lnSpc>
                <a:spcPct val="170000"/>
              </a:lnSpc>
              <a:spcAft>
                <a:spcPct val="0"/>
              </a:spcAft>
              <a:buNone/>
            </a:pPr>
            <a:r>
              <a:rPr lang="cs-CZ" sz="2200" dirty="0"/>
              <a:t>Vyhlášení výzvy: 	</a:t>
            </a:r>
            <a:r>
              <a:rPr lang="cs-CZ" sz="2200" b="1" dirty="0" smtClean="0"/>
              <a:t>24. </a:t>
            </a:r>
            <a:r>
              <a:rPr lang="cs-CZ" sz="2200" b="1" dirty="0"/>
              <a:t>8</a:t>
            </a:r>
            <a:r>
              <a:rPr lang="cs-CZ" sz="2200" b="1" dirty="0" smtClean="0"/>
              <a:t>. 2016</a:t>
            </a:r>
            <a:endParaRPr lang="cs-CZ" sz="2200" b="1" dirty="0"/>
          </a:p>
          <a:p>
            <a:pPr marL="0" indent="0" eaLnBrk="0" fontAlgn="base" hangingPunct="0">
              <a:lnSpc>
                <a:spcPct val="170000"/>
              </a:lnSpc>
              <a:spcAft>
                <a:spcPct val="0"/>
              </a:spcAft>
              <a:buNone/>
            </a:pPr>
            <a:r>
              <a:rPr lang="cs-CZ" sz="2200" dirty="0"/>
              <a:t>Příjem žádostí: 	</a:t>
            </a:r>
            <a:r>
              <a:rPr lang="cs-CZ" sz="2200" b="1" dirty="0"/>
              <a:t>od </a:t>
            </a:r>
            <a:r>
              <a:rPr lang="cs-CZ" sz="2200" b="1" dirty="0" smtClean="0"/>
              <a:t>12. </a:t>
            </a:r>
            <a:r>
              <a:rPr lang="cs-CZ" sz="2200" b="1" dirty="0"/>
              <a:t>9</a:t>
            </a:r>
            <a:r>
              <a:rPr lang="cs-CZ" sz="2200" b="1" dirty="0" smtClean="0"/>
              <a:t>. 2016 </a:t>
            </a:r>
            <a:r>
              <a:rPr lang="cs-CZ" sz="2200" b="1" dirty="0"/>
              <a:t>do  </a:t>
            </a:r>
            <a:r>
              <a:rPr lang="cs-CZ" sz="2200" b="1" dirty="0" smtClean="0"/>
              <a:t>31. 5. 2017</a:t>
            </a:r>
            <a:endParaRPr lang="cs-CZ" sz="2200" b="1" dirty="0"/>
          </a:p>
          <a:p>
            <a:pPr marL="0" indent="0" eaLnBrk="0" fontAlgn="base" hangingPunct="0">
              <a:lnSpc>
                <a:spcPct val="170000"/>
              </a:lnSpc>
              <a:spcAft>
                <a:spcPct val="0"/>
              </a:spcAft>
              <a:buNone/>
            </a:pPr>
            <a:r>
              <a:rPr lang="cs-CZ" sz="2200" dirty="0" smtClean="0"/>
              <a:t>Kolová </a:t>
            </a:r>
            <a:r>
              <a:rPr lang="cs-CZ" sz="2200" dirty="0"/>
              <a:t>výzva – hodnocení projektů probíhá </a:t>
            </a:r>
            <a:r>
              <a:rPr lang="cs-CZ" sz="2200" dirty="0" smtClean="0"/>
              <a:t>po uzavření příjmů 				  žádostí</a:t>
            </a:r>
          </a:p>
          <a:p>
            <a:pPr marL="0" indent="0" eaLnBrk="0" fontAlgn="base" hangingPunct="0">
              <a:lnSpc>
                <a:spcPct val="170000"/>
              </a:lnSpc>
              <a:spcAft>
                <a:spcPct val="0"/>
              </a:spcAft>
              <a:buNone/>
            </a:pPr>
            <a:r>
              <a:rPr lang="cs-CZ" sz="2200" dirty="0" smtClean="0"/>
              <a:t>Datum </a:t>
            </a:r>
            <a:r>
              <a:rPr lang="cs-CZ" sz="2200" dirty="0"/>
              <a:t>zahájení realizace projektu: 	od</a:t>
            </a:r>
            <a:r>
              <a:rPr lang="cs-CZ" sz="2200" b="1" dirty="0"/>
              <a:t> 1. 1. 2014</a:t>
            </a:r>
          </a:p>
          <a:p>
            <a:pPr marL="0" indent="0" eaLnBrk="0" fontAlgn="base" hangingPunct="0">
              <a:lnSpc>
                <a:spcPct val="170000"/>
              </a:lnSpc>
              <a:spcAft>
                <a:spcPct val="0"/>
              </a:spcAft>
              <a:buNone/>
            </a:pPr>
            <a:r>
              <a:rPr lang="cs-CZ" sz="2200" dirty="0"/>
              <a:t>Datum ukončení realizace projektu: 	do</a:t>
            </a:r>
            <a:r>
              <a:rPr lang="cs-CZ" sz="2200" b="1" dirty="0"/>
              <a:t> 31. 12. </a:t>
            </a:r>
            <a:r>
              <a:rPr lang="cs-CZ" sz="2200" b="1" dirty="0" smtClean="0"/>
              <a:t>2022</a:t>
            </a:r>
          </a:p>
          <a:p>
            <a:pPr marL="0" indent="0" eaLnBrk="0" fontAlgn="base" hangingPunct="0">
              <a:lnSpc>
                <a:spcPct val="170000"/>
              </a:lnSpc>
              <a:spcAft>
                <a:spcPct val="0"/>
              </a:spcAft>
              <a:buNone/>
            </a:pPr>
            <a:endParaRPr lang="cs-CZ" sz="2200" b="1" dirty="0"/>
          </a:p>
        </p:txBody>
      </p:sp>
      <p:pic>
        <p:nvPicPr>
          <p:cNvPr id="6" name="Picture 2" descr="\\nt1\O\Loga 2014_2020\IROP\Logolinky\RGB\JPG\IROP_CZ_RO_B_C RGB_malý.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8" name="Nadpis 1"/>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pPr>
              <a:defRPr/>
            </a:pPr>
            <a:endParaRPr lang="cs-CZ" sz="2800" dirty="0">
              <a:solidFill>
                <a:srgbClr val="0070C0"/>
              </a:solidFill>
            </a:endParaRPr>
          </a:p>
        </p:txBody>
      </p:sp>
      <p:sp>
        <p:nvSpPr>
          <p:cNvPr id="4" name="Zástupný symbol pro číslo snímku 3"/>
          <p:cNvSpPr>
            <a:spLocks noGrp="1"/>
          </p:cNvSpPr>
          <p:nvPr>
            <p:ph type="sldNum" sz="quarter" idx="12"/>
          </p:nvPr>
        </p:nvSpPr>
        <p:spPr/>
        <p:txBody>
          <a:bodyPr/>
          <a:lstStyle/>
          <a:p>
            <a:fld id="{CA6B5227-2C6F-B94D-9D8F-826F9170706D}" type="slidenum">
              <a:rPr lang="en-US" smtClean="0">
                <a:solidFill>
                  <a:prstClr val="black">
                    <a:tint val="75000"/>
                  </a:prstClr>
                </a:solidFill>
              </a:rPr>
              <a:pPr/>
              <a:t>14</a:t>
            </a:fld>
            <a:endParaRPr lang="en-US" dirty="0">
              <a:solidFill>
                <a:prstClr val="black">
                  <a:tint val="75000"/>
                </a:prstClr>
              </a:solidFill>
            </a:endParaRPr>
          </a:p>
        </p:txBody>
      </p:sp>
    </p:spTree>
    <p:extLst>
      <p:ext uri="{BB962C8B-B14F-4D97-AF65-F5344CB8AC3E}">
        <p14:creationId xmlns:p14="http://schemas.microsoft.com/office/powerpoint/2010/main" val="29400498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268760"/>
            <a:ext cx="8229600" cy="4904096"/>
          </a:xfrm>
        </p:spPr>
        <p:txBody>
          <a:bodyPr>
            <a:noAutofit/>
          </a:bodyPr>
          <a:lstStyle/>
          <a:p>
            <a:pPr marL="0" indent="0" algn="ctr">
              <a:buNone/>
            </a:pPr>
            <a:r>
              <a:rPr lang="cs-CZ" sz="2800" b="1" dirty="0" smtClean="0"/>
              <a:t>Výzva č. 49:</a:t>
            </a:r>
          </a:p>
          <a:p>
            <a:pPr marL="0" indent="0">
              <a:buNone/>
            </a:pPr>
            <a:r>
              <a:rPr lang="cs-CZ" sz="2400" dirty="0"/>
              <a:t>Evropský fond pro regionální rozvoj – </a:t>
            </a:r>
            <a:r>
              <a:rPr lang="cs-CZ" sz="2400" dirty="0" smtClean="0"/>
              <a:t>1 300 000 000Kč</a:t>
            </a:r>
            <a:endParaRPr lang="cs-CZ" sz="2400" dirty="0"/>
          </a:p>
          <a:p>
            <a:pPr marL="0" indent="0">
              <a:buNone/>
            </a:pPr>
            <a:r>
              <a:rPr lang="cs-CZ" sz="2400" dirty="0"/>
              <a:t>Státní rozpočet </a:t>
            </a:r>
            <a:r>
              <a:rPr lang="cs-CZ" sz="2400" dirty="0" smtClean="0"/>
              <a:t>– 229 411 765  </a:t>
            </a:r>
            <a:r>
              <a:rPr lang="cs-CZ" sz="2400" dirty="0"/>
              <a:t>Kč</a:t>
            </a:r>
          </a:p>
          <a:p>
            <a:pPr marL="0" indent="0">
              <a:buNone/>
            </a:pPr>
            <a:endParaRPr lang="cs-CZ" sz="2400" dirty="0"/>
          </a:p>
          <a:p>
            <a:pPr marL="0" indent="0">
              <a:buNone/>
            </a:pPr>
            <a:endParaRPr lang="cs-CZ" sz="2400" b="1" dirty="0" smtClean="0">
              <a:solidFill>
                <a:prstClr val="black"/>
              </a:solidFill>
              <a:ea typeface="+mj-ea"/>
              <a:cs typeface="+mj-cs"/>
            </a:endParaRPr>
          </a:p>
          <a:p>
            <a:pPr marL="0" indent="0">
              <a:buNone/>
            </a:pPr>
            <a:r>
              <a:rPr lang="cs-CZ" sz="2400" b="1" dirty="0" smtClean="0">
                <a:solidFill>
                  <a:prstClr val="black"/>
                </a:solidFill>
                <a:ea typeface="+mj-ea"/>
                <a:cs typeface="+mj-cs"/>
              </a:rPr>
              <a:t>Výše </a:t>
            </a:r>
            <a:r>
              <a:rPr lang="cs-CZ" sz="2400" b="1" dirty="0">
                <a:solidFill>
                  <a:prstClr val="black"/>
                </a:solidFill>
                <a:ea typeface="+mj-ea"/>
                <a:cs typeface="+mj-cs"/>
              </a:rPr>
              <a:t>celkových způsobilých výdajů v projektu</a:t>
            </a:r>
            <a:br>
              <a:rPr lang="cs-CZ" sz="2400" b="1" dirty="0">
                <a:solidFill>
                  <a:prstClr val="black"/>
                </a:solidFill>
                <a:ea typeface="+mj-ea"/>
                <a:cs typeface="+mj-cs"/>
              </a:rPr>
            </a:br>
            <a:r>
              <a:rPr lang="cs-CZ" sz="2400" dirty="0">
                <a:solidFill>
                  <a:prstClr val="black"/>
                </a:solidFill>
                <a:ea typeface="+mj-ea"/>
                <a:cs typeface="+mj-cs"/>
              </a:rPr>
              <a:t>Minimální </a:t>
            </a:r>
            <a:r>
              <a:rPr lang="cs-CZ" sz="2400" dirty="0" smtClean="0">
                <a:solidFill>
                  <a:prstClr val="black"/>
                </a:solidFill>
                <a:ea typeface="+mj-ea"/>
                <a:cs typeface="+mj-cs"/>
              </a:rPr>
              <a:t>způsobilé výdaje -</a:t>
            </a:r>
            <a:r>
              <a:rPr lang="cs-CZ" sz="2400" dirty="0">
                <a:solidFill>
                  <a:prstClr val="black"/>
                </a:solidFill>
                <a:ea typeface="+mj-ea"/>
                <a:cs typeface="+mj-cs"/>
              </a:rPr>
              <a:t>	500 </a:t>
            </a:r>
            <a:r>
              <a:rPr lang="cs-CZ" sz="2400" dirty="0" smtClean="0">
                <a:solidFill>
                  <a:prstClr val="black"/>
                </a:solidFill>
                <a:ea typeface="+mj-ea"/>
                <a:cs typeface="+mj-cs"/>
              </a:rPr>
              <a:t>000 </a:t>
            </a:r>
            <a:r>
              <a:rPr lang="cs-CZ" sz="2400" dirty="0">
                <a:solidFill>
                  <a:prstClr val="black"/>
                </a:solidFill>
                <a:ea typeface="+mj-ea"/>
                <a:cs typeface="+mj-cs"/>
              </a:rPr>
              <a:t>Kč.</a:t>
            </a:r>
            <a:br>
              <a:rPr lang="cs-CZ" sz="2400" dirty="0">
                <a:solidFill>
                  <a:prstClr val="black"/>
                </a:solidFill>
                <a:ea typeface="+mj-ea"/>
                <a:cs typeface="+mj-cs"/>
              </a:rPr>
            </a:br>
            <a:r>
              <a:rPr lang="cs-CZ" sz="2400" dirty="0" smtClean="0">
                <a:solidFill>
                  <a:prstClr val="black"/>
                </a:solidFill>
                <a:ea typeface="+mj-ea"/>
                <a:cs typeface="+mj-cs"/>
              </a:rPr>
              <a:t>Maximální</a:t>
            </a:r>
            <a:r>
              <a:rPr lang="cs-CZ" sz="2400" dirty="0">
                <a:solidFill>
                  <a:prstClr val="black"/>
                </a:solidFill>
              </a:rPr>
              <a:t> způsobilé výdaje </a:t>
            </a:r>
            <a:r>
              <a:rPr lang="cs-CZ" sz="2400" dirty="0" smtClean="0">
                <a:solidFill>
                  <a:prstClr val="black"/>
                </a:solidFill>
                <a:ea typeface="+mj-ea"/>
                <a:cs typeface="+mj-cs"/>
              </a:rPr>
              <a:t>- 90 </a:t>
            </a:r>
            <a:r>
              <a:rPr lang="cs-CZ" sz="2400" dirty="0">
                <a:solidFill>
                  <a:prstClr val="black"/>
                </a:solidFill>
                <a:ea typeface="+mj-ea"/>
                <a:cs typeface="+mj-cs"/>
              </a:rPr>
              <a:t>000 </a:t>
            </a:r>
            <a:r>
              <a:rPr lang="cs-CZ" sz="2400" dirty="0" smtClean="0">
                <a:solidFill>
                  <a:prstClr val="black"/>
                </a:solidFill>
                <a:ea typeface="+mj-ea"/>
                <a:cs typeface="+mj-cs"/>
              </a:rPr>
              <a:t>000 </a:t>
            </a:r>
            <a:r>
              <a:rPr lang="cs-CZ" sz="2400" dirty="0">
                <a:solidFill>
                  <a:prstClr val="black"/>
                </a:solidFill>
                <a:ea typeface="+mj-ea"/>
                <a:cs typeface="+mj-cs"/>
              </a:rPr>
              <a:t>Kč.</a:t>
            </a:r>
            <a:endParaRPr lang="cs-CZ" sz="2400" dirty="0" smtClean="0"/>
          </a:p>
          <a:p>
            <a:pPr marL="0" indent="0">
              <a:buNone/>
            </a:pPr>
            <a:endParaRPr lang="cs-CZ" sz="1400" dirty="0"/>
          </a:p>
        </p:txBody>
      </p:sp>
      <p:pic>
        <p:nvPicPr>
          <p:cNvPr id="4" name="Picture 2" descr="\\nt1\O\Loga 2014_2020\IROP\Logolinky\RGB\JPG\IROP_CZ_RO_B_C RGB_malý.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6531" y="58522"/>
            <a:ext cx="9137469" cy="1155801"/>
          </a:xfrm>
        </p:spPr>
        <p:txBody>
          <a:bodyPr/>
          <a:lstStyle/>
          <a:p>
            <a:r>
              <a:rPr lang="cs-CZ" dirty="0" smtClean="0"/>
              <a:t/>
            </a:r>
            <a:br>
              <a:rPr lang="cs-CZ" dirty="0" smtClean="0"/>
            </a:br>
            <a:r>
              <a:rPr lang="cs-CZ" sz="2400" dirty="0">
                <a:solidFill>
                  <a:schemeClr val="accent1"/>
                </a:solidFill>
              </a:rPr>
              <a:t>49. výzva IROP – </a:t>
            </a:r>
            <a:r>
              <a:rPr lang="cs-CZ" sz="2400" dirty="0" err="1">
                <a:solidFill>
                  <a:schemeClr val="accent1"/>
                </a:solidFill>
              </a:rPr>
              <a:t>Deinstitucionalizace</a:t>
            </a:r>
            <a:r>
              <a:rPr lang="cs-CZ" sz="2400" dirty="0">
                <a:solidFill>
                  <a:schemeClr val="accent1"/>
                </a:solidFill>
              </a:rPr>
              <a:t> sociálních služeb za účelem sociálního </a:t>
            </a:r>
            <a:r>
              <a:rPr lang="cs-CZ" sz="2400" dirty="0" smtClean="0">
                <a:solidFill>
                  <a:schemeClr val="accent1"/>
                </a:solidFill>
              </a:rPr>
              <a:t>začleňování </a:t>
            </a:r>
            <a:r>
              <a:rPr lang="cs-CZ" sz="2400" dirty="0">
                <a:solidFill>
                  <a:schemeClr val="accent1"/>
                </a:solidFill>
              </a:rPr>
              <a:t>II</a:t>
            </a:r>
            <a:r>
              <a:rPr lang="en-US" dirty="0" smtClean="0"/>
              <a:t/>
            </a:r>
            <a:br>
              <a:rPr lang="en-US" dirty="0" smtClean="0"/>
            </a:br>
            <a:endParaRPr lang="en-US" dirty="0"/>
          </a:p>
        </p:txBody>
      </p:sp>
    </p:spTree>
    <p:extLst>
      <p:ext uri="{BB962C8B-B14F-4D97-AF65-F5344CB8AC3E}">
        <p14:creationId xmlns:p14="http://schemas.microsoft.com/office/powerpoint/2010/main" val="1040093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1600" dirty="0">
                <a:solidFill>
                  <a:srgbClr val="4F81BD"/>
                </a:solidFill>
              </a:rPr>
              <a:t>49. výzva IROP – </a:t>
            </a:r>
            <a:r>
              <a:rPr lang="cs-CZ" sz="1600" dirty="0" err="1">
                <a:solidFill>
                  <a:srgbClr val="4F81BD"/>
                </a:solidFill>
              </a:rPr>
              <a:t>Deinstitucionalizace</a:t>
            </a:r>
            <a:r>
              <a:rPr lang="cs-CZ" sz="1600" dirty="0">
                <a:solidFill>
                  <a:srgbClr val="4F81BD"/>
                </a:solidFill>
              </a:rPr>
              <a:t> sociálních služeb za účelem sociálního 	začleňování II</a:t>
            </a:r>
            <a:r>
              <a:rPr lang="en-US" dirty="0">
                <a:solidFill>
                  <a:prstClr val="black"/>
                </a:solidFill>
              </a:rPr>
              <a:t/>
            </a:r>
            <a:br>
              <a:rPr lang="en-US" dirty="0">
                <a:solidFill>
                  <a:prstClr val="black"/>
                </a:solidFill>
              </a:rPr>
            </a:br>
            <a:endParaRPr lang="cs-CZ" dirty="0"/>
          </a:p>
        </p:txBody>
      </p:sp>
      <p:sp>
        <p:nvSpPr>
          <p:cNvPr id="3" name="Zástupný symbol pro obsah 2"/>
          <p:cNvSpPr>
            <a:spLocks noGrp="1"/>
          </p:cNvSpPr>
          <p:nvPr>
            <p:ph idx="1"/>
          </p:nvPr>
        </p:nvSpPr>
        <p:spPr/>
        <p:txBody>
          <a:bodyPr>
            <a:normAutofit fontScale="92500" lnSpcReduction="10000"/>
          </a:bodyPr>
          <a:lstStyle/>
          <a:p>
            <a:pPr marL="0" lvl="0" indent="0">
              <a:buNone/>
            </a:pPr>
            <a:r>
              <a:rPr lang="cs-CZ" sz="1500" b="1" dirty="0">
                <a:solidFill>
                  <a:prstClr val="black"/>
                </a:solidFill>
              </a:rPr>
              <a:t>Struktura financování:</a:t>
            </a:r>
          </a:p>
          <a:p>
            <a:pPr marL="0" lvl="0" indent="0">
              <a:buNone/>
            </a:pPr>
            <a:endParaRPr lang="cs-CZ" sz="1500" dirty="0">
              <a:solidFill>
                <a:prstClr val="black"/>
              </a:solidFill>
            </a:endParaRPr>
          </a:p>
          <a:p>
            <a:pPr marL="0" lvl="0" indent="0" algn="just">
              <a:spcAft>
                <a:spcPts val="1000"/>
              </a:spcAft>
              <a:buNone/>
            </a:pPr>
            <a:r>
              <a:rPr lang="cs-CZ" sz="1500" b="1" dirty="0">
                <a:solidFill>
                  <a:prstClr val="black"/>
                </a:solidFill>
                <a:ea typeface="MS Mincho"/>
                <a:cs typeface="Arial"/>
              </a:rPr>
              <a:t>1) OSS a PO OSS</a:t>
            </a:r>
            <a:endParaRPr lang="cs-CZ" sz="1500" dirty="0">
              <a:solidFill>
                <a:prstClr val="black"/>
              </a:solidFill>
              <a:ea typeface="MS Mincho"/>
              <a:cs typeface="Times New Roman"/>
            </a:endParaRPr>
          </a:p>
          <a:p>
            <a:pPr marL="0" lvl="0" indent="0" algn="just">
              <a:buNone/>
            </a:pPr>
            <a:r>
              <a:rPr lang="cs-CZ" sz="1500" dirty="0">
                <a:solidFill>
                  <a:prstClr val="black"/>
                </a:solidFill>
                <a:ea typeface="MS Mincho"/>
                <a:cs typeface="Arial"/>
              </a:rPr>
              <a:t>EFRR                              	 85 % z celkových způsobilých výdajů, </a:t>
            </a:r>
            <a:endParaRPr lang="cs-CZ" sz="1500" dirty="0">
              <a:solidFill>
                <a:prstClr val="black"/>
              </a:solidFill>
              <a:ea typeface="MS Mincho"/>
              <a:cs typeface="Times New Roman"/>
            </a:endParaRPr>
          </a:p>
          <a:p>
            <a:pPr marL="0" lvl="0" indent="0" algn="just">
              <a:spcAft>
                <a:spcPts val="1000"/>
              </a:spcAft>
              <a:buNone/>
            </a:pPr>
            <a:r>
              <a:rPr lang="cs-CZ" sz="1500" dirty="0">
                <a:solidFill>
                  <a:prstClr val="black"/>
                </a:solidFill>
                <a:ea typeface="MS Mincho"/>
                <a:cs typeface="Arial"/>
              </a:rPr>
              <a:t>státní rozpočet          		 15 % z celkových způsobilých výdajů.</a:t>
            </a:r>
            <a:endParaRPr lang="cs-CZ" sz="1500" dirty="0">
              <a:solidFill>
                <a:prstClr val="black"/>
              </a:solidFill>
              <a:ea typeface="MS Mincho"/>
              <a:cs typeface="Times New Roman"/>
            </a:endParaRPr>
          </a:p>
          <a:p>
            <a:pPr marL="0" lvl="0" indent="0" algn="just">
              <a:spcAft>
                <a:spcPts val="1000"/>
              </a:spcAft>
              <a:buNone/>
            </a:pPr>
            <a:r>
              <a:rPr lang="cs-CZ" sz="1500" b="1" dirty="0">
                <a:solidFill>
                  <a:prstClr val="black"/>
                </a:solidFill>
                <a:ea typeface="MS Mincho"/>
                <a:cs typeface="Arial"/>
              </a:rPr>
              <a:t>2) Kraje, obce, dobrovolné svazky obcí a jimi zřizované organizace</a:t>
            </a:r>
            <a:endParaRPr lang="cs-CZ" sz="1500" dirty="0">
              <a:solidFill>
                <a:prstClr val="black"/>
              </a:solidFill>
              <a:ea typeface="MS Mincho"/>
              <a:cs typeface="Times New Roman"/>
            </a:endParaRPr>
          </a:p>
          <a:p>
            <a:pPr marL="0" lvl="0" indent="0" algn="just">
              <a:buNone/>
            </a:pPr>
            <a:r>
              <a:rPr lang="cs-CZ" sz="1500" dirty="0">
                <a:solidFill>
                  <a:prstClr val="black"/>
                </a:solidFill>
                <a:ea typeface="MS Mincho"/>
                <a:cs typeface="Arial"/>
              </a:rPr>
              <a:t>EFRR				85 % z celkových způsobilých výdajů, </a:t>
            </a:r>
            <a:endParaRPr lang="cs-CZ" sz="1500" dirty="0">
              <a:solidFill>
                <a:prstClr val="black"/>
              </a:solidFill>
              <a:ea typeface="MS Mincho"/>
              <a:cs typeface="Times New Roman"/>
            </a:endParaRPr>
          </a:p>
          <a:p>
            <a:pPr marL="0" lvl="0" indent="0" algn="just">
              <a:buNone/>
            </a:pPr>
            <a:r>
              <a:rPr lang="cs-CZ" sz="1500" dirty="0">
                <a:solidFill>
                  <a:prstClr val="black"/>
                </a:solidFill>
                <a:ea typeface="MS Mincho"/>
                <a:cs typeface="Arial"/>
              </a:rPr>
              <a:t>státní rozpočet		  	  5 % z celkových způsobilých výdajů, </a:t>
            </a:r>
            <a:endParaRPr lang="cs-CZ" sz="1500" dirty="0">
              <a:solidFill>
                <a:prstClr val="black"/>
              </a:solidFill>
              <a:ea typeface="MS Mincho"/>
              <a:cs typeface="Times New Roman"/>
            </a:endParaRPr>
          </a:p>
          <a:p>
            <a:pPr marL="0" lvl="0" indent="0" algn="just">
              <a:spcAft>
                <a:spcPts val="1000"/>
              </a:spcAft>
              <a:buNone/>
            </a:pPr>
            <a:r>
              <a:rPr lang="cs-CZ" sz="1500" dirty="0">
                <a:solidFill>
                  <a:prstClr val="black"/>
                </a:solidFill>
                <a:ea typeface="MS Mincho"/>
                <a:cs typeface="Arial"/>
              </a:rPr>
              <a:t>příjemce				10 % z celkových způsobilých výdajů.</a:t>
            </a:r>
            <a:endParaRPr lang="cs-CZ" sz="1500" dirty="0">
              <a:solidFill>
                <a:prstClr val="black"/>
              </a:solidFill>
              <a:ea typeface="MS Mincho"/>
              <a:cs typeface="Times New Roman"/>
            </a:endParaRPr>
          </a:p>
          <a:p>
            <a:pPr marL="0" lvl="0" indent="0" algn="just">
              <a:spcAft>
                <a:spcPts val="1000"/>
              </a:spcAft>
              <a:buNone/>
            </a:pPr>
            <a:r>
              <a:rPr lang="cs-CZ" sz="1500" b="1" dirty="0">
                <a:solidFill>
                  <a:prstClr val="black"/>
                </a:solidFill>
                <a:ea typeface="MS Mincho"/>
                <a:cs typeface="Arial"/>
              </a:rPr>
              <a:t>3) Organizace zakládané kraji, obcemi, dobrovolnými svazky obcí, nestátní neziskové organizace, církve a církevní organizace, jejichž hlavním účelem není vytváření zisku a současně vykonávají veřejně prospěšnou činnost v oblasti sociálních služeb a aktivit sociálního začleňování </a:t>
            </a:r>
            <a:endParaRPr lang="cs-CZ" sz="1500" dirty="0">
              <a:solidFill>
                <a:prstClr val="black"/>
              </a:solidFill>
              <a:ea typeface="MS Mincho"/>
              <a:cs typeface="Times New Roman"/>
            </a:endParaRPr>
          </a:p>
          <a:p>
            <a:pPr marL="0" lvl="0" indent="0" algn="just">
              <a:buNone/>
            </a:pPr>
            <a:r>
              <a:rPr lang="cs-CZ" sz="1500" dirty="0">
                <a:solidFill>
                  <a:prstClr val="black"/>
                </a:solidFill>
                <a:ea typeface="MS Mincho"/>
                <a:cs typeface="Arial"/>
              </a:rPr>
              <a:t>EFRR				85 % z celkových způsobilých výdaj, </a:t>
            </a:r>
            <a:endParaRPr lang="cs-CZ" sz="1500" dirty="0">
              <a:solidFill>
                <a:prstClr val="black"/>
              </a:solidFill>
              <a:ea typeface="MS Mincho"/>
              <a:cs typeface="Times New Roman"/>
            </a:endParaRPr>
          </a:p>
          <a:p>
            <a:pPr marL="0" lvl="0" indent="0" algn="just">
              <a:buNone/>
            </a:pPr>
            <a:r>
              <a:rPr lang="cs-CZ" sz="1500" dirty="0">
                <a:solidFill>
                  <a:prstClr val="black"/>
                </a:solidFill>
                <a:ea typeface="MS Mincho"/>
                <a:cs typeface="Arial"/>
              </a:rPr>
              <a:t>státní rozpočet			10 % z celkových způsobilých výdajů</a:t>
            </a:r>
            <a:endParaRPr lang="cs-CZ" sz="1500" dirty="0">
              <a:solidFill>
                <a:prstClr val="black"/>
              </a:solidFill>
              <a:ea typeface="MS Mincho"/>
              <a:cs typeface="Times New Roman"/>
            </a:endParaRPr>
          </a:p>
          <a:p>
            <a:pPr marL="0" lvl="0" indent="0" algn="just">
              <a:spcAft>
                <a:spcPts val="1000"/>
              </a:spcAft>
              <a:buNone/>
            </a:pPr>
            <a:r>
              <a:rPr lang="cs-CZ" sz="1500" dirty="0">
                <a:solidFill>
                  <a:prstClr val="black"/>
                </a:solidFill>
                <a:ea typeface="MS Mincho"/>
                <a:cs typeface="Arial"/>
              </a:rPr>
              <a:t>příjemce			           5 % z celkových způsobilých výdajů</a:t>
            </a:r>
            <a:endParaRPr lang="cs-CZ" sz="1500" dirty="0">
              <a:solidFill>
                <a:prstClr val="black"/>
              </a:solidFill>
              <a:ea typeface="MS Mincho"/>
              <a:cs typeface="Times New Roman"/>
            </a:endParaRPr>
          </a:p>
          <a:p>
            <a:endParaRPr lang="cs-CZ" dirty="0"/>
          </a:p>
        </p:txBody>
      </p:sp>
    </p:spTree>
    <p:extLst>
      <p:ext uri="{BB962C8B-B14F-4D97-AF65-F5344CB8AC3E}">
        <p14:creationId xmlns:p14="http://schemas.microsoft.com/office/powerpoint/2010/main" val="3015396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cs-CZ" dirty="0" smtClean="0"/>
              <a:t/>
            </a:r>
            <a:br>
              <a:rPr lang="cs-CZ" dirty="0" smtClean="0"/>
            </a:br>
            <a:r>
              <a:rPr lang="cs-CZ" sz="1600" dirty="0">
                <a:solidFill>
                  <a:srgbClr val="4F81BD"/>
                </a:solidFill>
              </a:rPr>
              <a:t>49. výzva IROP – </a:t>
            </a:r>
            <a:r>
              <a:rPr lang="cs-CZ" sz="1600" dirty="0" err="1">
                <a:solidFill>
                  <a:srgbClr val="4F81BD"/>
                </a:solidFill>
              </a:rPr>
              <a:t>Deinstitucionalizace</a:t>
            </a:r>
            <a:r>
              <a:rPr lang="cs-CZ" sz="1600" dirty="0">
                <a:solidFill>
                  <a:srgbClr val="4F81BD"/>
                </a:solidFill>
              </a:rPr>
              <a:t> sociálních služeb za účelem sociálního 	začleňování II</a:t>
            </a:r>
            <a:r>
              <a:rPr lang="en-US" dirty="0">
                <a:solidFill>
                  <a:prstClr val="black"/>
                </a:solidFill>
              </a:rPr>
              <a:t/>
            </a:r>
            <a:br>
              <a:rPr lang="en-US" dirty="0">
                <a:solidFill>
                  <a:prstClr val="black"/>
                </a:solidFill>
              </a:rPr>
            </a:br>
            <a:r>
              <a:rPr lang="en-US" dirty="0"/>
              <a:t/>
            </a:r>
            <a:br>
              <a:rPr lang="en-US" dirty="0"/>
            </a:br>
            <a:endParaRPr lang="en-US" dirty="0"/>
          </a:p>
        </p:txBody>
      </p:sp>
      <p:sp>
        <p:nvSpPr>
          <p:cNvPr id="6" name="Zástupný symbol pro obsah 5"/>
          <p:cNvSpPr>
            <a:spLocks noGrp="1"/>
          </p:cNvSpPr>
          <p:nvPr>
            <p:ph idx="1"/>
          </p:nvPr>
        </p:nvSpPr>
        <p:spPr>
          <a:xfrm>
            <a:off x="457200" y="908720"/>
            <a:ext cx="8229600" cy="5472608"/>
          </a:xfrm>
        </p:spPr>
        <p:txBody>
          <a:bodyPr>
            <a:noAutofit/>
          </a:bodyPr>
          <a:lstStyle/>
          <a:p>
            <a:pPr marL="0" lvl="0" indent="0">
              <a:buNone/>
            </a:pPr>
            <a:endParaRPr lang="cs-CZ" sz="1250" dirty="0">
              <a:ea typeface="Times New Roman"/>
              <a:cs typeface="Times New Roman"/>
            </a:endParaRPr>
          </a:p>
          <a:p>
            <a:pPr marL="0" lvl="0" indent="0">
              <a:buNone/>
            </a:pPr>
            <a:r>
              <a:rPr lang="pl-PL" sz="1250" b="1" u="sng" dirty="0" smtClean="0">
                <a:solidFill>
                  <a:prstClr val="black"/>
                </a:solidFill>
              </a:rPr>
              <a:t>Podporované služby:</a:t>
            </a:r>
            <a:endParaRPr lang="pl-PL" sz="1250" b="1" u="sng" dirty="0">
              <a:solidFill>
                <a:prstClr val="black"/>
              </a:solidFill>
            </a:endParaRPr>
          </a:p>
          <a:p>
            <a:pPr marL="0" lvl="0" indent="0">
              <a:buNone/>
            </a:pPr>
            <a:r>
              <a:rPr lang="pl-PL" sz="1250" dirty="0">
                <a:solidFill>
                  <a:prstClr val="black"/>
                </a:solidFill>
              </a:rPr>
              <a:t>Cílem transformace ústavní péče je deinstitucionalizace pobytových zařízení sociálních služeb v sociální služby, které umožní uživateli zařazení se a setrvání v přirozeném prostředí a jeho aktivní zapojení se na trh práce a do společnosti. </a:t>
            </a:r>
          </a:p>
          <a:p>
            <a:pPr marL="0" lvl="0" indent="0">
              <a:buNone/>
            </a:pPr>
            <a:r>
              <a:rPr lang="pl-PL" sz="1250" dirty="0">
                <a:solidFill>
                  <a:prstClr val="black"/>
                </a:solidFill>
              </a:rPr>
              <a:t>Podporováno bude zázemí pro sociální služby definované zákonem o sociálních službách: </a:t>
            </a:r>
          </a:p>
          <a:p>
            <a:pPr marL="0" lvl="0" indent="0">
              <a:buNone/>
            </a:pPr>
            <a:r>
              <a:rPr lang="pl-PL" sz="1250" dirty="0">
                <a:solidFill>
                  <a:prstClr val="black"/>
                </a:solidFill>
              </a:rPr>
              <a:t>-	osobní asistence, </a:t>
            </a:r>
          </a:p>
          <a:p>
            <a:pPr marL="0" lvl="0" indent="0">
              <a:buNone/>
            </a:pPr>
            <a:r>
              <a:rPr lang="pl-PL" sz="1250" dirty="0">
                <a:solidFill>
                  <a:prstClr val="black"/>
                </a:solidFill>
              </a:rPr>
              <a:t>-	podpora samostatného bydlení, </a:t>
            </a:r>
          </a:p>
          <a:p>
            <a:pPr marL="0" lvl="0" indent="0">
              <a:buNone/>
            </a:pPr>
            <a:r>
              <a:rPr lang="pl-PL" sz="1250" dirty="0">
                <a:solidFill>
                  <a:prstClr val="black"/>
                </a:solidFill>
              </a:rPr>
              <a:t>-	pečovatelská služba, </a:t>
            </a:r>
          </a:p>
          <a:p>
            <a:pPr marL="0" lvl="0" indent="0">
              <a:buNone/>
            </a:pPr>
            <a:r>
              <a:rPr lang="pl-PL" sz="1250" dirty="0">
                <a:solidFill>
                  <a:prstClr val="black"/>
                </a:solidFill>
              </a:rPr>
              <a:t>-	odlehčovací služba, </a:t>
            </a:r>
          </a:p>
          <a:p>
            <a:pPr marL="0" lvl="0" indent="0">
              <a:buNone/>
            </a:pPr>
            <a:r>
              <a:rPr lang="pl-PL" sz="1250" dirty="0">
                <a:solidFill>
                  <a:prstClr val="black"/>
                </a:solidFill>
              </a:rPr>
              <a:t>-	raná péče, </a:t>
            </a:r>
          </a:p>
          <a:p>
            <a:pPr marL="0" lvl="0" indent="0">
              <a:buNone/>
            </a:pPr>
            <a:r>
              <a:rPr lang="pl-PL" sz="1250" dirty="0">
                <a:solidFill>
                  <a:prstClr val="black"/>
                </a:solidFill>
              </a:rPr>
              <a:t>-	průvodcovské a předčitatelské služby, </a:t>
            </a:r>
          </a:p>
          <a:p>
            <a:pPr marL="0" lvl="0" indent="0">
              <a:buNone/>
            </a:pPr>
            <a:r>
              <a:rPr lang="pl-PL" sz="1250" dirty="0">
                <a:solidFill>
                  <a:prstClr val="black"/>
                </a:solidFill>
              </a:rPr>
              <a:t>-	tísňová péče, </a:t>
            </a:r>
          </a:p>
          <a:p>
            <a:pPr marL="0" lvl="0" indent="0">
              <a:buNone/>
            </a:pPr>
            <a:r>
              <a:rPr lang="pl-PL" sz="1250" dirty="0">
                <a:solidFill>
                  <a:prstClr val="black"/>
                </a:solidFill>
              </a:rPr>
              <a:t>-	denní stacionář, </a:t>
            </a:r>
          </a:p>
          <a:p>
            <a:pPr marL="0" lvl="0" indent="0">
              <a:buNone/>
            </a:pPr>
            <a:r>
              <a:rPr lang="pl-PL" sz="1250" dirty="0">
                <a:solidFill>
                  <a:prstClr val="black"/>
                </a:solidFill>
              </a:rPr>
              <a:t>-	sociálně terapeutická dílna, </a:t>
            </a:r>
          </a:p>
          <a:p>
            <a:pPr marL="0" lvl="0" indent="0">
              <a:buNone/>
            </a:pPr>
            <a:r>
              <a:rPr lang="pl-PL" sz="1250" dirty="0">
                <a:solidFill>
                  <a:prstClr val="black"/>
                </a:solidFill>
              </a:rPr>
              <a:t>-	sociální rehabilitace, </a:t>
            </a:r>
          </a:p>
          <a:p>
            <a:pPr marL="0" lvl="0" indent="0">
              <a:buNone/>
            </a:pPr>
            <a:r>
              <a:rPr lang="pl-PL" sz="1250" dirty="0">
                <a:solidFill>
                  <a:prstClr val="black"/>
                </a:solidFill>
              </a:rPr>
              <a:t>-	centrum denních služeb, </a:t>
            </a:r>
          </a:p>
          <a:p>
            <a:pPr marL="0" lvl="0" indent="0">
              <a:buNone/>
            </a:pPr>
            <a:r>
              <a:rPr lang="pl-PL" sz="1250" dirty="0">
                <a:solidFill>
                  <a:prstClr val="black"/>
                </a:solidFill>
              </a:rPr>
              <a:t>-	služba následné péče, </a:t>
            </a:r>
          </a:p>
          <a:p>
            <a:pPr marL="0" lvl="0" indent="0">
              <a:buNone/>
            </a:pPr>
            <a:r>
              <a:rPr lang="pl-PL" sz="1250" dirty="0">
                <a:solidFill>
                  <a:prstClr val="black"/>
                </a:solidFill>
              </a:rPr>
              <a:t>-	sociálně aktivizační služby pro seniory a osoby se zdravotním postižením, </a:t>
            </a:r>
          </a:p>
          <a:p>
            <a:pPr marL="0" lvl="0" indent="0">
              <a:buNone/>
            </a:pPr>
            <a:r>
              <a:rPr lang="pl-PL" sz="1250" dirty="0">
                <a:solidFill>
                  <a:prstClr val="black"/>
                </a:solidFill>
              </a:rPr>
              <a:t>-	chráněné bydlení, </a:t>
            </a:r>
          </a:p>
          <a:p>
            <a:pPr marL="0" lvl="0" indent="0">
              <a:buNone/>
            </a:pPr>
            <a:r>
              <a:rPr lang="pl-PL" sz="1250" dirty="0">
                <a:solidFill>
                  <a:prstClr val="black"/>
                </a:solidFill>
              </a:rPr>
              <a:t>-	týdenní stacionář, </a:t>
            </a:r>
          </a:p>
          <a:p>
            <a:pPr marL="0" lvl="0" indent="0">
              <a:buNone/>
            </a:pPr>
            <a:r>
              <a:rPr lang="pl-PL" sz="1250" dirty="0">
                <a:solidFill>
                  <a:prstClr val="black"/>
                </a:solidFill>
              </a:rPr>
              <a:t>-	domov pro osoby se zdravotním postižením, </a:t>
            </a:r>
          </a:p>
          <a:p>
            <a:pPr marL="0" lvl="0" indent="0">
              <a:buNone/>
            </a:pPr>
            <a:r>
              <a:rPr lang="pl-PL" sz="1250" dirty="0">
                <a:solidFill>
                  <a:prstClr val="black"/>
                </a:solidFill>
              </a:rPr>
              <a:t>-	</a:t>
            </a:r>
            <a:r>
              <a:rPr lang="pl-PL" sz="1250" dirty="0" smtClean="0">
                <a:solidFill>
                  <a:prstClr val="black"/>
                </a:solidFill>
              </a:rPr>
              <a:t>domovy </a:t>
            </a:r>
            <a:r>
              <a:rPr lang="pl-PL" sz="1250" dirty="0">
                <a:solidFill>
                  <a:prstClr val="black"/>
                </a:solidFill>
              </a:rPr>
              <a:t>se zvláštním režimem. </a:t>
            </a:r>
          </a:p>
          <a:p>
            <a:endParaRPr lang="cs-CZ" dirty="0"/>
          </a:p>
        </p:txBody>
      </p:sp>
      <p:pic>
        <p:nvPicPr>
          <p:cNvPr id="8"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8954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cs-CZ" dirty="0" smtClean="0"/>
              <a:t/>
            </a:r>
            <a:br>
              <a:rPr lang="cs-CZ" dirty="0" smtClean="0"/>
            </a:br>
            <a:r>
              <a:rPr lang="cs-CZ" sz="1600" dirty="0">
                <a:solidFill>
                  <a:srgbClr val="4F81BD"/>
                </a:solidFill>
              </a:rPr>
              <a:t>49. výzva IROP – </a:t>
            </a:r>
            <a:r>
              <a:rPr lang="cs-CZ" sz="1600" dirty="0" err="1">
                <a:solidFill>
                  <a:srgbClr val="4F81BD"/>
                </a:solidFill>
              </a:rPr>
              <a:t>Deinstitucionalizace</a:t>
            </a:r>
            <a:r>
              <a:rPr lang="cs-CZ" sz="1600" dirty="0">
                <a:solidFill>
                  <a:srgbClr val="4F81BD"/>
                </a:solidFill>
              </a:rPr>
              <a:t> sociálních služeb za účelem sociálního 	začleňování II</a:t>
            </a:r>
            <a:r>
              <a:rPr lang="en-US" dirty="0">
                <a:solidFill>
                  <a:prstClr val="black"/>
                </a:solidFill>
              </a:rPr>
              <a:t/>
            </a:r>
            <a:br>
              <a:rPr lang="en-US" dirty="0">
                <a:solidFill>
                  <a:prstClr val="black"/>
                </a:solidFill>
              </a:rPr>
            </a:br>
            <a:r>
              <a:rPr lang="en-US" dirty="0"/>
              <a:t/>
            </a:r>
            <a:br>
              <a:rPr lang="en-US" dirty="0"/>
            </a:br>
            <a:endParaRPr lang="en-US" dirty="0"/>
          </a:p>
        </p:txBody>
      </p:sp>
      <p:sp>
        <p:nvSpPr>
          <p:cNvPr id="6" name="Zástupný symbol pro obsah 5"/>
          <p:cNvSpPr>
            <a:spLocks noGrp="1"/>
          </p:cNvSpPr>
          <p:nvPr>
            <p:ph idx="1"/>
          </p:nvPr>
        </p:nvSpPr>
        <p:spPr>
          <a:xfrm>
            <a:off x="457200" y="908720"/>
            <a:ext cx="8229600" cy="5472608"/>
          </a:xfrm>
        </p:spPr>
        <p:txBody>
          <a:bodyPr>
            <a:noAutofit/>
          </a:bodyPr>
          <a:lstStyle/>
          <a:p>
            <a:pPr marL="0" lvl="0" indent="0">
              <a:buNone/>
            </a:pPr>
            <a:r>
              <a:rPr lang="cs-CZ" sz="1200" b="1" dirty="0">
                <a:solidFill>
                  <a:prstClr val="black"/>
                </a:solidFill>
              </a:rPr>
              <a:t>Oprávnění žadatelé:</a:t>
            </a:r>
          </a:p>
          <a:p>
            <a:pPr lvl="0"/>
            <a:r>
              <a:rPr lang="cs-CZ" sz="1200" dirty="0">
                <a:solidFill>
                  <a:prstClr val="black"/>
                </a:solidFill>
              </a:rPr>
              <a:t>  obce (zákon č. 128/2000 Sb., o obcích, ve znění pozdějších předpisů, 	zákon č. 250/2000 Sb., o 	rozpočtových pravidlech územních rozpočtů, 	ve    	znění pozdějších předpisů),</a:t>
            </a:r>
          </a:p>
          <a:p>
            <a:pPr marL="0" lvl="0" indent="0">
              <a:buNone/>
            </a:pPr>
            <a:r>
              <a:rPr lang="cs-CZ" sz="1200" dirty="0">
                <a:solidFill>
                  <a:prstClr val="black"/>
                </a:solidFill>
              </a:rPr>
              <a:t>•	organizace zřizované kraji, </a:t>
            </a:r>
          </a:p>
          <a:p>
            <a:pPr marL="0" lvl="0" indent="0">
              <a:buNone/>
            </a:pPr>
            <a:r>
              <a:rPr lang="cs-CZ" sz="1200" dirty="0">
                <a:solidFill>
                  <a:prstClr val="black"/>
                </a:solidFill>
              </a:rPr>
              <a:t>•	organizace zakládané kraji,</a:t>
            </a:r>
          </a:p>
          <a:p>
            <a:pPr marL="0" lvl="0" indent="0">
              <a:buNone/>
            </a:pPr>
            <a:r>
              <a:rPr lang="cs-CZ" sz="1200" dirty="0">
                <a:solidFill>
                  <a:prstClr val="black"/>
                </a:solidFill>
              </a:rPr>
              <a:t>•	organizace zřizované obcemi,</a:t>
            </a:r>
          </a:p>
          <a:p>
            <a:pPr marL="0" lvl="0" indent="0">
              <a:buNone/>
            </a:pPr>
            <a:r>
              <a:rPr lang="cs-CZ" sz="1200" dirty="0">
                <a:solidFill>
                  <a:prstClr val="black"/>
                </a:solidFill>
              </a:rPr>
              <a:t>•	organizace zakládané obcemi,</a:t>
            </a:r>
          </a:p>
          <a:p>
            <a:pPr marL="0" lvl="0" indent="0">
              <a:buNone/>
            </a:pPr>
            <a:r>
              <a:rPr lang="cs-CZ" sz="1200" dirty="0">
                <a:solidFill>
                  <a:prstClr val="black"/>
                </a:solidFill>
              </a:rPr>
              <a:t>•	dobrovolné svazky obcí,</a:t>
            </a:r>
          </a:p>
          <a:p>
            <a:pPr marL="0" lvl="0" indent="0">
              <a:buNone/>
            </a:pPr>
            <a:r>
              <a:rPr lang="cs-CZ" sz="1200" dirty="0">
                <a:solidFill>
                  <a:prstClr val="black"/>
                </a:solidFill>
              </a:rPr>
              <a:t>•	organizace zřizované svazky obcí,</a:t>
            </a:r>
          </a:p>
          <a:p>
            <a:pPr lvl="0"/>
            <a:r>
              <a:rPr lang="cs-CZ" sz="1200" dirty="0">
                <a:solidFill>
                  <a:prstClr val="black"/>
                </a:solidFill>
              </a:rPr>
              <a:t>  organizace zakládané svazky obcí,</a:t>
            </a:r>
          </a:p>
          <a:p>
            <a:pPr marL="0" lvl="0" indent="0">
              <a:buNone/>
            </a:pPr>
            <a:r>
              <a:rPr lang="cs-CZ" sz="1200" dirty="0">
                <a:solidFill>
                  <a:prstClr val="black"/>
                </a:solidFill>
              </a:rPr>
              <a:t>•	organizační složky státu,</a:t>
            </a:r>
          </a:p>
          <a:p>
            <a:pPr marL="0" lvl="0" indent="0">
              <a:buNone/>
            </a:pPr>
            <a:r>
              <a:rPr lang="cs-CZ" sz="1200" dirty="0">
                <a:solidFill>
                  <a:prstClr val="black"/>
                </a:solidFill>
              </a:rPr>
              <a:t>•	příspěvkové organizace organizačních složek státu,</a:t>
            </a:r>
          </a:p>
          <a:p>
            <a:pPr marL="0" lvl="0" indent="0">
              <a:buNone/>
            </a:pPr>
            <a:r>
              <a:rPr lang="cs-CZ" sz="1200" dirty="0">
                <a:solidFill>
                  <a:prstClr val="black"/>
                </a:solidFill>
              </a:rPr>
              <a:t>•	nestátní neziskové organizace,</a:t>
            </a:r>
          </a:p>
          <a:p>
            <a:pPr marL="0" lvl="0" indent="0">
              <a:buNone/>
            </a:pPr>
            <a:r>
              <a:rPr lang="cs-CZ" sz="1200" dirty="0">
                <a:solidFill>
                  <a:prstClr val="black"/>
                </a:solidFill>
              </a:rPr>
              <a:t>•	církve,</a:t>
            </a:r>
          </a:p>
          <a:p>
            <a:pPr marL="0" lvl="0" indent="0">
              <a:buNone/>
            </a:pPr>
            <a:r>
              <a:rPr lang="cs-CZ" sz="1200" dirty="0">
                <a:solidFill>
                  <a:prstClr val="black"/>
                </a:solidFill>
              </a:rPr>
              <a:t>•	církevní organizace</a:t>
            </a:r>
          </a:p>
          <a:p>
            <a:endParaRPr lang="cs-CZ" dirty="0"/>
          </a:p>
        </p:txBody>
      </p:sp>
      <p:pic>
        <p:nvPicPr>
          <p:cNvPr id="8"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7136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cs-CZ" dirty="0" smtClean="0"/>
              <a:t/>
            </a:r>
            <a:br>
              <a:rPr lang="cs-CZ" dirty="0" smtClean="0"/>
            </a:br>
            <a:r>
              <a:rPr lang="cs-CZ" sz="1600" dirty="0">
                <a:solidFill>
                  <a:srgbClr val="4F81BD"/>
                </a:solidFill>
              </a:rPr>
              <a:t>49. výzva IROP – </a:t>
            </a:r>
            <a:r>
              <a:rPr lang="cs-CZ" sz="1600" dirty="0" err="1">
                <a:solidFill>
                  <a:srgbClr val="4F81BD"/>
                </a:solidFill>
              </a:rPr>
              <a:t>Deinstitucionalizace</a:t>
            </a:r>
            <a:r>
              <a:rPr lang="cs-CZ" sz="1600" dirty="0">
                <a:solidFill>
                  <a:srgbClr val="4F81BD"/>
                </a:solidFill>
              </a:rPr>
              <a:t> sociálních služeb za účelem sociálního 	začleňování II</a:t>
            </a:r>
            <a:r>
              <a:rPr lang="en-US" dirty="0">
                <a:solidFill>
                  <a:prstClr val="black"/>
                </a:solidFill>
              </a:rPr>
              <a:t/>
            </a:r>
            <a:br>
              <a:rPr lang="en-US" dirty="0">
                <a:solidFill>
                  <a:prstClr val="black"/>
                </a:solidFill>
              </a:rPr>
            </a:br>
            <a:r>
              <a:rPr lang="en-US" dirty="0"/>
              <a:t/>
            </a:r>
            <a:br>
              <a:rPr lang="en-US" dirty="0"/>
            </a:br>
            <a:endParaRPr lang="en-US" dirty="0"/>
          </a:p>
        </p:txBody>
      </p:sp>
      <p:sp>
        <p:nvSpPr>
          <p:cNvPr id="6" name="Zástupný symbol pro obsah 5"/>
          <p:cNvSpPr>
            <a:spLocks noGrp="1"/>
          </p:cNvSpPr>
          <p:nvPr>
            <p:ph idx="1"/>
          </p:nvPr>
        </p:nvSpPr>
        <p:spPr>
          <a:xfrm>
            <a:off x="457200" y="908720"/>
            <a:ext cx="8229600" cy="5472608"/>
          </a:xfrm>
        </p:spPr>
        <p:txBody>
          <a:bodyPr>
            <a:noAutofit/>
          </a:bodyPr>
          <a:lstStyle/>
          <a:p>
            <a:pPr marL="0" lvl="0" indent="0" algn="just">
              <a:spcAft>
                <a:spcPts val="1000"/>
              </a:spcAft>
              <a:buNone/>
            </a:pPr>
            <a:r>
              <a:rPr lang="cs-CZ" sz="1200" b="1" dirty="0">
                <a:solidFill>
                  <a:prstClr val="black"/>
                </a:solidFill>
                <a:ea typeface="MS Mincho"/>
                <a:cs typeface="Times New Roman"/>
              </a:rPr>
              <a:t>Podporované hlavní aktivity projektu</a:t>
            </a:r>
            <a:endParaRPr lang="cs-CZ" sz="1200" dirty="0">
              <a:solidFill>
                <a:prstClr val="black"/>
              </a:solidFill>
              <a:ea typeface="MS Mincho"/>
              <a:cs typeface="Times New Roman"/>
            </a:endParaRPr>
          </a:p>
          <a:p>
            <a:pPr lvl="0" algn="just"/>
            <a:r>
              <a:rPr lang="cs-CZ" sz="1200" dirty="0">
                <a:solidFill>
                  <a:prstClr val="black"/>
                </a:solidFill>
                <a:ea typeface="MS Mincho"/>
                <a:cs typeface="Times New Roman"/>
              </a:rPr>
              <a:t>výstavba nemovitostí (domů, bytů)</a:t>
            </a:r>
          </a:p>
          <a:p>
            <a:pPr lvl="0" algn="just"/>
            <a:r>
              <a:rPr lang="cs-CZ" sz="1200" dirty="0">
                <a:solidFill>
                  <a:prstClr val="black"/>
                </a:solidFill>
                <a:ea typeface="MS Mincho"/>
                <a:cs typeface="Times New Roman"/>
              </a:rPr>
              <a:t>nákup nemovitostí (domů, bytů),</a:t>
            </a:r>
          </a:p>
          <a:p>
            <a:pPr lvl="0" algn="just"/>
            <a:r>
              <a:rPr lang="cs-CZ" sz="1200" dirty="0">
                <a:solidFill>
                  <a:prstClr val="black"/>
                </a:solidFill>
                <a:ea typeface="MS Mincho"/>
                <a:cs typeface="Times New Roman"/>
              </a:rPr>
              <a:t>rekonstrukce a úpravy objektu, který splňuje kritéria sociálních služeb komunitního charakteru a kritéria transformace a </a:t>
            </a:r>
            <a:r>
              <a:rPr lang="cs-CZ" sz="1200" dirty="0" err="1">
                <a:solidFill>
                  <a:prstClr val="black"/>
                </a:solidFill>
                <a:ea typeface="MS Mincho"/>
                <a:cs typeface="Times New Roman"/>
              </a:rPr>
              <a:t>deinstitucionalizace</a:t>
            </a:r>
            <a:r>
              <a:rPr lang="cs-CZ" sz="1200" dirty="0">
                <a:solidFill>
                  <a:prstClr val="black"/>
                </a:solidFill>
                <a:ea typeface="MS Mincho"/>
                <a:cs typeface="Times New Roman"/>
              </a:rPr>
              <a:t>,</a:t>
            </a:r>
          </a:p>
          <a:p>
            <a:pPr lvl="0" algn="just"/>
            <a:r>
              <a:rPr lang="cs-CZ" sz="1200" dirty="0">
                <a:solidFill>
                  <a:prstClr val="black"/>
                </a:solidFill>
                <a:ea typeface="MS Mincho"/>
                <a:cs typeface="Times New Roman"/>
              </a:rPr>
              <a:t>pořízení vybavení </a:t>
            </a:r>
          </a:p>
          <a:p>
            <a:pPr marL="114300" lvl="0" indent="0" algn="just">
              <a:buNone/>
            </a:pPr>
            <a:endParaRPr lang="cs-CZ" sz="1200" b="1" dirty="0">
              <a:solidFill>
                <a:prstClr val="black"/>
              </a:solidFill>
              <a:ea typeface="MS Mincho"/>
              <a:cs typeface="Times New Roman"/>
            </a:endParaRPr>
          </a:p>
          <a:p>
            <a:pPr marL="114300" lvl="0" indent="0" algn="just">
              <a:buNone/>
            </a:pPr>
            <a:r>
              <a:rPr lang="cs-CZ" sz="1200" b="1" dirty="0">
                <a:solidFill>
                  <a:prstClr val="black"/>
                </a:solidFill>
                <a:ea typeface="MS Mincho"/>
                <a:cs typeface="Times New Roman"/>
              </a:rPr>
              <a:t>Podporované vedlejší aktivity projektu </a:t>
            </a:r>
            <a:endParaRPr lang="cs-CZ" sz="1200" dirty="0">
              <a:solidFill>
                <a:prstClr val="black"/>
              </a:solidFill>
              <a:ea typeface="MS Mincho"/>
              <a:cs typeface="Times New Roman"/>
            </a:endParaRPr>
          </a:p>
          <a:p>
            <a:pPr marL="0" lvl="0" indent="0" algn="just">
              <a:buNone/>
            </a:pPr>
            <a:r>
              <a:rPr lang="cs-CZ" sz="1200" b="1" dirty="0">
                <a:solidFill>
                  <a:prstClr val="black"/>
                </a:solidFill>
                <a:ea typeface="MS Mincho"/>
                <a:cs typeface="Times New Roman"/>
              </a:rPr>
              <a:t> </a:t>
            </a:r>
            <a:endParaRPr lang="cs-CZ" sz="1200" dirty="0">
              <a:solidFill>
                <a:prstClr val="black"/>
              </a:solidFill>
              <a:ea typeface="MS Mincho"/>
              <a:cs typeface="Times New Roman"/>
            </a:endParaRPr>
          </a:p>
          <a:p>
            <a:pPr lvl="0" algn="just"/>
            <a:r>
              <a:rPr lang="cs-CZ" sz="1200" dirty="0">
                <a:solidFill>
                  <a:prstClr val="black"/>
                </a:solidFill>
                <a:ea typeface="MS Mincho"/>
                <a:cs typeface="Times New Roman"/>
              </a:rPr>
              <a:t>demolice původního objektu, ve kterém probíhala ústavní péče před procesem transformace, a budov na pozemku objektu,</a:t>
            </a:r>
          </a:p>
          <a:p>
            <a:pPr lvl="0" algn="just"/>
            <a:r>
              <a:rPr lang="cs-CZ" sz="1200" dirty="0">
                <a:solidFill>
                  <a:prstClr val="black"/>
                </a:solidFill>
                <a:ea typeface="MS Mincho"/>
                <a:cs typeface="Times New Roman"/>
              </a:rPr>
              <a:t>nákup pozemků,</a:t>
            </a:r>
          </a:p>
          <a:p>
            <a:pPr lvl="0" algn="just"/>
            <a:r>
              <a:rPr lang="cs-CZ" sz="1200" dirty="0">
                <a:solidFill>
                  <a:prstClr val="black"/>
                </a:solidFill>
                <a:ea typeface="MS Mincho"/>
                <a:cs typeface="Times New Roman"/>
              </a:rPr>
              <a:t>zabezpečení výstavby (technický dozor investora, BOZP, autorský dozor),</a:t>
            </a:r>
          </a:p>
          <a:p>
            <a:pPr lvl="0" algn="just"/>
            <a:r>
              <a:rPr lang="cs-CZ" sz="1200" dirty="0">
                <a:solidFill>
                  <a:prstClr val="black"/>
                </a:solidFill>
                <a:ea typeface="MS Mincho"/>
                <a:cs typeface="Times New Roman"/>
              </a:rPr>
              <a:t>projektová dokumentace stavby, EIA, </a:t>
            </a:r>
          </a:p>
          <a:p>
            <a:pPr lvl="0" algn="just"/>
            <a:r>
              <a:rPr lang="cs-CZ" sz="1200" dirty="0">
                <a:solidFill>
                  <a:prstClr val="black"/>
                </a:solidFill>
                <a:ea typeface="MS Mincho"/>
                <a:cs typeface="Times New Roman"/>
              </a:rPr>
              <a:t>studie proveditelnosti,</a:t>
            </a:r>
          </a:p>
          <a:p>
            <a:pPr lvl="0" algn="just"/>
            <a:r>
              <a:rPr lang="cs-CZ" sz="1200" dirty="0">
                <a:solidFill>
                  <a:prstClr val="black"/>
                </a:solidFill>
                <a:ea typeface="MS Mincho"/>
                <a:cs typeface="Times New Roman"/>
              </a:rPr>
              <a:t>osobní náklady manažera projektu,</a:t>
            </a:r>
          </a:p>
          <a:p>
            <a:pPr lvl="0" algn="just"/>
            <a:r>
              <a:rPr lang="cs-CZ" sz="1200" dirty="0">
                <a:solidFill>
                  <a:prstClr val="black"/>
                </a:solidFill>
                <a:ea typeface="MS Mincho"/>
                <a:cs typeface="Times New Roman"/>
              </a:rPr>
              <a:t>pořízení služeb bezprostředně souvisejících s realizací projektu (příprava a realizace zadávacích a výběrových řízení), </a:t>
            </a:r>
          </a:p>
          <a:p>
            <a:pPr lvl="0" algn="just"/>
            <a:r>
              <a:rPr lang="cs-CZ" sz="1200" dirty="0">
                <a:solidFill>
                  <a:prstClr val="black"/>
                </a:solidFill>
                <a:ea typeface="MS Mincho"/>
                <a:cs typeface="Times New Roman"/>
              </a:rPr>
              <a:t>povinná publicita,</a:t>
            </a:r>
          </a:p>
          <a:p>
            <a:pPr lvl="0" algn="just">
              <a:spcAft>
                <a:spcPts val="1000"/>
              </a:spcAft>
            </a:pPr>
            <a:r>
              <a:rPr lang="cs-CZ" sz="1200" dirty="0">
                <a:solidFill>
                  <a:prstClr val="black"/>
                </a:solidFill>
                <a:ea typeface="MS Mincho"/>
                <a:cs typeface="Times New Roman"/>
              </a:rPr>
              <a:t>nákup služeb, které tvoří součást pořízení dlouhodobého hmotného a nehmotného majetku, nejsou-li tyto služby součástí pořizovací ceny </a:t>
            </a:r>
            <a:r>
              <a:rPr lang="cs-CZ" sz="1200" dirty="0" smtClean="0">
                <a:solidFill>
                  <a:prstClr val="black"/>
                </a:solidFill>
                <a:ea typeface="MS Mincho"/>
                <a:cs typeface="Times New Roman"/>
              </a:rPr>
              <a:t>vybavení</a:t>
            </a:r>
          </a:p>
          <a:p>
            <a:pPr marL="0" lvl="0" indent="0" algn="just">
              <a:spcAft>
                <a:spcPts val="1000"/>
              </a:spcAft>
              <a:buNone/>
            </a:pPr>
            <a:r>
              <a:rPr lang="cs-CZ" sz="1200" b="1" dirty="0">
                <a:solidFill>
                  <a:prstClr val="black"/>
                </a:solidFill>
                <a:ea typeface="MS Mincho"/>
                <a:cs typeface="Times New Roman"/>
              </a:rPr>
              <a:t>Na hlavní aktivitu projektu musí být vynaloženo minimálně 85 % celkových způsobilých výdajů projektu.  Hlavní aktivitou projektu jsou ty aktivity, které vedou k naplnění cílů a indikátorů projektu. </a:t>
            </a:r>
          </a:p>
          <a:p>
            <a:pPr lvl="0" algn="just">
              <a:spcAft>
                <a:spcPts val="1000"/>
              </a:spcAft>
            </a:pPr>
            <a:endParaRPr lang="cs-CZ" sz="1200" dirty="0">
              <a:solidFill>
                <a:prstClr val="black"/>
              </a:solidFill>
              <a:ea typeface="MS Mincho"/>
              <a:cs typeface="Times New Roman"/>
            </a:endParaRPr>
          </a:p>
          <a:p>
            <a:endParaRPr lang="cs-CZ" dirty="0"/>
          </a:p>
        </p:txBody>
      </p:sp>
      <p:pic>
        <p:nvPicPr>
          <p:cNvPr id="8"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357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8194" name="Rectangle 2"/>
          <p:cNvSpPr>
            <a:spLocks noGrp="1" noChangeArrowheads="1"/>
          </p:cNvSpPr>
          <p:nvPr>
            <p:ph type="body" idx="4294967295"/>
          </p:nvPr>
        </p:nvSpPr>
        <p:spPr>
          <a:xfrm>
            <a:off x="0" y="811213"/>
            <a:ext cx="8893175" cy="5361644"/>
          </a:xfrm>
        </p:spPr>
        <p:txBody>
          <a:bodyPr rtlCol="0">
            <a:noAutofit/>
          </a:bodyPr>
          <a:lstStyle/>
          <a:p>
            <a:pPr marL="400050" lvl="1" indent="0">
              <a:spcBef>
                <a:spcPts val="200"/>
              </a:spcBef>
              <a:spcAft>
                <a:spcPts val="200"/>
              </a:spcAft>
              <a:buNone/>
              <a:defRPr/>
            </a:pPr>
            <a:r>
              <a:rPr lang="cs-CZ" altLang="cs-CZ" sz="1500" b="1" dirty="0" smtClean="0"/>
              <a:t>9:00 </a:t>
            </a:r>
            <a:r>
              <a:rPr lang="cs-CZ" altLang="cs-CZ" sz="1500" b="1" dirty="0"/>
              <a:t>– 9:30	</a:t>
            </a:r>
            <a:r>
              <a:rPr lang="cs-CZ" altLang="cs-CZ" sz="1500" dirty="0" smtClean="0"/>
              <a:t>Prezence </a:t>
            </a:r>
            <a:r>
              <a:rPr lang="cs-CZ" altLang="cs-CZ" sz="1500" dirty="0"/>
              <a:t>účastníků</a:t>
            </a:r>
            <a:r>
              <a:rPr lang="cs-CZ" altLang="cs-CZ" sz="1500" b="1" dirty="0"/>
              <a:t>	</a:t>
            </a:r>
          </a:p>
          <a:p>
            <a:pPr marL="400050" lvl="1" indent="0">
              <a:spcBef>
                <a:spcPts val="200"/>
              </a:spcBef>
              <a:spcAft>
                <a:spcPts val="200"/>
              </a:spcAft>
              <a:buNone/>
              <a:defRPr/>
            </a:pPr>
            <a:endParaRPr lang="cs-CZ" altLang="cs-CZ" sz="1500" b="1" dirty="0" smtClean="0"/>
          </a:p>
          <a:p>
            <a:pPr marL="400050" lvl="1" indent="0">
              <a:spcBef>
                <a:spcPts val="200"/>
              </a:spcBef>
              <a:spcAft>
                <a:spcPts val="200"/>
              </a:spcAft>
              <a:buNone/>
              <a:defRPr/>
            </a:pPr>
            <a:r>
              <a:rPr lang="cs-CZ" altLang="cs-CZ" sz="1500" b="1" dirty="0" smtClean="0"/>
              <a:t>9:30 </a:t>
            </a:r>
            <a:r>
              <a:rPr lang="cs-CZ" altLang="cs-CZ" sz="1500" b="1" dirty="0"/>
              <a:t>– 10:00	</a:t>
            </a:r>
            <a:r>
              <a:rPr lang="cs-CZ" altLang="cs-CZ" sz="1500" dirty="0"/>
              <a:t>Zahájení, představení Integrovaného regionálního operačního programu, </a:t>
            </a:r>
            <a:r>
              <a:rPr lang="cs-CZ" altLang="cs-CZ" sz="1500" dirty="0" smtClean="0"/>
              <a:t>  						Řídicího orgánu </a:t>
            </a:r>
            <a:r>
              <a:rPr lang="cs-CZ" altLang="cs-CZ" sz="1500" dirty="0"/>
              <a:t>IROP a Centra pro regionální rozvoj České </a:t>
            </a:r>
            <a:r>
              <a:rPr lang="cs-CZ" altLang="cs-CZ" sz="1500" dirty="0" smtClean="0"/>
              <a:t>republiky</a:t>
            </a:r>
          </a:p>
          <a:p>
            <a:pPr marL="400050" lvl="1" indent="0">
              <a:spcBef>
                <a:spcPts val="200"/>
              </a:spcBef>
              <a:spcAft>
                <a:spcPts val="200"/>
              </a:spcAft>
              <a:buNone/>
              <a:defRPr/>
            </a:pPr>
            <a:endParaRPr lang="cs-CZ" altLang="cs-CZ" sz="1500" b="1" dirty="0" smtClean="0"/>
          </a:p>
          <a:p>
            <a:pPr marL="400050" lvl="1" indent="0">
              <a:spcBef>
                <a:spcPts val="200"/>
              </a:spcBef>
              <a:spcAft>
                <a:spcPts val="200"/>
              </a:spcAft>
              <a:buNone/>
              <a:defRPr/>
            </a:pPr>
            <a:r>
              <a:rPr lang="cs-CZ" altLang="cs-CZ" sz="1500" b="1" dirty="0" smtClean="0"/>
              <a:t>10:00 </a:t>
            </a:r>
            <a:r>
              <a:rPr lang="cs-CZ" altLang="cs-CZ" sz="1500" b="1" dirty="0"/>
              <a:t>– 10:45  	</a:t>
            </a:r>
            <a:r>
              <a:rPr lang="cs-CZ" altLang="cs-CZ" sz="1500" dirty="0" smtClean="0"/>
              <a:t>49. </a:t>
            </a:r>
            <a:r>
              <a:rPr lang="cs-CZ" altLang="cs-CZ" sz="1500" dirty="0"/>
              <a:t>výzva IROP </a:t>
            </a:r>
            <a:r>
              <a:rPr lang="cs-CZ" altLang="cs-CZ" sz="1500" dirty="0" err="1"/>
              <a:t>Deinstitucionalizace</a:t>
            </a:r>
            <a:r>
              <a:rPr lang="cs-CZ" altLang="cs-CZ" sz="1500" dirty="0"/>
              <a:t> sociálních služeb za účelem sociálního </a:t>
            </a:r>
            <a:r>
              <a:rPr lang="cs-CZ" altLang="cs-CZ" sz="1500" dirty="0" smtClean="0"/>
              <a:t>					začleňování II. - </a:t>
            </a:r>
            <a:r>
              <a:rPr lang="cs-CZ" altLang="cs-CZ" sz="1500" dirty="0"/>
              <a:t>parametry </a:t>
            </a:r>
            <a:r>
              <a:rPr lang="cs-CZ" altLang="cs-CZ" sz="1500" dirty="0" smtClean="0"/>
              <a:t>výzvy, podporované aktivity</a:t>
            </a:r>
            <a:r>
              <a:rPr lang="cs-CZ" altLang="cs-CZ" sz="1500" dirty="0"/>
              <a:t>, způsobilé výdaje, </a:t>
            </a:r>
            <a:r>
              <a:rPr lang="cs-CZ" altLang="cs-CZ" sz="1500" dirty="0" smtClean="0"/>
              <a:t>						povinné přílohy </a:t>
            </a:r>
            <a:r>
              <a:rPr lang="cs-CZ" altLang="cs-CZ" sz="1500" dirty="0"/>
              <a:t>žádosti, dotazy </a:t>
            </a:r>
          </a:p>
          <a:p>
            <a:pPr marL="400050" lvl="1" indent="0">
              <a:spcBef>
                <a:spcPts val="200"/>
              </a:spcBef>
              <a:spcAft>
                <a:spcPts val="200"/>
              </a:spcAft>
              <a:buNone/>
              <a:defRPr/>
            </a:pPr>
            <a:endParaRPr lang="cs-CZ" altLang="cs-CZ" sz="1500" dirty="0"/>
          </a:p>
          <a:p>
            <a:pPr marL="400050" lvl="1" indent="0">
              <a:spcBef>
                <a:spcPts val="200"/>
              </a:spcBef>
              <a:spcAft>
                <a:spcPts val="200"/>
              </a:spcAft>
              <a:buNone/>
              <a:defRPr/>
            </a:pPr>
            <a:r>
              <a:rPr lang="cs-CZ" altLang="cs-CZ" sz="1500" b="1" dirty="0"/>
              <a:t>10:45 – 11:15	</a:t>
            </a:r>
            <a:r>
              <a:rPr lang="pt-BR" altLang="cs-CZ" sz="1500" dirty="0"/>
              <a:t>Kritéria sociálních služeb komunitního charakteru a kritéria transformace </a:t>
            </a:r>
          </a:p>
          <a:p>
            <a:pPr marL="400050" lvl="1" indent="0">
              <a:spcBef>
                <a:spcPts val="200"/>
              </a:spcBef>
              <a:spcAft>
                <a:spcPts val="200"/>
              </a:spcAft>
              <a:buNone/>
              <a:defRPr/>
            </a:pPr>
            <a:r>
              <a:rPr lang="cs-CZ" altLang="cs-CZ" sz="1500" dirty="0" smtClean="0"/>
              <a:t>				</a:t>
            </a:r>
            <a:r>
              <a:rPr lang="pt-BR" altLang="cs-CZ" sz="1500" dirty="0" smtClean="0"/>
              <a:t>a </a:t>
            </a:r>
            <a:r>
              <a:rPr lang="pt-BR" altLang="cs-CZ" sz="1500" dirty="0"/>
              <a:t>deinstitucionalizace (</a:t>
            </a:r>
            <a:r>
              <a:rPr lang="pt-BR" altLang="cs-CZ" sz="1500" dirty="0" smtClean="0"/>
              <a:t>MPSV</a:t>
            </a:r>
            <a:r>
              <a:rPr lang="cs-CZ" altLang="cs-CZ" sz="1500" dirty="0" smtClean="0"/>
              <a:t>)</a:t>
            </a:r>
            <a:endParaRPr lang="pt-BR" altLang="cs-CZ" sz="1500" dirty="0"/>
          </a:p>
          <a:p>
            <a:pPr marL="400050" lvl="1" indent="0">
              <a:spcBef>
                <a:spcPts val="200"/>
              </a:spcBef>
              <a:spcAft>
                <a:spcPts val="200"/>
              </a:spcAft>
              <a:buNone/>
              <a:defRPr/>
            </a:pPr>
            <a:endParaRPr lang="cs-CZ" altLang="cs-CZ" sz="1500" dirty="0"/>
          </a:p>
          <a:p>
            <a:pPr marL="400050" lvl="1" indent="0">
              <a:spcBef>
                <a:spcPts val="200"/>
              </a:spcBef>
              <a:spcAft>
                <a:spcPts val="200"/>
              </a:spcAft>
              <a:buNone/>
              <a:defRPr/>
            </a:pPr>
            <a:r>
              <a:rPr lang="cs-CZ" altLang="cs-CZ" sz="1500" b="1" dirty="0" smtClean="0"/>
              <a:t>11:15 </a:t>
            </a:r>
            <a:r>
              <a:rPr lang="cs-CZ" altLang="cs-CZ" sz="1500" b="1" dirty="0"/>
              <a:t>– 13:00	</a:t>
            </a:r>
            <a:r>
              <a:rPr lang="cs-CZ" altLang="cs-CZ" sz="1500" dirty="0"/>
              <a:t>Základní informace o aplikaci MS2014+, systém hodnocení projektů a další </a:t>
            </a:r>
            <a:r>
              <a:rPr lang="cs-CZ" altLang="cs-CZ" sz="1500" dirty="0" smtClean="0"/>
              <a:t>						administrace </a:t>
            </a:r>
            <a:r>
              <a:rPr lang="cs-CZ" altLang="cs-CZ" sz="1500" dirty="0"/>
              <a:t>projektu, kontrola výběrových a zadávacích řízení </a:t>
            </a:r>
          </a:p>
          <a:p>
            <a:pPr marL="400050" lvl="1" indent="0">
              <a:spcBef>
                <a:spcPts val="200"/>
              </a:spcBef>
              <a:spcAft>
                <a:spcPts val="200"/>
              </a:spcAft>
              <a:buNone/>
              <a:defRPr/>
            </a:pPr>
            <a:endParaRPr lang="cs-CZ" altLang="cs-CZ" sz="1500" dirty="0"/>
          </a:p>
          <a:p>
            <a:pPr marL="400050" lvl="1" indent="0">
              <a:spcBef>
                <a:spcPts val="200"/>
              </a:spcBef>
              <a:spcAft>
                <a:spcPts val="200"/>
              </a:spcAft>
              <a:buNone/>
              <a:defRPr/>
            </a:pPr>
            <a:r>
              <a:rPr lang="cs-CZ" altLang="cs-CZ" sz="1500" b="1" dirty="0"/>
              <a:t>13.00 – 13:30	</a:t>
            </a:r>
            <a:r>
              <a:rPr lang="cs-CZ" altLang="cs-CZ" sz="1500" dirty="0"/>
              <a:t>Informace k dalším výzvám ve Specifickém cíli 2.1 IROP </a:t>
            </a:r>
          </a:p>
          <a:p>
            <a:pPr marL="400050" lvl="1" indent="0">
              <a:spcBef>
                <a:spcPts val="200"/>
              </a:spcBef>
              <a:spcAft>
                <a:spcPts val="200"/>
              </a:spcAft>
              <a:buNone/>
              <a:defRPr/>
            </a:pPr>
            <a:endParaRPr lang="cs-CZ" altLang="cs-CZ" sz="1500" b="1" dirty="0"/>
          </a:p>
          <a:p>
            <a:pPr marL="400050" lvl="1" indent="0">
              <a:spcBef>
                <a:spcPts val="200"/>
              </a:spcBef>
              <a:spcAft>
                <a:spcPts val="200"/>
              </a:spcAft>
              <a:buNone/>
              <a:defRPr/>
            </a:pPr>
            <a:r>
              <a:rPr lang="cs-CZ" altLang="cs-CZ" sz="1500" b="1" dirty="0"/>
              <a:t>13:30 	</a:t>
            </a:r>
            <a:r>
              <a:rPr lang="cs-CZ" altLang="cs-CZ" sz="1500" b="1" dirty="0" smtClean="0"/>
              <a:t>	</a:t>
            </a:r>
            <a:r>
              <a:rPr lang="cs-CZ" altLang="cs-CZ" sz="1500" dirty="0" smtClean="0"/>
              <a:t>Závěr</a:t>
            </a:r>
            <a:endParaRPr lang="cs-CZ" altLang="cs-CZ" sz="1500" dirty="0"/>
          </a:p>
          <a:p>
            <a:pPr marL="400050" lvl="1" indent="0" eaLnBrk="1" fontAlgn="auto" hangingPunct="1">
              <a:spcAft>
                <a:spcPts val="600"/>
              </a:spcAft>
              <a:buFont typeface="Arial" pitchFamily="34" charset="0"/>
              <a:buNone/>
              <a:defRPr/>
            </a:pPr>
            <a:r>
              <a:rPr lang="cs-CZ" altLang="cs-CZ" sz="2400" dirty="0" smtClean="0"/>
              <a:t>              </a:t>
            </a:r>
            <a:endParaRPr lang="cs-CZ" sz="2400" dirty="0" smtClean="0">
              <a:cs typeface="Arial" charset="0"/>
            </a:endParaRPr>
          </a:p>
          <a:p>
            <a:pPr marL="400050" lvl="1" indent="0">
              <a:spcAft>
                <a:spcPts val="600"/>
              </a:spcAft>
              <a:buNone/>
              <a:defRPr/>
            </a:pPr>
            <a:endParaRPr lang="cs-CZ" sz="2000" dirty="0">
              <a:cs typeface="Arial" charset="0"/>
            </a:endParaRPr>
          </a:p>
          <a:p>
            <a:pPr marL="942975" lvl="1" indent="-542925" eaLnBrk="1" fontAlgn="auto" hangingPunct="1">
              <a:spcAft>
                <a:spcPts val="600"/>
              </a:spcAft>
              <a:buFont typeface="Arial" pitchFamily="34" charset="0"/>
              <a:buChar char="•"/>
              <a:defRPr/>
            </a:pPr>
            <a:endParaRPr lang="cs-CZ" sz="3200" dirty="0" smtClean="0">
              <a:cs typeface="Arial" charset="0"/>
            </a:endParaRPr>
          </a:p>
          <a:p>
            <a:pPr marL="355600" indent="-355600" eaLnBrk="1" fontAlgn="auto" hangingPunct="1">
              <a:spcAft>
                <a:spcPts val="600"/>
              </a:spcAft>
              <a:buClr>
                <a:schemeClr val="tx2"/>
              </a:buClr>
              <a:buFont typeface="Arial" charset="0"/>
              <a:buNone/>
              <a:defRPr/>
            </a:pPr>
            <a:endParaRPr lang="cs-CZ" dirty="0" smtClean="0">
              <a:latin typeface="Arial" charset="0"/>
              <a:cs typeface="Arial" charset="0"/>
            </a:endParaRPr>
          </a:p>
        </p:txBody>
      </p:sp>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5" name="Nadpis 1"/>
          <p:cNvSpPr txBox="1">
            <a:spLocks/>
          </p:cNvSpPr>
          <p:nvPr/>
        </p:nvSpPr>
        <p:spPr>
          <a:xfrm>
            <a:off x="363538" y="239713"/>
            <a:ext cx="8229600"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smtClean="0">
                <a:solidFill>
                  <a:srgbClr val="0070C0"/>
                </a:solidFill>
                <a:latin typeface="Myriad Pro"/>
              </a:rPr>
              <a:t>PROGRAM</a:t>
            </a:r>
            <a:endParaRPr lang="cs-CZ" sz="3200" b="1" dirty="0">
              <a:solidFill>
                <a:srgbClr val="0070C0"/>
              </a:solidFill>
              <a:latin typeface="Myriad Pro"/>
            </a:endParaRPr>
          </a:p>
        </p:txBody>
      </p:sp>
      <p:pic>
        <p:nvPicPr>
          <p:cNvPr id="6" name="Picture 2" descr="\\nt1\O\Loga 2014_2020\IROP\Logolinky\RGB\JPG\IROP_CZ_RO_B_C RGB_malý.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38174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cs-CZ" dirty="0" smtClean="0"/>
              <a:t/>
            </a:r>
            <a:br>
              <a:rPr lang="cs-CZ" dirty="0" smtClean="0"/>
            </a:br>
            <a:r>
              <a:rPr lang="cs-CZ" sz="1600" dirty="0">
                <a:solidFill>
                  <a:srgbClr val="4F81BD"/>
                </a:solidFill>
              </a:rPr>
              <a:t>49. výzva IROP – </a:t>
            </a:r>
            <a:r>
              <a:rPr lang="cs-CZ" sz="1600" dirty="0" err="1">
                <a:solidFill>
                  <a:srgbClr val="4F81BD"/>
                </a:solidFill>
              </a:rPr>
              <a:t>Deinstitucionalizace</a:t>
            </a:r>
            <a:r>
              <a:rPr lang="cs-CZ" sz="1600" dirty="0">
                <a:solidFill>
                  <a:srgbClr val="4F81BD"/>
                </a:solidFill>
              </a:rPr>
              <a:t> sociálních služeb za účelem sociálního 	začleňování II</a:t>
            </a:r>
            <a:r>
              <a:rPr lang="en-US" dirty="0">
                <a:solidFill>
                  <a:prstClr val="black"/>
                </a:solidFill>
              </a:rPr>
              <a:t/>
            </a:r>
            <a:br>
              <a:rPr lang="en-US" dirty="0">
                <a:solidFill>
                  <a:prstClr val="black"/>
                </a:solidFill>
              </a:rPr>
            </a:br>
            <a:r>
              <a:rPr lang="en-US" dirty="0"/>
              <a:t/>
            </a:r>
            <a:br>
              <a:rPr lang="en-US" dirty="0"/>
            </a:br>
            <a:endParaRPr lang="en-US" dirty="0"/>
          </a:p>
        </p:txBody>
      </p:sp>
      <p:sp>
        <p:nvSpPr>
          <p:cNvPr id="6" name="Zástupný symbol pro obsah 5"/>
          <p:cNvSpPr>
            <a:spLocks noGrp="1"/>
          </p:cNvSpPr>
          <p:nvPr>
            <p:ph idx="1"/>
          </p:nvPr>
        </p:nvSpPr>
        <p:spPr>
          <a:xfrm>
            <a:off x="457200" y="908720"/>
            <a:ext cx="8229600" cy="5472608"/>
          </a:xfrm>
        </p:spPr>
        <p:txBody>
          <a:bodyPr>
            <a:noAutofit/>
          </a:bodyPr>
          <a:lstStyle/>
          <a:p>
            <a:pPr marL="0" indent="0">
              <a:buNone/>
            </a:pPr>
            <a:r>
              <a:rPr lang="cs-CZ" sz="1300" b="1" dirty="0"/>
              <a:t>Způsobilé výdaje pro hlavní </a:t>
            </a:r>
            <a:r>
              <a:rPr lang="cs-CZ" sz="1300" b="1" dirty="0" smtClean="0"/>
              <a:t>aktivity </a:t>
            </a:r>
            <a:r>
              <a:rPr lang="cs-CZ" sz="1300" b="1" dirty="0"/>
              <a:t>projektu </a:t>
            </a:r>
          </a:p>
          <a:p>
            <a:pPr marL="0" indent="0">
              <a:buNone/>
            </a:pPr>
            <a:r>
              <a:rPr lang="cs-CZ" sz="1400" u="sng" dirty="0" smtClean="0"/>
              <a:t>Stavba</a:t>
            </a:r>
            <a:endParaRPr lang="cs-CZ" sz="1400" u="sng" dirty="0"/>
          </a:p>
          <a:p>
            <a:r>
              <a:rPr lang="cs-CZ" sz="1400" dirty="0" smtClean="0"/>
              <a:t>stavby</a:t>
            </a:r>
            <a:r>
              <a:rPr lang="cs-CZ" sz="1400" dirty="0"/>
              <a:t>, přístavby, nástavby, stavební úpravy a rekonstrukce budov či bytů, vytvoření zázemí pro poskytování služeb,</a:t>
            </a:r>
          </a:p>
          <a:p>
            <a:r>
              <a:rPr lang="cs-CZ" sz="1400" dirty="0" smtClean="0"/>
              <a:t>budování </a:t>
            </a:r>
            <a:r>
              <a:rPr lang="cs-CZ" sz="1400" dirty="0"/>
              <a:t>a modernizace související inženýrské sítě (vodovod, kanalizace, plyn, elektrické vedení) v rámci stavby, která je součástí projektu a projektové dokumentace stavby (způsobilým výdajem je přípojka realizovaná i mimo pozemek hlavní stavby, pokud je tato přípojka součástí projektové dokumentace a souvisí s realizovaným projektem).</a:t>
            </a:r>
          </a:p>
          <a:p>
            <a:pPr marL="0" indent="0">
              <a:buNone/>
            </a:pPr>
            <a:r>
              <a:rPr lang="cs-CZ" sz="1400" u="sng" dirty="0"/>
              <a:t>Nákup staveb</a:t>
            </a:r>
          </a:p>
          <a:p>
            <a:r>
              <a:rPr lang="cs-CZ" sz="1400" dirty="0" smtClean="0"/>
              <a:t>nákup </a:t>
            </a:r>
            <a:r>
              <a:rPr lang="cs-CZ" sz="1400" dirty="0"/>
              <a:t>budovy (celé nebo její části), která bude sloužit poskytovaným službám, včetně pozemku na kterém budova stojí.</a:t>
            </a:r>
          </a:p>
          <a:p>
            <a:endParaRPr lang="cs-CZ" sz="1400" dirty="0" smtClean="0"/>
          </a:p>
          <a:p>
            <a:pPr marL="0" indent="0">
              <a:buNone/>
            </a:pPr>
            <a:r>
              <a:rPr lang="cs-CZ" sz="1400" u="sng" dirty="0" smtClean="0"/>
              <a:t>Pořízení </a:t>
            </a:r>
            <a:r>
              <a:rPr lang="cs-CZ" sz="1400" u="sng" dirty="0"/>
              <a:t>vybavení budov a zázemí</a:t>
            </a:r>
          </a:p>
          <a:p>
            <a:r>
              <a:rPr lang="cs-CZ" sz="1400" dirty="0" smtClean="0"/>
              <a:t>pořízení </a:t>
            </a:r>
            <a:r>
              <a:rPr lang="cs-CZ" sz="1400" dirty="0"/>
              <a:t>vybavení pro zajištění provozu zařízení s odůvodněnou vazbou na poskytování služeb. </a:t>
            </a:r>
          </a:p>
          <a:p>
            <a:endParaRPr lang="cs-CZ" sz="1400" dirty="0"/>
          </a:p>
          <a:p>
            <a:pPr marL="0" indent="0">
              <a:buNone/>
            </a:pPr>
            <a:r>
              <a:rPr lang="cs-CZ" sz="1400" u="sng" dirty="0"/>
              <a:t>Pořízení automobilu</a:t>
            </a:r>
          </a:p>
          <a:p>
            <a:r>
              <a:rPr lang="cs-CZ" sz="1400" dirty="0" smtClean="0"/>
              <a:t>nákup </a:t>
            </a:r>
            <a:r>
              <a:rPr lang="cs-CZ" sz="1400" dirty="0"/>
              <a:t>automobilu pouze v případě, že se jedná o poskytovanou terénní sociální službu.</a:t>
            </a:r>
          </a:p>
          <a:p>
            <a:pPr marL="0" indent="0">
              <a:buNone/>
            </a:pPr>
            <a:r>
              <a:rPr lang="cs-CZ" sz="1400" u="sng" dirty="0"/>
              <a:t>DPH</a:t>
            </a:r>
          </a:p>
          <a:p>
            <a:r>
              <a:rPr lang="cs-CZ" sz="1400" dirty="0" smtClean="0"/>
              <a:t>pokud </a:t>
            </a:r>
            <a:r>
              <a:rPr lang="cs-CZ" sz="1400" dirty="0"/>
              <a:t>nemá plátce DPH k podporovaným aktivitám nárok na odpočet vstupu,</a:t>
            </a:r>
          </a:p>
          <a:p>
            <a:r>
              <a:rPr lang="cs-CZ" sz="1400" dirty="0" smtClean="0"/>
              <a:t>DPH </a:t>
            </a:r>
            <a:r>
              <a:rPr lang="cs-CZ" sz="1400" dirty="0"/>
              <a:t>je způsobilým výdajem, je-li způsobilým výdajem plnění, ke kterému se vztahuje;</a:t>
            </a:r>
          </a:p>
          <a:p>
            <a:r>
              <a:rPr lang="cs-CZ" sz="1400" dirty="0" smtClean="0"/>
              <a:t>pokud </a:t>
            </a:r>
            <a:r>
              <a:rPr lang="cs-CZ" sz="1400" dirty="0"/>
              <a:t>je žadatel neplátce DPH. </a:t>
            </a:r>
          </a:p>
          <a:p>
            <a:endParaRPr lang="cs-CZ" sz="1100" dirty="0"/>
          </a:p>
        </p:txBody>
      </p:sp>
      <p:pic>
        <p:nvPicPr>
          <p:cNvPr id="8"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2428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cs-CZ" dirty="0" smtClean="0"/>
              <a:t/>
            </a:r>
            <a:br>
              <a:rPr lang="cs-CZ" dirty="0" smtClean="0"/>
            </a:br>
            <a:r>
              <a:rPr lang="cs-CZ" sz="1600" dirty="0">
                <a:solidFill>
                  <a:srgbClr val="4F81BD"/>
                </a:solidFill>
              </a:rPr>
              <a:t>49. výzva IROP – </a:t>
            </a:r>
            <a:r>
              <a:rPr lang="cs-CZ" sz="1600" dirty="0" err="1">
                <a:solidFill>
                  <a:srgbClr val="4F81BD"/>
                </a:solidFill>
              </a:rPr>
              <a:t>Deinstitucionalizace</a:t>
            </a:r>
            <a:r>
              <a:rPr lang="cs-CZ" sz="1600" dirty="0">
                <a:solidFill>
                  <a:srgbClr val="4F81BD"/>
                </a:solidFill>
              </a:rPr>
              <a:t> sociálních služeb za účelem sociálního 	začleňování II</a:t>
            </a:r>
            <a:r>
              <a:rPr lang="en-US" dirty="0">
                <a:solidFill>
                  <a:prstClr val="black"/>
                </a:solidFill>
              </a:rPr>
              <a:t/>
            </a:r>
            <a:br>
              <a:rPr lang="en-US" dirty="0">
                <a:solidFill>
                  <a:prstClr val="black"/>
                </a:solidFill>
              </a:rPr>
            </a:br>
            <a:r>
              <a:rPr lang="en-US" dirty="0"/>
              <a:t/>
            </a:r>
            <a:br>
              <a:rPr lang="en-US" dirty="0"/>
            </a:br>
            <a:endParaRPr lang="en-US" dirty="0"/>
          </a:p>
        </p:txBody>
      </p:sp>
      <p:sp>
        <p:nvSpPr>
          <p:cNvPr id="6" name="Zástupný symbol pro obsah 5"/>
          <p:cNvSpPr>
            <a:spLocks noGrp="1"/>
          </p:cNvSpPr>
          <p:nvPr>
            <p:ph idx="1"/>
          </p:nvPr>
        </p:nvSpPr>
        <p:spPr>
          <a:xfrm>
            <a:off x="457200" y="908720"/>
            <a:ext cx="8229600" cy="5472608"/>
          </a:xfrm>
        </p:spPr>
        <p:txBody>
          <a:bodyPr>
            <a:noAutofit/>
          </a:bodyPr>
          <a:lstStyle/>
          <a:p>
            <a:pPr marL="0" indent="0">
              <a:buNone/>
            </a:pPr>
            <a:r>
              <a:rPr lang="cs-CZ" sz="1300" b="1" dirty="0"/>
              <a:t>Způsobilé výdaje pro </a:t>
            </a:r>
            <a:r>
              <a:rPr lang="cs-CZ" sz="1300" b="1" dirty="0" smtClean="0"/>
              <a:t>vedlejší aktivity </a:t>
            </a:r>
            <a:r>
              <a:rPr lang="cs-CZ" sz="1300" b="1" dirty="0"/>
              <a:t>projektu </a:t>
            </a:r>
          </a:p>
          <a:p>
            <a:pPr marL="0" indent="0">
              <a:buNone/>
            </a:pPr>
            <a:endParaRPr lang="cs-CZ" sz="1100" dirty="0" smtClean="0"/>
          </a:p>
          <a:p>
            <a:pPr marL="0" indent="0">
              <a:buNone/>
            </a:pPr>
            <a:endParaRPr lang="cs-CZ" sz="1100" dirty="0"/>
          </a:p>
          <a:p>
            <a:r>
              <a:rPr lang="cs-CZ" sz="1400" dirty="0" smtClean="0"/>
              <a:t>	nákup </a:t>
            </a:r>
            <a:r>
              <a:rPr lang="cs-CZ" sz="1400" dirty="0"/>
              <a:t>pozemků do 10 % celkových způsobilých výdajů projektu,</a:t>
            </a:r>
          </a:p>
          <a:p>
            <a:pPr marL="0" indent="0">
              <a:buNone/>
            </a:pPr>
            <a:r>
              <a:rPr lang="cs-CZ" sz="1400" dirty="0"/>
              <a:t>•	demolice původního objektu, ve kterém probíhala ústavní péče před procesem transformace, a </a:t>
            </a:r>
            <a:r>
              <a:rPr lang="cs-CZ" sz="1400" dirty="0" smtClean="0"/>
              <a:t>	budov </a:t>
            </a:r>
            <a:r>
              <a:rPr lang="cs-CZ" sz="1400" dirty="0"/>
              <a:t>na pozemku </a:t>
            </a:r>
            <a:r>
              <a:rPr lang="cs-CZ" sz="1400" dirty="0" smtClean="0"/>
              <a:t>	objektu</a:t>
            </a:r>
            <a:r>
              <a:rPr lang="cs-CZ" sz="1400" dirty="0"/>
              <a:t>; demolice však nemůže být jedinou aktivitou projektu, </a:t>
            </a:r>
          </a:p>
          <a:p>
            <a:pPr marL="0" indent="0">
              <a:buNone/>
            </a:pPr>
            <a:r>
              <a:rPr lang="cs-CZ" sz="1400" dirty="0"/>
              <a:t>•	zeleň v okolí budov a na budovách (zelené zdi a střechy, aleje, hřiště a </a:t>
            </a:r>
            <a:r>
              <a:rPr lang="cs-CZ" sz="1400" dirty="0" smtClean="0"/>
              <a:t>parky),</a:t>
            </a:r>
            <a:endParaRPr lang="cs-CZ" sz="1400" dirty="0"/>
          </a:p>
          <a:p>
            <a:pPr marL="0" indent="0">
              <a:buNone/>
            </a:pPr>
            <a:r>
              <a:rPr lang="cs-CZ" sz="1400" dirty="0"/>
              <a:t>•	zabezpečení výstavby (technický dozor investora, BOZP, autorský dozor),</a:t>
            </a:r>
          </a:p>
          <a:p>
            <a:pPr marL="0" indent="0">
              <a:buNone/>
            </a:pPr>
            <a:r>
              <a:rPr lang="cs-CZ" sz="1400" dirty="0"/>
              <a:t>•	parkovací stání nezbytné pro provoz zařízení včetně příjezdových komunikací v rámci areálu,</a:t>
            </a:r>
          </a:p>
          <a:p>
            <a:pPr marL="0" indent="0">
              <a:buNone/>
            </a:pPr>
            <a:r>
              <a:rPr lang="cs-CZ" sz="1400" dirty="0"/>
              <a:t>•	projektová dokumentace stavby, EIA, </a:t>
            </a:r>
          </a:p>
          <a:p>
            <a:pPr marL="0" indent="0">
              <a:buNone/>
            </a:pPr>
            <a:r>
              <a:rPr lang="cs-CZ" sz="1400" dirty="0"/>
              <a:t>•	studie proveditelnosti,</a:t>
            </a:r>
          </a:p>
          <a:p>
            <a:pPr marL="0" indent="0">
              <a:buNone/>
            </a:pPr>
            <a:r>
              <a:rPr lang="cs-CZ" sz="1400" dirty="0"/>
              <a:t>•	osobní náklady manažera projektu (maximálně jeden přepočtený pracovní úvazek, maximálně </a:t>
            </a:r>
            <a:r>
              <a:rPr lang="cs-CZ" sz="1400" dirty="0" smtClean="0"/>
              <a:t>	dva </a:t>
            </a:r>
            <a:r>
              <a:rPr lang="cs-CZ" sz="1400" dirty="0"/>
              <a:t>pracovníci),</a:t>
            </a:r>
          </a:p>
          <a:p>
            <a:pPr marL="0" indent="0">
              <a:buNone/>
            </a:pPr>
            <a:r>
              <a:rPr lang="cs-CZ" sz="1400" dirty="0"/>
              <a:t>•	pořízení služeb bezprostředně souvisejících s realizací projektu (příprava a realizace zadávacích </a:t>
            </a:r>
            <a:r>
              <a:rPr lang="cs-CZ" sz="1400" dirty="0" smtClean="0"/>
              <a:t>	a </a:t>
            </a:r>
            <a:r>
              <a:rPr lang="cs-CZ" sz="1400" dirty="0"/>
              <a:t>výběrových řízení), </a:t>
            </a:r>
          </a:p>
          <a:p>
            <a:pPr marL="0" indent="0">
              <a:buNone/>
            </a:pPr>
            <a:r>
              <a:rPr lang="cs-CZ" sz="1400" dirty="0"/>
              <a:t>•	povinná publicita (dle kap. 13 Obecných pravidel),</a:t>
            </a:r>
          </a:p>
          <a:p>
            <a:pPr marL="0" indent="0">
              <a:buNone/>
            </a:pPr>
            <a:r>
              <a:rPr lang="cs-CZ" sz="1400" dirty="0"/>
              <a:t>•	nákup služeb, které tvoří součást pořízení dlouhodobého hmotného a nehmotného majetku, </a:t>
            </a:r>
            <a:r>
              <a:rPr lang="cs-CZ" sz="1400" dirty="0" smtClean="0"/>
              <a:t>	nejsou-li </a:t>
            </a:r>
            <a:r>
              <a:rPr lang="cs-CZ" sz="1400" dirty="0"/>
              <a:t>tyto služby součástí </a:t>
            </a:r>
            <a:r>
              <a:rPr lang="cs-CZ" sz="1400" dirty="0" smtClean="0"/>
              <a:t>pořizovací </a:t>
            </a:r>
            <a:r>
              <a:rPr lang="cs-CZ" sz="1400" dirty="0"/>
              <a:t>ceny vybavení. </a:t>
            </a:r>
          </a:p>
          <a:p>
            <a:endParaRPr lang="cs-CZ" sz="1100" dirty="0"/>
          </a:p>
        </p:txBody>
      </p:sp>
      <p:pic>
        <p:nvPicPr>
          <p:cNvPr id="8"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1357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cs-CZ" dirty="0" smtClean="0"/>
              <a:t/>
            </a:r>
            <a:br>
              <a:rPr lang="cs-CZ" dirty="0" smtClean="0"/>
            </a:br>
            <a:r>
              <a:rPr lang="cs-CZ" sz="1600" dirty="0">
                <a:solidFill>
                  <a:srgbClr val="4F81BD"/>
                </a:solidFill>
              </a:rPr>
              <a:t>49. výzva IROP – </a:t>
            </a:r>
            <a:r>
              <a:rPr lang="cs-CZ" sz="1600" dirty="0" err="1">
                <a:solidFill>
                  <a:srgbClr val="4F81BD"/>
                </a:solidFill>
              </a:rPr>
              <a:t>Deinstitucionalizace</a:t>
            </a:r>
            <a:r>
              <a:rPr lang="cs-CZ" sz="1600" dirty="0">
                <a:solidFill>
                  <a:srgbClr val="4F81BD"/>
                </a:solidFill>
              </a:rPr>
              <a:t> sociálních služeb za účelem sociálního 	začleňování II</a:t>
            </a:r>
            <a:r>
              <a:rPr lang="en-US" dirty="0">
                <a:solidFill>
                  <a:prstClr val="black"/>
                </a:solidFill>
              </a:rPr>
              <a:t/>
            </a:r>
            <a:br>
              <a:rPr lang="en-US" dirty="0">
                <a:solidFill>
                  <a:prstClr val="black"/>
                </a:solidFill>
              </a:rPr>
            </a:br>
            <a:r>
              <a:rPr lang="en-US" dirty="0"/>
              <a:t/>
            </a:r>
            <a:br>
              <a:rPr lang="en-US" dirty="0"/>
            </a:br>
            <a:endParaRPr lang="en-US" dirty="0"/>
          </a:p>
        </p:txBody>
      </p:sp>
      <p:sp>
        <p:nvSpPr>
          <p:cNvPr id="6" name="Zástupný symbol pro obsah 5"/>
          <p:cNvSpPr>
            <a:spLocks noGrp="1"/>
          </p:cNvSpPr>
          <p:nvPr>
            <p:ph idx="1"/>
          </p:nvPr>
        </p:nvSpPr>
        <p:spPr>
          <a:xfrm>
            <a:off x="457200" y="908720"/>
            <a:ext cx="8229600" cy="5472608"/>
          </a:xfrm>
        </p:spPr>
        <p:txBody>
          <a:bodyPr>
            <a:noAutofit/>
          </a:bodyPr>
          <a:lstStyle/>
          <a:p>
            <a:pPr marL="0" lvl="0" indent="0">
              <a:buNone/>
            </a:pPr>
            <a:r>
              <a:rPr lang="pl-PL" sz="1500" b="1" u="sng" dirty="0">
                <a:solidFill>
                  <a:prstClr val="black"/>
                </a:solidFill>
              </a:rPr>
              <a:t>Povinné přílohy k žádosti o podporu:</a:t>
            </a:r>
          </a:p>
          <a:p>
            <a:pPr marL="0" indent="0">
              <a:buNone/>
            </a:pPr>
            <a:endParaRPr lang="cs-CZ" sz="1100" dirty="0" smtClean="0"/>
          </a:p>
          <a:p>
            <a:pPr marL="0" indent="0">
              <a:buNone/>
            </a:pPr>
            <a:r>
              <a:rPr lang="cs-CZ" sz="1100" dirty="0"/>
              <a:t>1.	</a:t>
            </a:r>
            <a:r>
              <a:rPr lang="cs-CZ" sz="1300" dirty="0"/>
              <a:t>Plná </a:t>
            </a:r>
            <a:r>
              <a:rPr lang="cs-CZ" sz="1300" dirty="0" smtClean="0"/>
              <a:t>moc</a:t>
            </a:r>
          </a:p>
          <a:p>
            <a:pPr marL="0" indent="0">
              <a:buNone/>
            </a:pPr>
            <a:r>
              <a:rPr lang="cs-CZ" sz="1300" dirty="0" smtClean="0"/>
              <a:t>2. 	Doklady </a:t>
            </a:r>
            <a:r>
              <a:rPr lang="cs-CZ" sz="1300" dirty="0"/>
              <a:t>o právní subjektivitě </a:t>
            </a:r>
            <a:r>
              <a:rPr lang="cs-CZ" sz="1300" dirty="0" smtClean="0"/>
              <a:t>žadatele</a:t>
            </a:r>
          </a:p>
          <a:p>
            <a:pPr marL="0" indent="0">
              <a:buNone/>
            </a:pPr>
            <a:r>
              <a:rPr lang="pl-PL" sz="1300" dirty="0"/>
              <a:t>3.	Výpis z rejstříku </a:t>
            </a:r>
            <a:r>
              <a:rPr lang="pl-PL" sz="1300" dirty="0" smtClean="0"/>
              <a:t>trestů</a:t>
            </a:r>
          </a:p>
          <a:p>
            <a:pPr marL="0" indent="0">
              <a:buNone/>
            </a:pPr>
            <a:r>
              <a:rPr lang="pt-BR" sz="1300" dirty="0"/>
              <a:t>4.	Zadávací a výběrová </a:t>
            </a:r>
            <a:r>
              <a:rPr lang="pt-BR" sz="1300" dirty="0" smtClean="0"/>
              <a:t>řízení</a:t>
            </a:r>
            <a:endParaRPr lang="cs-CZ" sz="1300" dirty="0" smtClean="0"/>
          </a:p>
          <a:p>
            <a:pPr marL="0" indent="0">
              <a:buNone/>
            </a:pPr>
            <a:r>
              <a:rPr lang="cs-CZ" sz="1300" dirty="0"/>
              <a:t>5.	Studie proveditelnosti </a:t>
            </a:r>
            <a:endParaRPr lang="cs-CZ" sz="1300" dirty="0" smtClean="0"/>
          </a:p>
          <a:p>
            <a:pPr marL="0" indent="0">
              <a:buNone/>
            </a:pPr>
            <a:r>
              <a:rPr lang="cs-CZ" sz="1300" dirty="0" smtClean="0"/>
              <a:t>6. 	Doklad </a:t>
            </a:r>
            <a:r>
              <a:rPr lang="cs-CZ" sz="1300" dirty="0"/>
              <a:t>o prokázání právních vztahů k majetku, který je předmětem </a:t>
            </a:r>
            <a:r>
              <a:rPr lang="cs-CZ" sz="1300" dirty="0" smtClean="0"/>
              <a:t>projektu</a:t>
            </a:r>
          </a:p>
          <a:p>
            <a:pPr marL="0" indent="0">
              <a:buNone/>
            </a:pPr>
            <a:r>
              <a:rPr lang="cs-CZ" sz="1300" dirty="0"/>
              <a:t>7.	Územní rozhodnutí nebo územní souhlas nebo veřejnoprávní smlouva nahrazující územní </a:t>
            </a:r>
            <a:r>
              <a:rPr lang="cs-CZ" sz="1300" dirty="0" smtClean="0"/>
              <a:t>řízení</a:t>
            </a:r>
          </a:p>
          <a:p>
            <a:pPr marL="0" indent="0">
              <a:buNone/>
            </a:pPr>
            <a:r>
              <a:rPr lang="cs-CZ" sz="1300" dirty="0"/>
              <a:t>8.	Žádost o stavební povolení nebo ohlášení, případně stavební povolení nebo souhlas s provedením </a:t>
            </a:r>
            <a:r>
              <a:rPr lang="cs-CZ" sz="1300" dirty="0" smtClean="0"/>
              <a:t>	ohlášeného </a:t>
            </a:r>
            <a:r>
              <a:rPr lang="cs-CZ" sz="1300" dirty="0"/>
              <a:t>stavebního </a:t>
            </a:r>
            <a:r>
              <a:rPr lang="cs-CZ" sz="1300" dirty="0" smtClean="0"/>
              <a:t>	záměru </a:t>
            </a:r>
            <a:r>
              <a:rPr lang="cs-CZ" sz="1300" dirty="0"/>
              <a:t>nebo veřejnoprávní smlouva nahrazující stavební </a:t>
            </a:r>
            <a:r>
              <a:rPr lang="cs-CZ" sz="1300" dirty="0" smtClean="0"/>
              <a:t>povolení</a:t>
            </a:r>
          </a:p>
          <a:p>
            <a:pPr marL="0" indent="0">
              <a:buNone/>
            </a:pPr>
            <a:r>
              <a:rPr lang="cs-CZ" sz="1300" dirty="0"/>
              <a:t>9.	Projektová dokumentace pro vydání stavebního povolení nebo pro ohlášení </a:t>
            </a:r>
            <a:r>
              <a:rPr lang="cs-CZ" sz="1300" dirty="0" smtClean="0"/>
              <a:t>stavby</a:t>
            </a:r>
          </a:p>
          <a:p>
            <a:pPr marL="0" indent="0">
              <a:buNone/>
            </a:pPr>
            <a:r>
              <a:rPr lang="cs-CZ" sz="1300" dirty="0"/>
              <a:t>10.	Položkový rozpočet </a:t>
            </a:r>
            <a:r>
              <a:rPr lang="cs-CZ" sz="1300" dirty="0" smtClean="0"/>
              <a:t>stavby</a:t>
            </a:r>
          </a:p>
          <a:p>
            <a:pPr marL="0" indent="0">
              <a:buNone/>
            </a:pPr>
            <a:r>
              <a:rPr lang="cs-CZ" sz="1300" dirty="0"/>
              <a:t>11.	Transformační </a:t>
            </a:r>
            <a:r>
              <a:rPr lang="cs-CZ" sz="1300" dirty="0" smtClean="0"/>
              <a:t>plán</a:t>
            </a:r>
          </a:p>
          <a:p>
            <a:pPr marL="0" indent="0">
              <a:buNone/>
            </a:pPr>
            <a:r>
              <a:rPr lang="cs-CZ" sz="1300" dirty="0"/>
              <a:t>12.	Doklad o schválení transformačního </a:t>
            </a:r>
            <a:r>
              <a:rPr lang="cs-CZ" sz="1300" dirty="0" smtClean="0"/>
              <a:t>plánu</a:t>
            </a:r>
          </a:p>
          <a:p>
            <a:pPr marL="0" indent="0">
              <a:buNone/>
            </a:pPr>
            <a:r>
              <a:rPr lang="cs-CZ" sz="1300" dirty="0"/>
              <a:t>13.	Souhlasné stanovisko subjektu, který vydal strategický plán, komunitní plán nebo krajský střednědobý </a:t>
            </a:r>
            <a:r>
              <a:rPr lang="cs-CZ" sz="1300" dirty="0" smtClean="0"/>
              <a:t>	plán</a:t>
            </a:r>
          </a:p>
          <a:p>
            <a:pPr marL="0" indent="0">
              <a:buNone/>
            </a:pPr>
            <a:r>
              <a:rPr lang="cs-CZ" sz="1300" dirty="0"/>
              <a:t>14.	Pověřovací akt</a:t>
            </a:r>
          </a:p>
        </p:txBody>
      </p:sp>
      <p:pic>
        <p:nvPicPr>
          <p:cNvPr id="8"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2881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528" y="1124744"/>
            <a:ext cx="8229600" cy="5001419"/>
          </a:xfrm>
        </p:spPr>
        <p:txBody>
          <a:bodyPr>
            <a:normAutofit/>
          </a:bodyPr>
          <a:lstStyle/>
          <a:p>
            <a:pPr marL="0" indent="0">
              <a:buNone/>
            </a:pPr>
            <a:endParaRPr lang="cs-CZ" sz="1400" dirty="0" smtClean="0"/>
          </a:p>
          <a:p>
            <a:pPr marL="0" indent="0">
              <a:buNone/>
            </a:pPr>
            <a:endParaRPr lang="cs-CZ" sz="1400" b="1" dirty="0" smtClean="0"/>
          </a:p>
          <a:p>
            <a:pPr marL="0" indent="0">
              <a:buNone/>
            </a:pPr>
            <a:endParaRPr lang="cs-CZ" sz="1400" b="1" dirty="0" smtClean="0"/>
          </a:p>
        </p:txBody>
      </p:sp>
      <p:pic>
        <p:nvPicPr>
          <p:cNvPr id="4" name="Picture 2" descr="\\nt1\O\Loga 2014_2020\IROP\Logolinky\RGB\JPG\IROP_CZ_RO_B_C RGB_malý.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6531" y="58522"/>
            <a:ext cx="9137469" cy="1155801"/>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dirty="0" smtClean="0"/>
              <a:t/>
            </a:r>
            <a:br>
              <a:rPr lang="cs-CZ" dirty="0" smtClean="0"/>
            </a:br>
            <a:r>
              <a:rPr lang="cs-CZ" dirty="0">
                <a:solidFill>
                  <a:prstClr val="black"/>
                </a:solidFill>
              </a:rPr>
              <a:t/>
            </a:r>
            <a:br>
              <a:rPr lang="cs-CZ" dirty="0">
                <a:solidFill>
                  <a:prstClr val="black"/>
                </a:solidFill>
              </a:rPr>
            </a:br>
            <a:r>
              <a:rPr lang="cs-CZ" sz="1600" dirty="0">
                <a:solidFill>
                  <a:srgbClr val="4F81BD"/>
                </a:solidFill>
              </a:rPr>
              <a:t>49. výzva IROP – </a:t>
            </a:r>
            <a:r>
              <a:rPr lang="cs-CZ" sz="1600" dirty="0" err="1">
                <a:solidFill>
                  <a:srgbClr val="4F81BD"/>
                </a:solidFill>
              </a:rPr>
              <a:t>Deinstitucionalizace</a:t>
            </a:r>
            <a:r>
              <a:rPr lang="cs-CZ" sz="1600" dirty="0">
                <a:solidFill>
                  <a:srgbClr val="4F81BD"/>
                </a:solidFill>
              </a:rPr>
              <a:t> sociálních služeb za účelem sociálního 	začleňování II</a:t>
            </a:r>
            <a:r>
              <a:rPr lang="en-US" dirty="0">
                <a:solidFill>
                  <a:prstClr val="black"/>
                </a:solidFill>
              </a:rPr>
              <a:t/>
            </a:r>
            <a:br>
              <a:rPr lang="en-US" dirty="0">
                <a:solidFill>
                  <a:prstClr val="black"/>
                </a:solidFill>
              </a:rPr>
            </a:br>
            <a:r>
              <a:rPr lang="en-US" dirty="0" smtClean="0"/>
              <a:t/>
            </a:r>
            <a:br>
              <a:rPr lang="en-US" dirty="0" smtClean="0"/>
            </a:br>
            <a:r>
              <a:rPr lang="cs-CZ" sz="1400" dirty="0" smtClean="0"/>
              <a:t>Kritéria přijatelnosti projektu</a:t>
            </a:r>
            <a:endParaRPr lang="en-US" sz="1400" dirty="0"/>
          </a:p>
        </p:txBody>
      </p:sp>
      <p:graphicFrame>
        <p:nvGraphicFramePr>
          <p:cNvPr id="8" name="Tabulka 7"/>
          <p:cNvGraphicFramePr>
            <a:graphicFrameLocks noGrp="1"/>
          </p:cNvGraphicFramePr>
          <p:nvPr>
            <p:extLst>
              <p:ext uri="{D42A27DB-BD31-4B8C-83A1-F6EECF244321}">
                <p14:modId xmlns:p14="http://schemas.microsoft.com/office/powerpoint/2010/main" val="3920471826"/>
              </p:ext>
            </p:extLst>
          </p:nvPr>
        </p:nvGraphicFramePr>
        <p:xfrm>
          <a:off x="457200" y="2132854"/>
          <a:ext cx="8229600" cy="3443732"/>
        </p:xfrm>
        <a:graphic>
          <a:graphicData uri="http://schemas.openxmlformats.org/drawingml/2006/table">
            <a:tbl>
              <a:tblPr firstRow="1" firstCol="1" bandRow="1"/>
              <a:tblGrid>
                <a:gridCol w="8229600"/>
              </a:tblGrid>
              <a:tr h="217247">
                <a:tc>
                  <a:txBody>
                    <a:bodyPr/>
                    <a:lstStyle/>
                    <a:p>
                      <a:pPr algn="l">
                        <a:lnSpc>
                          <a:spcPct val="115000"/>
                        </a:lnSpc>
                        <a:spcAft>
                          <a:spcPts val="1000"/>
                        </a:spcAft>
                      </a:pPr>
                      <a:r>
                        <a:rPr lang="cs-CZ" sz="1300" dirty="0">
                          <a:effectLst/>
                          <a:latin typeface="Myriad Pro"/>
                          <a:ea typeface="MS Mincho"/>
                          <a:cs typeface="Times New Roman"/>
                        </a:rPr>
                        <a:t>Projekt je v souladu s Národní strategií rozvoje sociálních služeb.</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4493">
                <a:tc>
                  <a:txBody>
                    <a:bodyPr/>
                    <a:lstStyle/>
                    <a:p>
                      <a:pPr algn="l">
                        <a:lnSpc>
                          <a:spcPct val="115000"/>
                        </a:lnSpc>
                        <a:spcAft>
                          <a:spcPts val="1000"/>
                        </a:spcAft>
                      </a:pPr>
                      <a:r>
                        <a:rPr lang="cs-CZ" sz="1300" dirty="0">
                          <a:effectLst/>
                          <a:latin typeface="Myriad Pro"/>
                          <a:ea typeface="MS Mincho"/>
                          <a:cs typeface="Times New Roman"/>
                        </a:rPr>
                        <a:t>Projekt je v souladu se strategickým plánem sociálního začleňování nebo s komunitním plánem nebo s krajským střednědobým plánem rozvoje sociálních služeb.</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7247">
                <a:tc>
                  <a:txBody>
                    <a:bodyPr/>
                    <a:lstStyle/>
                    <a:p>
                      <a:pPr algn="l">
                        <a:lnSpc>
                          <a:spcPct val="115000"/>
                        </a:lnSpc>
                        <a:spcAft>
                          <a:spcPts val="1000"/>
                        </a:spcAft>
                      </a:pPr>
                      <a:r>
                        <a:rPr lang="cs-CZ" sz="1300">
                          <a:effectLst/>
                          <a:latin typeface="Myriad Pro"/>
                          <a:ea typeface="MS Mincho"/>
                          <a:cs typeface="Times New Roman"/>
                        </a:rPr>
                        <a:t>Poskytované služby jsou uvedené v zákoně o sociálních službách.</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247">
                <a:tc>
                  <a:txBody>
                    <a:bodyPr/>
                    <a:lstStyle/>
                    <a:p>
                      <a:pPr algn="l">
                        <a:lnSpc>
                          <a:spcPct val="115000"/>
                        </a:lnSpc>
                        <a:spcAft>
                          <a:spcPts val="1000"/>
                        </a:spcAft>
                      </a:pPr>
                      <a:r>
                        <a:rPr lang="cs-CZ" sz="1300">
                          <a:effectLst/>
                          <a:latin typeface="Myriad Pro"/>
                          <a:ea typeface="MS Mincho"/>
                          <a:cs typeface="Times New Roman"/>
                        </a:rPr>
                        <a:t>Projekt deinstitucionalizace má transformační plán.</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247">
                <a:tc>
                  <a:txBody>
                    <a:bodyPr/>
                    <a:lstStyle/>
                    <a:p>
                      <a:pPr algn="l">
                        <a:lnSpc>
                          <a:spcPct val="115000"/>
                        </a:lnSpc>
                        <a:spcAft>
                          <a:spcPts val="1000"/>
                        </a:spcAft>
                      </a:pPr>
                      <a:r>
                        <a:rPr lang="cs-CZ" sz="1300">
                          <a:effectLst/>
                          <a:latin typeface="Myriad Pro"/>
                          <a:ea typeface="MS Mincho"/>
                          <a:cs typeface="Times New Roman"/>
                        </a:rPr>
                        <a:t>Projekt je v souladu s Kritérii sociálních služeb komunitního charakteru a kritérii procesu transformace a deinstitucionalizace.</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247">
                <a:tc>
                  <a:txBody>
                    <a:bodyPr/>
                    <a:lstStyle/>
                    <a:p>
                      <a:pPr algn="l">
                        <a:lnSpc>
                          <a:spcPct val="115000"/>
                        </a:lnSpc>
                        <a:spcAft>
                          <a:spcPts val="1000"/>
                        </a:spcAft>
                      </a:pPr>
                      <a:r>
                        <a:rPr lang="cs-CZ" sz="1300">
                          <a:effectLst/>
                          <a:latin typeface="Myriad Pro"/>
                          <a:ea typeface="MS Mincho"/>
                          <a:cs typeface="Times New Roman"/>
                        </a:rPr>
                        <a:t>Žadatel má zajištěnou administrativní, finanční a provozní kapacitu k realizaci a udržitelnosti projektu.</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7607">
                <a:tc>
                  <a:txBody>
                    <a:bodyPr/>
                    <a:lstStyle/>
                    <a:p>
                      <a:pPr algn="l">
                        <a:lnSpc>
                          <a:spcPct val="115000"/>
                        </a:lnSpc>
                        <a:spcAft>
                          <a:spcPts val="1000"/>
                        </a:spcAft>
                      </a:pPr>
                      <a:r>
                        <a:rPr lang="cs-CZ" sz="1300">
                          <a:effectLst/>
                          <a:latin typeface="Myriad Pro"/>
                          <a:ea typeface="MS Mincho"/>
                          <a:cs typeface="Times New Roman"/>
                        </a:rPr>
                        <a:t> </a:t>
                      </a:r>
                    </a:p>
                    <a:p>
                      <a:pPr algn="l">
                        <a:lnSpc>
                          <a:spcPct val="115000"/>
                        </a:lnSpc>
                        <a:spcAft>
                          <a:spcPts val="1000"/>
                        </a:spcAft>
                      </a:pPr>
                      <a:r>
                        <a:rPr lang="cs-CZ" sz="1300">
                          <a:effectLst/>
                          <a:latin typeface="Myriad Pro"/>
                          <a:ea typeface="MS Mincho"/>
                          <a:cs typeface="Times New Roman"/>
                        </a:rPr>
                        <a:t>Výdaje na hlavní aktivity v rozpočtu projektu odpovídají tržním cenám.</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7607">
                <a:tc>
                  <a:txBody>
                    <a:bodyPr/>
                    <a:lstStyle/>
                    <a:p>
                      <a:pPr algn="l">
                        <a:lnSpc>
                          <a:spcPct val="115000"/>
                        </a:lnSpc>
                        <a:spcAft>
                          <a:spcPts val="1000"/>
                        </a:spcAft>
                      </a:pPr>
                      <a:r>
                        <a:rPr lang="cs-CZ" sz="1300">
                          <a:effectLst/>
                          <a:latin typeface="Myriad Pro"/>
                          <a:ea typeface="MS Mincho"/>
                          <a:cs typeface="Times New Roman"/>
                        </a:rPr>
                        <a:t>Minimálně 85 % způsobilých výdajů projektu je zaměřeno na hlavní aktivity projektu.</a:t>
                      </a:r>
                    </a:p>
                    <a:p>
                      <a:pPr algn="l">
                        <a:lnSpc>
                          <a:spcPct val="115000"/>
                        </a:lnSpc>
                        <a:spcAft>
                          <a:spcPts val="1000"/>
                        </a:spcAft>
                      </a:pPr>
                      <a:r>
                        <a:rPr lang="cs-CZ" sz="1300">
                          <a:effectLst/>
                          <a:latin typeface="Myriad Pro"/>
                          <a:ea typeface="MS Mincho"/>
                          <a:cs typeface="Times New Roman"/>
                        </a:rPr>
                        <a:t>	</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247">
                <a:tc>
                  <a:txBody>
                    <a:bodyPr/>
                    <a:lstStyle/>
                    <a:p>
                      <a:pPr algn="l">
                        <a:lnSpc>
                          <a:spcPct val="115000"/>
                        </a:lnSpc>
                        <a:spcAft>
                          <a:spcPts val="1000"/>
                        </a:spcAft>
                      </a:pPr>
                      <a:r>
                        <a:rPr lang="cs-CZ" sz="1300">
                          <a:effectLst/>
                          <a:latin typeface="Myriad Pro"/>
                          <a:ea typeface="MS Mincho"/>
                          <a:cs typeface="Times New Roman"/>
                        </a:rPr>
                        <a:t>Cílové hodnoty monitorovacích indikátorů odpovídají cílům projektu.</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247">
                <a:tc>
                  <a:txBody>
                    <a:bodyPr/>
                    <a:lstStyle/>
                    <a:p>
                      <a:pPr algn="l">
                        <a:lnSpc>
                          <a:spcPct val="115000"/>
                        </a:lnSpc>
                        <a:spcAft>
                          <a:spcPts val="1000"/>
                        </a:spcAft>
                      </a:pPr>
                      <a:r>
                        <a:rPr lang="cs-CZ" sz="1300" dirty="0">
                          <a:effectLst/>
                          <a:latin typeface="Myriad Pro"/>
                          <a:ea typeface="MS Mincho"/>
                          <a:cs typeface="Times New Roman"/>
                        </a:rPr>
                        <a:t>V hodnocení </a:t>
                      </a:r>
                      <a:r>
                        <a:rPr lang="cs-CZ" sz="1300" dirty="0" err="1">
                          <a:effectLst/>
                          <a:latin typeface="Myriad Pro"/>
                          <a:ea typeface="MS Mincho"/>
                          <a:cs typeface="Times New Roman"/>
                        </a:rPr>
                        <a:t>eCBA</a:t>
                      </a:r>
                      <a:r>
                        <a:rPr lang="cs-CZ" sz="1300" dirty="0">
                          <a:effectLst/>
                          <a:latin typeface="Myriad Pro"/>
                          <a:ea typeface="MS Mincho"/>
                          <a:cs typeface="Times New Roman"/>
                        </a:rPr>
                        <a:t>/finanční analýze projekt dosáhne minimálně hodnoty ukazatelů, stanovené ve výzvě.</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305385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528" y="1124744"/>
            <a:ext cx="8229600" cy="5001419"/>
          </a:xfrm>
        </p:spPr>
        <p:txBody>
          <a:bodyPr>
            <a:normAutofit/>
          </a:bodyPr>
          <a:lstStyle/>
          <a:p>
            <a:pPr marL="0" indent="0">
              <a:buNone/>
            </a:pPr>
            <a:endParaRPr lang="cs-CZ" sz="1400" dirty="0" smtClean="0"/>
          </a:p>
          <a:p>
            <a:pPr marL="0" indent="0">
              <a:buNone/>
            </a:pPr>
            <a:endParaRPr lang="cs-CZ" sz="1400" b="1" dirty="0" smtClean="0"/>
          </a:p>
          <a:p>
            <a:pPr marL="0" indent="0">
              <a:buNone/>
            </a:pPr>
            <a:endParaRPr lang="cs-CZ" sz="1400" b="1" dirty="0" smtClean="0"/>
          </a:p>
        </p:txBody>
      </p:sp>
      <p:pic>
        <p:nvPicPr>
          <p:cNvPr id="4" name="Picture 2" descr="\\nt1\O\Loga 2014_2020\IROP\Logolinky\RGB\JPG\IROP_CZ_RO_B_C RGB_malý.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6531" y="58522"/>
            <a:ext cx="9137469" cy="1155801"/>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dirty="0" smtClean="0"/>
              <a:t/>
            </a:r>
            <a:br>
              <a:rPr lang="cs-CZ" dirty="0" smtClean="0"/>
            </a:br>
            <a:r>
              <a:rPr lang="cs-CZ" dirty="0">
                <a:solidFill>
                  <a:prstClr val="black"/>
                </a:solidFill>
              </a:rPr>
              <a:t/>
            </a:r>
            <a:br>
              <a:rPr lang="cs-CZ" dirty="0">
                <a:solidFill>
                  <a:prstClr val="black"/>
                </a:solidFill>
              </a:rPr>
            </a:br>
            <a:r>
              <a:rPr lang="cs-CZ" sz="1600" dirty="0">
                <a:solidFill>
                  <a:srgbClr val="4F81BD"/>
                </a:solidFill>
              </a:rPr>
              <a:t>49. výzva IROP – </a:t>
            </a:r>
            <a:r>
              <a:rPr lang="cs-CZ" sz="1600" dirty="0" err="1">
                <a:solidFill>
                  <a:srgbClr val="4F81BD"/>
                </a:solidFill>
              </a:rPr>
              <a:t>Deinstitucionalizace</a:t>
            </a:r>
            <a:r>
              <a:rPr lang="cs-CZ" sz="1600" dirty="0">
                <a:solidFill>
                  <a:srgbClr val="4F81BD"/>
                </a:solidFill>
              </a:rPr>
              <a:t> sociálních služeb za účelem sociálního 	začleňování </a:t>
            </a:r>
            <a:r>
              <a:rPr lang="cs-CZ" sz="1600" dirty="0" smtClean="0">
                <a:solidFill>
                  <a:srgbClr val="4F81BD"/>
                </a:solidFill>
              </a:rPr>
              <a:t>II</a:t>
            </a:r>
            <a:endParaRPr lang="cs-CZ" dirty="0" smtClean="0">
              <a:solidFill>
                <a:prstClr val="black"/>
              </a:solidFill>
            </a:endParaRPr>
          </a:p>
          <a:p>
            <a:pPr algn="just"/>
            <a:r>
              <a:rPr lang="cs-CZ" sz="1300" dirty="0" smtClean="0"/>
              <a:t>Věcné hodnocení projektu</a:t>
            </a:r>
            <a:endParaRPr lang="en-US" sz="1400" dirty="0"/>
          </a:p>
        </p:txBody>
      </p:sp>
      <p:graphicFrame>
        <p:nvGraphicFramePr>
          <p:cNvPr id="2" name="Tabulka 1"/>
          <p:cNvGraphicFramePr>
            <a:graphicFrameLocks noGrp="1"/>
          </p:cNvGraphicFramePr>
          <p:nvPr>
            <p:extLst>
              <p:ext uri="{D42A27DB-BD31-4B8C-83A1-F6EECF244321}">
                <p14:modId xmlns:p14="http://schemas.microsoft.com/office/powerpoint/2010/main" val="2015468619"/>
              </p:ext>
            </p:extLst>
          </p:nvPr>
        </p:nvGraphicFramePr>
        <p:xfrm>
          <a:off x="498348" y="1803876"/>
          <a:ext cx="8147304" cy="4315206"/>
        </p:xfrm>
        <a:graphic>
          <a:graphicData uri="http://schemas.openxmlformats.org/drawingml/2006/table">
            <a:tbl>
              <a:tblPr firstRow="1" firstCol="1" bandRow="1"/>
              <a:tblGrid>
                <a:gridCol w="3726010"/>
                <a:gridCol w="4421294"/>
              </a:tblGrid>
              <a:tr h="351699">
                <a:tc>
                  <a:txBody>
                    <a:bodyPr/>
                    <a:lstStyle/>
                    <a:p>
                      <a:pPr algn="l">
                        <a:lnSpc>
                          <a:spcPct val="115000"/>
                        </a:lnSpc>
                        <a:spcBef>
                          <a:spcPts val="300"/>
                        </a:spcBef>
                        <a:spcAft>
                          <a:spcPts val="0"/>
                        </a:spcAft>
                      </a:pPr>
                      <a:r>
                        <a:rPr lang="cs-CZ" sz="1100" b="1" dirty="0" smtClean="0">
                          <a:effectLst/>
                          <a:latin typeface="Cambria"/>
                          <a:ea typeface="Times New Roman"/>
                          <a:cs typeface="Arial"/>
                        </a:rPr>
                        <a:t>Harmonogram realizace projektu je reálný a proveditelný.</a:t>
                      </a:r>
                      <a:endParaRPr lang="cs-CZ" sz="1100" dirty="0">
                        <a:effectLst/>
                        <a:latin typeface="Cambria"/>
                        <a:ea typeface="MS Mincho"/>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300"/>
                        </a:spcBef>
                        <a:spcAft>
                          <a:spcPts val="0"/>
                        </a:spcAft>
                      </a:pPr>
                      <a:r>
                        <a:rPr lang="cs-CZ" sz="1100" dirty="0">
                          <a:effectLst/>
                          <a:latin typeface="Cambria"/>
                          <a:ea typeface="Times New Roman"/>
                          <a:cs typeface="Arial"/>
                        </a:rPr>
                        <a:t>10 bodů - Harmonogram realizace je reálný a proveditelný.</a:t>
                      </a:r>
                      <a:endParaRPr lang="cs-CZ" sz="1100" dirty="0">
                        <a:effectLst/>
                        <a:latin typeface="Cambria"/>
                        <a:ea typeface="MS Mincho"/>
                        <a:cs typeface="Times New Roman"/>
                      </a:endParaRPr>
                    </a:p>
                    <a:p>
                      <a:pPr algn="l">
                        <a:lnSpc>
                          <a:spcPct val="115000"/>
                        </a:lnSpc>
                        <a:spcBef>
                          <a:spcPts val="300"/>
                        </a:spcBef>
                        <a:spcAft>
                          <a:spcPts val="0"/>
                        </a:spcAft>
                      </a:pPr>
                      <a:r>
                        <a:rPr lang="cs-CZ" sz="1100" dirty="0">
                          <a:effectLst/>
                          <a:latin typeface="Cambria"/>
                          <a:ea typeface="Times New Roman"/>
                          <a:cs typeface="Arial"/>
                        </a:rPr>
                        <a:t> 0 bodů – Harmonogram realizace projektu není reálný a proveditelný.</a:t>
                      </a:r>
                      <a:endParaRPr lang="cs-CZ" sz="1100" dirty="0">
                        <a:effectLst/>
                        <a:latin typeface="Cambria"/>
                        <a:ea typeface="MS Mincho"/>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1699">
                <a:tc>
                  <a:txBody>
                    <a:bodyPr/>
                    <a:lstStyle/>
                    <a:p>
                      <a:pPr algn="l">
                        <a:lnSpc>
                          <a:spcPct val="115000"/>
                        </a:lnSpc>
                        <a:spcBef>
                          <a:spcPts val="300"/>
                        </a:spcBef>
                        <a:spcAft>
                          <a:spcPts val="0"/>
                        </a:spcAft>
                      </a:pPr>
                      <a:r>
                        <a:rPr lang="cs-CZ" sz="1100" b="1" dirty="0">
                          <a:effectLst/>
                          <a:latin typeface="Cambria"/>
                          <a:ea typeface="Times New Roman"/>
                          <a:cs typeface="Arial"/>
                        </a:rPr>
                        <a:t>V projektu je jasně vymezena cílová skupina transformace.</a:t>
                      </a:r>
                      <a:endParaRPr lang="cs-CZ" sz="1100" dirty="0">
                        <a:effectLst/>
                        <a:latin typeface="Cambria"/>
                        <a:ea typeface="MS Mincho"/>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300"/>
                        </a:spcBef>
                        <a:spcAft>
                          <a:spcPts val="0"/>
                        </a:spcAft>
                      </a:pPr>
                      <a:r>
                        <a:rPr lang="cs-CZ" sz="1100">
                          <a:effectLst/>
                          <a:latin typeface="Cambria"/>
                          <a:ea typeface="Times New Roman"/>
                          <a:cs typeface="Arial"/>
                        </a:rPr>
                        <a:t>10 bodů -   V projektu je jasně vymezená cílová skupina transformace. </a:t>
                      </a:r>
                      <a:endParaRPr lang="cs-CZ" sz="1100">
                        <a:effectLst/>
                        <a:latin typeface="Cambria"/>
                        <a:ea typeface="MS Mincho"/>
                        <a:cs typeface="Times New Roman"/>
                      </a:endParaRPr>
                    </a:p>
                    <a:p>
                      <a:pPr algn="l">
                        <a:lnSpc>
                          <a:spcPct val="115000"/>
                        </a:lnSpc>
                        <a:spcBef>
                          <a:spcPts val="300"/>
                        </a:spcBef>
                        <a:spcAft>
                          <a:spcPts val="0"/>
                        </a:spcAft>
                      </a:pPr>
                      <a:r>
                        <a:rPr lang="cs-CZ" sz="1100">
                          <a:effectLst/>
                          <a:latin typeface="Cambria"/>
                          <a:ea typeface="Times New Roman"/>
                          <a:cs typeface="Arial"/>
                        </a:rPr>
                        <a:t>0 bodů - V projektu není jasně vymezena cílová skupina transformace.</a:t>
                      </a:r>
                      <a:endParaRPr lang="cs-CZ" sz="1100">
                        <a:effectLst/>
                        <a:latin typeface="Cambria"/>
                        <a:ea typeface="MS Mincho"/>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4644">
                <a:tc>
                  <a:txBody>
                    <a:bodyPr/>
                    <a:lstStyle/>
                    <a:p>
                      <a:pPr algn="l">
                        <a:lnSpc>
                          <a:spcPct val="115000"/>
                        </a:lnSpc>
                        <a:spcBef>
                          <a:spcPts val="300"/>
                        </a:spcBef>
                        <a:spcAft>
                          <a:spcPts val="0"/>
                        </a:spcAft>
                      </a:pPr>
                      <a:r>
                        <a:rPr lang="cs-CZ" sz="1100" b="1" dirty="0">
                          <a:effectLst/>
                          <a:latin typeface="Cambria"/>
                          <a:ea typeface="Times New Roman"/>
                          <a:cs typeface="Arial"/>
                        </a:rPr>
                        <a:t>V projektu je popsán pozitivní dopad plánovaných aktivit na začleňování cílové skupiny do společnosti.</a:t>
                      </a:r>
                      <a:endParaRPr lang="cs-CZ" sz="1100" dirty="0">
                        <a:effectLst/>
                        <a:latin typeface="Cambria"/>
                        <a:ea typeface="MS Mincho"/>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300"/>
                        </a:spcBef>
                        <a:spcAft>
                          <a:spcPts val="0"/>
                        </a:spcAft>
                      </a:pPr>
                      <a:r>
                        <a:rPr lang="cs-CZ" sz="1100">
                          <a:effectLst/>
                          <a:latin typeface="Cambria"/>
                          <a:ea typeface="Times New Roman"/>
                          <a:cs typeface="Arial"/>
                        </a:rPr>
                        <a:t>10 bodů - V projektu je popsán pozitivní dopad plánovaných aktivit na začleňování cílové skupiny do společnosti.</a:t>
                      </a:r>
                      <a:endParaRPr lang="cs-CZ" sz="1100">
                        <a:effectLst/>
                        <a:latin typeface="Cambria"/>
                        <a:ea typeface="MS Mincho"/>
                        <a:cs typeface="Times New Roman"/>
                      </a:endParaRPr>
                    </a:p>
                    <a:p>
                      <a:pPr algn="l">
                        <a:lnSpc>
                          <a:spcPct val="115000"/>
                        </a:lnSpc>
                        <a:spcBef>
                          <a:spcPts val="300"/>
                        </a:spcBef>
                        <a:spcAft>
                          <a:spcPts val="0"/>
                        </a:spcAft>
                      </a:pPr>
                      <a:r>
                        <a:rPr lang="cs-CZ" sz="1100">
                          <a:effectLst/>
                          <a:latin typeface="Cambria"/>
                          <a:ea typeface="Times New Roman"/>
                          <a:cs typeface="Arial"/>
                        </a:rPr>
                        <a:t>0 bodů - V projektu není popsán pozitivní dopad plánovaných aktivit na začleňování cílové skupiny do společnosti.</a:t>
                      </a:r>
                      <a:endParaRPr lang="cs-CZ" sz="1100">
                        <a:effectLst/>
                        <a:latin typeface="Cambria"/>
                        <a:ea typeface="MS Mincho"/>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4644">
                <a:tc>
                  <a:txBody>
                    <a:bodyPr/>
                    <a:lstStyle/>
                    <a:p>
                      <a:pPr algn="l">
                        <a:lnSpc>
                          <a:spcPct val="115000"/>
                        </a:lnSpc>
                        <a:spcBef>
                          <a:spcPts val="300"/>
                        </a:spcBef>
                        <a:spcAft>
                          <a:spcPts val="0"/>
                        </a:spcAft>
                      </a:pPr>
                      <a:r>
                        <a:rPr lang="cs-CZ" sz="1100" b="1">
                          <a:effectLst/>
                          <a:latin typeface="Cambria"/>
                          <a:ea typeface="Times New Roman"/>
                          <a:cs typeface="Arial"/>
                        </a:rPr>
                        <a:t>V transformačním plánu jsou popsány aktivity, které vedou k začleňování uživatelů do společnosti, případně na trh práce.</a:t>
                      </a:r>
                      <a:endParaRPr lang="cs-CZ" sz="1100">
                        <a:effectLst/>
                        <a:latin typeface="Cambria"/>
                        <a:ea typeface="MS Mincho"/>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300"/>
                        </a:spcBef>
                        <a:spcAft>
                          <a:spcPts val="0"/>
                        </a:spcAft>
                      </a:pPr>
                      <a:r>
                        <a:rPr lang="cs-CZ" sz="1100">
                          <a:effectLst/>
                          <a:latin typeface="Cambria"/>
                          <a:ea typeface="Times New Roman"/>
                          <a:cs typeface="Arial"/>
                        </a:rPr>
                        <a:t>10 bodů - V transformačním plánu jsou popsány aktivity, které vedou k začleňování uživatelů do společnosti, případně na trh práce.</a:t>
                      </a:r>
                      <a:endParaRPr lang="cs-CZ" sz="1100">
                        <a:effectLst/>
                        <a:latin typeface="Cambria"/>
                        <a:ea typeface="MS Mincho"/>
                        <a:cs typeface="Times New Roman"/>
                      </a:endParaRPr>
                    </a:p>
                    <a:p>
                      <a:pPr algn="l">
                        <a:lnSpc>
                          <a:spcPct val="115000"/>
                        </a:lnSpc>
                        <a:spcBef>
                          <a:spcPts val="300"/>
                        </a:spcBef>
                        <a:spcAft>
                          <a:spcPts val="0"/>
                        </a:spcAft>
                      </a:pPr>
                      <a:r>
                        <a:rPr lang="cs-CZ" sz="1100">
                          <a:effectLst/>
                          <a:latin typeface="Cambria"/>
                          <a:ea typeface="Times New Roman"/>
                          <a:cs typeface="Arial"/>
                        </a:rPr>
                        <a:t>0 bodu - V transformačním plánu nejsou popsány aktivity, které vedou k začleňování uživatelů do společnosti, případně na trh práce.</a:t>
                      </a:r>
                      <a:endParaRPr lang="cs-CZ" sz="1100">
                        <a:effectLst/>
                        <a:latin typeface="Cambria"/>
                        <a:ea typeface="MS Mincho"/>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172">
                <a:tc>
                  <a:txBody>
                    <a:bodyPr/>
                    <a:lstStyle/>
                    <a:p>
                      <a:pPr algn="l">
                        <a:lnSpc>
                          <a:spcPct val="115000"/>
                        </a:lnSpc>
                        <a:spcBef>
                          <a:spcPts val="300"/>
                        </a:spcBef>
                        <a:spcAft>
                          <a:spcPts val="0"/>
                        </a:spcAft>
                      </a:pPr>
                      <a:r>
                        <a:rPr lang="cs-CZ" sz="1100" b="1">
                          <a:effectLst/>
                          <a:latin typeface="Cambria"/>
                          <a:ea typeface="Times New Roman"/>
                          <a:cs typeface="Arial"/>
                        </a:rPr>
                        <a:t>Projekt vede ke kompletnímu uzavření ústavu.</a:t>
                      </a:r>
                      <a:endParaRPr lang="cs-CZ" sz="1100">
                        <a:effectLst/>
                        <a:latin typeface="Cambria"/>
                        <a:ea typeface="MS Mincho"/>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300"/>
                        </a:spcBef>
                        <a:spcAft>
                          <a:spcPts val="0"/>
                        </a:spcAft>
                      </a:pPr>
                      <a:r>
                        <a:rPr lang="cs-CZ" sz="1100">
                          <a:effectLst/>
                          <a:latin typeface="Cambria"/>
                          <a:ea typeface="Times New Roman"/>
                          <a:cs typeface="Arial"/>
                        </a:rPr>
                        <a:t>10 bodů - Po ukončení realizace projektu bude ústav uzavřen.</a:t>
                      </a:r>
                      <a:endParaRPr lang="cs-CZ" sz="1100">
                        <a:effectLst/>
                        <a:latin typeface="Cambria"/>
                        <a:ea typeface="MS Mincho"/>
                        <a:cs typeface="Times New Roman"/>
                      </a:endParaRPr>
                    </a:p>
                    <a:p>
                      <a:pPr algn="l">
                        <a:lnSpc>
                          <a:spcPct val="115000"/>
                        </a:lnSpc>
                        <a:spcBef>
                          <a:spcPts val="300"/>
                        </a:spcBef>
                        <a:spcAft>
                          <a:spcPts val="0"/>
                        </a:spcAft>
                      </a:pPr>
                      <a:r>
                        <a:rPr lang="cs-CZ" sz="1100">
                          <a:effectLst/>
                          <a:latin typeface="Cambria"/>
                          <a:ea typeface="Times New Roman"/>
                          <a:cs typeface="Arial"/>
                        </a:rPr>
                        <a:t>5 bodů - V transformačním plánu zařízení je v dalších krocích počítáno s kompletním uzavřením ústavu.</a:t>
                      </a:r>
                      <a:endParaRPr lang="cs-CZ" sz="1100">
                        <a:effectLst/>
                        <a:latin typeface="Cambria"/>
                        <a:ea typeface="MS Mincho"/>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0490">
                <a:tc>
                  <a:txBody>
                    <a:bodyPr/>
                    <a:lstStyle/>
                    <a:p>
                      <a:pPr algn="l">
                        <a:lnSpc>
                          <a:spcPct val="115000"/>
                        </a:lnSpc>
                        <a:spcBef>
                          <a:spcPts val="300"/>
                        </a:spcBef>
                        <a:spcAft>
                          <a:spcPts val="0"/>
                        </a:spcAft>
                      </a:pPr>
                      <a:r>
                        <a:rPr lang="cs-CZ" sz="1100" b="1" dirty="0">
                          <a:effectLst/>
                          <a:latin typeface="Cambria"/>
                          <a:ea typeface="Times New Roman"/>
                          <a:cs typeface="Arial"/>
                        </a:rPr>
                        <a:t>V projektu jsou uvedena hlavní rizika v realizační fázi i ve fázi udržitelnosti a způsoby jejich eliminace.</a:t>
                      </a:r>
                      <a:endParaRPr lang="cs-CZ" sz="1100" dirty="0">
                        <a:effectLst/>
                        <a:latin typeface="Cambria"/>
                        <a:ea typeface="MS Mincho"/>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300"/>
                        </a:spcBef>
                        <a:spcAft>
                          <a:spcPts val="0"/>
                        </a:spcAft>
                      </a:pPr>
                      <a:r>
                        <a:rPr lang="cs-CZ" sz="1100" dirty="0">
                          <a:effectLst/>
                          <a:latin typeface="Cambria"/>
                          <a:ea typeface="Times New Roman"/>
                          <a:cs typeface="Arial"/>
                        </a:rPr>
                        <a:t>5 bodů - V projektu jsou uvedena hlavní rizika v realizační fázi i ve fázi udržitelnosti a jsou uvedeny způsoby jejich eliminace.</a:t>
                      </a:r>
                      <a:endParaRPr lang="cs-CZ" sz="1100" dirty="0">
                        <a:effectLst/>
                        <a:latin typeface="Cambria"/>
                        <a:ea typeface="MS Mincho"/>
                        <a:cs typeface="Times New Roman"/>
                      </a:endParaRPr>
                    </a:p>
                    <a:p>
                      <a:pPr algn="l">
                        <a:lnSpc>
                          <a:spcPct val="115000"/>
                        </a:lnSpc>
                        <a:spcBef>
                          <a:spcPts val="300"/>
                        </a:spcBef>
                        <a:spcAft>
                          <a:spcPts val="0"/>
                        </a:spcAft>
                      </a:pPr>
                      <a:r>
                        <a:rPr lang="cs-CZ" sz="1100" dirty="0">
                          <a:effectLst/>
                          <a:latin typeface="Cambria"/>
                          <a:ea typeface="Times New Roman"/>
                          <a:cs typeface="Arial"/>
                        </a:rPr>
                        <a:t>3 body - V projektu jsou hlavní rizika v realizační fázi i ve fázi udržitelnosti, ale nejsou uvedeny způsoby jejich eliminace.</a:t>
                      </a:r>
                      <a:endParaRPr lang="cs-CZ" sz="1100" dirty="0">
                        <a:effectLst/>
                        <a:latin typeface="Cambria"/>
                        <a:ea typeface="MS Mincho"/>
                        <a:cs typeface="Times New Roman"/>
                      </a:endParaRPr>
                    </a:p>
                    <a:p>
                      <a:pPr algn="l">
                        <a:lnSpc>
                          <a:spcPct val="115000"/>
                        </a:lnSpc>
                        <a:spcBef>
                          <a:spcPts val="300"/>
                        </a:spcBef>
                        <a:spcAft>
                          <a:spcPts val="0"/>
                        </a:spcAft>
                      </a:pPr>
                      <a:r>
                        <a:rPr lang="cs-CZ" sz="1100" dirty="0">
                          <a:effectLst/>
                          <a:latin typeface="Cambria"/>
                          <a:ea typeface="Times New Roman"/>
                          <a:cs typeface="Arial"/>
                        </a:rPr>
                        <a:t>0 bodů - V projektu nejsou uvedena hlavní rizika v realizační fázi i ve fázi udržitelnosti a nejsou uvedeny způsoby jejich eliminace.</a:t>
                      </a:r>
                      <a:endParaRPr lang="cs-CZ" sz="1100" dirty="0">
                        <a:effectLst/>
                        <a:latin typeface="Cambria"/>
                        <a:ea typeface="MS Mincho"/>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547039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62500" lnSpcReduction="20000"/>
          </a:bodyPr>
          <a:lstStyle/>
          <a:p>
            <a:pPr marL="0" indent="0" algn="just">
              <a:spcAft>
                <a:spcPts val="1000"/>
              </a:spcAft>
              <a:buNone/>
            </a:pPr>
            <a:r>
              <a:rPr lang="cs-CZ" b="1" dirty="0" smtClean="0">
                <a:ea typeface="MS Mincho"/>
                <a:cs typeface="Times New Roman"/>
              </a:rPr>
              <a:t>Indikátor </a:t>
            </a:r>
            <a:r>
              <a:rPr lang="cs-CZ" b="1" dirty="0">
                <a:ea typeface="MS Mincho"/>
                <a:cs typeface="Times New Roman"/>
              </a:rPr>
              <a:t>výsledku</a:t>
            </a:r>
            <a:endParaRPr lang="cs-CZ" dirty="0">
              <a:ea typeface="MS Mincho"/>
              <a:cs typeface="Times New Roman"/>
            </a:endParaRPr>
          </a:p>
          <a:p>
            <a:pPr marL="0" indent="0" algn="just">
              <a:spcAft>
                <a:spcPts val="1000"/>
              </a:spcAft>
              <a:buNone/>
            </a:pPr>
            <a:r>
              <a:rPr lang="cs-CZ" b="1" dirty="0">
                <a:ea typeface="MS Mincho"/>
                <a:cs typeface="Times New Roman"/>
              </a:rPr>
              <a:t>6 75 10 Kapacita služeb a sociální práce</a:t>
            </a:r>
            <a:endParaRPr lang="cs-CZ" dirty="0">
              <a:ea typeface="MS Mincho"/>
              <a:cs typeface="Times New Roman"/>
            </a:endParaRPr>
          </a:p>
          <a:p>
            <a:pPr marL="0" indent="0">
              <a:spcAft>
                <a:spcPts val="1000"/>
              </a:spcAft>
              <a:buNone/>
            </a:pPr>
            <a:r>
              <a:rPr lang="cs-CZ" dirty="0">
                <a:ea typeface="MS Mincho"/>
                <a:cs typeface="Times New Roman"/>
              </a:rPr>
              <a:t>Povinný pro všechny projekty. Žadatel uvede výchozí a cílovou hodnotu indikátoru. </a:t>
            </a:r>
          </a:p>
          <a:p>
            <a:pPr marL="0" indent="0" algn="just">
              <a:spcAft>
                <a:spcPts val="1000"/>
              </a:spcAft>
              <a:buNone/>
            </a:pPr>
            <a:r>
              <a:rPr lang="cs-CZ" b="1" dirty="0">
                <a:ea typeface="MS Mincho"/>
                <a:cs typeface="Times New Roman"/>
              </a:rPr>
              <a:t>Indikátory výstupu</a:t>
            </a:r>
            <a:endParaRPr lang="cs-CZ" dirty="0">
              <a:ea typeface="MS Mincho"/>
              <a:cs typeface="Times New Roman"/>
            </a:endParaRPr>
          </a:p>
          <a:p>
            <a:pPr marL="0" indent="0" algn="just">
              <a:spcAft>
                <a:spcPts val="1000"/>
              </a:spcAft>
              <a:buNone/>
            </a:pPr>
            <a:r>
              <a:rPr lang="cs-CZ" b="1" dirty="0">
                <a:ea typeface="MS Mincho"/>
                <a:cs typeface="Times New Roman"/>
              </a:rPr>
              <a:t>5 54 01 Počet podpořených zázemí pro služby a sociální práci</a:t>
            </a:r>
            <a:endParaRPr lang="cs-CZ" dirty="0">
              <a:ea typeface="MS Mincho"/>
              <a:cs typeface="Times New Roman"/>
            </a:endParaRPr>
          </a:p>
          <a:p>
            <a:pPr marL="0" indent="0">
              <a:spcAft>
                <a:spcPts val="1000"/>
              </a:spcAft>
              <a:buNone/>
            </a:pPr>
            <a:r>
              <a:rPr lang="cs-CZ" dirty="0">
                <a:ea typeface="MS Mincho"/>
                <a:cs typeface="Times New Roman"/>
              </a:rPr>
              <a:t>Povinný pro všechny projekty. Žadatel uvede cílovou hodnotu indikátoru. </a:t>
            </a:r>
          </a:p>
          <a:p>
            <a:pPr marL="0" indent="0" algn="just">
              <a:spcAft>
                <a:spcPts val="1000"/>
              </a:spcAft>
              <a:buNone/>
            </a:pPr>
            <a:r>
              <a:rPr lang="cs-CZ" b="1" dirty="0">
                <a:ea typeface="MS Mincho"/>
                <a:cs typeface="Times New Roman"/>
              </a:rPr>
              <a:t>5 54 02 Počet poskytovaných druhů sociálních služeb</a:t>
            </a:r>
            <a:endParaRPr lang="cs-CZ" dirty="0">
              <a:ea typeface="MS Mincho"/>
              <a:cs typeface="Times New Roman"/>
            </a:endParaRPr>
          </a:p>
          <a:p>
            <a:pPr marL="0" indent="0">
              <a:buNone/>
            </a:pPr>
            <a:r>
              <a:rPr lang="cs-CZ" dirty="0">
                <a:ea typeface="MS Mincho"/>
                <a:cs typeface="Times New Roman"/>
              </a:rPr>
              <a:t>Povinný pro všechny projekty. Žadatel uvede cílovou hodnotu indikátoru</a:t>
            </a:r>
            <a:endParaRPr lang="cs-CZ" dirty="0"/>
          </a:p>
        </p:txBody>
      </p:sp>
      <p:sp>
        <p:nvSpPr>
          <p:cNvPr id="5" name="Title 1"/>
          <p:cNvSpPr>
            <a:spLocks noGrp="1"/>
          </p:cNvSpPr>
          <p:nvPr>
            <p:ph type="title"/>
          </p:nvPr>
        </p:nvSpPr>
        <p:spPr>
          <a:xfrm>
            <a:off x="6531" y="58522"/>
            <a:ext cx="9137469" cy="1155801"/>
          </a:xfrm>
        </p:spPr>
        <p:txBody>
          <a:bodyPr>
            <a:noAutofit/>
          </a:bodyPr>
          <a:lstStyle/>
          <a:p>
            <a:pPr lvl="0" defTabSz="914400">
              <a:spcBef>
                <a:spcPts val="0"/>
              </a:spcBef>
            </a:pPr>
            <a:r>
              <a:rPr lang="cs-CZ" sz="1800" dirty="0" smtClean="0"/>
              <a:t/>
            </a:r>
            <a:br>
              <a:rPr lang="cs-CZ" sz="1800" dirty="0" smtClean="0"/>
            </a:br>
            <a:r>
              <a:rPr lang="cs-CZ" sz="1800" dirty="0" smtClean="0"/>
              <a:t/>
            </a:r>
            <a:br>
              <a:rPr lang="cs-CZ" sz="1800" dirty="0" smtClean="0"/>
            </a:br>
            <a:r>
              <a:rPr lang="cs-CZ" sz="1800" dirty="0"/>
              <a:t/>
            </a:r>
            <a:br>
              <a:rPr lang="cs-CZ" sz="1800" dirty="0"/>
            </a:br>
            <a:r>
              <a:rPr lang="cs-CZ" sz="1800" b="0" cap="none" dirty="0" smtClean="0">
                <a:solidFill>
                  <a:srgbClr val="4F81BD"/>
                </a:solidFill>
                <a:ea typeface="+mn-ea"/>
                <a:cs typeface="+mn-cs"/>
              </a:rPr>
              <a:t>49</a:t>
            </a:r>
            <a:r>
              <a:rPr lang="cs-CZ" sz="1800" b="0" cap="none" dirty="0">
                <a:solidFill>
                  <a:srgbClr val="4F81BD"/>
                </a:solidFill>
                <a:ea typeface="+mn-ea"/>
                <a:cs typeface="+mn-cs"/>
              </a:rPr>
              <a:t>. výzva IROP – </a:t>
            </a:r>
            <a:r>
              <a:rPr lang="cs-CZ" sz="1800" b="0" cap="none" dirty="0" err="1">
                <a:solidFill>
                  <a:srgbClr val="4F81BD"/>
                </a:solidFill>
                <a:ea typeface="+mn-ea"/>
                <a:cs typeface="+mn-cs"/>
              </a:rPr>
              <a:t>Deinstitucionalizace</a:t>
            </a:r>
            <a:r>
              <a:rPr lang="cs-CZ" sz="1800" b="0" cap="none" dirty="0">
                <a:solidFill>
                  <a:srgbClr val="4F81BD"/>
                </a:solidFill>
                <a:ea typeface="+mn-ea"/>
                <a:cs typeface="+mn-cs"/>
              </a:rPr>
              <a:t> sociálních služeb za účelem sociálního 	začleňování II</a:t>
            </a:r>
            <a:r>
              <a:rPr lang="cs-CZ" sz="1800" b="0" cap="none" dirty="0">
                <a:solidFill>
                  <a:prstClr val="black"/>
                </a:solidFill>
                <a:ea typeface="+mn-ea"/>
                <a:cs typeface="+mn-cs"/>
              </a:rPr>
              <a:t/>
            </a:r>
            <a:br>
              <a:rPr lang="cs-CZ" sz="1800" b="0" cap="none" dirty="0">
                <a:solidFill>
                  <a:prstClr val="black"/>
                </a:solidFill>
                <a:ea typeface="+mn-ea"/>
                <a:cs typeface="+mn-cs"/>
              </a:rPr>
            </a:br>
            <a:r>
              <a:rPr lang="en-US" dirty="0"/>
              <a:t/>
            </a:r>
            <a:br>
              <a:rPr lang="en-US" dirty="0"/>
            </a:br>
            <a:endParaRPr lang="en-US" dirty="0"/>
          </a:p>
        </p:txBody>
      </p:sp>
      <p:pic>
        <p:nvPicPr>
          <p:cNvPr id="6" name="Picture 2" descr="\\nt1\O\Loga 2014_2020\IROP\Logolinky\RGB\JPG\IROP_CZ_RO_B_C RGB_malý.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63930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84784"/>
            <a:ext cx="8229600" cy="4709120"/>
          </a:xfrm>
        </p:spPr>
        <p:txBody>
          <a:bodyPr>
            <a:normAutofit fontScale="25000" lnSpcReduction="20000"/>
          </a:bodyPr>
          <a:lstStyle/>
          <a:p>
            <a:pPr marL="0" indent="0" algn="just">
              <a:spcBef>
                <a:spcPts val="2400"/>
              </a:spcBef>
              <a:buNone/>
              <a:tabLst>
                <a:tab pos="990600" algn="l"/>
              </a:tabLst>
            </a:pPr>
            <a:r>
              <a:rPr lang="cs-CZ" sz="7200" b="1" dirty="0">
                <a:solidFill>
                  <a:srgbClr val="000000"/>
                </a:solidFill>
                <a:ea typeface="Times New Roman"/>
                <a:cs typeface="Arial"/>
              </a:rPr>
              <a:t>Veřejná </a:t>
            </a:r>
            <a:r>
              <a:rPr lang="cs-CZ" sz="7200" b="1" dirty="0" smtClean="0">
                <a:solidFill>
                  <a:srgbClr val="000000"/>
                </a:solidFill>
                <a:ea typeface="Times New Roman"/>
                <a:cs typeface="Arial"/>
              </a:rPr>
              <a:t>podpora</a:t>
            </a:r>
            <a:endParaRPr lang="cs-CZ" sz="7200" b="1" dirty="0">
              <a:solidFill>
                <a:srgbClr val="000000"/>
              </a:solidFill>
              <a:ea typeface="Times New Roman"/>
              <a:cs typeface="Arial"/>
            </a:endParaRPr>
          </a:p>
          <a:p>
            <a:pPr marL="0" indent="0" algn="just">
              <a:spcAft>
                <a:spcPts val="1000"/>
              </a:spcAft>
              <a:buNone/>
            </a:pPr>
            <a:r>
              <a:rPr lang="cs-CZ" sz="6400" dirty="0">
                <a:ea typeface="MS Mincho"/>
                <a:cs typeface="Times New Roman"/>
              </a:rPr>
              <a:t>Poskytnutá podpora navazuje na podmínky Rozhodnutí Komise ze dne 20. prosince 2011 o použití čl. 106 odst. 2 Smlouvy o fungování Evropské unie na státní podporu ve formě vyrovnávací platby za závazek veřejné služby udělené určitým podnikům pověřeným poskytováním služeb obecného hospodářského zájmu (2012/21/EU, dále jen „Rozhodnutí 2012/21/EU“).</a:t>
            </a:r>
          </a:p>
          <a:p>
            <a:pPr marL="0" indent="0" algn="just">
              <a:spcAft>
                <a:spcPts val="1000"/>
              </a:spcAft>
              <a:buNone/>
            </a:pPr>
            <a:r>
              <a:rPr lang="cs-CZ" sz="7200" b="1" dirty="0" smtClean="0">
                <a:ea typeface="MS Mincho"/>
                <a:cs typeface="Times New Roman"/>
              </a:rPr>
              <a:t/>
            </a:r>
            <a:br>
              <a:rPr lang="cs-CZ" sz="7200" b="1" dirty="0" smtClean="0">
                <a:ea typeface="MS Mincho"/>
                <a:cs typeface="Times New Roman"/>
              </a:rPr>
            </a:br>
            <a:r>
              <a:rPr lang="cs-CZ" sz="7200" b="1" dirty="0" smtClean="0">
                <a:ea typeface="MS Mincho"/>
                <a:cs typeface="Times New Roman"/>
              </a:rPr>
              <a:t>Pověřovací </a:t>
            </a:r>
            <a:r>
              <a:rPr lang="cs-CZ" sz="7200" b="1" dirty="0">
                <a:ea typeface="MS Mincho"/>
                <a:cs typeface="Times New Roman"/>
              </a:rPr>
              <a:t>akt (příloha žádosti o podporu č. 13)</a:t>
            </a:r>
            <a:endParaRPr lang="cs-CZ" sz="7200" dirty="0">
              <a:ea typeface="MS Mincho"/>
              <a:cs typeface="Times New Roman"/>
            </a:endParaRPr>
          </a:p>
          <a:p>
            <a:pPr marL="0" indent="0" algn="just">
              <a:lnSpc>
                <a:spcPct val="115000"/>
              </a:lnSpc>
              <a:spcAft>
                <a:spcPts val="1000"/>
              </a:spcAft>
              <a:buNone/>
            </a:pPr>
            <a:r>
              <a:rPr lang="cs-CZ" sz="6400" dirty="0">
                <a:ea typeface="Times New Roman"/>
                <a:cs typeface="Arial"/>
              </a:rPr>
              <a:t>Žadatel musí být písemně pověřen výkonem služby obecného hospodářského zájmu. Žadatel doloží existenci závazku veřejné služby na základě pověření, které musí obsahovat (čl. 4 Rozhodnutí 2012/21/EU):</a:t>
            </a:r>
            <a:endParaRPr lang="cs-CZ" sz="6400" dirty="0">
              <a:ea typeface="MS Mincho"/>
              <a:cs typeface="Times New Roman"/>
            </a:endParaRPr>
          </a:p>
          <a:p>
            <a:pPr marL="514350" indent="-514350">
              <a:buFont typeface="+mj-lt"/>
              <a:buAutoNum type="alphaLcPeriod"/>
            </a:pPr>
            <a:r>
              <a:rPr lang="cs-CZ" sz="6400" dirty="0">
                <a:ea typeface="MS Mincho"/>
                <a:cs typeface="Arial"/>
              </a:rPr>
              <a:t>náplň a trvání závazku veřejné služby,</a:t>
            </a:r>
            <a:endParaRPr lang="cs-CZ" sz="6400" dirty="0">
              <a:ea typeface="MS Mincho"/>
              <a:cs typeface="Times New Roman"/>
            </a:endParaRPr>
          </a:p>
          <a:p>
            <a:pPr marL="514350" indent="-514350">
              <a:buFont typeface="+mj-lt"/>
              <a:buAutoNum type="alphaLcPeriod"/>
            </a:pPr>
            <a:r>
              <a:rPr lang="cs-CZ" sz="6400" dirty="0">
                <a:ea typeface="MS Mincho"/>
                <a:cs typeface="Arial"/>
              </a:rPr>
              <a:t>identifikace podniku, případně, o které území se jedná;</a:t>
            </a:r>
            <a:endParaRPr lang="cs-CZ" sz="6400" dirty="0">
              <a:ea typeface="MS Mincho"/>
              <a:cs typeface="Times New Roman"/>
            </a:endParaRPr>
          </a:p>
          <a:p>
            <a:pPr marL="514350" indent="-514350">
              <a:buFont typeface="+mj-lt"/>
              <a:buAutoNum type="alphaLcPeriod"/>
            </a:pPr>
            <a:r>
              <a:rPr lang="cs-CZ" sz="6400" dirty="0">
                <a:ea typeface="MS Mincho"/>
                <a:cs typeface="Arial"/>
              </a:rPr>
              <a:t>povahu jakýchkoliv výhradních nebo zvláštních práv;</a:t>
            </a:r>
            <a:endParaRPr lang="cs-CZ" sz="6400" dirty="0">
              <a:ea typeface="MS Mincho"/>
              <a:cs typeface="Times New Roman"/>
            </a:endParaRPr>
          </a:p>
          <a:p>
            <a:pPr marL="514350" indent="-514350">
              <a:buFont typeface="+mj-lt"/>
              <a:buAutoNum type="alphaLcPeriod"/>
            </a:pPr>
            <a:r>
              <a:rPr lang="cs-CZ" sz="6400" dirty="0">
                <a:ea typeface="MS Mincho"/>
                <a:cs typeface="Arial"/>
              </a:rPr>
              <a:t>popis kompenzačního mechanismu a parametrů pro výpočet, kontrolu a přezkoumání vyrovnávací platby;</a:t>
            </a:r>
            <a:endParaRPr lang="cs-CZ" sz="6400" dirty="0">
              <a:ea typeface="MS Mincho"/>
              <a:cs typeface="Times New Roman"/>
            </a:endParaRPr>
          </a:p>
          <a:p>
            <a:pPr marL="514350" indent="-514350">
              <a:buFont typeface="+mj-lt"/>
              <a:buAutoNum type="alphaLcPeriod"/>
            </a:pPr>
            <a:r>
              <a:rPr lang="cs-CZ" sz="6400" dirty="0">
                <a:ea typeface="MS Mincho"/>
                <a:cs typeface="Arial"/>
              </a:rPr>
              <a:t>opatření k zamezení a vrácení jakékoli nadměrné vyrovnávací platby;</a:t>
            </a:r>
            <a:endParaRPr lang="cs-CZ" sz="6400" dirty="0">
              <a:ea typeface="MS Mincho"/>
              <a:cs typeface="Times New Roman"/>
            </a:endParaRPr>
          </a:p>
          <a:p>
            <a:pPr marL="514350" indent="-514350">
              <a:spcAft>
                <a:spcPts val="1000"/>
              </a:spcAft>
              <a:buFont typeface="+mj-lt"/>
              <a:buAutoNum type="alphaLcPeriod"/>
            </a:pPr>
            <a:r>
              <a:rPr lang="cs-CZ" sz="6400" dirty="0">
                <a:ea typeface="MS Mincho"/>
                <a:cs typeface="Arial"/>
              </a:rPr>
              <a:t>odkaz na Rozhodnutí 2012/21/EU (uvedením plného názvu v textu pověření).</a:t>
            </a:r>
            <a:r>
              <a:rPr lang="cs-CZ" sz="4800" dirty="0">
                <a:ea typeface="MS Mincho"/>
                <a:cs typeface="Arial"/>
              </a:rPr>
              <a:t>  </a:t>
            </a:r>
            <a:endParaRPr lang="cs-CZ" sz="4800" dirty="0">
              <a:ea typeface="MS Mincho"/>
              <a:cs typeface="Times New Roman"/>
            </a:endParaRPr>
          </a:p>
          <a:p>
            <a:pPr marL="0" indent="0">
              <a:buNone/>
            </a:pPr>
            <a:endParaRPr lang="cs-CZ" dirty="0"/>
          </a:p>
        </p:txBody>
      </p:sp>
      <p:pic>
        <p:nvPicPr>
          <p:cNvPr id="4" name="Picture 2" descr="\\nt1\O\Loga 2014_2020\IROP\Logolinky\RGB\JPG\IROP_CZ_RO_B_C RGB_malý.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a:spLocks noGrp="1"/>
          </p:cNvSpPr>
          <p:nvPr>
            <p:ph type="title"/>
          </p:nvPr>
        </p:nvSpPr>
        <p:spPr>
          <a:xfrm>
            <a:off x="6531" y="58522"/>
            <a:ext cx="9137469" cy="1155801"/>
          </a:xfrm>
        </p:spPr>
        <p:txBody>
          <a:bodyPr>
            <a:noAutofit/>
          </a:bodyPr>
          <a:lstStyle/>
          <a:p>
            <a:r>
              <a:rPr lang="cs-CZ" sz="1800" dirty="0">
                <a:solidFill>
                  <a:prstClr val="black"/>
                </a:solidFill>
              </a:rPr>
              <a:t/>
            </a:r>
            <a:br>
              <a:rPr lang="cs-CZ" sz="1800" dirty="0">
                <a:solidFill>
                  <a:prstClr val="black"/>
                </a:solidFill>
              </a:rPr>
            </a:br>
            <a:r>
              <a:rPr lang="cs-CZ" sz="1800" cap="none" dirty="0">
                <a:solidFill>
                  <a:srgbClr val="4F81BD"/>
                </a:solidFill>
              </a:rPr>
              <a:t>49. výzva IROP – </a:t>
            </a:r>
            <a:r>
              <a:rPr lang="cs-CZ" sz="1800" cap="none" dirty="0" err="1">
                <a:solidFill>
                  <a:srgbClr val="4F81BD"/>
                </a:solidFill>
              </a:rPr>
              <a:t>Deinstitucionalizace</a:t>
            </a:r>
            <a:r>
              <a:rPr lang="cs-CZ" sz="1800" cap="none" dirty="0">
                <a:solidFill>
                  <a:srgbClr val="4F81BD"/>
                </a:solidFill>
              </a:rPr>
              <a:t> sociálních služeb za účelem sociálního 	začleňování </a:t>
            </a:r>
            <a:r>
              <a:rPr lang="cs-CZ" sz="1800" cap="none" dirty="0" smtClean="0">
                <a:solidFill>
                  <a:srgbClr val="4F81BD"/>
                </a:solidFill>
              </a:rPr>
              <a:t>II.</a:t>
            </a:r>
            <a:r>
              <a:rPr lang="cs-CZ" sz="1800" b="0" cap="none" dirty="0">
                <a:solidFill>
                  <a:prstClr val="black"/>
                </a:solidFill>
                <a:latin typeface="Arial"/>
              </a:rPr>
              <a:t/>
            </a:r>
            <a:br>
              <a:rPr lang="cs-CZ" sz="1800" b="0" cap="none" dirty="0">
                <a:solidFill>
                  <a:prstClr val="black"/>
                </a:solidFill>
                <a:latin typeface="Arial"/>
              </a:rPr>
            </a:br>
            <a:endParaRPr lang="en-US" dirty="0"/>
          </a:p>
        </p:txBody>
      </p:sp>
    </p:spTree>
    <p:extLst>
      <p:ext uri="{BB962C8B-B14F-4D97-AF65-F5344CB8AC3E}">
        <p14:creationId xmlns:p14="http://schemas.microsoft.com/office/powerpoint/2010/main" val="27262374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214324"/>
            <a:ext cx="8229600" cy="4911840"/>
          </a:xfrm>
        </p:spPr>
        <p:txBody>
          <a:bodyPr>
            <a:noAutofit/>
          </a:bodyPr>
          <a:lstStyle/>
          <a:p>
            <a:pPr marL="0" indent="0" algn="just">
              <a:spcAft>
                <a:spcPts val="1000"/>
              </a:spcAft>
              <a:buNone/>
            </a:pPr>
            <a:r>
              <a:rPr lang="cs-CZ" sz="1600" dirty="0">
                <a:ea typeface="Times New Roman"/>
                <a:cs typeface="Arial"/>
              </a:rPr>
              <a:t>Dotace a podpora musí být prokazatelně poskytnuta na činnost, která byla příjemci uložena na základě pověření a která představuje službu obecného hospodářského zájmu. </a:t>
            </a:r>
            <a:endParaRPr lang="cs-CZ" sz="1600" dirty="0" smtClean="0">
              <a:ea typeface="Times New Roman"/>
              <a:cs typeface="Arial"/>
            </a:endParaRPr>
          </a:p>
          <a:p>
            <a:pPr marL="0" indent="0" algn="just">
              <a:spcAft>
                <a:spcPts val="1000"/>
              </a:spcAft>
              <a:buNone/>
            </a:pPr>
            <a:r>
              <a:rPr lang="cs-CZ" sz="1800" b="1" dirty="0" smtClean="0">
                <a:ea typeface="MS Mincho"/>
                <a:cs typeface="Arial"/>
              </a:rPr>
              <a:t>Žadatel </a:t>
            </a:r>
            <a:r>
              <a:rPr lang="cs-CZ" sz="1800" b="1" dirty="0">
                <a:ea typeface="MS Mincho"/>
                <a:cs typeface="Arial"/>
              </a:rPr>
              <a:t>musí být pověřen k výkonu SOHZ v souladu s Rozhodnutím 2012/21/EU nejméně do konce doby udržitelnosti projektu, tedy pět let od poslední platby příjemci. </a:t>
            </a:r>
            <a:r>
              <a:rPr lang="cs-CZ" sz="1800" dirty="0">
                <a:ea typeface="MS Mincho"/>
                <a:cs typeface="Arial"/>
              </a:rPr>
              <a:t>Doporučená délka pověření je po dobu odepisování pořízené investice. Pokud bude doba pověření kratší, než je doba životnosti investice, bude zůstatková hodnota investice započtena do výpočtu kompenzace jako příjem poskytovatele SOHZ v posledním roce trvání pověření.</a:t>
            </a:r>
            <a:endParaRPr lang="cs-CZ" sz="1800" dirty="0">
              <a:ea typeface="MS Mincho"/>
              <a:cs typeface="Times New Roman"/>
            </a:endParaRPr>
          </a:p>
          <a:p>
            <a:pPr marL="0" indent="0" algn="just">
              <a:spcAft>
                <a:spcPts val="1000"/>
              </a:spcAft>
              <a:buNone/>
            </a:pPr>
            <a:r>
              <a:rPr lang="cs-CZ" sz="1800" b="1" dirty="0" smtClean="0">
                <a:ea typeface="MS Mincho"/>
                <a:cs typeface="Arial"/>
              </a:rPr>
              <a:t>Žadatel </a:t>
            </a:r>
            <a:r>
              <a:rPr lang="cs-CZ" sz="1800" b="1" dirty="0">
                <a:ea typeface="MS Mincho"/>
                <a:cs typeface="Arial"/>
              </a:rPr>
              <a:t>nemusí být pověřen jedním pověřovacím aktem, ale několika akty, které na sebe musí navazovat, aby bylo zajištěno kontinuální poskytování služby. V případě nezajištěné návaznosti poskytované služby se příjemce vystavuje riziku navrácení celé dotace. Pověřovací akt pro poskytování SOHZ může být vydáván i postupně, tzn. na kratší časová období, která na sebe přímo navazují a která pokryjí celou dobu udržitelnosti.</a:t>
            </a:r>
            <a:endParaRPr lang="cs-CZ" sz="1800" dirty="0">
              <a:ea typeface="MS Mincho"/>
              <a:cs typeface="Times New Roman"/>
            </a:endParaRPr>
          </a:p>
          <a:p>
            <a:endParaRPr lang="cs-CZ" dirty="0"/>
          </a:p>
        </p:txBody>
      </p:sp>
      <p:pic>
        <p:nvPicPr>
          <p:cNvPr id="4" name="Picture 2" descr="\\nt1\O\Loga 2014_2020\IROP\Logolinky\RGB\JPG\IROP_CZ_RO_B_C RGB_malý.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6531" y="58522"/>
            <a:ext cx="9137469" cy="1155801"/>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dirty="0" smtClean="0"/>
              <a:t/>
            </a:r>
            <a:br>
              <a:rPr lang="cs-CZ" dirty="0" smtClean="0"/>
            </a:br>
            <a:r>
              <a:rPr lang="cs-CZ" sz="1800" cap="none" dirty="0">
                <a:solidFill>
                  <a:srgbClr val="4F81BD"/>
                </a:solidFill>
              </a:rPr>
              <a:t>49. výzva IROP – </a:t>
            </a:r>
            <a:r>
              <a:rPr lang="cs-CZ" sz="1800" cap="none" dirty="0" err="1">
                <a:solidFill>
                  <a:srgbClr val="4F81BD"/>
                </a:solidFill>
              </a:rPr>
              <a:t>Deinstitucionalizace</a:t>
            </a:r>
            <a:r>
              <a:rPr lang="cs-CZ" sz="1800" cap="none" dirty="0">
                <a:solidFill>
                  <a:srgbClr val="4F81BD"/>
                </a:solidFill>
              </a:rPr>
              <a:t> sociálních služeb za účelem sociálního 	začleňování II.</a:t>
            </a:r>
            <a:r>
              <a:rPr lang="en-US" dirty="0" smtClean="0"/>
              <a:t/>
            </a:r>
            <a:br>
              <a:rPr lang="en-US" dirty="0" smtClean="0"/>
            </a:br>
            <a:endParaRPr lang="en-US" dirty="0"/>
          </a:p>
        </p:txBody>
      </p:sp>
    </p:spTree>
    <p:extLst>
      <p:ext uri="{BB962C8B-B14F-4D97-AF65-F5344CB8AC3E}">
        <p14:creationId xmlns:p14="http://schemas.microsoft.com/office/powerpoint/2010/main" val="630917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400" dirty="0" smtClean="0">
                <a:solidFill>
                  <a:schemeClr val="accent1"/>
                </a:solidFill>
              </a:rPr>
              <a:t>Výzvy IROP SC 2.1</a:t>
            </a:r>
            <a:br>
              <a:rPr lang="cs-CZ" sz="2400" dirty="0" smtClean="0">
                <a:solidFill>
                  <a:schemeClr val="accent1"/>
                </a:solidFill>
              </a:rPr>
            </a:br>
            <a:r>
              <a:rPr lang="cs-CZ" sz="2400" dirty="0" smtClean="0">
                <a:solidFill>
                  <a:schemeClr val="accent1"/>
                </a:solidFill>
              </a:rPr>
              <a:t>Individuální projekty</a:t>
            </a:r>
            <a:endParaRPr lang="cs-CZ" sz="2400" dirty="0">
              <a:solidFill>
                <a:schemeClr val="accent1"/>
              </a:solidFill>
            </a:endParaRPr>
          </a:p>
        </p:txBody>
      </p:sp>
      <p:sp>
        <p:nvSpPr>
          <p:cNvPr id="3" name="Zástupný symbol pro obsah 2"/>
          <p:cNvSpPr>
            <a:spLocks noGrp="1"/>
          </p:cNvSpPr>
          <p:nvPr>
            <p:ph idx="1"/>
          </p:nvPr>
        </p:nvSpPr>
        <p:spPr/>
        <p:txBody>
          <a:bodyPr>
            <a:normAutofit/>
          </a:bodyPr>
          <a:lstStyle/>
          <a:p>
            <a:pPr marL="0" indent="0" algn="just">
              <a:buNone/>
            </a:pPr>
            <a:r>
              <a:rPr lang="cs-CZ" sz="1600" b="1" dirty="0" smtClean="0"/>
              <a:t>Ukončené výzvy SC 2.1 - Individuální projekty:</a:t>
            </a:r>
          </a:p>
          <a:p>
            <a:pPr marL="0" indent="0" algn="just">
              <a:buNone/>
            </a:pPr>
            <a:r>
              <a:rPr lang="cs-CZ" sz="1600" dirty="0" smtClean="0"/>
              <a:t>Výzva č. 7 – Deinstitucionalizace ústavních zařízení </a:t>
            </a:r>
          </a:p>
          <a:p>
            <a:pPr lvl="1" algn="just"/>
            <a:r>
              <a:rPr lang="cs-CZ" sz="1600" dirty="0" smtClean="0"/>
              <a:t>Příjem projektů ukončen. Předložené projekty v hodnotě cca 232 mil. Kč</a:t>
            </a:r>
          </a:p>
          <a:p>
            <a:pPr marL="0" lvl="1" indent="0" algn="just">
              <a:buNone/>
            </a:pPr>
            <a:endParaRPr lang="cs-CZ" sz="1600" b="1" dirty="0" smtClean="0"/>
          </a:p>
          <a:p>
            <a:pPr marL="0" lvl="1" indent="0" algn="just">
              <a:buNone/>
            </a:pPr>
            <a:r>
              <a:rPr lang="cs-CZ" sz="1600" b="1" dirty="0" smtClean="0"/>
              <a:t>probíhající výzvy SC 2.1 v roce 2016 - Individuální projekty:</a:t>
            </a:r>
          </a:p>
          <a:p>
            <a:pPr marL="285750" lvl="1" algn="just">
              <a:buFont typeface="Wingdings" panose="05000000000000000000" pitchFamily="2" charset="2"/>
              <a:buChar char="Ø"/>
            </a:pPr>
            <a:r>
              <a:rPr lang="cs-CZ" sz="1600" dirty="0"/>
              <a:t>Rozvoj sociálních </a:t>
            </a:r>
            <a:r>
              <a:rPr lang="cs-CZ" sz="1600" dirty="0" smtClean="0"/>
              <a:t>služeb, výzvy č. 29/3,0. datum vyhlášení 4/2016</a:t>
            </a:r>
            <a:endParaRPr lang="cs-CZ" sz="1600" dirty="0"/>
          </a:p>
          <a:p>
            <a:pPr marL="285750" lvl="1" algn="just">
              <a:buFont typeface="Wingdings" panose="05000000000000000000" pitchFamily="2" charset="2"/>
              <a:buChar char="Ø"/>
            </a:pPr>
            <a:r>
              <a:rPr lang="cs-CZ" sz="1600" dirty="0" smtClean="0"/>
              <a:t>Sociální bydlení, výzvy č. 33/34, datum vyhlášení – 5/2016</a:t>
            </a:r>
          </a:p>
          <a:p>
            <a:pPr marL="285750" lvl="1" algn="just">
              <a:buFont typeface="Wingdings" panose="05000000000000000000" pitchFamily="2" charset="2"/>
              <a:buChar char="Ø"/>
            </a:pPr>
            <a:r>
              <a:rPr lang="cs-CZ" sz="1600" dirty="0" smtClean="0"/>
              <a:t>Komunitní centra, výzvy č. 45/46, datum vyhlášení – 6/2016</a:t>
            </a:r>
          </a:p>
          <a:p>
            <a:pPr marL="285750" lvl="1" algn="just">
              <a:buFont typeface="Wingdings" panose="05000000000000000000" pitchFamily="2" charset="2"/>
              <a:buChar char="Ø"/>
            </a:pPr>
            <a:endParaRPr lang="cs-CZ" sz="1600" dirty="0" smtClean="0"/>
          </a:p>
          <a:p>
            <a:pPr marL="0" lvl="1" indent="0" algn="just">
              <a:buNone/>
            </a:pPr>
            <a:endParaRPr lang="cs-CZ" sz="1600" b="1" dirty="0" smtClean="0">
              <a:solidFill>
                <a:prstClr val="black"/>
              </a:solidFill>
            </a:endParaRPr>
          </a:p>
          <a:p>
            <a:pPr marL="0" lvl="1" indent="0" algn="just">
              <a:buNone/>
            </a:pPr>
            <a:r>
              <a:rPr lang="cs-CZ" sz="1600" b="1" dirty="0" smtClean="0">
                <a:solidFill>
                  <a:prstClr val="black"/>
                </a:solidFill>
              </a:rPr>
              <a:t>Plánované </a:t>
            </a:r>
            <a:r>
              <a:rPr lang="cs-CZ" sz="1600" b="1" dirty="0">
                <a:solidFill>
                  <a:prstClr val="black"/>
                </a:solidFill>
              </a:rPr>
              <a:t>výzvy SC 2.1 v roce </a:t>
            </a:r>
            <a:r>
              <a:rPr lang="cs-CZ" sz="1600" b="1" dirty="0" smtClean="0">
                <a:solidFill>
                  <a:prstClr val="black"/>
                </a:solidFill>
              </a:rPr>
              <a:t>2017 - Individuální </a:t>
            </a:r>
            <a:r>
              <a:rPr lang="cs-CZ" sz="1600" b="1" dirty="0">
                <a:solidFill>
                  <a:prstClr val="black"/>
                </a:solidFill>
              </a:rPr>
              <a:t>projekty</a:t>
            </a:r>
            <a:r>
              <a:rPr lang="cs-CZ" sz="1600" b="1" dirty="0" smtClean="0">
                <a:solidFill>
                  <a:prstClr val="black"/>
                </a:solidFill>
              </a:rPr>
              <a:t>:</a:t>
            </a:r>
          </a:p>
          <a:p>
            <a:pPr marL="285750" lvl="1" algn="just">
              <a:buFont typeface="Wingdings" panose="05000000000000000000" pitchFamily="2" charset="2"/>
              <a:buChar char="Ø"/>
            </a:pPr>
            <a:r>
              <a:rPr lang="cs-CZ" sz="1600" dirty="0" smtClean="0">
                <a:solidFill>
                  <a:prstClr val="black"/>
                </a:solidFill>
              </a:rPr>
              <a:t>Komunitní centra</a:t>
            </a:r>
            <a:r>
              <a:rPr lang="cs-CZ" sz="1600" dirty="0">
                <a:solidFill>
                  <a:prstClr val="black"/>
                </a:solidFill>
              </a:rPr>
              <a:t>, výzvy č. </a:t>
            </a:r>
            <a:r>
              <a:rPr lang="cs-CZ" sz="1600" dirty="0" smtClean="0">
                <a:solidFill>
                  <a:prstClr val="black"/>
                </a:solidFill>
              </a:rPr>
              <a:t>74/75, </a:t>
            </a:r>
            <a:r>
              <a:rPr lang="cs-CZ" sz="1600" dirty="0">
                <a:solidFill>
                  <a:prstClr val="black"/>
                </a:solidFill>
              </a:rPr>
              <a:t>datum vyhlášení </a:t>
            </a:r>
            <a:r>
              <a:rPr lang="cs-CZ" sz="1600" dirty="0" smtClean="0">
                <a:solidFill>
                  <a:prstClr val="black"/>
                </a:solidFill>
              </a:rPr>
              <a:t>2/2017</a:t>
            </a:r>
          </a:p>
          <a:p>
            <a:pPr marL="285750" lvl="1" algn="just">
              <a:buFont typeface="Wingdings" panose="05000000000000000000" pitchFamily="2" charset="2"/>
              <a:buChar char="Ø"/>
            </a:pPr>
            <a:r>
              <a:rPr lang="cs-CZ" sz="1600" dirty="0" smtClean="0">
                <a:solidFill>
                  <a:prstClr val="black"/>
                </a:solidFill>
              </a:rPr>
              <a:t>Rozvoj </a:t>
            </a:r>
            <a:r>
              <a:rPr lang="cs-CZ" sz="1600" dirty="0">
                <a:solidFill>
                  <a:prstClr val="black"/>
                </a:solidFill>
              </a:rPr>
              <a:t>sociálních služeb, výzvy č. </a:t>
            </a:r>
            <a:r>
              <a:rPr lang="cs-CZ" sz="1600" dirty="0" smtClean="0">
                <a:solidFill>
                  <a:prstClr val="black"/>
                </a:solidFill>
              </a:rPr>
              <a:t>77/78, </a:t>
            </a:r>
            <a:r>
              <a:rPr lang="cs-CZ" sz="1600" dirty="0">
                <a:solidFill>
                  <a:prstClr val="black"/>
                </a:solidFill>
              </a:rPr>
              <a:t>datum vyhlášení </a:t>
            </a:r>
            <a:r>
              <a:rPr lang="cs-CZ" sz="1600" dirty="0" smtClean="0">
                <a:solidFill>
                  <a:prstClr val="black"/>
                </a:solidFill>
              </a:rPr>
              <a:t>3/2017</a:t>
            </a:r>
          </a:p>
          <a:p>
            <a:pPr marL="285750" lvl="1" algn="just">
              <a:buFont typeface="Wingdings" panose="05000000000000000000" pitchFamily="2" charset="2"/>
              <a:buChar char="Ø"/>
            </a:pPr>
            <a:r>
              <a:rPr lang="cs-CZ" sz="1600" dirty="0">
                <a:solidFill>
                  <a:prstClr val="black"/>
                </a:solidFill>
              </a:rPr>
              <a:t>Sociální bydlení, výzvy č. </a:t>
            </a:r>
            <a:r>
              <a:rPr lang="cs-CZ" sz="1600" dirty="0" smtClean="0">
                <a:solidFill>
                  <a:prstClr val="black"/>
                </a:solidFill>
              </a:rPr>
              <a:t>80/81, </a:t>
            </a:r>
            <a:r>
              <a:rPr lang="cs-CZ" sz="1600" dirty="0">
                <a:solidFill>
                  <a:prstClr val="black"/>
                </a:solidFill>
              </a:rPr>
              <a:t>datum vyhlášení </a:t>
            </a:r>
            <a:r>
              <a:rPr lang="cs-CZ" sz="1600" dirty="0" smtClean="0">
                <a:solidFill>
                  <a:prstClr val="black"/>
                </a:solidFill>
              </a:rPr>
              <a:t>4/2017</a:t>
            </a:r>
          </a:p>
          <a:p>
            <a:pPr marL="285750" lvl="1" algn="just">
              <a:buFont typeface="Wingdings" panose="05000000000000000000" pitchFamily="2" charset="2"/>
              <a:buChar char="Ø"/>
            </a:pPr>
            <a:r>
              <a:rPr lang="cs-CZ" sz="1600" dirty="0">
                <a:solidFill>
                  <a:prstClr val="black"/>
                </a:solidFill>
              </a:rPr>
              <a:t>Polyfunkční komunitní centra, </a:t>
            </a:r>
            <a:r>
              <a:rPr lang="cs-CZ" sz="1600" dirty="0" smtClean="0">
                <a:solidFill>
                  <a:prstClr val="black"/>
                </a:solidFill>
              </a:rPr>
              <a:t>výzva č. 82, </a:t>
            </a:r>
            <a:r>
              <a:rPr lang="cs-CZ" sz="1600" dirty="0">
                <a:solidFill>
                  <a:prstClr val="black"/>
                </a:solidFill>
              </a:rPr>
              <a:t>datum vyhlášení </a:t>
            </a:r>
            <a:r>
              <a:rPr lang="cs-CZ" sz="1600" dirty="0" smtClean="0">
                <a:solidFill>
                  <a:prstClr val="black"/>
                </a:solidFill>
              </a:rPr>
              <a:t>4/2017</a:t>
            </a:r>
            <a:endParaRPr lang="cs-CZ" sz="1600" dirty="0">
              <a:solidFill>
                <a:prstClr val="black"/>
              </a:solidFill>
            </a:endParaRPr>
          </a:p>
          <a:p>
            <a:pPr marL="0" lvl="1" indent="0" algn="just">
              <a:buNone/>
            </a:pPr>
            <a:endParaRPr lang="cs-CZ" sz="1800" dirty="0">
              <a:solidFill>
                <a:prstClr val="black"/>
              </a:solidFill>
            </a:endParaRPr>
          </a:p>
          <a:p>
            <a:pPr marL="285750" lvl="1" algn="just">
              <a:buFont typeface="Wingdings" panose="05000000000000000000" pitchFamily="2" charset="2"/>
              <a:buChar char="Ø"/>
            </a:pPr>
            <a:endParaRPr lang="cs-CZ" sz="1800" dirty="0">
              <a:solidFill>
                <a:prstClr val="black"/>
              </a:solidFill>
            </a:endParaRPr>
          </a:p>
          <a:p>
            <a:pPr marL="285750" lvl="1" algn="just">
              <a:buFont typeface="Wingdings" panose="05000000000000000000" pitchFamily="2" charset="2"/>
              <a:buChar char="Ø"/>
            </a:pPr>
            <a:endParaRPr lang="cs-CZ" sz="1800" dirty="0">
              <a:solidFill>
                <a:prstClr val="black"/>
              </a:solidFill>
            </a:endParaRPr>
          </a:p>
          <a:p>
            <a:pPr marL="0" lvl="1" indent="0" algn="just">
              <a:buNone/>
            </a:pPr>
            <a:endParaRPr lang="cs-CZ" sz="1800" dirty="0"/>
          </a:p>
          <a:p>
            <a:pPr marL="0" lvl="1" indent="0" algn="just">
              <a:buNone/>
            </a:pPr>
            <a:endParaRPr lang="cs-CZ" sz="1800" dirty="0" smtClean="0"/>
          </a:p>
          <a:p>
            <a:pPr marL="285750" lvl="1" algn="just">
              <a:buFont typeface="Wingdings" panose="05000000000000000000" pitchFamily="2" charset="2"/>
              <a:buChar char="Ø"/>
            </a:pPr>
            <a:endParaRPr lang="cs-CZ" sz="1800" dirty="0"/>
          </a:p>
          <a:p>
            <a:pPr marL="457200" lvl="1" indent="0">
              <a:buNone/>
            </a:pPr>
            <a:endParaRPr lang="cs-CZ" sz="1200" dirty="0"/>
          </a:p>
          <a:p>
            <a:pPr marL="457200" lvl="1" indent="0" algn="just">
              <a:buNone/>
            </a:pPr>
            <a:endParaRPr lang="cs-CZ" sz="1800" dirty="0"/>
          </a:p>
        </p:txBody>
      </p:sp>
    </p:spTree>
    <p:extLst>
      <p:ext uri="{BB962C8B-B14F-4D97-AF65-F5344CB8AC3E}">
        <p14:creationId xmlns:p14="http://schemas.microsoft.com/office/powerpoint/2010/main" val="19210801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defTabSz="914400">
              <a:spcBef>
                <a:spcPts val="0"/>
              </a:spcBef>
            </a:pPr>
            <a:r>
              <a:rPr lang="cs-CZ" sz="1800" b="0" cap="none" dirty="0">
                <a:solidFill>
                  <a:prstClr val="black"/>
                </a:solidFill>
                <a:latin typeface="Arial"/>
                <a:ea typeface="+mn-ea"/>
                <a:cs typeface="+mn-cs"/>
              </a:rPr>
              <a:t/>
            </a:r>
            <a:br>
              <a:rPr lang="cs-CZ" sz="1800" b="0" cap="none" dirty="0">
                <a:solidFill>
                  <a:prstClr val="black"/>
                </a:solidFill>
                <a:latin typeface="Arial"/>
                <a:ea typeface="+mn-ea"/>
                <a:cs typeface="+mn-cs"/>
              </a:rPr>
            </a:br>
            <a:r>
              <a:rPr lang="cs-CZ" sz="1800" b="0" cap="none" dirty="0">
                <a:solidFill>
                  <a:srgbClr val="4F81BD"/>
                </a:solidFill>
                <a:latin typeface="Arial"/>
                <a:ea typeface="+mn-ea"/>
                <a:cs typeface="+mn-cs"/>
              </a:rPr>
              <a:t>49. výzva IROP – </a:t>
            </a:r>
            <a:r>
              <a:rPr lang="cs-CZ" sz="1800" b="0" cap="none" dirty="0" err="1">
                <a:solidFill>
                  <a:srgbClr val="4F81BD"/>
                </a:solidFill>
                <a:latin typeface="Arial"/>
                <a:ea typeface="+mn-ea"/>
                <a:cs typeface="+mn-cs"/>
              </a:rPr>
              <a:t>Deinstitucionalizace</a:t>
            </a:r>
            <a:r>
              <a:rPr lang="cs-CZ" sz="1800" b="0" cap="none" dirty="0">
                <a:solidFill>
                  <a:srgbClr val="4F81BD"/>
                </a:solidFill>
                <a:latin typeface="Arial"/>
                <a:ea typeface="+mn-ea"/>
                <a:cs typeface="+mn-cs"/>
              </a:rPr>
              <a:t> sociálních služeb za účelem sociálního 	začleňování II.</a:t>
            </a:r>
            <a:r>
              <a:rPr lang="en-US" sz="1800" b="0" cap="none" dirty="0">
                <a:solidFill>
                  <a:prstClr val="black"/>
                </a:solidFill>
                <a:latin typeface="Arial"/>
                <a:ea typeface="+mn-ea"/>
                <a:cs typeface="+mn-cs"/>
              </a:rPr>
              <a:t/>
            </a:r>
            <a:br>
              <a:rPr lang="en-US" sz="1800" b="0" cap="none" dirty="0">
                <a:solidFill>
                  <a:prstClr val="black"/>
                </a:solidFill>
                <a:latin typeface="Arial"/>
                <a:ea typeface="+mn-ea"/>
                <a:cs typeface="+mn-cs"/>
              </a:rPr>
            </a:br>
            <a:r>
              <a:rPr lang="en-US" sz="1800" b="0" cap="none" dirty="0">
                <a:solidFill>
                  <a:prstClr val="black"/>
                </a:solidFill>
                <a:latin typeface="Arial"/>
                <a:ea typeface="+mn-ea"/>
                <a:cs typeface="+mn-cs"/>
              </a:rPr>
              <a:t/>
            </a:r>
            <a:br>
              <a:rPr lang="en-US" sz="1800" b="0" cap="none" dirty="0">
                <a:solidFill>
                  <a:prstClr val="black"/>
                </a:solidFill>
                <a:latin typeface="Arial"/>
                <a:ea typeface="+mn-ea"/>
                <a:cs typeface="+mn-cs"/>
              </a:rPr>
            </a:br>
            <a:endParaRPr lang="cs-CZ" sz="2400" dirty="0">
              <a:solidFill>
                <a:schemeClr val="accent1"/>
              </a:solidFill>
            </a:endParaRPr>
          </a:p>
        </p:txBody>
      </p:sp>
      <p:sp>
        <p:nvSpPr>
          <p:cNvPr id="3" name="Zástupný symbol pro obsah 2"/>
          <p:cNvSpPr>
            <a:spLocks noGrp="1"/>
          </p:cNvSpPr>
          <p:nvPr>
            <p:ph idx="1"/>
          </p:nvPr>
        </p:nvSpPr>
        <p:spPr/>
        <p:txBody>
          <a:bodyPr>
            <a:normAutofit/>
          </a:bodyPr>
          <a:lstStyle/>
          <a:p>
            <a:pPr marL="0" lvl="1" indent="0" algn="just">
              <a:buNone/>
            </a:pPr>
            <a:r>
              <a:rPr lang="cs-CZ" sz="1800" b="1" dirty="0" smtClean="0">
                <a:solidFill>
                  <a:prstClr val="black"/>
                </a:solidFill>
              </a:rPr>
              <a:t>Nejčastější pochybení:</a:t>
            </a:r>
          </a:p>
          <a:p>
            <a:pPr marL="0" lvl="1" indent="0" algn="just">
              <a:buNone/>
            </a:pPr>
            <a:endParaRPr lang="cs-CZ" sz="1800" b="1" dirty="0">
              <a:solidFill>
                <a:prstClr val="black"/>
              </a:solidFill>
            </a:endParaRPr>
          </a:p>
          <a:p>
            <a:pPr marL="285750" lvl="1" algn="just">
              <a:buFont typeface="Wingdings" panose="05000000000000000000" pitchFamily="2" charset="2"/>
              <a:buChar char="Ø"/>
            </a:pPr>
            <a:r>
              <a:rPr lang="cs-CZ" sz="1800" dirty="0" smtClean="0">
                <a:solidFill>
                  <a:prstClr val="black"/>
                </a:solidFill>
              </a:rPr>
              <a:t>Přesná podoba příloh </a:t>
            </a:r>
          </a:p>
          <a:p>
            <a:pPr marL="285750" lvl="1" algn="just">
              <a:buFont typeface="Wingdings" panose="05000000000000000000" pitchFamily="2" charset="2"/>
              <a:buChar char="Ø"/>
            </a:pPr>
            <a:r>
              <a:rPr lang="cs-CZ" sz="1800" dirty="0" smtClean="0">
                <a:solidFill>
                  <a:prstClr val="black"/>
                </a:solidFill>
              </a:rPr>
              <a:t>Kritéria sociálních služeb a komunitního charakteru a kritéria transformace a </a:t>
            </a:r>
            <a:r>
              <a:rPr lang="cs-CZ" sz="1800" dirty="0" err="1" smtClean="0">
                <a:solidFill>
                  <a:prstClr val="black"/>
                </a:solidFill>
              </a:rPr>
              <a:t>deinstitucionalizace</a:t>
            </a:r>
            <a:endParaRPr lang="cs-CZ" sz="1800" dirty="0" smtClean="0">
              <a:solidFill>
                <a:prstClr val="black"/>
              </a:solidFill>
            </a:endParaRPr>
          </a:p>
          <a:p>
            <a:pPr marL="285750" lvl="1" algn="just">
              <a:buFont typeface="Wingdings" panose="05000000000000000000" pitchFamily="2" charset="2"/>
              <a:buChar char="Ø"/>
            </a:pPr>
            <a:r>
              <a:rPr lang="cs-CZ" sz="1800" dirty="0" smtClean="0">
                <a:solidFill>
                  <a:prstClr val="black"/>
                </a:solidFill>
              </a:rPr>
              <a:t>Studie </a:t>
            </a:r>
            <a:r>
              <a:rPr lang="cs-CZ" sz="1800" dirty="0" err="1" smtClean="0">
                <a:solidFill>
                  <a:prstClr val="black"/>
                </a:solidFill>
              </a:rPr>
              <a:t>proveditelnsti</a:t>
            </a:r>
            <a:endParaRPr lang="cs-CZ" sz="1800" dirty="0">
              <a:solidFill>
                <a:prstClr val="black"/>
              </a:solidFill>
            </a:endParaRPr>
          </a:p>
          <a:p>
            <a:pPr marL="0" lvl="1" indent="0" algn="just">
              <a:buNone/>
            </a:pPr>
            <a:endParaRPr lang="cs-CZ" sz="1800" dirty="0">
              <a:solidFill>
                <a:prstClr val="black"/>
              </a:solidFill>
            </a:endParaRPr>
          </a:p>
          <a:p>
            <a:pPr marL="0" lvl="1" indent="0" algn="just">
              <a:buNone/>
            </a:pPr>
            <a:endParaRPr lang="cs-CZ" sz="1800" dirty="0">
              <a:solidFill>
                <a:prstClr val="black"/>
              </a:solidFill>
            </a:endParaRPr>
          </a:p>
          <a:p>
            <a:pPr marL="285750" lvl="1" algn="just">
              <a:buFont typeface="Wingdings" panose="05000000000000000000" pitchFamily="2" charset="2"/>
              <a:buChar char="Ø"/>
            </a:pPr>
            <a:endParaRPr lang="cs-CZ" sz="1800" dirty="0">
              <a:solidFill>
                <a:prstClr val="black"/>
              </a:solidFill>
            </a:endParaRPr>
          </a:p>
          <a:p>
            <a:pPr marL="0" lvl="1" indent="0" algn="just">
              <a:buNone/>
            </a:pPr>
            <a:endParaRPr lang="cs-CZ" sz="1800" dirty="0"/>
          </a:p>
          <a:p>
            <a:pPr marL="0" lvl="1" indent="0" algn="just">
              <a:buNone/>
            </a:pPr>
            <a:endParaRPr lang="cs-CZ" sz="1800" dirty="0" smtClean="0"/>
          </a:p>
          <a:p>
            <a:pPr marL="285750" lvl="1" algn="just">
              <a:buFont typeface="Wingdings" panose="05000000000000000000" pitchFamily="2" charset="2"/>
              <a:buChar char="Ø"/>
            </a:pPr>
            <a:endParaRPr lang="cs-CZ" sz="1800" dirty="0"/>
          </a:p>
          <a:p>
            <a:pPr marL="457200" lvl="1" indent="0">
              <a:buNone/>
            </a:pPr>
            <a:endParaRPr lang="cs-CZ" sz="1200" dirty="0"/>
          </a:p>
          <a:p>
            <a:pPr marL="457200" lvl="1" indent="0" algn="just">
              <a:buNone/>
            </a:pPr>
            <a:endParaRPr lang="cs-CZ" sz="1800" dirty="0"/>
          </a:p>
        </p:txBody>
      </p:sp>
    </p:spTree>
    <p:extLst>
      <p:ext uri="{BB962C8B-B14F-4D97-AF65-F5344CB8AC3E}">
        <p14:creationId xmlns:p14="http://schemas.microsoft.com/office/powerpoint/2010/main" val="34815465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pic>
        <p:nvPicPr>
          <p:cNvPr id="9"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7" name="Zástupný symbol pro obsah 2"/>
          <p:cNvSpPr txBox="1">
            <a:spLocks/>
          </p:cNvSpPr>
          <p:nvPr/>
        </p:nvSpPr>
        <p:spPr>
          <a:xfrm>
            <a:off x="457200" y="1214438"/>
            <a:ext cx="8229600" cy="4878858"/>
          </a:xfrm>
          <a:prstGeom prst="rect">
            <a:avLst/>
          </a:prstGeom>
        </p:spPr>
        <p:txBody>
          <a:bodyPr>
            <a:normAutofit fontScale="8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50000"/>
              </a:lnSpc>
              <a:buFont typeface="Arial"/>
              <a:buNone/>
            </a:pPr>
            <a:r>
              <a:rPr lang="cs-CZ" sz="2200" b="1" dirty="0" smtClean="0">
                <a:solidFill>
                  <a:prstClr val="black"/>
                </a:solidFill>
              </a:rPr>
              <a:t>Ministerstvo pro místní rozvoj České republiky</a:t>
            </a:r>
          </a:p>
          <a:p>
            <a:pPr marL="0" indent="0">
              <a:lnSpc>
                <a:spcPct val="150000"/>
              </a:lnSpc>
              <a:buFont typeface="Arial"/>
              <a:buNone/>
            </a:pPr>
            <a:r>
              <a:rPr lang="cs-CZ" sz="2200" dirty="0" smtClean="0">
                <a:solidFill>
                  <a:prstClr val="black"/>
                </a:solidFill>
              </a:rPr>
              <a:t>= Řídicí orgán IROP (ŘO IROP)</a:t>
            </a:r>
          </a:p>
          <a:p>
            <a:pPr>
              <a:lnSpc>
                <a:spcPct val="150000"/>
              </a:lnSpc>
              <a:buFont typeface="Wingdings" panose="05000000000000000000" pitchFamily="2" charset="2"/>
              <a:buChar char="§"/>
            </a:pPr>
            <a:r>
              <a:rPr lang="cs-CZ" sz="2200" dirty="0" smtClean="0">
                <a:solidFill>
                  <a:prstClr val="black"/>
                </a:solidFill>
              </a:rPr>
              <a:t>řízení programu</a:t>
            </a:r>
          </a:p>
          <a:p>
            <a:pPr>
              <a:lnSpc>
                <a:spcPct val="150000"/>
              </a:lnSpc>
              <a:buFont typeface="Wingdings" panose="05000000000000000000" pitchFamily="2" charset="2"/>
              <a:buChar char="§"/>
            </a:pPr>
            <a:r>
              <a:rPr lang="cs-CZ" sz="2200" dirty="0" smtClean="0">
                <a:solidFill>
                  <a:prstClr val="black"/>
                </a:solidFill>
              </a:rPr>
              <a:t>příprava výzev a pravidel pro žadatele a příjemce, </a:t>
            </a:r>
          </a:p>
          <a:p>
            <a:pPr>
              <a:lnSpc>
                <a:spcPct val="150000"/>
              </a:lnSpc>
              <a:buFont typeface="Wingdings" panose="05000000000000000000" pitchFamily="2" charset="2"/>
              <a:buChar char="§"/>
            </a:pPr>
            <a:r>
              <a:rPr lang="cs-CZ" sz="2200" dirty="0" smtClean="0">
                <a:solidFill>
                  <a:prstClr val="black"/>
                </a:solidFill>
              </a:rPr>
              <a:t>poskytovatel dotace </a:t>
            </a:r>
          </a:p>
          <a:p>
            <a:pPr>
              <a:lnSpc>
                <a:spcPct val="150000"/>
              </a:lnSpc>
              <a:buFont typeface="Arial" panose="020B0604020202020204" pitchFamily="34" charset="0"/>
              <a:buChar char="•"/>
            </a:pPr>
            <a:endParaRPr lang="cs-CZ" sz="2200" dirty="0" smtClean="0">
              <a:solidFill>
                <a:prstClr val="black"/>
              </a:solidFill>
            </a:endParaRPr>
          </a:p>
          <a:p>
            <a:pPr marL="0" indent="0" algn="just" eaLnBrk="0" fontAlgn="base" hangingPunct="0">
              <a:lnSpc>
                <a:spcPct val="150000"/>
              </a:lnSpc>
              <a:spcAft>
                <a:spcPct val="0"/>
              </a:spcAft>
              <a:buFont typeface="Arial"/>
              <a:buNone/>
            </a:pPr>
            <a:r>
              <a:rPr lang="cs-CZ" sz="2200" b="1" dirty="0" smtClean="0">
                <a:solidFill>
                  <a:prstClr val="black"/>
                </a:solidFill>
              </a:rPr>
              <a:t>Centrum pro regionální rozvoj České republiky</a:t>
            </a:r>
          </a:p>
          <a:p>
            <a:pPr marL="0" indent="0" algn="just" eaLnBrk="0" fontAlgn="base" hangingPunct="0">
              <a:lnSpc>
                <a:spcPct val="150000"/>
              </a:lnSpc>
              <a:spcAft>
                <a:spcPct val="0"/>
              </a:spcAft>
              <a:buFont typeface="Arial"/>
              <a:buNone/>
            </a:pPr>
            <a:r>
              <a:rPr lang="cs-CZ" sz="2200" dirty="0" smtClean="0">
                <a:solidFill>
                  <a:prstClr val="black"/>
                </a:solidFill>
              </a:rPr>
              <a:t>= zprostředkující subjekt pro IROP</a:t>
            </a:r>
          </a:p>
          <a:p>
            <a:pPr algn="just" eaLnBrk="0" fontAlgn="base" hangingPunct="0">
              <a:lnSpc>
                <a:spcPct val="150000"/>
              </a:lnSpc>
              <a:spcAft>
                <a:spcPct val="0"/>
              </a:spcAft>
              <a:buFont typeface="Wingdings" panose="05000000000000000000" pitchFamily="2" charset="2"/>
              <a:buChar char="§"/>
            </a:pPr>
            <a:r>
              <a:rPr lang="cs-CZ" sz="2200" dirty="0" smtClean="0">
                <a:solidFill>
                  <a:prstClr val="black"/>
                </a:solidFill>
              </a:rPr>
              <a:t>konzultace, příjem a hodnocení žádostí o podporu, kontroly projektů, kontroly žádostí o platbu, administrace změn, zpracování podkladů pro certifikaci</a:t>
            </a:r>
          </a:p>
          <a:p>
            <a:endParaRPr lang="cs-CZ" dirty="0"/>
          </a:p>
        </p:txBody>
      </p:sp>
      <p:sp>
        <p:nvSpPr>
          <p:cNvPr id="11" name="Nadpis 1"/>
          <p:cNvSpPr txBox="1">
            <a:spLocks/>
          </p:cNvSpPr>
          <p:nvPr/>
        </p:nvSpPr>
        <p:spPr>
          <a:xfrm>
            <a:off x="457200" y="274638"/>
            <a:ext cx="8229600" cy="1143000"/>
          </a:xfrm>
          <a:prstGeom prst="rect">
            <a:avLst/>
          </a:prstGeom>
        </p:spPr>
        <p:txBody>
          <a:bodyPr anchor="ct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endParaRPr lang="cs-CZ" sz="3200" dirty="0">
              <a:solidFill>
                <a:srgbClr val="0070C0"/>
              </a:solidFill>
            </a:endParaRPr>
          </a:p>
        </p:txBody>
      </p:sp>
      <p:sp>
        <p:nvSpPr>
          <p:cNvPr id="8" name="Title 1"/>
          <p:cNvSpPr txBox="1">
            <a:spLocks/>
          </p:cNvSpPr>
          <p:nvPr/>
        </p:nvSpPr>
        <p:spPr>
          <a:xfrm>
            <a:off x="457200" y="222800"/>
            <a:ext cx="8229600" cy="74295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a:solidFill>
                  <a:srgbClr val="0070C0"/>
                </a:solidFill>
              </a:rPr>
              <a:t>Role MMR </a:t>
            </a:r>
            <a:r>
              <a:rPr lang="cs-CZ" sz="3200" cap="none" dirty="0">
                <a:solidFill>
                  <a:srgbClr val="0070C0"/>
                </a:solidFill>
              </a:rPr>
              <a:t>a</a:t>
            </a:r>
            <a:r>
              <a:rPr lang="cs-CZ" sz="3200" dirty="0">
                <a:solidFill>
                  <a:srgbClr val="0070C0"/>
                </a:solidFill>
              </a:rPr>
              <a:t> CRR</a:t>
            </a:r>
          </a:p>
        </p:txBody>
      </p:sp>
    </p:spTree>
    <p:extLst>
      <p:ext uri="{BB962C8B-B14F-4D97-AF65-F5344CB8AC3E}">
        <p14:creationId xmlns:p14="http://schemas.microsoft.com/office/powerpoint/2010/main" val="25058932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8194" name="Rectangle 2"/>
          <p:cNvSpPr>
            <a:spLocks noGrp="1" noChangeArrowheads="1"/>
          </p:cNvSpPr>
          <p:nvPr>
            <p:ph type="body" idx="4294967295"/>
          </p:nvPr>
        </p:nvSpPr>
        <p:spPr>
          <a:xfrm>
            <a:off x="0" y="1217613"/>
            <a:ext cx="9144000" cy="4984750"/>
          </a:xfrm>
        </p:spPr>
        <p:txBody>
          <a:bodyPr rtlCol="0">
            <a:noAutofit/>
          </a:bodyPr>
          <a:lstStyle/>
          <a:p>
            <a:pPr marL="714375" indent="-357188"/>
            <a:r>
              <a:rPr lang="cs-CZ" sz="1600" dirty="0" smtClean="0"/>
              <a:t>žádosti </a:t>
            </a:r>
            <a:r>
              <a:rPr lang="cs-CZ" sz="1600" dirty="0"/>
              <a:t>o podporu </a:t>
            </a:r>
            <a:r>
              <a:rPr lang="cs-CZ" sz="1600" b="1" dirty="0"/>
              <a:t>finalizovat v IS KP14+ dříve </a:t>
            </a:r>
            <a:r>
              <a:rPr lang="cs-CZ" sz="1600" dirty="0"/>
              <a:t>než v posledních hodinách, resp. minutách před termínem ukončení příjmu žádostí ve výzvě, </a:t>
            </a:r>
          </a:p>
          <a:p>
            <a:pPr marL="714375" lvl="0" indent="-357188"/>
            <a:r>
              <a:rPr lang="cs-CZ" sz="1600" dirty="0" smtClean="0"/>
              <a:t>postupovat </a:t>
            </a:r>
            <a:r>
              <a:rPr lang="cs-CZ" sz="1600" dirty="0"/>
              <a:t>nejen v souladu se </a:t>
            </a:r>
            <a:r>
              <a:rPr lang="cs-CZ" sz="1600" b="1" dirty="0" smtClean="0"/>
              <a:t>Specifickými</a:t>
            </a:r>
            <a:r>
              <a:rPr lang="cs-CZ" sz="1600" b="1" dirty="0"/>
              <a:t>, ale také s Obecnými </a:t>
            </a:r>
            <a:r>
              <a:rPr lang="cs-CZ" sz="1600" b="1" dirty="0" smtClean="0"/>
              <a:t>pravidly</a:t>
            </a:r>
          </a:p>
          <a:p>
            <a:pPr marL="714375" indent="-357188"/>
            <a:r>
              <a:rPr lang="cs-CZ" sz="1600" dirty="0" smtClean="0"/>
              <a:t>pečlivost při </a:t>
            </a:r>
            <a:r>
              <a:rPr lang="cs-CZ" sz="1600" b="1" dirty="0"/>
              <a:t>výběru správné </a:t>
            </a:r>
            <a:r>
              <a:rPr lang="cs-CZ" sz="1600" b="1" dirty="0" smtClean="0"/>
              <a:t>výzvy </a:t>
            </a:r>
            <a:r>
              <a:rPr lang="cs-CZ" sz="1600" dirty="0" smtClean="0"/>
              <a:t>-</a:t>
            </a:r>
            <a:r>
              <a:rPr lang="cs-CZ" sz="1600" b="1" dirty="0" smtClean="0"/>
              <a:t> </a:t>
            </a:r>
            <a:r>
              <a:rPr lang="cs-CZ" sz="1600" dirty="0"/>
              <a:t>pro projekt ve správním obvodu ORP se sociálně vyloučenou lokalitou/bez sociálně vyloučené lokality v případě cílených „párových výzev“,</a:t>
            </a:r>
          </a:p>
          <a:p>
            <a:pPr marL="714375" lvl="0" indent="-357188"/>
            <a:r>
              <a:rPr lang="cs-CZ" sz="1600" dirty="0" smtClean="0"/>
              <a:t>věnovat </a:t>
            </a:r>
            <a:r>
              <a:rPr lang="cs-CZ" sz="1600" dirty="0"/>
              <a:t>zvláštní </a:t>
            </a:r>
            <a:r>
              <a:rPr lang="cs-CZ" sz="1600" b="1" dirty="0"/>
              <a:t>pozornost popisu aktivit v žádosti o podporu</a:t>
            </a:r>
            <a:r>
              <a:rPr lang="cs-CZ" sz="1600" dirty="0" smtClean="0"/>
              <a:t>, předmět projektu musí naplňovat hlavní podporovanou aktivitu/ hlavní podporované aktivity konkrétní výzvy (včetně definic a požadavků stanovených v kapitole Specifických pravidel 2.2 Podporované aktivity), </a:t>
            </a:r>
          </a:p>
          <a:p>
            <a:pPr marL="714375" lvl="0" indent="-357188"/>
            <a:r>
              <a:rPr lang="cs-CZ" sz="1600" dirty="0" smtClean="0"/>
              <a:t>úspěšný projekt musí nezbytně </a:t>
            </a:r>
            <a:r>
              <a:rPr lang="cs-CZ" sz="1600" b="1" dirty="0" smtClean="0"/>
              <a:t>splňovat všechna obecná a specifická kritéria přijatelnosti</a:t>
            </a:r>
            <a:r>
              <a:rPr lang="cs-CZ" sz="1600" dirty="0" smtClean="0"/>
              <a:t>, projekt může být </a:t>
            </a:r>
            <a:r>
              <a:rPr lang="cs-CZ" sz="1600" b="1" dirty="0" smtClean="0"/>
              <a:t>vyřazen</a:t>
            </a:r>
            <a:r>
              <a:rPr lang="cs-CZ" sz="1600" dirty="0" smtClean="0"/>
              <a:t> na základě nesplnění jediného kritéria, a to i v případě projektu sestávajícího z více izolovaných/samostatných částí, když jediná část nesplní kritérium,</a:t>
            </a:r>
          </a:p>
          <a:p>
            <a:pPr marL="714375" lvl="0" indent="-357188"/>
            <a:r>
              <a:rPr lang="cs-CZ" sz="1600" dirty="0" smtClean="0"/>
              <a:t>velmi </a:t>
            </a:r>
            <a:r>
              <a:rPr lang="cs-CZ" sz="1600" dirty="0"/>
              <a:t>důležité </a:t>
            </a:r>
            <a:r>
              <a:rPr lang="cs-CZ" sz="1600" dirty="0" smtClean="0"/>
              <a:t>je </a:t>
            </a:r>
            <a:r>
              <a:rPr lang="cs-CZ" sz="1600" b="1" dirty="0" smtClean="0"/>
              <a:t>doložení </a:t>
            </a:r>
            <a:r>
              <a:rPr lang="cs-CZ" sz="1600" b="1" dirty="0"/>
              <a:t>všech relevantních povinných příloh </a:t>
            </a:r>
            <a:r>
              <a:rPr lang="cs-CZ" sz="1600" dirty="0"/>
              <a:t>k </a:t>
            </a:r>
            <a:r>
              <a:rPr lang="cs-CZ" sz="1600" dirty="0" smtClean="0"/>
              <a:t>žádosti a dodržování </a:t>
            </a:r>
            <a:r>
              <a:rPr lang="cs-CZ" sz="1600" b="1" dirty="0"/>
              <a:t>podrobných požadavků </a:t>
            </a:r>
            <a:r>
              <a:rPr lang="cs-CZ" sz="1600" dirty="0"/>
              <a:t>kladených na povinné přílohy k </a:t>
            </a:r>
            <a:r>
              <a:rPr lang="cs-CZ" sz="1600" dirty="0" smtClean="0"/>
              <a:t>žádosti (např</a:t>
            </a:r>
            <a:r>
              <a:rPr lang="cs-CZ" sz="1600" dirty="0"/>
              <a:t>. v případě stavebně zaměřených projektů na úplnost položkového rozpočtu stavby, v případě projektů se zahájeným nebo ukončeným zadávacím nebo výběrovým řízením na úplnost dokumentace k zadávacím a výběrovým řízením a v případě všech projektů na úplnost a jednoznačnost studie proveditelnosti/podkladů pro hodnocení a respektování jejich předepsané </a:t>
            </a:r>
            <a:r>
              <a:rPr lang="cs-CZ" sz="1600" dirty="0" smtClean="0"/>
              <a:t>osnovy),</a:t>
            </a:r>
            <a:endParaRPr lang="cs-CZ" sz="1600" dirty="0"/>
          </a:p>
        </p:txBody>
      </p:sp>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5" name="Nadpis 1"/>
          <p:cNvSpPr txBox="1">
            <a:spLocks/>
          </p:cNvSpPr>
          <p:nvPr/>
        </p:nvSpPr>
        <p:spPr>
          <a:xfrm>
            <a:off x="363538" y="239713"/>
            <a:ext cx="8229600"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a:defRPr/>
            </a:pPr>
            <a:r>
              <a:rPr lang="cs-CZ" sz="2800" b="1" dirty="0">
                <a:solidFill>
                  <a:srgbClr val="0070C0"/>
                </a:solidFill>
              </a:rPr>
              <a:t>Doporučení pro žadatele k předkládání </a:t>
            </a:r>
            <a:r>
              <a:rPr lang="cs-CZ" sz="2800" b="1" dirty="0" smtClean="0">
                <a:solidFill>
                  <a:srgbClr val="0070C0"/>
                </a:solidFill>
              </a:rPr>
              <a:t>žádostí</a:t>
            </a:r>
            <a:endParaRPr lang="cs-CZ" sz="2800" dirty="0">
              <a:solidFill>
                <a:srgbClr val="0070C0"/>
              </a:solidFill>
            </a:endParaRPr>
          </a:p>
        </p:txBody>
      </p:sp>
    </p:spTree>
    <p:extLst>
      <p:ext uri="{BB962C8B-B14F-4D97-AF65-F5344CB8AC3E}">
        <p14:creationId xmlns:p14="http://schemas.microsoft.com/office/powerpoint/2010/main" val="23881004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8194" name="Rectangle 2"/>
          <p:cNvSpPr>
            <a:spLocks noGrp="1" noChangeArrowheads="1"/>
          </p:cNvSpPr>
          <p:nvPr>
            <p:ph type="body" idx="4294967295"/>
          </p:nvPr>
        </p:nvSpPr>
        <p:spPr>
          <a:xfrm>
            <a:off x="0" y="1217613"/>
            <a:ext cx="9144000" cy="4984750"/>
          </a:xfrm>
        </p:spPr>
        <p:txBody>
          <a:bodyPr rtlCol="0">
            <a:noAutofit/>
          </a:bodyPr>
          <a:lstStyle/>
          <a:p>
            <a:pPr marL="714375" lvl="0" indent="-357188"/>
            <a:r>
              <a:rPr lang="cs-CZ" sz="1600" dirty="0"/>
              <a:t>nutnost </a:t>
            </a:r>
            <a:r>
              <a:rPr lang="cs-CZ" sz="1600" b="1" dirty="0"/>
              <a:t>souladu údajů </a:t>
            </a:r>
            <a:r>
              <a:rPr lang="cs-CZ" sz="1600" dirty="0"/>
              <a:t>uváděných </a:t>
            </a:r>
            <a:r>
              <a:rPr lang="cs-CZ" sz="1600" b="1" dirty="0"/>
              <a:t>v žádosti </a:t>
            </a:r>
            <a:r>
              <a:rPr lang="cs-CZ" sz="1600" dirty="0"/>
              <a:t>o podporu v IS KP14+ </a:t>
            </a:r>
            <a:r>
              <a:rPr lang="cs-CZ" sz="1600" b="1" dirty="0"/>
              <a:t>a v povinných přílohách </a:t>
            </a:r>
            <a:r>
              <a:rPr lang="cs-CZ" sz="1600" dirty="0"/>
              <a:t>k žádosti</a:t>
            </a:r>
            <a:r>
              <a:rPr lang="cs-CZ" sz="1600" b="1" dirty="0"/>
              <a:t>,</a:t>
            </a:r>
          </a:p>
          <a:p>
            <a:pPr marL="714375" indent="-357188"/>
            <a:r>
              <a:rPr lang="cs-CZ" sz="1600" dirty="0" smtClean="0"/>
              <a:t>projekt musí být v souladu s podmínkami výzvy, jako jsou např. </a:t>
            </a:r>
            <a:r>
              <a:rPr lang="cs-CZ" sz="1600" b="1" dirty="0" smtClean="0"/>
              <a:t>správně zvolené indikátory </a:t>
            </a:r>
            <a:r>
              <a:rPr lang="cs-CZ" sz="1600" dirty="0" smtClean="0"/>
              <a:t>či správně </a:t>
            </a:r>
            <a:r>
              <a:rPr lang="cs-CZ" sz="1600" b="1" dirty="0" smtClean="0"/>
              <a:t>nastavený harmonogram </a:t>
            </a:r>
            <a:r>
              <a:rPr lang="cs-CZ" sz="1600" dirty="0" smtClean="0"/>
              <a:t>projektu,</a:t>
            </a:r>
          </a:p>
          <a:p>
            <a:pPr marL="714375" lvl="0" indent="-357188"/>
            <a:r>
              <a:rPr lang="cs-CZ" sz="1600" dirty="0" smtClean="0"/>
              <a:t>hodnoty </a:t>
            </a:r>
            <a:r>
              <a:rPr lang="cs-CZ" sz="1600" dirty="0"/>
              <a:t>indikátorů musí odpovídat postupům stanoveným v </a:t>
            </a:r>
            <a:r>
              <a:rPr lang="cs-CZ" sz="1600" b="1" dirty="0"/>
              <a:t>metodických listech indikátorů</a:t>
            </a:r>
            <a:r>
              <a:rPr lang="cs-CZ" sz="1600" dirty="0"/>
              <a:t>, které jsou přílohou specifických pravidel,</a:t>
            </a:r>
          </a:p>
          <a:p>
            <a:pPr marL="714375" lvl="0" indent="-357188"/>
            <a:r>
              <a:rPr lang="cs-CZ" sz="1600" b="1" dirty="0" smtClean="0"/>
              <a:t>řádně </a:t>
            </a:r>
            <a:r>
              <a:rPr lang="cs-CZ" sz="1600" b="1" dirty="0"/>
              <a:t>a jednoznačně vymezovat způsobilé výdaje </a:t>
            </a:r>
            <a:r>
              <a:rPr lang="cs-CZ" sz="1600" dirty="0"/>
              <a:t>projektu, a to jak jednotlivě, tak ve skupině výdajů na hlavní aktivity (min. 85%) a vedlejší aktivity projektu (max. 15</a:t>
            </a:r>
            <a:r>
              <a:rPr lang="cs-CZ" sz="1600" dirty="0" smtClean="0"/>
              <a:t>%),</a:t>
            </a:r>
          </a:p>
          <a:p>
            <a:pPr marL="714375" lvl="0" indent="-357188"/>
            <a:r>
              <a:rPr lang="cs-CZ" sz="1600" dirty="0" smtClean="0"/>
              <a:t>dodržovat </a:t>
            </a:r>
            <a:r>
              <a:rPr lang="cs-CZ" sz="1600" b="1" dirty="0" smtClean="0"/>
              <a:t>stanovené limity </a:t>
            </a:r>
            <a:r>
              <a:rPr lang="cs-CZ" sz="1600" dirty="0" smtClean="0"/>
              <a:t>ve výzvách (na pozemky, podnikatelský plán ap.), </a:t>
            </a:r>
            <a:endParaRPr lang="cs-CZ" sz="1600" dirty="0"/>
          </a:p>
          <a:p>
            <a:pPr marL="714375" lvl="0" indent="-357188"/>
            <a:r>
              <a:rPr lang="cs-CZ" sz="1600" dirty="0" smtClean="0"/>
              <a:t>nutnost</a:t>
            </a:r>
            <a:r>
              <a:rPr lang="cs-CZ" sz="1600" b="1" dirty="0" smtClean="0"/>
              <a:t> zajištění </a:t>
            </a:r>
            <a:r>
              <a:rPr lang="cs-CZ" sz="1600" b="1" dirty="0"/>
              <a:t>majetkoprávních vztahů </a:t>
            </a:r>
            <a:r>
              <a:rPr lang="cs-CZ" sz="1600" dirty="0"/>
              <a:t>k pozemkům v případě stavebně zaměřených projektů,</a:t>
            </a:r>
          </a:p>
          <a:p>
            <a:pPr marL="714375" lvl="0" indent="-357188"/>
            <a:r>
              <a:rPr lang="cs-CZ" sz="1600" b="1" dirty="0" smtClean="0"/>
              <a:t>respektovat </a:t>
            </a:r>
            <a:r>
              <a:rPr lang="cs-CZ" sz="1600" b="1" dirty="0"/>
              <a:t>stanovená pravidla veřejné podpory</a:t>
            </a:r>
            <a:r>
              <a:rPr lang="cs-CZ" sz="1600" dirty="0"/>
              <a:t>, např. motivační účinek projektů nebo režim de </a:t>
            </a:r>
            <a:r>
              <a:rPr lang="cs-CZ" sz="1600" dirty="0" err="1"/>
              <a:t>minimis</a:t>
            </a:r>
            <a:r>
              <a:rPr lang="cs-CZ" sz="1600" dirty="0"/>
              <a:t> (mimo výzvy zaměřené na projekty, které nezakládají nedovolenou veřejnou podporu</a:t>
            </a:r>
            <a:r>
              <a:rPr lang="cs-CZ" sz="1600" dirty="0" smtClean="0"/>
              <a:t>).</a:t>
            </a:r>
            <a:endParaRPr lang="cs-CZ" sz="1600" dirty="0"/>
          </a:p>
          <a:p>
            <a:pPr marL="400050" lvl="1" indent="0">
              <a:spcAft>
                <a:spcPts val="600"/>
              </a:spcAft>
              <a:buNone/>
              <a:defRPr/>
            </a:pPr>
            <a:r>
              <a:rPr lang="cs-CZ" altLang="cs-CZ" sz="1600" dirty="0" smtClean="0"/>
              <a:t>                                       </a:t>
            </a:r>
            <a:endParaRPr lang="cs-CZ" sz="1600" dirty="0" smtClean="0">
              <a:cs typeface="Arial" charset="0"/>
            </a:endParaRPr>
          </a:p>
          <a:p>
            <a:pPr marL="400050" lvl="1" indent="0">
              <a:spcAft>
                <a:spcPts val="600"/>
              </a:spcAft>
              <a:buNone/>
              <a:defRPr/>
            </a:pPr>
            <a:endParaRPr lang="cs-CZ" sz="2000" dirty="0">
              <a:cs typeface="Arial" charset="0"/>
            </a:endParaRPr>
          </a:p>
          <a:p>
            <a:pPr marL="942975" lvl="1" indent="-542925" eaLnBrk="1" fontAlgn="auto" hangingPunct="1">
              <a:spcAft>
                <a:spcPts val="600"/>
              </a:spcAft>
              <a:buFont typeface="Arial" pitchFamily="34" charset="0"/>
              <a:buChar char="•"/>
              <a:defRPr/>
            </a:pPr>
            <a:endParaRPr lang="cs-CZ" sz="3200" dirty="0" smtClean="0">
              <a:cs typeface="Arial" charset="0"/>
            </a:endParaRPr>
          </a:p>
          <a:p>
            <a:pPr marL="355600" indent="-355600" eaLnBrk="1" fontAlgn="auto" hangingPunct="1">
              <a:spcAft>
                <a:spcPts val="600"/>
              </a:spcAft>
              <a:buClr>
                <a:schemeClr val="tx2"/>
              </a:buClr>
              <a:buFont typeface="Arial" charset="0"/>
              <a:buNone/>
              <a:defRPr/>
            </a:pPr>
            <a:endParaRPr lang="cs-CZ" dirty="0" smtClean="0">
              <a:latin typeface="Arial" charset="0"/>
              <a:cs typeface="Arial" charset="0"/>
            </a:endParaRPr>
          </a:p>
        </p:txBody>
      </p:sp>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5" name="Nadpis 1"/>
          <p:cNvSpPr txBox="1">
            <a:spLocks/>
          </p:cNvSpPr>
          <p:nvPr/>
        </p:nvSpPr>
        <p:spPr>
          <a:xfrm>
            <a:off x="363538" y="239713"/>
            <a:ext cx="8229600"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a:defRPr/>
            </a:pPr>
            <a:r>
              <a:rPr lang="cs-CZ" sz="2800" b="1" dirty="0">
                <a:solidFill>
                  <a:srgbClr val="0070C0"/>
                </a:solidFill>
              </a:rPr>
              <a:t>Doporučení pro žadatele k předkládání </a:t>
            </a:r>
            <a:r>
              <a:rPr lang="cs-CZ" sz="2800" b="1" dirty="0" smtClean="0">
                <a:solidFill>
                  <a:srgbClr val="0070C0"/>
                </a:solidFill>
              </a:rPr>
              <a:t>žádostí</a:t>
            </a:r>
            <a:endParaRPr lang="cs-CZ" sz="2800" dirty="0">
              <a:solidFill>
                <a:srgbClr val="0070C0"/>
              </a:solidFill>
            </a:endParaRPr>
          </a:p>
        </p:txBody>
      </p:sp>
    </p:spTree>
    <p:extLst>
      <p:ext uri="{BB962C8B-B14F-4D97-AF65-F5344CB8AC3E}">
        <p14:creationId xmlns:p14="http://schemas.microsoft.com/office/powerpoint/2010/main" val="13545971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0" indent="0" algn="ctr">
              <a:buNone/>
            </a:pPr>
            <a:r>
              <a:rPr lang="cs-CZ" sz="4400" dirty="0">
                <a:solidFill>
                  <a:srgbClr val="000000"/>
                </a:solidFill>
                <a:latin typeface="Myriad Pro Black"/>
                <a:cs typeface="Myriad Pro Black"/>
              </a:rPr>
              <a:t>DĚKUJI VÁM ZA POZORNOST</a:t>
            </a:r>
            <a:r>
              <a:rPr lang="cs-CZ" sz="4400" b="1" dirty="0">
                <a:solidFill>
                  <a:srgbClr val="000000"/>
                </a:solidFill>
                <a:cs typeface="Myriad Pro"/>
              </a:rPr>
              <a:t/>
            </a:r>
            <a:br>
              <a:rPr lang="cs-CZ" sz="4400" b="1" dirty="0">
                <a:solidFill>
                  <a:srgbClr val="000000"/>
                </a:solidFill>
                <a:cs typeface="Myriad Pro"/>
              </a:rPr>
            </a:br>
            <a:r>
              <a:rPr lang="cs-CZ" sz="4400" dirty="0">
                <a:solidFill>
                  <a:srgbClr val="000000"/>
                </a:solidFill>
                <a:cs typeface="Myriad Pro"/>
              </a:rPr>
              <a:t/>
            </a:r>
            <a:br>
              <a:rPr lang="cs-CZ" sz="4400" dirty="0">
                <a:solidFill>
                  <a:srgbClr val="000000"/>
                </a:solidFill>
                <a:cs typeface="Myriad Pro"/>
              </a:rPr>
            </a:br>
            <a:r>
              <a:rPr lang="cs-CZ" dirty="0" smtClean="0">
                <a:solidFill>
                  <a:srgbClr val="000000"/>
                </a:solidFill>
                <a:cs typeface="Myriad Pro"/>
              </a:rPr>
              <a:t>Ministerstvo pro místní rozvoj ČR</a:t>
            </a:r>
          </a:p>
          <a:p>
            <a:pPr marL="0" indent="0" algn="ctr">
              <a:buNone/>
            </a:pPr>
            <a:r>
              <a:rPr lang="cs-CZ" dirty="0" smtClean="0">
                <a:solidFill>
                  <a:srgbClr val="000000"/>
                </a:solidFill>
                <a:cs typeface="Myriad Pro"/>
              </a:rPr>
              <a:t>Odbor řízení operačních programů</a:t>
            </a:r>
            <a:r>
              <a:rPr lang="cs-CZ" dirty="0">
                <a:solidFill>
                  <a:srgbClr val="000000"/>
                </a:solidFill>
                <a:cs typeface="Myriad Pro"/>
              </a:rPr>
              <a:t/>
            </a:r>
            <a:br>
              <a:rPr lang="cs-CZ" dirty="0">
                <a:solidFill>
                  <a:srgbClr val="000000"/>
                </a:solidFill>
                <a:cs typeface="Myriad Pro"/>
              </a:rPr>
            </a:br>
            <a:r>
              <a:rPr lang="cs-CZ" dirty="0" smtClean="0">
                <a:solidFill>
                  <a:srgbClr val="000000"/>
                </a:solidFill>
                <a:cs typeface="Myriad Pro"/>
              </a:rPr>
              <a:t>E-mail: horjak@mmr.cz</a:t>
            </a:r>
            <a:r>
              <a:rPr lang="cs-CZ" dirty="0">
                <a:solidFill>
                  <a:srgbClr val="000000"/>
                </a:solidFill>
                <a:cs typeface="Myriad Pro"/>
              </a:rPr>
              <a:t/>
            </a:r>
            <a:br>
              <a:rPr lang="cs-CZ" dirty="0">
                <a:solidFill>
                  <a:srgbClr val="000000"/>
                </a:solidFill>
                <a:cs typeface="Myriad Pro"/>
              </a:rPr>
            </a:br>
            <a:r>
              <a:rPr lang="cs-CZ" dirty="0">
                <a:solidFill>
                  <a:srgbClr val="000000"/>
                </a:solidFill>
                <a:cs typeface="Myriad Pro"/>
              </a:rPr>
              <a:t/>
            </a:r>
            <a:br>
              <a:rPr lang="cs-CZ" dirty="0">
                <a:solidFill>
                  <a:srgbClr val="000000"/>
                </a:solidFill>
                <a:cs typeface="Myriad Pro"/>
              </a:rPr>
            </a:br>
            <a:endParaRPr lang="cs-CZ" dirty="0"/>
          </a:p>
        </p:txBody>
      </p:sp>
      <p:pic>
        <p:nvPicPr>
          <p:cNvPr id="4" name="Picture 2" descr="\\nt1\O\Loga 2014_2020\IROP\Logolinky\RGB\JPG\IROP_CZ_RO_B_C RGB_malý.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4939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pic>
        <p:nvPicPr>
          <p:cNvPr id="9"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8" name="Nadpis 1"/>
          <p:cNvSpPr txBox="1">
            <a:spLocks/>
          </p:cNvSpPr>
          <p:nvPr/>
        </p:nvSpPr>
        <p:spPr>
          <a:xfrm>
            <a:off x="457200" y="274638"/>
            <a:ext cx="8229600" cy="1143000"/>
          </a:xfrm>
          <a:prstGeom prst="rect">
            <a:avLst/>
          </a:prstGeom>
        </p:spPr>
        <p:txBody>
          <a:bodyPr anchor="ct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endParaRPr lang="cs-CZ" sz="3200" dirty="0">
              <a:solidFill>
                <a:srgbClr val="0070C0"/>
              </a:solidFill>
            </a:endParaRPr>
          </a:p>
        </p:txBody>
      </p:sp>
      <p:sp>
        <p:nvSpPr>
          <p:cNvPr id="10" name="Zástupný symbol pro obsah 2"/>
          <p:cNvSpPr txBox="1">
            <a:spLocks/>
          </p:cNvSpPr>
          <p:nvPr/>
        </p:nvSpPr>
        <p:spPr>
          <a:xfrm>
            <a:off x="107504" y="1340768"/>
            <a:ext cx="8229600"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00050" lvl="1" indent="0">
              <a:spcAft>
                <a:spcPts val="600"/>
              </a:spcAft>
              <a:buFont typeface="Arial"/>
              <a:buNone/>
              <a:defRPr/>
            </a:pPr>
            <a:r>
              <a:rPr lang="cs-CZ" sz="2400" b="1" dirty="0" smtClean="0">
                <a:cs typeface="Arial" charset="0"/>
              </a:rPr>
              <a:t>Obecná pravidla</a:t>
            </a:r>
          </a:p>
          <a:p>
            <a:pPr marL="400050" lvl="1" indent="0">
              <a:spcAft>
                <a:spcPts val="600"/>
              </a:spcAft>
              <a:buFont typeface="Arial"/>
              <a:buNone/>
              <a:defRPr/>
            </a:pPr>
            <a:r>
              <a:rPr lang="cs-CZ" sz="2400" i="1" dirty="0" smtClean="0">
                <a:cs typeface="Arial" charset="0"/>
              </a:rPr>
              <a:t>(závazná pro všechny specifické cíle a výzvy)</a:t>
            </a:r>
            <a:endParaRPr lang="cs-CZ" sz="2400" i="1" u="sng" dirty="0" smtClean="0">
              <a:cs typeface="Arial" charset="0"/>
            </a:endParaRPr>
          </a:p>
          <a:p>
            <a:pPr marL="457200" lvl="1" indent="0">
              <a:buFont typeface="Arial"/>
              <a:buNone/>
              <a:defRPr/>
            </a:pPr>
            <a:r>
              <a:rPr lang="cs-CZ" sz="2400" dirty="0" smtClean="0">
                <a:hlinkClick r:id="rId4"/>
              </a:rPr>
              <a:t>www.dotaceEU.cz/IROP</a:t>
            </a:r>
            <a:endParaRPr lang="cs-CZ" sz="2400" dirty="0" smtClean="0"/>
          </a:p>
          <a:p>
            <a:pPr marL="457200" lvl="1" indent="0">
              <a:buFont typeface="Arial"/>
              <a:buNone/>
              <a:defRPr/>
            </a:pPr>
            <a:endParaRPr lang="cs-CZ" sz="2400" dirty="0" smtClean="0"/>
          </a:p>
          <a:p>
            <a:pPr marL="400050" lvl="1" indent="0">
              <a:spcAft>
                <a:spcPts val="600"/>
              </a:spcAft>
              <a:buFont typeface="Arial"/>
              <a:buNone/>
              <a:defRPr/>
            </a:pPr>
            <a:r>
              <a:rPr lang="cs-CZ" sz="2400" b="1" dirty="0" smtClean="0">
                <a:cs typeface="Arial" charset="0"/>
              </a:rPr>
              <a:t>Specifická pravidla</a:t>
            </a:r>
          </a:p>
          <a:p>
            <a:pPr marL="400050" lvl="1" indent="0">
              <a:spcAft>
                <a:spcPts val="600"/>
              </a:spcAft>
              <a:buFont typeface="Arial"/>
              <a:buNone/>
              <a:defRPr/>
            </a:pPr>
            <a:r>
              <a:rPr lang="cs-CZ" sz="2400" i="1" dirty="0" smtClean="0">
                <a:cs typeface="Arial" charset="0"/>
              </a:rPr>
              <a:t>(pro každou výzvu samostatný dokument)</a:t>
            </a:r>
            <a:r>
              <a:rPr lang="cs-CZ" sz="2400" i="1" u="sng" dirty="0" smtClean="0">
                <a:cs typeface="Arial" charset="0"/>
              </a:rPr>
              <a:t> </a:t>
            </a:r>
          </a:p>
          <a:p>
            <a:pPr marL="400050" lvl="1" indent="0">
              <a:spcAft>
                <a:spcPts val="600"/>
              </a:spcAft>
              <a:buFont typeface="Arial"/>
              <a:buNone/>
              <a:defRPr/>
            </a:pPr>
            <a:r>
              <a:rPr lang="cs-CZ" sz="2400" dirty="0" smtClean="0">
                <a:cs typeface="Arial" charset="0"/>
                <a:hlinkClick r:id="rId4"/>
              </a:rPr>
              <a:t>www.dotaceEU.cz/IROP</a:t>
            </a:r>
            <a:endParaRPr lang="cs-CZ" sz="2400" dirty="0" smtClean="0">
              <a:cs typeface="Arial" charset="0"/>
            </a:endParaRPr>
          </a:p>
          <a:p>
            <a:pPr lvl="1" indent="-342900">
              <a:spcAft>
                <a:spcPts val="600"/>
              </a:spcAft>
              <a:buFont typeface="Arial" panose="020B0604020202020204" pitchFamily="34" charset="0"/>
              <a:buChar char="•"/>
              <a:defRPr/>
            </a:pPr>
            <a:r>
              <a:rPr lang="cs-CZ" sz="2400" dirty="0" smtClean="0">
                <a:cs typeface="Arial" charset="0"/>
              </a:rPr>
              <a:t>podporované aktivity, způsobilé výdaje, hodnoticí kritéria, povinné přílohy</a:t>
            </a:r>
          </a:p>
          <a:p>
            <a:endParaRPr lang="cs-CZ" dirty="0"/>
          </a:p>
        </p:txBody>
      </p:sp>
      <p:sp>
        <p:nvSpPr>
          <p:cNvPr id="7" name="Title 1"/>
          <p:cNvSpPr txBox="1">
            <a:spLocks/>
          </p:cNvSpPr>
          <p:nvPr/>
        </p:nvSpPr>
        <p:spPr>
          <a:xfrm>
            <a:off x="457200" y="222800"/>
            <a:ext cx="8229600" cy="74295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it-IT" sz="3200" dirty="0">
                <a:solidFill>
                  <a:srgbClr val="0070C0"/>
                </a:solidFill>
              </a:rPr>
              <a:t>Pravidla pro žadatele a příjemce</a:t>
            </a:r>
            <a:endParaRPr lang="cs-CZ" sz="3200" dirty="0">
              <a:solidFill>
                <a:srgbClr val="0070C0"/>
              </a:solidFill>
            </a:endParaRPr>
          </a:p>
        </p:txBody>
      </p:sp>
    </p:spTree>
    <p:extLst>
      <p:ext uri="{BB962C8B-B14F-4D97-AF65-F5344CB8AC3E}">
        <p14:creationId xmlns:p14="http://schemas.microsoft.com/office/powerpoint/2010/main" val="3244469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7" name="Nadpis 1"/>
          <p:cNvSpPr txBox="1">
            <a:spLocks/>
          </p:cNvSpPr>
          <p:nvPr/>
        </p:nvSpPr>
        <p:spPr>
          <a:xfrm>
            <a:off x="457200" y="284163"/>
            <a:ext cx="8229600" cy="1143000"/>
          </a:xfrm>
          <a:prstGeom prst="rect">
            <a:avLst/>
          </a:prstGeom>
        </p:spPr>
        <p:txBody>
          <a:bodyPr anchor="ct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endParaRPr lang="cs-CZ" dirty="0">
              <a:solidFill>
                <a:srgbClr val="0070C0"/>
              </a:solidFill>
            </a:endParaRPr>
          </a:p>
        </p:txBody>
      </p:sp>
      <p:graphicFrame>
        <p:nvGraphicFramePr>
          <p:cNvPr id="11" name="Zástupný symbol pro obsah 4"/>
          <p:cNvGraphicFramePr>
            <a:graphicFrameLocks/>
          </p:cNvGraphicFramePr>
          <p:nvPr>
            <p:extLst>
              <p:ext uri="{D42A27DB-BD31-4B8C-83A1-F6EECF244321}">
                <p14:modId xmlns:p14="http://schemas.microsoft.com/office/powerpoint/2010/main" val="3062435021"/>
              </p:ext>
            </p:extLst>
          </p:nvPr>
        </p:nvGraphicFramePr>
        <p:xfrm>
          <a:off x="457200" y="1061048"/>
          <a:ext cx="8229600" cy="5032248"/>
        </p:xfrm>
        <a:graphic>
          <a:graphicData uri="http://schemas.openxmlformats.org/drawingml/2006/table">
            <a:tbl>
              <a:tblPr firstRow="1" bandRow="1">
                <a:tableStyleId>{5C22544A-7EE6-4342-B048-85BDC9FD1C3A}</a:tableStyleId>
              </a:tblPr>
              <a:tblGrid>
                <a:gridCol w="4114800"/>
                <a:gridCol w="4114800"/>
              </a:tblGrid>
              <a:tr h="0">
                <a:tc gridSpan="2">
                  <a:txBody>
                    <a:bodyPr/>
                    <a:lstStyle/>
                    <a:p>
                      <a:pPr algn="ctr"/>
                      <a:r>
                        <a:rPr lang="cs-CZ" dirty="0" smtClean="0"/>
                        <a:t>Kapitoly</a:t>
                      </a:r>
                      <a:r>
                        <a:rPr lang="cs-CZ" baseline="0" dirty="0" smtClean="0"/>
                        <a:t> Obecných pravidel</a:t>
                      </a:r>
                      <a:endParaRPr lang="cs-CZ" dirty="0"/>
                    </a:p>
                  </a:txBody>
                  <a:tcPr/>
                </a:tc>
                <a:tc hMerge="1">
                  <a:txBody>
                    <a:bodyPr/>
                    <a:lstStyle/>
                    <a:p>
                      <a:endParaRPr lang="cs-CZ" dirty="0"/>
                    </a:p>
                  </a:txBody>
                  <a:tcPr/>
                </a:tc>
              </a:tr>
              <a:tr h="356049">
                <a:tc>
                  <a:txBody>
                    <a:bodyPr/>
                    <a:lstStyle/>
                    <a:p>
                      <a:r>
                        <a:rPr lang="cs-CZ" dirty="0" smtClean="0"/>
                        <a:t>Vyhlášení výzvy a předkládání žádostí</a:t>
                      </a:r>
                      <a:endParaRPr lang="cs-CZ" dirty="0"/>
                    </a:p>
                  </a:txBody>
                  <a:tcPr/>
                </a:tc>
                <a:tc>
                  <a:txBody>
                    <a:bodyPr/>
                    <a:lstStyle/>
                    <a:p>
                      <a:r>
                        <a:rPr lang="cs-CZ" dirty="0" smtClean="0"/>
                        <a:t>Publicita</a:t>
                      </a:r>
                      <a:endParaRPr lang="cs-CZ" dirty="0"/>
                    </a:p>
                  </a:txBody>
                  <a:tcPr/>
                </a:tc>
              </a:tr>
              <a:tr h="356049">
                <a:tc>
                  <a:txBody>
                    <a:bodyPr/>
                    <a:lstStyle/>
                    <a:p>
                      <a:r>
                        <a:rPr lang="cs-CZ" dirty="0" smtClean="0"/>
                        <a:t>Hodnocení a výběr projektů</a:t>
                      </a:r>
                      <a:endParaRPr lang="cs-CZ" dirty="0"/>
                    </a:p>
                  </a:txBody>
                  <a:tcPr/>
                </a:tc>
                <a:tc>
                  <a:txBody>
                    <a:bodyPr/>
                    <a:lstStyle/>
                    <a:p>
                      <a:r>
                        <a:rPr lang="cs-CZ" dirty="0" smtClean="0"/>
                        <a:t>Sankce</a:t>
                      </a:r>
                      <a:endParaRPr lang="cs-CZ" dirty="0"/>
                    </a:p>
                  </a:txBody>
                  <a:tcPr/>
                </a:tc>
              </a:tr>
              <a:tr h="356049">
                <a:tc>
                  <a:txBody>
                    <a:bodyPr/>
                    <a:lstStyle/>
                    <a:p>
                      <a:r>
                        <a:rPr lang="cs-CZ" dirty="0" smtClean="0"/>
                        <a:t>Příprava</a:t>
                      </a:r>
                      <a:r>
                        <a:rPr lang="cs-CZ" baseline="0" dirty="0" smtClean="0"/>
                        <a:t> a realizace projektu</a:t>
                      </a:r>
                      <a:endParaRPr lang="cs-CZ" dirty="0"/>
                    </a:p>
                  </a:txBody>
                  <a:tcPr/>
                </a:tc>
                <a:tc>
                  <a:txBody>
                    <a:bodyPr/>
                    <a:lstStyle/>
                    <a:p>
                      <a:r>
                        <a:rPr lang="cs-CZ" dirty="0" smtClean="0"/>
                        <a:t>Monitorování projektů</a:t>
                      </a:r>
                      <a:endParaRPr lang="cs-CZ" dirty="0"/>
                    </a:p>
                  </a:txBody>
                  <a:tcPr/>
                </a:tc>
              </a:tr>
              <a:tr h="356049">
                <a:tc>
                  <a:txBody>
                    <a:bodyPr/>
                    <a:lstStyle/>
                    <a:p>
                      <a:r>
                        <a:rPr lang="cs-CZ" dirty="0" smtClean="0"/>
                        <a:t>Investiční</a:t>
                      </a:r>
                      <a:r>
                        <a:rPr lang="cs-CZ" baseline="0" dirty="0" smtClean="0"/>
                        <a:t> plánování  </a:t>
                      </a:r>
                      <a:endParaRPr lang="cs-CZ" dirty="0"/>
                    </a:p>
                  </a:txBody>
                  <a:tcPr/>
                </a:tc>
                <a:tc>
                  <a:txBody>
                    <a:bodyPr/>
                    <a:lstStyle/>
                    <a:p>
                      <a:r>
                        <a:rPr lang="cs-CZ" dirty="0" smtClean="0"/>
                        <a:t>Indikátory</a:t>
                      </a:r>
                      <a:endParaRPr lang="cs-CZ" dirty="0"/>
                    </a:p>
                  </a:txBody>
                  <a:tcPr/>
                </a:tc>
              </a:tr>
              <a:tr h="356049">
                <a:tc>
                  <a:txBody>
                    <a:bodyPr/>
                    <a:lstStyle/>
                    <a:p>
                      <a:r>
                        <a:rPr lang="cs-CZ" dirty="0" smtClean="0"/>
                        <a:t>Dodatečné stavební práce</a:t>
                      </a:r>
                      <a:endParaRPr lang="cs-CZ" dirty="0"/>
                    </a:p>
                  </a:txBody>
                  <a:tcPr/>
                </a:tc>
                <a:tc>
                  <a:txBody>
                    <a:bodyPr/>
                    <a:lstStyle/>
                    <a:p>
                      <a:r>
                        <a:rPr lang="cs-CZ" dirty="0" smtClean="0"/>
                        <a:t>Změny v projektu</a:t>
                      </a:r>
                      <a:endParaRPr lang="cs-CZ" dirty="0"/>
                    </a:p>
                  </a:txBody>
                  <a:tcPr/>
                </a:tc>
              </a:tr>
              <a:tr h="64312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cs-CZ" dirty="0" smtClean="0"/>
                        <a:t>Odstoupení, ukončení realizace projektu</a:t>
                      </a:r>
                    </a:p>
                  </a:txBody>
                  <a:tcPr/>
                </a:tc>
                <a:tc>
                  <a:txBody>
                    <a:bodyPr/>
                    <a:lstStyle/>
                    <a:p>
                      <a:r>
                        <a:rPr lang="cs-CZ" dirty="0" smtClean="0"/>
                        <a:t>Nesrovnalosti,</a:t>
                      </a:r>
                      <a:r>
                        <a:rPr lang="cs-CZ" baseline="0" dirty="0" smtClean="0"/>
                        <a:t> porušení rozpočtové kázně, porušení právního aktu</a:t>
                      </a:r>
                      <a:endParaRPr lang="cs-CZ" dirty="0"/>
                    </a:p>
                  </a:txBody>
                  <a:tcPr/>
                </a:tc>
              </a:tr>
              <a:tr h="356049">
                <a:tc>
                  <a:txBody>
                    <a:bodyPr/>
                    <a:lstStyle/>
                    <a:p>
                      <a:r>
                        <a:rPr lang="cs-CZ" dirty="0" smtClean="0"/>
                        <a:t>Veřejná podpora</a:t>
                      </a:r>
                      <a:endParaRPr lang="cs-CZ" dirty="0"/>
                    </a:p>
                  </a:txBody>
                  <a:tcPr/>
                </a:tc>
                <a:tc>
                  <a:txBody>
                    <a:bodyPr/>
                    <a:lstStyle/>
                    <a:p>
                      <a:r>
                        <a:rPr lang="cs-CZ" dirty="0" smtClean="0"/>
                        <a:t>Financování</a:t>
                      </a:r>
                      <a:endParaRPr lang="cs-CZ" dirty="0"/>
                    </a:p>
                  </a:txBody>
                  <a:tcPr/>
                </a:tc>
              </a:tr>
              <a:tr h="356049">
                <a:tc>
                  <a:txBody>
                    <a:bodyPr/>
                    <a:lstStyle/>
                    <a:p>
                      <a:r>
                        <a:rPr lang="cs-CZ" dirty="0" smtClean="0"/>
                        <a:t>Účetnictví</a:t>
                      </a:r>
                      <a:endParaRPr lang="cs-CZ" dirty="0"/>
                    </a:p>
                  </a:txBody>
                  <a:tcPr/>
                </a:tc>
                <a:tc>
                  <a:txBody>
                    <a:bodyPr/>
                    <a:lstStyle/>
                    <a:p>
                      <a:r>
                        <a:rPr lang="cs-CZ" dirty="0" smtClean="0"/>
                        <a:t>Příjmy</a:t>
                      </a:r>
                      <a:endParaRPr lang="cs-CZ" dirty="0"/>
                    </a:p>
                  </a:txBody>
                  <a:tcPr/>
                </a:tc>
              </a:tr>
              <a:tr h="356049">
                <a:tc>
                  <a:txBody>
                    <a:bodyPr/>
                    <a:lstStyle/>
                    <a:p>
                      <a:r>
                        <a:rPr lang="cs-CZ" dirty="0" smtClean="0"/>
                        <a:t>Způsobilé výdaje</a:t>
                      </a:r>
                      <a:endParaRPr lang="cs-CZ" dirty="0"/>
                    </a:p>
                  </a:txBody>
                  <a:tcPr/>
                </a:tc>
                <a:tc>
                  <a:txBody>
                    <a:bodyPr/>
                    <a:lstStyle/>
                    <a:p>
                      <a:r>
                        <a:rPr lang="cs-CZ" dirty="0" smtClean="0"/>
                        <a:t>Udržitelnost</a:t>
                      </a:r>
                      <a:endParaRPr lang="cs-CZ" dirty="0"/>
                    </a:p>
                  </a:txBody>
                  <a:tcPr/>
                </a:tc>
              </a:tr>
              <a:tr h="356049">
                <a:tc>
                  <a:txBody>
                    <a:bodyPr/>
                    <a:lstStyle/>
                    <a:p>
                      <a:r>
                        <a:rPr lang="cs-CZ" dirty="0" smtClean="0"/>
                        <a:t>Přenesená daňová povinnost</a:t>
                      </a:r>
                      <a:endParaRPr lang="cs-CZ" dirty="0"/>
                    </a:p>
                  </a:txBody>
                  <a:tcPr/>
                </a:tc>
                <a:tc>
                  <a:txBody>
                    <a:bodyPr/>
                    <a:lstStyle/>
                    <a:p>
                      <a:r>
                        <a:rPr lang="cs-CZ" dirty="0" smtClean="0"/>
                        <a:t>Námitky a stížnosti</a:t>
                      </a:r>
                      <a:endParaRPr lang="cs-CZ" dirty="0"/>
                    </a:p>
                  </a:txBody>
                  <a:tcPr/>
                </a:tc>
              </a:tr>
              <a:tr h="356049">
                <a:tc>
                  <a:txBody>
                    <a:bodyPr/>
                    <a:lstStyle/>
                    <a:p>
                      <a:r>
                        <a:rPr lang="cs-CZ" dirty="0" smtClean="0"/>
                        <a:t>Archivace</a:t>
                      </a:r>
                      <a:endParaRPr lang="cs-CZ" dirty="0"/>
                    </a:p>
                  </a:txBody>
                  <a:tcPr/>
                </a:tc>
                <a:tc>
                  <a:txBody>
                    <a:bodyPr/>
                    <a:lstStyle/>
                    <a:p>
                      <a:r>
                        <a:rPr lang="cs-CZ" dirty="0" smtClean="0"/>
                        <a:t>Kontroly a audity</a:t>
                      </a:r>
                      <a:endParaRPr lang="cs-CZ" dirty="0"/>
                    </a:p>
                  </a:txBody>
                  <a:tcPr/>
                </a:tc>
              </a:tr>
              <a:tr h="356049">
                <a:tc>
                  <a:txBody>
                    <a:bodyPr/>
                    <a:lstStyle/>
                    <a:p>
                      <a:r>
                        <a:rPr lang="cs-CZ" dirty="0" smtClean="0"/>
                        <a:t>Vazba</a:t>
                      </a:r>
                      <a:r>
                        <a:rPr lang="cs-CZ" baseline="0" dirty="0" smtClean="0"/>
                        <a:t> na integrované nástroje</a:t>
                      </a:r>
                      <a:endParaRPr lang="cs-CZ" dirty="0"/>
                    </a:p>
                  </a:txBody>
                  <a:tcPr/>
                </a:tc>
                <a:tc>
                  <a:txBody>
                    <a:bodyPr/>
                    <a:lstStyle/>
                    <a:p>
                      <a:r>
                        <a:rPr lang="cs-CZ" dirty="0" smtClean="0"/>
                        <a:t>Právní a metodický rámec</a:t>
                      </a:r>
                      <a:endParaRPr lang="cs-CZ" dirty="0"/>
                    </a:p>
                  </a:txBody>
                  <a:tcPr/>
                </a:tc>
              </a:tr>
            </a:tbl>
          </a:graphicData>
        </a:graphic>
      </p:graphicFrame>
      <p:sp>
        <p:nvSpPr>
          <p:cNvPr id="6" name="Title 1"/>
          <p:cNvSpPr txBox="1">
            <a:spLocks/>
          </p:cNvSpPr>
          <p:nvPr/>
        </p:nvSpPr>
        <p:spPr>
          <a:xfrm>
            <a:off x="457200" y="222800"/>
            <a:ext cx="8229600" cy="74295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it-IT" sz="3200" dirty="0">
                <a:solidFill>
                  <a:srgbClr val="0070C0"/>
                </a:solidFill>
              </a:rPr>
              <a:t>Pravidla pro žadatele a příjemce</a:t>
            </a:r>
            <a:endParaRPr lang="cs-CZ" sz="3200" dirty="0">
              <a:solidFill>
                <a:srgbClr val="0070C0"/>
              </a:solidFill>
            </a:endParaRPr>
          </a:p>
        </p:txBody>
      </p:sp>
      <p:pic>
        <p:nvPicPr>
          <p:cNvPr id="8"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41450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pic>
        <p:nvPicPr>
          <p:cNvPr id="9"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7" name="Zástupný symbol pro obsah 2"/>
          <p:cNvSpPr txBox="1">
            <a:spLocks/>
          </p:cNvSpPr>
          <p:nvPr/>
        </p:nvSpPr>
        <p:spPr>
          <a:xfrm>
            <a:off x="457200" y="1241426"/>
            <a:ext cx="8229600" cy="4525963"/>
          </a:xfrm>
          <a:prstGeom prst="rect">
            <a:avLst/>
          </a:prstGeom>
        </p:spPr>
        <p:txBody>
          <a:bodyPr>
            <a:normAutofit fontScale="8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50000"/>
              </a:lnSpc>
              <a:buFont typeface="Arial"/>
              <a:buNone/>
            </a:pPr>
            <a:r>
              <a:rPr lang="cs-CZ" sz="2500" b="1" dirty="0" smtClean="0">
                <a:solidFill>
                  <a:prstClr val="black"/>
                </a:solidFill>
              </a:rPr>
              <a:t>Výzvy v roce 2015</a:t>
            </a:r>
          </a:p>
          <a:p>
            <a:pPr>
              <a:lnSpc>
                <a:spcPct val="150000"/>
              </a:lnSpc>
              <a:buFont typeface="Wingdings" panose="05000000000000000000" pitchFamily="2" charset="2"/>
              <a:buChar char="§"/>
            </a:pPr>
            <a:r>
              <a:rPr lang="cs-CZ" sz="2200" dirty="0" smtClean="0">
                <a:solidFill>
                  <a:prstClr val="black"/>
                </a:solidFill>
              </a:rPr>
              <a:t>vyhlášení výzev ve všech specifických cílech vyjma SC 4.1</a:t>
            </a:r>
          </a:p>
          <a:p>
            <a:pPr>
              <a:lnSpc>
                <a:spcPct val="150000"/>
              </a:lnSpc>
              <a:buFont typeface="Wingdings" panose="05000000000000000000" pitchFamily="2" charset="2"/>
              <a:buChar char="§"/>
            </a:pPr>
            <a:r>
              <a:rPr lang="cs-CZ" sz="2200" dirty="0">
                <a:solidFill>
                  <a:prstClr val="black"/>
                </a:solidFill>
              </a:rPr>
              <a:t>c</a:t>
            </a:r>
            <a:r>
              <a:rPr lang="cs-CZ" sz="2200" dirty="0" smtClean="0">
                <a:solidFill>
                  <a:prstClr val="black"/>
                </a:solidFill>
              </a:rPr>
              <a:t>elkem vyhlášeno </a:t>
            </a:r>
            <a:r>
              <a:rPr lang="cs-CZ" sz="2200" b="1" dirty="0" smtClean="0">
                <a:solidFill>
                  <a:prstClr val="black"/>
                </a:solidFill>
              </a:rPr>
              <a:t>19 výzev</a:t>
            </a:r>
            <a:r>
              <a:rPr lang="cs-CZ" sz="2200" dirty="0" smtClean="0">
                <a:solidFill>
                  <a:prstClr val="black"/>
                </a:solidFill>
              </a:rPr>
              <a:t> za </a:t>
            </a:r>
            <a:r>
              <a:rPr lang="cs-CZ" sz="2200" b="1" dirty="0" smtClean="0">
                <a:solidFill>
                  <a:prstClr val="black"/>
                </a:solidFill>
              </a:rPr>
              <a:t>40 mld. Kč</a:t>
            </a:r>
          </a:p>
          <a:p>
            <a:pPr marL="0" indent="0">
              <a:lnSpc>
                <a:spcPct val="150000"/>
              </a:lnSpc>
              <a:buNone/>
            </a:pPr>
            <a:endParaRPr lang="cs-CZ" sz="1400" dirty="0" smtClean="0">
              <a:solidFill>
                <a:prstClr val="black"/>
              </a:solidFill>
            </a:endParaRPr>
          </a:p>
          <a:p>
            <a:pPr marL="0" indent="0" algn="just" eaLnBrk="0" fontAlgn="base" hangingPunct="0">
              <a:lnSpc>
                <a:spcPct val="150000"/>
              </a:lnSpc>
              <a:spcAft>
                <a:spcPct val="0"/>
              </a:spcAft>
              <a:buFont typeface="Arial"/>
              <a:buNone/>
            </a:pPr>
            <a:r>
              <a:rPr lang="cs-CZ" sz="2500" b="1" dirty="0" smtClean="0">
                <a:solidFill>
                  <a:prstClr val="black"/>
                </a:solidFill>
              </a:rPr>
              <a:t>Plán výzev v roce 2016</a:t>
            </a:r>
          </a:p>
          <a:p>
            <a:pPr algn="just" eaLnBrk="0" fontAlgn="base" hangingPunct="0">
              <a:lnSpc>
                <a:spcPct val="150000"/>
              </a:lnSpc>
              <a:spcAft>
                <a:spcPct val="0"/>
              </a:spcAft>
              <a:buFont typeface="Wingdings" panose="05000000000000000000" pitchFamily="2" charset="2"/>
              <a:buChar char="§"/>
            </a:pPr>
            <a:r>
              <a:rPr lang="cs-CZ" sz="2200" dirty="0" smtClean="0">
                <a:solidFill>
                  <a:prstClr val="black"/>
                </a:solidFill>
              </a:rPr>
              <a:t>celkem plánováno </a:t>
            </a:r>
            <a:r>
              <a:rPr lang="cs-CZ" sz="2200" b="1" dirty="0" smtClean="0">
                <a:solidFill>
                  <a:prstClr val="black"/>
                </a:solidFill>
              </a:rPr>
              <a:t>45 výzev</a:t>
            </a:r>
            <a:r>
              <a:rPr lang="cs-CZ" sz="2200" dirty="0" smtClean="0">
                <a:solidFill>
                  <a:prstClr val="black"/>
                </a:solidFill>
              </a:rPr>
              <a:t> za </a:t>
            </a:r>
            <a:r>
              <a:rPr lang="cs-CZ" sz="2200" b="1" dirty="0" smtClean="0">
                <a:solidFill>
                  <a:prstClr val="black"/>
                </a:solidFill>
              </a:rPr>
              <a:t>83 mld. Kč</a:t>
            </a:r>
          </a:p>
          <a:p>
            <a:pPr algn="just" eaLnBrk="0" fontAlgn="base" hangingPunct="0">
              <a:lnSpc>
                <a:spcPct val="150000"/>
              </a:lnSpc>
              <a:spcAft>
                <a:spcPct val="0"/>
              </a:spcAft>
              <a:buFont typeface="Wingdings" panose="05000000000000000000" pitchFamily="2" charset="2"/>
              <a:buChar char="§"/>
            </a:pPr>
            <a:r>
              <a:rPr lang="cs-CZ" sz="2200" b="1" dirty="0" smtClean="0">
                <a:solidFill>
                  <a:prstClr val="black"/>
                </a:solidFill>
              </a:rPr>
              <a:t>V roce 2016 již 32 výzev</a:t>
            </a:r>
            <a:r>
              <a:rPr lang="cs-CZ" sz="2200" dirty="0" smtClean="0">
                <a:solidFill>
                  <a:prstClr val="black"/>
                </a:solidFill>
              </a:rPr>
              <a:t> (včetně některých témat pro ITI</a:t>
            </a:r>
            <a:r>
              <a:rPr lang="en-US" sz="2200" dirty="0" smtClean="0">
                <a:solidFill>
                  <a:prstClr val="black"/>
                </a:solidFill>
              </a:rPr>
              <a:t>/IPR</a:t>
            </a:r>
            <a:r>
              <a:rPr lang="cs-CZ" sz="2200" dirty="0" smtClean="0">
                <a:solidFill>
                  <a:prstClr val="black"/>
                </a:solidFill>
              </a:rPr>
              <a:t>Ú)</a:t>
            </a:r>
          </a:p>
          <a:p>
            <a:pPr marL="0" indent="0" algn="just" eaLnBrk="0" fontAlgn="base" hangingPunct="0">
              <a:lnSpc>
                <a:spcPct val="150000"/>
              </a:lnSpc>
              <a:spcAft>
                <a:spcPct val="0"/>
              </a:spcAft>
              <a:buNone/>
            </a:pPr>
            <a:endParaRPr lang="cs-CZ" sz="2200" dirty="0" smtClean="0">
              <a:solidFill>
                <a:prstClr val="black"/>
              </a:solidFill>
            </a:endParaRPr>
          </a:p>
          <a:p>
            <a:pPr marL="0" indent="0" eaLnBrk="0" fontAlgn="base" hangingPunct="0">
              <a:lnSpc>
                <a:spcPct val="150000"/>
              </a:lnSpc>
              <a:spcAft>
                <a:spcPct val="0"/>
              </a:spcAft>
              <a:buNone/>
            </a:pPr>
            <a:r>
              <a:rPr lang="cs-CZ" sz="2200" b="1" dirty="0" smtClean="0">
                <a:solidFill>
                  <a:prstClr val="black"/>
                </a:solidFill>
              </a:rPr>
              <a:t>Harmonogram výzev IROP: </a:t>
            </a:r>
            <a:r>
              <a:rPr lang="cs-CZ" sz="2200" dirty="0" smtClean="0">
                <a:solidFill>
                  <a:prstClr val="black"/>
                </a:solidFill>
                <a:hlinkClick r:id="rId4"/>
              </a:rPr>
              <a:t>http</a:t>
            </a:r>
            <a:r>
              <a:rPr lang="cs-CZ" sz="2200" dirty="0">
                <a:solidFill>
                  <a:prstClr val="black"/>
                </a:solidFill>
                <a:hlinkClick r:id="rId4"/>
              </a:rPr>
              <a:t>://www.dotaceeu.cz/cs/Microsites/IROP/Dokumenty</a:t>
            </a:r>
            <a:endParaRPr lang="cs-CZ" sz="2200" dirty="0" smtClean="0">
              <a:solidFill>
                <a:prstClr val="black"/>
              </a:solidFill>
            </a:endParaRPr>
          </a:p>
          <a:p>
            <a:endParaRPr lang="cs-CZ" dirty="0"/>
          </a:p>
        </p:txBody>
      </p:sp>
      <p:sp>
        <p:nvSpPr>
          <p:cNvPr id="11" name="Nadpis 1"/>
          <p:cNvSpPr txBox="1">
            <a:spLocks/>
          </p:cNvSpPr>
          <p:nvPr/>
        </p:nvSpPr>
        <p:spPr>
          <a:xfrm>
            <a:off x="457200" y="274638"/>
            <a:ext cx="8229600" cy="1143000"/>
          </a:xfrm>
          <a:prstGeom prst="rect">
            <a:avLst/>
          </a:prstGeom>
        </p:spPr>
        <p:txBody>
          <a:bodyPr anchor="ct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endParaRPr lang="cs-CZ" sz="3200" dirty="0">
              <a:solidFill>
                <a:srgbClr val="0070C0"/>
              </a:solidFill>
            </a:endParaRPr>
          </a:p>
        </p:txBody>
      </p:sp>
      <p:sp>
        <p:nvSpPr>
          <p:cNvPr id="8" name="Title 1"/>
          <p:cNvSpPr txBox="1">
            <a:spLocks/>
          </p:cNvSpPr>
          <p:nvPr/>
        </p:nvSpPr>
        <p:spPr>
          <a:xfrm>
            <a:off x="457200" y="222800"/>
            <a:ext cx="8229600" cy="74295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a:solidFill>
                  <a:srgbClr val="0070C0"/>
                </a:solidFill>
              </a:rPr>
              <a:t>VÝZVY IROP 2015 A 2016</a:t>
            </a:r>
          </a:p>
        </p:txBody>
      </p:sp>
    </p:spTree>
    <p:extLst>
      <p:ext uri="{BB962C8B-B14F-4D97-AF65-F5344CB8AC3E}">
        <p14:creationId xmlns:p14="http://schemas.microsoft.com/office/powerpoint/2010/main" val="3647178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pic>
        <p:nvPicPr>
          <p:cNvPr id="9"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457200" y="58522"/>
            <a:ext cx="8229600" cy="1155801"/>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
            </a:r>
            <a:br>
              <a:rPr lang="cs-CZ" sz="3200" dirty="0" smtClean="0">
                <a:solidFill>
                  <a:srgbClr val="0070C0"/>
                </a:solidFill>
              </a:rPr>
            </a:br>
            <a:endParaRPr lang="en-US" sz="3200" dirty="0">
              <a:solidFill>
                <a:srgbClr val="0070C0"/>
              </a:solidFill>
            </a:endParaRPr>
          </a:p>
        </p:txBody>
      </p:sp>
      <p:sp>
        <p:nvSpPr>
          <p:cNvPr id="10" name="Nadpis 1"/>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pPr>
              <a:defRPr/>
            </a:pPr>
            <a:endParaRPr lang="cs-CZ" sz="2800" dirty="0">
              <a:solidFill>
                <a:srgbClr val="0070C0"/>
              </a:solidFill>
            </a:endParaRPr>
          </a:p>
        </p:txBody>
      </p:sp>
      <p:graphicFrame>
        <p:nvGraphicFramePr>
          <p:cNvPr id="12" name="Zástupný symbol pro obsah 3"/>
          <p:cNvGraphicFramePr>
            <a:graphicFrameLocks/>
          </p:cNvGraphicFramePr>
          <p:nvPr>
            <p:extLst>
              <p:ext uri="{D42A27DB-BD31-4B8C-83A1-F6EECF244321}">
                <p14:modId xmlns:p14="http://schemas.microsoft.com/office/powerpoint/2010/main" val="299397376"/>
              </p:ext>
            </p:extLst>
          </p:nvPr>
        </p:nvGraphicFramePr>
        <p:xfrm>
          <a:off x="467544" y="1196752"/>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Title 1"/>
          <p:cNvSpPr txBox="1">
            <a:spLocks/>
          </p:cNvSpPr>
          <p:nvPr/>
        </p:nvSpPr>
        <p:spPr>
          <a:xfrm>
            <a:off x="457200" y="222800"/>
            <a:ext cx="8229600" cy="74295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en-US" sz="3200" dirty="0">
                <a:solidFill>
                  <a:srgbClr val="0070C0"/>
                </a:solidFill>
              </a:rPr>
              <a:t>Strukt</a:t>
            </a:r>
            <a:r>
              <a:rPr lang="cs-CZ" sz="3200" dirty="0">
                <a:solidFill>
                  <a:srgbClr val="0070C0"/>
                </a:solidFill>
              </a:rPr>
              <a:t>U</a:t>
            </a:r>
            <a:r>
              <a:rPr lang="en-US" sz="3200" dirty="0">
                <a:solidFill>
                  <a:srgbClr val="0070C0"/>
                </a:solidFill>
              </a:rPr>
              <a:t>ra IROP</a:t>
            </a:r>
            <a:br>
              <a:rPr lang="en-US" sz="3200" dirty="0">
                <a:solidFill>
                  <a:srgbClr val="0070C0"/>
                </a:solidFill>
              </a:rPr>
            </a:br>
            <a:endParaRPr lang="en-US" sz="3200" dirty="0">
              <a:solidFill>
                <a:srgbClr val="0070C0"/>
              </a:solidFill>
            </a:endParaRPr>
          </a:p>
        </p:txBody>
      </p:sp>
    </p:spTree>
    <p:extLst>
      <p:ext uri="{BB962C8B-B14F-4D97-AF65-F5344CB8AC3E}">
        <p14:creationId xmlns:p14="http://schemas.microsoft.com/office/powerpoint/2010/main" val="1337442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pic>
        <p:nvPicPr>
          <p:cNvPr id="9"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12" name="Nadpis 1"/>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pPr>
              <a:defRPr/>
            </a:pPr>
            <a:endParaRPr lang="cs-CZ" sz="2800" dirty="0">
              <a:solidFill>
                <a:srgbClr val="0070C0"/>
              </a:solidFill>
            </a:endParaRPr>
          </a:p>
        </p:txBody>
      </p:sp>
      <p:sp>
        <p:nvSpPr>
          <p:cNvPr id="13" name="TextovéPole 12"/>
          <p:cNvSpPr txBox="1"/>
          <p:nvPr/>
        </p:nvSpPr>
        <p:spPr>
          <a:xfrm>
            <a:off x="447676" y="1196752"/>
            <a:ext cx="8382000" cy="3600986"/>
          </a:xfrm>
          <a:prstGeom prst="rect">
            <a:avLst/>
          </a:prstGeom>
          <a:noFill/>
        </p:spPr>
        <p:txBody>
          <a:bodyPr wrap="square" rtlCol="0">
            <a:spAutoFit/>
          </a:bodyPr>
          <a:lstStyle/>
          <a:p>
            <a:pPr lvl="0">
              <a:lnSpc>
                <a:spcPct val="150000"/>
              </a:lnSpc>
            </a:pPr>
            <a:r>
              <a:rPr lang="cs-CZ" sz="2200" b="1" dirty="0" smtClean="0">
                <a:solidFill>
                  <a:srgbClr val="0070C0"/>
                </a:solidFill>
                <a:latin typeface="Myriad Pro"/>
              </a:rPr>
              <a:t>Prioritní osa 1 – Infrastruktura</a:t>
            </a:r>
          </a:p>
          <a:p>
            <a:pPr lvl="0">
              <a:lnSpc>
                <a:spcPct val="150000"/>
              </a:lnSpc>
            </a:pPr>
            <a:endParaRPr lang="cs-CZ" sz="2200" dirty="0" smtClean="0">
              <a:solidFill>
                <a:srgbClr val="0070C0"/>
              </a:solidFill>
              <a:latin typeface="Myriad Pro"/>
            </a:endParaRPr>
          </a:p>
          <a:p>
            <a:pPr>
              <a:spcBef>
                <a:spcPts val="1200"/>
              </a:spcBef>
            </a:pPr>
            <a:r>
              <a:rPr lang="cs-CZ" sz="2000" b="1" dirty="0" smtClean="0">
                <a:latin typeface="Myriad Pro"/>
              </a:rPr>
              <a:t>SC </a:t>
            </a:r>
            <a:r>
              <a:rPr lang="cs-CZ" sz="2000" b="1" dirty="0">
                <a:latin typeface="Myriad Pro"/>
              </a:rPr>
              <a:t>1.1 </a:t>
            </a:r>
            <a:r>
              <a:rPr lang="cs-CZ" sz="2000" dirty="0" smtClean="0">
                <a:latin typeface="Myriad Pro"/>
              </a:rPr>
              <a:t>Zvýšení </a:t>
            </a:r>
            <a:r>
              <a:rPr lang="cs-CZ" sz="2000" dirty="0">
                <a:latin typeface="Myriad Pro"/>
              </a:rPr>
              <a:t>regionální mobility prostřednictvím modernizace </a:t>
            </a:r>
            <a:endParaRPr lang="cs-CZ" sz="2000" dirty="0" smtClean="0">
              <a:latin typeface="Myriad Pro"/>
            </a:endParaRPr>
          </a:p>
          <a:p>
            <a:r>
              <a:rPr lang="cs-CZ" sz="2000" dirty="0">
                <a:latin typeface="Myriad Pro"/>
              </a:rPr>
              <a:t> </a:t>
            </a:r>
            <a:r>
              <a:rPr lang="cs-CZ" sz="2000" dirty="0" smtClean="0">
                <a:latin typeface="Myriad Pro"/>
              </a:rPr>
              <a:t>            a rozvoje sítí </a:t>
            </a:r>
            <a:r>
              <a:rPr lang="cs-CZ" sz="2000" dirty="0">
                <a:latin typeface="Myriad Pro"/>
              </a:rPr>
              <a:t>regionální silniční infrastruktury navazující </a:t>
            </a:r>
            <a:r>
              <a:rPr lang="cs-CZ" sz="2000" dirty="0" smtClean="0">
                <a:latin typeface="Myriad Pro"/>
              </a:rPr>
              <a:t> </a:t>
            </a:r>
          </a:p>
          <a:p>
            <a:r>
              <a:rPr lang="cs-CZ" sz="2000" dirty="0">
                <a:latin typeface="Myriad Pro"/>
              </a:rPr>
              <a:t> </a:t>
            </a:r>
            <a:r>
              <a:rPr lang="cs-CZ" sz="2000" dirty="0" smtClean="0">
                <a:latin typeface="Myriad Pro"/>
              </a:rPr>
              <a:t>            na síť </a:t>
            </a:r>
            <a:r>
              <a:rPr lang="cs-CZ" sz="2000" dirty="0">
                <a:latin typeface="Myriad Pro"/>
              </a:rPr>
              <a:t>TEN-T</a:t>
            </a:r>
          </a:p>
          <a:p>
            <a:pPr>
              <a:spcBef>
                <a:spcPts val="1800"/>
              </a:spcBef>
            </a:pPr>
            <a:r>
              <a:rPr lang="cs-CZ" sz="2000" b="1" dirty="0">
                <a:latin typeface="Myriad Pro"/>
              </a:rPr>
              <a:t>SC 1.2 </a:t>
            </a:r>
            <a:r>
              <a:rPr lang="cs-CZ" sz="2000" dirty="0">
                <a:latin typeface="Myriad Pro"/>
              </a:rPr>
              <a:t>Zvýšení podílu udržitelných forem dopravy</a:t>
            </a:r>
          </a:p>
          <a:p>
            <a:pPr>
              <a:spcBef>
                <a:spcPts val="1800"/>
              </a:spcBef>
            </a:pPr>
            <a:r>
              <a:rPr lang="cs-CZ" sz="2000" b="1" dirty="0">
                <a:latin typeface="Myriad Pro"/>
              </a:rPr>
              <a:t>SC 1.3 </a:t>
            </a:r>
            <a:r>
              <a:rPr lang="cs-CZ" sz="2000" dirty="0">
                <a:latin typeface="Myriad Pro"/>
              </a:rPr>
              <a:t>Zvýšení připravenosti k řešení a řízení rizik a </a:t>
            </a:r>
            <a:r>
              <a:rPr lang="cs-CZ" sz="2000" dirty="0" smtClean="0">
                <a:latin typeface="Myriad Pro"/>
              </a:rPr>
              <a:t>katastrof</a:t>
            </a:r>
          </a:p>
          <a:p>
            <a:endParaRPr lang="cs-CZ" sz="2200" dirty="0"/>
          </a:p>
        </p:txBody>
      </p:sp>
      <p:sp>
        <p:nvSpPr>
          <p:cNvPr id="11" name="Title 1"/>
          <p:cNvSpPr txBox="1">
            <a:spLocks/>
          </p:cNvSpPr>
          <p:nvPr/>
        </p:nvSpPr>
        <p:spPr>
          <a:xfrm>
            <a:off x="457200" y="222800"/>
            <a:ext cx="8229600" cy="74295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Prioritní osa 1</a:t>
            </a:r>
            <a:r>
              <a:rPr lang="en-US" sz="3200" dirty="0">
                <a:solidFill>
                  <a:srgbClr val="0070C0"/>
                </a:solidFill>
              </a:rPr>
              <a:t/>
            </a:r>
            <a:br>
              <a:rPr lang="en-US" sz="3200" dirty="0">
                <a:solidFill>
                  <a:srgbClr val="0070C0"/>
                </a:solidFill>
              </a:rPr>
            </a:br>
            <a:endParaRPr lang="en-US" sz="3200" dirty="0">
              <a:solidFill>
                <a:srgbClr val="0070C0"/>
              </a:solidFill>
            </a:endParaRPr>
          </a:p>
        </p:txBody>
      </p:sp>
    </p:spTree>
    <p:extLst>
      <p:ext uri="{BB962C8B-B14F-4D97-AF65-F5344CB8AC3E}">
        <p14:creationId xmlns:p14="http://schemas.microsoft.com/office/powerpoint/2010/main" val="1010466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pic>
        <p:nvPicPr>
          <p:cNvPr id="9"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12" name="Nadpis 1"/>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pPr>
              <a:defRPr/>
            </a:pPr>
            <a:endParaRPr lang="cs-CZ" sz="2800" dirty="0">
              <a:solidFill>
                <a:srgbClr val="0070C0"/>
              </a:solidFill>
            </a:endParaRPr>
          </a:p>
        </p:txBody>
      </p:sp>
      <p:sp>
        <p:nvSpPr>
          <p:cNvPr id="8" name="TextovéPole 7"/>
          <p:cNvSpPr txBox="1"/>
          <p:nvPr/>
        </p:nvSpPr>
        <p:spPr>
          <a:xfrm>
            <a:off x="447676" y="1224910"/>
            <a:ext cx="8382000" cy="4139595"/>
          </a:xfrm>
          <a:prstGeom prst="rect">
            <a:avLst/>
          </a:prstGeom>
          <a:noFill/>
        </p:spPr>
        <p:txBody>
          <a:bodyPr wrap="square" rtlCol="0">
            <a:spAutoFit/>
          </a:bodyPr>
          <a:lstStyle/>
          <a:p>
            <a:pPr>
              <a:lnSpc>
                <a:spcPct val="150000"/>
              </a:lnSpc>
            </a:pPr>
            <a:r>
              <a:rPr lang="cs-CZ" sz="2200" b="1" dirty="0">
                <a:solidFill>
                  <a:srgbClr val="0070C0"/>
                </a:solidFill>
                <a:latin typeface="Myriad Pro"/>
              </a:rPr>
              <a:t>Prioritní osa 2 - Lidé</a:t>
            </a:r>
          </a:p>
          <a:p>
            <a:pPr algn="just">
              <a:spcBef>
                <a:spcPts val="1200"/>
              </a:spcBef>
            </a:pPr>
            <a:r>
              <a:rPr lang="cs-CZ" sz="2000" b="1" dirty="0" smtClean="0">
                <a:latin typeface="Myriad Pro"/>
              </a:rPr>
              <a:t>SC 2.1 </a:t>
            </a:r>
            <a:r>
              <a:rPr lang="cs-CZ" sz="2000" dirty="0">
                <a:latin typeface="Myriad Pro"/>
              </a:rPr>
              <a:t>Zvýšení</a:t>
            </a:r>
            <a:r>
              <a:rPr lang="cs-CZ" sz="2000" dirty="0" smtClean="0">
                <a:latin typeface="Myriad Pro"/>
              </a:rPr>
              <a:t> kvality a dostupnosti služeb vedoucí k sociální inkluzi</a:t>
            </a:r>
          </a:p>
          <a:p>
            <a:pPr algn="just">
              <a:spcBef>
                <a:spcPts val="1800"/>
              </a:spcBef>
            </a:pPr>
            <a:r>
              <a:rPr lang="cs-CZ" sz="2000" b="1" dirty="0" smtClean="0">
                <a:latin typeface="Myriad Pro"/>
              </a:rPr>
              <a:t>SC 2.2 </a:t>
            </a:r>
            <a:r>
              <a:rPr lang="cs-CZ" sz="2000" dirty="0" smtClean="0">
                <a:latin typeface="Myriad Pro"/>
              </a:rPr>
              <a:t>Vznik nových a rozvoj existujících podnikatelských aktivit</a:t>
            </a:r>
          </a:p>
          <a:p>
            <a:pPr algn="just"/>
            <a:r>
              <a:rPr lang="cs-CZ" sz="2000" dirty="0" smtClean="0">
                <a:latin typeface="Myriad Pro"/>
              </a:rPr>
              <a:t>	 v oblasti sociálního podnikání</a:t>
            </a:r>
          </a:p>
          <a:p>
            <a:pPr algn="just">
              <a:spcBef>
                <a:spcPts val="1800"/>
              </a:spcBef>
            </a:pPr>
            <a:r>
              <a:rPr lang="cs-CZ" sz="2000" b="1" dirty="0" smtClean="0">
                <a:latin typeface="Myriad Pro"/>
              </a:rPr>
              <a:t>SC 2.3 </a:t>
            </a:r>
            <a:r>
              <a:rPr lang="cs-CZ" sz="2000" dirty="0" smtClean="0">
                <a:latin typeface="Myriad Pro"/>
              </a:rPr>
              <a:t>Rozvoj infrastruktury pro poskytování zdravotních služeb      </a:t>
            </a:r>
          </a:p>
          <a:p>
            <a:pPr algn="just"/>
            <a:r>
              <a:rPr lang="cs-CZ" sz="2000" dirty="0">
                <a:latin typeface="Myriad Pro"/>
              </a:rPr>
              <a:t> </a:t>
            </a:r>
            <a:r>
              <a:rPr lang="cs-CZ" sz="2000" dirty="0" smtClean="0">
                <a:latin typeface="Myriad Pro"/>
              </a:rPr>
              <a:t>            a  péče o zdraví</a:t>
            </a:r>
          </a:p>
          <a:p>
            <a:pPr algn="just">
              <a:spcBef>
                <a:spcPts val="1800"/>
              </a:spcBef>
            </a:pPr>
            <a:r>
              <a:rPr lang="cs-CZ" sz="2000" b="1" dirty="0" smtClean="0">
                <a:latin typeface="Myriad Pro"/>
              </a:rPr>
              <a:t>SC 2.4 </a:t>
            </a:r>
            <a:r>
              <a:rPr lang="cs-CZ" sz="2000" dirty="0" smtClean="0">
                <a:latin typeface="Myriad Pro"/>
              </a:rPr>
              <a:t>Zvýšení kvality a dostupnosti infrastruktury pro vzdělávání 	 a celoživotní učení</a:t>
            </a:r>
          </a:p>
          <a:p>
            <a:pPr algn="just">
              <a:spcBef>
                <a:spcPts val="1800"/>
              </a:spcBef>
            </a:pPr>
            <a:r>
              <a:rPr lang="cs-CZ" sz="2000" b="1" dirty="0" smtClean="0">
                <a:latin typeface="Myriad Pro"/>
              </a:rPr>
              <a:t>SC 2.5 </a:t>
            </a:r>
            <a:r>
              <a:rPr lang="cs-CZ" sz="2000" dirty="0" smtClean="0">
                <a:latin typeface="Myriad Pro"/>
              </a:rPr>
              <a:t>Snížení energetické náročnosti v sektoru bydlení</a:t>
            </a:r>
            <a:endParaRPr lang="cs-CZ" sz="2000" dirty="0">
              <a:latin typeface="Myriad Pro"/>
            </a:endParaRPr>
          </a:p>
        </p:txBody>
      </p:sp>
      <p:sp>
        <p:nvSpPr>
          <p:cNvPr id="11" name="Title 1"/>
          <p:cNvSpPr txBox="1">
            <a:spLocks/>
          </p:cNvSpPr>
          <p:nvPr/>
        </p:nvSpPr>
        <p:spPr>
          <a:xfrm>
            <a:off x="457200" y="222800"/>
            <a:ext cx="8229600" cy="74295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Prioritní osa 2</a:t>
            </a:r>
            <a:r>
              <a:rPr lang="en-US" sz="3200" dirty="0">
                <a:solidFill>
                  <a:srgbClr val="0070C0"/>
                </a:solidFill>
              </a:rPr>
              <a:t/>
            </a:r>
            <a:br>
              <a:rPr lang="en-US" sz="3200" dirty="0">
                <a:solidFill>
                  <a:srgbClr val="0070C0"/>
                </a:solidFill>
              </a:rPr>
            </a:br>
            <a:endParaRPr lang="en-US" sz="3200" dirty="0">
              <a:solidFill>
                <a:srgbClr val="0070C0"/>
              </a:solidFill>
            </a:endParaRPr>
          </a:p>
        </p:txBody>
      </p:sp>
    </p:spTree>
    <p:extLst>
      <p:ext uri="{BB962C8B-B14F-4D97-AF65-F5344CB8AC3E}">
        <p14:creationId xmlns:p14="http://schemas.microsoft.com/office/powerpoint/2010/main" val="3719057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MotivIROP">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Základní">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MotivIROP">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Základní">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MotivIROP">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Základní">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10944</TotalTime>
  <Words>1667</Words>
  <Application>Microsoft Office PowerPoint</Application>
  <PresentationFormat>Předvádění na obrazovce (4:3)</PresentationFormat>
  <Paragraphs>402</Paragraphs>
  <Slides>32</Slides>
  <Notes>18</Notes>
  <HiddenSlides>0</HiddenSlides>
  <MMClips>0</MMClips>
  <ScaleCrop>false</ScaleCrop>
  <HeadingPairs>
    <vt:vector size="4" baseType="variant">
      <vt:variant>
        <vt:lpstr>Motiv</vt:lpstr>
      </vt:variant>
      <vt:variant>
        <vt:i4>4</vt:i4>
      </vt:variant>
      <vt:variant>
        <vt:lpstr>Nadpisy snímků</vt:lpstr>
      </vt:variant>
      <vt:variant>
        <vt:i4>32</vt:i4>
      </vt:variant>
    </vt:vector>
  </HeadingPairs>
  <TitlesOfParts>
    <vt:vector size="36" baseType="lpstr">
      <vt:lpstr>MotivIROP</vt:lpstr>
      <vt:lpstr>Office Theme</vt:lpstr>
      <vt:lpstr>1_MotivIROP</vt:lpstr>
      <vt:lpstr>2_MotivIROP</vt:lpstr>
      <vt:lpstr>    Seminář pro žadatele  výzvy č. 49 IROP „Deinstitucionalizace sociálních služeb za účelem sociálního začleňování II “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SPECIFICKÝ CÍL 2.1: Zvýšení kvality a dostupnosti služeb vedoucí k sociální inkluzi</vt:lpstr>
      <vt:lpstr>SPECIFICKÝ CÍL 2.1: Zvýšení kvality a dostupnosti služeb vedoucí k sociální inkluzi</vt:lpstr>
      <vt:lpstr> 49. výzva IROP – Deinstitucionalizace sociálních služeb za účelem sociálního  začleňování II </vt:lpstr>
      <vt:lpstr> 49. výzva IROP – Deinstitucionalizace sociálních služeb za účelem sociálního začleňování II </vt:lpstr>
      <vt:lpstr>49. výzva IROP – Deinstitucionalizace sociálních služeb za účelem sociálního  začleňování II </vt:lpstr>
      <vt:lpstr> 49. výzva IROP – Deinstitucionalizace sociálních služeb za účelem sociálního  začleňování II  </vt:lpstr>
      <vt:lpstr> 49. výzva IROP – Deinstitucionalizace sociálních služeb za účelem sociálního  začleňování II  </vt:lpstr>
      <vt:lpstr> 49. výzva IROP – Deinstitucionalizace sociálních služeb za účelem sociálního  začleňování II  </vt:lpstr>
      <vt:lpstr> 49. výzva IROP – Deinstitucionalizace sociálních služeb za účelem sociálního  začleňování II  </vt:lpstr>
      <vt:lpstr> 49. výzva IROP – Deinstitucionalizace sociálních služeb za účelem sociálního  začleňování II  </vt:lpstr>
      <vt:lpstr> 49. výzva IROP – Deinstitucionalizace sociálních služeb za účelem sociálního  začleňování II  </vt:lpstr>
      <vt:lpstr>Prezentace aplikace PowerPoint</vt:lpstr>
      <vt:lpstr>Prezentace aplikace PowerPoint</vt:lpstr>
      <vt:lpstr>   49. výzva IROP – Deinstitucionalizace sociálních služeb za účelem sociálního  začleňování II  </vt:lpstr>
      <vt:lpstr> 49. výzva IROP – Deinstitucionalizace sociálních služeb za účelem sociálního  začleňování II. </vt:lpstr>
      <vt:lpstr>Prezentace aplikace PowerPoint</vt:lpstr>
      <vt:lpstr>Výzvy IROP SC 2.1 Individuální projekty</vt:lpstr>
      <vt:lpstr> 49. výzva IROP – Deinstitucionalizace sociálních služeb za účelem sociálního  začleňování II.  </vt:lpstr>
      <vt:lpstr>Prezentace aplikace PowerPoint</vt:lpstr>
      <vt:lpstr>Prezentace aplikace PowerPoint</vt:lpstr>
      <vt:lpstr>Prezentace aplikace PowerPoint</vt:lpstr>
    </vt:vector>
  </TitlesOfParts>
  <Company>MMR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Příprava programového období 2014-2020</dc:title>
  <dc:creator>*</dc:creator>
  <cp:lastModifiedBy>Lubica Moravcová</cp:lastModifiedBy>
  <cp:revision>274</cp:revision>
  <cp:lastPrinted>2016-09-07T06:46:39Z</cp:lastPrinted>
  <dcterms:created xsi:type="dcterms:W3CDTF">2014-10-03T06:20:14Z</dcterms:created>
  <dcterms:modified xsi:type="dcterms:W3CDTF">2016-09-07T12:09:33Z</dcterms:modified>
</cp:coreProperties>
</file>