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2"/>
  </p:notesMasterIdLst>
  <p:handoutMasterIdLst>
    <p:handoutMasterId r:id="rId73"/>
  </p:handoutMasterIdLst>
  <p:sldIdLst>
    <p:sldId id="256" r:id="rId5"/>
    <p:sldId id="427" r:id="rId6"/>
    <p:sldId id="422" r:id="rId7"/>
    <p:sldId id="423" r:id="rId8"/>
    <p:sldId id="424" r:id="rId9"/>
    <p:sldId id="425" r:id="rId10"/>
    <p:sldId id="457" r:id="rId11"/>
    <p:sldId id="426" r:id="rId12"/>
    <p:sldId id="431" r:id="rId13"/>
    <p:sldId id="432" r:id="rId14"/>
    <p:sldId id="433" r:id="rId15"/>
    <p:sldId id="462" r:id="rId16"/>
    <p:sldId id="434" r:id="rId17"/>
    <p:sldId id="469" r:id="rId18"/>
    <p:sldId id="436" r:id="rId19"/>
    <p:sldId id="438" r:id="rId20"/>
    <p:sldId id="439" r:id="rId21"/>
    <p:sldId id="440" r:id="rId22"/>
    <p:sldId id="442" r:id="rId23"/>
    <p:sldId id="445" r:id="rId24"/>
    <p:sldId id="446" r:id="rId25"/>
    <p:sldId id="447" r:id="rId26"/>
    <p:sldId id="448" r:id="rId27"/>
    <p:sldId id="449" r:id="rId28"/>
    <p:sldId id="450" r:id="rId29"/>
    <p:sldId id="451" r:id="rId30"/>
    <p:sldId id="452" r:id="rId31"/>
    <p:sldId id="453" r:id="rId32"/>
    <p:sldId id="454" r:id="rId33"/>
    <p:sldId id="455" r:id="rId34"/>
    <p:sldId id="318" r:id="rId35"/>
    <p:sldId id="360" r:id="rId36"/>
    <p:sldId id="428" r:id="rId37"/>
    <p:sldId id="408" r:id="rId38"/>
    <p:sldId id="407" r:id="rId39"/>
    <p:sldId id="430" r:id="rId40"/>
    <p:sldId id="409" r:id="rId41"/>
    <p:sldId id="410" r:id="rId42"/>
    <p:sldId id="411" r:id="rId43"/>
    <p:sldId id="412" r:id="rId44"/>
    <p:sldId id="413" r:id="rId45"/>
    <p:sldId id="414" r:id="rId46"/>
    <p:sldId id="415" r:id="rId47"/>
    <p:sldId id="416" r:id="rId48"/>
    <p:sldId id="429" r:id="rId49"/>
    <p:sldId id="458" r:id="rId50"/>
    <p:sldId id="459" r:id="rId51"/>
    <p:sldId id="460" r:id="rId52"/>
    <p:sldId id="461" r:id="rId53"/>
    <p:sldId id="418" r:id="rId54"/>
    <p:sldId id="420" r:id="rId55"/>
    <p:sldId id="419" r:id="rId56"/>
    <p:sldId id="406" r:id="rId57"/>
    <p:sldId id="477" r:id="rId58"/>
    <p:sldId id="456" r:id="rId59"/>
    <p:sldId id="471" r:id="rId60"/>
    <p:sldId id="472" r:id="rId61"/>
    <p:sldId id="479" r:id="rId62"/>
    <p:sldId id="480" r:id="rId63"/>
    <p:sldId id="473" r:id="rId64"/>
    <p:sldId id="474" r:id="rId65"/>
    <p:sldId id="481" r:id="rId66"/>
    <p:sldId id="482" r:id="rId67"/>
    <p:sldId id="483" r:id="rId68"/>
    <p:sldId id="475" r:id="rId69"/>
    <p:sldId id="478" r:id="rId70"/>
    <p:sldId id="476" r:id="rId71"/>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X="-8126"/>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3C7E9449-D2E0-484A-A8A4-F58D5249F4DB}" type="presOf" srcId="{9BEAB610-B179-412C-A911-0AE990A76040}" destId="{66C8A01D-04C6-4396-8787-43DC36C8480A}" srcOrd="1" destOrd="3" presId="urn:microsoft.com/office/officeart/2005/8/layout/vList4#1"/>
    <dgm:cxn modelId="{90DE0C7C-D847-4915-90FE-FAD47FB500DF}" type="presOf" srcId="{38804BD3-7704-44DB-93A2-A6FB8DF386BF}" destId="{50CD8E78-60B6-449B-AD20-121950675E4A}" srcOrd="0" destOrd="0" presId="urn:microsoft.com/office/officeart/2005/8/layout/vList4#1"/>
    <dgm:cxn modelId="{6B502FC5-1BD6-467E-9A2D-6365ED3B125A}" type="presOf" srcId="{C5C86733-1C4E-4ABE-BC8B-70E73BF8076C}" destId="{50CD8E78-60B6-449B-AD20-121950675E4A}" srcOrd="0" destOrd="1" presId="urn:microsoft.com/office/officeart/2005/8/layout/vList4#1"/>
    <dgm:cxn modelId="{6AC6C2B8-7623-4915-AD34-B7503BA951BF}" type="presOf" srcId="{011776CB-E079-448D-8CBF-0D6A1B0031D4}" destId="{614AE268-84D0-4EF9-B74B-195569128116}" srcOrd="1" destOrd="4"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09B5CB09-7E5A-46D2-966D-40417004375F}" type="presOf" srcId="{34C60AC1-3BAF-4349-9B04-1EBEAA6874AE}" destId="{614AE268-84D0-4EF9-B74B-195569128116}" srcOrd="1" destOrd="1" presId="urn:microsoft.com/office/officeart/2005/8/layout/vList4#1"/>
    <dgm:cxn modelId="{BD9E9D89-A5BC-4E10-B6B1-CF54DAFB4244}" type="presOf" srcId="{A518AB0A-7BED-45CC-8968-54C5D48470FD}" destId="{8A587B36-857B-41ED-B7A7-D47113F79935}" srcOrd="0" destOrd="0" presId="urn:microsoft.com/office/officeart/2005/8/layout/vList4#1"/>
    <dgm:cxn modelId="{0F2325D1-2FA1-4611-9611-995041DD51DA}" type="presOf" srcId="{273BDC39-9757-4293-83AA-A9E9CC915DA0}" destId="{9A27448D-784B-4861-9334-121A223779B3}" srcOrd="0" destOrd="2"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C682256E-1973-4AC7-954E-3675913CCEA0}" srcId="{D74C87B0-8199-4D82-97CA-8716D0810C88}" destId="{F883D463-9FC1-405D-86B6-DFDB1BF4DFD4}" srcOrd="2" destOrd="0" parTransId="{4089294D-1236-4D90-A4CA-5ABFB48B4A69}" sibTransId="{C7B43A55-CB70-4631-995C-E69EA77BC0FA}"/>
    <dgm:cxn modelId="{19954CF5-B056-48D2-9B50-240A19A4A4D4}" type="presOf" srcId="{098ADAF1-68DC-4019-95EC-CF9DEA0595F5}" destId="{D220A56B-34B4-4DD0-B125-97D865139D92}" srcOrd="0" destOrd="1" presId="urn:microsoft.com/office/officeart/2005/8/layout/vList4#1"/>
    <dgm:cxn modelId="{1C2F1691-B711-48A9-A8EC-148FF018578D}" type="presOf" srcId="{CE8BA2DC-6A07-4136-AE2C-02E787173318}" destId="{D220A56B-34B4-4DD0-B125-97D865139D92}" srcOrd="0" destOrd="3"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A37C4BF5-B775-4ED6-85F3-E253392DFE69}" srcId="{D74C87B0-8199-4D82-97CA-8716D0810C88}" destId="{011776CB-E079-448D-8CBF-0D6A1B0031D4}" srcOrd="3" destOrd="0" parTransId="{96EFE842-57A1-4857-AB91-F6EC5AF4C58A}" sibTransId="{6E105E89-4A89-4F46-9629-6926A46E3211}"/>
    <dgm:cxn modelId="{36A0433A-8390-4BDE-B605-B5511FB67856}" type="presOf" srcId="{9BEAB610-B179-412C-A911-0AE990A76040}" destId="{50CD8E78-60B6-449B-AD20-121950675E4A}" srcOrd="0" destOrd="3" presId="urn:microsoft.com/office/officeart/2005/8/layout/vList4#1"/>
    <dgm:cxn modelId="{73A15F49-A4CC-43F2-B72B-CB338C6F3F25}" type="presOf" srcId="{D74C87B0-8199-4D82-97CA-8716D0810C88}" destId="{614AE268-84D0-4EF9-B74B-195569128116}" srcOrd="1" destOrd="0" presId="urn:microsoft.com/office/officeart/2005/8/layout/vList4#1"/>
    <dgm:cxn modelId="{CC11735D-CD9A-491C-AEF0-7073EE76FB85}" srcId="{A518AB0A-7BED-45CC-8968-54C5D48470FD}" destId="{D74C87B0-8199-4D82-97CA-8716D0810C88}" srcOrd="2" destOrd="0" parTransId="{BA6FD47A-7786-47D8-9381-A1E3D218F4E4}" sibTransId="{63D68963-997E-49B1-9594-476FD97AA95B}"/>
    <dgm:cxn modelId="{639E298F-E268-4203-8880-FCF8EF6E196B}" type="presOf" srcId="{C5C86733-1C4E-4ABE-BC8B-70E73BF8076C}" destId="{66C8A01D-04C6-4396-8787-43DC36C8480A}" srcOrd="1" destOrd="1" presId="urn:microsoft.com/office/officeart/2005/8/layout/vList4#1"/>
    <dgm:cxn modelId="{E331EDEE-C38A-4D9C-8C27-6B44C06EB4B1}" type="presOf" srcId="{D3784C62-6E03-4E88-AA8E-EC0DCEAD96BC}" destId="{C47FD7BB-128E-4643-98CA-3F319452AC98}" srcOrd="1"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400F8D99-6EDD-4F96-8EBD-012C7AAAF91D}" type="presOf" srcId="{273BDC39-9757-4293-83AA-A9E9CC915DA0}" destId="{614AE268-84D0-4EF9-B74B-195569128116}" srcOrd="1" destOrd="2" presId="urn:microsoft.com/office/officeart/2005/8/layout/vList4#1"/>
    <dgm:cxn modelId="{31901BD9-8774-44A5-B3E7-DC1877FA4083}" type="presOf" srcId="{75152ED6-09D4-4CB2-B330-0EBA2A1F6BEE}" destId="{D220A56B-34B4-4DD0-B125-97D865139D92}" srcOrd="0" destOrd="2" presId="urn:microsoft.com/office/officeart/2005/8/layout/vList4#1"/>
    <dgm:cxn modelId="{B7BFC64E-7E47-4920-B058-C9B8579BC9C1}" type="presOf" srcId="{011776CB-E079-448D-8CBF-0D6A1B0031D4}" destId="{9A27448D-784B-4861-9334-121A223779B3}" srcOrd="0" destOrd="4"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EFB1C4E3-8F37-4746-AD32-AE2E84046D6A}" type="presOf" srcId="{75152ED6-09D4-4CB2-B330-0EBA2A1F6BEE}" destId="{6E62D4D7-9191-4501-B151-D627F722878F}" srcOrd="1" destOrd="2"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3AA6B381-52DD-4FCF-8E5F-0E416EAF6272}" type="presOf" srcId="{A8C219C7-9F00-4E75-8B16-481975849224}" destId="{66C8A01D-04C6-4396-8787-43DC36C8480A}" srcOrd="1" destOrd="2" presId="urn:microsoft.com/office/officeart/2005/8/layout/vList4#1"/>
    <dgm:cxn modelId="{C900C54F-B27F-4E3A-90E5-548340DBB526}" type="presOf" srcId="{D3784C62-6E03-4E88-AA8E-EC0DCEAD96BC}" destId="{9E808720-DA3C-4D88-83BC-C88B0AC710F3}" srcOrd="0"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473C5A2E-9A6D-4927-BFA2-3267B0F6F8BE}" type="presOf" srcId="{38804BD3-7704-44DB-93A2-A6FB8DF386BF}" destId="{66C8A01D-04C6-4396-8787-43DC36C8480A}" srcOrd="1" destOrd="0" presId="urn:microsoft.com/office/officeart/2005/8/layout/vList4#1"/>
    <dgm:cxn modelId="{6E3FAA9F-02F2-4DB1-BD36-B96BC163510D}" type="presOf" srcId="{D74C87B0-8199-4D82-97CA-8716D0810C88}" destId="{9A27448D-784B-4861-9334-121A223779B3}" srcOrd="0" destOrd="0" presId="urn:microsoft.com/office/officeart/2005/8/layout/vList4#1"/>
    <dgm:cxn modelId="{B1C428BB-C001-48C8-A02F-BC24CF09E9AC}" type="presOf" srcId="{855CB492-B9C1-4831-9453-D02DC01556CB}" destId="{6E62D4D7-9191-4501-B151-D627F722878F}" srcOrd="1" destOrd="0" presId="urn:microsoft.com/office/officeart/2005/8/layout/vList4#1"/>
    <dgm:cxn modelId="{4F8C0678-5394-4A17-8CED-9EE5734C81B8}" type="presOf" srcId="{34C60AC1-3BAF-4349-9B04-1EBEAA6874AE}" destId="{9A27448D-784B-4861-9334-121A223779B3}" srcOrd="0" destOrd="1" presId="urn:microsoft.com/office/officeart/2005/8/layout/vList4#1"/>
    <dgm:cxn modelId="{A6DA7CCC-DF76-4070-A8AD-85BAC15A3FC2}" type="presOf" srcId="{A8C219C7-9F00-4E75-8B16-481975849224}" destId="{50CD8E78-60B6-449B-AD20-121950675E4A}" srcOrd="0" destOrd="2" presId="urn:microsoft.com/office/officeart/2005/8/layout/vList4#1"/>
    <dgm:cxn modelId="{DD9BFECD-0A10-464F-92B7-86B86630E46F}" type="presOf" srcId="{F883D463-9FC1-405D-86B6-DFDB1BF4DFD4}" destId="{614AE268-84D0-4EF9-B74B-195569128116}" srcOrd="1" destOrd="3" presId="urn:microsoft.com/office/officeart/2005/8/layout/vList4#1"/>
    <dgm:cxn modelId="{098359D7-A979-4EBC-ADEB-93EC3F6C11E9}" type="presOf" srcId="{098ADAF1-68DC-4019-95EC-CF9DEA0595F5}" destId="{6E62D4D7-9191-4501-B151-D627F722878F}" srcOrd="1" destOrd="1" presId="urn:microsoft.com/office/officeart/2005/8/layout/vList4#1"/>
    <dgm:cxn modelId="{240E3BDB-2952-42F7-B3AC-A1A646C8AB47}" type="presOf" srcId="{CE8BA2DC-6A07-4136-AE2C-02E787173318}" destId="{6E62D4D7-9191-4501-B151-D627F722878F}" srcOrd="1" destOrd="3"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E1E70704-B184-417B-9262-1209773EB354}" srcId="{A518AB0A-7BED-45CC-8968-54C5D48470FD}" destId="{855CB492-B9C1-4831-9453-D02DC01556CB}" srcOrd="1" destOrd="0" parTransId="{46A500E4-F521-4FED-80BC-55EF97D6434D}" sibTransId="{89B1A5F6-0C83-44AA-BDC4-F0486C8FEB1C}"/>
    <dgm:cxn modelId="{A0EDC84C-9990-4994-B0D7-0E5193C52C44}" type="presOf" srcId="{F883D463-9FC1-405D-86B6-DFDB1BF4DFD4}" destId="{9A27448D-784B-4861-9334-121A223779B3}" srcOrd="0" destOrd="3" presId="urn:microsoft.com/office/officeart/2005/8/layout/vList4#1"/>
    <dgm:cxn modelId="{E3156A65-8558-4859-91CB-CF3574740566}" type="presOf" srcId="{855CB492-B9C1-4831-9453-D02DC01556CB}" destId="{D220A56B-34B4-4DD0-B125-97D865139D92}" srcOrd="0" destOrd="0"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B264CFA9-D8B3-4845-B3D7-AAC8C85693E8}" type="presParOf" srcId="{8A587B36-857B-41ED-B7A7-D47113F79935}" destId="{64EB5DFD-492E-47C2-A4DD-BBD451AF4F4E}" srcOrd="0" destOrd="0" presId="urn:microsoft.com/office/officeart/2005/8/layout/vList4#1"/>
    <dgm:cxn modelId="{0AC6E9E9-22FD-4777-AC11-CF660CE79F6E}" type="presParOf" srcId="{64EB5DFD-492E-47C2-A4DD-BBD451AF4F4E}" destId="{50CD8E78-60B6-449B-AD20-121950675E4A}" srcOrd="0" destOrd="0" presId="urn:microsoft.com/office/officeart/2005/8/layout/vList4#1"/>
    <dgm:cxn modelId="{8B86CB49-3925-47DD-9EBF-F9991CA63D84}" type="presParOf" srcId="{64EB5DFD-492E-47C2-A4DD-BBD451AF4F4E}" destId="{C72FE72D-A4DA-4420-9D63-39C025359A7F}" srcOrd="1" destOrd="0" presId="urn:microsoft.com/office/officeart/2005/8/layout/vList4#1"/>
    <dgm:cxn modelId="{BBA83652-CDB7-442C-8E05-86D5CC845989}" type="presParOf" srcId="{64EB5DFD-492E-47C2-A4DD-BBD451AF4F4E}" destId="{66C8A01D-04C6-4396-8787-43DC36C8480A}" srcOrd="2" destOrd="0" presId="urn:microsoft.com/office/officeart/2005/8/layout/vList4#1"/>
    <dgm:cxn modelId="{9AC2E5B1-C96D-4443-8437-FF537663CBE4}" type="presParOf" srcId="{8A587B36-857B-41ED-B7A7-D47113F79935}" destId="{93AC31F7-E6D2-45E8-BD17-C2F01F80D57E}" srcOrd="1" destOrd="0" presId="urn:microsoft.com/office/officeart/2005/8/layout/vList4#1"/>
    <dgm:cxn modelId="{63BBFBEC-576E-4974-918D-FC724CD7E294}" type="presParOf" srcId="{8A587B36-857B-41ED-B7A7-D47113F79935}" destId="{B249F259-2691-44EA-A647-C688963D4FA1}" srcOrd="2" destOrd="0" presId="urn:microsoft.com/office/officeart/2005/8/layout/vList4#1"/>
    <dgm:cxn modelId="{878BD4DB-3EB2-4BB6-9E91-F451D5C169B0}" type="presParOf" srcId="{B249F259-2691-44EA-A647-C688963D4FA1}" destId="{D220A56B-34B4-4DD0-B125-97D865139D92}" srcOrd="0" destOrd="0" presId="urn:microsoft.com/office/officeart/2005/8/layout/vList4#1"/>
    <dgm:cxn modelId="{654FB9ED-39DE-4519-9A59-465C2F0C7720}" type="presParOf" srcId="{B249F259-2691-44EA-A647-C688963D4FA1}" destId="{AC85F51E-059B-4E4B-88C8-BEEAF6E6C8CB}" srcOrd="1" destOrd="0" presId="urn:microsoft.com/office/officeart/2005/8/layout/vList4#1"/>
    <dgm:cxn modelId="{C9F319F3-F2BD-4CD9-B0A1-48306EDB8569}" type="presParOf" srcId="{B249F259-2691-44EA-A647-C688963D4FA1}" destId="{6E62D4D7-9191-4501-B151-D627F722878F}" srcOrd="2" destOrd="0" presId="urn:microsoft.com/office/officeart/2005/8/layout/vList4#1"/>
    <dgm:cxn modelId="{5EE89228-3F41-49D8-A99C-ED66A6114203}" type="presParOf" srcId="{8A587B36-857B-41ED-B7A7-D47113F79935}" destId="{821F83A2-5DE7-4DB3-AC2F-3437098DDD8C}" srcOrd="3" destOrd="0" presId="urn:microsoft.com/office/officeart/2005/8/layout/vList4#1"/>
    <dgm:cxn modelId="{DBDDED6E-3B26-47E8-BF9A-8AD7760A58C8}" type="presParOf" srcId="{8A587B36-857B-41ED-B7A7-D47113F79935}" destId="{42D704DB-7DF6-440E-B7C9-644A864B0BFF}" srcOrd="4" destOrd="0" presId="urn:microsoft.com/office/officeart/2005/8/layout/vList4#1"/>
    <dgm:cxn modelId="{60959F59-5A73-4D33-A9BE-AA4B8446CEA8}" type="presParOf" srcId="{42D704DB-7DF6-440E-B7C9-644A864B0BFF}" destId="{9A27448D-784B-4861-9334-121A223779B3}" srcOrd="0" destOrd="0" presId="urn:microsoft.com/office/officeart/2005/8/layout/vList4#1"/>
    <dgm:cxn modelId="{D0E14EE7-BB6A-425F-AB78-D6A776619378}" type="presParOf" srcId="{42D704DB-7DF6-440E-B7C9-644A864B0BFF}" destId="{CB3108F3-6AC6-46B9-815A-42013ADAA734}" srcOrd="1" destOrd="0" presId="urn:microsoft.com/office/officeart/2005/8/layout/vList4#1"/>
    <dgm:cxn modelId="{B609DE2D-2752-4C44-9D53-6BBAEB73088D}" type="presParOf" srcId="{42D704DB-7DF6-440E-B7C9-644A864B0BFF}" destId="{614AE268-84D0-4EF9-B74B-195569128116}" srcOrd="2" destOrd="0" presId="urn:microsoft.com/office/officeart/2005/8/layout/vList4#1"/>
    <dgm:cxn modelId="{18D99728-A49F-4371-9B26-6A5CECDF8903}" type="presParOf" srcId="{8A587B36-857B-41ED-B7A7-D47113F79935}" destId="{540D9C1A-F7EF-4C42-8E40-E43DCD410462}" srcOrd="5" destOrd="0" presId="urn:microsoft.com/office/officeart/2005/8/layout/vList4#1"/>
    <dgm:cxn modelId="{5B78BDFD-8486-4D20-84BD-63BAAE53EE3E}" type="presParOf" srcId="{8A587B36-857B-41ED-B7A7-D47113F79935}" destId="{8E18C6B9-65AB-4143-ACFB-F77B95B74E4A}" srcOrd="6" destOrd="0" presId="urn:microsoft.com/office/officeart/2005/8/layout/vList4#1"/>
    <dgm:cxn modelId="{9CFE585D-F36D-45D4-BB2A-27AB9E7293E7}" type="presParOf" srcId="{8E18C6B9-65AB-4143-ACFB-F77B95B74E4A}" destId="{9E808720-DA3C-4D88-83BC-C88B0AC710F3}" srcOrd="0" destOrd="0" presId="urn:microsoft.com/office/officeart/2005/8/layout/vList4#1"/>
    <dgm:cxn modelId="{C4525A56-38AC-4439-9982-EF3DB9FCD011}" type="presParOf" srcId="{8E18C6B9-65AB-4143-ACFB-F77B95B74E4A}" destId="{5C5B56BD-76A1-46D2-95E9-D7A31171320F}" srcOrd="1" destOrd="0" presId="urn:microsoft.com/office/officeart/2005/8/layout/vList4#1"/>
    <dgm:cxn modelId="{56EB9654-5EDF-4756-9292-074EADDC727F}"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t>11/2/2015</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DD01622-6527-A840-93D2-B71E71D7D97B}" type="slidenum">
              <a:rPr lang="en-US" smtClean="0"/>
              <a:t>‹#›</a:t>
            </a:fld>
            <a:endParaRPr lang="en-US" dirty="0"/>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7C3F2CD4-E069-445A-BD66-BB3668602FA3}" type="datetimeFigureOut">
              <a:rPr lang="cs-CZ" smtClean="0"/>
              <a:t>2.11.2015</a:t>
            </a:fld>
            <a:endParaRPr lang="cs-CZ" dirty="0"/>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1051D7E5-5FFD-4EA7-AFB2-230C5652B0C9}" type="slidenum">
              <a:rPr lang="cs-CZ" smtClean="0"/>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12</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25</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26</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27</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13</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14</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15</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18</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19</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20</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21</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889338FF-0785-4D1E-B4F7-AAF5C78FE1B9}"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773DF8D-1A21-4207-8344-98009AC74408}"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FCDAAB08-B98E-494D-8695-CD0D6908EEBE}"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7F631E0B-09EB-4B23-8CB4-012DB8280E8C}"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CA81722B-C8A6-4F26-98C2-2711F8316617}"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BC3F317A-478C-4AB8-803B-06EF6332AC25}"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76BBAEC-231C-4E11-ABD3-F40A18471A7D}" type="datetime1">
              <a:rPr lang="en-US" smtClean="0"/>
              <a:t>11/2/2015</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0916B57-9745-43DE-BBE5-02952112AEFB}" type="datetime1">
              <a:rPr lang="en-US" smtClean="0"/>
              <a:t>11/2/2015</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D7B1-375D-4904-A97E-7B86949F9F49}" type="datetime1">
              <a:rPr lang="en-US" smtClean="0"/>
              <a:t>11/2/2015</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831F3BF-8806-488D-87CD-784340495BA0}"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2E682A2-9588-4CBA-8A28-30801B018F84}"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AFE7CCC1-085E-40CF-AE75-DEE90DDCB794}" type="datetime1">
              <a:rPr lang="en-US" smtClean="0"/>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1" y="1447800"/>
            <a:ext cx="8543924" cy="3227077"/>
          </a:xfrm>
        </p:spPr>
        <p:txBody>
          <a:bodyPr/>
          <a:lstStyle/>
          <a:p>
            <a:pPr algn="l">
              <a:lnSpc>
                <a:spcPct val="107000"/>
              </a:lnSpc>
            </a:pPr>
            <a:r>
              <a:rPr lang="cs-CZ" sz="3200" dirty="0"/>
              <a:t>s</a:t>
            </a:r>
            <a:r>
              <a:rPr lang="cs-CZ" sz="3200" dirty="0" smtClean="0"/>
              <a:t>eminář </a:t>
            </a:r>
            <a:r>
              <a:rPr lang="cs-CZ" sz="3200" dirty="0"/>
              <a:t>pro </a:t>
            </a:r>
            <a:r>
              <a:rPr lang="cs-CZ" sz="3200" dirty="0" smtClean="0"/>
              <a:t>žadatele</a:t>
            </a:r>
            <a:br>
              <a:rPr lang="cs-CZ" sz="3200" dirty="0" smtClean="0"/>
            </a:br>
            <a:r>
              <a:rPr lang="cs-CZ" sz="3200" dirty="0" smtClean="0"/>
              <a:t>5. výzva IROP „Vysoce specializovaná péče v oblastech </a:t>
            </a:r>
            <a:r>
              <a:rPr lang="cs-CZ" sz="3200" dirty="0" err="1" smtClean="0"/>
              <a:t>onkogynekologie</a:t>
            </a:r>
            <a:r>
              <a:rPr lang="cs-CZ" sz="3200" dirty="0" smtClean="0"/>
              <a:t> a </a:t>
            </a:r>
            <a:r>
              <a:rPr lang="cs-CZ" sz="3200" dirty="0" err="1" smtClean="0"/>
              <a:t>perinatologie</a:t>
            </a:r>
            <a:r>
              <a:rPr lang="cs-CZ" sz="3200" dirty="0" smtClean="0"/>
              <a:t>“</a:t>
            </a:r>
            <a:endParaRPr lang="cs-CZ" sz="3200" dirty="0">
              <a:solidFill>
                <a:srgbClr val="000000"/>
              </a:solidFill>
              <a:latin typeface="Myriad Pro Black"/>
              <a:cs typeface="Myriad Pro Black"/>
            </a:endParaRPr>
          </a:p>
        </p:txBody>
      </p:sp>
      <p:sp>
        <p:nvSpPr>
          <p:cNvPr id="3" name="Subtitle 2"/>
          <p:cNvSpPr>
            <a:spLocks noGrp="1"/>
          </p:cNvSpPr>
          <p:nvPr>
            <p:ph type="subTitle" idx="1"/>
          </p:nvPr>
        </p:nvSpPr>
        <p:spPr>
          <a:xfrm>
            <a:off x="508591" y="4551295"/>
            <a:ext cx="6400800" cy="1083961"/>
          </a:xfrm>
        </p:spPr>
        <p:txBody>
          <a:bodyPr>
            <a:normAutofit/>
          </a:bodyPr>
          <a:lstStyle/>
          <a:p>
            <a:pPr algn="l"/>
            <a:r>
              <a:rPr lang="cs-CZ" sz="2200" dirty="0">
                <a:solidFill>
                  <a:srgbClr val="000000"/>
                </a:solidFill>
                <a:cs typeface="Myriad Pro"/>
              </a:rPr>
              <a:t>3</a:t>
            </a:r>
            <a:r>
              <a:rPr lang="cs-CZ" sz="2200" dirty="0" smtClean="0">
                <a:solidFill>
                  <a:srgbClr val="000000"/>
                </a:solidFill>
                <a:latin typeface="Myriad Pro"/>
                <a:cs typeface="Myriad Pro"/>
              </a:rPr>
              <a:t>. </a:t>
            </a:r>
            <a:r>
              <a:rPr lang="cs-CZ" sz="2200" dirty="0" smtClean="0">
                <a:solidFill>
                  <a:srgbClr val="000000"/>
                </a:solidFill>
                <a:cs typeface="Myriad Pro"/>
              </a:rPr>
              <a:t>11</a:t>
            </a:r>
            <a:r>
              <a:rPr lang="cs-CZ" sz="2200" dirty="0" smtClean="0">
                <a:solidFill>
                  <a:srgbClr val="000000"/>
                </a:solidFill>
                <a:latin typeface="Myriad Pro"/>
                <a:cs typeface="Myriad Pro"/>
              </a:rPr>
              <a:t>. 2015                                             PRAHA</a:t>
            </a:r>
            <a:endParaRPr lang="en-US" dirty="0">
              <a:latin typeface="Myriad Pro"/>
              <a:cs typeface="Myriad Pro"/>
            </a:endParaRPr>
          </a:p>
        </p:txBody>
      </p:sp>
      <p:pic>
        <p:nvPicPr>
          <p:cNvPr id="2050"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6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211"/>
            <a:ext cx="8229600" cy="919240"/>
          </a:xfrm>
        </p:spPr>
        <p:txBody>
          <a:bodyPr/>
          <a:lstStyle/>
          <a:p>
            <a:pPr lvl="0"/>
            <a:r>
              <a:rPr lang="cs-CZ" sz="2000" b="1" dirty="0"/>
              <a:t>Prioritní osa </a:t>
            </a:r>
            <a:r>
              <a:rPr lang="cs-CZ" sz="2000" b="1" dirty="0" smtClean="0"/>
              <a:t>1: </a:t>
            </a:r>
            <a:r>
              <a:rPr lang="cs-CZ" sz="2000" dirty="0" smtClean="0"/>
              <a:t>Konkurenceschopné</a:t>
            </a:r>
            <a:r>
              <a:rPr lang="cs-CZ" sz="2000" dirty="0"/>
              <a:t>, dostupné a bezpečné regiony</a:t>
            </a:r>
            <a:r>
              <a:rPr lang="cs-CZ" sz="3600" dirty="0"/>
              <a:t/>
            </a:r>
            <a:br>
              <a:rPr lang="cs-CZ" sz="3600" dirty="0"/>
            </a:br>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84" y="704057"/>
            <a:ext cx="4653015" cy="3056890"/>
          </a:xfrm>
          <a:prstGeom prst="rect">
            <a:avLst/>
          </a:prstGeo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901" y="3751422"/>
            <a:ext cx="5281286" cy="3106578"/>
          </a:xfrm>
          <a:prstGeom prst="rect">
            <a:avLst/>
          </a:prstGeom>
        </p:spPr>
      </p:pic>
      <p:pic>
        <p:nvPicPr>
          <p:cNvPr id="10" name="Zástupný symbol pro obsah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97072"/>
            <a:ext cx="4581524" cy="3054350"/>
          </a:xfr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10</a:t>
            </a:fld>
            <a:endParaRPr lang="en-US" dirty="0"/>
          </a:p>
        </p:txBody>
      </p:sp>
    </p:spTree>
    <p:extLst>
      <p:ext uri="{BB962C8B-B14F-4D97-AF65-F5344CB8AC3E}">
        <p14:creationId xmlns:p14="http://schemas.microsoft.com/office/powerpoint/2010/main" val="396047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Prioritní </a:t>
            </a:r>
            <a:r>
              <a:rPr lang="cs-CZ" sz="3200" dirty="0"/>
              <a:t>osa 1</a:t>
            </a: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a:t>
            </a:fld>
            <a:endParaRPr lang="en-US" dirty="0"/>
          </a:p>
        </p:txBody>
      </p:sp>
      <p:sp>
        <p:nvSpPr>
          <p:cNvPr id="7" name="TextovéPole 6"/>
          <p:cNvSpPr txBox="1"/>
          <p:nvPr/>
        </p:nvSpPr>
        <p:spPr>
          <a:xfrm>
            <a:off x="447676" y="1009650"/>
            <a:ext cx="8382000" cy="3985706"/>
          </a:xfrm>
          <a:prstGeom prst="rect">
            <a:avLst/>
          </a:prstGeom>
          <a:noFill/>
        </p:spPr>
        <p:txBody>
          <a:bodyPr wrap="square" rtlCol="0">
            <a:spAutoFit/>
          </a:bodyPr>
          <a:lstStyle/>
          <a:p>
            <a:pPr lvl="0">
              <a:lnSpc>
                <a:spcPct val="150000"/>
              </a:lnSpc>
            </a:pPr>
            <a:endParaRPr lang="cs-CZ" sz="2200" b="1" dirty="0" smtClean="0"/>
          </a:p>
          <a:p>
            <a:pPr lvl="0">
              <a:lnSpc>
                <a:spcPct val="150000"/>
              </a:lnSpc>
            </a:pPr>
            <a:r>
              <a:rPr lang="cs-CZ" sz="2200" b="1" dirty="0" smtClean="0"/>
              <a:t>Prioritní osa 1 - Infrastruktura</a:t>
            </a:r>
            <a:endParaRPr lang="cs-CZ" sz="2200" dirty="0" smtClean="0"/>
          </a:p>
          <a:p>
            <a:pPr>
              <a:lnSpc>
                <a:spcPct val="150000"/>
              </a:lnSpc>
            </a:pPr>
            <a:r>
              <a:rPr lang="cs-CZ" sz="2200" b="1" dirty="0" smtClean="0"/>
              <a:t>SC </a:t>
            </a:r>
            <a:r>
              <a:rPr lang="cs-CZ" sz="2200" b="1" dirty="0"/>
              <a:t>1.1 </a:t>
            </a:r>
            <a:r>
              <a:rPr lang="cs-CZ" sz="2200" dirty="0" smtClean="0"/>
              <a:t>Zvýšení </a:t>
            </a:r>
            <a:r>
              <a:rPr lang="cs-CZ" sz="2200" dirty="0"/>
              <a:t>regionální mobility prostřednictvím modernizace a </a:t>
            </a:r>
            <a:r>
              <a:rPr lang="cs-CZ" sz="2200" dirty="0" smtClean="0"/>
              <a:t>		rozvoje sítí </a:t>
            </a:r>
            <a:r>
              <a:rPr lang="cs-CZ" sz="2200" dirty="0"/>
              <a:t>regionální silniční infrastruktury navazující na </a:t>
            </a:r>
            <a:r>
              <a:rPr lang="cs-CZ" sz="2200" dirty="0" smtClean="0"/>
              <a:t>		síť </a:t>
            </a:r>
            <a:r>
              <a:rPr lang="cs-CZ" sz="2200" dirty="0"/>
              <a:t>TEN-T</a:t>
            </a:r>
          </a:p>
          <a:p>
            <a:pPr>
              <a:lnSpc>
                <a:spcPct val="150000"/>
              </a:lnSpc>
            </a:pPr>
            <a:r>
              <a:rPr lang="cs-CZ" sz="2200" b="1" dirty="0"/>
              <a:t>SC 1.2 </a:t>
            </a:r>
            <a:r>
              <a:rPr lang="cs-CZ" sz="2200" dirty="0"/>
              <a:t>Zvýšení podílu udržitelných forem dopravy</a:t>
            </a:r>
          </a:p>
          <a:p>
            <a:pPr>
              <a:lnSpc>
                <a:spcPct val="150000"/>
              </a:lnSpc>
            </a:pPr>
            <a:r>
              <a:rPr lang="cs-CZ" sz="2200" b="1" dirty="0"/>
              <a:t>SC 1.3 </a:t>
            </a:r>
            <a:r>
              <a:rPr lang="cs-CZ" sz="2200" dirty="0"/>
              <a:t>Zvýšení připravenosti k řešení a řízení rizik a </a:t>
            </a:r>
            <a:r>
              <a:rPr lang="cs-CZ" sz="2200" dirty="0" smtClean="0"/>
              <a:t>katastrof</a:t>
            </a:r>
          </a:p>
          <a:p>
            <a:endParaRPr lang="cs-CZ" sz="2200" dirty="0"/>
          </a:p>
        </p:txBody>
      </p:sp>
    </p:spTree>
    <p:extLst>
      <p:ext uri="{BB962C8B-B14F-4D97-AF65-F5344CB8AC3E}">
        <p14:creationId xmlns:p14="http://schemas.microsoft.com/office/powerpoint/2010/main" val="100194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21254"/>
            <a:ext cx="8676456" cy="4957626"/>
          </a:xfrm>
          <a:prstGeom prst="rect">
            <a:avLst/>
          </a:prstGeom>
          <a:noFill/>
          <a:ln>
            <a:miter lim="800000"/>
            <a:headEnd/>
            <a:tailEnd/>
          </a:ln>
        </p:spPr>
        <p:txBody>
          <a:bodyPr>
            <a:noAutofit/>
          </a:bodyPr>
          <a:lstStyle/>
          <a:p>
            <a:endParaRPr lang="cs-CZ" sz="2200" b="1" dirty="0" smtClean="0"/>
          </a:p>
          <a:p>
            <a:r>
              <a:rPr lang="cs-CZ" sz="2200" b="1" dirty="0" smtClean="0"/>
              <a:t>945 </a:t>
            </a:r>
            <a:r>
              <a:rPr lang="cs-CZ" sz="2200" b="1" dirty="0"/>
              <a:t>mil. </a:t>
            </a:r>
            <a:r>
              <a:rPr lang="cs-CZ" sz="2200" b="1" dirty="0" smtClean="0"/>
              <a:t>EUR</a:t>
            </a:r>
          </a:p>
          <a:p>
            <a:endParaRPr lang="cs-CZ" sz="2200" b="1" dirty="0"/>
          </a:p>
          <a:p>
            <a:pPr lvl="0"/>
            <a:r>
              <a:rPr lang="cs-CZ" sz="2200" dirty="0" smtClean="0"/>
              <a:t>rekonstrukce</a:t>
            </a:r>
            <a:r>
              <a:rPr lang="cs-CZ" sz="2200" dirty="0"/>
              <a:t>, modernizace, popř. výstavba vybraných úseků silnic II. třídy a vybraných úseků silnic III. </a:t>
            </a:r>
            <a:r>
              <a:rPr lang="cs-CZ" sz="2200" dirty="0" smtClean="0"/>
              <a:t>třídy,</a:t>
            </a:r>
            <a:br>
              <a:rPr lang="cs-CZ" sz="2200" dirty="0" smtClean="0"/>
            </a:br>
            <a:r>
              <a:rPr lang="cs-CZ" sz="2200" dirty="0" smtClean="0"/>
              <a:t>které </a:t>
            </a:r>
            <a:r>
              <a:rPr lang="cs-CZ" sz="2200" dirty="0"/>
              <a:t>plní funkce silnic vyšší třídy</a:t>
            </a:r>
          </a:p>
          <a:p>
            <a:pPr lvl="0"/>
            <a:r>
              <a:rPr lang="cs-CZ" sz="2200" dirty="0"/>
              <a:t>r</a:t>
            </a:r>
            <a:r>
              <a:rPr lang="cs-CZ" sz="2200" dirty="0" smtClean="0"/>
              <a:t>ealizace v rámci Prioritní regionální silniční sítě na území celé ČR mimo území hl. m. Prahy</a:t>
            </a:r>
          </a:p>
          <a:p>
            <a:pPr lvl="0"/>
            <a:endParaRPr lang="cs-CZ" sz="2200" dirty="0"/>
          </a:p>
          <a:p>
            <a:pPr marL="0" indent="0">
              <a:buNone/>
            </a:pPr>
            <a:r>
              <a:rPr lang="cs-CZ" sz="1800" b="1" dirty="0"/>
              <a:t>Příjemci: </a:t>
            </a:r>
            <a:r>
              <a:rPr lang="cs-CZ" sz="1800" dirty="0"/>
              <a:t>kraje, organizace zřizované nebo zakládané kraji</a:t>
            </a:r>
            <a:endParaRPr lang="cs-CZ" sz="1800" dirty="0">
              <a:latin typeface="Arial" charset="0"/>
              <a:cs typeface="Arial" charset="0"/>
            </a:endParaRPr>
          </a:p>
          <a:p>
            <a:pPr lvl="0"/>
            <a:endParaRPr lang="cs-CZ" sz="2200" dirty="0"/>
          </a:p>
          <a:p>
            <a:pPr marL="0" lvl="0" indent="0">
              <a:buNone/>
            </a:pPr>
            <a:endParaRPr lang="cs-CZ" sz="2200"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a:t>
            </a:r>
            <a:r>
              <a:rPr lang="cs-CZ" sz="2000" b="1" dirty="0" smtClean="0"/>
              <a:t>1.1 Zvýšení </a:t>
            </a:r>
            <a:r>
              <a:rPr lang="cs-CZ" sz="2000" b="1" dirty="0"/>
              <a:t>regionální mobility prostřednictvím </a:t>
            </a:r>
            <a:r>
              <a:rPr lang="cs-CZ" sz="2000" b="1" dirty="0" smtClean="0"/>
              <a:t>modernizace</a:t>
            </a:r>
            <a:br>
              <a:rPr lang="cs-CZ" sz="2000" b="1" dirty="0" smtClean="0"/>
            </a:br>
            <a:r>
              <a:rPr lang="cs-CZ" sz="2000" b="1" dirty="0" smtClean="0"/>
              <a:t>a rozvoje </a:t>
            </a:r>
            <a:r>
              <a:rPr lang="cs-CZ" sz="2000" b="1" dirty="0"/>
              <a:t>sítí regionální silniční infrastruktury navazující na </a:t>
            </a:r>
            <a:r>
              <a:rPr lang="cs-CZ" sz="2000" b="1" dirty="0" smtClean="0"/>
              <a:t>síť TEN-T</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4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12545"/>
            <a:ext cx="8676456" cy="4984522"/>
          </a:xfrm>
          <a:prstGeom prst="rect">
            <a:avLst/>
          </a:prstGeom>
          <a:noFill/>
          <a:ln>
            <a:miter lim="800000"/>
            <a:headEnd/>
            <a:tailEnd/>
          </a:ln>
        </p:spPr>
        <p:txBody>
          <a:bodyPr>
            <a:noAutofit/>
          </a:bodyPr>
          <a:lstStyle/>
          <a:p>
            <a:r>
              <a:rPr lang="cs-CZ" sz="2200" b="1" dirty="0" smtClean="0"/>
              <a:t>473 </a:t>
            </a:r>
            <a:r>
              <a:rPr lang="cs-CZ" sz="2200" b="1" dirty="0"/>
              <a:t>mil. </a:t>
            </a:r>
            <a:r>
              <a:rPr lang="cs-CZ" sz="2200" b="1" dirty="0" smtClean="0"/>
              <a:t>EUR</a:t>
            </a:r>
          </a:p>
          <a:p>
            <a:pPr lvl="0"/>
            <a:r>
              <a:rPr lang="cs-CZ" sz="2200" dirty="0" smtClean="0"/>
              <a:t>přestupní </a:t>
            </a:r>
            <a:r>
              <a:rPr lang="cs-CZ" sz="2200" dirty="0"/>
              <a:t>terminály pro veřejnou dopravu</a:t>
            </a:r>
          </a:p>
          <a:p>
            <a:pPr lvl="0"/>
            <a:r>
              <a:rPr lang="cs-CZ" sz="2200" dirty="0"/>
              <a:t>aplikace moderních technologií v dopravě </a:t>
            </a:r>
          </a:p>
          <a:p>
            <a:pPr lvl="0"/>
            <a:r>
              <a:rPr lang="cs-CZ" sz="2200" dirty="0" smtClean="0"/>
              <a:t>nákup </a:t>
            </a:r>
            <a:r>
              <a:rPr lang="cs-CZ" sz="2200" dirty="0"/>
              <a:t>nízkoemisních a bezemisních vozidel, plnicí a dobíjecí stanice</a:t>
            </a:r>
          </a:p>
          <a:p>
            <a:pPr lvl="0"/>
            <a:r>
              <a:rPr lang="cs-CZ" sz="2200" dirty="0"/>
              <a:t>zvýšení bezpečnosti železniční, silniční, cyklistické a pěší dopravy</a:t>
            </a:r>
          </a:p>
          <a:p>
            <a:pPr lvl="0"/>
            <a:r>
              <a:rPr lang="cs-CZ" sz="2200" dirty="0"/>
              <a:t>rozvoj </a:t>
            </a:r>
            <a:r>
              <a:rPr lang="cs-CZ" sz="2200" dirty="0" smtClean="0"/>
              <a:t>cyklodopravy</a:t>
            </a:r>
          </a:p>
          <a:p>
            <a:pPr marL="0" lvl="0" indent="0">
              <a:buNone/>
            </a:pPr>
            <a:endParaRPr lang="cs-CZ" sz="2200" dirty="0" smtClean="0"/>
          </a:p>
          <a:p>
            <a:pPr marL="0" indent="0">
              <a:buNone/>
            </a:pPr>
            <a:r>
              <a:rPr lang="cs-CZ" sz="1600" b="1" dirty="0"/>
              <a:t>Příjemci: </a:t>
            </a:r>
            <a:r>
              <a:rPr lang="cs-CZ" sz="1600" dirty="0"/>
              <a:t>kraje, obce, dobrovolné svazky obcí, organizace zřizované nebo zakládané kraji, organizace zřizované nebo zakládané obcemi, organizace zřizované nebo zakládané dobrovolnými svazky obcí, provozovatelé dráhy nebo drážní dopravy, dopravci ve veřejné linkové dopravě, Ministerstvo dopravy ČR, subjekty zajišťující dopravní obslužnost</a:t>
            </a:r>
            <a:endParaRPr lang="cs-CZ" sz="1600" dirty="0">
              <a:latin typeface="Arial" charset="0"/>
              <a:cs typeface="Arial" charset="0"/>
            </a:endParaRPr>
          </a:p>
          <a:p>
            <a:pPr lvl="0"/>
            <a:endParaRPr lang="cs-CZ" sz="2200" dirty="0" smtClean="0"/>
          </a:p>
          <a:p>
            <a:pPr marL="0" indent="0">
              <a:buNone/>
            </a:pPr>
            <a:endParaRPr lang="cs-CZ" sz="22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400" b="1" dirty="0"/>
              <a:t>SC 1.2 Zvýšení podílu udržitelných forem dopravy</a:t>
            </a:r>
          </a:p>
          <a:p>
            <a:pPr lvl="0" algn="ctr">
              <a:spcBef>
                <a:spcPct val="0"/>
              </a:spcBef>
            </a:pPr>
            <a:endParaRPr lang="cs-CZ" sz="32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13</a:t>
            </a:fld>
            <a:endParaRPr lang="en-US" dirty="0"/>
          </a:p>
        </p:txBody>
      </p:sp>
    </p:spTree>
    <p:extLst>
      <p:ext uri="{BB962C8B-B14F-4D97-AF65-F5344CB8AC3E}">
        <p14:creationId xmlns:p14="http://schemas.microsoft.com/office/powerpoint/2010/main" val="5042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5" y="1312545"/>
            <a:ext cx="8676456" cy="4984522"/>
          </a:xfrm>
          <a:prstGeom prst="rect">
            <a:avLst/>
          </a:prstGeom>
          <a:noFill/>
          <a:ln>
            <a:miter lim="800000"/>
            <a:headEnd/>
            <a:tailEnd/>
          </a:ln>
        </p:spPr>
        <p:txBody>
          <a:bodyPr>
            <a:noAutofit/>
          </a:bodyPr>
          <a:lstStyle/>
          <a:p>
            <a:r>
              <a:rPr lang="cs-CZ" sz="2200" b="1" dirty="0" smtClean="0"/>
              <a:t>473 </a:t>
            </a:r>
            <a:r>
              <a:rPr lang="cs-CZ" sz="2200" b="1" dirty="0"/>
              <a:t>mil. </a:t>
            </a:r>
            <a:r>
              <a:rPr lang="cs-CZ" sz="2200" b="1" dirty="0" smtClean="0"/>
              <a:t>EUR</a:t>
            </a:r>
          </a:p>
          <a:p>
            <a:endParaRPr lang="cs-CZ" sz="2200" b="1" dirty="0"/>
          </a:p>
          <a:p>
            <a:pPr lvl="0"/>
            <a:r>
              <a:rPr lang="cs-CZ" sz="2200" dirty="0"/>
              <a:t>přestupní terminály pro veřejnou dopravu</a:t>
            </a:r>
          </a:p>
          <a:p>
            <a:pPr lvl="0"/>
            <a:r>
              <a:rPr lang="cs-CZ" sz="2200" dirty="0"/>
              <a:t>aplikace moderních technologií v dopravě </a:t>
            </a:r>
          </a:p>
          <a:p>
            <a:pPr lvl="0"/>
            <a:r>
              <a:rPr lang="cs-CZ" sz="2200" dirty="0"/>
              <a:t>nákup nízkoemisních a bezemisních vozidel, </a:t>
            </a:r>
            <a:r>
              <a:rPr lang="cs-CZ" sz="2200" dirty="0" smtClean="0"/>
              <a:t>plnicí a dobíjecí stanice</a:t>
            </a:r>
            <a:endParaRPr lang="cs-CZ" sz="2200" dirty="0"/>
          </a:p>
          <a:p>
            <a:pPr lvl="0"/>
            <a:r>
              <a:rPr lang="cs-CZ" sz="2200" dirty="0"/>
              <a:t>zvýšení bezpečnosti železniční, silniční, cyklistické a pěší dopravy</a:t>
            </a:r>
          </a:p>
          <a:p>
            <a:pPr lvl="0"/>
            <a:r>
              <a:rPr lang="cs-CZ" sz="2200" dirty="0"/>
              <a:t>rozvoj cyklodopravy a rozvoj zelené </a:t>
            </a:r>
            <a:r>
              <a:rPr lang="cs-CZ" sz="2200" dirty="0" smtClean="0"/>
              <a:t>infrastruktury</a:t>
            </a:r>
          </a:p>
          <a:p>
            <a:pPr lvl="0"/>
            <a:endParaRPr lang="cs-CZ" sz="1000" dirty="0" smtClean="0"/>
          </a:p>
          <a:p>
            <a:pPr marL="0" indent="0">
              <a:buNone/>
            </a:pPr>
            <a:r>
              <a:rPr lang="cs-CZ" sz="1600" b="1" dirty="0" smtClean="0"/>
              <a:t>Příjemci: </a:t>
            </a:r>
            <a:r>
              <a:rPr lang="cs-CZ" sz="1600" dirty="0" smtClean="0"/>
              <a:t>kraje, obce, dobrovolné svazky obcí</a:t>
            </a:r>
            <a:r>
              <a:rPr lang="cs-CZ" sz="1600" dirty="0"/>
              <a:t>, organizace zřizované nebo zakládané </a:t>
            </a:r>
            <a:r>
              <a:rPr lang="cs-CZ" sz="1600" dirty="0" smtClean="0"/>
              <a:t>kraji, organizace zřizované nebo zakládané obcemi, organizace zřizované nebo zakládané dobrovolnými svazky obcí, provozovatelé dráhy nebo drážní dopravy, dopravci ve veřejné linkové dopravě, Ministerstvo dopravy ČR, subjekty zajišťující dopravní obslužnost</a:t>
            </a:r>
            <a:endParaRPr lang="cs-CZ" sz="16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400" b="1" dirty="0"/>
              <a:t>SC 1.2 Zvýšení podílu udržitelných forem dopravy</a:t>
            </a:r>
          </a:p>
          <a:p>
            <a:pPr lvl="0" algn="ctr">
              <a:spcBef>
                <a:spcPct val="0"/>
              </a:spcBef>
            </a:pPr>
            <a:endParaRPr lang="cs-CZ" sz="24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7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5" y="1457859"/>
            <a:ext cx="8676456" cy="4984522"/>
          </a:xfrm>
          <a:prstGeom prst="rect">
            <a:avLst/>
          </a:prstGeom>
          <a:noFill/>
          <a:ln>
            <a:miter lim="800000"/>
            <a:headEnd/>
            <a:tailEnd/>
          </a:ln>
        </p:spPr>
        <p:txBody>
          <a:bodyPr>
            <a:noAutofit/>
          </a:bodyPr>
          <a:lstStyle/>
          <a:p>
            <a:r>
              <a:rPr lang="cs-CZ" sz="2200" b="1" dirty="0"/>
              <a:t>151 mil. EUR </a:t>
            </a:r>
            <a:endParaRPr lang="cs-CZ" sz="2200" b="1" dirty="0" smtClean="0"/>
          </a:p>
          <a:p>
            <a:endParaRPr lang="cs-CZ" sz="2200" b="1" dirty="0" smtClean="0"/>
          </a:p>
          <a:p>
            <a:pPr>
              <a:spcBef>
                <a:spcPts val="0"/>
              </a:spcBef>
            </a:pPr>
            <a:r>
              <a:rPr lang="cs-CZ" sz="2200" dirty="0" smtClean="0"/>
              <a:t>modernizace </a:t>
            </a:r>
            <a:r>
              <a:rPr lang="cs-CZ" sz="2200" dirty="0"/>
              <a:t>stanic složek IZS pro zajištění jejich odolnosti při mimořádné události </a:t>
            </a:r>
            <a:endParaRPr lang="cs-CZ" sz="2200" dirty="0" smtClean="0"/>
          </a:p>
          <a:p>
            <a:pPr>
              <a:spcBef>
                <a:spcPts val="0"/>
              </a:spcBef>
            </a:pPr>
            <a:r>
              <a:rPr lang="cs-CZ" sz="2200" dirty="0" smtClean="0"/>
              <a:t>technika a prostředky pro řešení mimořádných událostí </a:t>
            </a:r>
          </a:p>
          <a:p>
            <a:pPr>
              <a:spcBef>
                <a:spcPts val="0"/>
              </a:spcBef>
              <a:buFont typeface="Arial" panose="020B0604020202020204" pitchFamily="34" charset="0"/>
              <a:buChar char="•"/>
            </a:pPr>
            <a:r>
              <a:rPr lang="cs-CZ" sz="2200" dirty="0" smtClean="0"/>
              <a:t>modernizace výcvikových zařízení a trenažerů </a:t>
            </a:r>
          </a:p>
          <a:p>
            <a:pPr>
              <a:spcBef>
                <a:spcPts val="0"/>
              </a:spcBef>
              <a:buFont typeface="Arial" panose="020B0604020202020204" pitchFamily="34" charset="0"/>
              <a:buChar char="•"/>
            </a:pPr>
            <a:r>
              <a:rPr lang="cs-CZ" sz="2200" dirty="0" smtClean="0"/>
              <a:t>pouze ve </a:t>
            </a:r>
            <a:r>
              <a:rPr lang="cs-CZ" sz="2200" dirty="0"/>
              <a:t>vybraném území, kde dochází ke kumulaci negativních jevů (sucha, přívalové deště, mráz, orkány, havárie nebezpečných látek apod</a:t>
            </a:r>
            <a:r>
              <a:rPr lang="cs-CZ" sz="2200" dirty="0" smtClean="0"/>
              <a:t>.)</a:t>
            </a:r>
          </a:p>
          <a:p>
            <a:pPr marL="0" indent="0">
              <a:spcBef>
                <a:spcPts val="0"/>
              </a:spcBef>
              <a:buNone/>
            </a:pPr>
            <a:endParaRPr lang="cs-CZ" sz="2200" dirty="0" smtClean="0"/>
          </a:p>
          <a:p>
            <a:pPr marL="0" lvl="0" indent="0">
              <a:spcBef>
                <a:spcPts val="0"/>
              </a:spcBef>
              <a:buNone/>
            </a:pPr>
            <a:r>
              <a:rPr lang="cs-CZ" sz="1600" b="1" dirty="0"/>
              <a:t>Příjemci: </a:t>
            </a:r>
            <a:r>
              <a:rPr lang="cs-CZ" sz="1600" dirty="0"/>
              <a:t>základní složky IZS (HZS, PČR, ZZS), obce, které zřizují jednotky požární ochrany (§ 29 zákona č. 133/1985 Sb., o požární ochraně) - jednotky sboru dobrovolných hasičů kategorie II a III (podle přílohy zákona o požární ochraně); organizační složky státu a jimi zřizované nebo zakládané organizace, které zajišťují vzdělávání a výcvik složek IZS</a:t>
            </a:r>
            <a:endParaRPr lang="cs-CZ" sz="1600" dirty="0">
              <a:cs typeface="Arial" charset="0"/>
            </a:endParaRPr>
          </a:p>
          <a:p>
            <a:pPr>
              <a:spcBef>
                <a:spcPts val="0"/>
              </a:spcBef>
              <a:buFont typeface="Arial" panose="020B0604020202020204" pitchFamily="34" charset="0"/>
              <a:buChar char="•"/>
            </a:pPr>
            <a:endParaRPr lang="cs-CZ" sz="2400" dirty="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400" b="1" dirty="0"/>
              <a:t>SC 1.3 Zvýšení připravenosti k řešení a řízení rizik a katastrof</a:t>
            </a:r>
          </a:p>
          <a:p>
            <a:pPr lvl="0" algn="ctr">
              <a:spcBef>
                <a:spcPct val="0"/>
              </a:spcBef>
            </a:pPr>
            <a:endParaRPr lang="cs-CZ" sz="24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15</a:t>
            </a:fld>
            <a:endParaRPr lang="en-US" dirty="0"/>
          </a:p>
        </p:txBody>
      </p:sp>
    </p:spTree>
    <p:extLst>
      <p:ext uri="{BB962C8B-B14F-4D97-AF65-F5344CB8AC3E}">
        <p14:creationId xmlns:p14="http://schemas.microsoft.com/office/powerpoint/2010/main" val="3911073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8538"/>
            <a:ext cx="9144000" cy="1143000"/>
          </a:xfrm>
        </p:spPr>
        <p:txBody>
          <a:bodyPr/>
          <a:lstStyle/>
          <a:p>
            <a:pPr lvl="0"/>
            <a:r>
              <a:rPr lang="cs-CZ" sz="2000" b="1" dirty="0"/>
              <a:t>Prioritní osa </a:t>
            </a:r>
            <a:r>
              <a:rPr lang="cs-CZ" sz="2000" b="1" dirty="0" smtClean="0"/>
              <a:t>2: </a:t>
            </a:r>
            <a:r>
              <a:rPr lang="cs-CZ" sz="2000" dirty="0" smtClean="0"/>
              <a:t>Zkvalitnění </a:t>
            </a:r>
            <a:r>
              <a:rPr lang="cs-CZ" sz="2000" dirty="0"/>
              <a:t>veřejných služeb a podmínek života pro obyvatele regionů</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81050"/>
            <a:ext cx="4514849" cy="3009900"/>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800" y="781050"/>
            <a:ext cx="4685221" cy="3009900"/>
          </a:xfrm>
          <a:prstGeom prst="rect">
            <a:avLst/>
          </a:prstGeo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693" y="3791201"/>
            <a:ext cx="4825356" cy="3171574"/>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16</a:t>
            </a:fld>
            <a:endParaRPr lang="en-US" dirty="0"/>
          </a:p>
        </p:txBody>
      </p:sp>
    </p:spTree>
    <p:extLst>
      <p:ext uri="{BB962C8B-B14F-4D97-AF65-F5344CB8AC3E}">
        <p14:creationId xmlns:p14="http://schemas.microsoft.com/office/powerpoint/2010/main" val="1365016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
            </a:r>
            <a:br>
              <a:rPr lang="cs-CZ" sz="3200" dirty="0" smtClean="0"/>
            </a:br>
            <a:r>
              <a:rPr lang="cs-CZ" sz="3200" dirty="0"/>
              <a:t>Prioritní osa 2</a:t>
            </a:r>
            <a:r>
              <a:rPr lang="en-US" sz="3200" dirty="0"/>
              <a:t/>
            </a:r>
            <a:br>
              <a:rPr lang="en-US" sz="3200" dirty="0"/>
            </a:b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17</a:t>
            </a:fld>
            <a:endParaRPr lang="en-US" dirty="0"/>
          </a:p>
        </p:txBody>
      </p:sp>
      <p:sp>
        <p:nvSpPr>
          <p:cNvPr id="7" name="TextovéPole 6"/>
          <p:cNvSpPr txBox="1"/>
          <p:nvPr/>
        </p:nvSpPr>
        <p:spPr>
          <a:xfrm>
            <a:off x="447676" y="1009650"/>
            <a:ext cx="8382000" cy="5170646"/>
          </a:xfrm>
          <a:prstGeom prst="rect">
            <a:avLst/>
          </a:prstGeom>
          <a:noFill/>
        </p:spPr>
        <p:txBody>
          <a:bodyPr wrap="square" rtlCol="0">
            <a:spAutoFit/>
          </a:bodyPr>
          <a:lstStyle/>
          <a:p>
            <a:pPr>
              <a:lnSpc>
                <a:spcPct val="150000"/>
              </a:lnSpc>
            </a:pPr>
            <a:r>
              <a:rPr lang="cs-CZ" sz="2200" b="1" dirty="0"/>
              <a:t>Prioritní osa 2 - Lidé</a:t>
            </a:r>
          </a:p>
          <a:p>
            <a:pPr algn="just">
              <a:lnSpc>
                <a:spcPct val="150000"/>
              </a:lnSpc>
            </a:pPr>
            <a:r>
              <a:rPr lang="cs-CZ" sz="2200" b="1" dirty="0" smtClean="0"/>
              <a:t>SC 2.1 </a:t>
            </a:r>
            <a:r>
              <a:rPr lang="cs-CZ" sz="2200" dirty="0" smtClean="0"/>
              <a:t>Zvýšení kvality a dostupnosti služeb vedoucí k sociální 			inkluzi</a:t>
            </a:r>
          </a:p>
          <a:p>
            <a:pPr algn="just">
              <a:lnSpc>
                <a:spcPct val="150000"/>
              </a:lnSpc>
            </a:pPr>
            <a:r>
              <a:rPr lang="cs-CZ" sz="2200" b="1" dirty="0" smtClean="0"/>
              <a:t>SC 2.2 </a:t>
            </a:r>
            <a:r>
              <a:rPr lang="cs-CZ" sz="2200" dirty="0" smtClean="0"/>
              <a:t>Vznik nových a rozvoj existujících podnikatelských aktivit</a:t>
            </a:r>
          </a:p>
          <a:p>
            <a:pPr algn="just">
              <a:lnSpc>
                <a:spcPct val="150000"/>
              </a:lnSpc>
            </a:pPr>
            <a:r>
              <a:rPr lang="cs-CZ" sz="2200" dirty="0" smtClean="0"/>
              <a:t>		v oblasti sociálního podnikání</a:t>
            </a:r>
          </a:p>
          <a:p>
            <a:pPr algn="just">
              <a:lnSpc>
                <a:spcPct val="150000"/>
              </a:lnSpc>
            </a:pPr>
            <a:r>
              <a:rPr lang="cs-CZ" sz="2200" b="1" dirty="0" smtClean="0"/>
              <a:t>SC 2.3 </a:t>
            </a:r>
            <a:r>
              <a:rPr lang="cs-CZ" sz="2200" dirty="0" smtClean="0"/>
              <a:t>Rozvoj infrastruktury pro poskytování zdravotních služeb a</a:t>
            </a:r>
          </a:p>
          <a:p>
            <a:pPr algn="just">
              <a:lnSpc>
                <a:spcPct val="150000"/>
              </a:lnSpc>
            </a:pPr>
            <a:r>
              <a:rPr lang="cs-CZ" sz="2200" dirty="0" smtClean="0"/>
              <a:t>		péče o zdraví</a:t>
            </a:r>
          </a:p>
          <a:p>
            <a:pPr algn="just">
              <a:lnSpc>
                <a:spcPct val="150000"/>
              </a:lnSpc>
            </a:pPr>
            <a:r>
              <a:rPr lang="cs-CZ" sz="2200" b="1" dirty="0" smtClean="0"/>
              <a:t>SC 2.4 </a:t>
            </a:r>
            <a:r>
              <a:rPr lang="cs-CZ" sz="2200" dirty="0" smtClean="0"/>
              <a:t>Zvýšení kvality a dostupnosti infrastruktury pro vzdělávání 		a celoživotní učení</a:t>
            </a:r>
          </a:p>
          <a:p>
            <a:pPr algn="just">
              <a:lnSpc>
                <a:spcPct val="150000"/>
              </a:lnSpc>
            </a:pPr>
            <a:r>
              <a:rPr lang="cs-CZ" sz="2200" b="1" dirty="0" smtClean="0"/>
              <a:t>SC 2.5 </a:t>
            </a:r>
            <a:r>
              <a:rPr lang="cs-CZ" sz="2200" dirty="0" smtClean="0"/>
              <a:t>Snížení energetické náročnosti v sektoru bydlení</a:t>
            </a:r>
            <a:endParaRPr lang="cs-CZ" sz="2200" dirty="0"/>
          </a:p>
        </p:txBody>
      </p:sp>
    </p:spTree>
    <p:extLst>
      <p:ext uri="{BB962C8B-B14F-4D97-AF65-F5344CB8AC3E}">
        <p14:creationId xmlns:p14="http://schemas.microsoft.com/office/powerpoint/2010/main" val="117085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a:t>338 mil. </a:t>
            </a:r>
            <a:r>
              <a:rPr lang="cs-CZ" sz="2200" b="1" dirty="0" smtClean="0"/>
              <a:t>EUR</a:t>
            </a:r>
          </a:p>
          <a:p>
            <a:pPr>
              <a:buFont typeface="Arial" panose="020B0604020202020204" pitchFamily="34" charset="0"/>
              <a:buChar char="•"/>
            </a:pPr>
            <a:endParaRPr lang="cs-CZ" sz="2200" dirty="0" smtClean="0"/>
          </a:p>
          <a:p>
            <a:pPr>
              <a:buFont typeface="Arial" panose="020B0604020202020204" pitchFamily="34" charset="0"/>
              <a:buChar char="•"/>
            </a:pPr>
            <a:r>
              <a:rPr lang="cs-CZ" sz="2200" dirty="0" smtClean="0"/>
              <a:t>zřizování </a:t>
            </a:r>
            <a:r>
              <a:rPr lang="cs-CZ" sz="2200" dirty="0"/>
              <a:t>a rekonstrukce zařízení pro dosažení deinstitucionalizované péče – transformace sociálních ústavů</a:t>
            </a:r>
          </a:p>
          <a:p>
            <a:pPr>
              <a:buFont typeface="Arial" panose="020B0604020202020204" pitchFamily="34" charset="0"/>
              <a:buChar char="•"/>
            </a:pPr>
            <a:r>
              <a:rPr lang="cs-CZ" sz="2200" dirty="0" smtClean="0"/>
              <a:t>infrastruktura pro sociální služby</a:t>
            </a:r>
            <a:endParaRPr lang="cs-CZ" sz="2200" dirty="0"/>
          </a:p>
          <a:p>
            <a:pPr>
              <a:buFont typeface="Arial" panose="020B0604020202020204" pitchFamily="34" charset="0"/>
              <a:buChar char="•"/>
            </a:pPr>
            <a:r>
              <a:rPr lang="cs-CZ" sz="2200" dirty="0"/>
              <a:t>infrastruktura komunitních </a:t>
            </a:r>
            <a:r>
              <a:rPr lang="cs-CZ" sz="2200" dirty="0" smtClean="0"/>
              <a:t>center</a:t>
            </a:r>
          </a:p>
          <a:p>
            <a:pPr>
              <a:buFont typeface="Arial" panose="020B0604020202020204" pitchFamily="34" charset="0"/>
              <a:buChar char="•"/>
            </a:pPr>
            <a:r>
              <a:rPr lang="cs-CZ" sz="2200" dirty="0"/>
              <a:t>pořízení bytů a bytových domů pro </a:t>
            </a:r>
            <a:r>
              <a:rPr lang="cs-CZ" sz="2200" dirty="0" smtClean="0"/>
              <a:t>sociální bydlení - nebudou </a:t>
            </a:r>
            <a:r>
              <a:rPr lang="cs-CZ" sz="2200" dirty="0"/>
              <a:t>podporovány </a:t>
            </a:r>
            <a:r>
              <a:rPr lang="cs-CZ" sz="2200" dirty="0" smtClean="0"/>
              <a:t>ubytovny</a:t>
            </a:r>
            <a:r>
              <a:rPr lang="cs-CZ" sz="2200" dirty="0"/>
              <a:t> </a:t>
            </a:r>
            <a:r>
              <a:rPr lang="cs-CZ" sz="2200" dirty="0" smtClean="0"/>
              <a:t>a segregované </a:t>
            </a:r>
            <a:r>
              <a:rPr lang="cs-CZ" sz="2200" dirty="0"/>
              <a:t>bydlení</a:t>
            </a:r>
          </a:p>
          <a:p>
            <a:pPr marL="57150" indent="0">
              <a:buNone/>
            </a:pPr>
            <a:endParaRPr lang="cs-CZ" sz="2200" b="1" dirty="0" smtClean="0"/>
          </a:p>
          <a:p>
            <a:pPr marL="0" indent="0">
              <a:spcBef>
                <a:spcPts val="0"/>
              </a:spcBef>
              <a:buNone/>
            </a:pPr>
            <a:r>
              <a:rPr lang="cs-CZ" sz="1600" b="1" dirty="0"/>
              <a:t>Příjemci: </a:t>
            </a:r>
            <a:r>
              <a:rPr lang="cs-CZ" sz="1600" dirty="0"/>
              <a:t>nestátní neziskové organizace, organizační složky státu, příspěvkové organizace organizačních složek státu, kraje, organizace zřizované nebo zakládané kraji, obce, organizace zřizované nebo zakládané obcemi, dobrovolné svazky obcí, organizace zřizované nebo zakládané dobrovolnými svazky obcí, církve, církevní organizace</a:t>
            </a:r>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18</a:t>
            </a:fld>
            <a:endParaRPr lang="en-US" dirty="0"/>
          </a:p>
        </p:txBody>
      </p:sp>
    </p:spTree>
    <p:extLst>
      <p:ext uri="{BB962C8B-B14F-4D97-AF65-F5344CB8AC3E}">
        <p14:creationId xmlns:p14="http://schemas.microsoft.com/office/powerpoint/2010/main" val="331339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26 </a:t>
            </a:r>
            <a:r>
              <a:rPr lang="cs-CZ" sz="2200" b="1" dirty="0"/>
              <a:t>mil. </a:t>
            </a:r>
            <a:r>
              <a:rPr lang="cs-CZ" sz="2200" b="1" dirty="0" smtClean="0"/>
              <a:t>EUR</a:t>
            </a:r>
          </a:p>
          <a:p>
            <a:pPr>
              <a:buFont typeface="Arial" panose="020B0604020202020204" pitchFamily="34" charset="0"/>
              <a:buChar char="•"/>
            </a:pPr>
            <a:endParaRPr lang="cs-CZ" sz="2200" dirty="0" smtClean="0"/>
          </a:p>
          <a:p>
            <a:pPr lvl="0"/>
            <a:r>
              <a:rPr lang="cs-CZ" sz="2200" dirty="0"/>
              <a:t>výstavba, rekonstrukce, rozšíření a vybavení sociálních podniků na vymezeném území</a:t>
            </a:r>
          </a:p>
          <a:p>
            <a:pPr lvl="0"/>
            <a:r>
              <a:rPr lang="cs-CZ" sz="2200" dirty="0"/>
              <a:t>návaznost na aktivity OP Zaměstnanost </a:t>
            </a:r>
            <a:r>
              <a:rPr lang="cs-CZ" sz="2200" dirty="0" smtClean="0"/>
              <a:t>- zavedení </a:t>
            </a:r>
            <a:r>
              <a:rPr lang="cs-CZ" sz="2200" dirty="0"/>
              <a:t>systému podpory startu, rozvoje a udržitelnosti sociálních podniků; </a:t>
            </a:r>
            <a:r>
              <a:rPr lang="cs-CZ" sz="2200" dirty="0" smtClean="0"/>
              <a:t>vzdělávání </a:t>
            </a:r>
            <a:r>
              <a:rPr lang="cs-CZ" sz="2200" dirty="0"/>
              <a:t>osob sociálně vyloučených a osob ohrožených sociálním vyloučením na trhu práce s cílem podpory vzniku nových podnikatelských aktivit zaměřených na sociální </a:t>
            </a:r>
            <a:r>
              <a:rPr lang="cs-CZ" sz="2200" dirty="0" smtClean="0"/>
              <a:t>podnikání</a:t>
            </a:r>
          </a:p>
          <a:p>
            <a:pPr marL="457200" lvl="1" indent="0">
              <a:buNone/>
            </a:pPr>
            <a:endParaRPr lang="cs-CZ" sz="1600" b="1" dirty="0" smtClean="0"/>
          </a:p>
          <a:p>
            <a:pPr marL="457200" lvl="1" indent="0">
              <a:buNone/>
            </a:pPr>
            <a:r>
              <a:rPr lang="cs-CZ" sz="1800" b="1" dirty="0" smtClean="0"/>
              <a:t>Příjemci</a:t>
            </a:r>
            <a:r>
              <a:rPr lang="cs-CZ" sz="1800" b="1" dirty="0"/>
              <a:t>: </a:t>
            </a:r>
            <a:r>
              <a:rPr lang="cs-CZ" sz="1800" dirty="0"/>
              <a:t>osoby samostatně výdělečné činné, </a:t>
            </a:r>
            <a:r>
              <a:rPr lang="cs-CZ" sz="1800" dirty="0" smtClean="0"/>
              <a:t>obchodní korporace, nestátní </a:t>
            </a:r>
            <a:r>
              <a:rPr lang="cs-CZ" sz="1800" dirty="0"/>
              <a:t>neziskové organizace, </a:t>
            </a:r>
            <a:r>
              <a:rPr lang="cs-CZ" sz="1800" dirty="0">
                <a:solidFill>
                  <a:prstClr val="black"/>
                </a:solidFill>
              </a:rPr>
              <a:t>církve a církevní organizace</a:t>
            </a:r>
            <a:endParaRPr lang="cs-CZ" sz="1800" dirty="0"/>
          </a:p>
          <a:p>
            <a:pPr marL="457200" lvl="1" indent="0">
              <a:buNone/>
            </a:pPr>
            <a:endParaRPr lang="cs-CZ" sz="2200"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19</a:t>
            </a:fld>
            <a:endParaRPr lang="en-US" dirty="0"/>
          </a:p>
        </p:txBody>
      </p:sp>
    </p:spTree>
    <p:extLst>
      <p:ext uri="{BB962C8B-B14F-4D97-AF65-F5344CB8AC3E}">
        <p14:creationId xmlns:p14="http://schemas.microsoft.com/office/powerpoint/2010/main" val="367541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1025"/>
          </a:xfrm>
        </p:spPr>
        <p:txBody>
          <a:bodyPr/>
          <a:lstStyle/>
          <a:p>
            <a:r>
              <a:rPr lang="en-US" sz="3200" dirty="0" smtClean="0"/>
              <a:t>Program</a:t>
            </a:r>
            <a:r>
              <a:rPr lang="cs-CZ" sz="3200" dirty="0" smtClean="0"/>
              <a:t> SEMINÁŘE</a:t>
            </a:r>
            <a:endParaRPr lang="en-US" sz="3200" dirty="0"/>
          </a:p>
        </p:txBody>
      </p:sp>
      <p:sp>
        <p:nvSpPr>
          <p:cNvPr id="3" name="Content Placeholder 2"/>
          <p:cNvSpPr>
            <a:spLocks noGrp="1"/>
          </p:cNvSpPr>
          <p:nvPr>
            <p:ph idx="1"/>
          </p:nvPr>
        </p:nvSpPr>
        <p:spPr>
          <a:xfrm>
            <a:off x="457200" y="628649"/>
            <a:ext cx="8229600" cy="5638801"/>
          </a:xfrm>
        </p:spPr>
        <p:txBody>
          <a:bodyPr>
            <a:normAutofit fontScale="92500" lnSpcReduction="10000"/>
          </a:bodyPr>
          <a:lstStyle/>
          <a:p>
            <a:pPr marL="0" indent="0">
              <a:buNone/>
            </a:pPr>
            <a:r>
              <a:rPr lang="cs-CZ" sz="2000" dirty="0"/>
              <a:t>9:00 – 9:30</a:t>
            </a:r>
            <a:r>
              <a:rPr lang="cs-CZ" sz="2000" b="1" dirty="0"/>
              <a:t>	</a:t>
            </a:r>
            <a:r>
              <a:rPr lang="cs-CZ" sz="2000" b="1" dirty="0" smtClean="0"/>
              <a:t>	</a:t>
            </a:r>
            <a:r>
              <a:rPr lang="cs-CZ" sz="2000" b="1" dirty="0"/>
              <a:t>Prezence účastníků		</a:t>
            </a:r>
            <a:endParaRPr lang="cs-CZ" sz="2000" dirty="0"/>
          </a:p>
          <a:p>
            <a:pPr marL="0" indent="0">
              <a:buNone/>
            </a:pPr>
            <a:endParaRPr lang="cs-CZ" sz="1700" dirty="0" smtClean="0"/>
          </a:p>
          <a:p>
            <a:pPr marL="0" indent="0">
              <a:buNone/>
            </a:pPr>
            <a:r>
              <a:rPr lang="cs-CZ" sz="2000" dirty="0" smtClean="0"/>
              <a:t>9:30 </a:t>
            </a:r>
            <a:r>
              <a:rPr lang="cs-CZ" sz="2000" dirty="0"/>
              <a:t>– 10:00	</a:t>
            </a:r>
            <a:r>
              <a:rPr lang="cs-CZ" sz="2000" dirty="0" smtClean="0"/>
              <a:t>	</a:t>
            </a:r>
            <a:r>
              <a:rPr lang="cs-CZ" sz="2000" b="1" dirty="0"/>
              <a:t>Zahájení, představení Integrovaného regionálního </a:t>
            </a:r>
            <a:r>
              <a:rPr lang="cs-CZ" sz="2000" b="1" dirty="0" smtClean="0"/>
              <a:t>					operačního </a:t>
            </a:r>
            <a:r>
              <a:rPr lang="cs-CZ" sz="2000" b="1" dirty="0"/>
              <a:t>programu, Řídicího orgánu IROP a Centra </a:t>
            </a:r>
            <a:r>
              <a:rPr lang="cs-CZ" sz="2000" b="1" dirty="0" smtClean="0"/>
              <a:t>				pro </a:t>
            </a:r>
            <a:r>
              <a:rPr lang="cs-CZ" sz="2000" b="1" dirty="0"/>
              <a:t>regionální rozvoj České </a:t>
            </a:r>
            <a:r>
              <a:rPr lang="cs-CZ" sz="2000" b="1" dirty="0" smtClean="0"/>
              <a:t>republiky</a:t>
            </a:r>
          </a:p>
          <a:p>
            <a:pPr marL="0" indent="0">
              <a:buNone/>
            </a:pPr>
            <a:endParaRPr lang="cs-CZ" sz="1700" dirty="0" smtClean="0"/>
          </a:p>
          <a:p>
            <a:pPr marL="0" indent="0">
              <a:buNone/>
            </a:pPr>
            <a:r>
              <a:rPr lang="cs-CZ" sz="2000" dirty="0" smtClean="0"/>
              <a:t>10.00 </a:t>
            </a:r>
            <a:r>
              <a:rPr lang="cs-CZ" sz="2000" dirty="0"/>
              <a:t>– 11:00	</a:t>
            </a:r>
            <a:r>
              <a:rPr lang="cs-CZ" sz="2000" b="1" dirty="0"/>
              <a:t>5</a:t>
            </a:r>
            <a:r>
              <a:rPr lang="cs-CZ" sz="2000" b="1" dirty="0" smtClean="0"/>
              <a:t>. </a:t>
            </a:r>
            <a:r>
              <a:rPr lang="cs-CZ" sz="2000" b="1" dirty="0"/>
              <a:t>výzva IROP </a:t>
            </a:r>
            <a:r>
              <a:rPr lang="cs-CZ" sz="2000" b="1" dirty="0" smtClean="0"/>
              <a:t>„Vysoce specializovaná péče v 						oblastech </a:t>
            </a:r>
            <a:r>
              <a:rPr lang="cs-CZ" sz="2000" b="1" dirty="0" err="1" smtClean="0"/>
              <a:t>onkogynekologie</a:t>
            </a:r>
            <a:r>
              <a:rPr lang="cs-CZ" sz="2000" b="1" dirty="0" smtClean="0"/>
              <a:t> a </a:t>
            </a:r>
            <a:r>
              <a:rPr lang="cs-CZ" sz="2000" b="1" dirty="0" err="1" smtClean="0"/>
              <a:t>perinatologie</a:t>
            </a:r>
            <a:r>
              <a:rPr lang="cs-CZ" sz="2000" b="1" dirty="0" smtClean="0"/>
              <a:t>”: 						parametry </a:t>
            </a:r>
            <a:r>
              <a:rPr lang="cs-CZ" sz="2000" b="1" dirty="0"/>
              <a:t>výzvy, </a:t>
            </a:r>
            <a:r>
              <a:rPr lang="cs-CZ" sz="2000" b="1" dirty="0" smtClean="0"/>
              <a:t>podporované </a:t>
            </a:r>
            <a:r>
              <a:rPr lang="cs-CZ" sz="2000" b="1" dirty="0"/>
              <a:t>aktivity, způsobilé </a:t>
            </a:r>
            <a:r>
              <a:rPr lang="cs-CZ" sz="2000" b="1" dirty="0" smtClean="0"/>
              <a:t>					výdaje</a:t>
            </a:r>
            <a:r>
              <a:rPr lang="cs-CZ" sz="2000" b="1" dirty="0"/>
              <a:t>, povinné </a:t>
            </a:r>
            <a:r>
              <a:rPr lang="cs-CZ" sz="2000" b="1" dirty="0" smtClean="0"/>
              <a:t>přílohy žádosti, dotazy</a:t>
            </a:r>
            <a:endParaRPr lang="cs-CZ" sz="2000" dirty="0"/>
          </a:p>
          <a:p>
            <a:pPr marL="0" indent="0">
              <a:buNone/>
            </a:pPr>
            <a:r>
              <a:rPr lang="cs-CZ" sz="1700" b="1" dirty="0"/>
              <a:t> </a:t>
            </a:r>
            <a:endParaRPr lang="cs-CZ" sz="1700" dirty="0"/>
          </a:p>
          <a:p>
            <a:pPr marL="0" indent="0">
              <a:buNone/>
            </a:pPr>
            <a:r>
              <a:rPr lang="cs-CZ" sz="2000" dirty="0" smtClean="0"/>
              <a:t>11:00 – 12:30</a:t>
            </a:r>
            <a:r>
              <a:rPr lang="cs-CZ" sz="2000" b="1" dirty="0" smtClean="0"/>
              <a:t>	Základní informace o aplikaci MS2014+, systém 					hodnocení projektů a další administrace projektu, 					kontrola výběrových a zadávacích řízení</a:t>
            </a:r>
            <a:endParaRPr lang="cs-CZ" sz="2000" dirty="0" smtClean="0"/>
          </a:p>
          <a:p>
            <a:pPr marL="0" indent="0">
              <a:buNone/>
            </a:pPr>
            <a:endParaRPr lang="cs-CZ" sz="1700" dirty="0"/>
          </a:p>
          <a:p>
            <a:pPr marL="0" indent="0">
              <a:buNone/>
            </a:pPr>
            <a:r>
              <a:rPr lang="cs-CZ" sz="2000" dirty="0" smtClean="0"/>
              <a:t>12:30 </a:t>
            </a:r>
            <a:r>
              <a:rPr lang="cs-CZ" sz="2000" dirty="0"/>
              <a:t>– </a:t>
            </a:r>
            <a:r>
              <a:rPr lang="cs-CZ" sz="2000" dirty="0" smtClean="0"/>
              <a:t>13:00</a:t>
            </a:r>
            <a:r>
              <a:rPr lang="cs-CZ" sz="2000" dirty="0"/>
              <a:t>	</a:t>
            </a:r>
            <a:r>
              <a:rPr lang="cs-CZ" sz="1900" b="1" dirty="0" smtClean="0"/>
              <a:t>Informace k dalším výzvám ve Specifickém cíli 2.3 IROP 				„Zvýšení kvality návazné péče“ a „Deinstitucionalizace 				psychiatrické péče“</a:t>
            </a:r>
            <a:endParaRPr lang="cs-CZ" sz="2000" b="1" dirty="0" smtClean="0"/>
          </a:p>
          <a:p>
            <a:pPr marL="0" indent="0">
              <a:buNone/>
            </a:pPr>
            <a:endParaRPr lang="cs-CZ" sz="1700" b="1" dirty="0" smtClean="0"/>
          </a:p>
          <a:p>
            <a:pPr marL="0" indent="0">
              <a:buNone/>
            </a:pPr>
            <a:r>
              <a:rPr lang="cs-CZ" sz="2000" dirty="0" smtClean="0"/>
              <a:t>13:00 -   13:30	</a:t>
            </a:r>
            <a:r>
              <a:rPr lang="cs-CZ" sz="2000" b="1" dirty="0" smtClean="0"/>
              <a:t>Diskuze</a:t>
            </a:r>
          </a:p>
          <a:p>
            <a:pPr marL="0" indent="0">
              <a:buNone/>
            </a:pPr>
            <a:endParaRPr lang="cs-CZ" sz="2000" b="1" dirty="0" smtClean="0"/>
          </a:p>
          <a:p>
            <a:pPr marL="0" indent="0">
              <a:buNone/>
            </a:pPr>
            <a:endParaRPr lang="cs-CZ" sz="2000" b="1" dirty="0"/>
          </a:p>
          <a:p>
            <a:pPr marL="0" indent="0">
              <a:buNone/>
            </a:pPr>
            <a:endParaRPr lang="cs-CZ" sz="2000" b="1" dirty="0" smtClean="0"/>
          </a:p>
          <a:p>
            <a:pPr marL="0" indent="0">
              <a:buNone/>
            </a:pPr>
            <a:endParaRPr lang="cs-CZ" sz="20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2</a:t>
            </a:fld>
            <a:endParaRPr lang="en-US" dirty="0"/>
          </a:p>
        </p:txBody>
      </p:sp>
    </p:spTree>
    <p:extLst>
      <p:ext uri="{BB962C8B-B14F-4D97-AF65-F5344CB8AC3E}">
        <p14:creationId xmlns:p14="http://schemas.microsoft.com/office/powerpoint/2010/main" val="3615718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473 </a:t>
            </a:r>
            <a:r>
              <a:rPr lang="cs-CZ" sz="2200" b="1" dirty="0"/>
              <a:t>mil. EUR</a:t>
            </a:r>
            <a:endParaRPr lang="cs-CZ" sz="2200" dirty="0"/>
          </a:p>
          <a:p>
            <a:r>
              <a:rPr lang="cs-CZ" sz="2200" dirty="0"/>
              <a:t>výstavba </a:t>
            </a:r>
            <a:r>
              <a:rPr lang="cs-CZ" sz="2200" dirty="0" smtClean="0"/>
              <a:t>a </a:t>
            </a:r>
            <a:r>
              <a:rPr lang="cs-CZ" sz="2200" dirty="0"/>
              <a:t>rozšíření kapacit pro předškolní vzdělávání</a:t>
            </a:r>
          </a:p>
          <a:p>
            <a:pPr lvl="0"/>
            <a:r>
              <a:rPr lang="cs-CZ" sz="2200" dirty="0" smtClean="0"/>
              <a:t>rozšiřování </a:t>
            </a:r>
            <a:r>
              <a:rPr lang="cs-CZ" sz="2200" dirty="0"/>
              <a:t>kapacit základních </a:t>
            </a:r>
            <a:r>
              <a:rPr lang="cs-CZ" sz="2200" dirty="0" smtClean="0"/>
              <a:t>škol v </a:t>
            </a:r>
            <a:r>
              <a:rPr lang="cs-CZ" sz="2200" dirty="0"/>
              <a:t>sociálně vyloučených lokalitách </a:t>
            </a:r>
          </a:p>
          <a:p>
            <a:pPr lvl="0"/>
            <a:r>
              <a:rPr lang="cs-CZ" sz="2200" dirty="0"/>
              <a:t>výstavba, rekonstrukce a vybavení </a:t>
            </a:r>
            <a:r>
              <a:rPr lang="cs-CZ" sz="2200" dirty="0" smtClean="0"/>
              <a:t>učeben</a:t>
            </a:r>
            <a:r>
              <a:rPr lang="cs-CZ" sz="2200" dirty="0"/>
              <a:t>, laboratoří, dílen a pozemků pro výuku </a:t>
            </a:r>
            <a:r>
              <a:rPr lang="cs-CZ" sz="2200" dirty="0" smtClean="0"/>
              <a:t>přírodovědných, technických, jazykových a počítačových oborů a předmětů – ZŠ, SŠ, VOŠ</a:t>
            </a:r>
          </a:p>
          <a:p>
            <a:pPr lvl="0"/>
            <a:r>
              <a:rPr lang="cs-CZ" sz="2200" dirty="0" smtClean="0"/>
              <a:t>úpravy </a:t>
            </a:r>
            <a:r>
              <a:rPr lang="cs-CZ" sz="2200" dirty="0"/>
              <a:t>budov a učeben, vybavení pro žáky se specifickými vzdělávacími </a:t>
            </a:r>
            <a:r>
              <a:rPr lang="cs-CZ" sz="2200" dirty="0" smtClean="0"/>
              <a:t>potřebami</a:t>
            </a:r>
          </a:p>
          <a:p>
            <a:pPr lvl="0"/>
            <a:r>
              <a:rPr lang="cs-CZ" sz="2200" dirty="0" smtClean="0"/>
              <a:t>rozvoj </a:t>
            </a:r>
            <a:r>
              <a:rPr lang="cs-CZ" sz="2200" dirty="0"/>
              <a:t>vnitřní konektivity škol a školských </a:t>
            </a:r>
            <a:r>
              <a:rPr lang="cs-CZ" sz="2200" dirty="0" smtClean="0"/>
              <a:t>zařízení, připojení </a:t>
            </a:r>
            <a:r>
              <a:rPr lang="cs-CZ" sz="2200" dirty="0"/>
              <a:t>k internetu</a:t>
            </a:r>
          </a:p>
          <a:p>
            <a:pPr marL="57150" indent="0">
              <a:buNone/>
            </a:pPr>
            <a:endParaRPr lang="cs-CZ" sz="22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20</a:t>
            </a:fld>
            <a:endParaRPr lang="en-US" dirty="0"/>
          </a:p>
        </p:txBody>
      </p:sp>
    </p:spTree>
    <p:extLst>
      <p:ext uri="{BB962C8B-B14F-4D97-AF65-F5344CB8AC3E}">
        <p14:creationId xmlns:p14="http://schemas.microsoft.com/office/powerpoint/2010/main" val="199240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79220"/>
            <a:ext cx="8676456" cy="4984522"/>
          </a:xfrm>
          <a:prstGeom prst="rect">
            <a:avLst/>
          </a:prstGeom>
          <a:noFill/>
          <a:ln>
            <a:miter lim="800000"/>
            <a:headEnd/>
            <a:tailEnd/>
          </a:ln>
        </p:spPr>
        <p:txBody>
          <a:bodyPr>
            <a:noAutofit/>
          </a:bodyPr>
          <a:lstStyle/>
          <a:p>
            <a:pPr lvl="0"/>
            <a:endParaRPr lang="cs-CZ" sz="2200" dirty="0" smtClean="0"/>
          </a:p>
          <a:p>
            <a:pPr lvl="0"/>
            <a:r>
              <a:rPr lang="cs-CZ" sz="2200" dirty="0" smtClean="0"/>
              <a:t>nelze </a:t>
            </a:r>
            <a:r>
              <a:rPr lang="cs-CZ" sz="2200" dirty="0"/>
              <a:t>podporovat všeobecnou vzdělávací </a:t>
            </a:r>
            <a:r>
              <a:rPr lang="cs-CZ" sz="2200" dirty="0" smtClean="0"/>
              <a:t>infrastrukturu</a:t>
            </a:r>
          </a:p>
          <a:p>
            <a:r>
              <a:rPr lang="cs-CZ" sz="2200" dirty="0"/>
              <a:t>návaznost na měkké aktivity z OP </a:t>
            </a:r>
            <a:r>
              <a:rPr lang="cs-CZ" sz="2200" dirty="0" smtClean="0"/>
              <a:t>VVV</a:t>
            </a:r>
            <a:endParaRPr lang="cs-CZ" sz="2200" dirty="0"/>
          </a:p>
          <a:p>
            <a:pPr marL="0" lvl="0" indent="0">
              <a:buNone/>
            </a:pPr>
            <a:endParaRPr lang="cs-CZ" sz="2200" dirty="0">
              <a:cs typeface="Arial" charset="0"/>
            </a:endParaRPr>
          </a:p>
          <a:p>
            <a:pPr marL="0" indent="0">
              <a:buNone/>
            </a:pPr>
            <a:r>
              <a:rPr lang="cs-CZ" sz="1800" b="1" dirty="0" smtClean="0"/>
              <a:t>Příjemci: </a:t>
            </a:r>
            <a:r>
              <a:rPr lang="cs-CZ" sz="1800" dirty="0" smtClean="0"/>
              <a:t>školy </a:t>
            </a:r>
            <a:r>
              <a:rPr lang="cs-CZ" sz="1800" dirty="0"/>
              <a:t>a školská zařízení v oblasti předškolního, základního a středního vzdělávání a vyšší odborné školy, </a:t>
            </a:r>
            <a:r>
              <a:rPr lang="cs-CZ" sz="1800" dirty="0" smtClean="0"/>
              <a:t>další </a:t>
            </a:r>
            <a:r>
              <a:rPr lang="cs-CZ" sz="1800" dirty="0"/>
              <a:t>subjekty podílející se na realizaci vzdělávacích aktivit, </a:t>
            </a:r>
            <a:r>
              <a:rPr lang="cs-CZ" sz="1800" dirty="0" smtClean="0"/>
              <a:t>obce</a:t>
            </a:r>
            <a:r>
              <a:rPr lang="cs-CZ" sz="1800" dirty="0"/>
              <a:t>, organizace zřizované nebo zakládané </a:t>
            </a:r>
            <a:r>
              <a:rPr lang="cs-CZ" sz="1800" dirty="0" smtClean="0"/>
              <a:t>obcemi</a:t>
            </a:r>
            <a:endParaRPr lang="cs-CZ" sz="18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21</a:t>
            </a:fld>
            <a:endParaRPr lang="en-US" dirty="0"/>
          </a:p>
        </p:txBody>
      </p:sp>
    </p:spTree>
    <p:extLst>
      <p:ext uri="{BB962C8B-B14F-4D97-AF65-F5344CB8AC3E}">
        <p14:creationId xmlns:p14="http://schemas.microsoft.com/office/powerpoint/2010/main" val="1064577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623 </a:t>
            </a:r>
            <a:r>
              <a:rPr lang="cs-CZ" sz="2200" b="1" dirty="0"/>
              <a:t>mil. </a:t>
            </a:r>
            <a:r>
              <a:rPr lang="cs-CZ" sz="2200" b="1" dirty="0" smtClean="0"/>
              <a:t>EUR</a:t>
            </a:r>
            <a:endParaRPr lang="cs-CZ" sz="2200" dirty="0"/>
          </a:p>
          <a:p>
            <a:r>
              <a:rPr lang="cs-CZ" sz="2200" dirty="0" smtClean="0"/>
              <a:t>zateplení </a:t>
            </a:r>
            <a:r>
              <a:rPr lang="cs-CZ" sz="2200" dirty="0"/>
              <a:t>obvodového pláště, stěnových, střešních, stropních a podlahových konstrukcí, výměna a rekonstrukce oken a dveří</a:t>
            </a:r>
          </a:p>
          <a:p>
            <a:r>
              <a:rPr lang="cs-CZ" sz="2200" dirty="0"/>
              <a:t>prvky pasivního vytápění a chlazení, stínění a instalace systémů řízeného větrání s rekuperací odpadního </a:t>
            </a:r>
            <a:r>
              <a:rPr lang="cs-CZ" sz="2200" dirty="0" smtClean="0"/>
              <a:t>vzduchu</a:t>
            </a:r>
          </a:p>
          <a:p>
            <a:r>
              <a:rPr lang="cs-CZ" sz="2200" dirty="0"/>
              <a:t>výměna a pořízení šetrných, ekologických zařízení pro vytápění nebo přípravu teplé užitkové vody</a:t>
            </a:r>
          </a:p>
          <a:p>
            <a:r>
              <a:rPr lang="cs-CZ" sz="2200" dirty="0"/>
              <a:t>výměna rozvodů tepla a vody</a:t>
            </a:r>
          </a:p>
          <a:p>
            <a:pPr marL="0" indent="0">
              <a:buNone/>
            </a:pPr>
            <a:endParaRPr lang="cs-CZ" sz="2200" dirty="0"/>
          </a:p>
          <a:p>
            <a:pPr marL="0" indent="0">
              <a:buNone/>
            </a:pPr>
            <a:r>
              <a:rPr lang="cs-CZ" sz="1800" b="1" dirty="0" smtClean="0"/>
              <a:t>Příjemci: </a:t>
            </a:r>
            <a:r>
              <a:rPr lang="cs-CZ" sz="1800" dirty="0" smtClean="0"/>
              <a:t>vlastníci </a:t>
            </a:r>
            <a:r>
              <a:rPr lang="cs-CZ" sz="1800" dirty="0"/>
              <a:t>bytových domů a společenství vlastníků bytových jednotek - budovy se čtyřmi a více bytovými </a:t>
            </a:r>
            <a:r>
              <a:rPr lang="cs-CZ" sz="1800" dirty="0" smtClean="0"/>
              <a:t>jednotkami</a:t>
            </a:r>
            <a:endParaRPr lang="cs-CZ" sz="18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2.5 Snížení energetické náročnosti v sektoru bydlení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22</a:t>
            </a:fld>
            <a:endParaRPr lang="en-US" dirty="0"/>
          </a:p>
        </p:txBody>
      </p:sp>
    </p:spTree>
    <p:extLst>
      <p:ext uri="{BB962C8B-B14F-4D97-AF65-F5344CB8AC3E}">
        <p14:creationId xmlns:p14="http://schemas.microsoft.com/office/powerpoint/2010/main" val="26541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7552"/>
            <a:ext cx="8229600" cy="1143000"/>
          </a:xfrm>
        </p:spPr>
        <p:txBody>
          <a:bodyPr/>
          <a:lstStyle/>
          <a:p>
            <a:pPr lvl="0"/>
            <a:r>
              <a:rPr lang="cs-CZ" sz="2000" b="1" dirty="0"/>
              <a:t>PRIORITNÍ OSA </a:t>
            </a:r>
            <a:r>
              <a:rPr lang="cs-CZ" sz="2000" b="1" dirty="0" smtClean="0"/>
              <a:t>3:</a:t>
            </a:r>
            <a:r>
              <a:rPr lang="cs-CZ" sz="2000" b="1" dirty="0"/>
              <a:t/>
            </a:r>
            <a:br>
              <a:rPr lang="cs-CZ" sz="2000" b="1" dirty="0"/>
            </a:br>
            <a:r>
              <a:rPr lang="cs-CZ" sz="2000" dirty="0"/>
              <a:t>Dobrá správa území a zefektivnění veřejných institucí</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28" y="3743053"/>
            <a:ext cx="4943475" cy="31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9616" y="1028700"/>
            <a:ext cx="4894384" cy="3181350"/>
          </a:xfr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5" y="1028700"/>
            <a:ext cx="4806986" cy="3181350"/>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23</a:t>
            </a:fld>
            <a:endParaRPr lang="en-US" dirty="0"/>
          </a:p>
        </p:txBody>
      </p:sp>
    </p:spTree>
    <p:extLst>
      <p:ext uri="{BB962C8B-B14F-4D97-AF65-F5344CB8AC3E}">
        <p14:creationId xmlns:p14="http://schemas.microsoft.com/office/powerpoint/2010/main" val="319169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a:t>Prioritní osa </a:t>
            </a:r>
            <a:r>
              <a:rPr lang="cs-CZ" sz="3200" dirty="0" smtClean="0"/>
              <a:t>3</a:t>
            </a: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24</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smtClean="0">
                <a:latin typeface="Myriad Pro"/>
              </a:rPr>
              <a:t>Prioritní osa 3 – Instituce</a:t>
            </a:r>
          </a:p>
          <a:p>
            <a:pPr>
              <a:lnSpc>
                <a:spcPct val="150000"/>
              </a:lnSpc>
            </a:pPr>
            <a:r>
              <a:rPr lang="cs-CZ" sz="2200" b="1" dirty="0" smtClean="0">
                <a:latin typeface="Myriad Pro"/>
              </a:rPr>
              <a:t>SC 3.1</a:t>
            </a:r>
            <a:r>
              <a:rPr lang="cs-CZ" sz="2200" dirty="0" smtClean="0">
                <a:latin typeface="Myriad Pro"/>
              </a:rPr>
              <a:t> Zefektivnění prezentace, posílení ochrany a 					rozvoje kulturního dědictví</a:t>
            </a:r>
          </a:p>
          <a:p>
            <a:pPr>
              <a:lnSpc>
                <a:spcPct val="150000"/>
              </a:lnSpc>
            </a:pPr>
            <a:r>
              <a:rPr lang="cs-CZ" sz="2200" b="1" dirty="0" smtClean="0">
                <a:latin typeface="Myriad Pro"/>
              </a:rPr>
              <a:t>SC 3.2 </a:t>
            </a:r>
            <a:r>
              <a:rPr lang="cs-CZ" sz="2200" dirty="0" smtClean="0">
                <a:latin typeface="Myriad Pro"/>
              </a:rPr>
              <a:t>Zvyšování efektivity a transparentnosti veřejné 					správy prostřednictvím rozvoje využití a kvality 					systémů</a:t>
            </a:r>
          </a:p>
          <a:p>
            <a:pPr>
              <a:lnSpc>
                <a:spcPct val="150000"/>
              </a:lnSpc>
            </a:pPr>
            <a:r>
              <a:rPr lang="cs-CZ" sz="2200" b="1" dirty="0" smtClean="0">
                <a:latin typeface="Myriad Pro"/>
              </a:rPr>
              <a:t>SC 3.3 </a:t>
            </a:r>
            <a:r>
              <a:rPr lang="cs-CZ" sz="2200" dirty="0" smtClean="0">
                <a:latin typeface="Myriad Pro"/>
              </a:rPr>
              <a:t>Podpora pořizování a uplatňování dokumentů 					územního rozvoje</a:t>
            </a:r>
          </a:p>
        </p:txBody>
      </p:sp>
    </p:spTree>
    <p:extLst>
      <p:ext uri="{BB962C8B-B14F-4D97-AF65-F5344CB8AC3E}">
        <p14:creationId xmlns:p14="http://schemas.microsoft.com/office/powerpoint/2010/main" val="3544387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000" b="1" dirty="0" smtClean="0"/>
              <a:t>425 </a:t>
            </a:r>
            <a:r>
              <a:rPr lang="cs-CZ" sz="2000" b="1" dirty="0"/>
              <a:t>mil. </a:t>
            </a:r>
            <a:r>
              <a:rPr lang="cs-CZ" sz="2000" b="1" dirty="0" smtClean="0"/>
              <a:t>EUR</a:t>
            </a:r>
          </a:p>
          <a:p>
            <a:pPr>
              <a:buFont typeface="Arial" panose="020B0604020202020204" pitchFamily="34" charset="0"/>
              <a:buChar char="•"/>
            </a:pPr>
            <a:endParaRPr lang="cs-CZ" sz="2000" b="1" dirty="0" smtClean="0"/>
          </a:p>
          <a:p>
            <a:pPr>
              <a:buFont typeface="Arial" panose="020B0604020202020204" pitchFamily="34" charset="0"/>
              <a:buChar char="•"/>
            </a:pPr>
            <a:r>
              <a:rPr lang="cs-CZ" sz="2000" dirty="0" smtClean="0"/>
              <a:t>revitalizace a zatraktivnění památek </a:t>
            </a:r>
            <a:r>
              <a:rPr lang="cs-CZ" sz="2000" dirty="0"/>
              <a:t>na Seznamu UNESCO a </a:t>
            </a:r>
            <a:r>
              <a:rPr lang="cs-CZ" sz="2000" dirty="0" smtClean="0"/>
              <a:t>památek zařazených na Indikativní seznam UNESCO</a:t>
            </a:r>
            <a:endParaRPr lang="cs-CZ" sz="2000" dirty="0"/>
          </a:p>
          <a:p>
            <a:pPr>
              <a:buFont typeface="Arial" panose="020B0604020202020204" pitchFamily="34" charset="0"/>
              <a:buChar char="•"/>
            </a:pPr>
            <a:r>
              <a:rPr lang="cs-CZ" sz="2000" dirty="0"/>
              <a:t>revitalizace a zatraktivnění </a:t>
            </a:r>
            <a:r>
              <a:rPr lang="cs-CZ" sz="2000" dirty="0" smtClean="0"/>
              <a:t>národních kulturních památek </a:t>
            </a:r>
            <a:r>
              <a:rPr lang="cs-CZ" sz="2000" dirty="0"/>
              <a:t>k 1. 1. </a:t>
            </a:r>
            <a:r>
              <a:rPr lang="cs-CZ" sz="2000" dirty="0" smtClean="0"/>
              <a:t>2014 a památek evidovaných v Indikativním </a:t>
            </a:r>
            <a:r>
              <a:rPr lang="cs-CZ" sz="2000" dirty="0"/>
              <a:t>seznamu </a:t>
            </a:r>
            <a:r>
              <a:rPr lang="cs-CZ" sz="2000" dirty="0" smtClean="0"/>
              <a:t>národních </a:t>
            </a:r>
            <a:r>
              <a:rPr lang="cs-CZ" sz="2000" dirty="0"/>
              <a:t>kulturních památek </a:t>
            </a:r>
            <a:r>
              <a:rPr lang="cs-CZ" sz="2000" dirty="0" smtClean="0"/>
              <a:t>k </a:t>
            </a:r>
            <a:r>
              <a:rPr lang="cs-CZ" sz="2000" dirty="0"/>
              <a:t>1. 1. 2014</a:t>
            </a:r>
          </a:p>
          <a:p>
            <a:pPr lvl="0">
              <a:buFont typeface="Arial" panose="020B0604020202020204" pitchFamily="34" charset="0"/>
              <a:buChar char="•"/>
            </a:pPr>
            <a:r>
              <a:rPr lang="cs-CZ" sz="2000" dirty="0"/>
              <a:t>zefektivnění ochrany a využívání sbírkových a knihovních fondů a jejich zpřístupnění (státní a krajská </a:t>
            </a:r>
            <a:r>
              <a:rPr lang="cs-CZ" sz="2000" dirty="0" smtClean="0"/>
              <a:t>muzea, krajské knihovny)</a:t>
            </a:r>
          </a:p>
          <a:p>
            <a:pPr lvl="0">
              <a:buFont typeface="Arial" panose="020B0604020202020204" pitchFamily="34" charset="0"/>
              <a:buChar char="•"/>
            </a:pPr>
            <a:endParaRPr lang="cs-CZ" sz="2000" dirty="0" smtClean="0"/>
          </a:p>
          <a:p>
            <a:pPr marL="0" indent="0">
              <a:buNone/>
            </a:pPr>
            <a:r>
              <a:rPr lang="cs-CZ" sz="1800" b="1" dirty="0" smtClean="0">
                <a:solidFill>
                  <a:prstClr val="black"/>
                </a:solidFill>
              </a:rPr>
              <a:t>Příjemci</a:t>
            </a:r>
            <a:r>
              <a:rPr lang="cs-CZ" sz="1800" b="1" dirty="0">
                <a:solidFill>
                  <a:prstClr val="black"/>
                </a:solidFill>
              </a:rPr>
              <a:t>:</a:t>
            </a:r>
            <a:r>
              <a:rPr lang="cs-CZ" sz="1800" dirty="0"/>
              <a:t> vlastníci památek, muzeí a knihoven nebo subjekty s právem hospodaření (dle zápisu v katastru nemovitostí), kromě fyzických osob </a:t>
            </a:r>
            <a:r>
              <a:rPr lang="cs-CZ" sz="1800" dirty="0" smtClean="0"/>
              <a:t>nepodnikajících)</a:t>
            </a:r>
            <a:endParaRPr lang="cs-CZ" sz="18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91552"/>
            <a:ext cx="8637270" cy="1143000"/>
          </a:xfrm>
          <a:prstGeom prst="rect">
            <a:avLst/>
          </a:prstGeom>
        </p:spPr>
        <p:txBody>
          <a:bodyPr/>
          <a:lstStyle/>
          <a:p>
            <a:pPr algn="ctr">
              <a:lnSpc>
                <a:spcPct val="150000"/>
              </a:lnSpc>
            </a:pPr>
            <a:r>
              <a:rPr lang="cs-CZ" sz="2400" b="1" dirty="0"/>
              <a:t>SC 3.1 Zefektivnění prezentace, posílení ochrany a </a:t>
            </a:r>
            <a:r>
              <a:rPr lang="cs-CZ" sz="2400" b="1" dirty="0" smtClean="0"/>
              <a:t>rozvoje </a:t>
            </a:r>
            <a:r>
              <a:rPr lang="cs-CZ" sz="2400" b="1" dirty="0"/>
              <a:t>kulturního dědictví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25</a:t>
            </a:fld>
            <a:endParaRPr lang="en-US" dirty="0"/>
          </a:p>
        </p:txBody>
      </p:sp>
    </p:spTree>
    <p:extLst>
      <p:ext uri="{BB962C8B-B14F-4D97-AF65-F5344CB8AC3E}">
        <p14:creationId xmlns:p14="http://schemas.microsoft.com/office/powerpoint/2010/main" val="18099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330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rozšíření</a:t>
            </a:r>
            <a:r>
              <a:rPr lang="cs-CZ" sz="2200" dirty="0"/>
              <a:t>, propojení, konsolidace datového fondu, zajištění úplného elektronického podání a elektronizaci agend </a:t>
            </a:r>
            <a:br>
              <a:rPr lang="cs-CZ" sz="2200" dirty="0"/>
            </a:br>
            <a:r>
              <a:rPr lang="cs-CZ" sz="2200" dirty="0"/>
              <a:t>(např. eCulture, eHealth, eJustice, eProcurement)</a:t>
            </a:r>
          </a:p>
          <a:p>
            <a:pPr lvl="0">
              <a:buFont typeface="Arial" panose="020B0604020202020204" pitchFamily="34" charset="0"/>
              <a:buChar char="•"/>
            </a:pPr>
            <a:r>
              <a:rPr lang="cs-CZ" sz="2200" dirty="0"/>
              <a:t>modernizace informačních a komunikačních systémů pro specifické potřeby subjektů veřejné správy a složek integrovaného záchranného systému</a:t>
            </a:r>
          </a:p>
          <a:p>
            <a:pPr lvl="0">
              <a:buFont typeface="Arial" panose="020B0604020202020204" pitchFamily="34" charset="0"/>
              <a:buChar char="•"/>
            </a:pPr>
            <a:r>
              <a:rPr lang="cs-CZ" sz="2200" dirty="0"/>
              <a:t>kybernetická bezpečnost (bezpečné sdílení dat)</a:t>
            </a:r>
          </a:p>
          <a:p>
            <a:pPr lvl="0">
              <a:buFont typeface="Arial" panose="020B0604020202020204" pitchFamily="34" charset="0"/>
              <a:buChar char="•"/>
            </a:pPr>
            <a:endParaRPr lang="cs-CZ" sz="2200" dirty="0"/>
          </a:p>
          <a:p>
            <a:pPr marL="0" indent="0">
              <a:buNone/>
            </a:pPr>
            <a:r>
              <a:rPr lang="cs-CZ" sz="1800" b="1" dirty="0">
                <a:solidFill>
                  <a:prstClr val="black"/>
                </a:solidFill>
              </a:rPr>
              <a:t>Příjemci: </a:t>
            </a:r>
            <a:r>
              <a:rPr lang="cs-CZ" sz="1800" dirty="0"/>
              <a:t>organizační složky státu, příspěvkové organizace  organizačních složek státu, obce, organizace zřizované nebo zakládané obcemi, kraje, organizace zřizované nebo zakládané kraji, státní </a:t>
            </a:r>
            <a:r>
              <a:rPr lang="cs-CZ" sz="1800" dirty="0" smtClean="0"/>
              <a:t>organizace</a:t>
            </a:r>
            <a:endParaRPr lang="cs-CZ" sz="1800" dirty="0"/>
          </a:p>
          <a:p>
            <a:pPr lvl="0">
              <a:buFont typeface="Arial" panose="020B0604020202020204" pitchFamily="34" charset="0"/>
              <a:buChar char="•"/>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160020"/>
            <a:ext cx="8637270" cy="1143000"/>
          </a:xfrm>
          <a:prstGeom prst="rect">
            <a:avLst/>
          </a:prstGeom>
        </p:spPr>
        <p:txBody>
          <a:bodyPr/>
          <a:lstStyle/>
          <a:p>
            <a:pPr algn="ctr">
              <a:lnSpc>
                <a:spcPct val="150000"/>
              </a:lnSpc>
            </a:pPr>
            <a:r>
              <a:rPr lang="cs-CZ" sz="2000" b="1" dirty="0"/>
              <a:t>SC 3.2 Zvyšování efektivity a transparentnosti veřejné </a:t>
            </a:r>
            <a:r>
              <a:rPr lang="cs-CZ" sz="2000" b="1" dirty="0" smtClean="0"/>
              <a:t>správy </a:t>
            </a:r>
            <a:r>
              <a:rPr lang="cs-CZ" sz="2000" b="1" dirty="0"/>
              <a:t>prostřednictvím rozvoje využití a kvality </a:t>
            </a:r>
            <a:r>
              <a:rPr lang="cs-CZ" sz="2000" b="1" dirty="0" smtClean="0"/>
              <a:t>systémů IKT</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26</a:t>
            </a:fld>
            <a:endParaRPr lang="en-US" dirty="0"/>
          </a:p>
        </p:txBody>
      </p:sp>
    </p:spTree>
    <p:extLst>
      <p:ext uri="{BB962C8B-B14F-4D97-AF65-F5344CB8AC3E}">
        <p14:creationId xmlns:p14="http://schemas.microsoft.com/office/powerpoint/2010/main" val="2618788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534046"/>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46,4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Územní plány a změny územních plánů</a:t>
            </a:r>
          </a:p>
          <a:p>
            <a:pPr lvl="0">
              <a:buFont typeface="Arial" panose="020B0604020202020204" pitchFamily="34" charset="0"/>
              <a:buChar char="•"/>
            </a:pPr>
            <a:r>
              <a:rPr lang="cs-CZ" sz="2200" dirty="0" smtClean="0"/>
              <a:t>Regulační </a:t>
            </a:r>
            <a:r>
              <a:rPr lang="cs-CZ" sz="2200" dirty="0"/>
              <a:t>plány pořizovaných z vlastního podnětu obce</a:t>
            </a:r>
            <a:endParaRPr lang="cs-CZ" sz="2200" dirty="0" smtClean="0"/>
          </a:p>
          <a:p>
            <a:pPr lvl="0">
              <a:buFont typeface="Arial" panose="020B0604020202020204" pitchFamily="34" charset="0"/>
              <a:buChar char="•"/>
            </a:pPr>
            <a:r>
              <a:rPr lang="cs-CZ" sz="2200" dirty="0" smtClean="0"/>
              <a:t>Územní </a:t>
            </a:r>
            <a:r>
              <a:rPr lang="cs-CZ" sz="2200" dirty="0"/>
              <a:t>studie zaměřených na veřejnou technickou </a:t>
            </a:r>
            <a:r>
              <a:rPr lang="cs-CZ" sz="2200" dirty="0" smtClean="0"/>
              <a:t>infrastrukturu nebo na řešení krajiny</a:t>
            </a:r>
          </a:p>
          <a:p>
            <a:pPr lvl="0">
              <a:buFont typeface="Arial" panose="020B0604020202020204" pitchFamily="34" charset="0"/>
              <a:buChar char="•"/>
            </a:pPr>
            <a:endParaRPr lang="cs-CZ" sz="2200" dirty="0"/>
          </a:p>
          <a:p>
            <a:pPr marL="0" indent="0">
              <a:buNone/>
            </a:pPr>
            <a:r>
              <a:rPr lang="cs-CZ" sz="2200" b="1" dirty="0">
                <a:solidFill>
                  <a:prstClr val="black"/>
                </a:solidFill>
              </a:rPr>
              <a:t>Příjemci: </a:t>
            </a:r>
            <a:r>
              <a:rPr lang="cs-CZ" sz="2200" dirty="0" smtClean="0"/>
              <a:t>obce se rozšířenou působností</a:t>
            </a:r>
            <a:endParaRPr lang="cs-CZ" sz="2200" dirty="0"/>
          </a:p>
          <a:p>
            <a:pPr marL="0" lvl="0" indent="0">
              <a:buNone/>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3.3 Podpora pořizování a uplatňování </a:t>
            </a:r>
            <a:r>
              <a:rPr lang="cs-CZ" sz="2000" b="1" dirty="0" smtClean="0"/>
              <a:t>dokumentů územního </a:t>
            </a:r>
            <a:r>
              <a:rPr lang="cs-CZ" sz="2000" b="1" dirty="0"/>
              <a:t>rozvoje</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27</a:t>
            </a:fld>
            <a:endParaRPr lang="en-US" dirty="0"/>
          </a:p>
        </p:txBody>
      </p:sp>
    </p:spTree>
    <p:extLst>
      <p:ext uri="{BB962C8B-B14F-4D97-AF65-F5344CB8AC3E}">
        <p14:creationId xmlns:p14="http://schemas.microsoft.com/office/powerpoint/2010/main" val="59215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
            </a:r>
            <a:br>
              <a:rPr lang="cs-CZ" sz="3200" dirty="0" smtClean="0"/>
            </a:br>
            <a:r>
              <a:rPr lang="cs-CZ" sz="3200" dirty="0"/>
              <a:t>Prioritní osa 4</a:t>
            </a:r>
            <a:r>
              <a:rPr lang="en-US" sz="3200" dirty="0"/>
              <a:t/>
            </a:r>
            <a:br>
              <a:rPr lang="en-US" sz="3200" dirty="0"/>
            </a:b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28</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a:t>Prioritní osa 4 - Komunitně vedený místní rozvoj</a:t>
            </a:r>
          </a:p>
          <a:p>
            <a:pPr>
              <a:lnSpc>
                <a:spcPct val="150000"/>
              </a:lnSpc>
            </a:pPr>
            <a:endParaRPr lang="cs-CZ" sz="2200" b="1" dirty="0" smtClean="0"/>
          </a:p>
          <a:p>
            <a:pPr>
              <a:lnSpc>
                <a:spcPct val="150000"/>
              </a:lnSpc>
            </a:pPr>
            <a:r>
              <a:rPr lang="cs-CZ" sz="2200" b="1" dirty="0" smtClean="0"/>
              <a:t>SC 4.1</a:t>
            </a:r>
            <a:r>
              <a:rPr lang="cs-CZ" sz="2200" dirty="0"/>
              <a:t> Posílení komunitně vedeného místního rozvoje za účelem</a:t>
            </a:r>
          </a:p>
          <a:p>
            <a:pPr>
              <a:lnSpc>
                <a:spcPct val="150000"/>
              </a:lnSpc>
            </a:pPr>
            <a:r>
              <a:rPr lang="cs-CZ" sz="2200" dirty="0" smtClean="0"/>
              <a:t>		zvýšení </a:t>
            </a:r>
            <a:r>
              <a:rPr lang="cs-CZ" sz="2200" dirty="0"/>
              <a:t>kvality života ve venkovských oblastech a</a:t>
            </a:r>
          </a:p>
          <a:p>
            <a:pPr>
              <a:lnSpc>
                <a:spcPct val="150000"/>
              </a:lnSpc>
            </a:pPr>
            <a:r>
              <a:rPr lang="cs-CZ" sz="2200" dirty="0" smtClean="0"/>
              <a:t>		aktivizace </a:t>
            </a:r>
            <a:r>
              <a:rPr lang="cs-CZ" sz="2200" dirty="0"/>
              <a:t>místního </a:t>
            </a:r>
            <a:r>
              <a:rPr lang="cs-CZ" sz="2200" dirty="0" smtClean="0"/>
              <a:t>potenciálu</a:t>
            </a:r>
          </a:p>
          <a:p>
            <a:pPr>
              <a:lnSpc>
                <a:spcPct val="150000"/>
              </a:lnSpc>
            </a:pPr>
            <a:r>
              <a:rPr lang="cs-CZ" sz="2200" b="1" dirty="0"/>
              <a:t>SC 4.2 </a:t>
            </a:r>
            <a:r>
              <a:rPr lang="cs-CZ" sz="2200" dirty="0"/>
              <a:t>Posílení kapacit komunitně vedeného místního rozvoje </a:t>
            </a:r>
            <a:r>
              <a:rPr lang="cs-CZ" sz="2200" dirty="0" smtClean="0"/>
              <a:t>za 		účelem </a:t>
            </a:r>
            <a:r>
              <a:rPr lang="cs-CZ" sz="2200" dirty="0"/>
              <a:t>zlepšení řídících a administrativních </a:t>
            </a:r>
            <a:r>
              <a:rPr lang="cs-CZ" sz="2200" dirty="0" smtClean="0"/>
              <a:t>schopností 		MAS</a:t>
            </a:r>
            <a:endParaRPr lang="cs-CZ" sz="2200" dirty="0"/>
          </a:p>
        </p:txBody>
      </p:sp>
    </p:spTree>
    <p:extLst>
      <p:ext uri="{BB962C8B-B14F-4D97-AF65-F5344CB8AC3E}">
        <p14:creationId xmlns:p14="http://schemas.microsoft.com/office/powerpoint/2010/main" val="113110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defTabSz="914400">
              <a:defRPr/>
            </a:pPr>
            <a:r>
              <a:rPr lang="cs-CZ" sz="3200" dirty="0">
                <a:latin typeface="Arial"/>
              </a:rPr>
              <a:t>PRIORITNÍ OSA 4</a:t>
            </a:r>
            <a:br>
              <a:rPr lang="cs-CZ" sz="3200" dirty="0">
                <a:latin typeface="Arial"/>
              </a:rPr>
            </a:br>
            <a:r>
              <a:rPr lang="cs-CZ" sz="3200" dirty="0">
                <a:latin typeface="Arial"/>
              </a:rPr>
              <a:t>KOMUNITNĚ VEDENÝ MÍSTNÍ </a:t>
            </a:r>
            <a:r>
              <a:rPr lang="cs-CZ" sz="3200" dirty="0" smtClean="0">
                <a:latin typeface="Arial"/>
              </a:rPr>
              <a:t>ROZVOJ</a:t>
            </a:r>
            <a:endParaRPr lang="cs-CZ" sz="3200" dirty="0">
              <a:latin typeface="Arial"/>
            </a:endParaRPr>
          </a:p>
        </p:txBody>
      </p:sp>
      <p:sp>
        <p:nvSpPr>
          <p:cNvPr id="43011" name="Zástupný symbol pro obsah 2"/>
          <p:cNvSpPr>
            <a:spLocks noGrp="1"/>
          </p:cNvSpPr>
          <p:nvPr>
            <p:ph idx="1"/>
          </p:nvPr>
        </p:nvSpPr>
        <p:spPr>
          <a:xfrm>
            <a:off x="395707" y="1196752"/>
            <a:ext cx="8229600" cy="4608512"/>
          </a:xfrm>
        </p:spPr>
        <p:txBody>
          <a:bodyPr>
            <a:normAutofit fontScale="25000" lnSpcReduction="20000"/>
          </a:bodyPr>
          <a:lstStyle/>
          <a:p>
            <a:pPr>
              <a:buFont typeface="Arial" pitchFamily="34" charset="0"/>
              <a:buNone/>
            </a:pPr>
            <a:endParaRPr lang="cs-CZ" altLang="cs-CZ" sz="11200" b="1" dirty="0" smtClean="0"/>
          </a:p>
          <a:p>
            <a:pPr>
              <a:buFont typeface="Arial" pitchFamily="34" charset="0"/>
              <a:buNone/>
            </a:pPr>
            <a:r>
              <a:rPr lang="cs-CZ" altLang="cs-CZ" sz="11200" b="1" dirty="0" smtClean="0"/>
              <a:t>   </a:t>
            </a:r>
            <a:r>
              <a:rPr lang="cs-CZ" altLang="cs-CZ" sz="9600" b="1" dirty="0"/>
              <a:t>Alokace pro CLLD – 304 mil. EUR</a:t>
            </a:r>
          </a:p>
          <a:p>
            <a:pPr>
              <a:buFont typeface="Arial" pitchFamily="34" charset="0"/>
              <a:buNone/>
            </a:pPr>
            <a:endParaRPr lang="cs-CZ" altLang="cs-CZ" sz="7400" b="1" dirty="0" smtClean="0"/>
          </a:p>
          <a:p>
            <a:pPr lvl="0"/>
            <a:r>
              <a:rPr lang="cs-CZ" sz="8800" dirty="0"/>
              <a:t>CLLD je zaměřen na zlepšení kvality života a využití potenciálu na venkově, umožňuje zapojení občanů na místní </a:t>
            </a:r>
            <a:r>
              <a:rPr lang="cs-CZ" sz="8800" dirty="0" smtClean="0"/>
              <a:t>úrovni</a:t>
            </a:r>
            <a:endParaRPr lang="cs-CZ" altLang="cs-CZ" sz="8800" dirty="0"/>
          </a:p>
          <a:p>
            <a:r>
              <a:rPr lang="cs-CZ" altLang="cs-CZ" sz="8800" dirty="0" smtClean="0"/>
              <a:t>podporované budou aktivity, uvedené </a:t>
            </a:r>
            <a:r>
              <a:rPr lang="cs-CZ" altLang="cs-CZ" sz="8800" dirty="0"/>
              <a:t>ve strategiích komunitně vedeného místního rozvoje</a:t>
            </a:r>
          </a:p>
          <a:p>
            <a:r>
              <a:rPr lang="cs-CZ" altLang="cs-CZ" sz="8800" dirty="0" smtClean="0"/>
              <a:t>z </a:t>
            </a:r>
            <a:r>
              <a:rPr lang="cs-CZ" altLang="cs-CZ" sz="8800" dirty="0"/>
              <a:t>IROP mohou být </a:t>
            </a:r>
            <a:r>
              <a:rPr lang="cs-CZ" altLang="cs-CZ" sz="8800" dirty="0" smtClean="0"/>
              <a:t>podporované projekty ze </a:t>
            </a:r>
            <a:r>
              <a:rPr lang="cs-CZ" altLang="cs-CZ" sz="8800" dirty="0"/>
              <a:t>SC: 1.2, 1.3, 2.1, 2.2, 2.3, 2.4, </a:t>
            </a:r>
            <a:r>
              <a:rPr lang="cs-CZ" altLang="cs-CZ" sz="8800" dirty="0" smtClean="0"/>
              <a:t>3.1 a </a:t>
            </a:r>
            <a:r>
              <a:rPr lang="cs-CZ" altLang="cs-CZ" sz="8800" dirty="0"/>
              <a:t>3.3</a:t>
            </a:r>
          </a:p>
          <a:p>
            <a:r>
              <a:rPr lang="cs-CZ" altLang="cs-CZ" sz="8800" dirty="0"/>
              <a:t>projekty, realizované ve 4. prioritní ose IROP, podléhají stejným pravidlům, jako projekty v ostatních prioritních osách a není možné podporovat jiné projekty, než umožňují tyto prioritní osy.</a:t>
            </a:r>
          </a:p>
          <a:p>
            <a:endParaRPr lang="cs-CZ" altLang="cs-CZ" sz="9600" dirty="0" smtClean="0"/>
          </a:p>
          <a:p>
            <a:pPr eaLnBrk="1" hangingPunct="1">
              <a:lnSpc>
                <a:spcPct val="170000"/>
              </a:lnSpc>
              <a:buFont typeface="Arial" pitchFamily="34" charset="0"/>
              <a:buNone/>
            </a:pPr>
            <a:endParaRPr lang="cs-CZ" altLang="cs-CZ" sz="9600" dirty="0" smtClean="0"/>
          </a:p>
          <a:p>
            <a:pPr eaLnBrk="1" hangingPunct="1">
              <a:buFont typeface="Arial" pitchFamily="34" charset="0"/>
              <a:buNone/>
            </a:pPr>
            <a:r>
              <a:rPr lang="cs-CZ" altLang="cs-CZ" sz="7400" dirty="0" smtClean="0"/>
              <a:t>                                                     </a:t>
            </a:r>
          </a:p>
          <a:p>
            <a:pPr eaLnBrk="1" hangingPunct="1">
              <a:buFont typeface="Arial" pitchFamily="34" charset="0"/>
              <a:buNone/>
            </a:pPr>
            <a:r>
              <a:rPr lang="cs-CZ" altLang="cs-CZ" sz="7400" dirty="0" smtClean="0"/>
              <a:t>                                               </a:t>
            </a:r>
          </a:p>
          <a:p>
            <a:pPr>
              <a:buFont typeface="Wingdings" pitchFamily="2" charset="2"/>
              <a:buChar char="Ø"/>
            </a:pPr>
            <a:endParaRPr lang="cs-CZ" altLang="cs-CZ" sz="7400" b="1" dirty="0" smtClean="0"/>
          </a:p>
          <a:p>
            <a:endParaRPr lang="cs-CZ" altLang="cs-CZ" b="1" dirty="0" smtClean="0"/>
          </a:p>
          <a:p>
            <a:endParaRPr lang="cs-CZ" altLang="cs-CZ" b="1" dirty="0" smtClean="0"/>
          </a:p>
          <a:p>
            <a:endParaRPr lang="cs-CZ" altLang="cs-CZ" b="1" dirty="0" smtClean="0"/>
          </a:p>
          <a:p>
            <a:endParaRPr lang="cs-CZ" altLang="cs-CZ" b="1" dirty="0" smtClean="0"/>
          </a:p>
          <a:p>
            <a:pPr>
              <a:buFont typeface="Arial" pitchFamily="34" charset="0"/>
              <a:buNone/>
            </a:pPr>
            <a:r>
              <a:rPr lang="cs-CZ" altLang="cs-CZ" b="1" dirty="0" smtClean="0"/>
              <a:t>                                     </a:t>
            </a:r>
          </a:p>
          <a:p>
            <a:pPr>
              <a:buFont typeface="Arial" pitchFamily="34" charset="0"/>
              <a:buNone/>
            </a:pPr>
            <a:endParaRPr lang="cs-CZ" altLang="cs-CZ"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fld id="{CA6B5227-2C6F-B94D-9D8F-826F9170706D}" type="slidenum">
              <a:rPr lang="en-US" smtClean="0"/>
              <a:t>29</a:t>
            </a:fld>
            <a:endParaRPr lang="en-US" dirty="0"/>
          </a:p>
        </p:txBody>
      </p:sp>
    </p:spTree>
    <p:extLst>
      <p:ext uri="{BB962C8B-B14F-4D97-AF65-F5344CB8AC3E}">
        <p14:creationId xmlns:p14="http://schemas.microsoft.com/office/powerpoint/2010/main" val="329442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Integrovaný regionální operační program</a:t>
            </a:r>
          </a:p>
        </p:txBody>
      </p:sp>
      <p:sp>
        <p:nvSpPr>
          <p:cNvPr id="3" name="Zástupný symbol pro obsah 2"/>
          <p:cNvSpPr>
            <a:spLocks noGrp="1"/>
          </p:cNvSpPr>
          <p:nvPr>
            <p:ph idx="1"/>
          </p:nvPr>
        </p:nvSpPr>
        <p:spPr/>
        <p:txBody>
          <a:bodyPr>
            <a:normAutofit lnSpcReduction="10000"/>
          </a:bodyPr>
          <a:lstStyle/>
          <a:p>
            <a:pPr lvl="1" indent="-342900">
              <a:lnSpc>
                <a:spcPct val="200000"/>
              </a:lnSpc>
              <a:spcAft>
                <a:spcPts val="600"/>
              </a:spcAft>
              <a:buFont typeface="Arial" panose="020B0604020202020204" pitchFamily="34" charset="0"/>
              <a:buChar char="•"/>
              <a:defRPr/>
            </a:pPr>
            <a:r>
              <a:rPr lang="cs-CZ" sz="2500" dirty="0">
                <a:cs typeface="Arial" charset="0"/>
              </a:rPr>
              <a:t>Program schválen Evropskou komisí 4. 6. 2015</a:t>
            </a:r>
          </a:p>
          <a:p>
            <a:pPr lvl="1" indent="-342900">
              <a:lnSpc>
                <a:spcPct val="200000"/>
              </a:lnSpc>
              <a:spcAft>
                <a:spcPts val="600"/>
              </a:spcAft>
              <a:buFont typeface="Arial" panose="020B0604020202020204" pitchFamily="34" charset="0"/>
              <a:buChar char="•"/>
              <a:defRPr/>
            </a:pPr>
            <a:r>
              <a:rPr lang="cs-CZ" sz="2500" dirty="0">
                <a:cs typeface="Arial" charset="0"/>
              </a:rPr>
              <a:t>Celková alokace z EFRR: 4,64 mld. EUR </a:t>
            </a:r>
          </a:p>
          <a:p>
            <a:pPr lvl="1" indent="-342900">
              <a:lnSpc>
                <a:spcPct val="200000"/>
              </a:lnSpc>
              <a:spcAft>
                <a:spcPts val="600"/>
              </a:spcAft>
              <a:buFont typeface="Arial" panose="020B0604020202020204" pitchFamily="34" charset="0"/>
              <a:buChar char="•"/>
              <a:defRPr/>
            </a:pPr>
            <a:r>
              <a:rPr lang="cs-CZ" sz="2500" dirty="0">
                <a:cs typeface="Arial" charset="0"/>
              </a:rPr>
              <a:t>Alokace i s kofinancováním: cca 144 mld. Kč </a:t>
            </a:r>
          </a:p>
          <a:p>
            <a:pPr lvl="1" indent="-342900">
              <a:lnSpc>
                <a:spcPct val="200000"/>
              </a:lnSpc>
              <a:spcAft>
                <a:spcPts val="600"/>
              </a:spcAft>
              <a:buFont typeface="Arial" panose="020B0604020202020204" pitchFamily="34" charset="0"/>
              <a:buChar char="•"/>
              <a:defRPr/>
            </a:pPr>
            <a:r>
              <a:rPr lang="cs-CZ" sz="2500" dirty="0">
                <a:cs typeface="Arial" charset="0"/>
              </a:rPr>
              <a:t>J</a:t>
            </a:r>
            <a:r>
              <a:rPr lang="cs-CZ" sz="2500" dirty="0" smtClean="0">
                <a:cs typeface="Arial" charset="0"/>
              </a:rPr>
              <a:t>iž 12 vyhlášených výzev v IROP</a:t>
            </a:r>
          </a:p>
          <a:p>
            <a:pPr lvl="1" indent="-342900">
              <a:lnSpc>
                <a:spcPct val="200000"/>
              </a:lnSpc>
              <a:spcAft>
                <a:spcPts val="600"/>
              </a:spcAft>
              <a:buFont typeface="Arial" panose="020B0604020202020204" pitchFamily="34" charset="0"/>
              <a:buChar char="•"/>
              <a:defRPr/>
            </a:pPr>
            <a:r>
              <a:rPr lang="cs-CZ" sz="2400" dirty="0">
                <a:hlinkClick r:id="rId2"/>
              </a:rPr>
              <a:t>http://www.dotaceeu.cz/irop</a:t>
            </a:r>
            <a:endParaRPr lang="cs-CZ" sz="2400" dirty="0"/>
          </a:p>
          <a:p>
            <a:pPr lvl="1" indent="-342900">
              <a:lnSpc>
                <a:spcPct val="200000"/>
              </a:lnSpc>
              <a:spcAft>
                <a:spcPts val="600"/>
              </a:spcAft>
              <a:buFont typeface="Arial" panose="020B0604020202020204" pitchFamily="34" charset="0"/>
              <a:buChar char="•"/>
              <a:defRPr/>
            </a:pPr>
            <a:endParaRPr lang="cs-CZ" sz="2500" dirty="0">
              <a:cs typeface="Arial" charset="0"/>
            </a:endParaRP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93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SC 2.3 Rozvoj infrastruktury pro poskytování zdravotních služeb a péče o zdraví</a:t>
            </a:r>
            <a:endParaRPr lang="cs-CZ" sz="28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3500559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smtClean="0"/>
              <a:t>Přehled výzev v SC 2.3 IROP</a:t>
            </a:r>
            <a:r>
              <a:rPr lang="en-US" sz="3200" dirty="0"/>
              <a:t/>
            </a:r>
            <a:br>
              <a:rPr lang="en-US" sz="3200" dirty="0"/>
            </a:br>
            <a:endParaRPr lang="en-US" sz="3200" dirty="0"/>
          </a:p>
        </p:txBody>
      </p:sp>
      <p:sp>
        <p:nvSpPr>
          <p:cNvPr id="3" name="Content Placeholder 2"/>
          <p:cNvSpPr>
            <a:spLocks noGrp="1"/>
          </p:cNvSpPr>
          <p:nvPr>
            <p:ph idx="1"/>
          </p:nvPr>
        </p:nvSpPr>
        <p:spPr>
          <a:xfrm>
            <a:off x="457200" y="1019175"/>
            <a:ext cx="8229600" cy="5089017"/>
          </a:xfrm>
        </p:spPr>
        <p:txBody>
          <a:bodyPr>
            <a:normAutofit/>
          </a:bodyPr>
          <a:lstStyle/>
          <a:p>
            <a:pPr marL="0" indent="0" eaLnBrk="0" fontAlgn="base" hangingPunct="0">
              <a:spcBef>
                <a:spcPts val="0"/>
              </a:spcBef>
              <a:spcAft>
                <a:spcPct val="0"/>
              </a:spcAft>
              <a:buNone/>
            </a:pPr>
            <a:r>
              <a:rPr lang="cs-CZ" sz="2000" b="1" dirty="0" smtClean="0"/>
              <a:t>Vyhlášená výzva: </a:t>
            </a:r>
            <a:r>
              <a:rPr lang="cs-CZ" sz="2000" dirty="0" smtClean="0"/>
              <a:t>5. výzva „Vysoce specializovaná péče v oblastech </a:t>
            </a:r>
            <a:r>
              <a:rPr lang="cs-CZ" sz="2000" dirty="0" err="1" smtClean="0"/>
              <a:t>onkogynekologie</a:t>
            </a:r>
            <a:r>
              <a:rPr lang="cs-CZ" sz="2000" dirty="0" smtClean="0"/>
              <a:t> a </a:t>
            </a:r>
            <a:r>
              <a:rPr lang="cs-CZ" sz="2000" dirty="0" err="1" smtClean="0"/>
              <a:t>perinatologie</a:t>
            </a:r>
            <a:r>
              <a:rPr lang="cs-CZ" sz="2000" dirty="0" smtClean="0"/>
              <a:t>“</a:t>
            </a:r>
          </a:p>
          <a:p>
            <a:pPr marL="0" indent="0" eaLnBrk="0" fontAlgn="base" hangingPunct="0">
              <a:spcBef>
                <a:spcPts val="0"/>
              </a:spcBef>
              <a:spcAft>
                <a:spcPct val="0"/>
              </a:spcAft>
              <a:buNone/>
            </a:pPr>
            <a:endParaRPr lang="cs-CZ" sz="2000" b="1" dirty="0" smtClean="0"/>
          </a:p>
          <a:p>
            <a:pPr marL="0" indent="0" eaLnBrk="0" fontAlgn="base" hangingPunct="0">
              <a:spcBef>
                <a:spcPts val="0"/>
              </a:spcBef>
              <a:spcAft>
                <a:spcPct val="0"/>
              </a:spcAft>
              <a:buNone/>
            </a:pPr>
            <a:r>
              <a:rPr lang="cs-CZ" sz="2000" b="1" dirty="0" smtClean="0"/>
              <a:t>Plánované výzvy:</a:t>
            </a:r>
          </a:p>
          <a:p>
            <a:pPr marL="0" indent="0" eaLnBrk="0" fontAlgn="base" hangingPunct="0">
              <a:spcBef>
                <a:spcPts val="0"/>
              </a:spcBef>
              <a:spcAft>
                <a:spcPct val="0"/>
              </a:spcAft>
              <a:buNone/>
            </a:pPr>
            <a:r>
              <a:rPr lang="cs-CZ" sz="2000" dirty="0" smtClean="0"/>
              <a:t>Zvýšení kvality návazné péče</a:t>
            </a:r>
          </a:p>
          <a:p>
            <a:pPr marL="0" indent="0" eaLnBrk="0" fontAlgn="base" hangingPunct="0">
              <a:spcBef>
                <a:spcPts val="0"/>
              </a:spcBef>
              <a:spcAft>
                <a:spcPct val="0"/>
              </a:spcAft>
              <a:buNone/>
            </a:pPr>
            <a:r>
              <a:rPr lang="cs-CZ" sz="2000" dirty="0" smtClean="0"/>
              <a:t>Deinstitucionalizace psychiatrické péče</a:t>
            </a:r>
          </a:p>
          <a:p>
            <a:pPr marL="0" indent="0" eaLnBrk="0" fontAlgn="base" hangingPunct="0">
              <a:lnSpc>
                <a:spcPct val="170000"/>
              </a:lnSpc>
              <a:spcAft>
                <a:spcPct val="0"/>
              </a:spcAft>
              <a:buNone/>
            </a:pPr>
            <a:endParaRPr lang="cs-CZ" sz="2200" dirty="0" smtClean="0"/>
          </a:p>
          <a:p>
            <a:pPr marL="0" indent="0" eaLnBrk="0" fontAlgn="base" hangingPunct="0">
              <a:lnSpc>
                <a:spcPct val="170000"/>
              </a:lnSpc>
              <a:spcAft>
                <a:spcPct val="0"/>
              </a:spcAft>
              <a:buNone/>
            </a:pPr>
            <a:endParaRPr lang="cs-CZ" sz="2200" dirty="0" smtClean="0"/>
          </a:p>
          <a:p>
            <a:pPr marL="0" indent="0" eaLnBrk="0" fontAlgn="base" hangingPunct="0">
              <a:lnSpc>
                <a:spcPct val="170000"/>
              </a:lnSpc>
              <a:spcAft>
                <a:spcPct val="0"/>
              </a:spcAft>
              <a:buNone/>
            </a:pPr>
            <a:endParaRPr lang="cs-CZ" sz="2200" dirty="0" smtClean="0"/>
          </a:p>
          <a:p>
            <a:pPr marL="0" indent="0" eaLnBrk="0" fontAlgn="base" hangingPunct="0">
              <a:lnSpc>
                <a:spcPct val="170000"/>
              </a:lnSpc>
              <a:spcAft>
                <a:spcPct val="0"/>
              </a:spcAft>
              <a:buNone/>
            </a:pPr>
            <a:endParaRPr lang="cs-CZ" sz="2200" dirty="0" smtClean="0"/>
          </a:p>
          <a:p>
            <a:pPr marL="0" indent="0" eaLnBrk="0" fontAlgn="base" hangingPunct="0">
              <a:lnSpc>
                <a:spcPct val="170000"/>
              </a:lnSpc>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31</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2636780432"/>
              </p:ext>
            </p:extLst>
          </p:nvPr>
        </p:nvGraphicFramePr>
        <p:xfrm>
          <a:off x="525544" y="3090672"/>
          <a:ext cx="8092912" cy="2782226"/>
        </p:xfrm>
        <a:graphic>
          <a:graphicData uri="http://schemas.openxmlformats.org/drawingml/2006/table">
            <a:tbl>
              <a:tblPr firstRow="1" bandRow="1">
                <a:tableStyleId>{5C22544A-7EE6-4342-B048-85BDC9FD1C3A}</a:tableStyleId>
              </a:tblPr>
              <a:tblGrid>
                <a:gridCol w="2023228"/>
                <a:gridCol w="2023228"/>
                <a:gridCol w="2023228"/>
                <a:gridCol w="2023228"/>
              </a:tblGrid>
              <a:tr h="843099">
                <a:tc>
                  <a:txBody>
                    <a:bodyPr/>
                    <a:lstStyle/>
                    <a:p>
                      <a:r>
                        <a:rPr lang="cs-CZ" dirty="0" smtClean="0"/>
                        <a:t>Výzva</a:t>
                      </a:r>
                      <a:endParaRPr lang="cs-CZ" dirty="0"/>
                    </a:p>
                  </a:txBody>
                  <a:tcPr/>
                </a:tc>
                <a:tc>
                  <a:txBody>
                    <a:bodyPr/>
                    <a:lstStyle/>
                    <a:p>
                      <a:r>
                        <a:rPr lang="cs-CZ" dirty="0" smtClean="0"/>
                        <a:t>Vyhlášení</a:t>
                      </a:r>
                      <a:endParaRPr lang="cs-CZ" dirty="0"/>
                    </a:p>
                  </a:txBody>
                  <a:tcPr/>
                </a:tc>
                <a:tc>
                  <a:txBody>
                    <a:bodyPr/>
                    <a:lstStyle/>
                    <a:p>
                      <a:r>
                        <a:rPr lang="cs-CZ" dirty="0" smtClean="0"/>
                        <a:t>Příjem žádostí</a:t>
                      </a:r>
                      <a:endParaRPr lang="cs-CZ" dirty="0"/>
                    </a:p>
                  </a:txBody>
                  <a:tcPr/>
                </a:tc>
                <a:tc>
                  <a:txBody>
                    <a:bodyPr/>
                    <a:lstStyle/>
                    <a:p>
                      <a:r>
                        <a:rPr lang="cs-CZ" dirty="0" smtClean="0"/>
                        <a:t>Ukončení</a:t>
                      </a:r>
                      <a:r>
                        <a:rPr lang="cs-CZ" baseline="0" dirty="0" smtClean="0"/>
                        <a:t> příjmu žádostí</a:t>
                      </a:r>
                      <a:endParaRPr lang="cs-CZ" dirty="0"/>
                    </a:p>
                  </a:txBody>
                  <a:tcPr/>
                </a:tc>
              </a:tr>
              <a:tr h="843099">
                <a:tc>
                  <a:txBody>
                    <a:bodyPr/>
                    <a:lstStyle/>
                    <a:p>
                      <a:r>
                        <a:rPr lang="cs-CZ" dirty="0" smtClean="0"/>
                        <a:t>Zvýšení</a:t>
                      </a:r>
                      <a:r>
                        <a:rPr lang="cs-CZ" baseline="0" dirty="0" smtClean="0"/>
                        <a:t> kvality návazné péče</a:t>
                      </a:r>
                      <a:endParaRPr lang="cs-CZ" dirty="0"/>
                    </a:p>
                  </a:txBody>
                  <a:tcPr/>
                </a:tc>
                <a:tc>
                  <a:txBody>
                    <a:bodyPr/>
                    <a:lstStyle/>
                    <a:p>
                      <a:r>
                        <a:rPr lang="cs-CZ" dirty="0" smtClean="0"/>
                        <a:t>duben 2016</a:t>
                      </a:r>
                      <a:endParaRPr lang="cs-CZ" dirty="0"/>
                    </a:p>
                  </a:txBody>
                  <a:tcPr/>
                </a:tc>
                <a:tc>
                  <a:txBody>
                    <a:bodyPr/>
                    <a:lstStyle/>
                    <a:p>
                      <a:r>
                        <a:rPr lang="cs-CZ" dirty="0" smtClean="0"/>
                        <a:t>duben</a:t>
                      </a:r>
                      <a:r>
                        <a:rPr lang="cs-CZ" baseline="0" dirty="0" smtClean="0"/>
                        <a:t> 2016</a:t>
                      </a:r>
                      <a:endParaRPr lang="cs-CZ" dirty="0"/>
                    </a:p>
                  </a:txBody>
                  <a:tcPr/>
                </a:tc>
                <a:tc>
                  <a:txBody>
                    <a:bodyPr/>
                    <a:lstStyle/>
                    <a:p>
                      <a:r>
                        <a:rPr lang="cs-CZ" dirty="0" smtClean="0"/>
                        <a:t>červen 2017</a:t>
                      </a:r>
                      <a:endParaRPr lang="cs-CZ" dirty="0"/>
                    </a:p>
                  </a:txBody>
                  <a:tcPr/>
                </a:tc>
              </a:tr>
              <a:tr h="1096028">
                <a:tc>
                  <a:txBody>
                    <a:bodyPr/>
                    <a:lstStyle/>
                    <a:p>
                      <a:r>
                        <a:rPr lang="cs-CZ" dirty="0" smtClean="0"/>
                        <a:t>Deinstitucionalizace</a:t>
                      </a:r>
                      <a:r>
                        <a:rPr lang="cs-CZ" baseline="0" dirty="0" smtClean="0"/>
                        <a:t> psychiatrické péče</a:t>
                      </a:r>
                      <a:endParaRPr lang="cs-CZ" dirty="0"/>
                    </a:p>
                  </a:txBody>
                  <a:tcPr/>
                </a:tc>
                <a:tc>
                  <a:txBody>
                    <a:bodyPr/>
                    <a:lstStyle/>
                    <a:p>
                      <a:r>
                        <a:rPr lang="cs-CZ" dirty="0" smtClean="0"/>
                        <a:t>květen 2016</a:t>
                      </a:r>
                      <a:endParaRPr lang="cs-CZ" dirty="0"/>
                    </a:p>
                  </a:txBody>
                  <a:tcPr/>
                </a:tc>
                <a:tc>
                  <a:txBody>
                    <a:bodyPr/>
                    <a:lstStyle/>
                    <a:p>
                      <a:pPr marL="0" indent="0">
                        <a:buNone/>
                      </a:pPr>
                      <a:r>
                        <a:rPr lang="cs-CZ" dirty="0" smtClean="0"/>
                        <a:t>duben </a:t>
                      </a:r>
                      <a:r>
                        <a:rPr lang="cs-CZ" baseline="0" dirty="0" smtClean="0"/>
                        <a:t>2016</a:t>
                      </a:r>
                      <a:endParaRPr lang="cs-CZ"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duben 2017</a:t>
                      </a:r>
                    </a:p>
                  </a:txBody>
                  <a:tcPr/>
                </a:tc>
              </a:tr>
            </a:tbl>
          </a:graphicData>
        </a:graphic>
      </p:graphicFrame>
    </p:spTree>
    <p:extLst>
      <p:ext uri="{BB962C8B-B14F-4D97-AF65-F5344CB8AC3E}">
        <p14:creationId xmlns:p14="http://schemas.microsoft.com/office/powerpoint/2010/main" val="3935784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7683"/>
            <a:ext cx="8686800" cy="816910"/>
          </a:xfrm>
        </p:spPr>
        <p:txBody>
          <a:bodyPr/>
          <a:lstStyle/>
          <a:p>
            <a:r>
              <a:rPr lang="cs-CZ" sz="3200" cap="none" dirty="0" smtClean="0"/>
              <a:t/>
            </a:r>
            <a:br>
              <a:rPr lang="cs-CZ" sz="3200" cap="none" dirty="0" smtClean="0"/>
            </a:br>
            <a:r>
              <a:rPr lang="cs-CZ" sz="3200" cap="none" dirty="0" smtClean="0"/>
              <a:t>5. VÝZVA IROP</a:t>
            </a:r>
            <a:br>
              <a:rPr lang="cs-CZ" sz="3200" cap="none" dirty="0" smtClean="0"/>
            </a:br>
            <a:r>
              <a:rPr lang="cs-CZ" sz="3200" cap="none" dirty="0" smtClean="0"/>
              <a:t>„</a:t>
            </a:r>
            <a:r>
              <a:rPr lang="cs-CZ" sz="3200" cap="none" dirty="0" smtClean="0">
                <a:solidFill>
                  <a:schemeClr val="tx2"/>
                </a:solidFill>
              </a:rPr>
              <a:t>Vysoce specializovaná péče v oblastech </a:t>
            </a:r>
            <a:r>
              <a:rPr lang="cs-CZ" sz="3200" cap="none" dirty="0" err="1" smtClean="0">
                <a:solidFill>
                  <a:schemeClr val="tx2"/>
                </a:solidFill>
              </a:rPr>
              <a:t>onkogynekologie</a:t>
            </a:r>
            <a:r>
              <a:rPr lang="cs-CZ" sz="3200" cap="none" dirty="0" smtClean="0">
                <a:solidFill>
                  <a:schemeClr val="tx2"/>
                </a:solidFill>
              </a:rPr>
              <a:t> a </a:t>
            </a:r>
            <a:r>
              <a:rPr lang="cs-CZ" sz="3200" cap="none" dirty="0" err="1" smtClean="0">
                <a:solidFill>
                  <a:schemeClr val="tx2"/>
                </a:solidFill>
              </a:rPr>
              <a:t>perinatologie</a:t>
            </a:r>
            <a:r>
              <a:rPr lang="cs-CZ" sz="3200" cap="none" dirty="0" smtClean="0"/>
              <a:t>“</a:t>
            </a:r>
            <a:r>
              <a:rPr lang="en-US" dirty="0"/>
              <a:t/>
            </a:r>
            <a:br>
              <a:rPr lang="en-US" dirty="0"/>
            </a:br>
            <a:endParaRPr lang="en-US" dirty="0"/>
          </a:p>
        </p:txBody>
      </p:sp>
      <p:sp>
        <p:nvSpPr>
          <p:cNvPr id="3" name="Content Placeholder 2"/>
          <p:cNvSpPr>
            <a:spLocks noGrp="1"/>
          </p:cNvSpPr>
          <p:nvPr>
            <p:ph idx="1"/>
          </p:nvPr>
        </p:nvSpPr>
        <p:spPr>
          <a:xfrm>
            <a:off x="457200" y="1662735"/>
            <a:ext cx="8229600" cy="4008518"/>
          </a:xfrm>
        </p:spPr>
        <p:txBody>
          <a:bodyPr>
            <a:noAutofit/>
          </a:bodyPr>
          <a:lstStyle/>
          <a:p>
            <a:pPr marL="0" indent="0" eaLnBrk="0" fontAlgn="base" hangingPunct="0">
              <a:lnSpc>
                <a:spcPct val="170000"/>
              </a:lnSpc>
              <a:spcAft>
                <a:spcPct val="0"/>
              </a:spcAft>
              <a:buNone/>
            </a:pPr>
            <a:r>
              <a:rPr lang="cs-CZ" sz="2200" dirty="0"/>
              <a:t>Vyhlášení výzvy: 	</a:t>
            </a:r>
            <a:r>
              <a:rPr lang="cs-CZ" sz="2200" b="1" dirty="0" smtClean="0"/>
              <a:t>24. 9. </a:t>
            </a:r>
            <a:r>
              <a:rPr lang="cs-CZ" sz="2200" b="1" dirty="0"/>
              <a:t>2015</a:t>
            </a:r>
          </a:p>
          <a:p>
            <a:pPr marL="0" indent="0" eaLnBrk="0" fontAlgn="base" hangingPunct="0">
              <a:lnSpc>
                <a:spcPct val="170000"/>
              </a:lnSpc>
              <a:spcAft>
                <a:spcPct val="0"/>
              </a:spcAft>
              <a:buNone/>
            </a:pPr>
            <a:r>
              <a:rPr lang="cs-CZ" sz="2200" dirty="0"/>
              <a:t>Příjem žádostí: 	od </a:t>
            </a:r>
            <a:r>
              <a:rPr lang="cs-CZ" sz="2200" b="1" dirty="0"/>
              <a:t>2</a:t>
            </a:r>
            <a:r>
              <a:rPr lang="cs-CZ" sz="2200" b="1" dirty="0" smtClean="0"/>
              <a:t>. 11. </a:t>
            </a:r>
            <a:r>
              <a:rPr lang="cs-CZ" sz="2200" b="1" dirty="0"/>
              <a:t>2015 </a:t>
            </a:r>
            <a:r>
              <a:rPr lang="cs-CZ" sz="2200" dirty="0"/>
              <a:t>do  </a:t>
            </a:r>
            <a:r>
              <a:rPr lang="cs-CZ" sz="2200" b="1" dirty="0"/>
              <a:t>1</a:t>
            </a:r>
            <a:r>
              <a:rPr lang="cs-CZ" sz="2200" b="1" dirty="0" smtClean="0"/>
              <a:t>. 12. 2017 </a:t>
            </a:r>
          </a:p>
          <a:p>
            <a:pPr marL="0" indent="0" eaLnBrk="0" fontAlgn="base" hangingPunct="0">
              <a:lnSpc>
                <a:spcPct val="170000"/>
              </a:lnSpc>
              <a:spcAft>
                <a:spcPct val="0"/>
              </a:spcAft>
              <a:buNone/>
            </a:pPr>
            <a:r>
              <a:rPr lang="cs-CZ" sz="2200" dirty="0" smtClean="0"/>
              <a:t>Průběžná výzva: </a:t>
            </a:r>
            <a:r>
              <a:rPr lang="cs-CZ" sz="2200" dirty="0"/>
              <a:t>hodnocení projektů probíhá průběžně podle data podání žádosti</a:t>
            </a:r>
          </a:p>
          <a:p>
            <a:pPr marL="0" indent="0" eaLnBrk="0" fontAlgn="base" hangingPunct="0">
              <a:lnSpc>
                <a:spcPct val="170000"/>
              </a:lnSpc>
              <a:spcAft>
                <a:spcPct val="0"/>
              </a:spcAft>
              <a:buNone/>
            </a:pPr>
            <a:r>
              <a:rPr lang="cs-CZ" sz="2200" dirty="0"/>
              <a:t>Datum zahájení realizace projektu: 	od</a:t>
            </a:r>
            <a:r>
              <a:rPr lang="cs-CZ" sz="2200" b="1" dirty="0"/>
              <a:t> </a:t>
            </a:r>
            <a:r>
              <a:rPr lang="cs-CZ" sz="2200" b="1" dirty="0" smtClean="0"/>
              <a:t>24. </a:t>
            </a:r>
            <a:r>
              <a:rPr lang="cs-CZ" sz="2200" b="1" dirty="0"/>
              <a:t>9</a:t>
            </a:r>
            <a:r>
              <a:rPr lang="cs-CZ" sz="2200" b="1" dirty="0" smtClean="0"/>
              <a:t>. 2015</a:t>
            </a:r>
            <a:endParaRPr lang="cs-CZ" sz="2200" b="1" dirty="0"/>
          </a:p>
          <a:p>
            <a:pPr marL="0" indent="0" eaLnBrk="0" fontAlgn="base" hangingPunct="0">
              <a:lnSpc>
                <a:spcPct val="170000"/>
              </a:lnSpc>
              <a:spcAft>
                <a:spcPct val="0"/>
              </a:spcAft>
              <a:buNone/>
            </a:pPr>
            <a:r>
              <a:rPr lang="cs-CZ" sz="2200" dirty="0" smtClean="0"/>
              <a:t>Datum ukončení </a:t>
            </a:r>
            <a:r>
              <a:rPr lang="cs-CZ" sz="2200" dirty="0"/>
              <a:t>realizace projektu: 	do</a:t>
            </a:r>
            <a:r>
              <a:rPr lang="cs-CZ" sz="2200" b="1" dirty="0"/>
              <a:t> 31. 12. </a:t>
            </a:r>
            <a:r>
              <a:rPr lang="cs-CZ" sz="2200" b="1" dirty="0" smtClean="0"/>
              <a:t>2019</a:t>
            </a:r>
          </a:p>
          <a:p>
            <a:pPr marL="0" indent="0" eaLnBrk="0" fontAlgn="base" hangingPunct="0">
              <a:lnSpc>
                <a:spcPct val="170000"/>
              </a:lnSpc>
              <a:spcAft>
                <a:spcPct val="0"/>
              </a:spcAft>
              <a:buNone/>
            </a:pPr>
            <a:endParaRPr lang="cs-CZ" sz="2200" b="1" dirty="0">
              <a:solidFill>
                <a:srgbClr val="FF0000"/>
              </a:solidFill>
            </a:endParaRP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spTree>
    <p:extLst>
      <p:ext uri="{BB962C8B-B14F-4D97-AF65-F5344CB8AC3E}">
        <p14:creationId xmlns:p14="http://schemas.microsoft.com/office/powerpoint/2010/main" val="1274650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82"/>
            <a:ext cx="8229600" cy="1143000"/>
          </a:xfrm>
        </p:spPr>
        <p:txBody>
          <a:bodyPr/>
          <a:lstStyle/>
          <a:p>
            <a:r>
              <a:rPr lang="cs-CZ" sz="3200" dirty="0" smtClean="0"/>
              <a:t>Souhrn změn 5. výzvy od 2. 11. 2015</a:t>
            </a:r>
            <a:endParaRPr lang="cs-CZ" sz="3200" dirty="0"/>
          </a:p>
        </p:txBody>
      </p:sp>
      <p:sp>
        <p:nvSpPr>
          <p:cNvPr id="3" name="Zástupný symbol pro obsah 2"/>
          <p:cNvSpPr>
            <a:spLocks noGrp="1"/>
          </p:cNvSpPr>
          <p:nvPr>
            <p:ph idx="1"/>
          </p:nvPr>
        </p:nvSpPr>
        <p:spPr>
          <a:xfrm>
            <a:off x="457200" y="1257382"/>
            <a:ext cx="8229600" cy="4868781"/>
          </a:xfrm>
        </p:spPr>
        <p:txBody>
          <a:bodyPr>
            <a:normAutofit lnSpcReduction="10000"/>
          </a:bodyPr>
          <a:lstStyle/>
          <a:p>
            <a:pPr>
              <a:lnSpc>
                <a:spcPct val="150000"/>
              </a:lnSpc>
            </a:pPr>
            <a:r>
              <a:rPr lang="cs-CZ" sz="2000" dirty="0"/>
              <a:t>Zvýšení podpory z Evropského fondu pro regionální rozvoj, snížení max. podpory ze </a:t>
            </a:r>
            <a:r>
              <a:rPr lang="cs-CZ" sz="2000" dirty="0" smtClean="0"/>
              <a:t>státního </a:t>
            </a:r>
            <a:r>
              <a:rPr lang="cs-CZ" sz="2000" dirty="0"/>
              <a:t>rozpočtu. </a:t>
            </a:r>
            <a:endParaRPr lang="cs-CZ" sz="2000" dirty="0" smtClean="0"/>
          </a:p>
          <a:p>
            <a:pPr>
              <a:lnSpc>
                <a:spcPct val="150000"/>
              </a:lnSpc>
            </a:pPr>
            <a:r>
              <a:rPr lang="cs-CZ" sz="2000" dirty="0"/>
              <a:t>Zvýšení podpory ze státního rozpočtu u projektů příspěvkových organizací MZd mimo hl. m. Prahu a v hl. m. Praze. </a:t>
            </a:r>
            <a:endParaRPr lang="cs-CZ" sz="2000" dirty="0" smtClean="0"/>
          </a:p>
          <a:p>
            <a:pPr>
              <a:lnSpc>
                <a:spcPct val="150000"/>
              </a:lnSpc>
            </a:pPr>
            <a:r>
              <a:rPr lang="cs-CZ" sz="2000" dirty="0"/>
              <a:t>Zvýšení maximální výše celkových způsobilých výdajů u </a:t>
            </a:r>
            <a:r>
              <a:rPr lang="cs-CZ" sz="2000" dirty="0" err="1"/>
              <a:t>onkogynekologie</a:t>
            </a:r>
            <a:r>
              <a:rPr lang="cs-CZ" sz="2000" dirty="0"/>
              <a:t> na 60 mil. Kč</a:t>
            </a:r>
            <a:r>
              <a:rPr lang="cs-CZ" sz="2000" dirty="0" smtClean="0"/>
              <a:t>.</a:t>
            </a:r>
          </a:p>
          <a:p>
            <a:pPr>
              <a:lnSpc>
                <a:spcPct val="150000"/>
              </a:lnSpc>
            </a:pPr>
            <a:r>
              <a:rPr lang="cs-CZ" sz="2000" dirty="0"/>
              <a:t>Upřesnění pravidel veřejné podpory. </a:t>
            </a:r>
            <a:endParaRPr lang="cs-CZ" sz="2000" dirty="0" smtClean="0"/>
          </a:p>
          <a:p>
            <a:pPr>
              <a:lnSpc>
                <a:spcPct val="150000"/>
              </a:lnSpc>
            </a:pPr>
            <a:r>
              <a:rPr lang="cs-CZ" sz="2000" dirty="0"/>
              <a:t>Upřesnění informací k Věstníku Ministerstva zdravotnictví České republiky. </a:t>
            </a:r>
            <a:endParaRPr lang="cs-CZ" sz="2000" dirty="0" smtClean="0"/>
          </a:p>
          <a:p>
            <a:pPr>
              <a:lnSpc>
                <a:spcPct val="150000"/>
              </a:lnSpc>
            </a:pPr>
            <a:r>
              <a:rPr lang="cs-CZ" sz="2000" dirty="0"/>
              <a:t>Doplnění nové přílohy č. 11 Pověřovací akt. </a:t>
            </a:r>
            <a:endParaRPr lang="cs-CZ" sz="2000" dirty="0" smtClean="0"/>
          </a:p>
          <a:p>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00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smtClean="0"/>
              <a:t>5. výzva IROP</a:t>
            </a:r>
            <a:br>
              <a:rPr lang="cs-CZ" sz="3200" dirty="0" smtClean="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3200" dirty="0"/>
              <a:t/>
            </a:r>
            <a:br>
              <a:rPr lang="en-US" sz="3200" dirty="0"/>
            </a:br>
            <a:endParaRPr lang="en-US" sz="3200" dirty="0"/>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400" dirty="0"/>
              <a:t>Datem </a:t>
            </a:r>
            <a:r>
              <a:rPr lang="cs-CZ" sz="2400" b="1" dirty="0"/>
              <a:t>zahájení realizace projektu </a:t>
            </a:r>
            <a:r>
              <a:rPr lang="cs-CZ" sz="2400" dirty="0"/>
              <a:t>se rozumí datum prvního právně závazného aktu smluvního vztahu týkajícího se aktivit projektu, na které jsou vynaloženy způsobilé výdaje, nejdříve 24. 9. </a:t>
            </a:r>
            <a:r>
              <a:rPr lang="cs-CZ" sz="2400" dirty="0" smtClean="0"/>
              <a:t>2015.</a:t>
            </a:r>
            <a:endParaRPr lang="cs-CZ" sz="2200" dirty="0" smtClean="0"/>
          </a:p>
          <a:p>
            <a:pPr marL="0" indent="0">
              <a:buNone/>
            </a:pPr>
            <a:endParaRPr lang="cs-CZ" sz="2200" dirty="0"/>
          </a:p>
          <a:p>
            <a:pPr marL="0" indent="0">
              <a:buNone/>
            </a:pPr>
            <a:r>
              <a:rPr lang="cs-CZ" sz="2400" dirty="0"/>
              <a:t>Datum </a:t>
            </a:r>
            <a:r>
              <a:rPr lang="cs-CZ" sz="2400" b="1" dirty="0"/>
              <a:t>ukončení realizace projektu </a:t>
            </a:r>
            <a:r>
              <a:rPr lang="cs-CZ" sz="2400" dirty="0"/>
              <a:t>se rozumí datum podepsání protokolu o předání a převzetí díla, případně akceptačního protokolu </a:t>
            </a:r>
            <a:r>
              <a:rPr lang="cs-CZ" sz="2400" dirty="0" smtClean="0"/>
              <a:t>nebo </a:t>
            </a:r>
            <a:r>
              <a:rPr lang="cs-CZ" sz="2400" dirty="0"/>
              <a:t>podpis jiného dokumentu, kterým je prokázáno uvedení přístroje do ostrého provozu. Datum ukončení realizace projektu je uvedeno v právním aktu o poskytnutí dotace.</a:t>
            </a:r>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spTree>
    <p:extLst>
      <p:ext uri="{BB962C8B-B14F-4D97-AF65-F5344CB8AC3E}">
        <p14:creationId xmlns:p14="http://schemas.microsoft.com/office/powerpoint/2010/main" val="2793480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3200" dirty="0"/>
              <a:t/>
            </a:r>
            <a:br>
              <a:rPr lang="en-US" sz="3200" dirty="0"/>
            </a:br>
            <a:endParaRPr lang="en-US" sz="3200"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1241524408"/>
              </p:ext>
            </p:extLst>
          </p:nvPr>
        </p:nvGraphicFramePr>
        <p:xfrm>
          <a:off x="592755" y="1216707"/>
          <a:ext cx="7353300" cy="1706880"/>
        </p:xfrm>
        <a:graphic>
          <a:graphicData uri="http://schemas.openxmlformats.org/drawingml/2006/table">
            <a:tbl>
              <a:tblPr firstRow="1" bandRow="1">
                <a:tableStyleId>{5C22544A-7EE6-4342-B048-85BDC9FD1C3A}</a:tableStyleId>
              </a:tblPr>
              <a:tblGrid>
                <a:gridCol w="3543299"/>
                <a:gridCol w="2567027"/>
                <a:gridCol w="1242974"/>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baseline="0" dirty="0" smtClean="0">
                          <a:solidFill>
                            <a:srgbClr val="FF0000"/>
                          </a:solidFill>
                        </a:rPr>
                        <a:t>1 478, 745 mil. Kč</a:t>
                      </a:r>
                      <a:endParaRPr lang="cs-CZ" sz="2200" dirty="0">
                        <a:solidFill>
                          <a:srgbClr val="FF0000"/>
                        </a:solidFill>
                      </a:endParaRPr>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baseline="0" dirty="0" smtClean="0">
                          <a:solidFill>
                            <a:srgbClr val="FF0000"/>
                          </a:solidFill>
                        </a:rPr>
                        <a:t>321, 255 mil. Kč  </a:t>
                      </a:r>
                      <a:endParaRPr lang="cs-CZ" sz="2200" dirty="0">
                        <a:solidFill>
                          <a:srgbClr val="FF0000"/>
                        </a:solidFill>
                      </a:endParaRPr>
                    </a:p>
                  </a:txBody>
                  <a:tcPr/>
                </a:tc>
                <a:tc>
                  <a:txBody>
                    <a:bodyPr/>
                    <a:lstStyle/>
                    <a:p>
                      <a:pPr algn="r"/>
                      <a:r>
                        <a:rPr lang="cs-CZ" sz="2200" dirty="0" smtClean="0"/>
                        <a:t>15</a:t>
                      </a:r>
                      <a:endParaRPr lang="cs-CZ" sz="2200" dirty="0"/>
                    </a:p>
                  </a:txBody>
                  <a:tcPr/>
                </a:tc>
              </a:tr>
              <a:tr h="370840">
                <a:tc>
                  <a:txBody>
                    <a:bodyPr/>
                    <a:lstStyle/>
                    <a:p>
                      <a:r>
                        <a:rPr lang="cs-CZ" sz="2200" dirty="0" smtClean="0"/>
                        <a:t>Celkem </a:t>
                      </a:r>
                      <a:endParaRPr lang="cs-CZ" sz="2200" dirty="0"/>
                    </a:p>
                  </a:txBody>
                  <a:tcPr/>
                </a:tc>
                <a:tc>
                  <a:txBody>
                    <a:bodyPr/>
                    <a:lstStyle/>
                    <a:p>
                      <a:pPr algn="r"/>
                      <a:r>
                        <a:rPr lang="cs-CZ" sz="2200" baseline="0" dirty="0" smtClean="0">
                          <a:solidFill>
                            <a:srgbClr val="FF0000"/>
                          </a:solidFill>
                        </a:rPr>
                        <a:t>1 800 mil. Kč</a:t>
                      </a:r>
                      <a:endParaRPr lang="cs-CZ" sz="2200" dirty="0">
                        <a:solidFill>
                          <a:srgbClr val="FF0000"/>
                        </a:solidFill>
                      </a:endParaRPr>
                    </a:p>
                  </a:txBody>
                  <a:tcPr/>
                </a:tc>
                <a:tc>
                  <a:txBody>
                    <a:bodyPr/>
                    <a:lstStyle/>
                    <a:p>
                      <a:pPr algn="r"/>
                      <a:r>
                        <a:rPr lang="cs-CZ" sz="2200" dirty="0" smtClean="0"/>
                        <a:t>100</a:t>
                      </a:r>
                      <a:endParaRPr lang="cs-CZ" sz="2200" dirty="0"/>
                    </a:p>
                  </a:txBody>
                  <a:tcPr/>
                </a:tc>
              </a:tr>
            </a:tbl>
          </a:graphicData>
        </a:graphic>
      </p:graphicFrame>
      <p:sp>
        <p:nvSpPr>
          <p:cNvPr id="7" name="TextovéPole 6"/>
          <p:cNvSpPr txBox="1"/>
          <p:nvPr/>
        </p:nvSpPr>
        <p:spPr>
          <a:xfrm>
            <a:off x="1057982" y="3906982"/>
            <a:ext cx="7285917" cy="2123658"/>
          </a:xfrm>
          <a:prstGeom prst="rect">
            <a:avLst/>
          </a:prstGeom>
          <a:noFill/>
        </p:spPr>
        <p:txBody>
          <a:bodyPr wrap="square" rtlCol="0">
            <a:spAutoFit/>
          </a:bodyPr>
          <a:lstStyle/>
          <a:p>
            <a:pPr>
              <a:lnSpc>
                <a:spcPct val="150000"/>
              </a:lnSpc>
            </a:pPr>
            <a:r>
              <a:rPr lang="cs-CZ" sz="2200" b="1" dirty="0" smtClean="0">
                <a:latin typeface="Myriad Pro"/>
              </a:rPr>
              <a:t>Výše celkových způsobilých výdajů v projektu</a:t>
            </a:r>
          </a:p>
          <a:p>
            <a:pPr marL="342900" indent="-342900">
              <a:lnSpc>
                <a:spcPct val="150000"/>
              </a:lnSpc>
              <a:buFont typeface="Arial" panose="020B0604020202020204" pitchFamily="34" charset="0"/>
              <a:buChar char="•"/>
            </a:pPr>
            <a:r>
              <a:rPr lang="cs-CZ" sz="2200" dirty="0" smtClean="0">
                <a:latin typeface="Myriad Pro"/>
              </a:rPr>
              <a:t>Minimální  -	není stanovena</a:t>
            </a:r>
          </a:p>
          <a:p>
            <a:pPr marL="342900" indent="-342900">
              <a:lnSpc>
                <a:spcPct val="150000"/>
              </a:lnSpc>
              <a:buFont typeface="Arial" panose="020B0604020202020204" pitchFamily="34" charset="0"/>
              <a:buChar char="•"/>
            </a:pPr>
            <a:r>
              <a:rPr lang="cs-CZ" sz="2200" dirty="0" smtClean="0">
                <a:latin typeface="Myriad Pro"/>
              </a:rPr>
              <a:t>Maximální -	</a:t>
            </a:r>
            <a:r>
              <a:rPr lang="cs-CZ" sz="2200" dirty="0" err="1">
                <a:latin typeface="Myriad Pro"/>
              </a:rPr>
              <a:t>onkogynekologie</a:t>
            </a:r>
            <a:r>
              <a:rPr lang="cs-CZ" sz="2200" dirty="0" smtClean="0">
                <a:latin typeface="Myriad Pro"/>
              </a:rPr>
              <a:t>: 60 mil. Kč </a:t>
            </a:r>
          </a:p>
          <a:p>
            <a:pPr lvl="3">
              <a:lnSpc>
                <a:spcPct val="150000"/>
              </a:lnSpc>
            </a:pPr>
            <a:r>
              <a:rPr lang="cs-CZ" sz="2200" dirty="0" smtClean="0">
                <a:latin typeface="Myriad Pro"/>
              </a:rPr>
              <a:t>    - </a:t>
            </a:r>
            <a:r>
              <a:rPr lang="cs-CZ" sz="2200" dirty="0" err="1" smtClean="0">
                <a:latin typeface="Myriad Pro"/>
              </a:rPr>
              <a:t>perinatologie</a:t>
            </a:r>
            <a:r>
              <a:rPr lang="cs-CZ" sz="2200" dirty="0" smtClean="0">
                <a:latin typeface="Myriad Pro"/>
              </a:rPr>
              <a:t>: 70 mil. Kč </a:t>
            </a:r>
            <a:r>
              <a:rPr lang="cs-CZ" sz="2200" dirty="0" smtClean="0"/>
              <a:t>			</a:t>
            </a:r>
          </a:p>
        </p:txBody>
      </p:sp>
    </p:spTree>
    <p:extLst>
      <p:ext uri="{BB962C8B-B14F-4D97-AF65-F5344CB8AC3E}">
        <p14:creationId xmlns:p14="http://schemas.microsoft.com/office/powerpoint/2010/main" val="75845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11" y="193250"/>
            <a:ext cx="8841719" cy="1143000"/>
          </a:xfrm>
        </p:spPr>
        <p:txBody>
          <a:bodyPr/>
          <a:lstStyle/>
          <a:p>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endParaRPr lang="cs-CZ" sz="1800" dirty="0"/>
          </a:p>
        </p:txBody>
      </p:sp>
      <p:sp>
        <p:nvSpPr>
          <p:cNvPr id="3" name="Zástupný symbol pro obsah 2"/>
          <p:cNvSpPr>
            <a:spLocks noGrp="1"/>
          </p:cNvSpPr>
          <p:nvPr>
            <p:ph idx="1"/>
          </p:nvPr>
        </p:nvSpPr>
        <p:spPr>
          <a:xfrm>
            <a:off x="457200" y="1166568"/>
            <a:ext cx="8229600" cy="4836606"/>
          </a:xfrm>
        </p:spPr>
        <p:txBody>
          <a:bodyPr>
            <a:normAutofit fontScale="92500"/>
          </a:bodyPr>
          <a:lstStyle/>
          <a:p>
            <a:pPr marL="0" indent="0">
              <a:buNone/>
            </a:pPr>
            <a:r>
              <a:rPr lang="cs-CZ" sz="2000" b="1" u="sng" dirty="0" smtClean="0"/>
              <a:t>Míra spolufinancování</a:t>
            </a:r>
          </a:p>
          <a:p>
            <a:pPr marL="0" indent="0">
              <a:buNone/>
            </a:pPr>
            <a:endParaRPr lang="cs-CZ" sz="1400" b="1" dirty="0" smtClean="0"/>
          </a:p>
          <a:p>
            <a:pPr marL="0" indent="0">
              <a:buNone/>
            </a:pPr>
            <a:r>
              <a:rPr lang="cs-CZ" sz="1600" b="1" dirty="0" smtClean="0"/>
              <a:t>Pro projekty realizované mimo hl. m. Prahu</a:t>
            </a:r>
          </a:p>
          <a:p>
            <a:r>
              <a:rPr lang="cs-CZ" sz="1600" b="1" dirty="0" smtClean="0"/>
              <a:t>podíl </a:t>
            </a:r>
            <a:r>
              <a:rPr lang="cs-CZ" sz="1600" b="1" dirty="0"/>
              <a:t>financování z celkových způsobilých výdajů (příspěvkové organizace MZd)</a:t>
            </a:r>
          </a:p>
          <a:p>
            <a:pPr lvl="1"/>
            <a:r>
              <a:rPr lang="cs-CZ" sz="1000" dirty="0"/>
              <a:t>Evropský fond pro regionální rozvoj – 85 %</a:t>
            </a:r>
          </a:p>
          <a:p>
            <a:pPr lvl="1"/>
            <a:r>
              <a:rPr lang="cs-CZ" sz="1000" dirty="0"/>
              <a:t>Státní rozpočet – 10 %</a:t>
            </a:r>
          </a:p>
          <a:p>
            <a:pPr lvl="1"/>
            <a:r>
              <a:rPr lang="cs-CZ" sz="1000" dirty="0"/>
              <a:t>Jiné národní veřejné zdroje PO MZd (zdroje příjemce – prostředky získané hlavní činností PO MZd) – 5 %</a:t>
            </a:r>
          </a:p>
          <a:p>
            <a:r>
              <a:rPr lang="cs-CZ" sz="1600" b="1" dirty="0" smtClean="0"/>
              <a:t>podíl </a:t>
            </a:r>
            <a:r>
              <a:rPr lang="cs-CZ" sz="1600" b="1" dirty="0"/>
              <a:t>financování z celkových způsobilých výdajů (organizace zřizované kraji)</a:t>
            </a:r>
          </a:p>
          <a:p>
            <a:pPr lvl="1"/>
            <a:r>
              <a:rPr lang="cs-CZ" sz="1000" dirty="0"/>
              <a:t>Evropský fond pro regionální rozvoj – 85 </a:t>
            </a:r>
            <a:r>
              <a:rPr lang="cs-CZ" sz="1000" dirty="0" smtClean="0"/>
              <a:t>%</a:t>
            </a:r>
          </a:p>
          <a:p>
            <a:pPr lvl="1"/>
            <a:r>
              <a:rPr lang="cs-CZ" sz="1000" dirty="0" smtClean="0"/>
              <a:t>Státní rozpočet – 5 %</a:t>
            </a:r>
          </a:p>
          <a:p>
            <a:pPr lvl="1"/>
            <a:r>
              <a:rPr lang="cs-CZ" sz="1000" dirty="0" smtClean="0"/>
              <a:t>Příjemce – 10 %</a:t>
            </a:r>
          </a:p>
          <a:p>
            <a:r>
              <a:rPr lang="cs-CZ" sz="1600" b="1" dirty="0"/>
              <a:t>p</a:t>
            </a:r>
            <a:r>
              <a:rPr lang="cs-CZ" sz="1600" b="1" dirty="0" smtClean="0"/>
              <a:t>odíl financování z celkových způsobilých výdajů (organizace zakládané kraji a obchodní společnosti)</a:t>
            </a:r>
          </a:p>
          <a:p>
            <a:pPr lvl="1"/>
            <a:r>
              <a:rPr lang="cs-CZ" sz="1000" dirty="0"/>
              <a:t>Evropský fond pro regionální rozvoj – 85 %</a:t>
            </a:r>
          </a:p>
          <a:p>
            <a:pPr lvl="1"/>
            <a:r>
              <a:rPr lang="cs-CZ" sz="1000" dirty="0"/>
              <a:t>Státní rozpočet – 0 %</a:t>
            </a:r>
            <a:endParaRPr lang="cs-CZ" sz="1000" dirty="0" smtClean="0"/>
          </a:p>
          <a:p>
            <a:pPr lvl="1"/>
            <a:r>
              <a:rPr lang="cs-CZ" sz="1000" dirty="0" smtClean="0"/>
              <a:t>Příjemce – 15 %</a:t>
            </a:r>
          </a:p>
          <a:p>
            <a:pPr marL="0" indent="0">
              <a:buNone/>
            </a:pPr>
            <a:endParaRPr lang="cs-CZ" sz="1600" b="1" dirty="0" smtClean="0"/>
          </a:p>
          <a:p>
            <a:pPr marL="0" indent="0">
              <a:buNone/>
            </a:pPr>
            <a:r>
              <a:rPr lang="cs-CZ" sz="1600" b="1" dirty="0" smtClean="0"/>
              <a:t>Pro projekty realizované v hl. m. Praze </a:t>
            </a:r>
          </a:p>
          <a:p>
            <a:r>
              <a:rPr lang="cs-CZ" sz="1600" b="1" dirty="0"/>
              <a:t>p</a:t>
            </a:r>
            <a:r>
              <a:rPr lang="cs-CZ" sz="1600" b="1" dirty="0" smtClean="0"/>
              <a:t>odíl financování z celkových způsobilých výdajů (příspěvkové organizace MZd)</a:t>
            </a:r>
          </a:p>
          <a:p>
            <a:pPr lvl="1"/>
            <a:r>
              <a:rPr lang="cs-CZ" sz="1000" dirty="0"/>
              <a:t>Evropský fond pro regionální rozvoj – </a:t>
            </a:r>
            <a:r>
              <a:rPr lang="cs-CZ" sz="1000" dirty="0" smtClean="0"/>
              <a:t>74,95 </a:t>
            </a:r>
            <a:r>
              <a:rPr lang="cs-CZ" sz="1000" dirty="0"/>
              <a:t>%</a:t>
            </a:r>
          </a:p>
          <a:p>
            <a:pPr lvl="1"/>
            <a:r>
              <a:rPr lang="cs-CZ" sz="1000" dirty="0"/>
              <a:t>Státní rozpočet – </a:t>
            </a:r>
            <a:r>
              <a:rPr lang="cs-CZ" sz="1000" dirty="0" smtClean="0"/>
              <a:t>13,23 </a:t>
            </a:r>
            <a:r>
              <a:rPr lang="cs-CZ" sz="1000" dirty="0"/>
              <a:t>%</a:t>
            </a:r>
          </a:p>
          <a:p>
            <a:pPr lvl="1"/>
            <a:r>
              <a:rPr lang="cs-CZ" sz="1000" dirty="0"/>
              <a:t>Jiné národní veřejné zdroje PO MZd (zdroje příjemce – prostředky získané hlavní činností PO MZd) – </a:t>
            </a:r>
            <a:r>
              <a:rPr lang="cs-CZ" sz="1000" dirty="0" smtClean="0"/>
              <a:t>11,82 </a:t>
            </a:r>
            <a:r>
              <a:rPr lang="cs-CZ" sz="1000" dirty="0"/>
              <a:t>%</a:t>
            </a:r>
          </a:p>
          <a:p>
            <a:endParaRPr lang="cs-CZ" sz="1200" dirty="0" smtClean="0"/>
          </a:p>
          <a:p>
            <a:endParaRPr lang="cs-CZ" sz="1300" dirty="0"/>
          </a:p>
          <a:p>
            <a:endParaRPr lang="cs-CZ" sz="1300" dirty="0"/>
          </a:p>
          <a:p>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1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3200" dirty="0"/>
              <a:t/>
            </a:r>
            <a:br>
              <a:rPr lang="en-US" sz="3200" dirty="0"/>
            </a:br>
            <a:endParaRPr lang="en-US" sz="3200" dirty="0"/>
          </a:p>
        </p:txBody>
      </p:sp>
      <p:sp>
        <p:nvSpPr>
          <p:cNvPr id="3" name="Content Placeholder 2"/>
          <p:cNvSpPr>
            <a:spLocks noGrp="1"/>
          </p:cNvSpPr>
          <p:nvPr>
            <p:ph idx="1"/>
          </p:nvPr>
        </p:nvSpPr>
        <p:spPr>
          <a:xfrm>
            <a:off x="457200" y="1176224"/>
            <a:ext cx="8229600" cy="4893868"/>
          </a:xfrm>
        </p:spPr>
        <p:txBody>
          <a:bodyPr>
            <a:noAutofit/>
          </a:bodyPr>
          <a:lstStyle/>
          <a:p>
            <a:r>
              <a:rPr lang="cs-CZ" sz="2400" dirty="0"/>
              <a:t>Hlavní aktivity projektu:</a:t>
            </a:r>
          </a:p>
          <a:p>
            <a:pPr lvl="1">
              <a:lnSpc>
                <a:spcPct val="150000"/>
              </a:lnSpc>
            </a:pPr>
            <a:r>
              <a:rPr lang="cs-CZ" sz="1800" dirty="0"/>
              <a:t>Výdaje na pořízení přístrojového vybavení a technologií uvedených v Seznamu doporučeného vybavení center vysoce specializované intenzivní péče v </a:t>
            </a:r>
            <a:r>
              <a:rPr lang="cs-CZ" sz="1800" dirty="0" err="1"/>
              <a:t>perinatologii</a:t>
            </a:r>
            <a:r>
              <a:rPr lang="cs-CZ" sz="1800" dirty="0"/>
              <a:t> nebo v Seznamu doporučeného vybavení center vysoce specializované zdravotní péče v </a:t>
            </a:r>
            <a:r>
              <a:rPr lang="cs-CZ" sz="1800" dirty="0" err="1"/>
              <a:t>onkogynekologii</a:t>
            </a:r>
            <a:r>
              <a:rPr lang="cs-CZ" sz="1800" dirty="0"/>
              <a:t> aktuálním v době podání žádosti o podporu, včetně instruktáže personálu podle zákona č 268/2014 Sb., o zdravotních prostředcích. Seznamy doporučeného vybavení jsou zveřejňovány  ve Věstníku Ministerstva zdravotnictví České republiky</a:t>
            </a:r>
            <a:r>
              <a:rPr lang="cs-CZ" sz="2000" dirty="0"/>
              <a:t>. </a:t>
            </a:r>
            <a:endParaRPr lang="cs-CZ" sz="2000" dirty="0" smtClean="0"/>
          </a:p>
          <a:p>
            <a:pPr lvl="1">
              <a:lnSpc>
                <a:spcPct val="150000"/>
              </a:lnSpc>
            </a:pPr>
            <a:r>
              <a:rPr lang="cs-CZ" sz="1800" dirty="0" smtClean="0"/>
              <a:t>Výdaje na spotřební materiál nezbytný k uvedení přístrojů a technologií do provozu.</a:t>
            </a:r>
          </a:p>
          <a:p>
            <a:pPr marL="0" indent="0" eaLnBrk="0" fontAlgn="base" hangingPunct="0">
              <a:lnSpc>
                <a:spcPct val="15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spTree>
    <p:extLst>
      <p:ext uri="{BB962C8B-B14F-4D97-AF65-F5344CB8AC3E}">
        <p14:creationId xmlns:p14="http://schemas.microsoft.com/office/powerpoint/2010/main" val="674989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2000" dirty="0"/>
              <a:t/>
            </a:r>
            <a:br>
              <a:rPr lang="en-US" sz="2000" dirty="0"/>
            </a:br>
            <a:endParaRPr lang="en-US" sz="2000" dirty="0"/>
          </a:p>
        </p:txBody>
      </p:sp>
      <p:sp>
        <p:nvSpPr>
          <p:cNvPr id="3" name="Content Placeholder 2"/>
          <p:cNvSpPr>
            <a:spLocks noGrp="1"/>
          </p:cNvSpPr>
          <p:nvPr>
            <p:ph idx="1"/>
          </p:nvPr>
        </p:nvSpPr>
        <p:spPr>
          <a:xfrm>
            <a:off x="457200" y="1214323"/>
            <a:ext cx="8229600" cy="4893868"/>
          </a:xfrm>
        </p:spPr>
        <p:txBody>
          <a:bodyPr>
            <a:noAutofit/>
          </a:bodyPr>
          <a:lstStyle/>
          <a:p>
            <a:r>
              <a:rPr lang="cs-CZ" sz="2000" dirty="0" smtClean="0"/>
              <a:t>Na </a:t>
            </a:r>
            <a:r>
              <a:rPr lang="cs-CZ" sz="2000" dirty="0"/>
              <a:t>hlavní aktivitu projektu musí být vynaloženo </a:t>
            </a:r>
            <a:r>
              <a:rPr lang="cs-CZ" sz="2000" b="1" dirty="0"/>
              <a:t>minimálně 85 % celkových způsobilých výdajů projektu</a:t>
            </a:r>
            <a:r>
              <a:rPr lang="cs-CZ" sz="2000" dirty="0" smtClean="0"/>
              <a:t>.</a:t>
            </a:r>
          </a:p>
          <a:p>
            <a:pPr marL="0" indent="0">
              <a:buNone/>
            </a:pPr>
            <a:endParaRPr lang="cs-CZ" sz="1100" dirty="0"/>
          </a:p>
          <a:p>
            <a:r>
              <a:rPr lang="cs-CZ" sz="2000" b="1" dirty="0"/>
              <a:t>Vedlejší aktivity projektu:</a:t>
            </a:r>
            <a:endParaRPr lang="cs-CZ" sz="2000" dirty="0"/>
          </a:p>
          <a:p>
            <a:pPr lvl="1"/>
            <a:r>
              <a:rPr lang="cs-CZ" sz="2000" b="1" dirty="0"/>
              <a:t>stavební úpravy </a:t>
            </a:r>
            <a:r>
              <a:rPr lang="cs-CZ" sz="2000" dirty="0"/>
              <a:t>nezbytné pro umístění, instalaci a uvedení přístrojového vybavení a technologií do provozu, </a:t>
            </a:r>
          </a:p>
          <a:p>
            <a:pPr lvl="1"/>
            <a:r>
              <a:rPr lang="cs-CZ" sz="2000" dirty="0"/>
              <a:t>související </a:t>
            </a:r>
            <a:r>
              <a:rPr lang="cs-CZ" sz="2000" b="1" dirty="0"/>
              <a:t>stavební dokumentace</a:t>
            </a:r>
            <a:r>
              <a:rPr lang="cs-CZ" sz="2000" dirty="0"/>
              <a:t>,</a:t>
            </a:r>
          </a:p>
          <a:p>
            <a:pPr lvl="1"/>
            <a:r>
              <a:rPr lang="cs-CZ" sz="2000" b="1" dirty="0"/>
              <a:t>povinná publicita projektu</a:t>
            </a:r>
            <a:r>
              <a:rPr lang="cs-CZ" sz="2000" dirty="0"/>
              <a:t> (pamětní deska, plakát – viz kap. 13 Obecných pravidel).</a:t>
            </a:r>
          </a:p>
          <a:p>
            <a:pPr lvl="1"/>
            <a:r>
              <a:rPr lang="cs-CZ" sz="2000" dirty="0"/>
              <a:t>Na vedlejší aktivity projektu může být vynaloženo </a:t>
            </a:r>
            <a:r>
              <a:rPr lang="cs-CZ" sz="2000" b="1" dirty="0"/>
              <a:t>maximálně 15 % celkových způsobilých výdajů projektu</a:t>
            </a:r>
            <a:r>
              <a:rPr lang="cs-CZ" sz="2000" dirty="0"/>
              <a:t>. Část výdajů na vedlejší aktivity projektu nad 15 % celkových způsobilých výdajů projektu je nezpůsobilá. Překročí-li příjemce 15 % na vedlejší aktivity projektu, bude přistoupeno ke krácení dotace nebo se bude šetřit podezření na porušení rozpočtové kázně</a:t>
            </a:r>
            <a:r>
              <a:rPr lang="cs-CZ" sz="2000" dirty="0" smtClean="0"/>
              <a:t>.</a:t>
            </a:r>
            <a:endParaRPr lang="cs-CZ" sz="20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Tree>
    <p:extLst>
      <p:ext uri="{BB962C8B-B14F-4D97-AF65-F5344CB8AC3E}">
        <p14:creationId xmlns:p14="http://schemas.microsoft.com/office/powerpoint/2010/main" val="4177877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2000" dirty="0"/>
              <a:t/>
            </a:r>
            <a:br>
              <a:rPr lang="en-US" sz="2000" dirty="0"/>
            </a:br>
            <a:endParaRPr lang="en-US" sz="2000" dirty="0"/>
          </a:p>
        </p:txBody>
      </p:sp>
      <p:sp>
        <p:nvSpPr>
          <p:cNvPr id="3" name="Content Placeholder 2"/>
          <p:cNvSpPr>
            <a:spLocks noGrp="1"/>
          </p:cNvSpPr>
          <p:nvPr>
            <p:ph idx="1"/>
          </p:nvPr>
        </p:nvSpPr>
        <p:spPr>
          <a:xfrm>
            <a:off x="457200" y="1128599"/>
            <a:ext cx="8229600" cy="4893868"/>
          </a:xfrm>
        </p:spPr>
        <p:txBody>
          <a:bodyPr>
            <a:noAutofit/>
          </a:bodyPr>
          <a:lstStyle/>
          <a:p>
            <a:endParaRPr lang="cs-CZ" sz="2400" b="1" dirty="0" smtClean="0"/>
          </a:p>
          <a:p>
            <a:r>
              <a:rPr lang="cs-CZ" sz="2400" b="1" dirty="0" smtClean="0"/>
              <a:t>Způsobilé </a:t>
            </a:r>
            <a:r>
              <a:rPr lang="cs-CZ" sz="2400" b="1" dirty="0"/>
              <a:t>výdaje musí:	</a:t>
            </a:r>
            <a:endParaRPr lang="cs-CZ" sz="2400" dirty="0"/>
          </a:p>
          <a:p>
            <a:pPr lvl="1"/>
            <a:r>
              <a:rPr lang="cs-CZ" sz="2400" dirty="0"/>
              <a:t>být vynaloženy v souladu s cíli </a:t>
            </a:r>
            <a:r>
              <a:rPr lang="cs-CZ" sz="2400" dirty="0" smtClean="0"/>
              <a:t>IROP a</a:t>
            </a:r>
            <a:r>
              <a:rPr lang="cs-CZ" sz="2400" dirty="0"/>
              <a:t>  specifického cíle 2.3,</a:t>
            </a:r>
          </a:p>
          <a:p>
            <a:pPr lvl="1"/>
            <a:r>
              <a:rPr lang="cs-CZ" sz="2400" dirty="0"/>
              <a:t>souviset s realizací projektu,</a:t>
            </a:r>
          </a:p>
          <a:p>
            <a:pPr lvl="1"/>
            <a:r>
              <a:rPr lang="cs-CZ" sz="2400" dirty="0"/>
              <a:t>být doloženy průkaznými doklady (viz dále Dokladování způsobilých výdajů).</a:t>
            </a:r>
          </a:p>
          <a:p>
            <a:pPr marL="0" lvl="0" indent="0">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Tree>
    <p:extLst>
      <p:ext uri="{BB962C8B-B14F-4D97-AF65-F5344CB8AC3E}">
        <p14:creationId xmlns:p14="http://schemas.microsoft.com/office/powerpoint/2010/main" val="418906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Role MMR </a:t>
            </a:r>
            <a:r>
              <a:rPr lang="cs-CZ" sz="3200" cap="none" dirty="0"/>
              <a:t>a</a:t>
            </a:r>
            <a:r>
              <a:rPr lang="cs-CZ" sz="3200" dirty="0"/>
              <a:t> CRR</a:t>
            </a:r>
          </a:p>
        </p:txBody>
      </p:sp>
      <p:sp>
        <p:nvSpPr>
          <p:cNvPr id="3" name="Zástupný symbol pro obsah 2"/>
          <p:cNvSpPr>
            <a:spLocks noGrp="1"/>
          </p:cNvSpPr>
          <p:nvPr>
            <p:ph idx="1"/>
          </p:nvPr>
        </p:nvSpPr>
        <p:spPr>
          <a:xfrm>
            <a:off x="457200" y="1417638"/>
            <a:ext cx="8229600" cy="4525963"/>
          </a:xfrm>
        </p:spPr>
        <p:txBody>
          <a:bodyPr>
            <a:normAutofit fontScale="92500" lnSpcReduction="20000"/>
          </a:bodyPr>
          <a:lstStyle/>
          <a:p>
            <a:pPr marL="0" lvl="0" indent="0">
              <a:lnSpc>
                <a:spcPct val="150000"/>
              </a:lnSpc>
              <a:buNone/>
            </a:pPr>
            <a:r>
              <a:rPr lang="cs-CZ" sz="2200" b="1" dirty="0">
                <a:solidFill>
                  <a:prstClr val="black"/>
                </a:solidFill>
              </a:rPr>
              <a:t>Ministerstvo pro místní rozvoj České republiky</a:t>
            </a:r>
          </a:p>
          <a:p>
            <a:pPr marL="0" lvl="0" indent="0">
              <a:lnSpc>
                <a:spcPct val="150000"/>
              </a:lnSpc>
              <a:buNone/>
            </a:pPr>
            <a:r>
              <a:rPr lang="cs-CZ" sz="2200" dirty="0">
                <a:solidFill>
                  <a:prstClr val="black"/>
                </a:solidFill>
              </a:rPr>
              <a:t>= Řídicí orgán IROP (ŘO IROP)</a:t>
            </a:r>
          </a:p>
          <a:p>
            <a:pPr lvl="0">
              <a:lnSpc>
                <a:spcPct val="150000"/>
              </a:lnSpc>
              <a:buFont typeface="Arial" panose="020B0604020202020204" pitchFamily="34" charset="0"/>
              <a:buChar char="•"/>
            </a:pPr>
            <a:r>
              <a:rPr lang="cs-CZ" sz="2200" dirty="0">
                <a:solidFill>
                  <a:prstClr val="black"/>
                </a:solidFill>
              </a:rPr>
              <a:t>řízení programu</a:t>
            </a:r>
          </a:p>
          <a:p>
            <a:pPr lvl="0">
              <a:lnSpc>
                <a:spcPct val="150000"/>
              </a:lnSpc>
              <a:buFont typeface="Arial" panose="020B0604020202020204" pitchFamily="34" charset="0"/>
              <a:buChar char="•"/>
            </a:pPr>
            <a:r>
              <a:rPr lang="cs-CZ" sz="2200" dirty="0">
                <a:solidFill>
                  <a:prstClr val="black"/>
                </a:solidFill>
              </a:rPr>
              <a:t>příprava výzev a pravidel pro žadatele a příjemce, </a:t>
            </a:r>
          </a:p>
          <a:p>
            <a:pPr lvl="0">
              <a:lnSpc>
                <a:spcPct val="150000"/>
              </a:lnSpc>
              <a:buFont typeface="Arial" panose="020B0604020202020204" pitchFamily="34" charset="0"/>
              <a:buChar char="•"/>
            </a:pPr>
            <a:r>
              <a:rPr lang="cs-CZ" sz="2200" dirty="0">
                <a:solidFill>
                  <a:prstClr val="black"/>
                </a:solidFill>
              </a:rPr>
              <a:t>poskytovatel dotace </a:t>
            </a:r>
          </a:p>
          <a:p>
            <a:pPr marL="0" lvl="0" indent="0" algn="just" eaLnBrk="0" fontAlgn="base" hangingPunct="0">
              <a:lnSpc>
                <a:spcPct val="150000"/>
              </a:lnSpc>
              <a:spcAft>
                <a:spcPct val="0"/>
              </a:spcAft>
              <a:buNone/>
            </a:pPr>
            <a:r>
              <a:rPr lang="cs-CZ" sz="2200" b="1" dirty="0">
                <a:solidFill>
                  <a:prstClr val="black"/>
                </a:solidFill>
              </a:rPr>
              <a:t>Centrum pro regionální rozvoj České republiky</a:t>
            </a:r>
          </a:p>
          <a:p>
            <a:pPr marL="0" lvl="0" indent="0" algn="just" eaLnBrk="0" fontAlgn="base" hangingPunct="0">
              <a:lnSpc>
                <a:spcPct val="150000"/>
              </a:lnSpc>
              <a:spcAft>
                <a:spcPct val="0"/>
              </a:spcAft>
              <a:buNone/>
            </a:pPr>
            <a:r>
              <a:rPr lang="cs-CZ" sz="2200" dirty="0">
                <a:solidFill>
                  <a:prstClr val="black"/>
                </a:solidFill>
              </a:rPr>
              <a:t>= zprostředkující subjekt pro IROP</a:t>
            </a:r>
          </a:p>
          <a:p>
            <a:pPr lvl="0" algn="just" eaLnBrk="0" fontAlgn="base" hangingPunct="0">
              <a:lnSpc>
                <a:spcPct val="150000"/>
              </a:lnSpc>
              <a:spcAft>
                <a:spcPct val="0"/>
              </a:spcAft>
              <a:buFont typeface="Arial" panose="020B0604020202020204" pitchFamily="34" charset="0"/>
              <a:buChar char="•"/>
            </a:pPr>
            <a:r>
              <a:rPr lang="cs-CZ" sz="2200" dirty="0">
                <a:solidFill>
                  <a:prstClr val="black"/>
                </a:solidFill>
              </a:rPr>
              <a:t>konzultace, příjem a hodnocení žádostí o podporu, kontroly projektů, kontroly žádostí o platbu, administrace změn, zpracování podkladů pro certifikaci</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0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3200" dirty="0"/>
              <a:t/>
            </a:r>
            <a:br>
              <a:rPr lang="en-US" sz="3200" dirty="0"/>
            </a:br>
            <a:endParaRPr lang="en-US" sz="3200" dirty="0"/>
          </a:p>
        </p:txBody>
      </p:sp>
      <p:sp>
        <p:nvSpPr>
          <p:cNvPr id="3" name="Content Placeholder 2"/>
          <p:cNvSpPr>
            <a:spLocks noGrp="1"/>
          </p:cNvSpPr>
          <p:nvPr>
            <p:ph idx="1"/>
          </p:nvPr>
        </p:nvSpPr>
        <p:spPr>
          <a:xfrm>
            <a:off x="457200" y="1128599"/>
            <a:ext cx="8229600" cy="4893868"/>
          </a:xfrm>
        </p:spPr>
        <p:txBody>
          <a:bodyPr>
            <a:noAutofit/>
          </a:bodyPr>
          <a:lstStyle/>
          <a:p>
            <a:r>
              <a:rPr lang="cs-CZ" sz="2200" b="1" dirty="0"/>
              <a:t>Způsobilé výdaje na hlavní aktivity projektu:</a:t>
            </a:r>
            <a:endParaRPr lang="cs-CZ" sz="2200" dirty="0"/>
          </a:p>
          <a:p>
            <a:pPr lvl="1"/>
            <a:r>
              <a:rPr lang="cs-CZ" sz="1800" dirty="0">
                <a:ea typeface="MS Mincho"/>
                <a:cs typeface="Times New Roman"/>
              </a:rPr>
              <a:t>výdaje na pořízení přístrojového vybavení a technologií uvedených v Seznamu doporučeného vybavení center vysoce specializované intenzivní péče v </a:t>
            </a:r>
            <a:r>
              <a:rPr lang="cs-CZ" sz="1800" dirty="0" err="1">
                <a:ea typeface="MS Mincho"/>
                <a:cs typeface="Times New Roman"/>
              </a:rPr>
              <a:t>perinatologii</a:t>
            </a:r>
            <a:r>
              <a:rPr lang="cs-CZ" sz="1800" dirty="0">
                <a:ea typeface="MS Mincho"/>
                <a:cs typeface="Times New Roman"/>
              </a:rPr>
              <a:t> nebo v Seznamu doporučeného vybavení center vysoce specializované zdravotní péče v </a:t>
            </a:r>
            <a:r>
              <a:rPr lang="cs-CZ" sz="1800" dirty="0" err="1">
                <a:ea typeface="MS Mincho"/>
                <a:cs typeface="Times New Roman"/>
              </a:rPr>
              <a:t>onkogynekologii</a:t>
            </a:r>
            <a:r>
              <a:rPr lang="cs-CZ" sz="1800" dirty="0">
                <a:ea typeface="MS Mincho"/>
                <a:cs typeface="Times New Roman"/>
              </a:rPr>
              <a:t> aktuálním v době podání žádosti o podporu. Seznamy  doporučeného vybavení jsou zveřejňovány  ve Věstníku Ministerstva zdravotnictví České republiky </a:t>
            </a:r>
            <a:endParaRPr lang="cs-CZ" sz="1800" dirty="0" smtClean="0">
              <a:ea typeface="MS Mincho"/>
              <a:cs typeface="Times New Roman"/>
            </a:endParaRPr>
          </a:p>
          <a:p>
            <a:pPr lvl="1"/>
            <a:r>
              <a:rPr lang="cs-CZ" sz="1800" dirty="0" smtClean="0"/>
              <a:t>výdaje </a:t>
            </a:r>
            <a:r>
              <a:rPr lang="cs-CZ" sz="1800" dirty="0"/>
              <a:t>na spotřební materiál nezbytný k uvedení přístrojů a technologií do provozu,</a:t>
            </a:r>
          </a:p>
          <a:p>
            <a:pPr lvl="1"/>
            <a:r>
              <a:rPr lang="cs-CZ" sz="1800" dirty="0"/>
              <a:t>DPH u neplátců DPH (související se způsobilými výdaji na hlavní aktivity),</a:t>
            </a:r>
          </a:p>
          <a:p>
            <a:pPr lvl="1"/>
            <a:r>
              <a:rPr lang="cs-CZ" sz="1800" dirty="0"/>
              <a:t>DPH u plátců, pokud nemají vzhledem k hlavním aktivitám projektu nárok na odpočet DPH na vstupu.</a:t>
            </a:r>
          </a:p>
          <a:p>
            <a:pPr marL="0" lvl="0" indent="0">
              <a:buNone/>
            </a:pPr>
            <a:endParaRPr lang="cs-CZ" sz="2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Tree>
    <p:extLst>
      <p:ext uri="{BB962C8B-B14F-4D97-AF65-F5344CB8AC3E}">
        <p14:creationId xmlns:p14="http://schemas.microsoft.com/office/powerpoint/2010/main" val="2554455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endParaRPr lang="en-US" sz="1800" dirty="0"/>
          </a:p>
        </p:txBody>
      </p:sp>
      <p:sp>
        <p:nvSpPr>
          <p:cNvPr id="3" name="Content Placeholder 2"/>
          <p:cNvSpPr>
            <a:spLocks noGrp="1"/>
          </p:cNvSpPr>
          <p:nvPr>
            <p:ph idx="1"/>
          </p:nvPr>
        </p:nvSpPr>
        <p:spPr>
          <a:xfrm>
            <a:off x="457200" y="1128599"/>
            <a:ext cx="8229600" cy="4893868"/>
          </a:xfrm>
        </p:spPr>
        <p:txBody>
          <a:bodyPr>
            <a:noAutofit/>
          </a:bodyPr>
          <a:lstStyle/>
          <a:p>
            <a:endParaRPr lang="cs-CZ" sz="2200" b="1" dirty="0" smtClean="0"/>
          </a:p>
          <a:p>
            <a:r>
              <a:rPr lang="cs-CZ" sz="2200" b="1" dirty="0" smtClean="0"/>
              <a:t>Způsobilé </a:t>
            </a:r>
            <a:r>
              <a:rPr lang="cs-CZ" sz="2200" b="1" dirty="0"/>
              <a:t>výdaje na vedlejší aktivity projektu</a:t>
            </a:r>
            <a:r>
              <a:rPr lang="cs-CZ" sz="2200" b="1" dirty="0" smtClean="0"/>
              <a:t>:</a:t>
            </a:r>
            <a:endParaRPr lang="cs-CZ" sz="2200" b="1" dirty="0"/>
          </a:p>
          <a:p>
            <a:pPr lvl="1"/>
            <a:r>
              <a:rPr lang="cs-CZ" sz="2200" dirty="0"/>
              <a:t>výdaje na stavební úpravy,</a:t>
            </a:r>
          </a:p>
          <a:p>
            <a:pPr lvl="1"/>
            <a:r>
              <a:rPr lang="cs-CZ" sz="2200" dirty="0"/>
              <a:t>výdaje na projektovou dokumentaci pro provedení  nebo pro ohlášení stavby,</a:t>
            </a:r>
          </a:p>
          <a:p>
            <a:pPr lvl="1"/>
            <a:r>
              <a:rPr lang="cs-CZ" sz="2200" dirty="0"/>
              <a:t>výdaje na povinnou publicitu viz kap. 13 Obecných pravidel do max. výše 10 tis. Kč včetně DPH,</a:t>
            </a:r>
          </a:p>
          <a:p>
            <a:pPr lvl="1"/>
            <a:r>
              <a:rPr lang="cs-CZ" sz="2200" dirty="0"/>
              <a:t>DPH u neplátců DPH (související se způsobilými výdaji na vedlejší aktivity),</a:t>
            </a:r>
          </a:p>
          <a:p>
            <a:pPr lvl="1"/>
            <a:r>
              <a:rPr lang="cs-CZ" sz="2200" dirty="0"/>
              <a:t>DPH u plátců, pokud nemají vzhledem k vedlejším aktivitám projektu nárok na odpočet DPH na vstupu.</a:t>
            </a:r>
          </a:p>
          <a:p>
            <a:pPr marL="0" lvl="0" indent="0">
              <a:buNone/>
            </a:pPr>
            <a:endParaRPr lang="cs-CZ" sz="2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Tree>
    <p:extLst>
      <p:ext uri="{BB962C8B-B14F-4D97-AF65-F5344CB8AC3E}">
        <p14:creationId xmlns:p14="http://schemas.microsoft.com/office/powerpoint/2010/main" val="284168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999242"/>
            <a:ext cx="8229600" cy="5519326"/>
          </a:xfrm>
        </p:spPr>
        <p:txBody>
          <a:bodyPr>
            <a:noAutofit/>
          </a:bodyPr>
          <a:lstStyle/>
          <a:p>
            <a:endParaRPr lang="cs-CZ" sz="2000" b="1" dirty="0" smtClean="0"/>
          </a:p>
          <a:p>
            <a:r>
              <a:rPr lang="cs-CZ" sz="2000" b="1" dirty="0" smtClean="0"/>
              <a:t>Způsobilé </a:t>
            </a:r>
            <a:r>
              <a:rPr lang="cs-CZ" sz="2000" b="1" dirty="0"/>
              <a:t>výdaje nejsou: </a:t>
            </a:r>
            <a:endParaRPr lang="cs-CZ" sz="2000" dirty="0"/>
          </a:p>
          <a:p>
            <a:pPr lvl="1"/>
            <a:r>
              <a:rPr lang="cs-CZ" sz="1500" dirty="0"/>
              <a:t>výdaje bez přímého vztahu k projektu,</a:t>
            </a:r>
          </a:p>
          <a:p>
            <a:pPr lvl="1"/>
            <a:r>
              <a:rPr lang="cs-CZ" sz="1500" dirty="0"/>
              <a:t>výdaje nesplňující principy hospodárnosti, účelnosti a efektivnosti,</a:t>
            </a:r>
          </a:p>
          <a:p>
            <a:pPr lvl="1"/>
            <a:r>
              <a:rPr lang="cs-CZ" sz="1500" dirty="0"/>
              <a:t>výdaje na nepovinnou publicitu,</a:t>
            </a:r>
          </a:p>
          <a:p>
            <a:pPr lvl="1"/>
            <a:r>
              <a:rPr lang="cs-CZ" sz="1500" dirty="0"/>
              <a:t>výdaje na zpracování žádosti o podporu,</a:t>
            </a:r>
          </a:p>
          <a:p>
            <a:pPr lvl="1"/>
            <a:r>
              <a:rPr lang="cs-CZ" sz="1500" dirty="0"/>
              <a:t>výdaje na externí management projektu a zpracování </a:t>
            </a:r>
            <a:r>
              <a:rPr lang="cs-CZ" sz="1500" dirty="0" smtClean="0"/>
              <a:t>Zpráv o realizaci projektu a Žádostí o platbu</a:t>
            </a:r>
            <a:endParaRPr lang="cs-CZ" sz="1500" dirty="0"/>
          </a:p>
          <a:p>
            <a:pPr lvl="1"/>
            <a:r>
              <a:rPr lang="cs-CZ" sz="1500" dirty="0"/>
              <a:t>výdaje převyšující max. výši způsobilých výdajů projektu,</a:t>
            </a:r>
          </a:p>
          <a:p>
            <a:pPr lvl="1"/>
            <a:r>
              <a:rPr lang="cs-CZ" sz="1500" dirty="0"/>
              <a:t>výdaje vzniklé nad rámec Rozhodnutí,</a:t>
            </a:r>
          </a:p>
          <a:p>
            <a:pPr lvl="1"/>
            <a:r>
              <a:rPr lang="cs-CZ" sz="1500" dirty="0"/>
              <a:t>DPH, pokud žadatel má nárok na odpočet DPH ve smyslu zákona č. 235/2004 Sb., o dani z přidané hodnoty, </a:t>
            </a:r>
          </a:p>
          <a:p>
            <a:pPr lvl="1"/>
            <a:r>
              <a:rPr lang="cs-CZ" sz="1500" dirty="0"/>
              <a:t>jiné daně,</a:t>
            </a:r>
          </a:p>
          <a:p>
            <a:pPr lvl="1"/>
            <a:r>
              <a:rPr lang="cs-CZ" sz="1500" dirty="0"/>
              <a:t>splátky půjček a úvěrů,</a:t>
            </a:r>
          </a:p>
          <a:p>
            <a:pPr lvl="1"/>
            <a:r>
              <a:rPr lang="cs-CZ" sz="1500" dirty="0"/>
              <a:t>úroky z úvěrů,</a:t>
            </a:r>
          </a:p>
          <a:p>
            <a:pPr lvl="1"/>
            <a:r>
              <a:rPr lang="cs-CZ" sz="1500" dirty="0"/>
              <a:t>sankce a penále,</a:t>
            </a:r>
          </a:p>
          <a:p>
            <a:pPr lvl="1"/>
            <a:r>
              <a:rPr lang="cs-CZ" sz="1500" dirty="0"/>
              <a:t>výdaje na záruky, pojištění, bankovní poplatky, kursové ztráty, celní a správní poplatky.</a:t>
            </a:r>
          </a:p>
          <a:p>
            <a:pPr lvl="1"/>
            <a:r>
              <a:rPr lang="cs-CZ" sz="1500" dirty="0"/>
              <a:t>výdaje na vedlejší aktivity projektu přesahující 15 % celkových způsobilých výdajů projektu.</a:t>
            </a:r>
          </a:p>
          <a:p>
            <a:pPr marL="0" lvl="0" indent="0">
              <a:buNone/>
            </a:pPr>
            <a:endParaRPr lang="cs-CZ" sz="15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spTree>
    <p:extLst>
      <p:ext uri="{BB962C8B-B14F-4D97-AF65-F5344CB8AC3E}">
        <p14:creationId xmlns:p14="http://schemas.microsoft.com/office/powerpoint/2010/main" val="311937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1128599"/>
            <a:ext cx="8229600" cy="4529251"/>
          </a:xfrm>
        </p:spPr>
        <p:txBody>
          <a:bodyPr>
            <a:noAutofit/>
          </a:bodyPr>
          <a:lstStyle/>
          <a:p>
            <a:pPr marL="0" lvl="0" indent="0">
              <a:buNone/>
            </a:pPr>
            <a:r>
              <a:rPr lang="pl-PL" sz="2200" b="1" u="sng" dirty="0" smtClean="0"/>
              <a:t>Povinné přílohy k žádosti o podporu:</a:t>
            </a:r>
          </a:p>
          <a:p>
            <a:pPr lvl="0"/>
            <a:r>
              <a:rPr lang="cs-CZ" sz="1300" b="1" dirty="0"/>
              <a:t>Plná moc</a:t>
            </a:r>
            <a:endParaRPr lang="cs-CZ" sz="1300" dirty="0"/>
          </a:p>
          <a:p>
            <a:r>
              <a:rPr lang="cs-CZ" sz="1300" i="1" dirty="0"/>
              <a:t>Dokládá se v případě přenesení pravomocí na jinou osobou při podpisu žádosti. Plné moci se ukládají v elektronické podobě v systému  MS2014+ v modulu Žadatel v konkrétním projektu do záložky Identifikace projektu – Plná moc. Vzor Plné moci je přílohou č. 12 Obecných pravidel. </a:t>
            </a:r>
            <a:endParaRPr lang="cs-CZ" sz="1300" i="1" dirty="0" smtClean="0"/>
          </a:p>
          <a:p>
            <a:pPr lvl="0"/>
            <a:endParaRPr lang="cs-CZ" sz="1300" b="1" i="1" dirty="0" smtClean="0"/>
          </a:p>
          <a:p>
            <a:pPr lvl="0"/>
            <a:r>
              <a:rPr lang="cs-CZ" sz="1300" b="1" dirty="0" smtClean="0"/>
              <a:t>Dokumentace </a:t>
            </a:r>
            <a:r>
              <a:rPr lang="cs-CZ" sz="1300" b="1" dirty="0"/>
              <a:t>k zadávacím a výběrovým řízením</a:t>
            </a:r>
            <a:endParaRPr lang="cs-CZ" sz="1300" dirty="0"/>
          </a:p>
          <a:p>
            <a:r>
              <a:rPr lang="cs-CZ" sz="1300" i="1" dirty="0"/>
              <a:t>Žadatel dokládá dokumentaci k zahájeným a ukončeným zadávacím a výběrovým řízením. Postup a povinné přílohy jsou uvedeny v kap. 5 Obecných pravidel.</a:t>
            </a:r>
            <a:endParaRPr lang="cs-CZ" sz="1300" dirty="0"/>
          </a:p>
          <a:p>
            <a:pPr lvl="0"/>
            <a:endParaRPr lang="cs-CZ" sz="1300" b="1" dirty="0" smtClean="0"/>
          </a:p>
          <a:p>
            <a:pPr lvl="0"/>
            <a:r>
              <a:rPr lang="cs-CZ" sz="1300" b="1" dirty="0" smtClean="0"/>
              <a:t>Stavební </a:t>
            </a:r>
            <a:r>
              <a:rPr lang="cs-CZ" sz="1300" b="1" dirty="0"/>
              <a:t>povolení s nabytím právní moci nebo ohlášení, případně souhlas s provedením ohlášeného stavebního záměru nebo veřejnoprávní smlouva nahrazující stavební povolení</a:t>
            </a:r>
            <a:endParaRPr lang="cs-CZ" sz="1300" dirty="0"/>
          </a:p>
          <a:p>
            <a:endParaRPr lang="cs-CZ" sz="1300" b="1" dirty="0" smtClean="0"/>
          </a:p>
          <a:p>
            <a:r>
              <a:rPr lang="cs-CZ" sz="1300" b="1" dirty="0" smtClean="0"/>
              <a:t>Projektová </a:t>
            </a:r>
            <a:r>
              <a:rPr lang="cs-CZ" sz="1300" b="1" dirty="0"/>
              <a:t>dokumentace pro provedení stavby nebo pro ohlášení stavby</a:t>
            </a:r>
            <a:endParaRPr lang="cs-CZ" sz="1300" dirty="0"/>
          </a:p>
          <a:p>
            <a:r>
              <a:rPr lang="cs-CZ" sz="1300" i="1" dirty="0"/>
              <a:t>Žadatel dokládá projektovou dokumentaci v podrobnosti pro provedení stavby nebo ověřenou dokumentaci stavebním úřadem ve stavebním řízení. Pokud stavba nevyžaduje stavební povolení, dokládá žadatel projektovou dokumentaci pro ohlášení stavby. </a:t>
            </a:r>
            <a:endParaRPr lang="cs-CZ" sz="1300" dirty="0"/>
          </a:p>
          <a:p>
            <a:pPr>
              <a:lnSpc>
                <a:spcPct val="150000"/>
              </a:lnSpc>
            </a:pPr>
            <a:endParaRPr lang="cs-CZ" sz="1400" dirty="0"/>
          </a:p>
          <a:p>
            <a:pPr marL="0" lvl="0" indent="0">
              <a:lnSpc>
                <a:spcPct val="120000"/>
              </a:lnSpc>
              <a:buNone/>
            </a:pPr>
            <a:endParaRPr lang="cs-CZ"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Tree>
    <p:extLst>
      <p:ext uri="{BB962C8B-B14F-4D97-AF65-F5344CB8AC3E}">
        <p14:creationId xmlns:p14="http://schemas.microsoft.com/office/powerpoint/2010/main" val="688817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1128598"/>
            <a:ext cx="8229600" cy="5227752"/>
          </a:xfrm>
        </p:spPr>
        <p:txBody>
          <a:bodyPr>
            <a:noAutofit/>
          </a:bodyPr>
          <a:lstStyle/>
          <a:p>
            <a:pPr marL="0" lvl="0" indent="0">
              <a:buNone/>
            </a:pPr>
            <a:r>
              <a:rPr lang="pl-PL" sz="2200" b="1" u="sng" dirty="0" smtClean="0"/>
              <a:t>Povinné přílohy k žádosti o podporu:</a:t>
            </a:r>
          </a:p>
          <a:p>
            <a:r>
              <a:rPr lang="cs-CZ" sz="1300" b="1" dirty="0"/>
              <a:t>Stanovisko Přístrojové komise Ministerstva zdravotnictví ČR</a:t>
            </a:r>
            <a:endParaRPr lang="cs-CZ" sz="1300" dirty="0"/>
          </a:p>
          <a:p>
            <a:r>
              <a:rPr lang="cs-CZ" sz="1300" i="1" dirty="0"/>
              <a:t>Stanovisko žadatel dokládá, jestliže jsou součástí projektu přístroje s pořizovací cenou vyšší než 5 mil. Kč bez DPH. Pro projekty s pořizovací cenou pod 5 mil. Kč bez DPH není stanovisko vyžadováno</a:t>
            </a:r>
            <a:r>
              <a:rPr lang="cs-CZ" sz="1300" i="1" dirty="0" smtClean="0"/>
              <a:t>.</a:t>
            </a:r>
          </a:p>
          <a:p>
            <a:endParaRPr lang="cs-CZ" sz="1300" b="1" dirty="0" smtClean="0"/>
          </a:p>
          <a:p>
            <a:r>
              <a:rPr lang="cs-CZ" sz="1300" b="1" dirty="0" smtClean="0"/>
              <a:t>Podklady </a:t>
            </a:r>
            <a:r>
              <a:rPr lang="cs-CZ" sz="1300" b="1" dirty="0"/>
              <a:t>pro hodnocení projektu</a:t>
            </a:r>
            <a:endParaRPr lang="cs-CZ" sz="1300" dirty="0"/>
          </a:p>
          <a:p>
            <a:r>
              <a:rPr lang="cs-CZ" sz="1300" i="1" dirty="0"/>
              <a:t>Žadatel v podkladech pro hodnocení projektu odůvodní náležitosti nutné k posouzení potřebnosti a realizovatelnosti projektu. Podklady pro hodnocení projektu usnadňují podání žádosti o podporu v MS2014+, neboť mnoho údajů, uváděných v podkladech pro hodnocení projektu, bude využito při vyplňování žádosti o podporu. Osnova Podkladů pro hodnocení projektu je uvedena v příloze č. 3 těchto Pravidel.</a:t>
            </a:r>
            <a:endParaRPr lang="cs-CZ" sz="1300" dirty="0"/>
          </a:p>
          <a:p>
            <a:endParaRPr lang="cs-CZ" sz="1300" b="1" dirty="0" smtClean="0"/>
          </a:p>
          <a:p>
            <a:r>
              <a:rPr lang="cs-CZ" sz="1300" b="1" dirty="0" smtClean="0"/>
              <a:t>Čestné </a:t>
            </a:r>
            <a:r>
              <a:rPr lang="cs-CZ" sz="1300" b="1" dirty="0"/>
              <a:t>prohlášení o úhradách z veřejného zdravotního pojištění</a:t>
            </a:r>
            <a:endParaRPr lang="cs-CZ" sz="1300" dirty="0"/>
          </a:p>
          <a:p>
            <a:r>
              <a:rPr lang="cs-CZ" sz="1300" i="1" dirty="0"/>
              <a:t>Žadatel prohlašuje, že výkony v rámci přístrojového vybavení centra vysoce specializované zdravotní péče v </a:t>
            </a:r>
            <a:r>
              <a:rPr lang="cs-CZ" sz="1300" i="1" dirty="0" err="1"/>
              <a:t>onkogynekologii</a:t>
            </a:r>
            <a:r>
              <a:rPr lang="cs-CZ" sz="1300" i="1" dirty="0"/>
              <a:t> nebo intenzivní péče v </a:t>
            </a:r>
            <a:r>
              <a:rPr lang="cs-CZ" sz="1300" i="1" dirty="0" err="1"/>
              <a:t>perinatologii</a:t>
            </a:r>
            <a:r>
              <a:rPr lang="cs-CZ" sz="1300" i="1" dirty="0"/>
              <a:t>, pořízené z dotace v  5 výzvě Ministerstva pro místní rozvoj ČR pro specifický cíl 2.3 Rozvoj infrastruktury pro poskytování zdravotních služeb a péče o zdraví, budou propláceny z veřejného zdravotního pojištění. Vzor Čestného prohlášení o úhradách z veřejného zdravotního pojištění je uveden jako příloha č. 4 </a:t>
            </a:r>
            <a:r>
              <a:rPr lang="cs-CZ" sz="1300" i="1" dirty="0" smtClean="0"/>
              <a:t>Pravidel</a:t>
            </a:r>
            <a:r>
              <a:rPr lang="cs-CZ" sz="1300" i="1" dirty="0"/>
              <a:t>. </a:t>
            </a:r>
            <a:endParaRPr lang="cs-CZ" sz="1300" i="1" dirty="0" smtClean="0"/>
          </a:p>
          <a:p>
            <a:endParaRPr lang="cs-CZ" sz="1300" b="1" dirty="0" smtClean="0"/>
          </a:p>
          <a:p>
            <a:r>
              <a:rPr lang="cs-CZ" sz="1300" b="1" dirty="0" smtClean="0"/>
              <a:t>Výpis </a:t>
            </a:r>
            <a:r>
              <a:rPr lang="cs-CZ" sz="1300" b="1" dirty="0"/>
              <a:t>z rejstříku trestů</a:t>
            </a:r>
            <a:endParaRPr lang="cs-CZ" sz="1300" dirty="0"/>
          </a:p>
          <a:p>
            <a:r>
              <a:rPr lang="cs-CZ" sz="1300" i="1" dirty="0"/>
              <a:t>Dokládají všichni statutární zástupci žadatele pouze v případě organizací zakládaných kraji a obchodních společností. Výpis z rejstříku trestů v době podání žádosti nesmí být starší 3 měsíců.</a:t>
            </a:r>
            <a:endParaRPr lang="cs-CZ" sz="1300" dirty="0"/>
          </a:p>
          <a:p>
            <a:pPr marL="0" indent="0">
              <a:lnSpc>
                <a:spcPct val="150000"/>
              </a:lnSpc>
              <a:buNone/>
            </a:pPr>
            <a:endParaRPr lang="cs-CZ" sz="1300" i="1" dirty="0" smtClean="0"/>
          </a:p>
          <a:p>
            <a:endParaRPr lang="cs-CZ" sz="1400" b="1" dirty="0"/>
          </a:p>
          <a:p>
            <a:endParaRPr lang="cs-CZ" sz="1400" dirty="0"/>
          </a:p>
          <a:p>
            <a:endParaRPr lang="cs-CZ" sz="1400" dirty="0"/>
          </a:p>
          <a:p>
            <a:pPr marL="0" lvl="0" indent="0">
              <a:buNone/>
            </a:pPr>
            <a:endParaRPr lang="pl-PL"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Tree>
    <p:extLst>
      <p:ext uri="{BB962C8B-B14F-4D97-AF65-F5344CB8AC3E}">
        <p14:creationId xmlns:p14="http://schemas.microsoft.com/office/powerpoint/2010/main" val="983520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 y="274638"/>
            <a:ext cx="9046785" cy="1143000"/>
          </a:xfrm>
        </p:spPr>
        <p:txBody>
          <a:bodyPr/>
          <a:lstStyle/>
          <a:p>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endParaRPr lang="cs-CZ" sz="1800" dirty="0"/>
          </a:p>
        </p:txBody>
      </p:sp>
      <p:sp>
        <p:nvSpPr>
          <p:cNvPr id="3" name="Zástupný symbol pro obsah 2"/>
          <p:cNvSpPr>
            <a:spLocks noGrp="1"/>
          </p:cNvSpPr>
          <p:nvPr>
            <p:ph idx="1"/>
          </p:nvPr>
        </p:nvSpPr>
        <p:spPr>
          <a:xfrm>
            <a:off x="457200" y="1417638"/>
            <a:ext cx="8229600" cy="4708525"/>
          </a:xfrm>
        </p:spPr>
        <p:txBody>
          <a:bodyPr/>
          <a:lstStyle/>
          <a:p>
            <a:pPr marL="0" lvl="0" indent="0">
              <a:buNone/>
            </a:pPr>
            <a:r>
              <a:rPr lang="pl-PL" sz="2200" b="1" u="sng" dirty="0"/>
              <a:t>Povinné přílohy k žádosti o podporu:</a:t>
            </a:r>
          </a:p>
          <a:p>
            <a:pPr lvl="0"/>
            <a:r>
              <a:rPr lang="cs-CZ" sz="1300" b="1" dirty="0">
                <a:solidFill>
                  <a:prstClr val="black"/>
                </a:solidFill>
              </a:rPr>
              <a:t>Doklady k právní subjektivitě žadatele </a:t>
            </a:r>
            <a:endParaRPr lang="cs-CZ" sz="1300" dirty="0">
              <a:solidFill>
                <a:prstClr val="black"/>
              </a:solidFill>
            </a:endParaRPr>
          </a:p>
          <a:p>
            <a:pPr lvl="0"/>
            <a:r>
              <a:rPr lang="cs-CZ" sz="1300" i="1" dirty="0">
                <a:solidFill>
                  <a:prstClr val="black"/>
                </a:solidFill>
              </a:rPr>
              <a:t>Obchodní společnosti dokládají výpis z obchodního rejstříku, který v době podání žádosti nesmí být starší 3 měsíců. Ostatní žadatelé tuto přílohu nepředkládají.</a:t>
            </a:r>
          </a:p>
          <a:p>
            <a:pPr lvl="0"/>
            <a:endParaRPr lang="cs-CZ" sz="1300" b="1" dirty="0" smtClean="0">
              <a:solidFill>
                <a:prstClr val="black"/>
              </a:solidFill>
            </a:endParaRPr>
          </a:p>
          <a:p>
            <a:pPr lvl="0"/>
            <a:r>
              <a:rPr lang="cs-CZ" sz="1300" b="1" dirty="0" smtClean="0">
                <a:solidFill>
                  <a:prstClr val="black"/>
                </a:solidFill>
              </a:rPr>
              <a:t>Průzkum </a:t>
            </a:r>
            <a:r>
              <a:rPr lang="cs-CZ" sz="1300" b="1" dirty="0">
                <a:solidFill>
                  <a:prstClr val="black"/>
                </a:solidFill>
              </a:rPr>
              <a:t>trhu</a:t>
            </a:r>
            <a:endParaRPr lang="cs-CZ" sz="1300" dirty="0">
              <a:solidFill>
                <a:prstClr val="black"/>
              </a:solidFill>
            </a:endParaRPr>
          </a:p>
          <a:p>
            <a:pPr lvl="0"/>
            <a:r>
              <a:rPr lang="cs-CZ" sz="1300" i="1" dirty="0">
                <a:solidFill>
                  <a:prstClr val="black"/>
                </a:solidFill>
              </a:rPr>
              <a:t>Žadatel doloží průzkum trhu na pořizované přístrojové vybavení, ze kterého vycházel při stanovení ceny, do přílohy Podklady pro hodnocení, kap. 5 Cenová analýza trhu. Vzor Průzkumu trhu je uveden v příloze č. 5 Pravidel. </a:t>
            </a:r>
          </a:p>
          <a:p>
            <a:pPr lvl="0"/>
            <a:endParaRPr lang="cs-CZ" sz="1300" b="1" dirty="0" smtClean="0">
              <a:solidFill>
                <a:prstClr val="black"/>
              </a:solidFill>
            </a:endParaRPr>
          </a:p>
          <a:p>
            <a:pPr lvl="0"/>
            <a:r>
              <a:rPr lang="cs-CZ" sz="1300" b="1" dirty="0" smtClean="0">
                <a:solidFill>
                  <a:prstClr val="black"/>
                </a:solidFill>
              </a:rPr>
              <a:t>Pověřovací </a:t>
            </a:r>
            <a:r>
              <a:rPr lang="cs-CZ" sz="1300" b="1" dirty="0">
                <a:solidFill>
                  <a:prstClr val="black"/>
                </a:solidFill>
              </a:rPr>
              <a:t>akt</a:t>
            </a:r>
          </a:p>
          <a:p>
            <a:pPr lvl="0"/>
            <a:r>
              <a:rPr lang="cs-CZ" sz="1300" i="1" dirty="0">
                <a:solidFill>
                  <a:prstClr val="black"/>
                </a:solidFill>
              </a:rPr>
              <a:t>Žadatel doloží pověřovací akt vydaný v souladu s Rozhodnutím Komise ze dne 20. prosince 2011 o použití čl. 106 odst. 2 Smlouvy o fungování Evropské unie na státní podporu ve formě vyrovnávací platby za závazek veřejné služby udělené určitým podnikům pověřeným poskytováním služeb obecného hospodářského zájmu. Žadatel </a:t>
            </a:r>
            <a:r>
              <a:rPr lang="cs-CZ" sz="1300" i="1" dirty="0" smtClean="0">
                <a:solidFill>
                  <a:prstClr val="black"/>
                </a:solidFill>
              </a:rPr>
              <a:t>musí být jasně pověřen k výkonu služby obecného hospodářského zájmu, k jejímuž kvalitnějšímu poskytování čerpá podporu v rámci výzvy. Více informací v části 2.10. Veřejná podpora.</a:t>
            </a:r>
            <a:endParaRPr lang="cs-CZ" sz="1300" i="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62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Veřejná podpora</a:t>
            </a:r>
            <a:endParaRPr lang="cs-CZ" sz="3200"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b="1" dirty="0"/>
              <a:t>Rozhodnutí Komise ze dne 20. prosince 2011 o použití čl. 106 odst. 2 Smlouvy o fungování Evropské unie na státní podporu ve formě vyrovnávací platby za závazek veřejné služby udělené určitým podnikům pověřeným poskytováním služeb obecného hospodářského zájmu (2012/21/EU</a:t>
            </a:r>
            <a:r>
              <a:rPr lang="cs-CZ" b="1" dirty="0" smtClean="0"/>
              <a:t>)</a:t>
            </a:r>
          </a:p>
          <a:p>
            <a:pPr marL="0" indent="0">
              <a:buNone/>
            </a:pPr>
            <a:endParaRPr lang="cs-CZ" dirty="0" smtClean="0"/>
          </a:p>
          <a:p>
            <a:pPr marL="0" indent="0">
              <a:buNone/>
            </a:pPr>
            <a:r>
              <a:rPr lang="cs-CZ" dirty="0"/>
              <a:t>Obecná pravidla veřejné podpory při financování </a:t>
            </a:r>
            <a:r>
              <a:rPr lang="cs-CZ" dirty="0" err="1"/>
              <a:t>SOHZ</a:t>
            </a:r>
            <a:r>
              <a:rPr lang="cs-CZ" dirty="0"/>
              <a:t>: </a:t>
            </a:r>
          </a:p>
          <a:p>
            <a:pPr lvl="1"/>
            <a:r>
              <a:rPr lang="cs-CZ" dirty="0"/>
              <a:t>jasné pověření,</a:t>
            </a:r>
          </a:p>
          <a:p>
            <a:pPr lvl="1"/>
            <a:r>
              <a:rPr lang="cs-CZ" dirty="0"/>
              <a:t>vyloučení nadměrných plateb,</a:t>
            </a:r>
          </a:p>
          <a:p>
            <a:pPr lvl="1"/>
            <a:r>
              <a:rPr lang="cs-CZ" dirty="0"/>
              <a:t>zajištění transparentního účetnictví.</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18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Pověřovací akt</a:t>
            </a:r>
            <a:endParaRPr lang="cs-CZ" sz="3200"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Pověřovací </a:t>
            </a:r>
            <a:r>
              <a:rPr lang="cs-CZ" b="1" dirty="0"/>
              <a:t>akt musí obsahovat tyto údaje:</a:t>
            </a:r>
          </a:p>
          <a:p>
            <a:pPr lvl="1"/>
            <a:r>
              <a:rPr lang="cs-CZ" dirty="0"/>
              <a:t>náplň a trvání závazku veřejné služby,</a:t>
            </a:r>
          </a:p>
          <a:p>
            <a:pPr lvl="1"/>
            <a:r>
              <a:rPr lang="cs-CZ" dirty="0"/>
              <a:t>identifikace podniku, případně, o které území se jedná;</a:t>
            </a:r>
          </a:p>
          <a:p>
            <a:pPr lvl="1"/>
            <a:r>
              <a:rPr lang="cs-CZ" dirty="0"/>
              <a:t>povahu jakýchkoliv výhradních nebo zvláštních práv;</a:t>
            </a:r>
          </a:p>
          <a:p>
            <a:pPr lvl="1"/>
            <a:r>
              <a:rPr lang="cs-CZ" dirty="0"/>
              <a:t>popis kompenzačního mechanismu a parametrů pro výpočet, kontrolu a přezkoumání vyrovnávací platby;</a:t>
            </a:r>
          </a:p>
          <a:p>
            <a:pPr lvl="1"/>
            <a:r>
              <a:rPr lang="cs-CZ" dirty="0"/>
              <a:t>opatření k zamezení a vrácení jakékoli nadměrné vyrovnávací platby;</a:t>
            </a:r>
          </a:p>
          <a:p>
            <a:pPr lvl="1"/>
            <a:r>
              <a:rPr lang="cs-CZ" dirty="0"/>
              <a:t>odkaz na Rozhodnutí 2012/21/EU (uvedením jeho plného názvu v textu pověření). </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64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Další povinnost vyplývající z aplikace 2012/21/EU</a:t>
            </a:r>
            <a:endParaRPr lang="cs-CZ" sz="3200" dirty="0"/>
          </a:p>
        </p:txBody>
      </p:sp>
      <p:sp>
        <p:nvSpPr>
          <p:cNvPr id="3" name="Zástupný symbol pro obsah 2"/>
          <p:cNvSpPr>
            <a:spLocks noGrp="1"/>
          </p:cNvSpPr>
          <p:nvPr>
            <p:ph idx="1"/>
          </p:nvPr>
        </p:nvSpPr>
        <p:spPr/>
        <p:txBody>
          <a:bodyPr>
            <a:noAutofit/>
          </a:bodyPr>
          <a:lstStyle/>
          <a:p>
            <a:r>
              <a:rPr lang="cs-CZ" sz="2400" b="1" dirty="0" smtClean="0"/>
              <a:t>Doba pověření </a:t>
            </a:r>
            <a:r>
              <a:rPr lang="cs-CZ" sz="2400" dirty="0" smtClean="0"/>
              <a:t>alespoň do konce doby udržitelnosti – </a:t>
            </a:r>
            <a:r>
              <a:rPr lang="cs-CZ" sz="2400" dirty="0"/>
              <a:t>Doporučená délka pověření je po dobu odepisování pořízené </a:t>
            </a:r>
            <a:r>
              <a:rPr lang="cs-CZ" sz="2400" dirty="0" smtClean="0"/>
              <a:t>investice</a:t>
            </a:r>
          </a:p>
          <a:p>
            <a:r>
              <a:rPr lang="cs-CZ" sz="2400" dirty="0" smtClean="0"/>
              <a:t>Zvýšená </a:t>
            </a:r>
            <a:r>
              <a:rPr lang="cs-CZ" sz="2400" b="1" dirty="0" smtClean="0"/>
              <a:t>transparentnost</a:t>
            </a:r>
            <a:r>
              <a:rPr lang="cs-CZ" sz="2400" dirty="0" smtClean="0"/>
              <a:t> podpory</a:t>
            </a:r>
          </a:p>
          <a:p>
            <a:r>
              <a:rPr lang="cs-CZ" sz="2400" b="1" dirty="0" smtClean="0"/>
              <a:t>Kontroly</a:t>
            </a:r>
            <a:r>
              <a:rPr lang="cs-CZ" sz="2400" dirty="0" smtClean="0"/>
              <a:t> prováděné pověřovatelem k výkonu služby x poskytovatelem dotace</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8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Maximální výše investiční podpory </a:t>
            </a:r>
          </a:p>
        </p:txBody>
      </p:sp>
      <p:sp>
        <p:nvSpPr>
          <p:cNvPr id="3" name="Zástupný symbol pro obsah 2"/>
          <p:cNvSpPr>
            <a:spLocks noGrp="1"/>
          </p:cNvSpPr>
          <p:nvPr>
            <p:ph idx="1"/>
          </p:nvPr>
        </p:nvSpPr>
        <p:spPr>
          <a:xfrm>
            <a:off x="457200" y="1244338"/>
            <a:ext cx="8229600" cy="4881826"/>
          </a:xfrm>
        </p:spPr>
        <p:txBody>
          <a:bodyPr>
            <a:normAutofit fontScale="70000" lnSpcReduction="20000"/>
          </a:bodyPr>
          <a:lstStyle/>
          <a:p>
            <a:pPr marL="0" lvl="0" indent="0">
              <a:buNone/>
            </a:pPr>
            <a:r>
              <a:rPr lang="cs-CZ" b="1" dirty="0" smtClean="0"/>
              <a:t>Maximální výše investiční podpory:</a:t>
            </a:r>
          </a:p>
          <a:p>
            <a:pPr lvl="1"/>
            <a:r>
              <a:rPr lang="cs-CZ" dirty="0" smtClean="0"/>
              <a:t>se </a:t>
            </a:r>
            <a:r>
              <a:rPr lang="cs-CZ" dirty="0"/>
              <a:t>stanoví jako rozdíl celkových způsobilých nákladů a diskontovaných čistých příjmů, tj. rozdílu diskontovaných provozních příjmů </a:t>
            </a:r>
            <a:br>
              <a:rPr lang="cs-CZ" dirty="0"/>
            </a:br>
            <a:r>
              <a:rPr lang="cs-CZ" dirty="0"/>
              <a:t>a diskontovaných provozních výdajů za dobu životnosti projektu (referenční období) </a:t>
            </a:r>
          </a:p>
          <a:p>
            <a:pPr marL="0" lvl="0" indent="0">
              <a:buNone/>
            </a:pPr>
            <a:endParaRPr lang="cs-CZ" dirty="0"/>
          </a:p>
          <a:p>
            <a:pPr marL="0" indent="0" algn="ctr">
              <a:buNone/>
            </a:pPr>
            <a:r>
              <a:rPr lang="cs-CZ" dirty="0"/>
              <a:t>		</a:t>
            </a:r>
            <a:r>
              <a:rPr lang="cs-CZ" b="1" dirty="0" err="1"/>
              <a:t>max</a:t>
            </a:r>
            <a:r>
              <a:rPr lang="cs-CZ" b="1" dirty="0"/>
              <a:t> IP = </a:t>
            </a:r>
            <a:r>
              <a:rPr lang="cs-CZ" b="1" dirty="0" err="1"/>
              <a:t>CZV</a:t>
            </a:r>
            <a:r>
              <a:rPr lang="cs-CZ" b="1" dirty="0"/>
              <a:t> - </a:t>
            </a:r>
            <a:r>
              <a:rPr lang="cs-CZ" b="1" dirty="0" err="1"/>
              <a:t>DNR</a:t>
            </a:r>
            <a:endParaRPr lang="cs-CZ" dirty="0"/>
          </a:p>
          <a:p>
            <a:pPr marL="0" indent="0">
              <a:buNone/>
            </a:pPr>
            <a:endParaRPr lang="cs-CZ" dirty="0"/>
          </a:p>
          <a:p>
            <a:pPr lvl="1"/>
            <a:r>
              <a:rPr lang="cs-CZ" sz="2900" dirty="0" err="1"/>
              <a:t>max</a:t>
            </a:r>
            <a:r>
              <a:rPr lang="cs-CZ" sz="2900" dirty="0"/>
              <a:t> IP - maximální investiční podpora</a:t>
            </a:r>
          </a:p>
          <a:p>
            <a:pPr lvl="1"/>
            <a:r>
              <a:rPr lang="cs-CZ" sz="2900" dirty="0" err="1"/>
              <a:t>CZV</a:t>
            </a:r>
            <a:r>
              <a:rPr lang="cs-CZ" sz="2900" dirty="0"/>
              <a:t> – způsobilé výdaje projektu</a:t>
            </a:r>
          </a:p>
          <a:p>
            <a:pPr lvl="1"/>
            <a:r>
              <a:rPr lang="cs-CZ" sz="2900" dirty="0" err="1"/>
              <a:t>DNR</a:t>
            </a:r>
            <a:r>
              <a:rPr lang="cs-CZ" sz="2900" dirty="0"/>
              <a:t> – diskontované čisté příjmy odpovídající podílu </a:t>
            </a:r>
            <a:r>
              <a:rPr lang="cs-CZ" sz="2900" dirty="0" err="1"/>
              <a:t>CZV</a:t>
            </a:r>
            <a:r>
              <a:rPr lang="cs-CZ" sz="2900" dirty="0"/>
              <a:t> na CIV, vypočtené jako (diskontované příjmy + diskontovaná zůstatková hodnota – diskontované provozní výdaje) * (Celkové způsobilé výdaje/celkové investiční výdaje)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2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sz="3200" dirty="0"/>
              <a:t>Pravidla pro žadatele a příjemce</a:t>
            </a:r>
            <a:endParaRPr lang="cs-CZ" sz="3200" dirty="0"/>
          </a:p>
        </p:txBody>
      </p:sp>
      <p:sp>
        <p:nvSpPr>
          <p:cNvPr id="3" name="Zástupný symbol pro obsah 2"/>
          <p:cNvSpPr>
            <a:spLocks noGrp="1"/>
          </p:cNvSpPr>
          <p:nvPr>
            <p:ph idx="1"/>
          </p:nvPr>
        </p:nvSpPr>
        <p:spPr/>
        <p:txBody>
          <a:bodyPr/>
          <a:lstStyle/>
          <a:p>
            <a:pPr marL="400050" lvl="1" indent="0">
              <a:spcAft>
                <a:spcPts val="600"/>
              </a:spcAft>
              <a:buNone/>
              <a:defRPr/>
            </a:pPr>
            <a:r>
              <a:rPr lang="cs-CZ" sz="2400" b="1" u="sng" dirty="0">
                <a:cs typeface="Arial" charset="0"/>
              </a:rPr>
              <a:t>Obecná </a:t>
            </a:r>
            <a:r>
              <a:rPr lang="cs-CZ" sz="2400" b="1" u="sng" dirty="0" smtClean="0">
                <a:cs typeface="Arial" charset="0"/>
              </a:rPr>
              <a:t>pravidla</a:t>
            </a:r>
          </a:p>
          <a:p>
            <a:pPr marL="400050" lvl="1" indent="0">
              <a:spcAft>
                <a:spcPts val="600"/>
              </a:spcAft>
              <a:buNone/>
              <a:defRPr/>
            </a:pPr>
            <a:r>
              <a:rPr lang="cs-CZ" sz="2400" i="1" dirty="0" smtClean="0">
                <a:cs typeface="Arial" charset="0"/>
              </a:rPr>
              <a:t>(závazná </a:t>
            </a:r>
            <a:r>
              <a:rPr lang="cs-CZ" sz="2400" i="1" dirty="0">
                <a:cs typeface="Arial" charset="0"/>
              </a:rPr>
              <a:t>pro všechny specifické cíle a výzvy)</a:t>
            </a:r>
            <a:endParaRPr lang="cs-CZ" sz="2400" i="1" u="sng" dirty="0">
              <a:cs typeface="Arial" charset="0"/>
            </a:endParaRPr>
          </a:p>
          <a:p>
            <a:pPr marL="457200" lvl="1" indent="0">
              <a:buNone/>
              <a:defRPr/>
            </a:pPr>
            <a:r>
              <a:rPr lang="cs-CZ" sz="2400" dirty="0">
                <a:hlinkClick r:id="rId2"/>
              </a:rPr>
              <a:t>www.dotaceEU.cz/IROP</a:t>
            </a:r>
            <a:endParaRPr lang="cs-CZ" sz="2400" dirty="0"/>
          </a:p>
          <a:p>
            <a:pPr marL="457200" lvl="1" indent="0">
              <a:buNone/>
              <a:defRPr/>
            </a:pPr>
            <a:endParaRPr lang="cs-CZ" sz="2400" dirty="0"/>
          </a:p>
          <a:p>
            <a:pPr marL="400050" lvl="1" indent="0">
              <a:spcAft>
                <a:spcPts val="600"/>
              </a:spcAft>
              <a:buNone/>
              <a:defRPr/>
            </a:pPr>
            <a:r>
              <a:rPr lang="cs-CZ" sz="2400" b="1" u="sng" dirty="0">
                <a:cs typeface="Arial" charset="0"/>
              </a:rPr>
              <a:t>Specifická </a:t>
            </a:r>
            <a:r>
              <a:rPr lang="cs-CZ" sz="2400" b="1" u="sng" dirty="0" smtClean="0">
                <a:cs typeface="Arial" charset="0"/>
              </a:rPr>
              <a:t>pravidla</a:t>
            </a:r>
            <a:endParaRPr lang="cs-CZ" sz="2400" b="1" dirty="0">
              <a:cs typeface="Arial" charset="0"/>
            </a:endParaRPr>
          </a:p>
          <a:p>
            <a:pPr marL="400050" lvl="1" indent="0">
              <a:spcAft>
                <a:spcPts val="600"/>
              </a:spcAft>
              <a:buNone/>
              <a:defRPr/>
            </a:pPr>
            <a:r>
              <a:rPr lang="cs-CZ" sz="2400" i="1" dirty="0" smtClean="0">
                <a:cs typeface="Arial" charset="0"/>
              </a:rPr>
              <a:t>(pro </a:t>
            </a:r>
            <a:r>
              <a:rPr lang="cs-CZ" sz="2400" i="1" dirty="0">
                <a:cs typeface="Arial" charset="0"/>
              </a:rPr>
              <a:t>každou výzvu samostatný dokument)</a:t>
            </a:r>
            <a:r>
              <a:rPr lang="cs-CZ" sz="2400" i="1" u="sng" dirty="0">
                <a:cs typeface="Arial" charset="0"/>
              </a:rPr>
              <a:t> </a:t>
            </a:r>
          </a:p>
          <a:p>
            <a:pPr marL="400050" lvl="1" indent="0">
              <a:spcAft>
                <a:spcPts val="600"/>
              </a:spcAft>
              <a:buNone/>
              <a:defRPr/>
            </a:pPr>
            <a:r>
              <a:rPr lang="cs-CZ" sz="2400" dirty="0">
                <a:cs typeface="Arial" charset="0"/>
                <a:hlinkClick r:id="rId2"/>
              </a:rPr>
              <a:t>www.dotaceEU.cz/IROP</a:t>
            </a:r>
            <a:endParaRPr lang="cs-CZ" sz="2400" dirty="0">
              <a:cs typeface="Arial" charset="0"/>
            </a:endParaRPr>
          </a:p>
          <a:p>
            <a:pPr lvl="1" indent="-342900">
              <a:spcAft>
                <a:spcPts val="600"/>
              </a:spcAft>
              <a:buFont typeface="Arial" panose="020B0604020202020204" pitchFamily="34" charset="0"/>
              <a:buChar char="•"/>
              <a:defRPr/>
            </a:pPr>
            <a:r>
              <a:rPr lang="cs-CZ" sz="2400" dirty="0">
                <a:cs typeface="Arial" charset="0"/>
              </a:rPr>
              <a:t>podporované aktivity, způsobilé výdaje, hodnoticí kritéria, povinné přílohy</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18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1128599"/>
            <a:ext cx="8229600" cy="4893868"/>
          </a:xfrm>
        </p:spPr>
        <p:txBody>
          <a:bodyPr>
            <a:noAutofit/>
          </a:bodyPr>
          <a:lstStyle/>
          <a:p>
            <a:pPr marL="0" lvl="0" indent="0">
              <a:lnSpc>
                <a:spcPct val="120000"/>
              </a:lnSpc>
              <a:buNone/>
            </a:pPr>
            <a:r>
              <a:rPr lang="pl-PL" sz="2200" b="1" u="sng" dirty="0" smtClean="0"/>
              <a:t>Podklady pro hodnocení projektu:</a:t>
            </a:r>
          </a:p>
          <a:p>
            <a:pPr marL="0" lvl="0" indent="0">
              <a:lnSpc>
                <a:spcPct val="120000"/>
              </a:lnSpc>
              <a:buNone/>
            </a:pPr>
            <a:r>
              <a:rPr lang="cs-CZ" sz="2200" b="1" dirty="0" smtClean="0"/>
              <a:t>a</a:t>
            </a:r>
            <a:r>
              <a:rPr lang="cs-CZ" sz="2200" b="1" dirty="0"/>
              <a:t>) Základní informace o žadateli</a:t>
            </a:r>
          </a:p>
          <a:p>
            <a:pPr>
              <a:lnSpc>
                <a:spcPct val="120000"/>
              </a:lnSpc>
            </a:pPr>
            <a:r>
              <a:rPr lang="cs-CZ" sz="2200" dirty="0"/>
              <a:t>název obce a projektu, kontaktní informace</a:t>
            </a:r>
          </a:p>
          <a:p>
            <a:pPr marL="0" lvl="0" indent="0">
              <a:lnSpc>
                <a:spcPct val="120000"/>
              </a:lnSpc>
              <a:buNone/>
            </a:pPr>
            <a:r>
              <a:rPr lang="cs-CZ" sz="2200" b="1" dirty="0"/>
              <a:t>b) Charakteristika projektu a jeho soulad s programem</a:t>
            </a:r>
          </a:p>
          <a:p>
            <a:pPr lvl="0">
              <a:lnSpc>
                <a:spcPct val="120000"/>
              </a:lnSpc>
              <a:buFont typeface="Arial" panose="020B0604020202020204" pitchFamily="34" charset="0"/>
              <a:buChar char="•"/>
            </a:pPr>
            <a:r>
              <a:rPr lang="cs-CZ" sz="2200" dirty="0"/>
              <a:t>cíle projektu, územní realizace, indikátory</a:t>
            </a:r>
          </a:p>
          <a:p>
            <a:pPr marL="0" lvl="0" indent="0">
              <a:lnSpc>
                <a:spcPct val="120000"/>
              </a:lnSpc>
              <a:buNone/>
            </a:pPr>
            <a:r>
              <a:rPr lang="cs-CZ" sz="2200" b="1" dirty="0"/>
              <a:t>c) Podrobný popis projektu</a:t>
            </a:r>
          </a:p>
          <a:p>
            <a:pPr>
              <a:lnSpc>
                <a:spcPct val="120000"/>
              </a:lnSpc>
            </a:pPr>
            <a:r>
              <a:rPr lang="cs-CZ" sz="2200" dirty="0"/>
              <a:t>popis výchozího stavu, popis aktivit projektu, harmonogram, udržitelnost projektu</a:t>
            </a:r>
          </a:p>
          <a:p>
            <a:pPr marL="0" lvl="0" indent="0">
              <a:lnSpc>
                <a:spcPct val="120000"/>
              </a:lnSpc>
              <a:buNone/>
            </a:pPr>
            <a:r>
              <a:rPr lang="cs-CZ" sz="2200" b="1" dirty="0"/>
              <a:t>d) </a:t>
            </a:r>
            <a:r>
              <a:rPr lang="cs-CZ" sz="2200" b="1" dirty="0" smtClean="0"/>
              <a:t>SWOT analýza projektu</a:t>
            </a:r>
            <a:endParaRPr lang="cs-CZ" sz="2200" b="1" dirty="0"/>
          </a:p>
          <a:p>
            <a:pPr lvl="0" algn="just">
              <a:lnSpc>
                <a:spcPct val="115000"/>
              </a:lnSpc>
              <a:spcAft>
                <a:spcPts val="1000"/>
              </a:spcAft>
              <a:buFont typeface="Symbol"/>
              <a:buChar char=""/>
            </a:pPr>
            <a:r>
              <a:rPr lang="cs-CZ" sz="2200" dirty="0"/>
              <a:t>SWOT analýza hodnotí silné, slabé stránky projektu, hrozby a příležitosti spojené s projektem</a:t>
            </a:r>
          </a:p>
          <a:p>
            <a:pPr>
              <a:lnSpc>
                <a:spcPct val="120000"/>
              </a:lnSpc>
            </a:pPr>
            <a:r>
              <a:rPr lang="cs-CZ" sz="2200" dirty="0" smtClean="0"/>
              <a:t> </a:t>
            </a:r>
            <a:endParaRPr lang="cs-CZ" sz="2200" dirty="0"/>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50</a:t>
            </a:fld>
            <a:endParaRPr lang="en-US" dirty="0"/>
          </a:p>
        </p:txBody>
      </p:sp>
    </p:spTree>
    <p:extLst>
      <p:ext uri="{BB962C8B-B14F-4D97-AF65-F5344CB8AC3E}">
        <p14:creationId xmlns:p14="http://schemas.microsoft.com/office/powerpoint/2010/main" val="2364200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355" y="112026"/>
            <a:ext cx="8834162" cy="1143000"/>
          </a:xfrm>
        </p:spPr>
        <p:txBody>
          <a:bodyPr/>
          <a:lstStyle/>
          <a:p>
            <a:r>
              <a:rPr lang="cs-CZ" sz="3200" dirty="0"/>
              <a:t>5. výzva IROP</a:t>
            </a:r>
            <a:br>
              <a:rPr lang="cs-CZ" sz="32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endParaRPr lang="cs-CZ" sz="1800" dirty="0"/>
          </a:p>
        </p:txBody>
      </p:sp>
      <p:sp>
        <p:nvSpPr>
          <p:cNvPr id="3" name="Zástupný symbol pro obsah 2"/>
          <p:cNvSpPr>
            <a:spLocks noGrp="1"/>
          </p:cNvSpPr>
          <p:nvPr>
            <p:ph idx="1"/>
          </p:nvPr>
        </p:nvSpPr>
        <p:spPr>
          <a:xfrm>
            <a:off x="457200" y="1272619"/>
            <a:ext cx="8229600" cy="4900237"/>
          </a:xfrm>
        </p:spPr>
        <p:txBody>
          <a:bodyPr>
            <a:normAutofit fontScale="70000" lnSpcReduction="20000"/>
          </a:bodyPr>
          <a:lstStyle/>
          <a:p>
            <a:pPr marL="0" lvl="0" indent="0">
              <a:lnSpc>
                <a:spcPct val="120000"/>
              </a:lnSpc>
              <a:buNone/>
            </a:pPr>
            <a:r>
              <a:rPr lang="pl-PL" sz="2500" b="1" u="sng" dirty="0">
                <a:solidFill>
                  <a:prstClr val="black"/>
                </a:solidFill>
              </a:rPr>
              <a:t>Podklady pro hodnocení projektu:</a:t>
            </a:r>
          </a:p>
          <a:p>
            <a:pPr marL="0" lvl="0" indent="0">
              <a:lnSpc>
                <a:spcPct val="120000"/>
              </a:lnSpc>
              <a:buNone/>
            </a:pPr>
            <a:r>
              <a:rPr lang="cs-CZ" sz="2500" b="1" dirty="0" smtClean="0">
                <a:solidFill>
                  <a:prstClr val="black"/>
                </a:solidFill>
              </a:rPr>
              <a:t>e) Cenová analýza trhu</a:t>
            </a:r>
            <a:endParaRPr lang="cs-CZ" sz="2500" b="1" dirty="0">
              <a:solidFill>
                <a:prstClr val="black"/>
              </a:solidFill>
            </a:endParaRPr>
          </a:p>
          <a:p>
            <a:pPr marL="252000" indent="0">
              <a:buNone/>
            </a:pPr>
            <a:r>
              <a:rPr lang="cs-CZ" sz="2500" dirty="0" smtClean="0"/>
              <a:t>Žadatel </a:t>
            </a:r>
            <a:r>
              <a:rPr lang="cs-CZ" sz="2500" dirty="0"/>
              <a:t>uvede v tabulce data zjištěná na základě průzkumu trhu, který dokládá jako povinnou přílohu č. 10 k žádosti.</a:t>
            </a:r>
          </a:p>
          <a:p>
            <a:pPr marL="0" lvl="0" indent="0">
              <a:lnSpc>
                <a:spcPct val="120000"/>
              </a:lnSpc>
              <a:buNone/>
            </a:pPr>
            <a:r>
              <a:rPr lang="cs-CZ" sz="2500" b="1" dirty="0">
                <a:solidFill>
                  <a:prstClr val="black"/>
                </a:solidFill>
              </a:rPr>
              <a:t>f</a:t>
            </a:r>
            <a:r>
              <a:rPr lang="cs-CZ" sz="2500" b="1" dirty="0" smtClean="0">
                <a:solidFill>
                  <a:prstClr val="black"/>
                </a:solidFill>
              </a:rPr>
              <a:t>) Prokázání vlastnických vztahů</a:t>
            </a:r>
          </a:p>
          <a:p>
            <a:pPr marL="252000" indent="0">
              <a:lnSpc>
                <a:spcPct val="120000"/>
              </a:lnSpc>
              <a:buNone/>
            </a:pPr>
            <a:r>
              <a:rPr lang="cs-CZ" sz="2500" dirty="0"/>
              <a:t>Žadatel uvede přehled nemovitostí a oddělení/pracovišť nemocnice, ve kterých budou umístěny jednotlivé přístroje/technologie a popíše vlastnické vztahy k těmto nemovitostem.</a:t>
            </a:r>
          </a:p>
          <a:p>
            <a:pPr marL="0" lvl="0" indent="0">
              <a:lnSpc>
                <a:spcPct val="120000"/>
              </a:lnSpc>
              <a:buNone/>
            </a:pPr>
            <a:r>
              <a:rPr lang="cs-CZ" sz="2500" b="1" dirty="0">
                <a:solidFill>
                  <a:prstClr val="black"/>
                </a:solidFill>
              </a:rPr>
              <a:t>g</a:t>
            </a:r>
            <a:r>
              <a:rPr lang="cs-CZ" sz="2500" b="1" dirty="0" smtClean="0">
                <a:solidFill>
                  <a:prstClr val="black"/>
                </a:solidFill>
              </a:rPr>
              <a:t>) Kalkulace vyrovnávací platby</a:t>
            </a:r>
            <a:endParaRPr lang="cs-CZ" sz="2500" b="1" dirty="0">
              <a:solidFill>
                <a:prstClr val="black"/>
              </a:solidFill>
            </a:endParaRPr>
          </a:p>
          <a:p>
            <a:pPr marL="252000" indent="0">
              <a:buNone/>
            </a:pPr>
            <a:r>
              <a:rPr lang="cs-CZ" sz="2500" dirty="0"/>
              <a:t>Výše vyrovnávací platby je omezena rozsahem nezbytným pro úhradu nákladů vynaložených při plnění závazků veřejné služby s ohledem na příslušné výnosy. </a:t>
            </a:r>
          </a:p>
          <a:p>
            <a:pPr marL="0" lvl="0" indent="0">
              <a:lnSpc>
                <a:spcPct val="120000"/>
              </a:lnSpc>
              <a:buNone/>
            </a:pPr>
            <a:r>
              <a:rPr lang="cs-CZ" sz="2500" b="1" dirty="0">
                <a:solidFill>
                  <a:prstClr val="black"/>
                </a:solidFill>
              </a:rPr>
              <a:t>h</a:t>
            </a:r>
            <a:r>
              <a:rPr lang="cs-CZ" sz="2500" b="1" dirty="0" smtClean="0">
                <a:solidFill>
                  <a:prstClr val="black"/>
                </a:solidFill>
              </a:rPr>
              <a:t>) Podklady pro výpočet ukazatelů CBA</a:t>
            </a:r>
            <a:endParaRPr lang="cs-CZ" sz="2500" b="1" dirty="0">
              <a:solidFill>
                <a:prstClr val="black"/>
              </a:solidFill>
            </a:endParaRPr>
          </a:p>
          <a:p>
            <a:pPr marL="252000" indent="0">
              <a:buNone/>
            </a:pPr>
            <a:r>
              <a:rPr lang="cs-CZ" sz="2500" dirty="0"/>
              <a:t>Pravidla hodnocení CBA budou zveřejněna při aktualizaci Specifických pravidel pro žadatele a příjemce  nejpozději 26. 10. 2015. Modul CBA v žádosti bude přístupný ode dne příjmu žádostí o podporu, tj. od 26. 10. 2015.</a:t>
            </a:r>
          </a:p>
          <a:p>
            <a:pPr marL="252000"/>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7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br>
              <a:rPr lang="cs-CZ" sz="32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1128599"/>
            <a:ext cx="8229600" cy="4893868"/>
          </a:xfrm>
        </p:spPr>
        <p:txBody>
          <a:bodyPr>
            <a:noAutofit/>
          </a:bodyPr>
          <a:lstStyle/>
          <a:p>
            <a:r>
              <a:rPr lang="cs-CZ" sz="1700" b="1" dirty="0"/>
              <a:t>Indikátory výstupu</a:t>
            </a:r>
            <a:endParaRPr lang="cs-CZ" sz="1700" dirty="0"/>
          </a:p>
          <a:p>
            <a:r>
              <a:rPr lang="cs-CZ" sz="1700" b="1" dirty="0"/>
              <a:t>5 78 05 - Podpořená pracoviště zdravotní péče</a:t>
            </a:r>
            <a:endParaRPr lang="cs-CZ" sz="1700" dirty="0"/>
          </a:p>
          <a:p>
            <a:r>
              <a:rPr lang="cs-CZ" sz="1700" dirty="0"/>
              <a:t>Povinný indikátor pro všechny projekty. Žadatel uvede cílovou hodnotu projektu, kterou se zavazuje naplnit.  </a:t>
            </a:r>
          </a:p>
          <a:p>
            <a:r>
              <a:rPr lang="cs-CZ" sz="1700" b="1" dirty="0"/>
              <a:t>Indikátory výsledku</a:t>
            </a:r>
            <a:endParaRPr lang="cs-CZ" sz="1700" dirty="0"/>
          </a:p>
          <a:p>
            <a:r>
              <a:rPr lang="cs-CZ" sz="1700" b="1" dirty="0"/>
              <a:t>5 79 10 - Kapacity modernizované vysoce specializované a návazné zdravotní péče</a:t>
            </a:r>
            <a:endParaRPr lang="cs-CZ" sz="1700" dirty="0"/>
          </a:p>
          <a:p>
            <a:r>
              <a:rPr lang="cs-CZ" sz="1700" dirty="0"/>
              <a:t>Indikátor povinně uvedou projekty, jejichž součástí je zvýšení či snížení počtu lůžek v podpořeném zařízení zdravotní péče. Žadatel uvede výchozí hodnotu a cílovou hodnotu indikátoru, kterou se zavazuje naplnit. </a:t>
            </a:r>
          </a:p>
          <a:p>
            <a:r>
              <a:rPr lang="cs-CZ" sz="1700" dirty="0"/>
              <a:t>Pokud není součástí projektu změna počtu lůžek, žadatel tento indikátor NEVYBÍRÁ ani NEVYKAZUJE. Náhradou výsledkového indikátoru je textové pole s názvem „Co je cílem projektu?“ na záložce „Popis projektu“. Zde žadatel slovně popíše cíle projektu a očekávané výsledky a změny, kterých má být realizací projektu dosaženo.</a:t>
            </a:r>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52</a:t>
            </a:fld>
            <a:endParaRPr lang="en-US" dirty="0"/>
          </a:p>
        </p:txBody>
      </p:sp>
    </p:spTree>
    <p:extLst>
      <p:ext uri="{BB962C8B-B14F-4D97-AF65-F5344CB8AC3E}">
        <p14:creationId xmlns:p14="http://schemas.microsoft.com/office/powerpoint/2010/main" val="3598159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3200" dirty="0" smtClean="0"/>
              <a:t/>
            </a:r>
            <a:br>
              <a:rPr lang="cs-CZ" sz="3200" dirty="0" smtClean="0"/>
            </a:br>
            <a:r>
              <a:rPr lang="cs-CZ" sz="3200" dirty="0"/>
              <a:t>5. výzva IROP</a:t>
            </a:r>
            <a:r>
              <a:rPr lang="cs-CZ" sz="2000" dirty="0"/>
              <a:t/>
            </a:r>
            <a:br>
              <a:rPr lang="cs-CZ" sz="2000" dirty="0"/>
            </a:br>
            <a:r>
              <a:rPr lang="cs-CZ" sz="1800" cap="none" dirty="0"/>
              <a:t>„</a:t>
            </a:r>
            <a:r>
              <a:rPr lang="cs-CZ" sz="1800" cap="none" dirty="0">
                <a:solidFill>
                  <a:schemeClr val="tx2"/>
                </a:solidFill>
              </a:rPr>
              <a:t>Vysoce specializovaná péče v oblastech </a:t>
            </a:r>
            <a:r>
              <a:rPr lang="cs-CZ" sz="1800" cap="none" dirty="0" err="1">
                <a:solidFill>
                  <a:schemeClr val="tx2"/>
                </a:solidFill>
              </a:rPr>
              <a:t>onkogynekologie</a:t>
            </a:r>
            <a:r>
              <a:rPr lang="cs-CZ" sz="1800" cap="none" dirty="0">
                <a:solidFill>
                  <a:schemeClr val="tx2"/>
                </a:solidFill>
              </a:rPr>
              <a:t> a </a:t>
            </a:r>
            <a:r>
              <a:rPr lang="cs-CZ" sz="1800" cap="none" dirty="0" err="1">
                <a:solidFill>
                  <a:schemeClr val="tx2"/>
                </a:solidFill>
              </a:rPr>
              <a:t>perinatologie</a:t>
            </a:r>
            <a:r>
              <a:rPr lang="cs-CZ" sz="1800" cap="none" dirty="0"/>
              <a:t>“</a:t>
            </a:r>
            <a:r>
              <a:rPr lang="en-US" sz="1800" dirty="0"/>
              <a:t/>
            </a:r>
            <a:br>
              <a:rPr lang="en-US" sz="1800" dirty="0"/>
            </a:br>
            <a:endParaRPr lang="en-US" sz="1800" dirty="0"/>
          </a:p>
        </p:txBody>
      </p:sp>
      <p:sp>
        <p:nvSpPr>
          <p:cNvPr id="3" name="Content Placeholder 2"/>
          <p:cNvSpPr>
            <a:spLocks noGrp="1"/>
          </p:cNvSpPr>
          <p:nvPr>
            <p:ph idx="1"/>
          </p:nvPr>
        </p:nvSpPr>
        <p:spPr>
          <a:xfrm>
            <a:off x="457200" y="1214324"/>
            <a:ext cx="8229600" cy="4893868"/>
          </a:xfrm>
        </p:spPr>
        <p:txBody>
          <a:bodyPr>
            <a:normAutofit fontScale="85000" lnSpcReduction="20000"/>
          </a:bodyPr>
          <a:lstStyle/>
          <a:p>
            <a:pPr marL="0" indent="0">
              <a:buNone/>
            </a:pPr>
            <a:r>
              <a:rPr lang="cs-CZ" sz="2200" b="1" dirty="0"/>
              <a:t>Podmínky Rozhodnutí o poskytnutí dotace</a:t>
            </a:r>
          </a:p>
          <a:p>
            <a:pPr marL="0" indent="0">
              <a:buNone/>
            </a:pPr>
            <a:endParaRPr lang="cs-CZ" sz="2200" dirty="0"/>
          </a:p>
          <a:p>
            <a:r>
              <a:rPr lang="cs-CZ" sz="2200" dirty="0"/>
              <a:t>nedílná součást právního aktu – </a:t>
            </a:r>
            <a:r>
              <a:rPr lang="cs-CZ" sz="2200" dirty="0" err="1" smtClean="0"/>
              <a:t>RoPD</a:t>
            </a:r>
            <a:endParaRPr lang="cs-CZ" sz="2200" dirty="0"/>
          </a:p>
          <a:p>
            <a:r>
              <a:rPr lang="cs-CZ" sz="2200" dirty="0"/>
              <a:t>pravidla, kterými se musí příjemce řídit po celou dobu realizace</a:t>
            </a:r>
            <a:br>
              <a:rPr lang="cs-CZ" sz="2200" dirty="0"/>
            </a:br>
            <a:r>
              <a:rPr lang="cs-CZ" sz="2200" dirty="0"/>
              <a:t>a udržitelnosti projektu</a:t>
            </a:r>
          </a:p>
          <a:p>
            <a:r>
              <a:rPr lang="cs-CZ" sz="2200" dirty="0"/>
              <a:t>5 částí – Obecná ustanovení, Finanční rámec, Podmínky, na které je poskytnutí dotace vázáno (16 podmínek), Pozastavení nebo vrácení dotace, Závěrečná ustanovení</a:t>
            </a:r>
          </a:p>
          <a:p>
            <a:r>
              <a:rPr lang="cs-CZ" sz="2200" dirty="0"/>
              <a:t>vzor – příloha č. </a:t>
            </a:r>
            <a:r>
              <a:rPr lang="cs-CZ" sz="2200" dirty="0" smtClean="0"/>
              <a:t>6 a 7 </a:t>
            </a:r>
            <a:r>
              <a:rPr lang="cs-CZ" sz="2200" dirty="0"/>
              <a:t>Specifických pravidel</a:t>
            </a:r>
          </a:p>
          <a:p>
            <a:pPr marL="0" indent="0">
              <a:buNone/>
            </a:pPr>
            <a:endParaRPr lang="cs-CZ" sz="2200" dirty="0"/>
          </a:p>
          <a:p>
            <a:pPr marL="0" indent="0">
              <a:buNone/>
            </a:pPr>
            <a:r>
              <a:rPr lang="cs-CZ" sz="2200" b="1" dirty="0"/>
              <a:t>Publicita</a:t>
            </a:r>
          </a:p>
          <a:p>
            <a:pPr marL="0" indent="0">
              <a:buNone/>
            </a:pPr>
            <a:endParaRPr lang="cs-CZ" sz="2200" dirty="0"/>
          </a:p>
          <a:p>
            <a:r>
              <a:rPr lang="cs-CZ" sz="2200" dirty="0"/>
              <a:t>informování veřejnosti o podpoře z ESIF během realizace i po </a:t>
            </a:r>
            <a:r>
              <a:rPr lang="cs-CZ" sz="2200" dirty="0" smtClean="0"/>
              <a:t>ukončení realizace </a:t>
            </a:r>
            <a:r>
              <a:rPr lang="cs-CZ" sz="2200" dirty="0"/>
              <a:t>projektu</a:t>
            </a:r>
          </a:p>
          <a:p>
            <a:r>
              <a:rPr lang="cs-CZ" sz="2200" dirty="0"/>
              <a:t>povinné informační a propagační </a:t>
            </a:r>
            <a:r>
              <a:rPr lang="cs-CZ" sz="2200" dirty="0" smtClean="0"/>
              <a:t>nástroje (pamětní deska, plakát)  </a:t>
            </a:r>
          </a:p>
          <a:p>
            <a:r>
              <a:rPr lang="cs-CZ" sz="2200" dirty="0" smtClean="0"/>
              <a:t>prvky </a:t>
            </a:r>
            <a:r>
              <a:rPr lang="cs-CZ" sz="2200" dirty="0"/>
              <a:t>povinné publicity – logo IROP, logo MMR ČR</a:t>
            </a:r>
          </a:p>
          <a:p>
            <a:r>
              <a:rPr lang="cs-CZ" sz="2200" dirty="0"/>
              <a:t>podrobná pravidla publicity – kapitola 13 Obecných pravidel</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53</a:t>
            </a:fld>
            <a:endParaRPr lang="en-US" dirty="0"/>
          </a:p>
        </p:txBody>
      </p:sp>
    </p:spTree>
    <p:extLst>
      <p:ext uri="{BB962C8B-B14F-4D97-AF65-F5344CB8AC3E}">
        <p14:creationId xmlns:p14="http://schemas.microsoft.com/office/powerpoint/2010/main" val="2896585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41" y="274638"/>
            <a:ext cx="8917290" cy="1143000"/>
          </a:xfrm>
        </p:spPr>
        <p:txBody>
          <a:bodyPr/>
          <a:lstStyle/>
          <a:p>
            <a:r>
              <a:rPr lang="cs-CZ" sz="3200" dirty="0">
                <a:solidFill>
                  <a:prstClr val="black"/>
                </a:solidFill>
              </a:rPr>
              <a:t>5. výzva </a:t>
            </a:r>
            <a:r>
              <a:rPr lang="cs-CZ" sz="3200" dirty="0" smtClean="0">
                <a:solidFill>
                  <a:prstClr val="black"/>
                </a:solidFill>
              </a:rPr>
              <a:t>IROP</a:t>
            </a:r>
            <a:r>
              <a:rPr lang="cs-CZ" sz="2000" dirty="0" smtClean="0">
                <a:solidFill>
                  <a:prstClr val="black"/>
                </a:solidFill>
              </a:rPr>
              <a:t/>
            </a:r>
            <a:br>
              <a:rPr lang="cs-CZ" sz="2000" dirty="0" smtClean="0">
                <a:solidFill>
                  <a:prstClr val="black"/>
                </a:solidFill>
              </a:rPr>
            </a:br>
            <a:r>
              <a:rPr lang="cs-CZ" sz="1800" cap="none" dirty="0" smtClean="0">
                <a:solidFill>
                  <a:prstClr val="black"/>
                </a:solidFill>
              </a:rPr>
              <a:t>„</a:t>
            </a:r>
            <a:r>
              <a:rPr lang="cs-CZ" sz="1800" cap="none" dirty="0" smtClean="0">
                <a:solidFill>
                  <a:srgbClr val="1F497D"/>
                </a:solidFill>
              </a:rPr>
              <a:t>Vysoce </a:t>
            </a:r>
            <a:r>
              <a:rPr lang="cs-CZ" sz="1800" cap="none" dirty="0">
                <a:solidFill>
                  <a:srgbClr val="1F497D"/>
                </a:solidFill>
              </a:rPr>
              <a:t>specializovaná péče v oblastech </a:t>
            </a:r>
            <a:r>
              <a:rPr lang="cs-CZ" sz="1800" cap="none" dirty="0" err="1" smtClean="0">
                <a:solidFill>
                  <a:srgbClr val="1F497D"/>
                </a:solidFill>
              </a:rPr>
              <a:t>onkogynekologie</a:t>
            </a:r>
            <a:r>
              <a:rPr lang="cs-CZ" sz="1800" cap="none" dirty="0">
                <a:solidFill>
                  <a:srgbClr val="1F497D"/>
                </a:solidFill>
              </a:rPr>
              <a:t> </a:t>
            </a:r>
            <a:r>
              <a:rPr lang="cs-CZ" sz="1800" cap="none" dirty="0" smtClean="0">
                <a:solidFill>
                  <a:srgbClr val="1F497D"/>
                </a:solidFill>
              </a:rPr>
              <a:t>a </a:t>
            </a:r>
            <a:r>
              <a:rPr lang="cs-CZ" sz="1800" cap="none" dirty="0" err="1" smtClean="0">
                <a:solidFill>
                  <a:srgbClr val="1F497D"/>
                </a:solidFill>
              </a:rPr>
              <a:t>perinatologie</a:t>
            </a:r>
            <a:r>
              <a:rPr lang="cs-CZ" sz="1800" cap="none" dirty="0">
                <a:solidFill>
                  <a:prstClr val="black"/>
                </a:solidFill>
              </a:rPr>
              <a:t>“</a:t>
            </a:r>
            <a:endParaRPr lang="cs-CZ" dirty="0"/>
          </a:p>
        </p:txBody>
      </p:sp>
      <p:sp>
        <p:nvSpPr>
          <p:cNvPr id="3" name="Zástupný symbol pro obsah 2"/>
          <p:cNvSpPr>
            <a:spLocks noGrp="1"/>
          </p:cNvSpPr>
          <p:nvPr>
            <p:ph idx="1"/>
          </p:nvPr>
        </p:nvSpPr>
        <p:spPr/>
        <p:txBody>
          <a:bodyPr>
            <a:normAutofit/>
          </a:bodyPr>
          <a:lstStyle/>
          <a:p>
            <a:r>
              <a:rPr lang="cs-CZ" sz="1800" b="1" dirty="0"/>
              <a:t>Čestné prohlášení o úhradách z veřejného zdravotního pojištění</a:t>
            </a:r>
            <a:endParaRPr lang="cs-CZ" sz="1800" dirty="0"/>
          </a:p>
          <a:p>
            <a:endParaRPr lang="cs-CZ" sz="1800" dirty="0" smtClean="0"/>
          </a:p>
          <a:p>
            <a:r>
              <a:rPr lang="cs-CZ" sz="1800" dirty="0"/>
              <a:t>Já, níže podepsaný zástupce (jméno) prohlašuji, že výkony v rámci přístrojového vybavení vysoce specializovaného centra </a:t>
            </a:r>
            <a:r>
              <a:rPr lang="cs-CZ" sz="1800" dirty="0" err="1"/>
              <a:t>onkogynekologické</a:t>
            </a:r>
            <a:r>
              <a:rPr lang="cs-CZ" sz="1800" dirty="0"/>
              <a:t> zdravotní péče a vysoce specializovaného centra intenzivní perinatologické péče pořízené pro potřeby (název centra) z dotace přidělené v rámci 5. výzvy IROP Ministerstva pro místní rozvoj pro specifický cíl 2.3 IROP budou propláceny z veřejného zdravotního pojištění.</a:t>
            </a:r>
          </a:p>
          <a:p>
            <a:endParaRPr lang="cs-CZ" sz="1800" dirty="0" smtClean="0"/>
          </a:p>
          <a:p>
            <a:r>
              <a:rPr lang="cs-CZ" sz="1800" b="1" cap="all" dirty="0"/>
              <a:t>Průzkum trhu</a:t>
            </a:r>
            <a:endParaRPr lang="cs-CZ" sz="1800" dirty="0"/>
          </a:p>
          <a:p>
            <a:endParaRPr lang="cs-CZ" sz="1800" dirty="0" smtClean="0"/>
          </a:p>
          <a:p>
            <a:r>
              <a:rPr lang="cs-CZ" sz="1800" dirty="0" smtClean="0"/>
              <a:t>Žadatel </a:t>
            </a:r>
            <a:r>
              <a:rPr lang="cs-CZ" sz="1800" dirty="0"/>
              <a:t>doloží průzkum trhu na pořizované přístrojové vybavení, na základě kterého vycházel při stanovení ceny do Podkladů pro hodnocení projektu, kap. 5 Cenová analýza trhu.</a:t>
            </a:r>
          </a:p>
          <a:p>
            <a:endParaRPr lang="cs-CZ" sz="18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54</a:t>
            </a:fld>
            <a:endParaRPr lang="en-US" dirty="0"/>
          </a:p>
        </p:txBody>
      </p:sp>
    </p:spTree>
    <p:extLst>
      <p:ext uri="{BB962C8B-B14F-4D97-AF65-F5344CB8AC3E}">
        <p14:creationId xmlns:p14="http://schemas.microsoft.com/office/powerpoint/2010/main" val="647550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Plánované výzvy v SC 2.3</a:t>
            </a:r>
            <a:endParaRPr lang="cs-CZ" sz="3200" dirty="0"/>
          </a:p>
        </p:txBody>
      </p:sp>
      <p:sp>
        <p:nvSpPr>
          <p:cNvPr id="3" name="Zástupný symbol pro obsah 2"/>
          <p:cNvSpPr>
            <a:spLocks noGrp="1"/>
          </p:cNvSpPr>
          <p:nvPr>
            <p:ph idx="1"/>
          </p:nvPr>
        </p:nvSpPr>
        <p:spPr/>
        <p:txBody>
          <a:bodyPr>
            <a:normAutofit/>
          </a:bodyPr>
          <a:lstStyle/>
          <a:p>
            <a:endParaRPr lang="cs-CZ" sz="2400" dirty="0" smtClean="0"/>
          </a:p>
          <a:p>
            <a:r>
              <a:rPr lang="cs-CZ" sz="2400" dirty="0" smtClean="0"/>
              <a:t>Zvýšení kvality návazné péče</a:t>
            </a:r>
            <a:endParaRPr lang="cs-CZ" sz="2400" dirty="0"/>
          </a:p>
          <a:p>
            <a:r>
              <a:rPr lang="cs-CZ" sz="2400" dirty="0" smtClean="0"/>
              <a:t>Deinstitucionalizace psychiatrické péče</a:t>
            </a: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52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Výzva „Zvýšení kvality návazné péče“</a:t>
            </a:r>
            <a:endParaRPr lang="cs-CZ" sz="3200" dirty="0"/>
          </a:p>
        </p:txBody>
      </p:sp>
      <p:sp>
        <p:nvSpPr>
          <p:cNvPr id="3" name="Zástupný symbol pro obsah 2"/>
          <p:cNvSpPr>
            <a:spLocks noGrp="1"/>
          </p:cNvSpPr>
          <p:nvPr>
            <p:ph idx="1"/>
          </p:nvPr>
        </p:nvSpPr>
        <p:spPr/>
        <p:txBody>
          <a:bodyPr>
            <a:normAutofit fontScale="92500"/>
          </a:bodyPr>
          <a:lstStyle/>
          <a:p>
            <a:r>
              <a:rPr lang="cs-CZ" sz="2400" b="1" dirty="0" smtClean="0"/>
              <a:t>Zvýšení kvality návazné péče </a:t>
            </a:r>
            <a:r>
              <a:rPr lang="cs-CZ" sz="2400" dirty="0" smtClean="0"/>
              <a:t>– celková alokace 4 mld. Kč</a:t>
            </a:r>
          </a:p>
          <a:p>
            <a:r>
              <a:rPr lang="cs-CZ" sz="2400" b="1" dirty="0" smtClean="0"/>
              <a:t>Druh výzvy </a:t>
            </a:r>
            <a:r>
              <a:rPr lang="cs-CZ" sz="2400" dirty="0" smtClean="0"/>
              <a:t>– průběžná</a:t>
            </a:r>
          </a:p>
          <a:p>
            <a:r>
              <a:rPr lang="cs-CZ" sz="2400" b="1" dirty="0" smtClean="0"/>
              <a:t>Plánované datum vyhlášení výzvy</a:t>
            </a:r>
            <a:r>
              <a:rPr lang="cs-CZ" sz="2400" dirty="0" smtClean="0"/>
              <a:t> – duben 2016</a:t>
            </a:r>
          </a:p>
          <a:p>
            <a:r>
              <a:rPr lang="cs-CZ" sz="2400" b="1" dirty="0" smtClean="0"/>
              <a:t>Podporované aktivity </a:t>
            </a:r>
            <a:r>
              <a:rPr lang="cs-CZ" sz="2400" dirty="0" smtClean="0"/>
              <a:t>– zvýšení kvality návazné péče</a:t>
            </a:r>
          </a:p>
          <a:p>
            <a:r>
              <a:rPr lang="cs-CZ" sz="2400" b="1" dirty="0" smtClean="0"/>
              <a:t>Cílové skupiny </a:t>
            </a:r>
            <a:r>
              <a:rPr lang="cs-CZ" sz="2400" dirty="0" smtClean="0"/>
              <a:t>– pacienti návazné péče</a:t>
            </a:r>
          </a:p>
          <a:p>
            <a:r>
              <a:rPr lang="cs-CZ" sz="2400" b="1" dirty="0" smtClean="0"/>
              <a:t>Území</a:t>
            </a:r>
            <a:r>
              <a:rPr lang="cs-CZ" sz="2400" dirty="0" smtClean="0"/>
              <a:t> (místo dopadu) – území celé ČR mimo hl. m. Prahy</a:t>
            </a:r>
          </a:p>
          <a:p>
            <a:r>
              <a:rPr lang="cs-CZ" sz="2400" b="1" dirty="0"/>
              <a:t>Typy příjemců </a:t>
            </a:r>
            <a:r>
              <a:rPr lang="cs-CZ" sz="2400" dirty="0"/>
              <a:t>- příspěvkové organizace zřizované Ministerstvem zdravotnictví ČR, kraje, organizace zřizované nebo zakládané kraji, obce, organizace zřizované nebo zakládané obcemi, subjekty poskytující veřejnou službu v oblasti zdravotní péče podle zákona č.372/2011 nebo zákona č. 258/2000 Sb., v platných zněních </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56</a:t>
            </a:fld>
            <a:endParaRPr lang="en-US" dirty="0"/>
          </a:p>
        </p:txBody>
      </p:sp>
    </p:spTree>
    <p:extLst>
      <p:ext uri="{BB962C8B-B14F-4D97-AF65-F5344CB8AC3E}">
        <p14:creationId xmlns:p14="http://schemas.microsoft.com/office/powerpoint/2010/main" val="1596011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Zvýšení kvality návazné péče</a:t>
            </a:r>
            <a:endParaRPr lang="cs-CZ" sz="3200" dirty="0"/>
          </a:p>
        </p:txBody>
      </p:sp>
      <p:sp>
        <p:nvSpPr>
          <p:cNvPr id="3" name="Zástupný symbol pro obsah 2"/>
          <p:cNvSpPr>
            <a:spLocks noGrp="1"/>
          </p:cNvSpPr>
          <p:nvPr>
            <p:ph idx="1"/>
          </p:nvPr>
        </p:nvSpPr>
        <p:spPr/>
        <p:txBody>
          <a:bodyPr>
            <a:normAutofit fontScale="92500" lnSpcReduction="20000"/>
          </a:bodyPr>
          <a:lstStyle/>
          <a:p>
            <a:pPr algn="just"/>
            <a:r>
              <a:rPr lang="cs-CZ" sz="2400" b="1" dirty="0" smtClean="0">
                <a:solidFill>
                  <a:srgbClr val="0070C0"/>
                </a:solidFill>
              </a:rPr>
              <a:t>Podporované aktivity:</a:t>
            </a:r>
          </a:p>
          <a:p>
            <a:pPr algn="just"/>
            <a:r>
              <a:rPr lang="cs-CZ" sz="2400" dirty="0" smtClean="0"/>
              <a:t>Podpora </a:t>
            </a:r>
            <a:r>
              <a:rPr lang="cs-CZ" sz="2400" dirty="0" smtClean="0"/>
              <a:t>může spočívat v modernizaci diagnostických přístrojů typu ultrazvuky, tomografy, endoskopy, RTG</a:t>
            </a:r>
            <a:r>
              <a:rPr lang="cs-CZ" sz="2400" dirty="0" smtClean="0"/>
              <a:t>.</a:t>
            </a:r>
          </a:p>
          <a:p>
            <a:pPr marL="0" indent="0" algn="just">
              <a:buNone/>
            </a:pPr>
            <a:endParaRPr lang="cs-CZ" sz="2400" dirty="0" smtClean="0"/>
          </a:p>
          <a:p>
            <a:pPr algn="just"/>
            <a:r>
              <a:rPr lang="cs-CZ" sz="2400" dirty="0" smtClean="0"/>
              <a:t>V případě podpory oboru, který následuje po vysoce specializované péči, typicky rehabilitační a fyzikální medicína, půjde o modernizaci vybavení v podobě antidekubitních matrací, rehabilitačních přístrojů jako jsou </a:t>
            </a:r>
            <a:r>
              <a:rPr lang="cs-CZ" sz="2400" dirty="0" err="1" smtClean="0"/>
              <a:t>motodlahy</a:t>
            </a:r>
            <a:r>
              <a:rPr lang="cs-CZ" sz="2400" dirty="0" smtClean="0"/>
              <a:t> nebo terapeutické chodníky, případně ergoterapeutické konzole</a:t>
            </a:r>
            <a:r>
              <a:rPr lang="cs-CZ" sz="2400" dirty="0" smtClean="0"/>
              <a:t>.</a:t>
            </a:r>
          </a:p>
          <a:p>
            <a:pPr marL="0" indent="0" algn="just">
              <a:buNone/>
            </a:pPr>
            <a:endParaRPr lang="cs-CZ" sz="2400" dirty="0" smtClean="0"/>
          </a:p>
          <a:p>
            <a:pPr algn="just"/>
            <a:r>
              <a:rPr lang="cs-CZ" sz="2400" dirty="0" smtClean="0"/>
              <a:t>Příkladem podpory souvisejících činností a metod, které jsou součástí návazné péče, je modernizace laboratorní diagnostiky, a to pořízením kultivačních přístrojů, centrifug, digestoří.</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57</a:t>
            </a:fld>
            <a:endParaRPr lang="en-US" dirty="0"/>
          </a:p>
        </p:txBody>
      </p:sp>
    </p:spTree>
    <p:extLst>
      <p:ext uri="{BB962C8B-B14F-4D97-AF65-F5344CB8AC3E}">
        <p14:creationId xmlns:p14="http://schemas.microsoft.com/office/powerpoint/2010/main" val="4111985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prstClr val="black"/>
                </a:solidFill>
              </a:rPr>
              <a:t>Zvýšení kvality návazné péče</a:t>
            </a:r>
            <a:endParaRPr lang="cs-CZ" dirty="0"/>
          </a:p>
        </p:txBody>
      </p:sp>
      <p:sp>
        <p:nvSpPr>
          <p:cNvPr id="3" name="Zástupný symbol pro obsah 2"/>
          <p:cNvSpPr>
            <a:spLocks noGrp="1"/>
          </p:cNvSpPr>
          <p:nvPr>
            <p:ph idx="1"/>
          </p:nvPr>
        </p:nvSpPr>
        <p:spPr/>
        <p:txBody>
          <a:bodyPr>
            <a:normAutofit/>
          </a:bodyPr>
          <a:lstStyle/>
          <a:p>
            <a:r>
              <a:rPr lang="cs-CZ" sz="2000" b="1" dirty="0" smtClean="0">
                <a:solidFill>
                  <a:srgbClr val="0070C0"/>
                </a:solidFill>
              </a:rPr>
              <a:t>Referenční dokument – Koncepce návazné péče</a:t>
            </a:r>
          </a:p>
          <a:p>
            <a:endParaRPr lang="cs-CZ" sz="2000" b="1" dirty="0">
              <a:solidFill>
                <a:srgbClr val="0070C0"/>
              </a:solidFill>
            </a:endParaRPr>
          </a:p>
          <a:p>
            <a:r>
              <a:rPr lang="cs-CZ" sz="1600" dirty="0" smtClean="0"/>
              <a:t>Cílem koncepce je stanovit základ pro dokončení procesu koncentrace vysoce specializované péče na národní úrovni vytvořením účinného návazného systému péče na regionální úrovni.</a:t>
            </a:r>
          </a:p>
          <a:p>
            <a:endParaRPr lang="cs-CZ" sz="1600" dirty="0"/>
          </a:p>
          <a:p>
            <a:r>
              <a:rPr lang="cs-CZ" sz="1600" dirty="0" smtClean="0"/>
              <a:t>Modernizace základní infrastruktury sítí poskytovatelů zdravotních služeb zaměřených na poskytování vysoce specializované péče a dále na ni </a:t>
            </a:r>
            <a:r>
              <a:rPr lang="cs-CZ" sz="1600" b="1" dirty="0" smtClean="0"/>
              <a:t>navazující, tj. návaznou</a:t>
            </a:r>
          </a:p>
          <a:p>
            <a:endParaRPr lang="cs-CZ" sz="1600" b="1" dirty="0"/>
          </a:p>
          <a:p>
            <a:r>
              <a:rPr lang="cs-CZ" sz="1600" dirty="0" smtClean="0"/>
              <a:t>Vazba jednotlivých složek péče (léčebné, diagnostické, preventivní a ošetřovatelské) na péči typicky poskytovanou v systému péče vysoce specializované a v zaměření na ty obory péče, které jsou pro zdravotní péči v regionech páteřní.</a:t>
            </a:r>
            <a:endParaRPr lang="cs-CZ" sz="16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58</a:t>
            </a:fld>
            <a:endParaRPr lang="en-US" dirty="0"/>
          </a:p>
        </p:txBody>
      </p:sp>
    </p:spTree>
    <p:extLst>
      <p:ext uri="{BB962C8B-B14F-4D97-AF65-F5344CB8AC3E}">
        <p14:creationId xmlns:p14="http://schemas.microsoft.com/office/powerpoint/2010/main" val="421950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prstClr val="black"/>
                </a:solidFill>
              </a:rPr>
              <a:t>Zvýšení kvality návazné péče</a:t>
            </a:r>
            <a:endParaRPr lang="cs-CZ" dirty="0"/>
          </a:p>
        </p:txBody>
      </p:sp>
      <p:sp>
        <p:nvSpPr>
          <p:cNvPr id="3" name="Zástupný symbol pro obsah 2"/>
          <p:cNvSpPr>
            <a:spLocks noGrp="1"/>
          </p:cNvSpPr>
          <p:nvPr>
            <p:ph idx="1"/>
          </p:nvPr>
        </p:nvSpPr>
        <p:spPr/>
        <p:txBody>
          <a:bodyPr/>
          <a:lstStyle/>
          <a:p>
            <a:pPr lvl="0"/>
            <a:r>
              <a:rPr lang="cs-CZ" sz="2000" b="1" dirty="0">
                <a:solidFill>
                  <a:srgbClr val="0070C0"/>
                </a:solidFill>
              </a:rPr>
              <a:t>Referenční dokument – Koncepce návazné péče</a:t>
            </a:r>
          </a:p>
          <a:p>
            <a:endParaRPr lang="cs-CZ" sz="2000" b="1" dirty="0" smtClean="0">
              <a:solidFill>
                <a:srgbClr val="000000"/>
              </a:solidFill>
              <a:latin typeface="Times New Roman"/>
            </a:endParaRPr>
          </a:p>
          <a:p>
            <a:r>
              <a:rPr lang="cs-CZ" sz="2000" b="1" dirty="0" smtClean="0">
                <a:solidFill>
                  <a:srgbClr val="000000"/>
                </a:solidFill>
              </a:rPr>
              <a:t>Cílem </a:t>
            </a:r>
            <a:r>
              <a:rPr lang="cs-CZ" sz="2000" b="1" dirty="0">
                <a:solidFill>
                  <a:srgbClr val="000000"/>
                </a:solidFill>
              </a:rPr>
              <a:t>podpory by nemělo být rozšiřování kapacity stávající péče, ale vyrovnání rozdílů v její kvalitě mezi jednotlivými zařízeními a vytvoření prostředí pro efektivní spolupráci zařízení různých medicínských úrovní.</a:t>
            </a:r>
            <a:endParaRPr lang="cs-CZ" sz="2000" b="1" dirty="0" smtClean="0">
              <a:solidFill>
                <a:srgbClr val="000000"/>
              </a:solidFill>
            </a:endParaRPr>
          </a:p>
          <a:p>
            <a:endParaRPr lang="cs-CZ" sz="2000" b="1" dirty="0">
              <a:solidFill>
                <a:srgbClr val="000000"/>
              </a:solidFill>
              <a:latin typeface="Times New Roman"/>
            </a:endParaRPr>
          </a:p>
          <a:p>
            <a:pPr marL="0" indent="0">
              <a:buNone/>
            </a:pPr>
            <a:endParaRPr lang="cs-CZ" sz="2000" b="1" dirty="0">
              <a:solidFill>
                <a:srgbClr val="000000"/>
              </a:solidFill>
              <a:latin typeface="Times New Roman"/>
            </a:endParaRPr>
          </a:p>
          <a:p>
            <a:r>
              <a:rPr lang="cs-CZ" sz="2000" b="1" dirty="0" smtClean="0">
                <a:solidFill>
                  <a:srgbClr val="000000"/>
                </a:solidFill>
              </a:rPr>
              <a:t>Při </a:t>
            </a:r>
            <a:r>
              <a:rPr lang="cs-CZ" sz="2000" b="1" dirty="0">
                <a:solidFill>
                  <a:srgbClr val="000000"/>
                </a:solidFill>
              </a:rPr>
              <a:t>zohlednění základních kritérií koncepce návazné péče bude použití principu </a:t>
            </a:r>
            <a:r>
              <a:rPr lang="cs-CZ" sz="2000" b="1" dirty="0" err="1">
                <a:solidFill>
                  <a:srgbClr val="000000"/>
                </a:solidFill>
              </a:rPr>
              <a:t>tématické</a:t>
            </a:r>
            <a:r>
              <a:rPr lang="cs-CZ" sz="2000" b="1" dirty="0">
                <a:solidFill>
                  <a:srgbClr val="000000"/>
                </a:solidFill>
              </a:rPr>
              <a:t> koncentrace znamenat, že z celkového počtu 155 českých nemocnic jich bude moci být podpořeno 61 (resp. 71 při použití výjimek), což činí 39,35 % (45,8 %). </a:t>
            </a:r>
            <a:endParaRPr lang="cs-CZ" sz="2000" b="1" dirty="0" smtClean="0">
              <a:solidFill>
                <a:srgbClr val="000000"/>
              </a:solidFill>
            </a:endParaRPr>
          </a:p>
          <a:p>
            <a:endParaRPr lang="cs-CZ" sz="2000" b="1" dirty="0">
              <a:solidFill>
                <a:srgbClr val="000000"/>
              </a:solidFill>
              <a:latin typeface="Times New Roman"/>
            </a:endParaRPr>
          </a:p>
          <a:p>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59</a:t>
            </a:fld>
            <a:endParaRPr lang="en-US" dirty="0"/>
          </a:p>
        </p:txBody>
      </p:sp>
    </p:spTree>
    <p:extLst>
      <p:ext uri="{BB962C8B-B14F-4D97-AF65-F5344CB8AC3E}">
        <p14:creationId xmlns:p14="http://schemas.microsoft.com/office/powerpoint/2010/main" val="180073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it-IT" sz="3200" dirty="0"/>
              <a:t>Pravidla pro žadatele a příjemce</a:t>
            </a:r>
          </a:p>
        </p:txBody>
      </p:sp>
      <p:sp>
        <p:nvSpPr>
          <p:cNvPr id="3" name="Content Placeholder 2"/>
          <p:cNvSpPr>
            <a:spLocks noGrp="1"/>
          </p:cNvSpPr>
          <p:nvPr>
            <p:ph idx="1"/>
          </p:nvPr>
        </p:nvSpPr>
        <p:spPr>
          <a:xfrm>
            <a:off x="93825" y="994450"/>
            <a:ext cx="7906485" cy="4893868"/>
          </a:xfrm>
        </p:spPr>
        <p:txBody>
          <a:bodyPr>
            <a:normAutofit/>
          </a:bodyPr>
          <a:lstStyle/>
          <a:p>
            <a:pPr marL="400050" lvl="1" indent="0">
              <a:lnSpc>
                <a:spcPct val="150000"/>
              </a:lnSpc>
              <a:spcBef>
                <a:spcPts val="1200"/>
              </a:spcBef>
              <a:spcAft>
                <a:spcPts val="600"/>
              </a:spcAft>
              <a:buNone/>
              <a:defRPr/>
            </a:pPr>
            <a:r>
              <a:rPr lang="cs-CZ" sz="2400" b="1" dirty="0" smtClean="0">
                <a:cs typeface="Arial" charset="0"/>
              </a:rPr>
              <a:t>Kapitoly Obecných pravidel</a:t>
            </a:r>
            <a:endParaRPr lang="cs-CZ" sz="2400" dirty="0">
              <a:cs typeface="Arial" charset="0"/>
            </a:endParaRP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6</a:t>
            </a:fld>
            <a:endParaRPr lang="en-US" dirty="0"/>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3860"/>
          <a:stretch/>
        </p:blipFill>
        <p:spPr bwMode="auto">
          <a:xfrm>
            <a:off x="574814" y="1763109"/>
            <a:ext cx="7994371"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378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Výzva „Deinstitucionalizace psychiatrické péče“</a:t>
            </a:r>
            <a:endParaRPr lang="cs-CZ" sz="3200" dirty="0"/>
          </a:p>
        </p:txBody>
      </p:sp>
      <p:sp>
        <p:nvSpPr>
          <p:cNvPr id="3" name="Zástupný symbol pro obsah 2"/>
          <p:cNvSpPr>
            <a:spLocks noGrp="1"/>
          </p:cNvSpPr>
          <p:nvPr>
            <p:ph idx="1"/>
          </p:nvPr>
        </p:nvSpPr>
        <p:spPr/>
        <p:txBody>
          <a:bodyPr>
            <a:normAutofit fontScale="92500" lnSpcReduction="20000"/>
          </a:bodyPr>
          <a:lstStyle/>
          <a:p>
            <a:r>
              <a:rPr lang="cs-CZ" sz="2200" b="1" dirty="0" smtClean="0"/>
              <a:t>Deinstitucionalizace psychiatrické péče </a:t>
            </a:r>
            <a:r>
              <a:rPr lang="cs-CZ" sz="2200" dirty="0" smtClean="0"/>
              <a:t>– celková alokace 2. mld. Kč</a:t>
            </a:r>
          </a:p>
          <a:p>
            <a:r>
              <a:rPr lang="cs-CZ" sz="2200" b="1" dirty="0" smtClean="0"/>
              <a:t>Druh výzvy </a:t>
            </a:r>
            <a:r>
              <a:rPr lang="cs-CZ" sz="2200" dirty="0" smtClean="0"/>
              <a:t>– průběžná</a:t>
            </a:r>
          </a:p>
          <a:p>
            <a:r>
              <a:rPr lang="cs-CZ" sz="2200" b="1" dirty="0" smtClean="0"/>
              <a:t>Plánované datum vyhlášení výzvy </a:t>
            </a:r>
            <a:r>
              <a:rPr lang="cs-CZ" sz="2200" dirty="0" smtClean="0"/>
              <a:t>– Květen 2016</a:t>
            </a:r>
          </a:p>
          <a:p>
            <a:r>
              <a:rPr lang="cs-CZ" sz="2200" b="1" dirty="0" smtClean="0"/>
              <a:t>Podporované aktivity </a:t>
            </a:r>
            <a:r>
              <a:rPr lang="cs-CZ" sz="2200" dirty="0" smtClean="0"/>
              <a:t>– Deinstitucionalizace psychiatrické péče</a:t>
            </a:r>
          </a:p>
          <a:p>
            <a:r>
              <a:rPr lang="cs-CZ" sz="2200" b="1" dirty="0" smtClean="0"/>
              <a:t>Cílové skupiny </a:t>
            </a:r>
            <a:r>
              <a:rPr lang="cs-CZ" sz="2200" dirty="0" smtClean="0"/>
              <a:t>– Osoby s duševními poruchami a poruchami chování a jejich rodiny</a:t>
            </a:r>
          </a:p>
          <a:p>
            <a:r>
              <a:rPr lang="cs-CZ" sz="2200" b="1" dirty="0" smtClean="0"/>
              <a:t>Území</a:t>
            </a:r>
            <a:r>
              <a:rPr lang="cs-CZ" sz="2200" dirty="0" smtClean="0"/>
              <a:t> (místo dopadu) – Území celé ČR</a:t>
            </a:r>
          </a:p>
          <a:p>
            <a:r>
              <a:rPr lang="cs-CZ" sz="2200" b="1" dirty="0" smtClean="0"/>
              <a:t>Typy příjemců </a:t>
            </a:r>
            <a:r>
              <a:rPr lang="cs-CZ" sz="2200" dirty="0" smtClean="0"/>
              <a:t>- příspěvkové </a:t>
            </a:r>
            <a:r>
              <a:rPr lang="cs-CZ" sz="2200" dirty="0"/>
              <a:t>organizace zřizované Ministerstvem zdravotnictví ČR, kraje, organizace zřizované nebo zakládané kraji, obce, organizace zřizované nebo zakládané obcemi, subjekty poskytující veřejnou službu v oblasti zdravotní péče podle zákona č.372/2011 nebo zákona č. 258/2000 Sb., v platných zněních, nestátní neziskové organizace, dobrovolné svazky obcí, organizace zřizované nebo zakládané dobrovolnými svazky </a:t>
            </a:r>
            <a:r>
              <a:rPr lang="cs-CZ" sz="2200" dirty="0" smtClean="0"/>
              <a:t>obcí</a:t>
            </a:r>
            <a:r>
              <a:rPr lang="cs-CZ" sz="2200" dirty="0"/>
              <a:t>, církve, církevní organizace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60</a:t>
            </a:fld>
            <a:endParaRPr lang="en-US" dirty="0"/>
          </a:p>
        </p:txBody>
      </p:sp>
    </p:spTree>
    <p:extLst>
      <p:ext uri="{BB962C8B-B14F-4D97-AF65-F5344CB8AC3E}">
        <p14:creationId xmlns:p14="http://schemas.microsoft.com/office/powerpoint/2010/main" val="1962706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Deinstitucionalizace psychiatrické péče</a:t>
            </a:r>
            <a:endParaRPr lang="cs-CZ" sz="3200" dirty="0"/>
          </a:p>
        </p:txBody>
      </p:sp>
      <p:sp>
        <p:nvSpPr>
          <p:cNvPr id="3" name="Zástupný symbol pro obsah 2"/>
          <p:cNvSpPr>
            <a:spLocks noGrp="1"/>
          </p:cNvSpPr>
          <p:nvPr>
            <p:ph idx="1"/>
          </p:nvPr>
        </p:nvSpPr>
        <p:spPr/>
        <p:txBody>
          <a:bodyPr>
            <a:normAutofit fontScale="92500" lnSpcReduction="20000"/>
          </a:bodyPr>
          <a:lstStyle/>
          <a:p>
            <a:pPr algn="just"/>
            <a:r>
              <a:rPr lang="cs-CZ" sz="2200" b="1" dirty="0" smtClean="0">
                <a:solidFill>
                  <a:srgbClr val="0070C0"/>
                </a:solidFill>
              </a:rPr>
              <a:t>Podporované aktivity:</a:t>
            </a:r>
          </a:p>
          <a:p>
            <a:pPr algn="just"/>
            <a:r>
              <a:rPr lang="cs-CZ" sz="2200" dirty="0" smtClean="0"/>
              <a:t>Podpora </a:t>
            </a:r>
            <a:r>
              <a:rPr lang="cs-CZ" sz="2200" dirty="0" smtClean="0"/>
              <a:t>může spočívat v pořízení prostor a potřebných stavebních úprav pro poskytování psychiatrické péče v centrech duševního zdraví, v psychiatrických ambulancích a v psychiatrických odděleních nemocnic</a:t>
            </a:r>
            <a:r>
              <a:rPr lang="cs-CZ" sz="2200" dirty="0" smtClean="0"/>
              <a:t>.</a:t>
            </a:r>
          </a:p>
          <a:p>
            <a:pPr marL="0" indent="0" algn="just">
              <a:buNone/>
            </a:pPr>
            <a:endParaRPr lang="cs-CZ" sz="2200" dirty="0" smtClean="0"/>
          </a:p>
          <a:p>
            <a:pPr algn="just"/>
            <a:r>
              <a:rPr lang="cs-CZ" sz="2200" dirty="0" smtClean="0"/>
              <a:t>Centra duševního zdraví poskytují např. služby mobilních asertivních týmů, terénní služby v domácím prostředí pacientů, krizová centra, denní stacionáře a denní centra</a:t>
            </a:r>
            <a:r>
              <a:rPr lang="cs-CZ" sz="2200" dirty="0" smtClean="0"/>
              <a:t>.</a:t>
            </a:r>
          </a:p>
          <a:p>
            <a:pPr marL="0" indent="0" algn="just">
              <a:buNone/>
            </a:pPr>
            <a:endParaRPr lang="cs-CZ" sz="2200" dirty="0" smtClean="0"/>
          </a:p>
          <a:p>
            <a:pPr algn="just"/>
            <a:r>
              <a:rPr lang="cs-CZ" sz="2200" dirty="0" smtClean="0"/>
              <a:t>Podpora může spočívat ve vybavení zdravotnickými technologiemi, informačními technologiemi a nábytkem. V případě mobilních týmu půjde rovněž o pořízení automobilů pro poskytování služeb v terénu</a:t>
            </a:r>
            <a:r>
              <a:rPr lang="cs-CZ" sz="2200" dirty="0" smtClean="0"/>
              <a:t>.</a:t>
            </a:r>
          </a:p>
          <a:p>
            <a:pPr marL="0" indent="0" algn="just">
              <a:buNone/>
            </a:pPr>
            <a:endParaRPr lang="cs-CZ" sz="2200" dirty="0" smtClean="0"/>
          </a:p>
          <a:p>
            <a:pPr algn="just"/>
            <a:r>
              <a:rPr lang="cs-CZ" sz="2200" dirty="0" smtClean="0"/>
              <a:t>Nebudou podporovány investice do infrastruktury dlouhodobé lůžkové péče v psychiatrických nemocnicích.</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61</a:t>
            </a:fld>
            <a:endParaRPr lang="en-US" dirty="0"/>
          </a:p>
        </p:txBody>
      </p:sp>
    </p:spTree>
    <p:extLst>
      <p:ext uri="{BB962C8B-B14F-4D97-AF65-F5344CB8AC3E}">
        <p14:creationId xmlns:p14="http://schemas.microsoft.com/office/powerpoint/2010/main" val="4047840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prstClr val="black"/>
                </a:solidFill>
              </a:rPr>
              <a:t>Deinstitucionalizace psychiatrické péče</a:t>
            </a:r>
            <a:endParaRPr lang="cs-CZ" dirty="0"/>
          </a:p>
        </p:txBody>
      </p:sp>
      <p:sp>
        <p:nvSpPr>
          <p:cNvPr id="3" name="Zástupný symbol pro obsah 2"/>
          <p:cNvSpPr>
            <a:spLocks noGrp="1"/>
          </p:cNvSpPr>
          <p:nvPr>
            <p:ph idx="1"/>
          </p:nvPr>
        </p:nvSpPr>
        <p:spPr/>
        <p:txBody>
          <a:bodyPr>
            <a:normAutofit lnSpcReduction="10000"/>
          </a:bodyPr>
          <a:lstStyle/>
          <a:p>
            <a:r>
              <a:rPr lang="cs-CZ" sz="2000" b="1" dirty="0" smtClean="0">
                <a:solidFill>
                  <a:schemeClr val="tx2"/>
                </a:solidFill>
              </a:rPr>
              <a:t>Referenční dokument – Strategie reformy psychiatrické péče</a:t>
            </a:r>
          </a:p>
          <a:p>
            <a:endParaRPr lang="cs-CZ" sz="2000" dirty="0" smtClean="0"/>
          </a:p>
          <a:p>
            <a:r>
              <a:rPr lang="cs-CZ" sz="2000" dirty="0" smtClean="0"/>
              <a:t>Strategie </a:t>
            </a:r>
            <a:r>
              <a:rPr lang="cs-CZ" sz="2000" dirty="0"/>
              <a:t>reformy psychiatrické péče schválená Ministerstvem zdravotnictví ČR na podzim </a:t>
            </a:r>
            <a:r>
              <a:rPr lang="cs-CZ" sz="2000" dirty="0" smtClean="0"/>
              <a:t>2013 definovala </a:t>
            </a:r>
            <a:r>
              <a:rPr lang="cs-CZ" sz="2000" dirty="0"/>
              <a:t>potřebu sítě Center duševního zdraví (CDZ), jejichž úkolem bude poskytování péče </a:t>
            </a:r>
            <a:r>
              <a:rPr lang="cs-CZ" sz="2000" dirty="0" smtClean="0"/>
              <a:t>a její </a:t>
            </a:r>
            <a:r>
              <a:rPr lang="cs-CZ" sz="2000" dirty="0"/>
              <a:t>koordinace zvláště vůči osobám se závažným duševním onemocněním. Centra </a:t>
            </a:r>
            <a:r>
              <a:rPr lang="cs-CZ" sz="2000" dirty="0" smtClean="0"/>
              <a:t>duševního zdraví </a:t>
            </a:r>
            <a:r>
              <a:rPr lang="cs-CZ" sz="2000" dirty="0"/>
              <a:t>byla popsána jako zařízení, která poskytují zdravotní i sociální služby, pracující </a:t>
            </a:r>
            <a:r>
              <a:rPr lang="cs-CZ" sz="2000" dirty="0" smtClean="0"/>
              <a:t>na týmovém </a:t>
            </a:r>
            <a:r>
              <a:rPr lang="cs-CZ" sz="2000" dirty="0"/>
              <a:t>základě, orientují se na terénní i ambulantní práci a jsou dobře dostupná v čase a </a:t>
            </a:r>
            <a:r>
              <a:rPr lang="cs-CZ" sz="2000" dirty="0" smtClean="0"/>
              <a:t>také co </a:t>
            </a:r>
            <a:r>
              <a:rPr lang="cs-CZ" sz="2000" dirty="0"/>
              <a:t>nejblíže přirozenému prostředí – domovu </a:t>
            </a:r>
            <a:r>
              <a:rPr lang="cs-CZ" sz="2000" dirty="0" smtClean="0"/>
              <a:t>klientů.</a:t>
            </a:r>
          </a:p>
          <a:p>
            <a:endParaRPr lang="cs-CZ" sz="2000" dirty="0"/>
          </a:p>
          <a:p>
            <a:r>
              <a:rPr lang="cs-CZ" sz="2000" dirty="0"/>
              <a:t>S</a:t>
            </a:r>
            <a:r>
              <a:rPr lang="cs-CZ" sz="2000" dirty="0" smtClean="0"/>
              <a:t>tandard </a:t>
            </a:r>
            <a:r>
              <a:rPr lang="cs-CZ" sz="2000" dirty="0"/>
              <a:t>CDZ </a:t>
            </a:r>
            <a:r>
              <a:rPr lang="cs-CZ" sz="2000" dirty="0" smtClean="0"/>
              <a:t>se zabývá </a:t>
            </a:r>
            <a:r>
              <a:rPr lang="cs-CZ" sz="2000" dirty="0"/>
              <a:t>cílovou skupinou závažně duševně </a:t>
            </a:r>
            <a:r>
              <a:rPr lang="cs-CZ" sz="2000" dirty="0" smtClean="0"/>
              <a:t>nemocných.</a:t>
            </a:r>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62</a:t>
            </a:fld>
            <a:endParaRPr lang="en-US" dirty="0"/>
          </a:p>
        </p:txBody>
      </p:sp>
    </p:spTree>
    <p:extLst>
      <p:ext uri="{BB962C8B-B14F-4D97-AF65-F5344CB8AC3E}">
        <p14:creationId xmlns:p14="http://schemas.microsoft.com/office/powerpoint/2010/main" val="4168458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prstClr val="black"/>
                </a:solidFill>
              </a:rPr>
              <a:t>Deinstitucionalizace psychiatrické péče</a:t>
            </a:r>
            <a:endParaRPr lang="cs-CZ" dirty="0"/>
          </a:p>
        </p:txBody>
      </p:sp>
      <p:sp>
        <p:nvSpPr>
          <p:cNvPr id="3" name="Zástupný symbol pro obsah 2"/>
          <p:cNvSpPr>
            <a:spLocks noGrp="1"/>
          </p:cNvSpPr>
          <p:nvPr>
            <p:ph idx="1"/>
          </p:nvPr>
        </p:nvSpPr>
        <p:spPr/>
        <p:txBody>
          <a:bodyPr>
            <a:normAutofit/>
          </a:bodyPr>
          <a:lstStyle/>
          <a:p>
            <a:r>
              <a:rPr lang="cs-CZ" sz="2000" b="1" dirty="0">
                <a:solidFill>
                  <a:schemeClr val="tx2"/>
                </a:solidFill>
              </a:rPr>
              <a:t>Referenční dokument – Strategie reformy psychiatrické péče</a:t>
            </a:r>
          </a:p>
          <a:p>
            <a:endParaRPr lang="cs-CZ" sz="2000" dirty="0" smtClean="0"/>
          </a:p>
          <a:p>
            <a:r>
              <a:rPr lang="cs-CZ" sz="2000" dirty="0" smtClean="0"/>
              <a:t>Centrum </a:t>
            </a:r>
            <a:r>
              <a:rPr lang="cs-CZ" sz="2000" dirty="0"/>
              <a:t>duševního zdraví je mezičlánkem mezi primární péčí včetně ambulantní </a:t>
            </a:r>
            <a:r>
              <a:rPr lang="cs-CZ" sz="2000" dirty="0" smtClean="0"/>
              <a:t>psychiatrické </a:t>
            </a:r>
            <a:r>
              <a:rPr lang="pt-BR" sz="2000" dirty="0" smtClean="0"/>
              <a:t>péče a lůžkovou - akutní i</a:t>
            </a:r>
            <a:r>
              <a:rPr lang="cs-CZ" sz="2000" dirty="0" smtClean="0"/>
              <a:t> specializovanou péčí.</a:t>
            </a:r>
          </a:p>
          <a:p>
            <a:endParaRPr lang="cs-CZ" sz="2000" dirty="0"/>
          </a:p>
          <a:p>
            <a:r>
              <a:rPr lang="cs-CZ" sz="2000" dirty="0"/>
              <a:t>Jednotlivé prvky péče poskytované CDZ jsou odvozeny od takzvané praxe založené na </a:t>
            </a:r>
            <a:r>
              <a:rPr lang="cs-CZ" sz="2000" dirty="0" smtClean="0"/>
              <a:t>důkazech (evidence </a:t>
            </a:r>
            <a:r>
              <a:rPr lang="cs-CZ" sz="2000" dirty="0" err="1"/>
              <a:t>based</a:t>
            </a:r>
            <a:r>
              <a:rPr lang="cs-CZ" sz="2000" dirty="0"/>
              <a:t> </a:t>
            </a:r>
            <a:r>
              <a:rPr lang="cs-CZ" sz="2000" dirty="0" err="1"/>
              <a:t>practice</a:t>
            </a:r>
            <a:r>
              <a:rPr lang="cs-CZ" sz="2000" dirty="0"/>
              <a:t>). Patří k nim krizová intervence s prokazatelným zlepšením </a:t>
            </a:r>
            <a:r>
              <a:rPr lang="cs-CZ" sz="2000" dirty="0" smtClean="0"/>
              <a:t>klinického stavu</a:t>
            </a:r>
            <a:r>
              <a:rPr lang="cs-CZ" sz="2000" dirty="0"/>
              <a:t>, větší spokojeností s léčbou, snížení zátěže rodin, snížení opakovaného přijetí </a:t>
            </a:r>
            <a:r>
              <a:rPr lang="cs-CZ" sz="2000" dirty="0" smtClean="0"/>
              <a:t>k hospitalizaci </a:t>
            </a:r>
            <a:r>
              <a:rPr lang="cs-CZ" sz="2000" dirty="0"/>
              <a:t>a vypadávání z léčby oproti standardní </a:t>
            </a:r>
            <a:r>
              <a:rPr lang="cs-CZ" sz="2000" dirty="0" smtClean="0"/>
              <a:t>léčbě.</a:t>
            </a:r>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63</a:t>
            </a:fld>
            <a:endParaRPr lang="en-US" dirty="0"/>
          </a:p>
        </p:txBody>
      </p:sp>
    </p:spTree>
    <p:extLst>
      <p:ext uri="{BB962C8B-B14F-4D97-AF65-F5344CB8AC3E}">
        <p14:creationId xmlns:p14="http://schemas.microsoft.com/office/powerpoint/2010/main" val="3952695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prstClr val="black"/>
                </a:solidFill>
              </a:rPr>
              <a:t>Deinstitucionalizace psychiatrické péče</a:t>
            </a:r>
            <a:endParaRPr lang="cs-CZ" dirty="0"/>
          </a:p>
        </p:txBody>
      </p:sp>
      <p:sp>
        <p:nvSpPr>
          <p:cNvPr id="3" name="Zástupný symbol pro obsah 2"/>
          <p:cNvSpPr>
            <a:spLocks noGrp="1"/>
          </p:cNvSpPr>
          <p:nvPr>
            <p:ph idx="1"/>
          </p:nvPr>
        </p:nvSpPr>
        <p:spPr/>
        <p:txBody>
          <a:bodyPr>
            <a:normAutofit lnSpcReduction="10000"/>
          </a:bodyPr>
          <a:lstStyle/>
          <a:p>
            <a:pPr lvl="0"/>
            <a:r>
              <a:rPr lang="cs-CZ" sz="2000" b="1" dirty="0">
                <a:solidFill>
                  <a:srgbClr val="1F497D"/>
                </a:solidFill>
              </a:rPr>
              <a:t>Referenční dokument – Strategie reformy psychiatrické péče</a:t>
            </a:r>
          </a:p>
          <a:p>
            <a:endParaRPr lang="cs-CZ" sz="2000" dirty="0" smtClean="0"/>
          </a:p>
          <a:p>
            <a:r>
              <a:rPr lang="cs-CZ" sz="2000" dirty="0" smtClean="0"/>
              <a:t>V </a:t>
            </a:r>
            <a:r>
              <a:rPr lang="cs-CZ" sz="2000" dirty="0"/>
              <a:t>CDZ se propojují zdravotní a sociální služby. Veškerá činnost se řídí platnou </a:t>
            </a:r>
            <a:r>
              <a:rPr lang="cs-CZ" sz="2000" dirty="0" smtClean="0"/>
              <a:t>legislativou, zejména </a:t>
            </a:r>
            <a:r>
              <a:rPr lang="cs-CZ" sz="2000" dirty="0"/>
              <a:t>Zákonem 372/2011 Sb., o zdravotních službách a Zákonem 108/2006 Sb., o </a:t>
            </a:r>
            <a:r>
              <a:rPr lang="cs-CZ" sz="2000" dirty="0" smtClean="0"/>
              <a:t>sociálních službách.</a:t>
            </a:r>
          </a:p>
          <a:p>
            <a:endParaRPr lang="cs-CZ" sz="2000" dirty="0"/>
          </a:p>
          <a:p>
            <a:r>
              <a:rPr lang="cs-CZ" sz="2000" b="1" dirty="0"/>
              <a:t>Multidisciplinární </a:t>
            </a:r>
            <a:r>
              <a:rPr lang="cs-CZ" sz="2000" b="1" dirty="0" smtClean="0"/>
              <a:t>tým</a:t>
            </a:r>
          </a:p>
          <a:p>
            <a:r>
              <a:rPr lang="cs-CZ" sz="2000" b="1" dirty="0"/>
              <a:t>A) Mobilní </a:t>
            </a:r>
            <a:r>
              <a:rPr lang="cs-CZ" sz="2000" b="1" dirty="0" smtClean="0"/>
              <a:t>služby</a:t>
            </a:r>
          </a:p>
          <a:p>
            <a:r>
              <a:rPr lang="cs-CZ" sz="2000" b="1" dirty="0"/>
              <a:t>B) Denní </a:t>
            </a:r>
            <a:r>
              <a:rPr lang="cs-CZ" sz="2000" b="1" dirty="0" smtClean="0"/>
              <a:t>služby</a:t>
            </a:r>
          </a:p>
          <a:p>
            <a:r>
              <a:rPr lang="cs-CZ" sz="2000" b="1" dirty="0"/>
              <a:t>C) Krizové </a:t>
            </a:r>
            <a:r>
              <a:rPr lang="cs-CZ" sz="2000" b="1" dirty="0" smtClean="0"/>
              <a:t>služby</a:t>
            </a:r>
          </a:p>
          <a:p>
            <a:r>
              <a:rPr lang="cs-CZ" sz="2000" b="1" dirty="0" smtClean="0"/>
              <a:t>D) </a:t>
            </a:r>
            <a:r>
              <a:rPr lang="cs-CZ" sz="2000" b="1" dirty="0"/>
              <a:t>Krizové služby CDZ s nepřetržitou krizovou </a:t>
            </a:r>
            <a:r>
              <a:rPr lang="cs-CZ" sz="2000" b="1" dirty="0" smtClean="0"/>
              <a:t>službou</a:t>
            </a:r>
          </a:p>
          <a:p>
            <a:r>
              <a:rPr lang="cs-CZ" sz="2000" b="1" dirty="0" smtClean="0"/>
              <a:t>E) </a:t>
            </a:r>
            <a:r>
              <a:rPr lang="cs-CZ" sz="2000" b="1" dirty="0"/>
              <a:t>Další </a:t>
            </a:r>
            <a:r>
              <a:rPr lang="cs-CZ" sz="2000" b="1" dirty="0" smtClean="0"/>
              <a:t>služby </a:t>
            </a:r>
            <a:r>
              <a:rPr lang="cs-CZ" sz="2000" dirty="0"/>
              <a:t>(</a:t>
            </a:r>
            <a:r>
              <a:rPr lang="cs-CZ" sz="2000" dirty="0" smtClean="0"/>
              <a:t>V </a:t>
            </a:r>
            <a:r>
              <a:rPr lang="cs-CZ" sz="2000" dirty="0"/>
              <a:t>rámci CDZ jsou poskytovány služby psychiatrické a </a:t>
            </a:r>
            <a:r>
              <a:rPr lang="cs-CZ" sz="2000" dirty="0" err="1"/>
              <a:t>klinickopsychologické</a:t>
            </a:r>
            <a:r>
              <a:rPr lang="cs-CZ" sz="2000" dirty="0"/>
              <a:t> </a:t>
            </a:r>
            <a:r>
              <a:rPr lang="cs-CZ" sz="2000" dirty="0" smtClean="0"/>
              <a:t>ambulance).</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64</a:t>
            </a:fld>
            <a:endParaRPr lang="en-US" dirty="0"/>
          </a:p>
        </p:txBody>
      </p:sp>
    </p:spTree>
    <p:extLst>
      <p:ext uri="{BB962C8B-B14F-4D97-AF65-F5344CB8AC3E}">
        <p14:creationId xmlns:p14="http://schemas.microsoft.com/office/powerpoint/2010/main" val="2971718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Deinstitucionalizace psychiatrické péče</a:t>
            </a:r>
            <a:endParaRPr lang="cs-CZ" sz="3200" dirty="0"/>
          </a:p>
        </p:txBody>
      </p:sp>
      <p:sp>
        <p:nvSpPr>
          <p:cNvPr id="3" name="Zástupný symbol pro obsah 2"/>
          <p:cNvSpPr>
            <a:spLocks noGrp="1"/>
          </p:cNvSpPr>
          <p:nvPr>
            <p:ph idx="1"/>
          </p:nvPr>
        </p:nvSpPr>
        <p:spPr/>
        <p:txBody>
          <a:bodyPr>
            <a:normAutofit fontScale="92500" lnSpcReduction="10000"/>
          </a:bodyPr>
          <a:lstStyle/>
          <a:p>
            <a:r>
              <a:rPr lang="cs-CZ" sz="2200" b="1" dirty="0" smtClean="0"/>
              <a:t>Deinstitucionalizace psychiatrické péče – komplementární výzva k OP Z</a:t>
            </a:r>
          </a:p>
          <a:p>
            <a:endParaRPr lang="cs-CZ" sz="2200" dirty="0" smtClean="0"/>
          </a:p>
          <a:p>
            <a:r>
              <a:rPr lang="cs-CZ" sz="2200" b="1" dirty="0" smtClean="0"/>
              <a:t>Schválení odborných materiálů k psychiatrické péči</a:t>
            </a:r>
          </a:p>
          <a:p>
            <a:endParaRPr lang="cs-CZ" sz="2200" dirty="0"/>
          </a:p>
          <a:p>
            <a:r>
              <a:rPr lang="cs-CZ" sz="2200" dirty="0" smtClean="0"/>
              <a:t>Schválení standardu Center duševního zdraví a vydání ve Věstníku MZd – 30.11. 2015</a:t>
            </a:r>
          </a:p>
          <a:p>
            <a:endParaRPr lang="cs-CZ" sz="2200" dirty="0" smtClean="0"/>
          </a:p>
          <a:p>
            <a:r>
              <a:rPr lang="cs-CZ" sz="2200" dirty="0" smtClean="0"/>
              <a:t>Schválení standardu akutních oddělení lůžkové psychiatrické péče ve všeobecných nemocnicích – 30. 11. 2015</a:t>
            </a:r>
          </a:p>
          <a:p>
            <a:endParaRPr lang="cs-CZ" sz="2200" dirty="0"/>
          </a:p>
          <a:p>
            <a:r>
              <a:rPr lang="cs-CZ" sz="2200" dirty="0" smtClean="0"/>
              <a:t>Schválení standardů prosté a rozšířené psychiatrické ambulance – 31. 12. 2015 </a:t>
            </a:r>
          </a:p>
          <a:p>
            <a:endParaRPr lang="cs-CZ" sz="2200" dirty="0"/>
          </a:p>
          <a:p>
            <a:endParaRPr lang="cs-CZ" sz="22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65</a:t>
            </a:fld>
            <a:endParaRPr lang="en-US" dirty="0"/>
          </a:p>
        </p:txBody>
      </p:sp>
    </p:spTree>
    <p:extLst>
      <p:ext uri="{BB962C8B-B14F-4D97-AF65-F5344CB8AC3E}">
        <p14:creationId xmlns:p14="http://schemas.microsoft.com/office/powerpoint/2010/main" val="1612942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prstClr val="black"/>
                </a:solidFill>
              </a:rPr>
              <a:t>Hodnotící kritéria </a:t>
            </a:r>
            <a:endParaRPr lang="cs-CZ" sz="3200" dirty="0"/>
          </a:p>
        </p:txBody>
      </p:sp>
      <p:sp>
        <p:nvSpPr>
          <p:cNvPr id="3" name="Zástupný symbol pro obsah 2"/>
          <p:cNvSpPr>
            <a:spLocks noGrp="1"/>
          </p:cNvSpPr>
          <p:nvPr>
            <p:ph idx="1"/>
          </p:nvPr>
        </p:nvSpPr>
        <p:spPr/>
        <p:txBody>
          <a:bodyPr>
            <a:noAutofit/>
          </a:bodyPr>
          <a:lstStyle/>
          <a:p>
            <a:r>
              <a:rPr lang="cs-CZ" sz="2000" b="1" dirty="0" smtClean="0"/>
              <a:t>Specifická kritéria přijatelnosti PD IROP– zvýšení kvality návazné péče</a:t>
            </a:r>
          </a:p>
          <a:p>
            <a:r>
              <a:rPr lang="cs-CZ" sz="1900" dirty="0" smtClean="0"/>
              <a:t>Poskytovatel návazné péče splňuje tyto podmínky:</a:t>
            </a:r>
          </a:p>
          <a:p>
            <a:pPr lvl="1"/>
            <a:r>
              <a:rPr lang="cs-CZ" sz="1900" dirty="0" smtClean="0"/>
              <a:t>Zajišťuje péči a služby v oborech gynekologie a porodnictví, dětské lékařství, chirurgie a vnitřní lékařství.</a:t>
            </a:r>
          </a:p>
          <a:p>
            <a:pPr lvl="1"/>
            <a:r>
              <a:rPr lang="cs-CZ" sz="1900" dirty="0" smtClean="0"/>
              <a:t>Zajišťuje péči alespoň ve čtyřech oborech/metodách definovaných Koncepcí návazné péče MZd a navázaných na vysoce specializované centrum.</a:t>
            </a:r>
          </a:p>
          <a:p>
            <a:pPr lvl="1"/>
            <a:r>
              <a:rPr lang="cs-CZ" sz="1900" dirty="0" smtClean="0"/>
              <a:t>Poskytovatel má alespoň 300 akutních lůžek nebo méně, pokud jsou v regionu LAU1 pouze zařízení s menší kapacitou lůžek.</a:t>
            </a:r>
          </a:p>
          <a:p>
            <a:pPr marL="457200" lvl="1" indent="0">
              <a:buNone/>
            </a:pPr>
            <a:endParaRPr lang="cs-CZ" sz="2000" dirty="0" smtClean="0"/>
          </a:p>
          <a:p>
            <a:r>
              <a:rPr lang="cs-CZ" sz="2000" b="1" dirty="0" smtClean="0"/>
              <a:t>Specifická kritéria přijatelnosti PD IROP – </a:t>
            </a:r>
            <a:r>
              <a:rPr lang="cs-CZ" sz="2000" b="1" dirty="0" err="1" smtClean="0"/>
              <a:t>deinstitucionalizace</a:t>
            </a:r>
            <a:r>
              <a:rPr lang="cs-CZ" sz="2000" b="1" dirty="0" smtClean="0"/>
              <a:t> psychiatrické péče</a:t>
            </a:r>
          </a:p>
          <a:p>
            <a:pPr lvl="1"/>
            <a:r>
              <a:rPr lang="cs-CZ" sz="1900" dirty="0" smtClean="0"/>
              <a:t>Projekt je v souladu se Strategií reformy psychiatrické péče.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66</a:t>
            </a:fld>
            <a:endParaRPr lang="en-US" dirty="0"/>
          </a:p>
        </p:txBody>
      </p:sp>
    </p:spTree>
    <p:extLst>
      <p:ext uri="{BB962C8B-B14F-4D97-AF65-F5344CB8AC3E}">
        <p14:creationId xmlns:p14="http://schemas.microsoft.com/office/powerpoint/2010/main" val="2352084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934188" y="879174"/>
            <a:ext cx="6896986" cy="6001643"/>
          </a:xfrm>
          <a:prstGeom prst="rect">
            <a:avLst/>
          </a:prstGeom>
        </p:spPr>
        <p:txBody>
          <a:bodyPr wrap="square">
            <a:spAutoFit/>
          </a:bodyPr>
          <a:lstStyle/>
          <a:p>
            <a:pPr algn="ctr">
              <a:lnSpc>
                <a:spcPct val="150000"/>
              </a:lnSpc>
            </a:pPr>
            <a:endParaRPr lang="cs-CZ" sz="2800" dirty="0" smtClean="0">
              <a:solidFill>
                <a:srgbClr val="000000"/>
              </a:solidFill>
              <a:latin typeface="Myriad Pro Black"/>
              <a:cs typeface="Myriad Pro Black"/>
            </a:endParaRPr>
          </a:p>
          <a:p>
            <a:pPr algn="ctr">
              <a:lnSpc>
                <a:spcPct val="150000"/>
              </a:lnSpc>
            </a:pPr>
            <a:r>
              <a:rPr lang="cs-CZ" sz="2800" b="1" dirty="0" smtClean="0">
                <a:solidFill>
                  <a:srgbClr val="000000"/>
                </a:solidFill>
                <a:latin typeface="Myriad Pro Black"/>
                <a:cs typeface="Myriad Pro Black"/>
              </a:rPr>
              <a:t>DĚKUJI VÁM ZA POZORNOST</a:t>
            </a:r>
            <a:r>
              <a:rPr lang="cs-CZ" dirty="0" smtClean="0">
                <a:solidFill>
                  <a:srgbClr val="000000"/>
                </a:solidFill>
                <a:cs typeface="Myriad Pro"/>
              </a:rPr>
              <a:t/>
            </a:r>
            <a:br>
              <a:rPr lang="cs-CZ" dirty="0" smtClean="0">
                <a:solidFill>
                  <a:srgbClr val="000000"/>
                </a:solidFill>
                <a:cs typeface="Myriad Pro"/>
              </a:rPr>
            </a:br>
            <a:r>
              <a:rPr lang="pl-PL" sz="2400" dirty="0" smtClean="0">
                <a:solidFill>
                  <a:srgbClr val="000000"/>
                </a:solidFill>
                <a:latin typeface="Myriad Pro"/>
                <a:cs typeface="Myriad Pro"/>
              </a:rPr>
              <a:t>Ing. Rostislav Mazal</a:t>
            </a:r>
          </a:p>
          <a:p>
            <a:pPr algn="ctr">
              <a:lnSpc>
                <a:spcPct val="150000"/>
              </a:lnSpc>
            </a:pPr>
            <a:r>
              <a:rPr lang="pl-PL" sz="2400" dirty="0" smtClean="0">
                <a:solidFill>
                  <a:srgbClr val="000000"/>
                </a:solidFill>
                <a:latin typeface="Myriad Pro"/>
                <a:cs typeface="Myriad Pro"/>
              </a:rPr>
              <a:t>Mgr. Martina Fišerová</a:t>
            </a:r>
          </a:p>
          <a:p>
            <a:pPr algn="ctr">
              <a:lnSpc>
                <a:spcPct val="150000"/>
              </a:lnSpc>
            </a:pPr>
            <a:r>
              <a:rPr lang="pl-PL" sz="2400" dirty="0" smtClean="0">
                <a:solidFill>
                  <a:srgbClr val="000000"/>
                </a:solidFill>
                <a:latin typeface="Myriad Pro"/>
                <a:cs typeface="Myriad Pro"/>
              </a:rPr>
              <a:t>Mgr. Marek Zeman</a:t>
            </a:r>
          </a:p>
          <a:p>
            <a:pPr algn="ctr">
              <a:lnSpc>
                <a:spcPct val="150000"/>
              </a:lnSpc>
            </a:pPr>
            <a:r>
              <a:rPr lang="pl-PL" sz="2400" dirty="0" smtClean="0">
                <a:solidFill>
                  <a:srgbClr val="000000"/>
                </a:solidFill>
                <a:latin typeface="Myriad Pro"/>
                <a:cs typeface="Myriad Pro"/>
              </a:rPr>
              <a:t>Ing. Aneta Korčianová</a:t>
            </a:r>
            <a:endParaRPr lang="pl-PL" sz="2400" dirty="0">
              <a:solidFill>
                <a:srgbClr val="000000"/>
              </a:solidFill>
              <a:latin typeface="Myriad Pro"/>
              <a:cs typeface="Myriad Pro"/>
            </a:endParaRPr>
          </a:p>
          <a:p>
            <a:pPr algn="ctr">
              <a:lnSpc>
                <a:spcPct val="150000"/>
              </a:lnSpc>
            </a:pPr>
            <a:r>
              <a:rPr lang="pl-PL" sz="2400" dirty="0" smtClean="0">
                <a:solidFill>
                  <a:srgbClr val="000000"/>
                </a:solidFill>
                <a:latin typeface="Myriad Pro"/>
                <a:cs typeface="Myriad Pro"/>
              </a:rPr>
              <a:t>Marek.Zeman@mmr.cz </a:t>
            </a:r>
          </a:p>
          <a:p>
            <a:pPr algn="ctr">
              <a:lnSpc>
                <a:spcPct val="150000"/>
              </a:lnSpc>
            </a:pPr>
            <a:r>
              <a:rPr lang="cs-CZ" sz="2400" dirty="0">
                <a:hlinkClick r:id="rId2"/>
              </a:rPr>
              <a:t>http://www.dotaceeu.cz/irop</a:t>
            </a:r>
            <a:endParaRPr lang="cs-CZ" sz="2400" dirty="0"/>
          </a:p>
          <a:p>
            <a:pPr algn="ctr">
              <a:lnSpc>
                <a:spcPct val="150000"/>
              </a:lnSpc>
            </a:pPr>
            <a:endParaRPr lang="pl-PL" sz="2800" dirty="0" smtClean="0">
              <a:solidFill>
                <a:srgbClr val="000000"/>
              </a:solidFill>
              <a:latin typeface="Myriad Pro"/>
              <a:cs typeface="Myriad Pro"/>
            </a:endParaRPr>
          </a:p>
          <a:p>
            <a:pPr algn="ctr">
              <a:lnSpc>
                <a:spcPct val="150000"/>
              </a:lnSpc>
            </a:pPr>
            <a:endParaRPr lang="pl-PL" sz="2800" dirty="0">
              <a:solidFill>
                <a:srgbClr val="000000"/>
              </a:solidFill>
              <a:latin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67</a:t>
            </a:fld>
            <a:endParaRPr lang="en-US" dirty="0"/>
          </a:p>
        </p:txBody>
      </p:sp>
    </p:spTree>
    <p:extLst>
      <p:ext uri="{BB962C8B-B14F-4D97-AF65-F5344CB8AC3E}">
        <p14:creationId xmlns:p14="http://schemas.microsoft.com/office/powerpoint/2010/main" val="425587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5801"/>
          </a:xfrm>
        </p:spPr>
        <p:txBody>
          <a:bodyPr/>
          <a:lstStyle/>
          <a:p>
            <a:r>
              <a:rPr lang="cs-CZ" sz="3200" dirty="0" smtClean="0"/>
              <a:t>Harmonogram výzev IROP 2015</a:t>
            </a:r>
            <a:endParaRPr lang="it-IT" sz="3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651196565"/>
              </p:ext>
            </p:extLst>
          </p:nvPr>
        </p:nvGraphicFramePr>
        <p:xfrm>
          <a:off x="402817" y="1330084"/>
          <a:ext cx="8338367" cy="4099812"/>
        </p:xfrm>
        <a:graphic>
          <a:graphicData uri="http://schemas.openxmlformats.org/drawingml/2006/table">
            <a:tbl>
              <a:tblPr>
                <a:tableStyleId>{5C22544A-7EE6-4342-B048-85BDC9FD1C3A}</a:tableStyleId>
              </a:tblPr>
              <a:tblGrid>
                <a:gridCol w="1440989"/>
                <a:gridCol w="5677312"/>
                <a:gridCol w="1220066"/>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baseline="0" dirty="0" smtClean="0">
                          <a:solidFill>
                            <a:schemeClr val="dk1"/>
                          </a:solidFill>
                          <a:effectLst/>
                          <a:latin typeface="+mn-lt"/>
                        </a:rPr>
                        <a:t>Vyhlášené výzvy IROP</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dirty="0" smtClean="0">
                          <a:solidFill>
                            <a:srgbClr val="000000"/>
                          </a:solidFill>
                          <a:effectLst/>
                          <a:latin typeface="Calibri"/>
                        </a:rPr>
                        <a:t>Vyhlášení</a:t>
                      </a:r>
                      <a:endParaRPr lang="cs-CZ" sz="2000" b="1" i="0" u="none" strike="noStrike" dirty="0">
                        <a:solidFill>
                          <a:srgbClr val="000000"/>
                        </a:solidFill>
                        <a:effectLst/>
                        <a:latin typeface="Calibri"/>
                      </a:endParaRPr>
                    </a:p>
                  </a:txBody>
                  <a:tcPr marL="9525" marR="9525" marT="9525" marB="0" anchor="ctr"/>
                </a:tc>
              </a:tr>
              <a:tr h="341651">
                <a:tc>
                  <a:txBody>
                    <a:bodyPr/>
                    <a:lstStyle/>
                    <a:p>
                      <a:pPr algn="ctr" fontAlgn="ctr"/>
                      <a:r>
                        <a:rPr lang="cs-CZ" sz="2000" u="none" strike="noStrike" dirty="0" smtClean="0">
                          <a:effectLst/>
                        </a:rPr>
                        <a:t>1</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Vybrané</a:t>
                      </a:r>
                      <a:r>
                        <a:rPr lang="cs-CZ" sz="2000" b="0" i="0" u="none" strike="noStrike" baseline="0" dirty="0" smtClean="0">
                          <a:solidFill>
                            <a:schemeClr val="dk1"/>
                          </a:solidFill>
                          <a:effectLst/>
                          <a:latin typeface="+mn-lt"/>
                        </a:rPr>
                        <a:t> úseky silnic II. a III. třídy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7/2015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2</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Územní</a:t>
                      </a:r>
                      <a:r>
                        <a:rPr lang="cs-CZ" sz="2000" b="0" i="0" u="none" strike="noStrike" baseline="0" dirty="0" smtClean="0">
                          <a:solidFill>
                            <a:schemeClr val="dk1"/>
                          </a:solidFill>
                          <a:effectLst/>
                          <a:latin typeface="+mn-lt"/>
                        </a:rPr>
                        <a:t> plány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7/2015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3</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Regulační</a:t>
                      </a:r>
                      <a:r>
                        <a:rPr lang="cs-CZ" sz="2000" b="0" i="0" u="none" strike="noStrike" baseline="0" dirty="0" smtClean="0">
                          <a:solidFill>
                            <a:schemeClr val="dk1"/>
                          </a:solidFill>
                          <a:effectLst/>
                          <a:latin typeface="+mn-lt"/>
                        </a:rPr>
                        <a:t> plány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4</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Aktivity</a:t>
                      </a:r>
                      <a:r>
                        <a:rPr lang="cs-CZ" sz="2000" b="0" i="0" u="none" strike="noStrike" baseline="0" dirty="0" smtClean="0">
                          <a:solidFill>
                            <a:schemeClr val="dk1"/>
                          </a:solidFill>
                          <a:effectLst/>
                          <a:latin typeface="+mn-lt"/>
                        </a:rPr>
                        <a:t> vedoucí k úplnému elektronickému podání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Provozní</a:t>
                      </a:r>
                      <a:r>
                        <a:rPr lang="cs-CZ" sz="2000" b="0" i="0" u="none" strike="noStrike" baseline="0" dirty="0" smtClean="0">
                          <a:solidFill>
                            <a:schemeClr val="dk1"/>
                          </a:solidFill>
                          <a:effectLst/>
                          <a:latin typeface="+mn-lt"/>
                        </a:rPr>
                        <a:t> a animační výdaje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7</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Deinstitucionalizace</a:t>
                      </a:r>
                      <a:r>
                        <a:rPr lang="cs-CZ" sz="2000" b="0" i="0" u="none" strike="noStrike" baseline="0" dirty="0" smtClean="0">
                          <a:solidFill>
                            <a:schemeClr val="dk1"/>
                          </a:solidFill>
                          <a:effectLst/>
                          <a:latin typeface="+mn-lt"/>
                        </a:rPr>
                        <a:t> sociálních služeb</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8</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Technická</a:t>
                      </a:r>
                      <a:r>
                        <a:rPr lang="cs-CZ" sz="2000" b="0" i="0" u="none" strike="noStrike" baseline="0" dirty="0" smtClean="0">
                          <a:solidFill>
                            <a:schemeClr val="dk1"/>
                          </a:solidFill>
                          <a:effectLst/>
                          <a:latin typeface="+mn-lt"/>
                        </a:rPr>
                        <a:t> pomoc</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9</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Územní studie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10</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Kyberbezpečnost</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11</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Sociální podnikání pro SVL</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12</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Sociální podnikání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spTree>
    <p:extLst>
      <p:ext uri="{BB962C8B-B14F-4D97-AF65-F5344CB8AC3E}">
        <p14:creationId xmlns:p14="http://schemas.microsoft.com/office/powerpoint/2010/main" val="117276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75"/>
            <a:ext cx="8229600" cy="1155801"/>
          </a:xfrm>
        </p:spPr>
        <p:txBody>
          <a:bodyPr/>
          <a:lstStyle/>
          <a:p>
            <a:r>
              <a:rPr lang="cs-CZ" sz="3200" dirty="0" smtClean="0"/>
              <a:t>Harmonogram výzev IROP 2015</a:t>
            </a:r>
            <a:endParaRPr lang="it-IT" sz="3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03523596"/>
              </p:ext>
            </p:extLst>
          </p:nvPr>
        </p:nvGraphicFramePr>
        <p:xfrm>
          <a:off x="358220" y="1668541"/>
          <a:ext cx="8531255" cy="3659902"/>
        </p:xfrm>
        <a:graphic>
          <a:graphicData uri="http://schemas.openxmlformats.org/drawingml/2006/table">
            <a:tbl>
              <a:tblPr>
                <a:tableStyleId>{5C22544A-7EE6-4342-B048-85BDC9FD1C3A}</a:tableStyleId>
              </a:tblPr>
              <a:tblGrid>
                <a:gridCol w="1403989"/>
                <a:gridCol w="5878977"/>
                <a:gridCol w="1248289"/>
              </a:tblGrid>
              <a:tr h="635494">
                <a:tc>
                  <a:txBody>
                    <a:bodyPr/>
                    <a:lstStyle/>
                    <a:p>
                      <a:pPr algn="ctr" fontAlgn="b"/>
                      <a:r>
                        <a:rPr lang="cs-CZ" sz="2000" b="1" u="none" strike="noStrike" dirty="0" smtClean="0">
                          <a:effectLst/>
                        </a:rPr>
                        <a:t>Číslo výzvy</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baseline="0" dirty="0" smtClean="0">
                          <a:solidFill>
                            <a:schemeClr val="dk1"/>
                          </a:solidFill>
                          <a:effectLst/>
                          <a:latin typeface="+mn-lt"/>
                        </a:rPr>
                        <a:t>Plánované výzvy IROP do konce 2015</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ctr"/>
                </a:tc>
              </a:tr>
              <a:tr h="350684">
                <a:tc>
                  <a:txBody>
                    <a:bodyPr/>
                    <a:lstStyle/>
                    <a:p>
                      <a:pPr algn="ctr" fontAlgn="ctr"/>
                      <a:r>
                        <a:rPr lang="cs-CZ" sz="2000" b="0" i="0" u="none" strike="noStrike" dirty="0" smtClean="0">
                          <a:solidFill>
                            <a:srgbClr val="000000"/>
                          </a:solidFill>
                          <a:effectLst/>
                          <a:latin typeface="Arial"/>
                        </a:rPr>
                        <a:t>13</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Revitalizace</a:t>
                      </a:r>
                      <a:r>
                        <a:rPr lang="cs-CZ" sz="2000" b="0" i="0" u="none" strike="noStrike" baseline="0" dirty="0" smtClean="0">
                          <a:solidFill>
                            <a:schemeClr val="dk1"/>
                          </a:solidFill>
                          <a:effectLst/>
                          <a:latin typeface="+mn-lt"/>
                        </a:rPr>
                        <a:t> souboru vybraných památek</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14</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Infrastruktura</a:t>
                      </a:r>
                      <a:r>
                        <a:rPr lang="cs-CZ" sz="2000" b="0" i="0" u="none" strike="noStrike" baseline="0" dirty="0" smtClean="0">
                          <a:solidFill>
                            <a:schemeClr val="dk1"/>
                          </a:solidFill>
                          <a:effectLst/>
                          <a:latin typeface="+mn-lt"/>
                        </a:rPr>
                        <a:t> pro předškolní vzdělávání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635494">
                <a:tc>
                  <a:txBody>
                    <a:bodyPr/>
                    <a:lstStyle/>
                    <a:p>
                      <a:pPr algn="ctr" fontAlgn="ctr"/>
                      <a:r>
                        <a:rPr lang="cs-CZ" sz="2000" b="0" i="0" u="none" strike="noStrike" dirty="0" smtClean="0">
                          <a:solidFill>
                            <a:srgbClr val="000000"/>
                          </a:solidFill>
                          <a:effectLst/>
                          <a:latin typeface="Arial"/>
                        </a:rPr>
                        <a:t>15</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Infrastruktura</a:t>
                      </a:r>
                      <a:r>
                        <a:rPr lang="cs-CZ" sz="2000" b="0" i="0" u="none" strike="noStrike" baseline="0" dirty="0" smtClean="0">
                          <a:solidFill>
                            <a:schemeClr val="dk1"/>
                          </a:solidFill>
                          <a:effectLst/>
                          <a:latin typeface="+mn-lt"/>
                        </a:rPr>
                        <a:t> pro předškolní vzdělávání v sociálně vyloučených lokalitách</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16</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Energetické</a:t>
                      </a:r>
                      <a:r>
                        <a:rPr lang="cs-CZ" sz="2000" b="0" i="0" u="none" strike="noStrike" baseline="0" dirty="0" smtClean="0">
                          <a:solidFill>
                            <a:schemeClr val="dk1"/>
                          </a:solidFill>
                          <a:effectLst/>
                          <a:latin typeface="+mn-lt"/>
                        </a:rPr>
                        <a:t> úspory v bytových domech</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p>
                  </a:txBody>
                  <a:tcPr marL="9525" marR="9525" marT="9525" marB="0" anchor="ctr">
                    <a:solidFill>
                      <a:schemeClr val="accent1">
                        <a:lumMod val="20000"/>
                        <a:lumOff val="80000"/>
                      </a:schemeClr>
                    </a:solidFill>
                  </a:tcPr>
                </a:tc>
              </a:tr>
              <a:tr h="635494">
                <a:tc>
                  <a:txBody>
                    <a:bodyPr/>
                    <a:lstStyle/>
                    <a:p>
                      <a:pPr algn="ctr" fontAlgn="ctr"/>
                      <a:r>
                        <a:rPr lang="cs-CZ" sz="2000" b="0" i="0" u="none" strike="noStrike" dirty="0" smtClean="0">
                          <a:solidFill>
                            <a:srgbClr val="000000"/>
                          </a:solidFill>
                          <a:effectLst/>
                          <a:latin typeface="Arial"/>
                        </a:rPr>
                        <a:t>17</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Elektronizace</a:t>
                      </a:r>
                      <a:r>
                        <a:rPr lang="cs-CZ" sz="2000" b="0" i="0" u="none" strike="noStrike" baseline="0" dirty="0" smtClean="0">
                          <a:solidFill>
                            <a:schemeClr val="dk1"/>
                          </a:solidFill>
                          <a:effectLst/>
                          <a:latin typeface="+mn-lt"/>
                        </a:rPr>
                        <a:t> odvětví – </a:t>
                      </a:r>
                      <a:r>
                        <a:rPr lang="cs-CZ" sz="2000" b="0" i="0" u="none" strike="noStrike" baseline="0" dirty="0" err="1" smtClean="0">
                          <a:solidFill>
                            <a:schemeClr val="dk1"/>
                          </a:solidFill>
                          <a:effectLst/>
                          <a:latin typeface="+mn-lt"/>
                        </a:rPr>
                        <a:t>eLegislativa</a:t>
                      </a:r>
                      <a:r>
                        <a:rPr lang="cs-CZ" sz="2000" b="0" i="0" u="none" strike="noStrike" baseline="0" dirty="0" smtClean="0">
                          <a:solidFill>
                            <a:schemeClr val="dk1"/>
                          </a:solidFill>
                          <a:effectLst/>
                          <a:latin typeface="+mn-lt"/>
                        </a:rPr>
                        <a:t>, </a:t>
                      </a:r>
                      <a:r>
                        <a:rPr lang="cs-CZ" sz="2000" b="0" i="0" u="none" strike="noStrike" baseline="0" dirty="0" err="1" smtClean="0">
                          <a:solidFill>
                            <a:schemeClr val="dk1"/>
                          </a:solidFill>
                          <a:effectLst/>
                          <a:latin typeface="+mn-lt"/>
                        </a:rPr>
                        <a:t>eSbírka</a:t>
                      </a:r>
                      <a:r>
                        <a:rPr lang="cs-CZ" sz="2000" b="0" i="0" u="none" strike="noStrike" baseline="0" dirty="0" smtClean="0">
                          <a:solidFill>
                            <a:schemeClr val="dk1"/>
                          </a:solidFill>
                          <a:effectLst/>
                          <a:latin typeface="+mn-lt"/>
                        </a:rPr>
                        <a:t>, archivace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18</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Podpora</a:t>
                      </a:r>
                      <a:r>
                        <a:rPr lang="cs-CZ" sz="2000" b="0" i="0" u="none" strike="noStrike" baseline="0" dirty="0" smtClean="0">
                          <a:solidFill>
                            <a:schemeClr val="dk1"/>
                          </a:solidFill>
                          <a:effectLst/>
                          <a:latin typeface="+mn-lt"/>
                        </a:rPr>
                        <a:t> bezpečnosti dopravy a cyklodopravy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19</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Technika</a:t>
                      </a:r>
                      <a:r>
                        <a:rPr lang="cs-CZ" sz="2000" b="0" i="0" u="none" strike="noStrike" baseline="0" dirty="0" smtClean="0">
                          <a:solidFill>
                            <a:schemeClr val="dk1"/>
                          </a:solidFill>
                          <a:effectLst/>
                          <a:latin typeface="+mn-lt"/>
                        </a:rPr>
                        <a:t> pro IZS</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spTree>
    <p:extLst>
      <p:ext uri="{BB962C8B-B14F-4D97-AF65-F5344CB8AC3E}">
        <p14:creationId xmlns:p14="http://schemas.microsoft.com/office/powerpoint/2010/main" val="149266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sz="3200" dirty="0" smtClean="0"/>
              <a:t/>
            </a:r>
            <a:br>
              <a:rPr lang="cs-CZ" sz="3200" dirty="0" smtClean="0"/>
            </a:br>
            <a:r>
              <a:rPr lang="en-US" sz="3200" dirty="0" smtClean="0"/>
              <a:t>Strukt</a:t>
            </a:r>
            <a:r>
              <a:rPr lang="cs-CZ" sz="3200" dirty="0" smtClean="0"/>
              <a:t>U</a:t>
            </a:r>
            <a:r>
              <a:rPr lang="en-US" sz="3200" dirty="0" smtClean="0"/>
              <a:t>ra </a:t>
            </a:r>
            <a:r>
              <a:rPr lang="en-US" sz="3200" dirty="0"/>
              <a:t>IROP</a:t>
            </a:r>
            <a:br>
              <a:rPr lang="en-US" sz="3200" dirty="0"/>
            </a:br>
            <a:endParaRPr lang="en-US" sz="3200"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9" name="Zástupný symbol pro obsah 3"/>
          <p:cNvGraphicFramePr>
            <a:graphicFrameLocks/>
          </p:cNvGraphicFramePr>
          <p:nvPr>
            <p:extLst>
              <p:ext uri="{D42A27DB-BD31-4B8C-83A1-F6EECF244321}">
                <p14:modId xmlns:p14="http://schemas.microsoft.com/office/powerpoint/2010/main" val="3058235826"/>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CA6B5227-2C6F-B94D-9D8F-826F9170706D}" type="slidenum">
              <a:rPr lang="en-US" smtClean="0"/>
              <a:t>9</a:t>
            </a:fld>
            <a:endParaRPr lang="en-US" dirty="0"/>
          </a:p>
        </p:txBody>
      </p:sp>
    </p:spTree>
    <p:extLst>
      <p:ext uri="{BB962C8B-B14F-4D97-AF65-F5344CB8AC3E}">
        <p14:creationId xmlns:p14="http://schemas.microsoft.com/office/powerpoint/2010/main" val="417891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2.xml><?xml version="1.0" encoding="utf-8"?>
<ds:datastoreItem xmlns:ds="http://schemas.openxmlformats.org/officeDocument/2006/customXml" ds:itemID="{EA9BE06D-B319-48B7-B5A2-AEB520ADF612}">
  <ds:schemaRefs>
    <ds:schemaRef ds:uri="http://www.w3.org/XML/1998/namespac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3039</TotalTime>
  <Words>3493</Words>
  <Application>Microsoft Office PowerPoint</Application>
  <PresentationFormat>Předvádění na obrazovce (4:3)</PresentationFormat>
  <Paragraphs>697</Paragraphs>
  <Slides>67</Slides>
  <Notes>12</Notes>
  <HiddenSlides>0</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Office Theme</vt:lpstr>
      <vt:lpstr>seminář pro žadatele 5. výzva IROP „Vysoce specializovaná péče v oblastech onkogynekologie a perinatologie“</vt:lpstr>
      <vt:lpstr>Program SEMINÁŘE</vt:lpstr>
      <vt:lpstr>Integrovaný regionální operační program</vt:lpstr>
      <vt:lpstr>Role MMR a CRR</vt:lpstr>
      <vt:lpstr>Pravidla pro žadatele a příjemce</vt:lpstr>
      <vt:lpstr>Pravidla pro žadatele a příjemce</vt:lpstr>
      <vt:lpstr>Harmonogram výzev IROP 2015</vt:lpstr>
      <vt:lpstr>Harmonogram výzev IROP 2015</vt:lpstr>
      <vt:lpstr> StruktUra IROP </vt:lpstr>
      <vt:lpstr>Prioritní osa 1: Konkurenceschopné, dostupné a bezpečné regiony </vt:lpstr>
      <vt:lpstr>Prioritní osa 1</vt:lpstr>
      <vt:lpstr>Prezentace aplikace PowerPoint</vt:lpstr>
      <vt:lpstr>Prezentace aplikace PowerPoint</vt:lpstr>
      <vt:lpstr>Prezentace aplikace PowerPoint</vt:lpstr>
      <vt:lpstr>Prezentace aplikace PowerPoint</vt:lpstr>
      <vt:lpstr>Prioritní osa 2: Zkvalitnění veřejných služeb a podmínek života pro obyvatele regionů </vt:lpstr>
      <vt:lpstr> Prioritní osa 2 </vt:lpstr>
      <vt:lpstr>Prezentace aplikace PowerPoint</vt:lpstr>
      <vt:lpstr>Prezentace aplikace PowerPoint</vt:lpstr>
      <vt:lpstr>Prezentace aplikace PowerPoint</vt:lpstr>
      <vt:lpstr>Prezentace aplikace PowerPoint</vt:lpstr>
      <vt:lpstr>Prezentace aplikace PowerPoint</vt:lpstr>
      <vt:lpstr>PRIORITNÍ OSA 3: Dobrá správa území a zefektivnění veřejných institucí </vt:lpstr>
      <vt:lpstr>Prioritní osa 3</vt:lpstr>
      <vt:lpstr>Prezentace aplikace PowerPoint</vt:lpstr>
      <vt:lpstr>Prezentace aplikace PowerPoint</vt:lpstr>
      <vt:lpstr>Prezentace aplikace PowerPoint</vt:lpstr>
      <vt:lpstr> Prioritní osa 4 </vt:lpstr>
      <vt:lpstr>PRIORITNÍ OSA 4 KOMUNITNĚ VEDENÝ MÍSTNÍ ROZVOJ</vt:lpstr>
      <vt:lpstr>SC 2.3 Rozvoj infrastruktury pro poskytování zdravotních služeb a péče o zdraví</vt:lpstr>
      <vt:lpstr> Přehled výzev v SC 2.3 IROP </vt:lpstr>
      <vt:lpstr> 5. VÝZVA IROP „Vysoce specializovaná péče v oblastech onkogynekologie a perinatologie“ </vt:lpstr>
      <vt:lpstr>Souhrn změn 5. výzvy od 2. 11. 2015</vt:lpstr>
      <vt:lpstr> 5. výzva IROP „Vysoce specializovaná péče v oblastech onkogynekologie a perinatologie“ </vt:lpstr>
      <vt:lpstr> 5. výzva IROP „Vysoce specializovaná péče v oblastech onkogynekologie a perinatologie“ </vt:lpstr>
      <vt:lpstr>5. výzva IROP „Vysoce specializovaná péče v oblastech onkogynekologie a perinatologie“</vt:lpstr>
      <vt:lpstr> 5. výzva IROP „Vysoce specializovaná péče v oblastech onkogynekologie a perinatologie“ </vt:lpstr>
      <vt:lpstr> 5. výzva IROP „Vysoce specializovaná péče v oblastech onkogynekologie a perinatologie“ </vt:lpstr>
      <vt:lpstr> 5. výzva IROP „Vysoce specializovaná péče v oblastech onkogynekologie a perinatologie“ </vt:lpstr>
      <vt:lpstr> 5. výzva IROP „Vysoce specializovaná péče v oblastech onkogynekologie a perinatologie“ </vt:lpstr>
      <vt:lpstr> 5. výzva IROP „Vysoce specializovaná péče v oblastech onkogynekologie a perinatologie“</vt:lpstr>
      <vt:lpstr> 5. výzva IROP „Vysoce specializovaná péče v oblastech onkogynekologie a perinatologie“ </vt:lpstr>
      <vt:lpstr> 5. výzva IROP „Vysoce specializovaná péče v oblastech onkogynekologie a perinatologie“ </vt:lpstr>
      <vt:lpstr> 5. výzva IROP „Vysoce specializovaná péče v oblastech onkogynekologie a perinatologie“ </vt:lpstr>
      <vt:lpstr>5. výzva IROP „Vysoce specializovaná péče v oblastech onkogynekologie a perinatologie“</vt:lpstr>
      <vt:lpstr>Veřejná podpora</vt:lpstr>
      <vt:lpstr>Pověřovací akt</vt:lpstr>
      <vt:lpstr>Další povinnost vyplývající z aplikace 2012/21/EU</vt:lpstr>
      <vt:lpstr>Maximální výše investiční podpory </vt:lpstr>
      <vt:lpstr> 5. výzva IROP „Vysoce specializovaná péče v oblastech onkogynekologie a perinatologie“ </vt:lpstr>
      <vt:lpstr>5. výzva IROP „Vysoce specializovaná péče v oblastech onkogynekologie a perinatologie“</vt:lpstr>
      <vt:lpstr> 5. výzva IROP „Vysoce specializovaná péče v oblastech onkogynekologie a perinatologie“ </vt:lpstr>
      <vt:lpstr> 5. výzva IROP „Vysoce specializovaná péče v oblastech onkogynekologie a perinatologie“ </vt:lpstr>
      <vt:lpstr>5. výzva IROP „Vysoce specializovaná péče v oblastech onkogynekologie a perinatologie“</vt:lpstr>
      <vt:lpstr>Plánované výzvy v SC 2.3</vt:lpstr>
      <vt:lpstr>Výzva „Zvýšení kvality návazné péče“</vt:lpstr>
      <vt:lpstr>Zvýšení kvality návazné péče</vt:lpstr>
      <vt:lpstr>Zvýšení kvality návazné péče</vt:lpstr>
      <vt:lpstr>Zvýšení kvality návazné péče</vt:lpstr>
      <vt:lpstr>Výzva „Deinstitucionalizace psychiatrické péče“</vt:lpstr>
      <vt:lpstr>Deinstitucionalizace psychiatrické péče</vt:lpstr>
      <vt:lpstr>Deinstitucionalizace psychiatrické péče</vt:lpstr>
      <vt:lpstr>Deinstitucionalizace psychiatrické péče</vt:lpstr>
      <vt:lpstr>Deinstitucionalizace psychiatrické péče</vt:lpstr>
      <vt:lpstr>Deinstitucionalizace psychiatrické péče</vt:lpstr>
      <vt:lpstr>Hodnotící kritéria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Marek Zeman</cp:lastModifiedBy>
  <cp:revision>286</cp:revision>
  <cp:lastPrinted>2015-08-12T09:04:10Z</cp:lastPrinted>
  <dcterms:created xsi:type="dcterms:W3CDTF">2013-09-17T08:01:02Z</dcterms:created>
  <dcterms:modified xsi:type="dcterms:W3CDTF">2015-11-02T16:16:53Z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