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3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92" r:id="rId12"/>
    <p:sldId id="264" r:id="rId13"/>
    <p:sldId id="265" r:id="rId14"/>
    <p:sldId id="266" r:id="rId15"/>
    <p:sldId id="267" r:id="rId16"/>
    <p:sldId id="268" r:id="rId17"/>
    <p:sldId id="270" r:id="rId18"/>
    <p:sldId id="272" r:id="rId19"/>
    <p:sldId id="273" r:id="rId20"/>
    <p:sldId id="274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8" autoAdjust="0"/>
    <p:restoredTop sz="94555" autoAdjust="0"/>
  </p:normalViewPr>
  <p:slideViewPr>
    <p:cSldViewPr>
      <p:cViewPr>
        <p:scale>
          <a:sx n="133" d="100"/>
          <a:sy n="133" d="100"/>
        </p:scale>
        <p:origin x="-98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cs-CZ"/>
              <a:t>Klikněte pro úpravu formátu komentářů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cs-CZ"/>
              <a:t>&lt;záhlaví&gt;</a:t>
            </a:r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cs-CZ"/>
              <a:t>&lt;datum/čas&gt;</a:t>
            </a:r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cs-CZ"/>
              <a:t>&lt;zápatí&gt;</a:t>
            </a:r>
            <a:endParaRPr/>
          </a:p>
        </p:txBody>
      </p:sp>
      <p:sp>
        <p:nvSpPr>
          <p:cNvPr id="12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77A82120-C600-4DC5-9B2D-A73E05A03502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666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4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2F7607FA-5CD7-476A-B062-46FADD8A2DBB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6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89A4150D-82AB-43F2-9825-D0CFD9DB11F1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8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6F316B14-3911-4858-80D7-7DBDA24EC996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2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1259333D-7011-4CC8-9D7E-A5A1A913887E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5" name="Obrázek 3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6" name="Obrázek 3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3" name="Obrázek 72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74" name="Obrázek 73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5" name="Obrázek 11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116" name="Obrázek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b="1">
                <a:solidFill>
                  <a:srgbClr val="FFFFFF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85800" y="3309480"/>
            <a:ext cx="6632280" cy="14522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Sedmá úroveň16/12/14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Sedmá úroveňClick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ftr"/>
          </p:nvPr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sldNum"/>
          </p:nvPr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E50416DE-003B-451E-BAA3-EFB3598CB657}" type="slidenum">
              <a:rPr lang="cs-CZ" sz="1200">
                <a:solidFill>
                  <a:srgbClr val="00529C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5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FFFFFF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ftr"/>
          </p:nvPr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7" name="CustomShape 3"/>
          <p:cNvSpPr/>
          <p:nvPr/>
        </p:nvSpPr>
        <p:spPr>
          <a:xfrm>
            <a:off x="161280" y="5839920"/>
            <a:ext cx="331164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300">
                <a:solidFill>
                  <a:srgbClr val="FFFFFF"/>
                </a:solidFill>
                <a:latin typeface="Calibri"/>
              </a:rPr>
              <a:t>Centrum pro regionální rozvoj České republiky</a:t>
            </a:r>
            <a:endParaRPr/>
          </a:p>
        </p:txBody>
      </p:sp>
      <p:sp>
        <p:nvSpPr>
          <p:cNvPr id="78" name="CustomShape 4"/>
          <p:cNvSpPr/>
          <p:nvPr/>
        </p:nvSpPr>
        <p:spPr>
          <a:xfrm>
            <a:off x="3591360" y="5839920"/>
            <a:ext cx="246456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300">
                <a:solidFill>
                  <a:srgbClr val="FFFFFF"/>
                </a:solidFill>
                <a:latin typeface="Calibri"/>
              </a:rPr>
              <a:t>Vinohradská 46, 120 00  Praha 2</a:t>
            </a:r>
            <a:endParaRPr/>
          </a:p>
        </p:txBody>
      </p:sp>
      <p:sp>
        <p:nvSpPr>
          <p:cNvPr id="79" name="CustomShape 5"/>
          <p:cNvSpPr/>
          <p:nvPr/>
        </p:nvSpPr>
        <p:spPr>
          <a:xfrm>
            <a:off x="6140520" y="5839920"/>
            <a:ext cx="174708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300">
                <a:solidFill>
                  <a:srgbClr val="FFFFFF"/>
                </a:solidFill>
                <a:latin typeface="Calibri"/>
              </a:rPr>
              <a:t>tel.: +420 221 580 201</a:t>
            </a:r>
            <a:endParaRPr/>
          </a:p>
        </p:txBody>
      </p:sp>
      <p:sp>
        <p:nvSpPr>
          <p:cNvPr id="80" name="CustomShape 6"/>
          <p:cNvSpPr/>
          <p:nvPr/>
        </p:nvSpPr>
        <p:spPr>
          <a:xfrm>
            <a:off x="8048160" y="5828760"/>
            <a:ext cx="100008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300">
                <a:solidFill>
                  <a:srgbClr val="FFFFFF"/>
                </a:solidFill>
                <a:latin typeface="Calibri"/>
              </a:rPr>
              <a:t>www.crr.cz</a:t>
            </a:r>
            <a:endParaRPr/>
          </a:p>
        </p:txBody>
      </p:sp>
      <p:sp>
        <p:nvSpPr>
          <p:cNvPr id="81" name="PlaceHolder 7"/>
          <p:cNvSpPr>
            <a:spLocks noGrp="1"/>
          </p:cNvSpPr>
          <p:nvPr>
            <p:ph type="sldNum"/>
          </p:nvPr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B5989AF-E6BB-46CF-917B-AF94C1EC0C15}" type="slidenum">
              <a:rPr lang="cs-CZ" sz="1200">
                <a:solidFill>
                  <a:srgbClr val="00529C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82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otaceeu.cz/cs/Microsites/IROP/Dokumenty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rr.cz/cs/irop/stav-zadosti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FFFFFF"/>
                </a:solidFill>
                <a:latin typeface="Calibri"/>
              </a:rPr>
              <a:t>Představení 
Centra pro regionální rozvoj 
České republiky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685800" y="5387040"/>
            <a:ext cx="6400440" cy="569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b="1">
                <a:solidFill>
                  <a:srgbClr val="CCCCCC"/>
                </a:solidFill>
                <a:latin typeface="Calibri"/>
              </a:rPr>
              <a:t>Mgr. Martina Brandejsová</a:t>
            </a:r>
            <a:endParaRPr/>
          </a:p>
        </p:txBody>
      </p:sp>
      <p:sp>
        <p:nvSpPr>
          <p:cNvPr id="124" name="TextShape 3"/>
          <p:cNvSpPr txBox="1"/>
          <p:nvPr/>
        </p:nvSpPr>
        <p:spPr>
          <a:xfrm>
            <a:off x="685800" y="3309480"/>
            <a:ext cx="7886520" cy="185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Seminář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pro SC 3.1 
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Zefektivnění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prezentace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, 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posílení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ochrany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a 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rozvoje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kulturního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dědictví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Kolová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výzva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č. </a:t>
            </a: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52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
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Revitalizace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vybraných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</a:t>
            </a:r>
            <a:r>
              <a:rPr lang="en-US" sz="2000" b="1" dirty="0" err="1" smtClean="0">
                <a:solidFill>
                  <a:srgbClr val="CCCCCC"/>
                </a:solidFill>
                <a:latin typeface="Calibri"/>
              </a:rPr>
              <a:t>památek</a:t>
            </a: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 II</a:t>
            </a:r>
            <a:r>
              <a:rPr lang="en-US" sz="2000" b="1" dirty="0" smtClean="0">
                <a:solidFill>
                  <a:srgbClr val="CCCCCC"/>
                </a:solidFill>
                <a:latin typeface="Calibri"/>
              </a:rPr>
              <a:t> </a:t>
            </a:r>
            <a:endParaRPr dirty="0"/>
          </a:p>
        </p:txBody>
      </p:sp>
      <p:sp>
        <p:nvSpPr>
          <p:cNvPr id="125" name="TextShape 4"/>
          <p:cNvSpPr txBox="1"/>
          <p:nvPr/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5. 11. 2015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986400" y="1306800"/>
            <a:ext cx="7700040" cy="4930512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rgbClr val="00529C"/>
                </a:solidFill>
                <a:latin typeface="Calibri" panose="020F0502020204030204" pitchFamily="34" charset="0"/>
              </a:rPr>
              <a:t>1. 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Žádost je podána v předepsané formě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Přes MS2014+.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Ve finančním plánu projektu jsou nastaveny etapy projektu v minimální délce 3 měsíců a navazují na sebe.</a:t>
            </a:r>
          </a:p>
          <a:p>
            <a:pPr>
              <a:lnSpc>
                <a:spcPct val="100000"/>
              </a:lnSpc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Žádost je v souladu s přílohami.</a:t>
            </a:r>
          </a:p>
          <a:p>
            <a:pPr>
              <a:lnSpc>
                <a:spcPct val="100000"/>
              </a:lnSpc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Jsou vyplněné klíčové aktivity.</a:t>
            </a:r>
          </a:p>
          <a:p>
            <a:pPr>
              <a:lnSpc>
                <a:spcPct val="100000"/>
              </a:lnSpc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 záložce Subjekty jsou vyplněné informace k velikosti podniku.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dirty="0" smtClean="0"/>
          </a:p>
          <a:p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2. Žádost je podepsána oprávněným zástupcem žadatele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Statutární zástupce, popř. jim pověřená osoba na základě plné moci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dirty="0" smtClean="0"/>
          </a:p>
          <a:p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3. Jsou doloženy všechny povinné přílohy a obsahově splňují náležitosti, požadované v dokumentaci k výzvě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SzPct val="25000"/>
            </a:pP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Příloha č. 1 Plná moc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 případě přenesení pravomocí na jinou osobu při podpisu žádosti.
Plné moci jsou uloženy v elektronické podobě v MS2014+. </a:t>
            </a:r>
          </a:p>
          <a:p>
            <a:pPr>
              <a:lnSpc>
                <a:spcPct val="100000"/>
              </a:lnSpc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Vzor plné moci je přílohou č. 11 Obecných pravidel. 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61" name="TextShape 3"/>
          <p:cNvSpPr txBox="1"/>
          <p:nvPr/>
        </p:nvSpPr>
        <p:spPr>
          <a:xfrm>
            <a:off x="986400" y="262080"/>
            <a:ext cx="77000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6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ADB19A8-604D-45F8-893E-2A524C1B73E9}" type="slidenum">
              <a:rPr lang="cs-CZ" sz="1200">
                <a:solidFill>
                  <a:srgbClr val="00529C"/>
                </a:solidFill>
                <a:latin typeface="Calibri"/>
              </a:rPr>
              <a:t>10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727560" y="1306800"/>
            <a:ext cx="7958880" cy="4818960"/>
          </a:xfrm>
          <a:prstGeom prst="rect">
            <a:avLst/>
          </a:prstGeom>
        </p:spPr>
        <p:txBody>
          <a:bodyPr/>
          <a:lstStyle/>
          <a:p>
            <a:r>
              <a:rPr lang="en-US" sz="2000" b="1" dirty="0">
                <a:solidFill>
                  <a:srgbClr val="00529C"/>
                </a:solidFill>
                <a:latin typeface="Calibri"/>
              </a:rPr>
              <a:t>3.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Jsou doloženy všechny povinné přílohy a obsahově splňují požadované náležitosti</a:t>
            </a:r>
            <a:endParaRPr lang="cs-CZ" dirty="0" smtClean="0"/>
          </a:p>
          <a:p>
            <a:endParaRPr lang="cs-CZ" dirty="0" smtClean="0"/>
          </a:p>
          <a:p>
            <a:pPr algn="just">
              <a:lnSpc>
                <a:spcPct val="110000"/>
              </a:lnSpc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Příloha č. 2 Dokumentace k zadávacím a výběrovým řízením </a:t>
            </a:r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Dokládá se pouze uzavřená smlouva. Přikládá se na záložku Veřejné zakázky k odpovídající zakázce. </a:t>
            </a:r>
            <a:endParaRPr lang="cs-CZ" dirty="0" smtClean="0"/>
          </a:p>
          <a:p>
            <a:pPr algn="just">
              <a:lnSpc>
                <a:spcPct val="11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Příloha č. 3 Doklady o právní subjektivitě žadatele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Právní subjektivitu nemusí dokládat: 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kraje a jimi zřizované organizace, 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obce a jimi zřizované organizace, 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organizační složky státu,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příspěvkové organizace organizačních složek státu,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státní podniky,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státní organizace.</a:t>
            </a:r>
            <a:endParaRPr lang="cs-CZ" dirty="0" smtClean="0"/>
          </a:p>
          <a:p>
            <a:pPr algn="just">
              <a:lnSpc>
                <a:spcPct val="11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4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65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66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4B76620-5AEA-4211-891C-7D72EA953B4A}" type="slidenum">
              <a:rPr lang="cs-CZ" sz="1200">
                <a:solidFill>
                  <a:srgbClr val="00529C"/>
                </a:solidFill>
                <a:latin typeface="Calibri"/>
              </a:rPr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539552" y="1113840"/>
            <a:ext cx="8146888" cy="512347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Příloha č. 3 Doklady o právní subjektivitě žadatele</a:t>
            </a:r>
            <a:endParaRPr lang="cs-CZ" dirty="0" smtClean="0"/>
          </a:p>
          <a:p>
            <a:pPr>
              <a:spcAft>
                <a:spcPts val="600"/>
              </a:spcAft>
              <a:buSzPct val="25000"/>
            </a:pP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Nestátní neziskové organizace: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zakladatelskou smlouvu, zakládací či zřizovací listinu nebo jiný dokument o založení a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stanovy, ve kterých musí být ustanovení o vypořádání majetku při zániku organizace, jestliže to nevyplývá ze zákona.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SzPct val="25000"/>
            </a:pP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Církve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a náboženské společnosti, evidované (církevní) právnické osoby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výpis z Rejstříku evidovaných církví a náboženských společností nebo výpis z Rejstříku evidovaných právnických osob.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SzPct val="25000"/>
            </a:pP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Dobrovolné svazky obcí a jimi zřizované a zakládané organizace: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zřizovací či zakládací listinu nebo jiný dokument o založení.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SzPct val="25000"/>
            </a:pP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Organizace zakládané obcemi nebo kraji: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zřizovací či zakládací listinu nebo jiný dokument o založení.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SzPct val="25000"/>
            </a:pP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Organizace zakládané obcemi nebo kraji: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zřizovací či zakládací listinu nebo jiný dokument o založení.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SzPct val="25000"/>
            </a:pP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Veřejná výzkumná instituce: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zakladatelskou smlouvu, zakládací či zřizovací listinu nebo jiný dokument o založení.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sz="1600" b="1" i="1" dirty="0">
                <a:solidFill>
                  <a:srgbClr val="00529C"/>
                </a:solidFill>
                <a:latin typeface="Calibri" panose="020F0502020204030204" pitchFamily="34" charset="0"/>
              </a:rPr>
              <a:t>Upozornění!</a:t>
            </a:r>
            <a:endParaRPr lang="cs-CZ" sz="16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sz="1600" i="1" dirty="0">
                <a:solidFill>
                  <a:srgbClr val="00529C"/>
                </a:solidFill>
                <a:latin typeface="Calibri" panose="020F0502020204030204" pitchFamily="34" charset="0"/>
              </a:rPr>
              <a:t>V dokumentech musí být ustanovení, které doloží veřejně prospěšnou činnost organizace </a:t>
            </a:r>
          </a:p>
          <a:p>
            <a:pPr algn="just">
              <a:lnSpc>
                <a:spcPct val="100000"/>
              </a:lnSpc>
            </a:pPr>
            <a:r>
              <a:rPr lang="cs-CZ" sz="1600" i="1" dirty="0">
                <a:solidFill>
                  <a:srgbClr val="00529C"/>
                </a:solidFill>
                <a:latin typeface="Calibri" panose="020F0502020204030204" pitchFamily="34" charset="0"/>
              </a:rPr>
              <a:t>v oblasti ochrany kulturního dědictví, a prokáže, že účelem hlavní činnosti není vytváření zisku.</a:t>
            </a:r>
            <a:endParaRPr lang="cs-CZ" sz="1600" dirty="0">
              <a:latin typeface="Calibri" panose="020F0502020204030204" pitchFamily="34" charset="0"/>
            </a:endParaRPr>
          </a:p>
          <a:p>
            <a:pPr>
              <a:buSzPct val="25000"/>
            </a:pP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endParaRPr dirty="0"/>
          </a:p>
        </p:txBody>
      </p:sp>
      <p:sp>
        <p:nvSpPr>
          <p:cNvPr id="168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69" name="TextShape 3"/>
          <p:cNvSpPr txBox="1"/>
          <p:nvPr/>
        </p:nvSpPr>
        <p:spPr>
          <a:xfrm>
            <a:off x="539552" y="262440"/>
            <a:ext cx="8146888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70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838D562-34D7-47D9-A1C3-04FBBF1B1D60}" type="slidenum">
              <a:rPr lang="cs-CZ" sz="1200">
                <a:solidFill>
                  <a:srgbClr val="00529C"/>
                </a:solidFill>
                <a:latin typeface="Calibri"/>
              </a:rPr>
              <a:t>12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720000" y="1080000"/>
            <a:ext cx="7812440" cy="5157312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just">
              <a:spcAft>
                <a:spcPts val="600"/>
              </a:spcAft>
            </a:pPr>
            <a:r>
              <a:rPr lang="cs-CZ" b="1" dirty="0">
                <a:solidFill>
                  <a:srgbClr val="000000"/>
                </a:solidFill>
                <a:latin typeface="Calibri"/>
              </a:rPr>
              <a:t>Příloha č. 3 Doklady o právní subjektivitě </a:t>
            </a:r>
            <a:r>
              <a:rPr lang="cs-CZ" b="1" dirty="0" smtClean="0">
                <a:solidFill>
                  <a:srgbClr val="000000"/>
                </a:solidFill>
                <a:latin typeface="Calibri"/>
              </a:rPr>
              <a:t>žadatele</a:t>
            </a:r>
            <a:endParaRPr lang="cs-CZ" dirty="0" smtClean="0"/>
          </a:p>
          <a:p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Ostatní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výše neuvedené právnické osoby: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výpis z Obchodního rejstříku, který v době podání </a:t>
            </a:r>
            <a:endParaRPr lang="cs-CZ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žádosti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nesmí být starší 3 měsíců. </a:t>
            </a:r>
            <a:endParaRPr dirty="0">
              <a:latin typeface="Calibri" panose="020F0502020204030204" pitchFamily="34" charset="0"/>
            </a:endParaRPr>
          </a:p>
          <a:p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Fyzické osoby podnikající: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výpis z Živnostenského rejstříku, který v době podání žádosti </a:t>
            </a:r>
            <a:endParaRPr lang="cs-CZ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nesmí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být starší 3 měsíců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00000"/>
              </a:lnSpc>
              <a:buSzPct val="25000"/>
            </a:pP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Příloha č. 4 Studie </a:t>
            </a:r>
            <a:r>
              <a:rPr lang="cs-CZ" b="1" dirty="0">
                <a:solidFill>
                  <a:srgbClr val="000000"/>
                </a:solidFill>
                <a:latin typeface="Calibri"/>
              </a:rPr>
              <a:t>proveditelnosti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sz="1600" dirty="0">
                <a:solidFill>
                  <a:srgbClr val="000000"/>
                </a:solidFill>
                <a:latin typeface="Calibri"/>
              </a:rPr>
              <a:t>Osnova Studie proveditelnosti je přílohou č. 2 Specifických pravidel pro žadatele </a:t>
            </a:r>
            <a:endParaRPr lang="cs-CZ" sz="1600" dirty="0" smtClean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a </a:t>
            </a:r>
            <a:r>
              <a:rPr lang="cs-CZ" sz="1600" dirty="0">
                <a:solidFill>
                  <a:srgbClr val="000000"/>
                </a:solidFill>
                <a:latin typeface="Calibri"/>
              </a:rPr>
              <a:t>příjemce.</a:t>
            </a: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>
                <a:solidFill>
                  <a:srgbClr val="000000"/>
                </a:solidFill>
                <a:latin typeface="Calibri"/>
              </a:rPr>
              <a:t>Slouží k posouzení realizovatelnosti a potřebnosti projektu.</a:t>
            </a:r>
            <a:endParaRPr lang="cs-CZ" sz="1600" dirty="0"/>
          </a:p>
          <a:p>
            <a:pPr algn="just">
              <a:lnSpc>
                <a:spcPct val="100000"/>
              </a:lnSpc>
              <a:buSzPct val="25000"/>
            </a:pPr>
            <a:endParaRPr lang="cs-CZ" b="1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Příloha č. 5 Výpis </a:t>
            </a:r>
            <a:r>
              <a:rPr lang="cs-CZ" b="1" dirty="0">
                <a:solidFill>
                  <a:srgbClr val="000000"/>
                </a:solidFill>
                <a:latin typeface="Calibri"/>
              </a:rPr>
              <a:t>z rejstříku trestů</a:t>
            </a:r>
            <a:endParaRPr lang="cs-CZ" dirty="0"/>
          </a:p>
          <a:p>
            <a:r>
              <a:rPr lang="cs-CZ" sz="1600" dirty="0">
                <a:latin typeface="Calibri" panose="020F0502020204030204" pitchFamily="34" charset="0"/>
              </a:rPr>
              <a:t>Dokládají všichni statutární zástupci organizací zakládaných či zřizovaných </a:t>
            </a:r>
            <a:r>
              <a:rPr lang="cs-CZ" sz="1600" dirty="0" smtClean="0">
                <a:latin typeface="Calibri" panose="020F0502020204030204" pitchFamily="34" charset="0"/>
              </a:rPr>
              <a:t>krajem</a:t>
            </a:r>
            <a:r>
              <a:rPr lang="cs-CZ" sz="1600" dirty="0">
                <a:latin typeface="Calibri" panose="020F0502020204030204" pitchFamily="34" charset="0"/>
              </a:rPr>
              <a:t>, </a:t>
            </a:r>
            <a:endParaRPr lang="cs-CZ" sz="1600" dirty="0" smtClean="0">
              <a:latin typeface="Calibri" panose="020F0502020204030204" pitchFamily="34" charset="0"/>
            </a:endParaRPr>
          </a:p>
          <a:p>
            <a:r>
              <a:rPr lang="cs-CZ" sz="1600" dirty="0" smtClean="0">
                <a:latin typeface="Calibri" panose="020F0502020204030204" pitchFamily="34" charset="0"/>
              </a:rPr>
              <a:t>obcí</a:t>
            </a:r>
            <a:r>
              <a:rPr lang="cs-CZ" sz="1600" dirty="0">
                <a:latin typeface="Calibri" panose="020F0502020204030204" pitchFamily="34" charset="0"/>
              </a:rPr>
              <a:t>, dobrovolným svazkem obcí nebo organizační složkou státu, </a:t>
            </a:r>
            <a:r>
              <a:rPr lang="cs-CZ" sz="1600" dirty="0" smtClean="0">
                <a:latin typeface="Calibri" panose="020F0502020204030204" pitchFamily="34" charset="0"/>
              </a:rPr>
              <a:t>státních </a:t>
            </a:r>
            <a:r>
              <a:rPr lang="cs-CZ" sz="1600" dirty="0">
                <a:latin typeface="Calibri" panose="020F0502020204030204" pitchFamily="34" charset="0"/>
              </a:rPr>
              <a:t>podniků, </a:t>
            </a:r>
            <a:endParaRPr lang="cs-CZ" sz="1600" dirty="0" smtClean="0">
              <a:latin typeface="Calibri" panose="020F0502020204030204" pitchFamily="34" charset="0"/>
            </a:endParaRPr>
          </a:p>
          <a:p>
            <a:r>
              <a:rPr lang="cs-CZ" sz="1600" dirty="0" smtClean="0">
                <a:latin typeface="Calibri" panose="020F0502020204030204" pitchFamily="34" charset="0"/>
              </a:rPr>
              <a:t>dobrovolných </a:t>
            </a:r>
            <a:r>
              <a:rPr lang="cs-CZ" sz="1600" dirty="0">
                <a:latin typeface="Calibri" panose="020F0502020204030204" pitchFamily="34" charset="0"/>
              </a:rPr>
              <a:t>svazků obcí, nestátních neziskových </a:t>
            </a:r>
            <a:r>
              <a:rPr lang="cs-CZ" sz="1600" dirty="0" smtClean="0">
                <a:latin typeface="Calibri" panose="020F0502020204030204" pitchFamily="34" charset="0"/>
              </a:rPr>
              <a:t>organizací, církví </a:t>
            </a:r>
            <a:r>
              <a:rPr lang="cs-CZ" sz="1600" dirty="0">
                <a:latin typeface="Calibri" panose="020F0502020204030204" pitchFamily="34" charset="0"/>
              </a:rPr>
              <a:t>a náboženských </a:t>
            </a:r>
            <a:endParaRPr lang="cs-CZ" sz="1600" dirty="0" smtClean="0">
              <a:latin typeface="Calibri" panose="020F0502020204030204" pitchFamily="34" charset="0"/>
            </a:endParaRPr>
          </a:p>
          <a:p>
            <a:r>
              <a:rPr lang="cs-CZ" sz="1600" dirty="0" smtClean="0">
                <a:latin typeface="Calibri" panose="020F0502020204030204" pitchFamily="34" charset="0"/>
              </a:rPr>
              <a:t>společností </a:t>
            </a:r>
            <a:r>
              <a:rPr lang="cs-CZ" sz="1600" dirty="0">
                <a:latin typeface="Calibri" panose="020F0502020204030204" pitchFamily="34" charset="0"/>
              </a:rPr>
              <a:t>nebo evidovaných (církevních) </a:t>
            </a:r>
            <a:r>
              <a:rPr lang="cs-CZ" sz="1600" dirty="0" smtClean="0">
                <a:latin typeface="Calibri" panose="020F0502020204030204" pitchFamily="34" charset="0"/>
              </a:rPr>
              <a:t>právnických </a:t>
            </a:r>
            <a:r>
              <a:rPr lang="cs-CZ" sz="1600" dirty="0">
                <a:latin typeface="Calibri" panose="020F0502020204030204" pitchFamily="34" charset="0"/>
              </a:rPr>
              <a:t>osob, veřejných výzkumných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1600" dirty="0" smtClean="0">
                <a:latin typeface="Calibri" panose="020F0502020204030204" pitchFamily="34" charset="0"/>
              </a:rPr>
              <a:t>institucí </a:t>
            </a:r>
            <a:r>
              <a:rPr lang="cs-CZ" sz="1600" dirty="0">
                <a:latin typeface="Calibri" panose="020F0502020204030204" pitchFamily="34" charset="0"/>
              </a:rPr>
              <a:t>a ostatních (neuvedených) </a:t>
            </a:r>
            <a:r>
              <a:rPr lang="cs-CZ" sz="1600" dirty="0" smtClean="0">
                <a:latin typeface="Calibri" panose="020F0502020204030204" pitchFamily="34" charset="0"/>
              </a:rPr>
              <a:t>právnických </a:t>
            </a:r>
            <a:r>
              <a:rPr lang="cs-CZ" sz="1600" dirty="0">
                <a:latin typeface="Calibri" panose="020F0502020204030204" pitchFamily="34" charset="0"/>
              </a:rPr>
              <a:t>osob a fyzické osoby podnikající.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r>
              <a:rPr lang="cs-CZ" sz="1600" dirty="0" smtClean="0">
                <a:latin typeface="Calibri" panose="020F0502020204030204" pitchFamily="34" charset="0"/>
              </a:rPr>
              <a:t>Výpis </a:t>
            </a:r>
            <a:r>
              <a:rPr lang="cs-CZ" sz="1600" dirty="0">
                <a:latin typeface="Calibri" panose="020F0502020204030204" pitchFamily="34" charset="0"/>
              </a:rPr>
              <a:t>z rejstříku trestů v době podání žádosti nesmí být starší 3 měsíců.</a:t>
            </a:r>
            <a:r>
              <a:rPr lang="cs-CZ" sz="1600" dirty="0"/>
              <a:t> </a:t>
            </a:r>
            <a:endParaRPr sz="1600" dirty="0"/>
          </a:p>
        </p:txBody>
      </p:sp>
      <p:sp>
        <p:nvSpPr>
          <p:cNvPr id="172" name="TextShape 2"/>
          <p:cNvSpPr txBox="1"/>
          <p:nvPr/>
        </p:nvSpPr>
        <p:spPr>
          <a:xfrm>
            <a:off x="827584" y="375840"/>
            <a:ext cx="7524416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727560" y="1094523"/>
            <a:ext cx="7732872" cy="4818960"/>
          </a:xfrm>
          <a:prstGeom prst="rect">
            <a:avLst/>
          </a:prstGeom>
        </p:spPr>
        <p:txBody>
          <a:bodyPr/>
          <a:lstStyle/>
          <a:p>
            <a:r>
              <a:rPr lang="en-US" sz="2000" b="1" dirty="0">
                <a:solidFill>
                  <a:srgbClr val="00529C"/>
                </a:solidFill>
                <a:latin typeface="Calibri"/>
              </a:rPr>
              <a:t>3.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Jsou doloženy všechny povinné přílohy a obsahově splňují požadované náležitosti</a:t>
            </a: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SzPct val="25000"/>
            </a:pP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>
              <a:spcAft>
                <a:spcPts val="600"/>
              </a:spcAft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Příloha č. 6 Doklad </a:t>
            </a:r>
            <a:r>
              <a:rPr lang="cs-CZ" b="1" dirty="0">
                <a:solidFill>
                  <a:srgbClr val="000000"/>
                </a:solidFill>
                <a:latin typeface="Calibri"/>
              </a:rPr>
              <a:t>o prokázání právních vztahů k majetku, který je předmětem </a:t>
            </a:r>
            <a:r>
              <a:rPr lang="cs-CZ" b="1" dirty="0" smtClean="0">
                <a:solidFill>
                  <a:srgbClr val="000000"/>
                </a:solidFill>
                <a:latin typeface="Calibri"/>
              </a:rPr>
              <a:t>projektu</a:t>
            </a:r>
          </a:p>
          <a:p>
            <a:pPr>
              <a:spcAft>
                <a:spcPts val="600"/>
              </a:spcAft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Výpis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z katastru nemovitostí a list vlastnictví k nemovitosti, která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bude předmětem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projektu. </a:t>
            </a:r>
            <a:endParaRPr lang="cs-CZ" sz="1600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SzPct val="25000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Nájemní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nebo </a:t>
            </a:r>
            <a:r>
              <a:rPr lang="cs-CZ" sz="16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pachtovní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smlouvu minimálně do ukončení udržitelnosti projektu – </a:t>
            </a:r>
            <a:r>
              <a:rPr lang="cs-CZ" sz="1600" u="sng" dirty="0">
                <a:solidFill>
                  <a:srgbClr val="000000"/>
                </a:solidFill>
                <a:latin typeface="Calibri" panose="020F0502020204030204" pitchFamily="34" charset="0"/>
              </a:rPr>
              <a:t>nájemní vztah musí být v době podání žádosti zapsán v katastru nemovitostí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Pronajímatelem nesmí být fyzická osoba nepodnikající.    </a:t>
            </a:r>
            <a:endParaRPr lang="cs-CZ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>
                <a:latin typeface="Calibri" panose="020F0502020204030204" pitchFamily="34" charset="0"/>
              </a:rPr>
              <a:t>V případě, že předmětem projektu je movitá národní kulturní památka, žadatel dokládá vlastnický vztah k tomuto majetku, např. inventární soupis, prokazující, že je vlastníkem dané památky. </a:t>
            </a:r>
          </a:p>
          <a:p>
            <a:pPr algn="just">
              <a:lnSpc>
                <a:spcPct val="100000"/>
              </a:lnSpc>
            </a:pPr>
            <a:endParaRPr lang="cs-CZ" sz="1600" b="1" i="1" dirty="0">
              <a:solidFill>
                <a:srgbClr val="00529C"/>
              </a:solidFill>
              <a:latin typeface="Calibri"/>
              <a:ea typeface="Arial"/>
            </a:endParaRPr>
          </a:p>
          <a:p>
            <a:pPr algn="just">
              <a:lnSpc>
                <a:spcPct val="100000"/>
              </a:lnSpc>
            </a:pPr>
            <a:r>
              <a:rPr lang="cs-CZ" sz="1600" b="1" i="1" dirty="0">
                <a:solidFill>
                  <a:srgbClr val="00529C"/>
                </a:solidFill>
                <a:latin typeface="Calibri"/>
                <a:ea typeface="Arial"/>
              </a:rPr>
              <a:t>Upozornění!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sz="1600" i="1" dirty="0">
                <a:solidFill>
                  <a:srgbClr val="00529C"/>
                </a:solidFill>
                <a:latin typeface="Calibri"/>
              </a:rPr>
              <a:t>Povede-li projekt k technickému zhodnocení pronajatého majetku, je nutné, aby možnost provádět technické zhodnocení na cizím majetku byla uvedena v nájemní smlouvě, a to s podmínkou zachování výstupů minimálně po dobu udržitelnosti projektu.</a:t>
            </a:r>
            <a:endParaRPr lang="cs-CZ" dirty="0"/>
          </a:p>
          <a:p>
            <a:pPr algn="just">
              <a:lnSpc>
                <a:spcPct val="110000"/>
              </a:lnSpc>
            </a:pPr>
            <a:endParaRPr dirty="0" smtClean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74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75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76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1598DFD8-A1E8-44F2-A0B4-F3BFCB886470}" type="slidenum">
              <a:rPr lang="cs-CZ" sz="1200">
                <a:solidFill>
                  <a:srgbClr val="00529C"/>
                </a:solidFill>
                <a:latin typeface="Calibri"/>
              </a:rPr>
              <a:t>14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683280" y="1306800"/>
            <a:ext cx="7956720" cy="461088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  <a:buSzPct val="100000"/>
            </a:pPr>
            <a:r>
              <a:rPr lang="en-US" b="1" dirty="0">
                <a:solidFill>
                  <a:srgbClr val="00529C"/>
                </a:solidFill>
                <a:latin typeface="Calibri"/>
              </a:rPr>
              <a:t>3. </a:t>
            </a:r>
            <a:r>
              <a:rPr lang="cs-CZ" b="1" dirty="0">
                <a:solidFill>
                  <a:srgbClr val="00529C"/>
                </a:solidFill>
                <a:latin typeface="Calibri"/>
              </a:rPr>
              <a:t>Jsou doloženy všechny povinné přílohy a obsahově splňují požadované </a:t>
            </a:r>
            <a:r>
              <a:rPr lang="cs-CZ" b="1" dirty="0" smtClean="0">
                <a:solidFill>
                  <a:srgbClr val="00529C"/>
                </a:solidFill>
                <a:latin typeface="Calibri"/>
              </a:rPr>
              <a:t>náležitosti</a:t>
            </a: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Příloha č. 7 Žádost o stavební povolení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</a:rPr>
              <a:t>nebo ohlášení, případně stavební povolení nebo souhlas s provedením ohlášeného stavebního záměru nebo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veřejnoprávní smlouva nahrazující s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</a:rPr>
              <a:t>tavební povolení</a:t>
            </a:r>
          </a:p>
          <a:p>
            <a:pPr algn="just">
              <a:lnSpc>
                <a:spcPct val="100000"/>
              </a:lnSpc>
            </a:pPr>
            <a:r>
              <a:rPr lang="cs-CZ" sz="1600" b="1" i="1" dirty="0">
                <a:solidFill>
                  <a:srgbClr val="00529C"/>
                </a:solidFill>
                <a:latin typeface="Calibri" panose="020F0502020204030204" pitchFamily="34" charset="0"/>
              </a:rPr>
              <a:t>Upozornění!</a:t>
            </a:r>
            <a:endParaRPr lang="cs-CZ" sz="16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1600" i="1" dirty="0">
                <a:solidFill>
                  <a:srgbClr val="00529C"/>
                </a:solidFill>
                <a:latin typeface="Calibri" panose="020F0502020204030204" pitchFamily="34" charset="0"/>
              </a:rPr>
              <a:t>Stavební </a:t>
            </a:r>
            <a:r>
              <a:rPr lang="cs-CZ" sz="1600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povolení s nabytím právní moci, </a:t>
            </a:r>
            <a:r>
              <a:rPr lang="cs-CZ" sz="1600" i="1" dirty="0">
                <a:solidFill>
                  <a:srgbClr val="00529C"/>
                </a:solidFill>
                <a:latin typeface="Calibri" panose="020F0502020204030204" pitchFamily="34" charset="0"/>
              </a:rPr>
              <a:t>pak musí být doloženo nejpozději do dne vydání Rozhodnutí </a:t>
            </a:r>
            <a:r>
              <a:rPr lang="cs-CZ" sz="1600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o </a:t>
            </a:r>
            <a:r>
              <a:rPr lang="cs-CZ" sz="1600" i="1" dirty="0">
                <a:solidFill>
                  <a:srgbClr val="00529C"/>
                </a:solidFill>
                <a:latin typeface="Calibri" panose="020F0502020204030204" pitchFamily="34" charset="0"/>
              </a:rPr>
              <a:t>poskytnutí </a:t>
            </a:r>
            <a:r>
              <a:rPr lang="cs-CZ" sz="1600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dotace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</a:rPr>
              <a:t>Příloha č. 8 Projektová dokumentace pro vydání stavebního povolení nebo pro ohlášení stavby v podrobnosti pro vydání stavebního povolení. 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</a:rPr>
              <a:t>Příloha č. 9 Položkový rozpočet stavby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</a:rPr>
              <a:t>pro příslušný stupeň PD – podrobněji viz Specifická pravidla str. 14.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</a:rPr>
              <a:t>Příloha č. 10 Souhlasné závazné stanovisko příslušného orgánu památkové péče podle § 14 zákona č. 20/1987 Sb., o státní památkové péči, v platném znění</a:t>
            </a: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</a:rPr>
              <a:t>Příloha č. 11 </a:t>
            </a:r>
            <a:r>
              <a:rPr lang="cs-CZ" sz="1600" b="1" dirty="0" smtClean="0">
                <a:latin typeface="Calibri" panose="020F0502020204030204" pitchFamily="34" charset="0"/>
              </a:rPr>
              <a:t>Čestné </a:t>
            </a:r>
            <a:r>
              <a:rPr lang="cs-CZ" sz="1600" b="1" dirty="0">
                <a:latin typeface="Calibri" panose="020F0502020204030204" pitchFamily="34" charset="0"/>
              </a:rPr>
              <a:t>prohlášení o skutečném majiteli </a:t>
            </a:r>
            <a:r>
              <a:rPr lang="cs-CZ" sz="1600" dirty="0" smtClean="0">
                <a:latin typeface="Calibri" panose="020F0502020204030204" pitchFamily="34" charset="0"/>
              </a:rPr>
              <a:t>– dokládají právnické osoby kromě veřejnoprávních PO. Příloha č. 30 Obecných pravidel – </a:t>
            </a:r>
            <a:r>
              <a:rPr lang="cs-CZ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NOVÉ</a:t>
            </a:r>
            <a:endParaRPr lang="cs-CZ" sz="16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000000"/>
              </a:solidFill>
              <a:latin typeface="Calibri"/>
              <a:ea typeface="Arial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>
              <a:buSzPct val="100000"/>
            </a:pPr>
            <a:endParaRPr dirty="0"/>
          </a:p>
        </p:txBody>
      </p:sp>
      <p:sp>
        <p:nvSpPr>
          <p:cNvPr id="182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83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84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BAD946A-8D9E-4086-95B2-7A7644171DA6}" type="slidenum">
              <a:rPr lang="cs-CZ" sz="1200">
                <a:solidFill>
                  <a:srgbClr val="00529C"/>
                </a:solidFill>
                <a:latin typeface="Calibri"/>
              </a:rPr>
              <a:t>15</a:t>
            </a:fld>
            <a:endParaRPr/>
          </a:p>
        </p:txBody>
      </p:sp>
      <p:sp>
        <p:nvSpPr>
          <p:cNvPr id="185" name="TextShape 5"/>
          <p:cNvSpPr txBox="1"/>
          <p:nvPr/>
        </p:nvSpPr>
        <p:spPr>
          <a:xfrm>
            <a:off x="727560" y="4740480"/>
            <a:ext cx="7660864" cy="5875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683280" y="1083960"/>
            <a:ext cx="8137192" cy="5041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Projekt je svým zaměřením v souladu s cíli a podporovanými aktivitami výzvy</a:t>
            </a:r>
            <a:endParaRPr lang="cs-CZ" dirty="0" smtClean="0"/>
          </a:p>
          <a:p>
            <a:pPr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  <a:ea typeface="Microsoft YaHei"/>
              </a:rPr>
              <a:t>Projekt zaměřen na podporu revitalizace a zatraktivnění památek zapsaných na seznam UNESCO, památek zapsaných na Indikativní seznam světového dědictví UNESCO v kategorii kulturní dědictví, národní kulturní památky k 1. 1. 2014 nebo památek zapsaných na Indikativní seznam národních kulturních památek k 1. 1. 2014.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Projekt je v souladu s podmínkami výzvy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zahájení/ukončení realizace projektu (1. 1. 2014 - 31. 12. 2022);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termín ukončení realizace projektu je po datu podání žádosti o podporu;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dodržení procentní míry podpory pode typu žadatele;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cílové skupiny jsou v souladu s cílovými skupinami uvedenými ve výzvě;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na záložce Popis projektu jsou popsány plánované výsledky projektu;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správně zvolený indikátor projektu a způsob jeho výpočtu;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místo realizace projektu – území ČR mimo území hl. města Prahy.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89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90" name="TextShape 3"/>
          <p:cNvSpPr txBox="1"/>
          <p:nvPr/>
        </p:nvSpPr>
        <p:spPr>
          <a:xfrm>
            <a:off x="683280" y="26208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Obecná kritéria přijatelnosti</a:t>
            </a:r>
            <a:endParaRPr lang="cs-CZ" dirty="0"/>
          </a:p>
        </p:txBody>
      </p:sp>
      <p:sp>
        <p:nvSpPr>
          <p:cNvPr id="191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6C0AA6FA-CA48-429D-BABF-8D7736C8312B}" type="slidenum">
              <a:rPr lang="cs-CZ" sz="1200">
                <a:solidFill>
                  <a:srgbClr val="00529C"/>
                </a:solidFill>
                <a:latin typeface="Calibri"/>
              </a:rPr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827584" y="1296000"/>
            <a:ext cx="7858856" cy="4951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Žadatel splňuje definici oprávněného příjemce pro příslušný specifický cíl a výzvu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Nejedná se o fyzickou osobu nepodnikající,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žadatel je vlastníkem předmětu projektu nebo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subjektem s právem hospodaření zapsaným v KN nebo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pronajímatelem, přičemž nájemní právo je ke dni podání žádosti zapsáno v KN a pronajímatelem není fyzická osoba nepodnikající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b="1" dirty="0" smtClean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Projekt respektuje minimální a maximální hranici celkových výdajů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Min. výše celkových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způsobilých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výdajů: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5 mil. Kč.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Max. výše </a:t>
            </a:r>
            <a:r>
              <a:rPr lang="cs-CZ" sz="16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celkových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výdajů: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seznam národních kulturních památek, indikativní seznam NKP, indikativní seznam UNESCO: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123 282 000 Kč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742950" lvl="1" indent="-285750"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seznam UNESCO: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246 565 000 Kč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b="1" dirty="0" smtClean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Projekt respektuje limity způsobilých výdajů </a:t>
            </a:r>
          </a:p>
          <a:p>
            <a:pPr>
              <a:lnSpc>
                <a:spcPct val="100000"/>
              </a:lnSpc>
            </a:pPr>
            <a:r>
              <a:rPr lang="cs-CZ" sz="1600" dirty="0" smtClean="0">
                <a:latin typeface="Calibri" panose="020F0502020204030204" pitchFamily="34" charset="0"/>
              </a:rPr>
              <a:t>Nákup pozemků do 10% z celkových způsobilých výdajů projektu. </a:t>
            </a:r>
            <a:endParaRPr sz="16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93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94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Obecná kritéria přijatelnosti</a:t>
            </a:r>
            <a:endParaRPr lang="cs-CZ" dirty="0"/>
          </a:p>
        </p:txBody>
      </p:sp>
      <p:sp>
        <p:nvSpPr>
          <p:cNvPr id="195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EEDE011-6071-409A-A84C-A24B0F814952}" type="slidenum">
              <a:rPr lang="cs-CZ" sz="1200">
                <a:solidFill>
                  <a:srgbClr val="00529C"/>
                </a:solidFill>
                <a:latin typeface="Calibri"/>
              </a:rPr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727560" y="1268760"/>
            <a:ext cx="8092912" cy="4877520"/>
          </a:xfrm>
          <a:prstGeom prst="rect">
            <a:avLst/>
          </a:prstGeom>
        </p:spPr>
        <p:txBody>
          <a:bodyPr/>
          <a:lstStyle/>
          <a:p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Calibri"/>
              </a:rPr>
              <a:t>Výsledky projektu jsou udržitelné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Bude popsáno ve studii proveditelnosti.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endParaRPr lang="cs-CZ" b="1" dirty="0" smtClean="0">
              <a:solidFill>
                <a:srgbClr val="00529C"/>
              </a:solidFill>
              <a:latin typeface="Calibri" panose="020F0502020204030204" pitchFamily="34" charset="0"/>
              <a:ea typeface="Calibri"/>
            </a:endParaRPr>
          </a:p>
          <a:p>
            <a:pPr>
              <a:buSzPct val="25000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Calibri"/>
              </a:rPr>
              <a:t>Projekt nemá negativní vliv na žádnou z horizontálních priorit IROP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Udržitelný rozvoj, rovné příležitosti a zákaz diskriminace, rovnost mužů a žen.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endParaRPr lang="cs-CZ" b="1" dirty="0" smtClean="0">
              <a:solidFill>
                <a:srgbClr val="004586"/>
              </a:solidFill>
              <a:latin typeface="Calibri" panose="020F0502020204030204" pitchFamily="34" charset="0"/>
              <a:ea typeface="Calibri"/>
            </a:endParaRPr>
          </a:p>
          <a:p>
            <a:pPr>
              <a:buSzPct val="25000"/>
            </a:pPr>
            <a:r>
              <a:rPr lang="cs-CZ" b="1" dirty="0" smtClean="0">
                <a:solidFill>
                  <a:srgbClr val="004586"/>
                </a:solidFill>
                <a:latin typeface="Calibri" panose="020F0502020204030204" pitchFamily="34" charset="0"/>
                <a:ea typeface="Calibri"/>
              </a:rPr>
              <a:t>Potřebnost realizace projektu je odůvodněná 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Bude popsáno ve studii proveditelnosti.</a:t>
            </a:r>
            <a:endParaRPr lang="cs-CZ" sz="1600" dirty="0" smtClean="0">
              <a:latin typeface="Calibri" panose="020F0502020204030204" pitchFamily="34" charset="0"/>
            </a:endParaRPr>
          </a:p>
          <a:p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r>
              <a:rPr lang="cs-CZ" b="1" dirty="0" smtClean="0">
                <a:solidFill>
                  <a:srgbClr val="00529C"/>
                </a:solidFill>
                <a:latin typeface="Calibri"/>
              </a:rPr>
              <a:t>Pro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jekt je v souladu s pravidly veřejné podpory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Čestné prohlášení žadatele o vypořádání finančních závazků z jiných projektů financovaných z komunitárních programů nebo jiných fondů Evropské unie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Čestné prohlášení žadatele, že nesplňuje definici podniku v obtížích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/>
            <a:endParaRPr lang="cs-CZ" b="1" dirty="0" smtClean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algn="just"/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Statutární zástupce žadatele je trestně bezúhonný 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/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Výpis z RT, čestné prohlášení.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9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98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Obecná kritéria přijatelnosti</a:t>
            </a:r>
            <a:endParaRPr lang="cs-CZ" dirty="0"/>
          </a:p>
        </p:txBody>
      </p:sp>
      <p:sp>
        <p:nvSpPr>
          <p:cNvPr id="19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2F74023-531F-474C-BC6A-1F3F0AF1FFA4}" type="slidenum">
              <a:rPr lang="cs-CZ" sz="1200">
                <a:solidFill>
                  <a:srgbClr val="00529C"/>
                </a:solidFill>
                <a:latin typeface="Calibri"/>
              </a:rPr>
              <a:t>18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827584" y="1306800"/>
            <a:ext cx="7632848" cy="493051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Projekt je v souladu s Integrovanou strategií podpory kultury do roku 2020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Ve Studii proveditelnosti je uvedena vazba projektu na konkrétní kapitolu Integrované strategie pro podporu kultury do roku 2020.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Projekt není zaměřen na podporu komerčních turistických zařízení, jako jsou volnočasová zařízení, lázeňské provozy, ubytovací a stravovací kapacity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Bude popsáno ve Studii proveditelnosti.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Výdaje na hlavní aktivity v rozpočtu projektu odpovídají tržním cenám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Bude ověřeno z průzkumů trhu.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Cílové hodnoty indikátorů odpovídají cílům projektu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 smtClean="0">
                <a:latin typeface="Calibri"/>
                <a:ea typeface="Microsoft YaHei"/>
              </a:rPr>
              <a:t>Povinné indikátory: </a:t>
            </a:r>
            <a:r>
              <a:rPr lang="cs-CZ" sz="1600" b="1" dirty="0">
                <a:latin typeface="Calibri" panose="020F0502020204030204" pitchFamily="34" charset="0"/>
              </a:rPr>
              <a:t>Zvýšení očekávaného počtu návštěv podporovaných kulturních a přírodních památek a atrakcí </a:t>
            </a:r>
            <a:r>
              <a:rPr lang="cs-CZ" sz="1600" dirty="0" smtClean="0">
                <a:latin typeface="Calibri" panose="020F0502020204030204" pitchFamily="34" charset="0"/>
              </a:rPr>
              <a:t>a</a:t>
            </a:r>
            <a:r>
              <a:rPr lang="cs-CZ" sz="1600" b="1" dirty="0" smtClean="0">
                <a:latin typeface="Calibri" panose="020F0502020204030204" pitchFamily="34" charset="0"/>
              </a:rPr>
              <a:t> Počet </a:t>
            </a:r>
            <a:r>
              <a:rPr lang="cs-CZ" sz="1600" b="1" dirty="0">
                <a:latin typeface="Calibri" panose="020F0502020204030204" pitchFamily="34" charset="0"/>
              </a:rPr>
              <a:t>revitalizovaných památkových objektů</a:t>
            </a:r>
            <a:endParaRPr lang="cs-CZ" sz="1600" dirty="0" smtClean="0">
              <a:latin typeface="Calibri" panose="020F0502020204030204" pitchFamily="34" charset="0"/>
              <a:ea typeface="Microsoft YaHei"/>
            </a:endParaRPr>
          </a:p>
          <a:p>
            <a:pPr>
              <a:buSzPct val="25000"/>
            </a:pPr>
            <a:r>
              <a:rPr lang="cs-CZ" sz="1600" dirty="0" smtClean="0">
                <a:latin typeface="Calibri"/>
                <a:ea typeface="Microsoft YaHei"/>
              </a:rPr>
              <a:t>Hodnoty stanovené v souladu s Metodickým listem indikátorů. </a:t>
            </a:r>
          </a:p>
          <a:p>
            <a:pPr>
              <a:buSzPct val="25000"/>
            </a:pPr>
            <a:endParaRPr lang="cs-CZ" sz="1600" dirty="0" smtClean="0">
              <a:latin typeface="Calibri"/>
              <a:ea typeface="Microsoft YaHei"/>
            </a:endParaRPr>
          </a:p>
          <a:p>
            <a:pPr>
              <a:buSzPct val="25000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Žadatel </a:t>
            </a: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má zajištěnou administrativní, finanční a provozní kapacitu k realizaci a udržitelnosti projektu.</a:t>
            </a:r>
            <a:endParaRPr lang="cs-CZ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Bude popsáno ve studii proveditelnosti.</a:t>
            </a:r>
            <a:endParaRPr lang="cs-CZ" sz="1600" dirty="0">
              <a:latin typeface="Calibri" panose="020F0502020204030204" pitchFamily="34" charset="0"/>
            </a:endParaRPr>
          </a:p>
          <a:p>
            <a:pPr>
              <a:buSzPct val="25000"/>
              <a:buFont typeface="StarSymbol"/>
              <a:buChar char=""/>
            </a:pPr>
            <a:endParaRPr lang="cs-CZ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20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06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Specifická kritéria přijatelnosti</a:t>
            </a:r>
            <a:endParaRPr lang="cs-CZ" dirty="0"/>
          </a:p>
        </p:txBody>
      </p:sp>
      <p:sp>
        <p:nvSpPr>
          <p:cNvPr id="20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C4A7BB6-5A70-4FD1-A3D9-0D5CEF2FD6FC}" type="slidenum">
              <a:rPr lang="cs-CZ" sz="1200">
                <a:solidFill>
                  <a:srgbClr val="00529C"/>
                </a:solidFill>
                <a:latin typeface="Calibri"/>
              </a:rPr>
              <a:t>19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83280" y="1628800"/>
            <a:ext cx="8003160" cy="460851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Státní příspěvková organizace zřízená Zákonem č. 248/2000 Sb., o podpoře regionálního rozvoje, a řízená Ministerstvem pro místní rozvoj ČR.</a:t>
            </a:r>
            <a:endParaRPr lang="cs-CZ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Z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prostředkující subjekt pro vybrané operační programy 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konzultační a informační činnost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kontrola a monitoring realizace projektů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(2014-2020) Integrovaný regionální operační program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(2007-2013) Integrovaný operační program, OP Technická pomoc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(2004-2006) Společný regionální operační program, OP JPD2</a:t>
            </a:r>
            <a:endParaRPr lang="cs-CZ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(1998-2004) předvstupní programy (PHARE, ISPA, SAPARD)</a:t>
            </a:r>
            <a:endParaRPr lang="cs-CZ" dirty="0"/>
          </a:p>
          <a:p>
            <a:pPr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Kontrolní subjekt pro operační programy Cíle 3 (nyní Cíl 2)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H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ostitelská organizace pro pracoviště 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Enterprise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Europe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Network</a:t>
            </a:r>
            <a:endParaRPr lang="cs-CZ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poradenství pro malé a střední podnikatele</a:t>
            </a:r>
            <a:endParaRPr lang="cs-CZ" sz="1600" dirty="0" smtClean="0">
              <a:latin typeface="Calibri" panose="020F0502020204030204" pitchFamily="34" charset="0"/>
            </a:endParaRPr>
          </a:p>
          <a:p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S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práva Regionálního informačního servisu (RIS) a Mapového serveru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rozsáhlá pravidelně aktualizovaná databáze regionálních dat a jejich zobrazení v mapě</a:t>
            </a:r>
            <a:endParaRPr lang="cs-CZ" sz="1600" dirty="0">
              <a:latin typeface="Calibri" panose="020F0502020204030204" pitchFamily="34" charset="0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8" name="TextShape 3"/>
          <p:cNvSpPr txBox="1"/>
          <p:nvPr/>
        </p:nvSpPr>
        <p:spPr>
          <a:xfrm>
            <a:off x="683280" y="48492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Centrum pro regionální rozvoj České republiky</a:t>
            </a:r>
            <a:endParaRPr lang="cs-CZ" dirty="0"/>
          </a:p>
        </p:txBody>
      </p:sp>
      <p:sp>
        <p:nvSpPr>
          <p:cNvPr id="12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8013DBF-F672-4C8B-B20A-8BA5C9BA7137}" type="slidenum">
              <a:rPr lang="cs-CZ" sz="1200">
                <a:solidFill>
                  <a:srgbClr val="00529C"/>
                </a:solidFill>
                <a:latin typeface="Calibri"/>
              </a:rPr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827584" y="1124744"/>
            <a:ext cx="7704856" cy="5112568"/>
          </a:xfrm>
          <a:prstGeom prst="rect">
            <a:avLst/>
          </a:prstGeom>
        </p:spPr>
        <p:txBody>
          <a:bodyPr/>
          <a:lstStyle/>
          <a:p>
            <a:pPr>
              <a:buSzPct val="25000"/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  <a:ea typeface="Calibri"/>
              </a:rPr>
              <a:t>Minimálně 85 % způsobilých výdajů projektu je zaměřeno na hlavní aktivity projektu.</a:t>
            </a:r>
            <a:endParaRPr lang="cs-CZ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Bude ověřeno ze studie proveditelnosti a z rozpočtu projektu. U každé položky musí být uvedeno, zda se vztahuje k hlavní nebo vedlejší aktivitě.  </a:t>
            </a:r>
            <a:endParaRPr lang="cs-CZ" sz="1600" dirty="0">
              <a:latin typeface="Calibri" panose="020F0502020204030204" pitchFamily="34" charset="0"/>
            </a:endParaRPr>
          </a:p>
          <a:p>
            <a:pPr>
              <a:buSzPct val="25000"/>
            </a:pPr>
            <a:endParaRPr lang="cs-CZ" sz="1600" b="1" dirty="0" smtClean="0">
              <a:solidFill>
                <a:srgbClr val="00529C"/>
              </a:solidFill>
              <a:latin typeface="Calibri" panose="020F0502020204030204" pitchFamily="34" charset="0"/>
              <a:ea typeface="Calibri"/>
            </a:endParaRPr>
          </a:p>
          <a:p>
            <a:pPr>
              <a:buSzPct val="25000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Calibri"/>
              </a:rPr>
              <a:t>V hodnocení 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  <a:ea typeface="Calibri"/>
              </a:rPr>
              <a:t>eCBA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Calibri"/>
              </a:rPr>
              <a:t>/finanční analýze projekt dosáhne minimálně hodnoty ukazatelů, stanovené ve výzvě.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Finanční čistá současná hodnota je nižší než 0 a ekonomická čistá současná hodnota (u projektů s CZV nad  100 mil. Kč) je vyšší než 0. Pokud je ekonomická čistá současná hodnota nižší než 0, žadatel ve studii proveditelnosti zdůvodní proč a popíše v čem spočívají přínosy projektu, které nebylo možné kvantitativně vyjádřit.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endParaRPr lang="cs-CZ" sz="1600" b="1" dirty="0" smtClean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Památka je uvedena na některém z níže uvedených seznamů: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 algn="just"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Seznam světového dědictví UNESCO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742950" lvl="1" indent="-285750" algn="just"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Indikativní seznam světového dědictví UNESCO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742950" lvl="1" indent="-285750" algn="just"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Seznam národních kulturních památek k 1.1.2014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742950" lvl="1" indent="-285750" algn="just"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Indikativní seznam národních kulturních památek k 1.1.2014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Žadatel zpracoval plán zpřístupnění podpořené památky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Bude součástí studie proveditelnosti.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13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14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Specifická kritéria přijatelnosti</a:t>
            </a:r>
            <a:endParaRPr lang="cs-CZ" dirty="0"/>
          </a:p>
        </p:txBody>
      </p:sp>
      <p:sp>
        <p:nvSpPr>
          <p:cNvPr id="215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2FE607E-DDB2-4C36-A615-E1701A9DC1D6}" type="slidenum">
              <a:rPr lang="cs-CZ" sz="1200">
                <a:solidFill>
                  <a:srgbClr val="00529C"/>
                </a:solidFill>
                <a:latin typeface="Calibri"/>
              </a:rPr>
              <a:t>20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827584" y="504000"/>
            <a:ext cx="6516416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věcného hodnocení</a:t>
            </a:r>
            <a:endParaRPr lang="cs-CZ" dirty="0"/>
          </a:p>
        </p:txBody>
      </p:sp>
      <p:sp>
        <p:nvSpPr>
          <p:cNvPr id="217" name="TextShape 2"/>
          <p:cNvSpPr txBox="1"/>
          <p:nvPr/>
        </p:nvSpPr>
        <p:spPr>
          <a:xfrm>
            <a:off x="755576" y="1440000"/>
            <a:ext cx="7884424" cy="4680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buSzPct val="25000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Projekt řeší stavebně-technický stav památky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SzPct val="100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20 bodů - Projekt řeší </a:t>
            </a:r>
            <a:r>
              <a:rPr lang="cs-CZ" sz="1600" u="sng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havarijní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stavebně-technický stav památky.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SzPct val="100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10 bodů - Projekt řeší </a:t>
            </a:r>
            <a:r>
              <a:rPr lang="cs-CZ" sz="1600" u="sng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nevyhovující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 stavebně-technický stav památky.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100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0 bodů - Projekt neřeší havarijní / nevyhovující stavebně-technický stav památky </a:t>
            </a:r>
            <a:endParaRPr lang="cs-CZ" sz="1600" dirty="0">
              <a:solidFill>
                <a:srgbClr val="000000"/>
              </a:solidFill>
              <a:latin typeface="Calibri" panose="020F0502020204030204" pitchFamily="34" charset="0"/>
              <a:ea typeface="Microsoft YaHei"/>
            </a:endParaRPr>
          </a:p>
          <a:p>
            <a:pPr>
              <a:buSzPct val="100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(památka je ve velmi dobrém nebo vyhovujícím stavebně-technickém stavu, nebo </a:t>
            </a:r>
          </a:p>
          <a:p>
            <a:pPr>
              <a:buSzPct val="100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není ve velmi dobrém/vyhovujícím stavebně-technickém stavu, ale projekt není </a:t>
            </a:r>
          </a:p>
          <a:p>
            <a:pPr>
              <a:buSzPct val="100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zaměřen na jeho řešení).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lvl="1">
              <a:buSzPct val="25000"/>
              <a:buFont typeface="StarSymbol"/>
              <a:buChar char=""/>
            </a:pPr>
            <a:endParaRPr lang="cs-CZ" dirty="0" smtClean="0"/>
          </a:p>
          <a:p>
            <a:pPr>
              <a:buSzPct val="25000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Projekt zpřístupní dosud nezpřístupněné prostory památky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SzPct val="100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10 bodů - Projekt zpřístupní dosud nezpřístupněné prostory památky pro veřejnost.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100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0 bodů - Projekt nezpřístupňuje dosud nezpřístupněné prostory památky pro veřejnost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. </a:t>
            </a:r>
            <a:endParaRPr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683568" y="476672"/>
            <a:ext cx="6372792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věcného hodnocení</a:t>
            </a:r>
            <a:endParaRPr lang="cs-CZ" dirty="0"/>
          </a:p>
        </p:txBody>
      </p:sp>
      <p:sp>
        <p:nvSpPr>
          <p:cNvPr id="219" name="TextShape 2"/>
          <p:cNvSpPr txBox="1"/>
          <p:nvPr/>
        </p:nvSpPr>
        <p:spPr>
          <a:xfrm>
            <a:off x="611560" y="1196752"/>
            <a:ext cx="7956440" cy="5483768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spcAft>
                <a:spcPts val="600"/>
              </a:spcAft>
              <a:buSzPct val="25000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Projekt řeší dobu zpřístupnění památky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10 bodů - projekt zpřístupní památku pro veřejnost alespoň po </a:t>
            </a:r>
            <a:r>
              <a:rPr lang="cs-CZ" sz="1600" u="sng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3 a více dnů týdně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 </a:t>
            </a:r>
          </a:p>
          <a:p>
            <a:pPr>
              <a:spcAft>
                <a:spcPts val="600"/>
              </a:spcAft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v průběhu celého roku (každý den po dobu alespoň 5 hodin).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5 bodů - projekt zpřístupní památku pro veřejnost po </a:t>
            </a:r>
            <a:r>
              <a:rPr lang="cs-CZ" sz="1600" u="sng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2 a méně dnů v týdnu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 </a:t>
            </a:r>
          </a:p>
          <a:p>
            <a:pPr>
              <a:spcAft>
                <a:spcPts val="600"/>
              </a:spcAft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v průběhu celého roku (každý den po dobu alespoň 5 hodin).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3 body - projekt umožňuje pouze </a:t>
            </a:r>
            <a:r>
              <a:rPr lang="cs-CZ" sz="1600" u="sng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nepravidelné nebo sezonní zpřístupnění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 památky pro veřejnost.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endParaRPr lang="cs-CZ" sz="1600" b="1" dirty="0" smtClean="0">
              <a:solidFill>
                <a:srgbClr val="00529C"/>
              </a:solidFill>
              <a:latin typeface="Calibri" panose="020F0502020204030204" pitchFamily="34" charset="0"/>
              <a:ea typeface="Microsoft YaHei"/>
            </a:endParaRPr>
          </a:p>
          <a:p>
            <a:pPr>
              <a:spcAft>
                <a:spcPts val="600"/>
              </a:spcAft>
              <a:buSzPct val="25000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Projekt řeší obnovu památkových hodnot památky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10 bodů - projekt řeší obnovu </a:t>
            </a:r>
            <a:r>
              <a:rPr lang="cs-CZ" sz="1600" u="sng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exteriéru i interiéru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 památky. Součástí projektu jsou </a:t>
            </a:r>
          </a:p>
          <a:p>
            <a:pPr>
              <a:spcAft>
                <a:spcPts val="600"/>
              </a:spcAft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restaurátorské práce.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5 bodů - projekt řeší obnovu </a:t>
            </a:r>
            <a:r>
              <a:rPr lang="cs-CZ" sz="1600" u="sng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exteriéru nebo interiéru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 památky. Součástí projektu jsou </a:t>
            </a: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restaurátorské práce / projekt umožňuje obnovu exteriéru i interiéru památky. Součástí projektu </a:t>
            </a: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nejsou restaurátorské práce.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0 bodů - projekt není zaměřen na obnovu exteriéru ani interiéru památky.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endParaRPr lang="cs-CZ" sz="1600" b="1" dirty="0" smtClean="0">
              <a:solidFill>
                <a:srgbClr val="00529C"/>
              </a:solidFill>
              <a:latin typeface="Calibri" panose="020F0502020204030204" pitchFamily="34" charset="0"/>
              <a:ea typeface="Microsoft YaHei"/>
            </a:endParaRPr>
          </a:p>
          <a:p>
            <a:pPr>
              <a:spcAft>
                <a:spcPts val="600"/>
              </a:spcAft>
              <a:buSzPct val="25000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Projekt řeší obnovu parků a zahrad u památek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10 bodů - Součástí projektu je obnova parků a zahrad u památek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0 bodů - Součástí projektu není obnova parků a zahrad u památek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2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755576" y="548680"/>
            <a:ext cx="6660424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věcného hodnocení</a:t>
            </a:r>
            <a:endParaRPr lang="cs-CZ" dirty="0"/>
          </a:p>
        </p:txBody>
      </p:sp>
      <p:sp>
        <p:nvSpPr>
          <p:cNvPr id="221" name="TextShape 2"/>
          <p:cNvSpPr txBox="1"/>
          <p:nvPr/>
        </p:nvSpPr>
        <p:spPr>
          <a:xfrm>
            <a:off x="683568" y="1340768"/>
            <a:ext cx="7740432" cy="4923232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spcAft>
                <a:spcPts val="600"/>
              </a:spcAft>
              <a:buSzPct val="25000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Projekt zvyšuje ochranu památky a její zabezpečení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/>
                <a:ea typeface="Microsoft YaHei"/>
              </a:rPr>
              <a:t>10 bodů - Projekt zvyšuje ochranu památky a její zabezpečení.</a:t>
            </a:r>
            <a:endParaRPr lang="cs-CZ" sz="1600" dirty="0" smtClean="0"/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/>
                <a:ea typeface="Microsoft YaHei"/>
              </a:rPr>
              <a:t>0 bodů - Projekt nezvyšuje ochranu památky a její zabezpečení.</a:t>
            </a:r>
            <a:endParaRPr lang="cs-CZ" sz="1600" dirty="0" smtClean="0"/>
          </a:p>
          <a:p>
            <a:pPr>
              <a:buSzPct val="25000"/>
            </a:pPr>
            <a:endParaRPr lang="cs-CZ" sz="1600" b="1" dirty="0" smtClean="0">
              <a:solidFill>
                <a:srgbClr val="00529C"/>
              </a:solidFill>
              <a:latin typeface="Calibri" panose="020F0502020204030204" pitchFamily="34" charset="0"/>
              <a:ea typeface="Microsoft YaHei"/>
            </a:endParaRPr>
          </a:p>
          <a:p>
            <a:pPr>
              <a:spcAft>
                <a:spcPts val="600"/>
              </a:spcAft>
              <a:buSzPct val="25000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Projekt řeší rekonstrukci nebo budování expozic a depozitářů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/>
                <a:ea typeface="Microsoft YaHei"/>
              </a:rPr>
              <a:t>10 bodů - Projekt řeší rekonstrukci stávajících expozic a depozitářů nebo budování </a:t>
            </a:r>
          </a:p>
          <a:p>
            <a:pPr>
              <a:spcAft>
                <a:spcPts val="600"/>
              </a:spcAft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/>
                <a:ea typeface="Microsoft YaHei"/>
              </a:rPr>
              <a:t>nových expozic a depozitářů.</a:t>
            </a:r>
            <a:endParaRPr lang="cs-CZ" sz="1600" dirty="0" smtClean="0"/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/>
                <a:ea typeface="Microsoft YaHei"/>
              </a:rPr>
              <a:t>0 bodů - Projekt neřeší rekonstrukci stávajících expozic a depozitářů nebo budování </a:t>
            </a: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/>
                <a:ea typeface="Microsoft YaHei"/>
              </a:rPr>
              <a:t>nových expozic a depozitářů</a:t>
            </a:r>
            <a:endParaRPr lang="cs-CZ" sz="1600" dirty="0" smtClean="0"/>
          </a:p>
          <a:p>
            <a:pPr>
              <a:buSzPct val="25000"/>
            </a:pPr>
            <a:endParaRPr lang="cs-CZ" sz="1600" b="1" dirty="0" smtClean="0">
              <a:solidFill>
                <a:srgbClr val="00529C"/>
              </a:solidFill>
              <a:latin typeface="Calibri" panose="020F0502020204030204" pitchFamily="34" charset="0"/>
              <a:ea typeface="Microsoft YaHei"/>
            </a:endParaRPr>
          </a:p>
          <a:p>
            <a:pPr>
              <a:buSzPct val="25000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Projekt je zaměřen na digitalizaci památky a/nebo mobiliáře a zpřístupnění </a:t>
            </a:r>
          </a:p>
          <a:p>
            <a:pPr>
              <a:spcAft>
                <a:spcPts val="600"/>
              </a:spcAft>
              <a:buSzPct val="25000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výstupů digitalizace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/>
                <a:ea typeface="Microsoft YaHei"/>
              </a:rPr>
              <a:t>10 bodů - Součástí projektu je digitalizace památky a/nebo mobiliáře, včetně zpřístupnění </a:t>
            </a:r>
          </a:p>
          <a:p>
            <a:pPr>
              <a:spcAft>
                <a:spcPts val="600"/>
              </a:spcAft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/>
                <a:ea typeface="Microsoft YaHei"/>
              </a:rPr>
              <a:t>výstupů digitalizace.</a:t>
            </a:r>
            <a:endParaRPr lang="cs-CZ" sz="1600" dirty="0" smtClean="0"/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/>
                <a:ea typeface="Microsoft YaHei"/>
              </a:rPr>
              <a:t>5 bodů - Součástí projektu je digitalizace památky a/nebo mobiliáře, bez zpřístupnění </a:t>
            </a:r>
          </a:p>
          <a:p>
            <a:pPr>
              <a:spcAft>
                <a:spcPts val="600"/>
              </a:spcAft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/>
                <a:ea typeface="Microsoft YaHei"/>
              </a:rPr>
              <a:t>výstupů digitalizace.</a:t>
            </a:r>
            <a:endParaRPr lang="cs-CZ" sz="1600" dirty="0" smtClean="0"/>
          </a:p>
          <a:p>
            <a:pPr>
              <a:spcAft>
                <a:spcPts val="600"/>
              </a:spcAft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/>
                <a:ea typeface="Microsoft YaHei"/>
              </a:rPr>
              <a:t>0 bodů - Součástí projektu není digitalizace památky ani mobiliáře</a:t>
            </a:r>
            <a:endParaRPr lang="cs-CZ" sz="1600" dirty="0" smtClean="0"/>
          </a:p>
          <a:p>
            <a:pPr>
              <a:buSzPct val="2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899592" y="576000"/>
            <a:ext cx="6372768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věcného hodnocení</a:t>
            </a:r>
            <a:endParaRPr lang="cs-CZ" dirty="0"/>
          </a:p>
        </p:txBody>
      </p:sp>
      <p:sp>
        <p:nvSpPr>
          <p:cNvPr id="223" name="TextShape 2"/>
          <p:cNvSpPr txBox="1"/>
          <p:nvPr/>
        </p:nvSpPr>
        <p:spPr>
          <a:xfrm>
            <a:off x="827584" y="1268760"/>
            <a:ext cx="7956416" cy="4968552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spcAft>
                <a:spcPts val="600"/>
              </a:spcAft>
              <a:buSzPct val="25000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Harmonogram realizace projektu je reálný a proveditelný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10 bodů - Harmonogram realizace projektu je reálný a proveditelný a respektuje </a:t>
            </a: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technologické prodlevy v závislosti na charakteru projektu (např. roční období, </a:t>
            </a:r>
          </a:p>
          <a:p>
            <a:pPr>
              <a:spcAft>
                <a:spcPts val="600"/>
              </a:spcAft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specifické postupy a technologie).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0 bodů - Harmonogram realizace projektu není reálný a proveditelný.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endParaRPr lang="cs-CZ" b="1" dirty="0" smtClean="0">
              <a:solidFill>
                <a:srgbClr val="00529C"/>
              </a:solidFill>
              <a:latin typeface="Calibri" panose="020F0502020204030204" pitchFamily="34" charset="0"/>
              <a:ea typeface="Microsoft YaHei"/>
            </a:endParaRPr>
          </a:p>
          <a:p>
            <a:pPr>
              <a:buSzPct val="25000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V projektu jsou uvedena hlavní rizika v realizační fázi i ve fázi udržitelnosti </a:t>
            </a:r>
          </a:p>
          <a:p>
            <a:pPr>
              <a:spcAft>
                <a:spcPts val="600"/>
              </a:spcAft>
              <a:buSzPct val="25000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a způsoby jejich eliminace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5 bodů - V projektu jsou uvedena hlavní rizika v realizační fázi i ve fázi udržitelnosti </a:t>
            </a:r>
          </a:p>
          <a:p>
            <a:pPr>
              <a:spcAft>
                <a:spcPts val="600"/>
              </a:spcAft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a jsou uvedeny způsoby jejich eliminace.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3 bodů - V projektu jsou uvedena hlavní rizika v realizační fázi i ve fázi udržitelnosti, </a:t>
            </a:r>
          </a:p>
          <a:p>
            <a:pPr>
              <a:spcAft>
                <a:spcPts val="600"/>
              </a:spcAft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ale nejsou uvedeny způsoby jejich eliminace.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0 bodů - V projektu nejsou uvedena hlavní rizika v realizační fázi i ve fázi udržitelnosti </a:t>
            </a:r>
          </a:p>
          <a:p>
            <a:pPr>
              <a:buSzPct val="25000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a nejsou uvedeny způsoby jejich eliminace.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lvl="1">
              <a:buSzPct val="25000"/>
              <a:buFont typeface="StarSymbol"/>
              <a:buChar char=""/>
            </a:pPr>
            <a:endParaRPr lang="cs-CZ" dirty="0" smtClean="0"/>
          </a:p>
          <a:p>
            <a:r>
              <a:rPr lang="cs-CZ" b="1" dirty="0" smtClean="0">
                <a:solidFill>
                  <a:srgbClr val="000000"/>
                </a:solidFill>
                <a:latin typeface="Calibri"/>
                <a:ea typeface="Microsoft YaHei"/>
              </a:rPr>
              <a:t>Minimální počet bodů, kterého musí žádost ve věcném hodnocení dosáhnout, </a:t>
            </a:r>
          </a:p>
          <a:p>
            <a:r>
              <a:rPr lang="cs-CZ" b="1" dirty="0" smtClean="0">
                <a:solidFill>
                  <a:srgbClr val="000000"/>
                </a:solidFill>
                <a:latin typeface="Calibri"/>
                <a:ea typeface="Microsoft YaHei"/>
              </a:rPr>
              <a:t>je 55 ze 105.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827584" y="1306800"/>
            <a:ext cx="7992888" cy="4818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Provádí CRR.</a:t>
            </a:r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Pro projekty, které prošly úspěšně hodnocením přijatelnosti a formálních náležitostí.</a:t>
            </a:r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Na základě jejího výsledku může být provedena ex-ante  kontrola.</a:t>
            </a:r>
            <a:endParaRPr lang="cs-CZ" dirty="0" smtClean="0"/>
          </a:p>
          <a:p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Ověřují se následující rizika:</a:t>
            </a:r>
            <a:endParaRPr lang="cs-CZ" dirty="0" smtClean="0"/>
          </a:p>
          <a:p>
            <a:r>
              <a:rPr lang="cs-CZ" dirty="0">
                <a:latin typeface="Calibri" panose="020F0502020204030204" pitchFamily="34" charset="0"/>
              </a:rPr>
              <a:t>Riziko realizovatelnosti projektu po věcné a finanční </a:t>
            </a:r>
            <a:r>
              <a:rPr lang="cs-CZ" dirty="0" smtClean="0">
                <a:latin typeface="Calibri" panose="020F0502020204030204" pitchFamily="34" charset="0"/>
              </a:rPr>
              <a:t>stránce</a:t>
            </a:r>
            <a:r>
              <a:rPr lang="cs-CZ" dirty="0">
                <a:latin typeface="Calibri" panose="020F0502020204030204" pitchFamily="34" charset="0"/>
              </a:rPr>
              <a:t>	</a:t>
            </a:r>
          </a:p>
          <a:p>
            <a:r>
              <a:rPr lang="cs-CZ" dirty="0">
                <a:latin typeface="Calibri" panose="020F0502020204030204" pitchFamily="34" charset="0"/>
              </a:rPr>
              <a:t>Riziko nezpůsobilosti </a:t>
            </a:r>
            <a:r>
              <a:rPr lang="cs-CZ" dirty="0" smtClean="0">
                <a:latin typeface="Calibri" panose="020F0502020204030204" pitchFamily="34" charset="0"/>
              </a:rPr>
              <a:t>výdajů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</a:rPr>
              <a:t>Riziko </a:t>
            </a:r>
            <a:r>
              <a:rPr lang="cs-CZ" dirty="0" smtClean="0">
                <a:latin typeface="Calibri" panose="020F0502020204030204" pitchFamily="34" charset="0"/>
              </a:rPr>
              <a:t>podvodu</a:t>
            </a:r>
            <a:r>
              <a:rPr lang="cs-CZ" dirty="0">
                <a:latin typeface="Calibri" panose="020F0502020204030204" pitchFamily="34" charset="0"/>
              </a:rPr>
              <a:t>	</a:t>
            </a:r>
          </a:p>
          <a:p>
            <a:r>
              <a:rPr lang="cs-CZ" dirty="0">
                <a:latin typeface="Calibri" panose="020F0502020204030204" pitchFamily="34" charset="0"/>
              </a:rPr>
              <a:t>Riziko ve veřejných </a:t>
            </a:r>
            <a:r>
              <a:rPr lang="cs-CZ" dirty="0" smtClean="0">
                <a:latin typeface="Calibri" panose="020F0502020204030204" pitchFamily="34" charset="0"/>
              </a:rPr>
              <a:t>zakázkách</a:t>
            </a:r>
            <a:r>
              <a:rPr lang="cs-CZ" dirty="0">
                <a:latin typeface="Calibri" panose="020F0502020204030204" pitchFamily="34" charset="0"/>
              </a:rPr>
              <a:t>	</a:t>
            </a:r>
          </a:p>
          <a:p>
            <a:r>
              <a:rPr lang="cs-CZ" dirty="0">
                <a:latin typeface="Calibri" panose="020F0502020204030204" pitchFamily="34" charset="0"/>
              </a:rPr>
              <a:t>Riziko v udržitelnosti </a:t>
            </a:r>
            <a:r>
              <a:rPr lang="cs-CZ" dirty="0" smtClean="0">
                <a:latin typeface="Calibri" panose="020F0502020204030204" pitchFamily="34" charset="0"/>
              </a:rPr>
              <a:t>projektu</a:t>
            </a:r>
            <a:r>
              <a:rPr lang="cs-CZ" dirty="0"/>
              <a:t>	</a:t>
            </a:r>
          </a:p>
          <a:p>
            <a:r>
              <a:rPr lang="cs-CZ" dirty="0">
                <a:latin typeface="Calibri" panose="020F0502020204030204" pitchFamily="34" charset="0"/>
              </a:rPr>
              <a:t>Riziko v nedovolené veřejné </a:t>
            </a:r>
            <a:r>
              <a:rPr lang="cs-CZ" dirty="0" smtClean="0">
                <a:latin typeface="Calibri" panose="020F0502020204030204" pitchFamily="34" charset="0"/>
              </a:rPr>
              <a:t>podpoře </a:t>
            </a:r>
            <a:r>
              <a:rPr lang="cs-CZ" dirty="0">
                <a:latin typeface="Calibri" panose="020F0502020204030204" pitchFamily="34" charset="0"/>
              </a:rPr>
              <a:t>	</a:t>
            </a:r>
          </a:p>
          <a:p>
            <a:r>
              <a:rPr lang="cs-CZ" dirty="0">
                <a:latin typeface="Calibri" panose="020F0502020204030204" pitchFamily="34" charset="0"/>
              </a:rPr>
              <a:t>Riziko neočekávaných nebo nedovolených </a:t>
            </a:r>
            <a:r>
              <a:rPr lang="cs-CZ" dirty="0" smtClean="0">
                <a:latin typeface="Calibri" panose="020F0502020204030204" pitchFamily="34" charset="0"/>
              </a:rPr>
              <a:t>příjmů </a:t>
            </a:r>
            <a:r>
              <a:rPr lang="cs-CZ" dirty="0">
                <a:latin typeface="Calibri" panose="020F0502020204030204" pitchFamily="34" charset="0"/>
              </a:rPr>
              <a:t>	</a:t>
            </a:r>
          </a:p>
          <a:p>
            <a:r>
              <a:rPr lang="cs-CZ" dirty="0">
                <a:latin typeface="Calibri" panose="020F0502020204030204" pitchFamily="34" charset="0"/>
              </a:rPr>
              <a:t>Riziko nehospodárných a neefektivních aktivit a </a:t>
            </a:r>
            <a:r>
              <a:rPr lang="cs-CZ" dirty="0" smtClean="0">
                <a:latin typeface="Calibri" panose="020F0502020204030204" pitchFamily="34" charset="0"/>
              </a:rPr>
              <a:t>výdajů</a:t>
            </a:r>
            <a:endParaRPr lang="cs-CZ"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2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26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Ex-ante analýza rizik</a:t>
            </a:r>
            <a:endParaRPr lang="cs-CZ" dirty="0"/>
          </a:p>
        </p:txBody>
      </p:sp>
      <p:sp>
        <p:nvSpPr>
          <p:cNvPr id="22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6F13060-5EB7-4488-9C37-3723C1229E4D}" type="slidenum">
              <a:rPr lang="cs-CZ" sz="1200">
                <a:solidFill>
                  <a:srgbClr val="00529C"/>
                </a:solidFill>
                <a:latin typeface="Calibri"/>
              </a:rPr>
              <a:t>25</a:t>
            </a:fld>
            <a:endParaRPr/>
          </a:p>
        </p:txBody>
      </p:sp>
      <p:pic>
        <p:nvPicPr>
          <p:cNvPr id="22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899592" y="1306800"/>
            <a:ext cx="7786848" cy="481896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Provádí se na základě výsledků ex-ante analýzy rizik.</a:t>
            </a:r>
            <a:endParaRPr lang="cs-CZ" dirty="0" smtClean="0"/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Calibri"/>
              </a:rPr>
              <a:t>Zahrnuje oblasti, které ex-ante analýza rizik vyhodnotila jako rizikové.</a:t>
            </a:r>
            <a:endParaRPr lang="cs-CZ" dirty="0" smtClean="0"/>
          </a:p>
          <a:p>
            <a:pPr algn="just"/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 algn="just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Forma: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administrativního ověření – ověření na základě předložených dokladů,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kontroly na místě – veřejnosprávní kontrola.</a:t>
            </a:r>
            <a:endParaRPr lang="cs-CZ" dirty="0" smtClean="0"/>
          </a:p>
          <a:p>
            <a:pPr algn="just"/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 algn="just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Možné krácení výdajů na základě výsledku kontroly: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ve způsobilých výdajích jsou zahrnuty nezpůsobilé aktivity,</a:t>
            </a:r>
            <a:r>
              <a:rPr lang="cs-CZ" dirty="0"/>
              <a:t>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aktivity, které mohly být nebo již byly realizovány na základě chybně provedeného výběrového řízení,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výdaje nebyly vynaloženy v souladu se zásadami 3E.</a:t>
            </a:r>
            <a:endParaRPr lang="cs-CZ" dirty="0" smtClean="0"/>
          </a:p>
          <a:p>
            <a:endParaRPr lang="cs-CZ" dirty="0" smtClean="0"/>
          </a:p>
          <a:p>
            <a:r>
              <a:rPr lang="cs-CZ" sz="1600" b="1" i="1" dirty="0" smtClean="0">
                <a:solidFill>
                  <a:srgbClr val="00529C"/>
                </a:solidFill>
                <a:latin typeface="Calibri"/>
              </a:rPr>
              <a:t>Upozornění!</a:t>
            </a:r>
            <a:endParaRPr lang="cs-CZ" dirty="0" smtClean="0"/>
          </a:p>
          <a:p>
            <a:r>
              <a:rPr lang="cs-CZ" sz="1600" i="1" dirty="0" smtClean="0">
                <a:solidFill>
                  <a:srgbClr val="00529C"/>
                </a:solidFill>
                <a:latin typeface="Calibri"/>
              </a:rPr>
              <a:t>Projekt může být vyřazen z procesu hodnocení, pokud ex-ante kontrola zjistí porušení podmínek stanovených výzvou.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3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31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Ex-ante kontrola</a:t>
            </a:r>
            <a:endParaRPr lang="cs-CZ" dirty="0"/>
          </a:p>
        </p:txBody>
      </p:sp>
      <p:sp>
        <p:nvSpPr>
          <p:cNvPr id="23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CE6B154-3A5D-4678-87A4-9D7048DE94C9}" type="slidenum">
              <a:rPr lang="cs-CZ" sz="1200">
                <a:solidFill>
                  <a:srgbClr val="00529C"/>
                </a:solidFill>
                <a:latin typeface="Calibri"/>
              </a:rPr>
              <a:t>26</a:t>
            </a:fld>
            <a:endParaRPr/>
          </a:p>
        </p:txBody>
      </p:sp>
      <p:pic>
        <p:nvPicPr>
          <p:cNvPr id="23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899592" y="1412776"/>
            <a:ext cx="7786848" cy="4712984"/>
          </a:xfrm>
          <a:prstGeom prst="rect">
            <a:avLst/>
          </a:prstGeom>
        </p:spPr>
        <p:txBody>
          <a:bodyPr/>
          <a:lstStyle/>
          <a:p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Provádí ŘO IROP na základě výsledků hodnocení provedeného CRR.</a:t>
            </a:r>
            <a:endParaRPr lang="cs-CZ" dirty="0" smtClean="0"/>
          </a:p>
          <a:p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r>
              <a:rPr lang="cs-CZ" b="1" dirty="0" smtClean="0">
                <a:solidFill>
                  <a:srgbClr val="000000"/>
                </a:solidFill>
                <a:latin typeface="Calibri"/>
              </a:rPr>
              <a:t>Podkladem pro výběr je:</a:t>
            </a:r>
            <a:endParaRPr lang="cs-CZ" dirty="0" smtClean="0"/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zápis, podepsaný ředitelem CRR, který deklaruje, že hodnocení a kontroly projektů proběhly podle stanovených postupů,</a:t>
            </a:r>
            <a:endParaRPr lang="cs-CZ" dirty="0" smtClean="0"/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seznam všech projektů, které prošly hodnocením, v rozdělení na projekty doporučené a nedoporučené k financování,</a:t>
            </a:r>
            <a:endParaRPr lang="cs-CZ" dirty="0" smtClean="0"/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seznam náhradních projektů.</a:t>
            </a:r>
            <a:endParaRPr lang="cs-CZ" dirty="0" smtClean="0"/>
          </a:p>
          <a:p>
            <a:pPr lvl="1">
              <a:lnSpc>
                <a:spcPct val="100000"/>
              </a:lnSpc>
            </a:pPr>
            <a:endParaRPr lang="cs-CZ" dirty="0" smtClean="0"/>
          </a:p>
          <a:p>
            <a:r>
              <a:rPr lang="cs-CZ" dirty="0" smtClean="0">
                <a:solidFill>
                  <a:srgbClr val="000000"/>
                </a:solidFill>
                <a:latin typeface="Calibri"/>
              </a:rPr>
              <a:t>Ve fázi výběru projektů není možné měnit hodnocení žádostí o podporu!</a:t>
            </a:r>
            <a:endParaRPr lang="cs-CZ" dirty="0" smtClean="0"/>
          </a:p>
          <a:p>
            <a:pPr algn="just"/>
            <a:endParaRPr lang="cs-CZ" dirty="0" smtClean="0">
              <a:solidFill>
                <a:srgbClr val="000000"/>
              </a:solidFill>
              <a:latin typeface="Calibri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Calibri"/>
              </a:rPr>
              <a:t>Počet podpořených projektů je limitován výši alokace na výzvu.</a:t>
            </a:r>
            <a:endParaRPr lang="cs-CZ" dirty="0" smtClean="0"/>
          </a:p>
          <a:p>
            <a:pPr algn="just"/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 algn="just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ŘO IROP znovu nehodnotí.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3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36" name="TextShape 3"/>
          <p:cNvSpPr txBox="1"/>
          <p:nvPr/>
        </p:nvSpPr>
        <p:spPr>
          <a:xfrm>
            <a:off x="884660" y="404664"/>
            <a:ext cx="7786848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Výběr projektů</a:t>
            </a:r>
            <a:endParaRPr lang="cs-CZ" dirty="0"/>
          </a:p>
        </p:txBody>
      </p:sp>
      <p:sp>
        <p:nvSpPr>
          <p:cNvPr id="23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203E5DD-2F26-418B-A2B0-B9DBDF3D3AFB}" type="slidenum">
              <a:rPr lang="cs-CZ" sz="1200">
                <a:solidFill>
                  <a:srgbClr val="00529C"/>
                </a:solidFill>
                <a:latin typeface="Calibri"/>
              </a:rPr>
              <a:t>27</a:t>
            </a:fld>
            <a:endParaRPr/>
          </a:p>
        </p:txBody>
      </p:sp>
      <p:pic>
        <p:nvPicPr>
          <p:cNvPr id="23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827584" y="1916832"/>
            <a:ext cx="7858856" cy="4208928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Právní akt upravuje minimálně tyto oblasti: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informace o příjemci dotace;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informace o projektu;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povinnosti a práva příjemce dotace;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povinnosti a práva ŘO IROP;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sankce za neplnění povinností.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4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41" name="TextShape 3"/>
          <p:cNvSpPr txBox="1"/>
          <p:nvPr/>
        </p:nvSpPr>
        <p:spPr>
          <a:xfrm>
            <a:off x="827584" y="764704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Vydání právního aktu – </a:t>
            </a:r>
          </a:p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Rozhodnutí o poskytnutí dotace</a:t>
            </a:r>
            <a:endParaRPr lang="cs-CZ" dirty="0"/>
          </a:p>
        </p:txBody>
      </p:sp>
      <p:sp>
        <p:nvSpPr>
          <p:cNvPr id="24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9FA246B-DC6B-44C3-AEBE-4FECA7B6F7B4}" type="slidenum">
              <a:rPr lang="cs-CZ" sz="1200">
                <a:solidFill>
                  <a:srgbClr val="00529C"/>
                </a:solidFill>
                <a:latin typeface="Calibri"/>
              </a:rPr>
              <a:t>28</a:t>
            </a:fld>
            <a:endParaRPr/>
          </a:p>
        </p:txBody>
      </p:sp>
      <p:pic>
        <p:nvPicPr>
          <p:cNvPr id="24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727560" y="1196752"/>
            <a:ext cx="8020904" cy="5081648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b="1" dirty="0" smtClean="0">
                <a:solidFill>
                  <a:srgbClr val="00529C"/>
                </a:solidFill>
                <a:latin typeface="Calibri"/>
              </a:rPr>
              <a:t>Žadatel může podat žádost o přezkum hodnocení v každé části hodnocení žádosti, ve které neuspěl:</a:t>
            </a:r>
            <a:endParaRPr lang="cs-CZ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 kontrole přijatelnosti a formálních náležitostí,</a:t>
            </a:r>
            <a:endParaRPr lang="cs-CZ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 věcném hodnocení, </a:t>
            </a:r>
            <a:endParaRPr lang="cs-CZ" dirty="0" smtClean="0"/>
          </a:p>
          <a:p>
            <a:pPr marL="800100" lvl="1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 závěrečném ověření způsobilosti projektů</a:t>
            </a:r>
            <a:r>
              <a:rPr lang="cs-CZ" b="1" dirty="0" smtClean="0">
                <a:solidFill>
                  <a:srgbClr val="00529C"/>
                </a:solidFill>
                <a:latin typeface="Calibri"/>
              </a:rPr>
              <a:t>.</a:t>
            </a:r>
            <a:endParaRPr lang="cs-CZ" dirty="0" smtClean="0"/>
          </a:p>
          <a:p>
            <a:pPr algn="just"/>
            <a:r>
              <a:rPr lang="cs-CZ" b="1" dirty="0" smtClean="0">
                <a:solidFill>
                  <a:srgbClr val="00529C"/>
                </a:solidFill>
                <a:latin typeface="Calibri"/>
              </a:rPr>
              <a:t>Podává se do 15 kalendářních dnů ode dne doručení výsledku, a to:</a:t>
            </a:r>
            <a:endParaRPr lang="cs-CZ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elektronicky v MS2014+,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postup je uveden v příloze č. 19 Obecných pravidel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písemně prostřednictvím formuláře uvedeného na webových stránkách </a:t>
            </a:r>
            <a:r>
              <a:rPr lang="cs-CZ" dirty="0">
                <a:latin typeface="Calibri" panose="020F0502020204030204" pitchFamily="34" charset="0"/>
                <a:hlinkClick r:id="rId2"/>
              </a:rPr>
              <a:t>http://www.dotaceeu.cz/</a:t>
            </a:r>
            <a:r>
              <a:rPr lang="cs-CZ" dirty="0" err="1">
                <a:latin typeface="Calibri" panose="020F0502020204030204" pitchFamily="34" charset="0"/>
                <a:hlinkClick r:id="rId2"/>
              </a:rPr>
              <a:t>cs</a:t>
            </a:r>
            <a:r>
              <a:rPr lang="cs-CZ" dirty="0">
                <a:latin typeface="Calibri" panose="020F0502020204030204" pitchFamily="34" charset="0"/>
                <a:hlinkClick r:id="rId2"/>
              </a:rPr>
              <a:t>/</a:t>
            </a:r>
            <a:r>
              <a:rPr lang="cs-CZ" dirty="0" err="1">
                <a:latin typeface="Calibri" panose="020F0502020204030204" pitchFamily="34" charset="0"/>
                <a:hlinkClick r:id="rId2"/>
              </a:rPr>
              <a:t>Microsites</a:t>
            </a:r>
            <a:r>
              <a:rPr lang="cs-CZ" dirty="0">
                <a:latin typeface="Calibri" panose="020F0502020204030204" pitchFamily="34" charset="0"/>
                <a:hlinkClick r:id="rId2"/>
              </a:rPr>
              <a:t>/IROP/Dokumenty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 adresu CRR.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Přezkumné řízení provádí ŘO IROP</a:t>
            </a:r>
            <a:r>
              <a:rPr lang="cs-CZ" dirty="0"/>
              <a:t>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do 30 kalendářních dní od doručení žádosti o přezkum (ve složitějších případech do 60 pracovních dní).</a:t>
            </a:r>
            <a:endParaRPr lang="cs-CZ" dirty="0" smtClean="0"/>
          </a:p>
          <a:p>
            <a:r>
              <a:rPr lang="cs-CZ" b="1" dirty="0" smtClean="0">
                <a:solidFill>
                  <a:srgbClr val="00529C"/>
                </a:solidFill>
                <a:latin typeface="Calibri"/>
              </a:rPr>
              <a:t>Na základě výsledku přezkumného řízení: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žádost je vrácena k opravnému hodnocení,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žádost je vyřazena z dalšího procesu hodnocení.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4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46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Žádost o přezkum výsledku hodnocení</a:t>
            </a:r>
            <a:endParaRPr lang="cs-CZ" dirty="0"/>
          </a:p>
        </p:txBody>
      </p:sp>
      <p:sp>
        <p:nvSpPr>
          <p:cNvPr id="24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7DF0DCC-2E2F-43BE-8D1B-F7A3444B1B01}" type="slidenum">
              <a:rPr lang="cs-CZ" sz="1200">
                <a:solidFill>
                  <a:srgbClr val="00529C"/>
                </a:solidFill>
                <a:latin typeface="Calibri"/>
              </a:rPr>
              <a:t>29</a:t>
            </a:fld>
            <a:endParaRPr/>
          </a:p>
        </p:txBody>
      </p:sp>
      <p:pic>
        <p:nvPicPr>
          <p:cNvPr id="248" name="Obrázek 6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899592" y="1306800"/>
            <a:ext cx="7786848" cy="4818960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Konzultace před vyhlášením výzvy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Příjem žádostí o podporu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Hodnocení žádostí o podporu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Administrace změn v projektech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Administrativní ověření zpráv o realizaci/zpráv o udržitelnosti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Provádění kontrol na místě</a:t>
            </a:r>
            <a:endParaRPr lang="cs-CZ" dirty="0"/>
          </a:p>
        </p:txBody>
      </p:sp>
      <p:sp>
        <p:nvSpPr>
          <p:cNvPr id="131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32" name="TextShape 3"/>
          <p:cNvSpPr txBox="1"/>
          <p:nvPr/>
        </p:nvSpPr>
        <p:spPr>
          <a:xfrm>
            <a:off x="899592" y="262080"/>
            <a:ext cx="7786848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00529C"/>
                </a:solidFill>
                <a:latin typeface="Calibri"/>
              </a:rPr>
              <a:t>Role CRR</a:t>
            </a:r>
            <a:endParaRPr dirty="0"/>
          </a:p>
        </p:txBody>
      </p:sp>
      <p:sp>
        <p:nvSpPr>
          <p:cNvPr id="133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E4E699E-CAD7-4030-B269-E6D1A5D825D8}" type="slidenum">
              <a:rPr lang="cs-CZ" sz="1200">
                <a:solidFill>
                  <a:srgbClr val="00529C"/>
                </a:solidFill>
                <a:latin typeface="Calibri"/>
              </a:rPr>
              <a:t>3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894646" y="1134716"/>
            <a:ext cx="7632848" cy="497196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Může iniciovat žadatel/příjemce, CRR, ŘO IROP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Oznámení provádí žadatel/příjemce prostřednictvím MS2014+ na záložce Žádost o změnu.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Pokud je iniciátorem změny ŘO IROP nebo CRR informují příjemce depeší o zahájení změnového řízení.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ŘO IROP a CRR zahájí změnové řízení v případě, že změna projektu bude v zájmu příjemce nebo po zjištění formální chyby.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Neplánované změny je příjemce povinen oznámit neprodleně, jakmile změna nastane.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Druhy změn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před schválením prvního Rozhodnutí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 o změně rozhoduje CRR.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 schválení prvního Rozhodnutí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které nemění údaje na Rozhodnutí  –  o změně rozhoduje CRR.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 schválení prvního Rozhodnutí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které mění údaje na Rozhodnutí  –  o změně rozhoduje ŘO IROP (změny, které mají vliv na aktivity projektu, splnění účelu a cílů projektu nebo na dobu realizace projektu). ŘO IROP musí tyto změny schválit před zahájením jejich realizace.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5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51" name="TextShape 3"/>
          <p:cNvSpPr txBox="1"/>
          <p:nvPr/>
        </p:nvSpPr>
        <p:spPr>
          <a:xfrm>
            <a:off x="899592" y="262080"/>
            <a:ext cx="7786848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Změny v projektech</a:t>
            </a:r>
            <a:endParaRPr lang="cs-CZ" dirty="0"/>
          </a:p>
        </p:txBody>
      </p:sp>
      <p:sp>
        <p:nvSpPr>
          <p:cNvPr id="25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0AE9859C-18D3-4BE5-881A-E2EEB76EB550}" type="slidenum">
              <a:rPr lang="cs-CZ" sz="1200">
                <a:solidFill>
                  <a:srgbClr val="00529C"/>
                </a:solidFill>
                <a:latin typeface="Calibri"/>
              </a:rPr>
              <a:t>30</a:t>
            </a:fld>
            <a:endParaRPr/>
          </a:p>
        </p:txBody>
      </p:sp>
      <p:pic>
        <p:nvPicPr>
          <p:cNvPr id="25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727560" y="1196752"/>
            <a:ext cx="7958880" cy="5082008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Monitorování postupu projektů se uskutečňuje prostřednictvím: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Zpráv o realizaci („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ZoR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“):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ledovaným obdobím je příslušná etapa.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ředkládá se po ukončení etapy spolu se žádostí o platbu (ex-post financování).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Průběžnou ani závěrečnou zprávu o realizaci nelze podat před datem schválení právního aktu.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Zpráv o udržitelnosti („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ZoU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“):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onitoring období udržitelnosti.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Zprávy příjemce podává elektronicky v MS2014+.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Harmonogram jejich podání se příjemci zobrazuje v MS2014+ po datu schválení právního aktu. 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Další zprávu je možné podat až po schválení předchozích zpráv.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Zprávu je možné podat až po uzavření změnových řízení.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Kontrola formálních náležitostí a věcného obsahu zpráv.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5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56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Monitorování realizace projektů</a:t>
            </a:r>
            <a:endParaRPr lang="cs-CZ" dirty="0"/>
          </a:p>
        </p:txBody>
      </p:sp>
      <p:sp>
        <p:nvSpPr>
          <p:cNvPr id="25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772A1E4-469B-4367-A06C-C8595A3EFC53}" type="slidenum">
              <a:rPr lang="cs-CZ" sz="1200">
                <a:solidFill>
                  <a:srgbClr val="00529C"/>
                </a:solidFill>
                <a:latin typeface="Calibri"/>
              </a:rPr>
              <a:t>31</a:t>
            </a:fld>
            <a:endParaRPr/>
          </a:p>
        </p:txBody>
      </p:sp>
      <p:pic>
        <p:nvPicPr>
          <p:cNvPr id="25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 txBox="1"/>
          <p:nvPr/>
        </p:nvSpPr>
        <p:spPr>
          <a:xfrm>
            <a:off x="1136520" y="1700808"/>
            <a:ext cx="7383240" cy="3744416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latin typeface="Calibri"/>
              </a:rPr>
              <a:t>Děkuji</a:t>
            </a:r>
            <a:r>
              <a:rPr lang="en-US" sz="3200" b="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Calibri"/>
              </a:rPr>
              <a:t>Vám</a:t>
            </a:r>
            <a:r>
              <a:rPr lang="en-US" sz="3200" b="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Calibri"/>
              </a:rPr>
              <a:t>za</a:t>
            </a:r>
            <a:r>
              <a:rPr lang="en-US" sz="3200" b="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latin typeface="Calibri"/>
              </a:rPr>
              <a:t>pozornost</a:t>
            </a:r>
            <a:endParaRPr lang="cs-CZ" sz="3200" b="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b="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b="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b="1" dirty="0" smtClean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b="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FFFFFF"/>
                </a:solidFill>
                <a:latin typeface="Calibri"/>
              </a:rPr>
              <a:t>Mgr. Martina Brandejsová</a:t>
            </a:r>
          </a:p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rgbClr val="FFFFFF"/>
                </a:solidFill>
                <a:latin typeface="Calibri"/>
              </a:rPr>
              <a:t>m</a:t>
            </a:r>
            <a:r>
              <a:rPr lang="cs-CZ" sz="2000" b="1" dirty="0" smtClean="0">
                <a:solidFill>
                  <a:srgbClr val="FFFFFF"/>
                </a:solidFill>
                <a:latin typeface="Calibri"/>
              </a:rPr>
              <a:t>artina.brandejsova@crr.cz </a:t>
            </a:r>
            <a:endParaRPr sz="2000" dirty="0"/>
          </a:p>
        </p:txBody>
      </p:sp>
      <p:sp>
        <p:nvSpPr>
          <p:cNvPr id="26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61" name="TextShape 3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3753E0B-C519-45AD-AF22-AD8280B6347E}" type="slidenum">
              <a:rPr lang="cs-CZ" sz="1200">
                <a:solidFill>
                  <a:srgbClr val="00529C"/>
                </a:solidFill>
                <a:latin typeface="Calibri"/>
              </a:rPr>
              <a:t>32</a:t>
            </a:fld>
            <a:endParaRPr/>
          </a:p>
        </p:txBody>
      </p:sp>
      <p:pic>
        <p:nvPicPr>
          <p:cNvPr id="262" name="Obrázek 5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FFFFFF"/>
                </a:solidFill>
                <a:latin typeface="Calibri"/>
              </a:rPr>
              <a:t>Příjem a hodnocení žádostí 
o podporu</a:t>
            </a:r>
            <a:endParaRPr/>
          </a:p>
        </p:txBody>
      </p:sp>
      <p:sp>
        <p:nvSpPr>
          <p:cNvPr id="135" name="TextShape 2"/>
          <p:cNvSpPr txBox="1"/>
          <p:nvPr/>
        </p:nvSpPr>
        <p:spPr>
          <a:xfrm>
            <a:off x="685800" y="5387040"/>
            <a:ext cx="6400440" cy="569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b="1">
                <a:solidFill>
                  <a:srgbClr val="CCCCCC"/>
                </a:solidFill>
                <a:latin typeface="Calibri"/>
              </a:rPr>
              <a:t>Mgr. Martina Brandejsová </a:t>
            </a:r>
            <a:endParaRPr/>
          </a:p>
        </p:txBody>
      </p:sp>
      <p:sp>
        <p:nvSpPr>
          <p:cNvPr id="136" name="TextShape 3"/>
          <p:cNvSpPr txBox="1"/>
          <p:nvPr/>
        </p:nvSpPr>
        <p:spPr>
          <a:xfrm>
            <a:off x="685800" y="3309480"/>
            <a:ext cx="7772040" cy="1770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Seminář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pro SC 3.1 
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Zefektivnění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prezentace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, 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posílení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ochrany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a 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rozvoje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kulturního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dědictví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Kolová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výzva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č. </a:t>
            </a: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52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
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Revitalizace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CCCCCC"/>
                </a:solidFill>
                <a:latin typeface="Calibri"/>
              </a:rPr>
              <a:t>vybraných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 </a:t>
            </a:r>
            <a:r>
              <a:rPr lang="en-US" sz="2000" b="1" dirty="0" err="1" smtClean="0">
                <a:solidFill>
                  <a:srgbClr val="CCCCCC"/>
                </a:solidFill>
                <a:latin typeface="Calibri"/>
              </a:rPr>
              <a:t>památek</a:t>
            </a: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 II</a:t>
            </a:r>
            <a:endParaRPr dirty="0"/>
          </a:p>
        </p:txBody>
      </p:sp>
      <p:sp>
        <p:nvSpPr>
          <p:cNvPr id="137" name="TextShape 4"/>
          <p:cNvSpPr txBox="1"/>
          <p:nvPr/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5. 11. 2015</a:t>
            </a:r>
            <a:endParaRPr/>
          </a:p>
        </p:txBody>
      </p:sp>
      <p:pic>
        <p:nvPicPr>
          <p:cNvPr id="13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827584" y="1306800"/>
            <a:ext cx="7704856" cy="4818960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Podání žádostí POUZE přes MS2014+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Automatická registrace žádosti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Automatické předložení na příslušné krajské oddělení CRR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Žadatel bude depeší informován o přidělených manažerech projektu, kteří budou mít na starost další administraci projektu a komunikaci se žadatelem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1600" b="1" dirty="0" smtClean="0">
                <a:latin typeface="Calibri" panose="020F0502020204030204" pitchFamily="34" charset="0"/>
              </a:rPr>
              <a:t>(v některých případech může probíhat administrace projektu na jiném krajském oddělení CRR, než je sídlo žadatele)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Stav žádosti </a:t>
            </a: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l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ze </a:t>
            </a: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sledovat na </a:t>
            </a: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  <a:hlinkClick r:id="rId2"/>
              </a:rPr>
              <a:t>http://www.crr.cz/cs/irop/stav-zadosti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  <a:hlinkClick r:id="rId2"/>
              </a:rPr>
              <a:t>/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41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Příjem žádostí o podporu</a:t>
            </a:r>
            <a:endParaRPr lang="cs-CZ" dirty="0"/>
          </a:p>
        </p:txBody>
      </p:sp>
      <p:sp>
        <p:nvSpPr>
          <p:cNvPr id="14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BCD8A1B-0575-4911-A172-C1823F596764}" type="slidenum">
              <a:rPr lang="cs-CZ" sz="1200">
                <a:solidFill>
                  <a:srgbClr val="00529C"/>
                </a:solidFill>
                <a:latin typeface="Calibri"/>
              </a:rPr>
              <a:t>5</a:t>
            </a:fld>
            <a:endParaRPr/>
          </a:p>
        </p:txBody>
      </p:sp>
      <p:pic>
        <p:nvPicPr>
          <p:cNvPr id="143" name="Obrázek 6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1043608" y="262080"/>
            <a:ext cx="7642832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Hodnocení žádostí</a:t>
            </a:r>
            <a:endParaRPr lang="cs-CZ" dirty="0"/>
          </a:p>
        </p:txBody>
      </p:sp>
      <p:sp>
        <p:nvSpPr>
          <p:cNvPr id="146" name="TextShape 3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E8C7C6F-D65B-4205-B9A5-A1C803B72830}" type="slidenum">
              <a:rPr lang="cs-CZ" sz="1200">
                <a:solidFill>
                  <a:srgbClr val="00529C"/>
                </a:solidFill>
                <a:latin typeface="Calibri"/>
              </a:rPr>
              <a:t>6</a:t>
            </a:fld>
            <a:endParaRPr/>
          </a:p>
        </p:txBody>
      </p:sp>
      <p:pic>
        <p:nvPicPr>
          <p:cNvPr id="14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  <p:pic>
        <p:nvPicPr>
          <p:cNvPr id="148" name="Obrázek 1"/>
          <p:cNvPicPr/>
          <p:nvPr/>
        </p:nvPicPr>
        <p:blipFill>
          <a:blip r:embed="rId3"/>
          <a:stretch>
            <a:fillRect/>
          </a:stretch>
        </p:blipFill>
        <p:spPr>
          <a:xfrm>
            <a:off x="1209600" y="1305000"/>
            <a:ext cx="6497640" cy="413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827584" y="1306800"/>
            <a:ext cx="7858856" cy="481896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Probíhá na příslušném krajském oddělení CRR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Fáze hodnocení (provádí CRR)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kontrola přijatelnosti a kontrola formálních náležitostí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v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ěcné hodnocení 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ex-ante analýza rizik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ex-ante kontrola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Fáze výběru projektů (provádí ŘO IROP)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výběr projektu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příprava a vydání právního aktu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51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Hodnocení žádostí</a:t>
            </a:r>
            <a:endParaRPr lang="cs-CZ" dirty="0"/>
          </a:p>
        </p:txBody>
      </p:sp>
      <p:sp>
        <p:nvSpPr>
          <p:cNvPr id="15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3E6100D-705A-49EA-90B5-1A966E2D83AD}" type="slidenum">
              <a:rPr lang="cs-CZ" sz="1200">
                <a:solidFill>
                  <a:srgbClr val="00529C"/>
                </a:solidFill>
                <a:latin typeface="Calibri"/>
              </a:rPr>
              <a:t>7</a:t>
            </a:fld>
            <a:endParaRPr/>
          </a:p>
        </p:txBody>
      </p:sp>
      <p:pic>
        <p:nvPicPr>
          <p:cNvPr id="15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683280" y="1556792"/>
            <a:ext cx="8003160" cy="4568968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Provedena 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do 29 </a:t>
            </a:r>
            <a:r>
              <a:rPr lang="cs-CZ" sz="2000" b="1" u="sng" dirty="0" err="1" smtClean="0">
                <a:solidFill>
                  <a:srgbClr val="00529C"/>
                </a:solidFill>
                <a:latin typeface="Calibri"/>
              </a:rPr>
              <a:t>pd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od konečného termínu pro podání projektů.</a:t>
            </a:r>
            <a:endParaRPr lang="cs-CZ" b="1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  <a:latin typeface="Calibri"/>
              </a:rPr>
              <a:t>P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robíhá 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elektronicky v MS2014+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, kontrolu provádí CRR.</a:t>
            </a:r>
            <a:endParaRPr lang="cs-CZ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Calibri"/>
              </a:rPr>
              <a:t>Napravitelná </a:t>
            </a:r>
            <a:r>
              <a:rPr lang="cs-CZ" sz="2000" b="1" dirty="0">
                <a:solidFill>
                  <a:srgbClr val="00529C"/>
                </a:solidFill>
                <a:latin typeface="Calibri"/>
                <a:ea typeface="Calibri"/>
              </a:rPr>
              <a:t>a nenapravitelná kritéria</a:t>
            </a:r>
            <a:endParaRPr lang="cs-CZ" sz="2000" dirty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Obecná a specifická kritéria přijatelnosti jsou rozdělena na kritéria napravitelná a nenapravitelná.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Kritéria formálních náležitostí jsou vždy napravitelná.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V případě nesplnění alespoň jednoho kritéria s příznakem „nenapravitelné“ je žádost o podporu vyloučena z dalšího procesu hodnocení. 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V případě nesplnění napravitelného kritéria může být žadatel vyzván k doplnění.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Výzvy k doplnění/upřesnění jsou žadateli zasílány formou depeší v MS2014+.</a:t>
            </a:r>
            <a:endParaRPr lang="cs-CZ" b="1" dirty="0" smtClean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56" name="TextShape 3"/>
          <p:cNvSpPr txBox="1"/>
          <p:nvPr/>
        </p:nvSpPr>
        <p:spPr>
          <a:xfrm>
            <a:off x="727560" y="404664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Kontrola přijatelnosti a formálních náležitostí</a:t>
            </a:r>
            <a:endParaRPr lang="cs-CZ" dirty="0"/>
          </a:p>
        </p:txBody>
      </p:sp>
      <p:sp>
        <p:nvSpPr>
          <p:cNvPr id="15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E9BBD09-2EBC-4357-98C8-4CF6D932196D}" type="slidenum">
              <a:rPr lang="cs-CZ" sz="1200">
                <a:solidFill>
                  <a:srgbClr val="00529C"/>
                </a:solidFill>
                <a:latin typeface="Calibri"/>
              </a:rPr>
              <a:t>8</a:t>
            </a:fld>
            <a:endParaRPr/>
          </a:p>
        </p:txBody>
      </p:sp>
      <p:pic>
        <p:nvPicPr>
          <p:cNvPr id="15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986400" y="1306800"/>
            <a:ext cx="7402024" cy="45704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cs-CZ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</a:rPr>
              <a:t>Žadatel splňuje definici oprávněného příjemce pro příslušný specifických cíl a výzvu.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Statutární </a:t>
            </a:r>
            <a:r>
              <a:rPr lang="cs-CZ" sz="2000" dirty="0">
                <a:latin typeface="Calibri" panose="020F0502020204030204" pitchFamily="34" charset="0"/>
              </a:rPr>
              <a:t>zástupce žadatele je trestně bezúhonný.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Památka </a:t>
            </a:r>
            <a:r>
              <a:rPr lang="cs-CZ" sz="2000" dirty="0">
                <a:latin typeface="Calibri" panose="020F0502020204030204" pitchFamily="34" charset="0"/>
              </a:rPr>
              <a:t>je uvedena na některém z níže uvedených seznamů: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Seznam </a:t>
            </a:r>
            <a:r>
              <a:rPr lang="cs-CZ" sz="2000" dirty="0">
                <a:latin typeface="Calibri" panose="020F0502020204030204" pitchFamily="34" charset="0"/>
              </a:rPr>
              <a:t>světového dědictví UNESCO,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Indikativní </a:t>
            </a:r>
            <a:r>
              <a:rPr lang="cs-CZ" sz="2000" dirty="0">
                <a:latin typeface="Calibri" panose="020F0502020204030204" pitchFamily="34" charset="0"/>
              </a:rPr>
              <a:t>seznam světového dědictví UNESCO (kategorie kulturní dědictví),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Seznam </a:t>
            </a:r>
            <a:r>
              <a:rPr lang="cs-CZ" sz="2000" dirty="0">
                <a:latin typeface="Calibri" panose="020F0502020204030204" pitchFamily="34" charset="0"/>
              </a:rPr>
              <a:t>národních kulturních památek k 1. 1. 2014,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Indikativní </a:t>
            </a:r>
            <a:r>
              <a:rPr lang="cs-CZ" sz="2000" dirty="0">
                <a:latin typeface="Calibri" panose="020F0502020204030204" pitchFamily="34" charset="0"/>
              </a:rPr>
              <a:t>seznam národních kulturních památek k 1. 1. 2014. 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61" name="TextShape 3"/>
          <p:cNvSpPr txBox="1"/>
          <p:nvPr/>
        </p:nvSpPr>
        <p:spPr>
          <a:xfrm>
            <a:off x="986400" y="262080"/>
            <a:ext cx="77000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Nenapravitelná kritéria</a:t>
            </a:r>
            <a:endParaRPr lang="cs-CZ" dirty="0"/>
          </a:p>
        </p:txBody>
      </p:sp>
      <p:sp>
        <p:nvSpPr>
          <p:cNvPr id="16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ADB19A8-604D-45F8-893E-2A524C1B73E9}" type="slidenum">
              <a:rPr lang="cs-CZ" sz="1200">
                <a:solidFill>
                  <a:srgbClr val="00529C"/>
                </a:solidFill>
                <a:latin typeface="Calibri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86083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2217</Words>
  <Application>Microsoft Office PowerPoint</Application>
  <PresentationFormat>Předvádění na obrazovce (4:3)</PresentationFormat>
  <Paragraphs>431</Paragraphs>
  <Slides>32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32</vt:i4>
      </vt:variant>
    </vt:vector>
  </HeadingPairs>
  <TitlesOfParts>
    <vt:vector size="35" baseType="lpstr"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Fišerová Martina</dc:creator>
  <cp:lastModifiedBy>Martina Fišerová</cp:lastModifiedBy>
  <cp:revision>30</cp:revision>
  <dcterms:modified xsi:type="dcterms:W3CDTF">2016-10-03T13:39:17Z</dcterms:modified>
</cp:coreProperties>
</file>