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349" r:id="rId2"/>
    <p:sldId id="334" r:id="rId3"/>
    <p:sldId id="351" r:id="rId4"/>
    <p:sldId id="367" r:id="rId5"/>
    <p:sldId id="333" r:id="rId6"/>
    <p:sldId id="354" r:id="rId7"/>
    <p:sldId id="355" r:id="rId8"/>
    <p:sldId id="356" r:id="rId9"/>
    <p:sldId id="358" r:id="rId10"/>
    <p:sldId id="368" r:id="rId11"/>
    <p:sldId id="353" r:id="rId12"/>
    <p:sldId id="369" r:id="rId13"/>
    <p:sldId id="265" r:id="rId14"/>
    <p:sldId id="264" r:id="rId15"/>
    <p:sldId id="266" r:id="rId16"/>
    <p:sldId id="313" r:id="rId17"/>
    <p:sldId id="297" r:id="rId18"/>
    <p:sldId id="373" r:id="rId19"/>
    <p:sldId id="311" r:id="rId20"/>
    <p:sldId id="312" r:id="rId21"/>
    <p:sldId id="317" r:id="rId22"/>
    <p:sldId id="336" r:id="rId23"/>
    <p:sldId id="370" r:id="rId24"/>
    <p:sldId id="374" r:id="rId25"/>
    <p:sldId id="318" r:id="rId26"/>
    <p:sldId id="375" r:id="rId27"/>
    <p:sldId id="302" r:id="rId28"/>
    <p:sldId id="301" r:id="rId29"/>
    <p:sldId id="322" r:id="rId30"/>
    <p:sldId id="304" r:id="rId31"/>
    <p:sldId id="320" r:id="rId32"/>
    <p:sldId id="315" r:id="rId33"/>
    <p:sldId id="307" r:id="rId34"/>
    <p:sldId id="325" r:id="rId35"/>
    <p:sldId id="366" r:id="rId36"/>
    <p:sldId id="328" r:id="rId37"/>
    <p:sldId id="364" r:id="rId38"/>
    <p:sldId id="327" r:id="rId39"/>
    <p:sldId id="329" r:id="rId40"/>
    <p:sldId id="274" r:id="rId41"/>
    <p:sldId id="276" r:id="rId42"/>
    <p:sldId id="278" r:id="rId43"/>
    <p:sldId id="279" r:id="rId44"/>
    <p:sldId id="282" r:id="rId45"/>
    <p:sldId id="281" r:id="rId46"/>
    <p:sldId id="280" r:id="rId47"/>
    <p:sldId id="362"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200" autoAdjust="0"/>
  </p:normalViewPr>
  <p:slideViewPr>
    <p:cSldViewPr snapToGrid="0" snapToObjects="1">
      <p:cViewPr>
        <p:scale>
          <a:sx n="70" d="100"/>
          <a:sy n="70" d="100"/>
        </p:scale>
        <p:origin x="-2100" y="-894"/>
      </p:cViewPr>
      <p:guideLst>
        <p:guide orient="horz" pos="3382"/>
        <p:guide pos="487"/>
      </p:guideLst>
    </p:cSldViewPr>
  </p:slideViewPr>
  <p:outlineViewPr>
    <p:cViewPr>
      <p:scale>
        <a:sx n="33" d="100"/>
        <a:sy n="33" d="100"/>
      </p:scale>
      <p:origin x="0" y="45972"/>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10/11/2016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10/11/2016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26</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547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23</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24</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25</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taceeu.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fontScale="90000"/>
          </a:bodyPr>
          <a:lstStyle/>
          <a:p>
            <a:pPr algn="ctr"/>
            <a:r>
              <a:rPr lang="cs-CZ" dirty="0" smtClean="0"/>
              <a:t>Představení Centra pro regionální rozvoj České republiky</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Markéta </a:t>
            </a:r>
            <a:r>
              <a:rPr lang="cs-CZ" b="1" dirty="0" err="1" smtClean="0"/>
              <a:t>Lutovská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2.3</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smtClean="0">
                <a:effectLst>
                  <a:outerShdw blurRad="38100" dist="38100" dir="2700000" algn="tl">
                    <a:srgbClr val="000000">
                      <a:alpha val="43137"/>
                    </a:srgbClr>
                  </a:outerShdw>
                </a:effectLst>
              </a:rPr>
              <a:t>Rozvoj infrastruktury pro poskytování zdravotních služeb a péče o zdraví</a:t>
            </a:r>
          </a:p>
          <a:p>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Průběžná výzva č. 54</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err="1" smtClean="0">
                <a:effectLst>
                  <a:outerShdw blurRad="38100" dist="38100" dir="2700000" algn="tl">
                    <a:srgbClr val="000000">
                      <a:alpha val="43137"/>
                    </a:srgbClr>
                  </a:outerShdw>
                </a:effectLst>
              </a:rPr>
              <a:t>Deinstitucionalizace</a:t>
            </a:r>
            <a:r>
              <a:rPr lang="cs-CZ" sz="2000" b="1" dirty="0" smtClean="0">
                <a:effectLst>
                  <a:outerShdw blurRad="38100" dist="38100" dir="2700000" algn="tl">
                    <a:srgbClr val="000000">
                      <a:alpha val="43137"/>
                    </a:srgbClr>
                  </a:outerShdw>
                </a:effectLst>
              </a:rPr>
              <a:t> psychiatrické péče</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4052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Příjem a hodnocení žádostí o podporu v IROP</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Markéta </a:t>
            </a:r>
            <a:r>
              <a:rPr lang="cs-CZ" b="1" dirty="0" err="1" smtClean="0"/>
              <a:t>Lutovská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a:effectLst>
                  <a:outerShdw blurRad="38100" dist="38100" dir="2700000" algn="tl">
                    <a:srgbClr val="000000">
                      <a:alpha val="43137"/>
                    </a:srgbClr>
                  </a:outerShdw>
                </a:effectLst>
              </a:rPr>
              <a:t>Seminář pro SC 2.3</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Rozvoj infrastruktury pro poskytování zdravotních služeb a péče o zdraví</a:t>
            </a:r>
          </a:p>
          <a:p>
            <a:endParaRPr lang="cs-CZ" sz="2000" b="1" dirty="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Průběžná výzva č. 54</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err="1">
                <a:effectLst>
                  <a:outerShdw blurRad="38100" dist="38100" dir="2700000" algn="tl">
                    <a:srgbClr val="000000">
                      <a:alpha val="43137"/>
                    </a:srgbClr>
                  </a:outerShdw>
                </a:effectLst>
              </a:rPr>
              <a:t>Deinstitucionalizace</a:t>
            </a:r>
            <a:r>
              <a:rPr lang="cs-CZ" sz="2000" b="1" dirty="0">
                <a:effectLst>
                  <a:outerShdw blurRad="38100" dist="38100" dir="2700000" algn="tl">
                    <a:srgbClr val="000000">
                      <a:alpha val="43137"/>
                    </a:srgbClr>
                  </a:outerShdw>
                </a:effectLst>
              </a:rPr>
              <a:t> psychiatrické péče</a:t>
            </a: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80892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r>
              <a:rPr lang="cs-CZ" dirty="0" smtClean="0">
                <a:solidFill>
                  <a:schemeClr val="tx1"/>
                </a:solidFill>
              </a:rPr>
              <a:t>Podání žádostí POUZE přes MS2014+, prostřednictvím IS KP14+          </a:t>
            </a:r>
            <a:r>
              <a:rPr lang="cs-CZ" b="0" dirty="0">
                <a:solidFill>
                  <a:schemeClr val="tx1"/>
                </a:solidFill>
              </a:rPr>
              <a:t>(</a:t>
            </a:r>
            <a:r>
              <a:rPr lang="cs-CZ" b="0" dirty="0" smtClean="0">
                <a:solidFill>
                  <a:schemeClr val="tx1"/>
                </a:solidFill>
              </a:rPr>
              <a:t>zpřístupnění formulářů v IS KP14+ dne 29.9.16 v 15:00,  příjem žádostí  bude spuštěn od 31.10.16 od 15.00 hod).</a:t>
            </a:r>
          </a:p>
          <a:p>
            <a:pPr marL="454025" lvl="1" indent="-187325"/>
            <a:r>
              <a:rPr lang="cs-CZ" dirty="0" smtClean="0">
                <a:solidFill>
                  <a:schemeClr val="tx1"/>
                </a:solidFill>
              </a:rPr>
              <a:t>Automatická registrace žádosti po podpisu statutárního zástupce/oprávněné osoby </a:t>
            </a:r>
            <a:r>
              <a:rPr lang="cs-CZ" b="0" dirty="0" smtClean="0">
                <a:solidFill>
                  <a:schemeClr val="tx1"/>
                </a:solidFill>
              </a:rPr>
              <a:t>(v případě tzv. „ručního podání“ je nutné žádost o podporu po podpisu ještě odeslat k registraci).</a:t>
            </a:r>
          </a:p>
          <a:p>
            <a:pPr marL="454025" lvl="1" indent="-187325"/>
            <a:r>
              <a:rPr lang="cs-CZ" dirty="0" smtClean="0">
                <a:solidFill>
                  <a:schemeClr val="tx1"/>
                </a:solidFill>
              </a:rPr>
              <a:t>Automatické předložení na příslušné krajské oddělení Centra a přidělení registračního čísla.</a:t>
            </a:r>
          </a:p>
          <a:p>
            <a:pPr marL="454025" lvl="1" indent="-187325" algn="just"/>
            <a:r>
              <a:rPr lang="cs-CZ" dirty="0" smtClean="0">
                <a:solidFill>
                  <a:schemeClr val="tx1"/>
                </a:solidFill>
              </a:rPr>
              <a:t>Žadatel bude depeší informován o přidělených manažerech projektu, kteří budou mít na starosti další administraci projektu a komunikaci </a:t>
            </a:r>
            <a:r>
              <a:rPr lang="cs-CZ" smtClean="0">
                <a:solidFill>
                  <a:schemeClr val="tx1"/>
                </a:solidFill>
              </a:rPr>
              <a:t>se žadatelem.</a:t>
            </a:r>
            <a:endParaRPr lang="en-US" dirty="0">
              <a:solidFill>
                <a:srgbClr val="FF0000"/>
              </a:solidFill>
            </a:endParaRP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4705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r>
              <a:rPr lang="cs-CZ" sz="1900" dirty="0"/>
              <a:t>Žadatel je o průběhu hodnocení své Žádosti o podporu informován z následujících </a:t>
            </a:r>
            <a:r>
              <a:rPr lang="cs-CZ" sz="1900" dirty="0" smtClean="0"/>
              <a:t>zdrojů:</a:t>
            </a:r>
            <a:endParaRPr lang="cs-CZ" sz="1900" dirty="0"/>
          </a:p>
          <a:p>
            <a:pPr marL="285750" indent="-285750">
              <a:buFont typeface="Arial" panose="020B0604020202020204" pitchFamily="34" charset="0"/>
              <a:buChar char="•"/>
            </a:pPr>
            <a:r>
              <a:rPr lang="cs-CZ" sz="1900" dirty="0" smtClean="0"/>
              <a:t>depeše zasílané </a:t>
            </a:r>
            <a:r>
              <a:rPr lang="cs-CZ" sz="1900" dirty="0"/>
              <a:t>žadateli prostřednictvím MS2014</a:t>
            </a:r>
            <a:r>
              <a:rPr lang="cs-CZ" sz="1900" dirty="0" smtClean="0"/>
              <a:t>+ (ISKP14+): systémové depeše, depeše od manažera projektu, od schvalovatele, od specialisty na administraci veřejných zakázek;</a:t>
            </a:r>
            <a:endParaRPr lang="cs-CZ" sz="1900" dirty="0"/>
          </a:p>
          <a:p>
            <a:pPr marL="285750" indent="-285750">
              <a:buFont typeface="Arial" panose="020B0604020202020204" pitchFamily="34" charset="0"/>
              <a:buChar char="•"/>
            </a:pPr>
            <a:r>
              <a:rPr lang="cs-CZ" sz="1900" b="1" dirty="0" smtClean="0"/>
              <a:t>informace poskytované </a:t>
            </a:r>
            <a:r>
              <a:rPr lang="cs-CZ" sz="1900" b="1" dirty="0"/>
              <a:t>z webových stránek </a:t>
            </a:r>
            <a:r>
              <a:rPr lang="cs-CZ" sz="1900" b="1" dirty="0" smtClean="0"/>
              <a:t>Centra</a:t>
            </a:r>
            <a:r>
              <a:rPr lang="cs-CZ" sz="1900" dirty="0" smtClean="0"/>
              <a:t>.</a:t>
            </a:r>
            <a:endParaRPr lang="cs-CZ" sz="1900" dirty="0"/>
          </a:p>
          <a:p>
            <a:pPr marL="285750" indent="-285750">
              <a:buFont typeface="Arial" panose="020B0604020202020204" pitchFamily="34" charset="0"/>
              <a:buChar char="•"/>
            </a:pPr>
            <a:endParaRPr lang="cs-CZ" sz="1600" dirty="0"/>
          </a:p>
          <a:p>
            <a:pPr algn="just"/>
            <a:r>
              <a:rPr lang="cs-CZ" sz="1600" dirty="0"/>
              <a:t>Centrum pro regionální rozvoj České republiky v zájmu zvýšení informovanosti žadatelů o procesu hodnocení spustilo od 1.9.2016 projekt </a:t>
            </a:r>
            <a:r>
              <a:rPr lang="cs-CZ" sz="1600" b="1" i="1" dirty="0"/>
              <a:t>„Informativní tabulky"</a:t>
            </a:r>
            <a:r>
              <a:rPr lang="cs-CZ" sz="1600" dirty="0"/>
              <a:t>, ve které najde každý žadatel </a:t>
            </a:r>
            <a:r>
              <a:rPr lang="cs-CZ" sz="1600" b="1" dirty="0"/>
              <a:t>aktuální informace o stavu jeho Žádosti o podporu </a:t>
            </a:r>
            <a:r>
              <a:rPr lang="cs-CZ" sz="1600" dirty="0"/>
              <a:t>z programu IROP a která doplňuje přímou komunikaci přes MS2014+. </a:t>
            </a:r>
            <a:r>
              <a:rPr lang="cs-CZ" sz="1600" u="sng" dirty="0"/>
              <a:t>Od 2. září je ke stažení přímo na webu Centra</a:t>
            </a:r>
            <a:r>
              <a:rPr lang="cs-CZ" sz="1600" dirty="0"/>
              <a:t>.  </a:t>
            </a:r>
          </a:p>
          <a:p>
            <a:r>
              <a:rPr lang="cs-CZ" sz="1600" b="1" u="sng" dirty="0">
                <a:solidFill>
                  <a:srgbClr val="0070C0"/>
                </a:solidFill>
              </a:rPr>
              <a:t>http://www.crr.cz/cs/irop/stav-zadosti/</a:t>
            </a:r>
          </a:p>
          <a:p>
            <a:pPr marL="285750" indent="-285750" algn="just">
              <a:buFont typeface="Wingdings" panose="05000000000000000000" pitchFamily="2" charset="2"/>
              <a:buChar char="§"/>
            </a:pPr>
            <a:r>
              <a:rPr lang="cs-CZ" sz="1600" dirty="0"/>
              <a:t>tabulka aktualizována 1x týdně s uvedením k jakému datu je </a:t>
            </a:r>
            <a:r>
              <a:rPr lang="cs-CZ" sz="1600" dirty="0" smtClean="0"/>
              <a:t>aktuální,</a:t>
            </a:r>
            <a:endParaRPr lang="cs-CZ" sz="1600" dirty="0"/>
          </a:p>
          <a:p>
            <a:pPr marL="285750" indent="-285750" algn="just">
              <a:buFont typeface="Wingdings" panose="05000000000000000000" pitchFamily="2" charset="2"/>
              <a:buChar char="§"/>
            </a:pPr>
            <a:r>
              <a:rPr lang="cs-CZ" sz="1600" dirty="0"/>
              <a:t>žadatel musí zadat koncové registrační číslo projektu a </a:t>
            </a:r>
            <a:r>
              <a:rPr lang="cs-CZ" sz="1600" dirty="0" err="1"/>
              <a:t>Hash</a:t>
            </a:r>
            <a:r>
              <a:rPr lang="cs-CZ" sz="1600" dirty="0"/>
              <a:t> kód Žádosti  o podporu (informace dostupná v IS KP</a:t>
            </a:r>
            <a:r>
              <a:rPr lang="cs-CZ" sz="1600" dirty="0" smtClean="0"/>
              <a:t>).</a:t>
            </a: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Informace pro žadatele o průběhu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6622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solidFill>
                  <a:schemeClr val="tx1"/>
                </a:solidFill>
              </a:rPr>
              <a:t>Hodnocení žádostí bude prováděno průběžně po příjmu žádostí o podporu (průběžná výzva)</a:t>
            </a:r>
          </a:p>
          <a:p>
            <a:pPr marL="454025" lvl="1" indent="-187325"/>
            <a:r>
              <a:rPr lang="cs-CZ" dirty="0" smtClean="0">
                <a:solidFill>
                  <a:schemeClr val="tx1"/>
                </a:solidFill>
              </a:rPr>
              <a:t>Fáze hodnocení (provádí Centrum)</a:t>
            </a:r>
          </a:p>
          <a:p>
            <a:pPr marL="898525" lvl="2" indent="-187325"/>
            <a:r>
              <a:rPr lang="cs-CZ" sz="1800" dirty="0" smtClean="0"/>
              <a:t>kontrola přijatelnosti a formálních náležitostí,</a:t>
            </a:r>
          </a:p>
          <a:p>
            <a:pPr marL="898525" lvl="2" indent="-187325"/>
            <a:r>
              <a:rPr lang="cs-CZ" sz="1800" dirty="0" smtClean="0"/>
              <a:t>ex-ante analýza rizik,</a:t>
            </a:r>
          </a:p>
          <a:p>
            <a:pPr marL="898525" lvl="2" indent="-187325"/>
            <a:r>
              <a:rPr lang="cs-CZ" sz="1800" dirty="0" smtClean="0"/>
              <a:t>ex-ante kontrola.</a:t>
            </a:r>
          </a:p>
          <a:p>
            <a:pPr marL="454025" lvl="1" indent="-187325"/>
            <a:r>
              <a:rPr lang="cs-CZ" dirty="0" smtClean="0">
                <a:solidFill>
                  <a:schemeClr val="tx1"/>
                </a:solidFill>
              </a:rPr>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85000" lnSpcReduction="10000"/>
          </a:bodyPr>
          <a:lstStyle/>
          <a:p>
            <a:pPr marL="361950" lvl="1" indent="-276225" defTabSz="266700">
              <a:lnSpc>
                <a:spcPct val="120000"/>
              </a:lnSpc>
              <a:spcBef>
                <a:spcPts val="0"/>
              </a:spcBef>
            </a:pPr>
            <a:r>
              <a:rPr lang="cs-CZ" b="0" dirty="0" smtClean="0">
                <a:solidFill>
                  <a:schemeClr val="tx1"/>
                </a:solidFill>
              </a:rPr>
              <a:t>Bude provedena do 26 pracovních dnů od registrace žádosti v průběžné výzvě</a:t>
            </a:r>
            <a:r>
              <a:rPr lang="cs-CZ" sz="2100" b="0" dirty="0" smtClean="0">
                <a:solidFill>
                  <a:schemeClr val="tx1"/>
                </a:solidFill>
              </a:rPr>
              <a:t>; </a:t>
            </a:r>
            <a:endParaRPr lang="cs-CZ" sz="2100" b="0" dirty="0">
              <a:solidFill>
                <a:schemeClr val="tx1"/>
              </a:solidFill>
            </a:endParaRPr>
          </a:p>
          <a:p>
            <a:pPr marL="361950" lvl="1" indent="-276225" defTabSz="266700">
              <a:lnSpc>
                <a:spcPct val="120000"/>
              </a:lnSpc>
              <a:spcBef>
                <a:spcPts val="0"/>
              </a:spcBef>
            </a:pPr>
            <a:r>
              <a:rPr lang="cs-CZ" b="0" dirty="0" smtClean="0">
                <a:solidFill>
                  <a:schemeClr val="tx1"/>
                </a:solidFill>
              </a:rPr>
              <a:t>probíhá elektronicky v MS2014+;</a:t>
            </a:r>
          </a:p>
          <a:p>
            <a:pPr marL="361950" lvl="1" indent="-276225" defTabSz="266700">
              <a:lnSpc>
                <a:spcPct val="120000"/>
              </a:lnSpc>
              <a:spcBef>
                <a:spcPts val="0"/>
              </a:spcBef>
            </a:pPr>
            <a:r>
              <a:rPr lang="cs-CZ" b="0" dirty="0">
                <a:solidFill>
                  <a:schemeClr val="tx1"/>
                </a:solidFill>
              </a:rPr>
              <a:t>k</a:t>
            </a:r>
            <a:r>
              <a:rPr lang="cs-CZ" b="0" dirty="0" smtClean="0">
                <a:solidFill>
                  <a:schemeClr val="tx1"/>
                </a:solidFill>
              </a:rPr>
              <a:t>ritéria jsou vyhodnocována odpověďmi „ANO“ x „NE“ x „NERELEVANTNÍ“;</a:t>
            </a:r>
          </a:p>
          <a:p>
            <a:pPr marL="361950" lvl="1" indent="-276225" algn="just" defTabSz="266700">
              <a:lnSpc>
                <a:spcPct val="120000"/>
              </a:lnSpc>
              <a:spcBef>
                <a:spcPts val="0"/>
              </a:spcBef>
            </a:pPr>
            <a:r>
              <a:rPr lang="cs-CZ" b="0" dirty="0">
                <a:solidFill>
                  <a:schemeClr val="tx1"/>
                </a:solidFill>
              </a:rPr>
              <a:t>n</a:t>
            </a:r>
            <a:r>
              <a:rPr lang="cs-CZ" b="0" dirty="0" smtClean="0">
                <a:solidFill>
                  <a:schemeClr val="tx1"/>
                </a:solidFill>
              </a:rPr>
              <a:t>apravitelná a nenapravitelná kritéria:</a:t>
            </a:r>
          </a:p>
          <a:p>
            <a:pPr marL="720000" lvl="1" indent="-276225" algn="just" defTabSz="266700">
              <a:lnSpc>
                <a:spcPct val="120000"/>
              </a:lnSpc>
              <a:spcBef>
                <a:spcPts val="0"/>
              </a:spcBef>
            </a:pPr>
            <a:r>
              <a:rPr lang="cs-CZ" dirty="0" smtClean="0">
                <a:solidFill>
                  <a:schemeClr val="tx1"/>
                </a:solidFill>
              </a:rPr>
              <a:t>kritéria </a:t>
            </a:r>
            <a:r>
              <a:rPr lang="cs-CZ" dirty="0">
                <a:solidFill>
                  <a:schemeClr val="tx1"/>
                </a:solidFill>
              </a:rPr>
              <a:t>formálních náležitostí jsou vždy </a:t>
            </a:r>
            <a:r>
              <a:rPr lang="cs-CZ" dirty="0" smtClean="0">
                <a:solidFill>
                  <a:schemeClr val="tx1"/>
                </a:solidFill>
              </a:rPr>
              <a:t>NAPRAVITELNÁ</a:t>
            </a:r>
            <a:r>
              <a:rPr lang="cs-CZ" b="0" dirty="0" smtClean="0">
                <a:solidFill>
                  <a:schemeClr val="tx1"/>
                </a:solidFill>
              </a:rPr>
              <a:t>,</a:t>
            </a:r>
          </a:p>
          <a:p>
            <a:pPr marL="720000" lvl="1" indent="-276225" algn="just" defTabSz="266700">
              <a:lnSpc>
                <a:spcPct val="120000"/>
              </a:lnSpc>
              <a:spcBef>
                <a:spcPts val="0"/>
              </a:spcBef>
            </a:pPr>
            <a:r>
              <a:rPr lang="cs-CZ" dirty="0">
                <a:solidFill>
                  <a:schemeClr val="tx1"/>
                </a:solidFill>
              </a:rPr>
              <a:t>o</a:t>
            </a:r>
            <a:r>
              <a:rPr lang="cs-CZ" dirty="0" smtClean="0">
                <a:solidFill>
                  <a:schemeClr val="tx1"/>
                </a:solidFill>
              </a:rPr>
              <a:t>becná </a:t>
            </a:r>
            <a:r>
              <a:rPr lang="cs-CZ" dirty="0">
                <a:solidFill>
                  <a:schemeClr val="tx1"/>
                </a:solidFill>
              </a:rPr>
              <a:t>a specifická kritéria přijatelnosti jsou rozdělena na kritéria </a:t>
            </a:r>
            <a:r>
              <a:rPr lang="cs-CZ" dirty="0">
                <a:solidFill>
                  <a:srgbClr val="00B050"/>
                </a:solidFill>
              </a:rPr>
              <a:t>NAPRAVITELNÁ</a:t>
            </a:r>
            <a:r>
              <a:rPr lang="cs-CZ" dirty="0">
                <a:solidFill>
                  <a:schemeClr val="tx1"/>
                </a:solidFill>
              </a:rPr>
              <a:t> </a:t>
            </a:r>
            <a:r>
              <a:rPr lang="cs-CZ" dirty="0" smtClean="0">
                <a:solidFill>
                  <a:schemeClr val="tx1"/>
                </a:solidFill>
              </a:rPr>
              <a:t>a </a:t>
            </a:r>
            <a:r>
              <a:rPr lang="cs-CZ" dirty="0" smtClean="0">
                <a:solidFill>
                  <a:srgbClr val="FF0000"/>
                </a:solidFill>
              </a:rPr>
              <a:t>NENAPRAVITELNÁ</a:t>
            </a:r>
            <a:r>
              <a:rPr lang="cs-CZ" dirty="0" smtClean="0">
                <a:solidFill>
                  <a:schemeClr val="tx1"/>
                </a:solidFill>
              </a:rPr>
              <a:t>,</a:t>
            </a: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alespoň jednoho kritéria s příznakem NENAPRAVITELNÉ je žádost o podporu vyloučena z dalšího procesu hodnocení. </a:t>
            </a:r>
            <a:endParaRPr lang="cs-CZ" b="0" dirty="0" smtClean="0">
              <a:solidFill>
                <a:schemeClr val="tx1"/>
              </a:solidFill>
            </a:endParaRP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jakéhokoliv NAPRAVITELNÉHO kritéria přijatelnosti a formálních </a:t>
            </a:r>
            <a:r>
              <a:rPr lang="cs-CZ" b="0" dirty="0" smtClean="0">
                <a:solidFill>
                  <a:schemeClr val="tx1"/>
                </a:solidFill>
              </a:rPr>
              <a:t>náležitostí, nebo </a:t>
            </a:r>
            <a:r>
              <a:rPr lang="cs-CZ" b="0" dirty="0">
                <a:solidFill>
                  <a:schemeClr val="tx1"/>
                </a:solidFill>
              </a:rPr>
              <a:t>pokud nelze v rámci kontroly přijatelnosti kritérium vyhodnotit, nebo jsou v žádosti uvedeny rozporné </a:t>
            </a:r>
            <a:r>
              <a:rPr lang="cs-CZ" b="0" dirty="0" smtClean="0">
                <a:solidFill>
                  <a:schemeClr val="tx1"/>
                </a:solidFill>
              </a:rPr>
              <a:t>údaje, </a:t>
            </a:r>
            <a:r>
              <a:rPr lang="cs-CZ" b="0" dirty="0">
                <a:solidFill>
                  <a:schemeClr val="tx1"/>
                </a:solidFill>
              </a:rPr>
              <a:t>lze žadatele vyzvat k </a:t>
            </a:r>
            <a:r>
              <a:rPr lang="cs-CZ" b="0" u="sng" dirty="0">
                <a:solidFill>
                  <a:schemeClr val="tx1"/>
                </a:solidFill>
              </a:rPr>
              <a:t>doplnění</a:t>
            </a:r>
            <a:r>
              <a:rPr lang="cs-CZ" b="0" dirty="0">
                <a:solidFill>
                  <a:schemeClr val="tx1"/>
                </a:solidFill>
              </a:rPr>
              <a:t> (max. </a:t>
            </a:r>
            <a:r>
              <a:rPr lang="cs-CZ" b="0" dirty="0" smtClean="0">
                <a:solidFill>
                  <a:schemeClr val="tx1"/>
                </a:solidFill>
              </a:rPr>
              <a:t>2x);</a:t>
            </a:r>
          </a:p>
          <a:p>
            <a:pPr marL="360000" lvl="1" indent="-276225" algn="just" defTabSz="266700">
              <a:lnSpc>
                <a:spcPct val="120000"/>
              </a:lnSpc>
              <a:spcBef>
                <a:spcPts val="0"/>
              </a:spcBef>
            </a:pPr>
            <a:r>
              <a:rPr lang="cs-CZ" b="0" dirty="0" smtClean="0">
                <a:solidFill>
                  <a:schemeClr val="tx1"/>
                </a:solidFill>
              </a:rPr>
              <a:t>výzvy </a:t>
            </a:r>
            <a:r>
              <a:rPr lang="cs-CZ" b="0" dirty="0">
                <a:solidFill>
                  <a:schemeClr val="tx1"/>
                </a:solidFill>
              </a:rPr>
              <a:t>k doplnění jsou žadateli zasílány formou depeší v </a:t>
            </a:r>
            <a:r>
              <a:rPr lang="cs-CZ" b="0" dirty="0" smtClean="0">
                <a:solidFill>
                  <a:schemeClr val="tx1"/>
                </a:solidFill>
              </a:rPr>
              <a:t>MS2014+;</a:t>
            </a:r>
          </a:p>
          <a:p>
            <a:pPr marL="360000" lvl="1" indent="-276225" algn="just" defTabSz="266700">
              <a:lnSpc>
                <a:spcPct val="120000"/>
              </a:lnSpc>
              <a:spcBef>
                <a:spcPts val="0"/>
              </a:spcBef>
            </a:pPr>
            <a:r>
              <a:rPr lang="cs-CZ" b="0" dirty="0">
                <a:solidFill>
                  <a:schemeClr val="tx1"/>
                </a:solidFill>
              </a:rPr>
              <a:t>t</a:t>
            </a:r>
            <a:r>
              <a:rPr lang="cs-CZ" b="0" dirty="0" smtClean="0">
                <a:solidFill>
                  <a:schemeClr val="tx1"/>
                </a:solidFill>
              </a:rPr>
              <a:t>ermín pro doplnění – 5 pracovních dní.</a:t>
            </a:r>
            <a:endParaRPr lang="cs-CZ"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Arial" panose="020B0604020202020204" pitchFamily="34" charset="0"/>
              <a:buChar char="•"/>
            </a:pPr>
            <a:r>
              <a:rPr lang="cs-CZ" dirty="0" smtClean="0"/>
              <a:t>Přes MS2014+.</a:t>
            </a:r>
          </a:p>
          <a:p>
            <a:pPr marL="542925" indent="-285750">
              <a:spcBef>
                <a:spcPts val="0"/>
              </a:spcBef>
              <a:buFont typeface="Arial" panose="020B0604020202020204" pitchFamily="34" charset="0"/>
              <a:buChar char="•"/>
            </a:pPr>
            <a:r>
              <a:rPr lang="cs-CZ" dirty="0" smtClean="0"/>
              <a:t>Ve finančním plánu jsou nastaveny etapy projektu v minimální délce 3 měsíců.</a:t>
            </a:r>
          </a:p>
          <a:p>
            <a:pPr marL="542925" indent="-285750">
              <a:spcBef>
                <a:spcPts val="0"/>
              </a:spcBef>
              <a:buFont typeface="Arial" panose="020B0604020202020204" pitchFamily="34" charset="0"/>
              <a:buChar char="•"/>
            </a:pPr>
            <a:r>
              <a:rPr lang="cs-CZ" dirty="0" smtClean="0"/>
              <a:t>Nastavení harmonogramu projektu x datum zahájení první etapy a datum ukončení poslední etapy. </a:t>
            </a:r>
          </a:p>
          <a:p>
            <a:pPr marL="542925" indent="-285750">
              <a:spcBef>
                <a:spcPts val="0"/>
              </a:spcBef>
              <a:buFont typeface="Arial" panose="020B0604020202020204" pitchFamily="34" charset="0"/>
              <a:buChar char="•"/>
            </a:pPr>
            <a:r>
              <a:rPr lang="cs-CZ" dirty="0" smtClean="0"/>
              <a:t>Informace o vlastnické a ovládací struktuře</a:t>
            </a:r>
          </a:p>
          <a:p>
            <a:pPr marL="542925" indent="-285750">
              <a:spcBef>
                <a:spcPts val="0"/>
              </a:spcBef>
              <a:buFont typeface="Arial" panose="020B0604020202020204" pitchFamily="34" charset="0"/>
              <a:buChar char="•"/>
            </a:pPr>
            <a:r>
              <a:rPr lang="cs-CZ" dirty="0" smtClean="0"/>
              <a:t>Klíčové aktivity</a:t>
            </a:r>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Arial" panose="020B0604020202020204" pitchFamily="34" charset="0"/>
              <a:buChar char="•"/>
            </a:pPr>
            <a:r>
              <a:rPr lang="cs-CZ" dirty="0" smtClean="0"/>
              <a:t>Statutární zástupce, popř. jim pověřená osoba na základě plné moci, či jiného pověření.</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458788" indent="-285750" algn="just">
              <a:spcBef>
                <a:spcPts val="0"/>
              </a:spcBef>
              <a:spcAft>
                <a:spcPts val="0"/>
              </a:spcAft>
              <a:buFont typeface="Arial" panose="020B0604020202020204" pitchFamily="34" charset="0"/>
              <a:buChar char="•"/>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a:t>
            </a:r>
            <a:r>
              <a:rPr lang="cs-CZ" dirty="0" smtClean="0"/>
              <a:t>Relevantní v </a:t>
            </a:r>
            <a:r>
              <a:rPr lang="cs-CZ" dirty="0"/>
              <a:t>případě přenesení pravomocí na jinou </a:t>
            </a:r>
            <a:r>
              <a:rPr lang="cs-CZ" dirty="0" smtClean="0"/>
              <a:t>osobu, např. při podpisu žádosti.</a:t>
            </a:r>
            <a:br>
              <a:rPr lang="cs-CZ" dirty="0" smtClean="0"/>
            </a:br>
            <a:r>
              <a:rPr lang="cs-CZ" dirty="0" smtClean="0"/>
              <a:t>Plné moci příp. pověření </a:t>
            </a:r>
            <a:r>
              <a:rPr lang="cs-CZ" dirty="0"/>
              <a:t>jsou </a:t>
            </a:r>
            <a:r>
              <a:rPr lang="cs-CZ" dirty="0" smtClean="0"/>
              <a:t>nahrány </a:t>
            </a:r>
            <a:r>
              <a:rPr lang="cs-CZ" dirty="0"/>
              <a:t>v elektronické podobě </a:t>
            </a:r>
            <a:r>
              <a:rPr lang="cs-CZ" dirty="0" smtClean="0"/>
              <a:t>do ISKP14+. Vzor plné moci je uveden v Příloze č. 11 Obecných pravidel.</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a:t>
            </a:r>
            <a:r>
              <a:rPr lang="cs-CZ" dirty="0" smtClean="0"/>
              <a:t>náležitostí – </a:t>
            </a:r>
            <a:r>
              <a:rPr lang="cs-CZ" dirty="0" smtClean="0">
                <a:solidFill>
                  <a:srgbClr val="00B050"/>
                </a:solidFill>
              </a:rPr>
              <a:t>NAPRAVITELNÁ </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lnSpc>
                <a:spcPct val="110000"/>
              </a:lnSpc>
              <a:spcBef>
                <a:spcPts val="0"/>
              </a:spcBef>
              <a:spcAft>
                <a:spcPts val="0"/>
              </a:spcAft>
              <a:buFont typeface="Arial" panose="020B0604020202020204" pitchFamily="34" charset="0"/>
              <a:buChar char="•"/>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smtClean="0"/>
              <a:t>	Jako </a:t>
            </a:r>
            <a:r>
              <a:rPr lang="cs-CZ" dirty="0"/>
              <a:t>povinnou přílohu žádosti o podporu žadatel předkládá pouze uzavřenou smlouvu na plnění </a:t>
            </a:r>
            <a:r>
              <a:rPr lang="cs-CZ" dirty="0" smtClean="0"/>
              <a:t>zakázky (</a:t>
            </a:r>
            <a:r>
              <a:rPr lang="cs-CZ" u="sng" dirty="0" smtClean="0"/>
              <a:t>byla-li zakázka již </a:t>
            </a:r>
            <a:r>
              <a:rPr lang="cs-CZ" u="sng" dirty="0" err="1" smtClean="0"/>
              <a:t>vysoutěžena</a:t>
            </a:r>
            <a:r>
              <a:rPr lang="cs-CZ" dirty="0" smtClean="0"/>
              <a:t>), </a:t>
            </a:r>
            <a:r>
              <a:rPr lang="cs-CZ" dirty="0"/>
              <a:t>kterou uplatňuje v projektu. Smlouvu přiloží na záložku Veřejné zakázky k odpovídající zakázce</a:t>
            </a:r>
            <a:r>
              <a:rPr lang="cs-CZ" dirty="0" smtClean="0"/>
              <a:t>.</a:t>
            </a:r>
            <a:endParaRPr lang="cs-CZ" dirty="0"/>
          </a:p>
          <a:p>
            <a:pPr marL="361950" indent="-361950">
              <a:lnSpc>
                <a:spcPct val="110000"/>
              </a:lnSpc>
              <a:spcBef>
                <a:spcPts val="0"/>
              </a:spcBef>
              <a:spcAft>
                <a:spcPts val="0"/>
              </a:spcAft>
            </a:pPr>
            <a:endParaRPr lang="cs-CZ" dirty="0" smtClean="0"/>
          </a:p>
          <a:p>
            <a:pPr marL="361950" indent="-361950" algn="just">
              <a:spcBef>
                <a:spcPts val="0"/>
              </a:spcBef>
              <a:spcAft>
                <a:spcPts val="0"/>
              </a:spcAft>
              <a:buFont typeface="Arial" panose="020B0604020202020204" pitchFamily="34" charset="0"/>
              <a:buChar char="•"/>
            </a:pPr>
            <a:r>
              <a:rPr lang="cs-CZ" b="1" dirty="0" smtClean="0"/>
              <a:t>Územní rozhodnutí s nabytím právní moci nebo územní souhlas nebo účinná veřejnoprávní smlouva nahrazující územní řízení</a:t>
            </a:r>
            <a:endParaRPr lang="cs-CZ" b="1" dirty="0"/>
          </a:p>
          <a:p>
            <a:pPr marL="723900" indent="-368300" algn="just">
              <a:spcBef>
                <a:spcPts val="0"/>
              </a:spcBef>
              <a:spcAft>
                <a:spcPts val="0"/>
              </a:spcAft>
              <a:buFont typeface="Arial" panose="020B0604020202020204" pitchFamily="34" charset="0"/>
              <a:buChar char="•"/>
              <a:tabLst>
                <a:tab pos="447675" algn="l"/>
              </a:tabLst>
            </a:pPr>
            <a:r>
              <a:rPr lang="cs-CZ" dirty="0" smtClean="0"/>
              <a:t>Územní rozhodnutí s nabytím právní moci. </a:t>
            </a:r>
          </a:p>
          <a:p>
            <a:pPr marL="723900" indent="-368300" algn="just">
              <a:spcBef>
                <a:spcPts val="0"/>
              </a:spcBef>
              <a:spcAft>
                <a:spcPts val="0"/>
              </a:spcAft>
              <a:buFont typeface="Arial" panose="020B0604020202020204" pitchFamily="34" charset="0"/>
              <a:buChar char="•"/>
              <a:tabLst>
                <a:tab pos="447675" algn="l"/>
              </a:tabLst>
            </a:pPr>
            <a:r>
              <a:rPr lang="cs-CZ" dirty="0" smtClean="0"/>
              <a:t>Nebo územní souhlas či účinná veřejnoprávní smlouva nahrazující územní řízení.</a:t>
            </a:r>
          </a:p>
          <a:p>
            <a:pPr marL="532800" indent="-342900" algn="just">
              <a:spcBef>
                <a:spcPts val="0"/>
              </a:spcBef>
              <a:spcAft>
                <a:spcPts val="0"/>
              </a:spcAft>
              <a:tabLst>
                <a:tab pos="273050" algn="l"/>
              </a:tabLst>
            </a:pPr>
            <a:endParaRPr lang="cs-CZ" dirty="0" smtClean="0"/>
          </a:p>
          <a:p>
            <a:pPr marL="355600" algn="just">
              <a:spcBef>
                <a:spcPts val="0"/>
              </a:spcBef>
              <a:spcAft>
                <a:spcPts val="0"/>
              </a:spcAft>
              <a:tabLst>
                <a:tab pos="273050" algn="l"/>
              </a:tabLst>
            </a:pPr>
            <a:r>
              <a:rPr lang="cs-CZ" dirty="0" smtClean="0"/>
              <a:t>Pokud stavba nevyžaduje, je doložen doklad, ve kterém je popsáno proč je příloha nerelevantní. </a:t>
            </a:r>
          </a:p>
          <a:p>
            <a:pPr lvl="1" indent="0">
              <a:spcBef>
                <a:spcPts val="0"/>
              </a:spcBef>
              <a:buNone/>
            </a:pP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4544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spcBef>
                <a:spcPts val="0"/>
              </a:spcBef>
              <a:spcAft>
                <a:spcPts val="0"/>
              </a:spcAft>
              <a:buFont typeface="Arial" panose="020B0604020202020204" pitchFamily="34" charset="0"/>
              <a:buChar char="•"/>
            </a:pPr>
            <a:r>
              <a:rPr lang="cs-CZ" b="1" dirty="0" smtClean="0"/>
              <a:t>Doklady </a:t>
            </a:r>
            <a:r>
              <a:rPr lang="cs-CZ" b="1" dirty="0"/>
              <a:t>k</a:t>
            </a:r>
            <a:r>
              <a:rPr lang="cs-CZ" b="1" dirty="0" smtClean="0"/>
              <a:t> </a:t>
            </a:r>
            <a:r>
              <a:rPr lang="cs-CZ" b="1" dirty="0"/>
              <a:t>právní subjektivitě </a:t>
            </a:r>
            <a:r>
              <a:rPr lang="cs-CZ" b="1" dirty="0" smtClean="0"/>
              <a:t>žadatele</a:t>
            </a:r>
          </a:p>
          <a:p>
            <a:pPr marL="361950" indent="-361950" algn="just">
              <a:spcBef>
                <a:spcPts val="0"/>
              </a:spcBef>
              <a:spcAft>
                <a:spcPts val="0"/>
              </a:spcAft>
            </a:pPr>
            <a:r>
              <a:rPr lang="cs-CZ" b="1" dirty="0" smtClean="0"/>
              <a:t>	</a:t>
            </a:r>
          </a:p>
          <a:p>
            <a:pPr marL="361950" indent="-361950" algn="just">
              <a:spcBef>
                <a:spcPts val="0"/>
              </a:spcBef>
              <a:spcAft>
                <a:spcPts val="0"/>
              </a:spcAft>
            </a:pPr>
            <a:r>
              <a:rPr lang="cs-CZ" b="1" dirty="0" smtClean="0"/>
              <a:t>	</a:t>
            </a:r>
            <a:r>
              <a:rPr lang="cs-CZ" dirty="0" smtClean="0"/>
              <a:t>Doklady </a:t>
            </a:r>
            <a:r>
              <a:rPr lang="cs-CZ" dirty="0"/>
              <a:t>k právní subjektivitě nedokládají</a:t>
            </a:r>
            <a:r>
              <a:rPr lang="cs-CZ" dirty="0" smtClean="0"/>
              <a:t>:</a:t>
            </a:r>
          </a:p>
          <a:p>
            <a:pPr marL="914400" lvl="1" indent="-285750">
              <a:spcBef>
                <a:spcPts val="0"/>
              </a:spcBef>
              <a:buFont typeface="Arial" panose="020B0604020202020204" pitchFamily="34" charset="0"/>
              <a:buChar char="•"/>
            </a:pPr>
            <a:r>
              <a:rPr lang="cs-CZ" sz="1800" b="0" dirty="0">
                <a:solidFill>
                  <a:schemeClr val="tx1"/>
                </a:solidFill>
              </a:rPr>
              <a:t>kraje a jimi zřizované organizace;</a:t>
            </a:r>
          </a:p>
          <a:p>
            <a:pPr marL="914400" lvl="1" indent="-285750">
              <a:spcBef>
                <a:spcPts val="0"/>
              </a:spcBef>
              <a:buFont typeface="Arial" panose="020B0604020202020204" pitchFamily="34" charset="0"/>
              <a:buChar char="•"/>
            </a:pPr>
            <a:r>
              <a:rPr lang="cs-CZ" sz="1800" b="0" dirty="0">
                <a:solidFill>
                  <a:schemeClr val="tx1"/>
                </a:solidFill>
              </a:rPr>
              <a:t>obce a jimi zřizované organizace;</a:t>
            </a:r>
          </a:p>
          <a:p>
            <a:pPr marL="914400" lvl="1" indent="-285750">
              <a:spcBef>
                <a:spcPts val="0"/>
              </a:spcBef>
              <a:buFont typeface="Arial" panose="020B0604020202020204" pitchFamily="34" charset="0"/>
              <a:buChar char="•"/>
            </a:pPr>
            <a:r>
              <a:rPr lang="cs-CZ" sz="1800" b="0" dirty="0" smtClean="0">
                <a:solidFill>
                  <a:schemeClr val="tx1"/>
                </a:solidFill>
              </a:rPr>
              <a:t>příspěvkové organizace zřizované Ministerstvem zdravotnictví ČR,</a:t>
            </a:r>
          </a:p>
          <a:p>
            <a:pPr marL="914400" lvl="1" indent="-285750">
              <a:spcBef>
                <a:spcPts val="0"/>
              </a:spcBef>
              <a:buFont typeface="Arial" panose="020B0604020202020204" pitchFamily="34" charset="0"/>
              <a:buChar char="•"/>
            </a:pPr>
            <a:r>
              <a:rPr lang="cs-CZ" sz="1800" b="0" dirty="0" smtClean="0">
                <a:solidFill>
                  <a:schemeClr val="tx1"/>
                </a:solidFill>
              </a:rPr>
              <a:t>další subjekty poskytující veřejnou službu v oblasti zdravotní péče podle zákona č. 372/2011 Sb. , o zdravotních službách (FO)</a:t>
            </a:r>
          </a:p>
          <a:p>
            <a:pPr marL="285750" indent="-285750">
              <a:spcBef>
                <a:spcPts val="0"/>
              </a:spcBef>
              <a:spcAft>
                <a:spcPts val="0"/>
              </a:spcAft>
              <a:buFont typeface="Courier New" panose="02070309020205020404" pitchFamily="49" charset="0"/>
              <a:buChar char="o"/>
            </a:pPr>
            <a:endParaRPr lang="cs-CZ" b="1" dirty="0" smtClean="0"/>
          </a:p>
          <a:p>
            <a:endParaRPr lang="cs-CZ" dirty="0" smtClean="0"/>
          </a:p>
          <a:p>
            <a:r>
              <a:rPr lang="cs-CZ" dirty="0" smtClean="0"/>
              <a:t>Ostatní oprávnění žadatelé doloží doklady o právní subjektivitě dle typu žadatele.</a:t>
            </a: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45445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p>
          <a:p>
            <a:pPr marL="0" lvl="1" indent="0">
              <a:spcBef>
                <a:spcPct val="20000"/>
              </a:spcBef>
              <a:spcAft>
                <a:spcPts val="600"/>
              </a:spcAft>
              <a:buNone/>
            </a:pPr>
            <a:endParaRPr lang="cs-CZ" dirty="0"/>
          </a:p>
          <a:p>
            <a:pPr marL="285750" indent="-285750">
              <a:spcBef>
                <a:spcPts val="0"/>
              </a:spcBef>
              <a:spcAft>
                <a:spcPts val="600"/>
              </a:spcAft>
              <a:buFont typeface="Arial" panose="020B0604020202020204" pitchFamily="34" charset="0"/>
              <a:buChar char="•"/>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a:t>
            </a:r>
            <a:r>
              <a:rPr lang="cs-CZ" sz="1800" b="0" dirty="0" smtClean="0">
                <a:solidFill>
                  <a:schemeClr val="tx1"/>
                </a:solidFill>
              </a:rPr>
              <a:t>všichni statutární zástupci všech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Příspěvkových organizací OSS </a:t>
            </a:r>
          </a:p>
          <a:p>
            <a:pPr marL="1092200" lvl="2" indent="-285750" algn="just">
              <a:spcBef>
                <a:spcPts val="0"/>
              </a:spcBef>
              <a:buFont typeface="Arial" panose="020B0604020202020204" pitchFamily="34" charset="0"/>
              <a:buChar char="•"/>
              <a:tabLst>
                <a:tab pos="447675" algn="l"/>
              </a:tabLst>
            </a:pPr>
            <a:r>
              <a:rPr lang="cs-CZ" sz="1800" dirty="0" smtClean="0"/>
              <a:t>Organizací zřizovaných obcemi, </a:t>
            </a:r>
          </a:p>
          <a:p>
            <a:pPr marL="1092200" lvl="2" indent="-285750" algn="just">
              <a:spcBef>
                <a:spcPts val="0"/>
              </a:spcBef>
              <a:buFont typeface="Arial" panose="020B0604020202020204" pitchFamily="34" charset="0"/>
              <a:buChar char="•"/>
              <a:tabLst>
                <a:tab pos="447675" algn="l"/>
              </a:tabLst>
            </a:pPr>
            <a:r>
              <a:rPr lang="cs-CZ" sz="1800" dirty="0" smtClean="0"/>
              <a:t>Organizací zřizovaných kraji,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p>
          <a:p>
            <a:pPr marL="361950" indent="-361950" algn="just" defTabSz="266700">
              <a:spcBef>
                <a:spcPts val="0"/>
              </a:spcBef>
              <a:spcAft>
                <a:spcPts val="0"/>
              </a:spcAft>
              <a:tabLst>
                <a:tab pos="266700" algn="l"/>
              </a:tabLst>
            </a:pPr>
            <a:endParaRPr lang="cs-CZ" b="1"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Role Centra v IROP</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9" name="Content Placeholder 1"/>
          <p:cNvSpPr>
            <a:spLocks noGrp="1"/>
          </p:cNvSpPr>
          <p:nvPr>
            <p:ph idx="1"/>
          </p:nvPr>
        </p:nvSpPr>
        <p:spPr>
          <a:xfrm>
            <a:off x="582614" y="1306874"/>
            <a:ext cx="7700425" cy="4819290"/>
          </a:xfrm>
        </p:spPr>
        <p:txBody>
          <a:bodyPr>
            <a:normAutofit fontScale="77500" lnSpcReduction="20000"/>
          </a:bodyPr>
          <a:lstStyle/>
          <a:p>
            <a:pPr marL="266700" lvl="1" indent="0">
              <a:lnSpc>
                <a:spcPct val="120000"/>
              </a:lnSpc>
              <a:spcBef>
                <a:spcPts val="600"/>
              </a:spcBef>
              <a:buNone/>
            </a:pPr>
            <a:r>
              <a:rPr lang="cs-CZ" sz="2100" b="0" dirty="0">
                <a:solidFill>
                  <a:schemeClr val="tx1"/>
                </a:solidFill>
              </a:rPr>
              <a:t>Centrum je státní příspěvková organizace zřízená Zákonem č. 248/2000 Sb., o podpoře regionálního rozvoje, a řízená Ministerstvem pro místní rozvoj ČR.</a:t>
            </a:r>
          </a:p>
          <a:p>
            <a:pPr marL="266700" lvl="1" indent="0">
              <a:lnSpc>
                <a:spcPct val="120000"/>
              </a:lnSpc>
              <a:spcBef>
                <a:spcPts val="600"/>
              </a:spcBef>
              <a:buNone/>
            </a:pPr>
            <a:endParaRPr lang="cs-CZ" sz="2100" b="0" dirty="0">
              <a:solidFill>
                <a:schemeClr val="tx1"/>
              </a:solidFill>
            </a:endParaRPr>
          </a:p>
          <a:p>
            <a:pPr marL="266700" lvl="1" indent="0">
              <a:lnSpc>
                <a:spcPct val="120000"/>
              </a:lnSpc>
              <a:spcBef>
                <a:spcPts val="600"/>
              </a:spcBef>
              <a:buNone/>
            </a:pPr>
            <a:r>
              <a:rPr lang="cs-CZ" b="0" dirty="0" smtClean="0">
                <a:solidFill>
                  <a:schemeClr val="tx1"/>
                </a:solidFill>
              </a:rPr>
              <a:t>Zprostředkující subjekt IROP:</a:t>
            </a:r>
          </a:p>
          <a:p>
            <a:pPr marL="454025" lvl="1" indent="-187325">
              <a:lnSpc>
                <a:spcPct val="120000"/>
              </a:lnSpc>
              <a:spcBef>
                <a:spcPts val="600"/>
              </a:spcBef>
            </a:pPr>
            <a:r>
              <a:rPr lang="cs-CZ" b="0" dirty="0">
                <a:solidFill>
                  <a:schemeClr val="tx1"/>
                </a:solidFill>
              </a:rPr>
              <a:t>k</a:t>
            </a:r>
            <a:r>
              <a:rPr lang="cs-CZ" b="0" dirty="0" smtClean="0">
                <a:solidFill>
                  <a:schemeClr val="tx1"/>
                </a:solidFill>
              </a:rPr>
              <a:t>onzultace </a:t>
            </a:r>
            <a:r>
              <a:rPr lang="cs-CZ" b="0" dirty="0">
                <a:solidFill>
                  <a:schemeClr val="tx1"/>
                </a:solidFill>
              </a:rPr>
              <a:t>před </a:t>
            </a:r>
            <a:r>
              <a:rPr lang="cs-CZ" b="0" dirty="0" smtClean="0">
                <a:solidFill>
                  <a:schemeClr val="tx1"/>
                </a:solidFill>
              </a:rPr>
              <a:t>a po vyhlášení výzvy </a:t>
            </a:r>
            <a:r>
              <a:rPr lang="cs-CZ" b="0" dirty="0">
                <a:solidFill>
                  <a:schemeClr val="tx1"/>
                </a:solidFill>
              </a:rPr>
              <a:t>,</a:t>
            </a:r>
          </a:p>
          <a:p>
            <a:pPr marL="454025" lvl="1" indent="-187325">
              <a:lnSpc>
                <a:spcPct val="120000"/>
              </a:lnSpc>
              <a:spcBef>
                <a:spcPts val="600"/>
              </a:spcBef>
            </a:pPr>
            <a:r>
              <a:rPr lang="cs-CZ" b="0" dirty="0">
                <a:solidFill>
                  <a:schemeClr val="tx1"/>
                </a:solidFill>
              </a:rPr>
              <a:t>p</a:t>
            </a:r>
            <a:r>
              <a:rPr lang="cs-CZ" b="0" dirty="0" smtClean="0">
                <a:solidFill>
                  <a:schemeClr val="tx1"/>
                </a:solidFill>
              </a:rPr>
              <a:t>říjem žádostí </a:t>
            </a:r>
            <a:r>
              <a:rPr lang="cs-CZ" b="0" dirty="0">
                <a:solidFill>
                  <a:schemeClr val="tx1"/>
                </a:solidFill>
              </a:rPr>
              <a:t>o </a:t>
            </a:r>
            <a:r>
              <a:rPr lang="cs-CZ" b="0" dirty="0" smtClean="0">
                <a:solidFill>
                  <a:schemeClr val="tx1"/>
                </a:solidFill>
              </a:rPr>
              <a:t>podporu (přes MS2014+),</a:t>
            </a:r>
            <a:endParaRPr lang="cs-CZ" b="0" dirty="0">
              <a:solidFill>
                <a:schemeClr val="tx1"/>
              </a:solidFill>
            </a:endParaRPr>
          </a:p>
          <a:p>
            <a:pPr marL="454025" lvl="1" indent="-187325">
              <a:lnSpc>
                <a:spcPct val="120000"/>
              </a:lnSpc>
              <a:spcBef>
                <a:spcPts val="600"/>
              </a:spcBef>
            </a:pPr>
            <a:r>
              <a:rPr lang="cs-CZ" b="0" dirty="0">
                <a:solidFill>
                  <a:schemeClr val="tx1"/>
                </a:solidFill>
              </a:rPr>
              <a:t>h</a:t>
            </a:r>
            <a:r>
              <a:rPr lang="cs-CZ" b="0" dirty="0" smtClean="0">
                <a:solidFill>
                  <a:schemeClr val="tx1"/>
                </a:solidFill>
              </a:rPr>
              <a:t>odnocení žádostí </a:t>
            </a:r>
            <a:r>
              <a:rPr lang="cs-CZ" b="0" dirty="0">
                <a:solidFill>
                  <a:schemeClr val="tx1"/>
                </a:solidFill>
              </a:rPr>
              <a:t>o </a:t>
            </a:r>
            <a:r>
              <a:rPr lang="cs-CZ" b="0" dirty="0" smtClean="0">
                <a:solidFill>
                  <a:schemeClr val="tx1"/>
                </a:solidFill>
              </a:rPr>
              <a:t>podporu,</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dministrace změn v projektech,</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dministrativní </a:t>
            </a:r>
            <a:r>
              <a:rPr lang="cs-CZ" b="0" dirty="0">
                <a:solidFill>
                  <a:schemeClr val="tx1"/>
                </a:solidFill>
              </a:rPr>
              <a:t>ověření </a:t>
            </a:r>
            <a:r>
              <a:rPr lang="cs-CZ" b="0" dirty="0" smtClean="0">
                <a:solidFill>
                  <a:schemeClr val="tx1"/>
                </a:solidFill>
              </a:rPr>
              <a:t>zpráv </a:t>
            </a:r>
            <a:r>
              <a:rPr lang="cs-CZ" b="0" dirty="0">
                <a:solidFill>
                  <a:schemeClr val="tx1"/>
                </a:solidFill>
              </a:rPr>
              <a:t>o </a:t>
            </a:r>
            <a:r>
              <a:rPr lang="cs-CZ" b="0" dirty="0" smtClean="0">
                <a:solidFill>
                  <a:schemeClr val="tx1"/>
                </a:solidFill>
              </a:rPr>
              <a:t>realizaci projektu vč. kontroly žádostí o platbu, </a:t>
            </a:r>
          </a:p>
          <a:p>
            <a:pPr marL="454025" lvl="1" indent="-187325">
              <a:lnSpc>
                <a:spcPct val="120000"/>
              </a:lnSpc>
              <a:spcBef>
                <a:spcPts val="600"/>
              </a:spcBef>
            </a:pPr>
            <a:r>
              <a:rPr lang="cs-CZ" b="0" dirty="0" smtClean="0">
                <a:solidFill>
                  <a:schemeClr val="tx1"/>
                </a:solidFill>
              </a:rPr>
              <a:t>administrativní ověření zpráv </a:t>
            </a:r>
            <a:r>
              <a:rPr lang="cs-CZ" b="0" dirty="0">
                <a:solidFill>
                  <a:schemeClr val="tx1"/>
                </a:solidFill>
              </a:rPr>
              <a:t>o </a:t>
            </a:r>
            <a:r>
              <a:rPr lang="cs-CZ" b="0" dirty="0" smtClean="0">
                <a:solidFill>
                  <a:schemeClr val="tx1"/>
                </a:solidFill>
              </a:rPr>
              <a:t>udržitelnosti,</a:t>
            </a:r>
            <a:endParaRPr lang="cs-CZ" b="0" dirty="0">
              <a:solidFill>
                <a:schemeClr val="tx1"/>
              </a:solidFill>
            </a:endParaRPr>
          </a:p>
          <a:p>
            <a:pPr marL="454025" lvl="1" indent="-187325">
              <a:lnSpc>
                <a:spcPct val="120000"/>
              </a:lnSpc>
              <a:spcBef>
                <a:spcPts val="600"/>
              </a:spcBef>
            </a:pPr>
            <a:r>
              <a:rPr lang="cs-CZ" b="0" dirty="0">
                <a:solidFill>
                  <a:schemeClr val="tx1"/>
                </a:solidFill>
              </a:rPr>
              <a:t>p</a:t>
            </a:r>
            <a:r>
              <a:rPr lang="cs-CZ" b="0" dirty="0" smtClean="0">
                <a:solidFill>
                  <a:schemeClr val="tx1"/>
                </a:solidFill>
              </a:rPr>
              <a:t>rovádění kontrol </a:t>
            </a:r>
            <a:r>
              <a:rPr lang="cs-CZ" b="0" dirty="0">
                <a:solidFill>
                  <a:schemeClr val="tx1"/>
                </a:solidFill>
              </a:rPr>
              <a:t>na </a:t>
            </a:r>
            <a:r>
              <a:rPr lang="cs-CZ" b="0" dirty="0" smtClean="0">
                <a:solidFill>
                  <a:schemeClr val="tx1"/>
                </a:solidFill>
              </a:rPr>
              <a:t>místě v průběhu hodnocení/realizace/udržitelnosti projektu,</a:t>
            </a:r>
          </a:p>
          <a:p>
            <a:pPr marL="454025" lvl="1" indent="-187325">
              <a:lnSpc>
                <a:spcPct val="120000"/>
              </a:lnSpc>
              <a:spcBef>
                <a:spcPts val="600"/>
              </a:spcBef>
            </a:pPr>
            <a:r>
              <a:rPr lang="cs-CZ" b="0" dirty="0">
                <a:solidFill>
                  <a:schemeClr val="tx1"/>
                </a:solidFill>
              </a:rPr>
              <a:t>d</a:t>
            </a:r>
            <a:r>
              <a:rPr lang="cs-CZ" b="0" dirty="0" smtClean="0">
                <a:solidFill>
                  <a:schemeClr val="tx1"/>
                </a:solidFill>
              </a:rPr>
              <a:t>alší činnosti (např. pořádání  seminářů k výzvám).</a:t>
            </a:r>
          </a:p>
          <a:p>
            <a:pPr marL="266700" lvl="1" indent="0">
              <a:lnSpc>
                <a:spcPct val="120000"/>
              </a:lnSpc>
              <a:spcBef>
                <a:spcPts val="600"/>
              </a:spcBef>
              <a:buNone/>
            </a:pPr>
            <a:r>
              <a:rPr lang="cs-CZ" b="0" dirty="0" smtClean="0">
                <a:solidFill>
                  <a:schemeClr val="tx1"/>
                </a:solidFill>
              </a:rPr>
              <a:t>Centrum sídlí v Praze (U Nákladového nádraží 3144/4, 130 00 Praha 3 – Strašnice) a v jednotlivých krajských městech má své pobočky (oddělení) – blíže viz kontakty na </a:t>
            </a:r>
            <a:r>
              <a:rPr lang="cs-CZ" b="0" dirty="0" smtClean="0">
                <a:solidFill>
                  <a:schemeClr val="tx1"/>
                </a:solidFill>
                <a:hlinkClick r:id="rId3"/>
              </a:rPr>
              <a:t>www.crr.cz</a:t>
            </a:r>
            <a:r>
              <a:rPr lang="cs-CZ" b="0" dirty="0" smtClean="0">
                <a:solidFill>
                  <a:schemeClr val="tx1"/>
                </a:solidFill>
              </a:rPr>
              <a:t>. </a:t>
            </a:r>
          </a:p>
        </p:txBody>
      </p:sp>
    </p:spTree>
    <p:extLst>
      <p:ext uri="{BB962C8B-B14F-4D97-AF65-F5344CB8AC3E}">
        <p14:creationId xmlns:p14="http://schemas.microsoft.com/office/powerpoint/2010/main" val="126243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a:spcBef>
                <a:spcPts val="0"/>
              </a:spcBef>
              <a:spcAft>
                <a:spcPts val="600"/>
              </a:spcAft>
              <a:tabLst>
                <a:tab pos="447675" algn="l"/>
              </a:tabLst>
            </a:pPr>
            <a:r>
              <a:rPr lang="cs-CZ" sz="2000" b="1" dirty="0">
                <a:solidFill>
                  <a:srgbClr val="00529C"/>
                </a:solidFill>
              </a:rPr>
              <a:t>3. </a:t>
            </a:r>
            <a:r>
              <a:rPr lang="cs-CZ" sz="1600" b="1" dirty="0">
                <a:solidFill>
                  <a:srgbClr val="00529C"/>
                </a:solidFill>
              </a:rPr>
              <a:t>Jsou doloženy všechny povinné přílohy a obsahově splňují požadované </a:t>
            </a:r>
            <a:r>
              <a:rPr lang="cs-CZ" sz="1600" b="1" dirty="0" smtClean="0">
                <a:solidFill>
                  <a:srgbClr val="00529C"/>
                </a:solidFill>
              </a:rPr>
              <a:t>náležitosti</a:t>
            </a:r>
            <a:endParaRPr lang="cs-CZ" sz="1600" b="1" dirty="0">
              <a:solidFill>
                <a:srgbClr val="00529C"/>
              </a:solidFill>
            </a:endParaRPr>
          </a:p>
          <a:p>
            <a:pPr marL="184150" algn="just">
              <a:spcBef>
                <a:spcPts val="0"/>
              </a:spcBef>
              <a:spcAft>
                <a:spcPts val="0"/>
              </a:spcAft>
              <a:tabLst>
                <a:tab pos="447675" algn="l"/>
              </a:tabLst>
            </a:pPr>
            <a:endParaRPr lang="cs-CZ" sz="1600" b="1" dirty="0" smtClean="0">
              <a:solidFill>
                <a:srgbClr val="00529C"/>
              </a:solidFill>
            </a:endParaRPr>
          </a:p>
          <a:p>
            <a:pPr marL="323850" indent="-361950" algn="just" defTabSz="266700">
              <a:spcBef>
                <a:spcPts val="0"/>
              </a:spcBef>
              <a:spcAft>
                <a:spcPts val="0"/>
              </a:spcAft>
              <a:buFont typeface="Arial" panose="020B0604020202020204" pitchFamily="34" charset="0"/>
              <a:buChar char="•"/>
              <a:tabLst>
                <a:tab pos="266700" algn="l"/>
              </a:tabLst>
            </a:pPr>
            <a:r>
              <a:rPr lang="cs-CZ" sz="1600" b="1" dirty="0" smtClean="0"/>
              <a:t>Žádost o stavební povolení nebo ohlášení, případně stavební povolení nebo souhlas s provedením ohlášeného stavebního záměru nebo veřejnoprávní smlouva nahrazující stavební povolení </a:t>
            </a:r>
          </a:p>
          <a:p>
            <a:pPr marL="533400" indent="-266700" algn="just">
              <a:spcBef>
                <a:spcPts val="0"/>
              </a:spcBef>
              <a:spcAft>
                <a:spcPts val="0"/>
              </a:spcAft>
              <a:buFont typeface="Arial" panose="020B0604020202020204" pitchFamily="34" charset="0"/>
              <a:buChar char="•"/>
              <a:tabLst>
                <a:tab pos="447675" algn="l"/>
              </a:tabLst>
            </a:pPr>
            <a:r>
              <a:rPr lang="cs-CZ" sz="1600" dirty="0" smtClean="0"/>
              <a:t>Pravomocné stavební povolení, nebo souhlas s provedením ohlášeného stavebního záměru, nebo účinná veřejnoprávní smlouva nahrazující stavební povolení, nebo žádost o stavební povolení (potvrzenou stavebním úřadem), nebo ohlášení potvrzené stavebním úřadem.</a:t>
            </a:r>
          </a:p>
          <a:p>
            <a:pPr marL="533400" indent="-266700" algn="just">
              <a:spcBef>
                <a:spcPts val="0"/>
              </a:spcBef>
              <a:spcAft>
                <a:spcPts val="1200"/>
              </a:spcAft>
              <a:buFont typeface="Arial" panose="020B0604020202020204" pitchFamily="34" charset="0"/>
              <a:buChar char="•"/>
              <a:tabLst>
                <a:tab pos="447675" algn="l"/>
              </a:tabLst>
            </a:pPr>
            <a:r>
              <a:rPr lang="cs-CZ" sz="1600" dirty="0" smtClean="0"/>
              <a:t>V případě sloučeného územního a stavebního řízení bude doloženo toto Rozhodnutí s nabytím právní moci, nebo žádost o jeho vydání (potvrzená stavebním úřadem).</a:t>
            </a:r>
          </a:p>
          <a:p>
            <a:pPr algn="just">
              <a:spcBef>
                <a:spcPts val="0"/>
              </a:spcBef>
              <a:spcAft>
                <a:spcPts val="0"/>
              </a:spcAft>
              <a:tabLst>
                <a:tab pos="447675" algn="l"/>
              </a:tabLst>
            </a:pPr>
            <a:r>
              <a:rPr lang="cs-CZ" sz="1600" b="1" dirty="0" smtClean="0">
                <a:solidFill>
                  <a:srgbClr val="00529C"/>
                </a:solidFill>
              </a:rPr>
              <a:t>Upozornění</a:t>
            </a:r>
          </a:p>
          <a:p>
            <a:pPr algn="just">
              <a:spcBef>
                <a:spcPts val="0"/>
              </a:spcBef>
              <a:spcAft>
                <a:spcPts val="0"/>
              </a:spcAft>
              <a:tabLst>
                <a:tab pos="447675" algn="l"/>
              </a:tabLst>
            </a:pPr>
            <a:r>
              <a:rPr lang="cs-CZ" sz="1600" i="1" dirty="0" smtClean="0">
                <a:solidFill>
                  <a:srgbClr val="00529C"/>
                </a:solidFill>
              </a:rPr>
              <a:t>Stavební povolení s nabytím právní moci či Rozhodnutí o sloučeném územním a stavebním řízení s nabytím právní moci musí být doloženo nejpozději do dne vydání Rozhodnutí/Stanovení výdajů, a to formou Žádosti o změnu projektu.</a:t>
            </a:r>
          </a:p>
          <a:p>
            <a:pPr marL="361950" indent="-361950" algn="just">
              <a:spcBef>
                <a:spcPts val="200"/>
              </a:spcBef>
              <a:buFont typeface="Courier New" panose="02070309020205020404" pitchFamily="49" charset="0"/>
              <a:buChar char="o"/>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8723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1600" b="1" dirty="0">
                <a:solidFill>
                  <a:srgbClr val="00529C"/>
                </a:solidFill>
              </a:rPr>
              <a:t>3.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tabLst>
                <a:tab pos="447675" algn="l"/>
              </a:tabLst>
            </a:pPr>
            <a:r>
              <a:rPr lang="cs-CZ" sz="1600" b="1" dirty="0" smtClean="0"/>
              <a:t>Projektová </a:t>
            </a:r>
            <a:r>
              <a:rPr lang="cs-CZ" sz="1600" b="1" dirty="0"/>
              <a:t>dokumentace pro vydání stavebního povolení nebo pro </a:t>
            </a:r>
            <a:r>
              <a:rPr lang="cs-CZ" sz="1600" b="1" dirty="0" smtClean="0"/>
              <a:t>ohlášení stavby</a:t>
            </a:r>
            <a:endParaRPr lang="cs-CZ" sz="1600" b="1" dirty="0"/>
          </a:p>
          <a:p>
            <a:pPr marL="647700" indent="-285750" algn="just">
              <a:spcBef>
                <a:spcPts val="0"/>
              </a:spcBef>
              <a:spcAft>
                <a:spcPts val="0"/>
              </a:spcAft>
              <a:buFont typeface="Arial" panose="020B0604020202020204" pitchFamily="34" charset="0"/>
              <a:buChar char="•"/>
              <a:tabLst>
                <a:tab pos="447675" algn="l"/>
              </a:tabLst>
            </a:pPr>
            <a:r>
              <a:rPr lang="cs-CZ" sz="1600" dirty="0" smtClean="0"/>
              <a:t>Projektová </a:t>
            </a:r>
            <a:r>
              <a:rPr lang="cs-CZ" sz="1600" dirty="0"/>
              <a:t>dokumentace v podrobnosti pro vydání stavebního </a:t>
            </a:r>
            <a:r>
              <a:rPr lang="cs-CZ" sz="1600" dirty="0" smtClean="0"/>
              <a:t>povolení (jež byla na stavební úřad předložena jako součást žádosti o stavební povolení a nebo je již ověřena stavebním úřadem).</a:t>
            </a:r>
            <a:endParaRPr lang="cs-CZ" sz="1600" dirty="0"/>
          </a:p>
          <a:p>
            <a:pPr marL="647700" indent="-285750" algn="just">
              <a:spcBef>
                <a:spcPts val="0"/>
              </a:spcBef>
              <a:spcAft>
                <a:spcPts val="0"/>
              </a:spcAft>
              <a:buFont typeface="Arial" panose="020B0604020202020204" pitchFamily="34" charset="0"/>
              <a:buChar char="•"/>
              <a:tabLst>
                <a:tab pos="447675" algn="l"/>
              </a:tabLst>
            </a:pPr>
            <a:r>
              <a:rPr lang="cs-CZ" sz="1600" dirty="0"/>
              <a:t>P</a:t>
            </a:r>
            <a:r>
              <a:rPr lang="cs-CZ" sz="1600" dirty="0" smtClean="0"/>
              <a:t>rojektová </a:t>
            </a:r>
            <a:r>
              <a:rPr lang="cs-CZ" sz="1600" dirty="0"/>
              <a:t>dokumentace v podrobnosti pro ohlášení </a:t>
            </a:r>
            <a:r>
              <a:rPr lang="cs-CZ" sz="1600" dirty="0" smtClean="0"/>
              <a:t>stavby, pokud stavba nevyžaduje stavební povolení.</a:t>
            </a:r>
            <a:endParaRPr lang="cs-CZ" sz="1600" dirty="0"/>
          </a:p>
          <a:p>
            <a:pPr marL="647700" indent="-285750" algn="just">
              <a:spcBef>
                <a:spcPts val="0"/>
              </a:spcBef>
              <a:spcAft>
                <a:spcPts val="1800"/>
              </a:spcAft>
              <a:buFont typeface="Arial" panose="020B0604020202020204" pitchFamily="34" charset="0"/>
              <a:buChar char="•"/>
              <a:tabLst>
                <a:tab pos="447675" algn="l"/>
              </a:tabLst>
            </a:pPr>
            <a:r>
              <a:rPr lang="cs-CZ" sz="1600" dirty="0"/>
              <a:t>Z</a:t>
            </a:r>
            <a:r>
              <a:rPr lang="cs-CZ" sz="1600" dirty="0" smtClean="0"/>
              <a:t>pracovaná </a:t>
            </a:r>
            <a:r>
              <a:rPr lang="cs-CZ" sz="1600" dirty="0"/>
              <a:t>projektová </a:t>
            </a:r>
            <a:r>
              <a:rPr lang="cs-CZ" sz="1600" dirty="0" smtClean="0"/>
              <a:t>dokumentace </a:t>
            </a:r>
            <a:r>
              <a:rPr lang="cs-CZ" sz="1600" dirty="0"/>
              <a:t>pro provádění </a:t>
            </a:r>
            <a:r>
              <a:rPr lang="cs-CZ" sz="1600" dirty="0" smtClean="0"/>
              <a:t>stavby, v případě, že již byla zpracována.</a:t>
            </a:r>
          </a:p>
          <a:p>
            <a:pPr marL="647700" indent="-285750" algn="just">
              <a:spcBef>
                <a:spcPts val="0"/>
              </a:spcBef>
              <a:spcAft>
                <a:spcPts val="1800"/>
              </a:spcAft>
              <a:buFont typeface="Arial" panose="020B0604020202020204" pitchFamily="34" charset="0"/>
              <a:buChar char="•"/>
              <a:tabLst>
                <a:tab pos="447675" algn="l"/>
              </a:tabLst>
            </a:pPr>
            <a:endParaRPr lang="cs-CZ" sz="1600" i="1" dirty="0"/>
          </a:p>
          <a:p>
            <a:pPr marL="361950" algn="just">
              <a:spcBef>
                <a:spcPts val="0"/>
              </a:spcBef>
              <a:spcAft>
                <a:spcPts val="1800"/>
              </a:spcAft>
              <a:tabLst>
                <a:tab pos="447675" algn="l"/>
              </a:tabLst>
            </a:pPr>
            <a:endParaRPr lang="cs-CZ" sz="16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3721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Doklad </a:t>
            </a:r>
            <a:r>
              <a:rPr lang="cs-CZ" b="1" dirty="0"/>
              <a:t>o prokázání právních vztahů k majetku, který je předmětem projektu </a:t>
            </a:r>
            <a:endParaRPr lang="cs-CZ" dirty="0">
              <a:solidFill>
                <a:srgbClr val="FF0000"/>
              </a:solidFill>
            </a:endParaRPr>
          </a:p>
          <a:p>
            <a:pPr marL="685800" indent="-342900" algn="just">
              <a:spcBef>
                <a:spcPts val="0"/>
              </a:spcBef>
              <a:spcAft>
                <a:spcPts val="0"/>
              </a:spcAft>
              <a:buFont typeface="Arial" panose="020B0604020202020204" pitchFamily="34" charset="0"/>
              <a:buChar char="•"/>
              <a:tabLst>
                <a:tab pos="447675" algn="l"/>
              </a:tabLst>
            </a:pPr>
            <a:r>
              <a:rPr lang="cs-CZ" dirty="0" smtClean="0"/>
              <a:t>Výpisy </a:t>
            </a:r>
            <a:r>
              <a:rPr lang="cs-CZ" dirty="0"/>
              <a:t>z katastru nemovitostí, </a:t>
            </a:r>
            <a:r>
              <a:rPr lang="cs-CZ" dirty="0" smtClean="0"/>
              <a:t>týkající se nemovitostí dotčených stavebními úpravami projektu (stáří výpisu max. 3 měsíce před datem podání žádosti o podporu).</a:t>
            </a:r>
            <a:endParaRPr lang="cs-CZ" dirty="0"/>
          </a:p>
          <a:p>
            <a:pPr marL="685800" indent="-342900" algn="just">
              <a:spcBef>
                <a:spcPts val="0"/>
              </a:spcBef>
              <a:spcAft>
                <a:spcPts val="0"/>
              </a:spcAft>
              <a:buFont typeface="Arial" panose="020B0604020202020204" pitchFamily="34" charset="0"/>
              <a:buChar char="•"/>
              <a:tabLst>
                <a:tab pos="447675" algn="l"/>
              </a:tabLst>
            </a:pPr>
            <a:r>
              <a:rPr lang="cs-CZ" dirty="0"/>
              <a:t>Nájemní smlouvu, smlouvu o </a:t>
            </a:r>
            <a:r>
              <a:rPr lang="cs-CZ" dirty="0" smtClean="0"/>
              <a:t>výpůjčce, smlouvu o smlouvě budoucí </a:t>
            </a:r>
            <a:r>
              <a:rPr lang="cs-CZ" dirty="0"/>
              <a:t>či jiný právní úkon nebo právní akt opravňující žadatele k užívání nemovitosti, která bude předmětem projektu (pokud žadatel není zapsán v katastru nemovitostí jako vlastník nebo subjekt s právem hospodaření</a:t>
            </a:r>
            <a:r>
              <a:rPr lang="cs-CZ" dirty="0" smtClean="0"/>
              <a:t>).</a:t>
            </a:r>
          </a:p>
          <a:p>
            <a:pPr marL="685800" indent="-342900" algn="just">
              <a:spcBef>
                <a:spcPts val="0"/>
              </a:spcBef>
              <a:spcAft>
                <a:spcPts val="0"/>
              </a:spcAft>
              <a:buFont typeface="Arial" panose="020B0604020202020204" pitchFamily="34" charset="0"/>
              <a:buChar char="•"/>
              <a:tabLst>
                <a:tab pos="447675" algn="l"/>
              </a:tabLst>
            </a:pPr>
            <a:r>
              <a:rPr lang="cs-CZ" dirty="0" smtClean="0"/>
              <a:t>V případě doložení smlouvy o smlouvě budoucí musí žadatel nejpozději do vydání Rozhodnutí doložit výpis z katastru nemovitostí, kde je zapsán jako vlastník nebo subjekt s právem hospodařit (tato skutečnost je řešena procesem Žádosti o změnu projektu – viz kapitola 16 Obecných pravidel).</a:t>
            </a:r>
            <a:endParaRPr lang="cs-CZ" dirty="0"/>
          </a:p>
          <a:p>
            <a:pPr marL="342900" algn="just">
              <a:spcBef>
                <a:spcPts val="0"/>
              </a:spcBef>
              <a:spcAft>
                <a:spcPts val="0"/>
              </a:spcAft>
              <a:tabLst>
                <a:tab pos="447675" algn="l"/>
              </a:tabLst>
            </a:pPr>
            <a:endParaRPr lang="cs-CZ" i="1" dirty="0"/>
          </a:p>
          <a:p>
            <a:pPr algn="just">
              <a:spcBef>
                <a:spcPts val="0"/>
              </a:spcBef>
              <a:spcAft>
                <a:spcPts val="0"/>
              </a:spcAft>
              <a:tabLst>
                <a:tab pos="447675" algn="l"/>
              </a:tabLst>
            </a:pPr>
            <a:r>
              <a:rPr lang="cs-CZ" b="1" i="1" dirty="0">
                <a:solidFill>
                  <a:srgbClr val="00529C"/>
                </a:solidFill>
              </a:rPr>
              <a:t>Upozornění</a:t>
            </a:r>
          </a:p>
          <a:p>
            <a:pPr algn="just">
              <a:spcBef>
                <a:spcPts val="200"/>
              </a:spcBef>
              <a:tabLst>
                <a:tab pos="447675" algn="l"/>
              </a:tabLst>
            </a:pPr>
            <a:r>
              <a:rPr lang="cs-CZ" i="1" dirty="0">
                <a:solidFill>
                  <a:srgbClr val="00529C"/>
                </a:solidFill>
              </a:rPr>
              <a:t>Povede-li projekt k technickému zhodnocení pronajatého majetku, je nutné, aby možnost provádět technické zhodnocení na cizím majetku byla uvedena v nájemní smlouvě či ve smlouvě o výpůjčce </a:t>
            </a:r>
            <a:r>
              <a:rPr lang="cs-CZ" i="1" dirty="0" smtClean="0">
                <a:solidFill>
                  <a:srgbClr val="00529C"/>
                </a:solidFill>
              </a:rPr>
              <a:t>majetku, a to s podmínkou zachování výstupů minimálně po celou </a:t>
            </a:r>
            <a:r>
              <a:rPr lang="cs-CZ" i="1" dirty="0">
                <a:solidFill>
                  <a:srgbClr val="00529C"/>
                </a:solidFill>
              </a:rPr>
              <a:t>dobu udržitelnosti projektu</a:t>
            </a:r>
            <a:r>
              <a:rPr lang="cs-CZ" i="1" dirty="0" smtClean="0">
                <a:solidFill>
                  <a:srgbClr val="00529C"/>
                </a:solidFill>
              </a:rPr>
              <a:t>. </a:t>
            </a:r>
            <a:r>
              <a:rPr lang="cs-CZ" b="1" i="1" dirty="0">
                <a:solidFill>
                  <a:srgbClr val="00529C"/>
                </a:solidFill>
              </a:rPr>
              <a:t>Tuto smlouvu je nutné doložit</a:t>
            </a:r>
            <a:r>
              <a:rPr lang="cs-CZ" i="1" dirty="0" smtClean="0">
                <a:solidFill>
                  <a:srgbClr val="00529C"/>
                </a:solidFill>
              </a:rPr>
              <a:t>.</a:t>
            </a:r>
          </a:p>
          <a:p>
            <a:pPr algn="just">
              <a:spcBef>
                <a:spcPts val="200"/>
              </a:spcBef>
              <a:tabLst>
                <a:tab pos="447675" algn="l"/>
              </a:tabLst>
            </a:pPr>
            <a:r>
              <a:rPr lang="cs-CZ" b="1" i="1" dirty="0" smtClean="0">
                <a:solidFill>
                  <a:srgbClr val="00529C"/>
                </a:solidFill>
              </a:rPr>
              <a:t>Majetek lze zhodnocovat pouze u subjektů, které splňují podmínky oprávněných žadatelů této výzvy.</a:t>
            </a:r>
            <a:r>
              <a:rPr lang="cs-CZ" i="1" dirty="0" smtClean="0">
                <a:solidFill>
                  <a:srgbClr val="00529C"/>
                </a:solidFill>
              </a:rPr>
              <a:t> </a:t>
            </a:r>
            <a:endParaRPr lang="cs-CZ" i="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64373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a:spcBef>
                <a:spcPts val="0"/>
              </a:spcBef>
              <a:spcAft>
                <a:spcPts val="600"/>
              </a:spcAft>
              <a:tabLst>
                <a:tab pos="447675" algn="l"/>
              </a:tabLst>
            </a:pPr>
            <a:endParaRPr lang="cs-CZ" sz="2000" b="1" dirty="0">
              <a:solidFill>
                <a:srgbClr val="00529C"/>
              </a:solidFill>
            </a:endParaRPr>
          </a:p>
          <a:p>
            <a:pPr marL="361950" indent="-361950" algn="just">
              <a:spcBef>
                <a:spcPts val="0"/>
              </a:spcBef>
              <a:spcAft>
                <a:spcPts val="0"/>
              </a:spcAft>
              <a:buFont typeface="Arial" panose="020B0604020202020204" pitchFamily="34" charset="0"/>
              <a:buChar char="•"/>
            </a:pPr>
            <a:r>
              <a:rPr lang="cs-CZ" sz="2000" b="1" dirty="0" smtClean="0"/>
              <a:t>Podklady pro hodnocení majetku</a:t>
            </a:r>
            <a:endParaRPr lang="cs-CZ" sz="2000" b="1" dirty="0"/>
          </a:p>
          <a:p>
            <a:pPr marL="648000" indent="-285750" algn="just">
              <a:spcBef>
                <a:spcPts val="0"/>
              </a:spcBef>
              <a:spcAft>
                <a:spcPts val="0"/>
              </a:spcAft>
              <a:buFont typeface="Arial" panose="020B0604020202020204" pitchFamily="34" charset="0"/>
              <a:buChar char="•"/>
            </a:pPr>
            <a:r>
              <a:rPr lang="cs-CZ" sz="2000" dirty="0" smtClean="0"/>
              <a:t>Dokládají všichni žadatelé</a:t>
            </a:r>
          </a:p>
          <a:p>
            <a:pPr marL="648000" indent="-285750" algn="just">
              <a:spcBef>
                <a:spcPts val="0"/>
              </a:spcBef>
              <a:spcAft>
                <a:spcPts val="0"/>
              </a:spcAft>
              <a:buFont typeface="Arial" panose="020B0604020202020204" pitchFamily="34" charset="0"/>
              <a:buChar char="•"/>
            </a:pPr>
            <a:r>
              <a:rPr lang="cs-CZ" sz="2000" dirty="0" smtClean="0"/>
              <a:t>Povinná osnova podkladů pro hodnocení projektu je uvedena v příloze č. 3 Specifických pravidel</a:t>
            </a:r>
          </a:p>
          <a:p>
            <a:pPr marL="648000" indent="-285750" algn="just">
              <a:spcBef>
                <a:spcPts val="0"/>
              </a:spcBef>
              <a:spcAft>
                <a:spcPts val="0"/>
              </a:spcAft>
              <a:buFont typeface="Arial" panose="020B0604020202020204" pitchFamily="34" charset="0"/>
              <a:buChar char="•"/>
            </a:pPr>
            <a:endParaRPr lang="cs-CZ" sz="1400"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09603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a:t>
            </a:r>
            <a:r>
              <a:rPr lang="cs-CZ" sz="1400" b="1" dirty="0">
                <a:solidFill>
                  <a:srgbClr val="00529C"/>
                </a:solidFill>
              </a:rPr>
              <a:t>.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pPr>
            <a:r>
              <a:rPr lang="cs-CZ" sz="1400" b="1" dirty="0" smtClean="0"/>
              <a:t>Položkový </a:t>
            </a:r>
            <a:r>
              <a:rPr lang="cs-CZ" sz="1400" b="1" dirty="0"/>
              <a:t>rozpočet stavby</a:t>
            </a:r>
          </a:p>
          <a:p>
            <a:pPr marL="648000" indent="-285750" algn="just">
              <a:spcBef>
                <a:spcPts val="0"/>
              </a:spcBef>
              <a:spcAft>
                <a:spcPts val="0"/>
              </a:spcAft>
              <a:buFont typeface="Arial" panose="020B0604020202020204" pitchFamily="34" charset="0"/>
              <a:buChar char="•"/>
            </a:pPr>
            <a:r>
              <a:rPr lang="cs-CZ" sz="1400" dirty="0" smtClean="0"/>
              <a:t>Žadatel stanoví ceny stavebních prací za účelem zjištění předpokládané ceny způsobilých výdajů </a:t>
            </a:r>
            <a:r>
              <a:rPr lang="cs-CZ" sz="1400" b="1" dirty="0" smtClean="0"/>
              <a:t>hlavních aktivit projektu</a:t>
            </a:r>
            <a:r>
              <a:rPr lang="cs-CZ" sz="1400" dirty="0" smtClean="0"/>
              <a:t> u nezahájených zakázek na základě stavebního rozpočtu, který je součástí příslušného stupně projektové dokumentace, a přiloží jeho originál ve formátu </a:t>
            </a:r>
            <a:r>
              <a:rPr lang="cs-CZ" sz="1400" dirty="0" err="1" smtClean="0"/>
              <a:t>pdf</a:t>
            </a:r>
            <a:r>
              <a:rPr lang="cs-CZ" sz="1400" dirty="0" smtClean="0"/>
              <a:t>. jako povinnou přílohu k žádosti.</a:t>
            </a:r>
          </a:p>
          <a:p>
            <a:pPr marL="648000" indent="-285750" algn="just">
              <a:spcBef>
                <a:spcPts val="0"/>
              </a:spcBef>
              <a:spcAft>
                <a:spcPts val="0"/>
              </a:spcAft>
              <a:buFont typeface="Arial" panose="020B0604020202020204" pitchFamily="34" charset="0"/>
              <a:buChar char="•"/>
            </a:pPr>
            <a:r>
              <a:rPr lang="cs-CZ" sz="1400" dirty="0" smtClean="0"/>
              <a:t>Stavební rozpočet je nutno členit na stavební objekty, popř. dílčí stavební nebo funkční celky, případně jiné obdobné části a to tak, aby bylo možno jednoznačně vymezit hlavní a vedlejší aktivity projektu.</a:t>
            </a:r>
          </a:p>
          <a:p>
            <a:pPr marL="648000" indent="-285750" algn="just">
              <a:spcBef>
                <a:spcPts val="0"/>
              </a:spcBef>
              <a:spcAft>
                <a:spcPts val="0"/>
              </a:spcAft>
              <a:buFont typeface="Arial" panose="020B0604020202020204" pitchFamily="34" charset="0"/>
              <a:buChar char="•"/>
            </a:pPr>
            <a:r>
              <a:rPr lang="cs-CZ" sz="1400" dirty="0" smtClean="0"/>
              <a:t>Ve stupni připravenosti </a:t>
            </a:r>
            <a:r>
              <a:rPr lang="cs-CZ" sz="1400" b="1" dirty="0" smtClean="0"/>
              <a:t>pro stavební povolení/ohlášení </a:t>
            </a:r>
            <a:r>
              <a:rPr lang="cs-CZ" sz="1400" dirty="0" smtClean="0"/>
              <a:t>stavby je předkládáno </a:t>
            </a:r>
            <a:r>
              <a:rPr lang="cs-CZ" sz="1400" dirty="0"/>
              <a:t>stanovení výdajů za stavbu/stavební práce v členění podle způsobu jejich financování, tedy členěné na </a:t>
            </a:r>
            <a:r>
              <a:rPr lang="cs-CZ" sz="1400" dirty="0" smtClean="0"/>
              <a:t>způsobilé/nezpůsobilé  a hlavní/vedlejší výdaje projektu </a:t>
            </a:r>
            <a:r>
              <a:rPr lang="cs-CZ" sz="1400" dirty="0"/>
              <a:t>v souladu s požadavky Specifický </a:t>
            </a:r>
            <a:r>
              <a:rPr lang="cs-CZ" sz="1400" dirty="0" smtClean="0"/>
              <a:t>pravidel.</a:t>
            </a:r>
          </a:p>
          <a:p>
            <a:pPr marL="648000" indent="-285750" algn="just">
              <a:spcBef>
                <a:spcPts val="0"/>
              </a:spcBef>
              <a:spcAft>
                <a:spcPts val="0"/>
              </a:spcAft>
              <a:buFont typeface="Arial" panose="020B0604020202020204" pitchFamily="34" charset="0"/>
              <a:buChar char="•"/>
            </a:pPr>
            <a:r>
              <a:rPr lang="cs-CZ" sz="1400" dirty="0" smtClean="0"/>
              <a:t>Ve </a:t>
            </a:r>
            <a:r>
              <a:rPr lang="cs-CZ" sz="1400" dirty="0"/>
              <a:t>stupni připravenosti projektu </a:t>
            </a:r>
            <a:r>
              <a:rPr lang="cs-CZ" sz="1400" b="1" dirty="0"/>
              <a:t>k realizaci stavby/k zadání výběrového řízení</a:t>
            </a:r>
            <a:r>
              <a:rPr lang="cs-CZ" sz="1400" dirty="0"/>
              <a:t>, žadatel dokládá položkový rozpočet stavby vypracovaný v rozsahu odpovídajícímu požadavkům vyhlášky č. 230/2012 Sb. (č. 169/2016 od nabytí účinnosti). Položkový rozpočet stavby žadatel předkládá v </a:t>
            </a:r>
            <a:r>
              <a:rPr lang="cs-CZ" sz="1400" dirty="0" err="1" smtClean="0"/>
              <a:t>pdf</a:t>
            </a:r>
            <a:r>
              <a:rPr lang="cs-CZ" sz="1400" dirty="0" smtClean="0"/>
              <a:t>. </a:t>
            </a:r>
            <a:r>
              <a:rPr lang="cs-CZ" sz="1400" dirty="0"/>
              <a:t>a v elektronické podobě ve formátu XML  (.</a:t>
            </a:r>
            <a:r>
              <a:rPr lang="cs-CZ" sz="1400" dirty="0" err="1"/>
              <a:t>esoupis</a:t>
            </a:r>
            <a:r>
              <a:rPr lang="cs-CZ" sz="1400" dirty="0"/>
              <a:t>, .xc4, Excel VZ) nebo </a:t>
            </a:r>
            <a:r>
              <a:rPr lang="cs-CZ" sz="1400" dirty="0" smtClean="0"/>
              <a:t>obdobného.</a:t>
            </a:r>
          </a:p>
          <a:p>
            <a:pPr marL="648000" indent="-285750" algn="just">
              <a:spcBef>
                <a:spcPts val="0"/>
              </a:spcBef>
              <a:spcAft>
                <a:spcPts val="0"/>
              </a:spcAft>
              <a:buFont typeface="Arial" panose="020B0604020202020204" pitchFamily="34" charset="0"/>
              <a:buChar char="•"/>
            </a:pPr>
            <a:r>
              <a:rPr lang="cs-CZ" sz="1400" b="1" dirty="0" smtClean="0"/>
              <a:t>Po </a:t>
            </a:r>
            <a:r>
              <a:rPr lang="cs-CZ" sz="1400" b="1" dirty="0"/>
              <a:t>ukončení výběrového řízení </a:t>
            </a:r>
            <a:r>
              <a:rPr lang="cs-CZ" sz="1400" dirty="0"/>
              <a:t>žadatel doloží </a:t>
            </a:r>
            <a:r>
              <a:rPr lang="cs-CZ" sz="1400" dirty="0" err="1"/>
              <a:t>vysoutěžený</a:t>
            </a:r>
            <a:r>
              <a:rPr lang="cs-CZ" sz="1400" dirty="0"/>
              <a:t> položkový rozpočet stavby. Rozpočet musí být vypracován v rozsahu odpovídajícímu požadavkům vyhlášky č. 230/2012 Sb. (č. 169/2016 od nabytí účinnosti) v </a:t>
            </a:r>
            <a:r>
              <a:rPr lang="cs-CZ" sz="1400" dirty="0" err="1" smtClean="0"/>
              <a:t>pdf</a:t>
            </a:r>
            <a:r>
              <a:rPr lang="cs-CZ" sz="1400" dirty="0" smtClean="0"/>
              <a:t>. </a:t>
            </a:r>
            <a:r>
              <a:rPr lang="cs-CZ" sz="1400" dirty="0"/>
              <a:t>ve formátu XML (.</a:t>
            </a:r>
            <a:r>
              <a:rPr lang="cs-CZ" sz="1400" dirty="0" err="1"/>
              <a:t>esoupis</a:t>
            </a:r>
            <a:r>
              <a:rPr lang="cs-CZ" sz="1400" dirty="0"/>
              <a:t>, .xc4, Excel VZ) nebo obdobného.</a:t>
            </a:r>
          </a:p>
          <a:p>
            <a:pPr marL="648000" indent="-285750" algn="just">
              <a:spcBef>
                <a:spcPts val="0"/>
              </a:spcBef>
              <a:spcAft>
                <a:spcPts val="0"/>
              </a:spcAft>
              <a:buFont typeface="Arial" panose="020B0604020202020204" pitchFamily="34" charset="0"/>
              <a:buChar char="•"/>
            </a:pPr>
            <a:endParaRPr lang="cs-CZ" sz="1400" dirty="0" smtClean="0"/>
          </a:p>
          <a:p>
            <a:pPr marL="648000" indent="-285750" algn="just">
              <a:spcBef>
                <a:spcPts val="0"/>
              </a:spcBef>
              <a:spcAft>
                <a:spcPts val="0"/>
              </a:spcAft>
              <a:buFont typeface="Arial" panose="020B0604020202020204" pitchFamily="34" charset="0"/>
              <a:buChar char="•"/>
            </a:pPr>
            <a:endParaRPr lang="cs-CZ" sz="1400"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0960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20000"/>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lvl="1" indent="-285750">
              <a:spcBef>
                <a:spcPts val="0"/>
              </a:spcBef>
              <a:spcAft>
                <a:spcPts val="600"/>
              </a:spcAft>
              <a:buFont typeface="Arial" panose="020B0604020202020204" pitchFamily="34" charset="0"/>
              <a:buChar char="•"/>
              <a:tabLst>
                <a:tab pos="447675" algn="l"/>
              </a:tabLst>
            </a:pPr>
            <a:r>
              <a:rPr lang="cs-CZ" sz="1900" dirty="0" smtClean="0">
                <a:solidFill>
                  <a:schemeClr val="tx1"/>
                </a:solidFill>
              </a:rPr>
              <a:t>Oprávnění nebo registrace k poskytování zdravotních služeb dle zákona č. 372/2011 Sb., o </a:t>
            </a:r>
            <a:r>
              <a:rPr lang="cs-CZ" sz="1900" dirty="0" err="1" smtClean="0">
                <a:solidFill>
                  <a:schemeClr val="tx1"/>
                </a:solidFill>
              </a:rPr>
              <a:t>zdravbotních</a:t>
            </a:r>
            <a:r>
              <a:rPr lang="cs-CZ" sz="1900" dirty="0" smtClean="0">
                <a:solidFill>
                  <a:schemeClr val="tx1"/>
                </a:solidFill>
              </a:rPr>
              <a:t> službách a podmínkách jejich poskytování v platném znění. </a:t>
            </a:r>
            <a:endParaRPr lang="cs-CZ" sz="1900" dirty="0">
              <a:solidFill>
                <a:schemeClr val="tx1"/>
              </a:solidFill>
            </a:endParaRPr>
          </a:p>
          <a:p>
            <a:pPr marL="647700" lvl="1" indent="-285750" algn="just">
              <a:spcBef>
                <a:spcPts val="0"/>
              </a:spcBef>
              <a:buFont typeface="Arial" panose="020B0604020202020204" pitchFamily="34" charset="0"/>
              <a:buChar char="•"/>
              <a:tabLst>
                <a:tab pos="447675" algn="l"/>
              </a:tabLst>
            </a:pPr>
            <a:r>
              <a:rPr lang="cs-CZ" sz="1900" b="0" dirty="0" smtClean="0">
                <a:solidFill>
                  <a:schemeClr val="tx1"/>
                </a:solidFill>
              </a:rPr>
              <a:t>Dokládají všichni žadatelé</a:t>
            </a:r>
          </a:p>
          <a:p>
            <a:pPr marL="647700" lvl="1" indent="-285750" algn="just">
              <a:spcBef>
                <a:spcPts val="0"/>
              </a:spcBef>
              <a:buFont typeface="Arial" panose="020B0604020202020204" pitchFamily="34" charset="0"/>
              <a:buChar char="•"/>
              <a:tabLst>
                <a:tab pos="447675" algn="l"/>
              </a:tabLst>
            </a:pPr>
            <a:endParaRPr lang="cs-CZ" sz="1900" b="1" dirty="0" smtClean="0"/>
          </a:p>
          <a:p>
            <a:pPr marL="285750" indent="-285750">
              <a:spcBef>
                <a:spcPts val="0"/>
              </a:spcBef>
              <a:spcAft>
                <a:spcPts val="600"/>
              </a:spcAft>
              <a:buFont typeface="Arial" panose="020B0604020202020204" pitchFamily="34" charset="0"/>
              <a:buChar char="•"/>
            </a:pPr>
            <a:r>
              <a:rPr lang="cs-CZ" sz="1900" b="1" dirty="0" smtClean="0"/>
              <a:t>Stanovisko Ministerstva zdravotnictví České republiky</a:t>
            </a:r>
          </a:p>
          <a:p>
            <a:pPr marL="647700" lvl="1" indent="-285750" algn="just">
              <a:spcBef>
                <a:spcPts val="0"/>
              </a:spcBef>
              <a:buFont typeface="Arial" panose="020B0604020202020204" pitchFamily="34" charset="0"/>
              <a:buChar char="•"/>
              <a:tabLst>
                <a:tab pos="447675" algn="l"/>
              </a:tabLst>
            </a:pPr>
            <a:r>
              <a:rPr lang="cs-CZ" sz="1900" b="0" dirty="0" smtClean="0">
                <a:solidFill>
                  <a:schemeClr val="tx1"/>
                </a:solidFill>
              </a:rPr>
              <a:t>Dokládají všichni žadatelé</a:t>
            </a:r>
          </a:p>
          <a:p>
            <a:pPr marL="647700" lvl="1" indent="-285750" algn="just">
              <a:spcBef>
                <a:spcPts val="0"/>
              </a:spcBef>
              <a:buFont typeface="Arial" panose="020B0604020202020204" pitchFamily="34" charset="0"/>
              <a:buChar char="•"/>
              <a:tabLst>
                <a:tab pos="447675" algn="l"/>
              </a:tabLst>
            </a:pPr>
            <a:r>
              <a:rPr lang="cs-CZ" sz="1900" b="0" dirty="0" smtClean="0">
                <a:solidFill>
                  <a:schemeClr val="tx1"/>
                </a:solidFill>
              </a:rPr>
              <a:t>Vzor stanoviska v příloze č. 6 Specifických pravidel</a:t>
            </a:r>
            <a:endParaRPr lang="cs-CZ" sz="1900" b="0" dirty="0">
              <a:solidFill>
                <a:schemeClr val="tx1"/>
              </a:solidFill>
            </a:endParaRPr>
          </a:p>
          <a:p>
            <a:pPr>
              <a:spcBef>
                <a:spcPts val="0"/>
              </a:spcBef>
              <a:spcAft>
                <a:spcPts val="600"/>
              </a:spcAft>
            </a:pPr>
            <a:endParaRPr lang="cs-CZ" sz="1900" b="1" dirty="0" smtClean="0"/>
          </a:p>
          <a:p>
            <a:pPr marL="285750" indent="-285750">
              <a:spcBef>
                <a:spcPts val="0"/>
              </a:spcBef>
              <a:spcAft>
                <a:spcPts val="600"/>
              </a:spcAft>
              <a:buFont typeface="Arial" panose="020B0604020202020204" pitchFamily="34" charset="0"/>
              <a:buChar char="•"/>
            </a:pPr>
            <a:r>
              <a:rPr lang="cs-CZ" sz="1900" b="1" dirty="0" smtClean="0"/>
              <a:t>Vyjádření VZP ČR</a:t>
            </a:r>
          </a:p>
          <a:p>
            <a:pPr marL="625475" lvl="1" indent="-285750">
              <a:spcBef>
                <a:spcPts val="0"/>
              </a:spcBef>
              <a:spcAft>
                <a:spcPts val="600"/>
              </a:spcAft>
            </a:pPr>
            <a:r>
              <a:rPr lang="cs-CZ" sz="1900" b="0" dirty="0" smtClean="0">
                <a:solidFill>
                  <a:schemeClr val="tx1"/>
                </a:solidFill>
              </a:rPr>
              <a:t>Pouze pokud bude navyšován objem nebo rozsah poskytovaných hrazených zdravotních služeb</a:t>
            </a:r>
          </a:p>
          <a:p>
            <a:pPr marL="625475" lvl="1" indent="-285750">
              <a:spcBef>
                <a:spcPts val="0"/>
              </a:spcBef>
              <a:spcAft>
                <a:spcPts val="600"/>
              </a:spcAft>
              <a:buNone/>
            </a:pPr>
            <a:endParaRPr lang="cs-CZ" sz="1900" b="0" dirty="0" smtClean="0">
              <a:solidFill>
                <a:schemeClr val="tx1"/>
              </a:solidFill>
            </a:endParaRPr>
          </a:p>
          <a:p>
            <a:pPr marL="285750" lvl="1" indent="-285750">
              <a:spcBef>
                <a:spcPts val="0"/>
              </a:spcBef>
              <a:spcAft>
                <a:spcPts val="600"/>
              </a:spcAft>
            </a:pPr>
            <a:r>
              <a:rPr lang="cs-CZ" sz="1900" dirty="0" smtClean="0">
                <a:solidFill>
                  <a:schemeClr val="tx1"/>
                </a:solidFill>
              </a:rPr>
              <a:t>Vyjádření zaměstnanecké zdravotní pojišťovny</a:t>
            </a:r>
          </a:p>
          <a:p>
            <a:pPr marL="625475" lvl="1" indent="-285750">
              <a:spcBef>
                <a:spcPts val="0"/>
              </a:spcBef>
              <a:spcAft>
                <a:spcPts val="600"/>
              </a:spcAft>
            </a:pPr>
            <a:r>
              <a:rPr lang="cs-CZ" sz="1900" b="0" dirty="0" smtClean="0">
                <a:solidFill>
                  <a:schemeClr val="tx1"/>
                </a:solidFill>
              </a:rPr>
              <a:t>Pouze pokud bude navyšován objem nebo rozsah poskytovaných hrazených zdravotních služeb a podíl pacientů  u VZP v předchozím roce je nižší než 80% celkového počtu pacientů v daném zdravotnickém zařízení. </a:t>
            </a:r>
          </a:p>
          <a:p>
            <a:pPr marL="625475" lvl="1" indent="-285750">
              <a:spcBef>
                <a:spcPts val="0"/>
              </a:spcBef>
              <a:spcAft>
                <a:spcPts val="600"/>
              </a:spcAft>
            </a:pPr>
            <a:r>
              <a:rPr lang="cs-CZ" sz="1900" b="0" dirty="0" smtClean="0">
                <a:solidFill>
                  <a:schemeClr val="tx1"/>
                </a:solidFill>
              </a:rPr>
              <a:t>Dokládá se vyjádření zaměstnanecké pojišťovny jejíž pacienti tvořili nejvyšší podíl pacientů v daném zdravotnickém zařízení.</a:t>
            </a:r>
          </a:p>
          <a:p>
            <a:pPr marL="625475" lvl="1" indent="-285750">
              <a:spcBef>
                <a:spcPts val="0"/>
              </a:spcBef>
              <a:spcAft>
                <a:spcPts val="600"/>
              </a:spcAft>
              <a:buNone/>
            </a:pPr>
            <a:endParaRPr lang="cs-CZ" sz="1800" b="0" dirty="0" smtClean="0">
              <a:solidFill>
                <a:schemeClr val="tx1"/>
              </a:solidFill>
            </a:endParaRPr>
          </a:p>
          <a:p>
            <a:pPr marL="285750" indent="-285750">
              <a:spcBef>
                <a:spcPts val="0"/>
              </a:spcBef>
              <a:spcAft>
                <a:spcPts val="600"/>
              </a:spcAft>
            </a:pPr>
            <a:endParaRPr lang="cs-CZ" sz="1800" b="0" dirty="0" smtClean="0">
              <a:solidFill>
                <a:schemeClr val="tx1"/>
              </a:solidFill>
            </a:endParaRPr>
          </a:p>
          <a:p>
            <a:pPr marL="0" lvl="1" indent="0">
              <a:spcBef>
                <a:spcPts val="0"/>
              </a:spcBef>
              <a:spcAft>
                <a:spcPts val="600"/>
              </a:spcAft>
              <a:buNone/>
              <a:tabLst>
                <a:tab pos="447675" algn="l"/>
              </a:tabLst>
            </a:pP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a:spcBef>
                <a:spcPts val="0"/>
              </a:spcBef>
              <a:spcAft>
                <a:spcPts val="600"/>
              </a:spcAft>
            </a:pPr>
            <a:endParaRPr lang="cs-CZ" sz="2000" b="1" dirty="0" smtClean="0">
              <a:solidFill>
                <a:srgbClr val="00529C"/>
              </a:solidFill>
            </a:endParaRPr>
          </a:p>
          <a:p>
            <a:pPr marL="285750" indent="-285750">
              <a:spcBef>
                <a:spcPts val="0"/>
              </a:spcBef>
              <a:spcAft>
                <a:spcPts val="600"/>
              </a:spcAft>
              <a:buFont typeface="Arial" panose="020B0604020202020204" pitchFamily="34" charset="0"/>
              <a:buChar char="•"/>
            </a:pPr>
            <a:r>
              <a:rPr lang="cs-CZ" b="1" dirty="0" smtClean="0"/>
              <a:t>Čestné prohlášení o skutečném majiteli</a:t>
            </a:r>
          </a:p>
          <a:p>
            <a:pPr marL="285750" indent="-285750">
              <a:spcBef>
                <a:spcPts val="0"/>
              </a:spcBef>
              <a:spcAft>
                <a:spcPts val="600"/>
              </a:spcAft>
              <a:buFont typeface="Arial" panose="020B0604020202020204" pitchFamily="34" charset="0"/>
              <a:buChar char="•"/>
            </a:pPr>
            <a:r>
              <a:rPr lang="cs-CZ" sz="1800" b="0" dirty="0" smtClean="0">
                <a:solidFill>
                  <a:schemeClr val="tx1"/>
                </a:solidFill>
              </a:rPr>
              <a:t>Dokládají právnické a fyzické osoby</a:t>
            </a:r>
          </a:p>
          <a:p>
            <a:pPr marL="285750" indent="-285750">
              <a:spcBef>
                <a:spcPts val="0"/>
              </a:spcBef>
              <a:spcAft>
                <a:spcPts val="600"/>
              </a:spcAft>
              <a:buFont typeface="Arial" panose="020B0604020202020204" pitchFamily="34" charset="0"/>
              <a:buChar char="•"/>
            </a:pPr>
            <a:r>
              <a:rPr lang="cs-CZ" dirty="0" smtClean="0"/>
              <a:t>Nedokládají veřejnoprávní právnické osoby</a:t>
            </a:r>
            <a:endParaRPr lang="cs-CZ" sz="1800" b="0" dirty="0" smtClean="0">
              <a:solidFill>
                <a:schemeClr val="tx1"/>
              </a:solidFill>
            </a:endParaRPr>
          </a:p>
          <a:p>
            <a:pPr marL="285750" indent="-285750">
              <a:spcBef>
                <a:spcPts val="0"/>
              </a:spcBef>
              <a:spcAft>
                <a:spcPts val="600"/>
              </a:spcAft>
              <a:buFont typeface="Arial" panose="020B0604020202020204" pitchFamily="34" charset="0"/>
              <a:buChar char="•"/>
            </a:pPr>
            <a:r>
              <a:rPr lang="cs-CZ" dirty="0" smtClean="0"/>
              <a:t>V rozsahu stanoveném §4 odst. 4 zákona č. 253/2008 Sb., o některých opatřeních proti legalizaci výnosů z trestné činnosti a financování terorismu. </a:t>
            </a:r>
          </a:p>
          <a:p>
            <a:pPr marL="285750" indent="-285750">
              <a:spcBef>
                <a:spcPts val="0"/>
              </a:spcBef>
              <a:spcAft>
                <a:spcPts val="600"/>
              </a:spcAft>
              <a:buFont typeface="Arial" panose="020B0604020202020204" pitchFamily="34" charset="0"/>
              <a:buChar char="•"/>
            </a:pPr>
            <a:r>
              <a:rPr lang="cs-CZ" dirty="0" smtClean="0"/>
              <a:t>Vzor – příloha č. 30 Obecných pravidel</a:t>
            </a:r>
          </a:p>
          <a:p>
            <a:pPr marL="285750" indent="-285750">
              <a:spcBef>
                <a:spcPts val="0"/>
              </a:spcBef>
              <a:spcAft>
                <a:spcPts val="600"/>
              </a:spcAft>
              <a:buFont typeface="Arial" panose="020B0604020202020204" pitchFamily="34" charset="0"/>
              <a:buChar char="•"/>
            </a:pPr>
            <a:endParaRPr lang="cs-CZ" sz="1800" b="0" dirty="0" smtClean="0">
              <a:solidFill>
                <a:schemeClr val="tx1"/>
              </a:solidFill>
            </a:endParaRPr>
          </a:p>
          <a:p>
            <a:pPr marL="0" lvl="1" indent="0">
              <a:spcBef>
                <a:spcPts val="0"/>
              </a:spcBef>
              <a:spcAft>
                <a:spcPts val="600"/>
              </a:spcAft>
              <a:buNone/>
              <a:tabLst>
                <a:tab pos="447675" algn="l"/>
              </a:tabLst>
            </a:pP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a:pPr>
            <a:r>
              <a:rPr lang="cs-CZ" sz="2000" b="1" dirty="0" smtClean="0">
                <a:solidFill>
                  <a:srgbClr val="00529C"/>
                </a:solidFill>
              </a:rPr>
              <a:t>Žadatel splňuje definici oprávněného příjemce pro příslušný specifický cíl a výzvu:</a:t>
            </a:r>
            <a:endParaRPr lang="cs-CZ" sz="2000" b="1" dirty="0">
              <a:solidFill>
                <a:srgbClr val="00529C"/>
              </a:solidFill>
            </a:endParaRPr>
          </a:p>
          <a:p>
            <a:pPr marL="803275" lvl="5" indent="-342900">
              <a:spcBef>
                <a:spcPts val="0"/>
              </a:spcBef>
              <a:buFont typeface="Arial" panose="020B0604020202020204" pitchFamily="34" charset="0"/>
              <a:buChar char="•"/>
            </a:pPr>
            <a:r>
              <a:rPr lang="cs-CZ" dirty="0" smtClean="0"/>
              <a:t>příspěvková  organizace zřizovaná Ministerstvem zdravotnictví ČR</a:t>
            </a:r>
          </a:p>
          <a:p>
            <a:pPr marL="803275" lvl="5" indent="-342900">
              <a:spcBef>
                <a:spcPts val="0"/>
              </a:spcBef>
              <a:buFont typeface="Arial" panose="020B0604020202020204" pitchFamily="34" charset="0"/>
              <a:buChar char="•"/>
            </a:pPr>
            <a:r>
              <a:rPr lang="cs-CZ" dirty="0" smtClean="0"/>
              <a:t>kraje a jimi zřizované a zakládané organizace,</a:t>
            </a:r>
          </a:p>
          <a:p>
            <a:pPr marL="803275" lvl="5" indent="-342900">
              <a:spcBef>
                <a:spcPts val="0"/>
              </a:spcBef>
              <a:buFont typeface="Arial" panose="020B0604020202020204" pitchFamily="34" charset="0"/>
              <a:buChar char="•"/>
            </a:pPr>
            <a:r>
              <a:rPr lang="cs-CZ" dirty="0" smtClean="0"/>
              <a:t>obce a jimi zřizované a zakládané organizace,</a:t>
            </a:r>
          </a:p>
          <a:p>
            <a:pPr marL="803275" lvl="5" indent="-342900">
              <a:spcBef>
                <a:spcPts val="0"/>
              </a:spcBef>
              <a:buFont typeface="Arial" panose="020B0604020202020204" pitchFamily="34" charset="0"/>
              <a:buChar char="•"/>
            </a:pPr>
            <a:r>
              <a:rPr lang="cs-CZ" dirty="0" smtClean="0"/>
              <a:t>dobrovolné svazky obcí a jimi zřizované a zakládané organizace,</a:t>
            </a:r>
          </a:p>
          <a:p>
            <a:pPr marL="803275" lvl="5" indent="-342900">
              <a:spcBef>
                <a:spcPts val="0"/>
              </a:spcBef>
              <a:buFont typeface="Arial" panose="020B0604020202020204" pitchFamily="34" charset="0"/>
              <a:buChar char="•"/>
            </a:pPr>
            <a:r>
              <a:rPr lang="cs-CZ" dirty="0"/>
              <a:t>n</a:t>
            </a:r>
            <a:r>
              <a:rPr lang="cs-CZ" dirty="0" smtClean="0"/>
              <a:t>estátní neziskové organizace,</a:t>
            </a:r>
          </a:p>
          <a:p>
            <a:pPr marL="803275" lvl="5" indent="-342900">
              <a:spcBef>
                <a:spcPts val="0"/>
              </a:spcBef>
              <a:buFont typeface="Arial" panose="020B0604020202020204" pitchFamily="34" charset="0"/>
              <a:buChar char="•"/>
            </a:pPr>
            <a:r>
              <a:rPr lang="cs-CZ" dirty="0"/>
              <a:t>c</a:t>
            </a:r>
            <a:r>
              <a:rPr lang="cs-CZ" dirty="0" smtClean="0"/>
              <a:t>írkve a církevní organizace,</a:t>
            </a:r>
          </a:p>
          <a:p>
            <a:pPr marL="803275" lvl="5" indent="-342900">
              <a:spcBef>
                <a:spcPts val="0"/>
              </a:spcBef>
              <a:buFont typeface="Arial" panose="020B0604020202020204" pitchFamily="34" charset="0"/>
              <a:buChar char="•"/>
            </a:pPr>
            <a:r>
              <a:rPr lang="cs-CZ" dirty="0" smtClean="0"/>
              <a:t>další subjekty poskytující veřejnou službu v oblasti zdravotní péče podle zákona č. 372/2011 Sb. , o zdravotních službách.</a:t>
            </a:r>
          </a:p>
          <a:p>
            <a:endParaRPr lang="cs-CZ" sz="1900"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smtClean="0">
                <a:solidFill>
                  <a:srgbClr val="FF0000"/>
                </a:solidFill>
              </a:rPr>
              <a:t>NENAPRAVITELNÁ</a:t>
            </a:r>
            <a:endParaRPr lang="cs-CZ" dirty="0">
              <a:solidFill>
                <a:srgbClr val="FF000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2"/>
            </a:pPr>
            <a:r>
              <a:rPr lang="cs-CZ" sz="2000" b="1" dirty="0" smtClean="0">
                <a:solidFill>
                  <a:srgbClr val="00529C"/>
                </a:solidFill>
              </a:rPr>
              <a:t>Projekt </a:t>
            </a:r>
            <a:r>
              <a:rPr lang="cs-CZ" sz="2000" b="1" dirty="0">
                <a:solidFill>
                  <a:srgbClr val="00529C"/>
                </a:solidFill>
              </a:rPr>
              <a:t>je v souladu s pravidly veřejné </a:t>
            </a:r>
            <a:r>
              <a:rPr lang="cs-CZ" sz="2000" b="1" dirty="0" smtClean="0">
                <a:solidFill>
                  <a:srgbClr val="00529C"/>
                </a:solidFill>
              </a:rPr>
              <a:t>podpory</a:t>
            </a:r>
          </a:p>
          <a:p>
            <a:pPr marL="457200" indent="-457200" algn="just"/>
            <a:endParaRPr lang="cs-CZ" sz="20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smtClean="0"/>
              <a:t>Podpořeny budou projekty nezakládající veřejnou podporu ve smyslu článku 107 odst. 1 Smlouvy o fungování Evropské unie.</a:t>
            </a:r>
          </a:p>
          <a:p>
            <a:pPr marL="771525" indent="-342900" algn="just">
              <a:spcBef>
                <a:spcPts val="0"/>
              </a:spcBef>
              <a:spcAft>
                <a:spcPts val="0"/>
              </a:spcAft>
              <a:buFont typeface="Arial" panose="020B0604020202020204" pitchFamily="34" charset="0"/>
              <a:buChar char="•"/>
            </a:pPr>
            <a:r>
              <a:rPr lang="cs-CZ" sz="2000" dirty="0" smtClean="0"/>
              <a:t>V této výzvě nedochází k naplnění čtvrtého definičního znaku veřejné podpory Ovlivnění obchodu mezi členskými státy.</a:t>
            </a:r>
          </a:p>
          <a:p>
            <a:pPr marL="771525" indent="-342900" algn="just">
              <a:spcBef>
                <a:spcPts val="0"/>
              </a:spcBef>
              <a:spcAft>
                <a:spcPts val="0"/>
              </a:spcAft>
              <a:buFont typeface="Arial" panose="020B0604020202020204" pitchFamily="34" charset="0"/>
              <a:buChar char="•"/>
            </a:pPr>
            <a:r>
              <a:rPr lang="cs-CZ" sz="2000" dirty="0" smtClean="0"/>
              <a:t>Psychiatrická péče dle Strategie reformy psychiatrické péče naplňuje definici služby obecného hospodářského zájmu. </a:t>
            </a: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3"/>
            </a:pPr>
            <a:r>
              <a:rPr lang="cs-CZ" sz="2000" b="1" dirty="0" smtClean="0">
                <a:solidFill>
                  <a:srgbClr val="00529C"/>
                </a:solidFill>
              </a:rPr>
              <a:t>Statutární zástupce žadatele je trestně bezúhonný</a:t>
            </a:r>
          </a:p>
          <a:p>
            <a:pPr marL="771525" indent="-342900" algn="just">
              <a:spcBef>
                <a:spcPts val="0"/>
              </a:spcBef>
              <a:spcAft>
                <a:spcPts val="0"/>
              </a:spcAft>
              <a:buFont typeface="Arial" panose="020B0604020202020204" pitchFamily="34" charset="0"/>
              <a:buChar char="•"/>
            </a:pPr>
            <a:r>
              <a:rPr lang="cs-CZ" sz="2000" dirty="0"/>
              <a:t>Souhlas s čestným prohlášením v IS KP14</a:t>
            </a:r>
            <a:r>
              <a:rPr lang="cs-CZ" sz="2000" dirty="0" smtClean="0"/>
              <a:t>+, ze kterého vyplývá trestní bezúhonnost.</a:t>
            </a:r>
          </a:p>
          <a:p>
            <a:pPr marL="771525" indent="-342900" algn="just">
              <a:spcBef>
                <a:spcPts val="0"/>
              </a:spcBef>
              <a:spcAft>
                <a:spcPts val="0"/>
              </a:spcAft>
              <a:buFont typeface="Arial" panose="020B0604020202020204" pitchFamily="34" charset="0"/>
              <a:buChar char="•"/>
            </a:pPr>
            <a:r>
              <a:rPr lang="cs-CZ" sz="20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r>
              <a:rPr lang="cs-CZ" sz="2000" dirty="0" smtClean="0"/>
              <a:t>.</a:t>
            </a:r>
          </a:p>
          <a:p>
            <a:pPr marL="771525" indent="-342900" algn="just">
              <a:spcBef>
                <a:spcPts val="0"/>
              </a:spcBef>
              <a:spcAft>
                <a:spcPts val="0"/>
              </a:spcAft>
              <a:buFont typeface="Arial" panose="020B0604020202020204" pitchFamily="34" charset="0"/>
              <a:buChar char="•"/>
            </a:pPr>
            <a:endParaRPr lang="cs-CZ" sz="2000" dirty="0"/>
          </a:p>
          <a:p>
            <a:pPr marL="457200" indent="-457200" algn="just">
              <a:spcBef>
                <a:spcPts val="0"/>
              </a:spcBef>
              <a:spcAft>
                <a:spcPts val="0"/>
              </a:spcAft>
              <a:buFont typeface="+mj-lt"/>
              <a:buAutoNum type="arabicPeriod" startAt="4"/>
            </a:pPr>
            <a:r>
              <a:rPr lang="cs-CZ" sz="2000" b="1" dirty="0" smtClean="0">
                <a:solidFill>
                  <a:srgbClr val="00529C"/>
                </a:solidFill>
              </a:rPr>
              <a:t>Žadatel je poskytovatelem zdravotních služeb podle zákona č. 372/2011 Sb., o zdravotních službách a podmínkách jejich poskytování v platném znění</a:t>
            </a:r>
            <a:endParaRPr lang="cs-CZ" sz="2000" b="1" dirty="0">
              <a:solidFill>
                <a:srgbClr val="00529C"/>
              </a:solidFill>
            </a:endParaRPr>
          </a:p>
          <a:p>
            <a:pPr marL="457200" indent="-457200" algn="just">
              <a:spcBef>
                <a:spcPts val="0"/>
              </a:spcBef>
              <a:spcAft>
                <a:spcPts val="0"/>
              </a:spcAft>
              <a:buFont typeface="+mj-lt"/>
              <a:buAutoNum type="arabicPeriod" startAt="4"/>
            </a:pPr>
            <a:endParaRPr lang="cs-CZ" sz="2000" dirty="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7230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www.crr.cz</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546266" y="1306874"/>
            <a:ext cx="8027718" cy="4819290"/>
          </a:xfrm>
        </p:spPr>
        <p:txBody>
          <a:bodyPr>
            <a:normAutofit/>
          </a:bodyPr>
          <a:lstStyle/>
          <a:p>
            <a:pPr lvl="0" algn="just"/>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6930"/>
            <a:ext cx="9105109" cy="525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470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rmAutofit/>
          </a:bodyPr>
          <a:lstStyle/>
          <a:p>
            <a:pPr marL="457200" indent="-457200">
              <a:spcBef>
                <a:spcPts val="600"/>
              </a:spcBef>
              <a:buFont typeface="+mj-lt"/>
              <a:buAutoNum type="arabicPeriod"/>
            </a:pPr>
            <a:r>
              <a:rPr lang="cs-CZ" sz="2000" b="1" dirty="0">
                <a:solidFill>
                  <a:srgbClr val="00529C"/>
                </a:solidFill>
              </a:rPr>
              <a:t>Projekt je svým zaměřením v souladu s cíli a podporovanými </a:t>
            </a:r>
            <a:r>
              <a:rPr lang="cs-CZ" sz="2000" b="1" dirty="0" smtClean="0">
                <a:solidFill>
                  <a:srgbClr val="00529C"/>
                </a:solidFill>
              </a:rPr>
              <a:t>aktivitami výzvy</a:t>
            </a:r>
          </a:p>
          <a:p>
            <a:pPr marL="717550" indent="-285750">
              <a:spcBef>
                <a:spcPts val="0"/>
              </a:spcBef>
              <a:spcAft>
                <a:spcPts val="0"/>
              </a:spcAft>
              <a:buFont typeface="Arial" pitchFamily="34" charset="0"/>
              <a:buChar char="•"/>
            </a:pPr>
            <a:r>
              <a:rPr lang="cs-CZ" dirty="0" smtClean="0"/>
              <a:t>Z popisu projektu a podkladů pro hodnocení je zřejmé, že se jedná </a:t>
            </a:r>
          </a:p>
          <a:p>
            <a:pPr marL="431800">
              <a:spcBef>
                <a:spcPts val="0"/>
              </a:spcBef>
              <a:spcAft>
                <a:spcPts val="0"/>
              </a:spcAft>
            </a:pPr>
            <a:r>
              <a:rPr lang="cs-CZ" dirty="0" smtClean="0"/>
              <a:t>o projekt zaměřený na </a:t>
            </a:r>
            <a:r>
              <a:rPr lang="cs-CZ" dirty="0" err="1" smtClean="0"/>
              <a:t>deinstitucionalizaci</a:t>
            </a:r>
            <a:r>
              <a:rPr lang="cs-CZ" dirty="0" smtClean="0"/>
              <a:t> psychiatrické péče za účelem zvýšení dostupnosti a kvality psychiatrické péče změnou organizace jejího poskytování a zvýšení úspěšnosti začleňování duševně nemocných do společnosti, konkrétně pak na aktivity uvedené v kapitole 2.2 Specifických pravidel.</a:t>
            </a:r>
          </a:p>
          <a:p>
            <a:pPr marL="431800">
              <a:spcBef>
                <a:spcPts val="0"/>
              </a:spcBef>
              <a:spcAft>
                <a:spcPts val="0"/>
              </a:spcAft>
            </a:pPr>
            <a:endParaRPr lang="cs-CZ" dirty="0" smtClean="0"/>
          </a:p>
          <a:p>
            <a:pPr marL="457200" indent="-457200">
              <a:spcBef>
                <a:spcPts val="600"/>
              </a:spcBef>
              <a:buFont typeface="+mj-lt"/>
              <a:buAutoNum type="arabicPeriod" startAt="2"/>
            </a:pPr>
            <a:r>
              <a:rPr lang="pl-PL" sz="2000" b="1" dirty="0" smtClean="0">
                <a:solidFill>
                  <a:srgbClr val="00529C"/>
                </a:solidFill>
              </a:rPr>
              <a:t>Projekt je v souladu s podmínkami výzvy</a:t>
            </a:r>
          </a:p>
          <a:p>
            <a:pPr marL="717550" indent="-285750">
              <a:spcBef>
                <a:spcPts val="0"/>
              </a:spcBef>
              <a:spcAft>
                <a:spcPts val="0"/>
              </a:spcAft>
              <a:buFont typeface="Arial" panose="020B0604020202020204" pitchFamily="34" charset="0"/>
              <a:buChar char="•"/>
            </a:pPr>
            <a:r>
              <a:rPr lang="cs-CZ" dirty="0" smtClean="0"/>
              <a:t>zahájení/ukončení realizace projektu (1. 1. 2014 – 31.12.2021),</a:t>
            </a:r>
          </a:p>
          <a:p>
            <a:pPr marL="717550" indent="-285750">
              <a:spcBef>
                <a:spcPts val="0"/>
              </a:spcBef>
              <a:spcAft>
                <a:spcPts val="0"/>
              </a:spcAft>
              <a:buFont typeface="Arial" panose="020B0604020202020204" pitchFamily="34" charset="0"/>
              <a:buChar char="•"/>
            </a:pPr>
            <a:r>
              <a:rPr lang="pl-PL" dirty="0" smtClean="0"/>
              <a:t>termín ukončení realizace projektu je po datu podání žádosti </a:t>
            </a:r>
            <a:br>
              <a:rPr lang="pl-PL" dirty="0" smtClean="0"/>
            </a:br>
            <a:r>
              <a:rPr lang="pl-PL" dirty="0" smtClean="0"/>
              <a:t>o podporu,</a:t>
            </a:r>
          </a:p>
          <a:p>
            <a:pPr marL="717550" indent="-285750">
              <a:spcBef>
                <a:spcPts val="0"/>
              </a:spcBef>
              <a:spcAft>
                <a:spcPts val="0"/>
              </a:spcAft>
              <a:buFont typeface="Arial" panose="020B0604020202020204" pitchFamily="34" charset="0"/>
              <a:buChar char="•"/>
            </a:pPr>
            <a:r>
              <a:rPr lang="cs-CZ" dirty="0" smtClean="0"/>
              <a:t>popis cílových skupin,</a:t>
            </a:r>
          </a:p>
          <a:p>
            <a:pPr marL="717550" indent="-285750">
              <a:spcBef>
                <a:spcPts val="0"/>
              </a:spcBef>
              <a:spcAft>
                <a:spcPts val="0"/>
              </a:spcAft>
              <a:buFont typeface="Arial" panose="020B0604020202020204" pitchFamily="34" charset="0"/>
              <a:buChar char="•"/>
            </a:pPr>
            <a:r>
              <a:rPr lang="cs-CZ" dirty="0" smtClean="0"/>
              <a:t>dodržení procentní míry podpory z ERDF, SR, žadatel,</a:t>
            </a:r>
          </a:p>
          <a:p>
            <a:pPr marL="717550" indent="-285750">
              <a:spcBef>
                <a:spcPts val="0"/>
              </a:spcBef>
              <a:spcAft>
                <a:spcPts val="0"/>
              </a:spcAft>
              <a:buFont typeface="Arial" panose="020B0604020202020204" pitchFamily="34" charset="0"/>
              <a:buChar char="•"/>
            </a:pPr>
            <a:r>
              <a:rPr lang="cs-CZ" dirty="0" smtClean="0"/>
              <a:t>místo realizace projektu – celé území ČR mimo hl. m. Prahu, </a:t>
            </a:r>
          </a:p>
          <a:p>
            <a:pPr marL="431800">
              <a:spcBef>
                <a:spcPts val="0"/>
              </a:spcBef>
              <a:spcAft>
                <a:spcPts val="0"/>
              </a:spcAft>
            </a:pPr>
            <a:endParaRPr lang="cs-CZ"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fontScale="92500" lnSpcReduction="20000"/>
          </a:bodyPr>
          <a:lstStyle/>
          <a:p>
            <a:pPr marL="457200" indent="-457200">
              <a:buFont typeface="+mj-lt"/>
              <a:buAutoNum type="arabicPeriod" startAt="3"/>
            </a:pPr>
            <a:r>
              <a:rPr lang="cs-CZ" sz="2000" b="1" dirty="0" smtClean="0">
                <a:solidFill>
                  <a:srgbClr val="00529C"/>
                </a:solidFill>
              </a:rPr>
              <a:t>Projekt respektuje minimální a maximální hranici celkových způsobilých výdajů, pokud jsou stanoveny</a:t>
            </a:r>
          </a:p>
          <a:p>
            <a:pPr marL="798513" indent="-347663">
              <a:buFont typeface="Arial" pitchFamily="34" charset="0"/>
              <a:buChar char="•"/>
            </a:pPr>
            <a:r>
              <a:rPr lang="cs-CZ" sz="1900" dirty="0" smtClean="0"/>
              <a:t>Není stanovena, u všech projektů nerelevantní</a:t>
            </a:r>
          </a:p>
          <a:p>
            <a:pPr marL="798513" indent="-347663">
              <a:buFont typeface="Arial" pitchFamily="34" charset="0"/>
              <a:buChar char="•"/>
            </a:pPr>
            <a:endParaRPr lang="cs-CZ" sz="1900" dirty="0" smtClean="0"/>
          </a:p>
          <a:p>
            <a:pPr marL="457200" indent="-457200"/>
            <a:r>
              <a:rPr lang="cs-CZ" sz="2000" b="1" dirty="0" smtClean="0">
                <a:solidFill>
                  <a:srgbClr val="00529C"/>
                </a:solidFill>
              </a:rPr>
              <a:t>4. 	Projekt </a:t>
            </a:r>
            <a:r>
              <a:rPr lang="cs-CZ" sz="2000" b="1" dirty="0">
                <a:solidFill>
                  <a:srgbClr val="00529C"/>
                </a:solidFill>
              </a:rPr>
              <a:t>respektuje limity </a:t>
            </a:r>
            <a:r>
              <a:rPr lang="cs-CZ" sz="2000" b="1" dirty="0" smtClean="0">
                <a:solidFill>
                  <a:srgbClr val="00529C"/>
                </a:solidFill>
              </a:rPr>
              <a:t>způsobilých výdajů, pokud jsou stanoveny</a:t>
            </a:r>
          </a:p>
          <a:p>
            <a:pPr marL="785813" lvl="5" indent="-342900">
              <a:spcBef>
                <a:spcPts val="0"/>
              </a:spcBef>
              <a:buFont typeface="Arial" panose="020B0604020202020204" pitchFamily="34" charset="0"/>
              <a:buChar char="•"/>
            </a:pPr>
            <a:r>
              <a:rPr lang="cs-CZ" dirty="0" smtClean="0"/>
              <a:t>výdaje za </a:t>
            </a:r>
            <a:r>
              <a:rPr lang="cs-CZ" b="1" dirty="0" smtClean="0"/>
              <a:t>nákup pozemků </a:t>
            </a:r>
            <a:r>
              <a:rPr lang="cs-CZ" dirty="0" smtClean="0"/>
              <a:t>maximálně ve výši 10 % celkových způsobilých výdajů projektu. </a:t>
            </a:r>
          </a:p>
          <a:p>
            <a:pPr marL="785813" lvl="5" indent="-342900">
              <a:spcBef>
                <a:spcPts val="0"/>
              </a:spcBef>
              <a:buNone/>
            </a:pPr>
            <a:endParaRPr lang="cs-CZ" dirty="0" smtClean="0"/>
          </a:p>
          <a:p>
            <a:pPr marL="785813" lvl="5" indent="-342900">
              <a:spcBef>
                <a:spcPts val="0"/>
              </a:spcBef>
              <a:buNone/>
            </a:pPr>
            <a:r>
              <a:rPr lang="cs-CZ" b="1" dirty="0" smtClean="0"/>
              <a:t>AKTIVITA – Zřízení nových či rekonstrukce stávajících zařízení pro poskytování komunitní péče</a:t>
            </a:r>
          </a:p>
          <a:p>
            <a:pPr marL="785813" lvl="5" indent="-342900">
              <a:spcBef>
                <a:spcPts val="0"/>
              </a:spcBef>
              <a:buFont typeface="Arial" panose="020B0604020202020204" pitchFamily="34" charset="0"/>
              <a:buChar char="•"/>
            </a:pPr>
            <a:r>
              <a:rPr lang="cs-CZ" dirty="0" smtClean="0"/>
              <a:t>CDZ – max. 30 mil. Kč</a:t>
            </a:r>
          </a:p>
          <a:p>
            <a:pPr marL="785813" lvl="5" indent="-342900">
              <a:spcBef>
                <a:spcPts val="0"/>
              </a:spcBef>
              <a:buFont typeface="Arial" panose="020B0604020202020204" pitchFamily="34" charset="0"/>
              <a:buChar char="•"/>
            </a:pPr>
            <a:r>
              <a:rPr lang="cs-CZ" dirty="0" smtClean="0"/>
              <a:t>CDZ s nepřetržitou krizovou službou – max. 60 mil. Kč</a:t>
            </a:r>
          </a:p>
          <a:p>
            <a:pPr marL="785813" lvl="5" indent="-342900">
              <a:spcBef>
                <a:spcPts val="0"/>
              </a:spcBef>
              <a:buFont typeface="Arial" panose="020B0604020202020204" pitchFamily="34" charset="0"/>
              <a:buChar char="•"/>
            </a:pPr>
            <a:r>
              <a:rPr lang="cs-CZ" dirty="0" smtClean="0"/>
              <a:t>Psychoterapeutický stacionář – max. 5 mil. Kč</a:t>
            </a:r>
          </a:p>
          <a:p>
            <a:pPr marL="785813" lvl="5" indent="-342900">
              <a:spcBef>
                <a:spcPts val="0"/>
              </a:spcBef>
              <a:buFont typeface="Arial" panose="020B0604020202020204" pitchFamily="34" charset="0"/>
              <a:buChar char="•"/>
            </a:pPr>
            <a:r>
              <a:rPr lang="cs-CZ" dirty="0" smtClean="0"/>
              <a:t>Ambulance poskytující rozšířené ambulantní služby v péči o osoby s duševním onemocněním – max. 2 mil. Kč</a:t>
            </a:r>
          </a:p>
          <a:p>
            <a:pPr marL="785813" lvl="5" indent="-342900">
              <a:spcBef>
                <a:spcPts val="0"/>
              </a:spcBef>
              <a:buNone/>
            </a:pPr>
            <a:endParaRPr lang="cs-CZ" dirty="0" smtClean="0"/>
          </a:p>
          <a:p>
            <a:pPr marL="785813" lvl="5" indent="-342900">
              <a:spcBef>
                <a:spcPts val="0"/>
              </a:spcBef>
              <a:buNone/>
            </a:pPr>
            <a:r>
              <a:rPr lang="cs-CZ" b="1" dirty="0" smtClean="0"/>
              <a:t>AKTIVITA – Vybavení mobilních týmů</a:t>
            </a:r>
          </a:p>
          <a:p>
            <a:pPr marL="785813" lvl="5" indent="-342900">
              <a:spcBef>
                <a:spcPts val="0"/>
              </a:spcBef>
              <a:buFont typeface="Arial" panose="020B0604020202020204" pitchFamily="34" charset="0"/>
              <a:buChar char="•"/>
            </a:pPr>
            <a:r>
              <a:rPr lang="cs-CZ" dirty="0" smtClean="0"/>
              <a:t>Mobilní týmy v rámci CDZ – max. 2 mil. Kč</a:t>
            </a:r>
          </a:p>
          <a:p>
            <a:pPr marL="785813" lvl="5" indent="-342900">
              <a:spcBef>
                <a:spcPts val="0"/>
              </a:spcBef>
              <a:buFont typeface="Arial" panose="020B0604020202020204" pitchFamily="34" charset="0"/>
              <a:buChar char="•"/>
            </a:pPr>
            <a:r>
              <a:rPr lang="cs-CZ" dirty="0" smtClean="0"/>
              <a:t>Mobilní týmy mimo CDZ – max. 2 mil. Kč</a:t>
            </a:r>
          </a:p>
          <a:p>
            <a:pPr marL="785813" lvl="5" indent="-342900">
              <a:spcBef>
                <a:spcPts val="0"/>
              </a:spcBef>
              <a:buFont typeface="Courier New" panose="02070309020205020404" pitchFamily="49" charset="0"/>
              <a:buChar char="o"/>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3"/>
            <a:ext cx="7959349" cy="4561663"/>
          </a:xfrm>
        </p:spPr>
        <p:txBody>
          <a:bodyPr>
            <a:normAutofit fontScale="77500" lnSpcReduction="20000"/>
          </a:bodyPr>
          <a:lstStyle/>
          <a:p>
            <a:pPr marL="457200" indent="-457200">
              <a:buFont typeface="+mj-lt"/>
              <a:buAutoNum type="arabicPeriod" startAt="5"/>
            </a:pPr>
            <a:r>
              <a:rPr lang="cs-CZ" sz="2300" b="1" dirty="0" smtClean="0">
                <a:solidFill>
                  <a:srgbClr val="00529C"/>
                </a:solidFill>
              </a:rPr>
              <a:t>Výsledky projektu jsou udržitelné</a:t>
            </a:r>
          </a:p>
          <a:p>
            <a:pPr marL="771525" indent="-342900">
              <a:spcBef>
                <a:spcPts val="0"/>
              </a:spcBef>
              <a:spcAft>
                <a:spcPts val="0"/>
              </a:spcAft>
              <a:buFont typeface="Arial" panose="020B0604020202020204" pitchFamily="34" charset="0"/>
              <a:buChar char="•"/>
            </a:pPr>
            <a:r>
              <a:rPr lang="cs-CZ" sz="2300" dirty="0"/>
              <a:t>V </a:t>
            </a:r>
            <a:r>
              <a:rPr lang="cs-CZ" sz="2300" dirty="0" smtClean="0"/>
              <a:t>kapitole 11 Podkladů pro hodnocení je popsáno zajištění udržitelnosti projektu. </a:t>
            </a:r>
          </a:p>
          <a:p>
            <a:pPr marL="290250">
              <a:spcBef>
                <a:spcPts val="0"/>
              </a:spcBef>
            </a:pPr>
            <a:endParaRPr lang="cs-CZ" sz="2300" b="1" dirty="0" smtClean="0">
              <a:solidFill>
                <a:srgbClr val="00529C"/>
              </a:solidFill>
            </a:endParaRPr>
          </a:p>
          <a:p>
            <a:pPr marL="457200" indent="-457200">
              <a:spcBef>
                <a:spcPts val="0"/>
              </a:spcBef>
              <a:buFont typeface="+mj-lt"/>
              <a:buAutoNum type="arabicPeriod" startAt="6"/>
            </a:pPr>
            <a:r>
              <a:rPr lang="cs-CZ" sz="2300" b="1" dirty="0" smtClean="0">
                <a:solidFill>
                  <a:srgbClr val="00529C"/>
                </a:solidFill>
              </a:rPr>
              <a:t>Projekt </a:t>
            </a:r>
            <a:r>
              <a:rPr lang="cs-CZ" sz="2300" b="1" dirty="0">
                <a:solidFill>
                  <a:srgbClr val="00529C"/>
                </a:solidFill>
              </a:rPr>
              <a:t>nemá negativní vliv na žádnou z horizontálních priorit IROP (udržitelný rozvoj, rovné příležitosti a zákaz diskriminace, rovnost mužů a žen)</a:t>
            </a:r>
          </a:p>
          <a:p>
            <a:pPr marL="771525" lvl="2" indent="-342900">
              <a:spcBef>
                <a:spcPts val="0"/>
              </a:spcBef>
              <a:buFont typeface="Arial" panose="020B0604020202020204" pitchFamily="34" charset="0"/>
              <a:buChar char="•"/>
            </a:pPr>
            <a:r>
              <a:rPr lang="cs-CZ" sz="2300" dirty="0" smtClean="0"/>
              <a:t>Vliv projektu žadatel popisuje v Podkladech pro hodnocení projektu v kapitole 10 a v žádosti o podporu. Projekt nesmí mít negativní vliv na žádnou z horizontálních priorit. V případě kladného vlivu, musí žadatel tento popsat.</a:t>
            </a:r>
          </a:p>
          <a:p>
            <a:pPr marL="771525" lvl="2" indent="-342900">
              <a:spcBef>
                <a:spcPts val="0"/>
              </a:spcBef>
              <a:buFont typeface="Arial" panose="020B0604020202020204" pitchFamily="34" charset="0"/>
              <a:buChar char="•"/>
            </a:pPr>
            <a:r>
              <a:rPr lang="cs-CZ" sz="2300" dirty="0" smtClean="0"/>
              <a:t>Příloha č. 24 Obecných pravidel pro žadatele a příjemce uvádí </a:t>
            </a:r>
            <a:r>
              <a:rPr lang="cs-CZ" sz="2300" u="sng" dirty="0" smtClean="0"/>
              <a:t>doporučení</a:t>
            </a:r>
            <a:r>
              <a:rPr lang="cs-CZ" sz="2300" dirty="0" smtClean="0"/>
              <a:t> pro vyhodnocení vlivu projektu na jednotlivé horizontální priority, není tedy pro žadatele závazná.</a:t>
            </a:r>
          </a:p>
          <a:p>
            <a:pPr marL="428625" lvl="2" indent="0">
              <a:spcBef>
                <a:spcPts val="0"/>
              </a:spcBef>
              <a:buNone/>
            </a:pPr>
            <a:endParaRPr lang="cs-CZ" sz="2300" dirty="0"/>
          </a:p>
          <a:p>
            <a:pPr marL="457200" indent="-457200" algn="just">
              <a:buFont typeface="+mj-lt"/>
              <a:buAutoNum type="arabicPeriod" startAt="7"/>
            </a:pPr>
            <a:r>
              <a:rPr lang="cs-CZ" sz="2300" b="1" dirty="0">
                <a:solidFill>
                  <a:srgbClr val="00529C"/>
                </a:solidFill>
              </a:rPr>
              <a:t>Potřebnost realizace projektu je odůvodněná</a:t>
            </a:r>
          </a:p>
          <a:p>
            <a:pPr marL="771525" indent="-342900" algn="just">
              <a:spcBef>
                <a:spcPts val="0"/>
              </a:spcBef>
              <a:spcAft>
                <a:spcPts val="600"/>
              </a:spcAft>
              <a:buFont typeface="Arial" panose="020B0604020202020204" pitchFamily="34" charset="0"/>
              <a:buChar char="•"/>
            </a:pPr>
            <a:r>
              <a:rPr lang="cs-CZ" sz="2300" dirty="0"/>
              <a:t>Popis </a:t>
            </a:r>
            <a:r>
              <a:rPr lang="cs-CZ" sz="2300" dirty="0" smtClean="0"/>
              <a:t>potřebnosti projektu v kapitole 4 Podkladů pro hodnocení projektu.</a:t>
            </a:r>
            <a:endParaRPr lang="cs-CZ" sz="23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93650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7500" lnSpcReduction="20000"/>
          </a:bodyPr>
          <a:lstStyle/>
          <a:p>
            <a:pPr marL="457200" indent="-457200" algn="just">
              <a:spcBef>
                <a:spcPts val="0"/>
              </a:spcBef>
              <a:spcAft>
                <a:spcPts val="0"/>
              </a:spcAft>
              <a:buFont typeface="+mj-lt"/>
              <a:buAutoNum type="arabicPeriod"/>
            </a:pPr>
            <a:r>
              <a:rPr lang="cs-CZ" sz="2400" b="1" dirty="0" smtClean="0">
                <a:solidFill>
                  <a:srgbClr val="00529C"/>
                </a:solidFill>
              </a:rPr>
              <a:t>Projekt je v souladu se strategií reformy psychiatrické péče.</a:t>
            </a:r>
          </a:p>
          <a:p>
            <a:pPr marL="771525" indent="-342900" algn="just">
              <a:spcBef>
                <a:spcPts val="0"/>
              </a:spcBef>
              <a:spcAft>
                <a:spcPts val="0"/>
              </a:spcAft>
              <a:buFont typeface="Arial" panose="020B0604020202020204" pitchFamily="34" charset="0"/>
              <a:buChar char="•"/>
            </a:pPr>
            <a:r>
              <a:rPr lang="cs-CZ" sz="2400" dirty="0" smtClean="0"/>
              <a:t>Uvedeno ve Stanovisku Ministerstva zdravotnictví ČR.</a:t>
            </a:r>
          </a:p>
          <a:p>
            <a:pPr marL="771525" indent="-342900" algn="just">
              <a:spcBef>
                <a:spcPts val="0"/>
              </a:spcBef>
              <a:spcAft>
                <a:spcPts val="0"/>
              </a:spcAft>
              <a:buFont typeface="Arial" panose="020B0604020202020204" pitchFamily="34" charset="0"/>
              <a:buChar char="•"/>
            </a:pPr>
            <a:endParaRPr lang="cs-CZ" sz="2400" dirty="0"/>
          </a:p>
          <a:p>
            <a:pPr marL="457200" indent="-457200" algn="just">
              <a:spcBef>
                <a:spcPts val="0"/>
              </a:spcBef>
              <a:spcAft>
                <a:spcPts val="0"/>
              </a:spcAft>
              <a:buFont typeface="+mj-lt"/>
              <a:buAutoNum type="arabicPeriod" startAt="2"/>
            </a:pPr>
            <a:r>
              <a:rPr lang="cs-CZ" altLang="ja-JP" sz="2400" b="1" dirty="0">
                <a:solidFill>
                  <a:srgbClr val="00529C"/>
                </a:solidFill>
              </a:rPr>
              <a:t>Projekt </a:t>
            </a:r>
            <a:r>
              <a:rPr lang="cs-CZ" altLang="ja-JP" sz="2400" b="1" dirty="0" smtClean="0">
                <a:solidFill>
                  <a:srgbClr val="00529C"/>
                </a:solidFill>
              </a:rPr>
              <a:t>nejí zaměřen na investice do infrastruktury pro poskytování dlouhodobé lůžkové péče v psychiatrických nemocnicích. </a:t>
            </a:r>
          </a:p>
          <a:p>
            <a:pPr marL="804863" indent="-354013" algn="just">
              <a:spcBef>
                <a:spcPts val="0"/>
              </a:spcBef>
              <a:spcAft>
                <a:spcPts val="0"/>
              </a:spcAft>
              <a:buFont typeface="Arial" pitchFamily="34" charset="0"/>
              <a:buChar char="•"/>
            </a:pPr>
            <a:r>
              <a:rPr lang="cs-CZ" altLang="ja-JP" sz="2400" dirty="0" smtClean="0"/>
              <a:t>Tj. na akutní lůžkovou péči</a:t>
            </a:r>
          </a:p>
          <a:p>
            <a:pPr marL="457200" indent="-457200" algn="just">
              <a:spcBef>
                <a:spcPts val="0"/>
              </a:spcBef>
              <a:spcAft>
                <a:spcPts val="0"/>
              </a:spcAft>
              <a:buFont typeface="+mj-lt"/>
              <a:buAutoNum type="arabicPeriod" startAt="2"/>
            </a:pPr>
            <a:r>
              <a:rPr lang="cs-CZ" altLang="ja-JP" sz="2400" b="1" dirty="0" smtClean="0">
                <a:solidFill>
                  <a:srgbClr val="00529C"/>
                </a:solidFill>
              </a:rPr>
              <a:t>Projekt plní standardy lůžkové akutní psychiatrické péče ve všeobecných nemocnicích</a:t>
            </a:r>
          </a:p>
          <a:p>
            <a:pPr marL="804863" indent="-354013" algn="just">
              <a:spcBef>
                <a:spcPts val="0"/>
              </a:spcBef>
              <a:spcAft>
                <a:spcPts val="0"/>
              </a:spcAft>
              <a:buFont typeface="Arial" pitchFamily="34" charset="0"/>
              <a:buChar char="•"/>
            </a:pPr>
            <a:r>
              <a:rPr lang="cs-CZ" sz="2400" dirty="0" smtClean="0"/>
              <a:t>Uvedeno ve Stanovisku Ministerstva zdravotnictví ČR dle realizovaných aktivit</a:t>
            </a:r>
          </a:p>
          <a:p>
            <a:pPr marL="804863" indent="-354013" algn="just">
              <a:spcBef>
                <a:spcPts val="0"/>
              </a:spcBef>
              <a:spcAft>
                <a:spcPts val="0"/>
              </a:spcAft>
              <a:buFont typeface="Arial" pitchFamily="34" charset="0"/>
              <a:buChar char="•"/>
            </a:pPr>
            <a:endParaRPr lang="cs-CZ" sz="2400" dirty="0" smtClean="0"/>
          </a:p>
          <a:p>
            <a:pPr marL="457200" indent="-457200" algn="just">
              <a:spcBef>
                <a:spcPts val="0"/>
              </a:spcBef>
              <a:spcAft>
                <a:spcPts val="0"/>
              </a:spcAft>
              <a:buAutoNum type="arabicPeriod" startAt="4"/>
            </a:pPr>
            <a:r>
              <a:rPr lang="cs-CZ" altLang="ja-JP" sz="2400" b="1" dirty="0" smtClean="0">
                <a:solidFill>
                  <a:srgbClr val="00529C"/>
                </a:solidFill>
              </a:rPr>
              <a:t>Projekt plní standardy Center duševního zdraví</a:t>
            </a:r>
          </a:p>
          <a:p>
            <a:pPr marL="804863" indent="-354013" algn="just">
              <a:spcBef>
                <a:spcPts val="0"/>
              </a:spcBef>
              <a:spcAft>
                <a:spcPts val="0"/>
              </a:spcAft>
              <a:buFont typeface="Arial" pitchFamily="34" charset="0"/>
              <a:buChar char="•"/>
            </a:pPr>
            <a:r>
              <a:rPr lang="cs-CZ" sz="2400" dirty="0" smtClean="0"/>
              <a:t>Uvedeno ve Stanovisku Ministerstva zdravotnictví ČR dle realizovaných aktivit</a:t>
            </a:r>
          </a:p>
          <a:p>
            <a:pPr marL="457200" indent="-457200" algn="just">
              <a:spcBef>
                <a:spcPts val="0"/>
              </a:spcBef>
              <a:spcAft>
                <a:spcPts val="0"/>
              </a:spcAft>
            </a:pPr>
            <a:endParaRPr lang="cs-CZ" altLang="ja-JP" sz="2400" b="1" dirty="0" smtClean="0">
              <a:solidFill>
                <a:srgbClr val="00529C"/>
              </a:solidFill>
            </a:endParaRPr>
          </a:p>
          <a:p>
            <a:pPr marL="457200" indent="-457200" algn="just">
              <a:spcBef>
                <a:spcPts val="0"/>
              </a:spcBef>
              <a:spcAft>
                <a:spcPts val="0"/>
              </a:spcAft>
            </a:pPr>
            <a:r>
              <a:rPr lang="cs-CZ" sz="2400" b="1" dirty="0" smtClean="0">
                <a:solidFill>
                  <a:srgbClr val="00529C"/>
                </a:solidFill>
              </a:rPr>
              <a:t>5. 	Žadatel doložil souhlas plátce péče s realizací projektu v případě, že bude docházet k rozšíření rozsahu poskytovaných hrazených zdravotních služeb.</a:t>
            </a:r>
          </a:p>
          <a:p>
            <a:pPr marL="804863" indent="-354013" algn="just">
              <a:spcBef>
                <a:spcPts val="0"/>
              </a:spcBef>
              <a:spcAft>
                <a:spcPts val="0"/>
              </a:spcAft>
              <a:buFont typeface="Arial" pitchFamily="34" charset="0"/>
              <a:buChar char="•"/>
            </a:pPr>
            <a:r>
              <a:rPr lang="cs-CZ" sz="2400" dirty="0" smtClean="0"/>
              <a:t>Hodnotí se pouze, pokud realizací projektu dojde k rozšíření objemu hrazených zdravotních služeb</a:t>
            </a:r>
            <a:endParaRPr lang="cs-CZ" altLang="ja-JP" sz="2400" b="1" dirty="0" smtClean="0">
              <a:solidFill>
                <a:srgbClr val="00529C"/>
              </a:solidFill>
            </a:endParaRPr>
          </a:p>
          <a:p>
            <a:pPr marL="804863" indent="-354013" algn="just">
              <a:spcBef>
                <a:spcPts val="0"/>
              </a:spcBef>
              <a:spcAft>
                <a:spcPts val="0"/>
              </a:spcAft>
              <a:buFont typeface="Arial" pitchFamily="34" charset="0"/>
              <a:buChar char="•"/>
            </a:pPr>
            <a:endParaRPr lang="cs-CZ" sz="2400" dirty="0" smtClean="0"/>
          </a:p>
          <a:p>
            <a:pPr marL="771525" indent="-342900" algn="just">
              <a:spcBef>
                <a:spcPts val="0"/>
              </a:spcBef>
              <a:spcAft>
                <a:spcPts val="0"/>
              </a:spcAft>
            </a:pPr>
            <a:endParaRPr lang="cs-CZ" sz="2000" dirty="0" smtClean="0"/>
          </a:p>
          <a:p>
            <a:pPr marL="428625" lvl="1" indent="0" algn="just">
              <a:spcBef>
                <a:spcPts val="0"/>
              </a:spcBef>
              <a:buNone/>
            </a:pPr>
            <a:endParaRPr lang="cs-CZ" b="0" dirty="0" smtClean="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a:t>
            </a:r>
            <a:r>
              <a:rPr lang="cs-CZ" dirty="0" smtClean="0"/>
              <a:t>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6"/>
            </a:pPr>
            <a:r>
              <a:rPr lang="cs-CZ" sz="2000" b="1" dirty="0" smtClean="0">
                <a:solidFill>
                  <a:srgbClr val="00529C"/>
                </a:solidFill>
              </a:rPr>
              <a:t>Žadatel má zajištěnou administrativní, finanční a provozní kapacitu k realizaci a udržitelnosti projektu.</a:t>
            </a:r>
          </a:p>
          <a:p>
            <a:pPr marL="723900" lvl="1" indent="-273050" algn="just">
              <a:spcBef>
                <a:spcPts val="0"/>
              </a:spcBef>
              <a:buFont typeface="Arial" panose="020B0604020202020204" pitchFamily="34" charset="0"/>
              <a:buChar char="•"/>
            </a:pPr>
            <a:r>
              <a:rPr lang="cs-CZ" b="0" dirty="0" smtClean="0">
                <a:solidFill>
                  <a:schemeClr val="tx1"/>
                </a:solidFill>
              </a:rPr>
              <a:t>Posuzováno z Podkladů pro hodnocení, kapitola 11</a:t>
            </a:r>
            <a:endParaRPr lang="cs-CZ" dirty="0" smtClean="0"/>
          </a:p>
          <a:p>
            <a:pPr marL="1343025" lvl="1" indent="-285750" algn="just">
              <a:spcBef>
                <a:spcPts val="0"/>
              </a:spcBef>
              <a:buFont typeface="Arial" panose="020B0604020202020204" pitchFamily="34" charset="0"/>
              <a:buChar char="•"/>
            </a:pPr>
            <a:endParaRPr lang="cs-CZ" b="1" dirty="0" smtClean="0">
              <a:solidFill>
                <a:srgbClr val="00529C"/>
              </a:solidFill>
            </a:endParaRPr>
          </a:p>
          <a:p>
            <a:pPr marL="714375" indent="-285750" algn="just">
              <a:spcBef>
                <a:spcPts val="0"/>
              </a:spcBef>
              <a:spcAft>
                <a:spcPts val="0"/>
              </a:spcAft>
            </a:pPr>
            <a:endParaRPr lang="cs-CZ" sz="2000" dirty="0"/>
          </a:p>
          <a:p>
            <a:pPr marL="450850" lvl="2" indent="-450850" algn="just">
              <a:spcBef>
                <a:spcPts val="0"/>
              </a:spcBef>
              <a:buNone/>
            </a:pPr>
            <a:r>
              <a:rPr lang="cs-CZ" sz="2000" b="1" dirty="0" smtClean="0">
                <a:solidFill>
                  <a:srgbClr val="00529C"/>
                </a:solidFill>
              </a:rPr>
              <a:t>7.	Výdaje na hlavní aktivity v rozpočtu projektu odpovídají tržním cenám</a:t>
            </a:r>
          </a:p>
          <a:p>
            <a:pPr marL="712800" lvl="0" indent="-285750" algn="just">
              <a:spcBef>
                <a:spcPts val="0"/>
              </a:spcBef>
              <a:spcAft>
                <a:spcPts val="0"/>
              </a:spcAft>
            </a:pPr>
            <a:r>
              <a:rPr lang="cs-CZ" sz="2000" dirty="0" smtClean="0"/>
              <a:t>Ceny do rozpočtu – stavební práce</a:t>
            </a:r>
          </a:p>
          <a:p>
            <a:pPr marL="712800" lvl="0" indent="-285750" algn="just">
              <a:spcBef>
                <a:spcPts val="0"/>
              </a:spcBef>
              <a:spcAft>
                <a:spcPts val="0"/>
              </a:spcAft>
              <a:buFont typeface="Arial" panose="020B0604020202020204" pitchFamily="34" charset="0"/>
              <a:buChar char="•"/>
            </a:pPr>
            <a:r>
              <a:rPr lang="cs-CZ" sz="2000" dirty="0" smtClean="0"/>
              <a:t>Ocenění stavebních prací se dokládá položkovým rozpočtem stavby doloženým v souladu s kap. 2.4. Specifických pravidel</a:t>
            </a:r>
          </a:p>
          <a:p>
            <a:pPr marL="712800" lvl="0" indent="-285750" algn="just">
              <a:spcBef>
                <a:spcPts val="0"/>
              </a:spcBef>
              <a:spcAft>
                <a:spcPts val="0"/>
              </a:spcAft>
            </a:pPr>
            <a:r>
              <a:rPr lang="cs-CZ" sz="2000" dirty="0" smtClean="0"/>
              <a:t>Ceny do rozpočtu – mimo stavební práce</a:t>
            </a:r>
          </a:p>
          <a:p>
            <a:pPr marL="712800" lvl="0" indent="-285750" algn="just">
              <a:spcBef>
                <a:spcPts val="0"/>
              </a:spcBef>
              <a:spcAft>
                <a:spcPts val="0"/>
              </a:spcAft>
              <a:buFont typeface="Arial" panose="020B0604020202020204" pitchFamily="34" charset="0"/>
              <a:buChar char="•"/>
            </a:pPr>
            <a:r>
              <a:rPr lang="cs-CZ" sz="2000" dirty="0" smtClean="0"/>
              <a:t>podklady pro hodnocení projektu, kapitola 6 - podrobně uvedeno, jakým způsobem žadatel dokládá/popisuje stanovení ceny (mimo stavebních prací) do rozpočtu projektu.</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09304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1080000" lvl="0" indent="-285750" algn="just">
              <a:spcBef>
                <a:spcPts val="0"/>
              </a:spcBef>
              <a:spcAft>
                <a:spcPts val="0"/>
              </a:spcAft>
              <a:buFont typeface="Arial" panose="020B0604020202020204" pitchFamily="34" charset="0"/>
              <a:buChar char="•"/>
            </a:pPr>
            <a:endParaRPr lang="cs-CZ" sz="2000" dirty="0"/>
          </a:p>
          <a:p>
            <a:pPr marL="457200" indent="-457200" algn="just">
              <a:spcBef>
                <a:spcPts val="0"/>
              </a:spcBef>
              <a:spcAft>
                <a:spcPts val="0"/>
              </a:spcAft>
            </a:pPr>
            <a:r>
              <a:rPr lang="cs-CZ" sz="2000" b="1" dirty="0" smtClean="0">
                <a:solidFill>
                  <a:srgbClr val="00529C"/>
                </a:solidFill>
              </a:rPr>
              <a:t>8.	Minimálně 85 % způsobilých výdajů projektu je zaměřeno na hlavní aktivity projektu.</a:t>
            </a:r>
          </a:p>
          <a:p>
            <a:pPr marL="756000" indent="-342900" algn="just">
              <a:spcBef>
                <a:spcPts val="0"/>
              </a:spcBef>
              <a:spcAft>
                <a:spcPts val="0"/>
              </a:spcAft>
              <a:buFont typeface="Arial" panose="020B0604020202020204" pitchFamily="34" charset="0"/>
              <a:buChar char="•"/>
            </a:pPr>
            <a:r>
              <a:rPr lang="cs-CZ" sz="2000" dirty="0" smtClean="0"/>
              <a:t>Způsobilé výdaje na hlavní aktivity rozpočtu musí být minimálně ve výši 85 % celkových způsobilých výdajů projektu.</a:t>
            </a:r>
          </a:p>
          <a:p>
            <a:pPr marL="756000" indent="-342900" algn="just">
              <a:spcBef>
                <a:spcPts val="0"/>
              </a:spcBef>
              <a:spcAft>
                <a:spcPts val="0"/>
              </a:spcAft>
              <a:buFont typeface="Arial" panose="020B0604020202020204" pitchFamily="34" charset="0"/>
              <a:buChar char="•"/>
            </a:pPr>
            <a:r>
              <a:rPr lang="cs-CZ" sz="2000" dirty="0" smtClean="0"/>
              <a:t>Kontrolováno zejména v samotné žádosti o podporu na záložce „roční rozpočet“ a kapitole 6 Podkladů pro hodnocení projektu, kde žadatel popisuje stanovení ceny do rozpočtu. </a:t>
            </a:r>
          </a:p>
          <a:p>
            <a:pPr marL="756000" indent="-342900" algn="just">
              <a:spcBef>
                <a:spcPts val="0"/>
              </a:spcBef>
              <a:spcAft>
                <a:spcPts val="0"/>
              </a:spcAft>
              <a:buFont typeface="Arial" panose="020B0604020202020204" pitchFamily="34" charset="0"/>
              <a:buChar char="•"/>
            </a:pPr>
            <a:r>
              <a:rPr lang="cs-CZ" sz="2000" dirty="0" smtClean="0"/>
              <a:t>V případě projektů s již ukončeným výběrovým řízením v době hodnocení bude kontrola prováděna dle položkového rozpočtu.</a:t>
            </a:r>
          </a:p>
          <a:p>
            <a:pPr marL="457200" indent="-457200" algn="just">
              <a:spcBef>
                <a:spcPts val="0"/>
              </a:spcBef>
              <a:spcAft>
                <a:spcPts val="0"/>
              </a:spcAft>
              <a:buFont typeface="+mj-lt"/>
              <a:buAutoNum type="arabicPeriod" startAt="9"/>
            </a:pPr>
            <a:endParaRPr lang="cs-CZ" sz="2000" b="1" dirty="0" smtClean="0">
              <a:solidFill>
                <a:srgbClr val="00529C"/>
              </a:solidFill>
            </a:endParaRPr>
          </a:p>
          <a:p>
            <a:pPr marL="457200" indent="-457200" algn="just">
              <a:spcBef>
                <a:spcPts val="0"/>
              </a:spcBef>
              <a:spcAft>
                <a:spcPts val="0"/>
              </a:spcAft>
              <a:buFont typeface="+mj-lt"/>
              <a:buAutoNum type="arabicPeriod" startAt="9"/>
            </a:pPr>
            <a:r>
              <a:rPr lang="cs-CZ" sz="2000" b="1" dirty="0" smtClean="0">
                <a:solidFill>
                  <a:srgbClr val="00529C"/>
                </a:solidFill>
              </a:rPr>
              <a:t>Cílové </a:t>
            </a:r>
            <a:r>
              <a:rPr lang="cs-CZ" sz="2000" b="1" dirty="0">
                <a:solidFill>
                  <a:srgbClr val="00529C"/>
                </a:solidFill>
              </a:rPr>
              <a:t>hodnoty monitorovacích indikátorů odpovídají cílům projektu.</a:t>
            </a:r>
          </a:p>
          <a:p>
            <a:pPr marL="714375" indent="-285750" algn="just">
              <a:spcBef>
                <a:spcPts val="0"/>
              </a:spcBef>
              <a:spcAft>
                <a:spcPts val="0"/>
              </a:spcAft>
              <a:buFont typeface="Arial" panose="020B0604020202020204" pitchFamily="34" charset="0"/>
              <a:buChar char="•"/>
            </a:pPr>
            <a:r>
              <a:rPr lang="cs-CZ" sz="2000" dirty="0" smtClean="0"/>
              <a:t>Zvolené indikátory odpovídají  </a:t>
            </a:r>
            <a:r>
              <a:rPr lang="cs-CZ" sz="2000" dirty="0"/>
              <a:t>aktivitám projektu</a:t>
            </a:r>
            <a:r>
              <a:rPr lang="cs-CZ" sz="2000" dirty="0" smtClean="0"/>
              <a:t>.</a:t>
            </a:r>
          </a:p>
          <a:p>
            <a:pPr marL="714375" indent="-285750" algn="just">
              <a:spcBef>
                <a:spcPts val="0"/>
              </a:spcBef>
              <a:spcAft>
                <a:spcPts val="0"/>
              </a:spcAft>
              <a:buFont typeface="Arial" panose="020B0604020202020204" pitchFamily="34" charset="0"/>
              <a:buChar char="•"/>
            </a:pPr>
            <a:r>
              <a:rPr lang="cs-CZ" sz="2000" dirty="0" smtClean="0"/>
              <a:t>Jsou nastaveny výchozí a cílové hodnoty indikátorů</a:t>
            </a:r>
          </a:p>
          <a:p>
            <a:pPr marL="714375" indent="-285750" algn="just">
              <a:spcBef>
                <a:spcPts val="0"/>
              </a:spcBef>
              <a:spcAft>
                <a:spcPts val="0"/>
              </a:spcAft>
              <a:buFont typeface="Arial" panose="020B0604020202020204" pitchFamily="34" charset="0"/>
              <a:buChar char="•"/>
            </a:pPr>
            <a:r>
              <a:rPr lang="cs-CZ" sz="2000" dirty="0" smtClean="0"/>
              <a:t>Datum dosažení cílové hodnoty je nejpozději k datu ukončení realizace projektu.</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11172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pPr>
            <a:r>
              <a:rPr lang="cs-CZ" altLang="ja-JP" sz="2000" b="1" dirty="0" smtClean="0">
                <a:solidFill>
                  <a:srgbClr val="00529C"/>
                </a:solidFill>
              </a:rPr>
              <a:t>10.	Harmonogram realizace projektu je reálný a proveditelný</a:t>
            </a:r>
            <a:endParaRPr lang="cs-CZ" altLang="ja-JP" sz="2000" b="1" dirty="0">
              <a:solidFill>
                <a:srgbClr val="00529C"/>
              </a:solidFill>
            </a:endParaRPr>
          </a:p>
          <a:p>
            <a:pPr marL="712800" indent="-342900" algn="just">
              <a:spcBef>
                <a:spcPts val="0"/>
              </a:spcBef>
              <a:spcAft>
                <a:spcPts val="0"/>
              </a:spcAft>
              <a:buFont typeface="Arial" panose="020B0604020202020204" pitchFamily="34" charset="0"/>
              <a:buChar char="•"/>
            </a:pPr>
            <a:r>
              <a:rPr lang="cs-CZ" sz="2000" dirty="0" smtClean="0"/>
              <a:t>Jednotlivé aktivity na sebe musí logicky navazovat.</a:t>
            </a:r>
          </a:p>
          <a:p>
            <a:pPr marL="712800" indent="-342900" algn="just">
              <a:spcBef>
                <a:spcPts val="0"/>
              </a:spcBef>
              <a:spcAft>
                <a:spcPts val="0"/>
              </a:spcAft>
              <a:buFont typeface="Arial" panose="020B0604020202020204" pitchFamily="34" charset="0"/>
              <a:buChar char="•"/>
            </a:pPr>
            <a:r>
              <a:rPr lang="cs-CZ" sz="2000" dirty="0" smtClean="0"/>
              <a:t>V harmonogramu musí být dostatečný prostor pro uzavření smluv s dodavateli a samotnou dodávku. </a:t>
            </a:r>
          </a:p>
          <a:p>
            <a:pPr marL="369900" algn="just">
              <a:spcBef>
                <a:spcPts val="0"/>
              </a:spcBef>
              <a:spcAft>
                <a:spcPts val="0"/>
              </a:spcAft>
            </a:pPr>
            <a:endParaRPr lang="cs-CZ" altLang="ja-JP" sz="20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28625" algn="just">
              <a:spcBef>
                <a:spcPts val="0"/>
              </a:spcBef>
              <a:spcAft>
                <a:spcPts val="0"/>
              </a:spcAft>
            </a:pPr>
            <a:endParaRPr lang="pl-PL" sz="2000" dirty="0"/>
          </a:p>
          <a:p>
            <a:pPr marL="457200" indent="-457200" algn="just">
              <a:spcBef>
                <a:spcPts val="0"/>
              </a:spcBef>
              <a:spcAft>
                <a:spcPts val="0"/>
              </a:spcAft>
            </a:pPr>
            <a:r>
              <a:rPr lang="cs-CZ" sz="2000" b="1" dirty="0" smtClean="0">
                <a:solidFill>
                  <a:srgbClr val="00529C"/>
                </a:solidFill>
              </a:rPr>
              <a:t>11.	V </a:t>
            </a:r>
            <a:r>
              <a:rPr lang="cs-CZ" sz="2000" b="1" dirty="0">
                <a:solidFill>
                  <a:srgbClr val="00529C"/>
                </a:solidFill>
              </a:rPr>
              <a:t>hodnocení </a:t>
            </a:r>
            <a:r>
              <a:rPr lang="cs-CZ" sz="2000" b="1" dirty="0" err="1" smtClean="0">
                <a:solidFill>
                  <a:srgbClr val="00529C"/>
                </a:solidFill>
              </a:rPr>
              <a:t>eCBA</a:t>
            </a:r>
            <a:r>
              <a:rPr lang="cs-CZ" sz="2000" b="1" dirty="0" smtClean="0">
                <a:solidFill>
                  <a:srgbClr val="00529C"/>
                </a:solidFill>
              </a:rPr>
              <a:t>/finanční </a:t>
            </a:r>
            <a:r>
              <a:rPr lang="cs-CZ" sz="2000" b="1" dirty="0">
                <a:solidFill>
                  <a:srgbClr val="00529C"/>
                </a:solidFill>
              </a:rPr>
              <a:t>analýze projekt dosáhne minimálně hodnoty ukazatelů, stanovené ve </a:t>
            </a:r>
            <a:r>
              <a:rPr lang="cs-CZ" sz="2000" b="1" dirty="0" smtClean="0">
                <a:solidFill>
                  <a:srgbClr val="00529C"/>
                </a:solidFill>
              </a:rPr>
              <a:t>výzvě.</a:t>
            </a:r>
          </a:p>
          <a:p>
            <a:pPr marL="457200" indent="-457200" algn="just">
              <a:spcBef>
                <a:spcPts val="0"/>
              </a:spcBef>
              <a:spcAft>
                <a:spcPts val="0"/>
              </a:spcAft>
            </a:pPr>
            <a:r>
              <a:rPr lang="cs-CZ" sz="2000" dirty="0" smtClean="0"/>
              <a:t>Nerelevantní pro projekty s celkovými způsobilými výdaji nižšími než 5 mil. Kč.</a:t>
            </a:r>
          </a:p>
          <a:p>
            <a:pPr marL="785812" indent="-342900" algn="just">
              <a:spcBef>
                <a:spcPts val="0"/>
              </a:spcBef>
              <a:spcAft>
                <a:spcPts val="0"/>
              </a:spcAft>
            </a:pPr>
            <a:r>
              <a:rPr lang="cs-CZ" sz="2000" b="1" dirty="0" smtClean="0"/>
              <a:t>Celkové způsobilé výdaje jsou vyšší než 5 mil. Kč </a:t>
            </a:r>
          </a:p>
          <a:p>
            <a:pPr marL="785812" indent="-342900" algn="just">
              <a:spcBef>
                <a:spcPts val="0"/>
              </a:spcBef>
              <a:spcAft>
                <a:spcPts val="0"/>
              </a:spcAft>
              <a:buFont typeface="Arial" panose="020B0604020202020204" pitchFamily="34" charset="0"/>
              <a:buChar char="•"/>
            </a:pPr>
            <a:r>
              <a:rPr lang="cs-CZ" sz="2000" dirty="0" smtClean="0"/>
              <a:t>musí být zpracována finanční analýza;</a:t>
            </a:r>
          </a:p>
          <a:p>
            <a:pPr marL="785812" indent="-342900" algn="just">
              <a:spcBef>
                <a:spcPts val="0"/>
              </a:spcBef>
              <a:spcAft>
                <a:spcPts val="0"/>
              </a:spcAft>
              <a:buFont typeface="Arial" panose="020B0604020202020204" pitchFamily="34" charset="0"/>
              <a:buChar char="•"/>
            </a:pPr>
            <a:r>
              <a:rPr lang="cs-CZ" sz="2000" dirty="0" smtClean="0"/>
              <a:t>je sledována čistá současná hodnota v rámci Návratnosti investice pro finanční analýzu (ukazatel FNPV_FA);</a:t>
            </a:r>
          </a:p>
          <a:p>
            <a:pPr marL="785812" indent="-342900" algn="just">
              <a:spcBef>
                <a:spcPts val="0"/>
              </a:spcBef>
              <a:spcAft>
                <a:spcPts val="0"/>
              </a:spcAft>
              <a:buFont typeface="Arial" panose="020B0604020202020204" pitchFamily="34" charset="0"/>
              <a:buChar char="•"/>
            </a:pPr>
            <a:r>
              <a:rPr lang="cs-CZ" sz="2000" dirty="0" smtClean="0"/>
              <a:t>kritérium je splněno, pokud je finanční čistá současná hodnota nižší  než 0;</a:t>
            </a:r>
          </a:p>
          <a:p>
            <a:pPr marL="785812" indent="-342900" algn="just">
              <a:spcBef>
                <a:spcPts val="0"/>
              </a:spcBef>
              <a:spcAft>
                <a:spcPts val="0"/>
              </a:spcAft>
              <a:buFont typeface="Arial" panose="020B0604020202020204" pitchFamily="34" charset="0"/>
              <a:buChar char="•"/>
            </a:pPr>
            <a:r>
              <a:rPr lang="cs-CZ" sz="2000" dirty="0" smtClean="0"/>
              <a:t>údaje jsou dostupné z CBA, která je součástí MS2014+;</a:t>
            </a:r>
          </a:p>
          <a:p>
            <a:pPr marL="785812" indent="-342900" algn="just">
              <a:spcBef>
                <a:spcPts val="0"/>
              </a:spcBef>
              <a:spcAft>
                <a:spcPts val="0"/>
              </a:spcAft>
            </a:pPr>
            <a:r>
              <a:rPr lang="cs-CZ" sz="2000" b="1" dirty="0" smtClean="0"/>
              <a:t>Celkové způsobilé výdaje jsou vyšší než 100 mil. Kč</a:t>
            </a:r>
          </a:p>
          <a:p>
            <a:pPr marL="785812" indent="-342900" algn="just">
              <a:spcBef>
                <a:spcPts val="0"/>
              </a:spcBef>
              <a:spcAft>
                <a:spcPts val="0"/>
              </a:spcAft>
              <a:buFont typeface="Arial" panose="020B0604020202020204" pitchFamily="34" charset="0"/>
              <a:buChar char="•"/>
            </a:pPr>
            <a:r>
              <a:rPr lang="cs-CZ" sz="2000" dirty="0" smtClean="0"/>
              <a:t>Musí být zpracována finanční i ekonomická analýza a splněny podmínky pro FA i EA</a:t>
            </a:r>
          </a:p>
          <a:p>
            <a:pPr marL="785812" indent="-342900" algn="just">
              <a:spcBef>
                <a:spcPts val="0"/>
              </a:spcBef>
              <a:spcAft>
                <a:spcPts val="0"/>
              </a:spcAft>
              <a:buFont typeface="Arial" panose="020B0604020202020204" pitchFamily="34" charset="0"/>
              <a:buChar char="•"/>
            </a:pPr>
            <a:r>
              <a:rPr lang="cs-CZ" sz="2000" dirty="0" smtClean="0"/>
              <a:t>V rámci EA je sledována čistá současná hodnota v rámci návratnosti investice pro EA, která je vyšší než 0 nebo je v podkladech pro hodnocení odůvodněno, proč hodnota vychází záporně a jsou popsány přínosy projektu. </a:t>
            </a:r>
            <a:endParaRPr lang="cs-CZ" sz="2000" dirty="0"/>
          </a:p>
          <a:p>
            <a:pPr marL="457200" indent="-457200" algn="just">
              <a:spcBef>
                <a:spcPts val="0"/>
              </a:spcBef>
              <a:spcAft>
                <a:spcPts val="0"/>
              </a:spcAft>
              <a:buFont typeface="+mj-lt"/>
              <a:buAutoNum type="arabicPeriod" startAt="8"/>
            </a:pP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17254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42900" indent="-342900" algn="just">
              <a:spcBef>
                <a:spcPts val="0"/>
              </a:spcBef>
              <a:spcAft>
                <a:spcPts val="0"/>
              </a:spcAft>
            </a:pPr>
            <a:r>
              <a:rPr lang="cs-CZ" altLang="ja-JP" sz="2000" b="1" dirty="0" smtClean="0"/>
              <a:t>Popis práce s modulem CBA:</a:t>
            </a:r>
          </a:p>
          <a:p>
            <a:pPr marL="342900" indent="-342900" algn="just">
              <a:spcBef>
                <a:spcPts val="0"/>
              </a:spcBef>
              <a:spcAft>
                <a:spcPts val="0"/>
              </a:spcAft>
              <a:buFont typeface="Arial" panose="020B0604020202020204" pitchFamily="34" charset="0"/>
              <a:buChar char="•"/>
            </a:pPr>
            <a:r>
              <a:rPr lang="cs-CZ" altLang="ja-JP" sz="2000" dirty="0" smtClean="0"/>
              <a:t> příloha č. 17 Obecných pravidel – popis práce s modulem v MS2014+ a postupy pro zpracování finanční i ekonomické analýzy</a:t>
            </a:r>
          </a:p>
          <a:p>
            <a:pPr marL="342900" indent="-342900" algn="just">
              <a:spcBef>
                <a:spcPts val="0"/>
              </a:spcBef>
              <a:spcAft>
                <a:spcPts val="0"/>
              </a:spcAft>
              <a:buFont typeface="Arial" panose="020B0604020202020204" pitchFamily="34" charset="0"/>
              <a:buChar char="•"/>
            </a:pPr>
            <a:endParaRPr lang="cs-CZ" altLang="ja-JP" sz="2000" dirty="0" smtClean="0"/>
          </a:p>
          <a:p>
            <a:pPr marL="342900" indent="-342900" algn="just">
              <a:spcBef>
                <a:spcPts val="0"/>
              </a:spcBef>
              <a:spcAft>
                <a:spcPts val="0"/>
              </a:spcAft>
              <a:buFont typeface="Arial" panose="020B0604020202020204" pitchFamily="34" charset="0"/>
              <a:buChar char="•"/>
            </a:pPr>
            <a:r>
              <a:rPr lang="cs-CZ" altLang="ja-JP" sz="2000" dirty="0" smtClean="0"/>
              <a:t>kapitola 2.12 Specifických pravidel, která upřesňuje postup při vyplňování CBA. </a:t>
            </a: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a:p>
            <a:pPr lvl="1" indent="0" algn="just">
              <a:spcBef>
                <a:spcPts val="0"/>
              </a:spcBef>
              <a:buNone/>
            </a:pPr>
            <a:endParaRPr lang="cs-CZ" altLang="ja-JP" sz="22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buNone/>
            </a:pPr>
            <a:r>
              <a:rPr lang="cs-CZ" sz="1900" dirty="0" smtClean="0">
                <a:solidFill>
                  <a:schemeClr val="tx1"/>
                </a:solidFill>
              </a:rPr>
              <a:t>	Průběžná výzva, hodnocení není prováděno.</a:t>
            </a:r>
            <a:endParaRPr lang="cs-CZ" sz="190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Webová </a:t>
            </a:r>
            <a:r>
              <a:rPr lang="cs-CZ" dirty="0"/>
              <a:t>aplikace IS KP14+ </a:t>
            </a:r>
            <a:r>
              <a:rPr lang="cs-CZ" sz="3500" dirty="0"/>
              <a:t>(Informační Systém Konečného Příjemce)</a:t>
            </a:r>
            <a:endParaRPr lang="en-US" sz="35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Markéta </a:t>
            </a:r>
            <a:r>
              <a:rPr lang="cs-CZ" b="1" dirty="0" err="1" smtClean="0"/>
              <a:t>Lutovská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a:effectLst>
                  <a:outerShdw blurRad="38100" dist="38100" dir="2700000" algn="tl">
                    <a:srgbClr val="000000">
                      <a:alpha val="43137"/>
                    </a:srgbClr>
                  </a:outerShdw>
                </a:effectLst>
              </a:rPr>
              <a:t>Seminář pro SC 2.3</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Rozvoj infrastruktury pro poskytování zdravotních služeb a péče o zdraví</a:t>
            </a:r>
          </a:p>
          <a:p>
            <a:endParaRPr lang="cs-CZ" sz="2000" b="1" dirty="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r>
              <a:rPr lang="cs-CZ" sz="2000" b="1" u="sng" dirty="0">
                <a:effectLst>
                  <a:outerShdw blurRad="38100" dist="38100" dir="2700000" algn="tl">
                    <a:srgbClr val="000000">
                      <a:alpha val="43137"/>
                    </a:srgbClr>
                  </a:outerShdw>
                </a:effectLst>
              </a:rPr>
              <a:t>Průběžná výzva č. 54</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err="1">
                <a:effectLst>
                  <a:outerShdw blurRad="38100" dist="38100" dir="2700000" algn="tl">
                    <a:srgbClr val="000000">
                      <a:alpha val="43137"/>
                    </a:srgbClr>
                  </a:outerShdw>
                </a:effectLst>
              </a:rPr>
              <a:t>Deinstitucionalizace</a:t>
            </a:r>
            <a:r>
              <a:rPr lang="cs-CZ" sz="2000" b="1" dirty="0">
                <a:effectLst>
                  <a:outerShdw blurRad="38100" dist="38100" dir="2700000" algn="tl">
                    <a:srgbClr val="000000">
                      <a:alpha val="43137"/>
                    </a:srgbClr>
                  </a:outerShdw>
                </a:effectLst>
              </a:rPr>
              <a:t> psychiatrické péče</a:t>
            </a: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49749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defTabSz="444500">
              <a:lnSpc>
                <a:spcPct val="110000"/>
              </a:lnSpc>
              <a:spcBef>
                <a:spcPts val="0"/>
              </a:spcBef>
            </a:pPr>
            <a:r>
              <a:rPr lang="cs-CZ" dirty="0"/>
              <a:t>P</a:t>
            </a:r>
            <a:r>
              <a:rPr lang="cs-CZ" dirty="0" smtClean="0"/>
              <a:t>rovádí Centrum</a:t>
            </a:r>
          </a:p>
          <a:p>
            <a:pPr marL="808038" lvl="1" indent="-187325" defTabSz="444500">
              <a:lnSpc>
                <a:spcPct val="110000"/>
              </a:lnSpc>
              <a:spcBef>
                <a:spcPts val="0"/>
              </a:spcBef>
            </a:pPr>
            <a:r>
              <a:rPr lang="cs-CZ" sz="1800" b="0" dirty="0" smtClean="0">
                <a:solidFill>
                  <a:schemeClr val="tx1"/>
                </a:solidFill>
              </a:rPr>
              <a:t>pro projekty, které splnily podmínky formálních náležitostí a přijatelnosti. </a:t>
            </a:r>
          </a:p>
          <a:p>
            <a:pPr marL="266700" lvl="1" indent="0" defTabSz="444500">
              <a:lnSpc>
                <a:spcPct val="110000"/>
              </a:lnSpc>
              <a:spcBef>
                <a:spcPts val="0"/>
              </a:spcBef>
              <a:buNone/>
            </a:pPr>
            <a:endParaRPr lang="cs-CZ" sz="1600" b="0" dirty="0" smtClean="0">
              <a:solidFill>
                <a:schemeClr val="tx1"/>
              </a:solidFill>
            </a:endParaRPr>
          </a:p>
          <a:p>
            <a:pPr marL="454025" lvl="1" indent="-187325" defTabSz="444500">
              <a:lnSpc>
                <a:spcPct val="110000"/>
              </a:lnSpc>
              <a:spcBef>
                <a:spcPts val="0"/>
              </a:spcBef>
            </a:pPr>
            <a:r>
              <a:rPr lang="cs-CZ" dirty="0"/>
              <a:t>O</a:t>
            </a:r>
            <a:r>
              <a:rPr lang="cs-CZ" dirty="0" smtClean="0"/>
              <a:t>věřuje se riziko:</a:t>
            </a:r>
          </a:p>
          <a:p>
            <a:pPr marL="996950" lvl="2" indent="-285750">
              <a:buFont typeface="Courier New" panose="02070309020205020404" pitchFamily="49" charset="0"/>
              <a:buChar char="o"/>
            </a:pPr>
            <a:r>
              <a:rPr lang="cs-CZ" dirty="0"/>
              <a:t>n</a:t>
            </a:r>
            <a:r>
              <a:rPr lang="cs-CZ" dirty="0" smtClean="0"/>
              <a:t>ezpůsobilosti výdajů,</a:t>
            </a:r>
          </a:p>
          <a:p>
            <a:pPr marL="996950" lvl="2" indent="-285750">
              <a:buFont typeface="Courier New" panose="02070309020205020404" pitchFamily="49" charset="0"/>
              <a:buChar char="o"/>
            </a:pPr>
            <a:r>
              <a:rPr lang="cs-CZ" dirty="0" smtClean="0"/>
              <a:t>podvodu a korupčního jednání,</a:t>
            </a:r>
          </a:p>
          <a:p>
            <a:pPr marL="996950" lvl="2" indent="-285750">
              <a:buFont typeface="Courier New" panose="02070309020205020404" pitchFamily="49" charset="0"/>
              <a:buChar char="o"/>
            </a:pPr>
            <a:r>
              <a:rPr lang="cs-CZ" dirty="0" smtClean="0"/>
              <a:t>dvojího financování, </a:t>
            </a:r>
          </a:p>
          <a:p>
            <a:pPr marL="996950" lvl="2" indent="-285750">
              <a:buFont typeface="Courier New" panose="02070309020205020404" pitchFamily="49" charset="0"/>
              <a:buChar char="o"/>
            </a:pPr>
            <a:r>
              <a:rPr lang="cs-CZ" dirty="0" smtClean="0"/>
              <a:t>pochybení ve veřejných zakázkách,</a:t>
            </a:r>
          </a:p>
          <a:p>
            <a:pPr marL="996950" lvl="2" indent="-285750">
              <a:buFont typeface="Courier New" panose="02070309020205020404" pitchFamily="49" charset="0"/>
              <a:buChar char="o"/>
            </a:pPr>
            <a:r>
              <a:rPr lang="cs-CZ" dirty="0" smtClean="0"/>
              <a:t>nezajištění  </a:t>
            </a:r>
            <a:r>
              <a:rPr lang="cs-CZ" dirty="0"/>
              <a:t>udržitelnosti </a:t>
            </a:r>
            <a:r>
              <a:rPr lang="cs-CZ" dirty="0" smtClean="0"/>
              <a:t>projektu,</a:t>
            </a:r>
            <a:endParaRPr lang="cs-CZ" dirty="0"/>
          </a:p>
          <a:p>
            <a:pPr marL="996950" lvl="2" indent="-285750">
              <a:buFont typeface="Courier New" panose="02070309020205020404" pitchFamily="49" charset="0"/>
              <a:buChar char="o"/>
            </a:pPr>
            <a:r>
              <a:rPr lang="cs-CZ" dirty="0" smtClean="0"/>
              <a:t>nedovolené veřejné podpory,</a:t>
            </a:r>
          </a:p>
          <a:p>
            <a:pPr marL="996950" lvl="2" indent="-285750">
              <a:buFont typeface="Courier New" panose="02070309020205020404" pitchFamily="49" charset="0"/>
              <a:buChar char="o"/>
            </a:pPr>
            <a:r>
              <a:rPr lang="cs-CZ" dirty="0" smtClean="0"/>
              <a:t>nedosažení výstupů realizace projektu v předloženém harmonogramu,</a:t>
            </a:r>
          </a:p>
          <a:p>
            <a:pPr marL="996950" lvl="2" indent="-285750">
              <a:buFont typeface="Courier New" panose="02070309020205020404" pitchFamily="49" charset="0"/>
              <a:buChar char="o"/>
            </a:pPr>
            <a:r>
              <a:rPr lang="cs-CZ" dirty="0" smtClean="0"/>
              <a:t>nesouladu realizace s podmínkami a dalšími závaznými postupy.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 (veřejnosprávní kontrola):</a:t>
            </a:r>
          </a:p>
          <a:p>
            <a:pPr marL="898525" lvl="2" indent="-187325" algn="just"/>
            <a:r>
              <a:rPr lang="cs-CZ" sz="1800" dirty="0" smtClean="0"/>
              <a:t>administrativního ověření – ověření na základě předložených dokladů,</a:t>
            </a:r>
          </a:p>
          <a:p>
            <a:pPr marL="898525" lvl="2" indent="-187325" algn="just"/>
            <a:r>
              <a:rPr lang="cs-CZ" sz="1800" dirty="0" smtClean="0"/>
              <a:t>kontroly na místě.</a:t>
            </a:r>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0" lvl="2" indent="0" algn="just">
              <a:spcBef>
                <a:spcPts val="0"/>
              </a:spcBef>
              <a:buNone/>
              <a:tabLst>
                <a:tab pos="88900" algn="l"/>
              </a:tabLst>
            </a:pPr>
            <a:r>
              <a:rPr lang="cs-CZ" b="1" i="1" dirty="0">
                <a:solidFill>
                  <a:srgbClr val="00529C"/>
                </a:solidFill>
              </a:rPr>
              <a:t>Upozornění!</a:t>
            </a:r>
          </a:p>
          <a:p>
            <a:pPr marL="0" lvl="2" indent="0" algn="just">
              <a:spcBef>
                <a:spcPts val="0"/>
              </a:spcBef>
              <a:buNone/>
            </a:pPr>
            <a:r>
              <a:rPr lang="cs-CZ" i="1" dirty="0">
                <a:solidFill>
                  <a:srgbClr val="00529C"/>
                </a:solidFill>
              </a:rPr>
              <a:t>Projekt může být vyřazen z procesu hodnocení, pokud ex-ante kontrola zjistí porušení podmínek stanovených výzvou.</a:t>
            </a:r>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 popř. náhradní projekty.</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800" lvl="1" indent="-285750" defTabSz="266700">
              <a:spcBef>
                <a:spcPts val="0"/>
              </a:spcBef>
            </a:pPr>
            <a:r>
              <a:rPr lang="cs-CZ" sz="1800" b="0" dirty="0">
                <a:solidFill>
                  <a:schemeClr val="tx1"/>
                </a:solidFill>
              </a:rPr>
              <a:t>V </a:t>
            </a:r>
            <a:r>
              <a:rPr lang="cs-CZ" sz="1800" b="0" dirty="0" smtClean="0">
                <a:solidFill>
                  <a:schemeClr val="tx1"/>
                </a:solidFill>
              </a:rPr>
              <a:t>průběžné výzvě jsou projekty </a:t>
            </a:r>
            <a:r>
              <a:rPr lang="cs-CZ" sz="1800" b="0" dirty="0">
                <a:solidFill>
                  <a:schemeClr val="tx1"/>
                </a:solidFill>
              </a:rPr>
              <a:t>seřazeny dle </a:t>
            </a:r>
            <a:r>
              <a:rPr lang="cs-CZ" sz="1800" b="0" dirty="0" smtClean="0">
                <a:solidFill>
                  <a:schemeClr val="tx1"/>
                </a:solidFill>
              </a:rPr>
              <a:t>data a času podání v MS2014+. </a:t>
            </a:r>
            <a:endParaRPr lang="cs-CZ" sz="1800" b="0" dirty="0">
              <a:solidFill>
                <a:schemeClr val="tx1"/>
              </a:solidFill>
            </a:endParaRPr>
          </a:p>
          <a:p>
            <a:pPr marL="1162800" lvl="1" indent="-285750" algn="just" defTabSz="266700">
              <a:spcBef>
                <a:spcPts val="0"/>
              </a:spcBef>
            </a:pPr>
            <a:r>
              <a:rPr lang="cs-CZ" sz="1800" b="0" dirty="0" smtClean="0">
                <a:solidFill>
                  <a:schemeClr val="tx1"/>
                </a:solidFill>
              </a:rPr>
              <a:t>Počet </a:t>
            </a:r>
            <a:r>
              <a:rPr lang="cs-CZ" sz="1800" b="0" dirty="0">
                <a:solidFill>
                  <a:schemeClr val="tx1"/>
                </a:solidFill>
              </a:rPr>
              <a:t>podpořených projektů je limitován výši alokace na výzvu, ostatní projekty mohou být zařazeny na seznam náhradních </a:t>
            </a:r>
            <a:r>
              <a:rPr lang="cs-CZ" sz="1800" b="0" dirty="0" smtClean="0">
                <a:solidFill>
                  <a:schemeClr val="tx1"/>
                </a:solidFill>
              </a:rPr>
              <a:t>projektů.</a:t>
            </a:r>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2265528"/>
            <a:ext cx="8003232" cy="3860635"/>
          </a:xfrm>
        </p:spPr>
        <p:txBody>
          <a:bodyPr>
            <a:normAutofit/>
          </a:bodyPr>
          <a:lstStyle/>
          <a:p>
            <a:pPr marL="266700" lvl="1" indent="0">
              <a:buNone/>
            </a:pPr>
            <a:r>
              <a:rPr lang="cs-CZ" dirty="0" smtClean="0"/>
              <a:t>Právní akt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1" y="463026"/>
            <a:ext cx="8229600" cy="1379422"/>
          </a:xfrm>
        </p:spPr>
        <p:txBody>
          <a:bodyPr>
            <a:normAutofit fontScale="90000"/>
          </a:bodyPr>
          <a:lstStyle/>
          <a:p>
            <a:pPr algn="ctr"/>
            <a:r>
              <a:rPr lang="cs-CZ" dirty="0" smtClean="0"/>
              <a:t>Vydání právního aktu – Registrace akce </a:t>
            </a:r>
            <a:br>
              <a:rPr lang="cs-CZ" dirty="0" smtClean="0"/>
            </a:br>
            <a:r>
              <a:rPr lang="cs-CZ" dirty="0" smtClean="0"/>
              <a:t>a Rozhodnutí o poskytnutí dotace/Stanovení výdajů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85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ex-ante analýze rizik.</a:t>
            </a:r>
            <a:endParaRPr lang="cs-CZ" sz="2400" dirty="0" smtClean="0"/>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zůstává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0" lvl="1" indent="0" algn="just">
              <a:spcBef>
                <a:spcPts val="0"/>
              </a:spcBef>
              <a:buNone/>
            </a:pPr>
            <a:r>
              <a:rPr lang="cs-CZ" sz="1600" dirty="0"/>
              <a:t>Může iniciovat žadatel/příjemce, CRR, ŘO IROP.</a:t>
            </a:r>
          </a:p>
          <a:p>
            <a:pPr marL="540000" lvl="1" indent="-285750" algn="just" defTabSz="444500">
              <a:spcBef>
                <a:spcPts val="0"/>
              </a:spcBef>
              <a:buFont typeface="Arial" panose="020B0604020202020204" pitchFamily="34" charset="0"/>
              <a:buChar char="•"/>
              <a:tabLst>
                <a:tab pos="812800" algn="l"/>
              </a:tabLst>
            </a:pPr>
            <a:r>
              <a:rPr lang="cs-CZ" sz="1600" b="0" dirty="0">
                <a:solidFill>
                  <a:schemeClr val="tx1"/>
                </a:solidFill>
              </a:rPr>
              <a:t>Žadatel má povinnost oznámit CRR změny, které v průběhu realizace a udržitelnosti projektu nastanou.</a:t>
            </a:r>
          </a:p>
          <a:p>
            <a:pPr marL="540000" lvl="1" indent="-285750" algn="just" defTabSz="444500">
              <a:spcBef>
                <a:spcPts val="0"/>
              </a:spcBef>
              <a:buFont typeface="Arial" panose="020B0604020202020204" pitchFamily="34" charset="0"/>
              <a:buChar char="•"/>
            </a:pPr>
            <a:r>
              <a:rPr lang="cs-CZ" sz="1600" b="0" dirty="0">
                <a:solidFill>
                  <a:schemeClr val="tx1"/>
                </a:solidFill>
              </a:rPr>
              <a:t>Oznámení provádí žadatel/příjemce prostřednictvím MS2014+ na záložce Žádost o změnu.</a:t>
            </a:r>
          </a:p>
          <a:p>
            <a:pPr marL="540000" lvl="1" indent="-285750" algn="just" defTabSz="444500">
              <a:spcBef>
                <a:spcPts val="0"/>
              </a:spcBef>
              <a:buFont typeface="Arial" panose="020B0604020202020204" pitchFamily="34" charset="0"/>
              <a:buChar char="•"/>
            </a:pPr>
            <a:r>
              <a:rPr lang="cs-CZ" sz="1600" b="0" dirty="0">
                <a:solidFill>
                  <a:schemeClr val="tx1"/>
                </a:solidFill>
              </a:rPr>
              <a:t>Pokud je iniciátorem změny ŘO IROP nebo CRR informují příjemce depeší </a:t>
            </a:r>
            <a:br>
              <a:rPr lang="cs-CZ" sz="1600" b="0" dirty="0">
                <a:solidFill>
                  <a:schemeClr val="tx1"/>
                </a:solidFill>
              </a:rPr>
            </a:br>
            <a:r>
              <a:rPr lang="cs-CZ" sz="1600" b="0" dirty="0">
                <a:solidFill>
                  <a:schemeClr val="tx1"/>
                </a:solidFill>
              </a:rPr>
              <a:t>o zahájení změnového řízení. </a:t>
            </a:r>
          </a:p>
          <a:p>
            <a:pPr marL="540000" lvl="1" indent="-285750" algn="just" defTabSz="444500">
              <a:spcBef>
                <a:spcPts val="0"/>
              </a:spcBef>
              <a:buFont typeface="Arial" panose="020B0604020202020204" pitchFamily="34" charset="0"/>
              <a:buChar char="•"/>
            </a:pPr>
            <a:r>
              <a:rPr lang="cs-CZ" sz="1600" b="0" dirty="0">
                <a:solidFill>
                  <a:schemeClr val="tx1"/>
                </a:solidFill>
              </a:rPr>
              <a:t>ŘO IROP a CRR zahájí změnové řízení v případě, že změna projektu bude </a:t>
            </a:r>
            <a:br>
              <a:rPr lang="cs-CZ" sz="1600" b="0" dirty="0">
                <a:solidFill>
                  <a:schemeClr val="tx1"/>
                </a:solidFill>
              </a:rPr>
            </a:br>
            <a:r>
              <a:rPr lang="cs-CZ" sz="1600" b="0" dirty="0">
                <a:solidFill>
                  <a:schemeClr val="tx1"/>
                </a:solidFill>
              </a:rPr>
              <a:t>v zájmu příjemce nebo po zjištění formální chyby. </a:t>
            </a:r>
          </a:p>
          <a:p>
            <a:pPr marL="540000" lvl="1" indent="-285750" algn="just" defTabSz="444500">
              <a:spcBef>
                <a:spcPts val="0"/>
              </a:spcBef>
              <a:buFont typeface="Arial" panose="020B0604020202020204" pitchFamily="34" charset="0"/>
              <a:buChar char="•"/>
            </a:pPr>
            <a:r>
              <a:rPr lang="cs-CZ" sz="1600" b="0" dirty="0">
                <a:solidFill>
                  <a:schemeClr val="tx1"/>
                </a:solidFill>
              </a:rPr>
              <a:t>Neplánované změny je příjemce povinen oznámit neprodleně, jakmile změna nastane. </a:t>
            </a:r>
          </a:p>
          <a:p>
            <a:pPr marL="0" lvl="1" indent="0" algn="just">
              <a:spcBef>
                <a:spcPts val="0"/>
              </a:spcBef>
              <a:buNone/>
            </a:pPr>
            <a:r>
              <a:rPr lang="cs-CZ" sz="1600" dirty="0"/>
              <a:t>Druhy změn</a:t>
            </a:r>
          </a:p>
          <a:p>
            <a:pPr marL="540000" lvl="2" indent="-285750" algn="just" defTabSz="444500">
              <a:spcBef>
                <a:spcPts val="0"/>
              </a:spcBef>
              <a:buNone/>
            </a:pPr>
            <a:r>
              <a:rPr lang="cs-CZ" b="1" dirty="0"/>
              <a:t>Změnové řízení je zahájeno před </a:t>
            </a:r>
            <a:r>
              <a:rPr lang="cs-CZ" b="1" dirty="0" smtClean="0"/>
              <a:t>vydáním </a:t>
            </a:r>
            <a:r>
              <a:rPr lang="cs-CZ" b="1" dirty="0"/>
              <a:t>prvního právního </a:t>
            </a:r>
            <a:r>
              <a:rPr lang="cs-CZ" b="1" dirty="0" smtClean="0"/>
              <a:t>aktu</a:t>
            </a:r>
            <a:endParaRPr lang="cs-CZ" dirty="0" smtClean="0"/>
          </a:p>
          <a:p>
            <a:pPr marL="540000" lvl="2" indent="-285750" algn="just" defTabSz="444500">
              <a:spcBef>
                <a:spcPts val="0"/>
              </a:spcBef>
              <a:buFont typeface="Arial" panose="020B0604020202020204" pitchFamily="34" charset="0"/>
              <a:buChar char="•"/>
            </a:pPr>
            <a:r>
              <a:rPr lang="cs-CZ" dirty="0" smtClean="0"/>
              <a:t>o </a:t>
            </a:r>
            <a:r>
              <a:rPr lang="cs-CZ" dirty="0"/>
              <a:t>změně rozhoduje CRR </a:t>
            </a:r>
            <a:r>
              <a:rPr lang="cs-CZ" i="1" dirty="0"/>
              <a:t>(např. doložení výpisu z katastru nemovitostí, pravomocného stavebního povolení nebo souhlasu s provedením ohlášeného stavebního záměru</a:t>
            </a:r>
            <a:r>
              <a:rPr lang="cs-CZ" i="1" dirty="0" smtClean="0"/>
              <a:t>).</a:t>
            </a:r>
          </a:p>
          <a:p>
            <a:pPr marL="540000" lvl="2" indent="-285750" algn="just" defTabSz="444500">
              <a:spcBef>
                <a:spcPts val="0"/>
              </a:spcBef>
              <a:buNone/>
            </a:pPr>
            <a:r>
              <a:rPr lang="cs-CZ" b="1" dirty="0" smtClean="0"/>
              <a:t>Změnové </a:t>
            </a:r>
            <a:r>
              <a:rPr lang="cs-CZ" b="1" dirty="0"/>
              <a:t>řízení je zahájeno po </a:t>
            </a:r>
            <a:r>
              <a:rPr lang="cs-CZ" b="1" dirty="0" smtClean="0"/>
              <a:t>vydání </a:t>
            </a:r>
            <a:r>
              <a:rPr lang="cs-CZ" b="1" dirty="0"/>
              <a:t>prvního právního aktu</a:t>
            </a:r>
          </a:p>
          <a:p>
            <a:pPr marL="540000" lvl="2" indent="-285750" algn="just" defTabSz="444500">
              <a:spcBef>
                <a:spcPts val="0"/>
              </a:spcBef>
              <a:buFont typeface="Arial" panose="020B0604020202020204" pitchFamily="34" charset="0"/>
              <a:buChar char="•"/>
            </a:pPr>
            <a:r>
              <a:rPr lang="cs-CZ" b="1" dirty="0"/>
              <a:t>Změny, které nezakládají změnu právního aktu </a:t>
            </a:r>
            <a:r>
              <a:rPr lang="cs-CZ" dirty="0"/>
              <a:t>–  o změně rozhoduje CRR (změny </a:t>
            </a:r>
            <a:br>
              <a:rPr lang="cs-CZ" dirty="0"/>
            </a:br>
            <a:r>
              <a:rPr lang="cs-CZ" dirty="0"/>
              <a:t>v projektovém týmu, změna čísla účtu, zadání nových výběrových a zadávacích řízení).</a:t>
            </a:r>
          </a:p>
          <a:p>
            <a:pPr marL="540000" lvl="2" indent="-285750" algn="just" defTabSz="444500">
              <a:spcBef>
                <a:spcPts val="0"/>
              </a:spcBef>
              <a:buFont typeface="Arial" panose="020B0604020202020204" pitchFamily="34" charset="0"/>
              <a:buChar char="•"/>
            </a:pPr>
            <a:r>
              <a:rPr lang="cs-CZ" b="1" dirty="0"/>
              <a:t>Změny, které zakládají změnu právního aktu </a:t>
            </a:r>
            <a:r>
              <a:rPr lang="cs-CZ" dirty="0"/>
              <a:t>– o změně rozhoduje ŘO IROP (změny termínů naplnění indikátorů, změny termínů ukončení realizace projektu, změna poměru investičních a neinvestičních výdajů)</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0" lvl="1" indent="0">
              <a:spcBef>
                <a:spcPts val="0"/>
              </a:spcBef>
              <a:buNone/>
            </a:pPr>
            <a:r>
              <a:rPr lang="cs-CZ" sz="1600" dirty="0"/>
              <a:t>Monitorování postupu projektů se uskutečňuje prostřednictvím:</a:t>
            </a:r>
          </a:p>
          <a:p>
            <a:pPr marL="0" lvl="1" indent="0">
              <a:spcBef>
                <a:spcPts val="0"/>
              </a:spcBef>
              <a:buNone/>
            </a:pPr>
            <a:r>
              <a:rPr lang="cs-CZ" sz="1600" dirty="0"/>
              <a:t>Průběžných/závěrečných Zpráv o realizaci („</a:t>
            </a:r>
            <a:r>
              <a:rPr lang="cs-CZ" sz="1600" dirty="0" err="1"/>
              <a:t>ZoR</a:t>
            </a:r>
            <a:r>
              <a:rPr lang="cs-CZ" sz="1600" dirty="0"/>
              <a:t>“):</a:t>
            </a:r>
          </a:p>
          <a:p>
            <a:pPr marL="285750" lvl="2" indent="-285750">
              <a:spcBef>
                <a:spcPts val="0"/>
              </a:spcBef>
              <a:buFont typeface="Arial" panose="020B0604020202020204" pitchFamily="34" charset="0"/>
              <a:buChar char="•"/>
            </a:pPr>
            <a:r>
              <a:rPr lang="pl-PL" dirty="0"/>
              <a:t>sledovaným obdobím je příslušná etapa,</a:t>
            </a:r>
          </a:p>
          <a:p>
            <a:pPr marL="285750" lvl="2" indent="-285750">
              <a:spcBef>
                <a:spcPts val="0"/>
              </a:spcBef>
              <a:buFont typeface="Arial" panose="020B0604020202020204" pitchFamily="34" charset="0"/>
              <a:buChar char="•"/>
            </a:pPr>
            <a:r>
              <a:rPr lang="pl-PL" dirty="0"/>
              <a:t>předkládá se po ukončení etapy spolu se žádostí o platbu (ex-post financování),</a:t>
            </a:r>
          </a:p>
          <a:p>
            <a:pPr marL="285750" lvl="2" indent="-285750">
              <a:spcBef>
                <a:spcPts val="0"/>
              </a:spcBef>
              <a:buFont typeface="Arial" panose="020B0604020202020204" pitchFamily="34" charset="0"/>
              <a:buChar char="•"/>
            </a:pPr>
            <a:r>
              <a:rPr lang="pl-PL" dirty="0"/>
              <a:t>Průběžnou ani závěrečnou zprávu o realizaci nelze podat před datem schválení právního aktu.</a:t>
            </a:r>
          </a:p>
          <a:p>
            <a:pPr marL="0" lvl="2" indent="0">
              <a:spcBef>
                <a:spcPts val="0"/>
              </a:spcBef>
              <a:buNone/>
            </a:pPr>
            <a:endParaRPr lang="cs-CZ" dirty="0"/>
          </a:p>
          <a:p>
            <a:pPr marL="0" lvl="1" indent="0">
              <a:spcBef>
                <a:spcPts val="0"/>
              </a:spcBef>
              <a:buNone/>
            </a:pPr>
            <a:r>
              <a:rPr lang="cs-CZ" sz="1600" dirty="0"/>
              <a:t>Průběžných/závěrečných Zpráv o udržitelnosti („</a:t>
            </a:r>
            <a:r>
              <a:rPr lang="cs-CZ" sz="1600" dirty="0" err="1"/>
              <a:t>ZoU</a:t>
            </a:r>
            <a:r>
              <a:rPr lang="cs-CZ" sz="1600" dirty="0"/>
              <a:t>“):</a:t>
            </a:r>
          </a:p>
          <a:p>
            <a:pPr marL="285750" lvl="2" indent="-285750">
              <a:spcBef>
                <a:spcPts val="0"/>
              </a:spcBef>
            </a:pPr>
            <a:r>
              <a:rPr lang="cs-CZ" dirty="0"/>
              <a:t>monitoring období udržitelnosti,</a:t>
            </a:r>
          </a:p>
          <a:p>
            <a:pPr marL="285750" lvl="2" indent="-285750">
              <a:spcBef>
                <a:spcPts val="0"/>
              </a:spcBef>
            </a:pPr>
            <a:r>
              <a:rPr lang="cs-CZ" dirty="0"/>
              <a:t>zprávy příjemce podává elektronicky v MS2014+,</a:t>
            </a:r>
          </a:p>
          <a:p>
            <a:pPr marL="285750" lvl="2" indent="-285750">
              <a:spcBef>
                <a:spcPts val="0"/>
              </a:spcBef>
            </a:pPr>
            <a:r>
              <a:rPr lang="cs-CZ" dirty="0"/>
              <a:t>harmonogram jejich podání se příjemci zobrazuje v MS2014+ po datu schválení právního </a:t>
            </a:r>
            <a:r>
              <a:rPr lang="cs-CZ" dirty="0" smtClean="0"/>
              <a:t>aktu,</a:t>
            </a:r>
          </a:p>
          <a:p>
            <a:pPr marL="0" lvl="2" indent="0">
              <a:spcBef>
                <a:spcPts val="0"/>
              </a:spcBef>
              <a:buNone/>
            </a:pPr>
            <a:endParaRPr lang="cs-CZ" dirty="0"/>
          </a:p>
          <a:p>
            <a:pPr marL="0" lvl="1" indent="0">
              <a:spcBef>
                <a:spcPts val="0"/>
              </a:spcBef>
              <a:buNone/>
            </a:pPr>
            <a:r>
              <a:rPr lang="cs-CZ" sz="1600" dirty="0"/>
              <a:t>Další zprávu je možné podat až po schválení předchozích zpráv.</a:t>
            </a:r>
          </a:p>
          <a:p>
            <a:pPr marL="0" lvl="1" indent="0">
              <a:spcBef>
                <a:spcPts val="0"/>
              </a:spcBef>
              <a:buNone/>
            </a:pPr>
            <a:r>
              <a:rPr lang="cs-CZ" sz="1600" dirty="0"/>
              <a:t>Zprávy je možné podat až po uzavření změnových řízení.</a:t>
            </a:r>
          </a:p>
          <a:p>
            <a:pPr marL="0" lvl="1" indent="0">
              <a:spcBef>
                <a:spcPts val="0"/>
              </a:spcBef>
              <a:buNone/>
            </a:pPr>
            <a:r>
              <a:rPr lang="cs-CZ" sz="1600" dirty="0"/>
              <a:t>Provádí se kontrola formálních náležitostí a věcného obsahu zpráv</a:t>
            </a:r>
            <a:r>
              <a:rPr lang="cs-CZ" sz="1600" dirty="0" smtClean="0"/>
              <a:t>.</a:t>
            </a:r>
            <a:endParaRPr lang="cs-CZ" sz="1500" dirty="0"/>
          </a:p>
          <a:p>
            <a:pPr marL="0" lvl="1" indent="0">
              <a:spcBef>
                <a:spcPts val="0"/>
              </a:spcBef>
              <a:buNone/>
            </a:pPr>
            <a:r>
              <a:rPr lang="cs-CZ" sz="1600" dirty="0" smtClean="0"/>
              <a:t>Pojištění </a:t>
            </a:r>
            <a:r>
              <a:rPr lang="cs-CZ" sz="1600" dirty="0"/>
              <a:t>majetku v době udržitelnosti projektu je pouze doporučeno, není tedy povinností.</a:t>
            </a:r>
          </a:p>
          <a:p>
            <a:pPr marL="0" lvl="1" indent="0">
              <a:spcBef>
                <a:spcPts val="0"/>
              </a:spcBef>
              <a:buNone/>
            </a:pPr>
            <a:endParaRPr lang="cs-CZ" sz="1600"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dirty="0"/>
          </a:p>
        </p:txBody>
      </p:sp>
      <p:sp>
        <p:nvSpPr>
          <p:cNvPr id="7" name="Podnadpis 6"/>
          <p:cNvSpPr>
            <a:spLocks noGrp="1"/>
          </p:cNvSpPr>
          <p:nvPr>
            <p:ph type="subTitle" idx="1"/>
          </p:nvPr>
        </p:nvSpPr>
        <p:spPr>
          <a:xfrm>
            <a:off x="156851" y="5672072"/>
            <a:ext cx="8898249" cy="570201"/>
          </a:xfrm>
        </p:spPr>
        <p:txBody>
          <a:bodyPr>
            <a:normAutofit lnSpcReduction="10000"/>
          </a:bodyPr>
          <a:lstStyle/>
          <a:p>
            <a:r>
              <a:rPr lang="cs-CZ" sz="1400" dirty="0" smtClean="0">
                <a:solidFill>
                  <a:schemeClr val="bg1"/>
                </a:solidFill>
              </a:rPr>
              <a:t>Centrum pro regionální rozvoj České republiky, </a:t>
            </a:r>
          </a:p>
          <a:p>
            <a:r>
              <a:rPr lang="cs-CZ" sz="1400" dirty="0" smtClean="0">
                <a:solidFill>
                  <a:schemeClr val="bg1"/>
                </a:solidFill>
              </a:rPr>
              <a:t>U </a:t>
            </a:r>
            <a:r>
              <a:rPr lang="cs-CZ" sz="1400" dirty="0">
                <a:solidFill>
                  <a:schemeClr val="bg1"/>
                </a:solidFill>
              </a:rPr>
              <a:t>Nákladového nádraží 3144/4, 130 00 Praha </a:t>
            </a:r>
            <a:r>
              <a:rPr lang="cs-CZ" sz="1400" dirty="0" smtClean="0">
                <a:solidFill>
                  <a:schemeClr val="bg1"/>
                </a:solidFill>
              </a:rPr>
              <a:t>3</a:t>
            </a:r>
            <a:endParaRPr lang="cs-CZ" sz="1400" dirty="0">
              <a:solidFill>
                <a:schemeClr val="bg1"/>
              </a:solidFill>
            </a:endParaRPr>
          </a:p>
        </p:txBody>
      </p:sp>
      <p:sp>
        <p:nvSpPr>
          <p:cNvPr id="8" name="TextovéPole 7"/>
          <p:cNvSpPr txBox="1"/>
          <p:nvPr/>
        </p:nvSpPr>
        <p:spPr>
          <a:xfrm>
            <a:off x="1220477" y="969252"/>
            <a:ext cx="6769100" cy="3631763"/>
          </a:xfrm>
          <a:prstGeom prst="rect">
            <a:avLst/>
          </a:prstGeom>
          <a:noFill/>
        </p:spPr>
        <p:txBody>
          <a:bodyPr wrap="square" rtlCol="0">
            <a:spAutoFit/>
          </a:bodyPr>
          <a:lstStyle/>
          <a:p>
            <a:pPr algn="ctr"/>
            <a:r>
              <a:rPr lang="cs-CZ" sz="4000" dirty="0" smtClean="0">
                <a:solidFill>
                  <a:prstClr val="white"/>
                </a:solidFill>
              </a:rPr>
              <a:t>Děkuji za pozornost.</a:t>
            </a:r>
          </a:p>
          <a:p>
            <a:pPr algn="ctr"/>
            <a:endParaRPr lang="cs-CZ" sz="4000" dirty="0">
              <a:solidFill>
                <a:prstClr val="white"/>
              </a:solidFill>
            </a:endParaRPr>
          </a:p>
          <a:p>
            <a:pPr algn="ctr"/>
            <a:endParaRPr lang="cs-CZ" sz="4000" dirty="0" smtClean="0">
              <a:solidFill>
                <a:prstClr val="white"/>
              </a:solidFill>
            </a:endParaRPr>
          </a:p>
          <a:p>
            <a:r>
              <a:rPr lang="cs-CZ" dirty="0" smtClean="0">
                <a:solidFill>
                  <a:prstClr val="white"/>
                </a:solidFill>
              </a:rPr>
              <a:t>Ing.  Markéta Lutovská</a:t>
            </a:r>
          </a:p>
          <a:p>
            <a:r>
              <a:rPr lang="cs-CZ" dirty="0" smtClean="0">
                <a:solidFill>
                  <a:prstClr val="white"/>
                </a:solidFill>
              </a:rPr>
              <a:t>Centrum pro regionální rozvoj České republiky</a:t>
            </a:r>
          </a:p>
          <a:p>
            <a:r>
              <a:rPr lang="cs-CZ" dirty="0" smtClean="0">
                <a:solidFill>
                  <a:prstClr val="white"/>
                </a:solidFill>
              </a:rPr>
              <a:t>oddělení pro Liberecký kraj</a:t>
            </a:r>
          </a:p>
          <a:p>
            <a:r>
              <a:rPr lang="cs-CZ" dirty="0" smtClean="0">
                <a:solidFill>
                  <a:prstClr val="white"/>
                </a:solidFill>
              </a:rPr>
              <a:t>email.: </a:t>
            </a:r>
            <a:r>
              <a:rPr lang="cs-CZ" dirty="0" err="1" smtClean="0">
                <a:solidFill>
                  <a:prstClr val="white"/>
                </a:solidFill>
              </a:rPr>
              <a:t>marketa.lutovska</a:t>
            </a:r>
            <a:r>
              <a:rPr lang="cs-CZ" dirty="0" smtClean="0">
                <a:solidFill>
                  <a:prstClr val="white"/>
                </a:solidFill>
              </a:rPr>
              <a:t>@</a:t>
            </a:r>
            <a:r>
              <a:rPr lang="cs-CZ" dirty="0" err="1" smtClean="0">
                <a:solidFill>
                  <a:prstClr val="white"/>
                </a:solidFill>
              </a:rPr>
              <a:t>crr.cz</a:t>
            </a:r>
            <a:endParaRPr lang="cs-CZ" dirty="0" smtClean="0">
              <a:solidFill>
                <a:prstClr val="white"/>
              </a:solidFill>
            </a:endParaRPr>
          </a:p>
          <a:p>
            <a:r>
              <a:rPr lang="cs-CZ" dirty="0" smtClean="0">
                <a:solidFill>
                  <a:prstClr val="white"/>
                </a:solidFill>
              </a:rPr>
              <a:t>tel.:  </a:t>
            </a:r>
            <a:r>
              <a:rPr lang="cs-CZ" dirty="0" smtClean="0">
                <a:solidFill>
                  <a:schemeClr val="bg1"/>
                </a:solidFill>
              </a:rPr>
              <a:t>488 570 932</a:t>
            </a:r>
          </a:p>
          <a:p>
            <a:endParaRPr lang="cs-CZ" sz="2000" dirty="0">
              <a:solidFill>
                <a:prstClr val="white"/>
              </a:solidFill>
            </a:endParaRPr>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59366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01" y="2053928"/>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38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cs-CZ" sz="1600" b="1" dirty="0"/>
              <a:t>Prostřednictvím IS KP14+ probíhá podání úloh:</a:t>
            </a:r>
          </a:p>
          <a:p>
            <a:pPr lvl="0" algn="just"/>
            <a:endParaRPr lang="cs-CZ" sz="500" b="1" dirty="0"/>
          </a:p>
          <a:p>
            <a:pPr marL="285750" indent="-285750">
              <a:buFont typeface="Arial" panose="020B0604020202020204" pitchFamily="34" charset="0"/>
              <a:buChar char="•"/>
            </a:pPr>
            <a:r>
              <a:rPr lang="cs-CZ" u="sng" dirty="0"/>
              <a:t>žádost o </a:t>
            </a:r>
            <a:r>
              <a:rPr lang="cs-CZ" u="sng" dirty="0" smtClean="0"/>
              <a:t>podporu,</a:t>
            </a:r>
            <a:endParaRPr lang="cs-CZ" u="sng" dirty="0"/>
          </a:p>
          <a:p>
            <a:pPr marL="285750" indent="-285750">
              <a:buFont typeface="Arial" panose="020B0604020202020204" pitchFamily="34" charset="0"/>
              <a:buChar char="•"/>
            </a:pPr>
            <a:r>
              <a:rPr lang="cs-CZ" u="sng" dirty="0"/>
              <a:t>žádost o platbu </a:t>
            </a:r>
            <a:r>
              <a:rPr lang="cs-CZ" dirty="0"/>
              <a:t>– průběžná, </a:t>
            </a:r>
            <a:r>
              <a:rPr lang="cs-CZ" dirty="0" smtClean="0"/>
              <a:t>závěrečná,</a:t>
            </a:r>
            <a:endParaRPr lang="cs-CZ" dirty="0"/>
          </a:p>
          <a:p>
            <a:pPr marL="285750" indent="-285750">
              <a:buFont typeface="Arial" panose="020B0604020202020204" pitchFamily="34" charset="0"/>
              <a:buChar char="•"/>
            </a:pPr>
            <a:r>
              <a:rPr lang="cs-CZ" u="sng" dirty="0"/>
              <a:t>zprávy o realizaci  </a:t>
            </a:r>
            <a:r>
              <a:rPr lang="cs-CZ" dirty="0"/>
              <a:t>- průběžná, závěrečná (termíny podání </a:t>
            </a:r>
            <a:r>
              <a:rPr lang="cs-CZ" dirty="0" err="1"/>
              <a:t>ZoR</a:t>
            </a:r>
            <a:r>
              <a:rPr lang="cs-CZ" dirty="0"/>
              <a:t> se v IS KP14+ zobrazí po schválení právního aktu, žadatel obdrží depeši s upozorněním na blížící se termín podání</a:t>
            </a:r>
            <a:r>
              <a:rPr lang="cs-CZ" dirty="0" smtClean="0"/>
              <a:t>),</a:t>
            </a:r>
            <a:endParaRPr lang="cs-CZ" dirty="0"/>
          </a:p>
          <a:p>
            <a:pPr marL="285750" indent="-285750">
              <a:buFont typeface="Arial" panose="020B0604020202020204" pitchFamily="34" charset="0"/>
              <a:buChar char="•"/>
            </a:pPr>
            <a:r>
              <a:rPr lang="cs-CZ" u="sng" dirty="0"/>
              <a:t>žádosti o změnu </a:t>
            </a:r>
            <a:r>
              <a:rPr lang="cs-CZ" dirty="0"/>
              <a:t>- ze strany příjemce i ze strany Centra (ŘO</a:t>
            </a:r>
            <a:r>
              <a:rPr lang="cs-CZ" dirty="0" smtClean="0"/>
              <a:t>),</a:t>
            </a:r>
            <a:endParaRPr lang="cs-CZ" dirty="0"/>
          </a:p>
          <a:p>
            <a:pPr marL="285750" indent="-285750">
              <a:buFont typeface="Arial" panose="020B0604020202020204" pitchFamily="34" charset="0"/>
              <a:buChar char="•"/>
            </a:pPr>
            <a:r>
              <a:rPr lang="cs-CZ" u="sng" dirty="0"/>
              <a:t>zprávy o udržitelnosti projektu  </a:t>
            </a:r>
            <a:r>
              <a:rPr lang="cs-CZ" dirty="0"/>
              <a:t>- za každý rok - průběžná, </a:t>
            </a:r>
            <a:r>
              <a:rPr lang="cs-CZ" dirty="0" smtClean="0"/>
              <a:t>závěrečná.</a:t>
            </a:r>
            <a:endParaRPr lang="cs-CZ" dirty="0"/>
          </a:p>
          <a:p>
            <a:endParaRPr lang="cs-CZ" b="1" dirty="0">
              <a:solidFill>
                <a:srgbClr val="FF0000"/>
              </a:solidFill>
            </a:endParaRPr>
          </a:p>
          <a:p>
            <a:r>
              <a:rPr lang="cs-CZ" b="1" dirty="0">
                <a:solidFill>
                  <a:srgbClr val="FF0000"/>
                </a:solidFill>
              </a:rPr>
              <a:t>Veškerá komunikace mezi žadatelem a manažerem projektu </a:t>
            </a:r>
            <a:r>
              <a:rPr lang="cs-CZ" b="1" dirty="0" smtClean="0">
                <a:solidFill>
                  <a:srgbClr val="FF0000"/>
                </a:solidFill>
              </a:rPr>
              <a:t>po registrace žádosti o podporu musí </a:t>
            </a:r>
            <a:r>
              <a:rPr lang="cs-CZ" b="1" dirty="0">
                <a:solidFill>
                  <a:srgbClr val="FF0000"/>
                </a:solidFill>
              </a:rPr>
              <a:t>probíhat formou </a:t>
            </a:r>
            <a:r>
              <a:rPr lang="cs-CZ" b="1" dirty="0" smtClean="0">
                <a:solidFill>
                  <a:srgbClr val="FF0000"/>
                </a:solidFill>
              </a:rPr>
              <a:t>depeší.</a:t>
            </a:r>
            <a:endParaRPr lang="cs-CZ" b="1" dirty="0">
              <a:solidFill>
                <a:srgbClr val="FF0000"/>
              </a:solidFill>
            </a:endParaRPr>
          </a:p>
          <a:p>
            <a:pPr marL="19050" indent="-19050">
              <a:spcBef>
                <a:spcPts val="200"/>
              </a:spcBef>
              <a:tabLst>
                <a:tab pos="0" algn="l"/>
              </a:tabLst>
            </a:pPr>
            <a:endParaRPr lang="cs-CZ" sz="1400" dirty="0"/>
          </a:p>
          <a:p>
            <a:pPr marL="19050" indent="-19050">
              <a:spcBef>
                <a:spcPts val="200"/>
              </a:spcBef>
              <a:tabLst>
                <a:tab pos="0" algn="l"/>
              </a:tabLst>
            </a:pPr>
            <a:r>
              <a:rPr lang="cs-CZ" sz="1600" b="1" dirty="0"/>
              <a:t>Podání všech úloh je pouze elektronické prostřednictvím IS KP14</a:t>
            </a:r>
            <a:r>
              <a:rPr lang="cs-CZ" sz="1600" b="1" dirty="0" smtClean="0"/>
              <a:t>+.</a:t>
            </a:r>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413381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HW a SW požadavky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a:spcBef>
                <a:spcPts val="0"/>
              </a:spcBef>
              <a:spcAft>
                <a:spcPts val="0"/>
              </a:spcAft>
              <a:buFont typeface="Arial" pitchFamily="34" charset="0"/>
              <a:buChar char="•"/>
            </a:pPr>
            <a:r>
              <a:rPr lang="cs-CZ" dirty="0"/>
              <a:t>Pro bezproblémový chod doporučujeme </a:t>
            </a:r>
            <a:r>
              <a:rPr lang="cs-CZ" b="1" dirty="0"/>
              <a:t>nejnovější verzi prohlížeče </a:t>
            </a:r>
            <a:r>
              <a:rPr lang="cs-CZ" b="1" cap="all" dirty="0"/>
              <a:t>Internet Explorer, </a:t>
            </a:r>
            <a:r>
              <a:rPr lang="cs-CZ" dirty="0"/>
              <a:t>tj. aktuálně  verze 11.</a:t>
            </a:r>
            <a:endParaRPr lang="cs-CZ" b="1" cap="all" dirty="0"/>
          </a:p>
          <a:p>
            <a:pPr marL="177800" indent="-177800" algn="just">
              <a:spcBef>
                <a:spcPts val="0"/>
              </a:spcBef>
              <a:spcAft>
                <a:spcPts val="0"/>
              </a:spcAft>
              <a:buFont typeface="Arial" pitchFamily="34" charset="0"/>
              <a:buChar char="•"/>
            </a:pPr>
            <a:r>
              <a:rPr lang="cs-CZ" dirty="0"/>
              <a:t>K 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a:hlinkClick r:id="rId3"/>
              </a:rPr>
              <a:t>Silverlight</a:t>
            </a:r>
            <a:r>
              <a:rPr lang="cs-CZ" dirty="0"/>
              <a:t> a 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který slouží pro přístup k podpisovým certifikátům. </a:t>
            </a:r>
          </a:p>
          <a:p>
            <a:pPr marL="177800" lvl="1" indent="-177800" algn="just">
              <a:spcBef>
                <a:spcPts val="0"/>
              </a:spcBef>
              <a:buFont typeface="Arial" pitchFamily="34" charset="0"/>
              <a:buChar char="•"/>
            </a:pPr>
            <a:r>
              <a:rPr lang="cs-CZ" sz="1800" b="0" dirty="0">
                <a:solidFill>
                  <a:schemeClr val="tx1"/>
                </a:solidFill>
              </a:rPr>
              <a:t>Certifikát </a:t>
            </a:r>
            <a:r>
              <a:rPr lang="cs-CZ" sz="1800" dirty="0">
                <a:solidFill>
                  <a:schemeClr val="tx1"/>
                </a:solidFill>
              </a:rPr>
              <a:t>musí být vydaný akreditovaným poskytovatelem </a:t>
            </a:r>
            <a:r>
              <a:rPr lang="cs-CZ" sz="1800" b="0" dirty="0">
                <a:solidFill>
                  <a:schemeClr val="tx1"/>
                </a:solidFill>
              </a:rPr>
              <a:t>certifikačních služeb dle zákona č. 227/2000 Sb., o elektronickém podpisu, v platném znění, tzn. musí být vydaný některou z podporovaných certifikačních autorit (</a:t>
            </a:r>
            <a:r>
              <a:rPr lang="cs-CZ" sz="1800" b="0" dirty="0" err="1">
                <a:solidFill>
                  <a:schemeClr val="tx1"/>
                </a:solidFill>
              </a:rPr>
              <a:t>Postsignum</a:t>
            </a:r>
            <a:r>
              <a:rPr lang="cs-CZ" sz="1800" b="0" dirty="0">
                <a:solidFill>
                  <a:schemeClr val="tx1"/>
                </a:solidFill>
              </a:rPr>
              <a:t>, I.CA, </a:t>
            </a:r>
            <a:r>
              <a:rPr lang="cs-CZ" sz="1800" b="0" dirty="0" err="1">
                <a:solidFill>
                  <a:schemeClr val="tx1"/>
                </a:solidFill>
              </a:rPr>
              <a:t>eIdentity</a:t>
            </a:r>
            <a:r>
              <a:rPr lang="cs-CZ" sz="1800" b="0" dirty="0">
                <a:solidFill>
                  <a:schemeClr val="tx1"/>
                </a:solidFill>
              </a:rPr>
              <a:t>). Např. služby </a:t>
            </a:r>
            <a:r>
              <a:rPr lang="cs-CZ" sz="1800" b="0" dirty="0" err="1">
                <a:solidFill>
                  <a:schemeClr val="tx1"/>
                </a:solidFill>
              </a:rPr>
              <a:t>PostSignum</a:t>
            </a:r>
            <a:r>
              <a:rPr lang="cs-CZ" sz="1800" b="0" dirty="0">
                <a:solidFill>
                  <a:schemeClr val="tx1"/>
                </a:solidFill>
              </a:rPr>
              <a:t> jsou dostupné se službami Czech POINT.</a:t>
            </a:r>
          </a:p>
          <a:p>
            <a:pPr marL="177800" lvl="1" indent="-177800" algn="just">
              <a:spcBef>
                <a:spcPts val="0"/>
              </a:spcBef>
              <a:buFont typeface="Arial" pitchFamily="34" charset="0"/>
              <a:buChar char="•"/>
            </a:pPr>
            <a:r>
              <a:rPr lang="cs-CZ" sz="1800" b="0" dirty="0">
                <a:solidFill>
                  <a:schemeClr val="tx1"/>
                </a:solidFill>
              </a:rPr>
              <a:t>Certifikát si zajišťují a obnovují uživatelé MS2014+ na vlastní náklady </a:t>
            </a:r>
            <a:br>
              <a:rPr lang="cs-CZ" sz="1800" b="0" dirty="0">
                <a:solidFill>
                  <a:schemeClr val="tx1"/>
                </a:solidFill>
              </a:rPr>
            </a:br>
            <a:r>
              <a:rPr lang="cs-CZ" sz="1800" b="0" dirty="0">
                <a:solidFill>
                  <a:schemeClr val="tx1"/>
                </a:solidFill>
              </a:rPr>
              <a:t>u akreditovaného poskytovatele. </a:t>
            </a:r>
          </a:p>
          <a:p>
            <a:pPr marL="177800" lvl="1" indent="-177800" algn="just">
              <a:spcBef>
                <a:spcPts val="0"/>
              </a:spcBef>
              <a:buFont typeface="Arial" pitchFamily="34" charset="0"/>
              <a:buChar char="•"/>
            </a:pPr>
            <a:r>
              <a:rPr lang="cs-CZ" dirty="0">
                <a:solidFill>
                  <a:schemeClr val="tx1"/>
                </a:solidFill>
              </a:rPr>
              <a:t>Instalační balíček </a:t>
            </a:r>
            <a:r>
              <a:rPr lang="cs-CZ" dirty="0" err="1">
                <a:solidFill>
                  <a:schemeClr val="tx1"/>
                </a:solidFill>
                <a:hlinkClick r:id="rId4"/>
              </a:rPr>
              <a:t>TescoSW</a:t>
            </a:r>
            <a:r>
              <a:rPr lang="cs-CZ" dirty="0">
                <a:solidFill>
                  <a:schemeClr val="tx1"/>
                </a:solidFill>
                <a:hlinkClick r:id="rId4"/>
              </a:rPr>
              <a:t> </a:t>
            </a:r>
            <a:r>
              <a:rPr lang="cs-CZ" dirty="0" err="1">
                <a:solidFill>
                  <a:schemeClr val="tx1"/>
                </a:solidFill>
                <a:hlinkClick r:id="rId4"/>
              </a:rPr>
              <a:t>Elevated</a:t>
            </a:r>
            <a:r>
              <a:rPr lang="cs-CZ" dirty="0">
                <a:solidFill>
                  <a:schemeClr val="tx1"/>
                </a:solidFill>
                <a:hlinkClick r:id="rId4"/>
              </a:rPr>
              <a:t> </a:t>
            </a:r>
            <a:r>
              <a:rPr lang="cs-CZ" dirty="0" err="1">
                <a:solidFill>
                  <a:schemeClr val="tx1"/>
                </a:solidFill>
                <a:hlinkClick r:id="rId4"/>
              </a:rPr>
              <a:t>TrustTool</a:t>
            </a:r>
            <a:r>
              <a:rPr lang="cs-CZ" dirty="0">
                <a:solidFill>
                  <a:schemeClr val="tx1"/>
                </a:solidFill>
              </a:rPr>
              <a:t> naleznete v MS2014+ na záložce HW a SW požadavky.</a:t>
            </a:r>
            <a:endParaRPr lang="cs-CZ" cap="all" dirty="0">
              <a:solidFill>
                <a:schemeClr val="tx1"/>
              </a:solidFill>
            </a:endParaRPr>
          </a:p>
          <a:p>
            <a:pPr marL="177800" indent="-177800" algn="just">
              <a:spcBef>
                <a:spcPts val="0"/>
              </a:spcBef>
              <a:spcAft>
                <a:spcPts val="0"/>
              </a:spcAft>
              <a:buFont typeface="Arial" panose="020B0604020202020204" pitchFamily="34" charset="0"/>
              <a:buChar char="•"/>
            </a:pPr>
            <a:r>
              <a:rPr lang="cs-CZ" dirty="0"/>
              <a:t>Na záložce „FAQ“ (podzáložka „FAQ elektronický podpis“) jsou k dispozici principy práce s </a:t>
            </a:r>
            <a:r>
              <a:rPr lang="cs-CZ" dirty="0" smtClean="0"/>
              <a:t>certifikáty</a:t>
            </a:r>
            <a:r>
              <a:rPr lang="cs-CZ" dirty="0"/>
              <a:t>.</a:t>
            </a:r>
            <a:endParaRPr lang="cs-CZ" dirty="0" smtClean="0"/>
          </a:p>
        </p:txBody>
      </p:sp>
    </p:spTree>
    <p:extLst>
      <p:ext uri="{BB962C8B-B14F-4D97-AF65-F5344CB8AC3E}">
        <p14:creationId xmlns:p14="http://schemas.microsoft.com/office/powerpoint/2010/main" val="220624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Užitečné informace</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mít vždy </a:t>
            </a:r>
            <a:r>
              <a:rPr lang="cs-CZ" sz="1800" dirty="0">
                <a:solidFill>
                  <a:schemeClr val="tx1"/>
                </a:solidFill>
              </a:rPr>
              <a:t>přístup do portálu s rolí správce přístupů</a:t>
            </a:r>
            <a:r>
              <a:rPr lang="cs-CZ" sz="1800" b="0" dirty="0">
                <a:solidFill>
                  <a:schemeClr val="tx1"/>
                </a:solidFill>
              </a:rPr>
              <a:t>. Pouze s touto rolí lze přidávat/odebírat další uživatele (čtenář, editor, signatář, zmocněnec).</a:t>
            </a:r>
          </a:p>
          <a:p>
            <a:pPr marL="285750" lvl="1" indent="-285750" algn="just">
              <a:spcBef>
                <a:spcPct val="20000"/>
              </a:spcBef>
              <a:spcAft>
                <a:spcPts val="200"/>
              </a:spcAft>
              <a:buFont typeface="Arial" panose="020B0604020202020204" pitchFamily="34" charset="0"/>
              <a:buChar char="•"/>
            </a:pPr>
            <a:r>
              <a:rPr lang="cs-CZ" sz="1800" b="0" dirty="0">
                <a:solidFill>
                  <a:schemeClr val="tx1"/>
                </a:solidFill>
              </a:rPr>
              <a:t>K podepisování všech nebo určitých úloh je možné </a:t>
            </a:r>
            <a:r>
              <a:rPr lang="cs-CZ" sz="1800" dirty="0">
                <a:solidFill>
                  <a:schemeClr val="tx1"/>
                </a:solidFill>
              </a:rPr>
              <a:t>zmocnit jinou osobu plnou mocí,</a:t>
            </a:r>
            <a:r>
              <a:rPr lang="cs-CZ" sz="1800" b="0" dirty="0">
                <a:solidFill>
                  <a:schemeClr val="tx1"/>
                </a:solidFill>
              </a:rPr>
              <a:t> která se nahraje do IS KP14+ na záložku plné moci.</a:t>
            </a:r>
            <a:endParaRPr lang="cs-CZ" dirty="0"/>
          </a:p>
          <a:p>
            <a:pPr marL="285750" indent="-285750" algn="just">
              <a:buFont typeface="Arial" panose="020B0604020202020204" pitchFamily="34" charset="0"/>
              <a:buChar char="•"/>
            </a:pPr>
            <a:r>
              <a:rPr lang="cs-CZ" b="1" dirty="0"/>
              <a:t>Informace o stavu projektu </a:t>
            </a:r>
            <a:r>
              <a:rPr lang="cs-CZ" dirty="0"/>
              <a:t>včetně výsledků hodnocení projektu se žadatel/příjemce dozví </a:t>
            </a:r>
            <a:r>
              <a:rPr lang="cs-CZ" dirty="0" smtClean="0"/>
              <a:t>přes </a:t>
            </a:r>
            <a:r>
              <a:rPr lang="cs-CZ" dirty="0"/>
              <a:t>systém.</a:t>
            </a:r>
          </a:p>
          <a:p>
            <a:pPr marL="285750" indent="-285750" algn="just">
              <a:buFont typeface="Arial" panose="020B0604020202020204" pitchFamily="34" charset="0"/>
              <a:buChar char="•"/>
            </a:pPr>
            <a:r>
              <a:rPr lang="cs-CZ" b="1" dirty="0"/>
              <a:t>Právní akt – Registrace akce a Rozhodnutí o poskytnutí dotace</a:t>
            </a:r>
            <a:r>
              <a:rPr lang="cs-CZ" dirty="0"/>
              <a:t>/Registrace akce  a Stanovení výdajů na financování akce OSS/Dopis</a:t>
            </a:r>
            <a:r>
              <a:rPr lang="cs-CZ" b="1" dirty="0"/>
              <a:t> </a:t>
            </a:r>
            <a:r>
              <a:rPr lang="cs-CZ" dirty="0"/>
              <a:t>včetně podmínek bude příjemci zpřístupněn taktéž pouze přes systém</a:t>
            </a:r>
            <a:r>
              <a:rPr lang="cs-CZ" dirty="0" smtClean="0"/>
              <a:t>.</a:t>
            </a:r>
          </a:p>
          <a:p>
            <a:pPr marL="285750" indent="-285750" algn="just">
              <a:buFont typeface="Arial" panose="020B0604020202020204" pitchFamily="34" charset="0"/>
              <a:buChar char="•"/>
            </a:pPr>
            <a:r>
              <a:rPr lang="cs-CZ" dirty="0"/>
              <a:t>Doporučujeme si v IS KP14+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a:t>).</a:t>
            </a:r>
            <a:endParaRPr lang="cs-CZ" b="1" dirty="0"/>
          </a:p>
          <a:p>
            <a:pPr marL="285750" indent="-285750" algn="just">
              <a:buFont typeface="Arial" panose="020B0604020202020204" pitchFamily="34" charset="0"/>
              <a:buChar char="•"/>
            </a:pPr>
            <a:r>
              <a:rPr lang="cs-CZ" b="1" dirty="0" smtClean="0"/>
              <a:t>Jednotlivé přílohy</a:t>
            </a:r>
            <a:r>
              <a:rPr lang="cs-CZ" dirty="0" smtClean="0"/>
              <a:t> </a:t>
            </a:r>
            <a:r>
              <a:rPr lang="cs-CZ" dirty="0"/>
              <a:t>není nutné elektronicky podepisovat. </a:t>
            </a:r>
            <a:r>
              <a:rPr lang="cs-CZ" b="1" dirty="0"/>
              <a:t>Podepisuje se až kompletní žádost </a:t>
            </a:r>
            <a:r>
              <a:rPr lang="cs-CZ" dirty="0"/>
              <a:t>o podporu. </a:t>
            </a:r>
          </a:p>
          <a:p>
            <a:pPr marL="285750" indent="-285750" algn="just">
              <a:buFont typeface="Arial" panose="020B0604020202020204" pitchFamily="34" charset="0"/>
              <a:buChar char="•"/>
            </a:pPr>
            <a:r>
              <a:rPr lang="cs-CZ" dirty="0"/>
              <a:t>Jednotlivé přílohy se </a:t>
            </a:r>
            <a:r>
              <a:rPr lang="cs-CZ" dirty="0" smtClean="0"/>
              <a:t>nahrávají </a:t>
            </a:r>
            <a:r>
              <a:rPr lang="cs-CZ" dirty="0"/>
              <a:t>na záložku </a:t>
            </a:r>
            <a:r>
              <a:rPr lang="cs-CZ" dirty="0" smtClean="0"/>
              <a:t>„Dokumenty</a:t>
            </a:r>
            <a:r>
              <a:rPr lang="cs-CZ" dirty="0"/>
              <a:t>“, </a:t>
            </a:r>
            <a:r>
              <a:rPr lang="cs-CZ" dirty="0" smtClean="0"/>
              <a:t>případně </a:t>
            </a:r>
            <a:r>
              <a:rPr lang="cs-CZ" dirty="0"/>
              <a:t>na </a:t>
            </a:r>
            <a:r>
              <a:rPr lang="cs-CZ" b="1" dirty="0" smtClean="0"/>
              <a:t>jiná </a:t>
            </a:r>
            <a:r>
              <a:rPr lang="cs-CZ" b="1" dirty="0"/>
              <a:t>místa </a:t>
            </a:r>
            <a:r>
              <a:rPr lang="cs-CZ" b="1" dirty="0" smtClean="0"/>
              <a:t>v žádosti o podporu </a:t>
            </a:r>
            <a:r>
              <a:rPr lang="cs-CZ" dirty="0" smtClean="0"/>
              <a:t>(</a:t>
            </a:r>
            <a:r>
              <a:rPr lang="cs-CZ" dirty="0"/>
              <a:t>týká se plných mocí a veřejných zakázek</a:t>
            </a:r>
            <a:r>
              <a:rPr lang="cs-CZ" dirty="0" smtClean="0"/>
              <a:t>).</a:t>
            </a:r>
          </a:p>
        </p:txBody>
      </p:sp>
    </p:spTree>
    <p:extLst>
      <p:ext uri="{BB962C8B-B14F-4D97-AF65-F5344CB8AC3E}">
        <p14:creationId xmlns:p14="http://schemas.microsoft.com/office/powerpoint/2010/main" val="46196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Co Vám pomůže při vyplnění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0070C0"/>
                </a:solidFill>
              </a:rPr>
              <a:t>Postup pro podání žádosti o podporu v MS2014</a:t>
            </a:r>
            <a:r>
              <a:rPr lang="cs-CZ" sz="1800" dirty="0" smtClean="0">
                <a:solidFill>
                  <a:srgbClr val="0070C0"/>
                </a:solidFill>
              </a:rPr>
              <a:t>+. </a:t>
            </a:r>
            <a:endParaRPr lang="cs-CZ" sz="1800" dirty="0">
              <a:solidFill>
                <a:srgbClr val="0070C0"/>
              </a:solidFill>
            </a:endParaRPr>
          </a:p>
          <a:p>
            <a:pPr algn="just"/>
            <a:endParaRPr lang="cs-CZ" sz="800" b="1" dirty="0"/>
          </a:p>
          <a:p>
            <a:pPr algn="just"/>
            <a:r>
              <a:rPr lang="cs-CZ" sz="1600" b="1" dirty="0"/>
              <a:t>II. 	Obecná pravidla pro žadatele a příjemce (přílohy):  </a:t>
            </a:r>
          </a:p>
          <a:p>
            <a:pPr marL="914400" lvl="1" indent="-285750" algn="just">
              <a:buFont typeface="Wingdings" panose="05000000000000000000" pitchFamily="2" charset="2"/>
              <a:buChar char="§"/>
            </a:pPr>
            <a:r>
              <a:rPr lang="cs-CZ" sz="1800" dirty="0">
                <a:solidFill>
                  <a:srgbClr val="0070C0"/>
                </a:solidFill>
              </a:rPr>
              <a:t>Postup pro zpracování CBA v MS2014</a:t>
            </a:r>
            <a:r>
              <a:rPr lang="cs-CZ" sz="1800" dirty="0" smtClean="0">
                <a:solidFill>
                  <a:srgbClr val="0070C0"/>
                </a:solidFill>
              </a:rPr>
              <a:t>+, </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zadávání žádosti o změnu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podání žádosti o přezkum hodnocení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endParaRPr lang="cs-CZ" sz="800" dirty="0">
              <a:solidFill>
                <a:srgbClr val="FF0000"/>
              </a:solidFill>
            </a:endParaRPr>
          </a:p>
          <a:p>
            <a:pPr marL="400050" indent="-400050" algn="just">
              <a:buAutoNum type="romanUcPeriod" startAt="3"/>
            </a:pPr>
            <a:r>
              <a:rPr lang="cs-CZ" sz="1600" b="1" dirty="0"/>
              <a:t>Edukační videa </a:t>
            </a:r>
            <a:r>
              <a:rPr lang="cs-CZ" sz="1600" dirty="0"/>
              <a:t>na portálu </a:t>
            </a:r>
            <a:r>
              <a:rPr lang="cs-CZ" sz="1600" dirty="0">
                <a:hlinkClick r:id="rId3"/>
              </a:rPr>
              <a:t>www.dotaceeu.cz</a:t>
            </a:r>
            <a:r>
              <a:rPr lang="cs-CZ" sz="1600" dirty="0"/>
              <a:t> - ke shlédnutí jednotlivé díly: 1. Představujeme IS KP14+, 2. Jak založit žádost, 3. Vyplnění žádosti I, 4. Vyplnění žádosti II, 5. Zprávy o realizace projektu.</a:t>
            </a:r>
          </a:p>
          <a:p>
            <a:pPr marL="400050" indent="-400050" algn="just">
              <a:buAutoNum type="romanUcPeriod" startAt="3"/>
            </a:pPr>
            <a:endParaRPr lang="cs-CZ" sz="800" dirty="0"/>
          </a:p>
          <a:p>
            <a:pPr indent="-285750" algn="just"/>
            <a:r>
              <a:rPr lang="cs-CZ" dirty="0"/>
              <a:t>Případné chyby v systému </a:t>
            </a:r>
            <a:r>
              <a:rPr lang="cs-CZ" dirty="0" smtClean="0"/>
              <a:t>zasílejte </a:t>
            </a:r>
            <a:r>
              <a:rPr lang="cs-CZ" dirty="0"/>
              <a:t>kontaktním osobám Centra v jednotlivých </a:t>
            </a:r>
            <a:r>
              <a:rPr lang="cs-CZ" dirty="0" smtClean="0"/>
              <a:t>krajích (pozice administrátor monitorovacího systému) </a:t>
            </a:r>
            <a:r>
              <a:rPr lang="cs-CZ" dirty="0"/>
              <a:t>- </a:t>
            </a:r>
            <a:r>
              <a:rPr lang="cs-CZ" b="1" dirty="0" smtClean="0"/>
              <a:t>přiložte </a:t>
            </a:r>
            <a:r>
              <a:rPr lang="cs-CZ" b="1" dirty="0" err="1"/>
              <a:t>Print</a:t>
            </a:r>
            <a:r>
              <a:rPr lang="cs-CZ" b="1" dirty="0"/>
              <a:t> </a:t>
            </a:r>
            <a:r>
              <a:rPr lang="cs-CZ" b="1" dirty="0" err="1"/>
              <a:t>Screen</a:t>
            </a:r>
            <a:r>
              <a:rPr lang="cs-CZ" b="1" dirty="0"/>
              <a:t> chybové hlášky</a:t>
            </a:r>
            <a:r>
              <a:rPr lang="cs-CZ" dirty="0"/>
              <a:t> při kontrole na dané záložce, kde se chyba </a:t>
            </a:r>
            <a:r>
              <a:rPr lang="cs-CZ" dirty="0" smtClean="0"/>
              <a:t>vyskytuje. </a:t>
            </a:r>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267980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5262</TotalTime>
  <Words>2922</Words>
  <Application>Microsoft Office PowerPoint</Application>
  <PresentationFormat>Předvádění na obrazovce (4:3)</PresentationFormat>
  <Paragraphs>533</Paragraphs>
  <Slides>47</Slides>
  <Notes>11</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CRR template</vt:lpstr>
      <vt:lpstr>Představení Centra pro regionální rozvoj České republiky</vt:lpstr>
      <vt:lpstr>Role Centra v IROP</vt:lpstr>
      <vt:lpstr>www.crr.cz</vt:lpstr>
      <vt:lpstr>Webová aplikace IS KP14+ (Informační Systém Konečného Příjemce)</vt:lpstr>
      <vt:lpstr>Portál IS KP14+</vt:lpstr>
      <vt:lpstr>Portál IS KP14+</vt:lpstr>
      <vt:lpstr>HW a SW požadavky</vt:lpstr>
      <vt:lpstr>Užitečné informace</vt:lpstr>
      <vt:lpstr>Co Vám pomůže při vyplnění IS KP14+?</vt:lpstr>
      <vt:lpstr>Příjem a hodnocení žádostí o podporu v IROP</vt:lpstr>
      <vt:lpstr>Příjem žádostí o podporu</vt:lpstr>
      <vt:lpstr>Informace pro žadatele o průběhu hodnocení</vt:lpstr>
      <vt:lpstr>Hodnocení žádostí</vt:lpstr>
      <vt:lpstr>Hodnocení žádostí o podporu</vt:lpstr>
      <vt:lpstr>Kontrola přijatelnosti a formálních náležitostí</vt:lpstr>
      <vt:lpstr>Kritéria formálních náležitostí – NAPRAVITELNÁ </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Obecná kritéria přijatelnosti - NENAPRAVITELNÁ</vt:lpstr>
      <vt:lpstr>Obecná kritéria přijatelnosti - NENAPRAVITELNÁ</vt:lpstr>
      <vt:lpstr>Obecná kritéria přijatelnosti - NENAPRAVITELNÁ</vt:lpstr>
      <vt:lpstr>Obecná kritéria přijatelnosti - NAPRAVITELNÁ</vt:lpstr>
      <vt:lpstr>Obecná kritéria přijatelnosti - NAPRAVITELNÁ</vt:lpstr>
      <vt:lpstr>Obecná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CBA</vt:lpstr>
      <vt:lpstr>Věcné hodnocení</vt:lpstr>
      <vt:lpstr>Ex-ante analýza rizik</vt:lpstr>
      <vt:lpstr>Ex-ante kontrola</vt:lpstr>
      <vt:lpstr>Výběr projektů</vt:lpstr>
      <vt:lpstr>Vydání právního aktu – Registrace akce  a Rozhodnutí o poskytnutí dotace/Stanovení výdajů</vt:lpstr>
      <vt:lpstr>Žádost o přezkum výsledku hodnocení</vt:lpstr>
      <vt:lpstr>Změny v projektech</vt:lpstr>
      <vt:lpstr>Monitorování realizace projektů</vt:lpstr>
      <vt:lpstr>Prezentace aplikace PowerPoint</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uzivatel</cp:lastModifiedBy>
  <cp:revision>398</cp:revision>
  <cp:lastPrinted>2015-11-10T07:37:02Z</cp:lastPrinted>
  <dcterms:created xsi:type="dcterms:W3CDTF">2014-09-16T20:50:40Z</dcterms:created>
  <dcterms:modified xsi:type="dcterms:W3CDTF">2016-10-11T07:06:24Z</dcterms:modified>
</cp:coreProperties>
</file>