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7"/>
  </p:notesMasterIdLst>
  <p:handoutMasterIdLst>
    <p:handoutMasterId r:id="rId58"/>
  </p:handoutMasterIdLst>
  <p:sldIdLst>
    <p:sldId id="256" r:id="rId5"/>
    <p:sldId id="427" r:id="rId6"/>
    <p:sldId id="422" r:id="rId7"/>
    <p:sldId id="423" r:id="rId8"/>
    <p:sldId id="424" r:id="rId9"/>
    <p:sldId id="491" r:id="rId10"/>
    <p:sldId id="457" r:id="rId11"/>
    <p:sldId id="426" r:id="rId12"/>
    <p:sldId id="431" r:id="rId13"/>
    <p:sldId id="432" r:id="rId14"/>
    <p:sldId id="433" r:id="rId15"/>
    <p:sldId id="462" r:id="rId16"/>
    <p:sldId id="469" r:id="rId17"/>
    <p:sldId id="436" r:id="rId18"/>
    <p:sldId id="438" r:id="rId19"/>
    <p:sldId id="439" r:id="rId20"/>
    <p:sldId id="440" r:id="rId21"/>
    <p:sldId id="442" r:id="rId22"/>
    <p:sldId id="485" r:id="rId23"/>
    <p:sldId id="445" r:id="rId24"/>
    <p:sldId id="446" r:id="rId25"/>
    <p:sldId id="447" r:id="rId26"/>
    <p:sldId id="448" r:id="rId27"/>
    <p:sldId id="449" r:id="rId28"/>
    <p:sldId id="450" r:id="rId29"/>
    <p:sldId id="451" r:id="rId30"/>
    <p:sldId id="452" r:id="rId31"/>
    <p:sldId id="453" r:id="rId32"/>
    <p:sldId id="454" r:id="rId33"/>
    <p:sldId id="455" r:id="rId34"/>
    <p:sldId id="360" r:id="rId35"/>
    <p:sldId id="428" r:id="rId36"/>
    <p:sldId id="494" r:id="rId37"/>
    <p:sldId id="495" r:id="rId38"/>
    <p:sldId id="496" r:id="rId39"/>
    <p:sldId id="497" r:id="rId40"/>
    <p:sldId id="498" r:id="rId41"/>
    <p:sldId id="499" r:id="rId42"/>
    <p:sldId id="500" r:id="rId43"/>
    <p:sldId id="501" r:id="rId44"/>
    <p:sldId id="502" r:id="rId45"/>
    <p:sldId id="503" r:id="rId46"/>
    <p:sldId id="504" r:id="rId47"/>
    <p:sldId id="507" r:id="rId48"/>
    <p:sldId id="509" r:id="rId49"/>
    <p:sldId id="510" r:id="rId50"/>
    <p:sldId id="511" r:id="rId51"/>
    <p:sldId id="512" r:id="rId52"/>
    <p:sldId id="505" r:id="rId53"/>
    <p:sldId id="506" r:id="rId54"/>
    <p:sldId id="513" r:id="rId55"/>
    <p:sldId id="476" r:id="rId56"/>
  </p:sldIdLst>
  <p:sldSz cx="9144000" cy="6858000" type="screen4x3"/>
  <p:notesSz cx="666273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límová" initials="Vilímová" lastIdx="3" clrIdx="0"/>
  <p:cmAuthor id="1" name="Ondřej Pešek" initials="O.P." lastIdx="1" clrIdx="1"/>
  <p:cmAuthor id="2" name="Jakub Horáček" initials="JH"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884" autoAdjust="0"/>
  </p:normalViewPr>
  <p:slideViewPr>
    <p:cSldViewPr snapToGrid="0" snapToObjects="1">
      <p:cViewPr varScale="1">
        <p:scale>
          <a:sx n="87" d="100"/>
          <a:sy n="87" d="100"/>
        </p:scale>
        <p:origin x="-113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4"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4"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18AB0A-7BED-45CC-8968-54C5D48470FD}" type="doc">
      <dgm:prSet loTypeId="urn:microsoft.com/office/officeart/2005/8/layout/vList4#1" loCatId="list" qsTypeId="urn:microsoft.com/office/officeart/2005/8/quickstyle/simple3" qsCatId="simple" csTypeId="urn:microsoft.com/office/officeart/2005/8/colors/accent1_2" csCatId="accent1" phldr="1"/>
      <dgm:spPr/>
      <dgm:t>
        <a:bodyPr/>
        <a:lstStyle/>
        <a:p>
          <a:endParaRPr lang="cs-CZ"/>
        </a:p>
      </dgm:t>
    </dgm:pt>
    <dgm:pt modelId="{38804BD3-7704-44DB-93A2-A6FB8DF386BF}">
      <dgm:prSet phldrT="[Text]" custT="1"/>
      <dgm:spPr/>
      <dgm:t>
        <a:bodyPr/>
        <a:lstStyle/>
        <a:p>
          <a:r>
            <a:rPr lang="cs-CZ" sz="1600" b="1" dirty="0" smtClean="0"/>
            <a:t>Prioritní osa 1 - Infrastruktura</a:t>
          </a:r>
          <a:endParaRPr lang="cs-CZ" sz="1600" b="1" dirty="0"/>
        </a:p>
      </dgm:t>
    </dgm:pt>
    <dgm:pt modelId="{5AECA738-EC58-4AD8-B30B-720E0E369E9D}" type="parTrans" cxnId="{B64F7126-809B-46FA-8512-AB45C1CB52DD}">
      <dgm:prSet/>
      <dgm:spPr/>
      <dgm:t>
        <a:bodyPr/>
        <a:lstStyle/>
        <a:p>
          <a:endParaRPr lang="cs-CZ"/>
        </a:p>
      </dgm:t>
    </dgm:pt>
    <dgm:pt modelId="{97E853D5-3B2B-4DCE-BF44-F459F80E6EE5}" type="sibTrans" cxnId="{B64F7126-809B-46FA-8512-AB45C1CB52DD}">
      <dgm:prSet/>
      <dgm:spPr/>
      <dgm:t>
        <a:bodyPr/>
        <a:lstStyle/>
        <a:p>
          <a:endParaRPr lang="cs-CZ"/>
        </a:p>
      </dgm:t>
    </dgm:pt>
    <dgm:pt modelId="{C5C86733-1C4E-4ABE-BC8B-70E73BF8076C}">
      <dgm:prSet phldrT="[Text]" custT="1"/>
      <dgm:spPr/>
      <dgm:t>
        <a:bodyPr/>
        <a:lstStyle/>
        <a:p>
          <a:r>
            <a:rPr lang="cs-CZ" sz="1200" dirty="0" smtClean="0"/>
            <a:t>Konkurenceschopné, dostupné a bezpečné regiony</a:t>
          </a:r>
          <a:endParaRPr lang="cs-CZ" sz="1200" dirty="0"/>
        </a:p>
      </dgm:t>
    </dgm:pt>
    <dgm:pt modelId="{AEF1FBBF-C95F-45ED-A8E1-CE69CDF9D44F}" type="parTrans" cxnId="{15A7B2A0-6A73-413A-BB86-87F351908914}">
      <dgm:prSet/>
      <dgm:spPr/>
      <dgm:t>
        <a:bodyPr/>
        <a:lstStyle/>
        <a:p>
          <a:endParaRPr lang="cs-CZ"/>
        </a:p>
      </dgm:t>
    </dgm:pt>
    <dgm:pt modelId="{286C2363-6DA5-4FB5-8346-569610400F7C}" type="sibTrans" cxnId="{15A7B2A0-6A73-413A-BB86-87F351908914}">
      <dgm:prSet/>
      <dgm:spPr/>
      <dgm:t>
        <a:bodyPr/>
        <a:lstStyle/>
        <a:p>
          <a:endParaRPr lang="cs-CZ"/>
        </a:p>
      </dgm:t>
    </dgm:pt>
    <dgm:pt modelId="{A8C219C7-9F00-4E75-8B16-481975849224}">
      <dgm:prSet phldrT="[Text]" custT="1"/>
      <dgm:spPr/>
      <dgm:t>
        <a:bodyPr/>
        <a:lstStyle/>
        <a:p>
          <a:r>
            <a:rPr lang="cs-CZ" sz="1200" dirty="0" smtClean="0"/>
            <a:t>Alokace 1,6 mld. EUR</a:t>
          </a:r>
          <a:endParaRPr lang="cs-CZ" sz="1200" dirty="0"/>
        </a:p>
      </dgm:t>
    </dgm:pt>
    <dgm:pt modelId="{3D529C3B-331C-4A53-8447-64F92C02A4C9}" type="parTrans" cxnId="{DC478773-C6CC-4E8E-9071-ECCDF2C2EF2E}">
      <dgm:prSet/>
      <dgm:spPr/>
      <dgm:t>
        <a:bodyPr/>
        <a:lstStyle/>
        <a:p>
          <a:endParaRPr lang="cs-CZ"/>
        </a:p>
      </dgm:t>
    </dgm:pt>
    <dgm:pt modelId="{7EDC45D9-79A5-434A-AB8A-41008476D2F4}" type="sibTrans" cxnId="{DC478773-C6CC-4E8E-9071-ECCDF2C2EF2E}">
      <dgm:prSet/>
      <dgm:spPr/>
      <dgm:t>
        <a:bodyPr/>
        <a:lstStyle/>
        <a:p>
          <a:endParaRPr lang="cs-CZ"/>
        </a:p>
      </dgm:t>
    </dgm:pt>
    <dgm:pt modelId="{855CB492-B9C1-4831-9453-D02DC01556CB}">
      <dgm:prSet phldrT="[Text]" custT="1"/>
      <dgm:spPr/>
      <dgm:t>
        <a:bodyPr/>
        <a:lstStyle/>
        <a:p>
          <a:r>
            <a:rPr lang="cs-CZ" sz="1600" b="1" dirty="0" smtClean="0"/>
            <a:t>Prioritní osa 2 - Lidé</a:t>
          </a:r>
          <a:endParaRPr lang="cs-CZ" sz="1600" b="1" dirty="0"/>
        </a:p>
      </dgm:t>
    </dgm:pt>
    <dgm:pt modelId="{46A500E4-F521-4FED-80BC-55EF97D6434D}" type="parTrans" cxnId="{E1E70704-B184-417B-9262-1209773EB354}">
      <dgm:prSet/>
      <dgm:spPr/>
      <dgm:t>
        <a:bodyPr/>
        <a:lstStyle/>
        <a:p>
          <a:endParaRPr lang="cs-CZ"/>
        </a:p>
      </dgm:t>
    </dgm:pt>
    <dgm:pt modelId="{89B1A5F6-0C83-44AA-BDC4-F0486C8FEB1C}" type="sibTrans" cxnId="{E1E70704-B184-417B-9262-1209773EB354}">
      <dgm:prSet/>
      <dgm:spPr/>
      <dgm:t>
        <a:bodyPr/>
        <a:lstStyle/>
        <a:p>
          <a:endParaRPr lang="cs-CZ"/>
        </a:p>
      </dgm:t>
    </dgm:pt>
    <dgm:pt modelId="{098ADAF1-68DC-4019-95EC-CF9DEA0595F5}">
      <dgm:prSet phldrT="[Text]" custT="1"/>
      <dgm:spPr/>
      <dgm:t>
        <a:bodyPr/>
        <a:lstStyle/>
        <a:p>
          <a:r>
            <a:rPr lang="cs-CZ" sz="1200" dirty="0" smtClean="0"/>
            <a:t>Zkvalitnění veřejných služeb a podmínek života pro obyvatele regionů</a:t>
          </a:r>
          <a:endParaRPr lang="cs-CZ" sz="1200" dirty="0"/>
        </a:p>
      </dgm:t>
    </dgm:pt>
    <dgm:pt modelId="{BBC28CAB-1411-42FD-AE69-490F5FA47BCC}" type="parTrans" cxnId="{0D1EA085-623E-4D57-808B-B23AF2C24995}">
      <dgm:prSet/>
      <dgm:spPr/>
      <dgm:t>
        <a:bodyPr/>
        <a:lstStyle/>
        <a:p>
          <a:endParaRPr lang="cs-CZ"/>
        </a:p>
      </dgm:t>
    </dgm:pt>
    <dgm:pt modelId="{3601A7EA-3FDB-4E9C-A299-B4AF145636B4}" type="sibTrans" cxnId="{0D1EA085-623E-4D57-808B-B23AF2C24995}">
      <dgm:prSet/>
      <dgm:spPr/>
      <dgm:t>
        <a:bodyPr/>
        <a:lstStyle/>
        <a:p>
          <a:endParaRPr lang="cs-CZ"/>
        </a:p>
      </dgm:t>
    </dgm:pt>
    <dgm:pt modelId="{75152ED6-09D4-4CB2-B330-0EBA2A1F6BEE}">
      <dgm:prSet phldrT="[Text]" custT="1"/>
      <dgm:spPr/>
      <dgm:t>
        <a:bodyPr/>
        <a:lstStyle/>
        <a:p>
          <a:r>
            <a:rPr lang="cs-CZ" sz="1200" dirty="0" smtClean="0"/>
            <a:t>Alokace 1,7 mld. EUR</a:t>
          </a:r>
          <a:endParaRPr lang="cs-CZ" sz="1200" dirty="0"/>
        </a:p>
      </dgm:t>
    </dgm:pt>
    <dgm:pt modelId="{CC109D3F-9445-4552-9CA0-A9E9B002361B}" type="parTrans" cxnId="{7442FBE8-417F-4111-B6ED-AEAE7C9C435B}">
      <dgm:prSet/>
      <dgm:spPr/>
      <dgm:t>
        <a:bodyPr/>
        <a:lstStyle/>
        <a:p>
          <a:endParaRPr lang="cs-CZ"/>
        </a:p>
      </dgm:t>
    </dgm:pt>
    <dgm:pt modelId="{C930B535-36DD-47E2-9858-8F6E44F2C9EA}" type="sibTrans" cxnId="{7442FBE8-417F-4111-B6ED-AEAE7C9C435B}">
      <dgm:prSet/>
      <dgm:spPr/>
      <dgm:t>
        <a:bodyPr/>
        <a:lstStyle/>
        <a:p>
          <a:endParaRPr lang="cs-CZ"/>
        </a:p>
      </dgm:t>
    </dgm:pt>
    <dgm:pt modelId="{D74C87B0-8199-4D82-97CA-8716D0810C88}">
      <dgm:prSet phldrT="[Text]" custT="1"/>
      <dgm:spPr/>
      <dgm:t>
        <a:bodyPr/>
        <a:lstStyle/>
        <a:p>
          <a:r>
            <a:rPr lang="cs-CZ" sz="1600" b="1" dirty="0" smtClean="0"/>
            <a:t>Prioritní osa 3 - Instituce</a:t>
          </a:r>
          <a:endParaRPr lang="cs-CZ" sz="1600" b="1" dirty="0"/>
        </a:p>
      </dgm:t>
    </dgm:pt>
    <dgm:pt modelId="{BA6FD47A-7786-47D8-9381-A1E3D218F4E4}" type="parTrans" cxnId="{CC11735D-CD9A-491C-AEF0-7073EE76FB85}">
      <dgm:prSet/>
      <dgm:spPr/>
      <dgm:t>
        <a:bodyPr/>
        <a:lstStyle/>
        <a:p>
          <a:endParaRPr lang="cs-CZ"/>
        </a:p>
      </dgm:t>
    </dgm:pt>
    <dgm:pt modelId="{63D68963-997E-49B1-9594-476FD97AA95B}" type="sibTrans" cxnId="{CC11735D-CD9A-491C-AEF0-7073EE76FB85}">
      <dgm:prSet/>
      <dgm:spPr/>
      <dgm:t>
        <a:bodyPr/>
        <a:lstStyle/>
        <a:p>
          <a:endParaRPr lang="cs-CZ"/>
        </a:p>
      </dgm:t>
    </dgm:pt>
    <dgm:pt modelId="{34C60AC1-3BAF-4349-9B04-1EBEAA6874AE}">
      <dgm:prSet phldrT="[Text]" custT="1"/>
      <dgm:spPr/>
      <dgm:t>
        <a:bodyPr/>
        <a:lstStyle/>
        <a:p>
          <a:r>
            <a:rPr lang="cs-CZ" sz="1200" dirty="0" smtClean="0"/>
            <a:t>Dobrá správa území a zefektivnění veřejných institucí</a:t>
          </a:r>
          <a:endParaRPr lang="cs-CZ" sz="1200" dirty="0"/>
        </a:p>
      </dgm:t>
    </dgm:pt>
    <dgm:pt modelId="{B31C10BD-BE4E-4EEF-981F-25C40EBC00D4}" type="parTrans" cxnId="{3D52D5DF-88CF-4499-8222-584F5AB467B0}">
      <dgm:prSet/>
      <dgm:spPr/>
      <dgm:t>
        <a:bodyPr/>
        <a:lstStyle/>
        <a:p>
          <a:endParaRPr lang="cs-CZ"/>
        </a:p>
      </dgm:t>
    </dgm:pt>
    <dgm:pt modelId="{23EAEF30-F210-45C2-A3C7-7E5016B64A98}" type="sibTrans" cxnId="{3D52D5DF-88CF-4499-8222-584F5AB467B0}">
      <dgm:prSet/>
      <dgm:spPr/>
      <dgm:t>
        <a:bodyPr/>
        <a:lstStyle/>
        <a:p>
          <a:endParaRPr lang="cs-CZ"/>
        </a:p>
      </dgm:t>
    </dgm:pt>
    <dgm:pt modelId="{273BDC39-9757-4293-83AA-A9E9CC915DA0}">
      <dgm:prSet phldrT="[Text]" custT="1"/>
      <dgm:spPr/>
      <dgm:t>
        <a:bodyPr/>
        <a:lstStyle/>
        <a:p>
          <a:r>
            <a:rPr lang="cs-CZ" sz="1200" dirty="0" smtClean="0"/>
            <a:t>Alokace 0,8 mld. EUR</a:t>
          </a:r>
          <a:endParaRPr lang="cs-CZ" sz="1200" dirty="0"/>
        </a:p>
      </dgm:t>
    </dgm:pt>
    <dgm:pt modelId="{982DFF29-8236-4E99-97CE-FD76D273CBEC}" type="parTrans" cxnId="{CF6D3D8A-7289-43F1-82F2-5F5C4672169C}">
      <dgm:prSet/>
      <dgm:spPr/>
      <dgm:t>
        <a:bodyPr/>
        <a:lstStyle/>
        <a:p>
          <a:endParaRPr lang="cs-CZ"/>
        </a:p>
      </dgm:t>
    </dgm:pt>
    <dgm:pt modelId="{13EEE600-D28C-4CBF-9128-6CDA52976D52}" type="sibTrans" cxnId="{CF6D3D8A-7289-43F1-82F2-5F5C4672169C}">
      <dgm:prSet/>
      <dgm:spPr/>
      <dgm:t>
        <a:bodyPr/>
        <a:lstStyle/>
        <a:p>
          <a:endParaRPr lang="cs-CZ"/>
        </a:p>
      </dgm:t>
    </dgm:pt>
    <dgm:pt modelId="{D3784C62-6E03-4E88-AA8E-EC0DCEAD96BC}">
      <dgm:prSet custT="1"/>
      <dgm:spPr/>
      <dgm:t>
        <a:bodyPr/>
        <a:lstStyle/>
        <a:p>
          <a:endParaRPr lang="cs-CZ" sz="1900" b="1" dirty="0" smtClean="0"/>
        </a:p>
        <a:p>
          <a:r>
            <a:rPr lang="cs-CZ" sz="1600" b="1" dirty="0" smtClean="0"/>
            <a:t>Prioritní osa 4 - Komunitně vedený místní rozvoj</a:t>
          </a:r>
        </a:p>
        <a:p>
          <a:r>
            <a:rPr lang="cs-CZ" sz="1400" dirty="0" smtClean="0"/>
            <a:t> - </a:t>
          </a:r>
          <a:r>
            <a:rPr lang="cs-CZ" sz="1200" dirty="0" smtClean="0"/>
            <a:t>Alokace 390 mil. EUR</a:t>
          </a:r>
        </a:p>
        <a:p>
          <a:r>
            <a:rPr lang="cs-CZ" sz="1200" dirty="0" smtClean="0"/>
            <a:t>  - Posílení CLLD, provozní a animační náklady</a:t>
          </a:r>
        </a:p>
        <a:p>
          <a:endParaRPr lang="cs-CZ" sz="1500" dirty="0" smtClean="0"/>
        </a:p>
        <a:p>
          <a:r>
            <a:rPr lang="cs-CZ" sz="1800" dirty="0" smtClean="0"/>
            <a:t> </a:t>
          </a:r>
          <a:endParaRPr lang="cs-CZ" sz="1800" dirty="0"/>
        </a:p>
      </dgm:t>
    </dgm:pt>
    <dgm:pt modelId="{7AF4961A-ED0F-4EDC-8D12-D24EE5DE0A42}" type="sibTrans" cxnId="{B38F51DE-8E25-4857-B3F8-75840DF3F177}">
      <dgm:prSet/>
      <dgm:spPr/>
      <dgm:t>
        <a:bodyPr/>
        <a:lstStyle/>
        <a:p>
          <a:endParaRPr lang="cs-CZ"/>
        </a:p>
      </dgm:t>
    </dgm:pt>
    <dgm:pt modelId="{9D3428C1-5D9B-4B48-89F0-11E980CE6367}" type="parTrans" cxnId="{B38F51DE-8E25-4857-B3F8-75840DF3F177}">
      <dgm:prSet/>
      <dgm:spPr/>
      <dgm:t>
        <a:bodyPr/>
        <a:lstStyle/>
        <a:p>
          <a:endParaRPr lang="cs-CZ"/>
        </a:p>
      </dgm:t>
    </dgm:pt>
    <dgm:pt modelId="{9BEAB610-B179-412C-A911-0AE990A76040}">
      <dgm:prSet phldrT="[Text]" custT="1"/>
      <dgm:spPr/>
      <dgm:t>
        <a:bodyPr/>
        <a:lstStyle/>
        <a:p>
          <a:r>
            <a:rPr lang="cs-CZ" sz="1200" dirty="0" smtClean="0"/>
            <a:t>Doprava, integrované dopravní systémy, IZS</a:t>
          </a:r>
          <a:endParaRPr lang="cs-CZ" sz="1200" dirty="0"/>
        </a:p>
      </dgm:t>
    </dgm:pt>
    <dgm:pt modelId="{B058C57C-1932-4F82-B960-E9ABCE39DA10}" type="parTrans" cxnId="{4B201E5A-B514-43A8-9FF2-13EE75C6267D}">
      <dgm:prSet/>
      <dgm:spPr/>
      <dgm:t>
        <a:bodyPr/>
        <a:lstStyle/>
        <a:p>
          <a:endParaRPr lang="cs-CZ"/>
        </a:p>
      </dgm:t>
    </dgm:pt>
    <dgm:pt modelId="{3EB8B75A-1CCF-4180-9542-77B7289E93F6}" type="sibTrans" cxnId="{4B201E5A-B514-43A8-9FF2-13EE75C6267D}">
      <dgm:prSet/>
      <dgm:spPr/>
      <dgm:t>
        <a:bodyPr/>
        <a:lstStyle/>
        <a:p>
          <a:endParaRPr lang="cs-CZ"/>
        </a:p>
      </dgm:t>
    </dgm:pt>
    <dgm:pt modelId="{CE8BA2DC-6A07-4136-AE2C-02E787173318}">
      <dgm:prSet phldrT="[Text]" custT="1"/>
      <dgm:spPr/>
      <dgm:t>
        <a:bodyPr/>
        <a:lstStyle/>
        <a:p>
          <a:r>
            <a:rPr lang="cs-CZ" sz="1200" dirty="0" smtClean="0"/>
            <a:t>Sociální služby/bydlení, sociální podnikání, zdravotní péče, vzdělávání, zateplování</a:t>
          </a:r>
          <a:endParaRPr lang="cs-CZ" sz="1200" dirty="0"/>
        </a:p>
      </dgm:t>
    </dgm:pt>
    <dgm:pt modelId="{2364E369-AC98-4AC6-8070-77B5CDF58140}" type="parTrans" cxnId="{2BE8E23A-86C2-47E7-AB01-A3AC2D35367C}">
      <dgm:prSet/>
      <dgm:spPr/>
      <dgm:t>
        <a:bodyPr/>
        <a:lstStyle/>
        <a:p>
          <a:endParaRPr lang="cs-CZ"/>
        </a:p>
      </dgm:t>
    </dgm:pt>
    <dgm:pt modelId="{1EF5AC0F-9C89-46BA-931D-093812BF1C36}" type="sibTrans" cxnId="{2BE8E23A-86C2-47E7-AB01-A3AC2D35367C}">
      <dgm:prSet/>
      <dgm:spPr/>
      <dgm:t>
        <a:bodyPr/>
        <a:lstStyle/>
        <a:p>
          <a:endParaRPr lang="cs-CZ"/>
        </a:p>
      </dgm:t>
    </dgm:pt>
    <dgm:pt modelId="{011776CB-E079-448D-8CBF-0D6A1B0031D4}">
      <dgm:prSet phldrT="[Text]"/>
      <dgm:spPr/>
      <dgm:t>
        <a:bodyPr/>
        <a:lstStyle/>
        <a:p>
          <a:endParaRPr lang="cs-CZ" sz="1100" dirty="0"/>
        </a:p>
      </dgm:t>
    </dgm:pt>
    <dgm:pt modelId="{96EFE842-57A1-4857-AB91-F6EC5AF4C58A}" type="parTrans" cxnId="{A37C4BF5-B775-4ED6-85F3-E253392DFE69}">
      <dgm:prSet/>
      <dgm:spPr/>
      <dgm:t>
        <a:bodyPr/>
        <a:lstStyle/>
        <a:p>
          <a:endParaRPr lang="cs-CZ"/>
        </a:p>
      </dgm:t>
    </dgm:pt>
    <dgm:pt modelId="{6E105E89-4A89-4F46-9629-6926A46E3211}" type="sibTrans" cxnId="{A37C4BF5-B775-4ED6-85F3-E253392DFE69}">
      <dgm:prSet/>
      <dgm:spPr/>
      <dgm:t>
        <a:bodyPr/>
        <a:lstStyle/>
        <a:p>
          <a:endParaRPr lang="cs-CZ"/>
        </a:p>
      </dgm:t>
    </dgm:pt>
    <dgm:pt modelId="{F883D463-9FC1-405D-86B6-DFDB1BF4DFD4}">
      <dgm:prSet phldrT="[Text]" custT="1"/>
      <dgm:spPr/>
      <dgm:t>
        <a:bodyPr/>
        <a:lstStyle/>
        <a:p>
          <a:r>
            <a:rPr lang="cs-CZ" sz="1200" dirty="0" smtClean="0"/>
            <a:t>Kulturní dědictví, e-Government, dokumenty územního rozvoje</a:t>
          </a:r>
          <a:endParaRPr lang="cs-CZ" sz="1200" dirty="0"/>
        </a:p>
      </dgm:t>
    </dgm:pt>
    <dgm:pt modelId="{4089294D-1236-4D90-A4CA-5ABFB48B4A69}" type="parTrans" cxnId="{C682256E-1973-4AC7-954E-3675913CCEA0}">
      <dgm:prSet/>
      <dgm:spPr/>
      <dgm:t>
        <a:bodyPr/>
        <a:lstStyle/>
        <a:p>
          <a:endParaRPr lang="cs-CZ"/>
        </a:p>
      </dgm:t>
    </dgm:pt>
    <dgm:pt modelId="{C7B43A55-CB70-4631-995C-E69EA77BC0FA}" type="sibTrans" cxnId="{C682256E-1973-4AC7-954E-3675913CCEA0}">
      <dgm:prSet/>
      <dgm:spPr/>
      <dgm:t>
        <a:bodyPr/>
        <a:lstStyle/>
        <a:p>
          <a:endParaRPr lang="cs-CZ"/>
        </a:p>
      </dgm:t>
    </dgm:pt>
    <dgm:pt modelId="{8A587B36-857B-41ED-B7A7-D47113F79935}" type="pres">
      <dgm:prSet presAssocID="{A518AB0A-7BED-45CC-8968-54C5D48470FD}" presName="linear" presStyleCnt="0">
        <dgm:presLayoutVars>
          <dgm:dir/>
          <dgm:resizeHandles val="exact"/>
        </dgm:presLayoutVars>
      </dgm:prSet>
      <dgm:spPr/>
      <dgm:t>
        <a:bodyPr/>
        <a:lstStyle/>
        <a:p>
          <a:endParaRPr lang="cs-CZ"/>
        </a:p>
      </dgm:t>
    </dgm:pt>
    <dgm:pt modelId="{64EB5DFD-492E-47C2-A4DD-BBD451AF4F4E}" type="pres">
      <dgm:prSet presAssocID="{38804BD3-7704-44DB-93A2-A6FB8DF386BF}" presName="comp" presStyleCnt="0"/>
      <dgm:spPr/>
    </dgm:pt>
    <dgm:pt modelId="{50CD8E78-60B6-449B-AD20-121950675E4A}" type="pres">
      <dgm:prSet presAssocID="{38804BD3-7704-44DB-93A2-A6FB8DF386BF}" presName="box" presStyleLbl="node1" presStyleIdx="0" presStyleCnt="4" custLinFactNeighborX="-8126"/>
      <dgm:spPr/>
      <dgm:t>
        <a:bodyPr/>
        <a:lstStyle/>
        <a:p>
          <a:endParaRPr lang="cs-CZ"/>
        </a:p>
      </dgm:t>
    </dgm:pt>
    <dgm:pt modelId="{C72FE72D-A4DA-4420-9D63-39C025359A7F}" type="pres">
      <dgm:prSet presAssocID="{38804BD3-7704-44DB-93A2-A6FB8DF386BF}"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4000" b="-14000"/>
          </a:stretch>
        </a:blipFill>
      </dgm:spPr>
      <dgm:t>
        <a:bodyPr/>
        <a:lstStyle/>
        <a:p>
          <a:endParaRPr lang="cs-CZ"/>
        </a:p>
      </dgm:t>
    </dgm:pt>
    <dgm:pt modelId="{66C8A01D-04C6-4396-8787-43DC36C8480A}" type="pres">
      <dgm:prSet presAssocID="{38804BD3-7704-44DB-93A2-A6FB8DF386BF}" presName="text" presStyleLbl="node1" presStyleIdx="0" presStyleCnt="4">
        <dgm:presLayoutVars>
          <dgm:bulletEnabled val="1"/>
        </dgm:presLayoutVars>
      </dgm:prSet>
      <dgm:spPr/>
      <dgm:t>
        <a:bodyPr/>
        <a:lstStyle/>
        <a:p>
          <a:endParaRPr lang="cs-CZ"/>
        </a:p>
      </dgm:t>
    </dgm:pt>
    <dgm:pt modelId="{93AC31F7-E6D2-45E8-BD17-C2F01F80D57E}" type="pres">
      <dgm:prSet presAssocID="{97E853D5-3B2B-4DCE-BF44-F459F80E6EE5}" presName="spacer" presStyleCnt="0"/>
      <dgm:spPr/>
    </dgm:pt>
    <dgm:pt modelId="{B249F259-2691-44EA-A647-C688963D4FA1}" type="pres">
      <dgm:prSet presAssocID="{855CB492-B9C1-4831-9453-D02DC01556CB}" presName="comp" presStyleCnt="0"/>
      <dgm:spPr/>
    </dgm:pt>
    <dgm:pt modelId="{D220A56B-34B4-4DD0-B125-97D865139D92}" type="pres">
      <dgm:prSet presAssocID="{855CB492-B9C1-4831-9453-D02DC01556CB}" presName="box" presStyleLbl="node1" presStyleIdx="1" presStyleCnt="4"/>
      <dgm:spPr/>
      <dgm:t>
        <a:bodyPr/>
        <a:lstStyle/>
        <a:p>
          <a:endParaRPr lang="cs-CZ"/>
        </a:p>
      </dgm:t>
    </dgm:pt>
    <dgm:pt modelId="{AC85F51E-059B-4E4B-88C8-BEEAF6E6C8CB}" type="pres">
      <dgm:prSet presAssocID="{855CB492-B9C1-4831-9453-D02DC01556CB}" presName="img"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dgm:spPr>
      <dgm:t>
        <a:bodyPr/>
        <a:lstStyle/>
        <a:p>
          <a:endParaRPr lang="cs-CZ"/>
        </a:p>
      </dgm:t>
    </dgm:pt>
    <dgm:pt modelId="{6E62D4D7-9191-4501-B151-D627F722878F}" type="pres">
      <dgm:prSet presAssocID="{855CB492-B9C1-4831-9453-D02DC01556CB}" presName="text" presStyleLbl="node1" presStyleIdx="1" presStyleCnt="4">
        <dgm:presLayoutVars>
          <dgm:bulletEnabled val="1"/>
        </dgm:presLayoutVars>
      </dgm:prSet>
      <dgm:spPr/>
      <dgm:t>
        <a:bodyPr/>
        <a:lstStyle/>
        <a:p>
          <a:endParaRPr lang="cs-CZ"/>
        </a:p>
      </dgm:t>
    </dgm:pt>
    <dgm:pt modelId="{821F83A2-5DE7-4DB3-AC2F-3437098DDD8C}" type="pres">
      <dgm:prSet presAssocID="{89B1A5F6-0C83-44AA-BDC4-F0486C8FEB1C}" presName="spacer" presStyleCnt="0"/>
      <dgm:spPr/>
    </dgm:pt>
    <dgm:pt modelId="{42D704DB-7DF6-440E-B7C9-644A864B0BFF}" type="pres">
      <dgm:prSet presAssocID="{D74C87B0-8199-4D82-97CA-8716D0810C88}" presName="comp" presStyleCnt="0"/>
      <dgm:spPr/>
    </dgm:pt>
    <dgm:pt modelId="{9A27448D-784B-4861-9334-121A223779B3}" type="pres">
      <dgm:prSet presAssocID="{D74C87B0-8199-4D82-97CA-8716D0810C88}" presName="box" presStyleLbl="node1" presStyleIdx="2" presStyleCnt="4"/>
      <dgm:spPr/>
      <dgm:t>
        <a:bodyPr/>
        <a:lstStyle/>
        <a:p>
          <a:endParaRPr lang="cs-CZ"/>
        </a:p>
      </dgm:t>
    </dgm:pt>
    <dgm:pt modelId="{CB3108F3-6AC6-46B9-815A-42013ADAA734}" type="pres">
      <dgm:prSet presAssocID="{D74C87B0-8199-4D82-97CA-8716D0810C88}"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dgm:spPr>
      <dgm:t>
        <a:bodyPr/>
        <a:lstStyle/>
        <a:p>
          <a:endParaRPr lang="cs-CZ"/>
        </a:p>
      </dgm:t>
    </dgm:pt>
    <dgm:pt modelId="{614AE268-84D0-4EF9-B74B-195569128116}" type="pres">
      <dgm:prSet presAssocID="{D74C87B0-8199-4D82-97CA-8716D0810C88}" presName="text" presStyleLbl="node1" presStyleIdx="2" presStyleCnt="4">
        <dgm:presLayoutVars>
          <dgm:bulletEnabled val="1"/>
        </dgm:presLayoutVars>
      </dgm:prSet>
      <dgm:spPr/>
      <dgm:t>
        <a:bodyPr/>
        <a:lstStyle/>
        <a:p>
          <a:endParaRPr lang="cs-CZ"/>
        </a:p>
      </dgm:t>
    </dgm:pt>
    <dgm:pt modelId="{540D9C1A-F7EF-4C42-8E40-E43DCD410462}" type="pres">
      <dgm:prSet presAssocID="{63D68963-997E-49B1-9594-476FD97AA95B}" presName="spacer" presStyleCnt="0"/>
      <dgm:spPr/>
    </dgm:pt>
    <dgm:pt modelId="{8E18C6B9-65AB-4143-ACFB-F77B95B74E4A}" type="pres">
      <dgm:prSet presAssocID="{D3784C62-6E03-4E88-AA8E-EC0DCEAD96BC}" presName="comp" presStyleCnt="0"/>
      <dgm:spPr/>
    </dgm:pt>
    <dgm:pt modelId="{9E808720-DA3C-4D88-83BC-C88B0AC710F3}" type="pres">
      <dgm:prSet presAssocID="{D3784C62-6E03-4E88-AA8E-EC0DCEAD96BC}" presName="box" presStyleLbl="node1" presStyleIdx="3" presStyleCnt="4" custLinFactNeighborX="-6703" custLinFactNeighborY="252"/>
      <dgm:spPr/>
      <dgm:t>
        <a:bodyPr/>
        <a:lstStyle/>
        <a:p>
          <a:endParaRPr lang="cs-CZ"/>
        </a:p>
      </dgm:t>
    </dgm:pt>
    <dgm:pt modelId="{5C5B56BD-76A1-46D2-95E9-D7A31171320F}" type="pres">
      <dgm:prSet presAssocID="{D3784C62-6E03-4E88-AA8E-EC0DCEAD96BC}" presName="img"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23000" b="-23000"/>
          </a:stretch>
        </a:blipFill>
      </dgm:spPr>
      <dgm:t>
        <a:bodyPr/>
        <a:lstStyle/>
        <a:p>
          <a:endParaRPr lang="cs-CZ"/>
        </a:p>
      </dgm:t>
    </dgm:pt>
    <dgm:pt modelId="{C47FD7BB-128E-4643-98CA-3F319452AC98}" type="pres">
      <dgm:prSet presAssocID="{D3784C62-6E03-4E88-AA8E-EC0DCEAD96BC}" presName="text" presStyleLbl="node1" presStyleIdx="3" presStyleCnt="4">
        <dgm:presLayoutVars>
          <dgm:bulletEnabled val="1"/>
        </dgm:presLayoutVars>
      </dgm:prSet>
      <dgm:spPr/>
      <dgm:t>
        <a:bodyPr/>
        <a:lstStyle/>
        <a:p>
          <a:endParaRPr lang="cs-CZ"/>
        </a:p>
      </dgm:t>
    </dgm:pt>
  </dgm:ptLst>
  <dgm:cxnLst>
    <dgm:cxn modelId="{3C7E9449-D2E0-484A-A8A4-F58D5249F4DB}" type="presOf" srcId="{9BEAB610-B179-412C-A911-0AE990A76040}" destId="{66C8A01D-04C6-4396-8787-43DC36C8480A}" srcOrd="1" destOrd="3" presId="urn:microsoft.com/office/officeart/2005/8/layout/vList4#1"/>
    <dgm:cxn modelId="{90DE0C7C-D847-4915-90FE-FAD47FB500DF}" type="presOf" srcId="{38804BD3-7704-44DB-93A2-A6FB8DF386BF}" destId="{50CD8E78-60B6-449B-AD20-121950675E4A}" srcOrd="0" destOrd="0" presId="urn:microsoft.com/office/officeart/2005/8/layout/vList4#1"/>
    <dgm:cxn modelId="{6B502FC5-1BD6-467E-9A2D-6365ED3B125A}" type="presOf" srcId="{C5C86733-1C4E-4ABE-BC8B-70E73BF8076C}" destId="{50CD8E78-60B6-449B-AD20-121950675E4A}" srcOrd="0" destOrd="1" presId="urn:microsoft.com/office/officeart/2005/8/layout/vList4#1"/>
    <dgm:cxn modelId="{6AC6C2B8-7623-4915-AD34-B7503BA951BF}" type="presOf" srcId="{011776CB-E079-448D-8CBF-0D6A1B0031D4}" destId="{614AE268-84D0-4EF9-B74B-195569128116}" srcOrd="1" destOrd="4" presId="urn:microsoft.com/office/officeart/2005/8/layout/vList4#1"/>
    <dgm:cxn modelId="{4B201E5A-B514-43A8-9FF2-13EE75C6267D}" srcId="{38804BD3-7704-44DB-93A2-A6FB8DF386BF}" destId="{9BEAB610-B179-412C-A911-0AE990A76040}" srcOrd="2" destOrd="0" parTransId="{B058C57C-1932-4F82-B960-E9ABCE39DA10}" sibTransId="{3EB8B75A-1CCF-4180-9542-77B7289E93F6}"/>
    <dgm:cxn modelId="{09B5CB09-7E5A-46D2-966D-40417004375F}" type="presOf" srcId="{34C60AC1-3BAF-4349-9B04-1EBEAA6874AE}" destId="{614AE268-84D0-4EF9-B74B-195569128116}" srcOrd="1" destOrd="1" presId="urn:microsoft.com/office/officeart/2005/8/layout/vList4#1"/>
    <dgm:cxn modelId="{BD9E9D89-A5BC-4E10-B6B1-CF54DAFB4244}" type="presOf" srcId="{A518AB0A-7BED-45CC-8968-54C5D48470FD}" destId="{8A587B36-857B-41ED-B7A7-D47113F79935}" srcOrd="0" destOrd="0" presId="urn:microsoft.com/office/officeart/2005/8/layout/vList4#1"/>
    <dgm:cxn modelId="{0F2325D1-2FA1-4611-9611-995041DD51DA}" type="presOf" srcId="{273BDC39-9757-4293-83AA-A9E9CC915DA0}" destId="{9A27448D-784B-4861-9334-121A223779B3}" srcOrd="0" destOrd="2" presId="urn:microsoft.com/office/officeart/2005/8/layout/vList4#1"/>
    <dgm:cxn modelId="{DC478773-C6CC-4E8E-9071-ECCDF2C2EF2E}" srcId="{38804BD3-7704-44DB-93A2-A6FB8DF386BF}" destId="{A8C219C7-9F00-4E75-8B16-481975849224}" srcOrd="1" destOrd="0" parTransId="{3D529C3B-331C-4A53-8447-64F92C02A4C9}" sibTransId="{7EDC45D9-79A5-434A-AB8A-41008476D2F4}"/>
    <dgm:cxn modelId="{C682256E-1973-4AC7-954E-3675913CCEA0}" srcId="{D74C87B0-8199-4D82-97CA-8716D0810C88}" destId="{F883D463-9FC1-405D-86B6-DFDB1BF4DFD4}" srcOrd="2" destOrd="0" parTransId="{4089294D-1236-4D90-A4CA-5ABFB48B4A69}" sibTransId="{C7B43A55-CB70-4631-995C-E69EA77BC0FA}"/>
    <dgm:cxn modelId="{19954CF5-B056-48D2-9B50-240A19A4A4D4}" type="presOf" srcId="{098ADAF1-68DC-4019-95EC-CF9DEA0595F5}" destId="{D220A56B-34B4-4DD0-B125-97D865139D92}" srcOrd="0" destOrd="1" presId="urn:microsoft.com/office/officeart/2005/8/layout/vList4#1"/>
    <dgm:cxn modelId="{1C2F1691-B711-48A9-A8EC-148FF018578D}" type="presOf" srcId="{CE8BA2DC-6A07-4136-AE2C-02E787173318}" destId="{D220A56B-34B4-4DD0-B125-97D865139D92}" srcOrd="0" destOrd="3" presId="urn:microsoft.com/office/officeart/2005/8/layout/vList4#1"/>
    <dgm:cxn modelId="{15A7B2A0-6A73-413A-BB86-87F351908914}" srcId="{38804BD3-7704-44DB-93A2-A6FB8DF386BF}" destId="{C5C86733-1C4E-4ABE-BC8B-70E73BF8076C}" srcOrd="0" destOrd="0" parTransId="{AEF1FBBF-C95F-45ED-A8E1-CE69CDF9D44F}" sibTransId="{286C2363-6DA5-4FB5-8346-569610400F7C}"/>
    <dgm:cxn modelId="{A37C4BF5-B775-4ED6-85F3-E253392DFE69}" srcId="{D74C87B0-8199-4D82-97CA-8716D0810C88}" destId="{011776CB-E079-448D-8CBF-0D6A1B0031D4}" srcOrd="3" destOrd="0" parTransId="{96EFE842-57A1-4857-AB91-F6EC5AF4C58A}" sibTransId="{6E105E89-4A89-4F46-9629-6926A46E3211}"/>
    <dgm:cxn modelId="{36A0433A-8390-4BDE-B605-B5511FB67856}" type="presOf" srcId="{9BEAB610-B179-412C-A911-0AE990A76040}" destId="{50CD8E78-60B6-449B-AD20-121950675E4A}" srcOrd="0" destOrd="3" presId="urn:microsoft.com/office/officeart/2005/8/layout/vList4#1"/>
    <dgm:cxn modelId="{73A15F49-A4CC-43F2-B72B-CB338C6F3F25}" type="presOf" srcId="{D74C87B0-8199-4D82-97CA-8716D0810C88}" destId="{614AE268-84D0-4EF9-B74B-195569128116}" srcOrd="1" destOrd="0" presId="urn:microsoft.com/office/officeart/2005/8/layout/vList4#1"/>
    <dgm:cxn modelId="{CC11735D-CD9A-491C-AEF0-7073EE76FB85}" srcId="{A518AB0A-7BED-45CC-8968-54C5D48470FD}" destId="{D74C87B0-8199-4D82-97CA-8716D0810C88}" srcOrd="2" destOrd="0" parTransId="{BA6FD47A-7786-47D8-9381-A1E3D218F4E4}" sibTransId="{63D68963-997E-49B1-9594-476FD97AA95B}"/>
    <dgm:cxn modelId="{639E298F-E268-4203-8880-FCF8EF6E196B}" type="presOf" srcId="{C5C86733-1C4E-4ABE-BC8B-70E73BF8076C}" destId="{66C8A01D-04C6-4396-8787-43DC36C8480A}" srcOrd="1" destOrd="1" presId="urn:microsoft.com/office/officeart/2005/8/layout/vList4#1"/>
    <dgm:cxn modelId="{E331EDEE-C38A-4D9C-8C27-6B44C06EB4B1}" type="presOf" srcId="{D3784C62-6E03-4E88-AA8E-EC0DCEAD96BC}" destId="{C47FD7BB-128E-4643-98CA-3F319452AC98}" srcOrd="1" destOrd="0" presId="urn:microsoft.com/office/officeart/2005/8/layout/vList4#1"/>
    <dgm:cxn modelId="{3D52D5DF-88CF-4499-8222-584F5AB467B0}" srcId="{D74C87B0-8199-4D82-97CA-8716D0810C88}" destId="{34C60AC1-3BAF-4349-9B04-1EBEAA6874AE}" srcOrd="0" destOrd="0" parTransId="{B31C10BD-BE4E-4EEF-981F-25C40EBC00D4}" sibTransId="{23EAEF30-F210-45C2-A3C7-7E5016B64A98}"/>
    <dgm:cxn modelId="{B38F51DE-8E25-4857-B3F8-75840DF3F177}" srcId="{A518AB0A-7BED-45CC-8968-54C5D48470FD}" destId="{D3784C62-6E03-4E88-AA8E-EC0DCEAD96BC}" srcOrd="3" destOrd="0" parTransId="{9D3428C1-5D9B-4B48-89F0-11E980CE6367}" sibTransId="{7AF4961A-ED0F-4EDC-8D12-D24EE5DE0A42}"/>
    <dgm:cxn modelId="{400F8D99-6EDD-4F96-8EBD-012C7AAAF91D}" type="presOf" srcId="{273BDC39-9757-4293-83AA-A9E9CC915DA0}" destId="{614AE268-84D0-4EF9-B74B-195569128116}" srcOrd="1" destOrd="2" presId="urn:microsoft.com/office/officeart/2005/8/layout/vList4#1"/>
    <dgm:cxn modelId="{31901BD9-8774-44A5-B3E7-DC1877FA4083}" type="presOf" srcId="{75152ED6-09D4-4CB2-B330-0EBA2A1F6BEE}" destId="{D220A56B-34B4-4DD0-B125-97D865139D92}" srcOrd="0" destOrd="2" presId="urn:microsoft.com/office/officeart/2005/8/layout/vList4#1"/>
    <dgm:cxn modelId="{B7BFC64E-7E47-4920-B058-C9B8579BC9C1}" type="presOf" srcId="{011776CB-E079-448D-8CBF-0D6A1B0031D4}" destId="{9A27448D-784B-4861-9334-121A223779B3}" srcOrd="0" destOrd="4" presId="urn:microsoft.com/office/officeart/2005/8/layout/vList4#1"/>
    <dgm:cxn modelId="{CF6D3D8A-7289-43F1-82F2-5F5C4672169C}" srcId="{D74C87B0-8199-4D82-97CA-8716D0810C88}" destId="{273BDC39-9757-4293-83AA-A9E9CC915DA0}" srcOrd="1" destOrd="0" parTransId="{982DFF29-8236-4E99-97CE-FD76D273CBEC}" sibTransId="{13EEE600-D28C-4CBF-9128-6CDA52976D52}"/>
    <dgm:cxn modelId="{EFB1C4E3-8F37-4746-AD32-AE2E84046D6A}" type="presOf" srcId="{75152ED6-09D4-4CB2-B330-0EBA2A1F6BEE}" destId="{6E62D4D7-9191-4501-B151-D627F722878F}" srcOrd="1" destOrd="2" presId="urn:microsoft.com/office/officeart/2005/8/layout/vList4#1"/>
    <dgm:cxn modelId="{2BE8E23A-86C2-47E7-AB01-A3AC2D35367C}" srcId="{855CB492-B9C1-4831-9453-D02DC01556CB}" destId="{CE8BA2DC-6A07-4136-AE2C-02E787173318}" srcOrd="2" destOrd="0" parTransId="{2364E369-AC98-4AC6-8070-77B5CDF58140}" sibTransId="{1EF5AC0F-9C89-46BA-931D-093812BF1C36}"/>
    <dgm:cxn modelId="{3AA6B381-52DD-4FCF-8E5F-0E416EAF6272}" type="presOf" srcId="{A8C219C7-9F00-4E75-8B16-481975849224}" destId="{66C8A01D-04C6-4396-8787-43DC36C8480A}" srcOrd="1" destOrd="2" presId="urn:microsoft.com/office/officeart/2005/8/layout/vList4#1"/>
    <dgm:cxn modelId="{C900C54F-B27F-4E3A-90E5-548340DBB526}" type="presOf" srcId="{D3784C62-6E03-4E88-AA8E-EC0DCEAD96BC}" destId="{9E808720-DA3C-4D88-83BC-C88B0AC710F3}" srcOrd="0" destOrd="0" presId="urn:microsoft.com/office/officeart/2005/8/layout/vList4#1"/>
    <dgm:cxn modelId="{0D1EA085-623E-4D57-808B-B23AF2C24995}" srcId="{855CB492-B9C1-4831-9453-D02DC01556CB}" destId="{098ADAF1-68DC-4019-95EC-CF9DEA0595F5}" srcOrd="0" destOrd="0" parTransId="{BBC28CAB-1411-42FD-AE69-490F5FA47BCC}" sibTransId="{3601A7EA-3FDB-4E9C-A299-B4AF145636B4}"/>
    <dgm:cxn modelId="{473C5A2E-9A6D-4927-BFA2-3267B0F6F8BE}" type="presOf" srcId="{38804BD3-7704-44DB-93A2-A6FB8DF386BF}" destId="{66C8A01D-04C6-4396-8787-43DC36C8480A}" srcOrd="1" destOrd="0" presId="urn:microsoft.com/office/officeart/2005/8/layout/vList4#1"/>
    <dgm:cxn modelId="{6E3FAA9F-02F2-4DB1-BD36-B96BC163510D}" type="presOf" srcId="{D74C87B0-8199-4D82-97CA-8716D0810C88}" destId="{9A27448D-784B-4861-9334-121A223779B3}" srcOrd="0" destOrd="0" presId="urn:microsoft.com/office/officeart/2005/8/layout/vList4#1"/>
    <dgm:cxn modelId="{B1C428BB-C001-48C8-A02F-BC24CF09E9AC}" type="presOf" srcId="{855CB492-B9C1-4831-9453-D02DC01556CB}" destId="{6E62D4D7-9191-4501-B151-D627F722878F}" srcOrd="1" destOrd="0" presId="urn:microsoft.com/office/officeart/2005/8/layout/vList4#1"/>
    <dgm:cxn modelId="{4F8C0678-5394-4A17-8CED-9EE5734C81B8}" type="presOf" srcId="{34C60AC1-3BAF-4349-9B04-1EBEAA6874AE}" destId="{9A27448D-784B-4861-9334-121A223779B3}" srcOrd="0" destOrd="1" presId="urn:microsoft.com/office/officeart/2005/8/layout/vList4#1"/>
    <dgm:cxn modelId="{A6DA7CCC-DF76-4070-A8AD-85BAC15A3FC2}" type="presOf" srcId="{A8C219C7-9F00-4E75-8B16-481975849224}" destId="{50CD8E78-60B6-449B-AD20-121950675E4A}" srcOrd="0" destOrd="2" presId="urn:microsoft.com/office/officeart/2005/8/layout/vList4#1"/>
    <dgm:cxn modelId="{DD9BFECD-0A10-464F-92B7-86B86630E46F}" type="presOf" srcId="{F883D463-9FC1-405D-86B6-DFDB1BF4DFD4}" destId="{614AE268-84D0-4EF9-B74B-195569128116}" srcOrd="1" destOrd="3" presId="urn:microsoft.com/office/officeart/2005/8/layout/vList4#1"/>
    <dgm:cxn modelId="{098359D7-A979-4EBC-ADEB-93EC3F6C11E9}" type="presOf" srcId="{098ADAF1-68DC-4019-95EC-CF9DEA0595F5}" destId="{6E62D4D7-9191-4501-B151-D627F722878F}" srcOrd="1" destOrd="1" presId="urn:microsoft.com/office/officeart/2005/8/layout/vList4#1"/>
    <dgm:cxn modelId="{240E3BDB-2952-42F7-B3AC-A1A646C8AB47}" type="presOf" srcId="{CE8BA2DC-6A07-4136-AE2C-02E787173318}" destId="{6E62D4D7-9191-4501-B151-D627F722878F}" srcOrd="1" destOrd="3" presId="urn:microsoft.com/office/officeart/2005/8/layout/vList4#1"/>
    <dgm:cxn modelId="{7442FBE8-417F-4111-B6ED-AEAE7C9C435B}" srcId="{855CB492-B9C1-4831-9453-D02DC01556CB}" destId="{75152ED6-09D4-4CB2-B330-0EBA2A1F6BEE}" srcOrd="1" destOrd="0" parTransId="{CC109D3F-9445-4552-9CA0-A9E9B002361B}" sibTransId="{C930B535-36DD-47E2-9858-8F6E44F2C9EA}"/>
    <dgm:cxn modelId="{E1E70704-B184-417B-9262-1209773EB354}" srcId="{A518AB0A-7BED-45CC-8968-54C5D48470FD}" destId="{855CB492-B9C1-4831-9453-D02DC01556CB}" srcOrd="1" destOrd="0" parTransId="{46A500E4-F521-4FED-80BC-55EF97D6434D}" sibTransId="{89B1A5F6-0C83-44AA-BDC4-F0486C8FEB1C}"/>
    <dgm:cxn modelId="{A0EDC84C-9990-4994-B0D7-0E5193C52C44}" type="presOf" srcId="{F883D463-9FC1-405D-86B6-DFDB1BF4DFD4}" destId="{9A27448D-784B-4861-9334-121A223779B3}" srcOrd="0" destOrd="3" presId="urn:microsoft.com/office/officeart/2005/8/layout/vList4#1"/>
    <dgm:cxn modelId="{E3156A65-8558-4859-91CB-CF3574740566}" type="presOf" srcId="{855CB492-B9C1-4831-9453-D02DC01556CB}" destId="{D220A56B-34B4-4DD0-B125-97D865139D92}" srcOrd="0" destOrd="0" presId="urn:microsoft.com/office/officeart/2005/8/layout/vList4#1"/>
    <dgm:cxn modelId="{B64F7126-809B-46FA-8512-AB45C1CB52DD}" srcId="{A518AB0A-7BED-45CC-8968-54C5D48470FD}" destId="{38804BD3-7704-44DB-93A2-A6FB8DF386BF}" srcOrd="0" destOrd="0" parTransId="{5AECA738-EC58-4AD8-B30B-720E0E369E9D}" sibTransId="{97E853D5-3B2B-4DCE-BF44-F459F80E6EE5}"/>
    <dgm:cxn modelId="{B264CFA9-D8B3-4845-B3D7-AAC8C85693E8}" type="presParOf" srcId="{8A587B36-857B-41ED-B7A7-D47113F79935}" destId="{64EB5DFD-492E-47C2-A4DD-BBD451AF4F4E}" srcOrd="0" destOrd="0" presId="urn:microsoft.com/office/officeart/2005/8/layout/vList4#1"/>
    <dgm:cxn modelId="{0AC6E9E9-22FD-4777-AC11-CF660CE79F6E}" type="presParOf" srcId="{64EB5DFD-492E-47C2-A4DD-BBD451AF4F4E}" destId="{50CD8E78-60B6-449B-AD20-121950675E4A}" srcOrd="0" destOrd="0" presId="urn:microsoft.com/office/officeart/2005/8/layout/vList4#1"/>
    <dgm:cxn modelId="{8B86CB49-3925-47DD-9EBF-F9991CA63D84}" type="presParOf" srcId="{64EB5DFD-492E-47C2-A4DD-BBD451AF4F4E}" destId="{C72FE72D-A4DA-4420-9D63-39C025359A7F}" srcOrd="1" destOrd="0" presId="urn:microsoft.com/office/officeart/2005/8/layout/vList4#1"/>
    <dgm:cxn modelId="{BBA83652-CDB7-442C-8E05-86D5CC845989}" type="presParOf" srcId="{64EB5DFD-492E-47C2-A4DD-BBD451AF4F4E}" destId="{66C8A01D-04C6-4396-8787-43DC36C8480A}" srcOrd="2" destOrd="0" presId="urn:microsoft.com/office/officeart/2005/8/layout/vList4#1"/>
    <dgm:cxn modelId="{9AC2E5B1-C96D-4443-8437-FF537663CBE4}" type="presParOf" srcId="{8A587B36-857B-41ED-B7A7-D47113F79935}" destId="{93AC31F7-E6D2-45E8-BD17-C2F01F80D57E}" srcOrd="1" destOrd="0" presId="urn:microsoft.com/office/officeart/2005/8/layout/vList4#1"/>
    <dgm:cxn modelId="{63BBFBEC-576E-4974-918D-FC724CD7E294}" type="presParOf" srcId="{8A587B36-857B-41ED-B7A7-D47113F79935}" destId="{B249F259-2691-44EA-A647-C688963D4FA1}" srcOrd="2" destOrd="0" presId="urn:microsoft.com/office/officeart/2005/8/layout/vList4#1"/>
    <dgm:cxn modelId="{878BD4DB-3EB2-4BB6-9E91-F451D5C169B0}" type="presParOf" srcId="{B249F259-2691-44EA-A647-C688963D4FA1}" destId="{D220A56B-34B4-4DD0-B125-97D865139D92}" srcOrd="0" destOrd="0" presId="urn:microsoft.com/office/officeart/2005/8/layout/vList4#1"/>
    <dgm:cxn modelId="{654FB9ED-39DE-4519-9A59-465C2F0C7720}" type="presParOf" srcId="{B249F259-2691-44EA-A647-C688963D4FA1}" destId="{AC85F51E-059B-4E4B-88C8-BEEAF6E6C8CB}" srcOrd="1" destOrd="0" presId="urn:microsoft.com/office/officeart/2005/8/layout/vList4#1"/>
    <dgm:cxn modelId="{C9F319F3-F2BD-4CD9-B0A1-48306EDB8569}" type="presParOf" srcId="{B249F259-2691-44EA-A647-C688963D4FA1}" destId="{6E62D4D7-9191-4501-B151-D627F722878F}" srcOrd="2" destOrd="0" presId="urn:microsoft.com/office/officeart/2005/8/layout/vList4#1"/>
    <dgm:cxn modelId="{5EE89228-3F41-49D8-A99C-ED66A6114203}" type="presParOf" srcId="{8A587B36-857B-41ED-B7A7-D47113F79935}" destId="{821F83A2-5DE7-4DB3-AC2F-3437098DDD8C}" srcOrd="3" destOrd="0" presId="urn:microsoft.com/office/officeart/2005/8/layout/vList4#1"/>
    <dgm:cxn modelId="{DBDDED6E-3B26-47E8-BF9A-8AD7760A58C8}" type="presParOf" srcId="{8A587B36-857B-41ED-B7A7-D47113F79935}" destId="{42D704DB-7DF6-440E-B7C9-644A864B0BFF}" srcOrd="4" destOrd="0" presId="urn:microsoft.com/office/officeart/2005/8/layout/vList4#1"/>
    <dgm:cxn modelId="{60959F59-5A73-4D33-A9BE-AA4B8446CEA8}" type="presParOf" srcId="{42D704DB-7DF6-440E-B7C9-644A864B0BFF}" destId="{9A27448D-784B-4861-9334-121A223779B3}" srcOrd="0" destOrd="0" presId="urn:microsoft.com/office/officeart/2005/8/layout/vList4#1"/>
    <dgm:cxn modelId="{D0E14EE7-BB6A-425F-AB78-D6A776619378}" type="presParOf" srcId="{42D704DB-7DF6-440E-B7C9-644A864B0BFF}" destId="{CB3108F3-6AC6-46B9-815A-42013ADAA734}" srcOrd="1" destOrd="0" presId="urn:microsoft.com/office/officeart/2005/8/layout/vList4#1"/>
    <dgm:cxn modelId="{B609DE2D-2752-4C44-9D53-6BBAEB73088D}" type="presParOf" srcId="{42D704DB-7DF6-440E-B7C9-644A864B0BFF}" destId="{614AE268-84D0-4EF9-B74B-195569128116}" srcOrd="2" destOrd="0" presId="urn:microsoft.com/office/officeart/2005/8/layout/vList4#1"/>
    <dgm:cxn modelId="{18D99728-A49F-4371-9B26-6A5CECDF8903}" type="presParOf" srcId="{8A587B36-857B-41ED-B7A7-D47113F79935}" destId="{540D9C1A-F7EF-4C42-8E40-E43DCD410462}" srcOrd="5" destOrd="0" presId="urn:microsoft.com/office/officeart/2005/8/layout/vList4#1"/>
    <dgm:cxn modelId="{5B78BDFD-8486-4D20-84BD-63BAAE53EE3E}" type="presParOf" srcId="{8A587B36-857B-41ED-B7A7-D47113F79935}" destId="{8E18C6B9-65AB-4143-ACFB-F77B95B74E4A}" srcOrd="6" destOrd="0" presId="urn:microsoft.com/office/officeart/2005/8/layout/vList4#1"/>
    <dgm:cxn modelId="{9CFE585D-F36D-45D4-BB2A-27AB9E7293E7}" type="presParOf" srcId="{8E18C6B9-65AB-4143-ACFB-F77B95B74E4A}" destId="{9E808720-DA3C-4D88-83BC-C88B0AC710F3}" srcOrd="0" destOrd="0" presId="urn:microsoft.com/office/officeart/2005/8/layout/vList4#1"/>
    <dgm:cxn modelId="{C4525A56-38AC-4439-9982-EF3DB9FCD011}" type="presParOf" srcId="{8E18C6B9-65AB-4143-ACFB-F77B95B74E4A}" destId="{5C5B56BD-76A1-46D2-95E9-D7A31171320F}" srcOrd="1" destOrd="0" presId="urn:microsoft.com/office/officeart/2005/8/layout/vList4#1"/>
    <dgm:cxn modelId="{56EB9654-5EDF-4756-9292-074EADDC727F}" type="presParOf" srcId="{8E18C6B9-65AB-4143-ACFB-F77B95B74E4A}" destId="{C47FD7BB-128E-4643-98CA-3F319452AC98}"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D8E78-60B6-449B-AD20-121950675E4A}">
      <dsp:nvSpPr>
        <dsp:cNvPr id="0" name=""/>
        <dsp:cNvSpPr/>
      </dsp:nvSpPr>
      <dsp:spPr>
        <a:xfrm>
          <a:off x="0" y="0"/>
          <a:ext cx="8229600" cy="10519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cs-CZ" sz="1600" b="1" kern="1200" dirty="0" smtClean="0"/>
            <a:t>Prioritní osa 1 - Infrastruktura</a:t>
          </a:r>
          <a:endParaRPr lang="cs-CZ" sz="1600" b="1" kern="1200" dirty="0"/>
        </a:p>
        <a:p>
          <a:pPr marL="114300" lvl="1" indent="-114300" algn="l" defTabSz="533400">
            <a:lnSpc>
              <a:spcPct val="90000"/>
            </a:lnSpc>
            <a:spcBef>
              <a:spcPct val="0"/>
            </a:spcBef>
            <a:spcAft>
              <a:spcPct val="15000"/>
            </a:spcAft>
            <a:buChar char="••"/>
          </a:pPr>
          <a:r>
            <a:rPr lang="cs-CZ" sz="1200" kern="1200" dirty="0" smtClean="0"/>
            <a:t>Konkurenceschopné, dostupné a bezpečné regiony</a:t>
          </a:r>
          <a:endParaRPr lang="cs-CZ" sz="1200" kern="1200" dirty="0"/>
        </a:p>
        <a:p>
          <a:pPr marL="114300" lvl="1" indent="-114300" algn="l" defTabSz="533400">
            <a:lnSpc>
              <a:spcPct val="90000"/>
            </a:lnSpc>
            <a:spcBef>
              <a:spcPct val="0"/>
            </a:spcBef>
            <a:spcAft>
              <a:spcPct val="15000"/>
            </a:spcAft>
            <a:buChar char="••"/>
          </a:pPr>
          <a:r>
            <a:rPr lang="cs-CZ" sz="1200" kern="1200" dirty="0" smtClean="0"/>
            <a:t>Alokace 1,6 mld. EUR</a:t>
          </a:r>
          <a:endParaRPr lang="cs-CZ" sz="1200" kern="1200" dirty="0"/>
        </a:p>
        <a:p>
          <a:pPr marL="114300" lvl="1" indent="-114300" algn="l" defTabSz="533400">
            <a:lnSpc>
              <a:spcPct val="90000"/>
            </a:lnSpc>
            <a:spcBef>
              <a:spcPct val="0"/>
            </a:spcBef>
            <a:spcAft>
              <a:spcPct val="15000"/>
            </a:spcAft>
            <a:buChar char="••"/>
          </a:pPr>
          <a:r>
            <a:rPr lang="cs-CZ" sz="1200" kern="1200" dirty="0" smtClean="0"/>
            <a:t>Doprava, integrované dopravní systémy, IZS</a:t>
          </a:r>
          <a:endParaRPr lang="cs-CZ" sz="1200" kern="1200" dirty="0"/>
        </a:p>
      </dsp:txBody>
      <dsp:txXfrm>
        <a:off x="1751113" y="0"/>
        <a:ext cx="6478486" cy="1051932"/>
      </dsp:txXfrm>
    </dsp:sp>
    <dsp:sp modelId="{C72FE72D-A4DA-4420-9D63-39C025359A7F}">
      <dsp:nvSpPr>
        <dsp:cNvPr id="0" name=""/>
        <dsp:cNvSpPr/>
      </dsp:nvSpPr>
      <dsp:spPr>
        <a:xfrm>
          <a:off x="105193" y="105193"/>
          <a:ext cx="1645920" cy="84154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4000" b="-14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220A56B-34B4-4DD0-B125-97D865139D92}">
      <dsp:nvSpPr>
        <dsp:cNvPr id="0" name=""/>
        <dsp:cNvSpPr/>
      </dsp:nvSpPr>
      <dsp:spPr>
        <a:xfrm>
          <a:off x="0" y="1157126"/>
          <a:ext cx="8229600" cy="10519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cs-CZ" sz="1600" b="1" kern="1200" dirty="0" smtClean="0"/>
            <a:t>Prioritní osa 2 - Lidé</a:t>
          </a:r>
          <a:endParaRPr lang="cs-CZ" sz="1600" b="1" kern="1200" dirty="0"/>
        </a:p>
        <a:p>
          <a:pPr marL="114300" lvl="1" indent="-114300" algn="l" defTabSz="533400">
            <a:lnSpc>
              <a:spcPct val="90000"/>
            </a:lnSpc>
            <a:spcBef>
              <a:spcPct val="0"/>
            </a:spcBef>
            <a:spcAft>
              <a:spcPct val="15000"/>
            </a:spcAft>
            <a:buChar char="••"/>
          </a:pPr>
          <a:r>
            <a:rPr lang="cs-CZ" sz="1200" kern="1200" dirty="0" smtClean="0"/>
            <a:t>Zkvalitnění veřejných služeb a podmínek života pro obyvatele regionů</a:t>
          </a:r>
          <a:endParaRPr lang="cs-CZ" sz="1200" kern="1200" dirty="0"/>
        </a:p>
        <a:p>
          <a:pPr marL="114300" lvl="1" indent="-114300" algn="l" defTabSz="533400">
            <a:lnSpc>
              <a:spcPct val="90000"/>
            </a:lnSpc>
            <a:spcBef>
              <a:spcPct val="0"/>
            </a:spcBef>
            <a:spcAft>
              <a:spcPct val="15000"/>
            </a:spcAft>
            <a:buChar char="••"/>
          </a:pPr>
          <a:r>
            <a:rPr lang="cs-CZ" sz="1200" kern="1200" dirty="0" smtClean="0"/>
            <a:t>Alokace 1,7 mld. EUR</a:t>
          </a:r>
          <a:endParaRPr lang="cs-CZ" sz="1200" kern="1200" dirty="0"/>
        </a:p>
        <a:p>
          <a:pPr marL="114300" lvl="1" indent="-114300" algn="l" defTabSz="533400">
            <a:lnSpc>
              <a:spcPct val="90000"/>
            </a:lnSpc>
            <a:spcBef>
              <a:spcPct val="0"/>
            </a:spcBef>
            <a:spcAft>
              <a:spcPct val="15000"/>
            </a:spcAft>
            <a:buChar char="••"/>
          </a:pPr>
          <a:r>
            <a:rPr lang="cs-CZ" sz="1200" kern="1200" dirty="0" smtClean="0"/>
            <a:t>Sociální služby/bydlení, sociální podnikání, zdravotní péče, vzdělávání, zateplování</a:t>
          </a:r>
          <a:endParaRPr lang="cs-CZ" sz="1200" kern="1200" dirty="0"/>
        </a:p>
      </dsp:txBody>
      <dsp:txXfrm>
        <a:off x="1751113" y="1157126"/>
        <a:ext cx="6478486" cy="1051932"/>
      </dsp:txXfrm>
    </dsp:sp>
    <dsp:sp modelId="{AC85F51E-059B-4E4B-88C8-BEEAF6E6C8CB}">
      <dsp:nvSpPr>
        <dsp:cNvPr id="0" name=""/>
        <dsp:cNvSpPr/>
      </dsp:nvSpPr>
      <dsp:spPr>
        <a:xfrm>
          <a:off x="105193" y="1262319"/>
          <a:ext cx="1645920" cy="84154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A27448D-784B-4861-9334-121A223779B3}">
      <dsp:nvSpPr>
        <dsp:cNvPr id="0" name=""/>
        <dsp:cNvSpPr/>
      </dsp:nvSpPr>
      <dsp:spPr>
        <a:xfrm>
          <a:off x="0" y="2314252"/>
          <a:ext cx="8229600" cy="10519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cs-CZ" sz="1600" b="1" kern="1200" dirty="0" smtClean="0"/>
            <a:t>Prioritní osa 3 - Instituce</a:t>
          </a:r>
          <a:endParaRPr lang="cs-CZ" sz="1600" b="1" kern="1200" dirty="0"/>
        </a:p>
        <a:p>
          <a:pPr marL="114300" lvl="1" indent="-114300" algn="l" defTabSz="533400">
            <a:lnSpc>
              <a:spcPct val="90000"/>
            </a:lnSpc>
            <a:spcBef>
              <a:spcPct val="0"/>
            </a:spcBef>
            <a:spcAft>
              <a:spcPct val="15000"/>
            </a:spcAft>
            <a:buChar char="••"/>
          </a:pPr>
          <a:r>
            <a:rPr lang="cs-CZ" sz="1200" kern="1200" dirty="0" smtClean="0"/>
            <a:t>Dobrá správa území a zefektivnění veřejných institucí</a:t>
          </a:r>
          <a:endParaRPr lang="cs-CZ" sz="1200" kern="1200" dirty="0"/>
        </a:p>
        <a:p>
          <a:pPr marL="114300" lvl="1" indent="-114300" algn="l" defTabSz="533400">
            <a:lnSpc>
              <a:spcPct val="90000"/>
            </a:lnSpc>
            <a:spcBef>
              <a:spcPct val="0"/>
            </a:spcBef>
            <a:spcAft>
              <a:spcPct val="15000"/>
            </a:spcAft>
            <a:buChar char="••"/>
          </a:pPr>
          <a:r>
            <a:rPr lang="cs-CZ" sz="1200" kern="1200" dirty="0" smtClean="0"/>
            <a:t>Alokace 0,8 mld. EUR</a:t>
          </a:r>
          <a:endParaRPr lang="cs-CZ" sz="1200" kern="1200" dirty="0"/>
        </a:p>
        <a:p>
          <a:pPr marL="114300" lvl="1" indent="-114300" algn="l" defTabSz="533400">
            <a:lnSpc>
              <a:spcPct val="90000"/>
            </a:lnSpc>
            <a:spcBef>
              <a:spcPct val="0"/>
            </a:spcBef>
            <a:spcAft>
              <a:spcPct val="15000"/>
            </a:spcAft>
            <a:buChar char="••"/>
          </a:pPr>
          <a:r>
            <a:rPr lang="cs-CZ" sz="1200" kern="1200" dirty="0" smtClean="0"/>
            <a:t>Kulturní dědictví, e-Government, dokumenty územního rozvoje</a:t>
          </a:r>
          <a:endParaRPr lang="cs-CZ" sz="1200" kern="1200" dirty="0"/>
        </a:p>
        <a:p>
          <a:pPr marL="57150" lvl="1" indent="-57150" algn="l" defTabSz="488950">
            <a:lnSpc>
              <a:spcPct val="90000"/>
            </a:lnSpc>
            <a:spcBef>
              <a:spcPct val="0"/>
            </a:spcBef>
            <a:spcAft>
              <a:spcPct val="15000"/>
            </a:spcAft>
            <a:buChar char="••"/>
          </a:pPr>
          <a:endParaRPr lang="cs-CZ" sz="1100" kern="1200" dirty="0"/>
        </a:p>
      </dsp:txBody>
      <dsp:txXfrm>
        <a:off x="1751113" y="2314252"/>
        <a:ext cx="6478486" cy="1051932"/>
      </dsp:txXfrm>
    </dsp:sp>
    <dsp:sp modelId="{CB3108F3-6AC6-46B9-815A-42013ADAA734}">
      <dsp:nvSpPr>
        <dsp:cNvPr id="0" name=""/>
        <dsp:cNvSpPr/>
      </dsp:nvSpPr>
      <dsp:spPr>
        <a:xfrm>
          <a:off x="105193" y="2419445"/>
          <a:ext cx="1645920" cy="84154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E808720-DA3C-4D88-83BC-C88B0AC710F3}">
      <dsp:nvSpPr>
        <dsp:cNvPr id="0" name=""/>
        <dsp:cNvSpPr/>
      </dsp:nvSpPr>
      <dsp:spPr>
        <a:xfrm>
          <a:off x="0" y="3474029"/>
          <a:ext cx="8229600" cy="10519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endParaRPr lang="cs-CZ" sz="1900" b="1" kern="1200" dirty="0" smtClean="0"/>
        </a:p>
        <a:p>
          <a:pPr lvl="0" algn="l" defTabSz="844550">
            <a:lnSpc>
              <a:spcPct val="90000"/>
            </a:lnSpc>
            <a:spcBef>
              <a:spcPct val="0"/>
            </a:spcBef>
            <a:spcAft>
              <a:spcPct val="35000"/>
            </a:spcAft>
          </a:pPr>
          <a:r>
            <a:rPr lang="cs-CZ" sz="1600" b="1" kern="1200" dirty="0" smtClean="0"/>
            <a:t>Prioritní osa 4 - Komunitně vedený místní rozvoj</a:t>
          </a:r>
        </a:p>
        <a:p>
          <a:pPr lvl="0" algn="l" defTabSz="844550">
            <a:lnSpc>
              <a:spcPct val="90000"/>
            </a:lnSpc>
            <a:spcBef>
              <a:spcPct val="0"/>
            </a:spcBef>
            <a:spcAft>
              <a:spcPct val="35000"/>
            </a:spcAft>
          </a:pPr>
          <a:r>
            <a:rPr lang="cs-CZ" sz="1400" kern="1200" dirty="0" smtClean="0"/>
            <a:t> - </a:t>
          </a:r>
          <a:r>
            <a:rPr lang="cs-CZ" sz="1200" kern="1200" dirty="0" smtClean="0"/>
            <a:t>Alokace 390 mil. EUR</a:t>
          </a:r>
        </a:p>
        <a:p>
          <a:pPr lvl="0" algn="l" defTabSz="844550">
            <a:lnSpc>
              <a:spcPct val="90000"/>
            </a:lnSpc>
            <a:spcBef>
              <a:spcPct val="0"/>
            </a:spcBef>
            <a:spcAft>
              <a:spcPct val="35000"/>
            </a:spcAft>
          </a:pPr>
          <a:r>
            <a:rPr lang="cs-CZ" sz="1200" kern="1200" dirty="0" smtClean="0"/>
            <a:t>  - Posílení CLLD, provozní a animační náklady</a:t>
          </a:r>
        </a:p>
        <a:p>
          <a:pPr lvl="0" algn="l" defTabSz="844550">
            <a:lnSpc>
              <a:spcPct val="90000"/>
            </a:lnSpc>
            <a:spcBef>
              <a:spcPct val="0"/>
            </a:spcBef>
            <a:spcAft>
              <a:spcPct val="35000"/>
            </a:spcAft>
          </a:pPr>
          <a:endParaRPr lang="cs-CZ" sz="1500" kern="1200" dirty="0" smtClean="0"/>
        </a:p>
        <a:p>
          <a:pPr lvl="0" algn="l" defTabSz="844550">
            <a:lnSpc>
              <a:spcPct val="90000"/>
            </a:lnSpc>
            <a:spcBef>
              <a:spcPct val="0"/>
            </a:spcBef>
            <a:spcAft>
              <a:spcPct val="35000"/>
            </a:spcAft>
          </a:pPr>
          <a:r>
            <a:rPr lang="cs-CZ" sz="1800" kern="1200" dirty="0" smtClean="0"/>
            <a:t> </a:t>
          </a:r>
          <a:endParaRPr lang="cs-CZ" sz="1800" kern="1200" dirty="0"/>
        </a:p>
      </dsp:txBody>
      <dsp:txXfrm>
        <a:off x="1751113" y="3474029"/>
        <a:ext cx="6478486" cy="1051932"/>
      </dsp:txXfrm>
    </dsp:sp>
    <dsp:sp modelId="{5C5B56BD-76A1-46D2-95E9-D7A31171320F}">
      <dsp:nvSpPr>
        <dsp:cNvPr id="0" name=""/>
        <dsp:cNvSpPr/>
      </dsp:nvSpPr>
      <dsp:spPr>
        <a:xfrm>
          <a:off x="105193" y="3576571"/>
          <a:ext cx="1645920" cy="841546"/>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23000" b="-23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88894399-29F8-8341-87CE-45A59C8F3470}" type="datetimeFigureOut">
              <a:rPr lang="en-US" smtClean="0"/>
              <a:t>11/5/2015</a:t>
            </a:fld>
            <a:endParaRPr lang="en-US" dirty="0"/>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BDD01622-6527-A840-93D2-B71E71D7D97B}" type="slidenum">
              <a:rPr lang="en-US" smtClean="0"/>
              <a:t>‹#›</a:t>
            </a:fld>
            <a:endParaRPr lang="en-US" dirty="0"/>
          </a:p>
        </p:txBody>
      </p:sp>
    </p:spTree>
    <p:extLst>
      <p:ext uri="{BB962C8B-B14F-4D97-AF65-F5344CB8AC3E}">
        <p14:creationId xmlns:p14="http://schemas.microsoft.com/office/powerpoint/2010/main" val="4019881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7C3F2CD4-E069-445A-BD66-BB3668602FA3}" type="datetimeFigureOut">
              <a:rPr lang="cs-CZ" smtClean="0"/>
              <a:t>5.11.2015</a:t>
            </a:fld>
            <a:endParaRPr lang="cs-CZ" dirty="0"/>
          </a:p>
        </p:txBody>
      </p:sp>
      <p:sp>
        <p:nvSpPr>
          <p:cNvPr id="4" name="Zástupný symbol pro obrázek snímku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66274" y="4715153"/>
            <a:ext cx="5330190" cy="4466987"/>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1051D7E5-5FFD-4EA7-AFB2-230C5652B0C9}" type="slidenum">
              <a:rPr lang="cs-CZ" smtClean="0"/>
              <a:t>‹#›</a:t>
            </a:fld>
            <a:endParaRPr lang="cs-CZ" dirty="0"/>
          </a:p>
        </p:txBody>
      </p:sp>
    </p:spTree>
    <p:extLst>
      <p:ext uri="{BB962C8B-B14F-4D97-AF65-F5344CB8AC3E}">
        <p14:creationId xmlns:p14="http://schemas.microsoft.com/office/powerpoint/2010/main" val="2754326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12</a:t>
            </a:fld>
            <a:endParaRPr lang="cs-CZ"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25</a:t>
            </a:fld>
            <a:endParaRPr lang="cs-CZ"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26</a:t>
            </a:fld>
            <a:endParaRPr lang="cs-CZ"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27</a:t>
            </a:fld>
            <a:endParaRPr lang="cs-CZ"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solidFill>
                  <a:prstClr val="black"/>
                </a:solidFill>
              </a:rPr>
              <a:pPr/>
              <a:t>43</a:t>
            </a:fld>
            <a:endParaRPr lang="cs-CZ" dirty="0">
              <a:solidFill>
                <a:prstClr val="black"/>
              </a:solidFill>
            </a:endParaRPr>
          </a:p>
        </p:txBody>
      </p:sp>
    </p:spTree>
    <p:extLst>
      <p:ext uri="{BB962C8B-B14F-4D97-AF65-F5344CB8AC3E}">
        <p14:creationId xmlns:p14="http://schemas.microsoft.com/office/powerpoint/2010/main" val="1317547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13</a:t>
            </a:fld>
            <a:endParaRPr lang="cs-CZ"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14</a:t>
            </a:fld>
            <a:endParaRPr lang="cs-CZ"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17</a:t>
            </a:fld>
            <a:endParaRPr lang="cs-CZ"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18</a:t>
            </a:fld>
            <a:endParaRPr lang="cs-CZ"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19</a:t>
            </a:fld>
            <a:endParaRPr lang="cs-CZ"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20</a:t>
            </a:fld>
            <a:endParaRPr lang="cs-CZ"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21</a:t>
            </a:fld>
            <a:endParaRPr lang="cs-CZ"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4" name="Zástupný symbol pro číslo snímku 3"/>
          <p:cNvSpPr>
            <a:spLocks noGrp="1"/>
          </p:cNvSpPr>
          <p:nvPr>
            <p:ph type="sldNum" sz="quarter" idx="5"/>
          </p:nvPr>
        </p:nvSpPr>
        <p:spPr/>
        <p:txBody>
          <a:bodyPr/>
          <a:lstStyle/>
          <a:p>
            <a:pPr>
              <a:defRPr/>
            </a:pPr>
            <a:fld id="{8E85DECE-FA34-40BC-BEBB-6142B660E92D}" type="slidenum">
              <a:rPr lang="cs-CZ" smtClean="0"/>
              <a:pPr>
                <a:defRPr/>
              </a:pPr>
              <a:t>22</a:t>
            </a:fld>
            <a:endParaRPr lang="cs-CZ"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dirty="0" err="1" smtClean="0"/>
              <a:t>Click</a:t>
            </a:r>
            <a:r>
              <a:rPr lang="cs-CZ" dirty="0" smtClean="0"/>
              <a:t> to </a:t>
            </a:r>
            <a:r>
              <a:rPr lang="cs-CZ" dirty="0" err="1" smtClean="0"/>
              <a:t>edit</a:t>
            </a:r>
            <a:r>
              <a:rPr lang="cs-CZ" dirty="0" smtClean="0"/>
              <a:t> Master </a:t>
            </a:r>
            <a:r>
              <a:rPr lang="cs-CZ" dirty="0" err="1" smtClean="0"/>
              <a:t>title</a:t>
            </a:r>
            <a:r>
              <a:rPr lang="cs-CZ" dirty="0" smtClean="0"/>
              <a:t>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err="1" smtClean="0"/>
              <a:t>Click</a:t>
            </a:r>
            <a:r>
              <a:rPr lang="cs-CZ" dirty="0" smtClean="0"/>
              <a:t> to </a:t>
            </a:r>
            <a:r>
              <a:rPr lang="cs-CZ" dirty="0" err="1" smtClean="0"/>
              <a:t>edit</a:t>
            </a:r>
            <a:r>
              <a:rPr lang="cs-CZ" dirty="0" smtClean="0"/>
              <a:t> Master </a:t>
            </a:r>
            <a:r>
              <a:rPr lang="cs-CZ" dirty="0" err="1" smtClean="0"/>
              <a:t>subtitle</a:t>
            </a:r>
            <a:r>
              <a:rPr lang="cs-CZ" dirty="0" smtClean="0"/>
              <a:t> style</a:t>
            </a:r>
            <a:endParaRPr lang="en-US" dirty="0"/>
          </a:p>
        </p:txBody>
      </p:sp>
      <p:sp>
        <p:nvSpPr>
          <p:cNvPr id="4" name="Date Placeholder 3"/>
          <p:cNvSpPr>
            <a:spLocks noGrp="1"/>
          </p:cNvSpPr>
          <p:nvPr>
            <p:ph type="dt" sz="half" idx="10"/>
          </p:nvPr>
        </p:nvSpPr>
        <p:spPr/>
        <p:txBody>
          <a:bodyPr/>
          <a:lstStyle/>
          <a:p>
            <a:fld id="{889338FF-0785-4D1E-B4F7-AAF5C78FE1B9}" type="datetime1">
              <a:rPr lang="en-US" smtClean="0"/>
              <a:t>11/5/2015</a:t>
            </a:fld>
            <a:endParaRPr lang="en-US" dirty="0"/>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p>
        </p:txBody>
      </p:sp>
      <p:sp>
        <p:nvSpPr>
          <p:cNvPr id="6" name="Slide Number Placeholder 5"/>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2411228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0773DF8D-1A21-4207-8344-98009AC74408}" type="datetime1">
              <a:rPr lang="en-US" smtClean="0"/>
              <a:t>11/5/2015</a:t>
            </a:fld>
            <a:endParaRPr lang="en-US" dirty="0"/>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p>
        </p:txBody>
      </p:sp>
      <p:sp>
        <p:nvSpPr>
          <p:cNvPr id="6" name="Slide Number Placeholder 5"/>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76020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a:p>
            <a:pPr lvl="1"/>
            <a:r>
              <a:rPr lang="cs-CZ" dirty="0" smtClean="0"/>
              <a:t>Second </a:t>
            </a:r>
            <a:r>
              <a:rPr lang="cs-CZ" dirty="0" err="1" smtClean="0"/>
              <a:t>level</a:t>
            </a:r>
            <a:endParaRPr lang="cs-CZ" dirty="0" smtClean="0"/>
          </a:p>
          <a:p>
            <a:pPr lvl="2"/>
            <a:r>
              <a:rPr lang="cs-CZ" dirty="0" err="1" smtClean="0"/>
              <a:t>Third</a:t>
            </a:r>
            <a:r>
              <a:rPr lang="cs-CZ" dirty="0" smtClean="0"/>
              <a:t> </a:t>
            </a:r>
            <a:r>
              <a:rPr lang="cs-CZ" dirty="0" err="1" smtClean="0"/>
              <a:t>level</a:t>
            </a:r>
            <a:endParaRPr lang="cs-CZ" dirty="0" smtClean="0"/>
          </a:p>
          <a:p>
            <a:pPr lvl="3"/>
            <a:r>
              <a:rPr lang="cs-CZ" dirty="0" err="1" smtClean="0"/>
              <a:t>Fourth</a:t>
            </a:r>
            <a:r>
              <a:rPr lang="cs-CZ" dirty="0" smtClean="0"/>
              <a:t> </a:t>
            </a:r>
            <a:r>
              <a:rPr lang="cs-CZ" dirty="0" err="1" smtClean="0"/>
              <a:t>level</a:t>
            </a:r>
            <a:endParaRPr lang="cs-CZ" dirty="0" smtClean="0"/>
          </a:p>
          <a:p>
            <a:pPr lvl="4"/>
            <a:r>
              <a:rPr lang="cs-CZ" dirty="0" err="1" smtClean="0"/>
              <a:t>Fifth</a:t>
            </a:r>
            <a:r>
              <a:rPr lang="cs-CZ" dirty="0" smtClean="0"/>
              <a:t> </a:t>
            </a:r>
            <a:r>
              <a:rPr lang="cs-CZ" dirty="0" err="1" smtClean="0"/>
              <a:t>level</a:t>
            </a:r>
            <a:endParaRPr lang="en-US" dirty="0"/>
          </a:p>
        </p:txBody>
      </p:sp>
      <p:sp>
        <p:nvSpPr>
          <p:cNvPr id="4" name="Date Placeholder 3"/>
          <p:cNvSpPr>
            <a:spLocks noGrp="1"/>
          </p:cNvSpPr>
          <p:nvPr>
            <p:ph type="dt" sz="half" idx="10"/>
          </p:nvPr>
        </p:nvSpPr>
        <p:spPr/>
        <p:txBody>
          <a:bodyPr/>
          <a:lstStyle/>
          <a:p>
            <a:fld id="{FCDAAB08-B98E-494D-8695-CD0D6908EEBE}" type="datetime1">
              <a:rPr lang="en-US" smtClean="0"/>
              <a:t>11/5/2015</a:t>
            </a:fld>
            <a:endParaRPr lang="en-US" dirty="0"/>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p>
        </p:txBody>
      </p:sp>
      <p:sp>
        <p:nvSpPr>
          <p:cNvPr id="6" name="Slide Number Placeholder 5"/>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1196211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idx="1"/>
          </p:nvPr>
        </p:nvSpPr>
        <p:spPr/>
        <p:txBody>
          <a:body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a:p>
            <a:pPr lvl="1"/>
            <a:r>
              <a:rPr lang="cs-CZ" dirty="0" smtClean="0"/>
              <a:t>Second </a:t>
            </a:r>
            <a:r>
              <a:rPr lang="cs-CZ" dirty="0" err="1" smtClean="0"/>
              <a:t>level</a:t>
            </a:r>
            <a:endParaRPr lang="cs-CZ" dirty="0" smtClean="0"/>
          </a:p>
          <a:p>
            <a:pPr lvl="2"/>
            <a:r>
              <a:rPr lang="cs-CZ" dirty="0" err="1" smtClean="0"/>
              <a:t>Third</a:t>
            </a:r>
            <a:r>
              <a:rPr lang="cs-CZ" dirty="0" smtClean="0"/>
              <a:t> </a:t>
            </a:r>
            <a:r>
              <a:rPr lang="cs-CZ" dirty="0" err="1" smtClean="0"/>
              <a:t>level</a:t>
            </a:r>
            <a:endParaRPr lang="cs-CZ" dirty="0" smtClean="0"/>
          </a:p>
          <a:p>
            <a:pPr lvl="3"/>
            <a:r>
              <a:rPr lang="cs-CZ" dirty="0" err="1" smtClean="0"/>
              <a:t>Fourth</a:t>
            </a:r>
            <a:r>
              <a:rPr lang="cs-CZ" dirty="0" smtClean="0"/>
              <a:t> </a:t>
            </a:r>
            <a:r>
              <a:rPr lang="cs-CZ" dirty="0" err="1" smtClean="0"/>
              <a:t>level</a:t>
            </a:r>
            <a:endParaRPr lang="cs-CZ" dirty="0" smtClean="0"/>
          </a:p>
          <a:p>
            <a:pPr lvl="4"/>
            <a:r>
              <a:rPr lang="cs-CZ" dirty="0" err="1" smtClean="0"/>
              <a:t>Fifth</a:t>
            </a:r>
            <a:r>
              <a:rPr lang="cs-CZ" dirty="0" smtClean="0"/>
              <a:t> </a:t>
            </a:r>
            <a:r>
              <a:rPr lang="cs-CZ" dirty="0" err="1" smtClean="0"/>
              <a:t>level</a:t>
            </a:r>
            <a:endParaRPr lang="en-US" dirty="0"/>
          </a:p>
        </p:txBody>
      </p:sp>
      <p:sp>
        <p:nvSpPr>
          <p:cNvPr id="4" name="Date Placeholder 3"/>
          <p:cNvSpPr>
            <a:spLocks noGrp="1"/>
          </p:cNvSpPr>
          <p:nvPr>
            <p:ph type="dt" sz="half" idx="10"/>
          </p:nvPr>
        </p:nvSpPr>
        <p:spPr/>
        <p:txBody>
          <a:bodyPr/>
          <a:lstStyle/>
          <a:p>
            <a:fld id="{7F631E0B-09EB-4B23-8CB4-012DB8280E8C}" type="datetime1">
              <a:rPr lang="en-US" smtClean="0"/>
              <a:t>11/5/2015</a:t>
            </a:fld>
            <a:endParaRPr lang="en-US" dirty="0"/>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p>
        </p:txBody>
      </p:sp>
      <p:sp>
        <p:nvSpPr>
          <p:cNvPr id="6" name="Slide Number Placeholder 5"/>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2594272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Click to edit Master text styles</a:t>
            </a:r>
          </a:p>
        </p:txBody>
      </p:sp>
      <p:sp>
        <p:nvSpPr>
          <p:cNvPr id="4" name="Date Placeholder 3"/>
          <p:cNvSpPr>
            <a:spLocks noGrp="1"/>
          </p:cNvSpPr>
          <p:nvPr>
            <p:ph type="dt" sz="half" idx="10"/>
          </p:nvPr>
        </p:nvSpPr>
        <p:spPr/>
        <p:txBody>
          <a:bodyPr/>
          <a:lstStyle/>
          <a:p>
            <a:fld id="{CA81722B-C8A6-4F26-98C2-2711F8316617}" type="datetime1">
              <a:rPr lang="en-US" smtClean="0"/>
              <a:t>11/5/2015</a:t>
            </a:fld>
            <a:endParaRPr lang="en-US" dirty="0"/>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p>
        </p:txBody>
      </p:sp>
      <p:sp>
        <p:nvSpPr>
          <p:cNvPr id="6" name="Slide Number Placeholder 5"/>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395333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Date Placeholder 4"/>
          <p:cNvSpPr>
            <a:spLocks noGrp="1"/>
          </p:cNvSpPr>
          <p:nvPr>
            <p:ph type="dt" sz="half" idx="10"/>
          </p:nvPr>
        </p:nvSpPr>
        <p:spPr/>
        <p:txBody>
          <a:bodyPr/>
          <a:lstStyle/>
          <a:p>
            <a:fld id="{BC3F317A-478C-4AB8-803B-06EF6332AC25}" type="datetime1">
              <a:rPr lang="en-US" smtClean="0"/>
              <a:t>11/5/2015</a:t>
            </a:fld>
            <a:endParaRPr lang="en-US" dirty="0"/>
          </a:p>
        </p:txBody>
      </p:sp>
      <p:sp>
        <p:nvSpPr>
          <p:cNvPr id="6" name="Footer Placeholder 5"/>
          <p:cNvSpPr>
            <a:spLocks noGrp="1"/>
          </p:cNvSpPr>
          <p:nvPr>
            <p:ph type="ftr" sz="quarter" idx="11"/>
          </p:nvPr>
        </p:nvSpPr>
        <p:spPr/>
        <p:txBody>
          <a:bodyPr/>
          <a:lstStyle>
            <a:lvl1pPr>
              <a:defRPr>
                <a:latin typeface="Myriad Pro"/>
              </a:defRPr>
            </a:lvl1pPr>
          </a:lstStyle>
          <a:p>
            <a:endParaRPr lang="en-US" dirty="0"/>
          </a:p>
        </p:txBody>
      </p:sp>
      <p:sp>
        <p:nvSpPr>
          <p:cNvPr id="7" name="Slide Number Placeholder 6"/>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2912168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7" name="Date Placeholder 6"/>
          <p:cNvSpPr>
            <a:spLocks noGrp="1"/>
          </p:cNvSpPr>
          <p:nvPr>
            <p:ph type="dt" sz="half" idx="10"/>
          </p:nvPr>
        </p:nvSpPr>
        <p:spPr/>
        <p:txBody>
          <a:bodyPr/>
          <a:lstStyle/>
          <a:p>
            <a:fld id="{876BBAEC-231C-4E11-ABD3-F40A18471A7D}" type="datetime1">
              <a:rPr lang="en-US" smtClean="0"/>
              <a:t>11/5/2015</a:t>
            </a:fld>
            <a:endParaRPr lang="en-US" dirty="0"/>
          </a:p>
        </p:txBody>
      </p:sp>
      <p:sp>
        <p:nvSpPr>
          <p:cNvPr id="8" name="Footer Placeholder 7"/>
          <p:cNvSpPr>
            <a:spLocks noGrp="1"/>
          </p:cNvSpPr>
          <p:nvPr>
            <p:ph type="ftr" sz="quarter" idx="11"/>
          </p:nvPr>
        </p:nvSpPr>
        <p:spPr/>
        <p:txBody>
          <a:bodyPr/>
          <a:lstStyle>
            <a:lvl1pPr>
              <a:defRPr>
                <a:latin typeface="Myriad Pro"/>
              </a:defRPr>
            </a:lvl1pPr>
          </a:lstStyle>
          <a:p>
            <a:endParaRPr lang="en-US" dirty="0"/>
          </a:p>
        </p:txBody>
      </p:sp>
      <p:sp>
        <p:nvSpPr>
          <p:cNvPr id="9" name="Slide Number Placeholder 8"/>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2055879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Date Placeholder 2"/>
          <p:cNvSpPr>
            <a:spLocks noGrp="1"/>
          </p:cNvSpPr>
          <p:nvPr>
            <p:ph type="dt" sz="half" idx="10"/>
          </p:nvPr>
        </p:nvSpPr>
        <p:spPr/>
        <p:txBody>
          <a:bodyPr/>
          <a:lstStyle/>
          <a:p>
            <a:fld id="{E0916B57-9745-43DE-BBE5-02952112AEFB}" type="datetime1">
              <a:rPr lang="en-US" smtClean="0"/>
              <a:t>11/5/2015</a:t>
            </a:fld>
            <a:endParaRPr lang="en-US" dirty="0"/>
          </a:p>
        </p:txBody>
      </p:sp>
      <p:sp>
        <p:nvSpPr>
          <p:cNvPr id="4" name="Footer Placeholder 3"/>
          <p:cNvSpPr>
            <a:spLocks noGrp="1"/>
          </p:cNvSpPr>
          <p:nvPr>
            <p:ph type="ftr" sz="quarter" idx="11"/>
          </p:nvPr>
        </p:nvSpPr>
        <p:spPr/>
        <p:txBody>
          <a:bodyPr/>
          <a:lstStyle>
            <a:lvl1pPr>
              <a:defRPr>
                <a:latin typeface="Myriad Pro"/>
              </a:defRPr>
            </a:lvl1pPr>
          </a:lstStyle>
          <a:p>
            <a:endParaRPr lang="en-US" dirty="0"/>
          </a:p>
        </p:txBody>
      </p:sp>
      <p:sp>
        <p:nvSpPr>
          <p:cNvPr id="5" name="Slide Number Placeholder 4"/>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462455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63D7B1-375D-4904-A97E-7B86949F9F49}" type="datetime1">
              <a:rPr lang="en-US" smtClean="0"/>
              <a:t>11/5/2015</a:t>
            </a:fld>
            <a:endParaRPr lang="en-US" dirty="0"/>
          </a:p>
        </p:txBody>
      </p:sp>
      <p:sp>
        <p:nvSpPr>
          <p:cNvPr id="3" name="Footer Placeholder 2"/>
          <p:cNvSpPr>
            <a:spLocks noGrp="1"/>
          </p:cNvSpPr>
          <p:nvPr>
            <p:ph type="ftr" sz="quarter" idx="11"/>
          </p:nvPr>
        </p:nvSpPr>
        <p:spPr/>
        <p:txBody>
          <a:bodyPr/>
          <a:lstStyle>
            <a:lvl1pPr>
              <a:defRPr>
                <a:latin typeface="Myriad Pro"/>
              </a:defRPr>
            </a:lvl1pPr>
          </a:lstStyle>
          <a:p>
            <a:endParaRPr lang="en-US" dirty="0"/>
          </a:p>
        </p:txBody>
      </p:sp>
      <p:sp>
        <p:nvSpPr>
          <p:cNvPr id="4" name="Slide Number Placeholder 3"/>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4047914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9831F3BF-8806-488D-87CD-784340495BA0}" type="datetime1">
              <a:rPr lang="en-US" smtClean="0"/>
              <a:t>11/5/2015</a:t>
            </a:fld>
            <a:endParaRPr lang="en-US" dirty="0"/>
          </a:p>
        </p:txBody>
      </p:sp>
      <p:sp>
        <p:nvSpPr>
          <p:cNvPr id="6" name="Footer Placeholder 5"/>
          <p:cNvSpPr>
            <a:spLocks noGrp="1"/>
          </p:cNvSpPr>
          <p:nvPr>
            <p:ph type="ftr" sz="quarter" idx="11"/>
          </p:nvPr>
        </p:nvSpPr>
        <p:spPr/>
        <p:txBody>
          <a:bodyPr/>
          <a:lstStyle>
            <a:lvl1pPr>
              <a:defRPr>
                <a:latin typeface="Myriad Pro"/>
              </a:defRPr>
            </a:lvl1pPr>
          </a:lstStyle>
          <a:p>
            <a:endParaRPr lang="en-US" dirty="0"/>
          </a:p>
        </p:txBody>
      </p:sp>
      <p:sp>
        <p:nvSpPr>
          <p:cNvPr id="7" name="Slide Number Placeholder 6"/>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223850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32E682A2-9588-4CBA-8A28-30801B018F84}" type="datetime1">
              <a:rPr lang="en-US" smtClean="0"/>
              <a:t>11/5/2015</a:t>
            </a:fld>
            <a:endParaRPr lang="en-US" dirty="0"/>
          </a:p>
        </p:txBody>
      </p:sp>
      <p:sp>
        <p:nvSpPr>
          <p:cNvPr id="6" name="Footer Placeholder 5"/>
          <p:cNvSpPr>
            <a:spLocks noGrp="1"/>
          </p:cNvSpPr>
          <p:nvPr>
            <p:ph type="ftr" sz="quarter" idx="11"/>
          </p:nvPr>
        </p:nvSpPr>
        <p:spPr/>
        <p:txBody>
          <a:bodyPr/>
          <a:lstStyle>
            <a:lvl1pPr>
              <a:defRPr>
                <a:latin typeface="Myriad Pro"/>
              </a:defRPr>
            </a:lvl1pPr>
          </a:lstStyle>
          <a:p>
            <a:endParaRPr lang="en-US" dirty="0"/>
          </a:p>
        </p:txBody>
      </p:sp>
      <p:sp>
        <p:nvSpPr>
          <p:cNvPr id="7" name="Slide Number Placeholder 6"/>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4246070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cs-CZ" dirty="0" err="1" smtClean="0"/>
              <a:t>Click</a:t>
            </a:r>
            <a:r>
              <a:rPr lang="cs-CZ" dirty="0" smtClean="0"/>
              <a:t> to </a:t>
            </a:r>
            <a:r>
              <a:rPr lang="cs-CZ" dirty="0" err="1" smtClean="0"/>
              <a:t>edit</a:t>
            </a:r>
            <a:r>
              <a:rPr lang="cs-CZ" dirty="0" smtClean="0"/>
              <a:t> Master </a:t>
            </a:r>
            <a:r>
              <a:rPr lang="cs-CZ" dirty="0" err="1" smtClean="0"/>
              <a:t>title</a:t>
            </a:r>
            <a:r>
              <a:rPr lang="cs-CZ" dirty="0" smtClean="0"/>
              <a:t>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a:p>
            <a:pPr lvl="1"/>
            <a:r>
              <a:rPr lang="cs-CZ" dirty="0" smtClean="0"/>
              <a:t>Second </a:t>
            </a:r>
            <a:r>
              <a:rPr lang="cs-CZ" dirty="0" err="1" smtClean="0"/>
              <a:t>level</a:t>
            </a:r>
            <a:endParaRPr lang="cs-CZ" dirty="0" smtClean="0"/>
          </a:p>
          <a:p>
            <a:pPr lvl="2"/>
            <a:r>
              <a:rPr lang="cs-CZ" dirty="0" err="1" smtClean="0"/>
              <a:t>Third</a:t>
            </a:r>
            <a:r>
              <a:rPr lang="cs-CZ" dirty="0" smtClean="0"/>
              <a:t> </a:t>
            </a:r>
            <a:r>
              <a:rPr lang="cs-CZ" dirty="0" err="1" smtClean="0"/>
              <a:t>level</a:t>
            </a:r>
            <a:endParaRPr lang="cs-CZ" dirty="0" smtClean="0"/>
          </a:p>
          <a:p>
            <a:pPr lvl="3"/>
            <a:r>
              <a:rPr lang="cs-CZ" dirty="0" err="1" smtClean="0"/>
              <a:t>Fourth</a:t>
            </a:r>
            <a:r>
              <a:rPr lang="cs-CZ" dirty="0" smtClean="0"/>
              <a:t> </a:t>
            </a:r>
            <a:r>
              <a:rPr lang="cs-CZ" dirty="0" err="1" smtClean="0"/>
              <a:t>level</a:t>
            </a:r>
            <a:endParaRPr lang="cs-CZ" dirty="0" smtClean="0"/>
          </a:p>
          <a:p>
            <a:pPr lvl="4"/>
            <a:r>
              <a:rPr lang="cs-CZ" dirty="0" err="1" smtClean="0"/>
              <a:t>Fifth</a:t>
            </a:r>
            <a:r>
              <a:rPr lang="cs-CZ" dirty="0" smtClean="0"/>
              <a:t> </a:t>
            </a:r>
            <a:r>
              <a:rPr lang="cs-CZ" dirty="0" err="1" smtClean="0"/>
              <a:t>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yriad Pro"/>
              </a:defRPr>
            </a:lvl1pPr>
          </a:lstStyle>
          <a:p>
            <a:fld id="{AFE7CCC1-085E-40CF-AE75-DEE90DDCB794}" type="datetime1">
              <a:rPr lang="en-US" smtClean="0"/>
              <a:t>11/5/2015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latin typeface="Myriad Pro"/>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yriad Pro"/>
              </a:defRPr>
            </a:lvl1pPr>
          </a:lstStyle>
          <a:p>
            <a:fld id="{CA6B5227-2C6F-B94D-9D8F-826F9170706D}" type="slidenum">
              <a:rPr lang="en-US" smtClean="0"/>
              <a:pPr/>
              <a:t>‹#›</a:t>
            </a:fld>
            <a:endParaRPr lang="en-US" dirty="0"/>
          </a:p>
        </p:txBody>
      </p:sp>
    </p:spTree>
    <p:extLst>
      <p:ext uri="{BB962C8B-B14F-4D97-AF65-F5344CB8AC3E}">
        <p14:creationId xmlns:p14="http://schemas.microsoft.com/office/powerpoint/2010/main" val="999141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3500" b="1" i="0" kern="1200" cap="all">
          <a:solidFill>
            <a:schemeClr val="tx1"/>
          </a:solidFill>
          <a:latin typeface="Myriad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otaceeu.cz/irop"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otaceeu.cz/IROP"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otaceeu.cz/iro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1" y="1447800"/>
            <a:ext cx="8543924" cy="3227077"/>
          </a:xfrm>
        </p:spPr>
        <p:txBody>
          <a:bodyPr/>
          <a:lstStyle/>
          <a:p>
            <a:pPr algn="l">
              <a:lnSpc>
                <a:spcPct val="107000"/>
              </a:lnSpc>
            </a:pPr>
            <a:r>
              <a:rPr lang="cs-CZ" sz="3200" dirty="0"/>
              <a:t>s</a:t>
            </a:r>
            <a:r>
              <a:rPr lang="cs-CZ" sz="3200" dirty="0" smtClean="0"/>
              <a:t>eminář </a:t>
            </a:r>
            <a:r>
              <a:rPr lang="cs-CZ" sz="3200" dirty="0"/>
              <a:t>pro </a:t>
            </a:r>
            <a:r>
              <a:rPr lang="cs-CZ" sz="3200" dirty="0" smtClean="0"/>
              <a:t>žadatele</a:t>
            </a:r>
            <a:br>
              <a:rPr lang="cs-CZ" sz="3200" dirty="0" smtClean="0"/>
            </a:br>
            <a:r>
              <a:rPr lang="cs-CZ" sz="3200" dirty="0" smtClean="0"/>
              <a:t>7. výzva IROP </a:t>
            </a:r>
            <a:r>
              <a:rPr lang="cs-CZ" sz="3200" dirty="0"/>
              <a:t/>
            </a:r>
            <a:br>
              <a:rPr lang="cs-CZ" sz="3200" dirty="0"/>
            </a:br>
            <a:r>
              <a:rPr lang="cs-CZ" sz="3200" dirty="0"/>
              <a:t>„DEINSTITUCIONALIZACE SOCIÁLNÍCH SLUŽEB ZA ÚČELEM SOCIÁLNÍHO </a:t>
            </a:r>
            <a:r>
              <a:rPr lang="cs-CZ" sz="3200" dirty="0" smtClean="0"/>
              <a:t>ZAČLEŇOVÁNÍ“</a:t>
            </a:r>
            <a:endParaRPr lang="cs-CZ" sz="3200" dirty="0">
              <a:solidFill>
                <a:srgbClr val="000000"/>
              </a:solidFill>
              <a:latin typeface="Myriad Pro Black"/>
              <a:cs typeface="Myriad Pro Black"/>
            </a:endParaRPr>
          </a:p>
        </p:txBody>
      </p:sp>
      <p:sp>
        <p:nvSpPr>
          <p:cNvPr id="3" name="Subtitle 2"/>
          <p:cNvSpPr>
            <a:spLocks noGrp="1"/>
          </p:cNvSpPr>
          <p:nvPr>
            <p:ph type="subTitle" idx="1"/>
          </p:nvPr>
        </p:nvSpPr>
        <p:spPr>
          <a:xfrm>
            <a:off x="508591" y="4551295"/>
            <a:ext cx="6400800" cy="1083961"/>
          </a:xfrm>
        </p:spPr>
        <p:txBody>
          <a:bodyPr>
            <a:normAutofit/>
          </a:bodyPr>
          <a:lstStyle/>
          <a:p>
            <a:pPr algn="l"/>
            <a:r>
              <a:rPr lang="cs-CZ" sz="2200" b="1" dirty="0">
                <a:solidFill>
                  <a:srgbClr val="000000"/>
                </a:solidFill>
                <a:cs typeface="Myriad Pro"/>
              </a:rPr>
              <a:t>5</a:t>
            </a:r>
            <a:r>
              <a:rPr lang="cs-CZ" sz="2200" b="1" dirty="0" smtClean="0">
                <a:solidFill>
                  <a:srgbClr val="000000"/>
                </a:solidFill>
                <a:cs typeface="Myriad Pro"/>
              </a:rPr>
              <a:t>. 11. 2015                                             </a:t>
            </a:r>
            <a:r>
              <a:rPr lang="cs-CZ" sz="2200" b="1" dirty="0" smtClean="0">
                <a:solidFill>
                  <a:srgbClr val="000000"/>
                </a:solidFill>
                <a:latin typeface="Myriad Pro"/>
                <a:cs typeface="Myriad Pro"/>
              </a:rPr>
              <a:t>PRAHA</a:t>
            </a:r>
            <a:endParaRPr lang="en-US" b="1" dirty="0">
              <a:latin typeface="Myriad Pro"/>
              <a:cs typeface="Myriad Pro"/>
            </a:endParaRPr>
          </a:p>
        </p:txBody>
      </p:sp>
      <p:pic>
        <p:nvPicPr>
          <p:cNvPr id="2050"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860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5211"/>
            <a:ext cx="8229600" cy="919240"/>
          </a:xfrm>
        </p:spPr>
        <p:txBody>
          <a:bodyPr/>
          <a:lstStyle/>
          <a:p>
            <a:pPr lvl="0"/>
            <a:r>
              <a:rPr lang="cs-CZ" sz="2000" b="1" dirty="0"/>
              <a:t>Prioritní osa </a:t>
            </a:r>
            <a:r>
              <a:rPr lang="cs-CZ" sz="2000" b="1" dirty="0" smtClean="0"/>
              <a:t>1: </a:t>
            </a:r>
            <a:r>
              <a:rPr lang="cs-CZ" sz="2000" dirty="0" smtClean="0"/>
              <a:t>Konkurenceschopné</a:t>
            </a:r>
            <a:r>
              <a:rPr lang="cs-CZ" sz="2000" dirty="0"/>
              <a:t>, dostupné a bezpečné regiony</a:t>
            </a:r>
            <a:r>
              <a:rPr lang="cs-CZ" sz="3600" dirty="0"/>
              <a:t/>
            </a:r>
            <a:br>
              <a:rPr lang="cs-CZ" sz="3600" dirty="0"/>
            </a:br>
            <a:endParaRPr lang="en-US" dirty="0"/>
          </a:p>
        </p:txBody>
      </p:sp>
      <p:pic>
        <p:nvPicPr>
          <p:cNvPr id="4" name="Zástupný symbol pro obsah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0984" y="704057"/>
            <a:ext cx="4653015" cy="3056890"/>
          </a:xfrm>
          <a:prstGeom prst="rect">
            <a:avLst/>
          </a:prstGeom>
        </p:spPr>
      </p:pic>
      <p:pic>
        <p:nvPicPr>
          <p:cNvPr id="5" name="Zástupný symbol pro obsah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3901" y="3751422"/>
            <a:ext cx="5281286" cy="3106578"/>
          </a:xfrm>
          <a:prstGeom prst="rect">
            <a:avLst/>
          </a:prstGeom>
        </p:spPr>
      </p:pic>
      <p:pic>
        <p:nvPicPr>
          <p:cNvPr id="10" name="Zástupný symbol pro obsah 9"/>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0" y="697072"/>
            <a:ext cx="4581524" cy="3054350"/>
          </a:xfrm>
        </p:spPr>
      </p:pic>
      <p:sp>
        <p:nvSpPr>
          <p:cNvPr id="3" name="Zástupný symbol pro číslo snímku 2"/>
          <p:cNvSpPr>
            <a:spLocks noGrp="1"/>
          </p:cNvSpPr>
          <p:nvPr>
            <p:ph type="sldNum" sz="quarter" idx="12"/>
          </p:nvPr>
        </p:nvSpPr>
        <p:spPr/>
        <p:txBody>
          <a:bodyPr/>
          <a:lstStyle/>
          <a:p>
            <a:fld id="{CA6B5227-2C6F-B94D-9D8F-826F9170706D}" type="slidenum">
              <a:rPr lang="en-US" smtClean="0"/>
              <a:t>10</a:t>
            </a:fld>
            <a:endParaRPr lang="en-US" dirty="0"/>
          </a:p>
        </p:txBody>
      </p:sp>
    </p:spTree>
    <p:extLst>
      <p:ext uri="{BB962C8B-B14F-4D97-AF65-F5344CB8AC3E}">
        <p14:creationId xmlns:p14="http://schemas.microsoft.com/office/powerpoint/2010/main" val="3960471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58522"/>
            <a:ext cx="8534400" cy="1155801"/>
          </a:xfrm>
        </p:spPr>
        <p:txBody>
          <a:bodyPr/>
          <a:lstStyle/>
          <a:p>
            <a:r>
              <a:rPr lang="cs-CZ" sz="3200" dirty="0" smtClean="0"/>
              <a:t>Prioritní </a:t>
            </a:r>
            <a:r>
              <a:rPr lang="cs-CZ" sz="3200" dirty="0"/>
              <a:t>osa 1</a:t>
            </a:r>
            <a:endParaRPr lang="en-US" sz="3200"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11</a:t>
            </a:fld>
            <a:endParaRPr lang="en-US" dirty="0"/>
          </a:p>
        </p:txBody>
      </p:sp>
      <p:sp>
        <p:nvSpPr>
          <p:cNvPr id="7" name="TextovéPole 6"/>
          <p:cNvSpPr txBox="1"/>
          <p:nvPr/>
        </p:nvSpPr>
        <p:spPr>
          <a:xfrm>
            <a:off x="447676" y="1009650"/>
            <a:ext cx="8382000" cy="3985706"/>
          </a:xfrm>
          <a:prstGeom prst="rect">
            <a:avLst/>
          </a:prstGeom>
          <a:noFill/>
        </p:spPr>
        <p:txBody>
          <a:bodyPr wrap="square" rtlCol="0">
            <a:spAutoFit/>
          </a:bodyPr>
          <a:lstStyle/>
          <a:p>
            <a:pPr lvl="0">
              <a:lnSpc>
                <a:spcPct val="150000"/>
              </a:lnSpc>
            </a:pPr>
            <a:endParaRPr lang="cs-CZ" sz="2200" b="1" dirty="0" smtClean="0"/>
          </a:p>
          <a:p>
            <a:pPr lvl="0">
              <a:lnSpc>
                <a:spcPct val="150000"/>
              </a:lnSpc>
            </a:pPr>
            <a:r>
              <a:rPr lang="cs-CZ" sz="2200" b="1" dirty="0" smtClean="0"/>
              <a:t>Prioritní osa 1 - Infrastruktura</a:t>
            </a:r>
            <a:endParaRPr lang="cs-CZ" sz="2200" dirty="0" smtClean="0"/>
          </a:p>
          <a:p>
            <a:pPr>
              <a:lnSpc>
                <a:spcPct val="150000"/>
              </a:lnSpc>
            </a:pPr>
            <a:r>
              <a:rPr lang="cs-CZ" sz="2200" b="1" dirty="0" smtClean="0"/>
              <a:t>SC </a:t>
            </a:r>
            <a:r>
              <a:rPr lang="cs-CZ" sz="2200" b="1" dirty="0"/>
              <a:t>1.1 </a:t>
            </a:r>
            <a:r>
              <a:rPr lang="cs-CZ" sz="2200" dirty="0" smtClean="0"/>
              <a:t>Zvýšení </a:t>
            </a:r>
            <a:r>
              <a:rPr lang="cs-CZ" sz="2200" dirty="0"/>
              <a:t>regionální mobility prostřednictvím modernizace a </a:t>
            </a:r>
            <a:r>
              <a:rPr lang="cs-CZ" sz="2200" dirty="0" smtClean="0"/>
              <a:t>		rozvoje sítí </a:t>
            </a:r>
            <a:r>
              <a:rPr lang="cs-CZ" sz="2200" dirty="0"/>
              <a:t>regionální silniční infrastruktury navazující na </a:t>
            </a:r>
            <a:r>
              <a:rPr lang="cs-CZ" sz="2200" dirty="0" smtClean="0"/>
              <a:t>		síť </a:t>
            </a:r>
            <a:r>
              <a:rPr lang="cs-CZ" sz="2200" dirty="0"/>
              <a:t>TEN-T</a:t>
            </a:r>
          </a:p>
          <a:p>
            <a:pPr>
              <a:lnSpc>
                <a:spcPct val="150000"/>
              </a:lnSpc>
            </a:pPr>
            <a:r>
              <a:rPr lang="cs-CZ" sz="2200" b="1" dirty="0"/>
              <a:t>SC 1.2 </a:t>
            </a:r>
            <a:r>
              <a:rPr lang="cs-CZ" sz="2200" dirty="0"/>
              <a:t>Zvýšení podílu udržitelných forem dopravy</a:t>
            </a:r>
          </a:p>
          <a:p>
            <a:pPr>
              <a:lnSpc>
                <a:spcPct val="150000"/>
              </a:lnSpc>
            </a:pPr>
            <a:r>
              <a:rPr lang="cs-CZ" sz="2200" b="1" dirty="0"/>
              <a:t>SC 1.3 </a:t>
            </a:r>
            <a:r>
              <a:rPr lang="cs-CZ" sz="2200" dirty="0"/>
              <a:t>Zvýšení připravenosti k řešení a řízení rizik a </a:t>
            </a:r>
            <a:r>
              <a:rPr lang="cs-CZ" sz="2200" dirty="0" smtClean="0"/>
              <a:t>katastrof</a:t>
            </a:r>
          </a:p>
          <a:p>
            <a:endParaRPr lang="cs-CZ" sz="2200" dirty="0"/>
          </a:p>
        </p:txBody>
      </p:sp>
    </p:spTree>
    <p:extLst>
      <p:ext uri="{BB962C8B-B14F-4D97-AF65-F5344CB8AC3E}">
        <p14:creationId xmlns:p14="http://schemas.microsoft.com/office/powerpoint/2010/main" val="1001943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321254"/>
            <a:ext cx="8676456" cy="4957626"/>
          </a:xfrm>
          <a:prstGeom prst="rect">
            <a:avLst/>
          </a:prstGeom>
          <a:noFill/>
          <a:ln>
            <a:miter lim="800000"/>
            <a:headEnd/>
            <a:tailEnd/>
          </a:ln>
        </p:spPr>
        <p:txBody>
          <a:bodyPr>
            <a:noAutofit/>
          </a:bodyPr>
          <a:lstStyle/>
          <a:p>
            <a:endParaRPr lang="cs-CZ" sz="2200" b="1" dirty="0" smtClean="0"/>
          </a:p>
          <a:p>
            <a:r>
              <a:rPr lang="cs-CZ" sz="2200" b="1" dirty="0" smtClean="0"/>
              <a:t>945 </a:t>
            </a:r>
            <a:r>
              <a:rPr lang="cs-CZ" sz="2200" b="1" dirty="0"/>
              <a:t>mil. </a:t>
            </a:r>
            <a:r>
              <a:rPr lang="cs-CZ" sz="2200" b="1" dirty="0" smtClean="0"/>
              <a:t>EUR</a:t>
            </a:r>
          </a:p>
          <a:p>
            <a:endParaRPr lang="cs-CZ" sz="2200" b="1" dirty="0"/>
          </a:p>
          <a:p>
            <a:pPr lvl="0"/>
            <a:r>
              <a:rPr lang="cs-CZ" sz="2200" dirty="0" smtClean="0"/>
              <a:t>rekonstrukce</a:t>
            </a:r>
            <a:r>
              <a:rPr lang="cs-CZ" sz="2200" dirty="0"/>
              <a:t>, modernizace, popř. výstavba vybraných úseků silnic II. třídy a vybraných úseků silnic III. </a:t>
            </a:r>
            <a:r>
              <a:rPr lang="cs-CZ" sz="2200" dirty="0" smtClean="0"/>
              <a:t>třídy,</a:t>
            </a:r>
            <a:br>
              <a:rPr lang="cs-CZ" sz="2200" dirty="0" smtClean="0"/>
            </a:br>
            <a:r>
              <a:rPr lang="cs-CZ" sz="2200" dirty="0" smtClean="0"/>
              <a:t>které </a:t>
            </a:r>
            <a:r>
              <a:rPr lang="cs-CZ" sz="2200" dirty="0"/>
              <a:t>plní funkce silnic vyšší třídy</a:t>
            </a:r>
          </a:p>
          <a:p>
            <a:pPr lvl="0"/>
            <a:r>
              <a:rPr lang="cs-CZ" sz="2200" dirty="0"/>
              <a:t>r</a:t>
            </a:r>
            <a:r>
              <a:rPr lang="cs-CZ" sz="2200" dirty="0" smtClean="0"/>
              <a:t>ealizace v rámci Prioritní regionální silniční sítě na území celé ČR mimo území hl. m. Prahy</a:t>
            </a:r>
          </a:p>
          <a:p>
            <a:pPr lvl="0"/>
            <a:endParaRPr lang="cs-CZ" sz="2200" dirty="0"/>
          </a:p>
          <a:p>
            <a:pPr marL="0" indent="0">
              <a:buNone/>
            </a:pPr>
            <a:r>
              <a:rPr lang="cs-CZ" sz="1800" b="1" dirty="0"/>
              <a:t>Příjemci: </a:t>
            </a:r>
            <a:r>
              <a:rPr lang="cs-CZ" sz="1800" dirty="0"/>
              <a:t>kraje, organizace zřizované nebo zakládané kraji</a:t>
            </a:r>
            <a:endParaRPr lang="cs-CZ" sz="1800" dirty="0">
              <a:latin typeface="Arial" charset="0"/>
              <a:cs typeface="Arial" charset="0"/>
            </a:endParaRPr>
          </a:p>
          <a:p>
            <a:pPr lvl="0"/>
            <a:endParaRPr lang="cs-CZ" sz="2200" dirty="0"/>
          </a:p>
          <a:p>
            <a:pPr marL="0" lvl="0" indent="0">
              <a:buNone/>
            </a:pPr>
            <a:endParaRPr lang="cs-CZ" sz="2200" dirty="0" smtClean="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000" b="1" dirty="0"/>
              <a:t>SC </a:t>
            </a:r>
            <a:r>
              <a:rPr lang="cs-CZ" sz="2000" b="1" dirty="0" smtClean="0"/>
              <a:t>1.1 Zvýšení </a:t>
            </a:r>
            <a:r>
              <a:rPr lang="cs-CZ" sz="2000" b="1" dirty="0"/>
              <a:t>regionální mobility prostřednictvím </a:t>
            </a:r>
            <a:r>
              <a:rPr lang="cs-CZ" sz="2000" b="1" dirty="0" smtClean="0"/>
              <a:t>modernizace</a:t>
            </a:r>
            <a:br>
              <a:rPr lang="cs-CZ" sz="2000" b="1" dirty="0" smtClean="0"/>
            </a:br>
            <a:r>
              <a:rPr lang="cs-CZ" sz="2000" b="1" dirty="0" smtClean="0"/>
              <a:t>a rozvoje </a:t>
            </a:r>
            <a:r>
              <a:rPr lang="cs-CZ" sz="2000" b="1" dirty="0"/>
              <a:t>sítí regionální silniční infrastruktury navazující na </a:t>
            </a:r>
            <a:r>
              <a:rPr lang="cs-CZ" sz="2000" b="1" dirty="0" smtClean="0"/>
              <a:t>síť TEN-T</a:t>
            </a:r>
          </a:p>
          <a:p>
            <a:pPr lvl="0" algn="ctr">
              <a:spcBef>
                <a:spcPct val="0"/>
              </a:spcBef>
            </a:pPr>
            <a:endParaRPr lang="cs-CZ" sz="2000"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224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5" y="1312545"/>
            <a:ext cx="8676456" cy="4984522"/>
          </a:xfrm>
          <a:prstGeom prst="rect">
            <a:avLst/>
          </a:prstGeom>
          <a:noFill/>
          <a:ln>
            <a:miter lim="800000"/>
            <a:headEnd/>
            <a:tailEnd/>
          </a:ln>
        </p:spPr>
        <p:txBody>
          <a:bodyPr>
            <a:noAutofit/>
          </a:bodyPr>
          <a:lstStyle/>
          <a:p>
            <a:r>
              <a:rPr lang="cs-CZ" sz="2200" b="1" dirty="0" smtClean="0"/>
              <a:t>473 </a:t>
            </a:r>
            <a:r>
              <a:rPr lang="cs-CZ" sz="2200" b="1" dirty="0"/>
              <a:t>mil. </a:t>
            </a:r>
            <a:r>
              <a:rPr lang="cs-CZ" sz="2200" b="1" dirty="0" smtClean="0"/>
              <a:t>EUR</a:t>
            </a:r>
          </a:p>
          <a:p>
            <a:endParaRPr lang="cs-CZ" sz="2200" b="1" dirty="0"/>
          </a:p>
          <a:p>
            <a:pPr lvl="0"/>
            <a:r>
              <a:rPr lang="cs-CZ" sz="2200" dirty="0"/>
              <a:t>přestupní terminály pro veřejnou dopravu</a:t>
            </a:r>
          </a:p>
          <a:p>
            <a:pPr lvl="0"/>
            <a:r>
              <a:rPr lang="cs-CZ" sz="2200" dirty="0"/>
              <a:t>aplikace moderních technologií v dopravě </a:t>
            </a:r>
          </a:p>
          <a:p>
            <a:pPr lvl="0"/>
            <a:r>
              <a:rPr lang="cs-CZ" sz="2200" dirty="0"/>
              <a:t>nákup nízkoemisních a bezemisních vozidel, </a:t>
            </a:r>
            <a:r>
              <a:rPr lang="cs-CZ" sz="2200" dirty="0" smtClean="0"/>
              <a:t>plnicí a dobíjecí stanice</a:t>
            </a:r>
            <a:endParaRPr lang="cs-CZ" sz="2200" dirty="0"/>
          </a:p>
          <a:p>
            <a:pPr lvl="0"/>
            <a:r>
              <a:rPr lang="cs-CZ" sz="2200" dirty="0"/>
              <a:t>zvýšení bezpečnosti železniční, silniční, cyklistické a pěší dopravy</a:t>
            </a:r>
          </a:p>
          <a:p>
            <a:pPr lvl="0"/>
            <a:r>
              <a:rPr lang="cs-CZ" sz="2200" dirty="0"/>
              <a:t>rozvoj cyklodopravy a rozvoj zelené </a:t>
            </a:r>
            <a:r>
              <a:rPr lang="cs-CZ" sz="2200" dirty="0" smtClean="0"/>
              <a:t>infrastruktury</a:t>
            </a:r>
          </a:p>
          <a:p>
            <a:pPr lvl="0"/>
            <a:endParaRPr lang="cs-CZ" sz="1000" dirty="0" smtClean="0"/>
          </a:p>
          <a:p>
            <a:pPr marL="0" indent="0">
              <a:buNone/>
            </a:pPr>
            <a:r>
              <a:rPr lang="cs-CZ" sz="1600" b="1" dirty="0" smtClean="0"/>
              <a:t>Příjemci: </a:t>
            </a:r>
            <a:r>
              <a:rPr lang="cs-CZ" sz="1600" dirty="0" smtClean="0"/>
              <a:t>kraje, obce, dobrovolné svazky obcí</a:t>
            </a:r>
            <a:r>
              <a:rPr lang="cs-CZ" sz="1600" dirty="0"/>
              <a:t>, organizace zřizované nebo zakládané </a:t>
            </a:r>
            <a:r>
              <a:rPr lang="cs-CZ" sz="1600" dirty="0" smtClean="0"/>
              <a:t>kraji, organizace zřizované nebo zakládané obcemi, organizace zřizované nebo zakládané dobrovolnými svazky obcí, provozovatelé dráhy nebo drážní dopravy, dopravci ve veřejné linkové dopravě, Ministerstvo dopravy ČR, subjekty zajišťující dopravní obslužnost</a:t>
            </a:r>
            <a:endParaRPr lang="cs-CZ" sz="1600" dirty="0">
              <a:latin typeface="Arial" charset="0"/>
              <a:cs typeface="Arial" charset="0"/>
            </a:endParaRPr>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400" b="1" dirty="0"/>
              <a:t>SC 1.2 Zvýšení podílu udržitelných forem dopravy</a:t>
            </a:r>
          </a:p>
          <a:p>
            <a:pPr lvl="0" algn="ctr">
              <a:spcBef>
                <a:spcPct val="0"/>
              </a:spcBef>
            </a:pPr>
            <a:endParaRPr lang="cs-CZ" sz="2400"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271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5" y="1457859"/>
            <a:ext cx="8676456" cy="4984522"/>
          </a:xfrm>
          <a:prstGeom prst="rect">
            <a:avLst/>
          </a:prstGeom>
          <a:noFill/>
          <a:ln>
            <a:miter lim="800000"/>
            <a:headEnd/>
            <a:tailEnd/>
          </a:ln>
        </p:spPr>
        <p:txBody>
          <a:bodyPr>
            <a:noAutofit/>
          </a:bodyPr>
          <a:lstStyle/>
          <a:p>
            <a:r>
              <a:rPr lang="cs-CZ" sz="2200" b="1" dirty="0"/>
              <a:t>151 mil. EUR </a:t>
            </a:r>
            <a:endParaRPr lang="cs-CZ" sz="2200" b="1" dirty="0" smtClean="0"/>
          </a:p>
          <a:p>
            <a:endParaRPr lang="cs-CZ" sz="2200" b="1" dirty="0" smtClean="0"/>
          </a:p>
          <a:p>
            <a:pPr>
              <a:spcBef>
                <a:spcPts val="0"/>
              </a:spcBef>
            </a:pPr>
            <a:r>
              <a:rPr lang="cs-CZ" sz="2200" dirty="0" smtClean="0"/>
              <a:t>modernizace </a:t>
            </a:r>
            <a:r>
              <a:rPr lang="cs-CZ" sz="2200" dirty="0"/>
              <a:t>stanic složek IZS pro zajištění jejich odolnosti při mimořádné události </a:t>
            </a:r>
            <a:endParaRPr lang="cs-CZ" sz="2200" dirty="0" smtClean="0"/>
          </a:p>
          <a:p>
            <a:pPr>
              <a:spcBef>
                <a:spcPts val="0"/>
              </a:spcBef>
            </a:pPr>
            <a:r>
              <a:rPr lang="cs-CZ" sz="2200" dirty="0" smtClean="0"/>
              <a:t>technika a prostředky pro řešení mimořádných událostí </a:t>
            </a:r>
          </a:p>
          <a:p>
            <a:pPr>
              <a:spcBef>
                <a:spcPts val="0"/>
              </a:spcBef>
              <a:buFont typeface="Arial" panose="020B0604020202020204" pitchFamily="34" charset="0"/>
              <a:buChar char="•"/>
            </a:pPr>
            <a:r>
              <a:rPr lang="cs-CZ" sz="2200" dirty="0" smtClean="0"/>
              <a:t>modernizace výcvikových zařízení a trenažerů </a:t>
            </a:r>
          </a:p>
          <a:p>
            <a:pPr>
              <a:spcBef>
                <a:spcPts val="0"/>
              </a:spcBef>
              <a:buFont typeface="Arial" panose="020B0604020202020204" pitchFamily="34" charset="0"/>
              <a:buChar char="•"/>
            </a:pPr>
            <a:r>
              <a:rPr lang="cs-CZ" sz="2200" dirty="0" smtClean="0"/>
              <a:t>pouze ve </a:t>
            </a:r>
            <a:r>
              <a:rPr lang="cs-CZ" sz="2200" dirty="0"/>
              <a:t>vybraném území, kde dochází ke kumulaci negativních jevů (sucha, přívalové deště, mráz, orkány, havárie nebezpečných látek apod</a:t>
            </a:r>
            <a:r>
              <a:rPr lang="cs-CZ" sz="2200" dirty="0" smtClean="0"/>
              <a:t>.)</a:t>
            </a:r>
          </a:p>
          <a:p>
            <a:pPr marL="0" indent="0">
              <a:spcBef>
                <a:spcPts val="0"/>
              </a:spcBef>
              <a:buNone/>
            </a:pPr>
            <a:endParaRPr lang="cs-CZ" sz="2200" dirty="0" smtClean="0"/>
          </a:p>
          <a:p>
            <a:pPr marL="0" lvl="0" indent="0">
              <a:spcBef>
                <a:spcPts val="0"/>
              </a:spcBef>
              <a:buNone/>
            </a:pPr>
            <a:r>
              <a:rPr lang="cs-CZ" sz="1600" b="1" dirty="0"/>
              <a:t>Příjemci: </a:t>
            </a:r>
            <a:r>
              <a:rPr lang="cs-CZ" sz="1600" dirty="0"/>
              <a:t>základní složky IZS (HZS, PČR, ZZS), obce, které zřizují jednotky požární ochrany (§ 29 zákona č. 133/1985 Sb., o požární ochraně) - jednotky sboru dobrovolných hasičů kategorie II a III (podle přílohy zákona o požární ochraně); organizační složky státu a jimi zřizované nebo zakládané organizace, které zajišťují vzdělávání a výcvik složek IZS</a:t>
            </a:r>
            <a:endParaRPr lang="cs-CZ" sz="1600" dirty="0">
              <a:cs typeface="Arial" charset="0"/>
            </a:endParaRPr>
          </a:p>
          <a:p>
            <a:pPr>
              <a:spcBef>
                <a:spcPts val="0"/>
              </a:spcBef>
              <a:buFont typeface="Arial" panose="020B0604020202020204" pitchFamily="34" charset="0"/>
              <a:buChar char="•"/>
            </a:pPr>
            <a:endParaRPr lang="cs-CZ" sz="2400" dirty="0"/>
          </a:p>
          <a:p>
            <a:pPr>
              <a:spcBef>
                <a:spcPts val="0"/>
              </a:spcBef>
              <a:buFont typeface="Arial" panose="020B0604020202020204" pitchFamily="34" charset="0"/>
              <a:buChar char="•"/>
            </a:pPr>
            <a:endParaRPr lang="cs-CZ" sz="2400"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400" b="1" dirty="0"/>
              <a:t>SC 1.3 Zvýšení připravenosti k řešení a řízení rizik a katastrof</a:t>
            </a:r>
          </a:p>
          <a:p>
            <a:pPr lvl="0" algn="ctr">
              <a:spcBef>
                <a:spcPct val="0"/>
              </a:spcBef>
            </a:pPr>
            <a:endParaRPr lang="cs-CZ" sz="2400" b="1"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14</a:t>
            </a:fld>
            <a:endParaRPr lang="en-US" dirty="0"/>
          </a:p>
        </p:txBody>
      </p:sp>
    </p:spTree>
    <p:extLst>
      <p:ext uri="{BB962C8B-B14F-4D97-AF65-F5344CB8AC3E}">
        <p14:creationId xmlns:p14="http://schemas.microsoft.com/office/powerpoint/2010/main" val="3911073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98538"/>
            <a:ext cx="9144000" cy="1143000"/>
          </a:xfrm>
        </p:spPr>
        <p:txBody>
          <a:bodyPr/>
          <a:lstStyle/>
          <a:p>
            <a:pPr lvl="0"/>
            <a:r>
              <a:rPr lang="cs-CZ" sz="2000" b="1" dirty="0"/>
              <a:t>Prioritní osa </a:t>
            </a:r>
            <a:r>
              <a:rPr lang="cs-CZ" sz="2000" b="1" dirty="0" smtClean="0"/>
              <a:t>2: </a:t>
            </a:r>
            <a:r>
              <a:rPr lang="cs-CZ" sz="2000" dirty="0" smtClean="0"/>
              <a:t>Zkvalitnění </a:t>
            </a:r>
            <a:r>
              <a:rPr lang="cs-CZ" sz="2000" dirty="0"/>
              <a:t>veřejných služeb a podmínek života pro obyvatele regionů</a:t>
            </a:r>
            <a:r>
              <a:rPr lang="cs-CZ" sz="3600" dirty="0">
                <a:solidFill>
                  <a:schemeClr val="accent1">
                    <a:lumMod val="75000"/>
                  </a:schemeClr>
                </a:solidFill>
              </a:rPr>
              <a:t/>
            </a:r>
            <a:br>
              <a:rPr lang="cs-CZ" sz="3600" dirty="0">
                <a:solidFill>
                  <a:schemeClr val="accent1">
                    <a:lumMod val="75000"/>
                  </a:schemeClr>
                </a:solidFill>
              </a:rPr>
            </a:br>
            <a:endParaRPr lang="en-US"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81050"/>
            <a:ext cx="4514849" cy="3009900"/>
          </a:xfrm>
        </p:spPr>
      </p:pic>
      <p:pic>
        <p:nvPicPr>
          <p:cNvPr id="5" name="Zástupný symbol pro obsah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3800" y="781050"/>
            <a:ext cx="4685221" cy="3009900"/>
          </a:xfrm>
          <a:prstGeom prst="rect">
            <a:avLst/>
          </a:prstGeom>
        </p:spPr>
      </p:pic>
      <p:pic>
        <p:nvPicPr>
          <p:cNvPr id="6" name="Zástupný symbol pro obsah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1693" y="3791201"/>
            <a:ext cx="4825356" cy="3171574"/>
          </a:xfrm>
          <a:prstGeom prst="rect">
            <a:avLst/>
          </a:prstGeom>
        </p:spPr>
      </p:pic>
      <p:sp>
        <p:nvSpPr>
          <p:cNvPr id="3" name="Zástupný symbol pro číslo snímku 2"/>
          <p:cNvSpPr>
            <a:spLocks noGrp="1"/>
          </p:cNvSpPr>
          <p:nvPr>
            <p:ph type="sldNum" sz="quarter" idx="12"/>
          </p:nvPr>
        </p:nvSpPr>
        <p:spPr/>
        <p:txBody>
          <a:bodyPr/>
          <a:lstStyle/>
          <a:p>
            <a:fld id="{CA6B5227-2C6F-B94D-9D8F-826F9170706D}" type="slidenum">
              <a:rPr lang="en-US" smtClean="0"/>
              <a:t>15</a:t>
            </a:fld>
            <a:endParaRPr lang="en-US" dirty="0"/>
          </a:p>
        </p:txBody>
      </p:sp>
    </p:spTree>
    <p:extLst>
      <p:ext uri="{BB962C8B-B14F-4D97-AF65-F5344CB8AC3E}">
        <p14:creationId xmlns:p14="http://schemas.microsoft.com/office/powerpoint/2010/main" val="13650168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58522"/>
            <a:ext cx="8534400" cy="1155801"/>
          </a:xfrm>
        </p:spPr>
        <p:txBody>
          <a:bodyPr/>
          <a:lstStyle/>
          <a:p>
            <a:r>
              <a:rPr lang="cs-CZ" sz="3200" dirty="0" smtClean="0"/>
              <a:t/>
            </a:r>
            <a:br>
              <a:rPr lang="cs-CZ" sz="3200" dirty="0" smtClean="0"/>
            </a:br>
            <a:r>
              <a:rPr lang="cs-CZ" sz="3200" dirty="0"/>
              <a:t>Prioritní osa 2</a:t>
            </a:r>
            <a:r>
              <a:rPr lang="en-US" sz="3200" dirty="0"/>
              <a:t/>
            </a:r>
            <a:br>
              <a:rPr lang="en-US" sz="3200" dirty="0"/>
            </a:br>
            <a:endParaRPr lang="en-US" sz="3200"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16</a:t>
            </a:fld>
            <a:endParaRPr lang="en-US" dirty="0"/>
          </a:p>
        </p:txBody>
      </p:sp>
      <p:sp>
        <p:nvSpPr>
          <p:cNvPr id="7" name="TextovéPole 6"/>
          <p:cNvSpPr txBox="1"/>
          <p:nvPr/>
        </p:nvSpPr>
        <p:spPr>
          <a:xfrm>
            <a:off x="447676" y="1009650"/>
            <a:ext cx="8382000" cy="5170646"/>
          </a:xfrm>
          <a:prstGeom prst="rect">
            <a:avLst/>
          </a:prstGeom>
          <a:noFill/>
        </p:spPr>
        <p:txBody>
          <a:bodyPr wrap="square" rtlCol="0">
            <a:spAutoFit/>
          </a:bodyPr>
          <a:lstStyle/>
          <a:p>
            <a:pPr>
              <a:lnSpc>
                <a:spcPct val="150000"/>
              </a:lnSpc>
            </a:pPr>
            <a:r>
              <a:rPr lang="cs-CZ" sz="2200" b="1" dirty="0"/>
              <a:t>Prioritní osa 2 - Lidé</a:t>
            </a:r>
          </a:p>
          <a:p>
            <a:pPr algn="just">
              <a:lnSpc>
                <a:spcPct val="150000"/>
              </a:lnSpc>
            </a:pPr>
            <a:r>
              <a:rPr lang="cs-CZ" sz="2200" b="1" dirty="0" smtClean="0"/>
              <a:t>SC 2.1 </a:t>
            </a:r>
            <a:r>
              <a:rPr lang="cs-CZ" sz="2200" dirty="0" smtClean="0"/>
              <a:t>Zvýšení kvality a dostupnosti služeb vedoucí k sociální 			inkluzi</a:t>
            </a:r>
          </a:p>
          <a:p>
            <a:pPr algn="just">
              <a:lnSpc>
                <a:spcPct val="150000"/>
              </a:lnSpc>
            </a:pPr>
            <a:r>
              <a:rPr lang="cs-CZ" sz="2200" b="1" dirty="0" smtClean="0"/>
              <a:t>SC 2.2 </a:t>
            </a:r>
            <a:r>
              <a:rPr lang="cs-CZ" sz="2200" dirty="0" smtClean="0"/>
              <a:t>Vznik nových a rozvoj existujících podnikatelských aktivit</a:t>
            </a:r>
          </a:p>
          <a:p>
            <a:pPr algn="just">
              <a:lnSpc>
                <a:spcPct val="150000"/>
              </a:lnSpc>
            </a:pPr>
            <a:r>
              <a:rPr lang="cs-CZ" sz="2200" dirty="0" smtClean="0"/>
              <a:t>		v oblasti sociálního podnikání</a:t>
            </a:r>
          </a:p>
          <a:p>
            <a:pPr algn="just">
              <a:lnSpc>
                <a:spcPct val="150000"/>
              </a:lnSpc>
            </a:pPr>
            <a:r>
              <a:rPr lang="cs-CZ" sz="2200" b="1" dirty="0" smtClean="0"/>
              <a:t>SC 2.3 </a:t>
            </a:r>
            <a:r>
              <a:rPr lang="cs-CZ" sz="2200" dirty="0" smtClean="0"/>
              <a:t>Rozvoj infrastruktury pro poskytování zdravotních služeb a</a:t>
            </a:r>
          </a:p>
          <a:p>
            <a:pPr algn="just">
              <a:lnSpc>
                <a:spcPct val="150000"/>
              </a:lnSpc>
            </a:pPr>
            <a:r>
              <a:rPr lang="cs-CZ" sz="2200" dirty="0" smtClean="0"/>
              <a:t>		péče o zdraví</a:t>
            </a:r>
          </a:p>
          <a:p>
            <a:pPr algn="just">
              <a:lnSpc>
                <a:spcPct val="150000"/>
              </a:lnSpc>
            </a:pPr>
            <a:r>
              <a:rPr lang="cs-CZ" sz="2200" b="1" dirty="0" smtClean="0"/>
              <a:t>SC 2.4 </a:t>
            </a:r>
            <a:r>
              <a:rPr lang="cs-CZ" sz="2200" dirty="0" smtClean="0"/>
              <a:t>Zvýšení kvality a dostupnosti infrastruktury pro vzdělávání 		a celoživotní učení</a:t>
            </a:r>
          </a:p>
          <a:p>
            <a:pPr algn="just">
              <a:lnSpc>
                <a:spcPct val="150000"/>
              </a:lnSpc>
            </a:pPr>
            <a:r>
              <a:rPr lang="cs-CZ" sz="2200" b="1" dirty="0" smtClean="0"/>
              <a:t>SC 2.5 </a:t>
            </a:r>
            <a:r>
              <a:rPr lang="cs-CZ" sz="2200" dirty="0" smtClean="0"/>
              <a:t>Snížení energetické náročnosti v sektoru bydlení</a:t>
            </a:r>
            <a:endParaRPr lang="cs-CZ" sz="2200" dirty="0"/>
          </a:p>
        </p:txBody>
      </p:sp>
    </p:spTree>
    <p:extLst>
      <p:ext uri="{BB962C8B-B14F-4D97-AF65-F5344CB8AC3E}">
        <p14:creationId xmlns:p14="http://schemas.microsoft.com/office/powerpoint/2010/main" val="1170850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341120"/>
            <a:ext cx="8676456" cy="4984522"/>
          </a:xfrm>
          <a:prstGeom prst="rect">
            <a:avLst/>
          </a:prstGeom>
          <a:noFill/>
          <a:ln>
            <a:miter lim="800000"/>
            <a:headEnd/>
            <a:tailEnd/>
          </a:ln>
        </p:spPr>
        <p:txBody>
          <a:bodyPr>
            <a:noAutofit/>
          </a:bodyPr>
          <a:lstStyle/>
          <a:p>
            <a:pPr>
              <a:buFont typeface="Arial" panose="020B0604020202020204" pitchFamily="34" charset="0"/>
              <a:buChar char="•"/>
            </a:pPr>
            <a:r>
              <a:rPr lang="cs-CZ" sz="2200" b="1" dirty="0"/>
              <a:t>338 mil. </a:t>
            </a:r>
            <a:r>
              <a:rPr lang="cs-CZ" sz="2200" b="1" dirty="0" smtClean="0"/>
              <a:t>EUR</a:t>
            </a:r>
          </a:p>
          <a:p>
            <a:pPr>
              <a:buFont typeface="Arial" panose="020B0604020202020204" pitchFamily="34" charset="0"/>
              <a:buChar char="•"/>
            </a:pPr>
            <a:endParaRPr lang="cs-CZ" sz="2200" dirty="0" smtClean="0"/>
          </a:p>
          <a:p>
            <a:pPr>
              <a:buFont typeface="Arial" panose="020B0604020202020204" pitchFamily="34" charset="0"/>
              <a:buChar char="•"/>
            </a:pPr>
            <a:r>
              <a:rPr lang="cs-CZ" sz="2200" dirty="0" smtClean="0"/>
              <a:t>zřizování </a:t>
            </a:r>
            <a:r>
              <a:rPr lang="cs-CZ" sz="2200" dirty="0"/>
              <a:t>a rekonstrukce zařízení pro dosažení deinstitucionalizované péče – transformace sociálních ústavů</a:t>
            </a:r>
          </a:p>
          <a:p>
            <a:pPr>
              <a:buFont typeface="Arial" panose="020B0604020202020204" pitchFamily="34" charset="0"/>
              <a:buChar char="•"/>
            </a:pPr>
            <a:r>
              <a:rPr lang="cs-CZ" sz="2200" dirty="0" smtClean="0"/>
              <a:t>infrastruktura pro sociální služby</a:t>
            </a:r>
            <a:endParaRPr lang="cs-CZ" sz="2200" dirty="0"/>
          </a:p>
          <a:p>
            <a:pPr>
              <a:buFont typeface="Arial" panose="020B0604020202020204" pitchFamily="34" charset="0"/>
              <a:buChar char="•"/>
            </a:pPr>
            <a:r>
              <a:rPr lang="cs-CZ" sz="2200" dirty="0"/>
              <a:t>infrastruktura komunitních </a:t>
            </a:r>
            <a:r>
              <a:rPr lang="cs-CZ" sz="2200" dirty="0" smtClean="0"/>
              <a:t>center</a:t>
            </a:r>
          </a:p>
          <a:p>
            <a:pPr>
              <a:buFont typeface="Arial" panose="020B0604020202020204" pitchFamily="34" charset="0"/>
              <a:buChar char="•"/>
            </a:pPr>
            <a:r>
              <a:rPr lang="cs-CZ" sz="2200" dirty="0"/>
              <a:t>pořízení bytů a bytových domů pro </a:t>
            </a:r>
            <a:r>
              <a:rPr lang="cs-CZ" sz="2200" dirty="0" smtClean="0"/>
              <a:t>sociální bydlení - nebudou </a:t>
            </a:r>
            <a:r>
              <a:rPr lang="cs-CZ" sz="2200" dirty="0"/>
              <a:t>podporovány </a:t>
            </a:r>
            <a:r>
              <a:rPr lang="cs-CZ" sz="2200" dirty="0" smtClean="0"/>
              <a:t>ubytovny</a:t>
            </a:r>
            <a:r>
              <a:rPr lang="cs-CZ" sz="2200" dirty="0"/>
              <a:t> </a:t>
            </a:r>
            <a:r>
              <a:rPr lang="cs-CZ" sz="2200" dirty="0" smtClean="0"/>
              <a:t>a segregované </a:t>
            </a:r>
            <a:r>
              <a:rPr lang="cs-CZ" sz="2200" dirty="0"/>
              <a:t>bydlení</a:t>
            </a:r>
          </a:p>
          <a:p>
            <a:pPr marL="57150" indent="0">
              <a:buNone/>
            </a:pPr>
            <a:endParaRPr lang="cs-CZ" sz="2200" b="1" dirty="0" smtClean="0"/>
          </a:p>
          <a:p>
            <a:pPr marL="0" indent="0">
              <a:spcBef>
                <a:spcPts val="0"/>
              </a:spcBef>
              <a:buNone/>
            </a:pPr>
            <a:r>
              <a:rPr lang="cs-CZ" sz="1600" b="1" dirty="0"/>
              <a:t>Příjemci: </a:t>
            </a:r>
            <a:r>
              <a:rPr lang="cs-CZ" sz="1600" dirty="0"/>
              <a:t>nestátní neziskové organizace, organizační složky státu, příspěvkové organizace organizačních složek státu, kraje, organizace zřizované nebo zakládané kraji, obce, organizace zřizované nebo zakládané obcemi, dobrovolné svazky obcí, organizace zřizované nebo zakládané dobrovolnými svazky obcí, církve, církevní organizace</a:t>
            </a:r>
          </a:p>
          <a:p>
            <a:pPr>
              <a:spcBef>
                <a:spcPts val="0"/>
              </a:spcBef>
              <a:buFont typeface="Arial" panose="020B0604020202020204" pitchFamily="34" charset="0"/>
              <a:buChar char="•"/>
            </a:pPr>
            <a:endParaRPr lang="cs-CZ" sz="2400"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000" b="1" dirty="0"/>
              <a:t>SC 2.1 Zvýšení kvality a dostupnosti služeb vedoucí k sociální </a:t>
            </a:r>
            <a:r>
              <a:rPr lang="cs-CZ" sz="2000" b="1" dirty="0" smtClean="0"/>
              <a:t>inkluzi</a:t>
            </a:r>
            <a:endParaRPr lang="cs-CZ" sz="2000" b="1" dirty="0"/>
          </a:p>
          <a:p>
            <a:pPr lvl="0" algn="ctr">
              <a:spcBef>
                <a:spcPct val="0"/>
              </a:spcBef>
            </a:pPr>
            <a:endParaRPr lang="cs-CZ" sz="2000" b="1"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17</a:t>
            </a:fld>
            <a:endParaRPr lang="en-US" dirty="0"/>
          </a:p>
        </p:txBody>
      </p:sp>
    </p:spTree>
    <p:extLst>
      <p:ext uri="{BB962C8B-B14F-4D97-AF65-F5344CB8AC3E}">
        <p14:creationId xmlns:p14="http://schemas.microsoft.com/office/powerpoint/2010/main" val="3313397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341120"/>
            <a:ext cx="8676456" cy="4984522"/>
          </a:xfrm>
          <a:prstGeom prst="rect">
            <a:avLst/>
          </a:prstGeom>
          <a:noFill/>
          <a:ln>
            <a:miter lim="800000"/>
            <a:headEnd/>
            <a:tailEnd/>
          </a:ln>
        </p:spPr>
        <p:txBody>
          <a:bodyPr>
            <a:noAutofit/>
          </a:bodyPr>
          <a:lstStyle/>
          <a:p>
            <a:pPr>
              <a:buFont typeface="Arial" panose="020B0604020202020204" pitchFamily="34" charset="0"/>
              <a:buChar char="•"/>
            </a:pPr>
            <a:r>
              <a:rPr lang="cs-CZ" sz="2200" b="1" dirty="0" smtClean="0"/>
              <a:t>26 </a:t>
            </a:r>
            <a:r>
              <a:rPr lang="cs-CZ" sz="2200" b="1" dirty="0"/>
              <a:t>mil. </a:t>
            </a:r>
            <a:r>
              <a:rPr lang="cs-CZ" sz="2200" b="1" dirty="0" smtClean="0"/>
              <a:t>EUR</a:t>
            </a:r>
          </a:p>
          <a:p>
            <a:pPr>
              <a:buFont typeface="Arial" panose="020B0604020202020204" pitchFamily="34" charset="0"/>
              <a:buChar char="•"/>
            </a:pPr>
            <a:endParaRPr lang="cs-CZ" sz="2200" dirty="0" smtClean="0"/>
          </a:p>
          <a:p>
            <a:pPr lvl="0"/>
            <a:r>
              <a:rPr lang="cs-CZ" sz="2200" dirty="0"/>
              <a:t>výstavba, rekonstrukce, rozšíření a vybavení sociálních podniků na vymezeném území</a:t>
            </a:r>
          </a:p>
          <a:p>
            <a:pPr lvl="0"/>
            <a:r>
              <a:rPr lang="cs-CZ" sz="2200" dirty="0"/>
              <a:t>návaznost na aktivity OP Zaměstnanost </a:t>
            </a:r>
            <a:r>
              <a:rPr lang="cs-CZ" sz="2200" dirty="0" smtClean="0"/>
              <a:t>- zavedení </a:t>
            </a:r>
            <a:r>
              <a:rPr lang="cs-CZ" sz="2200" dirty="0"/>
              <a:t>systému podpory startu, rozvoje a udržitelnosti sociálních podniků; </a:t>
            </a:r>
            <a:r>
              <a:rPr lang="cs-CZ" sz="2200" dirty="0" smtClean="0"/>
              <a:t>vzdělávání </a:t>
            </a:r>
            <a:r>
              <a:rPr lang="cs-CZ" sz="2200" dirty="0"/>
              <a:t>osob sociálně vyloučených a osob ohrožených sociálním vyloučením na trhu práce s cílem podpory vzniku nových podnikatelských aktivit </a:t>
            </a:r>
            <a:r>
              <a:rPr lang="cs-CZ" sz="2200" dirty="0" smtClean="0"/>
              <a:t>v sociálním podnikání</a:t>
            </a:r>
          </a:p>
          <a:p>
            <a:pPr marL="457200" lvl="1" indent="0">
              <a:buNone/>
            </a:pPr>
            <a:endParaRPr lang="cs-CZ" sz="1600" b="1" dirty="0" smtClean="0"/>
          </a:p>
          <a:p>
            <a:pPr marL="457200" lvl="1" indent="0">
              <a:buNone/>
            </a:pPr>
            <a:r>
              <a:rPr lang="cs-CZ" sz="1800" b="1" dirty="0" smtClean="0"/>
              <a:t>Příjemci</a:t>
            </a:r>
            <a:r>
              <a:rPr lang="cs-CZ" sz="1800" b="1" dirty="0"/>
              <a:t>: </a:t>
            </a:r>
            <a:r>
              <a:rPr lang="cs-CZ" sz="1800" dirty="0"/>
              <a:t>osoby samostatně výdělečné činné, </a:t>
            </a:r>
            <a:r>
              <a:rPr lang="cs-CZ" sz="1800" dirty="0" smtClean="0"/>
              <a:t>obchodní korporace, nestátní </a:t>
            </a:r>
            <a:r>
              <a:rPr lang="cs-CZ" sz="1800" dirty="0"/>
              <a:t>neziskové organizace, </a:t>
            </a:r>
            <a:r>
              <a:rPr lang="cs-CZ" sz="1800" dirty="0">
                <a:solidFill>
                  <a:prstClr val="black"/>
                </a:solidFill>
              </a:rPr>
              <a:t>církve a církevní organizace</a:t>
            </a:r>
            <a:endParaRPr lang="cs-CZ" sz="1800" dirty="0"/>
          </a:p>
          <a:p>
            <a:pPr marL="457200" lvl="1" indent="0">
              <a:buNone/>
            </a:pPr>
            <a:endParaRPr lang="cs-CZ" sz="2200" dirty="0" smtClean="0"/>
          </a:p>
          <a:p>
            <a:pPr>
              <a:spcBef>
                <a:spcPts val="0"/>
              </a:spcBef>
              <a:buFont typeface="Arial" panose="020B0604020202020204" pitchFamily="34" charset="0"/>
              <a:buChar char="•"/>
            </a:pPr>
            <a:endParaRPr lang="cs-CZ" sz="2400"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000" b="1" dirty="0"/>
              <a:t>SC 2.2 Vznik nových a rozvoj existujících podnikatelských </a:t>
            </a:r>
            <a:r>
              <a:rPr lang="cs-CZ" sz="2000" b="1" dirty="0" smtClean="0"/>
              <a:t>aktivit</a:t>
            </a:r>
          </a:p>
          <a:p>
            <a:pPr algn="ctr">
              <a:lnSpc>
                <a:spcPct val="150000"/>
              </a:lnSpc>
            </a:pPr>
            <a:r>
              <a:rPr lang="cs-CZ" sz="2000" b="1" dirty="0" smtClean="0"/>
              <a:t>v </a:t>
            </a:r>
            <a:r>
              <a:rPr lang="cs-CZ" sz="2000" b="1" dirty="0"/>
              <a:t>oblasti sociálního podnikání</a:t>
            </a:r>
          </a:p>
          <a:p>
            <a:pPr lvl="0" algn="ctr">
              <a:spcBef>
                <a:spcPct val="0"/>
              </a:spcBef>
            </a:pPr>
            <a:endParaRPr lang="cs-CZ" sz="2000" b="1"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18</a:t>
            </a:fld>
            <a:endParaRPr lang="en-US" dirty="0"/>
          </a:p>
        </p:txBody>
      </p:sp>
    </p:spTree>
    <p:extLst>
      <p:ext uri="{BB962C8B-B14F-4D97-AF65-F5344CB8AC3E}">
        <p14:creationId xmlns:p14="http://schemas.microsoft.com/office/powerpoint/2010/main" val="3675412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341120"/>
            <a:ext cx="8676456" cy="4984522"/>
          </a:xfrm>
          <a:prstGeom prst="rect">
            <a:avLst/>
          </a:prstGeom>
          <a:noFill/>
          <a:ln>
            <a:miter lim="800000"/>
            <a:headEnd/>
            <a:tailEnd/>
          </a:ln>
        </p:spPr>
        <p:txBody>
          <a:bodyPr>
            <a:noAutofit/>
          </a:bodyPr>
          <a:lstStyle/>
          <a:p>
            <a:pPr>
              <a:buFont typeface="Arial" panose="020B0604020202020204" pitchFamily="34" charset="0"/>
              <a:buChar char="•"/>
            </a:pPr>
            <a:r>
              <a:rPr lang="cs-CZ" sz="2200" b="1" dirty="0" smtClean="0"/>
              <a:t>284 </a:t>
            </a:r>
            <a:r>
              <a:rPr lang="cs-CZ" sz="2200" b="1" dirty="0"/>
              <a:t>mil. EUR</a:t>
            </a:r>
            <a:endParaRPr lang="cs-CZ" sz="2200" dirty="0"/>
          </a:p>
          <a:p>
            <a:pPr lvl="0"/>
            <a:r>
              <a:rPr lang="cs-CZ" sz="2200" dirty="0"/>
              <a:t>pořízení přístrojů a nezbytné stavební úpravy pro vysoce specializovanou péči (síť onkogynekologických </a:t>
            </a:r>
            <a:br>
              <a:rPr lang="cs-CZ" sz="2200" dirty="0"/>
            </a:br>
            <a:r>
              <a:rPr lang="cs-CZ" sz="2200" dirty="0"/>
              <a:t>a perinatologických pracovišť) </a:t>
            </a:r>
          </a:p>
          <a:p>
            <a:r>
              <a:rPr lang="cs-CZ" sz="2200" dirty="0" smtClean="0"/>
              <a:t>modernizace </a:t>
            </a:r>
            <a:r>
              <a:rPr lang="cs-CZ" sz="2200" dirty="0"/>
              <a:t>přístrojového vybavení nemocnic pro návaznou péči</a:t>
            </a:r>
          </a:p>
          <a:p>
            <a:r>
              <a:rPr lang="cs-CZ" sz="2200" dirty="0" smtClean="0"/>
              <a:t>opatření </a:t>
            </a:r>
            <a:r>
              <a:rPr lang="cs-CZ" sz="2200" dirty="0"/>
              <a:t>směřující k transformaci psychiatrické péče </a:t>
            </a:r>
            <a:br>
              <a:rPr lang="cs-CZ" sz="2200" dirty="0"/>
            </a:br>
            <a:r>
              <a:rPr lang="cs-CZ" sz="2200" dirty="0"/>
              <a:t>(např. centra duševního zdraví, zázemí pro mobilní týmy, psychiatrické ordinace)</a:t>
            </a:r>
          </a:p>
          <a:p>
            <a:pPr marL="57150" indent="0">
              <a:buNone/>
            </a:pPr>
            <a:endParaRPr lang="cs-CZ" sz="2200" b="1" dirty="0" smtClean="0"/>
          </a:p>
          <a:p>
            <a:pPr marL="57150" indent="0">
              <a:buNone/>
            </a:pPr>
            <a:r>
              <a:rPr lang="cs-CZ" sz="2000" b="1" dirty="0" smtClean="0"/>
              <a:t>Příjemci</a:t>
            </a:r>
            <a:r>
              <a:rPr lang="cs-CZ" sz="2000" b="1" dirty="0"/>
              <a:t>: </a:t>
            </a:r>
            <a:r>
              <a:rPr lang="cs-CZ" sz="2000" dirty="0" smtClean="0"/>
              <a:t>příspěvkové organizace </a:t>
            </a:r>
            <a:r>
              <a:rPr lang="cs-CZ" sz="2000" dirty="0"/>
              <a:t>MZd, kraje, organizace zřizované a zakládané kraji/obcemi, obce, </a:t>
            </a:r>
            <a:r>
              <a:rPr lang="cs-CZ" sz="2000" dirty="0" smtClean="0"/>
              <a:t>dobrovolné svazky obcí, </a:t>
            </a:r>
            <a:r>
              <a:rPr lang="cs-CZ" sz="2000" dirty="0"/>
              <a:t>NNO, subjekty poskytující veřejnou službu, církve, církevní organizace</a:t>
            </a:r>
          </a:p>
          <a:p>
            <a:pPr marL="57150" indent="0">
              <a:buNone/>
            </a:pPr>
            <a:endParaRPr lang="cs-CZ" sz="2200" b="1" dirty="0" smtClean="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000" b="1" dirty="0"/>
              <a:t>SC 2.3 Rozvoj infrastruktury pro poskytování zdravotních služeb </a:t>
            </a:r>
            <a:r>
              <a:rPr lang="cs-CZ" sz="2000" b="1" dirty="0" smtClean="0"/>
              <a:t>a péče </a:t>
            </a:r>
            <a:r>
              <a:rPr lang="cs-CZ" sz="2000" b="1" dirty="0"/>
              <a:t>o zdraví</a:t>
            </a:r>
          </a:p>
          <a:p>
            <a:pPr lvl="0" algn="ctr">
              <a:spcBef>
                <a:spcPct val="0"/>
              </a:spcBef>
            </a:pPr>
            <a:endParaRPr lang="cs-CZ" sz="2000" b="1"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19</a:t>
            </a:fld>
            <a:endParaRPr lang="en-US" dirty="0"/>
          </a:p>
        </p:txBody>
      </p:sp>
    </p:spTree>
    <p:extLst>
      <p:ext uri="{BB962C8B-B14F-4D97-AF65-F5344CB8AC3E}">
        <p14:creationId xmlns:p14="http://schemas.microsoft.com/office/powerpoint/2010/main" val="1094990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81025"/>
          </a:xfrm>
        </p:spPr>
        <p:txBody>
          <a:bodyPr/>
          <a:lstStyle/>
          <a:p>
            <a:r>
              <a:rPr lang="en-US" sz="3200" dirty="0" smtClean="0"/>
              <a:t>Program</a:t>
            </a:r>
            <a:r>
              <a:rPr lang="cs-CZ" sz="3200" dirty="0" smtClean="0"/>
              <a:t> SEMINÁŘE</a:t>
            </a:r>
            <a:endParaRPr lang="en-US" sz="3200" dirty="0"/>
          </a:p>
        </p:txBody>
      </p:sp>
      <p:sp>
        <p:nvSpPr>
          <p:cNvPr id="3" name="Content Placeholder 2"/>
          <p:cNvSpPr>
            <a:spLocks noGrp="1"/>
          </p:cNvSpPr>
          <p:nvPr>
            <p:ph idx="1"/>
          </p:nvPr>
        </p:nvSpPr>
        <p:spPr>
          <a:xfrm>
            <a:off x="457200" y="628649"/>
            <a:ext cx="8229600" cy="5638801"/>
          </a:xfrm>
        </p:spPr>
        <p:txBody>
          <a:bodyPr>
            <a:normAutofit fontScale="85000" lnSpcReduction="20000"/>
          </a:bodyPr>
          <a:lstStyle/>
          <a:p>
            <a:pPr marL="0" indent="0">
              <a:buNone/>
            </a:pPr>
            <a:r>
              <a:rPr lang="cs-CZ" sz="2000" dirty="0"/>
              <a:t>9:00 – 9:30</a:t>
            </a:r>
            <a:r>
              <a:rPr lang="cs-CZ" sz="2000" b="1" dirty="0"/>
              <a:t>	</a:t>
            </a:r>
            <a:r>
              <a:rPr lang="cs-CZ" sz="2000" b="1" dirty="0" smtClean="0"/>
              <a:t>	</a:t>
            </a:r>
            <a:r>
              <a:rPr lang="cs-CZ" sz="2000" b="1" dirty="0"/>
              <a:t>Prezence účastníků		</a:t>
            </a:r>
            <a:endParaRPr lang="cs-CZ" sz="2000" dirty="0"/>
          </a:p>
          <a:p>
            <a:pPr marL="0" indent="0">
              <a:buNone/>
            </a:pPr>
            <a:endParaRPr lang="cs-CZ" sz="1700" dirty="0" smtClean="0"/>
          </a:p>
          <a:p>
            <a:pPr marL="0" indent="0">
              <a:buNone/>
            </a:pPr>
            <a:r>
              <a:rPr lang="cs-CZ" sz="2000" dirty="0" smtClean="0"/>
              <a:t>9:30 </a:t>
            </a:r>
            <a:r>
              <a:rPr lang="cs-CZ" sz="2000" dirty="0"/>
              <a:t>– 10:00	</a:t>
            </a:r>
            <a:r>
              <a:rPr lang="cs-CZ" sz="2000" dirty="0" smtClean="0"/>
              <a:t>	</a:t>
            </a:r>
            <a:r>
              <a:rPr lang="cs-CZ" sz="2000" b="1" dirty="0"/>
              <a:t>Zahájení, představení Integrovaného regionálního </a:t>
            </a:r>
            <a:r>
              <a:rPr lang="cs-CZ" sz="2000" b="1" dirty="0" smtClean="0"/>
              <a:t>						operačního </a:t>
            </a:r>
            <a:r>
              <a:rPr lang="cs-CZ" sz="2000" b="1" dirty="0"/>
              <a:t>programu, Řídicího orgánu IROP a Centra </a:t>
            </a:r>
            <a:r>
              <a:rPr lang="cs-CZ" sz="2000" b="1" dirty="0" smtClean="0"/>
              <a:t>					pro </a:t>
            </a:r>
            <a:r>
              <a:rPr lang="cs-CZ" sz="2000" b="1" dirty="0"/>
              <a:t>regionální rozvoj České </a:t>
            </a:r>
            <a:r>
              <a:rPr lang="cs-CZ" sz="2000" b="1" dirty="0" smtClean="0"/>
              <a:t>republiky</a:t>
            </a:r>
          </a:p>
          <a:p>
            <a:pPr marL="0" indent="0">
              <a:buNone/>
            </a:pPr>
            <a:endParaRPr lang="cs-CZ" sz="1700" dirty="0" smtClean="0"/>
          </a:p>
          <a:p>
            <a:pPr marL="0" indent="0">
              <a:buNone/>
            </a:pPr>
            <a:r>
              <a:rPr lang="cs-CZ" sz="2000" dirty="0" smtClean="0"/>
              <a:t>10.00 </a:t>
            </a:r>
            <a:r>
              <a:rPr lang="cs-CZ" sz="2000" dirty="0"/>
              <a:t>– </a:t>
            </a:r>
            <a:r>
              <a:rPr lang="cs-CZ" sz="2000" dirty="0" smtClean="0"/>
              <a:t>10:45</a:t>
            </a:r>
            <a:r>
              <a:rPr lang="cs-CZ" sz="2000" dirty="0"/>
              <a:t>	</a:t>
            </a:r>
            <a:r>
              <a:rPr lang="cs-CZ" sz="2000" dirty="0" smtClean="0"/>
              <a:t>	</a:t>
            </a:r>
            <a:r>
              <a:rPr lang="cs-CZ" sz="2000" b="1" dirty="0" smtClean="0"/>
              <a:t>7. </a:t>
            </a:r>
            <a:r>
              <a:rPr lang="cs-CZ" sz="2000" b="1" dirty="0"/>
              <a:t>výzva IROP </a:t>
            </a:r>
            <a:r>
              <a:rPr lang="cs-CZ" sz="2000" b="1" dirty="0" smtClean="0"/>
              <a:t>„</a:t>
            </a:r>
            <a:r>
              <a:rPr lang="cs-CZ" sz="2000" b="1" dirty="0" err="1" smtClean="0"/>
              <a:t>Deinstitucionalizace</a:t>
            </a:r>
            <a:r>
              <a:rPr lang="cs-CZ" sz="2000" b="1" dirty="0" smtClean="0"/>
              <a:t> sociálních služeb 					za účelem sociálního začleňování”: parametry </a:t>
            </a:r>
            <a:r>
              <a:rPr lang="cs-CZ" sz="2000" b="1" dirty="0"/>
              <a:t>výzvy, </a:t>
            </a:r>
            <a:r>
              <a:rPr lang="cs-CZ" sz="2000" b="1" dirty="0" smtClean="0"/>
              <a:t>					podporované </a:t>
            </a:r>
            <a:r>
              <a:rPr lang="cs-CZ" sz="2000" b="1" dirty="0"/>
              <a:t>aktivity, způsobilé </a:t>
            </a:r>
            <a:r>
              <a:rPr lang="cs-CZ" sz="2000" b="1" dirty="0" smtClean="0"/>
              <a:t>výdaje</a:t>
            </a:r>
            <a:r>
              <a:rPr lang="cs-CZ" sz="2000" b="1" dirty="0"/>
              <a:t>, povinné </a:t>
            </a:r>
            <a:r>
              <a:rPr lang="cs-CZ" sz="2000" b="1" dirty="0" smtClean="0"/>
              <a:t>							přílohy žádosti, dotazy</a:t>
            </a:r>
          </a:p>
          <a:p>
            <a:pPr marL="0" indent="0">
              <a:buNone/>
            </a:pPr>
            <a:endParaRPr lang="cs-CZ" sz="2000" b="1" dirty="0" smtClean="0"/>
          </a:p>
          <a:p>
            <a:pPr marL="0" indent="0">
              <a:buNone/>
            </a:pPr>
            <a:r>
              <a:rPr lang="cs-CZ" sz="2000" dirty="0" smtClean="0"/>
              <a:t>10:45 – 11:45 	</a:t>
            </a:r>
            <a:r>
              <a:rPr lang="cs-CZ" sz="2000" b="1" dirty="0" smtClean="0"/>
              <a:t>	</a:t>
            </a:r>
            <a:r>
              <a:rPr lang="cs-CZ" sz="2000" b="1" dirty="0">
                <a:latin typeface="Arial"/>
                <a:ea typeface="Arial"/>
              </a:rPr>
              <a:t>Kritéria sociálních služeb komunitního charakteru a kritéria </a:t>
            </a:r>
            <a:r>
              <a:rPr lang="cs-CZ" sz="2000" b="1" dirty="0" smtClean="0">
                <a:latin typeface="Arial"/>
                <a:ea typeface="Arial"/>
              </a:rPr>
              <a:t>				transformace a </a:t>
            </a:r>
            <a:r>
              <a:rPr lang="cs-CZ" sz="2000" b="1" dirty="0" err="1">
                <a:latin typeface="Arial"/>
                <a:ea typeface="Arial"/>
              </a:rPr>
              <a:t>deinstitucionalizace</a:t>
            </a:r>
            <a:r>
              <a:rPr lang="cs-CZ" sz="2000" b="1" dirty="0">
                <a:latin typeface="Arial"/>
                <a:ea typeface="Arial"/>
              </a:rPr>
              <a:t> (MPSV)</a:t>
            </a:r>
            <a:endParaRPr lang="cs-CZ" sz="2000" b="1" dirty="0" smtClean="0"/>
          </a:p>
          <a:p>
            <a:pPr marL="0" indent="0">
              <a:buNone/>
            </a:pPr>
            <a:endParaRPr lang="cs-CZ" sz="2000" dirty="0"/>
          </a:p>
          <a:p>
            <a:pPr marL="0" indent="0">
              <a:buNone/>
            </a:pPr>
            <a:r>
              <a:rPr lang="cs-CZ" sz="1700" b="1" dirty="0"/>
              <a:t> </a:t>
            </a:r>
            <a:endParaRPr lang="cs-CZ" sz="1700" dirty="0"/>
          </a:p>
          <a:p>
            <a:pPr marL="0" indent="0">
              <a:buNone/>
            </a:pPr>
            <a:r>
              <a:rPr lang="cs-CZ" sz="2000" dirty="0" smtClean="0"/>
              <a:t>11:15 – 13:00	</a:t>
            </a:r>
            <a:r>
              <a:rPr lang="cs-CZ" sz="2000" b="1" dirty="0" smtClean="0"/>
              <a:t>	Základní informace o aplikaci MS2014+, systém 							hodnocení projektů a další administrace projektu, 						kontrola výběrových a zadávacích řízení</a:t>
            </a:r>
            <a:endParaRPr lang="cs-CZ" sz="2000" dirty="0" smtClean="0"/>
          </a:p>
          <a:p>
            <a:pPr marL="0" indent="0">
              <a:buNone/>
            </a:pPr>
            <a:endParaRPr lang="cs-CZ" sz="1700" dirty="0"/>
          </a:p>
          <a:p>
            <a:pPr marL="0" indent="0">
              <a:buNone/>
            </a:pPr>
            <a:endParaRPr lang="cs-CZ" sz="1700" b="1" dirty="0" smtClean="0"/>
          </a:p>
          <a:p>
            <a:pPr marL="0" indent="0">
              <a:buNone/>
            </a:pPr>
            <a:r>
              <a:rPr lang="cs-CZ" sz="2000" dirty="0" smtClean="0"/>
              <a:t>13:00 -   13:10	</a:t>
            </a:r>
            <a:r>
              <a:rPr lang="cs-CZ" sz="2000" b="1" dirty="0" smtClean="0"/>
              <a:t>Informace o dalších výzvách v SC 2.1</a:t>
            </a:r>
          </a:p>
          <a:p>
            <a:pPr marL="0" indent="0">
              <a:buNone/>
            </a:pPr>
            <a:endParaRPr lang="cs-CZ" sz="2000" dirty="0" smtClean="0"/>
          </a:p>
          <a:p>
            <a:pPr marL="0" indent="0">
              <a:buNone/>
            </a:pPr>
            <a:r>
              <a:rPr lang="cs-CZ" sz="2000" dirty="0" smtClean="0"/>
              <a:t>13:10 – 13:30 	</a:t>
            </a:r>
            <a:r>
              <a:rPr lang="cs-CZ" sz="2000" b="1" dirty="0" smtClean="0"/>
              <a:t>Diskuse</a:t>
            </a:r>
          </a:p>
          <a:p>
            <a:pPr marL="0" indent="0">
              <a:buNone/>
            </a:pPr>
            <a:endParaRPr lang="cs-CZ" sz="2000" b="1" dirty="0" smtClean="0"/>
          </a:p>
          <a:p>
            <a:pPr marL="0" indent="0">
              <a:buNone/>
            </a:pPr>
            <a:endParaRPr lang="cs-CZ" sz="2000" b="1" dirty="0" smtClean="0"/>
          </a:p>
          <a:p>
            <a:pPr marL="0" indent="0">
              <a:buNone/>
            </a:pPr>
            <a:endParaRPr lang="cs-CZ" sz="2000" b="1" dirty="0"/>
          </a:p>
          <a:p>
            <a:pPr marL="0" indent="0">
              <a:buNone/>
            </a:pPr>
            <a:endParaRPr lang="cs-CZ" sz="2000" b="1" dirty="0" smtClean="0"/>
          </a:p>
          <a:p>
            <a:pPr marL="0" indent="0">
              <a:buNone/>
            </a:pPr>
            <a:endParaRPr lang="cs-CZ" sz="2000"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číslo snímku 3"/>
          <p:cNvSpPr>
            <a:spLocks noGrp="1"/>
          </p:cNvSpPr>
          <p:nvPr>
            <p:ph type="sldNum" sz="quarter" idx="12"/>
          </p:nvPr>
        </p:nvSpPr>
        <p:spPr/>
        <p:txBody>
          <a:bodyPr/>
          <a:lstStyle/>
          <a:p>
            <a:fld id="{CA6B5227-2C6F-B94D-9D8F-826F9170706D}" type="slidenum">
              <a:rPr lang="en-US" smtClean="0"/>
              <a:t>2</a:t>
            </a:fld>
            <a:endParaRPr lang="en-US" dirty="0"/>
          </a:p>
        </p:txBody>
      </p:sp>
    </p:spTree>
    <p:extLst>
      <p:ext uri="{BB962C8B-B14F-4D97-AF65-F5344CB8AC3E}">
        <p14:creationId xmlns:p14="http://schemas.microsoft.com/office/powerpoint/2010/main" val="36157180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341120"/>
            <a:ext cx="8676456" cy="4984522"/>
          </a:xfrm>
          <a:prstGeom prst="rect">
            <a:avLst/>
          </a:prstGeom>
          <a:noFill/>
          <a:ln>
            <a:miter lim="800000"/>
            <a:headEnd/>
            <a:tailEnd/>
          </a:ln>
        </p:spPr>
        <p:txBody>
          <a:bodyPr>
            <a:noAutofit/>
          </a:bodyPr>
          <a:lstStyle/>
          <a:p>
            <a:pPr>
              <a:buFont typeface="Arial" panose="020B0604020202020204" pitchFamily="34" charset="0"/>
              <a:buChar char="•"/>
            </a:pPr>
            <a:r>
              <a:rPr lang="cs-CZ" sz="2200" b="1" dirty="0" smtClean="0"/>
              <a:t>473 </a:t>
            </a:r>
            <a:r>
              <a:rPr lang="cs-CZ" sz="2200" b="1" dirty="0"/>
              <a:t>mil. EUR</a:t>
            </a:r>
            <a:endParaRPr lang="cs-CZ" sz="2200" dirty="0"/>
          </a:p>
          <a:p>
            <a:r>
              <a:rPr lang="cs-CZ" sz="2200" dirty="0"/>
              <a:t>výstavba </a:t>
            </a:r>
            <a:r>
              <a:rPr lang="cs-CZ" sz="2200" dirty="0" smtClean="0"/>
              <a:t>a </a:t>
            </a:r>
            <a:r>
              <a:rPr lang="cs-CZ" sz="2200" dirty="0"/>
              <a:t>rozšíření kapacit pro předškolní vzdělávání</a:t>
            </a:r>
          </a:p>
          <a:p>
            <a:pPr lvl="0"/>
            <a:r>
              <a:rPr lang="cs-CZ" sz="2200" dirty="0" smtClean="0"/>
              <a:t>rozšiřování </a:t>
            </a:r>
            <a:r>
              <a:rPr lang="cs-CZ" sz="2200" dirty="0"/>
              <a:t>kapacit základních </a:t>
            </a:r>
            <a:r>
              <a:rPr lang="cs-CZ" sz="2200" dirty="0" smtClean="0"/>
              <a:t>škol v </a:t>
            </a:r>
            <a:r>
              <a:rPr lang="cs-CZ" sz="2200" dirty="0"/>
              <a:t>sociálně vyloučených lokalitách </a:t>
            </a:r>
          </a:p>
          <a:p>
            <a:pPr lvl="0"/>
            <a:r>
              <a:rPr lang="cs-CZ" sz="2200" dirty="0"/>
              <a:t>výstavba, rekonstrukce a vybavení </a:t>
            </a:r>
            <a:r>
              <a:rPr lang="cs-CZ" sz="2200" dirty="0" smtClean="0"/>
              <a:t>učeben</a:t>
            </a:r>
            <a:r>
              <a:rPr lang="cs-CZ" sz="2200" dirty="0"/>
              <a:t>, laboratoří, dílen a pozemků pro výuku </a:t>
            </a:r>
            <a:r>
              <a:rPr lang="cs-CZ" sz="2200" dirty="0" smtClean="0"/>
              <a:t>přírodovědných, technických, jazykových a počítačových oborů a předmětů – ZŠ, SŠ, VOŠ</a:t>
            </a:r>
          </a:p>
          <a:p>
            <a:pPr lvl="0"/>
            <a:r>
              <a:rPr lang="cs-CZ" sz="2200" dirty="0" smtClean="0"/>
              <a:t>úpravy </a:t>
            </a:r>
            <a:r>
              <a:rPr lang="cs-CZ" sz="2200" dirty="0"/>
              <a:t>budov a učeben, vybavení pro žáky se specifickými vzdělávacími </a:t>
            </a:r>
            <a:r>
              <a:rPr lang="cs-CZ" sz="2200" dirty="0" smtClean="0"/>
              <a:t>potřebami</a:t>
            </a:r>
          </a:p>
          <a:p>
            <a:pPr lvl="0"/>
            <a:r>
              <a:rPr lang="cs-CZ" sz="2200" dirty="0" smtClean="0"/>
              <a:t>rozvoj </a:t>
            </a:r>
            <a:r>
              <a:rPr lang="cs-CZ" sz="2200" dirty="0"/>
              <a:t>vnitřní konektivity škol a školských </a:t>
            </a:r>
            <a:r>
              <a:rPr lang="cs-CZ" sz="2200" dirty="0" smtClean="0"/>
              <a:t>zařízení, připojení </a:t>
            </a:r>
            <a:r>
              <a:rPr lang="cs-CZ" sz="2200" dirty="0"/>
              <a:t>k internetu</a:t>
            </a:r>
          </a:p>
          <a:p>
            <a:pPr marL="57150" indent="0">
              <a:buNone/>
            </a:pPr>
            <a:endParaRPr lang="cs-CZ" sz="22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000" b="1" dirty="0"/>
              <a:t>SC 2.4 Zvýšení kvality a dostupnosti infrastruktury pro vzdělávání </a:t>
            </a:r>
            <a:endParaRPr lang="cs-CZ" sz="2000" b="1" dirty="0" smtClean="0"/>
          </a:p>
          <a:p>
            <a:pPr algn="ctr">
              <a:lnSpc>
                <a:spcPct val="150000"/>
              </a:lnSpc>
            </a:pPr>
            <a:r>
              <a:rPr lang="cs-CZ" sz="2000" b="1" dirty="0" smtClean="0"/>
              <a:t>a </a:t>
            </a:r>
            <a:r>
              <a:rPr lang="cs-CZ" sz="2000" b="1" dirty="0"/>
              <a:t>celoživotní učení</a:t>
            </a:r>
          </a:p>
          <a:p>
            <a:pPr lvl="0" algn="ctr">
              <a:spcBef>
                <a:spcPct val="0"/>
              </a:spcBef>
            </a:pPr>
            <a:endParaRPr lang="cs-CZ" sz="2000" b="1"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20</a:t>
            </a:fld>
            <a:endParaRPr lang="en-US" dirty="0"/>
          </a:p>
        </p:txBody>
      </p:sp>
    </p:spTree>
    <p:extLst>
      <p:ext uri="{BB962C8B-B14F-4D97-AF65-F5344CB8AC3E}">
        <p14:creationId xmlns:p14="http://schemas.microsoft.com/office/powerpoint/2010/main" val="19924034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379220"/>
            <a:ext cx="8676456" cy="4984522"/>
          </a:xfrm>
          <a:prstGeom prst="rect">
            <a:avLst/>
          </a:prstGeom>
          <a:noFill/>
          <a:ln>
            <a:miter lim="800000"/>
            <a:headEnd/>
            <a:tailEnd/>
          </a:ln>
        </p:spPr>
        <p:txBody>
          <a:bodyPr>
            <a:noAutofit/>
          </a:bodyPr>
          <a:lstStyle/>
          <a:p>
            <a:pPr lvl="0"/>
            <a:endParaRPr lang="cs-CZ" sz="2200" dirty="0" smtClean="0"/>
          </a:p>
          <a:p>
            <a:pPr lvl="0"/>
            <a:r>
              <a:rPr lang="cs-CZ" sz="2200" dirty="0" smtClean="0"/>
              <a:t>nelze </a:t>
            </a:r>
            <a:r>
              <a:rPr lang="cs-CZ" sz="2200" dirty="0"/>
              <a:t>podporovat všeobecnou vzdělávací </a:t>
            </a:r>
            <a:r>
              <a:rPr lang="cs-CZ" sz="2200" dirty="0" smtClean="0"/>
              <a:t>infrastrukturu</a:t>
            </a:r>
          </a:p>
          <a:p>
            <a:r>
              <a:rPr lang="cs-CZ" sz="2200" dirty="0"/>
              <a:t>návaznost na měkké aktivity z OP </a:t>
            </a:r>
            <a:r>
              <a:rPr lang="cs-CZ" sz="2200" dirty="0" smtClean="0"/>
              <a:t>VVV</a:t>
            </a:r>
            <a:endParaRPr lang="cs-CZ" sz="2200" dirty="0"/>
          </a:p>
          <a:p>
            <a:pPr marL="0" lvl="0" indent="0">
              <a:buNone/>
            </a:pPr>
            <a:endParaRPr lang="cs-CZ" sz="2200" dirty="0">
              <a:cs typeface="Arial" charset="0"/>
            </a:endParaRPr>
          </a:p>
          <a:p>
            <a:pPr marL="0" indent="0">
              <a:buNone/>
            </a:pPr>
            <a:r>
              <a:rPr lang="cs-CZ" sz="1800" b="1" dirty="0" smtClean="0"/>
              <a:t>Příjemci: </a:t>
            </a:r>
            <a:r>
              <a:rPr lang="cs-CZ" sz="1800" dirty="0" smtClean="0"/>
              <a:t>školy </a:t>
            </a:r>
            <a:r>
              <a:rPr lang="cs-CZ" sz="1800" dirty="0"/>
              <a:t>a školská zařízení v oblasti předškolního, základního a středního vzdělávání a vyšší odborné školy, </a:t>
            </a:r>
            <a:r>
              <a:rPr lang="cs-CZ" sz="1800" dirty="0" smtClean="0"/>
              <a:t>další </a:t>
            </a:r>
            <a:r>
              <a:rPr lang="cs-CZ" sz="1800" dirty="0"/>
              <a:t>subjekty podílející se na realizaci vzdělávacích aktivit, </a:t>
            </a:r>
            <a:r>
              <a:rPr lang="cs-CZ" sz="1800" dirty="0" smtClean="0"/>
              <a:t>obce</a:t>
            </a:r>
            <a:r>
              <a:rPr lang="cs-CZ" sz="1800" dirty="0"/>
              <a:t>, organizace zřizované nebo zakládané </a:t>
            </a:r>
            <a:r>
              <a:rPr lang="cs-CZ" sz="1800" dirty="0" smtClean="0"/>
              <a:t>obcemi</a:t>
            </a:r>
            <a:endParaRPr lang="cs-CZ" sz="18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000" b="1" dirty="0"/>
              <a:t>SC 2.4 Zvýšení kvality a dostupnosti infrastruktury pro vzdělávání </a:t>
            </a:r>
            <a:endParaRPr lang="cs-CZ" sz="2000" b="1" dirty="0" smtClean="0"/>
          </a:p>
          <a:p>
            <a:pPr algn="ctr">
              <a:lnSpc>
                <a:spcPct val="150000"/>
              </a:lnSpc>
            </a:pPr>
            <a:r>
              <a:rPr lang="cs-CZ" sz="2000" b="1" dirty="0" smtClean="0"/>
              <a:t>a </a:t>
            </a:r>
            <a:r>
              <a:rPr lang="cs-CZ" sz="2000" b="1" dirty="0"/>
              <a:t>celoživotní učení</a:t>
            </a:r>
          </a:p>
          <a:p>
            <a:pPr lvl="0" algn="ctr">
              <a:spcBef>
                <a:spcPct val="0"/>
              </a:spcBef>
            </a:pPr>
            <a:endParaRPr lang="cs-CZ" sz="2000" b="1"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21</a:t>
            </a:fld>
            <a:endParaRPr lang="en-US" dirty="0"/>
          </a:p>
        </p:txBody>
      </p:sp>
    </p:spTree>
    <p:extLst>
      <p:ext uri="{BB962C8B-B14F-4D97-AF65-F5344CB8AC3E}">
        <p14:creationId xmlns:p14="http://schemas.microsoft.com/office/powerpoint/2010/main" val="10645778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303020"/>
            <a:ext cx="8676456" cy="4984522"/>
          </a:xfrm>
          <a:prstGeom prst="rect">
            <a:avLst/>
          </a:prstGeom>
          <a:noFill/>
          <a:ln>
            <a:miter lim="800000"/>
            <a:headEnd/>
            <a:tailEnd/>
          </a:ln>
        </p:spPr>
        <p:txBody>
          <a:bodyPr>
            <a:noAutofit/>
          </a:bodyPr>
          <a:lstStyle/>
          <a:p>
            <a:pPr>
              <a:buFont typeface="Arial" panose="020B0604020202020204" pitchFamily="34" charset="0"/>
              <a:buChar char="•"/>
            </a:pPr>
            <a:r>
              <a:rPr lang="cs-CZ" sz="2200" b="1" dirty="0" smtClean="0"/>
              <a:t>623 </a:t>
            </a:r>
            <a:r>
              <a:rPr lang="cs-CZ" sz="2200" b="1" dirty="0"/>
              <a:t>mil. </a:t>
            </a:r>
            <a:r>
              <a:rPr lang="cs-CZ" sz="2200" b="1" dirty="0" smtClean="0"/>
              <a:t>EUR</a:t>
            </a:r>
            <a:endParaRPr lang="cs-CZ" sz="2200" dirty="0"/>
          </a:p>
          <a:p>
            <a:r>
              <a:rPr lang="cs-CZ" sz="2200" dirty="0" smtClean="0"/>
              <a:t>zateplení </a:t>
            </a:r>
            <a:r>
              <a:rPr lang="cs-CZ" sz="2200" dirty="0"/>
              <a:t>obvodového pláště, stěnových, střešních, stropních a podlahových konstrukcí, výměna a rekonstrukce oken a dveří</a:t>
            </a:r>
          </a:p>
          <a:p>
            <a:r>
              <a:rPr lang="cs-CZ" sz="2200" dirty="0"/>
              <a:t>prvky pasivního vytápění a chlazení, stínění a instalace systémů řízeného větrání s rekuperací odpadního </a:t>
            </a:r>
            <a:r>
              <a:rPr lang="cs-CZ" sz="2200" dirty="0" smtClean="0"/>
              <a:t>vzduchu</a:t>
            </a:r>
          </a:p>
          <a:p>
            <a:r>
              <a:rPr lang="cs-CZ" sz="2200" dirty="0"/>
              <a:t>výměna a pořízení šetrných, ekologických zařízení pro vytápění nebo přípravu teplé užitkové vody</a:t>
            </a:r>
          </a:p>
          <a:p>
            <a:r>
              <a:rPr lang="cs-CZ" sz="2200" dirty="0"/>
              <a:t>výměna rozvodů tepla a vody</a:t>
            </a:r>
          </a:p>
          <a:p>
            <a:pPr marL="0" indent="0">
              <a:buNone/>
            </a:pPr>
            <a:endParaRPr lang="cs-CZ" sz="2200" dirty="0"/>
          </a:p>
          <a:p>
            <a:pPr marL="0" indent="0">
              <a:buNone/>
            </a:pPr>
            <a:r>
              <a:rPr lang="cs-CZ" sz="1800" b="1" dirty="0" smtClean="0"/>
              <a:t>Příjemci: </a:t>
            </a:r>
            <a:r>
              <a:rPr lang="cs-CZ" sz="1800" dirty="0" smtClean="0"/>
              <a:t>vlastníci </a:t>
            </a:r>
            <a:r>
              <a:rPr lang="cs-CZ" sz="1800" dirty="0"/>
              <a:t>bytových domů a společenství vlastníků bytových jednotek - budovy se čtyřmi a více bytovými </a:t>
            </a:r>
            <a:r>
              <a:rPr lang="cs-CZ" sz="1800" dirty="0" smtClean="0"/>
              <a:t>jednotkami</a:t>
            </a:r>
            <a:endParaRPr lang="cs-CZ" sz="18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000" b="1" dirty="0"/>
              <a:t>SC 2.5 Snížení energetické náročnosti v sektoru bydlení</a:t>
            </a:r>
          </a:p>
          <a:p>
            <a:pPr lvl="0" algn="ctr">
              <a:spcBef>
                <a:spcPct val="0"/>
              </a:spcBef>
            </a:pPr>
            <a:endParaRPr lang="cs-CZ" sz="2000" b="1"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22</a:t>
            </a:fld>
            <a:endParaRPr lang="en-US" dirty="0"/>
          </a:p>
        </p:txBody>
      </p:sp>
    </p:spTree>
    <p:extLst>
      <p:ext uri="{BB962C8B-B14F-4D97-AF65-F5344CB8AC3E}">
        <p14:creationId xmlns:p14="http://schemas.microsoft.com/office/powerpoint/2010/main" val="2654126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87552"/>
            <a:ext cx="8229600" cy="1143000"/>
          </a:xfrm>
        </p:spPr>
        <p:txBody>
          <a:bodyPr/>
          <a:lstStyle/>
          <a:p>
            <a:pPr lvl="0"/>
            <a:r>
              <a:rPr lang="cs-CZ" sz="2000" b="1" dirty="0"/>
              <a:t>PRIORITNÍ OSA </a:t>
            </a:r>
            <a:r>
              <a:rPr lang="cs-CZ" sz="2000" b="1" dirty="0" smtClean="0"/>
              <a:t>3:</a:t>
            </a:r>
            <a:r>
              <a:rPr lang="cs-CZ" sz="2000" b="1" dirty="0"/>
              <a:t/>
            </a:r>
            <a:br>
              <a:rPr lang="cs-CZ" sz="2000" b="1" dirty="0"/>
            </a:br>
            <a:r>
              <a:rPr lang="cs-CZ" sz="2000" dirty="0"/>
              <a:t>Dobrá správa území a zefektivnění veřejných institucí</a:t>
            </a:r>
            <a:r>
              <a:rPr lang="cs-CZ" sz="3600" dirty="0">
                <a:solidFill>
                  <a:schemeClr val="accent1">
                    <a:lumMod val="75000"/>
                  </a:schemeClr>
                </a:solidFill>
              </a:rPr>
              <a:t/>
            </a:r>
            <a:br>
              <a:rPr lang="cs-CZ" sz="3600" dirty="0">
                <a:solidFill>
                  <a:schemeClr val="accent1">
                    <a:lumMod val="75000"/>
                  </a:schemeClr>
                </a:solidFill>
              </a:rPr>
            </a:b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728" y="3743053"/>
            <a:ext cx="4943475" cy="3105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Zástupný symbol pro obsah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49616" y="1028700"/>
            <a:ext cx="4894384" cy="3181350"/>
          </a:xfrm>
        </p:spPr>
      </p:pic>
      <p:pic>
        <p:nvPicPr>
          <p:cNvPr id="6" name="Zástupný symbol pro obsah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25" y="1028700"/>
            <a:ext cx="4806986" cy="3181350"/>
          </a:xfrm>
          <a:prstGeom prst="rect">
            <a:avLst/>
          </a:prstGeom>
        </p:spPr>
      </p:pic>
      <p:sp>
        <p:nvSpPr>
          <p:cNvPr id="3" name="Zástupný symbol pro číslo snímku 2"/>
          <p:cNvSpPr>
            <a:spLocks noGrp="1"/>
          </p:cNvSpPr>
          <p:nvPr>
            <p:ph type="sldNum" sz="quarter" idx="12"/>
          </p:nvPr>
        </p:nvSpPr>
        <p:spPr/>
        <p:txBody>
          <a:bodyPr/>
          <a:lstStyle/>
          <a:p>
            <a:fld id="{CA6B5227-2C6F-B94D-9D8F-826F9170706D}" type="slidenum">
              <a:rPr lang="en-US" smtClean="0"/>
              <a:t>23</a:t>
            </a:fld>
            <a:endParaRPr lang="en-US" dirty="0"/>
          </a:p>
        </p:txBody>
      </p:sp>
    </p:spTree>
    <p:extLst>
      <p:ext uri="{BB962C8B-B14F-4D97-AF65-F5344CB8AC3E}">
        <p14:creationId xmlns:p14="http://schemas.microsoft.com/office/powerpoint/2010/main" val="31916997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58522"/>
            <a:ext cx="8534400" cy="1155801"/>
          </a:xfrm>
        </p:spPr>
        <p:txBody>
          <a:bodyPr/>
          <a:lstStyle/>
          <a:p>
            <a:r>
              <a:rPr lang="cs-CZ" sz="3200" dirty="0"/>
              <a:t>Prioritní osa </a:t>
            </a:r>
            <a:r>
              <a:rPr lang="cs-CZ" sz="3200" dirty="0" smtClean="0"/>
              <a:t>3</a:t>
            </a:r>
            <a:endParaRPr lang="en-US" sz="3200"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24</a:t>
            </a:fld>
            <a:endParaRPr lang="en-US" dirty="0"/>
          </a:p>
        </p:txBody>
      </p:sp>
      <p:sp>
        <p:nvSpPr>
          <p:cNvPr id="7" name="TextovéPole 6"/>
          <p:cNvSpPr txBox="1"/>
          <p:nvPr/>
        </p:nvSpPr>
        <p:spPr>
          <a:xfrm>
            <a:off x="447676" y="1009650"/>
            <a:ext cx="8382000" cy="4154984"/>
          </a:xfrm>
          <a:prstGeom prst="rect">
            <a:avLst/>
          </a:prstGeom>
          <a:noFill/>
        </p:spPr>
        <p:txBody>
          <a:bodyPr wrap="square" rtlCol="0">
            <a:spAutoFit/>
          </a:bodyPr>
          <a:lstStyle/>
          <a:p>
            <a:pPr>
              <a:lnSpc>
                <a:spcPct val="150000"/>
              </a:lnSpc>
            </a:pPr>
            <a:r>
              <a:rPr lang="cs-CZ" sz="2200" b="1" dirty="0" smtClean="0">
                <a:latin typeface="Myriad Pro"/>
              </a:rPr>
              <a:t>Prioritní osa 3 – Instituce</a:t>
            </a:r>
          </a:p>
          <a:p>
            <a:pPr>
              <a:lnSpc>
                <a:spcPct val="150000"/>
              </a:lnSpc>
            </a:pPr>
            <a:r>
              <a:rPr lang="cs-CZ" sz="2200" b="1" dirty="0" smtClean="0">
                <a:latin typeface="Myriad Pro"/>
              </a:rPr>
              <a:t>SC 3.1</a:t>
            </a:r>
            <a:r>
              <a:rPr lang="cs-CZ" sz="2200" dirty="0" smtClean="0">
                <a:latin typeface="Myriad Pro"/>
              </a:rPr>
              <a:t> Zefektivnění prezentace, posílení ochrany a 					rozvoje kulturního dědictví</a:t>
            </a:r>
          </a:p>
          <a:p>
            <a:pPr>
              <a:lnSpc>
                <a:spcPct val="150000"/>
              </a:lnSpc>
            </a:pPr>
            <a:r>
              <a:rPr lang="cs-CZ" sz="2200" b="1" dirty="0" smtClean="0">
                <a:latin typeface="Myriad Pro"/>
              </a:rPr>
              <a:t>SC 3.2 </a:t>
            </a:r>
            <a:r>
              <a:rPr lang="cs-CZ" sz="2200" dirty="0" smtClean="0">
                <a:latin typeface="Myriad Pro"/>
              </a:rPr>
              <a:t>Zvyšování efektivity a transparentnosti veřejné 					správy prostřednictvím rozvoje využití a kvality 					systémů</a:t>
            </a:r>
          </a:p>
          <a:p>
            <a:pPr>
              <a:lnSpc>
                <a:spcPct val="150000"/>
              </a:lnSpc>
            </a:pPr>
            <a:r>
              <a:rPr lang="cs-CZ" sz="2200" b="1" dirty="0" smtClean="0">
                <a:latin typeface="Myriad Pro"/>
              </a:rPr>
              <a:t>SC 3.3 </a:t>
            </a:r>
            <a:r>
              <a:rPr lang="cs-CZ" sz="2200" dirty="0" smtClean="0">
                <a:latin typeface="Myriad Pro"/>
              </a:rPr>
              <a:t>Podpora pořizování a uplatňování dokumentů 					územního rozvoje</a:t>
            </a:r>
          </a:p>
        </p:txBody>
      </p:sp>
    </p:spTree>
    <p:extLst>
      <p:ext uri="{BB962C8B-B14F-4D97-AF65-F5344CB8AC3E}">
        <p14:creationId xmlns:p14="http://schemas.microsoft.com/office/powerpoint/2010/main" val="35443873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303020"/>
            <a:ext cx="8676456" cy="4984522"/>
          </a:xfrm>
          <a:prstGeom prst="rect">
            <a:avLst/>
          </a:prstGeom>
          <a:noFill/>
          <a:ln>
            <a:miter lim="800000"/>
            <a:headEnd/>
            <a:tailEnd/>
          </a:ln>
        </p:spPr>
        <p:txBody>
          <a:bodyPr>
            <a:noAutofit/>
          </a:bodyPr>
          <a:lstStyle/>
          <a:p>
            <a:pPr>
              <a:buFont typeface="Arial" panose="020B0604020202020204" pitchFamily="34" charset="0"/>
              <a:buChar char="•"/>
            </a:pPr>
            <a:r>
              <a:rPr lang="cs-CZ" sz="2000" b="1" dirty="0" smtClean="0"/>
              <a:t>425 </a:t>
            </a:r>
            <a:r>
              <a:rPr lang="cs-CZ" sz="2000" b="1" dirty="0"/>
              <a:t>mil. </a:t>
            </a:r>
            <a:r>
              <a:rPr lang="cs-CZ" sz="2000" b="1" dirty="0" smtClean="0"/>
              <a:t>EUR</a:t>
            </a:r>
          </a:p>
          <a:p>
            <a:pPr>
              <a:buFont typeface="Arial" panose="020B0604020202020204" pitchFamily="34" charset="0"/>
              <a:buChar char="•"/>
            </a:pPr>
            <a:endParaRPr lang="cs-CZ" sz="2000" b="1" dirty="0" smtClean="0"/>
          </a:p>
          <a:p>
            <a:pPr>
              <a:buFont typeface="Arial" panose="020B0604020202020204" pitchFamily="34" charset="0"/>
              <a:buChar char="•"/>
            </a:pPr>
            <a:r>
              <a:rPr lang="cs-CZ" sz="2000" dirty="0" smtClean="0"/>
              <a:t>revitalizace a zatraktivnění památek </a:t>
            </a:r>
            <a:r>
              <a:rPr lang="cs-CZ" sz="2000" dirty="0"/>
              <a:t>na Seznamu UNESCO a </a:t>
            </a:r>
            <a:r>
              <a:rPr lang="cs-CZ" sz="2000" dirty="0" smtClean="0"/>
              <a:t>památek zařazených na Indikativní seznam UNESCO</a:t>
            </a:r>
            <a:endParaRPr lang="cs-CZ" sz="2000" dirty="0"/>
          </a:p>
          <a:p>
            <a:pPr>
              <a:buFont typeface="Arial" panose="020B0604020202020204" pitchFamily="34" charset="0"/>
              <a:buChar char="•"/>
            </a:pPr>
            <a:r>
              <a:rPr lang="cs-CZ" sz="2000" dirty="0"/>
              <a:t>revitalizace a zatraktivnění </a:t>
            </a:r>
            <a:r>
              <a:rPr lang="cs-CZ" sz="2000" dirty="0" smtClean="0"/>
              <a:t>národních kulturních památek </a:t>
            </a:r>
            <a:r>
              <a:rPr lang="cs-CZ" sz="2000" dirty="0"/>
              <a:t>k 1. 1. </a:t>
            </a:r>
            <a:r>
              <a:rPr lang="cs-CZ" sz="2000" dirty="0" smtClean="0"/>
              <a:t>2014 a památek evidovaných v Indikativním </a:t>
            </a:r>
            <a:r>
              <a:rPr lang="cs-CZ" sz="2000" dirty="0"/>
              <a:t>seznamu </a:t>
            </a:r>
            <a:r>
              <a:rPr lang="cs-CZ" sz="2000" dirty="0" smtClean="0"/>
              <a:t>národních </a:t>
            </a:r>
            <a:r>
              <a:rPr lang="cs-CZ" sz="2000" dirty="0"/>
              <a:t>kulturních památek </a:t>
            </a:r>
            <a:r>
              <a:rPr lang="cs-CZ" sz="2000" dirty="0" smtClean="0"/>
              <a:t>k </a:t>
            </a:r>
            <a:r>
              <a:rPr lang="cs-CZ" sz="2000" dirty="0"/>
              <a:t>1. 1. 2014</a:t>
            </a:r>
          </a:p>
          <a:p>
            <a:pPr lvl="0">
              <a:buFont typeface="Arial" panose="020B0604020202020204" pitchFamily="34" charset="0"/>
              <a:buChar char="•"/>
            </a:pPr>
            <a:r>
              <a:rPr lang="cs-CZ" sz="2000" dirty="0"/>
              <a:t>zefektivnění ochrany a využívání sbírkových a knihovních fondů a jejich zpřístupnění (státní a krajská </a:t>
            </a:r>
            <a:r>
              <a:rPr lang="cs-CZ" sz="2000" dirty="0" smtClean="0"/>
              <a:t>muzea, krajské knihovny)</a:t>
            </a:r>
          </a:p>
          <a:p>
            <a:pPr lvl="0">
              <a:buFont typeface="Arial" panose="020B0604020202020204" pitchFamily="34" charset="0"/>
              <a:buChar char="•"/>
            </a:pPr>
            <a:endParaRPr lang="cs-CZ" sz="2000" dirty="0" smtClean="0"/>
          </a:p>
          <a:p>
            <a:pPr marL="0" indent="0">
              <a:buNone/>
            </a:pPr>
            <a:r>
              <a:rPr lang="cs-CZ" sz="1800" b="1" dirty="0" smtClean="0">
                <a:solidFill>
                  <a:prstClr val="black"/>
                </a:solidFill>
              </a:rPr>
              <a:t>Příjemci</a:t>
            </a:r>
            <a:r>
              <a:rPr lang="cs-CZ" sz="1800" b="1" dirty="0">
                <a:solidFill>
                  <a:prstClr val="black"/>
                </a:solidFill>
              </a:rPr>
              <a:t>:</a:t>
            </a:r>
            <a:r>
              <a:rPr lang="cs-CZ" sz="1800" dirty="0"/>
              <a:t> vlastníci památek, muzeí a knihoven nebo subjekty s právem hospodaření (dle zápisu v katastru nemovitostí), kromě fyzických osob </a:t>
            </a:r>
            <a:r>
              <a:rPr lang="cs-CZ" sz="1800" dirty="0" smtClean="0"/>
              <a:t>nepodnikajících)</a:t>
            </a:r>
            <a:endParaRPr lang="cs-CZ" sz="1800"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91552"/>
            <a:ext cx="8637270" cy="1143000"/>
          </a:xfrm>
          <a:prstGeom prst="rect">
            <a:avLst/>
          </a:prstGeom>
        </p:spPr>
        <p:txBody>
          <a:bodyPr/>
          <a:lstStyle/>
          <a:p>
            <a:pPr algn="ctr">
              <a:lnSpc>
                <a:spcPct val="150000"/>
              </a:lnSpc>
            </a:pPr>
            <a:r>
              <a:rPr lang="cs-CZ" sz="2400" b="1" dirty="0"/>
              <a:t>SC 3.1 Zefektivnění prezentace, posílení ochrany a </a:t>
            </a:r>
            <a:r>
              <a:rPr lang="cs-CZ" sz="2400" b="1" dirty="0" smtClean="0"/>
              <a:t>rozvoje </a:t>
            </a:r>
            <a:r>
              <a:rPr lang="cs-CZ" sz="2400" b="1" dirty="0"/>
              <a:t>kulturního dědictví</a:t>
            </a:r>
          </a:p>
          <a:p>
            <a:pPr lvl="0" algn="ctr">
              <a:spcBef>
                <a:spcPct val="0"/>
              </a:spcBef>
            </a:pPr>
            <a:endParaRPr lang="cs-CZ" sz="2000" b="1"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25</a:t>
            </a:fld>
            <a:endParaRPr lang="en-US" dirty="0"/>
          </a:p>
        </p:txBody>
      </p:sp>
    </p:spTree>
    <p:extLst>
      <p:ext uri="{BB962C8B-B14F-4D97-AF65-F5344CB8AC3E}">
        <p14:creationId xmlns:p14="http://schemas.microsoft.com/office/powerpoint/2010/main" val="1809980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303020"/>
            <a:ext cx="8676456" cy="4984522"/>
          </a:xfrm>
          <a:prstGeom prst="rect">
            <a:avLst/>
          </a:prstGeom>
          <a:noFill/>
          <a:ln>
            <a:miter lim="800000"/>
            <a:headEnd/>
            <a:tailEnd/>
          </a:ln>
        </p:spPr>
        <p:txBody>
          <a:bodyPr>
            <a:noAutofit/>
          </a:bodyPr>
          <a:lstStyle/>
          <a:p>
            <a:pPr>
              <a:buFont typeface="Arial" panose="020B0604020202020204" pitchFamily="34" charset="0"/>
              <a:buChar char="•"/>
            </a:pPr>
            <a:r>
              <a:rPr lang="cs-CZ" sz="2200" b="1" dirty="0" smtClean="0"/>
              <a:t>330 </a:t>
            </a:r>
            <a:r>
              <a:rPr lang="cs-CZ" sz="2200" b="1" dirty="0"/>
              <a:t>mil. EUR</a:t>
            </a:r>
            <a:endParaRPr lang="cs-CZ" sz="2200" dirty="0"/>
          </a:p>
          <a:p>
            <a:pPr lvl="0">
              <a:buFont typeface="Arial" panose="020B0604020202020204" pitchFamily="34" charset="0"/>
              <a:buChar char="•"/>
            </a:pPr>
            <a:endParaRPr lang="cs-CZ" sz="2200" dirty="0" smtClean="0"/>
          </a:p>
          <a:p>
            <a:pPr lvl="0">
              <a:buFont typeface="Arial" panose="020B0604020202020204" pitchFamily="34" charset="0"/>
              <a:buChar char="•"/>
            </a:pPr>
            <a:r>
              <a:rPr lang="cs-CZ" sz="2200" dirty="0" smtClean="0"/>
              <a:t>rozšíření</a:t>
            </a:r>
            <a:r>
              <a:rPr lang="cs-CZ" sz="2200" dirty="0"/>
              <a:t>, propojení, konsolidace datového fondu, zajištění úplného elektronického podání a elektronizaci agend </a:t>
            </a:r>
            <a:br>
              <a:rPr lang="cs-CZ" sz="2200" dirty="0"/>
            </a:br>
            <a:r>
              <a:rPr lang="cs-CZ" sz="2200" dirty="0"/>
              <a:t>(např. eCulture, eHealth, eJustice, eProcurement)</a:t>
            </a:r>
          </a:p>
          <a:p>
            <a:pPr lvl="0">
              <a:buFont typeface="Arial" panose="020B0604020202020204" pitchFamily="34" charset="0"/>
              <a:buChar char="•"/>
            </a:pPr>
            <a:r>
              <a:rPr lang="cs-CZ" sz="2200" dirty="0"/>
              <a:t>modernizace informačních a komunikačních systémů pro specifické potřeby subjektů veřejné správy a složek integrovaného záchranného systému</a:t>
            </a:r>
          </a:p>
          <a:p>
            <a:pPr lvl="0">
              <a:buFont typeface="Arial" panose="020B0604020202020204" pitchFamily="34" charset="0"/>
              <a:buChar char="•"/>
            </a:pPr>
            <a:r>
              <a:rPr lang="cs-CZ" sz="2200" dirty="0"/>
              <a:t>kybernetická bezpečnost (bezpečné sdílení dat)</a:t>
            </a:r>
          </a:p>
          <a:p>
            <a:pPr lvl="0">
              <a:buFont typeface="Arial" panose="020B0604020202020204" pitchFamily="34" charset="0"/>
              <a:buChar char="•"/>
            </a:pPr>
            <a:endParaRPr lang="cs-CZ" sz="2200" dirty="0"/>
          </a:p>
          <a:p>
            <a:pPr marL="0" indent="0">
              <a:buNone/>
            </a:pPr>
            <a:r>
              <a:rPr lang="cs-CZ" sz="1800" b="1" dirty="0">
                <a:solidFill>
                  <a:prstClr val="black"/>
                </a:solidFill>
              </a:rPr>
              <a:t>Příjemci: </a:t>
            </a:r>
            <a:r>
              <a:rPr lang="cs-CZ" sz="1800" dirty="0"/>
              <a:t>organizační složky státu, příspěvkové organizace  organizačních složek státu, obce, organizace zřizované nebo zakládané obcemi, kraje, organizace zřizované nebo zakládané kraji, státní </a:t>
            </a:r>
            <a:r>
              <a:rPr lang="cs-CZ" sz="1800" dirty="0" smtClean="0"/>
              <a:t>organizace</a:t>
            </a:r>
            <a:endParaRPr lang="cs-CZ" sz="1800" dirty="0"/>
          </a:p>
          <a:p>
            <a:pPr lvl="0">
              <a:buFont typeface="Arial" panose="020B0604020202020204" pitchFamily="34" charset="0"/>
              <a:buChar char="•"/>
            </a:pPr>
            <a:endParaRPr lang="cs-CZ" sz="2200"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160020"/>
            <a:ext cx="8637270" cy="1143000"/>
          </a:xfrm>
          <a:prstGeom prst="rect">
            <a:avLst/>
          </a:prstGeom>
        </p:spPr>
        <p:txBody>
          <a:bodyPr/>
          <a:lstStyle/>
          <a:p>
            <a:pPr algn="ctr">
              <a:lnSpc>
                <a:spcPct val="150000"/>
              </a:lnSpc>
            </a:pPr>
            <a:r>
              <a:rPr lang="cs-CZ" sz="2000" b="1" dirty="0"/>
              <a:t>SC 3.2 Zvyšování efektivity a transparentnosti veřejné </a:t>
            </a:r>
            <a:r>
              <a:rPr lang="cs-CZ" sz="2000" b="1" dirty="0" smtClean="0"/>
              <a:t>správy </a:t>
            </a:r>
            <a:r>
              <a:rPr lang="cs-CZ" sz="2000" b="1" dirty="0"/>
              <a:t>prostřednictvím rozvoje využití a kvality </a:t>
            </a:r>
            <a:r>
              <a:rPr lang="cs-CZ" sz="2000" b="1" dirty="0" smtClean="0"/>
              <a:t>systémů IKT</a:t>
            </a:r>
            <a:endParaRPr lang="cs-CZ" sz="2000" b="1" dirty="0"/>
          </a:p>
          <a:p>
            <a:pPr lvl="0" algn="ctr">
              <a:spcBef>
                <a:spcPct val="0"/>
              </a:spcBef>
            </a:pPr>
            <a:endParaRPr lang="cs-CZ" sz="2000" b="1"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26</a:t>
            </a:fld>
            <a:endParaRPr lang="en-US" dirty="0"/>
          </a:p>
        </p:txBody>
      </p:sp>
    </p:spTree>
    <p:extLst>
      <p:ext uri="{BB962C8B-B14F-4D97-AF65-F5344CB8AC3E}">
        <p14:creationId xmlns:p14="http://schemas.microsoft.com/office/powerpoint/2010/main" val="26187883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bwMode="auto">
          <a:xfrm>
            <a:off x="255904" y="1534046"/>
            <a:ext cx="8676456" cy="4984522"/>
          </a:xfrm>
          <a:prstGeom prst="rect">
            <a:avLst/>
          </a:prstGeom>
          <a:noFill/>
          <a:ln>
            <a:miter lim="800000"/>
            <a:headEnd/>
            <a:tailEnd/>
          </a:ln>
        </p:spPr>
        <p:txBody>
          <a:bodyPr>
            <a:noAutofit/>
          </a:bodyPr>
          <a:lstStyle/>
          <a:p>
            <a:pPr>
              <a:buFont typeface="Arial" panose="020B0604020202020204" pitchFamily="34" charset="0"/>
              <a:buChar char="•"/>
            </a:pPr>
            <a:r>
              <a:rPr lang="cs-CZ" sz="2200" b="1" dirty="0" smtClean="0"/>
              <a:t>46,4 </a:t>
            </a:r>
            <a:r>
              <a:rPr lang="cs-CZ" sz="2200" b="1" dirty="0"/>
              <a:t>mil. EUR</a:t>
            </a:r>
            <a:endParaRPr lang="cs-CZ" sz="2200" dirty="0"/>
          </a:p>
          <a:p>
            <a:pPr lvl="0">
              <a:buFont typeface="Arial" panose="020B0604020202020204" pitchFamily="34" charset="0"/>
              <a:buChar char="•"/>
            </a:pPr>
            <a:endParaRPr lang="cs-CZ" sz="2200" dirty="0" smtClean="0"/>
          </a:p>
          <a:p>
            <a:pPr lvl="0">
              <a:buFont typeface="Arial" panose="020B0604020202020204" pitchFamily="34" charset="0"/>
              <a:buChar char="•"/>
            </a:pPr>
            <a:r>
              <a:rPr lang="cs-CZ" sz="2200" dirty="0"/>
              <a:t>ú</a:t>
            </a:r>
            <a:r>
              <a:rPr lang="cs-CZ" sz="2200" dirty="0" smtClean="0"/>
              <a:t>zemní plány a změny územních plánů</a:t>
            </a:r>
          </a:p>
          <a:p>
            <a:pPr lvl="0">
              <a:buFont typeface="Arial" panose="020B0604020202020204" pitchFamily="34" charset="0"/>
              <a:buChar char="•"/>
            </a:pPr>
            <a:r>
              <a:rPr lang="cs-CZ" sz="2200" dirty="0"/>
              <a:t>r</a:t>
            </a:r>
            <a:r>
              <a:rPr lang="cs-CZ" sz="2200" dirty="0" smtClean="0"/>
              <a:t>egulační </a:t>
            </a:r>
            <a:r>
              <a:rPr lang="cs-CZ" sz="2200" dirty="0"/>
              <a:t>plány pořizovaných z vlastního podnětu obce</a:t>
            </a:r>
            <a:endParaRPr lang="cs-CZ" sz="2200" dirty="0" smtClean="0"/>
          </a:p>
          <a:p>
            <a:pPr lvl="0">
              <a:buFont typeface="Arial" panose="020B0604020202020204" pitchFamily="34" charset="0"/>
              <a:buChar char="•"/>
            </a:pPr>
            <a:r>
              <a:rPr lang="cs-CZ" sz="2200" dirty="0"/>
              <a:t>ú</a:t>
            </a:r>
            <a:r>
              <a:rPr lang="cs-CZ" sz="2200" dirty="0" smtClean="0"/>
              <a:t>zemní </a:t>
            </a:r>
            <a:r>
              <a:rPr lang="cs-CZ" sz="2200" dirty="0"/>
              <a:t>studie zaměřených na veřejnou technickou </a:t>
            </a:r>
            <a:r>
              <a:rPr lang="cs-CZ" sz="2200" dirty="0" smtClean="0"/>
              <a:t>infrastrukturu nebo na řešení krajiny</a:t>
            </a:r>
          </a:p>
          <a:p>
            <a:pPr lvl="0">
              <a:buFont typeface="Arial" panose="020B0604020202020204" pitchFamily="34" charset="0"/>
              <a:buChar char="•"/>
            </a:pPr>
            <a:endParaRPr lang="cs-CZ" sz="2200" dirty="0"/>
          </a:p>
          <a:p>
            <a:pPr marL="0" indent="0">
              <a:buNone/>
            </a:pPr>
            <a:r>
              <a:rPr lang="cs-CZ" sz="2200" b="1" dirty="0">
                <a:solidFill>
                  <a:prstClr val="black"/>
                </a:solidFill>
              </a:rPr>
              <a:t>Příjemci: </a:t>
            </a:r>
            <a:r>
              <a:rPr lang="cs-CZ" sz="2200" dirty="0" smtClean="0"/>
              <a:t>obce se rozšířenou působností</a:t>
            </a:r>
            <a:endParaRPr lang="cs-CZ" sz="2200" dirty="0"/>
          </a:p>
          <a:p>
            <a:pPr marL="0" lvl="0" indent="0">
              <a:buNone/>
            </a:pPr>
            <a:endParaRPr lang="cs-CZ" sz="2200"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schemeClr val="bg1">
                  <a:lumMod val="50000"/>
                </a:schemeClr>
              </a:solidFill>
              <a:latin typeface="+mj-lt"/>
              <a:ea typeface="+mj-ea"/>
              <a:cs typeface="+mj-cs"/>
            </a:endParaRPr>
          </a:p>
        </p:txBody>
      </p:sp>
      <p:sp>
        <p:nvSpPr>
          <p:cNvPr id="4" name="Title 1"/>
          <p:cNvSpPr txBox="1">
            <a:spLocks/>
          </p:cNvSpPr>
          <p:nvPr/>
        </p:nvSpPr>
        <p:spPr>
          <a:xfrm>
            <a:off x="255905" y="274638"/>
            <a:ext cx="8637270" cy="1143000"/>
          </a:xfrm>
          <a:prstGeom prst="rect">
            <a:avLst/>
          </a:prstGeom>
        </p:spPr>
        <p:txBody>
          <a:bodyPr/>
          <a:lstStyle/>
          <a:p>
            <a:pPr algn="ctr">
              <a:lnSpc>
                <a:spcPct val="150000"/>
              </a:lnSpc>
            </a:pPr>
            <a:r>
              <a:rPr lang="cs-CZ" sz="2000" b="1" dirty="0"/>
              <a:t>SC 3.3 Podpora pořizování a uplatňování </a:t>
            </a:r>
            <a:r>
              <a:rPr lang="cs-CZ" sz="2000" b="1" dirty="0" smtClean="0"/>
              <a:t>dokumentů územního </a:t>
            </a:r>
            <a:r>
              <a:rPr lang="cs-CZ" sz="2000" b="1" dirty="0"/>
              <a:t>rozvoje</a:t>
            </a:r>
          </a:p>
          <a:p>
            <a:pPr lvl="0" algn="ctr">
              <a:spcBef>
                <a:spcPct val="0"/>
              </a:spcBef>
            </a:pPr>
            <a:endParaRPr lang="cs-CZ" sz="2000" b="1" cap="all" dirty="0" smtClean="0">
              <a:solidFill>
                <a:schemeClr val="accent1">
                  <a:lumMod val="75000"/>
                </a:schemeClr>
              </a:solidFill>
              <a:latin typeface="Arial"/>
              <a:ea typeface="+mj-ea"/>
              <a:cs typeface="+mj-cs"/>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27</a:t>
            </a:fld>
            <a:endParaRPr lang="en-US" dirty="0"/>
          </a:p>
        </p:txBody>
      </p:sp>
    </p:spTree>
    <p:extLst>
      <p:ext uri="{BB962C8B-B14F-4D97-AF65-F5344CB8AC3E}">
        <p14:creationId xmlns:p14="http://schemas.microsoft.com/office/powerpoint/2010/main" val="5921515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58522"/>
            <a:ext cx="8534400" cy="1155801"/>
          </a:xfrm>
        </p:spPr>
        <p:txBody>
          <a:bodyPr/>
          <a:lstStyle/>
          <a:p>
            <a:r>
              <a:rPr lang="cs-CZ" sz="3200" dirty="0" smtClean="0"/>
              <a:t/>
            </a:r>
            <a:br>
              <a:rPr lang="cs-CZ" sz="3200" dirty="0" smtClean="0"/>
            </a:br>
            <a:r>
              <a:rPr lang="cs-CZ" sz="3200" dirty="0"/>
              <a:t>Prioritní osa 4</a:t>
            </a:r>
            <a:r>
              <a:rPr lang="en-US" sz="3200" dirty="0"/>
              <a:t/>
            </a:r>
            <a:br>
              <a:rPr lang="en-US" sz="3200" dirty="0"/>
            </a:br>
            <a:endParaRPr lang="en-US" sz="3200"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28</a:t>
            </a:fld>
            <a:endParaRPr lang="en-US" dirty="0"/>
          </a:p>
        </p:txBody>
      </p:sp>
      <p:sp>
        <p:nvSpPr>
          <p:cNvPr id="7" name="TextovéPole 6"/>
          <p:cNvSpPr txBox="1"/>
          <p:nvPr/>
        </p:nvSpPr>
        <p:spPr>
          <a:xfrm>
            <a:off x="447676" y="1009650"/>
            <a:ext cx="8382000" cy="4154984"/>
          </a:xfrm>
          <a:prstGeom prst="rect">
            <a:avLst/>
          </a:prstGeom>
          <a:noFill/>
        </p:spPr>
        <p:txBody>
          <a:bodyPr wrap="square" rtlCol="0">
            <a:spAutoFit/>
          </a:bodyPr>
          <a:lstStyle/>
          <a:p>
            <a:pPr>
              <a:lnSpc>
                <a:spcPct val="150000"/>
              </a:lnSpc>
            </a:pPr>
            <a:r>
              <a:rPr lang="cs-CZ" sz="2200" b="1" dirty="0"/>
              <a:t>Prioritní osa 4 - Komunitně vedený místní rozvoj</a:t>
            </a:r>
          </a:p>
          <a:p>
            <a:pPr>
              <a:lnSpc>
                <a:spcPct val="150000"/>
              </a:lnSpc>
            </a:pPr>
            <a:endParaRPr lang="cs-CZ" sz="2200" b="1" dirty="0" smtClean="0"/>
          </a:p>
          <a:p>
            <a:pPr>
              <a:lnSpc>
                <a:spcPct val="150000"/>
              </a:lnSpc>
            </a:pPr>
            <a:r>
              <a:rPr lang="cs-CZ" sz="2200" b="1" dirty="0" smtClean="0"/>
              <a:t>SC 4.1</a:t>
            </a:r>
            <a:r>
              <a:rPr lang="cs-CZ" sz="2200" dirty="0"/>
              <a:t> Posílení komunitně vedeného místního rozvoje za účelem</a:t>
            </a:r>
          </a:p>
          <a:p>
            <a:pPr>
              <a:lnSpc>
                <a:spcPct val="150000"/>
              </a:lnSpc>
            </a:pPr>
            <a:r>
              <a:rPr lang="cs-CZ" sz="2200" dirty="0" smtClean="0"/>
              <a:t>		zvýšení </a:t>
            </a:r>
            <a:r>
              <a:rPr lang="cs-CZ" sz="2200" dirty="0"/>
              <a:t>kvality života ve venkovských oblastech a</a:t>
            </a:r>
          </a:p>
          <a:p>
            <a:pPr>
              <a:lnSpc>
                <a:spcPct val="150000"/>
              </a:lnSpc>
            </a:pPr>
            <a:r>
              <a:rPr lang="cs-CZ" sz="2200" dirty="0" smtClean="0"/>
              <a:t>		aktivizace </a:t>
            </a:r>
            <a:r>
              <a:rPr lang="cs-CZ" sz="2200" dirty="0"/>
              <a:t>místního </a:t>
            </a:r>
            <a:r>
              <a:rPr lang="cs-CZ" sz="2200" dirty="0" smtClean="0"/>
              <a:t>potenciálu</a:t>
            </a:r>
          </a:p>
          <a:p>
            <a:pPr>
              <a:lnSpc>
                <a:spcPct val="150000"/>
              </a:lnSpc>
            </a:pPr>
            <a:r>
              <a:rPr lang="cs-CZ" sz="2200" b="1" dirty="0"/>
              <a:t>SC 4.2 </a:t>
            </a:r>
            <a:r>
              <a:rPr lang="cs-CZ" sz="2200" dirty="0"/>
              <a:t>Posílení kapacit komunitně vedeného místního rozvoje </a:t>
            </a:r>
            <a:r>
              <a:rPr lang="cs-CZ" sz="2200" dirty="0" smtClean="0"/>
              <a:t>za 		účelem </a:t>
            </a:r>
            <a:r>
              <a:rPr lang="cs-CZ" sz="2200" dirty="0"/>
              <a:t>zlepšení řídících a administrativních </a:t>
            </a:r>
            <a:r>
              <a:rPr lang="cs-CZ" sz="2200" dirty="0" smtClean="0"/>
              <a:t>schopností 		MAS</a:t>
            </a:r>
            <a:endParaRPr lang="cs-CZ" sz="2200" dirty="0"/>
          </a:p>
        </p:txBody>
      </p:sp>
    </p:spTree>
    <p:extLst>
      <p:ext uri="{BB962C8B-B14F-4D97-AF65-F5344CB8AC3E}">
        <p14:creationId xmlns:p14="http://schemas.microsoft.com/office/powerpoint/2010/main" val="11311002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defTabSz="914400">
              <a:defRPr/>
            </a:pPr>
            <a:r>
              <a:rPr lang="cs-CZ" sz="3200" dirty="0">
                <a:latin typeface="Arial"/>
              </a:rPr>
              <a:t>PRIORITNÍ OSA 4</a:t>
            </a:r>
            <a:br>
              <a:rPr lang="cs-CZ" sz="3200" dirty="0">
                <a:latin typeface="Arial"/>
              </a:rPr>
            </a:br>
            <a:r>
              <a:rPr lang="cs-CZ" sz="3200" dirty="0">
                <a:latin typeface="Arial"/>
              </a:rPr>
              <a:t>KOMUNITNĚ VEDENÝ MÍSTNÍ </a:t>
            </a:r>
            <a:r>
              <a:rPr lang="cs-CZ" sz="3200" dirty="0" smtClean="0">
                <a:latin typeface="Arial"/>
              </a:rPr>
              <a:t>ROZVOJ</a:t>
            </a:r>
            <a:endParaRPr lang="cs-CZ" sz="3200" dirty="0">
              <a:latin typeface="Arial"/>
            </a:endParaRPr>
          </a:p>
        </p:txBody>
      </p:sp>
      <p:sp>
        <p:nvSpPr>
          <p:cNvPr id="43011" name="Zástupný symbol pro obsah 2"/>
          <p:cNvSpPr>
            <a:spLocks noGrp="1"/>
          </p:cNvSpPr>
          <p:nvPr>
            <p:ph idx="1"/>
          </p:nvPr>
        </p:nvSpPr>
        <p:spPr>
          <a:xfrm>
            <a:off x="395707" y="1196752"/>
            <a:ext cx="8229600" cy="4608512"/>
          </a:xfrm>
        </p:spPr>
        <p:txBody>
          <a:bodyPr>
            <a:normAutofit fontScale="25000" lnSpcReduction="20000"/>
          </a:bodyPr>
          <a:lstStyle/>
          <a:p>
            <a:pPr>
              <a:buFont typeface="Arial" pitchFamily="34" charset="0"/>
              <a:buNone/>
            </a:pPr>
            <a:endParaRPr lang="cs-CZ" altLang="cs-CZ" sz="11200" b="1" dirty="0" smtClean="0"/>
          </a:p>
          <a:p>
            <a:r>
              <a:rPr lang="cs-CZ" altLang="cs-CZ" sz="9600" b="1" dirty="0" smtClean="0"/>
              <a:t>	304 </a:t>
            </a:r>
            <a:r>
              <a:rPr lang="cs-CZ" altLang="cs-CZ" sz="9600" b="1" dirty="0"/>
              <a:t>mil. EUR</a:t>
            </a:r>
          </a:p>
          <a:p>
            <a:pPr>
              <a:buFont typeface="Arial" pitchFamily="34" charset="0"/>
              <a:buNone/>
            </a:pPr>
            <a:endParaRPr lang="cs-CZ" altLang="cs-CZ" sz="7400" b="1" dirty="0" smtClean="0"/>
          </a:p>
          <a:p>
            <a:pPr lvl="0"/>
            <a:r>
              <a:rPr lang="cs-CZ" sz="8800" dirty="0"/>
              <a:t>CLLD je zaměřen na zlepšení kvality života a využití potenciálu na venkově, umožňuje zapojení občanů na místní </a:t>
            </a:r>
            <a:r>
              <a:rPr lang="cs-CZ" sz="8800" dirty="0" smtClean="0"/>
              <a:t>úrovni</a:t>
            </a:r>
            <a:endParaRPr lang="cs-CZ" altLang="cs-CZ" sz="8800" dirty="0"/>
          </a:p>
          <a:p>
            <a:r>
              <a:rPr lang="cs-CZ" altLang="cs-CZ" sz="8800" dirty="0" smtClean="0"/>
              <a:t>podporované budou aktivity, uvedené </a:t>
            </a:r>
            <a:r>
              <a:rPr lang="cs-CZ" altLang="cs-CZ" sz="8800" dirty="0"/>
              <a:t>ve strategiích komunitně vedeného místního rozvoje</a:t>
            </a:r>
          </a:p>
          <a:p>
            <a:r>
              <a:rPr lang="cs-CZ" altLang="cs-CZ" sz="8800" dirty="0" smtClean="0"/>
              <a:t>z </a:t>
            </a:r>
            <a:r>
              <a:rPr lang="cs-CZ" altLang="cs-CZ" sz="8800" dirty="0"/>
              <a:t>IROP mohou být </a:t>
            </a:r>
            <a:r>
              <a:rPr lang="cs-CZ" altLang="cs-CZ" sz="8800" dirty="0" smtClean="0"/>
              <a:t>podporované projekty ze SC </a:t>
            </a:r>
            <a:r>
              <a:rPr lang="cs-CZ" altLang="cs-CZ" sz="8800" dirty="0"/>
              <a:t>1.2, 1.3, 2.1, 2.2, 2.3, 2.4, </a:t>
            </a:r>
            <a:r>
              <a:rPr lang="cs-CZ" altLang="cs-CZ" sz="8800" dirty="0" smtClean="0"/>
              <a:t>3.1 a </a:t>
            </a:r>
            <a:r>
              <a:rPr lang="cs-CZ" altLang="cs-CZ" sz="8800" dirty="0"/>
              <a:t>3.3</a:t>
            </a:r>
          </a:p>
          <a:p>
            <a:r>
              <a:rPr lang="cs-CZ" altLang="cs-CZ" sz="8800" dirty="0"/>
              <a:t>projekty, realizované ve 4. prioritní ose IROP, podléhají stejným pravidlům, jako projekty v ostatních prioritních osách a není možné podporovat jiné projekty, než umožňují tyto prioritní osy.</a:t>
            </a:r>
          </a:p>
          <a:p>
            <a:endParaRPr lang="cs-CZ" altLang="cs-CZ" sz="9600" dirty="0" smtClean="0"/>
          </a:p>
          <a:p>
            <a:pPr eaLnBrk="1" hangingPunct="1">
              <a:lnSpc>
                <a:spcPct val="170000"/>
              </a:lnSpc>
              <a:buFont typeface="Arial" pitchFamily="34" charset="0"/>
              <a:buNone/>
            </a:pPr>
            <a:endParaRPr lang="cs-CZ" altLang="cs-CZ" sz="9600" dirty="0" smtClean="0"/>
          </a:p>
          <a:p>
            <a:pPr eaLnBrk="1" hangingPunct="1">
              <a:buFont typeface="Arial" pitchFamily="34" charset="0"/>
              <a:buNone/>
            </a:pPr>
            <a:r>
              <a:rPr lang="cs-CZ" altLang="cs-CZ" sz="7400" dirty="0" smtClean="0"/>
              <a:t>                                                     </a:t>
            </a:r>
          </a:p>
          <a:p>
            <a:pPr eaLnBrk="1" hangingPunct="1">
              <a:buFont typeface="Arial" pitchFamily="34" charset="0"/>
              <a:buNone/>
            </a:pPr>
            <a:r>
              <a:rPr lang="cs-CZ" altLang="cs-CZ" sz="7400" dirty="0" smtClean="0"/>
              <a:t>                                               </a:t>
            </a:r>
          </a:p>
          <a:p>
            <a:pPr>
              <a:buFont typeface="Wingdings" pitchFamily="2" charset="2"/>
              <a:buChar char="Ø"/>
            </a:pPr>
            <a:endParaRPr lang="cs-CZ" altLang="cs-CZ" sz="7400" b="1" dirty="0" smtClean="0"/>
          </a:p>
          <a:p>
            <a:endParaRPr lang="cs-CZ" altLang="cs-CZ" b="1" dirty="0" smtClean="0"/>
          </a:p>
          <a:p>
            <a:endParaRPr lang="cs-CZ" altLang="cs-CZ" b="1" dirty="0" smtClean="0"/>
          </a:p>
          <a:p>
            <a:endParaRPr lang="cs-CZ" altLang="cs-CZ" b="1" dirty="0" smtClean="0"/>
          </a:p>
          <a:p>
            <a:endParaRPr lang="cs-CZ" altLang="cs-CZ" b="1" dirty="0" smtClean="0"/>
          </a:p>
          <a:p>
            <a:pPr>
              <a:buFont typeface="Arial" pitchFamily="34" charset="0"/>
              <a:buNone/>
            </a:pPr>
            <a:r>
              <a:rPr lang="cs-CZ" altLang="cs-CZ" b="1" dirty="0" smtClean="0"/>
              <a:t>                                     </a:t>
            </a:r>
          </a:p>
          <a:p>
            <a:pPr>
              <a:buFont typeface="Arial" pitchFamily="34" charset="0"/>
              <a:buNone/>
            </a:pPr>
            <a:endParaRPr lang="cs-CZ" altLang="cs-CZ" dirty="0" smtClean="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číslo snímku 2"/>
          <p:cNvSpPr>
            <a:spLocks noGrp="1"/>
          </p:cNvSpPr>
          <p:nvPr>
            <p:ph type="sldNum" sz="quarter" idx="12"/>
          </p:nvPr>
        </p:nvSpPr>
        <p:spPr/>
        <p:txBody>
          <a:bodyPr/>
          <a:lstStyle/>
          <a:p>
            <a:fld id="{CA6B5227-2C6F-B94D-9D8F-826F9170706D}" type="slidenum">
              <a:rPr lang="en-US" smtClean="0"/>
              <a:t>29</a:t>
            </a:fld>
            <a:endParaRPr lang="en-US" dirty="0"/>
          </a:p>
        </p:txBody>
      </p:sp>
    </p:spTree>
    <p:extLst>
      <p:ext uri="{BB962C8B-B14F-4D97-AF65-F5344CB8AC3E}">
        <p14:creationId xmlns:p14="http://schemas.microsoft.com/office/powerpoint/2010/main" val="3294426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a:t>Integrovaný regionální operační program</a:t>
            </a:r>
          </a:p>
        </p:txBody>
      </p:sp>
      <p:sp>
        <p:nvSpPr>
          <p:cNvPr id="3" name="Zástupný symbol pro obsah 2"/>
          <p:cNvSpPr>
            <a:spLocks noGrp="1"/>
          </p:cNvSpPr>
          <p:nvPr>
            <p:ph idx="1"/>
          </p:nvPr>
        </p:nvSpPr>
        <p:spPr/>
        <p:txBody>
          <a:bodyPr>
            <a:normAutofit lnSpcReduction="10000"/>
          </a:bodyPr>
          <a:lstStyle/>
          <a:p>
            <a:pPr lvl="1" indent="-342900">
              <a:lnSpc>
                <a:spcPct val="200000"/>
              </a:lnSpc>
              <a:spcAft>
                <a:spcPts val="600"/>
              </a:spcAft>
              <a:buFont typeface="Arial" panose="020B0604020202020204" pitchFamily="34" charset="0"/>
              <a:buChar char="•"/>
              <a:defRPr/>
            </a:pPr>
            <a:r>
              <a:rPr lang="cs-CZ" sz="2500" dirty="0">
                <a:cs typeface="Arial" charset="0"/>
              </a:rPr>
              <a:t>Program schválen Evropskou komisí 4. 6. 2015</a:t>
            </a:r>
          </a:p>
          <a:p>
            <a:pPr lvl="1" indent="-342900">
              <a:lnSpc>
                <a:spcPct val="200000"/>
              </a:lnSpc>
              <a:spcAft>
                <a:spcPts val="600"/>
              </a:spcAft>
              <a:buFont typeface="Arial" panose="020B0604020202020204" pitchFamily="34" charset="0"/>
              <a:buChar char="•"/>
              <a:defRPr/>
            </a:pPr>
            <a:r>
              <a:rPr lang="cs-CZ" sz="2500" dirty="0">
                <a:cs typeface="Arial" charset="0"/>
              </a:rPr>
              <a:t>Celková alokace z EFRR: 4,64 mld. EUR </a:t>
            </a:r>
          </a:p>
          <a:p>
            <a:pPr lvl="1" indent="-342900">
              <a:lnSpc>
                <a:spcPct val="200000"/>
              </a:lnSpc>
              <a:spcAft>
                <a:spcPts val="600"/>
              </a:spcAft>
              <a:buFont typeface="Arial" panose="020B0604020202020204" pitchFamily="34" charset="0"/>
              <a:buChar char="•"/>
              <a:defRPr/>
            </a:pPr>
            <a:r>
              <a:rPr lang="cs-CZ" sz="2500" dirty="0">
                <a:cs typeface="Arial" charset="0"/>
              </a:rPr>
              <a:t>Alokace i s kofinancováním: cca 144 mld. Kč </a:t>
            </a:r>
          </a:p>
          <a:p>
            <a:pPr lvl="1" indent="-342900">
              <a:lnSpc>
                <a:spcPct val="200000"/>
              </a:lnSpc>
              <a:spcAft>
                <a:spcPts val="600"/>
              </a:spcAft>
              <a:buFont typeface="Arial" panose="020B0604020202020204" pitchFamily="34" charset="0"/>
              <a:buChar char="•"/>
              <a:defRPr/>
            </a:pPr>
            <a:r>
              <a:rPr lang="cs-CZ" sz="2500" dirty="0">
                <a:cs typeface="Arial" charset="0"/>
              </a:rPr>
              <a:t>J</a:t>
            </a:r>
            <a:r>
              <a:rPr lang="cs-CZ" sz="2500" dirty="0" smtClean="0">
                <a:cs typeface="Arial" charset="0"/>
              </a:rPr>
              <a:t>iž 12 vyhlášených výzev v IROP</a:t>
            </a:r>
          </a:p>
          <a:p>
            <a:pPr lvl="1" indent="-342900">
              <a:lnSpc>
                <a:spcPct val="200000"/>
              </a:lnSpc>
              <a:spcAft>
                <a:spcPts val="600"/>
              </a:spcAft>
              <a:buFont typeface="Arial" panose="020B0604020202020204" pitchFamily="34" charset="0"/>
              <a:buChar char="•"/>
              <a:defRPr/>
            </a:pPr>
            <a:r>
              <a:rPr lang="cs-CZ" sz="2400" dirty="0">
                <a:hlinkClick r:id="rId2"/>
              </a:rPr>
              <a:t>http://www.dotaceeu.cz/irop</a:t>
            </a:r>
            <a:endParaRPr lang="cs-CZ" sz="2400" dirty="0"/>
          </a:p>
          <a:p>
            <a:pPr lvl="1" indent="-342900">
              <a:lnSpc>
                <a:spcPct val="200000"/>
              </a:lnSpc>
              <a:spcAft>
                <a:spcPts val="600"/>
              </a:spcAft>
              <a:buFont typeface="Arial" panose="020B0604020202020204" pitchFamily="34" charset="0"/>
              <a:buChar char="•"/>
              <a:defRPr/>
            </a:pPr>
            <a:endParaRPr lang="cs-CZ" sz="2500" dirty="0">
              <a:cs typeface="Arial" charset="0"/>
            </a:endParaRPr>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a:t>
            </a:fld>
            <a:endParaRPr lang="en-US" dirty="0"/>
          </a:p>
        </p:txBody>
      </p:sp>
      <p:pic>
        <p:nvPicPr>
          <p:cNvPr id="5"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6938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sz="2800"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30</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p:txBody>
          <a:bodyPr/>
          <a:lstStyle/>
          <a:p>
            <a:pPr marL="0" indent="0" algn="ctr">
              <a:buNone/>
            </a:pPr>
            <a:endParaRPr lang="cs-CZ" sz="2800" b="1" cap="all" dirty="0" smtClean="0">
              <a:solidFill>
                <a:prstClr val="black"/>
              </a:solidFill>
              <a:ea typeface="+mj-ea"/>
              <a:cs typeface="+mj-cs"/>
            </a:endParaRPr>
          </a:p>
          <a:p>
            <a:pPr marL="0" indent="0" algn="ctr">
              <a:buNone/>
            </a:pPr>
            <a:endParaRPr lang="cs-CZ" sz="2800" b="1" cap="all" dirty="0">
              <a:solidFill>
                <a:prstClr val="black"/>
              </a:solidFill>
              <a:ea typeface="+mj-ea"/>
              <a:cs typeface="+mj-cs"/>
            </a:endParaRPr>
          </a:p>
          <a:p>
            <a:pPr marL="0" indent="0" algn="ctr">
              <a:buNone/>
            </a:pPr>
            <a:r>
              <a:rPr lang="cs-CZ" sz="2800" b="1" cap="all" dirty="0" smtClean="0">
                <a:solidFill>
                  <a:prstClr val="black"/>
                </a:solidFill>
                <a:ea typeface="+mj-ea"/>
                <a:cs typeface="+mj-cs"/>
              </a:rPr>
              <a:t>SC </a:t>
            </a:r>
            <a:r>
              <a:rPr lang="cs-CZ" sz="2800" b="1" cap="all" dirty="0">
                <a:solidFill>
                  <a:prstClr val="black"/>
                </a:solidFill>
                <a:ea typeface="+mj-ea"/>
                <a:cs typeface="+mj-cs"/>
              </a:rPr>
              <a:t>2.1 DEINSTITUCIONALIZACE SOCIÁLNÍCH SLUŽEB ZA ÚČELEM SOCIÁLNÍHO ZAČLEŇOVÁNÍ</a:t>
            </a:r>
            <a:endParaRPr lang="cs-CZ" dirty="0"/>
          </a:p>
        </p:txBody>
      </p:sp>
    </p:spTree>
    <p:extLst>
      <p:ext uri="{BB962C8B-B14F-4D97-AF65-F5344CB8AC3E}">
        <p14:creationId xmlns:p14="http://schemas.microsoft.com/office/powerpoint/2010/main" val="35005599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37683"/>
            <a:ext cx="8686800" cy="816910"/>
          </a:xfrm>
        </p:spPr>
        <p:txBody>
          <a:bodyPr/>
          <a:lstStyle/>
          <a:p>
            <a:r>
              <a:rPr lang="cs-CZ" sz="3200" cap="none" dirty="0" smtClean="0"/>
              <a:t/>
            </a:r>
            <a:br>
              <a:rPr lang="cs-CZ" sz="3200" cap="none" dirty="0" smtClean="0"/>
            </a:br>
            <a:r>
              <a:rPr lang="cs-CZ" sz="3200" cap="none" dirty="0" smtClean="0"/>
              <a:t/>
            </a:r>
            <a:br>
              <a:rPr lang="cs-CZ" sz="3200" cap="none" dirty="0" smtClean="0"/>
            </a:br>
            <a:r>
              <a:rPr lang="cs-CZ" sz="3200" cap="none" dirty="0"/>
              <a:t/>
            </a:r>
            <a:br>
              <a:rPr lang="cs-CZ" sz="3200" cap="none" dirty="0"/>
            </a:br>
            <a:r>
              <a:rPr lang="cs-CZ" sz="3200" cap="none" dirty="0" smtClean="0"/>
              <a:t>7. VÝZVA IROP</a:t>
            </a:r>
            <a:br>
              <a:rPr lang="cs-CZ" sz="3200" cap="none" dirty="0" smtClean="0"/>
            </a:br>
            <a:r>
              <a:rPr lang="cs-CZ" sz="3200" cap="none" dirty="0" smtClean="0"/>
              <a:t>„</a:t>
            </a:r>
            <a:r>
              <a:rPr lang="cs-CZ" sz="2900" cap="none" dirty="0"/>
              <a:t>DEINSTITUCIONALIZACE SOCIÁLNÍCH SLUŽEB ZA ÚČELEM SOCIÁLNÍHO </a:t>
            </a:r>
            <a:r>
              <a:rPr lang="cs-CZ" sz="2900" cap="none" dirty="0" smtClean="0"/>
              <a:t>ZAČLEŇOVÁNÍ</a:t>
            </a:r>
            <a:r>
              <a:rPr lang="cs-CZ" sz="3200" cap="none" dirty="0" smtClean="0"/>
              <a:t>“</a:t>
            </a:r>
            <a:r>
              <a:rPr lang="en-US" dirty="0"/>
              <a:t/>
            </a:r>
            <a:br>
              <a:rPr lang="en-US" dirty="0"/>
            </a:br>
            <a:endParaRPr lang="en-US" dirty="0"/>
          </a:p>
        </p:txBody>
      </p:sp>
      <p:sp>
        <p:nvSpPr>
          <p:cNvPr id="3" name="Content Placeholder 2"/>
          <p:cNvSpPr>
            <a:spLocks noGrp="1"/>
          </p:cNvSpPr>
          <p:nvPr>
            <p:ph idx="1"/>
          </p:nvPr>
        </p:nvSpPr>
        <p:spPr>
          <a:xfrm>
            <a:off x="457200" y="1662735"/>
            <a:ext cx="8229600" cy="4008518"/>
          </a:xfrm>
        </p:spPr>
        <p:txBody>
          <a:bodyPr>
            <a:noAutofit/>
          </a:bodyPr>
          <a:lstStyle/>
          <a:p>
            <a:pPr marL="0" indent="0" eaLnBrk="0" fontAlgn="base" hangingPunct="0">
              <a:lnSpc>
                <a:spcPct val="170000"/>
              </a:lnSpc>
              <a:spcAft>
                <a:spcPct val="0"/>
              </a:spcAft>
              <a:buNone/>
            </a:pPr>
            <a:endParaRPr lang="cs-CZ" sz="2200" dirty="0" smtClean="0"/>
          </a:p>
          <a:p>
            <a:pPr marL="0" indent="0" eaLnBrk="0" fontAlgn="base" hangingPunct="0">
              <a:lnSpc>
                <a:spcPct val="170000"/>
              </a:lnSpc>
              <a:spcAft>
                <a:spcPct val="0"/>
              </a:spcAft>
              <a:buNone/>
            </a:pPr>
            <a:r>
              <a:rPr lang="cs-CZ" sz="2200" dirty="0" smtClean="0"/>
              <a:t>Vyhlášení </a:t>
            </a:r>
            <a:r>
              <a:rPr lang="cs-CZ" sz="2200" dirty="0"/>
              <a:t>výzvy: 	</a:t>
            </a:r>
            <a:r>
              <a:rPr lang="cs-CZ" sz="2200" b="1" dirty="0" smtClean="0"/>
              <a:t>30. 9. </a:t>
            </a:r>
            <a:r>
              <a:rPr lang="cs-CZ" sz="2200" b="1" dirty="0"/>
              <a:t>2015</a:t>
            </a:r>
          </a:p>
          <a:p>
            <a:pPr marL="0" indent="0" eaLnBrk="0" fontAlgn="base" hangingPunct="0">
              <a:lnSpc>
                <a:spcPct val="170000"/>
              </a:lnSpc>
              <a:spcAft>
                <a:spcPct val="0"/>
              </a:spcAft>
              <a:buNone/>
            </a:pPr>
            <a:r>
              <a:rPr lang="cs-CZ" sz="2200" dirty="0"/>
              <a:t>Příjem žádostí: 	od </a:t>
            </a:r>
            <a:r>
              <a:rPr lang="cs-CZ" sz="2200" b="1" dirty="0" smtClean="0"/>
              <a:t>30. 10. </a:t>
            </a:r>
            <a:r>
              <a:rPr lang="cs-CZ" sz="2200" b="1" dirty="0"/>
              <a:t>2015 </a:t>
            </a:r>
            <a:r>
              <a:rPr lang="cs-CZ" sz="2200" dirty="0"/>
              <a:t>do  </a:t>
            </a:r>
            <a:r>
              <a:rPr lang="cs-CZ" sz="2200" b="1" dirty="0" smtClean="0"/>
              <a:t>31. 3. 2016 </a:t>
            </a:r>
          </a:p>
          <a:p>
            <a:pPr marL="0" indent="0" eaLnBrk="0" fontAlgn="base" hangingPunct="0">
              <a:lnSpc>
                <a:spcPct val="170000"/>
              </a:lnSpc>
              <a:spcAft>
                <a:spcPct val="0"/>
              </a:spcAft>
              <a:buNone/>
            </a:pPr>
            <a:r>
              <a:rPr lang="cs-CZ" sz="2200" dirty="0"/>
              <a:t>Kolová výzva – hodnocení projektů probíhá po uzavření příjmů žádostí</a:t>
            </a:r>
          </a:p>
          <a:p>
            <a:pPr marL="0" indent="0" eaLnBrk="0" fontAlgn="base" hangingPunct="0">
              <a:lnSpc>
                <a:spcPct val="170000"/>
              </a:lnSpc>
              <a:spcAft>
                <a:spcPct val="0"/>
              </a:spcAft>
              <a:buNone/>
            </a:pPr>
            <a:r>
              <a:rPr lang="cs-CZ" sz="2200" dirty="0" smtClean="0"/>
              <a:t>Datum </a:t>
            </a:r>
            <a:r>
              <a:rPr lang="cs-CZ" sz="2200" dirty="0"/>
              <a:t>zahájení realizace projektu: 	od</a:t>
            </a:r>
            <a:r>
              <a:rPr lang="cs-CZ" sz="2200" b="1" dirty="0"/>
              <a:t> 1</a:t>
            </a:r>
            <a:r>
              <a:rPr lang="cs-CZ" sz="2200" b="1" dirty="0" smtClean="0"/>
              <a:t>. </a:t>
            </a:r>
            <a:r>
              <a:rPr lang="cs-CZ" sz="2200" b="1" dirty="0"/>
              <a:t>1</a:t>
            </a:r>
            <a:r>
              <a:rPr lang="cs-CZ" sz="2200" b="1" dirty="0" smtClean="0"/>
              <a:t>. 2014</a:t>
            </a:r>
            <a:endParaRPr lang="cs-CZ" sz="2200" b="1" dirty="0"/>
          </a:p>
          <a:p>
            <a:pPr marL="0" indent="0" eaLnBrk="0" fontAlgn="base" hangingPunct="0">
              <a:lnSpc>
                <a:spcPct val="170000"/>
              </a:lnSpc>
              <a:spcAft>
                <a:spcPct val="0"/>
              </a:spcAft>
              <a:buNone/>
            </a:pPr>
            <a:r>
              <a:rPr lang="cs-CZ" sz="2200" dirty="0" smtClean="0"/>
              <a:t>Datum ukončení </a:t>
            </a:r>
            <a:r>
              <a:rPr lang="cs-CZ" sz="2200" dirty="0"/>
              <a:t>realizace projektu: 	do</a:t>
            </a:r>
            <a:r>
              <a:rPr lang="cs-CZ" sz="2200" b="1" dirty="0"/>
              <a:t> 31. 12. </a:t>
            </a:r>
            <a:r>
              <a:rPr lang="cs-CZ" sz="2200" b="1" dirty="0" smtClean="0"/>
              <a:t>2021</a:t>
            </a:r>
          </a:p>
          <a:p>
            <a:pPr marL="0" indent="0" eaLnBrk="0" fontAlgn="base" hangingPunct="0">
              <a:lnSpc>
                <a:spcPct val="170000"/>
              </a:lnSpc>
              <a:spcAft>
                <a:spcPct val="0"/>
              </a:spcAft>
              <a:buNone/>
            </a:pPr>
            <a:endParaRPr lang="cs-CZ" sz="2200" b="1" dirty="0">
              <a:solidFill>
                <a:srgbClr val="FF0000"/>
              </a:solidFill>
            </a:endParaRPr>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číslo snímku 3"/>
          <p:cNvSpPr>
            <a:spLocks noGrp="1"/>
          </p:cNvSpPr>
          <p:nvPr>
            <p:ph type="sldNum" sz="quarter" idx="12"/>
          </p:nvPr>
        </p:nvSpPr>
        <p:spPr/>
        <p:txBody>
          <a:bodyPr/>
          <a:lstStyle/>
          <a:p>
            <a:fld id="{CA6B5227-2C6F-B94D-9D8F-826F9170706D}" type="slidenum">
              <a:rPr lang="en-US" smtClean="0"/>
              <a:t>31</a:t>
            </a:fld>
            <a:endParaRPr lang="en-US" dirty="0"/>
          </a:p>
        </p:txBody>
      </p:sp>
    </p:spTree>
    <p:extLst>
      <p:ext uri="{BB962C8B-B14F-4D97-AF65-F5344CB8AC3E}">
        <p14:creationId xmlns:p14="http://schemas.microsoft.com/office/powerpoint/2010/main" val="12746504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14382"/>
            <a:ext cx="8229600" cy="1143000"/>
          </a:xfrm>
        </p:spPr>
        <p:txBody>
          <a:bodyPr/>
          <a:lstStyle/>
          <a:p>
            <a:r>
              <a:rPr lang="cs-CZ" sz="3200" dirty="0" smtClean="0"/>
              <a:t>Souhrn změn 7. výzvy od 30. 10. 2015</a:t>
            </a:r>
            <a:endParaRPr lang="cs-CZ" sz="3200" dirty="0"/>
          </a:p>
        </p:txBody>
      </p:sp>
      <p:sp>
        <p:nvSpPr>
          <p:cNvPr id="3" name="Zástupný symbol pro obsah 2"/>
          <p:cNvSpPr>
            <a:spLocks noGrp="1"/>
          </p:cNvSpPr>
          <p:nvPr>
            <p:ph idx="1"/>
          </p:nvPr>
        </p:nvSpPr>
        <p:spPr>
          <a:xfrm>
            <a:off x="457200" y="1257382"/>
            <a:ext cx="8229600" cy="4868781"/>
          </a:xfrm>
        </p:spPr>
        <p:txBody>
          <a:bodyPr>
            <a:normAutofit/>
          </a:bodyPr>
          <a:lstStyle/>
          <a:p>
            <a:pPr>
              <a:lnSpc>
                <a:spcPct val="150000"/>
              </a:lnSpc>
            </a:pPr>
            <a:r>
              <a:rPr lang="cs-CZ" sz="2000" dirty="0"/>
              <a:t>Doplnění doložení souladu s procesem transformace daného ústavního zařízení</a:t>
            </a:r>
          </a:p>
          <a:p>
            <a:pPr>
              <a:lnSpc>
                <a:spcPct val="150000"/>
              </a:lnSpc>
            </a:pPr>
            <a:r>
              <a:rPr lang="cs-CZ" sz="2000" dirty="0" smtClean="0"/>
              <a:t>Doplnění </a:t>
            </a:r>
            <a:r>
              <a:rPr lang="cs-CZ" sz="2000" dirty="0"/>
              <a:t>termínu dodání stavebního povolení k žádosti o podporu</a:t>
            </a:r>
          </a:p>
          <a:p>
            <a:pPr>
              <a:lnSpc>
                <a:spcPct val="150000"/>
              </a:lnSpc>
            </a:pPr>
            <a:r>
              <a:rPr lang="cs-CZ" sz="2000" dirty="0" smtClean="0"/>
              <a:t>Doplnění </a:t>
            </a:r>
            <a:r>
              <a:rPr lang="cs-CZ" sz="2000" dirty="0"/>
              <a:t>podporované aktivity “výstavba</a:t>
            </a:r>
            <a:r>
              <a:rPr lang="cs-CZ" sz="2000" dirty="0" smtClean="0"/>
              <a:t>”</a:t>
            </a:r>
          </a:p>
          <a:p>
            <a:pPr>
              <a:lnSpc>
                <a:spcPct val="150000"/>
              </a:lnSpc>
            </a:pPr>
            <a:r>
              <a:rPr lang="cs-CZ" sz="2000" dirty="0"/>
              <a:t>Úprava doložení dokladu o prokázání právních vztahů k majetku, který je předmětem projektu</a:t>
            </a:r>
          </a:p>
          <a:p>
            <a:pPr>
              <a:lnSpc>
                <a:spcPct val="150000"/>
              </a:lnSpc>
            </a:pPr>
            <a:r>
              <a:rPr lang="cs-CZ" sz="2000" dirty="0" smtClean="0"/>
              <a:t>Doplnění </a:t>
            </a:r>
            <a:r>
              <a:rPr lang="cs-CZ" sz="2000" dirty="0"/>
              <a:t>nové přílohy č. 11 Pověřovací akt. </a:t>
            </a:r>
            <a:endParaRPr lang="cs-CZ" sz="2000" dirty="0" smtClean="0"/>
          </a:p>
          <a:p>
            <a:pPr>
              <a:lnSpc>
                <a:spcPct val="150000"/>
              </a:lnSpc>
            </a:pPr>
            <a:endParaRPr lang="cs-CZ" sz="2000" dirty="0" smtClean="0"/>
          </a:p>
          <a:p>
            <a:endParaRPr lang="cs-CZ" sz="2000"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32</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8006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sz="2400" dirty="0">
                <a:solidFill>
                  <a:prstClr val="black"/>
                </a:solidFill>
              </a:rPr>
              <a:t>7. výzva IROP – </a:t>
            </a:r>
            <a:r>
              <a:rPr lang="cs-CZ" sz="2400" dirty="0" err="1">
                <a:solidFill>
                  <a:prstClr val="black"/>
                </a:solidFill>
              </a:rPr>
              <a:t>DEInstitucionalizace</a:t>
            </a: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eaLnBrk="0" fontAlgn="base" hangingPunct="0">
              <a:lnSpc>
                <a:spcPct val="150000"/>
              </a:lnSpc>
              <a:spcAft>
                <a:spcPct val="0"/>
              </a:spcAft>
              <a:buNone/>
            </a:pPr>
            <a:endParaRPr lang="cs-CZ" sz="2400" dirty="0"/>
          </a:p>
          <a:p>
            <a:pPr marL="0" indent="0" eaLnBrk="0" fontAlgn="base" hangingPunct="0">
              <a:lnSpc>
                <a:spcPct val="170000"/>
              </a:lnSpc>
              <a:spcAft>
                <a:spcPct val="0"/>
              </a:spcAft>
              <a:buNone/>
            </a:pPr>
            <a:endParaRPr lang="pl-PL" sz="2200" dirty="0" smtClean="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solidFill>
                  <a:prstClr val="black">
                    <a:tint val="75000"/>
                  </a:prstClr>
                </a:solidFill>
              </a:rPr>
              <a:pPr/>
              <a:t>33</a:t>
            </a:fld>
            <a:endParaRPr lang="en-US" dirty="0">
              <a:solidFill>
                <a:prstClr val="black">
                  <a:tint val="75000"/>
                </a:prstClr>
              </a:solidFill>
            </a:endParaRPr>
          </a:p>
        </p:txBody>
      </p:sp>
      <p:graphicFrame>
        <p:nvGraphicFramePr>
          <p:cNvPr id="5" name="Tabulka 4"/>
          <p:cNvGraphicFramePr>
            <a:graphicFrameLocks noGrp="1"/>
          </p:cNvGraphicFramePr>
          <p:nvPr>
            <p:extLst>
              <p:ext uri="{D42A27DB-BD31-4B8C-83A1-F6EECF244321}">
                <p14:modId xmlns:p14="http://schemas.microsoft.com/office/powerpoint/2010/main" val="3783047218"/>
              </p:ext>
            </p:extLst>
          </p:nvPr>
        </p:nvGraphicFramePr>
        <p:xfrm>
          <a:off x="857251" y="1054100"/>
          <a:ext cx="7353300" cy="1280160"/>
        </p:xfrm>
        <a:graphic>
          <a:graphicData uri="http://schemas.openxmlformats.org/drawingml/2006/table">
            <a:tbl>
              <a:tblPr firstRow="1" bandRow="1">
                <a:tableStyleId>{5C22544A-7EE6-4342-B048-85BDC9FD1C3A}</a:tableStyleId>
              </a:tblPr>
              <a:tblGrid>
                <a:gridCol w="3543299"/>
                <a:gridCol w="1921173"/>
                <a:gridCol w="1888828"/>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2200" b="1" dirty="0" smtClean="0"/>
                        <a:t>Alokace výzvy</a:t>
                      </a:r>
                    </a:p>
                  </a:txBody>
                  <a:tcPr/>
                </a:tc>
                <a:tc>
                  <a:txBody>
                    <a:bodyPr/>
                    <a:lstStyle/>
                    <a:p>
                      <a:pPr algn="r"/>
                      <a:r>
                        <a:rPr lang="cs-CZ" sz="2200" dirty="0" smtClean="0"/>
                        <a:t>Kč</a:t>
                      </a:r>
                      <a:r>
                        <a:rPr lang="cs-CZ" sz="2200" baseline="0" dirty="0" smtClean="0"/>
                        <a:t> v. mil.</a:t>
                      </a:r>
                      <a:endParaRPr lang="cs-CZ" sz="2200" dirty="0"/>
                    </a:p>
                  </a:txBody>
                  <a:tcPr/>
                </a:tc>
                <a:tc>
                  <a:txBody>
                    <a:bodyPr/>
                    <a:lstStyle/>
                    <a:p>
                      <a:pPr algn="r"/>
                      <a:r>
                        <a:rPr lang="cs-CZ" sz="2200" dirty="0" smtClean="0"/>
                        <a:t>%</a:t>
                      </a:r>
                      <a:endParaRPr lang="cs-CZ" sz="2200" dirty="0"/>
                    </a:p>
                  </a:txBody>
                  <a:tcPr/>
                </a:tc>
              </a:tr>
              <a:tr h="370840">
                <a:tc>
                  <a:txBody>
                    <a:bodyPr/>
                    <a:lstStyle/>
                    <a:p>
                      <a:r>
                        <a:rPr lang="cs-CZ" sz="2200" dirty="0" smtClean="0"/>
                        <a:t>EFRR</a:t>
                      </a:r>
                      <a:endParaRPr lang="cs-CZ" sz="2200" dirty="0"/>
                    </a:p>
                  </a:txBody>
                  <a:tcPr/>
                </a:tc>
                <a:tc>
                  <a:txBody>
                    <a:bodyPr/>
                    <a:lstStyle/>
                    <a:p>
                      <a:pPr algn="r"/>
                      <a:r>
                        <a:rPr lang="cs-CZ" sz="2200" dirty="0" smtClean="0"/>
                        <a:t>1 700</a:t>
                      </a:r>
                      <a:endParaRPr lang="cs-CZ" sz="2200" dirty="0"/>
                    </a:p>
                  </a:txBody>
                  <a:tcPr/>
                </a:tc>
                <a:tc>
                  <a:txBody>
                    <a:bodyPr/>
                    <a:lstStyle/>
                    <a:p>
                      <a:pPr algn="r"/>
                      <a:r>
                        <a:rPr lang="cs-CZ" sz="2200" dirty="0" smtClean="0"/>
                        <a:t>85</a:t>
                      </a:r>
                      <a:endParaRPr lang="cs-CZ" sz="2200" dirty="0"/>
                    </a:p>
                  </a:txBody>
                  <a:tcPr/>
                </a:tc>
              </a:tr>
              <a:tr h="370840">
                <a:tc>
                  <a:txBody>
                    <a:bodyPr/>
                    <a:lstStyle/>
                    <a:p>
                      <a:r>
                        <a:rPr lang="cs-CZ" sz="2200" dirty="0" smtClean="0"/>
                        <a:t>národní</a:t>
                      </a:r>
                      <a:r>
                        <a:rPr lang="cs-CZ" sz="2200" baseline="0" dirty="0" smtClean="0"/>
                        <a:t> spolufinancování</a:t>
                      </a:r>
                      <a:endParaRPr lang="cs-CZ" sz="2200" dirty="0"/>
                    </a:p>
                  </a:txBody>
                  <a:tcPr/>
                </a:tc>
                <a:tc>
                  <a:txBody>
                    <a:bodyPr/>
                    <a:lstStyle/>
                    <a:p>
                      <a:pPr algn="r"/>
                      <a:r>
                        <a:rPr lang="cs-CZ" sz="2200" dirty="0" smtClean="0"/>
                        <a:t>300</a:t>
                      </a:r>
                      <a:endParaRPr lang="cs-CZ" sz="2200" dirty="0"/>
                    </a:p>
                  </a:txBody>
                  <a:tcPr/>
                </a:tc>
                <a:tc>
                  <a:txBody>
                    <a:bodyPr/>
                    <a:lstStyle/>
                    <a:p>
                      <a:pPr algn="r"/>
                      <a:r>
                        <a:rPr lang="cs-CZ" sz="2200" dirty="0" smtClean="0"/>
                        <a:t>15</a:t>
                      </a:r>
                      <a:endParaRPr lang="cs-CZ" sz="2200" dirty="0"/>
                    </a:p>
                  </a:txBody>
                  <a:tcPr/>
                </a:tc>
              </a:tr>
            </a:tbl>
          </a:graphicData>
        </a:graphic>
      </p:graphicFrame>
      <p:sp>
        <p:nvSpPr>
          <p:cNvPr id="7" name="TextovéPole 6"/>
          <p:cNvSpPr txBox="1"/>
          <p:nvPr/>
        </p:nvSpPr>
        <p:spPr>
          <a:xfrm>
            <a:off x="762000" y="3743325"/>
            <a:ext cx="7581900" cy="2123658"/>
          </a:xfrm>
          <a:prstGeom prst="rect">
            <a:avLst/>
          </a:prstGeom>
          <a:noFill/>
        </p:spPr>
        <p:txBody>
          <a:bodyPr wrap="square" rtlCol="0">
            <a:spAutoFit/>
          </a:bodyPr>
          <a:lstStyle/>
          <a:p>
            <a:pPr>
              <a:lnSpc>
                <a:spcPct val="150000"/>
              </a:lnSpc>
            </a:pPr>
            <a:r>
              <a:rPr lang="cs-CZ" sz="2200" b="1" dirty="0" smtClean="0">
                <a:solidFill>
                  <a:prstClr val="black"/>
                </a:solidFill>
                <a:latin typeface="Myriad Pro"/>
              </a:rPr>
              <a:t>Výše celkových způsobilých výdajů v projektu</a:t>
            </a:r>
          </a:p>
          <a:p>
            <a:pPr marL="342900" indent="-342900">
              <a:lnSpc>
                <a:spcPct val="150000"/>
              </a:lnSpc>
              <a:buFont typeface="Arial" panose="020B0604020202020204" pitchFamily="34" charset="0"/>
              <a:buChar char="•"/>
            </a:pPr>
            <a:r>
              <a:rPr lang="cs-CZ" sz="2200" dirty="0" smtClean="0">
                <a:solidFill>
                  <a:prstClr val="black"/>
                </a:solidFill>
                <a:latin typeface="Myriad Pro"/>
              </a:rPr>
              <a:t>Minimální -	500 000,- Kč.</a:t>
            </a:r>
          </a:p>
          <a:p>
            <a:pPr marL="342900" indent="-342900">
              <a:lnSpc>
                <a:spcPct val="150000"/>
              </a:lnSpc>
              <a:buFont typeface="Arial" panose="020B0604020202020204" pitchFamily="34" charset="0"/>
              <a:buChar char="•"/>
            </a:pPr>
            <a:r>
              <a:rPr lang="cs-CZ" sz="2200" dirty="0" smtClean="0">
                <a:solidFill>
                  <a:prstClr val="black"/>
                </a:solidFill>
                <a:latin typeface="Myriad Pro"/>
              </a:rPr>
              <a:t>Maximální -	90 000 000,- Kč.</a:t>
            </a:r>
          </a:p>
          <a:p>
            <a:pPr lvl="3">
              <a:lnSpc>
                <a:spcPct val="150000"/>
              </a:lnSpc>
            </a:pPr>
            <a:r>
              <a:rPr lang="cs-CZ" sz="2200" dirty="0" smtClean="0">
                <a:solidFill>
                  <a:prstClr val="black"/>
                </a:solidFill>
              </a:rPr>
              <a:t>			</a:t>
            </a:r>
          </a:p>
        </p:txBody>
      </p:sp>
    </p:spTree>
    <p:extLst>
      <p:ext uri="{BB962C8B-B14F-4D97-AF65-F5344CB8AC3E}">
        <p14:creationId xmlns:p14="http://schemas.microsoft.com/office/powerpoint/2010/main" val="37758901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400" dirty="0">
                <a:solidFill>
                  <a:prstClr val="black"/>
                </a:solidFill>
              </a:rPr>
              <a:t>7. výzva IROP – </a:t>
            </a:r>
            <a:r>
              <a:rPr lang="cs-CZ" sz="2400" dirty="0" err="1">
                <a:solidFill>
                  <a:prstClr val="black"/>
                </a:solidFill>
              </a:rPr>
              <a:t>DEInstitucionalizace</a:t>
            </a:r>
            <a:endParaRPr lang="cs-CZ" dirty="0"/>
          </a:p>
        </p:txBody>
      </p:sp>
      <p:sp>
        <p:nvSpPr>
          <p:cNvPr id="3" name="Zástupný symbol pro obsah 2"/>
          <p:cNvSpPr>
            <a:spLocks noGrp="1"/>
          </p:cNvSpPr>
          <p:nvPr>
            <p:ph idx="1"/>
          </p:nvPr>
        </p:nvSpPr>
        <p:spPr>
          <a:xfrm>
            <a:off x="457200" y="1162050"/>
            <a:ext cx="8229600" cy="4964113"/>
          </a:xfrm>
        </p:spPr>
        <p:txBody>
          <a:bodyPr>
            <a:normAutofit lnSpcReduction="10000"/>
          </a:bodyPr>
          <a:lstStyle/>
          <a:p>
            <a:pPr marL="0" indent="0">
              <a:buNone/>
            </a:pPr>
            <a:r>
              <a:rPr lang="cs-CZ" sz="1500" b="1" dirty="0" smtClean="0"/>
              <a:t>Struktura financování:</a:t>
            </a:r>
          </a:p>
          <a:p>
            <a:pPr marL="0" indent="0">
              <a:buNone/>
            </a:pPr>
            <a:endParaRPr lang="cs-CZ" sz="1500" dirty="0" smtClean="0"/>
          </a:p>
          <a:p>
            <a:pPr marL="0" indent="0" algn="just">
              <a:spcAft>
                <a:spcPts val="1000"/>
              </a:spcAft>
              <a:buNone/>
            </a:pPr>
            <a:r>
              <a:rPr lang="cs-CZ" sz="1500" b="1" dirty="0" smtClean="0">
                <a:ea typeface="MS Mincho"/>
                <a:cs typeface="Arial"/>
              </a:rPr>
              <a:t>1) OSS a PO OSS</a:t>
            </a:r>
            <a:endParaRPr lang="cs-CZ" sz="1500" dirty="0" smtClean="0">
              <a:ea typeface="MS Mincho"/>
              <a:cs typeface="Times New Roman"/>
            </a:endParaRPr>
          </a:p>
          <a:p>
            <a:pPr marL="0" lvl="0" indent="0" algn="just">
              <a:buNone/>
            </a:pPr>
            <a:r>
              <a:rPr lang="cs-CZ" sz="1500" dirty="0" smtClean="0">
                <a:ea typeface="MS Mincho"/>
                <a:cs typeface="Arial"/>
              </a:rPr>
              <a:t>EFRR                              	 85 % z celkových způsobilých výdajů, </a:t>
            </a:r>
            <a:endParaRPr lang="cs-CZ" sz="1500" dirty="0" smtClean="0">
              <a:ea typeface="MS Mincho"/>
              <a:cs typeface="Times New Roman"/>
            </a:endParaRPr>
          </a:p>
          <a:p>
            <a:pPr marL="0" lvl="0" indent="0" algn="just">
              <a:spcAft>
                <a:spcPts val="1000"/>
              </a:spcAft>
              <a:buNone/>
            </a:pPr>
            <a:r>
              <a:rPr lang="cs-CZ" sz="1500" dirty="0" smtClean="0">
                <a:ea typeface="MS Mincho"/>
                <a:cs typeface="Arial"/>
              </a:rPr>
              <a:t>státní rozpočet          		 15 % z celkových způsobilých výdajů.</a:t>
            </a:r>
            <a:endParaRPr lang="cs-CZ" sz="1500" dirty="0" smtClean="0">
              <a:ea typeface="MS Mincho"/>
              <a:cs typeface="Times New Roman"/>
            </a:endParaRPr>
          </a:p>
          <a:p>
            <a:pPr marL="0" indent="0" algn="just">
              <a:spcAft>
                <a:spcPts val="1000"/>
              </a:spcAft>
              <a:buNone/>
            </a:pPr>
            <a:r>
              <a:rPr lang="cs-CZ" sz="1500" b="1" dirty="0" smtClean="0">
                <a:ea typeface="MS Mincho"/>
                <a:cs typeface="Arial"/>
              </a:rPr>
              <a:t>2) Kraje, obce, dobrovolné svazky obcí a jimi zřizované organizace</a:t>
            </a:r>
            <a:endParaRPr lang="cs-CZ" sz="1500" dirty="0" smtClean="0">
              <a:ea typeface="MS Mincho"/>
              <a:cs typeface="Times New Roman"/>
            </a:endParaRPr>
          </a:p>
          <a:p>
            <a:pPr marL="0" lvl="0" indent="0" algn="just">
              <a:buNone/>
            </a:pPr>
            <a:r>
              <a:rPr lang="cs-CZ" sz="1500" dirty="0" smtClean="0">
                <a:ea typeface="MS Mincho"/>
                <a:cs typeface="Arial"/>
              </a:rPr>
              <a:t>EFRR				85 % z celkových způsobilých výdajů, </a:t>
            </a:r>
            <a:endParaRPr lang="cs-CZ" sz="1500" dirty="0" smtClean="0">
              <a:ea typeface="MS Mincho"/>
              <a:cs typeface="Times New Roman"/>
            </a:endParaRPr>
          </a:p>
          <a:p>
            <a:pPr marL="0" lvl="0" indent="0" algn="just">
              <a:buNone/>
            </a:pPr>
            <a:r>
              <a:rPr lang="cs-CZ" sz="1500" dirty="0" smtClean="0">
                <a:ea typeface="MS Mincho"/>
                <a:cs typeface="Arial"/>
              </a:rPr>
              <a:t>státní rozpočet		  	  5 % z celkových způsobilých výdajů, </a:t>
            </a:r>
            <a:endParaRPr lang="cs-CZ" sz="1500" dirty="0" smtClean="0">
              <a:ea typeface="MS Mincho"/>
              <a:cs typeface="Times New Roman"/>
            </a:endParaRPr>
          </a:p>
          <a:p>
            <a:pPr marL="0" lvl="0" indent="0" algn="just">
              <a:spcAft>
                <a:spcPts val="1000"/>
              </a:spcAft>
              <a:buNone/>
            </a:pPr>
            <a:r>
              <a:rPr lang="cs-CZ" sz="1500" dirty="0" smtClean="0">
                <a:ea typeface="MS Mincho"/>
                <a:cs typeface="Arial"/>
              </a:rPr>
              <a:t>příjemce				10 % z celkových způsobilých výdajů.</a:t>
            </a:r>
            <a:endParaRPr lang="cs-CZ" sz="1500" dirty="0" smtClean="0">
              <a:ea typeface="MS Mincho"/>
              <a:cs typeface="Times New Roman"/>
            </a:endParaRPr>
          </a:p>
          <a:p>
            <a:pPr marL="0" indent="0" algn="just">
              <a:spcAft>
                <a:spcPts val="1000"/>
              </a:spcAft>
              <a:buNone/>
            </a:pPr>
            <a:r>
              <a:rPr lang="cs-CZ" sz="1500" b="1" dirty="0" smtClean="0">
                <a:ea typeface="MS Mincho"/>
                <a:cs typeface="Arial"/>
              </a:rPr>
              <a:t>3) Organizace zakládané kraji, obcemi, dobrovolnými svazky obcí, nestátní neziskové organizace, církve a církevní organizace, jejichž hlavním účelem není vytváření zisku a současně vykonávají veřejně prospěšnou činnost v oblasti sociálních služeb a aktivit sociálního začleňování </a:t>
            </a:r>
            <a:endParaRPr lang="cs-CZ" sz="1500" dirty="0" smtClean="0">
              <a:ea typeface="MS Mincho"/>
              <a:cs typeface="Times New Roman"/>
            </a:endParaRPr>
          </a:p>
          <a:p>
            <a:pPr marL="0" lvl="0" indent="0" algn="just">
              <a:buNone/>
            </a:pPr>
            <a:r>
              <a:rPr lang="cs-CZ" sz="1500" dirty="0" smtClean="0">
                <a:ea typeface="MS Mincho"/>
                <a:cs typeface="Arial"/>
              </a:rPr>
              <a:t>EFRR				85 % z celkových způsobilých výdaj, </a:t>
            </a:r>
            <a:endParaRPr lang="cs-CZ" sz="1500" dirty="0" smtClean="0">
              <a:ea typeface="MS Mincho"/>
              <a:cs typeface="Times New Roman"/>
            </a:endParaRPr>
          </a:p>
          <a:p>
            <a:pPr marL="0" lvl="0" indent="0" algn="just">
              <a:buNone/>
            </a:pPr>
            <a:r>
              <a:rPr lang="cs-CZ" sz="1500" dirty="0" smtClean="0">
                <a:ea typeface="MS Mincho"/>
                <a:cs typeface="Arial"/>
              </a:rPr>
              <a:t>státní rozpočet			10 % z celkových způsobilých výdajů</a:t>
            </a:r>
            <a:endParaRPr lang="cs-CZ" sz="1500" dirty="0" smtClean="0">
              <a:ea typeface="MS Mincho"/>
              <a:cs typeface="Times New Roman"/>
            </a:endParaRPr>
          </a:p>
          <a:p>
            <a:pPr marL="0" lvl="0" indent="0" algn="just">
              <a:spcAft>
                <a:spcPts val="1000"/>
              </a:spcAft>
              <a:buNone/>
            </a:pPr>
            <a:r>
              <a:rPr lang="cs-CZ" sz="1500" dirty="0" smtClean="0">
                <a:ea typeface="MS Mincho"/>
                <a:cs typeface="Arial"/>
              </a:rPr>
              <a:t>příjemce			           5 % z celkových způsobilých výdajů</a:t>
            </a:r>
            <a:endParaRPr lang="cs-CZ" sz="1500" dirty="0" smtClean="0">
              <a:ea typeface="MS Mincho"/>
              <a:cs typeface="Times New Roman"/>
            </a:endParaRPr>
          </a:p>
          <a:p>
            <a:pPr marL="0" indent="0">
              <a:buNone/>
            </a:pPr>
            <a:endParaRPr lang="cs-CZ" sz="1600" dirty="0" smtClean="0"/>
          </a:p>
          <a:p>
            <a:pPr marL="0" indent="0">
              <a:buNone/>
            </a:pPr>
            <a:endParaRPr lang="cs-CZ" sz="1600"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solidFill>
                  <a:prstClr val="black">
                    <a:tint val="75000"/>
                  </a:prstClr>
                </a:solidFill>
              </a:rPr>
              <a:pPr/>
              <a:t>34</a:t>
            </a:fld>
            <a:endParaRPr lang="en-US" dirty="0">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09" y="5893027"/>
            <a:ext cx="4200525"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25298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sz="2400" dirty="0">
                <a:solidFill>
                  <a:prstClr val="black"/>
                </a:solidFill>
              </a:rPr>
              <a:t>7. výzva IROP – </a:t>
            </a:r>
            <a:r>
              <a:rPr lang="cs-CZ" sz="2400" dirty="0" err="1">
                <a:solidFill>
                  <a:prstClr val="black"/>
                </a:solidFill>
              </a:rPr>
              <a:t>DEInstitucionalizace</a:t>
            </a:r>
            <a:r>
              <a:rPr lang="en-US" dirty="0"/>
              <a:t/>
            </a:r>
            <a:br>
              <a:rPr lang="en-US" dirty="0"/>
            </a:br>
            <a:endParaRPr lang="en-US" dirty="0"/>
          </a:p>
        </p:txBody>
      </p:sp>
      <p:sp>
        <p:nvSpPr>
          <p:cNvPr id="3" name="Content Placeholder 2"/>
          <p:cNvSpPr>
            <a:spLocks noGrp="1"/>
          </p:cNvSpPr>
          <p:nvPr>
            <p:ph idx="1"/>
          </p:nvPr>
        </p:nvSpPr>
        <p:spPr>
          <a:xfrm>
            <a:off x="457200" y="1176224"/>
            <a:ext cx="8229600" cy="4893868"/>
          </a:xfrm>
        </p:spPr>
        <p:txBody>
          <a:bodyPr>
            <a:noAutofit/>
          </a:bodyPr>
          <a:lstStyle/>
          <a:p>
            <a:pPr marL="0" lvl="0" indent="0">
              <a:buNone/>
            </a:pPr>
            <a:r>
              <a:rPr lang="pl-PL" sz="1200" b="1" u="sng" dirty="0" smtClean="0"/>
              <a:t>Podporovaná aktivita:</a:t>
            </a:r>
          </a:p>
          <a:p>
            <a:pPr marL="0" lvl="0" indent="0">
              <a:buNone/>
            </a:pPr>
            <a:r>
              <a:rPr lang="pl-PL" sz="1200" dirty="0" smtClean="0"/>
              <a:t>Cílem </a:t>
            </a:r>
            <a:r>
              <a:rPr lang="pl-PL" sz="1200" dirty="0"/>
              <a:t>transformace ústavní péče je deinstitucionalizace pobytových zařízení sociálních služeb v sociální služby, které umožní uživateli zařazení se a setrvání v přirozeném prostředí a jeho aktivní zapojení se na trh práce a do společnosti. </a:t>
            </a:r>
          </a:p>
          <a:p>
            <a:pPr marL="0" lvl="0" indent="0">
              <a:buNone/>
            </a:pPr>
            <a:r>
              <a:rPr lang="pl-PL" sz="1200" dirty="0" smtClean="0"/>
              <a:t>Podporováno </a:t>
            </a:r>
            <a:r>
              <a:rPr lang="pl-PL" sz="1200" dirty="0"/>
              <a:t>bude zázemí pro sociální služby definované zákonem o sociálních službách: </a:t>
            </a:r>
          </a:p>
          <a:p>
            <a:pPr marL="0" lvl="0" indent="0">
              <a:buNone/>
            </a:pPr>
            <a:r>
              <a:rPr lang="pl-PL" sz="1200" dirty="0"/>
              <a:t>-	osobní asistence, </a:t>
            </a:r>
          </a:p>
          <a:p>
            <a:pPr marL="0" lvl="0" indent="0">
              <a:buNone/>
            </a:pPr>
            <a:r>
              <a:rPr lang="pl-PL" sz="1200" dirty="0"/>
              <a:t>-	podpora samostatného bydlení, </a:t>
            </a:r>
          </a:p>
          <a:p>
            <a:pPr marL="0" lvl="0" indent="0">
              <a:buNone/>
            </a:pPr>
            <a:r>
              <a:rPr lang="pl-PL" sz="1200" dirty="0"/>
              <a:t>-	pečovatelská služba, </a:t>
            </a:r>
          </a:p>
          <a:p>
            <a:pPr marL="0" lvl="0" indent="0">
              <a:buNone/>
            </a:pPr>
            <a:r>
              <a:rPr lang="pl-PL" sz="1200" dirty="0"/>
              <a:t>-	odlehčovací služba, </a:t>
            </a:r>
          </a:p>
          <a:p>
            <a:pPr marL="0" lvl="0" indent="0">
              <a:buNone/>
            </a:pPr>
            <a:r>
              <a:rPr lang="pl-PL" sz="1200" dirty="0"/>
              <a:t>-	raná péče, </a:t>
            </a:r>
          </a:p>
          <a:p>
            <a:pPr marL="0" lvl="0" indent="0">
              <a:buNone/>
            </a:pPr>
            <a:r>
              <a:rPr lang="pl-PL" sz="1200" dirty="0"/>
              <a:t>-	průvodcovské a předčitatelské služby, </a:t>
            </a:r>
          </a:p>
          <a:p>
            <a:pPr marL="0" lvl="0" indent="0">
              <a:buNone/>
            </a:pPr>
            <a:r>
              <a:rPr lang="pl-PL" sz="1200" dirty="0"/>
              <a:t>-	tísňová péče, </a:t>
            </a:r>
          </a:p>
          <a:p>
            <a:pPr marL="0" lvl="0" indent="0">
              <a:buNone/>
            </a:pPr>
            <a:r>
              <a:rPr lang="pl-PL" sz="1200" dirty="0"/>
              <a:t>-	denní stacionář, </a:t>
            </a:r>
          </a:p>
          <a:p>
            <a:pPr marL="0" lvl="0" indent="0">
              <a:buNone/>
            </a:pPr>
            <a:r>
              <a:rPr lang="pl-PL" sz="1200" dirty="0"/>
              <a:t>-	sociálně terapeutická dílna, </a:t>
            </a:r>
          </a:p>
          <a:p>
            <a:pPr marL="0" lvl="0" indent="0">
              <a:buNone/>
            </a:pPr>
            <a:r>
              <a:rPr lang="pl-PL" sz="1200" dirty="0"/>
              <a:t>-	sociální rehabilitace, </a:t>
            </a:r>
          </a:p>
          <a:p>
            <a:pPr marL="0" lvl="0" indent="0">
              <a:buNone/>
            </a:pPr>
            <a:r>
              <a:rPr lang="pl-PL" sz="1200" dirty="0"/>
              <a:t>-	centrum denních služeb, </a:t>
            </a:r>
          </a:p>
          <a:p>
            <a:pPr marL="0" lvl="0" indent="0">
              <a:buNone/>
            </a:pPr>
            <a:r>
              <a:rPr lang="pl-PL" sz="1200" dirty="0"/>
              <a:t>-	služba následné péče, </a:t>
            </a:r>
          </a:p>
          <a:p>
            <a:pPr marL="0" lvl="0" indent="0">
              <a:buNone/>
            </a:pPr>
            <a:r>
              <a:rPr lang="pl-PL" sz="1200" dirty="0"/>
              <a:t>-	sociálně aktivizační služby pro seniory a osoby se zdravotním postižením, </a:t>
            </a:r>
          </a:p>
          <a:p>
            <a:pPr marL="0" lvl="0" indent="0">
              <a:buNone/>
            </a:pPr>
            <a:r>
              <a:rPr lang="pl-PL" sz="1200" dirty="0"/>
              <a:t>-	chráněné bydlení, </a:t>
            </a:r>
          </a:p>
          <a:p>
            <a:pPr marL="0" lvl="0" indent="0">
              <a:buNone/>
            </a:pPr>
            <a:r>
              <a:rPr lang="pl-PL" sz="1200" dirty="0"/>
              <a:t>-	týdenní stacionář, </a:t>
            </a:r>
          </a:p>
          <a:p>
            <a:pPr marL="0" lvl="0" indent="0">
              <a:buNone/>
            </a:pPr>
            <a:r>
              <a:rPr lang="pl-PL" sz="1200" dirty="0"/>
              <a:t>-	domov pro osoby se zdravotním postižením, </a:t>
            </a:r>
          </a:p>
          <a:p>
            <a:pPr marL="0" lvl="0" indent="0">
              <a:buNone/>
            </a:pPr>
            <a:r>
              <a:rPr lang="pl-PL" sz="1200" dirty="0"/>
              <a:t>-	domov se zvláštním režimem. </a:t>
            </a:r>
          </a:p>
          <a:p>
            <a:pPr marL="0" indent="0" eaLnBrk="0" fontAlgn="base" hangingPunct="0">
              <a:lnSpc>
                <a:spcPct val="170000"/>
              </a:lnSpc>
              <a:spcAft>
                <a:spcPct val="0"/>
              </a:spcAft>
              <a:buNone/>
            </a:pPr>
            <a:endParaRPr lang="cs-CZ" sz="2200"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solidFill>
                  <a:prstClr val="black">
                    <a:tint val="75000"/>
                  </a:prstClr>
                </a:solidFill>
              </a:rPr>
              <a:pPr/>
              <a:t>35</a:t>
            </a:fld>
            <a:endParaRPr lang="en-US" dirty="0">
              <a:solidFill>
                <a:prstClr val="black">
                  <a:tint val="75000"/>
                </a:prstClr>
              </a:solidFill>
            </a:endParaRPr>
          </a:p>
        </p:txBody>
      </p:sp>
    </p:spTree>
    <p:extLst>
      <p:ext uri="{BB962C8B-B14F-4D97-AF65-F5344CB8AC3E}">
        <p14:creationId xmlns:p14="http://schemas.microsoft.com/office/powerpoint/2010/main" val="14891921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68362"/>
          </a:xfrm>
        </p:spPr>
        <p:txBody>
          <a:bodyPr/>
          <a:lstStyle/>
          <a:p>
            <a:r>
              <a:rPr lang="cs-CZ" sz="2400" dirty="0">
                <a:solidFill>
                  <a:prstClr val="black"/>
                </a:solidFill>
              </a:rPr>
              <a:t>7. výzva IROP – </a:t>
            </a:r>
            <a:r>
              <a:rPr lang="cs-CZ" sz="2400" dirty="0" err="1">
                <a:solidFill>
                  <a:prstClr val="black"/>
                </a:solidFill>
              </a:rPr>
              <a:t>DEInstitucionalizace</a:t>
            </a:r>
            <a:endParaRPr lang="cs-CZ" dirty="0"/>
          </a:p>
        </p:txBody>
      </p:sp>
      <p:sp>
        <p:nvSpPr>
          <p:cNvPr id="3" name="Zástupný symbol pro obsah 2"/>
          <p:cNvSpPr>
            <a:spLocks noGrp="1"/>
          </p:cNvSpPr>
          <p:nvPr>
            <p:ph idx="1"/>
          </p:nvPr>
        </p:nvSpPr>
        <p:spPr>
          <a:xfrm>
            <a:off x="457200" y="1143000"/>
            <a:ext cx="8229600" cy="4983163"/>
          </a:xfrm>
        </p:spPr>
        <p:txBody>
          <a:bodyPr>
            <a:normAutofit/>
          </a:bodyPr>
          <a:lstStyle/>
          <a:p>
            <a:pPr marL="0" indent="0">
              <a:buNone/>
            </a:pPr>
            <a:r>
              <a:rPr lang="cs-CZ" sz="1200" b="1" dirty="0" smtClean="0"/>
              <a:t>Oprávnění žadatelé:</a:t>
            </a:r>
          </a:p>
          <a:p>
            <a:r>
              <a:rPr lang="cs-CZ" sz="1200" dirty="0" smtClean="0"/>
              <a:t>  obce (zákon č. 128/2000 Sb., o obcích, ve znění pozdějších předpisů, 	zákon č. 250/2000 Sb., o 	rozpočtových pravidlech územních rozpočtů, 	ve    	znění pozdějších předpisů),</a:t>
            </a:r>
          </a:p>
          <a:p>
            <a:pPr marL="0" indent="0">
              <a:buNone/>
            </a:pPr>
            <a:r>
              <a:rPr lang="cs-CZ" sz="1200" dirty="0" smtClean="0"/>
              <a:t>•	organizace zřizované kraji, </a:t>
            </a:r>
          </a:p>
          <a:p>
            <a:pPr marL="0" indent="0">
              <a:buNone/>
            </a:pPr>
            <a:r>
              <a:rPr lang="cs-CZ" sz="1200" dirty="0" smtClean="0"/>
              <a:t>•	organizace zakládané kraji,</a:t>
            </a:r>
          </a:p>
          <a:p>
            <a:pPr marL="0" indent="0">
              <a:buNone/>
            </a:pPr>
            <a:r>
              <a:rPr lang="cs-CZ" sz="1200" dirty="0" smtClean="0"/>
              <a:t>•	organizace zřizované obcemi,</a:t>
            </a:r>
          </a:p>
          <a:p>
            <a:pPr marL="0" indent="0">
              <a:buNone/>
            </a:pPr>
            <a:r>
              <a:rPr lang="cs-CZ" sz="1200" dirty="0" smtClean="0"/>
              <a:t>•	organizace zakládané obcemi,</a:t>
            </a:r>
          </a:p>
          <a:p>
            <a:pPr marL="0" indent="0">
              <a:buNone/>
            </a:pPr>
            <a:r>
              <a:rPr lang="cs-CZ" sz="1200" dirty="0" smtClean="0"/>
              <a:t>•	dobrovolné svazky obcí,</a:t>
            </a:r>
          </a:p>
          <a:p>
            <a:pPr marL="0" indent="0">
              <a:buNone/>
            </a:pPr>
            <a:r>
              <a:rPr lang="cs-CZ" sz="1200" dirty="0" smtClean="0"/>
              <a:t>•	organizace zřizované svazky obcí,</a:t>
            </a:r>
          </a:p>
          <a:p>
            <a:r>
              <a:rPr lang="cs-CZ" sz="1200" dirty="0" smtClean="0"/>
              <a:t>  organizace zakládané svazky obcí,</a:t>
            </a:r>
          </a:p>
          <a:p>
            <a:pPr marL="0" indent="0">
              <a:buNone/>
            </a:pPr>
            <a:r>
              <a:rPr lang="cs-CZ" sz="1200" dirty="0" smtClean="0"/>
              <a:t>•	organizační složky státu,</a:t>
            </a:r>
          </a:p>
          <a:p>
            <a:pPr marL="0" indent="0">
              <a:buNone/>
            </a:pPr>
            <a:r>
              <a:rPr lang="cs-CZ" sz="1200" dirty="0" smtClean="0"/>
              <a:t>•	příspěvkové organizace organizačních složek státu,</a:t>
            </a:r>
          </a:p>
          <a:p>
            <a:pPr marL="0" indent="0">
              <a:buNone/>
            </a:pPr>
            <a:r>
              <a:rPr lang="cs-CZ" sz="1200" dirty="0" smtClean="0"/>
              <a:t>•	nestátní neziskové organizace,</a:t>
            </a:r>
          </a:p>
          <a:p>
            <a:pPr marL="0" indent="0">
              <a:buNone/>
            </a:pPr>
            <a:r>
              <a:rPr lang="cs-CZ" sz="1200" dirty="0" smtClean="0"/>
              <a:t>•	církve,</a:t>
            </a:r>
          </a:p>
          <a:p>
            <a:pPr marL="0" indent="0">
              <a:buNone/>
            </a:pPr>
            <a:r>
              <a:rPr lang="cs-CZ" sz="1200" dirty="0" smtClean="0"/>
              <a:t>•	církevní organizace</a:t>
            </a:r>
          </a:p>
          <a:p>
            <a:pPr marL="0" indent="0">
              <a:buNone/>
            </a:pPr>
            <a:endParaRPr lang="cs-CZ" sz="2100" dirty="0" smtClean="0"/>
          </a:p>
          <a:p>
            <a:pPr marL="0" indent="0">
              <a:buNone/>
            </a:pPr>
            <a:endParaRPr lang="cs-CZ" sz="2100" dirty="0"/>
          </a:p>
          <a:p>
            <a:pPr marL="0" indent="0">
              <a:buNone/>
            </a:pPr>
            <a:endParaRPr lang="cs-CZ" sz="2100" dirty="0"/>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solidFill>
                  <a:prstClr val="black">
                    <a:tint val="75000"/>
                  </a:prstClr>
                </a:solidFill>
              </a:rPr>
              <a:pPr/>
              <a:t>36</a:t>
            </a:fld>
            <a:endParaRPr lang="en-US" dirty="0">
              <a:solidFill>
                <a:prstClr val="black">
                  <a:tint val="75000"/>
                </a:prst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3" y="4660900"/>
            <a:ext cx="5895975" cy="238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11603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sz="2400" dirty="0">
                <a:solidFill>
                  <a:prstClr val="black"/>
                </a:solidFill>
              </a:rPr>
              <a:t>7. výzva IROP – </a:t>
            </a:r>
            <a:r>
              <a:rPr lang="cs-CZ" sz="2400" dirty="0" err="1">
                <a:solidFill>
                  <a:prstClr val="black"/>
                </a:solidFill>
              </a:rPr>
              <a:t>DEInstitucionalizace</a:t>
            </a:r>
            <a:r>
              <a:rPr lang="en-US" dirty="0"/>
              <a:t/>
            </a:r>
            <a:br>
              <a:rPr lang="en-US" dirty="0"/>
            </a:br>
            <a:endParaRPr lang="en-US" dirty="0"/>
          </a:p>
        </p:txBody>
      </p:sp>
      <p:sp>
        <p:nvSpPr>
          <p:cNvPr id="3" name="Content Placeholder 2"/>
          <p:cNvSpPr>
            <a:spLocks noGrp="1"/>
          </p:cNvSpPr>
          <p:nvPr>
            <p:ph idx="1"/>
          </p:nvPr>
        </p:nvSpPr>
        <p:spPr>
          <a:xfrm>
            <a:off x="457200" y="1176224"/>
            <a:ext cx="8229600" cy="4893868"/>
          </a:xfrm>
        </p:spPr>
        <p:txBody>
          <a:bodyPr>
            <a:noAutofit/>
          </a:bodyPr>
          <a:lstStyle/>
          <a:p>
            <a:pPr marL="0" indent="0" algn="just">
              <a:spcAft>
                <a:spcPts val="1000"/>
              </a:spcAft>
              <a:buNone/>
            </a:pPr>
            <a:r>
              <a:rPr lang="cs-CZ" sz="1200" b="1" dirty="0">
                <a:ea typeface="MS Mincho"/>
                <a:cs typeface="Times New Roman"/>
              </a:rPr>
              <a:t>Podporované hlavní aktivity projektu</a:t>
            </a:r>
            <a:endParaRPr lang="cs-CZ" sz="1200" dirty="0">
              <a:ea typeface="MS Mincho"/>
              <a:cs typeface="Times New Roman"/>
            </a:endParaRPr>
          </a:p>
          <a:p>
            <a:pPr algn="just"/>
            <a:r>
              <a:rPr lang="cs-CZ" sz="1200" dirty="0">
                <a:ea typeface="MS Mincho"/>
                <a:cs typeface="Times New Roman"/>
              </a:rPr>
              <a:t>v</a:t>
            </a:r>
            <a:r>
              <a:rPr lang="cs-CZ" sz="1200" dirty="0" smtClean="0">
                <a:ea typeface="MS Mincho"/>
                <a:cs typeface="Times New Roman"/>
              </a:rPr>
              <a:t>ýstavba nemovitostí (domů, bytů)</a:t>
            </a:r>
          </a:p>
          <a:p>
            <a:pPr algn="just"/>
            <a:r>
              <a:rPr lang="cs-CZ" sz="1200" dirty="0" smtClean="0">
                <a:ea typeface="MS Mincho"/>
                <a:cs typeface="Times New Roman"/>
              </a:rPr>
              <a:t>nákup </a:t>
            </a:r>
            <a:r>
              <a:rPr lang="cs-CZ" sz="1200" dirty="0">
                <a:ea typeface="MS Mincho"/>
                <a:cs typeface="Times New Roman"/>
              </a:rPr>
              <a:t>nemovitostí </a:t>
            </a:r>
            <a:r>
              <a:rPr lang="cs-CZ" sz="1200" dirty="0" smtClean="0">
                <a:ea typeface="MS Mincho"/>
                <a:cs typeface="Times New Roman"/>
              </a:rPr>
              <a:t>(domů</a:t>
            </a:r>
            <a:r>
              <a:rPr lang="cs-CZ" sz="1200" dirty="0">
                <a:ea typeface="MS Mincho"/>
                <a:cs typeface="Times New Roman"/>
              </a:rPr>
              <a:t>, bytů),</a:t>
            </a:r>
          </a:p>
          <a:p>
            <a:pPr algn="just"/>
            <a:r>
              <a:rPr lang="cs-CZ" sz="1200" dirty="0">
                <a:ea typeface="MS Mincho"/>
                <a:cs typeface="Times New Roman"/>
              </a:rPr>
              <a:t>rekonstrukce a úpravy objektu, který splňuje kritéria sociálních služeb komunitního charakteru a kritéria transformace a </a:t>
            </a:r>
            <a:r>
              <a:rPr lang="cs-CZ" sz="1200" dirty="0" err="1">
                <a:ea typeface="MS Mincho"/>
                <a:cs typeface="Times New Roman"/>
              </a:rPr>
              <a:t>deinstitucionalizace</a:t>
            </a:r>
            <a:r>
              <a:rPr lang="cs-CZ" sz="1200" dirty="0">
                <a:ea typeface="MS Mincho"/>
                <a:cs typeface="Times New Roman"/>
              </a:rPr>
              <a:t>,</a:t>
            </a:r>
          </a:p>
          <a:p>
            <a:pPr algn="just"/>
            <a:r>
              <a:rPr lang="cs-CZ" sz="1200" dirty="0">
                <a:ea typeface="MS Mincho"/>
                <a:cs typeface="Times New Roman"/>
              </a:rPr>
              <a:t>pořízení </a:t>
            </a:r>
            <a:r>
              <a:rPr lang="cs-CZ" sz="1200" dirty="0" smtClean="0">
                <a:ea typeface="MS Mincho"/>
                <a:cs typeface="Times New Roman"/>
              </a:rPr>
              <a:t>vybavení </a:t>
            </a:r>
            <a:endParaRPr lang="cs-CZ" sz="1200" dirty="0">
              <a:ea typeface="MS Mincho"/>
              <a:cs typeface="Times New Roman"/>
            </a:endParaRPr>
          </a:p>
          <a:p>
            <a:pPr marL="114300" indent="0" algn="just">
              <a:spcAft>
                <a:spcPts val="0"/>
              </a:spcAft>
              <a:buNone/>
            </a:pPr>
            <a:endParaRPr lang="cs-CZ" sz="1200" b="1" dirty="0" smtClean="0">
              <a:ea typeface="MS Mincho"/>
              <a:cs typeface="Times New Roman"/>
            </a:endParaRPr>
          </a:p>
          <a:p>
            <a:pPr marL="114300" indent="0" algn="just">
              <a:spcAft>
                <a:spcPts val="0"/>
              </a:spcAft>
              <a:buNone/>
            </a:pPr>
            <a:r>
              <a:rPr lang="cs-CZ" sz="1200" b="1" dirty="0" smtClean="0">
                <a:ea typeface="MS Mincho"/>
                <a:cs typeface="Times New Roman"/>
              </a:rPr>
              <a:t>Podporované </a:t>
            </a:r>
            <a:r>
              <a:rPr lang="cs-CZ" sz="1200" b="1" dirty="0">
                <a:ea typeface="MS Mincho"/>
                <a:cs typeface="Times New Roman"/>
              </a:rPr>
              <a:t>vedlejší aktivity projektu </a:t>
            </a:r>
            <a:endParaRPr lang="cs-CZ" sz="1200" dirty="0">
              <a:ea typeface="MS Mincho"/>
              <a:cs typeface="Times New Roman"/>
            </a:endParaRPr>
          </a:p>
          <a:p>
            <a:pPr marL="0" indent="0" algn="just">
              <a:spcAft>
                <a:spcPts val="0"/>
              </a:spcAft>
              <a:buNone/>
            </a:pPr>
            <a:r>
              <a:rPr lang="cs-CZ" sz="1200" b="1" dirty="0">
                <a:ea typeface="MS Mincho"/>
                <a:cs typeface="Times New Roman"/>
              </a:rPr>
              <a:t> </a:t>
            </a:r>
            <a:endParaRPr lang="cs-CZ" sz="1200" dirty="0">
              <a:ea typeface="MS Mincho"/>
              <a:cs typeface="Times New Roman"/>
            </a:endParaRPr>
          </a:p>
          <a:p>
            <a:pPr algn="just"/>
            <a:r>
              <a:rPr lang="cs-CZ" sz="1200" dirty="0">
                <a:ea typeface="MS Mincho"/>
                <a:cs typeface="Times New Roman"/>
              </a:rPr>
              <a:t>demolice původního objektu, ve kterém probíhala ústavní péče před procesem transformace, a budov na pozemku objektu,</a:t>
            </a:r>
          </a:p>
          <a:p>
            <a:pPr algn="just"/>
            <a:r>
              <a:rPr lang="cs-CZ" sz="1200" dirty="0">
                <a:ea typeface="MS Mincho"/>
                <a:cs typeface="Times New Roman"/>
              </a:rPr>
              <a:t>nákup pozemků,</a:t>
            </a:r>
          </a:p>
          <a:p>
            <a:pPr algn="just"/>
            <a:r>
              <a:rPr lang="cs-CZ" sz="1200" dirty="0">
                <a:ea typeface="MS Mincho"/>
                <a:cs typeface="Times New Roman"/>
              </a:rPr>
              <a:t>zabezpečení výstavby (technický dozor investora, BOZP, autorský dozor),</a:t>
            </a:r>
          </a:p>
          <a:p>
            <a:pPr algn="just"/>
            <a:r>
              <a:rPr lang="cs-CZ" sz="1200" dirty="0">
                <a:ea typeface="MS Mincho"/>
                <a:cs typeface="Times New Roman"/>
              </a:rPr>
              <a:t>projektová dokumentace stavby, EIA, </a:t>
            </a:r>
          </a:p>
          <a:p>
            <a:pPr algn="just"/>
            <a:r>
              <a:rPr lang="cs-CZ" sz="1200" dirty="0">
                <a:ea typeface="MS Mincho"/>
                <a:cs typeface="Times New Roman"/>
              </a:rPr>
              <a:t>studie proveditelnosti,</a:t>
            </a:r>
          </a:p>
          <a:p>
            <a:pPr algn="just"/>
            <a:r>
              <a:rPr lang="cs-CZ" sz="1200" dirty="0">
                <a:ea typeface="MS Mincho"/>
                <a:cs typeface="Times New Roman"/>
              </a:rPr>
              <a:t>osobní náklady manažera projektu,</a:t>
            </a:r>
          </a:p>
          <a:p>
            <a:pPr algn="just"/>
            <a:r>
              <a:rPr lang="cs-CZ" sz="1200" dirty="0">
                <a:ea typeface="MS Mincho"/>
                <a:cs typeface="Times New Roman"/>
              </a:rPr>
              <a:t>pořízení služeb bezprostředně souvisejících s realizací projektu (příprava a realizace zadávacích a výběrových řízení), </a:t>
            </a:r>
          </a:p>
          <a:p>
            <a:pPr algn="just"/>
            <a:r>
              <a:rPr lang="cs-CZ" sz="1200" dirty="0">
                <a:ea typeface="MS Mincho"/>
                <a:cs typeface="Times New Roman"/>
              </a:rPr>
              <a:t>povinná publicita,</a:t>
            </a:r>
          </a:p>
          <a:p>
            <a:pPr algn="just">
              <a:spcAft>
                <a:spcPts val="1000"/>
              </a:spcAft>
            </a:pPr>
            <a:r>
              <a:rPr lang="cs-CZ" sz="1200" dirty="0">
                <a:ea typeface="MS Mincho"/>
                <a:cs typeface="Times New Roman"/>
              </a:rPr>
              <a:t>nákup služeb, které tvoří součást pořízení dlouhodobého hmotného a nehmotného majetku, nejsou-li tyto služby součástí pořizovací ceny </a:t>
            </a:r>
            <a:r>
              <a:rPr lang="cs-CZ" sz="1200" dirty="0" smtClean="0">
                <a:ea typeface="MS Mincho"/>
                <a:cs typeface="Times New Roman"/>
              </a:rPr>
              <a:t>vybavení</a:t>
            </a:r>
            <a:endParaRPr lang="cs-CZ" sz="1200" dirty="0">
              <a:ea typeface="MS Mincho"/>
              <a:cs typeface="Times New Roman"/>
            </a:endParaRPr>
          </a:p>
          <a:p>
            <a:pPr marL="0" indent="0" eaLnBrk="0" fontAlgn="base" hangingPunct="0">
              <a:lnSpc>
                <a:spcPct val="170000"/>
              </a:lnSpc>
              <a:spcAft>
                <a:spcPct val="0"/>
              </a:spcAft>
              <a:buNone/>
            </a:pPr>
            <a:endParaRPr lang="cs-CZ" sz="1200"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solidFill>
                  <a:prstClr val="black">
                    <a:tint val="75000"/>
                  </a:prstClr>
                </a:solidFill>
              </a:rPr>
              <a:pPr/>
              <a:t>37</a:t>
            </a:fld>
            <a:endParaRPr lang="en-US" dirty="0">
              <a:solidFill>
                <a:prstClr val="black">
                  <a:tint val="75000"/>
                </a:prstClr>
              </a:solidFill>
            </a:endParaRPr>
          </a:p>
        </p:txBody>
      </p:sp>
    </p:spTree>
    <p:extLst>
      <p:ext uri="{BB962C8B-B14F-4D97-AF65-F5344CB8AC3E}">
        <p14:creationId xmlns:p14="http://schemas.microsoft.com/office/powerpoint/2010/main" val="37935318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400" dirty="0">
                <a:solidFill>
                  <a:prstClr val="black"/>
                </a:solidFill>
              </a:rPr>
              <a:t>7. výzva IROP – </a:t>
            </a:r>
            <a:r>
              <a:rPr lang="cs-CZ" sz="2400" dirty="0" err="1">
                <a:solidFill>
                  <a:prstClr val="black"/>
                </a:solidFill>
              </a:rPr>
              <a:t>DEInstitucionalizace</a:t>
            </a:r>
            <a:endParaRPr lang="cs-CZ" dirty="0"/>
          </a:p>
        </p:txBody>
      </p:sp>
      <p:sp>
        <p:nvSpPr>
          <p:cNvPr id="3" name="Zástupný symbol pro obsah 2"/>
          <p:cNvSpPr>
            <a:spLocks noGrp="1"/>
          </p:cNvSpPr>
          <p:nvPr>
            <p:ph idx="1"/>
          </p:nvPr>
        </p:nvSpPr>
        <p:spPr/>
        <p:txBody>
          <a:bodyPr>
            <a:normAutofit/>
          </a:bodyPr>
          <a:lstStyle/>
          <a:p>
            <a:r>
              <a:rPr lang="cs-CZ" sz="1600" dirty="0"/>
              <a:t>Na hlavní aktivitu projektu musí být vynaloženo minimálně 85 % celkových způsobilých výdajů projektu.  Hlavní aktivitou projektu jsou ty aktivity, které vedou k naplnění cílů a indikátorů projektu. </a:t>
            </a:r>
          </a:p>
          <a:p>
            <a:r>
              <a:rPr lang="cs-CZ" sz="1600" dirty="0"/>
              <a:t>Na vedlejší aktivity projektu může být vynaloženo maximálně 15 % celkových způsobilých výdajů projektu. Část výdajů na vedlejší aktivity projektu nad 15 % celkových způsobilých výdajů projektu je nezpůsobilá.</a:t>
            </a:r>
          </a:p>
          <a:p>
            <a:pPr>
              <a:buFont typeface="Wingdings" panose="05000000000000000000" pitchFamily="2" charset="2"/>
              <a:buChar char="Ø"/>
            </a:pPr>
            <a:r>
              <a:rPr lang="cs-CZ" sz="1600" b="1" dirty="0" smtClean="0"/>
              <a:t>Kritérium přijatelnosti</a:t>
            </a:r>
            <a:endParaRPr lang="cs-CZ" sz="1600" b="1"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solidFill>
                  <a:prstClr val="black">
                    <a:tint val="75000"/>
                  </a:prstClr>
                </a:solidFill>
              </a:rPr>
              <a:pPr/>
              <a:t>38</a:t>
            </a:fld>
            <a:endParaRPr lang="en-US" dirty="0">
              <a:solidFill>
                <a:prstClr val="black">
                  <a:tint val="75000"/>
                </a:prst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11862"/>
            <a:ext cx="4200525"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18063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sz="2400" dirty="0">
                <a:solidFill>
                  <a:prstClr val="black"/>
                </a:solidFill>
              </a:rPr>
              <a:t>7. výzva IROP – </a:t>
            </a:r>
            <a:r>
              <a:rPr lang="cs-CZ" sz="2400" dirty="0" err="1">
                <a:solidFill>
                  <a:prstClr val="black"/>
                </a:solidFill>
              </a:rPr>
              <a:t>DEInstitucionalizace</a:t>
            </a:r>
            <a:r>
              <a:rPr lang="en-US" dirty="0"/>
              <a:t/>
            </a:r>
            <a:br>
              <a:rPr lang="en-US" dirty="0"/>
            </a:br>
            <a:endParaRPr lang="en-US" dirty="0"/>
          </a:p>
        </p:txBody>
      </p:sp>
      <p:sp>
        <p:nvSpPr>
          <p:cNvPr id="3" name="Content Placeholder 2"/>
          <p:cNvSpPr>
            <a:spLocks noGrp="1"/>
          </p:cNvSpPr>
          <p:nvPr>
            <p:ph idx="1"/>
          </p:nvPr>
        </p:nvSpPr>
        <p:spPr>
          <a:xfrm>
            <a:off x="457200" y="1128599"/>
            <a:ext cx="8229600" cy="4893868"/>
          </a:xfrm>
        </p:spPr>
        <p:txBody>
          <a:bodyPr>
            <a:noAutofit/>
          </a:bodyPr>
          <a:lstStyle/>
          <a:p>
            <a:pPr marL="0" lvl="0" indent="0">
              <a:buNone/>
            </a:pPr>
            <a:r>
              <a:rPr lang="cs-CZ" sz="1200" b="1" dirty="0"/>
              <a:t>Způsobilými výdaji pro hlavní aktivitu projektu jsou:</a:t>
            </a:r>
          </a:p>
          <a:p>
            <a:pPr marL="0" lvl="0" indent="0">
              <a:buNone/>
            </a:pPr>
            <a:r>
              <a:rPr lang="cs-CZ" sz="1200" dirty="0" smtClean="0"/>
              <a:t>•</a:t>
            </a:r>
            <a:r>
              <a:rPr lang="cs-CZ" sz="1200" dirty="0"/>
              <a:t>	</a:t>
            </a:r>
            <a:r>
              <a:rPr lang="cs-CZ" sz="1200" dirty="0" smtClean="0"/>
              <a:t>výstavba budov, bytů</a:t>
            </a:r>
          </a:p>
          <a:p>
            <a:r>
              <a:rPr lang="cs-CZ" sz="1200" dirty="0"/>
              <a:t> </a:t>
            </a:r>
            <a:r>
              <a:rPr lang="cs-CZ" sz="1200" dirty="0" smtClean="0"/>
              <a:t>  nákup </a:t>
            </a:r>
            <a:r>
              <a:rPr lang="cs-CZ" sz="1200" dirty="0"/>
              <a:t>budov, bytů,</a:t>
            </a:r>
          </a:p>
          <a:p>
            <a:pPr marL="0" lvl="0" indent="0">
              <a:buNone/>
            </a:pPr>
            <a:r>
              <a:rPr lang="cs-CZ" sz="1200" dirty="0"/>
              <a:t>•	zhodnocení staveb,</a:t>
            </a:r>
          </a:p>
          <a:p>
            <a:pPr marL="0" lvl="0" indent="0">
              <a:buNone/>
            </a:pPr>
            <a:r>
              <a:rPr lang="cs-CZ" sz="1200" dirty="0"/>
              <a:t>•	pořízení vybavení.</a:t>
            </a:r>
          </a:p>
          <a:p>
            <a:pPr marL="0" lvl="0" indent="0">
              <a:buNone/>
            </a:pPr>
            <a:r>
              <a:rPr lang="cs-CZ" sz="1200" dirty="0"/>
              <a:t>•	Nákup automobilu v případě že se bude jednat o poskytovanou terénní sociální službu</a:t>
            </a:r>
          </a:p>
          <a:p>
            <a:pPr marL="0" lvl="0" indent="0">
              <a:buNone/>
            </a:pPr>
            <a:endParaRPr lang="cs-CZ" sz="1200" b="1" dirty="0" smtClean="0"/>
          </a:p>
          <a:p>
            <a:pPr marL="0" lvl="0" indent="0">
              <a:buNone/>
            </a:pPr>
            <a:r>
              <a:rPr lang="cs-CZ" sz="1200" b="1" dirty="0" smtClean="0"/>
              <a:t>Způsobilými </a:t>
            </a:r>
            <a:r>
              <a:rPr lang="cs-CZ" sz="1200" b="1" dirty="0"/>
              <a:t>výdaji pro vedlejší aktivitu projektu jsou:</a:t>
            </a:r>
          </a:p>
          <a:p>
            <a:pPr marL="0" lvl="0" indent="0">
              <a:buNone/>
            </a:pPr>
            <a:r>
              <a:rPr lang="cs-CZ" sz="1200" dirty="0"/>
              <a:t>•	nákup pozemků do 10 % celkových způsobilých výdajů projektu,</a:t>
            </a:r>
          </a:p>
          <a:p>
            <a:pPr marL="0" lvl="0" indent="0">
              <a:buNone/>
            </a:pPr>
            <a:r>
              <a:rPr lang="cs-CZ" sz="1200" dirty="0"/>
              <a:t>•	demolice původního objektu ústavní péče, či na místě nové výstavby objektu; demolice však nemůže být jedinou </a:t>
            </a:r>
            <a:r>
              <a:rPr lang="cs-CZ" sz="1200" dirty="0" smtClean="0"/>
              <a:t>	aktivitou </a:t>
            </a:r>
            <a:r>
              <a:rPr lang="cs-CZ" sz="1200" dirty="0"/>
              <a:t>projektu, </a:t>
            </a:r>
          </a:p>
          <a:p>
            <a:pPr marL="0" lvl="0" indent="0">
              <a:buNone/>
            </a:pPr>
            <a:r>
              <a:rPr lang="cs-CZ" sz="1200" dirty="0"/>
              <a:t>•	zabezpečení výstavby (technický dozor investora, BOZP, autorský dozor),</a:t>
            </a:r>
          </a:p>
          <a:p>
            <a:pPr marL="0" lvl="0" indent="0">
              <a:buNone/>
            </a:pPr>
            <a:r>
              <a:rPr lang="cs-CZ" sz="1200" dirty="0"/>
              <a:t>•	projektová dokumentace stavby, EIA, </a:t>
            </a:r>
          </a:p>
          <a:p>
            <a:pPr marL="0" lvl="0" indent="0">
              <a:buNone/>
            </a:pPr>
            <a:r>
              <a:rPr lang="cs-CZ" sz="1200" dirty="0"/>
              <a:t>•	studie proveditelnosti,</a:t>
            </a:r>
          </a:p>
          <a:p>
            <a:pPr marL="0" lvl="0" indent="0">
              <a:buNone/>
            </a:pPr>
            <a:r>
              <a:rPr lang="cs-CZ" sz="1200" dirty="0"/>
              <a:t>•	osobní náklady manažera projektu (maximálně jeden přepočtený pracovní úvazek, maximálně dva pracovníci),</a:t>
            </a:r>
          </a:p>
          <a:p>
            <a:pPr marL="0" lvl="0" indent="0">
              <a:buNone/>
            </a:pPr>
            <a:r>
              <a:rPr lang="cs-CZ" sz="1200" dirty="0"/>
              <a:t>•	pořízení služeb bezprostředně souvisejících s realizací projektu (příprava a realizace zadávacích a výběrových </a:t>
            </a:r>
            <a:r>
              <a:rPr lang="cs-CZ" sz="1200" dirty="0" smtClean="0"/>
              <a:t>	řízení</a:t>
            </a:r>
            <a:r>
              <a:rPr lang="cs-CZ" sz="1200" dirty="0"/>
              <a:t>), </a:t>
            </a:r>
          </a:p>
          <a:p>
            <a:pPr marL="0" lvl="0" indent="0">
              <a:buNone/>
            </a:pPr>
            <a:r>
              <a:rPr lang="cs-CZ" sz="1200" dirty="0"/>
              <a:t>•	povinná publicita,</a:t>
            </a:r>
          </a:p>
          <a:p>
            <a:pPr marL="0" lvl="0" indent="0">
              <a:buNone/>
            </a:pPr>
            <a:r>
              <a:rPr lang="cs-CZ" sz="1200" dirty="0"/>
              <a:t>•	nákup služeb, které tvoří součást pořízení dlouhodobého hmotného a nehmotného majetku, nejsou-li tyto služby </a:t>
            </a:r>
            <a:r>
              <a:rPr lang="cs-CZ" sz="1200" dirty="0" smtClean="0"/>
              <a:t>	součástí </a:t>
            </a:r>
            <a:r>
              <a:rPr lang="cs-CZ" sz="1200" dirty="0"/>
              <a:t>pořizovací ceny vybavení. </a:t>
            </a:r>
          </a:p>
          <a:p>
            <a:pPr marL="0" lvl="0" indent="0">
              <a:buNone/>
            </a:pPr>
            <a:endParaRPr lang="cs-CZ" sz="1400"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solidFill>
                  <a:prstClr val="black">
                    <a:tint val="75000"/>
                  </a:prstClr>
                </a:solidFill>
              </a:rPr>
              <a:pPr/>
              <a:t>39</a:t>
            </a:fld>
            <a:endParaRPr lang="en-US" dirty="0">
              <a:solidFill>
                <a:prstClr val="black">
                  <a:tint val="75000"/>
                </a:prstClr>
              </a:solidFill>
            </a:endParaRPr>
          </a:p>
        </p:txBody>
      </p:sp>
    </p:spTree>
    <p:extLst>
      <p:ext uri="{BB962C8B-B14F-4D97-AF65-F5344CB8AC3E}">
        <p14:creationId xmlns:p14="http://schemas.microsoft.com/office/powerpoint/2010/main" val="415950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a:t>Role MMR </a:t>
            </a:r>
            <a:r>
              <a:rPr lang="cs-CZ" sz="3200" cap="none" dirty="0"/>
              <a:t>a</a:t>
            </a:r>
            <a:r>
              <a:rPr lang="cs-CZ" sz="3200" dirty="0"/>
              <a:t> CRR</a:t>
            </a:r>
          </a:p>
        </p:txBody>
      </p:sp>
      <p:sp>
        <p:nvSpPr>
          <p:cNvPr id="3" name="Zástupný symbol pro obsah 2"/>
          <p:cNvSpPr>
            <a:spLocks noGrp="1"/>
          </p:cNvSpPr>
          <p:nvPr>
            <p:ph idx="1"/>
          </p:nvPr>
        </p:nvSpPr>
        <p:spPr>
          <a:xfrm>
            <a:off x="457200" y="1417638"/>
            <a:ext cx="8229600" cy="4525963"/>
          </a:xfrm>
        </p:spPr>
        <p:txBody>
          <a:bodyPr>
            <a:normAutofit fontScale="92500" lnSpcReduction="20000"/>
          </a:bodyPr>
          <a:lstStyle/>
          <a:p>
            <a:pPr marL="0" lvl="0" indent="0">
              <a:lnSpc>
                <a:spcPct val="150000"/>
              </a:lnSpc>
              <a:buNone/>
            </a:pPr>
            <a:r>
              <a:rPr lang="cs-CZ" sz="2200" b="1" dirty="0">
                <a:solidFill>
                  <a:prstClr val="black"/>
                </a:solidFill>
              </a:rPr>
              <a:t>Ministerstvo pro místní rozvoj České republiky</a:t>
            </a:r>
          </a:p>
          <a:p>
            <a:pPr marL="0" lvl="0" indent="0">
              <a:lnSpc>
                <a:spcPct val="150000"/>
              </a:lnSpc>
              <a:buNone/>
            </a:pPr>
            <a:r>
              <a:rPr lang="cs-CZ" sz="2200" dirty="0">
                <a:solidFill>
                  <a:prstClr val="black"/>
                </a:solidFill>
              </a:rPr>
              <a:t>= Řídicí orgán IROP (ŘO IROP)</a:t>
            </a:r>
          </a:p>
          <a:p>
            <a:pPr lvl="0">
              <a:lnSpc>
                <a:spcPct val="150000"/>
              </a:lnSpc>
              <a:buFont typeface="Arial" panose="020B0604020202020204" pitchFamily="34" charset="0"/>
              <a:buChar char="•"/>
            </a:pPr>
            <a:r>
              <a:rPr lang="cs-CZ" sz="2200" dirty="0">
                <a:solidFill>
                  <a:prstClr val="black"/>
                </a:solidFill>
              </a:rPr>
              <a:t>řízení programu</a:t>
            </a:r>
          </a:p>
          <a:p>
            <a:pPr lvl="0">
              <a:lnSpc>
                <a:spcPct val="150000"/>
              </a:lnSpc>
              <a:buFont typeface="Arial" panose="020B0604020202020204" pitchFamily="34" charset="0"/>
              <a:buChar char="•"/>
            </a:pPr>
            <a:r>
              <a:rPr lang="cs-CZ" sz="2200" dirty="0">
                <a:solidFill>
                  <a:prstClr val="black"/>
                </a:solidFill>
              </a:rPr>
              <a:t>příprava výzev a pravidel pro žadatele a příjemce, </a:t>
            </a:r>
          </a:p>
          <a:p>
            <a:pPr lvl="0">
              <a:lnSpc>
                <a:spcPct val="150000"/>
              </a:lnSpc>
              <a:buFont typeface="Arial" panose="020B0604020202020204" pitchFamily="34" charset="0"/>
              <a:buChar char="•"/>
            </a:pPr>
            <a:r>
              <a:rPr lang="cs-CZ" sz="2200" dirty="0">
                <a:solidFill>
                  <a:prstClr val="black"/>
                </a:solidFill>
              </a:rPr>
              <a:t>poskytovatel dotace </a:t>
            </a:r>
          </a:p>
          <a:p>
            <a:pPr marL="0" lvl="0" indent="0" algn="just" eaLnBrk="0" fontAlgn="base" hangingPunct="0">
              <a:lnSpc>
                <a:spcPct val="150000"/>
              </a:lnSpc>
              <a:spcAft>
                <a:spcPct val="0"/>
              </a:spcAft>
              <a:buNone/>
            </a:pPr>
            <a:r>
              <a:rPr lang="cs-CZ" sz="2200" b="1" dirty="0">
                <a:solidFill>
                  <a:prstClr val="black"/>
                </a:solidFill>
              </a:rPr>
              <a:t>Centrum pro regionální rozvoj České republiky</a:t>
            </a:r>
          </a:p>
          <a:p>
            <a:pPr marL="0" lvl="0" indent="0" algn="just" eaLnBrk="0" fontAlgn="base" hangingPunct="0">
              <a:lnSpc>
                <a:spcPct val="150000"/>
              </a:lnSpc>
              <a:spcAft>
                <a:spcPct val="0"/>
              </a:spcAft>
              <a:buNone/>
            </a:pPr>
            <a:r>
              <a:rPr lang="cs-CZ" sz="2200" dirty="0">
                <a:solidFill>
                  <a:prstClr val="black"/>
                </a:solidFill>
              </a:rPr>
              <a:t>= zprostředkující subjekt pro IROP</a:t>
            </a:r>
          </a:p>
          <a:p>
            <a:pPr lvl="0" algn="just" eaLnBrk="0" fontAlgn="base" hangingPunct="0">
              <a:lnSpc>
                <a:spcPct val="150000"/>
              </a:lnSpc>
              <a:spcAft>
                <a:spcPct val="0"/>
              </a:spcAft>
              <a:buFont typeface="Arial" panose="020B0604020202020204" pitchFamily="34" charset="0"/>
              <a:buChar char="•"/>
            </a:pPr>
            <a:r>
              <a:rPr lang="cs-CZ" sz="2200" dirty="0">
                <a:solidFill>
                  <a:prstClr val="black"/>
                </a:solidFill>
              </a:rPr>
              <a:t>konzultace, příjem a hodnocení žádostí o podporu, kontroly projektů, kontroly žádostí o platbu, administrace změn, zpracování podkladů pro certifikaci</a:t>
            </a:r>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3407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sz="2400" dirty="0">
                <a:solidFill>
                  <a:prstClr val="black"/>
                </a:solidFill>
              </a:rPr>
              <a:t>7. výzva IROP – </a:t>
            </a:r>
            <a:r>
              <a:rPr lang="cs-CZ" sz="2400" dirty="0" err="1">
                <a:solidFill>
                  <a:prstClr val="black"/>
                </a:solidFill>
              </a:rPr>
              <a:t>DEInstitucionalizace</a:t>
            </a:r>
            <a:r>
              <a:rPr lang="en-US" dirty="0"/>
              <a:t/>
            </a:r>
            <a:br>
              <a:rPr lang="en-US" dirty="0"/>
            </a:br>
            <a:endParaRPr lang="en-US" dirty="0"/>
          </a:p>
        </p:txBody>
      </p:sp>
      <p:sp>
        <p:nvSpPr>
          <p:cNvPr id="3" name="Content Placeholder 2"/>
          <p:cNvSpPr>
            <a:spLocks noGrp="1"/>
          </p:cNvSpPr>
          <p:nvPr>
            <p:ph idx="1"/>
          </p:nvPr>
        </p:nvSpPr>
        <p:spPr>
          <a:xfrm>
            <a:off x="457200" y="685800"/>
            <a:ext cx="8229600" cy="5487055"/>
          </a:xfrm>
        </p:spPr>
        <p:txBody>
          <a:bodyPr>
            <a:noAutofit/>
          </a:bodyPr>
          <a:lstStyle/>
          <a:p>
            <a:pPr marL="0" lvl="0" indent="0">
              <a:buNone/>
            </a:pPr>
            <a:r>
              <a:rPr lang="pl-PL" sz="1000" b="1" u="sng" dirty="0" smtClean="0"/>
              <a:t>Povinné přílohy k žádosti o podporu:</a:t>
            </a:r>
          </a:p>
          <a:p>
            <a:pPr marL="0" indent="0">
              <a:buNone/>
            </a:pPr>
            <a:r>
              <a:rPr lang="pl-PL" sz="1000" b="1" dirty="0"/>
              <a:t>1.	Plná moc</a:t>
            </a:r>
          </a:p>
          <a:p>
            <a:pPr marL="0" indent="0">
              <a:buNone/>
            </a:pPr>
            <a:r>
              <a:rPr lang="pl-PL" sz="1000" dirty="0"/>
              <a:t>Dokládá se v případě přenesení pravomocí na jinou osobu, např. při podpisu žádosti elektronickým podpisem. Plné moci jsou uloženy v elektronické podobě v MS2014+. </a:t>
            </a:r>
          </a:p>
          <a:p>
            <a:pPr marL="0" indent="0">
              <a:buNone/>
            </a:pPr>
            <a:r>
              <a:rPr lang="pl-PL" sz="1000" b="1" dirty="0" smtClean="0"/>
              <a:t>2</a:t>
            </a:r>
            <a:r>
              <a:rPr lang="pl-PL" sz="1000" b="1" dirty="0"/>
              <a:t>.	Dokumentace k zadávacím a výběrovým řízením </a:t>
            </a:r>
          </a:p>
          <a:p>
            <a:pPr marL="0" indent="0">
              <a:buNone/>
            </a:pPr>
            <a:r>
              <a:rPr lang="pl-PL" sz="1000" dirty="0"/>
              <a:t>Žadatel dokládá dokumentaci k zahájeným a ukončeným zadávacím a výběrovým řízením. Postup a povinné přílohy jsou uvedeny v kap. 5 Obecných pravidel.</a:t>
            </a:r>
          </a:p>
          <a:p>
            <a:pPr marL="0" indent="0">
              <a:buNone/>
            </a:pPr>
            <a:r>
              <a:rPr lang="pl-PL" sz="1000" dirty="0"/>
              <a:t>Záložka Přiložené dokumenty</a:t>
            </a:r>
          </a:p>
          <a:p>
            <a:pPr marL="0" indent="0">
              <a:buNone/>
            </a:pPr>
            <a:r>
              <a:rPr lang="pl-PL" sz="1000" b="1" dirty="0"/>
              <a:t>3.	Doklady o právní subjektivitě žadatele</a:t>
            </a:r>
          </a:p>
          <a:p>
            <a:pPr marL="0" indent="0">
              <a:buNone/>
            </a:pPr>
            <a:r>
              <a:rPr lang="pl-PL" sz="1000" u="sng" dirty="0"/>
              <a:t>Právní subjektivitu nemusí dokládat: </a:t>
            </a:r>
          </a:p>
          <a:p>
            <a:pPr marL="0" indent="0">
              <a:buNone/>
            </a:pPr>
            <a:r>
              <a:rPr lang="pl-PL" sz="1000" dirty="0"/>
              <a:t>•	kraje a jimi zřizované či zakládané organizace, </a:t>
            </a:r>
          </a:p>
          <a:p>
            <a:pPr marL="0" indent="0">
              <a:buNone/>
            </a:pPr>
            <a:r>
              <a:rPr lang="pl-PL" sz="1000" dirty="0"/>
              <a:t>•	obce a jimi zřizované či zakládané organizace, </a:t>
            </a:r>
          </a:p>
          <a:p>
            <a:pPr marL="0" indent="0">
              <a:buNone/>
            </a:pPr>
            <a:r>
              <a:rPr lang="pl-PL" sz="1000" dirty="0"/>
              <a:t>•	organizační složky státu,</a:t>
            </a:r>
          </a:p>
          <a:p>
            <a:pPr marL="0" indent="0">
              <a:buNone/>
            </a:pPr>
            <a:r>
              <a:rPr lang="pl-PL" sz="1000" dirty="0"/>
              <a:t>•	příspěvkové organizace organizačních složek státu. </a:t>
            </a:r>
          </a:p>
          <a:p>
            <a:pPr marL="0" indent="0">
              <a:buNone/>
            </a:pPr>
            <a:r>
              <a:rPr lang="pl-PL" sz="1000" u="sng" dirty="0"/>
              <a:t>Nestátní neziskové organizace doloží:</a:t>
            </a:r>
          </a:p>
          <a:p>
            <a:pPr marL="0" indent="0">
              <a:buNone/>
            </a:pPr>
            <a:r>
              <a:rPr lang="pl-PL" sz="1000" dirty="0"/>
              <a:t>•	zakladatelskou smlouvu, zakládací či zřizovací listinu nebo jiný dokument o založení, který zároveň doloží veřejně prospěšnou činnost organizace v </a:t>
            </a:r>
            <a:r>
              <a:rPr lang="pl-PL" sz="1000" dirty="0" smtClean="0"/>
              <a:t>	jedné </a:t>
            </a:r>
            <a:r>
              <a:rPr lang="pl-PL" sz="1000" dirty="0"/>
              <a:t>ze sociálních </a:t>
            </a:r>
            <a:r>
              <a:rPr lang="pl-PL" sz="1000" dirty="0" smtClean="0"/>
              <a:t>služeb a </a:t>
            </a:r>
            <a:r>
              <a:rPr lang="pl-PL" sz="1000" dirty="0"/>
              <a:t>prokáže, že účelem činnosti není vytváření zisku;</a:t>
            </a:r>
          </a:p>
          <a:p>
            <a:pPr marL="0" indent="0">
              <a:buNone/>
            </a:pPr>
            <a:r>
              <a:rPr lang="pl-PL" sz="1000" dirty="0"/>
              <a:t>•	stanovy, ve kterých musí být ustanovení o vypořádání majetku při zániku organizace, jestliže to nevyplývá ze zákona. </a:t>
            </a:r>
          </a:p>
          <a:p>
            <a:pPr marL="0" indent="0">
              <a:buNone/>
            </a:pPr>
            <a:r>
              <a:rPr lang="pl-PL" sz="1000" u="sng" dirty="0"/>
              <a:t>Církve a církevní organizace doloží:</a:t>
            </a:r>
          </a:p>
          <a:p>
            <a:pPr marL="0" indent="0">
              <a:buNone/>
            </a:pPr>
            <a:r>
              <a:rPr lang="pl-PL" sz="1000" dirty="0"/>
              <a:t>•	výpis z Rejstříku církví a náboženských společností a dokument, který doloží veřejně prospěšnou činnost organizace v jedné ze sociálních služeb</a:t>
            </a:r>
            <a:r>
              <a:rPr lang="pl-PL" sz="1000" dirty="0" smtClean="0"/>
              <a:t>, a 	prokáže</a:t>
            </a:r>
            <a:r>
              <a:rPr lang="pl-PL" sz="1000" dirty="0"/>
              <a:t>, že účelem činnosti není vytváření zisku;</a:t>
            </a:r>
          </a:p>
          <a:p>
            <a:pPr marL="0" indent="0">
              <a:buNone/>
            </a:pPr>
            <a:r>
              <a:rPr lang="pl-PL" sz="1000" dirty="0"/>
              <a:t>•	církevní organizace doloží zakladatelskou smlouvu, zakládací či zřizovací listinu nebo jiný dokument o založení a dokument, který doloží veřejně prospěšnou činnost organizace v jedné ze sociálních </a:t>
            </a:r>
            <a:r>
              <a:rPr lang="pl-PL" sz="1000" dirty="0" smtClean="0"/>
              <a:t>služeb a </a:t>
            </a:r>
            <a:r>
              <a:rPr lang="pl-PL" sz="1000" dirty="0"/>
              <a:t>prokáže, že účelem činnosti není vytváření zisku.</a:t>
            </a:r>
          </a:p>
          <a:p>
            <a:pPr marL="0" indent="0">
              <a:buNone/>
            </a:pPr>
            <a:r>
              <a:rPr lang="pl-PL" sz="1000" u="sng" dirty="0"/>
              <a:t>Dobrovolné svazky obcí doloží:</a:t>
            </a:r>
          </a:p>
          <a:p>
            <a:pPr marL="0" indent="0">
              <a:buNone/>
            </a:pPr>
            <a:r>
              <a:rPr lang="pl-PL" sz="1000" dirty="0"/>
              <a:t>•	zakládací smlouvu dobrovolného svazku obcí, která doloží veřejně prospěšnou činnost organizace v jedné ze sociálních </a:t>
            </a:r>
            <a:r>
              <a:rPr lang="pl-PL" sz="1000" dirty="0" smtClean="0"/>
              <a:t>služeba </a:t>
            </a:r>
            <a:r>
              <a:rPr lang="pl-PL" sz="1000" dirty="0"/>
              <a:t>prokáže, že účelem </a:t>
            </a:r>
            <a:r>
              <a:rPr lang="pl-PL" sz="1000" dirty="0" smtClean="0"/>
              <a:t>	činnosti </a:t>
            </a:r>
            <a:r>
              <a:rPr lang="pl-PL" sz="1000" dirty="0"/>
              <a:t>není vytváření zisku.</a:t>
            </a:r>
          </a:p>
          <a:p>
            <a:pPr marL="0" indent="0">
              <a:buNone/>
            </a:pPr>
            <a:r>
              <a:rPr lang="pl-PL" sz="1000" dirty="0"/>
              <a:t>Organizace zřizované či zakládané dobrovolným svazkem obcí doloží:</a:t>
            </a:r>
          </a:p>
          <a:p>
            <a:pPr marL="0" indent="0">
              <a:buNone/>
            </a:pPr>
            <a:r>
              <a:rPr lang="pl-PL" sz="1000" dirty="0"/>
              <a:t>•	zřizovací či zakládací listinu nebo jiný dokument o založení a dokument, který doloží veřejně prospěšnou činnost organizace v jedné ze sociálních </a:t>
            </a:r>
            <a:r>
              <a:rPr lang="pl-PL" sz="1000" dirty="0" smtClean="0"/>
              <a:t>	služeb </a:t>
            </a:r>
            <a:r>
              <a:rPr lang="pl-PL" sz="1000" dirty="0"/>
              <a:t>a prokáže, že účelem činnosti není vytváření zisku.</a:t>
            </a:r>
          </a:p>
          <a:p>
            <a:pPr marL="0" lvl="0" indent="0">
              <a:buNone/>
            </a:pPr>
            <a:endParaRPr lang="pl-PL" sz="2200" b="1" u="sng" dirty="0" smtClean="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solidFill>
                  <a:prstClr val="black">
                    <a:tint val="75000"/>
                  </a:prstClr>
                </a:solidFill>
              </a:rPr>
              <a:pPr/>
              <a:t>40</a:t>
            </a:fld>
            <a:endParaRPr lang="en-US" dirty="0">
              <a:solidFill>
                <a:prstClr val="black">
                  <a:tint val="75000"/>
                </a:prstClr>
              </a:solidFill>
            </a:endParaRPr>
          </a:p>
        </p:txBody>
      </p:sp>
    </p:spTree>
    <p:extLst>
      <p:ext uri="{BB962C8B-B14F-4D97-AF65-F5344CB8AC3E}">
        <p14:creationId xmlns:p14="http://schemas.microsoft.com/office/powerpoint/2010/main" val="4250200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sz="2400" dirty="0">
                <a:solidFill>
                  <a:prstClr val="black"/>
                </a:solidFill>
              </a:rPr>
              <a:t>7. výzva IROP – </a:t>
            </a:r>
            <a:r>
              <a:rPr lang="cs-CZ" sz="2400" dirty="0" err="1">
                <a:solidFill>
                  <a:prstClr val="black"/>
                </a:solidFill>
              </a:rPr>
              <a:t>DEInstitucionalizace</a:t>
            </a:r>
            <a:r>
              <a:rPr lang="en-US" dirty="0"/>
              <a:t/>
            </a:r>
            <a:br>
              <a:rPr lang="en-US" dirty="0"/>
            </a:br>
            <a:endParaRPr lang="en-US" dirty="0"/>
          </a:p>
        </p:txBody>
      </p:sp>
      <p:sp>
        <p:nvSpPr>
          <p:cNvPr id="3" name="Content Placeholder 2"/>
          <p:cNvSpPr>
            <a:spLocks noGrp="1"/>
          </p:cNvSpPr>
          <p:nvPr>
            <p:ph idx="1"/>
          </p:nvPr>
        </p:nvSpPr>
        <p:spPr>
          <a:xfrm>
            <a:off x="457200" y="1128599"/>
            <a:ext cx="8229600" cy="4893868"/>
          </a:xfrm>
        </p:spPr>
        <p:txBody>
          <a:bodyPr>
            <a:noAutofit/>
          </a:bodyPr>
          <a:lstStyle/>
          <a:p>
            <a:pPr marL="0" lvl="0" indent="0">
              <a:buNone/>
            </a:pPr>
            <a:r>
              <a:rPr lang="pl-PL" sz="1500" b="1" u="sng" dirty="0" smtClean="0"/>
              <a:t>Povinné přílohy k žádosti o podporu:</a:t>
            </a:r>
          </a:p>
          <a:p>
            <a:pPr marL="0" lvl="0" indent="0">
              <a:buNone/>
            </a:pPr>
            <a:endParaRPr lang="pl-PL" sz="1300" dirty="0"/>
          </a:p>
          <a:p>
            <a:pPr marL="0" lvl="0" indent="0">
              <a:buNone/>
            </a:pPr>
            <a:r>
              <a:rPr lang="pl-PL" sz="1300" b="1" dirty="0"/>
              <a:t>4.	Studie proveditelnosti </a:t>
            </a:r>
          </a:p>
          <a:p>
            <a:pPr marL="0" lvl="0" indent="0">
              <a:buNone/>
            </a:pPr>
            <a:r>
              <a:rPr lang="pl-PL" sz="1300" dirty="0"/>
              <a:t>Studie proveditelnosti slouží k posouzení realizovatelnosti a potřebnosti projektu. </a:t>
            </a:r>
          </a:p>
          <a:p>
            <a:pPr marL="0" lvl="0" indent="0">
              <a:buNone/>
            </a:pPr>
            <a:r>
              <a:rPr lang="pl-PL" sz="1300" b="1" dirty="0"/>
              <a:t>5.	Výpis z rejstříku trestů</a:t>
            </a:r>
          </a:p>
          <a:p>
            <a:pPr marL="0" lvl="0" indent="0">
              <a:buNone/>
            </a:pPr>
            <a:r>
              <a:rPr lang="pl-PL" sz="1300" dirty="0"/>
              <a:t>Dokládají všichni statutární zástupci organizací zakládaných krajem, obcí nebo dobrovolným svazkem obcí, nestátních neziskových organizací, církví a církevních organizací. Výpis z rejstříku trestů v době podání žádosti nesmí být starší 3 měsíců. </a:t>
            </a:r>
          </a:p>
          <a:p>
            <a:pPr marL="0" lvl="0" indent="0">
              <a:buNone/>
            </a:pPr>
            <a:r>
              <a:rPr lang="pl-PL" sz="1300" b="1" dirty="0"/>
              <a:t>6.	Transformační plán</a:t>
            </a:r>
          </a:p>
          <a:p>
            <a:pPr marL="0" lvl="0" indent="0">
              <a:buNone/>
            </a:pPr>
            <a:r>
              <a:rPr lang="pl-PL" sz="1300" dirty="0"/>
              <a:t>Transformační plán obsahově naplňuje požadavky vzoru transformačního plánu zveřejněného na </a:t>
            </a:r>
            <a:r>
              <a:rPr lang="pl-PL" sz="1300" dirty="0" smtClean="0"/>
              <a:t>webových stránkách MPSV(Transformační </a:t>
            </a:r>
            <a:r>
              <a:rPr lang="pl-PL" sz="1300" dirty="0"/>
              <a:t>plán 2015). Za transformační plán se považuje i rozvojový plán ve stejném rozsahu jako vzor transformačního plánu, který splňuje Kritéria sociálních služeb komunitního charakteru a kritéria transformace a deinstitucionalizace.</a:t>
            </a:r>
          </a:p>
          <a:p>
            <a:pPr marL="0" lvl="0" indent="0">
              <a:buNone/>
            </a:pPr>
            <a:r>
              <a:rPr lang="pl-PL" sz="1300" b="1" dirty="0"/>
              <a:t>7.	Doklad o schválení transformačního plánu</a:t>
            </a:r>
          </a:p>
          <a:p>
            <a:pPr marL="0" lvl="0" indent="0">
              <a:buNone/>
            </a:pPr>
            <a:r>
              <a:rPr lang="pl-PL" sz="1300" dirty="0"/>
              <a:t>Doklad o schválení transformačního plánu zřizovatelem (např. výpis z usnesení zastupitelstva). V případě, že se žadatel podílí na deinstitucionalizaci ústavního zařízení dílčí aktivitou, musí být tato aktivita v souladu s transformačním plánem zařízení </a:t>
            </a:r>
          </a:p>
          <a:p>
            <a:pPr marL="0" lvl="0" indent="0">
              <a:buNone/>
            </a:pPr>
            <a:endParaRPr lang="pl-PL" sz="1500" b="1" u="sng" dirty="0" smtClean="0"/>
          </a:p>
          <a:p>
            <a:pPr marL="0" lvl="0" indent="0">
              <a:buNone/>
            </a:pPr>
            <a:endParaRPr lang="pl-PL" sz="1500" b="1" u="sng" dirty="0"/>
          </a:p>
          <a:p>
            <a:pPr marL="0" lvl="0" indent="0">
              <a:buNone/>
            </a:pPr>
            <a:endParaRPr lang="pl-PL" sz="1500" b="1" u="sng" dirty="0" smtClean="0"/>
          </a:p>
          <a:p>
            <a:pPr marL="0" lvl="0" indent="0">
              <a:buNone/>
            </a:pPr>
            <a:endParaRPr lang="pl-PL" sz="1500" b="1" u="sng" dirty="0"/>
          </a:p>
          <a:p>
            <a:pPr marL="0" lvl="0" indent="0">
              <a:buNone/>
            </a:pPr>
            <a:endParaRPr lang="pl-PL" sz="1500" b="1" u="sng" dirty="0" smtClean="0"/>
          </a:p>
          <a:p>
            <a:pPr marL="0" lvl="0" indent="0">
              <a:buNone/>
            </a:pPr>
            <a:endParaRPr lang="pl-PL" sz="1500" b="1" u="sng" dirty="0"/>
          </a:p>
          <a:p>
            <a:pPr marL="0" lvl="0" indent="0">
              <a:buNone/>
            </a:pPr>
            <a:endParaRPr lang="pl-PL" sz="1500" b="1" u="sng" dirty="0" smtClean="0"/>
          </a:p>
          <a:p>
            <a:pPr marL="0" lvl="0" indent="0">
              <a:buNone/>
            </a:pPr>
            <a:endParaRPr lang="pl-PL" sz="1500" b="1" u="sng" dirty="0"/>
          </a:p>
          <a:p>
            <a:pPr marL="0" lvl="0" indent="0">
              <a:buNone/>
            </a:pPr>
            <a:endParaRPr lang="pl-PL" sz="1500" b="1" u="sng" dirty="0" smtClean="0"/>
          </a:p>
          <a:p>
            <a:pPr marL="0" lvl="0" indent="0">
              <a:buNone/>
            </a:pPr>
            <a:endParaRPr lang="pl-PL" sz="1500" b="1" u="sng" dirty="0" smtClean="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solidFill>
                  <a:prstClr val="black">
                    <a:tint val="75000"/>
                  </a:prstClr>
                </a:solidFill>
              </a:rPr>
              <a:pPr/>
              <a:t>41</a:t>
            </a:fld>
            <a:endParaRPr lang="en-US" dirty="0">
              <a:solidFill>
                <a:prstClr val="black">
                  <a:tint val="75000"/>
                </a:prstClr>
              </a:solidFill>
            </a:endParaRPr>
          </a:p>
        </p:txBody>
      </p:sp>
    </p:spTree>
    <p:extLst>
      <p:ext uri="{BB962C8B-B14F-4D97-AF65-F5344CB8AC3E}">
        <p14:creationId xmlns:p14="http://schemas.microsoft.com/office/powerpoint/2010/main" val="6171855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dirty="0">
                <a:solidFill>
                  <a:prstClr val="black"/>
                </a:solidFill>
              </a:rPr>
              <a:t/>
            </a:r>
            <a:br>
              <a:rPr lang="cs-CZ" dirty="0">
                <a:solidFill>
                  <a:prstClr val="black"/>
                </a:solidFill>
              </a:rPr>
            </a:br>
            <a:r>
              <a:rPr lang="cs-CZ" sz="2400" dirty="0">
                <a:solidFill>
                  <a:prstClr val="black"/>
                </a:solidFill>
              </a:rPr>
              <a:t>7. výzva IROP – </a:t>
            </a:r>
            <a:r>
              <a:rPr lang="cs-CZ" sz="2400" dirty="0" err="1">
                <a:solidFill>
                  <a:prstClr val="black"/>
                </a:solidFill>
              </a:rPr>
              <a:t>DEInstitucionalizace</a:t>
            </a:r>
            <a:r>
              <a:rPr lang="en-US" dirty="0">
                <a:solidFill>
                  <a:prstClr val="black"/>
                </a:solidFill>
              </a:rPr>
              <a:t/>
            </a:r>
            <a:br>
              <a:rPr lang="en-US" dirty="0">
                <a:solidFill>
                  <a:prstClr val="black"/>
                </a:solidFill>
              </a:rPr>
            </a:br>
            <a:r>
              <a:rPr lang="en-US" dirty="0"/>
              <a:t/>
            </a:r>
            <a:br>
              <a:rPr lang="en-US" dirty="0"/>
            </a:br>
            <a:endParaRPr lang="en-US" dirty="0"/>
          </a:p>
        </p:txBody>
      </p:sp>
      <p:sp>
        <p:nvSpPr>
          <p:cNvPr id="3" name="Content Placeholder 2"/>
          <p:cNvSpPr>
            <a:spLocks noGrp="1"/>
          </p:cNvSpPr>
          <p:nvPr>
            <p:ph idx="1"/>
          </p:nvPr>
        </p:nvSpPr>
        <p:spPr>
          <a:xfrm>
            <a:off x="457200" y="1128599"/>
            <a:ext cx="8229600" cy="4893868"/>
          </a:xfrm>
        </p:spPr>
        <p:txBody>
          <a:bodyPr>
            <a:noAutofit/>
          </a:bodyPr>
          <a:lstStyle/>
          <a:p>
            <a:pPr marL="0" lvl="0" indent="0">
              <a:lnSpc>
                <a:spcPct val="120000"/>
              </a:lnSpc>
              <a:buNone/>
            </a:pPr>
            <a:r>
              <a:rPr lang="pl-PL" sz="1500" b="1" u="sng" dirty="0" smtClean="0"/>
              <a:t>Podklady pro hodnocení žádosti o podporu:</a:t>
            </a:r>
          </a:p>
          <a:p>
            <a:pPr marL="0" lvl="0" indent="0">
              <a:lnSpc>
                <a:spcPct val="120000"/>
              </a:lnSpc>
              <a:buNone/>
            </a:pPr>
            <a:endParaRPr lang="pl-PL" sz="1500" b="1" u="sng" dirty="0" smtClean="0"/>
          </a:p>
          <a:p>
            <a:pPr marL="0" lvl="0" indent="0">
              <a:lnSpc>
                <a:spcPct val="120000"/>
              </a:lnSpc>
              <a:buNone/>
            </a:pPr>
            <a:r>
              <a:rPr lang="pl-PL" sz="1200" b="1" dirty="0"/>
              <a:t>8.	 Doklad o prokázání právních vztahů k majetku, který je předmětem projektu</a:t>
            </a:r>
          </a:p>
          <a:p>
            <a:pPr marL="0" lvl="0" indent="0">
              <a:lnSpc>
                <a:spcPct val="120000"/>
              </a:lnSpc>
              <a:buNone/>
            </a:pPr>
            <a:r>
              <a:rPr lang="pl-PL" sz="1200" dirty="0"/>
              <a:t>Žadatel dokládá výpisy z katastru nemovitostí, týkajících se projektu, pokud nepředložil stavební povolení při podání žádosti. Pokud žadatel není zapsán v katastru nemovitostí jako vlastník nebo subjekt s právem hospodaření, dokládá listiny, které osvědčují jiné právo k uvedenému majetku, např. nájemní smlouvu, smlouvu o výpůjčce či jiný právní úkon nebo právní akt opravňující žadatele k užívání nemovitosti, který bude předmětem projektu. Nájemní právo, popř. služebnost, jsou v katastru nemovitostí zapsány a doloženy. Majetek lze půjčit či pronajmout pouze od subjektů, které spadají do oprávněných žadatelů.</a:t>
            </a:r>
          </a:p>
          <a:p>
            <a:pPr marL="0" lvl="0" indent="0">
              <a:lnSpc>
                <a:spcPct val="120000"/>
              </a:lnSpc>
              <a:buNone/>
            </a:pPr>
            <a:r>
              <a:rPr lang="pl-PL" sz="1200" b="1" dirty="0" smtClean="0"/>
              <a:t>9</a:t>
            </a:r>
            <a:r>
              <a:rPr lang="pl-PL" sz="1200" b="1" dirty="0"/>
              <a:t>.	Územní rozhodnutí nebo územní souhlas nebo veřejnoprávní smlouva nahrazující územní řízení</a:t>
            </a:r>
          </a:p>
          <a:p>
            <a:pPr marL="0" lvl="0" indent="0">
              <a:lnSpc>
                <a:spcPct val="120000"/>
              </a:lnSpc>
              <a:buNone/>
            </a:pPr>
            <a:r>
              <a:rPr lang="pl-PL" sz="1200" dirty="0"/>
              <a:t>Pokud se projekt týká stavby, žadatel dokládá územní rozhodnutí s nabytím právní moci. Pokud stavba nevyžaduje územní rozhodnutí, dokládá územní souhlas či účinnou veřejnoprávní smlouvu nahrazující územní řízení.</a:t>
            </a:r>
          </a:p>
          <a:p>
            <a:pPr marL="0" lvl="0" indent="0">
              <a:lnSpc>
                <a:spcPct val="120000"/>
              </a:lnSpc>
              <a:buNone/>
            </a:pPr>
            <a:r>
              <a:rPr lang="pl-PL" sz="1200" b="1" dirty="0"/>
              <a:t>10.	Žádost o stavební povolení nebo ohlášení, případně stavební povolení nebo souhlas s provedením ohlášeného stavebního záměru nebo veřejnoprávní smlouva nahrazující stavební povolení</a:t>
            </a:r>
          </a:p>
          <a:p>
            <a:pPr marL="0" lvl="0" indent="0">
              <a:lnSpc>
                <a:spcPct val="120000"/>
              </a:lnSpc>
              <a:buNone/>
            </a:pPr>
            <a:r>
              <a:rPr lang="pl-PL" sz="1200" dirty="0"/>
              <a:t>Pokud žadatel nebude mít k dispozici stavební povolení nebo souhlas s provedením ohlášeného stavebního záměru či veřejnoprávní smlouvu nahrazující stavební povolení, dokládá žádost o stavební povolení nebo ohlášení, potvrzené stavebním úřadem, a přílohy, nejsou-li doloženy v jiné příloze žádosti o podporu.</a:t>
            </a:r>
          </a:p>
          <a:p>
            <a:pPr marL="0" lvl="0" indent="0">
              <a:lnSpc>
                <a:spcPct val="120000"/>
              </a:lnSpc>
              <a:buNone/>
            </a:pPr>
            <a:endParaRPr lang="pl-PL" sz="1200" dirty="0" smtClean="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solidFill>
                  <a:prstClr val="black">
                    <a:tint val="75000"/>
                  </a:prstClr>
                </a:solidFill>
              </a:rPr>
              <a:pPr/>
              <a:t>42</a:t>
            </a:fld>
            <a:endParaRPr lang="en-US" dirty="0">
              <a:solidFill>
                <a:prstClr val="black">
                  <a:tint val="75000"/>
                </a:prstClr>
              </a:solidFill>
            </a:endParaRPr>
          </a:p>
        </p:txBody>
      </p:sp>
    </p:spTree>
    <p:extLst>
      <p:ext uri="{BB962C8B-B14F-4D97-AF65-F5344CB8AC3E}">
        <p14:creationId xmlns:p14="http://schemas.microsoft.com/office/powerpoint/2010/main" val="152146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400" dirty="0">
                <a:solidFill>
                  <a:prstClr val="black"/>
                </a:solidFill>
              </a:rPr>
              <a:t>7. výzva IROP – </a:t>
            </a:r>
            <a:r>
              <a:rPr lang="cs-CZ" sz="2400" dirty="0" err="1">
                <a:solidFill>
                  <a:prstClr val="black"/>
                </a:solidFill>
              </a:rPr>
              <a:t>DEInstitucionalizace</a:t>
            </a:r>
            <a:endParaRPr lang="cs-CZ" dirty="0"/>
          </a:p>
        </p:txBody>
      </p:sp>
      <p:sp>
        <p:nvSpPr>
          <p:cNvPr id="3" name="Zástupný symbol pro obsah 2"/>
          <p:cNvSpPr>
            <a:spLocks noGrp="1"/>
          </p:cNvSpPr>
          <p:nvPr>
            <p:ph idx="1"/>
          </p:nvPr>
        </p:nvSpPr>
        <p:spPr>
          <a:xfrm>
            <a:off x="457200" y="1190626"/>
            <a:ext cx="8229600" cy="4935538"/>
          </a:xfrm>
        </p:spPr>
        <p:txBody>
          <a:bodyPr>
            <a:normAutofit/>
          </a:bodyPr>
          <a:lstStyle/>
          <a:p>
            <a:pPr marL="0" lvl="0" indent="0">
              <a:lnSpc>
                <a:spcPct val="120000"/>
              </a:lnSpc>
              <a:buNone/>
            </a:pPr>
            <a:r>
              <a:rPr lang="pl-PL" sz="1500" b="1" u="sng" dirty="0">
                <a:solidFill>
                  <a:prstClr val="black"/>
                </a:solidFill>
              </a:rPr>
              <a:t>Podklady pro hodnocení žádosti o podporu</a:t>
            </a:r>
            <a:r>
              <a:rPr lang="pl-PL" sz="1500" b="1" u="sng" dirty="0" smtClean="0">
                <a:solidFill>
                  <a:prstClr val="black"/>
                </a:solidFill>
              </a:rPr>
              <a:t>:</a:t>
            </a:r>
            <a:endParaRPr lang="cs-CZ" sz="1600" b="1" dirty="0" smtClean="0"/>
          </a:p>
          <a:p>
            <a:pPr>
              <a:buAutoNum type="arabicPeriod" startAt="11"/>
            </a:pPr>
            <a:endParaRPr lang="cs-CZ" sz="1400" b="1" dirty="0"/>
          </a:p>
          <a:p>
            <a:pPr algn="just">
              <a:buAutoNum type="arabicPeriod" startAt="11"/>
            </a:pPr>
            <a:r>
              <a:rPr lang="cs-CZ" sz="1400" b="1" dirty="0" smtClean="0"/>
              <a:t>Projektová </a:t>
            </a:r>
            <a:r>
              <a:rPr lang="cs-CZ" sz="1400" b="1" dirty="0"/>
              <a:t>dokumentace pro vydání stavebního povolení nebo pro ohlášení </a:t>
            </a:r>
            <a:r>
              <a:rPr lang="cs-CZ" sz="1400" b="1" dirty="0" smtClean="0"/>
              <a:t>stavby</a:t>
            </a:r>
          </a:p>
          <a:p>
            <a:pPr marL="0" indent="0" algn="just">
              <a:buNone/>
            </a:pPr>
            <a:r>
              <a:rPr lang="cs-CZ" sz="1400" dirty="0" smtClean="0"/>
              <a:t>Žadatel </a:t>
            </a:r>
            <a:r>
              <a:rPr lang="cs-CZ" sz="1400" dirty="0"/>
              <a:t>dokládá projektovou dokumentaci v podrobnosti pro vydání stavebního povolení, jež je součástí žádosti o stavební povolení, nebo je ověřená stavebním úřadem ve stavebním řízení. Pokud stavba nevyžaduje stavební povolení, dokládá žadatel projektovou dokumentaci pro ohlášení stavby. V případě, že již byla zpracována projektová dokumentace pro provádění stavby, žadatel ji také přikládá k žádosti o podporu.</a:t>
            </a:r>
          </a:p>
          <a:p>
            <a:pPr marL="0" indent="0" algn="just">
              <a:buNone/>
            </a:pPr>
            <a:r>
              <a:rPr lang="cs-CZ" sz="1400" b="1" dirty="0" smtClean="0"/>
              <a:t>12</a:t>
            </a:r>
            <a:r>
              <a:rPr lang="cs-CZ" sz="1400" b="1" dirty="0"/>
              <a:t>.	 Položkový rozpočet stavby</a:t>
            </a:r>
          </a:p>
          <a:p>
            <a:pPr marL="0" indent="0" algn="just">
              <a:buNone/>
            </a:pPr>
            <a:r>
              <a:rPr lang="cs-CZ" sz="1400" dirty="0"/>
              <a:t>Žadatel dokládá položkový rozpočet stavby podle jednotného ceníku stavebních prací v cenové úrovni ne starší než k r. 2014 ve formě oceněného soupisu prací potvrzeného autorizovaným projektantem a dále také v  rozpočtovém formátu *.XC4 </a:t>
            </a:r>
            <a:r>
              <a:rPr lang="cs-CZ" sz="1400" dirty="0" smtClean="0"/>
              <a:t>–V případě, že proběhlo zadávací řízení na zhotovitele stavby, předkládá žadatel také </a:t>
            </a:r>
            <a:r>
              <a:rPr lang="cs-CZ" sz="1400" dirty="0" err="1" smtClean="0"/>
              <a:t>vysoutěženou</a:t>
            </a:r>
            <a:r>
              <a:rPr lang="cs-CZ" sz="1400" dirty="0" smtClean="0"/>
              <a:t> cenovou nabídku. V položkovém rozpočtu nesmí být uvedeny soubory a komplety. </a:t>
            </a:r>
          </a:p>
          <a:p>
            <a:pPr algn="just">
              <a:buAutoNum type="arabicPeriod" startAt="13"/>
            </a:pPr>
            <a:r>
              <a:rPr lang="cs-CZ" sz="1400" b="1" dirty="0" smtClean="0"/>
              <a:t>Souhlasné stanovisko subjektu, který vydal strategický plán, komunitní plán nebo krajský střednědobý plán</a:t>
            </a:r>
          </a:p>
          <a:p>
            <a:pPr marL="0" indent="0" algn="just">
              <a:buNone/>
            </a:pPr>
            <a:r>
              <a:rPr lang="cs-CZ" sz="1400" b="1" dirty="0"/>
              <a:t>	</a:t>
            </a:r>
            <a:r>
              <a:rPr lang="cs-CZ" sz="1400" dirty="0" smtClean="0"/>
              <a:t>Viz příloha SPPŽP</a:t>
            </a:r>
            <a:endParaRPr lang="cs-CZ" sz="1400" b="1" dirty="0" smtClean="0"/>
          </a:p>
          <a:p>
            <a:pPr marL="0" indent="0">
              <a:buNone/>
            </a:pPr>
            <a:endParaRPr lang="cs-CZ" dirty="0"/>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solidFill>
                  <a:prstClr val="black">
                    <a:tint val="75000"/>
                  </a:prstClr>
                </a:solidFill>
              </a:rPr>
              <a:pPr/>
              <a:t>43</a:t>
            </a:fld>
            <a:endParaRPr lang="en-US" dirty="0">
              <a:solidFill>
                <a:prstClr val="black">
                  <a:tint val="75000"/>
                </a:prst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32500"/>
            <a:ext cx="4200525"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13384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400" dirty="0">
                <a:solidFill>
                  <a:prstClr val="black"/>
                </a:solidFill>
              </a:rPr>
              <a:t>7. výzva IROP – </a:t>
            </a:r>
            <a:r>
              <a:rPr lang="cs-CZ" sz="2400" dirty="0" err="1">
                <a:solidFill>
                  <a:prstClr val="black"/>
                </a:solidFill>
              </a:rPr>
              <a:t>DEInstitucionalizace</a:t>
            </a:r>
            <a:endParaRPr lang="cs-CZ" dirty="0"/>
          </a:p>
        </p:txBody>
      </p:sp>
      <p:sp>
        <p:nvSpPr>
          <p:cNvPr id="3" name="Zástupný symbol pro obsah 2"/>
          <p:cNvSpPr>
            <a:spLocks noGrp="1"/>
          </p:cNvSpPr>
          <p:nvPr>
            <p:ph idx="1"/>
          </p:nvPr>
        </p:nvSpPr>
        <p:spPr/>
        <p:txBody>
          <a:bodyPr>
            <a:normAutofit fontScale="55000" lnSpcReduction="20000"/>
          </a:bodyPr>
          <a:lstStyle/>
          <a:p>
            <a:pPr marL="0" lvl="0" indent="0">
              <a:buNone/>
            </a:pPr>
            <a:r>
              <a:rPr lang="cs-CZ" b="1" dirty="0" smtClean="0"/>
              <a:t>14. Průzkum </a:t>
            </a:r>
            <a:r>
              <a:rPr lang="cs-CZ" b="1" dirty="0"/>
              <a:t>trhu</a:t>
            </a:r>
            <a:endParaRPr lang="cs-CZ" dirty="0"/>
          </a:p>
          <a:p>
            <a:pPr marL="0" indent="0">
              <a:buNone/>
            </a:pPr>
            <a:r>
              <a:rPr lang="cs-CZ" dirty="0"/>
              <a:t>V této příloze žadatel doloží veškeré doklady, prokazující skutečné provedení tohoto průzkumu trhu, jako je zejména doložení veškeré písemné či elektronické komunikace s oslovenými dodavateli ohledně kalkulace cen, ceníky dodavatelů, výtisk internetových stránek dodavatele nebo srovnávače cen, smlouvy na obdobné zakázky apod. Spolu s těmito doklady poté musí žadatel v této příloze popsat mechanismus odvození jednotlivých cenových položek v rozpočtu projektu ve vztahu k provedenému průzkumu trhu.  Průzkum trhu se týká všech hlavních aktivit projektu, vyjma aktivity staveb, kdy je, dokládám samostatný položkový rozpočet. Způsobilé výdaje</a:t>
            </a:r>
          </a:p>
          <a:p>
            <a:pPr marL="0" lvl="0" indent="0">
              <a:buNone/>
            </a:pPr>
            <a:endParaRPr lang="cs-CZ" b="1" dirty="0" smtClean="0">
              <a:solidFill>
                <a:prstClr val="black"/>
              </a:solidFill>
            </a:endParaRPr>
          </a:p>
          <a:p>
            <a:pPr marL="0" lvl="0" indent="0">
              <a:buNone/>
            </a:pPr>
            <a:r>
              <a:rPr lang="cs-CZ" b="1" dirty="0" smtClean="0">
                <a:solidFill>
                  <a:prstClr val="black"/>
                </a:solidFill>
              </a:rPr>
              <a:t>15. Pověřovací </a:t>
            </a:r>
            <a:r>
              <a:rPr lang="cs-CZ" b="1" dirty="0">
                <a:solidFill>
                  <a:prstClr val="black"/>
                </a:solidFill>
              </a:rPr>
              <a:t>akt</a:t>
            </a:r>
          </a:p>
          <a:p>
            <a:pPr marL="0" lvl="0" indent="0">
              <a:buNone/>
            </a:pPr>
            <a:r>
              <a:rPr lang="cs-CZ" i="1" dirty="0">
                <a:solidFill>
                  <a:prstClr val="black"/>
                </a:solidFill>
              </a:rPr>
              <a:t>Žadatel doloží pověřovací akt vydaný v souladu s Rozhodnutím Komise ze dne 20. prosince 2011 o použití čl. 106 odst. 2 Smlouvy o fungování Evropské unie na státní podporu ve formě vyrovnávací platby za závazek veřejné služby udělené určitým podnikům pověřeným poskytováním služeb obecného hospodářského zájmu. Žadatel musí být jasně pověřen k výkonu služby obecného hospodářského zájmu, k jejímuž kvalitnějšímu poskytování čerpá podporu v rámci výzvy. Více informací v části 2.10. Veřejná podpora.</a:t>
            </a:r>
            <a:endParaRPr lang="cs-CZ" i="1" dirty="0"/>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44</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47934"/>
            <a:ext cx="4200525"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27804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t>Veřejná podpora</a:t>
            </a:r>
            <a:endParaRPr lang="cs-CZ" sz="3200" dirty="0"/>
          </a:p>
        </p:txBody>
      </p:sp>
      <p:sp>
        <p:nvSpPr>
          <p:cNvPr id="3" name="Zástupný symbol pro obsah 2"/>
          <p:cNvSpPr>
            <a:spLocks noGrp="1"/>
          </p:cNvSpPr>
          <p:nvPr>
            <p:ph idx="1"/>
          </p:nvPr>
        </p:nvSpPr>
        <p:spPr/>
        <p:txBody>
          <a:bodyPr>
            <a:normAutofit fontScale="77500" lnSpcReduction="20000"/>
          </a:bodyPr>
          <a:lstStyle/>
          <a:p>
            <a:pPr marL="0" indent="0">
              <a:buNone/>
            </a:pPr>
            <a:r>
              <a:rPr lang="cs-CZ" b="1" dirty="0"/>
              <a:t>Rozhodnutí Komise ze dne 20. prosince 2011 o použití čl. 106 odst. 2 Smlouvy o fungování Evropské unie na státní podporu ve formě vyrovnávací platby za závazek veřejné služby udělené určitým podnikům pověřeným poskytováním služeb obecného hospodářského zájmu (2012/21/EU</a:t>
            </a:r>
            <a:r>
              <a:rPr lang="cs-CZ" b="1" dirty="0" smtClean="0"/>
              <a:t>)</a:t>
            </a:r>
          </a:p>
          <a:p>
            <a:pPr marL="0" indent="0">
              <a:buNone/>
            </a:pPr>
            <a:endParaRPr lang="cs-CZ" dirty="0" smtClean="0"/>
          </a:p>
          <a:p>
            <a:pPr marL="0" indent="0">
              <a:buNone/>
            </a:pPr>
            <a:r>
              <a:rPr lang="cs-CZ" dirty="0"/>
              <a:t>Obecná pravidla veřejné podpory při financování </a:t>
            </a:r>
            <a:r>
              <a:rPr lang="cs-CZ" dirty="0" err="1"/>
              <a:t>SOHZ</a:t>
            </a:r>
            <a:r>
              <a:rPr lang="cs-CZ" dirty="0"/>
              <a:t>: </a:t>
            </a:r>
          </a:p>
          <a:p>
            <a:pPr lvl="1"/>
            <a:r>
              <a:rPr lang="cs-CZ" dirty="0"/>
              <a:t>jasné pověření,</a:t>
            </a:r>
          </a:p>
          <a:p>
            <a:pPr lvl="1"/>
            <a:r>
              <a:rPr lang="cs-CZ" dirty="0"/>
              <a:t>vyloučení nadměrných plateb,</a:t>
            </a:r>
          </a:p>
          <a:p>
            <a:pPr lvl="1"/>
            <a:r>
              <a:rPr lang="cs-CZ" dirty="0"/>
              <a:t>zajištění transparentního účetnictví.</a:t>
            </a:r>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45</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512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t>Pověřovací akt</a:t>
            </a:r>
            <a:endParaRPr lang="cs-CZ" sz="3200" dirty="0"/>
          </a:p>
        </p:txBody>
      </p:sp>
      <p:sp>
        <p:nvSpPr>
          <p:cNvPr id="3" name="Zástupný symbol pro obsah 2"/>
          <p:cNvSpPr>
            <a:spLocks noGrp="1"/>
          </p:cNvSpPr>
          <p:nvPr>
            <p:ph idx="1"/>
          </p:nvPr>
        </p:nvSpPr>
        <p:spPr/>
        <p:txBody>
          <a:bodyPr>
            <a:normAutofit fontScale="85000" lnSpcReduction="10000"/>
          </a:bodyPr>
          <a:lstStyle/>
          <a:p>
            <a:pPr marL="0" indent="0">
              <a:buNone/>
            </a:pPr>
            <a:r>
              <a:rPr lang="cs-CZ" b="1" dirty="0" smtClean="0"/>
              <a:t>Pověřovací </a:t>
            </a:r>
            <a:r>
              <a:rPr lang="cs-CZ" b="1" dirty="0"/>
              <a:t>akt musí obsahovat tyto údaje:</a:t>
            </a:r>
          </a:p>
          <a:p>
            <a:pPr lvl="1"/>
            <a:r>
              <a:rPr lang="cs-CZ" dirty="0"/>
              <a:t>náplň a trvání závazku veřejné služby,</a:t>
            </a:r>
          </a:p>
          <a:p>
            <a:pPr lvl="1"/>
            <a:r>
              <a:rPr lang="cs-CZ" dirty="0"/>
              <a:t>identifikace podniku, případně, o které území se jedná;</a:t>
            </a:r>
          </a:p>
          <a:p>
            <a:pPr lvl="1"/>
            <a:r>
              <a:rPr lang="cs-CZ" dirty="0"/>
              <a:t>povahu jakýchkoliv výhradních nebo zvláštních práv;</a:t>
            </a:r>
          </a:p>
          <a:p>
            <a:pPr lvl="1"/>
            <a:r>
              <a:rPr lang="cs-CZ" dirty="0"/>
              <a:t>popis kompenzačního mechanismu a parametrů pro výpočet, kontrolu a přezkoumání vyrovnávací platby;</a:t>
            </a:r>
          </a:p>
          <a:p>
            <a:pPr lvl="1"/>
            <a:r>
              <a:rPr lang="cs-CZ" dirty="0"/>
              <a:t>opatření k zamezení a vrácení jakékoli nadměrné vyrovnávací platby;</a:t>
            </a:r>
          </a:p>
          <a:p>
            <a:pPr lvl="1"/>
            <a:r>
              <a:rPr lang="cs-CZ" dirty="0"/>
              <a:t>odkaz na Rozhodnutí 2012/21/EU (uvedením jeho plného názvu v textu pověření). </a:t>
            </a: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46</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2373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t>Další povinnost vyplývající z aplikace 2012/21/EU</a:t>
            </a:r>
            <a:endParaRPr lang="cs-CZ" sz="3200" dirty="0"/>
          </a:p>
        </p:txBody>
      </p:sp>
      <p:sp>
        <p:nvSpPr>
          <p:cNvPr id="3" name="Zástupný symbol pro obsah 2"/>
          <p:cNvSpPr>
            <a:spLocks noGrp="1"/>
          </p:cNvSpPr>
          <p:nvPr>
            <p:ph idx="1"/>
          </p:nvPr>
        </p:nvSpPr>
        <p:spPr/>
        <p:txBody>
          <a:bodyPr>
            <a:noAutofit/>
          </a:bodyPr>
          <a:lstStyle/>
          <a:p>
            <a:r>
              <a:rPr lang="cs-CZ" sz="2400" b="1" dirty="0" smtClean="0"/>
              <a:t>Doba pověření </a:t>
            </a:r>
            <a:r>
              <a:rPr lang="cs-CZ" sz="2400" dirty="0" smtClean="0"/>
              <a:t>alespoň do konce doby udržitelnosti – </a:t>
            </a:r>
            <a:r>
              <a:rPr lang="cs-CZ" sz="2400" dirty="0"/>
              <a:t>Doporučená délka pověření je po dobu odepisování pořízené </a:t>
            </a:r>
            <a:r>
              <a:rPr lang="cs-CZ" sz="2400" dirty="0" smtClean="0"/>
              <a:t>investice</a:t>
            </a:r>
          </a:p>
          <a:p>
            <a:r>
              <a:rPr lang="cs-CZ" sz="2400" dirty="0" smtClean="0"/>
              <a:t>Zvýšená </a:t>
            </a:r>
            <a:r>
              <a:rPr lang="cs-CZ" sz="2400" b="1" dirty="0" smtClean="0"/>
              <a:t>transparentnost</a:t>
            </a:r>
            <a:r>
              <a:rPr lang="cs-CZ" sz="2400" dirty="0" smtClean="0"/>
              <a:t> podpory</a:t>
            </a:r>
          </a:p>
          <a:p>
            <a:r>
              <a:rPr lang="cs-CZ" sz="2400" b="1" dirty="0" smtClean="0"/>
              <a:t>Kontroly</a:t>
            </a:r>
            <a:r>
              <a:rPr lang="cs-CZ" sz="2400" dirty="0" smtClean="0"/>
              <a:t> prováděné pověřovatelem k výkonu služby x poskytovatelem dotace</a:t>
            </a:r>
            <a:endParaRPr lang="cs-CZ" sz="2400"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47</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5589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a:t>Maximální výše investiční podpory </a:t>
            </a:r>
          </a:p>
        </p:txBody>
      </p:sp>
      <p:sp>
        <p:nvSpPr>
          <p:cNvPr id="3" name="Zástupný symbol pro obsah 2"/>
          <p:cNvSpPr>
            <a:spLocks noGrp="1"/>
          </p:cNvSpPr>
          <p:nvPr>
            <p:ph idx="1"/>
          </p:nvPr>
        </p:nvSpPr>
        <p:spPr>
          <a:xfrm>
            <a:off x="457200" y="1244338"/>
            <a:ext cx="8229600" cy="4881826"/>
          </a:xfrm>
        </p:spPr>
        <p:txBody>
          <a:bodyPr>
            <a:normAutofit fontScale="70000" lnSpcReduction="20000"/>
          </a:bodyPr>
          <a:lstStyle/>
          <a:p>
            <a:pPr marL="0" lvl="0" indent="0">
              <a:buNone/>
            </a:pPr>
            <a:r>
              <a:rPr lang="cs-CZ" b="1" dirty="0" smtClean="0"/>
              <a:t>Maximální výše investiční podpory:</a:t>
            </a:r>
          </a:p>
          <a:p>
            <a:pPr lvl="1"/>
            <a:r>
              <a:rPr lang="cs-CZ" dirty="0" smtClean="0"/>
              <a:t>se </a:t>
            </a:r>
            <a:r>
              <a:rPr lang="cs-CZ" dirty="0"/>
              <a:t>stanoví jako rozdíl celkových způsobilých nákladů a diskontovaných čistých příjmů, tj. rozdílu diskontovaných provozních příjmů </a:t>
            </a:r>
            <a:br>
              <a:rPr lang="cs-CZ" dirty="0"/>
            </a:br>
            <a:r>
              <a:rPr lang="cs-CZ" dirty="0"/>
              <a:t>a diskontovaných provozních výdajů za dobu životnosti projektu (referenční období) </a:t>
            </a:r>
          </a:p>
          <a:p>
            <a:pPr marL="0" lvl="0" indent="0">
              <a:buNone/>
            </a:pPr>
            <a:endParaRPr lang="cs-CZ" dirty="0"/>
          </a:p>
          <a:p>
            <a:pPr marL="0" indent="0" algn="ctr">
              <a:buNone/>
            </a:pPr>
            <a:r>
              <a:rPr lang="cs-CZ" dirty="0"/>
              <a:t>		</a:t>
            </a:r>
            <a:r>
              <a:rPr lang="cs-CZ" b="1" dirty="0" err="1"/>
              <a:t>max</a:t>
            </a:r>
            <a:r>
              <a:rPr lang="cs-CZ" b="1" dirty="0"/>
              <a:t> IP = </a:t>
            </a:r>
            <a:r>
              <a:rPr lang="cs-CZ" b="1" dirty="0" err="1"/>
              <a:t>CZV</a:t>
            </a:r>
            <a:r>
              <a:rPr lang="cs-CZ" b="1" dirty="0"/>
              <a:t> - </a:t>
            </a:r>
            <a:r>
              <a:rPr lang="cs-CZ" b="1" dirty="0" err="1"/>
              <a:t>DNR</a:t>
            </a:r>
            <a:endParaRPr lang="cs-CZ" dirty="0"/>
          </a:p>
          <a:p>
            <a:pPr marL="0" indent="0">
              <a:buNone/>
            </a:pPr>
            <a:endParaRPr lang="cs-CZ" dirty="0"/>
          </a:p>
          <a:p>
            <a:pPr lvl="1"/>
            <a:r>
              <a:rPr lang="cs-CZ" sz="2900" dirty="0" err="1"/>
              <a:t>max</a:t>
            </a:r>
            <a:r>
              <a:rPr lang="cs-CZ" sz="2900" dirty="0"/>
              <a:t> IP - maximální investiční podpora</a:t>
            </a:r>
          </a:p>
          <a:p>
            <a:pPr lvl="1"/>
            <a:r>
              <a:rPr lang="cs-CZ" sz="2900" dirty="0" err="1"/>
              <a:t>CZV</a:t>
            </a:r>
            <a:r>
              <a:rPr lang="cs-CZ" sz="2900" dirty="0"/>
              <a:t> – způsobilé výdaje projektu</a:t>
            </a:r>
          </a:p>
          <a:p>
            <a:pPr lvl="1"/>
            <a:r>
              <a:rPr lang="cs-CZ" sz="2900" dirty="0" err="1"/>
              <a:t>DNR</a:t>
            </a:r>
            <a:r>
              <a:rPr lang="cs-CZ" sz="2900" dirty="0"/>
              <a:t> – diskontované čisté příjmy odpovídající podílu </a:t>
            </a:r>
            <a:r>
              <a:rPr lang="cs-CZ" sz="2900" dirty="0" err="1"/>
              <a:t>CZV</a:t>
            </a:r>
            <a:r>
              <a:rPr lang="cs-CZ" sz="2900" dirty="0"/>
              <a:t> na CIV, vypočtené jako (diskontované příjmy + diskontovaná zůstatková hodnota – diskontované provozní výdaje) * (Celkové způsobilé výdaje/celkové investiční výdaje) </a:t>
            </a:r>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48</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9735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400" dirty="0">
                <a:solidFill>
                  <a:prstClr val="black"/>
                </a:solidFill>
              </a:rPr>
              <a:t>7. výzva IROP – </a:t>
            </a:r>
            <a:r>
              <a:rPr lang="cs-CZ" sz="2400" dirty="0" err="1">
                <a:solidFill>
                  <a:prstClr val="black"/>
                </a:solidFill>
              </a:rPr>
              <a:t>DEInstitucionalizace</a:t>
            </a:r>
            <a:endParaRPr lang="cs-CZ" dirty="0"/>
          </a:p>
        </p:txBody>
      </p:sp>
      <p:sp>
        <p:nvSpPr>
          <p:cNvPr id="3" name="Zástupný symbol pro obsah 2"/>
          <p:cNvSpPr>
            <a:spLocks noGrp="1"/>
          </p:cNvSpPr>
          <p:nvPr>
            <p:ph idx="1"/>
          </p:nvPr>
        </p:nvSpPr>
        <p:spPr/>
        <p:txBody>
          <a:bodyPr>
            <a:normAutofit/>
          </a:bodyPr>
          <a:lstStyle/>
          <a:p>
            <a:pPr marL="0" indent="0">
              <a:buNone/>
            </a:pPr>
            <a:r>
              <a:rPr lang="cs-CZ" sz="1900" b="1" dirty="0"/>
              <a:t>Indikátor výsledku</a:t>
            </a:r>
          </a:p>
          <a:p>
            <a:r>
              <a:rPr lang="cs-CZ" sz="1900" dirty="0" smtClean="0"/>
              <a:t>Kapacita </a:t>
            </a:r>
            <a:r>
              <a:rPr lang="cs-CZ" sz="1900" dirty="0"/>
              <a:t>služeb a sociální péče</a:t>
            </a:r>
          </a:p>
          <a:p>
            <a:pPr marL="0" indent="0">
              <a:buNone/>
            </a:pPr>
            <a:r>
              <a:rPr lang="cs-CZ" sz="1400" dirty="0"/>
              <a:t>Povinný pro všechny projekty. Žadatel uvede výchozí a cílovou hodnotu projektu. </a:t>
            </a:r>
          </a:p>
          <a:p>
            <a:pPr marL="0" indent="0">
              <a:buNone/>
            </a:pPr>
            <a:r>
              <a:rPr lang="cs-CZ" sz="1900" b="1" dirty="0"/>
              <a:t>Indikátor výstupu</a:t>
            </a:r>
          </a:p>
          <a:p>
            <a:r>
              <a:rPr lang="cs-CZ" sz="1900" dirty="0" smtClean="0"/>
              <a:t>Počet </a:t>
            </a:r>
            <a:r>
              <a:rPr lang="cs-CZ" sz="1900" dirty="0"/>
              <a:t>podpořených zázemí pro služby a sociální péči</a:t>
            </a:r>
          </a:p>
          <a:p>
            <a:pPr marL="0" indent="0">
              <a:buNone/>
            </a:pPr>
            <a:r>
              <a:rPr lang="cs-CZ" sz="1400" dirty="0"/>
              <a:t>Povinný pro všechny projekty. Žadatel uvede cílovou hodnotu projektu. </a:t>
            </a:r>
          </a:p>
          <a:p>
            <a:r>
              <a:rPr lang="cs-CZ" sz="1900" dirty="0" smtClean="0"/>
              <a:t>Počet </a:t>
            </a:r>
            <a:r>
              <a:rPr lang="cs-CZ" sz="1900" dirty="0"/>
              <a:t>poskytovaných druhů sociálních služeb</a:t>
            </a:r>
          </a:p>
          <a:p>
            <a:pPr marL="0" indent="0">
              <a:buNone/>
            </a:pPr>
            <a:r>
              <a:rPr lang="cs-CZ" sz="1400" dirty="0"/>
              <a:t>Povinný pro všechny projekty. Žadatel uvede cílovou hodnotu projektu. </a:t>
            </a:r>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solidFill>
                  <a:prstClr val="black">
                    <a:tint val="75000"/>
                  </a:prstClr>
                </a:solidFill>
              </a:rPr>
              <a:pPr/>
              <a:t>49</a:t>
            </a:fld>
            <a:endParaRPr lang="en-US" dirty="0">
              <a:solidFill>
                <a:prstClr val="black">
                  <a:tint val="75000"/>
                </a:prst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26163"/>
            <a:ext cx="4200525"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72239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it-IT" sz="3200" dirty="0"/>
              <a:t>Pravidla pro žadatele a příjemce</a:t>
            </a:r>
            <a:endParaRPr lang="cs-CZ" sz="3200" dirty="0"/>
          </a:p>
        </p:txBody>
      </p:sp>
      <p:sp>
        <p:nvSpPr>
          <p:cNvPr id="3" name="Zástupný symbol pro obsah 2"/>
          <p:cNvSpPr>
            <a:spLocks noGrp="1"/>
          </p:cNvSpPr>
          <p:nvPr>
            <p:ph idx="1"/>
          </p:nvPr>
        </p:nvSpPr>
        <p:spPr/>
        <p:txBody>
          <a:bodyPr/>
          <a:lstStyle/>
          <a:p>
            <a:pPr marL="400050" lvl="1" indent="0">
              <a:spcAft>
                <a:spcPts val="600"/>
              </a:spcAft>
              <a:buNone/>
              <a:defRPr/>
            </a:pPr>
            <a:r>
              <a:rPr lang="cs-CZ" sz="2400" b="1" u="sng" dirty="0">
                <a:cs typeface="Arial" charset="0"/>
              </a:rPr>
              <a:t>Obecná </a:t>
            </a:r>
            <a:r>
              <a:rPr lang="cs-CZ" sz="2400" b="1" u="sng" dirty="0" smtClean="0">
                <a:cs typeface="Arial" charset="0"/>
              </a:rPr>
              <a:t>pravidla</a:t>
            </a:r>
          </a:p>
          <a:p>
            <a:pPr marL="400050" lvl="1" indent="0">
              <a:spcAft>
                <a:spcPts val="600"/>
              </a:spcAft>
              <a:buNone/>
              <a:defRPr/>
            </a:pPr>
            <a:r>
              <a:rPr lang="cs-CZ" sz="2400" i="1" dirty="0" smtClean="0">
                <a:cs typeface="Arial" charset="0"/>
              </a:rPr>
              <a:t>(závazná </a:t>
            </a:r>
            <a:r>
              <a:rPr lang="cs-CZ" sz="2400" i="1" dirty="0">
                <a:cs typeface="Arial" charset="0"/>
              </a:rPr>
              <a:t>pro všechny specifické cíle a výzvy)</a:t>
            </a:r>
            <a:endParaRPr lang="cs-CZ" sz="2400" i="1" u="sng" dirty="0">
              <a:cs typeface="Arial" charset="0"/>
            </a:endParaRPr>
          </a:p>
          <a:p>
            <a:pPr marL="457200" lvl="1" indent="0">
              <a:buNone/>
              <a:defRPr/>
            </a:pPr>
            <a:r>
              <a:rPr lang="cs-CZ" sz="2400" dirty="0">
                <a:hlinkClick r:id="rId2"/>
              </a:rPr>
              <a:t>www.dotaceEU.cz/IROP</a:t>
            </a:r>
            <a:endParaRPr lang="cs-CZ" sz="2400" dirty="0"/>
          </a:p>
          <a:p>
            <a:pPr marL="457200" lvl="1" indent="0">
              <a:buNone/>
              <a:defRPr/>
            </a:pPr>
            <a:endParaRPr lang="cs-CZ" sz="2400" dirty="0"/>
          </a:p>
          <a:p>
            <a:pPr marL="400050" lvl="1" indent="0">
              <a:spcAft>
                <a:spcPts val="600"/>
              </a:spcAft>
              <a:buNone/>
              <a:defRPr/>
            </a:pPr>
            <a:r>
              <a:rPr lang="cs-CZ" sz="2400" b="1" u="sng" dirty="0">
                <a:cs typeface="Arial" charset="0"/>
              </a:rPr>
              <a:t>Specifická </a:t>
            </a:r>
            <a:r>
              <a:rPr lang="cs-CZ" sz="2400" b="1" u="sng" dirty="0" smtClean="0">
                <a:cs typeface="Arial" charset="0"/>
              </a:rPr>
              <a:t>pravidla</a:t>
            </a:r>
            <a:endParaRPr lang="cs-CZ" sz="2400" b="1" dirty="0">
              <a:cs typeface="Arial" charset="0"/>
            </a:endParaRPr>
          </a:p>
          <a:p>
            <a:pPr marL="400050" lvl="1" indent="0">
              <a:spcAft>
                <a:spcPts val="600"/>
              </a:spcAft>
              <a:buNone/>
              <a:defRPr/>
            </a:pPr>
            <a:r>
              <a:rPr lang="cs-CZ" sz="2400" i="1" dirty="0" smtClean="0">
                <a:cs typeface="Arial" charset="0"/>
              </a:rPr>
              <a:t>(pro </a:t>
            </a:r>
            <a:r>
              <a:rPr lang="cs-CZ" sz="2400" i="1" dirty="0">
                <a:cs typeface="Arial" charset="0"/>
              </a:rPr>
              <a:t>každou výzvu samostatný dokument)</a:t>
            </a:r>
            <a:r>
              <a:rPr lang="cs-CZ" sz="2400" i="1" u="sng" dirty="0">
                <a:cs typeface="Arial" charset="0"/>
              </a:rPr>
              <a:t> </a:t>
            </a:r>
          </a:p>
          <a:p>
            <a:pPr marL="400050" lvl="1" indent="0">
              <a:spcAft>
                <a:spcPts val="600"/>
              </a:spcAft>
              <a:buNone/>
              <a:defRPr/>
            </a:pPr>
            <a:r>
              <a:rPr lang="cs-CZ" sz="2400" dirty="0">
                <a:cs typeface="Arial" charset="0"/>
                <a:hlinkClick r:id="rId2"/>
              </a:rPr>
              <a:t>www.dotaceEU.cz/IROP</a:t>
            </a:r>
            <a:endParaRPr lang="cs-CZ" sz="2400" dirty="0">
              <a:cs typeface="Arial" charset="0"/>
            </a:endParaRPr>
          </a:p>
          <a:p>
            <a:pPr lvl="1" indent="-342900">
              <a:spcAft>
                <a:spcPts val="600"/>
              </a:spcAft>
              <a:buFont typeface="Arial" panose="020B0604020202020204" pitchFamily="34" charset="0"/>
              <a:buChar char="•"/>
              <a:defRPr/>
            </a:pPr>
            <a:r>
              <a:rPr lang="cs-CZ" sz="2400" dirty="0">
                <a:cs typeface="Arial" charset="0"/>
              </a:rPr>
              <a:t>podporované aktivity, způsobilé výdaje, hodnoticí kritéria, povinné přílohy</a:t>
            </a:r>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5</a:t>
            </a:fld>
            <a:endParaRPr lang="en-US" dirty="0"/>
          </a:p>
        </p:txBody>
      </p:sp>
      <p:pic>
        <p:nvPicPr>
          <p:cNvPr id="5"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9185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sz="2400" dirty="0">
                <a:solidFill>
                  <a:prstClr val="black"/>
                </a:solidFill>
              </a:rPr>
              <a:t>7. výzva IROP – </a:t>
            </a:r>
            <a:r>
              <a:rPr lang="cs-CZ" sz="2400" dirty="0" err="1">
                <a:solidFill>
                  <a:prstClr val="black"/>
                </a:solidFill>
              </a:rPr>
              <a:t>DEInstitucionalizace</a:t>
            </a:r>
            <a:r>
              <a:rPr lang="en-US" dirty="0"/>
              <a:t/>
            </a:r>
            <a:br>
              <a:rPr lang="en-US" dirty="0"/>
            </a:br>
            <a:endParaRPr lang="en-US" dirty="0"/>
          </a:p>
        </p:txBody>
      </p:sp>
      <p:sp>
        <p:nvSpPr>
          <p:cNvPr id="3" name="Content Placeholder 2"/>
          <p:cNvSpPr>
            <a:spLocks noGrp="1"/>
          </p:cNvSpPr>
          <p:nvPr>
            <p:ph idx="1"/>
          </p:nvPr>
        </p:nvSpPr>
        <p:spPr>
          <a:xfrm>
            <a:off x="457200" y="1128599"/>
            <a:ext cx="8229600" cy="4893868"/>
          </a:xfrm>
        </p:spPr>
        <p:txBody>
          <a:bodyPr>
            <a:noAutofit/>
          </a:bodyPr>
          <a:lstStyle/>
          <a:p>
            <a:pPr marL="0" lvl="0" indent="0">
              <a:buNone/>
            </a:pPr>
            <a:r>
              <a:rPr lang="pl-PL" sz="2200" b="1" dirty="0" smtClean="0"/>
              <a:t>Hodnocení projektu: </a:t>
            </a:r>
          </a:p>
          <a:p>
            <a:pPr marL="0" lvl="0" indent="0">
              <a:buNone/>
            </a:pPr>
            <a:endParaRPr lang="cs-CZ" sz="1500" dirty="0" smtClean="0"/>
          </a:p>
          <a:p>
            <a:pPr marL="0" lvl="0" indent="0">
              <a:buNone/>
            </a:pPr>
            <a:r>
              <a:rPr lang="pt-BR" sz="1500" b="1" dirty="0" smtClean="0"/>
              <a:t>KRITÉRIA </a:t>
            </a:r>
            <a:r>
              <a:rPr lang="pt-BR" sz="1500" b="1" dirty="0"/>
              <a:t>SOCIÁLNÍCH SLUŽEB KOMUNITNÍHO CHARAKTERU A KRITÉRIA TRANSFORMACE A </a:t>
            </a:r>
            <a:r>
              <a:rPr lang="pt-BR" sz="1500" b="1" dirty="0" smtClean="0"/>
              <a:t>DEINSTITUCIONALIZACE</a:t>
            </a:r>
            <a:r>
              <a:rPr lang="cs-CZ" sz="1500" b="1" dirty="0" smtClean="0"/>
              <a:t>.</a:t>
            </a:r>
          </a:p>
          <a:p>
            <a:pPr marL="0" lvl="0" indent="0">
              <a:buNone/>
            </a:pPr>
            <a:endParaRPr lang="cs-CZ" sz="1500" dirty="0"/>
          </a:p>
          <a:p>
            <a:pPr lvl="0">
              <a:buFont typeface="Wingdings" panose="05000000000000000000" pitchFamily="2" charset="2"/>
              <a:buChar char="Ø"/>
            </a:pPr>
            <a:r>
              <a:rPr lang="pl-PL" sz="1500" dirty="0"/>
              <a:t>Tato kritéria jsou primárně určena pro proces transformace sociálních služeb. </a:t>
            </a:r>
            <a:r>
              <a:rPr lang="pl-PL" sz="1500" dirty="0" smtClean="0"/>
              <a:t>Jsou </a:t>
            </a:r>
            <a:r>
              <a:rPr lang="pl-PL" sz="1500" dirty="0"/>
              <a:t>cíleny pro výzvy z OPZ a IROP, které jsou zaměřeny na oblast </a:t>
            </a:r>
            <a:r>
              <a:rPr lang="pl-PL" sz="1500" dirty="0" smtClean="0"/>
              <a:t>transformace. Důležité pro tvorbu studie proveditelnosti projektu</a:t>
            </a:r>
          </a:p>
          <a:p>
            <a:pPr marL="0" lvl="0" indent="0" algn="just">
              <a:buNone/>
            </a:pPr>
            <a:endParaRPr lang="pl-PL" sz="1800" dirty="0" smtClean="0"/>
          </a:p>
          <a:p>
            <a:pPr marL="0" lvl="0" indent="0" algn="just">
              <a:buNone/>
            </a:pPr>
            <a:r>
              <a:rPr lang="pl-PL" sz="1800" dirty="0" smtClean="0"/>
              <a:t>Další výzva plánována na červen 2016.</a:t>
            </a:r>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solidFill>
                  <a:prstClr val="black">
                    <a:tint val="75000"/>
                  </a:prstClr>
                </a:solidFill>
              </a:rPr>
              <a:pPr/>
              <a:t>50</a:t>
            </a:fld>
            <a:endParaRPr lang="en-US" dirty="0">
              <a:solidFill>
                <a:prstClr val="black">
                  <a:tint val="75000"/>
                </a:prstClr>
              </a:solidFill>
            </a:endParaRPr>
          </a:p>
        </p:txBody>
      </p:sp>
    </p:spTree>
    <p:extLst>
      <p:ext uri="{BB962C8B-B14F-4D97-AF65-F5344CB8AC3E}">
        <p14:creationId xmlns:p14="http://schemas.microsoft.com/office/powerpoint/2010/main" val="35757445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400" dirty="0" smtClean="0"/>
              <a:t>Specifický </a:t>
            </a:r>
            <a:r>
              <a:rPr lang="cs-CZ" sz="2400" dirty="0"/>
              <a:t>cíl 2.1</a:t>
            </a:r>
            <a:br>
              <a:rPr lang="cs-CZ" sz="2400" dirty="0"/>
            </a:br>
            <a:r>
              <a:rPr lang="cs-CZ" sz="2400" dirty="0"/>
              <a:t>Harmonogram výzev pro rok </a:t>
            </a:r>
            <a:r>
              <a:rPr lang="cs-CZ" sz="2400" dirty="0" smtClean="0"/>
              <a:t>2016</a:t>
            </a:r>
            <a:r>
              <a:rPr lang="cs-CZ" sz="2400" dirty="0"/>
              <a:t/>
            </a:r>
            <a:br>
              <a:rPr lang="cs-CZ" sz="2400" dirty="0"/>
            </a:br>
            <a:endParaRPr lang="cs-CZ" sz="2400" dirty="0"/>
          </a:p>
        </p:txBody>
      </p:sp>
      <p:sp>
        <p:nvSpPr>
          <p:cNvPr id="3" name="Zástupný symbol pro obsah 2"/>
          <p:cNvSpPr>
            <a:spLocks noGrp="1"/>
          </p:cNvSpPr>
          <p:nvPr>
            <p:ph idx="1"/>
          </p:nvPr>
        </p:nvSpPr>
        <p:spPr/>
        <p:txBody>
          <a:bodyPr>
            <a:normAutofit/>
          </a:bodyPr>
          <a:lstStyle/>
          <a:p>
            <a:pPr>
              <a:buFont typeface="Wingdings" panose="05000000000000000000" pitchFamily="2" charset="2"/>
              <a:buChar char="Ø"/>
            </a:pPr>
            <a:r>
              <a:rPr lang="cs-CZ" sz="1800" dirty="0" err="1"/>
              <a:t>Deinstitucionalizace</a:t>
            </a:r>
            <a:r>
              <a:rPr lang="cs-CZ" sz="1800" dirty="0"/>
              <a:t> sociálních služeb</a:t>
            </a:r>
            <a:r>
              <a:rPr lang="cs-CZ" sz="1800" dirty="0" smtClean="0"/>
              <a:t>				květen 2016</a:t>
            </a:r>
          </a:p>
          <a:p>
            <a:pPr>
              <a:buFont typeface="Wingdings" panose="05000000000000000000" pitchFamily="2" charset="2"/>
              <a:buChar char="Ø"/>
            </a:pPr>
            <a:endParaRPr lang="cs-CZ" sz="1800" dirty="0"/>
          </a:p>
          <a:p>
            <a:pPr lvl="0">
              <a:buFont typeface="Wingdings" panose="05000000000000000000" pitchFamily="2" charset="2"/>
              <a:buChar char="Ø"/>
            </a:pPr>
            <a:r>
              <a:rPr lang="cs-CZ" sz="1800" dirty="0">
                <a:solidFill>
                  <a:prstClr val="black"/>
                </a:solidFill>
              </a:rPr>
              <a:t>Sociální bydlení								</a:t>
            </a:r>
            <a:r>
              <a:rPr lang="cs-CZ" sz="1800" dirty="0" smtClean="0">
                <a:solidFill>
                  <a:prstClr val="black"/>
                </a:solidFill>
              </a:rPr>
              <a:t>	březen 2016</a:t>
            </a:r>
            <a:endParaRPr lang="cs-CZ" sz="1800" dirty="0">
              <a:solidFill>
                <a:prstClr val="black"/>
              </a:solidFill>
            </a:endParaRPr>
          </a:p>
          <a:p>
            <a:pPr>
              <a:buFont typeface="Wingdings" panose="05000000000000000000" pitchFamily="2" charset="2"/>
              <a:buChar char="Ø"/>
            </a:pPr>
            <a:endParaRPr lang="cs-CZ" sz="1800" dirty="0"/>
          </a:p>
          <a:p>
            <a:pPr>
              <a:buFont typeface="Wingdings" panose="05000000000000000000" pitchFamily="2" charset="2"/>
              <a:buChar char="Ø"/>
            </a:pPr>
            <a:r>
              <a:rPr lang="cs-CZ" sz="1800" dirty="0" smtClean="0"/>
              <a:t>Rozvoj infrastruktury </a:t>
            </a:r>
            <a:r>
              <a:rPr lang="cs-CZ" sz="1800" dirty="0"/>
              <a:t>sociálních </a:t>
            </a:r>
            <a:r>
              <a:rPr lang="cs-CZ" sz="1800" dirty="0" smtClean="0"/>
              <a:t>služeb				duben 2016</a:t>
            </a:r>
          </a:p>
          <a:p>
            <a:pPr>
              <a:buFont typeface="Wingdings" panose="05000000000000000000" pitchFamily="2" charset="2"/>
              <a:buChar char="Ø"/>
            </a:pPr>
            <a:endParaRPr lang="cs-CZ" sz="1800" dirty="0" smtClean="0"/>
          </a:p>
          <a:p>
            <a:pPr>
              <a:buFont typeface="Wingdings" panose="05000000000000000000" pitchFamily="2" charset="2"/>
              <a:buChar char="Ø"/>
            </a:pPr>
            <a:r>
              <a:rPr lang="pl-PL" sz="1800" dirty="0"/>
              <a:t>Rozvoj infrastruktury komunitních center			</a:t>
            </a:r>
            <a:r>
              <a:rPr lang="pl-PL" sz="1800" dirty="0" smtClean="0"/>
              <a:t>	květen 2016</a:t>
            </a:r>
            <a:endParaRPr lang="pl-PL" sz="1800" dirty="0"/>
          </a:p>
          <a:p>
            <a:pPr>
              <a:buFont typeface="Wingdings" panose="05000000000000000000" pitchFamily="2" charset="2"/>
              <a:buChar char="Ø"/>
            </a:pPr>
            <a:endParaRPr lang="cs-CZ" sz="1800" dirty="0"/>
          </a:p>
          <a:p>
            <a:pPr>
              <a:buFont typeface="Wingdings" panose="05000000000000000000" pitchFamily="2" charset="2"/>
              <a:buChar char="Ø"/>
            </a:pPr>
            <a:endParaRPr lang="cs-CZ" sz="1800" dirty="0"/>
          </a:p>
          <a:p>
            <a:pPr>
              <a:buFont typeface="Wingdings" panose="05000000000000000000" pitchFamily="2" charset="2"/>
              <a:buChar char="Ø"/>
            </a:pPr>
            <a:endParaRPr lang="cs-CZ" sz="1800" dirty="0" smtClean="0"/>
          </a:p>
          <a:p>
            <a:pPr>
              <a:buFont typeface="Wingdings" panose="05000000000000000000" pitchFamily="2" charset="2"/>
              <a:buChar char="Ø"/>
            </a:pPr>
            <a:endParaRPr lang="cs-CZ" sz="1800" dirty="0"/>
          </a:p>
          <a:p>
            <a:pPr>
              <a:buFont typeface="Wingdings" panose="05000000000000000000" pitchFamily="2" charset="2"/>
              <a:buChar char="Ø"/>
            </a:pPr>
            <a:endParaRPr lang="cs-CZ" sz="1500" dirty="0"/>
          </a:p>
          <a:p>
            <a:pPr>
              <a:buFont typeface="Wingdings" panose="05000000000000000000" pitchFamily="2" charset="2"/>
              <a:buChar char="Ø"/>
            </a:pPr>
            <a:endParaRPr lang="cs-CZ" sz="1500" dirty="0" smtClean="0"/>
          </a:p>
          <a:p>
            <a:pPr>
              <a:buFont typeface="Wingdings" panose="05000000000000000000" pitchFamily="2" charset="2"/>
              <a:buChar char="Ø"/>
            </a:pPr>
            <a:endParaRPr lang="cs-CZ" sz="1500"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51</a:t>
            </a:fld>
            <a:endParaRPr lang="en-US" dirty="0"/>
          </a:p>
        </p:txBody>
      </p:sp>
    </p:spTree>
    <p:extLst>
      <p:ext uri="{BB962C8B-B14F-4D97-AF65-F5344CB8AC3E}">
        <p14:creationId xmlns:p14="http://schemas.microsoft.com/office/powerpoint/2010/main" val="5266930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934188" y="879174"/>
            <a:ext cx="6896986" cy="5447645"/>
          </a:xfrm>
          <a:prstGeom prst="rect">
            <a:avLst/>
          </a:prstGeom>
        </p:spPr>
        <p:txBody>
          <a:bodyPr wrap="square">
            <a:spAutoFit/>
          </a:bodyPr>
          <a:lstStyle/>
          <a:p>
            <a:pPr algn="ctr">
              <a:lnSpc>
                <a:spcPct val="150000"/>
              </a:lnSpc>
            </a:pPr>
            <a:endParaRPr lang="cs-CZ" sz="2800" dirty="0" smtClean="0">
              <a:solidFill>
                <a:srgbClr val="000000"/>
              </a:solidFill>
              <a:latin typeface="Myriad Pro Black"/>
              <a:cs typeface="Myriad Pro Black"/>
            </a:endParaRPr>
          </a:p>
          <a:p>
            <a:pPr algn="ctr">
              <a:lnSpc>
                <a:spcPct val="150000"/>
              </a:lnSpc>
            </a:pPr>
            <a:r>
              <a:rPr lang="cs-CZ" sz="2800" b="1" dirty="0" smtClean="0">
                <a:solidFill>
                  <a:srgbClr val="000000"/>
                </a:solidFill>
                <a:latin typeface="Myriad Pro Black"/>
                <a:cs typeface="Myriad Pro Black"/>
              </a:rPr>
              <a:t>DĚKUJI VÁM ZA POZORNOST</a:t>
            </a:r>
            <a:r>
              <a:rPr lang="cs-CZ" dirty="0" smtClean="0">
                <a:solidFill>
                  <a:srgbClr val="000000"/>
                </a:solidFill>
                <a:cs typeface="Myriad Pro"/>
              </a:rPr>
              <a:t/>
            </a:r>
            <a:br>
              <a:rPr lang="cs-CZ" dirty="0" smtClean="0">
                <a:solidFill>
                  <a:srgbClr val="000000"/>
                </a:solidFill>
                <a:cs typeface="Myriad Pro"/>
              </a:rPr>
            </a:br>
            <a:r>
              <a:rPr lang="pl-PL" sz="2400" dirty="0" smtClean="0">
                <a:solidFill>
                  <a:srgbClr val="000000"/>
                </a:solidFill>
                <a:latin typeface="Myriad Pro"/>
                <a:cs typeface="Myriad Pro"/>
              </a:rPr>
              <a:t>Ing. Rostislav Mazal</a:t>
            </a:r>
          </a:p>
          <a:p>
            <a:pPr algn="ctr">
              <a:lnSpc>
                <a:spcPct val="150000"/>
              </a:lnSpc>
            </a:pPr>
            <a:r>
              <a:rPr lang="pl-PL" sz="2400" dirty="0" smtClean="0">
                <a:solidFill>
                  <a:srgbClr val="000000"/>
                </a:solidFill>
                <a:latin typeface="Myriad Pro"/>
                <a:cs typeface="Myriad Pro"/>
              </a:rPr>
              <a:t>Mgr. Martina Fišerová</a:t>
            </a:r>
          </a:p>
          <a:p>
            <a:pPr algn="ctr">
              <a:lnSpc>
                <a:spcPct val="150000"/>
              </a:lnSpc>
            </a:pPr>
            <a:r>
              <a:rPr lang="pl-PL" sz="2400" dirty="0" smtClean="0">
                <a:solidFill>
                  <a:srgbClr val="000000"/>
                </a:solidFill>
                <a:latin typeface="Myriad Pro"/>
                <a:cs typeface="Myriad Pro"/>
              </a:rPr>
              <a:t>Mgr. Jakub Horáček</a:t>
            </a:r>
          </a:p>
          <a:p>
            <a:pPr algn="ctr">
              <a:lnSpc>
                <a:spcPct val="150000"/>
              </a:lnSpc>
            </a:pPr>
            <a:r>
              <a:rPr lang="pl-PL" sz="2400" dirty="0" smtClean="0">
                <a:solidFill>
                  <a:srgbClr val="000000"/>
                </a:solidFill>
                <a:latin typeface="Myriad Pro"/>
                <a:cs typeface="Myriad Pro"/>
              </a:rPr>
              <a:t>Ing. Aneta Korčianová</a:t>
            </a:r>
            <a:endParaRPr lang="pl-PL" sz="2400" dirty="0">
              <a:solidFill>
                <a:srgbClr val="000000"/>
              </a:solidFill>
              <a:latin typeface="Myriad Pro"/>
              <a:cs typeface="Myriad Pro"/>
            </a:endParaRPr>
          </a:p>
          <a:p>
            <a:pPr algn="ctr">
              <a:lnSpc>
                <a:spcPct val="150000"/>
              </a:lnSpc>
            </a:pPr>
            <a:r>
              <a:rPr lang="cs-CZ" sz="2400" dirty="0" smtClean="0">
                <a:hlinkClick r:id="rId2"/>
              </a:rPr>
              <a:t>http</a:t>
            </a:r>
            <a:r>
              <a:rPr lang="cs-CZ" sz="2400" dirty="0">
                <a:hlinkClick r:id="rId2"/>
              </a:rPr>
              <a:t>://www.dotaceeu.cz/irop</a:t>
            </a:r>
            <a:endParaRPr lang="cs-CZ" sz="2400" dirty="0"/>
          </a:p>
          <a:p>
            <a:pPr algn="ctr">
              <a:lnSpc>
                <a:spcPct val="150000"/>
              </a:lnSpc>
            </a:pPr>
            <a:r>
              <a:rPr lang="pl-PL" sz="2800" dirty="0">
                <a:solidFill>
                  <a:srgbClr val="000000"/>
                </a:solidFill>
                <a:latin typeface="Myriad Pro"/>
                <a:cs typeface="Myriad Pro"/>
              </a:rPr>
              <a:t>h</a:t>
            </a:r>
            <a:r>
              <a:rPr lang="pl-PL" sz="2800" dirty="0" smtClean="0">
                <a:solidFill>
                  <a:srgbClr val="000000"/>
                </a:solidFill>
                <a:latin typeface="Myriad Pro"/>
                <a:cs typeface="Myriad Pro"/>
              </a:rPr>
              <a:t>orjak@mmr.cz</a:t>
            </a:r>
          </a:p>
          <a:p>
            <a:pPr algn="ctr">
              <a:lnSpc>
                <a:spcPct val="150000"/>
              </a:lnSpc>
            </a:pPr>
            <a:endParaRPr lang="pl-PL" sz="2800" dirty="0">
              <a:solidFill>
                <a:srgbClr val="000000"/>
              </a:solidFill>
              <a:latin typeface="Myriad Pro"/>
              <a:cs typeface="Myriad Pro"/>
            </a:endParaRPr>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číslo snímku 3"/>
          <p:cNvSpPr>
            <a:spLocks noGrp="1"/>
          </p:cNvSpPr>
          <p:nvPr>
            <p:ph type="sldNum" sz="quarter" idx="12"/>
          </p:nvPr>
        </p:nvSpPr>
        <p:spPr/>
        <p:txBody>
          <a:bodyPr/>
          <a:lstStyle/>
          <a:p>
            <a:fld id="{CA6B5227-2C6F-B94D-9D8F-826F9170706D}" type="slidenum">
              <a:rPr lang="en-US" smtClean="0"/>
              <a:t>52</a:t>
            </a:fld>
            <a:endParaRPr lang="en-US" dirty="0"/>
          </a:p>
        </p:txBody>
      </p:sp>
    </p:spTree>
    <p:extLst>
      <p:ext uri="{BB962C8B-B14F-4D97-AF65-F5344CB8AC3E}">
        <p14:creationId xmlns:p14="http://schemas.microsoft.com/office/powerpoint/2010/main" val="4255872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it-IT" sz="3200" dirty="0">
                <a:solidFill>
                  <a:prstClr val="black"/>
                </a:solidFill>
              </a:rPr>
              <a:t>Pravidla pro žadatele a příjemce</a:t>
            </a:r>
            <a:endParaRPr lang="cs-CZ" dirty="0"/>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490384478"/>
              </p:ext>
            </p:extLst>
          </p:nvPr>
        </p:nvGraphicFramePr>
        <p:xfrm>
          <a:off x="457200" y="1661160"/>
          <a:ext cx="8229600" cy="5032248"/>
        </p:xfrm>
        <a:graphic>
          <a:graphicData uri="http://schemas.openxmlformats.org/drawingml/2006/table">
            <a:tbl>
              <a:tblPr firstRow="1" bandRow="1">
                <a:tableStyleId>{5C22544A-7EE6-4342-B048-85BDC9FD1C3A}</a:tableStyleId>
              </a:tblPr>
              <a:tblGrid>
                <a:gridCol w="4114800"/>
                <a:gridCol w="4114800"/>
              </a:tblGrid>
              <a:tr h="0">
                <a:tc gridSpan="2">
                  <a:txBody>
                    <a:bodyPr/>
                    <a:lstStyle/>
                    <a:p>
                      <a:pPr algn="ctr"/>
                      <a:r>
                        <a:rPr lang="cs-CZ" dirty="0" smtClean="0"/>
                        <a:t>Kapitoly</a:t>
                      </a:r>
                      <a:r>
                        <a:rPr lang="cs-CZ" baseline="0" dirty="0" smtClean="0"/>
                        <a:t> obecných pravidel</a:t>
                      </a:r>
                      <a:endParaRPr lang="cs-CZ" dirty="0"/>
                    </a:p>
                  </a:txBody>
                  <a:tcPr/>
                </a:tc>
                <a:tc hMerge="1">
                  <a:txBody>
                    <a:bodyPr/>
                    <a:lstStyle/>
                    <a:p>
                      <a:endParaRPr lang="cs-CZ" dirty="0"/>
                    </a:p>
                  </a:txBody>
                  <a:tcPr/>
                </a:tc>
              </a:tr>
              <a:tr h="356049">
                <a:tc>
                  <a:txBody>
                    <a:bodyPr/>
                    <a:lstStyle/>
                    <a:p>
                      <a:r>
                        <a:rPr lang="cs-CZ" dirty="0" smtClean="0"/>
                        <a:t>Vyhlášení výzvy a předkládání žádostí</a:t>
                      </a:r>
                      <a:endParaRPr lang="cs-CZ" dirty="0"/>
                    </a:p>
                  </a:txBody>
                  <a:tcPr/>
                </a:tc>
                <a:tc>
                  <a:txBody>
                    <a:bodyPr/>
                    <a:lstStyle/>
                    <a:p>
                      <a:r>
                        <a:rPr lang="cs-CZ" dirty="0" smtClean="0"/>
                        <a:t>Publicita</a:t>
                      </a:r>
                      <a:endParaRPr lang="cs-CZ" dirty="0"/>
                    </a:p>
                  </a:txBody>
                  <a:tcPr/>
                </a:tc>
              </a:tr>
              <a:tr h="356049">
                <a:tc>
                  <a:txBody>
                    <a:bodyPr/>
                    <a:lstStyle/>
                    <a:p>
                      <a:r>
                        <a:rPr lang="cs-CZ" dirty="0" smtClean="0"/>
                        <a:t>Hodnocení a výběr projektů</a:t>
                      </a:r>
                      <a:endParaRPr lang="cs-CZ" dirty="0"/>
                    </a:p>
                  </a:txBody>
                  <a:tcPr/>
                </a:tc>
                <a:tc>
                  <a:txBody>
                    <a:bodyPr/>
                    <a:lstStyle/>
                    <a:p>
                      <a:r>
                        <a:rPr lang="cs-CZ" dirty="0" smtClean="0"/>
                        <a:t>Sankce</a:t>
                      </a:r>
                      <a:endParaRPr lang="cs-CZ" dirty="0"/>
                    </a:p>
                  </a:txBody>
                  <a:tcPr/>
                </a:tc>
              </a:tr>
              <a:tr h="356049">
                <a:tc>
                  <a:txBody>
                    <a:bodyPr/>
                    <a:lstStyle/>
                    <a:p>
                      <a:r>
                        <a:rPr lang="cs-CZ" dirty="0" smtClean="0"/>
                        <a:t>Příprava</a:t>
                      </a:r>
                      <a:r>
                        <a:rPr lang="cs-CZ" baseline="0" dirty="0" smtClean="0"/>
                        <a:t> a realizace projektu</a:t>
                      </a:r>
                      <a:endParaRPr lang="cs-CZ" dirty="0"/>
                    </a:p>
                  </a:txBody>
                  <a:tcPr/>
                </a:tc>
                <a:tc>
                  <a:txBody>
                    <a:bodyPr/>
                    <a:lstStyle/>
                    <a:p>
                      <a:r>
                        <a:rPr lang="cs-CZ" dirty="0" smtClean="0"/>
                        <a:t>Monitorování projektů</a:t>
                      </a:r>
                      <a:endParaRPr lang="cs-CZ" dirty="0"/>
                    </a:p>
                  </a:txBody>
                  <a:tcPr/>
                </a:tc>
              </a:tr>
              <a:tr h="356049">
                <a:tc>
                  <a:txBody>
                    <a:bodyPr/>
                    <a:lstStyle/>
                    <a:p>
                      <a:r>
                        <a:rPr lang="cs-CZ" dirty="0" smtClean="0"/>
                        <a:t>Investiční</a:t>
                      </a:r>
                      <a:r>
                        <a:rPr lang="cs-CZ" baseline="0" dirty="0" smtClean="0"/>
                        <a:t> plánování  </a:t>
                      </a:r>
                      <a:endParaRPr lang="cs-CZ" dirty="0"/>
                    </a:p>
                  </a:txBody>
                  <a:tcPr/>
                </a:tc>
                <a:tc>
                  <a:txBody>
                    <a:bodyPr/>
                    <a:lstStyle/>
                    <a:p>
                      <a:r>
                        <a:rPr lang="cs-CZ" dirty="0" smtClean="0"/>
                        <a:t>Indikátory</a:t>
                      </a:r>
                      <a:endParaRPr lang="cs-CZ" dirty="0"/>
                    </a:p>
                  </a:txBody>
                  <a:tcPr/>
                </a:tc>
              </a:tr>
              <a:tr h="356049">
                <a:tc>
                  <a:txBody>
                    <a:bodyPr/>
                    <a:lstStyle/>
                    <a:p>
                      <a:r>
                        <a:rPr lang="cs-CZ" dirty="0" smtClean="0"/>
                        <a:t>Dodatečné stavební práce</a:t>
                      </a:r>
                      <a:endParaRPr lang="cs-CZ" dirty="0"/>
                    </a:p>
                  </a:txBody>
                  <a:tcPr/>
                </a:tc>
                <a:tc>
                  <a:txBody>
                    <a:bodyPr/>
                    <a:lstStyle/>
                    <a:p>
                      <a:r>
                        <a:rPr lang="cs-CZ" dirty="0" smtClean="0"/>
                        <a:t>Změny v projektu</a:t>
                      </a:r>
                      <a:endParaRPr lang="cs-CZ" dirty="0"/>
                    </a:p>
                  </a:txBody>
                  <a:tcPr/>
                </a:tc>
              </a:tr>
              <a:tr h="64312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cs-CZ" dirty="0" smtClean="0"/>
                        <a:t>Odstoupení, ukončení realizace projektu</a:t>
                      </a:r>
                    </a:p>
                  </a:txBody>
                  <a:tcPr/>
                </a:tc>
                <a:tc>
                  <a:txBody>
                    <a:bodyPr/>
                    <a:lstStyle/>
                    <a:p>
                      <a:r>
                        <a:rPr lang="cs-CZ" dirty="0" smtClean="0"/>
                        <a:t>Nesrovnalosti,</a:t>
                      </a:r>
                      <a:r>
                        <a:rPr lang="cs-CZ" baseline="0" dirty="0" smtClean="0"/>
                        <a:t> porušení rozpočtové kázně, porušení právního aktu</a:t>
                      </a:r>
                      <a:endParaRPr lang="cs-CZ" dirty="0"/>
                    </a:p>
                  </a:txBody>
                  <a:tcPr/>
                </a:tc>
              </a:tr>
              <a:tr h="356049">
                <a:tc>
                  <a:txBody>
                    <a:bodyPr/>
                    <a:lstStyle/>
                    <a:p>
                      <a:r>
                        <a:rPr lang="cs-CZ" dirty="0" smtClean="0"/>
                        <a:t>Veřejná podpora</a:t>
                      </a:r>
                      <a:endParaRPr lang="cs-CZ" dirty="0"/>
                    </a:p>
                  </a:txBody>
                  <a:tcPr/>
                </a:tc>
                <a:tc>
                  <a:txBody>
                    <a:bodyPr/>
                    <a:lstStyle/>
                    <a:p>
                      <a:r>
                        <a:rPr lang="cs-CZ" dirty="0" smtClean="0"/>
                        <a:t>Financování</a:t>
                      </a:r>
                      <a:endParaRPr lang="cs-CZ" dirty="0"/>
                    </a:p>
                  </a:txBody>
                  <a:tcPr/>
                </a:tc>
              </a:tr>
              <a:tr h="356049">
                <a:tc>
                  <a:txBody>
                    <a:bodyPr/>
                    <a:lstStyle/>
                    <a:p>
                      <a:r>
                        <a:rPr lang="cs-CZ" dirty="0" smtClean="0"/>
                        <a:t>Účetnictví</a:t>
                      </a:r>
                      <a:endParaRPr lang="cs-CZ" dirty="0"/>
                    </a:p>
                  </a:txBody>
                  <a:tcPr/>
                </a:tc>
                <a:tc>
                  <a:txBody>
                    <a:bodyPr/>
                    <a:lstStyle/>
                    <a:p>
                      <a:r>
                        <a:rPr lang="cs-CZ" dirty="0" smtClean="0"/>
                        <a:t>Příjmy</a:t>
                      </a:r>
                      <a:endParaRPr lang="cs-CZ" dirty="0"/>
                    </a:p>
                  </a:txBody>
                  <a:tcPr/>
                </a:tc>
              </a:tr>
              <a:tr h="356049">
                <a:tc>
                  <a:txBody>
                    <a:bodyPr/>
                    <a:lstStyle/>
                    <a:p>
                      <a:r>
                        <a:rPr lang="cs-CZ" dirty="0" smtClean="0"/>
                        <a:t>Způsobilé výdaje</a:t>
                      </a:r>
                      <a:endParaRPr lang="cs-CZ" dirty="0"/>
                    </a:p>
                  </a:txBody>
                  <a:tcPr/>
                </a:tc>
                <a:tc>
                  <a:txBody>
                    <a:bodyPr/>
                    <a:lstStyle/>
                    <a:p>
                      <a:r>
                        <a:rPr lang="cs-CZ" dirty="0" smtClean="0"/>
                        <a:t>Udržitelnost</a:t>
                      </a:r>
                      <a:endParaRPr lang="cs-CZ" dirty="0"/>
                    </a:p>
                  </a:txBody>
                  <a:tcPr/>
                </a:tc>
              </a:tr>
              <a:tr h="356049">
                <a:tc>
                  <a:txBody>
                    <a:bodyPr/>
                    <a:lstStyle/>
                    <a:p>
                      <a:r>
                        <a:rPr lang="cs-CZ" dirty="0" smtClean="0"/>
                        <a:t>Přenesená daňová povinnost</a:t>
                      </a:r>
                      <a:endParaRPr lang="cs-CZ" dirty="0"/>
                    </a:p>
                  </a:txBody>
                  <a:tcPr/>
                </a:tc>
                <a:tc>
                  <a:txBody>
                    <a:bodyPr/>
                    <a:lstStyle/>
                    <a:p>
                      <a:r>
                        <a:rPr lang="cs-CZ" dirty="0" smtClean="0"/>
                        <a:t>Námitky a stížnosti</a:t>
                      </a:r>
                      <a:endParaRPr lang="cs-CZ" dirty="0"/>
                    </a:p>
                  </a:txBody>
                  <a:tcPr/>
                </a:tc>
              </a:tr>
              <a:tr h="356049">
                <a:tc>
                  <a:txBody>
                    <a:bodyPr/>
                    <a:lstStyle/>
                    <a:p>
                      <a:r>
                        <a:rPr lang="cs-CZ" dirty="0" smtClean="0"/>
                        <a:t>Archivace</a:t>
                      </a:r>
                      <a:endParaRPr lang="cs-CZ" dirty="0"/>
                    </a:p>
                  </a:txBody>
                  <a:tcPr/>
                </a:tc>
                <a:tc>
                  <a:txBody>
                    <a:bodyPr/>
                    <a:lstStyle/>
                    <a:p>
                      <a:r>
                        <a:rPr lang="cs-CZ" dirty="0" smtClean="0"/>
                        <a:t>Kontroly a audity</a:t>
                      </a:r>
                      <a:endParaRPr lang="cs-CZ" dirty="0"/>
                    </a:p>
                  </a:txBody>
                  <a:tcPr/>
                </a:tc>
              </a:tr>
              <a:tr h="356049">
                <a:tc>
                  <a:txBody>
                    <a:bodyPr/>
                    <a:lstStyle/>
                    <a:p>
                      <a:r>
                        <a:rPr lang="cs-CZ" dirty="0" smtClean="0"/>
                        <a:t>Vazba</a:t>
                      </a:r>
                      <a:r>
                        <a:rPr lang="cs-CZ" baseline="0" dirty="0" smtClean="0"/>
                        <a:t> na integrované nástroje</a:t>
                      </a:r>
                      <a:endParaRPr lang="cs-CZ" dirty="0"/>
                    </a:p>
                  </a:txBody>
                  <a:tcPr/>
                </a:tc>
                <a:tc>
                  <a:txBody>
                    <a:bodyPr/>
                    <a:lstStyle/>
                    <a:p>
                      <a:r>
                        <a:rPr lang="cs-CZ" dirty="0" smtClean="0"/>
                        <a:t>Právní a metodický rámec</a:t>
                      </a:r>
                      <a:endParaRPr lang="cs-CZ" dirty="0"/>
                    </a:p>
                  </a:txBody>
                  <a:tcPr/>
                </a:tc>
              </a:tr>
            </a:tbl>
          </a:graphicData>
        </a:graphic>
      </p:graphicFrame>
      <p:sp>
        <p:nvSpPr>
          <p:cNvPr id="4" name="Zástupný symbol pro číslo snímku 3"/>
          <p:cNvSpPr>
            <a:spLocks noGrp="1"/>
          </p:cNvSpPr>
          <p:nvPr>
            <p:ph type="sldNum" sz="quarter" idx="12"/>
          </p:nvPr>
        </p:nvSpPr>
        <p:spPr/>
        <p:txBody>
          <a:bodyPr/>
          <a:lstStyle/>
          <a:p>
            <a:fld id="{CA6B5227-2C6F-B94D-9D8F-826F9170706D}" type="slidenum">
              <a:rPr lang="en-US" smtClean="0"/>
              <a:t>6</a:t>
            </a:fld>
            <a:endParaRPr lang="en-US" dirty="0"/>
          </a:p>
        </p:txBody>
      </p:sp>
    </p:spTree>
    <p:extLst>
      <p:ext uri="{BB962C8B-B14F-4D97-AF65-F5344CB8AC3E}">
        <p14:creationId xmlns:p14="http://schemas.microsoft.com/office/powerpoint/2010/main" val="25899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55801"/>
          </a:xfrm>
        </p:spPr>
        <p:txBody>
          <a:bodyPr/>
          <a:lstStyle/>
          <a:p>
            <a:r>
              <a:rPr lang="cs-CZ" sz="3200" dirty="0" smtClean="0"/>
              <a:t>Harmonogram výzev IROP 2015</a:t>
            </a:r>
            <a:endParaRPr lang="it-IT" sz="3200" dirty="0"/>
          </a:p>
        </p:txBody>
      </p:sp>
      <p:graphicFrame>
        <p:nvGraphicFramePr>
          <p:cNvPr id="7" name="Zástupný symbol pro obsah 6"/>
          <p:cNvGraphicFramePr>
            <a:graphicFrameLocks noGrp="1"/>
          </p:cNvGraphicFramePr>
          <p:nvPr>
            <p:ph idx="1"/>
            <p:extLst>
              <p:ext uri="{D42A27DB-BD31-4B8C-83A1-F6EECF244321}">
                <p14:modId xmlns:p14="http://schemas.microsoft.com/office/powerpoint/2010/main" val="3118888485"/>
              </p:ext>
            </p:extLst>
          </p:nvPr>
        </p:nvGraphicFramePr>
        <p:xfrm>
          <a:off x="402817" y="1330084"/>
          <a:ext cx="8338367" cy="4718937"/>
        </p:xfrm>
        <a:graphic>
          <a:graphicData uri="http://schemas.openxmlformats.org/drawingml/2006/table">
            <a:tbl>
              <a:tblPr>
                <a:tableStyleId>{5C22544A-7EE6-4342-B048-85BDC9FD1C3A}</a:tableStyleId>
              </a:tblPr>
              <a:tblGrid>
                <a:gridCol w="1440989"/>
                <a:gridCol w="5677312"/>
                <a:gridCol w="1220066"/>
              </a:tblGrid>
              <a:tr h="341651">
                <a:tc>
                  <a:txBody>
                    <a:bodyPr/>
                    <a:lstStyle/>
                    <a:p>
                      <a:pPr algn="ctr" fontAlgn="b"/>
                      <a:r>
                        <a:rPr lang="cs-CZ" sz="2000" b="1" i="0" u="none" strike="noStrike" dirty="0" smtClean="0">
                          <a:solidFill>
                            <a:schemeClr val="dk1"/>
                          </a:solidFill>
                          <a:effectLst/>
                          <a:latin typeface="+mn-lt"/>
                        </a:rPr>
                        <a:t>Číslo</a:t>
                      </a:r>
                      <a:r>
                        <a:rPr lang="cs-CZ" sz="2000" b="1" i="0" u="none" strike="noStrike" baseline="0" dirty="0" smtClean="0">
                          <a:solidFill>
                            <a:schemeClr val="dk1"/>
                          </a:solidFill>
                          <a:effectLst/>
                          <a:latin typeface="+mn-lt"/>
                        </a:rPr>
                        <a:t> výzvy</a:t>
                      </a:r>
                      <a:endParaRPr lang="cs-CZ" sz="2000" b="1" i="0" u="none" strike="noStrike" dirty="0">
                        <a:solidFill>
                          <a:srgbClr val="000000"/>
                        </a:solidFill>
                        <a:effectLst/>
                        <a:latin typeface="Calibri"/>
                      </a:endParaRPr>
                    </a:p>
                  </a:txBody>
                  <a:tcPr marL="9525" marR="9525" marT="9525" marB="0" anchor="ctr"/>
                </a:tc>
                <a:tc>
                  <a:txBody>
                    <a:bodyPr/>
                    <a:lstStyle/>
                    <a:p>
                      <a:pPr algn="ctr" fontAlgn="b"/>
                      <a:r>
                        <a:rPr lang="cs-CZ" sz="2000" b="1" i="0" u="none" strike="noStrike" baseline="0" dirty="0" smtClean="0">
                          <a:solidFill>
                            <a:schemeClr val="dk1"/>
                          </a:solidFill>
                          <a:effectLst/>
                          <a:latin typeface="+mn-lt"/>
                        </a:rPr>
                        <a:t>Vyhlášené výzvy IROP</a:t>
                      </a:r>
                      <a:endParaRPr lang="cs-CZ" sz="2000" b="1" i="0" u="none" strike="noStrike" dirty="0">
                        <a:solidFill>
                          <a:srgbClr val="000000"/>
                        </a:solidFill>
                        <a:effectLst/>
                        <a:latin typeface="Calibri"/>
                      </a:endParaRPr>
                    </a:p>
                  </a:txBody>
                  <a:tcPr marL="9525" marR="9525" marT="9525" marB="0" anchor="ctr"/>
                </a:tc>
                <a:tc>
                  <a:txBody>
                    <a:bodyPr/>
                    <a:lstStyle/>
                    <a:p>
                      <a:pPr algn="ctr" fontAlgn="b"/>
                      <a:r>
                        <a:rPr lang="cs-CZ" sz="2000" b="1" i="0" u="none" strike="noStrike" dirty="0" smtClean="0">
                          <a:solidFill>
                            <a:srgbClr val="000000"/>
                          </a:solidFill>
                          <a:effectLst/>
                          <a:latin typeface="Calibri"/>
                        </a:rPr>
                        <a:t>Vyhlášení</a:t>
                      </a:r>
                      <a:endParaRPr lang="cs-CZ" sz="2000" b="1" i="0" u="none" strike="noStrike" dirty="0">
                        <a:solidFill>
                          <a:srgbClr val="000000"/>
                        </a:solidFill>
                        <a:effectLst/>
                        <a:latin typeface="Calibri"/>
                      </a:endParaRPr>
                    </a:p>
                  </a:txBody>
                  <a:tcPr marL="9525" marR="9525" marT="9525" marB="0" anchor="ctr"/>
                </a:tc>
              </a:tr>
              <a:tr h="341651">
                <a:tc>
                  <a:txBody>
                    <a:bodyPr/>
                    <a:lstStyle/>
                    <a:p>
                      <a:pPr algn="ctr" fontAlgn="ctr"/>
                      <a:r>
                        <a:rPr lang="cs-CZ" sz="2000" u="none" strike="noStrike" dirty="0" smtClean="0">
                          <a:effectLst/>
                        </a:rPr>
                        <a:t>1</a:t>
                      </a:r>
                      <a:endParaRPr lang="cs-CZ" sz="2000" b="0" i="0" u="none" strike="noStrike" dirty="0">
                        <a:solidFill>
                          <a:srgbClr val="000000"/>
                        </a:solidFill>
                        <a:effectLst/>
                        <a:latin typeface="Arial"/>
                      </a:endParaRPr>
                    </a:p>
                  </a:txBody>
                  <a:tcPr marL="9525" marR="9525" marT="9525" marB="0" anchor="ctr"/>
                </a:tc>
                <a:tc>
                  <a:txBody>
                    <a:bodyPr/>
                    <a:lstStyle/>
                    <a:p>
                      <a:pPr algn="l" fontAlgn="ctr"/>
                      <a:r>
                        <a:rPr lang="cs-CZ" sz="2000" b="0" i="0" u="none" strike="noStrike" dirty="0" smtClean="0">
                          <a:solidFill>
                            <a:schemeClr val="dk1"/>
                          </a:solidFill>
                          <a:effectLst/>
                          <a:latin typeface="+mn-lt"/>
                        </a:rPr>
                        <a:t>Vybrané</a:t>
                      </a:r>
                      <a:r>
                        <a:rPr lang="cs-CZ" sz="2000" b="0" i="0" u="none" strike="noStrike" baseline="0" dirty="0" smtClean="0">
                          <a:solidFill>
                            <a:schemeClr val="dk1"/>
                          </a:solidFill>
                          <a:effectLst/>
                          <a:latin typeface="+mn-lt"/>
                        </a:rPr>
                        <a:t> úseky silnic II. a III. třídy</a:t>
                      </a:r>
                      <a:endParaRPr lang="cs-CZ" sz="2000" b="0" i="0" u="none" strike="noStrike" dirty="0">
                        <a:solidFill>
                          <a:srgbClr val="000000"/>
                        </a:solidFill>
                        <a:effectLst/>
                        <a:latin typeface="Arial"/>
                      </a:endParaRPr>
                    </a:p>
                  </a:txBody>
                  <a:tcPr marL="9525" marR="9525" marT="9525" marB="0" anchor="ctr"/>
                </a:tc>
                <a:tc>
                  <a:txBody>
                    <a:bodyPr/>
                    <a:lstStyle/>
                    <a:p>
                      <a:pPr algn="ctr" fontAlgn="ctr"/>
                      <a:r>
                        <a:rPr lang="cs-CZ" sz="2000" u="none" strike="noStrike" dirty="0" smtClean="0">
                          <a:effectLst/>
                        </a:rPr>
                        <a:t>7/2015</a:t>
                      </a:r>
                      <a:endParaRPr lang="cs-CZ" sz="2000" b="0" i="0" u="none" strike="noStrike" dirty="0">
                        <a:solidFill>
                          <a:srgbClr val="000000"/>
                        </a:solidFill>
                        <a:effectLst/>
                        <a:latin typeface="Arial"/>
                      </a:endParaRPr>
                    </a:p>
                  </a:txBody>
                  <a:tcPr marL="9525" marR="9525" marT="9525" marB="0" anchor="ctr">
                    <a:solidFill>
                      <a:schemeClr val="accent1">
                        <a:lumMod val="20000"/>
                        <a:lumOff val="80000"/>
                      </a:schemeClr>
                    </a:solidFill>
                  </a:tcPr>
                </a:tc>
              </a:tr>
              <a:tr h="341651">
                <a:tc>
                  <a:txBody>
                    <a:bodyPr/>
                    <a:lstStyle/>
                    <a:p>
                      <a:pPr algn="ctr" fontAlgn="ctr"/>
                      <a:r>
                        <a:rPr lang="cs-CZ" sz="2000" b="0" i="0" u="none" strike="noStrike" dirty="0" smtClean="0">
                          <a:solidFill>
                            <a:srgbClr val="000000"/>
                          </a:solidFill>
                          <a:effectLst/>
                          <a:latin typeface="Arial"/>
                        </a:rPr>
                        <a:t>2</a:t>
                      </a:r>
                      <a:endParaRPr lang="cs-CZ" sz="2000" b="0" i="0" u="none" strike="noStrike" dirty="0">
                        <a:solidFill>
                          <a:srgbClr val="000000"/>
                        </a:solidFill>
                        <a:effectLst/>
                        <a:latin typeface="Arial"/>
                      </a:endParaRPr>
                    </a:p>
                  </a:txBody>
                  <a:tcPr marL="9525" marR="9525" marT="9525" marB="0" anchor="ctr"/>
                </a:tc>
                <a:tc>
                  <a:txBody>
                    <a:bodyPr/>
                    <a:lstStyle/>
                    <a:p>
                      <a:pPr algn="l" fontAlgn="ctr"/>
                      <a:r>
                        <a:rPr lang="cs-CZ" sz="2000" b="0" i="0" u="none" strike="noStrike" dirty="0" smtClean="0">
                          <a:solidFill>
                            <a:schemeClr val="dk1"/>
                          </a:solidFill>
                          <a:effectLst/>
                          <a:latin typeface="+mn-lt"/>
                        </a:rPr>
                        <a:t>Územní</a:t>
                      </a:r>
                      <a:r>
                        <a:rPr lang="cs-CZ" sz="2000" b="0" i="0" u="none" strike="noStrike" baseline="0" dirty="0" smtClean="0">
                          <a:solidFill>
                            <a:schemeClr val="dk1"/>
                          </a:solidFill>
                          <a:effectLst/>
                          <a:latin typeface="+mn-lt"/>
                        </a:rPr>
                        <a:t> plány</a:t>
                      </a:r>
                      <a:endParaRPr lang="cs-CZ" sz="2000" b="0" i="0" u="none" strike="noStrike" dirty="0">
                        <a:solidFill>
                          <a:srgbClr val="000000"/>
                        </a:solidFill>
                        <a:effectLst/>
                        <a:latin typeface="Arial"/>
                      </a:endParaRPr>
                    </a:p>
                  </a:txBody>
                  <a:tcPr marL="9525" marR="9525" marT="9525" marB="0" anchor="ctr"/>
                </a:tc>
                <a:tc>
                  <a:txBody>
                    <a:bodyPr/>
                    <a:lstStyle/>
                    <a:p>
                      <a:pPr algn="ctr" fontAlgn="ctr"/>
                      <a:r>
                        <a:rPr lang="cs-CZ" sz="2000" u="none" strike="noStrike" dirty="0" smtClean="0">
                          <a:effectLst/>
                        </a:rPr>
                        <a:t>7/2015</a:t>
                      </a:r>
                      <a:endParaRPr lang="cs-CZ" sz="2000" b="0" i="0" u="none" strike="noStrike" dirty="0">
                        <a:solidFill>
                          <a:srgbClr val="000000"/>
                        </a:solidFill>
                        <a:effectLst/>
                        <a:latin typeface="Arial"/>
                      </a:endParaRPr>
                    </a:p>
                  </a:txBody>
                  <a:tcPr marL="9525" marR="9525" marT="9525" marB="0" anchor="ctr">
                    <a:solidFill>
                      <a:schemeClr val="accent1">
                        <a:lumMod val="20000"/>
                        <a:lumOff val="80000"/>
                      </a:schemeClr>
                    </a:solidFill>
                  </a:tcPr>
                </a:tc>
              </a:tr>
              <a:tr h="341651">
                <a:tc>
                  <a:txBody>
                    <a:bodyPr/>
                    <a:lstStyle/>
                    <a:p>
                      <a:pPr algn="ctr" fontAlgn="ctr"/>
                      <a:r>
                        <a:rPr lang="cs-CZ" sz="2000" b="0" i="0" u="none" strike="noStrike" dirty="0" smtClean="0">
                          <a:solidFill>
                            <a:srgbClr val="000000"/>
                          </a:solidFill>
                          <a:effectLst/>
                          <a:latin typeface="Arial"/>
                        </a:rPr>
                        <a:t>3</a:t>
                      </a:r>
                      <a:endParaRPr lang="cs-CZ" sz="2000" b="0" i="0" u="none" strike="noStrike" dirty="0">
                        <a:solidFill>
                          <a:srgbClr val="000000"/>
                        </a:solidFill>
                        <a:effectLst/>
                        <a:latin typeface="Arial"/>
                      </a:endParaRPr>
                    </a:p>
                  </a:txBody>
                  <a:tcPr marL="9525" marR="9525" marT="9525" marB="0" anchor="ctr"/>
                </a:tc>
                <a:tc>
                  <a:txBody>
                    <a:bodyPr/>
                    <a:lstStyle/>
                    <a:p>
                      <a:pPr algn="l" fontAlgn="ctr"/>
                      <a:r>
                        <a:rPr lang="cs-CZ" sz="2000" b="0" i="0" u="none" strike="noStrike" dirty="0" smtClean="0">
                          <a:solidFill>
                            <a:schemeClr val="dk1"/>
                          </a:solidFill>
                          <a:effectLst/>
                          <a:latin typeface="+mn-lt"/>
                        </a:rPr>
                        <a:t>Regulační</a:t>
                      </a:r>
                      <a:r>
                        <a:rPr lang="cs-CZ" sz="2000" b="0" i="0" u="none" strike="noStrike" baseline="0" dirty="0" smtClean="0">
                          <a:solidFill>
                            <a:schemeClr val="dk1"/>
                          </a:solidFill>
                          <a:effectLst/>
                          <a:latin typeface="+mn-lt"/>
                        </a:rPr>
                        <a:t> plány</a:t>
                      </a:r>
                      <a:endParaRPr lang="cs-CZ" sz="2000" b="0" i="0" u="none" strike="noStrike" dirty="0">
                        <a:solidFill>
                          <a:srgbClr val="000000"/>
                        </a:solidFill>
                        <a:effectLst/>
                        <a:latin typeface="Arial"/>
                      </a:endParaRPr>
                    </a:p>
                  </a:txBody>
                  <a:tcPr marL="9525" marR="9525" marT="9525" marB="0" anchor="ctr"/>
                </a:tc>
                <a:tc>
                  <a:txBody>
                    <a:bodyPr/>
                    <a:lstStyle/>
                    <a:p>
                      <a:pPr algn="ctr" fontAlgn="ctr"/>
                      <a:r>
                        <a:rPr lang="cs-CZ" sz="2000" u="none" strike="noStrike" dirty="0" smtClean="0">
                          <a:effectLst/>
                        </a:rPr>
                        <a:t>9/2015</a:t>
                      </a:r>
                      <a:endParaRPr lang="cs-CZ" sz="2000" b="0" i="0" u="none" strike="noStrike" dirty="0">
                        <a:solidFill>
                          <a:srgbClr val="000000"/>
                        </a:solidFill>
                        <a:effectLst/>
                        <a:latin typeface="+mn-lt"/>
                      </a:endParaRPr>
                    </a:p>
                  </a:txBody>
                  <a:tcPr marL="9525" marR="9525" marT="9525" marB="0" anchor="ctr">
                    <a:solidFill>
                      <a:schemeClr val="accent1">
                        <a:lumMod val="20000"/>
                        <a:lumOff val="80000"/>
                      </a:schemeClr>
                    </a:solidFill>
                  </a:tcPr>
                </a:tc>
              </a:tr>
              <a:tr h="341651">
                <a:tc>
                  <a:txBody>
                    <a:bodyPr/>
                    <a:lstStyle/>
                    <a:p>
                      <a:pPr algn="ctr" fontAlgn="ctr"/>
                      <a:r>
                        <a:rPr lang="cs-CZ" sz="2000" b="0" i="0" u="none" strike="noStrike" dirty="0" smtClean="0">
                          <a:solidFill>
                            <a:srgbClr val="000000"/>
                          </a:solidFill>
                          <a:effectLst/>
                          <a:latin typeface="Arial"/>
                        </a:rPr>
                        <a:t>4</a:t>
                      </a:r>
                      <a:endParaRPr lang="cs-CZ" sz="2000" b="0" i="0" u="none" strike="noStrike" dirty="0">
                        <a:solidFill>
                          <a:srgbClr val="000000"/>
                        </a:solidFill>
                        <a:effectLst/>
                        <a:latin typeface="Arial"/>
                      </a:endParaRPr>
                    </a:p>
                  </a:txBody>
                  <a:tcPr marL="9525" marR="9525" marT="9525" marB="0" anchor="ctr"/>
                </a:tc>
                <a:tc>
                  <a:txBody>
                    <a:bodyPr/>
                    <a:lstStyle/>
                    <a:p>
                      <a:pPr algn="l" fontAlgn="ctr"/>
                      <a:r>
                        <a:rPr lang="cs-CZ" sz="2000" b="0" i="0" u="none" strike="noStrike" dirty="0" smtClean="0">
                          <a:solidFill>
                            <a:schemeClr val="dk1"/>
                          </a:solidFill>
                          <a:effectLst/>
                          <a:latin typeface="+mn-lt"/>
                        </a:rPr>
                        <a:t>Aktivity</a:t>
                      </a:r>
                      <a:r>
                        <a:rPr lang="cs-CZ" sz="2000" b="0" i="0" u="none" strike="noStrike" baseline="0" dirty="0" smtClean="0">
                          <a:solidFill>
                            <a:schemeClr val="dk1"/>
                          </a:solidFill>
                          <a:effectLst/>
                          <a:latin typeface="+mn-lt"/>
                        </a:rPr>
                        <a:t> vedoucí k úplnému elektronickému podání</a:t>
                      </a:r>
                      <a:endParaRPr lang="cs-CZ" sz="2000" b="0" i="0" u="none" strike="noStrike" dirty="0">
                        <a:solidFill>
                          <a:srgbClr val="000000"/>
                        </a:solidFill>
                        <a:effectLst/>
                        <a:latin typeface="Arial"/>
                      </a:endParaRPr>
                    </a:p>
                  </a:txBody>
                  <a:tcPr marL="9525" marR="9525" marT="9525" marB="0" anchor="ctr"/>
                </a:tc>
                <a:tc>
                  <a:txBody>
                    <a:bodyPr/>
                    <a:lstStyle/>
                    <a:p>
                      <a:pPr algn="ctr" fontAlgn="ctr"/>
                      <a:r>
                        <a:rPr lang="cs-CZ" sz="2000" u="none" strike="noStrike" dirty="0" smtClean="0">
                          <a:effectLst/>
                        </a:rPr>
                        <a:t>9/2015</a:t>
                      </a:r>
                    </a:p>
                  </a:txBody>
                  <a:tcPr marL="9525" marR="9525" marT="9525" marB="0" anchor="ctr">
                    <a:solidFill>
                      <a:schemeClr val="accent1">
                        <a:lumMod val="20000"/>
                        <a:lumOff val="80000"/>
                      </a:schemeClr>
                    </a:solidFill>
                  </a:tcPr>
                </a:tc>
              </a:tr>
              <a:tr h="341651">
                <a:tc>
                  <a:txBody>
                    <a:bodyPr/>
                    <a:lstStyle/>
                    <a:p>
                      <a:pPr algn="ctr" fontAlgn="ctr"/>
                      <a:r>
                        <a:rPr lang="cs-CZ" sz="2000" b="0" i="0" u="none" strike="noStrike" dirty="0" smtClean="0">
                          <a:solidFill>
                            <a:srgbClr val="000000"/>
                          </a:solidFill>
                          <a:effectLst/>
                          <a:latin typeface="Arial"/>
                        </a:rPr>
                        <a:t>5</a:t>
                      </a:r>
                      <a:endParaRPr lang="cs-CZ" sz="2000" b="0" i="0" u="none" strike="noStrike" dirty="0">
                        <a:solidFill>
                          <a:srgbClr val="000000"/>
                        </a:solidFill>
                        <a:effectLst/>
                        <a:latin typeface="Arial"/>
                      </a:endParaRPr>
                    </a:p>
                  </a:txBody>
                  <a:tcPr marL="9525" marR="9525" marT="9525" marB="0" anchor="ctr"/>
                </a:tc>
                <a:tc>
                  <a:txBody>
                    <a:bodyPr/>
                    <a:lstStyle/>
                    <a:p>
                      <a:pPr algn="l" fontAlgn="ctr"/>
                      <a:r>
                        <a:rPr lang="cs-CZ" sz="2000" b="0" i="0" u="none" strike="noStrike" dirty="0" smtClean="0">
                          <a:solidFill>
                            <a:srgbClr val="000000"/>
                          </a:solidFill>
                          <a:effectLst/>
                          <a:latin typeface="Arial"/>
                        </a:rPr>
                        <a:t>Vysoc</a:t>
                      </a:r>
                      <a:r>
                        <a:rPr lang="cs-CZ" sz="2000" b="0" i="0" u="none" strike="noStrike" baseline="0" dirty="0" smtClean="0">
                          <a:solidFill>
                            <a:srgbClr val="000000"/>
                          </a:solidFill>
                          <a:effectLst/>
                          <a:latin typeface="Arial"/>
                        </a:rPr>
                        <a:t>e specializovaná péče v oblastech onkogynekologie a perinatologie</a:t>
                      </a:r>
                      <a:endParaRPr lang="cs-CZ" sz="2000" b="0" i="0" u="none" strike="noStrike" dirty="0">
                        <a:solidFill>
                          <a:srgbClr val="000000"/>
                        </a:solidFill>
                        <a:effectLst/>
                        <a:latin typeface="Arial"/>
                      </a:endParaRPr>
                    </a:p>
                  </a:txBody>
                  <a:tcPr marL="9525" marR="9525" marT="9525" marB="0" anchor="ctr"/>
                </a:tc>
                <a:tc>
                  <a:txBody>
                    <a:bodyPr/>
                    <a:lstStyle/>
                    <a:p>
                      <a:pPr algn="ctr" fontAlgn="ctr"/>
                      <a:r>
                        <a:rPr lang="cs-CZ" sz="2000" u="none" strike="noStrike" dirty="0" smtClean="0">
                          <a:effectLst/>
                        </a:rPr>
                        <a:t>9/2015</a:t>
                      </a:r>
                    </a:p>
                  </a:txBody>
                  <a:tcPr marL="9525" marR="9525" marT="9525" marB="0" anchor="ctr">
                    <a:solidFill>
                      <a:schemeClr val="accent1">
                        <a:lumMod val="20000"/>
                        <a:lumOff val="80000"/>
                      </a:schemeClr>
                    </a:solidFill>
                  </a:tcPr>
                </a:tc>
              </a:tr>
              <a:tr h="341651">
                <a:tc>
                  <a:txBody>
                    <a:bodyPr/>
                    <a:lstStyle/>
                    <a:p>
                      <a:pPr algn="ctr" fontAlgn="ctr"/>
                      <a:r>
                        <a:rPr lang="cs-CZ" sz="2000" b="0" i="0" u="none" strike="noStrike" dirty="0" smtClean="0">
                          <a:solidFill>
                            <a:srgbClr val="000000"/>
                          </a:solidFill>
                          <a:effectLst/>
                          <a:latin typeface="Arial"/>
                        </a:rPr>
                        <a:t>6</a:t>
                      </a:r>
                      <a:endParaRPr lang="cs-CZ" sz="2000" b="0" i="0" u="none" strike="noStrike" dirty="0">
                        <a:solidFill>
                          <a:srgbClr val="000000"/>
                        </a:solidFill>
                        <a:effectLst/>
                        <a:latin typeface="Arial"/>
                      </a:endParaRPr>
                    </a:p>
                  </a:txBody>
                  <a:tcPr marL="9525" marR="9525" marT="9525" marB="0" anchor="ctr"/>
                </a:tc>
                <a:tc>
                  <a:txBody>
                    <a:bodyPr/>
                    <a:lstStyle/>
                    <a:p>
                      <a:pPr algn="l" fontAlgn="ctr"/>
                      <a:r>
                        <a:rPr lang="cs-CZ" sz="2000" b="0" i="0" u="none" strike="noStrike" dirty="0" smtClean="0">
                          <a:solidFill>
                            <a:schemeClr val="dk1"/>
                          </a:solidFill>
                          <a:effectLst/>
                          <a:latin typeface="+mn-lt"/>
                        </a:rPr>
                        <a:t>Provozní</a:t>
                      </a:r>
                      <a:r>
                        <a:rPr lang="cs-CZ" sz="2000" b="0" i="0" u="none" strike="noStrike" baseline="0" dirty="0" smtClean="0">
                          <a:solidFill>
                            <a:schemeClr val="dk1"/>
                          </a:solidFill>
                          <a:effectLst/>
                          <a:latin typeface="+mn-lt"/>
                        </a:rPr>
                        <a:t> a animační výdaje</a:t>
                      </a:r>
                      <a:endParaRPr lang="cs-CZ" sz="2000" b="0" i="0" u="none" strike="noStrike" dirty="0">
                        <a:solidFill>
                          <a:srgbClr val="000000"/>
                        </a:solidFill>
                        <a:effectLst/>
                        <a:latin typeface="Arial"/>
                      </a:endParaRPr>
                    </a:p>
                  </a:txBody>
                  <a:tcPr marL="9525" marR="9525" marT="9525" marB="0" anchor="ctr"/>
                </a:tc>
                <a:tc>
                  <a:txBody>
                    <a:bodyPr/>
                    <a:lstStyle/>
                    <a:p>
                      <a:pPr algn="ctr" fontAlgn="ctr"/>
                      <a:r>
                        <a:rPr lang="cs-CZ" sz="2000" u="none" strike="noStrike" dirty="0" smtClean="0">
                          <a:effectLst/>
                        </a:rPr>
                        <a:t>9/2015</a:t>
                      </a:r>
                      <a:endParaRPr lang="cs-CZ" sz="2000" b="0" i="0" u="none" strike="noStrike" dirty="0">
                        <a:solidFill>
                          <a:srgbClr val="000000"/>
                        </a:solidFill>
                        <a:effectLst/>
                        <a:latin typeface="Arial"/>
                      </a:endParaRPr>
                    </a:p>
                  </a:txBody>
                  <a:tcPr marL="9525" marR="9525" marT="9525" marB="0" anchor="ctr">
                    <a:solidFill>
                      <a:schemeClr val="accent1">
                        <a:lumMod val="20000"/>
                        <a:lumOff val="80000"/>
                      </a:schemeClr>
                    </a:solidFill>
                  </a:tcPr>
                </a:tc>
              </a:tr>
              <a:tr h="341651">
                <a:tc>
                  <a:txBody>
                    <a:bodyPr/>
                    <a:lstStyle/>
                    <a:p>
                      <a:pPr algn="ctr" fontAlgn="ctr"/>
                      <a:r>
                        <a:rPr lang="cs-CZ" sz="2000" b="0" i="0" u="none" strike="noStrike" dirty="0" smtClean="0">
                          <a:solidFill>
                            <a:srgbClr val="000000"/>
                          </a:solidFill>
                          <a:effectLst/>
                          <a:latin typeface="Arial"/>
                        </a:rPr>
                        <a:t>7</a:t>
                      </a:r>
                      <a:endParaRPr lang="cs-CZ" sz="2000" b="0" i="0" u="none" strike="noStrike" dirty="0">
                        <a:solidFill>
                          <a:srgbClr val="000000"/>
                        </a:solidFill>
                        <a:effectLst/>
                        <a:latin typeface="Arial"/>
                      </a:endParaRPr>
                    </a:p>
                  </a:txBody>
                  <a:tcPr marL="9525" marR="9525" marT="9525" marB="0" anchor="ctr"/>
                </a:tc>
                <a:tc>
                  <a:txBody>
                    <a:bodyPr/>
                    <a:lstStyle/>
                    <a:p>
                      <a:pPr algn="l" fontAlgn="ctr"/>
                      <a:r>
                        <a:rPr lang="cs-CZ" sz="2000" b="0" i="0" u="none" strike="noStrike" dirty="0" smtClean="0">
                          <a:solidFill>
                            <a:schemeClr val="dk1"/>
                          </a:solidFill>
                          <a:effectLst/>
                          <a:latin typeface="+mn-lt"/>
                        </a:rPr>
                        <a:t>Deinstitucionalizace</a:t>
                      </a:r>
                      <a:r>
                        <a:rPr lang="cs-CZ" sz="2000" b="0" i="0" u="none" strike="noStrike" baseline="0" dirty="0" smtClean="0">
                          <a:solidFill>
                            <a:schemeClr val="dk1"/>
                          </a:solidFill>
                          <a:effectLst/>
                          <a:latin typeface="+mn-lt"/>
                        </a:rPr>
                        <a:t> sociálních služeb</a:t>
                      </a:r>
                      <a:endParaRPr lang="cs-CZ" sz="2000" b="0" i="0" u="none" strike="noStrike" dirty="0">
                        <a:solidFill>
                          <a:srgbClr val="000000"/>
                        </a:solidFill>
                        <a:effectLst/>
                        <a:latin typeface="Arial"/>
                      </a:endParaRPr>
                    </a:p>
                  </a:txBody>
                  <a:tcPr marL="9525" marR="9525" marT="9525" marB="0" anchor="ctr"/>
                </a:tc>
                <a:tc>
                  <a:txBody>
                    <a:bodyPr/>
                    <a:lstStyle/>
                    <a:p>
                      <a:pPr algn="ctr" fontAlgn="ctr"/>
                      <a:r>
                        <a:rPr lang="cs-CZ" sz="2000" u="none" strike="noStrike" dirty="0" smtClean="0">
                          <a:effectLst/>
                        </a:rPr>
                        <a:t>9/2015</a:t>
                      </a:r>
                      <a:endParaRPr lang="cs-CZ" sz="2000" b="0" i="0" u="none" strike="noStrike" dirty="0">
                        <a:solidFill>
                          <a:srgbClr val="000000"/>
                        </a:solidFill>
                        <a:effectLst/>
                        <a:latin typeface="Arial"/>
                      </a:endParaRPr>
                    </a:p>
                  </a:txBody>
                  <a:tcPr marL="9525" marR="9525" marT="9525" marB="0" anchor="ctr">
                    <a:solidFill>
                      <a:schemeClr val="accent1">
                        <a:lumMod val="20000"/>
                        <a:lumOff val="80000"/>
                      </a:schemeClr>
                    </a:solidFill>
                  </a:tcPr>
                </a:tc>
              </a:tr>
              <a:tr h="341651">
                <a:tc>
                  <a:txBody>
                    <a:bodyPr/>
                    <a:lstStyle/>
                    <a:p>
                      <a:pPr algn="ctr" fontAlgn="ctr"/>
                      <a:r>
                        <a:rPr lang="cs-CZ" sz="2000" b="0" i="0" u="none" strike="noStrike" dirty="0" smtClean="0">
                          <a:solidFill>
                            <a:srgbClr val="000000"/>
                          </a:solidFill>
                          <a:effectLst/>
                          <a:latin typeface="Arial"/>
                        </a:rPr>
                        <a:t>8</a:t>
                      </a:r>
                      <a:endParaRPr lang="cs-CZ" sz="2000" b="0" i="0" u="none" strike="noStrike" dirty="0">
                        <a:solidFill>
                          <a:srgbClr val="000000"/>
                        </a:solidFill>
                        <a:effectLst/>
                        <a:latin typeface="Arial"/>
                      </a:endParaRPr>
                    </a:p>
                  </a:txBody>
                  <a:tcPr marL="9525" marR="9525" marT="9525" marB="0" anchor="ctr"/>
                </a:tc>
                <a:tc>
                  <a:txBody>
                    <a:bodyPr/>
                    <a:lstStyle/>
                    <a:p>
                      <a:pPr algn="l" fontAlgn="ctr"/>
                      <a:r>
                        <a:rPr lang="cs-CZ" sz="2000" b="0" i="0" u="none" strike="noStrike" dirty="0" smtClean="0">
                          <a:solidFill>
                            <a:schemeClr val="dk1"/>
                          </a:solidFill>
                          <a:effectLst/>
                          <a:latin typeface="+mn-lt"/>
                        </a:rPr>
                        <a:t>Technická</a:t>
                      </a:r>
                      <a:r>
                        <a:rPr lang="cs-CZ" sz="2000" b="0" i="0" u="none" strike="noStrike" baseline="0" dirty="0" smtClean="0">
                          <a:solidFill>
                            <a:schemeClr val="dk1"/>
                          </a:solidFill>
                          <a:effectLst/>
                          <a:latin typeface="+mn-lt"/>
                        </a:rPr>
                        <a:t> pomoc</a:t>
                      </a:r>
                      <a:endParaRPr lang="cs-CZ" sz="2000" b="0" i="0" u="none" strike="noStrike" dirty="0">
                        <a:solidFill>
                          <a:srgbClr val="000000"/>
                        </a:solidFill>
                        <a:effectLst/>
                        <a:latin typeface="Arial"/>
                      </a:endParaRPr>
                    </a:p>
                  </a:txBody>
                  <a:tcPr marL="9525" marR="9525" marT="9525" marB="0" anchor="ctr"/>
                </a:tc>
                <a:tc>
                  <a:txBody>
                    <a:bodyPr/>
                    <a:lstStyle/>
                    <a:p>
                      <a:pPr algn="ctr" fontAlgn="ctr"/>
                      <a:r>
                        <a:rPr lang="cs-CZ" sz="2000" u="none" strike="noStrike" dirty="0" smtClean="0">
                          <a:effectLst/>
                        </a:rPr>
                        <a:t>9/2015</a:t>
                      </a:r>
                      <a:endParaRPr lang="cs-CZ" sz="2000" b="0" i="0" u="none" strike="noStrike" dirty="0">
                        <a:solidFill>
                          <a:srgbClr val="000000"/>
                        </a:solidFill>
                        <a:effectLst/>
                        <a:latin typeface="Arial"/>
                      </a:endParaRPr>
                    </a:p>
                  </a:txBody>
                  <a:tcPr marL="9525" marR="9525" marT="9525" marB="0" anchor="ctr">
                    <a:solidFill>
                      <a:schemeClr val="accent1">
                        <a:lumMod val="20000"/>
                        <a:lumOff val="80000"/>
                      </a:schemeClr>
                    </a:solidFill>
                  </a:tcPr>
                </a:tc>
              </a:tr>
              <a:tr h="341651">
                <a:tc>
                  <a:txBody>
                    <a:bodyPr/>
                    <a:lstStyle/>
                    <a:p>
                      <a:pPr algn="ctr" fontAlgn="ctr"/>
                      <a:r>
                        <a:rPr lang="cs-CZ" sz="2000" b="0" i="0" u="none" strike="noStrike" dirty="0" smtClean="0">
                          <a:solidFill>
                            <a:srgbClr val="000000"/>
                          </a:solidFill>
                          <a:effectLst/>
                          <a:latin typeface="Arial"/>
                        </a:rPr>
                        <a:t>9</a:t>
                      </a:r>
                      <a:endParaRPr lang="cs-CZ" sz="2000" b="0" i="0" u="none" strike="noStrike" dirty="0">
                        <a:solidFill>
                          <a:srgbClr val="000000"/>
                        </a:solidFill>
                        <a:effectLst/>
                        <a:latin typeface="Arial"/>
                      </a:endParaRPr>
                    </a:p>
                  </a:txBody>
                  <a:tcPr marL="9525" marR="9525" marT="9525" marB="0" anchor="ctr"/>
                </a:tc>
                <a:tc>
                  <a:txBody>
                    <a:bodyPr/>
                    <a:lstStyle/>
                    <a:p>
                      <a:pPr algn="l" fontAlgn="ctr"/>
                      <a:r>
                        <a:rPr lang="cs-CZ" sz="2000" b="0" i="0" u="none" strike="noStrike" dirty="0" smtClean="0">
                          <a:solidFill>
                            <a:srgbClr val="000000"/>
                          </a:solidFill>
                          <a:effectLst/>
                          <a:latin typeface="Arial"/>
                        </a:rPr>
                        <a:t>Územní studie</a:t>
                      </a:r>
                      <a:endParaRPr lang="cs-CZ" sz="2000" b="0" i="0" u="none" strike="noStrike" dirty="0">
                        <a:solidFill>
                          <a:srgbClr val="000000"/>
                        </a:solidFill>
                        <a:effectLst/>
                        <a:latin typeface="Arial"/>
                      </a:endParaRPr>
                    </a:p>
                  </a:txBody>
                  <a:tcPr marL="9525" marR="9525" marT="9525" marB="0" anchor="ctr"/>
                </a:tc>
                <a:tc>
                  <a:txBody>
                    <a:bodyPr/>
                    <a:lstStyle/>
                    <a:p>
                      <a:pPr algn="ctr" fontAlgn="ctr"/>
                      <a:r>
                        <a:rPr lang="cs-CZ" sz="2000" b="0" i="0" u="none" strike="noStrike" dirty="0" smtClean="0">
                          <a:solidFill>
                            <a:srgbClr val="000000"/>
                          </a:solidFill>
                          <a:effectLst/>
                          <a:latin typeface="Arial"/>
                        </a:rPr>
                        <a:t>10/2015</a:t>
                      </a:r>
                      <a:endParaRPr lang="cs-CZ" sz="2000" b="0" i="0" u="none" strike="noStrike" dirty="0">
                        <a:solidFill>
                          <a:srgbClr val="000000"/>
                        </a:solidFill>
                        <a:effectLst/>
                        <a:latin typeface="Arial"/>
                      </a:endParaRPr>
                    </a:p>
                  </a:txBody>
                  <a:tcPr marL="9525" marR="9525" marT="9525" marB="0" anchor="ctr">
                    <a:solidFill>
                      <a:schemeClr val="accent1">
                        <a:lumMod val="20000"/>
                        <a:lumOff val="80000"/>
                      </a:schemeClr>
                    </a:solidFill>
                  </a:tcPr>
                </a:tc>
              </a:tr>
              <a:tr h="341651">
                <a:tc>
                  <a:txBody>
                    <a:bodyPr/>
                    <a:lstStyle/>
                    <a:p>
                      <a:pPr algn="ctr" fontAlgn="ctr"/>
                      <a:r>
                        <a:rPr lang="cs-CZ" sz="2000" b="0" i="0" u="none" strike="noStrike" dirty="0" smtClean="0">
                          <a:solidFill>
                            <a:srgbClr val="000000"/>
                          </a:solidFill>
                          <a:effectLst/>
                          <a:latin typeface="Arial"/>
                        </a:rPr>
                        <a:t>10</a:t>
                      </a:r>
                      <a:endParaRPr lang="cs-CZ" sz="2000" b="0" i="0" u="none" strike="noStrike" dirty="0">
                        <a:solidFill>
                          <a:srgbClr val="000000"/>
                        </a:solidFill>
                        <a:effectLst/>
                        <a:latin typeface="Arial"/>
                      </a:endParaRPr>
                    </a:p>
                  </a:txBody>
                  <a:tcPr marL="9525" marR="9525" marT="9525" marB="0" anchor="ctr"/>
                </a:tc>
                <a:tc>
                  <a:txBody>
                    <a:bodyPr/>
                    <a:lstStyle/>
                    <a:p>
                      <a:pPr algn="l" fontAlgn="ctr"/>
                      <a:r>
                        <a:rPr lang="cs-CZ" sz="2000" b="0" i="0" u="none" strike="noStrike" dirty="0" smtClean="0">
                          <a:solidFill>
                            <a:srgbClr val="000000"/>
                          </a:solidFill>
                          <a:effectLst/>
                          <a:latin typeface="Arial"/>
                        </a:rPr>
                        <a:t>Kyberbezpečnost</a:t>
                      </a:r>
                      <a:endParaRPr lang="cs-CZ" sz="2000" b="0" i="0" u="none" strike="noStrike" dirty="0">
                        <a:solidFill>
                          <a:srgbClr val="000000"/>
                        </a:solidFill>
                        <a:effectLst/>
                        <a:latin typeface="Arial"/>
                      </a:endParaRPr>
                    </a:p>
                  </a:txBody>
                  <a:tcPr marL="9525" marR="9525" marT="9525" marB="0" anchor="ctr"/>
                </a:tc>
                <a:tc>
                  <a:txBody>
                    <a:bodyPr/>
                    <a:lstStyle/>
                    <a:p>
                      <a:pPr algn="ctr" fontAlgn="ctr"/>
                      <a:r>
                        <a:rPr lang="cs-CZ" sz="2000" b="0" i="0" u="none" strike="noStrike" dirty="0" smtClean="0">
                          <a:solidFill>
                            <a:srgbClr val="000000"/>
                          </a:solidFill>
                          <a:effectLst/>
                          <a:latin typeface="Arial"/>
                        </a:rPr>
                        <a:t>10/2015</a:t>
                      </a:r>
                      <a:endParaRPr lang="cs-CZ" sz="2000" b="0" i="0" u="none" strike="noStrike" dirty="0">
                        <a:solidFill>
                          <a:srgbClr val="000000"/>
                        </a:solidFill>
                        <a:effectLst/>
                        <a:latin typeface="Arial"/>
                      </a:endParaRPr>
                    </a:p>
                  </a:txBody>
                  <a:tcPr marL="9525" marR="9525" marT="9525" marB="0" anchor="ctr">
                    <a:solidFill>
                      <a:schemeClr val="accent1">
                        <a:lumMod val="20000"/>
                        <a:lumOff val="80000"/>
                      </a:schemeClr>
                    </a:solidFill>
                  </a:tcPr>
                </a:tc>
              </a:tr>
              <a:tr h="341651">
                <a:tc>
                  <a:txBody>
                    <a:bodyPr/>
                    <a:lstStyle/>
                    <a:p>
                      <a:pPr algn="ctr" fontAlgn="ctr"/>
                      <a:r>
                        <a:rPr lang="cs-CZ" sz="2000" b="0" i="0" u="none" strike="noStrike" dirty="0" smtClean="0">
                          <a:solidFill>
                            <a:srgbClr val="000000"/>
                          </a:solidFill>
                          <a:effectLst/>
                          <a:latin typeface="Arial"/>
                        </a:rPr>
                        <a:t>11</a:t>
                      </a:r>
                      <a:endParaRPr lang="cs-CZ" sz="2000" b="0" i="0" u="none" strike="noStrike" dirty="0">
                        <a:solidFill>
                          <a:srgbClr val="000000"/>
                        </a:solidFill>
                        <a:effectLst/>
                        <a:latin typeface="Arial"/>
                      </a:endParaRPr>
                    </a:p>
                  </a:txBody>
                  <a:tcPr marL="9525" marR="9525" marT="9525" marB="0" anchor="ctr"/>
                </a:tc>
                <a:tc>
                  <a:txBody>
                    <a:bodyPr/>
                    <a:lstStyle/>
                    <a:p>
                      <a:pPr algn="l" fontAlgn="ctr"/>
                      <a:r>
                        <a:rPr lang="cs-CZ" sz="2000" b="0" i="0" u="none" strike="noStrike" dirty="0" smtClean="0">
                          <a:solidFill>
                            <a:srgbClr val="000000"/>
                          </a:solidFill>
                          <a:effectLst/>
                          <a:latin typeface="Arial"/>
                        </a:rPr>
                        <a:t>Sociální podnikání pro SVL</a:t>
                      </a:r>
                      <a:endParaRPr lang="cs-CZ" sz="2000" b="0" i="0" u="none" strike="noStrike" dirty="0">
                        <a:solidFill>
                          <a:srgbClr val="000000"/>
                        </a:solidFill>
                        <a:effectLst/>
                        <a:latin typeface="Arial"/>
                      </a:endParaRPr>
                    </a:p>
                  </a:txBody>
                  <a:tcPr marL="9525" marR="9525" marT="9525" marB="0" anchor="ctr"/>
                </a:tc>
                <a:tc>
                  <a:txBody>
                    <a:bodyPr/>
                    <a:lstStyle/>
                    <a:p>
                      <a:pPr algn="ctr" fontAlgn="ctr"/>
                      <a:r>
                        <a:rPr lang="cs-CZ" sz="2000" b="0" i="0" u="none" strike="noStrike" dirty="0" smtClean="0">
                          <a:solidFill>
                            <a:srgbClr val="000000"/>
                          </a:solidFill>
                          <a:effectLst/>
                          <a:latin typeface="Arial"/>
                        </a:rPr>
                        <a:t>10/2015</a:t>
                      </a:r>
                      <a:endParaRPr lang="cs-CZ" sz="2000" b="0" i="0" u="none" strike="noStrike" dirty="0">
                        <a:solidFill>
                          <a:srgbClr val="000000"/>
                        </a:solidFill>
                        <a:effectLst/>
                        <a:latin typeface="Arial"/>
                      </a:endParaRPr>
                    </a:p>
                  </a:txBody>
                  <a:tcPr marL="9525" marR="9525" marT="9525" marB="0" anchor="ctr">
                    <a:solidFill>
                      <a:schemeClr val="accent1">
                        <a:lumMod val="20000"/>
                        <a:lumOff val="80000"/>
                      </a:schemeClr>
                    </a:solidFill>
                  </a:tcPr>
                </a:tc>
              </a:tr>
              <a:tr h="341651">
                <a:tc>
                  <a:txBody>
                    <a:bodyPr/>
                    <a:lstStyle/>
                    <a:p>
                      <a:pPr algn="ctr" fontAlgn="ctr"/>
                      <a:r>
                        <a:rPr lang="cs-CZ" sz="2000" b="0" i="0" u="none" strike="noStrike" dirty="0" smtClean="0">
                          <a:solidFill>
                            <a:srgbClr val="000000"/>
                          </a:solidFill>
                          <a:effectLst/>
                          <a:latin typeface="Arial"/>
                        </a:rPr>
                        <a:t>12</a:t>
                      </a:r>
                      <a:endParaRPr lang="cs-CZ" sz="2000" b="0" i="0" u="none" strike="noStrike" dirty="0">
                        <a:solidFill>
                          <a:srgbClr val="000000"/>
                        </a:solidFill>
                        <a:effectLst/>
                        <a:latin typeface="Arial"/>
                      </a:endParaRPr>
                    </a:p>
                  </a:txBody>
                  <a:tcPr marL="9525" marR="9525" marT="9525" marB="0" anchor="ctr"/>
                </a:tc>
                <a:tc>
                  <a:txBody>
                    <a:bodyPr/>
                    <a:lstStyle/>
                    <a:p>
                      <a:pPr algn="l" fontAlgn="ctr"/>
                      <a:r>
                        <a:rPr lang="cs-CZ" sz="2000" b="0" i="0" u="none" strike="noStrike" dirty="0" smtClean="0">
                          <a:solidFill>
                            <a:srgbClr val="000000"/>
                          </a:solidFill>
                          <a:effectLst/>
                          <a:latin typeface="Arial"/>
                        </a:rPr>
                        <a:t>Sociální podnikání</a:t>
                      </a:r>
                      <a:endParaRPr lang="cs-CZ" sz="2000" b="0" i="0" u="none" strike="noStrike" dirty="0">
                        <a:solidFill>
                          <a:srgbClr val="000000"/>
                        </a:solidFill>
                        <a:effectLst/>
                        <a:latin typeface="Arial"/>
                      </a:endParaRPr>
                    </a:p>
                  </a:txBody>
                  <a:tcPr marL="9525" marR="9525" marT="9525" marB="0" anchor="ctr"/>
                </a:tc>
                <a:tc>
                  <a:txBody>
                    <a:bodyPr/>
                    <a:lstStyle/>
                    <a:p>
                      <a:pPr algn="ctr" fontAlgn="ctr"/>
                      <a:r>
                        <a:rPr lang="cs-CZ" sz="2000" b="0" i="0" u="none" strike="noStrike" dirty="0" smtClean="0">
                          <a:solidFill>
                            <a:srgbClr val="000000"/>
                          </a:solidFill>
                          <a:effectLst/>
                          <a:latin typeface="Arial"/>
                        </a:rPr>
                        <a:t>10/2015</a:t>
                      </a:r>
                      <a:endParaRPr lang="cs-CZ" sz="2000" b="0" i="0" u="none" strike="noStrike" dirty="0">
                        <a:solidFill>
                          <a:srgbClr val="000000"/>
                        </a:solidFill>
                        <a:effectLst/>
                        <a:latin typeface="Arial"/>
                      </a:endParaRPr>
                    </a:p>
                  </a:txBody>
                  <a:tcPr marL="9525" marR="9525" marT="9525" marB="0" anchor="ctr">
                    <a:solidFill>
                      <a:schemeClr val="accent1">
                        <a:lumMod val="20000"/>
                        <a:lumOff val="80000"/>
                      </a:schemeClr>
                    </a:solidFill>
                  </a:tcPr>
                </a:tc>
              </a:tr>
            </a:tbl>
          </a:graphicData>
        </a:graphic>
      </p:graphicFrame>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číslo snímku 3"/>
          <p:cNvSpPr>
            <a:spLocks noGrp="1"/>
          </p:cNvSpPr>
          <p:nvPr>
            <p:ph type="sldNum" sz="quarter" idx="12"/>
          </p:nvPr>
        </p:nvSpPr>
        <p:spPr/>
        <p:txBody>
          <a:bodyPr/>
          <a:lstStyle/>
          <a:p>
            <a:fld id="{CA6B5227-2C6F-B94D-9D8F-826F9170706D}" type="slidenum">
              <a:rPr lang="en-US" smtClean="0"/>
              <a:t>7</a:t>
            </a:fld>
            <a:endParaRPr lang="en-US" dirty="0"/>
          </a:p>
        </p:txBody>
      </p:sp>
    </p:spTree>
    <p:extLst>
      <p:ext uri="{BB962C8B-B14F-4D97-AF65-F5344CB8AC3E}">
        <p14:creationId xmlns:p14="http://schemas.microsoft.com/office/powerpoint/2010/main" val="1172763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975"/>
            <a:ext cx="8229600" cy="1155801"/>
          </a:xfrm>
        </p:spPr>
        <p:txBody>
          <a:bodyPr/>
          <a:lstStyle/>
          <a:p>
            <a:r>
              <a:rPr lang="cs-CZ" sz="3200" dirty="0" smtClean="0"/>
              <a:t>Harmonogram výzev IROP 2015</a:t>
            </a:r>
            <a:endParaRPr lang="it-IT" sz="3200" dirty="0"/>
          </a:p>
        </p:txBody>
      </p:sp>
      <p:graphicFrame>
        <p:nvGraphicFramePr>
          <p:cNvPr id="7" name="Zástupný symbol pro obsah 6"/>
          <p:cNvGraphicFramePr>
            <a:graphicFrameLocks noGrp="1"/>
          </p:cNvGraphicFramePr>
          <p:nvPr>
            <p:ph idx="1"/>
            <p:extLst>
              <p:ext uri="{D42A27DB-BD31-4B8C-83A1-F6EECF244321}">
                <p14:modId xmlns:p14="http://schemas.microsoft.com/office/powerpoint/2010/main" val="203523596"/>
              </p:ext>
            </p:extLst>
          </p:nvPr>
        </p:nvGraphicFramePr>
        <p:xfrm>
          <a:off x="358220" y="1668541"/>
          <a:ext cx="8531255" cy="3659902"/>
        </p:xfrm>
        <a:graphic>
          <a:graphicData uri="http://schemas.openxmlformats.org/drawingml/2006/table">
            <a:tbl>
              <a:tblPr>
                <a:tableStyleId>{5C22544A-7EE6-4342-B048-85BDC9FD1C3A}</a:tableStyleId>
              </a:tblPr>
              <a:tblGrid>
                <a:gridCol w="1403989"/>
                <a:gridCol w="5878977"/>
                <a:gridCol w="1248289"/>
              </a:tblGrid>
              <a:tr h="635494">
                <a:tc>
                  <a:txBody>
                    <a:bodyPr/>
                    <a:lstStyle/>
                    <a:p>
                      <a:pPr algn="ctr" fontAlgn="b"/>
                      <a:r>
                        <a:rPr lang="cs-CZ" sz="2000" b="1" u="none" strike="noStrike" dirty="0" smtClean="0">
                          <a:effectLst/>
                        </a:rPr>
                        <a:t>Číslo výzvy</a:t>
                      </a:r>
                      <a:endParaRPr lang="cs-CZ" sz="2000" b="1" i="0" u="none" strike="noStrike" dirty="0">
                        <a:solidFill>
                          <a:srgbClr val="000000"/>
                        </a:solidFill>
                        <a:effectLst/>
                        <a:latin typeface="Calibri"/>
                      </a:endParaRPr>
                    </a:p>
                  </a:txBody>
                  <a:tcPr marL="9525" marR="9525" marT="9525" marB="0" anchor="ctr"/>
                </a:tc>
                <a:tc>
                  <a:txBody>
                    <a:bodyPr/>
                    <a:lstStyle/>
                    <a:p>
                      <a:pPr algn="ctr" fontAlgn="b"/>
                      <a:r>
                        <a:rPr lang="cs-CZ" sz="2000" b="1" i="0" u="none" strike="noStrike" baseline="0" dirty="0" smtClean="0">
                          <a:solidFill>
                            <a:schemeClr val="dk1"/>
                          </a:solidFill>
                          <a:effectLst/>
                          <a:latin typeface="+mn-lt"/>
                        </a:rPr>
                        <a:t>Plánované výzvy IROP do konce 2015</a:t>
                      </a:r>
                      <a:endParaRPr lang="cs-CZ" sz="2000" b="1" i="0" u="none" strike="noStrike" dirty="0">
                        <a:solidFill>
                          <a:srgbClr val="000000"/>
                        </a:solidFill>
                        <a:effectLst/>
                        <a:latin typeface="Calibri"/>
                      </a:endParaRPr>
                    </a:p>
                  </a:txBody>
                  <a:tcPr marL="9525" marR="9525" marT="9525" marB="0" anchor="ctr"/>
                </a:tc>
                <a:tc>
                  <a:txBody>
                    <a:bodyPr/>
                    <a:lstStyle/>
                    <a:p>
                      <a:pPr algn="ctr" fontAlgn="b"/>
                      <a:r>
                        <a:rPr lang="cs-CZ" sz="2000" b="1" u="none" strike="noStrike" dirty="0">
                          <a:effectLst/>
                        </a:rPr>
                        <a:t>Vyhlášení</a:t>
                      </a:r>
                      <a:endParaRPr lang="cs-CZ" sz="2000" b="1" i="0" u="none" strike="noStrike" dirty="0">
                        <a:solidFill>
                          <a:srgbClr val="000000"/>
                        </a:solidFill>
                        <a:effectLst/>
                        <a:latin typeface="Calibri"/>
                      </a:endParaRPr>
                    </a:p>
                  </a:txBody>
                  <a:tcPr marL="9525" marR="9525" marT="9525" marB="0" anchor="ctr"/>
                </a:tc>
              </a:tr>
              <a:tr h="350684">
                <a:tc>
                  <a:txBody>
                    <a:bodyPr/>
                    <a:lstStyle/>
                    <a:p>
                      <a:pPr algn="ctr" fontAlgn="ctr"/>
                      <a:r>
                        <a:rPr lang="cs-CZ" sz="2000" b="0" i="0" u="none" strike="noStrike" dirty="0" smtClean="0">
                          <a:solidFill>
                            <a:srgbClr val="000000"/>
                          </a:solidFill>
                          <a:effectLst/>
                          <a:latin typeface="Arial"/>
                        </a:rPr>
                        <a:t>13</a:t>
                      </a:r>
                      <a:endParaRPr lang="cs-CZ" sz="2000" b="0" i="0" u="none" strike="noStrike" dirty="0">
                        <a:solidFill>
                          <a:srgbClr val="000000"/>
                        </a:solidFill>
                        <a:effectLst/>
                        <a:latin typeface="Arial"/>
                      </a:endParaRPr>
                    </a:p>
                  </a:txBody>
                  <a:tcPr marL="9525" marR="9525" marT="9525" marB="0" anchor="ctr"/>
                </a:tc>
                <a:tc>
                  <a:txBody>
                    <a:bodyPr/>
                    <a:lstStyle/>
                    <a:p>
                      <a:pPr algn="l" fontAlgn="ctr"/>
                      <a:r>
                        <a:rPr lang="cs-CZ" sz="2000" b="0" i="0" u="none" strike="noStrike" dirty="0" smtClean="0">
                          <a:solidFill>
                            <a:schemeClr val="dk1"/>
                          </a:solidFill>
                          <a:effectLst/>
                          <a:latin typeface="+mn-lt"/>
                        </a:rPr>
                        <a:t>Revitalizace</a:t>
                      </a:r>
                      <a:r>
                        <a:rPr lang="cs-CZ" sz="2000" b="0" i="0" u="none" strike="noStrike" baseline="0" dirty="0" smtClean="0">
                          <a:solidFill>
                            <a:schemeClr val="dk1"/>
                          </a:solidFill>
                          <a:effectLst/>
                          <a:latin typeface="+mn-lt"/>
                        </a:rPr>
                        <a:t> souboru vybraných památek</a:t>
                      </a:r>
                      <a:endParaRPr lang="cs-CZ" sz="2000" b="0" i="0" u="none" strike="noStrike" dirty="0">
                        <a:solidFill>
                          <a:srgbClr val="000000"/>
                        </a:solidFill>
                        <a:effectLst/>
                        <a:latin typeface="Arial"/>
                      </a:endParaRPr>
                    </a:p>
                  </a:txBody>
                  <a:tcPr marL="9525" marR="9525" marT="9525" marB="0" anchor="ctr"/>
                </a:tc>
                <a:tc>
                  <a:txBody>
                    <a:bodyPr/>
                    <a:lstStyle/>
                    <a:p>
                      <a:pPr algn="ctr" fontAlgn="ctr"/>
                      <a:r>
                        <a:rPr lang="cs-CZ" sz="2000" u="none" strike="noStrike" dirty="0" smtClean="0">
                          <a:effectLst/>
                        </a:rPr>
                        <a:t>11/2015</a:t>
                      </a:r>
                      <a:endParaRPr lang="cs-CZ" sz="2000" b="0" i="0" u="none" strike="noStrike" dirty="0">
                        <a:solidFill>
                          <a:srgbClr val="000000"/>
                        </a:solidFill>
                        <a:effectLst/>
                        <a:latin typeface="Arial"/>
                      </a:endParaRPr>
                    </a:p>
                  </a:txBody>
                  <a:tcPr marL="9525" marR="9525" marT="9525" marB="0" anchor="ctr">
                    <a:solidFill>
                      <a:schemeClr val="accent1">
                        <a:lumMod val="20000"/>
                        <a:lumOff val="80000"/>
                      </a:schemeClr>
                    </a:solidFill>
                  </a:tcPr>
                </a:tc>
              </a:tr>
              <a:tr h="350684">
                <a:tc>
                  <a:txBody>
                    <a:bodyPr/>
                    <a:lstStyle/>
                    <a:p>
                      <a:pPr algn="ctr" fontAlgn="ctr"/>
                      <a:r>
                        <a:rPr lang="cs-CZ" sz="2000" b="0" i="0" u="none" strike="noStrike" dirty="0" smtClean="0">
                          <a:solidFill>
                            <a:srgbClr val="000000"/>
                          </a:solidFill>
                          <a:effectLst/>
                          <a:latin typeface="Arial"/>
                        </a:rPr>
                        <a:t>14</a:t>
                      </a:r>
                      <a:endParaRPr lang="cs-CZ" sz="2000" b="0" i="0" u="none" strike="noStrike" dirty="0">
                        <a:solidFill>
                          <a:srgbClr val="000000"/>
                        </a:solidFill>
                        <a:effectLst/>
                        <a:latin typeface="Arial"/>
                      </a:endParaRPr>
                    </a:p>
                  </a:txBody>
                  <a:tcPr marL="9525" marR="9525" marT="9525" marB="0" anchor="ctr"/>
                </a:tc>
                <a:tc>
                  <a:txBody>
                    <a:bodyPr/>
                    <a:lstStyle/>
                    <a:p>
                      <a:pPr algn="l" fontAlgn="ctr"/>
                      <a:r>
                        <a:rPr lang="cs-CZ" sz="2000" b="0" i="0" u="none" strike="noStrike" dirty="0" smtClean="0">
                          <a:solidFill>
                            <a:schemeClr val="dk1"/>
                          </a:solidFill>
                          <a:effectLst/>
                          <a:latin typeface="+mn-lt"/>
                        </a:rPr>
                        <a:t>Infrastruktura</a:t>
                      </a:r>
                      <a:r>
                        <a:rPr lang="cs-CZ" sz="2000" b="0" i="0" u="none" strike="noStrike" baseline="0" dirty="0" smtClean="0">
                          <a:solidFill>
                            <a:schemeClr val="dk1"/>
                          </a:solidFill>
                          <a:effectLst/>
                          <a:latin typeface="+mn-lt"/>
                        </a:rPr>
                        <a:t> pro předškolní vzdělávání</a:t>
                      </a:r>
                      <a:endParaRPr lang="cs-CZ" sz="2000" b="0" i="0" u="none" strike="noStrike" dirty="0">
                        <a:solidFill>
                          <a:srgbClr val="000000"/>
                        </a:solidFill>
                        <a:effectLst/>
                        <a:latin typeface="Arial"/>
                      </a:endParaRPr>
                    </a:p>
                  </a:txBody>
                  <a:tcPr marL="9525" marR="9525" marT="9525" marB="0" anchor="ctr"/>
                </a:tc>
                <a:tc>
                  <a:txBody>
                    <a:bodyPr/>
                    <a:lstStyle/>
                    <a:p>
                      <a:pPr algn="ctr" fontAlgn="ctr"/>
                      <a:r>
                        <a:rPr lang="cs-CZ" sz="2000" u="none" strike="noStrike" dirty="0" smtClean="0">
                          <a:effectLst/>
                        </a:rPr>
                        <a:t>11/2015</a:t>
                      </a:r>
                      <a:endParaRPr lang="cs-CZ" sz="2000" b="0" i="0" u="none" strike="noStrike" dirty="0">
                        <a:solidFill>
                          <a:srgbClr val="000000"/>
                        </a:solidFill>
                        <a:effectLst/>
                        <a:latin typeface="Arial"/>
                      </a:endParaRPr>
                    </a:p>
                  </a:txBody>
                  <a:tcPr marL="9525" marR="9525" marT="9525" marB="0" anchor="ctr">
                    <a:solidFill>
                      <a:schemeClr val="accent1">
                        <a:lumMod val="20000"/>
                        <a:lumOff val="80000"/>
                      </a:schemeClr>
                    </a:solidFill>
                  </a:tcPr>
                </a:tc>
              </a:tr>
              <a:tr h="635494">
                <a:tc>
                  <a:txBody>
                    <a:bodyPr/>
                    <a:lstStyle/>
                    <a:p>
                      <a:pPr algn="ctr" fontAlgn="ctr"/>
                      <a:r>
                        <a:rPr lang="cs-CZ" sz="2000" b="0" i="0" u="none" strike="noStrike" dirty="0" smtClean="0">
                          <a:solidFill>
                            <a:srgbClr val="000000"/>
                          </a:solidFill>
                          <a:effectLst/>
                          <a:latin typeface="Arial"/>
                        </a:rPr>
                        <a:t>15</a:t>
                      </a:r>
                      <a:endParaRPr lang="cs-CZ" sz="2000" b="0" i="0" u="none" strike="noStrike" dirty="0">
                        <a:solidFill>
                          <a:srgbClr val="000000"/>
                        </a:solidFill>
                        <a:effectLst/>
                        <a:latin typeface="Arial"/>
                      </a:endParaRPr>
                    </a:p>
                  </a:txBody>
                  <a:tcPr marL="9525" marR="9525" marT="9525" marB="0" anchor="ctr"/>
                </a:tc>
                <a:tc>
                  <a:txBody>
                    <a:bodyPr/>
                    <a:lstStyle/>
                    <a:p>
                      <a:pPr algn="l" fontAlgn="ctr"/>
                      <a:r>
                        <a:rPr lang="cs-CZ" sz="2000" b="0" i="0" u="none" strike="noStrike" dirty="0" smtClean="0">
                          <a:solidFill>
                            <a:schemeClr val="dk1"/>
                          </a:solidFill>
                          <a:effectLst/>
                          <a:latin typeface="+mn-lt"/>
                        </a:rPr>
                        <a:t>Infrastruktura</a:t>
                      </a:r>
                      <a:r>
                        <a:rPr lang="cs-CZ" sz="2000" b="0" i="0" u="none" strike="noStrike" baseline="0" dirty="0" smtClean="0">
                          <a:solidFill>
                            <a:schemeClr val="dk1"/>
                          </a:solidFill>
                          <a:effectLst/>
                          <a:latin typeface="+mn-lt"/>
                        </a:rPr>
                        <a:t> pro předškolní vzdělávání v sociálně vyloučených lokalitách</a:t>
                      </a:r>
                      <a:endParaRPr lang="cs-CZ" sz="2000" b="0" i="0" u="none" strike="noStrike" dirty="0">
                        <a:solidFill>
                          <a:srgbClr val="000000"/>
                        </a:solidFill>
                        <a:effectLst/>
                        <a:latin typeface="Arial"/>
                      </a:endParaRPr>
                    </a:p>
                  </a:txBody>
                  <a:tcPr marL="9525" marR="9525" marT="9525" marB="0" anchor="ctr"/>
                </a:tc>
                <a:tc>
                  <a:txBody>
                    <a:bodyPr/>
                    <a:lstStyle/>
                    <a:p>
                      <a:pPr algn="ctr" fontAlgn="ctr"/>
                      <a:r>
                        <a:rPr lang="cs-CZ" sz="2000" u="none" strike="noStrike" dirty="0" smtClean="0">
                          <a:effectLst/>
                        </a:rPr>
                        <a:t>11/2015</a:t>
                      </a:r>
                      <a:endParaRPr lang="cs-CZ" sz="2000" b="0" i="0" u="none" strike="noStrike" dirty="0">
                        <a:solidFill>
                          <a:srgbClr val="000000"/>
                        </a:solidFill>
                        <a:effectLst/>
                        <a:latin typeface="+mn-lt"/>
                      </a:endParaRPr>
                    </a:p>
                  </a:txBody>
                  <a:tcPr marL="9525" marR="9525" marT="9525" marB="0" anchor="ctr">
                    <a:solidFill>
                      <a:schemeClr val="accent1">
                        <a:lumMod val="20000"/>
                        <a:lumOff val="80000"/>
                      </a:schemeClr>
                    </a:solidFill>
                  </a:tcPr>
                </a:tc>
              </a:tr>
              <a:tr h="350684">
                <a:tc>
                  <a:txBody>
                    <a:bodyPr/>
                    <a:lstStyle/>
                    <a:p>
                      <a:pPr algn="ctr" fontAlgn="ctr"/>
                      <a:r>
                        <a:rPr lang="cs-CZ" sz="2000" b="0" i="0" u="none" strike="noStrike" dirty="0" smtClean="0">
                          <a:solidFill>
                            <a:srgbClr val="000000"/>
                          </a:solidFill>
                          <a:effectLst/>
                          <a:latin typeface="Arial"/>
                        </a:rPr>
                        <a:t>16</a:t>
                      </a:r>
                      <a:endParaRPr lang="cs-CZ" sz="2000" b="0" i="0" u="none" strike="noStrike" dirty="0">
                        <a:solidFill>
                          <a:srgbClr val="000000"/>
                        </a:solidFill>
                        <a:effectLst/>
                        <a:latin typeface="Arial"/>
                      </a:endParaRPr>
                    </a:p>
                  </a:txBody>
                  <a:tcPr marL="9525" marR="9525" marT="9525" marB="0" anchor="ctr"/>
                </a:tc>
                <a:tc>
                  <a:txBody>
                    <a:bodyPr/>
                    <a:lstStyle/>
                    <a:p>
                      <a:pPr algn="l" fontAlgn="ctr"/>
                      <a:r>
                        <a:rPr lang="cs-CZ" sz="2000" b="0" i="0" u="none" strike="noStrike" dirty="0" smtClean="0">
                          <a:solidFill>
                            <a:schemeClr val="dk1"/>
                          </a:solidFill>
                          <a:effectLst/>
                          <a:latin typeface="+mn-lt"/>
                        </a:rPr>
                        <a:t>Energetické</a:t>
                      </a:r>
                      <a:r>
                        <a:rPr lang="cs-CZ" sz="2000" b="0" i="0" u="none" strike="noStrike" baseline="0" dirty="0" smtClean="0">
                          <a:solidFill>
                            <a:schemeClr val="dk1"/>
                          </a:solidFill>
                          <a:effectLst/>
                          <a:latin typeface="+mn-lt"/>
                        </a:rPr>
                        <a:t> úspory v bytových domech</a:t>
                      </a:r>
                      <a:endParaRPr lang="cs-CZ" sz="2000" b="0" i="0" u="none" strike="noStrike" dirty="0">
                        <a:solidFill>
                          <a:srgbClr val="000000"/>
                        </a:solidFill>
                        <a:effectLst/>
                        <a:latin typeface="Arial"/>
                      </a:endParaRPr>
                    </a:p>
                  </a:txBody>
                  <a:tcPr marL="9525" marR="9525" marT="9525" marB="0" anchor="ctr"/>
                </a:tc>
                <a:tc>
                  <a:txBody>
                    <a:bodyPr/>
                    <a:lstStyle/>
                    <a:p>
                      <a:pPr algn="ctr" fontAlgn="ctr"/>
                      <a:r>
                        <a:rPr lang="cs-CZ" sz="2000" u="none" strike="noStrike" dirty="0" smtClean="0">
                          <a:effectLst/>
                        </a:rPr>
                        <a:t>12/2015</a:t>
                      </a:r>
                    </a:p>
                  </a:txBody>
                  <a:tcPr marL="9525" marR="9525" marT="9525" marB="0" anchor="ctr">
                    <a:solidFill>
                      <a:schemeClr val="accent1">
                        <a:lumMod val="20000"/>
                        <a:lumOff val="80000"/>
                      </a:schemeClr>
                    </a:solidFill>
                  </a:tcPr>
                </a:tc>
              </a:tr>
              <a:tr h="635494">
                <a:tc>
                  <a:txBody>
                    <a:bodyPr/>
                    <a:lstStyle/>
                    <a:p>
                      <a:pPr algn="ctr" fontAlgn="ctr"/>
                      <a:r>
                        <a:rPr lang="cs-CZ" sz="2000" b="0" i="0" u="none" strike="noStrike" dirty="0" smtClean="0">
                          <a:solidFill>
                            <a:srgbClr val="000000"/>
                          </a:solidFill>
                          <a:effectLst/>
                          <a:latin typeface="Arial"/>
                        </a:rPr>
                        <a:t>17</a:t>
                      </a:r>
                      <a:endParaRPr lang="cs-CZ" sz="2000" b="0" i="0" u="none" strike="noStrike" dirty="0">
                        <a:solidFill>
                          <a:srgbClr val="000000"/>
                        </a:solidFill>
                        <a:effectLst/>
                        <a:latin typeface="Arial"/>
                      </a:endParaRPr>
                    </a:p>
                  </a:txBody>
                  <a:tcPr marL="9525" marR="9525" marT="9525" marB="0" anchor="ctr"/>
                </a:tc>
                <a:tc>
                  <a:txBody>
                    <a:bodyPr/>
                    <a:lstStyle/>
                    <a:p>
                      <a:pPr algn="l" fontAlgn="ctr"/>
                      <a:r>
                        <a:rPr lang="cs-CZ" sz="2000" b="0" i="0" u="none" strike="noStrike" dirty="0" smtClean="0">
                          <a:solidFill>
                            <a:schemeClr val="dk1"/>
                          </a:solidFill>
                          <a:effectLst/>
                          <a:latin typeface="+mn-lt"/>
                        </a:rPr>
                        <a:t>Elektronizace</a:t>
                      </a:r>
                      <a:r>
                        <a:rPr lang="cs-CZ" sz="2000" b="0" i="0" u="none" strike="noStrike" baseline="0" dirty="0" smtClean="0">
                          <a:solidFill>
                            <a:schemeClr val="dk1"/>
                          </a:solidFill>
                          <a:effectLst/>
                          <a:latin typeface="+mn-lt"/>
                        </a:rPr>
                        <a:t> odvětví – </a:t>
                      </a:r>
                      <a:r>
                        <a:rPr lang="cs-CZ" sz="2000" b="0" i="0" u="none" strike="noStrike" baseline="0" dirty="0" err="1" smtClean="0">
                          <a:solidFill>
                            <a:schemeClr val="dk1"/>
                          </a:solidFill>
                          <a:effectLst/>
                          <a:latin typeface="+mn-lt"/>
                        </a:rPr>
                        <a:t>eLegislativa</a:t>
                      </a:r>
                      <a:r>
                        <a:rPr lang="cs-CZ" sz="2000" b="0" i="0" u="none" strike="noStrike" baseline="0" dirty="0" smtClean="0">
                          <a:solidFill>
                            <a:schemeClr val="dk1"/>
                          </a:solidFill>
                          <a:effectLst/>
                          <a:latin typeface="+mn-lt"/>
                        </a:rPr>
                        <a:t>, </a:t>
                      </a:r>
                      <a:r>
                        <a:rPr lang="cs-CZ" sz="2000" b="0" i="0" u="none" strike="noStrike" baseline="0" dirty="0" err="1" smtClean="0">
                          <a:solidFill>
                            <a:schemeClr val="dk1"/>
                          </a:solidFill>
                          <a:effectLst/>
                          <a:latin typeface="+mn-lt"/>
                        </a:rPr>
                        <a:t>eSbírka</a:t>
                      </a:r>
                      <a:r>
                        <a:rPr lang="cs-CZ" sz="2000" b="0" i="0" u="none" strike="noStrike" baseline="0" dirty="0" smtClean="0">
                          <a:solidFill>
                            <a:schemeClr val="dk1"/>
                          </a:solidFill>
                          <a:effectLst/>
                          <a:latin typeface="+mn-lt"/>
                        </a:rPr>
                        <a:t>, archivace</a:t>
                      </a:r>
                      <a:endParaRPr lang="cs-CZ" sz="2000" b="0" i="0" u="none" strike="noStrike" dirty="0">
                        <a:solidFill>
                          <a:srgbClr val="000000"/>
                        </a:solidFill>
                        <a:effectLst/>
                        <a:latin typeface="Arial"/>
                      </a:endParaRPr>
                    </a:p>
                  </a:txBody>
                  <a:tcPr marL="9525" marR="9525" marT="9525" marB="0" anchor="ctr"/>
                </a:tc>
                <a:tc>
                  <a:txBody>
                    <a:bodyPr/>
                    <a:lstStyle/>
                    <a:p>
                      <a:pPr algn="ctr" fontAlgn="ctr"/>
                      <a:r>
                        <a:rPr lang="cs-CZ" sz="2000" u="none" strike="noStrike" dirty="0" smtClean="0">
                          <a:effectLst/>
                        </a:rPr>
                        <a:t>12/2015</a:t>
                      </a:r>
                      <a:endParaRPr lang="cs-CZ" sz="2000" b="0" i="0" u="none" strike="noStrike" dirty="0">
                        <a:solidFill>
                          <a:srgbClr val="000000"/>
                        </a:solidFill>
                        <a:effectLst/>
                        <a:latin typeface="Arial"/>
                      </a:endParaRPr>
                    </a:p>
                  </a:txBody>
                  <a:tcPr marL="9525" marR="9525" marT="9525" marB="0" anchor="ctr">
                    <a:solidFill>
                      <a:schemeClr val="accent1">
                        <a:lumMod val="20000"/>
                        <a:lumOff val="80000"/>
                      </a:schemeClr>
                    </a:solidFill>
                  </a:tcPr>
                </a:tc>
              </a:tr>
              <a:tr h="350684">
                <a:tc>
                  <a:txBody>
                    <a:bodyPr/>
                    <a:lstStyle/>
                    <a:p>
                      <a:pPr algn="ctr" fontAlgn="ctr"/>
                      <a:r>
                        <a:rPr lang="cs-CZ" sz="2000" b="0" i="0" u="none" strike="noStrike" dirty="0" smtClean="0">
                          <a:solidFill>
                            <a:srgbClr val="000000"/>
                          </a:solidFill>
                          <a:effectLst/>
                          <a:latin typeface="Arial"/>
                        </a:rPr>
                        <a:t>18</a:t>
                      </a:r>
                      <a:endParaRPr lang="cs-CZ" sz="2000" b="0" i="0" u="none" strike="noStrike" dirty="0">
                        <a:solidFill>
                          <a:srgbClr val="000000"/>
                        </a:solidFill>
                        <a:effectLst/>
                        <a:latin typeface="Arial"/>
                      </a:endParaRPr>
                    </a:p>
                  </a:txBody>
                  <a:tcPr marL="9525" marR="9525" marT="9525" marB="0" anchor="ctr"/>
                </a:tc>
                <a:tc>
                  <a:txBody>
                    <a:bodyPr/>
                    <a:lstStyle/>
                    <a:p>
                      <a:pPr algn="l" fontAlgn="ctr"/>
                      <a:r>
                        <a:rPr lang="cs-CZ" sz="2000" b="0" i="0" u="none" strike="noStrike" dirty="0" smtClean="0">
                          <a:solidFill>
                            <a:schemeClr val="dk1"/>
                          </a:solidFill>
                          <a:effectLst/>
                          <a:latin typeface="+mn-lt"/>
                        </a:rPr>
                        <a:t>Podpora</a:t>
                      </a:r>
                      <a:r>
                        <a:rPr lang="cs-CZ" sz="2000" b="0" i="0" u="none" strike="noStrike" baseline="0" dirty="0" smtClean="0">
                          <a:solidFill>
                            <a:schemeClr val="dk1"/>
                          </a:solidFill>
                          <a:effectLst/>
                          <a:latin typeface="+mn-lt"/>
                        </a:rPr>
                        <a:t> bezpečnosti dopravy a cyklodopravy</a:t>
                      </a:r>
                      <a:endParaRPr lang="cs-CZ" sz="2000" b="0" i="0" u="none" strike="noStrike" dirty="0">
                        <a:solidFill>
                          <a:srgbClr val="000000"/>
                        </a:solidFill>
                        <a:effectLst/>
                        <a:latin typeface="Arial"/>
                      </a:endParaRPr>
                    </a:p>
                  </a:txBody>
                  <a:tcPr marL="9525" marR="9525" marT="9525" marB="0" anchor="ctr"/>
                </a:tc>
                <a:tc>
                  <a:txBody>
                    <a:bodyPr/>
                    <a:lstStyle/>
                    <a:p>
                      <a:pPr algn="ctr" fontAlgn="ctr"/>
                      <a:r>
                        <a:rPr lang="cs-CZ" sz="2000" u="none" strike="noStrike" dirty="0" smtClean="0">
                          <a:effectLst/>
                        </a:rPr>
                        <a:t>12/2015</a:t>
                      </a:r>
                      <a:endParaRPr lang="cs-CZ" sz="2000" b="0" i="0" u="none" strike="noStrike" dirty="0">
                        <a:solidFill>
                          <a:srgbClr val="000000"/>
                        </a:solidFill>
                        <a:effectLst/>
                        <a:latin typeface="Arial"/>
                      </a:endParaRPr>
                    </a:p>
                  </a:txBody>
                  <a:tcPr marL="9525" marR="9525" marT="9525" marB="0" anchor="ctr">
                    <a:solidFill>
                      <a:schemeClr val="accent1">
                        <a:lumMod val="20000"/>
                        <a:lumOff val="80000"/>
                      </a:schemeClr>
                    </a:solidFill>
                  </a:tcPr>
                </a:tc>
              </a:tr>
              <a:tr h="350684">
                <a:tc>
                  <a:txBody>
                    <a:bodyPr/>
                    <a:lstStyle/>
                    <a:p>
                      <a:pPr algn="ctr" fontAlgn="ctr"/>
                      <a:r>
                        <a:rPr lang="cs-CZ" sz="2000" b="0" i="0" u="none" strike="noStrike" dirty="0" smtClean="0">
                          <a:solidFill>
                            <a:srgbClr val="000000"/>
                          </a:solidFill>
                          <a:effectLst/>
                          <a:latin typeface="Arial"/>
                        </a:rPr>
                        <a:t>19</a:t>
                      </a:r>
                      <a:endParaRPr lang="cs-CZ" sz="2000" b="0" i="0" u="none" strike="noStrike" dirty="0">
                        <a:solidFill>
                          <a:srgbClr val="000000"/>
                        </a:solidFill>
                        <a:effectLst/>
                        <a:latin typeface="Arial"/>
                      </a:endParaRPr>
                    </a:p>
                  </a:txBody>
                  <a:tcPr marL="9525" marR="9525" marT="9525" marB="0" anchor="ctr"/>
                </a:tc>
                <a:tc>
                  <a:txBody>
                    <a:bodyPr/>
                    <a:lstStyle/>
                    <a:p>
                      <a:pPr algn="l" fontAlgn="ctr"/>
                      <a:r>
                        <a:rPr lang="cs-CZ" sz="2000" b="0" i="0" u="none" strike="noStrike" dirty="0" smtClean="0">
                          <a:solidFill>
                            <a:schemeClr val="dk1"/>
                          </a:solidFill>
                          <a:effectLst/>
                          <a:latin typeface="+mn-lt"/>
                        </a:rPr>
                        <a:t>Technika</a:t>
                      </a:r>
                      <a:r>
                        <a:rPr lang="cs-CZ" sz="2000" b="0" i="0" u="none" strike="noStrike" baseline="0" dirty="0" smtClean="0">
                          <a:solidFill>
                            <a:schemeClr val="dk1"/>
                          </a:solidFill>
                          <a:effectLst/>
                          <a:latin typeface="+mn-lt"/>
                        </a:rPr>
                        <a:t> pro IZS</a:t>
                      </a:r>
                      <a:endParaRPr lang="cs-CZ" sz="2000" b="0" i="0" u="none" strike="noStrike" dirty="0">
                        <a:solidFill>
                          <a:srgbClr val="000000"/>
                        </a:solidFill>
                        <a:effectLst/>
                        <a:latin typeface="Arial"/>
                      </a:endParaRPr>
                    </a:p>
                  </a:txBody>
                  <a:tcPr marL="9525" marR="9525" marT="9525" marB="0" anchor="ctr"/>
                </a:tc>
                <a:tc>
                  <a:txBody>
                    <a:bodyPr/>
                    <a:lstStyle/>
                    <a:p>
                      <a:pPr algn="ctr" fontAlgn="ctr"/>
                      <a:r>
                        <a:rPr lang="cs-CZ" sz="2000" u="none" strike="noStrike" dirty="0">
                          <a:effectLst/>
                        </a:rPr>
                        <a:t>12/2015</a:t>
                      </a:r>
                      <a:endParaRPr lang="cs-CZ" sz="2000" b="0" i="0" u="none" strike="noStrike" dirty="0">
                        <a:solidFill>
                          <a:srgbClr val="000000"/>
                        </a:solidFill>
                        <a:effectLst/>
                        <a:latin typeface="Arial"/>
                      </a:endParaRPr>
                    </a:p>
                  </a:txBody>
                  <a:tcPr marL="9525" marR="9525" marT="9525" marB="0" anchor="ctr">
                    <a:solidFill>
                      <a:schemeClr val="accent1">
                        <a:lumMod val="20000"/>
                        <a:lumOff val="80000"/>
                      </a:schemeClr>
                    </a:solidFill>
                  </a:tcPr>
                </a:tc>
              </a:tr>
            </a:tbl>
          </a:graphicData>
        </a:graphic>
      </p:graphicFrame>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číslo snímku 3"/>
          <p:cNvSpPr>
            <a:spLocks noGrp="1"/>
          </p:cNvSpPr>
          <p:nvPr>
            <p:ph type="sldNum" sz="quarter" idx="12"/>
          </p:nvPr>
        </p:nvSpPr>
        <p:spPr/>
        <p:txBody>
          <a:bodyPr/>
          <a:lstStyle/>
          <a:p>
            <a:fld id="{CA6B5227-2C6F-B94D-9D8F-826F9170706D}" type="slidenum">
              <a:rPr lang="en-US" smtClean="0"/>
              <a:t>8</a:t>
            </a:fld>
            <a:endParaRPr lang="en-US" dirty="0"/>
          </a:p>
        </p:txBody>
      </p:sp>
    </p:spTree>
    <p:extLst>
      <p:ext uri="{BB962C8B-B14F-4D97-AF65-F5344CB8AC3E}">
        <p14:creationId xmlns:p14="http://schemas.microsoft.com/office/powerpoint/2010/main" val="1492660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sz="3200" dirty="0" smtClean="0"/>
              <a:t/>
            </a:r>
            <a:br>
              <a:rPr lang="cs-CZ" sz="3200" dirty="0" smtClean="0"/>
            </a:br>
            <a:r>
              <a:rPr lang="en-US" sz="3200" dirty="0" smtClean="0"/>
              <a:t>Strukt</a:t>
            </a:r>
            <a:r>
              <a:rPr lang="cs-CZ" sz="3200" dirty="0" smtClean="0"/>
              <a:t>U</a:t>
            </a:r>
            <a:r>
              <a:rPr lang="en-US" sz="3200" dirty="0" smtClean="0"/>
              <a:t>ra </a:t>
            </a:r>
            <a:r>
              <a:rPr lang="en-US" sz="3200" dirty="0"/>
              <a:t>IROP</a:t>
            </a:r>
            <a:br>
              <a:rPr lang="en-US" sz="3200" dirty="0"/>
            </a:br>
            <a:endParaRPr lang="en-US" sz="3200"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graphicFrame>
        <p:nvGraphicFramePr>
          <p:cNvPr id="9" name="Zástupný symbol pro obsah 3"/>
          <p:cNvGraphicFramePr>
            <a:graphicFrameLocks/>
          </p:cNvGraphicFramePr>
          <p:nvPr>
            <p:extLst>
              <p:ext uri="{D42A27DB-BD31-4B8C-83A1-F6EECF244321}">
                <p14:modId xmlns:p14="http://schemas.microsoft.com/office/powerpoint/2010/main" val="3058235826"/>
              </p:ext>
            </p:extLst>
          </p:nvPr>
        </p:nvGraphicFramePr>
        <p:xfrm>
          <a:off x="467544" y="134076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ástupný symbol pro číslo snímku 3"/>
          <p:cNvSpPr>
            <a:spLocks noGrp="1"/>
          </p:cNvSpPr>
          <p:nvPr>
            <p:ph type="sldNum" sz="quarter" idx="12"/>
          </p:nvPr>
        </p:nvSpPr>
        <p:spPr/>
        <p:txBody>
          <a:bodyPr/>
          <a:lstStyle/>
          <a:p>
            <a:fld id="{CA6B5227-2C6F-B94D-9D8F-826F9170706D}" type="slidenum">
              <a:rPr lang="en-US" smtClean="0"/>
              <a:t>9</a:t>
            </a:fld>
            <a:endParaRPr lang="en-US" dirty="0"/>
          </a:p>
        </p:txBody>
      </p:sp>
    </p:spTree>
    <p:extLst>
      <p:ext uri="{BB962C8B-B14F-4D97-AF65-F5344CB8AC3E}">
        <p14:creationId xmlns:p14="http://schemas.microsoft.com/office/powerpoint/2010/main" val="41789170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2E9813AA5530D4AAC2B4611BDF26DD7" ma:contentTypeVersion="0" ma:contentTypeDescription="Vytvoří nový dokument" ma:contentTypeScope="" ma:versionID="5f09c946f50ad25c68b4d7d139621700">
  <xsd:schema xmlns:xsd="http://www.w3.org/2001/XMLSchema" xmlns:xs="http://www.w3.org/2001/XMLSchema" xmlns:p="http://schemas.microsoft.com/office/2006/metadata/properties" targetNamespace="http://schemas.microsoft.com/office/2006/metadata/properties" ma:root="true" ma:fieldsID="7ec98b5e5f0a4b7642889d076972788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9BE06D-B319-48B7-B5A2-AEB520ADF612}">
  <ds:schemaRefs>
    <ds:schemaRef ds:uri="http://www.w3.org/XML/1998/namespace"/>
    <ds:schemaRef ds:uri="http://schemas.microsoft.com/office/2006/metadata/properties"/>
    <ds:schemaRef ds:uri="http://schemas.openxmlformats.org/package/2006/metadata/core-properties"/>
    <ds:schemaRef ds:uri="http://purl.org/dc/dcmitype/"/>
    <ds:schemaRef ds:uri="http://purl.org/dc/terms/"/>
    <ds:schemaRef ds:uri="http://schemas.microsoft.com/office/2006/documentManagement/types"/>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60ECBAF2-612A-4AE4-9F88-62784706A33F}">
  <ds:schemaRefs>
    <ds:schemaRef ds:uri="http://schemas.microsoft.com/sharepoint/v3/contenttype/forms"/>
  </ds:schemaRefs>
</ds:datastoreItem>
</file>

<file path=customXml/itemProps3.xml><?xml version="1.0" encoding="utf-8"?>
<ds:datastoreItem xmlns:ds="http://schemas.openxmlformats.org/officeDocument/2006/customXml" ds:itemID="{3735533C-2364-4BB7-BD2B-4E37E12FDC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3211</TotalTime>
  <Words>2358</Words>
  <Application>Microsoft Office PowerPoint</Application>
  <PresentationFormat>Předvádění na obrazovce (4:3)</PresentationFormat>
  <Paragraphs>620</Paragraphs>
  <Slides>52</Slides>
  <Notes>13</Notes>
  <HiddenSlides>0</HiddenSlides>
  <MMClips>0</MMClips>
  <ScaleCrop>false</ScaleCrop>
  <HeadingPairs>
    <vt:vector size="4" baseType="variant">
      <vt:variant>
        <vt:lpstr>Motiv</vt:lpstr>
      </vt:variant>
      <vt:variant>
        <vt:i4>1</vt:i4>
      </vt:variant>
      <vt:variant>
        <vt:lpstr>Nadpisy snímků</vt:lpstr>
      </vt:variant>
      <vt:variant>
        <vt:i4>52</vt:i4>
      </vt:variant>
    </vt:vector>
  </HeadingPairs>
  <TitlesOfParts>
    <vt:vector size="53" baseType="lpstr">
      <vt:lpstr>Office Theme</vt:lpstr>
      <vt:lpstr>seminář pro žadatele 7. výzva IROP  „DEINSTITUCIONALIZACE SOCIÁLNÍCH SLUŽEB ZA ÚČELEM SOCIÁLNÍHO ZAČLEŇOVÁNÍ“</vt:lpstr>
      <vt:lpstr>Program SEMINÁŘE</vt:lpstr>
      <vt:lpstr>Integrovaný regionální operační program</vt:lpstr>
      <vt:lpstr>Role MMR a CRR</vt:lpstr>
      <vt:lpstr>Pravidla pro žadatele a příjemce</vt:lpstr>
      <vt:lpstr>Pravidla pro žadatele a příjemce</vt:lpstr>
      <vt:lpstr>Harmonogram výzev IROP 2015</vt:lpstr>
      <vt:lpstr>Harmonogram výzev IROP 2015</vt:lpstr>
      <vt:lpstr> StruktUra IROP </vt:lpstr>
      <vt:lpstr>Prioritní osa 1: Konkurenceschopné, dostupné a bezpečné regiony </vt:lpstr>
      <vt:lpstr>Prioritní osa 1</vt:lpstr>
      <vt:lpstr>Prezentace aplikace PowerPoint</vt:lpstr>
      <vt:lpstr>Prezentace aplikace PowerPoint</vt:lpstr>
      <vt:lpstr>Prezentace aplikace PowerPoint</vt:lpstr>
      <vt:lpstr>Prioritní osa 2: Zkvalitnění veřejných služeb a podmínek života pro obyvatele regionů </vt:lpstr>
      <vt:lpstr> Prioritní osa 2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PRIORITNÍ OSA 3: Dobrá správa území a zefektivnění veřejných institucí </vt:lpstr>
      <vt:lpstr>Prioritní osa 3</vt:lpstr>
      <vt:lpstr>Prezentace aplikace PowerPoint</vt:lpstr>
      <vt:lpstr>Prezentace aplikace PowerPoint</vt:lpstr>
      <vt:lpstr>Prezentace aplikace PowerPoint</vt:lpstr>
      <vt:lpstr> Prioritní osa 4 </vt:lpstr>
      <vt:lpstr>PRIORITNÍ OSA 4 KOMUNITNĚ VEDENÝ MÍSTNÍ ROZVOJ</vt:lpstr>
      <vt:lpstr>Prezentace aplikace PowerPoint</vt:lpstr>
      <vt:lpstr>   7. VÝZVA IROP „DEINSTITUCIONALIZACE SOCIÁLNÍCH SLUŽEB ZA ÚČELEM SOCIÁLNÍHO ZAČLEŇOVÁNÍ“ </vt:lpstr>
      <vt:lpstr>Souhrn změn 7. výzvy od 30. 10. 2015</vt:lpstr>
      <vt:lpstr> 7. výzva IROP – DEInstitucionalizace </vt:lpstr>
      <vt:lpstr>7. výzva IROP – DEInstitucionalizace</vt:lpstr>
      <vt:lpstr> 7. výzva IROP – DEInstitucionalizace </vt:lpstr>
      <vt:lpstr>7. výzva IROP – DEInstitucionalizace</vt:lpstr>
      <vt:lpstr> 7. výzva IROP – DEInstitucionalizace </vt:lpstr>
      <vt:lpstr>7. výzva IROP – DEInstitucionalizace</vt:lpstr>
      <vt:lpstr>7. výzva IROP – DEInstitucionalizace </vt:lpstr>
      <vt:lpstr>7. výzva IROP – DEInstitucionalizace </vt:lpstr>
      <vt:lpstr> 7. výzva IROP – DEInstitucionalizace </vt:lpstr>
      <vt:lpstr>  7. výzva IROP – DEInstitucionalizace  </vt:lpstr>
      <vt:lpstr>7. výzva IROP – DEInstitucionalizace</vt:lpstr>
      <vt:lpstr>7. výzva IROP – DEInstitucionalizace</vt:lpstr>
      <vt:lpstr>Veřejná podpora</vt:lpstr>
      <vt:lpstr>Pověřovací akt</vt:lpstr>
      <vt:lpstr>Další povinnost vyplývající z aplikace 2012/21/EU</vt:lpstr>
      <vt:lpstr>Maximální výše investiční podpory </vt:lpstr>
      <vt:lpstr>7. výzva IROP – DEInstitucionalizace</vt:lpstr>
      <vt:lpstr> 7. výzva IROP – DEInstitucionalizace </vt:lpstr>
      <vt:lpstr>Specifický cíl 2.1 Harmonogram výzev pro rok 2016 </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STŘEDNĚ DLOUHÝ  NADPIS NA DVA ŘÁDKY</dc:title>
  <dc:creator>Misa Sisa</dc:creator>
  <cp:lastModifiedBy>Jakub Horáček</cp:lastModifiedBy>
  <cp:revision>313</cp:revision>
  <cp:lastPrinted>2015-11-05T06:54:57Z</cp:lastPrinted>
  <dcterms:created xsi:type="dcterms:W3CDTF">2013-09-17T08:01:02Z</dcterms:created>
  <dcterms:modified xsi:type="dcterms:W3CDTF">2015-11-05T06:57:46Z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0x010100F2E9813AA5530D4AAC2B4611BDF26DD7</vt:lpwstr>
  </property>
</Properties>
</file>