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6"/>
  </p:notesMasterIdLst>
  <p:handoutMasterIdLst>
    <p:handoutMasterId r:id="rId47"/>
  </p:handoutMasterIdLst>
  <p:sldIdLst>
    <p:sldId id="323" r:id="rId2"/>
    <p:sldId id="534" r:id="rId3"/>
    <p:sldId id="592" r:id="rId4"/>
    <p:sldId id="593" r:id="rId5"/>
    <p:sldId id="594" r:id="rId6"/>
    <p:sldId id="595" r:id="rId7"/>
    <p:sldId id="596" r:id="rId8"/>
    <p:sldId id="621" r:id="rId9"/>
    <p:sldId id="635" r:id="rId10"/>
    <p:sldId id="636" r:id="rId11"/>
    <p:sldId id="591" r:id="rId12"/>
    <p:sldId id="597" r:id="rId13"/>
    <p:sldId id="598" r:id="rId14"/>
    <p:sldId id="599" r:id="rId15"/>
    <p:sldId id="600" r:id="rId16"/>
    <p:sldId id="601" r:id="rId17"/>
    <p:sldId id="602" r:id="rId18"/>
    <p:sldId id="633" r:id="rId19"/>
    <p:sldId id="634" r:id="rId20"/>
    <p:sldId id="603" r:id="rId21"/>
    <p:sldId id="607" r:id="rId22"/>
    <p:sldId id="622" r:id="rId23"/>
    <p:sldId id="624" r:id="rId24"/>
    <p:sldId id="625" r:id="rId25"/>
    <p:sldId id="626" r:id="rId26"/>
    <p:sldId id="627" r:id="rId27"/>
    <p:sldId id="608" r:id="rId28"/>
    <p:sldId id="507" r:id="rId29"/>
    <p:sldId id="545" r:id="rId30"/>
    <p:sldId id="637" r:id="rId31"/>
    <p:sldId id="609" r:id="rId32"/>
    <p:sldId id="628" r:id="rId33"/>
    <p:sldId id="529" r:id="rId34"/>
    <p:sldId id="629" r:id="rId35"/>
    <p:sldId id="611" r:id="rId36"/>
    <p:sldId id="410" r:id="rId37"/>
    <p:sldId id="632" r:id="rId38"/>
    <p:sldId id="615" r:id="rId39"/>
    <p:sldId id="617" r:id="rId40"/>
    <p:sldId id="616" r:id="rId41"/>
    <p:sldId id="618" r:id="rId42"/>
    <p:sldId id="619" r:id="rId43"/>
    <p:sldId id="620" r:id="rId44"/>
    <p:sldId id="630" r:id="rId45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  <p:cmAuthor id="2" name="Petra Buršíková" initials="P.B.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9290" autoAdjust="0"/>
  </p:normalViewPr>
  <p:slideViewPr>
    <p:cSldViewPr>
      <p:cViewPr>
        <p:scale>
          <a:sx n="70" d="100"/>
          <a:sy n="70" d="100"/>
        </p:scale>
        <p:origin x="-15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2CF0A0-6E0C-4F8B-92CF-F7C9EFB0BAF5}" type="presOf" srcId="{38804BD3-7704-44DB-93A2-A6FB8DF386BF}" destId="{66C8A01D-04C6-4396-8787-43DC36C8480A}" srcOrd="1" destOrd="0" presId="urn:microsoft.com/office/officeart/2005/8/layout/vList4#1"/>
    <dgm:cxn modelId="{4C0DC73F-0A20-4C72-8661-2FC4026E2369}" type="presOf" srcId="{C5C86733-1C4E-4ABE-BC8B-70E73BF8076C}" destId="{66C8A01D-04C6-4396-8787-43DC36C8480A}" srcOrd="1" destOrd="1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07D756E1-479B-4583-862F-E1FD994AA033}" type="presOf" srcId="{D3784C62-6E03-4E88-AA8E-EC0DCEAD96BC}" destId="{9E808720-DA3C-4D88-83BC-C88B0AC710F3}" srcOrd="0" destOrd="0" presId="urn:microsoft.com/office/officeart/2005/8/layout/vList4#1"/>
    <dgm:cxn modelId="{BEB8361C-05E7-4487-9DE8-40CB1E51BBB3}" type="presOf" srcId="{273BDC39-9757-4293-83AA-A9E9CC915DA0}" destId="{9A27448D-784B-4861-9334-121A223779B3}" srcOrd="0" destOrd="2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654A18D7-EAFB-4FC2-AF9B-12066365D825}" type="presOf" srcId="{273BDC39-9757-4293-83AA-A9E9CC915DA0}" destId="{614AE268-84D0-4EF9-B74B-195569128116}" srcOrd="1" destOrd="2" presId="urn:microsoft.com/office/officeart/2005/8/layout/vList4#1"/>
    <dgm:cxn modelId="{EF038F5A-A76E-41C2-A1E7-02CAB3EBD130}" type="presOf" srcId="{855CB492-B9C1-4831-9453-D02DC01556CB}" destId="{D220A56B-34B4-4DD0-B125-97D865139D92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6C428914-AF4B-4908-B336-47BCD632A57C}" type="presOf" srcId="{34C60AC1-3BAF-4349-9B04-1EBEAA6874AE}" destId="{614AE268-84D0-4EF9-B74B-195569128116}" srcOrd="1" destOrd="1" presId="urn:microsoft.com/office/officeart/2005/8/layout/vList4#1"/>
    <dgm:cxn modelId="{92E1C249-9276-4099-A653-2FDFC3D9F8E4}" type="presOf" srcId="{D74C87B0-8199-4D82-97CA-8716D0810C88}" destId="{9A27448D-784B-4861-9334-121A223779B3}" srcOrd="0" destOrd="0" presId="urn:microsoft.com/office/officeart/2005/8/layout/vList4#1"/>
    <dgm:cxn modelId="{24EE1BF7-5B5B-49EB-8080-778C805116FC}" type="presOf" srcId="{75152ED6-09D4-4CB2-B330-0EBA2A1F6BEE}" destId="{D220A56B-34B4-4DD0-B125-97D865139D92}" srcOrd="0" destOrd="2" presId="urn:microsoft.com/office/officeart/2005/8/layout/vList4#1"/>
    <dgm:cxn modelId="{E5A2D20F-3FED-459D-88E6-BCA693FE48BA}" type="presOf" srcId="{38804BD3-7704-44DB-93A2-A6FB8DF386BF}" destId="{50CD8E78-60B6-449B-AD20-121950675E4A}" srcOrd="0" destOrd="0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555CFBD6-CB0D-4EC1-A58F-A098D4CDC3C4}" type="presOf" srcId="{011776CB-E079-448D-8CBF-0D6A1B0031D4}" destId="{614AE268-84D0-4EF9-B74B-195569128116}" srcOrd="1" destOrd="4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4C2844B2-594B-4C69-92C2-CAB31E62028D}" type="presOf" srcId="{D3784C62-6E03-4E88-AA8E-EC0DCEAD96BC}" destId="{C47FD7BB-128E-4643-98CA-3F319452AC98}" srcOrd="1" destOrd="0" presId="urn:microsoft.com/office/officeart/2005/8/layout/vList4#1"/>
    <dgm:cxn modelId="{242BAAA3-1034-4AB8-880C-EB1C50081D03}" type="presOf" srcId="{A8C219C7-9F00-4E75-8B16-481975849224}" destId="{66C8A01D-04C6-4396-8787-43DC36C8480A}" srcOrd="1" destOrd="2" presId="urn:microsoft.com/office/officeart/2005/8/layout/vList4#1"/>
    <dgm:cxn modelId="{5402F991-1B1D-451B-A621-26D7716CF764}" type="presOf" srcId="{098ADAF1-68DC-4019-95EC-CF9DEA0595F5}" destId="{D220A56B-34B4-4DD0-B125-97D865139D92}" srcOrd="0" destOrd="1" presId="urn:microsoft.com/office/officeart/2005/8/layout/vList4#1"/>
    <dgm:cxn modelId="{9CE17229-1476-4E24-9371-DDF7958E4046}" type="presOf" srcId="{D74C87B0-8199-4D82-97CA-8716D0810C88}" destId="{614AE268-84D0-4EF9-B74B-195569128116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1C88D39D-8B7A-453A-972E-0E78EB65CFF3}" type="presOf" srcId="{75152ED6-09D4-4CB2-B330-0EBA2A1F6BEE}" destId="{6E62D4D7-9191-4501-B151-D627F722878F}" srcOrd="1" destOrd="2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219D155E-1FF1-4DD4-9499-E109BC63E715}" type="presOf" srcId="{CE8BA2DC-6A07-4136-AE2C-02E787173318}" destId="{6E62D4D7-9191-4501-B151-D627F722878F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ACE760A2-8F47-4FFC-BF3A-BE0D40029686}" type="presOf" srcId="{F883D463-9FC1-405D-86B6-DFDB1BF4DFD4}" destId="{614AE268-84D0-4EF9-B74B-195569128116}" srcOrd="1" destOrd="3" presId="urn:microsoft.com/office/officeart/2005/8/layout/vList4#1"/>
    <dgm:cxn modelId="{ABFF5EF1-E18F-457A-BB56-479253C0C58E}" type="presOf" srcId="{A518AB0A-7BED-45CC-8968-54C5D48470FD}" destId="{8A587B36-857B-41ED-B7A7-D47113F79935}" srcOrd="0" destOrd="0" presId="urn:microsoft.com/office/officeart/2005/8/layout/vList4#1"/>
    <dgm:cxn modelId="{9F4BE73D-50F1-4F58-A67B-950383D88B18}" type="presOf" srcId="{9BEAB610-B179-412C-A911-0AE990A76040}" destId="{50CD8E78-60B6-449B-AD20-121950675E4A}" srcOrd="0" destOrd="3" presId="urn:microsoft.com/office/officeart/2005/8/layout/vList4#1"/>
    <dgm:cxn modelId="{E92ED9DE-0D5E-450F-BDA7-E37C0D7FD588}" type="presOf" srcId="{011776CB-E079-448D-8CBF-0D6A1B0031D4}" destId="{9A27448D-784B-4861-9334-121A223779B3}" srcOrd="0" destOrd="4" presId="urn:microsoft.com/office/officeart/2005/8/layout/vList4#1"/>
    <dgm:cxn modelId="{E0FBA297-BEEF-465B-97FA-552AC36B8316}" type="presOf" srcId="{098ADAF1-68DC-4019-95EC-CF9DEA0595F5}" destId="{6E62D4D7-9191-4501-B151-D627F722878F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990FA678-760E-4AE2-8D0B-A6DAD8202E81}" type="presOf" srcId="{C5C86733-1C4E-4ABE-BC8B-70E73BF8076C}" destId="{50CD8E78-60B6-449B-AD20-121950675E4A}" srcOrd="0" destOrd="1" presId="urn:microsoft.com/office/officeart/2005/8/layout/vList4#1"/>
    <dgm:cxn modelId="{0B86F4F3-8FBB-4991-AD41-A856A4EE8426}" type="presOf" srcId="{9BEAB610-B179-412C-A911-0AE990A76040}" destId="{66C8A01D-04C6-4396-8787-43DC36C8480A}" srcOrd="1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1E9501F5-F367-4202-AE92-79EACE843CB0}" type="presOf" srcId="{34C60AC1-3BAF-4349-9B04-1EBEAA6874AE}" destId="{9A27448D-784B-4861-9334-121A223779B3}" srcOrd="0" destOrd="1" presId="urn:microsoft.com/office/officeart/2005/8/layout/vList4#1"/>
    <dgm:cxn modelId="{5ABC50D2-1CAB-4035-AF16-2D5BDC3D6149}" type="presOf" srcId="{F883D463-9FC1-405D-86B6-DFDB1BF4DFD4}" destId="{9A27448D-784B-4861-9334-121A223779B3}" srcOrd="0" destOrd="3" presId="urn:microsoft.com/office/officeart/2005/8/layout/vList4#1"/>
    <dgm:cxn modelId="{2696BEAF-F4B3-45AD-84B2-846D3D12039E}" type="presOf" srcId="{A8C219C7-9F00-4E75-8B16-481975849224}" destId="{50CD8E78-60B6-449B-AD20-121950675E4A}" srcOrd="0" destOrd="2" presId="urn:microsoft.com/office/officeart/2005/8/layout/vList4#1"/>
    <dgm:cxn modelId="{88F70798-5176-4183-AF72-E33F752EED9E}" type="presOf" srcId="{CE8BA2DC-6A07-4136-AE2C-02E787173318}" destId="{D220A56B-34B4-4DD0-B125-97D865139D92}" srcOrd="0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43775842-04B0-4552-A598-98D13FA7C189}" type="presOf" srcId="{855CB492-B9C1-4831-9453-D02DC01556CB}" destId="{6E62D4D7-9191-4501-B151-D627F722878F}" srcOrd="1" destOrd="0" presId="urn:microsoft.com/office/officeart/2005/8/layout/vList4#1"/>
    <dgm:cxn modelId="{7FB9A6FD-6F5A-479E-933F-EBE8A177A35A}" type="presParOf" srcId="{8A587B36-857B-41ED-B7A7-D47113F79935}" destId="{64EB5DFD-492E-47C2-A4DD-BBD451AF4F4E}" srcOrd="0" destOrd="0" presId="urn:microsoft.com/office/officeart/2005/8/layout/vList4#1"/>
    <dgm:cxn modelId="{1039B2BB-E8F6-43FF-B694-857561DA8B20}" type="presParOf" srcId="{64EB5DFD-492E-47C2-A4DD-BBD451AF4F4E}" destId="{50CD8E78-60B6-449B-AD20-121950675E4A}" srcOrd="0" destOrd="0" presId="urn:microsoft.com/office/officeart/2005/8/layout/vList4#1"/>
    <dgm:cxn modelId="{BE226224-A28A-4797-888F-148FF24A87B4}" type="presParOf" srcId="{64EB5DFD-492E-47C2-A4DD-BBD451AF4F4E}" destId="{C72FE72D-A4DA-4420-9D63-39C025359A7F}" srcOrd="1" destOrd="0" presId="urn:microsoft.com/office/officeart/2005/8/layout/vList4#1"/>
    <dgm:cxn modelId="{8A0ACEE7-D2EF-4E6C-9FBC-8233BA878F28}" type="presParOf" srcId="{64EB5DFD-492E-47C2-A4DD-BBD451AF4F4E}" destId="{66C8A01D-04C6-4396-8787-43DC36C8480A}" srcOrd="2" destOrd="0" presId="urn:microsoft.com/office/officeart/2005/8/layout/vList4#1"/>
    <dgm:cxn modelId="{301FDC8B-4C6F-4001-A566-2C9B74B0E078}" type="presParOf" srcId="{8A587B36-857B-41ED-B7A7-D47113F79935}" destId="{93AC31F7-E6D2-45E8-BD17-C2F01F80D57E}" srcOrd="1" destOrd="0" presId="urn:microsoft.com/office/officeart/2005/8/layout/vList4#1"/>
    <dgm:cxn modelId="{8F483D47-C025-4E22-89A8-5B7F4949FBF5}" type="presParOf" srcId="{8A587B36-857B-41ED-B7A7-D47113F79935}" destId="{B249F259-2691-44EA-A647-C688963D4FA1}" srcOrd="2" destOrd="0" presId="urn:microsoft.com/office/officeart/2005/8/layout/vList4#1"/>
    <dgm:cxn modelId="{9544DE46-26FF-4D14-80A1-A156B35997B3}" type="presParOf" srcId="{B249F259-2691-44EA-A647-C688963D4FA1}" destId="{D220A56B-34B4-4DD0-B125-97D865139D92}" srcOrd="0" destOrd="0" presId="urn:microsoft.com/office/officeart/2005/8/layout/vList4#1"/>
    <dgm:cxn modelId="{D734548F-948D-46B6-8263-59C03A87144D}" type="presParOf" srcId="{B249F259-2691-44EA-A647-C688963D4FA1}" destId="{AC85F51E-059B-4E4B-88C8-BEEAF6E6C8CB}" srcOrd="1" destOrd="0" presId="urn:microsoft.com/office/officeart/2005/8/layout/vList4#1"/>
    <dgm:cxn modelId="{0C49CED6-CC36-4B66-B225-8B6A4D6A215E}" type="presParOf" srcId="{B249F259-2691-44EA-A647-C688963D4FA1}" destId="{6E62D4D7-9191-4501-B151-D627F722878F}" srcOrd="2" destOrd="0" presId="urn:microsoft.com/office/officeart/2005/8/layout/vList4#1"/>
    <dgm:cxn modelId="{BDCD1C92-AC8C-4EE2-BF48-63166E86BE17}" type="presParOf" srcId="{8A587B36-857B-41ED-B7A7-D47113F79935}" destId="{821F83A2-5DE7-4DB3-AC2F-3437098DDD8C}" srcOrd="3" destOrd="0" presId="urn:microsoft.com/office/officeart/2005/8/layout/vList4#1"/>
    <dgm:cxn modelId="{99117719-0BD6-4D7E-A142-EAADFAF29B65}" type="presParOf" srcId="{8A587B36-857B-41ED-B7A7-D47113F79935}" destId="{42D704DB-7DF6-440E-B7C9-644A864B0BFF}" srcOrd="4" destOrd="0" presId="urn:microsoft.com/office/officeart/2005/8/layout/vList4#1"/>
    <dgm:cxn modelId="{AF998A49-714D-47F3-BE34-692506783D97}" type="presParOf" srcId="{42D704DB-7DF6-440E-B7C9-644A864B0BFF}" destId="{9A27448D-784B-4861-9334-121A223779B3}" srcOrd="0" destOrd="0" presId="urn:microsoft.com/office/officeart/2005/8/layout/vList4#1"/>
    <dgm:cxn modelId="{680DA421-4BE0-44A7-8DCF-6FD1B5D27DD4}" type="presParOf" srcId="{42D704DB-7DF6-440E-B7C9-644A864B0BFF}" destId="{CB3108F3-6AC6-46B9-815A-42013ADAA734}" srcOrd="1" destOrd="0" presId="urn:microsoft.com/office/officeart/2005/8/layout/vList4#1"/>
    <dgm:cxn modelId="{71DD2CA2-972D-4E45-860F-741B9B77357C}" type="presParOf" srcId="{42D704DB-7DF6-440E-B7C9-644A864B0BFF}" destId="{614AE268-84D0-4EF9-B74B-195569128116}" srcOrd="2" destOrd="0" presId="urn:microsoft.com/office/officeart/2005/8/layout/vList4#1"/>
    <dgm:cxn modelId="{751EE0C9-1251-48BD-B6E7-56C818CF5530}" type="presParOf" srcId="{8A587B36-857B-41ED-B7A7-D47113F79935}" destId="{540D9C1A-F7EF-4C42-8E40-E43DCD410462}" srcOrd="5" destOrd="0" presId="urn:microsoft.com/office/officeart/2005/8/layout/vList4#1"/>
    <dgm:cxn modelId="{9A3E0694-CDF4-4228-ACFC-9DE252D270C1}" type="presParOf" srcId="{8A587B36-857B-41ED-B7A7-D47113F79935}" destId="{8E18C6B9-65AB-4143-ACFB-F77B95B74E4A}" srcOrd="6" destOrd="0" presId="urn:microsoft.com/office/officeart/2005/8/layout/vList4#1"/>
    <dgm:cxn modelId="{B1D15F61-4EDE-43A9-908B-E7F054B9BF2C}" type="presParOf" srcId="{8E18C6B9-65AB-4143-ACFB-F77B95B74E4A}" destId="{9E808720-DA3C-4D88-83BC-C88B0AC710F3}" srcOrd="0" destOrd="0" presId="urn:microsoft.com/office/officeart/2005/8/layout/vList4#1"/>
    <dgm:cxn modelId="{F890ECDC-EA06-47F1-814C-E6ED5DF2C099}" type="presParOf" srcId="{8E18C6B9-65AB-4143-ACFB-F77B95B74E4A}" destId="{5C5B56BD-76A1-46D2-95E9-D7A31171320F}" srcOrd="1" destOrd="0" presId="urn:microsoft.com/office/officeart/2005/8/layout/vList4#1"/>
    <dgm:cxn modelId="{939726EB-1305-4FA4-B921-630A404A96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0698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0698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taceeu.cz/IROP" TargetMode="External"/><Relationship Id="rId5" Type="http://schemas.openxmlformats.org/officeDocument/2006/relationships/hyperlink" Target="http://www.crr.cz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IRO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taceeu.cz/cs/Microsites/IROP/Integrovane-vyzv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21. 9. 2016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393" y="849313"/>
            <a:ext cx="6773855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72. výzva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CYKLODOPRAVA  II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5025370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19. 4. 2017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„podpora bezpečnosti dopravy a 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cyklodopravy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2713"/>
            <a:ext cx="9324528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Projekty schválené k financování k 19. 4. 2017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09520"/>
              </p:ext>
            </p:extLst>
          </p:nvPr>
        </p:nvGraphicFramePr>
        <p:xfrm>
          <a:off x="539552" y="1988840"/>
          <a:ext cx="7781668" cy="3279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5"/>
                <a:gridCol w="572494"/>
                <a:gridCol w="1276846"/>
                <a:gridCol w="1276846"/>
                <a:gridCol w="1559137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výzva/projekty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počet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CZV (mld. Kč)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podíl EU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(mld. Kč)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</a:rPr>
                        <a:t>alokace výzvy </a:t>
                      </a:r>
                      <a:r>
                        <a:rPr lang="cs-CZ" sz="1400" dirty="0">
                          <a:effectLst/>
                          <a:latin typeface="+mn-lt"/>
                        </a:rPr>
                        <a:t>(podíl EU v mld. Kč)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18. výzva IROP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130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1,233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1,048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1,072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  <a:latin typeface="+mn-lt"/>
                        </a:rPr>
                        <a:t>z toho projekty s indikátorem „počet realizací ke zvýšení bezpečnosti“</a:t>
                      </a:r>
                      <a:endParaRPr lang="cs-CZ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110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1,043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0,887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  <a:latin typeface="+mn-lt"/>
                        </a:rPr>
                        <a:t>z toho projekty s indikátory „délka nových nebo  </a:t>
                      </a:r>
                      <a:r>
                        <a:rPr lang="cs-CZ" sz="1400" i="1" dirty="0" smtClean="0">
                          <a:effectLst/>
                          <a:latin typeface="+mn-lt"/>
                        </a:rPr>
                        <a:t>rekonstruovaných cyklostezek“</a:t>
                      </a:r>
                      <a:endParaRPr lang="cs-CZ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36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0,424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0,360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Délka nových cyklostezek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53,8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km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Délka rekonstruovaných </a:t>
                      </a:r>
                      <a:r>
                        <a:rPr lang="cs-CZ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cykl</a:t>
                      </a: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0,6 km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476" y="5445224"/>
            <a:ext cx="911652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Celá část alokace specifického cíle 1.2 na aktivitu „Bezpečnost dopravy“ byla 18. výzvou IROP vyčerpána, v roce 2017 tak </a:t>
            </a:r>
            <a:r>
              <a:rPr lang="cs-CZ" sz="2000" dirty="0" smtClean="0"/>
              <a:t>vyhlášena </a:t>
            </a:r>
            <a:r>
              <a:rPr lang="cs-CZ" sz="2000" dirty="0"/>
              <a:t>pouze výzva </a:t>
            </a:r>
            <a:r>
              <a:rPr lang="cs-CZ" sz="2000" dirty="0" smtClean="0"/>
              <a:t>															  „</a:t>
            </a:r>
            <a:r>
              <a:rPr lang="cs-CZ" sz="2000" dirty="0" err="1"/>
              <a:t>Cyklodoprava</a:t>
            </a:r>
            <a:r>
              <a:rPr lang="cs-CZ" sz="2000" dirty="0"/>
              <a:t> II“.</a:t>
            </a:r>
          </a:p>
          <a:p>
            <a:pPr marL="400050" lvl="1" indent="0">
              <a:spcBef>
                <a:spcPts val="1200"/>
              </a:spcBef>
              <a:spcAft>
                <a:spcPts val="300"/>
              </a:spcAft>
              <a:buNone/>
              <a:defRPr/>
            </a:pPr>
            <a:endParaRPr lang="pl-PL" sz="2000" dirty="0" smtClean="0"/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2536" y="1217613"/>
            <a:ext cx="9144000" cy="564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A</a:t>
            </a:r>
            <a:r>
              <a:rPr lang="fr-FR" sz="2400" b="1" dirty="0" smtClean="0"/>
              <a:t>lokace:</a:t>
            </a:r>
            <a:r>
              <a:rPr lang="cs-CZ" sz="2400" b="1" dirty="0" smtClean="0"/>
              <a:t>	473 mil. EUR </a:t>
            </a:r>
            <a:r>
              <a:rPr lang="cs-CZ" sz="2400" dirty="0" smtClean="0"/>
              <a:t>z ERDF</a:t>
            </a:r>
            <a:br>
              <a:rPr lang="cs-CZ" sz="2400" dirty="0" smtClean="0"/>
            </a:br>
            <a:r>
              <a:rPr lang="cs-CZ" sz="2400" dirty="0" smtClean="0"/>
              <a:t>			</a:t>
            </a:r>
            <a:r>
              <a:rPr lang="cs-CZ" sz="2400" dirty="0"/>
              <a:t>	</a:t>
            </a:r>
            <a:r>
              <a:rPr lang="cs-CZ" sz="2400" dirty="0" smtClean="0"/>
              <a:t>cca </a:t>
            </a:r>
            <a:r>
              <a:rPr lang="cs-CZ" sz="2400" dirty="0"/>
              <a:t>15 mld. Kč včetně národního </a:t>
            </a:r>
            <a:r>
              <a:rPr lang="cs-CZ" sz="2400" dirty="0" smtClean="0"/>
              <a:t>kofinancování</a:t>
            </a:r>
            <a:br>
              <a:rPr lang="cs-CZ" sz="2400" dirty="0" smtClean="0"/>
            </a:br>
            <a:r>
              <a:rPr lang="cs-CZ" sz="2400" dirty="0" smtClean="0"/>
              <a:t>				65 % </a:t>
            </a:r>
            <a:r>
              <a:rPr lang="cs-CZ" sz="2400" b="1" dirty="0" smtClean="0"/>
              <a:t>integrované</a:t>
            </a:r>
            <a:r>
              <a:rPr lang="cs-CZ" sz="2400" dirty="0" smtClean="0"/>
              <a:t> / 35 % </a:t>
            </a:r>
            <a:r>
              <a:rPr lang="cs-CZ" sz="2400" b="1" dirty="0" smtClean="0"/>
              <a:t>individuální</a:t>
            </a:r>
            <a:r>
              <a:rPr lang="cs-CZ" sz="2400" dirty="0" smtClean="0"/>
              <a:t> projekty	</a:t>
            </a:r>
            <a:endParaRPr lang="cs-CZ" sz="2400" b="1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Cíle:</a:t>
            </a:r>
            <a:endParaRPr lang="cs-CZ" sz="1400" dirty="0" smtClean="0"/>
          </a:p>
          <a:p>
            <a:pPr lvl="1">
              <a:spcAft>
                <a:spcPts val="400"/>
              </a:spcAft>
            </a:pPr>
            <a:r>
              <a:rPr lang="cs-CZ" sz="1800" dirty="0" smtClean="0"/>
              <a:t>posílit přepravní výkony veřejné dopravy,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snížit zátěže plynoucí z IAD,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vozový park městských autobusů s alternativním pohonem,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a provázat IDS v silničním provozu ve městech a aglomeracích,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potřeby specifických skupin obyvatel v dopravě,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bezpečnost a bezbariérovost dopravy v zájmu zvýšení podílu</a:t>
            </a:r>
            <a:br>
              <a:rPr lang="cs-CZ" sz="1800" dirty="0" smtClean="0"/>
            </a:br>
            <a:r>
              <a:rPr lang="cs-CZ" sz="1800" dirty="0" smtClean="0"/>
              <a:t>udržitelných forem dopravy,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dopravní dostupnost práce, služeb a vzdělání, </a:t>
            </a:r>
          </a:p>
          <a:p>
            <a:pPr lvl="1">
              <a:spcAft>
                <a:spcPts val="400"/>
              </a:spcAft>
            </a:pPr>
            <a:r>
              <a:rPr lang="cs-CZ" sz="1800" b="1" dirty="0" smtClean="0"/>
              <a:t>využít potenciál nemotorové dopravy k mobilitě pracovních sil, </a:t>
            </a:r>
          </a:p>
          <a:p>
            <a:pPr lvl="1">
              <a:spcAft>
                <a:spcPts val="400"/>
              </a:spcAft>
            </a:pPr>
            <a:r>
              <a:rPr lang="cs-CZ" sz="1800" b="1" dirty="0" smtClean="0"/>
              <a:t>vytvořit podmínky pro mobilitu a optimalizaci sítě cyklostezek a cyklotras.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200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2536" y="1412777"/>
            <a:ext cx="914400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Aktivity:</a:t>
            </a:r>
          </a:p>
          <a:p>
            <a:pPr marL="457200" lvl="1" indent="0"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	</a:t>
            </a:r>
            <a:r>
              <a:rPr lang="cs-CZ" sz="2400" dirty="0" smtClean="0"/>
              <a:t>Bezpečnost dopravy</a:t>
            </a:r>
          </a:p>
          <a:p>
            <a:pPr marL="457200" lvl="1" indent="0">
              <a:buNone/>
            </a:pPr>
            <a:r>
              <a:rPr lang="cs-CZ" sz="2400" dirty="0"/>
              <a:t>			</a:t>
            </a:r>
            <a:r>
              <a:rPr lang="cs-CZ" sz="2400" dirty="0" err="1" smtClean="0"/>
              <a:t>Cyklodoprava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</a:t>
            </a:r>
            <a:r>
              <a:rPr lang="cs-CZ" sz="2400" dirty="0" err="1" smtClean="0"/>
              <a:t>Nízkoemisní</a:t>
            </a:r>
            <a:r>
              <a:rPr lang="cs-CZ" sz="2400" dirty="0" smtClean="0"/>
              <a:t> </a:t>
            </a:r>
            <a:r>
              <a:rPr lang="cs-CZ" sz="2400" dirty="0"/>
              <a:t>a bezemisní </a:t>
            </a:r>
            <a:r>
              <a:rPr lang="cs-CZ" sz="2400" dirty="0" smtClean="0"/>
              <a:t>vozidla</a:t>
            </a:r>
          </a:p>
          <a:p>
            <a:pPr marL="457200" lvl="1" indent="0">
              <a:buNone/>
            </a:pPr>
            <a:r>
              <a:rPr lang="cs-CZ" sz="2400" dirty="0"/>
              <a:t>			Telematika pro veřejnou dopravu</a:t>
            </a:r>
          </a:p>
          <a:p>
            <a:pPr marL="457200" lvl="1" indent="0">
              <a:buNone/>
            </a:pPr>
            <a:r>
              <a:rPr lang="cs-CZ" sz="2400" dirty="0"/>
              <a:t>			Terminály a parkovací systémy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Územní zaměření podpory: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		území </a:t>
            </a:r>
            <a:r>
              <a:rPr lang="cs-CZ" sz="2400" dirty="0"/>
              <a:t>celé ČR mimo území hl. m. </a:t>
            </a:r>
            <a:r>
              <a:rPr lang="cs-CZ" sz="2400" dirty="0" smtClean="0"/>
              <a:t>Prahy	</a:t>
            </a:r>
            <a:endParaRPr lang="cs-CZ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Kritéria hodnocení: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/>
              <a:t>		</a:t>
            </a:r>
            <a:r>
              <a:rPr lang="cs-CZ" sz="2400" dirty="0" smtClean="0"/>
              <a:t>schválena na 1. a 3. zasedání MV IROP v roce 2015</a:t>
            </a:r>
            <a:endParaRPr lang="cs-CZ" sz="24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705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63538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tabLst>
                <a:tab pos="2060575" algn="l"/>
              </a:tabLs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výzvy ŘO IROP</a:t>
            </a:r>
            <a:br>
              <a:rPr lang="cs-CZ" sz="32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v oblasti udržitelné dopravy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graphicFrame>
        <p:nvGraphicFramePr>
          <p:cNvPr id="14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00983"/>
              </p:ext>
            </p:extLst>
          </p:nvPr>
        </p:nvGraphicFramePr>
        <p:xfrm>
          <a:off x="539849" y="1988840"/>
          <a:ext cx="8280623" cy="341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/>
                <a:gridCol w="5969124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Číslo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18.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Podpora </a:t>
                      </a:r>
                      <a:r>
                        <a:rPr lang="cs-CZ" sz="2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bezpečnosti dopravy a </a:t>
                      </a:r>
                      <a:r>
                        <a:rPr lang="cs-CZ" sz="2000" b="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cyklodopravy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20.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Nízkoemisní</a:t>
                      </a:r>
                      <a:r>
                        <a:rPr lang="cs-CZ" sz="2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a bezemisní vozidla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01/2016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22.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Telematika pro veřejnou dopravu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02/2016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24.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Výstavba a modernizace přestupních terminálů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03/2016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(ITI) – průběžná</a:t>
                      </a:r>
                      <a:endParaRPr lang="cs-CZ" sz="20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</a:t>
                      </a: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(IPRÚ) – průběžná</a:t>
                      </a:r>
                      <a:endParaRPr lang="cs-CZ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(CLLD) – průběžná</a:t>
                      </a:r>
                      <a:endParaRPr lang="cs-CZ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72.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Cyklodoprava</a:t>
                      </a:r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II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04/2017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73.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Výstavba a modernizace přestupních terminálů II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04/2017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52536" y="1340767"/>
            <a:ext cx="939653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Vyhlášení:  </a:t>
            </a:r>
            <a:r>
              <a:rPr lang="cs-CZ" altLang="cs-CZ" sz="2200" b="1" dirty="0" smtClean="0"/>
              <a:t>6. 4. 2017</a:t>
            </a:r>
          </a:p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Příjem žádostí:  </a:t>
            </a:r>
            <a:r>
              <a:rPr lang="cs-CZ" altLang="cs-CZ" sz="2200" b="1" dirty="0" smtClean="0"/>
              <a:t>24. 4. 2017 do 7. 9. 2017                                  </a:t>
            </a:r>
            <a:endParaRPr lang="cs-CZ" sz="22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Druh výzvy: kolová</a:t>
            </a:r>
            <a:endParaRPr lang="cs-CZ" sz="2200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Realizace projektů:  1. 1. 2014 – </a:t>
            </a:r>
            <a:r>
              <a:rPr lang="cs-CZ" sz="2200" b="1" dirty="0" smtClean="0">
                <a:solidFill>
                  <a:srgbClr val="00B050"/>
                </a:solidFill>
                <a:cs typeface="Arial" charset="0"/>
              </a:rPr>
              <a:t>31. 12. 2020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Alokace:		</a:t>
            </a:r>
            <a:r>
              <a:rPr lang="cs-CZ" sz="2200" b="1" dirty="0" smtClean="0">
                <a:cs typeface="Arial" charset="0"/>
              </a:rPr>
              <a:t>250 mil. Kč (EFRR) + max. 14,7 mil. Kč (SR)</a:t>
            </a:r>
            <a:br>
              <a:rPr lang="cs-CZ" sz="2200" b="1" dirty="0" smtClean="0">
                <a:cs typeface="Arial" charset="0"/>
              </a:rPr>
            </a:br>
            <a:r>
              <a:rPr lang="cs-CZ" sz="2200" b="1" dirty="0" smtClean="0">
                <a:cs typeface="Arial" charset="0"/>
              </a:rPr>
              <a:t>				</a:t>
            </a:r>
            <a:r>
              <a:rPr lang="cs-CZ" sz="2200" dirty="0" smtClean="0">
                <a:cs typeface="Arial" charset="0"/>
              </a:rPr>
              <a:t>min. 29,4 mil. Kč (příjemci)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Celkové způsobilé výdaje:  </a:t>
            </a:r>
            <a:r>
              <a:rPr lang="cs-CZ" sz="2200" b="1" dirty="0" smtClean="0">
                <a:cs typeface="Arial" charset="0"/>
              </a:rPr>
              <a:t>min. 2 mil. Kč		</a:t>
            </a:r>
            <a:r>
              <a:rPr lang="cs-CZ" sz="2200" b="1" dirty="0" smtClean="0">
                <a:solidFill>
                  <a:srgbClr val="00B050"/>
                </a:solidFill>
                <a:cs typeface="Arial" charset="0"/>
              </a:rPr>
              <a:t>max. 20 </a:t>
            </a:r>
            <a:r>
              <a:rPr lang="cs-CZ" sz="2200" b="1" dirty="0">
                <a:solidFill>
                  <a:srgbClr val="00B050"/>
                </a:solidFill>
                <a:cs typeface="Arial" charset="0"/>
              </a:rPr>
              <a:t>mil. Kč</a:t>
            </a:r>
            <a:endParaRPr lang="cs-CZ" sz="2200" dirty="0" smtClean="0">
              <a:solidFill>
                <a:srgbClr val="00B050"/>
              </a:solidFill>
              <a:cs typeface="Arial" charset="0"/>
            </a:endParaRPr>
          </a:p>
          <a:p>
            <a:pPr lvl="2" indent="-342900">
              <a:spcBef>
                <a:spcPts val="1200"/>
              </a:spcBef>
              <a:spcAft>
                <a:spcPts val="300"/>
              </a:spcAft>
              <a:buFontTx/>
              <a:buChar char="−"/>
              <a:defRPr/>
            </a:pPr>
            <a:r>
              <a:rPr lang="cs-CZ" sz="1800" dirty="0" smtClean="0"/>
              <a:t>1 žadatel může předložit více žádostí o podporu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Nezakládá veřejnou podporu ve smyslu čl. 107 odst. 1 SFEU</a:t>
            </a:r>
            <a:r>
              <a:rPr lang="pl-PL" sz="2200" dirty="0" smtClean="0"/>
              <a:t>	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cs-CZ" sz="22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cyklodoprava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76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340768"/>
            <a:ext cx="91440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Oprávnění žadatelé a míra podpory</a:t>
            </a:r>
          </a:p>
          <a:p>
            <a:r>
              <a:rPr lang="cs-CZ" sz="2400" b="1" dirty="0" smtClean="0"/>
              <a:t>EFRR															85 %</a:t>
            </a:r>
            <a:endParaRPr lang="cs-CZ" sz="2400" dirty="0" smtClean="0"/>
          </a:p>
          <a:p>
            <a:r>
              <a:rPr lang="cs-CZ" sz="2400" b="1" dirty="0" smtClean="0"/>
              <a:t>státní rozpočet</a:t>
            </a:r>
            <a:endParaRPr lang="cs-CZ" sz="2400" dirty="0" smtClean="0"/>
          </a:p>
          <a:p>
            <a:pPr lvl="1"/>
            <a:r>
              <a:rPr lang="cs-CZ" sz="2000" dirty="0" smtClean="0"/>
              <a:t>kraje, </a:t>
            </a:r>
            <a:r>
              <a:rPr lang="cs-CZ" sz="2000" dirty="0"/>
              <a:t>obce, dobrovolné svazky obcí, organizace zřizované kraji, organizace zřizované obcemi, organizace zřizované dobrovolnými svazky </a:t>
            </a:r>
            <a:r>
              <a:rPr lang="cs-CZ" sz="2000" dirty="0" smtClean="0"/>
              <a:t>obcí													</a:t>
            </a:r>
            <a:r>
              <a:rPr lang="cs-CZ" sz="2400" b="1" dirty="0" smtClean="0"/>
              <a:t>5 %</a:t>
            </a:r>
            <a:endParaRPr lang="cs-CZ" sz="2400" dirty="0" smtClean="0"/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rganizace </a:t>
            </a:r>
            <a:r>
              <a:rPr lang="cs-CZ" sz="2000" dirty="0"/>
              <a:t>zakládané kraji, organizace zakládané obcemi, organizace zakládané dobrovolnými svazky obcí</a:t>
            </a:r>
            <a:r>
              <a:rPr lang="cs-CZ" sz="2000" dirty="0" smtClean="0"/>
              <a:t> 							</a:t>
            </a:r>
            <a:r>
              <a:rPr lang="cs-CZ" sz="2400" b="1" dirty="0" smtClean="0"/>
              <a:t>0 %</a:t>
            </a:r>
            <a:endParaRPr lang="cs-CZ" sz="2400" dirty="0" smtClean="0"/>
          </a:p>
          <a:p>
            <a:pPr lvl="1"/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cyklodoprava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345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268760"/>
            <a:ext cx="91440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Podporované aktivity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400" b="1" dirty="0"/>
              <a:t>Podporované aktivity </a:t>
            </a:r>
            <a:r>
              <a:rPr lang="cs-CZ" sz="2400" dirty="0"/>
              <a:t>jsou rozděleny na </a:t>
            </a:r>
            <a:r>
              <a:rPr lang="cs-CZ" sz="2400" b="1" dirty="0"/>
              <a:t>hlavní </a:t>
            </a:r>
            <a:r>
              <a:rPr lang="cs-CZ" sz="2400" dirty="0"/>
              <a:t>a</a:t>
            </a:r>
            <a:r>
              <a:rPr lang="cs-CZ" sz="2400" b="1" dirty="0"/>
              <a:t> vedlejší</a:t>
            </a:r>
            <a:r>
              <a:rPr lang="cs-CZ" sz="2400" dirty="0"/>
              <a:t>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2400" b="1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400" b="1" dirty="0" smtClean="0"/>
              <a:t>Hlavními podporovanými aktivitami </a:t>
            </a:r>
            <a:r>
              <a:rPr lang="cs-CZ" sz="2400" b="1" dirty="0"/>
              <a:t>je realizace </a:t>
            </a:r>
            <a:r>
              <a:rPr lang="cs-CZ" sz="2400" b="1" dirty="0" smtClean="0"/>
              <a:t>staveb – komunikací pro cyklisty.</a:t>
            </a:r>
            <a:endParaRPr lang="cs-CZ" sz="2400" b="1" dirty="0"/>
          </a:p>
          <a:p>
            <a:pPr eaLnBrk="0" fontAlgn="base" hangingPunct="0">
              <a:spcAft>
                <a:spcPct val="0"/>
              </a:spcAft>
            </a:pPr>
            <a:endParaRPr lang="cs-CZ" sz="2400" dirty="0"/>
          </a:p>
          <a:p>
            <a:pPr eaLnBrk="0" fontAlgn="base" hangingPunct="0">
              <a:spcAft>
                <a:spcPct val="0"/>
              </a:spcAft>
            </a:pPr>
            <a:r>
              <a:rPr lang="cs-CZ" sz="2400" dirty="0"/>
              <a:t>Na hlavní </a:t>
            </a:r>
            <a:r>
              <a:rPr lang="cs-CZ" sz="2400" dirty="0" smtClean="0"/>
              <a:t>aktivity </a:t>
            </a:r>
            <a:r>
              <a:rPr lang="cs-CZ" sz="2400" dirty="0"/>
              <a:t>projektu musí být </a:t>
            </a:r>
            <a:r>
              <a:rPr lang="cs-CZ" sz="2400" dirty="0" smtClean="0"/>
              <a:t>zaměřeno</a:t>
            </a:r>
            <a:br>
              <a:rPr lang="cs-CZ" sz="2400" dirty="0" smtClean="0"/>
            </a:br>
            <a:r>
              <a:rPr lang="cs-CZ" sz="2400" b="1" dirty="0" smtClean="0"/>
              <a:t>minimálně </a:t>
            </a:r>
            <a:r>
              <a:rPr lang="cs-CZ" sz="2400" b="1" dirty="0"/>
              <a:t>85 % způsobilých výdajů projektu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Jedná se o specifické kritérium přijatelnosti projektu.</a:t>
            </a:r>
            <a:endParaRPr lang="pl-PL" sz="2200" b="1" dirty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cyklodoprava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928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5760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Hlavní podporované aktivity</a:t>
            </a:r>
          </a:p>
          <a:p>
            <a:pPr lvl="0"/>
            <a:r>
              <a:rPr lang="cs-CZ" sz="2200" dirty="0" smtClean="0"/>
              <a:t>Rekonstrukce</a:t>
            </a:r>
            <a:r>
              <a:rPr lang="cs-CZ" sz="2200" dirty="0"/>
              <a:t>, modernizace a výstavba samostatných </a:t>
            </a:r>
            <a:r>
              <a:rPr lang="cs-CZ" sz="2200" b="1" dirty="0"/>
              <a:t>stezek</a:t>
            </a:r>
            <a:r>
              <a:rPr lang="cs-CZ" sz="2200" dirty="0"/>
              <a:t> pro cyklisty nebo stezek pro cyklisty a chodce se společným nebo odděleným </a:t>
            </a:r>
            <a:r>
              <a:rPr lang="cs-CZ" sz="2200" dirty="0" smtClean="0"/>
              <a:t>provozem s </a:t>
            </a:r>
            <a:r>
              <a:rPr lang="cs-CZ" sz="2200" dirty="0"/>
              <a:t>dopravním značením C8a,b, C9a,b nebo C10a,b, sloužících k </a:t>
            </a:r>
            <a:r>
              <a:rPr lang="cs-CZ" sz="2200" dirty="0" smtClean="0"/>
              <a:t>dopravě do </a:t>
            </a:r>
            <a:r>
              <a:rPr lang="cs-CZ" sz="2200" dirty="0"/>
              <a:t>zaměstnání, škol a za službami,</a:t>
            </a:r>
          </a:p>
          <a:p>
            <a:pPr lvl="0"/>
            <a:r>
              <a:rPr lang="cs-CZ" sz="2200" dirty="0"/>
              <a:t>R</a:t>
            </a:r>
            <a:r>
              <a:rPr lang="cs-CZ" sz="2200" dirty="0" smtClean="0"/>
              <a:t>ekonstrukce</a:t>
            </a:r>
            <a:r>
              <a:rPr lang="cs-CZ" sz="2200" dirty="0"/>
              <a:t>, modernizace a výstavba jízdních pruhů pro cyklisty nebo společných pásů pro cyklisty a chodce v </a:t>
            </a:r>
            <a:r>
              <a:rPr lang="cs-CZ" sz="2200" b="1" dirty="0"/>
              <a:t>přidruženém prostoru </a:t>
            </a:r>
            <a:r>
              <a:rPr lang="cs-CZ" sz="2200" dirty="0"/>
              <a:t>silnic a místních komunikací s dopravním značením C8a,b, C9a,b nebo C10a,b, sloužících k dopravě do zaměstnání, škol a za službami,</a:t>
            </a:r>
          </a:p>
          <a:p>
            <a:pPr lvl="0"/>
            <a:r>
              <a:rPr lang="cs-CZ" sz="2200" dirty="0"/>
              <a:t>Ú</a:t>
            </a:r>
            <a:r>
              <a:rPr lang="cs-CZ" sz="2200" dirty="0" smtClean="0"/>
              <a:t>prava </a:t>
            </a:r>
            <a:r>
              <a:rPr lang="cs-CZ" sz="2200" dirty="0"/>
              <a:t>a realizace liniových opatření pro cyklisty v </a:t>
            </a:r>
            <a:r>
              <a:rPr lang="cs-CZ" sz="2200" b="1" dirty="0"/>
              <a:t>hlavním dopravním prostoru </a:t>
            </a:r>
            <a:r>
              <a:rPr lang="cs-CZ" sz="2200" dirty="0"/>
              <a:t>silnic a místních komunikací v podobě vyhrazených jízdních pruhů pro cyklisty, piktogramových koridorů pro cyklisty nebo vyhrazených jízdních pruhů pro autobusy a jízdní kola, sloužících k dopravě do zaměstnání, škol a za službami</a:t>
            </a:r>
            <a:r>
              <a:rPr lang="cs-CZ" sz="2200" dirty="0" smtClean="0"/>
              <a:t>.</a:t>
            </a: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833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Hlavní podporované aktivity</a:t>
            </a:r>
          </a:p>
          <a:p>
            <a:r>
              <a:rPr lang="cs-CZ" sz="2200" dirty="0" smtClean="0"/>
              <a:t>Je </a:t>
            </a:r>
            <a:r>
              <a:rPr lang="cs-CZ" sz="2200" dirty="0"/>
              <a:t>možná </a:t>
            </a:r>
            <a:r>
              <a:rPr lang="cs-CZ" sz="2200" b="1" dirty="0"/>
              <a:t>kombinace</a:t>
            </a:r>
            <a:r>
              <a:rPr lang="cs-CZ" sz="2200" dirty="0"/>
              <a:t> uvedených aktivit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Je </a:t>
            </a:r>
            <a:r>
              <a:rPr lang="cs-CZ" sz="2200" dirty="0"/>
              <a:t>možná realizace </a:t>
            </a:r>
            <a:r>
              <a:rPr lang="cs-CZ" sz="2200" b="1" dirty="0"/>
              <a:t>související doprovodné infrastruktury</a:t>
            </a:r>
            <a:r>
              <a:rPr lang="cs-CZ" sz="2200" dirty="0"/>
              <a:t> pro cyklisty (např. stojany na jízdní kola), zmírňujících a kompenzačních opatření pro minimalizaci negativních vlivů na životní prostředí (např. výsadba doprovodné zeleně) a souvisejících prvků zvyšujících bezpečnost cyklistické dopravy (např. veřejné osvětlení, prvky inteligentních dopravních systémů), vždy při současné rekonstrukci, modernizaci nebo výstavbě komunikace pro cyklisty nebo liniového opatření pro cyklisty</a:t>
            </a:r>
            <a:r>
              <a:rPr lang="cs-CZ" sz="2200" dirty="0" smtClean="0"/>
              <a:t>.</a:t>
            </a:r>
            <a:endParaRPr lang="cs-CZ" sz="2200" dirty="0"/>
          </a:p>
          <a:p>
            <a:pPr marL="0" lvl="0" indent="0">
              <a:buNone/>
            </a:pPr>
            <a:r>
              <a:rPr lang="cs-CZ" sz="2200" i="1" dirty="0" smtClean="0"/>
              <a:t>Zahrnuje-li </a:t>
            </a:r>
            <a:r>
              <a:rPr lang="cs-CZ" sz="2200" i="1" dirty="0"/>
              <a:t>projekt více samostatných řešení, musí být zaměření každé z  izolovaných částí projektu v souladu s hlavními podporovanými aktivitami, např. nelze realizovat stezku pro cyklisty v jedné části města a pouze stojany na jízdní kola v jiné části města</a:t>
            </a:r>
            <a:r>
              <a:rPr lang="cs-CZ" sz="2200" i="1" dirty="0" smtClean="0"/>
              <a:t>.</a:t>
            </a:r>
            <a:endParaRPr lang="pl-PL" sz="2200" b="1" i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40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Rekonstrukce, provoz motorových vozidel</a:t>
            </a:r>
          </a:p>
          <a:p>
            <a:r>
              <a:rPr lang="cs-CZ" sz="2200" dirty="0"/>
              <a:t>Pojem </a:t>
            </a:r>
            <a:r>
              <a:rPr lang="cs-CZ" sz="2200" b="1" dirty="0"/>
              <a:t>rekonstrukce/modernizace</a:t>
            </a:r>
            <a:r>
              <a:rPr lang="cs-CZ" sz="2200" dirty="0"/>
              <a:t> komunikace pro cyklisty zahrnuje stavební úpravy stávající komunikace spojené s přestavbou zemního tělesa nebo konstrukčních vrstev komunikace, jejímž výsledkem je </a:t>
            </a:r>
            <a:r>
              <a:rPr lang="cs-CZ" sz="2200" b="1" dirty="0"/>
              <a:t>změna nivelety, směrového vedení nebo šířkového uspořádání</a:t>
            </a:r>
            <a:r>
              <a:rPr lang="cs-CZ" sz="2200" dirty="0"/>
              <a:t> komunikace. </a:t>
            </a:r>
            <a:r>
              <a:rPr lang="cs-CZ" sz="2200" dirty="0" smtClean="0"/>
              <a:t>Technické </a:t>
            </a:r>
            <a:r>
              <a:rPr lang="cs-CZ" sz="2200" dirty="0"/>
              <a:t>řešení musí být v souladu s platnou </a:t>
            </a:r>
            <a:r>
              <a:rPr lang="cs-CZ" sz="2200" dirty="0" smtClean="0"/>
              <a:t>legislativou a </a:t>
            </a:r>
            <a:r>
              <a:rPr lang="cs-CZ" sz="2200" dirty="0"/>
              <a:t>technickými </a:t>
            </a:r>
            <a:r>
              <a:rPr lang="cs-CZ" sz="2200" dirty="0" smtClean="0"/>
              <a:t>normami.</a:t>
            </a:r>
          </a:p>
          <a:p>
            <a:endParaRPr lang="cs-CZ" sz="2200" dirty="0"/>
          </a:p>
          <a:p>
            <a:r>
              <a:rPr lang="cs-CZ" sz="2200" dirty="0"/>
              <a:t>Pokud žadatel zamýšlí na části úseku komunikace pro cyklisty upravit provoz ve smyslu § 77 zákona č. 361/2000 Sb., o provozu na pozemních komunikacích, ve znění pozdějších předpisů, </a:t>
            </a:r>
            <a:r>
              <a:rPr lang="cs-CZ" sz="2200" b="1" dirty="0"/>
              <a:t>udělením výjimky ze zákazu vjezdu motorových vozidel </a:t>
            </a:r>
            <a:r>
              <a:rPr lang="cs-CZ" sz="2200" dirty="0"/>
              <a:t>na nemotoristickou komunikaci, musí v kapitole 8 studie proveditelnosti </a:t>
            </a:r>
            <a:r>
              <a:rPr lang="cs-CZ" sz="2200" b="1" dirty="0"/>
              <a:t>popsat rozsah uvažované výjimky</a:t>
            </a:r>
            <a:r>
              <a:rPr lang="cs-CZ" sz="2200" dirty="0"/>
              <a:t>.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38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08720"/>
            <a:ext cx="8229600" cy="59492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9:50		</a:t>
            </a:r>
            <a:r>
              <a:rPr lang="cs-CZ" sz="2000" b="1" dirty="0" smtClean="0"/>
              <a:t>Zahájení, představení Integrovaného regionálního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operačního programu, rolí Řídicího orgánu IROP a Centra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pro regionální rozvoj České republiky</a:t>
            </a:r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cs-CZ" sz="2000" dirty="0" smtClean="0"/>
              <a:t>9:50 – 11:15		</a:t>
            </a:r>
            <a:r>
              <a:rPr lang="cs-CZ" sz="2000" b="1" dirty="0" smtClean="0"/>
              <a:t>72. výzva IROP</a:t>
            </a:r>
            <a:br>
              <a:rPr lang="cs-CZ" sz="2000" b="1" dirty="0" smtClean="0"/>
            </a:br>
            <a:r>
              <a:rPr lang="cs-CZ" sz="2000" b="1" dirty="0" smtClean="0"/>
              <a:t>				„</a:t>
            </a:r>
            <a:r>
              <a:rPr lang="cs-CZ" sz="2000" b="1" dirty="0" err="1" smtClean="0"/>
              <a:t>Cyklodoprava</a:t>
            </a:r>
            <a:r>
              <a:rPr lang="cs-CZ" sz="2000" b="1" dirty="0" smtClean="0"/>
              <a:t> II“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parametry výzvy, podporované aktivity, způsobilé výdaje,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povinné přílohy žádosti o podporu, rozdíly oproti 18. výzvě 				IROP, dotazy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11:15 </a:t>
            </a:r>
            <a:r>
              <a:rPr lang="cs-CZ" sz="2000" dirty="0"/>
              <a:t>– </a:t>
            </a:r>
            <a:r>
              <a:rPr lang="cs-CZ" sz="2000" dirty="0" smtClean="0"/>
              <a:t>11:35  </a:t>
            </a:r>
            <a:r>
              <a:rPr lang="cs-CZ" sz="2000" dirty="0"/>
              <a:t>	</a:t>
            </a:r>
            <a:r>
              <a:rPr lang="cs-CZ" sz="2000" b="1" dirty="0" smtClean="0"/>
              <a:t>Přestávka </a:t>
            </a:r>
            <a:r>
              <a:rPr lang="cs-CZ" sz="2000" b="1" dirty="0"/>
              <a:t>	</a:t>
            </a:r>
            <a:endParaRPr lang="cs-CZ" sz="2000" b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11:35 – 13:00  	</a:t>
            </a:r>
            <a:r>
              <a:rPr lang="cs-CZ" sz="2000" b="1" dirty="0" smtClean="0"/>
              <a:t>Základní informace o aplikaci MS2014+, systém 							hodnocení projektů a další administrace projektu, 						kontrola výběrových a zadávacích řízení, dotazy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13:00 – 13:30		</a:t>
            </a:r>
            <a:r>
              <a:rPr lang="cs-CZ" sz="2000" b="1" dirty="0" smtClean="0"/>
              <a:t>Informace k dalším výzvám ve Specifickém cíli 1.2 IROP</a:t>
            </a:r>
            <a:br>
              <a:rPr lang="cs-CZ" sz="2000" b="1" dirty="0" smtClean="0"/>
            </a:br>
            <a:r>
              <a:rPr lang="cs-CZ" sz="2000" b="1" dirty="0" smtClean="0"/>
              <a:t>				Diskuse</a:t>
            </a:r>
            <a:endParaRPr lang="cs-CZ" sz="1700" b="1" dirty="0" smtClean="0"/>
          </a:p>
          <a:p>
            <a:pPr marL="0" indent="0">
              <a:buFont typeface="Arial"/>
              <a:buNone/>
            </a:pPr>
            <a:endParaRPr lang="cs-CZ" sz="1700" b="1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13:30 			</a:t>
            </a:r>
            <a:r>
              <a:rPr lang="cs-CZ" sz="2000" b="1" dirty="0" smtClean="0"/>
              <a:t>Závěr</a:t>
            </a:r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3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324528" cy="4680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Vedlejší podporované aktivity</a:t>
            </a:r>
          </a:p>
          <a:p>
            <a:pPr lvl="0">
              <a:spcAft>
                <a:spcPts val="600"/>
              </a:spcAft>
            </a:pPr>
            <a:r>
              <a:rPr lang="cs-CZ" sz="2200" dirty="0" smtClean="0"/>
              <a:t>Realizace </a:t>
            </a:r>
            <a:r>
              <a:rPr lang="cs-CZ" sz="2200" dirty="0"/>
              <a:t>vyvolaných </a:t>
            </a:r>
            <a:r>
              <a:rPr lang="cs-CZ" sz="2200" dirty="0" smtClean="0"/>
              <a:t>investic (úpravy a přeložky komunikací, </a:t>
            </a:r>
            <a:r>
              <a:rPr lang="cs-CZ" sz="2200" dirty="0" err="1" smtClean="0"/>
              <a:t>inž</a:t>
            </a:r>
            <a:r>
              <a:rPr lang="cs-CZ" sz="2200" dirty="0" smtClean="0"/>
              <a:t>. sítí),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dirty="0"/>
              <a:t>Z</a:t>
            </a:r>
            <a:r>
              <a:rPr lang="cs-CZ" sz="2200" dirty="0" smtClean="0"/>
              <a:t>pracování </a:t>
            </a:r>
            <a:r>
              <a:rPr lang="cs-CZ" sz="2200" dirty="0"/>
              <a:t>projektových </a:t>
            </a:r>
            <a:r>
              <a:rPr lang="cs-CZ" sz="2200" dirty="0" smtClean="0"/>
              <a:t>dokumentací (vč. dokumentací v procesu EIA </a:t>
            </a:r>
            <a:r>
              <a:rPr lang="cs-CZ" sz="2200" b="1" dirty="0" smtClean="0">
                <a:solidFill>
                  <a:srgbClr val="00B050"/>
                </a:solidFill>
              </a:rPr>
              <a:t>a nesouvisejících doplňujících průzkumů</a:t>
            </a:r>
            <a:r>
              <a:rPr lang="cs-CZ" sz="2200" dirty="0" smtClean="0"/>
              <a:t>),</a:t>
            </a:r>
          </a:p>
          <a:p>
            <a:pPr lvl="0">
              <a:spcAft>
                <a:spcPts val="600"/>
              </a:spcAft>
            </a:pPr>
            <a:r>
              <a:rPr lang="cs-CZ" sz="2200" dirty="0" smtClean="0"/>
              <a:t>Výkup </a:t>
            </a:r>
            <a:r>
              <a:rPr lang="cs-CZ" sz="2200" dirty="0"/>
              <a:t>nemovitostí podmiňujících výstavbu (pozemky, stavby do 10% CZV)</a:t>
            </a:r>
            <a:endParaRPr lang="cs-CZ" sz="2200" dirty="0" smtClean="0"/>
          </a:p>
          <a:p>
            <a:pPr lvl="0">
              <a:spcAft>
                <a:spcPts val="600"/>
              </a:spcAft>
            </a:pPr>
            <a:r>
              <a:rPr lang="cs-CZ" sz="2200" dirty="0"/>
              <a:t>Z</a:t>
            </a:r>
            <a:r>
              <a:rPr lang="cs-CZ" sz="2200" dirty="0" smtClean="0"/>
              <a:t>abezpečení </a:t>
            </a:r>
            <a:r>
              <a:rPr lang="cs-CZ" sz="2200" dirty="0"/>
              <a:t>výstavby (TDI, AD, BOZP, geodetické práce, </a:t>
            </a:r>
            <a:r>
              <a:rPr lang="cs-CZ" sz="2200" dirty="0" err="1"/>
              <a:t>inženýring</a:t>
            </a:r>
            <a:r>
              <a:rPr lang="cs-CZ" sz="2200" dirty="0"/>
              <a:t>),</a:t>
            </a:r>
          </a:p>
          <a:p>
            <a:pPr lvl="0">
              <a:spcAft>
                <a:spcPts val="600"/>
              </a:spcAft>
            </a:pPr>
            <a:r>
              <a:rPr lang="cs-CZ" sz="2200" dirty="0"/>
              <a:t>V</a:t>
            </a:r>
            <a:r>
              <a:rPr lang="cs-CZ" sz="2200" dirty="0" smtClean="0"/>
              <a:t>ybrané služby bezprostředně související (studie </a:t>
            </a:r>
            <a:r>
              <a:rPr lang="cs-CZ" sz="2200" dirty="0"/>
              <a:t>proveditelnosti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00B050"/>
                </a:solidFill>
              </a:rPr>
              <a:t>zadávací a výběrová řízení</a:t>
            </a:r>
            <a:r>
              <a:rPr lang="cs-CZ" sz="2200" dirty="0" smtClean="0"/>
              <a:t>),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dirty="0"/>
              <a:t>P</a:t>
            </a:r>
            <a:r>
              <a:rPr lang="cs-CZ" sz="2200" dirty="0" smtClean="0"/>
              <a:t>ovinná </a:t>
            </a:r>
            <a:r>
              <a:rPr lang="cs-CZ" sz="2200" dirty="0"/>
              <a:t>publicita.</a:t>
            </a:r>
            <a:endParaRPr lang="cs-CZ" altLang="cs-CZ" sz="2200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7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Hlavní aktivita – </a:t>
            </a:r>
            <a:r>
              <a:rPr lang="cs-CZ" sz="2800" b="1" dirty="0" smtClean="0">
                <a:solidFill>
                  <a:srgbClr val="0070C0"/>
                </a:solidFill>
              </a:rPr>
              <a:t>STAVBY – </a:t>
            </a:r>
            <a:r>
              <a:rPr lang="cs-CZ" sz="2800" b="1" cap="none" dirty="0" smtClean="0">
                <a:solidFill>
                  <a:srgbClr val="0070C0"/>
                </a:solidFill>
              </a:rPr>
              <a:t>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dirty="0"/>
              <a:t>výdaje na realizaci samostatných stezek pro cyklisty, stezek pro cyklisty a chodce, jízdních pruhů pro cyklisty nebo společných pásů pro cyklisty a chodce v přidruženém prostoru silnic a místních komunikací včetně všech konstrukčních vrstev </a:t>
            </a:r>
            <a:r>
              <a:rPr lang="cs-CZ" sz="1600" b="1" dirty="0">
                <a:solidFill>
                  <a:srgbClr val="00B050"/>
                </a:solidFill>
              </a:rPr>
              <a:t>a opatření pro osoby s omezenou schopností pohybu a </a:t>
            </a:r>
            <a:r>
              <a:rPr lang="cs-CZ" sz="1600" b="1" dirty="0" smtClean="0">
                <a:solidFill>
                  <a:srgbClr val="00B050"/>
                </a:solidFill>
              </a:rPr>
              <a:t>orientace</a:t>
            </a:r>
            <a:r>
              <a:rPr lang="cs-CZ" sz="1600" dirty="0" smtClean="0"/>
              <a:t>,</a:t>
            </a:r>
            <a:endParaRPr lang="cs-CZ" sz="1600" b="1" dirty="0" smtClean="0"/>
          </a:p>
          <a:p>
            <a:pPr lvl="0"/>
            <a:r>
              <a:rPr lang="cs-CZ" sz="1600" dirty="0"/>
              <a:t>výdaje související s komunikací pro cyklisty</a:t>
            </a:r>
            <a:r>
              <a:rPr lang="cs-CZ" sz="1600" b="1" dirty="0" smtClean="0"/>
              <a:t>:</a:t>
            </a:r>
          </a:p>
          <a:p>
            <a:pPr lvl="1"/>
            <a:r>
              <a:rPr lang="cs-CZ" sz="1600" dirty="0"/>
              <a:t>volně dostupné pevné stojany a uzamykatelné boxy na jízdní kola</a:t>
            </a:r>
            <a:r>
              <a:rPr lang="cs-CZ" sz="1600" b="1" dirty="0">
                <a:solidFill>
                  <a:srgbClr val="00B050"/>
                </a:solidFill>
              </a:rPr>
              <a:t>, které místně souvisí s řešenou komunikací pro cyklisty a jsou pro cyklistickou dopravu bezpečně přístupné</a:t>
            </a:r>
            <a:r>
              <a:rPr lang="cs-CZ" sz="1600" dirty="0"/>
              <a:t>, detekce jejich obsazenosti, jejich zastřešení, osvětlení a přímé napojení na komunikaci pro cyklisty,</a:t>
            </a:r>
          </a:p>
          <a:p>
            <a:pPr lvl="1"/>
            <a:r>
              <a:rPr lang="cs-CZ" sz="1600" dirty="0"/>
              <a:t>podchody, lávky, části mostních objektů a propustků, na kterých je komunikace pro </a:t>
            </a:r>
            <a:r>
              <a:rPr lang="cs-CZ" sz="1600" dirty="0" smtClean="0"/>
              <a:t>cyklisty,</a:t>
            </a:r>
            <a:endParaRPr lang="cs-CZ" sz="1600" dirty="0"/>
          </a:p>
          <a:p>
            <a:pPr lvl="1"/>
            <a:r>
              <a:rPr lang="cs-CZ" sz="1600" dirty="0"/>
              <a:t>opěrné zdi, násypy, svahy a příkopy,</a:t>
            </a:r>
          </a:p>
          <a:p>
            <a:pPr lvl="1"/>
            <a:r>
              <a:rPr lang="cs-CZ" sz="1600" dirty="0"/>
              <a:t>přejezdy pro cyklisty, související místa pro přecházení a přechody pro chodce, jejich nasvětlení a ochranné ostrůvky, </a:t>
            </a:r>
            <a:r>
              <a:rPr lang="cs-CZ" sz="1600" b="1" dirty="0">
                <a:solidFill>
                  <a:srgbClr val="00B050"/>
                </a:solidFill>
              </a:rPr>
              <a:t>vysazené chodníkové plochy,</a:t>
            </a:r>
          </a:p>
          <a:p>
            <a:pPr lvl="1"/>
            <a:r>
              <a:rPr lang="cs-CZ" sz="1600" dirty="0"/>
              <a:t>pásy pro chodce umístěné podél jízdních pruhů pro cyklisty v přidruženém prostoru silnic a místních komunikací,</a:t>
            </a:r>
          </a:p>
          <a:p>
            <a:pPr lvl="1"/>
            <a:r>
              <a:rPr lang="cs-CZ" sz="1600" dirty="0"/>
              <a:t>zábradlí na mostech a zábradlí jako bezpečnostní opatření,</a:t>
            </a:r>
          </a:p>
          <a:p>
            <a:pPr lvl="1"/>
            <a:r>
              <a:rPr lang="cs-CZ" sz="1600" dirty="0"/>
              <a:t>svislé a vodorovné dopravní značení včetně zvýrazňujících prvků,</a:t>
            </a:r>
          </a:p>
          <a:p>
            <a:pPr lvl="1"/>
            <a:r>
              <a:rPr lang="cs-CZ" sz="1600" dirty="0"/>
              <a:t>světelné signalizační zařízení řídící provoz samostatného přejezdu pro cyklisty nebo samostatného přechodu pro chodce s přejezdem pro cyklisty,</a:t>
            </a:r>
          </a:p>
          <a:p>
            <a:pPr lvl="1"/>
            <a:r>
              <a:rPr lang="cs-CZ" sz="1600" dirty="0"/>
              <a:t>dešťové vpusti, šachty a přípojky k odvodu vod z povrchu komunikace do kanalizace,</a:t>
            </a:r>
          </a:p>
          <a:p>
            <a:pPr lvl="1"/>
            <a:r>
              <a:rPr lang="cs-CZ" sz="1600" dirty="0"/>
              <a:t>vegetační úpravy nezpevněných pozemků dotčených stavbou,</a:t>
            </a:r>
          </a:p>
          <a:p>
            <a:pPr lvl="1"/>
            <a:r>
              <a:rPr lang="cs-CZ" sz="1600" dirty="0"/>
              <a:t>veřejné osvětlení komunikace pro cyklisty a hlavního dopravního prostoru pozemní komunikace v zastavěném území obce</a:t>
            </a:r>
            <a:r>
              <a:rPr lang="cs-CZ" sz="1600" dirty="0" smtClean="0"/>
              <a:t>,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046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Hlavní aktivita – </a:t>
            </a:r>
            <a:r>
              <a:rPr lang="cs-CZ" sz="2800" b="1" dirty="0" smtClean="0">
                <a:solidFill>
                  <a:srgbClr val="0070C0"/>
                </a:solidFill>
              </a:rPr>
              <a:t>stavby – </a:t>
            </a:r>
            <a:r>
              <a:rPr lang="cs-CZ" sz="2800" b="1" cap="none" dirty="0" smtClean="0">
                <a:solidFill>
                  <a:srgbClr val="0070C0"/>
                </a:solidFill>
              </a:rPr>
              <a:t>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/>
              <a:t>bezpečnostní opatření realizovaná na silnici, místní komunikaci nebo dráze (vychýlení jízdního pruhu, zúžení komunikace, </a:t>
            </a:r>
            <a:r>
              <a:rPr lang="cs-CZ" sz="1800" b="1" dirty="0">
                <a:solidFill>
                  <a:srgbClr val="00B050"/>
                </a:solidFill>
              </a:rPr>
              <a:t>dělicí ostrůvky, vysazené plochy na vjezdech do křižovatky, úpravy povrchu a tvaru křižovatek,</a:t>
            </a:r>
            <a:r>
              <a:rPr lang="cs-CZ" sz="1800" b="1" dirty="0"/>
              <a:t> </a:t>
            </a:r>
            <a:r>
              <a:rPr lang="cs-CZ" sz="1800" dirty="0"/>
              <a:t>zvýšení protismykových vlastností krytu vozovky, zvýrazňující dopravní značení, dopravní zařízení a optické prvky, </a:t>
            </a:r>
            <a:r>
              <a:rPr lang="cs-CZ" sz="1800" b="1" dirty="0">
                <a:solidFill>
                  <a:srgbClr val="00B050"/>
                </a:solidFill>
              </a:rPr>
              <a:t>zpomalovací prahy, polštáře a zvýšené plochy, </a:t>
            </a:r>
            <a:r>
              <a:rPr lang="cs-CZ" sz="1800" dirty="0"/>
              <a:t>svodidla v nebezpečných úsecích, prvky aktivní bezpečnosti v blízkosti přejezdů pro cyklisty a související telematika),</a:t>
            </a:r>
          </a:p>
          <a:p>
            <a:pPr lvl="0"/>
            <a:r>
              <a:rPr lang="cs-CZ" sz="1800" dirty="0"/>
              <a:t>další související výdaje:</a:t>
            </a:r>
          </a:p>
          <a:p>
            <a:pPr lvl="1"/>
            <a:r>
              <a:rPr lang="cs-CZ" sz="1800" dirty="0"/>
              <a:t>příprava staveniště, </a:t>
            </a:r>
          </a:p>
          <a:p>
            <a:pPr lvl="1"/>
            <a:r>
              <a:rPr lang="cs-CZ" sz="1800" dirty="0"/>
              <a:t>demolice objektů podmiňujících výstavbu, </a:t>
            </a:r>
          </a:p>
          <a:p>
            <a:pPr lvl="1"/>
            <a:r>
              <a:rPr lang="cs-CZ" sz="1800" dirty="0"/>
              <a:t>manipulace s kulturními vrstvami zeminy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/>
              <a:t>rekultivace ploch původně zastavěných pozemků</a:t>
            </a:r>
          </a:p>
          <a:p>
            <a:r>
              <a:rPr lang="cs-CZ" sz="1800" dirty="0"/>
              <a:t>výdaje na realizaci svislého a vodorovného dopravního značení vyhrazených jízdních pruhů pro cyklisty, piktogramových koridorů pro cyklisty, vyhrazených jízdních pruhů pro autobusy a jízdní kola v hlavním dopravním prostoru </a:t>
            </a:r>
            <a:r>
              <a:rPr lang="cs-CZ" sz="1800" dirty="0" smtClean="0"/>
              <a:t>silnic a </a:t>
            </a:r>
            <a:r>
              <a:rPr lang="cs-CZ" sz="1800" dirty="0"/>
              <a:t>místních </a:t>
            </a:r>
            <a:r>
              <a:rPr lang="cs-CZ" sz="1800" dirty="0" smtClean="0"/>
              <a:t>komunikací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na související úpravu svislého a vodorovného dopravního značení těchto pozemních </a:t>
            </a:r>
            <a:r>
              <a:rPr lang="cs-CZ" sz="1800" dirty="0" smtClean="0"/>
              <a:t>komunikací</a:t>
            </a:r>
            <a:r>
              <a:rPr lang="cs-CZ" sz="1800" dirty="0"/>
              <a:t>.</a:t>
            </a:r>
            <a:endParaRPr lang="cs-CZ" sz="1100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2400" b="1" dirty="0" smtClean="0"/>
              <a:t>DPH</a:t>
            </a:r>
            <a:endParaRPr lang="cs-CZ" sz="1800" b="1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210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764704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STAVBY</a:t>
            </a:r>
          </a:p>
          <a:p>
            <a:r>
              <a:rPr lang="cs-CZ" sz="1800" dirty="0"/>
              <a:t>výdaje související s komunikací pro cyklisty</a:t>
            </a:r>
            <a:r>
              <a:rPr lang="cs-CZ" sz="1800" b="1" dirty="0" smtClean="0"/>
              <a:t>:</a:t>
            </a:r>
            <a:endParaRPr lang="cs-CZ" sz="1800" b="1" dirty="0"/>
          </a:p>
          <a:p>
            <a:pPr lvl="1"/>
            <a:r>
              <a:rPr lang="cs-CZ" sz="1800" dirty="0"/>
              <a:t>odpočívadla a jejich vybavení lavičkami, stolky, osvětlením, informačními tabulemi a přístřešky,</a:t>
            </a:r>
          </a:p>
          <a:p>
            <a:pPr lvl="1"/>
            <a:r>
              <a:rPr lang="cs-CZ" sz="1800" dirty="0"/>
              <a:t>připojení sousedních nemovitostí maximálně v délce odpovídající šířce řešené komunikace pro pěší souběžné s komunikací pro cyklisty,</a:t>
            </a:r>
          </a:p>
          <a:p>
            <a:r>
              <a:rPr lang="cs-CZ" sz="1800" dirty="0"/>
              <a:t>výdaje na </a:t>
            </a:r>
            <a:r>
              <a:rPr lang="cs-CZ" sz="1800" b="1" dirty="0">
                <a:solidFill>
                  <a:srgbClr val="00B050"/>
                </a:solidFill>
              </a:rPr>
              <a:t>odůvodněné</a:t>
            </a:r>
            <a:r>
              <a:rPr lang="cs-CZ" sz="1800" dirty="0"/>
              <a:t> stavbou vyvolané investice:</a:t>
            </a:r>
          </a:p>
          <a:p>
            <a:pPr lvl="1"/>
            <a:r>
              <a:rPr lang="cs-CZ" sz="1800" dirty="0"/>
              <a:t>stavbou vyvolané ostatní úpravy a přeložky stávajících pozemních komunikací a připojení sousedních nemovitostí,</a:t>
            </a:r>
          </a:p>
          <a:p>
            <a:pPr lvl="1"/>
            <a:r>
              <a:rPr lang="cs-CZ" sz="1800" dirty="0"/>
              <a:t>stavbou vyvolané ostatní úpravy a přeložky stávajících inženýrských sítí, </a:t>
            </a:r>
            <a:r>
              <a:rPr lang="cs-CZ" sz="1800" b="1" dirty="0">
                <a:solidFill>
                  <a:srgbClr val="00B050"/>
                </a:solidFill>
              </a:rPr>
              <a:t>vodotečí,</a:t>
            </a:r>
            <a:r>
              <a:rPr lang="cs-CZ" sz="1800" dirty="0"/>
              <a:t> drážních objektů a oplocení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/>
              <a:t>provizorní komunikace a lávky pro pěší a cyklisty a přechodné dopravní </a:t>
            </a:r>
            <a:r>
              <a:rPr lang="cs-CZ" sz="1800" dirty="0" smtClean="0"/>
              <a:t>značení,</a:t>
            </a:r>
            <a:endParaRPr lang="cs-CZ" sz="1800" dirty="0"/>
          </a:p>
          <a:p>
            <a:r>
              <a:rPr lang="cs-CZ" sz="1800" dirty="0"/>
              <a:t>výdaje na stavební úpravy a opravy hlavního dopravního prostoru silnic</a:t>
            </a:r>
            <a:br>
              <a:rPr lang="cs-CZ" sz="1800" dirty="0"/>
            </a:br>
            <a:r>
              <a:rPr lang="cs-CZ" sz="1800" dirty="0"/>
              <a:t>a místních komunikací v části vymezené upravovaným nebo realizovaným vodorovným dopravním značením vyhrazených jízdních pruhů pro cyklisty, piktogramových koridorů pro cyklisty a vyhrazených jízdních pruhů pro autobusy a jízdní kola</a:t>
            </a:r>
            <a:r>
              <a:rPr lang="cs-CZ" sz="1800" dirty="0" smtClean="0"/>
              <a:t>,</a:t>
            </a:r>
            <a:endParaRPr lang="cs-CZ" sz="1800" dirty="0"/>
          </a:p>
          <a:p>
            <a:pPr lvl="0"/>
            <a:r>
              <a:rPr lang="cs-CZ" sz="1800" dirty="0"/>
              <a:t>musí být součástí položkového rozpočtu stavby vztahujícího se k příslušné projektové dokumentaci; projektová dokumentace musí všechny položky zahrnovat v rámci stavebních objektů nebo provozních souborů stavby; příjemce bude se žádostí o platbu předkládat přehled čerpání z jednotlivých položek rozpočtu </a:t>
            </a:r>
            <a:r>
              <a:rPr lang="cs-CZ" sz="1800" dirty="0" smtClean="0"/>
              <a:t>stavby.</a:t>
            </a:r>
            <a:endParaRPr lang="pl-PL" sz="1600" b="1" dirty="0" smtClean="0"/>
          </a:p>
          <a:p>
            <a:pPr lvl="1"/>
            <a:endParaRPr lang="cs-CZ" sz="1100" dirty="0" smtClean="0"/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193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836712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000" b="1" dirty="0" smtClean="0"/>
              <a:t>PROJEKTOVÉ DOKUMENTACE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</a:t>
            </a:r>
            <a:r>
              <a:rPr lang="cs-CZ" sz="2000" dirty="0" smtClean="0"/>
              <a:t>zpracování:</a:t>
            </a:r>
          </a:p>
          <a:p>
            <a:pPr lvl="1"/>
            <a:r>
              <a:rPr lang="cs-CZ" sz="2000" dirty="0"/>
              <a:t>dokumentací v procesu EIA (oznámení, dokumentace),</a:t>
            </a:r>
          </a:p>
          <a:p>
            <a:pPr lvl="1"/>
            <a:r>
              <a:rPr lang="cs-CZ" sz="2000" dirty="0"/>
              <a:t>dokumentace pro vydání územního rozhodnutí (DUR), dokumentace k oznámení o záměru v území (DOZU),</a:t>
            </a:r>
          </a:p>
          <a:p>
            <a:pPr lvl="1"/>
            <a:r>
              <a:rPr lang="cs-CZ" sz="2000" dirty="0"/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2000" dirty="0"/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2000" dirty="0"/>
              <a:t>dokumentace skutečného provedení stavby (DSPS</a:t>
            </a:r>
            <a:r>
              <a:rPr lang="cs-CZ" sz="2000" dirty="0" smtClean="0"/>
              <a:t>),</a:t>
            </a:r>
          </a:p>
          <a:p>
            <a:pPr lvl="1"/>
            <a:r>
              <a:rPr lang="cs-CZ" sz="2000" dirty="0" smtClean="0"/>
              <a:t>dokumentace návrhu dopravního značení,</a:t>
            </a:r>
            <a:endParaRPr lang="cs-CZ" sz="2000" dirty="0"/>
          </a:p>
          <a:p>
            <a:pPr lvl="1"/>
            <a:r>
              <a:rPr lang="cs-CZ" sz="2000" dirty="0"/>
              <a:t>souvisejících průzkumů, geodetických zaměření, studií a posouzení,</a:t>
            </a:r>
          </a:p>
          <a:p>
            <a:pPr lvl="0"/>
            <a:r>
              <a:rPr lang="cs-CZ" sz="2000" b="1" dirty="0">
                <a:solidFill>
                  <a:srgbClr val="00B050"/>
                </a:solidFill>
              </a:rPr>
              <a:t>výdaje na zpracování doplňujících průzkumů, studií a posouzení ke stavbě nesouvisejících s projektovými dokumentacemi do data kolaudace </a:t>
            </a:r>
            <a:r>
              <a:rPr lang="cs-CZ" sz="2000" b="1" dirty="0" smtClean="0">
                <a:solidFill>
                  <a:srgbClr val="00B050"/>
                </a:solidFill>
              </a:rPr>
              <a:t>stavby.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764704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NÁKUP POZEMKŮ A STAVEB</a:t>
            </a:r>
          </a:p>
          <a:p>
            <a:pPr lvl="0"/>
            <a:r>
              <a:rPr lang="cs-CZ" sz="1800" dirty="0"/>
              <a:t>celkové výdaje na pořízení nemovitostí (tj. celkem nákup a vyvlastnění) nesmí přesáhnout 10 % celkových způsobilých výdajů projektu,</a:t>
            </a:r>
          </a:p>
          <a:p>
            <a:pPr lvl="0"/>
            <a:r>
              <a:rPr lang="cs-CZ" sz="1800" dirty="0"/>
              <a:t>výdaje, které splňují všechny následující podmínky:</a:t>
            </a:r>
          </a:p>
          <a:p>
            <a:pPr lvl="1"/>
            <a:r>
              <a:rPr lang="cs-CZ" sz="1800" dirty="0"/>
              <a:t>pořízení nemovitostí (pozemků, staveb </a:t>
            </a:r>
            <a:r>
              <a:rPr lang="cs-CZ" sz="1800" b="1" dirty="0">
                <a:solidFill>
                  <a:srgbClr val="00B050"/>
                </a:solidFill>
              </a:rPr>
              <a:t>určených k demolici</a:t>
            </a:r>
            <a:r>
              <a:rPr lang="cs-CZ" sz="1800" dirty="0"/>
              <a:t>) je nezbytnou podmínkou realizace projektu,</a:t>
            </a:r>
          </a:p>
          <a:p>
            <a:pPr lvl="1"/>
            <a:r>
              <a:rPr lang="cs-CZ" sz="1800" dirty="0"/>
              <a:t>nemovitosti jsou oceněny znaleckým posudkem ne starším než 6 měsíců před nabytím nemovitosti do vlastnictví žadatele a posudek byl vyhotoven znalcem dle zákona č. 151/1997 Sb., o oceňování majetku, ve znění pozdějších předpisů,</a:t>
            </a:r>
          </a:p>
          <a:p>
            <a:pPr lvl="1"/>
            <a:r>
              <a:rPr lang="cs-CZ" sz="1800" dirty="0"/>
              <a:t>pořizovací cena nemovitostí je způsobilým výdajem maximálně do výše ceny zjištěné znaleckým posudkem,</a:t>
            </a:r>
          </a:p>
          <a:p>
            <a:pPr lvl="0"/>
            <a:r>
              <a:rPr lang="cs-CZ" sz="1800" dirty="0"/>
              <a:t>výdaje na vyvlastnění nemovitostí splňující následující podmínky:</a:t>
            </a:r>
          </a:p>
          <a:p>
            <a:pPr lvl="1"/>
            <a:r>
              <a:rPr lang="cs-CZ" sz="1800" dirty="0"/>
              <a:t>vyvlastnění je realizováno na základě pravomocného </a:t>
            </a:r>
            <a:r>
              <a:rPr lang="cs-CZ" sz="1800" dirty="0" smtClean="0"/>
              <a:t>rozhodnutí o </a:t>
            </a:r>
            <a:r>
              <a:rPr lang="cs-CZ" sz="1800" dirty="0"/>
              <a:t>vyvlastnění dle zvláštního zákona,</a:t>
            </a:r>
          </a:p>
          <a:p>
            <a:pPr lvl="1"/>
            <a:r>
              <a:rPr lang="cs-CZ" sz="1800" dirty="0"/>
              <a:t>způsobilým výdajem je nejvýše náhrada stanovená v </a:t>
            </a:r>
            <a:r>
              <a:rPr lang="cs-CZ" sz="1800" dirty="0" smtClean="0"/>
              <a:t>rozhodnutí o </a:t>
            </a:r>
            <a:r>
              <a:rPr lang="cs-CZ" sz="1800" dirty="0"/>
              <a:t>vyvlastnění,</a:t>
            </a:r>
          </a:p>
          <a:p>
            <a:pPr lvl="1"/>
            <a:r>
              <a:rPr lang="cs-CZ" sz="1800" dirty="0"/>
              <a:t>způsobilým výdajem je rovněž náklad stanovený dle zvláštního zákona</a:t>
            </a:r>
            <a:br>
              <a:rPr lang="cs-CZ" sz="1800" dirty="0"/>
            </a:br>
            <a:r>
              <a:rPr lang="cs-CZ" sz="1800" dirty="0"/>
              <a:t>(tj. náklady na stěhování apod.),</a:t>
            </a:r>
          </a:p>
          <a:p>
            <a:pPr lvl="0"/>
            <a:r>
              <a:rPr lang="cs-CZ" sz="1800" b="1" dirty="0">
                <a:solidFill>
                  <a:srgbClr val="00B050"/>
                </a:solidFill>
              </a:rPr>
              <a:t>výdaje na geodetické zaměření pozemku a vyhotovení geometrického plánu,</a:t>
            </a:r>
          </a:p>
          <a:p>
            <a:r>
              <a:rPr lang="cs-CZ" sz="1800" dirty="0"/>
              <a:t>výdaje na úhradu odvodů za odnětí půdy ze zemědělského a lesního půdního fondu</a:t>
            </a:r>
            <a:r>
              <a:rPr lang="cs-CZ" sz="1800" dirty="0" smtClean="0">
                <a:solidFill>
                  <a:srgbClr val="00B050"/>
                </a:solidFill>
              </a:rPr>
              <a:t>.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011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764704"/>
            <a:ext cx="9180512" cy="676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ZABEZPEČENÍ VÝSTAVBY</a:t>
            </a:r>
          </a:p>
          <a:p>
            <a:pPr lvl="0"/>
            <a:r>
              <a:rPr lang="cs-CZ" sz="1800" dirty="0"/>
              <a:t>výdaje na zabezpečení výstavby:</a:t>
            </a:r>
          </a:p>
          <a:p>
            <a:pPr lvl="1"/>
            <a:r>
              <a:rPr lang="cs-CZ" sz="1800" dirty="0"/>
              <a:t>technický dozor investora (TDI</a:t>
            </a:r>
            <a:r>
              <a:rPr lang="cs-CZ" sz="1800" dirty="0" smtClean="0"/>
              <a:t>), autorský </a:t>
            </a:r>
            <a:r>
              <a:rPr lang="cs-CZ" sz="1800" dirty="0"/>
              <a:t>dozor (AD</a:t>
            </a:r>
            <a:r>
              <a:rPr lang="cs-CZ" sz="1800" dirty="0" smtClean="0"/>
              <a:t>),</a:t>
            </a:r>
          </a:p>
          <a:p>
            <a:pPr lvl="1"/>
            <a:r>
              <a:rPr lang="cs-CZ" sz="1800" dirty="0" smtClean="0"/>
              <a:t>zajištění </a:t>
            </a:r>
            <a:r>
              <a:rPr lang="cs-CZ" sz="1800" dirty="0"/>
              <a:t>bezpečnosti a ochrany zdraví při práci (BOZP),</a:t>
            </a:r>
          </a:p>
          <a:p>
            <a:pPr lvl="1"/>
            <a:r>
              <a:rPr lang="cs-CZ" sz="1800" dirty="0"/>
              <a:t>geodetické práce, zkoušky materiálů a konstrukcí na staveništi,</a:t>
            </a:r>
          </a:p>
          <a:p>
            <a:pPr lvl="0"/>
            <a:r>
              <a:rPr lang="cs-CZ" sz="1800" dirty="0" smtClean="0"/>
              <a:t>výdaje na </a:t>
            </a:r>
            <a:r>
              <a:rPr lang="cs-CZ" sz="1800" dirty="0" err="1"/>
              <a:t>inženýring</a:t>
            </a:r>
            <a:r>
              <a:rPr lang="cs-CZ" sz="1800" dirty="0"/>
              <a:t> projektu, zahrnující projednání projektových </a:t>
            </a:r>
            <a:r>
              <a:rPr lang="cs-CZ" sz="1800" dirty="0" smtClean="0"/>
              <a:t>dokumentací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b="1" dirty="0">
                <a:solidFill>
                  <a:srgbClr val="00B050"/>
                </a:solidFill>
              </a:rPr>
              <a:t>zajištění souvisejících podkladů </a:t>
            </a:r>
            <a:r>
              <a:rPr lang="cs-CZ" sz="1800" dirty="0"/>
              <a:t>pro příslušná správní řízení, </a:t>
            </a:r>
            <a:r>
              <a:rPr lang="cs-CZ" sz="1800" b="1" dirty="0" smtClean="0">
                <a:solidFill>
                  <a:srgbClr val="00B050"/>
                </a:solidFill>
              </a:rPr>
              <a:t>vč. </a:t>
            </a:r>
            <a:r>
              <a:rPr lang="cs-CZ" sz="1800" b="1" dirty="0">
                <a:solidFill>
                  <a:srgbClr val="00B050"/>
                </a:solidFill>
              </a:rPr>
              <a:t>zajištění podkladů pro povolení předčasného užívání, zkušebního provozu nebo kolaudaci </a:t>
            </a:r>
            <a:r>
              <a:rPr lang="cs-CZ" sz="1800" b="1" dirty="0" smtClean="0">
                <a:solidFill>
                  <a:srgbClr val="00B050"/>
                </a:solidFill>
              </a:rPr>
              <a:t>stavby</a:t>
            </a:r>
            <a:r>
              <a:rPr lang="cs-CZ" sz="1800" dirty="0" smtClean="0"/>
              <a:t>.</a:t>
            </a:r>
          </a:p>
          <a:p>
            <a:pPr marL="457200" lvl="1" indent="0">
              <a:buNone/>
            </a:pPr>
            <a:endParaRPr lang="cs-CZ" sz="800" dirty="0" smtClean="0"/>
          </a:p>
          <a:p>
            <a:pPr marL="0" lvl="0" indent="0">
              <a:buNone/>
            </a:pPr>
            <a:r>
              <a:rPr lang="cs-CZ" sz="1800" b="1" cap="all" dirty="0" smtClean="0"/>
              <a:t>Pořízení </a:t>
            </a:r>
            <a:r>
              <a:rPr lang="cs-CZ" sz="1800" b="1" cap="all" dirty="0"/>
              <a:t>služeb bezprostředně souvisejících s realizací projektu</a:t>
            </a:r>
          </a:p>
          <a:p>
            <a:pPr lvl="0"/>
            <a:r>
              <a:rPr lang="cs-CZ" sz="1800" dirty="0"/>
              <a:t>výdaje na zpracování studie proveditelnosti (podle přílohy č. 4 </a:t>
            </a:r>
            <a:r>
              <a:rPr lang="cs-CZ" sz="1800" dirty="0" smtClean="0"/>
              <a:t>Specifických pravidel),</a:t>
            </a:r>
            <a:endParaRPr lang="cs-CZ" sz="1800" dirty="0"/>
          </a:p>
          <a:p>
            <a:r>
              <a:rPr lang="cs-CZ" sz="1800" b="1" dirty="0">
                <a:solidFill>
                  <a:srgbClr val="00B050"/>
                </a:solidFill>
              </a:rPr>
              <a:t>výdaje na zpracování zadávacích podmínek k  zakázkám a organizaci výběrových a zadávacích řízení</a:t>
            </a:r>
            <a:r>
              <a:rPr lang="cs-CZ" sz="18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cs-CZ" sz="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b="1" cap="all" dirty="0" smtClean="0"/>
              <a:t>Povinná publicita</a:t>
            </a:r>
          </a:p>
          <a:p>
            <a:pPr marL="0" indent="0">
              <a:buNone/>
            </a:pPr>
            <a:endParaRPr lang="cs-CZ" sz="800" b="1" cap="all" dirty="0" smtClean="0"/>
          </a:p>
          <a:p>
            <a:pPr marL="0" indent="0">
              <a:buNone/>
            </a:pPr>
            <a:r>
              <a:rPr lang="cs-CZ" sz="1800" b="1" cap="all" dirty="0" smtClean="0"/>
              <a:t>DPH</a:t>
            </a:r>
            <a:endParaRPr lang="cs-CZ" sz="1800" dirty="0" smtClean="0"/>
          </a:p>
          <a:p>
            <a:pPr lvl="1"/>
            <a:endParaRPr lang="cs-CZ" sz="1800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 – nezpůsobilé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8964488" cy="594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cs-CZ" sz="1800" dirty="0" smtClean="0"/>
              <a:t>např. </a:t>
            </a:r>
            <a:r>
              <a:rPr lang="cs-CZ" sz="1800" b="1" dirty="0">
                <a:solidFill>
                  <a:srgbClr val="00B050"/>
                </a:solidFill>
              </a:rPr>
              <a:t>výdaje na výstavbu, rekonstrukci nebo modernizaci komunikací určených výhradně pěší </a:t>
            </a:r>
            <a:r>
              <a:rPr lang="cs-CZ" sz="1800" b="1" dirty="0" smtClean="0">
                <a:solidFill>
                  <a:srgbClr val="00B050"/>
                </a:solidFill>
              </a:rPr>
              <a:t>dopravě </a:t>
            </a:r>
            <a:r>
              <a:rPr lang="cs-CZ" sz="1800" dirty="0" smtClean="0">
                <a:solidFill>
                  <a:srgbClr val="00B050"/>
                </a:solidFill>
              </a:rPr>
              <a:t>(s výjimkou výdajů na HA, VA projektu),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výstavbu, rekonstrukci nebo modernizaci, údržbu nebo opravu silnic</a:t>
            </a:r>
            <a:br>
              <a:rPr lang="cs-CZ" sz="1800" dirty="0"/>
            </a:br>
            <a:r>
              <a:rPr lang="cs-CZ" sz="1800" dirty="0"/>
              <a:t>a místních komunikací přístupných automobilové dopravě</a:t>
            </a:r>
            <a:r>
              <a:rPr lang="cs-CZ" sz="1800" dirty="0" smtClean="0"/>
              <a:t> </a:t>
            </a:r>
            <a:r>
              <a:rPr lang="cs-CZ" sz="1800" dirty="0"/>
              <a:t>(s výjimkou nutných úprav či přeložek),</a:t>
            </a:r>
            <a:endParaRPr lang="cs-CZ" sz="1800" dirty="0" smtClean="0"/>
          </a:p>
          <a:p>
            <a:pPr lvl="0">
              <a:spcAft>
                <a:spcPts val="600"/>
              </a:spcAft>
            </a:pPr>
            <a:r>
              <a:rPr lang="cs-CZ" sz="1800" dirty="0"/>
              <a:t>výdaje na výstavbu, rekonstrukci nebo modernizaci polních a lesních cest</a:t>
            </a:r>
            <a:r>
              <a:rPr lang="cs-CZ" sz="1800" dirty="0" smtClean="0"/>
              <a:t>,</a:t>
            </a:r>
            <a:endParaRPr lang="cs-CZ" sz="1800" dirty="0"/>
          </a:p>
          <a:p>
            <a:pPr lvl="0">
              <a:spcAft>
                <a:spcPts val="600"/>
              </a:spcAft>
            </a:pPr>
            <a:r>
              <a:rPr lang="cs-CZ" sz="1800" dirty="0"/>
              <a:t>výdaje na běžnou údržbu, souvislou údržbu a opravu komunikací,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realizaci úschoven, parkovacích domů a parkovacích věží pro jízdní kola a jiných zařízení ke zpoplatněnému parkování jízdních </a:t>
            </a:r>
            <a:r>
              <a:rPr lang="cs-CZ" sz="1800" dirty="0" smtClean="0"/>
              <a:t>kol,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realizaci parkovišť pro </a:t>
            </a:r>
            <a:r>
              <a:rPr lang="cs-CZ" sz="1800" dirty="0" smtClean="0"/>
              <a:t>automobily,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výdaje </a:t>
            </a:r>
            <a:r>
              <a:rPr lang="cs-CZ" sz="1800" dirty="0"/>
              <a:t>na zřízení, provoz a odstranění zařízení staveniště,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výdaje </a:t>
            </a:r>
            <a:r>
              <a:rPr lang="cs-CZ" sz="1800" dirty="0"/>
              <a:t>spojené s řízením a administrací projektu,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výdaje </a:t>
            </a:r>
            <a:r>
              <a:rPr lang="cs-CZ" sz="1800" dirty="0"/>
              <a:t>na uzavření kupní smlouvy k nákupu </a:t>
            </a:r>
            <a:r>
              <a:rPr lang="cs-CZ" sz="1800" dirty="0" smtClean="0"/>
              <a:t>nemovitosti, poplatky za zápis do KN,</a:t>
            </a:r>
          </a:p>
          <a:p>
            <a:pPr lvl="0">
              <a:spcAft>
                <a:spcPts val="600"/>
              </a:spcAft>
            </a:pPr>
            <a:r>
              <a:rPr lang="cs-CZ" altLang="cs-CZ" sz="1800" b="1" dirty="0" smtClean="0">
                <a:solidFill>
                  <a:srgbClr val="00B050"/>
                </a:solidFill>
              </a:rPr>
              <a:t>správní poplatky,</a:t>
            </a:r>
          </a:p>
          <a:p>
            <a:pPr lvl="0">
              <a:spcAft>
                <a:spcPts val="600"/>
              </a:spcAft>
            </a:pPr>
            <a:r>
              <a:rPr lang="cs-CZ" altLang="cs-CZ" sz="1800" b="1" dirty="0" smtClean="0">
                <a:solidFill>
                  <a:srgbClr val="00B050"/>
                </a:solidFill>
              </a:rPr>
              <a:t>poplatky za užívání veřejného prostranství,</a:t>
            </a:r>
          </a:p>
          <a:p>
            <a:pPr lvl="0">
              <a:spcAft>
                <a:spcPts val="600"/>
              </a:spcAft>
            </a:pPr>
            <a:r>
              <a:rPr lang="cs-CZ" altLang="cs-CZ" sz="1800" dirty="0" smtClean="0"/>
              <a:t>výdaje nad stanovené limity…</a:t>
            </a:r>
          </a:p>
          <a:p>
            <a:pPr lvl="0">
              <a:spcAft>
                <a:spcPts val="600"/>
              </a:spcAft>
            </a:pPr>
            <a:endParaRPr lang="cs-CZ" altLang="cs-CZ" sz="1800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1800" b="1" dirty="0" smtClean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2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908720"/>
            <a:ext cx="8964488" cy="568863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Povinné přílohy </a:t>
            </a:r>
            <a:r>
              <a:rPr lang="cs-CZ" sz="2200" b="1" dirty="0" smtClean="0">
                <a:solidFill>
                  <a:srgbClr val="0070C0"/>
                </a:solidFill>
              </a:rPr>
              <a:t>žádosti o podporu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Plná moc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Zadávací </a:t>
            </a:r>
            <a:r>
              <a:rPr lang="cs-CZ" sz="2000" b="1" dirty="0"/>
              <a:t>a </a:t>
            </a:r>
            <a:r>
              <a:rPr lang="cs-CZ" sz="2000" b="1" dirty="0" smtClean="0"/>
              <a:t>výběrová řízení</a:t>
            </a:r>
            <a:r>
              <a:rPr lang="cs-CZ" sz="2000" dirty="0" smtClean="0"/>
              <a:t>	</a:t>
            </a:r>
            <a:r>
              <a:rPr lang="cs-CZ" sz="1800" i="1" dirty="0" smtClean="0"/>
              <a:t>pouze </a:t>
            </a:r>
            <a:r>
              <a:rPr lang="cs-CZ" sz="1800" i="1" dirty="0"/>
              <a:t>uzavřená </a:t>
            </a:r>
            <a:r>
              <a:rPr lang="cs-CZ" sz="1800" i="1" dirty="0" smtClean="0"/>
              <a:t>smlouva </a:t>
            </a:r>
            <a:r>
              <a:rPr lang="cs-CZ" sz="1800" i="1" dirty="0"/>
              <a:t>na plnění zakázky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Studie proveditelnosti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/>
              <a:t>Územní rozhodnutí nebo územní souhlas nebo veřejnoprávní smlouva nahrazující územní řízení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/>
              <a:t>Žádost o stavební povolení nebo ohlášení, případně stavební povolení nebo souhlas s provedením ohlášeného stavebního záměru nebo veřejnoprávní smlouva nahrazující stavební </a:t>
            </a:r>
            <a:r>
              <a:rPr lang="cs-CZ" sz="2000" b="1" dirty="0" smtClean="0"/>
              <a:t>povolení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err="1" smtClean="0"/>
              <a:t>cyklopruhy</a:t>
            </a:r>
            <a:r>
              <a:rPr lang="cs-CZ" sz="1800" i="1" dirty="0" smtClean="0"/>
              <a:t> – stanovení místní úpravy provozu na PK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dokument je nutné doložit s datem předložení na SÚ/vydání nejpozději v den podání žádosti o podporu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více stavebních povolení – všechna tato povolení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nejpozději </a:t>
            </a:r>
            <a:r>
              <a:rPr lang="cs-CZ" sz="1800" i="1" dirty="0"/>
              <a:t>do vydání Rozhodnutí </a:t>
            </a:r>
            <a:r>
              <a:rPr lang="cs-CZ" sz="1800" i="1" dirty="0" smtClean="0"/>
              <a:t>nutno doložit SP s</a:t>
            </a:r>
            <a:r>
              <a:rPr lang="cs-CZ" sz="1800" i="1" dirty="0"/>
              <a:t> nabytím právní moci </a:t>
            </a:r>
            <a:r>
              <a:rPr lang="cs-CZ" sz="1800" i="1" dirty="0" smtClean="0"/>
              <a:t>/ </a:t>
            </a:r>
            <a:r>
              <a:rPr lang="cs-CZ" sz="1800" i="1" dirty="0"/>
              <a:t>souhlas </a:t>
            </a:r>
            <a:r>
              <a:rPr lang="cs-CZ" sz="1800" i="1" dirty="0" smtClean="0"/>
              <a:t>/ OOP o stanovení místní úpravy, a to nejpozději do 1 roku od podání žádosti</a:t>
            </a:r>
            <a:endParaRPr lang="cs-CZ" sz="1800" b="1" i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26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908720"/>
            <a:ext cx="8964488" cy="53285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Povinné přílohy </a:t>
            </a:r>
            <a:r>
              <a:rPr lang="cs-CZ" sz="2200" b="1" dirty="0" smtClean="0">
                <a:solidFill>
                  <a:srgbClr val="0070C0"/>
                </a:solidFill>
              </a:rPr>
              <a:t>žádosti o podporu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2000" b="1" dirty="0" smtClean="0"/>
              <a:t>Projektová </a:t>
            </a:r>
            <a:r>
              <a:rPr lang="cs-CZ" sz="2000" b="1" dirty="0"/>
              <a:t>dokumentace pro vydání stavebního povolení nebo pro ohlášení </a:t>
            </a:r>
            <a:r>
              <a:rPr lang="cs-CZ" sz="2000" b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v</a:t>
            </a:r>
            <a:r>
              <a:rPr lang="cs-CZ" sz="1800" i="1" dirty="0"/>
              <a:t> případě projektu zaměřeného pouze na úpravu nebo realizaci liniových opatření pro cyklisty (bez stavebních úprav) žadatel dokládá dokumentaci návrhu dopravního značení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PD </a:t>
            </a:r>
            <a:r>
              <a:rPr lang="cs-CZ" sz="1800" i="1" dirty="0"/>
              <a:t>na různé části stavby – všechny PD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cs-CZ" sz="2000" b="1" dirty="0" smtClean="0"/>
              <a:t>Položkový </a:t>
            </a:r>
            <a:r>
              <a:rPr lang="cs-CZ" sz="2000" b="1" dirty="0"/>
              <a:t>rozpočet </a:t>
            </a:r>
            <a:r>
              <a:rPr lang="cs-CZ" sz="2000" b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stavební </a:t>
            </a:r>
            <a:r>
              <a:rPr lang="cs-CZ" sz="1800" i="1" dirty="0"/>
              <a:t>rozpočet s jednoznačným členěním Z/NZ výdajů a H/V </a:t>
            </a:r>
            <a:r>
              <a:rPr lang="cs-CZ" sz="1800" i="1" dirty="0" smtClean="0"/>
              <a:t>aktivit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připravenost </a:t>
            </a:r>
            <a:r>
              <a:rPr lang="cs-CZ" sz="1800" i="1" dirty="0"/>
              <a:t>k zahájení ZŘ/VŘ – položkový rozpočet dle V </a:t>
            </a:r>
            <a:r>
              <a:rPr lang="cs-CZ" sz="1800" i="1" dirty="0" smtClean="0"/>
              <a:t>230/2012 / V 169/2016</a:t>
            </a:r>
            <a:br>
              <a:rPr lang="cs-CZ" sz="1800" i="1" dirty="0" smtClean="0"/>
            </a:br>
            <a:r>
              <a:rPr lang="cs-CZ" sz="1800" i="1" dirty="0" smtClean="0"/>
              <a:t>nejen </a:t>
            </a:r>
            <a:r>
              <a:rPr lang="cs-CZ" sz="1800" i="1" dirty="0"/>
              <a:t>v PDF, ale i .</a:t>
            </a:r>
            <a:r>
              <a:rPr lang="cs-CZ" sz="1800" i="1" dirty="0" err="1" smtClean="0"/>
              <a:t>esoupis</a:t>
            </a:r>
            <a:r>
              <a:rPr lang="cs-CZ" sz="1800" i="1" dirty="0" smtClean="0"/>
              <a:t>/xc4/</a:t>
            </a:r>
            <a:r>
              <a:rPr lang="cs-CZ" sz="1800" i="1" dirty="0" err="1" smtClean="0"/>
              <a:t>ExcelVZ</a:t>
            </a:r>
            <a:r>
              <a:rPr lang="cs-CZ" sz="1800" i="1" dirty="0" smtClean="0"/>
              <a:t>/obdobný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ukončení </a:t>
            </a:r>
            <a:r>
              <a:rPr lang="cs-CZ" sz="1800" i="1" dirty="0"/>
              <a:t>ZŘ/VŘ – dtto + </a:t>
            </a:r>
            <a:r>
              <a:rPr lang="cs-CZ" sz="1800" i="1" dirty="0" err="1"/>
              <a:t>vysoutěžený</a:t>
            </a:r>
            <a:r>
              <a:rPr lang="cs-CZ" sz="1800" i="1" dirty="0"/>
              <a:t> položkový rozpočet </a:t>
            </a:r>
            <a:r>
              <a:rPr lang="cs-CZ" sz="1800" i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PD </a:t>
            </a:r>
            <a:r>
              <a:rPr lang="cs-CZ" sz="1800" i="1" dirty="0"/>
              <a:t>na různé části stavby – všechny položkové </a:t>
            </a:r>
            <a:r>
              <a:rPr lang="cs-CZ" sz="1800" i="1" dirty="0" smtClean="0"/>
              <a:t>rozpočty</a:t>
            </a: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Řídicí orgán a zprostředkující subjekty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382714"/>
            <a:ext cx="8229600" cy="474345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/>
              <a:t>Řídicí orgán</a:t>
            </a:r>
            <a:r>
              <a:rPr lang="cs-CZ" sz="2400" dirty="0" smtClean="0"/>
              <a:t>: Ministerstvo pro místní rozvoj ČR</a:t>
            </a:r>
          </a:p>
          <a:p>
            <a:pPr marL="0" indent="0">
              <a:buFont typeface="Arial"/>
              <a:buNone/>
            </a:pPr>
            <a:r>
              <a:rPr lang="cs-CZ" sz="2400" b="1" dirty="0" smtClean="0"/>
              <a:t>Zprostředkující subjekty</a:t>
            </a:r>
            <a:r>
              <a:rPr lang="cs-CZ" sz="24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Centrum pro regionální rozvoj České republiky (CRR) </a:t>
            </a:r>
          </a:p>
          <a:p>
            <a:pPr marL="457200" lvl="1" indent="0">
              <a:buFont typeface="Arial"/>
              <a:buNone/>
            </a:pPr>
            <a:r>
              <a:rPr lang="cs-CZ" sz="2400" dirty="0" smtClean="0"/>
              <a:t>Regionální pobočky CRR v krajských městech </a:t>
            </a:r>
          </a:p>
          <a:p>
            <a:pPr marL="457200" lvl="1" indent="0">
              <a:buFont typeface="Arial"/>
              <a:buNone/>
            </a:pPr>
            <a:r>
              <a:rPr lang="cs-CZ" sz="2400" dirty="0" smtClean="0"/>
              <a:t>= 13 územních pracovišť a pražská centrála; </a:t>
            </a:r>
            <a:r>
              <a:rPr lang="cs-CZ" sz="2400" dirty="0" smtClean="0">
                <a:hlinkClick r:id="rId5"/>
              </a:rPr>
              <a:t>www.crr.cz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Vybraná města, která jsou nositeli integrovaných územních investic (ITI)</a:t>
            </a:r>
          </a:p>
          <a:p>
            <a:pPr marL="0" lvl="1" indent="0">
              <a:spcAft>
                <a:spcPts val="600"/>
              </a:spcAft>
              <a:buFont typeface="Arial"/>
              <a:buNone/>
              <a:defRPr/>
            </a:pPr>
            <a:endParaRPr lang="cs-CZ" sz="2400" dirty="0" smtClean="0"/>
          </a:p>
          <a:p>
            <a:pPr marL="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/>
              <a:t>První výzvy IROP byly vyhlášeny 31. července 2015</a:t>
            </a: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hlinkClick r:id="rId6"/>
              </a:rPr>
              <a:t>www.dotaceEU.cz/IROP</a:t>
            </a:r>
            <a:endParaRPr lang="cs-CZ" sz="2400" b="1" dirty="0" smtClean="0"/>
          </a:p>
          <a:p>
            <a:pPr marL="400050" lvl="1" indent="0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908720"/>
            <a:ext cx="8964488" cy="53285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Povinné přílohy </a:t>
            </a:r>
            <a:r>
              <a:rPr lang="cs-CZ" sz="2200" b="1" dirty="0" smtClean="0">
                <a:solidFill>
                  <a:srgbClr val="0070C0"/>
                </a:solidFill>
              </a:rPr>
              <a:t>žádosti o podporu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cs-CZ" sz="2000" b="1" dirty="0" smtClean="0"/>
              <a:t>Karta souladu projektu s principy udržitelné mobility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podle předepsané osnovy</a:t>
            </a:r>
            <a:endParaRPr lang="cs-CZ" sz="1800" i="1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pokud </a:t>
            </a:r>
            <a:r>
              <a:rPr lang="cs-CZ" sz="1800" i="1" dirty="0"/>
              <a:t>projekt zahrnuje více samostatných řešení, musí být každá z  izolovaných částí projektu připravena v souladu s principy udržitelné mobility a tato skutečnost musí přímo vyplývat z předložené Karty souladu s principy udržitelné </a:t>
            </a:r>
            <a:r>
              <a:rPr lang="cs-CZ" sz="1800" i="1" dirty="0" smtClean="0"/>
              <a:t>mobility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  <a:defRPr/>
            </a:pPr>
            <a:r>
              <a:rPr lang="cs-CZ" sz="2000" b="1" dirty="0" smtClean="0"/>
              <a:t>Smlouva o spolupráci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žadatelem je jedna z obcí</a:t>
            </a:r>
            <a:r>
              <a:rPr lang="cs-CZ" sz="1800" i="1" dirty="0"/>
              <a:t>, způsob finančního a majetkoprávního vypořádání mezi zúčastněnými stranami v období přípravy, realizace a udržitelnosti projektu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/>
              <a:t>v souladu s kapitolou 10 Obecných pravidel musí všechny způsobilé výdaje hradit </a:t>
            </a:r>
            <a:r>
              <a:rPr lang="cs-CZ" sz="1800" i="1" dirty="0" smtClean="0"/>
              <a:t>žadatel/příjemce, způsobilé </a:t>
            </a:r>
            <a:r>
              <a:rPr lang="cs-CZ" sz="1800" i="1" dirty="0"/>
              <a:t>výdaje a způsoby jejich dokladování jsou vymezeny v kapitole 2.5 </a:t>
            </a:r>
            <a:r>
              <a:rPr lang="cs-CZ" sz="1800" i="1" dirty="0" smtClean="0"/>
              <a:t>Specifických pravidel</a:t>
            </a:r>
            <a:endParaRPr lang="cs-CZ" sz="1800" i="1" dirty="0"/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cs-CZ" sz="2000" b="1" dirty="0" smtClean="0"/>
              <a:t>Výpočet čistých jiných peněžních příjmů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cs-CZ" sz="2000" b="1" dirty="0" smtClean="0"/>
              <a:t>Čestné prohlášení o skutečném majiteli	</a:t>
            </a:r>
            <a:r>
              <a:rPr lang="cs-CZ" sz="2000" i="1" dirty="0"/>
              <a:t> </a:t>
            </a:r>
            <a:r>
              <a:rPr lang="cs-CZ" sz="1800" i="1" dirty="0"/>
              <a:t>pouze zakládané </a:t>
            </a:r>
            <a:r>
              <a:rPr lang="cs-CZ" sz="1800" i="1" dirty="0" smtClean="0"/>
              <a:t>organ.</a:t>
            </a:r>
            <a:endParaRPr 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836712"/>
            <a:ext cx="9324528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Povinné přílohy žádosti o podporu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iž NE </a:t>
            </a:r>
            <a:r>
              <a:rPr lang="cs-CZ" sz="2000" dirty="0"/>
              <a:t>výpis z rejstříku trestů, </a:t>
            </a:r>
            <a:r>
              <a:rPr lang="cs-CZ" sz="2000" dirty="0" smtClean="0"/>
              <a:t>doklady </a:t>
            </a:r>
            <a:r>
              <a:rPr lang="cs-CZ" sz="2000" dirty="0"/>
              <a:t>k výkupu </a:t>
            </a:r>
            <a:r>
              <a:rPr lang="cs-CZ" sz="2000" dirty="0" smtClean="0"/>
              <a:t>nemovitostí, seznam objednávek (ani zpráva o provedení auditu bezpečnosti PK)</a:t>
            </a:r>
            <a:endParaRPr lang="cs-CZ" sz="2000" dirty="0"/>
          </a:p>
          <a:p>
            <a:r>
              <a:rPr lang="cs-CZ" sz="2000" b="1" dirty="0" smtClean="0">
                <a:solidFill>
                  <a:srgbClr val="00B050"/>
                </a:solidFill>
              </a:rPr>
              <a:t>Osnova studie proveditelnosti:</a:t>
            </a:r>
          </a:p>
          <a:p>
            <a:pPr lvl="1"/>
            <a:r>
              <a:rPr lang="cs-CZ" sz="1800" dirty="0" smtClean="0"/>
              <a:t>16 místo18 kapitol</a:t>
            </a:r>
          </a:p>
          <a:p>
            <a:pPr lvl="1"/>
            <a:r>
              <a:rPr lang="cs-CZ" sz="1800" dirty="0" smtClean="0"/>
              <a:t>kap. 5:	CSD 2010 nebo 2016, počet obyvatel 2015, 2016 nebo 2017,</a:t>
            </a:r>
          </a:p>
          <a:p>
            <a:pPr marL="457200" lvl="1" indent="0">
              <a:buNone/>
            </a:pPr>
            <a:r>
              <a:rPr lang="cs-CZ" sz="1800" dirty="0" smtClean="0"/>
              <a:t>			popis znaků rekonstrukce/modernizace komunikace dle Pravidel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uvedení odkazu na příslušné části PD,</a:t>
            </a:r>
            <a:br>
              <a:rPr lang="cs-CZ" sz="1800" dirty="0" smtClean="0"/>
            </a:br>
            <a:r>
              <a:rPr lang="cs-CZ" sz="1800" dirty="0" smtClean="0"/>
              <a:t>			</a:t>
            </a:r>
            <a:r>
              <a:rPr lang="cs-CZ" sz="1800" dirty="0"/>
              <a:t>zdůvodnění způsobilosti výdajů na bezpečnostní opatření </a:t>
            </a:r>
            <a:r>
              <a:rPr lang="cs-CZ" sz="1800" dirty="0" smtClean="0"/>
              <a:t>související 			s</a:t>
            </a:r>
            <a:r>
              <a:rPr lang="cs-CZ" sz="1800" dirty="0"/>
              <a:t> řešenou komunikací pro </a:t>
            </a:r>
            <a:r>
              <a:rPr lang="cs-CZ" sz="1800" dirty="0" smtClean="0"/>
              <a:t>cyklisty,</a:t>
            </a:r>
            <a:br>
              <a:rPr lang="cs-CZ" sz="1800" dirty="0" smtClean="0"/>
            </a:br>
            <a:r>
              <a:rPr lang="cs-CZ" sz="1800" dirty="0" smtClean="0"/>
              <a:t>			zdůvodnění způsobilosti vyvolaných investic</a:t>
            </a:r>
          </a:p>
          <a:p>
            <a:pPr lvl="1"/>
            <a:r>
              <a:rPr lang="cs-CZ" sz="1800" dirty="0"/>
              <a:t>kap. </a:t>
            </a:r>
            <a:r>
              <a:rPr lang="cs-CZ" sz="1800" dirty="0" smtClean="0"/>
              <a:t>11:</a:t>
            </a:r>
            <a:r>
              <a:rPr lang="cs-CZ" sz="1800" dirty="0"/>
              <a:t>	</a:t>
            </a:r>
            <a:r>
              <a:rPr lang="cs-CZ" sz="1800" dirty="0" smtClean="0"/>
              <a:t>popis procesu stavebního (…) řízení</a:t>
            </a:r>
          </a:p>
          <a:p>
            <a:pPr lvl="1"/>
            <a:r>
              <a:rPr lang="cs-CZ" sz="1800" dirty="0"/>
              <a:t>kap. </a:t>
            </a:r>
            <a:r>
              <a:rPr lang="cs-CZ" sz="1800" dirty="0" smtClean="0"/>
              <a:t>12:</a:t>
            </a:r>
            <a:r>
              <a:rPr lang="cs-CZ" sz="1800" dirty="0"/>
              <a:t>	</a:t>
            </a:r>
            <a:r>
              <a:rPr lang="cs-CZ" sz="1800" dirty="0" smtClean="0"/>
              <a:t>položkový </a:t>
            </a:r>
            <a:r>
              <a:rPr lang="cs-CZ" sz="1800" dirty="0"/>
              <a:t>rozpočet způsobilých výdajů </a:t>
            </a:r>
            <a:r>
              <a:rPr lang="cs-CZ" sz="1800" dirty="0" smtClean="0"/>
              <a:t>projektu v tabulce</a:t>
            </a:r>
            <a:r>
              <a:rPr lang="en-US" sz="1800" dirty="0" smtClean="0"/>
              <a:t>,</a:t>
            </a:r>
            <a:r>
              <a:rPr lang="cs-CZ" sz="1800" dirty="0" smtClean="0"/>
              <a:t> s vazbou</a:t>
            </a:r>
            <a:br>
              <a:rPr lang="cs-CZ" sz="1800" dirty="0" smtClean="0"/>
            </a:br>
            <a:r>
              <a:rPr lang="cs-CZ" sz="1800" dirty="0" smtClean="0"/>
              <a:t>			na hlavní/vedlejší aktivity a výběrová řízení</a:t>
            </a:r>
          </a:p>
          <a:p>
            <a:pPr lvl="1"/>
            <a:r>
              <a:rPr lang="cs-CZ" sz="1800" dirty="0" smtClean="0"/>
              <a:t>původní kap. 17 odstraněna:	základní postupy zpracování CBA v příloze č. 17 				Obecných pravidel a v nové kap. 2.12 Specifických pravidel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finanční analýza – FNPV </a:t>
            </a:r>
            <a:r>
              <a:rPr lang="en-US" sz="1800" dirty="0" smtClean="0"/>
              <a:t>&lt;</a:t>
            </a:r>
            <a:r>
              <a:rPr lang="cs-CZ" sz="1800" dirty="0" smtClean="0"/>
              <a:t> 0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změna referenčního období – 25 let od data zahájení realizace </a:t>
            </a:r>
            <a:r>
              <a:rPr lang="en-US" sz="1800" dirty="0" smtClean="0"/>
              <a:t>p</a:t>
            </a:r>
            <a:r>
              <a:rPr lang="cs-CZ" sz="1800" dirty="0" err="1" smtClean="0"/>
              <a:t>rojektu</a:t>
            </a:r>
            <a:r>
              <a:rPr lang="cs-CZ" sz="1800" b="1" dirty="0" smtClean="0">
                <a:solidFill>
                  <a:srgbClr val="00B050"/>
                </a:solidFill>
              </a:rPr>
              <a:t/>
            </a:r>
            <a:br>
              <a:rPr lang="cs-CZ" sz="1800" b="1" dirty="0" smtClean="0">
                <a:solidFill>
                  <a:srgbClr val="00B050"/>
                </a:solidFill>
              </a:rPr>
            </a:br>
            <a:r>
              <a:rPr lang="cs-CZ" sz="1800" dirty="0" smtClean="0"/>
              <a:t>			</a:t>
            </a:r>
            <a:endParaRPr lang="cs-CZ" sz="2400" dirty="0" smtClean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743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Indikátory</a:t>
            </a:r>
          </a:p>
          <a:p>
            <a:pPr marL="0" indent="0">
              <a:buNone/>
            </a:pPr>
            <a:r>
              <a:rPr lang="cs-CZ" sz="2200" b="1" dirty="0"/>
              <a:t>7 </a:t>
            </a:r>
            <a:r>
              <a:rPr lang="cs-CZ" sz="2200" b="1" dirty="0" smtClean="0"/>
              <a:t>61 00 </a:t>
            </a:r>
            <a:r>
              <a:rPr lang="cs-CZ" sz="2200" b="1" dirty="0"/>
              <a:t>- Délka nově vybudovaných cyklostezek a cyklotras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7 </a:t>
            </a:r>
            <a:r>
              <a:rPr lang="cs-CZ" sz="2200" b="1" dirty="0" smtClean="0"/>
              <a:t>62 00 </a:t>
            </a:r>
            <a:r>
              <a:rPr lang="cs-CZ" sz="2200" b="1" dirty="0"/>
              <a:t>- Délka rekonstruovaných cyklostezek a cyklotras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7 </a:t>
            </a:r>
            <a:r>
              <a:rPr lang="cs-CZ" sz="2200" b="1" dirty="0" smtClean="0"/>
              <a:t>64 01 </a:t>
            </a:r>
            <a:r>
              <a:rPr lang="cs-CZ" sz="2200" b="1" dirty="0"/>
              <a:t>- Počet parkovacích míst pro jízdní kola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7 </a:t>
            </a:r>
            <a:r>
              <a:rPr lang="cs-CZ" sz="2200" b="1" dirty="0" smtClean="0"/>
              <a:t>50 01 </a:t>
            </a:r>
            <a:r>
              <a:rPr lang="cs-CZ" sz="2200" b="1" dirty="0"/>
              <a:t>- Počet realizací vedoucích ke zvýšení bezpečnosti v </a:t>
            </a:r>
            <a:r>
              <a:rPr lang="cs-CZ" sz="2200" b="1" dirty="0" err="1" smtClean="0"/>
              <a:t>dopr</a:t>
            </a:r>
            <a:r>
              <a:rPr lang="cs-CZ" sz="2200" b="1" dirty="0" smtClean="0"/>
              <a:t>.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Cílová </a:t>
            </a:r>
            <a:r>
              <a:rPr lang="cs-CZ" sz="2200" dirty="0"/>
              <a:t>hodnota – k datu ukončení realizace </a:t>
            </a:r>
            <a:r>
              <a:rPr lang="cs-CZ" sz="2200" dirty="0" smtClean="0"/>
              <a:t>projektu.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Infrastruktura financovaná </a:t>
            </a:r>
            <a:r>
              <a:rPr lang="cs-CZ" sz="2200" dirty="0"/>
              <a:t>z nezpůsobilých výdajů se </a:t>
            </a:r>
            <a:r>
              <a:rPr lang="cs-CZ" sz="2200" dirty="0" smtClean="0"/>
              <a:t>nezapočítává.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Úprava metodického listu 7 50 01 pro aktivitu </a:t>
            </a:r>
            <a:r>
              <a:rPr lang="cs-CZ" sz="2200" dirty="0" err="1" smtClean="0"/>
              <a:t>Cyklodoprava</a:t>
            </a:r>
            <a:r>
              <a:rPr lang="cs-CZ" sz="2200" dirty="0" smtClean="0"/>
              <a:t>, úprava vazební tabulky.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72.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cyklodoprava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b="0" dirty="0" smtClean="0">
                <a:solidFill>
                  <a:srgbClr val="0070C0"/>
                </a:solidFill>
              </a:rPr>
              <a:t>chyby</a:t>
            </a:r>
            <a:r>
              <a:rPr lang="cs-CZ" sz="3200" dirty="0" smtClean="0">
                <a:solidFill>
                  <a:srgbClr val="0070C0"/>
                </a:solidFill>
              </a:rPr>
              <a:t> v projektech v 18. </a:t>
            </a:r>
            <a:r>
              <a:rPr lang="cs-CZ" sz="3200" dirty="0" err="1" smtClean="0">
                <a:solidFill>
                  <a:srgbClr val="0070C0"/>
                </a:solidFill>
              </a:rPr>
              <a:t>výzvĚ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cs-CZ" sz="1800" b="1" dirty="0"/>
              <a:t>Žádost je podána v předepsané formě.</a:t>
            </a:r>
            <a:endParaRPr lang="cs-CZ" sz="1800" dirty="0"/>
          </a:p>
          <a:p>
            <a:pPr lvl="1"/>
            <a:r>
              <a:rPr lang="cs-CZ" sz="1800" dirty="0"/>
              <a:t>nesoulad mezi informacemi v žádosti o podporu </a:t>
            </a:r>
            <a:r>
              <a:rPr lang="cs-CZ" sz="1800" dirty="0" smtClean="0"/>
              <a:t>v MS2014+ a </a:t>
            </a:r>
            <a:r>
              <a:rPr lang="cs-CZ" sz="1800" dirty="0"/>
              <a:t>ve studii proveditelnosti, nesoulad mezi jednotlivými přílohami (např. studie proveditelnosti vs. projektová dokumentace).</a:t>
            </a:r>
          </a:p>
          <a:p>
            <a:r>
              <a:rPr lang="cs-CZ" sz="1800" b="1" dirty="0"/>
              <a:t>Jsou doloženy všechny povinné přílohy a obsahově splňují náležitosti požadované v dokumentaci k výzvě.</a:t>
            </a:r>
            <a:endParaRPr lang="cs-CZ" sz="1800" dirty="0"/>
          </a:p>
          <a:p>
            <a:pPr lvl="1"/>
            <a:r>
              <a:rPr lang="cs-CZ" sz="1800" dirty="0"/>
              <a:t>některá z povinných příloh chybí,</a:t>
            </a:r>
          </a:p>
          <a:p>
            <a:pPr lvl="1"/>
            <a:r>
              <a:rPr lang="cs-CZ" sz="1800" dirty="0"/>
              <a:t>některá z požadovaných příloh není úplná (např. žádost o stavební povolení), nebo není doložena požadovaném formátu (např. položkový rozpočet stavby – </a:t>
            </a:r>
            <a:r>
              <a:rPr lang="cs-CZ" sz="1800" b="1" dirty="0">
                <a:solidFill>
                  <a:srgbClr val="00B050"/>
                </a:solidFill>
              </a:rPr>
              <a:t>ve výzvě č. </a:t>
            </a:r>
            <a:r>
              <a:rPr lang="cs-CZ" sz="1800" b="1" dirty="0" smtClean="0">
                <a:solidFill>
                  <a:srgbClr val="00B050"/>
                </a:solidFill>
              </a:rPr>
              <a:t>72 </a:t>
            </a:r>
            <a:r>
              <a:rPr lang="cs-CZ" sz="1800" b="1" dirty="0">
                <a:solidFill>
                  <a:srgbClr val="00B050"/>
                </a:solidFill>
              </a:rPr>
              <a:t>je tato povinná příloha zjednodušena</a:t>
            </a:r>
            <a:r>
              <a:rPr lang="cs-CZ" sz="1800" dirty="0" smtClean="0"/>
              <a:t>).</a:t>
            </a:r>
          </a:p>
          <a:p>
            <a:r>
              <a:rPr lang="cs-CZ" sz="1800" b="1" dirty="0"/>
              <a:t>Projekt je v souladu s podmínkami výzvy.</a:t>
            </a:r>
            <a:endParaRPr lang="cs-CZ" sz="1800" dirty="0"/>
          </a:p>
          <a:p>
            <a:pPr lvl="1"/>
            <a:r>
              <a:rPr lang="cs-CZ" sz="1800" dirty="0"/>
              <a:t>c</a:t>
            </a:r>
            <a:r>
              <a:rPr lang="cs-CZ" sz="1800" dirty="0" smtClean="0"/>
              <a:t>ílová </a:t>
            </a:r>
            <a:r>
              <a:rPr lang="cs-CZ" sz="1800" dirty="0"/>
              <a:t>hodnota indikátoru </a:t>
            </a:r>
            <a:r>
              <a:rPr lang="cs-CZ" sz="1800" dirty="0" smtClean="0"/>
              <a:t>(délky, počtu) neodpovídá </a:t>
            </a:r>
            <a:r>
              <a:rPr lang="cs-CZ" sz="1800" dirty="0"/>
              <a:t>hodnotě vycházející z projektové dokumentace a vztahující se k podporovaným aktivitám.</a:t>
            </a:r>
          </a:p>
          <a:p>
            <a:r>
              <a:rPr lang="cs-CZ" sz="1800" b="1" dirty="0"/>
              <a:t>Projekt v obcích, které mají méně než 50 tis. obyvatel, dokládá Kartu souladu projektu s principy udržitelné mobility</a:t>
            </a:r>
            <a:r>
              <a:rPr lang="cs-CZ" sz="1800" b="1" dirty="0" smtClean="0"/>
              <a:t>.</a:t>
            </a:r>
            <a:endParaRPr lang="cs-CZ" sz="1800" dirty="0"/>
          </a:p>
          <a:p>
            <a:pPr lvl="1"/>
            <a:r>
              <a:rPr lang="cs-CZ" sz="1800" dirty="0"/>
              <a:t>Karta souladu nesplňující požadavky na doložení souladu s principy udržitelné </a:t>
            </a:r>
            <a:r>
              <a:rPr lang="cs-CZ" sz="1800" dirty="0" smtClean="0"/>
              <a:t>mobility.</a:t>
            </a:r>
            <a:endParaRPr lang="cs-CZ" sz="1800" dirty="0"/>
          </a:p>
          <a:p>
            <a:r>
              <a:rPr lang="cs-CZ" sz="1800" b="1" dirty="0"/>
              <a:t>Projekt přispívá k eliminaci negativních vlivů dopravy na životní </a:t>
            </a:r>
            <a:r>
              <a:rPr lang="cs-CZ" sz="1800" b="1" dirty="0" smtClean="0"/>
              <a:t>prostředí.</a:t>
            </a:r>
            <a:endParaRPr lang="cs-CZ" sz="1800" b="1" dirty="0"/>
          </a:p>
          <a:p>
            <a:pPr lvl="1"/>
            <a:r>
              <a:rPr lang="cs-CZ" sz="1800" dirty="0" smtClean="0"/>
              <a:t>kapitola popisující vlivy na životní prostředí je prázdná.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32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b="0" dirty="0" smtClean="0">
                <a:solidFill>
                  <a:srgbClr val="0070C0"/>
                </a:solidFill>
              </a:rPr>
              <a:t>chyby</a:t>
            </a:r>
            <a:r>
              <a:rPr lang="cs-CZ" sz="3200" dirty="0" smtClean="0">
                <a:solidFill>
                  <a:srgbClr val="0070C0"/>
                </a:solidFill>
              </a:rPr>
              <a:t> v projektech v 18. </a:t>
            </a:r>
            <a:r>
              <a:rPr lang="cs-CZ" sz="3200" dirty="0" err="1" smtClean="0">
                <a:solidFill>
                  <a:srgbClr val="0070C0"/>
                </a:solidFill>
              </a:rPr>
              <a:t>výzvĚ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836712"/>
            <a:ext cx="91440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Projekt je svým zaměřením v souladu s cíli a podporovanými aktivitami výzvy.</a:t>
            </a:r>
            <a:endParaRPr lang="cs-CZ" sz="1800" dirty="0"/>
          </a:p>
          <a:p>
            <a:pPr lvl="1"/>
            <a:r>
              <a:rPr lang="cs-CZ" sz="1800" dirty="0"/>
              <a:t>p</a:t>
            </a:r>
            <a:r>
              <a:rPr lang="cs-CZ" sz="1800" dirty="0" smtClean="0"/>
              <a:t>rojekt se skládá z více izolovaných částí a zároveň řešení v jedné z těchto částí neodpovídá podporovaným aktivitám, např. pouze doplňující bezpečnostní opatření stávající cyklostezky, samostatná parkovací místa.</a:t>
            </a:r>
            <a:endParaRPr lang="cs-CZ" sz="1800" dirty="0"/>
          </a:p>
          <a:p>
            <a:r>
              <a:rPr lang="cs-CZ" sz="1800" b="1" dirty="0"/>
              <a:t>Projekt respektuje limity způsobilých výdajů, pokud jsou stanoveny.</a:t>
            </a:r>
            <a:endParaRPr lang="cs-CZ" sz="1800" dirty="0"/>
          </a:p>
          <a:p>
            <a:r>
              <a:rPr lang="cs-CZ" sz="1800" b="1" dirty="0"/>
              <a:t>Minimálně 85 % způsobilých výdajů projektu je zaměřeno na hlavní aktivity </a:t>
            </a:r>
            <a:r>
              <a:rPr lang="cs-CZ" sz="1800" b="1" dirty="0" err="1" smtClean="0"/>
              <a:t>pr</a:t>
            </a:r>
            <a:r>
              <a:rPr lang="cs-CZ" sz="1800" b="1" dirty="0" smtClean="0"/>
              <a:t>.</a:t>
            </a:r>
            <a:endParaRPr lang="cs-CZ" sz="1800" dirty="0"/>
          </a:p>
          <a:p>
            <a:pPr lvl="1"/>
            <a:r>
              <a:rPr lang="cs-CZ" sz="1800" dirty="0"/>
              <a:t>špatné zařazení aktivit/výdajů mezi hlavní a vedlejší, např. mezi hlavní výdaje jsou zařazeny výdaje na vyvolané investice, které spadají do vedlejších,</a:t>
            </a:r>
          </a:p>
          <a:p>
            <a:pPr lvl="1"/>
            <a:r>
              <a:rPr lang="cs-CZ" sz="1800" dirty="0"/>
              <a:t>mezi způsobilé výdaje jsou zařazeny výdaje na </a:t>
            </a:r>
            <a:r>
              <a:rPr lang="cs-CZ" sz="1800" dirty="0" smtClean="0"/>
              <a:t>nové </a:t>
            </a:r>
            <a:r>
              <a:rPr lang="cs-CZ" sz="1800" dirty="0"/>
              <a:t>chodníky, ačkoliv jsou správně nezpůsobilé,</a:t>
            </a:r>
          </a:p>
          <a:p>
            <a:pPr lvl="1"/>
            <a:r>
              <a:rPr lang="cs-CZ" sz="1800" dirty="0" smtClean="0"/>
              <a:t>výdaje </a:t>
            </a:r>
            <a:r>
              <a:rPr lang="cs-CZ" sz="1800" dirty="0"/>
              <a:t>na vyvolané investice nejsou řádně odůvodněné</a:t>
            </a:r>
            <a:r>
              <a:rPr lang="cs-CZ" sz="1800" dirty="0" smtClean="0"/>
              <a:t>.</a:t>
            </a:r>
          </a:p>
          <a:p>
            <a:r>
              <a:rPr lang="cs-CZ" sz="1800" b="1" dirty="0"/>
              <a:t>Předmětem projektu je rekonstrukce, modernizace či výstavba cyklostezky nebo úprava či realizace liniového opatření pro cyklisty, </a:t>
            </a:r>
            <a:r>
              <a:rPr lang="cs-CZ" sz="1800" b="1" dirty="0" smtClean="0"/>
              <a:t>které…</a:t>
            </a:r>
            <a:endParaRPr lang="cs-CZ" sz="1800" b="1" dirty="0"/>
          </a:p>
          <a:p>
            <a:pPr lvl="1"/>
            <a:r>
              <a:rPr lang="cs-CZ" sz="1800" dirty="0" smtClean="0"/>
              <a:t>intenzita </a:t>
            </a:r>
            <a:r>
              <a:rPr lang="cs-CZ" sz="1800" dirty="0"/>
              <a:t>dopravy na projektem dotčené pozemní komunikaci nedosahuje požadované minimální </a:t>
            </a:r>
            <a:r>
              <a:rPr lang="cs-CZ" sz="1800" dirty="0" smtClean="0"/>
              <a:t>hodnoty,</a:t>
            </a:r>
            <a:endParaRPr lang="cs-CZ" sz="1800" dirty="0"/>
          </a:p>
          <a:p>
            <a:pPr lvl="1"/>
            <a:r>
              <a:rPr lang="cs-CZ" sz="1800" dirty="0" smtClean="0"/>
              <a:t>počet </a:t>
            </a:r>
            <a:r>
              <a:rPr lang="cs-CZ" sz="1800" dirty="0"/>
              <a:t>obyvatel ani počet pracovních míst v obcích dotčených projektem cyklostezky nedosahuje požadované minimální </a:t>
            </a:r>
            <a:r>
              <a:rPr lang="cs-CZ" sz="1800" dirty="0" smtClean="0"/>
              <a:t>hodnoty.</a:t>
            </a:r>
            <a:endParaRPr lang="cs-CZ" sz="1800" dirty="0"/>
          </a:p>
          <a:p>
            <a:pPr lvl="1"/>
            <a:endParaRPr lang="cs-CZ" sz="1800" dirty="0"/>
          </a:p>
          <a:p>
            <a:pPr lvl="0"/>
            <a:endParaRPr lang="cs-CZ" sz="18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Doporučení pro žadatele v SC 1.2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836712"/>
            <a:ext cx="9144000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400" dirty="0" smtClean="0"/>
              <a:t>Práce s Obecnými a </a:t>
            </a:r>
            <a:r>
              <a:rPr lang="cs-CZ" sz="2400" dirty="0"/>
              <a:t>Specifickými </a:t>
            </a:r>
            <a:r>
              <a:rPr lang="cs-CZ" sz="2400" dirty="0" smtClean="0"/>
              <a:t>pravidly, dodržování struktur</a:t>
            </a:r>
            <a:r>
              <a:rPr lang="cs-CZ" sz="2400" dirty="0"/>
              <a:t>y</a:t>
            </a:r>
            <a:r>
              <a:rPr lang="cs-CZ" sz="2400" dirty="0" smtClean="0"/>
              <a:t> příloh/předepsaných osnov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>
              <a:spcAft>
                <a:spcPts val="600"/>
              </a:spcAft>
            </a:pP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 smtClean="0"/>
              <a:t>Konzultace připravovaných projektů na příslušném krajském pracovišti CRR.</a:t>
            </a:r>
          </a:p>
          <a:p>
            <a:pPr>
              <a:spcAft>
                <a:spcPts val="600"/>
              </a:spcAft>
            </a:pP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 smtClean="0"/>
              <a:t>Volba vhodné etapizace projektů, ukončování etap v druhé polovině roku do září kalendářního roku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>
              <a:spcAft>
                <a:spcPts val="600"/>
              </a:spcAft>
            </a:pP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 smtClean="0"/>
              <a:t>Využít rozšíření způsobilosti vedlejších výdajů (doplňující průzkumy apod.).</a:t>
            </a:r>
            <a:endParaRPr lang="cs-CZ" sz="2400" dirty="0"/>
          </a:p>
          <a:p>
            <a:pPr marL="457200" lvl="1" indent="0">
              <a:spcAft>
                <a:spcPts val="600"/>
              </a:spcAft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309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b="1" dirty="0">
                <a:solidFill>
                  <a:srgbClr val="0070C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0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000" dirty="0">
                <a:solidFill>
                  <a:srgbClr val="000000"/>
                </a:solidFill>
                <a:cs typeface="Myriad Pro"/>
              </a:rPr>
            </a:br>
            <a:r>
              <a:rPr lang="cs-CZ" sz="3300" b="1" dirty="0" smtClean="0">
                <a:solidFill>
                  <a:srgbClr val="000000"/>
                </a:solidFill>
                <a:cs typeface="Myriad Pro"/>
              </a:rPr>
              <a:t>PhDr. Aleš Pekárek</a:t>
            </a:r>
            <a:endParaRPr lang="cs-CZ" sz="3300" b="1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sz="3300" b="1" dirty="0" smtClean="0">
                <a:solidFill>
                  <a:srgbClr val="000000"/>
                </a:solidFill>
                <a:cs typeface="Myriad Pro"/>
              </a:rPr>
              <a:t>Mgr</a:t>
            </a:r>
            <a:r>
              <a:rPr lang="cs-CZ" sz="3300" b="1" dirty="0">
                <a:solidFill>
                  <a:srgbClr val="000000"/>
                </a:solidFill>
                <a:cs typeface="Myriad Pro"/>
              </a:rPr>
              <a:t>. Martin Janda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100" dirty="0">
                <a:solidFill>
                  <a:srgbClr val="000000"/>
                </a:solidFill>
                <a:cs typeface="Myriad Pro"/>
              </a:rPr>
            </a:br>
            <a:r>
              <a:rPr lang="cs-CZ" sz="3100" dirty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  <a:hlinkClick r:id="rId2"/>
              </a:rPr>
              <a:t>martin.janda2@mmr.cz</a:t>
            </a:r>
            <a:endParaRPr lang="cs-CZ" sz="31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393" y="849312"/>
            <a:ext cx="6773855" cy="387583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INFORMACE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K DALŠÍM VÝZVÁM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VE SPECIFICKÉM CÍLI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SC 1.2 (4.1)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897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</a:rPr>
              <a:t>Integrované územní investice (ITI)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Praha, Brno, Plzeň, Ostrava, Hradecko-pardubické aglomerace, Ústecko-chomutovská aglomerace, Olomouc</a:t>
            </a:r>
          </a:p>
          <a:p>
            <a:pPr marL="0" indent="0">
              <a:buFont typeface="Arial"/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(p</a:t>
            </a:r>
            <a:r>
              <a:rPr lang="cs-CZ" altLang="cs-CZ" sz="2000" dirty="0" smtClean="0">
                <a:solidFill>
                  <a:prstClr val="black"/>
                </a:solidFill>
              </a:rPr>
              <a:t>odpora aktivit ze SC: </a:t>
            </a:r>
            <a:r>
              <a:rPr lang="cs-CZ" altLang="cs-CZ" sz="2000" dirty="0" smtClean="0"/>
              <a:t>1.1, </a:t>
            </a:r>
            <a:r>
              <a:rPr lang="cs-CZ" altLang="cs-CZ" sz="2000" dirty="0" smtClean="0">
                <a:solidFill>
                  <a:srgbClr val="FF0000"/>
                </a:solidFill>
              </a:rPr>
              <a:t>1.2</a:t>
            </a:r>
            <a:r>
              <a:rPr lang="cs-CZ" altLang="cs-CZ" sz="2000" dirty="0" smtClean="0"/>
              <a:t>, 2.1, 2.2, 2.4 a 3.1)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Integrované plány rozvoje území (IPRÚ)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Karlovy Vary, České Budějovice, Jihlava, Zlín, Liberecko-jablonecká aglomerace, Mladá Boleslav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(podpora aktivit ze SC: 1.1, </a:t>
            </a:r>
            <a:r>
              <a:rPr lang="cs-CZ" altLang="cs-CZ" sz="2000" dirty="0" smtClean="0">
                <a:solidFill>
                  <a:srgbClr val="FF0000"/>
                </a:solidFill>
              </a:rPr>
              <a:t>1.2</a:t>
            </a:r>
            <a:r>
              <a:rPr lang="cs-CZ" altLang="cs-CZ" sz="2000" dirty="0" smtClean="0"/>
              <a:t>, 2.1, 2.2, 2.4 a 3.1)</a:t>
            </a:r>
          </a:p>
          <a:p>
            <a:pPr marL="0" indent="0">
              <a:buFont typeface="Arial"/>
              <a:buNone/>
            </a:pPr>
            <a:endParaRPr lang="cs-CZ" sz="19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</a:rPr>
              <a:t>Komunitně vedený místní rozvoj (CLLD)</a:t>
            </a:r>
          </a:p>
          <a:p>
            <a:pPr marL="0" indent="0">
              <a:buFont typeface="Arial"/>
              <a:buNone/>
            </a:pPr>
            <a:r>
              <a:rPr lang="cs-CZ" sz="2000" dirty="0" smtClean="0"/>
              <a:t>Místní akční skupiny – 180 MAS, předloženo 179 strategií k hodnocení, jejich území tvoří obce s méně než 25 tis. obyvateli.</a:t>
            </a:r>
          </a:p>
          <a:p>
            <a:pPr marL="0" indent="0">
              <a:buFont typeface="Arial"/>
              <a:buNone/>
            </a:pPr>
            <a:r>
              <a:rPr lang="cs-CZ" sz="2000" dirty="0" smtClean="0"/>
              <a:t>(p</a:t>
            </a:r>
            <a:r>
              <a:rPr lang="cs-CZ" altLang="cs-CZ" sz="2000" dirty="0" smtClean="0"/>
              <a:t>odpora aktivit v SC </a:t>
            </a:r>
            <a:r>
              <a:rPr lang="cs-CZ" altLang="cs-CZ" sz="2000" dirty="0" smtClean="0">
                <a:solidFill>
                  <a:srgbClr val="FF0000"/>
                </a:solidFill>
              </a:rPr>
              <a:t>4.1</a:t>
            </a:r>
            <a:r>
              <a:rPr lang="cs-CZ" altLang="cs-CZ" sz="2000" dirty="0" smtClean="0"/>
              <a:t> odpovídající SC: </a:t>
            </a:r>
            <a:r>
              <a:rPr lang="cs-CZ" altLang="cs-CZ" sz="2000" dirty="0" smtClean="0">
                <a:solidFill>
                  <a:srgbClr val="FF0000"/>
                </a:solidFill>
              </a:rPr>
              <a:t>1.2</a:t>
            </a:r>
            <a:r>
              <a:rPr lang="cs-CZ" altLang="cs-CZ" sz="2000" dirty="0" smtClean="0"/>
              <a:t>, 1.3, 2.1, 2.2, 2.3, 2.4, 3.1 a 3.3)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(závazná pro všechny specifické cíle a výzvy)</a:t>
            </a:r>
            <a:endParaRPr lang="cs-CZ" sz="2400" i="1" u="sng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smtClean="0">
                <a:hlinkClick r:id="rId5"/>
              </a:rPr>
              <a:t>www.dotaceEU.cz/IROP</a:t>
            </a:r>
            <a:endParaRPr lang="cs-CZ" sz="2400" smtClean="0"/>
          </a:p>
          <a:p>
            <a:pPr marL="457200" lvl="1" indent="0">
              <a:buFont typeface="Arial"/>
              <a:buNone/>
              <a:defRPr/>
            </a:pPr>
            <a:endParaRPr lang="cs-CZ" sz="240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(pro každou výzvu samostatný dokument)</a:t>
            </a:r>
            <a:r>
              <a:rPr lang="cs-CZ" sz="2400" i="1" u="sng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smtClean="0">
                <a:cs typeface="Arial" charset="0"/>
                <a:hlinkClick r:id="rId5"/>
              </a:rPr>
              <a:t>www.dotaceEU.cz/IROP</a:t>
            </a:r>
            <a:endParaRPr lang="cs-CZ" sz="240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9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76" y="1215343"/>
            <a:ext cx="8659324" cy="4661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Platí </a:t>
            </a:r>
            <a:r>
              <a:rPr lang="cs-CZ" sz="2500" b="1" dirty="0" smtClean="0"/>
              <a:t>stejné podmínky jako pro individuální projekty </a:t>
            </a:r>
            <a:r>
              <a:rPr lang="cs-CZ" sz="2500" dirty="0" smtClean="0"/>
              <a:t>v daném  specifickém cíli (způsobilost výdajů, územní zaměření, typů příjemců, veřejné podpory, veřejných zakázek apod.).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b="1" dirty="0" smtClean="0"/>
              <a:t>Zároveň</a:t>
            </a:r>
            <a:r>
              <a:rPr lang="cs-CZ" sz="2500" dirty="0" smtClean="0"/>
              <a:t> je nezbytný </a:t>
            </a:r>
            <a:r>
              <a:rPr lang="cs-CZ" sz="2500" b="1" dirty="0" smtClean="0"/>
              <a:t>soulad</a:t>
            </a:r>
            <a:r>
              <a:rPr lang="cs-CZ" sz="2500" dirty="0" smtClean="0"/>
              <a:t> s danou </a:t>
            </a:r>
            <a:r>
              <a:rPr lang="cs-CZ" sz="2500" b="1" dirty="0" smtClean="0"/>
              <a:t>integrovanou</a:t>
            </a:r>
            <a:r>
              <a:rPr lang="cs-CZ" sz="2500" dirty="0" smtClean="0"/>
              <a:t> </a:t>
            </a:r>
            <a:r>
              <a:rPr lang="cs-CZ" sz="2500" b="1" dirty="0" smtClean="0"/>
              <a:t>strategií.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Žadatel, který chce realizovat projekt v rámci integrované strategie, musí </a:t>
            </a:r>
            <a:r>
              <a:rPr lang="cs-CZ" sz="2500" b="1" dirty="0" smtClean="0"/>
              <a:t>konzultovat</a:t>
            </a:r>
            <a:r>
              <a:rPr lang="cs-CZ" sz="2500" dirty="0" smtClean="0"/>
              <a:t> projektový záměr před jeho podáním </a:t>
            </a:r>
            <a:r>
              <a:rPr lang="cs-CZ" sz="2500" b="1" dirty="0" smtClean="0"/>
              <a:t>s nositelem</a:t>
            </a:r>
            <a:r>
              <a:rPr lang="cs-CZ" sz="2500" dirty="0" smtClean="0"/>
              <a:t> příslušné integrované strategie – získat vyjádření Řídicího výboru v případě ITI/IPRÚ.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8249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468560" y="1268761"/>
            <a:ext cx="986509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Výzva ŘO IROP na podporu integrovaných projektů.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 smtClean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 smtClean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Výzva nositele IN k předkládání projektových záměrů.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Zpracování projektového záměru žadatelem.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Projednání projektového záměru v pracovní skupině ŘV ITI/IPRÚ.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Vyjádření ŘV ITI/IPRÚ o souladu – nesouladu projektového záměru s integrovanou strategií.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Zpracování žádosti o podporu v MS2014+ žadatelem.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endParaRPr lang="cs-CZ" sz="2600" dirty="0" smtClean="0">
              <a:cs typeface="Arial" charset="0"/>
            </a:endParaRPr>
          </a:p>
          <a:p>
            <a:pPr marL="942975" lvl="1" indent="-54292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500" dirty="0" smtClean="0"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63538" y="406400"/>
            <a:ext cx="8229600" cy="7183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Integrované projekty ITI/IPRÚ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6810"/>
              </p:ext>
            </p:extLst>
          </p:nvPr>
        </p:nvGraphicFramePr>
        <p:xfrm>
          <a:off x="457200" y="1844824"/>
          <a:ext cx="8280623" cy="1024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/>
                <a:gridCol w="5969124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(ITI) – průběžná</a:t>
                      </a:r>
                      <a:endParaRPr lang="cs-CZ" sz="20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</a:t>
                      </a: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(IPRÚ) – průběžná</a:t>
                      </a:r>
                      <a:endParaRPr lang="cs-CZ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53.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Udržitelná doprava (CLLD) – průběžná</a:t>
                      </a:r>
                      <a:endParaRPr lang="cs-CZ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09/2016</a:t>
                      </a:r>
                      <a:endParaRPr lang="cs-CZ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PROJEKTY </a:t>
            </a:r>
            <a:r>
              <a:rPr lang="cs-CZ" sz="2600" b="1" dirty="0" err="1" smtClean="0">
                <a:solidFill>
                  <a:srgbClr val="0070C0"/>
                </a:solidFill>
                <a:latin typeface="Myriad Pro"/>
              </a:rPr>
              <a:t>cyklodopravy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 v metropolitních oblastech ITI a aglomeracích IPRÚ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382713"/>
            <a:ext cx="9144000" cy="544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dirty="0" smtClean="0"/>
              <a:t>V rámci ITI/IPRÚ 65% alokace specifického cíle 1.2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dirty="0" smtClean="0"/>
              <a:t>Podpora </a:t>
            </a:r>
            <a:r>
              <a:rPr lang="cs-CZ" sz="2400" dirty="0" err="1" smtClean="0"/>
              <a:t>cyklodopravy</a:t>
            </a:r>
            <a:r>
              <a:rPr lang="cs-CZ" sz="2400" dirty="0" smtClean="0"/>
              <a:t> je významnou součástí strategií: </a:t>
            </a:r>
            <a:endParaRPr lang="cs-CZ" sz="2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cs-CZ" sz="2400" dirty="0"/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cs-CZ" sz="1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cs-CZ" sz="20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40684"/>
              </p:ext>
            </p:extLst>
          </p:nvPr>
        </p:nvGraphicFramePr>
        <p:xfrm>
          <a:off x="148448" y="2636912"/>
          <a:ext cx="8875330" cy="330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562"/>
                <a:gridCol w="864096"/>
                <a:gridCol w="864096"/>
                <a:gridCol w="936104"/>
                <a:gridCol w="1008112"/>
                <a:gridCol w="1008112"/>
                <a:gridCol w="1053708"/>
                <a:gridCol w="1014770"/>
                <a:gridCol w="1014770"/>
              </a:tblGrid>
              <a:tr h="4272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ITI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Brno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HK-Pard.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Ostrava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Plzeň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 smtClean="0">
                          <a:effectLst/>
                        </a:rPr>
                        <a:t>Praha(SCK</a:t>
                      </a:r>
                      <a:r>
                        <a:rPr lang="cs-CZ" sz="1400" b="1" u="none" strike="noStrike" dirty="0">
                          <a:effectLst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Ústí-CH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</a:tr>
              <a:tr h="60527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alokace </a:t>
                      </a:r>
                      <a:r>
                        <a:rPr lang="cs-CZ" sz="1200" b="1" u="none" strike="noStrike" dirty="0" smtClean="0">
                          <a:effectLst/>
                        </a:rPr>
                        <a:t>SC1.2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614 400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399 341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1 092 400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460 800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2 021 600 050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573 700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5 912 550 077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km NOVO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440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 smtClean="0">
                          <a:effectLst/>
                        </a:rPr>
                        <a:t>km REKO</a:t>
                      </a:r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IPRÚ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Jihlava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Liberec-JN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MB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R w="12700" cmpd="sng">
                      <a:noFill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27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alokace </a:t>
                      </a:r>
                      <a:r>
                        <a:rPr lang="cs-CZ" sz="1200" b="1" u="none" strike="noStrike" dirty="0" smtClean="0">
                          <a:effectLst/>
                        </a:rPr>
                        <a:t>SC1.2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330 000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2 533 950 045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km NOVO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 smtClean="0">
                          <a:effectLst/>
                        </a:rPr>
                        <a:t>km REKO</a:t>
                      </a:r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07505" y="274638"/>
            <a:ext cx="8928992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Integrované výzvy pro </a:t>
            </a:r>
            <a:r>
              <a:rPr lang="cs-CZ" sz="2800" dirty="0" err="1" smtClean="0">
                <a:solidFill>
                  <a:srgbClr val="0070C0"/>
                </a:solidFill>
              </a:rPr>
              <a:t>cyklodopravu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76455"/>
              </p:ext>
            </p:extLst>
          </p:nvPr>
        </p:nvGraphicFramePr>
        <p:xfrm>
          <a:off x="671880" y="980728"/>
          <a:ext cx="7776357" cy="3736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832"/>
                <a:gridCol w="924075"/>
                <a:gridCol w="924075"/>
                <a:gridCol w="924075"/>
                <a:gridCol w="972191"/>
                <a:gridCol w="875959"/>
                <a:gridCol w="1068257"/>
                <a:gridCol w="779893"/>
              </a:tblGrid>
              <a:tr h="4272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ITI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Brno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HK-Pard.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Ostrava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Plzeň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 smtClean="0">
                          <a:effectLst/>
                        </a:rPr>
                        <a:t>Praha(SCK</a:t>
                      </a:r>
                      <a:r>
                        <a:rPr lang="cs-CZ" sz="1400" b="1" u="none" strike="noStrike" dirty="0">
                          <a:effectLst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Ústí-CH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uzavřená</a:t>
                      </a:r>
                      <a:r>
                        <a:rPr lang="cs-C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nositel</a:t>
                      </a: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ZS ITI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nositel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otevřená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nositel</a:t>
                      </a: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ZS ITI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ZS ITI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IPRÚ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Jihlava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Liberec-JN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MB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uzavřená</a:t>
                      </a:r>
                      <a:r>
                        <a:rPr lang="cs-C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otevřená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5" y="1772816"/>
            <a:ext cx="8928991" cy="474345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sz="2400" b="1" dirty="0" smtClean="0"/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První výzvy vyhlašují také MAS… 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00" dirty="0"/>
          </a:p>
          <a:p>
            <a:pPr marL="0" lvl="1" indent="0" algn="ctr">
              <a:spcAft>
                <a:spcPts val="600"/>
              </a:spcAft>
              <a:buNone/>
              <a:defRPr/>
            </a:pPr>
            <a:r>
              <a:rPr lang="cs-CZ" sz="2200" b="1" u="sng" dirty="0" smtClean="0">
                <a:hlinkClick r:id="rId4"/>
              </a:rPr>
              <a:t>http</a:t>
            </a:r>
            <a:r>
              <a:rPr lang="cs-CZ" sz="2200" b="1" u="sng" dirty="0">
                <a:hlinkClick r:id="rId4"/>
              </a:rPr>
              <a:t>://www.dotaceeu.cz/cs/Microsites/IROP/Integrovane-vyzvy</a:t>
            </a:r>
            <a:endParaRPr lang="cs-CZ" sz="2200" b="1" u="sng" dirty="0" smtClean="0"/>
          </a:p>
          <a:p>
            <a:pPr marL="400050" lvl="1" indent="0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0070C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0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000" dirty="0">
                <a:solidFill>
                  <a:srgbClr val="000000"/>
                </a:solidFill>
                <a:cs typeface="Myriad Pro"/>
              </a:rPr>
            </a:br>
            <a:endParaRPr lang="cs-CZ" sz="40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sz="3100" b="1" dirty="0">
                <a:solidFill>
                  <a:srgbClr val="000000"/>
                </a:solidFill>
                <a:cs typeface="Myriad Pro"/>
              </a:rPr>
              <a:t>Mgr. Martin Janda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100" dirty="0">
                <a:solidFill>
                  <a:srgbClr val="000000"/>
                </a:solidFill>
                <a:cs typeface="Myriad Pro"/>
              </a:rPr>
            </a:br>
            <a:r>
              <a:rPr lang="cs-CZ" sz="3100" dirty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  <a:hlinkClick r:id="rId2"/>
              </a:rPr>
              <a:t>martin.janda2@mmr.cz</a:t>
            </a:r>
            <a:endParaRPr lang="cs-CZ" sz="31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Kapitoly obecných pravidel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85368"/>
              </p:ext>
            </p:extLst>
          </p:nvPr>
        </p:nvGraphicFramePr>
        <p:xfrm>
          <a:off x="179512" y="1337437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 o podporu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a zadávání zakázek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Odstoupení, ukončení realizace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Horizontální principy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Použité pojmy, použité zkratky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err="1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err="1" smtClean="0">
                <a:solidFill>
                  <a:srgbClr val="0070C0"/>
                </a:solidFill>
              </a:rPr>
              <a:t>ra</a:t>
            </a:r>
            <a:r>
              <a:rPr lang="en-US" sz="3200" dirty="0" smtClean="0">
                <a:solidFill>
                  <a:srgbClr val="0070C0"/>
                </a:solidFill>
              </a:rPr>
              <a:t> IROP</a:t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0453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0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Hodnocení irop za rok 2016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68759"/>
            <a:ext cx="8939336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Vyhlášeno v 67 výzvách 71% alokace programu</a:t>
            </a:r>
            <a:br>
              <a:rPr lang="cs-CZ" sz="2700" dirty="0" smtClean="0">
                <a:latin typeface="Arial"/>
              </a:rPr>
            </a:br>
            <a:r>
              <a:rPr lang="cs-CZ" sz="2700" dirty="0" smtClean="0">
                <a:latin typeface="Arial"/>
              </a:rPr>
              <a:t>v objemu 88,68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latin typeface="Arial"/>
              </a:rPr>
              <a:t>Dnes už 72 výzev za více než 100 mld. Kč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Předloženo 3147 projektů za 50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latin typeface="Arial"/>
              </a:rPr>
              <a:t>Dnes už 4956 za 75,6 mld. Kč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Schváleno 952 projektů za 15 mld. Kč.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latin typeface="Arial"/>
              </a:rPr>
              <a:t>Dnes už 1651 za 30,8 mld. Kč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Doplnění kapacit na pobočkách CRR</a:t>
            </a:r>
            <a:endParaRPr lang="cs-CZ" b="1" dirty="0" smtClean="0">
              <a:latin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5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„podpora bezpečnosti dopravy a 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cyklodopravy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7" name="Picture 2" descr="E:\mmr\prezentace\170118_MD_SUMP-SUMF\18_výzva_projek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 b="12642"/>
          <a:stretch/>
        </p:blipFill>
        <p:spPr bwMode="auto">
          <a:xfrm>
            <a:off x="1209451" y="2422566"/>
            <a:ext cx="6746925" cy="44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340767"/>
            <a:ext cx="91440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R</a:t>
            </a:r>
            <a:r>
              <a:rPr lang="cs-CZ" sz="2000" dirty="0" smtClean="0"/>
              <a:t>egistrováno </a:t>
            </a:r>
            <a:r>
              <a:rPr lang="cs-CZ" sz="2000" dirty="0"/>
              <a:t>celkem 226 projektů téměř za 1,75 mld. Kč (podíl </a:t>
            </a:r>
            <a:r>
              <a:rPr lang="cs-CZ" sz="2000" dirty="0" smtClean="0"/>
              <a:t>EU),</a:t>
            </a:r>
          </a:p>
          <a:p>
            <a:r>
              <a:rPr lang="cs-CZ" sz="2000" dirty="0" smtClean="0"/>
              <a:t>S ohledem </a:t>
            </a:r>
            <a:r>
              <a:rPr lang="cs-CZ" sz="2000" dirty="0"/>
              <a:t>na přetlak projektů ŘO IROP v listopadu 2016 navýšil alokaci </a:t>
            </a:r>
            <a:r>
              <a:rPr lang="cs-CZ" sz="2000" dirty="0" smtClean="0"/>
              <a:t>výzvy, </a:t>
            </a:r>
            <a:r>
              <a:rPr lang="cs-CZ" sz="2000" dirty="0"/>
              <a:t>k </a:t>
            </a:r>
            <a:r>
              <a:rPr lang="cs-CZ" sz="2000" dirty="0" smtClean="0"/>
              <a:t>19. 4. </a:t>
            </a:r>
            <a:r>
              <a:rPr lang="cs-CZ" sz="2000" dirty="0"/>
              <a:t>2017 </a:t>
            </a:r>
            <a:r>
              <a:rPr lang="cs-CZ" sz="2000" dirty="0" smtClean="0"/>
              <a:t>je </a:t>
            </a:r>
            <a:r>
              <a:rPr lang="cs-CZ" sz="2000" b="1" dirty="0" smtClean="0"/>
              <a:t>130 </a:t>
            </a:r>
            <a:r>
              <a:rPr lang="cs-CZ" sz="2000" b="1" dirty="0"/>
              <a:t>úspěšných projektů za 1,05 mld. </a:t>
            </a:r>
            <a:r>
              <a:rPr lang="cs-CZ" sz="2000" b="1" dirty="0" smtClean="0"/>
              <a:t>Kč</a:t>
            </a:r>
            <a:r>
              <a:rPr lang="cs-CZ" sz="2000" dirty="0" smtClean="0"/>
              <a:t>.</a:t>
            </a:r>
            <a:r>
              <a:rPr lang="cs-CZ" altLang="cs-CZ" sz="2000" b="1" dirty="0" smtClean="0"/>
              <a:t>                           </a:t>
            </a:r>
            <a:endParaRPr lang="cs-CZ" sz="2000" b="1" dirty="0" smtClean="0">
              <a:cs typeface="Arial" charset="0"/>
            </a:endParaRPr>
          </a:p>
          <a:p>
            <a:pPr marL="400050" lvl="1" indent="0">
              <a:spcBef>
                <a:spcPts val="1200"/>
              </a:spcBef>
              <a:spcAft>
                <a:spcPts val="300"/>
              </a:spcAft>
              <a:buNone/>
              <a:defRPr/>
            </a:pPr>
            <a:endParaRPr lang="pl-PL" sz="2000" dirty="0" smtClean="0"/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16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„podpora bezpečnosti dopravy a </a:t>
            </a:r>
            <a:r>
              <a:rPr lang="cs-CZ" sz="2500" b="1" dirty="0" err="1" smtClean="0">
                <a:solidFill>
                  <a:srgbClr val="0070C0"/>
                </a:solidFill>
                <a:latin typeface="Myriad Pro"/>
              </a:rPr>
              <a:t>cyklodopravy</a:t>
            </a: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82713"/>
            <a:ext cx="9324528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Projekty schválené k financování k 19. 4. 2017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08645"/>
              </p:ext>
            </p:extLst>
          </p:nvPr>
        </p:nvGraphicFramePr>
        <p:xfrm>
          <a:off x="824442" y="1901011"/>
          <a:ext cx="6123822" cy="4522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66"/>
                <a:gridCol w="665902"/>
                <a:gridCol w="1161485"/>
                <a:gridCol w="1161485"/>
                <a:gridCol w="1115584"/>
              </a:tblGrid>
              <a:tr h="74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kraj/projekty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CZV (mil. Kč)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podíl EU (mil. Kč)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relativní aktivita obcí (%)*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Středočeský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285,1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242,4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2,88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Jihočeský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82,1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69,8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1,44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Plzeňský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13,5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11,5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Karlovarský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18,5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15,7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1,49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Ústecký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119,2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101,3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2,54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Liberecký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56,4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48,0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2,33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31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Královehradecký kraj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94,3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80,2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1,79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Pardubický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77,5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65,9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1,11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Kraj Vysočina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41,8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35,5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0,43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Jihomoravský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52,2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44,3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Olomoucký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156,1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132,7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3,98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Zlínský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24,3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20,7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1,30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36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Moravskoslezský kraj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162,1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137,8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8,33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  <a:tr h="25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1 233,1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1 048,1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2,01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78" marR="573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1872</Words>
  <Application>Microsoft Office PowerPoint</Application>
  <PresentationFormat>Předvádění na obrazovce (4:3)</PresentationFormat>
  <Paragraphs>706</Paragraphs>
  <Slides>44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chyby v projektech v 18. výzvĚ </vt:lpstr>
      <vt:lpstr>chyby v projektech v 18. výzvĚ </vt:lpstr>
      <vt:lpstr>Doporučení pro žadatele v SC 1.2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janmar2</cp:lastModifiedBy>
  <cp:revision>762</cp:revision>
  <cp:lastPrinted>2016-02-17T07:06:37Z</cp:lastPrinted>
  <dcterms:created xsi:type="dcterms:W3CDTF">2014-10-03T06:20:14Z</dcterms:created>
  <dcterms:modified xsi:type="dcterms:W3CDTF">2017-04-18T20:28:42Z</dcterms:modified>
</cp:coreProperties>
</file>