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98" r:id="rId21"/>
    <p:sldId id="299" r:id="rId22"/>
    <p:sldId id="286" r:id="rId23"/>
    <p:sldId id="287" r:id="rId24"/>
    <p:sldId id="288" r:id="rId25"/>
    <p:sldId id="289" r:id="rId26"/>
    <p:sldId id="290" r:id="rId27"/>
    <p:sldId id="291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napToObjects="1">
      <p:cViewPr>
        <p:scale>
          <a:sx n="80" d="100"/>
          <a:sy n="80" d="100"/>
        </p:scale>
        <p:origin x="-1878" y="-66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5/10/2017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74.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Rozvoj infrastruktury polyfunkčních komunitních center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10.5.2017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Hodnota </a:t>
            </a:r>
            <a:r>
              <a:rPr lang="cs-CZ" sz="2200" dirty="0">
                <a:solidFill>
                  <a:prstClr val="black"/>
                </a:solidFill>
              </a:rPr>
              <a:t>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</a:t>
            </a:r>
            <a:r>
              <a:rPr lang="cs-CZ" sz="2200" b="1" dirty="0" smtClean="0">
                <a:solidFill>
                  <a:prstClr val="black"/>
                </a:solidFill>
              </a:rPr>
              <a:t>plnění</a:t>
            </a:r>
            <a:r>
              <a:rPr lang="cs-CZ" sz="2200" dirty="0" smtClean="0">
                <a:solidFill>
                  <a:prstClr val="black"/>
                </a:solidFill>
              </a:rPr>
              <a:t> (součet všech částí)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</a:t>
            </a:r>
            <a:r>
              <a:rPr lang="cs-CZ" sz="2200" dirty="0" smtClean="0">
                <a:solidFill>
                  <a:prstClr val="black"/>
                </a:solidFill>
              </a:rPr>
              <a:t>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Stanovení předpokládané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 smtClean="0"/>
              <a:t>jejíž 	přepokládaná </a:t>
            </a:r>
            <a:r>
              <a:rPr lang="cs-CZ" sz="2000" dirty="0"/>
              <a:t>hodnota je rovna nebo nižší než 20 000 000 Kč </a:t>
            </a:r>
            <a:r>
              <a:rPr lang="cs-CZ" sz="2000" dirty="0" smtClean="0"/>
              <a:t>	bez DPH)</a:t>
            </a:r>
            <a:endParaRPr lang="cs-CZ" sz="2000" dirty="0"/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 národním elektronickém nástroji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webových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malého rozsahu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na nejméně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3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dodavatele k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o takové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zakázek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malého rozsahu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případě zakázek, jejichž předpokládaná hodnota dosáhne nejméně hodnoty nadlimitní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sektorové veřejné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 </a:t>
            </a:r>
            <a:r>
              <a:rPr lang="cs-CZ" sz="2800" dirty="0" smtClean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</a:t>
            </a:r>
            <a:r>
              <a:rPr lang="cs-CZ" sz="2800" dirty="0" smtClean="0">
                <a:solidFill>
                  <a:prstClr val="black"/>
                </a:solidFill>
                <a:cs typeface="Arial" pitchFamily="34" charset="0"/>
              </a:rPr>
              <a:t>specifikace)</a:t>
            </a:r>
            <a:endParaRPr lang="cs-CZ" sz="28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(zrušena závaznost)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</a:t>
            </a:r>
            <a:r>
              <a:rPr lang="cs-CZ" sz="2400" dirty="0" smtClean="0"/>
              <a:t>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</a:t>
            </a:r>
            <a:r>
              <a:rPr lang="cs-CZ" sz="1800" b="0" u="sng" dirty="0" smtClean="0">
                <a:solidFill>
                  <a:schemeClr val="tx1"/>
                </a:solidFill>
              </a:rPr>
              <a:t>dborné konzultace dílčích nejasností </a:t>
            </a:r>
            <a:r>
              <a:rPr lang="cs-CZ" sz="1400" b="0" dirty="0" smtClean="0">
                <a:solidFill>
                  <a:schemeClr val="tx1"/>
                </a:solidFill>
              </a:rPr>
              <a:t>(jsou </a:t>
            </a:r>
            <a:r>
              <a:rPr lang="cs-CZ" sz="1400" b="0" dirty="0">
                <a:solidFill>
                  <a:schemeClr val="tx1"/>
                </a:solidFill>
              </a:rPr>
              <a:t>poskytovány pouze v případě disponibilních kapacit Centra, a to po interním vyhodnocení významu konzultované </a:t>
            </a:r>
            <a:r>
              <a:rPr lang="cs-CZ" sz="1400" b="0" dirty="0" smtClean="0">
                <a:solidFill>
                  <a:schemeClr val="tx1"/>
                </a:solidFill>
              </a:rPr>
              <a:t>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 smtClean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 smtClean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před </a:t>
            </a:r>
            <a:r>
              <a:rPr lang="cs-CZ" sz="1800" dirty="0">
                <a:solidFill>
                  <a:schemeClr val="tx1"/>
                </a:solidFill>
              </a:rPr>
              <a:t>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 </a:t>
            </a:r>
            <a:r>
              <a:rPr lang="cs-CZ" sz="1800" b="0" dirty="0">
                <a:solidFill>
                  <a:schemeClr val="tx1"/>
                </a:solidFill>
              </a:rPr>
              <a:t>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</a:t>
            </a:r>
            <a:r>
              <a:rPr lang="cs-CZ" sz="1800" dirty="0" smtClean="0">
                <a:solidFill>
                  <a:schemeClr val="tx1"/>
                </a:solidFill>
              </a:rPr>
              <a:t>vznikem povinnosti předkládat dokumentaci VZ</a:t>
            </a:r>
            <a:r>
              <a:rPr lang="cs-CZ" sz="1800" b="0" dirty="0" smtClean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podání projektové žádosti – </a:t>
            </a:r>
            <a:r>
              <a:rPr lang="cs-CZ" sz="1800" dirty="0" smtClean="0">
                <a:solidFill>
                  <a:schemeClr val="tx1"/>
                </a:solidFill>
              </a:rPr>
              <a:t>po vzniku </a:t>
            </a:r>
            <a:r>
              <a:rPr lang="cs-CZ" sz="1800" dirty="0">
                <a:solidFill>
                  <a:schemeClr val="tx1"/>
                </a:solidFill>
              </a:rPr>
              <a:t>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644571"/>
            <a:ext cx="81438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" y="1647202"/>
            <a:ext cx="8220075" cy="39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229" y="1023938"/>
            <a:ext cx="5827571" cy="561199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035565" y="889055"/>
            <a:ext cx="33009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/>
                <a:ea typeface="Times New Roman"/>
              </a:rPr>
              <a:t>Vznik povinnosti předkládat dokumentaci je vázán na obdržení depeše – 	Vyrozumění/Rozhodnutí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</a:t>
            </a:r>
            <a:r>
              <a:rPr lang="cs-CZ" sz="2400" b="1" dirty="0" smtClean="0"/>
              <a:t>3. (+ 2) </a:t>
            </a:r>
            <a:r>
              <a:rPr lang="cs-CZ" sz="2400" b="1" dirty="0"/>
              <a:t>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marL="457200" lvl="0" indent="-457200">
              <a:buAutoNum type="arabicPeriod"/>
            </a:pPr>
            <a:r>
              <a:rPr lang="cs-CZ" sz="2400" b="1" dirty="0" smtClean="0"/>
              <a:t>Fáze = kontrola zadávacích podmínek VZ</a:t>
            </a:r>
          </a:p>
          <a:p>
            <a:pPr lvl="0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4. Fáze = kontrola dodatku ke smlouvě před jeho uzavřením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ZMR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 smtClean="0"/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Mgr. Pavel Moravčík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lvl="0"/>
            <a:r>
              <a:rPr lang="cs-CZ" sz="2400" dirty="0"/>
              <a:t>	</a:t>
            </a:r>
            <a:r>
              <a:rPr lang="cs-CZ" sz="2400" dirty="0" smtClean="0"/>
              <a:t>	- nové znění od 3.4.2017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9.1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6.4.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je rovna nebo nižší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více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a při zadávání </a:t>
            </a:r>
            <a:r>
              <a:rPr lang="cs-CZ" i="0" u="sng" dirty="0" smtClean="0">
                <a:latin typeface="+mn-lt"/>
              </a:rPr>
              <a:t>sektorových zakázek </a:t>
            </a:r>
            <a:r>
              <a:rPr lang="cs-CZ" i="0" dirty="0" smtClean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ZMR,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</a:t>
            </a:r>
            <a:r>
              <a:rPr lang="cs-CZ" b="0" i="0" dirty="0" smtClean="0">
                <a:latin typeface="+mn-lt"/>
              </a:rPr>
              <a:t>do 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ZMR,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více než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 smtClean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§ 4 odst. 1 až 3 ZZVZ a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malého rozsahu)</a:t>
            </a:r>
            <a:endParaRPr lang="cs-CZ" sz="2000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272</TotalTime>
  <Words>1216</Words>
  <Application>Microsoft Office PowerPoint</Application>
  <PresentationFormat>Předvádění na obrazovce (4:3)</PresentationFormat>
  <Paragraphs>194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pro žadatele  k 74. výzvě IROP „Rozvoj infrastruktury polyfunkčních komunitních center"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(„soukromý“) zadavatel</vt:lpstr>
      <vt:lpstr>MPZ – věcné členění předmětu zakázky</vt:lpstr>
      <vt:lpstr>MPZ – Stanovení předpokládané hodnoty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Informace o procesu konzultací/kontroly výběrových řízení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Pavel Moravčík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Pavel Moravčík</cp:lastModifiedBy>
  <cp:revision>36</cp:revision>
  <dcterms:created xsi:type="dcterms:W3CDTF">2016-05-13T07:19:23Z</dcterms:created>
  <dcterms:modified xsi:type="dcterms:W3CDTF">2017-05-10T09:21:20Z</dcterms:modified>
</cp:coreProperties>
</file>