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7"/>
  </p:notesMasterIdLst>
  <p:sldIdLst>
    <p:sldId id="256" r:id="rId3"/>
    <p:sldId id="257" r:id="rId4"/>
    <p:sldId id="258" r:id="rId5"/>
    <p:sldId id="298" r:id="rId6"/>
    <p:sldId id="259" r:id="rId7"/>
    <p:sldId id="293" r:id="rId8"/>
    <p:sldId id="294" r:id="rId9"/>
    <p:sldId id="296" r:id="rId10"/>
    <p:sldId id="291" r:id="rId11"/>
    <p:sldId id="260" r:id="rId12"/>
    <p:sldId id="261" r:id="rId13"/>
    <p:sldId id="262" r:id="rId14"/>
    <p:sldId id="263" r:id="rId15"/>
    <p:sldId id="299" r:id="rId16"/>
    <p:sldId id="264" r:id="rId17"/>
    <p:sldId id="265" r:id="rId18"/>
    <p:sldId id="268" r:id="rId19"/>
    <p:sldId id="270" r:id="rId20"/>
    <p:sldId id="272" r:id="rId21"/>
    <p:sldId id="273" r:id="rId22"/>
    <p:sldId id="274" r:id="rId23"/>
    <p:sldId id="276" r:id="rId24"/>
    <p:sldId id="277" r:id="rId25"/>
    <p:sldId id="278" r:id="rId26"/>
    <p:sldId id="279" r:id="rId27"/>
    <p:sldId id="280" r:id="rId28"/>
    <p:sldId id="283" r:id="rId29"/>
    <p:sldId id="284" r:id="rId30"/>
    <p:sldId id="285" r:id="rId31"/>
    <p:sldId id="287" r:id="rId32"/>
    <p:sldId id="301" r:id="rId33"/>
    <p:sldId id="288" r:id="rId34"/>
    <p:sldId id="289" r:id="rId35"/>
    <p:sldId id="304" r:id="rId3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B99"/>
    <a:srgbClr val="0456B0"/>
    <a:srgbClr val="045EC0"/>
    <a:srgbClr val="024EAA"/>
    <a:srgbClr val="0143A3"/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5" autoAdjust="0"/>
  </p:normalViewPr>
  <p:slideViewPr>
    <p:cSldViewPr>
      <p:cViewPr varScale="1">
        <p:scale>
          <a:sx n="103" d="100"/>
          <a:sy n="103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Klikněte pro úpravu formátu komentářů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&lt;záhlaví&gt;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cs-CZ"/>
              <a:t>&lt;datum/čas&gt;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cs-CZ"/>
              <a:t>&lt;zápatí&gt;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77A82120-C600-4DC5-9B2D-A73E05A03502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66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2F7607FA-5CD7-476A-B062-46FADD8A2DBB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F316B14-3911-4858-80D7-7DBDA24EC996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59333D-7011-4CC8-9D7E-A5A1A913887E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Obráze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3" name="Obrázek 7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4" name="Obrázek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60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85800" y="3309480"/>
            <a:ext cx="6632280" cy="14522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Sedmá úroveň16/12/14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Sedmá úroveňClick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50416DE-003B-451E-BAA3-EFB3598CB657}" type="slidenum">
              <a:rPr lang="cs-CZ" sz="1200">
                <a:solidFill>
                  <a:srgbClr val="00529C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7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rr.cz/cs/irop/stav-zadosti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kontakty/kontaktni-osoby-k-vyzvam/" TargetMode="Externa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cs/Microsites/IROP/Dokumenty" TargetMode="Externa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romana.valentova@crr.cz" TargetMode="External"/><Relationship Id="rId3" Type="http://schemas.openxmlformats.org/officeDocument/2006/relationships/hyperlink" Target="mailto:katerina.kralova@crr.cz" TargetMode="External"/><Relationship Id="rId7" Type="http://schemas.openxmlformats.org/officeDocument/2006/relationships/hyperlink" Target="mailto:michaela.brozova@crr.cz" TargetMode="External"/><Relationship Id="rId12" Type="http://schemas.openxmlformats.org/officeDocument/2006/relationships/hyperlink" Target="mailto:ivan.palan@crr.cz" TargetMode="External"/><Relationship Id="rId2" Type="http://schemas.openxmlformats.org/officeDocument/2006/relationships/hyperlink" Target="http://www.crr.cz/cs/kontakty/kontaktni-osoby-k-vyzvam/76-vyzva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lenka.modrovicova@crr.cz" TargetMode="External"/><Relationship Id="rId11" Type="http://schemas.openxmlformats.org/officeDocument/2006/relationships/hyperlink" Target="mailto:lucie.chladkova@crr.cz" TargetMode="External"/><Relationship Id="rId5" Type="http://schemas.openxmlformats.org/officeDocument/2006/relationships/hyperlink" Target="mailto:eva.mikulova@crr.cz" TargetMode="External"/><Relationship Id="rId10" Type="http://schemas.openxmlformats.org/officeDocument/2006/relationships/hyperlink" Target="mailto:jitka.ondruskova@crr.cz" TargetMode="External"/><Relationship Id="rId4" Type="http://schemas.openxmlformats.org/officeDocument/2006/relationships/hyperlink" Target="mailto:pavla.bartikova@crr.cz" TargetMode="External"/><Relationship Id="rId9" Type="http://schemas.openxmlformats.org/officeDocument/2006/relationships/hyperlink" Target="mailto:marie.lichnovska@crr.cz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Představení 
Centra pro regionální rozvoj 
České republiky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</a:t>
            </a:r>
            <a:endParaRPr/>
          </a:p>
        </p:txBody>
      </p:sp>
      <p:sp>
        <p:nvSpPr>
          <p:cNvPr id="124" name="TextShape 3"/>
          <p:cNvSpPr txBox="1"/>
          <p:nvPr/>
        </p:nvSpPr>
        <p:spPr>
          <a:xfrm>
            <a:off x="685800" y="3309480"/>
            <a:ext cx="7886520" cy="185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Seminář pro SC 3.1 
Zefektivnění prezentace, posílení ochrany a rozvoje kulturního dědictví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Kolová výzva č. 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76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
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Muzea</a:t>
            </a:r>
            <a:r>
              <a:rPr lang="en-US" sz="2000" b="1" dirty="0" smtClean="0">
                <a:solidFill>
                  <a:srgbClr val="CCCCCC"/>
                </a:solidFill>
                <a:latin typeface="Calibri"/>
              </a:rPr>
              <a:t> 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II</a:t>
            </a:r>
            <a:endParaRPr dirty="0"/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dirty="0" smtClean="0">
                <a:solidFill>
                  <a:srgbClr val="CCCCCC"/>
                </a:solidFill>
                <a:latin typeface="Calibri"/>
              </a:rPr>
              <a:t>13</a:t>
            </a:r>
            <a:r>
              <a:rPr lang="en-US" sz="2200" dirty="0" smtClean="0">
                <a:solidFill>
                  <a:srgbClr val="CCCCCC"/>
                </a:solidFill>
                <a:latin typeface="Calibri"/>
              </a:rPr>
              <a:t>. </a:t>
            </a:r>
            <a:r>
              <a:rPr lang="cs-CZ" sz="2200" dirty="0" smtClean="0">
                <a:solidFill>
                  <a:srgbClr val="CCCCCC"/>
                </a:solidFill>
                <a:latin typeface="Calibri"/>
              </a:rPr>
              <a:t>9</a:t>
            </a:r>
            <a:r>
              <a:rPr lang="en-US" sz="2200" dirty="0" smtClean="0">
                <a:solidFill>
                  <a:srgbClr val="CCCCCC"/>
                </a:solidFill>
                <a:latin typeface="Calibri"/>
              </a:rPr>
              <a:t>. 201</a:t>
            </a:r>
            <a:r>
              <a:rPr lang="cs-CZ" sz="2200" dirty="0" smtClean="0">
                <a:solidFill>
                  <a:srgbClr val="CCCCCC"/>
                </a:solidFill>
                <a:latin typeface="Calibri"/>
              </a:rPr>
              <a:t>7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827584" y="1628800"/>
            <a:ext cx="7704856" cy="44969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Podání žádostí POUZE přes MS2014+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Automatická registrace žádosti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Automatické předložení na příslušné krajské oddělení CRR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Žadatel bude depeší informován o přidělených manažerech projektu, kteří budou mít na starosti další administraci projektu a komunikaci se žadatelem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1600" b="1" dirty="0" smtClean="0">
                <a:latin typeface="Calibri" panose="020F0502020204030204" pitchFamily="34" charset="0"/>
              </a:rPr>
              <a:t>(v některých případech může probíhat administrace projektu na jiném krajském oddělení CRR, než je sídlo žadatele</a:t>
            </a:r>
            <a:r>
              <a:rPr lang="cs-CZ" sz="1600" b="1" dirty="0" smtClean="0">
                <a:latin typeface="Calibri" panose="020F0502020204030204" pitchFamily="34" charset="0"/>
              </a:rPr>
              <a:t>)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Stav žádosti lze sledovat na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  <a:hlinkClick r:id="rId2"/>
              </a:rPr>
              <a:t>http://www.crr.cz/cs/irop/stav-zadosti/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endParaRPr lang="cs-CZ" dirty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1" name="TextShape 3"/>
          <p:cNvSpPr txBox="1"/>
          <p:nvPr/>
        </p:nvSpPr>
        <p:spPr>
          <a:xfrm>
            <a:off x="827584" y="404664"/>
            <a:ext cx="7704856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Příjem žádostí o podporu</a:t>
            </a:r>
            <a:endParaRPr lang="cs-CZ" dirty="0"/>
          </a:p>
        </p:txBody>
      </p:sp>
      <p:sp>
        <p:nvSpPr>
          <p:cNvPr id="1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BCD8A1B-0575-4911-A172-C1823F596764}" type="slidenum">
              <a:rPr lang="cs-CZ" sz="1200">
                <a:solidFill>
                  <a:srgbClr val="00529C"/>
                </a:solidFill>
                <a:latin typeface="Calibri"/>
              </a:rPr>
              <a:t>10</a:t>
            </a:fld>
            <a:endParaRPr/>
          </a:p>
        </p:txBody>
      </p:sp>
      <p:pic>
        <p:nvPicPr>
          <p:cNvPr id="143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1209600" y="262080"/>
            <a:ext cx="649764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Hodnocení žádostí</a:t>
            </a:r>
            <a:endParaRPr lang="cs-CZ" dirty="0"/>
          </a:p>
        </p:txBody>
      </p:sp>
      <p:sp>
        <p:nvSpPr>
          <p:cNvPr id="146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E8C7C6F-D65B-4205-B9A5-A1C803B72830}" type="slidenum">
              <a:rPr lang="cs-CZ" sz="1200">
                <a:solidFill>
                  <a:srgbClr val="00529C"/>
                </a:solidFill>
                <a:latin typeface="Calibri"/>
              </a:rPr>
              <a:t>11</a:t>
            </a:fld>
            <a:endParaRPr/>
          </a:p>
        </p:txBody>
      </p:sp>
      <p:pic>
        <p:nvPicPr>
          <p:cNvPr id="14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  <p:pic>
        <p:nvPicPr>
          <p:cNvPr id="148" name="Obrázek 1"/>
          <p:cNvPicPr/>
          <p:nvPr/>
        </p:nvPicPr>
        <p:blipFill>
          <a:blip r:embed="rId3"/>
          <a:stretch>
            <a:fillRect/>
          </a:stretch>
        </p:blipFill>
        <p:spPr>
          <a:xfrm>
            <a:off x="1209600" y="1305000"/>
            <a:ext cx="6497640" cy="413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827584" y="1306800"/>
            <a:ext cx="7858856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Probíhá na příslušném krajském oddělení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CRR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Po úspěšném vyhodnocení bude přiřazen manažer projektu</a:t>
            </a: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Fáze hodnocení (provádí CRR)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kontrola přijatelnosti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formálních náležitostí</a:t>
            </a:r>
          </a:p>
          <a:p>
            <a:pPr marL="1200150" lvl="2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v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ěcné hodnocení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analýza rizik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kontrola</a:t>
            </a: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Fáze výběru projektů (provádí ŘO IROP)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výběr projektu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příprava a vydání právního aktu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Orientační harmonogram v Obecných pravidlech kap. 2.8</a:t>
            </a:r>
            <a:endParaRPr sz="2000" dirty="0"/>
          </a:p>
        </p:txBody>
      </p:sp>
      <p:sp>
        <p:nvSpPr>
          <p:cNvPr id="1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1" name="TextShape 3"/>
          <p:cNvSpPr txBox="1"/>
          <p:nvPr/>
        </p:nvSpPr>
        <p:spPr>
          <a:xfrm>
            <a:off x="727560" y="262080"/>
            <a:ext cx="708480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Hodnocení žádostí</a:t>
            </a:r>
            <a:endParaRPr lang="cs-CZ" dirty="0"/>
          </a:p>
        </p:txBody>
      </p:sp>
      <p:sp>
        <p:nvSpPr>
          <p:cNvPr id="1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3E6100D-705A-49EA-90B5-1A966E2D83AD}" type="slidenum">
              <a:rPr lang="cs-CZ" sz="1200">
                <a:solidFill>
                  <a:srgbClr val="00529C"/>
                </a:solidFill>
                <a:latin typeface="Calibri"/>
              </a:rPr>
              <a:t>12</a:t>
            </a:fld>
            <a:endParaRPr/>
          </a:p>
        </p:txBody>
      </p:sp>
      <p:pic>
        <p:nvPicPr>
          <p:cNvPr id="1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539552" y="1196752"/>
            <a:ext cx="8064896" cy="50405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Provedena </a:t>
            </a:r>
            <a:r>
              <a:rPr lang="cs-CZ" b="1" u="sng" dirty="0" smtClean="0">
                <a:solidFill>
                  <a:srgbClr val="00529C"/>
                </a:solidFill>
                <a:latin typeface="Calibri" panose="020F0502020204030204" pitchFamily="34" charset="0"/>
              </a:rPr>
              <a:t>do </a:t>
            </a:r>
            <a:r>
              <a:rPr lang="cs-CZ" b="1" u="sng" dirty="0" smtClean="0">
                <a:solidFill>
                  <a:srgbClr val="00529C"/>
                </a:solidFill>
                <a:latin typeface="Calibri" panose="020F0502020204030204" pitchFamily="34" charset="0"/>
              </a:rPr>
              <a:t>40</a:t>
            </a:r>
            <a:r>
              <a:rPr lang="cs-CZ" b="1" u="sng" dirty="0" smtClean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cs-CZ" b="1" u="sng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pd</a:t>
            </a:r>
            <a:r>
              <a:rPr lang="cs-CZ" b="1" u="sng" dirty="0" smtClean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od 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konečného termínu pro podání žádosti</a:t>
            </a:r>
            <a:endParaRPr lang="cs-CZ" b="1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P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robíhá </a:t>
            </a:r>
            <a:r>
              <a:rPr lang="cs-CZ" b="1" u="sng" dirty="0" smtClean="0">
                <a:solidFill>
                  <a:srgbClr val="00529C"/>
                </a:solidFill>
                <a:latin typeface="Calibri" panose="020F0502020204030204" pitchFamily="34" charset="0"/>
              </a:rPr>
              <a:t>elektronicky v MS2014+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, kontrolu provádí 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CRR</a:t>
            </a:r>
            <a:endParaRPr lang="cs-CZ" b="1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Napravitelná a nenapravitelná kritéria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Obecná a specifická kritéria přijatelnosti jsou rozdělena </a:t>
            </a:r>
            <a:r>
              <a:rPr lang="cs-CZ" dirty="0" smtClean="0">
                <a:latin typeface="Calibri" panose="020F0502020204030204" pitchFamily="34" charset="0"/>
              </a:rPr>
              <a:t>na </a:t>
            </a:r>
            <a:r>
              <a:rPr lang="cs-CZ" dirty="0">
                <a:latin typeface="Calibri" panose="020F0502020204030204" pitchFamily="34" charset="0"/>
              </a:rPr>
              <a:t>napravitelná a </a:t>
            </a:r>
            <a:r>
              <a:rPr lang="cs-CZ" dirty="0" smtClean="0">
                <a:latin typeface="Calibri" panose="020F0502020204030204" pitchFamily="34" charset="0"/>
              </a:rPr>
              <a:t>nenapravitelná </a:t>
            </a:r>
            <a:endParaRPr lang="cs-CZ" dirty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Kritéria formálních náležitostí jsou vždy </a:t>
            </a:r>
            <a:r>
              <a:rPr lang="cs-CZ" dirty="0" smtClean="0">
                <a:latin typeface="Calibri" panose="020F0502020204030204" pitchFamily="34" charset="0"/>
              </a:rPr>
              <a:t>napravitelná</a:t>
            </a:r>
            <a:endParaRPr lang="cs-CZ" dirty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V případě nesplnění alespoň jednoho kritéria s příznakem „nenapravitelné“ je žádost o podporu vyloučena z dalšího procesu </a:t>
            </a:r>
            <a:r>
              <a:rPr lang="cs-CZ" dirty="0" smtClean="0">
                <a:latin typeface="Calibri" panose="020F0502020204030204" pitchFamily="34" charset="0"/>
              </a:rPr>
              <a:t>hodnocení</a:t>
            </a:r>
            <a:endParaRPr lang="cs-CZ" dirty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V případě nesplnění napravitelného </a:t>
            </a:r>
            <a:r>
              <a:rPr lang="cs-CZ" dirty="0" smtClean="0">
                <a:latin typeface="Calibri" panose="020F0502020204030204" pitchFamily="34" charset="0"/>
              </a:rPr>
              <a:t>kritéria, nebo pokud nelze kritérium vyhodnotit, </a:t>
            </a:r>
            <a:r>
              <a:rPr lang="cs-CZ" dirty="0">
                <a:latin typeface="Calibri" panose="020F0502020204030204" pitchFamily="34" charset="0"/>
              </a:rPr>
              <a:t>může být žadatel vyzván k </a:t>
            </a:r>
            <a:r>
              <a:rPr lang="cs-CZ" dirty="0" smtClean="0">
                <a:latin typeface="Calibri" panose="020F0502020204030204" pitchFamily="34" charset="0"/>
              </a:rPr>
              <a:t>doplnění – </a:t>
            </a:r>
            <a:r>
              <a:rPr lang="cs-CZ" dirty="0" smtClean="0">
                <a:solidFill>
                  <a:srgbClr val="FF0000"/>
                </a:solidFill>
                <a:latin typeface="Calibri" panose="020F0502020204030204" pitchFamily="34" charset="0"/>
              </a:rPr>
              <a:t>max. dvakrát </a:t>
            </a:r>
            <a:endParaRPr lang="cs-CZ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Výzvy </a:t>
            </a:r>
            <a:r>
              <a:rPr lang="cs-CZ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k doplnění/upřesnění jsou žadateli zasílány formou depeší v MS2014</a:t>
            </a:r>
            <a:r>
              <a:rPr lang="cs-CZ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+, na doplnění je </a:t>
            </a:r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 </a:t>
            </a:r>
            <a:r>
              <a:rPr lang="cs-CZ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pd</a:t>
            </a:r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(v odůvodněných případech lze prodloužit o dalších 5 </a:t>
            </a:r>
            <a:r>
              <a:rPr lang="cs-CZ" dirty="0" err="1" smtClean="0">
                <a:latin typeface="Calibri" panose="020F0502020204030204" pitchFamily="34" charset="0"/>
              </a:rPr>
              <a:t>pd</a:t>
            </a:r>
            <a:r>
              <a:rPr lang="cs-CZ" dirty="0" smtClean="0">
                <a:latin typeface="Calibri" panose="020F0502020204030204" pitchFamily="34" charset="0"/>
              </a:rPr>
              <a:t>)</a:t>
            </a:r>
            <a:r>
              <a:rPr lang="cs-CZ" b="1" dirty="0" smtClean="0">
                <a:latin typeface="Calibri" panose="020F0502020204030204" pitchFamily="34" charset="0"/>
              </a:rPr>
              <a:t>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Žádost musí splnit </a:t>
            </a:r>
            <a:r>
              <a:rPr lang="cs-CZ" b="1" dirty="0">
                <a:solidFill>
                  <a:srgbClr val="015B99"/>
                </a:solidFill>
                <a:latin typeface="Calibri" panose="020F0502020204030204" pitchFamily="34" charset="0"/>
              </a:rPr>
              <a:t>všechna kritéria stanovená výzvou (obecná i specifická) – v případě nesplnění jakéhokoliv kritéria je žádost vyloučena z dalšího hodnocení.</a:t>
            </a:r>
          </a:p>
          <a:p>
            <a:pPr algn="just">
              <a:spcAft>
                <a:spcPts val="600"/>
              </a:spcAft>
            </a:pPr>
            <a:endParaRPr lang="cs-CZ" sz="1600" b="1" dirty="0" smtClean="0">
              <a:latin typeface="Calibri" panose="020F0502020204030204" pitchFamily="34" charset="0"/>
            </a:endParaRPr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6" name="TextShape 3"/>
          <p:cNvSpPr txBox="1"/>
          <p:nvPr/>
        </p:nvSpPr>
        <p:spPr>
          <a:xfrm>
            <a:off x="539552" y="260648"/>
            <a:ext cx="828092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Kontrola přijatelnosti a formálních náležitostí</a:t>
            </a:r>
            <a:endParaRPr lang="cs-CZ" sz="3200" dirty="0"/>
          </a:p>
        </p:txBody>
      </p:sp>
      <p:sp>
        <p:nvSpPr>
          <p:cNvPr id="1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E9BBD09-2EBC-4357-98C8-4CF6D932196D}" type="slidenum">
              <a:rPr lang="cs-CZ" sz="1200">
                <a:solidFill>
                  <a:srgbClr val="00529C"/>
                </a:solidFill>
                <a:latin typeface="Calibri"/>
              </a:rPr>
              <a:t>13</a:t>
            </a:fld>
            <a:endParaRPr/>
          </a:p>
        </p:txBody>
      </p:sp>
      <p:pic>
        <p:nvPicPr>
          <p:cNvPr id="1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84076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Nenapravitelná kritéria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971600" y="1412776"/>
            <a:ext cx="7200800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/>
            <a:endParaRPr lang="cs-CZ" sz="2000" b="1" dirty="0" smtClean="0">
              <a:solidFill>
                <a:srgbClr val="0456B0"/>
              </a:solidFill>
              <a:latin typeface="Calibri" panose="020F050202020403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cs-CZ" sz="2000" b="1" dirty="0" smtClean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cs-CZ" sz="2000" b="1" dirty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cs-CZ" sz="2000" b="1" dirty="0" smtClean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cs-CZ" sz="2000" b="1" dirty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Žadatel splňuje definici oprávněného příjemce pro příslušný </a:t>
            </a:r>
          </a:p>
          <a:p>
            <a:pPr lvl="1">
              <a:spcAft>
                <a:spcPts val="1200"/>
              </a:spcAft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      </a:t>
            </a: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specifických cíl a výzvu.</a:t>
            </a:r>
            <a:endParaRPr lang="cs-CZ" sz="2000" b="1" dirty="0" smtClean="0">
              <a:solidFill>
                <a:srgbClr val="0456B0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Projekt je v souladu s pravidly veřejné podpory</a:t>
            </a:r>
          </a:p>
          <a:p>
            <a:pPr marL="342900" lvl="1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Statutární zástupce žadatele je trestně bezúhonný</a:t>
            </a:r>
          </a:p>
          <a:p>
            <a:pPr marL="342900" lvl="1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Muzeum je zřizováno státem nebo krajem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Muzeum spravuje sbírku dle zákona č. 122/2000 Sb., o ochraně </a:t>
            </a:r>
          </a:p>
          <a:p>
            <a:pPr lvl="1"/>
            <a:r>
              <a:rPr lang="cs-CZ" sz="2000" b="1" dirty="0">
                <a:solidFill>
                  <a:srgbClr val="015B99"/>
                </a:solidFill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     sbírek muzejní povahy a o změně některých dalších zákonů, </a:t>
            </a:r>
          </a:p>
          <a:p>
            <a:pPr lvl="1">
              <a:spcAft>
                <a:spcPts val="1200"/>
              </a:spcAft>
            </a:pPr>
            <a:r>
              <a:rPr lang="cs-CZ" sz="2000" b="1" dirty="0">
                <a:solidFill>
                  <a:srgbClr val="015B99"/>
                </a:solidFill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     ve znění pozdějších předpisů 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Návštěvnost muzea, vypočítaná jako roční průměr za poslední </a:t>
            </a:r>
          </a:p>
          <a:p>
            <a:pPr lvl="1"/>
            <a:r>
              <a:rPr lang="cs-CZ" sz="2000" b="1" dirty="0">
                <a:solidFill>
                  <a:srgbClr val="015B99"/>
                </a:solidFill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     tři roky, překročila 30 000 návštěvníků </a:t>
            </a:r>
            <a:r>
              <a:rPr lang="cs-CZ" sz="2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2000" b="1" dirty="0" smtClean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2000" b="1" dirty="0" smtClean="0">
              <a:solidFill>
                <a:srgbClr val="0456B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000" b="1" dirty="0" smtClean="0">
                <a:solidFill>
                  <a:srgbClr val="0456B0"/>
                </a:solidFill>
                <a:latin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4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986400" y="1306800"/>
            <a:ext cx="7330016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Žádost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je podána v předepsané formě</a:t>
            </a:r>
            <a:endParaRPr lang="cs-CZ" dirty="0" smtClean="0"/>
          </a:p>
          <a:p>
            <a:pPr marL="742950" lvl="1" indent="-285750">
              <a:buSzPct val="100000"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Přes MS2014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+</a:t>
            </a:r>
          </a:p>
          <a:p>
            <a:pPr marL="742950" lvl="1" indent="-285750">
              <a:buSzPct val="100000"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Soulad informací v žádosti a přílohách </a:t>
            </a:r>
            <a:endParaRPr lang="cs-CZ" dirty="0" smtClean="0"/>
          </a:p>
          <a:p>
            <a:pPr marL="742950" lvl="1" indent="-285750"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E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tapy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projektu v minimální délce 3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měsíců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Žádost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je podepsána oprávněným zástupcem žadatele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Statutární zástupce, popř. jim pověřená osoba na základě plné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moci nebo usnesení z krajského zastupitelstva 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doloženy všechny povinné přílohy a obsahově splňují požadované náležitosti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1. Plná moc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 případě přenesení pravomocí na jinou osobu, např. při podpisu žádosti.
Plné moci jsou uloženy v elektronické podobě v MS2014+. </a:t>
            </a:r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Pokud je žadatelem kraj, lze doložit usnesení krajského zastupitelstva. 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1" name="TextShape 3"/>
          <p:cNvSpPr txBox="1"/>
          <p:nvPr/>
        </p:nvSpPr>
        <p:spPr>
          <a:xfrm>
            <a:off x="986400" y="262080"/>
            <a:ext cx="7330016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6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ADB19A8-604D-45F8-893E-2A524C1B73E9}" type="slidenum">
              <a:rPr lang="cs-CZ" sz="1200">
                <a:solidFill>
                  <a:srgbClr val="00529C"/>
                </a:solidFill>
                <a:latin typeface="Calibri"/>
              </a:rPr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727560" y="1306800"/>
            <a:ext cx="7958880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doloženy všechny povinné přílohy a obsahově splňují požadované náležitosti</a:t>
            </a:r>
            <a:endParaRPr lang="cs-CZ" dirty="0" smtClean="0"/>
          </a:p>
          <a:p>
            <a:endParaRPr lang="cs-CZ" dirty="0" smtClean="0"/>
          </a:p>
          <a:p>
            <a:pPr algn="just">
              <a:lnSpc>
                <a:spcPct val="11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2. 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Z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adávací 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výběrová řízení 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Uzavřená smlouva včetně případných dodatků</a:t>
            </a:r>
            <a:endParaRPr lang="cs-CZ" dirty="0" smtClean="0"/>
          </a:p>
          <a:p>
            <a:pPr algn="just">
              <a:lnSpc>
                <a:spcPct val="11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3. Doklady o právní subjektivitě žadatele</a:t>
            </a:r>
            <a:endParaRPr lang="cs-CZ" dirty="0" smtClean="0"/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Právní subjektivitu nemusí dokládat: 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kraje a jimi zřizované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organizace 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organizační složky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státu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příspěvkové organizace organizačních složek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státu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Organizace zakládané kraji doloží </a:t>
            </a:r>
            <a:r>
              <a:rPr lang="cs-CZ" b="1" dirty="0">
                <a:latin typeface="Calibri" panose="020F0502020204030204" pitchFamily="34" charset="0"/>
              </a:rPr>
              <a:t>zřizovací či zakládací listinu nebo jiný dokument o založení.</a:t>
            </a: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1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5" name="TextShape 3"/>
          <p:cNvSpPr txBox="1"/>
          <p:nvPr/>
        </p:nvSpPr>
        <p:spPr>
          <a:xfrm>
            <a:off x="683280" y="26208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6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4B76620-5AEA-4211-891C-7D72EA953B4A}" type="slidenum">
              <a:rPr lang="cs-CZ" sz="1200">
                <a:solidFill>
                  <a:srgbClr val="00529C"/>
                </a:solidFill>
                <a:latin typeface="Calibri"/>
              </a:rPr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727560" y="1094523"/>
            <a:ext cx="7732872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doloženy všechny povinné přílohy a obsahově splňují požadované náležitosti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4. Studie proveditelnosti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Osnova Studie proveditelnosti je přílohou č. 2 Specifických pravidel pro žadatele a příjemce.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Slouží k posouzení realizovatelnosti a potřebnosti projektu.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5. Doklad 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o prokázání právních vztahů k majetku, který je předmětem 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projektu: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Výpis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z katastru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nemovitostí k nemovitosti, která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bude předmětem projektu. </a:t>
            </a:r>
            <a:endParaRPr lang="cs-CZ" dirty="0"/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Nájemní nebo </a:t>
            </a:r>
            <a:r>
              <a:rPr lang="cs-CZ" dirty="0" err="1" smtClean="0">
                <a:solidFill>
                  <a:srgbClr val="000000"/>
                </a:solidFill>
                <a:latin typeface="Calibri"/>
              </a:rPr>
              <a:t>pachtovní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 smlouvu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– nájemní vztah musí být v době podání žádosti zapsán v katastru nemovitostí. </a:t>
            </a:r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 lvl="1">
              <a:spcAft>
                <a:spcPts val="600"/>
              </a:spcAft>
              <a:buSzPct val="100000"/>
            </a:pPr>
            <a:r>
              <a:rPr lang="cs-CZ" dirty="0" smtClean="0">
                <a:solidFill>
                  <a:srgbClr val="015B99"/>
                </a:solidFill>
                <a:latin typeface="Calibri"/>
              </a:rPr>
              <a:t>Pronajímatelem nesmí být subjekt, který není oprávněným příjemcem.</a:t>
            </a:r>
            <a:endParaRPr lang="cs-CZ" dirty="0" smtClean="0">
              <a:solidFill>
                <a:srgbClr val="015B99"/>
              </a:solidFill>
              <a:latin typeface="Calibri"/>
            </a:endParaRP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Smlouvu o smlouvě budoucí kupní </a:t>
            </a:r>
            <a:endParaRPr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7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75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7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598DFD8-A1E8-44F2-A0B4-F3BFCB886470}" type="slidenum">
              <a:rPr lang="cs-CZ" sz="1200">
                <a:solidFill>
                  <a:srgbClr val="00529C"/>
                </a:solidFill>
                <a:latin typeface="Calibri"/>
              </a:rPr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683280" y="1196752"/>
            <a:ext cx="8003160" cy="5040560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600"/>
              </a:spcAft>
              <a:buSzPct val="100000"/>
            </a:pP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6. </a:t>
            </a:r>
            <a:r>
              <a:rPr lang="cs-CZ" b="1" dirty="0">
                <a:latin typeface="Calibri" panose="020F0502020204030204" pitchFamily="34" charset="0"/>
              </a:rPr>
              <a:t>Územní rozhodnutí s nabytím právní moci nebo územní souhlas nebo účinná veřejnosprávní smlouva nahrazující územní řízení</a:t>
            </a:r>
            <a:endParaRPr lang="cs-CZ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Příloha se nedokládá, pokud </a:t>
            </a:r>
            <a:r>
              <a:rPr lang="cs-CZ" dirty="0">
                <a:latin typeface="Calibri" panose="020F0502020204030204" pitchFamily="34" charset="0"/>
              </a:rPr>
              <a:t>žadatel požádal o vydání společného územního rozhodnutí a stavebního </a:t>
            </a:r>
            <a:r>
              <a:rPr lang="cs-CZ" dirty="0" smtClean="0">
                <a:latin typeface="Calibri" panose="020F0502020204030204" pitchFamily="34" charset="0"/>
              </a:rPr>
              <a:t>povolení nebo </a:t>
            </a:r>
            <a:r>
              <a:rPr lang="cs-CZ" dirty="0">
                <a:latin typeface="Calibri" panose="020F0502020204030204" pitchFamily="34" charset="0"/>
              </a:rPr>
              <a:t>pokud je pro projekt územní rozhodnutí nebo územní souhlas podle stavebního zákona (zákon č. 183/2006 Sb</a:t>
            </a:r>
            <a:r>
              <a:rPr lang="cs-CZ" dirty="0" smtClean="0">
                <a:latin typeface="Calibri" panose="020F0502020204030204" pitchFamily="34" charset="0"/>
              </a:rPr>
              <a:t>.) nerelevantní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100000"/>
            </a:pP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7. Žádost o stavební povolení 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nebo ohlášení, případně stavební povolení nebo souhlas s provedením ohlášeného stavebního záměru nebo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veřejnoprávní smlouva nahrazující s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tavební povolení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Pravomocné </a:t>
            </a:r>
            <a:r>
              <a:rPr lang="cs-CZ" i="1" dirty="0">
                <a:solidFill>
                  <a:srgbClr val="00529C"/>
                </a:solidFill>
                <a:latin typeface="Calibri" panose="020F0502020204030204" pitchFamily="34" charset="0"/>
              </a:rPr>
              <a:t>stavební povolení nebo souhlas s provedením ohlášeného stavebného záměru musí být doloženo nejpozději do dne vydání Rozhodnutí o poskytnutí dotace</a:t>
            </a: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.</a:t>
            </a: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  <a:ea typeface="Arial"/>
            </a:endParaRPr>
          </a:p>
          <a:p>
            <a:pPr>
              <a:spcAft>
                <a:spcPts val="1200"/>
              </a:spcAft>
              <a:buSzPct val="100000"/>
            </a:pP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8. Projektová dokumentace pro vydání stavebního povolení nebo pro ohlášení stavby 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 </a:t>
            </a: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100000"/>
            </a:pPr>
            <a:r>
              <a:rPr lang="cs-CZ" b="1" dirty="0">
                <a:solidFill>
                  <a:srgbClr val="000000"/>
                </a:solidFill>
                <a:latin typeface="Calibri"/>
                <a:ea typeface="Arial"/>
              </a:rPr>
              <a:t>9. Položkový rozpočet stavby</a:t>
            </a:r>
          </a:p>
          <a:p>
            <a:pPr>
              <a:buSzPct val="100000"/>
            </a:pPr>
            <a:r>
              <a:rPr lang="cs-CZ" dirty="0">
                <a:latin typeface="Calibri" panose="020F0502020204030204" pitchFamily="34" charset="0"/>
              </a:rPr>
              <a:t>V členění na stavební objekty. S DPS se dokládá položkový rozpočet dle vyhlášky </a:t>
            </a:r>
          </a:p>
          <a:p>
            <a:pPr>
              <a:spcAft>
                <a:spcPts val="1200"/>
              </a:spcAft>
              <a:buSzPct val="100000"/>
            </a:pPr>
            <a:r>
              <a:rPr lang="cs-CZ" dirty="0">
                <a:latin typeface="Calibri" panose="020F0502020204030204" pitchFamily="34" charset="0"/>
              </a:rPr>
              <a:t>230/2012 Sb. v </a:t>
            </a:r>
            <a:r>
              <a:rPr lang="cs-CZ" dirty="0" err="1">
                <a:latin typeface="Calibri" panose="020F0502020204030204" pitchFamily="34" charset="0"/>
              </a:rPr>
              <a:t>pdf</a:t>
            </a:r>
            <a:r>
              <a:rPr lang="cs-CZ" dirty="0">
                <a:latin typeface="Calibri" panose="020F0502020204030204" pitchFamily="34" charset="0"/>
              </a:rPr>
              <a:t> a v el. podobě (.</a:t>
            </a:r>
            <a:r>
              <a:rPr lang="cs-CZ" dirty="0" err="1">
                <a:latin typeface="Calibri" panose="020F0502020204030204" pitchFamily="34" charset="0"/>
              </a:rPr>
              <a:t>xls</a:t>
            </a:r>
            <a:r>
              <a:rPr lang="cs-CZ" dirty="0">
                <a:latin typeface="Calibri" panose="020F0502020204030204" pitchFamily="34" charset="0"/>
              </a:rPr>
              <a:t>, .xc4, .</a:t>
            </a:r>
            <a:r>
              <a:rPr lang="cs-CZ" dirty="0" err="1">
                <a:latin typeface="Calibri" panose="020F0502020204030204" pitchFamily="34" charset="0"/>
              </a:rPr>
              <a:t>esoupis</a:t>
            </a:r>
            <a:r>
              <a:rPr lang="cs-CZ" dirty="0">
                <a:latin typeface="Calibri" panose="020F0502020204030204" pitchFamily="34" charset="0"/>
              </a:rPr>
              <a:t> apod.)  </a:t>
            </a:r>
          </a:p>
          <a:p>
            <a:pPr>
              <a:buSzPct val="100000"/>
            </a:pPr>
            <a:endParaRPr dirty="0"/>
          </a:p>
        </p:txBody>
      </p:sp>
      <p:sp>
        <p:nvSpPr>
          <p:cNvPr id="182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83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84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BAD946A-8D9E-4086-95B2-7A7644171DA6}" type="slidenum">
              <a:rPr lang="cs-CZ" sz="1200">
                <a:solidFill>
                  <a:srgbClr val="00529C"/>
                </a:solidFill>
                <a:latin typeface="Calibri"/>
              </a:rPr>
              <a:t>18</a:t>
            </a:fld>
            <a:endParaRPr/>
          </a:p>
        </p:txBody>
      </p:sp>
      <p:sp>
        <p:nvSpPr>
          <p:cNvPr id="185" name="TextShape 5"/>
          <p:cNvSpPr txBox="1"/>
          <p:nvPr/>
        </p:nvSpPr>
        <p:spPr>
          <a:xfrm>
            <a:off x="727560" y="4740480"/>
            <a:ext cx="7660864" cy="587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683280" y="1196752"/>
            <a:ext cx="7849160" cy="504056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svým zaměřením v souladu s cíli a podporovanými aktivitami výzvy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  <a:ea typeface="Microsoft YaHei"/>
              </a:rPr>
              <a:t>Projekt zaměřen na podporu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zefektivnění ochrany a využívání sbírkových fondů a jejich zpřístupnění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. Aktivity jsou v souladu s kapitolou 2.2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SP.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v souladu s podmínkami výzvy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zahájení/ukončení realizace projektu (1. 1. 2014 -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30. 6. 2022);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termín ukončení realizace projektu je po datu podání žádosti o podporu;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dodržení procentní míry podpory pode typu žadatele (kap. 2.5 SP);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správně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zvolený indikátor projektu a způsob jeho výpočtu (kap. 2.8 SP);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místo realizace projektu – území ČR mimo území hl. města Prahy.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Žadatel splňuje definici oprávněného příjemce </a:t>
            </a:r>
            <a:endParaRPr lang="cs-CZ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Calibri"/>
              </a:rPr>
              <a:t>Muzeum dle podmínek výzvy nebo jeho zřizovatel</a:t>
            </a:r>
            <a:endParaRPr lang="cs-CZ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9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0" name="TextShape 3"/>
          <p:cNvSpPr txBox="1"/>
          <p:nvPr/>
        </p:nvSpPr>
        <p:spPr>
          <a:xfrm>
            <a:off x="727560" y="262080"/>
            <a:ext cx="780488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1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C0AA6FA-CA48-429D-BABF-8D7736C8312B}" type="slidenum">
              <a:rPr lang="cs-CZ" sz="1200">
                <a:solidFill>
                  <a:srgbClr val="00529C"/>
                </a:solidFill>
                <a:latin typeface="Calibri"/>
              </a:rPr>
              <a:t>19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Státní příspěvková organizace zřízená Zákonem č. 248/2000 Sb., o podpoře regionálního rozvoje, a řízená Ministerstvem pro místní rozvoj ČR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Zprostředkující subjekt pro vybrané operační programy 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konzultační a informační činnost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kontrola a monitoring realizace projektů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(2014-2020) Integrovaný regionální operační program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(2007-2013) Integrovaný operační program, OP Technická pomoc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(2004-2006) Společný regionální operační program, OP JPD2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(1998-2004) předvstupní programy (PHARE, ISPA, SAPARD)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Kontrolní subjekt pro operační programy Cíle 3 (nyní Cíl 2)</a:t>
            </a:r>
          </a:p>
          <a:p>
            <a:pPr marL="819150" lvl="2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alibri" panose="020F0502020204030204" pitchFamily="34" charset="0"/>
              </a:rPr>
              <a:t>přeshraniční  </a:t>
            </a:r>
            <a:r>
              <a:rPr lang="cs-CZ" sz="1600" dirty="0">
                <a:latin typeface="Calibri" panose="020F0502020204030204" pitchFamily="34" charset="0"/>
              </a:rPr>
              <a:t>spolupráce (Sasko, Bavorsko, Rakousko, Slovensko, Polsko)</a:t>
            </a:r>
          </a:p>
          <a:p>
            <a:pPr marL="819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</a:rPr>
              <a:t>nadnárodní  spolupráce (</a:t>
            </a:r>
            <a:r>
              <a:rPr lang="cs-CZ" sz="1600" dirty="0" err="1">
                <a:latin typeface="Calibri" panose="020F0502020204030204" pitchFamily="34" charset="0"/>
              </a:rPr>
              <a:t>Central</a:t>
            </a:r>
            <a:r>
              <a:rPr lang="cs-CZ" sz="1600" dirty="0">
                <a:latin typeface="Calibri" panose="020F0502020204030204" pitchFamily="34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</a:rPr>
              <a:t>Europe</a:t>
            </a:r>
            <a:r>
              <a:rPr lang="cs-CZ" sz="1600" dirty="0">
                <a:latin typeface="Calibri" panose="020F0502020204030204" pitchFamily="34" charset="0"/>
              </a:rPr>
              <a:t>, </a:t>
            </a:r>
            <a:r>
              <a:rPr lang="cs-CZ" sz="1600" dirty="0" err="1">
                <a:latin typeface="Calibri" panose="020F0502020204030204" pitchFamily="34" charset="0"/>
              </a:rPr>
              <a:t>Danube</a:t>
            </a:r>
            <a:r>
              <a:rPr lang="cs-CZ" sz="1600" dirty="0">
                <a:latin typeface="Calibri" panose="020F0502020204030204" pitchFamily="34" charset="0"/>
              </a:rPr>
              <a:t>)</a:t>
            </a:r>
          </a:p>
          <a:p>
            <a:pPr marL="819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</a:rPr>
              <a:t>meziregionální spolupráce (INTERREG </a:t>
            </a:r>
            <a:r>
              <a:rPr lang="cs-CZ" sz="1600" dirty="0" err="1">
                <a:latin typeface="Calibri" panose="020F0502020204030204" pitchFamily="34" charset="0"/>
              </a:rPr>
              <a:t>Europe</a:t>
            </a:r>
            <a:r>
              <a:rPr lang="cs-CZ" sz="1600" dirty="0">
                <a:latin typeface="Calibri" panose="020F0502020204030204" pitchFamily="34" charset="0"/>
              </a:rPr>
              <a:t>)</a:t>
            </a:r>
          </a:p>
          <a:p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Hostitelská organizace pro pracoviště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Enterprise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Europe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Network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poradenství pro malé a střední podnikatele</a:t>
            </a:r>
            <a:endParaRPr lang="cs-CZ" sz="1600" dirty="0" smtClean="0"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Centrum pro regionální rozvoj České republiky</a:t>
            </a:r>
            <a:endParaRPr lang="cs-CZ" sz="3200" dirty="0"/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611560" y="1268760"/>
            <a:ext cx="8208912" cy="49790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respektuje minimální a maximální hranici celkových výdajů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Min. výše celkových 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způsobilých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výdajů: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mil. Kč.</a:t>
            </a:r>
            <a:endParaRPr lang="cs-CZ" dirty="0" smtClean="0">
              <a:latin typeface="Calibri" panose="020F0502020204030204" pitchFamily="34" charset="0"/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Max. výše </a:t>
            </a:r>
            <a:r>
              <a:rPr lang="cs-CZ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celkových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výdajů: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b="1" dirty="0">
                <a:latin typeface="Calibri" panose="020F0502020204030204" pitchFamily="34" charset="0"/>
              </a:rPr>
              <a:t>123 282 000 Kč</a:t>
            </a:r>
            <a:r>
              <a:rPr lang="cs-CZ" dirty="0">
                <a:latin typeface="Calibri" panose="020F0502020204030204" pitchFamily="34" charset="0"/>
              </a:rPr>
              <a:t> vč. </a:t>
            </a:r>
            <a:r>
              <a:rPr lang="cs-CZ" dirty="0" smtClean="0">
                <a:latin typeface="Calibri" panose="020F0502020204030204" pitchFamily="34" charset="0"/>
              </a:rPr>
              <a:t>DPH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Projekt respektuje limity způsobilých výdajů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Nákup pozemku max. 10 % celkových způsobilých výdajů </a:t>
            </a:r>
          </a:p>
          <a:p>
            <a:endParaRPr lang="cs-CZ" sz="2000" b="1" dirty="0" smtClean="0">
              <a:solidFill>
                <a:srgbClr val="00529C"/>
              </a:solidFill>
              <a:latin typeface="Calibri"/>
              <a:ea typeface="Calibri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Calibri"/>
              </a:rPr>
              <a:t>Výsledky </a:t>
            </a: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projektu jsou udržitelné</a:t>
            </a:r>
            <a:endParaRPr lang="cs-CZ" sz="2000" dirty="0"/>
          </a:p>
          <a:p>
            <a:pPr lvl="1"/>
            <a:r>
              <a:rPr lang="cs-CZ" dirty="0">
                <a:solidFill>
                  <a:srgbClr val="000000"/>
                </a:solidFill>
                <a:latin typeface="Calibri"/>
                <a:ea typeface="Calibri"/>
              </a:rPr>
              <a:t>Bude popsáno ve studii proveditelnosti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Calibri"/>
              </a:rPr>
              <a:t>.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Projekt nemá negativní vliv na žádnou z horizontálních priorit IROP</a:t>
            </a:r>
            <a:endParaRPr lang="cs-CZ" sz="2000" dirty="0"/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Udržitelný rozvoj, rovné příležitosti a zákaz diskriminace, rovnost mužů 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žen</a:t>
            </a:r>
            <a:endParaRPr lang="cs-CZ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sz="20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9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4" name="TextShape 3"/>
          <p:cNvSpPr txBox="1"/>
          <p:nvPr/>
        </p:nvSpPr>
        <p:spPr>
          <a:xfrm>
            <a:off x="683280" y="26208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EEDE011-6071-409A-A84C-A24B0F814952}" type="slidenum">
              <a:rPr lang="cs-CZ" sz="1200">
                <a:solidFill>
                  <a:srgbClr val="00529C"/>
                </a:solidFill>
                <a:latin typeface="Calibri"/>
              </a:rPr>
              <a:t>20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727560" y="1412776"/>
            <a:ext cx="8092912" cy="473350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9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8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2F74023-531F-474C-BC6A-1F3F0AF1FFA4}" type="slidenum">
              <a:rPr lang="cs-CZ" sz="1200">
                <a:solidFill>
                  <a:srgbClr val="00529C"/>
                </a:solidFill>
                <a:latin typeface="Calibri"/>
              </a:rPr>
              <a:t>21</a:t>
            </a:fld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994017" y="1484784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004586"/>
                </a:solidFill>
                <a:latin typeface="Calibri" panose="020F0502020204030204" pitchFamily="34" charset="0"/>
                <a:ea typeface="Calibri"/>
              </a:rPr>
              <a:t>Potřebnost realizace projektu je odůvodněná </a:t>
            </a:r>
            <a:endParaRPr lang="cs-CZ" sz="2000" dirty="0">
              <a:latin typeface="Calibri" panose="020F050202020403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Calibri"/>
                <a:ea typeface="Calibri"/>
              </a:rPr>
              <a:t>Bude popsáno ve studii proveditelnosti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Calibri"/>
              </a:rPr>
              <a:t>.</a:t>
            </a:r>
          </a:p>
          <a:p>
            <a:pPr lvl="1"/>
            <a:endParaRPr lang="cs-CZ" b="1" dirty="0">
              <a:solidFill>
                <a:srgbClr val="00529C"/>
              </a:solidFill>
              <a:latin typeface="Calibri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Projekt je v souladu s pravidly veřejné podpory</a:t>
            </a:r>
            <a:endParaRPr lang="cs-CZ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Čestné prohlášení žadatele, že nesplňuje definici podniku v obtížích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1"/>
            <a:endParaRPr lang="cs-CZ" b="1" dirty="0">
              <a:solidFill>
                <a:srgbClr val="00529C"/>
              </a:solidFill>
              <a:latin typeface="Calibri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Statutární zástupce žadatele je trestně bezúhonný </a:t>
            </a:r>
            <a:endParaRPr lang="cs-CZ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Čestné prohlášení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827584" y="1306800"/>
            <a:ext cx="7632848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Projekt je v souladu s Integrovanou strategií podpory kultury do roku 2020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1" algn="just">
              <a:buSzPct val="25000"/>
            </a:pP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Ve Studii proveditelnosti je uvedena vazba projektu na konkrétní kapitolu Integrované strategie pro podporu kultury do roku 2020.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Projekt není zaměřen na podporu komerčních turistických zařízení, jako jsou volnočasová zařízení, lázeňské provozy, ubytovací a stravovací kapacity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1" algn="just">
              <a:buSzPct val="25000"/>
            </a:pP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Bude popsáno ve Studii proveditelnosti.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Výdaje na hlavní aktivity </a:t>
            </a: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v rozpočtu odpovídají </a:t>
            </a: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tržním cenám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1" algn="just">
              <a:buSzPct val="25000"/>
            </a:pP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Bude ověřeno </a:t>
            </a: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ze Studie proveditelnosti.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Cílové hodnoty indikátorů odpovídají cílům </a:t>
            </a: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projektu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0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06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0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C4A7BB6-5A70-4FD1-A3D9-0D5CEF2FD6FC}" type="slidenum">
              <a:rPr lang="cs-CZ" sz="1200">
                <a:solidFill>
                  <a:srgbClr val="00529C"/>
                </a:solidFill>
                <a:latin typeface="Calibri"/>
              </a:rPr>
              <a:t>22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683280" y="1306800"/>
            <a:ext cx="7705144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Žadatel má zajištěnou administrativní, finanční a provozní kapacitu k realizaci a udržitelnosti projektu.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1" algn="just"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Bude popsáno ve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Studii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proveditelnosti.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  <a:ea typeface="Calibri"/>
              </a:rPr>
              <a:t>Minimálně 85 % způsobilých výdajů projektu je zaměřeno na hlavní aktivity projektu.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1" algn="just"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Bude ověřeno ze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Studie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proveditelnosti a z rozpočtu projektu. U každé položky musí být uvedeno, zda se vztahuje k hlavní nebo vedlejší aktivitě. 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dirty="0"/>
          </a:p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V hodnocení </a:t>
            </a:r>
            <a:r>
              <a:rPr lang="cs-CZ" sz="2000" b="1" dirty="0" err="1">
                <a:solidFill>
                  <a:srgbClr val="00529C"/>
                </a:solidFill>
                <a:latin typeface="Calibri"/>
                <a:ea typeface="Calibri"/>
              </a:rPr>
              <a:t>eCBA</a:t>
            </a: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/finanční analýze projekt dosáhne minimálně hodnoty ukazatelů, stanovené ve výzvě.</a:t>
            </a:r>
            <a:endParaRPr lang="cs-CZ" dirty="0"/>
          </a:p>
          <a:p>
            <a:pPr lvl="1">
              <a:buSzPct val="25000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Finanční čistá současná hodnota je nižší než 0 a ekonomická čistá současná hodnota je vyšší než 0. </a:t>
            </a: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  <a:ea typeface="Calibri"/>
            </a:endParaRPr>
          </a:p>
          <a:p>
            <a:pPr lvl="1"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Pokud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je ekonomická čistá současná hodnota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rovna nebo nižší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než 0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, bude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ve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Studii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proveditelnosti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zdůvodněno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proč 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popsáno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v čem spočívají přínosy projektu, které nebylo možné kvantitativně vyjádřit. </a:t>
            </a:r>
            <a:endParaRPr lang="cs-CZ" dirty="0">
              <a:latin typeface="Calibri" panose="020F0502020204030204" pitchFamily="34" charset="0"/>
            </a:endParaRPr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09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10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11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9E4D26A-5E5B-4D2E-98A6-5BB2E246AB37}" type="slidenum">
              <a:rPr lang="cs-CZ" sz="1200">
                <a:solidFill>
                  <a:srgbClr val="00529C"/>
                </a:solidFill>
                <a:latin typeface="Calibri"/>
              </a:rPr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827584" y="1196752"/>
            <a:ext cx="7704856" cy="4929008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FF0000"/>
                </a:solidFill>
                <a:latin typeface="Calibri"/>
              </a:rPr>
              <a:t>Muzeum je zřizováno státem nebo krajem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endParaRPr lang="cs-CZ" sz="2000" b="1" dirty="0">
              <a:solidFill>
                <a:srgbClr val="FF0000"/>
              </a:solidFill>
              <a:latin typeface="Calibri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FF0000"/>
                </a:solidFill>
                <a:latin typeface="Calibri"/>
              </a:rPr>
              <a:t>Muzeum spravuje sbírku dle zákona č. 122/2000 Sb., o ochraně sbírek muzejní povahy a o změně některých dalších zákonů, ve znění pozdějších předpisů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endParaRPr lang="cs-CZ" sz="2000" b="1" dirty="0">
              <a:solidFill>
                <a:srgbClr val="FF0000"/>
              </a:solidFill>
              <a:latin typeface="Calibri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FF0000"/>
                </a:solidFill>
                <a:latin typeface="Calibri"/>
              </a:rPr>
              <a:t>Návštěvnost muzea, vypočítaná jako roční průměr za </a:t>
            </a:r>
            <a:r>
              <a:rPr lang="cs-CZ" sz="2000" b="1" dirty="0" smtClean="0">
                <a:solidFill>
                  <a:srgbClr val="FF0000"/>
                </a:solidFill>
                <a:latin typeface="Calibri"/>
              </a:rPr>
              <a:t>poslední tři roky překročila </a:t>
            </a:r>
            <a:r>
              <a:rPr lang="cs-CZ" sz="2000" b="1" dirty="0" smtClean="0">
                <a:solidFill>
                  <a:srgbClr val="FF0000"/>
                </a:solidFill>
                <a:latin typeface="Calibri"/>
              </a:rPr>
              <a:t>30 000 návštěvníků. </a:t>
            </a:r>
            <a:endParaRPr lang="cs-CZ" sz="2000" b="1" dirty="0" smtClean="0">
              <a:solidFill>
                <a:srgbClr val="FF0000"/>
              </a:solidFill>
              <a:latin typeface="Calibri"/>
            </a:endParaRPr>
          </a:p>
          <a:p>
            <a:pPr lvl="1">
              <a:buSzPct val="100000"/>
            </a:pPr>
            <a:r>
              <a:rPr lang="cs-CZ" dirty="0" smtClean="0">
                <a:latin typeface="Calibri"/>
              </a:rPr>
              <a:t>Týká se let </a:t>
            </a:r>
            <a:r>
              <a:rPr lang="cs-CZ" dirty="0">
                <a:latin typeface="Calibri"/>
              </a:rPr>
              <a:t>2014, 2015 a </a:t>
            </a:r>
            <a:r>
              <a:rPr lang="cs-CZ" dirty="0" smtClean="0">
                <a:latin typeface="Calibri"/>
              </a:rPr>
              <a:t>2016 </a:t>
            </a:r>
            <a:endParaRPr lang="cs-CZ" dirty="0" smtClean="0">
              <a:latin typeface="Calibri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endParaRPr lang="cs-CZ" sz="2000" b="1" dirty="0">
              <a:solidFill>
                <a:srgbClr val="00529C"/>
              </a:solidFill>
              <a:latin typeface="Calibri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Žadatel zpracoval plán zpřístupnění podpoření sbírky nebo její části</a:t>
            </a:r>
          </a:p>
          <a:p>
            <a:pPr lvl="1"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Bude součástí studie proveditelnosti. Nerelevantní pro depozitáře.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1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14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1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2FE607E-DDB2-4C36-A615-E1701A9DC1D6}" type="slidenum">
              <a:rPr lang="cs-CZ" sz="1200">
                <a:solidFill>
                  <a:srgbClr val="00529C"/>
                </a:solidFill>
                <a:latin typeface="Calibri"/>
              </a:rPr>
              <a:t>24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67544" y="504000"/>
            <a:ext cx="8172456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věcného hodnocení</a:t>
            </a:r>
            <a:endParaRPr lang="cs-CZ" dirty="0"/>
          </a:p>
        </p:txBody>
      </p:sp>
      <p:sp>
        <p:nvSpPr>
          <p:cNvPr id="217" name="TextShape 2"/>
          <p:cNvSpPr txBox="1"/>
          <p:nvPr/>
        </p:nvSpPr>
        <p:spPr>
          <a:xfrm>
            <a:off x="467544" y="1340768"/>
            <a:ext cx="8172456" cy="4896544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marL="342900" indent="-342900"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Podmínky uchování a prezentace sbírkových předmětů vzhledem k jejich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charakteru</a:t>
            </a:r>
            <a:endParaRPr lang="cs-CZ" dirty="0" smtClean="0"/>
          </a:p>
          <a:p>
            <a:pPr lvl="1"/>
            <a:r>
              <a:rPr lang="cs-CZ" dirty="0">
                <a:latin typeface="Calibri" panose="020F0502020204030204" pitchFamily="34" charset="0"/>
              </a:rPr>
              <a:t>10 bodů – Sbírkové předměty jsou uloženy nebo prezentovány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v </a:t>
            </a:r>
            <a:r>
              <a:rPr lang="cs-CZ" dirty="0">
                <a:latin typeface="Calibri" panose="020F0502020204030204" pitchFamily="34" charset="0"/>
              </a:rPr>
              <a:t>nevyhovujících / havarijních podmínkách. 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0 bodů – Sbírkové předměty nejsou uloženy nebo prezentovány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v </a:t>
            </a:r>
            <a:r>
              <a:rPr lang="cs-CZ" dirty="0">
                <a:latin typeface="Calibri" panose="020F0502020204030204" pitchFamily="34" charset="0"/>
              </a:rPr>
              <a:t>nevyhovujících / havarijních podmínkách.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sz="2000" b="1" dirty="0" smtClean="0">
              <a:solidFill>
                <a:srgbClr val="00529C"/>
              </a:solidFill>
              <a:latin typeface="Calibri"/>
              <a:ea typeface="Microsoft YaHei"/>
            </a:endParaRPr>
          </a:p>
          <a:p>
            <a:pPr marL="342900" indent="-3429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Projekt řeší zabezpečení sbírkového fondu nebo jeho částí</a:t>
            </a:r>
            <a:endParaRPr lang="cs-CZ" dirty="0" smtClean="0"/>
          </a:p>
          <a:p>
            <a:pPr lvl="1"/>
            <a:r>
              <a:rPr lang="cs-CZ" dirty="0">
                <a:latin typeface="Calibri" panose="020F0502020204030204" pitchFamily="34" charset="0"/>
              </a:rPr>
              <a:t>10 bodů – Projekt řeší všechny následující aspekty zabezpečení a ochrany: </a:t>
            </a:r>
            <a:r>
              <a:rPr lang="cs-CZ" dirty="0" smtClean="0">
                <a:latin typeface="Calibri" panose="020F0502020204030204" pitchFamily="34" charset="0"/>
              </a:rPr>
              <a:t>požární 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ochrana</a:t>
            </a:r>
            <a:r>
              <a:rPr lang="cs-CZ" dirty="0">
                <a:latin typeface="Calibri" panose="020F0502020204030204" pitchFamily="34" charset="0"/>
              </a:rPr>
              <a:t>, ochrana sbírkových předmětů před jejich odcizením, </a:t>
            </a:r>
            <a:r>
              <a:rPr lang="cs-CZ" dirty="0" smtClean="0">
                <a:latin typeface="Calibri" panose="020F0502020204030204" pitchFamily="34" charset="0"/>
              </a:rPr>
              <a:t>ochrana </a:t>
            </a:r>
            <a:r>
              <a:rPr lang="cs-CZ" dirty="0" smtClean="0">
                <a:latin typeface="Calibri" panose="020F0502020204030204" pitchFamily="34" charset="0"/>
              </a:rPr>
              <a:t>před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nežádoucím vniknutím osob do objektu, ochrana před neoprávněnou manipulací.  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5 </a:t>
            </a:r>
            <a:r>
              <a:rPr lang="cs-CZ" dirty="0">
                <a:latin typeface="Calibri" panose="020F0502020204030204" pitchFamily="34" charset="0"/>
              </a:rPr>
              <a:t>bodů – Projekt řeší alespoň jeden z následující aspektů zabezpečení </a:t>
            </a:r>
            <a:r>
              <a:rPr lang="cs-CZ" dirty="0" smtClean="0">
                <a:latin typeface="Calibri" panose="020F0502020204030204" pitchFamily="34" charset="0"/>
              </a:rPr>
              <a:t>a </a:t>
            </a:r>
            <a:r>
              <a:rPr lang="cs-CZ" dirty="0">
                <a:latin typeface="Calibri" panose="020F0502020204030204" pitchFamily="34" charset="0"/>
              </a:rPr>
              <a:t>ochrany: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požární </a:t>
            </a:r>
            <a:r>
              <a:rPr lang="cs-CZ" dirty="0">
                <a:latin typeface="Calibri" panose="020F0502020204030204" pitchFamily="34" charset="0"/>
              </a:rPr>
              <a:t>ochrana, ochrana sbírkových předmětů před jejich </a:t>
            </a:r>
            <a:r>
              <a:rPr lang="cs-CZ" dirty="0" smtClean="0">
                <a:latin typeface="Calibri" panose="020F0502020204030204" pitchFamily="34" charset="0"/>
              </a:rPr>
              <a:t>odcizením</a:t>
            </a:r>
            <a:r>
              <a:rPr lang="cs-CZ" dirty="0">
                <a:latin typeface="Calibri" panose="020F0502020204030204" pitchFamily="34" charset="0"/>
              </a:rPr>
              <a:t>, ochrana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před nežádoucím </a:t>
            </a:r>
            <a:r>
              <a:rPr lang="cs-CZ" dirty="0">
                <a:latin typeface="Calibri" panose="020F0502020204030204" pitchFamily="34" charset="0"/>
              </a:rPr>
              <a:t>vniknutím osob do objektu.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0 bodů – Součástí projektu není zabezpečení sbírky.</a:t>
            </a:r>
            <a:endParaRPr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611560" y="260648"/>
            <a:ext cx="7956440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věcného hodnocení</a:t>
            </a:r>
            <a:endParaRPr lang="cs-CZ" dirty="0"/>
          </a:p>
        </p:txBody>
      </p:sp>
      <p:sp>
        <p:nvSpPr>
          <p:cNvPr id="219" name="TextShape 2"/>
          <p:cNvSpPr txBox="1"/>
          <p:nvPr/>
        </p:nvSpPr>
        <p:spPr>
          <a:xfrm>
            <a:off x="467544" y="1036832"/>
            <a:ext cx="8100456" cy="5200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marL="342900" indent="-342900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Harmonogram realizace projektu je reálný a proveditelný </a:t>
            </a:r>
            <a:endParaRPr lang="cs-CZ" dirty="0" smtClean="0"/>
          </a:p>
          <a:p>
            <a:pPr lvl="1"/>
            <a:r>
              <a:rPr lang="cs-CZ" dirty="0">
                <a:latin typeface="Calibri" panose="020F0502020204030204" pitchFamily="34" charset="0"/>
              </a:rPr>
              <a:t>10 bodů - Harmonogram realizace projektu je reálný a proveditelný a respektuje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technologické </a:t>
            </a:r>
            <a:r>
              <a:rPr lang="cs-CZ" dirty="0">
                <a:latin typeface="Calibri" panose="020F0502020204030204" pitchFamily="34" charset="0"/>
              </a:rPr>
              <a:t>prodlevy v závislosti na charakteru projektu (např. roční období,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specifické </a:t>
            </a:r>
            <a:r>
              <a:rPr lang="cs-CZ" dirty="0">
                <a:latin typeface="Calibri" panose="020F0502020204030204" pitchFamily="34" charset="0"/>
              </a:rPr>
              <a:t>postupy a technologie).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0 bodů - Harmonogram realizace projektu není reálný a proveditelný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endParaRPr lang="cs-CZ" sz="1600" b="1" dirty="0">
              <a:solidFill>
                <a:srgbClr val="00529C"/>
              </a:solidFill>
              <a:latin typeface="Calibri"/>
              <a:ea typeface="Microsoft YaHei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V projektu jsou uvedena hlavní rizika v realizační fázi i ve fázi udržitelnosti </a:t>
            </a:r>
          </a:p>
          <a:p>
            <a:pPr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      a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způsoby jejich eliminace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5 bodů - V projektu jsou uvedena hlavní rizika v realizační fázi i ve fázi </a:t>
            </a:r>
            <a:r>
              <a:rPr lang="cs-CZ" dirty="0" smtClean="0">
                <a:latin typeface="Calibri" panose="020F0502020204030204" pitchFamily="34" charset="0"/>
              </a:rPr>
              <a:t>udržitelnosti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a </a:t>
            </a:r>
            <a:r>
              <a:rPr lang="cs-CZ" dirty="0">
                <a:latin typeface="Calibri" panose="020F0502020204030204" pitchFamily="34" charset="0"/>
              </a:rPr>
              <a:t>jsou uvedeny způsoby jejich eliminace.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3 </a:t>
            </a:r>
            <a:r>
              <a:rPr lang="cs-CZ" dirty="0" smtClean="0">
                <a:latin typeface="Calibri" panose="020F0502020204030204" pitchFamily="34" charset="0"/>
              </a:rPr>
              <a:t>body </a:t>
            </a:r>
            <a:r>
              <a:rPr lang="cs-CZ" dirty="0">
                <a:latin typeface="Calibri" panose="020F0502020204030204" pitchFamily="34" charset="0"/>
              </a:rPr>
              <a:t>- V projektu jsou uvedena hlavní rizika v realizační fázi i ve fázi </a:t>
            </a:r>
            <a:r>
              <a:rPr lang="cs-CZ" dirty="0" smtClean="0">
                <a:latin typeface="Calibri" panose="020F0502020204030204" pitchFamily="34" charset="0"/>
              </a:rPr>
              <a:t>udržitelnosti</a:t>
            </a:r>
            <a:r>
              <a:rPr lang="cs-CZ" dirty="0">
                <a:latin typeface="Calibri" panose="020F0502020204030204" pitchFamily="34" charset="0"/>
              </a:rPr>
              <a:t>,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ale </a:t>
            </a:r>
            <a:r>
              <a:rPr lang="cs-CZ" dirty="0">
                <a:latin typeface="Calibri" panose="020F0502020204030204" pitchFamily="34" charset="0"/>
              </a:rPr>
              <a:t>nejsou uvedeny způsoby jejich eliminace.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0 bodů - V projektu nejsou uvedena hlavní rizika v realizační fázi i ve fázi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udržitelnosti </a:t>
            </a:r>
            <a:r>
              <a:rPr lang="cs-CZ" dirty="0">
                <a:latin typeface="Calibri" panose="020F0502020204030204" pitchFamily="34" charset="0"/>
              </a:rPr>
              <a:t>a nejsou uvedeny způsoby jejich eliminace.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b="1" dirty="0">
                <a:latin typeface="Calibri" panose="020F0502020204030204" pitchFamily="34" charset="0"/>
              </a:rPr>
              <a:t>Minimální počet bodů, kterého musí žádost ve věcném hodnocení </a:t>
            </a:r>
            <a:r>
              <a:rPr lang="cs-CZ" b="1" dirty="0" smtClean="0">
                <a:latin typeface="Calibri" panose="020F0502020204030204" pitchFamily="34" charset="0"/>
              </a:rPr>
              <a:t>dosáhnout</a:t>
            </a:r>
            <a:r>
              <a:rPr lang="cs-CZ" b="1" dirty="0">
                <a:latin typeface="Calibri" panose="020F0502020204030204" pitchFamily="34" charset="0"/>
              </a:rPr>
              <a:t>, </a:t>
            </a:r>
            <a:endParaRPr lang="cs-CZ" b="1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b="1" dirty="0" smtClean="0">
                <a:latin typeface="Calibri" panose="020F0502020204030204" pitchFamily="34" charset="0"/>
              </a:rPr>
              <a:t>je </a:t>
            </a:r>
            <a:r>
              <a:rPr lang="cs-CZ" b="1" dirty="0">
                <a:latin typeface="Calibri" panose="020F0502020204030204" pitchFamily="34" charset="0"/>
              </a:rPr>
              <a:t>25 bodů z 35.</a:t>
            </a:r>
            <a:endParaRPr lang="cs-CZ" dirty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827584" y="1412776"/>
            <a:ext cx="7344816" cy="4712984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CRR</a:t>
            </a:r>
            <a:endParaRPr lang="cs-CZ" dirty="0" smtClean="0"/>
          </a:p>
          <a:p>
            <a:pPr lvl="1"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Do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8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pracovních dnů od ukončení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věcného hodnocení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projektu.</a:t>
            </a:r>
          </a:p>
          <a:p>
            <a:pPr lvl="1"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Pro projekty, které prošly úspěšně hodnocením.</a:t>
            </a:r>
            <a:endParaRPr lang="cs-CZ" dirty="0" smtClean="0"/>
          </a:p>
          <a:p>
            <a:pPr lvl="1"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Na základě jejího výsledku provede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CRR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kontrolu.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Ověřuje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se: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Riziko realizovatelnosti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projektu po věcné a finanční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stránce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Riziko nezpůsobilosti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výdajů 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Riziko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podvodu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Riziko ve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veřejných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zakázkách 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Riziko v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udržitelnosti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projektu 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Riziko v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nedovolené veřejné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podpoře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Riziko neočekávaných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nebo neodvolených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příjmů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Riziko nehospodárných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a neefektivních aktivit a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výdajů</a:t>
            </a:r>
            <a:endParaRPr lang="cs-CZ"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2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26" name="TextShape 3"/>
          <p:cNvSpPr txBox="1"/>
          <p:nvPr/>
        </p:nvSpPr>
        <p:spPr>
          <a:xfrm>
            <a:off x="827584" y="262080"/>
            <a:ext cx="7344816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analýza rizik</a:t>
            </a:r>
            <a:endParaRPr lang="cs-CZ" dirty="0"/>
          </a:p>
        </p:txBody>
      </p:sp>
      <p:sp>
        <p:nvSpPr>
          <p:cNvPr id="22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6F13060-5EB7-4488-9C37-3723C1229E4D}" type="slidenum">
              <a:rPr lang="cs-CZ" sz="1200">
                <a:solidFill>
                  <a:srgbClr val="00529C"/>
                </a:solidFill>
                <a:latin typeface="Calibri"/>
              </a:rPr>
              <a:t>27</a:t>
            </a:fld>
            <a:endParaRPr/>
          </a:p>
        </p:txBody>
      </p:sp>
      <p:pic>
        <p:nvPicPr>
          <p:cNvPr id="22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677809" y="1107694"/>
            <a:ext cx="8003160" cy="5082008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Provádí CRR na základě výsledků ex-ante analýzy </a:t>
            </a: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rizik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z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ahájena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 10 pracovních dnů od schválení ex-ante analýzy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rizik</a:t>
            </a: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u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končena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 30 pracovních dnů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o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d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zahájení</a:t>
            </a: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z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ahrnuje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oblasti, které ex-ante analýza rizik vyhodnotila jako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rizikové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Forma: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administrativní ověření – ověření na základě předložených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dokladů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kontrola na místě – veřejnosprávní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kontrola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Možné krácení výdajů na základě výsledku kontroly: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 způsobilých výdajích jsou zahrnuty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výdaje, které nejsou podle pravidel výzvy způsobilé nebo nejsou v souladu s obsahem a cíli projektu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výdaje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nebyly vynaloženy v souladu se zásadami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3E</a:t>
            </a:r>
            <a:endParaRPr lang="cs-CZ" dirty="0" smtClean="0">
              <a:latin typeface="Calibri" panose="020F0502020204030204" pitchFamily="34" charset="0"/>
            </a:endParaRPr>
          </a:p>
          <a:p>
            <a:endParaRPr lang="cs-CZ" dirty="0" smtClean="0"/>
          </a:p>
          <a:p>
            <a:r>
              <a:rPr lang="cs-CZ" sz="2000" b="1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Upozornění!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Projekt může být vyřazen z procesu hodnocení, pokud ex-ante kontrola zjistí porušení podmínek stanovených výzvou.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3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1" name="TextShape 3"/>
          <p:cNvSpPr txBox="1"/>
          <p:nvPr/>
        </p:nvSpPr>
        <p:spPr>
          <a:xfrm>
            <a:off x="727561" y="262080"/>
            <a:ext cx="780488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kontrola</a:t>
            </a:r>
            <a:endParaRPr lang="cs-CZ" dirty="0"/>
          </a:p>
        </p:txBody>
      </p:sp>
      <p:sp>
        <p:nvSpPr>
          <p:cNvPr id="23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CE6B154-3A5D-4678-87A4-9D7048DE94C9}" type="slidenum">
              <a:rPr lang="cs-CZ" sz="1200">
                <a:solidFill>
                  <a:srgbClr val="00529C"/>
                </a:solidFill>
                <a:latin typeface="Calibri"/>
              </a:rPr>
              <a:t>28</a:t>
            </a:fld>
            <a:endParaRPr/>
          </a:p>
        </p:txBody>
      </p:sp>
      <p:pic>
        <p:nvPicPr>
          <p:cNvPr id="23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683280" y="1556792"/>
            <a:ext cx="8003160" cy="4568968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ŘO IROP na základě výsledků hodnocení provedeného CRR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.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lvl="1">
              <a:spcAft>
                <a:spcPts val="600"/>
              </a:spcAft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Podkladem pro výběr je:</a:t>
            </a:r>
            <a:endParaRPr lang="cs-CZ" dirty="0" smtClean="0"/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zápis, podepsaný ředitelem CRR, který deklaruje, že hodnocení a kontroly projektů proběhly podle stanovených postupů,</a:t>
            </a:r>
            <a:endParaRPr lang="cs-CZ" dirty="0" smtClean="0"/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seznam všech projektů, které prošly hodnocením, v rozdělení na projekty doporučené a nedoporučené k financování,</a:t>
            </a:r>
            <a:endParaRPr lang="cs-CZ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seznam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nehodnocených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projektů.</a:t>
            </a:r>
            <a:endParaRPr lang="cs-CZ" dirty="0" smtClean="0"/>
          </a:p>
          <a:p>
            <a:pPr lvl="1">
              <a:lnSpc>
                <a:spcPct val="100000"/>
              </a:lnSpc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 fázi výběru projektů není možné měnit hodnocení žádostí o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podporu.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Počet podpořených projektů je limitován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výší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alokace na výzvu.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3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6" name="TextShape 3"/>
          <p:cNvSpPr txBox="1"/>
          <p:nvPr/>
        </p:nvSpPr>
        <p:spPr>
          <a:xfrm>
            <a:off x="727560" y="404664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Výběr projektů</a:t>
            </a:r>
            <a:endParaRPr lang="cs-CZ" dirty="0"/>
          </a:p>
        </p:txBody>
      </p:sp>
      <p:sp>
        <p:nvSpPr>
          <p:cNvPr id="23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203E5DD-2F26-418B-A2B0-B9DBDF3D3AFB}" type="slidenum">
              <a:rPr lang="cs-CZ" sz="1200">
                <a:solidFill>
                  <a:srgbClr val="00529C"/>
                </a:solidFill>
                <a:latin typeface="Calibri"/>
              </a:rPr>
              <a:t>29</a:t>
            </a:fld>
            <a:endParaRPr/>
          </a:p>
        </p:txBody>
      </p:sp>
      <p:pic>
        <p:nvPicPr>
          <p:cNvPr id="2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99592" y="1556792"/>
            <a:ext cx="7786848" cy="4568968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Konzultace před vyhlášením </a:t>
            </a:r>
            <a:r>
              <a:rPr lang="cs-CZ" sz="2000" b="1" dirty="0">
                <a:solidFill>
                  <a:srgbClr val="00529C"/>
                </a:solidFill>
                <a:latin typeface="Calibri"/>
              </a:rPr>
              <a:t>výzvy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  <a:hlinkClick r:id="rId2"/>
              </a:rPr>
              <a:t>http</a:t>
            </a:r>
            <a:r>
              <a:rPr lang="cs-CZ" sz="2000" b="1" dirty="0">
                <a:solidFill>
                  <a:srgbClr val="00529C"/>
                </a:solidFill>
                <a:latin typeface="Calibri"/>
                <a:hlinkClick r:id="rId2"/>
              </a:rPr>
              <a:t>://www.crr.cz/cs/kontakty/kontaktni-osoby-k-vyzvam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  <a:hlinkClick r:id="rId2"/>
              </a:rPr>
              <a:t>/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Příjem žádostí o podporu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Hodnocení žádostí o podporu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Administrace změn v projektech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Administrativní ověření zpráv o realizaci/zpráv o udržitelnosti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Provádění kontrol na místě</a:t>
            </a:r>
            <a:endParaRPr lang="cs-CZ" dirty="0"/>
          </a:p>
        </p:txBody>
      </p:sp>
      <p:sp>
        <p:nvSpPr>
          <p:cNvPr id="131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2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00529C"/>
                </a:solidFill>
                <a:latin typeface="Calibri"/>
              </a:rPr>
              <a:t>Role CRR</a:t>
            </a:r>
            <a:endParaRPr dirty="0"/>
          </a:p>
        </p:txBody>
      </p:sp>
      <p:sp>
        <p:nvSpPr>
          <p:cNvPr id="133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E4E699E-CAD7-4030-B269-E6D1A5D825D8}" type="slidenum">
              <a:rPr lang="cs-CZ" sz="1200">
                <a:solidFill>
                  <a:srgbClr val="00529C"/>
                </a:solidFill>
                <a:latin typeface="Calibri"/>
              </a:r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539552" y="1196752"/>
            <a:ext cx="8146888" cy="5081648"/>
          </a:xfrm>
          <a:prstGeom prst="rect">
            <a:avLst/>
          </a:prstGeo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Žadatel může podat žádost o přezkum hodnocení v každé části hodnocení žádosti, ve které neuspěl:</a:t>
            </a:r>
            <a:endParaRPr lang="cs-CZ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kontrole přijatelnosti a formálních náležitostí,</a:t>
            </a:r>
            <a:endParaRPr lang="cs-CZ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věcném hodnocení, </a:t>
            </a:r>
            <a:endParaRPr lang="cs-CZ" dirty="0" smtClean="0"/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ex-ante kontrole</a:t>
            </a:r>
            <a:r>
              <a:rPr lang="cs-CZ" b="1" dirty="0" smtClean="0">
                <a:solidFill>
                  <a:srgbClr val="00529C"/>
                </a:solidFill>
                <a:latin typeface="Calibri"/>
              </a:rPr>
              <a:t>.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Podává se do 14 kalendářních dnů ode dne doručení výsledku,  a to:</a:t>
            </a:r>
            <a:endParaRPr lang="cs-CZ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elektronicky v MS2014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+ (postup je v příloze č. 19 Obecných pravidel),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písemně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prostřednictvím formuláře uvedeného na webových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stránkách </a:t>
            </a:r>
            <a:endParaRPr lang="cs-CZ" dirty="0"/>
          </a:p>
          <a:p>
            <a:pPr lvl="2"/>
            <a:r>
              <a:rPr lang="cs-CZ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www.dotaceeu.cz/cs/Microsites/IROP/Dokumenty</a:t>
            </a:r>
            <a:r>
              <a:rPr lang="cs-CZ" dirty="0" smtClean="0">
                <a:latin typeface="Calibri" panose="020F0502020204030204" pitchFamily="34" charset="0"/>
              </a:rPr>
              <a:t> na adresu CRR</a:t>
            </a:r>
            <a:endParaRPr lang="cs-CZ" dirty="0">
              <a:latin typeface="Calibri" panose="020F050202020403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Přezkumné řízení provádí ŘO IROP</a:t>
            </a:r>
            <a:r>
              <a:rPr lang="cs-CZ" dirty="0"/>
              <a:t>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do 30 kalendářních dní od doručení žádosti o přezkum (ve složitějších případech do 60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kalendářních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dní).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Na základě výsledku přezkumného řízení: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postoupí do další fáze hodnocení,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je vyřazena z dalšího procesu hodnocení.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4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6" name="TextShape 3"/>
          <p:cNvSpPr txBox="1"/>
          <p:nvPr/>
        </p:nvSpPr>
        <p:spPr>
          <a:xfrm>
            <a:off x="539552" y="262080"/>
            <a:ext cx="8146888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Žádost o přezkum výsledku hodnocení</a:t>
            </a:r>
            <a:endParaRPr lang="cs-CZ" dirty="0"/>
          </a:p>
        </p:txBody>
      </p:sp>
      <p:sp>
        <p:nvSpPr>
          <p:cNvPr id="24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7DF0DCC-2E2F-43BE-8D1B-F7A3444B1B01}" type="slidenum">
              <a:rPr lang="cs-CZ" sz="1200">
                <a:solidFill>
                  <a:srgbClr val="00529C"/>
                </a:solidFill>
                <a:latin typeface="Calibri"/>
              </a:rPr>
              <a:t>30</a:t>
            </a:fld>
            <a:endParaRPr/>
          </a:p>
        </p:txBody>
      </p:sp>
      <p:pic>
        <p:nvPicPr>
          <p:cNvPr id="248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827584" y="2060848"/>
            <a:ext cx="7560840" cy="4064912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Právní akt upravuje minimálně tyto oblasti: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informace o příjemci dotace;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informace o projektu (účel, výše dotace, výstupy a výsledky);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povinnosti a práva příjemce dotace;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povinnosti a práva ŘO IROP;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sankce za neplnění povinností.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1" name="TextShape 3"/>
          <p:cNvSpPr txBox="1"/>
          <p:nvPr/>
        </p:nvSpPr>
        <p:spPr>
          <a:xfrm>
            <a:off x="827584" y="764704"/>
            <a:ext cx="756084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Vydání právního aktu – </a:t>
            </a:r>
          </a:p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Rozhodnutí o poskytnutí dotace</a:t>
            </a:r>
            <a:endParaRPr lang="cs-CZ" sz="3200" dirty="0"/>
          </a:p>
        </p:txBody>
      </p:sp>
      <p:sp>
        <p:nvSpPr>
          <p:cNvPr id="2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9FA246B-DC6B-44C3-AEBE-4FECA7B6F7B4}" type="slidenum">
              <a:rPr lang="cs-CZ" sz="1200">
                <a:solidFill>
                  <a:srgbClr val="00529C"/>
                </a:solidFill>
                <a:latin typeface="Calibri"/>
              </a:rPr>
              <a:t>31</a:t>
            </a:fld>
            <a:endParaRPr/>
          </a:p>
        </p:txBody>
      </p:sp>
      <p:pic>
        <p:nvPicPr>
          <p:cNvPr id="24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70235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894646" y="1196752"/>
            <a:ext cx="7632848" cy="4971960"/>
          </a:xfrm>
          <a:prstGeom prst="rect">
            <a:avLst/>
          </a:prstGeom>
        </p:spPr>
        <p:txBody>
          <a:bodyPr/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Může iniciovat žadatel/příjemce, CRR, ŘO IROP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Oznámení provádí žadatel/příjemce prostřednictvím MS2014+ na záložce Žádost o změnu.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Pokud je iniciátorem změny ŘO IROP nebo CRR informují příjemce depeší o zahájení změnového řízení.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ŘO IROP a CRR zahájí změnové řízení v případě, že změna projektu bude v zájmu příjemce nebo po zjištění formální chyby.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Neplánované změny je příjemce povinen oznámit neprodleně, jakmile změna nastane.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Druhy změn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před schválením prvního Rozhodnutí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o změně rozhoduje CRR.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nemění údaje na Rozhodnutí  –  o změně rozhoduje CRR.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mění údaje na Rozhodnutí  –  o změně rozhoduje ŘO IROP (změny, které mají vliv na aktivity projektu, splnění účelu a cílů projektu nebo na dobu realizace projektu). ŘO IROP musí tyto změny schválit před zahájením jejich realizace.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1" name="TextShape 3"/>
          <p:cNvSpPr txBox="1"/>
          <p:nvPr/>
        </p:nvSpPr>
        <p:spPr>
          <a:xfrm>
            <a:off x="899592" y="262080"/>
            <a:ext cx="7627902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Změny v projektech</a:t>
            </a:r>
            <a:endParaRPr lang="cs-CZ" dirty="0"/>
          </a:p>
        </p:txBody>
      </p:sp>
      <p:sp>
        <p:nvSpPr>
          <p:cNvPr id="2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AE9859C-18D3-4BE5-881A-E2EEB76EB550}" type="slidenum">
              <a:rPr lang="cs-CZ" sz="1200">
                <a:solidFill>
                  <a:srgbClr val="00529C"/>
                </a:solidFill>
                <a:latin typeface="Calibri"/>
              </a:rPr>
              <a:t>32</a:t>
            </a:fld>
            <a:endParaRPr/>
          </a:p>
        </p:txBody>
      </p:sp>
      <p:pic>
        <p:nvPicPr>
          <p:cNvPr id="2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727560" y="1196752"/>
            <a:ext cx="7958880" cy="5082008"/>
          </a:xfrm>
          <a:prstGeom prst="rect">
            <a:avLst/>
          </a:prstGeom>
        </p:spPr>
        <p:txBody>
          <a:bodyPr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Monitorování postupu projektů se uskutečňuje prostřednictvím: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realizaci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ZoR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latin typeface="Calibri" panose="020F050202020403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ledovaným obdobím je příslušná etapa.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ředkládá se po ukončení etapy spolu se žádostí o platbu (ex-post financování).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Průběžnou ani závěrečnou zprávu o realizaci nelze podat před datem schválení právního aktu.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udržitelnosti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ZoU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latin typeface="Calibri" panose="020F050202020403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onitoring období udržitelnosti.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Zprávy příjemce podává elektronicky v MS2014+.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Harmonogram jejich podání se příjemci zobrazuje v MS2014+ po datu schválení právního aktu.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Další zprávu je možné podat až po schválení předchozích zpráv.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Zprávu je možné podat až po uzavření změnových řízení.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Kontrola formálních náležitostí a věcného obsahu zpráv.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Monitorování realizace projektů</a:t>
            </a:r>
            <a:endParaRPr lang="cs-CZ" dirty="0"/>
          </a:p>
        </p:txBody>
      </p:sp>
      <p:sp>
        <p:nvSpPr>
          <p:cNvPr id="2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772A1E4-469B-4367-A06C-C8595A3EFC53}" type="slidenum">
              <a:rPr lang="cs-CZ" sz="1200">
                <a:solidFill>
                  <a:srgbClr val="00529C"/>
                </a:solidFill>
                <a:latin typeface="Calibri"/>
              </a:rPr>
              <a:t>33</a:t>
            </a:fld>
            <a:endParaRPr/>
          </a:p>
        </p:txBody>
      </p:sp>
      <p:pic>
        <p:nvPicPr>
          <p:cNvPr id="2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252326"/>
          </a:xfrm>
        </p:spPr>
        <p:txBody>
          <a:bodyPr/>
          <a:lstStyle/>
          <a:p>
            <a:pPr algn="l"/>
            <a:r>
              <a:rPr lang="cs-CZ" sz="3600" dirty="0" smtClean="0">
                <a:latin typeface="Calibri" panose="020F0502020204030204" pitchFamily="34" charset="0"/>
              </a:rPr>
              <a:t>           Děkuji Vám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>
                <a:latin typeface="Calibri" panose="020F0502020204030204" pitchFamily="34" charset="0"/>
              </a:rPr>
              <a:t>martina.brandejsova@crr.cz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13.9.2017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3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383240" cy="864096"/>
          </a:xfrm>
        </p:spPr>
        <p:txBody>
          <a:bodyPr/>
          <a:lstStyle/>
          <a:p>
            <a:pPr algn="ctr"/>
            <a:r>
              <a:rPr lang="cs-CZ" sz="3200" b="1" dirty="0" smtClean="0">
                <a:solidFill>
                  <a:srgbClr val="045EC0"/>
                </a:solidFill>
                <a:latin typeface="Calibri" panose="020F0502020204030204" pitchFamily="34" charset="0"/>
              </a:rPr>
              <a:t>Kontakty pro 76. výzvu</a:t>
            </a:r>
            <a:br>
              <a:rPr lang="cs-CZ" sz="3200" b="1" dirty="0" smtClean="0">
                <a:solidFill>
                  <a:srgbClr val="045EC0"/>
                </a:solidFill>
                <a:latin typeface="Calibri" panose="020F0502020204030204" pitchFamily="34" charset="0"/>
              </a:rPr>
            </a:br>
            <a:r>
              <a:rPr lang="cs-CZ" sz="2000" dirty="0" smtClean="0">
                <a:solidFill>
                  <a:srgbClr val="045EC0"/>
                </a:solidFill>
                <a:hlinkClick r:id="rId2"/>
              </a:rPr>
              <a:t>http://www.crr.cz/cs/kontakty/kontaktni-osoby-k-vyzvam/76-vyzva/</a:t>
            </a:r>
            <a:r>
              <a:rPr lang="cs-CZ" sz="2000" dirty="0" smtClean="0">
                <a:solidFill>
                  <a:srgbClr val="045EC0"/>
                </a:solidFill>
              </a:rPr>
              <a:t> </a:t>
            </a:r>
            <a:endParaRPr lang="cs-CZ" sz="2000" b="1" dirty="0">
              <a:solidFill>
                <a:srgbClr val="045EC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93687"/>
              </p:ext>
            </p:extLst>
          </p:nvPr>
        </p:nvGraphicFramePr>
        <p:xfrm>
          <a:off x="1043608" y="1306514"/>
          <a:ext cx="7272808" cy="4819648"/>
        </p:xfrm>
        <a:graphic>
          <a:graphicData uri="http://schemas.openxmlformats.org/drawingml/2006/table">
            <a:tbl>
              <a:tblPr/>
              <a:tblGrid>
                <a:gridCol w="2145558"/>
                <a:gridCol w="1861587"/>
                <a:gridCol w="1009674"/>
                <a:gridCol w="2255989"/>
              </a:tblGrid>
              <a:tr h="466418">
                <a:tc>
                  <a:txBody>
                    <a:bodyPr/>
                    <a:lstStyle/>
                    <a:p>
                      <a:r>
                        <a:rPr lang="cs-CZ" sz="1000" b="1" dirty="0">
                          <a:effectLst/>
                        </a:rPr>
                        <a:t> Kraj</a:t>
                      </a:r>
                      <a:endParaRPr lang="cs-CZ" sz="1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effectLst/>
                        </a:rPr>
                        <a:t> Kontaktní </a:t>
                      </a:r>
                      <a:r>
                        <a:rPr lang="cs-CZ" sz="1000" b="1" dirty="0" smtClean="0">
                          <a:effectLst/>
                        </a:rPr>
                        <a:t>osoba</a:t>
                      </a:r>
                      <a:endParaRPr lang="cs-CZ" sz="1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effectLst/>
                        </a:rPr>
                        <a:t> Mobil</a:t>
                      </a:r>
                      <a:endParaRPr lang="cs-CZ" sz="1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>
                          <a:effectLst/>
                        </a:rPr>
                        <a:t> E-mail:</a:t>
                      </a:r>
                      <a:endParaRPr lang="cs-CZ" sz="1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Oddělení administrace OSS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Mgr. Kateřina Králová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225 855 247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3"/>
                        </a:rPr>
                        <a:t>katerina.kralova@crr.cz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endParaRPr lang="cs-CZ" sz="1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Jihočeský kraj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Pavla Bártíková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725 793 625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4"/>
                        </a:rPr>
                        <a:t>pavla.bartikova</a:t>
                      </a:r>
                      <a:r>
                        <a:rPr lang="cs-CZ" sz="1000" dirty="0" smtClean="0">
                          <a:effectLst/>
                          <a:hlinkClick r:id="rId4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4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Jihomoravský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Eva Mikulová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734 181 495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5"/>
                        </a:rPr>
                        <a:t>eva.mikulova</a:t>
                      </a:r>
                      <a:r>
                        <a:rPr lang="cs-CZ" sz="1000" dirty="0" smtClean="0">
                          <a:effectLst/>
                          <a:hlinkClick r:id="rId5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5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Karlovarský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Lenka Modrovičová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731 645 187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6"/>
                        </a:rPr>
                        <a:t>lenka.modrovicova</a:t>
                      </a:r>
                      <a:r>
                        <a:rPr lang="cs-CZ" sz="1000" dirty="0" smtClean="0">
                          <a:effectLst/>
                          <a:hlinkClick r:id="rId6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6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endParaRPr lang="cs-CZ" sz="1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Královéhradecký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Michaela Brožová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735 157 809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7"/>
                        </a:rPr>
                        <a:t>michaela.brozova</a:t>
                      </a:r>
                      <a:r>
                        <a:rPr lang="cs-CZ" sz="1000" dirty="0" smtClean="0">
                          <a:effectLst/>
                          <a:hlinkClick r:id="rId7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7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Liberecký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Ing. Romana Valentová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731 607 725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8"/>
                        </a:rPr>
                        <a:t>romana.valentova</a:t>
                      </a:r>
                      <a:r>
                        <a:rPr lang="cs-CZ" sz="1000" dirty="0" smtClean="0">
                          <a:effectLst/>
                          <a:hlinkClick r:id="rId8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8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Moravskoslezský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PhDr. Marie Lichnovská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739 320 907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9"/>
                        </a:rPr>
                        <a:t>marie.lichnovska</a:t>
                      </a:r>
                      <a:r>
                        <a:rPr lang="cs-CZ" sz="1000" dirty="0" smtClean="0">
                          <a:effectLst/>
                          <a:hlinkClick r:id="rId9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9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Olomoucký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Jitka Ondrušková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735 158 118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10"/>
                        </a:rPr>
                        <a:t>jitka.ondruskova</a:t>
                      </a:r>
                      <a:r>
                        <a:rPr lang="cs-CZ" sz="1000" dirty="0" smtClean="0">
                          <a:effectLst/>
                          <a:hlinkClick r:id="rId10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10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Pardubický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Romana Valentová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731 607 725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8"/>
                        </a:rPr>
                        <a:t>romana.valentova</a:t>
                      </a:r>
                      <a:r>
                        <a:rPr lang="cs-CZ" sz="1000" dirty="0" smtClean="0">
                          <a:effectLst/>
                          <a:hlinkClick r:id="rId8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8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Plzeňský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Lenka Modrovičová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731 645 187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6"/>
                        </a:rPr>
                        <a:t>lenka.modrovicova</a:t>
                      </a:r>
                      <a:r>
                        <a:rPr lang="cs-CZ" sz="1000" dirty="0" smtClean="0">
                          <a:effectLst/>
                          <a:hlinkClick r:id="rId6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6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Středočeský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Mgr. Lucie Chládková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225 855 395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11"/>
                        </a:rPr>
                        <a:t>lucie.chladkova</a:t>
                      </a:r>
                      <a:r>
                        <a:rPr lang="cs-CZ" sz="1000" dirty="0" smtClean="0">
                          <a:effectLst/>
                          <a:hlinkClick r:id="rId11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11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Ústecký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Ivan Palán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735 158 119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12"/>
                        </a:rPr>
                        <a:t>ivan.palan</a:t>
                      </a:r>
                      <a:r>
                        <a:rPr lang="cs-CZ" sz="1000" dirty="0" smtClean="0">
                          <a:effectLst/>
                          <a:hlinkClick r:id="rId12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12"/>
                        </a:rPr>
                        <a:t>crr.cz</a:t>
                      </a:r>
                      <a:r>
                        <a:rPr lang="cs-CZ" sz="10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Vysočina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Pavla Bártíková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725 793 625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4"/>
                        </a:rPr>
                        <a:t>pavla.bartikova</a:t>
                      </a:r>
                      <a:r>
                        <a:rPr lang="cs-CZ" sz="1000" dirty="0" smtClean="0">
                          <a:effectLst/>
                          <a:hlinkClick r:id="rId4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4"/>
                        </a:rPr>
                        <a:t>crr.cz</a:t>
                      </a:r>
                      <a:endParaRPr lang="cs-CZ" sz="1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Zlínský kraj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Ing. Jitka Ondrušková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735 158 118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smtClean="0">
                          <a:effectLst/>
                          <a:hlinkClick r:id="rId10"/>
                        </a:rPr>
                        <a:t>jitka.ondruskova</a:t>
                      </a:r>
                      <a:r>
                        <a:rPr lang="cs-CZ" sz="1000" dirty="0" smtClean="0">
                          <a:effectLst/>
                          <a:hlinkClick r:id="rId10"/>
                        </a:rPr>
                        <a:t>@</a:t>
                      </a:r>
                      <a:r>
                        <a:rPr lang="cs-CZ" sz="1000" dirty="0" smtClean="0">
                          <a:effectLst/>
                          <a:hlinkClick r:id="rId10"/>
                        </a:rPr>
                        <a:t>crr.cz</a:t>
                      </a:r>
                      <a:endParaRPr lang="cs-CZ" sz="1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/>
          </p:nvPr>
        </p:nvSpPr>
        <p:spPr bwMode="auto">
          <a:xfrm>
            <a:off x="457200" y="3131674"/>
            <a:ext cx="37038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1484784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Webová aplikace MS2014+</a:t>
            </a:r>
            <a:endParaRPr dirty="0"/>
          </a:p>
        </p:txBody>
      </p:sp>
      <p:sp>
        <p:nvSpPr>
          <p:cNvPr id="135" name="TextShape 2"/>
          <p:cNvSpPr txBox="1"/>
          <p:nvPr/>
        </p:nvSpPr>
        <p:spPr>
          <a:xfrm>
            <a:off x="1259632" y="5387040"/>
            <a:ext cx="5826608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 dirty="0">
                <a:solidFill>
                  <a:srgbClr val="CCCCCC"/>
                </a:solidFill>
                <a:latin typeface="Calibri"/>
              </a:rPr>
              <a:t>Mgr. Martina Brandejsová </a:t>
            </a:r>
            <a:endParaRPr dirty="0"/>
          </a:p>
        </p:txBody>
      </p:sp>
      <p:sp>
        <p:nvSpPr>
          <p:cNvPr id="136" name="TextShape 3"/>
          <p:cNvSpPr txBox="1"/>
          <p:nvPr/>
        </p:nvSpPr>
        <p:spPr>
          <a:xfrm>
            <a:off x="685800" y="3309480"/>
            <a:ext cx="7772040" cy="1770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7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dirty="0" smtClean="0">
                <a:solidFill>
                  <a:srgbClr val="CCCCCC"/>
                </a:solidFill>
                <a:latin typeface="Calibri"/>
              </a:rPr>
              <a:t>13</a:t>
            </a:r>
            <a:r>
              <a:rPr lang="en-US" sz="2200" dirty="0" smtClean="0">
                <a:solidFill>
                  <a:srgbClr val="CCCCCC"/>
                </a:solidFill>
                <a:latin typeface="Calibri"/>
              </a:rPr>
              <a:t>. </a:t>
            </a:r>
            <a:r>
              <a:rPr lang="cs-CZ" sz="2200" dirty="0" smtClean="0">
                <a:solidFill>
                  <a:srgbClr val="CCCCCC"/>
                </a:solidFill>
                <a:latin typeface="Calibri"/>
              </a:rPr>
              <a:t>9</a:t>
            </a:r>
            <a:r>
              <a:rPr lang="en-US" sz="2200" dirty="0" smtClean="0">
                <a:solidFill>
                  <a:srgbClr val="CCCCCC"/>
                </a:solidFill>
                <a:latin typeface="Calibri"/>
              </a:rPr>
              <a:t>. 201</a:t>
            </a:r>
            <a:r>
              <a:rPr lang="cs-CZ" sz="2200" dirty="0" smtClean="0">
                <a:solidFill>
                  <a:srgbClr val="CCCCCC"/>
                </a:solidFill>
                <a:latin typeface="Calibri"/>
              </a:rPr>
              <a:t>7</a:t>
            </a:r>
            <a:endParaRPr dirty="0"/>
          </a:p>
        </p:txBody>
      </p:sp>
      <p:pic>
        <p:nvPicPr>
          <p:cNvPr id="1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7256" cy="1080120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stručné představení 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827584" y="1604520"/>
            <a:ext cx="7858856" cy="4488776"/>
          </a:xfrm>
        </p:spPr>
        <p:txBody>
          <a:bodyPr anchor="t"/>
          <a:lstStyle/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</a:rPr>
              <a:t>Portál pro žadatele - </a:t>
            </a: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https://mseu.mssf.cz/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</a:rPr>
              <a:t>Prostřednictvím MS2014+ probíhá podání </a:t>
            </a:r>
            <a:r>
              <a:rPr lang="cs-CZ" sz="2000" dirty="0" smtClean="0">
                <a:latin typeface="Calibri" panose="020F0502020204030204" pitchFamily="34" charset="0"/>
              </a:rPr>
              <a:t>úloh:</a:t>
            </a:r>
          </a:p>
          <a:p>
            <a:pPr lvl="2">
              <a:spcAft>
                <a:spcPts val="60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	Žádosti o podporu </a:t>
            </a:r>
          </a:p>
          <a:p>
            <a:pPr lvl="2">
              <a:spcAft>
                <a:spcPts val="60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	Žádosti o platbu a monitorovací zprávy</a:t>
            </a:r>
          </a:p>
          <a:p>
            <a:pPr lvl="2">
              <a:spcAft>
                <a:spcPts val="600"/>
              </a:spcAft>
            </a:pPr>
            <a:r>
              <a:rPr lang="cs-CZ" sz="2000" b="1" dirty="0" smtClean="0">
                <a:latin typeface="Calibri" panose="020F0502020204030204" pitchFamily="34" charset="0"/>
              </a:rPr>
              <a:t>	</a:t>
            </a:r>
            <a:r>
              <a:rPr lang="cs-CZ" sz="2000" dirty="0" smtClean="0">
                <a:latin typeface="Calibri" panose="020F0502020204030204" pitchFamily="34" charset="0"/>
              </a:rPr>
              <a:t>Ž</a:t>
            </a:r>
            <a:r>
              <a:rPr lang="cs-CZ" sz="2000" dirty="0" smtClean="0">
                <a:latin typeface="Calibri" panose="020F0502020204030204" pitchFamily="34" charset="0"/>
              </a:rPr>
              <a:t>ádosti o změnu</a:t>
            </a:r>
          </a:p>
          <a:p>
            <a:pPr lvl="5">
              <a:spcAft>
                <a:spcPts val="60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	Dokumentace k veřejným zakázkám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2">
              <a:spcAft>
                <a:spcPts val="60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	</a:t>
            </a:r>
            <a:r>
              <a:rPr lang="cs-CZ" sz="2000" dirty="0" smtClean="0">
                <a:latin typeface="Calibri" panose="020F0502020204030204" pitchFamily="34" charset="0"/>
              </a:rPr>
              <a:t>H</a:t>
            </a:r>
            <a:r>
              <a:rPr lang="cs-CZ" sz="2000" dirty="0" smtClean="0">
                <a:latin typeface="Calibri" panose="020F0502020204030204" pitchFamily="34" charset="0"/>
              </a:rPr>
              <a:t>lášení o udržitelnosti projektu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Podání úloh je pouze elektronické prostřednictvím MS2014+  </a:t>
            </a:r>
            <a:endParaRPr lang="cs-CZ" dirty="0" smtClean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i="1" dirty="0" smtClean="0">
                <a:solidFill>
                  <a:srgbClr val="00529C"/>
                </a:solidFill>
                <a:latin typeface="Calibri"/>
              </a:rPr>
              <a:t>Není třeba zasílat papírově poštou/odevzdávat na pobočku CRR. 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Žadatel vyplňuje jednotlivé úlohy přímo v okně internetového prohlížeče.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Pro bezproblémový chod doporučujeme nejnovější verzi prohlížeče Internet Explorer.</a:t>
            </a:r>
          </a:p>
          <a:p>
            <a:endParaRPr lang="cs-CZ" dirty="0"/>
          </a:p>
        </p:txBody>
      </p:sp>
      <p:pic>
        <p:nvPicPr>
          <p:cNvPr id="4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6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55248" cy="1008112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</a:t>
            </a: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- elektronický podpis 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39552" y="1340768"/>
            <a:ext cx="8146888" cy="4896544"/>
          </a:xfrm>
        </p:spPr>
        <p:txBody>
          <a:bodyPr anchor="t"/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K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podepsání úloh je vyžadován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kvalifikovaný elektronický podpis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Aby bylo možné úlohy podepsat je nutné mít na počítači nainstalován balíček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      založený </a:t>
            </a:r>
            <a:r>
              <a:rPr lang="cs-CZ" dirty="0" smtClean="0">
                <a:latin typeface="Calibri" panose="020F0502020204030204" pitchFamily="34" charset="0"/>
              </a:rPr>
              <a:t>na technologii </a:t>
            </a:r>
            <a:r>
              <a:rPr lang="cs-CZ" dirty="0" err="1" smtClean="0">
                <a:latin typeface="Calibri" panose="020F0502020204030204" pitchFamily="34" charset="0"/>
              </a:rPr>
              <a:t>Silverlight</a:t>
            </a:r>
            <a:r>
              <a:rPr lang="cs-CZ" dirty="0" smtClean="0">
                <a:latin typeface="Calibri" panose="020F0502020204030204" pitchFamily="34" charset="0"/>
              </a:rPr>
              <a:t>, který slouží pro přístup k podpisovým certifikátům.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Instalační balíček </a:t>
            </a:r>
            <a:r>
              <a:rPr lang="cs-CZ" dirty="0" err="1" smtClean="0">
                <a:latin typeface="Calibri" panose="020F0502020204030204" pitchFamily="34" charset="0"/>
                <a:hlinkClick r:id="rId2"/>
              </a:rPr>
              <a:t>TescoSW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hlinkClick r:id="rId2"/>
              </a:rPr>
              <a:t>Elevated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hlinkClick r:id="rId2"/>
              </a:rPr>
              <a:t>TrustTool</a:t>
            </a:r>
            <a:r>
              <a:rPr lang="cs-CZ" dirty="0" smtClean="0">
                <a:latin typeface="Calibri" panose="020F0502020204030204" pitchFamily="34" charset="0"/>
              </a:rPr>
              <a:t> naleznete v MS2014+ na záložce HW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  </a:t>
            </a:r>
            <a:r>
              <a:rPr lang="cs-CZ" dirty="0" smtClean="0">
                <a:latin typeface="Calibri" panose="020F0502020204030204" pitchFamily="34" charset="0"/>
              </a:rPr>
              <a:t>a </a:t>
            </a:r>
            <a:r>
              <a:rPr lang="cs-CZ" dirty="0" smtClean="0">
                <a:latin typeface="Calibri" panose="020F0502020204030204" pitchFamily="34" charset="0"/>
              </a:rPr>
              <a:t>SW požadavky.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Princip </a:t>
            </a:r>
            <a:r>
              <a:rPr lang="cs-CZ" dirty="0" smtClean="0">
                <a:latin typeface="Calibri" panose="020F0502020204030204" pitchFamily="34" charset="0"/>
              </a:rPr>
              <a:t>práce s certifikáty je </a:t>
            </a:r>
            <a:r>
              <a:rPr lang="cs-CZ" dirty="0" smtClean="0">
                <a:latin typeface="Calibri" panose="020F0502020204030204" pitchFamily="34" charset="0"/>
              </a:rPr>
              <a:t>upřesněn </a:t>
            </a:r>
            <a:r>
              <a:rPr lang="cs-CZ" dirty="0" smtClean="0">
                <a:latin typeface="Calibri" panose="020F0502020204030204" pitchFamily="34" charset="0"/>
              </a:rPr>
              <a:t>ve FAQ MS2014+, část FAQ Elektronický podpis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Je nutné mít kvalifikovaný platný certifikát vydaný akreditovaným poskytovatelem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      certifikačních služeb dle zákona č. 227/2000 Sb., o elektronickém podpisu, v platném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      znění. </a:t>
            </a:r>
            <a:endParaRPr lang="cs-CZ" b="1" i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Certifikát musí být vydaný některou z  podporovaných certifikačních autorit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     (</a:t>
            </a:r>
            <a:r>
              <a:rPr lang="cs-CZ" i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PostSignum</a:t>
            </a: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, I.CA, </a:t>
            </a:r>
            <a:r>
              <a:rPr lang="cs-CZ" i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eldentity</a:t>
            </a: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)</a:t>
            </a:r>
            <a:r>
              <a:rPr lang="cs-CZ" dirty="0" smtClean="0">
                <a:latin typeface="Calibri" panose="020F0502020204030204" pitchFamily="34" charset="0"/>
              </a:rPr>
              <a:t>	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Např. služby </a:t>
            </a:r>
            <a:r>
              <a:rPr lang="cs-CZ" dirty="0" err="1" smtClean="0">
                <a:latin typeface="Calibri" panose="020F0502020204030204" pitchFamily="34" charset="0"/>
              </a:rPr>
              <a:t>PostSignum</a:t>
            </a:r>
            <a:r>
              <a:rPr lang="cs-CZ" dirty="0" smtClean="0">
                <a:latin typeface="Calibri" panose="020F0502020204030204" pitchFamily="34" charset="0"/>
              </a:rPr>
              <a:t> jsou dostupné se službami Czech POINT.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K podepisování všech nebo určitých úloh je možné zmocnit jinou osobu plnou mocí,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      která se oskenovaná nahraje do MS2014+.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85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16824" cy="1080120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</a:t>
            </a: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+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683568" y="1484784"/>
            <a:ext cx="8002872" cy="4680520"/>
          </a:xfrm>
        </p:spPr>
        <p:txBody>
          <a:bodyPr anchor="t"/>
          <a:lstStyle/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Žadatel </a:t>
            </a: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by měl mít vždy přístup do MS2014+ s rolí správce </a:t>
            </a: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přístupů. </a:t>
            </a:r>
            <a:endParaRPr lang="cs-CZ" u="sng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Veškeré úlohy i v době udržitelnosti projektu je nutné podávat přes MS2014</a:t>
            </a:r>
            <a:r>
              <a:rPr lang="cs-CZ" b="1" dirty="0" smtClean="0">
                <a:solidFill>
                  <a:srgbClr val="00529C"/>
                </a:solidFill>
                <a:latin typeface="Calibri"/>
              </a:rPr>
              <a:t>+. 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Komunikace s CRR po podání projektové žádosti bude probíhat pouze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  </a:t>
            </a:r>
            <a:r>
              <a:rPr lang="cs-CZ" dirty="0" smtClean="0">
                <a:latin typeface="Calibri" panose="020F0502020204030204" pitchFamily="34" charset="0"/>
              </a:rPr>
              <a:t>prostřednictvím depeší </a:t>
            </a:r>
            <a:r>
              <a:rPr lang="cs-CZ" dirty="0" smtClean="0">
                <a:latin typeface="Calibri" panose="020F0502020204030204" pitchFamily="34" charset="0"/>
              </a:rPr>
              <a:t>(zpráv) přes MS2014+.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Informace o stavu projektu včetně výsledků hodnocení projektu se žadatel/příjemce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      dozví </a:t>
            </a:r>
            <a:r>
              <a:rPr lang="cs-CZ" dirty="0" smtClean="0">
                <a:latin typeface="Calibri" panose="020F0502020204030204" pitchFamily="34" charset="0"/>
              </a:rPr>
              <a:t>pouze přes MS2014+.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Dokument Rozhodnutí o poskytnutí dotace včetně podmínek bude příjemci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  </a:t>
            </a:r>
            <a:r>
              <a:rPr lang="cs-CZ" dirty="0" smtClean="0">
                <a:latin typeface="Calibri" panose="020F0502020204030204" pitchFamily="34" charset="0"/>
              </a:rPr>
              <a:t>zpřístupněn taktéž </a:t>
            </a:r>
            <a:r>
              <a:rPr lang="cs-CZ" dirty="0" smtClean="0">
                <a:latin typeface="Calibri" panose="020F0502020204030204" pitchFamily="34" charset="0"/>
              </a:rPr>
              <a:t>pouze přes MS2014+.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u="sng" dirty="0" smtClean="0">
                <a:latin typeface="Calibri" panose="020F0502020204030204" pitchFamily="34" charset="0"/>
              </a:rPr>
              <a:t>Doporučujeme si v MS2014+ nastavit notifikace na telefon nebo e-mail, kde budete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      </a:t>
            </a:r>
            <a:r>
              <a:rPr lang="cs-CZ" u="sng" dirty="0" smtClean="0">
                <a:latin typeface="Calibri" panose="020F0502020204030204" pitchFamily="34" charset="0"/>
              </a:rPr>
              <a:t>informováni </a:t>
            </a:r>
            <a:r>
              <a:rPr lang="cs-CZ" u="sng" dirty="0" smtClean="0">
                <a:latin typeface="Calibri" panose="020F0502020204030204" pitchFamily="34" charset="0"/>
              </a:rPr>
              <a:t>o události/změně</a:t>
            </a:r>
            <a:r>
              <a:rPr lang="cs-CZ" u="sng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Přílohy není nutné elektronicky podepisovat. Podepisuje se až kompletní úloha. </a:t>
            </a:r>
            <a:endParaRPr lang="cs-CZ" b="1" i="1" dirty="0" smtClean="0">
              <a:solidFill>
                <a:srgbClr val="00529C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</a:rPr>
              <a:t>Jednotlivé přílohy se nenahrávají na záložku Přiložené dokumenty, ale na různá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      místa podle oblasti do které spadají (týká se plných mocí a veřejných zakázek).</a:t>
            </a:r>
          </a:p>
          <a:p>
            <a:pPr algn="just"/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21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Příjem a hodnocení žádostí 
o podporu</a:t>
            </a:r>
            <a:endParaRPr lang="cs-CZ" dirty="0"/>
          </a:p>
        </p:txBody>
      </p:sp>
      <p:sp>
        <p:nvSpPr>
          <p:cNvPr id="135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 </a:t>
            </a:r>
            <a:endParaRPr/>
          </a:p>
        </p:txBody>
      </p:sp>
      <p:sp>
        <p:nvSpPr>
          <p:cNvPr id="136" name="TextShape 3"/>
          <p:cNvSpPr txBox="1"/>
          <p:nvPr/>
        </p:nvSpPr>
        <p:spPr>
          <a:xfrm>
            <a:off x="685800" y="3309480"/>
            <a:ext cx="7772040" cy="1770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Seminář pro SC 3.1 
Zefektivnění prezentace, posílení ochrany a rozvoje kulturního dědictví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Kolová výzva č. 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76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
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Muzea II</a:t>
            </a:r>
            <a:endParaRPr dirty="0"/>
          </a:p>
        </p:txBody>
      </p:sp>
      <p:sp>
        <p:nvSpPr>
          <p:cNvPr id="137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dirty="0" smtClean="0">
                <a:solidFill>
                  <a:srgbClr val="CCCCCC"/>
                </a:solidFill>
                <a:latin typeface="Calibri"/>
              </a:rPr>
              <a:t>13</a:t>
            </a:r>
            <a:r>
              <a:rPr lang="en-US" sz="2200" dirty="0" smtClean="0">
                <a:solidFill>
                  <a:srgbClr val="CCCCCC"/>
                </a:solidFill>
                <a:latin typeface="Calibri"/>
              </a:rPr>
              <a:t>. </a:t>
            </a:r>
            <a:r>
              <a:rPr lang="cs-CZ" sz="2200" dirty="0" smtClean="0">
                <a:solidFill>
                  <a:srgbClr val="CCCCCC"/>
                </a:solidFill>
                <a:latin typeface="Calibri"/>
              </a:rPr>
              <a:t>9</a:t>
            </a:r>
            <a:r>
              <a:rPr lang="en-US" sz="2200" dirty="0" smtClean="0">
                <a:solidFill>
                  <a:srgbClr val="CCCCCC"/>
                </a:solidFill>
                <a:latin typeface="Calibri"/>
              </a:rPr>
              <a:t>. 201</a:t>
            </a:r>
            <a:r>
              <a:rPr lang="cs-CZ" sz="2200" dirty="0" smtClean="0">
                <a:solidFill>
                  <a:srgbClr val="CCCCCC"/>
                </a:solidFill>
                <a:latin typeface="Calibri"/>
              </a:rPr>
              <a:t>7</a:t>
            </a:r>
            <a:endParaRPr dirty="0"/>
          </a:p>
        </p:txBody>
      </p:sp>
      <p:pic>
        <p:nvPicPr>
          <p:cNvPr id="1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16569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2507</Words>
  <Application>Microsoft Office PowerPoint</Application>
  <PresentationFormat>Předvádění na obrazovce (4:3)</PresentationFormat>
  <Paragraphs>481</Paragraphs>
  <Slides>34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36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Kontakty pro 76. výzvu http://www.crr.cz/cs/kontakty/kontaktni-osoby-k-vyzvam/76-vyzva/ </vt:lpstr>
      <vt:lpstr>Prezentace aplikace PowerPoint</vt:lpstr>
      <vt:lpstr>Portál MS2014+ - stručné představení  </vt:lpstr>
      <vt:lpstr>Portál MS2014+ - elektronický podpis  </vt:lpstr>
      <vt:lpstr>Portál MS2014+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Nenapravitelná kritéria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    Děkuji Vám za pozornost     martina.brandejsova@crr.cz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Brandejsová Martina</dc:creator>
  <cp:lastModifiedBy>Brandejsová Martina</cp:lastModifiedBy>
  <cp:revision>59</cp:revision>
  <dcterms:modified xsi:type="dcterms:W3CDTF">2017-09-12T15:20:23Z</dcterms:modified>
</cp:coreProperties>
</file>