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49"/>
  </p:notesMasterIdLst>
  <p:handoutMasterIdLst>
    <p:handoutMasterId r:id="rId50"/>
  </p:handoutMasterIdLst>
  <p:sldIdLst>
    <p:sldId id="323" r:id="rId2"/>
    <p:sldId id="455" r:id="rId3"/>
    <p:sldId id="456" r:id="rId4"/>
    <p:sldId id="457" r:id="rId5"/>
    <p:sldId id="458" r:id="rId6"/>
    <p:sldId id="459" r:id="rId7"/>
    <p:sldId id="461" r:id="rId8"/>
    <p:sldId id="460" r:id="rId9"/>
    <p:sldId id="468" r:id="rId10"/>
    <p:sldId id="467" r:id="rId11"/>
    <p:sldId id="466" r:id="rId12"/>
    <p:sldId id="496" r:id="rId13"/>
    <p:sldId id="530" r:id="rId14"/>
    <p:sldId id="520" r:id="rId15"/>
    <p:sldId id="531" r:id="rId16"/>
    <p:sldId id="519" r:id="rId17"/>
    <p:sldId id="524" r:id="rId18"/>
    <p:sldId id="529" r:id="rId19"/>
    <p:sldId id="418" r:id="rId20"/>
    <p:sldId id="498" r:id="rId21"/>
    <p:sldId id="499" r:id="rId22"/>
    <p:sldId id="521" r:id="rId23"/>
    <p:sldId id="500" r:id="rId24"/>
    <p:sldId id="511" r:id="rId25"/>
    <p:sldId id="512" r:id="rId26"/>
    <p:sldId id="501" r:id="rId27"/>
    <p:sldId id="502" r:id="rId28"/>
    <p:sldId id="503" r:id="rId29"/>
    <p:sldId id="504" r:id="rId30"/>
    <p:sldId id="505" r:id="rId31"/>
    <p:sldId id="506" r:id="rId32"/>
    <p:sldId id="513" r:id="rId33"/>
    <p:sldId id="514" r:id="rId34"/>
    <p:sldId id="528" r:id="rId35"/>
    <p:sldId id="507" r:id="rId36"/>
    <p:sldId id="516" r:id="rId37"/>
    <p:sldId id="522" r:id="rId38"/>
    <p:sldId id="523" r:id="rId39"/>
    <p:sldId id="510" r:id="rId40"/>
    <p:sldId id="525" r:id="rId41"/>
    <p:sldId id="518" r:id="rId42"/>
    <p:sldId id="526" r:id="rId43"/>
    <p:sldId id="527" r:id="rId44"/>
    <p:sldId id="515" r:id="rId45"/>
    <p:sldId id="517" r:id="rId46"/>
    <p:sldId id="532" r:id="rId47"/>
    <p:sldId id="410" r:id="rId48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62" autoAdjust="0"/>
    <p:restoredTop sz="87922" autoAdjust="0"/>
  </p:normalViewPr>
  <p:slideViewPr>
    <p:cSldViewPr>
      <p:cViewPr>
        <p:scale>
          <a:sx n="100" d="100"/>
          <a:sy n="100" d="100"/>
        </p:scale>
        <p:origin x="-7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18AB0A-7BED-45CC-8968-54C5D48470FD}" type="doc">
      <dgm:prSet loTypeId="urn:microsoft.com/office/officeart/2005/8/layout/vList4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804BD3-7704-44DB-93A2-A6FB8DF386BF}">
      <dgm:prSet phldrT="[Text]" custT="1"/>
      <dgm:spPr/>
      <dgm:t>
        <a:bodyPr/>
        <a:lstStyle/>
        <a:p>
          <a:r>
            <a:rPr lang="cs-CZ" sz="1600" b="1" dirty="0" smtClean="0"/>
            <a:t>Prioritní osa 1 - Infrastruktura</a:t>
          </a:r>
          <a:endParaRPr lang="cs-CZ" sz="1600" b="1" dirty="0"/>
        </a:p>
      </dgm:t>
    </dgm:pt>
    <dgm:pt modelId="{5AECA738-EC58-4AD8-B30B-720E0E369E9D}" type="parTrans" cxnId="{B64F7126-809B-46FA-8512-AB45C1CB52DD}">
      <dgm:prSet/>
      <dgm:spPr/>
      <dgm:t>
        <a:bodyPr/>
        <a:lstStyle/>
        <a:p>
          <a:endParaRPr lang="cs-CZ"/>
        </a:p>
      </dgm:t>
    </dgm:pt>
    <dgm:pt modelId="{97E853D5-3B2B-4DCE-BF44-F459F80E6EE5}" type="sibTrans" cxnId="{B64F7126-809B-46FA-8512-AB45C1CB52DD}">
      <dgm:prSet/>
      <dgm:spPr/>
      <dgm:t>
        <a:bodyPr/>
        <a:lstStyle/>
        <a:p>
          <a:endParaRPr lang="cs-CZ"/>
        </a:p>
      </dgm:t>
    </dgm:pt>
    <dgm:pt modelId="{C5C86733-1C4E-4ABE-BC8B-70E73BF8076C}">
      <dgm:prSet phldrT="[Text]" custT="1"/>
      <dgm:spPr/>
      <dgm:t>
        <a:bodyPr/>
        <a:lstStyle/>
        <a:p>
          <a:r>
            <a:rPr lang="cs-CZ" sz="1200" dirty="0" smtClean="0"/>
            <a:t>Konkurenceschopné, dostupné a bezpečné regiony</a:t>
          </a:r>
          <a:endParaRPr lang="cs-CZ" sz="1200" dirty="0"/>
        </a:p>
      </dgm:t>
    </dgm:pt>
    <dgm:pt modelId="{AEF1FBBF-C95F-45ED-A8E1-CE69CDF9D44F}" type="parTrans" cxnId="{15A7B2A0-6A73-413A-BB86-87F351908914}">
      <dgm:prSet/>
      <dgm:spPr/>
      <dgm:t>
        <a:bodyPr/>
        <a:lstStyle/>
        <a:p>
          <a:endParaRPr lang="cs-CZ"/>
        </a:p>
      </dgm:t>
    </dgm:pt>
    <dgm:pt modelId="{286C2363-6DA5-4FB5-8346-569610400F7C}" type="sibTrans" cxnId="{15A7B2A0-6A73-413A-BB86-87F351908914}">
      <dgm:prSet/>
      <dgm:spPr/>
      <dgm:t>
        <a:bodyPr/>
        <a:lstStyle/>
        <a:p>
          <a:endParaRPr lang="cs-CZ"/>
        </a:p>
      </dgm:t>
    </dgm:pt>
    <dgm:pt modelId="{A8C219C7-9F00-4E75-8B16-481975849224}">
      <dgm:prSet phldrT="[Text]" custT="1"/>
      <dgm:spPr/>
      <dgm:t>
        <a:bodyPr/>
        <a:lstStyle/>
        <a:p>
          <a:r>
            <a:rPr lang="cs-CZ" sz="1200" dirty="0" smtClean="0"/>
            <a:t>Alokace 1,6 mld. EUR</a:t>
          </a:r>
          <a:endParaRPr lang="cs-CZ" sz="1200" dirty="0"/>
        </a:p>
      </dgm:t>
    </dgm:pt>
    <dgm:pt modelId="{3D529C3B-331C-4A53-8447-64F92C02A4C9}" type="parTrans" cxnId="{DC478773-C6CC-4E8E-9071-ECCDF2C2EF2E}">
      <dgm:prSet/>
      <dgm:spPr/>
      <dgm:t>
        <a:bodyPr/>
        <a:lstStyle/>
        <a:p>
          <a:endParaRPr lang="cs-CZ"/>
        </a:p>
      </dgm:t>
    </dgm:pt>
    <dgm:pt modelId="{7EDC45D9-79A5-434A-AB8A-41008476D2F4}" type="sibTrans" cxnId="{DC478773-C6CC-4E8E-9071-ECCDF2C2EF2E}">
      <dgm:prSet/>
      <dgm:spPr/>
      <dgm:t>
        <a:bodyPr/>
        <a:lstStyle/>
        <a:p>
          <a:endParaRPr lang="cs-CZ"/>
        </a:p>
      </dgm:t>
    </dgm:pt>
    <dgm:pt modelId="{855CB492-B9C1-4831-9453-D02DC01556CB}">
      <dgm:prSet phldrT="[Text]" custT="1"/>
      <dgm:spPr/>
      <dgm:t>
        <a:bodyPr/>
        <a:lstStyle/>
        <a:p>
          <a:r>
            <a:rPr lang="cs-CZ" sz="1600" b="1" dirty="0" smtClean="0"/>
            <a:t>Prioritní osa 2 - Lidé</a:t>
          </a:r>
          <a:endParaRPr lang="cs-CZ" sz="1600" b="1" dirty="0"/>
        </a:p>
      </dgm:t>
    </dgm:pt>
    <dgm:pt modelId="{46A500E4-F521-4FED-80BC-55EF97D6434D}" type="parTrans" cxnId="{E1E70704-B184-417B-9262-1209773EB354}">
      <dgm:prSet/>
      <dgm:spPr/>
      <dgm:t>
        <a:bodyPr/>
        <a:lstStyle/>
        <a:p>
          <a:endParaRPr lang="cs-CZ"/>
        </a:p>
      </dgm:t>
    </dgm:pt>
    <dgm:pt modelId="{89B1A5F6-0C83-44AA-BDC4-F0486C8FEB1C}" type="sibTrans" cxnId="{E1E70704-B184-417B-9262-1209773EB354}">
      <dgm:prSet/>
      <dgm:spPr/>
      <dgm:t>
        <a:bodyPr/>
        <a:lstStyle/>
        <a:p>
          <a:endParaRPr lang="cs-CZ"/>
        </a:p>
      </dgm:t>
    </dgm:pt>
    <dgm:pt modelId="{098ADAF1-68DC-4019-95EC-CF9DEA0595F5}">
      <dgm:prSet phldrT="[Text]" custT="1"/>
      <dgm:spPr/>
      <dgm:t>
        <a:bodyPr/>
        <a:lstStyle/>
        <a:p>
          <a:r>
            <a:rPr lang="cs-CZ" sz="1200" dirty="0" smtClean="0"/>
            <a:t>Zkvalitnění veřejných služeb a podmínek života pro obyvatele regionů</a:t>
          </a:r>
          <a:endParaRPr lang="cs-CZ" sz="1200" dirty="0"/>
        </a:p>
      </dgm:t>
    </dgm:pt>
    <dgm:pt modelId="{BBC28CAB-1411-42FD-AE69-490F5FA47BCC}" type="parTrans" cxnId="{0D1EA085-623E-4D57-808B-B23AF2C24995}">
      <dgm:prSet/>
      <dgm:spPr/>
      <dgm:t>
        <a:bodyPr/>
        <a:lstStyle/>
        <a:p>
          <a:endParaRPr lang="cs-CZ"/>
        </a:p>
      </dgm:t>
    </dgm:pt>
    <dgm:pt modelId="{3601A7EA-3FDB-4E9C-A299-B4AF145636B4}" type="sibTrans" cxnId="{0D1EA085-623E-4D57-808B-B23AF2C24995}">
      <dgm:prSet/>
      <dgm:spPr/>
      <dgm:t>
        <a:bodyPr/>
        <a:lstStyle/>
        <a:p>
          <a:endParaRPr lang="cs-CZ"/>
        </a:p>
      </dgm:t>
    </dgm:pt>
    <dgm:pt modelId="{75152ED6-09D4-4CB2-B330-0EBA2A1F6BEE}">
      <dgm:prSet phldrT="[Text]" custT="1"/>
      <dgm:spPr/>
      <dgm:t>
        <a:bodyPr/>
        <a:lstStyle/>
        <a:p>
          <a:r>
            <a:rPr lang="cs-CZ" sz="1200" dirty="0" smtClean="0"/>
            <a:t>Alokace 1,7 mld. EUR</a:t>
          </a:r>
          <a:endParaRPr lang="cs-CZ" sz="1200" dirty="0"/>
        </a:p>
      </dgm:t>
    </dgm:pt>
    <dgm:pt modelId="{CC109D3F-9445-4552-9CA0-A9E9B002361B}" type="parTrans" cxnId="{7442FBE8-417F-4111-B6ED-AEAE7C9C435B}">
      <dgm:prSet/>
      <dgm:spPr/>
      <dgm:t>
        <a:bodyPr/>
        <a:lstStyle/>
        <a:p>
          <a:endParaRPr lang="cs-CZ"/>
        </a:p>
      </dgm:t>
    </dgm:pt>
    <dgm:pt modelId="{C930B535-36DD-47E2-9858-8F6E44F2C9EA}" type="sibTrans" cxnId="{7442FBE8-417F-4111-B6ED-AEAE7C9C435B}">
      <dgm:prSet/>
      <dgm:spPr/>
      <dgm:t>
        <a:bodyPr/>
        <a:lstStyle/>
        <a:p>
          <a:endParaRPr lang="cs-CZ"/>
        </a:p>
      </dgm:t>
    </dgm:pt>
    <dgm:pt modelId="{D74C87B0-8199-4D82-97CA-8716D0810C88}">
      <dgm:prSet phldrT="[Text]" custT="1"/>
      <dgm:spPr/>
      <dgm:t>
        <a:bodyPr/>
        <a:lstStyle/>
        <a:p>
          <a:r>
            <a:rPr lang="cs-CZ" sz="1600" b="1" dirty="0" smtClean="0"/>
            <a:t>Prioritní osa 3 - Instituce</a:t>
          </a:r>
          <a:endParaRPr lang="cs-CZ" sz="1600" b="1" dirty="0"/>
        </a:p>
      </dgm:t>
    </dgm:pt>
    <dgm:pt modelId="{BA6FD47A-7786-47D8-9381-A1E3D218F4E4}" type="parTrans" cxnId="{CC11735D-CD9A-491C-AEF0-7073EE76FB85}">
      <dgm:prSet/>
      <dgm:spPr/>
      <dgm:t>
        <a:bodyPr/>
        <a:lstStyle/>
        <a:p>
          <a:endParaRPr lang="cs-CZ"/>
        </a:p>
      </dgm:t>
    </dgm:pt>
    <dgm:pt modelId="{63D68963-997E-49B1-9594-476FD97AA95B}" type="sibTrans" cxnId="{CC11735D-CD9A-491C-AEF0-7073EE76FB85}">
      <dgm:prSet/>
      <dgm:spPr/>
      <dgm:t>
        <a:bodyPr/>
        <a:lstStyle/>
        <a:p>
          <a:endParaRPr lang="cs-CZ"/>
        </a:p>
      </dgm:t>
    </dgm:pt>
    <dgm:pt modelId="{34C60AC1-3BAF-4349-9B04-1EBEAA6874AE}">
      <dgm:prSet phldrT="[Text]" custT="1"/>
      <dgm:spPr/>
      <dgm:t>
        <a:bodyPr/>
        <a:lstStyle/>
        <a:p>
          <a:r>
            <a:rPr lang="cs-CZ" sz="1200" dirty="0" smtClean="0"/>
            <a:t>Dobrá správa území a zefektivnění veřejných institucí</a:t>
          </a:r>
          <a:endParaRPr lang="cs-CZ" sz="1200" dirty="0"/>
        </a:p>
      </dgm:t>
    </dgm:pt>
    <dgm:pt modelId="{B31C10BD-BE4E-4EEF-981F-25C40EBC00D4}" type="parTrans" cxnId="{3D52D5DF-88CF-4499-8222-584F5AB467B0}">
      <dgm:prSet/>
      <dgm:spPr/>
      <dgm:t>
        <a:bodyPr/>
        <a:lstStyle/>
        <a:p>
          <a:endParaRPr lang="cs-CZ"/>
        </a:p>
      </dgm:t>
    </dgm:pt>
    <dgm:pt modelId="{23EAEF30-F210-45C2-A3C7-7E5016B64A98}" type="sibTrans" cxnId="{3D52D5DF-88CF-4499-8222-584F5AB467B0}">
      <dgm:prSet/>
      <dgm:spPr/>
      <dgm:t>
        <a:bodyPr/>
        <a:lstStyle/>
        <a:p>
          <a:endParaRPr lang="cs-CZ"/>
        </a:p>
      </dgm:t>
    </dgm:pt>
    <dgm:pt modelId="{273BDC39-9757-4293-83AA-A9E9CC915DA0}">
      <dgm:prSet phldrT="[Text]" custT="1"/>
      <dgm:spPr/>
      <dgm:t>
        <a:bodyPr/>
        <a:lstStyle/>
        <a:p>
          <a:r>
            <a:rPr lang="cs-CZ" sz="1200" dirty="0" smtClean="0"/>
            <a:t>Alokace 0,8 mld. EUR</a:t>
          </a:r>
          <a:endParaRPr lang="cs-CZ" sz="1200" dirty="0"/>
        </a:p>
      </dgm:t>
    </dgm:pt>
    <dgm:pt modelId="{982DFF29-8236-4E99-97CE-FD76D273CBEC}" type="parTrans" cxnId="{CF6D3D8A-7289-43F1-82F2-5F5C4672169C}">
      <dgm:prSet/>
      <dgm:spPr/>
      <dgm:t>
        <a:bodyPr/>
        <a:lstStyle/>
        <a:p>
          <a:endParaRPr lang="cs-CZ"/>
        </a:p>
      </dgm:t>
    </dgm:pt>
    <dgm:pt modelId="{13EEE600-D28C-4CBF-9128-6CDA52976D52}" type="sibTrans" cxnId="{CF6D3D8A-7289-43F1-82F2-5F5C4672169C}">
      <dgm:prSet/>
      <dgm:spPr/>
      <dgm:t>
        <a:bodyPr/>
        <a:lstStyle/>
        <a:p>
          <a:endParaRPr lang="cs-CZ"/>
        </a:p>
      </dgm:t>
    </dgm:pt>
    <dgm:pt modelId="{D3784C62-6E03-4E88-AA8E-EC0DCEAD96BC}">
      <dgm:prSet custT="1"/>
      <dgm:spPr/>
      <dgm:t>
        <a:bodyPr/>
        <a:lstStyle/>
        <a:p>
          <a:endParaRPr lang="cs-CZ" sz="1900" b="1" dirty="0" smtClean="0"/>
        </a:p>
        <a:p>
          <a:r>
            <a:rPr lang="cs-CZ" sz="1600" b="1" dirty="0" smtClean="0"/>
            <a:t>Prioritní osa 4 - Komunitně vedený místní rozvoj</a:t>
          </a:r>
        </a:p>
        <a:p>
          <a:r>
            <a:rPr lang="cs-CZ" sz="1400" dirty="0" smtClean="0"/>
            <a:t> - </a:t>
          </a:r>
          <a:r>
            <a:rPr lang="cs-CZ" sz="1200" dirty="0" smtClean="0"/>
            <a:t>Alokace 390 mil. EUR</a:t>
          </a:r>
        </a:p>
        <a:p>
          <a:r>
            <a:rPr lang="cs-CZ" sz="1200" dirty="0" smtClean="0"/>
            <a:t>  - Posílení CLLD, provozní a animační náklady</a:t>
          </a:r>
        </a:p>
        <a:p>
          <a:endParaRPr lang="cs-CZ" sz="1500" dirty="0" smtClean="0"/>
        </a:p>
        <a:p>
          <a:r>
            <a:rPr lang="cs-CZ" sz="1800" dirty="0" smtClean="0"/>
            <a:t> </a:t>
          </a:r>
          <a:endParaRPr lang="cs-CZ" sz="1800" dirty="0"/>
        </a:p>
      </dgm:t>
    </dgm:pt>
    <dgm:pt modelId="{7AF4961A-ED0F-4EDC-8D12-D24EE5DE0A42}" type="sibTrans" cxnId="{B38F51DE-8E25-4857-B3F8-75840DF3F177}">
      <dgm:prSet/>
      <dgm:spPr/>
      <dgm:t>
        <a:bodyPr/>
        <a:lstStyle/>
        <a:p>
          <a:endParaRPr lang="cs-CZ"/>
        </a:p>
      </dgm:t>
    </dgm:pt>
    <dgm:pt modelId="{9D3428C1-5D9B-4B48-89F0-11E980CE6367}" type="parTrans" cxnId="{B38F51DE-8E25-4857-B3F8-75840DF3F177}">
      <dgm:prSet/>
      <dgm:spPr/>
      <dgm:t>
        <a:bodyPr/>
        <a:lstStyle/>
        <a:p>
          <a:endParaRPr lang="cs-CZ"/>
        </a:p>
      </dgm:t>
    </dgm:pt>
    <dgm:pt modelId="{9BEAB610-B179-412C-A911-0AE990A76040}">
      <dgm:prSet phldrT="[Text]" custT="1"/>
      <dgm:spPr/>
      <dgm:t>
        <a:bodyPr/>
        <a:lstStyle/>
        <a:p>
          <a:r>
            <a:rPr lang="cs-CZ" sz="1200" dirty="0" smtClean="0"/>
            <a:t>Doprava, integrované dopravní systémy, IZS</a:t>
          </a:r>
          <a:endParaRPr lang="cs-CZ" sz="1200" dirty="0"/>
        </a:p>
      </dgm:t>
    </dgm:pt>
    <dgm:pt modelId="{B058C57C-1932-4F82-B960-E9ABCE39DA10}" type="parTrans" cxnId="{4B201E5A-B514-43A8-9FF2-13EE75C6267D}">
      <dgm:prSet/>
      <dgm:spPr/>
      <dgm:t>
        <a:bodyPr/>
        <a:lstStyle/>
        <a:p>
          <a:endParaRPr lang="cs-CZ"/>
        </a:p>
      </dgm:t>
    </dgm:pt>
    <dgm:pt modelId="{3EB8B75A-1CCF-4180-9542-77B7289E93F6}" type="sibTrans" cxnId="{4B201E5A-B514-43A8-9FF2-13EE75C6267D}">
      <dgm:prSet/>
      <dgm:spPr/>
      <dgm:t>
        <a:bodyPr/>
        <a:lstStyle/>
        <a:p>
          <a:endParaRPr lang="cs-CZ"/>
        </a:p>
      </dgm:t>
    </dgm:pt>
    <dgm:pt modelId="{CE8BA2DC-6A07-4136-AE2C-02E787173318}">
      <dgm:prSet phldrT="[Text]" custT="1"/>
      <dgm:spPr/>
      <dgm:t>
        <a:bodyPr/>
        <a:lstStyle/>
        <a:p>
          <a:r>
            <a:rPr lang="cs-CZ" sz="1200" dirty="0" smtClean="0"/>
            <a:t>Sociální služby/bydlení, sociální podnikání, zdravotní péče, vzdělávání, zateplování</a:t>
          </a:r>
          <a:endParaRPr lang="cs-CZ" sz="1200" dirty="0"/>
        </a:p>
      </dgm:t>
    </dgm:pt>
    <dgm:pt modelId="{2364E369-AC98-4AC6-8070-77B5CDF58140}" type="parTrans" cxnId="{2BE8E23A-86C2-47E7-AB01-A3AC2D35367C}">
      <dgm:prSet/>
      <dgm:spPr/>
      <dgm:t>
        <a:bodyPr/>
        <a:lstStyle/>
        <a:p>
          <a:endParaRPr lang="cs-CZ"/>
        </a:p>
      </dgm:t>
    </dgm:pt>
    <dgm:pt modelId="{1EF5AC0F-9C89-46BA-931D-093812BF1C36}" type="sibTrans" cxnId="{2BE8E23A-86C2-47E7-AB01-A3AC2D35367C}">
      <dgm:prSet/>
      <dgm:spPr/>
      <dgm:t>
        <a:bodyPr/>
        <a:lstStyle/>
        <a:p>
          <a:endParaRPr lang="cs-CZ"/>
        </a:p>
      </dgm:t>
    </dgm:pt>
    <dgm:pt modelId="{011776CB-E079-448D-8CBF-0D6A1B0031D4}">
      <dgm:prSet phldrT="[Text]"/>
      <dgm:spPr/>
      <dgm:t>
        <a:bodyPr/>
        <a:lstStyle/>
        <a:p>
          <a:endParaRPr lang="cs-CZ" sz="1100" dirty="0"/>
        </a:p>
      </dgm:t>
    </dgm:pt>
    <dgm:pt modelId="{96EFE842-57A1-4857-AB91-F6EC5AF4C58A}" type="parTrans" cxnId="{A37C4BF5-B775-4ED6-85F3-E253392DFE69}">
      <dgm:prSet/>
      <dgm:spPr/>
      <dgm:t>
        <a:bodyPr/>
        <a:lstStyle/>
        <a:p>
          <a:endParaRPr lang="cs-CZ"/>
        </a:p>
      </dgm:t>
    </dgm:pt>
    <dgm:pt modelId="{6E105E89-4A89-4F46-9629-6926A46E3211}" type="sibTrans" cxnId="{A37C4BF5-B775-4ED6-85F3-E253392DFE69}">
      <dgm:prSet/>
      <dgm:spPr/>
      <dgm:t>
        <a:bodyPr/>
        <a:lstStyle/>
        <a:p>
          <a:endParaRPr lang="cs-CZ"/>
        </a:p>
      </dgm:t>
    </dgm:pt>
    <dgm:pt modelId="{F883D463-9FC1-405D-86B6-DFDB1BF4DFD4}">
      <dgm:prSet phldrT="[Text]" custT="1"/>
      <dgm:spPr/>
      <dgm:t>
        <a:bodyPr/>
        <a:lstStyle/>
        <a:p>
          <a:r>
            <a:rPr lang="cs-CZ" sz="1200" dirty="0" smtClean="0"/>
            <a:t>Kulturní dědictví, e-Government, dokumenty územního rozvoje</a:t>
          </a:r>
          <a:endParaRPr lang="cs-CZ" sz="1200" dirty="0"/>
        </a:p>
      </dgm:t>
    </dgm:pt>
    <dgm:pt modelId="{4089294D-1236-4D90-A4CA-5ABFB48B4A69}" type="parTrans" cxnId="{C682256E-1973-4AC7-954E-3675913CCEA0}">
      <dgm:prSet/>
      <dgm:spPr/>
      <dgm:t>
        <a:bodyPr/>
        <a:lstStyle/>
        <a:p>
          <a:endParaRPr lang="cs-CZ"/>
        </a:p>
      </dgm:t>
    </dgm:pt>
    <dgm:pt modelId="{C7B43A55-CB70-4631-995C-E69EA77BC0FA}" type="sibTrans" cxnId="{C682256E-1973-4AC7-954E-3675913CCEA0}">
      <dgm:prSet/>
      <dgm:spPr/>
      <dgm:t>
        <a:bodyPr/>
        <a:lstStyle/>
        <a:p>
          <a:endParaRPr lang="cs-CZ"/>
        </a:p>
      </dgm:t>
    </dgm:pt>
    <dgm:pt modelId="{8A587B36-857B-41ED-B7A7-D47113F79935}" type="pres">
      <dgm:prSet presAssocID="{A518AB0A-7BED-45CC-8968-54C5D48470F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4EB5DFD-492E-47C2-A4DD-BBD451AF4F4E}" type="pres">
      <dgm:prSet presAssocID="{38804BD3-7704-44DB-93A2-A6FB8DF386BF}" presName="comp" presStyleCnt="0"/>
      <dgm:spPr/>
    </dgm:pt>
    <dgm:pt modelId="{50CD8E78-60B6-449B-AD20-121950675E4A}" type="pres">
      <dgm:prSet presAssocID="{38804BD3-7704-44DB-93A2-A6FB8DF386BF}" presName="box" presStyleLbl="node1" presStyleIdx="0" presStyleCnt="4" custLinFactNeighborX="-8126"/>
      <dgm:spPr/>
      <dgm:t>
        <a:bodyPr/>
        <a:lstStyle/>
        <a:p>
          <a:endParaRPr lang="cs-CZ"/>
        </a:p>
      </dgm:t>
    </dgm:pt>
    <dgm:pt modelId="{C72FE72D-A4DA-4420-9D63-39C025359A7F}" type="pres">
      <dgm:prSet presAssocID="{38804BD3-7704-44DB-93A2-A6FB8DF386BF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</dgm:spPr>
      <dgm:t>
        <a:bodyPr/>
        <a:lstStyle/>
        <a:p>
          <a:endParaRPr lang="cs-CZ"/>
        </a:p>
      </dgm:t>
    </dgm:pt>
    <dgm:pt modelId="{66C8A01D-04C6-4396-8787-43DC36C8480A}" type="pres">
      <dgm:prSet presAssocID="{38804BD3-7704-44DB-93A2-A6FB8DF386BF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C31F7-E6D2-45E8-BD17-C2F01F80D57E}" type="pres">
      <dgm:prSet presAssocID="{97E853D5-3B2B-4DCE-BF44-F459F80E6EE5}" presName="spacer" presStyleCnt="0"/>
      <dgm:spPr/>
    </dgm:pt>
    <dgm:pt modelId="{B249F259-2691-44EA-A647-C688963D4FA1}" type="pres">
      <dgm:prSet presAssocID="{855CB492-B9C1-4831-9453-D02DC01556CB}" presName="comp" presStyleCnt="0"/>
      <dgm:spPr/>
    </dgm:pt>
    <dgm:pt modelId="{D220A56B-34B4-4DD0-B125-97D865139D92}" type="pres">
      <dgm:prSet presAssocID="{855CB492-B9C1-4831-9453-D02DC01556CB}" presName="box" presStyleLbl="node1" presStyleIdx="1" presStyleCnt="4"/>
      <dgm:spPr/>
      <dgm:t>
        <a:bodyPr/>
        <a:lstStyle/>
        <a:p>
          <a:endParaRPr lang="cs-CZ"/>
        </a:p>
      </dgm:t>
    </dgm:pt>
    <dgm:pt modelId="{AC85F51E-059B-4E4B-88C8-BEEAF6E6C8CB}" type="pres">
      <dgm:prSet presAssocID="{855CB492-B9C1-4831-9453-D02DC01556CB}" presName="img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E62D4D7-9191-4501-B151-D627F722878F}" type="pres">
      <dgm:prSet presAssocID="{855CB492-B9C1-4831-9453-D02DC01556CB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21F83A2-5DE7-4DB3-AC2F-3437098DDD8C}" type="pres">
      <dgm:prSet presAssocID="{89B1A5F6-0C83-44AA-BDC4-F0486C8FEB1C}" presName="spacer" presStyleCnt="0"/>
      <dgm:spPr/>
    </dgm:pt>
    <dgm:pt modelId="{42D704DB-7DF6-440E-B7C9-644A864B0BFF}" type="pres">
      <dgm:prSet presAssocID="{D74C87B0-8199-4D82-97CA-8716D0810C88}" presName="comp" presStyleCnt="0"/>
      <dgm:spPr/>
    </dgm:pt>
    <dgm:pt modelId="{9A27448D-784B-4861-9334-121A223779B3}" type="pres">
      <dgm:prSet presAssocID="{D74C87B0-8199-4D82-97CA-8716D0810C88}" presName="box" presStyleLbl="node1" presStyleIdx="2" presStyleCnt="4"/>
      <dgm:spPr/>
      <dgm:t>
        <a:bodyPr/>
        <a:lstStyle/>
        <a:p>
          <a:endParaRPr lang="cs-CZ"/>
        </a:p>
      </dgm:t>
    </dgm:pt>
    <dgm:pt modelId="{CB3108F3-6AC6-46B9-815A-42013ADAA734}" type="pres">
      <dgm:prSet presAssocID="{D74C87B0-8199-4D82-97CA-8716D0810C8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cs-CZ"/>
        </a:p>
      </dgm:t>
    </dgm:pt>
    <dgm:pt modelId="{614AE268-84D0-4EF9-B74B-195569128116}" type="pres">
      <dgm:prSet presAssocID="{D74C87B0-8199-4D82-97CA-8716D0810C88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0D9C1A-F7EF-4C42-8E40-E43DCD410462}" type="pres">
      <dgm:prSet presAssocID="{63D68963-997E-49B1-9594-476FD97AA95B}" presName="spacer" presStyleCnt="0"/>
      <dgm:spPr/>
    </dgm:pt>
    <dgm:pt modelId="{8E18C6B9-65AB-4143-ACFB-F77B95B74E4A}" type="pres">
      <dgm:prSet presAssocID="{D3784C62-6E03-4E88-AA8E-EC0DCEAD96BC}" presName="comp" presStyleCnt="0"/>
      <dgm:spPr/>
    </dgm:pt>
    <dgm:pt modelId="{9E808720-DA3C-4D88-83BC-C88B0AC710F3}" type="pres">
      <dgm:prSet presAssocID="{D3784C62-6E03-4E88-AA8E-EC0DCEAD96BC}" presName="box" presStyleLbl="node1" presStyleIdx="3" presStyleCnt="4" custLinFactNeighborX="-6703" custLinFactNeighborY="252"/>
      <dgm:spPr/>
      <dgm:t>
        <a:bodyPr/>
        <a:lstStyle/>
        <a:p>
          <a:endParaRPr lang="cs-CZ"/>
        </a:p>
      </dgm:t>
    </dgm:pt>
    <dgm:pt modelId="{5C5B56BD-76A1-46D2-95E9-D7A31171320F}" type="pres">
      <dgm:prSet presAssocID="{D3784C62-6E03-4E88-AA8E-EC0DCEAD96BC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  <dgm:t>
        <a:bodyPr/>
        <a:lstStyle/>
        <a:p>
          <a:endParaRPr lang="cs-CZ"/>
        </a:p>
      </dgm:t>
    </dgm:pt>
    <dgm:pt modelId="{C47FD7BB-128E-4643-98CA-3F319452AC98}" type="pres">
      <dgm:prSet presAssocID="{D3784C62-6E03-4E88-AA8E-EC0DCEAD96BC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46E70CE-94F3-489E-8FF8-857586CB9812}" type="presOf" srcId="{C5C86733-1C4E-4ABE-BC8B-70E73BF8076C}" destId="{66C8A01D-04C6-4396-8787-43DC36C8480A}" srcOrd="1" destOrd="1" presId="urn:microsoft.com/office/officeart/2005/8/layout/vList4#1"/>
    <dgm:cxn modelId="{17CB93BB-BEDC-4DB5-A35C-D2E4CBB2515D}" type="presOf" srcId="{855CB492-B9C1-4831-9453-D02DC01556CB}" destId="{D220A56B-34B4-4DD0-B125-97D865139D92}" srcOrd="0" destOrd="0" presId="urn:microsoft.com/office/officeart/2005/8/layout/vList4#1"/>
    <dgm:cxn modelId="{BEB2CF44-52BF-4701-89DC-0BE8009E2DAB}" type="presOf" srcId="{38804BD3-7704-44DB-93A2-A6FB8DF386BF}" destId="{50CD8E78-60B6-449B-AD20-121950675E4A}" srcOrd="0" destOrd="0" presId="urn:microsoft.com/office/officeart/2005/8/layout/vList4#1"/>
    <dgm:cxn modelId="{4B201E5A-B514-43A8-9FF2-13EE75C6267D}" srcId="{38804BD3-7704-44DB-93A2-A6FB8DF386BF}" destId="{9BEAB610-B179-412C-A911-0AE990A76040}" srcOrd="2" destOrd="0" parTransId="{B058C57C-1932-4F82-B960-E9ABCE39DA10}" sibTransId="{3EB8B75A-1CCF-4180-9542-77B7289E93F6}"/>
    <dgm:cxn modelId="{DC478773-C6CC-4E8E-9071-ECCDF2C2EF2E}" srcId="{38804BD3-7704-44DB-93A2-A6FB8DF386BF}" destId="{A8C219C7-9F00-4E75-8B16-481975849224}" srcOrd="1" destOrd="0" parTransId="{3D529C3B-331C-4A53-8447-64F92C02A4C9}" sibTransId="{7EDC45D9-79A5-434A-AB8A-41008476D2F4}"/>
    <dgm:cxn modelId="{D6081441-BB30-4007-A30C-D5316656695A}" type="presOf" srcId="{273BDC39-9757-4293-83AA-A9E9CC915DA0}" destId="{9A27448D-784B-4861-9334-121A223779B3}" srcOrd="0" destOrd="2" presId="urn:microsoft.com/office/officeart/2005/8/layout/vList4#1"/>
    <dgm:cxn modelId="{C03BC261-5A37-4CD8-BCA2-E9B04F4146A4}" type="presOf" srcId="{D3784C62-6E03-4E88-AA8E-EC0DCEAD96BC}" destId="{9E808720-DA3C-4D88-83BC-C88B0AC710F3}" srcOrd="0" destOrd="0" presId="urn:microsoft.com/office/officeart/2005/8/layout/vList4#1"/>
    <dgm:cxn modelId="{C682256E-1973-4AC7-954E-3675913CCEA0}" srcId="{D74C87B0-8199-4D82-97CA-8716D0810C88}" destId="{F883D463-9FC1-405D-86B6-DFDB1BF4DFD4}" srcOrd="2" destOrd="0" parTransId="{4089294D-1236-4D90-A4CA-5ABFB48B4A69}" sibTransId="{C7B43A55-CB70-4631-995C-E69EA77BC0FA}"/>
    <dgm:cxn modelId="{F2F09EBF-33BF-4E13-B070-8D4C8F34D37F}" type="presOf" srcId="{011776CB-E079-448D-8CBF-0D6A1B0031D4}" destId="{9A27448D-784B-4861-9334-121A223779B3}" srcOrd="0" destOrd="4" presId="urn:microsoft.com/office/officeart/2005/8/layout/vList4#1"/>
    <dgm:cxn modelId="{15C2A6A7-F083-429A-BFC2-197D42FB553B}" type="presOf" srcId="{A8C219C7-9F00-4E75-8B16-481975849224}" destId="{50CD8E78-60B6-449B-AD20-121950675E4A}" srcOrd="0" destOrd="2" presId="urn:microsoft.com/office/officeart/2005/8/layout/vList4#1"/>
    <dgm:cxn modelId="{82833C9B-A7B2-4DDD-8813-7A5B341B8D41}" type="presOf" srcId="{D74C87B0-8199-4D82-97CA-8716D0810C88}" destId="{9A27448D-784B-4861-9334-121A223779B3}" srcOrd="0" destOrd="0" presId="urn:microsoft.com/office/officeart/2005/8/layout/vList4#1"/>
    <dgm:cxn modelId="{15A7B2A0-6A73-413A-BB86-87F351908914}" srcId="{38804BD3-7704-44DB-93A2-A6FB8DF386BF}" destId="{C5C86733-1C4E-4ABE-BC8B-70E73BF8076C}" srcOrd="0" destOrd="0" parTransId="{AEF1FBBF-C95F-45ED-A8E1-CE69CDF9D44F}" sibTransId="{286C2363-6DA5-4FB5-8346-569610400F7C}"/>
    <dgm:cxn modelId="{13A5BD16-1A55-4210-B7D7-8B280C91637C}" type="presOf" srcId="{273BDC39-9757-4293-83AA-A9E9CC915DA0}" destId="{614AE268-84D0-4EF9-B74B-195569128116}" srcOrd="1" destOrd="2" presId="urn:microsoft.com/office/officeart/2005/8/layout/vList4#1"/>
    <dgm:cxn modelId="{A37C4BF5-B775-4ED6-85F3-E253392DFE69}" srcId="{D74C87B0-8199-4D82-97CA-8716D0810C88}" destId="{011776CB-E079-448D-8CBF-0D6A1B0031D4}" srcOrd="3" destOrd="0" parTransId="{96EFE842-57A1-4857-AB91-F6EC5AF4C58A}" sibTransId="{6E105E89-4A89-4F46-9629-6926A46E3211}"/>
    <dgm:cxn modelId="{CC11735D-CD9A-491C-AEF0-7073EE76FB85}" srcId="{A518AB0A-7BED-45CC-8968-54C5D48470FD}" destId="{D74C87B0-8199-4D82-97CA-8716D0810C88}" srcOrd="2" destOrd="0" parTransId="{BA6FD47A-7786-47D8-9381-A1E3D218F4E4}" sibTransId="{63D68963-997E-49B1-9594-476FD97AA95B}"/>
    <dgm:cxn modelId="{F043768E-2E07-4F02-BAFD-357BD246493B}" type="presOf" srcId="{CE8BA2DC-6A07-4136-AE2C-02E787173318}" destId="{6E62D4D7-9191-4501-B151-D627F722878F}" srcOrd="1" destOrd="3" presId="urn:microsoft.com/office/officeart/2005/8/layout/vList4#1"/>
    <dgm:cxn modelId="{F9C02D2B-96B8-4049-9C94-C923F43878A1}" type="presOf" srcId="{38804BD3-7704-44DB-93A2-A6FB8DF386BF}" destId="{66C8A01D-04C6-4396-8787-43DC36C8480A}" srcOrd="1" destOrd="0" presId="urn:microsoft.com/office/officeart/2005/8/layout/vList4#1"/>
    <dgm:cxn modelId="{DB7BDE83-C6C2-41B7-955E-C7477B15B347}" type="presOf" srcId="{75152ED6-09D4-4CB2-B330-0EBA2A1F6BEE}" destId="{D220A56B-34B4-4DD0-B125-97D865139D92}" srcOrd="0" destOrd="2" presId="urn:microsoft.com/office/officeart/2005/8/layout/vList4#1"/>
    <dgm:cxn modelId="{12992C2A-1583-4522-B5DF-9287074C64B4}" type="presOf" srcId="{A518AB0A-7BED-45CC-8968-54C5D48470FD}" destId="{8A587B36-857B-41ED-B7A7-D47113F79935}" srcOrd="0" destOrd="0" presId="urn:microsoft.com/office/officeart/2005/8/layout/vList4#1"/>
    <dgm:cxn modelId="{3D52D5DF-88CF-4499-8222-584F5AB467B0}" srcId="{D74C87B0-8199-4D82-97CA-8716D0810C88}" destId="{34C60AC1-3BAF-4349-9B04-1EBEAA6874AE}" srcOrd="0" destOrd="0" parTransId="{B31C10BD-BE4E-4EEF-981F-25C40EBC00D4}" sibTransId="{23EAEF30-F210-45C2-A3C7-7E5016B64A98}"/>
    <dgm:cxn modelId="{B38F51DE-8E25-4857-B3F8-75840DF3F177}" srcId="{A518AB0A-7BED-45CC-8968-54C5D48470FD}" destId="{D3784C62-6E03-4E88-AA8E-EC0DCEAD96BC}" srcOrd="3" destOrd="0" parTransId="{9D3428C1-5D9B-4B48-89F0-11E980CE6367}" sibTransId="{7AF4961A-ED0F-4EDC-8D12-D24EE5DE0A42}"/>
    <dgm:cxn modelId="{3EB7E065-C540-46C9-8F2D-CCB457396A6C}" type="presOf" srcId="{098ADAF1-68DC-4019-95EC-CF9DEA0595F5}" destId="{D220A56B-34B4-4DD0-B125-97D865139D92}" srcOrd="0" destOrd="1" presId="urn:microsoft.com/office/officeart/2005/8/layout/vList4#1"/>
    <dgm:cxn modelId="{17BB2CDF-F755-45A2-9ABD-13DBCD224235}" type="presOf" srcId="{CE8BA2DC-6A07-4136-AE2C-02E787173318}" destId="{D220A56B-34B4-4DD0-B125-97D865139D92}" srcOrd="0" destOrd="3" presId="urn:microsoft.com/office/officeart/2005/8/layout/vList4#1"/>
    <dgm:cxn modelId="{4EDE3C4E-A23C-4158-8D5B-6DDE1B627EA5}" type="presOf" srcId="{75152ED6-09D4-4CB2-B330-0EBA2A1F6BEE}" destId="{6E62D4D7-9191-4501-B151-D627F722878F}" srcOrd="1" destOrd="2" presId="urn:microsoft.com/office/officeart/2005/8/layout/vList4#1"/>
    <dgm:cxn modelId="{7EC5CAD3-8E8F-46FC-8C36-0F553621560C}" type="presOf" srcId="{34C60AC1-3BAF-4349-9B04-1EBEAA6874AE}" destId="{9A27448D-784B-4861-9334-121A223779B3}" srcOrd="0" destOrd="1" presId="urn:microsoft.com/office/officeart/2005/8/layout/vList4#1"/>
    <dgm:cxn modelId="{CF6D3D8A-7289-43F1-82F2-5F5C4672169C}" srcId="{D74C87B0-8199-4D82-97CA-8716D0810C88}" destId="{273BDC39-9757-4293-83AA-A9E9CC915DA0}" srcOrd="1" destOrd="0" parTransId="{982DFF29-8236-4E99-97CE-FD76D273CBEC}" sibTransId="{13EEE600-D28C-4CBF-9128-6CDA52976D52}"/>
    <dgm:cxn modelId="{2BE8E23A-86C2-47E7-AB01-A3AC2D35367C}" srcId="{855CB492-B9C1-4831-9453-D02DC01556CB}" destId="{CE8BA2DC-6A07-4136-AE2C-02E787173318}" srcOrd="2" destOrd="0" parTransId="{2364E369-AC98-4AC6-8070-77B5CDF58140}" sibTransId="{1EF5AC0F-9C89-46BA-931D-093812BF1C36}"/>
    <dgm:cxn modelId="{AFD91728-6CEE-44C1-A83F-70FDB4212D1C}" type="presOf" srcId="{9BEAB610-B179-412C-A911-0AE990A76040}" destId="{66C8A01D-04C6-4396-8787-43DC36C8480A}" srcOrd="1" destOrd="3" presId="urn:microsoft.com/office/officeart/2005/8/layout/vList4#1"/>
    <dgm:cxn modelId="{FADDBB3A-65DC-425F-9E7C-3613EC5FAFBB}" type="presOf" srcId="{D3784C62-6E03-4E88-AA8E-EC0DCEAD96BC}" destId="{C47FD7BB-128E-4643-98CA-3F319452AC98}" srcOrd="1" destOrd="0" presId="urn:microsoft.com/office/officeart/2005/8/layout/vList4#1"/>
    <dgm:cxn modelId="{0D1EA085-623E-4D57-808B-B23AF2C24995}" srcId="{855CB492-B9C1-4831-9453-D02DC01556CB}" destId="{098ADAF1-68DC-4019-95EC-CF9DEA0595F5}" srcOrd="0" destOrd="0" parTransId="{BBC28CAB-1411-42FD-AE69-490F5FA47BCC}" sibTransId="{3601A7EA-3FDB-4E9C-A299-B4AF145636B4}"/>
    <dgm:cxn modelId="{09C7607D-6164-494D-B352-EACBCED015B3}" type="presOf" srcId="{9BEAB610-B179-412C-A911-0AE990A76040}" destId="{50CD8E78-60B6-449B-AD20-121950675E4A}" srcOrd="0" destOrd="3" presId="urn:microsoft.com/office/officeart/2005/8/layout/vList4#1"/>
    <dgm:cxn modelId="{BE908773-B794-459E-8EBB-E0921BF7FA9B}" type="presOf" srcId="{34C60AC1-3BAF-4349-9B04-1EBEAA6874AE}" destId="{614AE268-84D0-4EF9-B74B-195569128116}" srcOrd="1" destOrd="1" presId="urn:microsoft.com/office/officeart/2005/8/layout/vList4#1"/>
    <dgm:cxn modelId="{FDD1482B-C7A6-4E25-8378-C12941B30A8E}" type="presOf" srcId="{855CB492-B9C1-4831-9453-D02DC01556CB}" destId="{6E62D4D7-9191-4501-B151-D627F722878F}" srcOrd="1" destOrd="0" presId="urn:microsoft.com/office/officeart/2005/8/layout/vList4#1"/>
    <dgm:cxn modelId="{2AB67776-5785-4CD8-A91E-6AD4B9A16254}" type="presOf" srcId="{C5C86733-1C4E-4ABE-BC8B-70E73BF8076C}" destId="{50CD8E78-60B6-449B-AD20-121950675E4A}" srcOrd="0" destOrd="1" presId="urn:microsoft.com/office/officeart/2005/8/layout/vList4#1"/>
    <dgm:cxn modelId="{6A3F23EF-C431-4E83-A715-70896D9642BB}" type="presOf" srcId="{A8C219C7-9F00-4E75-8B16-481975849224}" destId="{66C8A01D-04C6-4396-8787-43DC36C8480A}" srcOrd="1" destOrd="2" presId="urn:microsoft.com/office/officeart/2005/8/layout/vList4#1"/>
    <dgm:cxn modelId="{7442FBE8-417F-4111-B6ED-AEAE7C9C435B}" srcId="{855CB492-B9C1-4831-9453-D02DC01556CB}" destId="{75152ED6-09D4-4CB2-B330-0EBA2A1F6BEE}" srcOrd="1" destOrd="0" parTransId="{CC109D3F-9445-4552-9CA0-A9E9B002361B}" sibTransId="{C930B535-36DD-47E2-9858-8F6E44F2C9EA}"/>
    <dgm:cxn modelId="{A9C6CDE7-7C0A-42E0-A0A4-D2B2A9539A59}" type="presOf" srcId="{F883D463-9FC1-405D-86B6-DFDB1BF4DFD4}" destId="{9A27448D-784B-4861-9334-121A223779B3}" srcOrd="0" destOrd="3" presId="urn:microsoft.com/office/officeart/2005/8/layout/vList4#1"/>
    <dgm:cxn modelId="{4A70D031-B137-44CE-AE96-7C0DA5874E28}" type="presOf" srcId="{F883D463-9FC1-405D-86B6-DFDB1BF4DFD4}" destId="{614AE268-84D0-4EF9-B74B-195569128116}" srcOrd="1" destOrd="3" presId="urn:microsoft.com/office/officeart/2005/8/layout/vList4#1"/>
    <dgm:cxn modelId="{E1E70704-B184-417B-9262-1209773EB354}" srcId="{A518AB0A-7BED-45CC-8968-54C5D48470FD}" destId="{855CB492-B9C1-4831-9453-D02DC01556CB}" srcOrd="1" destOrd="0" parTransId="{46A500E4-F521-4FED-80BC-55EF97D6434D}" sibTransId="{89B1A5F6-0C83-44AA-BDC4-F0486C8FEB1C}"/>
    <dgm:cxn modelId="{B6F5DB0F-6F0D-4F87-B8D3-27626AC04EF9}" type="presOf" srcId="{011776CB-E079-448D-8CBF-0D6A1B0031D4}" destId="{614AE268-84D0-4EF9-B74B-195569128116}" srcOrd="1" destOrd="4" presId="urn:microsoft.com/office/officeart/2005/8/layout/vList4#1"/>
    <dgm:cxn modelId="{6F115F44-659B-4F05-B63A-B4D0CA030111}" type="presOf" srcId="{D74C87B0-8199-4D82-97CA-8716D0810C88}" destId="{614AE268-84D0-4EF9-B74B-195569128116}" srcOrd="1" destOrd="0" presId="urn:microsoft.com/office/officeart/2005/8/layout/vList4#1"/>
    <dgm:cxn modelId="{654CA295-B553-4EDA-B1A7-6BE287545A9A}" type="presOf" srcId="{098ADAF1-68DC-4019-95EC-CF9DEA0595F5}" destId="{6E62D4D7-9191-4501-B151-D627F722878F}" srcOrd="1" destOrd="1" presId="urn:microsoft.com/office/officeart/2005/8/layout/vList4#1"/>
    <dgm:cxn modelId="{B64F7126-809B-46FA-8512-AB45C1CB52DD}" srcId="{A518AB0A-7BED-45CC-8968-54C5D48470FD}" destId="{38804BD3-7704-44DB-93A2-A6FB8DF386BF}" srcOrd="0" destOrd="0" parTransId="{5AECA738-EC58-4AD8-B30B-720E0E369E9D}" sibTransId="{97E853D5-3B2B-4DCE-BF44-F459F80E6EE5}"/>
    <dgm:cxn modelId="{BA9EDC63-367B-4D99-8DC4-21DC7F81D9EF}" type="presParOf" srcId="{8A587B36-857B-41ED-B7A7-D47113F79935}" destId="{64EB5DFD-492E-47C2-A4DD-BBD451AF4F4E}" srcOrd="0" destOrd="0" presId="urn:microsoft.com/office/officeart/2005/8/layout/vList4#1"/>
    <dgm:cxn modelId="{4C759129-E5AF-4C8F-9D8D-CBDD0B23F557}" type="presParOf" srcId="{64EB5DFD-492E-47C2-A4DD-BBD451AF4F4E}" destId="{50CD8E78-60B6-449B-AD20-121950675E4A}" srcOrd="0" destOrd="0" presId="urn:microsoft.com/office/officeart/2005/8/layout/vList4#1"/>
    <dgm:cxn modelId="{5ADE4FC5-4E43-4764-B668-4560419618E9}" type="presParOf" srcId="{64EB5DFD-492E-47C2-A4DD-BBD451AF4F4E}" destId="{C72FE72D-A4DA-4420-9D63-39C025359A7F}" srcOrd="1" destOrd="0" presId="urn:microsoft.com/office/officeart/2005/8/layout/vList4#1"/>
    <dgm:cxn modelId="{31BAC628-681A-48C1-A856-FC84FCF0FD97}" type="presParOf" srcId="{64EB5DFD-492E-47C2-A4DD-BBD451AF4F4E}" destId="{66C8A01D-04C6-4396-8787-43DC36C8480A}" srcOrd="2" destOrd="0" presId="urn:microsoft.com/office/officeart/2005/8/layout/vList4#1"/>
    <dgm:cxn modelId="{04C87A55-32CC-4543-92E6-472C5AA51D22}" type="presParOf" srcId="{8A587B36-857B-41ED-B7A7-D47113F79935}" destId="{93AC31F7-E6D2-45E8-BD17-C2F01F80D57E}" srcOrd="1" destOrd="0" presId="urn:microsoft.com/office/officeart/2005/8/layout/vList4#1"/>
    <dgm:cxn modelId="{230479EA-F6C5-48F6-9FD0-DDF53BFFD730}" type="presParOf" srcId="{8A587B36-857B-41ED-B7A7-D47113F79935}" destId="{B249F259-2691-44EA-A647-C688963D4FA1}" srcOrd="2" destOrd="0" presId="urn:microsoft.com/office/officeart/2005/8/layout/vList4#1"/>
    <dgm:cxn modelId="{68483B11-C78E-48AB-BAF0-136E6D998915}" type="presParOf" srcId="{B249F259-2691-44EA-A647-C688963D4FA1}" destId="{D220A56B-34B4-4DD0-B125-97D865139D92}" srcOrd="0" destOrd="0" presId="urn:microsoft.com/office/officeart/2005/8/layout/vList4#1"/>
    <dgm:cxn modelId="{5C727527-6451-459C-8C13-C04B66CDFC12}" type="presParOf" srcId="{B249F259-2691-44EA-A647-C688963D4FA1}" destId="{AC85F51E-059B-4E4B-88C8-BEEAF6E6C8CB}" srcOrd="1" destOrd="0" presId="urn:microsoft.com/office/officeart/2005/8/layout/vList4#1"/>
    <dgm:cxn modelId="{C2268CC7-9AE2-4D3C-A197-186A3CF4F9CE}" type="presParOf" srcId="{B249F259-2691-44EA-A647-C688963D4FA1}" destId="{6E62D4D7-9191-4501-B151-D627F722878F}" srcOrd="2" destOrd="0" presId="urn:microsoft.com/office/officeart/2005/8/layout/vList4#1"/>
    <dgm:cxn modelId="{A63C60A3-E5A5-4815-9025-D704A2E84B60}" type="presParOf" srcId="{8A587B36-857B-41ED-B7A7-D47113F79935}" destId="{821F83A2-5DE7-4DB3-AC2F-3437098DDD8C}" srcOrd="3" destOrd="0" presId="urn:microsoft.com/office/officeart/2005/8/layout/vList4#1"/>
    <dgm:cxn modelId="{8C23873D-1BD0-408C-B940-F52B0F6BE1FB}" type="presParOf" srcId="{8A587B36-857B-41ED-B7A7-D47113F79935}" destId="{42D704DB-7DF6-440E-B7C9-644A864B0BFF}" srcOrd="4" destOrd="0" presId="urn:microsoft.com/office/officeart/2005/8/layout/vList4#1"/>
    <dgm:cxn modelId="{EB2AE1FD-237C-4307-A7AF-DD08FAE0C26B}" type="presParOf" srcId="{42D704DB-7DF6-440E-B7C9-644A864B0BFF}" destId="{9A27448D-784B-4861-9334-121A223779B3}" srcOrd="0" destOrd="0" presId="urn:microsoft.com/office/officeart/2005/8/layout/vList4#1"/>
    <dgm:cxn modelId="{0ACE7D35-658A-4E43-97EC-67E7819958CC}" type="presParOf" srcId="{42D704DB-7DF6-440E-B7C9-644A864B0BFF}" destId="{CB3108F3-6AC6-46B9-815A-42013ADAA734}" srcOrd="1" destOrd="0" presId="urn:microsoft.com/office/officeart/2005/8/layout/vList4#1"/>
    <dgm:cxn modelId="{3B4EE701-EC90-45B6-816A-E76647CB6391}" type="presParOf" srcId="{42D704DB-7DF6-440E-B7C9-644A864B0BFF}" destId="{614AE268-84D0-4EF9-B74B-195569128116}" srcOrd="2" destOrd="0" presId="urn:microsoft.com/office/officeart/2005/8/layout/vList4#1"/>
    <dgm:cxn modelId="{90E16F08-8EE9-4462-9F46-1C6EB6E9704B}" type="presParOf" srcId="{8A587B36-857B-41ED-B7A7-D47113F79935}" destId="{540D9C1A-F7EF-4C42-8E40-E43DCD410462}" srcOrd="5" destOrd="0" presId="urn:microsoft.com/office/officeart/2005/8/layout/vList4#1"/>
    <dgm:cxn modelId="{E40CB597-EFFB-4881-8A57-FACE8CB4C702}" type="presParOf" srcId="{8A587B36-857B-41ED-B7A7-D47113F79935}" destId="{8E18C6B9-65AB-4143-ACFB-F77B95B74E4A}" srcOrd="6" destOrd="0" presId="urn:microsoft.com/office/officeart/2005/8/layout/vList4#1"/>
    <dgm:cxn modelId="{52157D4A-2623-457D-A532-B117364C36F1}" type="presParOf" srcId="{8E18C6B9-65AB-4143-ACFB-F77B95B74E4A}" destId="{9E808720-DA3C-4D88-83BC-C88B0AC710F3}" srcOrd="0" destOrd="0" presId="urn:microsoft.com/office/officeart/2005/8/layout/vList4#1"/>
    <dgm:cxn modelId="{03319C6C-9584-4414-9304-5B07F855A445}" type="presParOf" srcId="{8E18C6B9-65AB-4143-ACFB-F77B95B74E4A}" destId="{5C5B56BD-76A1-46D2-95E9-D7A31171320F}" srcOrd="1" destOrd="0" presId="urn:microsoft.com/office/officeart/2005/8/layout/vList4#1"/>
    <dgm:cxn modelId="{14E08EA4-52E7-41F4-AC6F-AAC20C4FDD6B}" type="presParOf" srcId="{8E18C6B9-65AB-4143-ACFB-F77B95B74E4A}" destId="{C47FD7BB-128E-4643-98CA-3F319452AC9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D8E78-60B6-449B-AD20-121950675E4A}">
      <dsp:nvSpPr>
        <dsp:cNvPr id="0" name=""/>
        <dsp:cNvSpPr/>
      </dsp:nvSpPr>
      <dsp:spPr>
        <a:xfrm>
          <a:off x="0" y="0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1 - Infrastruktura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Konkurenceschopné, dostupné a bezpečné regiony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1,6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Doprava, integrované dopravní systémy, IZS</a:t>
          </a:r>
          <a:endParaRPr lang="cs-CZ" sz="1200" kern="1200" dirty="0"/>
        </a:p>
      </dsp:txBody>
      <dsp:txXfrm>
        <a:off x="1751113" y="0"/>
        <a:ext cx="6478486" cy="1051932"/>
      </dsp:txXfrm>
    </dsp:sp>
    <dsp:sp modelId="{C72FE72D-A4DA-4420-9D63-39C025359A7F}">
      <dsp:nvSpPr>
        <dsp:cNvPr id="0" name=""/>
        <dsp:cNvSpPr/>
      </dsp:nvSpPr>
      <dsp:spPr>
        <a:xfrm>
          <a:off x="105193" y="105193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4000" b="-14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220A56B-34B4-4DD0-B125-97D865139D92}">
      <dsp:nvSpPr>
        <dsp:cNvPr id="0" name=""/>
        <dsp:cNvSpPr/>
      </dsp:nvSpPr>
      <dsp:spPr>
        <a:xfrm>
          <a:off x="0" y="1157126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2 - Lidé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Zkvalitnění veřejných služeb a podmínek života pro obyvatele regionů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1,7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Sociální služby/bydlení, sociální podnikání, zdravotní péče, vzdělávání, zateplování</a:t>
          </a:r>
          <a:endParaRPr lang="cs-CZ" sz="1200" kern="1200" dirty="0"/>
        </a:p>
      </dsp:txBody>
      <dsp:txXfrm>
        <a:off x="1751113" y="1157126"/>
        <a:ext cx="6478486" cy="1051932"/>
      </dsp:txXfrm>
    </dsp:sp>
    <dsp:sp modelId="{AC85F51E-059B-4E4B-88C8-BEEAF6E6C8CB}">
      <dsp:nvSpPr>
        <dsp:cNvPr id="0" name=""/>
        <dsp:cNvSpPr/>
      </dsp:nvSpPr>
      <dsp:spPr>
        <a:xfrm>
          <a:off x="105193" y="1262319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A27448D-784B-4861-9334-121A223779B3}">
      <dsp:nvSpPr>
        <dsp:cNvPr id="0" name=""/>
        <dsp:cNvSpPr/>
      </dsp:nvSpPr>
      <dsp:spPr>
        <a:xfrm>
          <a:off x="0" y="2314252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3 - Instituce</a:t>
          </a:r>
          <a:endParaRPr lang="cs-CZ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Dobrá správa území a zefektivnění veřejných institucí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Alokace 0,8 mld. EUR</a:t>
          </a:r>
          <a:endParaRPr lang="cs-CZ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dědictví, e-Government, dokumenty územního rozvoje</a:t>
          </a:r>
          <a:endParaRPr lang="cs-CZ" sz="12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100" kern="1200" dirty="0"/>
        </a:p>
      </dsp:txBody>
      <dsp:txXfrm>
        <a:off x="1751113" y="2314252"/>
        <a:ext cx="6478486" cy="1051932"/>
      </dsp:txXfrm>
    </dsp:sp>
    <dsp:sp modelId="{CB3108F3-6AC6-46B9-815A-42013ADAA734}">
      <dsp:nvSpPr>
        <dsp:cNvPr id="0" name=""/>
        <dsp:cNvSpPr/>
      </dsp:nvSpPr>
      <dsp:spPr>
        <a:xfrm>
          <a:off x="105193" y="2419445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808720-DA3C-4D88-83BC-C88B0AC710F3}">
      <dsp:nvSpPr>
        <dsp:cNvPr id="0" name=""/>
        <dsp:cNvSpPr/>
      </dsp:nvSpPr>
      <dsp:spPr>
        <a:xfrm>
          <a:off x="0" y="3474029"/>
          <a:ext cx="8229600" cy="10519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900" b="1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Prioritní osa 4 - Komunitně vedený místní rozvoj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- </a:t>
          </a:r>
          <a:r>
            <a:rPr lang="cs-CZ" sz="1200" kern="1200" dirty="0" smtClean="0"/>
            <a:t>Alokace 390 mil. EUR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  - Posílení CLLD, provozní a animační náklady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500" kern="1200" dirty="0" smtClean="0"/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 </a:t>
          </a:r>
          <a:endParaRPr lang="cs-CZ" sz="1800" kern="1200" dirty="0"/>
        </a:p>
      </dsp:txBody>
      <dsp:txXfrm>
        <a:off x="1751113" y="3474029"/>
        <a:ext cx="6478486" cy="1051932"/>
      </dsp:txXfrm>
    </dsp:sp>
    <dsp:sp modelId="{5C5B56BD-76A1-46D2-95E9-D7A31171320F}">
      <dsp:nvSpPr>
        <dsp:cNvPr id="0" name=""/>
        <dsp:cNvSpPr/>
      </dsp:nvSpPr>
      <dsp:spPr>
        <a:xfrm>
          <a:off x="105193" y="3576571"/>
          <a:ext cx="1645920" cy="84154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0698" y="0"/>
            <a:ext cx="293951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0698" y="9428164"/>
            <a:ext cx="2939519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0" y="4715154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altLang="cs-CZ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E9683-DCA1-4D29-A1E5-EBDFC7E9286E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E65AD-F62A-4B4A-A85B-83F31EFFECE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0F964-EA3D-41D0-97A3-658755B0D27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F71AC-FDB0-4430-B852-EAD316855ED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17C547-04B9-493A-B743-84B3CB6E1FA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4497A-0ADB-437E-B237-1D59F4E92B4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6E777A-EBE4-43EE-B16C-1D14EB13142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BE49B-9DD5-4652-9180-96D6A108E91C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18EB08-8B8E-40F1-BC4B-813AA6EBF55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D52F52-9068-44ED-8E35-96BB550F443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2E694-7E52-4737-9917-0B0EDB8FE6F5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17.2.2016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kontakty/kontakty-irop" TargetMode="External"/><Relationship Id="rId2" Type="http://schemas.openxmlformats.org/officeDocument/2006/relationships/hyperlink" Target="http://dotaceeu.cz/cs/microsites/irop/kontakt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taceeu.cz/cs/microsites/irop/vyzv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IROP" TargetMode="Externa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fiserova@mmr.cz" TargetMode="External"/><Relationship Id="rId2" Type="http://schemas.openxmlformats.org/officeDocument/2006/relationships/hyperlink" Target="mailto:ales.pekarek@mmr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otaceeu.cz/cs/Microsites/IROP/Dokumenty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85000" lnSpcReduction="20000"/>
          </a:bodyPr>
          <a:lstStyle/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19. 1. 2016</a:t>
            </a:r>
          </a:p>
          <a:p>
            <a:pPr algn="l" eaLnBrk="1" hangingPunct="1"/>
            <a:r>
              <a:rPr lang="cs-CZ" altLang="cs-CZ" sz="2500" dirty="0" smtClean="0">
                <a:solidFill>
                  <a:srgbClr val="000000"/>
                </a:solidFill>
                <a:ea typeface="Myriad Pro"/>
                <a:cs typeface="Myriad Pro"/>
              </a:rPr>
              <a:t>Praha</a:t>
            </a: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30393" y="849313"/>
            <a:ext cx="6545263" cy="3205162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SEMINÁŘ PRO ŽADATELE</a:t>
            </a:r>
          </a:p>
          <a:p>
            <a:pPr>
              <a:lnSpc>
                <a:spcPct val="107000"/>
              </a:lnSpc>
            </a:pP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21. výzva IROP</a:t>
            </a:r>
            <a:b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70C0"/>
                </a:solidFill>
                <a:latin typeface="Myriad Pro Black"/>
                <a:ea typeface="Myriad Pro Black"/>
                <a:cs typeface="Myriad Pro Black"/>
              </a:rPr>
              <a:t>„MUZEA“</a:t>
            </a: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 smtClean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600" i="1" cap="none" dirty="0" smtClean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1620" y="4947265"/>
            <a:ext cx="187220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17. 2. 2016</a:t>
            </a:r>
          </a:p>
          <a:p>
            <a:r>
              <a:rPr lang="cs-CZ" sz="2000" dirty="0" smtClean="0"/>
              <a:t>Praha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3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3 – Instituce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3.1</a:t>
            </a:r>
            <a:r>
              <a:rPr lang="cs-CZ" sz="2200" dirty="0" smtClean="0">
                <a:latin typeface="Myriad Pro"/>
              </a:rPr>
              <a:t> Zefektivnění prezentace, posílení ochrany a  rozvoje  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kulturního dědictví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3.2 </a:t>
            </a:r>
            <a:r>
              <a:rPr lang="cs-CZ" sz="2200" dirty="0" smtClean="0">
                <a:latin typeface="Myriad Pro"/>
              </a:rPr>
              <a:t>Zvyšování efektivity a transparentnosti veřejné správy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prostřednictvím rozvoje využití a kvality systémů</a:t>
            </a:r>
          </a:p>
          <a:p>
            <a:pPr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3.3 </a:t>
            </a:r>
            <a:r>
              <a:rPr lang="cs-CZ" sz="2200" dirty="0" smtClean="0">
                <a:latin typeface="Myriad Pro"/>
              </a:rPr>
              <a:t>Podpora pořizování a uplatňování dokumentů územního 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rozvoje</a:t>
            </a:r>
          </a:p>
        </p:txBody>
      </p:sp>
    </p:spTree>
    <p:extLst>
      <p:ext uri="{BB962C8B-B14F-4D97-AF65-F5344CB8AC3E}">
        <p14:creationId xmlns:p14="http://schemas.microsoft.com/office/powerpoint/2010/main" val="204977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4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4 - Komunitně vedený místní rozvoj</a:t>
            </a:r>
          </a:p>
          <a:p>
            <a:pPr>
              <a:lnSpc>
                <a:spcPct val="150000"/>
              </a:lnSpc>
            </a:pPr>
            <a:endParaRPr lang="cs-CZ" sz="2200" b="1" dirty="0" smtClean="0">
              <a:latin typeface="Myriad Pro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Myriad Pro"/>
              </a:rPr>
              <a:t>SC 4.1</a:t>
            </a:r>
            <a:r>
              <a:rPr lang="cs-CZ" sz="2200" dirty="0">
                <a:latin typeface="Myriad Pro"/>
              </a:rPr>
              <a:t> Posílení komunitně vedeného místního rozvoje za účelem</a:t>
            </a:r>
          </a:p>
          <a:p>
            <a:r>
              <a:rPr lang="cs-CZ" sz="2200" dirty="0" smtClean="0">
                <a:latin typeface="Myriad Pro"/>
              </a:rPr>
              <a:t>	zvýšení </a:t>
            </a:r>
            <a:r>
              <a:rPr lang="cs-CZ" sz="2200" dirty="0">
                <a:latin typeface="Myriad Pro"/>
              </a:rPr>
              <a:t>kvality života ve venkovských oblastech </a:t>
            </a:r>
            <a:r>
              <a:rPr lang="cs-CZ" sz="2200" dirty="0" smtClean="0">
                <a:latin typeface="Myriad Pro"/>
              </a:rPr>
              <a:t>a </a:t>
            </a:r>
            <a:r>
              <a:rPr lang="cs-CZ" sz="2200" dirty="0" err="1" smtClean="0">
                <a:latin typeface="Myriad Pro"/>
              </a:rPr>
              <a:t>aktivi</a:t>
            </a:r>
            <a:r>
              <a:rPr lang="cs-CZ" sz="2200" dirty="0" smtClean="0">
                <a:latin typeface="Myriad Pro"/>
              </a:rPr>
              <a:t>- 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</a:t>
            </a:r>
            <a:r>
              <a:rPr lang="cs-CZ" sz="2200" dirty="0" err="1" smtClean="0">
                <a:latin typeface="Myriad Pro"/>
              </a:rPr>
              <a:t>zace</a:t>
            </a:r>
            <a:r>
              <a:rPr lang="cs-CZ" sz="2200" dirty="0" smtClean="0">
                <a:latin typeface="Myriad Pro"/>
              </a:rPr>
              <a:t> </a:t>
            </a:r>
            <a:r>
              <a:rPr lang="cs-CZ" sz="2200" dirty="0">
                <a:latin typeface="Myriad Pro"/>
              </a:rPr>
              <a:t>místního </a:t>
            </a:r>
            <a:r>
              <a:rPr lang="cs-CZ" sz="2200" dirty="0" smtClean="0">
                <a:latin typeface="Myriad Pro"/>
              </a:rPr>
              <a:t>potenciálu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4.2 </a:t>
            </a:r>
            <a:r>
              <a:rPr lang="cs-CZ" sz="2200" dirty="0">
                <a:latin typeface="Myriad Pro"/>
              </a:rPr>
              <a:t>Posílení kapacit komunitně vedeného místního rozvoje </a:t>
            </a:r>
            <a:r>
              <a:rPr lang="cs-CZ" sz="2200" dirty="0" smtClean="0">
                <a:latin typeface="Myriad Pro"/>
              </a:rPr>
              <a:t>za 	účelem </a:t>
            </a:r>
            <a:r>
              <a:rPr lang="cs-CZ" sz="2200" dirty="0">
                <a:latin typeface="Myriad Pro"/>
              </a:rPr>
              <a:t>zlepšení řídících a administrativních </a:t>
            </a:r>
            <a:r>
              <a:rPr lang="cs-CZ" sz="2200" dirty="0" smtClean="0">
                <a:latin typeface="Myriad Pro"/>
              </a:rPr>
              <a:t>schopností 	MAS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4742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7524" y="1217613"/>
            <a:ext cx="8568952" cy="4984750"/>
          </a:xfrm>
        </p:spPr>
        <p:txBody>
          <a:bodyPr rtlCol="0">
            <a:no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b="1" dirty="0" smtClean="0"/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Cíl</a:t>
            </a:r>
            <a:r>
              <a:rPr lang="cs-CZ" sz="2000" b="1" dirty="0"/>
              <a:t>: </a:t>
            </a:r>
            <a:r>
              <a:rPr lang="cs-CZ" sz="2000" dirty="0"/>
              <a:t>zachovat, ochránit a rozvíjet potenciál kulturního dědictví a využít ho k vyváženému rozvoji </a:t>
            </a:r>
            <a:r>
              <a:rPr lang="cs-CZ" sz="2000" dirty="0" smtClean="0"/>
              <a:t>území</a:t>
            </a:r>
            <a:endParaRPr lang="cs-CZ" sz="2000" dirty="0"/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A</a:t>
            </a:r>
            <a:r>
              <a:rPr lang="fr-FR" sz="2000" b="1" dirty="0"/>
              <a:t>lokace:  </a:t>
            </a:r>
            <a:r>
              <a:rPr lang="fr-FR" sz="2000" dirty="0"/>
              <a:t>425 mil. EUR</a:t>
            </a:r>
            <a:r>
              <a:rPr lang="cs-CZ" sz="2000" dirty="0"/>
              <a:t> (</a:t>
            </a:r>
            <a:r>
              <a:rPr lang="cs-CZ" sz="2000" dirty="0" smtClean="0"/>
              <a:t>EFRR, </a:t>
            </a:r>
            <a:r>
              <a:rPr lang="cs-CZ" sz="2000" dirty="0"/>
              <a:t>cca 9 % celkové alokace IROP)</a:t>
            </a:r>
            <a:br>
              <a:rPr lang="cs-CZ" sz="2000" dirty="0"/>
            </a:br>
            <a:r>
              <a:rPr lang="cs-CZ" sz="2000" dirty="0"/>
              <a:t>			   cca 13 mld. Kč včetně národního kofinancování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000" b="1" dirty="0" smtClean="0"/>
              <a:t>Aktivity: </a:t>
            </a:r>
            <a:r>
              <a:rPr lang="cs-CZ" sz="2000" b="1" dirty="0"/>
              <a:t>a</a:t>
            </a:r>
            <a:r>
              <a:rPr lang="cs-CZ" sz="2000" b="1" dirty="0" smtClean="0"/>
              <a:t>) Revitalizace souboru vybraných památek</a:t>
            </a: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  <a:defRPr/>
            </a:pPr>
            <a:r>
              <a:rPr lang="cs-CZ" sz="2000" b="1" dirty="0" smtClean="0"/>
              <a:t>                    </a:t>
            </a:r>
            <a:r>
              <a:rPr lang="cs-CZ" sz="2000" b="1" dirty="0"/>
              <a:t>b</a:t>
            </a:r>
            <a:r>
              <a:rPr lang="cs-CZ" sz="2000" b="1" dirty="0" smtClean="0"/>
              <a:t>) Zefektivnění </a:t>
            </a:r>
            <a:r>
              <a:rPr lang="cs-CZ" sz="2000" b="1" dirty="0"/>
              <a:t>ochrany a využívání sbírkových fondů a </a:t>
            </a:r>
            <a:r>
              <a:rPr lang="cs-CZ" sz="2000" b="1" dirty="0" smtClean="0"/>
              <a:t>				     jejich zpřístupnění </a:t>
            </a:r>
            <a:r>
              <a:rPr lang="cs-CZ" sz="2000" b="1" dirty="0"/>
              <a:t>(muzea</a:t>
            </a:r>
            <a:r>
              <a:rPr lang="cs-CZ" sz="2000" b="1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b="1" dirty="0"/>
              <a:t> </a:t>
            </a:r>
            <a:r>
              <a:rPr lang="cs-CZ" sz="2000" b="1" dirty="0" smtClean="0"/>
              <a:t>                   </a:t>
            </a:r>
            <a:r>
              <a:rPr lang="cs-CZ" sz="2000" b="1" dirty="0"/>
              <a:t>c</a:t>
            </a:r>
            <a:r>
              <a:rPr lang="cs-CZ" sz="2000" b="1" dirty="0" smtClean="0"/>
              <a:t>) Zefektivnění </a:t>
            </a:r>
            <a:r>
              <a:rPr lang="cs-CZ" sz="2000" b="1" dirty="0"/>
              <a:t>ochrany a využívání knihovních fondů a </a:t>
            </a:r>
            <a:r>
              <a:rPr lang="cs-CZ" sz="2000" b="1" dirty="0" smtClean="0"/>
              <a:t>				     jejich zpřístupnění </a:t>
            </a:r>
            <a:r>
              <a:rPr lang="cs-CZ" sz="2000" b="1" dirty="0"/>
              <a:t>(knihovny</a:t>
            </a:r>
            <a:r>
              <a:rPr lang="cs-CZ" sz="2000" b="1" dirty="0" smtClean="0"/>
              <a:t>) </a:t>
            </a:r>
          </a:p>
          <a:p>
            <a:pPr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/>
            </a:pPr>
            <a:endParaRPr lang="cs-CZ" sz="20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3.1: Zefektivnění prezentace, posílení ochrany a rozvoje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306903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3" y="16024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7524" y="1217613"/>
            <a:ext cx="8568952" cy="4984750"/>
          </a:xfrm>
        </p:spPr>
        <p:txBody>
          <a:bodyPr rtlCol="0">
            <a:noAutofit/>
          </a:bodyPr>
          <a:lstStyle/>
          <a:p>
            <a:pPr marL="457200" indent="-457200">
              <a:spcBef>
                <a:spcPts val="1800"/>
              </a:spcBef>
              <a:buAutoNum type="alphaLcParenR"/>
            </a:pPr>
            <a:endParaRPr lang="cs-CZ" sz="2000" b="1" dirty="0" smtClean="0"/>
          </a:p>
          <a:p>
            <a:pPr marL="457200" indent="-457200">
              <a:spcBef>
                <a:spcPts val="1800"/>
              </a:spcBef>
              <a:buFont typeface="+mj-lt"/>
              <a:buAutoNum type="alphaLcParenR"/>
            </a:pPr>
            <a:r>
              <a:rPr lang="cs-CZ" sz="2000" b="1" dirty="0" smtClean="0"/>
              <a:t>Revitalizace souboru vybraných památek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000" dirty="0" smtClean="0"/>
              <a:t>Památky zapsané na Seznamu UNESCO, na Indikativním seznamu UNESCO, národní kulturní památky k 1.1.2014, památky na Indikativním seznamu NKP k </a:t>
            </a:r>
            <a:r>
              <a:rPr lang="cs-CZ" sz="2000" smtClean="0"/>
              <a:t>1.1.2014.</a:t>
            </a: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  <a:defRPr/>
            </a:pPr>
            <a:r>
              <a:rPr lang="cs-CZ" sz="2000" b="1" smtClean="0"/>
              <a:t>b</a:t>
            </a:r>
            <a:r>
              <a:rPr lang="cs-CZ" sz="2000" b="1" dirty="0" smtClean="0"/>
              <a:t>)    Zefektivnění </a:t>
            </a:r>
            <a:r>
              <a:rPr lang="cs-CZ" sz="2000" b="1" dirty="0"/>
              <a:t>ochrany a využívání sbírkových fondů a </a:t>
            </a:r>
            <a:r>
              <a:rPr lang="cs-CZ" sz="2000" b="1" dirty="0" smtClean="0"/>
              <a:t>				     jejich zpřístupnění </a:t>
            </a:r>
            <a:r>
              <a:rPr lang="cs-CZ" sz="2000" b="1" dirty="0"/>
              <a:t>(muzea</a:t>
            </a:r>
            <a:r>
              <a:rPr lang="cs-CZ" sz="2000" b="1" dirty="0" smtClean="0"/>
              <a:t>) </a:t>
            </a: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  <a:defRPr/>
            </a:pPr>
            <a:r>
              <a:rPr lang="cs-CZ" sz="2000" dirty="0" smtClean="0"/>
              <a:t>Muzea zřizovaná státem nebo krajem, spravující sbírku  podle zákona č. 122/2000 Sb.</a:t>
            </a: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  <a:defRPr/>
            </a:pPr>
            <a:r>
              <a:rPr lang="cs-CZ" sz="2000" b="1" dirty="0" smtClean="0"/>
              <a:t>c)     Zefektivnění </a:t>
            </a:r>
            <a:r>
              <a:rPr lang="cs-CZ" sz="2000" b="1" dirty="0"/>
              <a:t>ochrany a využívání knihovních fondů a </a:t>
            </a:r>
            <a:r>
              <a:rPr lang="cs-CZ" sz="2000" b="1" dirty="0" smtClean="0"/>
              <a:t>				     jejich zpřístupnění </a:t>
            </a:r>
            <a:r>
              <a:rPr lang="cs-CZ" sz="2000" b="1" dirty="0"/>
              <a:t>(knihovny</a:t>
            </a:r>
            <a:r>
              <a:rPr lang="cs-CZ" sz="2000" b="1" dirty="0" smtClean="0"/>
              <a:t>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None/>
              <a:defRPr/>
            </a:pPr>
            <a:r>
              <a:rPr lang="cs-CZ" sz="2000" dirty="0" smtClean="0"/>
              <a:t>Knihovny zřízené podle § 3b zákona č. 257/2001 Sb., o knihovnách.</a:t>
            </a:r>
          </a:p>
          <a:p>
            <a:pPr marL="0" indent="0">
              <a:spcBef>
                <a:spcPts val="600"/>
              </a:spcBef>
              <a:buClr>
                <a:schemeClr val="tx2"/>
              </a:buClr>
              <a:buNone/>
              <a:defRPr/>
            </a:pPr>
            <a:endParaRPr lang="cs-CZ" sz="2000" dirty="0" smtClean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  <a:p>
            <a:pPr>
              <a:spcAft>
                <a:spcPts val="600"/>
              </a:spcAft>
              <a:buClr>
                <a:schemeClr val="tx2"/>
              </a:buClr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3.1: Zefektivnění prezentace, posílení ochrany a rozvoje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64959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6642" y="1772816"/>
            <a:ext cx="8730716" cy="4984750"/>
          </a:xfrm>
          <a:noFill/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000" b="1" dirty="0" smtClean="0"/>
              <a:t>Příjemci:  </a:t>
            </a:r>
            <a:r>
              <a:rPr lang="fr-FR" sz="2000" dirty="0" smtClean="0"/>
              <a:t>vlastníci </a:t>
            </a:r>
            <a:r>
              <a:rPr lang="cs-CZ" sz="2000" dirty="0" smtClean="0"/>
              <a:t>památek, muzeí a knihoven </a:t>
            </a:r>
            <a:r>
              <a:rPr lang="fr-FR" sz="2000" dirty="0" smtClean="0"/>
              <a:t>nebo subjekty s právem hospodaření (dle zápisu v </a:t>
            </a:r>
            <a:r>
              <a:rPr lang="cs-CZ" sz="2000" dirty="0" smtClean="0"/>
              <a:t>katastru nemovitostí</a:t>
            </a:r>
            <a:r>
              <a:rPr lang="fr-FR" sz="2000" dirty="0" smtClean="0"/>
              <a:t>), kromě fyzických osob nepodnikajících</a:t>
            </a: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 smtClean="0"/>
              <a:t>Územní zaměření podpory:  </a:t>
            </a:r>
            <a:r>
              <a:rPr lang="cs-CZ" sz="2000" dirty="0" smtClean="0"/>
              <a:t>území celé ČR mimo území hl. m. Prahy (hlavní je místo realizace)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 smtClean="0"/>
              <a:t>Rozsah podpory v SC 3.1:</a:t>
            </a:r>
            <a:r>
              <a:rPr lang="cs-CZ" sz="2000" dirty="0" smtClean="0"/>
              <a:t> maximum možného, dojednáno při přípravě Programového dokumentu IROP s Evropskou komisí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/>
              <a:t>Omezení maximálních celkových výdajů projektu: </a:t>
            </a:r>
            <a:r>
              <a:rPr lang="cs-CZ" sz="2000" dirty="0"/>
              <a:t> požadavek EK – </a:t>
            </a:r>
            <a:r>
              <a:rPr lang="cs-CZ" sz="2000" b="1" dirty="0"/>
              <a:t>5</a:t>
            </a:r>
            <a:r>
              <a:rPr lang="cs-CZ" sz="2000" dirty="0"/>
              <a:t>/10 mil. EUR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3.1: Zefektivnění prezentace, posílení ochrany a rozvoje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294119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6642" y="1772816"/>
            <a:ext cx="8730716" cy="4984750"/>
          </a:xfrm>
          <a:noFill/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b="1" dirty="0"/>
              <a:t>E</a:t>
            </a:r>
            <a:r>
              <a:rPr lang="cs-CZ" sz="2000" b="1" dirty="0" smtClean="0"/>
              <a:t>x post financování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Příjemce podává po ukončení etapy žádost o platbu a doklady prokazující úhradu vynaložených výdajů. Finanční prostředky příjemce obdrží po schválení žádosti o platbu na ŘO IROP.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000" dirty="0" smtClean="0"/>
              <a:t>Podrobnosti k financování jsou uvedeny v kap. 18 Obecných pravidel.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 smtClean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  <a:p>
            <a:pPr>
              <a:spcAft>
                <a:spcPts val="600"/>
              </a:spcAft>
              <a:defRPr/>
            </a:pPr>
            <a:endParaRPr lang="cs-CZ" sz="2000" b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0070C0"/>
                </a:solidFill>
                <a:latin typeface="Myriad Pro"/>
              </a:rPr>
              <a:t>SPECIFICKÝ CÍL 3.1: Zefektivnění prezentace, posílení ochrany a rozvoje kulturního dědictví</a:t>
            </a:r>
          </a:p>
        </p:txBody>
      </p:sp>
    </p:spTree>
    <p:extLst>
      <p:ext uri="{BB962C8B-B14F-4D97-AF65-F5344CB8AC3E}">
        <p14:creationId xmlns:p14="http://schemas.microsoft.com/office/powerpoint/2010/main" val="282391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-27384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HARMONOGRAM VÝZEV v oblasti kulturního dědictví</a:t>
            </a:r>
            <a:endParaRPr lang="cs-CZ" sz="3200" dirty="0">
              <a:solidFill>
                <a:srgbClr val="0070C0"/>
              </a:solidFill>
            </a:endParaRPr>
          </a:p>
        </p:txBody>
      </p: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965772"/>
              </p:ext>
            </p:extLst>
          </p:nvPr>
        </p:nvGraphicFramePr>
        <p:xfrm>
          <a:off x="539849" y="1700808"/>
          <a:ext cx="8280623" cy="33154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766"/>
                <a:gridCol w="6191157"/>
                <a:gridCol w="1447700"/>
              </a:tblGrid>
              <a:tr h="3416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SC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 smtClean="0">
                          <a:effectLst/>
                        </a:rPr>
                        <a:t>Název výzvy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Vyhlášení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3.1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Revitalizace vybraných památek I. - kolová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11/2015</a:t>
                      </a:r>
                      <a:endParaRPr lang="cs-CZ" sz="2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3.1</a:t>
                      </a:r>
                      <a:endParaRPr lang="cs-CZ" sz="20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Muzea - kolová</a:t>
                      </a:r>
                      <a:endParaRPr lang="cs-CZ" sz="20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02/2016</a:t>
                      </a:r>
                      <a:endParaRPr lang="cs-CZ" sz="20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3.1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Knihovny – průběžná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03/2016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3.1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Kulturní dědictví</a:t>
                      </a:r>
                      <a:r>
                        <a:rPr lang="cs-CZ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2000" u="none" strike="noStrike" dirty="0" smtClean="0">
                          <a:effectLst/>
                        </a:rPr>
                        <a:t>(ITI) –</a:t>
                      </a:r>
                      <a:r>
                        <a:rPr lang="cs-CZ" sz="2000" u="none" strike="noStrike" baseline="0" dirty="0" smtClean="0">
                          <a:effectLst/>
                        </a:rPr>
                        <a:t> průběžná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04/2016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u="none" strike="noStrike" dirty="0" smtClean="0">
                          <a:effectLst/>
                        </a:rPr>
                        <a:t>Kulturní dědictví (IPRÚ) – průběžná</a:t>
                      </a:r>
                      <a:endParaRPr lang="cs-CZ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03/2016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4.1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 smtClean="0">
                          <a:effectLst/>
                        </a:rPr>
                        <a:t>Komunitně vedený místní rozvoj (CLLD) - Dopravní obslužnost, sociální podnikání, předškolní vzdělávání, kulturní dědictví, územní plánování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</a:rPr>
                        <a:t>04/2016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Revitalizace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vybraných památek II. – kolová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08/2016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9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0070C0"/>
                </a:solidFill>
              </a:rPr>
              <a:t>Kontakty a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Centrum pro regionální rozvoj České republiky:</a:t>
            </a:r>
          </a:p>
          <a:p>
            <a:pPr marL="0" indent="0">
              <a:buNone/>
            </a:pPr>
            <a:r>
              <a:rPr lang="cs-CZ" sz="2400" dirty="0" smtClean="0"/>
              <a:t>(jednotlivá krajská regionální pracoviště CRR)</a:t>
            </a:r>
          </a:p>
          <a:p>
            <a:r>
              <a:rPr lang="cs-CZ" sz="2400" dirty="0">
                <a:hlinkClick r:id="rId2"/>
              </a:rPr>
              <a:t>http://</a:t>
            </a:r>
            <a:r>
              <a:rPr lang="cs-CZ" sz="2400" dirty="0" smtClean="0">
                <a:hlinkClick r:id="rId2"/>
              </a:rPr>
              <a:t>dotaceeu.cz/cs/microsites/irop/kontakty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>
                <a:hlinkClick r:id="rId3"/>
              </a:rPr>
              <a:t>http://www.crr.cz/cs/kontakty/kontakty-irop</a:t>
            </a:r>
            <a:endParaRPr lang="cs-CZ" sz="2400" dirty="0" smtClean="0"/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Výzvy </a:t>
            </a:r>
            <a:r>
              <a:rPr lang="cs-CZ" sz="2400" b="1" dirty="0"/>
              <a:t>k předkládání žádostí o </a:t>
            </a:r>
            <a:r>
              <a:rPr lang="cs-CZ" sz="2400" b="1" dirty="0" smtClean="0"/>
              <a:t>podporu:</a:t>
            </a:r>
            <a:endParaRPr lang="cs-CZ" sz="2400" b="1" dirty="0"/>
          </a:p>
          <a:p>
            <a:r>
              <a:rPr lang="cs-CZ" sz="2400" dirty="0" smtClean="0">
                <a:hlinkClick r:id="rId4"/>
              </a:rPr>
              <a:t>http://dotaceeu.cz/cs/microsites/irop/vyzvy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62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solidFill>
                  <a:srgbClr val="0070C0"/>
                </a:solidFill>
              </a:rPr>
              <a:t>upozornění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Realizace projektu nesmí být ukončena před podáním žádosti o podporu.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Etapy projektu mohou být minimálně tříměsíční.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Doporučení sjednat si pojištění majetku pořízeného z IROP.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 smtClean="0"/>
              <a:t>Pozorně pročíst Podmínky Rozhodnutí o poskytnutí dotace.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132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21. výzva IROP</a:t>
            </a:r>
            <a:br>
              <a:rPr lang="cs-CZ" sz="3200" b="1" dirty="0" smtClean="0">
                <a:solidFill>
                  <a:srgbClr val="0070C0"/>
                </a:solidFill>
                <a:latin typeface="Myriad Pro"/>
              </a:rPr>
            </a:b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„MUZEA“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16" y="1382713"/>
            <a:ext cx="76200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3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2800"/>
            <a:ext cx="8229600" cy="7429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70C0"/>
                </a:solidFill>
              </a:rPr>
              <a:t>Program</a:t>
            </a:r>
            <a:r>
              <a:rPr lang="cs-CZ" sz="3200" dirty="0" smtClean="0">
                <a:solidFill>
                  <a:srgbClr val="0070C0"/>
                </a:solidFill>
              </a:rPr>
              <a:t> SEMINÁŘE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24744"/>
            <a:ext cx="8229600" cy="489654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cs-CZ" sz="2000" dirty="0" smtClean="0"/>
              <a:t>9:00 – 9:30</a:t>
            </a:r>
            <a:r>
              <a:rPr lang="cs-CZ" sz="2000" b="1" dirty="0" smtClean="0"/>
              <a:t>		Prezence účastníků		</a:t>
            </a:r>
            <a:endParaRPr lang="cs-CZ" sz="2000" dirty="0" smtClean="0"/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9:30 – 9:45		</a:t>
            </a:r>
            <a:r>
              <a:rPr lang="cs-CZ" sz="2000" b="1" dirty="0" smtClean="0"/>
              <a:t>Zahájení, představení Integrovaného regionálního 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operačního programu, rolí Řídicího orgánu IROP a Centra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pro regionální rozvoj České republiky</a:t>
            </a:r>
          </a:p>
          <a:p>
            <a:pPr marL="0" indent="0">
              <a:buFont typeface="Arial"/>
              <a:buNone/>
            </a:pPr>
            <a:endParaRPr lang="cs-CZ" sz="2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 smtClean="0"/>
              <a:t>9:45 – 11:15		</a:t>
            </a:r>
            <a:r>
              <a:rPr lang="cs-CZ" sz="2000" b="1" dirty="0" smtClean="0"/>
              <a:t>21. výzva </a:t>
            </a:r>
            <a:r>
              <a:rPr lang="cs-CZ" sz="2000" b="1" dirty="0"/>
              <a:t>IROP </a:t>
            </a:r>
            <a:r>
              <a:rPr lang="cs-CZ" sz="2000" b="1" dirty="0" smtClean="0"/>
              <a:t>„Muzea</a:t>
            </a:r>
            <a:r>
              <a:rPr lang="cs-CZ" sz="2000" b="1" dirty="0"/>
              <a:t>“ –  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				parametry výzvy, podporované aktivity, způsobilé výdaje,  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b="1" dirty="0" smtClean="0"/>
              <a:t>                              povinné přílohy žádosti o podporu, další výzvy, dotazy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endParaRPr lang="cs-CZ" sz="2000" b="1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/>
              <a:t>11:15 – </a:t>
            </a:r>
            <a:r>
              <a:rPr lang="cs-CZ" sz="2000" dirty="0" smtClean="0"/>
              <a:t>11:30		</a:t>
            </a:r>
            <a:r>
              <a:rPr lang="cs-CZ" sz="2000" b="1" dirty="0" smtClean="0"/>
              <a:t>Přestávka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b="1" dirty="0" smtClean="0"/>
          </a:p>
          <a:p>
            <a:pPr marL="0" indent="0">
              <a:buFont typeface="Arial"/>
              <a:buNone/>
            </a:pPr>
            <a:r>
              <a:rPr lang="cs-CZ" sz="2000" dirty="0" smtClean="0"/>
              <a:t>11:30 – 13:00  	</a:t>
            </a:r>
            <a:r>
              <a:rPr lang="cs-CZ" sz="2000" b="1" dirty="0" smtClean="0"/>
              <a:t>Základní informace o aplikaci MS2014+, systém 							hodnocení projektů a další administrace projektu, 						kontrola výběrových a zadávacích řízení, dotazy</a:t>
            </a:r>
          </a:p>
          <a:p>
            <a:pPr marL="0" indent="0">
              <a:buFont typeface="Arial"/>
              <a:buNone/>
            </a:pPr>
            <a:r>
              <a:rPr lang="cs-CZ" sz="2000" dirty="0" smtClean="0"/>
              <a:t>		</a:t>
            </a:r>
            <a:r>
              <a:rPr lang="cs-CZ" sz="2000" b="1" dirty="0" smtClean="0"/>
              <a:t>				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cs-CZ" sz="2000" dirty="0" smtClean="0"/>
              <a:t>13:00 			</a:t>
            </a:r>
            <a:r>
              <a:rPr lang="cs-CZ" sz="2000" b="1" dirty="0" smtClean="0"/>
              <a:t>Závěr</a:t>
            </a:r>
            <a:endParaRPr lang="cs-CZ" sz="2000" dirty="0"/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4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7"/>
            <a:ext cx="9144000" cy="4861595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Vyhlášení:  </a:t>
            </a:r>
            <a:r>
              <a:rPr lang="cs-CZ" altLang="cs-CZ" sz="2400" b="1" dirty="0" smtClean="0"/>
              <a:t>10. 2. 2016  </a:t>
            </a:r>
            <a:endParaRPr lang="cs-CZ" altLang="cs-CZ" sz="2400" dirty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Příjem žádostí:  </a:t>
            </a:r>
            <a:r>
              <a:rPr lang="cs-CZ" altLang="cs-CZ" sz="2400" b="1" dirty="0" smtClean="0"/>
              <a:t>29. 2. 2016 </a:t>
            </a:r>
            <a:r>
              <a:rPr lang="cs-CZ" altLang="cs-CZ" sz="2400" b="1" dirty="0"/>
              <a:t>-</a:t>
            </a:r>
            <a:r>
              <a:rPr lang="cs-CZ" altLang="cs-CZ" sz="2400" b="1" dirty="0" smtClean="0"/>
              <a:t> 31. 7. 2016                                  </a:t>
            </a:r>
            <a:endParaRPr lang="cs-CZ" sz="2400" b="1" dirty="0" smtClean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Kolová</a:t>
            </a:r>
            <a:r>
              <a:rPr lang="cs-CZ" sz="2400" dirty="0" smtClean="0">
                <a:cs typeface="Arial" charset="0"/>
              </a:rPr>
              <a:t> výzva – vyhodnocení po ukončení příjmu žádostí </a:t>
            </a:r>
            <a:endParaRPr lang="cs-CZ" sz="2400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Datum </a:t>
            </a:r>
            <a:r>
              <a:rPr lang="cs-CZ" sz="2400" dirty="0">
                <a:cs typeface="Arial" charset="0"/>
              </a:rPr>
              <a:t>ukončení realizace </a:t>
            </a:r>
            <a:r>
              <a:rPr lang="cs-CZ" sz="2400" dirty="0" smtClean="0">
                <a:cs typeface="Arial" charset="0"/>
              </a:rPr>
              <a:t>projektu:  </a:t>
            </a:r>
            <a:r>
              <a:rPr lang="cs-CZ" sz="2400" b="1" dirty="0" smtClean="0">
                <a:cs typeface="Arial" charset="0"/>
              </a:rPr>
              <a:t>do </a:t>
            </a:r>
            <a:r>
              <a:rPr lang="cs-CZ" sz="2400" b="1" dirty="0">
                <a:cs typeface="Arial" charset="0"/>
              </a:rPr>
              <a:t>31. 12. </a:t>
            </a:r>
            <a:r>
              <a:rPr lang="cs-CZ" sz="2400" b="1" dirty="0" smtClean="0">
                <a:cs typeface="Arial" charset="0"/>
              </a:rPr>
              <a:t>2021</a:t>
            </a:r>
            <a:endParaRPr lang="cs-CZ" sz="2400" b="1" dirty="0">
              <a:cs typeface="Arial" charset="0"/>
            </a:endParaRP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Realizace projektu nesmí být ukončena před podáním žádosti.</a:t>
            </a:r>
            <a:r>
              <a:rPr lang="cs-CZ" sz="2400" dirty="0" smtClean="0">
                <a:cs typeface="Arial" charset="0"/>
              </a:rPr>
              <a:t>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Alokace:  </a:t>
            </a:r>
            <a:r>
              <a:rPr lang="cs-CZ" sz="2400" b="1" dirty="0" smtClean="0">
                <a:cs typeface="Arial" charset="0"/>
              </a:rPr>
              <a:t>2,115 mld. Kč (EFRR) + 373,2 mil. Kč (SR)   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cs typeface="Arial" charset="0"/>
              </a:rPr>
              <a:t>Území realizace</a:t>
            </a:r>
            <a:r>
              <a:rPr lang="cs-CZ" sz="2400" dirty="0" smtClean="0">
                <a:cs typeface="Arial" charset="0"/>
              </a:rPr>
              <a:t>: </a:t>
            </a:r>
            <a:r>
              <a:rPr lang="cs-CZ" sz="2400" dirty="0"/>
              <a:t>ú</a:t>
            </a:r>
            <a:r>
              <a:rPr lang="cs-CZ" sz="2400" dirty="0" smtClean="0"/>
              <a:t>zemí </a:t>
            </a:r>
            <a:r>
              <a:rPr lang="cs-CZ" sz="2400" dirty="0"/>
              <a:t>celé ČR mimo území hl. m. Prahy</a:t>
            </a:r>
            <a:endParaRPr lang="cs-CZ" sz="2400" dirty="0">
              <a:cs typeface="Arial" charset="0"/>
            </a:endParaRP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 smtClean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                           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65880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62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25413" y="1340767"/>
            <a:ext cx="8893175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000" b="1" dirty="0" smtClean="0"/>
              <a:t>Oprávnění žadatelé</a:t>
            </a:r>
            <a:r>
              <a:rPr lang="cs-CZ" altLang="cs-CZ" sz="2000" b="1" dirty="0"/>
              <a:t>: 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vlastníci muzeí nebo subjekty s právem hospodaření podle zápisu v katastru nemovitostí (podle PD IROP) – jinak to jsou reálně OSS, PO OSS, kraje, organizace zřizované nebo zakládané kraji</a:t>
            </a:r>
            <a:endParaRPr lang="cs-CZ" sz="2000" dirty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b="1" dirty="0" smtClean="0"/>
              <a:t>Podpořena </a:t>
            </a:r>
            <a:r>
              <a:rPr lang="cs-CZ" sz="2000" b="1" dirty="0"/>
              <a:t>mohou být pouze muzea, splňující kumulativně </a:t>
            </a:r>
            <a:r>
              <a:rPr lang="cs-CZ" sz="2000" b="1" dirty="0" smtClean="0"/>
              <a:t>tyto </a:t>
            </a:r>
            <a:r>
              <a:rPr lang="cs-CZ" sz="2000" b="1" dirty="0"/>
              <a:t>podmínky: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muzeum je zřizováno státem nebo krajem;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muzeum spravuje sbírku dle zákona č. 122/2000 Sb., o ochraně sbírek muzejní povahy a o změně některých dalších zákonů, ve znění pozdějších předpisů;</a:t>
            </a:r>
          </a:p>
          <a:p>
            <a:pPr marL="85725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průměrná návštěvnost muzea, vypočítaná jako průměr za léta 2013, 2014 a 2015, překročila 30 000 návštěvníků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  <a:p>
            <a:pPr fontAlgn="auto">
              <a:spcAft>
                <a:spcPts val="0"/>
              </a:spcAft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5477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662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7"/>
            <a:ext cx="9144000" cy="4861595"/>
          </a:xfrm>
        </p:spPr>
        <p:txBody>
          <a:bodyPr rtlCol="0"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b="1" dirty="0" smtClean="0"/>
              <a:t>Míra podpory: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EFRR – 85 %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Státní rozpočet - 15 % OSS, PO OSS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                         - 5 % kraje,</a:t>
            </a:r>
            <a:r>
              <a:rPr lang="en-US" sz="2400" dirty="0" smtClean="0"/>
              <a:t> </a:t>
            </a:r>
            <a:r>
              <a:rPr lang="en-US" sz="2400" dirty="0" err="1" smtClean="0"/>
              <a:t>organizace</a:t>
            </a:r>
            <a:r>
              <a:rPr lang="cs-CZ" sz="2400" dirty="0"/>
              <a:t> </a:t>
            </a:r>
            <a:r>
              <a:rPr lang="en-US" sz="2400" dirty="0" smtClean="0"/>
              <a:t>z</a:t>
            </a:r>
            <a:r>
              <a:rPr lang="cs-CZ" sz="2400" dirty="0" err="1"/>
              <a:t>řizované</a:t>
            </a:r>
            <a:r>
              <a:rPr lang="cs-CZ" sz="2400" dirty="0"/>
              <a:t> </a:t>
            </a:r>
            <a:r>
              <a:rPr lang="cs-CZ" sz="2400" dirty="0" smtClean="0"/>
              <a:t>kraji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400" dirty="0" smtClean="0"/>
              <a:t>				        - 0 % organizace zakládané kraji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/>
              <a:t>Míra podpory vyplývá z dokumentu MF </a:t>
            </a:r>
            <a:r>
              <a:rPr lang="cs-CZ" sz="2400" dirty="0"/>
              <a:t>Pravidla spolufinancování Evropských strukturálních a investičních fondů v programovém období 2014 – 2020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800" dirty="0"/>
          </a:p>
          <a:p>
            <a:pPr lvl="3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sz="16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28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  <a:p>
            <a:pPr fontAlgn="auto">
              <a:spcAft>
                <a:spcPts val="0"/>
              </a:spcAft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1850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0767"/>
            <a:ext cx="9144000" cy="4861595"/>
          </a:xfrm>
        </p:spPr>
        <p:txBody>
          <a:bodyPr rtlCol="0">
            <a:noAutofit/>
          </a:bodyPr>
          <a:lstStyle/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Minimální výše </a:t>
            </a:r>
            <a:r>
              <a:rPr lang="cs-CZ" altLang="cs-CZ" sz="2000" u="sng" dirty="0" smtClean="0"/>
              <a:t>celkových způsobilých výdajů</a:t>
            </a:r>
            <a:r>
              <a:rPr lang="cs-CZ" altLang="cs-CZ" sz="2000" dirty="0" smtClean="0"/>
              <a:t>:  </a:t>
            </a:r>
            <a:r>
              <a:rPr lang="en-US" altLang="cs-CZ" sz="2000" b="1" dirty="0"/>
              <a:t>3</a:t>
            </a:r>
            <a:r>
              <a:rPr lang="cs-CZ" altLang="cs-CZ" sz="2000" b="1" dirty="0" smtClean="0"/>
              <a:t> 000 000 Kč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Maximální výše </a:t>
            </a:r>
            <a:r>
              <a:rPr lang="cs-CZ" altLang="cs-CZ" sz="2000" u="sng" dirty="0" smtClean="0"/>
              <a:t>celkových výdajů</a:t>
            </a:r>
            <a:r>
              <a:rPr lang="cs-CZ" altLang="cs-CZ" sz="2000" dirty="0" smtClean="0"/>
              <a:t>:  </a:t>
            </a:r>
            <a:r>
              <a:rPr lang="cs-CZ" altLang="cs-CZ" sz="2000" b="1" dirty="0" smtClean="0"/>
              <a:t>123 282 000 Kč </a:t>
            </a:r>
            <a:endParaRPr lang="en-US" altLang="cs-CZ" sz="20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000" dirty="0" smtClean="0"/>
              <a:t>Podpora </a:t>
            </a:r>
            <a:r>
              <a:rPr lang="cs-CZ" altLang="cs-CZ" sz="2000" dirty="0"/>
              <a:t>infrastruktury malého rozsahu (</a:t>
            </a:r>
            <a:r>
              <a:rPr lang="cs-CZ" altLang="cs-CZ" sz="2000" dirty="0" err="1"/>
              <a:t>small-scale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infrastrucutre</a:t>
            </a:r>
            <a:r>
              <a:rPr lang="cs-CZ" altLang="cs-CZ" sz="2000" dirty="0"/>
              <a:t>) –</a:t>
            </a:r>
            <a:r>
              <a:rPr lang="cs-CZ" sz="2000" dirty="0"/>
              <a:t>článek 3.1e) nařízení č. 1301/2013 o </a:t>
            </a:r>
            <a:r>
              <a:rPr lang="cs-CZ" sz="2000" dirty="0" smtClean="0"/>
              <a:t>EFRR - </a:t>
            </a:r>
            <a:r>
              <a:rPr lang="cs-CZ" altLang="cs-CZ" sz="2000" dirty="0"/>
              <a:t>5 mil. EUR celkových výdajů (pro výzvu sníženo na 123 282 tis. Kč</a:t>
            </a:r>
            <a:r>
              <a:rPr lang="cs-CZ" altLang="cs-CZ" sz="2000" dirty="0" smtClean="0"/>
              <a:t>), stále snahy o úpravu nařízení</a:t>
            </a: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Překročení limitu </a:t>
            </a:r>
            <a:r>
              <a:rPr lang="cs-CZ" sz="2000" dirty="0" smtClean="0"/>
              <a:t>– nevztahuje se na provoz a údržbu a na výdaje spojené s </a:t>
            </a:r>
            <a:r>
              <a:rPr lang="cs-CZ" sz="2000" dirty="0"/>
              <a:t>nepředvídatelnou </a:t>
            </a:r>
            <a:r>
              <a:rPr lang="cs-CZ" sz="2000" dirty="0" smtClean="0"/>
              <a:t>okolností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28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28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5633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31926"/>
            <a:ext cx="820891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Příklad </a:t>
            </a:r>
            <a:r>
              <a:rPr lang="cs-CZ" sz="2000" b="1" u="sng" dirty="0"/>
              <a:t>správné</a:t>
            </a:r>
            <a:r>
              <a:rPr lang="cs-CZ" sz="2000" b="1" dirty="0"/>
              <a:t> aplikace limitu infrastruktury malého měřítka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(</a:t>
            </a:r>
            <a:r>
              <a:rPr lang="cs-CZ" sz="2000" b="1" dirty="0" err="1" smtClean="0"/>
              <a:t>small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scale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infrastructure</a:t>
            </a:r>
            <a:r>
              <a:rPr lang="cs-CZ" sz="2000" b="1" dirty="0" smtClean="0"/>
              <a:t>)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sz="2000" dirty="0"/>
              <a:t>Předmětem projektu je vybudování nového depozitáře muzea. Celkové výdaje projektu nepřekročí částku 123 282 000 Kč.</a:t>
            </a:r>
          </a:p>
          <a:p>
            <a:pPr lvl="0"/>
            <a:r>
              <a:rPr lang="cs-CZ" sz="2000" dirty="0" smtClean="0"/>
              <a:t>Více </a:t>
            </a:r>
            <a:r>
              <a:rPr lang="cs-CZ" sz="2000" dirty="0"/>
              <a:t>projektů jednoho muzea, které se skládá z více poboček, každá na území jiné obce. Pro každý samostatný projekt jednotlivé pobočky platí limit celkových výdajů ve výši 123 282 000 Kč.    </a:t>
            </a:r>
          </a:p>
          <a:p>
            <a:pPr lvl="0"/>
            <a:r>
              <a:rPr lang="cs-CZ" sz="2000" dirty="0"/>
              <a:t>Více projektů jednoho muzea, kdy jeden projekt bude zaměřen na rekonstrukci budovy muzea a druhý na výstavbu nového depozitáře, který bude od budovy muzea funkčně oddělen (samostatné budovy). Celkové výdaje za každý projekt nepřekročí částku 123 282 000 Kč.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limit infrastruktury malého měřítka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316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7"/>
            <a:ext cx="7992888" cy="4861595"/>
          </a:xfrm>
        </p:spPr>
        <p:txBody>
          <a:bodyPr rtlCol="0">
            <a:noAutofit/>
          </a:bodyPr>
          <a:lstStyle/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Příklad </a:t>
            </a:r>
            <a:r>
              <a:rPr lang="cs-CZ" sz="2000" b="1" u="sng" dirty="0"/>
              <a:t>nesprávné</a:t>
            </a:r>
            <a:r>
              <a:rPr lang="cs-CZ" sz="2000" b="1" dirty="0"/>
              <a:t> aplikace limitu infrastruktury malého měřítka 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2000" dirty="0"/>
              <a:t>Několik různě zaměřených projektů z SC 3.1 IROP, vztahujících se k jedné budově muzea, jejichž celkové výdaje v součtu překročí 123 282 000 Kč. V tomto případě hrozí odebrání celé dotace všem projektům.</a:t>
            </a:r>
          </a:p>
          <a:p>
            <a:endParaRPr lang="cs-CZ" sz="2000" dirty="0"/>
          </a:p>
          <a:p>
            <a:r>
              <a:rPr lang="cs-CZ" sz="2000" dirty="0"/>
              <a:t>Podpořený projekt byl plánován na 123 mil. Kč, ale v průběhu realizace došlo k vícepracím a k překročení stanoveného limitu celkových výdajů na projekt. Tyto vícepráce nebyly odůvodněné nepředvídatelnými okolnostmi. V tomto případě hrozí odebrání celé dotace.</a:t>
            </a: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0070C0"/>
                </a:solidFill>
                <a:latin typeface="Myriad Pro"/>
              </a:rPr>
              <a:t>limit infrastruktury malého měřítka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07714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340767"/>
            <a:ext cx="8820472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Podmínky pro integrované operace</a:t>
            </a:r>
          </a:p>
          <a:p>
            <a:pPr lvl="0">
              <a:spcAft>
                <a:spcPts val="600"/>
              </a:spcAft>
            </a:pPr>
            <a:r>
              <a:rPr lang="cs-CZ" sz="2000" dirty="0" smtClean="0"/>
              <a:t>jednotlivé </a:t>
            </a:r>
            <a:r>
              <a:rPr lang="cs-CZ" sz="2000" dirty="0"/>
              <a:t>projekty musí být jednoznačně oddělitelné a funkčně nezávislé;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jednotlivé prvky kulturní infrastruktury nemohou být uměle rozdělené na menší části;</a:t>
            </a:r>
          </a:p>
          <a:p>
            <a:pPr lvl="0">
              <a:spcAft>
                <a:spcPts val="600"/>
              </a:spcAft>
            </a:pPr>
            <a:r>
              <a:rPr lang="cs-CZ" sz="2000" dirty="0" smtClean="0"/>
              <a:t>projekty </a:t>
            </a:r>
            <a:r>
              <a:rPr lang="cs-CZ" sz="2000" dirty="0"/>
              <a:t>zahrnuté do integrované operace se musí navzájem doplňovat, musí být nezbytné pro dosažení specifických cílů jasně stanovených v aktuálních lokálních nebo regionálních strategiích a musí přispívat k naplňování cílů investičních priorit </a:t>
            </a:r>
            <a:r>
              <a:rPr lang="cs-CZ" sz="2000" dirty="0" smtClean="0"/>
              <a:t>EFRR;</a:t>
            </a:r>
            <a:endParaRPr lang="cs-CZ" sz="2000" dirty="0"/>
          </a:p>
          <a:p>
            <a:pPr lvl="0">
              <a:spcAft>
                <a:spcPts val="600"/>
              </a:spcAft>
            </a:pPr>
            <a:r>
              <a:rPr lang="cs-CZ" sz="2000" dirty="0"/>
              <a:t>projekty, tvořící jednu integrovanou operaci, mohou být financovány z různých specifických cílů a  operačních programů;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žadatel popíše přínos integrované </a:t>
            </a:r>
            <a:r>
              <a:rPr lang="cs-CZ" sz="2000" dirty="0" smtClean="0"/>
              <a:t>operace do  studie proveditelnosti, </a:t>
            </a:r>
            <a:r>
              <a:rPr lang="cs-CZ" sz="2000" dirty="0"/>
              <a:t>resp. příspěvek jednotlivých návazných projektů k povzbuzení potenciálu území ve studii proveditelnosti a zdůvodní přidanou hodnotu této investice jako </a:t>
            </a:r>
            <a:r>
              <a:rPr lang="cs-CZ" sz="2000" dirty="0" smtClean="0"/>
              <a:t>celku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2000" dirty="0" smtClean="0"/>
          </a:p>
          <a:p>
            <a:pPr lvl="2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endParaRPr lang="cs-CZ" altLang="cs-CZ" sz="18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1472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892480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výdajů)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tvorba nových expozic, rekonstrukce stávajících expozic a pořízení audiovizuální techniky,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rekonstrukce stávajících a budování nových depozitářů, pořízení nezbytného vybavení,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stavební obnova budov muzeí v souvislosti se zvýšením ochrany a zpřístupněním sbírkových fondů,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zajištění vyšší bezpečnosti návštěvníků (stavební obnova a rekonstrukce),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odstraňování přístupových bariér (stavební obnova a rekonstrukce, budování, úprava a obnova přístupových ploch a prvků, určených pro pohyb návštěvníků, budování výtahů a bezbariérových prvků pro návštěvníky s omezenou hybností</a:t>
            </a:r>
            <a:r>
              <a:rPr lang="cs-CZ" sz="2000" dirty="0" smtClean="0"/>
              <a:t>),</a:t>
            </a:r>
            <a:endParaRPr lang="cs-CZ" sz="2000" dirty="0"/>
          </a:p>
          <a:p>
            <a:pPr marL="0" indent="0" algn="ctr">
              <a:buNone/>
            </a:pPr>
            <a:r>
              <a:rPr lang="en-US" sz="1800" b="1" i="1" dirty="0" err="1" smtClean="0"/>
              <a:t>Stavebn</a:t>
            </a:r>
            <a:r>
              <a:rPr lang="cs-CZ" sz="1800" b="1" i="1" dirty="0" smtClean="0"/>
              <a:t>í obnova = způsobilou </a:t>
            </a:r>
            <a:r>
              <a:rPr lang="cs-CZ" sz="1800" b="1" i="1" dirty="0"/>
              <a:t>aktivitou je změna dokončené stavby </a:t>
            </a:r>
            <a:r>
              <a:rPr lang="cs-CZ" sz="1800" b="1" i="1" dirty="0" smtClean="0"/>
              <a:t>podle</a:t>
            </a:r>
          </a:p>
          <a:p>
            <a:pPr marL="0" indent="0" algn="ctr">
              <a:buNone/>
            </a:pPr>
            <a:r>
              <a:rPr lang="cs-CZ" sz="1800" b="1" i="1" dirty="0" smtClean="0"/>
              <a:t>§ </a:t>
            </a:r>
            <a:r>
              <a:rPr lang="cs-CZ" sz="1800" b="1" i="1" dirty="0"/>
              <a:t>2 odst. </a:t>
            </a:r>
            <a:r>
              <a:rPr lang="cs-CZ" sz="1800" b="1" i="1" dirty="0" smtClean="0"/>
              <a:t>5 zákona č. 183/2006, stavební zákon.</a:t>
            </a: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3295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výdajů)</a:t>
            </a:r>
          </a:p>
          <a:p>
            <a:pPr lvl="0">
              <a:spcAft>
                <a:spcPts val="600"/>
              </a:spcAft>
            </a:pPr>
            <a:r>
              <a:rPr lang="cs-CZ" sz="1800" dirty="0"/>
              <a:t>zvýšení ochrany sbírkových předmětů (stavební obnova a rekonstrukce, mechanické bariéry a zábrany, interní a externí osvětlení, systém ochrany proti přepětí a elektrickým rázům, elektronická zabezpečovací signalizace, elektronická požární signalizace, hasicí zařízení, atd.),</a:t>
            </a:r>
          </a:p>
          <a:p>
            <a:pPr lvl="0">
              <a:spcAft>
                <a:spcPts val="600"/>
              </a:spcAft>
            </a:pPr>
            <a:r>
              <a:rPr lang="cs-CZ" sz="1800" dirty="0" err="1"/>
              <a:t>konzervování-restaurování</a:t>
            </a:r>
            <a:r>
              <a:rPr lang="cs-CZ" sz="1800" dirty="0"/>
              <a:t> sbírkových předmětů,</a:t>
            </a:r>
          </a:p>
          <a:p>
            <a:pPr lvl="0">
              <a:spcAft>
                <a:spcPts val="600"/>
              </a:spcAft>
            </a:pPr>
            <a:r>
              <a:rPr lang="cs-CZ" sz="1800" dirty="0"/>
              <a:t>modernizace a výstavba nezbytných objektů technického a technologického zázemí, pořízení technologického zařízení a strojů, zajišťujících stabilní a požadované prostředí pro uložení předmětů, a objektů sociálního zázemí návštěvnické infrastruktury (WC, šatna, pokladna, informační centrum, klidová zóna určená pro návštěvníky),</a:t>
            </a:r>
          </a:p>
          <a:p>
            <a:pPr lvl="0">
              <a:spcAft>
                <a:spcPts val="600"/>
              </a:spcAft>
            </a:pPr>
            <a:r>
              <a:rPr lang="cs-CZ" sz="1800" dirty="0"/>
              <a:t>digitální evidence sbírky, digitalizace sbírky nebo její části (pouze jako součást komplexnějších projektů), </a:t>
            </a:r>
          </a:p>
          <a:p>
            <a:pPr marL="0" indent="0" algn="ctr">
              <a:buNone/>
            </a:pPr>
            <a:r>
              <a:rPr lang="cs-CZ" sz="1800" b="1" i="1" dirty="0"/>
              <a:t>Komplexnějším projektem se rozumí více aktivit než pouze digitalizace sbírky – jedná se např. o novou expozici, digitalizaci a zveřejnění digitálních souborů v prostředí Internetu</a:t>
            </a:r>
            <a:r>
              <a:rPr lang="cs-CZ" sz="1800" b="1" i="1" dirty="0" smtClean="0"/>
              <a:t>.</a:t>
            </a: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891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</a:t>
            </a:r>
            <a:r>
              <a:rPr lang="cs-CZ" sz="2800" b="1" dirty="0">
                <a:solidFill>
                  <a:srgbClr val="0070C0"/>
                </a:solidFill>
                <a:latin typeface="Myriad Pro"/>
              </a:rPr>
              <a:t>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94433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712968" cy="4861595"/>
          </a:xfrm>
        </p:spPr>
        <p:txBody>
          <a:bodyPr rtlCol="0"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b="1" dirty="0"/>
              <a:t>Hlavní podporované aktivity (min. 85 % celkových způsobilých výdajů)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spcAft>
                <a:spcPts val="600"/>
              </a:spcAft>
            </a:pPr>
            <a:r>
              <a:rPr lang="cs-CZ" sz="2000" dirty="0"/>
              <a:t>pořízení zařízení, HW a SW nezbytného pro digitalizaci sbírek, jejich zabezpečení, dokumentaci a inventarizaci, 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obnova zahrad a parků – pokud jsou součástí expozic (terénní úpravy, obnova zeleně a vodních ploch, budování, úprava a obnova cest, realizace inženýrských sítí),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budování konzervátorsko-restaurátorských dílen, pořízení jejich nezbytného vybavení a zařízení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7663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14438"/>
            <a:ext cx="8229600" cy="487885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Ministerstvo pro místní rozvoj České republiky</a:t>
            </a:r>
          </a:p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Řídicí orgán IROP (ŘO IROP)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řízení programu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příprava výzev a pravidel pro žadatele a příjemce,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poskytovatel dotace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Centrum pro regionální rozvoj České republiky</a:t>
            </a: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= zprostředkující subjekt pro IROP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konzultace, příjem a hodnocení žádostí o podporu, kontroly projektů, kontroly žádostí o platbu, administrace změn, zpracování podkladů pro certifikaci</a:t>
            </a: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Role MMR </a:t>
            </a:r>
            <a:r>
              <a:rPr lang="cs-CZ" sz="3200" cap="none" dirty="0" smtClean="0">
                <a:solidFill>
                  <a:srgbClr val="0070C0"/>
                </a:solidFill>
              </a:rPr>
              <a:t>a</a:t>
            </a:r>
            <a:r>
              <a:rPr lang="cs-CZ" sz="3200" dirty="0" smtClean="0">
                <a:solidFill>
                  <a:srgbClr val="0070C0"/>
                </a:solidFill>
              </a:rPr>
              <a:t> CRR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7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892480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(max. 15 % celkových způsobilých výdajů)</a:t>
            </a:r>
          </a:p>
          <a:p>
            <a:pPr marL="0" indent="0">
              <a:buNone/>
            </a:pPr>
            <a:endParaRPr lang="cs-CZ" sz="1800" b="1" dirty="0"/>
          </a:p>
          <a:p>
            <a:pPr lvl="0">
              <a:spcAft>
                <a:spcPts val="600"/>
              </a:spcAft>
            </a:pPr>
            <a:r>
              <a:rPr lang="cs-CZ" sz="2000" dirty="0"/>
              <a:t>osobní náklady projektového týmu, 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projektové řízení,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pořízení studie proveditelnosti,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pořízení projektové dokumentace, EIA, archeologický průzkum,  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zabezpečení výstavby (technický dozor investora, BOZP, autorský dozor),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pořízení odborných nebo znaleckých posudků a analýz,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libreta a projektová dokumentace k expozicím,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zpracování zadávacích dokumentací k veřejným zakázkám a organizace výběrových a zadávacích </a:t>
            </a:r>
            <a:r>
              <a:rPr lang="cs-CZ" sz="2000" dirty="0" smtClean="0"/>
              <a:t>řízení.</a:t>
            </a:r>
            <a:endParaRPr lang="cs-CZ" sz="2000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0298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56895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Vedlejší podporované aktivity (max. 15 % celkových způsobilých výdajů)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spcAft>
                <a:spcPts val="600"/>
              </a:spcAft>
            </a:pPr>
            <a:r>
              <a:rPr lang="cs-CZ" sz="2000" dirty="0"/>
              <a:t>služby bezprostředně související s realizací depozitářů a expozic (přeprava, balení, instalace, </a:t>
            </a:r>
            <a:r>
              <a:rPr lang="cs-CZ" sz="2000" dirty="0" err="1"/>
              <a:t>deinstalace</a:t>
            </a:r>
            <a:r>
              <a:rPr lang="cs-CZ" sz="2000" dirty="0"/>
              <a:t> sbírkových předmětů),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pořízení modelů a kopií,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budování zpevněných obslužných ploch v areálu muzea, sloužících k realizaci ochrany sbírek a manipulace s exponáty a k přístupu požární ochrany,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nákup pozemků nezbytných pro realizaci projektu,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nákup staveb nezbytných pro realizaci projektu,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povinná publicita.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02098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40767"/>
            <a:ext cx="856895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Nezpůsobilé výdaje:</a:t>
            </a:r>
          </a:p>
          <a:p>
            <a:pPr marL="0" indent="0">
              <a:buNone/>
            </a:pPr>
            <a:endParaRPr lang="cs-CZ" sz="1800" b="1" dirty="0"/>
          </a:p>
          <a:p>
            <a:pPr lvl="0">
              <a:spcAft>
                <a:spcPts val="600"/>
              </a:spcAft>
            </a:pPr>
            <a:r>
              <a:rPr lang="cs-CZ" sz="2000" dirty="0"/>
              <a:t>správní poplatky,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pojištění majetku financovaného z IROP ani jiného majetku,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úroky z úvěrů,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DPH, pokud má příjemce nárok na odpočet daně na vstupu; pokud u organizace existuje dvojí režim, musí příjemce rozhodnout, zda navrhovaný projekt spadá pod aktivity podléhající režimu DPH s nárokem na odpočet nebo pod aktivity, kde daň není uplatňovaná,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splátky půjček a úvěrů,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sankce a penále,</a:t>
            </a:r>
          </a:p>
          <a:p>
            <a:pPr lvl="0">
              <a:spcAft>
                <a:spcPts val="600"/>
              </a:spcAft>
            </a:pPr>
            <a:r>
              <a:rPr lang="cs-CZ" sz="2000" dirty="0"/>
              <a:t>výdaje na záruky, pojištění, úroky, bankovní poplatky, kursové ztráty, celní a správní poplatky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8862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82713"/>
            <a:ext cx="878046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Nezpůsobilé výdaje:</a:t>
            </a:r>
          </a:p>
          <a:p>
            <a:pPr marL="0" indent="0">
              <a:buNone/>
            </a:pPr>
            <a:endParaRPr lang="cs-CZ" sz="1800" b="1" dirty="0"/>
          </a:p>
          <a:p>
            <a:pPr>
              <a:spcAft>
                <a:spcPts val="600"/>
              </a:spcAft>
            </a:pPr>
            <a:r>
              <a:rPr lang="cs-CZ" sz="2000" dirty="0"/>
              <a:t>náklady na spotřebu energií a ostatní provozní náklady,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výdaje na nákup služeb bezprostředně nesouvisejících s realizací projektu,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odpisy,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vzdělávání zaměstnanců, 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vady díla, které je dodavatel povinen odstranit bez další náhrady,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pořízení exponátů,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výdaje na vedlejší aktivity projektu nad 15 % celkových způsobilých výdajů,</a:t>
            </a:r>
          </a:p>
          <a:p>
            <a:pPr>
              <a:spcAft>
                <a:spcPts val="600"/>
              </a:spcAft>
            </a:pPr>
            <a:r>
              <a:rPr lang="cs-CZ" sz="2000" dirty="0"/>
              <a:t>výdaje na pořízení pozemků nad 10 % celkových způsobilých výdajů.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886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382713"/>
            <a:ext cx="8780462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Způsobilé vs. Nezpůsobilé </a:t>
            </a:r>
            <a:r>
              <a:rPr lang="cs-CZ" sz="2000" b="1" dirty="0"/>
              <a:t>výdaje</a:t>
            </a:r>
            <a:r>
              <a:rPr lang="cs-CZ" sz="2000" b="1" dirty="0" smtClean="0"/>
              <a:t>:</a:t>
            </a:r>
          </a:p>
          <a:p>
            <a:pPr marL="0" indent="0">
              <a:buNone/>
            </a:pPr>
            <a:endParaRPr lang="cs-CZ" altLang="cs-CZ" sz="2000" b="1" dirty="0"/>
          </a:p>
          <a:p>
            <a:pPr marL="0" indent="0">
              <a:buNone/>
            </a:pPr>
            <a:r>
              <a:rPr lang="cs-CZ" altLang="cs-CZ" sz="2000" dirty="0" smtClean="0"/>
              <a:t>Pořízení modelů a kopií (způsobilá vedlejší aktivita):</a:t>
            </a:r>
          </a:p>
          <a:p>
            <a:pPr marL="0" indent="0">
              <a:buNone/>
            </a:pPr>
            <a:endParaRPr lang="cs-CZ" altLang="cs-CZ" sz="2000" dirty="0"/>
          </a:p>
          <a:p>
            <a:r>
              <a:rPr lang="cs-CZ" altLang="cs-CZ" sz="2000" dirty="0" smtClean="0"/>
              <a:t>model = z libreta vycházející model vhodně doplňující expozici, např. model mraveniště, model srnce apod.</a:t>
            </a:r>
          </a:p>
          <a:p>
            <a:r>
              <a:rPr lang="cs-CZ" altLang="cs-CZ" sz="2000" dirty="0" smtClean="0"/>
              <a:t>kopie = kopie vzácného sbírkového předmětu ve vlastnictví muzea, který pro svůj stav/vzácnost není možné vystavit v originále</a:t>
            </a:r>
          </a:p>
          <a:p>
            <a:endParaRPr lang="cs-CZ" altLang="cs-CZ" sz="2000" dirty="0"/>
          </a:p>
          <a:p>
            <a:pPr marL="0" indent="0">
              <a:buNone/>
            </a:pPr>
            <a:r>
              <a:rPr lang="cs-CZ" altLang="cs-CZ" sz="2000" dirty="0" smtClean="0"/>
              <a:t>Nákup exponátů (nezpůsobilá aktivita):</a:t>
            </a:r>
          </a:p>
          <a:p>
            <a:r>
              <a:rPr lang="cs-CZ" altLang="cs-CZ" sz="2000" dirty="0" smtClean="0"/>
              <a:t>pořízení originálního sbírkového exponátu</a:t>
            </a:r>
            <a:endParaRPr lang="cs-CZ" altLang="cs-CZ" sz="18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8029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7232" y="1268760"/>
            <a:ext cx="8964488" cy="532859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Povinné přílohy </a:t>
            </a:r>
            <a:r>
              <a:rPr lang="cs-CZ" sz="2000" b="1" dirty="0" smtClean="0"/>
              <a:t>žádosti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Plná moc; </a:t>
            </a:r>
            <a:r>
              <a:rPr lang="pl-PL" sz="1800" i="1" dirty="0"/>
              <a:t>v případě přenesení pravomocí na jinou osobu, v MS2014</a:t>
            </a:r>
            <a:r>
              <a:rPr lang="pl-PL" sz="1800" i="1" dirty="0" smtClean="0"/>
              <a:t>+</a:t>
            </a:r>
            <a:endParaRPr lang="cs-CZ" sz="18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b="1" dirty="0"/>
              <a:t>Dokumentace k zadávacím a výběrovým </a:t>
            </a:r>
            <a:r>
              <a:rPr lang="cs-CZ" sz="1800" b="1" dirty="0" smtClean="0"/>
              <a:t>řízením;</a:t>
            </a:r>
            <a:endParaRPr lang="cs-CZ" sz="1800" b="1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Doklady </a:t>
            </a:r>
            <a:r>
              <a:rPr lang="cs-CZ" sz="1800" b="1" dirty="0"/>
              <a:t>o právní subjektivitě </a:t>
            </a:r>
            <a:r>
              <a:rPr lang="cs-CZ" sz="1800" b="1" dirty="0" smtClean="0"/>
              <a:t>žadatele; </a:t>
            </a:r>
            <a:endParaRPr lang="cs-CZ" sz="18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Studie proveditelnosti; </a:t>
            </a:r>
            <a:r>
              <a:rPr lang="cs-CZ" sz="1800" i="1" dirty="0" smtClean="0"/>
              <a:t>bude aktualizována</a:t>
            </a:r>
            <a:endParaRPr lang="cs-CZ" sz="1800" i="1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Doklad </a:t>
            </a:r>
            <a:r>
              <a:rPr lang="cs-CZ" sz="1800" b="1" dirty="0"/>
              <a:t>o prokázání právních vztahů k majetku, který je předmětem </a:t>
            </a:r>
            <a:r>
              <a:rPr lang="cs-CZ" sz="1800" b="1" dirty="0" smtClean="0"/>
              <a:t>projektu; </a:t>
            </a:r>
            <a:r>
              <a:rPr lang="cs-CZ" sz="1800" i="1" dirty="0"/>
              <a:t>Žadatel dokládá výpisy z katastru nemovitostí a list vlastnictví k nemovitosti, která bude předmětem projektu, pokud nepředložil stavební povolení jako přílohu žádosti o podporu. Pokud žadatel není zapsán v katastru nemovitostí jako vlastník nebo subjekt s </a:t>
            </a:r>
            <a:r>
              <a:rPr lang="cs-CZ" sz="1800" i="1" dirty="0" smtClean="0"/>
              <a:t>právem hospodaření</a:t>
            </a:r>
            <a:r>
              <a:rPr lang="cs-CZ" sz="1800" i="1" dirty="0"/>
              <a:t>, dokládá nájemní smlouvu, opravňující žadatele k technickému zhodnocení nebo </a:t>
            </a:r>
            <a:r>
              <a:rPr lang="cs-CZ" sz="1800" i="1" dirty="0" smtClean="0"/>
              <a:t>rekonstrukci</a:t>
            </a:r>
            <a:r>
              <a:rPr lang="cs-CZ" sz="1800" i="1" dirty="0"/>
              <a:t>, potažmo užívání nemovitosti, která bude předmětem projektu, minimálně do </a:t>
            </a:r>
            <a:r>
              <a:rPr lang="cs-CZ" sz="1800" i="1" dirty="0" smtClean="0"/>
              <a:t>ukončení </a:t>
            </a:r>
            <a:r>
              <a:rPr lang="cs-CZ" sz="1800" i="1" dirty="0"/>
              <a:t>udržitelnosti projektu. Záznam o nájemním vztahu musí být v době podání žádosti </a:t>
            </a:r>
            <a:r>
              <a:rPr lang="cs-CZ" sz="1800" i="1" dirty="0" smtClean="0"/>
              <a:t>vložen </a:t>
            </a:r>
            <a:r>
              <a:rPr lang="cs-CZ" sz="1800" i="1" dirty="0"/>
              <a:t>v katastru nemovitostí. Pronajímatelem nesmí být fyzická osoba nepodnikající.   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14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4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cs-CZ" altLang="cs-CZ" sz="18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5266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7"/>
            <a:ext cx="8785671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Povinné přílohy žádosti</a:t>
            </a:r>
            <a:endParaRPr lang="cs-CZ" sz="2000" b="1" dirty="0"/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7. Územní </a:t>
            </a:r>
            <a:r>
              <a:rPr lang="cs-CZ" sz="1800" b="1" dirty="0"/>
              <a:t>rozhodnutí s nabytím právní moci nebo územní souhlas nebo </a:t>
            </a:r>
            <a:r>
              <a:rPr lang="cs-CZ" sz="1800" b="1" dirty="0" smtClean="0"/>
              <a:t>                                                                                      	   účinná veřejnosprávní smlouva </a:t>
            </a:r>
            <a:r>
              <a:rPr lang="cs-CZ" sz="1800" b="1" dirty="0"/>
              <a:t>nahrazující územní řízení</a:t>
            </a:r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8. Žádost </a:t>
            </a:r>
            <a:r>
              <a:rPr lang="cs-CZ" sz="1800" b="1" dirty="0"/>
              <a:t>o stavební povolení nebo ohlášení, případně stavební povolení </a:t>
            </a:r>
            <a:r>
              <a:rPr lang="cs-CZ" sz="1800" b="1" dirty="0" smtClean="0"/>
              <a:t>	   nebo </a:t>
            </a:r>
            <a:r>
              <a:rPr lang="cs-CZ" sz="1800" b="1" dirty="0"/>
              <a:t>souhlas </a:t>
            </a:r>
            <a:r>
              <a:rPr lang="cs-CZ" sz="1800" b="1" dirty="0" smtClean="0"/>
              <a:t>s provedením </a:t>
            </a:r>
            <a:r>
              <a:rPr lang="cs-CZ" sz="1800" b="1" dirty="0"/>
              <a:t>ohlášeného stavebního záměru nebo </a:t>
            </a:r>
            <a:r>
              <a:rPr lang="cs-CZ" sz="1800" b="1" dirty="0" smtClean="0"/>
              <a:t>	      	   veřejnoprávní </a:t>
            </a:r>
            <a:r>
              <a:rPr lang="cs-CZ" sz="1800" b="1" dirty="0"/>
              <a:t>smlouva nahrazující </a:t>
            </a:r>
            <a:r>
              <a:rPr lang="cs-CZ" sz="1800" b="1" dirty="0" smtClean="0"/>
              <a:t>stavební povolení</a:t>
            </a:r>
            <a:r>
              <a:rPr lang="cs-CZ" sz="1800" b="1" dirty="0"/>
              <a:t>;</a:t>
            </a:r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9. Projektová </a:t>
            </a:r>
            <a:r>
              <a:rPr lang="cs-CZ" sz="1800" b="1" dirty="0"/>
              <a:t>dokumentace pro vydání stavebního povolení nebo pro </a:t>
            </a:r>
            <a:r>
              <a:rPr lang="cs-CZ" sz="1800" b="1" dirty="0" smtClean="0"/>
              <a:t>		   ohlášení </a:t>
            </a:r>
            <a:r>
              <a:rPr lang="cs-CZ" sz="1800" b="1" dirty="0"/>
              <a:t>stavby;</a:t>
            </a:r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10. Položkový </a:t>
            </a:r>
            <a:r>
              <a:rPr lang="cs-CZ" sz="1800" b="1" dirty="0"/>
              <a:t>rozpočet stavby;</a:t>
            </a:r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11. Seznam </a:t>
            </a:r>
            <a:r>
              <a:rPr lang="cs-CZ" sz="1800" b="1" dirty="0"/>
              <a:t>objednávek – přímých nákupů</a:t>
            </a:r>
            <a:r>
              <a:rPr lang="cs-CZ" sz="1800" b="1" dirty="0" smtClean="0"/>
              <a:t>; </a:t>
            </a:r>
            <a:r>
              <a:rPr lang="cs-CZ" sz="1800" i="1" dirty="0"/>
              <a:t>ve výši od 100 tis. do 400 tis. Kč </a:t>
            </a:r>
            <a:r>
              <a:rPr lang="cs-CZ" sz="1800" i="1" dirty="0" smtClean="0"/>
              <a:t>  	    bez </a:t>
            </a:r>
            <a:r>
              <a:rPr lang="cs-CZ" sz="1800" i="1" dirty="0"/>
              <a:t>DPH  provedené </a:t>
            </a:r>
            <a:r>
              <a:rPr lang="cs-CZ" sz="1800" i="1" dirty="0" smtClean="0"/>
              <a:t>před podáním </a:t>
            </a:r>
            <a:r>
              <a:rPr lang="cs-CZ" sz="1800" i="1" dirty="0"/>
              <a:t>žádosti o </a:t>
            </a:r>
            <a:r>
              <a:rPr lang="cs-CZ" sz="1800" i="1" dirty="0" smtClean="0"/>
              <a:t>podporu</a:t>
            </a:r>
            <a:endParaRPr lang="cs-CZ" sz="1800" b="1" dirty="0"/>
          </a:p>
          <a:p>
            <a:pPr marL="360000" lvl="1" indent="0">
              <a:spcBef>
                <a:spcPts val="600"/>
              </a:spcBef>
              <a:spcAft>
                <a:spcPts val="600"/>
              </a:spcAft>
              <a:buNone/>
              <a:tabLst>
                <a:tab pos="457200" algn="l"/>
              </a:tabLst>
              <a:defRPr/>
            </a:pPr>
            <a:r>
              <a:rPr lang="cs-CZ" sz="1800" b="1" dirty="0" smtClean="0"/>
              <a:t>12. Průzkum trhu</a:t>
            </a:r>
            <a:r>
              <a:rPr lang="cs-CZ" sz="1800" b="1" dirty="0"/>
              <a:t>:</a:t>
            </a:r>
            <a:r>
              <a:rPr lang="cs-CZ" sz="1800" i="1" dirty="0" smtClean="0"/>
              <a:t> </a:t>
            </a:r>
            <a:r>
              <a:rPr lang="cs-CZ" sz="1800" i="1" dirty="0"/>
              <a:t>pro hlavní aktivity projektu, které nejsou součástí </a:t>
            </a:r>
            <a:r>
              <a:rPr lang="cs-CZ" sz="1800" i="1" dirty="0" smtClean="0"/>
              <a:t>			    položkového </a:t>
            </a:r>
            <a:r>
              <a:rPr lang="cs-CZ" sz="1800" i="1" dirty="0"/>
              <a:t>rozpočtu </a:t>
            </a:r>
            <a:r>
              <a:rPr lang="cs-CZ" sz="1800" i="1" dirty="0" smtClean="0"/>
              <a:t>stavby</a:t>
            </a:r>
            <a:endParaRPr lang="cs-CZ" sz="1800" i="1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27695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4845106"/>
              </p:ext>
            </p:extLst>
          </p:nvPr>
        </p:nvGraphicFramePr>
        <p:xfrm>
          <a:off x="457200" y="1628800"/>
          <a:ext cx="8229600" cy="475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Studie proveditelnosti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Úvodní</a:t>
                      </a:r>
                      <a:r>
                        <a:rPr lang="cs-CZ" baseline="0" dirty="0" smtClean="0"/>
                        <a:t> informace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majetek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informace o žadateli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Výstupy projektu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 muzea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Připravenost</a:t>
                      </a:r>
                      <a:r>
                        <a:rPr lang="cs-CZ" baseline="0" dirty="0" smtClean="0"/>
                        <a:t> projektu k realizaci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projektu a jeho soulad s programem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Průzkum trhu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Podrobný popis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analýza</a:t>
                      </a:r>
                      <a:endParaRPr lang="cs-CZ" dirty="0" smtClean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Zdůvodnění potřebnosti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Analýza</a:t>
                      </a:r>
                      <a:r>
                        <a:rPr lang="cs-CZ" baseline="0" dirty="0" smtClean="0"/>
                        <a:t> a řízení rizik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Management projektu a řízení lidských zdrojů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Vliv</a:t>
                      </a:r>
                      <a:r>
                        <a:rPr lang="cs-CZ" baseline="0" dirty="0" smtClean="0"/>
                        <a:t> projektu na horizontální kritéria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Závěrečné</a:t>
                      </a:r>
                      <a:r>
                        <a:rPr lang="cs-CZ" baseline="0" dirty="0" smtClean="0"/>
                        <a:t> hodnocení efektivity a udržitelnosti projektu</a:t>
                      </a:r>
                      <a:endParaRPr lang="cs-CZ" dirty="0" smtClean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Stavební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Podklady</a:t>
                      </a:r>
                      <a:r>
                        <a:rPr lang="cs-CZ" baseline="0" dirty="0" smtClean="0"/>
                        <a:t> pro výpočet ukazatelů CBA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033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340767"/>
            <a:ext cx="8640960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Hodnocení ukazatelů v </a:t>
            </a:r>
            <a:r>
              <a:rPr lang="cs-CZ" sz="1800" b="1" dirty="0" err="1" smtClean="0"/>
              <a:t>eCBA</a:t>
            </a:r>
            <a:endParaRPr lang="cs-CZ" sz="1800" b="1" dirty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Pro projekty s celkovými způsobilými výdaji do 100 mil. Kč </a:t>
            </a:r>
            <a:r>
              <a:rPr lang="cs-CZ" sz="1600" b="1" dirty="0"/>
              <a:t> </a:t>
            </a:r>
            <a:r>
              <a:rPr lang="cs-CZ" sz="1600" b="1" dirty="0" smtClean="0"/>
              <a:t>žadatel zpracovává v modulu CBA v MS204+ finanční analýzu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14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400" b="1" dirty="0" smtClean="0"/>
              <a:t>                                          FNPV je nižší než 0</a:t>
            </a:r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/>
              <a:t>Pro projekty s celkovými způsobilými výdaji </a:t>
            </a:r>
            <a:r>
              <a:rPr lang="cs-CZ" sz="1600" b="1" dirty="0" smtClean="0"/>
              <a:t>nad </a:t>
            </a:r>
            <a:r>
              <a:rPr lang="cs-CZ" sz="1600" b="1" dirty="0"/>
              <a:t>100 mil. Kč  žadatel zpracovává v modulu CBA v MS204+ finanční </a:t>
            </a:r>
            <a:r>
              <a:rPr lang="cs-CZ" sz="1600" b="1" dirty="0" smtClean="0"/>
              <a:t>a ekonomickou analýzu</a:t>
            </a:r>
            <a:endParaRPr lang="cs-CZ" sz="1600" b="1" dirty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b="1" dirty="0" smtClean="0"/>
              <a:t>					   FNPV je nižší  než 0, ENPV je vyšší než 0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1600" b="1" dirty="0" smtClean="0"/>
          </a:p>
          <a:p>
            <a:pPr marL="685800"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1600" b="1" dirty="0" smtClean="0"/>
              <a:t>Vstupní data, pravidla hodnocení CBA: 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dirty="0" smtClean="0"/>
              <a:t>– viz příloha č. 17 Obecných pravidel „Postup pro zpracování finanční                                	  a ekonomické analýzy v MS2014+“</a:t>
            </a:r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1600" dirty="0"/>
              <a:t>– viz příloha č. 2</a:t>
            </a:r>
            <a:r>
              <a:rPr lang="cs-CZ" sz="1600" dirty="0" smtClean="0"/>
              <a:t> Specifických pravidel „Osnova studie proveditelnosti“</a:t>
            </a:r>
            <a:endParaRPr lang="cs-CZ" sz="16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r>
              <a:rPr lang="cs-CZ" sz="3200" b="1" dirty="0">
                <a:solidFill>
                  <a:srgbClr val="0070C0"/>
                </a:solidFill>
                <a:latin typeface="Myriad Pro"/>
              </a:rPr>
              <a:t>                           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1331640" y="256490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323684" y="371703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2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0767"/>
            <a:ext cx="8713663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Indikátory výstupu:</a:t>
            </a:r>
            <a:endParaRPr lang="cs-CZ" sz="2000" b="1" dirty="0"/>
          </a:p>
          <a:p>
            <a:pPr>
              <a:spcBef>
                <a:spcPts val="1800"/>
              </a:spcBef>
            </a:pPr>
            <a:r>
              <a:rPr lang="cs-CZ" sz="2000" b="1" i="1" dirty="0"/>
              <a:t>9 </a:t>
            </a:r>
            <a:r>
              <a:rPr lang="cs-CZ" sz="2000" b="1" i="1" dirty="0" smtClean="0"/>
              <a:t>07 03 </a:t>
            </a:r>
            <a:r>
              <a:rPr lang="cs-CZ" sz="2000" b="1" i="1" dirty="0"/>
              <a:t>Počet nově zpřístupněných a zefektivněných podsbírek a </a:t>
            </a:r>
            <a:r>
              <a:rPr lang="cs-CZ" sz="2000" b="1" i="1" dirty="0" smtClean="0"/>
              <a:t>fondů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Výchozí </a:t>
            </a:r>
            <a:r>
              <a:rPr lang="cs-CZ" sz="1800" b="1" u="sng" dirty="0"/>
              <a:t>hodnota:</a:t>
            </a:r>
            <a:r>
              <a:rPr lang="cs-CZ" sz="1800" dirty="0"/>
              <a:t> </a:t>
            </a:r>
            <a:r>
              <a:rPr lang="cs-CZ" sz="1800" dirty="0" smtClean="0"/>
              <a:t>počet muzejních/galerijních </a:t>
            </a:r>
            <a:r>
              <a:rPr lang="cs-CZ" sz="1800" dirty="0"/>
              <a:t>podsbírek zpřístupněných a/nebo zefektivněných před dnem zahájení realizace projektu IROP, na počtu všech </a:t>
            </a:r>
            <a:r>
              <a:rPr lang="cs-CZ" sz="1800" dirty="0" smtClean="0"/>
              <a:t>muzejních/galerijních </a:t>
            </a:r>
            <a:r>
              <a:rPr lang="cs-CZ" sz="1800" dirty="0"/>
              <a:t>podsbírek </a:t>
            </a:r>
            <a:r>
              <a:rPr lang="cs-CZ" sz="1800" dirty="0" smtClean="0"/>
              <a:t>ve </a:t>
            </a:r>
            <a:r>
              <a:rPr lang="cs-CZ" sz="1800" dirty="0"/>
              <a:t>správě příjemce, které je možné podpořit z IROP.</a:t>
            </a:r>
          </a:p>
          <a:p>
            <a:pPr marL="0" indent="0">
              <a:buNone/>
            </a:pPr>
            <a:r>
              <a:rPr lang="cs-CZ" sz="1800" b="1" u="sng" dirty="0"/>
              <a:t>Cílová hodnota:</a:t>
            </a:r>
            <a:r>
              <a:rPr lang="cs-CZ" sz="1800" dirty="0"/>
              <a:t> plánovaný </a:t>
            </a:r>
            <a:r>
              <a:rPr lang="cs-CZ" sz="1800" dirty="0" smtClean="0"/>
              <a:t>počet </a:t>
            </a:r>
            <a:r>
              <a:rPr lang="cs-CZ" sz="1800" dirty="0"/>
              <a:t>zpřístupněných a/nebo zefektivněných </a:t>
            </a:r>
            <a:r>
              <a:rPr lang="cs-CZ" sz="1800" dirty="0" smtClean="0"/>
              <a:t>muzejních/galerijních </a:t>
            </a:r>
            <a:r>
              <a:rPr lang="cs-CZ" sz="1800" dirty="0"/>
              <a:t>podsbírek (tedy těch, které byly zpřístupněny/zefektivněny před podáním žádosti + těch, které budou v rámci projektu zefektivněny v rámci IROP) na počtu všech </a:t>
            </a:r>
            <a:r>
              <a:rPr lang="cs-CZ" sz="1800" dirty="0" smtClean="0"/>
              <a:t>muzejních/galerijních </a:t>
            </a:r>
            <a:r>
              <a:rPr lang="cs-CZ" sz="1800" dirty="0"/>
              <a:t>podsbírek </a:t>
            </a:r>
            <a:r>
              <a:rPr lang="cs-CZ" sz="1800" dirty="0" smtClean="0"/>
              <a:t>ve </a:t>
            </a:r>
            <a:r>
              <a:rPr lang="cs-CZ" sz="1800" dirty="0"/>
              <a:t>správě příjemce, které je možné podpořit z IROP, po ukončení projektu. 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Žadatel </a:t>
            </a:r>
            <a:r>
              <a:rPr lang="cs-CZ" sz="1800" dirty="0"/>
              <a:t>má povinnost naplnit cílovou hodnotu k datu ukončení realizace projektu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8403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Obecná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(závazná pro všechny specifické cíle a výzvy)</a:t>
            </a:r>
            <a:endParaRPr lang="cs-CZ" sz="2400" i="1" u="sng" dirty="0" smtClean="0">
              <a:cs typeface="Arial" charset="0"/>
            </a:endParaRPr>
          </a:p>
          <a:p>
            <a:pPr marL="457200" lvl="1" indent="0">
              <a:buFont typeface="Arial"/>
              <a:buNone/>
              <a:defRPr/>
            </a:pPr>
            <a:r>
              <a:rPr lang="cs-CZ" sz="2400" dirty="0" smtClean="0">
                <a:hlinkClick r:id="rId5"/>
              </a:rPr>
              <a:t>www.dotaceEU.cz/IROP</a:t>
            </a:r>
            <a:endParaRPr lang="cs-CZ" sz="2400" dirty="0" smtClean="0"/>
          </a:p>
          <a:p>
            <a:pPr marL="457200" lvl="1" indent="0">
              <a:buFont typeface="Arial"/>
              <a:buNone/>
              <a:defRPr/>
            </a:pPr>
            <a:endParaRPr lang="cs-CZ" sz="2400" dirty="0" smtClean="0"/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b="1" dirty="0" smtClean="0">
                <a:cs typeface="Arial" charset="0"/>
              </a:rPr>
              <a:t>Specifická pravidla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i="1" dirty="0" smtClean="0">
                <a:cs typeface="Arial" charset="0"/>
              </a:rPr>
              <a:t>(pro každou výzvu samostatný dokument)</a:t>
            </a:r>
            <a:r>
              <a:rPr lang="cs-CZ" sz="2400" i="1" u="sng" dirty="0" smtClean="0">
                <a:cs typeface="Arial" charset="0"/>
              </a:rPr>
              <a:t> </a:t>
            </a:r>
          </a:p>
          <a:p>
            <a:pPr marL="400050" lvl="1" indent="0">
              <a:spcAft>
                <a:spcPts val="600"/>
              </a:spcAft>
              <a:buFont typeface="Arial"/>
              <a:buNone/>
              <a:defRPr/>
            </a:pPr>
            <a:r>
              <a:rPr lang="cs-CZ" sz="2400" dirty="0" smtClean="0">
                <a:cs typeface="Arial" charset="0"/>
                <a:hlinkClick r:id="rId5"/>
              </a:rPr>
              <a:t>www.dotaceEU.cz/IROP</a:t>
            </a:r>
            <a:endParaRPr lang="cs-CZ" sz="2400" dirty="0" smtClean="0">
              <a:cs typeface="Arial" charset="0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 smtClean="0">
                <a:cs typeface="Arial" charset="0"/>
              </a:rPr>
              <a:t>podporované aktivity, způsobilé výdaje, hodnoticí kritéria, povinné přílohy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28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0767"/>
            <a:ext cx="8713663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Indikátory výstupu:</a:t>
            </a:r>
            <a:endParaRPr lang="cs-CZ" sz="2000" b="1" dirty="0"/>
          </a:p>
          <a:p>
            <a:pPr>
              <a:spcBef>
                <a:spcPts val="1800"/>
              </a:spcBef>
            </a:pPr>
            <a:r>
              <a:rPr lang="cs-CZ" sz="2000" b="1" i="1" dirty="0"/>
              <a:t>9 </a:t>
            </a:r>
            <a:r>
              <a:rPr lang="cs-CZ" sz="2000" b="1" i="1" dirty="0" smtClean="0"/>
              <a:t>07 03 </a:t>
            </a:r>
            <a:r>
              <a:rPr lang="cs-CZ" sz="2000" b="1" i="1" dirty="0"/>
              <a:t>Počet nově zpřístupněných a zefektivněných podsbírek a </a:t>
            </a:r>
            <a:r>
              <a:rPr lang="cs-CZ" sz="2000" b="1" i="1" dirty="0" smtClean="0"/>
              <a:t>fondů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i="1" u="sng" dirty="0" smtClean="0"/>
              <a:t>PŘÍKLAD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Výchozí </a:t>
            </a:r>
            <a:r>
              <a:rPr lang="cs-CZ" sz="1800" b="1" u="sng" dirty="0"/>
              <a:t>hodnota:</a:t>
            </a:r>
            <a:r>
              <a:rPr lang="cs-CZ" sz="1800" dirty="0"/>
              <a:t> </a:t>
            </a:r>
            <a:r>
              <a:rPr lang="cs-CZ" sz="1800" dirty="0" smtClean="0"/>
              <a:t>Muzeum má již nějakým způsobem zpřístupněno všech 10 podsbírek, ale v rámci projektu IROP jich plánuje 5 zefektivnit. Výchozí hodnota je u tohoto indikátoru vždy </a:t>
            </a:r>
            <a:r>
              <a:rPr lang="cs-CZ" sz="1800" b="1" dirty="0" smtClean="0"/>
              <a:t>0</a:t>
            </a:r>
            <a:r>
              <a:rPr lang="cs-CZ" sz="1800" dirty="0" smtClean="0"/>
              <a:t>.</a:t>
            </a:r>
            <a:endParaRPr lang="cs-CZ" sz="1800" dirty="0"/>
          </a:p>
          <a:p>
            <a:pPr marL="0" indent="0">
              <a:buNone/>
            </a:pPr>
            <a:endParaRPr lang="en-US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Cílová </a:t>
            </a:r>
            <a:r>
              <a:rPr lang="cs-CZ" sz="1800" b="1" u="sng" dirty="0"/>
              <a:t>hodnota</a:t>
            </a:r>
            <a:r>
              <a:rPr lang="cs-CZ" sz="1800" b="1" u="sng" dirty="0" smtClean="0"/>
              <a:t>:</a:t>
            </a:r>
            <a:r>
              <a:rPr lang="cs-CZ" sz="1800" dirty="0" smtClean="0"/>
              <a:t> Muzeum plánuje zefektivnit 5 podsbírek, cílová hodnota bude </a:t>
            </a:r>
            <a:r>
              <a:rPr lang="cs-CZ" sz="1800" b="1" dirty="0" smtClean="0"/>
              <a:t>5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Žadatel </a:t>
            </a:r>
            <a:r>
              <a:rPr lang="cs-CZ" sz="1800" dirty="0"/>
              <a:t>má povinnost naplnit cílovou hodnotu k datu ukončení realizace projektu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01714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0037" y="1382713"/>
            <a:ext cx="859313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Indikátory výsledku:</a:t>
            </a:r>
          </a:p>
          <a:p>
            <a:pPr>
              <a:spcBef>
                <a:spcPts val="1800"/>
              </a:spcBef>
            </a:pPr>
            <a:r>
              <a:rPr lang="cs-CZ" sz="2000" b="1" i="1" dirty="0"/>
              <a:t>9 07 10 Podíl zpřístupněných a zefektivněných podsbírek a fondů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Výchozí </a:t>
            </a:r>
            <a:r>
              <a:rPr lang="cs-CZ" sz="1800" b="1" u="sng" dirty="0"/>
              <a:t>hodnota:</a:t>
            </a:r>
            <a:r>
              <a:rPr lang="cs-CZ" sz="1800" dirty="0"/>
              <a:t> podíl </a:t>
            </a:r>
            <a:r>
              <a:rPr lang="cs-CZ" sz="1800" dirty="0" smtClean="0"/>
              <a:t>muzejních/galerijních </a:t>
            </a:r>
            <a:r>
              <a:rPr lang="cs-CZ" sz="1800" dirty="0"/>
              <a:t>podsbírek zpřístupněných a/nebo zefektivněných před dnem zahájení realizace projektu IROP, na počtu všech muzejních/galerijních podsbírek </a:t>
            </a:r>
            <a:r>
              <a:rPr lang="cs-CZ" sz="1800" dirty="0" smtClean="0"/>
              <a:t>ve </a:t>
            </a:r>
            <a:r>
              <a:rPr lang="cs-CZ" sz="1800" dirty="0"/>
              <a:t>správě příjemce, které je možné podpořit z IROP.</a:t>
            </a:r>
          </a:p>
          <a:p>
            <a:pPr marL="0" indent="0">
              <a:buNone/>
            </a:pPr>
            <a:r>
              <a:rPr lang="cs-CZ" sz="1800" b="1" u="sng" dirty="0"/>
              <a:t>Cílová hodnota:</a:t>
            </a:r>
            <a:r>
              <a:rPr lang="cs-CZ" sz="1800" dirty="0"/>
              <a:t> plánovaný podíl zpřístupněných a/nebo zefektivněných muzejních/galerijních podsbírek (tedy těch, které byly zpřístupněny/zefektivněny před podáním žádosti + těch, které budou v rámci projektu zefektivněny v rámci IROP) na počtu všech muzejních/galerijních podsbírek </a:t>
            </a:r>
            <a:r>
              <a:rPr lang="cs-CZ" sz="1800" dirty="0" smtClean="0"/>
              <a:t>ve </a:t>
            </a:r>
            <a:r>
              <a:rPr lang="cs-CZ" sz="1800" dirty="0"/>
              <a:t>správě příjemce, které je možné podpořit z IROP, po ukončení projektu. 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Žadatel </a:t>
            </a:r>
            <a:r>
              <a:rPr lang="cs-CZ" sz="1800" dirty="0"/>
              <a:t>má povinnost naplnit cílovou hodnotu k datu ukončení realizace projektu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Více viz příloha č. 3 Specifických pravidel.</a:t>
            </a:r>
            <a:endParaRPr lang="cs-CZ" sz="1800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972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0037" y="1382713"/>
            <a:ext cx="859313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Indikátory výsledku:</a:t>
            </a:r>
          </a:p>
          <a:p>
            <a:pPr>
              <a:spcBef>
                <a:spcPts val="1800"/>
              </a:spcBef>
            </a:pPr>
            <a:r>
              <a:rPr lang="cs-CZ" sz="2000" b="1" i="1" dirty="0"/>
              <a:t>9 07 10 Podíl zpřístupněných a zefektivněných podsbírek a fondů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PŘÍKLAD</a:t>
            </a:r>
            <a:r>
              <a:rPr lang="en-US" sz="1800" b="1" u="sng" dirty="0" smtClean="0"/>
              <a:t> </a:t>
            </a:r>
            <a:r>
              <a:rPr lang="cs-CZ" sz="1800" b="1" u="sng" dirty="0" smtClean="0"/>
              <a:t>č. 1: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Výchozí </a:t>
            </a:r>
            <a:r>
              <a:rPr lang="cs-CZ" sz="1800" b="1" u="sng" dirty="0"/>
              <a:t>hodnota:</a:t>
            </a:r>
            <a:r>
              <a:rPr lang="cs-CZ" sz="1800" dirty="0"/>
              <a:t> Muzeum má </a:t>
            </a:r>
            <a:r>
              <a:rPr lang="cs-CZ" sz="1800" dirty="0" smtClean="0"/>
              <a:t>již </a:t>
            </a:r>
            <a:r>
              <a:rPr lang="cs-CZ" sz="1800" dirty="0"/>
              <a:t>nějakým způsobem zpřístupněno všech 10 podsbírek, ale v rámci IROP jich plánuje 5 zefektivnit. </a:t>
            </a:r>
            <a:r>
              <a:rPr lang="cs-CZ" sz="1800" dirty="0" smtClean="0"/>
              <a:t>Čitatel ve vzorci je </a:t>
            </a:r>
            <a:r>
              <a:rPr lang="en-US" sz="1800" dirty="0" smtClean="0"/>
              <a:t>v </a:t>
            </a:r>
            <a:r>
              <a:rPr lang="en-US" sz="1800" dirty="0" err="1" smtClean="0"/>
              <a:t>tomto</a:t>
            </a:r>
            <a:r>
              <a:rPr lang="en-US" sz="1800" dirty="0" smtClean="0"/>
              <a:t> p</a:t>
            </a:r>
            <a:r>
              <a:rPr lang="cs-CZ" sz="1800" dirty="0" err="1" smtClean="0"/>
              <a:t>řípadě</a:t>
            </a:r>
            <a:r>
              <a:rPr lang="en-US" sz="1800" dirty="0" smtClean="0"/>
              <a:t> </a:t>
            </a:r>
            <a:r>
              <a:rPr lang="cs-CZ" sz="1800" b="1" dirty="0" smtClean="0"/>
              <a:t>0</a:t>
            </a:r>
            <a:r>
              <a:rPr lang="cs-CZ" sz="1800" dirty="0" smtClean="0"/>
              <a:t>, výchozí hodnota je tedy </a:t>
            </a:r>
            <a:r>
              <a:rPr lang="cs-CZ" sz="1800" b="1" dirty="0" smtClean="0"/>
              <a:t>0 </a:t>
            </a:r>
            <a:r>
              <a:rPr lang="en-US" sz="1800" b="1" dirty="0" smtClean="0"/>
              <a:t>%</a:t>
            </a:r>
            <a:r>
              <a:rPr lang="en-US" sz="1800" dirty="0" smtClean="0"/>
              <a:t>.</a:t>
            </a:r>
            <a:endParaRPr lang="cs-CZ" sz="1800" dirty="0"/>
          </a:p>
          <a:p>
            <a:pPr marL="0" indent="0">
              <a:buNone/>
            </a:pPr>
            <a:endParaRPr lang="cs-CZ" sz="1800" b="1" u="sng" dirty="0"/>
          </a:p>
          <a:p>
            <a:pPr marL="0" indent="0">
              <a:buNone/>
            </a:pPr>
            <a:r>
              <a:rPr lang="cs-CZ" sz="1800" b="1" u="sng" dirty="0" smtClean="0"/>
              <a:t>Cílová </a:t>
            </a:r>
            <a:r>
              <a:rPr lang="cs-CZ" sz="1800" b="1" u="sng" dirty="0"/>
              <a:t>hodnota:</a:t>
            </a:r>
            <a:r>
              <a:rPr lang="cs-CZ" sz="1800" dirty="0"/>
              <a:t> </a:t>
            </a:r>
            <a:r>
              <a:rPr lang="cs-CZ" sz="1800" dirty="0" smtClean="0"/>
              <a:t>Muzeum v rámci projektu IROP plánuje zefektivnit 5 podsbírek. Čitatel ve vzorci je v tomto případě </a:t>
            </a:r>
            <a:r>
              <a:rPr lang="cs-CZ" sz="1800" b="1" dirty="0" smtClean="0"/>
              <a:t>5</a:t>
            </a:r>
            <a:r>
              <a:rPr lang="cs-CZ" sz="1800" dirty="0" smtClean="0"/>
              <a:t>, jmenovatel </a:t>
            </a:r>
            <a:r>
              <a:rPr lang="cs-CZ" sz="1800" b="1" dirty="0" smtClean="0"/>
              <a:t>10</a:t>
            </a:r>
            <a:r>
              <a:rPr lang="cs-CZ" sz="1800" dirty="0" smtClean="0"/>
              <a:t>, cílová hodnota je </a:t>
            </a:r>
            <a:r>
              <a:rPr lang="cs-CZ" sz="1800" b="1" dirty="0" smtClean="0"/>
              <a:t>50 </a:t>
            </a:r>
            <a:r>
              <a:rPr lang="en-US" sz="1800" b="1" dirty="0" smtClean="0"/>
              <a:t>%</a:t>
            </a:r>
            <a:r>
              <a:rPr lang="en-US" sz="1800" dirty="0" smtClean="0"/>
              <a:t>.</a:t>
            </a:r>
            <a:endParaRPr lang="cs-CZ" sz="1800" b="1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                   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27126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0037" y="1382713"/>
            <a:ext cx="8593138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/>
              <a:t>Indikátory výsledku:</a:t>
            </a:r>
          </a:p>
          <a:p>
            <a:pPr>
              <a:spcBef>
                <a:spcPts val="1800"/>
              </a:spcBef>
            </a:pPr>
            <a:r>
              <a:rPr lang="cs-CZ" sz="2000" b="1" i="1" dirty="0"/>
              <a:t>9 07 10 Podíl zpřístupněných a zefektivněných podsbírek a fondů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PŘÍKLAD č. 2:</a:t>
            </a:r>
          </a:p>
          <a:p>
            <a:pPr marL="0" indent="0">
              <a:buNone/>
            </a:pPr>
            <a:endParaRPr lang="cs-CZ" sz="1800" b="1" u="sng" dirty="0" smtClean="0"/>
          </a:p>
          <a:p>
            <a:pPr marL="0" indent="0">
              <a:buNone/>
            </a:pPr>
            <a:r>
              <a:rPr lang="cs-CZ" sz="1800" b="1" u="sng" dirty="0" smtClean="0"/>
              <a:t>Výchozí </a:t>
            </a:r>
            <a:r>
              <a:rPr lang="cs-CZ" sz="1800" b="1" u="sng" dirty="0"/>
              <a:t>hodnota:</a:t>
            </a:r>
            <a:r>
              <a:rPr lang="cs-CZ" sz="1800" dirty="0"/>
              <a:t> Muzeum má </a:t>
            </a:r>
            <a:r>
              <a:rPr lang="cs-CZ" sz="1800" dirty="0" smtClean="0"/>
              <a:t>celkem </a:t>
            </a:r>
            <a:r>
              <a:rPr lang="cs-CZ" sz="1800" dirty="0"/>
              <a:t>10 podsbírek, </a:t>
            </a:r>
            <a:r>
              <a:rPr lang="cs-CZ" sz="1800" dirty="0" smtClean="0"/>
              <a:t>z toho 5 již bylo v minulosti zefektivněno, takže nebudou předmětem podpory z IROP. V rámci </a:t>
            </a:r>
            <a:r>
              <a:rPr lang="cs-CZ" sz="1800" dirty="0"/>
              <a:t>IROP jich plánuje 5 zefektivnit. </a:t>
            </a:r>
            <a:r>
              <a:rPr lang="cs-CZ" sz="1800" dirty="0" smtClean="0"/>
              <a:t>Čitatel ve vzorci je </a:t>
            </a:r>
            <a:r>
              <a:rPr lang="en-US" sz="1800" dirty="0" smtClean="0"/>
              <a:t>v </a:t>
            </a:r>
            <a:r>
              <a:rPr lang="en-US" sz="1800" dirty="0" err="1" smtClean="0"/>
              <a:t>tomto</a:t>
            </a:r>
            <a:r>
              <a:rPr lang="en-US" sz="1800" dirty="0" smtClean="0"/>
              <a:t> p</a:t>
            </a:r>
            <a:r>
              <a:rPr lang="cs-CZ" sz="1800" dirty="0" err="1" smtClean="0"/>
              <a:t>řípadě</a:t>
            </a:r>
            <a:r>
              <a:rPr lang="en-US" sz="1800" dirty="0" smtClean="0"/>
              <a:t> </a:t>
            </a:r>
            <a:r>
              <a:rPr lang="cs-CZ" sz="1800" b="1" dirty="0"/>
              <a:t>5</a:t>
            </a:r>
            <a:r>
              <a:rPr lang="cs-CZ" sz="1800" dirty="0" smtClean="0"/>
              <a:t>, výchozí hodnota je tedy </a:t>
            </a:r>
            <a:r>
              <a:rPr lang="cs-CZ" sz="1800" b="1" dirty="0" smtClean="0"/>
              <a:t>50 </a:t>
            </a:r>
            <a:r>
              <a:rPr lang="en-US" sz="1800" b="1" dirty="0" smtClean="0"/>
              <a:t>%</a:t>
            </a:r>
            <a:r>
              <a:rPr lang="en-US" sz="1800" dirty="0" smtClean="0"/>
              <a:t>.</a:t>
            </a:r>
            <a:endParaRPr lang="cs-CZ" sz="1800" dirty="0"/>
          </a:p>
          <a:p>
            <a:pPr marL="0" indent="0">
              <a:buNone/>
            </a:pPr>
            <a:endParaRPr lang="cs-CZ" sz="1800" b="1" u="sng" dirty="0"/>
          </a:p>
          <a:p>
            <a:pPr marL="0" indent="0">
              <a:buNone/>
            </a:pPr>
            <a:r>
              <a:rPr lang="cs-CZ" sz="1800" b="1" u="sng" dirty="0" smtClean="0"/>
              <a:t>Cílová </a:t>
            </a:r>
            <a:r>
              <a:rPr lang="cs-CZ" sz="1800" b="1" u="sng" dirty="0"/>
              <a:t>hodnota:</a:t>
            </a:r>
            <a:r>
              <a:rPr lang="cs-CZ" sz="1800" dirty="0"/>
              <a:t> </a:t>
            </a:r>
            <a:r>
              <a:rPr lang="cs-CZ" sz="1800" dirty="0" smtClean="0"/>
              <a:t>Muzeum v rámci projektu IROP plánuje zefektivnit 5 podsbírek. Čitatel ve vzorci je v tomto případě </a:t>
            </a:r>
            <a:r>
              <a:rPr lang="cs-CZ" sz="1800" b="1" dirty="0" smtClean="0"/>
              <a:t>10</a:t>
            </a:r>
            <a:r>
              <a:rPr lang="cs-CZ" sz="1800" dirty="0" smtClean="0"/>
              <a:t>, jmenovatel </a:t>
            </a:r>
            <a:r>
              <a:rPr lang="cs-CZ" sz="1800" b="1" dirty="0" smtClean="0"/>
              <a:t>10</a:t>
            </a:r>
            <a:r>
              <a:rPr lang="cs-CZ" sz="1800" dirty="0" smtClean="0"/>
              <a:t>, cílová hodnota je </a:t>
            </a:r>
            <a:r>
              <a:rPr lang="cs-CZ" sz="1800" b="1" dirty="0" smtClean="0"/>
              <a:t>100 </a:t>
            </a:r>
            <a:r>
              <a:rPr lang="en-US" sz="1800" b="1" dirty="0" smtClean="0"/>
              <a:t>%</a:t>
            </a:r>
            <a:r>
              <a:rPr lang="en-US" sz="1800" dirty="0" smtClean="0"/>
              <a:t>.</a:t>
            </a:r>
            <a:endParaRPr lang="cs-CZ" sz="1800" b="1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en-US" sz="1800" dirty="0" smtClean="0"/>
              <a:t>                   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cs-CZ" sz="2000" b="1" dirty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sz="1800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3962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82713"/>
            <a:ext cx="9144000" cy="4861595"/>
          </a:xfrm>
        </p:spPr>
        <p:txBody>
          <a:bodyPr rtlCol="0">
            <a:noAutofit/>
          </a:bodyPr>
          <a:lstStyle/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altLang="cs-CZ" sz="2400" b="1" dirty="0">
                <a:solidFill>
                  <a:srgbClr val="0070C0"/>
                </a:solidFill>
              </a:rPr>
              <a:t>Limity a omezení podpory SC </a:t>
            </a:r>
            <a:r>
              <a:rPr lang="cs-CZ" altLang="cs-CZ" sz="2400" b="1" dirty="0" smtClean="0">
                <a:solidFill>
                  <a:srgbClr val="0070C0"/>
                </a:solidFill>
              </a:rPr>
              <a:t>3.1</a:t>
            </a:r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Předmětem </a:t>
            </a:r>
            <a:r>
              <a:rPr lang="cs-CZ" sz="2000" dirty="0"/>
              <a:t>podpory nebudou komerční turistická zařízení jako volnočasová zařízení, lázeňské provozy, ubytovací a stravovací </a:t>
            </a:r>
            <a:r>
              <a:rPr lang="cs-CZ" sz="2000" dirty="0" smtClean="0"/>
              <a:t>zařízení.</a:t>
            </a:r>
          </a:p>
          <a:p>
            <a:pPr lvl="2" indent="-342900">
              <a:spcBef>
                <a:spcPts val="1200"/>
              </a:spcBef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  <a:defRPr/>
            </a:pPr>
            <a:r>
              <a:rPr lang="cs-CZ" sz="2000" dirty="0" smtClean="0"/>
              <a:t>kavárny, cukrárny apod. v obnovených prostorách muzea. </a:t>
            </a:r>
            <a:endParaRPr lang="cs-CZ" sz="2000" dirty="0"/>
          </a:p>
          <a:p>
            <a:pPr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 smtClean="0"/>
              <a:t>Soulad projektu s Integrovanou strategií podpory kultury do roku 2020.</a:t>
            </a:r>
          </a:p>
          <a:p>
            <a:pPr lvl="2" indent="-342900">
              <a:spcBef>
                <a:spcPts val="1200"/>
              </a:spcBef>
              <a:spcAft>
                <a:spcPts val="600"/>
              </a:spcAft>
              <a:buSzPct val="80000"/>
              <a:buFont typeface="Courier New" panose="02070309020205020404" pitchFamily="49" charset="0"/>
              <a:buChar char="o"/>
              <a:defRPr/>
            </a:pPr>
            <a:r>
              <a:rPr lang="cs-CZ" sz="2000" dirty="0" smtClean="0"/>
              <a:t>žadatel se ve studii proveditelnosti odkáže na příslušnou kapitolu v Integrované strategii podpory kultury do roku 2020, se kterou je v souladu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dirty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000" b="1" dirty="0" smtClean="0"/>
          </a:p>
          <a:p>
            <a:pPr marL="40005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altLang="cs-CZ" sz="2400" dirty="0" smtClean="0"/>
          </a:p>
          <a:p>
            <a:pPr lvl="1" indent="-34290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400" dirty="0" smtClean="0"/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70462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7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  <a:r>
              <a:rPr lang="cs-CZ" sz="2400" b="1" dirty="0">
                <a:solidFill>
                  <a:srgbClr val="0070C0"/>
                </a:solidFill>
              </a:rPr>
              <a:t>Udržitelnost</a:t>
            </a:r>
          </a:p>
          <a:p>
            <a:pPr marL="741600"/>
            <a:r>
              <a:rPr lang="cs-CZ" sz="2000" b="1" dirty="0"/>
              <a:t>5 let od provedení poslední platby příjemci;</a:t>
            </a:r>
          </a:p>
          <a:p>
            <a:pPr marL="741600"/>
            <a:r>
              <a:rPr lang="cs-CZ" sz="2000" b="1" dirty="0"/>
              <a:t>Povinnosti příjemce definovány v Obecných pravidlech (kapitola 20);</a:t>
            </a:r>
          </a:p>
          <a:p>
            <a:pPr marL="741600"/>
            <a:r>
              <a:rPr lang="cs-CZ" sz="2000" b="1" dirty="0" smtClean="0"/>
              <a:t>Příjemce v této výzvě je také povinen:</a:t>
            </a:r>
            <a:endParaRPr lang="cs-CZ" sz="2000" b="1" dirty="0"/>
          </a:p>
          <a:p>
            <a:pPr marL="936000" lvl="1" algn="just"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udržet </a:t>
            </a:r>
            <a:r>
              <a:rPr lang="cs-CZ" sz="1800" dirty="0" err="1"/>
              <a:t>konzervované-restaurované</a:t>
            </a:r>
            <a:r>
              <a:rPr lang="cs-CZ" sz="1800" dirty="0"/>
              <a:t> sbírkové předměty ve stavu, jakého bylo dosaženo prostřednictvím realizace projektu;</a:t>
            </a:r>
          </a:p>
          <a:p>
            <a:pPr marL="936000" lvl="1">
              <a:spcBef>
                <a:spcPts val="6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využívat pořízené mechanické bariéry a zábrany, elektronické systémy a technické zařízení k zabezpečení, dokumentaci, inventarizaci a vhodnému uchování sbírkových předmětů dle charakteru sbírky,    </a:t>
            </a:r>
          </a:p>
          <a:p>
            <a:pPr marL="936000" lvl="1">
              <a:spcBef>
                <a:spcPts val="6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zajistit po celou dobu udržitelnosti zpřístupnění podpořené sbírky nebo její části v rozsahu, který uvedl ve Studii proveditelnosti,    </a:t>
            </a:r>
          </a:p>
          <a:p>
            <a:pPr marL="936000" lvl="1">
              <a:spcBef>
                <a:spcPts val="600"/>
              </a:spcBef>
              <a:buSzPct val="80000"/>
              <a:buFont typeface="Courier New" panose="02070309020205020404" pitchFamily="49" charset="0"/>
              <a:buChar char="o"/>
            </a:pPr>
            <a:r>
              <a:rPr lang="cs-CZ" sz="1800" dirty="0"/>
              <a:t>pravidelně informovat CRR ve zprávách o udržitelnosti o investičních akcích v souvislosti s podpořeným funkčním celkem.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693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340767"/>
            <a:ext cx="9036496" cy="4861595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	</a:t>
            </a:r>
            <a:r>
              <a:rPr lang="cs-CZ" sz="2400" b="1" dirty="0" smtClean="0">
                <a:solidFill>
                  <a:srgbClr val="0070C0"/>
                </a:solidFill>
              </a:rPr>
              <a:t>Revize výzvy 1.1</a:t>
            </a:r>
            <a:endParaRPr lang="cs-CZ" sz="2400" b="1" dirty="0">
              <a:solidFill>
                <a:srgbClr val="0070C0"/>
              </a:solidFill>
            </a:endParaRPr>
          </a:p>
          <a:p>
            <a:pPr marL="741600"/>
            <a:r>
              <a:rPr lang="cs-CZ" sz="2000" b="1" dirty="0" smtClean="0"/>
              <a:t>do poloviny března 2016</a:t>
            </a:r>
          </a:p>
          <a:p>
            <a:pPr marL="741600"/>
            <a:r>
              <a:rPr lang="cs-CZ" sz="2000" b="1" dirty="0" smtClean="0"/>
              <a:t>následující opravy:</a:t>
            </a:r>
          </a:p>
          <a:p>
            <a:pPr marL="1141650" lvl="1"/>
            <a:r>
              <a:rPr lang="cs-CZ" sz="1600" b="1" dirty="0" smtClean="0"/>
              <a:t>úprava limitu pro nutnost provádět finanční analýzu ve Specifických pravidlech na 3 mil. Kč způsobilých výdajů</a:t>
            </a:r>
          </a:p>
          <a:p>
            <a:pPr marL="1141650" lvl="1"/>
            <a:r>
              <a:rPr lang="cs-CZ" sz="1600" b="1" dirty="0" smtClean="0"/>
              <a:t>upřesnění pojmu „provozovatel projektu“ v osnově Studie proveditelnosti</a:t>
            </a:r>
          </a:p>
          <a:p>
            <a:pPr marL="1141650" lvl="1"/>
            <a:r>
              <a:rPr lang="cs-CZ" sz="1600" b="1" dirty="0" smtClean="0"/>
              <a:t>doplnění DPH do způsobilých výdajů na vedlejší aktivity</a:t>
            </a:r>
          </a:p>
          <a:p>
            <a:pPr marL="1141650" lvl="1"/>
            <a:r>
              <a:rPr lang="cs-CZ" sz="1600" b="1" dirty="0" smtClean="0"/>
              <a:t>doplnění vzorečku v podílovém indikátoru o </a:t>
            </a:r>
            <a:r>
              <a:rPr lang="en-US" sz="1600" b="1" dirty="0" smtClean="0"/>
              <a:t>%</a:t>
            </a:r>
            <a:endParaRPr lang="cs-CZ" sz="1600" b="1" dirty="0" smtClean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rgbClr val="0070C0"/>
                </a:solidFill>
                <a:latin typeface="Myriad Pro"/>
              </a:rPr>
              <a:t>21. výzva IROP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latin typeface="Myriad Pro"/>
              </a:rPr>
              <a:t>MUZEA</a:t>
            </a:r>
            <a:endParaRPr lang="cs-CZ" sz="3200" b="1" dirty="0">
              <a:solidFill>
                <a:srgbClr val="0070C0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497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rgbClr val="000000"/>
                </a:solidFill>
                <a:latin typeface="Myriad Pro Black"/>
                <a:cs typeface="Myriad Pro Black"/>
              </a:rPr>
              <a:t>DĚKUJEME </a:t>
            </a:r>
            <a:r>
              <a:rPr lang="cs-CZ" sz="4400" dirty="0">
                <a:solidFill>
                  <a:srgbClr val="000000"/>
                </a:solidFill>
                <a:latin typeface="Myriad Pro Black"/>
                <a:cs typeface="Myriad Pro Black"/>
              </a:rPr>
              <a:t>VÁM ZA POZORNOST</a:t>
            </a:r>
            <a:r>
              <a:rPr lang="cs-CZ" sz="4400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b="1" dirty="0">
                <a:solidFill>
                  <a:srgbClr val="000000"/>
                </a:solidFill>
                <a:cs typeface="Myriad Pro"/>
              </a:rPr>
            </a:br>
            <a:r>
              <a:rPr lang="cs-CZ" sz="4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4400" dirty="0">
                <a:solidFill>
                  <a:srgbClr val="000000"/>
                </a:solidFill>
                <a:cs typeface="Myriad Pro"/>
              </a:rPr>
            </a:br>
            <a:r>
              <a:rPr lang="cs-CZ" b="1" dirty="0" smtClean="0">
                <a:solidFill>
                  <a:srgbClr val="000000"/>
                </a:solidFill>
                <a:cs typeface="Myriad Pro"/>
              </a:rPr>
              <a:t>PhDr. Aleš Pekárek, Mgr. Martina Fišerová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 smtClean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</a:rPr>
              <a:t>Odbor řízení operačních programů</a:t>
            </a: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2"/>
              </a:rPr>
              <a:t>ales.pekarek@mmr.cz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000000"/>
                </a:solidFill>
                <a:cs typeface="Myriad Pro"/>
                <a:hlinkClick r:id="rId3"/>
              </a:rPr>
              <a:t>martina.fiserova@mmr.cz</a:t>
            </a:r>
            <a:endParaRPr lang="cs-CZ" dirty="0" smtClean="0">
              <a:solidFill>
                <a:srgbClr val="000000"/>
              </a:solidFill>
              <a:cs typeface="Myriad Pro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endParaRPr lang="cs-CZ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57200" y="284163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solidFill>
                  <a:srgbClr val="0070C0"/>
                </a:solidFill>
              </a:rPr>
              <a:t>Pravidla pro žadatele a příjemce</a:t>
            </a:r>
            <a:endParaRPr lang="cs-CZ" dirty="0">
              <a:solidFill>
                <a:srgbClr val="0070C0"/>
              </a:solidFill>
            </a:endParaRPr>
          </a:p>
        </p:txBody>
      </p:sp>
      <p:graphicFrame>
        <p:nvGraphicFramePr>
          <p:cNvPr id="11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531308"/>
              </p:ext>
            </p:extLst>
          </p:nvPr>
        </p:nvGraphicFramePr>
        <p:xfrm>
          <a:off x="457200" y="1337437"/>
          <a:ext cx="8229600" cy="50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Kapitoly</a:t>
                      </a:r>
                      <a:r>
                        <a:rPr lang="cs-CZ" baseline="0" dirty="0" smtClean="0"/>
                        <a:t> Obecných pravidel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Vyhlášení výzvy a předkládání žádostí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Publicita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 a 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Sankce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Příprava</a:t>
                      </a:r>
                      <a:r>
                        <a:rPr lang="cs-CZ" baseline="0" dirty="0" smtClean="0"/>
                        <a:t> a realizace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Monitorování projektů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Investiční</a:t>
                      </a:r>
                      <a:r>
                        <a:rPr lang="cs-CZ" baseline="0" dirty="0" smtClean="0"/>
                        <a:t> plánování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Indikátory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Dodatečné stavební práce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 v projektu</a:t>
                      </a:r>
                      <a:endParaRPr lang="cs-CZ" dirty="0"/>
                    </a:p>
                  </a:txBody>
                  <a:tcPr/>
                </a:tc>
              </a:tr>
              <a:tr h="6431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Odstoupení, ukončení realizace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Nesrovnalosti,</a:t>
                      </a:r>
                      <a:r>
                        <a:rPr lang="cs-CZ" baseline="0" dirty="0" smtClean="0"/>
                        <a:t> porušení rozpočtové kázně, porušení právního aktu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Veřejná podpora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Financování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Účetnictví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Příjmy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Způsobilé výdaje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Udržitelnost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Přenesená daňová povinnost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Námitky a stížnosti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Archivace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Kontroly a audity</a:t>
                      </a:r>
                      <a:endParaRPr lang="cs-CZ" dirty="0"/>
                    </a:p>
                  </a:txBody>
                  <a:tcPr/>
                </a:tc>
              </a:tr>
              <a:tr h="356049">
                <a:tc>
                  <a:txBody>
                    <a:bodyPr/>
                    <a:lstStyle/>
                    <a:p>
                      <a:r>
                        <a:rPr lang="cs-CZ" dirty="0" smtClean="0"/>
                        <a:t>Vazba</a:t>
                      </a:r>
                      <a:r>
                        <a:rPr lang="cs-CZ" baseline="0" dirty="0" smtClean="0"/>
                        <a:t> na integrované nástroje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Právní a metodický rámec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241426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Myriad Pro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Výzvy v roce 2015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vyhlášení výzev ve všech specifických cílech vyjma SC 4.1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c</a:t>
            </a:r>
            <a:r>
              <a:rPr lang="cs-CZ" sz="2200" dirty="0" smtClean="0">
                <a:solidFill>
                  <a:prstClr val="black"/>
                </a:solidFill>
              </a:rPr>
              <a:t>elkem vyhlášeno </a:t>
            </a:r>
            <a:r>
              <a:rPr lang="cs-CZ" sz="2200" b="1" dirty="0" smtClean="0">
                <a:solidFill>
                  <a:prstClr val="black"/>
                </a:solidFill>
              </a:rPr>
              <a:t>19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40 mld. Kč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indent="0" algn="just" eaLnBrk="0" fontAlgn="base" hangingPunct="0">
              <a:lnSpc>
                <a:spcPct val="150000"/>
              </a:lnSpc>
              <a:spcAft>
                <a:spcPct val="0"/>
              </a:spcAft>
              <a:buFont typeface="Arial"/>
              <a:buNone/>
            </a:pPr>
            <a:r>
              <a:rPr lang="cs-CZ" sz="2200" b="1" dirty="0" smtClean="0">
                <a:solidFill>
                  <a:prstClr val="black"/>
                </a:solidFill>
              </a:rPr>
              <a:t>Plán výzev v roce 2016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celkem plánováno </a:t>
            </a:r>
            <a:r>
              <a:rPr lang="cs-CZ" sz="2200" b="1" dirty="0" smtClean="0">
                <a:solidFill>
                  <a:prstClr val="black"/>
                </a:solidFill>
              </a:rPr>
              <a:t>45 výzev</a:t>
            </a:r>
            <a:r>
              <a:rPr lang="cs-CZ" sz="2200" dirty="0" smtClean="0">
                <a:solidFill>
                  <a:prstClr val="black"/>
                </a:solidFill>
              </a:rPr>
              <a:t> za </a:t>
            </a:r>
            <a:r>
              <a:rPr lang="cs-CZ" sz="2200" b="1" dirty="0" smtClean="0">
                <a:solidFill>
                  <a:prstClr val="black"/>
                </a:solidFill>
              </a:rPr>
              <a:t>83 mld. Kč</a:t>
            </a:r>
          </a:p>
          <a:p>
            <a:pPr algn="just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2200" b="1" dirty="0" smtClean="0">
                <a:solidFill>
                  <a:prstClr val="black"/>
                </a:solidFill>
              </a:rPr>
              <a:t>3 výzvy v r. 2016 již vyhlášeny</a:t>
            </a:r>
            <a:r>
              <a:rPr lang="cs-CZ" sz="2200" dirty="0" smtClean="0">
                <a:solidFill>
                  <a:prstClr val="black"/>
                </a:solidFill>
              </a:rPr>
              <a:t> (Nízkoemisní vozidla; Muzea; Telematika pro veřejnou dopravu)</a:t>
            </a: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endParaRPr lang="cs-CZ" sz="2200" dirty="0" smtClean="0">
              <a:solidFill>
                <a:prstClr val="black"/>
              </a:solidFill>
            </a:endParaRP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 smtClean="0">
                <a:solidFill>
                  <a:prstClr val="black"/>
                </a:solidFill>
              </a:rPr>
              <a:t>Harmonogram výzev IROP: </a:t>
            </a:r>
          </a:p>
          <a:p>
            <a:pPr marL="0" indent="0" eaLnBrk="0" fontAlgn="base" hangingPunct="0">
              <a:lnSpc>
                <a:spcPct val="150000"/>
              </a:lnSpc>
              <a:spcAft>
                <a:spcPct val="0"/>
              </a:spcAft>
              <a:buNone/>
            </a:pPr>
            <a:r>
              <a:rPr lang="cs-CZ" sz="2200" dirty="0" smtClean="0">
                <a:solidFill>
                  <a:prstClr val="black"/>
                </a:solidFill>
                <a:hlinkClick r:id="rId5"/>
              </a:rPr>
              <a:t>http</a:t>
            </a:r>
            <a:r>
              <a:rPr lang="cs-CZ" sz="2200" dirty="0">
                <a:solidFill>
                  <a:prstClr val="black"/>
                </a:solidFill>
                <a:hlinkClick r:id="rId5"/>
              </a:rPr>
              <a:t>://www.dotaceeu.cz/cs/Microsites/IROP/Dokumenty</a:t>
            </a:r>
            <a:endParaRPr lang="cs-CZ" sz="2200" dirty="0" smtClean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VÝZVY IROP 2015 A 2016</a:t>
            </a:r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58522"/>
            <a:ext cx="8229600" cy="115580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smtClean="0">
                <a:solidFill>
                  <a:srgbClr val="0070C0"/>
                </a:solidFill>
              </a:rPr>
              <a:t/>
            </a:r>
            <a:br>
              <a:rPr lang="cs-CZ" sz="3200" smtClean="0">
                <a:solidFill>
                  <a:srgbClr val="0070C0"/>
                </a:solidFill>
              </a:rPr>
            </a:br>
            <a:r>
              <a:rPr lang="en-US" sz="3200" smtClean="0">
                <a:solidFill>
                  <a:srgbClr val="0070C0"/>
                </a:solidFill>
              </a:rPr>
              <a:t>Strukt</a:t>
            </a:r>
            <a:r>
              <a:rPr lang="cs-CZ" sz="3200" smtClean="0">
                <a:solidFill>
                  <a:srgbClr val="0070C0"/>
                </a:solidFill>
              </a:rPr>
              <a:t>U</a:t>
            </a:r>
            <a:r>
              <a:rPr lang="en-US" sz="3200" smtClean="0">
                <a:solidFill>
                  <a:srgbClr val="0070C0"/>
                </a:solidFill>
              </a:rPr>
              <a:t>ra IROP</a:t>
            </a:r>
            <a:br>
              <a:rPr lang="en-US" sz="3200" smtClean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graphicFrame>
        <p:nvGraphicFramePr>
          <p:cNvPr id="12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400485"/>
              </p:ext>
            </p:extLst>
          </p:nvPr>
        </p:nvGraphicFramePr>
        <p:xfrm>
          <a:off x="46754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5910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1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47676" y="1009650"/>
            <a:ext cx="8382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200" b="1" dirty="0" smtClean="0">
                <a:solidFill>
                  <a:srgbClr val="0070C0"/>
                </a:solidFill>
                <a:latin typeface="Myriad Pro"/>
              </a:rPr>
              <a:t>Prioritní osa 1 – Infrastruktura</a:t>
            </a:r>
          </a:p>
          <a:p>
            <a:pPr lvl="0">
              <a:lnSpc>
                <a:spcPct val="150000"/>
              </a:lnSpc>
            </a:pPr>
            <a:endParaRPr lang="cs-CZ" sz="2200" dirty="0" smtClean="0">
              <a:solidFill>
                <a:srgbClr val="0070C0"/>
              </a:solidFill>
              <a:latin typeface="Myriad Pro"/>
            </a:endParaRPr>
          </a:p>
          <a:p>
            <a:pPr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</a:t>
            </a:r>
            <a:r>
              <a:rPr lang="cs-CZ" sz="2200" b="1" dirty="0">
                <a:latin typeface="Myriad Pro"/>
              </a:rPr>
              <a:t>1.1 </a:t>
            </a:r>
            <a:r>
              <a:rPr lang="cs-CZ" sz="2200" dirty="0" smtClean="0">
                <a:latin typeface="Myriad Pro"/>
              </a:rPr>
              <a:t>Zvýšení </a:t>
            </a:r>
            <a:r>
              <a:rPr lang="cs-CZ" sz="2200" dirty="0">
                <a:latin typeface="Myriad Pro"/>
              </a:rPr>
              <a:t>regionální mobility prostřednictvím modernizace </a:t>
            </a:r>
            <a:endParaRPr lang="cs-CZ" sz="2200" dirty="0" smtClean="0">
              <a:latin typeface="Myriad Pro"/>
            </a:endParaRP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rozvoje sítí </a:t>
            </a:r>
            <a:r>
              <a:rPr lang="cs-CZ" sz="2200" dirty="0">
                <a:latin typeface="Myriad Pro"/>
              </a:rPr>
              <a:t>regionální silniční infrastruktury navazující </a:t>
            </a:r>
            <a:r>
              <a:rPr lang="cs-CZ" sz="2200" dirty="0" smtClean="0">
                <a:latin typeface="Myriad Pro"/>
              </a:rPr>
              <a:t> </a:t>
            </a:r>
          </a:p>
          <a:p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na síť </a:t>
            </a:r>
            <a:r>
              <a:rPr lang="cs-CZ" sz="2200" dirty="0">
                <a:latin typeface="Myriad Pro"/>
              </a:rPr>
              <a:t>TEN-T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1.2 </a:t>
            </a:r>
            <a:r>
              <a:rPr lang="cs-CZ" sz="2200" dirty="0">
                <a:latin typeface="Myriad Pro"/>
              </a:rPr>
              <a:t>Zvýšení podílu udržitelných forem dopravy</a:t>
            </a:r>
          </a:p>
          <a:p>
            <a:pPr>
              <a:spcBef>
                <a:spcPts val="1800"/>
              </a:spcBef>
            </a:pPr>
            <a:r>
              <a:rPr lang="cs-CZ" sz="2200" b="1" dirty="0">
                <a:latin typeface="Myriad Pro"/>
              </a:rPr>
              <a:t>SC 1.3 </a:t>
            </a:r>
            <a:r>
              <a:rPr lang="cs-CZ" sz="2200" dirty="0">
                <a:latin typeface="Myriad Pro"/>
              </a:rPr>
              <a:t>Zvýšení připravenosti k řešení a řízení rizik a </a:t>
            </a:r>
            <a:r>
              <a:rPr lang="cs-CZ" sz="2200" dirty="0" smtClean="0">
                <a:latin typeface="Myriad Pro"/>
              </a:rPr>
              <a:t>katastrof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694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6" y="0"/>
            <a:ext cx="9144000" cy="6858000"/>
          </a:xfrm>
          <a:prstGeom prst="rect">
            <a:avLst/>
          </a:prstGeom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\\nt1\O\Loga 2014_2020\IROP\Logolinky\RGB\JPG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" y="6172856"/>
            <a:ext cx="4199492" cy="69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04801" y="58522"/>
            <a:ext cx="8534400" cy="1155801"/>
          </a:xfrm>
          <a:prstGeom prst="rect">
            <a:avLst/>
          </a:prstGeom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cs-CZ" sz="3200" dirty="0" smtClean="0">
                <a:solidFill>
                  <a:srgbClr val="0070C0"/>
                </a:solidFill>
              </a:rPr>
              <a:t>Prioritní osa 2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500" b="1" i="0" kern="1200" cap="all">
                <a:solidFill>
                  <a:schemeClr val="tx1"/>
                </a:solidFill>
                <a:latin typeface="Myriad Pro"/>
                <a:ea typeface="+mj-ea"/>
                <a:cs typeface="+mj-cs"/>
              </a:defRPr>
            </a:lvl1pPr>
          </a:lstStyle>
          <a:p>
            <a:pPr>
              <a:defRPr/>
            </a:pPr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7676" y="1009650"/>
            <a:ext cx="838200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solidFill>
                  <a:srgbClr val="0070C0"/>
                </a:solidFill>
                <a:latin typeface="Myriad Pro"/>
              </a:rPr>
              <a:t>Prioritní osa 2 - Lidé</a:t>
            </a:r>
          </a:p>
          <a:p>
            <a:pPr algn="just">
              <a:spcBef>
                <a:spcPts val="1200"/>
              </a:spcBef>
            </a:pPr>
            <a:r>
              <a:rPr lang="cs-CZ" sz="2200" b="1" dirty="0" smtClean="0">
                <a:latin typeface="Myriad Pro"/>
              </a:rPr>
              <a:t>SC 2.1 </a:t>
            </a:r>
            <a:r>
              <a:rPr lang="cs-CZ" sz="2200" dirty="0">
                <a:latin typeface="Myriad Pro"/>
              </a:rPr>
              <a:t>Zvýšení</a:t>
            </a:r>
            <a:r>
              <a:rPr lang="cs-CZ" sz="2200" dirty="0" smtClean="0">
                <a:latin typeface="Myriad Pro"/>
              </a:rPr>
              <a:t> kvality a dostupnosti služeb vedoucí k sociální 	</a:t>
            </a:r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inkluzi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2.2 </a:t>
            </a:r>
            <a:r>
              <a:rPr lang="cs-CZ" sz="2200" dirty="0" smtClean="0">
                <a:latin typeface="Myriad Pro"/>
              </a:rPr>
              <a:t>Vznik nových a rozvoj existujících podnikatelských aktivit</a:t>
            </a:r>
          </a:p>
          <a:p>
            <a:pPr algn="just"/>
            <a:r>
              <a:rPr lang="cs-CZ" sz="2200" dirty="0" smtClean="0">
                <a:latin typeface="Myriad Pro"/>
              </a:rPr>
              <a:t>	 v oblasti sociálního podnikání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2.3 </a:t>
            </a:r>
            <a:r>
              <a:rPr lang="cs-CZ" sz="2200" dirty="0" smtClean="0">
                <a:latin typeface="Myriad Pro"/>
              </a:rPr>
              <a:t>Rozvoj infrastruktury pro poskytování zdravotních služeb      </a:t>
            </a:r>
          </a:p>
          <a:p>
            <a:pPr algn="just"/>
            <a:r>
              <a:rPr lang="cs-CZ" sz="2200" dirty="0">
                <a:latin typeface="Myriad Pro"/>
              </a:rPr>
              <a:t> </a:t>
            </a:r>
            <a:r>
              <a:rPr lang="cs-CZ" sz="2200" dirty="0" smtClean="0">
                <a:latin typeface="Myriad Pro"/>
              </a:rPr>
              <a:t>            a  péče o zdraví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2.4 </a:t>
            </a:r>
            <a:r>
              <a:rPr lang="cs-CZ" sz="2200" dirty="0" smtClean="0">
                <a:latin typeface="Myriad Pro"/>
              </a:rPr>
              <a:t>Zvýšení kvality a dostupnosti infrastruktury pro vzdělávání 	 a celoživotní učení</a:t>
            </a:r>
          </a:p>
          <a:p>
            <a:pPr algn="just">
              <a:spcBef>
                <a:spcPts val="1800"/>
              </a:spcBef>
            </a:pPr>
            <a:r>
              <a:rPr lang="cs-CZ" sz="2200" b="1" dirty="0" smtClean="0">
                <a:latin typeface="Myriad Pro"/>
              </a:rPr>
              <a:t>SC 2.5 </a:t>
            </a:r>
            <a:r>
              <a:rPr lang="cs-CZ" sz="2200" dirty="0" smtClean="0">
                <a:latin typeface="Myriad Pro"/>
              </a:rPr>
              <a:t>Snížení energetické náročnosti v sektoru bydlení</a:t>
            </a:r>
            <a:endParaRPr lang="cs-CZ" sz="2200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051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4647</TotalTime>
  <Words>2293</Words>
  <Application>Microsoft Office PowerPoint</Application>
  <PresentationFormat>Předvádění na obrazovce (4:3)</PresentationFormat>
  <Paragraphs>550</Paragraphs>
  <Slides>47</Slides>
  <Notes>43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MotivIROP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Kontakty a informace</vt:lpstr>
      <vt:lpstr>upozornění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prezentace</cp:lastModifiedBy>
  <cp:revision>505</cp:revision>
  <cp:lastPrinted>2016-02-17T07:06:37Z</cp:lastPrinted>
  <dcterms:created xsi:type="dcterms:W3CDTF">2014-10-03T06:20:14Z</dcterms:created>
  <dcterms:modified xsi:type="dcterms:W3CDTF">2016-02-17T12:28:03Z</dcterms:modified>
</cp:coreProperties>
</file>