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7"/>
  </p:notesMasterIdLst>
  <p:handoutMasterIdLst>
    <p:handoutMasterId r:id="rId48"/>
  </p:handoutMasterIdLst>
  <p:sldIdLst>
    <p:sldId id="323" r:id="rId2"/>
    <p:sldId id="534" r:id="rId3"/>
    <p:sldId id="592" r:id="rId4"/>
    <p:sldId id="593" r:id="rId5"/>
    <p:sldId id="594" r:id="rId6"/>
    <p:sldId id="595" r:id="rId7"/>
    <p:sldId id="596" r:id="rId8"/>
    <p:sldId id="633" r:id="rId9"/>
    <p:sldId id="634" r:id="rId10"/>
    <p:sldId id="635" r:id="rId11"/>
    <p:sldId id="591" r:id="rId12"/>
    <p:sldId id="597" r:id="rId13"/>
    <p:sldId id="598" r:id="rId14"/>
    <p:sldId id="599" r:id="rId15"/>
    <p:sldId id="600" r:id="rId16"/>
    <p:sldId id="601" r:id="rId17"/>
    <p:sldId id="602" r:id="rId18"/>
    <p:sldId id="604" r:id="rId19"/>
    <p:sldId id="605" r:id="rId20"/>
    <p:sldId id="606" r:id="rId21"/>
    <p:sldId id="603" r:id="rId22"/>
    <p:sldId id="607" r:id="rId23"/>
    <p:sldId id="622" r:id="rId24"/>
    <p:sldId id="623" r:id="rId25"/>
    <p:sldId id="624" r:id="rId26"/>
    <p:sldId id="625" r:id="rId27"/>
    <p:sldId id="626" r:id="rId28"/>
    <p:sldId id="627" r:id="rId29"/>
    <p:sldId id="608" r:id="rId30"/>
    <p:sldId id="507" r:id="rId31"/>
    <p:sldId id="545" r:id="rId32"/>
    <p:sldId id="609" r:id="rId33"/>
    <p:sldId id="628" r:id="rId34"/>
    <p:sldId id="529" r:id="rId35"/>
    <p:sldId id="629" r:id="rId36"/>
    <p:sldId id="611" r:id="rId37"/>
    <p:sldId id="410" r:id="rId38"/>
    <p:sldId id="632" r:id="rId39"/>
    <p:sldId id="615" r:id="rId40"/>
    <p:sldId id="617" r:id="rId41"/>
    <p:sldId id="616" r:id="rId42"/>
    <p:sldId id="618" r:id="rId43"/>
    <p:sldId id="619" r:id="rId44"/>
    <p:sldId id="620" r:id="rId45"/>
    <p:sldId id="630" r:id="rId46"/>
  </p:sldIdLst>
  <p:sldSz cx="9144000" cy="6858000" type="screen4x3"/>
  <p:notesSz cx="67818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  <p:cmAuthor id="2" name="Petra Buršíková" initials="P.B.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4" autoAdjust="0"/>
    <p:restoredTop sz="87922" autoAdjust="0"/>
  </p:normalViewPr>
  <p:slideViewPr>
    <p:cSldViewPr>
      <p:cViewPr>
        <p:scale>
          <a:sx n="70" d="100"/>
          <a:sy n="70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mr\&#269;erp&#225;n&#237;_kraje\02-2017\Tabulky_vyhodnocen&#237;-28-2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cs-CZ" sz="1400" b="0"/>
              <a:t>Plnění krajských předpokladů v</a:t>
            </a:r>
            <a:r>
              <a:rPr lang="cs-CZ" sz="1400" b="0" baseline="0"/>
              <a:t> 1. výzvě v SC 1.1 IROP</a:t>
            </a:r>
            <a:endParaRPr lang="cs-CZ" sz="1400" b="0"/>
          </a:p>
        </c:rich>
      </c:tx>
      <c:layout>
        <c:manualLayout>
          <c:xMode val="edge"/>
          <c:yMode val="edge"/>
          <c:x val="0.24779519566628597"/>
          <c:y val="1.77550629085584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84500974271684"/>
          <c:y val="0.14053806006734068"/>
          <c:w val="0.82211425676341687"/>
          <c:h val="0.77448908372697456"/>
        </c:manualLayout>
      </c:layout>
      <c:lineChart>
        <c:grouping val="standard"/>
        <c:varyColors val="0"/>
        <c:ser>
          <c:idx val="1"/>
          <c:order val="0"/>
          <c:tx>
            <c:v>SKUTEČNOST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b="0" i="0" baseline="0"/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skutečnost_plán_GRAF!$B$20:$J$20</c:f>
              <c:strCache>
                <c:ptCount val="9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 / 16</c:v>
                </c:pt>
                <c:pt idx="6">
                  <c:v>I</c:v>
                </c:pt>
                <c:pt idx="7">
                  <c:v>II</c:v>
                </c:pt>
                <c:pt idx="8">
                  <c:v>III / 17</c:v>
                </c:pt>
              </c:strCache>
            </c:strRef>
          </c:cat>
          <c:val>
            <c:numRef>
              <c:f>skutečnost_plán_GRAF!$B$17:$I$17</c:f>
              <c:numCache>
                <c:formatCode>#,##0</c:formatCode>
                <c:ptCount val="8"/>
                <c:pt idx="0">
                  <c:v>2092229308.54</c:v>
                </c:pt>
                <c:pt idx="1">
                  <c:v>2189120612.2099996</c:v>
                </c:pt>
                <c:pt idx="2">
                  <c:v>2503627804.3899999</c:v>
                </c:pt>
                <c:pt idx="3">
                  <c:v>3183476617.73</c:v>
                </c:pt>
                <c:pt idx="4">
                  <c:v>3507265499.1799998</c:v>
                </c:pt>
                <c:pt idx="5">
                  <c:v>3955204318.3899994</c:v>
                </c:pt>
                <c:pt idx="6">
                  <c:v>4446213161.499999</c:v>
                </c:pt>
                <c:pt idx="7">
                  <c:v>4659655663.3299999</c:v>
                </c:pt>
              </c:numCache>
            </c:numRef>
          </c:val>
          <c:smooth val="0"/>
        </c:ser>
        <c:ser>
          <c:idx val="2"/>
          <c:order val="1"/>
          <c:tx>
            <c:v>PŘEDPOKLAD VIII/2016</c:v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Lbls>
            <c:numFmt formatCode="#,#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skutečnost_plán_GRAF!$B$20:$J$20</c:f>
              <c:strCache>
                <c:ptCount val="9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 / 16</c:v>
                </c:pt>
                <c:pt idx="6">
                  <c:v>I</c:v>
                </c:pt>
                <c:pt idx="7">
                  <c:v>II</c:v>
                </c:pt>
                <c:pt idx="8">
                  <c:v>III / 17</c:v>
                </c:pt>
              </c:strCache>
            </c:strRef>
          </c:cat>
          <c:val>
            <c:numRef>
              <c:f>skutečnost_plán_GRAF!$B$34:$J$34</c:f>
              <c:numCache>
                <c:formatCode>#,##0</c:formatCode>
                <c:ptCount val="9"/>
                <c:pt idx="0">
                  <c:v>2092229308.54</c:v>
                </c:pt>
                <c:pt idx="1">
                  <c:v>2295148112.8154998</c:v>
                </c:pt>
                <c:pt idx="2">
                  <c:v>3520269403.04</c:v>
                </c:pt>
                <c:pt idx="3">
                  <c:v>4581894435.3354998</c:v>
                </c:pt>
                <c:pt idx="4">
                  <c:v>5066152185.3354998</c:v>
                </c:pt>
                <c:pt idx="5">
                  <c:v>6576907277.1906548</c:v>
                </c:pt>
                <c:pt idx="6">
                  <c:v>6936202277.1906548</c:v>
                </c:pt>
                <c:pt idx="7">
                  <c:v>7006539777.1906548</c:v>
                </c:pt>
                <c:pt idx="8">
                  <c:v>9141965473.6786556</c:v>
                </c:pt>
              </c:numCache>
            </c:numRef>
          </c:val>
          <c:smooth val="0"/>
        </c:ser>
        <c:ser>
          <c:idx val="0"/>
          <c:order val="2"/>
          <c:tx>
            <c:v>ALOKACE VÝZVY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skutečnost_plán_GRAF!$B$20:$J$20</c:f>
              <c:strCache>
                <c:ptCount val="9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 / 16</c:v>
                </c:pt>
                <c:pt idx="6">
                  <c:v>I</c:v>
                </c:pt>
                <c:pt idx="7">
                  <c:v>II</c:v>
                </c:pt>
                <c:pt idx="8">
                  <c:v>III / 17</c:v>
                </c:pt>
              </c:strCache>
            </c:strRef>
          </c:cat>
          <c:val>
            <c:numRef>
              <c:f>skutečnost_plán_GRAF!$B$37:$J$37</c:f>
              <c:numCache>
                <c:formatCode>#,##0</c:formatCode>
                <c:ptCount val="9"/>
                <c:pt idx="0">
                  <c:v>10395692450.200001</c:v>
                </c:pt>
                <c:pt idx="1">
                  <c:v>10395692450.200001</c:v>
                </c:pt>
                <c:pt idx="2">
                  <c:v>10395692450.200001</c:v>
                </c:pt>
                <c:pt idx="3">
                  <c:v>10395692450.200001</c:v>
                </c:pt>
                <c:pt idx="4">
                  <c:v>10395692450.200001</c:v>
                </c:pt>
                <c:pt idx="5">
                  <c:v>10395692450.200001</c:v>
                </c:pt>
                <c:pt idx="6">
                  <c:v>10395692450.200001</c:v>
                </c:pt>
                <c:pt idx="7">
                  <c:v>10395692450.200001</c:v>
                </c:pt>
                <c:pt idx="8">
                  <c:v>10395692450.200001</c:v>
                </c:pt>
              </c:numCache>
            </c:numRef>
          </c:val>
          <c:smooth val="0"/>
        </c:ser>
        <c:ser>
          <c:idx val="3"/>
          <c:order val="3"/>
          <c:tx>
            <c:v>NOVÝ PLÁN I/II/2017</c:v>
          </c:tx>
          <c:spPr>
            <a:ln w="38100">
              <a:solidFill>
                <a:srgbClr val="7030A0"/>
              </a:solidFill>
              <a:prstDash val="dash"/>
            </a:ln>
          </c:spPr>
          <c:marker>
            <c:symbol val="none"/>
          </c:marker>
          <c:dLbls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1.202036674693315E-2"/>
                  <c:y val="2.608088659332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skutečnost_plán_GRAF!$B$20:$J$20</c:f>
              <c:strCache>
                <c:ptCount val="9"/>
                <c:pt idx="0">
                  <c:v>VII</c:v>
                </c:pt>
                <c:pt idx="1">
                  <c:v>VIII</c:v>
                </c:pt>
                <c:pt idx="2">
                  <c:v>IX</c:v>
                </c:pt>
                <c:pt idx="3">
                  <c:v>X</c:v>
                </c:pt>
                <c:pt idx="4">
                  <c:v>XI</c:v>
                </c:pt>
                <c:pt idx="5">
                  <c:v>XII / 16</c:v>
                </c:pt>
                <c:pt idx="6">
                  <c:v>I</c:v>
                </c:pt>
                <c:pt idx="7">
                  <c:v>II</c:v>
                </c:pt>
                <c:pt idx="8">
                  <c:v>III / 17</c:v>
                </c:pt>
              </c:strCache>
            </c:strRef>
          </c:cat>
          <c:val>
            <c:numRef>
              <c:f>skutečnost_plán_GRAF!$B$54:$J$54</c:f>
              <c:numCache>
                <c:formatCode>General</c:formatCode>
                <c:ptCount val="9"/>
                <c:pt idx="6" formatCode="#,##0">
                  <c:v>4446213161.499999</c:v>
                </c:pt>
                <c:pt idx="7" formatCode="#,##0">
                  <c:v>6039655350.0385551</c:v>
                </c:pt>
                <c:pt idx="8" formatCode="#,##0">
                  <c:v>7633097538.5771112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73159808"/>
        <c:axId val="73161728"/>
      </c:lineChart>
      <c:catAx>
        <c:axId val="7315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3161728"/>
        <c:crosses val="autoZero"/>
        <c:auto val="1"/>
        <c:lblAlgn val="ctr"/>
        <c:lblOffset val="100"/>
        <c:noMultiLvlLbl val="0"/>
      </c:catAx>
      <c:valAx>
        <c:axId val="73161728"/>
        <c:scaling>
          <c:orientation val="minMax"/>
          <c:max val="1100000000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cs-CZ" sz="1200" b="0" baseline="0"/>
                  <a:t>příspěvek EU zaregistrovaných žádostí v pozitivním stavu ( mil. CZK)</a:t>
                </a:r>
                <a:endParaRPr lang="cs-CZ" sz="1200" b="0"/>
              </a:p>
            </c:rich>
          </c:tx>
          <c:layout>
            <c:manualLayout>
              <c:xMode val="edge"/>
              <c:yMode val="edge"/>
              <c:x val="9.5390872174284224E-3"/>
              <c:y val="0.1440389200315905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73159808"/>
        <c:crosses val="autoZero"/>
        <c:crossBetween val="between"/>
        <c:majorUnit val="1000000000"/>
        <c:dispUnits>
          <c:builtInUnit val="millions"/>
        </c:dispUnits>
      </c:valAx>
      <c:spPr>
        <a:ln>
          <a:solidFill>
            <a:schemeClr val="bg1">
              <a:lumMod val="50000"/>
            </a:schemeClr>
          </a:solidFill>
          <a:prstDash val="sysDash"/>
        </a:ln>
      </c:spPr>
    </c:plotArea>
    <c:legend>
      <c:legendPos val="b"/>
      <c:layout>
        <c:manualLayout>
          <c:xMode val="edge"/>
          <c:yMode val="edge"/>
          <c:x val="9.9315271774542815E-2"/>
          <c:y val="7.1317316271168787E-2"/>
          <c:w val="0.88694716622896219"/>
          <c:h val="4.287440120842063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82CF0A0-6E0C-4F8B-92CF-F7C9EFB0BAF5}" type="presOf" srcId="{38804BD3-7704-44DB-93A2-A6FB8DF386BF}" destId="{66C8A01D-04C6-4396-8787-43DC36C8480A}" srcOrd="1" destOrd="0" presId="urn:microsoft.com/office/officeart/2005/8/layout/vList4#1"/>
    <dgm:cxn modelId="{4C0DC73F-0A20-4C72-8661-2FC4026E2369}" type="presOf" srcId="{C5C86733-1C4E-4ABE-BC8B-70E73BF8076C}" destId="{66C8A01D-04C6-4396-8787-43DC36C8480A}" srcOrd="1" destOrd="1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07D756E1-479B-4583-862F-E1FD994AA033}" type="presOf" srcId="{D3784C62-6E03-4E88-AA8E-EC0DCEAD96BC}" destId="{9E808720-DA3C-4D88-83BC-C88B0AC710F3}" srcOrd="0" destOrd="0" presId="urn:microsoft.com/office/officeart/2005/8/layout/vList4#1"/>
    <dgm:cxn modelId="{BEB8361C-05E7-4487-9DE8-40CB1E51BBB3}" type="presOf" srcId="{273BDC39-9757-4293-83AA-A9E9CC915DA0}" destId="{9A27448D-784B-4861-9334-121A223779B3}" srcOrd="0" destOrd="2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654A18D7-EAFB-4FC2-AF9B-12066365D825}" type="presOf" srcId="{273BDC39-9757-4293-83AA-A9E9CC915DA0}" destId="{614AE268-84D0-4EF9-B74B-195569128116}" srcOrd="1" destOrd="2" presId="urn:microsoft.com/office/officeart/2005/8/layout/vList4#1"/>
    <dgm:cxn modelId="{EF038F5A-A76E-41C2-A1E7-02CAB3EBD130}" type="presOf" srcId="{855CB492-B9C1-4831-9453-D02DC01556CB}" destId="{D220A56B-34B4-4DD0-B125-97D865139D92}" srcOrd="0" destOrd="0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6C428914-AF4B-4908-B336-47BCD632A57C}" type="presOf" srcId="{34C60AC1-3BAF-4349-9B04-1EBEAA6874AE}" destId="{614AE268-84D0-4EF9-B74B-195569128116}" srcOrd="1" destOrd="1" presId="urn:microsoft.com/office/officeart/2005/8/layout/vList4#1"/>
    <dgm:cxn modelId="{92E1C249-9276-4099-A653-2FDFC3D9F8E4}" type="presOf" srcId="{D74C87B0-8199-4D82-97CA-8716D0810C88}" destId="{9A27448D-784B-4861-9334-121A223779B3}" srcOrd="0" destOrd="0" presId="urn:microsoft.com/office/officeart/2005/8/layout/vList4#1"/>
    <dgm:cxn modelId="{24EE1BF7-5B5B-49EB-8080-778C805116FC}" type="presOf" srcId="{75152ED6-09D4-4CB2-B330-0EBA2A1F6BEE}" destId="{D220A56B-34B4-4DD0-B125-97D865139D92}" srcOrd="0" destOrd="2" presId="urn:microsoft.com/office/officeart/2005/8/layout/vList4#1"/>
    <dgm:cxn modelId="{E5A2D20F-3FED-459D-88E6-BCA693FE48BA}" type="presOf" srcId="{38804BD3-7704-44DB-93A2-A6FB8DF386BF}" destId="{50CD8E78-60B6-449B-AD20-121950675E4A}" srcOrd="0" destOrd="0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555CFBD6-CB0D-4EC1-A58F-A098D4CDC3C4}" type="presOf" srcId="{011776CB-E079-448D-8CBF-0D6A1B0031D4}" destId="{614AE268-84D0-4EF9-B74B-195569128116}" srcOrd="1" destOrd="4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4C2844B2-594B-4C69-92C2-CAB31E62028D}" type="presOf" srcId="{D3784C62-6E03-4E88-AA8E-EC0DCEAD96BC}" destId="{C47FD7BB-128E-4643-98CA-3F319452AC98}" srcOrd="1" destOrd="0" presId="urn:microsoft.com/office/officeart/2005/8/layout/vList4#1"/>
    <dgm:cxn modelId="{242BAAA3-1034-4AB8-880C-EB1C50081D03}" type="presOf" srcId="{A8C219C7-9F00-4E75-8B16-481975849224}" destId="{66C8A01D-04C6-4396-8787-43DC36C8480A}" srcOrd="1" destOrd="2" presId="urn:microsoft.com/office/officeart/2005/8/layout/vList4#1"/>
    <dgm:cxn modelId="{5402F991-1B1D-451B-A621-26D7716CF764}" type="presOf" srcId="{098ADAF1-68DC-4019-95EC-CF9DEA0595F5}" destId="{D220A56B-34B4-4DD0-B125-97D865139D92}" srcOrd="0" destOrd="1" presId="urn:microsoft.com/office/officeart/2005/8/layout/vList4#1"/>
    <dgm:cxn modelId="{9CE17229-1476-4E24-9371-DDF7958E4046}" type="presOf" srcId="{D74C87B0-8199-4D82-97CA-8716D0810C88}" destId="{614AE268-84D0-4EF9-B74B-195569128116}" srcOrd="1" destOrd="0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1C88D39D-8B7A-453A-972E-0E78EB65CFF3}" type="presOf" srcId="{75152ED6-09D4-4CB2-B330-0EBA2A1F6BEE}" destId="{6E62D4D7-9191-4501-B151-D627F722878F}" srcOrd="1" destOrd="2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219D155E-1FF1-4DD4-9499-E109BC63E715}" type="presOf" srcId="{CE8BA2DC-6A07-4136-AE2C-02E787173318}" destId="{6E62D4D7-9191-4501-B151-D627F722878F}" srcOrd="1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ACE760A2-8F47-4FFC-BF3A-BE0D40029686}" type="presOf" srcId="{F883D463-9FC1-405D-86B6-DFDB1BF4DFD4}" destId="{614AE268-84D0-4EF9-B74B-195569128116}" srcOrd="1" destOrd="3" presId="urn:microsoft.com/office/officeart/2005/8/layout/vList4#1"/>
    <dgm:cxn modelId="{ABFF5EF1-E18F-457A-BB56-479253C0C58E}" type="presOf" srcId="{A518AB0A-7BED-45CC-8968-54C5D48470FD}" destId="{8A587B36-857B-41ED-B7A7-D47113F79935}" srcOrd="0" destOrd="0" presId="urn:microsoft.com/office/officeart/2005/8/layout/vList4#1"/>
    <dgm:cxn modelId="{9F4BE73D-50F1-4F58-A67B-950383D88B18}" type="presOf" srcId="{9BEAB610-B179-412C-A911-0AE990A76040}" destId="{50CD8E78-60B6-449B-AD20-121950675E4A}" srcOrd="0" destOrd="3" presId="urn:microsoft.com/office/officeart/2005/8/layout/vList4#1"/>
    <dgm:cxn modelId="{E92ED9DE-0D5E-450F-BDA7-E37C0D7FD588}" type="presOf" srcId="{011776CB-E079-448D-8CBF-0D6A1B0031D4}" destId="{9A27448D-784B-4861-9334-121A223779B3}" srcOrd="0" destOrd="4" presId="urn:microsoft.com/office/officeart/2005/8/layout/vList4#1"/>
    <dgm:cxn modelId="{E0FBA297-BEEF-465B-97FA-552AC36B8316}" type="presOf" srcId="{098ADAF1-68DC-4019-95EC-CF9DEA0595F5}" destId="{6E62D4D7-9191-4501-B151-D627F722878F}" srcOrd="1" destOrd="1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990FA678-760E-4AE2-8D0B-A6DAD8202E81}" type="presOf" srcId="{C5C86733-1C4E-4ABE-BC8B-70E73BF8076C}" destId="{50CD8E78-60B6-449B-AD20-121950675E4A}" srcOrd="0" destOrd="1" presId="urn:microsoft.com/office/officeart/2005/8/layout/vList4#1"/>
    <dgm:cxn modelId="{0B86F4F3-8FBB-4991-AD41-A856A4EE8426}" type="presOf" srcId="{9BEAB610-B179-412C-A911-0AE990A76040}" destId="{66C8A01D-04C6-4396-8787-43DC36C8480A}" srcOrd="1" destOrd="3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1E9501F5-F367-4202-AE92-79EACE843CB0}" type="presOf" srcId="{34C60AC1-3BAF-4349-9B04-1EBEAA6874AE}" destId="{9A27448D-784B-4861-9334-121A223779B3}" srcOrd="0" destOrd="1" presId="urn:microsoft.com/office/officeart/2005/8/layout/vList4#1"/>
    <dgm:cxn modelId="{5ABC50D2-1CAB-4035-AF16-2D5BDC3D6149}" type="presOf" srcId="{F883D463-9FC1-405D-86B6-DFDB1BF4DFD4}" destId="{9A27448D-784B-4861-9334-121A223779B3}" srcOrd="0" destOrd="3" presId="urn:microsoft.com/office/officeart/2005/8/layout/vList4#1"/>
    <dgm:cxn modelId="{2696BEAF-F4B3-45AD-84B2-846D3D12039E}" type="presOf" srcId="{A8C219C7-9F00-4E75-8B16-481975849224}" destId="{50CD8E78-60B6-449B-AD20-121950675E4A}" srcOrd="0" destOrd="2" presId="urn:microsoft.com/office/officeart/2005/8/layout/vList4#1"/>
    <dgm:cxn modelId="{88F70798-5176-4183-AF72-E33F752EED9E}" type="presOf" srcId="{CE8BA2DC-6A07-4136-AE2C-02E787173318}" destId="{D220A56B-34B4-4DD0-B125-97D865139D92}" srcOrd="0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43775842-04B0-4552-A598-98D13FA7C189}" type="presOf" srcId="{855CB492-B9C1-4831-9453-D02DC01556CB}" destId="{6E62D4D7-9191-4501-B151-D627F722878F}" srcOrd="1" destOrd="0" presId="urn:microsoft.com/office/officeart/2005/8/layout/vList4#1"/>
    <dgm:cxn modelId="{7FB9A6FD-6F5A-479E-933F-EBE8A177A35A}" type="presParOf" srcId="{8A587B36-857B-41ED-B7A7-D47113F79935}" destId="{64EB5DFD-492E-47C2-A4DD-BBD451AF4F4E}" srcOrd="0" destOrd="0" presId="urn:microsoft.com/office/officeart/2005/8/layout/vList4#1"/>
    <dgm:cxn modelId="{1039B2BB-E8F6-43FF-B694-857561DA8B20}" type="presParOf" srcId="{64EB5DFD-492E-47C2-A4DD-BBD451AF4F4E}" destId="{50CD8E78-60B6-449B-AD20-121950675E4A}" srcOrd="0" destOrd="0" presId="urn:microsoft.com/office/officeart/2005/8/layout/vList4#1"/>
    <dgm:cxn modelId="{BE226224-A28A-4797-888F-148FF24A87B4}" type="presParOf" srcId="{64EB5DFD-492E-47C2-A4DD-BBD451AF4F4E}" destId="{C72FE72D-A4DA-4420-9D63-39C025359A7F}" srcOrd="1" destOrd="0" presId="urn:microsoft.com/office/officeart/2005/8/layout/vList4#1"/>
    <dgm:cxn modelId="{8A0ACEE7-D2EF-4E6C-9FBC-8233BA878F28}" type="presParOf" srcId="{64EB5DFD-492E-47C2-A4DD-BBD451AF4F4E}" destId="{66C8A01D-04C6-4396-8787-43DC36C8480A}" srcOrd="2" destOrd="0" presId="urn:microsoft.com/office/officeart/2005/8/layout/vList4#1"/>
    <dgm:cxn modelId="{301FDC8B-4C6F-4001-A566-2C9B74B0E078}" type="presParOf" srcId="{8A587B36-857B-41ED-B7A7-D47113F79935}" destId="{93AC31F7-E6D2-45E8-BD17-C2F01F80D57E}" srcOrd="1" destOrd="0" presId="urn:microsoft.com/office/officeart/2005/8/layout/vList4#1"/>
    <dgm:cxn modelId="{8F483D47-C025-4E22-89A8-5B7F4949FBF5}" type="presParOf" srcId="{8A587B36-857B-41ED-B7A7-D47113F79935}" destId="{B249F259-2691-44EA-A647-C688963D4FA1}" srcOrd="2" destOrd="0" presId="urn:microsoft.com/office/officeart/2005/8/layout/vList4#1"/>
    <dgm:cxn modelId="{9544DE46-26FF-4D14-80A1-A156B35997B3}" type="presParOf" srcId="{B249F259-2691-44EA-A647-C688963D4FA1}" destId="{D220A56B-34B4-4DD0-B125-97D865139D92}" srcOrd="0" destOrd="0" presId="urn:microsoft.com/office/officeart/2005/8/layout/vList4#1"/>
    <dgm:cxn modelId="{D734548F-948D-46B6-8263-59C03A87144D}" type="presParOf" srcId="{B249F259-2691-44EA-A647-C688963D4FA1}" destId="{AC85F51E-059B-4E4B-88C8-BEEAF6E6C8CB}" srcOrd="1" destOrd="0" presId="urn:microsoft.com/office/officeart/2005/8/layout/vList4#1"/>
    <dgm:cxn modelId="{0C49CED6-CC36-4B66-B225-8B6A4D6A215E}" type="presParOf" srcId="{B249F259-2691-44EA-A647-C688963D4FA1}" destId="{6E62D4D7-9191-4501-B151-D627F722878F}" srcOrd="2" destOrd="0" presId="urn:microsoft.com/office/officeart/2005/8/layout/vList4#1"/>
    <dgm:cxn modelId="{BDCD1C92-AC8C-4EE2-BF48-63166E86BE17}" type="presParOf" srcId="{8A587B36-857B-41ED-B7A7-D47113F79935}" destId="{821F83A2-5DE7-4DB3-AC2F-3437098DDD8C}" srcOrd="3" destOrd="0" presId="urn:microsoft.com/office/officeart/2005/8/layout/vList4#1"/>
    <dgm:cxn modelId="{99117719-0BD6-4D7E-A142-EAADFAF29B65}" type="presParOf" srcId="{8A587B36-857B-41ED-B7A7-D47113F79935}" destId="{42D704DB-7DF6-440E-B7C9-644A864B0BFF}" srcOrd="4" destOrd="0" presId="urn:microsoft.com/office/officeart/2005/8/layout/vList4#1"/>
    <dgm:cxn modelId="{AF998A49-714D-47F3-BE34-692506783D97}" type="presParOf" srcId="{42D704DB-7DF6-440E-B7C9-644A864B0BFF}" destId="{9A27448D-784B-4861-9334-121A223779B3}" srcOrd="0" destOrd="0" presId="urn:microsoft.com/office/officeart/2005/8/layout/vList4#1"/>
    <dgm:cxn modelId="{680DA421-4BE0-44A7-8DCF-6FD1B5D27DD4}" type="presParOf" srcId="{42D704DB-7DF6-440E-B7C9-644A864B0BFF}" destId="{CB3108F3-6AC6-46B9-815A-42013ADAA734}" srcOrd="1" destOrd="0" presId="urn:microsoft.com/office/officeart/2005/8/layout/vList4#1"/>
    <dgm:cxn modelId="{71DD2CA2-972D-4E45-860F-741B9B77357C}" type="presParOf" srcId="{42D704DB-7DF6-440E-B7C9-644A864B0BFF}" destId="{614AE268-84D0-4EF9-B74B-195569128116}" srcOrd="2" destOrd="0" presId="urn:microsoft.com/office/officeart/2005/8/layout/vList4#1"/>
    <dgm:cxn modelId="{751EE0C9-1251-48BD-B6E7-56C818CF5530}" type="presParOf" srcId="{8A587B36-857B-41ED-B7A7-D47113F79935}" destId="{540D9C1A-F7EF-4C42-8E40-E43DCD410462}" srcOrd="5" destOrd="0" presId="urn:microsoft.com/office/officeart/2005/8/layout/vList4#1"/>
    <dgm:cxn modelId="{9A3E0694-CDF4-4228-ACFC-9DE252D270C1}" type="presParOf" srcId="{8A587B36-857B-41ED-B7A7-D47113F79935}" destId="{8E18C6B9-65AB-4143-ACFB-F77B95B74E4A}" srcOrd="6" destOrd="0" presId="urn:microsoft.com/office/officeart/2005/8/layout/vList4#1"/>
    <dgm:cxn modelId="{B1D15F61-4EDE-43A9-908B-E7F054B9BF2C}" type="presParOf" srcId="{8E18C6B9-65AB-4143-ACFB-F77B95B74E4A}" destId="{9E808720-DA3C-4D88-83BC-C88B0AC710F3}" srcOrd="0" destOrd="0" presId="urn:microsoft.com/office/officeart/2005/8/layout/vList4#1"/>
    <dgm:cxn modelId="{F890ECDC-EA06-47F1-814C-E6ED5DF2C099}" type="presParOf" srcId="{8E18C6B9-65AB-4143-ACFB-F77B95B74E4A}" destId="{5C5B56BD-76A1-46D2-95E9-D7A31171320F}" srcOrd="1" destOrd="0" presId="urn:microsoft.com/office/officeart/2005/8/layout/vList4#1"/>
    <dgm:cxn modelId="{939726EB-1305-4FA4-B921-630A404A96C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51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0698" y="0"/>
            <a:ext cx="293951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3951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0698" y="9428164"/>
            <a:ext cx="293951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14.3.2017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otaceeu.cz/IROP" TargetMode="External"/><Relationship Id="rId5" Type="http://schemas.openxmlformats.org/officeDocument/2006/relationships/hyperlink" Target="http://www.crr.cz/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martina.fiserova@mmr.cz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otaceeu.cz/IROP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IRO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taceeu.cz/cs/Microsites/IROP/Integrovane-vyzvy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martina.fiserova@mmr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1620" y="4947265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21. 9. 2016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393" y="849313"/>
            <a:ext cx="6773855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70. výzva IROP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VYBRANÉ ÚSEKY SILNIC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II. A III. TŘÍDY - II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5025370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14. 3. 2017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058798"/>
            <a:ext cx="879532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Zefektivnění </a:t>
            </a:r>
            <a:r>
              <a:rPr lang="cs-CZ" sz="2200" dirty="0"/>
              <a:t>administrace projektů </a:t>
            </a:r>
            <a:r>
              <a:rPr lang="cs-CZ" sz="2200" dirty="0" smtClean="0"/>
              <a:t>- zřízení </a:t>
            </a:r>
            <a:r>
              <a:rPr lang="cs-CZ" sz="2200" dirty="0"/>
              <a:t>specializovaného pracoviště </a:t>
            </a:r>
            <a:r>
              <a:rPr lang="cs-CZ" sz="2200" dirty="0" smtClean="0"/>
              <a:t>CRR pro </a:t>
            </a:r>
            <a:r>
              <a:rPr lang="cs-CZ" sz="2200" dirty="0"/>
              <a:t>konzultace žadatelů ve Specifickém cíli </a:t>
            </a:r>
            <a:r>
              <a:rPr lang="cs-CZ" sz="2200" dirty="0" smtClean="0"/>
              <a:t>1.1</a:t>
            </a:r>
            <a:br>
              <a:rPr lang="cs-CZ" sz="2200" dirty="0" smtClean="0"/>
            </a:br>
            <a:r>
              <a:rPr lang="cs-CZ" sz="2200" dirty="0" smtClean="0"/>
              <a:t>na </a:t>
            </a:r>
            <a:r>
              <a:rPr lang="cs-CZ" sz="2200" dirty="0"/>
              <a:t>Územním pracovišti IROP pro Královéhradecký kraj</a:t>
            </a:r>
            <a:r>
              <a:rPr lang="cs-CZ" sz="2200" dirty="0" smtClean="0"/>
              <a:t>.:</a:t>
            </a:r>
          </a:p>
          <a:p>
            <a:pPr lvl="1"/>
            <a:r>
              <a:rPr lang="cs-CZ" sz="2200" dirty="0" smtClean="0"/>
              <a:t>kontaktní osobou </a:t>
            </a:r>
            <a:r>
              <a:rPr lang="cs-CZ" sz="2200" dirty="0"/>
              <a:t>pracoviště </a:t>
            </a:r>
            <a:r>
              <a:rPr lang="cs-CZ" sz="2200" dirty="0" smtClean="0"/>
              <a:t>je </a:t>
            </a:r>
            <a:r>
              <a:rPr lang="cs-CZ" sz="2200" dirty="0"/>
              <a:t>ředitel odboru Ing. Leoš Macura, tel. 499 420 </a:t>
            </a:r>
            <a:r>
              <a:rPr lang="cs-CZ" sz="2200" dirty="0" smtClean="0"/>
              <a:t>600, </a:t>
            </a:r>
            <a:r>
              <a:rPr lang="cs-CZ" sz="2200" dirty="0"/>
              <a:t>602 474 685, </a:t>
            </a:r>
            <a:r>
              <a:rPr lang="cs-CZ" sz="2200" dirty="0" err="1" smtClean="0"/>
              <a:t>leos.macura</a:t>
            </a:r>
            <a:r>
              <a:rPr lang="cs-CZ" sz="2200" dirty="0" smtClean="0"/>
              <a:t>(</a:t>
            </a:r>
            <a:r>
              <a:rPr lang="cs-CZ" sz="2200" dirty="0" err="1" smtClean="0"/>
              <a:t>at</a:t>
            </a:r>
            <a:r>
              <a:rPr lang="cs-CZ" sz="2200" dirty="0" smtClean="0"/>
              <a:t>)crr.cz,</a:t>
            </a:r>
            <a:endParaRPr lang="cs-CZ" sz="2200" dirty="0"/>
          </a:p>
          <a:p>
            <a:pPr lvl="1"/>
            <a:r>
              <a:rPr lang="cs-CZ" sz="2200" dirty="0" smtClean="0"/>
              <a:t>konzultace poskytovány </a:t>
            </a:r>
            <a:r>
              <a:rPr lang="cs-CZ" sz="2200" dirty="0"/>
              <a:t>k věcné stránce projektové </a:t>
            </a:r>
            <a:r>
              <a:rPr lang="cs-CZ" sz="2200" dirty="0" smtClean="0"/>
              <a:t>žádosti</a:t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technickým parametrům připravovaných </a:t>
            </a:r>
            <a:r>
              <a:rPr lang="cs-CZ" sz="2200" dirty="0" smtClean="0"/>
              <a:t>projektů,</a:t>
            </a:r>
          </a:p>
          <a:p>
            <a:pPr lvl="1"/>
            <a:r>
              <a:rPr lang="cs-CZ" sz="2200" dirty="0" smtClean="0"/>
              <a:t>konzultace </a:t>
            </a:r>
            <a:r>
              <a:rPr lang="cs-CZ" sz="2200" dirty="0"/>
              <a:t>lze po dohodě s </a:t>
            </a:r>
            <a:r>
              <a:rPr lang="cs-CZ" sz="2200" dirty="0" smtClean="0"/>
              <a:t>královéhradeckým </a:t>
            </a:r>
            <a:r>
              <a:rPr lang="cs-CZ" sz="2200" dirty="0"/>
              <a:t>pracovištěm </a:t>
            </a:r>
            <a:r>
              <a:rPr lang="cs-CZ" sz="2200" dirty="0" smtClean="0"/>
              <a:t>Centra </a:t>
            </a:r>
            <a:r>
              <a:rPr lang="cs-CZ" sz="2200" dirty="0"/>
              <a:t>uspořádat také v objektu </a:t>
            </a:r>
            <a:r>
              <a:rPr lang="cs-CZ" sz="2200" dirty="0" smtClean="0"/>
              <a:t>centrály </a:t>
            </a:r>
            <a:r>
              <a:rPr lang="cs-CZ" sz="2200" dirty="0"/>
              <a:t>Centra </a:t>
            </a:r>
            <a:r>
              <a:rPr lang="cs-CZ" sz="2200" dirty="0" smtClean="0"/>
              <a:t>v</a:t>
            </a:r>
            <a:r>
              <a:rPr lang="cs-CZ" sz="2200" dirty="0"/>
              <a:t> Praze, v případě, že bude žadatelem preferována tato </a:t>
            </a:r>
            <a:r>
              <a:rPr lang="cs-CZ" sz="2200" dirty="0" smtClean="0"/>
              <a:t>možnost. </a:t>
            </a:r>
            <a:endParaRPr lang="cs-CZ" sz="2200" dirty="0"/>
          </a:p>
          <a:p>
            <a:r>
              <a:rPr lang="cs-CZ" sz="2200" dirty="0" smtClean="0"/>
              <a:t>Ostatní </a:t>
            </a:r>
            <a:r>
              <a:rPr lang="cs-CZ" sz="2200" dirty="0"/>
              <a:t>konzultace, týkající se zpracování projektové žádosti v ISKP a dotazům k monitorovacímu systému zůstávají na příslušných regionálních pracovištích Centra pro regionální </a:t>
            </a:r>
            <a:r>
              <a:rPr lang="cs-CZ" sz="2200" dirty="0" smtClean="0"/>
              <a:t>rozvoj.</a:t>
            </a:r>
            <a:endParaRPr lang="cs-CZ" sz="22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116632"/>
            <a:ext cx="8229600" cy="103909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Konzultace ve specifickém cíli 1.1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6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1.1: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Zvýšení regionální mobility prostřednictvím 	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modernizace</a:t>
            </a:r>
            <a:br>
              <a:rPr lang="cs-CZ" sz="26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a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rozvoje sítí regionální silniční 	infrastruktury navazující na síť TEN-T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2536" y="1916832"/>
            <a:ext cx="8783960" cy="5940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b="1" dirty="0" smtClean="0"/>
              <a:t>A</a:t>
            </a:r>
            <a:r>
              <a:rPr lang="fr-FR" sz="2200" b="1" dirty="0" smtClean="0"/>
              <a:t>lokace:</a:t>
            </a:r>
            <a:r>
              <a:rPr lang="cs-CZ" sz="2200" b="1" dirty="0" smtClean="0"/>
              <a:t>	</a:t>
            </a:r>
            <a:r>
              <a:rPr lang="cs-CZ" sz="2200" dirty="0" smtClean="0"/>
              <a:t>945 mil. EUR z EFRR, cca 30 </a:t>
            </a:r>
            <a:r>
              <a:rPr lang="cs-CZ" sz="2200" dirty="0"/>
              <a:t>mld. Kč </a:t>
            </a:r>
            <a:r>
              <a:rPr lang="cs-CZ" sz="2200" dirty="0" smtClean="0"/>
              <a:t>vč. národního 				kofinancování (80% individuální, 20% integrované </a:t>
            </a:r>
            <a:r>
              <a:rPr lang="cs-CZ" sz="2200" dirty="0" err="1" smtClean="0"/>
              <a:t>pr</a:t>
            </a:r>
            <a:r>
              <a:rPr lang="cs-CZ" sz="2200" dirty="0" smtClean="0"/>
              <a:t>.)</a:t>
            </a:r>
            <a:endParaRPr lang="cs-CZ" sz="2200" b="1" dirty="0" smtClean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b="1" dirty="0" smtClean="0"/>
              <a:t>Cíle dle Programového dokumentu:</a:t>
            </a:r>
            <a:endParaRPr lang="cs-CZ" sz="2200" dirty="0" smtClean="0"/>
          </a:p>
          <a:p>
            <a:pPr marL="457200" lvl="1" indent="0">
              <a:spcAft>
                <a:spcPts val="400"/>
              </a:spcAft>
              <a:buNone/>
            </a:pPr>
            <a:r>
              <a:rPr lang="cs-CZ" sz="1800" dirty="0" smtClean="0"/>
              <a:t>přispět k hospodářské, sociální a územní soudržnosti prostřednictvím kvalitního </a:t>
            </a:r>
            <a:r>
              <a:rPr lang="cs-CZ" sz="1800" b="1" dirty="0" smtClean="0"/>
              <a:t>napojení</a:t>
            </a:r>
            <a:r>
              <a:rPr lang="cs-CZ" sz="1800" dirty="0" smtClean="0"/>
              <a:t> sekundárních a terciárních uzlů na páteřní sítě s důrazem</a:t>
            </a:r>
            <a:br>
              <a:rPr lang="cs-CZ" sz="1800" dirty="0" smtClean="0"/>
            </a:br>
            <a:r>
              <a:rPr lang="cs-CZ" sz="1800" b="1" dirty="0" smtClean="0"/>
              <a:t>na síť TEN-T komunikacemi s vyhovujícími dopravně technickými</a:t>
            </a:r>
            <a:br>
              <a:rPr lang="cs-CZ" sz="1800" b="1" dirty="0" smtClean="0"/>
            </a:br>
            <a:r>
              <a:rPr lang="cs-CZ" sz="1800" b="1" dirty="0" smtClean="0"/>
              <a:t>a kapacitními parametry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cs-CZ" sz="1800" b="1" dirty="0" smtClean="0"/>
              <a:t>indikátor </a:t>
            </a:r>
            <a:r>
              <a:rPr lang="cs-CZ" sz="1800" dirty="0" smtClean="0"/>
              <a:t>7 22 10 Plocha území dostupného z TEN-T do 45 minut:</a:t>
            </a:r>
            <a:br>
              <a:rPr lang="cs-CZ" sz="1800" dirty="0" smtClean="0"/>
            </a:br>
            <a:r>
              <a:rPr lang="cs-CZ" sz="1800" dirty="0" smtClean="0"/>
              <a:t>závazek programu do roku 2023 </a:t>
            </a:r>
            <a:r>
              <a:rPr lang="cs-CZ" sz="1800" b="1" dirty="0" smtClean="0"/>
              <a:t>navýšit plochu o 318 km2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cs-CZ" sz="1800" dirty="0"/>
              <a:t>n</a:t>
            </a:r>
            <a:r>
              <a:rPr lang="cs-CZ" sz="1800" dirty="0" smtClean="0"/>
              <a:t>utná podpora </a:t>
            </a:r>
            <a:r>
              <a:rPr lang="cs-CZ" sz="1800" b="1" dirty="0" smtClean="0"/>
              <a:t>výstavby a rekonstrukce klíčových úseků </a:t>
            </a:r>
            <a:r>
              <a:rPr lang="cs-CZ" sz="1800" dirty="0" smtClean="0"/>
              <a:t>silnic II. třídy, při rekonstrukci silnic zaměření na silnice v nevyhovujícím a havarijním stavu</a:t>
            </a:r>
            <a:br>
              <a:rPr lang="cs-CZ" sz="1800" dirty="0" smtClean="0"/>
            </a:br>
            <a:r>
              <a:rPr lang="cs-CZ" sz="1800" b="1" dirty="0" smtClean="0"/>
              <a:t>a </a:t>
            </a:r>
            <a:r>
              <a:rPr lang="cs-CZ" sz="1800" dirty="0" smtClean="0"/>
              <a:t>jejich zkapacitnění</a:t>
            </a: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382713"/>
            <a:ext cx="9324528" cy="5574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Prioritní regionální silniční síť</a:t>
            </a:r>
          </a:p>
          <a:p>
            <a:pPr marL="0" indent="0">
              <a:buFont typeface="Arial"/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dirty="0" smtClean="0"/>
              <a:t>Území realizace: </a:t>
            </a:r>
            <a:r>
              <a:rPr lang="cs-CZ" sz="2200" b="1" dirty="0"/>
              <a:t>prioritní regionální silniční síť</a:t>
            </a:r>
            <a:r>
              <a:rPr lang="cs-CZ" sz="2200" dirty="0"/>
              <a:t> na území ČR mimo </a:t>
            </a:r>
            <a:r>
              <a:rPr lang="cs-CZ" sz="2200" dirty="0" smtClean="0"/>
              <a:t>Prahu.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dirty="0" smtClean="0"/>
              <a:t>Plnění kritérií: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000" dirty="0"/>
              <a:t>dopravně-hospodářský význam </a:t>
            </a:r>
            <a:r>
              <a:rPr lang="cs-CZ" sz="2000" dirty="0" smtClean="0"/>
              <a:t>komunikace,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/>
              <a:t>a nevyhovující stavebně-technický </a:t>
            </a:r>
            <a:r>
              <a:rPr lang="cs-CZ" sz="2000" dirty="0"/>
              <a:t>stav a šířkové </a:t>
            </a:r>
            <a:r>
              <a:rPr lang="cs-CZ" sz="2000" dirty="0" smtClean="0"/>
              <a:t>uspořádání,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2000" dirty="0" smtClean="0"/>
              <a:t>nebo </a:t>
            </a:r>
            <a:r>
              <a:rPr lang="cs-CZ" sz="2000" dirty="0"/>
              <a:t>intenzita dopravy, nehodovost a vliv na životní </a:t>
            </a:r>
            <a:r>
              <a:rPr lang="cs-CZ" sz="2000" dirty="0" smtClean="0"/>
              <a:t>prostředí.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dirty="0" smtClean="0"/>
              <a:t>Necelých 8 000 km z celkových 48 700 km, tj. 16% krajské silniční sítě.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200" dirty="0" smtClean="0"/>
              <a:t>Alokace SC 1.1 umožňuje rekonstruovat/modernizovat</a:t>
            </a:r>
            <a:br>
              <a:rPr lang="cs-CZ" sz="2200" dirty="0" smtClean="0"/>
            </a:br>
            <a:r>
              <a:rPr lang="cs-CZ" sz="2200" dirty="0" smtClean="0"/>
              <a:t>cca 10 % prioritní sítě.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1.1 IROP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705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07194"/>
              </p:ext>
            </p:extLst>
          </p:nvPr>
        </p:nvGraphicFramePr>
        <p:xfrm>
          <a:off x="179512" y="2060848"/>
          <a:ext cx="8784975" cy="381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057"/>
                <a:gridCol w="4673511"/>
                <a:gridCol w="1671340"/>
                <a:gridCol w="1064964"/>
                <a:gridCol w="936103"/>
              </a:tblGrid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 smtClean="0">
                          <a:effectLst/>
                          <a:latin typeface="+mn-lt"/>
                        </a:rPr>
                        <a:t>Číslo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  <a:latin typeface="+mn-lt"/>
                        </a:rPr>
                        <a:t>Název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Alokace z EU (CZK)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  <a:latin typeface="+mn-lt"/>
                        </a:rPr>
                        <a:t>Vyhlášení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+mn-lt"/>
                        </a:rPr>
                        <a:t>Uzavření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32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Vybrané úseky silnic</a:t>
                      </a:r>
                      <a:r>
                        <a:rPr lang="cs-CZ" sz="2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II. a III. třídy</a:t>
                      </a:r>
                      <a:endParaRPr lang="cs-CZ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10 395 692 450</a:t>
                      </a:r>
                      <a:endParaRPr lang="cs-CZ" sz="32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07/2015</a:t>
                      </a:r>
                      <a:endParaRPr lang="cs-CZ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03/2017</a:t>
                      </a:r>
                      <a:endParaRPr lang="cs-CZ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40.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Vybrané úseky silnic</a:t>
                      </a:r>
                      <a:r>
                        <a:rPr lang="cs-CZ" sz="2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II. a III. třídy </a:t>
                      </a:r>
                      <a:r>
                        <a:rPr lang="cs-CZ" sz="2000" u="none" strike="noStrike" dirty="0" smtClean="0">
                          <a:effectLst/>
                        </a:rPr>
                        <a:t>(IPRÚ)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839 400 000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07/2016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06/2022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42.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Vybrané úseky silnic</a:t>
                      </a:r>
                      <a:r>
                        <a:rPr lang="cs-CZ" sz="2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II. a III. třídy </a:t>
                      </a:r>
                      <a:r>
                        <a:rPr lang="cs-CZ" sz="2000" u="none" strike="noStrike" dirty="0" smtClean="0">
                          <a:effectLst/>
                        </a:rPr>
                        <a:t>(ITI)</a:t>
                      </a:r>
                      <a:endParaRPr lang="cs-CZ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3 898 000 000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08/2016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06/2022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Vybrané úseky silnic</a:t>
                      </a:r>
                      <a:r>
                        <a:rPr lang="cs-CZ" sz="20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II. a III. třídy - II</a:t>
                      </a:r>
                      <a:endParaRPr lang="cs-CZ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effectLst/>
                        </a:rPr>
                        <a:t>10 395 692 450</a:t>
                      </a:r>
                      <a:endParaRPr lang="cs-CZ" sz="3200" b="1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02/2017</a:t>
                      </a:r>
                      <a:endParaRPr lang="cs-CZ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12/2018</a:t>
                      </a:r>
                      <a:endParaRPr lang="cs-CZ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1.1 IROP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382713"/>
            <a:ext cx="9144000" cy="5574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Harmonogram výzev</a:t>
            </a:r>
            <a:endParaRPr lang="cs-CZ" sz="2400" b="1" dirty="0">
              <a:solidFill>
                <a:srgbClr val="0070C0"/>
              </a:solidFill>
            </a:endParaRPr>
          </a:p>
          <a:p>
            <a:pPr marL="0" indent="0">
              <a:buFont typeface="Arial"/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0" indent="0">
              <a:buFont typeface="Arial"/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252536" y="1340767"/>
            <a:ext cx="9396536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Vyhlášení:  </a:t>
            </a:r>
            <a:r>
              <a:rPr lang="cs-CZ" altLang="cs-CZ" sz="2200" b="1" dirty="0" smtClean="0"/>
              <a:t>23. 2. 2017</a:t>
            </a:r>
          </a:p>
          <a:p>
            <a:pPr lvl="1" indent="-342900">
              <a:spcBef>
                <a:spcPts val="18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smtClean="0"/>
              <a:t>Příjem žádostí:  </a:t>
            </a:r>
            <a:r>
              <a:rPr lang="cs-CZ" altLang="cs-CZ" sz="2200" b="1" dirty="0" smtClean="0"/>
              <a:t>20. 3. 2017 do 21. 12. 2018                                  </a:t>
            </a:r>
            <a:endParaRPr lang="cs-CZ" sz="2200" b="1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Druh výzvy: průběžná</a:t>
            </a:r>
            <a:r>
              <a:rPr lang="cs-CZ" sz="2000" dirty="0" smtClean="0">
                <a:cs typeface="Arial" charset="0"/>
              </a:rPr>
              <a:t> </a:t>
            </a:r>
            <a:endParaRPr lang="cs-CZ" sz="2200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Realizace projektů:  1. 1. 2014 – </a:t>
            </a:r>
            <a:r>
              <a:rPr lang="cs-CZ" sz="2200" b="1" dirty="0" smtClean="0">
                <a:cs typeface="Arial" charset="0"/>
              </a:rPr>
              <a:t>31. 6. 2023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Alokace:		</a:t>
            </a:r>
            <a:r>
              <a:rPr lang="cs-CZ" sz="2200" b="1" dirty="0" smtClean="0">
                <a:cs typeface="Arial" charset="0"/>
              </a:rPr>
              <a:t>10 395 mil. Kč (EFRR) + max. 611 mil. Kč (SR)</a:t>
            </a:r>
            <a:br>
              <a:rPr lang="cs-CZ" sz="2200" b="1" dirty="0" smtClean="0">
                <a:cs typeface="Arial" charset="0"/>
              </a:rPr>
            </a:br>
            <a:r>
              <a:rPr lang="cs-CZ" sz="2200" b="1" dirty="0" smtClean="0">
                <a:cs typeface="Arial" charset="0"/>
              </a:rPr>
              <a:t>				</a:t>
            </a:r>
            <a:r>
              <a:rPr lang="cs-CZ" sz="2200" dirty="0" smtClean="0">
                <a:cs typeface="Arial" charset="0"/>
              </a:rPr>
              <a:t>min. 1 223 mil. Kč (příjemci)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cs typeface="Arial" charset="0"/>
              </a:rPr>
              <a:t>Celkové způsobilé výdaje:  </a:t>
            </a:r>
            <a:r>
              <a:rPr lang="cs-CZ" sz="2200" b="1" dirty="0" smtClean="0">
                <a:cs typeface="Arial" charset="0"/>
              </a:rPr>
              <a:t>min. 5 mil. Kč   </a:t>
            </a:r>
            <a:r>
              <a:rPr lang="cs-CZ" sz="2200" dirty="0" smtClean="0">
                <a:cs typeface="Arial" charset="0"/>
              </a:rPr>
              <a:t>max. nestanoveny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Nezakládá veřejnou podporu ve smyslu čl. 107 odst. 1 SFEU</a:t>
            </a:r>
            <a:r>
              <a:rPr lang="pl-PL" sz="2200" dirty="0" smtClean="0"/>
              <a:t>	</a:t>
            </a:r>
          </a:p>
          <a:p>
            <a:pPr lvl="1" indent="-342900"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cs-CZ" sz="22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„Vybrané úseky silnic II. a III. třídy -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76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„Vybrané úseky silnic II. a III. třídy -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556791"/>
            <a:ext cx="9144000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Oprávnění žadatelé a míra podpory</a:t>
            </a:r>
          </a:p>
          <a:p>
            <a:r>
              <a:rPr lang="cs-CZ" sz="2400" b="1" dirty="0" smtClean="0"/>
              <a:t>EFRR															85 %</a:t>
            </a:r>
            <a:endParaRPr lang="cs-CZ" sz="2400" dirty="0" smtClean="0"/>
          </a:p>
          <a:p>
            <a:r>
              <a:rPr lang="cs-CZ" sz="2400" b="1" dirty="0" smtClean="0"/>
              <a:t>státní rozpočet</a:t>
            </a:r>
            <a:endParaRPr lang="cs-CZ" sz="2400" dirty="0" smtClean="0"/>
          </a:p>
          <a:p>
            <a:pPr lvl="1"/>
            <a:r>
              <a:rPr lang="cs-CZ" sz="2000" dirty="0" smtClean="0"/>
              <a:t>kraje, organizace zřizované kraji za účelem výkonu vlastnických práv</a:t>
            </a:r>
            <a:br>
              <a:rPr lang="cs-CZ" sz="2000" dirty="0" smtClean="0"/>
            </a:br>
            <a:r>
              <a:rPr lang="cs-CZ" sz="2000" dirty="0" smtClean="0"/>
              <a:t>a povinností k silnicím II. a III. třídy								</a:t>
            </a:r>
            <a:r>
              <a:rPr lang="cs-CZ" sz="2400" b="1" dirty="0" smtClean="0"/>
              <a:t>5 %</a:t>
            </a:r>
            <a:endParaRPr lang="cs-CZ" sz="2400" dirty="0" smtClean="0"/>
          </a:p>
          <a:p>
            <a:pPr lvl="1"/>
            <a:r>
              <a:rPr lang="cs-CZ" sz="2000" dirty="0" smtClean="0"/>
              <a:t>organizace zakládané kraji</a:t>
            </a:r>
            <a:r>
              <a:rPr lang="cs-CZ" sz="2000" dirty="0"/>
              <a:t> za účelem výkonu vlastnických </a:t>
            </a:r>
            <a:r>
              <a:rPr lang="cs-CZ" sz="2000" dirty="0" smtClean="0"/>
              <a:t>práv</a:t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povinností k silnicím II. a III. třídy </a:t>
            </a:r>
            <a:r>
              <a:rPr lang="cs-CZ" sz="2000" dirty="0" smtClean="0"/>
              <a:t>								</a:t>
            </a:r>
            <a:r>
              <a:rPr lang="cs-CZ" sz="2400" b="1" dirty="0" smtClean="0"/>
              <a:t>0 %</a:t>
            </a:r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345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„Vybrané úseky silnic II. a III. třídy -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556791"/>
            <a:ext cx="9144000" cy="540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Podporované aktivity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400" b="1" dirty="0"/>
              <a:t>Podporované aktivity </a:t>
            </a:r>
            <a:r>
              <a:rPr lang="cs-CZ" sz="2400" dirty="0"/>
              <a:t>jsou rozděleny na </a:t>
            </a:r>
            <a:r>
              <a:rPr lang="cs-CZ" sz="2400" b="1" dirty="0"/>
              <a:t>hlavní </a:t>
            </a:r>
            <a:r>
              <a:rPr lang="cs-CZ" sz="2400" dirty="0"/>
              <a:t>a</a:t>
            </a:r>
            <a:r>
              <a:rPr lang="cs-CZ" sz="2400" b="1" dirty="0"/>
              <a:t> vedlejší</a:t>
            </a:r>
            <a:r>
              <a:rPr lang="cs-CZ" sz="2400" dirty="0"/>
              <a:t>.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cs-CZ" sz="2400" b="1" dirty="0"/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400" b="1" dirty="0"/>
              <a:t>Hlavní podporovanou aktivitou je realizace staveb.</a:t>
            </a:r>
          </a:p>
          <a:p>
            <a:pPr eaLnBrk="0" fontAlgn="base" hangingPunct="0">
              <a:spcAft>
                <a:spcPct val="0"/>
              </a:spcAft>
            </a:pPr>
            <a:endParaRPr lang="cs-CZ" sz="2400" dirty="0"/>
          </a:p>
          <a:p>
            <a:pPr eaLnBrk="0" fontAlgn="base" hangingPunct="0">
              <a:spcAft>
                <a:spcPct val="0"/>
              </a:spcAft>
            </a:pPr>
            <a:r>
              <a:rPr lang="cs-CZ" sz="2400" dirty="0"/>
              <a:t>Na hlavní aktivitu projektu musí být </a:t>
            </a:r>
            <a:r>
              <a:rPr lang="cs-CZ" sz="2400" dirty="0" smtClean="0"/>
              <a:t>zaměřeno</a:t>
            </a:r>
            <a:br>
              <a:rPr lang="cs-CZ" sz="2400" dirty="0" smtClean="0"/>
            </a:br>
            <a:r>
              <a:rPr lang="cs-CZ" sz="2400" b="1" dirty="0" smtClean="0"/>
              <a:t>minimálně </a:t>
            </a:r>
            <a:r>
              <a:rPr lang="cs-CZ" sz="2400" b="1" dirty="0"/>
              <a:t>85 % způsobilých výdajů projektu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Jedná se o specifické kritérium přijatelnosti projektu.</a:t>
            </a:r>
            <a:endParaRPr lang="pl-PL" sz="2200" b="1" dirty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928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914400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Hlavní podporovaná aktivita</a:t>
            </a:r>
          </a:p>
          <a:p>
            <a:pPr lvl="0">
              <a:spcAft>
                <a:spcPts val="600"/>
              </a:spcAft>
            </a:pPr>
            <a:r>
              <a:rPr lang="cs-CZ" sz="2200" b="1" dirty="0"/>
              <a:t>rekonstrukce, </a:t>
            </a:r>
            <a:r>
              <a:rPr lang="cs-CZ" sz="2200" b="1" dirty="0" smtClean="0"/>
              <a:t>modernizace a </a:t>
            </a:r>
            <a:r>
              <a:rPr lang="cs-CZ" sz="2200" b="1" dirty="0"/>
              <a:t>výstavba vybraných úseků </a:t>
            </a:r>
            <a:r>
              <a:rPr lang="cs-CZ" sz="2200" b="1" dirty="0" smtClean="0"/>
              <a:t>silnic</a:t>
            </a:r>
            <a:br>
              <a:rPr lang="cs-CZ" sz="2200" b="1" dirty="0" smtClean="0"/>
            </a:br>
            <a:r>
              <a:rPr lang="cs-CZ" sz="2200" b="1" dirty="0" smtClean="0"/>
              <a:t>II</a:t>
            </a:r>
            <a:r>
              <a:rPr lang="cs-CZ" sz="2200" b="1" dirty="0"/>
              <a:t>. třídy a vybraných úseků silnic III. třídy</a:t>
            </a:r>
            <a:r>
              <a:rPr lang="cs-CZ" sz="2200" dirty="0"/>
              <a:t>, které plní funkce silnic vyšší třídy, včetně budování obchvatů sídel,</a:t>
            </a:r>
            <a:r>
              <a:rPr lang="cs-CZ" sz="2200" b="1" dirty="0"/>
              <a:t> </a:t>
            </a:r>
            <a:r>
              <a:rPr lang="cs-CZ" sz="2200" dirty="0"/>
              <a:t>technického zhodnocení a výstavby mostů, zklidnění průtahů a výstavby okružních </a:t>
            </a:r>
            <a:r>
              <a:rPr lang="cs-CZ" sz="2200" dirty="0" smtClean="0"/>
              <a:t>křižovatek, s cílem zvýšit konektivitu k síti TEN-T či sekundárnímu nebo terciárnímu uzlu,</a:t>
            </a:r>
            <a:endParaRPr lang="cs-CZ" sz="2200" dirty="0"/>
          </a:p>
          <a:p>
            <a:pPr lvl="1">
              <a:spcAft>
                <a:spcPts val="600"/>
              </a:spcAft>
            </a:pPr>
            <a:r>
              <a:rPr lang="cs-CZ" sz="2000" dirty="0"/>
              <a:t>doplňkově realizace zmírňujících a kompenzačních opatření pro minimalizaci negativních vlivů na životní prostředí (např. protihlukové stěny a valy, objekty pro zajištění průchodnosti komunikací pro volně žijící živočichy, migrační zábrany, výsadba doprovodné zeleně) a prvků sloužících ke zvýšení bezpečnosti silničního provozu (např. veřejné </a:t>
            </a:r>
            <a:r>
              <a:rPr lang="cs-CZ" sz="2000" dirty="0" smtClean="0"/>
              <a:t>osvětlení, </a:t>
            </a:r>
            <a:r>
              <a:rPr lang="cs-CZ" sz="2000" dirty="0"/>
              <a:t>senzory a aktivní prvky inteligentních dopravních systémů) vždy při současné rekonstrukci, modernizaci nebo výstavbě vybraného úseku řešené pozemní komunikace.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833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914400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Rekonstrukce/modernizace silnice</a:t>
            </a:r>
          </a:p>
          <a:p>
            <a:r>
              <a:rPr lang="cs-CZ" sz="2200" dirty="0"/>
              <a:t>Pojem </a:t>
            </a:r>
            <a:r>
              <a:rPr lang="cs-CZ" sz="2200" u="sng" dirty="0"/>
              <a:t>rekonstrukce/modernizace</a:t>
            </a:r>
            <a:r>
              <a:rPr lang="cs-CZ" sz="2200" dirty="0"/>
              <a:t> pozemní komunikace zahrnuje stavební a montážní práce, úpravy a dodávky, kterými se v celém řešeném úseku provádí </a:t>
            </a:r>
            <a:r>
              <a:rPr lang="cs-CZ" sz="2200" b="1" dirty="0"/>
              <a:t>zvýšení únosnosti stávající vozovky </a:t>
            </a:r>
            <a:r>
              <a:rPr lang="cs-CZ" sz="2200" dirty="0"/>
              <a:t>směrově nerozdělené pozemní komunikace </a:t>
            </a:r>
            <a:r>
              <a:rPr lang="cs-CZ" sz="2200" b="1" dirty="0">
                <a:solidFill>
                  <a:srgbClr val="00B050"/>
                </a:solidFill>
              </a:rPr>
              <a:t>nebo jízdního pásu směrově rozdělené </a:t>
            </a:r>
            <a:r>
              <a:rPr lang="cs-CZ" sz="2200" b="1" dirty="0" err="1">
                <a:solidFill>
                  <a:srgbClr val="00B050"/>
                </a:solidFill>
              </a:rPr>
              <a:t>čtyřpruhové</a:t>
            </a:r>
            <a:r>
              <a:rPr lang="cs-CZ" sz="2200" b="1" dirty="0">
                <a:solidFill>
                  <a:srgbClr val="00B050"/>
                </a:solidFill>
              </a:rPr>
              <a:t> pozemní komunikace</a:t>
            </a:r>
            <a:r>
              <a:rPr lang="cs-CZ" sz="2200" dirty="0"/>
              <a:t> </a:t>
            </a:r>
            <a:r>
              <a:rPr lang="cs-CZ" sz="2200" b="1" dirty="0"/>
              <a:t>v celé šířce</a:t>
            </a:r>
            <a:r>
              <a:rPr lang="cs-CZ" sz="2200" dirty="0"/>
              <a:t> a zároveň:</a:t>
            </a:r>
            <a:endParaRPr lang="cs-CZ" sz="2200" b="1" dirty="0"/>
          </a:p>
          <a:p>
            <a:pPr marL="457200" lvl="0" indent="-457200">
              <a:buFont typeface="+mj-lt"/>
              <a:buAutoNum type="alphaLcParenR"/>
            </a:pPr>
            <a:r>
              <a:rPr lang="cs-CZ" sz="2200" b="1" dirty="0"/>
              <a:t>ú</a:t>
            </a:r>
            <a:r>
              <a:rPr lang="cs-CZ" sz="2200" dirty="0"/>
              <a:t>čelné úpravy směrového či </a:t>
            </a:r>
            <a:r>
              <a:rPr lang="cs-CZ" sz="2200" b="1" dirty="0">
                <a:solidFill>
                  <a:srgbClr val="00B050"/>
                </a:solidFill>
              </a:rPr>
              <a:t>výškového vedení</a:t>
            </a:r>
            <a:r>
              <a:rPr lang="cs-CZ" sz="2200" dirty="0"/>
              <a:t> nebo šířkového uspořádání komunikace,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sz="2200" b="1" dirty="0"/>
              <a:t>nebo</a:t>
            </a:r>
            <a:r>
              <a:rPr lang="cs-CZ" sz="2200" dirty="0"/>
              <a:t> úpravy celého krytu (obrusné a ložné vrstvy) a zároveň podkladních vrstev v celé šířce vozovky</a:t>
            </a:r>
            <a:r>
              <a:rPr lang="cs-CZ" sz="2200" dirty="0" smtClean="0"/>
              <a:t>.</a:t>
            </a:r>
          </a:p>
          <a:p>
            <a:pPr marL="457200" lvl="0" indent="-457200">
              <a:buFont typeface="+mj-lt"/>
              <a:buAutoNum type="alphaLcParenR"/>
            </a:pPr>
            <a:endParaRPr lang="cs-CZ" sz="2200" dirty="0"/>
          </a:p>
          <a:p>
            <a:pPr marL="0" lvl="0" indent="0">
              <a:buNone/>
            </a:pPr>
            <a:r>
              <a:rPr lang="cs-CZ" sz="2200" dirty="0" smtClean="0"/>
              <a:t>	</a:t>
            </a:r>
            <a:endParaRPr lang="cs-CZ" sz="2200" b="1" dirty="0"/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098521" y="5581704"/>
            <a:ext cx="1008000" cy="0"/>
          </a:xfrm>
          <a:prstGeom prst="line">
            <a:avLst/>
          </a:prstGeom>
          <a:ln w="508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097097" y="5638568"/>
            <a:ext cx="1008000" cy="0"/>
          </a:xfrm>
          <a:prstGeom prst="line">
            <a:avLst/>
          </a:prstGeom>
          <a:ln w="762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099945" y="5749248"/>
            <a:ext cx="1008000" cy="0"/>
          </a:xfrm>
          <a:prstGeom prst="line">
            <a:avLst/>
          </a:prstGeom>
          <a:ln w="825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4124281" y="5328504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379865" y="5328504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099945" y="5328504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39905" y="5760552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4694832" y="6206248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91137" y="6192600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914400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Rekonstrukce/modernizace silnice</a:t>
            </a:r>
          </a:p>
          <a:p>
            <a:r>
              <a:rPr lang="cs-CZ" sz="2000" dirty="0"/>
              <a:t>Účelnými úpravami </a:t>
            </a:r>
            <a:r>
              <a:rPr lang="cs-CZ" sz="2000" u="sng" dirty="0"/>
              <a:t>směrového vedení </a:t>
            </a:r>
            <a:r>
              <a:rPr lang="cs-CZ" sz="2000" dirty="0"/>
              <a:t>komunikace jsou úpravy/posunutí osy komunikace (optimalizace trasy řešené komunikace, zvětšení poloměru směrových oblouků průběžně v dotčeném úseku komunikace apod.).</a:t>
            </a:r>
          </a:p>
          <a:p>
            <a:r>
              <a:rPr lang="cs-CZ" sz="2000" dirty="0"/>
              <a:t>Účelnými úpravami </a:t>
            </a:r>
            <a:r>
              <a:rPr lang="cs-CZ" sz="2000" u="sng" dirty="0"/>
              <a:t>výškového vedení </a:t>
            </a:r>
            <a:r>
              <a:rPr lang="cs-CZ" sz="2000" dirty="0"/>
              <a:t>komunikace jsou úpravy nivelety komunikace (optimalizace podélného profilu řešené komunikace, zvětšení poloměru výškových oblouků průběžně v dotčeném úseku komunikace apod.). Za účelné úpravy výškového vedení se považuje také </a:t>
            </a:r>
            <a:r>
              <a:rPr lang="cs-CZ" sz="2000" b="1" dirty="0">
                <a:solidFill>
                  <a:srgbClr val="00B050"/>
                </a:solidFill>
              </a:rPr>
              <a:t>zesílení krytu vozovky vycházející z návrhu řešení rekonstrukce komunikace podle diagnostického posudku k předložené projektové dokumentaci </a:t>
            </a:r>
            <a:r>
              <a:rPr lang="cs-CZ" sz="2000" b="1" dirty="0" smtClean="0">
                <a:solidFill>
                  <a:srgbClr val="00B050"/>
                </a:solidFill>
              </a:rPr>
              <a:t>stavby</a:t>
            </a:r>
            <a:r>
              <a:rPr lang="cs-CZ" sz="2000" dirty="0" smtClean="0">
                <a:solidFill>
                  <a:srgbClr val="00B050"/>
                </a:solidFill>
              </a:rPr>
              <a:t/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dirty="0" smtClean="0"/>
              <a:t>v</a:t>
            </a:r>
            <a:r>
              <a:rPr lang="cs-CZ" sz="2000" dirty="0"/>
              <a:t> celé šířce vozovky</a:t>
            </a:r>
            <a:r>
              <a:rPr lang="cs-CZ" sz="2000" dirty="0" smtClean="0"/>
              <a:t>.</a:t>
            </a:r>
          </a:p>
          <a:p>
            <a:endParaRPr lang="cs-CZ" sz="2000" b="1" dirty="0"/>
          </a:p>
          <a:p>
            <a:pPr marL="0" indent="0">
              <a:buNone/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083128" y="5237656"/>
            <a:ext cx="1008000" cy="0"/>
          </a:xfrm>
          <a:prstGeom prst="line">
            <a:avLst/>
          </a:prstGeom>
          <a:ln w="381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081704" y="5376408"/>
            <a:ext cx="1008000" cy="0"/>
          </a:xfrm>
          <a:prstGeom prst="line">
            <a:avLst/>
          </a:prstGeom>
          <a:ln w="762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084552" y="5296016"/>
            <a:ext cx="1008000" cy="0"/>
          </a:xfrm>
          <a:prstGeom prst="line">
            <a:avLst/>
          </a:prstGeom>
          <a:ln w="508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4108888" y="5134584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364472" y="5134584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084552" y="5134584"/>
            <a:ext cx="3024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24512" y="5566632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89392" y="5998680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665791" y="5998680"/>
            <a:ext cx="3327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</a:rPr>
              <a:t>Program</a:t>
            </a:r>
            <a:r>
              <a:rPr lang="cs-CZ" sz="3200" dirty="0" smtClean="0">
                <a:solidFill>
                  <a:srgbClr val="0070C0"/>
                </a:solidFill>
              </a:rPr>
              <a:t> SEMINÁŘE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08720"/>
            <a:ext cx="8229600" cy="59492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000" dirty="0" smtClean="0"/>
              <a:t>9:00 – 9:30</a:t>
            </a:r>
            <a:r>
              <a:rPr lang="cs-CZ" sz="2000" b="1" dirty="0" smtClean="0"/>
              <a:t>		Prezence účastníků		</a:t>
            </a:r>
            <a:endParaRPr lang="cs-CZ" sz="2000" dirty="0" smtClean="0"/>
          </a:p>
          <a:p>
            <a:pPr marL="0" indent="0">
              <a:buFont typeface="Arial"/>
              <a:buNone/>
            </a:pPr>
            <a:endParaRPr lang="cs-CZ" sz="17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9:30 – 9:50		</a:t>
            </a:r>
            <a:r>
              <a:rPr lang="cs-CZ" sz="2000" b="1" dirty="0" smtClean="0"/>
              <a:t>Zahájení, představení Integrovaného regionálního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operačního programu, rolí Řídicího orgánu IROP a Centra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pro regionální rozvoj České republiky</a:t>
            </a:r>
          </a:p>
          <a:p>
            <a:pPr marL="0" indent="0">
              <a:buFont typeface="Arial"/>
              <a:buNone/>
            </a:pPr>
            <a:endParaRPr lang="cs-CZ" sz="1700" dirty="0" smtClean="0"/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cs-CZ" sz="2000" dirty="0" smtClean="0"/>
              <a:t>9:50 – 11:15		</a:t>
            </a:r>
            <a:r>
              <a:rPr lang="cs-CZ" sz="2000" b="1" dirty="0" smtClean="0"/>
              <a:t>70. výzva IROP</a:t>
            </a:r>
            <a:br>
              <a:rPr lang="cs-CZ" sz="2000" b="1" dirty="0" smtClean="0"/>
            </a:br>
            <a:r>
              <a:rPr lang="cs-CZ" sz="2000" b="1" dirty="0" smtClean="0"/>
              <a:t>				„Vybrané úseky silnic II. a III. třídy - II“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parametry výzvy, podporované aktivity, způsobilé výdaje,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b="1" dirty="0" smtClean="0"/>
              <a:t>                              povinné přílohy žádosti o podporu, rozdíly oproti 1. výzvě 				IROP, dotazy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11:15 </a:t>
            </a:r>
            <a:r>
              <a:rPr lang="cs-CZ" sz="2000" dirty="0"/>
              <a:t>– </a:t>
            </a:r>
            <a:r>
              <a:rPr lang="cs-CZ" sz="2000" dirty="0" smtClean="0"/>
              <a:t>11:35  </a:t>
            </a:r>
            <a:r>
              <a:rPr lang="cs-CZ" sz="2000" dirty="0"/>
              <a:t>	</a:t>
            </a:r>
            <a:r>
              <a:rPr lang="cs-CZ" sz="2000" b="1" dirty="0" smtClean="0"/>
              <a:t>Přestávka </a:t>
            </a:r>
            <a:r>
              <a:rPr lang="cs-CZ" sz="2000" b="1" dirty="0"/>
              <a:t>	</a:t>
            </a:r>
            <a:endParaRPr lang="cs-CZ" sz="2000" b="1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11:35 – 13:00  	</a:t>
            </a:r>
            <a:r>
              <a:rPr lang="cs-CZ" sz="2000" b="1" dirty="0" smtClean="0"/>
              <a:t>Základní informace o aplikaci MS2014+, systém 							hodnocení projektů a další administrace projektu, 						kontrola výběrových a zadávacích řízení, dotazy</a:t>
            </a:r>
          </a:p>
          <a:p>
            <a:pPr marL="0" indent="0">
              <a:buFont typeface="Arial"/>
              <a:buNone/>
            </a:pPr>
            <a:endParaRPr lang="cs-CZ" sz="2000" dirty="0" smtClean="0"/>
          </a:p>
          <a:p>
            <a:pPr marL="0" indent="0">
              <a:buFont typeface="Arial"/>
              <a:buNone/>
            </a:pPr>
            <a:r>
              <a:rPr lang="cs-CZ" sz="2000" dirty="0" smtClean="0"/>
              <a:t>13:00 – 13:30		</a:t>
            </a:r>
            <a:r>
              <a:rPr lang="cs-CZ" sz="2000" b="1" dirty="0" smtClean="0"/>
              <a:t>Informace k dalším výzvám ve Specifickém cíli 1.1 IROP</a:t>
            </a:r>
            <a:br>
              <a:rPr lang="cs-CZ" sz="2000" b="1" dirty="0" smtClean="0"/>
            </a:br>
            <a:r>
              <a:rPr lang="cs-CZ" sz="2000" b="1" dirty="0" smtClean="0"/>
              <a:t>				Diskuse</a:t>
            </a:r>
            <a:endParaRPr lang="cs-CZ" sz="1700" b="1" dirty="0" smtClean="0"/>
          </a:p>
          <a:p>
            <a:pPr marL="0" indent="0">
              <a:buFont typeface="Arial"/>
              <a:buNone/>
            </a:pPr>
            <a:endParaRPr lang="cs-CZ" sz="1700" b="1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cs-CZ" sz="2000" dirty="0" smtClean="0"/>
              <a:t>13:30 			</a:t>
            </a:r>
            <a:r>
              <a:rPr lang="cs-CZ" sz="2000" b="1" dirty="0" smtClean="0"/>
              <a:t>Závěr</a:t>
            </a:r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b="1" dirty="0" smtClean="0"/>
          </a:p>
          <a:p>
            <a:pPr marL="0" indent="0">
              <a:buFont typeface="Arial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631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9144000" cy="496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Rekonstrukce/modernizace silnice</a:t>
            </a:r>
          </a:p>
          <a:p>
            <a:r>
              <a:rPr lang="cs-CZ" sz="2000" dirty="0" smtClean="0"/>
              <a:t>Účelnými </a:t>
            </a:r>
            <a:r>
              <a:rPr lang="cs-CZ" sz="2000" dirty="0"/>
              <a:t>úpravami </a:t>
            </a:r>
            <a:r>
              <a:rPr lang="cs-CZ" sz="2000" u="sng" dirty="0"/>
              <a:t>šířkového uspořádání </a:t>
            </a:r>
            <a:r>
              <a:rPr lang="cs-CZ" sz="2000" dirty="0"/>
              <a:t>komunikace jsou úpravy šířky nebo počtu jízdních pruhů nebo krajnic komunikace (optimalizace </a:t>
            </a:r>
            <a:r>
              <a:rPr lang="cs-CZ" sz="2000" dirty="0" err="1"/>
              <a:t>kategorijní</a:t>
            </a:r>
            <a:r>
              <a:rPr lang="cs-CZ" sz="2000" dirty="0"/>
              <a:t> šířky řešené komunikace, rozšíření nevyhovujících jízdních pruhů nebo přidání jízdního pruhu průběžně v dotčeném úseku komunikace apod.).</a:t>
            </a:r>
          </a:p>
          <a:p>
            <a:r>
              <a:rPr lang="cs-CZ" sz="2000" dirty="0"/>
              <a:t>Účelné úpravy směrového vedení, výškového vedení nebo šířkového uspořádání komunikace musí představovat komplexní řešení vedoucí ke zkapacitnění/zrychlení průjezdnosti a zvýšení bezpečnosti dané komunikace.</a:t>
            </a:r>
          </a:p>
          <a:p>
            <a:r>
              <a:rPr lang="cs-CZ" sz="2000" dirty="0"/>
              <a:t>Za rekonstrukci/modernizaci pozemní komunikace se rovněž považují stavební úpravy nevyhovujících mostních objektů či křižovatek včetně vozovky v celé její šířce.</a:t>
            </a:r>
          </a:p>
          <a:p>
            <a:r>
              <a:rPr lang="cs-CZ" sz="2000" dirty="0"/>
              <a:t>Souvrství vozovky rekonstruované/modernizované pozemní komunikace musí být navrženo na dobu životnosti minimálně 25 let.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4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9324528" cy="4680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Vedlejší podporované aktivity</a:t>
            </a:r>
          </a:p>
          <a:p>
            <a:pPr lvl="0">
              <a:spcAft>
                <a:spcPts val="600"/>
              </a:spcAft>
            </a:pPr>
            <a:r>
              <a:rPr lang="cs-CZ" sz="2200" dirty="0"/>
              <a:t>realizace vyvolaných </a:t>
            </a:r>
            <a:r>
              <a:rPr lang="cs-CZ" sz="2200" dirty="0" smtClean="0"/>
              <a:t>investic (úpravy a přeložky komunikací, </a:t>
            </a:r>
            <a:r>
              <a:rPr lang="cs-CZ" sz="2200" dirty="0" err="1" smtClean="0"/>
              <a:t>inž</a:t>
            </a:r>
            <a:r>
              <a:rPr lang="cs-CZ" sz="2200" dirty="0" smtClean="0"/>
              <a:t>. sítí),</a:t>
            </a:r>
            <a:endParaRPr lang="cs-CZ" sz="2200" dirty="0"/>
          </a:p>
          <a:p>
            <a:pPr lvl="0">
              <a:spcAft>
                <a:spcPts val="600"/>
              </a:spcAft>
            </a:pPr>
            <a:r>
              <a:rPr lang="cs-CZ" sz="2200" dirty="0"/>
              <a:t>zpracování projektových </a:t>
            </a:r>
            <a:r>
              <a:rPr lang="cs-CZ" sz="2200" dirty="0" smtClean="0"/>
              <a:t>dokumentací (vč. dokumentací v procesu EIA </a:t>
            </a:r>
            <a:r>
              <a:rPr lang="cs-CZ" sz="2200" b="1" dirty="0" smtClean="0">
                <a:solidFill>
                  <a:srgbClr val="00B050"/>
                </a:solidFill>
              </a:rPr>
              <a:t>a nesouvisejících doplňujících průzkumů</a:t>
            </a:r>
            <a:r>
              <a:rPr lang="cs-CZ" sz="2200" dirty="0" smtClean="0"/>
              <a:t>),</a:t>
            </a:r>
          </a:p>
          <a:p>
            <a:pPr lvl="0">
              <a:spcAft>
                <a:spcPts val="600"/>
              </a:spcAft>
            </a:pPr>
            <a:r>
              <a:rPr lang="cs-CZ" sz="2200" dirty="0" smtClean="0"/>
              <a:t>výkup nemovitostí podmiňujících výstavbu (pozemky, stavby do 10% CZV),</a:t>
            </a:r>
          </a:p>
          <a:p>
            <a:pPr lvl="0">
              <a:spcAft>
                <a:spcPts val="600"/>
              </a:spcAft>
            </a:pPr>
            <a:r>
              <a:rPr lang="cs-CZ" sz="2200" dirty="0" smtClean="0"/>
              <a:t>zabezpečení </a:t>
            </a:r>
            <a:r>
              <a:rPr lang="cs-CZ" sz="2200" dirty="0"/>
              <a:t>výstavby (TDI, AD, BOZP, geodetické práce, </a:t>
            </a:r>
            <a:r>
              <a:rPr lang="cs-CZ" sz="2200" dirty="0" err="1"/>
              <a:t>inženýring</a:t>
            </a:r>
            <a:r>
              <a:rPr lang="cs-CZ" sz="2200" dirty="0"/>
              <a:t>),</a:t>
            </a:r>
          </a:p>
          <a:p>
            <a:pPr lvl="0">
              <a:spcAft>
                <a:spcPts val="600"/>
              </a:spcAft>
            </a:pPr>
            <a:r>
              <a:rPr lang="cs-CZ" sz="2200" dirty="0" smtClean="0"/>
              <a:t>vybrané služby bezprostředně související (studie </a:t>
            </a:r>
            <a:r>
              <a:rPr lang="cs-CZ" sz="2200" dirty="0"/>
              <a:t>proveditelnosti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00B050"/>
                </a:solidFill>
              </a:rPr>
              <a:t>zadávací a výběrová řízení</a:t>
            </a:r>
            <a:r>
              <a:rPr lang="cs-CZ" sz="2200" dirty="0" smtClean="0"/>
              <a:t>),</a:t>
            </a:r>
            <a:endParaRPr lang="cs-CZ" sz="2200" dirty="0"/>
          </a:p>
          <a:p>
            <a:pPr lvl="0">
              <a:spcAft>
                <a:spcPts val="600"/>
              </a:spcAft>
            </a:pPr>
            <a:r>
              <a:rPr lang="cs-CZ" sz="2200" dirty="0"/>
              <a:t>povinná publicita.</a:t>
            </a:r>
            <a:endParaRPr lang="cs-CZ" altLang="cs-CZ" sz="2200" dirty="0"/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76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</a:rPr>
              <a:t>Hlavní aktivita – </a:t>
            </a:r>
            <a:r>
              <a:rPr lang="cs-CZ" sz="2800" b="1" dirty="0" smtClean="0">
                <a:solidFill>
                  <a:srgbClr val="0070C0"/>
                </a:solidFill>
              </a:rPr>
              <a:t>STAVBY – </a:t>
            </a:r>
            <a:r>
              <a:rPr lang="cs-CZ" sz="2800" b="1" cap="none" dirty="0" smtClean="0">
                <a:solidFill>
                  <a:srgbClr val="0070C0"/>
                </a:solidFill>
              </a:rPr>
              <a:t>způsobilé 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548680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600" b="1" dirty="0" smtClean="0"/>
              <a:t>výdaje na realizaci vybraných součástí a příslušenství silnice podle zákona č. 13/1997 </a:t>
            </a:r>
            <a:r>
              <a:rPr lang="cs-CZ" sz="1600" b="1" dirty="0" err="1" smtClean="0"/>
              <a:t>Sb</a:t>
            </a:r>
            <a:r>
              <a:rPr lang="cs-CZ" sz="1600" b="1" dirty="0" smtClean="0"/>
              <a:t>:</a:t>
            </a:r>
          </a:p>
          <a:p>
            <a:pPr lvl="1"/>
            <a:r>
              <a:rPr lang="cs-CZ" sz="1600" dirty="0" smtClean="0"/>
              <a:t>všechny </a:t>
            </a:r>
            <a:r>
              <a:rPr lang="cs-CZ" sz="1600" dirty="0"/>
              <a:t>konstrukční vrstvy vozovek a krajnic, přidružené a přídatné pruhy, včetně zastávkových pruhů linkové osobní dopravy,</a:t>
            </a:r>
          </a:p>
          <a:p>
            <a:pPr lvl="1"/>
            <a:r>
              <a:rPr lang="cs-CZ" sz="1600" dirty="0"/>
              <a:t>mostní objekty, po nichž je komunikace vedena, včetně chodníků, revizních zařízení, ochranných štítů a sítí na nich, strojní vybavení sklopných mostů, ledolamy, propustky, lávky pro chodce nebo cyklisty,</a:t>
            </a:r>
          </a:p>
          <a:p>
            <a:pPr lvl="1"/>
            <a:r>
              <a:rPr lang="cs-CZ" sz="1600" dirty="0"/>
              <a:t>tunely, galérie, opěrné, zárubní, obkladní a parapetní zdi, tarasy, </a:t>
            </a:r>
            <a:r>
              <a:rPr lang="cs-CZ" sz="1600" dirty="0" smtClean="0"/>
              <a:t>násypy a </a:t>
            </a:r>
            <a:r>
              <a:rPr lang="cs-CZ" sz="1600" dirty="0"/>
              <a:t>svahy, dělicí pásy, příkopy a ostatní povrchová odvodňovací zařízení, silniční pomocné pozemky,</a:t>
            </a:r>
          </a:p>
          <a:p>
            <a:pPr lvl="1"/>
            <a:r>
              <a:rPr lang="cs-CZ" sz="1600" dirty="0"/>
              <a:t>svislé dopravní značky a dopravní zařízení, zábradlí na mostech, zdech a mimo průjezdní úsek silnice, odrazníky, svodidla, pružidla, směrové sloupky, dopravní knoflíky, staničníky, mezníky, vodorovná dopravní značení, dopravní ostrůvky, odrazné a vodicí proužky a zpomalovací prahy,</a:t>
            </a:r>
          </a:p>
          <a:p>
            <a:pPr lvl="1"/>
            <a:r>
              <a:rPr lang="cs-CZ" sz="1600" dirty="0"/>
              <a:t>únikové zóny, protihlukové stěny a protihlukové valy, </a:t>
            </a:r>
            <a:r>
              <a:rPr lang="cs-CZ" sz="1600" dirty="0" smtClean="0"/>
              <a:t>umístěné </a:t>
            </a:r>
            <a:r>
              <a:rPr lang="cs-CZ" sz="1600" dirty="0"/>
              <a:t>na silničním pozemku,</a:t>
            </a:r>
          </a:p>
          <a:p>
            <a:pPr lvl="1"/>
            <a:r>
              <a:rPr lang="cs-CZ" sz="1600" dirty="0"/>
              <a:t>dešťové vpusti s šachtou a přípojkou do kanalizačního řadu,</a:t>
            </a:r>
          </a:p>
          <a:p>
            <a:pPr lvl="1"/>
            <a:r>
              <a:rPr lang="cs-CZ" sz="1600" dirty="0"/>
              <a:t>kanalizace, včetně úprav k odvádění vody, </a:t>
            </a:r>
            <a:r>
              <a:rPr lang="cs-CZ" sz="1600" dirty="0" err="1"/>
              <a:t>lapolů</a:t>
            </a:r>
            <a:r>
              <a:rPr lang="cs-CZ" sz="1600" dirty="0"/>
              <a:t> a sedimentačních nádrží, sloužící </a:t>
            </a:r>
            <a:r>
              <a:rPr lang="cs-CZ" sz="1600" dirty="0" smtClean="0"/>
              <a:t>výlučně</a:t>
            </a:r>
            <a:br>
              <a:rPr lang="cs-CZ" sz="1600" dirty="0" smtClean="0"/>
            </a:br>
            <a:r>
              <a:rPr lang="cs-CZ" sz="1600" dirty="0" smtClean="0"/>
              <a:t>k </a:t>
            </a:r>
            <a:r>
              <a:rPr lang="cs-CZ" sz="1600" dirty="0"/>
              <a:t>odvádění povrchových vod z komunikace,</a:t>
            </a:r>
          </a:p>
          <a:p>
            <a:pPr lvl="1"/>
            <a:r>
              <a:rPr lang="cs-CZ" sz="1600" dirty="0"/>
              <a:t>podchody a zařízení pro zajištění a zabezpečení přechodů pro chodce mimo průjezdní </a:t>
            </a:r>
            <a:r>
              <a:rPr lang="cs-CZ" sz="1600" dirty="0" smtClean="0"/>
              <a:t>úsek,</a:t>
            </a:r>
            <a:endParaRPr lang="cs-CZ" sz="1600" dirty="0"/>
          </a:p>
          <a:p>
            <a:pPr lvl="1"/>
            <a:r>
              <a:rPr lang="cs-CZ" sz="1600" dirty="0"/>
              <a:t>hlásiče náledí, hlásky a jiná zařízení pro provozní informace,</a:t>
            </a:r>
          </a:p>
          <a:p>
            <a:pPr lvl="1"/>
            <a:r>
              <a:rPr lang="cs-CZ" sz="1600" dirty="0"/>
              <a:t>veřejné osvětlení mimo průjezdní úsek silnice pouze jako bezpečnostní opatření (k přesvětlení přechodů pro chodce, k zajištění bezpečnosti na mostních objektech), světelná signalizační zařízení sloužící k řízení provozu mimo průjezdní úsek silnice,</a:t>
            </a:r>
          </a:p>
          <a:p>
            <a:pPr lvl="1"/>
            <a:r>
              <a:rPr lang="cs-CZ" sz="1600" dirty="0"/>
              <a:t>silniční vegetace mimo průjezdní úsek silnice</a:t>
            </a:r>
            <a:r>
              <a:rPr lang="cs-CZ" sz="1600" dirty="0" smtClean="0"/>
              <a:t>,</a:t>
            </a:r>
          </a:p>
          <a:p>
            <a:pPr lvl="1"/>
            <a:r>
              <a:rPr lang="cs-CZ" sz="1600" dirty="0" smtClean="0"/>
              <a:t>zařízení </a:t>
            </a:r>
            <a:r>
              <a:rPr lang="cs-CZ" sz="1600" dirty="0"/>
              <a:t>zabraňující vniknutí volně žijících živočichů,</a:t>
            </a:r>
            <a:endParaRPr lang="pl-PL" sz="1600" b="1" dirty="0" smtClean="0"/>
          </a:p>
          <a:p>
            <a:pPr lvl="1"/>
            <a:endParaRPr lang="cs-CZ" sz="1100" dirty="0" smtClean="0"/>
          </a:p>
          <a:p>
            <a:pPr lvl="1"/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046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</a:rPr>
              <a:t>Hlavní aktivita – </a:t>
            </a:r>
            <a:r>
              <a:rPr lang="cs-CZ" sz="2800" b="1" dirty="0" smtClean="0">
                <a:solidFill>
                  <a:srgbClr val="0070C0"/>
                </a:solidFill>
              </a:rPr>
              <a:t>stavby – </a:t>
            </a:r>
            <a:r>
              <a:rPr lang="cs-CZ" sz="2800" b="1" cap="none" dirty="0" smtClean="0">
                <a:solidFill>
                  <a:srgbClr val="0070C0"/>
                </a:solidFill>
              </a:rPr>
              <a:t>způsobilé 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548680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800" b="1" dirty="0" smtClean="0"/>
              <a:t>výdaje na realizaci:</a:t>
            </a:r>
          </a:p>
          <a:p>
            <a:pPr lvl="1"/>
            <a:r>
              <a:rPr lang="cs-CZ" sz="1800" dirty="0" smtClean="0"/>
              <a:t>podchodů a zařízení pro zajištění a zabezpečení přechodů pro chodce</a:t>
            </a:r>
            <a:br>
              <a:rPr lang="cs-CZ" sz="1800" dirty="0" smtClean="0"/>
            </a:br>
            <a:r>
              <a:rPr lang="cs-CZ" sz="1800" dirty="0" smtClean="0"/>
              <a:t>v průjezdním úseku silnice,</a:t>
            </a:r>
          </a:p>
          <a:p>
            <a:pPr lvl="1"/>
            <a:r>
              <a:rPr lang="cs-CZ" sz="1800" dirty="0" smtClean="0"/>
              <a:t>veřejného </a:t>
            </a:r>
            <a:r>
              <a:rPr lang="cs-CZ" sz="1800" dirty="0"/>
              <a:t>osvětlení v průjezdním úseku silnice pouze jako bezpečnostního opatření (k přesvětlení přechodů pro chodce, k zajištění bezpečnosti na mostních objektech),</a:t>
            </a:r>
          </a:p>
          <a:p>
            <a:pPr lvl="1"/>
            <a:r>
              <a:rPr lang="cs-CZ" sz="1800" b="1" dirty="0">
                <a:solidFill>
                  <a:srgbClr val="00B050"/>
                </a:solidFill>
              </a:rPr>
              <a:t>souvislého veřejného osvětlení v průjezdním úseku silnice ve vlastnictví žadatele,</a:t>
            </a:r>
            <a:r>
              <a:rPr lang="cs-CZ" sz="1800" b="1" dirty="0"/>
              <a:t> </a:t>
            </a:r>
          </a:p>
          <a:p>
            <a:pPr lvl="1"/>
            <a:r>
              <a:rPr lang="cs-CZ" sz="1800" dirty="0"/>
              <a:t>světelných signalizačních zařízení sloužících k řízení provozu v průjezdním úseku silnice,</a:t>
            </a:r>
          </a:p>
          <a:p>
            <a:pPr lvl="1"/>
            <a:r>
              <a:rPr lang="cs-CZ" sz="1800" dirty="0"/>
              <a:t>silniční vegetace v průjezdním úseku silnice a vegetačních úprav stavbou dotčených nezpevněných pozemků,</a:t>
            </a:r>
          </a:p>
          <a:p>
            <a:pPr lvl="1"/>
            <a:r>
              <a:rPr lang="cs-CZ" sz="1800" dirty="0"/>
              <a:t>únikových zón, protihlukových stěn a protihlukových valů umístěných mimo silniční pozemek</a:t>
            </a:r>
            <a:r>
              <a:rPr lang="cs-CZ" sz="1800" dirty="0" smtClean="0"/>
              <a:t>,</a:t>
            </a:r>
          </a:p>
          <a:p>
            <a:pPr lvl="1"/>
            <a:r>
              <a:rPr lang="cs-CZ" sz="1800" dirty="0" smtClean="0"/>
              <a:t>části </a:t>
            </a:r>
            <a:r>
              <a:rPr lang="cs-CZ" sz="1800" dirty="0"/>
              <a:t>kanalizace, včetně úprav k odvádění vody, </a:t>
            </a:r>
            <a:r>
              <a:rPr lang="cs-CZ" sz="1800" dirty="0" err="1"/>
              <a:t>lapolů</a:t>
            </a:r>
            <a:r>
              <a:rPr lang="cs-CZ" sz="1800" dirty="0"/>
              <a:t> a sedimentačních nádrží, sloužící k odvádění povrchových vod z komunikace</a:t>
            </a:r>
            <a:r>
              <a:rPr lang="cs-CZ" sz="1800" dirty="0" smtClean="0"/>
              <a:t>,</a:t>
            </a:r>
            <a:endParaRPr lang="cs-CZ" sz="1100" dirty="0" smtClean="0"/>
          </a:p>
          <a:p>
            <a:pPr lvl="1"/>
            <a:endParaRPr lang="cs-CZ" sz="1100" dirty="0"/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</a:rPr>
              <a:t>Hlavní aktivita – </a:t>
            </a:r>
            <a:r>
              <a:rPr lang="cs-CZ" sz="2800" b="1" dirty="0" smtClean="0">
                <a:solidFill>
                  <a:srgbClr val="0070C0"/>
                </a:solidFill>
              </a:rPr>
              <a:t>stavby –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cap="none" dirty="0" smtClean="0">
                <a:solidFill>
                  <a:srgbClr val="0070C0"/>
                </a:solidFill>
              </a:rPr>
              <a:t>způsobilé 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548680"/>
            <a:ext cx="9361040" cy="6309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800" b="1" dirty="0"/>
              <a:t>další výdaje spojené s realizací stavby silnice</a:t>
            </a:r>
            <a:r>
              <a:rPr lang="cs-CZ" sz="1800" b="1" dirty="0" smtClean="0"/>
              <a:t>:</a:t>
            </a:r>
          </a:p>
          <a:p>
            <a:pPr lvl="1"/>
            <a:r>
              <a:rPr lang="cs-CZ" sz="1800" dirty="0"/>
              <a:t>výdaje na přípravu staveniště, včetně demolice objektů podmiňujících výstavbu, </a:t>
            </a:r>
            <a:r>
              <a:rPr lang="cs-CZ" sz="1800" b="1" dirty="0">
                <a:solidFill>
                  <a:srgbClr val="00B050"/>
                </a:solidFill>
              </a:rPr>
              <a:t>sanace skalních stěn</a:t>
            </a:r>
            <a:r>
              <a:rPr lang="cs-CZ" sz="1800" dirty="0"/>
              <a:t>, manipulace s kulturními vrstvami zeminy a </a:t>
            </a:r>
            <a:r>
              <a:rPr lang="cs-CZ" sz="1800" b="1" dirty="0">
                <a:solidFill>
                  <a:srgbClr val="00B050"/>
                </a:solidFill>
              </a:rPr>
              <a:t>přesunu pomníků</a:t>
            </a:r>
            <a:r>
              <a:rPr lang="cs-CZ" sz="1800" dirty="0" smtClean="0"/>
              <a:t>,</a:t>
            </a:r>
          </a:p>
          <a:p>
            <a:pPr lvl="1"/>
            <a:r>
              <a:rPr lang="cs-CZ" sz="1800" dirty="0" smtClean="0"/>
              <a:t>výdaje </a:t>
            </a:r>
            <a:r>
              <a:rPr lang="cs-CZ" sz="1800" dirty="0"/>
              <a:t>na rekultivaci ploch původně zastavěných stavbou </a:t>
            </a:r>
            <a:r>
              <a:rPr lang="cs-CZ" sz="1800" dirty="0" smtClean="0"/>
              <a:t>dotčených pozemků,</a:t>
            </a:r>
          </a:p>
          <a:p>
            <a:pPr marL="457200" lvl="1" indent="0">
              <a:buNone/>
            </a:pPr>
            <a:endParaRPr lang="cs-CZ" sz="1800" dirty="0" smtClean="0"/>
          </a:p>
          <a:p>
            <a:pPr lvl="0"/>
            <a:r>
              <a:rPr lang="cs-CZ" sz="1800" dirty="0"/>
              <a:t>musí být součástí položkového rozpočtu stavby vztahujícího se k příslušné projektové dokumentaci; projektová dokumentace musí všechny položky zahrnovat v rámci stavebních objektů nebo provozních souborů stavby; příjemce bude se žádostí o platbu předkládat přehled čerpání z jednotlivých položek rozpočtu</a:t>
            </a:r>
            <a:r>
              <a:rPr lang="cs-CZ" sz="1800" dirty="0" smtClean="0"/>
              <a:t>.</a:t>
            </a:r>
          </a:p>
          <a:p>
            <a:pPr marL="0" lv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2000" dirty="0"/>
              <a:t>Výdaje na rekonstrukci, modernizaci nebo výstavbu silnice jako hlavní aktivitu projektu jsou </a:t>
            </a:r>
            <a:r>
              <a:rPr lang="cs-CZ" sz="2000" b="1" dirty="0"/>
              <a:t>způsobilé pouze</a:t>
            </a:r>
            <a:r>
              <a:rPr lang="cs-CZ" sz="2000" dirty="0"/>
              <a:t> v úsecích silnic II. a III. třídy </a:t>
            </a:r>
            <a:r>
              <a:rPr lang="cs-CZ" sz="2000" dirty="0" smtClean="0"/>
              <a:t>zařazených</a:t>
            </a:r>
            <a:br>
              <a:rPr lang="cs-CZ" sz="2000" dirty="0" smtClean="0"/>
            </a:br>
            <a:r>
              <a:rPr lang="cs-CZ" sz="2000" b="1" dirty="0" smtClean="0"/>
              <a:t>v</a:t>
            </a:r>
            <a:r>
              <a:rPr lang="cs-CZ" sz="2000" b="1" dirty="0"/>
              <a:t> Prioritní regionální silniční síti</a:t>
            </a:r>
            <a:r>
              <a:rPr lang="cs-CZ" sz="2000" dirty="0"/>
              <a:t> podle těchto Pravidel.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Křižovatka </a:t>
            </a:r>
            <a:r>
              <a:rPr lang="cs-CZ" sz="2000" dirty="0"/>
              <a:t>silnice II. nebo III. třídy s pozemní komunikací nižší kategorie je součástí silnice II. nebo III. třídy. Křižovatka silnice II. nebo III. třídy s pozemní komunikací vyšší kategorie není součástí silnice II. nebo III. třídy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2400" b="1" dirty="0" smtClean="0"/>
              <a:t>DPH</a:t>
            </a:r>
            <a:endParaRPr lang="cs-CZ" sz="2400" b="1" dirty="0"/>
          </a:p>
          <a:p>
            <a:pPr marL="0" lvl="0" indent="0">
              <a:buNone/>
            </a:pPr>
            <a:endParaRPr lang="cs-CZ" sz="1800" dirty="0" smtClean="0"/>
          </a:p>
          <a:p>
            <a:pPr marL="457200" lvl="1" indent="0">
              <a:buNone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40467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VEDLEJŠÍ </a:t>
            </a:r>
            <a:r>
              <a:rPr lang="cs-CZ" sz="2800" b="1" dirty="0" err="1" smtClean="0">
                <a:solidFill>
                  <a:srgbClr val="0070C0"/>
                </a:solidFill>
              </a:rPr>
              <a:t>aktivitY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– </a:t>
            </a:r>
            <a:r>
              <a:rPr lang="cs-CZ" sz="2800" b="1" cap="none" dirty="0">
                <a:solidFill>
                  <a:srgbClr val="0070C0"/>
                </a:solidFill>
              </a:rPr>
              <a:t>způsobilé </a:t>
            </a:r>
            <a:r>
              <a:rPr lang="cs-CZ" sz="2800" b="1" cap="none" dirty="0" smtClean="0">
                <a:solidFill>
                  <a:srgbClr val="0070C0"/>
                </a:solidFill>
              </a:rPr>
              <a:t>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548680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800" b="1" dirty="0" smtClean="0"/>
              <a:t>STAVBY</a:t>
            </a:r>
          </a:p>
          <a:p>
            <a:r>
              <a:rPr lang="cs-CZ" sz="1800" b="1" dirty="0" smtClean="0"/>
              <a:t>výdaje </a:t>
            </a:r>
            <a:r>
              <a:rPr lang="cs-CZ" sz="1800" b="1" dirty="0"/>
              <a:t>na realizaci odůvodněných stavbou vyvolaných </a:t>
            </a:r>
            <a:r>
              <a:rPr lang="cs-CZ" sz="1800" b="1" dirty="0" smtClean="0"/>
              <a:t>investic:</a:t>
            </a:r>
          </a:p>
          <a:p>
            <a:pPr lvl="1"/>
            <a:r>
              <a:rPr lang="cs-CZ" sz="1800" dirty="0"/>
              <a:t>výdaje na stavbou vyvolané úpravy a přeložky stávajících pozemních </a:t>
            </a:r>
            <a:r>
              <a:rPr lang="cs-CZ" sz="1800" dirty="0" smtClean="0"/>
              <a:t>komunikací</a:t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dirty="0"/>
              <a:t>připojení sousedních nemovitostí,</a:t>
            </a:r>
          </a:p>
          <a:p>
            <a:pPr lvl="1"/>
            <a:r>
              <a:rPr lang="cs-CZ" sz="1800" dirty="0"/>
              <a:t>výdaje na stavbou vyvolané úpravy a přeložky stávajících inženýrských sítí, </a:t>
            </a:r>
            <a:r>
              <a:rPr lang="cs-CZ" sz="1800" b="1" dirty="0">
                <a:solidFill>
                  <a:srgbClr val="00B050"/>
                </a:solidFill>
              </a:rPr>
              <a:t>vodotečí</a:t>
            </a:r>
            <a:r>
              <a:rPr lang="cs-CZ" sz="1800" dirty="0"/>
              <a:t> a drážních objektů,</a:t>
            </a:r>
          </a:p>
          <a:p>
            <a:pPr lvl="1"/>
            <a:r>
              <a:rPr lang="cs-CZ" sz="1800" dirty="0"/>
              <a:t>výdaje na pomocné dopravní stavby a opatření, jako jsou provizorní dopravní značení, výhybny, provizorní mosty, obslužné lávky, zesílení konstrukčních vrstev objízdné komunikace stejné nebo nižší kategorie a zvýšení únosnosti mostu z důvodu převedení vyšších intenzit dopravy (vyvolaných přesměrováním dopravy ze silnice řešené projektem), než na jaké byla stávající konstrukce dimenzována, úpravy výškových a směrových parametrů objízdných tras (v místech, která by ve stávající podobě bránila průjezdu zejména vozidlům kategorie M3, N3, T, S), úprava staveništní komunikace, výstavba provizorní objízdné komunikace, jejichž návrh je v projektové dokumentaci řádně zdůvodněn, a protihluková opatření, jako je výměna oken objektů chráněných před nadlimitním hlukem podle zákona č. 258/2000 Sb., o ochraně veřejného zdraví, v platném znění, jejichž návrh je řádně zdůvodněn a podložen stanoviskem orgánu ochrany veřejného zdraví v projektové dokumentaci, opatření zabezpečující pohyb chodců na staveništi a provizorní přístup k nemovitostem,</a:t>
            </a:r>
          </a:p>
          <a:p>
            <a:pPr lvl="0"/>
            <a:r>
              <a:rPr lang="cs-CZ" sz="1800" dirty="0"/>
              <a:t>musí být součástí položkového rozpočtu stavby vztahujícího se k příslušné projektové </a:t>
            </a:r>
            <a:r>
              <a:rPr lang="cs-CZ" sz="1800" dirty="0" smtClean="0"/>
              <a:t>dokumentaci;…</a:t>
            </a:r>
            <a:endParaRPr lang="pl-PL" sz="1600" b="1" dirty="0" smtClean="0"/>
          </a:p>
          <a:p>
            <a:pPr lvl="1"/>
            <a:endParaRPr lang="cs-CZ" sz="1100" dirty="0" smtClean="0"/>
          </a:p>
          <a:p>
            <a:pPr lvl="1"/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5193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VEDLEJŠÍ </a:t>
            </a:r>
            <a:r>
              <a:rPr lang="cs-CZ" sz="2800" b="1" dirty="0" err="1" smtClean="0">
                <a:solidFill>
                  <a:srgbClr val="0070C0"/>
                </a:solidFill>
              </a:rPr>
              <a:t>aktivitY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– </a:t>
            </a:r>
            <a:r>
              <a:rPr lang="cs-CZ" sz="2800" b="1" cap="none" dirty="0">
                <a:solidFill>
                  <a:srgbClr val="0070C0"/>
                </a:solidFill>
              </a:rPr>
              <a:t>způsobilé </a:t>
            </a:r>
            <a:r>
              <a:rPr lang="cs-CZ" sz="2800" b="1" cap="none" dirty="0" smtClean="0">
                <a:solidFill>
                  <a:srgbClr val="0070C0"/>
                </a:solidFill>
              </a:rPr>
              <a:t>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620688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2000" b="1" dirty="0" smtClean="0"/>
              <a:t>PROJEKTOVÉ DOKUMENTACE</a:t>
            </a:r>
          </a:p>
          <a:p>
            <a:r>
              <a:rPr lang="cs-CZ" sz="2000" b="1" dirty="0" smtClean="0"/>
              <a:t>výdaje </a:t>
            </a:r>
            <a:r>
              <a:rPr lang="cs-CZ" sz="2000" b="1" dirty="0"/>
              <a:t>na </a:t>
            </a:r>
            <a:r>
              <a:rPr lang="cs-CZ" sz="2000" b="1" dirty="0" smtClean="0"/>
              <a:t>zpracování:</a:t>
            </a:r>
          </a:p>
          <a:p>
            <a:pPr lvl="1"/>
            <a:r>
              <a:rPr lang="cs-CZ" sz="2000" dirty="0"/>
              <a:t>dokumentací v procesu EIA (oznámení, dokumentace),</a:t>
            </a:r>
          </a:p>
          <a:p>
            <a:pPr lvl="1"/>
            <a:r>
              <a:rPr lang="cs-CZ" sz="2000" dirty="0"/>
              <a:t>dokumentace pro vydání územního rozhodnutí (DUR), dokumentace k oznámení o záměru v území (DOZU),</a:t>
            </a:r>
          </a:p>
          <a:p>
            <a:pPr lvl="1"/>
            <a:r>
              <a:rPr lang="cs-CZ" sz="2000" dirty="0"/>
              <a:t>projektové dokumentace pro vydání stavebního povolení (DSP), projektové dokumentace pro ohlášení stavby (DOS),</a:t>
            </a:r>
          </a:p>
          <a:p>
            <a:pPr lvl="1"/>
            <a:r>
              <a:rPr lang="cs-CZ" sz="2000" dirty="0"/>
              <a:t>projektové dokumentace pro provádění stavby (PDPS), zadávací dokumentace stavby (ZDS), realizační dokumentace stavby (RDS),</a:t>
            </a:r>
          </a:p>
          <a:p>
            <a:pPr lvl="1"/>
            <a:r>
              <a:rPr lang="cs-CZ" sz="2000" dirty="0"/>
              <a:t>dokumentace skutečného provedení stavby (DSPS),</a:t>
            </a:r>
          </a:p>
          <a:p>
            <a:pPr lvl="1"/>
            <a:r>
              <a:rPr lang="cs-CZ" sz="2000" dirty="0"/>
              <a:t>souvisejících průzkumů, geodetických zaměření, studií a posouzení,</a:t>
            </a:r>
          </a:p>
          <a:p>
            <a:pPr lvl="0"/>
            <a:r>
              <a:rPr lang="cs-CZ" sz="2000" b="1" dirty="0">
                <a:solidFill>
                  <a:srgbClr val="00B050"/>
                </a:solidFill>
              </a:rPr>
              <a:t>výdaje na zpracování doplňujících průzkumů, studií a posouzení ke stavbě nesouvisejících s projektovými dokumentacemi do data kolaudace </a:t>
            </a:r>
            <a:r>
              <a:rPr lang="cs-CZ" sz="2000" b="1" dirty="0" smtClean="0">
                <a:solidFill>
                  <a:srgbClr val="00B050"/>
                </a:solidFill>
              </a:rPr>
              <a:t>stavby.</a:t>
            </a:r>
            <a:endParaRPr lang="pl-PL" sz="2000" b="1" dirty="0" smtClean="0">
              <a:solidFill>
                <a:srgbClr val="00B050"/>
              </a:solidFill>
            </a:endParaRP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VEDLEJŠÍ </a:t>
            </a:r>
            <a:r>
              <a:rPr lang="cs-CZ" sz="2800" b="1" dirty="0" err="1" smtClean="0">
                <a:solidFill>
                  <a:srgbClr val="0070C0"/>
                </a:solidFill>
              </a:rPr>
              <a:t>aktivitY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– </a:t>
            </a:r>
            <a:r>
              <a:rPr lang="cs-CZ" sz="2800" b="1" cap="none" dirty="0">
                <a:solidFill>
                  <a:srgbClr val="0070C0"/>
                </a:solidFill>
              </a:rPr>
              <a:t>způsobilé </a:t>
            </a:r>
            <a:r>
              <a:rPr lang="cs-CZ" sz="2800" b="1" cap="none" dirty="0" smtClean="0">
                <a:solidFill>
                  <a:srgbClr val="0070C0"/>
                </a:solidFill>
              </a:rPr>
              <a:t>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548680"/>
            <a:ext cx="9361040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800" b="1" dirty="0" smtClean="0"/>
              <a:t>NÁKUP POZEMKŮ A STAVEB</a:t>
            </a:r>
          </a:p>
          <a:p>
            <a:pPr lvl="0"/>
            <a:r>
              <a:rPr lang="cs-CZ" sz="1800" dirty="0"/>
              <a:t>celkové výdaje na pořízení nemovitostí (tj. celkem nákup a vyvlastnění) nesmí přesáhnout 10 % celkových způsobilých výdajů projektu,</a:t>
            </a:r>
          </a:p>
          <a:p>
            <a:pPr lvl="0"/>
            <a:r>
              <a:rPr lang="cs-CZ" sz="1800" dirty="0"/>
              <a:t>výdaje, které splňují všechny následující podmínky:</a:t>
            </a:r>
          </a:p>
          <a:p>
            <a:pPr lvl="1"/>
            <a:r>
              <a:rPr lang="cs-CZ" sz="1800" dirty="0"/>
              <a:t>pořízení nemovitostí (pozemků, staveb </a:t>
            </a:r>
            <a:r>
              <a:rPr lang="cs-CZ" sz="1800" b="1" dirty="0">
                <a:solidFill>
                  <a:srgbClr val="00B050"/>
                </a:solidFill>
              </a:rPr>
              <a:t>určených k demolici</a:t>
            </a:r>
            <a:r>
              <a:rPr lang="cs-CZ" sz="1800" dirty="0"/>
              <a:t>) je nezbytnou podmínkou realizace projektu,</a:t>
            </a:r>
          </a:p>
          <a:p>
            <a:pPr lvl="1"/>
            <a:r>
              <a:rPr lang="cs-CZ" sz="1800" dirty="0"/>
              <a:t>nemovitosti jsou oceněny znaleckým posudkem ne starším než 6 měsíců před nabytím nemovitosti do vlastnictví žadatele a posudek byl vyhotoven znalcem dle zákona č. 151/1997 Sb., o oceňování majetku, ve znění pozdějších předpisů,</a:t>
            </a:r>
          </a:p>
          <a:p>
            <a:pPr lvl="1"/>
            <a:r>
              <a:rPr lang="cs-CZ" sz="1800" dirty="0"/>
              <a:t>pořizovací cena nemovitostí je způsobilým výdajem maximálně do výše ceny zjištěné znaleckým posudkem,</a:t>
            </a:r>
          </a:p>
          <a:p>
            <a:pPr lvl="0"/>
            <a:r>
              <a:rPr lang="cs-CZ" sz="1800" dirty="0"/>
              <a:t>výdaje na vyvlastnění nemovitostí splňující následující podmínky:</a:t>
            </a:r>
          </a:p>
          <a:p>
            <a:pPr lvl="1"/>
            <a:r>
              <a:rPr lang="cs-CZ" sz="1800" dirty="0"/>
              <a:t>vyvlastnění je realizováno na základě pravomocného </a:t>
            </a:r>
            <a:r>
              <a:rPr lang="cs-CZ" sz="1800" dirty="0" smtClean="0"/>
              <a:t>rozhodnutí o </a:t>
            </a:r>
            <a:r>
              <a:rPr lang="cs-CZ" sz="1800" dirty="0"/>
              <a:t>vyvlastnění dle zvláštního zákona,</a:t>
            </a:r>
          </a:p>
          <a:p>
            <a:pPr lvl="1"/>
            <a:r>
              <a:rPr lang="cs-CZ" sz="1800" dirty="0"/>
              <a:t>způsobilým výdajem je nejvýše náhrada stanovená v </a:t>
            </a:r>
            <a:r>
              <a:rPr lang="cs-CZ" sz="1800" dirty="0" smtClean="0"/>
              <a:t>rozhodnutí o </a:t>
            </a:r>
            <a:r>
              <a:rPr lang="cs-CZ" sz="1800" dirty="0"/>
              <a:t>vyvlastnění,</a:t>
            </a:r>
          </a:p>
          <a:p>
            <a:pPr lvl="1"/>
            <a:r>
              <a:rPr lang="cs-CZ" sz="1800" dirty="0"/>
              <a:t>způsobilým výdajem je rovněž náklad stanovený dle zvláštního zákona</a:t>
            </a:r>
            <a:br>
              <a:rPr lang="cs-CZ" sz="1800" dirty="0"/>
            </a:br>
            <a:r>
              <a:rPr lang="cs-CZ" sz="1800" dirty="0"/>
              <a:t>(tj. náklady na stěhování apod.),</a:t>
            </a:r>
          </a:p>
          <a:p>
            <a:pPr lvl="0"/>
            <a:r>
              <a:rPr lang="cs-CZ" sz="1800" b="1" dirty="0">
                <a:solidFill>
                  <a:srgbClr val="00B050"/>
                </a:solidFill>
              </a:rPr>
              <a:t>výdaje na geodetické zaměření pozemku a vyhotovení geometrického plánu,</a:t>
            </a:r>
          </a:p>
          <a:p>
            <a:r>
              <a:rPr lang="cs-CZ" sz="1800" dirty="0"/>
              <a:t>výdaje na úhradu odvodů za odnětí půdy ze zemědělského a lesního půdního fondu</a:t>
            </a:r>
            <a:r>
              <a:rPr lang="cs-CZ" sz="1800" dirty="0" smtClean="0">
                <a:solidFill>
                  <a:srgbClr val="00B050"/>
                </a:solidFill>
              </a:rPr>
              <a:t>.</a:t>
            </a:r>
            <a:endParaRPr lang="pl-PL" sz="1800" b="1" dirty="0" smtClean="0">
              <a:solidFill>
                <a:srgbClr val="00B050"/>
              </a:solidFill>
            </a:endParaRPr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011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44624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VEDLEJŠÍ </a:t>
            </a:r>
            <a:r>
              <a:rPr lang="cs-CZ" sz="2800" b="1" dirty="0" err="1" smtClean="0">
                <a:solidFill>
                  <a:srgbClr val="0070C0"/>
                </a:solidFill>
              </a:rPr>
              <a:t>aktivitY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>
                <a:solidFill>
                  <a:srgbClr val="0070C0"/>
                </a:solidFill>
              </a:rPr>
              <a:t>– </a:t>
            </a:r>
            <a:r>
              <a:rPr lang="cs-CZ" sz="2800" b="1" cap="none" dirty="0">
                <a:solidFill>
                  <a:srgbClr val="0070C0"/>
                </a:solidFill>
              </a:rPr>
              <a:t>způsobilé </a:t>
            </a:r>
            <a:r>
              <a:rPr lang="cs-CZ" sz="2800" b="1" cap="none" dirty="0" smtClean="0">
                <a:solidFill>
                  <a:srgbClr val="0070C0"/>
                </a:solidFill>
              </a:rPr>
              <a:t>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6512" y="548680"/>
            <a:ext cx="9180512" cy="676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800" b="1" dirty="0" smtClean="0"/>
              <a:t>ZABEZPEČENÍ VÝSTAVBY</a:t>
            </a:r>
          </a:p>
          <a:p>
            <a:pPr lvl="0"/>
            <a:r>
              <a:rPr lang="cs-CZ" sz="1800" dirty="0"/>
              <a:t>výdaje na zabezpečení výstavby:</a:t>
            </a:r>
          </a:p>
          <a:p>
            <a:pPr lvl="1"/>
            <a:r>
              <a:rPr lang="cs-CZ" sz="1800" dirty="0"/>
              <a:t>technický dozor investora (TDI</a:t>
            </a:r>
            <a:r>
              <a:rPr lang="cs-CZ" sz="1800" dirty="0" smtClean="0"/>
              <a:t>), autorský </a:t>
            </a:r>
            <a:r>
              <a:rPr lang="cs-CZ" sz="1800" dirty="0"/>
              <a:t>dozor (AD</a:t>
            </a:r>
            <a:r>
              <a:rPr lang="cs-CZ" sz="1800" dirty="0" smtClean="0"/>
              <a:t>),</a:t>
            </a:r>
          </a:p>
          <a:p>
            <a:pPr lvl="1"/>
            <a:r>
              <a:rPr lang="cs-CZ" sz="1800" dirty="0" smtClean="0"/>
              <a:t>zajištění </a:t>
            </a:r>
            <a:r>
              <a:rPr lang="cs-CZ" sz="1800" dirty="0"/>
              <a:t>bezpečnosti a ochrany zdraví při práci (BOZP),</a:t>
            </a:r>
          </a:p>
          <a:p>
            <a:pPr lvl="1"/>
            <a:r>
              <a:rPr lang="cs-CZ" sz="1800" dirty="0"/>
              <a:t>geodetické práce, zkoušky materiálů a konstrukcí na staveništi,</a:t>
            </a:r>
          </a:p>
          <a:p>
            <a:pPr lvl="0"/>
            <a:r>
              <a:rPr lang="cs-CZ" sz="1800" dirty="0"/>
              <a:t>výdaje spojené s inženýrskou činností:</a:t>
            </a:r>
          </a:p>
          <a:p>
            <a:pPr lvl="1"/>
            <a:r>
              <a:rPr lang="cs-CZ" sz="1800" dirty="0"/>
              <a:t>výdaje na </a:t>
            </a:r>
            <a:r>
              <a:rPr lang="cs-CZ" sz="1800" dirty="0" err="1"/>
              <a:t>inženýring</a:t>
            </a:r>
            <a:r>
              <a:rPr lang="cs-CZ" sz="1800" dirty="0"/>
              <a:t> projektu, zahrnující projednání projektových </a:t>
            </a:r>
            <a:r>
              <a:rPr lang="cs-CZ" sz="1800" dirty="0" smtClean="0"/>
              <a:t>dokumentací</a:t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b="1" dirty="0">
                <a:solidFill>
                  <a:srgbClr val="00B050"/>
                </a:solidFill>
              </a:rPr>
              <a:t>zajištění souvisejících podkladů </a:t>
            </a:r>
            <a:r>
              <a:rPr lang="cs-CZ" sz="1800" dirty="0"/>
              <a:t>pro příslušná správní řízení, </a:t>
            </a:r>
            <a:r>
              <a:rPr lang="cs-CZ" sz="1800" b="1" dirty="0" smtClean="0">
                <a:solidFill>
                  <a:srgbClr val="00B050"/>
                </a:solidFill>
              </a:rPr>
              <a:t>vč. </a:t>
            </a:r>
            <a:r>
              <a:rPr lang="cs-CZ" sz="1800" b="1" dirty="0">
                <a:solidFill>
                  <a:srgbClr val="00B050"/>
                </a:solidFill>
              </a:rPr>
              <a:t>zajištění podkladů pro povolení předčasného užívání, zkušebního provozu nebo kolaudaci stavby</a:t>
            </a:r>
            <a:r>
              <a:rPr lang="cs-CZ" sz="1800" dirty="0" smtClean="0"/>
              <a:t>,</a:t>
            </a:r>
          </a:p>
          <a:p>
            <a:pPr lvl="1"/>
            <a:r>
              <a:rPr lang="cs-CZ" sz="1800" dirty="0"/>
              <a:t>v</a:t>
            </a:r>
            <a:r>
              <a:rPr lang="cs-CZ" sz="1800" dirty="0" smtClean="0"/>
              <a:t>ýdaje </a:t>
            </a:r>
            <a:r>
              <a:rPr lang="cs-CZ" sz="1800" dirty="0"/>
              <a:t>na činnost supervizora (správce stavby</a:t>
            </a:r>
            <a:r>
              <a:rPr lang="cs-CZ" sz="1800" dirty="0" smtClean="0"/>
              <a:t>).</a:t>
            </a:r>
          </a:p>
          <a:p>
            <a:pPr marL="457200" lvl="1" indent="0">
              <a:buNone/>
            </a:pPr>
            <a:endParaRPr lang="cs-CZ" sz="800" dirty="0" smtClean="0"/>
          </a:p>
          <a:p>
            <a:pPr marL="0" lvl="0" indent="0">
              <a:buNone/>
            </a:pPr>
            <a:r>
              <a:rPr lang="cs-CZ" sz="1800" b="1" cap="all" dirty="0" smtClean="0"/>
              <a:t>Pořízení </a:t>
            </a:r>
            <a:r>
              <a:rPr lang="cs-CZ" sz="1800" b="1" cap="all" dirty="0"/>
              <a:t>služeb bezprostředně souvisejících s realizací projektu</a:t>
            </a:r>
          </a:p>
          <a:p>
            <a:pPr lvl="0"/>
            <a:r>
              <a:rPr lang="cs-CZ" sz="1800" dirty="0"/>
              <a:t>výdaje na zpracování studie proveditelnosti (podle přílohy č. 4 těchto </a:t>
            </a:r>
            <a:r>
              <a:rPr lang="cs-CZ" sz="1800" dirty="0" smtClean="0"/>
              <a:t>Pravidel)</a:t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dirty="0"/>
              <a:t>dopravního modelu pro potřeby zpracování studie proveditelnosti,</a:t>
            </a:r>
          </a:p>
          <a:p>
            <a:r>
              <a:rPr lang="cs-CZ" sz="1800" b="1" dirty="0">
                <a:solidFill>
                  <a:srgbClr val="00B050"/>
                </a:solidFill>
              </a:rPr>
              <a:t>výdaje na zpracování zadávacích podmínek k  zakázkám a organizaci výběrových a zadávacích řízení</a:t>
            </a:r>
            <a:r>
              <a:rPr lang="cs-CZ" sz="1800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cs-CZ" sz="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1800" b="1" cap="all" dirty="0" smtClean="0"/>
              <a:t>Povinná publicita</a:t>
            </a:r>
          </a:p>
          <a:p>
            <a:pPr marL="0" indent="0">
              <a:buNone/>
            </a:pPr>
            <a:endParaRPr lang="cs-CZ" sz="800" b="1" cap="all" dirty="0" smtClean="0"/>
          </a:p>
          <a:p>
            <a:pPr marL="0" indent="0">
              <a:buNone/>
            </a:pPr>
            <a:r>
              <a:rPr lang="cs-CZ" sz="1800" b="1" cap="all" dirty="0" smtClean="0"/>
              <a:t>DPH</a:t>
            </a:r>
            <a:endParaRPr lang="cs-CZ" sz="1800" dirty="0" smtClean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8564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-180528" y="239713"/>
            <a:ext cx="9505056" cy="571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 – nezpůsobilé výdaje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08721"/>
            <a:ext cx="8964488" cy="5949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</a:pPr>
            <a:r>
              <a:rPr lang="cs-CZ" sz="1800" dirty="0" smtClean="0"/>
              <a:t>např. výdaje na realizaci chodníků, </a:t>
            </a:r>
            <a:r>
              <a:rPr lang="cs-CZ" sz="1800" b="1" dirty="0" smtClean="0">
                <a:solidFill>
                  <a:srgbClr val="00B050"/>
                </a:solidFill>
              </a:rPr>
              <a:t>nástupišť</a:t>
            </a:r>
            <a:r>
              <a:rPr lang="cs-CZ" sz="1800" dirty="0" smtClean="0"/>
              <a:t>, stezek pro chodce a cyklisty,</a:t>
            </a:r>
            <a:br>
              <a:rPr lang="cs-CZ" sz="1800" dirty="0" smtClean="0"/>
            </a:br>
            <a:r>
              <a:rPr lang="cs-CZ" sz="1800" dirty="0" smtClean="0"/>
              <a:t>s výjimkou nutných úprav či přeložek,</a:t>
            </a:r>
          </a:p>
          <a:p>
            <a:pPr lvl="0">
              <a:spcAft>
                <a:spcPts val="600"/>
              </a:spcAft>
            </a:pPr>
            <a:r>
              <a:rPr lang="cs-CZ" sz="1800" dirty="0" smtClean="0"/>
              <a:t>výdaje </a:t>
            </a:r>
            <a:r>
              <a:rPr lang="cs-CZ" sz="1800" dirty="0"/>
              <a:t>na realizaci odpočívek, čekáren veřejné hromadné dopravy, </a:t>
            </a:r>
            <a:r>
              <a:rPr lang="cs-CZ" sz="1800" dirty="0" smtClean="0"/>
              <a:t>objektů</a:t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dirty="0"/>
              <a:t>zařízení sloužících k výkonu údržby pozemní komunikace,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výdaje na běžnou údržbu, souvislou údržbu a opravu komunikací,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výdaje na opravy objízdných tras,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výdaje na zřízení, provoz a odstranění zařízení staveniště,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výdaje na zajištění náhradní dopravy/výlukového provozu</a:t>
            </a:r>
            <a:r>
              <a:rPr lang="cs-CZ" sz="1800" dirty="0" smtClean="0"/>
              <a:t>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výdaje na realizaci náhradní výsadby dřevin mimo prostor stavby</a:t>
            </a:r>
            <a:r>
              <a:rPr lang="cs-CZ" sz="1800" dirty="0" smtClean="0"/>
              <a:t>,</a:t>
            </a:r>
          </a:p>
          <a:p>
            <a:pPr lvl="0">
              <a:spcAft>
                <a:spcPts val="600"/>
              </a:spcAft>
            </a:pPr>
            <a:r>
              <a:rPr lang="cs-CZ" sz="1800" dirty="0"/>
              <a:t>výdaje spojené s řízením a administrací projektu,</a:t>
            </a:r>
          </a:p>
          <a:p>
            <a:pPr lvl="0">
              <a:spcAft>
                <a:spcPts val="600"/>
              </a:spcAft>
            </a:pPr>
            <a:r>
              <a:rPr lang="cs-CZ" sz="1800" dirty="0" smtClean="0"/>
              <a:t>výdaje </a:t>
            </a:r>
            <a:r>
              <a:rPr lang="cs-CZ" sz="1800" dirty="0"/>
              <a:t>na uzavření kupní smlouvy k nákupu </a:t>
            </a:r>
            <a:r>
              <a:rPr lang="cs-CZ" sz="1800" dirty="0" smtClean="0"/>
              <a:t>nemovitosti, poplatky za zápis do KN,</a:t>
            </a:r>
          </a:p>
          <a:p>
            <a:pPr lvl="0">
              <a:spcAft>
                <a:spcPts val="600"/>
              </a:spcAft>
            </a:pPr>
            <a:r>
              <a:rPr lang="cs-CZ" altLang="cs-CZ" sz="1800" b="1" dirty="0" smtClean="0">
                <a:solidFill>
                  <a:srgbClr val="00B050"/>
                </a:solidFill>
              </a:rPr>
              <a:t>správní poplatky,</a:t>
            </a:r>
          </a:p>
          <a:p>
            <a:pPr lvl="0">
              <a:spcAft>
                <a:spcPts val="600"/>
              </a:spcAft>
            </a:pPr>
            <a:r>
              <a:rPr lang="cs-CZ" altLang="cs-CZ" sz="1800" b="1" dirty="0" smtClean="0">
                <a:solidFill>
                  <a:srgbClr val="00B050"/>
                </a:solidFill>
              </a:rPr>
              <a:t>poplatky za užívání veřejného prostranství,</a:t>
            </a:r>
          </a:p>
          <a:p>
            <a:pPr lvl="0">
              <a:spcAft>
                <a:spcPts val="600"/>
              </a:spcAft>
            </a:pPr>
            <a:r>
              <a:rPr lang="cs-CZ" altLang="cs-CZ" sz="1800" dirty="0"/>
              <a:t>p</a:t>
            </a:r>
            <a:r>
              <a:rPr lang="cs-CZ" altLang="cs-CZ" sz="1800" dirty="0" smtClean="0"/>
              <a:t>ojištění, bankovní záruky, provozní a režijní výdaje, rezervy,...</a:t>
            </a:r>
          </a:p>
          <a:p>
            <a:pPr lvl="0">
              <a:spcAft>
                <a:spcPts val="600"/>
              </a:spcAft>
            </a:pPr>
            <a:r>
              <a:rPr lang="cs-CZ" altLang="cs-CZ" sz="1800" dirty="0"/>
              <a:t>v</a:t>
            </a:r>
            <a:r>
              <a:rPr lang="cs-CZ" altLang="cs-CZ" sz="1800" dirty="0" smtClean="0"/>
              <a:t>ýdaje nad stanovené limity…</a:t>
            </a:r>
          </a:p>
          <a:p>
            <a:pPr lvl="0">
              <a:spcAft>
                <a:spcPts val="600"/>
              </a:spcAft>
            </a:pPr>
            <a:endParaRPr lang="cs-CZ" altLang="cs-CZ" sz="1800" dirty="0"/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1800" b="1" dirty="0" smtClean="0"/>
          </a:p>
          <a:p>
            <a:pPr lvl="1"/>
            <a:endParaRPr lang="cs-CZ" sz="1800" dirty="0" smtClean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720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Řídicí orgán a zprostředkující subjekty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1382714"/>
            <a:ext cx="8229600" cy="474345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/>
              <a:t>Řídicí orgán</a:t>
            </a:r>
            <a:r>
              <a:rPr lang="cs-CZ" sz="2400" dirty="0" smtClean="0"/>
              <a:t>: Ministerstvo pro místní rozvoj ČR</a:t>
            </a:r>
          </a:p>
          <a:p>
            <a:pPr marL="0" indent="0">
              <a:buFont typeface="Arial"/>
              <a:buNone/>
            </a:pPr>
            <a:r>
              <a:rPr lang="cs-CZ" sz="2400" b="1" dirty="0" smtClean="0"/>
              <a:t>Zprostředkující subjekty</a:t>
            </a:r>
            <a:r>
              <a:rPr lang="cs-CZ" sz="24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Centrum pro regionální rozvoj České republiky (CRR) </a:t>
            </a:r>
          </a:p>
          <a:p>
            <a:pPr marL="457200" lvl="1" indent="0">
              <a:buFont typeface="Arial"/>
              <a:buNone/>
            </a:pPr>
            <a:r>
              <a:rPr lang="cs-CZ" sz="2400" dirty="0" smtClean="0"/>
              <a:t>Regionální pobočky CRR v krajských městech </a:t>
            </a:r>
          </a:p>
          <a:p>
            <a:pPr marL="457200" lvl="1" indent="0">
              <a:buFont typeface="Arial"/>
              <a:buNone/>
            </a:pPr>
            <a:r>
              <a:rPr lang="cs-CZ" sz="2400" dirty="0" smtClean="0"/>
              <a:t>= 13 územních pracovišť a pražská centrála; </a:t>
            </a:r>
            <a:r>
              <a:rPr lang="cs-CZ" sz="2400" dirty="0" smtClean="0">
                <a:hlinkClick r:id="rId5"/>
              </a:rPr>
              <a:t>www.crr.cz</a:t>
            </a: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smtClean="0"/>
              <a:t>Vybraná města, která jsou nositeli integrovaných územních investic (ITI)</a:t>
            </a:r>
          </a:p>
          <a:p>
            <a:pPr marL="0" lvl="1" indent="0">
              <a:spcAft>
                <a:spcPts val="600"/>
              </a:spcAft>
              <a:buFont typeface="Arial"/>
              <a:buNone/>
              <a:defRPr/>
            </a:pPr>
            <a:endParaRPr lang="cs-CZ" sz="2400" dirty="0" smtClean="0"/>
          </a:p>
          <a:p>
            <a:pPr marL="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dirty="0" smtClean="0"/>
              <a:t>První výzvy IROP byly vyhlášeny 31. července 2015</a:t>
            </a: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hlinkClick r:id="rId6"/>
              </a:rPr>
              <a:t>www.dotaceEU.cz/IROP</a:t>
            </a:r>
            <a:endParaRPr lang="cs-CZ" sz="2400" b="1" dirty="0" smtClean="0"/>
          </a:p>
          <a:p>
            <a:pPr marL="400050" lvl="1" indent="0">
              <a:spcAft>
                <a:spcPts val="600"/>
              </a:spcAft>
              <a:buFont typeface="Arial" pitchFamily="34" charset="0"/>
              <a:buNone/>
              <a:defRPr/>
            </a:pPr>
            <a:endParaRPr lang="cs-CZ" sz="24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232" y="1268760"/>
            <a:ext cx="8964488" cy="568863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Povinné přílohy </a:t>
            </a:r>
            <a:r>
              <a:rPr lang="cs-CZ" sz="2200" b="1" dirty="0" smtClean="0">
                <a:solidFill>
                  <a:srgbClr val="0070C0"/>
                </a:solidFill>
              </a:rPr>
              <a:t>žádosti o podporu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Plná moc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Zadávací </a:t>
            </a:r>
            <a:r>
              <a:rPr lang="cs-CZ" sz="2000" b="1" dirty="0"/>
              <a:t>a </a:t>
            </a:r>
            <a:r>
              <a:rPr lang="cs-CZ" sz="2000" b="1" dirty="0" smtClean="0"/>
              <a:t>výběrová řízení</a:t>
            </a:r>
            <a:r>
              <a:rPr lang="cs-CZ" sz="2000" dirty="0" smtClean="0"/>
              <a:t>	</a:t>
            </a:r>
            <a:r>
              <a:rPr lang="cs-CZ" sz="1800" i="1" dirty="0" smtClean="0"/>
              <a:t>pouze </a:t>
            </a:r>
            <a:r>
              <a:rPr lang="cs-CZ" sz="1800" i="1" dirty="0"/>
              <a:t>uzavřená </a:t>
            </a:r>
            <a:r>
              <a:rPr lang="cs-CZ" sz="1800" i="1" dirty="0" smtClean="0"/>
              <a:t>smlouva </a:t>
            </a:r>
            <a:r>
              <a:rPr lang="cs-CZ" sz="1800" i="1" dirty="0"/>
              <a:t>na plnění zakázky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Studie proveditelnosti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/>
              <a:t>Územní rozhodnutí nebo územní souhlas nebo veřejnoprávní smlouva nahrazující územní řízení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000" b="1" dirty="0"/>
              <a:t>Žádost o stavební povolení nebo ohlášení, případně stavební povolení nebo souhlas s provedením ohlášeného stavebního záměru nebo veřejnoprávní smlouva nahrazující stavební </a:t>
            </a:r>
            <a:r>
              <a:rPr lang="cs-CZ" sz="2000" b="1" dirty="0" smtClean="0"/>
              <a:t>povolení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dokument je nutné doložit s datem předložení na SÚ/vydání nejpozději v den podání žádosti o podporu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více stavebních povolení – všechna tato povolení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nejpozději </a:t>
            </a:r>
            <a:r>
              <a:rPr lang="cs-CZ" sz="1800" i="1" dirty="0"/>
              <a:t>do vydání Rozhodnutí o poskytnutí dotace </a:t>
            </a:r>
            <a:r>
              <a:rPr lang="cs-CZ" sz="1800" i="1" dirty="0" smtClean="0"/>
              <a:t>nutno doložit </a:t>
            </a:r>
            <a:r>
              <a:rPr lang="cs-CZ" sz="1800" i="1" dirty="0"/>
              <a:t>stavební povolení s nabytím právní moci nebo souhlas s provedením ohlášeného stavebního </a:t>
            </a:r>
            <a:r>
              <a:rPr lang="cs-CZ" sz="1800" i="1" dirty="0" smtClean="0"/>
              <a:t>záměru, a to žádostí o změnu nejpozději do 1 roku od podání žádosti</a:t>
            </a:r>
            <a:endParaRPr lang="cs-CZ" sz="1800" b="1" i="1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altLang="cs-CZ" sz="20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„Vybrané úseky silnic II. a III. třídy -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526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7232" y="1268760"/>
            <a:ext cx="8964488" cy="53285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70C0"/>
                </a:solidFill>
              </a:rPr>
              <a:t>Povinné přílohy </a:t>
            </a:r>
            <a:r>
              <a:rPr lang="cs-CZ" sz="2200" b="1" dirty="0" smtClean="0">
                <a:solidFill>
                  <a:srgbClr val="0070C0"/>
                </a:solidFill>
              </a:rPr>
              <a:t>žádosti o podporu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cs-CZ" sz="2000" b="1" dirty="0" smtClean="0"/>
              <a:t>Projektová </a:t>
            </a:r>
            <a:r>
              <a:rPr lang="cs-CZ" sz="2000" b="1" dirty="0"/>
              <a:t>dokumentace pro vydání stavebního povolení nebo pro ohlášení </a:t>
            </a:r>
            <a:r>
              <a:rPr lang="cs-CZ" sz="2000" b="1" dirty="0" smtClean="0"/>
              <a:t>stavby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u </a:t>
            </a:r>
            <a:r>
              <a:rPr lang="cs-CZ" sz="1800" i="1" dirty="0"/>
              <a:t>rekonstrukce/modernizace spočívající pouze v zesílení krytu </a:t>
            </a:r>
            <a:r>
              <a:rPr lang="cs-CZ" sz="1800" i="1" dirty="0" smtClean="0"/>
              <a:t>vozovky,</a:t>
            </a:r>
            <a:br>
              <a:rPr lang="cs-CZ" sz="1800" i="1" dirty="0" smtClean="0"/>
            </a:br>
            <a:r>
              <a:rPr lang="cs-CZ" sz="1800" i="1" dirty="0" smtClean="0"/>
              <a:t>žadatel </a:t>
            </a:r>
            <a:r>
              <a:rPr lang="cs-CZ" sz="1800" i="1" dirty="0"/>
              <a:t>předkládá PD vč. diagnostického posudku </a:t>
            </a:r>
            <a:r>
              <a:rPr lang="cs-CZ" sz="1800" i="1" dirty="0" smtClean="0"/>
              <a:t>(max. stáří 36 měsíců před SÚ)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PD </a:t>
            </a:r>
            <a:r>
              <a:rPr lang="cs-CZ" sz="1800" i="1" dirty="0"/>
              <a:t>na různé části stavby – všechny PD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cs-CZ" sz="2000" b="1" dirty="0" smtClean="0"/>
              <a:t>Položkový </a:t>
            </a:r>
            <a:r>
              <a:rPr lang="cs-CZ" sz="2000" b="1" dirty="0"/>
              <a:t>rozpočet </a:t>
            </a:r>
            <a:r>
              <a:rPr lang="cs-CZ" sz="2000" b="1" dirty="0" smtClean="0"/>
              <a:t>stavby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stavební </a:t>
            </a:r>
            <a:r>
              <a:rPr lang="cs-CZ" sz="1800" i="1" dirty="0"/>
              <a:t>rozpočet s jednoznačným členěním Z/NZ výdajů a H/V </a:t>
            </a:r>
            <a:r>
              <a:rPr lang="cs-CZ" sz="1800" i="1" dirty="0" smtClean="0"/>
              <a:t>aktivit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připravenost </a:t>
            </a:r>
            <a:r>
              <a:rPr lang="cs-CZ" sz="1800" i="1" dirty="0"/>
              <a:t>k zahájení ZŘ/VŘ – položkový rozpočet dle V </a:t>
            </a:r>
            <a:r>
              <a:rPr lang="cs-CZ" sz="1800" i="1" dirty="0" smtClean="0"/>
              <a:t>230/2012 / V 169/2016</a:t>
            </a:r>
            <a:br>
              <a:rPr lang="cs-CZ" sz="1800" i="1" dirty="0" smtClean="0"/>
            </a:br>
            <a:r>
              <a:rPr lang="cs-CZ" sz="1800" i="1" dirty="0" smtClean="0"/>
              <a:t>nejen </a:t>
            </a:r>
            <a:r>
              <a:rPr lang="cs-CZ" sz="1800" i="1" dirty="0"/>
              <a:t>v PDF, ale i .</a:t>
            </a:r>
            <a:r>
              <a:rPr lang="cs-CZ" sz="1800" i="1" dirty="0" err="1" smtClean="0"/>
              <a:t>esoupis</a:t>
            </a:r>
            <a:r>
              <a:rPr lang="cs-CZ" sz="1800" i="1" dirty="0" smtClean="0"/>
              <a:t>/xc4/</a:t>
            </a:r>
            <a:r>
              <a:rPr lang="cs-CZ" sz="1800" i="1" dirty="0" err="1" smtClean="0"/>
              <a:t>ExcelVZ</a:t>
            </a:r>
            <a:r>
              <a:rPr lang="cs-CZ" sz="1800" i="1" dirty="0" smtClean="0"/>
              <a:t>/obdobný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ukončení </a:t>
            </a:r>
            <a:r>
              <a:rPr lang="cs-CZ" sz="1800" i="1" dirty="0"/>
              <a:t>ZŘ/VŘ – dtto + </a:t>
            </a:r>
            <a:r>
              <a:rPr lang="cs-CZ" sz="1800" i="1" dirty="0" err="1"/>
              <a:t>vysoutěžený</a:t>
            </a:r>
            <a:r>
              <a:rPr lang="cs-CZ" sz="1800" i="1" dirty="0"/>
              <a:t> položkový rozpočet </a:t>
            </a:r>
            <a:r>
              <a:rPr lang="cs-CZ" sz="1800" i="1" dirty="0" smtClean="0"/>
              <a:t>stavby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i="1" dirty="0" smtClean="0"/>
              <a:t>PD </a:t>
            </a:r>
            <a:r>
              <a:rPr lang="cs-CZ" sz="1800" i="1" dirty="0"/>
              <a:t>na různé části stavby – všechny položkové rozpočty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cs-CZ" sz="2000" b="1" dirty="0" smtClean="0"/>
              <a:t>Výpočet </a:t>
            </a:r>
            <a:r>
              <a:rPr lang="cs-CZ" sz="2000" b="1" dirty="0"/>
              <a:t>čistých jiných peněžních </a:t>
            </a:r>
            <a:r>
              <a:rPr lang="cs-CZ" sz="2000" b="1" dirty="0" smtClean="0"/>
              <a:t>příjmů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cs-CZ" sz="2000" b="1" dirty="0" smtClean="0"/>
              <a:t>Čestné prohlášení o skutečném majiteli	</a:t>
            </a:r>
            <a:r>
              <a:rPr lang="cs-CZ" sz="2000" i="1" dirty="0"/>
              <a:t> </a:t>
            </a:r>
            <a:r>
              <a:rPr lang="cs-CZ" sz="1800" i="1" dirty="0"/>
              <a:t>pouze zakládané </a:t>
            </a:r>
            <a:r>
              <a:rPr lang="cs-CZ" sz="1800" i="1" dirty="0" smtClean="0"/>
              <a:t>organ.</a:t>
            </a:r>
            <a:endParaRPr lang="cs-CZ" sz="20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sz="2000" dirty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cs-CZ" altLang="cs-CZ" sz="2000" dirty="0" smtClean="0"/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„Vybrané úseky silnic II. a III. třídy -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72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„Vybrané úseky silnic II. a III. třídy -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196752"/>
            <a:ext cx="9324528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Povinné přílohy žádosti o podporu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iž NE </a:t>
            </a:r>
            <a:r>
              <a:rPr lang="cs-CZ" sz="2000" dirty="0"/>
              <a:t>výpis z rejstříku trestů, </a:t>
            </a:r>
            <a:r>
              <a:rPr lang="cs-CZ" sz="2000" dirty="0" smtClean="0"/>
              <a:t>doklady </a:t>
            </a:r>
            <a:r>
              <a:rPr lang="cs-CZ" sz="2000" dirty="0"/>
              <a:t>k výkupu </a:t>
            </a:r>
            <a:r>
              <a:rPr lang="cs-CZ" sz="2000" dirty="0" smtClean="0"/>
              <a:t>nemovitostí</a:t>
            </a:r>
            <a:endParaRPr lang="cs-CZ" sz="2000" dirty="0"/>
          </a:p>
          <a:p>
            <a:r>
              <a:rPr lang="cs-CZ" sz="2000" b="1" dirty="0" smtClean="0"/>
              <a:t>Osnova studie proveditelnosti:</a:t>
            </a:r>
          </a:p>
          <a:p>
            <a:pPr lvl="1"/>
            <a:r>
              <a:rPr lang="cs-CZ" sz="1800" dirty="0" smtClean="0"/>
              <a:t>zůstává 18 kapitol</a:t>
            </a:r>
          </a:p>
          <a:p>
            <a:pPr lvl="1"/>
            <a:r>
              <a:rPr lang="cs-CZ" sz="1800" dirty="0" smtClean="0"/>
              <a:t>kap. 4:	pokud je dotčeno více úseků PRSS, uvést všechny</a:t>
            </a:r>
            <a:r>
              <a:rPr lang="en-US" sz="1800" dirty="0" smtClean="0"/>
              <a:t>,</a:t>
            </a:r>
            <a:endParaRPr lang="cs-CZ" sz="1800" dirty="0" smtClean="0"/>
          </a:p>
          <a:p>
            <a:pPr lvl="1"/>
            <a:r>
              <a:rPr lang="cs-CZ" sz="1800" dirty="0" smtClean="0"/>
              <a:t>kap. 5:	</a:t>
            </a:r>
            <a:r>
              <a:rPr lang="cs-CZ" sz="1800" b="1" dirty="0" smtClean="0"/>
              <a:t>popis znaků </a:t>
            </a:r>
            <a:r>
              <a:rPr lang="cs-CZ" sz="1800" dirty="0" smtClean="0"/>
              <a:t>rekonstrukce/modernizace komunikace dle Pravidel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	</a:t>
            </a:r>
            <a:r>
              <a:rPr lang="cs-CZ" sz="1800" b="1" dirty="0" smtClean="0">
                <a:solidFill>
                  <a:srgbClr val="00B050"/>
                </a:solidFill>
              </a:rPr>
              <a:t>uvedení odkazu </a:t>
            </a:r>
            <a:r>
              <a:rPr lang="cs-CZ" sz="1800" dirty="0" smtClean="0"/>
              <a:t>na příslušné části PD/DP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	pouze zesílení krytu vozovky – </a:t>
            </a:r>
            <a:r>
              <a:rPr lang="cs-CZ" sz="1800" b="1" dirty="0" smtClean="0">
                <a:solidFill>
                  <a:srgbClr val="00B050"/>
                </a:solidFill>
              </a:rPr>
              <a:t>vyplnění tabulky tlouštěk</a:t>
            </a:r>
            <a:r>
              <a:rPr lang="cs-CZ" sz="1800" dirty="0" smtClean="0"/>
              <a:t> dle PD a DP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	</a:t>
            </a:r>
            <a:r>
              <a:rPr lang="cs-CZ" sz="1800" b="1" dirty="0" smtClean="0">
                <a:solidFill>
                  <a:srgbClr val="00B050"/>
                </a:solidFill>
              </a:rPr>
              <a:t>zdůvodnění způsobilosti vyvolaných investic</a:t>
            </a:r>
            <a:r>
              <a:rPr lang="en-US" sz="1800" b="1" dirty="0" smtClean="0">
                <a:solidFill>
                  <a:srgbClr val="00B050"/>
                </a:solidFill>
              </a:rPr>
              <a:t>,</a:t>
            </a:r>
            <a:endParaRPr lang="cs-CZ" sz="1800" b="1" dirty="0" smtClean="0">
              <a:solidFill>
                <a:srgbClr val="00B050"/>
              </a:solidFill>
            </a:endParaRPr>
          </a:p>
          <a:p>
            <a:pPr lvl="1"/>
            <a:r>
              <a:rPr lang="cs-CZ" sz="1800" dirty="0" smtClean="0"/>
              <a:t>kap. 18:	základní postupy zpracování CBA v příloze č. 17 Obecných pravidel</a:t>
            </a:r>
            <a:br>
              <a:rPr lang="cs-CZ" sz="1800" dirty="0" smtClean="0"/>
            </a:br>
            <a:r>
              <a:rPr lang="cs-CZ" sz="1800" dirty="0" smtClean="0"/>
              <a:t>			a v </a:t>
            </a:r>
            <a:r>
              <a:rPr lang="cs-CZ" sz="1800" b="1" dirty="0" smtClean="0">
                <a:solidFill>
                  <a:srgbClr val="00B050"/>
                </a:solidFill>
              </a:rPr>
              <a:t>nové kap. 2.13 Specifických pravidel</a:t>
            </a:r>
            <a:r>
              <a:rPr lang="en-US" sz="1800" b="1" dirty="0" smtClean="0">
                <a:solidFill>
                  <a:srgbClr val="00B050"/>
                </a:solidFill>
              </a:rPr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	finanční a ekonomická analýza – </a:t>
            </a:r>
            <a:r>
              <a:rPr lang="cs-CZ" sz="1800" b="1" dirty="0" smtClean="0"/>
              <a:t>FNPV </a:t>
            </a:r>
            <a:r>
              <a:rPr lang="en-US" sz="1800" b="1" dirty="0" smtClean="0"/>
              <a:t>&lt;</a:t>
            </a:r>
            <a:r>
              <a:rPr lang="cs-CZ" sz="1800" b="1" dirty="0" smtClean="0"/>
              <a:t> </a:t>
            </a:r>
            <a:r>
              <a:rPr lang="cs-CZ" sz="1800" b="1" dirty="0"/>
              <a:t>0, ENPV </a:t>
            </a:r>
            <a:r>
              <a:rPr lang="en-US" sz="1800" b="1" dirty="0" smtClean="0"/>
              <a:t>&gt;</a:t>
            </a:r>
            <a:r>
              <a:rPr lang="cs-CZ" sz="1800" b="1" dirty="0" smtClean="0"/>
              <a:t> 0</a:t>
            </a:r>
            <a:r>
              <a:rPr lang="en-US" sz="1800" b="1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	do studie proveditelnosti žadatel uvádí údaje o dotčené silniční síti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	</a:t>
            </a:r>
            <a:r>
              <a:rPr lang="cs-CZ" sz="1800" dirty="0" smtClean="0"/>
              <a:t>a</a:t>
            </a:r>
            <a:r>
              <a:rPr lang="en-US" sz="1800" dirty="0" smtClean="0"/>
              <a:t> </a:t>
            </a:r>
            <a:r>
              <a:rPr lang="cs-CZ" sz="1800" dirty="0" smtClean="0"/>
              <a:t>navazující</a:t>
            </a:r>
            <a:r>
              <a:rPr lang="en-US" sz="1800" dirty="0" smtClean="0"/>
              <a:t> </a:t>
            </a:r>
            <a:r>
              <a:rPr lang="cs-CZ" sz="1800" dirty="0" smtClean="0"/>
              <a:t>vstupní údaje do modulu CBA v MS2014+</a:t>
            </a:r>
            <a:r>
              <a:rPr lang="en-US" sz="1800" dirty="0" smtClean="0"/>
              <a:t>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			změna referenčního období – </a:t>
            </a:r>
            <a:r>
              <a:rPr lang="cs-CZ" sz="1800" b="1" dirty="0" smtClean="0">
                <a:solidFill>
                  <a:srgbClr val="00B050"/>
                </a:solidFill>
              </a:rPr>
              <a:t>30 let od data zahájení realizace </a:t>
            </a:r>
            <a:r>
              <a:rPr lang="en-US" sz="1800" b="1" dirty="0" smtClean="0">
                <a:solidFill>
                  <a:srgbClr val="00B050"/>
                </a:solidFill>
              </a:rPr>
              <a:t>p</a:t>
            </a:r>
            <a:r>
              <a:rPr lang="cs-CZ" sz="1800" b="1" dirty="0" smtClean="0">
                <a:solidFill>
                  <a:srgbClr val="00B050"/>
                </a:solidFill>
              </a:rPr>
              <a:t>r</a:t>
            </a:r>
            <a:r>
              <a:rPr lang="en-US" sz="1800" b="1" dirty="0" smtClean="0">
                <a:solidFill>
                  <a:srgbClr val="00B050"/>
                </a:solidFill>
              </a:rPr>
              <a:t>.,</a:t>
            </a:r>
            <a:r>
              <a:rPr lang="cs-CZ" sz="1800" b="1" dirty="0" smtClean="0">
                <a:solidFill>
                  <a:srgbClr val="00B050"/>
                </a:solidFill>
              </a:rPr>
              <a:t/>
            </a:r>
            <a:br>
              <a:rPr lang="cs-CZ" sz="1800" b="1" dirty="0" smtClean="0">
                <a:solidFill>
                  <a:srgbClr val="00B050"/>
                </a:solidFill>
              </a:rPr>
            </a:br>
            <a:r>
              <a:rPr lang="cs-CZ" sz="1800" dirty="0" smtClean="0"/>
              <a:t>			</a:t>
            </a:r>
            <a:r>
              <a:rPr lang="cs-CZ" sz="1800" b="1" dirty="0" smtClean="0"/>
              <a:t>dopady </a:t>
            </a:r>
            <a:r>
              <a:rPr lang="cs-CZ" sz="1800" dirty="0" smtClean="0"/>
              <a:t>2104, 2105, 2106, 2109, 2110, 2111 </a:t>
            </a:r>
            <a:r>
              <a:rPr lang="cs-CZ" sz="1800" b="1" dirty="0" smtClean="0"/>
              <a:t>povinné</a:t>
            </a:r>
            <a:r>
              <a:rPr lang="cs-CZ" sz="1800" dirty="0" smtClean="0"/>
              <a:t>, žadatel může </a:t>
            </a:r>
            <a:r>
              <a:rPr lang="en-US" sz="1800" dirty="0" smtClean="0"/>
              <a:t>			</a:t>
            </a:r>
            <a:r>
              <a:rPr lang="cs-CZ" sz="1800" dirty="0" smtClean="0"/>
              <a:t>nově zvolit další, </a:t>
            </a:r>
            <a:r>
              <a:rPr lang="cs-CZ" sz="1800" b="1" dirty="0" smtClean="0">
                <a:solidFill>
                  <a:srgbClr val="00B050"/>
                </a:solidFill>
              </a:rPr>
              <a:t>nepovinné dopady</a:t>
            </a:r>
            <a:r>
              <a:rPr lang="cs-CZ" sz="1800" dirty="0" smtClean="0"/>
              <a:t>, ale jejich využití musí odůvodnit</a:t>
            </a:r>
            <a:r>
              <a:rPr lang="en-US" sz="1800" dirty="0" smtClean="0"/>
              <a:t>.</a:t>
            </a:r>
            <a:endParaRPr lang="cs-CZ" sz="2400" dirty="0"/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43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180528" y="239713"/>
            <a:ext cx="950505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70. výzva IROP</a:t>
            </a:r>
            <a:br>
              <a:rPr lang="cs-CZ" sz="2800" b="1" dirty="0" smtClean="0">
                <a:solidFill>
                  <a:srgbClr val="0070C0"/>
                </a:solidFill>
                <a:latin typeface="Myriad Pro"/>
              </a:rPr>
            </a:br>
            <a:r>
              <a:rPr lang="cs-CZ" sz="2500" b="1" dirty="0" smtClean="0">
                <a:solidFill>
                  <a:srgbClr val="0070C0"/>
                </a:solidFill>
                <a:latin typeface="Myriad Pro"/>
              </a:rPr>
              <a:t>„Vybrané úseky silnic II. a III. třídy - II“</a:t>
            </a:r>
            <a:endParaRPr lang="cs-CZ" sz="25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Indikátory</a:t>
            </a:r>
          </a:p>
          <a:p>
            <a:pPr marL="0" indent="0">
              <a:buNone/>
            </a:pPr>
            <a:r>
              <a:rPr lang="cs-CZ" sz="2000" b="1" dirty="0"/>
              <a:t>7 22 03 - Délka nových silnic II. třídy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7 22 04 - Délka nových silnic III. třídy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7 23 03 - Délka rekonstruovaných silnic II. třídy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7 23 04 - Délka rekonstruovaných silnic III. třídy</a:t>
            </a:r>
            <a:endParaRPr lang="cs-CZ" sz="2000" dirty="0"/>
          </a:p>
          <a:p>
            <a:r>
              <a:rPr lang="cs-CZ" sz="2000" dirty="0"/>
              <a:t>C</a:t>
            </a:r>
            <a:r>
              <a:rPr lang="cs-CZ" sz="2000" dirty="0" smtClean="0"/>
              <a:t>ílová </a:t>
            </a:r>
            <a:r>
              <a:rPr lang="cs-CZ" sz="2000" dirty="0"/>
              <a:t>hodnota – k datu ukončení realizace </a:t>
            </a:r>
            <a:r>
              <a:rPr lang="cs-CZ" sz="2000" dirty="0" smtClean="0"/>
              <a:t>projektu.</a:t>
            </a:r>
            <a:endParaRPr lang="cs-CZ" sz="2000" dirty="0"/>
          </a:p>
          <a:p>
            <a:r>
              <a:rPr lang="cs-CZ" sz="2000" dirty="0"/>
              <a:t>Délka úseku financovaného z nezpůsobilých výdajů se </a:t>
            </a:r>
            <a:r>
              <a:rPr lang="cs-CZ" sz="2000" dirty="0" smtClean="0"/>
              <a:t>nezapočítává.</a:t>
            </a:r>
            <a:endParaRPr lang="cs-CZ" sz="2000" dirty="0"/>
          </a:p>
          <a:p>
            <a:r>
              <a:rPr lang="cs-CZ" sz="2000" dirty="0" smtClean="0"/>
              <a:t>Pokud je jako vyvolaná investice postavena/rekonstruována „doplňující“ silnice II./III. třídy, započítává se také do indikátoru (bez ohledu na PRSS).</a:t>
            </a:r>
          </a:p>
          <a:p>
            <a:r>
              <a:rPr lang="cs-CZ" sz="2000" dirty="0" smtClean="0"/>
              <a:t>Projekty </a:t>
            </a:r>
            <a:r>
              <a:rPr lang="cs-CZ" sz="2000" dirty="0"/>
              <a:t>mostů – Pokud je napojení </a:t>
            </a:r>
            <a:r>
              <a:rPr lang="cs-CZ" sz="2000" dirty="0" smtClean="0"/>
              <a:t>mostu na </a:t>
            </a:r>
            <a:r>
              <a:rPr lang="cs-CZ" sz="2000" dirty="0"/>
              <a:t>průběžný úsek silnice </a:t>
            </a:r>
            <a:r>
              <a:rPr lang="cs-CZ" sz="2000" dirty="0" smtClean="0"/>
              <a:t>rekonstruováno/modernizováno </a:t>
            </a:r>
            <a:r>
              <a:rPr lang="cs-CZ" sz="2000" dirty="0"/>
              <a:t>v souladu s </a:t>
            </a:r>
            <a:r>
              <a:rPr lang="cs-CZ" sz="2000" dirty="0" smtClean="0"/>
              <a:t>kap. 2.2 Specifických pravidel, </a:t>
            </a:r>
            <a:r>
              <a:rPr lang="cs-CZ" sz="2000" dirty="0"/>
              <a:t>do hodnoty indikátoru za projekt se započte i délka tohoto </a:t>
            </a:r>
            <a:r>
              <a:rPr lang="cs-CZ" sz="2000" dirty="0" smtClean="0"/>
              <a:t>napojení.</a:t>
            </a:r>
            <a:endParaRPr lang="cs-CZ" sz="2000" dirty="0"/>
          </a:p>
          <a:p>
            <a:r>
              <a:rPr lang="cs-CZ" sz="2000" dirty="0"/>
              <a:t>V případě </a:t>
            </a:r>
            <a:r>
              <a:rPr lang="cs-CZ" sz="2000" dirty="0" smtClean="0"/>
              <a:t>rekonstrukce/modernizace </a:t>
            </a:r>
            <a:r>
              <a:rPr lang="cs-CZ" sz="2000" dirty="0"/>
              <a:t>jednoho ze dvou jízdních pásů směrově rozdělené </a:t>
            </a:r>
            <a:r>
              <a:rPr lang="cs-CZ" sz="2000" dirty="0" err="1"/>
              <a:t>čtyřpruhové</a:t>
            </a:r>
            <a:r>
              <a:rPr lang="cs-CZ" sz="2000" dirty="0"/>
              <a:t> silnice II. třídy je cílovou hodnotou indikátoru polovina délky osy tohoto jízdního pásu</a:t>
            </a:r>
            <a:r>
              <a:rPr lang="cs-CZ" sz="2000" dirty="0" smtClean="0"/>
              <a:t>.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pl-PL" sz="2200" b="1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512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sz="3200" b="0" dirty="0" smtClean="0">
                <a:solidFill>
                  <a:srgbClr val="0070C0"/>
                </a:solidFill>
              </a:rPr>
              <a:t>chyby</a:t>
            </a:r>
            <a:r>
              <a:rPr lang="cs-CZ" sz="3200" dirty="0" smtClean="0">
                <a:solidFill>
                  <a:srgbClr val="0070C0"/>
                </a:solidFill>
              </a:rPr>
              <a:t> v projektech v 1. </a:t>
            </a:r>
            <a:r>
              <a:rPr lang="cs-CZ" sz="3200" dirty="0" err="1" smtClean="0">
                <a:solidFill>
                  <a:srgbClr val="0070C0"/>
                </a:solidFill>
              </a:rPr>
              <a:t>výzvĚ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61248"/>
          </a:xfrm>
        </p:spPr>
        <p:txBody>
          <a:bodyPr>
            <a:noAutofit/>
          </a:bodyPr>
          <a:lstStyle/>
          <a:p>
            <a:r>
              <a:rPr lang="cs-CZ" sz="1800" b="1" dirty="0"/>
              <a:t>Žádost je podána v předepsané formě.</a:t>
            </a:r>
            <a:endParaRPr lang="cs-CZ" sz="1800" dirty="0"/>
          </a:p>
          <a:p>
            <a:pPr lvl="1"/>
            <a:r>
              <a:rPr lang="cs-CZ" sz="1800" dirty="0"/>
              <a:t>nesoulad mezi informacemi v žádosti o podporu a ve studii proveditelnosti, nesoulad mezi jednotlivými přílohami (např. studie proveditelnosti vs. projektová dokumentace).</a:t>
            </a:r>
          </a:p>
          <a:p>
            <a:r>
              <a:rPr lang="cs-CZ" sz="1800" b="1" dirty="0"/>
              <a:t>Jsou doloženy všechny povinné přílohy a obsahově splňují náležitosti požadované v dokumentaci k výzvě.</a:t>
            </a:r>
            <a:endParaRPr lang="cs-CZ" sz="1800" dirty="0"/>
          </a:p>
          <a:p>
            <a:pPr lvl="1"/>
            <a:r>
              <a:rPr lang="cs-CZ" sz="1800" dirty="0"/>
              <a:t>některá z povinných příloh chybí,</a:t>
            </a:r>
          </a:p>
          <a:p>
            <a:pPr lvl="1"/>
            <a:r>
              <a:rPr lang="cs-CZ" sz="1800" dirty="0"/>
              <a:t>některá z požadovaných příloh není úplná (např. žádost o stavební povolení), nebo není doložena požadovaném formátu (např. položkový rozpočet stavby – </a:t>
            </a:r>
            <a:r>
              <a:rPr lang="cs-CZ" sz="1800" b="1" dirty="0">
                <a:solidFill>
                  <a:srgbClr val="00B050"/>
                </a:solidFill>
              </a:rPr>
              <a:t>ve výzvě č. 70 je tato povinná příloha zjednodušena</a:t>
            </a:r>
            <a:r>
              <a:rPr lang="cs-CZ" sz="1800" dirty="0" smtClean="0"/>
              <a:t>).</a:t>
            </a:r>
          </a:p>
          <a:p>
            <a:r>
              <a:rPr lang="cs-CZ" sz="1800" b="1" dirty="0"/>
              <a:t>Projekt je v souladu s podmínkami výzvy.</a:t>
            </a:r>
            <a:endParaRPr lang="cs-CZ" sz="1800" dirty="0"/>
          </a:p>
          <a:p>
            <a:pPr lvl="1"/>
            <a:r>
              <a:rPr lang="cs-CZ" sz="1800" dirty="0"/>
              <a:t>c</a:t>
            </a:r>
            <a:r>
              <a:rPr lang="cs-CZ" sz="1800" dirty="0" smtClean="0"/>
              <a:t>ílová </a:t>
            </a:r>
            <a:r>
              <a:rPr lang="cs-CZ" sz="1800" dirty="0"/>
              <a:t>hodnota indikátoru délky rekonstruovaných silnic neodpovídá hodnotě vycházející z projektové dokumentace a vztahující se k podporovaným aktivitám.</a:t>
            </a:r>
          </a:p>
          <a:p>
            <a:r>
              <a:rPr lang="cs-CZ" sz="1800" b="1" dirty="0"/>
              <a:t>Projekt je zařazen do Regionálního akčního plánu.</a:t>
            </a:r>
            <a:endParaRPr lang="cs-CZ" sz="1800" dirty="0"/>
          </a:p>
          <a:p>
            <a:pPr lvl="1"/>
            <a:r>
              <a:rPr lang="cs-CZ" sz="1800" dirty="0"/>
              <a:t>předložení projektu, který chybí v platné příloze Regionálního akčního plánu příslušného kraje.</a:t>
            </a:r>
          </a:p>
          <a:p>
            <a:r>
              <a:rPr lang="cs-CZ" sz="1800" b="1" dirty="0"/>
              <a:t>V hodnocení </a:t>
            </a:r>
            <a:r>
              <a:rPr lang="cs-CZ" sz="1800" b="1" dirty="0" err="1"/>
              <a:t>eCBA</a:t>
            </a:r>
            <a:r>
              <a:rPr lang="cs-CZ" sz="1800" b="1" dirty="0"/>
              <a:t> projekt dosáhne minimálně hodnoty ukazatelů, stanovené ve výzvě.</a:t>
            </a:r>
            <a:endParaRPr lang="cs-CZ" sz="1800" dirty="0"/>
          </a:p>
          <a:p>
            <a:pPr lvl="1"/>
            <a:r>
              <a:rPr lang="cs-CZ" sz="1800" dirty="0"/>
              <a:t>v doložené analýze CBA projekt nedosáhl požadovaných </a:t>
            </a:r>
            <a:r>
              <a:rPr lang="cs-CZ" sz="1800" dirty="0" smtClean="0"/>
              <a:t>min. </a:t>
            </a:r>
            <a:r>
              <a:rPr lang="cs-CZ" sz="1800" dirty="0"/>
              <a:t>hodnot ukazatelů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132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sz="3200" b="0" dirty="0" smtClean="0">
                <a:solidFill>
                  <a:srgbClr val="0070C0"/>
                </a:solidFill>
              </a:rPr>
              <a:t>chyby</a:t>
            </a:r>
            <a:r>
              <a:rPr lang="cs-CZ" sz="3200" dirty="0" smtClean="0">
                <a:solidFill>
                  <a:srgbClr val="0070C0"/>
                </a:solidFill>
              </a:rPr>
              <a:t> v projektech v 1. </a:t>
            </a:r>
            <a:r>
              <a:rPr lang="cs-CZ" sz="3200" dirty="0" err="1" smtClean="0">
                <a:solidFill>
                  <a:srgbClr val="0070C0"/>
                </a:solidFill>
              </a:rPr>
              <a:t>výzvĚ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836712"/>
            <a:ext cx="9396536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Projekt je svým zaměřením v souladu s cíli a podporovanými aktivitami výzvy.</a:t>
            </a:r>
            <a:endParaRPr lang="cs-CZ" sz="1800" dirty="0"/>
          </a:p>
          <a:p>
            <a:pPr lvl="1"/>
            <a:r>
              <a:rPr lang="cs-CZ" sz="1800" dirty="0"/>
              <a:t>nebyly splněny požadavky na definici rekonstrukce/modernizace </a:t>
            </a:r>
            <a:r>
              <a:rPr lang="cs-CZ" sz="1800" dirty="0" smtClean="0"/>
              <a:t>silnice:</a:t>
            </a:r>
            <a:endParaRPr lang="cs-CZ" sz="1800" dirty="0"/>
          </a:p>
          <a:p>
            <a:pPr lvl="2"/>
            <a:r>
              <a:rPr lang="cs-CZ" sz="1800" dirty="0"/>
              <a:t>stavební úpravy nejsou prováděny v celém úseku v celé šířce komunikace nebo v určité části nenaplňují požadavky definice,</a:t>
            </a:r>
          </a:p>
          <a:p>
            <a:pPr lvl="2"/>
            <a:r>
              <a:rPr lang="cs-CZ" sz="1800" dirty="0"/>
              <a:t>nejde o účelné úpravy směrového či výškového vedení nebo šířkového uspořádání komunikace (</a:t>
            </a:r>
            <a:r>
              <a:rPr lang="cs-CZ" sz="1800" b="1" dirty="0">
                <a:solidFill>
                  <a:srgbClr val="00B050"/>
                </a:solidFill>
              </a:rPr>
              <a:t>ve výzvě č. 70 je tato část definice upřesněna</a:t>
            </a:r>
            <a:r>
              <a:rPr lang="cs-CZ" sz="1800" dirty="0"/>
              <a:t>),</a:t>
            </a:r>
          </a:p>
          <a:p>
            <a:pPr lvl="2"/>
            <a:r>
              <a:rPr lang="cs-CZ" sz="1800" dirty="0"/>
              <a:t>jde o prostou výměnu krytu vozovky,</a:t>
            </a:r>
          </a:p>
          <a:p>
            <a:pPr lvl="2"/>
            <a:r>
              <a:rPr lang="cs-CZ" sz="1800" dirty="0"/>
              <a:t>k zesílení krytu vozovky nedochází nad původními podkladními </a:t>
            </a:r>
            <a:r>
              <a:rPr lang="cs-CZ" sz="1800" dirty="0" smtClean="0"/>
              <a:t>vrstvami,</a:t>
            </a:r>
            <a:br>
              <a:rPr lang="cs-CZ" sz="1800" dirty="0" smtClean="0"/>
            </a:br>
            <a:r>
              <a:rPr lang="cs-CZ" sz="1800" dirty="0" smtClean="0"/>
              <a:t>nikoliv </a:t>
            </a:r>
            <a:r>
              <a:rPr lang="cs-CZ" sz="1800" dirty="0"/>
              <a:t>v celé tloušťce krytu (</a:t>
            </a:r>
            <a:r>
              <a:rPr lang="cs-CZ" sz="1800" b="1" dirty="0">
                <a:solidFill>
                  <a:srgbClr val="00B050"/>
                </a:solidFill>
              </a:rPr>
              <a:t>ve výzvě č. 70 je tato část definice upravena</a:t>
            </a:r>
            <a:r>
              <a:rPr lang="cs-CZ" sz="1800" dirty="0"/>
              <a:t>),</a:t>
            </a:r>
          </a:p>
          <a:p>
            <a:pPr lvl="2"/>
            <a:r>
              <a:rPr lang="cs-CZ" sz="1800" dirty="0"/>
              <a:t>úprava podkladních vrstev má charakter lokálních sanací, není celoplošná.</a:t>
            </a:r>
          </a:p>
          <a:p>
            <a:r>
              <a:rPr lang="cs-CZ" sz="1800" b="1" dirty="0"/>
              <a:t>Projekt respektuje limity způsobilých výdajů, pokud jsou stanoveny.</a:t>
            </a:r>
            <a:endParaRPr lang="cs-CZ" sz="1800" dirty="0"/>
          </a:p>
          <a:p>
            <a:r>
              <a:rPr lang="cs-CZ" sz="1800" b="1" dirty="0"/>
              <a:t>Minimálně 85 % způsobilých výdajů projektu je zaměřeno na hlavní aktivity </a:t>
            </a:r>
            <a:r>
              <a:rPr lang="cs-CZ" sz="1800" b="1" dirty="0" err="1" smtClean="0"/>
              <a:t>pr</a:t>
            </a:r>
            <a:r>
              <a:rPr lang="cs-CZ" sz="1800" b="1" dirty="0" smtClean="0"/>
              <a:t>.</a:t>
            </a:r>
            <a:endParaRPr lang="cs-CZ" sz="1800" dirty="0"/>
          </a:p>
          <a:p>
            <a:pPr lvl="1"/>
            <a:r>
              <a:rPr lang="cs-CZ" sz="1800" dirty="0"/>
              <a:t>špatné zařazení aktivit/výdajů mezi hlavní a vedlejší, např. mezi hlavní výdaje jsou zařazeny výdaje na vyvolané investice, které spadají do vedlejších,</a:t>
            </a:r>
          </a:p>
          <a:p>
            <a:pPr lvl="1"/>
            <a:r>
              <a:rPr lang="cs-CZ" sz="1800" dirty="0"/>
              <a:t>mezi způsobilé výdaje jsou zařazeny výdaje na zcela nové chodníky, ačkoliv jsou správně nezpůsobilé,</a:t>
            </a:r>
          </a:p>
          <a:p>
            <a:pPr lvl="1"/>
            <a:r>
              <a:rPr lang="cs-CZ" sz="1800" dirty="0"/>
              <a:t>způsobilé výdaje na hlavní aktivity jsou chybně uplatňovány na komunikaci za hranicí křižovatky/úseku prioritní regionální silniční sítě,</a:t>
            </a:r>
          </a:p>
          <a:p>
            <a:pPr lvl="1"/>
            <a:r>
              <a:rPr lang="cs-CZ" sz="1800" dirty="0"/>
              <a:t>výdaje na vyvolané investice nejsou řádně odůvodněné.</a:t>
            </a:r>
          </a:p>
          <a:p>
            <a:pPr lvl="0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58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Doporučení pro žadatele v SC 1.1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0" y="836712"/>
            <a:ext cx="9144000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2400" dirty="0" smtClean="0"/>
              <a:t>Práce s Obecnými a </a:t>
            </a:r>
            <a:r>
              <a:rPr lang="cs-CZ" sz="2400" dirty="0"/>
              <a:t>Specifickými </a:t>
            </a:r>
            <a:r>
              <a:rPr lang="cs-CZ" sz="2400" dirty="0" smtClean="0"/>
              <a:t>pravidly, dodržování struktur</a:t>
            </a:r>
            <a:r>
              <a:rPr lang="cs-CZ" sz="2400" dirty="0"/>
              <a:t>y</a:t>
            </a:r>
            <a:r>
              <a:rPr lang="cs-CZ" sz="2400" dirty="0" smtClean="0"/>
              <a:t> příloh/předepsaných osnov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cs-CZ" sz="2400" dirty="0"/>
              <a:t>Respektovat úpravu vymezení („zkrácení“) referenčního období CBA.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Konzultace připravovaných projektů na specializovaném územním pracovišti pro Královéhradecký kraj.</a:t>
            </a:r>
            <a:endParaRPr lang="cs-CZ" sz="2400" dirty="0"/>
          </a:p>
          <a:p>
            <a:pPr>
              <a:spcAft>
                <a:spcPts val="600"/>
              </a:spcAft>
            </a:pPr>
            <a:r>
              <a:rPr lang="cs-CZ" sz="2400" dirty="0" smtClean="0"/>
              <a:t>Volba vhodné etapizace projektů, ukončování etap v druhé polovině roku do září kalendářního roku</a:t>
            </a:r>
            <a:r>
              <a:rPr lang="en-US" sz="2400" dirty="0" smtClean="0"/>
              <a:t>.</a:t>
            </a:r>
            <a:endParaRPr lang="cs-CZ" sz="2400" dirty="0"/>
          </a:p>
          <a:p>
            <a:pPr>
              <a:spcAft>
                <a:spcPts val="600"/>
              </a:spcAft>
            </a:pPr>
            <a:r>
              <a:rPr lang="cs-CZ" sz="2400" dirty="0" smtClean="0"/>
              <a:t>Využít rozšíření způsobilosti vedlejších výdajů (doplňující průzkumy apod.).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Zrychlení/nezpomalování přípravy projektů novostaveb.</a:t>
            </a:r>
            <a:endParaRPr lang="cs-CZ" sz="2400" dirty="0"/>
          </a:p>
          <a:p>
            <a:pPr marL="457200" lvl="1" indent="0">
              <a:spcAft>
                <a:spcPts val="600"/>
              </a:spcAft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309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DĚKUJEME </a:t>
            </a:r>
            <a:r>
              <a:rPr lang="cs-CZ" sz="4400" b="1" dirty="0">
                <a:solidFill>
                  <a:srgbClr val="0070C0"/>
                </a:solidFill>
                <a:latin typeface="Myriad Pro Black"/>
                <a:cs typeface="Myriad Pro Black"/>
              </a:rPr>
              <a:t>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0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000" dirty="0">
                <a:solidFill>
                  <a:srgbClr val="000000"/>
                </a:solidFill>
                <a:cs typeface="Myriad Pro"/>
              </a:rPr>
            </a:br>
            <a:r>
              <a:rPr lang="cs-CZ" sz="3300" b="1" dirty="0">
                <a:solidFill>
                  <a:srgbClr val="000000"/>
                </a:solidFill>
                <a:cs typeface="Myriad Pro"/>
              </a:rPr>
              <a:t>Ing. Rostislav Mazal</a:t>
            </a:r>
          </a:p>
          <a:p>
            <a:pPr marL="0" indent="0" algn="ctr">
              <a:buNone/>
            </a:pPr>
            <a:r>
              <a:rPr lang="cs-CZ" sz="3300" b="1" dirty="0" smtClean="0">
                <a:solidFill>
                  <a:srgbClr val="000000"/>
                </a:solidFill>
                <a:cs typeface="Myriad Pro"/>
              </a:rPr>
              <a:t>Mgr</a:t>
            </a:r>
            <a:r>
              <a:rPr lang="cs-CZ" sz="3300" b="1" dirty="0">
                <a:solidFill>
                  <a:srgbClr val="000000"/>
                </a:solidFill>
                <a:cs typeface="Myriad Pro"/>
              </a:rPr>
              <a:t>. Martin Janda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3100" dirty="0">
                <a:solidFill>
                  <a:srgbClr val="000000"/>
                </a:solidFill>
                <a:cs typeface="Myriad Pro"/>
              </a:rPr>
            </a:br>
            <a:r>
              <a:rPr lang="cs-CZ" sz="3100" dirty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</a:rPr>
              <a:t>Odbor řízení operačních programů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  <a:hlinkClick r:id="rId2"/>
              </a:rPr>
              <a:t>martin.janda2@mmr.cz</a:t>
            </a:r>
            <a:endParaRPr lang="cs-CZ" sz="3100" dirty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393" y="849312"/>
            <a:ext cx="6773855" cy="3875831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INFORMACE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K DALŠÍM VÝZVÁM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VE SPECIFICKÉM CÍLI</a:t>
            </a:r>
            <a:b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SC 1.1</a:t>
            </a: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4897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Integrované nástroje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</a:rPr>
              <a:t>Integrované územní investice (ITI)</a:t>
            </a:r>
          </a:p>
          <a:p>
            <a:pPr marL="0" indent="0">
              <a:buFont typeface="Arial"/>
              <a:buNone/>
            </a:pPr>
            <a:r>
              <a:rPr lang="cs-CZ" altLang="cs-CZ" sz="2000" dirty="0" smtClean="0"/>
              <a:t>Praha, Brno, Plzeň, Ostrava, Hradecko-pardubické aglomerace, Ústecko-chomutovská aglomerace, Olomouc</a:t>
            </a:r>
          </a:p>
          <a:p>
            <a:pPr marL="0" indent="0">
              <a:buFont typeface="Arial"/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(p</a:t>
            </a:r>
            <a:r>
              <a:rPr lang="cs-CZ" altLang="cs-CZ" sz="2000" dirty="0" smtClean="0">
                <a:solidFill>
                  <a:prstClr val="black"/>
                </a:solidFill>
              </a:rPr>
              <a:t>odpora aktivit ze SC: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1.1</a:t>
            </a:r>
            <a:r>
              <a:rPr lang="cs-CZ" altLang="cs-CZ" sz="2000" dirty="0" smtClean="0">
                <a:solidFill>
                  <a:prstClr val="black"/>
                </a:solidFill>
              </a:rPr>
              <a:t>, </a:t>
            </a:r>
            <a:r>
              <a:rPr lang="cs-CZ" altLang="cs-CZ" sz="2000" dirty="0" smtClean="0"/>
              <a:t>1.2, 2.1</a:t>
            </a:r>
            <a:r>
              <a:rPr lang="cs-CZ" altLang="cs-CZ" sz="2000" dirty="0" smtClean="0">
                <a:solidFill>
                  <a:prstClr val="black"/>
                </a:solidFill>
              </a:rPr>
              <a:t>, 2.2, 2.4 a 3.1)</a:t>
            </a:r>
          </a:p>
          <a:p>
            <a:pPr marL="0" indent="0">
              <a:buFont typeface="Arial"/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</a:rPr>
              <a:t>Integrované plány rozvoje území (IPRÚ)</a:t>
            </a:r>
          </a:p>
          <a:p>
            <a:pPr marL="0" indent="0">
              <a:buFont typeface="Arial"/>
              <a:buNone/>
            </a:pPr>
            <a:r>
              <a:rPr lang="cs-CZ" altLang="cs-CZ" sz="2000" dirty="0" smtClean="0"/>
              <a:t>Karlovy Vary, České Budějovice, Jihlava, Zlín, Liberecko-jablonecká aglomerace, Mladá Boleslav</a:t>
            </a:r>
          </a:p>
          <a:p>
            <a:pPr marL="0" indent="0">
              <a:buFont typeface="Arial"/>
              <a:buNone/>
            </a:pPr>
            <a:r>
              <a:rPr lang="cs-CZ" altLang="cs-CZ" sz="2000" dirty="0" smtClean="0"/>
              <a:t>(podpora aktivit ze SC: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1.1</a:t>
            </a:r>
            <a:r>
              <a:rPr lang="cs-CZ" altLang="cs-CZ" sz="2000" dirty="0" smtClean="0"/>
              <a:t>, 1.2, 2.1, 2.2, 2.4 a 3.1)</a:t>
            </a:r>
          </a:p>
          <a:p>
            <a:pPr marL="0" indent="0">
              <a:buFont typeface="Arial"/>
              <a:buNone/>
            </a:pPr>
            <a:endParaRPr lang="cs-CZ" sz="19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</a:rPr>
              <a:t>Komunitně vedený místní rozvoj (CLLD)</a:t>
            </a:r>
          </a:p>
          <a:p>
            <a:pPr marL="0" indent="0">
              <a:buFont typeface="Arial"/>
              <a:buNone/>
            </a:pPr>
            <a:r>
              <a:rPr lang="cs-CZ" sz="2000" dirty="0" smtClean="0"/>
              <a:t>Místní akční skupiny – 180 MAS, předloženo 179 strategií k hodnocení, jejich území tvoří obce s méně než 25 tis. obyvateli.</a:t>
            </a:r>
          </a:p>
          <a:p>
            <a:pPr marL="0" indent="0">
              <a:buFont typeface="Arial"/>
              <a:buNone/>
            </a:pPr>
            <a:r>
              <a:rPr lang="cs-CZ" sz="2000" dirty="0" smtClean="0"/>
              <a:t>(p</a:t>
            </a:r>
            <a:r>
              <a:rPr lang="cs-CZ" altLang="cs-CZ" sz="2000" dirty="0" smtClean="0"/>
              <a:t>odpora aktivity ze SC: 1.2, 1.3, 2.1, 2.2, 2.3, 2.4, 3.1 a 3.3)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4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smtClean="0"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smtClean="0">
                <a:cs typeface="Arial" charset="0"/>
              </a:rPr>
              <a:t>(závazná pro všechny specifické cíle a výzvy)</a:t>
            </a:r>
            <a:endParaRPr lang="cs-CZ" sz="2400" i="1" u="sng" smtClean="0"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smtClean="0">
                <a:hlinkClick r:id="rId5"/>
              </a:rPr>
              <a:t>www.dotaceEU.cz/IROP</a:t>
            </a:r>
            <a:endParaRPr lang="cs-CZ" sz="2400" smtClean="0"/>
          </a:p>
          <a:p>
            <a:pPr marL="457200" lvl="1" indent="0">
              <a:buFont typeface="Arial"/>
              <a:buNone/>
              <a:defRPr/>
            </a:pPr>
            <a:endParaRPr lang="cs-CZ" sz="2400" smtClean="0"/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smtClean="0"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smtClean="0">
                <a:cs typeface="Arial" charset="0"/>
              </a:rPr>
              <a:t>(pro každou výzvu samostatný dokument)</a:t>
            </a:r>
            <a:r>
              <a:rPr lang="cs-CZ" sz="2400" i="1" u="sng" smtClean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smtClean="0">
                <a:cs typeface="Arial" charset="0"/>
                <a:hlinkClick r:id="rId5"/>
              </a:rPr>
              <a:t>www.dotaceEU.cz/IROP</a:t>
            </a:r>
            <a:endParaRPr lang="cs-CZ" sz="240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smtClean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9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smtClean="0">
                <a:solidFill>
                  <a:srgbClr val="0070C0"/>
                </a:solidFill>
              </a:rPr>
              <a:t>Integrované nástroje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76" y="1215343"/>
            <a:ext cx="8659324" cy="4661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dirty="0" smtClean="0"/>
              <a:t>Platí </a:t>
            </a:r>
            <a:r>
              <a:rPr lang="cs-CZ" sz="2500" b="1" dirty="0" smtClean="0"/>
              <a:t>stejné podmínky jako pro individuální projekty </a:t>
            </a:r>
            <a:r>
              <a:rPr lang="cs-CZ" sz="2500" dirty="0" smtClean="0"/>
              <a:t>v daném  specifickém cíli (způsobilost výdajů, územní zaměření, typů příjemců, veřejné podpory, veřejných zakázek apod.).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b="1" dirty="0" smtClean="0"/>
              <a:t>Zároveň</a:t>
            </a:r>
            <a:r>
              <a:rPr lang="cs-CZ" sz="2500" dirty="0" smtClean="0"/>
              <a:t> je nezbytný </a:t>
            </a:r>
            <a:r>
              <a:rPr lang="cs-CZ" sz="2500" b="1" dirty="0" smtClean="0"/>
              <a:t>soulad</a:t>
            </a:r>
            <a:r>
              <a:rPr lang="cs-CZ" sz="2500" dirty="0" smtClean="0"/>
              <a:t> s danou </a:t>
            </a:r>
            <a:r>
              <a:rPr lang="cs-CZ" sz="2500" b="1" dirty="0" smtClean="0"/>
              <a:t>integrovanou</a:t>
            </a:r>
            <a:r>
              <a:rPr lang="cs-CZ" sz="2500" dirty="0" smtClean="0"/>
              <a:t> </a:t>
            </a:r>
            <a:r>
              <a:rPr lang="cs-CZ" sz="2500" b="1" dirty="0" smtClean="0"/>
              <a:t>strategií.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2500" dirty="0" smtClean="0"/>
              <a:t>Žadatel, který chce realizovat projekt v rámci integrované strategie, musí konzultovat svůj projektový záměr před jeho podáním s nositelem příslušné integrované strategie – získat vyjádření Řídicího výboru nositele v případě ITI/IPRÚ.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8249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468560" y="1268761"/>
            <a:ext cx="986509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Výzva ŘO IROP na podporu integrovaných projektů.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endParaRPr lang="cs-CZ" sz="2200" dirty="0">
              <a:cs typeface="Arial" charset="0"/>
            </a:endParaRP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endParaRPr lang="cs-CZ" sz="2200" dirty="0" smtClean="0">
              <a:cs typeface="Arial" charset="0"/>
            </a:endParaRP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endParaRPr lang="cs-CZ" sz="2200" dirty="0" smtClean="0">
              <a:cs typeface="Arial" charset="0"/>
            </a:endParaRP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Výzva nositele IN k předkládání projektových záměrů.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Zpracování projektového záměru žadatelem.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Projednání projektového záměru v pracovní skupině ŘV ITI/IPRÚ.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Vyjádření ŘV ITI/IPRÚ o souladu – nesouladu projektového záměru s integrovanou strategií.</a:t>
            </a:r>
          </a:p>
          <a:p>
            <a:pPr marL="1343025" lvl="2" indent="-542925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200" dirty="0" smtClean="0">
                <a:cs typeface="Arial" charset="0"/>
              </a:rPr>
              <a:t>Zpracování žádosti o podporu v MS2014+ žadatelem.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endParaRPr lang="cs-CZ" sz="2600" dirty="0" smtClean="0">
              <a:cs typeface="Arial" charset="0"/>
            </a:endParaRPr>
          </a:p>
          <a:p>
            <a:pPr marL="942975" lvl="1" indent="-542925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cs-CZ" sz="2500" dirty="0" smtClean="0">
              <a:cs typeface="Arial" charset="0"/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63538" y="406400"/>
            <a:ext cx="8229600" cy="7183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Integrované projekty ITI/IPRÚ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0293"/>
              </p:ext>
            </p:extLst>
          </p:nvPr>
        </p:nvGraphicFramePr>
        <p:xfrm>
          <a:off x="386659" y="1916832"/>
          <a:ext cx="8207908" cy="1065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217"/>
                <a:gridCol w="4366517"/>
                <a:gridCol w="1561553"/>
                <a:gridCol w="995009"/>
                <a:gridCol w="874612"/>
              </a:tblGrid>
              <a:tr h="5329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</a:rPr>
                        <a:t>40.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Vybrané úseky silnic</a:t>
                      </a:r>
                      <a:r>
                        <a:rPr lang="cs-CZ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II. a III. třídy </a:t>
                      </a:r>
                      <a:r>
                        <a:rPr lang="cs-CZ" sz="1800" u="none" strike="noStrike" dirty="0" smtClean="0">
                          <a:effectLst/>
                        </a:rPr>
                        <a:t>(IPRÚ)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839 400 000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07/2016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06/2022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3296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42.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Vybrané úseky silnic</a:t>
                      </a:r>
                      <a:r>
                        <a:rPr lang="cs-CZ" sz="18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II. a III. třídy </a:t>
                      </a:r>
                      <a:r>
                        <a:rPr lang="cs-CZ" sz="1800" u="none" strike="noStrike" dirty="0" smtClean="0">
                          <a:effectLst/>
                        </a:rPr>
                        <a:t>(ITI)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3 898 000 000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08/2016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smtClean="0">
                          <a:effectLst/>
                        </a:rPr>
                        <a:t>06/2022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1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SILNIČNÍ PROJEKTY v metropolitních oblastech ITI a aglomeracích IPRÚ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382713"/>
            <a:ext cx="9144000" cy="5447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sz="2400" dirty="0" smtClean="0"/>
              <a:t>V rámci ITI/IPRÚ 20% alokace specifického cíle 1.1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cs-CZ" sz="2400" dirty="0" smtClean="0"/>
              <a:t>Silniční projekty jako dominantní aktivita </a:t>
            </a:r>
            <a:r>
              <a:rPr lang="cs-CZ" sz="2400" b="1" dirty="0" smtClean="0"/>
              <a:t>strategií</a:t>
            </a:r>
            <a:r>
              <a:rPr lang="cs-CZ" sz="2400" dirty="0" smtClean="0"/>
              <a:t>:</a:t>
            </a:r>
            <a:endParaRPr lang="cs-CZ" sz="2400" dirty="0"/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None/>
            </a:pPr>
            <a:endParaRPr lang="cs-CZ" sz="1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cs-CZ" sz="2000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38126"/>
              </p:ext>
            </p:extLst>
          </p:nvPr>
        </p:nvGraphicFramePr>
        <p:xfrm>
          <a:off x="148070" y="2770844"/>
          <a:ext cx="8875330" cy="3309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1562"/>
                <a:gridCol w="864096"/>
                <a:gridCol w="864096"/>
                <a:gridCol w="936104"/>
                <a:gridCol w="1008112"/>
                <a:gridCol w="1008112"/>
                <a:gridCol w="1053708"/>
                <a:gridCol w="1014770"/>
                <a:gridCol w="1014770"/>
              </a:tblGrid>
              <a:tr h="42722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ITI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Brno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HK-Pard.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Olomouc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Ostrava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Plzeň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 smtClean="0">
                          <a:effectLst/>
                        </a:rPr>
                        <a:t>Praha(SCK</a:t>
                      </a:r>
                      <a:r>
                        <a:rPr lang="cs-CZ" sz="1400" b="1" u="none" strike="noStrike" dirty="0">
                          <a:effectLst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Ústí-CH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</a:tr>
              <a:tr h="60527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alokace </a:t>
                      </a:r>
                      <a:r>
                        <a:rPr lang="cs-CZ" sz="1200" b="1" u="none" strike="noStrike" dirty="0" smtClean="0">
                          <a:effectLst/>
                        </a:rPr>
                        <a:t>SC1.1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1 200 000 000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1 250 000 000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3 898 000 000</a:t>
                      </a:r>
                    </a:p>
                  </a:txBody>
                  <a:tcPr marL="9525" marR="9525" marT="9525" marB="0" anchor="ctr"/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 smtClean="0">
                          <a:effectLst/>
                        </a:rPr>
                        <a:t>km NOVO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</a:t>
                      </a:r>
                    </a:p>
                  </a:txBody>
                  <a:tcPr marL="9525" marR="9525" marT="9525" marB="0" anchor="ctr"/>
                </a:tc>
              </a:tr>
              <a:tr h="33440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 smtClean="0">
                          <a:effectLst/>
                        </a:rPr>
                        <a:t>km REKO</a:t>
                      </a:r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93,5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IPRÚ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ČB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Jihlava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KV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Liberec-JN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effectLst/>
                        </a:rPr>
                        <a:t>MB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Zlín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R w="12700" cmpd="sng">
                      <a:noFill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527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alokace </a:t>
                      </a:r>
                      <a:r>
                        <a:rPr lang="cs-CZ" sz="1200" b="1" u="none" strike="noStrike" dirty="0" smtClean="0">
                          <a:effectLst/>
                        </a:rPr>
                        <a:t>SC1.1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411 400 000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195 500 000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182 500 000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839 400 000</a:t>
                      </a: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 smtClean="0">
                          <a:effectLst/>
                        </a:rPr>
                        <a:t>km NOVO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</a:t>
                      </a: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 smtClean="0">
                          <a:effectLst/>
                        </a:rPr>
                        <a:t>km REKO</a:t>
                      </a:r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6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07505" y="274638"/>
            <a:ext cx="8928992" cy="7060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0070C0"/>
                </a:solidFill>
              </a:rPr>
              <a:t>Integrované výzvy pro silnice II. a III. třídy</a:t>
            </a:r>
            <a:endParaRPr lang="cs-CZ" sz="3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2541"/>
              </p:ext>
            </p:extLst>
          </p:nvPr>
        </p:nvGraphicFramePr>
        <p:xfrm>
          <a:off x="671880" y="1268760"/>
          <a:ext cx="7776357" cy="3736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832"/>
                <a:gridCol w="924075"/>
                <a:gridCol w="924075"/>
                <a:gridCol w="924075"/>
                <a:gridCol w="972191"/>
                <a:gridCol w="875959"/>
                <a:gridCol w="1068257"/>
                <a:gridCol w="779893"/>
              </a:tblGrid>
              <a:tr h="42722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ITI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Brno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HK-Pard.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Olomouc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Ostrava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Plzeň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 smtClean="0">
                          <a:effectLst/>
                        </a:rPr>
                        <a:t>Praha(SCK</a:t>
                      </a:r>
                      <a:r>
                        <a:rPr lang="cs-CZ" sz="1400" b="1" u="none" strike="noStrike" dirty="0">
                          <a:effectLst/>
                        </a:rPr>
                        <a:t>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Ústí-CH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solidFill>
                      <a:srgbClr val="00B0F0"/>
                    </a:solidFill>
                  </a:tcPr>
                </a:tc>
              </a:tr>
              <a:tr h="45546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uzavřená</a:t>
                      </a:r>
                      <a:r>
                        <a:rPr lang="cs-CZ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výzva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nositele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546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otevřená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</a:t>
                      </a:r>
                      <a:endParaRPr lang="cs-CZ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nositele</a:t>
                      </a:r>
                    </a:p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ZS ITI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5466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plánovaná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</a:t>
                      </a:r>
                      <a:endParaRPr lang="cs-CZ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92" marR="10592" marT="10592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výzva ZS ITI</a:t>
                      </a:r>
                    </a:p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další v plánu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IPRÚ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ČB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Jihlava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KV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Liberec-JN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MB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Zlín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6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uzavřená</a:t>
                      </a:r>
                      <a:r>
                        <a:rPr lang="cs-CZ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výzva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6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otevřená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</a:t>
                      </a:r>
                      <a:endParaRPr lang="cs-CZ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69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plánovaná</a:t>
                      </a:r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</a:t>
                      </a:r>
                      <a:endParaRPr lang="cs-CZ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92" marR="10592" marT="105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plán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92" marR="10592" marT="105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5" y="1382714"/>
            <a:ext cx="8928991" cy="474345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cs-CZ" sz="2400" b="1" dirty="0" smtClean="0"/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 smtClean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 smtClean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 smtClean="0">
              <a:hlinkClick r:id="rId3"/>
            </a:endParaRPr>
          </a:p>
          <a:p>
            <a:pPr marL="0" lvl="1" indent="0" algn="ctr">
              <a:spcAft>
                <a:spcPts val="600"/>
              </a:spcAft>
              <a:buFont typeface="Arial"/>
              <a:buNone/>
              <a:defRPr/>
            </a:pPr>
            <a:endParaRPr lang="cs-CZ" sz="2400" b="1" dirty="0">
              <a:hlinkClick r:id="rId3"/>
            </a:endParaRPr>
          </a:p>
          <a:p>
            <a:pPr marL="0" lvl="1" indent="0" algn="ctr">
              <a:spcAft>
                <a:spcPts val="600"/>
              </a:spcAft>
              <a:buNone/>
              <a:defRPr/>
            </a:pPr>
            <a:r>
              <a:rPr lang="cs-CZ" sz="2200" b="1" u="sng" dirty="0">
                <a:hlinkClick r:id="rId4"/>
              </a:rPr>
              <a:t>http://www.dotaceeu.cz/cs/Microsites/IROP/Integrovane-vyzvy</a:t>
            </a:r>
            <a:endParaRPr lang="cs-CZ" sz="2200" b="1" u="sng" dirty="0" smtClean="0"/>
          </a:p>
          <a:p>
            <a:pPr marL="400050" lvl="1" indent="0">
              <a:spcAft>
                <a:spcPts val="600"/>
              </a:spcAft>
              <a:buFont typeface="Arial" pitchFamily="34" charset="0"/>
              <a:buNone/>
              <a:defRPr/>
            </a:pPr>
            <a:endParaRPr lang="cs-CZ" sz="2400" dirty="0" smtClean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400" b="1" dirty="0">
                <a:solidFill>
                  <a:srgbClr val="0070C0"/>
                </a:solidFill>
                <a:latin typeface="Myriad Pro Black"/>
                <a:cs typeface="Myriad Pro Black"/>
              </a:rPr>
              <a:t>DĚKUJI VÁM ZA POZORNOST</a:t>
            </a:r>
            <a:r>
              <a:rPr lang="cs-CZ" sz="4400" b="1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cs typeface="Myriad Pro"/>
              </a:rPr>
            </a:br>
            <a:r>
              <a:rPr lang="cs-CZ" sz="40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000" dirty="0">
                <a:solidFill>
                  <a:srgbClr val="000000"/>
                </a:solidFill>
                <a:cs typeface="Myriad Pro"/>
              </a:rPr>
            </a:br>
            <a:endParaRPr lang="cs-CZ" sz="4000" dirty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sz="3100" b="1" dirty="0">
                <a:solidFill>
                  <a:srgbClr val="000000"/>
                </a:solidFill>
                <a:cs typeface="Myriad Pro"/>
              </a:rPr>
              <a:t>Mgr. Martin Janda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3100" dirty="0">
                <a:solidFill>
                  <a:srgbClr val="000000"/>
                </a:solidFill>
                <a:cs typeface="Myriad Pro"/>
              </a:rPr>
            </a:br>
            <a:r>
              <a:rPr lang="cs-CZ" sz="3100" dirty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</a:rPr>
              <a:t>Odbor řízení operačních programů</a:t>
            </a:r>
          </a:p>
          <a:p>
            <a:pPr marL="0" indent="0" algn="ctr">
              <a:buNone/>
            </a:pPr>
            <a:r>
              <a:rPr lang="cs-CZ" sz="3100" dirty="0">
                <a:solidFill>
                  <a:srgbClr val="000000"/>
                </a:solidFill>
                <a:cs typeface="Myriad Pro"/>
                <a:hlinkClick r:id="rId2"/>
              </a:rPr>
              <a:t>martin.janda2@mmr.cz</a:t>
            </a:r>
            <a:endParaRPr lang="cs-CZ" sz="3100" dirty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Kapitoly obecných pravidel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85368"/>
              </p:ext>
            </p:extLst>
          </p:nvPr>
        </p:nvGraphicFramePr>
        <p:xfrm>
          <a:off x="179512" y="1337437"/>
          <a:ext cx="87849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 o podporu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a zadávání zakázek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</a:tr>
              <a:tr h="3564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Příjmy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Odstoupení, ukončení realizace projektu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Horizontální principy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Použité pojmy, použité zkratky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Publicita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6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522"/>
            <a:ext cx="8229600" cy="115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en-US" sz="3200" dirty="0" err="1" smtClean="0">
                <a:solidFill>
                  <a:srgbClr val="0070C0"/>
                </a:solidFill>
              </a:rPr>
              <a:t>Strukt</a:t>
            </a:r>
            <a:r>
              <a:rPr lang="cs-CZ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err="1" smtClean="0">
                <a:solidFill>
                  <a:srgbClr val="0070C0"/>
                </a:solidFill>
              </a:rPr>
              <a:t>ra</a:t>
            </a:r>
            <a:r>
              <a:rPr lang="en-US" sz="3200" dirty="0" smtClean="0">
                <a:solidFill>
                  <a:srgbClr val="0070C0"/>
                </a:solidFill>
              </a:rPr>
              <a:t> IROP</a:t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04536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280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268759"/>
            <a:ext cx="8939336" cy="48245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dirty="0" smtClean="0">
                <a:latin typeface="Arial"/>
              </a:rPr>
              <a:t>Vyhlášeno v 67 výzvách 71% alokace programu</a:t>
            </a:r>
            <a:br>
              <a:rPr lang="cs-CZ" sz="2700" dirty="0" smtClean="0">
                <a:latin typeface="Arial"/>
              </a:rPr>
            </a:br>
            <a:r>
              <a:rPr lang="cs-CZ" sz="2700" dirty="0" smtClean="0">
                <a:latin typeface="Arial"/>
              </a:rPr>
              <a:t>v objemu 88,68 mld. Kč. </a:t>
            </a:r>
            <a:endParaRPr lang="cs-CZ" sz="2700" dirty="0" smtClean="0">
              <a:latin typeface="Arial"/>
            </a:endParaRPr>
          </a:p>
          <a:p>
            <a:pPr lvl="1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300" dirty="0" smtClean="0">
                <a:latin typeface="Arial"/>
              </a:rPr>
              <a:t>Dnes už 70 výzev za 100 mld.</a:t>
            </a:r>
            <a:endParaRPr lang="cs-CZ" sz="2300" dirty="0" smtClean="0">
              <a:latin typeface="Arial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dirty="0" smtClean="0">
                <a:latin typeface="Arial"/>
              </a:rPr>
              <a:t>Předloženo 3147 projektů za 50 mld. Kč. </a:t>
            </a:r>
            <a:endParaRPr lang="cs-CZ" sz="2700" dirty="0" smtClean="0">
              <a:latin typeface="Arial"/>
            </a:endParaRPr>
          </a:p>
          <a:p>
            <a:pPr lvl="1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300" dirty="0" smtClean="0">
                <a:latin typeface="Arial"/>
              </a:rPr>
              <a:t>Dnes už 3553 za 52,1 mld. Kč</a:t>
            </a:r>
            <a:endParaRPr lang="cs-CZ" sz="2300" dirty="0" smtClean="0">
              <a:latin typeface="Arial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700" dirty="0" smtClean="0">
                <a:latin typeface="Arial"/>
              </a:rPr>
              <a:t>Schváleno 952 projektů za 15 mld. Kč. </a:t>
            </a:r>
            <a:endParaRPr lang="cs-CZ" sz="2700" dirty="0" smtClean="0">
              <a:latin typeface="Arial"/>
            </a:endParaRP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300" dirty="0" smtClean="0">
                <a:latin typeface="Arial"/>
              </a:rPr>
              <a:t>Dnes už 1320 za 24,3 mld. Kč</a:t>
            </a:r>
            <a:endParaRPr lang="cs-CZ" sz="2300" dirty="0" smtClean="0">
              <a:latin typeface="Arial"/>
            </a:endParaRPr>
          </a:p>
          <a:p>
            <a:pPr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700" dirty="0" smtClean="0">
                <a:latin typeface="Arial"/>
              </a:rPr>
              <a:t>Doplnění kapacit </a:t>
            </a:r>
            <a:r>
              <a:rPr lang="cs-CZ" sz="2700" smtClean="0">
                <a:latin typeface="Arial"/>
              </a:rPr>
              <a:t>na pobočkách CRR</a:t>
            </a:r>
            <a:endParaRPr lang="cs-CZ" b="1" dirty="0" smtClean="0">
              <a:latin typeface="Arial"/>
            </a:endParaRPr>
          </a:p>
          <a:p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Hodnocení irop za rok 2016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62336"/>
              </p:ext>
            </p:extLst>
          </p:nvPr>
        </p:nvGraphicFramePr>
        <p:xfrm>
          <a:off x="467544" y="1382720"/>
          <a:ext cx="8208912" cy="4790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902"/>
                <a:gridCol w="1119958"/>
                <a:gridCol w="1099444"/>
                <a:gridCol w="1197902"/>
                <a:gridCol w="1197902"/>
                <a:gridCol w="1197902"/>
                <a:gridCol w="1197902"/>
              </a:tblGrid>
              <a:tr h="224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kraj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STAV K 28.2.2017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110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</a:t>
                      </a:r>
                      <a:r>
                        <a:rPr lang="cs-CZ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zaregistr</a:t>
                      </a:r>
                      <a:r>
                        <a:rPr lang="cs-CZ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žádostí s pozitivním stavem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příspěvek EU </a:t>
                      </a:r>
                      <a:r>
                        <a:rPr lang="cs-CZ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zaregistr</a:t>
                      </a:r>
                      <a:r>
                        <a:rPr lang="cs-CZ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žádostí s pozitivním stavem (CZK)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žádostí s vydaným PA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příspěvek EU žádostí s vydaným PA (CZK)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připravovaných žádostí*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příspěvek EU připravovaných žádostí* (CZK)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62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Středočeský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559 119 986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130 544 264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265 594 247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Jihočeský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260 976 779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124 015 095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749 384 753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Plzeňský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140 889 246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140 889 246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Karlovarský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172 710 551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32 893 486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21 250 000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Ústecký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288 061 131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288 061 131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Liberecký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118 212 511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5 258 011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28 319 464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0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Královéhradecký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769 994 624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485 104 404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-2 264 413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Pardubický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167 224 601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62 985 202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1 687 624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Vysočina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348 264 554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195 290 021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114 750 000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Jihomoravský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629 817 798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215 327 952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954 271 650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Olomoucký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657 247 723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11 830 371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154 615 000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249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Zlínský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439 483 972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383 526 180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296 108 550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57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Moravskoslezský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107 652 188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66 060 470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389 725 000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74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celkem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4 659 655 663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2 141 785 833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2 973 441 875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</a:tr>
              <a:tr h="2362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alokace výzvy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10 395 692 450</a:t>
                      </a:r>
                      <a:endParaRPr lang="cs-CZ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495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pozn.: *plánované projekty nepředložené do 28.2.2017 a s předpokládaným předložením do 31.3.2017 dle průzkumu z </a:t>
                      </a:r>
                      <a:r>
                        <a:rPr lang="cs-CZ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I/II/2017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1. Výzva IROP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908720"/>
            <a:ext cx="9144000" cy="5574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 Stav ve výzvě k 28. 2. 2017</a:t>
            </a: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404560"/>
              </p:ext>
            </p:extLst>
          </p:nvPr>
        </p:nvGraphicFramePr>
        <p:xfrm>
          <a:off x="971600" y="1382712"/>
          <a:ext cx="7395781" cy="479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70C0"/>
                </a:solidFill>
                <a:latin typeface="Myriad Pro"/>
              </a:rPr>
              <a:t>1. Výzva IROP</a:t>
            </a:r>
            <a:endParaRPr lang="cs-CZ" sz="32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7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908720"/>
            <a:ext cx="9144000" cy="5574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 Plnění krajských předpokladů k 28. 2. 2017</a:t>
            </a:r>
          </a:p>
        </p:txBody>
      </p:sp>
    </p:spTree>
    <p:extLst>
      <p:ext uri="{BB962C8B-B14F-4D97-AF65-F5344CB8AC3E}">
        <p14:creationId xmlns:p14="http://schemas.microsoft.com/office/powerpoint/2010/main" val="2269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6029</TotalTime>
  <Words>1911</Words>
  <Application>Microsoft Office PowerPoint</Application>
  <PresentationFormat>Předvádění na obrazovce (4:3)</PresentationFormat>
  <Paragraphs>711</Paragraphs>
  <Slides>45</Slides>
  <Notes>30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chyby v projektech v 1. výzvĚ </vt:lpstr>
      <vt:lpstr>chyby v projektech v 1. výzvĚ </vt:lpstr>
      <vt:lpstr>Doporučení pro žadatele v SC 1.1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Ganimed 01</cp:lastModifiedBy>
  <cp:revision>692</cp:revision>
  <cp:lastPrinted>2016-02-17T07:06:37Z</cp:lastPrinted>
  <dcterms:created xsi:type="dcterms:W3CDTF">2014-10-03T06:20:14Z</dcterms:created>
  <dcterms:modified xsi:type="dcterms:W3CDTF">2017-03-14T08:15:15Z</dcterms:modified>
</cp:coreProperties>
</file>