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74" r:id="rId17"/>
    <p:sldId id="275" r:id="rId18"/>
    <p:sldId id="267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3" autoAdjust="0"/>
    <p:restoredTop sz="90929"/>
  </p:normalViewPr>
  <p:slideViewPr>
    <p:cSldViewPr>
      <p:cViewPr varScale="1">
        <p:scale>
          <a:sx n="79" d="100"/>
          <a:sy n="79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667000" y="1453952"/>
            <a:ext cx="5943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3200" b="1" dirty="0">
                <a:solidFill>
                  <a:srgbClr val="000099"/>
                </a:solidFill>
                <a:latin typeface="Arial" charset="0"/>
              </a:rPr>
              <a:t>Kritéria sociálních služeb komunitního charakteru </a:t>
            </a:r>
            <a:r>
              <a:rPr lang="cs-CZ" sz="3200" b="1" dirty="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cs-CZ" sz="3200" b="1" dirty="0" smtClean="0">
                <a:solidFill>
                  <a:srgbClr val="000099"/>
                </a:solidFill>
                <a:latin typeface="Arial" charset="0"/>
              </a:rPr>
            </a:br>
            <a:r>
              <a:rPr lang="pt-BR" sz="3200" b="1" dirty="0" smtClean="0">
                <a:solidFill>
                  <a:srgbClr val="000099"/>
                </a:solidFill>
                <a:latin typeface="Arial" charset="0"/>
              </a:rPr>
              <a:t>a </a:t>
            </a:r>
            <a:r>
              <a:rPr lang="pt-BR" sz="3200" b="1" dirty="0">
                <a:solidFill>
                  <a:srgbClr val="000099"/>
                </a:solidFill>
                <a:latin typeface="Arial" charset="0"/>
              </a:rPr>
              <a:t>kritéria transformace </a:t>
            </a:r>
            <a:r>
              <a:rPr lang="cs-CZ" sz="3200" b="1" dirty="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cs-CZ" sz="3200" b="1" dirty="0" smtClean="0">
                <a:solidFill>
                  <a:srgbClr val="000099"/>
                </a:solidFill>
                <a:latin typeface="Arial" charset="0"/>
              </a:rPr>
            </a:br>
            <a:r>
              <a:rPr lang="pt-BR" sz="3200" b="1" dirty="0" smtClean="0">
                <a:solidFill>
                  <a:srgbClr val="000099"/>
                </a:solidFill>
                <a:latin typeface="Arial" charset="0"/>
              </a:rPr>
              <a:t>a </a:t>
            </a:r>
            <a:r>
              <a:rPr lang="pt-BR" sz="3200" b="1" dirty="0">
                <a:solidFill>
                  <a:srgbClr val="000099"/>
                </a:solidFill>
                <a:latin typeface="Arial" charset="0"/>
              </a:rPr>
              <a:t>deinstitucionalizace 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048000" y="6110288"/>
            <a:ext cx="556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b="1" dirty="0" smtClean="0">
                <a:solidFill>
                  <a:srgbClr val="000066"/>
                </a:solidFill>
                <a:latin typeface="Arial" charset="0"/>
              </a:rPr>
              <a:t>Mgr. Jan Vrbický, vedoucí oddělení koncepce sociálních služeb, </a:t>
            </a:r>
            <a:r>
              <a:rPr lang="cs-CZ" sz="1800" b="1" dirty="0">
                <a:solidFill>
                  <a:srgbClr val="000066"/>
                </a:solidFill>
                <a:latin typeface="Arial" charset="0"/>
              </a:rPr>
              <a:t>MPSV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188640"/>
            <a:ext cx="76962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Ambulantní služby a denní programy pobytových sociálních služeb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 smtClean="0">
                <a:latin typeface="Arial" charset="0"/>
              </a:rPr>
              <a:t>Prostředí služby</a:t>
            </a:r>
            <a:r>
              <a:rPr lang="cs-CZ" dirty="0" smtClean="0">
                <a:latin typeface="Arial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Ambulantní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služby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denní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programy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 </a:t>
            </a:r>
            <a:r>
              <a:rPr lang="cs-CZ" sz="1600" dirty="0" smtClean="0">
                <a:latin typeface="Arial" charset="0"/>
              </a:rPr>
              <a:t>prostorově </a:t>
            </a:r>
            <a:r>
              <a:rPr lang="en-US" sz="1600" dirty="0" err="1" smtClean="0">
                <a:latin typeface="Arial" charset="0"/>
              </a:rPr>
              <a:t>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provozně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odděleny</a:t>
            </a:r>
            <a:r>
              <a:rPr lang="en-US" sz="1600" dirty="0">
                <a:latin typeface="Arial" charset="0"/>
              </a:rPr>
              <a:t> od </a:t>
            </a:r>
            <a:r>
              <a:rPr lang="en-US" sz="1600" dirty="0" err="1">
                <a:latin typeface="Arial" charset="0"/>
              </a:rPr>
              <a:t>bydlení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a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součástí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občanské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vybavenosti</a:t>
            </a:r>
            <a:r>
              <a:rPr lang="en-US" sz="1600" dirty="0">
                <a:latin typeface="Arial" charset="0"/>
              </a:rPr>
              <a:t>. 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Ambulantní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umístěna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stejném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s </a:t>
            </a:r>
            <a:r>
              <a:rPr lang="en-US" sz="1600" dirty="0" err="1">
                <a:latin typeface="Arial" charset="0"/>
              </a:rPr>
              <a:t>pobytovou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sociální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službou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danou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cílovou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skupinu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stejného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ani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jiného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poskytovatele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služeb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Zázemí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pro </a:t>
            </a:r>
            <a:r>
              <a:rPr lang="en-US" sz="1600" dirty="0" err="1">
                <a:latin typeface="Arial" charset="0"/>
              </a:rPr>
              <a:t>denní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programy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pobytových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zařízení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sociálních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služeb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může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pouze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domácnostmi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osoby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potřebou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vysoké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míry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podpory</a:t>
            </a:r>
            <a:r>
              <a:rPr lang="en-US" sz="1600" dirty="0">
                <a:latin typeface="Arial" charset="0"/>
              </a:rPr>
              <a:t>. 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Zázemí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pro </a:t>
            </a:r>
            <a:r>
              <a:rPr lang="en-US" sz="1600" dirty="0" err="1">
                <a:latin typeface="Arial" charset="0"/>
              </a:rPr>
              <a:t>denní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programy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nesmí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přímo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součástí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pobytových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sociálních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služeb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Arial" charset="0"/>
              </a:rPr>
              <a:t>Ambulantní </a:t>
            </a:r>
            <a:r>
              <a:rPr lang="cs-CZ" sz="1600" dirty="0">
                <a:latin typeface="Arial" charset="0"/>
              </a:rPr>
              <a:t>služba ani denní program nejsou umístěny ve stejném objektu nebo v těsném sousedství s jinou ambulantní službou, pokud celková kapacita přesáhne 32 uživatelů</a:t>
            </a:r>
            <a:r>
              <a:rPr lang="cs-CZ" sz="1600" dirty="0" smtClean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Arial" charset="0"/>
              </a:rPr>
              <a:t>Ambulantní </a:t>
            </a:r>
            <a:r>
              <a:rPr lang="cs-CZ" sz="1600" dirty="0">
                <a:latin typeface="Arial" charset="0"/>
              </a:rPr>
              <a:t>služba a denní program jsou v takovém místě, které je dostupné osobám v nepříznivé sociální situaci, jež je důsledkem zdravotního </a:t>
            </a:r>
            <a:r>
              <a:rPr lang="cs-CZ" sz="1600" dirty="0" smtClean="0">
                <a:latin typeface="Arial" charset="0"/>
              </a:rPr>
              <a:t>postižení, </a:t>
            </a:r>
            <a:r>
              <a:rPr lang="cs-CZ" sz="1600" dirty="0">
                <a:latin typeface="Arial" charset="0"/>
              </a:rPr>
              <a:t>a to jednak bezbariérovostí prostor a bezprostředního okolí i také časovou dostupností.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188640"/>
            <a:ext cx="76962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Ambulantní služby a denní programy pobytových sociálních služeb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 smtClean="0">
                <a:latin typeface="Arial" charset="0"/>
              </a:rPr>
              <a:t>Kapacita</a:t>
            </a:r>
            <a:r>
              <a:rPr lang="cs-CZ" dirty="0" smtClean="0">
                <a:latin typeface="Arial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charset="0"/>
              </a:rPr>
              <a:t>Ambulantní služby a denní programy užívá v jednom objektu maximálně 32 uživatelů v jeden okamžik.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charset="0"/>
              </a:rPr>
              <a:t>Jednoho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programu</a:t>
            </a:r>
            <a:r>
              <a:rPr lang="en-US" sz="2000" dirty="0">
                <a:latin typeface="Arial" charset="0"/>
              </a:rPr>
              <a:t> se v </a:t>
            </a:r>
            <a:r>
              <a:rPr lang="en-US" sz="2000" dirty="0" err="1">
                <a:latin typeface="Arial" charset="0"/>
              </a:rPr>
              <a:t>jedné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místnosti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účastní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ideálně</a:t>
            </a:r>
            <a:r>
              <a:rPr lang="en-US" sz="2000" dirty="0">
                <a:latin typeface="Arial" charset="0"/>
              </a:rPr>
              <a:t> do 5, </a:t>
            </a:r>
            <a:r>
              <a:rPr lang="en-US" sz="2000" dirty="0" err="1">
                <a:latin typeface="Arial" charset="0"/>
              </a:rPr>
              <a:t>nejvýše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však</a:t>
            </a:r>
            <a:r>
              <a:rPr lang="en-US" sz="2000" dirty="0">
                <a:latin typeface="Arial" charset="0"/>
              </a:rPr>
              <a:t> 10 </a:t>
            </a:r>
            <a:r>
              <a:rPr lang="en-US" sz="2000" dirty="0" err="1">
                <a:latin typeface="Arial" charset="0"/>
              </a:rPr>
              <a:t>uživatelů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služby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současně</a:t>
            </a:r>
            <a:r>
              <a:rPr lang="en-US" sz="2000" dirty="0">
                <a:latin typeface="Arial" charset="0"/>
              </a:rPr>
              <a:t>, v </a:t>
            </a:r>
            <a:r>
              <a:rPr lang="en-US" sz="2000" dirty="0" err="1">
                <a:latin typeface="Arial" charset="0"/>
              </a:rPr>
              <a:t>závislosti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charakteru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činnosti</a:t>
            </a:r>
            <a:r>
              <a:rPr lang="en-US" sz="2000" dirty="0">
                <a:latin typeface="Arial" charset="0"/>
              </a:rPr>
              <a:t> a </a:t>
            </a:r>
            <a:r>
              <a:rPr lang="en-US" sz="2000" dirty="0" err="1">
                <a:latin typeface="Arial" charset="0"/>
              </a:rPr>
              <a:t>velikosti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prostoru</a:t>
            </a:r>
            <a:r>
              <a:rPr lang="cs-CZ" sz="2000" dirty="0" smtClean="0">
                <a:latin typeface="Arial" charset="0"/>
              </a:rPr>
              <a:t>.</a:t>
            </a:r>
            <a:endParaRPr lang="en-US" sz="20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dirty="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cs-CZ" sz="2000" u="sng" dirty="0">
                <a:latin typeface="Arial" charset="0"/>
              </a:rPr>
              <a:t>Podmínka: Ambulantní služby jsou v jiném objektu než, kde bydlí její uživatelé.</a:t>
            </a:r>
            <a:endParaRPr lang="en-US" sz="2000" u="sng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85800" y="116632"/>
            <a:ext cx="8458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Pobytové služby</a:t>
            </a:r>
            <a:endParaRPr lang="cs-CZ" sz="3600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Služba je v každé domácnosti určena osobám obou </a:t>
            </a:r>
            <a:r>
              <a:rPr lang="cs-CZ" sz="1600" dirty="0" smtClean="0">
                <a:latin typeface="Arial" charset="0"/>
              </a:rPr>
              <a:t>pohlaví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Domácnosti jsou rozděleny na domácnosti pro zletilé a domácnosti pro </a:t>
            </a:r>
            <a:r>
              <a:rPr lang="cs-CZ" sz="1600" dirty="0" smtClean="0">
                <a:latin typeface="Arial" charset="0"/>
              </a:rPr>
              <a:t>nezletilé, výjimkou </a:t>
            </a:r>
            <a:r>
              <a:rPr lang="cs-CZ" sz="1600" dirty="0">
                <a:latin typeface="Arial" charset="0"/>
              </a:rPr>
              <a:t>jsou lidé v přímém příbuzenském vztahu, či nepřekročí-li zletilý uživatel věk 19 </a:t>
            </a:r>
            <a:r>
              <a:rPr lang="cs-CZ" sz="1600" dirty="0" smtClean="0">
                <a:latin typeface="Arial" charset="0"/>
              </a:rPr>
              <a:t>let.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Domácnost je umístěna v bytovém nebo rodinném domě, který má charakter běžného bydlení. Domy se nachází v běžné zástavbě rodinných nebo bytových domů v obci</a:t>
            </a:r>
            <a:r>
              <a:rPr lang="cs-CZ" sz="1600" dirty="0" smtClean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Domácnost není ve stejném objektu s ambulantní sociální službou</a:t>
            </a:r>
            <a:r>
              <a:rPr lang="cs-CZ" sz="1600" dirty="0" smtClean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Domácnost má v docházkové vzdálenosti (dle mobility uživatelů) základní veřejné služby (praktický lékař, zubař, potraviny) nebo veřejnou dopravu zajišťující dostupnost těchto služeb</a:t>
            </a:r>
            <a:r>
              <a:rPr lang="cs-CZ" sz="1600" dirty="0" smtClean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Domácnost je běžně uspořádaná bytová jednotka – zahrnuje ložnice, WC, koupelnu/y, kuchyň či kuchyňský kout, obývací pokoj a běžné základní příslušenství</a:t>
            </a:r>
            <a:r>
              <a:rPr lang="cs-CZ" sz="1600" dirty="0" smtClean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Ložnice jsou jednolůžkové; dvoulůžkové pouze s </a:t>
            </a:r>
            <a:r>
              <a:rPr lang="cs-CZ" sz="1600" dirty="0" smtClean="0">
                <a:latin typeface="Arial" charset="0"/>
              </a:rPr>
              <a:t>odůvodněním.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Ložnice jsou </a:t>
            </a:r>
            <a:r>
              <a:rPr lang="cs-CZ" sz="1600" dirty="0" smtClean="0">
                <a:latin typeface="Arial" charset="0"/>
              </a:rPr>
              <a:t>neprůchozí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charset="0"/>
              </a:rPr>
              <a:t>Prostory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mají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osobní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charakter</a:t>
            </a:r>
            <a:r>
              <a:rPr lang="en-US" sz="1600" dirty="0">
                <a:latin typeface="Arial" charset="0"/>
              </a:rPr>
              <a:t> – </a:t>
            </a:r>
            <a:r>
              <a:rPr lang="en-US" sz="1600" dirty="0" err="1">
                <a:latin typeface="Arial" charset="0"/>
              </a:rPr>
              <a:t>tzn</a:t>
            </a:r>
            <a:r>
              <a:rPr lang="en-US" sz="1600" dirty="0">
                <a:latin typeface="Arial" charset="0"/>
              </a:rPr>
              <a:t>. </a:t>
            </a:r>
            <a:r>
              <a:rPr lang="en-US" sz="1600" dirty="0" err="1">
                <a:latin typeface="Arial" charset="0"/>
              </a:rPr>
              <a:t>uživatelé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zapojeni</a:t>
            </a:r>
            <a:r>
              <a:rPr lang="en-US" sz="1600" dirty="0">
                <a:latin typeface="Arial" charset="0"/>
              </a:rPr>
              <a:t> do </a:t>
            </a:r>
            <a:r>
              <a:rPr lang="en-US" sz="1600" dirty="0" err="1">
                <a:latin typeface="Arial" charset="0"/>
              </a:rPr>
              <a:t>vybavování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prostor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navrhování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interiéru</a:t>
            </a:r>
            <a:r>
              <a:rPr lang="en-US" sz="1600" dirty="0" smtClean="0">
                <a:latin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85800" y="116632"/>
            <a:ext cx="8458200" cy="735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Pobytové služby</a:t>
            </a:r>
            <a:endParaRPr lang="cs-CZ" sz="3600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Arial" charset="0"/>
              </a:rPr>
              <a:t>Velikost pokojů i chodeb odpovídá běžné bytové </a:t>
            </a:r>
            <a:r>
              <a:rPr lang="cs-CZ" sz="1600" dirty="0" smtClean="0">
                <a:latin typeface="Arial" charset="0"/>
              </a:rPr>
              <a:t>jednotce (Materiálně </a:t>
            </a:r>
            <a:r>
              <a:rPr lang="cs-CZ" sz="1600" dirty="0">
                <a:latin typeface="Arial" charset="0"/>
              </a:rPr>
              <a:t>t</a:t>
            </a:r>
            <a:r>
              <a:rPr lang="cs-CZ" sz="1600" dirty="0" smtClean="0">
                <a:latin typeface="Arial" charset="0"/>
              </a:rPr>
              <a:t>echnický standard):</a:t>
            </a:r>
          </a:p>
          <a:p>
            <a:pPr marL="1085850" lvl="1" indent="-342900" eaLnBrk="1" hangingPunct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600" dirty="0" smtClean="0">
                <a:latin typeface="Arial" charset="0"/>
              </a:rPr>
              <a:t>chodby </a:t>
            </a:r>
            <a:r>
              <a:rPr lang="cs-CZ" sz="1600" dirty="0">
                <a:latin typeface="Arial" charset="0"/>
              </a:rPr>
              <a:t>jsou krátké a slouží zejména jako průchod, nikoliv jako prostor pro setkávání,</a:t>
            </a:r>
          </a:p>
          <a:p>
            <a:pPr marL="1085850" lvl="1" indent="-342900" eaLnBrk="1" hangingPunct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600" dirty="0" smtClean="0">
                <a:latin typeface="Arial" charset="0"/>
              </a:rPr>
              <a:t>ložnice </a:t>
            </a:r>
            <a:r>
              <a:rPr lang="cs-CZ" sz="1600" dirty="0">
                <a:latin typeface="Arial" charset="0"/>
              </a:rPr>
              <a:t>jsou dostatečně velké i pro osobní denní činnosti uživatelů služby a uložení jeho osobních věcí, zajišťují dostatečný komfort a </a:t>
            </a:r>
            <a:r>
              <a:rPr lang="cs-CZ" sz="1600" dirty="0" smtClean="0">
                <a:latin typeface="Arial" charset="0"/>
              </a:rPr>
              <a:t>soukromí.</a:t>
            </a:r>
            <a:endParaRPr lang="cs-CZ" sz="16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Uživatelé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využívající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zdravotnické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prostředky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včetně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kompenzačních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pomůcek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zpravidla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lidé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imobilní</a:t>
            </a:r>
            <a:r>
              <a:rPr lang="en-US" sz="1600" dirty="0">
                <a:latin typeface="Arial" charset="0"/>
              </a:rPr>
              <a:t>) </a:t>
            </a:r>
            <a:r>
              <a:rPr lang="en-US" sz="1600" dirty="0" err="1">
                <a:latin typeface="Arial" charset="0"/>
              </a:rPr>
              <a:t>mají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tyto</a:t>
            </a:r>
            <a:r>
              <a:rPr lang="en-US" sz="1600" dirty="0">
                <a:latin typeface="Arial" charset="0"/>
              </a:rPr>
              <a:t> k </a:t>
            </a:r>
            <a:r>
              <a:rPr lang="en-US" sz="1600" dirty="0" err="1">
                <a:latin typeface="Arial" charset="0"/>
              </a:rPr>
              <a:t>dispozici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- </a:t>
            </a:r>
            <a:r>
              <a:rPr lang="en-US" sz="1600" dirty="0" err="1">
                <a:latin typeface="Arial" charset="0"/>
              </a:rPr>
              <a:t>prostory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uzpůsobeny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tak</a:t>
            </a:r>
            <a:r>
              <a:rPr lang="en-US" sz="1600" dirty="0">
                <a:latin typeface="Arial" charset="0"/>
              </a:rPr>
              <a:t>, aby </a:t>
            </a:r>
            <a:r>
              <a:rPr lang="en-US" sz="1600" dirty="0" err="1">
                <a:latin typeface="Arial" charset="0"/>
              </a:rPr>
              <a:t>měl</a:t>
            </a:r>
            <a:r>
              <a:rPr lang="en-US" sz="1600" dirty="0">
                <a:latin typeface="Arial" charset="0"/>
              </a:rPr>
              <a:t> u </a:t>
            </a:r>
            <a:r>
              <a:rPr lang="en-US" sz="1600" dirty="0" err="1">
                <a:latin typeface="Arial" charset="0"/>
              </a:rPr>
              <a:t>sebe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pomůcky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které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denně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používá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charset="0"/>
              </a:rPr>
              <a:t>Prostor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personál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zřízen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pouze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skupinových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domácnostech</a:t>
            </a:r>
            <a:r>
              <a:rPr lang="en-US" sz="1600" dirty="0">
                <a:latin typeface="Arial" charset="0"/>
              </a:rPr>
              <a:t> 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Prostor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pro </a:t>
            </a:r>
            <a:r>
              <a:rPr lang="en-US" sz="1600" dirty="0" err="1">
                <a:latin typeface="Arial" charset="0"/>
              </a:rPr>
              <a:t>personál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odpovídá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základním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potřebám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administrativních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výkonů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pracovníka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hygienickým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požadavkům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dle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právních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předpisů</a:t>
            </a:r>
            <a:r>
              <a:rPr lang="en-US" sz="1600" dirty="0">
                <a:latin typeface="Arial" charset="0"/>
              </a:rPr>
              <a:t> 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Zázemí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pro management </a:t>
            </a:r>
            <a:r>
              <a:rPr lang="en-US" sz="1600" dirty="0" err="1">
                <a:latin typeface="Arial" charset="0"/>
              </a:rPr>
              <a:t>není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součástí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V </a:t>
            </a:r>
            <a:r>
              <a:rPr lang="en-US" sz="1600" dirty="0" err="1">
                <a:latin typeface="Arial" charset="0"/>
              </a:rPr>
              <a:t>jedné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skupinové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žije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nejvýše</a:t>
            </a:r>
            <a:r>
              <a:rPr lang="en-US" sz="1600" dirty="0">
                <a:latin typeface="Arial" charset="0"/>
              </a:rPr>
              <a:t> 6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, v </a:t>
            </a:r>
            <a:r>
              <a:rPr lang="en-US" sz="1600" dirty="0" err="1">
                <a:latin typeface="Arial" charset="0"/>
              </a:rPr>
              <a:t>případně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chráněného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bydlení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nejvýše</a:t>
            </a:r>
            <a:r>
              <a:rPr lang="en-US" sz="1600" dirty="0">
                <a:latin typeface="Arial" charset="0"/>
              </a:rPr>
              <a:t> 4 </a:t>
            </a:r>
            <a:r>
              <a:rPr lang="en-US" sz="1600" dirty="0" err="1">
                <a:latin typeface="Arial" charset="0"/>
              </a:rPr>
              <a:t>uživatelé</a:t>
            </a:r>
            <a:r>
              <a:rPr lang="en-US" sz="1600" dirty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V </a:t>
            </a:r>
            <a:r>
              <a:rPr lang="en-US" sz="1600" dirty="0" err="1">
                <a:latin typeface="Arial" charset="0"/>
              </a:rPr>
              <a:t>individuální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žijí</a:t>
            </a:r>
            <a:r>
              <a:rPr lang="en-US" sz="1600" dirty="0">
                <a:latin typeface="Arial" charset="0"/>
              </a:rPr>
              <a:t> 1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2 </a:t>
            </a:r>
            <a:r>
              <a:rPr lang="en-US" sz="1600" dirty="0" err="1">
                <a:latin typeface="Arial" charset="0"/>
              </a:rPr>
              <a:t>uživatelé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nebo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rodinném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umístěné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maximálně</a:t>
            </a:r>
            <a:r>
              <a:rPr lang="en-US" sz="1600" dirty="0">
                <a:latin typeface="Arial" charset="0"/>
              </a:rPr>
              <a:t> 4 </a:t>
            </a:r>
            <a:r>
              <a:rPr lang="en-US" sz="1600" dirty="0" err="1">
                <a:latin typeface="Arial" charset="0"/>
              </a:rPr>
              <a:t>individuální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tj</a:t>
            </a:r>
            <a:r>
              <a:rPr lang="en-US" sz="1600" dirty="0">
                <a:latin typeface="Arial" charset="0"/>
              </a:rPr>
              <a:t>. </a:t>
            </a:r>
            <a:r>
              <a:rPr lang="en-US" sz="1600" dirty="0" err="1">
                <a:latin typeface="Arial" charset="0"/>
              </a:rPr>
              <a:t>maximálně</a:t>
            </a:r>
            <a:r>
              <a:rPr lang="en-US" sz="1600" dirty="0">
                <a:latin typeface="Arial" charset="0"/>
              </a:rPr>
              <a:t> 8 </a:t>
            </a:r>
            <a:r>
              <a:rPr lang="en-US" sz="1600" dirty="0" err="1">
                <a:latin typeface="Arial" charset="0"/>
              </a:rPr>
              <a:t>osob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).</a:t>
            </a:r>
            <a:endParaRPr lang="cs-CZ" sz="16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sz="16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6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85800" y="116632"/>
            <a:ext cx="84582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Pobytové služby</a:t>
            </a:r>
            <a:endParaRPr lang="cs-CZ" sz="3600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charset="0"/>
              </a:rPr>
              <a:t>Pokud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zároveň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pobytovými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službami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zřizována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ambulantní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denní</a:t>
            </a:r>
            <a:r>
              <a:rPr lang="en-US" sz="1600" dirty="0">
                <a:latin typeface="Arial" charset="0"/>
              </a:rPr>
              <a:t> program, </a:t>
            </a:r>
            <a:r>
              <a:rPr lang="en-US" sz="1600" dirty="0" err="1">
                <a:latin typeface="Arial" charset="0"/>
              </a:rPr>
              <a:t>pak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nesmí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zázemí</a:t>
            </a:r>
            <a:r>
              <a:rPr lang="en-US" sz="1600" dirty="0">
                <a:latin typeface="Arial" charset="0"/>
              </a:rPr>
              <a:t> pro management </a:t>
            </a:r>
            <a:r>
              <a:rPr lang="en-US" sz="1600" dirty="0" err="1">
                <a:latin typeface="Arial" charset="0"/>
              </a:rPr>
              <a:t>součástí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nově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vznikajících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pobytových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služeb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doporučujeme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jej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včlenit</a:t>
            </a:r>
            <a:r>
              <a:rPr lang="en-US" sz="1600" dirty="0">
                <a:latin typeface="Arial" charset="0"/>
              </a:rPr>
              <a:t> do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právě</a:t>
            </a:r>
            <a:r>
              <a:rPr lang="en-US" sz="1600" dirty="0">
                <a:latin typeface="Arial" charset="0"/>
              </a:rPr>
              <a:t> k </a:t>
            </a:r>
            <a:r>
              <a:rPr lang="en-US" sz="1600" dirty="0" err="1">
                <a:latin typeface="Arial" charset="0"/>
              </a:rPr>
              <a:t>ambulantním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službám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denních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programům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charset="0"/>
              </a:rPr>
              <a:t>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rodinném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žije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nejvýše</a:t>
            </a:r>
            <a:r>
              <a:rPr lang="en-US" sz="1600" dirty="0">
                <a:latin typeface="Arial" charset="0"/>
              </a:rPr>
              <a:t> 12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nejméně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</a:t>
            </a:r>
            <a:r>
              <a:rPr lang="en-US" sz="1600" dirty="0">
                <a:latin typeface="Arial" charset="0"/>
              </a:rPr>
              <a:t> 2 </a:t>
            </a:r>
            <a:r>
              <a:rPr lang="en-US" sz="1600" dirty="0" err="1">
                <a:latin typeface="Arial" charset="0"/>
              </a:rPr>
              <a:t>domácnostech</a:t>
            </a:r>
            <a:r>
              <a:rPr lang="en-US" sz="1600" dirty="0">
                <a:latin typeface="Arial" charset="0"/>
              </a:rPr>
              <a:t>). </a:t>
            </a:r>
            <a:r>
              <a:rPr lang="en-US" sz="1600" dirty="0" err="1">
                <a:latin typeface="Arial" charset="0"/>
              </a:rPr>
              <a:t>Omezení</a:t>
            </a:r>
            <a:r>
              <a:rPr lang="en-US" sz="1600" dirty="0">
                <a:latin typeface="Arial" charset="0"/>
              </a:rPr>
              <a:t> 12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platí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celou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ulici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případně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nejbližší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okolí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ulice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navazující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přetínající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původní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ulici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kde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služba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poskytována</a:t>
            </a:r>
            <a:r>
              <a:rPr lang="en-US" sz="1600" dirty="0">
                <a:latin typeface="Arial" charset="0"/>
              </a:rPr>
              <a:t>). V </a:t>
            </a:r>
            <a:r>
              <a:rPr lang="en-US" sz="1600" dirty="0" err="1">
                <a:latin typeface="Arial" charset="0"/>
              </a:rPr>
              <a:t>případě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že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obyvatel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daného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domu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dle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kapacity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jednotek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než</a:t>
            </a:r>
            <a:r>
              <a:rPr lang="en-US" sz="1600" dirty="0">
                <a:latin typeface="Arial" charset="0"/>
              </a:rPr>
              <a:t> 150, </a:t>
            </a:r>
            <a:r>
              <a:rPr lang="en-US" sz="1600" dirty="0" err="1">
                <a:latin typeface="Arial" charset="0"/>
              </a:rPr>
              <a:t>může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daném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.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pak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tomto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případě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nesmí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než</a:t>
            </a:r>
            <a:r>
              <a:rPr lang="en-US" sz="1600" dirty="0">
                <a:latin typeface="Arial" charset="0"/>
              </a:rPr>
              <a:t> je 8 % </a:t>
            </a:r>
            <a:r>
              <a:rPr lang="en-US" sz="1600" dirty="0" err="1">
                <a:latin typeface="Arial" charset="0"/>
              </a:rPr>
              <a:t>všech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obyvatel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domu</a:t>
            </a:r>
            <a:r>
              <a:rPr lang="en-US" sz="1600" dirty="0" smtClean="0">
                <a:latin typeface="Arial" charset="0"/>
              </a:rPr>
              <a:t>.</a:t>
            </a:r>
            <a:endParaRPr lang="cs-CZ" sz="16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</a:rPr>
              <a:t>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nebo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rodinném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blízkém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okolí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blok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domů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ulice</a:t>
            </a:r>
            <a:r>
              <a:rPr lang="en-US" sz="1600" dirty="0">
                <a:latin typeface="Arial" charset="0"/>
              </a:rPr>
              <a:t>) </a:t>
            </a:r>
            <a:r>
              <a:rPr lang="en-US" sz="1600" dirty="0" err="1">
                <a:latin typeface="Arial" charset="0"/>
              </a:rPr>
              <a:t>žije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nejvýše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jsou</a:t>
            </a:r>
            <a:r>
              <a:rPr lang="en-US" sz="1600" dirty="0">
                <a:latin typeface="Arial" charset="0"/>
              </a:rPr>
              <a:t>-li to </a:t>
            </a:r>
            <a:r>
              <a:rPr lang="en-US" sz="1600" dirty="0" err="1">
                <a:latin typeface="Arial" charset="0"/>
              </a:rPr>
              <a:t>lidé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potřebou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vysoké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míry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podpory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nebo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nejméně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</a:t>
            </a:r>
            <a:r>
              <a:rPr lang="en-US" sz="1600" dirty="0">
                <a:latin typeface="Arial" charset="0"/>
              </a:rPr>
              <a:t> 3 </a:t>
            </a:r>
            <a:r>
              <a:rPr lang="en-US" sz="1600" dirty="0" err="1">
                <a:latin typeface="Arial" charset="0"/>
              </a:rPr>
              <a:t>domácnostech</a:t>
            </a:r>
            <a:r>
              <a:rPr lang="en-US" sz="1600" dirty="0">
                <a:latin typeface="Arial" charset="0"/>
              </a:rPr>
              <a:t>), bez </a:t>
            </a:r>
            <a:r>
              <a:rPr lang="en-US" sz="1600" dirty="0" err="1">
                <a:latin typeface="Arial" charset="0"/>
              </a:rPr>
              <a:t>ohledu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> to, </a:t>
            </a:r>
            <a:r>
              <a:rPr lang="en-US" sz="1600" dirty="0" err="1">
                <a:latin typeface="Arial" charset="0"/>
              </a:rPr>
              <a:t>zda</a:t>
            </a:r>
            <a:r>
              <a:rPr lang="en-US" sz="1600" dirty="0">
                <a:latin typeface="Arial" charset="0"/>
              </a:rPr>
              <a:t> se </a:t>
            </a:r>
            <a:r>
              <a:rPr lang="en-US" sz="1600" dirty="0" err="1">
                <a:latin typeface="Arial" charset="0"/>
              </a:rPr>
              <a:t>jedná</a:t>
            </a:r>
            <a:r>
              <a:rPr lang="en-US" sz="1600" dirty="0">
                <a:latin typeface="Arial" charset="0"/>
              </a:rPr>
              <a:t> o </a:t>
            </a:r>
            <a:r>
              <a:rPr lang="en-US" sz="1600" dirty="0" err="1">
                <a:latin typeface="Arial" charset="0"/>
              </a:rPr>
              <a:t>individuální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či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skupinové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domácnosti</a:t>
            </a:r>
            <a:r>
              <a:rPr lang="en-US" sz="1600" dirty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charset="0"/>
              </a:rPr>
              <a:t>Omezení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platí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celou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ulici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případně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nejbližší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okolí</a:t>
            </a:r>
            <a:r>
              <a:rPr lang="en-US" sz="1600" dirty="0">
                <a:latin typeface="Arial" charset="0"/>
              </a:rPr>
              <a:t> (</a:t>
            </a:r>
            <a:r>
              <a:rPr lang="en-US" sz="1600" dirty="0" err="1">
                <a:latin typeface="Arial" charset="0"/>
              </a:rPr>
              <a:t>ulice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navazující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přetínající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původní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ulici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kde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služba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poskytována</a:t>
            </a:r>
            <a:r>
              <a:rPr lang="en-US" sz="1600" dirty="0">
                <a:latin typeface="Arial" charset="0"/>
              </a:rPr>
              <a:t>).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charset="0"/>
              </a:rPr>
              <a:t>Jedná</a:t>
            </a:r>
            <a:r>
              <a:rPr lang="en-US" sz="1600" dirty="0" smtClean="0">
                <a:latin typeface="Arial" charset="0"/>
              </a:rPr>
              <a:t>-li </a:t>
            </a:r>
            <a:r>
              <a:rPr lang="en-US" sz="1600" dirty="0">
                <a:latin typeface="Arial" charset="0"/>
              </a:rPr>
              <a:t>se o </a:t>
            </a:r>
            <a:r>
              <a:rPr lang="en-US" sz="1600" dirty="0" err="1">
                <a:latin typeface="Arial" charset="0"/>
              </a:rPr>
              <a:t>bytové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domy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platí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dále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že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případě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že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obyvatel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daného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domu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dle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kapacity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bytových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jednotek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než</a:t>
            </a:r>
            <a:r>
              <a:rPr lang="en-US" sz="1600" dirty="0">
                <a:latin typeface="Arial" charset="0"/>
              </a:rPr>
              <a:t> 150, </a:t>
            </a:r>
            <a:r>
              <a:rPr lang="en-US" sz="1600" dirty="0" err="1">
                <a:latin typeface="Arial" charset="0"/>
              </a:rPr>
              <a:t>může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daném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bytovém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. </a:t>
            </a:r>
            <a:r>
              <a:rPr lang="en-US" sz="1600" dirty="0" err="1">
                <a:latin typeface="Arial" charset="0"/>
              </a:rPr>
              <a:t>Počet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uživatelů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jednom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objektu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pak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tomto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případě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nesmí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být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vyšší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než</a:t>
            </a:r>
            <a:r>
              <a:rPr lang="en-US" sz="1600" dirty="0">
                <a:latin typeface="Arial" charset="0"/>
              </a:rPr>
              <a:t> je 8 % </a:t>
            </a:r>
            <a:r>
              <a:rPr lang="en-US" sz="1600" dirty="0" err="1">
                <a:latin typeface="Arial" charset="0"/>
              </a:rPr>
              <a:t>všech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obyvatel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domu</a:t>
            </a:r>
            <a:r>
              <a:rPr lang="en-US" sz="1600" dirty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827584" y="188640"/>
            <a:ext cx="8136904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Transformační projekty musí </a:t>
            </a:r>
            <a:r>
              <a:rPr lang="cs-CZ" sz="3200" b="1" dirty="0" smtClean="0">
                <a:solidFill>
                  <a:srgbClr val="000066"/>
                </a:solidFill>
                <a:latin typeface="Arial" charset="0"/>
              </a:rPr>
              <a:t>dodržet základní podmínky</a:t>
            </a:r>
            <a:endParaRPr lang="cs-CZ" sz="3200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Poskytovatel </a:t>
            </a:r>
            <a:r>
              <a:rPr lang="cs-CZ" sz="2000" dirty="0">
                <a:latin typeface="Arial" charset="0"/>
              </a:rPr>
              <a:t>se řídí kapacitou uživatelů v okamžiku, kdy vstoupil do procesu transformace. </a:t>
            </a:r>
            <a:endParaRPr lang="cs-CZ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Tato </a:t>
            </a:r>
            <a:r>
              <a:rPr lang="cs-CZ" sz="2000" dirty="0">
                <a:latin typeface="Arial" charset="0"/>
              </a:rPr>
              <a:t>kapacita může být v průběhu transformace snižována, nikoliv navyšována. </a:t>
            </a:r>
            <a:endParaRPr lang="cs-CZ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Původní </a:t>
            </a:r>
            <a:r>
              <a:rPr lang="cs-CZ" sz="2000" dirty="0">
                <a:latin typeface="Arial" charset="0"/>
              </a:rPr>
              <a:t>kapacita je uvedena v transformačním plánu.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Po </a:t>
            </a:r>
            <a:r>
              <a:rPr lang="cs-CZ" sz="2000" dirty="0">
                <a:latin typeface="Arial" charset="0"/>
              </a:rPr>
              <a:t>dobu realizace transformace je zastaven příjem nových uživatelů do stávajícího objektu transformujícího se </a:t>
            </a:r>
            <a:r>
              <a:rPr lang="cs-CZ" sz="2000" dirty="0" smtClean="0">
                <a:latin typeface="Arial" charset="0"/>
              </a:rPr>
              <a:t>zařízení.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Příjem </a:t>
            </a:r>
            <a:r>
              <a:rPr lang="cs-CZ" sz="2000" dirty="0">
                <a:latin typeface="Arial" charset="0"/>
              </a:rPr>
              <a:t>nových uživatelů je možné zahájit až po dokončení transformace. </a:t>
            </a:r>
            <a:endParaRPr lang="cs-CZ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U </a:t>
            </a:r>
            <a:r>
              <a:rPr lang="cs-CZ" sz="2000" dirty="0">
                <a:latin typeface="Arial" charset="0"/>
              </a:rPr>
              <a:t>částečné transformace je možné přijmout nové uživatele, pokud nebude překročena kapacita stanovená v transformačním plánu jako konečná kapacita pro služby plánované ve stávajících i nových </a:t>
            </a:r>
            <a:r>
              <a:rPr lang="cs-CZ" sz="2000" dirty="0" smtClean="0">
                <a:latin typeface="Arial" charset="0"/>
              </a:rPr>
              <a:t>objektech.</a:t>
            </a:r>
            <a:endParaRPr lang="cs-CZ" sz="20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1916832"/>
            <a:ext cx="76962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4400" b="1" dirty="0" smtClean="0">
                <a:solidFill>
                  <a:srgbClr val="000066"/>
                </a:solidFill>
                <a:latin typeface="Arial" charset="0"/>
              </a:rPr>
              <a:t>Děkuji za pozornost</a:t>
            </a:r>
            <a:endParaRPr lang="cs-CZ" sz="44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827584" y="304800"/>
            <a:ext cx="8208912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Úmluva OSN o právech osob se zdravotním postižením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roku 2007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součástí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právního řádu České republiky,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stanovuje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konkrétní požadavky na užívání práv lidí se zdravotním postižením, jejich plné začlenění a účast v komunitě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tím také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podobu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poskytovaných sociálních služeb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Státy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zajistí aby</a:t>
            </a:r>
            <a:r>
              <a:rPr lang="cs-CZ" dirty="0" smtClean="0"/>
              <a:t>:</a:t>
            </a:r>
            <a:endParaRPr lang="cs-CZ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600" dirty="0" err="1">
                <a:latin typeface="Arial" charset="0"/>
              </a:rPr>
              <a:t>osoby</a:t>
            </a:r>
            <a:r>
              <a:rPr lang="en-US" sz="1600" dirty="0">
                <a:latin typeface="Arial" charset="0"/>
              </a:rPr>
              <a:t> se </a:t>
            </a:r>
            <a:r>
              <a:rPr lang="en-US" sz="1600" dirty="0" err="1">
                <a:latin typeface="Arial" charset="0"/>
              </a:rPr>
              <a:t>zdravotním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postižením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měly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možnost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zvolit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rovnoprávném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základě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ostatními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místo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pobytu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kde</a:t>
            </a:r>
            <a:r>
              <a:rPr lang="en-US" sz="1600" dirty="0">
                <a:latin typeface="Arial" charset="0"/>
              </a:rPr>
              <a:t> a s </a:t>
            </a:r>
            <a:r>
              <a:rPr lang="en-US" sz="1600" dirty="0" err="1">
                <a:latin typeface="Arial" charset="0"/>
              </a:rPr>
              <a:t>kým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budou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žít</a:t>
            </a:r>
            <a:r>
              <a:rPr lang="en-US" sz="1600" dirty="0">
                <a:latin typeface="Arial" charset="0"/>
              </a:rPr>
              <a:t>, a </a:t>
            </a:r>
            <a:r>
              <a:rPr lang="en-US" sz="1600" dirty="0" err="1">
                <a:latin typeface="Arial" charset="0"/>
              </a:rPr>
              <a:t>nebyly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nuceny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žít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specifickém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prostředí</a:t>
            </a:r>
            <a:r>
              <a:rPr lang="en-US" sz="1600" dirty="0" smtClean="0">
                <a:latin typeface="Arial" charset="0"/>
              </a:rPr>
              <a:t>;</a:t>
            </a:r>
            <a:endParaRPr lang="cs-CZ" sz="1600" dirty="0" smtClean="0">
              <a:latin typeface="Arial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600" dirty="0" err="1">
                <a:latin typeface="Arial" charset="0"/>
              </a:rPr>
              <a:t>osoby</a:t>
            </a:r>
            <a:r>
              <a:rPr lang="en-US" sz="1600" dirty="0">
                <a:latin typeface="Arial" charset="0"/>
              </a:rPr>
              <a:t> se </a:t>
            </a:r>
            <a:r>
              <a:rPr lang="en-US" sz="1600" dirty="0" err="1">
                <a:latin typeface="Arial" charset="0"/>
              </a:rPr>
              <a:t>zdravotním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postižením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měly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přístup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ke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službám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poskytovaným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domácím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prostředí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rezidenčním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službám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dalším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podpůrným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komunitním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službám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včetně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osobní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asistence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která</a:t>
            </a:r>
            <a:r>
              <a:rPr lang="en-US" sz="1600" dirty="0">
                <a:latin typeface="Arial" charset="0"/>
              </a:rPr>
              <a:t> je </a:t>
            </a:r>
            <a:r>
              <a:rPr lang="en-US" sz="1600" dirty="0" err="1">
                <a:latin typeface="Arial" charset="0"/>
              </a:rPr>
              <a:t>nezbytná</a:t>
            </a:r>
            <a:r>
              <a:rPr lang="en-US" sz="1600" dirty="0">
                <a:latin typeface="Arial" charset="0"/>
              </a:rPr>
              <a:t> pro </a:t>
            </a:r>
            <a:r>
              <a:rPr lang="en-US" sz="1600" dirty="0" err="1">
                <a:latin typeface="Arial" charset="0"/>
              </a:rPr>
              <a:t>nezávislý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způsob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života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začlenění</a:t>
            </a:r>
            <a:r>
              <a:rPr lang="en-US" sz="1600" dirty="0">
                <a:latin typeface="Arial" charset="0"/>
              </a:rPr>
              <a:t> do </a:t>
            </a:r>
            <a:r>
              <a:rPr lang="en-US" sz="1600" dirty="0" err="1">
                <a:latin typeface="Arial" charset="0"/>
              </a:rPr>
              <a:t>společnosti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zabraňuje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izolaci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nebo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segregaci</a:t>
            </a:r>
            <a:endParaRPr lang="cs-CZ" sz="1600" dirty="0" smtClean="0">
              <a:latin typeface="Arial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en-US" sz="1600" dirty="0" err="1">
                <a:latin typeface="Arial" charset="0"/>
              </a:rPr>
              <a:t>komunitní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služby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zařízení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určené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široké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veřejnosti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byly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přístupné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rovnoprávném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základě</a:t>
            </a:r>
            <a:r>
              <a:rPr lang="en-US" sz="1600" dirty="0">
                <a:latin typeface="Arial" charset="0"/>
              </a:rPr>
              <a:t> s </a:t>
            </a:r>
            <a:r>
              <a:rPr lang="en-US" sz="1600" dirty="0" err="1">
                <a:latin typeface="Arial" charset="0"/>
              </a:rPr>
              <a:t>ostatními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osobám</a:t>
            </a:r>
            <a:r>
              <a:rPr lang="en-US" sz="1600" dirty="0">
                <a:latin typeface="Arial" charset="0"/>
              </a:rPr>
              <a:t> se </a:t>
            </a:r>
            <a:r>
              <a:rPr lang="en-US" sz="1600" dirty="0" err="1">
                <a:latin typeface="Arial" charset="0"/>
              </a:rPr>
              <a:t>zdravotním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postižením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braly</a:t>
            </a:r>
            <a:r>
              <a:rPr lang="en-US" sz="1600" dirty="0">
                <a:latin typeface="Arial" charset="0"/>
              </a:rPr>
              <a:t> v </a:t>
            </a:r>
            <a:r>
              <a:rPr lang="en-US" sz="1600" dirty="0" err="1">
                <a:latin typeface="Arial" charset="0"/>
              </a:rPr>
              <a:t>úvahu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jejich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potřeby</a:t>
            </a:r>
            <a:endParaRPr lang="en-US" sz="1600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Cíle </a:t>
            </a:r>
            <a:r>
              <a:rPr lang="cs-CZ" sz="3600" b="1" dirty="0" err="1" smtClean="0">
                <a:solidFill>
                  <a:srgbClr val="000066"/>
                </a:solidFill>
                <a:latin typeface="Arial" charset="0"/>
              </a:rPr>
              <a:t>deinstitucionalizace</a:t>
            </a:r>
            <a:endParaRPr lang="cs-CZ" sz="36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dirty="0">
                <a:latin typeface="Arial" charset="0"/>
              </a:rPr>
              <a:t>1.	Zamezit institucionalizaci dalších lidí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>
                <a:latin typeface="Arial" charset="0"/>
              </a:rPr>
              <a:t>2.	Transformovat ústavní sociální péči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>
                <a:latin typeface="Arial" charset="0"/>
              </a:rPr>
              <a:t>3.	Zajistit dostupnost podpory člověka v komunitě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884294" y="1196752"/>
            <a:ext cx="794184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 smtClean="0">
                <a:latin typeface="Arial" charset="0"/>
              </a:rPr>
              <a:t>„</a:t>
            </a:r>
            <a:r>
              <a:rPr lang="cs-CZ" i="1" dirty="0" smtClean="0">
                <a:latin typeface="Arial" charset="0"/>
              </a:rPr>
              <a:t>Být </a:t>
            </a:r>
            <a:r>
              <a:rPr lang="cs-CZ" i="1" dirty="0">
                <a:latin typeface="Arial" charset="0"/>
              </a:rPr>
              <a:t>sociálně začleněn znamená být součástí komunity, žít v běžných místech, kde žijí i ostatní lidé, mít možnost volby a kontroly nad vlastním životem, zastávat hodnotné a důstojné sociální role, mít možnost navazovat a rozvíjet smysluplné vztahy, učit se a růst, získávat více vlastních </a:t>
            </a:r>
            <a:r>
              <a:rPr lang="cs-CZ" i="1" dirty="0" smtClean="0">
                <a:latin typeface="Arial" charset="0"/>
              </a:rPr>
              <a:t>kompetencí</a:t>
            </a:r>
            <a:r>
              <a:rPr lang="cs-CZ" dirty="0" smtClean="0">
                <a:latin typeface="Arial" charset="0"/>
              </a:rPr>
              <a:t>.“</a:t>
            </a:r>
            <a:endParaRPr lang="en-US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dirty="0" smtClean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Služba komunitního charakteru</a:t>
            </a:r>
            <a:endParaRPr lang="cs-CZ" sz="36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charset="0"/>
              </a:rPr>
              <a:t>je </a:t>
            </a:r>
            <a:r>
              <a:rPr lang="en-US" dirty="0" err="1">
                <a:latin typeface="Arial" charset="0"/>
              </a:rPr>
              <a:t>vymezena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provozními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materiálně-technickými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charakteristikami</a:t>
            </a:r>
            <a:endParaRPr lang="cs-CZ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charset="0"/>
              </a:rPr>
              <a:t>zázemí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pro </a:t>
            </a:r>
            <a:r>
              <a:rPr lang="en-US" dirty="0" err="1">
                <a:latin typeface="Arial" charset="0"/>
              </a:rPr>
              <a:t>poskytování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sociálních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služeb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Arial" charset="0"/>
              </a:rPr>
              <a:t>terénní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ambulantní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pobytové</a:t>
            </a:r>
            <a:r>
              <a:rPr lang="en-US" dirty="0">
                <a:latin typeface="Arial" charset="0"/>
              </a:rPr>
              <a:t>) </a:t>
            </a:r>
            <a:endParaRPr lang="cs-CZ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charset="0"/>
              </a:rPr>
              <a:t>součástí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služby</a:t>
            </a:r>
            <a:r>
              <a:rPr lang="en-US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je </a:t>
            </a:r>
            <a:r>
              <a:rPr lang="en-US" dirty="0" err="1" smtClean="0">
                <a:latin typeface="Arial" charset="0"/>
              </a:rPr>
              <a:t>také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zázemí</a:t>
            </a:r>
            <a:r>
              <a:rPr lang="en-US" dirty="0">
                <a:latin typeface="Arial" charset="0"/>
              </a:rPr>
              <a:t> pro </a:t>
            </a:r>
            <a:r>
              <a:rPr lang="en-US" dirty="0" err="1">
                <a:latin typeface="Arial" charset="0"/>
              </a:rPr>
              <a:t>řízení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služby</a:t>
            </a:r>
            <a:r>
              <a:rPr lang="en-US" dirty="0">
                <a:latin typeface="Arial" charset="0"/>
              </a:rPr>
              <a:t> (management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704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Zřízení služby a výběr lokality pro služby komunitního </a:t>
            </a: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charakteru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>
                <a:latin typeface="Arial" charset="0"/>
              </a:rPr>
              <a:t>Zřízení </a:t>
            </a:r>
            <a:r>
              <a:rPr lang="cs-CZ" i="1" dirty="0" smtClean="0">
                <a:latin typeface="Arial" charset="0"/>
              </a:rPr>
              <a:t>služby:</a:t>
            </a:r>
            <a:endParaRPr lang="cs-CZ" i="1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Služby </a:t>
            </a:r>
            <a:r>
              <a:rPr lang="cs-CZ" sz="2000" dirty="0">
                <a:latin typeface="Arial" charset="0"/>
              </a:rPr>
              <a:t>nenahrazují veřejně dostupné služby (kadeřník, bazén, kaple, zdravotnická zařízení/lékař apod</a:t>
            </a:r>
            <a:r>
              <a:rPr lang="cs-CZ" sz="2000" dirty="0" smtClean="0">
                <a:latin typeface="Arial" charset="0"/>
              </a:rPr>
              <a:t>.).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>
                <a:latin typeface="Arial" charset="0"/>
              </a:rPr>
              <a:t>Výběr </a:t>
            </a:r>
            <a:r>
              <a:rPr lang="cs-CZ" i="1" dirty="0" smtClean="0">
                <a:latin typeface="Arial" charset="0"/>
              </a:rPr>
              <a:t>lokality:</a:t>
            </a:r>
            <a:endParaRPr lang="cs-CZ" i="1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Z </a:t>
            </a:r>
            <a:r>
              <a:rPr lang="cs-CZ" sz="2000" dirty="0">
                <a:latin typeface="Arial" charset="0"/>
              </a:rPr>
              <a:t>dané lokality  uživatelé pocházejí, pracují zde, vzdělávají se nebo zde mají rodinu a osobní vazby.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Daný </a:t>
            </a:r>
            <a:r>
              <a:rPr lang="cs-CZ" sz="2000" dirty="0">
                <a:latin typeface="Arial" charset="0"/>
              </a:rPr>
              <a:t>druh služby v lokalitě zcela chybí či není dostatečně zajištěn.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Umístění </a:t>
            </a:r>
            <a:r>
              <a:rPr lang="cs-CZ" sz="2000" dirty="0">
                <a:latin typeface="Arial" charset="0"/>
              </a:rPr>
              <a:t>služby v lokalitě umožňuje společenské fungování uživatele služby.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 smtClean="0">
                <a:solidFill>
                  <a:srgbClr val="000066"/>
                </a:solidFill>
                <a:latin typeface="Arial" charset="0"/>
              </a:rPr>
              <a:t>Terénní služby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charset="0"/>
              </a:rPr>
              <a:t>Poskytování </a:t>
            </a:r>
            <a:r>
              <a:rPr lang="cs-CZ" dirty="0">
                <a:latin typeface="Arial" charset="0"/>
              </a:rPr>
              <a:t>sociálních služeb v domácnostech uživatelů (v bydlení, které jim nezajišťuje poskytovatel této terénní služby</a:t>
            </a:r>
            <a:r>
              <a:rPr lang="cs-CZ" dirty="0" smtClean="0">
                <a:latin typeface="Arial" charset="0"/>
              </a:rPr>
              <a:t>).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charset="0"/>
              </a:rPr>
              <a:t>Je třeba odpovídající </a:t>
            </a:r>
            <a:r>
              <a:rPr lang="cs-CZ" dirty="0">
                <a:latin typeface="Arial" charset="0"/>
              </a:rPr>
              <a:t>zázemí pro jejich metodickou i administrativní </a:t>
            </a:r>
            <a:r>
              <a:rPr lang="cs-CZ" dirty="0" smtClean="0">
                <a:latin typeface="Arial" charset="0"/>
              </a:rPr>
              <a:t>podporu.</a:t>
            </a:r>
          </a:p>
          <a:p>
            <a:pPr eaLnBrk="1" hangingPunct="1">
              <a:spcBef>
                <a:spcPct val="50000"/>
              </a:spcBef>
            </a:pPr>
            <a:endParaRPr lang="cs-CZ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827584" y="304800"/>
            <a:ext cx="8136904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 dirty="0">
                <a:solidFill>
                  <a:srgbClr val="000066"/>
                </a:solidFill>
                <a:latin typeface="Arial" charset="0"/>
              </a:rPr>
              <a:t>Terénní služby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 smtClean="0">
                <a:latin typeface="Arial" charset="0"/>
              </a:rPr>
              <a:t>Zázemí </a:t>
            </a:r>
            <a:r>
              <a:rPr lang="cs-CZ" i="1" dirty="0">
                <a:latin typeface="Arial" charset="0"/>
              </a:rPr>
              <a:t>a vybavení </a:t>
            </a:r>
            <a:r>
              <a:rPr lang="cs-CZ" i="1" dirty="0" smtClean="0">
                <a:latin typeface="Arial" charset="0"/>
              </a:rPr>
              <a:t>služby</a:t>
            </a:r>
            <a:r>
              <a:rPr lang="cs-CZ" dirty="0" smtClean="0">
                <a:latin typeface="Arial" charset="0"/>
              </a:rPr>
              <a:t>: </a:t>
            </a:r>
            <a:endParaRPr lang="cs-CZ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Součástí </a:t>
            </a:r>
            <a:r>
              <a:rPr lang="cs-CZ" sz="2000" dirty="0">
                <a:latin typeface="Arial" charset="0"/>
              </a:rPr>
              <a:t>objektu určeného pro bydlení pouze uživatelů terénních služeb (např. byty zvláštního určení, byty určené výhradně pro osoby v nepříznivé sociální situaci, která je důsledkem zdravotního postižení) nesmí být zázemí pro pracovníky služby a management.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charset="0"/>
              </a:rPr>
              <a:t>Zázemí </a:t>
            </a:r>
            <a:r>
              <a:rPr lang="cs-CZ" sz="2000" dirty="0">
                <a:latin typeface="Arial" charset="0"/>
              </a:rPr>
              <a:t>a vybavení prostor je určeno především pro zaměstnance poskytovatele sociální služby a odpovídá počtu pracovníků a potřebě zabezpečení provozu dané služby.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755576" y="188640"/>
            <a:ext cx="828092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Ambulantní služby a denní programy pobytových sociálních služeb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Principu </a:t>
            </a:r>
            <a:r>
              <a:rPr lang="cs-CZ" b="1" dirty="0">
                <a:latin typeface="Arial" charset="0"/>
              </a:rPr>
              <a:t>docházky uživatelů za </a:t>
            </a:r>
            <a:r>
              <a:rPr lang="cs-CZ" b="1" dirty="0" smtClean="0">
                <a:latin typeface="Arial" charset="0"/>
              </a:rPr>
              <a:t>službou</a:t>
            </a:r>
          </a:p>
          <a:p>
            <a:pPr eaLnBrk="1" hangingPunct="1">
              <a:spcBef>
                <a:spcPct val="50000"/>
              </a:spcBef>
            </a:pPr>
            <a:r>
              <a:rPr lang="cs-CZ" i="1" dirty="0" smtClean="0">
                <a:latin typeface="Arial" charset="0"/>
              </a:rPr>
              <a:t>Provozní kritéria</a:t>
            </a:r>
            <a:r>
              <a:rPr lang="cs-CZ" dirty="0" smtClean="0">
                <a:latin typeface="Arial" charset="0"/>
              </a:rPr>
              <a:t>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charset="0"/>
              </a:rPr>
              <a:t>Aktivizace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uživatele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probíhá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zejména</a:t>
            </a:r>
            <a:r>
              <a:rPr lang="en-US" sz="2000" dirty="0">
                <a:latin typeface="Arial" charset="0"/>
              </a:rPr>
              <a:t> v </a:t>
            </a:r>
            <a:r>
              <a:rPr lang="en-US" sz="2000" dirty="0" err="1">
                <a:latin typeface="Arial" charset="0"/>
              </a:rPr>
              <a:t>prostředí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jeho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domácnosti</a:t>
            </a:r>
            <a:r>
              <a:rPr lang="en-US" sz="2000" dirty="0">
                <a:latin typeface="Arial" charset="0"/>
              </a:rPr>
              <a:t> a </a:t>
            </a:r>
            <a:r>
              <a:rPr lang="en-US" sz="2000" dirty="0" err="1">
                <a:latin typeface="Arial" charset="0"/>
              </a:rPr>
              <a:t>dál</a:t>
            </a:r>
            <a:r>
              <a:rPr lang="en-US" sz="2000" dirty="0">
                <a:latin typeface="Arial" charset="0"/>
              </a:rPr>
              <a:t> v </a:t>
            </a:r>
            <a:r>
              <a:rPr lang="en-US" sz="2000" dirty="0" err="1">
                <a:latin typeface="Arial" charset="0"/>
              </a:rPr>
              <a:t>běžném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veřejném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prostoru</a:t>
            </a:r>
            <a:r>
              <a:rPr lang="en-US" sz="2000" dirty="0">
                <a:latin typeface="Arial" charset="0"/>
              </a:rPr>
              <a:t>. </a:t>
            </a:r>
            <a:endParaRPr lang="cs-CZ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charset="0"/>
              </a:rPr>
              <a:t>Zázemí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ve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kterém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jsou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realizovány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denní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programy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nebo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ambulantní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služby</a:t>
            </a:r>
            <a:r>
              <a:rPr lang="en-US" sz="2000" dirty="0">
                <a:latin typeface="Arial" charset="0"/>
              </a:rPr>
              <a:t>, je </a:t>
            </a:r>
            <a:r>
              <a:rPr lang="en-US" sz="2000" dirty="0" err="1">
                <a:latin typeface="Arial" charset="0"/>
              </a:rPr>
              <a:t>určeno</a:t>
            </a:r>
            <a:r>
              <a:rPr lang="en-US" sz="2000" dirty="0">
                <a:latin typeface="Arial" charset="0"/>
              </a:rPr>
              <a:t> pro </a:t>
            </a:r>
            <a:r>
              <a:rPr lang="en-US" sz="2000" dirty="0" err="1">
                <a:latin typeface="Arial" charset="0"/>
              </a:rPr>
              <a:t>intenzivnější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učení</a:t>
            </a:r>
            <a:r>
              <a:rPr lang="en-US" sz="2000" dirty="0">
                <a:latin typeface="Arial" charset="0"/>
              </a:rPr>
              <a:t> se </a:t>
            </a:r>
            <a:r>
              <a:rPr lang="en-US" sz="2000" dirty="0" err="1">
                <a:latin typeface="Arial" charset="0"/>
              </a:rPr>
              <a:t>novým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dovednostem</a:t>
            </a:r>
            <a:r>
              <a:rPr lang="en-US" sz="2000" dirty="0">
                <a:latin typeface="Arial" charset="0"/>
              </a:rPr>
              <a:t> a je </a:t>
            </a:r>
            <a:r>
              <a:rPr lang="en-US" sz="2000" dirty="0" err="1">
                <a:latin typeface="Arial" charset="0"/>
              </a:rPr>
              <a:t>uzpůsobeno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tak</a:t>
            </a:r>
            <a:r>
              <a:rPr lang="en-US" sz="2000" dirty="0">
                <a:latin typeface="Arial" charset="0"/>
              </a:rPr>
              <a:t>, aby </a:t>
            </a:r>
            <a:r>
              <a:rPr lang="en-US" sz="2000" dirty="0" err="1">
                <a:latin typeface="Arial" charset="0"/>
              </a:rPr>
              <a:t>člověk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měnil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prostředí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dle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běžných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rolí</a:t>
            </a:r>
            <a:r>
              <a:rPr lang="en-US" sz="2000" dirty="0">
                <a:latin typeface="Arial" charset="0"/>
              </a:rPr>
              <a:t> a </a:t>
            </a:r>
            <a:r>
              <a:rPr lang="en-US" sz="2000" dirty="0" err="1">
                <a:latin typeface="Arial" charset="0"/>
              </a:rPr>
              <a:t>náplně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dne</a:t>
            </a:r>
            <a:r>
              <a:rPr lang="en-US" sz="2000" dirty="0">
                <a:latin typeface="Arial" charset="0"/>
              </a:rPr>
              <a:t>. 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66800" y="6150114"/>
            <a:ext cx="77746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Ministerstv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práce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a 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sociálních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 v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ě</a:t>
            </a:r>
            <a:r>
              <a:rPr lang="en-US" sz="1400" dirty="0" err="1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cí</a:t>
            </a:r>
            <a:r>
              <a:rPr lang="en-US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  <a:cs typeface="Times New Roman" charset="0"/>
              </a:rPr>
              <a:t>Oddělení koncepce sociálních služeb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Na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Poříčním právu 1/376128 01 Praha 2, Tel: +420 950 194 539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, 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e-mail: </a:t>
            </a:r>
            <a:r>
              <a:rPr lang="cs-CZ" sz="1400" dirty="0" smtClean="0">
                <a:solidFill>
                  <a:srgbClr val="777777"/>
                </a:solidFill>
                <a:latin typeface="Arial" charset="0"/>
              </a:rPr>
              <a:t>jan.vrbicky@mpsv.cz</a:t>
            </a:r>
            <a:r>
              <a:rPr lang="cs-CZ" sz="1400" dirty="0">
                <a:solidFill>
                  <a:srgbClr val="777777"/>
                </a:solidFill>
                <a:latin typeface="Arial" charset="0"/>
              </a:rPr>
              <a:t>, www.mpsv.cz</a:t>
            </a:r>
          </a:p>
          <a:p>
            <a:pPr eaLnBrk="1" hangingPunct="1">
              <a:spcBef>
                <a:spcPct val="50000"/>
              </a:spcBef>
            </a:pPr>
            <a:endParaRPr lang="cs-CZ" sz="800" dirty="0">
              <a:solidFill>
                <a:srgbClr val="777777"/>
              </a:solidFill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ABLONY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F94AD5218EE74187C8EAC1B9CC2695" ma:contentTypeVersion="2" ma:contentTypeDescription="Vytvoří nový dokument" ma:contentTypeScope="" ma:versionID="9f9b3ecf2dc162afd1bc6812ec10ac8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754956-BF00-4303-93B8-2517D614C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C2418B-361F-4164-A973-FD7ED24E1852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PPT_SABLONY</Template>
  <TotalTime>89</TotalTime>
  <Words>1922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PPT_SABLONY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Švarc Karel (MPSV)</dc:creator>
  <cp:lastModifiedBy>Švarc Karel (MPSV)</cp:lastModifiedBy>
  <cp:revision>21</cp:revision>
  <dcterms:created xsi:type="dcterms:W3CDTF">2017-10-18T05:59:42Z</dcterms:created>
  <dcterms:modified xsi:type="dcterms:W3CDTF">2017-10-18T07:29:59Z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0x010100E5F94AD5218EE74187C8EAC1B9CC2695</vt:lpwstr>
  </property>
</Properties>
</file>