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9" r:id="rId2"/>
    <p:sldId id="385" r:id="rId3"/>
    <p:sldId id="351" r:id="rId4"/>
    <p:sldId id="380" r:id="rId5"/>
    <p:sldId id="333" r:id="rId6"/>
    <p:sldId id="358" r:id="rId7"/>
    <p:sldId id="376" r:id="rId8"/>
    <p:sldId id="377" r:id="rId9"/>
    <p:sldId id="384" r:id="rId10"/>
    <p:sldId id="378" r:id="rId11"/>
    <p:sldId id="381" r:id="rId12"/>
    <p:sldId id="265" r:id="rId13"/>
    <p:sldId id="382" r:id="rId14"/>
    <p:sldId id="313" r:id="rId15"/>
    <p:sldId id="297" r:id="rId16"/>
    <p:sldId id="336" r:id="rId17"/>
    <p:sldId id="370" r:id="rId18"/>
    <p:sldId id="318" r:id="rId19"/>
    <p:sldId id="302" r:id="rId20"/>
    <p:sldId id="301" r:id="rId21"/>
    <p:sldId id="304" r:id="rId22"/>
    <p:sldId id="320" r:id="rId23"/>
    <p:sldId id="315" r:id="rId24"/>
    <p:sldId id="386" r:id="rId25"/>
    <p:sldId id="307" r:id="rId26"/>
    <p:sldId id="325" r:id="rId27"/>
    <p:sldId id="366" r:id="rId28"/>
    <p:sldId id="328" r:id="rId29"/>
    <p:sldId id="329" r:id="rId30"/>
    <p:sldId id="274" r:id="rId31"/>
    <p:sldId id="276" r:id="rId32"/>
    <p:sldId id="278" r:id="rId33"/>
    <p:sldId id="279" r:id="rId34"/>
    <p:sldId id="282" r:id="rId35"/>
    <p:sldId id="281" r:id="rId36"/>
    <p:sldId id="383" r:id="rId37"/>
    <p:sldId id="362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4" autoAdjust="0"/>
    <p:restoredTop sz="95200" autoAdjust="0"/>
  </p:normalViewPr>
  <p:slideViewPr>
    <p:cSldViewPr snapToGrid="0" snapToObjects="1">
      <p:cViewPr>
        <p:scale>
          <a:sx n="91" d="100"/>
          <a:sy n="91" d="100"/>
        </p:scale>
        <p:origin x="-1066" y="-38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45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28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7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1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Pověřovací akt</a:t>
            </a:r>
          </a:p>
          <a:p>
            <a:r>
              <a:rPr lang="cs-CZ" dirty="0" smtClean="0"/>
              <a:t>Vydaný v souladu s Rozhodnutím Komise ze dne 20. prosince 2011 </a:t>
            </a:r>
            <a:br>
              <a:rPr lang="cs-CZ" dirty="0" smtClean="0"/>
            </a:br>
            <a:r>
              <a:rPr lang="cs-CZ" dirty="0" smtClean="0"/>
              <a:t>o použití čl. 106 odst. 2 Smlouvy o fungování Evropské unie na státní podporu ve formě vyrovnávací platby za závazek veřejné služby udělené určitým podnikům pověřeným poskytováním služeb obecného hospodářského zájmu. </a:t>
            </a:r>
          </a:p>
          <a:p>
            <a:r>
              <a:rPr lang="cs-CZ" dirty="0" smtClean="0"/>
              <a:t>Žadatel musí být jasně pověřen k výkonu služby obecného hospodářského zájmu, k jejímuž kvalitnějšímu poskytování čerpá podporu v rámci výzvy.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4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5D83E-7469-4EA2-960A-70D5806DC5B5}" type="datetime1">
              <a:rPr lang="cs-CZ" smtClean="0">
                <a:solidFill>
                  <a:prstClr val="black"/>
                </a:solidFill>
              </a:rPr>
              <a:pPr/>
              <a:t>22.8.2017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BE2-EBBE-4D23-A49E-D1AA126D0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71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rr.cz/cs/irop/stav-zadost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irop/statistiky/" TargetMode="External"/><Relationship Id="rId2" Type="http://schemas.openxmlformats.org/officeDocument/2006/relationships/hyperlink" Target="http://www.crr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crr.cz/cs/irop/vyjadreni-centra/" TargetMode="External"/><Relationship Id="rId4" Type="http://schemas.openxmlformats.org/officeDocument/2006/relationships/hyperlink" Target="http://www.crr.cz/cs/irop/kontrolni-lis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tomas.rec@crr.cz" TargetMode="External"/><Relationship Id="rId3" Type="http://schemas.openxmlformats.org/officeDocument/2006/relationships/hyperlink" Target="mailto:katerina.spirkova@crr.cz" TargetMode="External"/><Relationship Id="rId7" Type="http://schemas.openxmlformats.org/officeDocument/2006/relationships/hyperlink" Target="mailto:milos.vejr@crr.cz" TargetMode="External"/><Relationship Id="rId2" Type="http://schemas.openxmlformats.org/officeDocument/2006/relationships/hyperlink" Target="mailto:hana.jonasova@crr.cz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aterina.prochazkova@crr.cz" TargetMode="External"/><Relationship Id="rId11" Type="http://schemas.openxmlformats.org/officeDocument/2006/relationships/image" Target="../media/image4.jpeg"/><Relationship Id="rId5" Type="http://schemas.openxmlformats.org/officeDocument/2006/relationships/hyperlink" Target="mailto:miroslav.simek@crr.cz" TargetMode="External"/><Relationship Id="rId10" Type="http://schemas.openxmlformats.org/officeDocument/2006/relationships/hyperlink" Target="mailto:jana.matouskova@crr.cz" TargetMode="External"/><Relationship Id="rId4" Type="http://schemas.openxmlformats.org/officeDocument/2006/relationships/hyperlink" Target="mailto:viktor.seda@crr.cz" TargetMode="External"/><Relationship Id="rId9" Type="http://schemas.openxmlformats.org/officeDocument/2006/relationships/hyperlink" Target="mailto:lukas.frolik@crr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289"/>
            <a:ext cx="7772400" cy="1997296"/>
          </a:xfrm>
        </p:spPr>
        <p:txBody>
          <a:bodyPr>
            <a:normAutofit/>
          </a:bodyPr>
          <a:lstStyle/>
          <a:p>
            <a:pPr algn="ctr" defTabSz="914400"/>
            <a:r>
              <a:rPr lang="pl-PL" dirty="0">
                <a:solidFill>
                  <a:srgbClr val="FFFFFF"/>
                </a:solidFill>
              </a:rPr>
              <a:t>Příjem a hodnocení žádostí 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o podporu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860" y="5698256"/>
            <a:ext cx="6400800" cy="570201"/>
          </a:xfrm>
        </p:spPr>
        <p:txBody>
          <a:bodyPr/>
          <a:lstStyle/>
          <a:p>
            <a:r>
              <a:rPr lang="cs-CZ" b="1" dirty="0" smtClean="0"/>
              <a:t>Ing. Markéta </a:t>
            </a:r>
            <a:r>
              <a:rPr lang="cs-CZ" b="1" dirty="0" err="1" smtClean="0"/>
              <a:t>Lutovská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2327563"/>
            <a:ext cx="7772400" cy="2918691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výzva č. 75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Deinstitucionalizace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psychiatrické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péče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</a:p>
          <a:p>
            <a:endParaRPr 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</a:t>
            </a:r>
            <a:b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infrastruktury pro poskytování zdravotních služeb a péče o zdraví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99592" y="1306800"/>
            <a:ext cx="7786848" cy="4818960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Kontakty na administrátory monitorovacího systému v regionech: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00529C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2" name="TextShape 3"/>
          <p:cNvSpPr txBox="1"/>
          <p:nvPr/>
        </p:nvSpPr>
        <p:spPr>
          <a:xfrm>
            <a:off x="899592" y="262080"/>
            <a:ext cx="7786848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MS 2014+</a:t>
            </a:r>
            <a:endParaRPr sz="36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E4E699E-CAD7-4030-B269-E6D1A5D825D8}" type="slidenum">
              <a:rPr lang="cs-CZ" sz="1200">
                <a:solidFill>
                  <a:srgbClr val="00529C"/>
                </a:solidFill>
                <a:latin typeface="Calibri"/>
              </a:rPr>
              <a:t>10</a:t>
            </a:fld>
            <a:endParaRPr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4464" t="12052" r="38988" b="8877"/>
          <a:stretch/>
        </p:blipFill>
        <p:spPr bwMode="auto">
          <a:xfrm>
            <a:off x="1047189" y="1667435"/>
            <a:ext cx="6510058" cy="4329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 smtClean="0"/>
              <a:t>Podání žádostí POUZE přes MS2014+</a:t>
            </a:r>
          </a:p>
          <a:p>
            <a:pPr marL="454025" lvl="1" indent="-187325"/>
            <a:r>
              <a:rPr lang="cs-CZ" dirty="0" smtClean="0"/>
              <a:t>Automatická registrace žádosti</a:t>
            </a:r>
          </a:p>
          <a:p>
            <a:pPr marL="454025" lvl="1" indent="-187325"/>
            <a:r>
              <a:rPr lang="cs-CZ" dirty="0" smtClean="0"/>
              <a:t>Automatické předložení na příslušné krajské oddělení CRR</a:t>
            </a:r>
          </a:p>
          <a:p>
            <a:pPr marL="454025" lvl="1" indent="-187325"/>
            <a:r>
              <a:rPr lang="cs-CZ" dirty="0" smtClean="0"/>
              <a:t>Žadatel bude depeší informován o přidělených manažerech projektu, kteří budou mít na starosti další administraci projektu </a:t>
            </a:r>
            <a:br>
              <a:rPr lang="cs-CZ" dirty="0" smtClean="0"/>
            </a:br>
            <a:r>
              <a:rPr lang="cs-CZ" dirty="0" smtClean="0"/>
              <a:t>a komunikaci se žadatelem</a:t>
            </a:r>
          </a:p>
          <a:p>
            <a:pPr marL="454025" lvl="1" indent="-187325"/>
            <a:r>
              <a:rPr lang="cs-CZ" dirty="0">
                <a:latin typeface="Calibri" panose="020F0502020204030204" pitchFamily="34" charset="0"/>
              </a:rPr>
              <a:t>Stav žádosti lze sledovat na </a:t>
            </a:r>
            <a:r>
              <a:rPr lang="cs-CZ" dirty="0">
                <a:latin typeface="Calibri" panose="020F0502020204030204" pitchFamily="34" charset="0"/>
                <a:hlinkClick r:id="rId2"/>
              </a:rPr>
              <a:t>http://www.crr.cz/cs/irop/stav-zadosti/</a:t>
            </a:r>
            <a:r>
              <a:rPr lang="cs-CZ" dirty="0">
                <a:latin typeface="Calibri" panose="020F0502020204030204" pitchFamily="34" charset="0"/>
              </a:rPr>
              <a:t> </a:t>
            </a:r>
          </a:p>
          <a:p>
            <a:pPr marL="454025" lvl="1" indent="-187325"/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Obrázek 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04926"/>
            <a:ext cx="6498073" cy="413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83280" y="1375816"/>
            <a:ext cx="8003160" cy="4872583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Provedena 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do 35 </a:t>
            </a:r>
            <a:r>
              <a:rPr lang="cs-CZ" sz="2000" b="1" u="sng" dirty="0" err="1" smtClean="0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od registrace žádosti v průběžné výzvě.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Probíhá 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elektronicky v MS2014+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, kontrolu provádí CRR.</a:t>
            </a:r>
            <a:endParaRPr lang="cs-CZ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92D050"/>
                </a:solidFill>
                <a:latin typeface="Calibri"/>
                <a:ea typeface="Calibri"/>
              </a:rPr>
              <a:t>Napravitelná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  <a:ea typeface="Calibri"/>
              </a:rPr>
              <a:t> </a:t>
            </a:r>
            <a:r>
              <a:rPr lang="cs-CZ" sz="2000" b="1" dirty="0">
                <a:solidFill>
                  <a:srgbClr val="00529C"/>
                </a:solidFill>
                <a:latin typeface="Calibri"/>
                <a:ea typeface="Calibri"/>
              </a:rPr>
              <a:t>a </a:t>
            </a:r>
            <a:r>
              <a:rPr lang="cs-CZ" sz="2000" b="1" dirty="0">
                <a:solidFill>
                  <a:srgbClr val="FF0000"/>
                </a:solidFill>
                <a:latin typeface="Calibri"/>
                <a:ea typeface="Calibri"/>
              </a:rPr>
              <a:t>nenapravitelná</a:t>
            </a:r>
            <a:r>
              <a:rPr lang="cs-CZ" sz="2000" b="1" dirty="0">
                <a:solidFill>
                  <a:srgbClr val="00529C"/>
                </a:solidFill>
                <a:latin typeface="Calibri"/>
                <a:ea typeface="Calibri"/>
              </a:rPr>
              <a:t> kritéria</a:t>
            </a:r>
            <a:endParaRPr lang="cs-CZ" sz="20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Obecná a specifická kritéria přijatelnosti jsou rozdělena na kritéria napravitelná a nenapravitelná.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Kritéria formálních náležitostí jsou vždy napravitelná.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V případě nesplnění alespoň jednoho kritéria s příznakem „nenapravitelné“ je žádost o podporu vyloučena z dalšího procesu hodnocení.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V případě nesplnění napravitelného kritéria může být žadatel vyzván </a:t>
            </a:r>
            <a:r>
              <a:rPr lang="cs-CZ" dirty="0" smtClean="0">
                <a:latin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>(maximálně dvakrát) k </a:t>
            </a:r>
            <a:r>
              <a:rPr lang="cs-CZ" dirty="0">
                <a:latin typeface="Calibri" panose="020F0502020204030204" pitchFamily="34" charset="0"/>
              </a:rPr>
              <a:t>doplnění.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529C"/>
                </a:solidFill>
                <a:latin typeface="Calibri"/>
              </a:rPr>
              <a:t>Výzvy k doplnění/upřesnění jsou žadateli zasílány formou depeší </a:t>
            </a:r>
            <a:br>
              <a:rPr lang="cs-CZ" sz="2000" b="1" dirty="0">
                <a:solidFill>
                  <a:srgbClr val="00529C"/>
                </a:solidFill>
                <a:latin typeface="Calibri"/>
              </a:rPr>
            </a:br>
            <a:r>
              <a:rPr lang="cs-CZ" sz="2000" b="1" dirty="0">
                <a:solidFill>
                  <a:srgbClr val="00529C"/>
                </a:solidFill>
                <a:latin typeface="Calibri"/>
              </a:rPr>
              <a:t>v MS2014+. Maximálně 2 výzvy, na doplnění má žadatel 5 </a:t>
            </a:r>
            <a:r>
              <a:rPr lang="cs-CZ" sz="2000" b="1" dirty="0" err="1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dirty="0">
                <a:solidFill>
                  <a:srgbClr val="00529C"/>
                </a:solidFill>
                <a:latin typeface="Calibri"/>
              </a:rPr>
              <a:t> (možnost prodloužení maximálně o dalších 5 </a:t>
            </a:r>
            <a:r>
              <a:rPr lang="cs-CZ" sz="2000" b="1" dirty="0" err="1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).</a:t>
            </a:r>
            <a:endParaRPr lang="cs-CZ" sz="2000" b="1" dirty="0">
              <a:solidFill>
                <a:srgbClr val="00529C"/>
              </a:solidFill>
              <a:latin typeface="Calibri"/>
            </a:endParaRPr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56" name="TextShape 3"/>
          <p:cNvSpPr txBox="1"/>
          <p:nvPr/>
        </p:nvSpPr>
        <p:spPr>
          <a:xfrm>
            <a:off x="727560" y="404664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Kontrola přijatelnosti a formálních náležitostí</a:t>
            </a:r>
            <a:endParaRPr lang="cs-CZ" dirty="0"/>
          </a:p>
        </p:txBody>
      </p:sp>
      <p:sp>
        <p:nvSpPr>
          <p:cNvPr id="15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E9BBD09-2EBC-4357-98C8-4CF6D932196D}" type="slidenum">
              <a:rPr lang="cs-CZ" sz="1200">
                <a:solidFill>
                  <a:srgbClr val="00529C"/>
                </a:solidFill>
                <a:latin typeface="Calibri"/>
              </a:rPr>
              <a:t>13</a:t>
            </a:fld>
            <a:endParaRPr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 smtClean="0"/>
              <a:t>1.1. Žádost </a:t>
            </a:r>
            <a:r>
              <a:rPr lang="cs-CZ" dirty="0"/>
              <a:t>je podána v předepsané formě</a:t>
            </a:r>
          </a:p>
          <a:p>
            <a:pPr marL="54292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Přes MS2014+.</a:t>
            </a:r>
          </a:p>
          <a:p>
            <a:pPr marL="54292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Informace v žádosti v souladu s informacemi v přílohách</a:t>
            </a:r>
          </a:p>
          <a:p>
            <a:pPr marL="54292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Nastavení etap projektu </a:t>
            </a:r>
          </a:p>
          <a:p>
            <a:pPr marL="54292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Nastavení harmonogramu projektu x datum zahájení první etapy a datum ukončení poslední etapy. </a:t>
            </a:r>
          </a:p>
          <a:p>
            <a:pPr marL="54292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Informace o vlastnické a ovládací struktuře</a:t>
            </a:r>
          </a:p>
          <a:p>
            <a:pPr marL="54292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Klíčové aktivity</a:t>
            </a:r>
          </a:p>
          <a:p>
            <a:endParaRPr lang="cs-CZ" sz="600" dirty="0" smtClean="0"/>
          </a:p>
          <a:p>
            <a:pPr marL="0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cs-CZ" dirty="0" smtClean="0"/>
              <a:t>1.2. Žádost </a:t>
            </a:r>
            <a:r>
              <a:rPr lang="cs-CZ" dirty="0"/>
              <a:t>je podepsána oprávněným zástupcem žadatele</a:t>
            </a:r>
          </a:p>
          <a:p>
            <a:pPr marL="54292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Statutární zástupce, popř. jim pověřená osoba na základě plné moci, či jiného pověření.</a:t>
            </a:r>
          </a:p>
          <a:p>
            <a:pPr marL="542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600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/>
              <a:t>1.3</a:t>
            </a:r>
            <a:r>
              <a:rPr lang="cs-CZ" dirty="0"/>
              <a:t>. Jsou doloženy všechny povinné přílohy a obsahově splňují požadované  </a:t>
            </a:r>
            <a:r>
              <a:rPr lang="cs-CZ" dirty="0" smtClean="0"/>
              <a:t> 	náležitosti</a:t>
            </a:r>
            <a:endParaRPr lang="cs-CZ" dirty="0"/>
          </a:p>
          <a:p>
            <a:pPr marL="458788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cs-CZ" b="1" dirty="0" smtClean="0"/>
              <a:t>Plná </a:t>
            </a:r>
            <a:r>
              <a:rPr lang="cs-CZ" b="1" dirty="0"/>
              <a:t>moc</a:t>
            </a:r>
          </a:p>
          <a:p>
            <a:pPr marL="534988" indent="-361950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r>
              <a:rPr lang="cs-CZ" dirty="0"/>
              <a:t>	</a:t>
            </a:r>
            <a:r>
              <a:rPr lang="cs-CZ" dirty="0" smtClean="0"/>
              <a:t>Relevantní v </a:t>
            </a:r>
            <a:r>
              <a:rPr lang="cs-CZ" dirty="0"/>
              <a:t>případě přenesení pravomocí na jinou </a:t>
            </a:r>
            <a:r>
              <a:rPr lang="cs-CZ" dirty="0" smtClean="0"/>
              <a:t>osobu, např. při podpisu žádosti.</a:t>
            </a:r>
            <a:br>
              <a:rPr lang="cs-CZ" dirty="0" smtClean="0"/>
            </a:br>
            <a:r>
              <a:rPr lang="cs-CZ" dirty="0" smtClean="0"/>
              <a:t>Plné moci příp. pověření </a:t>
            </a:r>
            <a:r>
              <a:rPr lang="cs-CZ" dirty="0"/>
              <a:t>jsou </a:t>
            </a:r>
            <a:r>
              <a:rPr lang="cs-CZ" dirty="0" smtClean="0"/>
              <a:t>nahrány </a:t>
            </a:r>
            <a:r>
              <a:rPr lang="cs-CZ" dirty="0"/>
              <a:t>v elektronické podobě </a:t>
            </a:r>
            <a:r>
              <a:rPr lang="cs-CZ" dirty="0" smtClean="0"/>
              <a:t>do ISKP14+. Vzor plné moci je uveden v Příloze č. 11 Obecných pravidel.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261938"/>
            <a:ext cx="8390965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formálních </a:t>
            </a:r>
            <a:r>
              <a:rPr lang="cs-CZ" dirty="0" smtClean="0"/>
              <a:t>náležitostí I – </a:t>
            </a:r>
            <a:r>
              <a:rPr lang="cs-CZ" dirty="0" smtClean="0">
                <a:solidFill>
                  <a:srgbClr val="00B050"/>
                </a:solidFill>
              </a:rPr>
              <a:t>NAPRAVITELNÁ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7" y="1306874"/>
            <a:ext cx="8003233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/>
              <a:t>1.3. Jsou </a:t>
            </a:r>
            <a:r>
              <a:rPr lang="cs-CZ" dirty="0"/>
              <a:t>doloženy všechny povinné přílohy a obsahově splňují </a:t>
            </a:r>
            <a:r>
              <a:rPr lang="cs-CZ" dirty="0" smtClean="0"/>
              <a:t>	požadované náležitosti</a:t>
            </a:r>
          </a:p>
          <a:p>
            <a:pPr marL="361950" lvl="1" indent="-361950">
              <a:spcBef>
                <a:spcPct val="20000"/>
              </a:spcBef>
              <a:spcAft>
                <a:spcPts val="200"/>
              </a:spcAft>
              <a:buNone/>
            </a:pPr>
            <a:endParaRPr lang="cs-CZ" sz="1500" dirty="0"/>
          </a:p>
          <a:p>
            <a:pPr marL="361950" indent="-3619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Dokumentace </a:t>
            </a:r>
            <a:r>
              <a:rPr lang="cs-CZ" b="1" dirty="0"/>
              <a:t>k zadávacím a výběrovým řízením </a:t>
            </a:r>
            <a:endParaRPr lang="cs-CZ" b="1" dirty="0" smtClean="0"/>
          </a:p>
          <a:p>
            <a:pPr marL="361950" indent="-3619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Územní rozhodnutí/Územní souhlas/Veřejnoprávní smlouva</a:t>
            </a:r>
          </a:p>
          <a:p>
            <a:pPr marL="361950" indent="-3619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Žádost </a:t>
            </a:r>
            <a:r>
              <a:rPr lang="cs-CZ" b="1" dirty="0"/>
              <a:t>o stavební </a:t>
            </a:r>
            <a:r>
              <a:rPr lang="cs-CZ" b="1" dirty="0" smtClean="0"/>
              <a:t>povolení/Ohlášení/Stavební povolení/Souhlas </a:t>
            </a:r>
            <a:r>
              <a:rPr lang="cs-CZ" b="1" dirty="0"/>
              <a:t>s provedením ohlášeného stavebního </a:t>
            </a:r>
            <a:r>
              <a:rPr lang="cs-CZ" b="1" dirty="0" smtClean="0"/>
              <a:t>záměru/Veřejnoprávní </a:t>
            </a:r>
            <a:r>
              <a:rPr lang="cs-CZ" b="1" dirty="0"/>
              <a:t>smlouva nahrazující stavební </a:t>
            </a:r>
            <a:r>
              <a:rPr lang="cs-CZ" b="1" dirty="0" smtClean="0"/>
              <a:t>povolení/Společné rozhodnutí </a:t>
            </a:r>
            <a:endParaRPr lang="cs-CZ" b="1" dirty="0"/>
          </a:p>
          <a:p>
            <a:pPr marL="361950" indent="-3619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Projektová dokumentace pro vydání stavebního povolení nebo pro ohlášení stavby</a:t>
            </a:r>
          </a:p>
          <a:p>
            <a:pPr marL="361950" indent="-361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532800" indent="-342900" algn="just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</a:pPr>
            <a:endParaRPr lang="cs-CZ" dirty="0" smtClean="0"/>
          </a:p>
          <a:p>
            <a:pPr marL="355600" algn="just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</a:pPr>
            <a:r>
              <a:rPr lang="cs-CZ" i="1" dirty="0" smtClean="0"/>
              <a:t>Pokud stavba nevyžaduje, je doložen doklad, ve kterém je popsáno proč je příloha nerelevantní. </a:t>
            </a:r>
          </a:p>
          <a:p>
            <a:pPr lvl="1" indent="0">
              <a:spcBef>
                <a:spcPts val="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lvl="1" indent="0" algn="just">
              <a:lnSpc>
                <a:spcPct val="110000"/>
              </a:lnSpc>
              <a:spcBef>
                <a:spcPts val="200"/>
              </a:spcBef>
              <a:buNone/>
            </a:pPr>
            <a:endParaRPr lang="cs-CZ" dirty="0" smtClean="0"/>
          </a:p>
          <a:p>
            <a:pPr marL="361950" indent="-361950" algn="just">
              <a:lnSpc>
                <a:spcPct val="110000"/>
              </a:lnSpc>
              <a:spcBef>
                <a:spcPts val="200"/>
              </a:spcBef>
            </a:pPr>
            <a:endParaRPr lang="cs-CZ" i="1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3137" y="261938"/>
            <a:ext cx="8503663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formálních náležitostí </a:t>
            </a:r>
            <a:r>
              <a:rPr lang="cs-CZ" dirty="0" smtClean="0"/>
              <a:t>II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cs-CZ" dirty="0" smtClean="0"/>
              <a:t>1.3</a:t>
            </a:r>
            <a:r>
              <a:rPr lang="cs-CZ" dirty="0"/>
              <a:t>. Jsou doloženy všechny povinné přílohy a obsahově splňují </a:t>
            </a:r>
            <a:r>
              <a:rPr lang="cs-CZ" dirty="0" smtClean="0"/>
              <a:t>	požadované náležitosti</a:t>
            </a:r>
            <a:endParaRPr lang="cs-CZ" b="1" dirty="0" smtClean="0"/>
          </a:p>
          <a:p>
            <a:pPr marL="361950" indent="-361950" algn="just" defTabSz="2667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6700" algn="l"/>
              </a:tabLst>
            </a:pPr>
            <a:endParaRPr lang="cs-CZ" b="1" dirty="0"/>
          </a:p>
          <a:p>
            <a:pPr marL="361950" indent="-361950" algn="just" defTabSz="2667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cs-CZ" b="1" dirty="0" smtClean="0"/>
              <a:t>Doklad </a:t>
            </a:r>
            <a:r>
              <a:rPr lang="cs-CZ" b="1" dirty="0"/>
              <a:t>o prokázání právních vztahů k majetku, který je předmětem projektu </a:t>
            </a:r>
            <a:endParaRPr lang="cs-CZ" dirty="0">
              <a:solidFill>
                <a:srgbClr val="FF0000"/>
              </a:solidFill>
            </a:endParaRPr>
          </a:p>
          <a:p>
            <a:pPr marL="6858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dirty="0" smtClean="0"/>
              <a:t>Výpisy </a:t>
            </a:r>
            <a:r>
              <a:rPr lang="cs-CZ" dirty="0"/>
              <a:t>z katastru </a:t>
            </a:r>
            <a:r>
              <a:rPr lang="cs-CZ" dirty="0" smtClean="0"/>
              <a:t>nemovitostí</a:t>
            </a:r>
          </a:p>
          <a:p>
            <a:pPr marL="6858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dirty="0" smtClean="0"/>
              <a:t>Nájemní </a:t>
            </a:r>
            <a:r>
              <a:rPr lang="cs-CZ" dirty="0"/>
              <a:t>smlouvu, smlouvu o </a:t>
            </a:r>
            <a:r>
              <a:rPr lang="cs-CZ" dirty="0" smtClean="0"/>
              <a:t>výpůjčce, smlouvu o smlouvě budoucí </a:t>
            </a:r>
            <a:r>
              <a:rPr lang="cs-CZ" dirty="0"/>
              <a:t>či jiný právní úkon nebo právní akt </a:t>
            </a:r>
            <a:r>
              <a:rPr lang="cs-CZ" dirty="0" smtClean="0"/>
              <a:t>(</a:t>
            </a:r>
            <a:r>
              <a:rPr lang="cs-CZ" dirty="0"/>
              <a:t>pokud žadatel není zapsán v katastru nemovitostí jako vlastník nebo subjekt s právem hospodaření</a:t>
            </a:r>
            <a:r>
              <a:rPr lang="cs-CZ" dirty="0" smtClean="0"/>
              <a:t>).</a:t>
            </a:r>
          </a:p>
          <a:p>
            <a:pPr marL="6858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dirty="0" smtClean="0"/>
              <a:t>Čestné prohlášení o uzavření majetkoprávní smlouvy (kraj, obec, DSO, církve)</a:t>
            </a:r>
            <a:endParaRPr lang="cs-CZ" dirty="0"/>
          </a:p>
          <a:p>
            <a:pPr marL="342900"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endParaRPr lang="cs-CZ" i="1" dirty="0"/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b="1" i="1" dirty="0">
                <a:solidFill>
                  <a:srgbClr val="00529C"/>
                </a:solidFill>
              </a:rPr>
              <a:t>Upozornění</a:t>
            </a:r>
          </a:p>
          <a:p>
            <a:pPr algn="just">
              <a:spcBef>
                <a:spcPts val="200"/>
              </a:spcBef>
              <a:tabLst>
                <a:tab pos="447675" algn="l"/>
              </a:tabLst>
            </a:pPr>
            <a:r>
              <a:rPr lang="cs-CZ" i="1" dirty="0">
                <a:solidFill>
                  <a:srgbClr val="00529C"/>
                </a:solidFill>
              </a:rPr>
              <a:t>Povede-li projekt k technickému zhodnocení pronajatého majetku, je nutné, aby možnost provádět technické zhodnocení na cizím majetku byla uvedena v nájemní smlouvě či ve smlouvě o výpůjčce </a:t>
            </a:r>
            <a:r>
              <a:rPr lang="cs-CZ" i="1" dirty="0" smtClean="0">
                <a:solidFill>
                  <a:srgbClr val="00529C"/>
                </a:solidFill>
              </a:rPr>
              <a:t>majetku, a to s podmínkou zachování výstupů minimálně po celou </a:t>
            </a:r>
            <a:r>
              <a:rPr lang="cs-CZ" i="1" dirty="0">
                <a:solidFill>
                  <a:srgbClr val="00529C"/>
                </a:solidFill>
              </a:rPr>
              <a:t>dobu udržitelnosti projektu</a:t>
            </a:r>
            <a:r>
              <a:rPr lang="cs-CZ" i="1" dirty="0" smtClean="0">
                <a:solidFill>
                  <a:srgbClr val="00529C"/>
                </a:solidFill>
              </a:rPr>
              <a:t>. </a:t>
            </a:r>
            <a:r>
              <a:rPr lang="cs-CZ" b="1" i="1" dirty="0">
                <a:solidFill>
                  <a:srgbClr val="00529C"/>
                </a:solidFill>
              </a:rPr>
              <a:t>Tuto smlouvu je nutné doložit</a:t>
            </a:r>
            <a:r>
              <a:rPr lang="cs-CZ" i="1" dirty="0" smtClean="0">
                <a:solidFill>
                  <a:srgbClr val="00529C"/>
                </a:solidFill>
              </a:rPr>
              <a:t>.</a:t>
            </a:r>
          </a:p>
          <a:p>
            <a:pPr algn="just">
              <a:spcBef>
                <a:spcPts val="200"/>
              </a:spcBef>
              <a:tabLst>
                <a:tab pos="447675" algn="l"/>
              </a:tabLst>
            </a:pPr>
            <a:r>
              <a:rPr lang="cs-CZ" b="1" i="1" dirty="0" smtClean="0">
                <a:solidFill>
                  <a:srgbClr val="00529C"/>
                </a:solidFill>
              </a:rPr>
              <a:t>Majetek lze zhodnocovat pouze u subjektů, které splňují podmínky oprávněných žadatelů této výzvy.</a:t>
            </a:r>
            <a:r>
              <a:rPr lang="cs-CZ" i="1" dirty="0" smtClean="0">
                <a:solidFill>
                  <a:srgbClr val="00529C"/>
                </a:solidFill>
              </a:rPr>
              <a:t> </a:t>
            </a:r>
            <a:endParaRPr lang="cs-CZ" i="1" dirty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3137" y="261938"/>
            <a:ext cx="8678475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formálních náležitostí </a:t>
            </a:r>
            <a:r>
              <a:rPr lang="cs-CZ" dirty="0" smtClean="0"/>
              <a:t>III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cs-CZ" sz="2000" b="1" dirty="0" smtClean="0">
                <a:solidFill>
                  <a:srgbClr val="00529C"/>
                </a:solidFill>
              </a:rPr>
              <a:t>1.3</a:t>
            </a:r>
            <a:r>
              <a:rPr lang="cs-CZ" sz="2000" b="1" dirty="0">
                <a:solidFill>
                  <a:srgbClr val="00529C"/>
                </a:solidFill>
              </a:rPr>
              <a:t>. Jsou doloženy všechny povinné přílohy a obsahově splňují </a:t>
            </a:r>
            <a:r>
              <a:rPr lang="cs-CZ" sz="2000" b="1" dirty="0" smtClean="0">
                <a:solidFill>
                  <a:srgbClr val="00529C"/>
                </a:solidFill>
              </a:rPr>
              <a:t>	požadované náležitosti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cs-CZ" sz="2000" b="1" dirty="0">
              <a:solidFill>
                <a:srgbClr val="00529C"/>
              </a:solidFill>
            </a:endParaRPr>
          </a:p>
          <a:p>
            <a:pPr marL="361950" indent="-3619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Podklady pro </a:t>
            </a:r>
            <a:r>
              <a:rPr lang="cs-CZ" b="1" smtClean="0"/>
              <a:t>hodnocení </a:t>
            </a:r>
            <a:r>
              <a:rPr lang="cs-CZ" b="1" smtClean="0"/>
              <a:t>projektu</a:t>
            </a:r>
            <a:endParaRPr lang="cs-CZ" b="1" dirty="0" smtClean="0"/>
          </a:p>
          <a:p>
            <a:pPr marL="64800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Dokládají všichni žadatelé</a:t>
            </a:r>
          </a:p>
          <a:p>
            <a:pPr marL="64800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Povinná osnova podkladů pro hodnocení projektu je uvedena v příloze č. 3 Specifických pravidel</a:t>
            </a:r>
          </a:p>
          <a:p>
            <a:pPr marL="362250" algn="just"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 marL="360000" indent="-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Položkový </a:t>
            </a:r>
            <a:r>
              <a:rPr lang="cs-CZ" b="1" dirty="0"/>
              <a:t>rozpočet stavby</a:t>
            </a:r>
          </a:p>
          <a:p>
            <a:pPr marL="64800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Ve stupni pro stavební povolení/ohlášení – dle SP (způsobilé/nezpůsobilé, hlavní/vedlejší)</a:t>
            </a:r>
          </a:p>
          <a:p>
            <a:pPr marL="64800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Ve stupni připravenosti k realizaci/zahájení VŘ – dle vyhlášky 230/2012</a:t>
            </a:r>
          </a:p>
          <a:p>
            <a:pPr marL="64800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Ve stupni ukončení VŘ – dle vyhlášky 230/2012</a:t>
            </a:r>
          </a:p>
          <a:p>
            <a:pPr marL="361950" indent="-361950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cs-CZ" sz="2000" i="1" dirty="0"/>
          </a:p>
          <a:p>
            <a:pPr marL="361950" indent="-36195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/>
          </a:p>
          <a:p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3137" y="261938"/>
            <a:ext cx="8638134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formálních náležitostí </a:t>
            </a:r>
            <a:r>
              <a:rPr lang="cs-CZ" dirty="0" smtClean="0"/>
              <a:t>IV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267291"/>
            <a:ext cx="8003232" cy="43588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00529C"/>
                </a:solidFill>
              </a:rPr>
              <a:t>1.3</a:t>
            </a:r>
            <a:r>
              <a:rPr lang="cs-CZ" sz="2000" b="1" dirty="0">
                <a:solidFill>
                  <a:srgbClr val="00529C"/>
                </a:solidFill>
              </a:rPr>
              <a:t>. Jsou doloženy všechny povinné přílohy a obsahově splňují </a:t>
            </a:r>
            <a:r>
              <a:rPr lang="cs-CZ" sz="2000" b="1" dirty="0" smtClean="0">
                <a:solidFill>
                  <a:srgbClr val="00529C"/>
                </a:solidFill>
              </a:rPr>
              <a:t>	požadované náležitosti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2000" b="1" dirty="0" smtClean="0">
              <a:solidFill>
                <a:srgbClr val="00529C"/>
              </a:solidFill>
            </a:endParaRPr>
          </a:p>
          <a:p>
            <a:pPr marL="285750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sz="1800" dirty="0" smtClean="0">
                <a:solidFill>
                  <a:schemeClr val="tx1"/>
                </a:solidFill>
              </a:rPr>
              <a:t>Oprávnění nebo registrace k poskytování zdravotních služeb dle zákona č. 372/2011 Sb., o zdravotních službách a podmínkách jejich poskytování v platném znění.</a:t>
            </a:r>
            <a:endParaRPr lang="cs-CZ" sz="1800" b="1" i="1" dirty="0" smtClean="0"/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Stanovisko Ministerstva zdravotnictví České republiky 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Vyjádření VZP </a:t>
            </a:r>
            <a:r>
              <a:rPr lang="cs-CZ" b="1" i="1" dirty="0" smtClean="0"/>
              <a:t>ČR </a:t>
            </a:r>
            <a:endParaRPr lang="cs-CZ" b="0" i="1" dirty="0" smtClean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0"/>
              </a:spcBef>
              <a:spcAft>
                <a:spcPts val="18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Vyjádření zaměstnanecké zdravotní </a:t>
            </a:r>
            <a:r>
              <a:rPr lang="cs-CZ" sz="1800" i="1" dirty="0" smtClean="0">
                <a:solidFill>
                  <a:schemeClr val="tx1"/>
                </a:solidFill>
              </a:rPr>
              <a:t>pojišťovny </a:t>
            </a:r>
          </a:p>
          <a:p>
            <a:pPr marL="285750" lvl="1" indent="-285750">
              <a:spcBef>
                <a:spcPts val="0"/>
              </a:spcBef>
              <a:spcAft>
                <a:spcPts val="18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Čestné </a:t>
            </a:r>
            <a:r>
              <a:rPr lang="cs-CZ" sz="1800" dirty="0">
                <a:solidFill>
                  <a:schemeClr val="tx1"/>
                </a:solidFill>
              </a:rPr>
              <a:t>prohlášení o skutečném majiteli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625475" lvl="1" indent="-285750">
              <a:spcBef>
                <a:spcPts val="0"/>
              </a:spcBef>
              <a:spcAft>
                <a:spcPts val="600"/>
              </a:spcAft>
              <a:buNone/>
            </a:pPr>
            <a:endParaRPr lang="cs-CZ" sz="1900" b="0" dirty="0" smtClean="0">
              <a:solidFill>
                <a:schemeClr val="tx1"/>
              </a:solidFill>
            </a:endParaRPr>
          </a:p>
          <a:p>
            <a:pPr marL="625475" lvl="1" indent="-285750">
              <a:spcBef>
                <a:spcPts val="0"/>
              </a:spcBef>
              <a:spcAft>
                <a:spcPts val="600"/>
              </a:spcAft>
              <a:buNone/>
            </a:pPr>
            <a:endParaRPr lang="cs-CZ" sz="1900" b="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2918" y="261938"/>
            <a:ext cx="8503663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formálních náležitostí </a:t>
            </a:r>
            <a:r>
              <a:rPr lang="cs-CZ" dirty="0" smtClean="0"/>
              <a:t>V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39926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00529C"/>
                </a:solidFill>
              </a:rPr>
              <a:t>2.1.	Žadatel splňuje definici oprávněného příjemce pro příslušný 	specifický cíl a výzvu:</a:t>
            </a:r>
          </a:p>
          <a:p>
            <a:endParaRPr lang="cs-CZ" sz="2000" b="1" dirty="0" smtClean="0">
              <a:solidFill>
                <a:srgbClr val="00529C"/>
              </a:solidFill>
            </a:endParaRP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příspěvková  organizace zřizovaná Ministerstvem zdravotnictví ČR</a:t>
            </a: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kraje a jimi zřizované a zakládané organizace,</a:t>
            </a: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obce a jimi zřizované a zakládané organizace,</a:t>
            </a: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dobrovolné svazky obcí a jimi zřizované a zakládané organizace,</a:t>
            </a: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n</a:t>
            </a:r>
            <a:r>
              <a:rPr lang="cs-CZ" sz="1800" dirty="0" smtClean="0"/>
              <a:t>estátní neziskové organizace,</a:t>
            </a: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c</a:t>
            </a:r>
            <a:r>
              <a:rPr lang="cs-CZ" sz="1800" dirty="0" smtClean="0"/>
              <a:t>írkve a církevní organizace,</a:t>
            </a: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o</a:t>
            </a:r>
            <a:r>
              <a:rPr lang="cs-CZ" sz="1800" dirty="0" smtClean="0"/>
              <a:t>bchodní společnosti </a:t>
            </a:r>
            <a:r>
              <a:rPr lang="cs-CZ" sz="1800" dirty="0"/>
              <a:t>poskytující veřejnou službu v oblasti zdravotní péče podle zákona č. 372/2011 Sb. , o zdravotních službách</a:t>
            </a:r>
            <a:r>
              <a:rPr lang="cs-CZ" sz="1800" dirty="0" smtClean="0"/>
              <a:t>.</a:t>
            </a:r>
          </a:p>
          <a:p>
            <a:pPr marL="803275" lvl="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další subjekty poskytující veřejnou službu v oblasti zdravotní péče podle zákona č. 372/2011 Sb. , o zdravotních službách.</a:t>
            </a:r>
          </a:p>
          <a:p>
            <a:endParaRPr lang="cs-CZ" sz="1900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3522" y="261938"/>
            <a:ext cx="8710697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Obecná kritéria </a:t>
            </a:r>
            <a:r>
              <a:rPr lang="cs-CZ" dirty="0" smtClean="0"/>
              <a:t>přijatelnosti I - </a:t>
            </a:r>
            <a:r>
              <a:rPr lang="cs-CZ" dirty="0" smtClean="0">
                <a:solidFill>
                  <a:srgbClr val="FF0000"/>
                </a:solidFill>
              </a:rPr>
              <a:t>NENAPRAVITELNÁ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3280" y="1628800"/>
            <a:ext cx="8003160" cy="46085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Státní příspěvková organizace zřízená Zákonem č. 248/2000 Sb., o podpoře regionálního rozvoje, a řízená Ministerstvem pro místní rozvoj ČR.</a:t>
            </a:r>
            <a:endParaRPr lang="cs-CZ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Z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prostředkující subjekt pro vybrané operační programy </a:t>
            </a:r>
            <a:endParaRPr lang="cs-CZ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konzultační a informační činnost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kontrola a monitoring realizace projektů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(2014-2020) Integrovaný regionální operační program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(2007-2013) Integrovaný operační program, OP Technická pomoc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(2004-2006) Společný regionální operační program, OP JPD2</a:t>
            </a:r>
            <a:endParaRPr lang="cs-CZ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(1998-2004) předvstupní programy (PHARE, ISPA, SAPARD)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Kontrolní subjekt pro operační programy Cíle 3 (nyní Cíl 2)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H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ostitelská organizace pro pracoviště 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Enterprise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Europe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Network</a:t>
            </a:r>
            <a:endParaRPr lang="cs-CZ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poradenství pro malé a střední podnikatele</a:t>
            </a:r>
            <a:endParaRPr lang="cs-CZ" sz="1600" dirty="0" smtClean="0">
              <a:latin typeface="Calibri" panose="020F0502020204030204" pitchFamily="34" charset="0"/>
            </a:endParaRPr>
          </a:p>
          <a:p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S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práva Regionálního informačního servisu (RIS) a Mapového serveru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rozsáhlá pravidelně aktualizovaná databáze regionálních dat a jejich zobrazení v mapě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683280" y="484920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Centrum</a:t>
            </a:r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 regionální rozvoj České republiky</a:t>
            </a:r>
          </a:p>
        </p:txBody>
      </p:sp>
      <p:sp>
        <p:nvSpPr>
          <p:cNvPr id="129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013DBF-F672-4C8B-B20A-8BA5C9BA7137}" type="slidenum">
              <a:rPr lang="cs-CZ" sz="1200">
                <a:solidFill>
                  <a:srgbClr val="00529C"/>
                </a:solidFill>
                <a:latin typeface="Calibri"/>
              </a:rPr>
              <a:t>2</a:t>
            </a:fld>
            <a:endParaRPr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Autofit/>
          </a:bodyPr>
          <a:lstStyle/>
          <a:p>
            <a:pPr algn="just"/>
            <a:r>
              <a:rPr lang="cs-CZ" b="1" dirty="0" smtClean="0">
                <a:solidFill>
                  <a:srgbClr val="00529C"/>
                </a:solidFill>
              </a:rPr>
              <a:t>2.2.	Projekt </a:t>
            </a:r>
            <a:r>
              <a:rPr lang="cs-CZ" b="1" dirty="0">
                <a:solidFill>
                  <a:srgbClr val="00529C"/>
                </a:solidFill>
              </a:rPr>
              <a:t>je v souladu s pravidly veřejné </a:t>
            </a:r>
            <a:r>
              <a:rPr lang="cs-CZ" b="1" dirty="0" smtClean="0">
                <a:solidFill>
                  <a:srgbClr val="00529C"/>
                </a:solidFill>
              </a:rPr>
              <a:t>podpory</a:t>
            </a:r>
          </a:p>
          <a:p>
            <a:pPr marL="771525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Podpořeny budou projekty nezakládající veřejnou podporu ve smyslu článku 107 odst. 1 Smlouvy o fungování Evropské unie.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2.3.	</a:t>
            </a:r>
            <a:r>
              <a:rPr lang="cs-CZ" b="1" dirty="0" smtClean="0">
                <a:solidFill>
                  <a:srgbClr val="00529C"/>
                </a:solidFill>
              </a:rPr>
              <a:t>Statutární </a:t>
            </a:r>
            <a:r>
              <a:rPr lang="cs-CZ" b="1" dirty="0">
                <a:solidFill>
                  <a:srgbClr val="00529C"/>
                </a:solidFill>
              </a:rPr>
              <a:t>zástupce žadatele je trestně bezúhonný</a:t>
            </a:r>
          </a:p>
          <a:p>
            <a:pPr marL="771525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Souhlas s čestným prohlášením v IS KP14+, ze kterého vyplývá trestní bezúhonnost.</a:t>
            </a:r>
          </a:p>
          <a:p>
            <a:pPr marL="771525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90250" algn="just">
              <a:spcBef>
                <a:spcPts val="0"/>
              </a:spcBef>
              <a:spcAft>
                <a:spcPts val="0"/>
              </a:spcAft>
            </a:pPr>
            <a:endParaRPr lang="cs-CZ" sz="600" b="1" dirty="0">
              <a:solidFill>
                <a:srgbClr val="00529C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9401" y="254363"/>
            <a:ext cx="8658938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Obecná kritéria přijatelnosti </a:t>
            </a:r>
            <a:r>
              <a:rPr lang="cs-CZ" dirty="0" smtClean="0"/>
              <a:t>II - </a:t>
            </a:r>
            <a:r>
              <a:rPr lang="cs-CZ" dirty="0">
                <a:solidFill>
                  <a:srgbClr val="FF0000"/>
                </a:solidFill>
              </a:rPr>
              <a:t>NENAPRAVITELNÁ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310661"/>
            <a:ext cx="7700425" cy="48192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00529C"/>
                </a:solidFill>
              </a:rPr>
              <a:t>2.4.	Projekt </a:t>
            </a:r>
            <a:r>
              <a:rPr lang="cs-CZ" b="1" dirty="0">
                <a:solidFill>
                  <a:srgbClr val="00529C"/>
                </a:solidFill>
              </a:rPr>
              <a:t>je svým zaměřením v souladu s cíli a podporovanými </a:t>
            </a:r>
            <a:r>
              <a:rPr lang="cs-CZ" b="1" dirty="0" smtClean="0">
                <a:solidFill>
                  <a:srgbClr val="00529C"/>
                </a:solidFill>
              </a:rPr>
              <a:t>	aktivitami výzvy</a:t>
            </a:r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smtClean="0"/>
              <a:t>Z popisu projektu a podkladů pro hodnocení je zřejmé, že se jedná </a:t>
            </a:r>
          </a:p>
          <a:p>
            <a:pPr marL="431800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 projekt zaměřený na </a:t>
            </a:r>
            <a:r>
              <a:rPr lang="cs-CZ" dirty="0" err="1" smtClean="0"/>
              <a:t>Deinstitucionalizaci</a:t>
            </a:r>
            <a:r>
              <a:rPr lang="cs-CZ" dirty="0" smtClean="0"/>
              <a:t> </a:t>
            </a:r>
            <a:r>
              <a:rPr lang="cs-CZ" dirty="0"/>
              <a:t>psychiatrické </a:t>
            </a:r>
            <a:r>
              <a:rPr lang="cs-CZ" dirty="0" smtClean="0"/>
              <a:t>péče, v souladu s aktivitami uvedenými v kap. 2.2. </a:t>
            </a:r>
            <a:r>
              <a:rPr lang="cs-CZ" dirty="0"/>
              <a:t>Specifických pravidel. </a:t>
            </a:r>
            <a:r>
              <a:rPr lang="cs-CZ" dirty="0" smtClean="0"/>
              <a:t>Podpora </a:t>
            </a:r>
            <a:r>
              <a:rPr lang="cs-CZ" dirty="0"/>
              <a:t>je zaměřena na služby center duševního zdraví, psychoterapeutické stacionáře a psychiatrické ambulance s rozšířenou </a:t>
            </a:r>
            <a:r>
              <a:rPr lang="cs-CZ" dirty="0" smtClean="0"/>
              <a:t>péčí, mobilní týmy.</a:t>
            </a:r>
          </a:p>
          <a:p>
            <a:pPr marL="431800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spcBef>
                <a:spcPts val="600"/>
              </a:spcBef>
            </a:pPr>
            <a:r>
              <a:rPr lang="pl-PL" b="1" dirty="0" smtClean="0">
                <a:solidFill>
                  <a:srgbClr val="00529C"/>
                </a:solidFill>
              </a:rPr>
              <a:t>2.5.	Projekt je v souladu s podmínkami výzvy</a:t>
            </a:r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zahájení/ukončení realizace projektu (1. 1. 2014 – 31.12.2021),</a:t>
            </a:r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termín ukončení realizace projektu je po datu podání žádosti </a:t>
            </a:r>
            <a:br>
              <a:rPr lang="pl-PL" dirty="0" smtClean="0"/>
            </a:br>
            <a:r>
              <a:rPr lang="pl-PL" dirty="0" smtClean="0"/>
              <a:t>o podporu,</a:t>
            </a:r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popis cílových skupin,</a:t>
            </a:r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místo realizace projektu – celé území ČR mimo hl. m. Prahu, </a:t>
            </a:r>
          </a:p>
          <a:p>
            <a:pPr marL="431800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7585" y="261938"/>
            <a:ext cx="8307238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Obecná kritéria </a:t>
            </a:r>
            <a:r>
              <a:rPr lang="cs-CZ" dirty="0" smtClean="0"/>
              <a:t>přijatelnosti III </a:t>
            </a:r>
            <a:r>
              <a:rPr lang="cs-CZ" dirty="0"/>
              <a:t>- </a:t>
            </a:r>
            <a:r>
              <a:rPr lang="cs-CZ" dirty="0" smtClean="0">
                <a:solidFill>
                  <a:srgbClr val="00B050"/>
                </a:solidFill>
              </a:rPr>
              <a:t>NAPRAVITELNÁ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3992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529C"/>
                </a:solidFill>
              </a:rPr>
              <a:t>2.6.	Projekt respektuje minimální a maximální hranici celkových způsobilých 	výdajů, pokud jsou stanoveny</a:t>
            </a:r>
          </a:p>
          <a:p>
            <a:pPr marL="798513" indent="-347663">
              <a:buFont typeface="Arial" pitchFamily="34" charset="0"/>
              <a:buChar char="•"/>
            </a:pPr>
            <a:r>
              <a:rPr lang="cs-CZ" dirty="0" smtClean="0"/>
              <a:t>Min. 1 mil. Kč, max. 40 mil. Kč</a:t>
            </a:r>
          </a:p>
          <a:p>
            <a:pPr marL="798513" indent="-347663">
              <a:buFont typeface="Arial" pitchFamily="34" charset="0"/>
              <a:buChar char="•"/>
            </a:pPr>
            <a:endParaRPr lang="cs-CZ" dirty="0" smtClean="0"/>
          </a:p>
          <a:p>
            <a:pPr marL="457200" indent="-457200"/>
            <a:r>
              <a:rPr lang="cs-CZ" b="1" dirty="0" smtClean="0">
                <a:solidFill>
                  <a:srgbClr val="00529C"/>
                </a:solidFill>
              </a:rPr>
              <a:t>2.7. 	Projekt </a:t>
            </a:r>
            <a:r>
              <a:rPr lang="cs-CZ" b="1" dirty="0">
                <a:solidFill>
                  <a:srgbClr val="00529C"/>
                </a:solidFill>
              </a:rPr>
              <a:t>respektuje limity </a:t>
            </a:r>
            <a:r>
              <a:rPr lang="cs-CZ" b="1" dirty="0" smtClean="0">
                <a:solidFill>
                  <a:srgbClr val="00529C"/>
                </a:solidFill>
              </a:rPr>
              <a:t>způsobilých výdajů, pokud jsou stanoveny</a:t>
            </a:r>
          </a:p>
          <a:p>
            <a:pPr marL="785813" lvl="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výdaje za </a:t>
            </a:r>
            <a:r>
              <a:rPr lang="cs-CZ" sz="1800" b="1" dirty="0" smtClean="0"/>
              <a:t>nákup pozemků </a:t>
            </a:r>
            <a:r>
              <a:rPr lang="cs-CZ" sz="1800" dirty="0" smtClean="0"/>
              <a:t>maximálně ve výši 10 % celkových způsobilých výdajů projektu. </a:t>
            </a:r>
          </a:p>
          <a:p>
            <a:pPr marL="785813" lvl="5" indent="-342900">
              <a:spcBef>
                <a:spcPts val="0"/>
              </a:spcBef>
              <a:buNone/>
            </a:pPr>
            <a:endParaRPr lang="cs-CZ" sz="1800" dirty="0" smtClean="0"/>
          </a:p>
          <a:p>
            <a:pPr marL="785813" lvl="5" indent="-342900">
              <a:spcBef>
                <a:spcPts val="0"/>
              </a:spcBef>
              <a:buNone/>
            </a:pPr>
            <a:r>
              <a:rPr lang="cs-CZ" sz="1800" b="1" dirty="0" smtClean="0"/>
              <a:t>AKTIVITA – Zřízení nových či rekonstrukce stávajících zařízení pro poskytování komunitní péče</a:t>
            </a:r>
          </a:p>
          <a:p>
            <a:pPr marL="785813" lvl="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CDZ – max. 30 mil. Kč</a:t>
            </a:r>
          </a:p>
          <a:p>
            <a:pPr marL="785813" lvl="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Stacionáře se zaměřením na psychoterapeutické služby – max. 5 mil. Kč</a:t>
            </a:r>
          </a:p>
          <a:p>
            <a:pPr marL="785813" lvl="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Psychiatrické ambulance s rozšířenou péčí – max. 5 mil. Kč</a:t>
            </a:r>
          </a:p>
          <a:p>
            <a:pPr marL="785813" lvl="5" indent="-342900">
              <a:spcBef>
                <a:spcPts val="0"/>
              </a:spcBef>
              <a:buNone/>
            </a:pPr>
            <a:endParaRPr lang="cs-CZ" sz="1800" dirty="0" smtClean="0"/>
          </a:p>
          <a:p>
            <a:pPr marL="785813" lvl="5" indent="-342900">
              <a:spcBef>
                <a:spcPts val="0"/>
              </a:spcBef>
              <a:buNone/>
            </a:pPr>
            <a:r>
              <a:rPr lang="cs-CZ" sz="1800" b="1" dirty="0" smtClean="0"/>
              <a:t>AKTIVITA – Vybavení mobilních komunitních týmů</a:t>
            </a:r>
          </a:p>
          <a:p>
            <a:pPr marL="785813" lvl="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max. 5 mil. Kč</a:t>
            </a:r>
          </a:p>
          <a:p>
            <a:pPr marL="785813" lvl="5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307238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Obecná kritéria přijatelnosti </a:t>
            </a:r>
            <a:r>
              <a:rPr lang="cs-CZ" dirty="0" smtClean="0"/>
              <a:t>IV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3"/>
            <a:ext cx="7959349" cy="4561663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 smtClean="0">
                <a:solidFill>
                  <a:srgbClr val="00529C"/>
                </a:solidFill>
              </a:rPr>
              <a:t>2.8.	Výsledky projektu jsou udržitelné</a:t>
            </a:r>
          </a:p>
          <a:p>
            <a:pPr marL="77152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300" dirty="0"/>
              <a:t>V </a:t>
            </a:r>
            <a:r>
              <a:rPr lang="cs-CZ" sz="2300" dirty="0" smtClean="0"/>
              <a:t>kapitole 11 Podkladů pro hodnocení je popsáno zajištění udržitelnosti projektu. </a:t>
            </a:r>
          </a:p>
          <a:p>
            <a:pPr marL="290250">
              <a:spcBef>
                <a:spcPts val="0"/>
              </a:spcBef>
            </a:pPr>
            <a:endParaRPr lang="cs-CZ" sz="2300" b="1" dirty="0" smtClean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300" b="1" dirty="0" smtClean="0">
                <a:solidFill>
                  <a:srgbClr val="00529C"/>
                </a:solidFill>
              </a:rPr>
              <a:t>2.9.	Projekt </a:t>
            </a:r>
            <a:r>
              <a:rPr lang="cs-CZ" sz="2300" b="1" dirty="0">
                <a:solidFill>
                  <a:srgbClr val="00529C"/>
                </a:solidFill>
              </a:rPr>
              <a:t>nemá negativní vliv na žádnou z horizontálních priorit IROP </a:t>
            </a:r>
            <a:r>
              <a:rPr lang="cs-CZ" sz="2300" b="1" dirty="0" smtClean="0">
                <a:solidFill>
                  <a:srgbClr val="00529C"/>
                </a:solidFill>
              </a:rPr>
              <a:t>	(</a:t>
            </a:r>
            <a:r>
              <a:rPr lang="cs-CZ" sz="2300" b="1" dirty="0">
                <a:solidFill>
                  <a:srgbClr val="00529C"/>
                </a:solidFill>
              </a:rPr>
              <a:t>udržitelný rozvoj, rovné příležitosti a zákaz diskriminace, rovnost mužů a </a:t>
            </a:r>
            <a:r>
              <a:rPr lang="cs-CZ" sz="2300" b="1" dirty="0" smtClean="0">
                <a:solidFill>
                  <a:srgbClr val="00529C"/>
                </a:solidFill>
              </a:rPr>
              <a:t>	žen</a:t>
            </a:r>
            <a:r>
              <a:rPr lang="cs-CZ" sz="2300" b="1" dirty="0">
                <a:solidFill>
                  <a:srgbClr val="00529C"/>
                </a:solidFill>
              </a:rPr>
              <a:t>)</a:t>
            </a:r>
          </a:p>
          <a:p>
            <a:pPr marL="771525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300" dirty="0" smtClean="0"/>
              <a:t>Vliv projektu žadatel popisuje v Podkladech pro hodnocení projektu v kapitole 10 a v žádosti o podporu. Projekt nesmí mít negativní vliv na žádnou z horizontálních priorit. V případě kladného vlivu, musí žadatel tento popsat.</a:t>
            </a:r>
          </a:p>
          <a:p>
            <a:pPr marL="771525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300" dirty="0" smtClean="0"/>
              <a:t>Příloha č. 24 Obecných pravidel pro žadatele a příjemce uvádí </a:t>
            </a:r>
            <a:r>
              <a:rPr lang="cs-CZ" sz="2300" u="sng" dirty="0" smtClean="0"/>
              <a:t>doporučení</a:t>
            </a:r>
            <a:r>
              <a:rPr lang="cs-CZ" sz="2300" dirty="0" smtClean="0"/>
              <a:t> pro vyhodnocení vlivu projektu na jednotlivé horizontální priority, není tedy pro žadatele závazná.</a:t>
            </a:r>
          </a:p>
          <a:p>
            <a:pPr marL="428625" lvl="2" indent="0">
              <a:spcBef>
                <a:spcPts val="0"/>
              </a:spcBef>
              <a:buNone/>
            </a:pPr>
            <a:endParaRPr lang="cs-CZ" sz="2300" dirty="0"/>
          </a:p>
          <a:p>
            <a:pPr algn="just"/>
            <a:r>
              <a:rPr lang="cs-CZ" sz="2300" b="1" dirty="0" smtClean="0">
                <a:solidFill>
                  <a:srgbClr val="00529C"/>
                </a:solidFill>
              </a:rPr>
              <a:t>2.10. Potřebnost </a:t>
            </a:r>
            <a:r>
              <a:rPr lang="cs-CZ" sz="2300" b="1" dirty="0">
                <a:solidFill>
                  <a:srgbClr val="00529C"/>
                </a:solidFill>
              </a:rPr>
              <a:t>realizace projektu je odůvodněná</a:t>
            </a:r>
          </a:p>
          <a:p>
            <a:pPr marL="771525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300" dirty="0"/>
              <a:t>Popis </a:t>
            </a:r>
            <a:r>
              <a:rPr lang="cs-CZ" sz="2300" dirty="0" smtClean="0"/>
              <a:t>potřebnosti projektu v kapitole 4 Podkladů pro hodnocení projektu.</a:t>
            </a:r>
            <a:endParaRPr lang="cs-CZ" sz="23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Obecná kritéria přijatelnosti </a:t>
            </a:r>
            <a:r>
              <a:rPr lang="cs-CZ" dirty="0" smtClean="0"/>
              <a:t>V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789954"/>
            <a:ext cx="7700425" cy="199704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529C"/>
                </a:solidFill>
              </a:rPr>
              <a:t>3.1.</a:t>
            </a:r>
            <a:r>
              <a:rPr lang="cs-CZ" b="1" dirty="0">
                <a:solidFill>
                  <a:srgbClr val="00529C"/>
                </a:solidFill>
              </a:rPr>
              <a:t>	Žadatel je poskytovatelem zdravotních služeb podle zákona č. 	372/2011 </a:t>
            </a:r>
            <a:r>
              <a:rPr lang="cs-CZ" b="1" dirty="0" smtClean="0">
                <a:solidFill>
                  <a:srgbClr val="00529C"/>
                </a:solidFill>
              </a:rPr>
              <a:t>	Sb</a:t>
            </a:r>
            <a:r>
              <a:rPr lang="cs-CZ" b="1" dirty="0">
                <a:solidFill>
                  <a:srgbClr val="00529C"/>
                </a:solidFill>
              </a:rPr>
              <a:t>., o zdravotních službách a podmínkách jejich 	poskytování v platném </a:t>
            </a:r>
            <a:r>
              <a:rPr lang="cs-CZ" b="1" dirty="0" smtClean="0">
                <a:solidFill>
                  <a:srgbClr val="00529C"/>
                </a:solidFill>
              </a:rPr>
              <a:t>	znění</a:t>
            </a:r>
            <a:endParaRPr lang="cs-CZ" b="1" dirty="0">
              <a:solidFill>
                <a:srgbClr val="00529C"/>
              </a:solidFill>
            </a:endParaRP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cs-CZ" dirty="0" smtClean="0"/>
              <a:t>U žadatele kraj, obec, DSO církev je kritérium nerelevantní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cs-CZ" dirty="0" smtClean="0"/>
              <a:t>Kraj, obec, DSO, církev doloží z důvodu zachování rovného přístupu oprávnění nebo registraci k poskytování zdravotních služeb na subjekt, který bude služby vykonávat.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183137" y="261938"/>
            <a:ext cx="8805588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Specifická kritéria </a:t>
            </a:r>
            <a:r>
              <a:rPr lang="cs-CZ" dirty="0" smtClean="0"/>
              <a:t>přijatelnosti I - </a:t>
            </a:r>
            <a:r>
              <a:rPr lang="cs-CZ" dirty="0" smtClean="0">
                <a:solidFill>
                  <a:srgbClr val="FF0000"/>
                </a:solidFill>
              </a:rPr>
              <a:t>NENAPRAVITELNÁ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269699"/>
            <a:ext cx="8003232" cy="493571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900" b="1" dirty="0" smtClean="0">
                <a:solidFill>
                  <a:srgbClr val="00529C"/>
                </a:solidFill>
              </a:rPr>
              <a:t>3.2.	Projekt není zaměřen na investice do infrastruktury pro poskytování 	dlouhodobé péče 	v psychiatrických nemocnicích.</a:t>
            </a:r>
          </a:p>
          <a:p>
            <a:pPr marL="7560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smtClean="0"/>
              <a:t>Pro 75. výzvu je kritérium nerelevantní.</a:t>
            </a:r>
            <a:endParaRPr lang="cs-CZ" sz="1900" b="1" dirty="0">
              <a:solidFill>
                <a:srgbClr val="00529C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900" b="1" dirty="0" smtClean="0">
                <a:solidFill>
                  <a:srgbClr val="00529C"/>
                </a:solidFill>
              </a:rPr>
              <a:t>3.3.	Projekt je v souladu se strategií reformy psychiatrické péče.</a:t>
            </a:r>
          </a:p>
          <a:p>
            <a:pPr marL="771525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 smtClean="0"/>
              <a:t>Aktivita A) - Stanovisko Ministerstva zdravotnictví ČR.</a:t>
            </a:r>
          </a:p>
          <a:p>
            <a:pPr marL="771525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900" dirty="0" smtClean="0"/>
              <a:t>Aktivita B) – kap. 4.1. podkladů pro hodnocení projektu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900" b="1" dirty="0" smtClean="0">
                <a:solidFill>
                  <a:srgbClr val="00529C"/>
                </a:solidFill>
              </a:rPr>
              <a:t>3.4.</a:t>
            </a:r>
            <a:r>
              <a:rPr lang="cs-CZ" sz="1900" b="1" dirty="0">
                <a:solidFill>
                  <a:srgbClr val="00529C"/>
                </a:solidFill>
              </a:rPr>
              <a:t>	Projekt </a:t>
            </a:r>
            <a:r>
              <a:rPr lang="cs-CZ" sz="1900" b="1" dirty="0" smtClean="0">
                <a:solidFill>
                  <a:srgbClr val="00529C"/>
                </a:solidFill>
              </a:rPr>
              <a:t>plní standardy lůžkové akutní psychiatrické péče ve všeobecných 	nemocnicích</a:t>
            </a:r>
            <a:r>
              <a:rPr lang="cs-CZ" sz="1900" b="1" dirty="0">
                <a:solidFill>
                  <a:srgbClr val="00529C"/>
                </a:solidFill>
              </a:rPr>
              <a:t>.</a:t>
            </a:r>
          </a:p>
          <a:p>
            <a:pPr marL="7560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/>
              <a:t>Pro </a:t>
            </a:r>
            <a:r>
              <a:rPr lang="cs-CZ" sz="1900" dirty="0" smtClean="0"/>
              <a:t>75. </a:t>
            </a:r>
            <a:r>
              <a:rPr lang="cs-CZ" sz="1900" dirty="0"/>
              <a:t>výzvu je kritérium nerelevantní</a:t>
            </a:r>
            <a:r>
              <a:rPr lang="cs-CZ" sz="1900" dirty="0" smtClean="0"/>
              <a:t>.</a:t>
            </a:r>
            <a:endParaRPr lang="cs-CZ" altLang="ja-JP" sz="1900" b="1" dirty="0" smtClean="0">
              <a:solidFill>
                <a:srgbClr val="00529C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altLang="ja-JP" sz="1900" b="1" dirty="0" smtClean="0">
                <a:solidFill>
                  <a:srgbClr val="00529C"/>
                </a:solidFill>
              </a:rPr>
              <a:t>3.5.	Projekt plní standardy Center duševního zdraví</a:t>
            </a:r>
          </a:p>
          <a:p>
            <a:pPr marL="804863" indent="-354013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1900" dirty="0" smtClean="0"/>
              <a:t>Uvedeno ve Stanovisku Ministerstva zdravotnictví ČR dle realizovaných aktivit</a:t>
            </a:r>
            <a:endParaRPr lang="cs-CZ" altLang="ja-JP" sz="1900" b="1" dirty="0" smtClean="0">
              <a:solidFill>
                <a:srgbClr val="00529C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r>
              <a:rPr lang="cs-CZ" sz="1900" b="1" dirty="0" smtClean="0">
                <a:solidFill>
                  <a:srgbClr val="00529C"/>
                </a:solidFill>
              </a:rPr>
              <a:t>3.6. 	Žadatel doložil souhlas plátce péče s realizací projektu v případě, že bude docházet k rozšíření rozsahu poskytovaných hrazených zdravotních služeb.</a:t>
            </a:r>
          </a:p>
          <a:p>
            <a:pPr marL="804863" indent="-35401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900" dirty="0" smtClean="0"/>
              <a:t>Hodnotí se pouze, pokud realizací projektu dojde k rozšíření objemu hrazených zdravotních služeb</a:t>
            </a:r>
            <a:endParaRPr lang="cs-CZ" sz="1900" dirty="0"/>
          </a:p>
          <a:p>
            <a:pPr marL="428625" lvl="1" indent="0" algn="just">
              <a:spcBef>
                <a:spcPts val="0"/>
              </a:spcBef>
              <a:buNone/>
            </a:pP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925" y="261938"/>
            <a:ext cx="8635041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Specifická kritéria </a:t>
            </a:r>
            <a:r>
              <a:rPr lang="cs-CZ" dirty="0" smtClean="0"/>
              <a:t>přijatelnosti II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Autofit/>
          </a:bodyPr>
          <a:lstStyle/>
          <a:p>
            <a:pPr marL="432000" indent="-457200" algn="just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00529C"/>
                </a:solidFill>
              </a:rPr>
              <a:t>3.7. 	V hodnocení </a:t>
            </a:r>
            <a:r>
              <a:rPr lang="cs-CZ" b="1" dirty="0" err="1">
                <a:solidFill>
                  <a:srgbClr val="00529C"/>
                </a:solidFill>
              </a:rPr>
              <a:t>eCBA</a:t>
            </a:r>
            <a:r>
              <a:rPr lang="cs-CZ" b="1" dirty="0">
                <a:solidFill>
                  <a:srgbClr val="00529C"/>
                </a:solidFill>
              </a:rPr>
              <a:t>/finanční analýze projekt dosáhne minimálně hodnoty ukazatelů.</a:t>
            </a:r>
          </a:p>
          <a:p>
            <a:pPr marL="612000" indent="-352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Nerelevantní pro projekty s celkovými způsobilými výdaji nižšími než 5 mil. Kč.</a:t>
            </a:r>
          </a:p>
          <a:p>
            <a:pPr marL="612000" indent="-352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Celkové způsobilé výdaje jsou vyšší než 5 mil. Kč, </a:t>
            </a:r>
            <a:r>
              <a:rPr lang="cs-CZ" dirty="0"/>
              <a:t>musí být zpracována finanční analýza;</a:t>
            </a:r>
          </a:p>
          <a:p>
            <a:pPr marL="612000" indent="-352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je sledována čistá současná hodnota v rámci Návratnosti investice pro finanční analýzu (ukazatel FNPV_FA); kritérium je splněno, pokud je hodnota nižší  než 0;</a:t>
            </a:r>
          </a:p>
          <a:p>
            <a:pPr marL="612000" indent="-352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údaje jsou dostupné z CBA, která je součástí MS2014+;</a:t>
            </a:r>
            <a:r>
              <a:rPr lang="cs-CZ" altLang="ja-JP" dirty="0"/>
              <a:t> </a:t>
            </a:r>
          </a:p>
          <a:p>
            <a:pPr marL="612000" indent="-352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ja-JP" dirty="0"/>
              <a:t>příloha č. 17 Obecných pravidel – popis práce s modulem v MS2014+ a postupy pro zpracování finanční i ekonomické analýzy</a:t>
            </a:r>
          </a:p>
          <a:p>
            <a:pPr marL="612000" indent="-352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ja-JP" dirty="0"/>
              <a:t>kapitola 2.12 Specifických pravidel, která upřesňuje postup při vyplňování CBA.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rgbClr val="00529C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529C"/>
                </a:solidFill>
              </a:rPr>
              <a:t>3.8.	Žadatel má zajištěnou administrativní, finanční a provozní kapacitu k 	realizaci a 	udržitelnosti projektu.</a:t>
            </a:r>
          </a:p>
          <a:p>
            <a:pPr marL="723900" lvl="1" indent="-2730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Popis zajištění kapacit je obsažen v Podkladech pro hodnocení, kapitola 8, 11</a:t>
            </a:r>
            <a:endParaRPr lang="cs-CZ" sz="1800" dirty="0" smtClean="0"/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925" y="261938"/>
            <a:ext cx="8678173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Specifická kritéria přijatelnosti </a:t>
            </a:r>
            <a:r>
              <a:rPr lang="cs-CZ" dirty="0" smtClean="0"/>
              <a:t>III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Autofit/>
          </a:bodyPr>
          <a:lstStyle/>
          <a:p>
            <a:pPr marL="450850" lvl="2" indent="-450850" algn="just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00529C"/>
                </a:solidFill>
              </a:rPr>
              <a:t>3.9. 	Výdaje </a:t>
            </a:r>
            <a:r>
              <a:rPr lang="cs-CZ" sz="1800" b="1" dirty="0">
                <a:solidFill>
                  <a:srgbClr val="00529C"/>
                </a:solidFill>
              </a:rPr>
              <a:t>na hlavní aktivity v rozpočtu projektu odpovídají tržním cenám</a:t>
            </a:r>
          </a:p>
          <a:p>
            <a:pPr marL="712800" lvl="0" indent="-285750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Ceny do rozpočtu – stavební práce</a:t>
            </a:r>
          </a:p>
          <a:p>
            <a:pPr marL="71280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Ocenění stavebních prací se dokládá položkovým rozpočtem stavby doloženým v souladu s kap. 2.4. Specifických pravidel</a:t>
            </a:r>
          </a:p>
          <a:p>
            <a:pPr marL="712800" lvl="0" indent="-285750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Ceny do rozpočtu – mimo stavební práce</a:t>
            </a:r>
          </a:p>
          <a:p>
            <a:pPr marL="71280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podklady pro hodnocení projektu, kapitola 6 - podrobně uvedeno, jakým způsobem žadatel dokládá/popisuje stanovení ceny (mimo stavebních prací) do rozpočtu projektu.</a:t>
            </a:r>
          </a:p>
          <a:p>
            <a:pPr marL="108000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529C"/>
                </a:solidFill>
              </a:rPr>
              <a:t>3.10. Minimálně 85 % způsobilých výdajů projektu je zaměřeno na hlavní aktivity projektu.</a:t>
            </a:r>
          </a:p>
          <a:p>
            <a:pPr marL="7560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vychází se z celkového rozpočtu </a:t>
            </a:r>
            <a:r>
              <a:rPr lang="cs-CZ" dirty="0" smtClean="0"/>
              <a:t>projektu, způsobilé výdaje na hlavní aktivity rozpočtu musí být minimálně ve výši 85 % celkových způsobilých výdajů projektu.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b="1" dirty="0" smtClean="0">
                <a:solidFill>
                  <a:srgbClr val="00529C"/>
                </a:solidFill>
              </a:rPr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0167" y="261938"/>
            <a:ext cx="8738558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Specifická kritéria přijatelnosti </a:t>
            </a:r>
            <a:r>
              <a:rPr lang="cs-CZ" dirty="0" smtClean="0"/>
              <a:t>IV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401765"/>
            <a:ext cx="7959349" cy="403287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529C"/>
                </a:solidFill>
              </a:rPr>
              <a:t>3.11. Cílové </a:t>
            </a:r>
            <a:r>
              <a:rPr lang="cs-CZ" b="1" dirty="0">
                <a:solidFill>
                  <a:srgbClr val="00529C"/>
                </a:solidFill>
              </a:rPr>
              <a:t>hodnoty monitorovacích indikátorů odpovídají cílům projektu.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Zvolené indikátory odpovídají  aktivitám projektu.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Jsou nastaveny výchozí a cílové hodnoty indikátorů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Datum dosažení cílové hodnoty je nejpozději k datu ukončení realizace projektu</a:t>
            </a:r>
            <a:r>
              <a:rPr lang="cs-CZ" dirty="0" smtClean="0"/>
              <a:t>.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r>
              <a:rPr lang="cs-CZ" altLang="ja-JP" b="1" dirty="0" smtClean="0">
                <a:solidFill>
                  <a:srgbClr val="00529C"/>
                </a:solidFill>
              </a:rPr>
              <a:t>3.12. Harmonogram realizace projektu je reálný a proveditelný</a:t>
            </a:r>
            <a:endParaRPr lang="cs-CZ" altLang="ja-JP" b="1" dirty="0">
              <a:solidFill>
                <a:srgbClr val="00529C"/>
              </a:solidFill>
            </a:endParaRPr>
          </a:p>
          <a:p>
            <a:pPr marL="7128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Jednotlivé aktivity na sebe musí logicky navazovat.</a:t>
            </a:r>
          </a:p>
          <a:p>
            <a:pPr marL="7128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 harmonogramu musí být dostatečný prostor pro uzavření smluv s dodavateli a samotnou dodávku. </a:t>
            </a:r>
          </a:p>
          <a:p>
            <a:pPr marL="369900" algn="just">
              <a:spcBef>
                <a:spcPts val="0"/>
              </a:spcBef>
              <a:spcAft>
                <a:spcPts val="0"/>
              </a:spcAft>
            </a:pPr>
            <a:endParaRPr lang="cs-CZ" altLang="ja-JP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172527" y="261938"/>
            <a:ext cx="945455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Specifická kritéria přijatelnosti </a:t>
            </a:r>
            <a:r>
              <a:rPr lang="cs-CZ" dirty="0" smtClean="0"/>
              <a:t>V - </a:t>
            </a:r>
            <a:r>
              <a:rPr lang="cs-CZ" dirty="0">
                <a:solidFill>
                  <a:srgbClr val="00B050"/>
                </a:solidFill>
              </a:rPr>
              <a:t>NAPRAVITELNÁ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/>
          </a:bodyPr>
          <a:lstStyle/>
          <a:p>
            <a:pPr marL="361950" lvl="1" indent="-276225" defTabSz="266700">
              <a:lnSpc>
                <a:spcPct val="90000"/>
              </a:lnSpc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	Průběžná výzva, hodnocení není prováděno.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Věcné hodnocení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www.crr.cz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6266" y="1306874"/>
            <a:ext cx="8027718" cy="4819290"/>
          </a:xfrm>
        </p:spPr>
        <p:txBody>
          <a:bodyPr>
            <a:normAutofit/>
          </a:bodyPr>
          <a:lstStyle/>
          <a:p>
            <a:pPr lvl="0" algn="just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6930"/>
            <a:ext cx="9105109" cy="525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4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rmAutofit/>
          </a:bodyPr>
          <a:lstStyle/>
          <a:p>
            <a:pPr marL="454025" lvl="1" indent="-187325" defTabSz="444500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P</a:t>
            </a:r>
            <a:r>
              <a:rPr lang="cs-CZ" dirty="0" smtClean="0"/>
              <a:t>rovádí Centrum</a:t>
            </a:r>
          </a:p>
          <a:p>
            <a:pPr marL="808038" lvl="1" indent="-187325" defTabSz="444500">
              <a:lnSpc>
                <a:spcPct val="110000"/>
              </a:lnSpc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pro projekty, které splnily podmínky formálních náležitostí a přijatelnosti. </a:t>
            </a:r>
          </a:p>
          <a:p>
            <a:pPr marL="26670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454025" lvl="1" indent="-187325" defTabSz="444500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O</a:t>
            </a:r>
            <a:r>
              <a:rPr lang="cs-CZ" dirty="0" smtClean="0"/>
              <a:t>věřuje se riziko:</a:t>
            </a:r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ezpůsobilosti výdajů,</a:t>
            </a:r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podvodu a korupčního jednání,</a:t>
            </a:r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dvojího financování, </a:t>
            </a:r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pochybení ve veřejných zakázkách,</a:t>
            </a:r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nezajištění  </a:t>
            </a:r>
            <a:r>
              <a:rPr lang="cs-CZ" dirty="0"/>
              <a:t>udržitelnosti </a:t>
            </a:r>
            <a:r>
              <a:rPr lang="cs-CZ" dirty="0" smtClean="0"/>
              <a:t>projektu,</a:t>
            </a:r>
            <a:endParaRPr lang="cs-CZ" dirty="0"/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nedovolené veřejné podpory,</a:t>
            </a:r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nedosažení výstupů realizace projektu v předloženém harmonogramu,</a:t>
            </a:r>
          </a:p>
          <a:p>
            <a:pPr marL="996950" lvl="2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nesouladu realizace s podmínkami a dalšími závaznými postupy.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Ex-ante analýza rizik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rmAutofit lnSpcReduction="10000"/>
          </a:bodyPr>
          <a:lstStyle/>
          <a:p>
            <a:pPr marL="454025" lvl="1" indent="-187325" algn="just"/>
            <a:r>
              <a:rPr lang="cs-CZ" dirty="0" smtClean="0"/>
              <a:t>Provádí se na základě výsledků ex-ante analýzy rizik</a:t>
            </a:r>
          </a:p>
          <a:p>
            <a:pPr marL="895350" lvl="1" indent="-285750" algn="just"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Zahrnuje oblasti, které ex-ante analýza rizik vyhodnotila jako rizikové.</a:t>
            </a:r>
          </a:p>
          <a:p>
            <a:pPr marL="454025" lvl="1" indent="-187325" algn="just"/>
            <a:r>
              <a:rPr lang="cs-CZ" dirty="0" smtClean="0"/>
              <a:t>Forma (veřejnosprávní kontrola):</a:t>
            </a:r>
          </a:p>
          <a:p>
            <a:pPr marL="898525" lvl="2" indent="-187325" algn="just"/>
            <a:r>
              <a:rPr lang="cs-CZ" sz="1800" dirty="0" smtClean="0"/>
              <a:t>administrativního ověření – ověření na základě předložených dokladů,</a:t>
            </a:r>
          </a:p>
          <a:p>
            <a:pPr marL="898525" lvl="2" indent="-187325" algn="just"/>
            <a:r>
              <a:rPr lang="cs-CZ" sz="1800" dirty="0" smtClean="0"/>
              <a:t>Veřejnosprávní kontrola – administrativní kontrola, kontrola na místě.</a:t>
            </a:r>
          </a:p>
          <a:p>
            <a:pPr marL="454025" lvl="1" indent="-187325" algn="just"/>
            <a:r>
              <a:rPr lang="cs-CZ" dirty="0" smtClean="0"/>
              <a:t>Možné krácení výdajů na základě výsledku kontroly:</a:t>
            </a:r>
          </a:p>
          <a:p>
            <a:pPr marL="898525" lvl="2" indent="-187325" algn="just"/>
            <a:r>
              <a:rPr lang="cs-CZ" sz="1800" dirty="0" smtClean="0"/>
              <a:t>ve způsobilých výdajích zahrnuty nezpůsobilé aktivity,</a:t>
            </a:r>
          </a:p>
          <a:p>
            <a:pPr marL="898525" lvl="2" indent="-187325" algn="just"/>
            <a:r>
              <a:rPr lang="cs-CZ" sz="1800" dirty="0" smtClean="0"/>
              <a:t>aktivity, které mohly být nebo již byly realizovány na základě chybně provedeného výběrového řízení,</a:t>
            </a:r>
          </a:p>
          <a:p>
            <a:pPr marL="898525" lvl="2" indent="-187325" algn="just"/>
            <a:r>
              <a:rPr lang="cs-CZ" sz="1800" dirty="0" smtClean="0"/>
              <a:t>výdaje nebyly vynaloženy v souladu se zásadami 3E.</a:t>
            </a:r>
          </a:p>
          <a:p>
            <a:pPr marL="711200" lvl="2" indent="0">
              <a:buNone/>
            </a:pPr>
            <a:endParaRPr lang="cs-CZ" dirty="0" smtClean="0"/>
          </a:p>
          <a:p>
            <a:pPr marL="0" lvl="2" indent="0" algn="just">
              <a:spcBef>
                <a:spcPts val="0"/>
              </a:spcBef>
              <a:buNone/>
              <a:tabLst>
                <a:tab pos="88900" algn="l"/>
              </a:tabLst>
            </a:pPr>
            <a:r>
              <a:rPr lang="cs-CZ" b="1" i="1" dirty="0">
                <a:solidFill>
                  <a:srgbClr val="00529C"/>
                </a:solidFill>
              </a:rPr>
              <a:t>Upozornění!</a:t>
            </a:r>
          </a:p>
          <a:p>
            <a:pPr marL="0" lvl="2" indent="0" algn="just">
              <a:spcBef>
                <a:spcPts val="0"/>
              </a:spcBef>
              <a:buNone/>
            </a:pPr>
            <a:r>
              <a:rPr lang="cs-CZ" i="1" dirty="0">
                <a:solidFill>
                  <a:srgbClr val="00529C"/>
                </a:solidFill>
              </a:rPr>
              <a:t>Projekt může být vyřazen z procesu hodnocení, pokud ex-ante kontrola zjistí porušení podmínek stanovených výzvou.</a:t>
            </a:r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Ex-ante kontrola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1161733"/>
            <a:ext cx="8003232" cy="4819290"/>
          </a:xfrm>
        </p:spPr>
        <p:txBody>
          <a:bodyPr>
            <a:normAutofit/>
          </a:bodyPr>
          <a:lstStyle/>
          <a:p>
            <a:pPr marL="2667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/>
              <a:t>Provádí ŘO IROP na základě výsledků hodnocení provedeného Centrem</a:t>
            </a:r>
          </a:p>
          <a:p>
            <a:pPr marL="901700" lvl="1" indent="0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Podkladem pro výběr je: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zápis, podepsaný ředitelem/pověřenou osobou Centra, který deklaruje, že hodnocení a kontrola projektů proběhla podle stanovených postupů,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seznam všech projektů, které prošly hodnocením, v rozdělení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na projekty doporučené a nedoporučené k financování, popř. náhradní projekty.</a:t>
            </a:r>
          </a:p>
          <a:p>
            <a:pPr marL="1162050" lvl="1" indent="-285750" defTabSz="266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Ve fázi výběru projektů není možné měnit hodnocení žádostí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o podporu!</a:t>
            </a:r>
          </a:p>
          <a:p>
            <a:pPr marL="1162800" lvl="1" indent="-285750" defTabSz="266700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V </a:t>
            </a:r>
            <a:r>
              <a:rPr lang="cs-CZ" sz="1800" b="0" dirty="0" smtClean="0">
                <a:solidFill>
                  <a:schemeClr val="tx1"/>
                </a:solidFill>
              </a:rPr>
              <a:t>průběžné výzvě jsou projekty </a:t>
            </a:r>
            <a:r>
              <a:rPr lang="cs-CZ" sz="1800" b="0" dirty="0">
                <a:solidFill>
                  <a:schemeClr val="tx1"/>
                </a:solidFill>
              </a:rPr>
              <a:t>seřazeny dle </a:t>
            </a:r>
            <a:r>
              <a:rPr lang="cs-CZ" sz="1800" b="0" dirty="0" smtClean="0">
                <a:solidFill>
                  <a:schemeClr val="tx1"/>
                </a:solidFill>
              </a:rPr>
              <a:t>data a času podání v MS2014+. </a:t>
            </a:r>
            <a:endParaRPr lang="cs-CZ" sz="1800" b="0" dirty="0">
              <a:solidFill>
                <a:schemeClr val="tx1"/>
              </a:solidFill>
            </a:endParaRPr>
          </a:p>
          <a:p>
            <a:pPr marL="1162800" lvl="1" indent="-285750" algn="just" defTabSz="26670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Počet </a:t>
            </a:r>
            <a:r>
              <a:rPr lang="cs-CZ" sz="1800" b="0" dirty="0">
                <a:solidFill>
                  <a:schemeClr val="tx1"/>
                </a:solidFill>
              </a:rPr>
              <a:t>podpořených projektů je limitován výši alokace na výzvu, ostatní projekty mohou být zařazeny na seznam náhradních </a:t>
            </a:r>
            <a:r>
              <a:rPr lang="cs-CZ" sz="1800" b="0" dirty="0" smtClean="0">
                <a:solidFill>
                  <a:schemeClr val="tx1"/>
                </a:solidFill>
              </a:rPr>
              <a:t>projektů.</a:t>
            </a:r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Výběr projektů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265528"/>
            <a:ext cx="8003232" cy="3860635"/>
          </a:xfrm>
        </p:spPr>
        <p:txBody>
          <a:bodyPr>
            <a:normAutofit/>
          </a:bodyPr>
          <a:lstStyle/>
          <a:p>
            <a:pPr marL="266700" lvl="1" indent="0">
              <a:buNone/>
            </a:pPr>
            <a:r>
              <a:rPr lang="cs-CZ" dirty="0" smtClean="0"/>
              <a:t>Právní akt upravuje minimálně tyto oblasti:</a:t>
            </a:r>
            <a:endParaRPr lang="cs-CZ" dirty="0"/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informace o příjemci;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informace o projektu;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povinnosti a práva příjemce;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povinnosti a práva ŘO IROP;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sankce za neplnění povinností.</a:t>
            </a:r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63026"/>
            <a:ext cx="8229600" cy="13794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Vydání právního aktu – Registrace akce </a:t>
            </a:r>
            <a:br>
              <a:rPr lang="cs-CZ" dirty="0" smtClean="0"/>
            </a:br>
            <a:r>
              <a:rPr lang="cs-CZ" dirty="0" smtClean="0"/>
              <a:t>a Rozhodnutí o poskytnutí dotace/Stanovení výdajů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161733"/>
            <a:ext cx="8003232" cy="5117147"/>
          </a:xfrm>
        </p:spPr>
        <p:txBody>
          <a:bodyPr>
            <a:normAutofit fontScale="62500" lnSpcReduction="20000"/>
          </a:bodyPr>
          <a:lstStyle/>
          <a:p>
            <a:pPr marL="266700" lvl="1" indent="0" algn="just">
              <a:buNone/>
            </a:pPr>
            <a:r>
              <a:rPr lang="cs-CZ" sz="2900" dirty="0" smtClean="0"/>
              <a:t>Žadatel může podat žádost o přezkum hodnocení v každé části hodnocení žádosti, ve které neuspěl</a:t>
            </a:r>
            <a:r>
              <a:rPr lang="cs-CZ" sz="2900" dirty="0"/>
              <a:t>:</a:t>
            </a:r>
            <a:endParaRPr lang="cs-CZ" sz="2900" dirty="0" smtClean="0"/>
          </a:p>
          <a:p>
            <a:pPr marL="720000" lvl="1" indent="-288000" algn="just" defTabSz="355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b="0" dirty="0">
                <a:solidFill>
                  <a:schemeClr val="tx1"/>
                </a:solidFill>
              </a:rPr>
              <a:t>p</a:t>
            </a:r>
            <a:r>
              <a:rPr lang="cs-CZ" sz="2900" b="0" dirty="0" smtClean="0">
                <a:solidFill>
                  <a:schemeClr val="tx1"/>
                </a:solidFill>
              </a:rPr>
              <a:t>o kontrole přijatelnosti a formálních náležitostí,</a:t>
            </a:r>
          </a:p>
          <a:p>
            <a:pPr marL="720000" lvl="1" indent="-288000" algn="just" defTabSz="355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b="0" dirty="0">
                <a:solidFill>
                  <a:schemeClr val="tx1"/>
                </a:solidFill>
              </a:rPr>
              <a:t>p</a:t>
            </a:r>
            <a:r>
              <a:rPr lang="cs-CZ" sz="2900" b="0" dirty="0" smtClean="0">
                <a:solidFill>
                  <a:schemeClr val="tx1"/>
                </a:solidFill>
              </a:rPr>
              <a:t>o ex-ante analýze rizik.</a:t>
            </a:r>
            <a:endParaRPr lang="cs-CZ" sz="2900" dirty="0" smtClean="0"/>
          </a:p>
          <a:p>
            <a:pPr marL="266700" lvl="1" indent="0" algn="just">
              <a:buNone/>
            </a:pPr>
            <a:r>
              <a:rPr lang="cs-CZ" sz="2900" dirty="0" smtClean="0"/>
              <a:t>Podává se do 15 kalendářních dnů ode dne doručení výsledku,  a to:</a:t>
            </a:r>
          </a:p>
          <a:p>
            <a:pPr marL="800100" lvl="1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b="0" dirty="0">
                <a:solidFill>
                  <a:srgbClr val="000000"/>
                </a:solidFill>
              </a:rPr>
              <a:t>elektronicky v MS2014+,</a:t>
            </a:r>
            <a:r>
              <a:rPr lang="cs-CZ" sz="2900" b="0" dirty="0">
                <a:solidFill>
                  <a:prstClr val="black"/>
                </a:solidFill>
              </a:rPr>
              <a:t> postup je uveden v příloze č. 19 Obecných pravidel</a:t>
            </a:r>
          </a:p>
          <a:p>
            <a:pPr marL="800100" lvl="1" indent="-342900" defTabSz="9144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900" b="0" dirty="0">
                <a:solidFill>
                  <a:srgbClr val="000000"/>
                </a:solidFill>
              </a:rPr>
              <a:t>písemně prostřednictvím formuláře uvedeného na webových stránkách </a:t>
            </a:r>
            <a:r>
              <a:rPr lang="cs-CZ" sz="2900" b="0" dirty="0">
                <a:solidFill>
                  <a:prstClr val="black"/>
                </a:solidFill>
                <a:hlinkClick r:id="rId2"/>
              </a:rPr>
              <a:t>http://www.dotaceeu.cz/</a:t>
            </a:r>
            <a:r>
              <a:rPr lang="cs-CZ" sz="2900" b="0" dirty="0" err="1">
                <a:solidFill>
                  <a:prstClr val="black"/>
                </a:solidFill>
                <a:hlinkClick r:id="rId2"/>
              </a:rPr>
              <a:t>cs</a:t>
            </a:r>
            <a:r>
              <a:rPr lang="cs-CZ" sz="2900" b="0" dirty="0">
                <a:solidFill>
                  <a:prstClr val="black"/>
                </a:solidFill>
                <a:hlinkClick r:id="rId2"/>
              </a:rPr>
              <a:t>/</a:t>
            </a:r>
            <a:r>
              <a:rPr lang="cs-CZ" sz="2900" b="0" dirty="0" err="1">
                <a:solidFill>
                  <a:prstClr val="black"/>
                </a:solidFill>
                <a:hlinkClick r:id="rId2"/>
              </a:rPr>
              <a:t>Microsites</a:t>
            </a:r>
            <a:r>
              <a:rPr lang="cs-CZ" sz="2900" b="0" dirty="0">
                <a:solidFill>
                  <a:prstClr val="black"/>
                </a:solidFill>
                <a:hlinkClick r:id="rId2"/>
              </a:rPr>
              <a:t>/IROP/Dokumenty</a:t>
            </a:r>
            <a:r>
              <a:rPr lang="cs-CZ" sz="2900" b="0" dirty="0">
                <a:solidFill>
                  <a:srgbClr val="000000"/>
                </a:solidFill>
              </a:rPr>
              <a:t>, na adresu CRR.</a:t>
            </a:r>
          </a:p>
          <a:p>
            <a:pPr marL="4445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900" dirty="0" smtClean="0"/>
          </a:p>
          <a:p>
            <a:pPr marL="2667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 smtClean="0"/>
              <a:t>Přezkumné řízení provádí ŘO IROP:</a:t>
            </a:r>
            <a:endParaRPr lang="cs-CZ" sz="2900" dirty="0"/>
          </a:p>
          <a:p>
            <a:pPr marL="720000" lvl="1" indent="-288000">
              <a:lnSpc>
                <a:spcPct val="120000"/>
              </a:lnSpc>
              <a:spcBef>
                <a:spcPts val="0"/>
              </a:spcBef>
            </a:pPr>
            <a:r>
              <a:rPr lang="cs-CZ" sz="2900" b="0" dirty="0" smtClean="0">
                <a:solidFill>
                  <a:schemeClr val="tx1"/>
                </a:solidFill>
              </a:rPr>
              <a:t>do 30 kalendářních dní od doručení žádosti o přezkum (ve složitějších případech do 60 pracovních dní).</a:t>
            </a:r>
          </a:p>
          <a:p>
            <a:pPr marL="266700" lvl="1" indent="0">
              <a:buNone/>
            </a:pPr>
            <a:r>
              <a:rPr lang="cs-CZ" sz="2900" dirty="0" smtClean="0"/>
              <a:t>Na základě výsledku přezkumného řízení:</a:t>
            </a:r>
          </a:p>
          <a:p>
            <a:pPr marL="720000" lvl="2" indent="-288000" defTabSz="266700">
              <a:lnSpc>
                <a:spcPct val="120000"/>
              </a:lnSpc>
              <a:spcBef>
                <a:spcPts val="0"/>
              </a:spcBef>
            </a:pPr>
            <a:r>
              <a:rPr lang="cs-CZ" sz="2900" dirty="0" smtClean="0"/>
              <a:t>žádost je vrácena k opravnému hodnocení,</a:t>
            </a:r>
          </a:p>
          <a:p>
            <a:pPr marL="720000" lvl="2" indent="-288000" defTabSz="266700">
              <a:lnSpc>
                <a:spcPct val="120000"/>
              </a:lnSpc>
              <a:spcBef>
                <a:spcPts val="0"/>
              </a:spcBef>
            </a:pPr>
            <a:r>
              <a:rPr lang="cs-CZ" sz="2900" dirty="0" smtClean="0"/>
              <a:t>žádost je vyřazena z dalšího procesu hodnocení.</a:t>
            </a:r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Žádost o přezkum výsledku hodnocení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rmAutofit lnSpcReduction="10000"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/>
              <a:t>Může iniciovat žadatel/příjemce, CRR, ŘO IROP.</a:t>
            </a:r>
          </a:p>
          <a:p>
            <a:pPr marL="54000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Žadatel má povinnost oznámit CRR změny, které v průběhu realizace a udržitelnosti projektu nastanou.</a:t>
            </a:r>
          </a:p>
          <a:p>
            <a:pPr marL="54000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Oznámení provádí žadatel/příjemce prostřednictvím MS2014+ na záložce Žádost o změnu.</a:t>
            </a:r>
          </a:p>
          <a:p>
            <a:pPr marL="54000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Pokud je iniciátorem změny ŘO IROP nebo CRR informují příjemce depeší </a:t>
            </a:r>
            <a:br>
              <a:rPr lang="cs-CZ" sz="1600" b="0" dirty="0">
                <a:solidFill>
                  <a:schemeClr val="tx1"/>
                </a:solidFill>
              </a:rPr>
            </a:br>
            <a:r>
              <a:rPr lang="cs-CZ" sz="1600" b="0" dirty="0">
                <a:solidFill>
                  <a:schemeClr val="tx1"/>
                </a:solidFill>
              </a:rPr>
              <a:t>o zahájení změnového řízení. </a:t>
            </a:r>
          </a:p>
          <a:p>
            <a:pPr marL="54000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ŘO IROP a CRR zahájí změnové řízení v případě, že změna projektu bude </a:t>
            </a:r>
            <a:br>
              <a:rPr lang="cs-CZ" sz="1600" b="0" dirty="0">
                <a:solidFill>
                  <a:schemeClr val="tx1"/>
                </a:solidFill>
              </a:rPr>
            </a:br>
            <a:r>
              <a:rPr lang="cs-CZ" sz="1600" b="0" dirty="0">
                <a:solidFill>
                  <a:schemeClr val="tx1"/>
                </a:solidFill>
              </a:rPr>
              <a:t>v zájmu příjemce nebo po zjištění formální chyby. </a:t>
            </a:r>
          </a:p>
          <a:p>
            <a:pPr marL="54000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Neplánované změny je příjemce povinen oznámit neprodleně, jakmile změna nastane.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/>
              <a:t>Druhy změn</a:t>
            </a:r>
          </a:p>
          <a:p>
            <a:pPr marL="540000" lvl="2" indent="-285750" algn="just" defTabSz="444500">
              <a:spcBef>
                <a:spcPts val="0"/>
              </a:spcBef>
              <a:buNone/>
            </a:pPr>
            <a:r>
              <a:rPr lang="cs-CZ" b="1" dirty="0"/>
              <a:t>Změnové řízení je zahájeno před </a:t>
            </a:r>
            <a:r>
              <a:rPr lang="cs-CZ" b="1" dirty="0" smtClean="0"/>
              <a:t>vydáním </a:t>
            </a:r>
            <a:r>
              <a:rPr lang="cs-CZ" b="1" dirty="0"/>
              <a:t>prvního právního </a:t>
            </a:r>
            <a:r>
              <a:rPr lang="cs-CZ" b="1" dirty="0" smtClean="0"/>
              <a:t>aktu</a:t>
            </a:r>
            <a:endParaRPr lang="cs-CZ" dirty="0" smtClean="0"/>
          </a:p>
          <a:p>
            <a:pPr marL="540000" lvl="2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o </a:t>
            </a:r>
            <a:r>
              <a:rPr lang="cs-CZ" dirty="0"/>
              <a:t>změně rozhoduje CRR </a:t>
            </a:r>
            <a:r>
              <a:rPr lang="cs-CZ" i="1" dirty="0"/>
              <a:t>(např. doložení výpisu z katastru nemovitostí, pravomocného stavebního povolení nebo souhlasu s provedením ohlášeného stavebního záměru</a:t>
            </a:r>
            <a:r>
              <a:rPr lang="cs-CZ" i="1" dirty="0" smtClean="0"/>
              <a:t>).</a:t>
            </a:r>
          </a:p>
          <a:p>
            <a:pPr marL="540000" lvl="2" indent="-285750" algn="just" defTabSz="444500">
              <a:spcBef>
                <a:spcPts val="0"/>
              </a:spcBef>
              <a:buNone/>
            </a:pPr>
            <a:r>
              <a:rPr lang="cs-CZ" b="1" dirty="0" smtClean="0"/>
              <a:t>Změnové </a:t>
            </a:r>
            <a:r>
              <a:rPr lang="cs-CZ" b="1" dirty="0"/>
              <a:t>řízení je zahájeno po </a:t>
            </a:r>
            <a:r>
              <a:rPr lang="cs-CZ" b="1" dirty="0" smtClean="0"/>
              <a:t>vydání </a:t>
            </a:r>
            <a:r>
              <a:rPr lang="cs-CZ" b="1" dirty="0"/>
              <a:t>prvního právního aktu</a:t>
            </a:r>
          </a:p>
          <a:p>
            <a:pPr marL="540000" lvl="2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Změny, které nezakládají změnu právního aktu </a:t>
            </a:r>
            <a:r>
              <a:rPr lang="cs-CZ" dirty="0"/>
              <a:t>–  o změně rozhoduje CRR (změny </a:t>
            </a:r>
            <a:br>
              <a:rPr lang="cs-CZ" dirty="0"/>
            </a:br>
            <a:r>
              <a:rPr lang="cs-CZ" dirty="0"/>
              <a:t>v projektovém týmu, změna čísla účtu, zadání nových výběrových a zadávacích řízení).</a:t>
            </a:r>
          </a:p>
          <a:p>
            <a:pPr marL="540000" lvl="2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Změny, které zakládají změnu právního aktu </a:t>
            </a:r>
            <a:r>
              <a:rPr lang="cs-CZ" dirty="0"/>
              <a:t>– o změně rozhoduje ŘO IROP (změny termínů naplnění indikátorů, změny termínů ukončení realizace projektu, změna poměru investičních a neinvestičních výdajů)</a:t>
            </a:r>
          </a:p>
          <a:p>
            <a:pPr marL="254000" lvl="2" indent="0" algn="just" defTabSz="266700">
              <a:spcBef>
                <a:spcPts val="0"/>
              </a:spcBef>
              <a:buNone/>
            </a:pPr>
            <a:endParaRPr lang="cs-CZ" sz="1700" dirty="0" smtClean="0"/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Změny v projektech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727560" y="1196752"/>
            <a:ext cx="7958880" cy="5082008"/>
          </a:xfrm>
          <a:prstGeom prst="rect">
            <a:avLst/>
          </a:prstGeom>
        </p:spPr>
        <p:txBody>
          <a:bodyPr/>
          <a:lstStyle/>
          <a:p>
            <a:pPr defTabSz="914400"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Monitorování postupu projektů se uskutečňuje prostřednictvím: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Zpráv o realizaci („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ZoR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“):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ledovaným obdobím je příslušná etapa.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ředkládá se po ukončení etapy spolu se žádostí o platbu (ex-post financování).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Průběžnou ani závěrečnou zprávu o realizaci nelze podat před datem schválení právního aktu.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Zpráv o udržitelnosti („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ZoU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“):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onitoring období udržitelnosti.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Zprávy příjemce podává elektronicky v MS2014+.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Harmonogram jejich podání se příjemci zobrazuje v MS2014+ po datu schválení právního aktu. 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Další zprávu je možné podat až po schválení předchozích zpráv.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Zprávu je možné podat až po uzavření změnových řízení.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/>
              </a:rPr>
              <a:t>Kontrola formálních náležitostí a věcného obsahu zpráv.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727560" y="262080"/>
            <a:ext cx="7958880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Monitorování realizace projektů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9772A1E4-469B-4367-A06C-C8595A3EFC53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36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56851" y="5672072"/>
            <a:ext cx="8898249" cy="570201"/>
          </a:xfrm>
        </p:spPr>
        <p:txBody>
          <a:bodyPr>
            <a:normAutofit lnSpcReduction="10000"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Centrum pro regionální rozvoj České republiky, 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U </a:t>
            </a:r>
            <a:r>
              <a:rPr lang="cs-CZ" sz="1400" dirty="0">
                <a:solidFill>
                  <a:schemeClr val="bg1"/>
                </a:solidFill>
              </a:rPr>
              <a:t>Nákladového nádraží 3144/4, 130 00 Praha </a:t>
            </a:r>
            <a:r>
              <a:rPr lang="cs-CZ" sz="1400" dirty="0" smtClean="0">
                <a:solidFill>
                  <a:schemeClr val="bg1"/>
                </a:solidFill>
              </a:rPr>
              <a:t>3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20477" y="969252"/>
            <a:ext cx="67691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prstClr val="white"/>
                </a:solidFill>
              </a:rPr>
              <a:t>Děkuji za pozornost.</a:t>
            </a:r>
          </a:p>
          <a:p>
            <a:pPr algn="ctr"/>
            <a:endParaRPr lang="cs-CZ" sz="4000" dirty="0">
              <a:solidFill>
                <a:prstClr val="white"/>
              </a:solidFill>
            </a:endParaRPr>
          </a:p>
          <a:p>
            <a:pPr algn="ctr"/>
            <a:endParaRPr lang="cs-CZ" sz="4000" dirty="0" smtClean="0">
              <a:solidFill>
                <a:prstClr val="white"/>
              </a:solidFill>
            </a:endParaRPr>
          </a:p>
          <a:p>
            <a:r>
              <a:rPr lang="cs-CZ" dirty="0" smtClean="0">
                <a:solidFill>
                  <a:prstClr val="white"/>
                </a:solidFill>
              </a:rPr>
              <a:t>Ing.  Markéta Lutovská</a:t>
            </a:r>
          </a:p>
          <a:p>
            <a:r>
              <a:rPr lang="cs-CZ" dirty="0" smtClean="0">
                <a:solidFill>
                  <a:prstClr val="white"/>
                </a:solidFill>
              </a:rPr>
              <a:t>Centrum pro regionální rozvoj České republiky</a:t>
            </a:r>
          </a:p>
          <a:p>
            <a:r>
              <a:rPr lang="cs-CZ" dirty="0" smtClean="0">
                <a:solidFill>
                  <a:prstClr val="white"/>
                </a:solidFill>
              </a:rPr>
              <a:t>oddělení pro Liberecký kraj</a:t>
            </a:r>
          </a:p>
          <a:p>
            <a:r>
              <a:rPr lang="cs-CZ" dirty="0" smtClean="0">
                <a:solidFill>
                  <a:prstClr val="white"/>
                </a:solidFill>
              </a:rPr>
              <a:t>email.: </a:t>
            </a:r>
            <a:r>
              <a:rPr lang="cs-CZ" dirty="0" err="1" smtClean="0">
                <a:solidFill>
                  <a:prstClr val="white"/>
                </a:solidFill>
              </a:rPr>
              <a:t>marketa.lutovska</a:t>
            </a:r>
            <a:r>
              <a:rPr lang="cs-CZ" dirty="0" smtClean="0">
                <a:solidFill>
                  <a:prstClr val="white"/>
                </a:solidFill>
              </a:rPr>
              <a:t>@</a:t>
            </a:r>
            <a:r>
              <a:rPr lang="cs-CZ" dirty="0" err="1" smtClean="0">
                <a:solidFill>
                  <a:prstClr val="white"/>
                </a:solidFill>
              </a:rPr>
              <a:t>crr.cz</a:t>
            </a:r>
            <a:endParaRPr lang="cs-CZ" dirty="0" smtClean="0">
              <a:solidFill>
                <a:prstClr val="white"/>
              </a:solidFill>
            </a:endParaRPr>
          </a:p>
          <a:p>
            <a:r>
              <a:rPr lang="cs-CZ" dirty="0" smtClean="0">
                <a:solidFill>
                  <a:prstClr val="white"/>
                </a:solidFill>
              </a:rPr>
              <a:t>tel.:  </a:t>
            </a:r>
            <a:r>
              <a:rPr lang="cs-CZ" dirty="0" smtClean="0">
                <a:solidFill>
                  <a:schemeClr val="bg1"/>
                </a:solidFill>
              </a:rPr>
              <a:t>485 226 170</a:t>
            </a:r>
          </a:p>
          <a:p>
            <a:endParaRPr lang="cs-CZ" sz="2000" dirty="0">
              <a:solidFill>
                <a:prstClr val="white"/>
              </a:solidFill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3280" y="1628800"/>
            <a:ext cx="8003160" cy="46085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Webové stránky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www.crr.cz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Kontakty, harmonogram výzev, odkaz na stránky IROP (dokumentace k výzvám, otázky a odpovědi).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Statistiky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http://www.crr.cz/cs/irop/statistiky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/>
              <a:t>T</a:t>
            </a:r>
            <a:r>
              <a:rPr lang="cs-CZ" b="1" dirty="0" smtClean="0"/>
              <a:t>abulka </a:t>
            </a:r>
            <a:r>
              <a:rPr lang="cs-CZ" b="1" dirty="0"/>
              <a:t>s aktuálními stavy alokací výzev</a:t>
            </a:r>
            <a:r>
              <a:rPr lang="cs-CZ" dirty="0"/>
              <a:t>, </a:t>
            </a:r>
            <a:r>
              <a:rPr lang="cs-CZ" dirty="0" smtClean="0"/>
              <a:t>informace </a:t>
            </a:r>
            <a:r>
              <a:rPr lang="cs-CZ" dirty="0"/>
              <a:t>o počtu předložených a aktuálně hodnocených projektů, projektů, které prošly hodnocením, a </a:t>
            </a:r>
            <a:r>
              <a:rPr lang="cs-CZ" dirty="0" smtClean="0"/>
              <a:t>projektů vyřazených </a:t>
            </a:r>
            <a:r>
              <a:rPr lang="cs-CZ" dirty="0"/>
              <a:t>nebo </a:t>
            </a:r>
            <a:r>
              <a:rPr lang="cs-CZ" dirty="0" smtClean="0"/>
              <a:t>stažených </a:t>
            </a:r>
            <a:r>
              <a:rPr lang="cs-CZ" dirty="0"/>
              <a:t>žadatelem. Nové stavy jsou uveřejňovány každých 14 dní. </a:t>
            </a:r>
            <a:endParaRPr lang="cs-CZ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Kontrolní </a:t>
            </a: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listy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http://www.crr.cz/cs/irop/kontrolni-listy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/>
              <a:t>Zveřejněny kontrolní listy </a:t>
            </a:r>
            <a:r>
              <a:rPr lang="cs-CZ" b="1" dirty="0"/>
              <a:t>pro hodnocení přijatelnosti a formálních náležitostí </a:t>
            </a:r>
            <a:r>
              <a:rPr lang="cs-CZ" b="1" dirty="0" smtClean="0"/>
              <a:t> i pro věcné hodnocení </a:t>
            </a:r>
            <a:r>
              <a:rPr lang="cs-CZ" dirty="0" smtClean="0"/>
              <a:t>pro jednotlivé výzvy.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Vyjádření centra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http://www.crr.cz/cs/irop/vyjadreni-centra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/>
              <a:t>Nejčastější pochybení </a:t>
            </a:r>
            <a:r>
              <a:rPr lang="cs-CZ" dirty="0" smtClean="0"/>
              <a:t>při podání žádostí o podporu, </a:t>
            </a:r>
            <a:r>
              <a:rPr lang="cs-CZ" dirty="0"/>
              <a:t>Vyjádření Centra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b="1" dirty="0"/>
              <a:t>problematice veřejných </a:t>
            </a:r>
            <a:r>
              <a:rPr lang="cs-CZ" b="1" dirty="0" smtClean="0"/>
              <a:t>zakázek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7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683280" y="484920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2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Centrum</a:t>
            </a:r>
            <a:r>
              <a:rPr lang="cs-CZ" sz="3200" b="1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32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 regionální rozvoj České </a:t>
            </a:r>
            <a:r>
              <a:rPr lang="cs-CZ" sz="32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republiky – informace pro žadatele a příjemce</a:t>
            </a:r>
            <a:endParaRPr lang="cs-CZ" sz="32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9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013DBF-F672-4C8B-B20A-8BA5C9BA7137}" type="slidenum">
              <a:rPr lang="cs-CZ" sz="1200">
                <a:solidFill>
                  <a:srgbClr val="00529C"/>
                </a:solidFill>
                <a:latin typeface="Calibri"/>
              </a:rPr>
              <a:t>4</a:t>
            </a:fld>
            <a:endParaRPr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Portál IS KP14+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84213" y="1306513"/>
            <a:ext cx="8002587" cy="481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Webová aplikace pro žadatele o podporu z Evropských strukturálních a investičních fondů (ESIF) v období 2014-2020 -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://mseu.mssf.cz/</a:t>
            </a:r>
            <a:endParaRPr lang="cs-CZ" dirty="0"/>
          </a:p>
          <a:p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01" y="2053928"/>
            <a:ext cx="6530384" cy="40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6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Vám pomůže při vyplnění IS KP14+?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84213" y="1306513"/>
            <a:ext cx="8002587" cy="481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Font typeface="+mj-lt"/>
              <a:buAutoNum type="romanUcPeriod"/>
            </a:pPr>
            <a:r>
              <a:rPr lang="cs-CZ" sz="1600" b="1" dirty="0"/>
              <a:t>Specifická pravidla pro žadatele a příjemce k jednotlivým výzvám (příloha č. 1):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70C0"/>
                </a:solidFill>
              </a:rPr>
              <a:t>Postup pro podání žádosti o podporu v MS2014</a:t>
            </a:r>
            <a:r>
              <a:rPr lang="cs-CZ" sz="1800" dirty="0" smtClean="0">
                <a:solidFill>
                  <a:srgbClr val="0070C0"/>
                </a:solidFill>
              </a:rPr>
              <a:t>+. </a:t>
            </a:r>
            <a:endParaRPr lang="cs-CZ" sz="1800" dirty="0">
              <a:solidFill>
                <a:srgbClr val="0070C0"/>
              </a:solidFill>
            </a:endParaRPr>
          </a:p>
          <a:p>
            <a:pPr algn="just"/>
            <a:endParaRPr lang="cs-CZ" sz="800" b="1" dirty="0"/>
          </a:p>
          <a:p>
            <a:pPr algn="just"/>
            <a:r>
              <a:rPr lang="cs-CZ" sz="1600" b="1" dirty="0"/>
              <a:t>II. 	Obecná pravidla pro žadatele a příjemce (přílohy): 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70C0"/>
                </a:solidFill>
              </a:rPr>
              <a:t>Postup pro zpracování CBA v MS2014</a:t>
            </a:r>
            <a:r>
              <a:rPr lang="cs-CZ" sz="1800" dirty="0" smtClean="0">
                <a:solidFill>
                  <a:srgbClr val="0070C0"/>
                </a:solidFill>
              </a:rPr>
              <a:t>+, (P17)</a:t>
            </a:r>
            <a:endParaRPr lang="cs-CZ" sz="1800" dirty="0">
              <a:solidFill>
                <a:srgbClr val="0070C0"/>
              </a:solidFill>
            </a:endParaRP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70C0"/>
                </a:solidFill>
              </a:rPr>
              <a:t>Postup zadávání žádosti o změnu v MS2014</a:t>
            </a:r>
            <a:r>
              <a:rPr lang="cs-CZ" sz="1800" dirty="0" smtClean="0">
                <a:solidFill>
                  <a:srgbClr val="0070C0"/>
                </a:solidFill>
              </a:rPr>
              <a:t>+, (P18)</a:t>
            </a:r>
            <a:endParaRPr lang="cs-CZ" sz="1800" dirty="0">
              <a:solidFill>
                <a:srgbClr val="0070C0"/>
              </a:solidFill>
            </a:endParaRP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70C0"/>
                </a:solidFill>
              </a:rPr>
              <a:t>Postup podání žádosti o přezkum hodnocení v MS2014</a:t>
            </a:r>
            <a:r>
              <a:rPr lang="cs-CZ" sz="1800" dirty="0" smtClean="0">
                <a:solidFill>
                  <a:srgbClr val="0070C0"/>
                </a:solidFill>
              </a:rPr>
              <a:t>+, (P19).</a:t>
            </a:r>
            <a:endParaRPr lang="cs-CZ" sz="1800" dirty="0">
              <a:solidFill>
                <a:srgbClr val="0070C0"/>
              </a:solidFill>
            </a:endParaRP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FF0000"/>
              </a:solidFill>
            </a:endParaRPr>
          </a:p>
          <a:p>
            <a:pPr marL="400050" indent="-400050" algn="just">
              <a:buAutoNum type="romanUcPeriod" startAt="3"/>
            </a:pPr>
            <a:r>
              <a:rPr lang="cs-CZ" sz="1600" b="1" dirty="0"/>
              <a:t>Edukační videa </a:t>
            </a:r>
            <a:r>
              <a:rPr lang="cs-CZ" sz="1600" dirty="0"/>
              <a:t>na portálu </a:t>
            </a:r>
            <a:r>
              <a:rPr lang="cs-CZ" sz="1600" dirty="0">
                <a:hlinkClick r:id="rId3"/>
              </a:rPr>
              <a:t>www.dotaceeu.cz</a:t>
            </a:r>
            <a:r>
              <a:rPr lang="cs-CZ" sz="1600" dirty="0"/>
              <a:t> - ke shlédnutí jednotlivé díly: 1. Představujeme IS KP14+, 2. Jak založit žádost, 3. Vyplnění žádosti I, 4. Vyplnění žádosti II, 5. Zprávy o realizace projektu.</a:t>
            </a:r>
          </a:p>
          <a:p>
            <a:pPr marL="400050" indent="-400050" algn="just">
              <a:buAutoNum type="romanUcPeriod" startAt="3"/>
            </a:pPr>
            <a:endParaRPr lang="cs-CZ" sz="800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798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Vyplnění projektové žádosti</a:t>
            </a:r>
            <a:endParaRPr lang="cs-CZ" sz="2800" dirty="0"/>
          </a:p>
        </p:txBody>
      </p:sp>
      <p:sp>
        <p:nvSpPr>
          <p:cNvPr id="6" name="Šipka dolů 5"/>
          <p:cNvSpPr/>
          <p:nvPr/>
        </p:nvSpPr>
        <p:spPr>
          <a:xfrm>
            <a:off x="183137" y="1638300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62025"/>
            <a:ext cx="2447925" cy="51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57550" y="1084263"/>
            <a:ext cx="5429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Projektovou žádost je nutno </a:t>
            </a:r>
            <a:r>
              <a:rPr lang="cs-CZ" b="1" dirty="0" smtClean="0">
                <a:solidFill>
                  <a:srgbClr val="FF0000"/>
                </a:solidFill>
              </a:rPr>
              <a:t>vyplňovat postupně </a:t>
            </a:r>
            <a:r>
              <a:rPr lang="cs-CZ" dirty="0" smtClean="0"/>
              <a:t>od horních záložek k poslední záložce Podpis žádosti, Důvod: jednotlivé záložky spolu souvisí a mají mezi sebou vazby např.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Specifický cíl na indikátory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Právní forma žadatele na rozpad financování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Rozpočet na Přehled zdrojů financování a na záložku finanční plán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Subjekty projektu na vyplnění dodavatelů k veřejným zakázkám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Projekt obsahuje </a:t>
            </a:r>
            <a:r>
              <a:rPr lang="cs-CZ" b="1" dirty="0" smtClean="0"/>
              <a:t>Doplňkové informace </a:t>
            </a:r>
            <a:r>
              <a:rPr lang="cs-CZ" dirty="0" smtClean="0"/>
              <a:t>(např. realizace zadávacích řízení, CBA, veřejná podpora)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Podpis žádosti se zviditelní až po provedení finalizace projektové žádosti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rmAutofit fontScale="92500" lnSpcReduction="20000"/>
          </a:bodyPr>
          <a:lstStyle/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Žadatel</a:t>
            </a:r>
            <a:r>
              <a:rPr lang="cs-CZ" sz="1800" b="0" dirty="0">
                <a:solidFill>
                  <a:schemeClr val="tx1"/>
                </a:solidFill>
              </a:rPr>
              <a:t> by měl vždy </a:t>
            </a:r>
            <a:r>
              <a:rPr lang="cs-CZ" sz="1800" dirty="0">
                <a:solidFill>
                  <a:schemeClr val="tx1"/>
                </a:solidFill>
              </a:rPr>
              <a:t>přístup do portálu s rolí správce přístupů</a:t>
            </a:r>
            <a:r>
              <a:rPr lang="cs-CZ" sz="1800" b="0" dirty="0">
                <a:solidFill>
                  <a:schemeClr val="tx1"/>
                </a:solidFill>
              </a:rPr>
              <a:t>. P</a:t>
            </a:r>
            <a:r>
              <a:rPr lang="cs-CZ" sz="1800" b="0" dirty="0" smtClean="0">
                <a:solidFill>
                  <a:schemeClr val="tx1"/>
                </a:solidFill>
              </a:rPr>
              <a:t>ouze </a:t>
            </a:r>
            <a:r>
              <a:rPr lang="cs-CZ" sz="1800" b="0" dirty="0">
                <a:solidFill>
                  <a:schemeClr val="tx1"/>
                </a:solidFill>
              </a:rPr>
              <a:t>s touto rolí lze přidávat/odebírat další </a:t>
            </a:r>
            <a:r>
              <a:rPr lang="cs-CZ" sz="1800" b="0" dirty="0" smtClean="0">
                <a:solidFill>
                  <a:schemeClr val="tx1"/>
                </a:solidFill>
              </a:rPr>
              <a:t>uživatele (čtenář, editor, signatář, zmocněnec).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K podepsání úloh je vyžadován </a:t>
            </a:r>
            <a:r>
              <a:rPr lang="cs-CZ" sz="1800" dirty="0">
                <a:solidFill>
                  <a:schemeClr val="tx1"/>
                </a:solidFill>
              </a:rPr>
              <a:t>kvalifikovaný elektronický </a:t>
            </a:r>
            <a:r>
              <a:rPr lang="cs-CZ" sz="1800" dirty="0" smtClean="0">
                <a:solidFill>
                  <a:schemeClr val="tx1"/>
                </a:solidFill>
              </a:rPr>
              <a:t>podpis</a:t>
            </a:r>
            <a:r>
              <a:rPr lang="cs-CZ" sz="1800" b="0" dirty="0" smtClean="0">
                <a:solidFill>
                  <a:schemeClr val="tx1"/>
                </a:solidFill>
              </a:rPr>
              <a:t>.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K </a:t>
            </a:r>
            <a:r>
              <a:rPr lang="cs-CZ" sz="1800" b="0" dirty="0">
                <a:solidFill>
                  <a:schemeClr val="tx1"/>
                </a:solidFill>
              </a:rPr>
              <a:t>podepisování všech nebo určitých úloh je možné </a:t>
            </a:r>
            <a:r>
              <a:rPr lang="cs-CZ" sz="1800" dirty="0">
                <a:solidFill>
                  <a:schemeClr val="tx1"/>
                </a:solidFill>
              </a:rPr>
              <a:t>zmocnit jinou osobu plnou mocí,</a:t>
            </a:r>
            <a:r>
              <a:rPr lang="cs-CZ" sz="1800" b="0" dirty="0">
                <a:solidFill>
                  <a:schemeClr val="tx1"/>
                </a:solidFill>
              </a:rPr>
              <a:t> která se oskenovaná nahraje do </a:t>
            </a:r>
            <a:r>
              <a:rPr lang="cs-CZ" sz="1800" b="0" dirty="0" smtClean="0">
                <a:solidFill>
                  <a:schemeClr val="tx1"/>
                </a:solidFill>
              </a:rPr>
              <a:t>IS KP14+.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Informace </a:t>
            </a:r>
            <a:r>
              <a:rPr lang="cs-CZ" b="1" dirty="0"/>
              <a:t>o stavu projektu </a:t>
            </a:r>
            <a:r>
              <a:rPr lang="cs-CZ" dirty="0"/>
              <a:t>včetně výsledků hodnocení projektu se žadatel/příjemce dozví pouze přes </a:t>
            </a:r>
            <a:r>
              <a:rPr lang="cs-CZ" dirty="0" smtClean="0"/>
              <a:t>systém.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Komunikace </a:t>
            </a:r>
            <a:r>
              <a:rPr lang="cs-CZ" b="1" dirty="0"/>
              <a:t>s Centrem </a:t>
            </a:r>
            <a:r>
              <a:rPr lang="cs-CZ" dirty="0"/>
              <a:t>po podání projektové žádosti bude probíhat </a:t>
            </a:r>
            <a:r>
              <a:rPr lang="cs-CZ" b="1" dirty="0"/>
              <a:t>pouze prostřednictvím depeší </a:t>
            </a:r>
            <a:r>
              <a:rPr lang="cs-CZ" dirty="0"/>
              <a:t>(zpráv) přes </a:t>
            </a:r>
            <a:r>
              <a:rPr lang="cs-CZ" dirty="0" smtClean="0"/>
              <a:t>systém.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Doporučujeme si v IS KP14+ nastavit </a:t>
            </a:r>
            <a:r>
              <a:rPr lang="cs-CZ" b="1" dirty="0"/>
              <a:t>notifikace na telefon nebo e-mail</a:t>
            </a:r>
            <a:r>
              <a:rPr lang="cs-CZ" dirty="0"/>
              <a:t>, kde budete informováni o události/změně stavu projektu či o případných výzvách </a:t>
            </a:r>
            <a:br>
              <a:rPr lang="cs-CZ" dirty="0"/>
            </a:br>
            <a:r>
              <a:rPr lang="cs-CZ" dirty="0"/>
              <a:t>k doplnění/vysvětlení.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 se považuje </a:t>
            </a:r>
            <a:r>
              <a:rPr lang="cs-CZ" b="1" dirty="0"/>
              <a:t>za doručenou dnem odeslání</a:t>
            </a:r>
            <a:r>
              <a:rPr lang="cs-CZ" dirty="0"/>
              <a:t>, nikoli dnem přečtení (možnost notifikace na e-mail či </a:t>
            </a:r>
            <a:r>
              <a:rPr lang="cs-CZ" dirty="0" err="1"/>
              <a:t>sms</a:t>
            </a:r>
            <a:r>
              <a:rPr lang="cs-CZ" dirty="0"/>
              <a:t>).</a:t>
            </a: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Přílohy</a:t>
            </a:r>
            <a:r>
              <a:rPr lang="cs-CZ" dirty="0"/>
              <a:t> není nutné elektronicky podepisovat. </a:t>
            </a:r>
            <a:r>
              <a:rPr lang="cs-CZ" b="1" dirty="0"/>
              <a:t>Podepisuje se až kompletní žádost </a:t>
            </a:r>
            <a:r>
              <a:rPr lang="cs-CZ" dirty="0"/>
              <a:t>o podporu. </a:t>
            </a:r>
            <a:r>
              <a:rPr lang="cs-CZ" dirty="0" smtClean="0"/>
              <a:t>Do systému je možné nahrát přílohy do velikosti 100 MB (jinak je třeba přílohu rozdělit) a </a:t>
            </a:r>
            <a:r>
              <a:rPr lang="cs-CZ" dirty="0"/>
              <a:t>všechny přílohy se přikládají </a:t>
            </a:r>
            <a:r>
              <a:rPr lang="cs-CZ" b="1" dirty="0"/>
              <a:t>pouze elektronicky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Jednotlivé přílohy se nenahrávají na záložku „Přiložené dokumenty“, ale na </a:t>
            </a:r>
            <a:r>
              <a:rPr lang="cs-CZ" b="1" dirty="0"/>
              <a:t>různá místa podle oblasti, do které spadají </a:t>
            </a:r>
            <a:r>
              <a:rPr lang="cs-CZ" dirty="0"/>
              <a:t>(týká se plných mocí a veřejných zakázek).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915988" lvl="2" indent="-285750" algn="just" defTabSz="812800">
              <a:spcBef>
                <a:spcPts val="0"/>
              </a:spcBef>
            </a:pPr>
            <a:endParaRPr lang="cs-CZ" sz="1700" dirty="0" smtClean="0"/>
          </a:p>
          <a:p>
            <a:pPr marL="254000" lvl="2" indent="0" algn="just" defTabSz="266700">
              <a:spcBef>
                <a:spcPts val="0"/>
              </a:spcBef>
              <a:buNone/>
            </a:pPr>
            <a:endParaRPr lang="cs-CZ" sz="1700" dirty="0" smtClean="0"/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IS KP14+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66583" y="961743"/>
            <a:ext cx="7786848" cy="4818960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/>
              </a:rPr>
              <a:t>Kontakty na administrátory monitorovacího systému v regionech: 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00529C"/>
                </a:solidFill>
                <a:latin typeface="Calibri"/>
              </a:rPr>
              <a:t>	</a:t>
            </a:r>
            <a:r>
              <a:rPr lang="cs-CZ" sz="1600" i="1" dirty="0" smtClean="0"/>
              <a:t>Případné </a:t>
            </a:r>
            <a:r>
              <a:rPr lang="cs-CZ" sz="1600" i="1" dirty="0"/>
              <a:t>chyby v systému zasílejte kontaktním osobám Centra v jednotlivých </a:t>
            </a:r>
            <a:r>
              <a:rPr lang="cs-CZ" sz="1600" i="1" dirty="0" smtClean="0"/>
              <a:t>	krajích 	(</a:t>
            </a:r>
            <a:r>
              <a:rPr lang="cs-CZ" sz="1600" i="1" dirty="0"/>
              <a:t>pozice administrátor monitorovacího systému) - </a:t>
            </a:r>
            <a:r>
              <a:rPr lang="cs-CZ" sz="1600" b="1" i="1" dirty="0"/>
              <a:t>přiložte </a:t>
            </a:r>
            <a:r>
              <a:rPr lang="cs-CZ" sz="1600" b="1" i="1" dirty="0" err="1"/>
              <a:t>Print</a:t>
            </a:r>
            <a:r>
              <a:rPr lang="cs-CZ" sz="1600" b="1" i="1" dirty="0"/>
              <a:t> </a:t>
            </a:r>
            <a:r>
              <a:rPr lang="cs-CZ" sz="1600" b="1" i="1" dirty="0" err="1"/>
              <a:t>Screen</a:t>
            </a:r>
            <a:r>
              <a:rPr lang="cs-CZ" sz="1600" b="1" i="1" dirty="0"/>
              <a:t> </a:t>
            </a:r>
            <a:r>
              <a:rPr lang="cs-CZ" sz="1600" b="1" i="1" dirty="0" smtClean="0"/>
              <a:t>	chybové 	hlášky</a:t>
            </a:r>
            <a:r>
              <a:rPr lang="cs-CZ" sz="1600" i="1" dirty="0" smtClean="0"/>
              <a:t> </a:t>
            </a:r>
            <a:r>
              <a:rPr lang="cs-CZ" sz="1600" i="1" dirty="0"/>
              <a:t>při kontrole na dané záložce, kde se chyba vyskytuje.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00529C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00529C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2" name="TextShape 3"/>
          <p:cNvSpPr txBox="1"/>
          <p:nvPr/>
        </p:nvSpPr>
        <p:spPr>
          <a:xfrm>
            <a:off x="899592" y="262080"/>
            <a:ext cx="7786848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MS 2014</a:t>
            </a: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+</a:t>
            </a:r>
            <a:endParaRPr sz="36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E4E699E-CAD7-4030-B269-E6D1A5D825D8}" type="slidenum">
              <a:rPr lang="cs-CZ" sz="1200">
                <a:solidFill>
                  <a:srgbClr val="00529C"/>
                </a:solidFill>
                <a:latin typeface="Calibri"/>
              </a:rPr>
              <a:t>9</a:t>
            </a:fld>
            <a:endParaRPr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86434"/>
              </p:ext>
            </p:extLst>
          </p:nvPr>
        </p:nvGraphicFramePr>
        <p:xfrm>
          <a:off x="833087" y="2266256"/>
          <a:ext cx="7919857" cy="3724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531"/>
                <a:gridCol w="5340326"/>
              </a:tblGrid>
              <a:tr h="421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Středočeský </a:t>
                      </a:r>
                      <a:r>
                        <a:rPr lang="cs-CZ" sz="1100" dirty="0">
                          <a:effectLst/>
                        </a:rPr>
                        <a:t>kraj: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Ing. Hana Jonášová, tel. 225 855 303, e-mail: </a:t>
                      </a:r>
                      <a:r>
                        <a:rPr lang="cs-CZ" sz="1100" b="0" u="sng" dirty="0">
                          <a:effectLst/>
                          <a:hlinkClick r:id="rId2"/>
                        </a:rPr>
                        <a:t>hana.jonasova@crr.cz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Jihočeský </a:t>
                      </a:r>
                      <a:r>
                        <a:rPr lang="cs-CZ" sz="1100" dirty="0" smtClean="0">
                          <a:effectLst/>
                        </a:rPr>
                        <a:t>kraj: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Ing. Kateřina </a:t>
                      </a:r>
                      <a:r>
                        <a:rPr lang="cs-CZ" sz="1100" dirty="0" err="1">
                          <a:effectLst/>
                        </a:rPr>
                        <a:t>Špírková</a:t>
                      </a:r>
                      <a:r>
                        <a:rPr lang="cs-CZ" sz="1100" dirty="0">
                          <a:effectLst/>
                        </a:rPr>
                        <a:t>, tel. 381 670 021, e-mail: </a:t>
                      </a:r>
                      <a:r>
                        <a:rPr lang="cs-CZ" sz="1100" u="sng" dirty="0">
                          <a:effectLst/>
                          <a:hlinkClick r:id="rId3"/>
                        </a:rPr>
                        <a:t>katerina.spirkova@crr.cz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Kraj Vysočina, Jihomoravský kraj: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Mgr. Viktor </a:t>
                      </a:r>
                      <a:r>
                        <a:rPr lang="cs-CZ" sz="1100" dirty="0" err="1">
                          <a:effectLst/>
                        </a:rPr>
                        <a:t>Šeďa</a:t>
                      </a:r>
                      <a:r>
                        <a:rPr lang="cs-CZ" sz="1100" dirty="0">
                          <a:effectLst/>
                        </a:rPr>
                        <a:t>, tel. 518 770 231, e-mail: </a:t>
                      </a:r>
                      <a:r>
                        <a:rPr lang="cs-CZ" sz="1100" u="sng" dirty="0">
                          <a:effectLst/>
                          <a:hlinkClick r:id="rId4"/>
                        </a:rPr>
                        <a:t>viktor.seda@crr.cz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Plzeňský kraj: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 smtClean="0"/>
                        <a:t>Ing. Miroslav Šimek, tel. 371 870 047, e-mail: </a:t>
                      </a:r>
                      <a:r>
                        <a:rPr lang="cs-CZ" sz="1100" dirty="0" smtClean="0">
                          <a:hlinkClick r:id="rId5"/>
                        </a:rPr>
                        <a:t>miroslav.simek@crr.cz</a:t>
                      </a:r>
                      <a:r>
                        <a:rPr lang="cs-CZ" sz="1100" dirty="0" smtClean="0"/>
                        <a:t> </a:t>
                      </a:r>
                      <a:r>
                        <a:rPr lang="cs-CZ" sz="1100" b="1" baseline="0" dirty="0" smtClean="0"/>
                        <a:t> 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Olomoucký kraj, Zlínský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Ing. Kateřina Procházková, tel. 582 777 445, e-mail: </a:t>
                      </a:r>
                      <a:r>
                        <a:rPr lang="cs-CZ" sz="1100" u="sng" dirty="0">
                          <a:effectLst/>
                          <a:hlinkClick r:id="rId6"/>
                        </a:rPr>
                        <a:t>katerina.prochazkova@crr.cz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Karlovarský kraj, Ústecký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Ing. Miloš </a:t>
                      </a:r>
                      <a:r>
                        <a:rPr lang="cs-CZ" sz="1100" dirty="0" err="1">
                          <a:effectLst/>
                        </a:rPr>
                        <a:t>Vejr</a:t>
                      </a:r>
                      <a:r>
                        <a:rPr lang="cs-CZ" sz="1100" dirty="0">
                          <a:effectLst/>
                        </a:rPr>
                        <a:t>, tel. 412 870 923, e-mail: </a:t>
                      </a:r>
                      <a:r>
                        <a:rPr lang="cs-CZ" sz="1100" u="sng" dirty="0">
                          <a:effectLst/>
                          <a:hlinkClick r:id="rId7"/>
                        </a:rPr>
                        <a:t>milos.vejr@crr.cz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Liberecký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Mgr. Tomáš Rec, tel. 488 570 927, e-mail: </a:t>
                      </a:r>
                      <a:r>
                        <a:rPr lang="cs-CZ" sz="1100" u="sng">
                          <a:effectLst/>
                          <a:hlinkClick r:id="rId8"/>
                        </a:rPr>
                        <a:t>tomas.rec@crr.cz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Královéhradecký kraj, Pardubický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Mgr. Lukáš Frolík, tel. 499 420 603, e-mail: </a:t>
                      </a:r>
                      <a:r>
                        <a:rPr lang="cs-CZ" sz="1100" u="sng" dirty="0">
                          <a:effectLst/>
                          <a:hlinkClick r:id="rId9"/>
                        </a:rPr>
                        <a:t>lukas.frolik@crr.cz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Moravskoslezský kraj: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Ing. Jana Matoušková, tel. 597 570 947, e-mail: </a:t>
                      </a:r>
                      <a:r>
                        <a:rPr lang="cs-CZ" sz="1100" u="sng" dirty="0">
                          <a:effectLst/>
                          <a:hlinkClick r:id="rId10"/>
                        </a:rPr>
                        <a:t>jana.matouskova@crr.cz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</TotalTime>
  <Words>1641</Words>
  <Application>Microsoft Office PowerPoint</Application>
  <PresentationFormat>Předvádění na obrazovce (4:3)</PresentationFormat>
  <Paragraphs>422</Paragraphs>
  <Slides>37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CRR template</vt:lpstr>
      <vt:lpstr>Příjem a hodnocení žádostí  o podporu</vt:lpstr>
      <vt:lpstr>Prezentace aplikace PowerPoint</vt:lpstr>
      <vt:lpstr>www.crr.cz</vt:lpstr>
      <vt:lpstr>Prezentace aplikace PowerPoint</vt:lpstr>
      <vt:lpstr>Portál IS KP14+</vt:lpstr>
      <vt:lpstr>Co Vám pomůže při vyplnění IS KP14+?</vt:lpstr>
      <vt:lpstr>Vyplnění projektové žádosti</vt:lpstr>
      <vt:lpstr>IS KP14+</vt:lpstr>
      <vt:lpstr>Prezentace aplikace PowerPoint</vt:lpstr>
      <vt:lpstr>Prezentace aplikace PowerPoint</vt:lpstr>
      <vt:lpstr>Příjem žádostí</vt:lpstr>
      <vt:lpstr>Hodnocení žádostí</vt:lpstr>
      <vt:lpstr>Prezentace aplikace PowerPoint</vt:lpstr>
      <vt:lpstr>Kritéria formálních náležitostí I – NAPRAVITELNÁ </vt:lpstr>
      <vt:lpstr>Kritéria formálních náležitostí II - NAPRAVITELNÁ</vt:lpstr>
      <vt:lpstr>Kritéria formálních náležitostí III - NAPRAVITELNÁ</vt:lpstr>
      <vt:lpstr>Kritéria formálních náležitostí IV - NAPRAVITELNÁ</vt:lpstr>
      <vt:lpstr>Kritéria formálních náležitostí V - NAPRAVITELNÁ</vt:lpstr>
      <vt:lpstr>Obecná kritéria přijatelnosti I - NENAPRAVITELNÁ</vt:lpstr>
      <vt:lpstr>Obecná kritéria přijatelnosti II - NENAPRAVITELNÁ</vt:lpstr>
      <vt:lpstr>Obecná kritéria přijatelnosti III - NAPRAVITELNÁ</vt:lpstr>
      <vt:lpstr>Obecná kritéria přijatelnosti IV - NAPRAVITELNÁ</vt:lpstr>
      <vt:lpstr>Obecná kritéria přijatelnosti V - NAPRAVITELNÁ</vt:lpstr>
      <vt:lpstr>Specifická kritéria přijatelnosti I - NENAPRAVITELNÁ</vt:lpstr>
      <vt:lpstr>Specifická kritéria přijatelnosti II - NAPRAVITELNÁ</vt:lpstr>
      <vt:lpstr>Specifická kritéria přijatelnosti III - NAPRAVITELNÁ</vt:lpstr>
      <vt:lpstr>Specifická kritéria přijatelnosti IV - NAPRAVITELNÁ</vt:lpstr>
      <vt:lpstr>Specifická kritéria přijatelnosti V - NAPRAVITELNÁ</vt:lpstr>
      <vt:lpstr>Věcné hodnocení</vt:lpstr>
      <vt:lpstr>Ex-ante analýza rizik</vt:lpstr>
      <vt:lpstr>Ex-ante kontrola</vt:lpstr>
      <vt:lpstr>Výběr projektů</vt:lpstr>
      <vt:lpstr>Vydání právního aktu – Registrace akce  a Rozhodnutí o poskytnutí dotace/Stanovení výdajů</vt:lpstr>
      <vt:lpstr>Žádost o přezkum výsledku hodnocení</vt:lpstr>
      <vt:lpstr>Změny v projektech</vt:lpstr>
      <vt:lpstr>Prezentace aplikace PowerPoint</vt:lpstr>
      <vt:lpstr>Prezentace aplikace PowerPoint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uzivatel</cp:lastModifiedBy>
  <cp:revision>436</cp:revision>
  <cp:lastPrinted>2015-11-10T07:37:02Z</cp:lastPrinted>
  <dcterms:created xsi:type="dcterms:W3CDTF">2014-09-16T20:50:40Z</dcterms:created>
  <dcterms:modified xsi:type="dcterms:W3CDTF">2017-08-22T10:13:31Z</dcterms:modified>
</cp:coreProperties>
</file>