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49"/>
  </p:notesMasterIdLst>
  <p:handoutMasterIdLst>
    <p:handoutMasterId r:id="rId50"/>
  </p:handoutMasterIdLst>
  <p:sldIdLst>
    <p:sldId id="323" r:id="rId2"/>
    <p:sldId id="556" r:id="rId3"/>
    <p:sldId id="558" r:id="rId4"/>
    <p:sldId id="559" r:id="rId5"/>
    <p:sldId id="590" r:id="rId6"/>
    <p:sldId id="560" r:id="rId7"/>
    <p:sldId id="555" r:id="rId8"/>
    <p:sldId id="567" r:id="rId9"/>
    <p:sldId id="519" r:id="rId10"/>
    <p:sldId id="562" r:id="rId11"/>
    <p:sldId id="585" r:id="rId12"/>
    <p:sldId id="564" r:id="rId13"/>
    <p:sldId id="588" r:id="rId14"/>
    <p:sldId id="565" r:id="rId15"/>
    <p:sldId id="591" r:id="rId16"/>
    <p:sldId id="595" r:id="rId17"/>
    <p:sldId id="592" r:id="rId18"/>
    <p:sldId id="598" r:id="rId19"/>
    <p:sldId id="593" r:id="rId20"/>
    <p:sldId id="594" r:id="rId21"/>
    <p:sldId id="596" r:id="rId22"/>
    <p:sldId id="597" r:id="rId23"/>
    <p:sldId id="599" r:id="rId24"/>
    <p:sldId id="600" r:id="rId25"/>
    <p:sldId id="601" r:id="rId26"/>
    <p:sldId id="602" r:id="rId27"/>
    <p:sldId id="603" r:id="rId28"/>
    <p:sldId id="604" r:id="rId29"/>
    <p:sldId id="605" r:id="rId30"/>
    <p:sldId id="606" r:id="rId31"/>
    <p:sldId id="607" r:id="rId32"/>
    <p:sldId id="608" r:id="rId33"/>
    <p:sldId id="609" r:id="rId34"/>
    <p:sldId id="610" r:id="rId35"/>
    <p:sldId id="572" r:id="rId36"/>
    <p:sldId id="611" r:id="rId37"/>
    <p:sldId id="612" r:id="rId38"/>
    <p:sldId id="613" r:id="rId39"/>
    <p:sldId id="614" r:id="rId40"/>
    <p:sldId id="615" r:id="rId41"/>
    <p:sldId id="616" r:id="rId42"/>
    <p:sldId id="551" r:id="rId43"/>
    <p:sldId id="576" r:id="rId44"/>
    <p:sldId id="518" r:id="rId45"/>
    <p:sldId id="537" r:id="rId46"/>
    <p:sldId id="517" r:id="rId47"/>
    <p:sldId id="410" r:id="rId48"/>
  </p:sldIdLst>
  <p:sldSz cx="9144000" cy="6858000" type="screen4x3"/>
  <p:notesSz cx="6781800"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tislav Mazal" initials="RM" lastIdx="1" clrIdx="0"/>
  <p:cmAuthor id="1" name="Martina Fišerová" initials="M.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75" autoAdjust="0"/>
    <p:restoredTop sz="88688" autoAdjust="0"/>
  </p:normalViewPr>
  <p:slideViewPr>
    <p:cSldViewPr>
      <p:cViewPr>
        <p:scale>
          <a:sx n="90" d="100"/>
          <a:sy n="90" d="100"/>
        </p:scale>
        <p:origin x="-2316" y="-1050"/>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18AB0A-7BED-45CC-8968-54C5D48470FD}" type="doc">
      <dgm:prSet loTypeId="urn:microsoft.com/office/officeart/2005/8/layout/vList4#1" loCatId="list" qsTypeId="urn:microsoft.com/office/officeart/2005/8/quickstyle/simple3" qsCatId="simple" csTypeId="urn:microsoft.com/office/officeart/2005/8/colors/accent1_2" csCatId="accent1" phldr="1"/>
      <dgm:spPr/>
      <dgm:t>
        <a:bodyPr/>
        <a:lstStyle/>
        <a:p>
          <a:endParaRPr lang="cs-CZ"/>
        </a:p>
      </dgm:t>
    </dgm:pt>
    <dgm:pt modelId="{38804BD3-7704-44DB-93A2-A6FB8DF386BF}">
      <dgm:prSet phldrT="[Text]" custT="1"/>
      <dgm:spPr/>
      <dgm:t>
        <a:bodyPr/>
        <a:lstStyle/>
        <a:p>
          <a:r>
            <a:rPr lang="cs-CZ" sz="1600" b="1" dirty="0" smtClean="0"/>
            <a:t>Prioritní osa 1 - Infrastruktura</a:t>
          </a:r>
          <a:endParaRPr lang="cs-CZ" sz="1600" b="1" dirty="0"/>
        </a:p>
      </dgm:t>
    </dgm:pt>
    <dgm:pt modelId="{5AECA738-EC58-4AD8-B30B-720E0E369E9D}" type="parTrans" cxnId="{B64F7126-809B-46FA-8512-AB45C1CB52DD}">
      <dgm:prSet/>
      <dgm:spPr/>
      <dgm:t>
        <a:bodyPr/>
        <a:lstStyle/>
        <a:p>
          <a:endParaRPr lang="cs-CZ"/>
        </a:p>
      </dgm:t>
    </dgm:pt>
    <dgm:pt modelId="{97E853D5-3B2B-4DCE-BF44-F459F80E6EE5}" type="sibTrans" cxnId="{B64F7126-809B-46FA-8512-AB45C1CB52DD}">
      <dgm:prSet/>
      <dgm:spPr/>
      <dgm:t>
        <a:bodyPr/>
        <a:lstStyle/>
        <a:p>
          <a:endParaRPr lang="cs-CZ"/>
        </a:p>
      </dgm:t>
    </dgm:pt>
    <dgm:pt modelId="{C5C86733-1C4E-4ABE-BC8B-70E73BF8076C}">
      <dgm:prSet phldrT="[Text]" custT="1"/>
      <dgm:spPr/>
      <dgm:t>
        <a:bodyPr/>
        <a:lstStyle/>
        <a:p>
          <a:r>
            <a:rPr lang="cs-CZ" sz="1200" dirty="0" smtClean="0"/>
            <a:t>Konkurenceschopné, dostupné a bezpečné regiony</a:t>
          </a:r>
          <a:endParaRPr lang="cs-CZ" sz="1200" dirty="0"/>
        </a:p>
      </dgm:t>
    </dgm:pt>
    <dgm:pt modelId="{AEF1FBBF-C95F-45ED-A8E1-CE69CDF9D44F}" type="parTrans" cxnId="{15A7B2A0-6A73-413A-BB86-87F351908914}">
      <dgm:prSet/>
      <dgm:spPr/>
      <dgm:t>
        <a:bodyPr/>
        <a:lstStyle/>
        <a:p>
          <a:endParaRPr lang="cs-CZ"/>
        </a:p>
      </dgm:t>
    </dgm:pt>
    <dgm:pt modelId="{286C2363-6DA5-4FB5-8346-569610400F7C}" type="sibTrans" cxnId="{15A7B2A0-6A73-413A-BB86-87F351908914}">
      <dgm:prSet/>
      <dgm:spPr/>
      <dgm:t>
        <a:bodyPr/>
        <a:lstStyle/>
        <a:p>
          <a:endParaRPr lang="cs-CZ"/>
        </a:p>
      </dgm:t>
    </dgm:pt>
    <dgm:pt modelId="{A8C219C7-9F00-4E75-8B16-481975849224}">
      <dgm:prSet phldrT="[Text]" custT="1"/>
      <dgm:spPr/>
      <dgm:t>
        <a:bodyPr/>
        <a:lstStyle/>
        <a:p>
          <a:r>
            <a:rPr lang="cs-CZ" sz="1200" dirty="0" smtClean="0"/>
            <a:t>Alokace 1,6 mld. EUR</a:t>
          </a:r>
          <a:endParaRPr lang="cs-CZ" sz="1200" dirty="0"/>
        </a:p>
      </dgm:t>
    </dgm:pt>
    <dgm:pt modelId="{3D529C3B-331C-4A53-8447-64F92C02A4C9}" type="parTrans" cxnId="{DC478773-C6CC-4E8E-9071-ECCDF2C2EF2E}">
      <dgm:prSet/>
      <dgm:spPr/>
      <dgm:t>
        <a:bodyPr/>
        <a:lstStyle/>
        <a:p>
          <a:endParaRPr lang="cs-CZ"/>
        </a:p>
      </dgm:t>
    </dgm:pt>
    <dgm:pt modelId="{7EDC45D9-79A5-434A-AB8A-41008476D2F4}" type="sibTrans" cxnId="{DC478773-C6CC-4E8E-9071-ECCDF2C2EF2E}">
      <dgm:prSet/>
      <dgm:spPr/>
      <dgm:t>
        <a:bodyPr/>
        <a:lstStyle/>
        <a:p>
          <a:endParaRPr lang="cs-CZ"/>
        </a:p>
      </dgm:t>
    </dgm:pt>
    <dgm:pt modelId="{855CB492-B9C1-4831-9453-D02DC01556CB}">
      <dgm:prSet phldrT="[Text]" custT="1"/>
      <dgm:spPr/>
      <dgm:t>
        <a:bodyPr/>
        <a:lstStyle/>
        <a:p>
          <a:r>
            <a:rPr lang="cs-CZ" sz="1600" b="1" dirty="0" smtClean="0"/>
            <a:t>Prioritní osa 2 - Lidé</a:t>
          </a:r>
          <a:endParaRPr lang="cs-CZ" sz="1600" b="1" dirty="0"/>
        </a:p>
      </dgm:t>
    </dgm:pt>
    <dgm:pt modelId="{46A500E4-F521-4FED-80BC-55EF97D6434D}" type="parTrans" cxnId="{E1E70704-B184-417B-9262-1209773EB354}">
      <dgm:prSet/>
      <dgm:spPr/>
      <dgm:t>
        <a:bodyPr/>
        <a:lstStyle/>
        <a:p>
          <a:endParaRPr lang="cs-CZ"/>
        </a:p>
      </dgm:t>
    </dgm:pt>
    <dgm:pt modelId="{89B1A5F6-0C83-44AA-BDC4-F0486C8FEB1C}" type="sibTrans" cxnId="{E1E70704-B184-417B-9262-1209773EB354}">
      <dgm:prSet/>
      <dgm:spPr/>
      <dgm:t>
        <a:bodyPr/>
        <a:lstStyle/>
        <a:p>
          <a:endParaRPr lang="cs-CZ"/>
        </a:p>
      </dgm:t>
    </dgm:pt>
    <dgm:pt modelId="{098ADAF1-68DC-4019-95EC-CF9DEA0595F5}">
      <dgm:prSet phldrT="[Text]" custT="1"/>
      <dgm:spPr/>
      <dgm:t>
        <a:bodyPr/>
        <a:lstStyle/>
        <a:p>
          <a:r>
            <a:rPr lang="cs-CZ" sz="1200" dirty="0" smtClean="0"/>
            <a:t>Zkvalitnění veřejných služeb a podmínek života pro obyvatele regionů</a:t>
          </a:r>
          <a:endParaRPr lang="cs-CZ" sz="1200" dirty="0"/>
        </a:p>
      </dgm:t>
    </dgm:pt>
    <dgm:pt modelId="{BBC28CAB-1411-42FD-AE69-490F5FA47BCC}" type="parTrans" cxnId="{0D1EA085-623E-4D57-808B-B23AF2C24995}">
      <dgm:prSet/>
      <dgm:spPr/>
      <dgm:t>
        <a:bodyPr/>
        <a:lstStyle/>
        <a:p>
          <a:endParaRPr lang="cs-CZ"/>
        </a:p>
      </dgm:t>
    </dgm:pt>
    <dgm:pt modelId="{3601A7EA-3FDB-4E9C-A299-B4AF145636B4}" type="sibTrans" cxnId="{0D1EA085-623E-4D57-808B-B23AF2C24995}">
      <dgm:prSet/>
      <dgm:spPr/>
      <dgm:t>
        <a:bodyPr/>
        <a:lstStyle/>
        <a:p>
          <a:endParaRPr lang="cs-CZ"/>
        </a:p>
      </dgm:t>
    </dgm:pt>
    <dgm:pt modelId="{75152ED6-09D4-4CB2-B330-0EBA2A1F6BEE}">
      <dgm:prSet phldrT="[Text]" custT="1"/>
      <dgm:spPr/>
      <dgm:t>
        <a:bodyPr/>
        <a:lstStyle/>
        <a:p>
          <a:r>
            <a:rPr lang="cs-CZ" sz="1200" dirty="0" smtClean="0"/>
            <a:t>Alokace 1,7 mld. EUR</a:t>
          </a:r>
          <a:endParaRPr lang="cs-CZ" sz="1200" dirty="0"/>
        </a:p>
      </dgm:t>
    </dgm:pt>
    <dgm:pt modelId="{CC109D3F-9445-4552-9CA0-A9E9B002361B}" type="parTrans" cxnId="{7442FBE8-417F-4111-B6ED-AEAE7C9C435B}">
      <dgm:prSet/>
      <dgm:spPr/>
      <dgm:t>
        <a:bodyPr/>
        <a:lstStyle/>
        <a:p>
          <a:endParaRPr lang="cs-CZ"/>
        </a:p>
      </dgm:t>
    </dgm:pt>
    <dgm:pt modelId="{C930B535-36DD-47E2-9858-8F6E44F2C9EA}" type="sibTrans" cxnId="{7442FBE8-417F-4111-B6ED-AEAE7C9C435B}">
      <dgm:prSet/>
      <dgm:spPr/>
      <dgm:t>
        <a:bodyPr/>
        <a:lstStyle/>
        <a:p>
          <a:endParaRPr lang="cs-CZ"/>
        </a:p>
      </dgm:t>
    </dgm:pt>
    <dgm:pt modelId="{D74C87B0-8199-4D82-97CA-8716D0810C88}">
      <dgm:prSet phldrT="[Text]" custT="1"/>
      <dgm:spPr/>
      <dgm:t>
        <a:bodyPr/>
        <a:lstStyle/>
        <a:p>
          <a:r>
            <a:rPr lang="cs-CZ" sz="1600" b="1" dirty="0" smtClean="0"/>
            <a:t>Prioritní osa 3 - Instituce</a:t>
          </a:r>
          <a:endParaRPr lang="cs-CZ" sz="1600" b="1" dirty="0"/>
        </a:p>
      </dgm:t>
    </dgm:pt>
    <dgm:pt modelId="{BA6FD47A-7786-47D8-9381-A1E3D218F4E4}" type="parTrans" cxnId="{CC11735D-CD9A-491C-AEF0-7073EE76FB85}">
      <dgm:prSet/>
      <dgm:spPr/>
      <dgm:t>
        <a:bodyPr/>
        <a:lstStyle/>
        <a:p>
          <a:endParaRPr lang="cs-CZ"/>
        </a:p>
      </dgm:t>
    </dgm:pt>
    <dgm:pt modelId="{63D68963-997E-49B1-9594-476FD97AA95B}" type="sibTrans" cxnId="{CC11735D-CD9A-491C-AEF0-7073EE76FB85}">
      <dgm:prSet/>
      <dgm:spPr/>
      <dgm:t>
        <a:bodyPr/>
        <a:lstStyle/>
        <a:p>
          <a:endParaRPr lang="cs-CZ"/>
        </a:p>
      </dgm:t>
    </dgm:pt>
    <dgm:pt modelId="{34C60AC1-3BAF-4349-9B04-1EBEAA6874AE}">
      <dgm:prSet phldrT="[Text]" custT="1"/>
      <dgm:spPr/>
      <dgm:t>
        <a:bodyPr/>
        <a:lstStyle/>
        <a:p>
          <a:r>
            <a:rPr lang="cs-CZ" sz="1200" dirty="0" smtClean="0"/>
            <a:t>Dobrá správa území a zefektivnění veřejných institucí</a:t>
          </a:r>
          <a:endParaRPr lang="cs-CZ" sz="1200" dirty="0"/>
        </a:p>
      </dgm:t>
    </dgm:pt>
    <dgm:pt modelId="{B31C10BD-BE4E-4EEF-981F-25C40EBC00D4}" type="parTrans" cxnId="{3D52D5DF-88CF-4499-8222-584F5AB467B0}">
      <dgm:prSet/>
      <dgm:spPr/>
      <dgm:t>
        <a:bodyPr/>
        <a:lstStyle/>
        <a:p>
          <a:endParaRPr lang="cs-CZ"/>
        </a:p>
      </dgm:t>
    </dgm:pt>
    <dgm:pt modelId="{23EAEF30-F210-45C2-A3C7-7E5016B64A98}" type="sibTrans" cxnId="{3D52D5DF-88CF-4499-8222-584F5AB467B0}">
      <dgm:prSet/>
      <dgm:spPr/>
      <dgm:t>
        <a:bodyPr/>
        <a:lstStyle/>
        <a:p>
          <a:endParaRPr lang="cs-CZ"/>
        </a:p>
      </dgm:t>
    </dgm:pt>
    <dgm:pt modelId="{273BDC39-9757-4293-83AA-A9E9CC915DA0}">
      <dgm:prSet phldrT="[Text]" custT="1"/>
      <dgm:spPr/>
      <dgm:t>
        <a:bodyPr/>
        <a:lstStyle/>
        <a:p>
          <a:r>
            <a:rPr lang="cs-CZ" sz="1200" dirty="0" smtClean="0"/>
            <a:t>Alokace 0,8 mld. EUR</a:t>
          </a:r>
          <a:endParaRPr lang="cs-CZ" sz="1200" dirty="0"/>
        </a:p>
      </dgm:t>
    </dgm:pt>
    <dgm:pt modelId="{982DFF29-8236-4E99-97CE-FD76D273CBEC}" type="parTrans" cxnId="{CF6D3D8A-7289-43F1-82F2-5F5C4672169C}">
      <dgm:prSet/>
      <dgm:spPr/>
      <dgm:t>
        <a:bodyPr/>
        <a:lstStyle/>
        <a:p>
          <a:endParaRPr lang="cs-CZ"/>
        </a:p>
      </dgm:t>
    </dgm:pt>
    <dgm:pt modelId="{13EEE600-D28C-4CBF-9128-6CDA52976D52}" type="sibTrans" cxnId="{CF6D3D8A-7289-43F1-82F2-5F5C4672169C}">
      <dgm:prSet/>
      <dgm:spPr/>
      <dgm:t>
        <a:bodyPr/>
        <a:lstStyle/>
        <a:p>
          <a:endParaRPr lang="cs-CZ"/>
        </a:p>
      </dgm:t>
    </dgm:pt>
    <dgm:pt modelId="{D3784C62-6E03-4E88-AA8E-EC0DCEAD96BC}">
      <dgm:prSet custT="1"/>
      <dgm:spPr/>
      <dgm:t>
        <a:bodyPr/>
        <a:lstStyle/>
        <a:p>
          <a:endParaRPr lang="cs-CZ" sz="1900" b="1" dirty="0" smtClean="0"/>
        </a:p>
        <a:p>
          <a:r>
            <a:rPr lang="cs-CZ" sz="1600" b="1" dirty="0" smtClean="0"/>
            <a:t>Prioritní osa 4 - Komunitně vedený místní rozvoj</a:t>
          </a:r>
        </a:p>
        <a:p>
          <a:r>
            <a:rPr lang="cs-CZ" sz="1400" dirty="0" smtClean="0"/>
            <a:t> - </a:t>
          </a:r>
          <a:r>
            <a:rPr lang="cs-CZ" sz="1200" dirty="0" smtClean="0"/>
            <a:t>Alokace 390 mil. EUR</a:t>
          </a:r>
        </a:p>
        <a:p>
          <a:r>
            <a:rPr lang="cs-CZ" sz="1200" dirty="0" smtClean="0"/>
            <a:t>  - Posílení CLLD, provozní a animační náklady</a:t>
          </a:r>
        </a:p>
        <a:p>
          <a:endParaRPr lang="cs-CZ" sz="1500" dirty="0" smtClean="0"/>
        </a:p>
        <a:p>
          <a:r>
            <a:rPr lang="cs-CZ" sz="1800" dirty="0" smtClean="0"/>
            <a:t> </a:t>
          </a:r>
          <a:endParaRPr lang="cs-CZ" sz="1800" dirty="0"/>
        </a:p>
      </dgm:t>
    </dgm:pt>
    <dgm:pt modelId="{7AF4961A-ED0F-4EDC-8D12-D24EE5DE0A42}" type="sibTrans" cxnId="{B38F51DE-8E25-4857-B3F8-75840DF3F177}">
      <dgm:prSet/>
      <dgm:spPr/>
      <dgm:t>
        <a:bodyPr/>
        <a:lstStyle/>
        <a:p>
          <a:endParaRPr lang="cs-CZ"/>
        </a:p>
      </dgm:t>
    </dgm:pt>
    <dgm:pt modelId="{9D3428C1-5D9B-4B48-89F0-11E980CE6367}" type="parTrans" cxnId="{B38F51DE-8E25-4857-B3F8-75840DF3F177}">
      <dgm:prSet/>
      <dgm:spPr/>
      <dgm:t>
        <a:bodyPr/>
        <a:lstStyle/>
        <a:p>
          <a:endParaRPr lang="cs-CZ"/>
        </a:p>
      </dgm:t>
    </dgm:pt>
    <dgm:pt modelId="{9BEAB610-B179-412C-A911-0AE990A76040}">
      <dgm:prSet phldrT="[Text]" custT="1"/>
      <dgm:spPr/>
      <dgm:t>
        <a:bodyPr/>
        <a:lstStyle/>
        <a:p>
          <a:r>
            <a:rPr lang="cs-CZ" sz="1200" dirty="0" smtClean="0"/>
            <a:t>Doprava, integrované dopravní systémy, IZS</a:t>
          </a:r>
          <a:endParaRPr lang="cs-CZ" sz="1200" dirty="0"/>
        </a:p>
      </dgm:t>
    </dgm:pt>
    <dgm:pt modelId="{B058C57C-1932-4F82-B960-E9ABCE39DA10}" type="parTrans" cxnId="{4B201E5A-B514-43A8-9FF2-13EE75C6267D}">
      <dgm:prSet/>
      <dgm:spPr/>
      <dgm:t>
        <a:bodyPr/>
        <a:lstStyle/>
        <a:p>
          <a:endParaRPr lang="cs-CZ"/>
        </a:p>
      </dgm:t>
    </dgm:pt>
    <dgm:pt modelId="{3EB8B75A-1CCF-4180-9542-77B7289E93F6}" type="sibTrans" cxnId="{4B201E5A-B514-43A8-9FF2-13EE75C6267D}">
      <dgm:prSet/>
      <dgm:spPr/>
      <dgm:t>
        <a:bodyPr/>
        <a:lstStyle/>
        <a:p>
          <a:endParaRPr lang="cs-CZ"/>
        </a:p>
      </dgm:t>
    </dgm:pt>
    <dgm:pt modelId="{CE8BA2DC-6A07-4136-AE2C-02E787173318}">
      <dgm:prSet phldrT="[Text]" custT="1"/>
      <dgm:spPr/>
      <dgm:t>
        <a:bodyPr/>
        <a:lstStyle/>
        <a:p>
          <a:r>
            <a:rPr lang="cs-CZ" sz="1200" dirty="0" smtClean="0"/>
            <a:t>Sociální služby/bydlení, sociální podnikání, zdravotní péče, vzdělávání, zateplování</a:t>
          </a:r>
          <a:endParaRPr lang="cs-CZ" sz="1200" dirty="0"/>
        </a:p>
      </dgm:t>
    </dgm:pt>
    <dgm:pt modelId="{2364E369-AC98-4AC6-8070-77B5CDF58140}" type="parTrans" cxnId="{2BE8E23A-86C2-47E7-AB01-A3AC2D35367C}">
      <dgm:prSet/>
      <dgm:spPr/>
      <dgm:t>
        <a:bodyPr/>
        <a:lstStyle/>
        <a:p>
          <a:endParaRPr lang="cs-CZ"/>
        </a:p>
      </dgm:t>
    </dgm:pt>
    <dgm:pt modelId="{1EF5AC0F-9C89-46BA-931D-093812BF1C36}" type="sibTrans" cxnId="{2BE8E23A-86C2-47E7-AB01-A3AC2D35367C}">
      <dgm:prSet/>
      <dgm:spPr/>
      <dgm:t>
        <a:bodyPr/>
        <a:lstStyle/>
        <a:p>
          <a:endParaRPr lang="cs-CZ"/>
        </a:p>
      </dgm:t>
    </dgm:pt>
    <dgm:pt modelId="{011776CB-E079-448D-8CBF-0D6A1B0031D4}">
      <dgm:prSet phldrT="[Text]"/>
      <dgm:spPr/>
      <dgm:t>
        <a:bodyPr/>
        <a:lstStyle/>
        <a:p>
          <a:endParaRPr lang="cs-CZ" sz="1100" dirty="0"/>
        </a:p>
      </dgm:t>
    </dgm:pt>
    <dgm:pt modelId="{96EFE842-57A1-4857-AB91-F6EC5AF4C58A}" type="parTrans" cxnId="{A37C4BF5-B775-4ED6-85F3-E253392DFE69}">
      <dgm:prSet/>
      <dgm:spPr/>
      <dgm:t>
        <a:bodyPr/>
        <a:lstStyle/>
        <a:p>
          <a:endParaRPr lang="cs-CZ"/>
        </a:p>
      </dgm:t>
    </dgm:pt>
    <dgm:pt modelId="{6E105E89-4A89-4F46-9629-6926A46E3211}" type="sibTrans" cxnId="{A37C4BF5-B775-4ED6-85F3-E253392DFE69}">
      <dgm:prSet/>
      <dgm:spPr/>
      <dgm:t>
        <a:bodyPr/>
        <a:lstStyle/>
        <a:p>
          <a:endParaRPr lang="cs-CZ"/>
        </a:p>
      </dgm:t>
    </dgm:pt>
    <dgm:pt modelId="{F883D463-9FC1-405D-86B6-DFDB1BF4DFD4}">
      <dgm:prSet phldrT="[Text]" custT="1"/>
      <dgm:spPr/>
      <dgm:t>
        <a:bodyPr/>
        <a:lstStyle/>
        <a:p>
          <a:r>
            <a:rPr lang="cs-CZ" sz="1200" dirty="0" smtClean="0"/>
            <a:t>Kulturní dědictví, e-Government, dokumenty územního rozvoje</a:t>
          </a:r>
          <a:endParaRPr lang="cs-CZ" sz="1200" dirty="0"/>
        </a:p>
      </dgm:t>
    </dgm:pt>
    <dgm:pt modelId="{4089294D-1236-4D90-A4CA-5ABFB48B4A69}" type="parTrans" cxnId="{C682256E-1973-4AC7-954E-3675913CCEA0}">
      <dgm:prSet/>
      <dgm:spPr/>
      <dgm:t>
        <a:bodyPr/>
        <a:lstStyle/>
        <a:p>
          <a:endParaRPr lang="cs-CZ"/>
        </a:p>
      </dgm:t>
    </dgm:pt>
    <dgm:pt modelId="{C7B43A55-CB70-4631-995C-E69EA77BC0FA}" type="sibTrans" cxnId="{C682256E-1973-4AC7-954E-3675913CCEA0}">
      <dgm:prSet/>
      <dgm:spPr/>
      <dgm:t>
        <a:bodyPr/>
        <a:lstStyle/>
        <a:p>
          <a:endParaRPr lang="cs-CZ"/>
        </a:p>
      </dgm:t>
    </dgm:pt>
    <dgm:pt modelId="{8A587B36-857B-41ED-B7A7-D47113F79935}" type="pres">
      <dgm:prSet presAssocID="{A518AB0A-7BED-45CC-8968-54C5D48470FD}" presName="linear" presStyleCnt="0">
        <dgm:presLayoutVars>
          <dgm:dir/>
          <dgm:resizeHandles val="exact"/>
        </dgm:presLayoutVars>
      </dgm:prSet>
      <dgm:spPr/>
      <dgm:t>
        <a:bodyPr/>
        <a:lstStyle/>
        <a:p>
          <a:endParaRPr lang="cs-CZ"/>
        </a:p>
      </dgm:t>
    </dgm:pt>
    <dgm:pt modelId="{64EB5DFD-492E-47C2-A4DD-BBD451AF4F4E}" type="pres">
      <dgm:prSet presAssocID="{38804BD3-7704-44DB-93A2-A6FB8DF386BF}" presName="comp" presStyleCnt="0"/>
      <dgm:spPr/>
    </dgm:pt>
    <dgm:pt modelId="{50CD8E78-60B6-449B-AD20-121950675E4A}" type="pres">
      <dgm:prSet presAssocID="{38804BD3-7704-44DB-93A2-A6FB8DF386BF}" presName="box" presStyleLbl="node1" presStyleIdx="0" presStyleCnt="4" custLinFactNeighborX="-8126"/>
      <dgm:spPr/>
      <dgm:t>
        <a:bodyPr/>
        <a:lstStyle/>
        <a:p>
          <a:endParaRPr lang="cs-CZ"/>
        </a:p>
      </dgm:t>
    </dgm:pt>
    <dgm:pt modelId="{C72FE72D-A4DA-4420-9D63-39C025359A7F}" type="pres">
      <dgm:prSet presAssocID="{38804BD3-7704-44DB-93A2-A6FB8DF386BF}" presName="img"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dgm:spPr>
      <dgm:t>
        <a:bodyPr/>
        <a:lstStyle/>
        <a:p>
          <a:endParaRPr lang="cs-CZ"/>
        </a:p>
      </dgm:t>
    </dgm:pt>
    <dgm:pt modelId="{66C8A01D-04C6-4396-8787-43DC36C8480A}" type="pres">
      <dgm:prSet presAssocID="{38804BD3-7704-44DB-93A2-A6FB8DF386BF}" presName="text" presStyleLbl="node1" presStyleIdx="0" presStyleCnt="4">
        <dgm:presLayoutVars>
          <dgm:bulletEnabled val="1"/>
        </dgm:presLayoutVars>
      </dgm:prSet>
      <dgm:spPr/>
      <dgm:t>
        <a:bodyPr/>
        <a:lstStyle/>
        <a:p>
          <a:endParaRPr lang="cs-CZ"/>
        </a:p>
      </dgm:t>
    </dgm:pt>
    <dgm:pt modelId="{93AC31F7-E6D2-45E8-BD17-C2F01F80D57E}" type="pres">
      <dgm:prSet presAssocID="{97E853D5-3B2B-4DCE-BF44-F459F80E6EE5}" presName="spacer" presStyleCnt="0"/>
      <dgm:spPr/>
    </dgm:pt>
    <dgm:pt modelId="{B249F259-2691-44EA-A647-C688963D4FA1}" type="pres">
      <dgm:prSet presAssocID="{855CB492-B9C1-4831-9453-D02DC01556CB}" presName="comp" presStyleCnt="0"/>
      <dgm:spPr/>
    </dgm:pt>
    <dgm:pt modelId="{D220A56B-34B4-4DD0-B125-97D865139D92}" type="pres">
      <dgm:prSet presAssocID="{855CB492-B9C1-4831-9453-D02DC01556CB}" presName="box" presStyleLbl="node1" presStyleIdx="1" presStyleCnt="4"/>
      <dgm:spPr/>
      <dgm:t>
        <a:bodyPr/>
        <a:lstStyle/>
        <a:p>
          <a:endParaRPr lang="cs-CZ"/>
        </a:p>
      </dgm:t>
    </dgm:pt>
    <dgm:pt modelId="{AC85F51E-059B-4E4B-88C8-BEEAF6E6C8CB}" type="pres">
      <dgm:prSet presAssocID="{855CB492-B9C1-4831-9453-D02DC01556CB}" presName="img"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E62D4D7-9191-4501-B151-D627F722878F}" type="pres">
      <dgm:prSet presAssocID="{855CB492-B9C1-4831-9453-D02DC01556CB}" presName="text" presStyleLbl="node1" presStyleIdx="1" presStyleCnt="4">
        <dgm:presLayoutVars>
          <dgm:bulletEnabled val="1"/>
        </dgm:presLayoutVars>
      </dgm:prSet>
      <dgm:spPr/>
      <dgm:t>
        <a:bodyPr/>
        <a:lstStyle/>
        <a:p>
          <a:endParaRPr lang="cs-CZ"/>
        </a:p>
      </dgm:t>
    </dgm:pt>
    <dgm:pt modelId="{821F83A2-5DE7-4DB3-AC2F-3437098DDD8C}" type="pres">
      <dgm:prSet presAssocID="{89B1A5F6-0C83-44AA-BDC4-F0486C8FEB1C}" presName="spacer" presStyleCnt="0"/>
      <dgm:spPr/>
    </dgm:pt>
    <dgm:pt modelId="{42D704DB-7DF6-440E-B7C9-644A864B0BFF}" type="pres">
      <dgm:prSet presAssocID="{D74C87B0-8199-4D82-97CA-8716D0810C88}" presName="comp" presStyleCnt="0"/>
      <dgm:spPr/>
    </dgm:pt>
    <dgm:pt modelId="{9A27448D-784B-4861-9334-121A223779B3}" type="pres">
      <dgm:prSet presAssocID="{D74C87B0-8199-4D82-97CA-8716D0810C88}" presName="box" presStyleLbl="node1" presStyleIdx="2" presStyleCnt="4"/>
      <dgm:spPr/>
      <dgm:t>
        <a:bodyPr/>
        <a:lstStyle/>
        <a:p>
          <a:endParaRPr lang="cs-CZ"/>
        </a:p>
      </dgm:t>
    </dgm:pt>
    <dgm:pt modelId="{CB3108F3-6AC6-46B9-815A-42013ADAA734}" type="pres">
      <dgm:prSet presAssocID="{D74C87B0-8199-4D82-97CA-8716D0810C88}" presName="img"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dgm:spPr>
      <dgm:t>
        <a:bodyPr/>
        <a:lstStyle/>
        <a:p>
          <a:endParaRPr lang="cs-CZ"/>
        </a:p>
      </dgm:t>
    </dgm:pt>
    <dgm:pt modelId="{614AE268-84D0-4EF9-B74B-195569128116}" type="pres">
      <dgm:prSet presAssocID="{D74C87B0-8199-4D82-97CA-8716D0810C88}" presName="text" presStyleLbl="node1" presStyleIdx="2" presStyleCnt="4">
        <dgm:presLayoutVars>
          <dgm:bulletEnabled val="1"/>
        </dgm:presLayoutVars>
      </dgm:prSet>
      <dgm:spPr/>
      <dgm:t>
        <a:bodyPr/>
        <a:lstStyle/>
        <a:p>
          <a:endParaRPr lang="cs-CZ"/>
        </a:p>
      </dgm:t>
    </dgm:pt>
    <dgm:pt modelId="{540D9C1A-F7EF-4C42-8E40-E43DCD410462}" type="pres">
      <dgm:prSet presAssocID="{63D68963-997E-49B1-9594-476FD97AA95B}" presName="spacer" presStyleCnt="0"/>
      <dgm:spPr/>
    </dgm:pt>
    <dgm:pt modelId="{8E18C6B9-65AB-4143-ACFB-F77B95B74E4A}" type="pres">
      <dgm:prSet presAssocID="{D3784C62-6E03-4E88-AA8E-EC0DCEAD96BC}" presName="comp" presStyleCnt="0"/>
      <dgm:spPr/>
    </dgm:pt>
    <dgm:pt modelId="{9E808720-DA3C-4D88-83BC-C88B0AC710F3}" type="pres">
      <dgm:prSet presAssocID="{D3784C62-6E03-4E88-AA8E-EC0DCEAD96BC}" presName="box" presStyleLbl="node1" presStyleIdx="3" presStyleCnt="4" custLinFactNeighborX="-6703" custLinFactNeighborY="252"/>
      <dgm:spPr/>
      <dgm:t>
        <a:bodyPr/>
        <a:lstStyle/>
        <a:p>
          <a:endParaRPr lang="cs-CZ"/>
        </a:p>
      </dgm:t>
    </dgm:pt>
    <dgm:pt modelId="{5C5B56BD-76A1-46D2-95E9-D7A31171320F}" type="pres">
      <dgm:prSet presAssocID="{D3784C62-6E03-4E88-AA8E-EC0DCEAD96BC}" presName="img"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dgm:spPr>
      <dgm:t>
        <a:bodyPr/>
        <a:lstStyle/>
        <a:p>
          <a:endParaRPr lang="cs-CZ"/>
        </a:p>
      </dgm:t>
    </dgm:pt>
    <dgm:pt modelId="{C47FD7BB-128E-4643-98CA-3F319452AC98}" type="pres">
      <dgm:prSet presAssocID="{D3784C62-6E03-4E88-AA8E-EC0DCEAD96BC}" presName="text" presStyleLbl="node1" presStyleIdx="3" presStyleCnt="4">
        <dgm:presLayoutVars>
          <dgm:bulletEnabled val="1"/>
        </dgm:presLayoutVars>
      </dgm:prSet>
      <dgm:spPr/>
      <dgm:t>
        <a:bodyPr/>
        <a:lstStyle/>
        <a:p>
          <a:endParaRPr lang="cs-CZ"/>
        </a:p>
      </dgm:t>
    </dgm:pt>
  </dgm:ptLst>
  <dgm:cxnLst>
    <dgm:cxn modelId="{C83FF5BB-835A-4EC6-A5DA-441117442512}" type="presOf" srcId="{A8C219C7-9F00-4E75-8B16-481975849224}" destId="{66C8A01D-04C6-4396-8787-43DC36C8480A}" srcOrd="1" destOrd="2" presId="urn:microsoft.com/office/officeart/2005/8/layout/vList4#1"/>
    <dgm:cxn modelId="{4B201E5A-B514-43A8-9FF2-13EE75C6267D}" srcId="{38804BD3-7704-44DB-93A2-A6FB8DF386BF}" destId="{9BEAB610-B179-412C-A911-0AE990A76040}" srcOrd="2" destOrd="0" parTransId="{B058C57C-1932-4F82-B960-E9ABCE39DA10}" sibTransId="{3EB8B75A-1CCF-4180-9542-77B7289E93F6}"/>
    <dgm:cxn modelId="{DC478773-C6CC-4E8E-9071-ECCDF2C2EF2E}" srcId="{38804BD3-7704-44DB-93A2-A6FB8DF386BF}" destId="{A8C219C7-9F00-4E75-8B16-481975849224}" srcOrd="1" destOrd="0" parTransId="{3D529C3B-331C-4A53-8447-64F92C02A4C9}" sibTransId="{7EDC45D9-79A5-434A-AB8A-41008476D2F4}"/>
    <dgm:cxn modelId="{5F3D8446-7BB6-41D4-BA5E-0F252E89F16C}" type="presOf" srcId="{F883D463-9FC1-405D-86B6-DFDB1BF4DFD4}" destId="{614AE268-84D0-4EF9-B74B-195569128116}" srcOrd="1" destOrd="3" presId="urn:microsoft.com/office/officeart/2005/8/layout/vList4#1"/>
    <dgm:cxn modelId="{C682256E-1973-4AC7-954E-3675913CCEA0}" srcId="{D74C87B0-8199-4D82-97CA-8716D0810C88}" destId="{F883D463-9FC1-405D-86B6-DFDB1BF4DFD4}" srcOrd="2" destOrd="0" parTransId="{4089294D-1236-4D90-A4CA-5ABFB48B4A69}" sibTransId="{C7B43A55-CB70-4631-995C-E69EA77BC0FA}"/>
    <dgm:cxn modelId="{B25CA4FF-DB21-4651-9C2C-B7E569E16B7A}" type="presOf" srcId="{38804BD3-7704-44DB-93A2-A6FB8DF386BF}" destId="{66C8A01D-04C6-4396-8787-43DC36C8480A}" srcOrd="1" destOrd="0" presId="urn:microsoft.com/office/officeart/2005/8/layout/vList4#1"/>
    <dgm:cxn modelId="{522791C7-D7ED-4A43-A3F8-31FB5776A2A2}" type="presOf" srcId="{D3784C62-6E03-4E88-AA8E-EC0DCEAD96BC}" destId="{C47FD7BB-128E-4643-98CA-3F319452AC98}" srcOrd="1" destOrd="0" presId="urn:microsoft.com/office/officeart/2005/8/layout/vList4#1"/>
    <dgm:cxn modelId="{530A5FF8-5138-41EA-A499-191F08794A92}" type="presOf" srcId="{098ADAF1-68DC-4019-95EC-CF9DEA0595F5}" destId="{6E62D4D7-9191-4501-B151-D627F722878F}" srcOrd="1" destOrd="1" presId="urn:microsoft.com/office/officeart/2005/8/layout/vList4#1"/>
    <dgm:cxn modelId="{BE26FF8E-0C84-44C9-81C5-45B12AD5136A}" type="presOf" srcId="{9BEAB610-B179-412C-A911-0AE990A76040}" destId="{50CD8E78-60B6-449B-AD20-121950675E4A}" srcOrd="0" destOrd="3" presId="urn:microsoft.com/office/officeart/2005/8/layout/vList4#1"/>
    <dgm:cxn modelId="{15A7B2A0-6A73-413A-BB86-87F351908914}" srcId="{38804BD3-7704-44DB-93A2-A6FB8DF386BF}" destId="{C5C86733-1C4E-4ABE-BC8B-70E73BF8076C}" srcOrd="0" destOrd="0" parTransId="{AEF1FBBF-C95F-45ED-A8E1-CE69CDF9D44F}" sibTransId="{286C2363-6DA5-4FB5-8346-569610400F7C}"/>
    <dgm:cxn modelId="{A37C4BF5-B775-4ED6-85F3-E253392DFE69}" srcId="{D74C87B0-8199-4D82-97CA-8716D0810C88}" destId="{011776CB-E079-448D-8CBF-0D6A1B0031D4}" srcOrd="3" destOrd="0" parTransId="{96EFE842-57A1-4857-AB91-F6EC5AF4C58A}" sibTransId="{6E105E89-4A89-4F46-9629-6926A46E3211}"/>
    <dgm:cxn modelId="{CC11735D-CD9A-491C-AEF0-7073EE76FB85}" srcId="{A518AB0A-7BED-45CC-8968-54C5D48470FD}" destId="{D74C87B0-8199-4D82-97CA-8716D0810C88}" srcOrd="2" destOrd="0" parTransId="{BA6FD47A-7786-47D8-9381-A1E3D218F4E4}" sibTransId="{63D68963-997E-49B1-9594-476FD97AA95B}"/>
    <dgm:cxn modelId="{7CFD7378-28DA-4CA7-8998-6AF7657D714B}" type="presOf" srcId="{273BDC39-9757-4293-83AA-A9E9CC915DA0}" destId="{614AE268-84D0-4EF9-B74B-195569128116}" srcOrd="1" destOrd="2" presId="urn:microsoft.com/office/officeart/2005/8/layout/vList4#1"/>
    <dgm:cxn modelId="{6701BEDE-F81A-4F87-9562-3DFA06A481EC}" type="presOf" srcId="{011776CB-E079-448D-8CBF-0D6A1B0031D4}" destId="{614AE268-84D0-4EF9-B74B-195569128116}" srcOrd="1" destOrd="4" presId="urn:microsoft.com/office/officeart/2005/8/layout/vList4#1"/>
    <dgm:cxn modelId="{989E0261-D8FF-4906-A034-17F435F2D4FC}" type="presOf" srcId="{CE8BA2DC-6A07-4136-AE2C-02E787173318}" destId="{6E62D4D7-9191-4501-B151-D627F722878F}" srcOrd="1" destOrd="3" presId="urn:microsoft.com/office/officeart/2005/8/layout/vList4#1"/>
    <dgm:cxn modelId="{B0709EE5-97F9-424B-986B-5D0742DFCA83}" type="presOf" srcId="{011776CB-E079-448D-8CBF-0D6A1B0031D4}" destId="{9A27448D-784B-4861-9334-121A223779B3}" srcOrd="0" destOrd="4" presId="urn:microsoft.com/office/officeart/2005/8/layout/vList4#1"/>
    <dgm:cxn modelId="{DF952071-EA85-46A8-9718-4B94B42F22EF}" type="presOf" srcId="{273BDC39-9757-4293-83AA-A9E9CC915DA0}" destId="{9A27448D-784B-4861-9334-121A223779B3}" srcOrd="0" destOrd="2" presId="urn:microsoft.com/office/officeart/2005/8/layout/vList4#1"/>
    <dgm:cxn modelId="{3D52D5DF-88CF-4499-8222-584F5AB467B0}" srcId="{D74C87B0-8199-4D82-97CA-8716D0810C88}" destId="{34C60AC1-3BAF-4349-9B04-1EBEAA6874AE}" srcOrd="0" destOrd="0" parTransId="{B31C10BD-BE4E-4EEF-981F-25C40EBC00D4}" sibTransId="{23EAEF30-F210-45C2-A3C7-7E5016B64A98}"/>
    <dgm:cxn modelId="{824037E5-7C9F-456D-9700-890B0AA4C9D9}" type="presOf" srcId="{C5C86733-1C4E-4ABE-BC8B-70E73BF8076C}" destId="{66C8A01D-04C6-4396-8787-43DC36C8480A}" srcOrd="1" destOrd="1" presId="urn:microsoft.com/office/officeart/2005/8/layout/vList4#1"/>
    <dgm:cxn modelId="{B38F51DE-8E25-4857-B3F8-75840DF3F177}" srcId="{A518AB0A-7BED-45CC-8968-54C5D48470FD}" destId="{D3784C62-6E03-4E88-AA8E-EC0DCEAD96BC}" srcOrd="3" destOrd="0" parTransId="{9D3428C1-5D9B-4B48-89F0-11E980CE6367}" sibTransId="{7AF4961A-ED0F-4EDC-8D12-D24EE5DE0A42}"/>
    <dgm:cxn modelId="{2DB4A85F-72CC-4958-93A9-9FD632B6D8E0}" type="presOf" srcId="{D3784C62-6E03-4E88-AA8E-EC0DCEAD96BC}" destId="{9E808720-DA3C-4D88-83BC-C88B0AC710F3}" srcOrd="0" destOrd="0" presId="urn:microsoft.com/office/officeart/2005/8/layout/vList4#1"/>
    <dgm:cxn modelId="{B3166817-8311-4B28-AC22-6D35C40916E1}" type="presOf" srcId="{34C60AC1-3BAF-4349-9B04-1EBEAA6874AE}" destId="{9A27448D-784B-4861-9334-121A223779B3}" srcOrd="0" destOrd="1" presId="urn:microsoft.com/office/officeart/2005/8/layout/vList4#1"/>
    <dgm:cxn modelId="{70480043-D93F-48C5-9067-941294E79344}" type="presOf" srcId="{34C60AC1-3BAF-4349-9B04-1EBEAA6874AE}" destId="{614AE268-84D0-4EF9-B74B-195569128116}" srcOrd="1" destOrd="1" presId="urn:microsoft.com/office/officeart/2005/8/layout/vList4#1"/>
    <dgm:cxn modelId="{093E9867-F133-4993-AD9A-817749B5C619}" type="presOf" srcId="{CE8BA2DC-6A07-4136-AE2C-02E787173318}" destId="{D220A56B-34B4-4DD0-B125-97D865139D92}" srcOrd="0" destOrd="3" presId="urn:microsoft.com/office/officeart/2005/8/layout/vList4#1"/>
    <dgm:cxn modelId="{411239DF-0BC5-43E1-99AE-3B3A0438E8B7}" type="presOf" srcId="{75152ED6-09D4-4CB2-B330-0EBA2A1F6BEE}" destId="{D220A56B-34B4-4DD0-B125-97D865139D92}" srcOrd="0" destOrd="2" presId="urn:microsoft.com/office/officeart/2005/8/layout/vList4#1"/>
    <dgm:cxn modelId="{847CA760-3A12-4859-BC7D-8D142D23FC9A}" type="presOf" srcId="{F883D463-9FC1-405D-86B6-DFDB1BF4DFD4}" destId="{9A27448D-784B-4861-9334-121A223779B3}" srcOrd="0" destOrd="3" presId="urn:microsoft.com/office/officeart/2005/8/layout/vList4#1"/>
    <dgm:cxn modelId="{F03C1F55-4BBF-4E27-8D03-BBFD450EF7F1}" type="presOf" srcId="{D74C87B0-8199-4D82-97CA-8716D0810C88}" destId="{9A27448D-784B-4861-9334-121A223779B3}" srcOrd="0" destOrd="0" presId="urn:microsoft.com/office/officeart/2005/8/layout/vList4#1"/>
    <dgm:cxn modelId="{AC067F87-166C-4CA4-8FDB-646FEB4B5373}" type="presOf" srcId="{75152ED6-09D4-4CB2-B330-0EBA2A1F6BEE}" destId="{6E62D4D7-9191-4501-B151-D627F722878F}" srcOrd="1" destOrd="2" presId="urn:microsoft.com/office/officeart/2005/8/layout/vList4#1"/>
    <dgm:cxn modelId="{CF6D3D8A-7289-43F1-82F2-5F5C4672169C}" srcId="{D74C87B0-8199-4D82-97CA-8716D0810C88}" destId="{273BDC39-9757-4293-83AA-A9E9CC915DA0}" srcOrd="1" destOrd="0" parTransId="{982DFF29-8236-4E99-97CE-FD76D273CBEC}" sibTransId="{13EEE600-D28C-4CBF-9128-6CDA52976D52}"/>
    <dgm:cxn modelId="{1321139A-A3DF-441F-B9CD-FDC49848CB1A}" type="presOf" srcId="{855CB492-B9C1-4831-9453-D02DC01556CB}" destId="{D220A56B-34B4-4DD0-B125-97D865139D92}" srcOrd="0" destOrd="0" presId="urn:microsoft.com/office/officeart/2005/8/layout/vList4#1"/>
    <dgm:cxn modelId="{DB3DC5C8-5378-485D-9A4F-D0756B9E86AA}" type="presOf" srcId="{9BEAB610-B179-412C-A911-0AE990A76040}" destId="{66C8A01D-04C6-4396-8787-43DC36C8480A}" srcOrd="1" destOrd="3" presId="urn:microsoft.com/office/officeart/2005/8/layout/vList4#1"/>
    <dgm:cxn modelId="{2BE8E23A-86C2-47E7-AB01-A3AC2D35367C}" srcId="{855CB492-B9C1-4831-9453-D02DC01556CB}" destId="{CE8BA2DC-6A07-4136-AE2C-02E787173318}" srcOrd="2" destOrd="0" parTransId="{2364E369-AC98-4AC6-8070-77B5CDF58140}" sibTransId="{1EF5AC0F-9C89-46BA-931D-093812BF1C36}"/>
    <dgm:cxn modelId="{327D7CAC-6956-437F-9220-FD7F149D5329}" type="presOf" srcId="{C5C86733-1C4E-4ABE-BC8B-70E73BF8076C}" destId="{50CD8E78-60B6-449B-AD20-121950675E4A}" srcOrd="0" destOrd="1" presId="urn:microsoft.com/office/officeart/2005/8/layout/vList4#1"/>
    <dgm:cxn modelId="{0D1EA085-623E-4D57-808B-B23AF2C24995}" srcId="{855CB492-B9C1-4831-9453-D02DC01556CB}" destId="{098ADAF1-68DC-4019-95EC-CF9DEA0595F5}" srcOrd="0" destOrd="0" parTransId="{BBC28CAB-1411-42FD-AE69-490F5FA47BCC}" sibTransId="{3601A7EA-3FDB-4E9C-A299-B4AF145636B4}"/>
    <dgm:cxn modelId="{48EA75E2-6E8D-4DA0-AFA8-C4E72EF4D158}" type="presOf" srcId="{A8C219C7-9F00-4E75-8B16-481975849224}" destId="{50CD8E78-60B6-449B-AD20-121950675E4A}" srcOrd="0" destOrd="2" presId="urn:microsoft.com/office/officeart/2005/8/layout/vList4#1"/>
    <dgm:cxn modelId="{3EDAE1BB-6B2C-4E26-9871-A9885F61B1FA}" type="presOf" srcId="{D74C87B0-8199-4D82-97CA-8716D0810C88}" destId="{614AE268-84D0-4EF9-B74B-195569128116}" srcOrd="1" destOrd="0" presId="urn:microsoft.com/office/officeart/2005/8/layout/vList4#1"/>
    <dgm:cxn modelId="{9BC947BD-0ABB-4E14-8BA5-A70F6FA6A730}" type="presOf" srcId="{098ADAF1-68DC-4019-95EC-CF9DEA0595F5}" destId="{D220A56B-34B4-4DD0-B125-97D865139D92}" srcOrd="0" destOrd="1" presId="urn:microsoft.com/office/officeart/2005/8/layout/vList4#1"/>
    <dgm:cxn modelId="{7442FBE8-417F-4111-B6ED-AEAE7C9C435B}" srcId="{855CB492-B9C1-4831-9453-D02DC01556CB}" destId="{75152ED6-09D4-4CB2-B330-0EBA2A1F6BEE}" srcOrd="1" destOrd="0" parTransId="{CC109D3F-9445-4552-9CA0-A9E9B002361B}" sibTransId="{C930B535-36DD-47E2-9858-8F6E44F2C9EA}"/>
    <dgm:cxn modelId="{E1E70704-B184-417B-9262-1209773EB354}" srcId="{A518AB0A-7BED-45CC-8968-54C5D48470FD}" destId="{855CB492-B9C1-4831-9453-D02DC01556CB}" srcOrd="1" destOrd="0" parTransId="{46A500E4-F521-4FED-80BC-55EF97D6434D}" sibTransId="{89B1A5F6-0C83-44AA-BDC4-F0486C8FEB1C}"/>
    <dgm:cxn modelId="{A372FDC4-84BA-4B7F-8775-45C7D8D3B90B}" type="presOf" srcId="{A518AB0A-7BED-45CC-8968-54C5D48470FD}" destId="{8A587B36-857B-41ED-B7A7-D47113F79935}" srcOrd="0" destOrd="0" presId="urn:microsoft.com/office/officeart/2005/8/layout/vList4#1"/>
    <dgm:cxn modelId="{11333A38-6F37-4C05-96A0-3D0CA7E231AC}" type="presOf" srcId="{38804BD3-7704-44DB-93A2-A6FB8DF386BF}" destId="{50CD8E78-60B6-449B-AD20-121950675E4A}" srcOrd="0" destOrd="0" presId="urn:microsoft.com/office/officeart/2005/8/layout/vList4#1"/>
    <dgm:cxn modelId="{A897B343-F512-418B-B636-1DDD2918B437}" type="presOf" srcId="{855CB492-B9C1-4831-9453-D02DC01556CB}" destId="{6E62D4D7-9191-4501-B151-D627F722878F}" srcOrd="1" destOrd="0" presId="urn:microsoft.com/office/officeart/2005/8/layout/vList4#1"/>
    <dgm:cxn modelId="{B64F7126-809B-46FA-8512-AB45C1CB52DD}" srcId="{A518AB0A-7BED-45CC-8968-54C5D48470FD}" destId="{38804BD3-7704-44DB-93A2-A6FB8DF386BF}" srcOrd="0" destOrd="0" parTransId="{5AECA738-EC58-4AD8-B30B-720E0E369E9D}" sibTransId="{97E853D5-3B2B-4DCE-BF44-F459F80E6EE5}"/>
    <dgm:cxn modelId="{7CBC4377-9BD9-43B6-9D5E-8051E56CF34B}" type="presParOf" srcId="{8A587B36-857B-41ED-B7A7-D47113F79935}" destId="{64EB5DFD-492E-47C2-A4DD-BBD451AF4F4E}" srcOrd="0" destOrd="0" presId="urn:microsoft.com/office/officeart/2005/8/layout/vList4#1"/>
    <dgm:cxn modelId="{1A4B1797-60E4-44D6-9123-3D402DC6F0B6}" type="presParOf" srcId="{64EB5DFD-492E-47C2-A4DD-BBD451AF4F4E}" destId="{50CD8E78-60B6-449B-AD20-121950675E4A}" srcOrd="0" destOrd="0" presId="urn:microsoft.com/office/officeart/2005/8/layout/vList4#1"/>
    <dgm:cxn modelId="{2E4C2E9E-6038-4453-953F-BC18B80BC266}" type="presParOf" srcId="{64EB5DFD-492E-47C2-A4DD-BBD451AF4F4E}" destId="{C72FE72D-A4DA-4420-9D63-39C025359A7F}" srcOrd="1" destOrd="0" presId="urn:microsoft.com/office/officeart/2005/8/layout/vList4#1"/>
    <dgm:cxn modelId="{43B211AF-E73F-4C86-AF80-C3B862CEE002}" type="presParOf" srcId="{64EB5DFD-492E-47C2-A4DD-BBD451AF4F4E}" destId="{66C8A01D-04C6-4396-8787-43DC36C8480A}" srcOrd="2" destOrd="0" presId="urn:microsoft.com/office/officeart/2005/8/layout/vList4#1"/>
    <dgm:cxn modelId="{B77752FC-A459-49B2-BC8C-01C8D175E71A}" type="presParOf" srcId="{8A587B36-857B-41ED-B7A7-D47113F79935}" destId="{93AC31F7-E6D2-45E8-BD17-C2F01F80D57E}" srcOrd="1" destOrd="0" presId="urn:microsoft.com/office/officeart/2005/8/layout/vList4#1"/>
    <dgm:cxn modelId="{C44AA15A-F184-4051-94D4-AA2E38BFFD51}" type="presParOf" srcId="{8A587B36-857B-41ED-B7A7-D47113F79935}" destId="{B249F259-2691-44EA-A647-C688963D4FA1}" srcOrd="2" destOrd="0" presId="urn:microsoft.com/office/officeart/2005/8/layout/vList4#1"/>
    <dgm:cxn modelId="{7C9187FA-2A15-4FAA-BE5B-8BC187DF929B}" type="presParOf" srcId="{B249F259-2691-44EA-A647-C688963D4FA1}" destId="{D220A56B-34B4-4DD0-B125-97D865139D92}" srcOrd="0" destOrd="0" presId="urn:microsoft.com/office/officeart/2005/8/layout/vList4#1"/>
    <dgm:cxn modelId="{BF58B40D-6F72-4CBC-8C45-F2BA28027603}" type="presParOf" srcId="{B249F259-2691-44EA-A647-C688963D4FA1}" destId="{AC85F51E-059B-4E4B-88C8-BEEAF6E6C8CB}" srcOrd="1" destOrd="0" presId="urn:microsoft.com/office/officeart/2005/8/layout/vList4#1"/>
    <dgm:cxn modelId="{E93F68EF-77FE-4FD9-AF29-BB719E250413}" type="presParOf" srcId="{B249F259-2691-44EA-A647-C688963D4FA1}" destId="{6E62D4D7-9191-4501-B151-D627F722878F}" srcOrd="2" destOrd="0" presId="urn:microsoft.com/office/officeart/2005/8/layout/vList4#1"/>
    <dgm:cxn modelId="{315F1F68-78F3-4E53-BAC3-1D761664F2B2}" type="presParOf" srcId="{8A587B36-857B-41ED-B7A7-D47113F79935}" destId="{821F83A2-5DE7-4DB3-AC2F-3437098DDD8C}" srcOrd="3" destOrd="0" presId="urn:microsoft.com/office/officeart/2005/8/layout/vList4#1"/>
    <dgm:cxn modelId="{91052B86-5DE8-41C9-91CD-1F470A2FA88D}" type="presParOf" srcId="{8A587B36-857B-41ED-B7A7-D47113F79935}" destId="{42D704DB-7DF6-440E-B7C9-644A864B0BFF}" srcOrd="4" destOrd="0" presId="urn:microsoft.com/office/officeart/2005/8/layout/vList4#1"/>
    <dgm:cxn modelId="{F671066A-FA2E-4943-831B-3688782E4527}" type="presParOf" srcId="{42D704DB-7DF6-440E-B7C9-644A864B0BFF}" destId="{9A27448D-784B-4861-9334-121A223779B3}" srcOrd="0" destOrd="0" presId="urn:microsoft.com/office/officeart/2005/8/layout/vList4#1"/>
    <dgm:cxn modelId="{E8D9B443-600A-4659-8FAB-80F3A26C03CD}" type="presParOf" srcId="{42D704DB-7DF6-440E-B7C9-644A864B0BFF}" destId="{CB3108F3-6AC6-46B9-815A-42013ADAA734}" srcOrd="1" destOrd="0" presId="urn:microsoft.com/office/officeart/2005/8/layout/vList4#1"/>
    <dgm:cxn modelId="{DA22D489-E98E-47B4-BF43-A55E11399D72}" type="presParOf" srcId="{42D704DB-7DF6-440E-B7C9-644A864B0BFF}" destId="{614AE268-84D0-4EF9-B74B-195569128116}" srcOrd="2" destOrd="0" presId="urn:microsoft.com/office/officeart/2005/8/layout/vList4#1"/>
    <dgm:cxn modelId="{133F540D-E1D1-4647-9BE4-795AF97BEE0F}" type="presParOf" srcId="{8A587B36-857B-41ED-B7A7-D47113F79935}" destId="{540D9C1A-F7EF-4C42-8E40-E43DCD410462}" srcOrd="5" destOrd="0" presId="urn:microsoft.com/office/officeart/2005/8/layout/vList4#1"/>
    <dgm:cxn modelId="{9C85A43A-7611-4379-8212-D57782B28BCD}" type="presParOf" srcId="{8A587B36-857B-41ED-B7A7-D47113F79935}" destId="{8E18C6B9-65AB-4143-ACFB-F77B95B74E4A}" srcOrd="6" destOrd="0" presId="urn:microsoft.com/office/officeart/2005/8/layout/vList4#1"/>
    <dgm:cxn modelId="{045F28B5-9495-4E4E-BBB0-936990BCEE38}" type="presParOf" srcId="{8E18C6B9-65AB-4143-ACFB-F77B95B74E4A}" destId="{9E808720-DA3C-4D88-83BC-C88B0AC710F3}" srcOrd="0" destOrd="0" presId="urn:microsoft.com/office/officeart/2005/8/layout/vList4#1"/>
    <dgm:cxn modelId="{7C202385-01BA-4469-A161-D4BE6B12C0F0}" type="presParOf" srcId="{8E18C6B9-65AB-4143-ACFB-F77B95B74E4A}" destId="{5C5B56BD-76A1-46D2-95E9-D7A31171320F}" srcOrd="1" destOrd="0" presId="urn:microsoft.com/office/officeart/2005/8/layout/vList4#1"/>
    <dgm:cxn modelId="{B3D59662-77A2-4786-A2DD-50AEC4E568F8}" type="presParOf" srcId="{8E18C6B9-65AB-4143-ACFB-F77B95B74E4A}" destId="{C47FD7BB-128E-4643-98CA-3F319452AC98}" srcOrd="2" destOrd="0" presId="urn:microsoft.com/office/officeart/2005/8/layout/vList4#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D8E78-60B6-449B-AD20-121950675E4A}">
      <dsp:nvSpPr>
        <dsp:cNvPr id="0" name=""/>
        <dsp:cNvSpPr/>
      </dsp:nvSpPr>
      <dsp:spPr>
        <a:xfrm>
          <a:off x="0" y="0"/>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1 - Infrastruktura</a:t>
          </a:r>
          <a:endParaRPr lang="cs-CZ" sz="1600" b="1" kern="1200" dirty="0"/>
        </a:p>
        <a:p>
          <a:pPr marL="114300" lvl="1" indent="-114300" algn="l" defTabSz="533400">
            <a:lnSpc>
              <a:spcPct val="90000"/>
            </a:lnSpc>
            <a:spcBef>
              <a:spcPct val="0"/>
            </a:spcBef>
            <a:spcAft>
              <a:spcPct val="15000"/>
            </a:spcAft>
            <a:buChar char="••"/>
          </a:pPr>
          <a:r>
            <a:rPr lang="cs-CZ" sz="1200" kern="1200" dirty="0" smtClean="0"/>
            <a:t>Konkurenceschopné, dostupné a bezpečné regiony</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1,6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Doprava, integrované dopravní systémy, IZS</a:t>
          </a:r>
          <a:endParaRPr lang="cs-CZ" sz="1200" kern="1200" dirty="0"/>
        </a:p>
      </dsp:txBody>
      <dsp:txXfrm>
        <a:off x="1751113" y="0"/>
        <a:ext cx="6478486" cy="1051932"/>
      </dsp:txXfrm>
    </dsp:sp>
    <dsp:sp modelId="{C72FE72D-A4DA-4420-9D63-39C025359A7F}">
      <dsp:nvSpPr>
        <dsp:cNvPr id="0" name=""/>
        <dsp:cNvSpPr/>
      </dsp:nvSpPr>
      <dsp:spPr>
        <a:xfrm>
          <a:off x="105193" y="105193"/>
          <a:ext cx="1645920" cy="84154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4000" b="-14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220A56B-34B4-4DD0-B125-97D865139D92}">
      <dsp:nvSpPr>
        <dsp:cNvPr id="0" name=""/>
        <dsp:cNvSpPr/>
      </dsp:nvSpPr>
      <dsp:spPr>
        <a:xfrm>
          <a:off x="0" y="1157126"/>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2 - Lidé</a:t>
          </a:r>
          <a:endParaRPr lang="cs-CZ" sz="1600" b="1" kern="1200" dirty="0"/>
        </a:p>
        <a:p>
          <a:pPr marL="114300" lvl="1" indent="-114300" algn="l" defTabSz="533400">
            <a:lnSpc>
              <a:spcPct val="90000"/>
            </a:lnSpc>
            <a:spcBef>
              <a:spcPct val="0"/>
            </a:spcBef>
            <a:spcAft>
              <a:spcPct val="15000"/>
            </a:spcAft>
            <a:buChar char="••"/>
          </a:pPr>
          <a:r>
            <a:rPr lang="cs-CZ" sz="1200" kern="1200" dirty="0" smtClean="0"/>
            <a:t>Zkvalitnění veřejných služeb a podmínek života pro obyvatele regionů</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1,7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Sociální služby/bydlení, sociální podnikání, zdravotní péče, vzdělávání, zateplování</a:t>
          </a:r>
          <a:endParaRPr lang="cs-CZ" sz="1200" kern="1200" dirty="0"/>
        </a:p>
      </dsp:txBody>
      <dsp:txXfrm>
        <a:off x="1751113" y="1157126"/>
        <a:ext cx="6478486" cy="1051932"/>
      </dsp:txXfrm>
    </dsp:sp>
    <dsp:sp modelId="{AC85F51E-059B-4E4B-88C8-BEEAF6E6C8CB}">
      <dsp:nvSpPr>
        <dsp:cNvPr id="0" name=""/>
        <dsp:cNvSpPr/>
      </dsp:nvSpPr>
      <dsp:spPr>
        <a:xfrm>
          <a:off x="105193" y="1262319"/>
          <a:ext cx="1645920" cy="841546"/>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A27448D-784B-4861-9334-121A223779B3}">
      <dsp:nvSpPr>
        <dsp:cNvPr id="0" name=""/>
        <dsp:cNvSpPr/>
      </dsp:nvSpPr>
      <dsp:spPr>
        <a:xfrm>
          <a:off x="0" y="2314252"/>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cs-CZ" sz="1600" b="1" kern="1200" dirty="0" smtClean="0"/>
            <a:t>Prioritní osa 3 - Instituce</a:t>
          </a:r>
          <a:endParaRPr lang="cs-CZ" sz="1600" b="1" kern="1200" dirty="0"/>
        </a:p>
        <a:p>
          <a:pPr marL="114300" lvl="1" indent="-114300" algn="l" defTabSz="533400">
            <a:lnSpc>
              <a:spcPct val="90000"/>
            </a:lnSpc>
            <a:spcBef>
              <a:spcPct val="0"/>
            </a:spcBef>
            <a:spcAft>
              <a:spcPct val="15000"/>
            </a:spcAft>
            <a:buChar char="••"/>
          </a:pPr>
          <a:r>
            <a:rPr lang="cs-CZ" sz="1200" kern="1200" dirty="0" smtClean="0"/>
            <a:t>Dobrá správa území a zefektivnění veřejných institucí</a:t>
          </a:r>
          <a:endParaRPr lang="cs-CZ" sz="1200" kern="1200" dirty="0"/>
        </a:p>
        <a:p>
          <a:pPr marL="114300" lvl="1" indent="-114300" algn="l" defTabSz="533400">
            <a:lnSpc>
              <a:spcPct val="90000"/>
            </a:lnSpc>
            <a:spcBef>
              <a:spcPct val="0"/>
            </a:spcBef>
            <a:spcAft>
              <a:spcPct val="15000"/>
            </a:spcAft>
            <a:buChar char="••"/>
          </a:pPr>
          <a:r>
            <a:rPr lang="cs-CZ" sz="1200" kern="1200" dirty="0" smtClean="0"/>
            <a:t>Alokace 0,8 mld. EUR</a:t>
          </a:r>
          <a:endParaRPr lang="cs-CZ" sz="1200" kern="1200" dirty="0"/>
        </a:p>
        <a:p>
          <a:pPr marL="114300" lvl="1" indent="-114300" algn="l" defTabSz="533400">
            <a:lnSpc>
              <a:spcPct val="90000"/>
            </a:lnSpc>
            <a:spcBef>
              <a:spcPct val="0"/>
            </a:spcBef>
            <a:spcAft>
              <a:spcPct val="15000"/>
            </a:spcAft>
            <a:buChar char="••"/>
          </a:pPr>
          <a:r>
            <a:rPr lang="cs-CZ" sz="1200" kern="1200" dirty="0" smtClean="0"/>
            <a:t>Kulturní dědictví, e-Government, dokumenty územního rozvoje</a:t>
          </a:r>
          <a:endParaRPr lang="cs-CZ" sz="1200" kern="1200" dirty="0"/>
        </a:p>
        <a:p>
          <a:pPr marL="57150" lvl="1" indent="-57150" algn="l" defTabSz="488950">
            <a:lnSpc>
              <a:spcPct val="90000"/>
            </a:lnSpc>
            <a:spcBef>
              <a:spcPct val="0"/>
            </a:spcBef>
            <a:spcAft>
              <a:spcPct val="15000"/>
            </a:spcAft>
            <a:buChar char="••"/>
          </a:pPr>
          <a:endParaRPr lang="cs-CZ" sz="1100" kern="1200" dirty="0"/>
        </a:p>
      </dsp:txBody>
      <dsp:txXfrm>
        <a:off x="1751113" y="2314252"/>
        <a:ext cx="6478486" cy="1051932"/>
      </dsp:txXfrm>
    </dsp:sp>
    <dsp:sp modelId="{CB3108F3-6AC6-46B9-815A-42013ADAA734}">
      <dsp:nvSpPr>
        <dsp:cNvPr id="0" name=""/>
        <dsp:cNvSpPr/>
      </dsp:nvSpPr>
      <dsp:spPr>
        <a:xfrm>
          <a:off x="105193" y="2419445"/>
          <a:ext cx="1645920" cy="84154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5000" b="-1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E808720-DA3C-4D88-83BC-C88B0AC710F3}">
      <dsp:nvSpPr>
        <dsp:cNvPr id="0" name=""/>
        <dsp:cNvSpPr/>
      </dsp:nvSpPr>
      <dsp:spPr>
        <a:xfrm>
          <a:off x="0" y="3474029"/>
          <a:ext cx="8229600" cy="105193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endParaRPr lang="cs-CZ" sz="1900" b="1" kern="1200" dirty="0" smtClean="0"/>
        </a:p>
        <a:p>
          <a:pPr lvl="0" algn="l" defTabSz="844550">
            <a:lnSpc>
              <a:spcPct val="90000"/>
            </a:lnSpc>
            <a:spcBef>
              <a:spcPct val="0"/>
            </a:spcBef>
            <a:spcAft>
              <a:spcPct val="35000"/>
            </a:spcAft>
          </a:pPr>
          <a:r>
            <a:rPr lang="cs-CZ" sz="1600" b="1" kern="1200" dirty="0" smtClean="0"/>
            <a:t>Prioritní osa 4 - Komunitně vedený místní rozvoj</a:t>
          </a:r>
        </a:p>
        <a:p>
          <a:pPr lvl="0" algn="l" defTabSz="844550">
            <a:lnSpc>
              <a:spcPct val="90000"/>
            </a:lnSpc>
            <a:spcBef>
              <a:spcPct val="0"/>
            </a:spcBef>
            <a:spcAft>
              <a:spcPct val="35000"/>
            </a:spcAft>
          </a:pPr>
          <a:r>
            <a:rPr lang="cs-CZ" sz="1400" kern="1200" dirty="0" smtClean="0"/>
            <a:t> - </a:t>
          </a:r>
          <a:r>
            <a:rPr lang="cs-CZ" sz="1200" kern="1200" dirty="0" smtClean="0"/>
            <a:t>Alokace 390 mil. EUR</a:t>
          </a:r>
        </a:p>
        <a:p>
          <a:pPr lvl="0" algn="l" defTabSz="844550">
            <a:lnSpc>
              <a:spcPct val="90000"/>
            </a:lnSpc>
            <a:spcBef>
              <a:spcPct val="0"/>
            </a:spcBef>
            <a:spcAft>
              <a:spcPct val="35000"/>
            </a:spcAft>
          </a:pPr>
          <a:r>
            <a:rPr lang="cs-CZ" sz="1200" kern="1200" dirty="0" smtClean="0"/>
            <a:t>  - Posílení CLLD, provozní a animační náklady</a:t>
          </a:r>
        </a:p>
        <a:p>
          <a:pPr lvl="0" algn="l" defTabSz="844550">
            <a:lnSpc>
              <a:spcPct val="90000"/>
            </a:lnSpc>
            <a:spcBef>
              <a:spcPct val="0"/>
            </a:spcBef>
            <a:spcAft>
              <a:spcPct val="35000"/>
            </a:spcAft>
          </a:pPr>
          <a:endParaRPr lang="cs-CZ" sz="1500" kern="1200" dirty="0" smtClean="0"/>
        </a:p>
        <a:p>
          <a:pPr lvl="0" algn="l" defTabSz="844550">
            <a:lnSpc>
              <a:spcPct val="90000"/>
            </a:lnSpc>
            <a:spcBef>
              <a:spcPct val="0"/>
            </a:spcBef>
            <a:spcAft>
              <a:spcPct val="35000"/>
            </a:spcAft>
          </a:pPr>
          <a:r>
            <a:rPr lang="cs-CZ" sz="1800" kern="1200" dirty="0" smtClean="0"/>
            <a:t> </a:t>
          </a:r>
          <a:endParaRPr lang="cs-CZ" sz="1800" kern="1200" dirty="0"/>
        </a:p>
      </dsp:txBody>
      <dsp:txXfrm>
        <a:off x="1751113" y="3474029"/>
        <a:ext cx="6478486" cy="1051932"/>
      </dsp:txXfrm>
    </dsp:sp>
    <dsp:sp modelId="{5C5B56BD-76A1-46D2-95E9-D7A31171320F}">
      <dsp:nvSpPr>
        <dsp:cNvPr id="0" name=""/>
        <dsp:cNvSpPr/>
      </dsp:nvSpPr>
      <dsp:spPr>
        <a:xfrm>
          <a:off x="105193" y="3576571"/>
          <a:ext cx="1645920" cy="841546"/>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3000" b="-23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39519"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0698" y="0"/>
            <a:ext cx="2939519" cy="496888"/>
          </a:xfrm>
          <a:prstGeom prst="rect">
            <a:avLst/>
          </a:prstGeom>
        </p:spPr>
        <p:txBody>
          <a:bodyPr vert="horz" lIns="91440" tIns="45720" rIns="91440" bIns="45720" rtlCol="0"/>
          <a:lstStyle>
            <a:lvl1pPr algn="r">
              <a:defRPr sz="1200"/>
            </a:lvl1pPr>
          </a:lstStyle>
          <a:p>
            <a:fld id="{F994BFC9-6853-4F11-B099-B6E7A7DE25AF}" type="datetimeFigureOut">
              <a:rPr lang="cs-CZ" smtClean="0"/>
              <a:pPr/>
              <a:t>21.8.2017</a:t>
            </a:fld>
            <a:endParaRPr lang="cs-CZ"/>
          </a:p>
        </p:txBody>
      </p:sp>
      <p:sp>
        <p:nvSpPr>
          <p:cNvPr id="4" name="Zástupný symbol pro zápatí 3"/>
          <p:cNvSpPr>
            <a:spLocks noGrp="1"/>
          </p:cNvSpPr>
          <p:nvPr>
            <p:ph type="ftr" sz="quarter" idx="2"/>
          </p:nvPr>
        </p:nvSpPr>
        <p:spPr>
          <a:xfrm>
            <a:off x="0" y="9428164"/>
            <a:ext cx="2939519"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0698" y="9428164"/>
            <a:ext cx="2939519" cy="496887"/>
          </a:xfrm>
          <a:prstGeom prst="rect">
            <a:avLst/>
          </a:prstGeom>
        </p:spPr>
        <p:txBody>
          <a:bodyPr vert="horz" lIns="91440" tIns="45720" rIns="91440" bIns="45720" rtlCol="0" anchor="b"/>
          <a:lstStyle>
            <a:lvl1pPr algn="r">
              <a:defRPr sz="1200"/>
            </a:lvl1pPr>
          </a:lstStyle>
          <a:p>
            <a:fld id="{CA13802C-BCE2-40B3-B11D-79108D7A894A}" type="slidenum">
              <a:rPr lang="cs-CZ" smtClean="0"/>
              <a:pPr/>
              <a:t>‹#›</a:t>
            </a:fld>
            <a:endParaRPr lang="cs-CZ"/>
          </a:p>
        </p:txBody>
      </p:sp>
    </p:spTree>
    <p:extLst>
      <p:ext uri="{BB962C8B-B14F-4D97-AF65-F5344CB8AC3E}">
        <p14:creationId xmlns:p14="http://schemas.microsoft.com/office/powerpoint/2010/main" val="762810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F9105DDF-5111-4143-A825-FFA1D2B19362}" type="datetimeFigureOut">
              <a:rPr lang="cs-CZ" smtClean="0"/>
              <a:pPr/>
              <a:t>21.8.2017</a:t>
            </a:fld>
            <a:endParaRPr lang="cs-CZ"/>
          </a:p>
        </p:txBody>
      </p:sp>
      <p:sp>
        <p:nvSpPr>
          <p:cNvPr id="4" name="Zástupný symbol pro obrázek snímku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8180" y="4715154"/>
            <a:ext cx="54254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978725A5-20D6-492F-AB0E-E6402F0F8C88}" type="slidenum">
              <a:rPr lang="cs-CZ" smtClean="0"/>
              <a:pPr/>
              <a:t>‹#›</a:t>
            </a:fld>
            <a:endParaRPr lang="cs-CZ"/>
          </a:p>
        </p:txBody>
      </p:sp>
    </p:spTree>
    <p:extLst>
      <p:ext uri="{BB962C8B-B14F-4D97-AF65-F5344CB8AC3E}">
        <p14:creationId xmlns:p14="http://schemas.microsoft.com/office/powerpoint/2010/main" val="422268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5</a:t>
            </a:fld>
            <a:endParaRPr lang="cs-CZ" altLang="cs-CZ" smtClean="0">
              <a:latin typeface="Calibri" pitchFamily="34" charset="0"/>
            </a:endParaRPr>
          </a:p>
        </p:txBody>
      </p:sp>
    </p:spTree>
    <p:extLst>
      <p:ext uri="{BB962C8B-B14F-4D97-AF65-F5344CB8AC3E}">
        <p14:creationId xmlns:p14="http://schemas.microsoft.com/office/powerpoint/2010/main" val="3345448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21</a:t>
            </a:fld>
            <a:endParaRPr lang="cs-CZ" altLang="cs-CZ"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22</a:t>
            </a:fld>
            <a:endParaRPr lang="cs-CZ" altLang="cs-CZ"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23</a:t>
            </a:fld>
            <a:endParaRPr lang="cs-CZ" altLang="cs-CZ"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24</a:t>
            </a:fld>
            <a:endParaRPr lang="cs-CZ" altLang="cs-CZ"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25</a:t>
            </a:fld>
            <a:endParaRPr lang="cs-CZ" altLang="cs-CZ"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26</a:t>
            </a:fld>
            <a:endParaRPr lang="cs-CZ" altLang="cs-CZ"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27</a:t>
            </a:fld>
            <a:endParaRPr lang="cs-CZ" altLang="cs-CZ"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28</a:t>
            </a:fld>
            <a:endParaRPr lang="cs-CZ" altLang="cs-CZ"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29</a:t>
            </a:fld>
            <a:endParaRPr lang="cs-CZ" altLang="cs-CZ"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30</a:t>
            </a:fld>
            <a:endParaRPr lang="cs-CZ" altLang="cs-CZ"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7</a:t>
            </a:fld>
            <a:endParaRPr lang="cs-CZ" altLang="cs-CZ"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31</a:t>
            </a:fld>
            <a:endParaRPr lang="cs-CZ" altLang="cs-CZ"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32</a:t>
            </a:fld>
            <a:endParaRPr lang="cs-CZ" altLang="cs-CZ"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33</a:t>
            </a:fld>
            <a:endParaRPr lang="cs-CZ" altLang="cs-CZ"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34</a:t>
            </a:fld>
            <a:endParaRPr lang="cs-CZ" altLang="cs-CZ"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37</a:t>
            </a:fld>
            <a:endParaRPr lang="cs-CZ" altLang="cs-CZ"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38</a:t>
            </a:fld>
            <a:endParaRPr lang="cs-CZ" altLang="cs-CZ"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39</a:t>
            </a:fld>
            <a:endParaRPr lang="cs-CZ" altLang="cs-CZ" smtClean="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40</a:t>
            </a:fld>
            <a:endParaRPr lang="cs-CZ" altLang="cs-CZ" smtClean="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41</a:t>
            </a:fld>
            <a:endParaRPr lang="cs-CZ" altLang="cs-CZ" smtClean="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42</a:t>
            </a:fld>
            <a:endParaRPr lang="cs-CZ" altLang="cs-CZ"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9</a:t>
            </a:fld>
            <a:endParaRPr lang="cs-CZ" altLang="cs-CZ" smtClean="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43</a:t>
            </a:fld>
            <a:endParaRPr lang="cs-CZ" altLang="cs-CZ" smtClean="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44</a:t>
            </a:fld>
            <a:endParaRPr lang="cs-CZ" altLang="cs-CZ" smtClean="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45</a:t>
            </a:fld>
            <a:endParaRPr lang="cs-CZ" altLang="cs-CZ" smtClean="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46</a:t>
            </a:fld>
            <a:endParaRPr lang="cs-CZ" altLang="cs-CZ"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13</a:t>
            </a:fld>
            <a:endParaRPr lang="cs-CZ" altLang="cs-CZ"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15</a:t>
            </a:fld>
            <a:endParaRPr lang="cs-CZ" altLang="cs-CZ"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17</a:t>
            </a:fld>
            <a:endParaRPr lang="cs-CZ" altLang="cs-CZ"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18</a:t>
            </a:fld>
            <a:endParaRPr lang="cs-CZ" altLang="cs-CZ"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19</a:t>
            </a:fld>
            <a:endParaRPr lang="cs-CZ" altLang="cs-CZ"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77500" lnSpcReduction="20000"/>
          </a:bodyPr>
          <a:lstStyle/>
          <a:p>
            <a:pPr eaLnBrk="1" fontAlgn="auto" hangingPunct="1">
              <a:spcBef>
                <a:spcPts val="0"/>
              </a:spcBef>
              <a:spcAft>
                <a:spcPts val="0"/>
              </a:spcAft>
              <a:defRPr/>
            </a:pPr>
            <a:endParaRPr lang="cs-CZ" dirty="0"/>
          </a:p>
        </p:txBody>
      </p:sp>
      <p:sp>
        <p:nvSpPr>
          <p:cNvPr id="51204" name="Zástupný symbol pro číslo snímk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89F30510-CC21-424F-9764-7B67CF86340A}" type="slidenum">
              <a:rPr lang="cs-CZ" altLang="cs-CZ" smtClean="0">
                <a:latin typeface="Calibri" pitchFamily="34" charset="0"/>
              </a:rPr>
              <a:pPr fontAlgn="base">
                <a:spcBef>
                  <a:spcPct val="0"/>
                </a:spcBef>
                <a:spcAft>
                  <a:spcPct val="0"/>
                </a:spcAft>
                <a:defRPr/>
              </a:pPr>
              <a:t>20</a:t>
            </a:fld>
            <a:endParaRPr lang="cs-CZ" altLang="cs-CZ"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5FBE9683-DCA1-4D29-A1E5-EBDFC7E9286E}"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2A6E95-259B-4713-AF1E-8B4EEEFE8785}"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411228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1AEE65AD-F62A-4B4A-A85B-83F31EFFECE0}"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405F715-6D26-4684-93C5-E00CE833049A}"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76020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220F964-EA3D-41D0-97A3-658755B0D27C}"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74DAA27-8ED0-4865-8A2F-7C1EB51A855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119621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858F71AC-FDB0-4430-B852-EAD316855ED9}"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5942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C017C547-04B9-493A-B743-84B3CB6E1FA6}"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5289B38-8D97-45FA-A46C-589A0C15510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39533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4"/>
          <p:cNvSpPr>
            <a:spLocks noGrp="1"/>
          </p:cNvSpPr>
          <p:nvPr>
            <p:ph type="dt" sz="half" idx="10"/>
          </p:nvPr>
        </p:nvSpPr>
        <p:spPr/>
        <p:txBody>
          <a:bodyPr/>
          <a:lstStyle/>
          <a:p>
            <a:pPr>
              <a:defRPr/>
            </a:pPr>
            <a:fld id="{E964497A-0ADB-437E-B237-1D59F4E92B42}"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A88282A-5FA8-4A7E-A999-D1CDD5684BDD}"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91216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pPr>
              <a:defRPr/>
            </a:pPr>
            <a:fld id="{D26E777A-EBE4-43EE-B16C-1D14EB13142B}"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765A841-A1B5-4CDD-964C-13A8A1F499C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055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pPr>
              <a:defRPr/>
            </a:pPr>
            <a:fld id="{B7ABE49B-9DD5-4652-9180-96D6A108E91C}"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9E15F04-57A1-4D14-828C-D5AC9F011B9E}"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6245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118EB08-8B8E-40F1-BC4B-813AA6EBF55A}"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047914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CCD52F52-9068-44ED-8E35-96BB550F443B}"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E6D827B-4EEC-4510-A50B-38305E8E620F}"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22385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F2F2E694-7E52-4737-9917-0B0EDB8FE6F5}" type="datetimeFigureOut">
              <a:rPr lang="cs-CZ" smtClean="0">
                <a:solidFill>
                  <a:prstClr val="black">
                    <a:tint val="75000"/>
                  </a:prstClr>
                </a:solidFill>
              </a:rPr>
              <a:pPr>
                <a:defRPr/>
              </a:pPr>
              <a:t>21.8.2017</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Myriad Pro"/>
              </a:defRPr>
            </a:lvl1pPr>
          </a:lstStyle>
          <a:p>
            <a:pPr>
              <a:defRPr/>
            </a:pPr>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8E39782-32F4-42C5-9D55-E21C09DF5663}" type="slidenum">
              <a:rPr lang="cs-CZ" smtClean="0">
                <a:solidFill>
                  <a:prstClr val="black">
                    <a:tint val="75000"/>
                  </a:prstClr>
                </a:solidFill>
              </a:rPr>
              <a:pPr>
                <a:defRPr/>
              </a:pPr>
              <a:t>‹#›</a:t>
            </a:fld>
            <a:endParaRPr lang="cs-CZ">
              <a:solidFill>
                <a:prstClr val="black">
                  <a:tint val="75000"/>
                </a:prstClr>
              </a:solidFill>
            </a:endParaRPr>
          </a:p>
        </p:txBody>
      </p:sp>
    </p:spTree>
    <p:extLst>
      <p:ext uri="{BB962C8B-B14F-4D97-AF65-F5344CB8AC3E}">
        <p14:creationId xmlns:p14="http://schemas.microsoft.com/office/powerpoint/2010/main" val="4246070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25000"/>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Myriad Pro"/>
              </a:defRPr>
            </a:lvl1pPr>
          </a:lstStyle>
          <a:p>
            <a:fld id="{B6B818D7-4D69-C74B-856A-11258C666662}" type="datetimeFigureOut">
              <a:rPr lang="en-US" smtClean="0"/>
              <a:pPr/>
              <a:t>8/21/2017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latin typeface="Myriad Pro"/>
              </a:rPr>
              <a:t>Název</a:t>
            </a:r>
            <a:r>
              <a:rPr lang="en-US" dirty="0" smtClean="0">
                <a:latin typeface="Myriad Pro"/>
              </a:rPr>
              <a:t> </a:t>
            </a:r>
            <a:r>
              <a:rPr lang="en-US" dirty="0" err="1" smtClean="0">
                <a:latin typeface="Myriad Pro"/>
              </a:rPr>
              <a:t>prezentace</a:t>
            </a:r>
            <a:endParaRPr lang="en-US" dirty="0">
              <a:latin typeface="Myriad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Myriad Pro"/>
              </a:defRPr>
            </a:lvl1pPr>
          </a:lstStyle>
          <a:p>
            <a:fld id="{CA6B5227-2C6F-B94D-9D8F-826F9170706D}" type="slidenum">
              <a:rPr lang="en-US" smtClean="0"/>
              <a:pPr/>
              <a:t>‹#›</a:t>
            </a:fld>
            <a:endParaRPr lang="en-US" dirty="0"/>
          </a:p>
        </p:txBody>
      </p:sp>
    </p:spTree>
    <p:extLst>
      <p:ext uri="{BB962C8B-B14F-4D97-AF65-F5344CB8AC3E}">
        <p14:creationId xmlns:p14="http://schemas.microsoft.com/office/powerpoint/2010/main" val="99914170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457200" rtl="0" eaLnBrk="1" latinLnBrk="0" hangingPunct="1">
        <a:spcBef>
          <a:spcPct val="0"/>
        </a:spcBef>
        <a:buNone/>
        <a:defRPr sz="3500" b="1" i="0" kern="1200" cap="all">
          <a:solidFill>
            <a:schemeClr val="tx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otaceeu.cz/IRO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rr.cz/cs/kontakty/kontakty-irop" TargetMode="External"/><Relationship Id="rId2" Type="http://schemas.openxmlformats.org/officeDocument/2006/relationships/hyperlink" Target="http://dotaceeu.cz/cs/microsites/irop/kontakty"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dotaceeu.cz/cs/microsites/irop/vyzv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crr.cz/cs/kontakty/kontakty-irop/" TargetMode="External"/><Relationship Id="rId2" Type="http://schemas.openxmlformats.org/officeDocument/2006/relationships/hyperlink" Target="http://www.dotaceeu.cz/IROP"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dotaceeu.cz/cs/Microsites/IROP/Dokumenty"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Marek.Zeman@mmr.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dotaceeu.cz/IRO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5" name="Subtitle 2"/>
          <p:cNvSpPr>
            <a:spLocks noGrp="1"/>
          </p:cNvSpPr>
          <p:nvPr>
            <p:ph type="subTitle" idx="1"/>
          </p:nvPr>
        </p:nvSpPr>
        <p:spPr>
          <a:xfrm>
            <a:off x="363538" y="4946650"/>
            <a:ext cx="6400800" cy="696913"/>
          </a:xfrm>
        </p:spPr>
        <p:txBody>
          <a:bodyPr>
            <a:normAutofit fontScale="85000" lnSpcReduction="20000"/>
          </a:bodyPr>
          <a:lstStyle/>
          <a:p>
            <a:pPr algn="l" eaLnBrk="1" hangingPunct="1"/>
            <a:r>
              <a:rPr lang="cs-CZ" altLang="cs-CZ" sz="2500" smtClean="0">
                <a:solidFill>
                  <a:srgbClr val="000000"/>
                </a:solidFill>
                <a:ea typeface="Myriad Pro"/>
                <a:cs typeface="Myriad Pro"/>
              </a:rPr>
              <a:t>19. 1. 2016</a:t>
            </a:r>
          </a:p>
          <a:p>
            <a:pPr algn="l" eaLnBrk="1" hangingPunct="1"/>
            <a:r>
              <a:rPr lang="cs-CZ" altLang="cs-CZ" sz="2500" smtClean="0">
                <a:solidFill>
                  <a:srgbClr val="000000"/>
                </a:solidFill>
                <a:ea typeface="Myriad Pro"/>
                <a:cs typeface="Myriad Pro"/>
              </a:rPr>
              <a:t>Praha</a:t>
            </a:r>
            <a:endParaRPr lang="cs-CZ" altLang="cs-CZ" sz="2500" dirty="0" smtClean="0">
              <a:solidFill>
                <a:srgbClr val="000000"/>
              </a:solidFill>
              <a:ea typeface="Myriad Pro"/>
              <a:cs typeface="Myriad Pro"/>
            </a:endParaRPr>
          </a:p>
        </p:txBody>
      </p:sp>
      <p:sp>
        <p:nvSpPr>
          <p:cNvPr id="7" name="Title 1"/>
          <p:cNvSpPr txBox="1">
            <a:spLocks/>
          </p:cNvSpPr>
          <p:nvPr/>
        </p:nvSpPr>
        <p:spPr bwMode="auto">
          <a:xfrm>
            <a:off x="30393" y="548680"/>
            <a:ext cx="7133895" cy="3505795"/>
          </a:xfrm>
          <a:prstGeom prst="rect">
            <a:avLst/>
          </a:prstGeom>
        </p:spPr>
        <p:txBody>
          <a:bodyPr vert="horz" wrap="square" lIns="91440" tIns="45720" rIns="91440" bIns="45720" numCol="1" rtlCol="0" anchor="ctr" anchorCtr="0" compatLnSpc="1">
            <a:prstTxWarp prst="textNoShape">
              <a:avLst/>
            </a:prstTxWarp>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lnSpc>
                <a:spcPct val="107000"/>
              </a:lnSpc>
            </a:pP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endParaRPr lang="cs-CZ" altLang="cs-CZ" sz="3600" cap="none" dirty="0" smtClean="0">
              <a:solidFill>
                <a:srgbClr val="000000"/>
              </a:solidFill>
              <a:latin typeface="Myriad Pro Black"/>
              <a:ea typeface="Myriad Pro Black"/>
              <a:cs typeface="Myriad Pro Black"/>
            </a:endParaRPr>
          </a:p>
          <a:p>
            <a:pPr>
              <a:lnSpc>
                <a:spcPct val="107000"/>
              </a:lnSpc>
            </a:pPr>
            <a:r>
              <a:rPr lang="cs-CZ" altLang="cs-CZ" sz="3600" cap="none" dirty="0" smtClean="0">
                <a:solidFill>
                  <a:srgbClr val="0070C0"/>
                </a:solidFill>
                <a:latin typeface="Myriad Pro Black"/>
                <a:ea typeface="Myriad Pro Black"/>
                <a:cs typeface="Myriad Pro Black"/>
              </a:rPr>
              <a:t>SEMINÁŘ PRO ŽADATELE </a:t>
            </a:r>
          </a:p>
          <a:p>
            <a:pPr>
              <a:lnSpc>
                <a:spcPct val="107000"/>
              </a:lnSpc>
            </a:pPr>
            <a:r>
              <a:rPr lang="cs-CZ" altLang="cs-CZ" sz="3600" cap="none" dirty="0" smtClean="0">
                <a:solidFill>
                  <a:srgbClr val="0070C0"/>
                </a:solidFill>
                <a:latin typeface="Myriad Pro Black"/>
                <a:ea typeface="Myriad Pro Black"/>
                <a:cs typeface="Myriad Pro Black"/>
              </a:rPr>
              <a:t>75. výzva IROP</a:t>
            </a: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200" cap="none" dirty="0" smtClean="0">
                <a:solidFill>
                  <a:srgbClr val="0070C0"/>
                </a:solidFill>
                <a:latin typeface="Myriad Pro Black"/>
                <a:ea typeface="Myriad Pro Black"/>
                <a:cs typeface="Myriad Pro Black"/>
              </a:rPr>
              <a:t>„Deinstitucionalizace psychiatrické péče II.“</a:t>
            </a:r>
            <a:r>
              <a:rPr lang="cs-CZ" altLang="cs-CZ" sz="3200" cap="none" dirty="0" smtClean="0">
                <a:solidFill>
                  <a:srgbClr val="000000"/>
                </a:solidFill>
                <a:latin typeface="Myriad Pro Black"/>
                <a:ea typeface="Myriad Pro Black"/>
                <a:cs typeface="Myriad Pro Black"/>
              </a:rPr>
              <a:t/>
            </a:r>
            <a:br>
              <a:rPr lang="cs-CZ" altLang="cs-CZ" sz="32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endParaRPr lang="cs-CZ" altLang="cs-CZ" sz="3600" i="1" cap="none" dirty="0" smtClean="0">
              <a:solidFill>
                <a:srgbClr val="000000"/>
              </a:solidFill>
              <a:latin typeface="Myriad Pro Black"/>
              <a:ea typeface="Myriad Pro Black"/>
              <a:cs typeface="Myriad Pro Black"/>
            </a:endParaRPr>
          </a:p>
        </p:txBody>
      </p:sp>
      <p:sp>
        <p:nvSpPr>
          <p:cNvPr id="2" name="TextovéPole 1"/>
          <p:cNvSpPr txBox="1"/>
          <p:nvPr/>
        </p:nvSpPr>
        <p:spPr>
          <a:xfrm>
            <a:off x="451620" y="4947265"/>
            <a:ext cx="1872208" cy="707886"/>
          </a:xfrm>
          <a:prstGeom prst="rect">
            <a:avLst/>
          </a:prstGeom>
          <a:solidFill>
            <a:schemeClr val="bg1"/>
          </a:solidFill>
        </p:spPr>
        <p:txBody>
          <a:bodyPr wrap="square" rtlCol="0">
            <a:spAutoFit/>
          </a:bodyPr>
          <a:lstStyle/>
          <a:p>
            <a:r>
              <a:rPr lang="cs-CZ" sz="2000" dirty="0" smtClean="0"/>
              <a:t>22. 8. 2017</a:t>
            </a:r>
          </a:p>
          <a:p>
            <a:r>
              <a:rPr lang="cs-CZ" sz="2000" dirty="0" smtClean="0"/>
              <a:t>Praha</a:t>
            </a:r>
            <a:endParaRPr lang="cs-CZ" sz="2000" dirty="0"/>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785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143000"/>
          </a:xfrm>
        </p:spPr>
        <p:txBody>
          <a:bodyPr/>
          <a:lstStyle/>
          <a:p>
            <a:r>
              <a:rPr lang="cs-CZ" sz="3200" dirty="0" smtClean="0">
                <a:solidFill>
                  <a:srgbClr val="0070C0"/>
                </a:solidFill>
              </a:rPr>
              <a:t/>
            </a:r>
            <a:br>
              <a:rPr lang="cs-CZ" sz="3200" dirty="0" smtClean="0">
                <a:solidFill>
                  <a:srgbClr val="0070C0"/>
                </a:solidFill>
              </a:rPr>
            </a:br>
            <a:r>
              <a:rPr lang="cs-CZ" sz="3200" dirty="0" smtClean="0">
                <a:solidFill>
                  <a:srgbClr val="0070C0"/>
                </a:solidFill>
              </a:rPr>
              <a:t>54. výzva – předložené projekty </a:t>
            </a:r>
            <a:r>
              <a:rPr lang="cs-CZ" sz="3600" dirty="0">
                <a:solidFill>
                  <a:srgbClr val="0070C0"/>
                </a:solidFill>
              </a:rPr>
              <a:t/>
            </a:r>
            <a:br>
              <a:rPr lang="cs-CZ" sz="3600" dirty="0">
                <a:solidFill>
                  <a:srgbClr val="0070C0"/>
                </a:solidFill>
              </a:rPr>
            </a:br>
            <a:endParaRPr lang="cs-CZ" dirty="0"/>
          </a:p>
        </p:txBody>
      </p:sp>
      <p:sp>
        <p:nvSpPr>
          <p:cNvPr id="3" name="Zástupný symbol pro obsah 2"/>
          <p:cNvSpPr>
            <a:spLocks noGrp="1"/>
          </p:cNvSpPr>
          <p:nvPr>
            <p:ph idx="1"/>
          </p:nvPr>
        </p:nvSpPr>
        <p:spPr>
          <a:xfrm>
            <a:off x="457200" y="1600201"/>
            <a:ext cx="8229600" cy="2764904"/>
          </a:xfrm>
        </p:spPr>
        <p:txBody>
          <a:bodyPr>
            <a:normAutofit fontScale="77500" lnSpcReduction="20000"/>
          </a:bodyPr>
          <a:lstStyle/>
          <a:p>
            <a:r>
              <a:rPr lang="cs-CZ" sz="2800" b="1" u="sng" dirty="0" smtClean="0">
                <a:solidFill>
                  <a:srgbClr val="0070C0"/>
                </a:solidFill>
              </a:rPr>
              <a:t>54. VÝZVA  </a:t>
            </a:r>
          </a:p>
          <a:p>
            <a:endParaRPr lang="cs-CZ" sz="2800" b="1" dirty="0" smtClean="0">
              <a:solidFill>
                <a:srgbClr val="0070C0"/>
              </a:solidFill>
            </a:endParaRPr>
          </a:p>
          <a:p>
            <a:r>
              <a:rPr lang="cs-CZ" sz="2800" dirty="0" smtClean="0"/>
              <a:t>Počet projektů doporučených k financování</a:t>
            </a:r>
            <a:r>
              <a:rPr lang="cs-CZ" sz="2800" dirty="0"/>
              <a:t>: </a:t>
            </a:r>
            <a:r>
              <a:rPr lang="cs-CZ" sz="2800" dirty="0" smtClean="0"/>
              <a:t>8 projektů </a:t>
            </a:r>
            <a:endParaRPr lang="cs-CZ" sz="2800" dirty="0"/>
          </a:p>
          <a:p>
            <a:r>
              <a:rPr lang="cs-CZ" sz="2800" dirty="0"/>
              <a:t>Počet náhradních </a:t>
            </a:r>
            <a:r>
              <a:rPr lang="cs-CZ" sz="2800" dirty="0" smtClean="0"/>
              <a:t>projektů: 2 projekty</a:t>
            </a:r>
          </a:p>
          <a:p>
            <a:r>
              <a:rPr lang="cs-CZ" sz="2800" dirty="0" smtClean="0"/>
              <a:t>Počet projektů s vydaným Rozhodnutím: 6 projektů</a:t>
            </a:r>
          </a:p>
          <a:p>
            <a:r>
              <a:rPr lang="cs-CZ" sz="2800" dirty="0" smtClean="0"/>
              <a:t>Celkové údaje: 10 projektů (1 613 023 724 Kč - EFRR)</a:t>
            </a:r>
            <a:endParaRPr lang="cs-CZ" sz="2800" dirty="0"/>
          </a:p>
          <a:p>
            <a:r>
              <a:rPr lang="cs-CZ" sz="2800" dirty="0" smtClean="0"/>
              <a:t>Alokace 54. výzvy: </a:t>
            </a:r>
            <a:r>
              <a:rPr lang="cs-CZ" sz="2800" dirty="0"/>
              <a:t>(</a:t>
            </a:r>
            <a:r>
              <a:rPr lang="cs-CZ" sz="2800" dirty="0" smtClean="0"/>
              <a:t>1 575 000 000</a:t>
            </a:r>
            <a:r>
              <a:rPr lang="cs-CZ" sz="2800" dirty="0"/>
              <a:t> </a:t>
            </a:r>
            <a:r>
              <a:rPr lang="cs-CZ" sz="2800" dirty="0" smtClean="0"/>
              <a:t>Kč – EFRR)</a:t>
            </a:r>
          </a:p>
          <a:p>
            <a:pPr marL="0" indent="0">
              <a:buNone/>
            </a:pPr>
            <a:r>
              <a:rPr lang="cs-CZ" sz="2400" dirty="0" smtClean="0"/>
              <a:t> </a:t>
            </a:r>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943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1512168"/>
          </a:xfrm>
        </p:spPr>
        <p:txBody>
          <a:bodyPr/>
          <a:lstStyle/>
          <a:p>
            <a:r>
              <a:rPr lang="it-IT" sz="3200" dirty="0" smtClean="0">
                <a:solidFill>
                  <a:srgbClr val="0070C0"/>
                </a:solidFill>
              </a:rPr>
              <a:t>Pravidla </a:t>
            </a:r>
            <a:r>
              <a:rPr lang="it-IT" sz="3200" dirty="0">
                <a:solidFill>
                  <a:srgbClr val="0070C0"/>
                </a:solidFill>
              </a:rPr>
              <a:t>pro žadatele a </a:t>
            </a:r>
            <a:r>
              <a:rPr lang="it-IT" sz="3200" dirty="0" smtClean="0">
                <a:solidFill>
                  <a:srgbClr val="0070C0"/>
                </a:solidFill>
              </a:rPr>
              <a:t>příjemce</a:t>
            </a:r>
            <a:endParaRPr lang="cs-CZ" dirty="0"/>
          </a:p>
        </p:txBody>
      </p:sp>
      <p:sp>
        <p:nvSpPr>
          <p:cNvPr id="3" name="Zástupný symbol pro obsah 2"/>
          <p:cNvSpPr>
            <a:spLocks noGrp="1"/>
          </p:cNvSpPr>
          <p:nvPr>
            <p:ph idx="1"/>
          </p:nvPr>
        </p:nvSpPr>
        <p:spPr/>
        <p:txBody>
          <a:bodyPr>
            <a:normAutofit/>
          </a:bodyPr>
          <a:lstStyle/>
          <a:p>
            <a:pPr marL="400050" lvl="1" indent="0">
              <a:spcAft>
                <a:spcPts val="600"/>
              </a:spcAft>
              <a:buNone/>
              <a:defRPr/>
            </a:pPr>
            <a:r>
              <a:rPr lang="cs-CZ" sz="2400" b="1" dirty="0">
                <a:solidFill>
                  <a:srgbClr val="0070C0"/>
                </a:solidFill>
                <a:cs typeface="Arial" charset="0"/>
              </a:rPr>
              <a:t>Obecná pravidla </a:t>
            </a:r>
            <a:r>
              <a:rPr lang="cs-CZ" sz="2400" b="1" dirty="0" smtClean="0">
                <a:solidFill>
                  <a:srgbClr val="0070C0"/>
                </a:solidFill>
                <a:cs typeface="Arial" charset="0"/>
              </a:rPr>
              <a:t>(aktuální verze 1.9 </a:t>
            </a:r>
            <a:r>
              <a:rPr lang="cs-CZ" sz="2400" b="1" dirty="0">
                <a:solidFill>
                  <a:srgbClr val="0070C0"/>
                </a:solidFill>
                <a:cs typeface="Arial" charset="0"/>
              </a:rPr>
              <a:t>z 2</a:t>
            </a:r>
            <a:r>
              <a:rPr lang="cs-CZ" sz="2400" b="1" dirty="0" smtClean="0">
                <a:solidFill>
                  <a:srgbClr val="0070C0"/>
                </a:solidFill>
                <a:cs typeface="Arial" charset="0"/>
              </a:rPr>
              <a:t>. června 2017)</a:t>
            </a:r>
            <a:endParaRPr lang="cs-CZ" sz="2400" b="1" dirty="0">
              <a:solidFill>
                <a:srgbClr val="0070C0"/>
              </a:solidFill>
              <a:cs typeface="Arial" charset="0"/>
            </a:endParaRPr>
          </a:p>
          <a:p>
            <a:pPr marL="400050" lvl="1" indent="0">
              <a:spcAft>
                <a:spcPts val="600"/>
              </a:spcAft>
              <a:buNone/>
              <a:defRPr/>
            </a:pPr>
            <a:r>
              <a:rPr lang="cs-CZ" sz="2400" i="1" dirty="0">
                <a:cs typeface="Arial" charset="0"/>
              </a:rPr>
              <a:t>(závazná pro všechny specifické cíle a výzvy)</a:t>
            </a:r>
            <a:endParaRPr lang="cs-CZ" sz="2400" i="1" u="sng" dirty="0">
              <a:cs typeface="Arial" charset="0"/>
            </a:endParaRPr>
          </a:p>
          <a:p>
            <a:pPr marL="457200" lvl="1" indent="0">
              <a:buNone/>
              <a:defRPr/>
            </a:pPr>
            <a:r>
              <a:rPr lang="cs-CZ" sz="2400" dirty="0">
                <a:hlinkClick r:id="rId2"/>
              </a:rPr>
              <a:t>www.dotaceEU.cz/IROP</a:t>
            </a:r>
            <a:endParaRPr lang="cs-CZ" sz="2400" dirty="0"/>
          </a:p>
          <a:p>
            <a:pPr marL="457200" lvl="1" indent="0">
              <a:buNone/>
              <a:defRPr/>
            </a:pPr>
            <a:endParaRPr lang="cs-CZ" sz="2400" dirty="0"/>
          </a:p>
          <a:p>
            <a:pPr marL="400050" lvl="1" indent="0">
              <a:spcAft>
                <a:spcPts val="600"/>
              </a:spcAft>
              <a:buNone/>
              <a:defRPr/>
            </a:pPr>
            <a:r>
              <a:rPr lang="cs-CZ" sz="2400" b="1" dirty="0">
                <a:solidFill>
                  <a:srgbClr val="0070C0"/>
                </a:solidFill>
                <a:cs typeface="Arial" charset="0"/>
              </a:rPr>
              <a:t>Specifická pravidla</a:t>
            </a:r>
          </a:p>
          <a:p>
            <a:pPr marL="400050" lvl="1" indent="0">
              <a:spcAft>
                <a:spcPts val="600"/>
              </a:spcAft>
              <a:buNone/>
              <a:defRPr/>
            </a:pPr>
            <a:r>
              <a:rPr lang="cs-CZ" sz="2400" i="1" dirty="0">
                <a:cs typeface="Arial" charset="0"/>
              </a:rPr>
              <a:t>(pro každou výzvu samostatný dokument)</a:t>
            </a:r>
            <a:r>
              <a:rPr lang="cs-CZ" sz="2400" i="1" u="sng" dirty="0">
                <a:cs typeface="Arial" charset="0"/>
              </a:rPr>
              <a:t> </a:t>
            </a:r>
          </a:p>
          <a:p>
            <a:pPr marL="400050" lvl="1" indent="0">
              <a:spcAft>
                <a:spcPts val="600"/>
              </a:spcAft>
              <a:buNone/>
              <a:defRPr/>
            </a:pPr>
            <a:r>
              <a:rPr lang="cs-CZ" sz="2400" dirty="0">
                <a:cs typeface="Arial" charset="0"/>
                <a:hlinkClick r:id="rId2"/>
              </a:rPr>
              <a:t>www.dotaceEU.cz/IROP</a:t>
            </a:r>
            <a:endParaRPr lang="cs-CZ" sz="2400" dirty="0">
              <a:cs typeface="Arial" charset="0"/>
            </a:endParaRPr>
          </a:p>
          <a:p>
            <a:pPr lvl="1" indent="-342900">
              <a:spcAft>
                <a:spcPts val="600"/>
              </a:spcAft>
              <a:buFont typeface="Arial" panose="020B0604020202020204" pitchFamily="34" charset="0"/>
              <a:buChar char="•"/>
              <a:defRPr/>
            </a:pPr>
            <a:r>
              <a:rPr lang="cs-CZ" sz="2400" dirty="0">
                <a:cs typeface="Arial" charset="0"/>
              </a:rPr>
              <a:t>podporované aktivity, způsobilé výdaje, hodnoticí kritéria, povinné přílohy</a:t>
            </a:r>
          </a:p>
          <a:p>
            <a:endParaRPr lang="cs-CZ" dirty="0"/>
          </a:p>
        </p:txBody>
      </p:sp>
      <p:pic>
        <p:nvPicPr>
          <p:cNvPr id="4"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938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solidFill>
                  <a:srgbClr val="0070C0"/>
                </a:solidFill>
              </a:rPr>
              <a:t>Kontakty a informace</a:t>
            </a:r>
            <a:endParaRPr lang="cs-CZ" sz="3200" dirty="0"/>
          </a:p>
        </p:txBody>
      </p:sp>
      <p:sp>
        <p:nvSpPr>
          <p:cNvPr id="3" name="Zástupný symbol pro obsah 2"/>
          <p:cNvSpPr>
            <a:spLocks noGrp="1"/>
          </p:cNvSpPr>
          <p:nvPr>
            <p:ph idx="1"/>
          </p:nvPr>
        </p:nvSpPr>
        <p:spPr/>
        <p:txBody>
          <a:bodyPr/>
          <a:lstStyle/>
          <a:p>
            <a:pPr marL="0" lvl="0" indent="0">
              <a:buNone/>
            </a:pPr>
            <a:r>
              <a:rPr lang="cs-CZ" sz="2400" b="1" dirty="0">
                <a:solidFill>
                  <a:srgbClr val="0070C0"/>
                </a:solidFill>
              </a:rPr>
              <a:t>Centrum pro regionální rozvoj České republiky:</a:t>
            </a:r>
          </a:p>
          <a:p>
            <a:pPr marL="0" lvl="0" indent="0">
              <a:buNone/>
            </a:pPr>
            <a:r>
              <a:rPr lang="cs-CZ" sz="2400" dirty="0">
                <a:solidFill>
                  <a:prstClr val="black"/>
                </a:solidFill>
              </a:rPr>
              <a:t>(konzultace – krajské pracoviště CRR Liberec )</a:t>
            </a:r>
          </a:p>
          <a:p>
            <a:pPr lvl="0"/>
            <a:r>
              <a:rPr lang="cs-CZ" sz="2400" dirty="0">
                <a:solidFill>
                  <a:prstClr val="black"/>
                </a:solidFill>
                <a:hlinkClick r:id="rId2"/>
              </a:rPr>
              <a:t>http://dotaceeu.cz/cs/microsites/irop/kontakty</a:t>
            </a:r>
            <a:endParaRPr lang="cs-CZ" sz="2400" dirty="0">
              <a:solidFill>
                <a:prstClr val="black"/>
              </a:solidFill>
            </a:endParaRPr>
          </a:p>
          <a:p>
            <a:pPr marL="0" lvl="0" indent="0">
              <a:buNone/>
            </a:pPr>
            <a:endParaRPr lang="cs-CZ" sz="2400" dirty="0">
              <a:solidFill>
                <a:prstClr val="black"/>
              </a:solidFill>
            </a:endParaRPr>
          </a:p>
          <a:p>
            <a:pPr lvl="0"/>
            <a:r>
              <a:rPr lang="cs-CZ" sz="2400" dirty="0">
                <a:solidFill>
                  <a:prstClr val="black"/>
                </a:solidFill>
                <a:hlinkClick r:id="rId3"/>
              </a:rPr>
              <a:t>http://www.crr.cz/cs/kontakty/kontakty-irop</a:t>
            </a:r>
            <a:endParaRPr lang="cs-CZ" sz="2400" dirty="0">
              <a:solidFill>
                <a:prstClr val="black"/>
              </a:solidFill>
            </a:endParaRPr>
          </a:p>
          <a:p>
            <a:pPr marL="0" lvl="0" indent="0">
              <a:buNone/>
            </a:pPr>
            <a:endParaRPr lang="cs-CZ" sz="2400" b="1" dirty="0">
              <a:solidFill>
                <a:prstClr val="black"/>
              </a:solidFill>
            </a:endParaRPr>
          </a:p>
          <a:p>
            <a:pPr marL="0" lvl="0" indent="0">
              <a:buNone/>
            </a:pPr>
            <a:r>
              <a:rPr lang="cs-CZ" sz="2400" b="1" dirty="0">
                <a:solidFill>
                  <a:srgbClr val="0070C0"/>
                </a:solidFill>
              </a:rPr>
              <a:t>Výzvy k předkládání žádostí o podporu:</a:t>
            </a:r>
          </a:p>
          <a:p>
            <a:pPr lvl="0"/>
            <a:r>
              <a:rPr lang="cs-CZ" sz="2400" dirty="0">
                <a:solidFill>
                  <a:prstClr val="black"/>
                </a:solidFill>
                <a:hlinkClick r:id="rId4"/>
              </a:rPr>
              <a:t>http://</a:t>
            </a:r>
            <a:r>
              <a:rPr lang="cs-CZ" sz="2400" dirty="0" smtClean="0">
                <a:solidFill>
                  <a:prstClr val="black"/>
                </a:solidFill>
                <a:hlinkClick r:id="rId4"/>
              </a:rPr>
              <a:t>dotaceeu.cz/cs/microsites/irop/vyzvy</a:t>
            </a:r>
          </a:p>
          <a:p>
            <a:pPr marL="0" indent="0">
              <a:buNone/>
            </a:pPr>
            <a:endParaRPr lang="cs-CZ" dirty="0"/>
          </a:p>
        </p:txBody>
      </p:sp>
      <p:pic>
        <p:nvPicPr>
          <p:cNvPr id="4" name="Picture 2" descr="\\nt1\O\Loga 2014_2020\IROP\Logolinky\RGB\JPG\IROP_CZ_RO_B_C RGB_malý.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450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6" name="Nadpis 1"/>
          <p:cNvSpPr txBox="1">
            <a:spLocks/>
          </p:cNvSpPr>
          <p:nvPr/>
        </p:nvSpPr>
        <p:spPr>
          <a:xfrm>
            <a:off x="457200" y="284163"/>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Kapitoly obecných pravidel</a:t>
            </a:r>
            <a:endParaRPr lang="cs-CZ" dirty="0">
              <a:solidFill>
                <a:srgbClr val="0070C0"/>
              </a:solidFill>
            </a:endParaRPr>
          </a:p>
        </p:txBody>
      </p:sp>
      <p:graphicFrame>
        <p:nvGraphicFramePr>
          <p:cNvPr id="7" name="Zástupný symbol pro obsah 4"/>
          <p:cNvGraphicFramePr>
            <a:graphicFrameLocks/>
          </p:cNvGraphicFramePr>
          <p:nvPr>
            <p:extLst>
              <p:ext uri="{D42A27DB-BD31-4B8C-83A1-F6EECF244321}">
                <p14:modId xmlns:p14="http://schemas.microsoft.com/office/powerpoint/2010/main" val="2988623936"/>
              </p:ext>
            </p:extLst>
          </p:nvPr>
        </p:nvGraphicFramePr>
        <p:xfrm>
          <a:off x="179512" y="1196752"/>
          <a:ext cx="8856984" cy="5577840"/>
        </p:xfrm>
        <a:graphic>
          <a:graphicData uri="http://schemas.openxmlformats.org/drawingml/2006/table">
            <a:tbl>
              <a:tblPr firstRow="1" bandRow="1">
                <a:tableStyleId>{5C22544A-7EE6-4342-B048-85BDC9FD1C3A}</a:tableStyleId>
              </a:tblPr>
              <a:tblGrid>
                <a:gridCol w="4536504"/>
                <a:gridCol w="4320480"/>
              </a:tblGrid>
              <a:tr h="0">
                <a:tc gridSpan="2">
                  <a:txBody>
                    <a:bodyPr/>
                    <a:lstStyle/>
                    <a:p>
                      <a:pPr algn="ctr"/>
                      <a:endParaRPr lang="cs-CZ" dirty="0"/>
                    </a:p>
                  </a:txBody>
                  <a:tcPr/>
                </a:tc>
                <a:tc hMerge="1">
                  <a:txBody>
                    <a:bodyPr/>
                    <a:lstStyle/>
                    <a:p>
                      <a:endParaRPr lang="cs-CZ" dirty="0"/>
                    </a:p>
                  </a:txBody>
                  <a:tcPr/>
                </a:tc>
              </a:tr>
              <a:tr h="356049">
                <a:tc>
                  <a:txBody>
                    <a:bodyPr/>
                    <a:lstStyle/>
                    <a:p>
                      <a:r>
                        <a:rPr lang="cs-CZ" dirty="0" smtClean="0"/>
                        <a:t>Vyhlášení výzvy a předkládání žádostí o podporu</a:t>
                      </a:r>
                      <a:endParaRPr lang="cs-CZ" dirty="0"/>
                    </a:p>
                  </a:txBody>
                  <a:tcPr/>
                </a:tc>
                <a:tc>
                  <a:txBody>
                    <a:bodyPr/>
                    <a:lstStyle/>
                    <a:p>
                      <a:r>
                        <a:rPr lang="cs-CZ" dirty="0" smtClean="0"/>
                        <a:t>Monitorování projektů</a:t>
                      </a:r>
                      <a:endParaRPr lang="cs-CZ" dirty="0"/>
                    </a:p>
                  </a:txBody>
                  <a:tcPr/>
                </a:tc>
              </a:tr>
              <a:tr h="356049">
                <a:tc>
                  <a:txBody>
                    <a:bodyPr/>
                    <a:lstStyle/>
                    <a:p>
                      <a:r>
                        <a:rPr lang="cs-CZ" dirty="0" smtClean="0"/>
                        <a:t>Hodnocení a výběr projektů</a:t>
                      </a:r>
                      <a:endParaRPr lang="cs-CZ" dirty="0"/>
                    </a:p>
                  </a:txBody>
                  <a:tcPr/>
                </a:tc>
                <a:tc>
                  <a:txBody>
                    <a:bodyPr/>
                    <a:lstStyle/>
                    <a:p>
                      <a:r>
                        <a:rPr lang="cs-CZ" dirty="0" smtClean="0"/>
                        <a:t>Indikátory</a:t>
                      </a:r>
                      <a:endParaRPr lang="cs-CZ" dirty="0"/>
                    </a:p>
                  </a:txBody>
                  <a:tcPr/>
                </a:tc>
              </a:tr>
              <a:tr h="356049">
                <a:tc>
                  <a:txBody>
                    <a:bodyPr/>
                    <a:lstStyle/>
                    <a:p>
                      <a:r>
                        <a:rPr lang="cs-CZ" dirty="0" smtClean="0"/>
                        <a:t>Příprava</a:t>
                      </a:r>
                      <a:r>
                        <a:rPr lang="cs-CZ" baseline="0" dirty="0" smtClean="0"/>
                        <a:t> a realizace projektu</a:t>
                      </a:r>
                      <a:endParaRPr lang="cs-CZ" dirty="0"/>
                    </a:p>
                  </a:txBody>
                  <a:tcPr/>
                </a:tc>
                <a:tc>
                  <a:txBody>
                    <a:bodyPr/>
                    <a:lstStyle/>
                    <a:p>
                      <a:r>
                        <a:rPr lang="cs-CZ" dirty="0" smtClean="0"/>
                        <a:t>Změny v projektu</a:t>
                      </a:r>
                      <a:endParaRPr lang="cs-CZ" dirty="0"/>
                    </a:p>
                  </a:txBody>
                  <a:tcPr/>
                </a:tc>
              </a:tr>
              <a:tr h="356049">
                <a:tc>
                  <a:txBody>
                    <a:bodyPr/>
                    <a:lstStyle/>
                    <a:p>
                      <a:r>
                        <a:rPr lang="cs-CZ" dirty="0" smtClean="0"/>
                        <a:t>Investiční</a:t>
                      </a:r>
                      <a:r>
                        <a:rPr lang="cs-CZ" baseline="0" dirty="0" smtClean="0"/>
                        <a:t> plánování a zadávání zakázek</a:t>
                      </a:r>
                      <a:endParaRPr lang="cs-CZ" dirty="0"/>
                    </a:p>
                  </a:txBody>
                  <a:tcPr/>
                </a:tc>
                <a:tc>
                  <a:txBody>
                    <a:bodyPr/>
                    <a:lstStyle/>
                    <a:p>
                      <a:r>
                        <a:rPr lang="cs-CZ" dirty="0" smtClean="0"/>
                        <a:t>Nesrovnalosti,</a:t>
                      </a:r>
                      <a:r>
                        <a:rPr lang="cs-CZ" baseline="0" dirty="0" smtClean="0"/>
                        <a:t> porušení rozpočtové kázně, porušení právního aktu</a:t>
                      </a:r>
                      <a:endParaRPr lang="cs-CZ" dirty="0"/>
                    </a:p>
                  </a:txBody>
                  <a:tcPr/>
                </a:tc>
              </a:tr>
              <a:tr h="356049">
                <a:tc>
                  <a:txBody>
                    <a:bodyPr/>
                    <a:lstStyle/>
                    <a:p>
                      <a:r>
                        <a:rPr lang="cs-CZ" sz="1800" kern="1200" dirty="0" smtClean="0">
                          <a:solidFill>
                            <a:schemeClr val="dk1"/>
                          </a:solidFill>
                          <a:effectLst/>
                          <a:latin typeface="+mn-lt"/>
                          <a:ea typeface="+mn-ea"/>
                          <a:cs typeface="+mn-cs"/>
                        </a:rPr>
                        <a:t>Speciální úprava předkládání dokumentace u zakázek na stavební práce</a:t>
                      </a:r>
                      <a:endParaRPr lang="cs-CZ" dirty="0"/>
                    </a:p>
                  </a:txBody>
                  <a:tcPr/>
                </a:tc>
                <a:tc>
                  <a:txBody>
                    <a:bodyPr/>
                    <a:lstStyle/>
                    <a:p>
                      <a:r>
                        <a:rPr lang="cs-CZ" dirty="0" smtClean="0"/>
                        <a:t>Financování</a:t>
                      </a:r>
                      <a:endParaRPr lang="cs-CZ" dirty="0"/>
                    </a:p>
                  </a:txBody>
                  <a:tcPr/>
                </a:tc>
              </a:tr>
              <a:tr h="3564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Příjmy</a:t>
                      </a:r>
                    </a:p>
                  </a:txBody>
                  <a:tcPr/>
                </a:tc>
                <a:tc>
                  <a:txBody>
                    <a:bodyPr/>
                    <a:lstStyle/>
                    <a:p>
                      <a:r>
                        <a:rPr lang="cs-CZ" dirty="0" smtClean="0"/>
                        <a:t>Odstoupení, ukončení realizace projektu</a:t>
                      </a:r>
                      <a:endParaRPr lang="cs-CZ" dirty="0"/>
                    </a:p>
                  </a:txBody>
                  <a:tcPr/>
                </a:tc>
              </a:tr>
              <a:tr h="356049">
                <a:tc>
                  <a:txBody>
                    <a:bodyPr/>
                    <a:lstStyle/>
                    <a:p>
                      <a:r>
                        <a:rPr lang="cs-CZ" dirty="0" smtClean="0"/>
                        <a:t>Veřejná podpora</a:t>
                      </a:r>
                      <a:endParaRPr lang="cs-CZ" dirty="0"/>
                    </a:p>
                  </a:txBody>
                  <a:tcPr/>
                </a:tc>
                <a:tc>
                  <a:txBody>
                    <a:bodyPr/>
                    <a:lstStyle/>
                    <a:p>
                      <a:r>
                        <a:rPr lang="cs-CZ" dirty="0" smtClean="0"/>
                        <a:t>Udržitelnost</a:t>
                      </a:r>
                      <a:endParaRPr lang="cs-CZ" dirty="0"/>
                    </a:p>
                  </a:txBody>
                  <a:tcPr/>
                </a:tc>
              </a:tr>
              <a:tr h="356049">
                <a:tc>
                  <a:txBody>
                    <a:bodyPr/>
                    <a:lstStyle/>
                    <a:p>
                      <a:r>
                        <a:rPr lang="cs-CZ" dirty="0" smtClean="0"/>
                        <a:t>Účetnictví</a:t>
                      </a:r>
                      <a:endParaRPr lang="cs-CZ" dirty="0"/>
                    </a:p>
                  </a:txBody>
                  <a:tcPr/>
                </a:tc>
                <a:tc>
                  <a:txBody>
                    <a:bodyPr/>
                    <a:lstStyle/>
                    <a:p>
                      <a:r>
                        <a:rPr lang="cs-CZ" dirty="0" smtClean="0"/>
                        <a:t>Námitky a stížnosti</a:t>
                      </a:r>
                      <a:endParaRPr lang="cs-CZ" dirty="0"/>
                    </a:p>
                  </a:txBody>
                  <a:tcPr/>
                </a:tc>
              </a:tr>
              <a:tr h="356049">
                <a:tc>
                  <a:txBody>
                    <a:bodyPr/>
                    <a:lstStyle/>
                    <a:p>
                      <a:r>
                        <a:rPr lang="cs-CZ" dirty="0" smtClean="0"/>
                        <a:t>Způsobilé výdaje</a:t>
                      </a:r>
                      <a:endParaRPr lang="cs-CZ" dirty="0"/>
                    </a:p>
                  </a:txBody>
                  <a:tcPr/>
                </a:tc>
                <a:tc>
                  <a:txBody>
                    <a:bodyPr/>
                    <a:lstStyle/>
                    <a:p>
                      <a:r>
                        <a:rPr lang="cs-CZ" dirty="0" smtClean="0"/>
                        <a:t>Kontroly a audity</a:t>
                      </a:r>
                      <a:endParaRPr lang="cs-CZ" dirty="0"/>
                    </a:p>
                  </a:txBody>
                  <a:tcPr/>
                </a:tc>
              </a:tr>
              <a:tr h="356049">
                <a:tc>
                  <a:txBody>
                    <a:bodyPr/>
                    <a:lstStyle/>
                    <a:p>
                      <a:r>
                        <a:rPr lang="cs-CZ" dirty="0" smtClean="0"/>
                        <a:t>Přenesená daňová povinnost</a:t>
                      </a:r>
                      <a:endParaRPr lang="cs-CZ" dirty="0"/>
                    </a:p>
                  </a:txBody>
                  <a:tcPr/>
                </a:tc>
                <a:tc>
                  <a:txBody>
                    <a:bodyPr/>
                    <a:lstStyle/>
                    <a:p>
                      <a:r>
                        <a:rPr lang="cs-CZ" dirty="0" smtClean="0"/>
                        <a:t>Horizontální principy</a:t>
                      </a:r>
                      <a:endParaRPr lang="cs-CZ" dirty="0"/>
                    </a:p>
                  </a:txBody>
                  <a:tcPr/>
                </a:tc>
              </a:tr>
              <a:tr h="356049">
                <a:tc>
                  <a:txBody>
                    <a:bodyPr/>
                    <a:lstStyle/>
                    <a:p>
                      <a:r>
                        <a:rPr lang="cs-CZ" dirty="0" smtClean="0"/>
                        <a:t>Archivace</a:t>
                      </a:r>
                      <a:endParaRPr lang="cs-CZ" dirty="0"/>
                    </a:p>
                  </a:txBody>
                  <a:tcPr/>
                </a:tc>
                <a:tc>
                  <a:txBody>
                    <a:bodyPr/>
                    <a:lstStyle/>
                    <a:p>
                      <a:r>
                        <a:rPr lang="cs-CZ" dirty="0" smtClean="0"/>
                        <a:t>Použité pojmy, použité zkratky</a:t>
                      </a:r>
                      <a:endParaRPr lang="cs-CZ" dirty="0"/>
                    </a:p>
                  </a:txBody>
                  <a:tcPr/>
                </a:tc>
              </a:tr>
              <a:tr h="3560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Publicita</a:t>
                      </a:r>
                    </a:p>
                  </a:txBody>
                  <a:tcPr/>
                </a:tc>
                <a:tc>
                  <a:txBody>
                    <a:bodyPr/>
                    <a:lstStyle/>
                    <a:p>
                      <a:r>
                        <a:rPr lang="cs-CZ" dirty="0" smtClean="0"/>
                        <a:t>Právní a metodický rámec</a:t>
                      </a:r>
                      <a:endParaRPr lang="cs-CZ" dirty="0"/>
                    </a:p>
                  </a:txBody>
                  <a:tcPr/>
                </a:tc>
              </a:tr>
            </a:tbl>
          </a:graphicData>
        </a:graphic>
      </p:graphicFrame>
    </p:spTree>
    <p:extLst>
      <p:ext uri="{BB962C8B-B14F-4D97-AF65-F5344CB8AC3E}">
        <p14:creationId xmlns:p14="http://schemas.microsoft.com/office/powerpoint/2010/main" val="68730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514475"/>
            <a:ext cx="5715000" cy="3829050"/>
          </a:xfrm>
          <a:prstGeom prst="rect">
            <a:avLst/>
          </a:prstGeom>
        </p:spPr>
      </p:pic>
      <p:sp>
        <p:nvSpPr>
          <p:cNvPr id="5" name="Nadpis 4"/>
          <p:cNvSpPr>
            <a:spLocks noGrp="1"/>
          </p:cNvSpPr>
          <p:nvPr>
            <p:ph type="title" idx="4294967295"/>
          </p:nvPr>
        </p:nvSpPr>
        <p:spPr>
          <a:xfrm>
            <a:off x="0" y="274638"/>
            <a:ext cx="8229600" cy="1066130"/>
          </a:xfrm>
        </p:spPr>
        <p:txBody>
          <a:bodyPr/>
          <a:lstStyle/>
          <a:p>
            <a:r>
              <a:rPr lang="cs-CZ" sz="2800" dirty="0" smtClean="0">
                <a:solidFill>
                  <a:schemeClr val="accent1"/>
                </a:solidFill>
              </a:rPr>
              <a:t>75. VÝZVA IROP</a:t>
            </a:r>
            <a:br>
              <a:rPr lang="cs-CZ" sz="2800" dirty="0" smtClean="0">
                <a:solidFill>
                  <a:schemeClr val="accent1"/>
                </a:solidFill>
              </a:rPr>
            </a:br>
            <a:r>
              <a:rPr lang="cs-CZ" sz="2800" dirty="0" smtClean="0">
                <a:solidFill>
                  <a:schemeClr val="accent1"/>
                </a:solidFill>
              </a:rPr>
              <a:t>DEINSTITUCIONALIZACE PSYCHIATRICKÉ PÉČE II.</a:t>
            </a:r>
            <a:endParaRPr lang="cs-CZ" sz="2800" dirty="0">
              <a:solidFill>
                <a:schemeClr val="accent1"/>
              </a:solidFill>
            </a:endParaRPr>
          </a:p>
        </p:txBody>
      </p:sp>
      <p:pic>
        <p:nvPicPr>
          <p:cNvPr id="6"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53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44016" y="1340767"/>
            <a:ext cx="9252520" cy="4464497"/>
          </a:xfrm>
        </p:spPr>
        <p:txBody>
          <a:bodyPr rtlCol="0">
            <a:noAutofit/>
          </a:bodyPr>
          <a:lstStyle/>
          <a:p>
            <a:pPr lvl="1" indent="-342900">
              <a:spcBef>
                <a:spcPts val="1800"/>
              </a:spcBef>
              <a:spcAft>
                <a:spcPts val="600"/>
              </a:spcAft>
              <a:buFont typeface="Arial" panose="020B0604020202020204" pitchFamily="34" charset="0"/>
              <a:buChar char="•"/>
              <a:defRPr/>
            </a:pPr>
            <a:r>
              <a:rPr lang="cs-CZ" altLang="cs-CZ" sz="2000" dirty="0" smtClean="0"/>
              <a:t>Vyhlášení výzvy:  </a:t>
            </a:r>
            <a:r>
              <a:rPr lang="cs-CZ" altLang="cs-CZ" sz="2000" b="1" dirty="0" smtClean="0"/>
              <a:t>30. </a:t>
            </a:r>
            <a:r>
              <a:rPr lang="cs-CZ" altLang="cs-CZ" sz="2000" b="1" dirty="0"/>
              <a:t>6</a:t>
            </a:r>
            <a:r>
              <a:rPr lang="cs-CZ" altLang="cs-CZ" sz="2000" b="1" dirty="0" smtClean="0"/>
              <a:t>. 2017  </a:t>
            </a:r>
            <a:endParaRPr lang="cs-CZ" altLang="cs-CZ" sz="2000" dirty="0"/>
          </a:p>
          <a:p>
            <a:pPr lvl="1" indent="-342900">
              <a:spcBef>
                <a:spcPts val="1800"/>
              </a:spcBef>
              <a:spcAft>
                <a:spcPts val="600"/>
              </a:spcAft>
              <a:buFont typeface="Arial" panose="020B0604020202020204" pitchFamily="34" charset="0"/>
              <a:buChar char="•"/>
              <a:defRPr/>
            </a:pPr>
            <a:r>
              <a:rPr lang="cs-CZ" altLang="cs-CZ" sz="2000" dirty="0" smtClean="0"/>
              <a:t>Příjem žádostí:  od </a:t>
            </a:r>
            <a:r>
              <a:rPr lang="cs-CZ" altLang="cs-CZ" sz="2000" b="1" dirty="0" smtClean="0"/>
              <a:t>13. 7. 2017 </a:t>
            </a:r>
            <a:r>
              <a:rPr lang="cs-CZ" altLang="cs-CZ" sz="2000" dirty="0" smtClean="0"/>
              <a:t>do </a:t>
            </a:r>
            <a:r>
              <a:rPr lang="cs-CZ" altLang="cs-CZ" sz="2000" b="1" dirty="0" smtClean="0"/>
              <a:t>15. 7. 2020</a:t>
            </a:r>
            <a:r>
              <a:rPr lang="cs-CZ" altLang="cs-CZ" sz="2000" dirty="0" smtClean="0"/>
              <a:t> </a:t>
            </a:r>
            <a:r>
              <a:rPr lang="cs-CZ" altLang="cs-CZ" sz="2000" b="1" dirty="0" smtClean="0"/>
              <a:t>                                 </a:t>
            </a:r>
            <a:endParaRPr lang="cs-CZ" sz="2000" b="1" dirty="0" smtClean="0">
              <a:cs typeface="Arial" charset="0"/>
            </a:endParaRPr>
          </a:p>
          <a:p>
            <a:pPr lvl="1" indent="-342900">
              <a:spcBef>
                <a:spcPts val="1200"/>
              </a:spcBef>
              <a:spcAft>
                <a:spcPts val="600"/>
              </a:spcAft>
              <a:buFont typeface="Arial" panose="020B0604020202020204" pitchFamily="34" charset="0"/>
              <a:buChar char="•"/>
              <a:defRPr/>
            </a:pPr>
            <a:r>
              <a:rPr lang="cs-CZ" sz="2000" dirty="0" smtClean="0"/>
              <a:t>Průběžná výzva: </a:t>
            </a:r>
            <a:r>
              <a:rPr lang="cs-CZ" sz="2000" dirty="0" smtClean="0">
                <a:cs typeface="Arial" charset="0"/>
              </a:rPr>
              <a:t>průběžné hodnocení projektů</a:t>
            </a:r>
            <a:endParaRPr lang="cs-CZ" sz="2000" dirty="0">
              <a:cs typeface="Arial" charset="0"/>
            </a:endParaRPr>
          </a:p>
          <a:p>
            <a:pPr lvl="1" indent="-342900">
              <a:spcBef>
                <a:spcPts val="1200"/>
              </a:spcBef>
              <a:spcAft>
                <a:spcPts val="600"/>
              </a:spcAft>
              <a:buFont typeface="Arial" panose="020B0604020202020204" pitchFamily="34" charset="0"/>
              <a:buChar char="•"/>
              <a:defRPr/>
            </a:pPr>
            <a:r>
              <a:rPr lang="cs-CZ" sz="2000" dirty="0" smtClean="0">
                <a:cs typeface="Arial" charset="0"/>
              </a:rPr>
              <a:t>Datum ukončení příjmu žádostí:  </a:t>
            </a:r>
            <a:r>
              <a:rPr lang="cs-CZ" sz="2000" b="1" dirty="0" smtClean="0">
                <a:cs typeface="Arial" charset="0"/>
              </a:rPr>
              <a:t>15. 7. 2020</a:t>
            </a:r>
          </a:p>
          <a:p>
            <a:pPr lvl="1" indent="-342900">
              <a:spcBef>
                <a:spcPts val="1200"/>
              </a:spcBef>
              <a:spcAft>
                <a:spcPts val="600"/>
              </a:spcAft>
              <a:buFont typeface="Arial" panose="020B0604020202020204" pitchFamily="34" charset="0"/>
              <a:buChar char="•"/>
              <a:defRPr/>
            </a:pPr>
            <a:r>
              <a:rPr lang="cs-CZ" sz="2000" dirty="0">
                <a:cs typeface="Arial" charset="0"/>
              </a:rPr>
              <a:t>Datum ukončení realizace projektu: </a:t>
            </a:r>
            <a:r>
              <a:rPr lang="cs-CZ" sz="2000" b="1" dirty="0" smtClean="0">
                <a:cs typeface="Arial" charset="0"/>
              </a:rPr>
              <a:t>31. 12. 2021</a:t>
            </a:r>
            <a:endParaRPr lang="cs-CZ" sz="2000" b="1" dirty="0">
              <a:cs typeface="Arial" charset="0"/>
            </a:endParaRPr>
          </a:p>
          <a:p>
            <a:pPr lvl="1" indent="-342900">
              <a:spcBef>
                <a:spcPts val="1200"/>
              </a:spcBef>
              <a:spcAft>
                <a:spcPts val="600"/>
              </a:spcAft>
              <a:buFont typeface="Arial" panose="020B0604020202020204" pitchFamily="34" charset="0"/>
              <a:buChar char="•"/>
              <a:defRPr/>
            </a:pPr>
            <a:r>
              <a:rPr lang="cs-CZ" sz="2000" dirty="0" smtClean="0">
                <a:cs typeface="Arial" charset="0"/>
              </a:rPr>
              <a:t>Alokace:</a:t>
            </a:r>
            <a:r>
              <a:rPr lang="cs-CZ" sz="2000" dirty="0" smtClean="0">
                <a:solidFill>
                  <a:srgbClr val="FF0000"/>
                </a:solidFill>
                <a:cs typeface="Arial" charset="0"/>
              </a:rPr>
              <a:t>  </a:t>
            </a:r>
            <a:r>
              <a:rPr lang="cs-CZ" sz="2000" b="1" dirty="0" smtClean="0">
                <a:cs typeface="Arial" charset="0"/>
              </a:rPr>
              <a:t>425 000 000 Kč (EFRR) + max. 75 000 000 mil. Kč (SR)   </a:t>
            </a:r>
          </a:p>
          <a:p>
            <a:pPr lvl="1" indent="-342900">
              <a:spcBef>
                <a:spcPts val="1200"/>
              </a:spcBef>
              <a:spcAft>
                <a:spcPts val="600"/>
              </a:spcAft>
              <a:buFont typeface="Arial" panose="020B0604020202020204" pitchFamily="34" charset="0"/>
              <a:buChar char="•"/>
              <a:defRPr/>
            </a:pPr>
            <a:r>
              <a:rPr lang="cs-CZ" sz="2000" dirty="0">
                <a:cs typeface="Arial" charset="0"/>
              </a:rPr>
              <a:t>Území realizace</a:t>
            </a:r>
            <a:r>
              <a:rPr lang="cs-CZ" sz="2000" dirty="0" smtClean="0">
                <a:cs typeface="Arial" charset="0"/>
              </a:rPr>
              <a:t>: </a:t>
            </a:r>
            <a:r>
              <a:rPr lang="cs-CZ" sz="2000" dirty="0"/>
              <a:t>ú</a:t>
            </a:r>
            <a:r>
              <a:rPr lang="cs-CZ" sz="2000" dirty="0" smtClean="0"/>
              <a:t>zemí </a:t>
            </a:r>
            <a:r>
              <a:rPr lang="cs-CZ" sz="2000" dirty="0"/>
              <a:t>celé ČR mimo území hl. m. </a:t>
            </a:r>
            <a:r>
              <a:rPr lang="cs-CZ" sz="2000" dirty="0" smtClean="0"/>
              <a:t>Prahy</a:t>
            </a:r>
          </a:p>
          <a:p>
            <a:pPr lvl="1" indent="-342900">
              <a:spcBef>
                <a:spcPts val="1200"/>
              </a:spcBef>
              <a:spcAft>
                <a:spcPts val="600"/>
              </a:spcAft>
              <a:buFont typeface="Arial" panose="020B0604020202020204" pitchFamily="34" charset="0"/>
              <a:buChar char="•"/>
              <a:defRPr/>
            </a:pPr>
            <a:r>
              <a:rPr lang="cs-CZ" sz="2000" dirty="0" smtClean="0"/>
              <a:t>Cílová skupina: Osoby s duševními poruchami a poruchami chování a jejich rodiny</a:t>
            </a:r>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6" name="Nadpis 1"/>
          <p:cNvSpPr txBox="1">
            <a:spLocks/>
          </p:cNvSpPr>
          <p:nvPr/>
        </p:nvSpPr>
        <p:spPr>
          <a:xfrm>
            <a:off x="363538" y="239713"/>
            <a:ext cx="8229600" cy="741015"/>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smtClean="0">
                <a:solidFill>
                  <a:srgbClr val="0070C0"/>
                </a:solidFill>
                <a:latin typeface="Myriad Pro"/>
              </a:rPr>
              <a:t>75. Výzva IROP</a:t>
            </a: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574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solidFill>
                  <a:srgbClr val="0070C0"/>
                </a:solidFill>
              </a:rPr>
              <a:t>75. VÝZVA IROP</a:t>
            </a:r>
            <a:endParaRPr lang="cs-CZ" sz="3200" dirty="0">
              <a:solidFill>
                <a:srgbClr val="0070C0"/>
              </a:solidFill>
            </a:endParaRPr>
          </a:p>
        </p:txBody>
      </p:sp>
      <p:sp>
        <p:nvSpPr>
          <p:cNvPr id="3" name="Zástupný symbol pro obsah 2"/>
          <p:cNvSpPr>
            <a:spLocks noGrp="1"/>
          </p:cNvSpPr>
          <p:nvPr>
            <p:ph idx="1"/>
          </p:nvPr>
        </p:nvSpPr>
        <p:spPr/>
        <p:txBody>
          <a:bodyPr>
            <a:normAutofit/>
          </a:bodyPr>
          <a:lstStyle/>
          <a:p>
            <a:pPr algn="just">
              <a:lnSpc>
                <a:spcPct val="150000"/>
              </a:lnSpc>
            </a:pPr>
            <a:endParaRPr lang="cs-CZ" sz="2200" b="1" dirty="0" smtClean="0"/>
          </a:p>
          <a:p>
            <a:pPr algn="just">
              <a:lnSpc>
                <a:spcPct val="150000"/>
              </a:lnSpc>
            </a:pPr>
            <a:r>
              <a:rPr lang="cs-CZ" sz="2200" b="1" dirty="0" smtClean="0"/>
              <a:t>Cíl: </a:t>
            </a:r>
            <a:r>
              <a:rPr lang="cs-CZ" sz="2000" dirty="0" smtClean="0"/>
              <a:t>Cílem podpory je zvýšení dostupnosti a kvality psychiatrické péče  změnou organizace jejího poskytování a zvýšení úspěšnosti začleňování duševně nemocných do společnosti.</a:t>
            </a:r>
            <a:endParaRPr lang="cs-CZ" sz="1800" dirty="0" smtClean="0"/>
          </a:p>
        </p:txBody>
      </p:sp>
      <p:sp>
        <p:nvSpPr>
          <p:cNvPr id="5" name="Zástupný symbol pro číslo snímku 4"/>
          <p:cNvSpPr>
            <a:spLocks noGrp="1"/>
          </p:cNvSpPr>
          <p:nvPr>
            <p:ph type="sldNum" sz="quarter" idx="12"/>
          </p:nvPr>
        </p:nvSpPr>
        <p:spPr/>
        <p:txBody>
          <a:bodyPr/>
          <a:lstStyle/>
          <a:p>
            <a:pPr>
              <a:defRPr/>
            </a:pPr>
            <a:fld id="{10FE9B23-02B4-4957-8BE2-0931FEC70F97}" type="slidenum">
              <a:rPr lang="cs-CZ" smtClean="0">
                <a:solidFill>
                  <a:prstClr val="black">
                    <a:tint val="75000"/>
                  </a:prstClr>
                </a:solidFill>
              </a:rPr>
              <a:pPr>
                <a:defRPr/>
              </a:pPr>
              <a:t>16</a:t>
            </a:fld>
            <a:endParaRPr lang="cs-CZ">
              <a:solidFill>
                <a:prstClr val="black">
                  <a:tint val="75000"/>
                </a:prstClr>
              </a:solidFill>
            </a:endParaRPr>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010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67544" y="1340767"/>
            <a:ext cx="8767068" cy="4861595"/>
          </a:xfrm>
        </p:spPr>
        <p:txBody>
          <a:bodyPr rtlCol="0">
            <a:noAutofit/>
          </a:bodyPr>
          <a:lstStyle/>
          <a:p>
            <a:pPr marL="400050" lvl="1" indent="0">
              <a:spcBef>
                <a:spcPts val="600"/>
              </a:spcBef>
              <a:spcAft>
                <a:spcPts val="600"/>
              </a:spcAft>
              <a:buNone/>
              <a:defRPr/>
            </a:pPr>
            <a:r>
              <a:rPr lang="cs-CZ" altLang="cs-CZ" sz="2200" b="1" dirty="0" smtClean="0">
                <a:solidFill>
                  <a:srgbClr val="0070C0"/>
                </a:solidFill>
              </a:rPr>
              <a:t>Oprávnění žadatelé</a:t>
            </a:r>
            <a:r>
              <a:rPr lang="cs-CZ" altLang="cs-CZ" sz="2200" b="1" dirty="0">
                <a:solidFill>
                  <a:srgbClr val="0070C0"/>
                </a:solidFill>
              </a:rPr>
              <a:t>: </a:t>
            </a:r>
          </a:p>
          <a:p>
            <a:pPr lvl="0">
              <a:buFont typeface="Arial" pitchFamily="34" charset="0"/>
              <a:buChar char="•"/>
            </a:pPr>
            <a:r>
              <a:rPr lang="cs-CZ" sz="2200" dirty="0"/>
              <a:t>p</a:t>
            </a:r>
            <a:r>
              <a:rPr lang="cs-CZ" sz="2200" dirty="0" smtClean="0"/>
              <a:t>říspěvkové organizace zřizované MZČR,</a:t>
            </a:r>
          </a:p>
          <a:p>
            <a:pPr lvl="0">
              <a:buFont typeface="Arial" pitchFamily="34" charset="0"/>
              <a:buChar char="•"/>
            </a:pPr>
            <a:r>
              <a:rPr lang="cs-CZ" sz="2200" dirty="0" smtClean="0"/>
              <a:t>kraje/obce/DSO,</a:t>
            </a:r>
          </a:p>
          <a:p>
            <a:pPr lvl="0">
              <a:buFont typeface="Arial" pitchFamily="34" charset="0"/>
              <a:buChar char="•"/>
            </a:pPr>
            <a:r>
              <a:rPr lang="cs-CZ" sz="2200" dirty="0"/>
              <a:t>o</a:t>
            </a:r>
            <a:r>
              <a:rPr lang="cs-CZ" sz="2200" dirty="0" smtClean="0"/>
              <a:t>rganizace zřizované kraji/obcemi/DSO,</a:t>
            </a:r>
          </a:p>
          <a:p>
            <a:pPr lvl="0">
              <a:buFont typeface="Arial" pitchFamily="34" charset="0"/>
              <a:buChar char="•"/>
            </a:pPr>
            <a:r>
              <a:rPr lang="cs-CZ" sz="2200" dirty="0"/>
              <a:t>o</a:t>
            </a:r>
            <a:r>
              <a:rPr lang="cs-CZ" sz="2200" dirty="0" smtClean="0"/>
              <a:t>rganizace zakládané kraji, obcemi, DSO, nestátní neziskové organizace, církve, církevní organizace a obchodní společnosti poskytující veřejnou službu v oblasti zdravotní péče podle zákona č. 372/2011 Sb., o zdravotních službách a podmínkách jejich poskytování, ve znění pozdějších předpisů,</a:t>
            </a:r>
          </a:p>
          <a:p>
            <a:pPr lvl="0">
              <a:buFont typeface="Arial" pitchFamily="34" charset="0"/>
              <a:buChar char="•"/>
            </a:pPr>
            <a:r>
              <a:rPr lang="cs-CZ" sz="2200" dirty="0"/>
              <a:t>další subjekty poskytující veřejnou službu v oblasti zdravotní péče podle zákona č. 372/2011 Sb., o zdravotních službách a podmínkách jejich </a:t>
            </a:r>
            <a:r>
              <a:rPr lang="cs-CZ" sz="2200" dirty="0" smtClean="0"/>
              <a:t>poskytování.  </a:t>
            </a:r>
            <a:endParaRPr lang="cs-CZ" sz="2200" dirty="0"/>
          </a:p>
        </p:txBody>
      </p:sp>
      <p:sp>
        <p:nvSpPr>
          <p:cNvPr id="6" name="Nadpis 1"/>
          <p:cNvSpPr txBox="1">
            <a:spLocks/>
          </p:cNvSpPr>
          <p:nvPr/>
        </p:nvSpPr>
        <p:spPr>
          <a:xfrm>
            <a:off x="363538" y="239713"/>
            <a:ext cx="8229600" cy="813023"/>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smtClean="0">
                <a:solidFill>
                  <a:srgbClr val="0070C0"/>
                </a:solidFill>
                <a:latin typeface="Myriad Pro"/>
              </a:rPr>
              <a:t>75. </a:t>
            </a:r>
            <a:r>
              <a:rPr lang="cs-CZ" sz="3200" b="1" dirty="0" smtClean="0">
                <a:solidFill>
                  <a:srgbClr val="0070C0"/>
                </a:solidFill>
                <a:latin typeface="Myriad Pro"/>
              </a:rPr>
              <a:t>Výzva IROP</a:t>
            </a: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507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67544" y="1340767"/>
            <a:ext cx="8767068" cy="4861595"/>
          </a:xfrm>
        </p:spPr>
        <p:txBody>
          <a:bodyPr rtlCol="0">
            <a:noAutofit/>
          </a:bodyPr>
          <a:lstStyle/>
          <a:p>
            <a:pPr marL="400050" lvl="1" indent="0">
              <a:spcBef>
                <a:spcPts val="600"/>
              </a:spcBef>
              <a:spcAft>
                <a:spcPts val="600"/>
              </a:spcAft>
              <a:buNone/>
              <a:defRPr/>
            </a:pPr>
            <a:r>
              <a:rPr lang="cs-CZ" altLang="cs-CZ" sz="2200" b="1" u="sng" dirty="0" smtClean="0">
                <a:solidFill>
                  <a:srgbClr val="0070C0"/>
                </a:solidFill>
              </a:rPr>
              <a:t>Oprávnění žadatelé:</a:t>
            </a:r>
          </a:p>
          <a:p>
            <a:pPr marL="400050" lvl="1" indent="0">
              <a:spcBef>
                <a:spcPts val="600"/>
              </a:spcBef>
              <a:spcAft>
                <a:spcPts val="600"/>
              </a:spcAft>
              <a:buNone/>
              <a:defRPr/>
            </a:pPr>
            <a:endParaRPr lang="cs-CZ" sz="2400" dirty="0" smtClean="0"/>
          </a:p>
          <a:p>
            <a:pPr marL="400050" lvl="1" indent="0">
              <a:spcBef>
                <a:spcPts val="600"/>
              </a:spcBef>
              <a:spcAft>
                <a:spcPts val="600"/>
              </a:spcAft>
              <a:buNone/>
              <a:defRPr/>
            </a:pPr>
            <a:r>
              <a:rPr lang="cs-CZ" sz="2400" dirty="0" smtClean="0"/>
              <a:t>Pokud </a:t>
            </a:r>
            <a:r>
              <a:rPr lang="cs-CZ" sz="2400" dirty="0"/>
              <a:t>žadatel nemůže z důvodu právní subjektivity (např. kraj, obec, dobrovolný svazek obcí, církev) disponovat oprávněním k poskytování služeb dle zákona č. 372/2011 Sb., doloží z důvodu zachování rovného přístupu oprávnění nebo registraci k poskytování zdravotních služeb dle zákona č. 372/2011 Sb. pro subjekt, který bude zdravotní služby vykonávat.</a:t>
            </a:r>
          </a:p>
          <a:p>
            <a:pPr marL="400050" lvl="1" indent="0">
              <a:spcBef>
                <a:spcPts val="600"/>
              </a:spcBef>
              <a:spcAft>
                <a:spcPts val="600"/>
              </a:spcAft>
              <a:buNone/>
              <a:defRPr/>
            </a:pPr>
            <a:endParaRPr lang="cs-CZ" altLang="cs-CZ" sz="2200" b="1" dirty="0">
              <a:solidFill>
                <a:srgbClr val="0070C0"/>
              </a:solidFill>
            </a:endParaRPr>
          </a:p>
        </p:txBody>
      </p:sp>
      <p:sp>
        <p:nvSpPr>
          <p:cNvPr id="6" name="Nadpis 1"/>
          <p:cNvSpPr txBox="1">
            <a:spLocks/>
          </p:cNvSpPr>
          <p:nvPr/>
        </p:nvSpPr>
        <p:spPr>
          <a:xfrm>
            <a:off x="363538" y="239713"/>
            <a:ext cx="8229600" cy="813023"/>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3200" b="1" dirty="0" smtClean="0">
                <a:solidFill>
                  <a:srgbClr val="0070C0"/>
                </a:solidFill>
                <a:latin typeface="Myriad Pro"/>
              </a:rPr>
              <a:t>75. </a:t>
            </a:r>
            <a:r>
              <a:rPr lang="cs-CZ" sz="3200" b="1" dirty="0" smtClean="0">
                <a:solidFill>
                  <a:srgbClr val="0070C0"/>
                </a:solidFill>
                <a:latin typeface="Myriad Pro"/>
              </a:rPr>
              <a:t>Výzva IROP</a:t>
            </a:r>
            <a:endParaRPr lang="cs-CZ" sz="3200" b="1" dirty="0">
              <a:solidFill>
                <a:srgbClr val="0070C0"/>
              </a:solidFill>
              <a:latin typeface="Myriad Pro"/>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609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8194" name="Rectangle 2"/>
          <p:cNvSpPr>
            <a:spLocks noGrp="1" noChangeArrowheads="1"/>
          </p:cNvSpPr>
          <p:nvPr>
            <p:ph type="body" idx="4294967295"/>
          </p:nvPr>
        </p:nvSpPr>
        <p:spPr>
          <a:xfrm>
            <a:off x="518864" y="1382713"/>
            <a:ext cx="8229600" cy="4926607"/>
          </a:xfrm>
        </p:spPr>
        <p:txBody>
          <a:bodyPr rtlCol="0">
            <a:noAutofit/>
          </a:bodyPr>
          <a:lstStyle/>
          <a:p>
            <a:pPr marL="0" lvl="1" indent="0">
              <a:spcBef>
                <a:spcPts val="600"/>
              </a:spcBef>
              <a:spcAft>
                <a:spcPts val="600"/>
              </a:spcAft>
              <a:buNone/>
              <a:defRPr/>
            </a:pPr>
            <a:r>
              <a:rPr lang="cs-CZ" sz="1800" b="1" dirty="0" smtClean="0">
                <a:solidFill>
                  <a:srgbClr val="0070C0"/>
                </a:solidFill>
              </a:rPr>
              <a:t>Míra podpory: </a:t>
            </a:r>
            <a:endParaRPr lang="cs-CZ" sz="1800" b="1" dirty="0">
              <a:solidFill>
                <a:srgbClr val="0070C0"/>
              </a:solidFill>
            </a:endParaRPr>
          </a:p>
          <a:p>
            <a:pPr marL="0" indent="0">
              <a:spcBef>
                <a:spcPts val="600"/>
              </a:spcBef>
              <a:buNone/>
            </a:pPr>
            <a:r>
              <a:rPr lang="cs-CZ" sz="1800" b="1" dirty="0"/>
              <a:t>1) </a:t>
            </a:r>
            <a:r>
              <a:rPr lang="cs-CZ" sz="1800" b="1" dirty="0" smtClean="0"/>
              <a:t>Příspěvkové organizace zřizované Ministerstvem zdravotnictví ČR </a:t>
            </a:r>
            <a:endParaRPr lang="cs-CZ" sz="1800" dirty="0"/>
          </a:p>
          <a:p>
            <a:pPr marL="457200"/>
            <a:r>
              <a:rPr lang="it-IT" sz="1800" dirty="0" smtClean="0"/>
              <a:t>Evropský </a:t>
            </a:r>
            <a:r>
              <a:rPr lang="it-IT" sz="1800" dirty="0"/>
              <a:t>fond pro regionální rozvoj 85 %, </a:t>
            </a:r>
          </a:p>
          <a:p>
            <a:pPr marL="457200"/>
            <a:r>
              <a:rPr lang="cs-CZ" sz="1800" dirty="0" smtClean="0"/>
              <a:t>státní </a:t>
            </a:r>
            <a:r>
              <a:rPr lang="cs-CZ" sz="1800" dirty="0"/>
              <a:t>rozpočet 15 %, </a:t>
            </a:r>
          </a:p>
          <a:p>
            <a:pPr marL="457200"/>
            <a:r>
              <a:rPr lang="cs-CZ" sz="1800" dirty="0" smtClean="0"/>
              <a:t>příjemce </a:t>
            </a:r>
            <a:r>
              <a:rPr lang="cs-CZ" sz="1800" dirty="0"/>
              <a:t>0 </a:t>
            </a:r>
            <a:r>
              <a:rPr lang="cs-CZ" sz="1800" dirty="0" smtClean="0"/>
              <a:t>%.</a:t>
            </a:r>
          </a:p>
          <a:p>
            <a:pPr marL="457200"/>
            <a:endParaRPr lang="cs-CZ" sz="1800" dirty="0" smtClean="0"/>
          </a:p>
          <a:p>
            <a:pPr marL="0" indent="0">
              <a:buNone/>
            </a:pPr>
            <a:r>
              <a:rPr lang="cs-CZ" sz="1800" b="1" dirty="0"/>
              <a:t>2)  </a:t>
            </a:r>
            <a:r>
              <a:rPr lang="cs-CZ" sz="1800" b="1" dirty="0" smtClean="0"/>
              <a:t>Kraje/obce/dobrovolné svazky obcí</a:t>
            </a:r>
            <a:endParaRPr lang="cs-CZ" sz="1800" dirty="0"/>
          </a:p>
          <a:p>
            <a:pPr marL="457200"/>
            <a:r>
              <a:rPr lang="it-IT" sz="1800" dirty="0"/>
              <a:t>Evropský fond pro regionální rozvoj 85 %, </a:t>
            </a:r>
          </a:p>
          <a:p>
            <a:pPr marL="457200"/>
            <a:r>
              <a:rPr lang="cs-CZ" sz="1800" dirty="0"/>
              <a:t>státní rozpočet 5 %, </a:t>
            </a:r>
          </a:p>
          <a:p>
            <a:pPr marL="457200"/>
            <a:r>
              <a:rPr lang="cs-CZ" sz="1800" dirty="0"/>
              <a:t>příjemce 10 %. </a:t>
            </a:r>
            <a:r>
              <a:rPr lang="cs-CZ" sz="1800" dirty="0" smtClean="0"/>
              <a:t> </a:t>
            </a:r>
            <a:endParaRPr lang="cs-CZ" sz="1800" dirty="0"/>
          </a:p>
          <a:p>
            <a:pPr marL="1371600" lvl="3" indent="0">
              <a:spcBef>
                <a:spcPts val="0"/>
              </a:spcBef>
              <a:spcAft>
                <a:spcPts val="600"/>
              </a:spcAft>
              <a:buNone/>
              <a:defRPr/>
            </a:pPr>
            <a:endParaRPr lang="cs-CZ" sz="1500" dirty="0"/>
          </a:p>
          <a:p>
            <a:pPr marL="0" lvl="0" indent="0">
              <a:buNone/>
            </a:pPr>
            <a:r>
              <a:rPr lang="cs-CZ" sz="1800" b="1" dirty="0" smtClean="0">
                <a:solidFill>
                  <a:prstClr val="black"/>
                </a:solidFill>
              </a:rPr>
              <a:t>3)  Organizace zřizované kraji/obcemi/dobrovolnými svazky obcí</a:t>
            </a:r>
            <a:endParaRPr lang="cs-CZ" sz="1800" dirty="0">
              <a:solidFill>
                <a:prstClr val="black"/>
              </a:solidFill>
            </a:endParaRPr>
          </a:p>
          <a:p>
            <a:pPr marL="457200"/>
            <a:r>
              <a:rPr lang="it-IT" sz="1800" dirty="0"/>
              <a:t>Evropský fond pro regionální rozvoj 85 %, </a:t>
            </a:r>
          </a:p>
          <a:p>
            <a:pPr marL="457200"/>
            <a:r>
              <a:rPr lang="cs-CZ" sz="1800" dirty="0"/>
              <a:t>státní rozpočet 5 %, </a:t>
            </a:r>
          </a:p>
          <a:p>
            <a:pPr marL="457200"/>
            <a:r>
              <a:rPr lang="cs-CZ" sz="1800" dirty="0"/>
              <a:t>příjemce 10 %.  </a:t>
            </a:r>
          </a:p>
          <a:p>
            <a:pPr marL="1371600" lvl="3" indent="0">
              <a:spcBef>
                <a:spcPts val="0"/>
              </a:spcBef>
              <a:spcAft>
                <a:spcPts val="600"/>
              </a:spcAft>
              <a:buNone/>
              <a:defRPr/>
            </a:pPr>
            <a:endParaRPr lang="cs-CZ" sz="1600" dirty="0"/>
          </a:p>
          <a:p>
            <a:pPr marL="457200" lvl="1" indent="0">
              <a:spcBef>
                <a:spcPts val="0"/>
              </a:spcBef>
              <a:spcAft>
                <a:spcPts val="600"/>
              </a:spcAft>
              <a:buNone/>
              <a:defRPr/>
            </a:pPr>
            <a:endParaRPr 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1318454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en-US" sz="3200" dirty="0">
                <a:solidFill>
                  <a:srgbClr val="0070C0"/>
                </a:solidFill>
              </a:rPr>
              <a:t>Program</a:t>
            </a:r>
            <a:r>
              <a:rPr lang="cs-CZ" sz="3200" dirty="0">
                <a:solidFill>
                  <a:srgbClr val="0070C0"/>
                </a:solidFill>
              </a:rPr>
              <a:t> SEMINÁŘE</a:t>
            </a:r>
            <a:r>
              <a:rPr lang="en-US" sz="3200" dirty="0">
                <a:solidFill>
                  <a:srgbClr val="0070C0"/>
                </a:solidFill>
              </a:rPr>
              <a:t/>
            </a:r>
            <a:br>
              <a:rPr lang="en-US" sz="3200" dirty="0">
                <a:solidFill>
                  <a:srgbClr val="0070C0"/>
                </a:solidFill>
              </a:rPr>
            </a:br>
            <a:endParaRPr lang="cs-CZ" sz="3200" dirty="0"/>
          </a:p>
        </p:txBody>
      </p:sp>
      <p:sp>
        <p:nvSpPr>
          <p:cNvPr id="3" name="Zástupný symbol pro obsah 2"/>
          <p:cNvSpPr>
            <a:spLocks noGrp="1"/>
          </p:cNvSpPr>
          <p:nvPr>
            <p:ph idx="1"/>
          </p:nvPr>
        </p:nvSpPr>
        <p:spPr>
          <a:xfrm>
            <a:off x="457200" y="764704"/>
            <a:ext cx="8229600" cy="5904656"/>
          </a:xfrm>
        </p:spPr>
        <p:txBody>
          <a:bodyPr>
            <a:normAutofit lnSpcReduction="10000"/>
          </a:bodyPr>
          <a:lstStyle/>
          <a:p>
            <a:r>
              <a:rPr lang="cs-CZ" sz="1900" dirty="0"/>
              <a:t>9:00 – 9:30</a:t>
            </a:r>
            <a:r>
              <a:rPr lang="cs-CZ" sz="1900" b="1" dirty="0"/>
              <a:t>		Prezence </a:t>
            </a:r>
            <a:r>
              <a:rPr lang="cs-CZ" sz="1900" b="1" dirty="0" smtClean="0"/>
              <a:t>účastníků</a:t>
            </a:r>
          </a:p>
          <a:p>
            <a:endParaRPr lang="cs-CZ" sz="1900" b="1" dirty="0" smtClean="0"/>
          </a:p>
          <a:p>
            <a:r>
              <a:rPr lang="cs-CZ" sz="1900" dirty="0"/>
              <a:t>9:30 – </a:t>
            </a:r>
            <a:r>
              <a:rPr lang="cs-CZ" sz="1900" dirty="0" smtClean="0"/>
              <a:t>9:50</a:t>
            </a:r>
            <a:r>
              <a:rPr lang="cs-CZ" sz="1900" dirty="0"/>
              <a:t>		</a:t>
            </a:r>
            <a:r>
              <a:rPr lang="cs-CZ" sz="1900" b="1" dirty="0"/>
              <a:t>Zahájení, představení IROP, rolí Řídicího </a:t>
            </a:r>
            <a:r>
              <a:rPr lang="cs-CZ" sz="1900" b="1" dirty="0" smtClean="0"/>
              <a:t>orgánu                            					IROP a </a:t>
            </a:r>
            <a:r>
              <a:rPr lang="cs-CZ" sz="1900" b="1" dirty="0"/>
              <a:t>Centra pro regionální rozvoj České </a:t>
            </a:r>
            <a:r>
              <a:rPr lang="cs-CZ" sz="1900" b="1" dirty="0" smtClean="0"/>
              <a:t>							republiky (zástupce ŘO IROP)</a:t>
            </a:r>
          </a:p>
          <a:p>
            <a:endParaRPr lang="cs-CZ" sz="1900" b="1" dirty="0"/>
          </a:p>
          <a:p>
            <a:r>
              <a:rPr lang="cs-CZ" sz="1900" dirty="0" smtClean="0"/>
              <a:t>9:50 </a:t>
            </a:r>
            <a:r>
              <a:rPr lang="cs-CZ" sz="1900" dirty="0"/>
              <a:t>– </a:t>
            </a:r>
            <a:r>
              <a:rPr lang="cs-CZ" sz="1900" dirty="0" smtClean="0"/>
              <a:t>11:15</a:t>
            </a:r>
            <a:r>
              <a:rPr lang="cs-CZ" sz="1900" dirty="0"/>
              <a:t>		</a:t>
            </a:r>
            <a:r>
              <a:rPr lang="cs-CZ" sz="1900" b="1" dirty="0" smtClean="0"/>
              <a:t>75. </a:t>
            </a:r>
            <a:r>
              <a:rPr lang="cs-CZ" sz="1900" b="1" dirty="0"/>
              <a:t>výzva IROP </a:t>
            </a:r>
            <a:r>
              <a:rPr lang="cs-CZ" sz="1900" b="1" dirty="0" smtClean="0"/>
              <a:t>„Deinstitucionalizace 								psychiatrické péče II.“ </a:t>
            </a:r>
            <a:r>
              <a:rPr lang="cs-CZ" sz="1900" b="1" dirty="0"/>
              <a:t>–  </a:t>
            </a:r>
            <a:r>
              <a:rPr lang="cs-CZ" sz="1900" b="1" dirty="0" smtClean="0"/>
              <a:t>parametry </a:t>
            </a:r>
            <a:r>
              <a:rPr lang="cs-CZ" sz="1900" b="1" dirty="0"/>
              <a:t>výzvy, </a:t>
            </a:r>
            <a:r>
              <a:rPr lang="cs-CZ" sz="1900" b="1" dirty="0" smtClean="0"/>
              <a:t>							podporované aktivity, způsobilé výdaje</a:t>
            </a:r>
            <a:r>
              <a:rPr lang="cs-CZ" sz="1900" b="1" dirty="0"/>
              <a:t>, povinné </a:t>
            </a:r>
            <a:r>
              <a:rPr lang="cs-CZ" sz="1900" b="1" dirty="0" smtClean="0"/>
              <a:t>					přílohy </a:t>
            </a:r>
            <a:r>
              <a:rPr lang="cs-CZ" sz="1900" b="1" dirty="0"/>
              <a:t>žádosti </a:t>
            </a:r>
            <a:r>
              <a:rPr lang="cs-CZ" sz="1900" b="1" dirty="0" smtClean="0"/>
              <a:t>o podporu</a:t>
            </a:r>
            <a:r>
              <a:rPr lang="cs-CZ" sz="1900" b="1" dirty="0"/>
              <a:t>, </a:t>
            </a:r>
            <a:r>
              <a:rPr lang="cs-CZ" sz="1900" b="1" dirty="0" smtClean="0"/>
              <a:t>dotazy (zástupce ŘO 					IROP a Ministerstva zdravotnictví ČR)</a:t>
            </a:r>
          </a:p>
          <a:p>
            <a:endParaRPr lang="cs-CZ" sz="1900" b="1" dirty="0"/>
          </a:p>
          <a:p>
            <a:r>
              <a:rPr lang="cs-CZ" sz="1900" dirty="0" smtClean="0"/>
              <a:t>11:15 </a:t>
            </a:r>
            <a:r>
              <a:rPr lang="cs-CZ" sz="1900" dirty="0"/>
              <a:t>– </a:t>
            </a:r>
            <a:r>
              <a:rPr lang="cs-CZ" sz="1900" dirty="0" smtClean="0"/>
              <a:t>11:30</a:t>
            </a:r>
            <a:r>
              <a:rPr lang="cs-CZ" sz="1900" dirty="0"/>
              <a:t>	</a:t>
            </a:r>
            <a:r>
              <a:rPr lang="cs-CZ" sz="1900" dirty="0" smtClean="0"/>
              <a:t>	</a:t>
            </a:r>
            <a:r>
              <a:rPr lang="cs-CZ" sz="1900" b="1" dirty="0" smtClean="0"/>
              <a:t>Přestávka</a:t>
            </a:r>
          </a:p>
          <a:p>
            <a:endParaRPr lang="cs-CZ" sz="1900" b="1" dirty="0" smtClean="0"/>
          </a:p>
          <a:p>
            <a:r>
              <a:rPr lang="cs-CZ" sz="1900" dirty="0" smtClean="0"/>
              <a:t>11:30 </a:t>
            </a:r>
            <a:r>
              <a:rPr lang="cs-CZ" sz="1900" dirty="0"/>
              <a:t>– 13:00  	</a:t>
            </a:r>
            <a:r>
              <a:rPr lang="cs-CZ" sz="1900" b="1" dirty="0" smtClean="0"/>
              <a:t>Základní informace o aplikaci MS2014+, systém 					hodnocení projektů a další administrace projektu, 					kontrola výběrových a zadávacích řízení, dotazy 					(zástupce CRR) </a:t>
            </a:r>
          </a:p>
          <a:p>
            <a:endParaRPr lang="cs-CZ" sz="1900" b="1" dirty="0"/>
          </a:p>
          <a:p>
            <a:r>
              <a:rPr lang="cs-CZ" sz="1900" dirty="0"/>
              <a:t>13:00 			</a:t>
            </a:r>
            <a:r>
              <a:rPr lang="cs-CZ" sz="1900" b="1" dirty="0"/>
              <a:t>Závěr</a:t>
            </a:r>
          </a:p>
          <a:p>
            <a:endParaRPr lang="cs-CZ" sz="1900" dirty="0"/>
          </a:p>
          <a:p>
            <a:pPr marL="0" indent="0">
              <a:buNone/>
            </a:pPr>
            <a:endParaRPr lang="cs-CZ" dirty="0"/>
          </a:p>
        </p:txBody>
      </p:sp>
    </p:spTree>
    <p:extLst>
      <p:ext uri="{BB962C8B-B14F-4D97-AF65-F5344CB8AC3E}">
        <p14:creationId xmlns:p14="http://schemas.microsoft.com/office/powerpoint/2010/main" val="1303500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8194" name="Rectangle 2"/>
          <p:cNvSpPr>
            <a:spLocks noGrp="1" noChangeArrowheads="1"/>
          </p:cNvSpPr>
          <p:nvPr>
            <p:ph type="body" idx="4294967295"/>
          </p:nvPr>
        </p:nvSpPr>
        <p:spPr>
          <a:xfrm>
            <a:off x="518864" y="1382713"/>
            <a:ext cx="8229600" cy="4926607"/>
          </a:xfrm>
        </p:spPr>
        <p:txBody>
          <a:bodyPr rtlCol="0">
            <a:noAutofit/>
          </a:bodyPr>
          <a:lstStyle/>
          <a:p>
            <a:pPr marL="0" lvl="1" indent="0">
              <a:spcBef>
                <a:spcPts val="600"/>
              </a:spcBef>
              <a:spcAft>
                <a:spcPts val="600"/>
              </a:spcAft>
              <a:buNone/>
              <a:defRPr/>
            </a:pPr>
            <a:r>
              <a:rPr lang="cs-CZ" sz="1800" b="1" dirty="0" smtClean="0">
                <a:solidFill>
                  <a:srgbClr val="0070C0"/>
                </a:solidFill>
              </a:rPr>
              <a:t>Míra podpory: </a:t>
            </a:r>
            <a:endParaRPr lang="cs-CZ" sz="1800" b="1" dirty="0">
              <a:solidFill>
                <a:srgbClr val="0070C0"/>
              </a:solidFill>
            </a:endParaRPr>
          </a:p>
          <a:p>
            <a:pPr marL="0" indent="0">
              <a:buNone/>
            </a:pPr>
            <a:r>
              <a:rPr lang="cs-CZ" sz="1800" b="1" dirty="0"/>
              <a:t>4</a:t>
            </a:r>
            <a:r>
              <a:rPr lang="cs-CZ" sz="1800" b="1" dirty="0" smtClean="0"/>
              <a:t>) Organizace zakládané kraji, organizace zakládané obcemi, organizace zakládané dobrovolnými svazky obcí, nestátní neziskové organizace, církevní organizace a obchodní společnosti poskytující veřejnou službu v oblasti zdravotní péče podle zákona č. 372/2011 Sb., o zdravotních službách a podmínkách jejich poskytování </a:t>
            </a:r>
            <a:endParaRPr lang="cs-CZ" sz="1800" dirty="0"/>
          </a:p>
          <a:p>
            <a:pPr marL="457200"/>
            <a:r>
              <a:rPr lang="it-IT" sz="1800" dirty="0" smtClean="0"/>
              <a:t>Evropský </a:t>
            </a:r>
            <a:r>
              <a:rPr lang="it-IT" sz="1800" dirty="0"/>
              <a:t>fond pro regionální rozvoj 85 %, </a:t>
            </a:r>
          </a:p>
          <a:p>
            <a:pPr marL="457200"/>
            <a:r>
              <a:rPr lang="cs-CZ" sz="1800" dirty="0" smtClean="0"/>
              <a:t>státní </a:t>
            </a:r>
            <a:r>
              <a:rPr lang="cs-CZ" sz="1800" dirty="0"/>
              <a:t>rozpočet </a:t>
            </a:r>
            <a:r>
              <a:rPr lang="cs-CZ" sz="1800" dirty="0" smtClean="0"/>
              <a:t>0 </a:t>
            </a:r>
            <a:r>
              <a:rPr lang="cs-CZ" sz="1800" dirty="0"/>
              <a:t>%, </a:t>
            </a:r>
          </a:p>
          <a:p>
            <a:pPr marL="457200"/>
            <a:r>
              <a:rPr lang="cs-CZ" sz="1800" dirty="0" smtClean="0"/>
              <a:t>příjemce 15 </a:t>
            </a:r>
            <a:r>
              <a:rPr lang="cs-CZ" sz="1800" dirty="0"/>
              <a:t>%. </a:t>
            </a:r>
          </a:p>
          <a:p>
            <a:pPr marL="0" indent="0">
              <a:buNone/>
            </a:pPr>
            <a:r>
              <a:rPr lang="cs-CZ" sz="1800" b="1" dirty="0" smtClean="0"/>
              <a:t>5) </a:t>
            </a:r>
            <a:r>
              <a:rPr lang="cs-CZ" sz="1800" b="1" dirty="0"/>
              <a:t>Další subjekty poskytující veřejnou službu v oblasti zdravotní péče podle zákona č. 372/2011 Sb</a:t>
            </a:r>
            <a:r>
              <a:rPr lang="cs-CZ" sz="1800" b="1" dirty="0" smtClean="0"/>
              <a:t>., o zdravotních službách a podmínkách jejich poskytování</a:t>
            </a:r>
          </a:p>
          <a:p>
            <a:pPr marL="457200"/>
            <a:r>
              <a:rPr lang="it-IT" sz="1800" dirty="0" smtClean="0"/>
              <a:t>Evropský fond pro regionální rozvoj 85 %, </a:t>
            </a:r>
          </a:p>
          <a:p>
            <a:pPr marL="457200"/>
            <a:r>
              <a:rPr lang="cs-CZ" sz="1800" dirty="0" smtClean="0"/>
              <a:t>státní </a:t>
            </a:r>
            <a:r>
              <a:rPr lang="cs-CZ" sz="1800" dirty="0"/>
              <a:t>rozpočet 0 %, </a:t>
            </a:r>
          </a:p>
          <a:p>
            <a:pPr marL="457200"/>
            <a:r>
              <a:rPr lang="cs-CZ" sz="1800" dirty="0"/>
              <a:t>příjemce 15 %. </a:t>
            </a:r>
          </a:p>
          <a:p>
            <a:pPr marL="1371600" lvl="3" indent="0">
              <a:spcBef>
                <a:spcPts val="0"/>
              </a:spcBef>
              <a:spcAft>
                <a:spcPts val="600"/>
              </a:spcAft>
              <a:buNone/>
              <a:defRPr/>
            </a:pPr>
            <a:endParaRPr lang="cs-CZ" sz="1600" dirty="0"/>
          </a:p>
          <a:p>
            <a:pPr marL="457200" lvl="1" indent="0">
              <a:spcBef>
                <a:spcPts val="0"/>
              </a:spcBef>
              <a:spcAft>
                <a:spcPts val="600"/>
              </a:spcAft>
              <a:buNone/>
              <a:defRPr/>
            </a:pPr>
            <a:endParaRPr 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771786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07504" y="1124745"/>
            <a:ext cx="8712968" cy="5184576"/>
          </a:xfrm>
        </p:spPr>
        <p:txBody>
          <a:bodyPr rtlCol="0">
            <a:noAutofit/>
          </a:bodyPr>
          <a:lstStyle/>
          <a:p>
            <a:pPr marL="400050" lvl="1" indent="0">
              <a:spcBef>
                <a:spcPts val="1800"/>
              </a:spcBef>
              <a:spcAft>
                <a:spcPts val="600"/>
              </a:spcAft>
              <a:buNone/>
              <a:defRPr/>
            </a:pPr>
            <a:endParaRPr lang="cs-CZ" altLang="cs-CZ" sz="1600" b="1" dirty="0" smtClean="0"/>
          </a:p>
          <a:p>
            <a:pPr marL="400050" lvl="1" indent="0">
              <a:spcBef>
                <a:spcPts val="1800"/>
              </a:spcBef>
              <a:spcAft>
                <a:spcPts val="600"/>
              </a:spcAft>
              <a:buNone/>
              <a:defRPr/>
            </a:pPr>
            <a:r>
              <a:rPr lang="cs-CZ" altLang="cs-CZ" sz="2100" b="1" dirty="0" smtClean="0">
                <a:solidFill>
                  <a:srgbClr val="0070C0"/>
                </a:solidFill>
              </a:rPr>
              <a:t>Výše celkových způsobilých výdajů:</a:t>
            </a:r>
          </a:p>
          <a:p>
            <a:pPr lvl="1" indent="-342900">
              <a:spcBef>
                <a:spcPts val="1800"/>
              </a:spcBef>
              <a:spcAft>
                <a:spcPts val="600"/>
              </a:spcAft>
              <a:buFont typeface="Arial" panose="020B0604020202020204" pitchFamily="34" charset="0"/>
              <a:buChar char="•"/>
              <a:defRPr/>
            </a:pPr>
            <a:r>
              <a:rPr lang="cs-CZ" altLang="cs-CZ" sz="2100" dirty="0" smtClean="0"/>
              <a:t>Minimální výše </a:t>
            </a:r>
            <a:r>
              <a:rPr lang="cs-CZ" altLang="cs-CZ" sz="2100" u="sng" dirty="0" smtClean="0"/>
              <a:t>celkových způsobilých výdajů</a:t>
            </a:r>
            <a:r>
              <a:rPr lang="cs-CZ" altLang="cs-CZ" sz="2100" dirty="0" smtClean="0"/>
              <a:t>:  </a:t>
            </a:r>
            <a:r>
              <a:rPr lang="cs-CZ" altLang="cs-CZ" sz="2100" b="1" dirty="0" smtClean="0"/>
              <a:t>1 mil. Kč </a:t>
            </a:r>
          </a:p>
          <a:p>
            <a:pPr lvl="1" indent="-342900">
              <a:spcBef>
                <a:spcPts val="600"/>
              </a:spcBef>
              <a:spcAft>
                <a:spcPts val="600"/>
              </a:spcAft>
              <a:buFont typeface="Arial" panose="020B0604020202020204" pitchFamily="34" charset="0"/>
              <a:buChar char="•"/>
              <a:defRPr/>
            </a:pPr>
            <a:r>
              <a:rPr lang="cs-CZ" altLang="cs-CZ" sz="2100" dirty="0" smtClean="0"/>
              <a:t>Maximální výše </a:t>
            </a:r>
            <a:r>
              <a:rPr lang="cs-CZ" altLang="cs-CZ" sz="2100" u="sng" dirty="0" smtClean="0"/>
              <a:t>celkových způsobilých výdajů</a:t>
            </a:r>
            <a:r>
              <a:rPr lang="cs-CZ" altLang="cs-CZ" sz="2100" dirty="0" smtClean="0"/>
              <a:t>: </a:t>
            </a:r>
            <a:r>
              <a:rPr lang="cs-CZ" altLang="cs-CZ" sz="2100" dirty="0"/>
              <a:t>  </a:t>
            </a:r>
            <a:r>
              <a:rPr lang="cs-CZ" altLang="cs-CZ" sz="2100" b="1" dirty="0" smtClean="0"/>
              <a:t>40 mil. Kč </a:t>
            </a:r>
            <a:endParaRPr lang="en-US" altLang="cs-CZ" sz="2100" b="1" dirty="0"/>
          </a:p>
          <a:p>
            <a:pPr marL="399600" indent="0" algn="just" eaLnBrk="0" fontAlgn="base" hangingPunct="0">
              <a:spcAft>
                <a:spcPct val="0"/>
              </a:spcAft>
              <a:buNone/>
            </a:pPr>
            <a:endParaRPr lang="cs-CZ" sz="2100" dirty="0" smtClean="0"/>
          </a:p>
          <a:p>
            <a:pPr marL="399600" indent="0" algn="just" eaLnBrk="0" fontAlgn="base" hangingPunct="0">
              <a:spcAft>
                <a:spcPct val="0"/>
              </a:spcAft>
              <a:buNone/>
            </a:pPr>
            <a:endParaRPr lang="cs-CZ" sz="2100" dirty="0"/>
          </a:p>
          <a:p>
            <a:pPr marL="399600" indent="0" algn="just" eaLnBrk="0" fontAlgn="base" hangingPunct="0">
              <a:spcAft>
                <a:spcPct val="0"/>
              </a:spcAft>
              <a:buNone/>
            </a:pPr>
            <a:r>
              <a:rPr lang="cs-CZ" sz="2100" dirty="0"/>
              <a:t>Jsou </a:t>
            </a:r>
            <a:r>
              <a:rPr lang="cs-CZ" sz="2100" dirty="0" smtClean="0"/>
              <a:t>stanoveny </a:t>
            </a:r>
            <a:r>
              <a:rPr lang="cs-CZ" sz="2100" b="1" dirty="0" smtClean="0"/>
              <a:t>vnitřní</a:t>
            </a:r>
            <a:r>
              <a:rPr lang="cs-CZ" sz="2100" dirty="0" smtClean="0"/>
              <a:t> </a:t>
            </a:r>
            <a:r>
              <a:rPr lang="cs-CZ" sz="2100" b="1" dirty="0"/>
              <a:t>limity pro jednotlivé aktivity.</a:t>
            </a:r>
          </a:p>
          <a:p>
            <a:pPr marL="400050" lvl="1" indent="0">
              <a:spcBef>
                <a:spcPts val="600"/>
              </a:spcBef>
              <a:spcAft>
                <a:spcPts val="600"/>
              </a:spcAft>
              <a:buNone/>
              <a:defRPr/>
            </a:pPr>
            <a:endParaRPr lang="cs-CZ" sz="2000" dirty="0" smtClean="0"/>
          </a:p>
          <a:p>
            <a:pPr marL="400050" lvl="1" indent="0">
              <a:spcBef>
                <a:spcPts val="600"/>
              </a:spcBef>
              <a:spcAft>
                <a:spcPts val="600"/>
              </a:spcAft>
              <a:buNone/>
              <a:defRPr/>
            </a:pPr>
            <a:endParaRPr lang="cs-CZ" sz="2000" dirty="0"/>
          </a:p>
          <a:p>
            <a:pPr marL="400050" lvl="1" indent="0">
              <a:spcBef>
                <a:spcPts val="600"/>
              </a:spcBef>
              <a:spcAft>
                <a:spcPts val="600"/>
              </a:spcAft>
              <a:buNone/>
              <a:defRPr/>
            </a:pPr>
            <a:endParaRPr lang="cs-CZ" altLang="cs-CZ" sz="2000" dirty="0" smtClean="0"/>
          </a:p>
          <a:p>
            <a:pPr lvl="2" indent="-342900">
              <a:spcBef>
                <a:spcPts val="600"/>
              </a:spcBef>
              <a:spcAft>
                <a:spcPts val="600"/>
              </a:spcAft>
              <a:buFont typeface="Courier New" panose="02070309020205020404" pitchFamily="49" charset="0"/>
              <a:buChar char="o"/>
              <a:defRPr/>
            </a:pPr>
            <a:endParaRPr lang="cs-CZ" altLang="cs-CZ" sz="2000" dirty="0" smtClean="0"/>
          </a:p>
          <a:p>
            <a:pPr marL="400050" lvl="1" indent="0">
              <a:spcBef>
                <a:spcPts val="600"/>
              </a:spcBef>
              <a:spcAft>
                <a:spcPts val="600"/>
              </a:spcAft>
              <a:buNone/>
              <a:defRPr/>
            </a:pPr>
            <a:endParaRPr lang="en-US" sz="2000" dirty="0" smtClean="0"/>
          </a:p>
          <a:p>
            <a:pPr lvl="1" indent="-342900">
              <a:spcBef>
                <a:spcPts val="600"/>
              </a:spcBef>
              <a:spcAft>
                <a:spcPts val="600"/>
              </a:spcAft>
              <a:buFont typeface="Arial" panose="020B0604020202020204" pitchFamily="34" charset="0"/>
              <a:buChar char="•"/>
              <a:defRPr/>
            </a:pPr>
            <a:endParaRPr lang="cs-CZ" altLang="cs-CZ" sz="2000" b="1" dirty="0" smtClean="0"/>
          </a:p>
          <a:p>
            <a:pPr marL="400050" lvl="1" indent="0">
              <a:spcBef>
                <a:spcPts val="600"/>
              </a:spcBef>
              <a:spcAft>
                <a:spcPts val="600"/>
              </a:spcAft>
              <a:buNone/>
              <a:defRPr/>
            </a:pPr>
            <a:endParaRPr lang="cs-CZ" altLang="cs-CZ" sz="2400" dirty="0" smtClean="0"/>
          </a:p>
          <a:p>
            <a:pPr lvl="1" indent="-342900">
              <a:spcBef>
                <a:spcPts val="1800"/>
              </a:spcBef>
              <a:spcAft>
                <a:spcPts val="600"/>
              </a:spcAft>
              <a:buFont typeface="Arial" panose="020B0604020202020204" pitchFamily="34" charset="0"/>
              <a:buChar char="•"/>
              <a:defRPr/>
            </a:pPr>
            <a:endParaRPr lang="cs-CZ" alt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3384336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07504" y="1124745"/>
            <a:ext cx="8712968" cy="5184576"/>
          </a:xfrm>
        </p:spPr>
        <p:txBody>
          <a:bodyPr rtlCol="0">
            <a:noAutofit/>
          </a:bodyPr>
          <a:lstStyle/>
          <a:p>
            <a:pPr marL="399600" indent="0" eaLnBrk="0" fontAlgn="base" hangingPunct="0">
              <a:spcAft>
                <a:spcPct val="0"/>
              </a:spcAft>
              <a:buNone/>
            </a:pPr>
            <a:r>
              <a:rPr lang="cs-CZ" sz="1800" b="1" u="sng" dirty="0" smtClean="0">
                <a:solidFill>
                  <a:srgbClr val="0070C0"/>
                </a:solidFill>
              </a:rPr>
              <a:t>Podporované aktivity</a:t>
            </a:r>
          </a:p>
          <a:p>
            <a:pPr marL="399600" indent="0" eaLnBrk="0" fontAlgn="base" hangingPunct="0">
              <a:spcAft>
                <a:spcPct val="0"/>
              </a:spcAft>
              <a:buNone/>
            </a:pPr>
            <a:endParaRPr lang="cs-CZ" sz="1600" b="1" dirty="0" smtClean="0"/>
          </a:p>
          <a:p>
            <a:pPr marL="399600" indent="0" algn="just" eaLnBrk="0" fontAlgn="base" hangingPunct="0">
              <a:spcAft>
                <a:spcPct val="0"/>
              </a:spcAft>
              <a:buNone/>
            </a:pPr>
            <a:r>
              <a:rPr lang="cs-CZ" sz="1600" b="1" dirty="0"/>
              <a:t>A) </a:t>
            </a:r>
            <a:r>
              <a:rPr lang="cs-CZ" sz="1600" b="1" dirty="0" smtClean="0"/>
              <a:t>Zřizování </a:t>
            </a:r>
            <a:r>
              <a:rPr lang="cs-CZ" sz="1600" b="1" dirty="0"/>
              <a:t>nových či rekonstrukce stávajících zařízení pro poskytování komunitní péče:</a:t>
            </a:r>
          </a:p>
          <a:p>
            <a:pPr marL="685350" indent="-285750" algn="just" eaLnBrk="0" fontAlgn="base" hangingPunct="0">
              <a:spcAft>
                <a:spcPct val="0"/>
              </a:spcAft>
            </a:pPr>
            <a:r>
              <a:rPr lang="cs-CZ" sz="1600" dirty="0" smtClean="0"/>
              <a:t>   centra </a:t>
            </a:r>
            <a:r>
              <a:rPr lang="cs-CZ" sz="1600" dirty="0"/>
              <a:t>duševního </a:t>
            </a:r>
            <a:r>
              <a:rPr lang="cs-CZ" sz="1600" dirty="0" smtClean="0"/>
              <a:t>zdraví (</a:t>
            </a:r>
            <a:r>
              <a:rPr lang="cs-CZ" sz="1600" b="1" dirty="0" smtClean="0"/>
              <a:t>finanční limit – 30 mil. </a:t>
            </a:r>
            <a:r>
              <a:rPr lang="cs-CZ" sz="1600" dirty="0" smtClean="0"/>
              <a:t>Kč),</a:t>
            </a:r>
            <a:endParaRPr lang="cs-CZ" sz="1600" dirty="0"/>
          </a:p>
          <a:p>
            <a:pPr marL="685350" indent="-285750" algn="just" eaLnBrk="0" fontAlgn="base" hangingPunct="0">
              <a:spcAft>
                <a:spcPct val="0"/>
              </a:spcAft>
            </a:pPr>
            <a:r>
              <a:rPr lang="cs-CZ" sz="1600" dirty="0"/>
              <a:t> </a:t>
            </a:r>
            <a:r>
              <a:rPr lang="cs-CZ" sz="1600" dirty="0" smtClean="0"/>
              <a:t>  stacionáře  se zaměřením na psychoterapeutické služby (</a:t>
            </a:r>
            <a:r>
              <a:rPr lang="cs-CZ" sz="1600" b="1" dirty="0" smtClean="0"/>
              <a:t>finanční limit – 5 mil. Kč</a:t>
            </a:r>
            <a:r>
              <a:rPr lang="cs-CZ" sz="1600" dirty="0" smtClean="0"/>
              <a:t>), </a:t>
            </a:r>
            <a:endParaRPr lang="cs-CZ" sz="1600" dirty="0"/>
          </a:p>
          <a:p>
            <a:pPr marL="399600" indent="0" algn="just" eaLnBrk="0" fontAlgn="base" hangingPunct="0">
              <a:spcAft>
                <a:spcPct val="0"/>
              </a:spcAft>
              <a:buNone/>
            </a:pPr>
            <a:r>
              <a:rPr lang="cs-CZ" sz="1600" dirty="0" smtClean="0"/>
              <a:t>•</a:t>
            </a:r>
            <a:r>
              <a:rPr lang="cs-CZ" sz="1600" dirty="0"/>
              <a:t> </a:t>
            </a:r>
            <a:r>
              <a:rPr lang="cs-CZ" sz="1600" dirty="0" smtClean="0"/>
              <a:t>      psychiatrické ambulance s rozšířenou péčí (</a:t>
            </a:r>
            <a:r>
              <a:rPr lang="cs-CZ" sz="1600" b="1" dirty="0" smtClean="0"/>
              <a:t>finanční limit – 5 mil. Kč</a:t>
            </a:r>
            <a:r>
              <a:rPr lang="cs-CZ" sz="1600" dirty="0" smtClean="0"/>
              <a:t>). </a:t>
            </a:r>
          </a:p>
          <a:p>
            <a:pPr marL="399600" indent="0" algn="just" eaLnBrk="0" fontAlgn="base" hangingPunct="0">
              <a:spcAft>
                <a:spcPct val="0"/>
              </a:spcAft>
              <a:buNone/>
            </a:pPr>
            <a:endParaRPr lang="cs-CZ" sz="1600" b="1" dirty="0" smtClean="0"/>
          </a:p>
          <a:p>
            <a:pPr marL="399600" indent="0" algn="just" eaLnBrk="0" fontAlgn="base" hangingPunct="0">
              <a:spcAft>
                <a:spcPct val="0"/>
              </a:spcAft>
              <a:buNone/>
            </a:pPr>
            <a:r>
              <a:rPr lang="cs-CZ" sz="1600" dirty="0" smtClean="0"/>
              <a:t> </a:t>
            </a:r>
          </a:p>
          <a:p>
            <a:pPr marL="399600" indent="0" algn="just" eaLnBrk="0" fontAlgn="base" hangingPunct="0">
              <a:spcAft>
                <a:spcPct val="0"/>
              </a:spcAft>
              <a:buNone/>
            </a:pPr>
            <a:r>
              <a:rPr lang="cs-CZ" sz="1600" b="1" dirty="0"/>
              <a:t>B</a:t>
            </a:r>
            <a:r>
              <a:rPr lang="cs-CZ" sz="1600" b="1" dirty="0" smtClean="0"/>
              <a:t>) </a:t>
            </a:r>
            <a:r>
              <a:rPr lang="cs-CZ" sz="1600" b="1" dirty="0"/>
              <a:t>V</a:t>
            </a:r>
            <a:r>
              <a:rPr lang="cs-CZ" sz="1600" b="1" dirty="0" smtClean="0"/>
              <a:t>ybavení mobilních komunitních týmů</a:t>
            </a:r>
            <a:r>
              <a:rPr lang="cs-CZ" sz="1600" b="1" dirty="0"/>
              <a:t>:</a:t>
            </a:r>
          </a:p>
          <a:p>
            <a:pPr marL="399600" indent="0" algn="just" eaLnBrk="0" fontAlgn="base" hangingPunct="0">
              <a:spcAft>
                <a:spcPct val="0"/>
              </a:spcAft>
              <a:buNone/>
            </a:pPr>
            <a:r>
              <a:rPr lang="cs-CZ" sz="1600" dirty="0"/>
              <a:t>•	podpora zařízení a vybavení </a:t>
            </a:r>
            <a:r>
              <a:rPr lang="cs-CZ" sz="1600" dirty="0" smtClean="0"/>
              <a:t>mobilních komunitních týmů (</a:t>
            </a:r>
            <a:r>
              <a:rPr lang="cs-CZ" sz="1600" b="1" dirty="0" smtClean="0"/>
              <a:t>finanční </a:t>
            </a:r>
            <a:r>
              <a:rPr lang="cs-CZ" sz="1600" b="1" dirty="0"/>
              <a:t>limit – </a:t>
            </a:r>
            <a:r>
              <a:rPr lang="cs-CZ" sz="1600" b="1" dirty="0" smtClean="0"/>
              <a:t>5 </a:t>
            </a:r>
            <a:r>
              <a:rPr lang="cs-CZ" sz="1600" b="1" dirty="0"/>
              <a:t>mil. Kč</a:t>
            </a:r>
            <a:r>
              <a:rPr lang="cs-CZ" sz="1600" dirty="0" smtClean="0"/>
              <a:t>).</a:t>
            </a:r>
            <a:endParaRPr lang="cs-CZ" sz="1600" dirty="0"/>
          </a:p>
          <a:p>
            <a:pPr marL="399600" indent="0" algn="just" eaLnBrk="0" fontAlgn="base" hangingPunct="0">
              <a:spcAft>
                <a:spcPct val="0"/>
              </a:spcAft>
              <a:buNone/>
            </a:pPr>
            <a:endParaRPr lang="cs-CZ" sz="1600" dirty="0" smtClean="0"/>
          </a:p>
          <a:p>
            <a:pPr marL="0" indent="0">
              <a:buNone/>
            </a:pPr>
            <a:r>
              <a:rPr lang="cs-CZ" sz="1400" b="1" dirty="0"/>
              <a:t>	</a:t>
            </a:r>
            <a:r>
              <a:rPr lang="cs-CZ" sz="1400" b="1" dirty="0" smtClean="0"/>
              <a:t>Žadatel </a:t>
            </a:r>
            <a:r>
              <a:rPr lang="cs-CZ" sz="1400" b="1" dirty="0"/>
              <a:t>může podat projekt na podporované aktivity současně dle části A) i části B), případně </a:t>
            </a:r>
            <a:r>
              <a:rPr lang="cs-CZ" sz="1400" b="1" dirty="0" smtClean="0"/>
              <a:t>	samostatně</a:t>
            </a:r>
            <a:r>
              <a:rPr lang="cs-CZ" sz="1400" b="1" dirty="0"/>
              <a:t>.</a:t>
            </a:r>
            <a:endParaRPr lang="cs-CZ" sz="1400" dirty="0"/>
          </a:p>
          <a:p>
            <a:pPr marL="0" indent="0">
              <a:buNone/>
            </a:pPr>
            <a:r>
              <a:rPr lang="cs-CZ" sz="1400" b="1" dirty="0" smtClean="0"/>
              <a:t>	V</a:t>
            </a:r>
            <a:r>
              <a:rPr lang="cs-CZ" sz="1400" b="1" dirty="0"/>
              <a:t> případě, že se žadatel rozhodne podat projekt na podporované aktivity dle části A) i B), </a:t>
            </a:r>
            <a:r>
              <a:rPr lang="cs-CZ" sz="1400" b="1" dirty="0" smtClean="0"/>
              <a:t>	předkládá </a:t>
            </a:r>
            <a:r>
              <a:rPr lang="cs-CZ" sz="1400" b="1" dirty="0"/>
              <a:t>jej jako jednu žádost (jedná se o jeden projekt).</a:t>
            </a:r>
            <a:endParaRPr lang="cs-CZ" sz="1400" dirty="0"/>
          </a:p>
          <a:p>
            <a:pPr marL="399600" indent="0" algn="just" eaLnBrk="0" fontAlgn="base" hangingPunct="0">
              <a:spcAft>
                <a:spcPct val="0"/>
              </a:spcAft>
              <a:buNone/>
            </a:pPr>
            <a:endParaRPr lang="cs-CZ" sz="1400" dirty="0"/>
          </a:p>
          <a:p>
            <a:pPr marL="400050" lvl="1" indent="0">
              <a:spcBef>
                <a:spcPts val="600"/>
              </a:spcBef>
              <a:spcAft>
                <a:spcPts val="600"/>
              </a:spcAft>
              <a:buNone/>
              <a:defRPr/>
            </a:pPr>
            <a:endParaRPr lang="cs-CZ" sz="2000" dirty="0" smtClean="0"/>
          </a:p>
          <a:p>
            <a:pPr lvl="1" indent="-342900">
              <a:spcBef>
                <a:spcPts val="600"/>
              </a:spcBef>
              <a:spcAft>
                <a:spcPts val="600"/>
              </a:spcAft>
              <a:buFont typeface="Arial" panose="020B0604020202020204" pitchFamily="34" charset="0"/>
              <a:buChar char="•"/>
              <a:defRPr/>
            </a:pPr>
            <a:endParaRPr lang="cs-CZ" sz="2000" dirty="0"/>
          </a:p>
          <a:p>
            <a:pPr marL="400050" lvl="1" indent="0">
              <a:spcBef>
                <a:spcPts val="600"/>
              </a:spcBef>
              <a:spcAft>
                <a:spcPts val="600"/>
              </a:spcAft>
              <a:buNone/>
              <a:defRPr/>
            </a:pPr>
            <a:endParaRPr lang="cs-CZ" altLang="cs-CZ" sz="2000" dirty="0" smtClean="0"/>
          </a:p>
          <a:p>
            <a:pPr lvl="2" indent="-342900">
              <a:spcBef>
                <a:spcPts val="600"/>
              </a:spcBef>
              <a:spcAft>
                <a:spcPts val="600"/>
              </a:spcAft>
              <a:buFont typeface="Courier New" panose="02070309020205020404" pitchFamily="49" charset="0"/>
              <a:buChar char="o"/>
              <a:defRPr/>
            </a:pPr>
            <a:endParaRPr lang="cs-CZ" altLang="cs-CZ" sz="2000" dirty="0" smtClean="0"/>
          </a:p>
          <a:p>
            <a:pPr marL="400050" lvl="1" indent="0">
              <a:spcBef>
                <a:spcPts val="600"/>
              </a:spcBef>
              <a:spcAft>
                <a:spcPts val="600"/>
              </a:spcAft>
              <a:buNone/>
              <a:defRPr/>
            </a:pPr>
            <a:endParaRPr lang="en-US" sz="2000" dirty="0" smtClean="0"/>
          </a:p>
          <a:p>
            <a:pPr lvl="1" indent="-342900">
              <a:spcBef>
                <a:spcPts val="600"/>
              </a:spcBef>
              <a:spcAft>
                <a:spcPts val="600"/>
              </a:spcAft>
              <a:buFont typeface="Arial" panose="020B0604020202020204" pitchFamily="34" charset="0"/>
              <a:buChar char="•"/>
              <a:defRPr/>
            </a:pPr>
            <a:endParaRPr lang="cs-CZ" altLang="cs-CZ" sz="2000" b="1" dirty="0" smtClean="0"/>
          </a:p>
          <a:p>
            <a:pPr marL="400050" lvl="1" indent="0">
              <a:spcBef>
                <a:spcPts val="600"/>
              </a:spcBef>
              <a:spcAft>
                <a:spcPts val="600"/>
              </a:spcAft>
              <a:buNone/>
              <a:defRPr/>
            </a:pPr>
            <a:endParaRPr lang="cs-CZ" altLang="cs-CZ" sz="2400" dirty="0" smtClean="0"/>
          </a:p>
          <a:p>
            <a:pPr lvl="1" indent="-342900">
              <a:spcBef>
                <a:spcPts val="1800"/>
              </a:spcBef>
              <a:spcAft>
                <a:spcPts val="600"/>
              </a:spcAft>
              <a:buFont typeface="Arial" panose="020B0604020202020204" pitchFamily="34" charset="0"/>
              <a:buChar char="•"/>
              <a:defRPr/>
            </a:pPr>
            <a:endParaRPr lang="cs-CZ" alt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6174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07504" y="1124745"/>
            <a:ext cx="8712968" cy="5184576"/>
          </a:xfrm>
        </p:spPr>
        <p:txBody>
          <a:bodyPr rtlCol="0">
            <a:noAutofit/>
          </a:bodyPr>
          <a:lstStyle/>
          <a:p>
            <a:pPr marL="399600" indent="0" eaLnBrk="0" fontAlgn="base" hangingPunct="0">
              <a:spcAft>
                <a:spcPct val="0"/>
              </a:spcAft>
              <a:buNone/>
            </a:pPr>
            <a:r>
              <a:rPr lang="cs-CZ" sz="2000" b="1" u="sng" dirty="0" smtClean="0">
                <a:solidFill>
                  <a:srgbClr val="0070C0"/>
                </a:solidFill>
              </a:rPr>
              <a:t>Podporované aktivity</a:t>
            </a:r>
          </a:p>
          <a:p>
            <a:pPr marL="399600" indent="0" eaLnBrk="0" fontAlgn="base" hangingPunct="0">
              <a:spcAft>
                <a:spcPct val="0"/>
              </a:spcAft>
              <a:buNone/>
            </a:pPr>
            <a:endParaRPr lang="cs-CZ" sz="1600" b="1" dirty="0" smtClean="0"/>
          </a:p>
          <a:p>
            <a:pPr marL="399600" indent="0" algn="just" eaLnBrk="0" fontAlgn="base" hangingPunct="0">
              <a:spcAft>
                <a:spcPct val="0"/>
              </a:spcAft>
              <a:buNone/>
            </a:pPr>
            <a:r>
              <a:rPr lang="cs-CZ" sz="1800" b="1" dirty="0"/>
              <a:t>Centra duševního zdraví </a:t>
            </a:r>
            <a:r>
              <a:rPr lang="cs-CZ" sz="1600" dirty="0"/>
              <a:t>(dále jen „CDZ“) jsou centra specializované péče zaměřená na péči o vybrané skupiny duševně nemocných pacientů (klientů). Funkcí CDZ je prevence hospitalizací či jejich zkracování, včasný záchyt rozvoje vážného onemocnění, nápomoc k reintegraci dlouhodobě hospitalizovaných do běžné komunity, podpora rodinných příslušníků či další činnosti v komunitě. Za tímto účelem Centrum duševního zdraví jednak vytváří potřebné programy, jednak zajišťuje v rámci své spádové oblasti funkční propojení komunitní, ambulantní a lůžkové péče.</a:t>
            </a:r>
          </a:p>
          <a:p>
            <a:pPr marL="399600" indent="0" algn="just" eaLnBrk="0" fontAlgn="base" hangingPunct="0">
              <a:spcAft>
                <a:spcPct val="0"/>
              </a:spcAft>
              <a:buNone/>
            </a:pPr>
            <a:endParaRPr lang="cs-CZ" sz="1400" dirty="0"/>
          </a:p>
          <a:p>
            <a:pPr marL="400050" lvl="1" indent="0">
              <a:spcBef>
                <a:spcPts val="600"/>
              </a:spcBef>
              <a:spcAft>
                <a:spcPts val="600"/>
              </a:spcAft>
              <a:buNone/>
              <a:defRPr/>
            </a:pPr>
            <a:r>
              <a:rPr lang="cs-CZ" sz="2000" b="1" dirty="0"/>
              <a:t>Stacionářem se zaměřením na psychoterapeutické služby </a:t>
            </a:r>
            <a:r>
              <a:rPr lang="cs-CZ" sz="1600" dirty="0"/>
              <a:t>se pro potřeby této výzvy rozumí stacionární péče jako druh ambulantní zdravotní péče o duševně nemocné, jejímž účelem je poskytování zdravotní péče duševně nemocným pacientům, jejichž zdravotní stav vyžaduje opakované denní poskytování ambulantní péče podle zákona č. 372/2011 Sb. o zdravotních službách a podmínkách jejich poskytování.</a:t>
            </a:r>
          </a:p>
          <a:p>
            <a:pPr marL="400050" lvl="1" indent="0">
              <a:spcBef>
                <a:spcPts val="600"/>
              </a:spcBef>
              <a:spcAft>
                <a:spcPts val="600"/>
              </a:spcAft>
              <a:buNone/>
              <a:defRPr/>
            </a:pPr>
            <a:endParaRPr lang="cs-CZ" sz="2000" dirty="0" smtClean="0"/>
          </a:p>
          <a:p>
            <a:pPr lvl="1" indent="-342900">
              <a:spcBef>
                <a:spcPts val="600"/>
              </a:spcBef>
              <a:spcAft>
                <a:spcPts val="600"/>
              </a:spcAft>
              <a:buFont typeface="Arial" panose="020B0604020202020204" pitchFamily="34" charset="0"/>
              <a:buChar char="•"/>
              <a:defRPr/>
            </a:pPr>
            <a:endParaRPr lang="cs-CZ" sz="2000" dirty="0"/>
          </a:p>
          <a:p>
            <a:pPr marL="400050" lvl="1" indent="0">
              <a:spcBef>
                <a:spcPts val="600"/>
              </a:spcBef>
              <a:spcAft>
                <a:spcPts val="600"/>
              </a:spcAft>
              <a:buNone/>
              <a:defRPr/>
            </a:pPr>
            <a:endParaRPr lang="cs-CZ" altLang="cs-CZ" sz="2000" dirty="0" smtClean="0"/>
          </a:p>
          <a:p>
            <a:pPr lvl="2" indent="-342900">
              <a:spcBef>
                <a:spcPts val="600"/>
              </a:spcBef>
              <a:spcAft>
                <a:spcPts val="600"/>
              </a:spcAft>
              <a:buFont typeface="Courier New" panose="02070309020205020404" pitchFamily="49" charset="0"/>
              <a:buChar char="o"/>
              <a:defRPr/>
            </a:pPr>
            <a:endParaRPr lang="cs-CZ" altLang="cs-CZ" sz="2000" dirty="0" smtClean="0"/>
          </a:p>
          <a:p>
            <a:pPr marL="400050" lvl="1" indent="0">
              <a:spcBef>
                <a:spcPts val="600"/>
              </a:spcBef>
              <a:spcAft>
                <a:spcPts val="600"/>
              </a:spcAft>
              <a:buNone/>
              <a:defRPr/>
            </a:pPr>
            <a:endParaRPr lang="en-US" sz="2000" dirty="0" smtClean="0"/>
          </a:p>
          <a:p>
            <a:pPr lvl="1" indent="-342900">
              <a:spcBef>
                <a:spcPts val="600"/>
              </a:spcBef>
              <a:spcAft>
                <a:spcPts val="600"/>
              </a:spcAft>
              <a:buFont typeface="Arial" panose="020B0604020202020204" pitchFamily="34" charset="0"/>
              <a:buChar char="•"/>
              <a:defRPr/>
            </a:pPr>
            <a:endParaRPr lang="cs-CZ" altLang="cs-CZ" sz="2000" b="1" dirty="0" smtClean="0"/>
          </a:p>
          <a:p>
            <a:pPr marL="400050" lvl="1" indent="0">
              <a:spcBef>
                <a:spcPts val="600"/>
              </a:spcBef>
              <a:spcAft>
                <a:spcPts val="600"/>
              </a:spcAft>
              <a:buNone/>
              <a:defRPr/>
            </a:pPr>
            <a:endParaRPr lang="cs-CZ" altLang="cs-CZ" sz="2400" dirty="0" smtClean="0"/>
          </a:p>
          <a:p>
            <a:pPr lvl="1" indent="-342900">
              <a:spcBef>
                <a:spcPts val="1800"/>
              </a:spcBef>
              <a:spcAft>
                <a:spcPts val="600"/>
              </a:spcAft>
              <a:buFont typeface="Arial" panose="020B0604020202020204" pitchFamily="34" charset="0"/>
              <a:buChar char="•"/>
              <a:defRPr/>
            </a:pPr>
            <a:endParaRPr lang="cs-CZ" alt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1162661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07504" y="1124745"/>
            <a:ext cx="8712968" cy="5184576"/>
          </a:xfrm>
        </p:spPr>
        <p:txBody>
          <a:bodyPr rtlCol="0">
            <a:noAutofit/>
          </a:bodyPr>
          <a:lstStyle/>
          <a:p>
            <a:pPr marL="399600" indent="0" eaLnBrk="0" fontAlgn="base" hangingPunct="0">
              <a:spcAft>
                <a:spcPct val="0"/>
              </a:spcAft>
              <a:buNone/>
            </a:pPr>
            <a:r>
              <a:rPr lang="cs-CZ" sz="2000" b="1" u="sng" dirty="0" smtClean="0">
                <a:solidFill>
                  <a:srgbClr val="0070C0"/>
                </a:solidFill>
              </a:rPr>
              <a:t>Podporované aktivity</a:t>
            </a:r>
          </a:p>
          <a:p>
            <a:pPr marL="399600" indent="0" eaLnBrk="0" fontAlgn="base" hangingPunct="0">
              <a:spcAft>
                <a:spcPct val="0"/>
              </a:spcAft>
              <a:buNone/>
            </a:pPr>
            <a:endParaRPr lang="cs-CZ" sz="1600" b="1" dirty="0" smtClean="0"/>
          </a:p>
          <a:p>
            <a:pPr marL="399600" lvl="1" indent="0" algn="just" eaLnBrk="0" fontAlgn="base" hangingPunct="0">
              <a:spcAft>
                <a:spcPct val="0"/>
              </a:spcAft>
              <a:buNone/>
              <a:defRPr/>
            </a:pPr>
            <a:r>
              <a:rPr lang="cs-CZ" sz="1800" b="1" dirty="0"/>
              <a:t>Psychiatrické ambulance s rozšířenou péčí </a:t>
            </a:r>
            <a:r>
              <a:rPr lang="cs-CZ" sz="1600" dirty="0"/>
              <a:t>poskytující rozšířené ambulantní služby v péči o osoby s duševním onemocněním - v souladu se zákonem č. 372/2011 Sb. o zdravotních službách a podmínkách jejich poskytování se jedná o poskytovatele zdravotních služeb formou ambulantní péče v odbornostech podle Standardu ambulantní psychiatrické péče a rozšířené ambulantní péče o osoby s duševním onemocněním uveřejněném ve věstníku MZČR č. 5/2016. </a:t>
            </a:r>
            <a:endParaRPr lang="cs-CZ" sz="1600" dirty="0" smtClean="0"/>
          </a:p>
          <a:p>
            <a:pPr marL="399600" lvl="1" indent="0" algn="just" eaLnBrk="0" fontAlgn="base" hangingPunct="0">
              <a:spcAft>
                <a:spcPct val="0"/>
              </a:spcAft>
              <a:buNone/>
              <a:defRPr/>
            </a:pPr>
            <a:r>
              <a:rPr lang="cs-CZ" sz="1800" b="1" dirty="0"/>
              <a:t>Podporovanou aktivitou </a:t>
            </a:r>
            <a:r>
              <a:rPr lang="cs-CZ" sz="1600" dirty="0"/>
              <a:t>je rovněž pořízení a modernizace přímo souvisejícího přístrojového vybavení, věcného vybavení, nábytku, zdravotnických prostředků, technologií včetně informačních technologií.</a:t>
            </a:r>
          </a:p>
          <a:p>
            <a:pPr marL="399600" lvl="1" indent="0" algn="just" eaLnBrk="0" fontAlgn="base" hangingPunct="0">
              <a:spcAft>
                <a:spcPct val="0"/>
              </a:spcAft>
              <a:buNone/>
              <a:defRPr/>
            </a:pPr>
            <a:r>
              <a:rPr lang="cs-CZ" sz="1800" b="1" dirty="0"/>
              <a:t>Mobilní komunitní tým </a:t>
            </a:r>
            <a:r>
              <a:rPr lang="cs-CZ" sz="1600" dirty="0"/>
              <a:t>je minimálně 4-členný a je v něm vždy zastoupen psychiatr (0,2 a více úvazku) se specializací odpovídající zaměření týmu, psychiatrická sestra (min. 1 úvazek) a další minimálně dvě odbornosti z oblasti péče o duševně nemocné (například všeobecná sestra a psycholog). </a:t>
            </a:r>
          </a:p>
          <a:p>
            <a:pPr marL="399600" lvl="1" indent="0" algn="just" eaLnBrk="0" fontAlgn="base" hangingPunct="0">
              <a:spcAft>
                <a:spcPct val="0"/>
              </a:spcAft>
              <a:buNone/>
              <a:defRPr/>
            </a:pPr>
            <a:r>
              <a:rPr lang="cs-CZ" sz="1600" dirty="0"/>
              <a:t>Komunitní týmy jsou většinou děleny podle typů klientů na komunitní týmy pro  děti a adolescenty, dospělé, osoby s problematikou závislosti, osoby s </a:t>
            </a:r>
            <a:r>
              <a:rPr lang="cs-CZ" sz="1600" dirty="0" err="1"/>
              <a:t>gerontopsychiatrickou</a:t>
            </a:r>
            <a:r>
              <a:rPr lang="cs-CZ" sz="1600" dirty="0"/>
              <a:t> problematikou, případně další více specializované týmy. </a:t>
            </a:r>
          </a:p>
          <a:p>
            <a:pPr marL="400050" lvl="1" indent="0">
              <a:spcBef>
                <a:spcPts val="600"/>
              </a:spcBef>
              <a:spcAft>
                <a:spcPts val="600"/>
              </a:spcAft>
              <a:buNone/>
              <a:defRPr/>
            </a:pPr>
            <a:endParaRPr lang="cs-CZ" sz="2000" dirty="0" smtClean="0"/>
          </a:p>
          <a:p>
            <a:pPr lvl="1" indent="-342900">
              <a:spcBef>
                <a:spcPts val="600"/>
              </a:spcBef>
              <a:spcAft>
                <a:spcPts val="600"/>
              </a:spcAft>
              <a:buFont typeface="Arial" panose="020B0604020202020204" pitchFamily="34" charset="0"/>
              <a:buChar char="•"/>
              <a:defRPr/>
            </a:pPr>
            <a:endParaRPr lang="cs-CZ" sz="2000" dirty="0"/>
          </a:p>
          <a:p>
            <a:pPr marL="400050" lvl="1" indent="0">
              <a:spcBef>
                <a:spcPts val="600"/>
              </a:spcBef>
              <a:spcAft>
                <a:spcPts val="600"/>
              </a:spcAft>
              <a:buNone/>
              <a:defRPr/>
            </a:pPr>
            <a:endParaRPr lang="cs-CZ" altLang="cs-CZ" sz="2000" dirty="0" smtClean="0"/>
          </a:p>
          <a:p>
            <a:pPr lvl="2" indent="-342900">
              <a:spcBef>
                <a:spcPts val="600"/>
              </a:spcBef>
              <a:spcAft>
                <a:spcPts val="600"/>
              </a:spcAft>
              <a:buFont typeface="Courier New" panose="02070309020205020404" pitchFamily="49" charset="0"/>
              <a:buChar char="o"/>
              <a:defRPr/>
            </a:pPr>
            <a:endParaRPr lang="cs-CZ" altLang="cs-CZ" sz="2000" dirty="0" smtClean="0"/>
          </a:p>
          <a:p>
            <a:pPr marL="400050" lvl="1" indent="0">
              <a:spcBef>
                <a:spcPts val="600"/>
              </a:spcBef>
              <a:spcAft>
                <a:spcPts val="600"/>
              </a:spcAft>
              <a:buNone/>
              <a:defRPr/>
            </a:pPr>
            <a:endParaRPr lang="en-US" sz="2000" dirty="0" smtClean="0"/>
          </a:p>
          <a:p>
            <a:pPr lvl="1" indent="-342900">
              <a:spcBef>
                <a:spcPts val="600"/>
              </a:spcBef>
              <a:spcAft>
                <a:spcPts val="600"/>
              </a:spcAft>
              <a:buFont typeface="Arial" panose="020B0604020202020204" pitchFamily="34" charset="0"/>
              <a:buChar char="•"/>
              <a:defRPr/>
            </a:pPr>
            <a:endParaRPr lang="cs-CZ" altLang="cs-CZ" sz="2000" b="1" dirty="0" smtClean="0"/>
          </a:p>
          <a:p>
            <a:pPr marL="400050" lvl="1" indent="0">
              <a:spcBef>
                <a:spcPts val="600"/>
              </a:spcBef>
              <a:spcAft>
                <a:spcPts val="600"/>
              </a:spcAft>
              <a:buNone/>
              <a:defRPr/>
            </a:pPr>
            <a:endParaRPr lang="cs-CZ" altLang="cs-CZ" sz="2400" dirty="0" smtClean="0"/>
          </a:p>
          <a:p>
            <a:pPr lvl="1" indent="-342900">
              <a:spcBef>
                <a:spcPts val="1800"/>
              </a:spcBef>
              <a:spcAft>
                <a:spcPts val="600"/>
              </a:spcAft>
              <a:buFont typeface="Arial" panose="020B0604020202020204" pitchFamily="34" charset="0"/>
              <a:buChar char="•"/>
              <a:defRPr/>
            </a:pPr>
            <a:endParaRPr lang="cs-CZ" alt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2399090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107504" y="1124745"/>
            <a:ext cx="8712968" cy="5184576"/>
          </a:xfrm>
        </p:spPr>
        <p:txBody>
          <a:bodyPr rtlCol="0">
            <a:noAutofit/>
          </a:bodyPr>
          <a:lstStyle/>
          <a:p>
            <a:pPr marL="399600" indent="0" eaLnBrk="0" fontAlgn="base" hangingPunct="0">
              <a:spcAft>
                <a:spcPct val="0"/>
              </a:spcAft>
              <a:buNone/>
            </a:pPr>
            <a:r>
              <a:rPr lang="cs-CZ" sz="2000" b="1" u="sng" dirty="0" smtClean="0">
                <a:solidFill>
                  <a:srgbClr val="0070C0"/>
                </a:solidFill>
              </a:rPr>
              <a:t>Podporované aktivity</a:t>
            </a:r>
          </a:p>
          <a:p>
            <a:pPr marL="399600" indent="0" eaLnBrk="0" fontAlgn="base" hangingPunct="0">
              <a:spcAft>
                <a:spcPct val="0"/>
              </a:spcAft>
              <a:buNone/>
            </a:pPr>
            <a:endParaRPr lang="cs-CZ" sz="1600" b="1" dirty="0" smtClean="0"/>
          </a:p>
          <a:p>
            <a:pPr lvl="1" indent="-342900">
              <a:spcBef>
                <a:spcPts val="600"/>
              </a:spcBef>
              <a:spcAft>
                <a:spcPts val="600"/>
              </a:spcAft>
              <a:defRPr/>
            </a:pPr>
            <a:r>
              <a:rPr lang="cs-CZ" sz="2000" dirty="0" smtClean="0"/>
              <a:t>Nebudou </a:t>
            </a:r>
            <a:r>
              <a:rPr lang="cs-CZ" sz="2000" dirty="0"/>
              <a:t>podporovány investice do infrastruktury pro poskytování </a:t>
            </a:r>
            <a:r>
              <a:rPr lang="cs-CZ" sz="2000" dirty="0" smtClean="0"/>
              <a:t>lůžkové </a:t>
            </a:r>
            <a:r>
              <a:rPr lang="cs-CZ" sz="2000" dirty="0"/>
              <a:t>péče v psychiatrických nemocnicích.</a:t>
            </a:r>
          </a:p>
          <a:p>
            <a:pPr lvl="1" indent="-342900">
              <a:spcBef>
                <a:spcPts val="600"/>
              </a:spcBef>
              <a:spcAft>
                <a:spcPts val="600"/>
              </a:spcAft>
              <a:defRPr/>
            </a:pPr>
            <a:r>
              <a:rPr lang="cs-CZ" sz="2000" dirty="0" smtClean="0"/>
              <a:t>V</a:t>
            </a:r>
            <a:r>
              <a:rPr lang="cs-CZ" sz="2000" dirty="0"/>
              <a:t> rámci aktivity A) Zřizování nových či rekonstrukce stávajících zařízení pro </a:t>
            </a:r>
            <a:r>
              <a:rPr lang="cs-CZ" sz="2000" dirty="0" err="1"/>
              <a:t>poskytovní</a:t>
            </a:r>
            <a:r>
              <a:rPr lang="cs-CZ" sz="2000" dirty="0"/>
              <a:t> komunitní péče musí být součástí projektu stavební práce/stavební úpravy, nelze předložit projekt pouze na nákup  staveb nebo jen na pořízení vybavení</a:t>
            </a:r>
            <a:r>
              <a:rPr lang="cs-CZ" sz="2000" dirty="0" smtClean="0"/>
              <a:t>.</a:t>
            </a:r>
          </a:p>
          <a:p>
            <a:pPr lvl="1" indent="-342900">
              <a:spcBef>
                <a:spcPts val="600"/>
              </a:spcBef>
              <a:spcAft>
                <a:spcPts val="600"/>
              </a:spcAft>
              <a:defRPr/>
            </a:pPr>
            <a:r>
              <a:rPr lang="cs-CZ" sz="2000" dirty="0"/>
              <a:t>V případě podporované aktivity B je pro žadatele NERELEVANTNÍ povinná příloha k žádosti o podporu č. 10. Stanovisko Ministerstva zdravotnictví České republiky. Žadatel podrobně popíše projekt pro hlavní aktivitu v části B „Vybavení mobilních komunitních týmů“ v  kap. 4.1 přílohy č. 3 Podklady pro hodnocení projektu.</a:t>
            </a:r>
            <a:endParaRPr lang="cs-CZ" sz="2000" dirty="0" smtClean="0"/>
          </a:p>
          <a:p>
            <a:pPr lvl="1" indent="-342900">
              <a:spcBef>
                <a:spcPts val="600"/>
              </a:spcBef>
              <a:spcAft>
                <a:spcPts val="600"/>
              </a:spcAft>
              <a:buFont typeface="Arial" panose="020B0604020202020204" pitchFamily="34" charset="0"/>
              <a:buChar char="•"/>
              <a:defRPr/>
            </a:pPr>
            <a:endParaRPr lang="cs-CZ" sz="2000" dirty="0"/>
          </a:p>
          <a:p>
            <a:pPr marL="400050" lvl="1" indent="0">
              <a:spcBef>
                <a:spcPts val="600"/>
              </a:spcBef>
              <a:spcAft>
                <a:spcPts val="600"/>
              </a:spcAft>
              <a:buNone/>
              <a:defRPr/>
            </a:pPr>
            <a:endParaRPr lang="cs-CZ" altLang="cs-CZ" sz="2000" dirty="0" smtClean="0"/>
          </a:p>
          <a:p>
            <a:pPr lvl="2" indent="-342900">
              <a:spcBef>
                <a:spcPts val="600"/>
              </a:spcBef>
              <a:spcAft>
                <a:spcPts val="600"/>
              </a:spcAft>
              <a:buFont typeface="Courier New" panose="02070309020205020404" pitchFamily="49" charset="0"/>
              <a:buChar char="o"/>
              <a:defRPr/>
            </a:pPr>
            <a:endParaRPr lang="cs-CZ" altLang="cs-CZ" sz="2000" dirty="0" smtClean="0"/>
          </a:p>
          <a:p>
            <a:pPr marL="400050" lvl="1" indent="0">
              <a:spcBef>
                <a:spcPts val="600"/>
              </a:spcBef>
              <a:spcAft>
                <a:spcPts val="600"/>
              </a:spcAft>
              <a:buNone/>
              <a:defRPr/>
            </a:pPr>
            <a:endParaRPr lang="en-US" sz="2000" dirty="0" smtClean="0"/>
          </a:p>
          <a:p>
            <a:pPr lvl="1" indent="-342900">
              <a:spcBef>
                <a:spcPts val="600"/>
              </a:spcBef>
              <a:spcAft>
                <a:spcPts val="600"/>
              </a:spcAft>
              <a:buFont typeface="Arial" panose="020B0604020202020204" pitchFamily="34" charset="0"/>
              <a:buChar char="•"/>
              <a:defRPr/>
            </a:pPr>
            <a:endParaRPr lang="cs-CZ" altLang="cs-CZ" sz="2000" b="1" dirty="0" smtClean="0"/>
          </a:p>
          <a:p>
            <a:pPr marL="400050" lvl="1" indent="0">
              <a:spcBef>
                <a:spcPts val="600"/>
              </a:spcBef>
              <a:spcAft>
                <a:spcPts val="600"/>
              </a:spcAft>
              <a:buNone/>
              <a:defRPr/>
            </a:pPr>
            <a:endParaRPr lang="cs-CZ" altLang="cs-CZ" sz="2400" dirty="0" smtClean="0"/>
          </a:p>
          <a:p>
            <a:pPr lvl="1" indent="-342900">
              <a:spcBef>
                <a:spcPts val="1800"/>
              </a:spcBef>
              <a:spcAft>
                <a:spcPts val="600"/>
              </a:spcAft>
              <a:buFont typeface="Arial" panose="020B0604020202020204" pitchFamily="34" charset="0"/>
              <a:buChar char="•"/>
              <a:defRPr/>
            </a:pPr>
            <a:endParaRPr lang="cs-CZ" altLang="cs-CZ" sz="2400" dirty="0" smtClean="0"/>
          </a:p>
          <a:p>
            <a:pPr marL="355600" indent="-355600" eaLnBrk="1" fontAlgn="auto" hangingPunct="1">
              <a:spcAft>
                <a:spcPts val="600"/>
              </a:spcAft>
              <a:buClr>
                <a:schemeClr val="tx2"/>
              </a:buClr>
              <a:buFont typeface="Arial" charset="0"/>
              <a:buNone/>
              <a:defRPr/>
            </a:pPr>
            <a:endParaRPr lang="cs-CZ" dirty="0" smtClean="0">
              <a:latin typeface="Arial" charset="0"/>
              <a:cs typeface="Arial" charset="0"/>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2186860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67544" y="1340767"/>
            <a:ext cx="8352928" cy="4968553"/>
          </a:xfrm>
        </p:spPr>
        <p:txBody>
          <a:bodyPr rtlCol="0">
            <a:noAutofit/>
          </a:bodyPr>
          <a:lstStyle/>
          <a:p>
            <a:pPr marL="0" indent="0">
              <a:spcAft>
                <a:spcPts val="600"/>
              </a:spcAft>
              <a:buNone/>
            </a:pPr>
            <a:r>
              <a:rPr lang="cs-CZ" sz="2000" b="1" dirty="0">
                <a:solidFill>
                  <a:srgbClr val="0070C0"/>
                </a:solidFill>
              </a:rPr>
              <a:t>Hlavní podporované aktivity</a:t>
            </a:r>
            <a:r>
              <a:rPr lang="cs-CZ" sz="2000" b="1" dirty="0"/>
              <a:t> </a:t>
            </a:r>
            <a:endParaRPr lang="cs-CZ" sz="2000" dirty="0" smtClean="0"/>
          </a:p>
          <a:p>
            <a:pPr marL="0" indent="0">
              <a:buNone/>
            </a:pPr>
            <a:r>
              <a:rPr lang="cs-CZ" sz="1600" b="1" dirty="0"/>
              <a:t>Způsobilé výdaje na hlavní aktivity projektu</a:t>
            </a:r>
            <a:r>
              <a:rPr lang="cs-CZ" sz="1600" b="1" dirty="0" smtClean="0"/>
              <a:t>:</a:t>
            </a:r>
          </a:p>
          <a:p>
            <a:r>
              <a:rPr lang="cs-CZ" sz="1600" u="sng" dirty="0"/>
              <a:t>Stavba</a:t>
            </a:r>
            <a:endParaRPr lang="cs-CZ" sz="1600" dirty="0"/>
          </a:p>
          <a:p>
            <a:pPr lvl="1"/>
            <a:r>
              <a:rPr lang="cs-CZ" sz="1600" dirty="0"/>
              <a:t>výstavba nových objektů, změna stávající stavby (nástavba, přístavba atd.),</a:t>
            </a:r>
          </a:p>
          <a:p>
            <a:pPr lvl="1"/>
            <a:r>
              <a:rPr lang="cs-CZ" sz="1600" dirty="0"/>
              <a:t>stavební úpravy a rekonstrukce stávající stavby, budování a modernizace související inženýrské sítě (vodovod, kanalizace, plyn, elektrické vedení) v rámci stavby, která je součástí projektu a projektové dokumentace stavby (způsobilým výdajem je přípojka realizovaná i mimo pozemek hlavní stavby, pokud je tato přípojka součástí projektové dokumentace a souvisí s realizovaným projektem), </a:t>
            </a:r>
          </a:p>
          <a:p>
            <a:pPr lvl="1"/>
            <a:r>
              <a:rPr lang="cs-CZ" sz="1600" dirty="0"/>
              <a:t>výdaje na prostory  pro poskytování psychiatrické péče v centrech duševního zdraví, ve stacionářích se zaměřením na psychoterapeutické služby a v psychiatrických ambulancích s rozšířenou péčí.</a:t>
            </a:r>
          </a:p>
          <a:p>
            <a:pPr marL="457200" lvl="1" indent="0">
              <a:buNone/>
            </a:pPr>
            <a:endParaRPr lang="cs-CZ" sz="1600" dirty="0"/>
          </a:p>
          <a:p>
            <a:r>
              <a:rPr lang="cs-CZ" sz="1600" u="sng" dirty="0"/>
              <a:t>Nákup staveb</a:t>
            </a:r>
            <a:endParaRPr lang="cs-CZ" sz="1600" dirty="0"/>
          </a:p>
          <a:p>
            <a:pPr lvl="1"/>
            <a:r>
              <a:rPr lang="cs-CZ" sz="1600" dirty="0"/>
              <a:t>nákup stavby (celé nebo její části).</a:t>
            </a:r>
          </a:p>
          <a:p>
            <a:pPr marL="457200" lvl="1" indent="0">
              <a:buNone/>
            </a:pPr>
            <a:r>
              <a:rPr lang="cs-CZ" sz="1600" dirty="0"/>
              <a:t>Cena nemovitosti musí být určena znaleckým posudkem (nesmí být starší než 6 měsíců před pořízením nemovitosti).</a:t>
            </a:r>
          </a:p>
          <a:p>
            <a:pPr marL="0" indent="0">
              <a:buNone/>
            </a:pPr>
            <a:endParaRPr lang="cs-CZ" sz="1600" dirty="0"/>
          </a:p>
        </p:txBody>
      </p:sp>
      <p:pic>
        <p:nvPicPr>
          <p:cNvPr id="5"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170305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67544" y="1340767"/>
            <a:ext cx="8352928" cy="4968553"/>
          </a:xfrm>
        </p:spPr>
        <p:txBody>
          <a:bodyPr rtlCol="0">
            <a:noAutofit/>
          </a:bodyPr>
          <a:lstStyle/>
          <a:p>
            <a:pPr marL="0" indent="0">
              <a:spcAft>
                <a:spcPts val="600"/>
              </a:spcAft>
              <a:buNone/>
            </a:pPr>
            <a:r>
              <a:rPr lang="cs-CZ" sz="2000" b="1" dirty="0">
                <a:solidFill>
                  <a:srgbClr val="0070C0"/>
                </a:solidFill>
              </a:rPr>
              <a:t>Hlavní podporované aktivity</a:t>
            </a:r>
            <a:r>
              <a:rPr lang="cs-CZ" sz="2000" b="1" dirty="0"/>
              <a:t> </a:t>
            </a:r>
            <a:endParaRPr lang="cs-CZ" sz="2000" dirty="0" smtClean="0"/>
          </a:p>
          <a:p>
            <a:r>
              <a:rPr lang="cs-CZ" sz="1600" u="sng" dirty="0" smtClean="0"/>
              <a:t>Přístrojové </a:t>
            </a:r>
            <a:r>
              <a:rPr lang="cs-CZ" sz="1600" u="sng" dirty="0"/>
              <a:t>vybavení/zdravotnické prostředky/technologie a věcné vybavení</a:t>
            </a:r>
            <a:endParaRPr lang="cs-CZ" sz="1600" dirty="0"/>
          </a:p>
          <a:p>
            <a:pPr lvl="1"/>
            <a:r>
              <a:rPr lang="cs-CZ" sz="1600" dirty="0"/>
              <a:t>výdaje na pořízení přístrojového vybavení,</a:t>
            </a:r>
          </a:p>
          <a:p>
            <a:pPr lvl="1"/>
            <a:r>
              <a:rPr lang="cs-CZ" sz="1600" dirty="0"/>
              <a:t>výdaje na pořízení zdravotnických prostředků technologií, informačních technologií,</a:t>
            </a:r>
          </a:p>
          <a:p>
            <a:pPr lvl="1"/>
            <a:r>
              <a:rPr lang="cs-CZ" sz="1600" dirty="0"/>
              <a:t>věcné vybavení, nábytek, </a:t>
            </a:r>
          </a:p>
          <a:p>
            <a:pPr lvl="1"/>
            <a:r>
              <a:rPr lang="cs-CZ" sz="1600" dirty="0"/>
              <a:t>výdaje na pořízení osobního vozu/dodávky/mikrobusu pouze pro poskytování zdravotních a sociálních služeb v rámci mobilních multidisciplinárních týmů,</a:t>
            </a:r>
          </a:p>
          <a:p>
            <a:pPr lvl="1"/>
            <a:r>
              <a:rPr lang="cs-CZ" sz="1600" dirty="0"/>
              <a:t> výdaje na počítače a SW pouze pro poskytování zdravotních služeb v rámci mobilních multidisciplinárních týmů, </a:t>
            </a:r>
          </a:p>
          <a:p>
            <a:pPr algn="just">
              <a:spcBef>
                <a:spcPts val="600"/>
              </a:spcBef>
              <a:spcAft>
                <a:spcPts val="600"/>
              </a:spcAft>
            </a:pPr>
            <a:r>
              <a:rPr lang="cs-CZ" sz="1600" dirty="0"/>
              <a:t>Doporučená  materiálně technická  kritéria jsou obsažena  ve standardech psychiatrické péče uveřejněných ve Věstníku Ministerstva zdravotnictví České republiky částka 5/2016.  </a:t>
            </a:r>
          </a:p>
          <a:p>
            <a:pPr algn="just">
              <a:spcBef>
                <a:spcPts val="600"/>
              </a:spcBef>
              <a:spcAft>
                <a:spcPts val="600"/>
              </a:spcAft>
            </a:pPr>
            <a:r>
              <a:rPr lang="cs-CZ" sz="1600" dirty="0"/>
              <a:t>Pořízení přístrojového vybavení/zdravotnických prostředků/technologií a věcného vybavení musí být zdůvodněno ve vztahu k hlavním podporovaným aktivitám a podrobně popsáno v Podkladech pro hodnocení (příloha č. 3 těchto Pravidel).</a:t>
            </a:r>
          </a:p>
          <a:p>
            <a:pPr marL="0" indent="0">
              <a:buNone/>
            </a:pPr>
            <a:endParaRPr lang="cs-CZ" sz="1600" dirty="0"/>
          </a:p>
        </p:txBody>
      </p:sp>
      <p:pic>
        <p:nvPicPr>
          <p:cNvPr id="5"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2898745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67544" y="1340767"/>
            <a:ext cx="8676456" cy="4861595"/>
          </a:xfrm>
        </p:spPr>
        <p:txBody>
          <a:bodyPr rtlCol="0">
            <a:noAutofit/>
          </a:bodyPr>
          <a:lstStyle/>
          <a:p>
            <a:pPr marL="0" indent="0">
              <a:buNone/>
            </a:pPr>
            <a:r>
              <a:rPr lang="cs-CZ" sz="2000" b="1" dirty="0">
                <a:solidFill>
                  <a:srgbClr val="0070C0"/>
                </a:solidFill>
              </a:rPr>
              <a:t>Vedlejší podporované aktivity </a:t>
            </a:r>
            <a:endParaRPr lang="cs-CZ" sz="2000" b="1" dirty="0" smtClean="0">
              <a:solidFill>
                <a:srgbClr val="0070C0"/>
              </a:solidFill>
            </a:endParaRPr>
          </a:p>
          <a:p>
            <a:pPr lvl="0"/>
            <a:r>
              <a:rPr lang="cs-CZ" sz="1600" dirty="0" smtClean="0"/>
              <a:t>výdaje </a:t>
            </a:r>
            <a:r>
              <a:rPr lang="cs-CZ" sz="1600" dirty="0"/>
              <a:t>na instruktáž personálu podle zákona č. 268/2014 Sb., o zdravotnických prostředcích,</a:t>
            </a:r>
          </a:p>
          <a:p>
            <a:pPr lvl="0"/>
            <a:r>
              <a:rPr lang="cs-CZ" sz="1600" dirty="0"/>
              <a:t>výdaje na </a:t>
            </a:r>
            <a:r>
              <a:rPr lang="cs-CZ" sz="1600" dirty="0" smtClean="0"/>
              <a:t>zpracování související stavební dokumentace,</a:t>
            </a:r>
            <a:endParaRPr lang="cs-CZ" sz="1600" dirty="0"/>
          </a:p>
          <a:p>
            <a:pPr lvl="0"/>
            <a:r>
              <a:rPr lang="cs-CZ" sz="1600" dirty="0"/>
              <a:t>povinná publicita (viz kap. 13 Obecných pravidel),</a:t>
            </a:r>
          </a:p>
          <a:p>
            <a:pPr lvl="0"/>
            <a:r>
              <a:rPr lang="cs-CZ" sz="1600" dirty="0"/>
              <a:t>autorský dozor, technický dozor investora, BOZP,</a:t>
            </a:r>
          </a:p>
          <a:p>
            <a:pPr lvl="0"/>
            <a:r>
              <a:rPr lang="cs-CZ" sz="1600" dirty="0"/>
              <a:t>v</a:t>
            </a:r>
            <a:r>
              <a:rPr lang="cs-CZ" sz="1600" dirty="0" smtClean="0"/>
              <a:t>ýdaje na EIA</a:t>
            </a:r>
            <a:r>
              <a:rPr lang="cs-CZ" sz="1600" dirty="0"/>
              <a:t>,</a:t>
            </a:r>
          </a:p>
          <a:p>
            <a:pPr lvl="0"/>
            <a:r>
              <a:rPr lang="cs-CZ" sz="1600" dirty="0"/>
              <a:t>výdaje na úpravy zeleně a venkovního prostranství v rámci areálu poskytovatele psychiatrické péče vč. např. příjezdových cest, osvětlení, </a:t>
            </a:r>
          </a:p>
          <a:p>
            <a:pPr lvl="0"/>
            <a:r>
              <a:rPr lang="cs-CZ" sz="1600" dirty="0"/>
              <a:t>výdaje na parkovací místa určená pro automobily mobilních komunitních týmů,</a:t>
            </a:r>
          </a:p>
          <a:p>
            <a:pPr lvl="0"/>
            <a:r>
              <a:rPr lang="cs-CZ" sz="1600" dirty="0"/>
              <a:t>elektronický zabezpečovací systém, napojení na pult centrální ochrany, kamerový systém, </a:t>
            </a:r>
          </a:p>
          <a:p>
            <a:pPr lvl="0"/>
            <a:r>
              <a:rPr lang="cs-CZ" sz="1600" dirty="0"/>
              <a:t>demolice objektu/objektů, jejichž odstranění souvisí s realizací projektu</a:t>
            </a:r>
            <a:r>
              <a:rPr lang="cs-CZ" sz="1600" dirty="0" smtClean="0"/>
              <a:t>,</a:t>
            </a:r>
          </a:p>
          <a:p>
            <a:r>
              <a:rPr lang="cs-CZ" sz="1600" u="sng" dirty="0"/>
              <a:t>Nákup pozemků</a:t>
            </a:r>
            <a:endParaRPr lang="cs-CZ" sz="1600" dirty="0"/>
          </a:p>
          <a:p>
            <a:r>
              <a:rPr lang="cs-CZ" sz="1600" dirty="0"/>
              <a:t>nákup pozemku (celého, nebo jeho části) určeného pro výstavbu nové stavby, </a:t>
            </a:r>
            <a:r>
              <a:rPr lang="cs-CZ" sz="1600" b="1" dirty="0"/>
              <a:t>cena pozemku nesmí přesáhnout 10 % celkových způsobilých výdajů</a:t>
            </a:r>
            <a:endParaRPr lang="cs-CZ" sz="1600" dirty="0"/>
          </a:p>
          <a:p>
            <a:pPr marL="400050" lvl="1" indent="0">
              <a:spcBef>
                <a:spcPts val="600"/>
              </a:spcBef>
              <a:spcAft>
                <a:spcPts val="600"/>
              </a:spcAft>
              <a:buNone/>
              <a:defRPr/>
            </a:pPr>
            <a:endParaRPr lang="cs-CZ" altLang="cs-CZ" sz="1800" dirty="0" smtClean="0"/>
          </a:p>
          <a:p>
            <a:pPr lvl="1" indent="-342900">
              <a:spcBef>
                <a:spcPts val="1800"/>
              </a:spcBef>
              <a:spcAft>
                <a:spcPts val="600"/>
              </a:spcAft>
              <a:buFont typeface="Arial" panose="020B0604020202020204" pitchFamily="34" charset="0"/>
              <a:buChar char="•"/>
              <a:defRPr/>
            </a:pPr>
            <a:endParaRPr lang="cs-CZ" altLang="cs-CZ" sz="1800" dirty="0" smtClean="0"/>
          </a:p>
          <a:p>
            <a:pPr marL="355600" indent="-355600" eaLnBrk="1" fontAlgn="auto" hangingPunct="1">
              <a:spcAft>
                <a:spcPts val="600"/>
              </a:spcAft>
              <a:buClr>
                <a:schemeClr val="tx2"/>
              </a:buClr>
              <a:buFont typeface="Arial" charset="0"/>
              <a:buNone/>
              <a:defRPr/>
            </a:pPr>
            <a:endParaRPr lang="cs-CZ" sz="1800" dirty="0" smtClean="0">
              <a:latin typeface="Arial" charset="0"/>
              <a:cs typeface="Arial" charset="0"/>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4270528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72058" y="1124744"/>
            <a:ext cx="8671942" cy="4968552"/>
          </a:xfrm>
        </p:spPr>
        <p:txBody>
          <a:bodyPr rtlCol="0">
            <a:noAutofit/>
          </a:bodyPr>
          <a:lstStyle/>
          <a:p>
            <a:pPr marL="0" indent="0">
              <a:buNone/>
            </a:pPr>
            <a:r>
              <a:rPr lang="cs-CZ" sz="2000" b="1" dirty="0" smtClean="0">
                <a:solidFill>
                  <a:srgbClr val="0070C0"/>
                </a:solidFill>
              </a:rPr>
              <a:t>Nezpůsobilé výdaje</a:t>
            </a:r>
            <a:endParaRPr lang="cs-CZ" sz="2000" b="1" dirty="0"/>
          </a:p>
          <a:p>
            <a:pPr lvl="0"/>
            <a:r>
              <a:rPr lang="cs-CZ" sz="1600" dirty="0" smtClean="0"/>
              <a:t>opravy </a:t>
            </a:r>
            <a:r>
              <a:rPr lang="cs-CZ" sz="1600" dirty="0"/>
              <a:t>a ú</a:t>
            </a:r>
            <a:r>
              <a:rPr lang="cs-CZ" sz="1600" dirty="0" smtClean="0"/>
              <a:t>držba</a:t>
            </a:r>
            <a:r>
              <a:rPr lang="cs-CZ" sz="1600" dirty="0"/>
              <a:t>,</a:t>
            </a:r>
          </a:p>
          <a:p>
            <a:pPr lvl="0"/>
            <a:r>
              <a:rPr lang="cs-CZ" sz="1600" dirty="0"/>
              <a:t>vzdělávání personálu,</a:t>
            </a:r>
          </a:p>
          <a:p>
            <a:pPr lvl="0"/>
            <a:r>
              <a:rPr lang="cs-CZ" sz="1600" dirty="0"/>
              <a:t>výdaje na použité zdravotnické prostředky,</a:t>
            </a:r>
          </a:p>
          <a:p>
            <a:pPr lvl="0"/>
            <a:r>
              <a:rPr lang="cs-CZ" sz="1600" dirty="0"/>
              <a:t>výdaje na </a:t>
            </a:r>
            <a:r>
              <a:rPr lang="cs-CZ" sz="1600" dirty="0" err="1"/>
              <a:t>implantabilní</a:t>
            </a:r>
            <a:r>
              <a:rPr lang="cs-CZ" sz="1600" dirty="0"/>
              <a:t> zdravotnické prostředky,</a:t>
            </a:r>
          </a:p>
          <a:p>
            <a:pPr lvl="0"/>
            <a:r>
              <a:rPr lang="cs-CZ" sz="1600" dirty="0"/>
              <a:t>výdaje na zdravotnické prostředky pro </a:t>
            </a:r>
            <a:r>
              <a:rPr lang="cs-CZ" sz="1600" dirty="0" err="1"/>
              <a:t>sebetestování</a:t>
            </a:r>
            <a:r>
              <a:rPr lang="cs-CZ" sz="1600" dirty="0"/>
              <a:t>,</a:t>
            </a:r>
          </a:p>
          <a:p>
            <a:pPr lvl="0"/>
            <a:r>
              <a:rPr lang="cs-CZ" sz="1600" dirty="0"/>
              <a:t>výdaje na individuálně zhotovené zdravotnické prostředky,</a:t>
            </a:r>
          </a:p>
          <a:p>
            <a:pPr lvl="0"/>
            <a:r>
              <a:rPr lang="cs-CZ" sz="1600" dirty="0"/>
              <a:t>výdaje na zdravotnické prostředky určené pro klinické zkoušky,</a:t>
            </a:r>
          </a:p>
          <a:p>
            <a:pPr lvl="0"/>
            <a:r>
              <a:rPr lang="cs-CZ" sz="1600" dirty="0"/>
              <a:t>výdaje na zdravotnické prostředky určené na hodnocení funkční způsobilosti,</a:t>
            </a:r>
          </a:p>
          <a:p>
            <a:pPr lvl="0"/>
            <a:r>
              <a:rPr lang="cs-CZ" sz="1600" dirty="0"/>
              <a:t>výdaje na spotřební materiál</a:t>
            </a:r>
            <a:r>
              <a:rPr lang="cs-CZ" sz="1600" dirty="0" smtClean="0"/>
              <a:t>, výdaje </a:t>
            </a:r>
            <a:r>
              <a:rPr lang="cs-CZ" sz="1600" dirty="0"/>
              <a:t>na nemocniční a ekonomické informační systémy např. standardní NIS a EKIS, případně mzdové a další systémy (např. PACS), které nejsou zdravotnickými prostředky podle zákona č. 268/2014 Sb., o zdravotnických prostředcích</a:t>
            </a:r>
            <a:r>
              <a:rPr lang="cs-CZ" sz="1600" dirty="0" smtClean="0"/>
              <a:t>,</a:t>
            </a:r>
          </a:p>
          <a:p>
            <a:pPr lvl="0"/>
            <a:r>
              <a:rPr lang="cs-CZ" sz="1600" dirty="0"/>
              <a:t>v</a:t>
            </a:r>
            <a:r>
              <a:rPr lang="cs-CZ" sz="1600" dirty="0" smtClean="0"/>
              <a:t>ýdaje bez přímého vztahu k projektu</a:t>
            </a:r>
            <a:endParaRPr lang="cs-CZ" sz="1600" dirty="0"/>
          </a:p>
          <a:p>
            <a:pPr lvl="0"/>
            <a:r>
              <a:rPr lang="cs-CZ" sz="1600" dirty="0" smtClean="0"/>
              <a:t>výdaje </a:t>
            </a:r>
            <a:r>
              <a:rPr lang="cs-CZ" sz="1600" dirty="0"/>
              <a:t>nesplňující principy hospodárnosti, účelnosti a </a:t>
            </a:r>
            <a:r>
              <a:rPr lang="cs-CZ" sz="1600" dirty="0" smtClean="0"/>
              <a:t>efektivnosti</a:t>
            </a:r>
            <a:r>
              <a:rPr lang="cs-CZ" sz="1600" dirty="0" smtClean="0">
                <a:latin typeface="+mn-lt"/>
                <a:ea typeface="MS Mincho"/>
                <a:cs typeface="Arial"/>
              </a:rPr>
              <a:t>,</a:t>
            </a:r>
            <a:endParaRPr lang="cs-CZ" sz="1600" dirty="0">
              <a:latin typeface="+mn-lt"/>
              <a:ea typeface="MS Mincho"/>
              <a:cs typeface="Times New Roman"/>
            </a:endParaRPr>
          </a:p>
          <a:p>
            <a:pPr marL="0" indent="0">
              <a:buNone/>
            </a:pPr>
            <a:endParaRPr lang="cs-CZ" sz="2000" dirty="0"/>
          </a:p>
          <a:p>
            <a:pPr marL="400050" lvl="1" indent="0">
              <a:spcBef>
                <a:spcPts val="600"/>
              </a:spcBef>
              <a:spcAft>
                <a:spcPts val="600"/>
              </a:spcAft>
              <a:buNone/>
              <a:defRPr/>
            </a:pPr>
            <a:endParaRPr lang="cs-CZ" altLang="cs-CZ" sz="1800" dirty="0" smtClean="0"/>
          </a:p>
          <a:p>
            <a:pPr lvl="1" indent="-342900">
              <a:spcBef>
                <a:spcPts val="1800"/>
              </a:spcBef>
              <a:spcAft>
                <a:spcPts val="600"/>
              </a:spcAft>
              <a:buFont typeface="Arial" panose="020B0604020202020204" pitchFamily="34" charset="0"/>
              <a:buChar char="•"/>
              <a:defRPr/>
            </a:pPr>
            <a:endParaRPr lang="cs-CZ" altLang="cs-CZ" sz="1800" dirty="0" smtClean="0"/>
          </a:p>
          <a:p>
            <a:pPr marL="355600" indent="-355600" eaLnBrk="1" fontAlgn="auto" hangingPunct="1">
              <a:spcAft>
                <a:spcPts val="600"/>
              </a:spcAft>
              <a:buClr>
                <a:schemeClr val="tx2"/>
              </a:buClr>
              <a:buFont typeface="Arial" charset="0"/>
              <a:buNone/>
              <a:defRPr/>
            </a:pPr>
            <a:endParaRPr lang="cs-CZ" sz="1800"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208554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315" name="Subtitle 2"/>
          <p:cNvSpPr>
            <a:spLocks noGrp="1"/>
          </p:cNvSpPr>
          <p:nvPr>
            <p:ph type="subTitle" idx="1"/>
          </p:nvPr>
        </p:nvSpPr>
        <p:spPr>
          <a:xfrm>
            <a:off x="363538" y="4946650"/>
            <a:ext cx="6400800" cy="696913"/>
          </a:xfrm>
        </p:spPr>
        <p:txBody>
          <a:bodyPr>
            <a:normAutofit fontScale="85000" lnSpcReduction="20000"/>
          </a:bodyPr>
          <a:lstStyle/>
          <a:p>
            <a:pPr algn="l" eaLnBrk="1" hangingPunct="1"/>
            <a:r>
              <a:rPr lang="cs-CZ" altLang="cs-CZ" sz="2500" smtClean="0">
                <a:solidFill>
                  <a:srgbClr val="000000"/>
                </a:solidFill>
                <a:ea typeface="Myriad Pro"/>
                <a:cs typeface="Myriad Pro"/>
              </a:rPr>
              <a:t>19. 1. 2016</a:t>
            </a:r>
          </a:p>
          <a:p>
            <a:pPr algn="l" eaLnBrk="1" hangingPunct="1"/>
            <a:r>
              <a:rPr lang="cs-CZ" altLang="cs-CZ" sz="2500" smtClean="0">
                <a:solidFill>
                  <a:srgbClr val="000000"/>
                </a:solidFill>
                <a:ea typeface="Myriad Pro"/>
                <a:cs typeface="Myriad Pro"/>
              </a:rPr>
              <a:t>Praha</a:t>
            </a:r>
            <a:endParaRPr lang="cs-CZ" altLang="cs-CZ" sz="2500" dirty="0" smtClean="0">
              <a:solidFill>
                <a:srgbClr val="000000"/>
              </a:solidFill>
              <a:ea typeface="Myriad Pro"/>
              <a:cs typeface="Myriad Pro"/>
            </a:endParaRPr>
          </a:p>
        </p:txBody>
      </p:sp>
      <p:sp>
        <p:nvSpPr>
          <p:cNvPr id="7" name="Title 1"/>
          <p:cNvSpPr txBox="1">
            <a:spLocks/>
          </p:cNvSpPr>
          <p:nvPr/>
        </p:nvSpPr>
        <p:spPr bwMode="auto">
          <a:xfrm>
            <a:off x="30393" y="548680"/>
            <a:ext cx="7133895" cy="3505795"/>
          </a:xfrm>
          <a:prstGeom prst="rect">
            <a:avLst/>
          </a:prstGeom>
        </p:spPr>
        <p:txBody>
          <a:bodyPr vert="horz" wrap="square" lIns="91440" tIns="45720" rIns="91440" bIns="45720" numCol="1" rtlCol="0" anchor="ctr" anchorCtr="0" compatLnSpc="1">
            <a:prstTxWarp prst="textNoShape">
              <a:avLst/>
            </a:prstTxWarp>
            <a:noAutofit/>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pPr>
              <a:lnSpc>
                <a:spcPct val="107000"/>
              </a:lnSpc>
            </a:pP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200" cap="none" dirty="0">
                <a:solidFill>
                  <a:srgbClr val="0070C0"/>
                </a:solidFill>
                <a:latin typeface="Myriad Pro Black"/>
                <a:ea typeface="Myriad Pro Black"/>
                <a:cs typeface="Myriad Pro Black"/>
              </a:rPr>
              <a:t>Specifický cíl </a:t>
            </a:r>
            <a:r>
              <a:rPr lang="cs-CZ" altLang="cs-CZ" sz="3200" cap="none" dirty="0" smtClean="0">
                <a:solidFill>
                  <a:srgbClr val="0070C0"/>
                </a:solidFill>
                <a:latin typeface="Myriad Pro Black"/>
                <a:ea typeface="Myriad Pro Black"/>
                <a:cs typeface="Myriad Pro Black"/>
              </a:rPr>
              <a:t>2.3 </a:t>
            </a:r>
            <a:r>
              <a:rPr lang="cs-CZ" altLang="cs-CZ" sz="3200" cap="none" dirty="0">
                <a:solidFill>
                  <a:srgbClr val="0070C0"/>
                </a:solidFill>
                <a:latin typeface="Myriad Pro Black"/>
                <a:ea typeface="Myriad Pro Black"/>
                <a:cs typeface="Myriad Pro Black"/>
              </a:rPr>
              <a:t>IROP</a:t>
            </a:r>
          </a:p>
          <a:p>
            <a:pPr>
              <a:lnSpc>
                <a:spcPct val="107000"/>
              </a:lnSpc>
            </a:pPr>
            <a:endParaRPr lang="cs-CZ" altLang="cs-CZ" sz="3200" cap="none" dirty="0">
              <a:solidFill>
                <a:srgbClr val="0070C0"/>
              </a:solidFill>
              <a:latin typeface="Myriad Pro Black"/>
              <a:ea typeface="Myriad Pro Black"/>
              <a:cs typeface="Myriad Pro Black"/>
            </a:endParaRPr>
          </a:p>
          <a:p>
            <a:pPr>
              <a:lnSpc>
                <a:spcPct val="107000"/>
              </a:lnSpc>
            </a:pPr>
            <a:r>
              <a:rPr lang="cs-CZ" altLang="cs-CZ" sz="3200" cap="none" dirty="0" smtClean="0">
                <a:solidFill>
                  <a:srgbClr val="0070C0"/>
                </a:solidFill>
                <a:latin typeface="Myriad Pro Black"/>
                <a:ea typeface="Myriad Pro Black"/>
                <a:cs typeface="Myriad Pro Black"/>
              </a:rPr>
              <a:t>Aleš Pekárek</a:t>
            </a:r>
            <a:endParaRPr lang="cs-CZ" altLang="cs-CZ" sz="3200" cap="none" dirty="0">
              <a:solidFill>
                <a:srgbClr val="0070C0"/>
              </a:solidFill>
              <a:latin typeface="Myriad Pro Black"/>
              <a:ea typeface="Myriad Pro Black"/>
              <a:cs typeface="Myriad Pro Black"/>
            </a:endParaRPr>
          </a:p>
          <a:p>
            <a:pPr>
              <a:lnSpc>
                <a:spcPct val="107000"/>
              </a:lnSpc>
            </a:pPr>
            <a:r>
              <a:rPr lang="cs-CZ" altLang="cs-CZ" sz="3200" cap="none" dirty="0" smtClean="0">
                <a:solidFill>
                  <a:srgbClr val="0070C0"/>
                </a:solidFill>
                <a:latin typeface="Myriad Pro Black"/>
                <a:ea typeface="Myriad Pro Black"/>
                <a:cs typeface="Myriad Pro Black"/>
              </a:rPr>
              <a:t>Vedoucí oddělení řízení</a:t>
            </a:r>
            <a:r>
              <a:rPr lang="cs-CZ" altLang="cs-CZ" sz="3200" cap="none" dirty="0" smtClean="0">
                <a:solidFill>
                  <a:srgbClr val="000000"/>
                </a:solidFill>
                <a:latin typeface="Myriad Pro Black"/>
                <a:ea typeface="Myriad Pro Black"/>
                <a:cs typeface="Myriad Pro Black"/>
              </a:rPr>
              <a:t/>
            </a:r>
            <a:br>
              <a:rPr lang="cs-CZ" altLang="cs-CZ" sz="3200" cap="none" dirty="0" smtClean="0">
                <a:solidFill>
                  <a:srgbClr val="000000"/>
                </a:solidFill>
                <a:latin typeface="Myriad Pro Black"/>
                <a:ea typeface="Myriad Pro Black"/>
                <a:cs typeface="Myriad Pro Black"/>
              </a:rPr>
            </a:br>
            <a:r>
              <a:rPr lang="cs-CZ" altLang="cs-CZ" sz="3200" cap="none" dirty="0" smtClean="0">
                <a:solidFill>
                  <a:srgbClr val="000000"/>
                </a:solidFill>
                <a:latin typeface="Myriad Pro Black"/>
                <a:ea typeface="Myriad Pro Black"/>
                <a:cs typeface="Myriad Pro Black"/>
              </a:rPr>
              <a:t/>
            </a:r>
            <a:br>
              <a:rPr lang="cs-CZ" altLang="cs-CZ" sz="32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r>
              <a:rPr lang="cs-CZ" altLang="cs-CZ" sz="3600" cap="none" dirty="0" smtClean="0">
                <a:solidFill>
                  <a:srgbClr val="000000"/>
                </a:solidFill>
                <a:latin typeface="Myriad Pro Black"/>
                <a:ea typeface="Myriad Pro Black"/>
                <a:cs typeface="Myriad Pro Black"/>
              </a:rPr>
              <a:t/>
            </a:r>
            <a:br>
              <a:rPr lang="cs-CZ" altLang="cs-CZ" sz="3600" cap="none" dirty="0" smtClean="0">
                <a:solidFill>
                  <a:srgbClr val="000000"/>
                </a:solidFill>
                <a:latin typeface="Myriad Pro Black"/>
                <a:ea typeface="Myriad Pro Black"/>
                <a:cs typeface="Myriad Pro Black"/>
              </a:rPr>
            </a:br>
            <a:endParaRPr lang="cs-CZ" altLang="cs-CZ" sz="3600" i="1" cap="none" dirty="0" smtClean="0">
              <a:solidFill>
                <a:srgbClr val="000000"/>
              </a:solidFill>
              <a:latin typeface="Myriad Pro Black"/>
              <a:ea typeface="Myriad Pro Black"/>
              <a:cs typeface="Myriad Pro Black"/>
            </a:endParaRPr>
          </a:p>
        </p:txBody>
      </p:sp>
      <p:sp>
        <p:nvSpPr>
          <p:cNvPr id="2" name="TextovéPole 1"/>
          <p:cNvSpPr txBox="1"/>
          <p:nvPr/>
        </p:nvSpPr>
        <p:spPr>
          <a:xfrm>
            <a:off x="451620" y="4947265"/>
            <a:ext cx="1872208" cy="707886"/>
          </a:xfrm>
          <a:prstGeom prst="rect">
            <a:avLst/>
          </a:prstGeom>
          <a:solidFill>
            <a:schemeClr val="bg1"/>
          </a:solidFill>
        </p:spPr>
        <p:txBody>
          <a:bodyPr wrap="square" rtlCol="0">
            <a:spAutoFit/>
          </a:bodyPr>
          <a:lstStyle/>
          <a:p>
            <a:r>
              <a:rPr lang="cs-CZ" sz="2000" dirty="0" smtClean="0"/>
              <a:t>22. 8. 2017</a:t>
            </a:r>
          </a:p>
          <a:p>
            <a:r>
              <a:rPr lang="cs-CZ" sz="2000" dirty="0" smtClean="0"/>
              <a:t>Praha</a:t>
            </a:r>
            <a:endParaRPr lang="cs-CZ" sz="2000" dirty="0"/>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1854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72058" y="943669"/>
            <a:ext cx="8671942" cy="5005611"/>
          </a:xfrm>
        </p:spPr>
        <p:txBody>
          <a:bodyPr rtlCol="0">
            <a:noAutofit/>
          </a:bodyPr>
          <a:lstStyle/>
          <a:p>
            <a:pPr marL="0" indent="0">
              <a:buNone/>
            </a:pPr>
            <a:r>
              <a:rPr lang="cs-CZ" sz="2000" b="1" dirty="0" smtClean="0">
                <a:solidFill>
                  <a:srgbClr val="0070C0"/>
                </a:solidFill>
              </a:rPr>
              <a:t>Nezpůsobilé </a:t>
            </a:r>
            <a:r>
              <a:rPr lang="cs-CZ" sz="2000" b="1" dirty="0">
                <a:solidFill>
                  <a:srgbClr val="0070C0"/>
                </a:solidFill>
              </a:rPr>
              <a:t>výdaje: </a:t>
            </a:r>
            <a:endParaRPr lang="cs-CZ" sz="2000" b="1" dirty="0"/>
          </a:p>
          <a:p>
            <a:pPr lvl="0"/>
            <a:r>
              <a:rPr lang="cs-CZ" sz="1600" dirty="0"/>
              <a:t>výdaje na nepovinnou publicitu,</a:t>
            </a:r>
          </a:p>
          <a:p>
            <a:pPr lvl="0"/>
            <a:r>
              <a:rPr lang="cs-CZ" sz="1600" dirty="0"/>
              <a:t>výdaje na zpracování žádosti o podporu,</a:t>
            </a:r>
          </a:p>
          <a:p>
            <a:pPr lvl="0"/>
            <a:r>
              <a:rPr lang="cs-CZ" sz="1600" dirty="0"/>
              <a:t>výdaje na externí management projektu a zpracování </a:t>
            </a:r>
            <a:r>
              <a:rPr lang="cs-CZ" sz="1600" dirty="0" err="1" smtClean="0"/>
              <a:t>Monit</a:t>
            </a:r>
            <a:r>
              <a:rPr lang="cs-CZ" sz="1600" dirty="0" smtClean="0"/>
              <a:t>. </a:t>
            </a:r>
            <a:r>
              <a:rPr lang="cs-CZ" sz="1600" dirty="0"/>
              <a:t>zpráv a Žádostí o platbu,</a:t>
            </a:r>
          </a:p>
          <a:p>
            <a:pPr lvl="0"/>
            <a:r>
              <a:rPr lang="cs-CZ" sz="1600" dirty="0"/>
              <a:t>výdaje převyšující maximální výši způsobilých výdajů projektu,</a:t>
            </a:r>
          </a:p>
          <a:p>
            <a:pPr lvl="0"/>
            <a:r>
              <a:rPr lang="cs-CZ" sz="1600" dirty="0"/>
              <a:t>výdaje vzniklé nad rámec Rozhodnutí,</a:t>
            </a:r>
          </a:p>
          <a:p>
            <a:pPr lvl="0"/>
            <a:r>
              <a:rPr lang="cs-CZ" sz="1600" dirty="0"/>
              <a:t>DPH, pokud žadatel má nárok na odpočet DPH ve smyslu zákona č. 235/2004 Sb., o dani z přidané hodnoty, </a:t>
            </a:r>
          </a:p>
          <a:p>
            <a:pPr lvl="0"/>
            <a:r>
              <a:rPr lang="cs-CZ" sz="1600" dirty="0"/>
              <a:t>jiné daně,</a:t>
            </a:r>
          </a:p>
          <a:p>
            <a:pPr lvl="0"/>
            <a:r>
              <a:rPr lang="cs-CZ" sz="1600" dirty="0"/>
              <a:t>splátky půjček a úvěrů,</a:t>
            </a:r>
          </a:p>
          <a:p>
            <a:pPr lvl="0"/>
            <a:r>
              <a:rPr lang="cs-CZ" sz="1600" dirty="0"/>
              <a:t>úroky z úvěrů,</a:t>
            </a:r>
          </a:p>
          <a:p>
            <a:pPr lvl="0"/>
            <a:r>
              <a:rPr lang="cs-CZ" sz="1600" dirty="0"/>
              <a:t>sankce a penále,</a:t>
            </a:r>
          </a:p>
          <a:p>
            <a:pPr lvl="0"/>
            <a:r>
              <a:rPr lang="cs-CZ" sz="1600" dirty="0"/>
              <a:t>výdaje na záruky, pojištění, bankovní poplatky, kursové ztráty, celní a správní poplatky,</a:t>
            </a:r>
          </a:p>
          <a:p>
            <a:pPr lvl="0"/>
            <a:r>
              <a:rPr lang="cs-CZ" sz="1600" dirty="0"/>
              <a:t>výdaje na vedlejší aktivity projektu přesahující 15 % celkových způsobilých výdajů </a:t>
            </a:r>
            <a:r>
              <a:rPr lang="cs-CZ" sz="1600" dirty="0" smtClean="0"/>
              <a:t>projektu,</a:t>
            </a:r>
          </a:p>
          <a:p>
            <a:pPr lvl="0"/>
            <a:r>
              <a:rPr lang="cs-CZ" sz="1600" dirty="0"/>
              <a:t>výdaje na nákup nemovitostí nad cenu zjištěnou znaleckým posudkem,</a:t>
            </a:r>
          </a:p>
          <a:p>
            <a:pPr lvl="0"/>
            <a:r>
              <a:rPr lang="cs-CZ" sz="1600" dirty="0"/>
              <a:t>výdaje na nákup pozemku nad stanovený limit 10 % celkových způsobilých výdajů.</a:t>
            </a:r>
          </a:p>
          <a:p>
            <a:endParaRPr lang="cs-CZ" sz="1600" dirty="0"/>
          </a:p>
          <a:p>
            <a:pPr marL="0" lvl="0" indent="0">
              <a:buNone/>
            </a:pPr>
            <a:endParaRPr lang="cs-CZ" sz="1600" dirty="0"/>
          </a:p>
          <a:p>
            <a:pPr marL="0" indent="0">
              <a:buNone/>
            </a:pPr>
            <a:endParaRPr lang="cs-CZ" sz="1600" dirty="0"/>
          </a:p>
          <a:p>
            <a:pPr marL="400050" lvl="1" indent="0">
              <a:spcBef>
                <a:spcPts val="600"/>
              </a:spcBef>
              <a:spcAft>
                <a:spcPts val="600"/>
              </a:spcAft>
              <a:buNone/>
              <a:defRPr/>
            </a:pPr>
            <a:endParaRPr lang="cs-CZ" altLang="cs-CZ" sz="1800" dirty="0" smtClean="0"/>
          </a:p>
          <a:p>
            <a:pPr lvl="1" indent="-342900">
              <a:spcBef>
                <a:spcPts val="1800"/>
              </a:spcBef>
              <a:spcAft>
                <a:spcPts val="600"/>
              </a:spcAft>
              <a:buFont typeface="Arial" panose="020B0604020202020204" pitchFamily="34" charset="0"/>
              <a:buChar char="•"/>
              <a:defRPr/>
            </a:pPr>
            <a:endParaRPr lang="cs-CZ" altLang="cs-CZ" sz="1800" dirty="0" smtClean="0"/>
          </a:p>
          <a:p>
            <a:pPr marL="355600" indent="-355600" eaLnBrk="1" fontAlgn="auto" hangingPunct="1">
              <a:spcAft>
                <a:spcPts val="600"/>
              </a:spcAft>
              <a:buClr>
                <a:schemeClr val="tx2"/>
              </a:buClr>
              <a:buFont typeface="Arial" charset="0"/>
              <a:buNone/>
              <a:defRPr/>
            </a:pPr>
            <a:endParaRPr lang="cs-CZ" sz="1800"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2309168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94328" y="1340768"/>
            <a:ext cx="8326144" cy="4896544"/>
          </a:xfrm>
        </p:spPr>
        <p:txBody>
          <a:bodyPr rtlCol="0">
            <a:noAutofit/>
          </a:bodyPr>
          <a:lstStyle/>
          <a:p>
            <a:pPr marL="0" indent="0">
              <a:buNone/>
            </a:pPr>
            <a:r>
              <a:rPr lang="cs-CZ" sz="2000" b="1" dirty="0">
                <a:solidFill>
                  <a:srgbClr val="0070C0"/>
                </a:solidFill>
              </a:rPr>
              <a:t>Povinné přílohy </a:t>
            </a:r>
            <a:r>
              <a:rPr lang="cs-CZ" sz="2000" b="1" dirty="0" smtClean="0">
                <a:solidFill>
                  <a:srgbClr val="0070C0"/>
                </a:solidFill>
              </a:rPr>
              <a:t>žádosti</a:t>
            </a:r>
          </a:p>
          <a:p>
            <a:pPr marL="0" indent="0" algn="just">
              <a:buNone/>
            </a:pPr>
            <a:r>
              <a:rPr lang="cs-CZ" sz="1800" i="1" dirty="0"/>
              <a:t>Pokud je některá povinná příloha pro žadatele nerelevantní (např. projektová dokumentace pro vydání stavebního povolení nebo pro ohlášení stavby v případě, že předmětem projektu je pouze pořízení vybavení a technologií), žadatel nahraje jako přílohu dokument, ve kterém uvede zdůvodnění nedoložení povinné přílohy. 	</a:t>
            </a:r>
            <a:endParaRPr lang="cs-CZ" sz="1800" dirty="0"/>
          </a:p>
          <a:p>
            <a:pPr marL="0" indent="0">
              <a:spcBef>
                <a:spcPts val="1200"/>
              </a:spcBef>
              <a:buNone/>
            </a:pPr>
            <a:r>
              <a:rPr lang="cs-CZ" sz="2000" b="1" dirty="0"/>
              <a:t>1. </a:t>
            </a:r>
            <a:r>
              <a:rPr lang="cs-CZ" sz="2000" b="1" dirty="0" smtClean="0"/>
              <a:t>	Plná </a:t>
            </a:r>
            <a:r>
              <a:rPr lang="cs-CZ" sz="2000" b="1" dirty="0"/>
              <a:t>moc </a:t>
            </a:r>
          </a:p>
          <a:p>
            <a:pPr marL="0" indent="0">
              <a:spcBef>
                <a:spcPts val="1200"/>
              </a:spcBef>
              <a:buNone/>
            </a:pPr>
            <a:r>
              <a:rPr lang="cs-CZ" sz="2000" b="1" dirty="0"/>
              <a:t>2. </a:t>
            </a:r>
            <a:r>
              <a:rPr lang="cs-CZ" sz="2000" b="1" dirty="0" smtClean="0"/>
              <a:t>	Zadávací a výběrová řízení</a:t>
            </a:r>
            <a:endParaRPr lang="cs-CZ" sz="2000" b="1" dirty="0"/>
          </a:p>
          <a:p>
            <a:pPr marL="0" indent="0">
              <a:spcBef>
                <a:spcPts val="1200"/>
              </a:spcBef>
              <a:buNone/>
            </a:pPr>
            <a:r>
              <a:rPr lang="cs-CZ" sz="2000" b="1" dirty="0" smtClean="0"/>
              <a:t>3. 	Územní </a:t>
            </a:r>
            <a:r>
              <a:rPr lang="cs-CZ" sz="2000" b="1" dirty="0"/>
              <a:t>rozhodnutí s nabytím právní moci nebo územní </a:t>
            </a:r>
            <a:r>
              <a:rPr lang="cs-CZ" sz="2000" b="1" dirty="0" smtClean="0"/>
              <a:t>	souhlas  nebo </a:t>
            </a:r>
            <a:r>
              <a:rPr lang="cs-CZ" sz="2000" b="1" dirty="0"/>
              <a:t>účinná veřejnosprávní smlouva nahrazující </a:t>
            </a:r>
            <a:r>
              <a:rPr lang="cs-CZ" sz="2000" b="1" dirty="0" smtClean="0"/>
              <a:t>	územní </a:t>
            </a:r>
            <a:r>
              <a:rPr lang="cs-CZ" sz="2000" b="1" dirty="0"/>
              <a:t>řízení  </a:t>
            </a:r>
          </a:p>
          <a:p>
            <a:pPr marL="0" lvl="0" indent="0">
              <a:spcBef>
                <a:spcPts val="1200"/>
              </a:spcBef>
              <a:buNone/>
            </a:pPr>
            <a:r>
              <a:rPr lang="cs-CZ" sz="2000" b="1" dirty="0" smtClean="0"/>
              <a:t>4. 	Žádost </a:t>
            </a:r>
            <a:r>
              <a:rPr lang="cs-CZ" sz="2000" b="1" dirty="0"/>
              <a:t>o stavební povolení nebo ohlášení, případně stavební </a:t>
            </a:r>
            <a:r>
              <a:rPr lang="cs-CZ" sz="2000" b="1" dirty="0" smtClean="0"/>
              <a:t>	povolení </a:t>
            </a:r>
            <a:r>
              <a:rPr lang="cs-CZ" sz="2000" b="1" dirty="0"/>
              <a:t>nebo souhlas s provedením ohlášeného stavebního </a:t>
            </a:r>
            <a:r>
              <a:rPr lang="cs-CZ" sz="2000" b="1" dirty="0" smtClean="0"/>
              <a:t>	záměru </a:t>
            </a:r>
            <a:r>
              <a:rPr lang="cs-CZ" sz="2000" b="1" dirty="0"/>
              <a:t>nebo veřejnoprávní smlouva nahrazující stavební povolení. </a:t>
            </a:r>
            <a:endParaRPr lang="cs-CZ" sz="2000" dirty="0"/>
          </a:p>
          <a:p>
            <a:pPr marL="0" indent="0">
              <a:spcBef>
                <a:spcPts val="1200"/>
              </a:spcBef>
              <a:buNone/>
            </a:pPr>
            <a:endParaRPr lang="pl-PL" sz="2000" b="1" dirty="0" smtClean="0"/>
          </a:p>
          <a:p>
            <a:pPr marL="0" indent="0">
              <a:spcBef>
                <a:spcPts val="1200"/>
              </a:spcBef>
              <a:buNone/>
            </a:pPr>
            <a:r>
              <a:rPr lang="pl-PL" sz="2000" b="1" dirty="0" smtClean="0"/>
              <a:t> </a:t>
            </a:r>
            <a:endParaRPr lang="cs-CZ" sz="2000" b="1" dirty="0"/>
          </a:p>
          <a:p>
            <a:pPr marL="0" indent="0">
              <a:spcBef>
                <a:spcPts val="1200"/>
              </a:spcBef>
              <a:buNone/>
            </a:pPr>
            <a:endParaRPr lang="cs-CZ" sz="2000" dirty="0"/>
          </a:p>
          <a:p>
            <a:pPr marL="0" indent="0">
              <a:buNone/>
            </a:pPr>
            <a:endParaRPr lang="cs-CZ" sz="1400" b="1" dirty="0" smtClean="0"/>
          </a:p>
          <a:p>
            <a:pPr lvl="1" indent="-342900">
              <a:spcBef>
                <a:spcPts val="600"/>
              </a:spcBef>
              <a:spcAft>
                <a:spcPts val="600"/>
              </a:spcAft>
              <a:buFont typeface="+mj-lt"/>
              <a:buAutoNum type="arabicPeriod"/>
              <a:defRPr/>
            </a:pPr>
            <a:endParaRPr lang="cs-CZ" sz="2400" dirty="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None/>
              <a:defRPr/>
            </a:pPr>
            <a:endParaRPr lang="cs-CZ" sz="2400" dirty="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a:p>
          <a:p>
            <a:pPr lvl="1" indent="-342900">
              <a:spcBef>
                <a:spcPts val="600"/>
              </a:spcBef>
              <a:spcAft>
                <a:spcPts val="600"/>
              </a:spcAft>
              <a:buFont typeface="+mj-lt"/>
              <a:buAutoNum type="arabicPeriod"/>
              <a:defRPr/>
            </a:pPr>
            <a:endParaRPr lang="cs-CZ" sz="2000" dirty="0"/>
          </a:p>
          <a:p>
            <a:pPr lvl="1" indent="-342900">
              <a:spcBef>
                <a:spcPts val="600"/>
              </a:spcBef>
              <a:spcAft>
                <a:spcPts val="600"/>
              </a:spcAft>
              <a:buFont typeface="+mj-lt"/>
              <a:buAutoNum type="arabicPeriod"/>
              <a:defRPr/>
            </a:pPr>
            <a:endParaRPr lang="cs-CZ" altLang="cs-CZ" sz="1800" dirty="0" smtClean="0"/>
          </a:p>
          <a:p>
            <a:pPr marL="355600" indent="-355600" eaLnBrk="1" fontAlgn="auto" hangingPunct="1">
              <a:spcAft>
                <a:spcPts val="600"/>
              </a:spcAft>
              <a:buClr>
                <a:schemeClr val="tx2"/>
              </a:buClr>
              <a:buFont typeface="Arial" charset="0"/>
              <a:buNone/>
              <a:defRPr/>
            </a:pPr>
            <a:endParaRPr lang="cs-CZ" sz="1800" dirty="0" smtClean="0">
              <a:latin typeface="Arial" charset="0"/>
              <a:cs typeface="Arial" charset="0"/>
            </a:endParaRPr>
          </a:p>
        </p:txBody>
      </p:sp>
      <p:pic>
        <p:nvPicPr>
          <p:cNvPr id="5"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7"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871853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89654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cs-CZ" sz="2000" b="1" dirty="0" smtClean="0">
                <a:solidFill>
                  <a:srgbClr val="0070C0"/>
                </a:solidFill>
              </a:rPr>
              <a:t>Povinné přílohy žádosti</a:t>
            </a:r>
          </a:p>
          <a:p>
            <a:pPr marL="0" indent="0">
              <a:buFont typeface="Arial"/>
              <a:buNone/>
            </a:pPr>
            <a:endParaRPr lang="cs-CZ" sz="1400" dirty="0"/>
          </a:p>
          <a:p>
            <a:pPr marL="0" indent="0">
              <a:spcBef>
                <a:spcPts val="1200"/>
              </a:spcBef>
              <a:buNone/>
            </a:pPr>
            <a:r>
              <a:rPr lang="cs-CZ" sz="2000" b="1" dirty="0"/>
              <a:t>5</a:t>
            </a:r>
            <a:r>
              <a:rPr lang="cs-CZ" sz="2000" b="1" dirty="0" smtClean="0"/>
              <a:t>.</a:t>
            </a:r>
            <a:r>
              <a:rPr lang="cs-CZ" sz="2000" b="1" dirty="0"/>
              <a:t>	Projektová dokumentace pro vydání stavebního povolení nebo </a:t>
            </a:r>
            <a:r>
              <a:rPr lang="cs-CZ" sz="2000" b="1" dirty="0" smtClean="0"/>
              <a:t> 	pro </a:t>
            </a:r>
            <a:r>
              <a:rPr lang="cs-CZ" sz="2000" b="1" dirty="0"/>
              <a:t>ohlášení stavby</a:t>
            </a:r>
          </a:p>
          <a:p>
            <a:pPr marL="0" indent="0">
              <a:spcBef>
                <a:spcPts val="1200"/>
              </a:spcBef>
              <a:buNone/>
            </a:pPr>
            <a:r>
              <a:rPr lang="pl-PL" sz="2000" b="1" dirty="0"/>
              <a:t>6</a:t>
            </a:r>
            <a:r>
              <a:rPr lang="pl-PL" sz="2000" b="1" dirty="0" smtClean="0"/>
              <a:t>. 	Doklad </a:t>
            </a:r>
            <a:r>
              <a:rPr lang="pl-PL" sz="2000" b="1" dirty="0"/>
              <a:t>o prokázání právních vztahů k nemovitému majetku, který </a:t>
            </a:r>
            <a:r>
              <a:rPr lang="pl-PL" sz="2000" b="1" dirty="0" smtClean="0"/>
              <a:t>	je </a:t>
            </a:r>
            <a:r>
              <a:rPr lang="pl-PL" sz="2000" b="1" dirty="0"/>
              <a:t>předmětem projektu</a:t>
            </a:r>
          </a:p>
          <a:p>
            <a:pPr marL="0" indent="0">
              <a:spcBef>
                <a:spcPts val="1200"/>
              </a:spcBef>
              <a:buNone/>
            </a:pPr>
            <a:r>
              <a:rPr lang="cs-CZ" sz="2000" b="1" dirty="0"/>
              <a:t>7</a:t>
            </a:r>
            <a:r>
              <a:rPr lang="cs-CZ" sz="2000" b="1" dirty="0" smtClean="0"/>
              <a:t>. 	Podklady </a:t>
            </a:r>
            <a:r>
              <a:rPr lang="cs-CZ" sz="2000" b="1" dirty="0"/>
              <a:t>pro hodnocení projektu</a:t>
            </a:r>
          </a:p>
          <a:p>
            <a:pPr marL="0" indent="0">
              <a:spcBef>
                <a:spcPts val="1200"/>
              </a:spcBef>
              <a:buNone/>
            </a:pPr>
            <a:r>
              <a:rPr lang="cs-CZ" sz="2000" b="1" dirty="0"/>
              <a:t>8</a:t>
            </a:r>
            <a:r>
              <a:rPr lang="cs-CZ" sz="2000" b="1" dirty="0" smtClean="0"/>
              <a:t>. 	Položkový </a:t>
            </a:r>
            <a:r>
              <a:rPr lang="cs-CZ" sz="2000" b="1" dirty="0"/>
              <a:t>rozpočet </a:t>
            </a:r>
            <a:r>
              <a:rPr lang="cs-CZ" sz="2000" b="1" dirty="0" smtClean="0"/>
              <a:t>stavby</a:t>
            </a:r>
          </a:p>
          <a:p>
            <a:pPr marL="0" indent="0">
              <a:spcBef>
                <a:spcPts val="1200"/>
              </a:spcBef>
              <a:buNone/>
            </a:pPr>
            <a:r>
              <a:rPr lang="cs-CZ" sz="2000" b="1" dirty="0"/>
              <a:t>9</a:t>
            </a:r>
            <a:r>
              <a:rPr lang="cs-CZ" sz="2000" b="1" dirty="0" smtClean="0"/>
              <a:t>.</a:t>
            </a:r>
            <a:r>
              <a:rPr lang="cs-CZ" sz="2000" b="1" dirty="0"/>
              <a:t>	Oprávnění nebo registrace k poskytování zdravotních služeb v </a:t>
            </a:r>
            <a:r>
              <a:rPr lang="cs-CZ" sz="2000" b="1" dirty="0" smtClean="0"/>
              <a:t>	uvedených </a:t>
            </a:r>
            <a:r>
              <a:rPr lang="cs-CZ" sz="2000" b="1" dirty="0"/>
              <a:t>oborech dle zákona č. 372/2011 Sb., o zdravotních </a:t>
            </a:r>
            <a:r>
              <a:rPr lang="cs-CZ" sz="2000" b="1" dirty="0" smtClean="0"/>
              <a:t>	službách </a:t>
            </a:r>
            <a:r>
              <a:rPr lang="cs-CZ" sz="2000" b="1" dirty="0"/>
              <a:t>a podmínkách jejich poskytování, v platném znění</a:t>
            </a:r>
          </a:p>
          <a:p>
            <a:pPr marL="0" indent="0">
              <a:spcBef>
                <a:spcPts val="1200"/>
              </a:spcBef>
              <a:buNone/>
            </a:pPr>
            <a:endParaRPr lang="cs-CZ" sz="2000" b="1" dirty="0"/>
          </a:p>
          <a:p>
            <a:endParaRPr lang="cs-CZ" sz="1400" dirty="0" smtClean="0"/>
          </a:p>
          <a:p>
            <a:pPr marL="0" indent="0">
              <a:buFont typeface="Arial"/>
              <a:buNone/>
            </a:pPr>
            <a:endParaRPr lang="cs-CZ" sz="1400" b="1"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79962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32048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cs-CZ" sz="2000" b="1" dirty="0" smtClean="0">
                <a:solidFill>
                  <a:srgbClr val="0070C0"/>
                </a:solidFill>
              </a:rPr>
              <a:t>Povinné přílohy žádosti </a:t>
            </a:r>
          </a:p>
          <a:p>
            <a:pPr marL="0" indent="0">
              <a:buFont typeface="Arial"/>
              <a:buNone/>
            </a:pPr>
            <a:endParaRPr lang="cs-CZ" sz="2000" b="1" dirty="0" smtClean="0">
              <a:solidFill>
                <a:srgbClr val="FF0000"/>
              </a:solidFill>
            </a:endParaRPr>
          </a:p>
          <a:p>
            <a:pPr marL="0" indent="0">
              <a:lnSpc>
                <a:spcPct val="150000"/>
              </a:lnSpc>
              <a:spcBef>
                <a:spcPts val="1200"/>
              </a:spcBef>
              <a:buNone/>
            </a:pPr>
            <a:r>
              <a:rPr lang="cs-CZ" sz="2000" b="1" dirty="0" smtClean="0"/>
              <a:t>10. Stanovisko Ministerstva zdravotnictví České republiky</a:t>
            </a:r>
          </a:p>
          <a:p>
            <a:pPr marL="0" indent="0">
              <a:lnSpc>
                <a:spcPct val="150000"/>
              </a:lnSpc>
              <a:spcBef>
                <a:spcPts val="1200"/>
              </a:spcBef>
              <a:buNone/>
            </a:pPr>
            <a:r>
              <a:rPr lang="cs-CZ" sz="2000" b="1" dirty="0" smtClean="0"/>
              <a:t>11. Vyjádření Všeobecné zdravotní pojišťovny ČR</a:t>
            </a:r>
          </a:p>
          <a:p>
            <a:pPr marL="0" indent="0">
              <a:lnSpc>
                <a:spcPct val="150000"/>
              </a:lnSpc>
              <a:spcBef>
                <a:spcPts val="1200"/>
              </a:spcBef>
              <a:buNone/>
            </a:pPr>
            <a:r>
              <a:rPr lang="cs-CZ" sz="2000" b="1" dirty="0" smtClean="0"/>
              <a:t>12. Vyjádření zaměstnanecké zdravotní pojišťovny</a:t>
            </a:r>
          </a:p>
          <a:p>
            <a:pPr marL="0" indent="0">
              <a:lnSpc>
                <a:spcPct val="150000"/>
              </a:lnSpc>
              <a:spcBef>
                <a:spcPts val="1200"/>
              </a:spcBef>
              <a:buNone/>
            </a:pPr>
            <a:r>
              <a:rPr lang="cs-CZ" sz="2000" b="1" dirty="0" smtClean="0"/>
              <a:t>13. Čestné prohlášení o skutečném majiteli</a:t>
            </a:r>
          </a:p>
          <a:p>
            <a:pPr marL="0" indent="0">
              <a:spcBef>
                <a:spcPts val="1200"/>
              </a:spcBef>
              <a:buNone/>
            </a:pPr>
            <a:endParaRPr lang="cs-CZ" sz="2000" dirty="0"/>
          </a:p>
          <a:p>
            <a:pPr marL="0" indent="0">
              <a:spcBef>
                <a:spcPts val="1200"/>
              </a:spcBef>
              <a:buNone/>
            </a:pPr>
            <a:endParaRPr lang="cs-CZ" sz="2000" dirty="0" smtClean="0"/>
          </a:p>
          <a:p>
            <a:pPr marL="457200" indent="-457200">
              <a:spcBef>
                <a:spcPts val="1200"/>
              </a:spcBef>
              <a:buAutoNum type="arabicPeriod" startAt="13"/>
            </a:pPr>
            <a:endParaRPr lang="cs-CZ" sz="2000" dirty="0"/>
          </a:p>
          <a:p>
            <a:endParaRPr lang="cs-CZ" sz="1400" dirty="0" smtClean="0"/>
          </a:p>
          <a:p>
            <a:pPr marL="0" indent="0">
              <a:buFont typeface="Arial"/>
              <a:buNone/>
            </a:pPr>
            <a:endParaRPr lang="cs-CZ" sz="1400" b="1"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409843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graphicFrame>
        <p:nvGraphicFramePr>
          <p:cNvPr id="7" name="Zástupný symbol pro obsah 4"/>
          <p:cNvGraphicFramePr>
            <a:graphicFrameLocks/>
          </p:cNvGraphicFramePr>
          <p:nvPr>
            <p:extLst>
              <p:ext uri="{D42A27DB-BD31-4B8C-83A1-F6EECF244321}">
                <p14:modId xmlns:p14="http://schemas.microsoft.com/office/powerpoint/2010/main" val="616408621"/>
              </p:ext>
            </p:extLst>
          </p:nvPr>
        </p:nvGraphicFramePr>
        <p:xfrm>
          <a:off x="457200" y="872716"/>
          <a:ext cx="8108462" cy="5310704"/>
        </p:xfrm>
        <a:graphic>
          <a:graphicData uri="http://schemas.openxmlformats.org/drawingml/2006/table">
            <a:tbl>
              <a:tblPr firstRow="1" bandRow="1">
                <a:tableStyleId>{5C22544A-7EE6-4342-B048-85BDC9FD1C3A}</a:tableStyleId>
              </a:tblPr>
              <a:tblGrid>
                <a:gridCol w="8108462"/>
              </a:tblGrid>
              <a:tr h="364978">
                <a:tc>
                  <a:txBody>
                    <a:bodyPr/>
                    <a:lstStyle/>
                    <a:p>
                      <a:pPr algn="ctr"/>
                      <a:r>
                        <a:rPr lang="cs-CZ" dirty="0" smtClean="0"/>
                        <a:t>Kapitoly</a:t>
                      </a:r>
                      <a:r>
                        <a:rPr lang="cs-CZ" baseline="0" dirty="0" smtClean="0"/>
                        <a:t> Podkladů pro hodnocení projektu</a:t>
                      </a:r>
                      <a:endParaRPr lang="cs-CZ" dirty="0"/>
                    </a:p>
                  </a:txBody>
                  <a:tcPr/>
                </a:tc>
              </a:tr>
              <a:tr h="364978">
                <a:tc>
                  <a:txBody>
                    <a:bodyPr/>
                    <a:lstStyle/>
                    <a:p>
                      <a:r>
                        <a:rPr lang="cs-CZ" dirty="0" smtClean="0"/>
                        <a:t>Základní informace o žadateli</a:t>
                      </a:r>
                      <a:endParaRPr lang="cs-CZ" dirty="0"/>
                    </a:p>
                  </a:txBody>
                  <a:tcPr/>
                </a:tc>
              </a:tr>
              <a:tr h="364978">
                <a:tc>
                  <a:txBody>
                    <a:bodyPr/>
                    <a:lstStyle/>
                    <a:p>
                      <a:r>
                        <a:rPr lang="cs-CZ" dirty="0" smtClean="0"/>
                        <a:t>Charakteristika</a:t>
                      </a:r>
                      <a:r>
                        <a:rPr lang="cs-CZ" baseline="0" dirty="0" smtClean="0"/>
                        <a:t> projektu a jeho soulad s programem</a:t>
                      </a:r>
                      <a:endParaRPr lang="cs-CZ" dirty="0"/>
                    </a:p>
                  </a:txBody>
                  <a:tcPr/>
                </a:tc>
              </a:tr>
              <a:tr h="36497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Podrobný popis projektu</a:t>
                      </a:r>
                    </a:p>
                  </a:txBody>
                  <a:tcPr/>
                </a:tc>
              </a:tr>
              <a:tr h="6387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Podrobný popis projektu hlavní aktivity v části B vybavení mobilních komunitních týmů</a:t>
                      </a:r>
                    </a:p>
                  </a:txBody>
                  <a:tcPr/>
                </a:tc>
              </a:tr>
              <a:tr h="37294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Popis zajištění služby</a:t>
                      </a:r>
                    </a:p>
                  </a:txBody>
                  <a:tcPr/>
                </a:tc>
              </a:tr>
              <a:tr h="63871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dirty="0" smtClean="0"/>
                        <a:t>Způsob</a:t>
                      </a:r>
                      <a:r>
                        <a:rPr lang="cs-CZ" baseline="0" dirty="0" smtClean="0"/>
                        <a:t> stanovení cen do rozpočtu</a:t>
                      </a:r>
                      <a:endParaRPr lang="cs-CZ" dirty="0" smtClean="0"/>
                    </a:p>
                    <a:p>
                      <a:pPr lvl="0"/>
                      <a:endParaRPr lang="cs-CZ" sz="1800" b="0" kern="1200" dirty="0">
                        <a:solidFill>
                          <a:schemeClr val="dk1"/>
                        </a:solidFill>
                        <a:effectLst/>
                        <a:latin typeface="+mn-lt"/>
                        <a:ea typeface="+mn-ea"/>
                        <a:cs typeface="+mn-cs"/>
                      </a:endParaRPr>
                    </a:p>
                  </a:txBody>
                  <a:tcPr/>
                </a:tc>
              </a:tr>
              <a:tr h="364978">
                <a:tc>
                  <a:txBody>
                    <a:bodyPr/>
                    <a:lstStyle/>
                    <a:p>
                      <a:r>
                        <a:rPr lang="cs-CZ" dirty="0" smtClean="0"/>
                        <a:t>Harmonogram</a:t>
                      </a:r>
                      <a:r>
                        <a:rPr lang="cs-CZ" baseline="0" dirty="0" smtClean="0"/>
                        <a:t> realizace projektu</a:t>
                      </a:r>
                      <a:endParaRPr lang="cs-CZ" dirty="0"/>
                    </a:p>
                  </a:txBody>
                  <a:tcPr/>
                </a:tc>
              </a:tr>
              <a:tr h="364978">
                <a:tc>
                  <a:txBody>
                    <a:bodyPr/>
                    <a:lstStyle/>
                    <a:p>
                      <a:r>
                        <a:rPr lang="cs-CZ" dirty="0" smtClean="0"/>
                        <a:t>Připravenost</a:t>
                      </a:r>
                      <a:r>
                        <a:rPr lang="cs-CZ" baseline="0" dirty="0" smtClean="0"/>
                        <a:t> projektu k realizaci</a:t>
                      </a:r>
                      <a:endParaRPr lang="cs-CZ" dirty="0"/>
                    </a:p>
                  </a:txBody>
                  <a:tcPr/>
                </a:tc>
              </a:tr>
              <a:tr h="36497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Prokázání</a:t>
                      </a:r>
                      <a:r>
                        <a:rPr lang="cs-CZ" baseline="0" dirty="0" smtClean="0"/>
                        <a:t> vlastnických vztahů</a:t>
                      </a:r>
                      <a:endParaRPr lang="cs-CZ" dirty="0" smtClean="0"/>
                    </a:p>
                  </a:txBody>
                  <a:tcPr/>
                </a:tc>
              </a:tr>
              <a:tr h="364978">
                <a:tc>
                  <a:txBody>
                    <a:bodyPr/>
                    <a:lstStyle/>
                    <a:p>
                      <a:r>
                        <a:rPr lang="cs-CZ" dirty="0" smtClean="0"/>
                        <a:t>Vliv</a:t>
                      </a:r>
                      <a:r>
                        <a:rPr lang="cs-CZ" baseline="0" dirty="0" smtClean="0"/>
                        <a:t> projektu na horizontální kritéria</a:t>
                      </a:r>
                    </a:p>
                  </a:txBody>
                  <a:tcPr/>
                </a:tc>
              </a:tr>
              <a:tr h="364978">
                <a:tc>
                  <a:txBody>
                    <a:bodyPr/>
                    <a:lstStyle/>
                    <a:p>
                      <a:r>
                        <a:rPr lang="cs-CZ" baseline="0" dirty="0" smtClean="0"/>
                        <a:t>Zajištění udržitelnosti projektu</a:t>
                      </a:r>
                    </a:p>
                  </a:txBody>
                  <a:tcPr/>
                </a:tc>
              </a:tr>
              <a:tr h="364978">
                <a:tc>
                  <a:txBody>
                    <a:bodyPr/>
                    <a:lstStyle/>
                    <a:p>
                      <a:r>
                        <a:rPr lang="cs-CZ" baseline="0" dirty="0" smtClean="0"/>
                        <a:t>Finanční analýza</a:t>
                      </a:r>
                    </a:p>
                  </a:txBody>
                  <a:tcPr/>
                </a:tc>
              </a:tr>
            </a:tbl>
          </a:graphicData>
        </a:graphic>
      </p:graphicFrame>
      <p:pic>
        <p:nvPicPr>
          <p:cNvPr id="5"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798181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4968552"/>
          </a:xfrm>
        </p:spPr>
        <p:txBody>
          <a:bodyPr>
            <a:normAutofit fontScale="85000" lnSpcReduction="10000"/>
          </a:bodyPr>
          <a:lstStyle/>
          <a:p>
            <a:pPr marL="0" indent="0" algn="just">
              <a:lnSpc>
                <a:spcPct val="115000"/>
              </a:lnSpc>
              <a:spcAft>
                <a:spcPts val="1000"/>
              </a:spcAft>
              <a:buNone/>
            </a:pPr>
            <a:r>
              <a:rPr lang="cs-CZ" sz="2000" b="1" u="sng" dirty="0" smtClean="0"/>
              <a:t>Vydávání Stanovisek</a:t>
            </a:r>
          </a:p>
          <a:p>
            <a:pPr marL="0" indent="0">
              <a:buNone/>
            </a:pPr>
            <a:r>
              <a:rPr lang="cs-CZ" sz="2000" dirty="0"/>
              <a:t>Všechny body v této kapitole budou hodnoceny a posuzovány podle kritérií uvedených v příloze Pravidel č. 7 Kritéria pro posuzování zajištění služby pro vydání Stanoviska Ministerstva zdravotnictví České republiky. V případě žadatelů pro hlavní podporovanou aktivitu Podpora zařízení a vybavení mobilních komunitních týmů v části B nebude tato kapitola vyplňována a bude pro ně NERELEVANTNÍ. V případě, že se žadatel rozhodne podat projekt na podporované hlavní aktivity dle části A) i B), vyplňuje tuto kapitolu.  </a:t>
            </a:r>
          </a:p>
          <a:p>
            <a:pPr marL="0" indent="0">
              <a:buNone/>
            </a:pPr>
            <a:r>
              <a:rPr lang="cs-CZ" sz="2000" b="1" u="sng" dirty="0"/>
              <a:t>Pro hlavní podporované aktivity v části A žadatel popíše:</a:t>
            </a:r>
          </a:p>
          <a:p>
            <a:pPr lvl="0"/>
            <a:r>
              <a:rPr lang="cs-CZ" sz="2000" b="1" dirty="0"/>
              <a:t>Region a umístění služby</a:t>
            </a:r>
          </a:p>
          <a:p>
            <a:pPr marL="0" indent="0">
              <a:buNone/>
            </a:pPr>
            <a:r>
              <a:rPr lang="cs-CZ" sz="2000" dirty="0"/>
              <a:t>Popis musí obsahovat minimálně region, pro který bude zajišťovat projekt služby, umístění služby v regionu a zdůvodnění této volby vzhledem k cílové skupině, cílům a doporučením Strategie reformy psychiatrické péče</a:t>
            </a:r>
            <a:r>
              <a:rPr lang="cs-CZ" sz="2000" baseline="30000" dirty="0"/>
              <a:t> </a:t>
            </a:r>
            <a:r>
              <a:rPr lang="cs-CZ" sz="2000" dirty="0"/>
              <a:t>(kapitoly 4.1 a 4.2)</a:t>
            </a:r>
          </a:p>
          <a:p>
            <a:pPr lvl="0"/>
            <a:r>
              <a:rPr lang="cs-CZ" sz="2000" b="1" dirty="0"/>
              <a:t>Role služby v síti služeb</a:t>
            </a:r>
          </a:p>
          <a:p>
            <a:pPr marL="0" indent="0">
              <a:buNone/>
            </a:pPr>
            <a:r>
              <a:rPr lang="cs-CZ" sz="2000" dirty="0"/>
              <a:t>Popis musí obsahovat minimálně fungování služby v síti služeb, a jak konkrétně bude zajištěna spolupráce se specializovanými i všeobecně dostupnými službami v regionu včetně IZS. </a:t>
            </a:r>
          </a:p>
          <a:p>
            <a:pPr marL="0" indent="0" algn="just">
              <a:lnSpc>
                <a:spcPct val="115000"/>
              </a:lnSpc>
              <a:spcAft>
                <a:spcPts val="1000"/>
              </a:spcAft>
              <a:buNone/>
            </a:pPr>
            <a:endParaRPr lang="cs-CZ" sz="2000" b="1" u="sng"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65304"/>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Nadpis 1"/>
          <p:cNvSpPr>
            <a:spLocks noGrp="1"/>
          </p:cNvSpPr>
          <p:nvPr>
            <p:ph type="title"/>
          </p:nvPr>
        </p:nvSpPr>
        <p:spPr>
          <a:xfrm>
            <a:off x="467544" y="332656"/>
            <a:ext cx="8229600" cy="1080120"/>
          </a:xfrm>
        </p:spPr>
        <p:txBody>
          <a:bodyPr/>
          <a:lstStyle/>
          <a:p>
            <a:r>
              <a:rPr lang="cs-CZ" sz="3200" dirty="0" smtClean="0">
                <a:solidFill>
                  <a:srgbClr val="0070C0"/>
                </a:solidFill>
              </a:rPr>
              <a:t>75. </a:t>
            </a:r>
            <a:r>
              <a:rPr lang="cs-CZ" sz="3200" dirty="0">
                <a:solidFill>
                  <a:srgbClr val="0070C0"/>
                </a:solidFill>
              </a:rPr>
              <a:t>Výzva </a:t>
            </a:r>
            <a:r>
              <a:rPr lang="cs-CZ" sz="3200" dirty="0" smtClean="0">
                <a:solidFill>
                  <a:srgbClr val="0070C0"/>
                </a:solidFill>
              </a:rPr>
              <a:t>IROP</a:t>
            </a:r>
            <a:endParaRPr lang="cs-CZ" sz="4000" dirty="0"/>
          </a:p>
        </p:txBody>
      </p:sp>
    </p:spTree>
    <p:extLst>
      <p:ext uri="{BB962C8B-B14F-4D97-AF65-F5344CB8AC3E}">
        <p14:creationId xmlns:p14="http://schemas.microsoft.com/office/powerpoint/2010/main" val="484163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4968552"/>
          </a:xfrm>
        </p:spPr>
        <p:txBody>
          <a:bodyPr>
            <a:normAutofit fontScale="92500" lnSpcReduction="10000"/>
          </a:bodyPr>
          <a:lstStyle/>
          <a:p>
            <a:pPr marL="0" indent="0">
              <a:buNone/>
            </a:pPr>
            <a:r>
              <a:rPr lang="cs-CZ" sz="2000" b="1" u="sng" dirty="0" smtClean="0"/>
              <a:t>Pro </a:t>
            </a:r>
            <a:r>
              <a:rPr lang="cs-CZ" sz="2000" b="1" u="sng" dirty="0"/>
              <a:t>hlavní podporované aktivity v části A žadatel popíše:</a:t>
            </a:r>
          </a:p>
          <a:p>
            <a:pPr>
              <a:lnSpc>
                <a:spcPct val="90000"/>
              </a:lnSpc>
            </a:pPr>
            <a:r>
              <a:rPr lang="cs-CZ" sz="1800" b="1" dirty="0"/>
              <a:t>Organizace služby, personální zajištění </a:t>
            </a:r>
          </a:p>
          <a:p>
            <a:pPr marL="0" indent="0">
              <a:lnSpc>
                <a:spcPct val="90000"/>
              </a:lnSpc>
              <a:buNone/>
            </a:pPr>
            <a:r>
              <a:rPr lang="cs-CZ" sz="1700" dirty="0"/>
              <a:t>Popis musí minimálně obsahovat fungování služby, jak bude služba uspořádána, jaká bude dostupnost služby v čase a místě, jak bude personálně zajištěna, jak bude tým řízen, jak bude koordinována péče a podpora pacientů a harmonogram uvádění služby do provozu.</a:t>
            </a:r>
          </a:p>
          <a:p>
            <a:pPr>
              <a:lnSpc>
                <a:spcPct val="90000"/>
              </a:lnSpc>
            </a:pPr>
            <a:r>
              <a:rPr lang="cs-CZ" sz="1800" b="1" dirty="0"/>
              <a:t>Naplnění standardů, obsahu a formy péče</a:t>
            </a:r>
          </a:p>
          <a:p>
            <a:pPr marL="0" indent="0">
              <a:lnSpc>
                <a:spcPct val="90000"/>
              </a:lnSpc>
              <a:buNone/>
            </a:pPr>
            <a:r>
              <a:rPr lang="cs-CZ" sz="1700" dirty="0"/>
              <a:t>Popis musí minimálně obsahovat, jak naplňuje služba standardy, které jsou pro danou službu předepsány , nebo jaký má služba obsah a jak naplňuje požadavky na danou službu. Přílohou může být dokumentace projektu k žádosti o stavební povolení (nebo její část), ze které je to zřejmé.</a:t>
            </a:r>
          </a:p>
          <a:p>
            <a:pPr marL="0" indent="0" algn="just">
              <a:lnSpc>
                <a:spcPct val="115000"/>
              </a:lnSpc>
              <a:spcAft>
                <a:spcPts val="1000"/>
              </a:spcAft>
              <a:buNone/>
            </a:pPr>
            <a:r>
              <a:rPr lang="cs-CZ" sz="1700" dirty="0"/>
              <a:t>U aktivity </a:t>
            </a:r>
            <a:r>
              <a:rPr lang="cs-CZ" sz="1700" b="1" u="sng" dirty="0"/>
              <a:t>stacionáře se zaměřením na psychoterapeutické služby</a:t>
            </a:r>
            <a:r>
              <a:rPr lang="cs-CZ" sz="1700" dirty="0"/>
              <a:t> musí být prokázána - vazba na centra duševního zdraví, psychiatrické ambulance s rozšířenou péčí nebo mobilní terénní tým. Vazbou je myšleno provázání služeb stacionáře v rámci systému poskytované péče v daném území tj. zapojení služeb do existující či plánované sítě zdravotních a sociálních služeb pro osoby s duševním onemocněním v daném území. Žadatel musí k žádosti o vydání Stanoviska Ministerstva zdravotnictví České republiky doložit dokument, který popisuje vzájemnou vazbu poskytování zdravotních a sociálních služeb např. smlouvu/dohodu o spolupráci, stanovisko/rozvojovou koncepci kraje).</a:t>
            </a:r>
            <a:endParaRPr lang="cs-CZ" sz="1700" b="1" u="sng"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65304"/>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Nadpis 1"/>
          <p:cNvSpPr>
            <a:spLocks noGrp="1"/>
          </p:cNvSpPr>
          <p:nvPr>
            <p:ph type="title"/>
          </p:nvPr>
        </p:nvSpPr>
        <p:spPr>
          <a:xfrm>
            <a:off x="467544" y="332656"/>
            <a:ext cx="8229600" cy="1080120"/>
          </a:xfrm>
        </p:spPr>
        <p:txBody>
          <a:bodyPr/>
          <a:lstStyle/>
          <a:p>
            <a:r>
              <a:rPr lang="cs-CZ" sz="3200" dirty="0" smtClean="0">
                <a:solidFill>
                  <a:srgbClr val="0070C0"/>
                </a:solidFill>
              </a:rPr>
              <a:t>75. </a:t>
            </a:r>
            <a:r>
              <a:rPr lang="cs-CZ" sz="3200" dirty="0">
                <a:solidFill>
                  <a:srgbClr val="0070C0"/>
                </a:solidFill>
              </a:rPr>
              <a:t>Výzva </a:t>
            </a:r>
            <a:r>
              <a:rPr lang="cs-CZ" sz="3200" dirty="0" smtClean="0">
                <a:solidFill>
                  <a:srgbClr val="0070C0"/>
                </a:solidFill>
              </a:rPr>
              <a:t>IROP</a:t>
            </a:r>
            <a:endParaRPr lang="cs-CZ" sz="4000" dirty="0"/>
          </a:p>
        </p:txBody>
      </p:sp>
    </p:spTree>
    <p:extLst>
      <p:ext uri="{BB962C8B-B14F-4D97-AF65-F5344CB8AC3E}">
        <p14:creationId xmlns:p14="http://schemas.microsoft.com/office/powerpoint/2010/main" val="3238321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8320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cs-CZ" sz="1800" b="1" u="sng" dirty="0">
                <a:solidFill>
                  <a:srgbClr val="0070C0"/>
                </a:solidFill>
              </a:rPr>
              <a:t>Vybraná příloha č. 9 – Oprávnění nebo registrace k poskytování zdravotních služeb dle zákona č. 372/2011 Sb., o zdravotních službách a podmínkách jejich poskytování, v platném znění    </a:t>
            </a:r>
          </a:p>
          <a:p>
            <a:pPr marL="0" indent="0">
              <a:buFont typeface="Arial"/>
              <a:buNone/>
            </a:pPr>
            <a:endParaRPr lang="cs-CZ" sz="1800" dirty="0" smtClean="0"/>
          </a:p>
          <a:p>
            <a:r>
              <a:rPr lang="cs-CZ" sz="1800" dirty="0"/>
              <a:t>Žadatel dokládá oprávnění nebo registraci k poskytování zdravotních služeb dle zákona č. 372/2011 Sb., o zdravotních službách a podmínkách jejich poskytování, v platném znění.  </a:t>
            </a:r>
            <a:r>
              <a:rPr lang="cs-CZ" sz="1800" b="1" dirty="0"/>
              <a:t> </a:t>
            </a:r>
            <a:r>
              <a:rPr lang="cs-CZ" sz="1800" dirty="0"/>
              <a:t>Oprávnění nebo registrace k poskytování zdravotních služeb dle zákona č. 372/2011 Sb., o zdravotních službách a podmínkách jejich poskytování, v platném znění s nabytím právní moci, musí být vydána a doložena nejpozději k datu podání žádosti.</a:t>
            </a:r>
          </a:p>
          <a:p>
            <a:r>
              <a:rPr lang="cs-CZ" sz="1800" dirty="0"/>
              <a:t>Pokud žadatel nemůže z důvodu právní subjektivity např. kraj, obec, dobrovolný svazek obcí, církev disponovat oprávněním k poskytování služeb dle zákona č. 372/2011 Sb. doloží z důvodu zachování rovného přístupu oprávnění nebo registraci k poskytování zdravotních služeb dle zákona č. 372/2011 Sb. na subjekt, který bude zdravotní služby vykonávat.</a:t>
            </a:r>
          </a:p>
          <a:p>
            <a:pPr marL="0" indent="0">
              <a:buNone/>
            </a:pPr>
            <a:r>
              <a:rPr lang="cs-CZ" sz="1800" dirty="0" smtClean="0"/>
              <a:t>  </a:t>
            </a:r>
          </a:p>
          <a:p>
            <a:pPr marL="457200" indent="-457200">
              <a:spcBef>
                <a:spcPts val="1200"/>
              </a:spcBef>
              <a:buAutoNum type="arabicPeriod" startAt="13"/>
            </a:pPr>
            <a:endParaRPr lang="cs-CZ" sz="2000" dirty="0"/>
          </a:p>
          <a:p>
            <a:endParaRPr lang="cs-CZ" sz="1400" dirty="0" smtClean="0"/>
          </a:p>
          <a:p>
            <a:pPr marL="0" indent="0">
              <a:buFont typeface="Arial"/>
              <a:buNone/>
            </a:pPr>
            <a:endParaRPr lang="cs-CZ" sz="1400" b="1"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3270728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8320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cs-CZ" sz="1800" b="1" u="sng" dirty="0">
                <a:solidFill>
                  <a:srgbClr val="0070C0"/>
                </a:solidFill>
              </a:rPr>
              <a:t>P</a:t>
            </a:r>
            <a:r>
              <a:rPr lang="cs-CZ" sz="1800" b="1" u="sng" dirty="0" smtClean="0">
                <a:solidFill>
                  <a:srgbClr val="0070C0"/>
                </a:solidFill>
              </a:rPr>
              <a:t>říloha </a:t>
            </a:r>
            <a:r>
              <a:rPr lang="cs-CZ" sz="1800" b="1" u="sng" dirty="0">
                <a:solidFill>
                  <a:srgbClr val="0070C0"/>
                </a:solidFill>
              </a:rPr>
              <a:t>č. </a:t>
            </a:r>
            <a:r>
              <a:rPr lang="cs-CZ" sz="1800" b="1" u="sng" dirty="0" smtClean="0">
                <a:solidFill>
                  <a:srgbClr val="0070C0"/>
                </a:solidFill>
              </a:rPr>
              <a:t>8 Pravidel - ČESTNÉ </a:t>
            </a:r>
            <a:r>
              <a:rPr lang="cs-CZ" sz="1800" b="1" u="sng" dirty="0">
                <a:solidFill>
                  <a:srgbClr val="0070C0"/>
                </a:solidFill>
              </a:rPr>
              <a:t>PROHLÁŠENÍ O UZAVŘENÍ MAJETKOPRÁVNÍ SMLOUVY S DODAVATELI ZDRAVOTNÍCH A SOCIÁLNÍCH </a:t>
            </a:r>
            <a:r>
              <a:rPr lang="cs-CZ" sz="1800" b="1" u="sng" dirty="0" smtClean="0">
                <a:solidFill>
                  <a:srgbClr val="0070C0"/>
                </a:solidFill>
              </a:rPr>
              <a:t>SLUŽEB K</a:t>
            </a:r>
            <a:r>
              <a:rPr lang="cs-CZ" sz="1800" b="1" u="sng" dirty="0">
                <a:solidFill>
                  <a:srgbClr val="0070C0"/>
                </a:solidFill>
              </a:rPr>
              <a:t> ZAJIŠTĚNÍ PROVOZU</a:t>
            </a:r>
          </a:p>
          <a:p>
            <a:pPr marL="0" indent="0">
              <a:buNone/>
            </a:pPr>
            <a:endParaRPr lang="cs-CZ" sz="1800" b="1" u="sng" dirty="0">
              <a:solidFill>
                <a:srgbClr val="0070C0"/>
              </a:solidFill>
            </a:endParaRPr>
          </a:p>
          <a:p>
            <a:pPr marL="0" indent="0">
              <a:buFont typeface="Arial"/>
              <a:buNone/>
            </a:pPr>
            <a:endParaRPr lang="cs-CZ" sz="1800" dirty="0" smtClean="0"/>
          </a:p>
          <a:p>
            <a:r>
              <a:rPr lang="cs-CZ" sz="1800" dirty="0" smtClean="0"/>
              <a:t>Oprávnění </a:t>
            </a:r>
            <a:r>
              <a:rPr lang="cs-CZ" sz="1800" dirty="0"/>
              <a:t>žadatelé typu kraj, obec, dobrovolný svazek obcí nebo církev musí doložit nejpozději k datu podání žádosti o podporu přílohu Pravidel č. 8 “Čestné prohlášení o uzavření majetkoprávní smlouvy se subjekty, které budou nemovitosti využívat k provozování  zdravotních a sociálních služeb”. </a:t>
            </a:r>
          </a:p>
          <a:p>
            <a:r>
              <a:rPr lang="cs-CZ" sz="1800" dirty="0"/>
              <a:t>Doložení majetkoprávní smlouvy je podmínkou vydání Právního aktu. </a:t>
            </a:r>
            <a:r>
              <a:rPr lang="cs-CZ" sz="1800" dirty="0" smtClean="0"/>
              <a:t> </a:t>
            </a:r>
          </a:p>
          <a:p>
            <a:pPr marL="457200" indent="-457200">
              <a:spcBef>
                <a:spcPts val="1200"/>
              </a:spcBef>
              <a:buAutoNum type="arabicPeriod" startAt="13"/>
            </a:pPr>
            <a:endParaRPr lang="cs-CZ" sz="2000" dirty="0"/>
          </a:p>
          <a:p>
            <a:endParaRPr lang="cs-CZ" sz="1400" dirty="0" smtClean="0"/>
          </a:p>
          <a:p>
            <a:pPr marL="0" indent="0">
              <a:buFont typeface="Arial"/>
              <a:buNone/>
            </a:pPr>
            <a:endParaRPr lang="cs-CZ" sz="1400" b="1"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19504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8320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cs-CZ" sz="2000" b="1" u="sng" dirty="0" smtClean="0">
                <a:solidFill>
                  <a:srgbClr val="0070C0"/>
                </a:solidFill>
              </a:rPr>
              <a:t>Vybraná příloha č. 10 – Stanovisko Ministerstva zdravotnictví České republiky</a:t>
            </a:r>
            <a:endParaRPr lang="cs-CZ" sz="1800" u="sng" dirty="0" smtClean="0"/>
          </a:p>
          <a:p>
            <a:r>
              <a:rPr lang="cs-CZ" sz="1800" dirty="0"/>
              <a:t>Stanovisko je vyžadováno u všech žadatelů o dotaci pro hlavní podporované aktivity v části A). Stanovisko uvádí, zda je žádost o podporu v souladu se Strategií reformy psychiatrické péče a v souladu se standardy (standard péče poskytované v Centrech duševního zdraví, standard ambulantní psychiatrické péče). Vzor stanoviska je uveden v příloze č. 6 těchto Pravidel. Kontaktní adresou pro vydání stanoviska je ef@mzcr.cz. Stanoviska budou vydávána na základě elektronicky zaslané kap. 5 Popis zajištění služby přílohy č. 3 Podklady pro hodnocení projektu. Žadatel zašle na adresu </a:t>
            </a:r>
            <a:r>
              <a:rPr lang="cs-CZ" sz="1800" dirty="0" err="1"/>
              <a:t>ef@mzcr</a:t>
            </a:r>
            <a:r>
              <a:rPr lang="cs-CZ" sz="1800" dirty="0"/>
              <a:t> kompletní přílohu č. 3 Podklady pro hodnocení projektu.</a:t>
            </a:r>
          </a:p>
          <a:p>
            <a:r>
              <a:rPr lang="cs-CZ" sz="1800" dirty="0"/>
              <a:t>republiky.“</a:t>
            </a:r>
          </a:p>
          <a:p>
            <a:r>
              <a:rPr lang="cs-CZ" sz="1800" dirty="0"/>
              <a:t>V případě hlavní podporované aktivity stacionáře se zaměřením na psychoterapeutické služby v části A posuzuje Ministerstvo zdravotnictví České republiky pouze soulad se Strategií reformy psychiatrické péče.</a:t>
            </a:r>
          </a:p>
          <a:p>
            <a:r>
              <a:rPr lang="cs-CZ" sz="1800" dirty="0"/>
              <a:t>Nerelevantní – v případě žadatelů o dotaci pro hlavní podporovanou aktivitu v části B.</a:t>
            </a:r>
          </a:p>
          <a:p>
            <a:pPr marL="457200" indent="-457200">
              <a:spcBef>
                <a:spcPts val="1200"/>
              </a:spcBef>
              <a:buAutoNum type="arabicPeriod" startAt="13"/>
            </a:pPr>
            <a:endParaRPr lang="cs-CZ" sz="2000" dirty="0"/>
          </a:p>
          <a:p>
            <a:endParaRPr lang="cs-CZ" sz="1400" dirty="0" smtClean="0"/>
          </a:p>
          <a:p>
            <a:pPr marL="0" indent="0">
              <a:buFont typeface="Arial"/>
              <a:buNone/>
            </a:pPr>
            <a:endParaRPr lang="cs-CZ" sz="1400" b="1"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840827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solidFill>
                  <a:srgbClr val="0070C0"/>
                </a:solidFill>
              </a:rPr>
              <a:t>Role MMR </a:t>
            </a:r>
            <a:r>
              <a:rPr lang="cs-CZ" sz="3200" cap="none" dirty="0">
                <a:solidFill>
                  <a:srgbClr val="0070C0"/>
                </a:solidFill>
              </a:rPr>
              <a:t>a</a:t>
            </a:r>
            <a:r>
              <a:rPr lang="cs-CZ" sz="3200" dirty="0">
                <a:solidFill>
                  <a:srgbClr val="0070C0"/>
                </a:solidFill>
              </a:rPr>
              <a:t> CRR v irop</a:t>
            </a:r>
            <a:br>
              <a:rPr lang="cs-CZ" sz="3200" dirty="0">
                <a:solidFill>
                  <a:srgbClr val="0070C0"/>
                </a:solidFill>
              </a:rPr>
            </a:br>
            <a:endParaRPr lang="cs-CZ" sz="3200" dirty="0"/>
          </a:p>
        </p:txBody>
      </p:sp>
      <p:sp>
        <p:nvSpPr>
          <p:cNvPr id="3" name="Zástupný symbol pro obsah 2"/>
          <p:cNvSpPr>
            <a:spLocks noGrp="1"/>
          </p:cNvSpPr>
          <p:nvPr>
            <p:ph idx="1"/>
          </p:nvPr>
        </p:nvSpPr>
        <p:spPr>
          <a:xfrm>
            <a:off x="457200" y="1268760"/>
            <a:ext cx="8229600" cy="4857403"/>
          </a:xfrm>
        </p:spPr>
        <p:txBody>
          <a:bodyPr>
            <a:normAutofit/>
          </a:bodyPr>
          <a:lstStyle/>
          <a:p>
            <a:pPr marL="0" lvl="0" indent="0" defTabSz="914400">
              <a:lnSpc>
                <a:spcPct val="150000"/>
              </a:lnSpc>
              <a:spcBef>
                <a:spcPts val="0"/>
              </a:spcBef>
              <a:buNone/>
            </a:pPr>
            <a:r>
              <a:rPr lang="cs-CZ" sz="2000" b="1" dirty="0">
                <a:solidFill>
                  <a:prstClr val="black"/>
                </a:solidFill>
                <a:latin typeface="Arial"/>
              </a:rPr>
              <a:t>Ministerstvo pro místní rozvoj České republiky</a:t>
            </a:r>
          </a:p>
          <a:p>
            <a:pPr marL="0" lvl="0" indent="0" defTabSz="914400">
              <a:lnSpc>
                <a:spcPct val="150000"/>
              </a:lnSpc>
              <a:spcBef>
                <a:spcPts val="0"/>
              </a:spcBef>
              <a:buNone/>
            </a:pPr>
            <a:r>
              <a:rPr lang="cs-CZ" sz="1700" dirty="0">
                <a:solidFill>
                  <a:prstClr val="black"/>
                </a:solidFill>
                <a:latin typeface="Arial"/>
              </a:rPr>
              <a:t>= Řídicí orgán IROP (ŘO IROP), </a:t>
            </a:r>
            <a:r>
              <a:rPr lang="cs-CZ" sz="1700" dirty="0">
                <a:solidFill>
                  <a:prstClr val="black"/>
                </a:solidFill>
                <a:latin typeface="Arial"/>
                <a:hlinkClick r:id="rId2"/>
              </a:rPr>
              <a:t>http://www.dotaceeu.cz/IROP</a:t>
            </a:r>
            <a:endParaRPr lang="cs-CZ" sz="1700" dirty="0">
              <a:solidFill>
                <a:prstClr val="black"/>
              </a:solidFill>
              <a:latin typeface="Arial"/>
            </a:endParaRPr>
          </a:p>
          <a:p>
            <a:pPr marL="0" lvl="0" indent="0" defTabSz="914400">
              <a:lnSpc>
                <a:spcPct val="150000"/>
              </a:lnSpc>
              <a:spcBef>
                <a:spcPts val="0"/>
              </a:spcBef>
              <a:buFont typeface="Arial" panose="020B0604020202020204" pitchFamily="34" charset="0"/>
              <a:buChar char="•"/>
            </a:pPr>
            <a:r>
              <a:rPr lang="cs-CZ" sz="1700" dirty="0" smtClean="0">
                <a:solidFill>
                  <a:prstClr val="black"/>
                </a:solidFill>
                <a:latin typeface="Arial"/>
              </a:rPr>
              <a:t>  řízení </a:t>
            </a:r>
            <a:r>
              <a:rPr lang="cs-CZ" sz="1700" dirty="0">
                <a:solidFill>
                  <a:prstClr val="black"/>
                </a:solidFill>
                <a:latin typeface="Arial"/>
              </a:rPr>
              <a:t>programu</a:t>
            </a:r>
          </a:p>
          <a:p>
            <a:pPr marL="0" indent="0" defTabSz="914400">
              <a:lnSpc>
                <a:spcPct val="150000"/>
              </a:lnSpc>
              <a:spcBef>
                <a:spcPts val="0"/>
              </a:spcBef>
              <a:buFont typeface="Arial" panose="020B0604020202020204" pitchFamily="34" charset="0"/>
              <a:buChar char="•"/>
            </a:pPr>
            <a:r>
              <a:rPr lang="cs-CZ" sz="1700" dirty="0" smtClean="0">
                <a:solidFill>
                  <a:prstClr val="black"/>
                </a:solidFill>
                <a:latin typeface="Arial"/>
              </a:rPr>
              <a:t>  </a:t>
            </a:r>
            <a:r>
              <a:rPr lang="cs-CZ" sz="1700" dirty="0">
                <a:solidFill>
                  <a:prstClr val="black"/>
                </a:solidFill>
                <a:latin typeface="Arial"/>
              </a:rPr>
              <a:t>příprava výzev a pravidel pro žadatele a příjemce </a:t>
            </a:r>
          </a:p>
          <a:p>
            <a:pPr marL="0" indent="0" defTabSz="914400">
              <a:lnSpc>
                <a:spcPct val="150000"/>
              </a:lnSpc>
              <a:spcBef>
                <a:spcPts val="0"/>
              </a:spcBef>
              <a:buFont typeface="Arial" panose="020B0604020202020204" pitchFamily="34" charset="0"/>
              <a:buChar char="•"/>
            </a:pPr>
            <a:r>
              <a:rPr lang="cs-CZ" sz="1700" dirty="0" smtClean="0">
                <a:solidFill>
                  <a:prstClr val="black"/>
                </a:solidFill>
                <a:latin typeface="Arial"/>
              </a:rPr>
              <a:t>  poskytovatel </a:t>
            </a:r>
            <a:r>
              <a:rPr lang="cs-CZ" sz="1700" dirty="0">
                <a:solidFill>
                  <a:prstClr val="black"/>
                </a:solidFill>
                <a:latin typeface="Arial"/>
              </a:rPr>
              <a:t>dotace </a:t>
            </a:r>
            <a:endParaRPr lang="cs-CZ" sz="1700" dirty="0" smtClean="0">
              <a:solidFill>
                <a:prstClr val="black"/>
              </a:solidFill>
              <a:latin typeface="Arial"/>
            </a:endParaRPr>
          </a:p>
          <a:p>
            <a:pPr marL="0" lvl="0" indent="0" algn="just" defTabSz="914400" eaLnBrk="0" fontAlgn="base" hangingPunct="0">
              <a:lnSpc>
                <a:spcPct val="150000"/>
              </a:lnSpc>
              <a:spcBef>
                <a:spcPts val="0"/>
              </a:spcBef>
              <a:spcAft>
                <a:spcPct val="0"/>
              </a:spcAft>
              <a:buNone/>
            </a:pPr>
            <a:r>
              <a:rPr lang="cs-CZ" sz="2000" b="1" dirty="0">
                <a:solidFill>
                  <a:prstClr val="black"/>
                </a:solidFill>
                <a:latin typeface="Arial"/>
              </a:rPr>
              <a:t>Centrum pro regionální rozvoj České republiky</a:t>
            </a:r>
          </a:p>
          <a:p>
            <a:pPr marL="0" lvl="0" indent="0" algn="just" defTabSz="914400" eaLnBrk="0" fontAlgn="base" hangingPunct="0">
              <a:lnSpc>
                <a:spcPct val="150000"/>
              </a:lnSpc>
              <a:spcBef>
                <a:spcPts val="0"/>
              </a:spcBef>
              <a:spcAft>
                <a:spcPct val="0"/>
              </a:spcAft>
              <a:buNone/>
            </a:pPr>
            <a:r>
              <a:rPr lang="cs-CZ" sz="1700" dirty="0">
                <a:solidFill>
                  <a:prstClr val="black"/>
                </a:solidFill>
                <a:latin typeface="Arial"/>
              </a:rPr>
              <a:t>= zprostředkující subjekt pro IROP, </a:t>
            </a:r>
            <a:r>
              <a:rPr lang="cs-CZ" sz="1700" dirty="0">
                <a:solidFill>
                  <a:prstClr val="black"/>
                </a:solidFill>
                <a:latin typeface="Arial"/>
                <a:hlinkClick r:id="rId3"/>
              </a:rPr>
              <a:t>http://www.crr.cz/cs/kontakty/kontakty-irop</a:t>
            </a:r>
            <a:r>
              <a:rPr lang="cs-CZ" sz="1700" dirty="0">
                <a:solidFill>
                  <a:prstClr val="black"/>
                </a:solidFill>
                <a:latin typeface="Arial"/>
              </a:rPr>
              <a:t>/</a:t>
            </a:r>
          </a:p>
          <a:p>
            <a:pPr marL="0" lvl="0" indent="0" algn="just" defTabSz="914400" eaLnBrk="0" fontAlgn="base" hangingPunct="0">
              <a:lnSpc>
                <a:spcPct val="150000"/>
              </a:lnSpc>
              <a:spcBef>
                <a:spcPts val="0"/>
              </a:spcBef>
              <a:spcAft>
                <a:spcPct val="0"/>
              </a:spcAft>
              <a:buFont typeface="Arial" panose="020B0604020202020204" pitchFamily="34" charset="0"/>
              <a:buChar char="•"/>
            </a:pPr>
            <a:r>
              <a:rPr lang="cs-CZ" sz="1700" dirty="0" smtClean="0">
                <a:solidFill>
                  <a:prstClr val="black"/>
                </a:solidFill>
                <a:latin typeface="Arial"/>
              </a:rPr>
              <a:t>  konzultace</a:t>
            </a:r>
            <a:r>
              <a:rPr lang="cs-CZ" sz="1700" dirty="0">
                <a:solidFill>
                  <a:prstClr val="black"/>
                </a:solidFill>
                <a:latin typeface="Arial"/>
              </a:rPr>
              <a:t>, příjem a hodnocení žádostí o podporu, kontroly projektů, kontroly žádostí o platbu, administrace změn projektů, zpracování podkladů pro certifikaci</a:t>
            </a:r>
          </a:p>
          <a:p>
            <a:pPr marL="0" lvl="0" indent="0" defTabSz="914400" eaLnBrk="0" fontAlgn="base" hangingPunct="0">
              <a:lnSpc>
                <a:spcPct val="150000"/>
              </a:lnSpc>
              <a:spcBef>
                <a:spcPts val="0"/>
              </a:spcBef>
              <a:spcAft>
                <a:spcPct val="0"/>
              </a:spcAft>
              <a:buNone/>
            </a:pPr>
            <a:r>
              <a:rPr lang="cs-CZ" sz="2000" b="1" dirty="0">
                <a:solidFill>
                  <a:prstClr val="black"/>
                </a:solidFill>
                <a:latin typeface="Arial"/>
              </a:rPr>
              <a:t>Harmonogram výzev IROP </a:t>
            </a:r>
            <a:r>
              <a:rPr lang="cs-CZ" sz="1700" b="1" dirty="0">
                <a:solidFill>
                  <a:prstClr val="black"/>
                </a:solidFill>
                <a:latin typeface="Arial"/>
              </a:rPr>
              <a:t> </a:t>
            </a:r>
            <a:r>
              <a:rPr lang="cs-CZ" sz="1700" b="1" dirty="0" smtClean="0">
                <a:solidFill>
                  <a:prstClr val="black"/>
                </a:solidFill>
                <a:latin typeface="Arial"/>
              </a:rPr>
              <a:t> </a:t>
            </a:r>
            <a:r>
              <a:rPr lang="cs-CZ" sz="1700" dirty="0" smtClean="0">
                <a:solidFill>
                  <a:prstClr val="black"/>
                </a:solidFill>
                <a:latin typeface="Arial"/>
                <a:hlinkClick r:id="rId4"/>
              </a:rPr>
              <a:t>http</a:t>
            </a:r>
            <a:r>
              <a:rPr lang="cs-CZ" sz="1700" dirty="0">
                <a:solidFill>
                  <a:prstClr val="black"/>
                </a:solidFill>
                <a:latin typeface="Arial"/>
                <a:hlinkClick r:id="rId4"/>
              </a:rPr>
              <a:t>://www.dotaceeu.cz/cs/Microsites/IROP/Dokumenty</a:t>
            </a:r>
            <a:endParaRPr lang="cs-CZ" sz="1700" dirty="0">
              <a:solidFill>
                <a:prstClr val="black"/>
              </a:solidFill>
              <a:latin typeface="Arial"/>
            </a:endParaRPr>
          </a:p>
          <a:p>
            <a:pPr marL="0" indent="0" defTabSz="914400">
              <a:lnSpc>
                <a:spcPct val="150000"/>
              </a:lnSpc>
              <a:spcBef>
                <a:spcPts val="0"/>
              </a:spcBef>
              <a:buFont typeface="Arial" panose="020B0604020202020204" pitchFamily="34" charset="0"/>
              <a:buChar char="•"/>
            </a:pPr>
            <a:endParaRPr lang="cs-CZ" sz="1700" dirty="0">
              <a:solidFill>
                <a:prstClr val="black"/>
              </a:solidFill>
              <a:latin typeface="Arial"/>
            </a:endParaRPr>
          </a:p>
          <a:p>
            <a:endParaRPr lang="cs-CZ" dirty="0"/>
          </a:p>
        </p:txBody>
      </p:sp>
      <p:pic>
        <p:nvPicPr>
          <p:cNvPr id="4" name="Picture 2" descr="\\nt1\O\Loga 2014_2020\IROP\Logolinky\RGB\JPG\IROP_CZ_RO_B_C RGB_malý.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749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8320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cs-CZ" sz="2000" b="1" u="sng" dirty="0" smtClean="0">
                <a:solidFill>
                  <a:srgbClr val="0070C0"/>
                </a:solidFill>
              </a:rPr>
              <a:t>Vybraná </a:t>
            </a:r>
            <a:r>
              <a:rPr lang="cs-CZ" sz="2000" b="1" u="sng" dirty="0">
                <a:solidFill>
                  <a:srgbClr val="0070C0"/>
                </a:solidFill>
              </a:rPr>
              <a:t>p</a:t>
            </a:r>
            <a:r>
              <a:rPr lang="cs-CZ" sz="2000" b="1" u="sng" dirty="0" smtClean="0">
                <a:solidFill>
                  <a:srgbClr val="0070C0"/>
                </a:solidFill>
              </a:rPr>
              <a:t>říloha č. 11 – Vyjádření </a:t>
            </a:r>
            <a:r>
              <a:rPr lang="cs-CZ" sz="2000" b="1" u="sng" dirty="0">
                <a:solidFill>
                  <a:srgbClr val="0070C0"/>
                </a:solidFill>
              </a:rPr>
              <a:t>Všeobecné zdravotní pojišťovny ČR </a:t>
            </a:r>
            <a:endParaRPr lang="cs-CZ" sz="2000" u="sng" dirty="0">
              <a:solidFill>
                <a:srgbClr val="0070C0"/>
              </a:solidFill>
            </a:endParaRPr>
          </a:p>
          <a:p>
            <a:r>
              <a:rPr lang="cs-CZ" sz="1800" dirty="0"/>
              <a:t>Všeobecná zdravotní pojišťovna ČR (je připravena jednat) souhlasí s realizací projektu v případě, kdy se bude díky projektu navyšovat rozsah nebo objem zdravotních služeb oproti stávajícímu smluvnímu vztahu, který byl sjednán mezi poskytovatelem zdravotních služeb a Všeobecnou zdravotní pojišťovnou ČR. Nerelevantní – v případě, že nebude docházet k navyšování rozsahu nebo objemu poskytovaných hrazených zdravotních služeb u Všeobecné zdravotní pojišťovny ČR. Žádost o stanovisko je nutné zasílat elektronicky na adresu příslušné regionální pobočky Všeobecné zdravotní pojišťovny ČR. Vzor Vyjádření VZP ČR je uveden v příloze č. 4 těchto Pravidel. V případě, že podíl pojištěnců u Všeobecné zdravotní pojišťovny ČR v předchozím roce přesahoval 80 % celkového počtu pacientů, není nutné dokládat vyjádření zaměstnanecké zdravotní pojišťovny, jejíž pojištěnci tvořili nejvyšší podíl pacientů v daném zdravotnickém zařízení. </a:t>
            </a:r>
          </a:p>
          <a:p>
            <a:pPr marL="0" indent="0">
              <a:buFont typeface="Arial"/>
              <a:buNone/>
            </a:pPr>
            <a:endParaRPr lang="cs-CZ" sz="1400" b="1"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3070805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8320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defTabSz="914400">
              <a:spcBef>
                <a:spcPts val="0"/>
              </a:spcBef>
              <a:buNone/>
            </a:pPr>
            <a:r>
              <a:rPr lang="cs-CZ" sz="2000" b="1" u="sng" dirty="0">
                <a:solidFill>
                  <a:srgbClr val="4F81BD"/>
                </a:solidFill>
                <a:latin typeface="Arial"/>
              </a:rPr>
              <a:t>Vybraná příloha č. 12 – Vyjádření zaměstnanecké zdravotní pojišťovny </a:t>
            </a:r>
            <a:endParaRPr lang="cs-CZ" sz="2000" b="1" u="sng" dirty="0" smtClean="0">
              <a:solidFill>
                <a:srgbClr val="4F81BD"/>
              </a:solidFill>
              <a:latin typeface="Arial"/>
            </a:endParaRPr>
          </a:p>
          <a:p>
            <a:pPr defTabSz="914400">
              <a:spcBef>
                <a:spcPts val="0"/>
              </a:spcBef>
            </a:pPr>
            <a:r>
              <a:rPr lang="cs-CZ" sz="1800" dirty="0" smtClean="0"/>
              <a:t>Zaměstnanecká </a:t>
            </a:r>
            <a:r>
              <a:rPr lang="cs-CZ" sz="1800" dirty="0"/>
              <a:t>zdravotní pojišťovna (je připravena jednat) souhlasí s realizací projektu v případě, kdy se bude díky projektu navyšovat rozsah nebo objem zdravotních služeb oproti stávajícímu smluvnímu vztahu, který byl sjednán mezi poskytovatelem zdravotních služeb a zaměstnaneckou zdravotní pojišťovnou. Dostačující je vyjádření zaměstnanecké zdravotní pojišťovny, jejíž pojištěnci tvořili nejvyšší podíl pacientů v daném zdravotnickém zařízení. Nerelevantní – v případě, že nebude docházet k navyšování rozsahu nebo objemu poskytovaných hrazených zdravotních služeb. V případě, že podíl pojištěnců u Všeobecné zdravotní pojišťovny ČR v předchozím roce přesahoval 80 % celkového počtu pacientů, není nutné dokládat vyjádření zaměstnanecké zdravotní pojišťovny, jejíž pojištěnci tvořili nejvyšší podíl pacientů v daném zdravotnickém zařízení. Vzor vyjádření zaměstnanecké zdravotní pojišťovny je uveden v příloze č. 5 těchto Pravidel. </a:t>
            </a:r>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1768747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7" name="Rectangle 2"/>
          <p:cNvSpPr txBox="1">
            <a:spLocks noChangeArrowheads="1"/>
          </p:cNvSpPr>
          <p:nvPr/>
        </p:nvSpPr>
        <p:spPr>
          <a:xfrm>
            <a:off x="467544" y="1340768"/>
            <a:ext cx="8568952" cy="483208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buNone/>
            </a:pPr>
            <a:r>
              <a:rPr lang="cs-CZ" sz="2000" b="1" u="sng" dirty="0" smtClean="0"/>
              <a:t>Veřejná podpora</a:t>
            </a:r>
          </a:p>
          <a:p>
            <a:pPr marL="0" lvl="0" indent="0">
              <a:buNone/>
            </a:pPr>
            <a:r>
              <a:rPr lang="cs-CZ" sz="2000" b="1" dirty="0" smtClean="0"/>
              <a:t> </a:t>
            </a:r>
            <a:endParaRPr lang="cs-CZ" sz="2000" dirty="0"/>
          </a:p>
          <a:p>
            <a:r>
              <a:rPr lang="cs-CZ" sz="2000" dirty="0"/>
              <a:t>Podpořeny budou projekty nezakládající veřejnou podporu ve smyslu článku 107 odst. 1 Smlouvy o fungování Evropské unie</a:t>
            </a:r>
            <a:r>
              <a:rPr lang="cs-CZ" sz="2000" dirty="0" smtClean="0"/>
              <a:t>.</a:t>
            </a:r>
          </a:p>
          <a:p>
            <a:endParaRPr lang="cs-CZ" sz="2000" dirty="0"/>
          </a:p>
          <a:p>
            <a:r>
              <a:rPr lang="cs-CZ" sz="1800" i="1" dirty="0"/>
              <a:t>Při poskytování podpory v této výzvě nedochází k naplnění čtvrtého definičního znaku veřejné podpory Ovlivnění obchodu mezi členskými státy. V případě </a:t>
            </a:r>
            <a:r>
              <a:rPr lang="cs-CZ" sz="1800" i="1" dirty="0" err="1"/>
              <a:t>deinstitucionalizace</a:t>
            </a:r>
            <a:r>
              <a:rPr lang="cs-CZ" sz="1800" i="1" dirty="0"/>
              <a:t> psychiatrické péče není předpoklad, že by kapacity byly využívány mimo spádovou oblast či reálnou dojezdovou vzdálenost, je omezeno využívání zařízení osobami ze zahraniční především kvůli jazykové bariéře. Aktivity budou mít lokální dopad, nebudou mít vliv na trh a spotřebitele v sousedních členských státech, nebudou přitahovat poptávky nebo investice do jednotlivých regionů a nevytváří překážky usazování společností z jiných členských států.</a:t>
            </a:r>
            <a:endParaRPr lang="cs-CZ" sz="1800" b="1" i="1"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marL="400050" lvl="1" indent="0">
              <a:spcBef>
                <a:spcPts val="600"/>
              </a:spcBef>
              <a:spcAft>
                <a:spcPts val="600"/>
              </a:spcAft>
              <a:buFont typeface="Arial"/>
              <a:buNone/>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sz="2400" dirty="0" smtClean="0"/>
          </a:p>
          <a:p>
            <a:pPr lvl="1" indent="-342900">
              <a:spcBef>
                <a:spcPts val="600"/>
              </a:spcBef>
              <a:spcAft>
                <a:spcPts val="600"/>
              </a:spcAft>
              <a:buFont typeface="+mj-lt"/>
              <a:buAutoNum type="arabicPeriod"/>
              <a:defRPr/>
            </a:pPr>
            <a:endParaRPr lang="cs-CZ" sz="2000" dirty="0" smtClean="0"/>
          </a:p>
          <a:p>
            <a:pPr lvl="1" indent="-342900">
              <a:spcBef>
                <a:spcPts val="600"/>
              </a:spcBef>
              <a:spcAft>
                <a:spcPts val="600"/>
              </a:spcAft>
              <a:buFont typeface="+mj-lt"/>
              <a:buAutoNum type="arabicPeriod"/>
              <a:defRPr/>
            </a:pPr>
            <a:endParaRPr lang="cs-CZ" altLang="cs-CZ" sz="1800" dirty="0" smtClean="0"/>
          </a:p>
          <a:p>
            <a:pPr marL="355600" indent="-355600">
              <a:spcAft>
                <a:spcPts val="600"/>
              </a:spcAft>
              <a:buClr>
                <a:schemeClr val="tx2"/>
              </a:buClr>
              <a:buFont typeface="Arial" charset="0"/>
              <a:buNone/>
              <a:defRPr/>
            </a:pPr>
            <a:endParaRPr lang="cs-CZ" sz="1800" dirty="0" smtClean="0">
              <a:latin typeface="Arial" charset="0"/>
              <a:cs typeface="Arial" charset="0"/>
            </a:endParaRPr>
          </a:p>
        </p:txBody>
      </p:sp>
      <p:pic>
        <p:nvPicPr>
          <p:cNvPr id="8"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9"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1474498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sp>
        <p:nvSpPr>
          <p:cNvPr id="8194" name="Rectangle 2"/>
          <p:cNvSpPr>
            <a:spLocks noGrp="1" noChangeArrowheads="1"/>
          </p:cNvSpPr>
          <p:nvPr>
            <p:ph type="body" idx="4294967295"/>
          </p:nvPr>
        </p:nvSpPr>
        <p:spPr>
          <a:xfrm>
            <a:off x="179513" y="1196752"/>
            <a:ext cx="8640960" cy="4861595"/>
          </a:xfrm>
        </p:spPr>
        <p:txBody>
          <a:bodyPr rtlCol="0">
            <a:noAutofit/>
          </a:bodyPr>
          <a:lstStyle/>
          <a:p>
            <a:pPr marL="0" indent="0">
              <a:buNone/>
            </a:pPr>
            <a:r>
              <a:rPr lang="cs-CZ" sz="2400" b="1" dirty="0" smtClean="0">
                <a:solidFill>
                  <a:srgbClr val="0070C0"/>
                </a:solidFill>
              </a:rPr>
              <a:t>CBA</a:t>
            </a:r>
          </a:p>
          <a:p>
            <a:pPr marL="0" indent="0">
              <a:buNone/>
            </a:pPr>
            <a:r>
              <a:rPr lang="cs-CZ" sz="1800" b="1" dirty="0" smtClean="0"/>
              <a:t>Standardní CBA</a:t>
            </a:r>
          </a:p>
          <a:p>
            <a:pPr marL="685800" lvl="1">
              <a:spcBef>
                <a:spcPts val="600"/>
              </a:spcBef>
              <a:spcAft>
                <a:spcPts val="600"/>
              </a:spcAft>
              <a:buFont typeface="Arial" panose="020B0604020202020204" pitchFamily="34" charset="0"/>
              <a:buChar char="•"/>
              <a:defRPr/>
            </a:pPr>
            <a:r>
              <a:rPr lang="cs-CZ" sz="1800" b="1" dirty="0" smtClean="0"/>
              <a:t>Pro projekty s CZV nižšími než 5 mil. Kč žadatel NEZPRACOVÁVÁ </a:t>
            </a:r>
          </a:p>
          <a:p>
            <a:pPr marL="685800" lvl="1">
              <a:spcBef>
                <a:spcPts val="600"/>
              </a:spcBef>
              <a:spcAft>
                <a:spcPts val="600"/>
              </a:spcAft>
              <a:buFont typeface="Arial" panose="020B0604020202020204" pitchFamily="34" charset="0"/>
              <a:buChar char="•"/>
              <a:defRPr/>
            </a:pPr>
            <a:r>
              <a:rPr lang="cs-CZ" sz="1800" b="1" dirty="0" smtClean="0"/>
              <a:t>Pro projekty s CZV vyššími než 5 a nižšími než 40 mil. Kč  žadatel zpracovává v modulu CBA v MS2014+ finanční analýzu</a:t>
            </a:r>
            <a:endParaRPr lang="cs-CZ" sz="1800" b="1" dirty="0"/>
          </a:p>
          <a:p>
            <a:pPr marL="1085850" lvl="2">
              <a:spcBef>
                <a:spcPts val="600"/>
              </a:spcBef>
              <a:spcAft>
                <a:spcPts val="600"/>
              </a:spcAft>
              <a:buFont typeface="Arial" panose="020B0604020202020204" pitchFamily="34" charset="0"/>
              <a:buChar char="•"/>
              <a:defRPr/>
            </a:pPr>
            <a:r>
              <a:rPr lang="cs-CZ" sz="1800" b="1" i="1" dirty="0"/>
              <a:t>FNPV je nižší než 0.</a:t>
            </a:r>
          </a:p>
          <a:p>
            <a:pPr marL="0" indent="0">
              <a:spcBef>
                <a:spcPts val="600"/>
              </a:spcBef>
              <a:spcAft>
                <a:spcPts val="600"/>
              </a:spcAft>
              <a:buNone/>
              <a:defRPr/>
            </a:pPr>
            <a:r>
              <a:rPr lang="cs-CZ" sz="1800" b="1" dirty="0" smtClean="0"/>
              <a:t>Příjmy </a:t>
            </a:r>
            <a:r>
              <a:rPr lang="cs-CZ" sz="1800" b="1" dirty="0"/>
              <a:t>z </a:t>
            </a:r>
            <a:r>
              <a:rPr lang="cs-CZ" sz="1800" b="1" dirty="0" smtClean="0"/>
              <a:t>projektu</a:t>
            </a:r>
          </a:p>
          <a:p>
            <a:pPr>
              <a:spcBef>
                <a:spcPts val="600"/>
              </a:spcBef>
              <a:spcAft>
                <a:spcPts val="600"/>
              </a:spcAft>
              <a:defRPr/>
            </a:pPr>
            <a:r>
              <a:rPr lang="cs-CZ" sz="1800" dirty="0"/>
              <a:t>Podporovány budou projekty, které negenerují příjmy podle čl. 61 Nařízení Evropského parlamentu a Rady (EU) č. 1303/2013 ze dne 17. prosince 2013 (tzv. Obecné nařízení</a:t>
            </a:r>
            <a:r>
              <a:rPr lang="cs-CZ" sz="1800" dirty="0" smtClean="0"/>
              <a:t>).</a:t>
            </a:r>
            <a:endParaRPr lang="cs-CZ" sz="1800" b="1" dirty="0"/>
          </a:p>
          <a:p>
            <a:pPr marL="0" indent="0">
              <a:spcBef>
                <a:spcPts val="600"/>
              </a:spcBef>
              <a:spcAft>
                <a:spcPts val="600"/>
              </a:spcAft>
              <a:buNone/>
              <a:defRPr/>
            </a:pPr>
            <a:r>
              <a:rPr lang="cs-CZ" sz="1800" b="1" dirty="0" smtClean="0"/>
              <a:t>Povoleny jiné peněžní příjmy – tzn. příjmy podle čl. 65</a:t>
            </a:r>
            <a:endParaRPr lang="cs-CZ" sz="1800" b="1" dirty="0"/>
          </a:p>
          <a:p>
            <a:pPr>
              <a:spcBef>
                <a:spcPts val="600"/>
              </a:spcBef>
              <a:spcAft>
                <a:spcPts val="600"/>
              </a:spcAft>
              <a:defRPr/>
            </a:pPr>
            <a:r>
              <a:rPr lang="cs-CZ" sz="1800" dirty="0" smtClean="0"/>
              <a:t>V </a:t>
            </a:r>
            <a:r>
              <a:rPr lang="cs-CZ" sz="1800" dirty="0"/>
              <a:t>průběhu realizace projektu se vytvoří čisté jiné peněžní příjmy (např. prodej nepotřebného nebo nahrazovaného majetku).</a:t>
            </a:r>
          </a:p>
          <a:p>
            <a:pPr lvl="1">
              <a:spcBef>
                <a:spcPts val="600"/>
              </a:spcBef>
              <a:spcAft>
                <a:spcPts val="600"/>
              </a:spcAft>
              <a:buFont typeface="Arial" panose="020B0604020202020204" pitchFamily="34" charset="0"/>
              <a:buChar char="•"/>
              <a:defRPr/>
            </a:pPr>
            <a:endParaRPr lang="cs-CZ" sz="1800" b="1" dirty="0" smtClean="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6"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7"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322450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67544" y="1340768"/>
            <a:ext cx="8425631" cy="4861595"/>
          </a:xfrm>
        </p:spPr>
        <p:txBody>
          <a:bodyPr rtlCol="0">
            <a:noAutofit/>
          </a:bodyPr>
          <a:lstStyle/>
          <a:p>
            <a:pPr marL="0" indent="0" eaLnBrk="0" fontAlgn="base" hangingPunct="0">
              <a:spcAft>
                <a:spcPct val="0"/>
              </a:spcAft>
              <a:buNone/>
            </a:pPr>
            <a:r>
              <a:rPr lang="cs-CZ" sz="2000" b="1" dirty="0">
                <a:latin typeface="+mn-lt"/>
              </a:rPr>
              <a:t>Indikátory:</a:t>
            </a:r>
          </a:p>
          <a:p>
            <a:pPr marL="0" indent="0" eaLnBrk="0" fontAlgn="base" hangingPunct="0">
              <a:spcAft>
                <a:spcPct val="0"/>
              </a:spcAft>
              <a:buNone/>
            </a:pPr>
            <a:r>
              <a:rPr lang="cs-CZ" sz="2000" dirty="0">
                <a:latin typeface="+mn-lt"/>
              </a:rPr>
              <a:t>Indikátor </a:t>
            </a:r>
            <a:r>
              <a:rPr lang="cs-CZ" sz="2000" dirty="0" smtClean="0">
                <a:latin typeface="+mn-lt"/>
              </a:rPr>
              <a:t>výstupu</a:t>
            </a:r>
          </a:p>
          <a:p>
            <a:pPr marL="0" indent="0" eaLnBrk="0" fontAlgn="base" hangingPunct="0">
              <a:spcAft>
                <a:spcPct val="0"/>
              </a:spcAft>
              <a:buNone/>
            </a:pPr>
            <a:endParaRPr lang="cs-CZ" sz="2000" dirty="0">
              <a:latin typeface="+mn-lt"/>
            </a:endParaRPr>
          </a:p>
          <a:p>
            <a:pPr algn="just">
              <a:spcAft>
                <a:spcPts val="1000"/>
              </a:spcAft>
            </a:pPr>
            <a:r>
              <a:rPr lang="cs-CZ" sz="2000" b="1" dirty="0">
                <a:latin typeface="+mn-lt"/>
                <a:ea typeface="MS Mincho"/>
                <a:cs typeface="Arial"/>
              </a:rPr>
              <a:t>5 </a:t>
            </a:r>
            <a:r>
              <a:rPr lang="cs-CZ" sz="2000" b="1" dirty="0" smtClean="0">
                <a:latin typeface="+mn-lt"/>
                <a:ea typeface="MS Mincho"/>
                <a:cs typeface="Arial"/>
              </a:rPr>
              <a:t>73 01 – Počet podpořených poskytovatelů psychiatrické péče</a:t>
            </a:r>
            <a:endParaRPr lang="cs-CZ" sz="1800" dirty="0">
              <a:latin typeface="+mn-lt"/>
              <a:ea typeface="MS Mincho"/>
              <a:cs typeface="Times New Roman"/>
            </a:endParaRPr>
          </a:p>
          <a:p>
            <a:pPr algn="just">
              <a:spcAft>
                <a:spcPts val="1000"/>
              </a:spcAft>
            </a:pPr>
            <a:r>
              <a:rPr lang="cs-CZ" sz="2000" dirty="0">
                <a:latin typeface="+mn-lt"/>
                <a:ea typeface="MS Mincho"/>
                <a:cs typeface="Arial"/>
              </a:rPr>
              <a:t>Povinný indikátor pro všechny projekty. Žadatel uvede cílovou hodnotu projektu, kterou se zavazuje naplnit.  </a:t>
            </a:r>
            <a:endParaRPr lang="cs-CZ" sz="1800" dirty="0">
              <a:latin typeface="+mn-lt"/>
              <a:ea typeface="MS Mincho"/>
              <a:cs typeface="Times New Roman"/>
            </a:endParaRPr>
          </a:p>
          <a:p>
            <a:pPr lvl="0" algn="just">
              <a:spcAft>
                <a:spcPts val="1000"/>
              </a:spcAft>
            </a:pPr>
            <a:r>
              <a:rPr lang="cs-CZ" sz="2000" b="1" dirty="0">
                <a:solidFill>
                  <a:prstClr val="black"/>
                </a:solidFill>
                <a:latin typeface="Arial"/>
                <a:ea typeface="MS Mincho"/>
                <a:cs typeface="Arial"/>
              </a:rPr>
              <a:t>5 </a:t>
            </a:r>
            <a:r>
              <a:rPr lang="cs-CZ" sz="2000" b="1" dirty="0" smtClean="0">
                <a:solidFill>
                  <a:prstClr val="black"/>
                </a:solidFill>
                <a:latin typeface="Arial"/>
                <a:ea typeface="MS Mincho"/>
                <a:cs typeface="Arial"/>
              </a:rPr>
              <a:t>78 01 </a:t>
            </a:r>
            <a:r>
              <a:rPr lang="cs-CZ" sz="2000" b="1" dirty="0">
                <a:solidFill>
                  <a:prstClr val="black"/>
                </a:solidFill>
                <a:latin typeface="Arial"/>
                <a:ea typeface="MS Mincho"/>
                <a:cs typeface="Arial"/>
              </a:rPr>
              <a:t>– </a:t>
            </a:r>
            <a:r>
              <a:rPr lang="cs-CZ" sz="2000" b="1" dirty="0" smtClean="0">
                <a:solidFill>
                  <a:prstClr val="black"/>
                </a:solidFill>
                <a:latin typeface="Arial"/>
                <a:ea typeface="MS Mincho"/>
                <a:cs typeface="Arial"/>
              </a:rPr>
              <a:t>Počet podpořených mobilních týmů</a:t>
            </a:r>
            <a:endParaRPr lang="cs-CZ" sz="1800" dirty="0">
              <a:solidFill>
                <a:prstClr val="black"/>
              </a:solidFill>
              <a:latin typeface="Arial"/>
              <a:ea typeface="MS Mincho"/>
              <a:cs typeface="Times New Roman"/>
            </a:endParaRPr>
          </a:p>
          <a:p>
            <a:pPr lvl="0" algn="just">
              <a:spcAft>
                <a:spcPts val="1000"/>
              </a:spcAft>
            </a:pPr>
            <a:r>
              <a:rPr lang="cs-CZ" sz="2000" dirty="0">
                <a:solidFill>
                  <a:prstClr val="black"/>
                </a:solidFill>
                <a:latin typeface="Arial"/>
                <a:ea typeface="MS Mincho"/>
                <a:cs typeface="Arial"/>
              </a:rPr>
              <a:t>Povinný </a:t>
            </a:r>
            <a:r>
              <a:rPr lang="cs-CZ" sz="2000" dirty="0" smtClean="0">
                <a:solidFill>
                  <a:prstClr val="black"/>
                </a:solidFill>
                <a:latin typeface="Arial"/>
                <a:ea typeface="MS Mincho"/>
                <a:cs typeface="Arial"/>
              </a:rPr>
              <a:t>k výběru a naplnění pro projekty, ve kterých bude podpořen mobilní tým. Žadatel uvede cílovou hodnotu projektu, kterou se zavazuje naplnit.  </a:t>
            </a:r>
            <a:endParaRPr lang="cs-CZ" sz="1800" dirty="0">
              <a:solidFill>
                <a:prstClr val="black"/>
              </a:solidFill>
              <a:latin typeface="Arial"/>
              <a:ea typeface="MS Mincho"/>
              <a:cs typeface="Times New Roman"/>
            </a:endParaRPr>
          </a:p>
          <a:p>
            <a:pPr marL="355600" indent="-355600" eaLnBrk="1" fontAlgn="auto" hangingPunct="1">
              <a:spcAft>
                <a:spcPts val="600"/>
              </a:spcAft>
              <a:buClr>
                <a:schemeClr val="tx2"/>
              </a:buClr>
              <a:buFont typeface="Arial" charset="0"/>
              <a:buNone/>
              <a:defRPr/>
            </a:pPr>
            <a:endParaRPr lang="cs-CZ" sz="1800" dirty="0" smtClean="0">
              <a:latin typeface="Arial" charset="0"/>
              <a:cs typeface="Arial" charset="0"/>
            </a:endParaRPr>
          </a:p>
          <a:p>
            <a:pPr marL="0" indent="0">
              <a:spcBef>
                <a:spcPts val="1800"/>
              </a:spcBef>
              <a:buNone/>
            </a:pPr>
            <a:endParaRPr lang="cs-CZ" sz="2000" b="1" dirty="0"/>
          </a:p>
          <a:p>
            <a:pPr marL="355600" indent="-355600" eaLnBrk="1" fontAlgn="auto" hangingPunct="1">
              <a:spcAft>
                <a:spcPts val="600"/>
              </a:spcAft>
              <a:buClr>
                <a:schemeClr val="tx2"/>
              </a:buClr>
              <a:buFont typeface="Arial" charset="0"/>
              <a:buNone/>
              <a:defRPr/>
            </a:pPr>
            <a:endParaRPr lang="cs-CZ" sz="1800" dirty="0" smtClean="0">
              <a:latin typeface="Arial" charset="0"/>
              <a:cs typeface="Arial" charset="0"/>
            </a:endParaRPr>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159724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467544" y="1340768"/>
            <a:ext cx="8424936" cy="4861595"/>
          </a:xfrm>
        </p:spPr>
        <p:txBody>
          <a:bodyPr rtlCol="0">
            <a:noAutofit/>
          </a:bodyPr>
          <a:lstStyle/>
          <a:p>
            <a:pPr marL="0" indent="0" eaLnBrk="0" fontAlgn="base" hangingPunct="0">
              <a:spcAft>
                <a:spcPct val="0"/>
              </a:spcAft>
              <a:buNone/>
            </a:pPr>
            <a:r>
              <a:rPr lang="cs-CZ" sz="2000" b="1" dirty="0"/>
              <a:t>Indikátory:</a:t>
            </a:r>
          </a:p>
          <a:p>
            <a:pPr marL="0" indent="0">
              <a:buNone/>
            </a:pPr>
            <a:r>
              <a:rPr lang="cs-CZ" sz="2000" dirty="0"/>
              <a:t>Indikátor </a:t>
            </a:r>
            <a:r>
              <a:rPr lang="cs-CZ" sz="2000" dirty="0" smtClean="0"/>
              <a:t>výsledku</a:t>
            </a:r>
          </a:p>
          <a:p>
            <a:pPr marL="0" indent="0">
              <a:buNone/>
            </a:pPr>
            <a:endParaRPr lang="cs-CZ" sz="2000" dirty="0"/>
          </a:p>
          <a:p>
            <a:r>
              <a:rPr lang="cs-CZ" sz="2000" b="1" dirty="0"/>
              <a:t>5 </a:t>
            </a:r>
            <a:r>
              <a:rPr lang="cs-CZ" sz="2000" b="1" dirty="0" smtClean="0"/>
              <a:t>73 10 </a:t>
            </a:r>
            <a:r>
              <a:rPr lang="cs-CZ" sz="2000" b="1" dirty="0"/>
              <a:t>- Kapacity </a:t>
            </a:r>
            <a:r>
              <a:rPr lang="cs-CZ" sz="2000" b="1" dirty="0" smtClean="0"/>
              <a:t>poskytovatelů psychiatrické péče vytvořené nebo modernizované v souvislosti s reformou psychiatrické péče</a:t>
            </a:r>
            <a:endParaRPr lang="cs-CZ" sz="2000" dirty="0"/>
          </a:p>
          <a:p>
            <a:pPr marL="0" indent="0">
              <a:buNone/>
            </a:pPr>
            <a:endParaRPr lang="cs-CZ" sz="2000" dirty="0"/>
          </a:p>
          <a:p>
            <a:r>
              <a:rPr lang="cs-CZ" sz="2000" dirty="0"/>
              <a:t>Povinný k výběru a naplnění pro všechny projekty výzvy. Žadatel uvede výchozí hodnotu platnou k datu podání žádosti </a:t>
            </a:r>
            <a:r>
              <a:rPr lang="cs-CZ" sz="2000" dirty="0" smtClean="0"/>
              <a:t>a orientační cílovou hodnotu projektu, k datu ukončení realizace projektu.</a:t>
            </a:r>
            <a:endParaRPr lang="cs-CZ" sz="2000" b="1" dirty="0"/>
          </a:p>
          <a:p>
            <a:pPr marL="355600" indent="-355600" eaLnBrk="1" fontAlgn="auto" hangingPunct="1">
              <a:spcAft>
                <a:spcPts val="600"/>
              </a:spcAft>
              <a:buClr>
                <a:schemeClr val="tx2"/>
              </a:buClr>
              <a:buFont typeface="Arial" charset="0"/>
              <a:buNone/>
              <a:defRPr/>
            </a:pPr>
            <a:endParaRPr lang="cs-CZ" sz="1800" dirty="0" smtClean="0">
              <a:latin typeface="Arial" charset="0"/>
              <a:cs typeface="Arial" charset="0"/>
            </a:endParaRPr>
          </a:p>
          <a:p>
            <a:pPr marL="355600" indent="-355600" eaLnBrk="1" fontAlgn="auto" hangingPunct="1">
              <a:spcAft>
                <a:spcPts val="600"/>
              </a:spcAft>
              <a:buClr>
                <a:schemeClr val="tx2"/>
              </a:buClr>
              <a:buFont typeface="Arial" charset="0"/>
              <a:buNone/>
              <a:defRPr/>
            </a:pPr>
            <a:r>
              <a:rPr lang="cs-CZ" sz="1800" dirty="0" smtClean="0">
                <a:latin typeface="Arial" charset="0"/>
                <a:cs typeface="Arial" charset="0"/>
              </a:rPr>
              <a:t>Více k indikátorům v příloze č. 2 Specifických pravidel – Metodické listy indikátorů.</a:t>
            </a:r>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5"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3332962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a:xfrm>
            <a:off x="216024" y="1052737"/>
            <a:ext cx="8820472" cy="4968551"/>
          </a:xfrm>
        </p:spPr>
        <p:txBody>
          <a:bodyPr rtlCol="0">
            <a:noAutofit/>
          </a:bodyPr>
          <a:lstStyle/>
          <a:p>
            <a:pPr marL="0" indent="0">
              <a:buNone/>
            </a:pPr>
            <a:endParaRPr lang="cs-CZ" sz="2000" b="1" dirty="0" smtClean="0"/>
          </a:p>
          <a:p>
            <a:pPr marL="0" indent="0">
              <a:buNone/>
            </a:pPr>
            <a:r>
              <a:rPr lang="cs-CZ" sz="2800" b="1" dirty="0">
                <a:solidFill>
                  <a:srgbClr val="0070C0"/>
                </a:solidFill>
              </a:rPr>
              <a:t> </a:t>
            </a:r>
            <a:r>
              <a:rPr lang="cs-CZ" sz="2800" b="1" dirty="0" smtClean="0">
                <a:solidFill>
                  <a:srgbClr val="0070C0"/>
                </a:solidFill>
              </a:rPr>
              <a:t>  </a:t>
            </a:r>
            <a:r>
              <a:rPr lang="cs-CZ" sz="2400" b="1" dirty="0" smtClean="0">
                <a:solidFill>
                  <a:srgbClr val="0070C0"/>
                </a:solidFill>
              </a:rPr>
              <a:t>Udržitelnost</a:t>
            </a:r>
            <a:endParaRPr lang="cs-CZ" sz="2400" b="1" dirty="0">
              <a:solidFill>
                <a:srgbClr val="0070C0"/>
              </a:solidFill>
            </a:endParaRPr>
          </a:p>
          <a:p>
            <a:pPr marL="0" indent="0">
              <a:buNone/>
            </a:pPr>
            <a:r>
              <a:rPr lang="cs-CZ" sz="1700" dirty="0" smtClean="0"/>
              <a:t>     = 5 </a:t>
            </a:r>
            <a:r>
              <a:rPr lang="cs-CZ" sz="1700" dirty="0"/>
              <a:t>let od provedení poslední platby </a:t>
            </a:r>
            <a:r>
              <a:rPr lang="cs-CZ" sz="1700" dirty="0" smtClean="0"/>
              <a:t>příjemci ze strany ŘO IROP, tzn. </a:t>
            </a:r>
            <a:r>
              <a:rPr lang="cs-CZ" sz="1700" dirty="0"/>
              <a:t>od data </a:t>
            </a:r>
            <a:r>
              <a:rPr lang="cs-CZ" sz="1700" dirty="0" smtClean="0"/>
              <a:t>	nastavení </a:t>
            </a:r>
            <a:r>
              <a:rPr lang="cs-CZ" sz="1700" dirty="0"/>
              <a:t>centrálního stavu „Projekt finančně ukončen ze strany </a:t>
            </a:r>
            <a:r>
              <a:rPr lang="cs-CZ" sz="1700" dirty="0" smtClean="0"/>
              <a:t>ŘO“ v</a:t>
            </a:r>
            <a:r>
              <a:rPr lang="cs-CZ" sz="1700" dirty="0"/>
              <a:t> MS2014</a:t>
            </a:r>
            <a:r>
              <a:rPr lang="cs-CZ" sz="1700" dirty="0" smtClean="0"/>
              <a:t>+.</a:t>
            </a:r>
            <a:endParaRPr lang="cs-CZ" sz="1700" dirty="0"/>
          </a:p>
          <a:p>
            <a:r>
              <a:rPr lang="cs-CZ" sz="1700" dirty="0"/>
              <a:t>veškerý pořízený majetek používat k účelu, ke kterému se zavázal v žádosti o podporu,</a:t>
            </a:r>
          </a:p>
          <a:p>
            <a:r>
              <a:rPr lang="cs-CZ" sz="1700" dirty="0"/>
              <a:t>v době udržitelnosti bude prováděna kontrola prostřednictvím Zpráv o udržitelnosti projektu, ex-post analýzy rizik a ex-post kontroly. Po dobu udržitelnosti je příjemce povinen prokázat fungování v oboru zdravotní péče a kapacitě, kterou určil v žádosti o podporu, provozovat přístrojové vybavení a technologie pořízené z projektu po dobu pěti let od zahájení doby udržitelnosti, veškeré pořízené přístrojové vybavení a technologie pořízené z projektu používat k účelu, ke kterému se zavázal v žádosti o podporu,</a:t>
            </a:r>
          </a:p>
          <a:p>
            <a:r>
              <a:rPr lang="cs-CZ" sz="1700" dirty="0"/>
              <a:t>řádně uchovávat veškerou dokumentaci a účetní doklady související s realizací projektu,</a:t>
            </a:r>
          </a:p>
          <a:p>
            <a:r>
              <a:rPr lang="cs-CZ" sz="1700" dirty="0"/>
              <a:t>zachovávat výstupy projektu po dobu pěti let od zahájení doby udržitelnosti</a:t>
            </a:r>
            <a:r>
              <a:rPr lang="cs-CZ" sz="1800" dirty="0"/>
              <a:t>.</a:t>
            </a:r>
          </a:p>
          <a:p>
            <a:pPr marL="741600">
              <a:spcBef>
                <a:spcPts val="1200"/>
              </a:spcBef>
            </a:pPr>
            <a:endParaRPr lang="cs-CZ" sz="2000" dirty="0"/>
          </a:p>
        </p:txBody>
      </p:sp>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 name="Nadpis 1"/>
          <p:cNvSpPr txBox="1">
            <a:spLocks/>
          </p:cNvSpPr>
          <p:nvPr/>
        </p:nvSpPr>
        <p:spPr>
          <a:xfrm>
            <a:off x="457200" y="332656"/>
            <a:ext cx="8229600" cy="1080120"/>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75. Výzva IROP</a:t>
            </a:r>
            <a:endParaRPr lang="cs-CZ" sz="4000" dirty="0"/>
          </a:p>
        </p:txBody>
      </p:sp>
    </p:spTree>
    <p:extLst>
      <p:ext uri="{BB962C8B-B14F-4D97-AF65-F5344CB8AC3E}">
        <p14:creationId xmlns:p14="http://schemas.microsoft.com/office/powerpoint/2010/main" val="3869321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83568" y="1124744"/>
            <a:ext cx="8003232" cy="5001419"/>
          </a:xfrm>
        </p:spPr>
        <p:txBody>
          <a:bodyPr>
            <a:normAutofit fontScale="55000" lnSpcReduction="20000"/>
          </a:bodyPr>
          <a:lstStyle/>
          <a:p>
            <a:pPr marL="0" indent="0" algn="ctr">
              <a:buNone/>
            </a:pPr>
            <a:endParaRPr lang="cs-CZ" sz="4400" dirty="0" smtClean="0">
              <a:solidFill>
                <a:srgbClr val="000000"/>
              </a:solidFill>
              <a:latin typeface="Myriad Pro Black"/>
              <a:cs typeface="Myriad Pro Black"/>
            </a:endParaRPr>
          </a:p>
          <a:p>
            <a:pPr marL="0" indent="0" algn="ctr">
              <a:buNone/>
            </a:pPr>
            <a:r>
              <a:rPr lang="cs-CZ" sz="4800" b="1" dirty="0" smtClean="0">
                <a:solidFill>
                  <a:srgbClr val="000000"/>
                </a:solidFill>
                <a:latin typeface="Myriad Pro Black"/>
                <a:cs typeface="Myriad Pro Black"/>
              </a:rPr>
              <a:t>DĚKUJEME </a:t>
            </a:r>
            <a:r>
              <a:rPr lang="cs-CZ" sz="4800" b="1" dirty="0">
                <a:solidFill>
                  <a:srgbClr val="000000"/>
                </a:solidFill>
                <a:latin typeface="Myriad Pro Black"/>
                <a:cs typeface="Myriad Pro Black"/>
              </a:rPr>
              <a:t>VÁM ZA POZORNOST</a:t>
            </a:r>
            <a:r>
              <a:rPr lang="cs-CZ" sz="4800" b="1" dirty="0">
                <a:solidFill>
                  <a:srgbClr val="000000"/>
                </a:solidFill>
                <a:cs typeface="Myriad Pro"/>
              </a:rPr>
              <a:t/>
            </a:r>
            <a:br>
              <a:rPr lang="cs-CZ" sz="4800" b="1" dirty="0">
                <a:solidFill>
                  <a:srgbClr val="000000"/>
                </a:solidFill>
                <a:cs typeface="Myriad Pro"/>
              </a:rPr>
            </a:br>
            <a:r>
              <a:rPr lang="cs-CZ" sz="4800" b="1" dirty="0">
                <a:solidFill>
                  <a:srgbClr val="000000"/>
                </a:solidFill>
                <a:cs typeface="Myriad Pro"/>
              </a:rPr>
              <a:t/>
            </a:r>
            <a:br>
              <a:rPr lang="cs-CZ" sz="4800" b="1" dirty="0">
                <a:solidFill>
                  <a:srgbClr val="000000"/>
                </a:solidFill>
                <a:cs typeface="Myriad Pro"/>
              </a:rPr>
            </a:br>
            <a:r>
              <a:rPr lang="cs-CZ" b="1" dirty="0">
                <a:solidFill>
                  <a:srgbClr val="000000"/>
                </a:solidFill>
                <a:cs typeface="Myriad Pro"/>
              </a:rPr>
              <a:t/>
            </a:r>
            <a:br>
              <a:rPr lang="cs-CZ" b="1" dirty="0">
                <a:solidFill>
                  <a:srgbClr val="000000"/>
                </a:solidFill>
                <a:cs typeface="Myriad Pro"/>
              </a:rPr>
            </a:br>
            <a:r>
              <a:rPr lang="cs-CZ" sz="5300" dirty="0" smtClean="0">
                <a:solidFill>
                  <a:srgbClr val="000000"/>
                </a:solidFill>
                <a:cs typeface="Myriad Pro"/>
              </a:rPr>
              <a:t>Ministerstvo pro místní rozvoj ČR</a:t>
            </a:r>
          </a:p>
          <a:p>
            <a:pPr marL="0" indent="0" algn="ctr">
              <a:buNone/>
            </a:pPr>
            <a:r>
              <a:rPr lang="cs-CZ" sz="5300" dirty="0" smtClean="0">
                <a:solidFill>
                  <a:srgbClr val="000000"/>
                </a:solidFill>
                <a:cs typeface="Myriad Pro"/>
              </a:rPr>
              <a:t>Odbor řízení operačních programů</a:t>
            </a:r>
          </a:p>
          <a:p>
            <a:pPr marL="0" indent="0" algn="ctr">
              <a:buNone/>
            </a:pPr>
            <a:r>
              <a:rPr lang="cs-CZ" sz="5300" b="1" dirty="0" smtClean="0">
                <a:solidFill>
                  <a:srgbClr val="000000"/>
                </a:solidFill>
                <a:cs typeface="Myriad Pro"/>
              </a:rPr>
              <a:t>Aleš Pekárek</a:t>
            </a:r>
          </a:p>
          <a:p>
            <a:pPr marL="0" indent="0" algn="ctr">
              <a:buNone/>
            </a:pPr>
            <a:r>
              <a:rPr lang="cs-CZ" sz="5300" b="1" dirty="0" smtClean="0">
                <a:solidFill>
                  <a:srgbClr val="000000"/>
                </a:solidFill>
                <a:cs typeface="Myriad Pro"/>
              </a:rPr>
              <a:t>Marek Zeman</a:t>
            </a:r>
          </a:p>
          <a:p>
            <a:pPr marL="0" indent="0" algn="ctr">
              <a:buNone/>
            </a:pPr>
            <a:endParaRPr lang="cs-CZ" sz="5300" b="1" dirty="0" smtClean="0">
              <a:solidFill>
                <a:srgbClr val="000000"/>
              </a:solidFill>
              <a:cs typeface="Myriad Pro"/>
            </a:endParaRPr>
          </a:p>
          <a:p>
            <a:pPr marL="0" indent="0" algn="ctr">
              <a:buNone/>
            </a:pPr>
            <a:r>
              <a:rPr lang="cs-CZ" sz="5300" dirty="0" smtClean="0">
                <a:solidFill>
                  <a:srgbClr val="000000"/>
                </a:solidFill>
                <a:cs typeface="Myriad Pro"/>
                <a:hlinkClick r:id="rId2"/>
              </a:rPr>
              <a:t>Marek.Zeman@mmr.cz</a:t>
            </a:r>
            <a:endParaRPr lang="cs-CZ" sz="5300" dirty="0" smtClean="0">
              <a:solidFill>
                <a:srgbClr val="000000"/>
              </a:solidFill>
              <a:cs typeface="Myriad Pro"/>
            </a:endParaRPr>
          </a:p>
          <a:p>
            <a:pPr marL="0" indent="0" algn="ctr">
              <a:buNone/>
            </a:pPr>
            <a:endParaRPr lang="cs-CZ" dirty="0" smtClean="0">
              <a:solidFill>
                <a:srgbClr val="000000"/>
              </a:solidFill>
              <a:cs typeface="Myriad Pro"/>
            </a:endParaRPr>
          </a:p>
          <a:p>
            <a:pPr marL="0" indent="0" algn="ctr">
              <a:buNone/>
            </a:pPr>
            <a:r>
              <a:rPr lang="cs-CZ" dirty="0">
                <a:solidFill>
                  <a:srgbClr val="000000"/>
                </a:solidFill>
                <a:cs typeface="Myriad Pro"/>
              </a:rPr>
              <a:t/>
            </a:r>
            <a:br>
              <a:rPr lang="cs-CZ" dirty="0">
                <a:solidFill>
                  <a:srgbClr val="000000"/>
                </a:solidFill>
                <a:cs typeface="Myriad Pro"/>
              </a:rPr>
            </a:br>
            <a:r>
              <a:rPr lang="cs-CZ" dirty="0">
                <a:solidFill>
                  <a:srgbClr val="000000"/>
                </a:solidFill>
                <a:cs typeface="Myriad Pro"/>
              </a:rPr>
              <a:t/>
            </a:r>
            <a:br>
              <a:rPr lang="cs-CZ" dirty="0">
                <a:solidFill>
                  <a:srgbClr val="000000"/>
                </a:solidFill>
                <a:cs typeface="Myriad Pro"/>
              </a:rPr>
            </a:br>
            <a:endParaRPr lang="cs-CZ" dirty="0"/>
          </a:p>
        </p:txBody>
      </p:sp>
      <p:pic>
        <p:nvPicPr>
          <p:cNvPr id="4"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939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76" y="0"/>
            <a:ext cx="9144000" cy="6858000"/>
          </a:xfrm>
          <a:prstGeom prst="rect">
            <a:avLst/>
          </a:prstGeom>
        </p:spPr>
      </p:pic>
      <p:pic>
        <p:nvPicPr>
          <p:cNvPr id="5" name="Picture 2" descr="\\nt1\O\Loga 2014_2020\IROP\Logolinky\RGB\JPG\IROP_CZ_RO_B_C RGB_malý.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57200" y="58522"/>
            <a:ext cx="8229600" cy="1155801"/>
          </a:xfrm>
          <a:prstGeom prst="rect">
            <a:avLst/>
          </a:prstGeom>
        </p:spPr>
        <p:txBody>
          <a:bodyP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
            </a:r>
            <a:br>
              <a:rPr lang="cs-CZ" sz="3200" dirty="0" smtClean="0">
                <a:solidFill>
                  <a:srgbClr val="0070C0"/>
                </a:solidFill>
              </a:rPr>
            </a:br>
            <a:r>
              <a:rPr lang="en-US" sz="3200" dirty="0" err="1" smtClean="0">
                <a:solidFill>
                  <a:srgbClr val="0070C0"/>
                </a:solidFill>
              </a:rPr>
              <a:t>Strukt</a:t>
            </a:r>
            <a:r>
              <a:rPr lang="cs-CZ" sz="3200" dirty="0" smtClean="0">
                <a:solidFill>
                  <a:srgbClr val="0070C0"/>
                </a:solidFill>
              </a:rPr>
              <a:t>U</a:t>
            </a:r>
            <a:r>
              <a:rPr lang="en-US" sz="3200" dirty="0" err="1" smtClean="0">
                <a:solidFill>
                  <a:srgbClr val="0070C0"/>
                </a:solidFill>
              </a:rPr>
              <a:t>ra</a:t>
            </a:r>
            <a:r>
              <a:rPr lang="en-US" sz="3200" dirty="0" smtClean="0">
                <a:solidFill>
                  <a:srgbClr val="0070C0"/>
                </a:solidFill>
              </a:rPr>
              <a:t> IROP</a:t>
            </a:r>
            <a:br>
              <a:rPr lang="en-US" sz="3200" dirty="0" smtClean="0">
                <a:solidFill>
                  <a:srgbClr val="0070C0"/>
                </a:solidFill>
              </a:rPr>
            </a:br>
            <a:endParaRPr lang="en-US" sz="3200" dirty="0">
              <a:solidFill>
                <a:srgbClr val="0070C0"/>
              </a:solidFill>
            </a:endParaRPr>
          </a:p>
        </p:txBody>
      </p:sp>
      <p:graphicFrame>
        <p:nvGraphicFramePr>
          <p:cNvPr id="7" name="Zástupný symbol pro obsah 3"/>
          <p:cNvGraphicFramePr>
            <a:graphicFrameLocks/>
          </p:cNvGraphicFramePr>
          <p:nvPr>
            <p:extLst/>
          </p:nvPr>
        </p:nvGraphicFramePr>
        <p:xfrm>
          <a:off x="467544" y="1340768"/>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Zástupný symbol pro číslo snímku 2"/>
          <p:cNvSpPr>
            <a:spLocks noGrp="1"/>
          </p:cNvSpPr>
          <p:nvPr>
            <p:ph type="sldNum" sz="quarter" idx="12"/>
          </p:nvPr>
        </p:nvSpPr>
        <p:spPr/>
        <p:txBody>
          <a:bodyPr/>
          <a:lstStyle/>
          <a:p>
            <a:pPr>
              <a:defRPr/>
            </a:pPr>
            <a:fld id="{3AC19F20-AEAE-46FE-AA26-FD2AB3D37020}" type="slidenum">
              <a:rPr lang="cs-CZ" smtClean="0">
                <a:solidFill>
                  <a:prstClr val="black">
                    <a:tint val="75000"/>
                  </a:prstClr>
                </a:solidFill>
              </a:rPr>
              <a:pPr>
                <a:defRPr/>
              </a:pPr>
              <a:t>5</a:t>
            </a:fld>
            <a:endParaRPr lang="cs-CZ">
              <a:solidFill>
                <a:prstClr val="black">
                  <a:tint val="75000"/>
                </a:prstClr>
              </a:solidFill>
            </a:endParaRPr>
          </a:p>
        </p:txBody>
      </p:sp>
    </p:spTree>
    <p:extLst>
      <p:ext uri="{BB962C8B-B14F-4D97-AF65-F5344CB8AC3E}">
        <p14:creationId xmlns:p14="http://schemas.microsoft.com/office/powerpoint/2010/main" val="1282216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a:solidFill>
                  <a:srgbClr val="0070C0"/>
                </a:solidFill>
              </a:rPr>
              <a:t>Prioritní osa </a:t>
            </a:r>
            <a:r>
              <a:rPr lang="cs-CZ" sz="3200" dirty="0" smtClean="0">
                <a:solidFill>
                  <a:srgbClr val="0070C0"/>
                </a:solidFill>
              </a:rPr>
              <a:t>2</a:t>
            </a:r>
            <a:r>
              <a:rPr lang="en-US" sz="3200" dirty="0">
                <a:solidFill>
                  <a:srgbClr val="0070C0"/>
                </a:solidFill>
              </a:rPr>
              <a:t/>
            </a:r>
            <a:br>
              <a:rPr lang="en-US" sz="3200" dirty="0">
                <a:solidFill>
                  <a:srgbClr val="0070C0"/>
                </a:solidFill>
              </a:rPr>
            </a:br>
            <a:endParaRPr lang="cs-CZ" sz="3200" dirty="0"/>
          </a:p>
        </p:txBody>
      </p:sp>
      <p:sp>
        <p:nvSpPr>
          <p:cNvPr id="3" name="Zástupný symbol pro obsah 2"/>
          <p:cNvSpPr>
            <a:spLocks noGrp="1"/>
          </p:cNvSpPr>
          <p:nvPr>
            <p:ph idx="1"/>
          </p:nvPr>
        </p:nvSpPr>
        <p:spPr>
          <a:xfrm>
            <a:off x="457200" y="1196752"/>
            <a:ext cx="8229600" cy="5040560"/>
          </a:xfrm>
        </p:spPr>
        <p:txBody>
          <a:bodyPr>
            <a:normAutofit/>
          </a:bodyPr>
          <a:lstStyle/>
          <a:p>
            <a:pPr marL="0" lvl="0" indent="0" defTabSz="914400">
              <a:spcBef>
                <a:spcPts val="1200"/>
              </a:spcBef>
              <a:buNone/>
            </a:pPr>
            <a:r>
              <a:rPr lang="cs-CZ" sz="2200" b="1" dirty="0" smtClean="0">
                <a:solidFill>
                  <a:prstClr val="black"/>
                </a:solidFill>
              </a:rPr>
              <a:t>SC 2.1</a:t>
            </a:r>
            <a:r>
              <a:rPr lang="cs-CZ" sz="2200" dirty="0" smtClean="0">
                <a:solidFill>
                  <a:prstClr val="black"/>
                </a:solidFill>
              </a:rPr>
              <a:t> Zvýšení kvality a dostupnosti služeb vedoucí k sociální 	inkluzi</a:t>
            </a:r>
            <a:endParaRPr lang="cs-CZ" sz="2200" b="1" dirty="0">
              <a:solidFill>
                <a:prstClr val="black"/>
              </a:solidFill>
            </a:endParaRPr>
          </a:p>
          <a:p>
            <a:pPr marL="0" lvl="0" indent="0" defTabSz="914400">
              <a:spcBef>
                <a:spcPts val="1800"/>
              </a:spcBef>
              <a:buNone/>
            </a:pPr>
            <a:r>
              <a:rPr lang="cs-CZ" sz="2200" b="1" dirty="0">
                <a:solidFill>
                  <a:prstClr val="black"/>
                </a:solidFill>
              </a:rPr>
              <a:t>SC </a:t>
            </a:r>
            <a:r>
              <a:rPr lang="cs-CZ" sz="2200" b="1" dirty="0" smtClean="0">
                <a:solidFill>
                  <a:prstClr val="black"/>
                </a:solidFill>
              </a:rPr>
              <a:t>2.2 </a:t>
            </a:r>
            <a:r>
              <a:rPr lang="cs-CZ" sz="2200" dirty="0" smtClean="0">
                <a:solidFill>
                  <a:prstClr val="black"/>
                </a:solidFill>
              </a:rPr>
              <a:t>Vznik nových a rozvoj existujících podnikatelských aktivit 	v oblasti sociálního podnikání</a:t>
            </a:r>
            <a:endParaRPr lang="cs-CZ" sz="2200" dirty="0">
              <a:solidFill>
                <a:prstClr val="black"/>
              </a:solidFill>
            </a:endParaRPr>
          </a:p>
          <a:p>
            <a:pPr marL="0" lvl="0" indent="0" defTabSz="914400">
              <a:spcBef>
                <a:spcPts val="1800"/>
              </a:spcBef>
              <a:buNone/>
            </a:pPr>
            <a:r>
              <a:rPr lang="cs-CZ" sz="2200" b="1" dirty="0">
                <a:solidFill>
                  <a:prstClr val="black"/>
                </a:solidFill>
              </a:rPr>
              <a:t>SC </a:t>
            </a:r>
            <a:r>
              <a:rPr lang="cs-CZ" sz="2200" b="1" dirty="0" smtClean="0">
                <a:solidFill>
                  <a:prstClr val="black"/>
                </a:solidFill>
              </a:rPr>
              <a:t>2.3 Rozvoj infrastruktury pro poskytování zdravotních 	služeb a péče o zdraví</a:t>
            </a:r>
          </a:p>
          <a:p>
            <a:pPr marL="0" lvl="0" indent="0" defTabSz="914400">
              <a:spcBef>
                <a:spcPts val="1800"/>
              </a:spcBef>
              <a:buNone/>
            </a:pPr>
            <a:r>
              <a:rPr lang="cs-CZ" sz="2200" b="1" dirty="0" smtClean="0">
                <a:solidFill>
                  <a:prstClr val="black"/>
                </a:solidFill>
              </a:rPr>
              <a:t>SC 2.4 </a:t>
            </a:r>
            <a:r>
              <a:rPr lang="cs-CZ" sz="2200" dirty="0" smtClean="0">
                <a:solidFill>
                  <a:prstClr val="black"/>
                </a:solidFill>
              </a:rPr>
              <a:t>Zvýšení kvality a dostupnosti infrastruktury pro 	vzdělávání a celoživotní učení</a:t>
            </a:r>
          </a:p>
          <a:p>
            <a:pPr marL="0" lvl="0" indent="0" defTabSz="914400">
              <a:spcBef>
                <a:spcPts val="1800"/>
              </a:spcBef>
              <a:buNone/>
            </a:pPr>
            <a:r>
              <a:rPr lang="cs-CZ" sz="2200" b="1" dirty="0" smtClean="0">
                <a:solidFill>
                  <a:prstClr val="black"/>
                </a:solidFill>
              </a:rPr>
              <a:t>SC 2.5 </a:t>
            </a:r>
            <a:r>
              <a:rPr lang="cs-CZ" sz="2200" dirty="0" smtClean="0">
                <a:solidFill>
                  <a:prstClr val="black"/>
                </a:solidFill>
              </a:rPr>
              <a:t>Snížení energetické náročnosti v sektoru bydlení</a:t>
            </a:r>
            <a:endParaRPr lang="cs-CZ" sz="2200" b="1" dirty="0">
              <a:solidFill>
                <a:prstClr val="black"/>
              </a:solidFill>
            </a:endParaRPr>
          </a:p>
          <a:p>
            <a:endParaRPr lang="cs-CZ"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14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8194" name="Rectangle 2"/>
          <p:cNvSpPr>
            <a:spLocks noGrp="1" noChangeArrowheads="1"/>
          </p:cNvSpPr>
          <p:nvPr>
            <p:ph type="body" idx="4294967295"/>
          </p:nvPr>
        </p:nvSpPr>
        <p:spPr>
          <a:xfrm>
            <a:off x="467544" y="1382712"/>
            <a:ext cx="8568952" cy="4790144"/>
          </a:xfrm>
        </p:spPr>
        <p:txBody>
          <a:bodyPr rtlCol="0">
            <a:noAutofit/>
          </a:bodyPr>
          <a:lstStyle/>
          <a:p>
            <a:pPr>
              <a:spcBef>
                <a:spcPts val="600"/>
              </a:spcBef>
              <a:buFont typeface="Arial" panose="020B0604020202020204" pitchFamily="34" charset="0"/>
              <a:buChar char="•"/>
            </a:pPr>
            <a:endParaRPr lang="cs-CZ" sz="2800" dirty="0" smtClean="0">
              <a:solidFill>
                <a:srgbClr val="FF0000"/>
              </a:solidFill>
            </a:endParaRPr>
          </a:p>
          <a:p>
            <a:pPr>
              <a:spcBef>
                <a:spcPts val="600"/>
              </a:spcBef>
              <a:buFont typeface="Arial" panose="020B0604020202020204" pitchFamily="34" charset="0"/>
              <a:buChar char="•"/>
            </a:pPr>
            <a:r>
              <a:rPr lang="cs-CZ" sz="2800" b="1" dirty="0" smtClean="0"/>
              <a:t>Celková a</a:t>
            </a:r>
            <a:r>
              <a:rPr lang="fr-FR" sz="2800" b="1" dirty="0" smtClean="0"/>
              <a:t>lokace</a:t>
            </a:r>
            <a:r>
              <a:rPr lang="cs-CZ" sz="2800" b="1" dirty="0" smtClean="0"/>
              <a:t> SC 2.3</a:t>
            </a:r>
            <a:r>
              <a:rPr lang="fr-FR" sz="2800" b="1" dirty="0" smtClean="0"/>
              <a:t>:</a:t>
            </a:r>
            <a:r>
              <a:rPr lang="cs-CZ" sz="2800" b="1" dirty="0" smtClean="0"/>
              <a:t> 283 mil. EUR (cca  </a:t>
            </a:r>
          </a:p>
          <a:p>
            <a:pPr marL="0" indent="0">
              <a:spcBef>
                <a:spcPts val="600"/>
              </a:spcBef>
              <a:buNone/>
            </a:pPr>
            <a:r>
              <a:rPr lang="cs-CZ" sz="2800" b="1" dirty="0"/>
              <a:t> </a:t>
            </a:r>
            <a:r>
              <a:rPr lang="cs-CZ" sz="2800" b="1" dirty="0" smtClean="0"/>
              <a:t>   7,7 mld. Kč)</a:t>
            </a:r>
          </a:p>
          <a:p>
            <a:pPr marL="0" indent="0">
              <a:spcBef>
                <a:spcPts val="600"/>
              </a:spcBef>
              <a:buNone/>
            </a:pPr>
            <a:endParaRPr lang="cs-CZ" sz="2000" dirty="0" smtClean="0">
              <a:solidFill>
                <a:srgbClr val="FF0000"/>
              </a:solidFill>
            </a:endParaRPr>
          </a:p>
          <a:p>
            <a:pPr>
              <a:spcBef>
                <a:spcPts val="600"/>
              </a:spcBef>
            </a:pPr>
            <a:r>
              <a:rPr lang="cs-CZ" sz="2800" dirty="0" smtClean="0"/>
              <a:t>Cíl: Zlepšení systému funkční a udržitelné péče, podporující sociální začleňování osob, ohrožených sociálním vyloučením v důsledku jejich zdravotního stavu, ztížené dostupnosti zdravotních služeb, a zkrácení doby pobytu mimo přirozené prostředí a doby pracovní neschopnosti.</a:t>
            </a:r>
          </a:p>
          <a:p>
            <a:pPr marL="0" indent="0">
              <a:spcBef>
                <a:spcPts val="1800"/>
              </a:spcBef>
              <a:buNone/>
            </a:pPr>
            <a:endParaRPr lang="cs-CZ" sz="2800" dirty="0" smtClean="0"/>
          </a:p>
          <a:p>
            <a:pPr>
              <a:spcAft>
                <a:spcPts val="600"/>
              </a:spcAft>
              <a:buClr>
                <a:schemeClr val="tx2"/>
              </a:buClr>
              <a:defRPr/>
            </a:pPr>
            <a:endParaRPr lang="cs-CZ" sz="2000" b="1" dirty="0"/>
          </a:p>
          <a:p>
            <a:pPr>
              <a:spcAft>
                <a:spcPts val="600"/>
              </a:spcAft>
              <a:buClr>
                <a:schemeClr val="tx2"/>
              </a:buClr>
              <a:defRPr/>
            </a:pPr>
            <a:endParaRPr lang="cs-CZ" sz="2000" b="1" dirty="0"/>
          </a:p>
        </p:txBody>
      </p:sp>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sp>
        <p:nvSpPr>
          <p:cNvPr id="5" name="Nadpis 1"/>
          <p:cNvSpPr txBox="1">
            <a:spLocks/>
          </p:cNvSpPr>
          <p:nvPr/>
        </p:nvSpPr>
        <p:spPr>
          <a:xfrm>
            <a:off x="363538" y="239713"/>
            <a:ext cx="8229600" cy="1143000"/>
          </a:xfrm>
          <a:prstGeom prst="rect">
            <a:avLst/>
          </a:prstGeom>
        </p:spPr>
        <p:txBody>
          <a:bodyPr/>
          <a:lstStyle>
            <a:lvl1pPr algn="ctr" defTabSz="457200" rtl="0" eaLnBrk="1" latinLnBrk="0" hangingPunct="1">
              <a:spcBef>
                <a:spcPct val="0"/>
              </a:spcBef>
              <a:buNone/>
              <a:defRPr sz="3500" kern="1200" cap="all">
                <a:solidFill>
                  <a:schemeClr val="tx1"/>
                </a:solidFill>
                <a:latin typeface="Arial"/>
                <a:ea typeface="+mj-ea"/>
                <a:cs typeface="+mj-cs"/>
              </a:defRPr>
            </a:lvl1pPr>
          </a:lstStyle>
          <a:p>
            <a:pPr fontAlgn="auto">
              <a:spcAft>
                <a:spcPts val="0"/>
              </a:spcAft>
              <a:defRPr/>
            </a:pPr>
            <a:r>
              <a:rPr lang="cs-CZ" sz="2400" b="1" dirty="0" smtClean="0">
                <a:solidFill>
                  <a:srgbClr val="0070C0"/>
                </a:solidFill>
                <a:latin typeface="Myriad Pro"/>
              </a:rPr>
              <a:t>SPECIFICKÝ CÍL 2.3: Rozvoj infrastruktury pro poskytování zdravotních služeb a péče o zdraví </a:t>
            </a:r>
            <a:endParaRPr lang="cs-CZ" sz="2400" b="1" dirty="0">
              <a:solidFill>
                <a:srgbClr val="0070C0"/>
              </a:solidFill>
              <a:latin typeface="Myriad Pro"/>
            </a:endParaRPr>
          </a:p>
        </p:txBody>
      </p:sp>
    </p:spTree>
    <p:extLst>
      <p:ext uri="{BB962C8B-B14F-4D97-AF65-F5344CB8AC3E}">
        <p14:creationId xmlns:p14="http://schemas.microsoft.com/office/powerpoint/2010/main" val="272849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116632"/>
            <a:ext cx="7560840" cy="1296144"/>
          </a:xfrm>
        </p:spPr>
        <p:txBody>
          <a:bodyPr/>
          <a:lstStyle/>
          <a:p>
            <a:pPr lvl="0" defTabSz="914400">
              <a:spcBef>
                <a:spcPts val="0"/>
              </a:spcBef>
              <a:defRPr/>
            </a:pPr>
            <a:r>
              <a:rPr lang="cs-CZ" sz="2400" cap="none" dirty="0" smtClean="0">
                <a:solidFill>
                  <a:srgbClr val="0070C0"/>
                </a:solidFill>
                <a:ea typeface="+mn-ea"/>
                <a:cs typeface="+mn-cs"/>
              </a:rPr>
              <a:t/>
            </a:r>
            <a:br>
              <a:rPr lang="cs-CZ" sz="2400" cap="none" dirty="0" smtClean="0">
                <a:solidFill>
                  <a:srgbClr val="0070C0"/>
                </a:solidFill>
                <a:ea typeface="+mn-ea"/>
                <a:cs typeface="+mn-cs"/>
              </a:rPr>
            </a:br>
            <a:r>
              <a:rPr lang="cs-CZ" sz="2400" cap="none" dirty="0" smtClean="0">
                <a:solidFill>
                  <a:srgbClr val="0070C0"/>
                </a:solidFill>
                <a:ea typeface="+mn-ea"/>
                <a:cs typeface="+mn-cs"/>
              </a:rPr>
              <a:t>SPECIFICKÝ </a:t>
            </a:r>
            <a:r>
              <a:rPr lang="cs-CZ" sz="2400" cap="none" dirty="0">
                <a:solidFill>
                  <a:srgbClr val="0070C0"/>
                </a:solidFill>
                <a:ea typeface="+mn-ea"/>
                <a:cs typeface="+mn-cs"/>
              </a:rPr>
              <a:t>CÍL 2.3: Rozvoj infrastruktury pro </a:t>
            </a:r>
            <a:r>
              <a:rPr lang="cs-CZ" sz="2400" cap="none" dirty="0" smtClean="0">
                <a:solidFill>
                  <a:srgbClr val="0070C0"/>
                </a:solidFill>
                <a:ea typeface="+mn-ea"/>
                <a:cs typeface="+mn-cs"/>
              </a:rPr>
              <a:t/>
            </a:r>
            <a:br>
              <a:rPr lang="cs-CZ" sz="2400" cap="none" dirty="0" smtClean="0">
                <a:solidFill>
                  <a:srgbClr val="0070C0"/>
                </a:solidFill>
                <a:ea typeface="+mn-ea"/>
                <a:cs typeface="+mn-cs"/>
              </a:rPr>
            </a:br>
            <a:r>
              <a:rPr lang="cs-CZ" sz="2400" cap="none" dirty="0" smtClean="0">
                <a:solidFill>
                  <a:srgbClr val="0070C0"/>
                </a:solidFill>
                <a:ea typeface="+mn-ea"/>
                <a:cs typeface="+mn-cs"/>
              </a:rPr>
              <a:t>poskytování </a:t>
            </a:r>
            <a:r>
              <a:rPr lang="cs-CZ" sz="2400" cap="none" dirty="0">
                <a:solidFill>
                  <a:srgbClr val="0070C0"/>
                </a:solidFill>
                <a:ea typeface="+mn-ea"/>
                <a:cs typeface="+mn-cs"/>
              </a:rPr>
              <a:t>zdravotních služeb a péče o </a:t>
            </a:r>
            <a:r>
              <a:rPr lang="cs-CZ" sz="2400" cap="none" dirty="0" smtClean="0">
                <a:solidFill>
                  <a:srgbClr val="0070C0"/>
                </a:solidFill>
                <a:ea typeface="+mn-ea"/>
                <a:cs typeface="+mn-cs"/>
              </a:rPr>
              <a:t/>
            </a:r>
            <a:br>
              <a:rPr lang="cs-CZ" sz="2400" cap="none" dirty="0" smtClean="0">
                <a:solidFill>
                  <a:srgbClr val="0070C0"/>
                </a:solidFill>
                <a:ea typeface="+mn-ea"/>
                <a:cs typeface="+mn-cs"/>
              </a:rPr>
            </a:br>
            <a:r>
              <a:rPr lang="cs-CZ" sz="2400" cap="none" dirty="0" smtClean="0">
                <a:solidFill>
                  <a:srgbClr val="0070C0"/>
                </a:solidFill>
                <a:ea typeface="+mn-ea"/>
                <a:cs typeface="+mn-cs"/>
              </a:rPr>
              <a:t>zdraví </a:t>
            </a:r>
            <a:r>
              <a:rPr lang="cs-CZ" sz="2400" cap="none" dirty="0">
                <a:solidFill>
                  <a:srgbClr val="0070C0"/>
                </a:solidFill>
                <a:ea typeface="+mn-ea"/>
                <a:cs typeface="+mn-cs"/>
              </a:rPr>
              <a:t/>
            </a:r>
            <a:br>
              <a:rPr lang="cs-CZ" sz="2400" cap="none" dirty="0">
                <a:solidFill>
                  <a:srgbClr val="0070C0"/>
                </a:solidFill>
                <a:ea typeface="+mn-ea"/>
                <a:cs typeface="+mn-cs"/>
              </a:rPr>
            </a:br>
            <a:endParaRPr lang="cs-CZ" dirty="0"/>
          </a:p>
        </p:txBody>
      </p:sp>
      <p:sp>
        <p:nvSpPr>
          <p:cNvPr id="3" name="Zástupný symbol pro obsah 2"/>
          <p:cNvSpPr>
            <a:spLocks noGrp="1"/>
          </p:cNvSpPr>
          <p:nvPr>
            <p:ph idx="1"/>
          </p:nvPr>
        </p:nvSpPr>
        <p:spPr>
          <a:xfrm>
            <a:off x="457200" y="1600201"/>
            <a:ext cx="8579296" cy="3917032"/>
          </a:xfrm>
        </p:spPr>
        <p:txBody>
          <a:bodyPr/>
          <a:lstStyle/>
          <a:p>
            <a:pPr lvl="0">
              <a:spcBef>
                <a:spcPts val="600"/>
              </a:spcBef>
              <a:buFont typeface="Arial" panose="020B0604020202020204" pitchFamily="34" charset="0"/>
              <a:buChar char="•"/>
            </a:pPr>
            <a:r>
              <a:rPr lang="cs-CZ" sz="2800" b="1" dirty="0"/>
              <a:t>Aktivity: </a:t>
            </a:r>
          </a:p>
          <a:p>
            <a:pPr lvl="0">
              <a:spcBef>
                <a:spcPts val="600"/>
              </a:spcBef>
              <a:buFont typeface="Arial" panose="020B0604020202020204" pitchFamily="34" charset="0"/>
              <a:buChar char="•"/>
            </a:pPr>
            <a:endParaRPr lang="cs-CZ" sz="2400" dirty="0">
              <a:solidFill>
                <a:prstClr val="black"/>
              </a:solidFill>
            </a:endParaRPr>
          </a:p>
          <a:p>
            <a:pPr marL="172350" lvl="0" indent="-514350">
              <a:spcBef>
                <a:spcPts val="600"/>
              </a:spcBef>
              <a:buFont typeface="Arial"/>
              <a:buAutoNum type="alphaLcParenR"/>
            </a:pPr>
            <a:r>
              <a:rPr lang="cs-CZ" sz="2400" dirty="0"/>
              <a:t>Vysoce specializovaná péče v </a:t>
            </a:r>
            <a:r>
              <a:rPr lang="cs-CZ" sz="2400" dirty="0" smtClean="0"/>
              <a:t>oblastech </a:t>
            </a:r>
            <a:r>
              <a:rPr lang="cs-CZ" sz="2400" dirty="0" err="1" smtClean="0"/>
              <a:t>onkogynekologie</a:t>
            </a:r>
            <a:r>
              <a:rPr lang="cs-CZ" sz="2400" dirty="0" smtClean="0"/>
              <a:t> 	a </a:t>
            </a:r>
            <a:r>
              <a:rPr lang="cs-CZ" sz="2400" dirty="0"/>
              <a:t>perinatologie</a:t>
            </a:r>
          </a:p>
          <a:p>
            <a:pPr marL="172350" lvl="0" indent="-514350" algn="just">
              <a:spcBef>
                <a:spcPts val="600"/>
              </a:spcBef>
              <a:buFont typeface="Arial"/>
              <a:buAutoNum type="alphaLcParenR"/>
            </a:pPr>
            <a:endParaRPr lang="cs-CZ" sz="2400" dirty="0"/>
          </a:p>
          <a:p>
            <a:pPr marL="0" lvl="0" indent="0" algn="just">
              <a:spcBef>
                <a:spcPts val="600"/>
              </a:spcBef>
              <a:buNone/>
            </a:pPr>
            <a:r>
              <a:rPr lang="cs-CZ" sz="2400" dirty="0"/>
              <a:t>b)    Zvýšení kvality návazné péče</a:t>
            </a:r>
          </a:p>
          <a:p>
            <a:pPr marL="0" lvl="0" indent="0" algn="just">
              <a:spcBef>
                <a:spcPts val="600"/>
              </a:spcBef>
              <a:buNone/>
            </a:pPr>
            <a:endParaRPr lang="cs-CZ" sz="2400" dirty="0"/>
          </a:p>
          <a:p>
            <a:pPr marL="0" lvl="0" indent="0" algn="just">
              <a:spcBef>
                <a:spcPts val="600"/>
              </a:spcBef>
              <a:buNone/>
            </a:pPr>
            <a:r>
              <a:rPr lang="cs-CZ" sz="2400" dirty="0"/>
              <a:t>c)    </a:t>
            </a:r>
            <a:r>
              <a:rPr lang="cs-CZ" sz="2400" dirty="0" smtClean="0"/>
              <a:t>Deinstitucionalizace </a:t>
            </a:r>
            <a:r>
              <a:rPr lang="cs-CZ" sz="2400" dirty="0"/>
              <a:t>psychiatrické </a:t>
            </a:r>
            <a:r>
              <a:rPr lang="cs-CZ" sz="2400" dirty="0" smtClean="0"/>
              <a:t>péče</a:t>
            </a:r>
            <a:endParaRPr lang="cs-CZ" sz="2400" dirty="0"/>
          </a:p>
        </p:txBody>
      </p:sp>
      <p:pic>
        <p:nvPicPr>
          <p:cNvPr id="4" name="Picture 2" descr="\\nt1\O\Loga 2014_2020\IROP\Logolinky\RGB\JPG\IROP_CZ_RO_B_C RGB_malý.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537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ChangeArrowheads="1"/>
          </p:cNvSpPr>
          <p:nvPr/>
        </p:nvSpPr>
        <p:spPr bwMode="auto">
          <a:xfrm>
            <a:off x="3924300" y="406400"/>
            <a:ext cx="4968875" cy="808038"/>
          </a:xfrm>
          <a:prstGeom prst="rect">
            <a:avLst/>
          </a:prstGeom>
          <a:noFill/>
          <a:ln w="6350">
            <a:noFill/>
            <a:miter lim="800000"/>
            <a:headEnd/>
            <a:tailEnd/>
          </a:ln>
          <a:effectLst/>
        </p:spPr>
        <p:txBody>
          <a:bodyPr anchor="ctr"/>
          <a:lstStyle/>
          <a:p>
            <a:pPr algn="r" fontAlgn="auto">
              <a:spcBef>
                <a:spcPts val="0"/>
              </a:spcBef>
              <a:spcAft>
                <a:spcPts val="0"/>
              </a:spcAft>
              <a:defRPr/>
            </a:pPr>
            <a:endParaRPr lang="pl-PL" sz="2800" dirty="0">
              <a:solidFill>
                <a:schemeClr val="bg1">
                  <a:lumMod val="50000"/>
                </a:schemeClr>
              </a:solidFill>
              <a:latin typeface="+mj-lt"/>
              <a:ea typeface="+mj-ea"/>
              <a:cs typeface="+mj-cs"/>
            </a:endParaRPr>
          </a:p>
        </p:txBody>
      </p:sp>
      <p:pic>
        <p:nvPicPr>
          <p:cNvPr id="9" name="Picture 2" descr="\\nt1\O\Loga 2014_2020\IROP\Logolinky\RGB\JPG\IROP_CZ_RO_B_C RGB_malý.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1" y="6172856"/>
            <a:ext cx="4199492" cy="691424"/>
          </a:xfrm>
          <a:prstGeom prst="rect">
            <a:avLst/>
          </a:prstGeom>
          <a:noFill/>
          <a:extLst>
            <a:ext uri="{909E8E84-426E-40DD-AFC4-6F175D3DCCD1}">
              <a14:hiddenFill xmlns:a14="http://schemas.microsoft.com/office/drawing/2010/main">
                <a:solidFill>
                  <a:srgbClr val="FFFFFF"/>
                </a:solidFill>
              </a14:hiddenFill>
            </a:ext>
          </a:extLst>
        </p:spPr>
      </p:pic>
      <p:sp>
        <p:nvSpPr>
          <p:cNvPr id="11" name="Nadpis 1"/>
          <p:cNvSpPr txBox="1">
            <a:spLocks/>
          </p:cNvSpPr>
          <p:nvPr/>
        </p:nvSpPr>
        <p:spPr>
          <a:xfrm>
            <a:off x="457200" y="188640"/>
            <a:ext cx="8229600" cy="1143000"/>
          </a:xfrm>
          <a:prstGeom prst="rect">
            <a:avLst/>
          </a:prstGeom>
        </p:spPr>
        <p:txBody>
          <a:bodyPr anchor="ctr"/>
          <a:lstStyle>
            <a:lvl1pPr algn="ctr" defTabSz="457200" rtl="0" eaLnBrk="1" latinLnBrk="0" hangingPunct="1">
              <a:spcBef>
                <a:spcPct val="0"/>
              </a:spcBef>
              <a:buNone/>
              <a:defRPr sz="3500" b="1" i="0" kern="1200" cap="all">
                <a:solidFill>
                  <a:schemeClr val="tx1"/>
                </a:solidFill>
                <a:latin typeface="Myriad Pro"/>
                <a:ea typeface="+mj-ea"/>
                <a:cs typeface="+mj-cs"/>
              </a:defRPr>
            </a:lvl1pPr>
          </a:lstStyle>
          <a:p>
            <a:r>
              <a:rPr lang="cs-CZ" sz="3200" dirty="0" smtClean="0">
                <a:solidFill>
                  <a:srgbClr val="0070C0"/>
                </a:solidFill>
              </a:rPr>
              <a:t>HARMONOGRAM VÝZEV v SC 2.3</a:t>
            </a:r>
            <a:endParaRPr lang="cs-CZ" sz="3200" dirty="0">
              <a:solidFill>
                <a:srgbClr val="0070C0"/>
              </a:solidFill>
            </a:endParaRPr>
          </a:p>
        </p:txBody>
      </p:sp>
      <p:graphicFrame>
        <p:nvGraphicFramePr>
          <p:cNvPr id="8" name="Zástupný symbol pro obsah 6"/>
          <p:cNvGraphicFramePr>
            <a:graphicFrameLocks/>
          </p:cNvGraphicFramePr>
          <p:nvPr>
            <p:extLst>
              <p:ext uri="{D42A27DB-BD31-4B8C-83A1-F6EECF244321}">
                <p14:modId xmlns:p14="http://schemas.microsoft.com/office/powerpoint/2010/main" val="1215675387"/>
              </p:ext>
            </p:extLst>
          </p:nvPr>
        </p:nvGraphicFramePr>
        <p:xfrm>
          <a:off x="539849" y="1484784"/>
          <a:ext cx="8280623" cy="2604854"/>
        </p:xfrm>
        <a:graphic>
          <a:graphicData uri="http://schemas.openxmlformats.org/drawingml/2006/table">
            <a:tbl>
              <a:tblPr>
                <a:tableStyleId>{5C22544A-7EE6-4342-B048-85BDC9FD1C3A}</a:tableStyleId>
              </a:tblPr>
              <a:tblGrid>
                <a:gridCol w="863799"/>
                <a:gridCol w="5969124"/>
                <a:gridCol w="1447700"/>
              </a:tblGrid>
              <a:tr h="341651">
                <a:tc>
                  <a:txBody>
                    <a:bodyPr/>
                    <a:lstStyle/>
                    <a:p>
                      <a:pPr algn="ctr" fontAlgn="b"/>
                      <a:r>
                        <a:rPr lang="cs-CZ" sz="2000" b="1" i="0" u="none" strike="noStrike" dirty="0" smtClean="0">
                          <a:solidFill>
                            <a:schemeClr val="dk1"/>
                          </a:solidFill>
                          <a:effectLst/>
                          <a:latin typeface="+mn-lt"/>
                        </a:rPr>
                        <a:t>Číslo</a:t>
                      </a:r>
                      <a:r>
                        <a:rPr lang="cs-CZ" sz="2000" b="1" i="0" u="none" strike="noStrike" baseline="0" dirty="0" smtClean="0">
                          <a:solidFill>
                            <a:schemeClr val="dk1"/>
                          </a:solidFill>
                          <a:effectLst/>
                          <a:latin typeface="+mn-lt"/>
                        </a:rPr>
                        <a:t> výzvy</a:t>
                      </a:r>
                      <a:endParaRPr lang="cs-CZ" sz="2000" b="1" i="0" u="none" strike="noStrike" dirty="0">
                        <a:solidFill>
                          <a:srgbClr val="000000"/>
                        </a:solidFill>
                        <a:effectLst/>
                        <a:latin typeface="Calibri"/>
                      </a:endParaRPr>
                    </a:p>
                  </a:txBody>
                  <a:tcPr marL="9525" marR="9525" marT="9525" marB="0" anchor="b"/>
                </a:tc>
                <a:tc>
                  <a:txBody>
                    <a:bodyPr/>
                    <a:lstStyle/>
                    <a:p>
                      <a:pPr algn="l" fontAlgn="b"/>
                      <a:r>
                        <a:rPr lang="cs-CZ" sz="2000" b="1" u="none" strike="noStrike" dirty="0" smtClean="0">
                          <a:effectLst/>
                        </a:rPr>
                        <a:t>Název výzvy</a:t>
                      </a:r>
                      <a:endParaRPr lang="cs-CZ" sz="2000" b="1" i="0" u="none" strike="noStrike" dirty="0">
                        <a:solidFill>
                          <a:srgbClr val="000000"/>
                        </a:solidFill>
                        <a:effectLst/>
                        <a:latin typeface="Calibri"/>
                      </a:endParaRPr>
                    </a:p>
                  </a:txBody>
                  <a:tcPr marL="9525" marR="9525" marT="9525" marB="0" anchor="b"/>
                </a:tc>
                <a:tc>
                  <a:txBody>
                    <a:bodyPr/>
                    <a:lstStyle/>
                    <a:p>
                      <a:pPr algn="ctr" fontAlgn="b"/>
                      <a:r>
                        <a:rPr lang="cs-CZ" sz="2000" b="1" u="none" strike="noStrike" dirty="0" smtClean="0">
                          <a:effectLst/>
                        </a:rPr>
                        <a:t>Vyhlášení</a:t>
                      </a:r>
                      <a:endParaRPr lang="cs-CZ" sz="2000" b="1" i="0" u="none" strike="noStrike" dirty="0">
                        <a:solidFill>
                          <a:srgbClr val="000000"/>
                        </a:solidFill>
                        <a:effectLst/>
                        <a:latin typeface="Calibri"/>
                      </a:endParaRPr>
                    </a:p>
                  </a:txBody>
                  <a:tcPr marL="9525" marR="9525" marT="9525" marB="0" anchor="b"/>
                </a:tc>
              </a:tr>
              <a:tr h="341651">
                <a:tc>
                  <a:txBody>
                    <a:bodyPr/>
                    <a:lstStyle/>
                    <a:p>
                      <a:pPr algn="ctr" fontAlgn="ctr"/>
                      <a:r>
                        <a:rPr lang="cs-CZ" sz="2000" u="none" strike="noStrike" kern="1200" dirty="0" smtClean="0">
                          <a:solidFill>
                            <a:schemeClr val="tx1"/>
                          </a:solidFill>
                          <a:effectLst/>
                          <a:latin typeface="+mn-lt"/>
                          <a:ea typeface="+mn-ea"/>
                          <a:cs typeface="+mn-cs"/>
                        </a:rPr>
                        <a:t>5</a:t>
                      </a:r>
                      <a:endParaRPr lang="cs-CZ" sz="2000" u="none" strike="noStrike" kern="1200" dirty="0">
                        <a:solidFill>
                          <a:schemeClr val="tx1"/>
                        </a:solidFill>
                        <a:effectLst/>
                        <a:latin typeface="+mn-lt"/>
                        <a:ea typeface="+mn-ea"/>
                        <a:cs typeface="+mn-cs"/>
                      </a:endParaRPr>
                    </a:p>
                  </a:txBody>
                  <a:tcPr marL="9525" marR="9525" marT="9525" marB="0" anchor="ctr"/>
                </a:tc>
                <a:tc>
                  <a:txBody>
                    <a:bodyPr/>
                    <a:lstStyle/>
                    <a:p>
                      <a:pPr algn="l" fontAlgn="ctr"/>
                      <a:r>
                        <a:rPr lang="cs-CZ" sz="2000" u="none" strike="noStrike" kern="1200" dirty="0" smtClean="0">
                          <a:solidFill>
                            <a:schemeClr val="tx1"/>
                          </a:solidFill>
                          <a:effectLst/>
                          <a:latin typeface="+mn-lt"/>
                          <a:ea typeface="+mn-ea"/>
                          <a:cs typeface="+mn-cs"/>
                        </a:rPr>
                        <a:t>Vysoce</a:t>
                      </a:r>
                      <a:r>
                        <a:rPr lang="cs-CZ" sz="2000" u="none" strike="noStrike" kern="1200" baseline="0" dirty="0" smtClean="0">
                          <a:solidFill>
                            <a:schemeClr val="tx1"/>
                          </a:solidFill>
                          <a:effectLst/>
                          <a:latin typeface="+mn-lt"/>
                          <a:ea typeface="+mn-ea"/>
                          <a:cs typeface="+mn-cs"/>
                        </a:rPr>
                        <a:t> specializovaná péče v oblastech onkogynekologie a perinatologie</a:t>
                      </a:r>
                      <a:endParaRPr lang="cs-CZ" sz="200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cs-CZ" sz="2000" u="none" strike="noStrike" kern="1200" dirty="0" smtClean="0">
                          <a:solidFill>
                            <a:schemeClr val="tx1"/>
                          </a:solidFill>
                          <a:effectLst/>
                          <a:latin typeface="+mn-lt"/>
                          <a:ea typeface="+mn-ea"/>
                          <a:cs typeface="+mn-cs"/>
                        </a:rPr>
                        <a:t>09/2015</a:t>
                      </a:r>
                      <a:endParaRPr lang="cs-CZ" sz="2000" u="none" strike="noStrike" kern="1200" dirty="0">
                        <a:solidFill>
                          <a:schemeClr val="tx1"/>
                        </a:solidFill>
                        <a:effectLst/>
                        <a:latin typeface="+mn-lt"/>
                        <a:ea typeface="+mn-ea"/>
                        <a:cs typeface="+mn-cs"/>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chemeClr val="tx1"/>
                          </a:solidFill>
                          <a:effectLst/>
                          <a:latin typeface="+mn-lt"/>
                        </a:rPr>
                        <a:t>31</a:t>
                      </a:r>
                      <a:endParaRPr lang="cs-CZ" sz="2000" b="0" i="0" u="none" strike="noStrike" dirty="0">
                        <a:solidFill>
                          <a:schemeClr val="tx1"/>
                        </a:solidFill>
                        <a:effectLst/>
                        <a:latin typeface="Arial"/>
                      </a:endParaRPr>
                    </a:p>
                  </a:txBody>
                  <a:tcPr marL="9525" marR="9525" marT="9525" marB="0" anchor="ctr"/>
                </a:tc>
                <a:tc>
                  <a:txBody>
                    <a:bodyPr/>
                    <a:lstStyle/>
                    <a:p>
                      <a:pPr algn="l" fontAlgn="ctr"/>
                      <a:r>
                        <a:rPr lang="cs-CZ" sz="2000" b="0" i="0" u="none" strike="noStrike" dirty="0" smtClean="0">
                          <a:solidFill>
                            <a:schemeClr val="tx1"/>
                          </a:solidFill>
                          <a:effectLst/>
                          <a:latin typeface="+mn-lt"/>
                        </a:rPr>
                        <a:t>Zvýšení</a:t>
                      </a:r>
                      <a:r>
                        <a:rPr lang="cs-CZ" sz="2000" b="0" i="0" u="none" strike="noStrike" baseline="0" dirty="0" smtClean="0">
                          <a:solidFill>
                            <a:schemeClr val="tx1"/>
                          </a:solidFill>
                          <a:effectLst/>
                          <a:latin typeface="+mn-lt"/>
                        </a:rPr>
                        <a:t> kvality návazné péče</a:t>
                      </a:r>
                      <a:endParaRPr lang="cs-CZ" sz="2000" b="0" i="0" u="none" strike="noStrike" dirty="0">
                        <a:solidFill>
                          <a:schemeClr val="tx1"/>
                        </a:solidFill>
                        <a:effectLst/>
                        <a:latin typeface="Arial"/>
                      </a:endParaRPr>
                    </a:p>
                  </a:txBody>
                  <a:tcPr marL="9525" marR="9525" marT="9525" marB="0" anchor="ctr"/>
                </a:tc>
                <a:tc>
                  <a:txBody>
                    <a:bodyPr/>
                    <a:lstStyle/>
                    <a:p>
                      <a:pPr algn="ctr" fontAlgn="ctr"/>
                      <a:r>
                        <a:rPr lang="cs-CZ" sz="2000" b="0" u="none" strike="noStrike" dirty="0" smtClean="0">
                          <a:solidFill>
                            <a:schemeClr val="tx1"/>
                          </a:solidFill>
                          <a:effectLst/>
                        </a:rPr>
                        <a:t>05/2016</a:t>
                      </a:r>
                      <a:endParaRPr lang="cs-CZ" sz="2000" b="0" i="0" u="none" strike="noStrike" dirty="0">
                        <a:solidFill>
                          <a:schemeClr val="tx1"/>
                        </a:solidFill>
                        <a:effectLst/>
                        <a:latin typeface="+mn-lt"/>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chemeClr val="tx1"/>
                          </a:solidFill>
                          <a:effectLst/>
                          <a:latin typeface="Arial"/>
                        </a:rPr>
                        <a:t>54</a:t>
                      </a:r>
                      <a:endParaRPr lang="cs-CZ" sz="2000" b="0" i="0" u="none" strike="noStrike" dirty="0">
                        <a:solidFill>
                          <a:schemeClr val="tx1"/>
                        </a:solidFill>
                        <a:effectLst/>
                        <a:latin typeface="Arial"/>
                      </a:endParaRPr>
                    </a:p>
                  </a:txBody>
                  <a:tcPr marL="9525" marR="9525" marT="9525" marB="0" anchor="ctr"/>
                </a:tc>
                <a:tc>
                  <a:txBody>
                    <a:bodyPr/>
                    <a:lstStyle/>
                    <a:p>
                      <a:pPr algn="l" fontAlgn="ctr"/>
                      <a:r>
                        <a:rPr lang="cs-CZ" sz="2000" b="0" i="0" u="none" strike="noStrike" dirty="0" smtClean="0">
                          <a:solidFill>
                            <a:schemeClr val="tx1"/>
                          </a:solidFill>
                          <a:effectLst/>
                          <a:latin typeface="Arial"/>
                        </a:rPr>
                        <a:t>Deinstitucionalizace psychiatrické péče</a:t>
                      </a:r>
                      <a:endParaRPr lang="cs-CZ" sz="2000" b="0" i="0" u="none" strike="noStrike" dirty="0">
                        <a:solidFill>
                          <a:schemeClr val="tx1"/>
                        </a:solidFill>
                        <a:effectLst/>
                        <a:latin typeface="Arial"/>
                      </a:endParaRPr>
                    </a:p>
                  </a:txBody>
                  <a:tcPr marL="9525" marR="9525" marT="9525" marB="0" anchor="ctr"/>
                </a:tc>
                <a:tc>
                  <a:txBody>
                    <a:bodyPr/>
                    <a:lstStyle/>
                    <a:p>
                      <a:pPr algn="ctr" fontAlgn="ctr"/>
                      <a:r>
                        <a:rPr lang="cs-CZ" sz="2000" u="none" strike="noStrike" dirty="0" smtClean="0">
                          <a:solidFill>
                            <a:schemeClr val="tx1"/>
                          </a:solidFill>
                          <a:effectLst/>
                        </a:rPr>
                        <a:t>09/2016</a:t>
                      </a:r>
                      <a:endParaRPr lang="cs-CZ" sz="2000" b="0" i="0" u="none" strike="noStrike" dirty="0">
                        <a:solidFill>
                          <a:schemeClr val="tx1"/>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chemeClr val="tx1"/>
                          </a:solidFill>
                          <a:effectLst/>
                          <a:latin typeface="Arial"/>
                        </a:rPr>
                        <a:t>71</a:t>
                      </a:r>
                      <a:endParaRPr lang="cs-CZ" sz="2000" b="0" i="0" u="none" strike="noStrike" dirty="0">
                        <a:solidFill>
                          <a:schemeClr val="tx1"/>
                        </a:solidFill>
                        <a:effectLst/>
                        <a:latin typeface="Arial"/>
                      </a:endParaRPr>
                    </a:p>
                  </a:txBody>
                  <a:tcPr marL="9525" marR="9525" marT="9525" marB="0" anchor="ctr"/>
                </a:tc>
                <a:tc>
                  <a:txBody>
                    <a:bodyPr/>
                    <a:lstStyle/>
                    <a:p>
                      <a:pPr algn="l" fontAlgn="ctr"/>
                      <a:r>
                        <a:rPr lang="cs-CZ" sz="2000" b="0" i="0" u="none" strike="noStrike" dirty="0" smtClean="0">
                          <a:solidFill>
                            <a:schemeClr val="tx1"/>
                          </a:solidFill>
                          <a:effectLst/>
                          <a:latin typeface="Arial"/>
                        </a:rPr>
                        <a:t>Deinstitucionalizace psychiatrické </a:t>
                      </a:r>
                      <a:r>
                        <a:rPr lang="cs-CZ" sz="2000" b="0" i="0" u="none" strike="noStrike" dirty="0" err="1" smtClean="0">
                          <a:solidFill>
                            <a:schemeClr val="tx1"/>
                          </a:solidFill>
                          <a:effectLst/>
                          <a:latin typeface="Arial"/>
                        </a:rPr>
                        <a:t>péče_CLLD</a:t>
                      </a:r>
                      <a:endParaRPr lang="cs-CZ" sz="2000" b="0" i="0" u="none" strike="noStrike" dirty="0">
                        <a:solidFill>
                          <a:schemeClr val="tx1"/>
                        </a:solidFill>
                        <a:effectLst/>
                        <a:latin typeface="Arial"/>
                      </a:endParaRPr>
                    </a:p>
                  </a:txBody>
                  <a:tcPr marL="9525" marR="9525" marT="9525" marB="0" anchor="ctr"/>
                </a:tc>
                <a:tc>
                  <a:txBody>
                    <a:bodyPr/>
                    <a:lstStyle/>
                    <a:p>
                      <a:pPr algn="ctr" fontAlgn="ctr"/>
                      <a:r>
                        <a:rPr lang="cs-CZ" sz="2000" b="0" i="0" u="none" strike="noStrike" dirty="0" smtClean="0">
                          <a:solidFill>
                            <a:schemeClr val="tx1"/>
                          </a:solidFill>
                          <a:effectLst/>
                          <a:latin typeface="Arial"/>
                        </a:rPr>
                        <a:t>03/2017</a:t>
                      </a:r>
                      <a:endParaRPr lang="cs-CZ" sz="2000" b="0" i="0" u="none" strike="noStrike" dirty="0">
                        <a:solidFill>
                          <a:schemeClr val="tx1"/>
                        </a:solidFill>
                        <a:effectLst/>
                        <a:latin typeface="Arial"/>
                      </a:endParaRPr>
                    </a:p>
                  </a:txBody>
                  <a:tcPr marL="9525" marR="9525" marT="9525" marB="0" anchor="ctr">
                    <a:solidFill>
                      <a:schemeClr val="accent1">
                        <a:lumMod val="20000"/>
                        <a:lumOff val="80000"/>
                      </a:schemeClr>
                    </a:solidFill>
                  </a:tcPr>
                </a:tc>
              </a:tr>
              <a:tr h="341651">
                <a:tc>
                  <a:txBody>
                    <a:bodyPr/>
                    <a:lstStyle/>
                    <a:p>
                      <a:pPr algn="ctr" fontAlgn="ctr"/>
                      <a:r>
                        <a:rPr lang="cs-CZ" sz="2000" b="0" i="0" u="none" strike="noStrike" dirty="0" smtClean="0">
                          <a:solidFill>
                            <a:schemeClr val="tx1"/>
                          </a:solidFill>
                          <a:effectLst/>
                          <a:latin typeface="Arial"/>
                        </a:rPr>
                        <a:t>75</a:t>
                      </a:r>
                      <a:endParaRPr lang="cs-CZ" sz="2000" b="0" i="0" u="none" strike="noStrike" dirty="0">
                        <a:solidFill>
                          <a:schemeClr val="tx1"/>
                        </a:solidFill>
                        <a:effectLst/>
                        <a:latin typeface="Arial"/>
                      </a:endParaRPr>
                    </a:p>
                  </a:txBody>
                  <a:tcPr marL="9525" marR="9525" marT="9525" marB="0" anchor="ctr"/>
                </a:tc>
                <a:tc>
                  <a:txBody>
                    <a:bodyPr/>
                    <a:lstStyle/>
                    <a:p>
                      <a:pPr algn="l" fontAlgn="ctr"/>
                      <a:r>
                        <a:rPr lang="cs-CZ" sz="2000" b="0" i="0" u="none" strike="noStrike" dirty="0" smtClean="0">
                          <a:solidFill>
                            <a:schemeClr val="tx1"/>
                          </a:solidFill>
                          <a:effectLst/>
                          <a:latin typeface="Arial"/>
                        </a:rPr>
                        <a:t>Deinstitucionalizace</a:t>
                      </a:r>
                      <a:r>
                        <a:rPr lang="cs-CZ" sz="2000" b="0" i="0" u="none" strike="noStrike" baseline="0" dirty="0" smtClean="0">
                          <a:solidFill>
                            <a:schemeClr val="tx1"/>
                          </a:solidFill>
                          <a:effectLst/>
                          <a:latin typeface="Arial"/>
                        </a:rPr>
                        <a:t> psychiatrické péče II.</a:t>
                      </a:r>
                      <a:endParaRPr lang="cs-CZ" sz="2000" b="0" i="0" u="none" strike="noStrike" dirty="0">
                        <a:solidFill>
                          <a:schemeClr val="tx1"/>
                        </a:solidFill>
                        <a:effectLst/>
                        <a:latin typeface="Arial"/>
                      </a:endParaRPr>
                    </a:p>
                  </a:txBody>
                  <a:tcPr marL="9525" marR="9525" marT="9525" marB="0" anchor="ctr"/>
                </a:tc>
                <a:tc>
                  <a:txBody>
                    <a:bodyPr/>
                    <a:lstStyle/>
                    <a:p>
                      <a:pPr algn="ctr" fontAlgn="ctr"/>
                      <a:r>
                        <a:rPr lang="cs-CZ" sz="2000" b="0" i="0" u="none" strike="noStrike" dirty="0" smtClean="0">
                          <a:solidFill>
                            <a:schemeClr val="tx1"/>
                          </a:solidFill>
                          <a:effectLst/>
                          <a:latin typeface="Arial"/>
                        </a:rPr>
                        <a:t>06/2017</a:t>
                      </a:r>
                      <a:endParaRPr lang="cs-CZ" sz="2000" b="0" i="0" u="none" strike="noStrike" dirty="0">
                        <a:solidFill>
                          <a:schemeClr val="tx1"/>
                        </a:solidFill>
                        <a:effectLst/>
                        <a:latin typeface="Arial"/>
                      </a:endParaRPr>
                    </a:p>
                  </a:txBody>
                  <a:tcPr marL="9525" marR="9525" marT="9525" marB="0" anchor="ctr">
                    <a:solidFill>
                      <a:schemeClr val="accent1">
                        <a:lumMod val="20000"/>
                        <a:lumOff val="80000"/>
                      </a:schemeClr>
                    </a:solidFill>
                  </a:tcPr>
                </a:tc>
              </a:tr>
            </a:tbl>
          </a:graphicData>
        </a:graphic>
      </p:graphicFrame>
      <p:sp>
        <p:nvSpPr>
          <p:cNvPr id="10" name="TextovéPole 9"/>
          <p:cNvSpPr txBox="1"/>
          <p:nvPr/>
        </p:nvSpPr>
        <p:spPr>
          <a:xfrm>
            <a:off x="539552" y="4293097"/>
            <a:ext cx="8147247" cy="2215991"/>
          </a:xfrm>
          <a:prstGeom prst="rect">
            <a:avLst/>
          </a:prstGeom>
          <a:noFill/>
        </p:spPr>
        <p:txBody>
          <a:bodyPr wrap="square" rtlCol="0">
            <a:spAutoFit/>
          </a:bodyPr>
          <a:lstStyle/>
          <a:p>
            <a:pPr algn="just"/>
            <a:endParaRPr lang="cs-CZ" sz="2200" i="1" dirty="0" smtClean="0">
              <a:latin typeface="Calibri" panose="020F0502020204030204" pitchFamily="34" charset="0"/>
            </a:endParaRPr>
          </a:p>
          <a:p>
            <a:r>
              <a:rPr lang="cs-CZ" sz="2000" dirty="0" smtClean="0">
                <a:latin typeface="Myriad Pro"/>
              </a:rPr>
              <a:t>Harmonogram výzev IROP je dostupný na </a:t>
            </a:r>
            <a:r>
              <a:rPr lang="cs-CZ" sz="2000" dirty="0">
                <a:latin typeface="Myriad Pro"/>
                <a:hlinkClick r:id="rId4"/>
              </a:rPr>
              <a:t>http://</a:t>
            </a:r>
            <a:r>
              <a:rPr lang="cs-CZ" sz="2000" dirty="0" smtClean="0">
                <a:latin typeface="Myriad Pro"/>
                <a:hlinkClick r:id="rId4"/>
              </a:rPr>
              <a:t>www.dotaceEu.cz/IROP</a:t>
            </a:r>
            <a:r>
              <a:rPr lang="cs-CZ" sz="2000" dirty="0" smtClean="0">
                <a:latin typeface="Myriad Pro"/>
              </a:rPr>
              <a:t> v sekci „</a:t>
            </a:r>
            <a:r>
              <a:rPr lang="cs-CZ" sz="2000" dirty="0" smtClean="0">
                <a:solidFill>
                  <a:srgbClr val="0033CC"/>
                </a:solidFill>
                <a:latin typeface="Myriad Pro"/>
              </a:rPr>
              <a:t>Dokumentace</a:t>
            </a:r>
            <a:r>
              <a:rPr lang="cs-CZ" sz="2000" dirty="0" smtClean="0">
                <a:latin typeface="Myriad Pro"/>
              </a:rPr>
              <a:t>“ (Harmonogram výzev).</a:t>
            </a:r>
          </a:p>
          <a:p>
            <a:pPr algn="just"/>
            <a:endParaRPr lang="cs-CZ" sz="2000" dirty="0">
              <a:latin typeface="Myriad Pro"/>
            </a:endParaRPr>
          </a:p>
          <a:p>
            <a:r>
              <a:rPr lang="cs-CZ" dirty="0" smtClean="0"/>
              <a:t>	</a:t>
            </a:r>
          </a:p>
          <a:p>
            <a:endParaRPr lang="cs-CZ" dirty="0"/>
          </a:p>
        </p:txBody>
      </p:sp>
    </p:spTree>
    <p:extLst>
      <p:ext uri="{BB962C8B-B14F-4D97-AF65-F5344CB8AC3E}">
        <p14:creationId xmlns:p14="http://schemas.microsoft.com/office/powerpoint/2010/main" val="3257199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otivIROP">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7318</TotalTime>
  <Words>2585</Words>
  <Application>Microsoft Office PowerPoint</Application>
  <PresentationFormat>Předvádění na obrazovce (4:3)</PresentationFormat>
  <Paragraphs>585</Paragraphs>
  <Slides>47</Slides>
  <Notes>33</Notes>
  <HiddenSlides>0</HiddenSlides>
  <MMClips>0</MMClips>
  <ScaleCrop>false</ScaleCrop>
  <HeadingPairs>
    <vt:vector size="4" baseType="variant">
      <vt:variant>
        <vt:lpstr>Motiv</vt:lpstr>
      </vt:variant>
      <vt:variant>
        <vt:i4>1</vt:i4>
      </vt:variant>
      <vt:variant>
        <vt:lpstr>Nadpisy snímků</vt:lpstr>
      </vt:variant>
      <vt:variant>
        <vt:i4>47</vt:i4>
      </vt:variant>
    </vt:vector>
  </HeadingPairs>
  <TitlesOfParts>
    <vt:vector size="48" baseType="lpstr">
      <vt:lpstr>MotivIROP</vt:lpstr>
      <vt:lpstr>Prezentace aplikace PowerPoint</vt:lpstr>
      <vt:lpstr>Program SEMINÁŘE </vt:lpstr>
      <vt:lpstr>Prezentace aplikace PowerPoint</vt:lpstr>
      <vt:lpstr>Role MMR a CRR v irop </vt:lpstr>
      <vt:lpstr>Prezentace aplikace PowerPoint</vt:lpstr>
      <vt:lpstr>Prioritní osa 2 </vt:lpstr>
      <vt:lpstr>Prezentace aplikace PowerPoint</vt:lpstr>
      <vt:lpstr> SPECIFICKÝ CÍL 2.3: Rozvoj infrastruktury pro  poskytování zdravotních služeb a péče o  zdraví  </vt:lpstr>
      <vt:lpstr>Prezentace aplikace PowerPoint</vt:lpstr>
      <vt:lpstr> 54. výzva – předložené projekty  </vt:lpstr>
      <vt:lpstr>Pravidla pro žadatele a příjemce</vt:lpstr>
      <vt:lpstr>Kontakty a informace</vt:lpstr>
      <vt:lpstr>Prezentace aplikace PowerPoint</vt:lpstr>
      <vt:lpstr>75. VÝZVA IROP DEINSTITUCIONALIZACE PSYCHIATRICKÉ PÉČE II.</vt:lpstr>
      <vt:lpstr>Prezentace aplikace PowerPoint</vt:lpstr>
      <vt:lpstr>75. VÝZVA IROP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75. Výzva IROP</vt:lpstr>
      <vt:lpstr>75. Výzva IROP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Příprava programového období 2014-2020</dc:title>
  <dc:creator>*</dc:creator>
  <cp:lastModifiedBy>Marek Zeman</cp:lastModifiedBy>
  <cp:revision>753</cp:revision>
  <cp:lastPrinted>2016-05-12T10:51:48Z</cp:lastPrinted>
  <dcterms:created xsi:type="dcterms:W3CDTF">2014-10-03T06:20:14Z</dcterms:created>
  <dcterms:modified xsi:type="dcterms:W3CDTF">2017-08-21T15:04:49Z</dcterms:modified>
</cp:coreProperties>
</file>