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074" y="-522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883853" y="8684827"/>
            <a:ext cx="2972547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fld id="{3E4DB106-2719-4127-B574-1EA40AB59469}" type="slidenum">
              <a:rPr lang="cs-CZ" altLang="cs-CZ">
                <a:latin typeface="Calibri" pitchFamily="34" charset="0"/>
              </a:rPr>
              <a:pPr algn="r" eaLnBrk="1" hangingPunct="1">
                <a:spcBef>
                  <a:spcPct val="20000"/>
                </a:spcBef>
              </a:pPr>
              <a:t>7</a:t>
            </a:fld>
            <a:endParaRPr lang="cs-CZ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7/28/2016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04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6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  <p:sldLayoutId id="2147483662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dirty="0" smtClean="0"/>
              <a:t>Seminář pro žadatele </a:t>
            </a:r>
            <a:br>
              <a:rPr lang="cs-CZ" sz="4000" dirty="0" smtClean="0"/>
            </a:br>
            <a:r>
              <a:rPr lang="cs-CZ" sz="4000" dirty="0" smtClean="0"/>
              <a:t>k </a:t>
            </a:r>
            <a:r>
              <a:rPr lang="cs-CZ" sz="4000" dirty="0" smtClean="0"/>
              <a:t>38. a 39. </a:t>
            </a:r>
            <a:r>
              <a:rPr lang="cs-CZ" sz="4000" dirty="0" smtClean="0"/>
              <a:t>výzvě IROP</a:t>
            </a:r>
            <a:r>
              <a:rPr lang="en-US" sz="4000" dirty="0" smtClean="0"/>
              <a:t> </a:t>
            </a:r>
            <a:r>
              <a:rPr lang="en-US" sz="4000" dirty="0" smtClean="0"/>
              <a:t>„</a:t>
            </a:r>
            <a:r>
              <a:rPr lang="pl-PL" sz="4000" dirty="0"/>
              <a:t>Rozvoj infrastruktury komunitních center (v SVL</a:t>
            </a:r>
            <a:r>
              <a:rPr lang="pl-PL" sz="4000" dirty="0" smtClean="0"/>
              <a:t>)</a:t>
            </a:r>
            <a:r>
              <a:rPr lang="en-US" sz="4000" dirty="0" smtClean="0"/>
              <a:t>"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cs-CZ" sz="2800" b="1" u="sng" dirty="0" smtClean="0"/>
          </a:p>
          <a:p>
            <a:pPr algn="ctr"/>
            <a:endParaRPr lang="cs-CZ" sz="2800" b="1" u="sng" dirty="0"/>
          </a:p>
          <a:p>
            <a:pPr algn="ctr"/>
            <a:r>
              <a:rPr lang="cs-CZ" sz="2800" b="1" u="sng" dirty="0" smtClean="0"/>
              <a:t>Zadávání a kontrola veřejných zakázek</a:t>
            </a:r>
            <a:endParaRPr lang="en-US" sz="2800" b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28.7.2016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49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u="sng" dirty="0">
                <a:solidFill>
                  <a:prstClr val="black"/>
                </a:solidFill>
                <a:cs typeface="Arial" pitchFamily="34" charset="0"/>
              </a:rPr>
              <a:t>Shodné jako v ZVZ: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dodávky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služby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stavební práce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věcné členění předmětu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39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defTabSz="914400">
              <a:spcAft>
                <a:spcPts val="0"/>
              </a:spcAft>
            </a:pPr>
            <a:r>
              <a:rPr lang="cs-CZ" sz="2200" dirty="0">
                <a:solidFill>
                  <a:prstClr val="black"/>
                </a:solidFill>
              </a:rPr>
              <a:t>Zadavatel stanoví předmět jedné zakázky tak, aby předmětem jedné zakázky byla: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obdobná a spolu související plnění</a:t>
            </a: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200" b="0" dirty="0">
                <a:solidFill>
                  <a:prstClr val="black"/>
                </a:solidFill>
              </a:rPr>
              <a:t>související plnění jsou ta, která spolu </a:t>
            </a:r>
            <a:r>
              <a:rPr lang="cs-CZ" sz="2200" u="sng" dirty="0">
                <a:solidFill>
                  <a:prstClr val="black"/>
                </a:solidFill>
              </a:rPr>
              <a:t>místně, věcně a časově</a:t>
            </a:r>
            <a:r>
              <a:rPr lang="cs-CZ" sz="2200" b="0" dirty="0">
                <a:solidFill>
                  <a:prstClr val="black"/>
                </a:solidFill>
              </a:rPr>
              <a:t> souvisí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všechna plnění, tvořící </a:t>
            </a:r>
            <a:r>
              <a:rPr lang="cs-CZ" sz="2200" b="1" u="sng" dirty="0">
                <a:solidFill>
                  <a:prstClr val="black"/>
                </a:solidFill>
              </a:rPr>
              <a:t>jeden funkční celek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u dodávek a služeb platí </a:t>
            </a:r>
            <a:r>
              <a:rPr lang="cs-CZ" sz="2200" b="1" u="sng" dirty="0" smtClean="0">
                <a:solidFill>
                  <a:prstClr val="black"/>
                </a:solidFill>
              </a:rPr>
              <a:t>pravidlo účetního období  </a:t>
            </a:r>
            <a:endParaRPr lang="cs-CZ" sz="2200" b="1" u="sng" dirty="0">
              <a:solidFill>
                <a:prstClr val="black"/>
              </a:solidFill>
            </a:endParaRPr>
          </a:p>
          <a:p>
            <a:pPr lvl="0" defTabSz="914400">
              <a:spcAft>
                <a:spcPts val="0"/>
              </a:spcAft>
            </a:pPr>
            <a:r>
              <a:rPr lang="cs-CZ" sz="2200" b="1" dirty="0" smtClean="0">
                <a:solidFill>
                  <a:prstClr val="black"/>
                </a:solidFill>
                <a:cs typeface="Arial" pitchFamily="34" charset="0"/>
              </a:rPr>
              <a:t>Shodná </a:t>
            </a:r>
            <a:r>
              <a:rPr lang="cs-CZ" sz="2200" b="1" dirty="0">
                <a:solidFill>
                  <a:prstClr val="black"/>
                </a:solidFill>
                <a:cs typeface="Arial" pitchFamily="34" charset="0"/>
              </a:rPr>
              <a:t>pravidla jako v ZVZ: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povinnost stanovit předmět zakázky v souladu se základními </a:t>
            </a: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zásadami a v souladu s §13</a:t>
            </a:r>
            <a:endParaRPr lang="cs-CZ" sz="2200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zákaz </a:t>
            </a: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neoprávněného dělení </a:t>
            </a: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diskriminačního slučování 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</a:t>
            </a: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značkové specifikace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vymezení předmětu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3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Zadavatel může zadat zakázku:</a:t>
            </a:r>
          </a:p>
          <a:p>
            <a:pPr lvl="0" defTabSz="914400">
              <a:spcAft>
                <a:spcPts val="0"/>
              </a:spcAft>
            </a:pP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1. v </a:t>
            </a:r>
            <a:r>
              <a:rPr lang="cs-CZ" sz="3200" u="sng" dirty="0">
                <a:solidFill>
                  <a:prstClr val="black"/>
                </a:solidFill>
                <a:cs typeface="Arial" pitchFamily="34" charset="0"/>
              </a:rPr>
              <a:t>otevřené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 výzvě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lvl="0" defTabSz="914400">
              <a:spcAft>
                <a:spcPts val="0"/>
              </a:spcAft>
            </a:pP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2. na 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elektronickém tržišti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defTabSz="914400">
              <a:spcAft>
                <a:spcPts val="0"/>
              </a:spcAft>
            </a:pP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3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. v </a:t>
            </a:r>
            <a:r>
              <a:rPr lang="cs-CZ" sz="3200" u="sng" dirty="0">
                <a:solidFill>
                  <a:prstClr val="black"/>
                </a:solidFill>
                <a:cs typeface="Arial" pitchFamily="34" charset="0"/>
              </a:rPr>
              <a:t>uzavřené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výzvě </a:t>
            </a:r>
            <a:r>
              <a:rPr lang="cs-CZ" sz="3200" b="1" dirty="0" smtClean="0">
                <a:solidFill>
                  <a:prstClr val="black"/>
                </a:solidFill>
                <a:cs typeface="Arial" pitchFamily="34" charset="0"/>
              </a:rPr>
              <a:t>(platí pouze pro zakázky </a:t>
            </a: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malé </a:t>
            </a:r>
            <a:r>
              <a:rPr lang="cs-CZ" sz="3200" b="1" dirty="0" smtClean="0">
                <a:solidFill>
                  <a:prstClr val="black"/>
                </a:solidFill>
                <a:cs typeface="Arial" pitchFamily="34" charset="0"/>
              </a:rPr>
              <a:t>hodnoty)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procesní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80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Oznámení výběrového řízení uveřejní zadavatel po celou dobu trvání lhůty pro podání nabídek: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profilu zadavatele,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ve věstníku veřejných zakázek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webových stránkách příslušného </a:t>
            </a: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Programu </a:t>
            </a:r>
            <a:r>
              <a:rPr lang="cs-CZ" sz="3200" i="1" dirty="0" smtClean="0">
                <a:solidFill>
                  <a:prstClr val="black"/>
                </a:solidFill>
                <a:cs typeface="Arial" pitchFamily="34" charset="0"/>
              </a:rPr>
              <a:t>(pro IROP není tato možnost k dispozici)</a:t>
            </a:r>
            <a:endParaRPr lang="cs-CZ" sz="3200" i="1" dirty="0">
              <a:solidFill>
                <a:prstClr val="black"/>
              </a:solidFill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otevřená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25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Pokud zadavatel zadává na elektronickém tržišti, zadává podle pravidel elektronického tržiště.</a:t>
            </a:r>
          </a:p>
          <a:p>
            <a:pPr marL="742950" lvl="1" indent="-28575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800" u="sng" dirty="0">
                <a:solidFill>
                  <a:prstClr val="black"/>
                </a:solidFill>
                <a:cs typeface="Arial" pitchFamily="34" charset="0"/>
              </a:rPr>
              <a:t>v takovém případě se ustanovení upravující zadávání zakázek tohoto </a:t>
            </a:r>
            <a:r>
              <a:rPr lang="cs-CZ" sz="2800" u="sng" dirty="0" smtClean="0">
                <a:solidFill>
                  <a:prstClr val="black"/>
                </a:solidFill>
                <a:cs typeface="Arial" pitchFamily="34" charset="0"/>
              </a:rPr>
              <a:t>MPZ nepoužijí </a:t>
            </a:r>
            <a:r>
              <a:rPr lang="cs-CZ" sz="2800" b="0" dirty="0" smtClean="0">
                <a:solidFill>
                  <a:prstClr val="black"/>
                </a:solidFill>
                <a:cs typeface="Arial" pitchFamily="34" charset="0"/>
              </a:rPr>
              <a:t>(vyjma základních zásad)</a:t>
            </a:r>
            <a:endParaRPr lang="cs-CZ" sz="2800" b="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e-tržiště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79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pouze v případě zakázek malé hodnoty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výzva nejméně 3 zájemcům k podání nabídky </a:t>
            </a:r>
          </a:p>
          <a:p>
            <a:pPr marL="742950" lvl="2" indent="-34290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jedná se pouze takové zájemce, o kterých má zadavatel informace, že jsou způsobilí požadované plnění </a:t>
            </a:r>
            <a:r>
              <a:rPr lang="cs-CZ" sz="2400" dirty="0" smtClean="0">
                <a:solidFill>
                  <a:prstClr val="black"/>
                </a:solidFill>
                <a:cs typeface="Arial" pitchFamily="34" charset="0"/>
              </a:rPr>
              <a:t>poskytnout</a:t>
            </a:r>
          </a:p>
          <a:p>
            <a:pPr marL="400050" lvl="2" indent="0" algn="just" defTabSz="914400">
              <a:spcBef>
                <a:spcPct val="20000"/>
              </a:spcBef>
              <a:buNone/>
            </a:pPr>
            <a:endParaRPr lang="cs-CZ" sz="2400" dirty="0">
              <a:solidFill>
                <a:prstClr val="black"/>
              </a:solidFill>
              <a:cs typeface="Arial" pitchFamily="34" charset="0"/>
            </a:endParaRPr>
          </a:p>
          <a:p>
            <a:pPr marL="342000" lvl="1" indent="-342000" algn="just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3200" b="0" dirty="0">
                <a:solidFill>
                  <a:prstClr val="black"/>
                </a:solidFill>
                <a:cs typeface="Arial" pitchFamily="34" charset="0"/>
              </a:rPr>
              <a:t>prokazatelný způsob odeslání výzvy</a:t>
            </a:r>
          </a:p>
          <a:p>
            <a:pPr marL="0" lvl="1" indent="0" algn="just" defTabSz="914400">
              <a:spcBef>
                <a:spcPct val="20000"/>
              </a:spcBef>
              <a:buNone/>
            </a:pPr>
            <a:endParaRPr lang="cs-CZ" sz="2800" b="0" dirty="0" smtClean="0">
              <a:solidFill>
                <a:prstClr val="black"/>
              </a:solidFill>
              <a:cs typeface="Arial" pitchFamily="34" charset="0"/>
            </a:endParaRPr>
          </a:p>
          <a:p>
            <a:pPr marL="0" lvl="1" indent="0" algn="just" defTabSz="914400">
              <a:spcBef>
                <a:spcPct val="20000"/>
              </a:spcBef>
              <a:buNone/>
            </a:pPr>
            <a:r>
              <a:rPr lang="cs-CZ" sz="2800" b="0" dirty="0" smtClean="0">
                <a:solidFill>
                  <a:prstClr val="black"/>
                </a:solidFill>
                <a:cs typeface="Arial" pitchFamily="34" charset="0"/>
              </a:rPr>
              <a:t>Pozn. Zadavatel </a:t>
            </a: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nesmí vyzývat opakovaně stejný okruh zájemců, není-li to odůvodněno předmětem plnění zakázky či jinými zvláštními okolnostmi, případně zrušením předcházejícího výběrového řízení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uzavřená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52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Lhůta stanovená podle tohoto </a:t>
            </a:r>
            <a:r>
              <a:rPr lang="cs-CZ" sz="2400" dirty="0" smtClean="0">
                <a:solidFill>
                  <a:prstClr val="black"/>
                </a:solidFill>
                <a:cs typeface="Arial" pitchFamily="34" charset="0"/>
              </a:rPr>
              <a:t>MPZ (bod 7.3.2) počíná </a:t>
            </a: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dnem, který následuje po události, jež je rozhodující pro její počátek. Rozhodnou událostí je uveřejnění oznámení o zahájení výběrového řízení/odeslání výzvy k podání nabídky.</a:t>
            </a:r>
          </a:p>
          <a:p>
            <a:pPr lvl="0" algn="just" defTabSz="914400">
              <a:spcAft>
                <a:spcPts val="0"/>
              </a:spcAft>
            </a:pPr>
            <a:endParaRPr lang="cs-CZ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Lhůta pro podání nabídek nesmí být kratší než: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kalendářních dnů u zakázek malé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kalendářních u 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zakázek vyšší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kalendářních v případě zakázek, jejichž předpokládaná hodnota dosáhne nejméně hodnoty nadlimitní veřejné zakázky pro sektorové zadavatele podle nařízení vlády č. 77/2008 Sb.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lhůta pro podání nabídek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92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Obsah zadávacích podmínek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Kvalifikace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Dodatečné informace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Stanovení komise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Otevírání obálek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Posouzení a hodnocení nabídek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Uzavření smlouvy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Změny uzavřené smlouvy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Jednání s dodavateli</a:t>
            </a:r>
            <a:endParaRPr lang="cs-CZ" sz="2800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další náležitosti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33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b="1" dirty="0">
                <a:solidFill>
                  <a:prstClr val="black"/>
                </a:solidFill>
                <a:cs typeface="Arial" pitchFamily="34" charset="0"/>
              </a:rPr>
              <a:t>Příloha č. 1 – Obchodní podmínky zakázek na stavební práce </a:t>
            </a:r>
            <a:r>
              <a:rPr lang="cs-CZ" sz="2600" dirty="0" smtClean="0">
                <a:solidFill>
                  <a:prstClr val="black"/>
                </a:solidFill>
                <a:cs typeface="Arial" pitchFamily="34" charset="0"/>
              </a:rPr>
              <a:t>(</a:t>
            </a:r>
            <a:r>
              <a:rPr lang="cs-CZ" sz="2600" i="1" dirty="0" smtClean="0">
                <a:solidFill>
                  <a:prstClr val="black"/>
                </a:solidFill>
                <a:cs typeface="Arial" pitchFamily="34" charset="0"/>
              </a:rPr>
              <a:t>zatím závazné, v nové revizi MPZ by mělo dojít ke změně na doporučení</a:t>
            </a:r>
            <a:r>
              <a:rPr lang="cs-CZ" sz="2600" dirty="0" smtClean="0">
                <a:solidFill>
                  <a:prstClr val="black"/>
                </a:solidFill>
                <a:cs typeface="Arial" pitchFamily="34" charset="0"/>
              </a:rPr>
              <a:t>)</a:t>
            </a:r>
            <a:endParaRPr lang="cs-CZ" sz="2600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2 - Formulář oznámení výběrového řízení – zadávací podmínky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3 - Protokol o otevírání obálek, posouzení a hodnocení nabídek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4 - Jmenování hodnotící komise/Pověření k otevírání obálek, posouzení a hodnocení nabídek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- přílohy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82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b="1" dirty="0" smtClean="0">
                <a:latin typeface="Arial"/>
                <a:ea typeface="Times New Roman"/>
              </a:rPr>
              <a:t>Povinná ustanovení </a:t>
            </a:r>
            <a:r>
              <a:rPr lang="cs-CZ" sz="2000" b="1" dirty="0">
                <a:latin typeface="Arial"/>
                <a:ea typeface="Times New Roman"/>
              </a:rPr>
              <a:t>smluvních podmínek: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Označování účetních dokladů názvem a číslem projektu.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Uvedení povinnosti dodavatele poskytovat informace a dokumentaci oprávněným orgánům do roku 2028.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pl-PL" b="0" dirty="0">
                <a:solidFill>
                  <a:schemeClr val="tx1"/>
                </a:solidFill>
                <a:latin typeface="Arial"/>
                <a:ea typeface="Times New Roman"/>
              </a:rPr>
              <a:t>Ustanovení o archivaci dokladů do roku 2028</a:t>
            </a:r>
            <a:r>
              <a:rPr lang="pl-PL" b="0" dirty="0" smtClean="0">
                <a:solidFill>
                  <a:schemeClr val="tx1"/>
                </a:solidFill>
                <a:latin typeface="Arial"/>
                <a:ea typeface="Times New Roman"/>
              </a:rPr>
              <a:t>.</a:t>
            </a:r>
            <a:endParaRPr lang="cs-CZ" b="0" dirty="0">
              <a:solidFill>
                <a:schemeClr val="tx1"/>
              </a:solidFill>
              <a:latin typeface="Arial"/>
              <a:ea typeface="Times New Roman"/>
            </a:endParaRPr>
          </a:p>
          <a:p>
            <a:pPr>
              <a:spcBef>
                <a:spcPts val="2400"/>
              </a:spcBef>
              <a:spcAft>
                <a:spcPts val="1200"/>
              </a:spcAft>
            </a:pPr>
            <a:r>
              <a:rPr lang="cs-CZ" sz="2000" b="1" dirty="0" smtClean="0">
                <a:latin typeface="Arial"/>
                <a:ea typeface="Times New Roman"/>
              </a:rPr>
              <a:t>Soulad </a:t>
            </a:r>
            <a:r>
              <a:rPr lang="cs-CZ" sz="2000" b="1" dirty="0">
                <a:latin typeface="Arial"/>
                <a:ea typeface="Times New Roman"/>
              </a:rPr>
              <a:t>předmětu VZ s obsahem </a:t>
            </a:r>
            <a:r>
              <a:rPr lang="cs-CZ" sz="2000" b="1" dirty="0" smtClean="0">
                <a:latin typeface="Arial"/>
                <a:ea typeface="Times New Roman"/>
              </a:rPr>
              <a:t>projektu -  </a:t>
            </a:r>
            <a:r>
              <a:rPr lang="cs-CZ" sz="2000" u="sng" dirty="0" smtClean="0">
                <a:latin typeface="Arial"/>
                <a:ea typeface="Times New Roman"/>
              </a:rPr>
              <a:t>nezakazuje ale přítomnost nezpůsobilých výdajů (např. servisní služby – funkční celek!)</a:t>
            </a:r>
            <a:endParaRPr lang="cs-CZ" sz="2000" dirty="0" smtClean="0">
              <a:latin typeface="Arial"/>
              <a:ea typeface="Times New Roman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000" b="1" dirty="0" smtClean="0">
                <a:latin typeface="Arial"/>
                <a:ea typeface="Times New Roman"/>
              </a:rPr>
              <a:t>Povinnosti </a:t>
            </a:r>
            <a:r>
              <a:rPr lang="cs-CZ" sz="2000" b="1" dirty="0">
                <a:latin typeface="Arial"/>
                <a:ea typeface="Times New Roman"/>
              </a:rPr>
              <a:t>příjemců v oblasti publicity </a:t>
            </a:r>
            <a:r>
              <a:rPr lang="cs-CZ" sz="2000" b="1" u="sng" dirty="0">
                <a:latin typeface="Arial"/>
                <a:ea typeface="Times New Roman"/>
              </a:rPr>
              <a:t>se nevztahují</a:t>
            </a:r>
            <a:r>
              <a:rPr lang="cs-CZ" sz="2000" b="1" dirty="0">
                <a:latin typeface="Arial"/>
                <a:ea typeface="Times New Roman"/>
              </a:rPr>
              <a:t> na dokumentaci o zakázce</a:t>
            </a:r>
            <a:r>
              <a:rPr lang="cs-CZ" sz="2000" dirty="0">
                <a:latin typeface="Arial"/>
                <a:ea typeface="Times New Roman"/>
              </a:rPr>
              <a:t> (zadávací dokumentace, protokoly z jednání komisí apod</a:t>
            </a:r>
            <a:r>
              <a:rPr lang="cs-CZ" sz="2000" dirty="0" smtClean="0">
                <a:latin typeface="Arial"/>
                <a:ea typeface="Times New Roman"/>
              </a:rPr>
              <a:t>.)“.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endParaRPr lang="cs-CZ" sz="3000" dirty="0">
              <a:latin typeface="Times New Roman"/>
              <a:ea typeface="Times New Roman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Obecná pravidla pro žadatele a </a:t>
            </a:r>
            <a:r>
              <a:rPr lang="cs-CZ" dirty="0" smtClean="0"/>
              <a:t>příjemce – požadavky při zadávání zakázek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3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364065"/>
            <a:ext cx="8229600" cy="822642"/>
          </a:xfrm>
        </p:spPr>
        <p:txBody>
          <a:bodyPr/>
          <a:lstStyle/>
          <a:p>
            <a:pPr algn="ctr"/>
            <a:r>
              <a:rPr lang="cs-CZ" dirty="0" smtClean="0"/>
              <a:t>Zadávání veřejných zakázek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48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485007"/>
            <a:ext cx="8229600" cy="822642"/>
          </a:xfrm>
        </p:spPr>
        <p:txBody>
          <a:bodyPr/>
          <a:lstStyle/>
          <a:p>
            <a:pPr algn="ctr"/>
            <a:r>
              <a:rPr lang="cs-CZ" dirty="0"/>
              <a:t>Kontrola zakázek v IROP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03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u="sng" dirty="0" smtClean="0"/>
              <a:t>Proces kontroly zakázek v IROP:</a:t>
            </a:r>
          </a:p>
          <a:p>
            <a:pPr lvl="0"/>
            <a:endParaRPr lang="cs-CZ" sz="2400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Povinnosti stanovují Obecná pravidla pro žadatele a příjemce </a:t>
            </a:r>
            <a:r>
              <a:rPr lang="cs-CZ" sz="2400" dirty="0" smtClean="0"/>
              <a:t>(zejm. kapitola 5</a:t>
            </a:r>
            <a:r>
              <a:rPr lang="cs-CZ" sz="2400" dirty="0"/>
              <a:t> </a:t>
            </a:r>
            <a:r>
              <a:rPr lang="cs-CZ" sz="2400" dirty="0" smtClean="0"/>
              <a:t>Investiční </a:t>
            </a:r>
            <a:r>
              <a:rPr lang="cs-CZ" sz="2400" dirty="0"/>
              <a:t>plánování a zadávání </a:t>
            </a:r>
            <a:r>
              <a:rPr lang="cs-CZ" sz="2400" dirty="0" smtClean="0"/>
              <a:t>zakázek) </a:t>
            </a:r>
            <a:r>
              <a:rPr lang="cs-CZ" sz="2400" b="1" dirty="0" smtClean="0"/>
              <a:t>+ Podmínky Rozhodnutí o poskytnutí dotace </a:t>
            </a:r>
            <a:r>
              <a:rPr lang="cs-CZ" sz="2400" dirty="0" smtClean="0"/>
              <a:t>(lhůty, finanční opravy…)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Kontrola VZ probíhá průběžně ve 3 + 2 fázích</a:t>
            </a:r>
            <a:endParaRPr lang="cs-CZ" sz="2400" b="1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/>
              <a:t>Relevantní dokumentaci o zakázce zadavatel předkládá </a:t>
            </a:r>
            <a:r>
              <a:rPr lang="cs-CZ" sz="2400" b="1" dirty="0" smtClean="0"/>
              <a:t>prostřednictvím MS2014</a:t>
            </a:r>
            <a:r>
              <a:rPr lang="cs-CZ" sz="2400" b="1" dirty="0"/>
              <a:t>+</a:t>
            </a:r>
            <a:endParaRPr lang="cs-CZ" sz="2400" b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</a:t>
            </a:r>
            <a:r>
              <a:rPr lang="cs-CZ" dirty="0" smtClean="0"/>
              <a:t>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15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1. Fáze = kontrola zadávacích podmínek VZ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předložení zadávacích podmínek </a:t>
            </a:r>
            <a:r>
              <a:rPr lang="cs-CZ" sz="2400" dirty="0"/>
              <a:t>VZ </a:t>
            </a:r>
            <a:r>
              <a:rPr lang="cs-CZ" sz="2400" dirty="0" smtClean="0"/>
              <a:t>k </a:t>
            </a:r>
            <a:r>
              <a:rPr lang="cs-CZ" sz="2400" dirty="0"/>
              <a:t>posouzení </a:t>
            </a:r>
            <a:r>
              <a:rPr lang="cs-CZ" sz="2400" dirty="0" smtClean="0"/>
              <a:t>a konzultaci </a:t>
            </a:r>
            <a:r>
              <a:rPr lang="cs-CZ" sz="2400" dirty="0"/>
              <a:t>CRR 10 pracovních dní před plánovaným zahájením </a:t>
            </a:r>
            <a:r>
              <a:rPr lang="cs-CZ" sz="2400" dirty="0" smtClean="0"/>
              <a:t>zadávacího/výběrového řízení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o veřejných zakázkách a ZVH se jedná o povinnost, pro ZMH se jedná o doporučení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61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 algn="just"/>
            <a:r>
              <a:rPr lang="cs-CZ" sz="2400" b="1" dirty="0" smtClean="0"/>
              <a:t>2. Fáze = kontrola průběhu zad. řízení před uzavřením smlouvy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předložení </a:t>
            </a:r>
            <a:r>
              <a:rPr lang="cs-CZ" sz="2400" dirty="0" smtClean="0"/>
              <a:t>dokumentace </a:t>
            </a:r>
            <a:r>
              <a:rPr lang="cs-CZ" sz="2400" dirty="0"/>
              <a:t>k průběhu zadávacího řízení před uzavřením smlouvy na plnění </a:t>
            </a:r>
            <a:r>
              <a:rPr lang="cs-CZ" sz="2400" dirty="0" smtClean="0"/>
              <a:t>zakázky ke kontrole CRR</a:t>
            </a:r>
            <a:endParaRPr lang="cs-CZ" sz="2400" dirty="0"/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o veřejných zakázkách a ZVH se jedná o povinnost, pro ZMH se jedná o doporučení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kontroluje se kompletní dokumentace, vítězná nabídka a nabídky všech vyloučených uchazečů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07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3. Fáze = kontrola dokončení zadávacího řízení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musí proběhnout vždy před schválením první žádosti o platbu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po dokončení kontroly je zasíláno stanovisko CRR ke kontrole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20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/>
              <a:t>4</a:t>
            </a:r>
            <a:r>
              <a:rPr lang="cs-CZ" sz="2400" b="1" dirty="0" smtClean="0"/>
              <a:t>. Fáze = kontrola dodatku ke smlouvě před jeho uzavřením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dle Pravidel je stanovena povinnost předložit </a:t>
            </a:r>
            <a:r>
              <a:rPr lang="cs-CZ" sz="2400" dirty="0" smtClean="0"/>
              <a:t>dodatek ke smlouvě před jeho uzavřením ke </a:t>
            </a:r>
            <a:r>
              <a:rPr lang="cs-CZ" sz="2400" dirty="0"/>
              <a:t>kontrole CRR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pro zakázky zadávané dle zákona o veřejných zakázkách </a:t>
            </a:r>
            <a:r>
              <a:rPr lang="cs-CZ" sz="2400" dirty="0" smtClean="0"/>
              <a:t>a ZVH se </a:t>
            </a:r>
            <a:r>
              <a:rPr lang="cs-CZ" sz="2400" dirty="0"/>
              <a:t>jedná o povinnost, pro </a:t>
            </a:r>
            <a:r>
              <a:rPr lang="cs-CZ" sz="2400" dirty="0" smtClean="0"/>
              <a:t>ZMH se </a:t>
            </a:r>
            <a:r>
              <a:rPr lang="cs-CZ" sz="2400" dirty="0"/>
              <a:t>jedná o doporučení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21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5. Fáze = kontrola uzavřeného dodatku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musí proběhnout vždy před schválením </a:t>
            </a:r>
            <a:r>
              <a:rPr lang="cs-CZ" sz="2400" dirty="0" smtClean="0"/>
              <a:t>nejbližší (zpravidla první) </a:t>
            </a:r>
            <a:r>
              <a:rPr lang="cs-CZ" sz="2400" dirty="0"/>
              <a:t>žádosti o platbu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37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7451" y="1306874"/>
            <a:ext cx="7959349" cy="4819290"/>
          </a:xfrm>
        </p:spPr>
        <p:txBody>
          <a:bodyPr>
            <a:noAutofit/>
          </a:bodyPr>
          <a:lstStyle/>
          <a:p>
            <a:pPr lvl="0"/>
            <a:r>
              <a:rPr lang="cs-CZ" sz="2200" b="1" u="sng" dirty="0" smtClean="0"/>
              <a:t>Proces kontroly zakázek v IROP:</a:t>
            </a:r>
          </a:p>
          <a:p>
            <a:pPr lvl="0"/>
            <a:endParaRPr lang="cs-CZ" sz="2200" b="1" u="sng" dirty="0" smtClean="0"/>
          </a:p>
          <a:p>
            <a:pPr algn="just"/>
            <a:r>
              <a:rPr lang="cs-CZ" sz="2200" dirty="0" smtClean="0"/>
              <a:t>Povinnost předkládat CRR příslušnou dokumentaci zadávacích / výběrových řízení ke kontrole nastává podáním žádosti o podporu (na úkony při zadávání zakázky provedené před podáním žádosti o podporu se povinnost nevztahuje).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2200" dirty="0" smtClean="0"/>
          </a:p>
          <a:p>
            <a:pPr algn="just"/>
            <a:r>
              <a:rPr lang="cs-CZ" sz="2200" dirty="0" smtClean="0"/>
              <a:t>V takovém případě zadavatel přiloží příslušnou dokumentaci ukončené zakázky jako součást žádosti o podporu</a:t>
            </a:r>
            <a:r>
              <a:rPr lang="pl-PL" sz="2200" dirty="0" smtClean="0"/>
              <a:t> </a:t>
            </a:r>
          </a:p>
          <a:p>
            <a:pPr algn="just"/>
            <a:endParaRPr lang="pl-PL" sz="2200" dirty="0" smtClean="0"/>
          </a:p>
          <a:p>
            <a:pPr algn="just"/>
            <a:r>
              <a:rPr lang="pl-PL" sz="2200" dirty="0" smtClean="0"/>
              <a:t>Povinnost předkládat dokumentaci zakázky ke kontrole je upravena v bodě 5.2 a 5.3.  Obecných pravidel.</a:t>
            </a:r>
            <a:endParaRPr lang="cs-CZ" sz="2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69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3648288"/>
          </a:xfrm>
        </p:spPr>
        <p:txBody>
          <a:bodyPr>
            <a:normAutofit/>
          </a:bodyPr>
          <a:lstStyle/>
          <a:p>
            <a:r>
              <a:rPr lang="cs-CZ" dirty="0"/>
              <a:t>Děkuji za pozornost.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sz="2400" dirty="0"/>
              <a:t>Mgr. </a:t>
            </a:r>
            <a:r>
              <a:rPr lang="cs-CZ" sz="2400" smtClean="0"/>
              <a:t>Ivo Lukš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57614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117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sz="2800" b="1" dirty="0" smtClean="0"/>
              <a:t>Pravidla zadávání veřejných zakázek jsou stanovena v:</a:t>
            </a:r>
          </a:p>
          <a:p>
            <a:pPr lvl="0"/>
            <a:endParaRPr lang="cs-CZ" dirty="0"/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Zákon č. 137/2006 Sb., o veřejných zakázkách </a:t>
            </a:r>
            <a:r>
              <a:rPr lang="cs-CZ" sz="2400" dirty="0" smtClean="0"/>
              <a:t>– nadlimitní a podlimitní VZ 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dirty="0" smtClean="0"/>
              <a:t>Zákon č. 134/2016 Sb. o zadávání veřejných zakázek – účinnost  od 1.10.2016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Metodický pokyn </a:t>
            </a:r>
            <a:r>
              <a:rPr lang="cs-CZ" sz="2400" b="1" u="sng" dirty="0"/>
              <a:t>pro oblast zadávání zakázek pro programové období 2014 – </a:t>
            </a:r>
            <a:r>
              <a:rPr lang="cs-CZ" sz="2400" b="1" u="sng" dirty="0" smtClean="0"/>
              <a:t>2020 (MPZ)</a:t>
            </a:r>
            <a:r>
              <a:rPr lang="cs-CZ" sz="2400" dirty="0" smtClean="0"/>
              <a:t> – veřejné zakázky malé hodnoty (ZMH), zakázky vyšší hodnoty (ZVH)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Obecná pravidla pro žadatele a příjemce </a:t>
            </a:r>
            <a:r>
              <a:rPr lang="cs-CZ" sz="2400" dirty="0" smtClean="0"/>
              <a:t>– kapitola 5 a 6 – další pravidla stanovená poskytovatelem dotace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Zadávání veřejných </a:t>
            </a:r>
            <a:r>
              <a:rPr lang="cs-CZ" dirty="0" smtClean="0"/>
              <a:t>zakázek - předpisy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48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798193"/>
            <a:ext cx="7700425" cy="4819290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/>
              <a:t>Pokud </a:t>
            </a:r>
            <a:r>
              <a:rPr lang="cs-CZ" sz="2400" dirty="0"/>
              <a:t>příjemce podpory realizuje projekt prostřednictvím zakázky na dodání zboží, poskytnutí služeb nebo provedení stavebních prací, je povinen řídit se </a:t>
            </a: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principy </a:t>
            </a:r>
            <a:r>
              <a:rPr lang="cs-CZ" sz="2400" b="1" dirty="0"/>
              <a:t>transparentnosti, rovného zacházení a nediskriminace, </a:t>
            </a:r>
            <a:endParaRPr lang="cs-CZ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a </a:t>
            </a:r>
            <a:r>
              <a:rPr lang="cs-CZ" sz="2400" b="1" dirty="0"/>
              <a:t>dále pak principy hospodárnosti, efektivnosti a účelnosti </a:t>
            </a:r>
            <a:r>
              <a:rPr lang="cs-CZ" sz="2400" b="1" dirty="0" smtClean="0"/>
              <a:t>(tzv. 3E) podle </a:t>
            </a:r>
            <a:r>
              <a:rPr lang="cs-CZ" sz="2400" b="1" dirty="0"/>
              <a:t>zákona č. 320/2001 Sb., o finanční kontrole. </a:t>
            </a:r>
            <a:endParaRPr lang="cs-CZ" sz="24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562188"/>
            <a:ext cx="8229600" cy="822325"/>
          </a:xfrm>
        </p:spPr>
        <p:txBody>
          <a:bodyPr>
            <a:normAutofit/>
          </a:bodyPr>
          <a:lstStyle/>
          <a:p>
            <a:pPr algn="ctr"/>
            <a:r>
              <a:rPr lang="cs-CZ" b="0" dirty="0" smtClean="0"/>
              <a:t> </a:t>
            </a:r>
            <a:r>
              <a:rPr lang="cs-CZ" dirty="0" smtClean="0"/>
              <a:t>Základní zásady zadávání zakázek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0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3200" dirty="0"/>
              <a:t>Předpokládaná hodnota zakázky a nabídková cena uchazeče, s nímž má být nebo </a:t>
            </a:r>
            <a:r>
              <a:rPr lang="cs-CZ" sz="3200" dirty="0" smtClean="0"/>
              <a:t>byla uzavřena </a:t>
            </a:r>
            <a:r>
              <a:rPr lang="cs-CZ" sz="3200" dirty="0"/>
              <a:t>smlouva </a:t>
            </a:r>
            <a:r>
              <a:rPr lang="cs-CZ" sz="3200" dirty="0" smtClean="0"/>
              <a:t>dle </a:t>
            </a:r>
            <a:r>
              <a:rPr lang="cs-CZ" sz="3200" dirty="0"/>
              <a:t>bodu </a:t>
            </a:r>
            <a:r>
              <a:rPr lang="cs-CZ" sz="3200" dirty="0" smtClean="0"/>
              <a:t>8.4.1 MPZ </a:t>
            </a:r>
            <a:r>
              <a:rPr lang="cs-CZ" sz="3200" b="1" dirty="0" smtClean="0"/>
              <a:t>musí </a:t>
            </a:r>
            <a:r>
              <a:rPr lang="cs-CZ" sz="3200" b="1" dirty="0"/>
              <a:t>odpovídat cenám v místě a čase </a:t>
            </a:r>
            <a:r>
              <a:rPr lang="cs-CZ" sz="3200" b="1" dirty="0" smtClean="0"/>
              <a:t>obvyklým</a:t>
            </a:r>
            <a:r>
              <a:rPr lang="cs-CZ" sz="3200" dirty="0" smtClean="0"/>
              <a:t>.</a:t>
            </a:r>
          </a:p>
          <a:p>
            <a:endParaRPr lang="cs-CZ" sz="3200" dirty="0"/>
          </a:p>
          <a:p>
            <a:r>
              <a:rPr lang="cs-CZ" sz="3200" b="1" dirty="0" smtClean="0"/>
              <a:t>Platí i pro přímé objednávky či nákupy!</a:t>
            </a:r>
          </a:p>
          <a:p>
            <a:endParaRPr lang="cs-CZ" sz="3200" b="1" dirty="0"/>
          </a:p>
          <a:p>
            <a:r>
              <a:rPr lang="cs-CZ" sz="3200" dirty="0" smtClean="0"/>
              <a:t>Stanovení předpokládané hodnoty se řídí principy uvedenými v bodě 6.5. MPZ.</a:t>
            </a:r>
            <a:endParaRPr lang="cs-CZ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MPZ – předpokládaná hodnota a cena zakázky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88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malé hodnoty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(ZMH)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nedosáhne 2.000.000,- Kč bez DPH v případě zakázky na dodávky a/nebo služby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cs-CZ" sz="2400" b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vyšší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hodnoty (ZVH) 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činí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nejméně 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2.000.000,- Kč bez DPH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MPZ – výše předpokládané hodnoty VZ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78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C906E6-11C7-4B13-B114-4D2D0742D1F9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8313" y="1366269"/>
            <a:ext cx="8229600" cy="4319587"/>
          </a:xfrm>
          <a:prstGeom prst="rect">
            <a:avLst/>
          </a:prstGeom>
        </p:spPr>
        <p:txBody>
          <a:bodyPr/>
          <a:lstStyle>
            <a:lvl1pPr algn="l" eaLnBrk="0" hangingPunct="0">
              <a:buSzPct val="80000"/>
              <a:buBlip>
                <a:blip r:embed="rId3"/>
              </a:buBlip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80000"/>
              <a:buBlip>
                <a:blip r:embed="rId5"/>
              </a:buBlip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  <a:defRPr/>
            </a:pPr>
            <a:r>
              <a:rPr lang="cs-CZ" i="0" dirty="0" smtClean="0">
                <a:latin typeface="+mn-lt"/>
              </a:rPr>
              <a:t>MPZ stanoví pro </a:t>
            </a:r>
            <a:r>
              <a:rPr lang="cs-CZ" i="0" u="sng" dirty="0" smtClean="0">
                <a:latin typeface="+mn-lt"/>
              </a:rPr>
              <a:t>veřejného a dotovaného zadavatele</a:t>
            </a:r>
            <a:r>
              <a:rPr lang="cs-CZ" i="0" dirty="0" smtClean="0">
                <a:latin typeface="+mn-lt"/>
              </a:rPr>
              <a:t> při zadávání ZMH následující limity:</a:t>
            </a:r>
            <a:endParaRPr lang="cs-CZ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méně než </a:t>
            </a:r>
            <a:r>
              <a:rPr lang="cs-CZ" b="0" i="0" dirty="0">
                <a:latin typeface="+mn-lt"/>
              </a:rPr>
              <a:t>400.000,- bez DPH </a:t>
            </a:r>
            <a:r>
              <a:rPr lang="cs-CZ" b="0" i="0" dirty="0" smtClean="0">
                <a:latin typeface="+mn-lt"/>
              </a:rPr>
              <a:t>= ZMH, nespadající pod pravidla MPZ, lze realizovat </a:t>
            </a:r>
            <a:r>
              <a:rPr lang="cs-CZ" b="0" i="0" u="sng" dirty="0" smtClean="0">
                <a:latin typeface="+mn-lt"/>
              </a:rPr>
              <a:t>přímý </a:t>
            </a:r>
            <a:r>
              <a:rPr lang="cs-CZ" b="0" i="0" u="sng" dirty="0">
                <a:latin typeface="+mn-lt"/>
              </a:rPr>
              <a:t>nákup</a:t>
            </a:r>
            <a:r>
              <a:rPr lang="cs-CZ" b="0" i="0" dirty="0">
                <a:latin typeface="+mn-lt"/>
              </a:rPr>
              <a:t> nebo </a:t>
            </a:r>
            <a:r>
              <a:rPr lang="cs-CZ" b="0" i="0" dirty="0" smtClean="0">
                <a:latin typeface="+mn-lt"/>
              </a:rPr>
              <a:t>objednávku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</a:t>
            </a:r>
            <a:r>
              <a:rPr lang="cs-CZ" b="0" i="0" dirty="0">
                <a:latin typeface="+mn-lt"/>
              </a:rPr>
              <a:t>400.000,- bez DPH do </a:t>
            </a:r>
            <a:r>
              <a:rPr lang="cs-CZ" b="0" i="0" dirty="0" smtClean="0">
                <a:latin typeface="+mn-lt"/>
              </a:rPr>
              <a:t>2 mil </a:t>
            </a:r>
            <a:r>
              <a:rPr lang="cs-CZ" b="0" i="0" dirty="0">
                <a:latin typeface="+mn-lt"/>
              </a:rPr>
              <a:t>bez DPH </a:t>
            </a:r>
            <a:r>
              <a:rPr lang="cs-CZ" b="0" dirty="0">
                <a:latin typeface="+mn-lt"/>
              </a:rPr>
              <a:t>(6 mil - st. práce) = </a:t>
            </a:r>
            <a:r>
              <a:rPr lang="cs-CZ" b="0" i="0" dirty="0" smtClean="0">
                <a:latin typeface="+mn-lt"/>
              </a:rPr>
              <a:t>ZMH dle MPZ, nutné soutěžit postupem </a:t>
            </a:r>
            <a:r>
              <a:rPr lang="cs-CZ" b="0" i="0" dirty="0">
                <a:latin typeface="+mn-lt"/>
              </a:rPr>
              <a:t>dle </a:t>
            </a:r>
            <a:r>
              <a:rPr lang="cs-CZ" b="0" i="0" dirty="0" smtClean="0">
                <a:latin typeface="+mn-lt"/>
              </a:rPr>
              <a:t>MPZ (zejm. kapitola 7)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2 mil bez DPH (6 mil - st. práce) = postup </a:t>
            </a:r>
            <a:r>
              <a:rPr lang="cs-CZ" b="0" i="0" dirty="0">
                <a:latin typeface="+mn-lt"/>
              </a:rPr>
              <a:t>dle Zákona 137/2006 Sb. o veřejných </a:t>
            </a:r>
            <a:r>
              <a:rPr lang="cs-CZ" b="0" i="0" dirty="0" smtClean="0">
                <a:latin typeface="+mn-lt"/>
              </a:rPr>
              <a:t>zakázkách</a:t>
            </a:r>
          </a:p>
          <a:p>
            <a:pPr algn="ctr">
              <a:buNone/>
              <a:defRPr/>
            </a:pPr>
            <a:r>
              <a:rPr lang="cs-CZ" sz="2000" b="0" i="0" u="sng" dirty="0" smtClean="0">
                <a:latin typeface="+mn-lt"/>
              </a:rPr>
              <a:t>Výše uvedené limity se vztahují k předpokládané hodnotě VZ</a:t>
            </a:r>
            <a:endParaRPr lang="cs-CZ" sz="2000" b="0" i="0" u="sng" dirty="0">
              <a:latin typeface="+mn-lt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457200" y="333375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9pPr>
          </a:lstStyle>
          <a:p>
            <a:pPr algn="ctr">
              <a:defRPr/>
            </a:pPr>
            <a:r>
              <a:rPr lang="cs-CZ" sz="3600" b="1" dirty="0" smtClean="0">
                <a:solidFill>
                  <a:srgbClr val="00529C"/>
                </a:solidFill>
              </a:rPr>
              <a:t>MPZ – veřejný + dotovaný zadavatel</a:t>
            </a:r>
            <a:endParaRPr lang="cs-CZ" sz="2800" b="1" cap="all" dirty="0">
              <a:solidFill>
                <a:prstClr val="black"/>
              </a:solidFill>
              <a:latin typeface="Myriad Pro"/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74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zakázky malé hodnoty činí méně než 400 000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činí nejméně 400 000 Kč bez DPH a nedosahuje limitu podlimitní veřejné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Postupuje podle 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MPZ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(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zakázka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malé hodnoty)</a:t>
            </a:r>
          </a:p>
          <a:p>
            <a:pPr lvl="0" defTabSz="914400">
              <a:spcAft>
                <a:spcPts val="0"/>
              </a:spcAft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dosahuje limitu podlimitní veřejné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Postupuje podle 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MPZ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(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zakázka vyšší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hodnoty)</a:t>
            </a:r>
          </a:p>
          <a:p>
            <a:pPr lvl="0" defTabSz="914400">
              <a:spcAft>
                <a:spcPts val="0"/>
              </a:spcAft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Nadlimitní veřejné zakázky zadává podle ZVZ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MPZ </a:t>
            </a:r>
            <a:r>
              <a:rPr lang="cs-CZ" dirty="0"/>
              <a:t>– </a:t>
            </a:r>
            <a:r>
              <a:rPr lang="cs-CZ" dirty="0" smtClean="0"/>
              <a:t>sektorový 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94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b="1" u="sng" dirty="0">
                <a:cs typeface="Arial" pitchFamily="34" charset="0"/>
              </a:rPr>
              <a:t>Soukromá osoba, která není zadavatelem podle ZVZ - dotace poskytovaná na zadávanou zakázku není vyšší než 50 </a:t>
            </a:r>
            <a:r>
              <a:rPr lang="cs-CZ" sz="2000" b="1" u="sng" dirty="0" smtClean="0">
                <a:cs typeface="Arial" pitchFamily="34" charset="0"/>
              </a:rPr>
              <a:t>% a není vyšší než 200.000.000,- Kč bez DPH.</a:t>
            </a:r>
            <a:endParaRPr lang="cs-CZ" sz="2000" b="1" u="sng" dirty="0">
              <a:cs typeface="Arial" pitchFamily="34" charset="0"/>
            </a:endParaRP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méně než 500.000,-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pPr>
              <a:buFont typeface="Arial" pitchFamily="34" charset="0"/>
              <a:buChar char="•"/>
            </a:pPr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nejméně 500.000,- Kč bez DPH a nedosahuje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MPZ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malé hodnoty)</a:t>
            </a: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MPZ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vyšší hodnoty), a to i v případě nadlimitních 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(„soukromý“) 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10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14</TotalTime>
  <Words>1352</Words>
  <Application>Microsoft Office PowerPoint</Application>
  <PresentationFormat>Předvádění na obrazovce (4:3)</PresentationFormat>
  <Paragraphs>204</Paragraphs>
  <Slides>28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sablona_centrum_2016</vt:lpstr>
      <vt:lpstr>Seminář pro žadatele  k 38. a 39. výzvě IROP „Rozvoj infrastruktury komunitních center (v SVL)"</vt:lpstr>
      <vt:lpstr>Zadávání veřejných zakázek</vt:lpstr>
      <vt:lpstr>Zadávání veřejných zakázek - předpisy</vt:lpstr>
      <vt:lpstr> Základní zásady zadávání zakázek</vt:lpstr>
      <vt:lpstr>MPZ – předpokládaná hodnota a cena zakázky</vt:lpstr>
      <vt:lpstr>MPZ – výše předpokládané hodnoty VZ</vt:lpstr>
      <vt:lpstr>Prezentace aplikace PowerPoint</vt:lpstr>
      <vt:lpstr>MPZ – sektorový zadavatel</vt:lpstr>
      <vt:lpstr>MPZ – („soukromý“) zadavatel</vt:lpstr>
      <vt:lpstr>MPZ – věcné členění předmětu zakázky</vt:lpstr>
      <vt:lpstr>MPZ – vymezení předmětu zakázky</vt:lpstr>
      <vt:lpstr>MPZ – procesní postup</vt:lpstr>
      <vt:lpstr>MPZ – otevřená výzva</vt:lpstr>
      <vt:lpstr>MPZ – e-tržiště</vt:lpstr>
      <vt:lpstr>MPZ – uzavřená výzva</vt:lpstr>
      <vt:lpstr>MPZ – lhůta pro podání nabídek</vt:lpstr>
      <vt:lpstr>MPZ – další náležitosti</vt:lpstr>
      <vt:lpstr>MPZ - přílohy</vt:lpstr>
      <vt:lpstr>Obecná pravidla pro žadatele a příjemce – požadavky při zadávání zakázek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Děkuji za pozornost.   Mgr. Ivo Lukš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Lukš Ivo</cp:lastModifiedBy>
  <cp:revision>7</cp:revision>
  <dcterms:created xsi:type="dcterms:W3CDTF">2016-05-13T07:19:23Z</dcterms:created>
  <dcterms:modified xsi:type="dcterms:W3CDTF">2016-07-28T08:59:47Z</dcterms:modified>
</cp:coreProperties>
</file>