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87"/>
  </p:notesMasterIdLst>
  <p:handoutMasterIdLst>
    <p:handoutMasterId r:id="rId88"/>
  </p:handoutMasterIdLst>
  <p:sldIdLst>
    <p:sldId id="256" r:id="rId4"/>
    <p:sldId id="257" r:id="rId5"/>
    <p:sldId id="487" r:id="rId6"/>
    <p:sldId id="488" r:id="rId7"/>
    <p:sldId id="373" r:id="rId8"/>
    <p:sldId id="519" r:id="rId9"/>
    <p:sldId id="459" r:id="rId10"/>
    <p:sldId id="460" r:id="rId11"/>
    <p:sldId id="359" r:id="rId12"/>
    <p:sldId id="370" r:id="rId13"/>
    <p:sldId id="358" r:id="rId14"/>
    <p:sldId id="353" r:id="rId15"/>
    <p:sldId id="461" r:id="rId16"/>
    <p:sldId id="512" r:id="rId17"/>
    <p:sldId id="513" r:id="rId18"/>
    <p:sldId id="514" r:id="rId19"/>
    <p:sldId id="528" r:id="rId20"/>
    <p:sldId id="529" r:id="rId21"/>
    <p:sldId id="486" r:id="rId22"/>
    <p:sldId id="376" r:id="rId23"/>
    <p:sldId id="366" r:id="rId24"/>
    <p:sldId id="522" r:id="rId25"/>
    <p:sldId id="523" r:id="rId26"/>
    <p:sldId id="524" r:id="rId27"/>
    <p:sldId id="525" r:id="rId28"/>
    <p:sldId id="526" r:id="rId29"/>
    <p:sldId id="527" r:id="rId30"/>
    <p:sldId id="334" r:id="rId31"/>
    <p:sldId id="377" r:id="rId32"/>
    <p:sldId id="432" r:id="rId33"/>
    <p:sldId id="433" r:id="rId34"/>
    <p:sldId id="466" r:id="rId35"/>
    <p:sldId id="495" r:id="rId36"/>
    <p:sldId id="381" r:id="rId37"/>
    <p:sldId id="467" r:id="rId38"/>
    <p:sldId id="496" r:id="rId39"/>
    <p:sldId id="497" r:id="rId40"/>
    <p:sldId id="489" r:id="rId41"/>
    <p:sldId id="382" r:id="rId42"/>
    <p:sldId id="479" r:id="rId43"/>
    <p:sldId id="436" r:id="rId44"/>
    <p:sldId id="498" r:id="rId45"/>
    <p:sldId id="439" r:id="rId46"/>
    <p:sldId id="441" r:id="rId47"/>
    <p:sldId id="470" r:id="rId48"/>
    <p:sldId id="490" r:id="rId49"/>
    <p:sldId id="383" r:id="rId50"/>
    <p:sldId id="468" r:id="rId51"/>
    <p:sldId id="499" r:id="rId52"/>
    <p:sldId id="491" r:id="rId53"/>
    <p:sldId id="384" r:id="rId54"/>
    <p:sldId id="469" r:id="rId55"/>
    <p:sldId id="481" r:id="rId56"/>
    <p:sldId id="492" r:id="rId57"/>
    <p:sldId id="385" r:id="rId58"/>
    <p:sldId id="446" r:id="rId59"/>
    <p:sldId id="471" r:id="rId60"/>
    <p:sldId id="500" r:id="rId61"/>
    <p:sldId id="501" r:id="rId62"/>
    <p:sldId id="493" r:id="rId63"/>
    <p:sldId id="386" r:id="rId64"/>
    <p:sldId id="472" r:id="rId65"/>
    <p:sldId id="502" r:id="rId66"/>
    <p:sldId id="504" r:id="rId67"/>
    <p:sldId id="494" r:id="rId68"/>
    <p:sldId id="387" r:id="rId69"/>
    <p:sldId id="453" r:id="rId70"/>
    <p:sldId id="473" r:id="rId71"/>
    <p:sldId id="506" r:id="rId72"/>
    <p:sldId id="507" r:id="rId73"/>
    <p:sldId id="410" r:id="rId74"/>
    <p:sldId id="483" r:id="rId75"/>
    <p:sldId id="508" r:id="rId76"/>
    <p:sldId id="509" r:id="rId77"/>
    <p:sldId id="510" r:id="rId78"/>
    <p:sldId id="511" r:id="rId79"/>
    <p:sldId id="321" r:id="rId80"/>
    <p:sldId id="477" r:id="rId81"/>
    <p:sldId id="293" r:id="rId82"/>
    <p:sldId id="462" r:id="rId83"/>
    <p:sldId id="300" r:id="rId84"/>
    <p:sldId id="465" r:id="rId85"/>
    <p:sldId id="425" r:id="rId86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9D"/>
    <a:srgbClr val="0432FF"/>
    <a:srgbClr val="2700DC"/>
    <a:srgbClr val="1D70B8"/>
    <a:srgbClr val="EA2E7A"/>
    <a:srgbClr val="783B83"/>
    <a:srgbClr val="8DC63F"/>
    <a:srgbClr val="AAD571"/>
    <a:srgbClr val="878787"/>
    <a:srgbClr val="1D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62" autoAdjust="0"/>
    <p:restoredTop sz="89269" autoAdjust="0"/>
  </p:normalViewPr>
  <p:slideViewPr>
    <p:cSldViewPr snapToGrid="0">
      <p:cViewPr varScale="1">
        <p:scale>
          <a:sx n="62" d="100"/>
          <a:sy n="62" d="100"/>
        </p:scale>
        <p:origin x="107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Anal&#253;za%20obc&#237;\2020\08_Srpen\01.08.2020%20HH08%20KategorieMestIN_&#250;prava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Počet podpořených projektů dle typu příjemce</a:t>
            </a:r>
            <a:endParaRPr lang="cs-CZ" b="1" baseline="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 b="1">
                <a:solidFill>
                  <a:schemeClr val="tx2">
                    <a:lumMod val="50000"/>
                  </a:schemeClr>
                </a:solidFill>
              </a:defRPr>
            </a:pPr>
            <a:r>
              <a:rPr lang="cs-CZ" sz="800" b="1" i="1" baseline="0" dirty="0">
                <a:solidFill>
                  <a:schemeClr val="tx2">
                    <a:lumMod val="50000"/>
                  </a:schemeClr>
                </a:solidFill>
              </a:rPr>
              <a:t>(n=9 422)</a:t>
            </a:r>
            <a:endParaRPr lang="cs-CZ" sz="800" b="1" i="1" dirty="0">
              <a:solidFill>
                <a:schemeClr val="tx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6712800470946332E-2"/>
          <c:y val="0.16024570707070707"/>
          <c:w val="0.6853107434842548"/>
          <c:h val="0.82371893939393925"/>
        </c:manualLayout>
      </c:layout>
      <c:pieChart>
        <c:varyColors val="1"/>
        <c:ser>
          <c:idx val="0"/>
          <c:order val="0"/>
          <c:tx>
            <c:v>PrávníAkty</c:v>
          </c:tx>
          <c:dPt>
            <c:idx val="0"/>
            <c:bubble3D val="0"/>
            <c:spPr>
              <a:solidFill>
                <a:srgbClr val="EA2E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27-4E84-BAE2-0CD78FA4B4B4}"/>
              </c:ext>
            </c:extLst>
          </c:dPt>
          <c:dPt>
            <c:idx val="1"/>
            <c:bubble3D val="0"/>
            <c:spPr>
              <a:solidFill>
                <a:srgbClr val="87878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27-4E84-BAE2-0CD78FA4B4B4}"/>
              </c:ext>
            </c:extLst>
          </c:dPt>
          <c:dPt>
            <c:idx val="2"/>
            <c:bubble3D val="0"/>
            <c:spPr>
              <a:solidFill>
                <a:srgbClr val="1D70B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27-4E84-BAE2-0CD78FA4B4B4}"/>
              </c:ext>
            </c:extLst>
          </c:dPt>
          <c:dPt>
            <c:idx val="3"/>
            <c:bubble3D val="0"/>
            <c:spPr>
              <a:solidFill>
                <a:srgbClr val="00B19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27-4E84-BAE2-0CD78FA4B4B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327-4E84-BAE2-0CD78FA4B4B4}"/>
              </c:ext>
            </c:extLst>
          </c:dPt>
          <c:dPt>
            <c:idx val="5"/>
            <c:bubble3D val="0"/>
            <c:spPr>
              <a:solidFill>
                <a:srgbClr val="8DC6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327-4E84-BAE2-0CD78FA4B4B4}"/>
              </c:ext>
            </c:extLst>
          </c:dPt>
          <c:dPt>
            <c:idx val="6"/>
            <c:bubble3D val="0"/>
            <c:spPr>
              <a:solidFill>
                <a:srgbClr val="783B8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327-4E84-BAE2-0CD78FA4B4B4}"/>
              </c:ext>
            </c:extLst>
          </c:dPt>
          <c:dLbls>
            <c:dLbl>
              <c:idx val="5"/>
              <c:layout>
                <c:manualLayout>
                  <c:x val="3.4894904762364919E-2"/>
                  <c:y val="7.24474747474747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327-4E84-BAE2-0CD78FA4B4B4}"/>
                </c:ext>
              </c:extLst>
            </c:dLbl>
            <c:dLbl>
              <c:idx val="6"/>
              <c:layout>
                <c:manualLayout>
                  <c:x val="1.7553339672564561E-2"/>
                  <c:y val="6.99906565656565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327-4E84-BAE2-0CD78FA4B4B4}"/>
                </c:ext>
              </c:extLst>
            </c:dLbl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Počty_Objemy_dle_PF!$A$111:$A$118</c:f>
              <c:strCache>
                <c:ptCount val="7"/>
                <c:pt idx="0">
                  <c:v>Obec</c:v>
                </c:pt>
                <c:pt idx="1">
                  <c:v>SVJ</c:v>
                </c:pt>
                <c:pt idx="2">
                  <c:v>Kraj</c:v>
                </c:pt>
                <c:pt idx="3">
                  <c:v>NNO</c:v>
                </c:pt>
                <c:pt idx="4">
                  <c:v>Soukromý sektor</c:v>
                </c:pt>
                <c:pt idx="5">
                  <c:v>Státní příjemci</c:v>
                </c:pt>
                <c:pt idx="6">
                  <c:v>Církevní instituce</c:v>
                </c:pt>
              </c:strCache>
            </c:strRef>
          </c:cat>
          <c:val>
            <c:numRef>
              <c:f>Počty_Objemy_dle_PF!$C$111:$C$118</c:f>
              <c:numCache>
                <c:formatCode>0%</c:formatCode>
                <c:ptCount val="7"/>
                <c:pt idx="0">
                  <c:v>0.52218212693695609</c:v>
                </c:pt>
                <c:pt idx="1">
                  <c:v>0.16652515389513903</c:v>
                </c:pt>
                <c:pt idx="2">
                  <c:v>0.11313946083634048</c:v>
                </c:pt>
                <c:pt idx="3">
                  <c:v>7.3657397580131609E-2</c:v>
                </c:pt>
                <c:pt idx="4">
                  <c:v>7.5567819995754612E-2</c:v>
                </c:pt>
                <c:pt idx="5">
                  <c:v>2.4941625981744854E-2</c:v>
                </c:pt>
                <c:pt idx="6">
                  <c:v>2.3986414773933349E-2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327-4E84-BAE2-0CD78FA4B4B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71958398059755"/>
          <c:y val="0.20015959595959595"/>
          <c:w val="0.24716476000901688"/>
          <c:h val="0.656943181818181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1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>
                <a:solidFill>
                  <a:schemeClr val="tx2">
                    <a:lumMod val="50000"/>
                  </a:schemeClr>
                </a:solidFill>
              </a:rPr>
              <a:t>Objem</a:t>
            </a:r>
            <a:r>
              <a:rPr lang="cs-CZ" b="1" baseline="0" dirty="0">
                <a:solidFill>
                  <a:schemeClr val="tx2">
                    <a:lumMod val="50000"/>
                  </a:schemeClr>
                </a:solidFill>
              </a:rPr>
              <a:t> EFRR podpořených projektů dle typu příjemce</a:t>
            </a:r>
          </a:p>
          <a:p>
            <a:pPr>
              <a:defRPr b="1">
                <a:solidFill>
                  <a:schemeClr val="tx2">
                    <a:lumMod val="50000"/>
                  </a:schemeClr>
                </a:solidFill>
              </a:defRPr>
            </a:pPr>
            <a:r>
              <a:rPr lang="cs-CZ" sz="800" b="1" i="1" baseline="0" dirty="0">
                <a:solidFill>
                  <a:schemeClr val="tx2">
                    <a:lumMod val="50000"/>
                  </a:schemeClr>
                </a:solidFill>
              </a:rPr>
              <a:t>(z objemu 115,66 mld. Kč)</a:t>
            </a:r>
            <a:endParaRPr lang="cs-CZ" sz="800" b="1" i="1" dirty="0">
              <a:solidFill>
                <a:schemeClr val="tx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8969852635203971"/>
          <c:y val="0.16803459595959597"/>
          <c:w val="0.62303272062867998"/>
          <c:h val="0.82234419191919195"/>
        </c:manualLayout>
      </c:layout>
      <c:pieChart>
        <c:varyColors val="1"/>
        <c:ser>
          <c:idx val="0"/>
          <c:order val="0"/>
          <c:tx>
            <c:v>ObjemyPA</c:v>
          </c:tx>
          <c:dPt>
            <c:idx val="0"/>
            <c:bubble3D val="0"/>
            <c:spPr>
              <a:solidFill>
                <a:srgbClr val="1D70B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C8-4BC7-87E8-1F96833AF4BC}"/>
              </c:ext>
            </c:extLst>
          </c:dPt>
          <c:dPt>
            <c:idx val="1"/>
            <c:bubble3D val="0"/>
            <c:spPr>
              <a:solidFill>
                <a:srgbClr val="EA2E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C8-4BC7-87E8-1F96833AF4BC}"/>
              </c:ext>
            </c:extLst>
          </c:dPt>
          <c:dPt>
            <c:idx val="2"/>
            <c:bubble3D val="0"/>
            <c:spPr>
              <a:solidFill>
                <a:srgbClr val="8DC6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C8-4BC7-87E8-1F96833AF4BC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C8-4BC7-87E8-1F96833AF4BC}"/>
              </c:ext>
            </c:extLst>
          </c:dPt>
          <c:dPt>
            <c:idx val="4"/>
            <c:bubble3D val="0"/>
            <c:spPr>
              <a:solidFill>
                <a:srgbClr val="00B19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5C8-4BC7-87E8-1F96833AF4BC}"/>
              </c:ext>
            </c:extLst>
          </c:dPt>
          <c:dPt>
            <c:idx val="5"/>
            <c:bubble3D val="0"/>
            <c:spPr>
              <a:solidFill>
                <a:srgbClr val="783B8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5C8-4BC7-87E8-1F96833AF4BC}"/>
              </c:ext>
            </c:extLst>
          </c:dPt>
          <c:dPt>
            <c:idx val="6"/>
            <c:bubble3D val="0"/>
            <c:spPr>
              <a:solidFill>
                <a:srgbClr val="87878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5C8-4BC7-87E8-1F96833AF4BC}"/>
              </c:ext>
            </c:extLst>
          </c:dPt>
          <c:dLbls>
            <c:numFmt formatCode="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Počty_Objemy_dle_PF!$A$123:$A$130</c:f>
              <c:strCache>
                <c:ptCount val="7"/>
                <c:pt idx="0">
                  <c:v>Kraj</c:v>
                </c:pt>
                <c:pt idx="1">
                  <c:v>Obec</c:v>
                </c:pt>
                <c:pt idx="2">
                  <c:v>Státní příjemci</c:v>
                </c:pt>
                <c:pt idx="3">
                  <c:v>Soukromý sektor</c:v>
                </c:pt>
                <c:pt idx="4">
                  <c:v>NNO</c:v>
                </c:pt>
                <c:pt idx="5">
                  <c:v>Církevní instituce</c:v>
                </c:pt>
                <c:pt idx="6">
                  <c:v>SVJ</c:v>
                </c:pt>
              </c:strCache>
            </c:strRef>
          </c:cat>
          <c:val>
            <c:numRef>
              <c:f>Počty_Objemy_dle_PF!$C$123:$C$130</c:f>
              <c:numCache>
                <c:formatCode>0%</c:formatCode>
                <c:ptCount val="7"/>
                <c:pt idx="0">
                  <c:v>0.34791735927866663</c:v>
                </c:pt>
                <c:pt idx="1">
                  <c:v>0.29656053375020641</c:v>
                </c:pt>
                <c:pt idx="2">
                  <c:v>0.1327474130756201</c:v>
                </c:pt>
                <c:pt idx="3">
                  <c:v>0.11539936135300402</c:v>
                </c:pt>
                <c:pt idx="4">
                  <c:v>4.4865714243531724E-2</c:v>
                </c:pt>
                <c:pt idx="5">
                  <c:v>3.3192693235248136E-2</c:v>
                </c:pt>
                <c:pt idx="6">
                  <c:v>2.931692506372293E-2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5C8-4BC7-87E8-1F96833AF4B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Objemy a počty podpořených projektů obcí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dle jejich velikosti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4714613302148852E-2"/>
          <c:y val="0.18993733175144548"/>
          <c:w val="0.85870300164261215"/>
          <c:h val="0.6891830969976300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VelikostiObci!$C$84</c:f>
              <c:strCache>
                <c:ptCount val="1"/>
                <c:pt idx="0">
                  <c:v>Objem EFRR</c:v>
                </c:pt>
              </c:strCache>
            </c:strRef>
          </c:tx>
          <c:spPr>
            <a:solidFill>
              <a:srgbClr val="1D70B8"/>
            </a:solidFill>
            <a:ln w="3175">
              <a:noFill/>
            </a:ln>
            <a:effectLst/>
          </c:spPr>
          <c:invertIfNegative val="0"/>
          <c:cat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cat>
          <c:val>
            <c:numRef>
              <c:f>VelikostiObci!$C$85:$C$92</c:f>
              <c:numCache>
                <c:formatCode>#\ ##0.00\ \ \ " mld."\ "Kč"</c:formatCode>
                <c:ptCount val="8"/>
                <c:pt idx="0">
                  <c:v>1493647401.0100002</c:v>
                </c:pt>
                <c:pt idx="1">
                  <c:v>2864742193.1400008</c:v>
                </c:pt>
                <c:pt idx="2">
                  <c:v>7712570663.039999</c:v>
                </c:pt>
                <c:pt idx="3">
                  <c:v>8147609633.539999</c:v>
                </c:pt>
                <c:pt idx="4">
                  <c:v>4117360233.0799994</c:v>
                </c:pt>
                <c:pt idx="5">
                  <c:v>4708969560.3500004</c:v>
                </c:pt>
                <c:pt idx="6">
                  <c:v>3661677281.2300005</c:v>
                </c:pt>
                <c:pt idx="7">
                  <c:v>5903189211.8399992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64289560"/>
        <c:axId val="464291200"/>
      </c:barChart>
      <c:scatterChart>
        <c:scatterStyle val="lineMarker"/>
        <c:varyColors val="0"/>
        <c:ser>
          <c:idx val="0"/>
          <c:order val="0"/>
          <c:tx>
            <c:strRef>
              <c:f>VelikostiObci!$B$84</c:f>
              <c:strCache>
                <c:ptCount val="1"/>
                <c:pt idx="0">
                  <c:v>Počet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EA2E7A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xVal>
          <c:yVal>
            <c:numRef>
              <c:f>VelikostiObci!$B$85:$B$92</c:f>
              <c:numCache>
                <c:formatCode>#,##0</c:formatCode>
                <c:ptCount val="8"/>
                <c:pt idx="0">
                  <c:v>458</c:v>
                </c:pt>
                <c:pt idx="1">
                  <c:v>682</c:v>
                </c:pt>
                <c:pt idx="2">
                  <c:v>1331</c:v>
                </c:pt>
                <c:pt idx="3">
                  <c:v>1197</c:v>
                </c:pt>
                <c:pt idx="4">
                  <c:v>498</c:v>
                </c:pt>
                <c:pt idx="5">
                  <c:v>408</c:v>
                </c:pt>
                <c:pt idx="6">
                  <c:v>204</c:v>
                </c:pt>
                <c:pt idx="7">
                  <c:v>208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58928"/>
        <c:axId val="541253024"/>
      </c:scatterChart>
      <c:catAx>
        <c:axId val="46428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91200"/>
        <c:crosses val="autoZero"/>
        <c:auto val="1"/>
        <c:lblAlgn val="ctr"/>
        <c:lblOffset val="100"/>
        <c:noMultiLvlLbl val="0"/>
      </c:catAx>
      <c:valAx>
        <c:axId val="46429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8956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5.9278764703994619E-3"/>
                <c:y val="0.32465278099111605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Miliardy Kč (EFRR)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valAx>
        <c:axId val="541253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258928"/>
        <c:crosses val="max"/>
        <c:crossBetween val="midCat"/>
      </c:valAx>
      <c:valAx>
        <c:axId val="54125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125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Podpora na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obyvatele kraje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443080632026549"/>
          <c:y val="0.18671136216966178"/>
          <c:w val="0.86640065806941136"/>
          <c:h val="0.53981934974823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KrajePřehled!$C$98</c:f>
              <c:strCache>
                <c:ptCount val="1"/>
                <c:pt idx="0">
                  <c:v>Podpora na 100 000 obyvatel kraje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21-4204-97F3-F044CAD3F76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CD-45EE-9967-7126427D05E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CD-45EE-9967-7126427D05EE}"/>
              </c:ext>
            </c:extLst>
          </c:dPt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KrajePřehled!$C$99:$C$111</c:f>
              <c:numCache>
                <c:formatCode>#\ ##0\ "Kč"</c:formatCode>
                <c:ptCount val="13"/>
                <c:pt idx="0">
                  <c:v>1142199986.838361</c:v>
                </c:pt>
                <c:pt idx="1">
                  <c:v>1239533991.6869209</c:v>
                </c:pt>
                <c:pt idx="2">
                  <c:v>1226736223.459753</c:v>
                </c:pt>
                <c:pt idx="3">
                  <c:v>982791555.51835358</c:v>
                </c:pt>
                <c:pt idx="4">
                  <c:v>870387217.24801505</c:v>
                </c:pt>
                <c:pt idx="5">
                  <c:v>1145278500.7205982</c:v>
                </c:pt>
                <c:pt idx="6">
                  <c:v>1469439315.2902703</c:v>
                </c:pt>
                <c:pt idx="7">
                  <c:v>1321853204.4789393</c:v>
                </c:pt>
                <c:pt idx="8">
                  <c:v>1576592987.6089571</c:v>
                </c:pt>
                <c:pt idx="9">
                  <c:v>985954241.47930193</c:v>
                </c:pt>
                <c:pt idx="10">
                  <c:v>1210785656.3951998</c:v>
                </c:pt>
                <c:pt idx="11">
                  <c:v>1078458846.2634809</c:v>
                </c:pt>
                <c:pt idx="12">
                  <c:v>1133507310.7234015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714972632"/>
        <c:axId val="714971320"/>
      </c:barChart>
      <c:lineChart>
        <c:grouping val="standard"/>
        <c:varyColors val="0"/>
        <c:ser>
          <c:idx val="1"/>
          <c:order val="1"/>
          <c:tx>
            <c:strRef>
              <c:f>KrajePřehled!$D$98</c:f>
              <c:strCache>
                <c:ptCount val="1"/>
                <c:pt idx="0">
                  <c:v>Průměr krajů</c:v>
                </c:pt>
              </c:strCache>
            </c:strRef>
          </c:tx>
          <c:spPr>
            <a:ln w="34925" cap="sq">
              <a:solidFill>
                <a:srgbClr val="EA2E7A"/>
              </a:solidFill>
              <a:round/>
            </a:ln>
            <a:effectLst/>
          </c:spPr>
          <c:marker>
            <c:symbol val="none"/>
          </c:marker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KrajePřehled!$D$99:$D$111</c:f>
              <c:numCache>
                <c:formatCode>#\ ##0\ "Kč"</c:formatCode>
                <c:ptCount val="13"/>
                <c:pt idx="0">
                  <c:v>1158076015.9911253</c:v>
                </c:pt>
                <c:pt idx="1">
                  <c:v>1158076015.9911253</c:v>
                </c:pt>
                <c:pt idx="2">
                  <c:v>1158076015.9911253</c:v>
                </c:pt>
                <c:pt idx="3">
                  <c:v>1158076015.9911253</c:v>
                </c:pt>
                <c:pt idx="4">
                  <c:v>1158076015.9911253</c:v>
                </c:pt>
                <c:pt idx="5">
                  <c:v>1158076015.9911253</c:v>
                </c:pt>
                <c:pt idx="6">
                  <c:v>1158076015.9911253</c:v>
                </c:pt>
                <c:pt idx="7">
                  <c:v>1158076015.9911253</c:v>
                </c:pt>
                <c:pt idx="8">
                  <c:v>1158076015.9911253</c:v>
                </c:pt>
                <c:pt idx="9">
                  <c:v>1158076015.9911253</c:v>
                </c:pt>
                <c:pt idx="10">
                  <c:v>1158076015.9911253</c:v>
                </c:pt>
                <c:pt idx="11">
                  <c:v>1158076015.9911253</c:v>
                </c:pt>
                <c:pt idx="12">
                  <c:v>1158076015.9911253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972632"/>
        <c:axId val="714971320"/>
      </c:lineChart>
      <c:catAx>
        <c:axId val="7149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1320"/>
        <c:crosses val="autoZero"/>
        <c:auto val="1"/>
        <c:lblAlgn val="ctr"/>
        <c:lblOffset val="100"/>
        <c:noMultiLvlLbl val="0"/>
      </c:catAx>
      <c:valAx>
        <c:axId val="71497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\ 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26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134490534763725E-2"/>
                <c:y val="0.2533924006642387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Miliony</a:t>
                  </a: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Kč (EFRR)</a:t>
                  </a:r>
                  <a:endParaRPr lang="en-US" sz="1200" b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5ABAC-39B0-40F5-9669-FF9E5B9C1A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12FCFAF-305D-4642-9A97-F78108111FA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0DC2E-E94D-4D9B-BEE7-B6386011DFDF}" type="parTrans" cxnId="{DF004BD7-222E-4B4E-AFD6-6575F57F61DA}">
      <dgm:prSet/>
      <dgm:spPr/>
      <dgm:t>
        <a:bodyPr/>
        <a:lstStyle/>
        <a:p>
          <a:endParaRPr lang="cs-CZ"/>
        </a:p>
      </dgm:t>
    </dgm:pt>
    <dgm:pt modelId="{1069E774-1417-4082-B21A-643EB56E9CC6}" type="sibTrans" cxnId="{DF004BD7-222E-4B4E-AFD6-6575F57F61DA}">
      <dgm:prSet/>
      <dgm:spPr/>
      <dgm:t>
        <a:bodyPr/>
        <a:lstStyle/>
        <a:p>
          <a:endParaRPr lang="cs-CZ"/>
        </a:p>
      </dgm:t>
    </dgm:pt>
    <dgm:pt modelId="{9D52FBFF-2B9B-43E0-BBD7-BBEC054211C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1273AA-13C0-4F94-BC51-7FFDA5D19D4E}" type="parTrans" cxnId="{70442D9C-8827-4454-90AF-5E9344B2DFF3}">
      <dgm:prSet/>
      <dgm:spPr/>
      <dgm:t>
        <a:bodyPr/>
        <a:lstStyle/>
        <a:p>
          <a:endParaRPr lang="cs-CZ"/>
        </a:p>
      </dgm:t>
    </dgm:pt>
    <dgm:pt modelId="{A7F4E5B5-A449-42ED-A68E-085D0B12888B}" type="sibTrans" cxnId="{70442D9C-8827-4454-90AF-5E9344B2DFF3}">
      <dgm:prSet/>
      <dgm:spPr/>
      <dgm:t>
        <a:bodyPr/>
        <a:lstStyle/>
        <a:p>
          <a:endParaRPr lang="cs-CZ"/>
        </a:p>
      </dgm:t>
    </dgm:pt>
    <dgm:pt modelId="{7816EABF-7AA4-4290-9B09-3C3E5C2B3EB1}" type="pres">
      <dgm:prSet presAssocID="{EC15ABAC-39B0-40F5-9669-FF9E5B9C1A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83AF3FE-DD19-4B1E-864E-07E0FD661C10}" type="pres">
      <dgm:prSet presAssocID="{812FCFAF-305D-4642-9A97-F78108111FAD}" presName="parentText" presStyleLbl="node1" presStyleIdx="0" presStyleCnt="2" custScaleY="51308" custLinFactY="-60931" custLinFactNeighborX="1060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BC9A35-A6C4-489C-9989-F3A50E769E3F}" type="pres">
      <dgm:prSet presAssocID="{1069E774-1417-4082-B21A-643EB56E9CC6}" presName="spacer" presStyleCnt="0"/>
      <dgm:spPr/>
    </dgm:pt>
    <dgm:pt modelId="{02C9FC45-1524-4261-AB72-58D69F5D8700}" type="pres">
      <dgm:prSet presAssocID="{9D52FBFF-2B9B-43E0-BBD7-BBEC054211CD}" presName="parentText" presStyleLbl="node1" presStyleIdx="1" presStyleCnt="2" custScaleY="50146" custLinFactY="5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8C32F2B-3D17-4CD8-BF15-D973892A1324}" type="presOf" srcId="{9D52FBFF-2B9B-43E0-BBD7-BBEC054211CD}" destId="{02C9FC45-1524-4261-AB72-58D69F5D8700}" srcOrd="0" destOrd="0" presId="urn:microsoft.com/office/officeart/2005/8/layout/vList2"/>
    <dgm:cxn modelId="{BD42EC73-3F7C-48B0-8608-5BBAAC6503AE}" type="presOf" srcId="{812FCFAF-305D-4642-9A97-F78108111FAD}" destId="{183AF3FE-DD19-4B1E-864E-07E0FD661C10}" srcOrd="0" destOrd="0" presId="urn:microsoft.com/office/officeart/2005/8/layout/vList2"/>
    <dgm:cxn modelId="{30712A38-83E5-4216-A444-495275BFBCFE}" type="presOf" srcId="{EC15ABAC-39B0-40F5-9669-FF9E5B9C1A43}" destId="{7816EABF-7AA4-4290-9B09-3C3E5C2B3EB1}" srcOrd="0" destOrd="0" presId="urn:microsoft.com/office/officeart/2005/8/layout/vList2"/>
    <dgm:cxn modelId="{70442D9C-8827-4454-90AF-5E9344B2DFF3}" srcId="{EC15ABAC-39B0-40F5-9669-FF9E5B9C1A43}" destId="{9D52FBFF-2B9B-43E0-BBD7-BBEC054211CD}" srcOrd="1" destOrd="0" parTransId="{211273AA-13C0-4F94-BC51-7FFDA5D19D4E}" sibTransId="{A7F4E5B5-A449-42ED-A68E-085D0B12888B}"/>
    <dgm:cxn modelId="{DF004BD7-222E-4B4E-AFD6-6575F57F61DA}" srcId="{EC15ABAC-39B0-40F5-9669-FF9E5B9C1A43}" destId="{812FCFAF-305D-4642-9A97-F78108111FAD}" srcOrd="0" destOrd="0" parTransId="{1260DC2E-E94D-4D9B-BEE7-B6386011DFDF}" sibTransId="{1069E774-1417-4082-B21A-643EB56E9CC6}"/>
    <dgm:cxn modelId="{16B843E8-2CE4-44EF-ABE1-DF765FFDCFFE}" type="presParOf" srcId="{7816EABF-7AA4-4290-9B09-3C3E5C2B3EB1}" destId="{183AF3FE-DD19-4B1E-864E-07E0FD661C10}" srcOrd="0" destOrd="0" presId="urn:microsoft.com/office/officeart/2005/8/layout/vList2"/>
    <dgm:cxn modelId="{0530C38B-218E-4A0B-A6D8-A665F8C731B8}" type="presParOf" srcId="{7816EABF-7AA4-4290-9B09-3C3E5C2B3EB1}" destId="{3DBC9A35-A6C4-489C-9989-F3A50E769E3F}" srcOrd="1" destOrd="0" presId="urn:microsoft.com/office/officeart/2005/8/layout/vList2"/>
    <dgm:cxn modelId="{875D999B-9566-44B0-B0D4-EE6354985C87}" type="presParOf" srcId="{7816EABF-7AA4-4290-9B09-3C3E5C2B3EB1}" destId="{02C9FC45-1524-4261-AB72-58D69F5D870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AF3FE-DD19-4B1E-864E-07E0FD661C10}">
      <dsp:nvSpPr>
        <dsp:cNvPr id="0" name=""/>
        <dsp:cNvSpPr/>
      </dsp:nvSpPr>
      <dsp:spPr>
        <a:xfrm>
          <a:off x="0" y="283801"/>
          <a:ext cx="7543800" cy="6243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77" y="314278"/>
        <a:ext cx="7482846" cy="563361"/>
      </dsp:txXfrm>
    </dsp:sp>
    <dsp:sp modelId="{02C9FC45-1524-4261-AB72-58D69F5D8700}">
      <dsp:nvSpPr>
        <dsp:cNvPr id="0" name=""/>
        <dsp:cNvSpPr/>
      </dsp:nvSpPr>
      <dsp:spPr>
        <a:xfrm>
          <a:off x="0" y="2844871"/>
          <a:ext cx="7543800" cy="6101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86" y="2874657"/>
        <a:ext cx="7484228" cy="550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0.97957</cdr:x>
      <cdr:y>0.34223</cdr:y>
    </cdr:from>
    <cdr:to>
      <cdr:x>0.99764</cdr:x>
      <cdr:y>0.75256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905772" y="1294303"/>
          <a:ext cx="145838" cy="1551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cs-CZ" sz="1200" dirty="0">
              <a:solidFill>
                <a:schemeClr val="tx1">
                  <a:lumMod val="65000"/>
                  <a:lumOff val="35000"/>
                </a:schemeClr>
              </a:solidFill>
            </a:rPr>
            <a:t>Projekty</a:t>
          </a:r>
          <a:endParaRPr lang="cs-CZ" sz="11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779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438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49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1.8.2020.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04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1.8.2020.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669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1.8.2020.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193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11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81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Upravit, ale nemáme</a:t>
            </a:r>
            <a:r>
              <a:rPr lang="cs-CZ" baseline="0" dirty="0"/>
              <a:t> zdroj, je to jen obrázek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9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39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2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8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36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58A3C-3B05-48C5-9A81-9ECA945227A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96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23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58A3C-3B05-48C5-9A81-9ECA945227A4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17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03.09.2020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03.09.2020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0303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368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03.09.2020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03.09.2020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03.09.2020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03.09.2020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03.09.2020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03.09.2020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da.cz/cz/evropske-zalezitosti/aktualne/evropska-komise-vydala-country-report-2019-pro-cr-172142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2.sv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7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Gpfvo55vmAhUSa1AKHdHgBiIQjRx6BAgBEAQ&amp;url=https://velosolutions.com/pump-track/en/pump-track-cesis-latvia/&amp;psig=AOvVaw290dVaCYcDrMo58pPgDn58&amp;ust=1575542619675948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63.svg"/><Relationship Id="rId4" Type="http://schemas.openxmlformats.org/officeDocument/2006/relationships/image" Target="../media/image48.png"/><Relationship Id="rId9" Type="http://schemas.openxmlformats.org/officeDocument/2006/relationships/image" Target="../media/image67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sv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svg"/><Relationship Id="rId5" Type="http://schemas.openxmlformats.org/officeDocument/2006/relationships/image" Target="../media/image58.png"/><Relationship Id="rId4" Type="http://schemas.openxmlformats.org/officeDocument/2006/relationships/image" Target="../media/image7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5" Type="http://schemas.openxmlformats.org/officeDocument/2006/relationships/image" Target="../media/image61.png"/><Relationship Id="rId4" Type="http://schemas.openxmlformats.org/officeDocument/2006/relationships/image" Target="../media/image82.sv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93.svg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103.svg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109.svg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117.svg"/><Relationship Id="rId4" Type="http://schemas.openxmlformats.org/officeDocument/2006/relationships/image" Target="../media/image82.png"/><Relationship Id="rId9" Type="http://schemas.openxmlformats.org/officeDocument/2006/relationships/image" Target="../media/image121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15.svg"/><Relationship Id="rId7" Type="http://schemas.openxmlformats.org/officeDocument/2006/relationships/image" Target="../media/image121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127.svg"/><Relationship Id="rId5" Type="http://schemas.openxmlformats.org/officeDocument/2006/relationships/image" Target="../media/image119.svg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openxmlformats.org/officeDocument/2006/relationships/image" Target="../media/image117.sv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37.svg"/><Relationship Id="rId18" Type="http://schemas.openxmlformats.org/officeDocument/2006/relationships/image" Target="../media/image82.png"/><Relationship Id="rId3" Type="http://schemas.openxmlformats.org/officeDocument/2006/relationships/image" Target="../media/image33.svg"/><Relationship Id="rId21" Type="http://schemas.openxmlformats.org/officeDocument/2006/relationships/image" Target="../media/image121.svg"/><Relationship Id="rId7" Type="http://schemas.openxmlformats.org/officeDocument/2006/relationships/image" Target="../media/image78.svg"/><Relationship Id="rId12" Type="http://schemas.openxmlformats.org/officeDocument/2006/relationships/image" Target="../media/image98.png"/><Relationship Id="rId17" Type="http://schemas.openxmlformats.org/officeDocument/2006/relationships/image" Target="../media/image140.svg"/><Relationship Id="rId2" Type="http://schemas.openxmlformats.org/officeDocument/2006/relationships/image" Target="../media/image94.png"/><Relationship Id="rId16" Type="http://schemas.openxmlformats.org/officeDocument/2006/relationships/image" Target="../media/image100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46.svg"/><Relationship Id="rId5" Type="http://schemas.openxmlformats.org/officeDocument/2006/relationships/image" Target="../media/image31.svg"/><Relationship Id="rId15" Type="http://schemas.openxmlformats.org/officeDocument/2006/relationships/image" Target="../media/image76.svg"/><Relationship Id="rId23" Type="http://schemas.openxmlformats.org/officeDocument/2006/relationships/image" Target="../media/image115.svg"/><Relationship Id="rId10" Type="http://schemas.openxmlformats.org/officeDocument/2006/relationships/image" Target="../media/image97.png"/><Relationship Id="rId19" Type="http://schemas.openxmlformats.org/officeDocument/2006/relationships/image" Target="../media/image117.svg"/><Relationship Id="rId4" Type="http://schemas.openxmlformats.org/officeDocument/2006/relationships/image" Target="../media/image95.png"/><Relationship Id="rId9" Type="http://schemas.openxmlformats.org/officeDocument/2006/relationships/image" Target="../media/image119.svg"/><Relationship Id="rId14" Type="http://schemas.openxmlformats.org/officeDocument/2006/relationships/image" Target="../media/image99.png"/><Relationship Id="rId22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svg"/><Relationship Id="rId5" Type="http://schemas.openxmlformats.org/officeDocument/2006/relationships/image" Target="../media/image103.png"/><Relationship Id="rId4" Type="http://schemas.openxmlformats.org/officeDocument/2006/relationships/image" Target="../media/image143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irop@mmr.cz" TargetMode="External"/><Relationship Id="rId7" Type="http://schemas.openxmlformats.org/officeDocument/2006/relationships/image" Target="../media/image151.svg"/><Relationship Id="rId2" Type="http://schemas.openxmlformats.org/officeDocument/2006/relationships/hyperlink" Target="http://www.irop.mmr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49.svg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IROP 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2311775" y="4967057"/>
            <a:ext cx="4520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3. 9. 2020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Olomouc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Zpráva o České republice 2019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164321"/>
            <a:ext cx="7899344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 dokument útvarů Komise, zveřejněn v únoru 2019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Příloha D Investiční pokyny k financování politiky soudržnosti v období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2021-2027 pro ČR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Předběžná stanoviska útvarů Komise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https://www.vlada.cz/cz/evropske-zalezitosti/aktualne/evropska-komise-vydala-country-report-2019-pro-cr-172142/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 pro dialog mezi ČR a EK pro plánování fondů politiky soudržnosti (EFRR, FS, ESF+, JTF)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endParaRPr lang="cs-CZ" alt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ve zprávě chybí ve vztahu k IROP?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tx2"/>
              </a:buClr>
            </a:pPr>
            <a:r>
              <a:rPr lang="cs-CZ" alt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 nezmiňuje IZS, cestovní ruch a kulturní dědictví.</a:t>
            </a:r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3401505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5" y="313506"/>
            <a:ext cx="8036909" cy="1601322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Tematická koncentrace v Evropském fondu pro regionální rozvoj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476056" y="804280"/>
            <a:ext cx="8191888" cy="605979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319"/>
              </a:spcBef>
              <a:buNone/>
            </a:pP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Pravidla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tematické koncentrace – min. 70 % zdrojů EFRR na Cíle politiky 1 a 2</a:t>
            </a:r>
            <a:r>
              <a:rPr lang="cs-CZ" sz="16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sz="1600" b="1" dirty="0">
                <a:solidFill>
                  <a:schemeClr val="bg2">
                    <a:lumMod val="25000"/>
                  </a:schemeClr>
                </a:solidFill>
              </a:rPr>
            </a:b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1  Inteligentnější Evropa: min. 40 % alokace EFRR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posílení výzkumných a inovačních kapacit a zavádění pokročilých technologií;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využití přínosů digitalizace pro občany, podniky a vlády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; posílení růstu a konkurenceschopnosti MSP; rozvoj dovedností pro inteligentní specializaci, průmysl. transformaci a podnikání</a:t>
            </a: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2  Zelenější Evropa: min. </a:t>
            </a:r>
            <a:r>
              <a:rPr lang="cs-CZ" sz="1600" b="1" dirty="0">
                <a:solidFill>
                  <a:srgbClr val="1D70B8"/>
                </a:solidFill>
              </a:rPr>
              <a:t>30 % alokace EFRR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opatření v oblasti energ. účinnosti;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energie z obnovitelných zdrojů; rozvoj inteligentních energ. systémů, sítí a skladování na místní úrovni;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přizpůsobení se změnám klimatu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prevence rizik a odolnosti vůči katastrofám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; udržitelného hospodaření s vodou; přechod k oběhovému hospodářství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; posílení biologické rozmanitosti, zelené infrastruktury v městském prostředí a snížení znečištění + městská mobilita </a:t>
            </a:r>
          </a:p>
          <a:p>
            <a:pPr lvl="1" algn="just">
              <a:lnSpc>
                <a:spcPct val="100000"/>
              </a:lnSpc>
              <a:spcBef>
                <a:spcPts val="1319"/>
              </a:spcBef>
            </a:pPr>
            <a:endParaRPr lang="cs-CZ" sz="1800" dirty="0">
              <a:solidFill>
                <a:srgbClr val="1D70B8"/>
              </a:solidFill>
            </a:endParaRPr>
          </a:p>
          <a:p>
            <a:pPr algn="just">
              <a:spcBef>
                <a:spcPts val="1319"/>
              </a:spcBef>
            </a:pPr>
            <a:endParaRPr lang="cs-CZ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813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4" y="282510"/>
            <a:ext cx="8420252" cy="1230261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Příprava programů po roce 2020 na národní úrovni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042" y="1892938"/>
            <a:ext cx="7763916" cy="4002815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Národní koncepce realizace politiky soudržnosti po roce 2020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Strategie regionálního rozvoje ČR 2021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Jednotný národní rámec pravidel a postupů v programovém období 2021-2027  - jednotné metodické prostředí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Dohoda o partnerství 2021 – 2027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Ostatní operační programy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Pravidla spolufinancování projektů ze státního rozpočtu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monitorovacího systému MS2021+ (vyhlášeno VŘ)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861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5020"/>
            <a:ext cx="7886700" cy="94022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Architektura období 2021+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7870690"/>
              </p:ext>
            </p:extLst>
          </p:nvPr>
        </p:nvGraphicFramePr>
        <p:xfrm>
          <a:off x="800100" y="1115560"/>
          <a:ext cx="7543800" cy="38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66B7154-BF3D-4F45-830C-FA392FFA2CFB}"/>
              </a:ext>
            </a:extLst>
          </p:cNvPr>
          <p:cNvSpPr txBox="1"/>
          <p:nvPr/>
        </p:nvSpPr>
        <p:spPr>
          <a:xfrm>
            <a:off x="729344" y="4678918"/>
            <a:ext cx="6727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ČR – Polsko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Slovensko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Rakousko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Bavorsko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Sasko – ČR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B5E1DE-7FA2-4C12-AA36-746FF57C63FA}"/>
              </a:ext>
            </a:extLst>
          </p:cNvPr>
          <p:cNvSpPr txBox="1"/>
          <p:nvPr/>
        </p:nvSpPr>
        <p:spPr>
          <a:xfrm>
            <a:off x="729344" y="1992376"/>
            <a:ext cx="78867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Technologie a aplikace pro konkurenceschopnost (MPO)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Doprava (MD)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Životní prostředí (MŽP)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Jan Amos Komenský (MŠMT)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Zaměstnanost plus (MPSV)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Technická pomoc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0597426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43028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Příjemci podpory v IROP 2014-2020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440804"/>
              </p:ext>
            </p:extLst>
          </p:nvPr>
        </p:nvGraphicFramePr>
        <p:xfrm>
          <a:off x="628651" y="1683800"/>
          <a:ext cx="4759778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Graf 19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1172945"/>
              </p:ext>
            </p:extLst>
          </p:nvPr>
        </p:nvGraphicFramePr>
        <p:xfrm>
          <a:off x="4264681" y="1683800"/>
          <a:ext cx="5226825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296675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6527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Obce jako příjemci podpory v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5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41574"/>
              </p:ext>
            </p:extLst>
          </p:nvPr>
        </p:nvGraphicFramePr>
        <p:xfrm>
          <a:off x="536659" y="1418671"/>
          <a:ext cx="8070681" cy="378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9914048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96533"/>
            <a:ext cx="7886700" cy="115074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Podpora IROP v krajích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604159"/>
              </p:ext>
            </p:extLst>
          </p:nvPr>
        </p:nvGraphicFramePr>
        <p:xfrm>
          <a:off x="628650" y="1347108"/>
          <a:ext cx="7886700" cy="4217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148103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993" y="82881"/>
            <a:ext cx="9135282" cy="118983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Olomouckém kraji z IROP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ECF601-FAD7-8442-B4A9-956ADA8EFC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186">
            <a:off x="1841531" y="988288"/>
            <a:ext cx="2915793" cy="29157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DA85D1-FBB6-9E48-A1AC-7C3764D42D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86" y="954916"/>
            <a:ext cx="3207394" cy="320675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19FD409-C1FF-41AD-BA95-7E10529B45F4}"/>
              </a:ext>
            </a:extLst>
          </p:cNvPr>
          <p:cNvSpPr txBox="1"/>
          <p:nvPr/>
        </p:nvSpPr>
        <p:spPr>
          <a:xfrm>
            <a:off x="908631" y="1282816"/>
            <a:ext cx="2297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Délka nově vybudovaných cyklostezek a cyklotras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9872892-2D92-43B2-96E6-2F9554232AF6}"/>
              </a:ext>
            </a:extLst>
          </p:cNvPr>
          <p:cNvSpPr txBox="1"/>
          <p:nvPr/>
        </p:nvSpPr>
        <p:spPr>
          <a:xfrm>
            <a:off x="4883403" y="1282815"/>
            <a:ext cx="259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Celková délka rekonstruovaných nebo modernizovaných silnic</a:t>
            </a:r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38E1737A-4A73-4FFC-8AF1-1DBEB71FE7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4" y="3429000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78125E3B-7680-44F4-B32A-97E9AB494F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4" y="3392792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6941A5-DE24-4807-9EE9-C6B574EAB239}"/>
              </a:ext>
            </a:extLst>
          </p:cNvPr>
          <p:cNvSpPr txBox="1"/>
          <p:nvPr/>
        </p:nvSpPr>
        <p:spPr>
          <a:xfrm>
            <a:off x="1450722" y="3862440"/>
            <a:ext cx="141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 km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A4B3406-ABA7-422A-B70F-55CAAA558899}"/>
              </a:ext>
            </a:extLst>
          </p:cNvPr>
          <p:cNvSpPr txBox="1"/>
          <p:nvPr/>
        </p:nvSpPr>
        <p:spPr>
          <a:xfrm>
            <a:off x="5148133" y="3853010"/>
            <a:ext cx="129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585 km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3662D88-76CB-B84D-A990-3D9F6048D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32" y="3974479"/>
            <a:ext cx="2391531" cy="239153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5932812-FB5E-3C41-9C55-30E70AB3B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95" y="3862440"/>
            <a:ext cx="2391531" cy="239153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635D049-BBE1-4F3D-A50C-3F375CB74958}"/>
              </a:ext>
            </a:extLst>
          </p:cNvPr>
          <p:cNvSpPr txBox="1"/>
          <p:nvPr/>
        </p:nvSpPr>
        <p:spPr>
          <a:xfrm>
            <a:off x="3285437" y="5363021"/>
            <a:ext cx="1176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km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A6995ED-0F6A-4085-9A17-116A1CCF60AC}"/>
              </a:ext>
            </a:extLst>
          </p:cNvPr>
          <p:cNvSpPr txBox="1"/>
          <p:nvPr/>
        </p:nvSpPr>
        <p:spPr>
          <a:xfrm>
            <a:off x="7150088" y="5217924"/>
            <a:ext cx="19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km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2222334" y="4879370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15 %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2B3F4A-D91F-4B6B-B02C-04480263F09E}"/>
              </a:ext>
            </a:extLst>
          </p:cNvPr>
          <p:cNvSpPr txBox="1"/>
          <p:nvPr/>
        </p:nvSpPr>
        <p:spPr>
          <a:xfrm>
            <a:off x="6206422" y="4869266"/>
            <a:ext cx="111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10 %</a:t>
            </a:r>
          </a:p>
        </p:txBody>
      </p:sp>
    </p:spTree>
    <p:extLst>
      <p:ext uri="{BB962C8B-B14F-4D97-AF65-F5344CB8AC3E}">
        <p14:creationId xmlns:p14="http://schemas.microsoft.com/office/powerpoint/2010/main" val="350776361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993" y="81781"/>
            <a:ext cx="9135282" cy="118983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Olomouckém kraji z IROP</a:t>
            </a:r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38E1737A-4A73-4FFC-8AF1-1DBEB71FE7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4" y="3429000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78125E3B-7680-44F4-B32A-97E9AB494F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4" y="3392792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635D049-BBE1-4F3D-A50C-3F375CB74958}"/>
              </a:ext>
            </a:extLst>
          </p:cNvPr>
          <p:cNvSpPr txBox="1"/>
          <p:nvPr/>
        </p:nvSpPr>
        <p:spPr>
          <a:xfrm>
            <a:off x="3285437" y="5363021"/>
            <a:ext cx="1176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km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A6995ED-0F6A-4085-9A17-116A1CCF60AC}"/>
              </a:ext>
            </a:extLst>
          </p:cNvPr>
          <p:cNvSpPr txBox="1"/>
          <p:nvPr/>
        </p:nvSpPr>
        <p:spPr>
          <a:xfrm>
            <a:off x="7150088" y="5217924"/>
            <a:ext cx="1933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km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505F457-C04E-CE41-BDB8-2BF13AFC13E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07" y="1489090"/>
            <a:ext cx="2707586" cy="270758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2B06FAB-9F36-BD4F-AE4A-3B5DDB592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8280" y="1551743"/>
            <a:ext cx="2707586" cy="2707586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6E1C219-378D-48F5-9F37-D81323380AEC}"/>
              </a:ext>
            </a:extLst>
          </p:cNvPr>
          <p:cNvSpPr txBox="1"/>
          <p:nvPr/>
        </p:nvSpPr>
        <p:spPr>
          <a:xfrm>
            <a:off x="1317507" y="3921871"/>
            <a:ext cx="155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797 bytů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5285BB5-F283-4D12-9151-66DF6D654D77}"/>
              </a:ext>
            </a:extLst>
          </p:cNvPr>
          <p:cNvSpPr txBox="1"/>
          <p:nvPr/>
        </p:nvSpPr>
        <p:spPr>
          <a:xfrm>
            <a:off x="4981221" y="3881221"/>
            <a:ext cx="143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939 zařízení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AE21E94-1C3C-427B-8FEE-AA61ACA01195}"/>
              </a:ext>
            </a:extLst>
          </p:cNvPr>
          <p:cNvSpPr txBox="1"/>
          <p:nvPr/>
        </p:nvSpPr>
        <p:spPr>
          <a:xfrm>
            <a:off x="946774" y="1016414"/>
            <a:ext cx="2285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podpořených bytů pro sociální bydlení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AEBF25A-2E2A-4902-A495-BB1605DDA4A4}"/>
              </a:ext>
            </a:extLst>
          </p:cNvPr>
          <p:cNvSpPr txBox="1"/>
          <p:nvPr/>
        </p:nvSpPr>
        <p:spPr>
          <a:xfrm>
            <a:off x="4886431" y="1283701"/>
            <a:ext cx="2639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podpořených vzdělávacích zařízení-ZŠ</a:t>
            </a:r>
          </a:p>
        </p:txBody>
      </p:sp>
      <p:pic>
        <p:nvPicPr>
          <p:cNvPr id="26" name="Obrázek 25" descr="Obsah obrázku mapa, text&#10;&#10;Popis byl vytvořen automaticky">
            <a:extLst>
              <a:ext uri="{FF2B5EF4-FFF2-40B4-BE49-F238E27FC236}">
                <a16:creationId xmlns:a16="http://schemas.microsoft.com/office/drawing/2014/main" id="{9D264D78-AC64-724A-A81D-62A68C3B4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25" y="3712738"/>
            <a:ext cx="2731203" cy="2731203"/>
          </a:xfrm>
          <a:prstGeom prst="rect">
            <a:avLst/>
          </a:prstGeom>
        </p:spPr>
      </p:pic>
      <p:pic>
        <p:nvPicPr>
          <p:cNvPr id="27" name="Obrázek 26" descr="Obsah obrázku mapa, jídlo, květina&#10;&#10;Popis byl vytvořen automaticky">
            <a:extLst>
              <a:ext uri="{FF2B5EF4-FFF2-40B4-BE49-F238E27FC236}">
                <a16:creationId xmlns:a16="http://schemas.microsoft.com/office/drawing/2014/main" id="{0DCA20AC-AD9C-4D44-8130-53FD05AAAB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23" y="3608831"/>
            <a:ext cx="2807242" cy="2807242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CF3A9A42-E175-4672-83A5-D8304EE0BD2C}"/>
              </a:ext>
            </a:extLst>
          </p:cNvPr>
          <p:cNvSpPr txBox="1"/>
          <p:nvPr/>
        </p:nvSpPr>
        <p:spPr>
          <a:xfrm>
            <a:off x="3354257" y="5387201"/>
            <a:ext cx="138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bytů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D1DD87C-0105-47B6-8FCF-93C9F22FCC16}"/>
              </a:ext>
            </a:extLst>
          </p:cNvPr>
          <p:cNvSpPr txBox="1"/>
          <p:nvPr/>
        </p:nvSpPr>
        <p:spPr>
          <a:xfrm>
            <a:off x="7022016" y="5279320"/>
            <a:ext cx="177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zařízení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13E6FB1-A520-4721-BDFE-81B82DBE75B8}"/>
              </a:ext>
            </a:extLst>
          </p:cNvPr>
          <p:cNvSpPr txBox="1"/>
          <p:nvPr/>
        </p:nvSpPr>
        <p:spPr>
          <a:xfrm>
            <a:off x="2350266" y="4907614"/>
            <a:ext cx="2007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15 %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6048273" y="4843175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10 %</a:t>
            </a:r>
          </a:p>
        </p:txBody>
      </p:sp>
    </p:spTree>
    <p:extLst>
      <p:ext uri="{BB962C8B-B14F-4D97-AF65-F5344CB8AC3E}">
        <p14:creationId xmlns:p14="http://schemas.microsoft.com/office/powerpoint/2010/main" val="1746230501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IROP 2021 - 2027 </a:t>
            </a: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Aleš Pekárek</a:t>
            </a:r>
            <a:b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Řídicí orgán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324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0517"/>
            <a:ext cx="7886700" cy="9784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Program roadshow IROP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1" y="1071710"/>
            <a:ext cx="9323615" cy="6014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08:00 – 09:00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Registrace účastníků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09:00 – 09:10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Zahájení konference – úvodní slovo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09:10 – 09:30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Změny v novém programovém období 2021 - 2027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09:30 – 10:30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návrhu IROP 2021 - 2027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10:30 – 11:00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11:00 –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12:00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Představení konzultačního servisu Centra pro regionální rozvoj </a:t>
            </a:r>
            <a:endParaRPr lang="cs-CZ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12:00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12:30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ITI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12:30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13:00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CLLD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13:00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14:00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14:00 – 16:00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konzultace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60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22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360000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73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 priorit IROP 2021 - 2027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27014" y="1125040"/>
            <a:ext cx="7899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074938"/>
              </p:ext>
            </p:extLst>
          </p:nvPr>
        </p:nvGraphicFramePr>
        <p:xfrm>
          <a:off x="792480" y="1318492"/>
          <a:ext cx="7578436" cy="457505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427871">
                  <a:extLst>
                    <a:ext uri="{9D8B030D-6E8A-4147-A177-3AD203B41FA5}">
                      <a16:colId xmlns:a16="http://schemas.microsoft.com/office/drawing/2014/main" val="3421724118"/>
                    </a:ext>
                  </a:extLst>
                </a:gridCol>
                <a:gridCol w="4596828">
                  <a:extLst>
                    <a:ext uri="{9D8B030D-6E8A-4147-A177-3AD203B41FA5}">
                      <a16:colId xmlns:a16="http://schemas.microsoft.com/office/drawing/2014/main" val="1891220431"/>
                    </a:ext>
                  </a:extLst>
                </a:gridCol>
                <a:gridCol w="1553737">
                  <a:extLst>
                    <a:ext uri="{9D8B030D-6E8A-4147-A177-3AD203B41FA5}">
                      <a16:colId xmlns:a16="http://schemas.microsoft.com/office/drawing/2014/main" val="934482360"/>
                    </a:ext>
                  </a:extLst>
                </a:gridCol>
              </a:tblGrid>
              <a:tr h="502144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Název</a:t>
                      </a:r>
                      <a:r>
                        <a:rPr lang="cs-CZ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priority 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 politiky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63492234"/>
                  </a:ext>
                </a:extLst>
              </a:tr>
              <a:tr h="511941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Zlepšení výkonu veřejné správy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40386708"/>
                  </a:ext>
                </a:extLst>
              </a:tr>
              <a:tr h="7942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Rozvoj městské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mobility, revitalizace měst a obcí, ochrana obyvatelstva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9141711"/>
                  </a:ext>
                </a:extLst>
              </a:tr>
              <a:tr h="677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Rozvoj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dopravní infrastruktury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39384018"/>
                  </a:ext>
                </a:extLst>
              </a:tr>
              <a:tr h="938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Zlepšení kvality a dostupnosti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sociálních a zdravotních služeb, </a:t>
                      </a:r>
                      <a:r>
                        <a:rPr lang="cs-CZ" sz="1600" b="0" i="0" u="none" strike="noStrike" cap="none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vzdělávací infrastruktury a </a:t>
                      </a:r>
                    </a:p>
                    <a:p>
                      <a:r>
                        <a:rPr lang="cs-CZ" sz="1600" b="0" i="0" u="none" strike="noStrike" cap="none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rozvoj kulturního dědictví</a:t>
                      </a:r>
                    </a:p>
                    <a:p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15753029"/>
                  </a:ext>
                </a:extLst>
              </a:tr>
              <a:tr h="1022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Priorita 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Komunitně vedený místní rozvoj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27591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7726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60000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333903"/>
            <a:ext cx="7884858" cy="593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využití dobré, ale i poučení ze špatná praxe výzev a realizace projektů v IROP, ROP a IOP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 stávající implementační struktury a odborných kapacit na MMR a CRR ČR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z důvodu N+3 (průběžné výzvy, tlak na vysokou připravenost projektů)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přehlednost informací 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a hodnocení projektů</a:t>
            </a:r>
          </a:p>
          <a:p>
            <a:pPr lvl="2">
              <a:buClr>
                <a:srgbClr val="1D70B8"/>
              </a:buClr>
            </a:pP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77994569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360000"/>
            <a:ext cx="7899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     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podmínek „nad povinný rámec“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Národní úroveň – Jednotný národní rámec (MMR-NOK)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Dokumentace pro žadatele a příjemce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text výzvy a obecná a specifická pravidla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Redukce povinných požadavků (dokladování, přílohy)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Včasná avíza výzev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Zjednodušené vykazování nákladů 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IROP 2021-2027 plánováno zavedení paušální sazby 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u="sng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určité vytipované kategorie nákladů (např. právní služby, odborné a znalecké posudky, administrace veřejných zakázek, výdaje na zpracování studie proveditelnosti, na publicitu)</a:t>
            </a:r>
          </a:p>
        </p:txBody>
      </p:sp>
    </p:spTree>
    <p:extLst>
      <p:ext uri="{BB962C8B-B14F-4D97-AF65-F5344CB8AC3E}">
        <p14:creationId xmlns:p14="http://schemas.microsoft.com/office/powerpoint/2010/main" val="2341335632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360000"/>
            <a:ext cx="7938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81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30 % alokace v IROP na integrované nástroje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Vymezením aktivit a dalšími nástroji maximálně eliminovat případné překryvy mezi nástroji územní dimenze a individuálními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 obdobná aktuálnímu procesu IPRÚ – v roli nositele posuzování souladu projektového záměru s integrovanou strategií</a:t>
            </a:r>
          </a:p>
          <a:p>
            <a:pPr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nástroj ITI (stávající IPRÚ v roli ITI)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bude vykonávat pouze roli nositele, bez zapojení zprostředkujícího subjektu 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strategie již stěžejní strategické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specifických cílech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874214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360000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sociálně vyloučeným lokalitám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vzdělávání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plány jen v IROP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Primárně krajská témata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třídy, střední školství, zdravotnická záchranná služba, deinstitucionalizace sociálních služeb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Regionální stálou konferencí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IROP s alokací po krajích podle jasného klíče</a:t>
            </a:r>
          </a:p>
        </p:txBody>
      </p:sp>
    </p:spTree>
    <p:extLst>
      <p:ext uri="{BB962C8B-B14F-4D97-AF65-F5344CB8AC3E}">
        <p14:creationId xmlns:p14="http://schemas.microsoft.com/office/powerpoint/2010/main" val="1224520064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720000" y="2011417"/>
            <a:ext cx="770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rozvoj; odbor řízení operačních programů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republiky s 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ITI a CLLD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stávající IPRÚ se stanou ITI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1271147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720000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Otevřená témata v IROP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82217"/>
            <a:ext cx="789934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Výše kofinancování projektů ze státního rozpočtu 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pro jednotlivé aktivity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Nastavení Regionálních akčních plánů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sociálnímu vyloučení +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Rozhraní s ostatními operačními programy</a:t>
            </a:r>
          </a:p>
          <a:p>
            <a:pPr marL="800100" lvl="1" indent="-342900">
              <a:lnSpc>
                <a:spcPct val="2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Nastavení indikátorové soustavy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81054653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298007"/>
            <a:ext cx="8373836" cy="1641078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klinický a informační systém nemocnice (klinický modul, zobrazovací modul, laboratorní modul, lékárna, stravovací provoz, ekonomický informační systém, komunikace s pojišťovnou, výměna dat mezi různými poskytovateli zdravotních služeb….)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elektronických 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pořízení prostorových dat a dalších datových fondů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informačních systémů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Zahájení konference – úvodní slovo</a:t>
            </a: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Zdeněk Semorád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náměstek pro řízení sekce evropských a národních programů, MMR</a:t>
            </a:r>
            <a:endParaRPr sz="29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4059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239061"/>
            <a:ext cx="8353586" cy="164107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272138"/>
            <a:ext cx="8134350" cy="1654330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Metropolitní a krajské sítě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(fyzická ochrana serverů; 	antivirus; systém pro sledování síťového provozu; filtrování komunikace 	zvenčí či zevnitř; nástroje pro vyhodnocování systémových záznamů; 	ověřování identity uživatelů; šifrovací prostředky)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39" y="313505"/>
            <a:ext cx="8156121" cy="178994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sz="2700" dirty="0"/>
              <a:t/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8933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Souhlasné stanovisko hlavního architekta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eGovernmentu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Soulad projektu se strategií „Digitální Česko“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15 let udržitelnosti u metropolitních sítí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0780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269441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Bezpečnost v dopravě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Rekonstrukce mostu ve městě se zaměřením na bezpečnost chodců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A8FE4D2C-DC43-4A29-9E97-34E66ACA9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2156" y="4158006"/>
            <a:ext cx="396098" cy="396098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82510"/>
            <a:ext cx="8591550" cy="181335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2.1 </a:t>
            </a:r>
            <a:br>
              <a:rPr lang="cs-CZ" sz="3600" dirty="0"/>
            </a:br>
            <a:r>
              <a:rPr lang="cs-CZ" sz="3600" dirty="0"/>
              <a:t>Čistá a aktivní mobilita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Vozidla na CNG musí být alespoň částečně na biometan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v obci nad 40 tisíc obyvatel = soulad s Plánem udržitelné městské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obce do 40 tisíc obyvatel = Karta souladu projektu s principy udržitelné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(vozidla, plnicí a dobíjecí stanice)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293232350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4" y="286117"/>
            <a:ext cx="8362951" cy="157364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886700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měst a obcí včetně modernizace technické infrastruktury v řešených veřejných prostranstvích např. parky, náměstí, městské třídy, náplavky, uliční prostory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revitalizace náměstí nebo návsí, vnitrobloků, veřejně 	přístupného areálu nemocnice – včetně chytrých laviček, lamp s 	dobíječkami elektromobilů, herních prvků apod.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Rozmezí s Operačním programem Životní prostředí: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OPŽP projekty 	zaměřeny jen na zeleň, vodní plochy a hospodaření s vodou (bez mobiliáře 	a komplexních technických úprav); v IROP komplexní projekty – zeleň a 	voda do 30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%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celkových způsobilých výdajů projektu</a:t>
            </a:r>
            <a:endParaRPr lang="cs-CZ" sz="1600" u="sng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Změny v novém programovém období </a:t>
            </a:r>
            <a:b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Zdeněk Semorád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náměstek pro řízení sekce evropských a národních programů,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19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6036" r="861" b="2"/>
          <a:stretch/>
        </p:blipFill>
        <p:spPr>
          <a:xfrm>
            <a:off x="-4" y="10"/>
            <a:ext cx="5732059" cy="685799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4091" r="20333" b="4"/>
          <a:stretch/>
        </p:blipFill>
        <p:spPr>
          <a:xfrm>
            <a:off x="5693309" y="1"/>
            <a:ext cx="3450691" cy="3512353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 rotWithShape="1">
          <a:blip r:embed="rId4"/>
          <a:srcRect l="9624" r="16199" b="-3"/>
          <a:stretch/>
        </p:blipFill>
        <p:spPr>
          <a:xfrm>
            <a:off x="5693309" y="3385079"/>
            <a:ext cx="3450697" cy="347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97518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694" y="1282891"/>
            <a:ext cx="3958301" cy="3682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Herní prvky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27592" b="-1"/>
          <a:stretch/>
        </p:blipFill>
        <p:spPr>
          <a:xfrm>
            <a:off x="0" y="0"/>
            <a:ext cx="6099175" cy="6858000"/>
          </a:xfrm>
          <a:prstGeom prst="rect">
            <a:avLst/>
          </a:prstGeom>
        </p:spPr>
      </p:pic>
      <p:pic>
        <p:nvPicPr>
          <p:cNvPr id="9" name="Obrázek 8" descr="Výsledek obrázku pro pumptrack">
            <a:hlinkClick r:id="rId3" tgtFrame="&quot;_blank&quot;"/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r="39813" b="1"/>
          <a:stretch/>
        </p:blipFill>
        <p:spPr bwMode="auto">
          <a:xfrm>
            <a:off x="6099790" y="10"/>
            <a:ext cx="3044212" cy="6857990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46070D4-D2AB-4F06-AA1B-596A71CEEABA}"/>
              </a:ext>
            </a:extLst>
          </p:cNvPr>
          <p:cNvSpPr txBox="1"/>
          <p:nvPr/>
        </p:nvSpPr>
        <p:spPr>
          <a:xfrm>
            <a:off x="541782" y="5799221"/>
            <a:ext cx="528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Herní prvky</a:t>
            </a:r>
          </a:p>
        </p:txBody>
      </p:sp>
    </p:spTree>
    <p:extLst>
      <p:ext uri="{BB962C8B-B14F-4D97-AF65-F5344CB8AC3E}">
        <p14:creationId xmlns:p14="http://schemas.microsoft.com/office/powerpoint/2010/main" val="3487596186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4502"/>
            <a:ext cx="7886700" cy="172059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2.2 </a:t>
            </a:r>
            <a:br>
              <a:rPr lang="cs-CZ" sz="3600" dirty="0"/>
            </a:br>
            <a:r>
              <a:rPr lang="cs-CZ" sz="3600" dirty="0"/>
              <a:t>Revitalizace měst a obcí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 spolupráci s MŽP bude vytvořena sada kritérií přijatelnosti tak, aby projekt zapadal do „zeleného“ Cíle politiky 2:</a:t>
            </a:r>
          </a:p>
          <a:p>
            <a:pPr lvl="1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Např. projekt řeší hospodaření s vodou; projekt obsahuje vegetaci; projekt je v souladu s územní studií veřejného prostranství…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IROP nebudou podporovány projekty izolovaně řešící pouze vegetaci, vodní toky nebo plochy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410101813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6" t="22069" r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" y="5317240"/>
            <a:ext cx="8566037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2.3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 Prevence rizik, zvýšení odolnosti a ochrana obyvatelstva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34708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7490"/>
            <a:ext cx="7886700" cy="177876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2.3 </a:t>
            </a:r>
            <a:br>
              <a:rPr lang="cs-CZ" sz="3200" dirty="0"/>
            </a:br>
            <a:r>
              <a:rPr lang="cs-CZ" sz="3200" dirty="0"/>
              <a:t>Prevence rizik, zvýšení odolnosti a ochrana obyvatelstva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47" y="174906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Materiálně-technické vybavení a vytvoření hmotných podmínek pro základní složky IZS (Policie, HZS, ZZS)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hasičské zbrojnice; technický automobil pro zásah 	při haváriích způsobených únikem nebezpečných látek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Modernizace Národního informačního systému IZS</a:t>
            </a:r>
          </a:p>
        </p:txBody>
      </p:sp>
      <p:pic>
        <p:nvPicPr>
          <p:cNvPr id="7" name="Grafický objekt 6" descr="Informace">
            <a:extLst>
              <a:ext uri="{FF2B5EF4-FFF2-40B4-BE49-F238E27FC236}">
                <a16:creationId xmlns:a16="http://schemas.microsoft.com/office/drawing/2014/main" id="{0D5183F9-BC6C-4433-97F4-EB82A515B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2821" y="5123275"/>
            <a:ext cx="406395" cy="406395"/>
          </a:xfrm>
          <a:prstGeom prst="rect">
            <a:avLst/>
          </a:prstGeom>
        </p:spPr>
      </p:pic>
      <p:pic>
        <p:nvPicPr>
          <p:cNvPr id="9" name="Grafický objekt 8" descr="Budova">
            <a:extLst>
              <a:ext uri="{FF2B5EF4-FFF2-40B4-BE49-F238E27FC236}">
                <a16:creationId xmlns:a16="http://schemas.microsoft.com/office/drawing/2014/main" id="{581D9DA6-13AC-4C85-A70F-5E0F7219F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1386" y="3308730"/>
            <a:ext cx="457199" cy="457199"/>
          </a:xfrm>
          <a:prstGeom prst="rect">
            <a:avLst/>
          </a:prstGeom>
        </p:spPr>
      </p:pic>
      <p:pic>
        <p:nvPicPr>
          <p:cNvPr id="11" name="Grafický objekt 10" descr="Megafon">
            <a:extLst>
              <a:ext uri="{FF2B5EF4-FFF2-40B4-BE49-F238E27FC236}">
                <a16:creationId xmlns:a16="http://schemas.microsoft.com/office/drawing/2014/main" id="{FDD1BB51-6CD2-40F2-B76B-0743741A6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5839" y="4107796"/>
            <a:ext cx="457200" cy="457200"/>
          </a:xfrm>
          <a:prstGeom prst="rect">
            <a:avLst/>
          </a:prstGeom>
        </p:spPr>
      </p:pic>
      <p:pic>
        <p:nvPicPr>
          <p:cNvPr id="13" name="Grafický objekt 12" descr="Policie">
            <a:extLst>
              <a:ext uri="{FF2B5EF4-FFF2-40B4-BE49-F238E27FC236}">
                <a16:creationId xmlns:a16="http://schemas.microsoft.com/office/drawing/2014/main" id="{20B14382-2BA1-4AED-8EDC-BB88CCFDB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7884" y="1947012"/>
            <a:ext cx="436270" cy="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196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8008"/>
            <a:ext cx="7886700" cy="227718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15761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Zdravotnické záchranné služby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výhradně základní složky IZS (Policie, HZS ČR, ZZS), ne obce</a:t>
            </a:r>
          </a:p>
        </p:txBody>
      </p:sp>
    </p:spTree>
    <p:extLst>
      <p:ext uri="{BB962C8B-B14F-4D97-AF65-F5344CB8AC3E}">
        <p14:creationId xmlns:p14="http://schemas.microsoft.com/office/powerpoint/2010/main" val="4221099646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320"/>
            <a:ext cx="7886700" cy="127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Velkokapacitní požární cisterna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97274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5" y="267010"/>
            <a:ext cx="8036909" cy="8592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Legislativa pro období 2021 - 2027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6" y="1327780"/>
            <a:ext cx="7662868" cy="4509494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Co víme a co máme k dispozici od Evropské komise?</a:t>
            </a:r>
          </a:p>
          <a:p>
            <a:pPr marL="0" indent="0">
              <a:spcBef>
                <a:spcPts val="879"/>
              </a:spcBef>
              <a:buNone/>
            </a:pP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Obecného nařízení z května 2018 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EFRR a Fondu soudržnosti z května 2018 a návrh změny tohoto nařízení od EK z května 2020 po Covid-19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Fondu pro spravedlivou transformaci (JTF) z ledna 2020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Zpráva o ČR 2019 - Country Report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Závěry z jednání Evropské rady v Bruselu v červenci 2020 - nové míry kofinancování atd.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2369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exteriér, podepsat, ulice&#10;&#10;Popis byl vytvořen automaticky">
            <a:extLst>
              <a:ext uri="{FF2B5EF4-FFF2-40B4-BE49-F238E27FC236}">
                <a16:creationId xmlns:a16="http://schemas.microsoft.com/office/drawing/2014/main" id="{D4D533F7-8CA0-4203-AA22-10191F9B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" r="4756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99373FD-686D-47BF-B1D5-8A67B6BD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3.1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Silnice II. třídy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62442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5497"/>
            <a:ext cx="7886700" cy="144441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850" y="150370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5" name="Grafický objekt 4" descr="Ukazatel směru">
            <a:extLst>
              <a:ext uri="{FF2B5EF4-FFF2-40B4-BE49-F238E27FC236}">
                <a16:creationId xmlns:a16="http://schemas.microsoft.com/office/drawing/2014/main" id="{2C7DB78C-7C32-4B85-BD31-A74496B9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5993" y="2387049"/>
            <a:ext cx="457200" cy="457200"/>
          </a:xfrm>
          <a:prstGeom prst="rect">
            <a:avLst/>
          </a:prstGeom>
        </p:spPr>
      </p:pic>
      <p:pic>
        <p:nvPicPr>
          <p:cNvPr id="6" name="Grafický objekt 5" descr="Scéna na mostě">
            <a:extLst>
              <a:ext uri="{FF2B5EF4-FFF2-40B4-BE49-F238E27FC236}">
                <a16:creationId xmlns:a16="http://schemas.microsoft.com/office/drawing/2014/main" id="{8AD333C1-3816-4315-86F0-302A2307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1771" y="3426886"/>
            <a:ext cx="345645" cy="345645"/>
          </a:xfrm>
          <a:prstGeom prst="rect">
            <a:avLst/>
          </a:prstGeom>
        </p:spPr>
      </p:pic>
      <p:cxnSp>
        <p:nvCxnSpPr>
          <p:cNvPr id="8" name="Spojnice: zakřivená 7">
            <a:extLst>
              <a:ext uri="{FF2B5EF4-FFF2-40B4-BE49-F238E27FC236}">
                <a16:creationId xmlns:a16="http://schemas.microsoft.com/office/drawing/2014/main" id="{C70C57B9-0EE6-420B-BF4C-87FA5F95769F}"/>
              </a:ext>
            </a:extLst>
          </p:cNvPr>
          <p:cNvCxnSpPr/>
          <p:nvPr/>
        </p:nvCxnSpPr>
        <p:spPr>
          <a:xfrm rot="16200000" flipH="1">
            <a:off x="1104378" y="2992310"/>
            <a:ext cx="239486" cy="228600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91624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3" y="344502"/>
            <a:ext cx="8711293" cy="182790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689190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realizován na Prioritní regionální silniční síti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kraje nebo organizace zřizované/zakládané kraji</a:t>
            </a:r>
          </a:p>
        </p:txBody>
      </p:sp>
    </p:spTree>
    <p:extLst>
      <p:ext uri="{BB962C8B-B14F-4D97-AF65-F5344CB8AC3E}">
        <p14:creationId xmlns:p14="http://schemas.microsoft.com/office/powerpoint/2010/main" val="525582096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B5935F6-581E-4A43-B5C2-A8867861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17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136C20-5104-416E-860C-690107274EDB}"/>
              </a:ext>
            </a:extLst>
          </p:cNvPr>
          <p:cNvSpPr txBox="1"/>
          <p:nvPr/>
        </p:nvSpPr>
        <p:spPr>
          <a:xfrm>
            <a:off x="818147" y="589547"/>
            <a:ext cx="645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Příklad: 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2625706249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9999"/>
            <a:ext cx="7886700" cy="1569431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5" y="1513803"/>
            <a:ext cx="7886700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školky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zázemí pro školní poradenské pracoviště, zázemí pro komunitní aktivity při ZŠ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ZŠ – učebny fyziky a chemie; komunitní tělocvičny a 	sportovní hřiště; rozvod a zabezpečení internetu v budově školy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9003"/>
            <a:ext cx="7886700" cy="162560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zázemí pro komunitní aktivity při SŠ/VOŠ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Zájmové,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předměty, školní družiny a školní kluby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dílny domu dětí a mládeže; modernizace prostor 	školní družiny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Školská 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9158" y="415803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4502"/>
            <a:ext cx="7886700" cy="182660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4.1 </a:t>
            </a:r>
            <a:br>
              <a:rPr lang="cs-CZ" sz="3600" dirty="0"/>
            </a:br>
            <a:r>
              <a:rPr lang="cs-CZ" sz="3600" dirty="0"/>
              <a:t>Vzdělávací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MŠ, ZŠ a zájmového, neformálního vzdělávání a celoživotního učení musí být v souladu s akčním plánem rozvoje vzdělávání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středních a speciálních škol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NNO musí min. 2 roky před podáním projektu nepřetržitě působit v oblasti vzdělávání nebo asistenčních služeb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6339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420" y="359999"/>
            <a:ext cx="8036909" cy="109773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Další významné fondy ovlivňující přípravu 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IROP 2021 </a:t>
            </a:r>
            <a:r>
              <a:rPr lang="cs-CZ" sz="3200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5" y="1327780"/>
            <a:ext cx="7766621" cy="450949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REACT-EU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1 mld. EUR do IROP 2014 – 2020 (nová prioritní osa; nutnost témat v  reakci na následky COVID-19; v současné době se o nich vyjednává s EK - UV č. 811/2020 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RRF (Fond Obnovy)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10 mld. EUR na „reformní témata“ (dotace</a:t>
            </a:r>
            <a:r>
              <a:rPr lang="en-US" sz="1700" dirty="0">
                <a:solidFill>
                  <a:schemeClr val="tx2">
                    <a:lumMod val="50000"/>
                  </a:schemeClr>
                </a:solidFill>
              </a:rPr>
              <a:t>&amp;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půjčky); řídí MPO; v současné době probíhá příprava Národního plánu obnovy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JTF (Fond spravedlivé transformace)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1,47 mld. EUR pro „uhelné regiony“; příprava tzv. plánů a mechanismu transformace (MMR); implementace prostřednictvím samostatného OP (bude řídit MŽP)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34727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9977"/>
            <a:ext cx="8515350" cy="164647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108/2006 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v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v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3" y="360000"/>
            <a:ext cx="8101693" cy="182660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</a:t>
            </a:r>
            <a:br>
              <a:rPr lang="cs-CZ" sz="3600" dirty="0"/>
            </a:br>
            <a:r>
              <a:rPr lang="cs-CZ" sz="3600" dirty="0"/>
              <a:t>Sociální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pobytové sociální služby je v souladu s materiálně technickým standardem MPSV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sociální služby má schválený transformační plán a je v souladu s RAP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sociálního bydlení má souhlas obce s realizací projektu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projektu sociálního bydlení 20-letá udržitelnost 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 NNO v sociálním bydlení  -  podmínka min. 5 let před podáním žádosti nepřetržitě poskytovat sociální službu podle zákona o sociálních službách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>
              <a:lnSpc>
                <a:spcPct val="150000"/>
              </a:lnSpc>
            </a:pP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1043"/>
      </p:ext>
    </p:extLst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vybavení poskytovatelů péče (monitory vitálních 	funkcí, polohovací elektrická lůžka, chodítka, antidekubitní matrace,  	zvedáky do vany…)</a:t>
            </a: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0997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0997" y="451430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lůžkového hospice nebo mobilního 	paliativního týmu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onkologické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(lineární urychlovač, RTG simulátor apod.)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zdravotně-sociální péče v perinatologii a gerontologii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(ultrazvukové a sonografické přístroje, 	polohovací lůžka, ventilátory, rehabilitační pomůcky apod.)</a:t>
            </a:r>
          </a:p>
        </p:txBody>
      </p:sp>
      <p:pic>
        <p:nvPicPr>
          <p:cNvPr id="5" name="Grafický objekt 4" descr="Stetoskop">
            <a:extLst>
              <a:ext uri="{FF2B5EF4-FFF2-40B4-BE49-F238E27FC236}">
                <a16:creationId xmlns:a16="http://schemas.microsoft.com/office/drawing/2014/main" id="{FF66B22E-6FA0-47AD-A0C5-18A57F933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1686" y="3885036"/>
            <a:ext cx="389122" cy="389122"/>
          </a:xfrm>
          <a:prstGeom prst="rect">
            <a:avLst/>
          </a:prstGeom>
        </p:spPr>
      </p:pic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3557" y="1575658"/>
            <a:ext cx="387251" cy="387251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3557" y="2858031"/>
            <a:ext cx="387251" cy="3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4502"/>
            <a:ext cx="7886700" cy="182660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4.3 </a:t>
            </a:r>
            <a:br>
              <a:rPr lang="cs-CZ" sz="3600" dirty="0"/>
            </a:br>
            <a:r>
              <a:rPr lang="cs-CZ" sz="3600" dirty="0"/>
              <a:t>Infrastruktura ve zdravotnictví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na zdravotní přístroje je v souladu se stanoviskem Přístrojové komise Ministerstva zdravotnictví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psychiatrické péče je v souladu se Strategií reformy psychiatrické péče v ČR</a:t>
            </a:r>
          </a:p>
        </p:txBody>
      </p:sp>
    </p:spTree>
    <p:extLst>
      <p:ext uri="{BB962C8B-B14F-4D97-AF65-F5344CB8AC3E}">
        <p14:creationId xmlns:p14="http://schemas.microsoft.com/office/powerpoint/2010/main" val="2227527579"/>
      </p:ext>
    </p:extLst>
  </p:cSld>
  <p:clrMapOvr>
    <a:masterClrMapping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51512"/>
            <a:ext cx="7886700" cy="790411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Klíčové změny pro období 2021+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628650" y="1150411"/>
            <a:ext cx="7886700" cy="4882173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EU nemá konkrétní strategii pro nové období (obdoba EU 2020)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počtu tematických cílů z 11 na 5 cílů politiky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podílu tematické koncentrace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míry spolufinancování z EU včetně CLLD projektů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Kategorizace regionů na 3 kategorie v ČR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Zelená a digitální Evropa (Green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Deal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limitu pro udržitelný rozvoj měst (z 5 na 6 %)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jako vždy změna terminologie…</a:t>
            </a:r>
          </a:p>
          <a:p>
            <a:pPr marL="457200" lvl="2" indent="-457200">
              <a:lnSpc>
                <a:spcPct val="15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0" lvl="2" indent="0">
              <a:buNone/>
            </a:pPr>
            <a:endParaRPr lang="cs-CZ" dirty="0"/>
          </a:p>
          <a:p>
            <a:pPr marL="0" lvl="2" indent="0">
              <a:buNone/>
            </a:pPr>
            <a:endParaRPr lang="cs-CZ" sz="1758" b="1" dirty="0"/>
          </a:p>
        </p:txBody>
      </p:sp>
    </p:spTree>
    <p:extLst>
      <p:ext uri="{BB962C8B-B14F-4D97-AF65-F5344CB8AC3E}">
        <p14:creationId xmlns:p14="http://schemas.microsoft.com/office/powerpoint/2010/main" val="3359842057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0782"/>
            <a:ext cx="7886700" cy="130198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vybavení pro: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národní kulturní památky + Indikativní seznam UNESCO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(individuální projekty), 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národní kulturní památky + kulturní památky + Indikativní seznam UNESCO     </a:t>
            </a:r>
            <a:r>
              <a:rPr lang="cs-CZ" sz="1800" dirty="0">
                <a:solidFill>
                  <a:schemeClr val="tx2">
                    <a:lumMod val="50000"/>
                  </a:schemeClr>
                </a:solidFill>
              </a:rPr>
              <a:t>(ITI projekty)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krajská, státní a obecní muzea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knihovny vykonávající regionální funkce a základní knihovny 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parky u památek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2000" b="1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Turistická informační centra, budování turistických tras, záchytná parkoviště, 	naučné stezky, navigační systémy měst a obcí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9278" y="2208215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8115" y="3035271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8795" y="3577747"/>
            <a:ext cx="262188" cy="262188"/>
          </a:xfrm>
          <a:prstGeom prst="rect">
            <a:avLst/>
          </a:prstGeom>
        </p:spPr>
      </p:pic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89313" y="5190829"/>
            <a:ext cx="420756" cy="4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17683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4.4</a:t>
            </a:r>
            <a:br>
              <a:rPr lang="cs-CZ" sz="3600" dirty="0"/>
            </a:br>
            <a:r>
              <a:rPr lang="cs-CZ" sz="3600" dirty="0"/>
              <a:t>Kulturní dědictví a cestovní ruch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986" y="1234298"/>
            <a:ext cx="7209008" cy="4723604"/>
          </a:xfrm>
        </p:spPr>
        <p:txBody>
          <a:bodyPr>
            <a:noAutofit/>
          </a:bodyPr>
          <a:lstStyle/>
          <a:p>
            <a:pPr lvl="0">
              <a:lnSpc>
                <a:spcPct val="160000"/>
              </a:lnSpc>
            </a:pP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projekty i projekty v ITI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Památka musí být po realizaci projektu zpřístupněna veřejnosti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Muzea – státní, krajská a obecní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Knihovny – obecní s regionální funkcí; základní se specializovaným fondem; Národní knihovna ČR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Cestovní ruch – projekt realizován mimo zvláště chráněná území a území soustavy  NATURA 2000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120083E6-94F5-4B56-A775-82FF6EFC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2172" y="2959015"/>
            <a:ext cx="390806" cy="390806"/>
          </a:xfrm>
          <a:prstGeom prst="rect">
            <a:avLst/>
          </a:prstGeom>
        </p:spPr>
      </p:pic>
      <p:pic>
        <p:nvPicPr>
          <p:cNvPr id="5" name="Grafický objekt 4" descr="Knihy">
            <a:extLst>
              <a:ext uri="{FF2B5EF4-FFF2-40B4-BE49-F238E27FC236}">
                <a16:creationId xmlns:a16="http://schemas.microsoft.com/office/drawing/2014/main" id="{9E59B4D6-8187-4436-85B1-027F15DB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14830" y="4416809"/>
            <a:ext cx="367632" cy="367632"/>
          </a:xfrm>
          <a:prstGeom prst="rect">
            <a:avLst/>
          </a:prstGeom>
        </p:spPr>
      </p:pic>
      <p:pic>
        <p:nvPicPr>
          <p:cNvPr id="6" name="Grafický objekt 5" descr="Túra">
            <a:extLst>
              <a:ext uri="{FF2B5EF4-FFF2-40B4-BE49-F238E27FC236}">
                <a16:creationId xmlns:a16="http://schemas.microsoft.com/office/drawing/2014/main" id="{AB636AD5-0A22-486D-8431-0396191BD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5231" y="5313840"/>
            <a:ext cx="388755" cy="388755"/>
          </a:xfrm>
          <a:prstGeom prst="rect">
            <a:avLst/>
          </a:prstGeom>
        </p:spPr>
      </p:pic>
      <p:pic>
        <p:nvPicPr>
          <p:cNvPr id="7" name="Grafický objekt 6" descr="Banka">
            <a:extLst>
              <a:ext uri="{FF2B5EF4-FFF2-40B4-BE49-F238E27FC236}">
                <a16:creationId xmlns:a16="http://schemas.microsoft.com/office/drawing/2014/main" id="{107B9A55-9765-4450-8842-B60F4DB07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2835" y="3849086"/>
            <a:ext cx="401825" cy="401825"/>
          </a:xfrm>
          <a:prstGeom prst="rect">
            <a:avLst/>
          </a:prstGeom>
        </p:spPr>
      </p:pic>
      <p:pic>
        <p:nvPicPr>
          <p:cNvPr id="13" name="Grafický objekt 12" descr="Lupa">
            <a:extLst>
              <a:ext uri="{FF2B5EF4-FFF2-40B4-BE49-F238E27FC236}">
                <a16:creationId xmlns:a16="http://schemas.microsoft.com/office/drawing/2014/main" id="{632D10AD-3AC9-4FDE-8C1C-808557722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7651" y="2459750"/>
            <a:ext cx="326335" cy="3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552"/>
      </p:ext>
    </p:extLst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5611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Revitalizace vnitřku věže památky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64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-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17418"/>
            <a:ext cx="8049986" cy="20780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rgbClr val="FFFFFF"/>
                </a:solidFill>
              </a:rPr>
              <a:t>Příklad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cs-CZ" sz="3200" dirty="0">
                <a:solidFill>
                  <a:srgbClr val="FFFFFF"/>
                </a:solidFill>
              </a:rPr>
              <a:t>Rekonstrukce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městské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knihovny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175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360000"/>
            <a:ext cx="8419248" cy="1083088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4" y="1311286"/>
            <a:ext cx="8262591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Bezpečnost v dopravě (např. chodníky, mosty, retardéry, semafory) vč. rekonstrukcí místních komunikací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zbrojnice a technika, zdroje požární vody v obcích)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81811778-BFF5-4C9F-8AA2-426717981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5186" y="1477027"/>
            <a:ext cx="318138" cy="318138"/>
          </a:xfrm>
          <a:prstGeom prst="rect">
            <a:avLst/>
          </a:prstGeom>
        </p:spPr>
      </p:pic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0118" y="2026155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8077" y="38633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61722" y="5397019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49173" y="2470882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49173" y="2932066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08946" y="3460437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47798" y="4257849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28077" y="4985939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31212" y="5746367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740118" y="4613959"/>
            <a:ext cx="280827" cy="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724936" cy="919276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 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2400" b="0" dirty="0"/>
              <a:t>Klíčové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611086"/>
            <a:ext cx="7886700" cy="4108993"/>
          </a:xfrm>
        </p:spPr>
        <p:txBody>
          <a:bodyPr>
            <a:normAutofit/>
          </a:bodyPr>
          <a:lstStyle/>
          <a:p>
            <a:pPr lvl="0"/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už nebude 95 % z EU jako v IROP 2014-2020, nově podpora podle kategorie regionů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85 % nebo 70 % z EU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jako u individuálních projektů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je realizován na území MAS se schválenou strategií CLLD. Jedná se o venkovské oblasti tvořené správními územími obcí s méně než 25 000 obyvateli.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v souladu s priority strategie CLLD.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5209"/>
      </p:ext>
    </p:extLst>
  </p:cSld>
  <p:clrMapOvr>
    <a:masterClrMapping/>
  </p:clrMapOvr>
  <p:transition spd="slow">
    <p:pu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3100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IROP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87135"/>
              </p:ext>
            </p:extLst>
          </p:nvPr>
        </p:nvGraphicFramePr>
        <p:xfrm>
          <a:off x="466637" y="1196490"/>
          <a:ext cx="8210726" cy="483384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5587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411458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659272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537629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427071">
                  <a:extLst>
                    <a:ext uri="{9D8B030D-6E8A-4147-A177-3AD203B41FA5}">
                      <a16:colId xmlns:a16="http://schemas.microsoft.com/office/drawing/2014/main" val="2967593070"/>
                    </a:ext>
                  </a:extLst>
                </a:gridCol>
                <a:gridCol w="1649709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5070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priority na celkové alokaci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alokace SC na celkové alokaci IROP 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35 %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0"/>
            <a:ext cx="7886700" cy="5607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Cíle politiky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174230"/>
              </p:ext>
            </p:extLst>
          </p:nvPr>
        </p:nvGraphicFramePr>
        <p:xfrm>
          <a:off x="702260" y="1058558"/>
          <a:ext cx="7739481" cy="49778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386169">
                  <a:extLst>
                    <a:ext uri="{9D8B030D-6E8A-4147-A177-3AD203B41FA5}">
                      <a16:colId xmlns:a16="http://schemas.microsoft.com/office/drawing/2014/main" val="1588898084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333043847"/>
                    </a:ext>
                  </a:extLst>
                </a:gridCol>
              </a:tblGrid>
              <a:tr h="443671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 politiky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521187"/>
                  </a:ext>
                </a:extLst>
              </a:tr>
              <a:tr h="794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Inteligentní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díky inovativní a inteligentní ekonomické transformaci</a:t>
                      </a:r>
                    </a:p>
                    <a:p>
                      <a:pPr algn="l"/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2296797"/>
                  </a:ext>
                </a:extLst>
              </a:tr>
              <a:tr h="1169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nízkouhlíková a odolná Evropa díky podpoře čisté a spravedlivé transformace energetiky, zelených a modrých investic, oběhového hospodářství, přizpůsobení se změnám klimatu a prevence a řízení rizik 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3204002"/>
                  </a:ext>
                </a:extLst>
              </a:tr>
              <a:tr h="85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propojená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Evropa zvýšením mobility a regionální ICT konektivity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888838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– provádění evropského pilíře sociálních práv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554657"/>
                  </a:ext>
                </a:extLst>
              </a:tr>
              <a:tr h="843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Evropa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bližší občanům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trvale udržitelný a integrovaný rozvoj všech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typů území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6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36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107354"/>
      </p:ext>
    </p:extLst>
  </p:cSld>
  <p:clrMapOvr>
    <a:masterClrMapping/>
  </p:clrMapOvr>
  <p:transition spd="slow">
    <p:push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71359" y="360000"/>
            <a:ext cx="897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1B8"/>
                </a:solidFill>
              </a:rPr>
              <a:t>Srovnání rozdělení alokace IROP dle specifických cílů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E0DCB65-8507-459F-9175-466AB98E3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308137"/>
              </p:ext>
            </p:extLst>
          </p:nvPr>
        </p:nvGraphicFramePr>
        <p:xfrm>
          <a:off x="826146" y="1542193"/>
          <a:ext cx="7491708" cy="4568270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2081030">
                  <a:extLst>
                    <a:ext uri="{9D8B030D-6E8A-4147-A177-3AD203B41FA5}">
                      <a16:colId xmlns:a16="http://schemas.microsoft.com/office/drawing/2014/main" val="2878704802"/>
                    </a:ext>
                  </a:extLst>
                </a:gridCol>
                <a:gridCol w="2705339">
                  <a:extLst>
                    <a:ext uri="{9D8B030D-6E8A-4147-A177-3AD203B41FA5}">
                      <a16:colId xmlns:a16="http://schemas.microsoft.com/office/drawing/2014/main" val="446095008"/>
                    </a:ext>
                  </a:extLst>
                </a:gridCol>
                <a:gridCol w="2705339">
                  <a:extLst>
                    <a:ext uri="{9D8B030D-6E8A-4147-A177-3AD203B41FA5}">
                      <a16:colId xmlns:a16="http://schemas.microsoft.com/office/drawing/2014/main" val="841202113"/>
                    </a:ext>
                  </a:extLst>
                </a:gridCol>
              </a:tblGrid>
              <a:tr h="669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v aktuálním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pro nové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55443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Silnice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0250566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Doprava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54575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IZS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802003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infrastruktura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88724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Zdravotnictví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2592373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Vzdělávání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10391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a cestovní ruch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64629131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68218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CLLD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21510082"/>
                  </a:ext>
                </a:extLst>
              </a:tr>
              <a:tr h="383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Veřejné prostranství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102505"/>
                  </a:ext>
                </a:extLst>
              </a:tr>
            </a:tbl>
          </a:graphicData>
        </a:graphic>
      </p:graphicFrame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CxnSpPr>
            <a:cxnSpLocks/>
          </p:cNvCxnSpPr>
          <p:nvPr/>
        </p:nvCxnSpPr>
        <p:spPr>
          <a:xfrm>
            <a:off x="6589939" y="2024743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446565"/>
            <a:ext cx="0" cy="253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0000000-0008-0000-0000-000019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806578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CxnSpPr>
            <a:cxnSpLocks/>
          </p:cNvCxnSpPr>
          <p:nvPr/>
        </p:nvCxnSpPr>
        <p:spPr>
          <a:xfrm flipH="1" flipV="1">
            <a:off x="6605815" y="4895203"/>
            <a:ext cx="3174" cy="355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000000-0008-0000-0000-00001C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3826328"/>
            <a:ext cx="4306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5476874"/>
            <a:ext cx="4293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62805E0-1169-48E5-9C39-27612F2CECDC}"/>
              </a:ext>
            </a:extLst>
          </p:cNvPr>
          <p:cNvCxnSpPr>
            <a:cxnSpLocks/>
          </p:cNvCxnSpPr>
          <p:nvPr/>
        </p:nvCxnSpPr>
        <p:spPr>
          <a:xfrm flipV="1">
            <a:off x="6589939" y="3200982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F464286-AD9D-434D-8FC4-BC34361A417A}"/>
              </a:ext>
            </a:extLst>
          </p:cNvPr>
          <p:cNvCxnSpPr>
            <a:cxnSpLocks/>
          </p:cNvCxnSpPr>
          <p:nvPr/>
        </p:nvCxnSpPr>
        <p:spPr>
          <a:xfrm>
            <a:off x="6576672" y="4088946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B6978E2-ECF8-4719-A7AE-113F458DBB73}"/>
              </a:ext>
            </a:extLst>
          </p:cNvPr>
          <p:cNvCxnSpPr>
            <a:cxnSpLocks/>
          </p:cNvCxnSpPr>
          <p:nvPr/>
        </p:nvCxnSpPr>
        <p:spPr>
          <a:xfrm>
            <a:off x="6589939" y="4513184"/>
            <a:ext cx="19050" cy="277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1917"/>
      </p:ext>
    </p:extLst>
  </p:cSld>
  <p:clrMapOvr>
    <a:masterClrMapping/>
  </p:clrMapOvr>
  <p:transition spd="slow">
    <p:push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8007"/>
            <a:ext cx="7886700" cy="125319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1D70B8"/>
                </a:solidFill>
                <a:ea typeface="+mn-ea"/>
              </a:rPr>
              <a:t>Harmonogram přípravy IROP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779524"/>
              </p:ext>
            </p:extLst>
          </p:nvPr>
        </p:nvGraphicFramePr>
        <p:xfrm>
          <a:off x="628650" y="1327583"/>
          <a:ext cx="8156122" cy="475431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55681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2083887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1816554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877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Vyjednávání PD IROP s 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2019 - 2021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IROP/EK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Roadshow po krajích k IROP 2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Jaro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podzim 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 a CRR ČR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Návrh IROP 2021-2027 na vládu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Dohoda o partnerství 2021-2027  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6375865"/>
                  </a:ext>
                </a:extLst>
              </a:tr>
              <a:tr h="49053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Obecného nařízení, nařízení k EFRR  a Víceletého finančního rámce (VFR)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Evropský parlament</a:t>
                      </a: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7874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Dokončení integrovaných strategií (ITI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CLLD)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1Q/2021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 a nositelé ITI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30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2021 - 2027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21868"/>
      </p:ext>
    </p:extLst>
  </p:cSld>
  <p:clrMapOvr>
    <a:masterClrMapping/>
  </p:clrMapOvr>
  <p:transition spd="slow">
    <p:push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60000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IROP 2021 - 2027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855142" y="1936000"/>
            <a:ext cx="628885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Dotazy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irop@mmr.cz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60184" y="3467793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37547" y="2453815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635" y="298008"/>
            <a:ext cx="7848728" cy="760493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Nové míry spolufinancování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5478" y="1481117"/>
            <a:ext cx="7933043" cy="4198323"/>
          </a:xfrm>
          <a:prstGeom prst="rect">
            <a:avLst/>
          </a:prstGeom>
        </p:spPr>
        <p:txBody>
          <a:bodyPr anchor="ctr"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650" lvl="1" indent="-274865" defTabSz="879569">
              <a:spcBef>
                <a:spcPts val="429"/>
              </a:spcBef>
            </a:pPr>
            <a:endParaRPr lang="cs-CZ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083234"/>
              </p:ext>
            </p:extLst>
          </p:nvPr>
        </p:nvGraphicFramePr>
        <p:xfrm>
          <a:off x="804183" y="1298748"/>
          <a:ext cx="7535635" cy="474131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517377">
                  <a:extLst>
                    <a:ext uri="{9D8B030D-6E8A-4147-A177-3AD203B41FA5}">
                      <a16:colId xmlns:a16="http://schemas.microsoft.com/office/drawing/2014/main" val="1732113649"/>
                    </a:ext>
                  </a:extLst>
                </a:gridCol>
                <a:gridCol w="1460238">
                  <a:extLst>
                    <a:ext uri="{9D8B030D-6E8A-4147-A177-3AD203B41FA5}">
                      <a16:colId xmlns:a16="http://schemas.microsoft.com/office/drawing/2014/main" val="3044555941"/>
                    </a:ext>
                  </a:extLst>
                </a:gridCol>
                <a:gridCol w="1558020">
                  <a:extLst>
                    <a:ext uri="{9D8B030D-6E8A-4147-A177-3AD203B41FA5}">
                      <a16:colId xmlns:a16="http://schemas.microsoft.com/office/drawing/2014/main" val="2746508836"/>
                    </a:ext>
                  </a:extLst>
                </a:gridCol>
              </a:tblGrid>
              <a:tr h="1174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regionů 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Spolufinancování EU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2014 - 2020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2021 - 2027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8744598"/>
                  </a:ext>
                </a:extLst>
              </a:tr>
              <a:tr h="9558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rozvinuté regiony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3591275"/>
                  </a:ext>
                </a:extLst>
              </a:tr>
              <a:tr h="1148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Přechodové regiony (nové)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Čechy – Středočeský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Jihozápad – Plzeňský, Jihočeský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Jihovýchod – Jihomoravský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kraj, Kraj Vysočina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</a:t>
                      </a:r>
                      <a:r>
                        <a:rPr lang="pt-BR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70 %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55 %)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2263031"/>
                  </a:ext>
                </a:extLst>
              </a:tr>
              <a:tr h="14350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rozvinuté regiony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Severozápad – Ústecký a Karlovarský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Severovýchod – Pardubický,  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Liberecký a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Královéhradecký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Moravskoslezsko – Moravskoslezský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Morava – Olomoucký a Zlínský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85 % 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85 % 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70 %)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153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7285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EC69BA5B-1698-428E-A18F-7AF7B46584E1}" vid="{47076DAF-E50A-417E-BD01-38E54166226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2991</TotalTime>
  <Words>4326</Words>
  <Application>Microsoft Office PowerPoint</Application>
  <PresentationFormat>Předvádění na obrazovce (4:3)</PresentationFormat>
  <Paragraphs>632</Paragraphs>
  <Slides>83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83</vt:i4>
      </vt:variant>
    </vt:vector>
  </HeadingPairs>
  <TitlesOfParts>
    <vt:vector size="90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Představení návrhu  IROP 2021 - 2027</vt:lpstr>
      <vt:lpstr>Program roadshow IROP</vt:lpstr>
      <vt:lpstr>  Zahájení konference – úvodní slovo   Zdeněk Semorád náměstek pro řízení sekce evropských a národních programů, MMR</vt:lpstr>
      <vt:lpstr> Změny v novém programovém období  2021 - 2027   Zdeněk Semorád náměstek pro řízení sekce evropských a národních programů, MMR</vt:lpstr>
      <vt:lpstr>   Legislativa pro období 2021 - 2027</vt:lpstr>
      <vt:lpstr>   Další významné fondy ovlivňující přípravu  IROP 2021 - 2027</vt:lpstr>
      <vt:lpstr>Klíčové změny pro období 2021+</vt:lpstr>
      <vt:lpstr>Cíle politiky</vt:lpstr>
      <vt:lpstr>Nové míry spolufinancování</vt:lpstr>
      <vt:lpstr>Prezentace aplikace PowerPoint</vt:lpstr>
      <vt:lpstr>Tematická koncentrace v Evropském fondu pro regionální rozvoj </vt:lpstr>
      <vt:lpstr>Příprava programů po roce 2020 na národní úrovni </vt:lpstr>
      <vt:lpstr>Architektura období 2021+ </vt:lpstr>
      <vt:lpstr>Příjemci podpory v IROP 2014-2020</vt:lpstr>
      <vt:lpstr>Obce jako příjemci podpory v IROP</vt:lpstr>
      <vt:lpstr>Podpora IROP v krajích</vt:lpstr>
      <vt:lpstr>Již zrealizováno v Olomouckém kraji z IROP</vt:lpstr>
      <vt:lpstr>Již zrealizováno v Olomouckém kraji z IROP</vt:lpstr>
      <vt:lpstr>Představení návrhu IROP 2021 - 2027   Aleš Pekárek Řídicí orgán IROP, MMR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1.1  eGovernment a kybernetická bezpečnost Klíčové parametry </vt:lpstr>
      <vt:lpstr>Specifický cíl 2.1  Čistá a aktivní mobilita</vt:lpstr>
      <vt:lpstr>Specifický cíl 2.1  Čistá a aktivní mobilita </vt:lpstr>
      <vt:lpstr>Specifický cíl 2.1  Čistá a aktivní mobilita Klíčové parametry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Prezentace aplikace PowerPoint</vt:lpstr>
      <vt:lpstr>Voda ve městě…</vt:lpstr>
      <vt:lpstr>SMART &amp; GREEN prvky</vt:lpstr>
      <vt:lpstr>Herní prvky</vt:lpstr>
      <vt:lpstr>Specifický cíl 2.2  Revitalizace měst a obcí Klíčové parametry </vt:lpstr>
      <vt:lpstr>Specifický cíl 2.3  Prevence rizik, zvýšení odolnosti a ochrana obyvatelstva</vt:lpstr>
      <vt:lpstr>Specifický cíl 2.3  Prevence rizik, zvýšení odolnosti a ochrana obyvatelstva </vt:lpstr>
      <vt:lpstr>Specifický cíl 2.3  Prevence rizik, zvýšení odolnosti a ochrana obyvatelstva Klíčové parametry </vt:lpstr>
      <vt:lpstr>Příklad: Velkokapacitní požární cisterna </vt:lpstr>
      <vt:lpstr>Specifický cíl 3.1  Silnice II. třídy</vt:lpstr>
      <vt:lpstr>Specifický cíl 3.1  Silnice II. třídy  </vt:lpstr>
      <vt:lpstr>Specifický cíl 3.1  Silnice II. třídy Klíčové parametry </vt:lpstr>
      <vt:lpstr>Prezentace aplikace PowerPoint</vt:lpstr>
      <vt:lpstr>Specifický cíl 4.1  Vzdělávací infrastruktura</vt:lpstr>
      <vt:lpstr>Specifický cíl 4.1  Vzdělávací infrastruktura </vt:lpstr>
      <vt:lpstr>Specifický cíl 4.1  Vzdělávací infrastruktura </vt:lpstr>
      <vt:lpstr>Specifický cíl 4.1  Vzdělávací infrastruktura Klíčové parametry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Specifický cíl 4.2  Sociální infrastruktura Klíčové parametry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Specifický cíl 4.3  Infrastruktura ve zdravotnictví Klíčové parametry </vt:lpstr>
      <vt:lpstr>Příklad: Urgentní příjem </vt:lpstr>
      <vt:lpstr>Specifický cíl 4.4  Kulturní dědictví a cestovní ruch</vt:lpstr>
      <vt:lpstr> Specifický cíl 4.4 Kulturní dědictví a cestovní ruch  </vt:lpstr>
      <vt:lpstr>Specifický cíl 4.4 Kulturní dědictví a cestovní ruch Klíčové parametry </vt:lpstr>
      <vt:lpstr>Příklad: Revitalizace vnitřku věže památky  </vt:lpstr>
      <vt:lpstr>Příklad: Nová expozice v muzeu </vt:lpstr>
      <vt:lpstr>Příklad: Rekonstrukce městské knihovny </vt:lpstr>
      <vt:lpstr>Specifický cíl  5.1  Komunitně vedený místní rozvoj</vt:lpstr>
      <vt:lpstr> Specifický cíl 5.1 Komunitně vedený místní rozvoj </vt:lpstr>
      <vt:lpstr> Specifický cíl 5.1  Komunitně vedený místní rozvoj Klíčové parametry</vt:lpstr>
      <vt:lpstr>Návrh rozdělení alokace v IROP </vt:lpstr>
      <vt:lpstr>Prezentace aplikace PowerPoint</vt:lpstr>
      <vt:lpstr>Harmonogram přípravy IROP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2021-2027</dc:title>
  <dc:creator>Jana Doležalová</dc:creator>
  <cp:lastModifiedBy>Sodomková Michaela</cp:lastModifiedBy>
  <cp:revision>100</cp:revision>
  <cp:lastPrinted>2020-08-31T07:49:39Z</cp:lastPrinted>
  <dcterms:created xsi:type="dcterms:W3CDTF">2020-03-04T11:03:47Z</dcterms:created>
  <dcterms:modified xsi:type="dcterms:W3CDTF">2020-09-03T12:22:51Z</dcterms:modified>
</cp:coreProperties>
</file>