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28"/>
  </p:notesMasterIdLst>
  <p:sldIdLst>
    <p:sldId id="256" r:id="rId2"/>
    <p:sldId id="310" r:id="rId3"/>
    <p:sldId id="405" r:id="rId4"/>
    <p:sldId id="404" r:id="rId5"/>
    <p:sldId id="401" r:id="rId6"/>
    <p:sldId id="406" r:id="rId7"/>
    <p:sldId id="408" r:id="rId8"/>
    <p:sldId id="386" r:id="rId9"/>
    <p:sldId id="382" r:id="rId10"/>
    <p:sldId id="409" r:id="rId11"/>
    <p:sldId id="411" r:id="rId12"/>
    <p:sldId id="425" r:id="rId13"/>
    <p:sldId id="427" r:id="rId14"/>
    <p:sldId id="407" r:id="rId15"/>
    <p:sldId id="435" r:id="rId16"/>
    <p:sldId id="428" r:id="rId17"/>
    <p:sldId id="422" r:id="rId18"/>
    <p:sldId id="457" r:id="rId19"/>
    <p:sldId id="423" r:id="rId20"/>
    <p:sldId id="431" r:id="rId21"/>
    <p:sldId id="453" r:id="rId22"/>
    <p:sldId id="434" r:id="rId23"/>
    <p:sldId id="454" r:id="rId24"/>
    <p:sldId id="455" r:id="rId25"/>
    <p:sldId id="456" r:id="rId26"/>
    <p:sldId id="27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90D4F513-B833-4144-B134-61B39763F65C}">
          <p14:sldIdLst>
            <p14:sldId id="256"/>
            <p14:sldId id="310"/>
            <p14:sldId id="405"/>
            <p14:sldId id="404"/>
            <p14:sldId id="401"/>
            <p14:sldId id="406"/>
            <p14:sldId id="408"/>
            <p14:sldId id="386"/>
            <p14:sldId id="382"/>
            <p14:sldId id="409"/>
            <p14:sldId id="411"/>
            <p14:sldId id="425"/>
          </p14:sldIdLst>
        </p14:section>
        <p14:section name="CLLD v IROP podrobněji" id="{E3E11115-7FE6-4509-9E03-29264F52C27F}">
          <p14:sldIdLst/>
        </p14:section>
        <p14:section name="Zapojte se do své MASky!" id="{85222C86-740D-4C50-B73D-45258DB84D31}">
          <p14:sldIdLst>
            <p14:sldId id="427"/>
            <p14:sldId id="407"/>
            <p14:sldId id="435"/>
          </p14:sldIdLst>
        </p14:section>
        <p14:section name="MAS a CLLD v našem kraji" id="{ABF221C5-5EAD-41CB-BD9A-B0CE8FDD0BCD}">
          <p14:sldIdLst>
            <p14:sldId id="428"/>
            <p14:sldId id="422"/>
            <p14:sldId id="457"/>
            <p14:sldId id="423"/>
            <p14:sldId id="431"/>
            <p14:sldId id="453"/>
            <p14:sldId id="434"/>
            <p14:sldId id="454"/>
            <p14:sldId id="455"/>
            <p14:sldId id="45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" initials="H" lastIdx="0" clrIdx="0">
    <p:extLst>
      <p:ext uri="{19B8F6BF-5375-455C-9EA6-DF929625EA0E}">
        <p15:presenceInfo xmlns:p15="http://schemas.microsoft.com/office/powerpoint/2012/main" userId="Hon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88320" autoAdjust="0"/>
  </p:normalViewPr>
  <p:slideViewPr>
    <p:cSldViewPr snapToGrid="0">
      <p:cViewPr>
        <p:scale>
          <a:sx n="97" d="100"/>
          <a:sy n="97" d="100"/>
        </p:scale>
        <p:origin x="1440" y="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2B932-B285-4F6B-8A3D-F1CE9D3F09F4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9C8-E5FE-4028-B0CD-A577F582E6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94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93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přesunu obcí mezi MAS mezi obdobími nesmí případnou nově vzniklou mezeru tvořit více než jedna obec.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62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Tento oddíl si upraví každý prezentující</a:t>
            </a:r>
            <a:r>
              <a:rPr lang="cs-CZ" baseline="0"/>
              <a:t> dle svého. Dále uvedená osnova je spíš návrh. Hlavním požadavkem (povinnou součástí) je základní přehled MAS v kraji – výčtem nebo mapkou, plus odkaz kde dohledat více info. Ideální je také prezentace přínosu MAS/CLLD na konkrétním </a:t>
            </a:r>
            <a:r>
              <a:rPr lang="cs-CZ" baseline="0" err="1"/>
              <a:t>příkladě</a:t>
            </a:r>
            <a:r>
              <a:rPr lang="cs-CZ" baseline="0"/>
              <a:t> – buď Vaší MAS, nebo některé MAS v kraji – nejlépe příklady projektů realizovaných z IROP v tomto období.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32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Prosím, doplňte</a:t>
            </a:r>
            <a:r>
              <a:rPr lang="cs-CZ" baseline="0"/>
              <a:t> výčet MAS v kraji nebo mapku. Ideálně také odkaz na web s rozcestníkem na jednotlivé MAS – pokud nemáte na krajské úrovni, pak www.nsmascr.cz.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705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Prosím, doplňte</a:t>
            </a:r>
            <a:r>
              <a:rPr lang="cs-CZ" baseline="0"/>
              <a:t> výčet MAS v kraji nebo mapku. Ideálně také odkaz na web s rozcestníkem na jednotlivé MAS – pokud nemáte na krajské úrovni, pak www.nsmascr.cz.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9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81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62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1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MAS </a:t>
            </a:r>
            <a:r>
              <a:rPr lang="cs-CZ" err="1"/>
              <a:t>Bojkovsko</a:t>
            </a:r>
            <a:r>
              <a:rPr lang="cs-CZ"/>
              <a:t> </a:t>
            </a:r>
          </a:p>
          <a:p>
            <a:r>
              <a:rPr lang="cs-CZ"/>
              <a:t>1.2 - Zvýšení podílu udržitelných forem dopravy</a:t>
            </a:r>
          </a:p>
          <a:p>
            <a:r>
              <a:rPr lang="cs-CZ"/>
              <a:t>Projekt realizován v obci Nezdenice, který zvýšil bezpečnost dopravy v obci díky nové lávce před řeku Olšavu a její napojení na stávající zpevněné plochy, které zajistí snadný přístup obyvatel mezi oběma částmi obce. Součástí projektu je vybudování veřejného osvětlení a výsadba okolní zeleně. 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76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Projekt: Chodník u silnice III/43220 v obci Kudlovice (IROP)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 projektu: Cílem projektu byla výstavba chodníku v délce 419,7 metru a realizace dalších opatření zvyšujících bezpečnost dopravy (veřejné osvětlení podél komunikace pro pěší) v obci Kudlovice. 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Kolaudační souhlas: 9. 9. 2019 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Výše CZV: 6 271 163,16 Kč 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Severní Chřiby a Pomoraví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219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Žadatel: Základní škola Francova Lhota</a:t>
            </a:r>
          </a:p>
          <a:p>
            <a:r>
              <a:rPr lang="cs-CZ"/>
              <a:t>Název projektu: Keramická a praktická dílna ZŠ Francova Lhota</a:t>
            </a:r>
          </a:p>
          <a:p>
            <a:r>
              <a:rPr lang="cs-CZ"/>
              <a:t>Popis projektu: Nová odborná učebna – praktická a keramická dílna v ZŠ Francova Lhota</a:t>
            </a:r>
          </a:p>
          <a:p>
            <a:r>
              <a:rPr lang="cs-CZ"/>
              <a:t>Rozpočet: 999 479 Kč</a:t>
            </a:r>
          </a:p>
          <a:p>
            <a:r>
              <a:rPr lang="cs-CZ"/>
              <a:t>MAS Hornolidečska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6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00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Žadatel: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Římskokatolická farnost Bratřejov</a:t>
            </a: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projektu: 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Centrum pro všechny Bratřejov</a:t>
            </a: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programu: 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IROP</a:t>
            </a: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 výzva MAS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Vizovicko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Slušovicko-IROP-Vzdělávání</a:t>
            </a: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Výše dotace: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749 951 Kč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Centrum pro všechny Bratřejov je zájmové volnočasové vzdělávací zařízení, kde jsou vzdělávány děti a mládež z Bratřejova. Jelikož byla v této obci nedostatečná kapacita pro zájmové a neformální vzdělávání, bylo cílem projektu toto napravit a zmodernizovat také všechny učebny. Děti a mládež tak mohou smysluplně a plnohodnotně trávit svůj volný čas. Byla vybudována také nová jazyková učebna a cvičná kuchyň. Zajištěno je také bezbariérového WC a celková bezbariérovost. 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Vizovicko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Slušovicko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28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93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41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5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několik Výzev MAS = myšleno,</a:t>
            </a:r>
            <a:r>
              <a:rPr lang="cs-CZ" baseline="0"/>
              <a:t> že všechny MAS již vyhlásily více než 1 Výzvu MAS (tedy s výjimkou 1 MAS, která zatím nevyhlásila nic), konkrétní čísla není třeba zmiňovat – jde hlavně o to, že výzvy MAS se opakují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91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Celkový přehled aktivit Specifického</a:t>
            </a:r>
            <a:r>
              <a:rPr lang="cs-CZ" baseline="0"/>
              <a:t> cíle 5.2 </a:t>
            </a:r>
            <a:r>
              <a:rPr lang="cs-CZ"/>
              <a:t>dle aktuální verze návrhu Programového</a:t>
            </a:r>
            <a:r>
              <a:rPr lang="cs-CZ" baseline="0"/>
              <a:t> dokumentu IROP k 31.1.2020, zveřejněného na irop.mmr.cz. </a:t>
            </a:r>
            <a:br>
              <a:rPr lang="cs-CZ" baseline="0"/>
            </a:br>
            <a:r>
              <a:rPr lang="cs-CZ" baseline="0"/>
              <a:t>Podtržené zelené aktivity = nové pro CLLD.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/>
              <a:t>Škrtnuté červené aktivity – jsou ve stávajícím CLLD, ale nově již v CLLD nebudou.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79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Celkový přehled aktivit Specifického</a:t>
            </a:r>
            <a:r>
              <a:rPr lang="cs-CZ" baseline="0"/>
              <a:t> cíle 5.2 </a:t>
            </a:r>
            <a:r>
              <a:rPr lang="cs-CZ"/>
              <a:t>dle aktuální verze návrhu Programového</a:t>
            </a:r>
            <a:r>
              <a:rPr lang="cs-CZ" baseline="0"/>
              <a:t> dokumentu IROP k 31.1.2020, zveřejněného na irop.mmr.cz. </a:t>
            </a:r>
            <a:br>
              <a:rPr lang="cs-CZ" baseline="0"/>
            </a:br>
            <a:r>
              <a:rPr lang="cs-CZ" baseline="0"/>
              <a:t>Podtržené zelené aktivity = nové pro CLLD.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/>
              <a:t>Škrtnuté červené aktivity – jsou ve stávajícím CLLD, ale nově již v CLLD nebudou.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41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01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6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1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8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8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C1FFAC-5C90-42B0-844F-B1DF1DA08380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tniakcniskupiny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ahoda@mashornolidecska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85012" cy="3566160"/>
          </a:xfrm>
        </p:spPr>
        <p:txBody>
          <a:bodyPr>
            <a:noAutofit/>
          </a:bodyPr>
          <a:lstStyle/>
          <a:p>
            <a:r>
              <a:rPr lang="cs-CZ" sz="6000" b="1" dirty="0"/>
              <a:t>Zaměření a změny CLLD </a:t>
            </a:r>
            <a:br>
              <a:rPr lang="cs-CZ" sz="6000" b="1" dirty="0"/>
            </a:br>
            <a:r>
              <a:rPr lang="cs-CZ" sz="6000" b="1" dirty="0"/>
              <a:t>pro nové období</a:t>
            </a:r>
            <a:br>
              <a:rPr lang="cs-CZ" sz="6000" b="1" dirty="0"/>
            </a:br>
            <a:endParaRPr lang="cs-CZ" sz="18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7" y="4455621"/>
            <a:ext cx="8194271" cy="16824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Aleš lahoda, </a:t>
            </a:r>
            <a:r>
              <a:rPr lang="cs-CZ" cap="none" dirty="0">
                <a:solidFill>
                  <a:srgbClr val="FF0000"/>
                </a:solidFill>
              </a:rPr>
              <a:t>předseda Krajského sdružení MAS v ZK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/>
            </a:br>
            <a:r>
              <a:rPr lang="cs-CZ" dirty="0"/>
              <a:t>národní síť Místních akčních skupin </a:t>
            </a:r>
            <a:r>
              <a:rPr lang="cs-CZ" dirty="0" err="1"/>
              <a:t>čr</a:t>
            </a:r>
            <a:endParaRPr lang="cs-CZ"/>
          </a:p>
          <a:p>
            <a:r>
              <a:rPr lang="cs-CZ"/>
              <a:t>Roadshow </a:t>
            </a:r>
            <a:r>
              <a:rPr lang="cs-CZ" err="1"/>
              <a:t>irop</a:t>
            </a:r>
            <a:r>
              <a:rPr lang="cs-CZ"/>
              <a:t> 2021-27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Zlín, 7.9.2021</a:t>
            </a:r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89" y="430484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IROP 2014-20 / stávající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800"/>
              <a:t> všechny MAS vyhlásily již několik Výzev MAS, </a:t>
            </a:r>
            <a:br>
              <a:rPr lang="cs-CZ" sz="2800"/>
            </a:br>
            <a:r>
              <a:rPr lang="cs-CZ" sz="2800"/>
              <a:t> některé z nich opakovaně</a:t>
            </a:r>
          </a:p>
          <a:p>
            <a:pPr>
              <a:buFontTx/>
              <a:buChar char="-"/>
            </a:pPr>
            <a:r>
              <a:rPr lang="cs-CZ" sz="2800"/>
              <a:t> poslední vyhlašované výzvy 10-11/2021</a:t>
            </a:r>
          </a:p>
          <a:p>
            <a:pPr>
              <a:buFontTx/>
              <a:buChar char="-"/>
            </a:pPr>
            <a:r>
              <a:rPr lang="cs-CZ" sz="2800"/>
              <a:t> o plánovaných Výzvách MAS se informujte </a:t>
            </a:r>
            <a:br>
              <a:rPr lang="cs-CZ" sz="2800"/>
            </a:br>
            <a:r>
              <a:rPr lang="cs-CZ" sz="2800"/>
              <a:t> na webu příslušných MAS </a:t>
            </a:r>
            <a:br>
              <a:rPr lang="cs-CZ" sz="2800"/>
            </a:br>
            <a:r>
              <a:rPr lang="cs-CZ" sz="2800"/>
              <a:t> nebo u manažerů těchto MAS </a:t>
            </a:r>
          </a:p>
        </p:txBody>
      </p:sp>
    </p:spTree>
    <p:extLst>
      <p:ext uri="{BB962C8B-B14F-4D97-AF65-F5344CB8AC3E}">
        <p14:creationId xmlns:p14="http://schemas.microsoft.com/office/powerpoint/2010/main" val="397081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>
            <a:normAutofit fontScale="90000"/>
          </a:bodyPr>
          <a:lstStyle/>
          <a:p>
            <a:r>
              <a:rPr lang="cs-CZ" b="1">
                <a:latin typeface="+mn-lt"/>
              </a:rPr>
              <a:t>IROP 2021-27 / SC 5.2 CLLD</a:t>
            </a:r>
            <a:br>
              <a:rPr lang="cs-CZ" b="1">
                <a:latin typeface="+mn-lt"/>
              </a:rPr>
            </a:br>
            <a:r>
              <a:rPr lang="cs-CZ" b="1">
                <a:latin typeface="+mn-lt"/>
              </a:rPr>
              <a:t>předpokládané tematické zaměření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38112"/>
            <a:ext cx="8808720" cy="4267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Bezpečnost v dopravě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Infrastruktura pro </a:t>
            </a:r>
            <a:r>
              <a:rPr lang="cs-CZ" sz="2200" b="1" err="1"/>
              <a:t>cyklodopravu</a:t>
            </a:r>
            <a:r>
              <a:rPr lang="cs-CZ" sz="2200" b="1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</a:t>
            </a:r>
            <a:r>
              <a:rPr lang="cs-CZ" sz="2200" strike="sngStrike">
                <a:solidFill>
                  <a:srgbClr val="FF0000"/>
                </a:solidFill>
              </a:rPr>
              <a:t>Terminály, </a:t>
            </a:r>
            <a:r>
              <a:rPr lang="cs-CZ" sz="2200" strike="sngStrike" err="1">
                <a:solidFill>
                  <a:srgbClr val="FF0000"/>
                </a:solidFill>
              </a:rPr>
              <a:t>Nízkoemisní</a:t>
            </a:r>
            <a:r>
              <a:rPr lang="cs-CZ" sz="2200" strike="sngStrike">
                <a:solidFill>
                  <a:srgbClr val="FF0000"/>
                </a:solidFill>
              </a:rPr>
              <a:t> vozidla, telematika</a:t>
            </a:r>
            <a:r>
              <a:rPr lang="cs-CZ" sz="2200"/>
              <a:t> &gt; IP a ITI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</a:t>
            </a:r>
            <a:r>
              <a:rPr lang="cs-CZ" sz="2200" b="1" u="sng">
                <a:solidFill>
                  <a:schemeClr val="accent2"/>
                </a:solidFill>
              </a:rPr>
              <a:t>Revitalizace veřejných prostranství</a:t>
            </a:r>
            <a:endParaRPr lang="cs-CZ" sz="2200" b="1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i="1" u="sng">
                <a:solidFill>
                  <a:schemeClr val="accent2"/>
                </a:solidFill>
              </a:rPr>
              <a:t>zelená infrastruktura – vodě propustné povrchy, revitalizace </a:t>
            </a:r>
            <a:r>
              <a:rPr lang="cs-CZ" sz="2000" i="1" u="sng" err="1">
                <a:solidFill>
                  <a:schemeClr val="accent2"/>
                </a:solidFill>
              </a:rPr>
              <a:t>brownfieldů</a:t>
            </a:r>
            <a:r>
              <a:rPr lang="cs-CZ" sz="2000" i="1" u="sng">
                <a:solidFill>
                  <a:schemeClr val="accent2"/>
                </a:solidFill>
              </a:rPr>
              <a:t>, 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SDH – JPO II, III </a:t>
            </a:r>
            <a:r>
              <a:rPr lang="cs-CZ" sz="2200" b="1" u="sng">
                <a:solidFill>
                  <a:schemeClr val="accent2"/>
                </a:solidFill>
              </a:rPr>
              <a:t>a 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i="1" u="sng">
                <a:solidFill>
                  <a:schemeClr val="accent2"/>
                </a:solidFill>
              </a:rPr>
              <a:t>vč. umělých zdrojů požární vody v obcích</a:t>
            </a:r>
            <a:endParaRPr lang="cs-CZ" sz="2200" b="1" i="1" u="sng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MŠ a zařízení typu dětské skupiny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i="1" u="sng">
                <a:solidFill>
                  <a:schemeClr val="accent2"/>
                </a:solidFill>
              </a:rPr>
              <a:t>zvyšování kvality podmínek v MŠ, nejen navyšování kapacit</a:t>
            </a:r>
            <a:endParaRPr lang="cs-CZ" sz="2000" b="1" i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ZŠ (odborné učebny)</a:t>
            </a:r>
            <a:r>
              <a:rPr lang="cs-CZ" sz="2200" b="1">
                <a:solidFill>
                  <a:schemeClr val="accent2"/>
                </a:solidFill>
              </a:rPr>
              <a:t> </a:t>
            </a:r>
            <a:r>
              <a:rPr lang="cs-CZ" sz="2200" b="1" u="sng">
                <a:solidFill>
                  <a:schemeClr val="accent2"/>
                </a:solidFill>
              </a:rPr>
              <a:t>a rekonstrukce učeben neúplných škol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i="1" u="sng">
                <a:solidFill>
                  <a:schemeClr val="accent2"/>
                </a:solidFill>
              </a:rPr>
              <a:t>kabinety, zázemí pro komunitní aktivity, </a:t>
            </a:r>
            <a:endParaRPr lang="cs-CZ" sz="2000" b="1" u="sng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>
                <a:solidFill>
                  <a:schemeClr val="accent2"/>
                </a:solidFill>
              </a:rPr>
              <a:t> </a:t>
            </a:r>
            <a:r>
              <a:rPr lang="cs-CZ" sz="2200" strike="sngStrike">
                <a:solidFill>
                  <a:srgbClr val="FF0000"/>
                </a:solidFill>
              </a:rPr>
              <a:t>SŠ</a:t>
            </a:r>
            <a:r>
              <a:rPr lang="cs-CZ" sz="2200"/>
              <a:t> &gt; IP / </a:t>
            </a:r>
            <a:r>
              <a:rPr lang="cs-CZ" sz="2200" err="1"/>
              <a:t>RAPy</a:t>
            </a:r>
            <a:endParaRPr lang="cs-CZ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/>
              <a:t> </a:t>
            </a:r>
            <a:r>
              <a:rPr lang="cs-CZ" sz="2200" strike="sngStrike">
                <a:solidFill>
                  <a:srgbClr val="FF0000"/>
                </a:solidFill>
              </a:rPr>
              <a:t>Zájmové, neformální a celoživotní vzdělávání</a:t>
            </a:r>
            <a:r>
              <a:rPr lang="cs-CZ" sz="2200"/>
              <a:t> &gt; CLLD v SZP (PRV)</a:t>
            </a: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51857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>
            <a:normAutofit fontScale="90000"/>
          </a:bodyPr>
          <a:lstStyle/>
          <a:p>
            <a:r>
              <a:rPr lang="cs-CZ" b="1">
                <a:latin typeface="+mn-lt"/>
              </a:rPr>
              <a:t>IROP 2021-27 / SC 5.2 CLLD</a:t>
            </a:r>
            <a:br>
              <a:rPr lang="cs-CZ" b="1">
                <a:latin typeface="+mn-lt"/>
              </a:rPr>
            </a:br>
            <a:r>
              <a:rPr lang="cs-CZ" b="1">
                <a:latin typeface="+mn-lt"/>
              </a:rPr>
              <a:t>předpokládané tematické zaměření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38112"/>
            <a:ext cx="8808720" cy="4267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Infrastruktura pro sociální služby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</a:t>
            </a:r>
            <a:r>
              <a:rPr lang="cs-CZ" sz="2200" strike="sngStrike">
                <a:solidFill>
                  <a:srgbClr val="FF0000"/>
                </a:solidFill>
              </a:rPr>
              <a:t>Komunitní centra</a:t>
            </a:r>
            <a:r>
              <a:rPr lang="cs-CZ" sz="2200"/>
              <a:t> &gt; CLLD v SZP (PRV), v IROP nebudou vůbec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/>
              <a:t> </a:t>
            </a:r>
            <a:r>
              <a:rPr lang="cs-CZ" sz="2200" strike="sngStrike">
                <a:solidFill>
                  <a:srgbClr val="FF0000"/>
                </a:solidFill>
              </a:rPr>
              <a:t>Sociální bydlení</a:t>
            </a:r>
            <a:r>
              <a:rPr lang="cs-CZ" sz="2200"/>
              <a:t> &gt; IP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/>
              <a:t> </a:t>
            </a:r>
            <a:r>
              <a:rPr lang="cs-CZ" sz="2200" strike="sngStrike">
                <a:solidFill>
                  <a:srgbClr val="FF0000"/>
                </a:solidFill>
              </a:rPr>
              <a:t>Psychiatrie, Sociální podnikání</a:t>
            </a:r>
            <a:r>
              <a:rPr lang="cs-CZ" sz="2200"/>
              <a:t> &gt; nebude v IROP podporováno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Revitalizace </a:t>
            </a:r>
            <a:r>
              <a:rPr lang="cs-CZ" sz="2200" b="1" strike="sngStrike">
                <a:solidFill>
                  <a:srgbClr val="FF0000"/>
                </a:solidFill>
              </a:rPr>
              <a:t>národních</a:t>
            </a:r>
            <a:r>
              <a:rPr lang="cs-CZ" sz="2200" b="1"/>
              <a:t> </a:t>
            </a:r>
            <a:r>
              <a:rPr lang="cs-CZ" sz="2200" b="1" u="sng">
                <a:solidFill>
                  <a:schemeClr val="accent2"/>
                </a:solidFill>
              </a:rPr>
              <a:t>kulturních</a:t>
            </a:r>
            <a:r>
              <a:rPr lang="cs-CZ" sz="2200" b="1"/>
              <a:t> památek </a:t>
            </a:r>
            <a:r>
              <a:rPr lang="cs-CZ" sz="2200" b="1" strike="sngStrike">
                <a:solidFill>
                  <a:srgbClr val="FF0000"/>
                </a:solidFill>
              </a:rPr>
              <a:t>a UNESCO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>
                <a:solidFill>
                  <a:srgbClr val="FF0000"/>
                </a:solidFill>
              </a:rPr>
              <a:t> </a:t>
            </a:r>
            <a:r>
              <a:rPr lang="cs-CZ" sz="2200" b="1"/>
              <a:t>Revitalizace a vybavení </a:t>
            </a:r>
            <a:r>
              <a:rPr lang="cs-CZ" sz="2200" b="1" strike="sngStrike">
                <a:solidFill>
                  <a:srgbClr val="FF0000"/>
                </a:solidFill>
              </a:rPr>
              <a:t>krajských</a:t>
            </a:r>
            <a:r>
              <a:rPr lang="cs-CZ" sz="2200" b="1"/>
              <a:t> </a:t>
            </a:r>
            <a:r>
              <a:rPr lang="cs-CZ" sz="2200" b="1" u="sng">
                <a:solidFill>
                  <a:schemeClr val="accent2"/>
                </a:solidFill>
              </a:rPr>
              <a:t>městských a obecních</a:t>
            </a:r>
            <a:r>
              <a:rPr lang="cs-CZ" sz="2200" b="1"/>
              <a:t> muzeí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/>
              <a:t> Rekonstrukce a vybavení </a:t>
            </a:r>
            <a:r>
              <a:rPr lang="cs-CZ" sz="2200" b="1" strike="sngStrike">
                <a:solidFill>
                  <a:srgbClr val="FF0000"/>
                </a:solidFill>
              </a:rPr>
              <a:t>krajských</a:t>
            </a:r>
            <a:r>
              <a:rPr lang="cs-CZ" sz="2200" b="1"/>
              <a:t> </a:t>
            </a:r>
            <a:r>
              <a:rPr lang="cs-CZ" sz="2200" b="1" u="sng">
                <a:solidFill>
                  <a:schemeClr val="accent2"/>
                </a:solidFill>
              </a:rPr>
              <a:t>obecních profesionálních</a:t>
            </a:r>
            <a:r>
              <a:rPr lang="cs-CZ" sz="2200" b="1"/>
              <a:t> knihoven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>
                <a:solidFill>
                  <a:schemeClr val="accent2"/>
                </a:solidFill>
              </a:rPr>
              <a:t> </a:t>
            </a:r>
            <a:r>
              <a:rPr lang="cs-CZ" sz="2200" b="1" u="sng">
                <a:solidFill>
                  <a:schemeClr val="accent2"/>
                </a:solidFill>
              </a:rPr>
              <a:t>Veřejná infrastruktura udržitelného cestovního ruchu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i="1" u="sng">
                <a:solidFill>
                  <a:schemeClr val="accent2"/>
                </a:solidFill>
              </a:rPr>
              <a:t>odpočívadla, parkoviště, sociální zařízení, …, </a:t>
            </a:r>
            <a:br>
              <a:rPr lang="cs-CZ" sz="2200" i="1" u="sng">
                <a:solidFill>
                  <a:schemeClr val="accent2"/>
                </a:solidFill>
              </a:rPr>
            </a:br>
            <a:r>
              <a:rPr lang="cs-CZ" sz="2200" i="1" u="sng">
                <a:solidFill>
                  <a:schemeClr val="accent2"/>
                </a:solidFill>
              </a:rPr>
              <a:t>značení regionálních a lokálních turistických tras</a:t>
            </a:r>
            <a:endParaRPr lang="cs-CZ" sz="2200" b="1" i="1" u="sng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200" b="1">
                <a:solidFill>
                  <a:schemeClr val="accent2"/>
                </a:solidFill>
              </a:rPr>
              <a:t> </a:t>
            </a:r>
            <a:r>
              <a:rPr lang="cs-CZ" sz="2200" strike="sngStrike">
                <a:solidFill>
                  <a:srgbClr val="FF0000"/>
                </a:solidFill>
              </a:rPr>
              <a:t>ÚPD</a:t>
            </a:r>
            <a:r>
              <a:rPr lang="cs-CZ" sz="2200"/>
              <a:t> &gt; nebude v IROP podporováno</a:t>
            </a:r>
            <a:endParaRPr lang="cs-CZ" sz="2200" b="1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172364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Zapojte se </a:t>
            </a:r>
            <a:br>
              <a:rPr lang="cs-CZ" b="1"/>
            </a:br>
            <a:r>
              <a:rPr lang="cs-CZ" b="1"/>
              <a:t>do své </a:t>
            </a:r>
            <a:r>
              <a:rPr lang="cs-CZ" b="1" err="1"/>
              <a:t>MASky</a:t>
            </a:r>
            <a:r>
              <a:rPr lang="cs-CZ" b="1"/>
              <a:t>!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2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Zapojte se do své </a:t>
            </a:r>
            <a:r>
              <a:rPr lang="cs-CZ" b="1" err="1">
                <a:latin typeface="+mn-lt"/>
              </a:rPr>
              <a:t>MASky</a:t>
            </a:r>
            <a:r>
              <a:rPr lang="cs-CZ" b="1">
                <a:latin typeface="+mn-lt"/>
              </a:rPr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Na </a:t>
            </a:r>
            <a:r>
              <a:rPr lang="cs-CZ" sz="2800" b="1">
                <a:hlinkClick r:id="rId3"/>
              </a:rPr>
              <a:t>www.mistniakcniskupiny.cz</a:t>
            </a:r>
            <a:r>
              <a:rPr lang="cs-CZ" sz="2800" b="1"/>
              <a:t> v sekci O NÁS / </a:t>
            </a:r>
            <a:br>
              <a:rPr lang="cs-CZ" sz="2800" b="1"/>
            </a:br>
            <a:r>
              <a:rPr lang="cs-CZ" sz="2800" b="1"/>
              <a:t>KDE NÁS NAJDETE si dle mapy najděte </a:t>
            </a:r>
            <a:br>
              <a:rPr lang="cs-CZ" sz="2800" b="1"/>
            </a:br>
            <a:r>
              <a:rPr lang="cs-CZ" sz="2800" b="1"/>
              <a:t>příslušnou MAS a zobrazte si její kontakty!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Na stránkách Vaší </a:t>
            </a:r>
            <a:r>
              <a:rPr lang="cs-CZ" sz="2800" b="1" err="1"/>
              <a:t>MASky</a:t>
            </a:r>
            <a:r>
              <a:rPr lang="cs-CZ" sz="2800" b="1"/>
              <a:t> se informujte </a:t>
            </a:r>
            <a:br>
              <a:rPr lang="cs-CZ" sz="2800" b="1"/>
            </a:br>
            <a:r>
              <a:rPr lang="cs-CZ" sz="2800" b="1"/>
              <a:t>o její činnosti, případně si domluvte osobní </a:t>
            </a:r>
            <a:br>
              <a:rPr lang="cs-CZ" sz="2800" b="1"/>
            </a:br>
            <a:r>
              <a:rPr lang="cs-CZ" sz="2800" b="1"/>
              <a:t>schůzku s jejím manažerem/manažerkou.</a:t>
            </a:r>
          </a:p>
          <a:p>
            <a:pPr marL="292608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600" i="1"/>
              <a:t>	- Konzultace jsou bezplatné!</a:t>
            </a:r>
          </a:p>
          <a:p>
            <a:pPr marL="292608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600" i="1"/>
              <a:t>	- Informujte MAS včas o svých projektových záměrech!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V případě zájmu se můžete stát </a:t>
            </a:r>
            <a:br>
              <a:rPr lang="cs-CZ" sz="2800" b="1"/>
            </a:br>
            <a:r>
              <a:rPr lang="cs-CZ" sz="2800" b="1"/>
              <a:t>členem/partnerem vaší MAS.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400" i="1"/>
              <a:t>	- Pro podávání Žádostí o podporu není členství podmínkou!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cs-CZ" sz="2800" b="1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149766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AKTUÁLNÍ STAV PŘÍPRAV </a:t>
            </a:r>
            <a:br>
              <a:rPr lang="cs-CZ" b="1">
                <a:latin typeface="+mn-lt"/>
              </a:rPr>
            </a:br>
            <a:r>
              <a:rPr lang="cs-CZ" b="1">
                <a:latin typeface="+mn-lt"/>
              </a:rPr>
              <a:t>CLLD NA ÚROVNI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800" b="1"/>
              <a:t> </a:t>
            </a:r>
            <a:r>
              <a:rPr lang="cs-CZ" sz="2800" b="1">
                <a:solidFill>
                  <a:schemeClr val="tx1"/>
                </a:solidFill>
              </a:rPr>
              <a:t>Standardizace MAS ukončena k 30.4.2021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600">
                <a:solidFill>
                  <a:schemeClr val="tx1"/>
                </a:solidFill>
              </a:rPr>
              <a:t>splnilo 180 MAS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800" b="1">
                <a:solidFill>
                  <a:schemeClr val="tx1"/>
                </a:solidFill>
              </a:rPr>
              <a:t> tvorba / aktualizace Strategie CLLD MAS</a:t>
            </a:r>
            <a:br>
              <a:rPr lang="cs-CZ" sz="2800" b="1">
                <a:solidFill>
                  <a:schemeClr val="tx1"/>
                </a:solidFill>
              </a:rPr>
            </a:br>
            <a:r>
              <a:rPr lang="cs-CZ" sz="2800" b="1">
                <a:solidFill>
                  <a:schemeClr val="tx1"/>
                </a:solidFill>
              </a:rPr>
              <a:t> pro období 2021-27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600">
                <a:solidFill>
                  <a:schemeClr val="tx1"/>
                </a:solidFill>
              </a:rPr>
              <a:t>koncepční část – do 30.8.2021 předložilo 180 MAS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800" b="1">
                <a:solidFill>
                  <a:schemeClr val="tx1"/>
                </a:solidFill>
              </a:rPr>
              <a:t>zpracování Akčního plánu / Programových rámců pro jednotlivé operační programy – 2021/2022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600">
                <a:solidFill>
                  <a:schemeClr val="tx1"/>
                </a:solidFill>
              </a:rPr>
              <a:t>rozdílné harmonogramy pro jednotlivé OP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sz="2600">
                <a:solidFill>
                  <a:schemeClr val="tx1"/>
                </a:solidFill>
              </a:rPr>
              <a:t>v případě PRV/SZP přechodné 2-leté období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cs-CZ" sz="2600" b="1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cs-CZ" sz="2600" b="1"/>
          </a:p>
        </p:txBody>
      </p:sp>
    </p:spTree>
    <p:extLst>
      <p:ext uri="{BB962C8B-B14F-4D97-AF65-F5344CB8AC3E}">
        <p14:creationId xmlns:p14="http://schemas.microsoft.com/office/powerpoint/2010/main" val="408859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 a CLLD </a:t>
            </a:r>
            <a:br>
              <a:rPr lang="cs-CZ"/>
            </a:br>
            <a:r>
              <a:rPr lang="cs-CZ"/>
              <a:t>v našem kraji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0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0904" y="286604"/>
            <a:ext cx="7995277" cy="1450757"/>
          </a:xfrm>
        </p:spPr>
        <p:txBody>
          <a:bodyPr>
            <a:normAutofit/>
          </a:bodyPr>
          <a:lstStyle/>
          <a:p>
            <a:r>
              <a:rPr lang="cs-CZ" b="1">
                <a:latin typeface="+mn-lt"/>
              </a:rPr>
              <a:t>Přehled MAS ve Zlínském kraji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609601" y="1738687"/>
            <a:ext cx="3962399" cy="48327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1900">
              <a:latin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689120-5FC6-CA42-A016-30809434D032}"/>
              </a:ext>
            </a:extLst>
          </p:cNvPr>
          <p:cNvSpPr txBox="1"/>
          <p:nvPr/>
        </p:nvSpPr>
        <p:spPr>
          <a:xfrm>
            <a:off x="410816" y="1779687"/>
            <a:ext cx="4161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</a:t>
            </a:r>
            <a:r>
              <a:rPr lang="cs-CZ" sz="2400" dirty="0" err="1"/>
              <a:t>Bojkovsko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it-IT" sz="2400" dirty="0"/>
              <a:t>MAS </a:t>
            </a:r>
            <a:r>
              <a:rPr lang="cs-CZ" sz="2400" dirty="0" err="1"/>
              <a:t>Buchlov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Hornolidečska,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Střední Vsetínsko,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Dolní </a:t>
            </a:r>
            <a:r>
              <a:rPr lang="cs-CZ" sz="2400" dirty="0" err="1"/>
              <a:t>Poolšaví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pt-BR" sz="2400" dirty="0"/>
              <a:t>MAS </a:t>
            </a:r>
            <a:r>
              <a:rPr lang="pt-BR" sz="2400" dirty="0" err="1"/>
              <a:t>Východní</a:t>
            </a:r>
            <a:r>
              <a:rPr lang="pt-BR" sz="2400" dirty="0"/>
              <a:t> </a:t>
            </a:r>
            <a:r>
              <a:rPr lang="pt-BR" sz="2400" dirty="0" err="1"/>
              <a:t>Slovácko</a:t>
            </a:r>
            <a:r>
              <a:rPr lang="pt-BR" sz="2400" dirty="0"/>
              <a:t>, </a:t>
            </a:r>
            <a:r>
              <a:rPr lang="pt-BR" sz="2400" dirty="0" err="1"/>
              <a:t>z.s</a:t>
            </a:r>
            <a:r>
              <a:rPr lang="pt-BR" sz="2400" dirty="0"/>
              <a:t>.</a:t>
            </a:r>
            <a:endParaRPr lang="cs-CZ" sz="2400" dirty="0"/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pt-BR" sz="2400" dirty="0"/>
              <a:t>MAS </a:t>
            </a:r>
            <a:r>
              <a:rPr lang="pt-BR" sz="2400" dirty="0" err="1"/>
              <a:t>Ploština</a:t>
            </a:r>
            <a:r>
              <a:rPr lang="pt-BR" sz="2400" dirty="0"/>
              <a:t>, </a:t>
            </a:r>
            <a:r>
              <a:rPr lang="pt-BR" sz="2400" dirty="0" err="1"/>
              <a:t>z.s</a:t>
            </a:r>
            <a:r>
              <a:rPr lang="pt-BR" sz="2400" dirty="0"/>
              <a:t>.</a:t>
            </a:r>
            <a:endParaRPr lang="cs-CZ" sz="2400" dirty="0"/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Rožnovsko,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Hříběcí hory,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Severní Chřiby a Pomoraví,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254B68-8EAA-9C4D-91BA-9AF9B279F68C}"/>
              </a:ext>
            </a:extLst>
          </p:cNvPr>
          <p:cNvSpPr txBox="1"/>
          <p:nvPr/>
        </p:nvSpPr>
        <p:spPr>
          <a:xfrm>
            <a:off x="4571999" y="1779687"/>
            <a:ext cx="46780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</a:t>
            </a:r>
            <a:r>
              <a:rPr lang="cs-CZ" sz="2400" dirty="0" err="1"/>
              <a:t>Vizovicko</a:t>
            </a:r>
            <a:r>
              <a:rPr lang="cs-CZ" sz="2400" dirty="0"/>
              <a:t> a </a:t>
            </a:r>
            <a:r>
              <a:rPr lang="cs-CZ" sz="2400" dirty="0" err="1"/>
              <a:t>Slušovicko</a:t>
            </a:r>
            <a:r>
              <a:rPr lang="cs-CZ" sz="2400" dirty="0"/>
              <a:t>, o.p.s.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</a:t>
            </a:r>
            <a:r>
              <a:rPr lang="cs-CZ" sz="2400" dirty="0" err="1"/>
              <a:t>Podhostýnska</a:t>
            </a:r>
            <a:endParaRPr lang="cs-CZ" sz="2400" dirty="0"/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pt-BR" sz="2400" dirty="0"/>
              <a:t>MAS </a:t>
            </a:r>
            <a:r>
              <a:rPr lang="cs-CZ" sz="2400" dirty="0"/>
              <a:t>Valašsko – Horní </a:t>
            </a:r>
            <a:r>
              <a:rPr lang="cs-CZ" sz="2400" dirty="0" err="1"/>
              <a:t>Vsacko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 err="1"/>
              <a:t>Luhačovské</a:t>
            </a:r>
            <a:r>
              <a:rPr lang="cs-CZ" sz="2400" dirty="0"/>
              <a:t> Zálesí, o.p.s.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Kelečsko-Lešensko-</a:t>
            </a:r>
            <a:r>
              <a:rPr lang="cs-CZ" sz="2400" dirty="0" err="1"/>
              <a:t>Starojicko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</a:t>
            </a:r>
            <a:r>
              <a:rPr lang="cs-CZ" sz="2400" dirty="0" err="1"/>
              <a:t>Staroměstsko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Jižní Haná, o.p.s.</a:t>
            </a:r>
          </a:p>
          <a:p>
            <a:pPr fontAlgn="b"/>
            <a:r>
              <a:rPr lang="cs-CZ" sz="2400" i="1" u="sng" dirty="0"/>
              <a:t>Sídlo MAS v sousedním kraji: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</a:t>
            </a:r>
            <a:r>
              <a:rPr lang="cs-CZ" sz="2400" dirty="0" err="1"/>
              <a:t>Horňácko</a:t>
            </a:r>
            <a:r>
              <a:rPr lang="cs-CZ" sz="2400" dirty="0"/>
              <a:t> a </a:t>
            </a:r>
            <a:r>
              <a:rPr lang="cs-CZ" sz="2400" dirty="0" err="1"/>
              <a:t>Ostrožsko</a:t>
            </a:r>
            <a:r>
              <a:rPr lang="cs-CZ" sz="2400" dirty="0"/>
              <a:t>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cs-CZ" sz="2400" dirty="0"/>
              <a:t>MAS Partnerství Moštěnka, o.p.s.</a:t>
            </a:r>
          </a:p>
        </p:txBody>
      </p:sp>
    </p:spTree>
    <p:extLst>
      <p:ext uri="{BB962C8B-B14F-4D97-AF65-F5344CB8AC3E}">
        <p14:creationId xmlns:p14="http://schemas.microsoft.com/office/powerpoint/2010/main" val="229211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0904" y="286604"/>
            <a:ext cx="7995277" cy="1450757"/>
          </a:xfrm>
        </p:spPr>
        <p:txBody>
          <a:bodyPr>
            <a:normAutofit/>
          </a:bodyPr>
          <a:lstStyle/>
          <a:p>
            <a:r>
              <a:rPr lang="cs-CZ" b="1">
                <a:latin typeface="+mn-lt"/>
              </a:rPr>
              <a:t>Přehled MAS ve Zlínském kraji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609601" y="1738687"/>
            <a:ext cx="3962399" cy="48327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1900">
              <a:latin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17C0BA-93A3-2C42-913C-446ADAF8E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940947"/>
          </a:xfrm>
        </p:spPr>
        <p:txBody>
          <a:bodyPr/>
          <a:lstStyle/>
          <a:p>
            <a:r>
              <a:rPr lang="cs-CZ" b="1">
                <a:latin typeface="+mn-lt"/>
              </a:rPr>
              <a:t>CLLD V IROP – Zlínský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280" y="1295044"/>
            <a:ext cx="8808720" cy="426791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Specifické cíle: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1.2 - Zvýšení podílu udržitelných forem dopravy 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1.3 – Zvýšení připravenosti k řešení a řízení rizik a katastrof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2.1 - Zvýšení kvality a dostupnosti služeb vedoucí k sociální inkluzi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2.2 - Vznik nových a rozvoj existujících podnikatelských aktivit</a:t>
            </a:r>
            <a:b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        v oblasti sociálního podnikání 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2.3 - Rozvoj infrastruktury pro poskytování zdravotnických služeb</a:t>
            </a:r>
            <a:b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        a péče o zdraví 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2.4 - Zvýšení kvality a dostupnosti infrastruktury pro vzdělávání</a:t>
            </a:r>
            <a:b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        a celoživotní učení 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3.1 - Zefektivnění prezentace, posílení ochrany a rozvoje kulturního</a:t>
            </a:r>
            <a:b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        a přírodního dědictví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3.3 - Podpora pořizování a uplatňování dokumentů územního</a:t>
            </a:r>
            <a:b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cs-CZ" sz="2400" b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        rozvoje (nově)</a:t>
            </a:r>
            <a:endParaRPr lang="cs-CZ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cs-CZ" sz="2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CLLD / LEADER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r>
              <a:rPr lang="cs-CZ" sz="3200" b="1"/>
              <a:t>- CLLD = </a:t>
            </a:r>
            <a:r>
              <a:rPr lang="cs-CZ" sz="3200" b="1" err="1"/>
              <a:t>community</a:t>
            </a:r>
            <a:r>
              <a:rPr lang="cs-CZ" sz="3200" b="1"/>
              <a:t>-led </a:t>
            </a:r>
            <a:r>
              <a:rPr lang="cs-CZ" sz="3200" b="1" err="1"/>
              <a:t>local</a:t>
            </a:r>
            <a:r>
              <a:rPr lang="cs-CZ" sz="3200" b="1"/>
              <a:t> </a:t>
            </a:r>
            <a:r>
              <a:rPr lang="cs-CZ" sz="3200" b="1" err="1"/>
              <a:t>development</a:t>
            </a:r>
            <a:r>
              <a:rPr lang="cs-CZ" sz="3200" b="1"/>
              <a:t>,</a:t>
            </a:r>
            <a:br>
              <a:rPr lang="cs-CZ" sz="3200" b="1"/>
            </a:br>
            <a:r>
              <a:rPr lang="cs-CZ" sz="3200" b="1"/>
              <a:t>   tj. komunitně vedený místní rozvoj</a:t>
            </a:r>
          </a:p>
          <a:p>
            <a:r>
              <a:rPr lang="cs-CZ" sz="3200" b="1"/>
              <a:t>- funguje na principech metody LEADER, </a:t>
            </a:r>
            <a:br>
              <a:rPr lang="cs-CZ" sz="3200" b="1"/>
            </a:br>
            <a:r>
              <a:rPr lang="cs-CZ" sz="3200" b="1"/>
              <a:t>  která je v EU používána již od roku 1991,</a:t>
            </a:r>
            <a:br>
              <a:rPr lang="cs-CZ" sz="3200" b="1"/>
            </a:br>
            <a:r>
              <a:rPr lang="cs-CZ" sz="3200" b="1"/>
              <a:t>  v ČR pak od roku 2004</a:t>
            </a:r>
          </a:p>
          <a:p>
            <a:r>
              <a:rPr lang="cs-CZ" sz="3200" b="1"/>
              <a:t>- původně pouze v Programu rozvoje venkova,</a:t>
            </a:r>
            <a:br>
              <a:rPr lang="cs-CZ" sz="3200" b="1"/>
            </a:br>
            <a:r>
              <a:rPr lang="cs-CZ" sz="3200" b="1"/>
              <a:t>  od roku 2014 rozšířen do dalších 3 OP </a:t>
            </a:r>
            <a:br>
              <a:rPr lang="cs-CZ" sz="3200" b="1"/>
            </a:br>
            <a:r>
              <a:rPr lang="cs-CZ" sz="3200" b="1"/>
              <a:t>  jako jeden ze 3 integrovaných nástrojů (IN)</a:t>
            </a:r>
            <a:br>
              <a:rPr lang="cs-CZ" sz="3200" b="1"/>
            </a:br>
            <a:r>
              <a:rPr lang="cs-CZ" sz="3200" b="1"/>
              <a:t>  pod názvem CLLD (další jsou ITI a IPRÚ)</a:t>
            </a:r>
          </a:p>
          <a:p>
            <a:endParaRPr lang="cs-CZ" sz="3200" b="1"/>
          </a:p>
        </p:txBody>
      </p:sp>
    </p:spTree>
    <p:extLst>
      <p:ext uri="{BB962C8B-B14F-4D97-AF65-F5344CB8AC3E}">
        <p14:creationId xmlns:p14="http://schemas.microsoft.com/office/powerpoint/2010/main" val="138545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168" y="0"/>
            <a:ext cx="8184014" cy="922764"/>
          </a:xfrm>
        </p:spPr>
        <p:txBody>
          <a:bodyPr/>
          <a:lstStyle/>
          <a:p>
            <a:r>
              <a:rPr lang="cs-CZ" b="1">
                <a:latin typeface="+mn-lt"/>
              </a:rPr>
              <a:t>CLLD V IROP (Zlínský kraj)</a:t>
            </a:r>
          </a:p>
        </p:txBody>
      </p:sp>
      <p:graphicFrame>
        <p:nvGraphicFramePr>
          <p:cNvPr id="5" name="Zástupný symbol pro obsah 1">
            <a:extLst>
              <a:ext uri="{FF2B5EF4-FFF2-40B4-BE49-F238E27FC236}">
                <a16:creationId xmlns:a16="http://schemas.microsoft.com/office/drawing/2014/main" id="{131B6E93-1EA2-43C4-89E7-83979CBB9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67552"/>
              </p:ext>
            </p:extLst>
          </p:nvPr>
        </p:nvGraphicFramePr>
        <p:xfrm>
          <a:off x="207818" y="922764"/>
          <a:ext cx="8642349" cy="567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1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MAS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Cel.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Bojkovsko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Buchlov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Hornolidečska,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Střední Vsetínsko,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Dolní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Poolšaví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Východní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Slovácko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Ploština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Rožnovsko,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 MAS Hříběcí hory,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Sev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 Chřiby a Pomoraví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Vizovicko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Slušovicko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Podhostýnska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Valašsko – Horní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Vsacko</a:t>
                      </a:r>
                      <a:endParaRPr lang="pt-BR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Luhačovské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Zálesí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Kelečsko-Lešensko-Star.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Staroměstsko</a:t>
                      </a:r>
                      <a:endParaRPr lang="cs-CZ" sz="18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4829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Jižní Haná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CELKEM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7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168" y="0"/>
            <a:ext cx="8184014" cy="922764"/>
          </a:xfrm>
        </p:spPr>
        <p:txBody>
          <a:bodyPr/>
          <a:lstStyle/>
          <a:p>
            <a:r>
              <a:rPr lang="cs-CZ" b="1">
                <a:latin typeface="+mn-lt"/>
              </a:rPr>
              <a:t>CLLD V IROP (Zlínský kraj)</a:t>
            </a:r>
          </a:p>
        </p:txBody>
      </p:sp>
      <p:graphicFrame>
        <p:nvGraphicFramePr>
          <p:cNvPr id="5" name="Zástupný symbol pro obsah 1">
            <a:extLst>
              <a:ext uri="{FF2B5EF4-FFF2-40B4-BE49-F238E27FC236}">
                <a16:creationId xmlns:a16="http://schemas.microsoft.com/office/drawing/2014/main" id="{131B6E93-1EA2-43C4-89E7-83979CBB9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037544"/>
              </p:ext>
            </p:extLst>
          </p:nvPr>
        </p:nvGraphicFramePr>
        <p:xfrm>
          <a:off x="207818" y="922764"/>
          <a:ext cx="8597981" cy="567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0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MAS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IROP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PRV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OPZ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OPŽP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4.2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Cel.</a:t>
                      </a:r>
                    </a:p>
                  </a:txBody>
                  <a:tcPr marL="9527" marR="9527" marT="9522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Bojkovsko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Buchlov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Hornolidečska,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Střední Vsetínsko,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Dolní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Poolšaví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Východní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Slovácko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Ploština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Rožnovsko,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 MAS Hříběcí hory,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Sev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. Chřiby a Pomoraví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Vizovicko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Slušovicko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Podhostýnska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u="none" strike="noStrike"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Valašsko – Horní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Vsacko</a:t>
                      </a:r>
                      <a:endParaRPr lang="pt-BR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err="1">
                          <a:effectLst/>
                          <a:latin typeface="Calibri" panose="020F0502020204030204" pitchFamily="34" charset="0"/>
                        </a:rPr>
                        <a:t>Luhačovské</a:t>
                      </a:r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Zálesí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MAS Kelečsko-Lešensko-Star.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MAS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</a:rPr>
                        <a:t>Staroměstsko</a:t>
                      </a:r>
                      <a:endParaRPr lang="cs-CZ" sz="18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4829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 Jižní Haná</a:t>
                      </a:r>
                      <a:endParaRPr lang="cs-CZ" sz="18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CELKEM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294,8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163,6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1157,2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7" marR="9527" marT="952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>
            <a:normAutofit/>
          </a:bodyPr>
          <a:lstStyle/>
          <a:p>
            <a:r>
              <a:rPr lang="cs-CZ" b="1"/>
              <a:t>PŘÍKLADY REALIZOVANÝCH PROJEKTŮ Z CLLD V IROP</a:t>
            </a:r>
            <a:endParaRPr lang="cs-CZ" b="1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2960" y="1917291"/>
            <a:ext cx="75541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500" b="1"/>
              <a:t>Obec Nezdenice: zvýšení bezpečnosti dopravy v obci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0F8BB4B-BB6D-6D4F-8741-76307467F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3" y="2394345"/>
            <a:ext cx="4330041" cy="324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B1FE4B-D460-8F4C-9662-C1DA55E8D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1" y="3323865"/>
            <a:ext cx="4330041" cy="324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40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>
            <a:normAutofit/>
          </a:bodyPr>
          <a:lstStyle/>
          <a:p>
            <a:r>
              <a:rPr lang="cs-CZ" b="1"/>
              <a:t>PŘÍKLADY REALIZOVANÝCH PROJEKTŮ Z CLLD V IROP</a:t>
            </a:r>
            <a:endParaRPr lang="cs-CZ" b="1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2960" y="1917291"/>
            <a:ext cx="75541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500" b="1"/>
              <a:t>Chodník u silnice III/43220 v obci Kudlovice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EA7F68-CACA-7D40-A77B-47F93724D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6" y="2394345"/>
            <a:ext cx="4333673" cy="289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4903FC-78EC-3A45-9DB3-C277D3292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92" y="3409276"/>
            <a:ext cx="4346200" cy="3260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B085218-8BA6-AA44-BD7E-24BD40211D0F}"/>
              </a:ext>
            </a:extLst>
          </p:cNvPr>
          <p:cNvSpPr txBox="1"/>
          <p:nvPr/>
        </p:nvSpPr>
        <p:spPr>
          <a:xfrm>
            <a:off x="144836" y="5373666"/>
            <a:ext cx="14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/>
              <a:t>Před realizací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DCB9965-4548-F84A-9042-8B8F51814906}"/>
              </a:ext>
            </a:extLst>
          </p:cNvPr>
          <p:cNvSpPr txBox="1"/>
          <p:nvPr/>
        </p:nvSpPr>
        <p:spPr>
          <a:xfrm>
            <a:off x="4665492" y="2994054"/>
            <a:ext cx="123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/>
              <a:t>Po realizací</a:t>
            </a:r>
          </a:p>
        </p:txBody>
      </p:sp>
    </p:spTree>
    <p:extLst>
      <p:ext uri="{BB962C8B-B14F-4D97-AF65-F5344CB8AC3E}">
        <p14:creationId xmlns:p14="http://schemas.microsoft.com/office/powerpoint/2010/main" val="380247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>
            <a:normAutofit/>
          </a:bodyPr>
          <a:lstStyle/>
          <a:p>
            <a:r>
              <a:rPr lang="cs-CZ" b="1"/>
              <a:t>PŘÍKLADY REALIZOVANÝCH PROJEKTŮ Z CLLD V IROP</a:t>
            </a:r>
            <a:endParaRPr lang="cs-CZ" b="1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2960" y="1917291"/>
            <a:ext cx="75541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500" b="1"/>
              <a:t>Keramická a praktická dílna ZŠ Francova Lhota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98331A3-694D-A347-BBBB-B05DDA42F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394345"/>
            <a:ext cx="4364182" cy="327313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4C62377-30A8-E44D-A432-4CC8C307D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2" y="3326296"/>
            <a:ext cx="4326800" cy="3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>
            <a:normAutofit/>
          </a:bodyPr>
          <a:lstStyle/>
          <a:p>
            <a:r>
              <a:rPr lang="cs-CZ" b="1"/>
              <a:t>PŘÍKLADY REALIZOVANÝCH PROJEKTŮ Z CLLD V IROP</a:t>
            </a:r>
            <a:endParaRPr lang="cs-CZ" b="1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2960" y="1917291"/>
            <a:ext cx="75541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500" b="1"/>
              <a:t>Centrum pro všechny Bratřejov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EC880C-22D0-994B-9439-3E48BFC53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9" y="2540129"/>
            <a:ext cx="4732001" cy="355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212740-C0A4-564C-A050-F163BE9F9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/>
          <a:stretch/>
        </p:blipFill>
        <p:spPr bwMode="auto">
          <a:xfrm>
            <a:off x="5380383" y="2540129"/>
            <a:ext cx="3314018" cy="4125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755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168617"/>
            <a:ext cx="7543800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b="1"/>
              <a:t>Aleš Lahoda</a:t>
            </a:r>
          </a:p>
          <a:p>
            <a:r>
              <a:rPr lang="cs-CZ" sz="3200"/>
              <a:t>předseda Krajského sdružení NS MAS ČR Zlínského kraje</a:t>
            </a:r>
          </a:p>
          <a:p>
            <a:endParaRPr lang="cs-CZ" sz="3200" b="1"/>
          </a:p>
          <a:p>
            <a:r>
              <a:rPr lang="cs-CZ" sz="3200" b="1"/>
              <a:t>e:</a:t>
            </a:r>
            <a:r>
              <a:rPr lang="cs-CZ" sz="3200"/>
              <a:t> </a:t>
            </a:r>
            <a:r>
              <a:rPr lang="cs-CZ" sz="3200">
                <a:hlinkClick r:id="rId2"/>
              </a:rPr>
              <a:t>lahoda@mashornolidecska.cz</a:t>
            </a:r>
            <a:r>
              <a:rPr lang="cs-CZ" sz="3200"/>
              <a:t> </a:t>
            </a:r>
          </a:p>
          <a:p>
            <a:r>
              <a:rPr lang="cs-CZ" sz="3200" b="1"/>
              <a:t>t:</a:t>
            </a:r>
            <a:r>
              <a:rPr lang="cs-CZ" sz="3200"/>
              <a:t> +420 604 628 026</a:t>
            </a:r>
          </a:p>
          <a:p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253135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7 principů metody LEADER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66249"/>
            <a:ext cx="8808720" cy="426791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/>
              <a:t>místní rozvojová strategie </a:t>
            </a:r>
            <a:br>
              <a:rPr lang="cs-CZ" sz="2400" b="1"/>
            </a:br>
            <a:r>
              <a:rPr lang="cs-CZ" sz="2400" i="1"/>
              <a:t>= Strategie CLLD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/>
              <a:t>partnerství veřejného a soukromého </a:t>
            </a:r>
            <a:br>
              <a:rPr lang="cs-CZ" sz="2400" b="1"/>
            </a:br>
            <a:r>
              <a:rPr lang="cs-CZ" sz="2400" b="1"/>
              <a:t>(neziskového a podnikatelského) sektoru </a:t>
            </a:r>
            <a:br>
              <a:rPr lang="cs-CZ" sz="2400" b="1"/>
            </a:br>
            <a:r>
              <a:rPr lang="cs-CZ" sz="2400" i="1"/>
              <a:t>= místní akční skupina (MAS)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/>
              <a:t>přístup zdola nahoru </a:t>
            </a:r>
            <a:br>
              <a:rPr lang="cs-CZ" sz="2400" b="1"/>
            </a:br>
            <a:r>
              <a:rPr lang="cs-CZ" sz="2400" i="1"/>
              <a:t>= rozhodování na nejnižší možné úrovni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err="1"/>
              <a:t>víceodvětvové</a:t>
            </a:r>
            <a:r>
              <a:rPr lang="cs-CZ" sz="2400" b="1"/>
              <a:t> navrhování a provádění</a:t>
            </a:r>
            <a:br>
              <a:rPr lang="cs-CZ" sz="2400" b="1"/>
            </a:br>
            <a:r>
              <a:rPr lang="cs-CZ" sz="2400" i="1"/>
              <a:t>= </a:t>
            </a:r>
            <a:r>
              <a:rPr lang="cs-CZ" sz="2400" i="1" err="1"/>
              <a:t>průřezovost</a:t>
            </a:r>
            <a:r>
              <a:rPr lang="cs-CZ" sz="2400" i="1"/>
              <a:t> a </a:t>
            </a:r>
            <a:r>
              <a:rPr lang="cs-CZ" sz="2400" i="1" err="1"/>
              <a:t>integrovanost</a:t>
            </a:r>
            <a:endParaRPr lang="cs-CZ" sz="2400" i="1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/>
              <a:t>inovační přístup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/>
              <a:t>národní a mezinárodní spolupráce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/>
              <a:t>síťování</a:t>
            </a:r>
          </a:p>
        </p:txBody>
      </p:sp>
    </p:spTree>
    <p:extLst>
      <p:ext uri="{BB962C8B-B14F-4D97-AF65-F5344CB8AC3E}">
        <p14:creationId xmlns:p14="http://schemas.microsoft.com/office/powerpoint/2010/main" val="39122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MAS = MÍSTNÍ AKČNÍ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r>
              <a:rPr lang="cs-CZ" sz="3200" b="1"/>
              <a:t>- mezisektorové partnerství</a:t>
            </a:r>
          </a:p>
          <a:p>
            <a:pPr lvl="1"/>
            <a:r>
              <a:rPr lang="cs-CZ" sz="3000"/>
              <a:t>veřejný sektor (max. 49%)</a:t>
            </a:r>
          </a:p>
          <a:p>
            <a:pPr lvl="1"/>
            <a:r>
              <a:rPr lang="cs-CZ" sz="3000"/>
              <a:t>soukromý (podnikatelský a neziskový) sektor</a:t>
            </a:r>
          </a:p>
          <a:p>
            <a:r>
              <a:rPr lang="cs-CZ" sz="3200" b="1"/>
              <a:t>- funguje na principu LEADER/CLLD</a:t>
            </a:r>
          </a:p>
          <a:p>
            <a:pPr lvl="1"/>
            <a:r>
              <a:rPr lang="cs-CZ" sz="3000"/>
              <a:t>nositel IN CLLD = komunitně vedený místní rozvoj</a:t>
            </a:r>
          </a:p>
          <a:p>
            <a:r>
              <a:rPr lang="cs-CZ" sz="3200" b="1"/>
              <a:t>- zpracovaná Strategie komunitně vedeného </a:t>
            </a:r>
            <a:br>
              <a:rPr lang="cs-CZ" sz="3200" b="1"/>
            </a:br>
            <a:r>
              <a:rPr lang="cs-CZ" sz="3200" b="1"/>
              <a:t>  místního rozvoje (Strategie CLLD) </a:t>
            </a:r>
          </a:p>
          <a:p>
            <a:r>
              <a:rPr lang="cs-CZ" sz="3200" b="1"/>
              <a:t>- „rozvojová agentura“ venkovského regionu</a:t>
            </a:r>
          </a:p>
          <a:p>
            <a:endParaRPr lang="cs-CZ" sz="3200" b="1"/>
          </a:p>
          <a:p>
            <a:endParaRPr lang="cs-CZ" sz="3200" b="1"/>
          </a:p>
        </p:txBody>
      </p:sp>
    </p:spTree>
    <p:extLst>
      <p:ext uri="{BB962C8B-B14F-4D97-AF65-F5344CB8AC3E}">
        <p14:creationId xmlns:p14="http://schemas.microsoft.com/office/powerpoint/2010/main" val="231669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povinné orgány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800" b="1"/>
              <a:t>- nejvyšší orgán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800"/>
              <a:t>Valná hromada/shromáždění/Plénum</a:t>
            </a:r>
            <a:endParaRPr lang="cs-CZ" sz="2800" b="1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800" b="1"/>
              <a:t>- rozhodovací orgán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800"/>
              <a:t>Výbor partnerství/Programový výbor/Správní rada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800" b="1"/>
              <a:t>- výběrový orgán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800"/>
              <a:t>Výběrová komise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800" b="1"/>
              <a:t>- kontrolní orgán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800"/>
              <a:t>Kontrolní/revizní/dozorčí komise/výbor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800" b="1"/>
              <a:t>- kancelář MAS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800"/>
              <a:t>Manažer MAS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800" b="1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37427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588CA3D-770F-ED4F-A38D-8308377EC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9957"/>
          </a:xfrm>
        </p:spPr>
      </p:pic>
    </p:spTree>
    <p:extLst>
      <p:ext uri="{BB962C8B-B14F-4D97-AF65-F5344CB8AC3E}">
        <p14:creationId xmlns:p14="http://schemas.microsoft.com/office/powerpoint/2010/main" val="58487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Jak to funguje?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MAS na základě širokého veřejného projednávání zpracuje Strategii CLLD, kterou následně schválí </a:t>
            </a:r>
            <a:br>
              <a:rPr lang="cs-CZ" sz="2800" b="1"/>
            </a:br>
            <a:r>
              <a:rPr lang="cs-CZ" sz="2800" b="1"/>
              <a:t>její orgány.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ŘO posoudí kvalitu zpracování Strategie CLLD </a:t>
            </a:r>
            <a:br>
              <a:rPr lang="cs-CZ" sz="2800" b="1"/>
            </a:br>
            <a:r>
              <a:rPr lang="cs-CZ" sz="2800" b="1"/>
              <a:t>a rozhodnou o přidělení finanční alokace.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MAS vyhlašuje Výzvy MAS k předkládání </a:t>
            </a:r>
            <a:br>
              <a:rPr lang="cs-CZ" sz="2800" b="1"/>
            </a:br>
            <a:r>
              <a:rPr lang="cs-CZ" sz="2800" b="1"/>
              <a:t>Žádostí o podporu, které následně vyhodnocuje.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800" b="1"/>
              <a:t>MAS vybírá projekty k podpoře a předává je na </a:t>
            </a:r>
            <a:br>
              <a:rPr lang="cs-CZ" sz="2800" b="1"/>
            </a:br>
            <a:r>
              <a:rPr lang="cs-CZ" sz="2800" b="1"/>
              <a:t>ŘO k další administraci.</a:t>
            </a:r>
          </a:p>
        </p:txBody>
      </p:sp>
    </p:spTree>
    <p:extLst>
      <p:ext uri="{BB962C8B-B14F-4D97-AF65-F5344CB8AC3E}">
        <p14:creationId xmlns:p14="http://schemas.microsoft.com/office/powerpoint/2010/main" val="111831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konzultační podpora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800" b="1"/>
              <a:t> bezplatné konzultace s pracovníky MAS </a:t>
            </a:r>
          </a:p>
          <a:p>
            <a:pPr lvl="1">
              <a:buFontTx/>
              <a:buChar char="-"/>
            </a:pPr>
            <a:r>
              <a:rPr lang="cs-CZ" sz="2400"/>
              <a:t>projektový záměr / nápad</a:t>
            </a:r>
          </a:p>
          <a:p>
            <a:pPr lvl="1">
              <a:buFontTx/>
              <a:buChar char="-"/>
            </a:pPr>
            <a:r>
              <a:rPr lang="cs-CZ" sz="2400"/>
              <a:t>příprava žádosti o podporu a příloh</a:t>
            </a:r>
          </a:p>
          <a:p>
            <a:pPr lvl="1">
              <a:buFontTx/>
              <a:buChar char="-"/>
            </a:pPr>
            <a:r>
              <a:rPr lang="cs-CZ" sz="2400"/>
              <a:t>výběrové řízení</a:t>
            </a:r>
          </a:p>
          <a:p>
            <a:pPr lvl="1">
              <a:buFontTx/>
              <a:buChar char="-"/>
            </a:pPr>
            <a:r>
              <a:rPr lang="cs-CZ" sz="2400"/>
              <a:t>změny v projektu</a:t>
            </a:r>
          </a:p>
          <a:p>
            <a:pPr lvl="1">
              <a:buFontTx/>
              <a:buChar char="-"/>
            </a:pPr>
            <a:r>
              <a:rPr lang="cs-CZ" sz="2400"/>
              <a:t>příprava Zpráv o realizaci (</a:t>
            </a:r>
            <a:r>
              <a:rPr lang="cs-CZ" sz="2400" err="1"/>
              <a:t>ZoR</a:t>
            </a:r>
            <a:r>
              <a:rPr lang="cs-CZ" sz="2400"/>
              <a:t>) a Žádostí o platbu (</a:t>
            </a:r>
            <a:r>
              <a:rPr lang="cs-CZ" sz="2400" err="1"/>
              <a:t>ŽoP</a:t>
            </a:r>
            <a:r>
              <a:rPr lang="cs-CZ" sz="2400"/>
              <a:t>)</a:t>
            </a:r>
          </a:p>
          <a:p>
            <a:pPr lvl="1">
              <a:buFontTx/>
              <a:buChar char="-"/>
            </a:pPr>
            <a:r>
              <a:rPr lang="cs-CZ" sz="2400"/>
              <a:t>kontroly projektu (CRR, MMR, FÚ, …)</a:t>
            </a:r>
          </a:p>
          <a:p>
            <a:pPr>
              <a:buFontTx/>
              <a:buChar char="-"/>
            </a:pPr>
            <a:r>
              <a:rPr lang="cs-CZ" sz="2800" b="1"/>
              <a:t> informační semináře</a:t>
            </a:r>
          </a:p>
          <a:p>
            <a:pPr lvl="1">
              <a:buFontTx/>
              <a:buChar char="-"/>
            </a:pPr>
            <a:r>
              <a:rPr lang="cs-CZ" sz="2600"/>
              <a:t>pro žadatele </a:t>
            </a:r>
          </a:p>
          <a:p>
            <a:pPr lvl="1">
              <a:buFontTx/>
              <a:buChar char="-"/>
            </a:pPr>
            <a:r>
              <a:rPr lang="cs-CZ" sz="2600"/>
              <a:t>pro příjemce</a:t>
            </a:r>
          </a:p>
        </p:txBody>
      </p:sp>
    </p:spTree>
    <p:extLst>
      <p:ext uri="{BB962C8B-B14F-4D97-AF65-F5344CB8AC3E}">
        <p14:creationId xmlns:p14="http://schemas.microsoft.com/office/powerpoint/2010/main" val="10695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13222" cy="1450757"/>
          </a:xfrm>
        </p:spPr>
        <p:txBody>
          <a:bodyPr/>
          <a:lstStyle/>
          <a:p>
            <a:r>
              <a:rPr lang="cs-CZ" b="1">
                <a:latin typeface="+mn-lt"/>
              </a:rPr>
              <a:t>IROP 2014-20 / stávající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64724"/>
            <a:ext cx="8808720" cy="426791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800"/>
              <a:t> 1.2 Udržitelné formy dopravy</a:t>
            </a:r>
          </a:p>
          <a:p>
            <a:pPr>
              <a:buFontTx/>
              <a:buChar char="-"/>
            </a:pPr>
            <a:r>
              <a:rPr lang="cs-CZ" sz="2800"/>
              <a:t> 1.3 Připravenost na rizika a katastrofy</a:t>
            </a:r>
          </a:p>
          <a:p>
            <a:pPr>
              <a:buFontTx/>
              <a:buChar char="-"/>
            </a:pPr>
            <a:r>
              <a:rPr lang="cs-CZ" sz="2800"/>
              <a:t> 2.1 Služby vedoucí k sociální inkluzi</a:t>
            </a:r>
          </a:p>
          <a:p>
            <a:pPr>
              <a:buFontTx/>
              <a:buChar char="-"/>
            </a:pPr>
            <a:r>
              <a:rPr lang="cs-CZ" sz="2800"/>
              <a:t> 2.2 Sociální podnikání</a:t>
            </a:r>
          </a:p>
          <a:p>
            <a:pPr>
              <a:buFontTx/>
              <a:buChar char="-"/>
            </a:pPr>
            <a:r>
              <a:rPr lang="cs-CZ" sz="2800"/>
              <a:t> 2.3 Infrastruktura pro zdravotní služby</a:t>
            </a:r>
          </a:p>
          <a:p>
            <a:pPr>
              <a:buFontTx/>
              <a:buChar char="-"/>
            </a:pPr>
            <a:r>
              <a:rPr lang="cs-CZ" sz="2800"/>
              <a:t> 2.4 Infrastruktura pro vzdělávání</a:t>
            </a:r>
          </a:p>
          <a:p>
            <a:pPr>
              <a:buFontTx/>
              <a:buChar char="-"/>
            </a:pPr>
            <a:r>
              <a:rPr lang="cs-CZ" sz="2800"/>
              <a:t> 3.1 Kulturní dědictví</a:t>
            </a:r>
          </a:p>
          <a:p>
            <a:pPr>
              <a:buFontTx/>
              <a:buChar char="-"/>
            </a:pPr>
            <a:r>
              <a:rPr lang="cs-CZ" sz="2800"/>
              <a:t> 3.3 Dokumenty územního rozvoje</a:t>
            </a:r>
          </a:p>
          <a:p>
            <a:pPr marL="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4356897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4167</TotalTime>
  <Words>2401</Words>
  <Application>Microsoft Macintosh PowerPoint</Application>
  <PresentationFormat>Předvádění na obrazovce (4:3)</PresentationFormat>
  <Paragraphs>550</Paragraphs>
  <Slides>26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Retrospektiva</vt:lpstr>
      <vt:lpstr>Zaměření a změny CLLD  pro nové období </vt:lpstr>
      <vt:lpstr>CLLD / LEADER v ČR</vt:lpstr>
      <vt:lpstr>7 principů metody LEADER</vt:lpstr>
      <vt:lpstr>MAS = MÍSTNÍ AKČNÍ SKUPINA</vt:lpstr>
      <vt:lpstr>povinné orgány MAS</vt:lpstr>
      <vt:lpstr>Prezentace aplikace PowerPoint</vt:lpstr>
      <vt:lpstr>Jak to funguje?</vt:lpstr>
      <vt:lpstr>konzultační podpora MAS</vt:lpstr>
      <vt:lpstr>IROP 2014-20 / stávající stav</vt:lpstr>
      <vt:lpstr>IROP 2014-20 / stávající stav</vt:lpstr>
      <vt:lpstr>IROP 2021-27 / SC 5.2 CLLD předpokládané tematické zaměření</vt:lpstr>
      <vt:lpstr>IROP 2021-27 / SC 5.2 CLLD předpokládané tematické zaměření</vt:lpstr>
      <vt:lpstr>Zapojte se  do své MASky!</vt:lpstr>
      <vt:lpstr>Zapojte se do své MASky!</vt:lpstr>
      <vt:lpstr>AKTUÁLNÍ STAV PŘÍPRAV  CLLD NA ÚROVNI MAS</vt:lpstr>
      <vt:lpstr>MAS a CLLD  v našem kraji</vt:lpstr>
      <vt:lpstr>Přehled MAS ve Zlínském kraji</vt:lpstr>
      <vt:lpstr>Přehled MAS ve Zlínském kraji</vt:lpstr>
      <vt:lpstr>CLLD V IROP – Zlínský kraj</vt:lpstr>
      <vt:lpstr>CLLD V IROP (Zlínský kraj)</vt:lpstr>
      <vt:lpstr>CLLD V IROP (Zlínský kraj)</vt:lpstr>
      <vt:lpstr>PŘÍKLADY REALIZOVANÝCH PROJEKTŮ Z CLLD V IROP</vt:lpstr>
      <vt:lpstr>PŘÍKLADY REALIZOVANÝCH PROJEKTŮ Z CLLD V IROP</vt:lpstr>
      <vt:lpstr>PŘÍKLADY REALIZOVANÝCH PROJEKTŮ Z CLLD V IROP</vt:lpstr>
      <vt:lpstr>PŘÍKLADY REALIZOVANÝCH PROJEKTŮ Z CLLD V IROP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INFORMACE PRO MAS – LEADER/CLLD</dc:title>
  <dc:creator>Honza</dc:creator>
  <cp:lastModifiedBy>Aleš Lahoda</cp:lastModifiedBy>
  <cp:revision>240</cp:revision>
  <cp:lastPrinted>2021-09-07T05:14:06Z</cp:lastPrinted>
  <dcterms:created xsi:type="dcterms:W3CDTF">2016-03-16T14:32:37Z</dcterms:created>
  <dcterms:modified xsi:type="dcterms:W3CDTF">2021-09-07T05:16:00Z</dcterms:modified>
</cp:coreProperties>
</file>