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8" r:id="rId2"/>
    <p:sldId id="309" r:id="rId3"/>
    <p:sldId id="310" r:id="rId4"/>
    <p:sldId id="311" r:id="rId5"/>
    <p:sldId id="337" r:id="rId6"/>
    <p:sldId id="339" r:id="rId7"/>
    <p:sldId id="340" r:id="rId8"/>
    <p:sldId id="338" r:id="rId9"/>
    <p:sldId id="299" r:id="rId10"/>
    <p:sldId id="300" r:id="rId11"/>
    <p:sldId id="306" r:id="rId12"/>
    <p:sldId id="319" r:id="rId13"/>
    <p:sldId id="301" r:id="rId14"/>
    <p:sldId id="312" r:id="rId15"/>
    <p:sldId id="313" r:id="rId16"/>
    <p:sldId id="341" r:id="rId17"/>
    <p:sldId id="345" r:id="rId18"/>
    <p:sldId id="342" r:id="rId19"/>
    <p:sldId id="351" r:id="rId20"/>
    <p:sldId id="352" r:id="rId21"/>
    <p:sldId id="325" r:id="rId22"/>
    <p:sldId id="348" r:id="rId23"/>
    <p:sldId id="343" r:id="rId24"/>
    <p:sldId id="344" r:id="rId25"/>
    <p:sldId id="314" r:id="rId26"/>
    <p:sldId id="346" r:id="rId27"/>
    <p:sldId id="315" r:id="rId28"/>
    <p:sldId id="316" r:id="rId29"/>
    <p:sldId id="347" r:id="rId30"/>
    <p:sldId id="317" r:id="rId3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lková Martina" initials="B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602" y="7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3E56C-E581-4A8B-9258-18A5B7F7F0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DC7DDD-FA5A-46B2-BE59-F7FBD3007D36}">
      <dgm:prSet phldrT="[Text]" custT="1"/>
      <dgm:spPr/>
      <dgm:t>
        <a:bodyPr/>
        <a:lstStyle/>
        <a:p>
          <a:r>
            <a:rPr lang="cs-CZ" sz="1800" b="1" u="none" dirty="0"/>
            <a:t>Zadávání dotazů</a:t>
          </a:r>
        </a:p>
      </dgm:t>
    </dgm:pt>
    <dgm:pt modelId="{59D0E70B-D2B0-4EA6-95E1-31FF72C09482}" type="parTrans" cxnId="{55132526-84C8-4D83-BC14-A11C418DE4FA}">
      <dgm:prSet/>
      <dgm:spPr/>
      <dgm:t>
        <a:bodyPr/>
        <a:lstStyle/>
        <a:p>
          <a:endParaRPr lang="cs-CZ" sz="1800" u="none"/>
        </a:p>
      </dgm:t>
    </dgm:pt>
    <dgm:pt modelId="{882712D6-0105-4E25-9603-397AF6F63BB5}" type="sibTrans" cxnId="{55132526-84C8-4D83-BC14-A11C418DE4FA}">
      <dgm:prSet/>
      <dgm:spPr/>
      <dgm:t>
        <a:bodyPr/>
        <a:lstStyle/>
        <a:p>
          <a:endParaRPr lang="cs-CZ" sz="1800" u="none"/>
        </a:p>
      </dgm:t>
    </dgm:pt>
    <dgm:pt modelId="{03CD221B-CD65-4C2C-966A-987562058925}">
      <dgm:prSet phldrT="[Text]" custT="1"/>
      <dgm:spPr/>
      <dgm:t>
        <a:bodyPr/>
        <a:lstStyle/>
        <a:p>
          <a:pPr algn="l">
            <a:buFontTx/>
            <a:buNone/>
          </a:pPr>
          <a:r>
            <a:rPr lang="cs-CZ" sz="1800" b="0" u="none" dirty="0"/>
            <a:t>prostřednictvím webu s prvotním</a:t>
          </a:r>
          <a:endParaRPr lang="cs-CZ" sz="1800" u="none" dirty="0"/>
        </a:p>
      </dgm:t>
    </dgm:pt>
    <dgm:pt modelId="{AF1CB158-EEA3-4C3E-AB79-6565D28FDB31}" type="parTrans" cxnId="{3592489C-F92E-4779-A9CA-BCD6E17B6E69}">
      <dgm:prSet/>
      <dgm:spPr/>
      <dgm:t>
        <a:bodyPr/>
        <a:lstStyle/>
        <a:p>
          <a:endParaRPr lang="cs-CZ" sz="1800" u="none"/>
        </a:p>
      </dgm:t>
    </dgm:pt>
    <dgm:pt modelId="{C0DFDAA5-7E0E-4A27-8583-1B0BF2F1A7F4}" type="sibTrans" cxnId="{3592489C-F92E-4779-A9CA-BCD6E17B6E69}">
      <dgm:prSet/>
      <dgm:spPr/>
      <dgm:t>
        <a:bodyPr/>
        <a:lstStyle/>
        <a:p>
          <a:endParaRPr lang="cs-CZ" sz="1800" u="none"/>
        </a:p>
      </dgm:t>
    </dgm:pt>
    <dgm:pt modelId="{0CD20E3C-1229-40B2-AE40-290D81DAD8BA}">
      <dgm:prSet phldrT="[Text]" custT="1"/>
      <dgm:spPr/>
      <dgm:t>
        <a:bodyPr/>
        <a:lstStyle/>
        <a:p>
          <a:r>
            <a:rPr lang="cs-CZ" sz="1800" b="1" u="none" dirty="0"/>
            <a:t>Členění dotazů </a:t>
          </a:r>
          <a:r>
            <a:rPr lang="cs-CZ" sz="1800" u="none" dirty="0"/>
            <a:t> </a:t>
          </a:r>
          <a:endParaRPr lang="cs-CZ" sz="1800" b="1" u="none" dirty="0"/>
        </a:p>
      </dgm:t>
    </dgm:pt>
    <dgm:pt modelId="{482EC826-416A-4986-9711-64D4357517D6}" type="parTrans" cxnId="{C7864336-1604-4A15-896F-C27EBB727A7A}">
      <dgm:prSet/>
      <dgm:spPr/>
      <dgm:t>
        <a:bodyPr/>
        <a:lstStyle/>
        <a:p>
          <a:endParaRPr lang="cs-CZ" sz="1800" u="none"/>
        </a:p>
      </dgm:t>
    </dgm:pt>
    <dgm:pt modelId="{B51CE0D2-AD82-49A1-AA65-BE8C9B164349}" type="sibTrans" cxnId="{C7864336-1604-4A15-896F-C27EBB727A7A}">
      <dgm:prSet/>
      <dgm:spPr/>
      <dgm:t>
        <a:bodyPr/>
        <a:lstStyle/>
        <a:p>
          <a:endParaRPr lang="cs-CZ" sz="1800" u="none"/>
        </a:p>
      </dgm:t>
    </dgm:pt>
    <dgm:pt modelId="{6FD7E67C-A161-4E16-B994-22CADDE57C79}">
      <dgm:prSet phldrT="[Text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u="none" dirty="0"/>
            <a:t> obecné (metodické), dotazy ke</a:t>
          </a:r>
        </a:p>
      </dgm:t>
    </dgm:pt>
    <dgm:pt modelId="{21222BD2-F31D-4837-A75C-A61E135C5EBA}" type="parTrans" cxnId="{1E0AFE8D-3587-4CBD-8C21-1094472096E5}">
      <dgm:prSet/>
      <dgm:spPr/>
      <dgm:t>
        <a:bodyPr/>
        <a:lstStyle/>
        <a:p>
          <a:endParaRPr lang="cs-CZ" sz="1800" u="none"/>
        </a:p>
      </dgm:t>
    </dgm:pt>
    <dgm:pt modelId="{6FA84A29-332D-44B2-B10C-897D4EB42D2A}" type="sibTrans" cxnId="{1E0AFE8D-3587-4CBD-8C21-1094472096E5}">
      <dgm:prSet/>
      <dgm:spPr/>
      <dgm:t>
        <a:bodyPr/>
        <a:lstStyle/>
        <a:p>
          <a:endParaRPr lang="cs-CZ" sz="1800" u="none"/>
        </a:p>
      </dgm:t>
    </dgm:pt>
    <dgm:pt modelId="{23B102EC-C2C8-4CC0-8B6F-1F1DD26DAB17}">
      <dgm:prSet phldrT="[Text]" custT="1"/>
      <dgm:spPr/>
      <dgm:t>
        <a:bodyPr/>
        <a:lstStyle/>
        <a:p>
          <a:r>
            <a:rPr lang="cs-CZ" sz="1800" b="1" u="none" dirty="0"/>
            <a:t>Zveřejnění nejčastějších dotazů a odpovědí</a:t>
          </a:r>
        </a:p>
      </dgm:t>
    </dgm:pt>
    <dgm:pt modelId="{47124EF6-DD6E-4DD3-9FBB-F7D59514F332}" type="parTrans" cxnId="{A5BFBAC2-4E5D-4769-ADBA-3B3B074A5CFC}">
      <dgm:prSet/>
      <dgm:spPr/>
      <dgm:t>
        <a:bodyPr/>
        <a:lstStyle/>
        <a:p>
          <a:endParaRPr lang="cs-CZ" sz="1800" u="none"/>
        </a:p>
      </dgm:t>
    </dgm:pt>
    <dgm:pt modelId="{ABA95181-9384-4A91-837E-904FB30B26D5}" type="sibTrans" cxnId="{A5BFBAC2-4E5D-4769-ADBA-3B3B074A5CFC}">
      <dgm:prSet/>
      <dgm:spPr/>
      <dgm:t>
        <a:bodyPr/>
        <a:lstStyle/>
        <a:p>
          <a:endParaRPr lang="cs-CZ" sz="1800" u="none"/>
        </a:p>
      </dgm:t>
    </dgm:pt>
    <dgm:pt modelId="{504DE74E-C3D4-4155-999A-2B5313003C40}">
      <dgm:prSet phldrT="[Text]" custT="1"/>
      <dgm:spPr/>
      <dgm:t>
        <a:bodyPr/>
        <a:lstStyle/>
        <a:p>
          <a:r>
            <a:rPr lang="cs-CZ" sz="1800" b="1" u="none" dirty="0"/>
            <a:t>Zajištění jednotnosti odpovědí</a:t>
          </a:r>
        </a:p>
      </dgm:t>
    </dgm:pt>
    <dgm:pt modelId="{F660DFFA-1279-4B73-9DAB-FFD5AF1AD2DF}" type="parTrans" cxnId="{C9A93BF2-DCEC-413E-9C27-7A99AD714681}">
      <dgm:prSet/>
      <dgm:spPr/>
      <dgm:t>
        <a:bodyPr/>
        <a:lstStyle/>
        <a:p>
          <a:endParaRPr lang="cs-CZ" sz="1800" u="none"/>
        </a:p>
      </dgm:t>
    </dgm:pt>
    <dgm:pt modelId="{BDB9727F-4306-4CE9-958B-BC415FAD8A13}" type="sibTrans" cxnId="{C9A93BF2-DCEC-413E-9C27-7A99AD714681}">
      <dgm:prSet/>
      <dgm:spPr/>
      <dgm:t>
        <a:bodyPr/>
        <a:lstStyle/>
        <a:p>
          <a:endParaRPr lang="cs-CZ" sz="1800" u="none"/>
        </a:p>
      </dgm:t>
    </dgm:pt>
    <dgm:pt modelId="{73D3C055-648E-4761-9C86-2A80A7BD4F39}">
      <dgm:prSet custT="1"/>
      <dgm:spPr/>
      <dgm:t>
        <a:bodyPr anchor="ctr" anchorCtr="0"/>
        <a:lstStyle/>
        <a:p>
          <a:pPr>
            <a:buFontTx/>
            <a:buNone/>
          </a:pPr>
          <a:r>
            <a:rPr lang="cs-CZ" sz="1800" u="none" dirty="0"/>
            <a:t> zadaných na webových stránkách</a:t>
          </a:r>
        </a:p>
      </dgm:t>
    </dgm:pt>
    <dgm:pt modelId="{B0B5C82E-EBFA-4599-B69D-F1DB83284946}" type="parTrans" cxnId="{ADEC3DE9-F92C-4B96-9708-6297E0965839}">
      <dgm:prSet/>
      <dgm:spPr/>
      <dgm:t>
        <a:bodyPr/>
        <a:lstStyle/>
        <a:p>
          <a:endParaRPr lang="cs-CZ"/>
        </a:p>
      </dgm:t>
    </dgm:pt>
    <dgm:pt modelId="{2DB0F035-47C1-4048-8453-B42171F4C524}" type="sibTrans" cxnId="{ADEC3DE9-F92C-4B96-9708-6297E0965839}">
      <dgm:prSet/>
      <dgm:spPr/>
      <dgm:t>
        <a:bodyPr/>
        <a:lstStyle/>
        <a:p>
          <a:endParaRPr lang="cs-CZ"/>
        </a:p>
      </dgm:t>
    </dgm:pt>
    <dgm:pt modelId="{68E602EE-7022-471B-8978-2B7F68D5D06D}">
      <dgm:prSet phldrT="[Text]" custT="1"/>
      <dgm:spPr/>
      <dgm:t>
        <a:bodyPr/>
        <a:lstStyle/>
        <a:p>
          <a:pPr algn="l">
            <a:buFontTx/>
            <a:buNone/>
          </a:pPr>
          <a:r>
            <a:rPr lang="cs-CZ" sz="1800" b="0" u="none" dirty="0"/>
            <a:t>rozdělením (vyplnění SC, aktivity, výzvy</a:t>
          </a:r>
          <a:endParaRPr lang="cs-CZ" sz="1800" u="none" dirty="0"/>
        </a:p>
      </dgm:t>
    </dgm:pt>
    <dgm:pt modelId="{48F5CBE3-FC17-453D-A5D7-B7A31A9F3DDF}" type="parTrans" cxnId="{6957D20F-C245-4BCD-967D-2D2E08FC0A0E}">
      <dgm:prSet/>
      <dgm:spPr/>
      <dgm:t>
        <a:bodyPr/>
        <a:lstStyle/>
        <a:p>
          <a:endParaRPr lang="cs-CZ"/>
        </a:p>
      </dgm:t>
    </dgm:pt>
    <dgm:pt modelId="{9201EBCB-C8C4-45F5-AAB1-6E92DC09545D}" type="sibTrans" cxnId="{6957D20F-C245-4BCD-967D-2D2E08FC0A0E}">
      <dgm:prSet/>
      <dgm:spPr/>
      <dgm:t>
        <a:bodyPr/>
        <a:lstStyle/>
        <a:p>
          <a:endParaRPr lang="cs-CZ"/>
        </a:p>
      </dgm:t>
    </dgm:pt>
    <dgm:pt modelId="{C02B6AD4-11D4-4140-A9A3-7CB310929BA0}">
      <dgm:prSet phldrT="[Text]" custT="1"/>
      <dgm:spPr/>
      <dgm:t>
        <a:bodyPr/>
        <a:lstStyle/>
        <a:p>
          <a:pPr algn="l">
            <a:buFontTx/>
            <a:buNone/>
          </a:pPr>
          <a:r>
            <a:rPr lang="cs-CZ" sz="1800" b="0" u="none" dirty="0"/>
            <a:t>nebo obecného tématu)</a:t>
          </a:r>
          <a:endParaRPr lang="cs-CZ" sz="1800" u="none" dirty="0"/>
        </a:p>
      </dgm:t>
    </dgm:pt>
    <dgm:pt modelId="{47754E44-0079-4A91-B0D5-2F1E4111D0AD}" type="parTrans" cxnId="{E116EC54-508C-40C0-A4A7-D0205EB839E2}">
      <dgm:prSet/>
      <dgm:spPr/>
      <dgm:t>
        <a:bodyPr/>
        <a:lstStyle/>
        <a:p>
          <a:endParaRPr lang="cs-CZ"/>
        </a:p>
      </dgm:t>
    </dgm:pt>
    <dgm:pt modelId="{7A0851E7-313C-4283-80D6-0095FD314781}" type="sibTrans" cxnId="{E116EC54-508C-40C0-A4A7-D0205EB839E2}">
      <dgm:prSet/>
      <dgm:spPr/>
      <dgm:t>
        <a:bodyPr/>
        <a:lstStyle/>
        <a:p>
          <a:endParaRPr lang="cs-CZ"/>
        </a:p>
      </dgm:t>
    </dgm:pt>
    <dgm:pt modelId="{3442DBC6-20CE-4D50-AD39-38A6EF460760}">
      <dgm:prSet phldrT="[Text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800" u="none" dirty="0"/>
            <a:t> specifickým cílům, aktivitám a výzvám</a:t>
          </a:r>
        </a:p>
      </dgm:t>
    </dgm:pt>
    <dgm:pt modelId="{7B2BD9D4-E81C-4CDE-8EDC-767DAAEC14C7}" type="parTrans" cxnId="{B03DF336-6DD4-4E0B-BC64-337E596EE054}">
      <dgm:prSet/>
      <dgm:spPr/>
      <dgm:t>
        <a:bodyPr/>
        <a:lstStyle/>
        <a:p>
          <a:endParaRPr lang="cs-CZ"/>
        </a:p>
      </dgm:t>
    </dgm:pt>
    <dgm:pt modelId="{7B02C946-50A4-47B1-8D06-4E8BB07FE17C}" type="sibTrans" cxnId="{B03DF336-6DD4-4E0B-BC64-337E596EE054}">
      <dgm:prSet/>
      <dgm:spPr/>
      <dgm:t>
        <a:bodyPr/>
        <a:lstStyle/>
        <a:p>
          <a:endParaRPr lang="cs-CZ"/>
        </a:p>
      </dgm:t>
    </dgm:pt>
    <dgm:pt modelId="{621B40E8-E3BF-49F8-A6F1-42F897EDB0E9}">
      <dgm:prSet custT="1"/>
      <dgm:spPr/>
      <dgm:t>
        <a:bodyPr anchor="ctr" anchorCtr="0"/>
        <a:lstStyle/>
        <a:p>
          <a:pPr>
            <a:buFontTx/>
            <a:buNone/>
          </a:pPr>
          <a:r>
            <a:rPr lang="cs-CZ" sz="1800" u="none" dirty="0"/>
            <a:t> prostřednictvím FAQ</a:t>
          </a:r>
        </a:p>
      </dgm:t>
    </dgm:pt>
    <dgm:pt modelId="{73BF80EB-0A50-4CCD-9B27-D4AD81A932A6}" type="parTrans" cxnId="{087BF38C-7707-4627-9ECF-C53E0AF3E88B}">
      <dgm:prSet/>
      <dgm:spPr/>
      <dgm:t>
        <a:bodyPr/>
        <a:lstStyle/>
        <a:p>
          <a:endParaRPr lang="cs-CZ"/>
        </a:p>
      </dgm:t>
    </dgm:pt>
    <dgm:pt modelId="{3855FEE0-0B2B-4769-8B7B-801ECBDBAC89}" type="sibTrans" cxnId="{087BF38C-7707-4627-9ECF-C53E0AF3E88B}">
      <dgm:prSet/>
      <dgm:spPr/>
      <dgm:t>
        <a:bodyPr/>
        <a:lstStyle/>
        <a:p>
          <a:endParaRPr lang="cs-CZ"/>
        </a:p>
      </dgm:t>
    </dgm:pt>
    <dgm:pt modelId="{A848AA68-6A71-4453-A5EB-22E9B3988719}">
      <dgm:prSet phldrT="[Text]" custT="1"/>
      <dgm:spPr/>
      <dgm:t>
        <a:bodyPr lIns="180000"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800" u="none" dirty="0"/>
        </a:p>
      </dgm:t>
    </dgm:pt>
    <dgm:pt modelId="{E36536CA-B9F6-4A03-94F6-564136919AB1}" type="parTrans" cxnId="{8974D030-B008-4275-AFD5-0E40730CA61A}">
      <dgm:prSet/>
      <dgm:spPr/>
      <dgm:t>
        <a:bodyPr/>
        <a:lstStyle/>
        <a:p>
          <a:endParaRPr lang="cs-CZ"/>
        </a:p>
      </dgm:t>
    </dgm:pt>
    <dgm:pt modelId="{2C2AC3E7-5096-4895-A9F6-B1D1BEF079C7}" type="sibTrans" cxnId="{8974D030-B008-4275-AFD5-0E40730CA61A}">
      <dgm:prSet/>
      <dgm:spPr/>
      <dgm:t>
        <a:bodyPr/>
        <a:lstStyle/>
        <a:p>
          <a:endParaRPr lang="cs-CZ"/>
        </a:p>
      </dgm:t>
    </dgm:pt>
    <dgm:pt modelId="{D7E4CB1C-E6EA-4FAB-B342-2EBD9FC161D1}">
      <dgm:prSet phldrT="[Text]" custT="1"/>
      <dgm:spPr/>
      <dgm:t>
        <a:bodyPr lIns="180000"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800" u="none" dirty="0"/>
            <a:t>v případě opakujících se dotazů                       </a:t>
          </a:r>
        </a:p>
      </dgm:t>
    </dgm:pt>
    <dgm:pt modelId="{CE0625A4-D097-4EB9-B975-89379957A149}" type="parTrans" cxnId="{97E8240E-982B-434E-997F-C0517AB30D3F}">
      <dgm:prSet/>
      <dgm:spPr/>
      <dgm:t>
        <a:bodyPr/>
        <a:lstStyle/>
        <a:p>
          <a:endParaRPr lang="cs-CZ"/>
        </a:p>
      </dgm:t>
    </dgm:pt>
    <dgm:pt modelId="{5AF29D40-635B-4B70-B152-4C4AF06AADE2}" type="sibTrans" cxnId="{97E8240E-982B-434E-997F-C0517AB30D3F}">
      <dgm:prSet/>
      <dgm:spPr/>
      <dgm:t>
        <a:bodyPr/>
        <a:lstStyle/>
        <a:p>
          <a:endParaRPr lang="cs-CZ"/>
        </a:p>
      </dgm:t>
    </dgm:pt>
    <dgm:pt modelId="{9D5DF423-16CC-45C1-9CE2-AA159FB0D424}">
      <dgm:prSet phldrT="[Text]" custT="1"/>
      <dgm:spPr/>
      <dgm:t>
        <a:bodyPr lIns="180000"/>
        <a:lstStyle/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cs-CZ" sz="1800" u="none" dirty="0"/>
        </a:p>
      </dgm:t>
    </dgm:pt>
    <dgm:pt modelId="{B79B2643-B240-45F5-9D26-BF41D0AF174C}" type="parTrans" cxnId="{89EC0F4E-C57C-4ECC-9FA0-A953E5D3D382}">
      <dgm:prSet/>
      <dgm:spPr/>
      <dgm:t>
        <a:bodyPr/>
        <a:lstStyle/>
        <a:p>
          <a:endParaRPr lang="cs-CZ"/>
        </a:p>
      </dgm:t>
    </dgm:pt>
    <dgm:pt modelId="{ADFBF5FB-0BA9-4E77-A9B8-1313A122A168}" type="sibTrans" cxnId="{89EC0F4E-C57C-4ECC-9FA0-A953E5D3D382}">
      <dgm:prSet/>
      <dgm:spPr/>
      <dgm:t>
        <a:bodyPr/>
        <a:lstStyle/>
        <a:p>
          <a:endParaRPr lang="cs-CZ"/>
        </a:p>
      </dgm:t>
    </dgm:pt>
    <dgm:pt modelId="{12BA73C5-04B3-4B22-9505-525CC0ABA253}" type="pres">
      <dgm:prSet presAssocID="{6E03E56C-E581-4A8B-9258-18A5B7F7F0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D2012F-8003-47DD-986B-CFDD8E43A006}" type="pres">
      <dgm:prSet presAssocID="{FFDC7DDD-FA5A-46B2-BE59-F7FBD3007D36}" presName="linNode" presStyleCnt="0"/>
      <dgm:spPr/>
    </dgm:pt>
    <dgm:pt modelId="{4B7810AB-895B-491B-9421-53F6987919DC}" type="pres">
      <dgm:prSet presAssocID="{FFDC7DDD-FA5A-46B2-BE59-F7FBD3007D3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83BC06-3857-43DE-ABB6-04AEC15BFA29}" type="pres">
      <dgm:prSet presAssocID="{FFDC7DDD-FA5A-46B2-BE59-F7FBD3007D36}" presName="descendantText" presStyleLbl="alignAccFollowNode1" presStyleIdx="0" presStyleCnt="4" custScaleY="1250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FBCB615-A790-484B-80FB-3037D1C18B96}" type="pres">
      <dgm:prSet presAssocID="{882712D6-0105-4E25-9603-397AF6F63BB5}" presName="sp" presStyleCnt="0"/>
      <dgm:spPr/>
    </dgm:pt>
    <dgm:pt modelId="{78BCD7B3-4C23-4EE4-B49B-9FD8236ECF9D}" type="pres">
      <dgm:prSet presAssocID="{0CD20E3C-1229-40B2-AE40-290D81DAD8BA}" presName="linNode" presStyleCnt="0"/>
      <dgm:spPr/>
    </dgm:pt>
    <dgm:pt modelId="{D5A3BF15-8803-410E-A193-E5D19B5C3A85}" type="pres">
      <dgm:prSet presAssocID="{0CD20E3C-1229-40B2-AE40-290D81DAD8B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E92DB3-ACD8-40F8-A3E0-57B15875DD37}" type="pres">
      <dgm:prSet presAssocID="{0CD20E3C-1229-40B2-AE40-290D81DAD8BA}" presName="descendantText" presStyleLbl="alignAccFollowNode1" presStyleIdx="1" presStyleCnt="4" custLinFactNeighborY="-15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88E9B3-30C1-487E-BD96-E1872E5FFC3A}" type="pres">
      <dgm:prSet presAssocID="{B51CE0D2-AD82-49A1-AA65-BE8C9B164349}" presName="sp" presStyleCnt="0"/>
      <dgm:spPr/>
    </dgm:pt>
    <dgm:pt modelId="{08036C9C-362A-4953-88DC-95C2E758F881}" type="pres">
      <dgm:prSet presAssocID="{23B102EC-C2C8-4CC0-8B6F-1F1DD26DAB17}" presName="linNode" presStyleCnt="0"/>
      <dgm:spPr/>
    </dgm:pt>
    <dgm:pt modelId="{87882D44-1A4B-4044-92D4-72A161B110FF}" type="pres">
      <dgm:prSet presAssocID="{23B102EC-C2C8-4CC0-8B6F-1F1DD26DAB1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841F31-6DBC-499A-8EE4-F5A48641C91D}" type="pres">
      <dgm:prSet presAssocID="{23B102EC-C2C8-4CC0-8B6F-1F1DD26DAB1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FD2E66-B6D0-4E69-A02A-F2592AEE7704}" type="pres">
      <dgm:prSet presAssocID="{ABA95181-9384-4A91-837E-904FB30B26D5}" presName="sp" presStyleCnt="0"/>
      <dgm:spPr/>
    </dgm:pt>
    <dgm:pt modelId="{8270738D-F256-4738-8073-D9EEB8E09BAF}" type="pres">
      <dgm:prSet presAssocID="{504DE74E-C3D4-4155-999A-2B5313003C40}" presName="linNode" presStyleCnt="0"/>
      <dgm:spPr/>
    </dgm:pt>
    <dgm:pt modelId="{84C15081-2FA4-45D2-9978-FBD8A987F3F2}" type="pres">
      <dgm:prSet presAssocID="{504DE74E-C3D4-4155-999A-2B5313003C4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2DC8FE-F5D7-44C6-BC61-816EFF409740}" type="pres">
      <dgm:prSet presAssocID="{504DE74E-C3D4-4155-999A-2B5313003C40}" presName="descendantText" presStyleLbl="alignAccFollowNode1" presStyleIdx="3" presStyleCnt="4" custAng="0" custScaleX="98860" custScaleY="96317" custLinFactNeighborX="257" custLinFactNeighborY="-57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DBA397-47A8-4A00-8F44-2004DF9D1BE6}" type="presOf" srcId="{0CD20E3C-1229-40B2-AE40-290D81DAD8BA}" destId="{D5A3BF15-8803-410E-A193-E5D19B5C3A85}" srcOrd="0" destOrd="0" presId="urn:microsoft.com/office/officeart/2005/8/layout/vList5"/>
    <dgm:cxn modelId="{89EC0F4E-C57C-4ECC-9FA0-A953E5D3D382}" srcId="{504DE74E-C3D4-4155-999A-2B5313003C40}" destId="{9D5DF423-16CC-45C1-9CE2-AA159FB0D424}" srcOrd="0" destOrd="0" parTransId="{B79B2643-B240-45F5-9D26-BF41D0AF174C}" sibTransId="{ADFBF5FB-0BA9-4E77-A9B8-1313A122A168}"/>
    <dgm:cxn modelId="{97E8240E-982B-434E-997F-C0517AB30D3F}" srcId="{504DE74E-C3D4-4155-999A-2B5313003C40}" destId="{D7E4CB1C-E6EA-4FAB-B342-2EBD9FC161D1}" srcOrd="1" destOrd="0" parTransId="{CE0625A4-D097-4EB9-B975-89379957A149}" sibTransId="{5AF29D40-635B-4B70-B152-4C4AF06AADE2}"/>
    <dgm:cxn modelId="{55132526-84C8-4D83-BC14-A11C418DE4FA}" srcId="{6E03E56C-E581-4A8B-9258-18A5B7F7F08B}" destId="{FFDC7DDD-FA5A-46B2-BE59-F7FBD3007D36}" srcOrd="0" destOrd="0" parTransId="{59D0E70B-D2B0-4EA6-95E1-31FF72C09482}" sibTransId="{882712D6-0105-4E25-9603-397AF6F63BB5}"/>
    <dgm:cxn modelId="{3A275B06-9124-4F03-828E-46B736B210EC}" type="presOf" srcId="{68E602EE-7022-471B-8978-2B7F68D5D06D}" destId="{C683BC06-3857-43DE-ABB6-04AEC15BFA29}" srcOrd="0" destOrd="1" presId="urn:microsoft.com/office/officeart/2005/8/layout/vList5"/>
    <dgm:cxn modelId="{A5BFBAC2-4E5D-4769-ADBA-3B3B074A5CFC}" srcId="{6E03E56C-E581-4A8B-9258-18A5B7F7F08B}" destId="{23B102EC-C2C8-4CC0-8B6F-1F1DD26DAB17}" srcOrd="2" destOrd="0" parTransId="{47124EF6-DD6E-4DD3-9FBB-F7D59514F332}" sibTransId="{ABA95181-9384-4A91-837E-904FB30B26D5}"/>
    <dgm:cxn modelId="{3592489C-F92E-4779-A9CA-BCD6E17B6E69}" srcId="{FFDC7DDD-FA5A-46B2-BE59-F7FBD3007D36}" destId="{03CD221B-CD65-4C2C-966A-987562058925}" srcOrd="0" destOrd="0" parTransId="{AF1CB158-EEA3-4C3E-AB79-6565D28FDB31}" sibTransId="{C0DFDAA5-7E0E-4A27-8583-1B0BF2F1A7F4}"/>
    <dgm:cxn modelId="{E91266F1-A711-446D-A120-E70D11BC9619}" type="presOf" srcId="{FFDC7DDD-FA5A-46B2-BE59-F7FBD3007D36}" destId="{4B7810AB-895B-491B-9421-53F6987919DC}" srcOrd="0" destOrd="0" presId="urn:microsoft.com/office/officeart/2005/8/layout/vList5"/>
    <dgm:cxn modelId="{B03DF336-6DD4-4E0B-BC64-337E596EE054}" srcId="{0CD20E3C-1229-40B2-AE40-290D81DAD8BA}" destId="{3442DBC6-20CE-4D50-AD39-38A6EF460760}" srcOrd="1" destOrd="0" parTransId="{7B2BD9D4-E81C-4CDE-8EDC-767DAAEC14C7}" sibTransId="{7B02C946-50A4-47B1-8D06-4E8BB07FE17C}"/>
    <dgm:cxn modelId="{87DEDFB9-ECD8-4643-B45A-07E5141CAADD}" type="presOf" srcId="{3442DBC6-20CE-4D50-AD39-38A6EF460760}" destId="{62E92DB3-ACD8-40F8-A3E0-57B15875DD37}" srcOrd="0" destOrd="1" presId="urn:microsoft.com/office/officeart/2005/8/layout/vList5"/>
    <dgm:cxn modelId="{8974D030-B008-4275-AFD5-0E40730CA61A}" srcId="{504DE74E-C3D4-4155-999A-2B5313003C40}" destId="{A848AA68-6A71-4453-A5EB-22E9B3988719}" srcOrd="2" destOrd="0" parTransId="{E36536CA-B9F6-4A03-94F6-564136919AB1}" sibTransId="{2C2AC3E7-5096-4895-A9F6-B1D1BEF079C7}"/>
    <dgm:cxn modelId="{C9A93BF2-DCEC-413E-9C27-7A99AD714681}" srcId="{6E03E56C-E581-4A8B-9258-18A5B7F7F08B}" destId="{504DE74E-C3D4-4155-999A-2B5313003C40}" srcOrd="3" destOrd="0" parTransId="{F660DFFA-1279-4B73-9DAB-FFD5AF1AD2DF}" sibTransId="{BDB9727F-4306-4CE9-958B-BC415FAD8A13}"/>
    <dgm:cxn modelId="{A3D36AE6-187C-4BD2-AA78-71EBCD9FE8D3}" type="presOf" srcId="{A848AA68-6A71-4453-A5EB-22E9B3988719}" destId="{4E2DC8FE-F5D7-44C6-BC61-816EFF409740}" srcOrd="0" destOrd="2" presId="urn:microsoft.com/office/officeart/2005/8/layout/vList5"/>
    <dgm:cxn modelId="{ADEC3DE9-F92C-4B96-9708-6297E0965839}" srcId="{23B102EC-C2C8-4CC0-8B6F-1F1DD26DAB17}" destId="{73D3C055-648E-4761-9C86-2A80A7BD4F39}" srcOrd="0" destOrd="0" parTransId="{B0B5C82E-EBFA-4599-B69D-F1DB83284946}" sibTransId="{2DB0F035-47C1-4048-8453-B42171F4C524}"/>
    <dgm:cxn modelId="{9AC9D014-0180-4673-A042-E742E93EE007}" type="presOf" srcId="{6E03E56C-E581-4A8B-9258-18A5B7F7F08B}" destId="{12BA73C5-04B3-4B22-9505-525CC0ABA253}" srcOrd="0" destOrd="0" presId="urn:microsoft.com/office/officeart/2005/8/layout/vList5"/>
    <dgm:cxn modelId="{DE6BA154-5D13-4CA5-B1FF-E48B7384425B}" type="presOf" srcId="{621B40E8-E3BF-49F8-A6F1-42F897EDB0E9}" destId="{9E841F31-6DBC-499A-8EE4-F5A48641C91D}" srcOrd="0" destOrd="1" presId="urn:microsoft.com/office/officeart/2005/8/layout/vList5"/>
    <dgm:cxn modelId="{C7864336-1604-4A15-896F-C27EBB727A7A}" srcId="{6E03E56C-E581-4A8B-9258-18A5B7F7F08B}" destId="{0CD20E3C-1229-40B2-AE40-290D81DAD8BA}" srcOrd="1" destOrd="0" parTransId="{482EC826-416A-4986-9711-64D4357517D6}" sibTransId="{B51CE0D2-AD82-49A1-AA65-BE8C9B164349}"/>
    <dgm:cxn modelId="{1E0AFE8D-3587-4CBD-8C21-1094472096E5}" srcId="{0CD20E3C-1229-40B2-AE40-290D81DAD8BA}" destId="{6FD7E67C-A161-4E16-B994-22CADDE57C79}" srcOrd="0" destOrd="0" parTransId="{21222BD2-F31D-4837-A75C-A61E135C5EBA}" sibTransId="{6FA84A29-332D-44B2-B10C-897D4EB42D2A}"/>
    <dgm:cxn modelId="{246EE664-BB31-4968-AAB0-95183746A59C}" type="presOf" srcId="{504DE74E-C3D4-4155-999A-2B5313003C40}" destId="{84C15081-2FA4-45D2-9978-FBD8A987F3F2}" srcOrd="0" destOrd="0" presId="urn:microsoft.com/office/officeart/2005/8/layout/vList5"/>
    <dgm:cxn modelId="{7110C685-F366-446F-A46D-693DBC0C8414}" type="presOf" srcId="{03CD221B-CD65-4C2C-966A-987562058925}" destId="{C683BC06-3857-43DE-ABB6-04AEC15BFA29}" srcOrd="0" destOrd="0" presId="urn:microsoft.com/office/officeart/2005/8/layout/vList5"/>
    <dgm:cxn modelId="{77C5A29A-F6CF-420B-8E2E-7438A2C511F3}" type="presOf" srcId="{73D3C055-648E-4761-9C86-2A80A7BD4F39}" destId="{9E841F31-6DBC-499A-8EE4-F5A48641C91D}" srcOrd="0" destOrd="0" presId="urn:microsoft.com/office/officeart/2005/8/layout/vList5"/>
    <dgm:cxn modelId="{6957D20F-C245-4BCD-967D-2D2E08FC0A0E}" srcId="{FFDC7DDD-FA5A-46B2-BE59-F7FBD3007D36}" destId="{68E602EE-7022-471B-8978-2B7F68D5D06D}" srcOrd="1" destOrd="0" parTransId="{48F5CBE3-FC17-453D-A5D7-B7A31A9F3DDF}" sibTransId="{9201EBCB-C8C4-45F5-AAB1-6E92DC09545D}"/>
    <dgm:cxn modelId="{E116EC54-508C-40C0-A4A7-D0205EB839E2}" srcId="{FFDC7DDD-FA5A-46B2-BE59-F7FBD3007D36}" destId="{C02B6AD4-11D4-4140-A9A3-7CB310929BA0}" srcOrd="2" destOrd="0" parTransId="{47754E44-0079-4A91-B0D5-2F1E4111D0AD}" sibTransId="{7A0851E7-313C-4283-80D6-0095FD314781}"/>
    <dgm:cxn modelId="{9E88A16E-A702-4043-95CF-08C8A1EB85E2}" type="presOf" srcId="{D7E4CB1C-E6EA-4FAB-B342-2EBD9FC161D1}" destId="{4E2DC8FE-F5D7-44C6-BC61-816EFF409740}" srcOrd="0" destOrd="1" presId="urn:microsoft.com/office/officeart/2005/8/layout/vList5"/>
    <dgm:cxn modelId="{087BF38C-7707-4627-9ECF-C53E0AF3E88B}" srcId="{23B102EC-C2C8-4CC0-8B6F-1F1DD26DAB17}" destId="{621B40E8-E3BF-49F8-A6F1-42F897EDB0E9}" srcOrd="1" destOrd="0" parTransId="{73BF80EB-0A50-4CCD-9B27-D4AD81A932A6}" sibTransId="{3855FEE0-0B2B-4769-8B7B-801ECBDBAC89}"/>
    <dgm:cxn modelId="{02C2568C-ADF0-4C76-9C3C-1FEE96AB79B4}" type="presOf" srcId="{23B102EC-C2C8-4CC0-8B6F-1F1DD26DAB17}" destId="{87882D44-1A4B-4044-92D4-72A161B110FF}" srcOrd="0" destOrd="0" presId="urn:microsoft.com/office/officeart/2005/8/layout/vList5"/>
    <dgm:cxn modelId="{4B60212A-1F9D-448E-A5A1-AD059C4739A2}" type="presOf" srcId="{9D5DF423-16CC-45C1-9CE2-AA159FB0D424}" destId="{4E2DC8FE-F5D7-44C6-BC61-816EFF409740}" srcOrd="0" destOrd="0" presId="urn:microsoft.com/office/officeart/2005/8/layout/vList5"/>
    <dgm:cxn modelId="{01D52F2D-EA7E-454E-9306-B7B5F88C35E2}" type="presOf" srcId="{6FD7E67C-A161-4E16-B994-22CADDE57C79}" destId="{62E92DB3-ACD8-40F8-A3E0-57B15875DD37}" srcOrd="0" destOrd="0" presId="urn:microsoft.com/office/officeart/2005/8/layout/vList5"/>
    <dgm:cxn modelId="{6CAAF937-B95B-431F-AB6A-47EBDDD6AD2B}" type="presOf" srcId="{C02B6AD4-11D4-4140-A9A3-7CB310929BA0}" destId="{C683BC06-3857-43DE-ABB6-04AEC15BFA29}" srcOrd="0" destOrd="2" presId="urn:microsoft.com/office/officeart/2005/8/layout/vList5"/>
    <dgm:cxn modelId="{46D08EFD-90B0-4178-AF90-DE001E9DFE6B}" type="presParOf" srcId="{12BA73C5-04B3-4B22-9505-525CC0ABA253}" destId="{DBD2012F-8003-47DD-986B-CFDD8E43A006}" srcOrd="0" destOrd="0" presId="urn:microsoft.com/office/officeart/2005/8/layout/vList5"/>
    <dgm:cxn modelId="{6B5B3D5C-C41C-471C-B4A6-AB68F1043DB7}" type="presParOf" srcId="{DBD2012F-8003-47DD-986B-CFDD8E43A006}" destId="{4B7810AB-895B-491B-9421-53F6987919DC}" srcOrd="0" destOrd="0" presId="urn:microsoft.com/office/officeart/2005/8/layout/vList5"/>
    <dgm:cxn modelId="{C12F17AA-7CE6-4FA6-B5CB-18ACE747F563}" type="presParOf" srcId="{DBD2012F-8003-47DD-986B-CFDD8E43A006}" destId="{C683BC06-3857-43DE-ABB6-04AEC15BFA29}" srcOrd="1" destOrd="0" presId="urn:microsoft.com/office/officeart/2005/8/layout/vList5"/>
    <dgm:cxn modelId="{895ED29E-0898-4033-9A6E-44E75651883D}" type="presParOf" srcId="{12BA73C5-04B3-4B22-9505-525CC0ABA253}" destId="{3FBCB615-A790-484B-80FB-3037D1C18B96}" srcOrd="1" destOrd="0" presId="urn:microsoft.com/office/officeart/2005/8/layout/vList5"/>
    <dgm:cxn modelId="{B637307C-89F3-4F80-995A-9D889D00E9D3}" type="presParOf" srcId="{12BA73C5-04B3-4B22-9505-525CC0ABA253}" destId="{78BCD7B3-4C23-4EE4-B49B-9FD8236ECF9D}" srcOrd="2" destOrd="0" presId="urn:microsoft.com/office/officeart/2005/8/layout/vList5"/>
    <dgm:cxn modelId="{C43D9644-54FF-439B-A46D-C484292EAE69}" type="presParOf" srcId="{78BCD7B3-4C23-4EE4-B49B-9FD8236ECF9D}" destId="{D5A3BF15-8803-410E-A193-E5D19B5C3A85}" srcOrd="0" destOrd="0" presId="urn:microsoft.com/office/officeart/2005/8/layout/vList5"/>
    <dgm:cxn modelId="{BC7A854F-CCE7-4F4F-B509-4B7793D326C8}" type="presParOf" srcId="{78BCD7B3-4C23-4EE4-B49B-9FD8236ECF9D}" destId="{62E92DB3-ACD8-40F8-A3E0-57B15875DD37}" srcOrd="1" destOrd="0" presId="urn:microsoft.com/office/officeart/2005/8/layout/vList5"/>
    <dgm:cxn modelId="{D761B5BA-27EE-46CC-BFF7-8EF38E683526}" type="presParOf" srcId="{12BA73C5-04B3-4B22-9505-525CC0ABA253}" destId="{3688E9B3-30C1-487E-BD96-E1872E5FFC3A}" srcOrd="3" destOrd="0" presId="urn:microsoft.com/office/officeart/2005/8/layout/vList5"/>
    <dgm:cxn modelId="{58312AA7-32C9-41EC-B4DF-FD18DF3F4FC0}" type="presParOf" srcId="{12BA73C5-04B3-4B22-9505-525CC0ABA253}" destId="{08036C9C-362A-4953-88DC-95C2E758F881}" srcOrd="4" destOrd="0" presId="urn:microsoft.com/office/officeart/2005/8/layout/vList5"/>
    <dgm:cxn modelId="{F1D7C598-CFA3-42B4-8447-144BFA5A485E}" type="presParOf" srcId="{08036C9C-362A-4953-88DC-95C2E758F881}" destId="{87882D44-1A4B-4044-92D4-72A161B110FF}" srcOrd="0" destOrd="0" presId="urn:microsoft.com/office/officeart/2005/8/layout/vList5"/>
    <dgm:cxn modelId="{51896F4C-4AE7-458E-8F2B-82341B21FCBC}" type="presParOf" srcId="{08036C9C-362A-4953-88DC-95C2E758F881}" destId="{9E841F31-6DBC-499A-8EE4-F5A48641C91D}" srcOrd="1" destOrd="0" presId="urn:microsoft.com/office/officeart/2005/8/layout/vList5"/>
    <dgm:cxn modelId="{30AD062C-321B-4557-88C3-C33227F38C17}" type="presParOf" srcId="{12BA73C5-04B3-4B22-9505-525CC0ABA253}" destId="{7AFD2E66-B6D0-4E69-A02A-F2592AEE7704}" srcOrd="5" destOrd="0" presId="urn:microsoft.com/office/officeart/2005/8/layout/vList5"/>
    <dgm:cxn modelId="{CF82130F-DD0F-4C08-8B07-B1F8F4EA7628}" type="presParOf" srcId="{12BA73C5-04B3-4B22-9505-525CC0ABA253}" destId="{8270738D-F256-4738-8073-D9EEB8E09BAF}" srcOrd="6" destOrd="0" presId="urn:microsoft.com/office/officeart/2005/8/layout/vList5"/>
    <dgm:cxn modelId="{002E1767-95B4-48A9-B4BF-EA3D8CC5DB56}" type="presParOf" srcId="{8270738D-F256-4738-8073-D9EEB8E09BAF}" destId="{84C15081-2FA4-45D2-9978-FBD8A987F3F2}" srcOrd="0" destOrd="0" presId="urn:microsoft.com/office/officeart/2005/8/layout/vList5"/>
    <dgm:cxn modelId="{9EFE88E5-7D4A-4468-BCCB-861B1D5CAB9B}" type="presParOf" srcId="{8270738D-F256-4738-8073-D9EEB8E09BAF}" destId="{4E2DC8FE-F5D7-44C6-BC61-816EFF4097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8032A-B359-4AE2-A385-50C50EA5DA7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E6EEE7-BB68-4BDD-9EF1-2B2FE2F93475}">
      <dgm:prSet phldrT="[Text]" custT="1"/>
      <dgm:spPr/>
      <dgm:t>
        <a:bodyPr/>
        <a:lstStyle/>
        <a:p>
          <a:r>
            <a:rPr lang="cs-CZ" sz="1800" dirty="0"/>
            <a:t>Územní odbor IROP pro Liberecký kraj</a:t>
          </a:r>
        </a:p>
      </dgm:t>
    </dgm:pt>
    <dgm:pt modelId="{921DEFFA-30A7-4355-BFC4-6156CB36AAF1}" type="parTrans" cxnId="{AFEF8DC4-2A44-4B2F-9244-6CFCEC8093BF}">
      <dgm:prSet/>
      <dgm:spPr/>
      <dgm:t>
        <a:bodyPr/>
        <a:lstStyle/>
        <a:p>
          <a:endParaRPr lang="cs-CZ"/>
        </a:p>
      </dgm:t>
    </dgm:pt>
    <dgm:pt modelId="{A9A2027D-32DE-4510-B23F-2F995EC3643A}" type="sibTrans" cxnId="{AFEF8DC4-2A44-4B2F-9244-6CFCEC8093BF}">
      <dgm:prSet/>
      <dgm:spPr/>
      <dgm:t>
        <a:bodyPr/>
        <a:lstStyle/>
        <a:p>
          <a:endParaRPr lang="cs-CZ"/>
        </a:p>
      </dgm:t>
    </dgm:pt>
    <dgm:pt modelId="{C5189D47-8789-4712-A29E-A600598161C6}">
      <dgm:prSet phldrT="[Text]" custT="1"/>
      <dgm:spPr/>
      <dgm:t>
        <a:bodyPr/>
        <a:lstStyle/>
        <a:p>
          <a:r>
            <a:rPr lang="cs-CZ" sz="1800" dirty="0"/>
            <a:t>Oddělení hodnocení a kontroly</a:t>
          </a:r>
        </a:p>
      </dgm:t>
    </dgm:pt>
    <dgm:pt modelId="{DEEA0783-AA14-405A-AECD-3F848C8C6855}" type="parTrans" cxnId="{B641330E-893C-4883-AB90-6A2C2194A066}">
      <dgm:prSet/>
      <dgm:spPr/>
      <dgm:t>
        <a:bodyPr/>
        <a:lstStyle/>
        <a:p>
          <a:endParaRPr lang="cs-CZ"/>
        </a:p>
      </dgm:t>
    </dgm:pt>
    <dgm:pt modelId="{CB8D326B-6C96-4163-A968-89E5DB06E2B5}" type="sibTrans" cxnId="{B641330E-893C-4883-AB90-6A2C2194A066}">
      <dgm:prSet/>
      <dgm:spPr/>
      <dgm:t>
        <a:bodyPr/>
        <a:lstStyle/>
        <a:p>
          <a:endParaRPr lang="cs-CZ"/>
        </a:p>
      </dgm:t>
    </dgm:pt>
    <dgm:pt modelId="{7F6C0EEF-A6B9-4558-86EA-53B15BE7EA82}">
      <dgm:prSet phldrT="[Text]" custT="1"/>
      <dgm:spPr/>
      <dgm:t>
        <a:bodyPr/>
        <a:lstStyle/>
        <a:p>
          <a:r>
            <a:rPr lang="cs-CZ" sz="1800" dirty="0"/>
            <a:t>Oddělení realizace</a:t>
          </a:r>
        </a:p>
      </dgm:t>
    </dgm:pt>
    <dgm:pt modelId="{0262B3AC-8E2D-440D-9DEE-ECB294A513C3}" type="parTrans" cxnId="{81D1E547-1C1C-498E-BA92-EED24C9CE204}">
      <dgm:prSet/>
      <dgm:spPr/>
      <dgm:t>
        <a:bodyPr/>
        <a:lstStyle/>
        <a:p>
          <a:endParaRPr lang="cs-CZ"/>
        </a:p>
      </dgm:t>
    </dgm:pt>
    <dgm:pt modelId="{BF7C0DCC-58B1-4A0C-BEF7-DB1CDB647FCA}" type="sibTrans" cxnId="{81D1E547-1C1C-498E-BA92-EED24C9CE204}">
      <dgm:prSet/>
      <dgm:spPr/>
      <dgm:t>
        <a:bodyPr/>
        <a:lstStyle/>
        <a:p>
          <a:endParaRPr lang="cs-CZ"/>
        </a:p>
      </dgm:t>
    </dgm:pt>
    <dgm:pt modelId="{0ACBF7AF-6E54-4A70-8B7A-F3A4FA908957}" type="pres">
      <dgm:prSet presAssocID="{E4D8032A-B359-4AE2-A385-50C50EA5DA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F1D8B09-2BFE-4875-9E3D-ED292E49D292}" type="pres">
      <dgm:prSet presAssocID="{C7E6EEE7-BB68-4BDD-9EF1-2B2FE2F93475}" presName="hierRoot1" presStyleCnt="0">
        <dgm:presLayoutVars>
          <dgm:hierBranch val="init"/>
        </dgm:presLayoutVars>
      </dgm:prSet>
      <dgm:spPr/>
    </dgm:pt>
    <dgm:pt modelId="{33FE031B-A179-4880-9461-8B00C2F0E86C}" type="pres">
      <dgm:prSet presAssocID="{C7E6EEE7-BB68-4BDD-9EF1-2B2FE2F93475}" presName="rootComposite1" presStyleCnt="0"/>
      <dgm:spPr/>
    </dgm:pt>
    <dgm:pt modelId="{74754F77-756A-4769-A7EA-21B632DBFC12}" type="pres">
      <dgm:prSet presAssocID="{C7E6EEE7-BB68-4BDD-9EF1-2B2FE2F93475}" presName="rootText1" presStyleLbl="node0" presStyleIdx="0" presStyleCnt="1" custScaleY="86238" custLinFactNeighborX="790" custLinFactNeighborY="-287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3E65EA-9876-466A-A836-6E3932370765}" type="pres">
      <dgm:prSet presAssocID="{C7E6EEE7-BB68-4BDD-9EF1-2B2FE2F9347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5CE84228-868D-4F7D-BDF6-E0EF172B112F}" type="pres">
      <dgm:prSet presAssocID="{C7E6EEE7-BB68-4BDD-9EF1-2B2FE2F93475}" presName="hierChild2" presStyleCnt="0"/>
      <dgm:spPr/>
    </dgm:pt>
    <dgm:pt modelId="{9B33449C-DAEE-4D93-8E33-BEBA59771DAF}" type="pres">
      <dgm:prSet presAssocID="{DEEA0783-AA14-405A-AECD-3F848C8C6855}" presName="Name37" presStyleLbl="parChTrans1D2" presStyleIdx="0" presStyleCnt="2"/>
      <dgm:spPr/>
      <dgm:t>
        <a:bodyPr/>
        <a:lstStyle/>
        <a:p>
          <a:endParaRPr lang="cs-CZ"/>
        </a:p>
      </dgm:t>
    </dgm:pt>
    <dgm:pt modelId="{2A47EB15-E271-4F84-A9A2-1870A4FBE365}" type="pres">
      <dgm:prSet presAssocID="{C5189D47-8789-4712-A29E-A600598161C6}" presName="hierRoot2" presStyleCnt="0">
        <dgm:presLayoutVars>
          <dgm:hierBranch val="init"/>
        </dgm:presLayoutVars>
      </dgm:prSet>
      <dgm:spPr/>
    </dgm:pt>
    <dgm:pt modelId="{4DE7272D-7550-428F-982F-53FCA9212EF4}" type="pres">
      <dgm:prSet presAssocID="{C5189D47-8789-4712-A29E-A600598161C6}" presName="rootComposite" presStyleCnt="0"/>
      <dgm:spPr/>
    </dgm:pt>
    <dgm:pt modelId="{D849A7FD-CE68-4BC1-813A-CEB22F8AC40E}" type="pres">
      <dgm:prSet presAssocID="{C5189D47-8789-4712-A29E-A600598161C6}" presName="rootText" presStyleLbl="node2" presStyleIdx="0" presStyleCnt="2" custScaleY="90668" custLinFactNeighborX="-53" custLinFactNeighborY="-262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108278-194F-4B0E-B204-2A432EF931BE}" type="pres">
      <dgm:prSet presAssocID="{C5189D47-8789-4712-A29E-A600598161C6}" presName="rootConnector" presStyleLbl="node2" presStyleIdx="0" presStyleCnt="2"/>
      <dgm:spPr/>
      <dgm:t>
        <a:bodyPr/>
        <a:lstStyle/>
        <a:p>
          <a:endParaRPr lang="cs-CZ"/>
        </a:p>
      </dgm:t>
    </dgm:pt>
    <dgm:pt modelId="{ADE7F8F2-46A9-40CF-BD8F-A9DFCD8D9799}" type="pres">
      <dgm:prSet presAssocID="{C5189D47-8789-4712-A29E-A600598161C6}" presName="hierChild4" presStyleCnt="0"/>
      <dgm:spPr/>
    </dgm:pt>
    <dgm:pt modelId="{573C8CB9-99B1-41AB-BE1F-517B313EB0DA}" type="pres">
      <dgm:prSet presAssocID="{C5189D47-8789-4712-A29E-A600598161C6}" presName="hierChild5" presStyleCnt="0"/>
      <dgm:spPr/>
    </dgm:pt>
    <dgm:pt modelId="{7D467EA9-8E03-4D5E-BDA3-1E957CAB33F6}" type="pres">
      <dgm:prSet presAssocID="{0262B3AC-8E2D-440D-9DEE-ECB294A513C3}" presName="Name37" presStyleLbl="parChTrans1D2" presStyleIdx="1" presStyleCnt="2"/>
      <dgm:spPr/>
      <dgm:t>
        <a:bodyPr/>
        <a:lstStyle/>
        <a:p>
          <a:endParaRPr lang="cs-CZ"/>
        </a:p>
      </dgm:t>
    </dgm:pt>
    <dgm:pt modelId="{33C398FF-DA1B-48EE-8F29-261FF6C48E17}" type="pres">
      <dgm:prSet presAssocID="{7F6C0EEF-A6B9-4558-86EA-53B15BE7EA82}" presName="hierRoot2" presStyleCnt="0">
        <dgm:presLayoutVars>
          <dgm:hierBranch val="init"/>
        </dgm:presLayoutVars>
      </dgm:prSet>
      <dgm:spPr/>
    </dgm:pt>
    <dgm:pt modelId="{8F491EFC-033F-4710-BB3C-3038F8778D2E}" type="pres">
      <dgm:prSet presAssocID="{7F6C0EEF-A6B9-4558-86EA-53B15BE7EA82}" presName="rootComposite" presStyleCnt="0"/>
      <dgm:spPr/>
    </dgm:pt>
    <dgm:pt modelId="{A2B90399-D503-4746-B6C5-8E505F9FFA1B}" type="pres">
      <dgm:prSet presAssocID="{7F6C0EEF-A6B9-4558-86EA-53B15BE7EA82}" presName="rootText" presStyleLbl="node2" presStyleIdx="1" presStyleCnt="2" custScaleY="90668" custLinFactNeighborX="-2567" custLinFactNeighborY="-2624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6A21A8-9958-4C97-A554-A732E67DB40E}" type="pres">
      <dgm:prSet presAssocID="{7F6C0EEF-A6B9-4558-86EA-53B15BE7EA82}" presName="rootConnector" presStyleLbl="node2" presStyleIdx="1" presStyleCnt="2"/>
      <dgm:spPr/>
      <dgm:t>
        <a:bodyPr/>
        <a:lstStyle/>
        <a:p>
          <a:endParaRPr lang="cs-CZ"/>
        </a:p>
      </dgm:t>
    </dgm:pt>
    <dgm:pt modelId="{96182570-939B-45B4-8529-1A6C29E0E846}" type="pres">
      <dgm:prSet presAssocID="{7F6C0EEF-A6B9-4558-86EA-53B15BE7EA82}" presName="hierChild4" presStyleCnt="0"/>
      <dgm:spPr/>
    </dgm:pt>
    <dgm:pt modelId="{51F1E11F-47CA-4706-A039-9893311F1038}" type="pres">
      <dgm:prSet presAssocID="{7F6C0EEF-A6B9-4558-86EA-53B15BE7EA82}" presName="hierChild5" presStyleCnt="0"/>
      <dgm:spPr/>
    </dgm:pt>
    <dgm:pt modelId="{D6231EBD-9F7A-406F-AF06-47C332C1E089}" type="pres">
      <dgm:prSet presAssocID="{C7E6EEE7-BB68-4BDD-9EF1-2B2FE2F93475}" presName="hierChild3" presStyleCnt="0"/>
      <dgm:spPr/>
    </dgm:pt>
  </dgm:ptLst>
  <dgm:cxnLst>
    <dgm:cxn modelId="{B641330E-893C-4883-AB90-6A2C2194A066}" srcId="{C7E6EEE7-BB68-4BDD-9EF1-2B2FE2F93475}" destId="{C5189D47-8789-4712-A29E-A600598161C6}" srcOrd="0" destOrd="0" parTransId="{DEEA0783-AA14-405A-AECD-3F848C8C6855}" sibTransId="{CB8D326B-6C96-4163-A968-89E5DB06E2B5}"/>
    <dgm:cxn modelId="{E0D7C3A9-3F53-4B4D-AC00-75F85CDC21A5}" type="presOf" srcId="{7F6C0EEF-A6B9-4558-86EA-53B15BE7EA82}" destId="{A2B90399-D503-4746-B6C5-8E505F9FFA1B}" srcOrd="0" destOrd="0" presId="urn:microsoft.com/office/officeart/2005/8/layout/orgChart1"/>
    <dgm:cxn modelId="{2380062F-E694-4B0E-A0D6-2F7A822DD936}" type="presOf" srcId="{7F6C0EEF-A6B9-4558-86EA-53B15BE7EA82}" destId="{BB6A21A8-9958-4C97-A554-A732E67DB40E}" srcOrd="1" destOrd="0" presId="urn:microsoft.com/office/officeart/2005/8/layout/orgChart1"/>
    <dgm:cxn modelId="{98EF476F-4597-4725-91EC-1ACA3AB591F0}" type="presOf" srcId="{C7E6EEE7-BB68-4BDD-9EF1-2B2FE2F93475}" destId="{74754F77-756A-4769-A7EA-21B632DBFC12}" srcOrd="0" destOrd="0" presId="urn:microsoft.com/office/officeart/2005/8/layout/orgChart1"/>
    <dgm:cxn modelId="{81D1E547-1C1C-498E-BA92-EED24C9CE204}" srcId="{C7E6EEE7-BB68-4BDD-9EF1-2B2FE2F93475}" destId="{7F6C0EEF-A6B9-4558-86EA-53B15BE7EA82}" srcOrd="1" destOrd="0" parTransId="{0262B3AC-8E2D-440D-9DEE-ECB294A513C3}" sibTransId="{BF7C0DCC-58B1-4A0C-BEF7-DB1CDB647FCA}"/>
    <dgm:cxn modelId="{7C8211E5-2034-405C-B6E2-4E775FE6961A}" type="presOf" srcId="{C5189D47-8789-4712-A29E-A600598161C6}" destId="{7F108278-194F-4B0E-B204-2A432EF931BE}" srcOrd="1" destOrd="0" presId="urn:microsoft.com/office/officeart/2005/8/layout/orgChart1"/>
    <dgm:cxn modelId="{9C97B076-BF40-40C3-9BAF-EF5282A80D99}" type="presOf" srcId="{DEEA0783-AA14-405A-AECD-3F848C8C6855}" destId="{9B33449C-DAEE-4D93-8E33-BEBA59771DAF}" srcOrd="0" destOrd="0" presId="urn:microsoft.com/office/officeart/2005/8/layout/orgChart1"/>
    <dgm:cxn modelId="{E615B984-782C-4EF7-BA5B-8BEC862FC03B}" type="presOf" srcId="{0262B3AC-8E2D-440D-9DEE-ECB294A513C3}" destId="{7D467EA9-8E03-4D5E-BDA3-1E957CAB33F6}" srcOrd="0" destOrd="0" presId="urn:microsoft.com/office/officeart/2005/8/layout/orgChart1"/>
    <dgm:cxn modelId="{AFEF8DC4-2A44-4B2F-9244-6CFCEC8093BF}" srcId="{E4D8032A-B359-4AE2-A385-50C50EA5DA78}" destId="{C7E6EEE7-BB68-4BDD-9EF1-2B2FE2F93475}" srcOrd="0" destOrd="0" parTransId="{921DEFFA-30A7-4355-BFC4-6156CB36AAF1}" sibTransId="{A9A2027D-32DE-4510-B23F-2F995EC3643A}"/>
    <dgm:cxn modelId="{5EC9A638-F4C9-4200-B87B-BA6A30D15E76}" type="presOf" srcId="{C7E6EEE7-BB68-4BDD-9EF1-2B2FE2F93475}" destId="{D83E65EA-9876-466A-A836-6E3932370765}" srcOrd="1" destOrd="0" presId="urn:microsoft.com/office/officeart/2005/8/layout/orgChart1"/>
    <dgm:cxn modelId="{D4054CBD-F45D-4E67-A36D-77F820018C06}" type="presOf" srcId="{C5189D47-8789-4712-A29E-A600598161C6}" destId="{D849A7FD-CE68-4BC1-813A-CEB22F8AC40E}" srcOrd="0" destOrd="0" presId="urn:microsoft.com/office/officeart/2005/8/layout/orgChart1"/>
    <dgm:cxn modelId="{383BE91D-01A4-4C13-9073-D04F56DB43EA}" type="presOf" srcId="{E4D8032A-B359-4AE2-A385-50C50EA5DA78}" destId="{0ACBF7AF-6E54-4A70-8B7A-F3A4FA908957}" srcOrd="0" destOrd="0" presId="urn:microsoft.com/office/officeart/2005/8/layout/orgChart1"/>
    <dgm:cxn modelId="{523D520A-74DA-4C09-9E54-485140B57001}" type="presParOf" srcId="{0ACBF7AF-6E54-4A70-8B7A-F3A4FA908957}" destId="{9F1D8B09-2BFE-4875-9E3D-ED292E49D292}" srcOrd="0" destOrd="0" presId="urn:microsoft.com/office/officeart/2005/8/layout/orgChart1"/>
    <dgm:cxn modelId="{8710F101-0EE4-4E96-A514-CBDD8D3F39B7}" type="presParOf" srcId="{9F1D8B09-2BFE-4875-9E3D-ED292E49D292}" destId="{33FE031B-A179-4880-9461-8B00C2F0E86C}" srcOrd="0" destOrd="0" presId="urn:microsoft.com/office/officeart/2005/8/layout/orgChart1"/>
    <dgm:cxn modelId="{B049EF56-2770-4C37-BEC2-CBD3EF7000B3}" type="presParOf" srcId="{33FE031B-A179-4880-9461-8B00C2F0E86C}" destId="{74754F77-756A-4769-A7EA-21B632DBFC12}" srcOrd="0" destOrd="0" presId="urn:microsoft.com/office/officeart/2005/8/layout/orgChart1"/>
    <dgm:cxn modelId="{3A141C2A-0333-42F6-BEA5-9A390240A502}" type="presParOf" srcId="{33FE031B-A179-4880-9461-8B00C2F0E86C}" destId="{D83E65EA-9876-466A-A836-6E3932370765}" srcOrd="1" destOrd="0" presId="urn:microsoft.com/office/officeart/2005/8/layout/orgChart1"/>
    <dgm:cxn modelId="{AFA8D5F5-856B-472F-827B-A702F1E6EA27}" type="presParOf" srcId="{9F1D8B09-2BFE-4875-9E3D-ED292E49D292}" destId="{5CE84228-868D-4F7D-BDF6-E0EF172B112F}" srcOrd="1" destOrd="0" presId="urn:microsoft.com/office/officeart/2005/8/layout/orgChart1"/>
    <dgm:cxn modelId="{C0DA710D-13A1-4348-A6B7-1DBA23DCE4F8}" type="presParOf" srcId="{5CE84228-868D-4F7D-BDF6-E0EF172B112F}" destId="{9B33449C-DAEE-4D93-8E33-BEBA59771DAF}" srcOrd="0" destOrd="0" presId="urn:microsoft.com/office/officeart/2005/8/layout/orgChart1"/>
    <dgm:cxn modelId="{CCC298A0-EEC3-4C42-B52B-73F1E08F3F01}" type="presParOf" srcId="{5CE84228-868D-4F7D-BDF6-E0EF172B112F}" destId="{2A47EB15-E271-4F84-A9A2-1870A4FBE365}" srcOrd="1" destOrd="0" presId="urn:microsoft.com/office/officeart/2005/8/layout/orgChart1"/>
    <dgm:cxn modelId="{59878E7F-45DF-430C-9F58-39712255EDDD}" type="presParOf" srcId="{2A47EB15-E271-4F84-A9A2-1870A4FBE365}" destId="{4DE7272D-7550-428F-982F-53FCA9212EF4}" srcOrd="0" destOrd="0" presId="urn:microsoft.com/office/officeart/2005/8/layout/orgChart1"/>
    <dgm:cxn modelId="{81A7AC6D-6209-43EB-8CAF-493795A657BC}" type="presParOf" srcId="{4DE7272D-7550-428F-982F-53FCA9212EF4}" destId="{D849A7FD-CE68-4BC1-813A-CEB22F8AC40E}" srcOrd="0" destOrd="0" presId="urn:microsoft.com/office/officeart/2005/8/layout/orgChart1"/>
    <dgm:cxn modelId="{59FE7EAA-0B6B-4B18-9F3A-24BEE254142F}" type="presParOf" srcId="{4DE7272D-7550-428F-982F-53FCA9212EF4}" destId="{7F108278-194F-4B0E-B204-2A432EF931BE}" srcOrd="1" destOrd="0" presId="urn:microsoft.com/office/officeart/2005/8/layout/orgChart1"/>
    <dgm:cxn modelId="{D8574F13-7357-41B5-A0B3-CFB182D0B875}" type="presParOf" srcId="{2A47EB15-E271-4F84-A9A2-1870A4FBE365}" destId="{ADE7F8F2-46A9-40CF-BD8F-A9DFCD8D9799}" srcOrd="1" destOrd="0" presId="urn:microsoft.com/office/officeart/2005/8/layout/orgChart1"/>
    <dgm:cxn modelId="{330B0075-7862-4109-8B44-A6113C6D2396}" type="presParOf" srcId="{2A47EB15-E271-4F84-A9A2-1870A4FBE365}" destId="{573C8CB9-99B1-41AB-BE1F-517B313EB0DA}" srcOrd="2" destOrd="0" presId="urn:microsoft.com/office/officeart/2005/8/layout/orgChart1"/>
    <dgm:cxn modelId="{5D8517D5-F1D8-481B-9078-88AACEC660E6}" type="presParOf" srcId="{5CE84228-868D-4F7D-BDF6-E0EF172B112F}" destId="{7D467EA9-8E03-4D5E-BDA3-1E957CAB33F6}" srcOrd="2" destOrd="0" presId="urn:microsoft.com/office/officeart/2005/8/layout/orgChart1"/>
    <dgm:cxn modelId="{605796DF-C080-4962-B0F2-6DFEB0289FCC}" type="presParOf" srcId="{5CE84228-868D-4F7D-BDF6-E0EF172B112F}" destId="{33C398FF-DA1B-48EE-8F29-261FF6C48E17}" srcOrd="3" destOrd="0" presId="urn:microsoft.com/office/officeart/2005/8/layout/orgChart1"/>
    <dgm:cxn modelId="{15BDEAB5-E3BC-423B-8850-40635C6F19AB}" type="presParOf" srcId="{33C398FF-DA1B-48EE-8F29-261FF6C48E17}" destId="{8F491EFC-033F-4710-BB3C-3038F8778D2E}" srcOrd="0" destOrd="0" presId="urn:microsoft.com/office/officeart/2005/8/layout/orgChart1"/>
    <dgm:cxn modelId="{768EE53E-C94C-47FB-8F07-03847D6E7BAC}" type="presParOf" srcId="{8F491EFC-033F-4710-BB3C-3038F8778D2E}" destId="{A2B90399-D503-4746-B6C5-8E505F9FFA1B}" srcOrd="0" destOrd="0" presId="urn:microsoft.com/office/officeart/2005/8/layout/orgChart1"/>
    <dgm:cxn modelId="{FEAF12DD-0044-4AA1-A805-3B9CEB5BE5F9}" type="presParOf" srcId="{8F491EFC-033F-4710-BB3C-3038F8778D2E}" destId="{BB6A21A8-9958-4C97-A554-A732E67DB40E}" srcOrd="1" destOrd="0" presId="urn:microsoft.com/office/officeart/2005/8/layout/orgChart1"/>
    <dgm:cxn modelId="{B14F3AD9-DC24-41B0-8F42-C5E758E4F44E}" type="presParOf" srcId="{33C398FF-DA1B-48EE-8F29-261FF6C48E17}" destId="{96182570-939B-45B4-8529-1A6C29E0E846}" srcOrd="1" destOrd="0" presId="urn:microsoft.com/office/officeart/2005/8/layout/orgChart1"/>
    <dgm:cxn modelId="{E9E8AC20-8277-4EFA-BF20-0DF730736774}" type="presParOf" srcId="{33C398FF-DA1B-48EE-8F29-261FF6C48E17}" destId="{51F1E11F-47CA-4706-A039-9893311F1038}" srcOrd="2" destOrd="0" presId="urn:microsoft.com/office/officeart/2005/8/layout/orgChart1"/>
    <dgm:cxn modelId="{353DB8D8-4F74-4E00-A1B2-05BAB6FBA81B}" type="presParOf" srcId="{9F1D8B09-2BFE-4875-9E3D-ED292E49D292}" destId="{D6231EBD-9F7A-406F-AF06-47C332C1E0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3BC06-3857-43DE-ABB6-04AEC15BFA29}">
      <dsp:nvSpPr>
        <dsp:cNvPr id="0" name=""/>
        <dsp:cNvSpPr/>
      </dsp:nvSpPr>
      <dsp:spPr>
        <a:xfrm rot="5400000">
          <a:off x="4317588" y="-1810927"/>
          <a:ext cx="828663" cy="44535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1800" b="0" u="none" kern="1200" dirty="0"/>
            <a:t>prostřednictvím webu s prvotním</a:t>
          </a:r>
          <a:endParaRPr lang="cs-CZ" sz="18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1800" b="0" u="none" kern="1200" dirty="0"/>
            <a:t>rozdělením (vyplnění SC, aktivity, výzvy</a:t>
          </a:r>
          <a:endParaRPr lang="cs-CZ" sz="1800" u="non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1800" b="0" u="none" kern="1200" dirty="0"/>
            <a:t>nebo obecného tématu)</a:t>
          </a:r>
          <a:endParaRPr lang="cs-CZ" sz="1800" u="none" kern="1200" dirty="0"/>
        </a:p>
      </dsp:txBody>
      <dsp:txXfrm rot="-5400000">
        <a:off x="2505134" y="41979"/>
        <a:ext cx="4413119" cy="747759"/>
      </dsp:txXfrm>
    </dsp:sp>
    <dsp:sp modelId="{4B7810AB-895B-491B-9421-53F6987919DC}">
      <dsp:nvSpPr>
        <dsp:cNvPr id="0" name=""/>
        <dsp:cNvSpPr/>
      </dsp:nvSpPr>
      <dsp:spPr>
        <a:xfrm>
          <a:off x="0" y="1722"/>
          <a:ext cx="2505134" cy="82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/>
            <a:t>Zadávání dotazů</a:t>
          </a:r>
        </a:p>
      </dsp:txBody>
      <dsp:txXfrm>
        <a:off x="40433" y="42155"/>
        <a:ext cx="2424268" cy="747406"/>
      </dsp:txXfrm>
    </dsp:sp>
    <dsp:sp modelId="{62E92DB3-ACD8-40F8-A3E0-57B15875DD37}">
      <dsp:nvSpPr>
        <dsp:cNvPr id="0" name=""/>
        <dsp:cNvSpPr/>
      </dsp:nvSpPr>
      <dsp:spPr>
        <a:xfrm rot="5400000">
          <a:off x="4405236" y="-953267"/>
          <a:ext cx="662618" cy="4457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800" u="none" kern="1200" dirty="0"/>
            <a:t> obecné (metodické), dotazy ke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cs-CZ" sz="1800" u="none" kern="1200" dirty="0"/>
            <a:t> specifickým cílům, aktivitám a výzvám</a:t>
          </a:r>
        </a:p>
      </dsp:txBody>
      <dsp:txXfrm rot="-5400000">
        <a:off x="2507583" y="976732"/>
        <a:ext cx="4425579" cy="597926"/>
      </dsp:txXfrm>
    </dsp:sp>
    <dsp:sp modelId="{D5A3BF15-8803-410E-A193-E5D19B5C3A85}">
      <dsp:nvSpPr>
        <dsp:cNvPr id="0" name=""/>
        <dsp:cNvSpPr/>
      </dsp:nvSpPr>
      <dsp:spPr>
        <a:xfrm>
          <a:off x="0" y="871603"/>
          <a:ext cx="2507582" cy="82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/>
            <a:t>Členění dotazů </a:t>
          </a:r>
          <a:r>
            <a:rPr lang="cs-CZ" sz="1800" u="none" kern="1200" dirty="0"/>
            <a:t> </a:t>
          </a:r>
          <a:endParaRPr lang="cs-CZ" sz="1800" b="1" u="none" kern="1200" dirty="0"/>
        </a:p>
      </dsp:txBody>
      <dsp:txXfrm>
        <a:off x="40433" y="912036"/>
        <a:ext cx="2426716" cy="747406"/>
      </dsp:txXfrm>
    </dsp:sp>
    <dsp:sp modelId="{9E841F31-6DBC-499A-8EE4-F5A48641C91D}">
      <dsp:nvSpPr>
        <dsp:cNvPr id="0" name=""/>
        <dsp:cNvSpPr/>
      </dsp:nvSpPr>
      <dsp:spPr>
        <a:xfrm rot="5400000">
          <a:off x="4405236" y="-73535"/>
          <a:ext cx="662618" cy="4457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1800" u="none" kern="1200" dirty="0"/>
            <a:t> zadaných na webových stránkách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1800" u="none" kern="1200" dirty="0"/>
            <a:t> prostřednictvím FAQ</a:t>
          </a:r>
        </a:p>
      </dsp:txBody>
      <dsp:txXfrm rot="-5400000">
        <a:off x="2507583" y="1856464"/>
        <a:ext cx="4425579" cy="597926"/>
      </dsp:txXfrm>
    </dsp:sp>
    <dsp:sp modelId="{87882D44-1A4B-4044-92D4-72A161B110FF}">
      <dsp:nvSpPr>
        <dsp:cNvPr id="0" name=""/>
        <dsp:cNvSpPr/>
      </dsp:nvSpPr>
      <dsp:spPr>
        <a:xfrm>
          <a:off x="0" y="1741290"/>
          <a:ext cx="2507582" cy="82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/>
            <a:t>Zveřejnění nejčastějších dotazů a odpovědí</a:t>
          </a:r>
        </a:p>
      </dsp:txBody>
      <dsp:txXfrm>
        <a:off x="40433" y="1781723"/>
        <a:ext cx="2426716" cy="747406"/>
      </dsp:txXfrm>
    </dsp:sp>
    <dsp:sp modelId="{4E2DC8FE-F5D7-44C6-BC61-816EFF409740}">
      <dsp:nvSpPr>
        <dsp:cNvPr id="0" name=""/>
        <dsp:cNvSpPr/>
      </dsp:nvSpPr>
      <dsp:spPr>
        <a:xfrm rot="5400000">
          <a:off x="4398472" y="783479"/>
          <a:ext cx="638213" cy="4407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u="none" kern="1200" dirty="0"/>
            <a:t>v případě opakujících se dotazů                       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u="none" kern="1200" dirty="0"/>
        </a:p>
      </dsp:txBody>
      <dsp:txXfrm rot="-5400000">
        <a:off x="2514027" y="2699080"/>
        <a:ext cx="4375949" cy="575903"/>
      </dsp:txXfrm>
    </dsp:sp>
    <dsp:sp modelId="{84C15081-2FA4-45D2-9978-FBD8A987F3F2}">
      <dsp:nvSpPr>
        <dsp:cNvPr id="0" name=""/>
        <dsp:cNvSpPr/>
      </dsp:nvSpPr>
      <dsp:spPr>
        <a:xfrm>
          <a:off x="0" y="2610976"/>
          <a:ext cx="2507582" cy="82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u="none" kern="1200" dirty="0"/>
            <a:t>Zajištění jednotnosti odpovědí</a:t>
          </a:r>
        </a:p>
      </dsp:txBody>
      <dsp:txXfrm>
        <a:off x="40433" y="2651409"/>
        <a:ext cx="2426716" cy="74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67EA9-8E03-4D5E-BDA3-1E957CAB33F6}">
      <dsp:nvSpPr>
        <dsp:cNvPr id="0" name=""/>
        <dsp:cNvSpPr/>
      </dsp:nvSpPr>
      <dsp:spPr>
        <a:xfrm>
          <a:off x="3069780" y="1315210"/>
          <a:ext cx="1575455" cy="614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517"/>
              </a:lnTo>
              <a:lnTo>
                <a:pt x="1575455" y="324517"/>
              </a:lnTo>
              <a:lnTo>
                <a:pt x="1575455" y="614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3449C-DAEE-4D93-8E33-BEBA59771DAF}">
      <dsp:nvSpPr>
        <dsp:cNvPr id="0" name=""/>
        <dsp:cNvSpPr/>
      </dsp:nvSpPr>
      <dsp:spPr>
        <a:xfrm>
          <a:off x="1378528" y="1315210"/>
          <a:ext cx="1691251" cy="614006"/>
        </a:xfrm>
        <a:custGeom>
          <a:avLst/>
          <a:gdLst/>
          <a:ahLst/>
          <a:cxnLst/>
          <a:rect l="0" t="0" r="0" b="0"/>
          <a:pathLst>
            <a:path>
              <a:moveTo>
                <a:pt x="1691251" y="0"/>
              </a:moveTo>
              <a:lnTo>
                <a:pt x="1691251" y="324517"/>
              </a:lnTo>
              <a:lnTo>
                <a:pt x="0" y="324517"/>
              </a:lnTo>
              <a:lnTo>
                <a:pt x="0" y="614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54F77-756A-4769-A7EA-21B632DBFC12}">
      <dsp:nvSpPr>
        <dsp:cNvPr id="0" name=""/>
        <dsp:cNvSpPr/>
      </dsp:nvSpPr>
      <dsp:spPr>
        <a:xfrm>
          <a:off x="1691260" y="126402"/>
          <a:ext cx="2757041" cy="1188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Územní odbor IROP pro Liberecký kraj</a:t>
          </a:r>
        </a:p>
      </dsp:txBody>
      <dsp:txXfrm>
        <a:off x="1691260" y="126402"/>
        <a:ext cx="2757041" cy="1188808"/>
      </dsp:txXfrm>
    </dsp:sp>
    <dsp:sp modelId="{D849A7FD-CE68-4BC1-813A-CEB22F8AC40E}">
      <dsp:nvSpPr>
        <dsp:cNvPr id="0" name=""/>
        <dsp:cNvSpPr/>
      </dsp:nvSpPr>
      <dsp:spPr>
        <a:xfrm>
          <a:off x="8" y="1929217"/>
          <a:ext cx="2757041" cy="1249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Oddělení hodnocení a kontroly</a:t>
          </a:r>
        </a:p>
      </dsp:txBody>
      <dsp:txXfrm>
        <a:off x="8" y="1929217"/>
        <a:ext cx="2757041" cy="1249876"/>
      </dsp:txXfrm>
    </dsp:sp>
    <dsp:sp modelId="{A2B90399-D503-4746-B6C5-8E505F9FFA1B}">
      <dsp:nvSpPr>
        <dsp:cNvPr id="0" name=""/>
        <dsp:cNvSpPr/>
      </dsp:nvSpPr>
      <dsp:spPr>
        <a:xfrm>
          <a:off x="3266716" y="1929217"/>
          <a:ext cx="2757041" cy="1249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Oddělení realizace</a:t>
          </a:r>
        </a:p>
      </dsp:txBody>
      <dsp:txXfrm>
        <a:off x="3266716" y="1929217"/>
        <a:ext cx="2757041" cy="1249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Doplnit piktogramy.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2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Kromě osobní, e-mailové či telefonické komunikace bude hlavním komunikačním kanálem SW aplikace.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2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71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Vyjma fakultních nemocnic.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40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5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3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9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/>
              <a:t>Zjistit, kolik úřadů má ISO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>
              <a:latin typeface="Corbel" panose="020B0503020204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3/32020</a:t>
            </a:r>
          </a:p>
        </p:txBody>
      </p:sp>
    </p:spTree>
    <p:extLst>
      <p:ext uri="{BB962C8B-B14F-4D97-AF65-F5344CB8AC3E}">
        <p14:creationId xmlns:p14="http://schemas.microsoft.com/office/powerpoint/2010/main" val="55952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Foto z dokončené části „I“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7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77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Cyklostezka Město Liberec – doplnit foto.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08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8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97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83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08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08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/>
              <a:t>Nastavit časovač k jednotlivým řádkům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Rekonstrukce dvou hlavních stávajících úseků silnice II/262 </a:t>
            </a:r>
            <a:r>
              <a:rPr lang="cs-CZ" sz="1200" dirty="0" err="1"/>
              <a:t>Dobranov</a:t>
            </a:r>
            <a:r>
              <a:rPr lang="cs-CZ" sz="1200" dirty="0"/>
              <a:t> – Děčínská x Pod Holým vrchem (Českolipsko), rekonstrukce okružní křižovatky se čtyřmi větvemi, </a:t>
            </a:r>
            <a:r>
              <a:rPr lang="cs-CZ" sz="1200" b="1" u="sng" dirty="0"/>
              <a:t>v celkové délce 5,363 km</a:t>
            </a:r>
            <a:r>
              <a:rPr lang="cs-CZ" sz="1200" dirty="0"/>
              <a:t>. Součástí je i </a:t>
            </a:r>
            <a:r>
              <a:rPr lang="cs-CZ" sz="1200" b="1" dirty="0"/>
              <a:t>rozšíření dopravního prostoru, rekonstrukce dvou mostů, dvou opěrných zdí, výstavba protihlukové stěny a obnova odvodnění v celém úseku, inženýrské sítě, veřejné osvětlení.</a:t>
            </a:r>
          </a:p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3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97" dirty="0"/>
              <a:t>Obrnice – mají</a:t>
            </a:r>
            <a:r>
              <a:rPr lang="cs-CZ" sz="1197" baseline="0" dirty="0"/>
              <a:t> 3 projekty v IROP, Ústecký kraj (všechny integrované)</a:t>
            </a:r>
          </a:p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2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Vytvoření zázemí pro práci terénních týmů ve dvou lokalitách Libereckého kraje - </a:t>
            </a:r>
            <a:r>
              <a:rPr lang="cs-CZ" sz="1200" b="1" dirty="0" err="1"/>
              <a:t>Tanvaldsko</a:t>
            </a:r>
            <a:r>
              <a:rPr lang="cs-CZ" sz="1200" b="1" dirty="0"/>
              <a:t> a Českolipsko</a:t>
            </a:r>
            <a:r>
              <a:rPr lang="cs-CZ" sz="1200" dirty="0"/>
              <a:t>; pořízení vnitřního vybavení pronajatého prostoru a 2 osobních automobilů</a:t>
            </a:r>
          </a:p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z="1197" dirty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7969E-8EB0-44D2-B743-96E9258D92A5}" type="slidenum">
              <a:rPr lang="cs-CZ" altLang="cs-CZ" smtClean="0">
                <a:latin typeface="Corbel" panose="020B0503020204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cs-CZ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34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je specialista mimo území, je možné se s ním spojit videokonferenční nebo přes </a:t>
            </a:r>
            <a:r>
              <a:rPr lang="cs-CZ" dirty="0" err="1"/>
              <a:t>Teams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B1E74-53D9-44C9-8577-BD28F3E66B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23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3/25/2019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Praha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r>
              <a:rPr lang="en-US"/>
              <a:t>Liberec, 29. září 2020, KÚ Libereckého kraje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g"/><Relationship Id="rId7" Type="http://schemas.openxmlformats.org/officeDocument/2006/relationships/image" Target="../media/image40.emf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emf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3.jp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cs/Vyzvy" TargetMode="Externa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tavba.tzb-info.cz/docu/clanky/0202/020260og.jpg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1669"/>
            <a:ext cx="7772400" cy="271466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pro regionální rozvoj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republiky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chemeClr val="tx2">
                      <a:lumMod val="60000"/>
                      <a:lumOff val="40000"/>
                      <a:alpha val="36000"/>
                    </a:schemeClr>
                  </a:outerShdw>
                </a:effectLst>
              </a:rPr>
              <a:t>Představení konzultačního servisu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077" y="4416784"/>
            <a:ext cx="6796046" cy="867393"/>
          </a:xfrm>
        </p:spPr>
        <p:txBody>
          <a:bodyPr>
            <a:normAutofit/>
          </a:bodyPr>
          <a:lstStyle/>
          <a:p>
            <a:r>
              <a:rPr lang="cs-CZ" sz="2000" dirty="0"/>
              <a:t>Ing. Simona Malá</a:t>
            </a:r>
          </a:p>
          <a:p>
            <a:r>
              <a:rPr lang="cs-CZ" sz="2000" dirty="0"/>
              <a:t>Ředitelka Územního odboru IROP pro Liberecký kraj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5FA4E5"/>
                </a:solidFill>
              </a:rPr>
              <a:t>29. 9. 2020</a:t>
            </a:r>
          </a:p>
          <a:p>
            <a:endParaRPr lang="en-US" sz="1200" dirty="0">
              <a:solidFill>
                <a:srgbClr val="5FA4E5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5584228"/>
            <a:ext cx="6400800" cy="570201"/>
          </a:xfrm>
        </p:spPr>
        <p:txBody>
          <a:bodyPr>
            <a:normAutofit/>
          </a:bodyPr>
          <a:lstStyle/>
          <a:p>
            <a:r>
              <a:rPr lang="cs-CZ" sz="1800" dirty="0"/>
              <a:t>Liberec, 29. 9. 2020, KÚ Libereckého kraje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9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Konzultační servis Centra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012055"/>
            <a:ext cx="7886700" cy="5665472"/>
          </a:xfrm>
        </p:spPr>
        <p:txBody>
          <a:bodyPr>
            <a:noAutofit/>
          </a:bodyPr>
          <a:lstStyle/>
          <a:p>
            <a:pPr marL="17145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000" b="0" dirty="0">
              <a:solidFill>
                <a:srgbClr val="00529C"/>
              </a:solidFill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Konzultační místa jsou žadatelům a příjemcům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     k dispozici </a:t>
            </a:r>
            <a:r>
              <a:rPr lang="cs-CZ" sz="2000" b="1" dirty="0"/>
              <a:t>na každém územním pracovišti</a:t>
            </a:r>
            <a:r>
              <a:rPr lang="cs-CZ" sz="2000" dirty="0"/>
              <a:t>.</a:t>
            </a:r>
            <a:endParaRPr lang="cs-CZ" sz="2000" b="1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Na všech územních pracovištích jsou konzultovány oblasti, o které je mezi žadateli největší zájem (např. vzdělávání, bezpečnost dopravy a cyklostezky)</a:t>
            </a:r>
            <a:r>
              <a:rPr lang="cs-CZ" sz="2000" dirty="0"/>
              <a:t>.</a:t>
            </a:r>
            <a:endParaRPr lang="cs-CZ" sz="20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cs-CZ" sz="2000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Některé z oblastí jsou konzultovány pouze na vybraných pracovištích z důvodu jejich specializace (např. zdravotnictví, silnice, nízkoemisní vozidla).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pic>
        <p:nvPicPr>
          <p:cNvPr id="10" name="Obrázek 9" descr="Customer consulting with client advisor and 2 clients (3d rendering)">
            <a:extLst>
              <a:ext uri="{FF2B5EF4-FFF2-40B4-BE49-F238E27FC236}">
                <a16:creationId xmlns:a16="http://schemas.microsoft.com/office/drawing/2014/main" id="{1AD46F6D-4D63-4B02-B890-89EFB131201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4642" r="6849" b="11430"/>
          <a:stretch/>
        </p:blipFill>
        <p:spPr bwMode="auto">
          <a:xfrm>
            <a:off x="6205589" y="1708545"/>
            <a:ext cx="1749391" cy="1322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3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Silnice II. a III. třídy 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Zdravotnictví				ÚO IROP pro Liberecký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Kulturní památky a muzea		ÚO IROP pro Královéhradecký kraj</a:t>
            </a:r>
          </a:p>
          <a:p>
            <a:r>
              <a:rPr lang="cs-CZ" dirty="0"/>
              <a:t>	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Knihovny					ÚO IROP pro Moravskoslezský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Územní rozvoj				ÚO IROP pro Jihočeský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Doprava 					ÚO IROP pro Královéhradecký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Infrastruktura pro MŠ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Sociální podnikání			ÚO IROP pro Jihomoravský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Sociální bydlení				ÚO IROP pro Plzeňský kraj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IZS				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Technická pomoc MAS		Odbor centrální administrace programů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529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Konzultační servis - specializace pracovišť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Plánovaná prevence v oblasti VZ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012054"/>
            <a:ext cx="7829550" cy="5207769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obnovení </a:t>
            </a:r>
            <a:r>
              <a:rPr lang="cs-CZ" b="1" dirty="0"/>
              <a:t>kontrol zadávacích dokumentací </a:t>
            </a:r>
            <a:r>
              <a:rPr lang="cs-CZ" dirty="0"/>
              <a:t>– před zahájením zadávacího řízení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pořádání </a:t>
            </a:r>
            <a:r>
              <a:rPr lang="cs-CZ" b="1" dirty="0"/>
              <a:t>seminářů s tématem veřejných zakázek </a:t>
            </a:r>
            <a:r>
              <a:rPr lang="cs-CZ" dirty="0"/>
              <a:t>pro</a:t>
            </a:r>
            <a:endParaRPr lang="cs-CZ" b="1" dirty="0"/>
          </a:p>
          <a:p>
            <a:pPr algn="just">
              <a:spcBef>
                <a:spcPts val="0"/>
              </a:spcBef>
            </a:pPr>
            <a:r>
              <a:rPr lang="cs-CZ" b="1" dirty="0"/>
              <a:t>     </a:t>
            </a:r>
            <a:r>
              <a:rPr lang="cs-CZ" dirty="0"/>
              <a:t>vybrané oblasti podpory (silnice, kybernetická bezpečnost,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     nákup přístrojového vybavení pro zdravotnické subjekty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     apod.)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pořádání </a:t>
            </a:r>
            <a:r>
              <a:rPr lang="cs-CZ" b="1" dirty="0"/>
              <a:t>workshopů, kulatých stolů, panelových diskuzí se zapojením externích subjektů</a:t>
            </a:r>
            <a:r>
              <a:rPr lang="cs-CZ" dirty="0"/>
              <a:t> spolupracujících s Centrem v oblasti zadávání veřejných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                                       zakázek (zástupci ŘO IROP, gestora zákona o zadávání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                                       veřejných zakázek, advokátních kanceláří)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/>
              <a:t>Nosnými tématy budou kromě </a:t>
            </a:r>
            <a:r>
              <a:rPr lang="cs-CZ" b="1" dirty="0"/>
              <a:t>nejčastějších chyb zadavatelů </a:t>
            </a:r>
            <a:r>
              <a:rPr lang="cs-CZ" dirty="0"/>
              <a:t>v zadávacích / výběrových řízeních ukázky </a:t>
            </a:r>
            <a:r>
              <a:rPr lang="cs-CZ" b="1" dirty="0"/>
              <a:t>dobré praxe</a:t>
            </a:r>
            <a:r>
              <a:rPr lang="cs-CZ" dirty="0"/>
              <a:t>,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     příp. </a:t>
            </a:r>
            <a:r>
              <a:rPr lang="cs-CZ" b="1" dirty="0"/>
              <a:t>nové trendy </a:t>
            </a:r>
            <a:r>
              <a:rPr lang="cs-CZ" dirty="0"/>
              <a:t>v zadávání veřejných zakázek </a:t>
            </a: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EA3B13-8661-43AF-A0C0-7C1E03CCC6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07" y="3559943"/>
            <a:ext cx="1472729" cy="1164457"/>
          </a:xfrm>
          <a:prstGeom prst="rect">
            <a:avLst/>
          </a:prstGeom>
          <a:noFill/>
        </p:spPr>
      </p:pic>
      <p:pic>
        <p:nvPicPr>
          <p:cNvPr id="1026" name="Picture 2" descr="Prezentace skladového systému CÉZAR - AB SOLUTIONS s.r.o.">
            <a:extLst>
              <a:ext uri="{FF2B5EF4-FFF2-40B4-BE49-F238E27FC236}">
                <a16:creationId xmlns:a16="http://schemas.microsoft.com/office/drawing/2014/main" id="{223703C2-B350-496C-9C67-94EA465F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590" y="1537069"/>
            <a:ext cx="1786601" cy="12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 průběhu VŘ rozhodují jen korupčníci - policky.cz">
            <a:extLst>
              <a:ext uri="{FF2B5EF4-FFF2-40B4-BE49-F238E27FC236}">
                <a16:creationId xmlns:a16="http://schemas.microsoft.com/office/drawing/2014/main" id="{62B4D183-D6EF-4FF8-BF02-B7DF441C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185" y="5320931"/>
            <a:ext cx="796646" cy="7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45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059" y="430140"/>
            <a:ext cx="8122023" cy="68904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Konzultační servis Centra pro IROP 2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1169431"/>
            <a:ext cx="7831782" cy="1517300"/>
          </a:xfrm>
        </p:spPr>
        <p:txBody>
          <a:bodyPr>
            <a:noAutofit/>
          </a:bodyPr>
          <a:lstStyle/>
          <a:p>
            <a:pPr marL="171450" lvl="1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Pro nové programovací období bude vytvořena nová </a:t>
            </a:r>
            <a:r>
              <a:rPr lang="cs-CZ" u="sng" dirty="0">
                <a:solidFill>
                  <a:schemeClr val="tx1"/>
                </a:solidFill>
              </a:rPr>
              <a:t>SW aplikace </a:t>
            </a:r>
          </a:p>
          <a:p>
            <a:pPr marL="0" lvl="1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>
                <a:solidFill>
                  <a:schemeClr val="tx1"/>
                </a:solidFill>
              </a:rPr>
              <a:t>      pro  zadávání a zodpovídání dotazů žadatelů a příjemců</a:t>
            </a:r>
          </a:p>
          <a:p>
            <a:pPr marL="171450" lvl="1" indent="-34290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tx1"/>
                </a:solidFill>
              </a:rPr>
              <a:t>Aplikace bude umístěna na </a:t>
            </a:r>
            <a:r>
              <a:rPr lang="cs-CZ" u="sng" dirty="0">
                <a:solidFill>
                  <a:schemeClr val="tx1"/>
                </a:solidFill>
              </a:rPr>
              <a:t>webových stránkách Centra </a:t>
            </a:r>
            <a:r>
              <a:rPr lang="cs-CZ" b="0" dirty="0">
                <a:solidFill>
                  <a:schemeClr val="tx1"/>
                </a:solidFill>
              </a:rPr>
              <a:t>a bude</a:t>
            </a:r>
          </a:p>
          <a:p>
            <a:pPr marL="0" lvl="1" indent="0" algn="just">
              <a:spcBef>
                <a:spcPts val="0"/>
              </a:spcBef>
              <a:spcAft>
                <a:spcPts val="200"/>
              </a:spcAft>
              <a:buNone/>
            </a:pPr>
            <a:r>
              <a:rPr lang="cs-CZ" b="0" dirty="0">
                <a:solidFill>
                  <a:schemeClr val="tx1"/>
                </a:solidFill>
              </a:rPr>
              <a:t>      </a:t>
            </a:r>
            <a:r>
              <a:rPr lang="cs-CZ" u="sng" dirty="0">
                <a:solidFill>
                  <a:schemeClr val="tx1"/>
                </a:solidFill>
              </a:rPr>
              <a:t>preferovaným způsobem komunikace </a:t>
            </a:r>
            <a:r>
              <a:rPr lang="cs-CZ" b="0" dirty="0">
                <a:solidFill>
                  <a:schemeClr val="tx1"/>
                </a:solidFill>
              </a:rPr>
              <a:t>žadatele s Centrem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b="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5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CA6B5227-2C6F-B94D-9D8F-826F917070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B73A56E-8A5F-465F-B90D-CF482EEF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42907"/>
              </p:ext>
            </p:extLst>
          </p:nvPr>
        </p:nvGraphicFramePr>
        <p:xfrm>
          <a:off x="964642" y="2686732"/>
          <a:ext cx="6965508" cy="344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22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83137" y="1231154"/>
            <a:ext cx="879004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Adresa:</a:t>
            </a:r>
            <a:r>
              <a:rPr lang="cs-CZ" sz="2000" dirty="0"/>
              <a:t> </a:t>
            </a:r>
            <a:r>
              <a:rPr lang="cs-CZ" sz="1900" b="1" dirty="0"/>
              <a:t>U Jezu 525/4, Liberec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Kontakt na ředitelku odboru: </a:t>
            </a:r>
            <a:r>
              <a:rPr lang="cs-CZ" sz="1900" b="1" dirty="0"/>
              <a:t>Simona Malá, 736 511 136, simona.mala@crr.cz                                            </a:t>
            </a:r>
          </a:p>
          <a:p>
            <a:r>
              <a:rPr lang="cs-CZ" sz="2400" b="1" dirty="0"/>
              <a:t>		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200" b="1" dirty="0"/>
              <a:t>   </a:t>
            </a:r>
          </a:p>
          <a:p>
            <a:r>
              <a:rPr lang="cs-CZ" sz="2200" b="1" dirty="0">
                <a:solidFill>
                  <a:srgbClr val="00529C"/>
                </a:solidFill>
              </a:rPr>
              <a:t>                                              </a:t>
            </a:r>
            <a:r>
              <a:rPr lang="cs-CZ" sz="1200" i="1" dirty="0"/>
              <a:t>Evropský dům, sídlo Územního odboru IROP pro Liberecký kraj</a:t>
            </a:r>
            <a:endParaRPr lang="cs-CZ" sz="2200" b="1" i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B965B5B-C795-48E5-9B18-77375C1C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6" name="Obrázek 5" descr="Obsah obrázku exteriér, budova, velké, město&#10;&#10;Popis byl vytvořen automaticky">
            <a:extLst>
              <a:ext uri="{FF2B5EF4-FFF2-40B4-BE49-F238E27FC236}">
                <a16:creationId xmlns:a16="http://schemas.microsoft.com/office/drawing/2014/main" id="{631822F6-7102-4CEA-99CA-ECC24FCAE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50" y="2121273"/>
            <a:ext cx="5067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D3E444-ACC3-4D9F-B6B2-1677BFB9D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014418"/>
              </p:ext>
            </p:extLst>
          </p:nvPr>
        </p:nvGraphicFramePr>
        <p:xfrm>
          <a:off x="1567542" y="119174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4CFB609-886C-4957-971A-E94D8645957C}"/>
              </a:ext>
            </a:extLst>
          </p:cNvPr>
          <p:cNvSpPr txBox="1"/>
          <p:nvPr/>
        </p:nvSpPr>
        <p:spPr>
          <a:xfrm>
            <a:off x="1545771" y="4507362"/>
            <a:ext cx="2734827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Mgr. Petra Janecká</a:t>
            </a:r>
          </a:p>
          <a:p>
            <a:r>
              <a:rPr lang="cs-CZ" dirty="0"/>
              <a:t>vedoucí oddělení</a:t>
            </a:r>
          </a:p>
          <a:p>
            <a:r>
              <a:rPr lang="de-DE" dirty="0"/>
              <a:t>485 226 184 / 734 798 018</a:t>
            </a:r>
            <a:endParaRPr lang="cs-CZ" dirty="0"/>
          </a:p>
          <a:p>
            <a:r>
              <a:rPr lang="cs-CZ" dirty="0"/>
              <a:t>petra.janecka@crr.cz</a:t>
            </a:r>
            <a:r>
              <a:rPr lang="de-DE" dirty="0"/>
              <a:t> 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69A0E0-26D5-4106-A6B6-885BE5A40119}"/>
              </a:ext>
            </a:extLst>
          </p:cNvPr>
          <p:cNvSpPr txBox="1"/>
          <p:nvPr/>
        </p:nvSpPr>
        <p:spPr>
          <a:xfrm>
            <a:off x="4824045" y="4507362"/>
            <a:ext cx="2734827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Ing. Pavla Pavlů</a:t>
            </a:r>
          </a:p>
          <a:p>
            <a:r>
              <a:rPr lang="cs-CZ" dirty="0"/>
              <a:t>vedoucí oddělení</a:t>
            </a:r>
          </a:p>
          <a:p>
            <a:r>
              <a:rPr lang="cs-CZ" dirty="0"/>
              <a:t>485 226 186 / 734 798 019</a:t>
            </a:r>
          </a:p>
          <a:p>
            <a:r>
              <a:rPr lang="cs-CZ" dirty="0"/>
              <a:t>pavla.pavlu@crr.cz</a:t>
            </a:r>
          </a:p>
        </p:txBody>
      </p:sp>
    </p:spTree>
    <p:extLst>
      <p:ext uri="{BB962C8B-B14F-4D97-AF65-F5344CB8AC3E}">
        <p14:creationId xmlns:p14="http://schemas.microsoft.com/office/powerpoint/2010/main" val="206666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914400"/>
            <a:ext cx="8229600" cy="5349632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SPECIALIZACE PRACOVIŠTĚ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ZDRAVOTNICTVÍ </a:t>
            </a:r>
            <a:r>
              <a:rPr lang="cs-CZ" sz="2400" dirty="0">
                <a:solidFill>
                  <a:prstClr val="black"/>
                </a:solidFill>
              </a:rPr>
              <a:t>(SC 2.3)</a:t>
            </a:r>
            <a:endParaRPr lang="cs-CZ" sz="2000" b="1" dirty="0">
              <a:solidFill>
                <a:srgbClr val="00529C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/>
              <a:t>KONZULTACE,  HODNOCENÍ, ADMINISTRACE PROJEKTŮ </a:t>
            </a:r>
            <a:r>
              <a:rPr lang="cs-CZ" sz="2000" dirty="0"/>
              <a:t>v rámci celé ČR</a:t>
            </a:r>
          </a:p>
          <a:p>
            <a:pPr>
              <a:lnSpc>
                <a:spcPct val="150000"/>
              </a:lnSpc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54DE03-F765-4287-A7AE-BFEE6384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26" y="1310129"/>
            <a:ext cx="462402" cy="680265"/>
          </a:xfrm>
          <a:prstGeom prst="rect">
            <a:avLst/>
          </a:prstGeom>
        </p:spPr>
      </p:pic>
      <p:pic>
        <p:nvPicPr>
          <p:cNvPr id="12" name="Obrázek 11" descr="C:\Users\MalaS\Pictures\mapy krajů.gif">
            <a:extLst>
              <a:ext uri="{FF2B5EF4-FFF2-40B4-BE49-F238E27FC236}">
                <a16:creationId xmlns:a16="http://schemas.microsoft.com/office/drawing/2014/main" id="{18CCC9F2-6114-44B2-B898-340D5333D7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2578394"/>
            <a:ext cx="7233920" cy="36394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6DD4E1-BD05-4144-A315-CDF1D8B9B438}"/>
              </a:ext>
            </a:extLst>
          </p:cNvPr>
          <p:cNvSpPr txBox="1"/>
          <p:nvPr/>
        </p:nvSpPr>
        <p:spPr>
          <a:xfrm>
            <a:off x="6220767" y="2863742"/>
            <a:ext cx="187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67 příjemců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116 projektů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0FB09E-DCFE-48D9-A741-7CA645C0C745}"/>
              </a:ext>
            </a:extLst>
          </p:cNvPr>
          <p:cNvSpPr txBox="1"/>
          <p:nvPr/>
        </p:nvSpPr>
        <p:spPr>
          <a:xfrm>
            <a:off x="4412046" y="3063535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C7588D1-E9F2-4BC5-B583-0E7971E2D8AF}"/>
              </a:ext>
            </a:extLst>
          </p:cNvPr>
          <p:cNvSpPr txBox="1"/>
          <p:nvPr/>
        </p:nvSpPr>
        <p:spPr>
          <a:xfrm>
            <a:off x="5094012" y="3648573"/>
            <a:ext cx="37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23ABBC-1BC0-4BA8-AB7B-62339655A212}"/>
              </a:ext>
            </a:extLst>
          </p:cNvPr>
          <p:cNvSpPr txBox="1"/>
          <p:nvPr/>
        </p:nvSpPr>
        <p:spPr>
          <a:xfrm>
            <a:off x="7160567" y="4737946"/>
            <a:ext cx="61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A9478B6-BAB7-446B-8AB4-C386A679BB39}"/>
              </a:ext>
            </a:extLst>
          </p:cNvPr>
          <p:cNvSpPr txBox="1"/>
          <p:nvPr/>
        </p:nvSpPr>
        <p:spPr>
          <a:xfrm>
            <a:off x="6448868" y="5433224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45B352C-5208-4592-B25A-3D0C3747C55C}"/>
              </a:ext>
            </a:extLst>
          </p:cNvPr>
          <p:cNvSpPr txBox="1"/>
          <p:nvPr/>
        </p:nvSpPr>
        <p:spPr>
          <a:xfrm>
            <a:off x="4593771" y="5063892"/>
            <a:ext cx="29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CA496E-A37A-461D-94DB-359FEC55ACA1}"/>
              </a:ext>
            </a:extLst>
          </p:cNvPr>
          <p:cNvSpPr txBox="1"/>
          <p:nvPr/>
        </p:nvSpPr>
        <p:spPr>
          <a:xfrm>
            <a:off x="3478136" y="4295463"/>
            <a:ext cx="29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EEDFB3-1D30-47E9-BE56-2D3A82CD9905}"/>
              </a:ext>
            </a:extLst>
          </p:cNvPr>
          <p:cNvSpPr txBox="1"/>
          <p:nvPr/>
        </p:nvSpPr>
        <p:spPr>
          <a:xfrm>
            <a:off x="3075940" y="5425536"/>
            <a:ext cx="31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B62F72C-386A-4F17-BA22-BD73FE985975}"/>
              </a:ext>
            </a:extLst>
          </p:cNvPr>
          <p:cNvSpPr txBox="1"/>
          <p:nvPr/>
        </p:nvSpPr>
        <p:spPr>
          <a:xfrm flipH="1">
            <a:off x="5943823" y="4464849"/>
            <a:ext cx="20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A33EC3-75BA-42E3-A134-698660DE98CB}"/>
              </a:ext>
            </a:extLst>
          </p:cNvPr>
          <p:cNvSpPr txBox="1"/>
          <p:nvPr/>
        </p:nvSpPr>
        <p:spPr>
          <a:xfrm>
            <a:off x="5295705" y="4464849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1007328-3953-4202-97DC-07B723CD3EEB}"/>
              </a:ext>
            </a:extLst>
          </p:cNvPr>
          <p:cNvSpPr txBox="1"/>
          <p:nvPr/>
        </p:nvSpPr>
        <p:spPr>
          <a:xfrm>
            <a:off x="2039798" y="448012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1DD2B58-97C0-4AEB-A2EF-34287C74B8F0}"/>
              </a:ext>
            </a:extLst>
          </p:cNvPr>
          <p:cNvSpPr txBox="1"/>
          <p:nvPr/>
        </p:nvSpPr>
        <p:spPr>
          <a:xfrm>
            <a:off x="5431828" y="5237515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E792382-C193-4FE4-84A1-8A324865774D}"/>
              </a:ext>
            </a:extLst>
          </p:cNvPr>
          <p:cNvSpPr txBox="1"/>
          <p:nvPr/>
        </p:nvSpPr>
        <p:spPr>
          <a:xfrm>
            <a:off x="1745158" y="3565050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D349C22-70CB-4EDE-8B8A-13B497A25DDA}"/>
              </a:ext>
            </a:extLst>
          </p:cNvPr>
          <p:cNvSpPr txBox="1"/>
          <p:nvPr/>
        </p:nvSpPr>
        <p:spPr>
          <a:xfrm>
            <a:off x="2750645" y="3311003"/>
            <a:ext cx="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3546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085222"/>
            <a:ext cx="8229600" cy="5178809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SPECIALIZACE PRACOVIŠTĚ – ZDRAVOTNICTVÍ </a:t>
            </a:r>
            <a:endParaRPr lang="cs-CZ" sz="2000" b="1" dirty="0">
              <a:solidFill>
                <a:srgbClr val="00529C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dirty="0"/>
              <a:t>- </a:t>
            </a:r>
            <a:r>
              <a:rPr lang="cs-CZ" sz="2000" b="1" dirty="0"/>
              <a:t>Zvýšení kvality návazné péče</a:t>
            </a:r>
          </a:p>
          <a:p>
            <a:r>
              <a:rPr lang="cs-CZ" sz="2000" dirty="0"/>
              <a:t>  přístrojového vybavení, technologie,</a:t>
            </a:r>
          </a:p>
          <a:p>
            <a:r>
              <a:rPr lang="cs-CZ" sz="2000" dirty="0"/>
              <a:t>  zdravotnické prostředky, nezbytné stavební</a:t>
            </a:r>
          </a:p>
          <a:p>
            <a:r>
              <a:rPr lang="cs-CZ" sz="2000" dirty="0"/>
              <a:t>  úpravy</a:t>
            </a:r>
          </a:p>
          <a:p>
            <a:endParaRPr lang="cs-CZ" sz="2000" dirty="0"/>
          </a:p>
          <a:p>
            <a:r>
              <a:rPr lang="cs-CZ" sz="2000" b="1" dirty="0"/>
              <a:t>- Deinstitucionalizace psychiatrické péče </a:t>
            </a:r>
          </a:p>
          <a:p>
            <a:r>
              <a:rPr lang="cs-CZ" sz="2000" dirty="0"/>
              <a:t>   psychiatrická oddělení všeobecných nemocnic, </a:t>
            </a:r>
          </a:p>
          <a:p>
            <a:r>
              <a:rPr lang="cs-CZ" sz="2000" dirty="0"/>
              <a:t>   zařízení pro poskytování komunitní péče </a:t>
            </a:r>
          </a:p>
          <a:p>
            <a:r>
              <a:rPr lang="cs-CZ" sz="2000" dirty="0"/>
              <a:t>   (CDZ, stacionáře, ambulance), </a:t>
            </a:r>
          </a:p>
          <a:p>
            <a:r>
              <a:rPr lang="cs-CZ" sz="2000" dirty="0"/>
              <a:t>   vybavení mobilních týmů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4F68A9-E5CF-44E2-8306-EF64C2025E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64" y="1567544"/>
            <a:ext cx="2842718" cy="17804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3AC2362-B00A-4D59-BC18-88290F9F32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464" y="3696248"/>
            <a:ext cx="2861629" cy="199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8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SPECIALIZACE PRACOVIŠTĚ – ZDRAVOTNICTVÍ</a:t>
            </a:r>
          </a:p>
          <a:p>
            <a:r>
              <a:rPr lang="cs-CZ" sz="2200" b="1" dirty="0"/>
              <a:t>Specifika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CZV </a:t>
            </a:r>
            <a:r>
              <a:rPr lang="cs-CZ" sz="2000" b="1" dirty="0"/>
              <a:t>99 mil Kč </a:t>
            </a:r>
            <a:r>
              <a:rPr lang="cs-CZ" sz="2000" dirty="0"/>
              <a:t>– velké projekty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vysoký </a:t>
            </a:r>
            <a:r>
              <a:rPr lang="cs-CZ" sz="2000" b="1" dirty="0"/>
              <a:t>počet pořizovaných položek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vysoký </a:t>
            </a:r>
            <a:r>
              <a:rPr lang="cs-CZ" sz="2000" b="1" dirty="0"/>
              <a:t>počet veřejných zakázek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nutnost zapojení </a:t>
            </a:r>
            <a:r>
              <a:rPr lang="cs-CZ" sz="2000" b="1" dirty="0"/>
              <a:t>expertů ze zdravotnictví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zajišťují </a:t>
            </a:r>
            <a:r>
              <a:rPr lang="cs-CZ" sz="2000" b="1" dirty="0"/>
              <a:t>4 základní obory péče </a:t>
            </a:r>
            <a:r>
              <a:rPr lang="cs-CZ" sz="2000" dirty="0"/>
              <a:t>(gynekologie a porodnictví; dětské lékařství; chirurgie; vnitřní lékařství)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minimálně </a:t>
            </a:r>
            <a:r>
              <a:rPr lang="cs-CZ" sz="2000" b="1" dirty="0"/>
              <a:t>300 lůžek</a:t>
            </a:r>
          </a:p>
          <a:p>
            <a:pPr marL="342900" indent="-342900">
              <a:buFontTx/>
              <a:buChar char="-"/>
            </a:pPr>
            <a:r>
              <a:rPr lang="cs-CZ" sz="2000" b="1" dirty="0"/>
              <a:t>navazují na péči vysoce specializovaného </a:t>
            </a:r>
            <a:r>
              <a:rPr lang="cs-CZ" sz="2000" dirty="0"/>
              <a:t>pracoviště (např. chirurgie je navázána na traumacentrum)</a:t>
            </a:r>
          </a:p>
          <a:p>
            <a:pPr marL="342900" indent="-342900">
              <a:buFontTx/>
              <a:buChar char="-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sz="22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 dirty="0">
                <a:latin typeface="Myriad Pro"/>
              </a:rPr>
              <a:t>Liberec, 29. </a:t>
            </a:r>
            <a:r>
              <a:rPr lang="en-US" dirty="0" err="1">
                <a:latin typeface="Myriad Pro"/>
              </a:rPr>
              <a:t>září</a:t>
            </a:r>
            <a:r>
              <a:rPr lang="en-US" dirty="0">
                <a:latin typeface="Myriad Pro"/>
              </a:rPr>
              <a:t> 2020, KÚ </a:t>
            </a:r>
            <a:r>
              <a:rPr lang="en-US" dirty="0" err="1">
                <a:latin typeface="Myriad Pro"/>
              </a:rPr>
              <a:t>Libereckého</a:t>
            </a:r>
            <a:r>
              <a:rPr lang="en-US" dirty="0">
                <a:latin typeface="Myriad Pro"/>
              </a:rPr>
              <a:t> </a:t>
            </a:r>
            <a:r>
              <a:rPr lang="en-US" dirty="0" err="1">
                <a:latin typeface="Myriad Pro"/>
              </a:rPr>
              <a:t>kraje</a:t>
            </a:r>
            <a:endParaRPr lang="en-US" dirty="0">
              <a:latin typeface="Myriad Pro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89E7D2-7BC5-45A7-AC30-F1F3F9AB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267" y="1231154"/>
            <a:ext cx="1691882" cy="20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5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46564"/>
            <a:ext cx="4049486" cy="1833957"/>
          </a:xfrm>
        </p:spPr>
        <p:txBody>
          <a:bodyPr/>
          <a:lstStyle/>
          <a:p>
            <a:pPr algn="just"/>
            <a:r>
              <a:rPr lang="cs-CZ" sz="2400" b="1" u="sng" dirty="0"/>
              <a:t>Zvýšení kvality návazné péče  v KNL, a.s. - II.</a:t>
            </a:r>
            <a:endParaRPr lang="cs-CZ" sz="2000" b="1" u="sng" dirty="0"/>
          </a:p>
          <a:p>
            <a:pPr algn="just"/>
            <a:r>
              <a:rPr lang="cs-CZ" sz="2000" b="1" dirty="0"/>
              <a:t>-</a:t>
            </a:r>
            <a:r>
              <a:rPr lang="cs-CZ" sz="2000" dirty="0"/>
              <a:t> pořízeno </a:t>
            </a:r>
            <a:r>
              <a:rPr lang="cs-CZ" sz="2000" b="1" dirty="0"/>
              <a:t>400 standardních lůžek </a:t>
            </a:r>
            <a:r>
              <a:rPr lang="cs-CZ" sz="2000" dirty="0"/>
              <a:t>pro KNL a </a:t>
            </a:r>
            <a:r>
              <a:rPr lang="cs-CZ" sz="2000" b="1" dirty="0"/>
              <a:t>19 lůžek pro JIP</a:t>
            </a:r>
            <a:r>
              <a:rPr lang="cs-CZ" sz="2000" dirty="0"/>
              <a:t>, kompletní obměna lůžkové kapacity KNL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1114"/>
              </p:ext>
            </p:extLst>
          </p:nvPr>
        </p:nvGraphicFramePr>
        <p:xfrm>
          <a:off x="535815" y="3009363"/>
          <a:ext cx="3802920" cy="312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679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07">
                <a:tc>
                  <a:txBody>
                    <a:bodyPr/>
                    <a:lstStyle/>
                    <a:p>
                      <a:r>
                        <a:rPr lang="cs-CZ" b="1" dirty="0"/>
                        <a:t>Krajská nemocnice Liberec, a.s.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93">
                <a:tc>
                  <a:txBody>
                    <a:bodyPr/>
                    <a:lstStyle/>
                    <a:p>
                      <a:r>
                        <a:rPr lang="cs-CZ" b="0" dirty="0"/>
                        <a:t>Příspěvek</a:t>
                      </a:r>
                      <a:r>
                        <a:rPr lang="cs-CZ" b="0" baseline="0" dirty="0"/>
                        <a:t> EU: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93">
                <a:tc>
                  <a:txBody>
                    <a:bodyPr/>
                    <a:lstStyle/>
                    <a:p>
                      <a:r>
                        <a:rPr lang="cs-CZ" b="1" dirty="0"/>
                        <a:t>49 503 149,98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93">
                <a:tc>
                  <a:txBody>
                    <a:bodyPr/>
                    <a:lstStyle/>
                    <a:p>
                      <a:r>
                        <a:rPr lang="cs-CZ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507">
                <a:tc>
                  <a:txBody>
                    <a:bodyPr/>
                    <a:lstStyle/>
                    <a:p>
                      <a:r>
                        <a:rPr lang="cs-CZ" dirty="0"/>
                        <a:t>31. Výzva IROP – ZVÝŠENÍ KVALITY NÁVAZNÉ PÉČE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285378" y="5850508"/>
            <a:ext cx="5322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Lůžka pro pacienty (zdroj: KNL, a.s.)</a:t>
            </a:r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228600" y="269524"/>
            <a:ext cx="89154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Zvýšení kvality návazné péče (specializace odboru)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D7094C-00BC-4213-9CE7-48E038E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582EA8-0E91-4BD7-A22F-11EFA5F9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2" descr="http://www.linet.com/-/media/Media-Catalogue/photos/beds/eleganza-1/a141f2db83.ashx">
            <a:extLst>
              <a:ext uri="{FF2B5EF4-FFF2-40B4-BE49-F238E27FC236}">
                <a16:creationId xmlns:a16="http://schemas.microsoft.com/office/drawing/2014/main" id="{45F1D5B6-459B-4B89-9E8B-065EB0D6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89" y="3556023"/>
            <a:ext cx="3316802" cy="22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ymbioso 200">
            <a:extLst>
              <a:ext uri="{FF2B5EF4-FFF2-40B4-BE49-F238E27FC236}">
                <a16:creationId xmlns:a16="http://schemas.microsoft.com/office/drawing/2014/main" id="{E5259BFA-C271-43CF-81BA-5C13AC438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0988" y="931301"/>
            <a:ext cx="3316801" cy="25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7" y="1204010"/>
            <a:ext cx="1861010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Kdo jsme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4" name="Zástupný symbol pro obsah 13"/>
          <p:cNvSpPr txBox="1">
            <a:spLocks/>
          </p:cNvSpPr>
          <p:nvPr/>
        </p:nvSpPr>
        <p:spPr>
          <a:xfrm>
            <a:off x="348289" y="1657664"/>
            <a:ext cx="7052635" cy="962714"/>
          </a:xfrm>
          <a:prstGeom prst="rect">
            <a:avLst/>
          </a:prstGeom>
        </p:spPr>
        <p:txBody>
          <a:bodyPr>
            <a:no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Státní příspěvková organizace </a:t>
            </a:r>
            <a:r>
              <a:rPr lang="cs-CZ" altLang="cs-CZ" sz="1800" dirty="0"/>
              <a:t>(zákon </a:t>
            </a:r>
            <a:r>
              <a:rPr lang="cs-CZ" altLang="cs-CZ" sz="1800" cap="none" dirty="0"/>
              <a:t>č</a:t>
            </a:r>
            <a:r>
              <a:rPr lang="cs-CZ" altLang="cs-CZ" sz="1800" dirty="0"/>
              <a:t>. 248/2000 s</a:t>
            </a:r>
            <a:r>
              <a:rPr lang="cs-CZ" altLang="cs-CZ" sz="1800" cap="none" dirty="0"/>
              <a:t>b</a:t>
            </a:r>
            <a:r>
              <a:rPr lang="cs-CZ" altLang="cs-CZ" sz="1800" dirty="0"/>
              <a:t>.)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podřízená Ministerstvu pro místní rozvoj </a:t>
            </a:r>
            <a:r>
              <a:rPr lang="cs-CZ" altLang="cs-CZ" sz="1800" dirty="0"/>
              <a:t>(statut Centra)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SLUŽEBNÍ ÚŘAD </a:t>
            </a:r>
            <a:r>
              <a:rPr lang="cs-CZ" altLang="cs-CZ" sz="1800" dirty="0"/>
              <a:t>( zákon </a:t>
            </a:r>
            <a:r>
              <a:rPr lang="cs-CZ" altLang="cs-CZ" sz="1800" cap="none" dirty="0"/>
              <a:t>č</a:t>
            </a:r>
            <a:r>
              <a:rPr lang="cs-CZ" altLang="cs-CZ" sz="1800" dirty="0"/>
              <a:t>. 248/2000 S</a:t>
            </a:r>
            <a:r>
              <a:rPr lang="cs-CZ" altLang="cs-CZ" sz="1800" cap="none" dirty="0"/>
              <a:t>b</a:t>
            </a:r>
            <a:r>
              <a:rPr lang="cs-CZ" altLang="cs-CZ" sz="1800" dirty="0"/>
              <a:t>. </a:t>
            </a:r>
            <a:r>
              <a:rPr lang="cs-CZ" altLang="cs-CZ" sz="1800" cap="none" dirty="0"/>
              <a:t>a</a:t>
            </a:r>
            <a:r>
              <a:rPr lang="cs-CZ" altLang="cs-CZ" sz="1800" dirty="0"/>
              <a:t> </a:t>
            </a:r>
            <a:r>
              <a:rPr lang="cs-CZ" altLang="cs-CZ" sz="1800" cap="none" dirty="0"/>
              <a:t>č</a:t>
            </a:r>
            <a:r>
              <a:rPr lang="cs-CZ" altLang="cs-CZ" sz="1800" dirty="0"/>
              <a:t>. 234/2014 S</a:t>
            </a:r>
            <a:r>
              <a:rPr lang="cs-CZ" altLang="cs-CZ" sz="1800" cap="none" dirty="0"/>
              <a:t>b</a:t>
            </a:r>
            <a:r>
              <a:rPr lang="cs-CZ" altLang="cs-CZ" sz="1800" dirty="0"/>
              <a:t>.)</a:t>
            </a:r>
          </a:p>
          <a:p>
            <a:pPr marL="542925" indent="-361950">
              <a:spcBef>
                <a:spcPts val="0"/>
              </a:spcBef>
              <a:buClr>
                <a:srgbClr val="634823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1800" b="1" dirty="0"/>
              <a:t>Jsme nositeli ČSN EN ISO 9001 : 2015</a:t>
            </a:r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33351" y="4446769"/>
            <a:ext cx="8578763" cy="17822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</a:pPr>
            <a:r>
              <a:rPr lang="cs-CZ" sz="1800" b="1" dirty="0"/>
              <a:t>Centrum od počátku své historie administrovalo programy za více než </a:t>
            </a:r>
            <a:r>
              <a:rPr lang="cs-CZ" sz="1800" b="1" dirty="0">
                <a:solidFill>
                  <a:srgbClr val="00529C"/>
                </a:solidFill>
              </a:rPr>
              <a:t>200 mld. Kč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(7,35 mld. EUR) ve více než </a:t>
            </a:r>
            <a:r>
              <a:rPr lang="cs-CZ" sz="1800" b="1" dirty="0">
                <a:solidFill>
                  <a:srgbClr val="00529C"/>
                </a:solidFill>
              </a:rPr>
              <a:t>25 tisících </a:t>
            </a:r>
            <a:r>
              <a:rPr lang="cs-CZ" sz="1800" b="1" dirty="0"/>
              <a:t>projektech;</a:t>
            </a:r>
          </a:p>
          <a:p>
            <a:pPr marL="542925" lvl="1" indent="-361950">
              <a:buFont typeface="Wingdings" panose="05000000000000000000" pitchFamily="2" charset="2"/>
              <a:buChar char="Ø"/>
              <a:tabLst>
                <a:tab pos="1612900" algn="l"/>
                <a:tab pos="5562600" algn="l"/>
              </a:tabLst>
            </a:pPr>
            <a:r>
              <a:rPr lang="cs-CZ" sz="1800" b="1" dirty="0"/>
              <a:t>Centrum administruje v tomto programovém období 2014 – 2020 více než </a:t>
            </a:r>
            <a:r>
              <a:rPr lang="cs-CZ" sz="1800" b="1" dirty="0">
                <a:solidFill>
                  <a:srgbClr val="00529C"/>
                </a:solidFill>
              </a:rPr>
              <a:t>1/5 (cca 21%) </a:t>
            </a:r>
            <a:r>
              <a:rPr lang="cs-CZ" sz="1800" b="1" dirty="0"/>
              <a:t>finanční alokace všech programů EU v ČR </a:t>
            </a:r>
            <a:r>
              <a:rPr lang="cs-CZ" sz="1800" b="1" dirty="0">
                <a:solidFill>
                  <a:srgbClr val="00529C"/>
                </a:solidFill>
              </a:rPr>
              <a:t>(140 MLD. Kč)</a:t>
            </a:r>
          </a:p>
          <a:p>
            <a:pPr marL="285750" indent="-285750">
              <a:spcBef>
                <a:spcPts val="2400"/>
              </a:spcBef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529C"/>
              </a:solidFill>
            </a:endParaRPr>
          </a:p>
          <a:p>
            <a:pPr>
              <a:defRPr/>
            </a:pPr>
            <a:endParaRPr lang="cs-CZ" sz="1200" dirty="0"/>
          </a:p>
          <a:p>
            <a:pPr>
              <a:defRPr/>
            </a:pP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83484" y="3945700"/>
            <a:ext cx="7581900" cy="430887"/>
          </a:xfrm>
          <a:prstGeom prst="rect">
            <a:avLst/>
          </a:prstGeom>
          <a:noFill/>
          <a:ln>
            <a:solidFill>
              <a:srgbClr val="00529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solidFill>
                  <a:srgbClr val="00529C"/>
                </a:solidFill>
              </a:rPr>
              <a:t>24 let - historická zkušenost s administrací a kontrolou projektů</a:t>
            </a:r>
          </a:p>
        </p:txBody>
      </p:sp>
      <p:pic>
        <p:nvPicPr>
          <p:cNvPr id="19" name="Obrázek 18"/>
          <p:cNvPicPr/>
          <p:nvPr/>
        </p:nvPicPr>
        <p:blipFill>
          <a:blip r:embed="rId3"/>
          <a:stretch>
            <a:fillRect/>
          </a:stretch>
        </p:blipFill>
        <p:spPr>
          <a:xfrm>
            <a:off x="7654710" y="1068470"/>
            <a:ext cx="1467341" cy="195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693" y="2152788"/>
            <a:ext cx="1392586" cy="1421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65BFD2-EB25-4760-B580-674C6B4E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Liberec, 29. </a:t>
            </a:r>
            <a:r>
              <a:rPr lang="en-US" dirty="0" err="1"/>
              <a:t>září</a:t>
            </a:r>
            <a:r>
              <a:rPr lang="en-US" dirty="0"/>
              <a:t> 2020, KÚ </a:t>
            </a:r>
            <a:r>
              <a:rPr lang="en-US" dirty="0" err="1"/>
              <a:t>Libereckého</a:t>
            </a:r>
            <a:r>
              <a:rPr lang="en-US" dirty="0"/>
              <a:t> </a:t>
            </a:r>
            <a:r>
              <a:rPr lang="en-US" dirty="0" err="1"/>
              <a:t>kraje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A8DA26-04FB-4C6B-A88D-C437EB8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F2406D0-C881-47B9-A1D5-ED512857C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46564"/>
            <a:ext cx="8229600" cy="5002661"/>
          </a:xfrm>
        </p:spPr>
        <p:txBody>
          <a:bodyPr/>
          <a:lstStyle/>
          <a:p>
            <a:pPr algn="just"/>
            <a:r>
              <a:rPr lang="cs-CZ" sz="2400" b="1" u="sng" dirty="0"/>
              <a:t>MODERNIZACE VYBAVENÍ INTENZIVNÍ PÉČE V NEMOCNICI S POLIKLINIKOU ČESKÁ LÍPA A.S. </a:t>
            </a:r>
            <a:r>
              <a:rPr lang="cs-CZ" sz="2000" b="1" dirty="0"/>
              <a:t>–</a:t>
            </a:r>
            <a:r>
              <a:rPr lang="cs-CZ" sz="2000" dirty="0"/>
              <a:t> modernizace zdravotnického přístrojového vybavení pro dospělé i dětské pacienty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83589"/>
              </p:ext>
            </p:extLst>
          </p:nvPr>
        </p:nvGraphicFramePr>
        <p:xfrm>
          <a:off x="535814" y="2329785"/>
          <a:ext cx="3422821" cy="350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345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345">
                <a:tc>
                  <a:txBody>
                    <a:bodyPr/>
                    <a:lstStyle/>
                    <a:p>
                      <a:r>
                        <a:rPr lang="cs-CZ" b="1" dirty="0"/>
                        <a:t>Nemocnice s poliklinikou Česká Lípa, a.s.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345">
                <a:tc>
                  <a:txBody>
                    <a:bodyPr/>
                    <a:lstStyle/>
                    <a:p>
                      <a:r>
                        <a:rPr lang="cs-CZ" b="0" dirty="0"/>
                        <a:t>Příspěvek</a:t>
                      </a:r>
                      <a:r>
                        <a:rPr lang="cs-CZ" b="0" baseline="0" dirty="0"/>
                        <a:t> EU: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45">
                <a:tc>
                  <a:txBody>
                    <a:bodyPr/>
                    <a:lstStyle/>
                    <a:p>
                      <a:r>
                        <a:rPr lang="cs-CZ" b="1" dirty="0"/>
                        <a:t>26 193 315,34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345">
                <a:tc>
                  <a:txBody>
                    <a:bodyPr/>
                    <a:lstStyle/>
                    <a:p>
                      <a:r>
                        <a:rPr lang="cs-CZ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392">
                <a:tc>
                  <a:txBody>
                    <a:bodyPr/>
                    <a:lstStyle/>
                    <a:p>
                      <a:r>
                        <a:rPr lang="cs-CZ" dirty="0"/>
                        <a:t>31. Výzva IROP – ZVÝŠENÍ KVALITY NÁVAZNÉ PÉČE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446440" y="5634437"/>
            <a:ext cx="5322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 Novorozenecké oddělení NPČL, a.s. (zdroj: www.irop.mmr.cz/cs/projekty)</a:t>
            </a:r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228600" y="269524"/>
            <a:ext cx="89154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>Zvýšení kvality návazné péče (specializace odboru)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D7094C-00BC-4213-9CE7-48E038E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582EA8-0E91-4BD7-A22F-11EFA5F9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57D557-7EDD-483A-964B-F4E2BECBEC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503" y="2329785"/>
            <a:ext cx="4791042" cy="33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31582"/>
            <a:ext cx="8229600" cy="5117644"/>
          </a:xfrm>
        </p:spPr>
        <p:txBody>
          <a:bodyPr/>
          <a:lstStyle/>
          <a:p>
            <a:pPr algn="just"/>
            <a:r>
              <a:rPr lang="cs-CZ" sz="2000" b="1" u="sng" dirty="0"/>
              <a:t>Rekonstrukce a rozšíření oddělení psychiatrie KNL, a.s. v budovách "I" a "E" </a:t>
            </a:r>
          </a:p>
          <a:p>
            <a:pPr marL="285750" indent="-285750" algn="just">
              <a:buFontTx/>
              <a:buChar char="-"/>
            </a:pPr>
            <a:r>
              <a:rPr lang="cs-CZ" dirty="0"/>
              <a:t>aktuálně dokončena část „I“, zřízení otevřené stanice na rehabilitačně-terapeutické a resocializační pobyty, 2 specializovaných denních stacionářů, všeobecné psychiatrické ambulance </a:t>
            </a:r>
          </a:p>
          <a:p>
            <a:pPr marL="285750" indent="-285750" algn="just">
              <a:buFontTx/>
              <a:buChar char="-"/>
            </a:pPr>
            <a:r>
              <a:rPr lang="cs-CZ" dirty="0"/>
              <a:t>probíhající část „E“ - dojde k navýšení kapacity akutní psychiatrické péče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817906"/>
              </p:ext>
            </p:extLst>
          </p:nvPr>
        </p:nvGraphicFramePr>
        <p:xfrm>
          <a:off x="457199" y="2588278"/>
          <a:ext cx="3310933" cy="35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652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23">
                <a:tc>
                  <a:txBody>
                    <a:bodyPr/>
                    <a:lstStyle/>
                    <a:p>
                      <a:r>
                        <a:rPr lang="cs-CZ" b="1" dirty="0"/>
                        <a:t>Krajská nemocnice Liberec, a.s.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523">
                <a:tc>
                  <a:txBody>
                    <a:bodyPr/>
                    <a:lstStyle/>
                    <a:p>
                      <a:r>
                        <a:rPr lang="cs-CZ" b="0" dirty="0"/>
                        <a:t>Příspěvek</a:t>
                      </a:r>
                      <a:r>
                        <a:rPr lang="cs-CZ" b="0" baseline="0" dirty="0"/>
                        <a:t> EU: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523">
                <a:tc>
                  <a:txBody>
                    <a:bodyPr/>
                    <a:lstStyle/>
                    <a:p>
                      <a:r>
                        <a:rPr lang="cs-CZ" b="1" dirty="0"/>
                        <a:t>126 448 718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143">
                <a:tc>
                  <a:txBody>
                    <a:bodyPr/>
                    <a:lstStyle/>
                    <a:p>
                      <a:r>
                        <a:rPr lang="cs-CZ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878">
                <a:tc>
                  <a:txBody>
                    <a:bodyPr/>
                    <a:lstStyle/>
                    <a:p>
                      <a:r>
                        <a:rPr lang="cs-CZ" dirty="0"/>
                        <a:t>54. Výzva IROP – DEINSTITUCIONALIZACE PSYCHIATRICKÉ PÉČE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566063" y="5994201"/>
            <a:ext cx="5322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 Oddělení psychiatrie KNL (zdroj: KNL, a.s.)</a:t>
            </a:r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-211015" y="269525"/>
            <a:ext cx="9355015" cy="476908"/>
          </a:xfrm>
        </p:spPr>
        <p:txBody>
          <a:bodyPr>
            <a:noAutofit/>
          </a:bodyPr>
          <a:lstStyle/>
          <a:p>
            <a:pPr algn="ctr"/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Deinstitucionalizace psychiatrické péče  (specializace odboru)</a:t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D7094C-00BC-4213-9CE7-48E038E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582EA8-0E91-4BD7-A22F-11EFA5F9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4ED7720-A9CB-4BF1-ACB8-A38308BA2B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74" y="4316884"/>
            <a:ext cx="2279379" cy="17095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250E99B-FE44-4BBB-A5E6-B1A1531050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41" y="4316884"/>
            <a:ext cx="2241924" cy="17095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4DF074B-BD46-494C-AEB1-18E30D686E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42" y="2588279"/>
            <a:ext cx="2241923" cy="168144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12C6FE4-6084-4E99-9980-ACBB410AE8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74" y="2541116"/>
            <a:ext cx="2279379" cy="1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0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05399"/>
            <a:ext cx="8229600" cy="5106037"/>
          </a:xfrm>
        </p:spPr>
        <p:txBody>
          <a:bodyPr/>
          <a:lstStyle/>
          <a:p>
            <a:pPr indent="-171450" algn="just"/>
            <a:r>
              <a:rPr lang="cs-CZ" b="1" u="sng" dirty="0"/>
              <a:t>MATEŘSKÁ ŠKOLA NOVÁ RUDA </a:t>
            </a:r>
            <a:r>
              <a:rPr lang="cs-CZ" dirty="0"/>
              <a:t>- výsledkem projektu je stavba nové MŠ, vznikly 2 nové třídy s celkovou kapacitou 50 míst, děti předškolního věku a děti do 3 let, objekt rozdělen do tří částí - dva dvoupodlažní objekty pro jednotlivá oddělení školky propojené přízemním objektem se společným zázemím.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529C"/>
                </a:solidFill>
              </a:rPr>
              <a:t>Stavba roku ČR 2019 					▪ Grand </a:t>
            </a:r>
            <a:r>
              <a:rPr lang="cs-CZ" sz="1600" dirty="0" err="1">
                <a:solidFill>
                  <a:srgbClr val="00529C"/>
                </a:solidFill>
              </a:rPr>
              <a:t>prix</a:t>
            </a:r>
            <a:r>
              <a:rPr lang="cs-CZ" sz="1600" dirty="0">
                <a:solidFill>
                  <a:srgbClr val="00529C"/>
                </a:solidFill>
              </a:rPr>
              <a:t> Architektů 2019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529C"/>
                </a:solidFill>
              </a:rPr>
              <a:t>Stavba roku Libereckého kraje 2019		▪ Národní cena za architekturu 2019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07923"/>
              </p:ext>
            </p:extLst>
          </p:nvPr>
        </p:nvGraphicFramePr>
        <p:xfrm>
          <a:off x="532891" y="2718355"/>
          <a:ext cx="3035181" cy="3386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063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13">
                <a:tc>
                  <a:txBody>
                    <a:bodyPr/>
                    <a:lstStyle/>
                    <a:p>
                      <a:r>
                        <a:rPr lang="cs-CZ" b="1" dirty="0"/>
                        <a:t>Městský obvod Liberec - Vratislavice nad Nisou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102">
                <a:tc>
                  <a:txBody>
                    <a:bodyPr/>
                    <a:lstStyle/>
                    <a:p>
                      <a:r>
                        <a:rPr lang="cs-CZ" b="0" dirty="0"/>
                        <a:t>Příspěvek</a:t>
                      </a:r>
                      <a:r>
                        <a:rPr lang="cs-CZ" b="0" baseline="0" dirty="0"/>
                        <a:t> EU:</a:t>
                      </a:r>
                      <a:endParaRPr lang="cs-CZ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313">
                <a:tc>
                  <a:txBody>
                    <a:bodyPr/>
                    <a:lstStyle/>
                    <a:p>
                      <a:r>
                        <a:rPr lang="cs-CZ" b="1" dirty="0"/>
                        <a:t>27 729 848,45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23">
                <a:tc>
                  <a:txBody>
                    <a:bodyPr/>
                    <a:lstStyle/>
                    <a:p>
                      <a:r>
                        <a:rPr lang="cs-CZ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441">
                <a:tc>
                  <a:txBody>
                    <a:bodyPr/>
                    <a:lstStyle/>
                    <a:p>
                      <a:r>
                        <a:rPr lang="cs-CZ" dirty="0"/>
                        <a:t>59. Výzva IROP - INFRASTRUKTURA PRO PŘEDŠKOLNÍ VZDĚLÁVÁNÍ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568072" y="6037513"/>
            <a:ext cx="53228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Mateřská škola Nová Ruda (zdroj: Vratislavice nad Nisou)</a:t>
            </a:r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228600" y="269524"/>
            <a:ext cx="8915400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Školství (obecná specializace odboru)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D7094C-00BC-4213-9CE7-48E038EB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582EA8-0E91-4BD7-A22F-11EFA5F9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ED0420-A40D-44F0-B5E7-9AE5D5193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520" y="4402833"/>
            <a:ext cx="2495550" cy="16620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EBAC544-20A7-4D35-81E5-2C22CC18AD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439" y="2660565"/>
            <a:ext cx="2494613" cy="1662036"/>
          </a:xfrm>
          <a:prstGeom prst="rect">
            <a:avLst/>
          </a:prstGeom>
        </p:spPr>
      </p:pic>
      <p:pic>
        <p:nvPicPr>
          <p:cNvPr id="12" name="Picture 4" descr="https://ceskacenazaarchitekturu.cz/app/uploads/2019/04/PHfP8ofy1554117825-640x427.jpg">
            <a:extLst>
              <a:ext uri="{FF2B5EF4-FFF2-40B4-BE49-F238E27FC236}">
                <a16:creationId xmlns:a16="http://schemas.microsoft.com/office/drawing/2014/main" id="{84996F3E-A339-4465-A3AD-D5B87DEB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519" y="2660565"/>
            <a:ext cx="2495551" cy="16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6D64DCA-1175-4DC4-BBE7-A70B202268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190" y="4402833"/>
            <a:ext cx="2469419" cy="16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4207" y="723481"/>
            <a:ext cx="7834364" cy="5540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b="1" u="sng" dirty="0">
                <a:solidFill>
                  <a:srgbClr val="00529C"/>
                </a:solidFill>
              </a:rPr>
              <a:t>OSTATNÍ ADMINISTROVANÉ PROJEKTY</a:t>
            </a: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Modernizace silnic </a:t>
            </a:r>
            <a:r>
              <a:rPr lang="cs-CZ" b="0" dirty="0">
                <a:solidFill>
                  <a:schemeClr val="tx1"/>
                </a:solidFill>
              </a:rPr>
              <a:t>(SC 1.1)</a:t>
            </a: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err="1">
                <a:solidFill>
                  <a:schemeClr val="tx1"/>
                </a:solidFill>
              </a:rPr>
              <a:t>Cyklodoprava</a:t>
            </a:r>
            <a:r>
              <a:rPr lang="cs-CZ" dirty="0">
                <a:solidFill>
                  <a:schemeClr val="tx1"/>
                </a:solidFill>
              </a:rPr>
              <a:t> a bezpečnost </a:t>
            </a:r>
            <a:r>
              <a:rPr lang="cs-CZ" b="0" dirty="0">
                <a:solidFill>
                  <a:schemeClr val="tx1"/>
                </a:solidFill>
              </a:rPr>
              <a:t>(SC 1.2)</a:t>
            </a: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Integrovaný záchranný sy</a:t>
            </a:r>
            <a:r>
              <a:rPr lang="cs-CZ" b="0" dirty="0">
                <a:solidFill>
                  <a:schemeClr val="tx1"/>
                </a:solidFill>
              </a:rPr>
              <a:t>stém (SC 1.3)</a:t>
            </a:r>
          </a:p>
          <a:p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61751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C4CFF9B-34DD-4E99-B063-8363F23F39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910" y="1656613"/>
            <a:ext cx="1476846" cy="110763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5166AFE-6FE2-4FFE-84A2-1D67794D02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139" y="3429000"/>
            <a:ext cx="1603598" cy="107688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54BF488-43A1-4AE1-98BA-96DAF0EFAD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389" y="3409732"/>
            <a:ext cx="1461537" cy="109615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3ED7230F-63F4-4F00-BDD0-01A09C065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139" y="5044365"/>
            <a:ext cx="1460388" cy="101110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4F70067-41FD-417E-9A69-9A7A880B16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228" y="5044365"/>
            <a:ext cx="1800180" cy="101110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710537A-CCB1-46BB-A453-3A51702052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442" y="3419971"/>
            <a:ext cx="1268454" cy="107688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4FA110F-E129-4CFD-BE2C-0D79A70630A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279" y="1656613"/>
            <a:ext cx="1658413" cy="1107079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76C2800C-DFD8-4947-9B72-3D7F5CA9840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258" y="1657018"/>
            <a:ext cx="1661250" cy="1107229"/>
          </a:xfrm>
          <a:prstGeom prst="rect">
            <a:avLst/>
          </a:prstGeom>
        </p:spPr>
      </p:pic>
      <p:pic>
        <p:nvPicPr>
          <p:cNvPr id="6" name="Obrázek 5" descr="Zdroj: MML">
            <a:extLst>
              <a:ext uri="{FF2B5EF4-FFF2-40B4-BE49-F238E27FC236}">
                <a16:creationId xmlns:a16="http://schemas.microsoft.com/office/drawing/2014/main" id="{051B5118-AA8A-451B-A0B5-30ECB05451D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419" y="3400703"/>
            <a:ext cx="146153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2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834014"/>
            <a:ext cx="8229600" cy="5430018"/>
          </a:xfrm>
        </p:spPr>
        <p:txBody>
          <a:bodyPr>
            <a:noAutofit/>
          </a:bodyPr>
          <a:lstStyle/>
          <a:p>
            <a:r>
              <a:rPr lang="cs-CZ" sz="2000" b="1" u="sng" dirty="0">
                <a:solidFill>
                  <a:srgbClr val="00529C"/>
                </a:solidFill>
              </a:rPr>
              <a:t>OSTATNÍ ADMINISTROVANÉ PROJEKTY </a:t>
            </a:r>
          </a:p>
          <a:p>
            <a:pPr marL="796925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Soc. služby, bydlení, komunitní centra (SC 2.1)</a:t>
            </a: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Školství (SC 2.4)</a:t>
            </a: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marL="796925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Energetické úspory v bytových domech (SC 2.5)</a:t>
            </a:r>
          </a:p>
          <a:p>
            <a:endParaRPr lang="cs-CZ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solidFill>
                <a:srgbClr val="00529C"/>
              </a:solidFill>
            </a:endParaRPr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57200" y="487804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Územní odbor IROP pro Liberecký kraj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574F0C8-3F37-4E68-8419-9DFEDD347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8715" y="6356350"/>
            <a:ext cx="5421086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BB7B1B-4186-4DD8-9261-C04E60813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037" y="5042852"/>
            <a:ext cx="2084554" cy="105930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1C4714C-8A9B-4668-8876-DBD39C88E1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83" y="3494016"/>
            <a:ext cx="1723128" cy="11476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EFF7E9B-56B2-4945-8431-0B23702371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283" y="1655952"/>
            <a:ext cx="1049868" cy="136325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4B8C70D-8C84-4917-9A4A-09CD98776E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589" y="1629904"/>
            <a:ext cx="925644" cy="138930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16EF4F4-AEAD-419B-80C9-D70F0C4DC8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908" y="3510892"/>
            <a:ext cx="1940921" cy="109176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E1F558C8-011E-4EF6-9814-4B1536C0F0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71" y="1629904"/>
            <a:ext cx="2080389" cy="138692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0218503-0394-4AE7-8690-3AF3EFAEDB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326" y="3489490"/>
            <a:ext cx="1476423" cy="110731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B2F00B4-32CD-4A02-9130-3002B24402D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246" y="3472066"/>
            <a:ext cx="1557434" cy="1091768"/>
          </a:xfrm>
          <a:prstGeom prst="rect">
            <a:avLst/>
          </a:prstGeom>
        </p:spPr>
      </p:pic>
      <p:pic>
        <p:nvPicPr>
          <p:cNvPr id="6" name="Obrázek 5" descr="Obsah obrázku budova, zakryté, muž, sníh&#10;&#10;Popis byl vytvořen automaticky">
            <a:extLst>
              <a:ext uri="{FF2B5EF4-FFF2-40B4-BE49-F238E27FC236}">
                <a16:creationId xmlns:a16="http://schemas.microsoft.com/office/drawing/2014/main" id="{292B2264-4B10-4499-98B4-BD1BE01AFCA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78224" y="1604973"/>
            <a:ext cx="1613551" cy="121016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E507568-5F3F-40C9-9C95-2C9BEFAC30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923" y="5042852"/>
            <a:ext cx="1387063" cy="1040297"/>
          </a:xfrm>
          <a:prstGeom prst="rect">
            <a:avLst/>
          </a:prstGeom>
        </p:spPr>
      </p:pic>
      <p:pic>
        <p:nvPicPr>
          <p:cNvPr id="10" name="Obrázek 9" descr="Obsah obrázku exteriér, sníh, budova, zakryté&#10;&#10;Popis byl vytvořen automaticky">
            <a:extLst>
              <a:ext uri="{FF2B5EF4-FFF2-40B4-BE49-F238E27FC236}">
                <a16:creationId xmlns:a16="http://schemas.microsoft.com/office/drawing/2014/main" id="{478162F9-48A5-435C-A1DC-61E5BE97DBF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182" y="5027584"/>
            <a:ext cx="1387064" cy="104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Pravidelně </a:t>
            </a:r>
            <a:r>
              <a:rPr lang="cs-CZ" sz="2000" b="1" dirty="0"/>
              <a:t>sledovat webové stránky IROP </a:t>
            </a:r>
            <a:r>
              <a:rPr lang="cs-CZ" sz="2000" dirty="0"/>
              <a:t>(MMR, Centrum)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Využívat komunikační kanály </a:t>
            </a:r>
            <a:r>
              <a:rPr lang="cs-CZ" sz="2000" b="1" dirty="0"/>
              <a:t>konzultačního servisu IROP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Účastnit se </a:t>
            </a:r>
            <a:r>
              <a:rPr lang="cs-CZ" sz="2000" b="1" dirty="0"/>
              <a:t>seminářů MMR/Centra </a:t>
            </a:r>
            <a:r>
              <a:rPr lang="cs-CZ" sz="2000" dirty="0"/>
              <a:t>k plánovaným výzvám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b="1" dirty="0"/>
              <a:t>Inspirovat se </a:t>
            </a:r>
            <a:r>
              <a:rPr lang="cs-CZ" sz="2000" dirty="0"/>
              <a:t>dokumentací z již zrealizovaných výzev a projektů IROP </a:t>
            </a:r>
            <a:r>
              <a:rPr lang="cs-CZ" sz="2000" dirty="0">
                <a:solidFill>
                  <a:srgbClr val="00529C"/>
                </a:solidFill>
              </a:rPr>
              <a:t>(</a:t>
            </a:r>
            <a:r>
              <a:rPr lang="cs-CZ" sz="2000" dirty="0">
                <a:solidFill>
                  <a:srgbClr val="00529C"/>
                </a:solidFill>
                <a:hlinkClick r:id="rId3"/>
              </a:rPr>
              <a:t>https://irop.mmr.cz/cs/</a:t>
            </a:r>
            <a:r>
              <a:rPr lang="cs-CZ" sz="2000" dirty="0" err="1">
                <a:solidFill>
                  <a:srgbClr val="00529C"/>
                </a:solidFill>
                <a:hlinkClick r:id="rId3"/>
              </a:rPr>
              <a:t>Vyzvy</a:t>
            </a:r>
            <a:r>
              <a:rPr lang="cs-CZ" sz="2000" dirty="0">
                <a:solidFill>
                  <a:srgbClr val="00529C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Věnovat </a:t>
            </a:r>
            <a:r>
              <a:rPr lang="cs-CZ" sz="2000" b="1" dirty="0"/>
              <a:t>pozornost přípravě projektu </a:t>
            </a:r>
            <a:r>
              <a:rPr lang="cs-CZ" sz="2000" dirty="0"/>
              <a:t>ve vazbě na plánované aktivity a harmonogram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žadatele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3D345B-47C1-44A1-9E48-4E833E65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71" y="6356350"/>
            <a:ext cx="5540829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1028" name="Picture 4" descr="Květen 2017 – Základní škola, Příbram VIII, Školní 75">
            <a:extLst>
              <a:ext uri="{FF2B5EF4-FFF2-40B4-BE49-F238E27FC236}">
                <a16:creationId xmlns:a16="http://schemas.microsoft.com/office/drawing/2014/main" id="{7ED8ED79-F683-4B5C-B847-D5786C11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224" y="1496250"/>
            <a:ext cx="817845" cy="12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https://stavba.tzb-info.cz/docu/clanky/0202/020260on.jpg">
            <a:hlinkClick r:id="rId6" tooltip="&quot;© Fotolia.com&quot;"/>
            <a:extLst>
              <a:ext uri="{FF2B5EF4-FFF2-40B4-BE49-F238E27FC236}">
                <a16:creationId xmlns:a16="http://schemas.microsoft.com/office/drawing/2014/main" id="{E68C3785-A357-4B04-A983-2687EBD8AA80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80546"/>
            <a:ext cx="1944689" cy="1446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21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Soustředit se na </a:t>
            </a:r>
            <a:r>
              <a:rPr lang="cs-CZ" sz="2000" b="1" dirty="0"/>
              <a:t>výběr zpracovatelské agentury </a:t>
            </a:r>
            <a:r>
              <a:rPr lang="cs-CZ" sz="2000" dirty="0"/>
              <a:t>a vymezení smluvních</a:t>
            </a:r>
          </a:p>
          <a:p>
            <a:r>
              <a:rPr lang="cs-CZ" sz="2000" dirty="0"/>
              <a:t>                                           podmínek, ověřit si reference agentury a její    </a:t>
            </a:r>
          </a:p>
          <a:p>
            <a:r>
              <a:rPr lang="cs-CZ" sz="2000" dirty="0"/>
              <a:t>                                           spolehlivost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Zvážit případné využití </a:t>
            </a:r>
            <a:r>
              <a:rPr lang="cs-CZ" sz="2000" b="1" dirty="0"/>
              <a:t>externích zdrojů pro realizaci výběrového řízení </a:t>
            </a:r>
            <a:r>
              <a:rPr lang="cs-CZ" sz="2000" dirty="0"/>
              <a:t>(dle výše předpokládané hodnoty veřejné zakázky)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Znát a respektovat </a:t>
            </a:r>
            <a:r>
              <a:rPr lang="cs-CZ" sz="2000" b="1" dirty="0"/>
              <a:t>Zákon o zadávání veřejných zakázek                                 </a:t>
            </a:r>
            <a:r>
              <a:rPr lang="cs-CZ" sz="2000" dirty="0"/>
              <a:t>a vydané </a:t>
            </a:r>
            <a:r>
              <a:rPr lang="cs-CZ" sz="2000" b="1" dirty="0"/>
              <a:t>metodiky IROP </a:t>
            </a:r>
            <a:r>
              <a:rPr lang="cs-CZ" sz="2000" dirty="0"/>
              <a:t>k zadávání veřejných zakázek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žadatele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73055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3D345B-47C1-44A1-9E48-4E833E65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71" y="6356350"/>
            <a:ext cx="5540829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4098" name="Picture 2" descr="Obchodní podmínky">
            <a:extLst>
              <a:ext uri="{FF2B5EF4-FFF2-40B4-BE49-F238E27FC236}">
                <a16:creationId xmlns:a16="http://schemas.microsoft.com/office/drawing/2014/main" id="{72606E9F-26D2-4E34-9EA7-B53FEC7DF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94" y="1970299"/>
            <a:ext cx="1809749" cy="11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měny stavebního zákona - Zdravé Zdiby">
            <a:extLst>
              <a:ext uri="{FF2B5EF4-FFF2-40B4-BE49-F238E27FC236}">
                <a16:creationId xmlns:a16="http://schemas.microsoft.com/office/drawing/2014/main" id="{6CBBCF2C-022F-4CDA-B434-3CEAE6AB6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7716" y="4705702"/>
            <a:ext cx="1146814" cy="1072667"/>
          </a:xfrm>
          <a:prstGeom prst="rect">
            <a:avLst/>
          </a:prstGeom>
          <a:gradFill>
            <a:gsLst>
              <a:gs pos="17000">
                <a:srgbClr val="CCCCC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215497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057372"/>
            <a:ext cx="8229600" cy="5215684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Příprava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Zvážit způsob financování </a:t>
            </a:r>
            <a:r>
              <a:rPr lang="cs-CZ" sz="2000" b="1" u="sng" dirty="0"/>
              <a:t>vlastních zdrojů </a:t>
            </a:r>
            <a:r>
              <a:rPr lang="cs-CZ" sz="2000" dirty="0"/>
              <a:t>žadatele (nižší míra podpory a  nutnost financování projektu v době udržitelnosti)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Připravit rozpočet na nutnost zajištění </a:t>
            </a:r>
            <a:r>
              <a:rPr lang="cs-CZ" sz="2000" b="1" u="sng" dirty="0"/>
              <a:t>předfinancování </a:t>
            </a:r>
          </a:p>
          <a:p>
            <a:r>
              <a:rPr lang="cs-CZ" sz="2000" b="1" dirty="0"/>
              <a:t>      </a:t>
            </a:r>
            <a:r>
              <a:rPr lang="cs-CZ" sz="2000" b="1" u="sng" dirty="0"/>
              <a:t>projektu</a:t>
            </a:r>
            <a:r>
              <a:rPr lang="cs-CZ" sz="2000" b="1" dirty="0"/>
              <a:t> </a:t>
            </a:r>
            <a:r>
              <a:rPr lang="cs-CZ" sz="2000" dirty="0"/>
              <a:t>(zejména u větších investičních projektů)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Mít interně projednané projektové záměry a zajistit si jejich případné </a:t>
            </a:r>
            <a:r>
              <a:rPr lang="cs-CZ" sz="2000" b="1" u="sng" dirty="0"/>
              <a:t>zařazení do strategických dokumentů </a:t>
            </a:r>
            <a:r>
              <a:rPr lang="cs-CZ" sz="2000" dirty="0"/>
              <a:t>(např. KAP, MAP, RAP)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Soustředit se na včasné zpracování </a:t>
            </a:r>
            <a:r>
              <a:rPr lang="cs-CZ" sz="2000" b="1" u="sng" dirty="0"/>
              <a:t>projektové dokumentace </a:t>
            </a:r>
            <a:r>
              <a:rPr lang="cs-CZ" sz="2000" dirty="0"/>
              <a:t>a získávání </a:t>
            </a:r>
            <a:r>
              <a:rPr lang="cs-CZ" sz="2000" b="1" u="sng" dirty="0"/>
              <a:t>stavebních povolení</a:t>
            </a:r>
          </a:p>
          <a:p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Seznámit se s prostředím a příručkami pro </a:t>
            </a:r>
            <a:r>
              <a:rPr lang="cs-CZ" sz="2000" b="1" u="sng" dirty="0"/>
              <a:t>monitorovací systém </a:t>
            </a:r>
            <a:r>
              <a:rPr lang="cs-CZ" sz="2000" dirty="0"/>
              <a:t>            (MS 2021+)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žadatele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D30C645-ADAC-4E45-860A-316B91A4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057" y="6356350"/>
            <a:ext cx="5453743" cy="365125"/>
          </a:xfrm>
        </p:spPr>
        <p:txBody>
          <a:bodyPr/>
          <a:lstStyle/>
          <a:p>
            <a:r>
              <a:rPr lang="en-US">
                <a:latin typeface="Myriad Pro"/>
              </a:rPr>
              <a:t>Liberec, 29. září 2020, KÚ Libereckého kraje</a:t>
            </a:r>
            <a:endParaRPr lang="en-US" dirty="0">
              <a:latin typeface="Myriad Pro"/>
            </a:endParaRPr>
          </a:p>
        </p:txBody>
      </p:sp>
      <p:pic>
        <p:nvPicPr>
          <p:cNvPr id="3076" name="Picture 4" descr="Mé vyjádření k &amp;quot;novému vedení&amp;quot; klubu DK ČR z.s., proč?? Protože  je to obrovská ostuda TO, co se děje. . . :: Dalmatians &amp; Borzois">
            <a:extLst>
              <a:ext uri="{FF2B5EF4-FFF2-40B4-BE49-F238E27FC236}">
                <a16:creationId xmlns:a16="http://schemas.microsoft.com/office/drawing/2014/main" id="{B3A7DA54-193B-4D03-85E8-460E1707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064" y="1806466"/>
            <a:ext cx="1247395" cy="12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4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Realizace a řízení projektů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Zavést a dodržovat metodiku </a:t>
            </a:r>
            <a:r>
              <a:rPr lang="cs-CZ" sz="2000" b="1" u="sng" dirty="0"/>
              <a:t>řízení projektů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Soustředit se na výběr a vybudování </a:t>
            </a:r>
            <a:r>
              <a:rPr lang="cs-CZ" sz="2000" b="1" u="sng" dirty="0"/>
              <a:t>stabilních</a:t>
            </a:r>
            <a:r>
              <a:rPr lang="cs-CZ" sz="2000" b="1" dirty="0"/>
              <a:t> </a:t>
            </a:r>
          </a:p>
          <a:p>
            <a:r>
              <a:rPr lang="cs-CZ" sz="2000" b="1" dirty="0"/>
              <a:t>      </a:t>
            </a:r>
            <a:r>
              <a:rPr lang="cs-CZ" sz="2000" b="1" u="sng" dirty="0"/>
              <a:t>realizačních týmů </a:t>
            </a:r>
            <a:r>
              <a:rPr lang="cs-CZ" sz="2000" dirty="0"/>
              <a:t>s přesným vymezením kompetencí </a:t>
            </a:r>
          </a:p>
          <a:p>
            <a:r>
              <a:rPr lang="cs-CZ" sz="2000" dirty="0"/>
              <a:t>      a odpovědností, omezit počty změn v týmu, především na vedoucích</a:t>
            </a:r>
          </a:p>
          <a:p>
            <a:r>
              <a:rPr lang="cs-CZ" sz="2000" dirty="0"/>
              <a:t>      pozicích</a:t>
            </a:r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Klást velký důraz na vymezení </a:t>
            </a:r>
            <a:r>
              <a:rPr lang="cs-CZ" sz="2000" b="1" u="sng" dirty="0"/>
              <a:t>smluvních podmínek u veřejných zakázek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Dodržovat </a:t>
            </a:r>
            <a:r>
              <a:rPr lang="cs-CZ" sz="2000" b="1" u="sng" dirty="0"/>
              <a:t>povinnost uveřejňování smluv a dodatků </a:t>
            </a:r>
            <a:r>
              <a:rPr lang="cs-CZ" sz="2000" dirty="0"/>
              <a:t>v Registru smluv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Dodržovat/kontrolovat </a:t>
            </a:r>
            <a:r>
              <a:rPr lang="cs-CZ" sz="2000" b="1" u="sng" dirty="0"/>
              <a:t>oceňování změn/dodatků </a:t>
            </a:r>
            <a:r>
              <a:rPr lang="cs-CZ" sz="2000" dirty="0"/>
              <a:t>dle                   stanovených smluvních podmínek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příjemce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DA9616-DC72-42C5-8A67-514E1758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71" y="6356350"/>
            <a:ext cx="5540829" cy="365125"/>
          </a:xfrm>
        </p:spPr>
        <p:txBody>
          <a:bodyPr/>
          <a:lstStyle/>
          <a:p>
            <a:r>
              <a:rPr lang="en-US" dirty="0">
                <a:latin typeface="Myriad Pro"/>
              </a:rPr>
              <a:t>Liberec, 29. </a:t>
            </a:r>
            <a:r>
              <a:rPr lang="en-US" dirty="0" err="1">
                <a:latin typeface="Myriad Pro"/>
              </a:rPr>
              <a:t>září</a:t>
            </a:r>
            <a:r>
              <a:rPr lang="en-US" dirty="0">
                <a:latin typeface="Myriad Pro"/>
              </a:rPr>
              <a:t> 2020, KÚ </a:t>
            </a:r>
            <a:r>
              <a:rPr lang="en-US" dirty="0" err="1">
                <a:latin typeface="Myriad Pro"/>
              </a:rPr>
              <a:t>Libereckého</a:t>
            </a:r>
            <a:r>
              <a:rPr lang="en-US" dirty="0">
                <a:latin typeface="Myriad Pro"/>
              </a:rPr>
              <a:t> </a:t>
            </a:r>
            <a:r>
              <a:rPr lang="en-US" dirty="0" err="1">
                <a:latin typeface="Myriad Pro"/>
              </a:rPr>
              <a:t>kraje</a:t>
            </a:r>
            <a:endParaRPr lang="en-US" dirty="0">
              <a:latin typeface="Myriad Pro"/>
            </a:endParaRPr>
          </a:p>
        </p:txBody>
      </p:sp>
      <p:pic>
        <p:nvPicPr>
          <p:cNvPr id="2050" name="Picture 2" descr="Dostal jsem nápad! | Alfa Universum L.K. s.r.o.">
            <a:extLst>
              <a:ext uri="{FF2B5EF4-FFF2-40B4-BE49-F238E27FC236}">
                <a16:creationId xmlns:a16="http://schemas.microsoft.com/office/drawing/2014/main" id="{05317B26-3C26-4E14-B06C-4280350E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604" y="1665241"/>
            <a:ext cx="1330307" cy="133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cientské organizace » Linkos.cz">
            <a:extLst>
              <a:ext uri="{FF2B5EF4-FFF2-40B4-BE49-F238E27FC236}">
                <a16:creationId xmlns:a16="http://schemas.microsoft.com/office/drawing/2014/main" id="{83A1DD7E-88A6-497F-84AA-B87D7E60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518" y="4987750"/>
            <a:ext cx="1122393" cy="10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7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971" y="1231154"/>
            <a:ext cx="8229600" cy="5041901"/>
          </a:xfrm>
        </p:spPr>
        <p:txBody>
          <a:bodyPr>
            <a:noAutofit/>
          </a:bodyPr>
          <a:lstStyle/>
          <a:p>
            <a:r>
              <a:rPr lang="cs-CZ" sz="2000" b="1" u="sng" cap="all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Realizace a řízení projektů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Vést </a:t>
            </a:r>
            <a:r>
              <a:rPr lang="cs-CZ" sz="2000" b="1" u="sng" dirty="0"/>
              <a:t>oddělenou účetní evidenci </a:t>
            </a:r>
            <a:r>
              <a:rPr lang="cs-CZ" sz="2000" dirty="0"/>
              <a:t>projektu</a:t>
            </a:r>
            <a:r>
              <a:rPr lang="cs-CZ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Ponechat si </a:t>
            </a:r>
            <a:r>
              <a:rPr lang="cs-CZ" sz="2000" b="1" u="sng" dirty="0"/>
              <a:t>přístup do monitorovacího systému </a:t>
            </a:r>
            <a:r>
              <a:rPr lang="cs-CZ" sz="2000" dirty="0"/>
              <a:t>a pravidelně se informovat o stavu administrace projektu v případě využití služeb zpracovatelské agentury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Znát pravidla programu a v případě nejasností, např. ohledně způsobilosti výdaje, změny plánovaných aktivit v předstihu </a:t>
            </a:r>
            <a:r>
              <a:rPr lang="cs-CZ" sz="2000" b="1" u="sng" dirty="0"/>
              <a:t>konzultovat</a:t>
            </a:r>
            <a:r>
              <a:rPr lang="cs-CZ" sz="2000" u="sng" dirty="0"/>
              <a:t> </a:t>
            </a:r>
            <a:r>
              <a:rPr lang="cs-CZ" sz="2000" dirty="0"/>
              <a:t>s příslušným manažerem projektu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000" b="1" dirty="0">
              <a:solidFill>
                <a:srgbClr val="0052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Nadpis 3"/>
          <p:cNvSpPr>
            <a:spLocks noGrp="1"/>
          </p:cNvSpPr>
          <p:nvPr>
            <p:ph type="title"/>
          </p:nvPr>
        </p:nvSpPr>
        <p:spPr>
          <a:xfrm>
            <a:off x="478971" y="235046"/>
            <a:ext cx="8229600" cy="822325"/>
          </a:xfrm>
        </p:spPr>
        <p:txBody>
          <a:bodyPr>
            <a:normAutofit fontScale="90000"/>
          </a:bodyPr>
          <a:lstStyle/>
          <a:p>
            <a:pPr lvl="0" algn="ctr"/>
            <a:r>
              <a:rPr lang="cs-CZ" dirty="0"/>
              <a:t>Doporučení pro příjemce ze zkušeností Centra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DDA9616-DC72-42C5-8A67-514E1758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971" y="6356350"/>
            <a:ext cx="5540829" cy="365125"/>
          </a:xfrm>
        </p:spPr>
        <p:txBody>
          <a:bodyPr/>
          <a:lstStyle/>
          <a:p>
            <a:r>
              <a:rPr lang="en-US" dirty="0">
                <a:latin typeface="Myriad Pro"/>
              </a:rPr>
              <a:t>Liberec, 29. </a:t>
            </a:r>
            <a:r>
              <a:rPr lang="en-US" dirty="0" err="1">
                <a:latin typeface="Myriad Pro"/>
              </a:rPr>
              <a:t>září</a:t>
            </a:r>
            <a:r>
              <a:rPr lang="en-US" dirty="0">
                <a:latin typeface="Myriad Pro"/>
              </a:rPr>
              <a:t> 2020, KÚ </a:t>
            </a:r>
            <a:r>
              <a:rPr lang="en-US" dirty="0" err="1">
                <a:latin typeface="Myriad Pro"/>
              </a:rPr>
              <a:t>Libereckého</a:t>
            </a:r>
            <a:r>
              <a:rPr lang="en-US" dirty="0">
                <a:latin typeface="Myriad Pro"/>
              </a:rPr>
              <a:t> </a:t>
            </a:r>
            <a:r>
              <a:rPr lang="en-US" dirty="0" err="1">
                <a:latin typeface="Myriad Pro"/>
              </a:rPr>
              <a:t>kraje</a:t>
            </a:r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5132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8393018" cy="67970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zprostředkující subjekt Integrovaného regionálního operačního programu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7"/>
            <a:ext cx="8286749" cy="432363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1400" b="0" cap="none" dirty="0"/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Jsme konzultační místo pro vaše dotazy při přípravě projektů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Pořádáme semináře jak pro žadatele, tak pro příjemce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Po podání projektu hodnotíme a připravujeme pro ŘO IROP doporučení / nedoporučení k financování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Po vydání právního aktu s vámi řešíme veškeré změny v projektu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Administrujeme žádosti o platbu 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Kontrolujeme veřejné zakázky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Provádíme kontrolu projektů v udržitelnosti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Snažíme se být nápomocni a stále hledáme cesty,  jak co nejlépe pomoci žadatelům a příjemcům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Jsme součástí komunikace o možnostech zjednodušení v implementaci IROP, aktivně předkládáme ŘO IROP návrhy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400" b="0" cap="none" dirty="0"/>
              <a:t>Podílíme se na nastavení nového IROP2</a:t>
            </a:r>
          </a:p>
          <a:p>
            <a:pPr>
              <a:defRPr/>
            </a:pPr>
            <a:endParaRPr lang="cs-CZ" sz="7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pic>
        <p:nvPicPr>
          <p:cNvPr id="8" name="Obrázek 7" descr="Obsah obrázku interiér, hračka, vsedě, modrá&#10;&#10;Popis byl vytvořen automaticky">
            <a:extLst>
              <a:ext uri="{FF2B5EF4-FFF2-40B4-BE49-F238E27FC236}">
                <a16:creationId xmlns:a16="http://schemas.microsoft.com/office/drawing/2014/main" id="{A1A01335-5A24-409C-996A-F1723033715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6019800" y="1577732"/>
            <a:ext cx="2250133" cy="13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1433582"/>
            <a:ext cx="7772400" cy="19074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05046" y="2432230"/>
            <a:ext cx="79531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7077" y="3455377"/>
            <a:ext cx="6796046" cy="191672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Kontaktní údaje</a:t>
            </a:r>
          </a:p>
          <a:p>
            <a:endParaRPr lang="cs-CZ" sz="2000" dirty="0"/>
          </a:p>
          <a:p>
            <a:r>
              <a:rPr lang="cs-CZ" sz="2000" dirty="0"/>
              <a:t>Adresa: </a:t>
            </a:r>
            <a:r>
              <a:rPr lang="cs-CZ" dirty="0"/>
              <a:t>U Jezu 525/4, 460 01 Liberec</a:t>
            </a:r>
            <a:endParaRPr lang="cs-CZ" sz="2000" dirty="0"/>
          </a:p>
          <a:p>
            <a:r>
              <a:rPr lang="cs-CZ" sz="2000" dirty="0"/>
              <a:t>Tel: 736 511 136</a:t>
            </a:r>
          </a:p>
          <a:p>
            <a:r>
              <a:rPr lang="cs-CZ" sz="2000" dirty="0"/>
              <a:t>Mail: iropliberecky@crr.cz, simona.mala@crr.cz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3028476" cy="3698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Myriad Pro"/>
              </a:rPr>
              <a:t>Liberec, 29. </a:t>
            </a:r>
            <a:r>
              <a:rPr lang="en-US" dirty="0" err="1">
                <a:latin typeface="Myriad Pro"/>
              </a:rPr>
              <a:t>září</a:t>
            </a:r>
            <a:r>
              <a:rPr lang="en-US" dirty="0">
                <a:latin typeface="Myriad Pro"/>
              </a:rPr>
              <a:t> 2020, KÚ </a:t>
            </a:r>
            <a:r>
              <a:rPr lang="en-US" dirty="0" err="1">
                <a:latin typeface="Myriad Pro"/>
              </a:rPr>
              <a:t>Libereckého</a:t>
            </a:r>
            <a:r>
              <a:rPr lang="en-US" dirty="0">
                <a:latin typeface="Myriad Pro"/>
              </a:rPr>
              <a:t> </a:t>
            </a:r>
            <a:r>
              <a:rPr lang="en-US" dirty="0" err="1">
                <a:latin typeface="Myriad Pro"/>
              </a:rPr>
              <a:t>kraje</a:t>
            </a:r>
            <a:endParaRPr lang="en-US" dirty="0">
              <a:latin typeface="Myriad Pr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8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zajímavá data o administrovaných projektech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8"/>
            <a:ext cx="8286749" cy="42575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cap="none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47960"/>
            <a:ext cx="5054984" cy="59396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628A338-B329-4E6D-A3D6-E8371A61940E}"/>
              </a:ext>
            </a:extLst>
          </p:cNvPr>
          <p:cNvSpPr/>
          <p:nvPr/>
        </p:nvSpPr>
        <p:spPr>
          <a:xfrm>
            <a:off x="298607" y="1733740"/>
            <a:ext cx="830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529C"/>
                </a:solidFill>
              </a:rPr>
              <a:t>Největší projekt IROP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dirty="0"/>
              <a:t>největší projekt v realizaci v IROP je projekt </a:t>
            </a:r>
            <a:r>
              <a:rPr lang="cs-CZ" b="1" dirty="0"/>
              <a:t>MĚSTSKÝ OKRUH ÚSEK KŘIMICKÁ – KARLOVARSKÁ.</a:t>
            </a:r>
            <a:r>
              <a:rPr lang="cs-CZ" dirty="0"/>
              <a:t> 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24C03CF-93C7-4EA0-BD02-156E59C06E58}"/>
              </a:ext>
            </a:extLst>
          </p:cNvPr>
          <p:cNvGraphicFramePr>
            <a:graphicFrameLocks noGrp="1"/>
          </p:cNvGraphicFramePr>
          <p:nvPr/>
        </p:nvGraphicFramePr>
        <p:xfrm>
          <a:off x="527426" y="2813724"/>
          <a:ext cx="3263524" cy="324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556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13">
                <a:tc>
                  <a:txBody>
                    <a:bodyPr/>
                    <a:lstStyle/>
                    <a:p>
                      <a:r>
                        <a:rPr lang="cs-CZ" b="1" dirty="0"/>
                        <a:t>Správa a údržba</a:t>
                      </a:r>
                      <a:r>
                        <a:rPr lang="cs-CZ" b="1" baseline="0" dirty="0"/>
                        <a:t> silnic Plzeňského kraje, příspěvková organizace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sz="1800" b="1" cap="none" dirty="0"/>
                        <a:t>1 454 862 308,28 </a:t>
                      </a:r>
                      <a:r>
                        <a:rPr lang="cs-CZ" b="1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r>
                        <a:rPr lang="cs-CZ" sz="1800" b="0" i="0" cap="none" dirty="0"/>
                        <a:t>70. výzva - VYBRANÉ ÚSEKY SILNIC II. A III. TŘÍDY - II. </a:t>
                      </a:r>
                      <a:endParaRPr lang="cs-CZ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CB2D84EB-F443-410F-BD80-ADD1B21B1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0" y="2813724"/>
            <a:ext cx="4871828" cy="294774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2149165F-F4C7-4866-8A21-F25B6FC1A67D}"/>
              </a:ext>
            </a:extLst>
          </p:cNvPr>
          <p:cNvSpPr/>
          <p:nvPr/>
        </p:nvSpPr>
        <p:spPr>
          <a:xfrm>
            <a:off x="3990975" y="5778003"/>
            <a:ext cx="4748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Šikmý (letecký 3D) pohled na řešené území od jihu (zdroj: Google </a:t>
            </a:r>
            <a:r>
              <a:rPr lang="cs-CZ" sz="1200" dirty="0" err="1"/>
              <a:t>Earth</a:t>
            </a:r>
            <a:r>
              <a:rPr lang="cs-CZ" sz="1200" dirty="0"/>
              <a:t>, Studie proveditelnosti)</a:t>
            </a:r>
          </a:p>
        </p:txBody>
      </p:sp>
    </p:spTree>
    <p:extLst>
      <p:ext uri="{BB962C8B-B14F-4D97-AF65-F5344CB8AC3E}">
        <p14:creationId xmlns:p14="http://schemas.microsoft.com/office/powerpoint/2010/main" val="11706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zajímavá data o administrovaných projektech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8"/>
            <a:ext cx="8286749" cy="42575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cap="none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46542"/>
            <a:ext cx="5054984" cy="59396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628A338-B329-4E6D-A3D6-E8371A61940E}"/>
              </a:ext>
            </a:extLst>
          </p:cNvPr>
          <p:cNvSpPr/>
          <p:nvPr/>
        </p:nvSpPr>
        <p:spPr>
          <a:xfrm>
            <a:off x="298607" y="1733740"/>
            <a:ext cx="8302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529C"/>
                </a:solidFill>
              </a:rPr>
              <a:t>Největší projekt IROP v Libereckém kraji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pl-PL" sz="2000" b="1" dirty="0"/>
              <a:t>Silnice II/262 Česká Lípa – Dobranov </a:t>
            </a:r>
            <a:r>
              <a:rPr lang="cs-CZ" sz="2000" dirty="0"/>
              <a:t> 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924C03CF-93C7-4EA0-BD02-156E59C06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51523"/>
              </p:ext>
            </p:extLst>
          </p:nvPr>
        </p:nvGraphicFramePr>
        <p:xfrm>
          <a:off x="533400" y="2813724"/>
          <a:ext cx="3257550" cy="297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556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034">
                <a:tc>
                  <a:txBody>
                    <a:bodyPr/>
                    <a:lstStyle/>
                    <a:p>
                      <a:r>
                        <a:rPr lang="cs-CZ" b="1" dirty="0"/>
                        <a:t>Liberecký kraj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sz="1800" b="1" cap="none" dirty="0"/>
                        <a:t>190 416 286,15 </a:t>
                      </a:r>
                      <a:r>
                        <a:rPr lang="cs-CZ" b="1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r>
                        <a:rPr lang="cs-CZ" sz="1800" b="0" i="0" cap="none" dirty="0"/>
                        <a:t>70. výzva - VYBRANÉ ÚSEKY SILNIC II. A III. TŘÍDY - II. </a:t>
                      </a:r>
                      <a:endParaRPr lang="cs-CZ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2149165F-F4C7-4866-8A21-F25B6FC1A67D}"/>
              </a:ext>
            </a:extLst>
          </p:cNvPr>
          <p:cNvSpPr/>
          <p:nvPr/>
        </p:nvSpPr>
        <p:spPr>
          <a:xfrm>
            <a:off x="3990975" y="5778003"/>
            <a:ext cx="47480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Zobrazení řešeného území na mapě (zdroj: Studie proveditelnosti).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F1C1A7-5DED-4E4A-976F-4E984BAE98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121" y="2777354"/>
            <a:ext cx="4925365" cy="28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zajímavá data o administrovaných projektech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990975" y="5778003"/>
            <a:ext cx="461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Hasičská zbrojnice v Obrnicích (zdroj: Obec Obrnice)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27426" y="2813724"/>
          <a:ext cx="3263524" cy="323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556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95">
                <a:tc>
                  <a:txBody>
                    <a:bodyPr/>
                    <a:lstStyle/>
                    <a:p>
                      <a:r>
                        <a:rPr lang="cs-CZ" b="1" dirty="0"/>
                        <a:t>Obec Obrnice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556">
                <a:tc>
                  <a:txBody>
                    <a:bodyPr/>
                    <a:lstStyle/>
                    <a:p>
                      <a:r>
                        <a:rPr lang="cs-CZ" sz="1800" b="1" cap="none" dirty="0"/>
                        <a:t>55 860,00 </a:t>
                      </a:r>
                      <a:r>
                        <a:rPr lang="cs-CZ" b="1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13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39">
                <a:tc>
                  <a:txBody>
                    <a:bodyPr/>
                    <a:lstStyle/>
                    <a:p>
                      <a:r>
                        <a:rPr lang="cs-CZ" sz="1800" b="0" i="0" cap="none" dirty="0"/>
                        <a:t>69. výzva IROP - INTEGROVANÝ ZÁCHRANNÝ SYSTÉM - INTEGROVANÉ PROJEKTY CLLD - SC 4.1</a:t>
                      </a:r>
                      <a:endParaRPr lang="cs-CZ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98607" y="1733740"/>
            <a:ext cx="83024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529C"/>
                </a:solidFill>
              </a:rPr>
              <a:t>Nejmenší projekt IROP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dirty="0"/>
              <a:t>nejmenší projekt IROP je projekt </a:t>
            </a:r>
            <a:r>
              <a:rPr lang="cs-CZ" b="1" dirty="0"/>
              <a:t>OSVĚTLOVACÍ SOUPRAVA PRO JSDH OBRNICE.</a:t>
            </a:r>
            <a:endParaRPr lang="cs-CZ" dirty="0"/>
          </a:p>
        </p:txBody>
      </p:sp>
      <p:pic>
        <p:nvPicPr>
          <p:cNvPr id="13" name="Obrázek 12" descr="P12200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936734"/>
            <a:ext cx="4564139" cy="284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2"/>
          <p:cNvSpPr txBox="1">
            <a:spLocks/>
          </p:cNvSpPr>
          <p:nvPr/>
        </p:nvSpPr>
        <p:spPr>
          <a:xfrm>
            <a:off x="360456" y="1204010"/>
            <a:ext cx="6726144" cy="41872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92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altLang="cs-CZ" sz="2000" b="1" u="sng" dirty="0">
                <a:solidFill>
                  <a:srgbClr val="00529C"/>
                </a:solidFill>
              </a:rPr>
              <a:t>zajímavá data o administrovaných projektech</a:t>
            </a:r>
          </a:p>
        </p:txBody>
      </p:sp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990975" y="5778003"/>
            <a:ext cx="4610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Vybavení terénního týmu (zdroj: Fokus Liberec)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01737"/>
              </p:ext>
            </p:extLst>
          </p:nvPr>
        </p:nvGraphicFramePr>
        <p:xfrm>
          <a:off x="527426" y="2813723"/>
          <a:ext cx="2791912" cy="304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89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Žadatel: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/>
                        <a:t>FOKUS Liberec o.p.s.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r>
                        <a:rPr lang="cs-CZ" b="0" dirty="0"/>
                        <a:t>Příspěvek EU: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r>
                        <a:rPr lang="cs-CZ" sz="1800" b="1" cap="none" dirty="0"/>
                        <a:t>575 224,00 </a:t>
                      </a:r>
                      <a:r>
                        <a:rPr lang="cs-CZ" b="1" dirty="0"/>
                        <a:t>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890">
                <a:tc>
                  <a:txBody>
                    <a:bodyPr/>
                    <a:lstStyle/>
                    <a:p>
                      <a:r>
                        <a:rPr lang="cs-CZ" b="0" dirty="0"/>
                        <a:t>Výzva: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067">
                <a:tc>
                  <a:txBody>
                    <a:bodyPr/>
                    <a:lstStyle/>
                    <a:p>
                      <a:r>
                        <a:rPr lang="cs-CZ" sz="1800" b="0" i="0" cap="none" dirty="0"/>
                        <a:t>30. Výzva IROP - ROZVOJ SOCIÁLNÍCH SLUŽEB (SVL) SC 2.1</a:t>
                      </a:r>
                      <a:endParaRPr lang="cs-CZ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98607" y="1733740"/>
            <a:ext cx="83024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rgbClr val="00529C"/>
                </a:solidFill>
              </a:rPr>
              <a:t>Nejmenší projekt IROP v Libereckém kraji</a:t>
            </a:r>
          </a:p>
          <a:p>
            <a:pPr marL="628650" lvl="1" indent="-307975">
              <a:buFont typeface="Wingdings" panose="05000000000000000000" pitchFamily="2" charset="2"/>
              <a:buChar char="§"/>
            </a:pPr>
            <a:r>
              <a:rPr lang="cs-CZ" b="1" dirty="0"/>
              <a:t>Terénní týmy pro osoby s duševním onemocněním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61ACD8D-28FE-49DE-BF7D-7BF162DC6F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661" y="2813723"/>
            <a:ext cx="2625533" cy="16783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077A14-2164-4899-9FF0-214898B39F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4556676"/>
            <a:ext cx="1542242" cy="1156681"/>
          </a:xfrm>
          <a:prstGeom prst="rect">
            <a:avLst/>
          </a:prstGeom>
        </p:spPr>
      </p:pic>
      <p:pic>
        <p:nvPicPr>
          <p:cNvPr id="17" name="Zástupný symbol pro obsah 5">
            <a:extLst>
              <a:ext uri="{FF2B5EF4-FFF2-40B4-BE49-F238E27FC236}">
                <a16:creationId xmlns:a16="http://schemas.microsoft.com/office/drawing/2014/main" id="{CBA384C8-6A6F-4B1E-AB81-343990EB20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78" y="2813723"/>
            <a:ext cx="2069935" cy="27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3"/>
          <p:cNvSpPr txBox="1">
            <a:spLocks/>
          </p:cNvSpPr>
          <p:nvPr/>
        </p:nvSpPr>
        <p:spPr>
          <a:xfrm>
            <a:off x="4571403" y="1607954"/>
            <a:ext cx="4347128" cy="560689"/>
          </a:xfrm>
          <a:prstGeom prst="rect">
            <a:avLst/>
          </a:prstGeom>
        </p:spPr>
        <p:txBody>
          <a:bodyPr>
            <a:normAutofit/>
          </a:bodyPr>
          <a:lstStyle>
            <a:lvl1pPr marL="228029" indent="-228029" algn="l" defTabSz="912114" rtl="0" eaLnBrk="1" latinLnBrk="0" hangingPunct="1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9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34823"/>
              </a:buClr>
              <a:buNone/>
              <a:defRPr/>
            </a:pPr>
            <a:endParaRPr lang="cs-CZ" altLang="cs-CZ" sz="1499" dirty="0"/>
          </a:p>
        </p:txBody>
      </p:sp>
      <p:sp>
        <p:nvSpPr>
          <p:cNvPr id="17" name="Zástupný symbol pro obsah 13"/>
          <p:cNvSpPr txBox="1">
            <a:spLocks/>
          </p:cNvSpPr>
          <p:nvPr/>
        </p:nvSpPr>
        <p:spPr>
          <a:xfrm>
            <a:off x="466725" y="1888298"/>
            <a:ext cx="8286749" cy="42575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indent="0" defTabSz="912114">
              <a:lnSpc>
                <a:spcPct val="120000"/>
              </a:lnSpc>
              <a:spcBef>
                <a:spcPts val="998"/>
              </a:spcBef>
              <a:buClr>
                <a:schemeClr val="tx1"/>
              </a:buClr>
              <a:buFont typeface="Arial" panose="020B0604020202020204" pitchFamily="34" charset="0"/>
              <a:buNone/>
              <a:defRPr sz="1995" b="1" cap="all" baseline="0">
                <a:effectLst/>
              </a:defRPr>
            </a:lvl1pPr>
            <a:lvl2pPr marL="684086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95" cap="all" baseline="0">
                <a:effectLst/>
              </a:defRPr>
            </a:lvl2pPr>
            <a:lvl3pPr marL="1140143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96" cap="all" baseline="0">
                <a:effectLst/>
              </a:defRPr>
            </a:lvl3pPr>
            <a:lvl4pPr marL="1596200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4pPr>
            <a:lvl5pPr marL="2052257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5pPr>
            <a:lvl6pPr marL="2508314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6pPr>
            <a:lvl7pPr marL="2964371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7pPr>
            <a:lvl8pPr marL="3420428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8pPr>
            <a:lvl9pPr marL="3876485" indent="-228029" defTabSz="912114">
              <a:lnSpc>
                <a:spcPct val="120000"/>
              </a:lnSpc>
              <a:spcBef>
                <a:spcPts val="499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97" cap="all" baseline="0">
                <a:effectLst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cs-CZ" sz="1800" cap="none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0" y="1001027"/>
            <a:ext cx="9144000" cy="28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963131" y="362271"/>
            <a:ext cx="70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529C"/>
                </a:solidFill>
              </a:rPr>
              <a:t>Centrum pro regionální rozvoj České republiky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016" y="6283697"/>
            <a:ext cx="5054984" cy="593968"/>
          </a:xfrm>
          <a:prstGeom prst="rect">
            <a:avLst/>
          </a:prstGeom>
        </p:spPr>
      </p:pic>
      <p:graphicFrame>
        <p:nvGraphicFramePr>
          <p:cNvPr id="12" name="Zástupný symbol pro obsah 4">
            <a:extLst>
              <a:ext uri="{FF2B5EF4-FFF2-40B4-BE49-F238E27FC236}">
                <a16:creationId xmlns:a16="http://schemas.microsoft.com/office/drawing/2014/main" id="{FFA2BC39-799E-48D4-911D-CE48FFE39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318890"/>
              </p:ext>
            </p:extLst>
          </p:nvPr>
        </p:nvGraphicFramePr>
        <p:xfrm>
          <a:off x="683568" y="2144149"/>
          <a:ext cx="7970575" cy="3283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661">
                  <a:extLst>
                    <a:ext uri="{9D8B030D-6E8A-4147-A177-3AD203B41FA5}">
                      <a16:colId xmlns:a16="http://schemas.microsoft.com/office/drawing/2014/main" val="640186209"/>
                    </a:ext>
                  </a:extLst>
                </a:gridCol>
                <a:gridCol w="2068285">
                  <a:extLst>
                    <a:ext uri="{9D8B030D-6E8A-4147-A177-3AD203B41FA5}">
                      <a16:colId xmlns:a16="http://schemas.microsoft.com/office/drawing/2014/main" val="3879609941"/>
                    </a:ext>
                  </a:extLst>
                </a:gridCol>
                <a:gridCol w="3178629">
                  <a:extLst>
                    <a:ext uri="{9D8B030D-6E8A-4147-A177-3AD203B41FA5}">
                      <a16:colId xmlns:a16="http://schemas.microsoft.com/office/drawing/2014/main" val="2075655021"/>
                    </a:ext>
                  </a:extLst>
                </a:gridCol>
              </a:tblGrid>
              <a:tr h="86697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IROP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Hotovo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Zbývá do alokace</a:t>
                      </a:r>
                      <a:r>
                        <a:rPr lang="cs-CZ" baseline="0" dirty="0"/>
                        <a:t> 123 mld. Kč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491858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Schválené projekty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114,8 mld. Kč</a:t>
                      </a:r>
                      <a:r>
                        <a:rPr lang="cs-CZ" sz="1600" b="1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8,2 mld. Kč</a:t>
                      </a:r>
                      <a:r>
                        <a:rPr lang="cs-CZ" sz="1600" b="1" dirty="0"/>
                        <a:t>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565954"/>
                  </a:ext>
                </a:extLst>
              </a:tr>
              <a:tr h="50229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Vyhodnocené projekty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12 781 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2 371 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21069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/>
                        <a:t>Schválené</a:t>
                      </a:r>
                      <a:r>
                        <a:rPr lang="cs-CZ" b="1" baseline="0" dirty="0"/>
                        <a:t> Žádosti o platbu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9 087 ks </a:t>
                      </a:r>
                    </a:p>
                    <a:p>
                      <a:pPr algn="ctr"/>
                      <a:r>
                        <a:rPr lang="cs-CZ" b="1" dirty="0"/>
                        <a:t>(56,8 mld. Kč</a:t>
                      </a:r>
                      <a:r>
                        <a:rPr lang="cs-CZ" sz="1600" b="1" dirty="0"/>
                        <a:t>*</a:t>
                      </a:r>
                      <a:r>
                        <a:rPr lang="cs-CZ" b="1" dirty="0"/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6 439 ks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(66,2 mld. Kč</a:t>
                      </a:r>
                      <a:r>
                        <a:rPr lang="cs-CZ" sz="1600" b="1" dirty="0"/>
                        <a:t>*</a:t>
                      </a:r>
                      <a:r>
                        <a:rPr lang="cs-CZ" b="1" dirty="0"/>
                        <a:t>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13338"/>
                  </a:ext>
                </a:extLst>
              </a:tr>
              <a:tr h="706184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Zkontrolované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veřejné zakázky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12 740 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7 975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ks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182897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A84DCC-57D1-4073-9D99-C6CC4E684C63}"/>
              </a:ext>
            </a:extLst>
          </p:cNvPr>
          <p:cNvSpPr txBox="1"/>
          <p:nvPr/>
        </p:nvSpPr>
        <p:spPr>
          <a:xfrm>
            <a:off x="683568" y="5555139"/>
            <a:ext cx="891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* Podíl EU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B630E5-C2D4-40DA-A565-35A88E277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01" y="1352457"/>
            <a:ext cx="8230313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90616"/>
            <a:ext cx="8229600" cy="61783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Územní odbory IROP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1" y="774357"/>
            <a:ext cx="7708095" cy="528869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6" y="6264032"/>
            <a:ext cx="5054984" cy="59396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FA4E5"/>
                </a:solidFill>
              </a:rPr>
              <a:t>Liberec, 29. září 2020, KÚ Libereckého kraje</a:t>
            </a:r>
            <a:endParaRPr lang="en-US" dirty="0">
              <a:solidFill>
                <a:srgbClr val="5FA4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44014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7089</TotalTime>
  <Words>2595</Words>
  <Application>Microsoft Office PowerPoint</Application>
  <PresentationFormat>Předvádění na obrazovce (4:3)</PresentationFormat>
  <Paragraphs>477</Paragraphs>
  <Slides>30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Myriad Pro</vt:lpstr>
      <vt:lpstr>Wingdings</vt:lpstr>
      <vt:lpstr>sablona_centrum_2016</vt:lpstr>
      <vt:lpstr> Centrum pro regionální rozvoj  České republiky  Představení konzultačního servisu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Územní odbory IROP</vt:lpstr>
      <vt:lpstr>Konzultační servis Centra</vt:lpstr>
      <vt:lpstr>Konzultační servis - specializace pracovišť</vt:lpstr>
      <vt:lpstr>Plánovaná prevence v oblasti VZ</vt:lpstr>
      <vt:lpstr>Konzultační servis Centra pro IROP 2</vt:lpstr>
      <vt:lpstr>Územní odbor IROP pro Liberecký kraj </vt:lpstr>
      <vt:lpstr>Územní odbor IROP pro Liberecký kraj </vt:lpstr>
      <vt:lpstr>Územní odbor IROP pro Liberecký kraj </vt:lpstr>
      <vt:lpstr>Územní odbor IROP pro Liberecký kraj </vt:lpstr>
      <vt:lpstr>Územní odbor IROP pro Liberecký kraj </vt:lpstr>
      <vt:lpstr>Zvýšení kvality návazné péče (specializace odboru) </vt:lpstr>
      <vt:lpstr>Zvýšení kvality návazné péče (specializace odboru) </vt:lpstr>
      <vt:lpstr> Deinstitucionalizace psychiatrické péče  (specializace odboru) </vt:lpstr>
      <vt:lpstr> Školství (obecná specializace odboru) </vt:lpstr>
      <vt:lpstr>Územní odbor IROP pro Liberecký kraj </vt:lpstr>
      <vt:lpstr>Územní odbor IROP pro Liberecký kraj </vt:lpstr>
      <vt:lpstr>Doporučení pro žadatele ze zkušeností Centra</vt:lpstr>
      <vt:lpstr>Doporučení pro žadatele ze zkušeností Centra</vt:lpstr>
      <vt:lpstr>Doporučení pro žadatele ze zkušeností Centra</vt:lpstr>
      <vt:lpstr>Doporučení pro příjemce ze zkušeností Centra</vt:lpstr>
      <vt:lpstr>Doporučení pro příjemce ze zkušeností Centra</vt:lpstr>
      <vt:lpstr>  Děkujeme za pozornost  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Sodomková Michaela</cp:lastModifiedBy>
  <cp:revision>415</cp:revision>
  <cp:lastPrinted>2020-02-24T15:15:09Z</cp:lastPrinted>
  <dcterms:created xsi:type="dcterms:W3CDTF">2016-05-13T07:19:23Z</dcterms:created>
  <dcterms:modified xsi:type="dcterms:W3CDTF">2020-09-29T12:29:18Z</dcterms:modified>
</cp:coreProperties>
</file>