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25" r:id="rId2"/>
    <p:sldId id="390" r:id="rId3"/>
    <p:sldId id="377" r:id="rId4"/>
    <p:sldId id="524" r:id="rId5"/>
    <p:sldId id="528" r:id="rId6"/>
    <p:sldId id="526" r:id="rId7"/>
    <p:sldId id="529" r:id="rId8"/>
    <p:sldId id="531" r:id="rId9"/>
    <p:sldId id="532" r:id="rId10"/>
    <p:sldId id="533" r:id="rId11"/>
    <p:sldId id="517" r:id="rId12"/>
    <p:sldId id="522" r:id="rId13"/>
    <p:sldId id="511" r:id="rId14"/>
    <p:sldId id="534" r:id="rId15"/>
    <p:sldId id="535" r:id="rId16"/>
    <p:sldId id="523" r:id="rId17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7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  <a:srgbClr val="006600"/>
    <a:srgbClr val="214365"/>
    <a:srgbClr val="9E0000"/>
    <a:srgbClr val="339933"/>
    <a:srgbClr val="808000"/>
    <a:srgbClr val="FFFF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00" autoAdjust="0"/>
    <p:restoredTop sz="94485" autoAdjust="0"/>
  </p:normalViewPr>
  <p:slideViewPr>
    <p:cSldViewPr>
      <p:cViewPr varScale="1">
        <p:scale>
          <a:sx n="94" d="100"/>
          <a:sy n="94" d="100"/>
        </p:scale>
        <p:origin x="1131" y="84"/>
      </p:cViewPr>
      <p:guideLst>
        <p:guide orient="horz" pos="247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F7CE8B1-9CD6-4E76-A76D-98F147A98408}" type="datetimeFigureOut">
              <a:rPr lang="cs-CZ"/>
              <a:pPr>
                <a:defRPr/>
              </a:pPr>
              <a:t>14.02.2018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E427AB1-16C0-4CE3-9195-85DD2B3114C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3846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640DCF7-1F2D-4493-92D6-15ACF03EC34B}" type="datetimeFigureOut">
              <a:rPr lang="cs-CZ"/>
              <a:pPr>
                <a:defRPr/>
              </a:pPr>
              <a:t>14.02.2018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5952"/>
            <a:ext cx="5438775" cy="4465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FBDD2EC-2F37-4DD8-BEA1-DCA3A87D1B0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85293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32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BDD2EC-2F37-4DD8-BEA1-DCA3A87D1B09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32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BDD2EC-2F37-4DD8-BEA1-DCA3A87D1B09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5005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4D233-B8A5-484F-88B2-14CECC2FECDF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7762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258D5-C4AB-4874-8478-A560B8340ED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05404-F277-4B0F-A1C1-741B6D8F488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DA8B1-7040-4658-8398-5E768748FD4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1556A-92A5-43F4-9727-BCA6A6EF0A0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8BA8F-5F47-4632-BB6D-906A8A26B87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5CBC9-F136-4B02-8DB4-7ED41148764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B94DE-BBA7-4A40-8D31-246CB535B99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7140A-B3C5-4687-8C53-F7BE2A0163D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F229A-E839-4916-985E-4F70F5851B0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A3F02-2E87-4B6E-A940-61D82919765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dirty="0" smtClean="0"/>
              <a:t>Klepnutím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39190-FD6C-434D-AB70-6E6DCD48827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B728CE0C-B717-44BB-9A41-45E3F93E086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sfrb.cz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.png"/><Relationship Id="rId10" Type="http://schemas.openxmlformats.org/officeDocument/2006/relationships/image" Target="../media/image16.png"/><Relationship Id="rId4" Type="http://schemas.openxmlformats.org/officeDocument/2006/relationships/image" Target="../media/image5.jpeg"/><Relationship Id="rId9" Type="http://schemas.openxmlformats.org/officeDocument/2006/relationships/image" Target="../media/image15.png"/><Relationship Id="rId1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mailto:komunikace@sfrb.cz" TargetMode="External"/><Relationship Id="rId7" Type="http://schemas.openxmlformats.org/officeDocument/2006/relationships/image" Target="../media/image23.png"/><Relationship Id="rId2" Type="http://schemas.openxmlformats.org/officeDocument/2006/relationships/hyperlink" Target="mailto:podpory@sfrb.cz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10" Type="http://schemas.openxmlformats.org/officeDocument/2006/relationships/image" Target="../media/image1.png"/><Relationship Id="rId4" Type="http://schemas.openxmlformats.org/officeDocument/2006/relationships/hyperlink" Target="http://www.sfrb.cz/" TargetMode="Externa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2492897"/>
            <a:ext cx="792003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cs-CZ" sz="1200" kern="0" dirty="0">
              <a:latin typeface="Tahoma" pitchFamily="34" charset="0"/>
              <a:cs typeface="+mn-cs"/>
            </a:endParaRPr>
          </a:p>
        </p:txBody>
      </p:sp>
      <p:pic>
        <p:nvPicPr>
          <p:cNvPr id="15362" name="Picture 7" descr="zahlavi SFRB ppt"/>
          <p:cNvPicPr>
            <a:picLocks noChangeAspect="1" noChangeArrowheads="1"/>
          </p:cNvPicPr>
          <p:nvPr/>
        </p:nvPicPr>
        <p:blipFill>
          <a:blip r:embed="rId2" cstate="print"/>
          <a:srcRect l="6290" t="49081" r="74844" b="-2254"/>
          <a:stretch>
            <a:fillRect/>
          </a:stretch>
        </p:blipFill>
        <p:spPr bwMode="auto">
          <a:xfrm>
            <a:off x="611188" y="979488"/>
            <a:ext cx="17287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bdélník 11"/>
          <p:cNvSpPr/>
          <p:nvPr/>
        </p:nvSpPr>
        <p:spPr>
          <a:xfrm>
            <a:off x="0" y="1988841"/>
            <a:ext cx="9143999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cs-CZ" sz="4000" b="1" kern="0" cap="all" dirty="0" smtClean="0">
                <a:solidFill>
                  <a:srgbClr val="214365"/>
                </a:solidFill>
                <a:latin typeface="Calibri" pitchFamily="34" charset="0"/>
                <a:cs typeface="+mn-cs"/>
              </a:rPr>
              <a:t>STÁTNÍ FOND ROZVOJE BYDLENÍ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cs-CZ" sz="3200" kern="0" dirty="0" smtClean="0">
                <a:solidFill>
                  <a:srgbClr val="070F17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Panel 2013+</a:t>
            </a:r>
            <a:br>
              <a:rPr lang="cs-CZ" sz="3200" kern="0" dirty="0" smtClean="0">
                <a:solidFill>
                  <a:srgbClr val="070F17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</a:br>
            <a:endParaRPr lang="cs-CZ" sz="2000" kern="0" dirty="0" smtClean="0">
              <a:solidFill>
                <a:srgbClr val="070F17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cs-CZ" sz="2000" kern="0" dirty="0" smtClean="0">
              <a:solidFill>
                <a:srgbClr val="070F17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cs-CZ" sz="2400" b="1" kern="0" dirty="0" smtClean="0">
                <a:solidFill>
                  <a:srgbClr val="070F17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Mgr. Marie Lukáčová,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cs-CZ" sz="2400" b="1" kern="0" dirty="0" smtClean="0">
                <a:solidFill>
                  <a:srgbClr val="070F17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odbor komunikace SFRB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cs-CZ" sz="3200" kern="0" dirty="0" smtClean="0">
              <a:solidFill>
                <a:srgbClr val="070F17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cs-CZ" sz="3200" b="1" kern="0" cap="all" dirty="0">
              <a:solidFill>
                <a:srgbClr val="214365"/>
              </a:solidFill>
              <a:latin typeface="Tahoma" pitchFamily="34" charset="0"/>
              <a:cs typeface="+mn-cs"/>
            </a:endParaRPr>
          </a:p>
        </p:txBody>
      </p:sp>
      <p:pic>
        <p:nvPicPr>
          <p:cNvPr id="15365" name="Picture 2" descr="C:\Users\JMARESOV\Desktop\PPT-2013\listy new\kolaz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5408613"/>
            <a:ext cx="9163051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535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53525" cy="86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1979712" y="44451"/>
            <a:ext cx="7164288" cy="432221"/>
          </a:xfrm>
        </p:spPr>
        <p:txBody>
          <a:bodyPr/>
          <a:lstStyle/>
          <a:p>
            <a:pPr algn="r" eaLnBrk="1" hangingPunct="1"/>
            <a:r>
              <a:rPr lang="cs-CZ" altLang="cs-CZ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Panel 2013+</a:t>
            </a:r>
          </a:p>
        </p:txBody>
      </p:sp>
      <p:sp>
        <p:nvSpPr>
          <p:cNvPr id="18435" name="TextovéPole 9"/>
          <p:cNvSpPr txBox="1">
            <a:spLocks noChangeArrowheads="1"/>
          </p:cNvSpPr>
          <p:nvPr/>
        </p:nvSpPr>
        <p:spPr bwMode="auto">
          <a:xfrm>
            <a:off x="755576" y="1268760"/>
            <a:ext cx="756084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cs-CZ" sz="2000" b="1" dirty="0" smtClean="0">
                <a:latin typeface="Calibri" pitchFamily="34" charset="0"/>
              </a:rPr>
              <a:t>Přílohy k žádosti: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Calibri" pitchFamily="34" charset="0"/>
              </a:rPr>
              <a:t>doklad </a:t>
            </a:r>
            <a:r>
              <a:rPr lang="cs-CZ" sz="2000" dirty="0">
                <a:latin typeface="Calibri" pitchFamily="34" charset="0"/>
              </a:rPr>
              <a:t>o vlastnictví pozemku, domu, bytu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itchFamily="34" charset="0"/>
              </a:rPr>
              <a:t>prohlášení o neexistenci nedoplatku k veřejnému rozpočtu a ZP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itchFamily="34" charset="0"/>
              </a:rPr>
              <a:t>čestné prohlášení o nevyčerpání podpory de </a:t>
            </a:r>
            <a:r>
              <a:rPr lang="cs-CZ" sz="2000" dirty="0" err="1">
                <a:latin typeface="Calibri" pitchFamily="34" charset="0"/>
              </a:rPr>
              <a:t>minimis</a:t>
            </a:r>
            <a:endParaRPr lang="cs-CZ" sz="2000" dirty="0">
              <a:latin typeface="Calibri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itchFamily="34" charset="0"/>
              </a:rPr>
              <a:t>projektová dokumentace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itchFamily="34" charset="0"/>
              </a:rPr>
              <a:t>energetický posudek (není nutný PENB)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itchFamily="34" charset="0"/>
              </a:rPr>
              <a:t>rozpočet stavebních prací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itchFamily="34" charset="0"/>
              </a:rPr>
              <a:t>členění výdajů projektu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itchFamily="34" charset="0"/>
              </a:rPr>
              <a:t>doklad o podlahové ploše bytů v domě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itchFamily="34" charset="0"/>
              </a:rPr>
              <a:t>Finanční krytí celkových rozpočtových nákladů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itchFamily="34" charset="0"/>
              </a:rPr>
              <a:t>potvrzení autorizované osoby, pokud stav domu nevyžaduje některou opravu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Calibri" pitchFamily="34" charset="0"/>
              </a:rPr>
              <a:t>doklady o právní subjektivitě a ekonomické situaci žadatele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Calibri" pitchFamily="34" charset="0"/>
              </a:rPr>
              <a:t>prohlášení žadatele k propojeným podnikům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itchFamily="34" charset="0"/>
              </a:rPr>
              <a:t>prohlášení žadatele k </a:t>
            </a:r>
            <a:r>
              <a:rPr lang="cs-CZ" sz="2000" dirty="0" smtClean="0">
                <a:latin typeface="Calibri" pitchFamily="34" charset="0"/>
              </a:rPr>
              <a:t>dotačním programům</a:t>
            </a:r>
            <a:endParaRPr lang="cs-CZ" sz="2000" dirty="0">
              <a:latin typeface="Calibri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000" dirty="0" smtClean="0">
              <a:latin typeface="Calibri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000" dirty="0" smtClean="0">
              <a:latin typeface="Calibri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000" dirty="0" smtClean="0">
              <a:latin typeface="Calibri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000" dirty="0" smtClean="0">
              <a:latin typeface="Calibri" pitchFamily="34" charset="0"/>
            </a:endParaRPr>
          </a:p>
          <a:p>
            <a:pPr lvl="0">
              <a:buFont typeface="Arial" pitchFamily="34" charset="0"/>
              <a:buChar char="•"/>
            </a:pPr>
            <a:endParaRPr lang="cs-CZ" sz="2000" dirty="0" smtClean="0">
              <a:latin typeface="Calibri" pitchFamily="34" charset="0"/>
            </a:endParaRPr>
          </a:p>
        </p:txBody>
      </p:sp>
      <p:pic>
        <p:nvPicPr>
          <p:cNvPr id="18437" name="Picture 2" descr="C:\Users\jmaresov\Desktop\pru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3" y="6399213"/>
            <a:ext cx="9144001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084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53525" cy="86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1979712" y="44451"/>
            <a:ext cx="7164288" cy="432221"/>
          </a:xfrm>
        </p:spPr>
        <p:txBody>
          <a:bodyPr/>
          <a:lstStyle/>
          <a:p>
            <a:pPr algn="r" eaLnBrk="1" hangingPunct="1"/>
            <a:r>
              <a:rPr lang="cs-CZ" altLang="cs-CZ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Užitečné nástroje</a:t>
            </a:r>
          </a:p>
        </p:txBody>
      </p:sp>
      <p:sp>
        <p:nvSpPr>
          <p:cNvPr id="18435" name="TextovéPole 9"/>
          <p:cNvSpPr txBox="1">
            <a:spLocks noChangeArrowheads="1"/>
          </p:cNvSpPr>
          <p:nvPr/>
        </p:nvSpPr>
        <p:spPr bwMode="auto">
          <a:xfrm>
            <a:off x="4932040" y="2132856"/>
            <a:ext cx="39655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cs-CZ" sz="1600" b="1" dirty="0" smtClean="0">
              <a:latin typeface="Calibri" pitchFamily="34" charset="0"/>
              <a:cs typeface="Tahoma" pitchFamily="34" charset="0"/>
            </a:endParaRPr>
          </a:p>
          <a:p>
            <a:endParaRPr lang="cs-CZ" sz="1600" b="1" dirty="0" smtClean="0">
              <a:latin typeface="Calibri" pitchFamily="34" charset="0"/>
            </a:endParaRPr>
          </a:p>
        </p:txBody>
      </p:sp>
      <p:sp>
        <p:nvSpPr>
          <p:cNvPr id="18436" name="TextovéPole 11"/>
          <p:cNvSpPr txBox="1">
            <a:spLocks noChangeArrowheads="1"/>
          </p:cNvSpPr>
          <p:nvPr/>
        </p:nvSpPr>
        <p:spPr bwMode="auto">
          <a:xfrm>
            <a:off x="503238" y="998538"/>
            <a:ext cx="83899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 dirty="0" smtClean="0">
                <a:solidFill>
                  <a:srgbClr val="700000"/>
                </a:solidFill>
                <a:latin typeface="Calibri" pitchFamily="34" charset="0"/>
              </a:rPr>
              <a:t>Užitečné nástroje – spolupráce SFRB a ČVUT</a:t>
            </a:r>
            <a:endParaRPr lang="cs-CZ" altLang="cs-CZ" sz="2000" dirty="0">
              <a:solidFill>
                <a:srgbClr val="700000"/>
              </a:solidFill>
              <a:latin typeface="Calibri" pitchFamily="34" charset="0"/>
              <a:cs typeface="Tahoma" pitchFamily="34" charset="0"/>
            </a:endParaRPr>
          </a:p>
        </p:txBody>
      </p:sp>
      <p:pic>
        <p:nvPicPr>
          <p:cNvPr id="18437" name="Picture 2" descr="C:\Users\jmaresov\Desktop\pru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763" y="6399213"/>
            <a:ext cx="9144001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ovéPole 9"/>
          <p:cNvSpPr txBox="1">
            <a:spLocks noChangeArrowheads="1"/>
          </p:cNvSpPr>
          <p:nvPr/>
        </p:nvSpPr>
        <p:spPr bwMode="auto">
          <a:xfrm>
            <a:off x="395536" y="1628800"/>
            <a:ext cx="835292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altLang="cs-CZ" sz="1600" b="1" dirty="0" smtClean="0">
                <a:latin typeface="Calibri" pitchFamily="34" charset="0"/>
                <a:cs typeface="Tahoma" pitchFamily="34" charset="0"/>
              </a:rPr>
              <a:t> </a:t>
            </a:r>
            <a:r>
              <a:rPr 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FasCalc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Aplikace („kalkulačka“), která připraví položkový rozpočet stavebních prací pro </a:t>
            </a:r>
            <a:r>
              <a:rPr lang="cs-CZ" sz="2000" dirty="0" smtClean="0">
                <a:solidFill>
                  <a:srgbClr val="7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zateplení fasád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None/>
            </a:pPr>
            <a:endParaRPr lang="cs-CZ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RoofCalc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Aplikace pro přípravu položkového rozpočtu na rekonstrukci </a:t>
            </a:r>
            <a:r>
              <a:rPr lang="cs-CZ" sz="2000" dirty="0" smtClean="0">
                <a:solidFill>
                  <a:srgbClr val="7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střechy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cs-CZ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RebytCalc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Aplikace pro přípravu rozpočtu na rekonstrukci </a:t>
            </a:r>
            <a:r>
              <a:rPr lang="cs-CZ" sz="2000" dirty="0" smtClean="0">
                <a:solidFill>
                  <a:srgbClr val="7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bytového jádra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cs-CZ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Metodika ČVUT pro rekonstrukci panelových domů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Teoretická pomůcka pro všechny, kteří se chystají zahájit modernizaci </a:t>
            </a:r>
            <a:r>
              <a:rPr lang="cs-CZ" sz="2000" dirty="0" smtClean="0">
                <a:solidFill>
                  <a:srgbClr val="7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panelových domů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/>
            <a:endParaRPr lang="cs-CZ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cs-CZ" sz="1600" dirty="0" smtClean="0"/>
          </a:p>
          <a:p>
            <a:pPr lvl="0"/>
            <a:endParaRPr lang="cs-CZ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53525" cy="86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1979712" y="44451"/>
            <a:ext cx="7164288" cy="432221"/>
          </a:xfrm>
        </p:spPr>
        <p:txBody>
          <a:bodyPr/>
          <a:lstStyle/>
          <a:p>
            <a:pPr algn="r" eaLnBrk="1" hangingPunct="1"/>
            <a:r>
              <a:rPr lang="cs-CZ" altLang="cs-CZ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Panel 2013+ využití v praxi</a:t>
            </a:r>
          </a:p>
        </p:txBody>
      </p:sp>
      <p:sp>
        <p:nvSpPr>
          <p:cNvPr id="18435" name="TextovéPole 9"/>
          <p:cNvSpPr txBox="1">
            <a:spLocks noChangeArrowheads="1"/>
          </p:cNvSpPr>
          <p:nvPr/>
        </p:nvSpPr>
        <p:spPr bwMode="auto">
          <a:xfrm rot="10800000" flipV="1">
            <a:off x="611560" y="1556792"/>
            <a:ext cx="6984776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endParaRPr lang="cs-CZ" sz="1000" b="1" dirty="0" smtClean="0">
              <a:latin typeface="Calibri" pitchFamily="34" charset="0"/>
            </a:endParaRPr>
          </a:p>
          <a:p>
            <a:endParaRPr lang="cs-CZ" sz="1600" dirty="0" smtClean="0">
              <a:latin typeface="Calibri" pitchFamily="34" charset="0"/>
            </a:endParaRPr>
          </a:p>
          <a:p>
            <a:endParaRPr lang="cs-CZ" sz="1600" b="1" dirty="0" smtClean="0">
              <a:latin typeface="Calibri" pitchFamily="34" charset="0"/>
            </a:endParaRPr>
          </a:p>
          <a:p>
            <a:endParaRPr lang="cs-CZ" sz="1600" b="1" dirty="0" smtClean="0">
              <a:latin typeface="Calibri" pitchFamily="34" charset="0"/>
            </a:endParaRPr>
          </a:p>
          <a:p>
            <a:endParaRPr lang="cs-CZ" sz="1600" b="1" dirty="0" smtClean="0">
              <a:latin typeface="Calibri" pitchFamily="34" charset="0"/>
            </a:endParaRPr>
          </a:p>
          <a:p>
            <a:endParaRPr lang="cs-CZ" sz="1600" b="1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altLang="cs-CZ" sz="1600" dirty="0" smtClean="0">
              <a:latin typeface="Calibri" pitchFamily="34" charset="0"/>
              <a:cs typeface="Tahoma" pitchFamily="34" charset="0"/>
            </a:endParaRPr>
          </a:p>
          <a:p>
            <a:endParaRPr lang="cs-CZ" altLang="cs-CZ" sz="1600" dirty="0" smtClean="0">
              <a:latin typeface="Calibri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1600" dirty="0" smtClean="0">
              <a:latin typeface="Calibri" pitchFamily="34" charset="0"/>
            </a:endParaRPr>
          </a:p>
          <a:p>
            <a:endParaRPr lang="cs-CZ" sz="1600" dirty="0" smtClean="0">
              <a:latin typeface="Calibri" pitchFamily="34" charset="0"/>
            </a:endParaRPr>
          </a:p>
        </p:txBody>
      </p:sp>
      <p:sp>
        <p:nvSpPr>
          <p:cNvPr id="18436" name="TextovéPole 11"/>
          <p:cNvSpPr txBox="1">
            <a:spLocks noChangeArrowheads="1"/>
          </p:cNvSpPr>
          <p:nvPr/>
        </p:nvSpPr>
        <p:spPr bwMode="auto">
          <a:xfrm>
            <a:off x="503238" y="998538"/>
            <a:ext cx="83899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000" b="1" dirty="0" smtClean="0">
                <a:solidFill>
                  <a:srgbClr val="700000"/>
                </a:solidFill>
                <a:latin typeface="Calibri" pitchFamily="34" charset="0"/>
                <a:cs typeface="Tahoma" pitchFamily="34" charset="0"/>
              </a:rPr>
              <a:t>Dobrá praxe – představení úspěšných projektů</a:t>
            </a:r>
            <a:endParaRPr lang="cs-CZ" altLang="cs-CZ" sz="2000" dirty="0">
              <a:solidFill>
                <a:srgbClr val="700000"/>
              </a:solidFill>
              <a:latin typeface="Calibri" pitchFamily="34" charset="0"/>
              <a:cs typeface="Tahoma" pitchFamily="34" charset="0"/>
            </a:endParaRPr>
          </a:p>
        </p:txBody>
      </p:sp>
      <p:pic>
        <p:nvPicPr>
          <p:cNvPr id="18437" name="Picture 2" descr="C:\Users\jmaresov\Desktop\pru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3" y="6399213"/>
            <a:ext cx="9144001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ovéPole 9"/>
          <p:cNvSpPr txBox="1">
            <a:spLocks noChangeArrowheads="1"/>
          </p:cNvSpPr>
          <p:nvPr/>
        </p:nvSpPr>
        <p:spPr bwMode="auto">
          <a:xfrm>
            <a:off x="467544" y="1556793"/>
            <a:ext cx="41560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cs-CZ" sz="1600" dirty="0" smtClean="0">
              <a:latin typeface="Calibri" pitchFamily="34" charset="0"/>
            </a:endParaRPr>
          </a:p>
          <a:p>
            <a:endParaRPr lang="cs-CZ" sz="16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16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16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1600" dirty="0" smtClean="0">
              <a:latin typeface="Calibri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39552" y="566124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Calibri" pitchFamily="34" charset="0"/>
              </a:rPr>
              <a:t>Příklady na </a:t>
            </a:r>
            <a:r>
              <a:rPr lang="cs-CZ" b="1" dirty="0" smtClean="0">
                <a:latin typeface="Calibri" pitchFamily="34" charset="0"/>
                <a:hlinkClick r:id="rId4"/>
              </a:rPr>
              <a:t>www.sfrb.cz</a:t>
            </a:r>
            <a:r>
              <a:rPr lang="cs-CZ" b="1" dirty="0" smtClean="0">
                <a:latin typeface="Calibri" pitchFamily="34" charset="0"/>
              </a:rPr>
              <a:t>.</a:t>
            </a:r>
          </a:p>
        </p:txBody>
      </p:sp>
      <p:pic>
        <p:nvPicPr>
          <p:cNvPr id="12" name="Obrázek 11" descr="0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1484784"/>
            <a:ext cx="5688632" cy="4095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53525" cy="86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1979712" y="44451"/>
            <a:ext cx="7164288" cy="432221"/>
          </a:xfrm>
        </p:spPr>
        <p:txBody>
          <a:bodyPr/>
          <a:lstStyle/>
          <a:p>
            <a:pPr algn="r" eaLnBrk="1" hangingPunct="1"/>
            <a:r>
              <a:rPr lang="cs-CZ" altLang="cs-CZ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Panel 2013+ využití v praxi</a:t>
            </a:r>
          </a:p>
        </p:txBody>
      </p:sp>
      <p:sp>
        <p:nvSpPr>
          <p:cNvPr id="18435" name="TextovéPole 9"/>
          <p:cNvSpPr txBox="1">
            <a:spLocks noChangeArrowheads="1"/>
          </p:cNvSpPr>
          <p:nvPr/>
        </p:nvSpPr>
        <p:spPr bwMode="auto">
          <a:xfrm>
            <a:off x="5004048" y="1484784"/>
            <a:ext cx="3749551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endParaRPr lang="cs-CZ" sz="1000" b="1" dirty="0" smtClean="0">
              <a:latin typeface="Calibri" pitchFamily="34" charset="0"/>
            </a:endParaRPr>
          </a:p>
          <a:p>
            <a:r>
              <a:rPr lang="cs-CZ" sz="1600" b="1" dirty="0" smtClean="0">
                <a:latin typeface="Calibri" pitchFamily="34" charset="0"/>
                <a:cs typeface="Tahoma" pitchFamily="34" charset="0"/>
              </a:rPr>
              <a:t>SVJ </a:t>
            </a:r>
            <a:r>
              <a:rPr lang="cs-CZ" sz="1600" b="1" dirty="0" smtClean="0">
                <a:latin typeface="Calibri" pitchFamily="34" charset="0"/>
              </a:rPr>
              <a:t>pro dům U Kotelny, Líně</a:t>
            </a:r>
            <a:r>
              <a:rPr lang="cs-CZ" sz="1600" b="1" dirty="0" smtClean="0">
                <a:latin typeface="Calibri" pitchFamily="34" charset="0"/>
                <a:cs typeface="Tahoma" pitchFamily="34" charset="0"/>
              </a:rPr>
              <a:t/>
            </a:r>
            <a:br>
              <a:rPr lang="cs-CZ" sz="1600" b="1" dirty="0" smtClean="0">
                <a:latin typeface="Calibri" pitchFamily="34" charset="0"/>
                <a:cs typeface="Tahoma" pitchFamily="34" charset="0"/>
              </a:rPr>
            </a:br>
            <a:endParaRPr lang="cs-CZ" sz="1600" dirty="0" smtClean="0">
              <a:latin typeface="Calibri" pitchFamily="34" charset="0"/>
              <a:cs typeface="Tahoma" pitchFamily="34" charset="0"/>
            </a:endParaRPr>
          </a:p>
          <a:p>
            <a:r>
              <a:rPr lang="cs-CZ" sz="1600" dirty="0" smtClean="0">
                <a:latin typeface="Calibri" pitchFamily="34" charset="0"/>
                <a:cs typeface="Tahoma" pitchFamily="34" charset="0"/>
              </a:rPr>
              <a:t>• </a:t>
            </a:r>
            <a:r>
              <a:rPr lang="cs-CZ" sz="1600" dirty="0" smtClean="0">
                <a:solidFill>
                  <a:srgbClr val="700000"/>
                </a:solidFill>
                <a:latin typeface="Calibri" pitchFamily="34" charset="0"/>
                <a:cs typeface="Tahoma" pitchFamily="34" charset="0"/>
              </a:rPr>
              <a:t>výše úvěru 2,79 mil. Kč,</a:t>
            </a:r>
          </a:p>
          <a:p>
            <a:r>
              <a:rPr lang="cs-CZ" sz="1600" dirty="0" smtClean="0">
                <a:latin typeface="Calibri" pitchFamily="34" charset="0"/>
                <a:cs typeface="Tahoma" pitchFamily="34" charset="0"/>
              </a:rPr>
              <a:t>• splatnost 10 let,</a:t>
            </a:r>
          </a:p>
          <a:p>
            <a:r>
              <a:rPr lang="cs-CZ" sz="1600" dirty="0" smtClean="0">
                <a:latin typeface="Calibri" pitchFamily="34" charset="0"/>
                <a:cs typeface="Tahoma" pitchFamily="34" charset="0"/>
              </a:rPr>
              <a:t>•</a:t>
            </a:r>
            <a:r>
              <a:rPr lang="cs-CZ" sz="1600" dirty="0">
                <a:latin typeface="Calibri" pitchFamily="34" charset="0"/>
              </a:rPr>
              <a:t> </a:t>
            </a:r>
            <a:r>
              <a:rPr lang="cs-CZ" sz="1600" dirty="0" smtClean="0">
                <a:latin typeface="Calibri" pitchFamily="34" charset="0"/>
              </a:rPr>
              <a:t>oprava obvodového pláště a styku dílců, zateplení obvodového pláště, střech a vybraných vnitřních konstrukcí, přístavba balkonů, výměna oken, výměna elektroinstalace, zdravotně technických instalací a rozvodu plynu, oprava hromosvodů</a:t>
            </a:r>
            <a:r>
              <a:rPr lang="cs-CZ" sz="1600" dirty="0">
                <a:latin typeface="Calibri" pitchFamily="34" charset="0"/>
              </a:rPr>
              <a:t>.</a:t>
            </a:r>
            <a:endParaRPr lang="cs-CZ" altLang="cs-CZ" sz="1600" dirty="0" smtClean="0">
              <a:latin typeface="Calibri" pitchFamily="34" charset="0"/>
              <a:cs typeface="Tahoma" pitchFamily="34" charset="0"/>
            </a:endParaRPr>
          </a:p>
          <a:p>
            <a:endParaRPr lang="cs-CZ" altLang="cs-CZ" sz="1600" dirty="0" smtClean="0">
              <a:latin typeface="Calibri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1600" dirty="0" smtClean="0">
              <a:latin typeface="Calibri" pitchFamily="34" charset="0"/>
            </a:endParaRPr>
          </a:p>
          <a:p>
            <a:endParaRPr lang="cs-CZ" sz="1600" dirty="0" smtClean="0">
              <a:latin typeface="Calibri" pitchFamily="34" charset="0"/>
            </a:endParaRPr>
          </a:p>
        </p:txBody>
      </p:sp>
      <p:sp>
        <p:nvSpPr>
          <p:cNvPr id="18436" name="TextovéPole 11"/>
          <p:cNvSpPr txBox="1">
            <a:spLocks noChangeArrowheads="1"/>
          </p:cNvSpPr>
          <p:nvPr/>
        </p:nvSpPr>
        <p:spPr bwMode="auto">
          <a:xfrm>
            <a:off x="503238" y="998538"/>
            <a:ext cx="83899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000" b="1" dirty="0" smtClean="0">
                <a:solidFill>
                  <a:srgbClr val="700000"/>
                </a:solidFill>
                <a:latin typeface="Calibri" pitchFamily="34" charset="0"/>
                <a:cs typeface="Tahoma" pitchFamily="34" charset="0"/>
              </a:rPr>
              <a:t>Ukázka z praxe</a:t>
            </a:r>
            <a:endParaRPr lang="cs-CZ" altLang="cs-CZ" sz="2000" dirty="0">
              <a:solidFill>
                <a:srgbClr val="700000"/>
              </a:solidFill>
              <a:latin typeface="Calibri" pitchFamily="34" charset="0"/>
              <a:cs typeface="Tahoma" pitchFamily="34" charset="0"/>
            </a:endParaRPr>
          </a:p>
        </p:txBody>
      </p:sp>
      <p:pic>
        <p:nvPicPr>
          <p:cNvPr id="18437" name="Picture 2" descr="C:\Users\jmaresov\Desktop\pru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3" y="6399213"/>
            <a:ext cx="9144001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57" y="1452736"/>
            <a:ext cx="3178131" cy="215877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04" y="3644296"/>
            <a:ext cx="3456384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53525" cy="86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1979712" y="44451"/>
            <a:ext cx="7164288" cy="432221"/>
          </a:xfrm>
        </p:spPr>
        <p:txBody>
          <a:bodyPr/>
          <a:lstStyle/>
          <a:p>
            <a:pPr algn="r" eaLnBrk="1" hangingPunct="1"/>
            <a:r>
              <a:rPr lang="cs-CZ" altLang="cs-CZ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Panel 2013+ využití v praxi</a:t>
            </a:r>
          </a:p>
        </p:txBody>
      </p:sp>
      <p:sp>
        <p:nvSpPr>
          <p:cNvPr id="18435" name="TextovéPole 9"/>
          <p:cNvSpPr txBox="1">
            <a:spLocks noChangeArrowheads="1"/>
          </p:cNvSpPr>
          <p:nvPr/>
        </p:nvSpPr>
        <p:spPr bwMode="auto">
          <a:xfrm>
            <a:off x="5004048" y="1427496"/>
            <a:ext cx="3749551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endParaRPr lang="cs-CZ" sz="1000" b="1" dirty="0" smtClean="0">
              <a:latin typeface="Calibri" pitchFamily="34" charset="0"/>
            </a:endParaRPr>
          </a:p>
          <a:p>
            <a:r>
              <a:rPr lang="cs-CZ" sz="1600" b="1" dirty="0" smtClean="0">
                <a:latin typeface="Calibri" pitchFamily="34" charset="0"/>
                <a:cs typeface="Tahoma" pitchFamily="34" charset="0"/>
              </a:rPr>
              <a:t>SVJ </a:t>
            </a:r>
            <a:r>
              <a:rPr lang="cs-CZ" sz="1600" b="1" dirty="0" smtClean="0">
                <a:latin typeface="Calibri" pitchFamily="34" charset="0"/>
              </a:rPr>
              <a:t>pro dům Vodárenská, Líně</a:t>
            </a:r>
            <a:r>
              <a:rPr lang="cs-CZ" sz="1600" b="1" dirty="0" smtClean="0">
                <a:latin typeface="Calibri" pitchFamily="34" charset="0"/>
                <a:cs typeface="Tahoma" pitchFamily="34" charset="0"/>
              </a:rPr>
              <a:t/>
            </a:r>
            <a:br>
              <a:rPr lang="cs-CZ" sz="1600" b="1" dirty="0" smtClean="0">
                <a:latin typeface="Calibri" pitchFamily="34" charset="0"/>
                <a:cs typeface="Tahoma" pitchFamily="34" charset="0"/>
              </a:rPr>
            </a:br>
            <a:r>
              <a:rPr lang="cs-CZ" sz="1600" dirty="0" smtClean="0">
                <a:latin typeface="Calibri" pitchFamily="34" charset="0"/>
                <a:cs typeface="Tahoma" pitchFamily="34" charset="0"/>
              </a:rPr>
              <a:t>(dva domy)</a:t>
            </a:r>
          </a:p>
          <a:p>
            <a:endParaRPr lang="cs-CZ" sz="1600" dirty="0" smtClean="0">
              <a:latin typeface="Calibri" pitchFamily="34" charset="0"/>
            </a:endParaRPr>
          </a:p>
        </p:txBody>
      </p:sp>
      <p:sp>
        <p:nvSpPr>
          <p:cNvPr id="18436" name="TextovéPole 11"/>
          <p:cNvSpPr txBox="1">
            <a:spLocks noChangeArrowheads="1"/>
          </p:cNvSpPr>
          <p:nvPr/>
        </p:nvSpPr>
        <p:spPr bwMode="auto">
          <a:xfrm>
            <a:off x="503238" y="998538"/>
            <a:ext cx="83899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000" b="1" dirty="0" smtClean="0">
                <a:solidFill>
                  <a:srgbClr val="700000"/>
                </a:solidFill>
                <a:latin typeface="Calibri" pitchFamily="34" charset="0"/>
                <a:cs typeface="Tahoma" pitchFamily="34" charset="0"/>
              </a:rPr>
              <a:t>Ukázka z praxe</a:t>
            </a:r>
            <a:endParaRPr lang="cs-CZ" altLang="cs-CZ" sz="2000" dirty="0">
              <a:solidFill>
                <a:srgbClr val="700000"/>
              </a:solidFill>
              <a:latin typeface="Calibri" pitchFamily="34" charset="0"/>
              <a:cs typeface="Tahoma" pitchFamily="34" charset="0"/>
            </a:endParaRPr>
          </a:p>
        </p:txBody>
      </p:sp>
      <p:pic>
        <p:nvPicPr>
          <p:cNvPr id="18437" name="Picture 2" descr="C:\Users\jmaresov\Desktop\pru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3" y="6399213"/>
            <a:ext cx="9144001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3205982" cy="213551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762" y="3255591"/>
            <a:ext cx="3779106" cy="283610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61071"/>
            <a:ext cx="3463803" cy="231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5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53525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2339752" y="67271"/>
            <a:ext cx="6804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8" name="Picture 2" descr="C:\Users\jmaresov\Desktop\pru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3" y="6399921"/>
            <a:ext cx="9144000" cy="49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zahlavi SFRB ppt"/>
          <p:cNvPicPr>
            <a:picLocks noChangeAspect="1" noChangeArrowheads="1"/>
          </p:cNvPicPr>
          <p:nvPr/>
        </p:nvPicPr>
        <p:blipFill>
          <a:blip r:embed="rId5" cstate="print"/>
          <a:srcRect l="6289" t="49082" r="74844" b="-2254"/>
          <a:stretch>
            <a:fillRect/>
          </a:stretch>
        </p:blipFill>
        <p:spPr bwMode="auto">
          <a:xfrm>
            <a:off x="611560" y="908720"/>
            <a:ext cx="1728192" cy="936104"/>
          </a:xfrm>
          <a:prstGeom prst="rect">
            <a:avLst/>
          </a:prstGeom>
          <a:noFill/>
        </p:spPr>
      </p:pic>
      <p:sp>
        <p:nvSpPr>
          <p:cNvPr id="21" name="TextovéPole 20"/>
          <p:cNvSpPr txBox="1"/>
          <p:nvPr/>
        </p:nvSpPr>
        <p:spPr>
          <a:xfrm>
            <a:off x="2411760" y="44624"/>
            <a:ext cx="666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Poskytovaná podpora</a:t>
            </a:r>
          </a:p>
        </p:txBody>
      </p:sp>
      <p:pic>
        <p:nvPicPr>
          <p:cNvPr id="23" name="Picture 3" descr="C:\Users\PFULIN\Desktop\CID - Loga Programů SFRB\Panel 2013+\Panel2013+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2591386"/>
            <a:ext cx="2982985" cy="648000"/>
          </a:xfrm>
          <a:prstGeom prst="rect">
            <a:avLst/>
          </a:prstGeom>
          <a:noFill/>
        </p:spPr>
      </p:pic>
      <p:sp>
        <p:nvSpPr>
          <p:cNvPr id="26" name="TextovéPole 25"/>
          <p:cNvSpPr txBox="1"/>
          <p:nvPr/>
        </p:nvSpPr>
        <p:spPr>
          <a:xfrm>
            <a:off x="611560" y="2276872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</a:t>
            </a:r>
          </a:p>
          <a:p>
            <a:pPr lvl="0"/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</a:t>
            </a:r>
            <a:endParaRPr lang="cs-CZ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 descr="C:\Users\PFULIN\Desktop\CID - Loga Programů SFRB\Program Živel\ProgramZivel_RG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3789040"/>
            <a:ext cx="2592000" cy="648000"/>
          </a:xfrm>
          <a:prstGeom prst="rect">
            <a:avLst/>
          </a:prstGeom>
          <a:noFill/>
        </p:spPr>
      </p:pic>
      <p:pic>
        <p:nvPicPr>
          <p:cNvPr id="16" name="Obrázek 15" descr="ProgramyProObce_RGB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2" y="4653132"/>
            <a:ext cx="2952326" cy="660004"/>
          </a:xfrm>
          <a:prstGeom prst="rect">
            <a:avLst/>
          </a:prstGeom>
        </p:spPr>
      </p:pic>
      <p:pic>
        <p:nvPicPr>
          <p:cNvPr id="17" name="Picture 8" descr="C:\Users\PFULIN\Desktop\CID - Loga Programů SFRB\portal_logo_260px_negatif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3928" y="4725144"/>
            <a:ext cx="1936246" cy="648000"/>
          </a:xfrm>
          <a:prstGeom prst="rect">
            <a:avLst/>
          </a:prstGeom>
          <a:noFill/>
        </p:spPr>
      </p:pic>
      <p:pic>
        <p:nvPicPr>
          <p:cNvPr id="20" name="Obrázek 19" descr="ProgramVýstavby_NW_RG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91880" y="2708920"/>
            <a:ext cx="2664296" cy="648000"/>
          </a:xfrm>
          <a:prstGeom prst="rect">
            <a:avLst/>
          </a:prstGeom>
        </p:spPr>
      </p:pic>
      <p:pic>
        <p:nvPicPr>
          <p:cNvPr id="22" name="Obrázek 21" descr="Program600_logo_RG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3528" y="3789040"/>
            <a:ext cx="2592288" cy="576064"/>
          </a:xfrm>
          <a:prstGeom prst="rect">
            <a:avLst/>
          </a:prstGeom>
        </p:spPr>
      </p:pic>
      <p:pic>
        <p:nvPicPr>
          <p:cNvPr id="18" name="Obrázek 17" descr="Obrázek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76256" y="4509120"/>
            <a:ext cx="1440160" cy="1296145"/>
          </a:xfrm>
          <a:prstGeom prst="rect">
            <a:avLst/>
          </a:prstGeom>
        </p:spPr>
      </p:pic>
      <p:sp>
        <p:nvSpPr>
          <p:cNvPr id="19" name="TextovéPole 18"/>
          <p:cNvSpPr txBox="1"/>
          <p:nvPr/>
        </p:nvSpPr>
        <p:spPr>
          <a:xfrm>
            <a:off x="6444208" y="5517232"/>
            <a:ext cx="2378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Projekty seniorského bydlení</a:t>
            </a:r>
            <a:endParaRPr lang="cs-CZ" sz="1400" b="1" dirty="0"/>
          </a:p>
        </p:txBody>
      </p:sp>
      <p:pic>
        <p:nvPicPr>
          <p:cNvPr id="1026" name="Picture 2" descr="C:\Users\ksmetano\Desktop\Program150_logo_NW_RGB.png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6300192" y="2719831"/>
            <a:ext cx="2592288" cy="626177"/>
          </a:xfrm>
          <a:prstGeom prst="rect">
            <a:avLst/>
          </a:prstGeom>
          <a:noFill/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396" y="3798341"/>
            <a:ext cx="2863888" cy="59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9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5B7BB3-4712-4B82-B3AB-8BEBA80D10F5}" type="slidenum">
              <a:rPr lang="cs-CZ" smtClean="0"/>
              <a:pPr>
                <a:defRPr/>
              </a:pPr>
              <a:t>16</a:t>
            </a:fld>
            <a:endParaRPr lang="cs-CZ" dirty="0" smtClean="0"/>
          </a:p>
        </p:txBody>
      </p:sp>
      <p:sp>
        <p:nvSpPr>
          <p:cNvPr id="10" name="Obdélník 9"/>
          <p:cNvSpPr/>
          <p:nvPr/>
        </p:nvSpPr>
        <p:spPr>
          <a:xfrm>
            <a:off x="2913819" y="1989031"/>
            <a:ext cx="3096469" cy="188974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Dotazy rádi zodpovíme na </a:t>
            </a:r>
            <a:r>
              <a:rPr lang="cs-CZ" sz="2000" b="1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podpory@sfrb.cz</a:t>
            </a:r>
            <a:endParaRPr lang="cs-CZ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komunikace@sfrb.cz</a:t>
            </a:r>
            <a:endParaRPr lang="cs-CZ" sz="2000" b="1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cs-CZ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cs-CZ" sz="2400" b="1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www.sfrb.cz</a:t>
            </a:r>
            <a:r>
              <a:rPr lang="cs-CZ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cs-CZ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2225" y="5301208"/>
            <a:ext cx="9166225" cy="160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376" y="4621237"/>
            <a:ext cx="42545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3043" y="4699248"/>
            <a:ext cx="43973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02512" y="4674140"/>
            <a:ext cx="4349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-26988"/>
            <a:ext cx="9153525" cy="86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7" descr="zahlavi SFRB ppt"/>
          <p:cNvPicPr>
            <a:picLocks noChangeAspect="1" noChangeArrowheads="1"/>
          </p:cNvPicPr>
          <p:nvPr/>
        </p:nvPicPr>
        <p:blipFill>
          <a:blip r:embed="rId10" cstate="print"/>
          <a:srcRect l="6290" t="49081" r="74844" b="-2254"/>
          <a:stretch>
            <a:fillRect/>
          </a:stretch>
        </p:blipFill>
        <p:spPr bwMode="auto">
          <a:xfrm>
            <a:off x="611188" y="981075"/>
            <a:ext cx="17287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2636838"/>
            <a:ext cx="7920037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cs-CZ" sz="1200" kern="0" dirty="0">
              <a:latin typeface="Tahoma" pitchFamily="34" charset="0"/>
              <a:cs typeface="+mn-cs"/>
            </a:endParaRPr>
          </a:p>
        </p:txBody>
      </p:sp>
      <p:pic>
        <p:nvPicPr>
          <p:cNvPr id="17410" name="Picture 7" descr="zahlavi SFRB ppt"/>
          <p:cNvPicPr>
            <a:picLocks noChangeAspect="1" noChangeArrowheads="1"/>
          </p:cNvPicPr>
          <p:nvPr/>
        </p:nvPicPr>
        <p:blipFill>
          <a:blip r:embed="rId2" cstate="print"/>
          <a:srcRect b="64745"/>
          <a:stretch>
            <a:fillRect/>
          </a:stretch>
        </p:blipFill>
        <p:spPr bwMode="auto">
          <a:xfrm>
            <a:off x="34925" y="-26988"/>
            <a:ext cx="9123363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C:\Users\JMARESOV\Desktop\PPT-2013\listy new\kolaz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5408613"/>
            <a:ext cx="9163051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348880"/>
            <a:ext cx="69215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26988"/>
            <a:ext cx="9153525" cy="86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 descr="zahlavi SFRB ppt"/>
          <p:cNvPicPr>
            <a:picLocks noChangeAspect="1" noChangeArrowheads="1"/>
          </p:cNvPicPr>
          <p:nvPr/>
        </p:nvPicPr>
        <p:blipFill>
          <a:blip r:embed="rId2" cstate="print"/>
          <a:srcRect l="6290" t="49081" r="74844" b="-2254"/>
          <a:stretch>
            <a:fillRect/>
          </a:stretch>
        </p:blipFill>
        <p:spPr bwMode="auto">
          <a:xfrm>
            <a:off x="611188" y="981075"/>
            <a:ext cx="17287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53525" cy="86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1979712" y="44451"/>
            <a:ext cx="7164288" cy="432221"/>
          </a:xfrm>
        </p:spPr>
        <p:txBody>
          <a:bodyPr/>
          <a:lstStyle/>
          <a:p>
            <a:pPr algn="r" eaLnBrk="1" hangingPunct="1"/>
            <a:r>
              <a:rPr lang="cs-CZ" altLang="cs-CZ" sz="2400" b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Panel 2013+</a:t>
            </a:r>
            <a:endParaRPr lang="cs-CZ" altLang="cs-CZ" sz="24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436" name="TextovéPole 11"/>
          <p:cNvSpPr txBox="1">
            <a:spLocks noChangeArrowheads="1"/>
          </p:cNvSpPr>
          <p:nvPr/>
        </p:nvSpPr>
        <p:spPr bwMode="auto">
          <a:xfrm>
            <a:off x="472658" y="1264451"/>
            <a:ext cx="83899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400" b="1" dirty="0">
                <a:solidFill>
                  <a:srgbClr val="700000"/>
                </a:solidFill>
                <a:latin typeface="Calibri" pitchFamily="34" charset="0"/>
                <a:cs typeface="Tahoma" pitchFamily="34" charset="0"/>
              </a:rPr>
              <a:t>PANEL </a:t>
            </a:r>
            <a:r>
              <a:rPr lang="cs-CZ" altLang="cs-CZ" sz="2400" b="1" dirty="0" smtClean="0">
                <a:solidFill>
                  <a:srgbClr val="700000"/>
                </a:solidFill>
                <a:latin typeface="Calibri" pitchFamily="34" charset="0"/>
                <a:cs typeface="Tahoma" pitchFamily="34" charset="0"/>
              </a:rPr>
              <a:t>2013+  </a:t>
            </a:r>
            <a:r>
              <a:rPr lang="pt-BR" altLang="cs-CZ" sz="2400" dirty="0" smtClean="0">
                <a:solidFill>
                  <a:srgbClr val="700000"/>
                </a:solidFill>
                <a:latin typeface="Calibri" pitchFamily="34" charset="0"/>
                <a:cs typeface="Tahoma" pitchFamily="34" charset="0"/>
              </a:rPr>
              <a:t>Úvěry </a:t>
            </a:r>
            <a:r>
              <a:rPr lang="pt-BR" altLang="cs-CZ" sz="2400" dirty="0">
                <a:solidFill>
                  <a:srgbClr val="700000"/>
                </a:solidFill>
                <a:latin typeface="Calibri" pitchFamily="34" charset="0"/>
                <a:cs typeface="Tahoma" pitchFamily="34" charset="0"/>
              </a:rPr>
              <a:t>na </a:t>
            </a:r>
            <a:r>
              <a:rPr lang="cs-CZ" altLang="cs-CZ" sz="2400" dirty="0">
                <a:solidFill>
                  <a:srgbClr val="700000"/>
                </a:solidFill>
                <a:latin typeface="Calibri" pitchFamily="34" charset="0"/>
                <a:cs typeface="Tahoma" pitchFamily="34" charset="0"/>
              </a:rPr>
              <a:t>opravy a modernizace bytových domů</a:t>
            </a:r>
          </a:p>
        </p:txBody>
      </p:sp>
      <p:pic>
        <p:nvPicPr>
          <p:cNvPr id="18437" name="Picture 2" descr="C:\Users\jmaresov\Desktop\pru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3" y="6399213"/>
            <a:ext cx="9144001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ovéPole 9"/>
          <p:cNvSpPr txBox="1">
            <a:spLocks noChangeArrowheads="1"/>
          </p:cNvSpPr>
          <p:nvPr/>
        </p:nvSpPr>
        <p:spPr bwMode="auto">
          <a:xfrm>
            <a:off x="563170" y="2996952"/>
            <a:ext cx="8208912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altLang="cs-CZ" sz="2400" dirty="0" smtClean="0">
                <a:latin typeface="Calibri" pitchFamily="34" charset="0"/>
                <a:cs typeface="Tahoma" pitchFamily="34" charset="0"/>
              </a:rPr>
              <a:t> </a:t>
            </a:r>
            <a:r>
              <a:rPr lang="cs-CZ" sz="2800" b="1" dirty="0" smtClean="0">
                <a:latin typeface="Calibri" pitchFamily="34" charset="0"/>
              </a:rPr>
              <a:t>Program pro </a:t>
            </a:r>
            <a:r>
              <a:rPr lang="cs-CZ" sz="2800" dirty="0" smtClean="0">
                <a:solidFill>
                  <a:srgbClr val="700000"/>
                </a:solidFill>
                <a:latin typeface="Calibri" pitchFamily="34" charset="0"/>
              </a:rPr>
              <a:t>všechny </a:t>
            </a:r>
            <a:r>
              <a:rPr lang="cs-CZ" sz="2800" b="1" dirty="0" smtClean="0">
                <a:solidFill>
                  <a:srgbClr val="700000"/>
                </a:solidFill>
                <a:latin typeface="Calibri" pitchFamily="34" charset="0"/>
              </a:rPr>
              <a:t>vlastníky bytových domů </a:t>
            </a:r>
          </a:p>
          <a:p>
            <a:pPr lvl="0">
              <a:buFont typeface="Arial" pitchFamily="34" charset="0"/>
              <a:buChar char="•"/>
            </a:pPr>
            <a:r>
              <a:rPr lang="cs-CZ" sz="2400" b="1" dirty="0">
                <a:latin typeface="Calibri" pitchFamily="34" charset="0"/>
              </a:rPr>
              <a:t> </a:t>
            </a:r>
            <a:r>
              <a:rPr lang="cs-CZ" sz="2400" dirty="0" smtClean="0">
                <a:latin typeface="Calibri" pitchFamily="34" charset="0"/>
              </a:rPr>
              <a:t>nerozhoduje technologie výstavby (panelové, cihlové)</a:t>
            </a:r>
          </a:p>
          <a:p>
            <a:pPr lvl="0">
              <a:buFont typeface="Arial" pitchFamily="34" charset="0"/>
              <a:buChar char="•"/>
            </a:pPr>
            <a:endParaRPr lang="cs-CZ" sz="1600" dirty="0" smtClean="0">
              <a:latin typeface="Calibri" pitchFamily="34" charset="0"/>
            </a:endParaRPr>
          </a:p>
          <a:p>
            <a:pPr lvl="0"/>
            <a:endParaRPr lang="cs-CZ" sz="1600" dirty="0" smtClean="0">
              <a:latin typeface="Calibri" pitchFamily="34" charset="0"/>
            </a:endParaRPr>
          </a:p>
          <a:p>
            <a:pPr lvl="0"/>
            <a:endParaRPr lang="cs-CZ" sz="1600" dirty="0" smtClean="0">
              <a:latin typeface="Calibri" pitchFamily="34" charset="0"/>
            </a:endParaRPr>
          </a:p>
          <a:p>
            <a:r>
              <a:rPr lang="cs-CZ" sz="1600" dirty="0" smtClean="0">
                <a:latin typeface="Calibri" pitchFamily="34" charset="0"/>
              </a:rPr>
              <a:t> </a:t>
            </a:r>
          </a:p>
          <a:p>
            <a:pPr lvl="0"/>
            <a:endParaRPr lang="cs-CZ" sz="1600" dirty="0" smtClean="0"/>
          </a:p>
          <a:p>
            <a:pPr lvl="0"/>
            <a:endParaRPr lang="cs-CZ" sz="1600" dirty="0" smtClean="0"/>
          </a:p>
        </p:txBody>
      </p:sp>
      <p:sp>
        <p:nvSpPr>
          <p:cNvPr id="8" name="TextovéPole 9"/>
          <p:cNvSpPr txBox="1">
            <a:spLocks noChangeArrowheads="1"/>
          </p:cNvSpPr>
          <p:nvPr/>
        </p:nvSpPr>
        <p:spPr bwMode="auto">
          <a:xfrm>
            <a:off x="482523" y="1942442"/>
            <a:ext cx="746125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1600" b="1" dirty="0">
                <a:solidFill>
                  <a:srgbClr val="214365"/>
                </a:solidFill>
                <a:latin typeface="Calibri" pitchFamily="34" charset="0"/>
                <a:cs typeface="Tahoma" pitchFamily="34" charset="0"/>
              </a:rPr>
              <a:t>Nařízení vlády č. </a:t>
            </a:r>
            <a:r>
              <a:rPr lang="cs-CZ" altLang="cs-CZ" sz="1600" b="1" dirty="0" smtClean="0">
                <a:solidFill>
                  <a:srgbClr val="214365"/>
                </a:solidFill>
                <a:latin typeface="Calibri" pitchFamily="34" charset="0"/>
                <a:cs typeface="Tahoma" pitchFamily="34" charset="0"/>
              </a:rPr>
              <a:t>468/2012 </a:t>
            </a:r>
            <a:r>
              <a:rPr lang="cs-CZ" altLang="cs-CZ" sz="1600" b="1" dirty="0">
                <a:solidFill>
                  <a:srgbClr val="214365"/>
                </a:solidFill>
                <a:latin typeface="Calibri" pitchFamily="34" charset="0"/>
                <a:cs typeface="Tahoma" pitchFamily="34" charset="0"/>
              </a:rPr>
              <a:t>Sb</a:t>
            </a:r>
            <a:r>
              <a:rPr lang="cs-CZ" altLang="cs-CZ" sz="1600" b="1" dirty="0" smtClean="0">
                <a:solidFill>
                  <a:srgbClr val="214365"/>
                </a:solidFill>
                <a:latin typeface="Calibri" pitchFamily="34" charset="0"/>
                <a:cs typeface="Tahoma" pitchFamily="34" charset="0"/>
              </a:rPr>
              <a:t>., ve znění pozdějších předpisů</a:t>
            </a:r>
            <a:endParaRPr lang="cs-CZ" altLang="cs-CZ" sz="1600" b="1" dirty="0">
              <a:solidFill>
                <a:srgbClr val="214365"/>
              </a:solidFill>
              <a:latin typeface="Calibri" pitchFamily="34" charset="0"/>
              <a:cs typeface="Tahoma" pitchFamily="34" charset="0"/>
            </a:endParaRPr>
          </a:p>
          <a:p>
            <a:endParaRPr lang="cs-CZ" altLang="cs-CZ" sz="10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53525" cy="86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1979712" y="44451"/>
            <a:ext cx="7164288" cy="432221"/>
          </a:xfrm>
        </p:spPr>
        <p:txBody>
          <a:bodyPr/>
          <a:lstStyle/>
          <a:p>
            <a:pPr algn="r" eaLnBrk="1" hangingPunct="1"/>
            <a:r>
              <a:rPr lang="cs-CZ" altLang="cs-CZ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Výhody programu Panel 2013+</a:t>
            </a:r>
          </a:p>
        </p:txBody>
      </p:sp>
      <p:pic>
        <p:nvPicPr>
          <p:cNvPr id="18437" name="Picture 2" descr="C:\Users\jmaresov\Desktop\pru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763" y="6399213"/>
            <a:ext cx="9144001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ovéPole 9"/>
          <p:cNvSpPr txBox="1">
            <a:spLocks noChangeArrowheads="1"/>
          </p:cNvSpPr>
          <p:nvPr/>
        </p:nvSpPr>
        <p:spPr bwMode="auto">
          <a:xfrm>
            <a:off x="395536" y="2132856"/>
            <a:ext cx="41560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endParaRPr lang="cs-CZ" sz="1600" dirty="0" smtClean="0"/>
          </a:p>
          <a:p>
            <a:pPr lvl="0"/>
            <a:endParaRPr lang="cs-CZ" sz="1600" dirty="0" smtClean="0"/>
          </a:p>
          <a:p>
            <a:pPr lvl="0"/>
            <a:endParaRPr lang="cs-CZ" sz="1600" dirty="0" smtClean="0"/>
          </a:p>
        </p:txBody>
      </p:sp>
      <p:sp>
        <p:nvSpPr>
          <p:cNvPr id="9" name="TextovéPole 9"/>
          <p:cNvSpPr txBox="1">
            <a:spLocks noChangeArrowheads="1"/>
          </p:cNvSpPr>
          <p:nvPr/>
        </p:nvSpPr>
        <p:spPr bwMode="auto">
          <a:xfrm>
            <a:off x="899592" y="1268760"/>
            <a:ext cx="746125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Výhody programu: </a:t>
            </a:r>
          </a:p>
          <a:p>
            <a:endParaRPr lang="cs-CZ" altLang="cs-CZ" sz="100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altLang="cs-CZ" sz="2000" dirty="0" smtClean="0">
                <a:latin typeface="Calibri" pitchFamily="34" charset="0"/>
                <a:cs typeface="Tahoma" pitchFamily="34" charset="0"/>
              </a:rPr>
              <a:t> žadatelům stačí pouze </a:t>
            </a:r>
            <a:r>
              <a:rPr lang="cs-CZ" altLang="cs-CZ" sz="2000" b="1" dirty="0" smtClean="0">
                <a:solidFill>
                  <a:srgbClr val="700000"/>
                </a:solidFill>
                <a:latin typeface="Calibri" pitchFamily="34" charset="0"/>
                <a:cs typeface="Tahoma" pitchFamily="34" charset="0"/>
              </a:rPr>
              <a:t>10 % vlastních prostředků </a:t>
            </a:r>
            <a:r>
              <a:rPr lang="cs-CZ" altLang="cs-CZ" sz="2000" dirty="0" smtClean="0">
                <a:latin typeface="Calibri" pitchFamily="34" charset="0"/>
                <a:cs typeface="Tahoma" pitchFamily="34" charset="0"/>
              </a:rPr>
              <a:t>(v režimu de </a:t>
            </a:r>
            <a:r>
              <a:rPr lang="cs-CZ" altLang="cs-CZ" sz="2000" dirty="0" err="1" smtClean="0">
                <a:latin typeface="Calibri" pitchFamily="34" charset="0"/>
                <a:cs typeface="Tahoma" pitchFamily="34" charset="0"/>
              </a:rPr>
              <a:t>minimis</a:t>
            </a:r>
            <a:r>
              <a:rPr lang="cs-CZ" altLang="cs-CZ" sz="2000" dirty="0" smtClean="0">
                <a:latin typeface="Calibri" pitchFamily="34" charset="0"/>
                <a:cs typeface="Tahoma" pitchFamily="34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cs-CZ" altLang="cs-CZ" sz="2000" dirty="0" smtClean="0">
              <a:latin typeface="Calibri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altLang="cs-CZ" sz="2000" dirty="0" smtClean="0">
                <a:latin typeface="Calibri" pitchFamily="34" charset="0"/>
                <a:cs typeface="Tahoma" pitchFamily="34" charset="0"/>
              </a:rPr>
              <a:t> </a:t>
            </a:r>
            <a:r>
              <a:rPr lang="cs-CZ" altLang="cs-CZ" sz="2000" b="1" dirty="0" smtClean="0">
                <a:solidFill>
                  <a:srgbClr val="700000"/>
                </a:solidFill>
                <a:latin typeface="Calibri" pitchFamily="34" charset="0"/>
                <a:cs typeface="Tahoma" pitchFamily="34" charset="0"/>
              </a:rPr>
              <a:t>není </a:t>
            </a:r>
            <a:r>
              <a:rPr lang="cs-CZ" altLang="cs-CZ" sz="2000" dirty="0" smtClean="0">
                <a:latin typeface="Calibri" pitchFamily="34" charset="0"/>
                <a:cs typeface="Tahoma" pitchFamily="34" charset="0"/>
              </a:rPr>
              <a:t>třeba vyhlašovat výběrové řízení</a:t>
            </a:r>
          </a:p>
          <a:p>
            <a:pPr>
              <a:buFont typeface="Arial" pitchFamily="34" charset="0"/>
              <a:buChar char="•"/>
            </a:pPr>
            <a:endParaRPr lang="cs-CZ" sz="20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</a:rPr>
              <a:t> program platí </a:t>
            </a:r>
            <a:r>
              <a:rPr lang="cs-CZ" altLang="cs-CZ" sz="2000" b="1" dirty="0" smtClean="0">
                <a:solidFill>
                  <a:srgbClr val="700000"/>
                </a:solidFill>
                <a:latin typeface="Calibri" pitchFamily="34" charset="0"/>
                <a:cs typeface="Tahoma" pitchFamily="34" charset="0"/>
              </a:rPr>
              <a:t>pro celé území </a:t>
            </a:r>
            <a:r>
              <a:rPr lang="cs-CZ" sz="2000" dirty="0" smtClean="0">
                <a:latin typeface="Calibri" pitchFamily="34" charset="0"/>
              </a:rPr>
              <a:t>České republiky</a:t>
            </a:r>
          </a:p>
          <a:p>
            <a:pPr>
              <a:buFont typeface="Arial" pitchFamily="34" charset="0"/>
              <a:buChar char="•"/>
            </a:pPr>
            <a:endParaRPr lang="cs-CZ" sz="20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</a:rPr>
              <a:t> vyřízení žádosti trvá v průměru </a:t>
            </a:r>
            <a:r>
              <a:rPr lang="cs-CZ" altLang="cs-CZ" sz="2000" b="1" dirty="0" smtClean="0">
                <a:solidFill>
                  <a:srgbClr val="700000"/>
                </a:solidFill>
                <a:latin typeface="Calibri" pitchFamily="34" charset="0"/>
                <a:cs typeface="Tahoma" pitchFamily="34" charset="0"/>
              </a:rPr>
              <a:t>14 dnů</a:t>
            </a:r>
            <a:r>
              <a:rPr lang="cs-CZ" sz="2000" dirty="0" smtClean="0">
                <a:latin typeface="Calibri" pitchFamily="34" charset="0"/>
              </a:rPr>
              <a:t>, podpis úvěrové smlouvy </a:t>
            </a:r>
            <a:br>
              <a:rPr lang="cs-CZ" sz="2000" dirty="0" smtClean="0">
                <a:latin typeface="Calibri" pitchFamily="34" charset="0"/>
              </a:rPr>
            </a:br>
            <a:r>
              <a:rPr lang="cs-CZ" sz="2000" dirty="0" smtClean="0">
                <a:latin typeface="Calibri" pitchFamily="34" charset="0"/>
              </a:rPr>
              <a:t>do jednoho měsíce</a:t>
            </a:r>
          </a:p>
          <a:p>
            <a:pPr>
              <a:buFont typeface="Arial" pitchFamily="34" charset="0"/>
              <a:buChar char="•"/>
            </a:pPr>
            <a:endParaRPr lang="cs-CZ" sz="20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</a:rPr>
              <a:t> nízká úroková sazba, fixace po celou dobu splácení, </a:t>
            </a:r>
            <a:r>
              <a:rPr lang="cs-CZ" altLang="cs-CZ" sz="2000" b="1" dirty="0" smtClean="0">
                <a:solidFill>
                  <a:srgbClr val="700000"/>
                </a:solidFill>
                <a:latin typeface="Calibri" pitchFamily="34" charset="0"/>
                <a:cs typeface="Tahoma" pitchFamily="34" charset="0"/>
              </a:rPr>
              <a:t>žádné další poplatky</a:t>
            </a:r>
          </a:p>
          <a:p>
            <a:pPr>
              <a:buFont typeface="Arial" pitchFamily="34" charset="0"/>
              <a:buChar char="•"/>
            </a:pPr>
            <a:endParaRPr lang="cs-CZ" sz="20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</a:rPr>
              <a:t> mimořádné splátky či předčasné splacení úvěru </a:t>
            </a:r>
            <a:r>
              <a:rPr lang="cs-CZ" sz="2000" dirty="0" smtClean="0">
                <a:latin typeface="Calibri" pitchFamily="34" charset="0"/>
              </a:rPr>
              <a:t>jsou </a:t>
            </a:r>
            <a:r>
              <a:rPr lang="cs-CZ" sz="2000" dirty="0" smtClean="0">
                <a:latin typeface="Calibri" pitchFamily="34" charset="0"/>
              </a:rPr>
              <a:t>zcela </a:t>
            </a:r>
            <a:r>
              <a:rPr lang="cs-CZ" altLang="cs-CZ" sz="2000" b="1" dirty="0" smtClean="0">
                <a:solidFill>
                  <a:srgbClr val="700000"/>
                </a:solidFill>
                <a:latin typeface="Calibri" pitchFamily="34" charset="0"/>
                <a:cs typeface="Tahoma" pitchFamily="34" charset="0"/>
              </a:rPr>
              <a:t>zdarma</a:t>
            </a:r>
          </a:p>
          <a:p>
            <a:endParaRPr lang="cs-CZ" altLang="cs-CZ" sz="1600" dirty="0">
              <a:latin typeface="Calibri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53525" cy="86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1979712" y="44451"/>
            <a:ext cx="7164288" cy="432221"/>
          </a:xfrm>
        </p:spPr>
        <p:txBody>
          <a:bodyPr/>
          <a:lstStyle/>
          <a:p>
            <a:pPr algn="r" eaLnBrk="1" hangingPunct="1"/>
            <a:r>
              <a:rPr lang="cs-CZ" altLang="cs-CZ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Panel 2013+</a:t>
            </a:r>
          </a:p>
        </p:txBody>
      </p:sp>
      <p:pic>
        <p:nvPicPr>
          <p:cNvPr id="18437" name="Picture 2" descr="C:\Users\jmaresov\Desktop\pru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3" y="6399213"/>
            <a:ext cx="9144001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ovéPole 9"/>
          <p:cNvSpPr txBox="1">
            <a:spLocks noChangeArrowheads="1"/>
          </p:cNvSpPr>
          <p:nvPr/>
        </p:nvSpPr>
        <p:spPr bwMode="auto">
          <a:xfrm>
            <a:off x="750812" y="1182231"/>
            <a:ext cx="7632849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altLang="cs-CZ" sz="1600" dirty="0" smtClean="0">
                <a:latin typeface="Calibri" pitchFamily="34" charset="0"/>
                <a:cs typeface="Tahoma" pitchFamily="34" charset="0"/>
              </a:rPr>
              <a:t> </a:t>
            </a:r>
            <a:endParaRPr lang="cs-CZ" sz="1600" dirty="0" smtClean="0">
              <a:latin typeface="Calibri" pitchFamily="34" charset="0"/>
            </a:endParaRPr>
          </a:p>
          <a:p>
            <a:r>
              <a:rPr lang="cs-CZ" sz="2000" b="1" dirty="0" smtClean="0">
                <a:latin typeface="Calibri" pitchFamily="34" charset="0"/>
              </a:rPr>
              <a:t>Úvěr lze využít například na: </a:t>
            </a:r>
          </a:p>
          <a:p>
            <a:endParaRPr lang="cs-CZ" sz="2000" dirty="0" smtClean="0">
              <a:latin typeface="Calibri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</a:rPr>
              <a:t> snížení energetické náročnosti domu </a:t>
            </a:r>
          </a:p>
          <a:p>
            <a:pPr lvl="0">
              <a:buFont typeface="Arial" pitchFamily="34" charset="0"/>
              <a:buChar char="•"/>
            </a:pPr>
            <a:endParaRPr lang="cs-CZ" sz="2000" dirty="0" smtClean="0">
              <a:latin typeface="Calibri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</a:rPr>
              <a:t> opravy poruch domů</a:t>
            </a:r>
          </a:p>
          <a:p>
            <a:pPr lvl="0">
              <a:buFont typeface="Arial" pitchFamily="34" charset="0"/>
              <a:buChar char="•"/>
            </a:pPr>
            <a:endParaRPr lang="cs-CZ" sz="2000" dirty="0" smtClean="0">
              <a:latin typeface="Calibri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</a:rPr>
              <a:t> opravy a modernizace společných prostor</a:t>
            </a:r>
          </a:p>
          <a:p>
            <a:pPr lvl="0">
              <a:buFont typeface="Arial" pitchFamily="34" charset="0"/>
              <a:buChar char="•"/>
            </a:pPr>
            <a:endParaRPr lang="cs-CZ" sz="2000" dirty="0" smtClean="0">
              <a:latin typeface="Calibri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</a:rPr>
              <a:t> modernizace bytových jader</a:t>
            </a:r>
          </a:p>
          <a:p>
            <a:pPr lvl="0">
              <a:buFont typeface="Arial" pitchFamily="34" charset="0"/>
              <a:buChar char="•"/>
            </a:pPr>
            <a:endParaRPr lang="cs-CZ" sz="2000" dirty="0" smtClean="0">
              <a:latin typeface="Calibri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cs-CZ" sz="2000" dirty="0">
                <a:latin typeface="Calibri" pitchFamily="34" charset="0"/>
              </a:rPr>
              <a:t> </a:t>
            </a:r>
            <a:r>
              <a:rPr lang="cs-CZ" sz="2000" dirty="0" smtClean="0">
                <a:latin typeface="Calibri" pitchFamily="34" charset="0"/>
              </a:rPr>
              <a:t>dodatečné zřizování balkonů, lodžií, výtahů</a:t>
            </a:r>
          </a:p>
          <a:p>
            <a:pPr lvl="0">
              <a:buFont typeface="Arial" pitchFamily="34" charset="0"/>
              <a:buChar char="•"/>
            </a:pPr>
            <a:endParaRPr lang="cs-CZ" sz="2000" dirty="0" smtClean="0">
              <a:latin typeface="Calibri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</a:rPr>
              <a:t> </a:t>
            </a:r>
            <a:r>
              <a:rPr lang="cs-CZ" sz="2000" b="1" dirty="0" smtClean="0">
                <a:solidFill>
                  <a:srgbClr val="700000"/>
                </a:solidFill>
                <a:latin typeface="Calibri" pitchFamily="34" charset="0"/>
              </a:rPr>
              <a:t>důraz</a:t>
            </a:r>
            <a:r>
              <a:rPr lang="cs-CZ" sz="2000" dirty="0" smtClean="0">
                <a:latin typeface="Calibri" pitchFamily="34" charset="0"/>
              </a:rPr>
              <a:t> je kladen </a:t>
            </a:r>
            <a:r>
              <a:rPr lang="cs-CZ" sz="2000" b="1" dirty="0" smtClean="0">
                <a:solidFill>
                  <a:srgbClr val="700000"/>
                </a:solidFill>
                <a:latin typeface="Calibri" pitchFamily="34" charset="0"/>
              </a:rPr>
              <a:t>na komplexnost oprav</a:t>
            </a:r>
          </a:p>
          <a:p>
            <a:pPr lvl="0"/>
            <a:endParaRPr lang="cs-CZ" sz="1600" dirty="0" smtClean="0">
              <a:latin typeface="Calibri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>
                <a:latin typeface="Calibri" pitchFamily="34" charset="0"/>
              </a:rPr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170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53525" cy="86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1979712" y="44451"/>
            <a:ext cx="7164288" cy="432221"/>
          </a:xfrm>
        </p:spPr>
        <p:txBody>
          <a:bodyPr/>
          <a:lstStyle/>
          <a:p>
            <a:pPr algn="r" eaLnBrk="1" hangingPunct="1"/>
            <a:r>
              <a:rPr lang="cs-CZ" altLang="cs-CZ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Panel 2013+</a:t>
            </a:r>
          </a:p>
        </p:txBody>
      </p:sp>
      <p:sp>
        <p:nvSpPr>
          <p:cNvPr id="18435" name="TextovéPole 9"/>
          <p:cNvSpPr txBox="1">
            <a:spLocks noChangeArrowheads="1"/>
          </p:cNvSpPr>
          <p:nvPr/>
        </p:nvSpPr>
        <p:spPr bwMode="auto">
          <a:xfrm>
            <a:off x="755576" y="2276872"/>
            <a:ext cx="756084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cs-CZ" sz="2000" b="1" dirty="0" smtClean="0">
                <a:latin typeface="Calibri" pitchFamily="34" charset="0"/>
              </a:rPr>
              <a:t>Výše podpory:</a:t>
            </a:r>
          </a:p>
          <a:p>
            <a:pPr lvl="0"/>
            <a:endParaRPr lang="cs-CZ" sz="2000" b="1" dirty="0" smtClean="0">
              <a:latin typeface="Calibri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cs-CZ" sz="2000" b="1" dirty="0" smtClean="0">
                <a:latin typeface="Calibri" pitchFamily="34" charset="0"/>
              </a:rPr>
              <a:t> </a:t>
            </a:r>
            <a:r>
              <a:rPr lang="cs-CZ" sz="2000" dirty="0" smtClean="0">
                <a:latin typeface="Calibri" pitchFamily="34" charset="0"/>
              </a:rPr>
              <a:t>až </a:t>
            </a:r>
            <a:r>
              <a:rPr lang="cs-CZ" sz="2000" b="1" dirty="0" smtClean="0">
                <a:solidFill>
                  <a:srgbClr val="700000"/>
                </a:solidFill>
                <a:latin typeface="Calibri" pitchFamily="34" charset="0"/>
              </a:rPr>
              <a:t>do 90 % rozhodných výdajů</a:t>
            </a:r>
            <a:r>
              <a:rPr lang="cs-CZ" sz="2000" dirty="0" smtClean="0">
                <a:solidFill>
                  <a:srgbClr val="700000"/>
                </a:solidFill>
                <a:latin typeface="Calibri" pitchFamily="34" charset="0"/>
              </a:rPr>
              <a:t> </a:t>
            </a:r>
            <a:r>
              <a:rPr lang="cs-CZ" sz="2000" dirty="0" smtClean="0">
                <a:latin typeface="Calibri" pitchFamily="34" charset="0"/>
              </a:rPr>
              <a:t>v režimu veřejné podpory de </a:t>
            </a:r>
            <a:r>
              <a:rPr lang="cs-CZ" sz="2000" dirty="0" err="1" smtClean="0">
                <a:latin typeface="Calibri" pitchFamily="34" charset="0"/>
              </a:rPr>
              <a:t>minimis</a:t>
            </a:r>
            <a:endParaRPr lang="cs-CZ" sz="2000" dirty="0" smtClean="0">
              <a:latin typeface="Calibri" pitchFamily="34" charset="0"/>
            </a:endParaRPr>
          </a:p>
          <a:p>
            <a:pPr lvl="0">
              <a:buFont typeface="Arial" pitchFamily="34" charset="0"/>
              <a:buChar char="•"/>
            </a:pPr>
            <a:endParaRPr lang="cs-CZ" sz="2000" dirty="0" smtClean="0">
              <a:latin typeface="Calibri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</a:rPr>
              <a:t> v případě notifikovaného režimu (bez limitu de minimis) až do 75 % rozhodných výdajů.</a:t>
            </a:r>
          </a:p>
          <a:p>
            <a:pPr>
              <a:buFontTx/>
              <a:buChar char="•"/>
            </a:pPr>
            <a:endParaRPr lang="cs-CZ" altLang="cs-CZ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8437" name="Picture 2" descr="C:\Users\jmaresov\Desktop\pru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3" y="6399213"/>
            <a:ext cx="9144001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7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53525" cy="86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1979712" y="44451"/>
            <a:ext cx="7164288" cy="432221"/>
          </a:xfrm>
        </p:spPr>
        <p:txBody>
          <a:bodyPr/>
          <a:lstStyle/>
          <a:p>
            <a:pPr algn="r" eaLnBrk="1" hangingPunct="1"/>
            <a:r>
              <a:rPr lang="cs-CZ" altLang="cs-CZ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Panel 2013+</a:t>
            </a:r>
          </a:p>
        </p:txBody>
      </p:sp>
      <p:sp>
        <p:nvSpPr>
          <p:cNvPr id="18435" name="TextovéPole 9"/>
          <p:cNvSpPr txBox="1">
            <a:spLocks noChangeArrowheads="1"/>
          </p:cNvSpPr>
          <p:nvPr/>
        </p:nvSpPr>
        <p:spPr bwMode="auto">
          <a:xfrm>
            <a:off x="827584" y="1916832"/>
            <a:ext cx="6163293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Calibri" pitchFamily="34" charset="0"/>
              </a:rPr>
              <a:t>Splatnost:</a:t>
            </a:r>
          </a:p>
          <a:p>
            <a:pPr lvl="0"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</a:rPr>
              <a:t> 10, 20 a 30 let. </a:t>
            </a:r>
          </a:p>
          <a:p>
            <a:pPr lvl="0"/>
            <a:endParaRPr lang="cs-CZ" sz="2000" b="1" dirty="0" smtClean="0">
              <a:latin typeface="Calibri" pitchFamily="34" charset="0"/>
            </a:endParaRPr>
          </a:p>
          <a:p>
            <a:r>
              <a:rPr lang="cs-CZ" sz="2400" b="1" dirty="0" smtClean="0">
                <a:latin typeface="Calibri" pitchFamily="34" charset="0"/>
              </a:rPr>
              <a:t>Úroková sazba:</a:t>
            </a:r>
          </a:p>
          <a:p>
            <a:pPr lvl="0">
              <a:buFont typeface="Arial" pitchFamily="34" charset="0"/>
              <a:buChar char="•"/>
            </a:pPr>
            <a:r>
              <a:rPr lang="cs-CZ" sz="2400" dirty="0" smtClean="0">
                <a:latin typeface="Calibri" pitchFamily="34" charset="0"/>
              </a:rPr>
              <a:t> do 10 let referenční sazba EU (</a:t>
            </a:r>
            <a:r>
              <a:rPr lang="cs-CZ" sz="2400" b="1" dirty="0" smtClean="0">
                <a:solidFill>
                  <a:srgbClr val="700000"/>
                </a:solidFill>
                <a:latin typeface="Calibri" pitchFamily="34" charset="0"/>
              </a:rPr>
              <a:t>0,75 % p. a.</a:t>
            </a:r>
            <a:r>
              <a:rPr lang="cs-CZ" sz="2400" dirty="0" smtClean="0">
                <a:latin typeface="Calibri" pitchFamily="34" charset="0"/>
              </a:rPr>
              <a:t>)</a:t>
            </a:r>
          </a:p>
          <a:p>
            <a:pPr lvl="0">
              <a:buFont typeface="Arial" pitchFamily="34" charset="0"/>
              <a:buChar char="•"/>
            </a:pPr>
            <a:r>
              <a:rPr lang="cs-CZ" sz="2400" dirty="0" smtClean="0">
                <a:latin typeface="Calibri" pitchFamily="34" charset="0"/>
              </a:rPr>
              <a:t> do 20 let referenční sazba EU + 1 % p. a. </a:t>
            </a:r>
          </a:p>
          <a:p>
            <a:pPr lvl="0">
              <a:buFont typeface="Arial" pitchFamily="34" charset="0"/>
              <a:buChar char="•"/>
            </a:pPr>
            <a:r>
              <a:rPr lang="cs-CZ" sz="2400" dirty="0" smtClean="0">
                <a:latin typeface="Calibri" pitchFamily="34" charset="0"/>
              </a:rPr>
              <a:t> do 30 let referenční sazba EU + 2 % p. a.</a:t>
            </a:r>
          </a:p>
          <a:p>
            <a:pPr lvl="0"/>
            <a:endParaRPr lang="cs-CZ" sz="2000" dirty="0" smtClean="0">
              <a:latin typeface="Calibri" pitchFamily="34" charset="0"/>
            </a:endParaRPr>
          </a:p>
        </p:txBody>
      </p:sp>
      <p:pic>
        <p:nvPicPr>
          <p:cNvPr id="18437" name="Picture 2" descr="C:\Users\jmaresov\Desktop\pru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3" y="6399213"/>
            <a:ext cx="9144001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989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53525" cy="86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1979712" y="44451"/>
            <a:ext cx="7164288" cy="432221"/>
          </a:xfrm>
        </p:spPr>
        <p:txBody>
          <a:bodyPr/>
          <a:lstStyle/>
          <a:p>
            <a:pPr algn="r" eaLnBrk="1" hangingPunct="1"/>
            <a:r>
              <a:rPr lang="cs-CZ" altLang="cs-CZ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Panel 2013+</a:t>
            </a:r>
          </a:p>
        </p:txBody>
      </p:sp>
      <p:sp>
        <p:nvSpPr>
          <p:cNvPr id="18435" name="TextovéPole 9"/>
          <p:cNvSpPr txBox="1">
            <a:spLocks noChangeArrowheads="1"/>
          </p:cNvSpPr>
          <p:nvPr/>
        </p:nvSpPr>
        <p:spPr bwMode="auto">
          <a:xfrm>
            <a:off x="755576" y="2204864"/>
            <a:ext cx="777686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cs-CZ" sz="2800" b="1" dirty="0" smtClean="0">
                <a:latin typeface="Calibri" pitchFamily="34" charset="0"/>
              </a:rPr>
              <a:t>Za dobu trvání programu: přes 2 miliardy Kč</a:t>
            </a:r>
          </a:p>
          <a:p>
            <a:pPr lvl="0"/>
            <a:endParaRPr lang="cs-CZ" sz="2800" b="1" dirty="0" smtClean="0">
              <a:latin typeface="Calibri" pitchFamily="34" charset="0"/>
            </a:endParaRPr>
          </a:p>
          <a:p>
            <a:pPr lvl="0"/>
            <a:r>
              <a:rPr lang="cs-CZ" sz="2800" b="1" dirty="0" smtClean="0">
                <a:latin typeface="Calibri" pitchFamily="34" charset="0"/>
              </a:rPr>
              <a:t>Počet zrekonstruovaných bytů: 16 434</a:t>
            </a:r>
          </a:p>
          <a:p>
            <a:pPr lvl="0"/>
            <a:endParaRPr lang="cs-CZ" sz="2800" b="1" dirty="0" smtClean="0">
              <a:latin typeface="Calibri" pitchFamily="34" charset="0"/>
            </a:endParaRPr>
          </a:p>
          <a:p>
            <a:r>
              <a:rPr lang="cs-CZ" sz="2800" b="1" dirty="0" smtClean="0">
                <a:latin typeface="Calibri" pitchFamily="34" charset="0"/>
              </a:rPr>
              <a:t>Rozpočet roku 2018: </a:t>
            </a:r>
            <a:r>
              <a:rPr lang="cs-CZ" sz="2800" b="1" dirty="0" smtClean="0">
                <a:solidFill>
                  <a:srgbClr val="700000"/>
                </a:solidFill>
                <a:latin typeface="Calibri" pitchFamily="34" charset="0"/>
              </a:rPr>
              <a:t>500 milionů Kč</a:t>
            </a:r>
          </a:p>
          <a:p>
            <a:endParaRPr lang="cs-CZ" sz="1600" dirty="0" smtClean="0">
              <a:latin typeface="Calibri" pitchFamily="34" charset="0"/>
            </a:endParaRPr>
          </a:p>
          <a:p>
            <a:pPr>
              <a:buFontTx/>
              <a:buChar char="•"/>
            </a:pPr>
            <a:endParaRPr lang="cs-CZ" altLang="cs-CZ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8437" name="Picture 2" descr="C:\Users\jmaresov\Desktop\pru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3" y="6399213"/>
            <a:ext cx="9144001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379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53525" cy="86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1979712" y="44451"/>
            <a:ext cx="7164288" cy="432221"/>
          </a:xfrm>
        </p:spPr>
        <p:txBody>
          <a:bodyPr/>
          <a:lstStyle/>
          <a:p>
            <a:pPr algn="r" eaLnBrk="1" hangingPunct="1"/>
            <a:r>
              <a:rPr lang="cs-CZ" altLang="cs-CZ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Panel 2013+</a:t>
            </a:r>
          </a:p>
        </p:txBody>
      </p:sp>
      <p:sp>
        <p:nvSpPr>
          <p:cNvPr id="18435" name="TextovéPole 9"/>
          <p:cNvSpPr txBox="1">
            <a:spLocks noChangeArrowheads="1"/>
          </p:cNvSpPr>
          <p:nvPr/>
        </p:nvSpPr>
        <p:spPr bwMode="auto">
          <a:xfrm>
            <a:off x="611560" y="1412776"/>
            <a:ext cx="756084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Calibri" pitchFamily="34" charset="0"/>
              </a:rPr>
              <a:t>Jak žádat:</a:t>
            </a:r>
          </a:p>
          <a:p>
            <a:pPr lvl="0"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</a:rPr>
              <a:t> formulář žádosti + metodický pokyn na webu SFRB</a:t>
            </a:r>
          </a:p>
          <a:p>
            <a:pPr lvl="0"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</a:rPr>
              <a:t> pokud za žadatele jedná zmocněná osoba, podepisuje všechny dokumenty</a:t>
            </a:r>
          </a:p>
          <a:p>
            <a:pPr lvl="0">
              <a:buFont typeface="Arial" pitchFamily="34" charset="0"/>
              <a:buChar char="•"/>
            </a:pPr>
            <a:endParaRPr lang="cs-CZ" sz="2000" dirty="0" smtClean="0">
              <a:latin typeface="Calibri" pitchFamily="34" charset="0"/>
            </a:endParaRPr>
          </a:p>
          <a:p>
            <a:pPr lvl="0"/>
            <a:r>
              <a:rPr lang="cs-CZ" sz="2000" b="1" dirty="0" smtClean="0">
                <a:latin typeface="Calibri" pitchFamily="34" charset="0"/>
              </a:rPr>
              <a:t>Režimy podpory:</a:t>
            </a:r>
          </a:p>
          <a:p>
            <a:pPr lvl="0">
              <a:buFont typeface="Arial" pitchFamily="34" charset="0"/>
              <a:buChar char="•"/>
            </a:pPr>
            <a:r>
              <a:rPr lang="cs-CZ" sz="2000" b="1" dirty="0">
                <a:latin typeface="Calibri" pitchFamily="34" charset="0"/>
              </a:rPr>
              <a:t> </a:t>
            </a:r>
            <a:r>
              <a:rPr lang="cs-CZ" dirty="0" smtClean="0"/>
              <a:t>v</a:t>
            </a:r>
            <a:r>
              <a:rPr lang="cs-CZ" dirty="0"/>
              <a:t> režimu bez veřejné </a:t>
            </a:r>
            <a:r>
              <a:rPr lang="cs-CZ" dirty="0" smtClean="0"/>
              <a:t>podpory </a:t>
            </a:r>
          </a:p>
          <a:p>
            <a:pPr lvl="0"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v</a:t>
            </a:r>
            <a:r>
              <a:rPr lang="cs-CZ" dirty="0"/>
              <a:t> režimu de </a:t>
            </a:r>
            <a:r>
              <a:rPr lang="cs-CZ" dirty="0" err="1" smtClean="0"/>
              <a:t>minimis</a:t>
            </a:r>
            <a:r>
              <a:rPr lang="cs-CZ" dirty="0" smtClean="0"/>
              <a:t> </a:t>
            </a:r>
            <a:endParaRPr lang="cs-CZ" dirty="0"/>
          </a:p>
          <a:p>
            <a:pPr lvl="0"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v</a:t>
            </a:r>
            <a:r>
              <a:rPr lang="cs-CZ" dirty="0"/>
              <a:t> režimu </a:t>
            </a:r>
            <a:r>
              <a:rPr lang="cs-CZ" dirty="0" smtClean="0"/>
              <a:t>notifikace</a:t>
            </a:r>
          </a:p>
          <a:p>
            <a:pPr marL="285750" indent="-285750">
              <a:buFontTx/>
              <a:buChar char="-"/>
            </a:pPr>
            <a:endParaRPr lang="cs-CZ" b="1" dirty="0"/>
          </a:p>
          <a:p>
            <a:pPr lvl="0"/>
            <a:r>
              <a:rPr lang="cs-CZ" sz="2000" b="1" dirty="0" smtClean="0">
                <a:latin typeface="Calibri" pitchFamily="34" charset="0"/>
              </a:rPr>
              <a:t>Příjem žádostí: </a:t>
            </a:r>
          </a:p>
          <a:p>
            <a:pPr lvl="0"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</a:rPr>
              <a:t> v papírové podobě do podatelny SFRB</a:t>
            </a:r>
          </a:p>
          <a:p>
            <a:pPr lvl="0"/>
            <a:r>
              <a:rPr lang="cs-CZ" sz="2000" dirty="0" smtClean="0">
                <a:latin typeface="Calibri" pitchFamily="34" charset="0"/>
              </a:rPr>
              <a:t> </a:t>
            </a:r>
          </a:p>
        </p:txBody>
      </p:sp>
      <p:pic>
        <p:nvPicPr>
          <p:cNvPr id="18437" name="Picture 2" descr="C:\Users\jmaresov\Desktop\pru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3" y="6399213"/>
            <a:ext cx="9144001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763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FRB_sablona-prezenta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sady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SFRB_sablona-prezentace</Template>
  <TotalTime>11883</TotalTime>
  <Words>495</Words>
  <Application>Microsoft Office PowerPoint</Application>
  <PresentationFormat>Předvádění na obrazovce (4:3)</PresentationFormat>
  <Paragraphs>150</Paragraphs>
  <Slides>16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Tahoma</vt:lpstr>
      <vt:lpstr>SFRB_sablona-prezentace</vt:lpstr>
      <vt:lpstr>Prezentace aplikace PowerPoint</vt:lpstr>
      <vt:lpstr>Prezentace aplikace PowerPoint</vt:lpstr>
      <vt:lpstr>Panel 2013+</vt:lpstr>
      <vt:lpstr>Výhody programu Panel 2013+</vt:lpstr>
      <vt:lpstr>Panel 2013+</vt:lpstr>
      <vt:lpstr>Panel 2013+</vt:lpstr>
      <vt:lpstr>Panel 2013+</vt:lpstr>
      <vt:lpstr>Panel 2013+</vt:lpstr>
      <vt:lpstr>Panel 2013+</vt:lpstr>
      <vt:lpstr>Panel 2013+</vt:lpstr>
      <vt:lpstr>Užitečné nástroje</vt:lpstr>
      <vt:lpstr>Panel 2013+ využití v praxi</vt:lpstr>
      <vt:lpstr>Panel 2013+ využití v praxi</vt:lpstr>
      <vt:lpstr>Panel 2013+ využití v praxi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Státní fond rozvoje bydlení</dc:title>
  <dc:creator>Jana Marešová</dc:creator>
  <cp:lastModifiedBy>Lukáčová Marie</cp:lastModifiedBy>
  <cp:revision>2130</cp:revision>
  <dcterms:created xsi:type="dcterms:W3CDTF">2012-01-18T10:42:50Z</dcterms:created>
  <dcterms:modified xsi:type="dcterms:W3CDTF">2018-02-14T14:39:29Z</dcterms:modified>
</cp:coreProperties>
</file>