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323" r:id="rId2"/>
    <p:sldId id="605" r:id="rId3"/>
    <p:sldId id="606" r:id="rId4"/>
    <p:sldId id="607" r:id="rId5"/>
    <p:sldId id="608" r:id="rId6"/>
    <p:sldId id="610" r:id="rId7"/>
    <p:sldId id="611" r:id="rId8"/>
    <p:sldId id="584" r:id="rId9"/>
    <p:sldId id="602" r:id="rId10"/>
    <p:sldId id="593" r:id="rId11"/>
    <p:sldId id="594" r:id="rId12"/>
    <p:sldId id="603" r:id="rId13"/>
    <p:sldId id="595" r:id="rId14"/>
    <p:sldId id="588" r:id="rId15"/>
    <p:sldId id="599" r:id="rId16"/>
    <p:sldId id="598" r:id="rId17"/>
    <p:sldId id="591" r:id="rId18"/>
    <p:sldId id="582" r:id="rId19"/>
    <p:sldId id="596" r:id="rId20"/>
    <p:sldId id="601" r:id="rId21"/>
    <p:sldId id="457" r:id="rId22"/>
    <p:sldId id="604" r:id="rId23"/>
    <p:sldId id="572" r:id="rId2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2" autoAdjust="0"/>
    <p:restoredTop sz="87929" autoAdjust="0"/>
  </p:normalViewPr>
  <p:slideViewPr>
    <p:cSldViewPr>
      <p:cViewPr varScale="1">
        <p:scale>
          <a:sx n="115" d="100"/>
          <a:sy n="115" d="100"/>
        </p:scale>
        <p:origin x="15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Y="-6845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D922E6E-33AE-4825-8ED5-83FC67F9DA09}" type="presOf" srcId="{855CB492-B9C1-4831-9453-D02DC01556CB}" destId="{D220A56B-34B4-4DD0-B125-97D865139D92}" srcOrd="0" destOrd="0" presId="urn:microsoft.com/office/officeart/2005/8/layout/vList4#1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E5AE21D-B67D-48AB-B023-B199F912350D}" type="presOf" srcId="{A518AB0A-7BED-45CC-8968-54C5D48470FD}" destId="{8A587B36-857B-41ED-B7A7-D47113F79935}" srcOrd="0" destOrd="0" presId="urn:microsoft.com/office/officeart/2005/8/layout/vList4#1"/>
    <dgm:cxn modelId="{9E824CF8-0BFB-4AAC-8C2A-C1D249874B98}" type="presOf" srcId="{011776CB-E079-448D-8CBF-0D6A1B0031D4}" destId="{9A27448D-784B-4861-9334-121A223779B3}" srcOrd="0" destOrd="4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E88CF74D-9A3E-4EA9-B698-B864787ED0FC}" type="presOf" srcId="{D74C87B0-8199-4D82-97CA-8716D0810C88}" destId="{614AE268-84D0-4EF9-B74B-195569128116}" srcOrd="1" destOrd="0" presId="urn:microsoft.com/office/officeart/2005/8/layout/vList4#1"/>
    <dgm:cxn modelId="{A1E6BE82-95E5-4959-99EF-DC6160918811}" type="presOf" srcId="{A8C219C7-9F00-4E75-8B16-481975849224}" destId="{50CD8E78-60B6-449B-AD20-121950675E4A}" srcOrd="0" destOrd="2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E264C006-7160-4094-A09A-0442ABF97076}" type="presOf" srcId="{CE8BA2DC-6A07-4136-AE2C-02E787173318}" destId="{6E62D4D7-9191-4501-B151-D627F722878F}" srcOrd="1" destOrd="3" presId="urn:microsoft.com/office/officeart/2005/8/layout/vList4#1"/>
    <dgm:cxn modelId="{51B71AFE-782A-4097-ABB9-7D7C45812699}" type="presOf" srcId="{C5C86733-1C4E-4ABE-BC8B-70E73BF8076C}" destId="{50CD8E78-60B6-449B-AD20-121950675E4A}" srcOrd="0" destOrd="1" presId="urn:microsoft.com/office/officeart/2005/8/layout/vList4#1"/>
    <dgm:cxn modelId="{5B010AC7-16FA-4622-A94D-1A590C1D38A3}" type="presOf" srcId="{098ADAF1-68DC-4019-95EC-CF9DEA0595F5}" destId="{6E62D4D7-9191-4501-B151-D627F722878F}" srcOrd="1" destOrd="1" presId="urn:microsoft.com/office/officeart/2005/8/layout/vList4#1"/>
    <dgm:cxn modelId="{B75832C4-E81E-4BA6-9B3F-92DB3B934722}" type="presOf" srcId="{34C60AC1-3BAF-4349-9B04-1EBEAA6874AE}" destId="{614AE268-84D0-4EF9-B74B-195569128116}" srcOrd="1" destOrd="1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E182E984-35A8-4B74-9B67-427CC297C82E}" type="presOf" srcId="{855CB492-B9C1-4831-9453-D02DC01556CB}" destId="{6E62D4D7-9191-4501-B151-D627F722878F}" srcOrd="1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7131CCAD-15A4-4A12-BEC0-DF0C32632830}" type="presOf" srcId="{F883D463-9FC1-405D-86B6-DFDB1BF4DFD4}" destId="{9A27448D-784B-4861-9334-121A223779B3}" srcOrd="0" destOrd="3" presId="urn:microsoft.com/office/officeart/2005/8/layout/vList4#1"/>
    <dgm:cxn modelId="{409C9A9F-6B6C-4049-80F0-EB9F32B1709C}" type="presOf" srcId="{A8C219C7-9F00-4E75-8B16-481975849224}" destId="{66C8A01D-04C6-4396-8787-43DC36C8480A}" srcOrd="1" destOrd="2" presId="urn:microsoft.com/office/officeart/2005/8/layout/vList4#1"/>
    <dgm:cxn modelId="{30F511B3-295D-4F59-9460-1DE454DC5E90}" type="presOf" srcId="{D3784C62-6E03-4E88-AA8E-EC0DCEAD96BC}" destId="{9E808720-DA3C-4D88-83BC-C88B0AC710F3}" srcOrd="0" destOrd="0" presId="urn:microsoft.com/office/officeart/2005/8/layout/vList4#1"/>
    <dgm:cxn modelId="{852A2951-0558-4BB1-A056-E6752E291E34}" type="presOf" srcId="{9BEAB610-B179-412C-A911-0AE990A76040}" destId="{66C8A01D-04C6-4396-8787-43DC36C8480A}" srcOrd="1" destOrd="3" presId="urn:microsoft.com/office/officeart/2005/8/layout/vList4#1"/>
    <dgm:cxn modelId="{0AD6D173-7A9B-4DB9-8779-59971CE5DD55}" type="presOf" srcId="{F883D463-9FC1-405D-86B6-DFDB1BF4DFD4}" destId="{614AE268-84D0-4EF9-B74B-195569128116}" srcOrd="1" destOrd="3" presId="urn:microsoft.com/office/officeart/2005/8/layout/vList4#1"/>
    <dgm:cxn modelId="{EB5D370E-28AF-407C-8B5D-F93DCA270422}" type="presOf" srcId="{D3784C62-6E03-4E88-AA8E-EC0DCEAD96BC}" destId="{C47FD7BB-128E-4643-98CA-3F319452AC98}" srcOrd="1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9C24D494-E49A-4C86-BA4B-72BF3F4FFAE8}" type="presOf" srcId="{75152ED6-09D4-4CB2-B330-0EBA2A1F6BEE}" destId="{6E62D4D7-9191-4501-B151-D627F722878F}" srcOrd="1" destOrd="2" presId="urn:microsoft.com/office/officeart/2005/8/layout/vList4#1"/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EC0ABEE2-4EC3-487E-A5BE-BFAF71E54375}" type="presOf" srcId="{273BDC39-9757-4293-83AA-A9E9CC915DA0}" destId="{614AE268-84D0-4EF9-B74B-195569128116}" srcOrd="1" destOrd="2" presId="urn:microsoft.com/office/officeart/2005/8/layout/vList4#1"/>
    <dgm:cxn modelId="{1F968820-041A-400D-8CE8-D481BC8DA548}" type="presOf" srcId="{75152ED6-09D4-4CB2-B330-0EBA2A1F6BEE}" destId="{D220A56B-34B4-4DD0-B125-97D865139D92}" srcOrd="0" destOrd="2" presId="urn:microsoft.com/office/officeart/2005/8/layout/vList4#1"/>
    <dgm:cxn modelId="{24D32E5C-4613-451B-98BA-6D76D0CA20D7}" type="presOf" srcId="{D74C87B0-8199-4D82-97CA-8716D0810C88}" destId="{9A27448D-784B-4861-9334-121A223779B3}" srcOrd="0" destOrd="0" presId="urn:microsoft.com/office/officeart/2005/8/layout/vList4#1"/>
    <dgm:cxn modelId="{02BE3609-0C14-4575-9D26-03234A82C80B}" type="presOf" srcId="{34C60AC1-3BAF-4349-9B04-1EBEAA6874AE}" destId="{9A27448D-784B-4861-9334-121A223779B3}" srcOrd="0" destOrd="1" presId="urn:microsoft.com/office/officeart/2005/8/layout/vList4#1"/>
    <dgm:cxn modelId="{5105A43C-A47E-4B30-9F59-F49FE3F6B03E}" type="presOf" srcId="{CE8BA2DC-6A07-4136-AE2C-02E787173318}" destId="{D220A56B-34B4-4DD0-B125-97D865139D92}" srcOrd="0" destOrd="3" presId="urn:microsoft.com/office/officeart/2005/8/layout/vList4#1"/>
    <dgm:cxn modelId="{7FA4E201-20CC-4231-BD4B-87EAE8CC3942}" type="presOf" srcId="{011776CB-E079-448D-8CBF-0D6A1B0031D4}" destId="{614AE268-84D0-4EF9-B74B-195569128116}" srcOrd="1" destOrd="4" presId="urn:microsoft.com/office/officeart/2005/8/layout/vList4#1"/>
    <dgm:cxn modelId="{76512A5D-6F05-4341-97B0-2878496FD495}" type="presOf" srcId="{273BDC39-9757-4293-83AA-A9E9CC915DA0}" destId="{9A27448D-784B-4861-9334-121A223779B3}" srcOrd="0" destOrd="2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6E33682B-45BA-49CB-95AB-A11D0321E6E6}" type="presOf" srcId="{38804BD3-7704-44DB-93A2-A6FB8DF386BF}" destId="{50CD8E78-60B6-449B-AD20-121950675E4A}" srcOrd="0" destOrd="0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EF83275A-0F79-4F99-9DE2-0BE2E61F22F1}" type="presOf" srcId="{38804BD3-7704-44DB-93A2-A6FB8DF386BF}" destId="{66C8A01D-04C6-4396-8787-43DC36C8480A}" srcOrd="1" destOrd="0" presId="urn:microsoft.com/office/officeart/2005/8/layout/vList4#1"/>
    <dgm:cxn modelId="{CA319C4E-7EE4-4EDB-934A-BC31801F6FD0}" type="presOf" srcId="{9BEAB610-B179-412C-A911-0AE990A76040}" destId="{50CD8E78-60B6-449B-AD20-121950675E4A}" srcOrd="0" destOrd="3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7C5B9444-1500-49EF-AC04-7FC194C560F4}" type="presOf" srcId="{C5C86733-1C4E-4ABE-BC8B-70E73BF8076C}" destId="{66C8A01D-04C6-4396-8787-43DC36C8480A}" srcOrd="1" destOrd="1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FE0F74AF-41AC-4F5D-A065-157622609BDE}" type="presOf" srcId="{098ADAF1-68DC-4019-95EC-CF9DEA0595F5}" destId="{D220A56B-34B4-4DD0-B125-97D865139D92}" srcOrd="0" destOrd="1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50272715-9923-49FC-9AB5-E129AB49F525}" type="presParOf" srcId="{8A587B36-857B-41ED-B7A7-D47113F79935}" destId="{64EB5DFD-492E-47C2-A4DD-BBD451AF4F4E}" srcOrd="0" destOrd="0" presId="urn:microsoft.com/office/officeart/2005/8/layout/vList4#1"/>
    <dgm:cxn modelId="{25AAC901-FF98-4F32-B616-F1B52FA87A8B}" type="presParOf" srcId="{64EB5DFD-492E-47C2-A4DD-BBD451AF4F4E}" destId="{50CD8E78-60B6-449B-AD20-121950675E4A}" srcOrd="0" destOrd="0" presId="urn:microsoft.com/office/officeart/2005/8/layout/vList4#1"/>
    <dgm:cxn modelId="{4EB765AA-87E9-4232-9D85-984EF00B8BA0}" type="presParOf" srcId="{64EB5DFD-492E-47C2-A4DD-BBD451AF4F4E}" destId="{C72FE72D-A4DA-4420-9D63-39C025359A7F}" srcOrd="1" destOrd="0" presId="urn:microsoft.com/office/officeart/2005/8/layout/vList4#1"/>
    <dgm:cxn modelId="{EDE40650-16E2-41B0-9FDE-A795CE201F7C}" type="presParOf" srcId="{64EB5DFD-492E-47C2-A4DD-BBD451AF4F4E}" destId="{66C8A01D-04C6-4396-8787-43DC36C8480A}" srcOrd="2" destOrd="0" presId="urn:microsoft.com/office/officeart/2005/8/layout/vList4#1"/>
    <dgm:cxn modelId="{0AD23137-34BC-4B0E-9FBF-8D741AFACF4B}" type="presParOf" srcId="{8A587B36-857B-41ED-B7A7-D47113F79935}" destId="{93AC31F7-E6D2-45E8-BD17-C2F01F80D57E}" srcOrd="1" destOrd="0" presId="urn:microsoft.com/office/officeart/2005/8/layout/vList4#1"/>
    <dgm:cxn modelId="{A90148A4-5889-49F7-9CDA-253191FABE38}" type="presParOf" srcId="{8A587B36-857B-41ED-B7A7-D47113F79935}" destId="{B249F259-2691-44EA-A647-C688963D4FA1}" srcOrd="2" destOrd="0" presId="urn:microsoft.com/office/officeart/2005/8/layout/vList4#1"/>
    <dgm:cxn modelId="{CD65D34F-0A74-4B0D-864F-90E6B84FAEED}" type="presParOf" srcId="{B249F259-2691-44EA-A647-C688963D4FA1}" destId="{D220A56B-34B4-4DD0-B125-97D865139D92}" srcOrd="0" destOrd="0" presId="urn:microsoft.com/office/officeart/2005/8/layout/vList4#1"/>
    <dgm:cxn modelId="{6EA93839-F346-4D39-8FE2-3FA7D9904406}" type="presParOf" srcId="{B249F259-2691-44EA-A647-C688963D4FA1}" destId="{AC85F51E-059B-4E4B-88C8-BEEAF6E6C8CB}" srcOrd="1" destOrd="0" presId="urn:microsoft.com/office/officeart/2005/8/layout/vList4#1"/>
    <dgm:cxn modelId="{ED2C3DAB-DADD-407B-9952-86CEB1DED798}" type="presParOf" srcId="{B249F259-2691-44EA-A647-C688963D4FA1}" destId="{6E62D4D7-9191-4501-B151-D627F722878F}" srcOrd="2" destOrd="0" presId="urn:microsoft.com/office/officeart/2005/8/layout/vList4#1"/>
    <dgm:cxn modelId="{65038EF9-6FFB-473D-A044-7BE0141837E6}" type="presParOf" srcId="{8A587B36-857B-41ED-B7A7-D47113F79935}" destId="{821F83A2-5DE7-4DB3-AC2F-3437098DDD8C}" srcOrd="3" destOrd="0" presId="urn:microsoft.com/office/officeart/2005/8/layout/vList4#1"/>
    <dgm:cxn modelId="{A47AFEED-3B75-4A76-A273-579AC3F36C10}" type="presParOf" srcId="{8A587B36-857B-41ED-B7A7-D47113F79935}" destId="{42D704DB-7DF6-440E-B7C9-644A864B0BFF}" srcOrd="4" destOrd="0" presId="urn:microsoft.com/office/officeart/2005/8/layout/vList4#1"/>
    <dgm:cxn modelId="{CFFD48EB-95A8-4E0A-9C6F-008D27470922}" type="presParOf" srcId="{42D704DB-7DF6-440E-B7C9-644A864B0BFF}" destId="{9A27448D-784B-4861-9334-121A223779B3}" srcOrd="0" destOrd="0" presId="urn:microsoft.com/office/officeart/2005/8/layout/vList4#1"/>
    <dgm:cxn modelId="{964184B4-B2D9-492A-BF83-981929583018}" type="presParOf" srcId="{42D704DB-7DF6-440E-B7C9-644A864B0BFF}" destId="{CB3108F3-6AC6-46B9-815A-42013ADAA734}" srcOrd="1" destOrd="0" presId="urn:microsoft.com/office/officeart/2005/8/layout/vList4#1"/>
    <dgm:cxn modelId="{40B30964-F178-4B3E-9FCF-54B723FBFB03}" type="presParOf" srcId="{42D704DB-7DF6-440E-B7C9-644A864B0BFF}" destId="{614AE268-84D0-4EF9-B74B-195569128116}" srcOrd="2" destOrd="0" presId="urn:microsoft.com/office/officeart/2005/8/layout/vList4#1"/>
    <dgm:cxn modelId="{8EE12296-1EC5-46C9-BB3F-C38984EB0578}" type="presParOf" srcId="{8A587B36-857B-41ED-B7A7-D47113F79935}" destId="{540D9C1A-F7EF-4C42-8E40-E43DCD410462}" srcOrd="5" destOrd="0" presId="urn:microsoft.com/office/officeart/2005/8/layout/vList4#1"/>
    <dgm:cxn modelId="{FDE1AED5-B354-4C17-9850-B994DE77F61F}" type="presParOf" srcId="{8A587B36-857B-41ED-B7A7-D47113F79935}" destId="{8E18C6B9-65AB-4143-ACFB-F77B95B74E4A}" srcOrd="6" destOrd="0" presId="urn:microsoft.com/office/officeart/2005/8/layout/vList4#1"/>
    <dgm:cxn modelId="{1C0C3BAC-B896-43C8-9ED9-4F9EC2E81682}" type="presParOf" srcId="{8E18C6B9-65AB-4143-ACFB-F77B95B74E4A}" destId="{9E808720-DA3C-4D88-83BC-C88B0AC710F3}" srcOrd="0" destOrd="0" presId="urn:microsoft.com/office/officeart/2005/8/layout/vList4#1"/>
    <dgm:cxn modelId="{7955F4F4-DA8F-46A0-AADE-2A3AAF72F613}" type="presParOf" srcId="{8E18C6B9-65AB-4143-ACFB-F77B95B74E4A}" destId="{5C5B56BD-76A1-46D2-95E9-D7A31171320F}" srcOrd="1" destOrd="0" presId="urn:microsoft.com/office/officeart/2005/8/layout/vList4#1"/>
    <dgm:cxn modelId="{3C5D40CF-ABEC-4ACC-B6A1-6F24B92BC5CB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15.02.2018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59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75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35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99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710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43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32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69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0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3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altLang="cs-CZ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7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67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altLang="cs-CZ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906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altLang="cs-CZ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2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ECB58-1AF6-41E8-B1C5-EF735448521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8FCE5-2595-43EA-BDCC-2F5D5E0CDF2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8941A0-5CF2-4F9F-995E-99A89E39D04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AFFB6-B1A5-46DB-98CB-87BF8A2762E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F2DFD-1C38-427A-A929-D6512D08F8F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B460A-AD6B-4101-BF48-F719EEFC485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BC8A0-0DF6-418C-B5FF-2D198A6E957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E6812-7468-44A3-952F-E04E4323159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A6E4D-5E61-400E-A1B3-79A07E0E952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DB9BE-E405-49C1-BC92-0DA3B65FEF9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F66CAE-E6B4-418F-B752-8579C8E7223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15.02.2018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9623208A-5F14-4AB0-9AAE-04FE58B95843}" type="datetime1">
              <a:rPr lang="cs-CZ" smtClean="0"/>
              <a:t>15.02.2018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taceeu.cz/IRO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19. 1. 2016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393" y="849313"/>
            <a:ext cx="6545263" cy="3205162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2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2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6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4947265"/>
            <a:ext cx="187220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15. </a:t>
            </a:r>
            <a:r>
              <a:rPr lang="cs-CZ" sz="2000" dirty="0"/>
              <a:t>2</a:t>
            </a:r>
            <a:r>
              <a:rPr lang="cs-CZ" sz="2000" dirty="0" smtClean="0"/>
              <a:t>. 2018</a:t>
            </a:r>
          </a:p>
          <a:p>
            <a:r>
              <a:rPr lang="cs-CZ" sz="2000" dirty="0" smtClean="0"/>
              <a:t>Praha</a:t>
            </a:r>
            <a:endParaRPr lang="cs-CZ" sz="2000" dirty="0"/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476672"/>
            <a:ext cx="61801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cap="all" dirty="0" smtClean="0">
                <a:solidFill>
                  <a:srgbClr val="0070C0"/>
                </a:solidFill>
                <a:latin typeface="Myriad Pro"/>
                <a:ea typeface="+mj-ea"/>
                <a:cs typeface="+mj-cs"/>
              </a:rPr>
              <a:t>Energetické úspory v bytových domech III</a:t>
            </a:r>
          </a:p>
          <a:p>
            <a:endParaRPr lang="cs-CZ" sz="2400" b="1" cap="all" dirty="0">
              <a:solidFill>
                <a:srgbClr val="0070C0"/>
              </a:solidFill>
              <a:latin typeface="Myriad Pro"/>
              <a:ea typeface="+mj-ea"/>
              <a:cs typeface="+mj-cs"/>
            </a:endParaRPr>
          </a:p>
          <a:p>
            <a:endParaRPr lang="cs-CZ" sz="2400" b="1" cap="all" dirty="0" smtClean="0">
              <a:solidFill>
                <a:srgbClr val="0070C0"/>
              </a:solidFill>
              <a:latin typeface="Myriad Pro"/>
              <a:ea typeface="+mj-ea"/>
              <a:cs typeface="+mj-cs"/>
            </a:endParaRPr>
          </a:p>
          <a:p>
            <a:endParaRPr lang="cs-CZ" sz="2400" b="1" cap="all" dirty="0">
              <a:solidFill>
                <a:srgbClr val="0070C0"/>
              </a:solidFill>
              <a:latin typeface="Myriad Pro"/>
              <a:ea typeface="+mj-ea"/>
              <a:cs typeface="+mj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657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37. výzva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10419"/>
            <a:ext cx="7164288" cy="50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2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657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37. výzva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742861"/>
            <a:ext cx="7560840" cy="53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657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37. výzva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0960"/>
            <a:ext cx="7233623" cy="511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657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37. výzva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552" y="1094029"/>
            <a:ext cx="7382896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9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60327" y="235587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Ukončené a proplacené projekty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19675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</a:t>
            </a:r>
            <a:r>
              <a:rPr lang="cs-CZ" dirty="0" smtClean="0"/>
              <a:t> začátku února 128 proplacených projektů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alších zhruba 130 projektů ve stavu PP40 – projekt fyzicky ukončen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249289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Bytový dům v Havlíčkově ulici v Otrokovicích z 50. let: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celkové způsobilé výdaje ve výši 9,78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dotace 3,9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žadatel: společenství vlastníků jednotek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45 bytů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01008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460327" y="235587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Ukončené a proplacené projekty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196752"/>
            <a:ext cx="7992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Zateplení bytového domu v Budyni nad Ohří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cs-CZ" dirty="0" smtClean="0"/>
              <a:t>elkové způsobilé výdaje projektu 2,7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dotace 1,08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žadatel: fyzická osoba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panelový dům s16 byty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64502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Zateplení bytového domu v ulici Petra Bezruče v Dolním Benešově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celkové způsobilé výdaje 1,53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dotace 0,46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žadatel: bytové družstvo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cihlový dům s 12 byty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35381"/>
            <a:ext cx="2555776" cy="191683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19" y="1817621"/>
            <a:ext cx="3057096" cy="171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78. Výzva „Energetické úspory v bytových domech III“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3568" y="1484784"/>
            <a:ext cx="8003232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yhlášení výzvy 12 .1. 2018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ahájení příjmu žádostí 2. 2. 2018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u</a:t>
            </a:r>
            <a:r>
              <a:rPr lang="cs-CZ" dirty="0" smtClean="0"/>
              <a:t>končení příjmu žádostí 29. 11. 2019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n</a:t>
            </a:r>
            <a:r>
              <a:rPr lang="cs-CZ" dirty="0" smtClean="0"/>
              <a:t>ejzazší termín pro ukončení realizace: 30. 9. 2021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a</a:t>
            </a:r>
            <a:r>
              <a:rPr lang="cs-CZ" dirty="0" smtClean="0"/>
              <a:t>lokace výzvy 3 500 000 000 Kč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ýše podpory: stejná jako v 37. výzvě (30 a 40 % z CZV)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 smtClean="0"/>
              <a:t>samostatná výměna zdrojů tepla, technologií, zateplení 30 %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 smtClean="0"/>
              <a:t>důkladné zateplení (min. 40% úspora tepla, klas. třída celkové dodané energie B) 40 %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bce, kraje a jimi zřizované organizace – nárok na podporu ze státního rozpočtu ve výši 1,5 a 2 % z CZV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o</a:t>
            </a:r>
            <a:r>
              <a:rPr lang="cs-CZ" dirty="0" smtClean="0"/>
              <a:t>rganizační složky státu a jimi zřizované organizace – nárok na příspěvek státního rozpočtu ve výši rozdílu CZV a dotace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0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změny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846138"/>
            <a:ext cx="8300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r>
              <a:rPr lang="cs-CZ" b="1" dirty="0" smtClean="0"/>
              <a:t>Příjemci:</a:t>
            </a:r>
          </a:p>
          <a:p>
            <a:endParaRPr lang="cs-CZ" b="1" dirty="0" smtClean="0"/>
          </a:p>
          <a:p>
            <a:r>
              <a:rPr lang="cs-CZ" b="1" dirty="0" smtClean="0"/>
              <a:t>Bytová družstva </a:t>
            </a:r>
            <a:r>
              <a:rPr lang="cs-CZ" dirty="0" smtClean="0"/>
              <a:t>jako správci bytových domů podle zákona č. 311/2013 Sb., o převodu vlastnického práva k jednotkám a skupinovým rodinným domům některých bytových družstev</a:t>
            </a:r>
          </a:p>
          <a:p>
            <a:endParaRPr lang="cs-CZ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Pokud podíl bytového družstva neklesl pod 50 % a nebylo založeno SVJ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Pokud bylo založeno SVJ, pak žádá SVJ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Bytové družstvo nemůže být žadatelem na bytový dům, který sice za úplatu spravuje, nicméně nevlastní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7491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změny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Definice bytového domu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</a:t>
            </a:r>
            <a:r>
              <a:rPr lang="cs-CZ" dirty="0" smtClean="0"/>
              <a:t>osud bytový dům musel mít min. 4 bytové jednotky + definice dle vyhlášky č. 501/2006 Sb., o požadavcích na využívání území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 78. výzvu: pouze definice dle vyhlášky č. 501/2006 Sb. Tedy bez požadavku na min. 4 bytové jednotky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94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změny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Veřejná podpora</a:t>
            </a:r>
          </a:p>
          <a:p>
            <a:endParaRPr lang="cs-CZ" dirty="0"/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podle Nařízení 651/2014 „blokové výjimky“</a:t>
            </a:r>
          </a:p>
          <a:p>
            <a:r>
              <a:rPr lang="cs-CZ" dirty="0"/>
              <a:t>	</a:t>
            </a:r>
            <a:r>
              <a:rPr lang="cs-CZ" dirty="0" smtClean="0"/>
              <a:t>- nutnost naplnit motivační účinek, definice motivačního účinku je 	uvedena v příloze č. 4 těchto pravidel</a:t>
            </a:r>
          </a:p>
          <a:p>
            <a:endParaRPr lang="cs-CZ" dirty="0"/>
          </a:p>
          <a:p>
            <a:pPr marL="342900" indent="-342900">
              <a:buFont typeface="+mj-lt"/>
              <a:buAutoNum type="arabicPeriod" startAt="2"/>
            </a:pPr>
            <a:r>
              <a:rPr lang="cs-CZ" dirty="0" smtClean="0"/>
              <a:t>podle </a:t>
            </a:r>
            <a:r>
              <a:rPr lang="cs-CZ" dirty="0"/>
              <a:t>Nařízení 1407/2013 „de </a:t>
            </a:r>
            <a:r>
              <a:rPr lang="cs-CZ" dirty="0" err="1"/>
              <a:t>minimis</a:t>
            </a:r>
            <a:r>
              <a:rPr lang="cs-CZ" dirty="0"/>
              <a:t>“</a:t>
            </a:r>
          </a:p>
          <a:p>
            <a:r>
              <a:rPr lang="cs-CZ" dirty="0"/>
              <a:t>	</a:t>
            </a:r>
            <a:r>
              <a:rPr lang="cs-CZ" dirty="0" smtClean="0"/>
              <a:t>- limit pro poskytnutí podpory ve výši 200 000 EUR za aktuální a 	předchozí dvě účetní období</a:t>
            </a:r>
          </a:p>
          <a:p>
            <a:endParaRPr lang="cs-CZ" dirty="0"/>
          </a:p>
          <a:p>
            <a:pPr marL="342900" indent="-342900">
              <a:buFont typeface="+mj-lt"/>
              <a:buAutoNum type="arabicPeriod" startAt="3"/>
            </a:pPr>
            <a:r>
              <a:rPr lang="cs-CZ" dirty="0"/>
              <a:t>mimo režimy dle nařízení 651/2014 nebo 1407/2013</a:t>
            </a:r>
          </a:p>
          <a:p>
            <a:pPr marL="0" lvl="1"/>
            <a:r>
              <a:rPr lang="cs-CZ" dirty="0" smtClean="0"/>
              <a:t>	- pouze </a:t>
            </a:r>
            <a:r>
              <a:rPr lang="cs-CZ" dirty="0"/>
              <a:t>pro společenství vlastníků jednotek a fyzické osoby </a:t>
            </a:r>
            <a:r>
              <a:rPr lang="cs-CZ" dirty="0" smtClean="0"/>
              <a:t>	</a:t>
            </a:r>
            <a:r>
              <a:rPr lang="cs-CZ" dirty="0" smtClean="0"/>
              <a:t>podnikající bez přiděleného IČO, </a:t>
            </a:r>
            <a:r>
              <a:rPr lang="cs-CZ" dirty="0"/>
              <a:t>pokud zároveň v domě, na který </a:t>
            </a:r>
            <a:r>
              <a:rPr lang="cs-CZ" dirty="0" smtClean="0"/>
              <a:t>	bude </a:t>
            </a:r>
            <a:r>
              <a:rPr lang="cs-CZ" dirty="0"/>
              <a:t>podána </a:t>
            </a:r>
            <a:r>
              <a:rPr lang="cs-CZ" dirty="0" smtClean="0"/>
              <a:t>žádost </a:t>
            </a:r>
            <a:r>
              <a:rPr lang="cs-CZ" dirty="0"/>
              <a:t>o podporu, nedochází v době podání žádosti k </a:t>
            </a:r>
            <a:r>
              <a:rPr lang="cs-CZ" dirty="0" smtClean="0"/>
              <a:t>	pronájmu bytových </a:t>
            </a:r>
            <a:r>
              <a:rPr lang="cs-CZ" dirty="0"/>
              <a:t>nebo nebytových prostor žadatelem</a:t>
            </a:r>
          </a:p>
          <a:p>
            <a:pPr marL="342900" indent="-3429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9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Řídicí orgán IROP (ŘO IROP)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řízení programu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poskytovatel dotace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2200" dirty="0" smtClean="0">
              <a:solidFill>
                <a:prstClr val="black"/>
              </a:solidFill>
            </a:endParaRP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b="1" dirty="0" smtClean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indent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/>
              <a:buNone/>
            </a:pPr>
            <a:r>
              <a:rPr lang="cs-CZ" sz="2200" dirty="0" smtClean="0">
                <a:solidFill>
                  <a:prstClr val="black"/>
                </a:solidFill>
              </a:rPr>
              <a:t>= zprostředkující subjekt pro IROP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cs-CZ" sz="2200" dirty="0" smtClean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>
                <a:solidFill>
                  <a:srgbClr val="0070C0"/>
                </a:solidFill>
              </a:rPr>
              <a:t>Role MMR </a:t>
            </a:r>
            <a:r>
              <a:rPr lang="cs-CZ" sz="3200" cap="none" dirty="0">
                <a:solidFill>
                  <a:srgbClr val="0070C0"/>
                </a:solidFill>
              </a:rPr>
              <a:t>a</a:t>
            </a:r>
            <a:r>
              <a:rPr lang="cs-CZ" sz="3200" dirty="0">
                <a:solidFill>
                  <a:srgbClr val="0070C0"/>
                </a:solidFill>
              </a:rPr>
              <a:t> CRR</a:t>
            </a:r>
          </a:p>
        </p:txBody>
      </p:sp>
    </p:spTree>
    <p:extLst>
      <p:ext uri="{BB962C8B-B14F-4D97-AF65-F5344CB8AC3E}">
        <p14:creationId xmlns:p14="http://schemas.microsoft.com/office/powerpoint/2010/main" val="6508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změny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Indikátory:</a:t>
            </a:r>
          </a:p>
          <a:p>
            <a:endParaRPr lang="cs-CZ" dirty="0" smtClean="0"/>
          </a:p>
          <a:p>
            <a:r>
              <a:rPr lang="cs-CZ" sz="2000" b="1" dirty="0" smtClean="0"/>
              <a:t>Nepovinné k výběru:</a:t>
            </a:r>
          </a:p>
          <a:p>
            <a:r>
              <a:rPr lang="cs-CZ" b="1" dirty="0" smtClean="0"/>
              <a:t>3 61 11 </a:t>
            </a:r>
            <a:r>
              <a:rPr lang="cs-CZ" dirty="0" smtClean="0"/>
              <a:t>Množství emisí primárních částic a prekurzorů sekundárních částic v rámci podpořených projektů</a:t>
            </a:r>
          </a:p>
          <a:p>
            <a:r>
              <a:rPr lang="cs-CZ" b="1" dirty="0" smtClean="0"/>
              <a:t>3 48 00 </a:t>
            </a:r>
            <a:r>
              <a:rPr lang="cs-CZ" dirty="0" smtClean="0"/>
              <a:t>Výroba tepla z obnovitelných zdrojů energie</a:t>
            </a:r>
          </a:p>
          <a:p>
            <a:endParaRPr lang="cs-CZ" dirty="0"/>
          </a:p>
          <a:p>
            <a:r>
              <a:rPr lang="cs-CZ" sz="2000" b="1" dirty="0" smtClean="0"/>
              <a:t>Povinné k výběru:</a:t>
            </a:r>
          </a:p>
          <a:p>
            <a:r>
              <a:rPr lang="cs-CZ" b="1" dirty="0" smtClean="0"/>
              <a:t>3 60 10 </a:t>
            </a:r>
            <a:r>
              <a:rPr lang="cs-CZ" dirty="0" smtClean="0"/>
              <a:t>Odhadované roční snížení emisí skleníkových plynů</a:t>
            </a:r>
          </a:p>
          <a:p>
            <a:endParaRPr lang="cs-CZ" dirty="0"/>
          </a:p>
          <a:p>
            <a:r>
              <a:rPr lang="cs-CZ" sz="2000" b="1" dirty="0" smtClean="0"/>
              <a:t>Povinné k výběru a naplnění:</a:t>
            </a:r>
          </a:p>
          <a:p>
            <a:r>
              <a:rPr lang="cs-CZ" b="1" dirty="0" smtClean="0"/>
              <a:t>3 24 01 </a:t>
            </a:r>
            <a:r>
              <a:rPr lang="cs-CZ" dirty="0" smtClean="0"/>
              <a:t>Počet domácností s lépe klasifikovanou spotřebou energie</a:t>
            </a:r>
          </a:p>
          <a:p>
            <a:r>
              <a:rPr lang="cs-CZ" b="1" dirty="0"/>
              <a:t>3</a:t>
            </a:r>
            <a:r>
              <a:rPr lang="cs-CZ" b="1" dirty="0" smtClean="0"/>
              <a:t> 24 02 </a:t>
            </a:r>
            <a:r>
              <a:rPr lang="cs-CZ" dirty="0" smtClean="0"/>
              <a:t>Počet domácností se sníženou spotřebou energie bez zlepšení klasifikace spotřeby energie</a:t>
            </a:r>
          </a:p>
          <a:p>
            <a:r>
              <a:rPr lang="cs-CZ" b="1" dirty="0" smtClean="0"/>
              <a:t>3 24 03 </a:t>
            </a:r>
            <a:r>
              <a:rPr lang="cs-CZ" dirty="0" smtClean="0"/>
              <a:t>Počet domácností, u kterých došlo ke změně zdroje energie</a:t>
            </a:r>
          </a:p>
          <a:p>
            <a:r>
              <a:rPr lang="cs-CZ" b="1" dirty="0" smtClean="0"/>
              <a:t>3 23 00 </a:t>
            </a:r>
            <a:r>
              <a:rPr lang="cs-CZ" dirty="0" smtClean="0"/>
              <a:t>Snížení konečné spotřeby energie u podpořených subjektů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50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Podklady pro hodnocení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268760"/>
            <a:ext cx="8137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Nově dvě části: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Textová část – většina údajů, které byly vyžadovány v 37. výzvě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err="1" smtClean="0"/>
              <a:t>Excelová</a:t>
            </a:r>
            <a:r>
              <a:rPr lang="cs-CZ" dirty="0" smtClean="0"/>
              <a:t> část – údaje z PENB, nutné k výpočtu interně sledovaných 			indikátorů, návod k vyplnění povinných indikátorů pro 			žadatele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2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Povinné přílohy žádosti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1268760"/>
            <a:ext cx="8137599" cy="405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Plná moc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Zadávací a výběrová řízení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Podklady pro hodnocení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Doklad o prokázání právních vztahů k majetku, který je předmětem projektu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Žádost o stavební povolení nebo ohlášení, případně stavební povolení nebo souhlas s provedením ohlášeného stavebního záměru nebo veřejnoprávní smlouvy nahrazující stavební povolení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Projektová dokumentace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Položkový rozpočet stavby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Energetické hodnocení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Čestné prohlášení o skutečném majiteli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400" dirty="0">
                <a:solidFill>
                  <a:srgbClr val="000000"/>
                </a:solidFill>
                <a:latin typeface="+mn-lt"/>
                <a:cs typeface="Myriad Pro Black"/>
              </a:rPr>
              <a:t>DĚKUJI VÁM ZA POZORNOST</a:t>
            </a:r>
            <a:r>
              <a:rPr lang="cs-CZ" sz="4400" b="1" dirty="0">
                <a:solidFill>
                  <a:srgbClr val="000000"/>
                </a:solidFill>
                <a:latin typeface="+mn-lt"/>
                <a:cs typeface="Myriad Pro"/>
              </a:rPr>
              <a:t/>
            </a:r>
            <a:br>
              <a:rPr lang="cs-CZ" sz="4400" b="1" dirty="0">
                <a:solidFill>
                  <a:srgbClr val="000000"/>
                </a:solidFill>
                <a:latin typeface="+mn-lt"/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latin typeface="+mn-lt"/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latin typeface="+mn-lt"/>
                <a:cs typeface="Myriad Pro"/>
              </a:rPr>
            </a:br>
            <a:r>
              <a:rPr lang="cs-CZ" b="1" dirty="0" smtClean="0">
                <a:solidFill>
                  <a:srgbClr val="000000"/>
                </a:solidFill>
                <a:latin typeface="+mn-lt"/>
                <a:cs typeface="Myriad Pro"/>
              </a:rPr>
              <a:t>Miroslav Krob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latin typeface="+mn-lt"/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latin typeface="+mn-lt"/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latin typeface="+mn-lt"/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latin typeface="+mn-lt"/>
                <a:cs typeface="Myriad Pro"/>
              </a:rPr>
              <a:t>Odbor řízení operačních programů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4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07504" y="134076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Obecná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(závazná pro všechny specifické cíle a výzvy)</a:t>
            </a:r>
            <a:endParaRPr lang="cs-CZ" sz="2400" i="1" u="sng" dirty="0" smtClean="0">
              <a:cs typeface="Arial" charset="0"/>
            </a:endParaRPr>
          </a:p>
          <a:p>
            <a:pPr marL="457200" lvl="1" indent="0">
              <a:buFont typeface="Arial"/>
              <a:buNone/>
              <a:defRPr/>
            </a:pPr>
            <a:r>
              <a:rPr lang="cs-CZ" sz="2400" dirty="0" smtClean="0">
                <a:hlinkClick r:id="rId4"/>
              </a:rPr>
              <a:t>www.dotaceEU.cz/IROP</a:t>
            </a:r>
            <a:endParaRPr lang="cs-CZ" sz="2400" dirty="0" smtClean="0"/>
          </a:p>
          <a:p>
            <a:pPr marL="457200" lvl="1" indent="0">
              <a:buFont typeface="Arial"/>
              <a:buNone/>
              <a:defRPr/>
            </a:pPr>
            <a:endParaRPr lang="cs-CZ" sz="2400" dirty="0" smtClean="0"/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b="1" dirty="0" smtClean="0">
                <a:cs typeface="Arial" charset="0"/>
              </a:rPr>
              <a:t>Specifická pravidla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i="1" dirty="0" smtClean="0">
                <a:cs typeface="Arial" charset="0"/>
              </a:rPr>
              <a:t>(pro každou výzvu samostatný dokument)</a:t>
            </a:r>
            <a:r>
              <a:rPr lang="cs-CZ" sz="2400" i="1" u="sng" dirty="0" smtClean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r>
              <a:rPr lang="cs-CZ" sz="2400" dirty="0" smtClean="0">
                <a:cs typeface="Arial" charset="0"/>
                <a:hlinkClick r:id="rId4"/>
              </a:rPr>
              <a:t>www.dotaceEU.cz/IROP</a:t>
            </a:r>
            <a:endParaRPr lang="cs-CZ" sz="2400" dirty="0" smtClean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84163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11" name="Zástupný symbol pro obsah 4"/>
          <p:cNvGraphicFramePr>
            <a:graphicFrameLocks/>
          </p:cNvGraphicFramePr>
          <p:nvPr>
            <p:extLst/>
          </p:nvPr>
        </p:nvGraphicFramePr>
        <p:xfrm>
          <a:off x="457200" y="1061048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82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-28777"/>
            <a:ext cx="9144000" cy="6858000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rgbClr val="0070C0"/>
                </a:solidFill>
              </a:rPr>
              <a:t/>
            </a:r>
            <a:br>
              <a:rPr lang="cs-CZ" sz="3600" dirty="0" smtClean="0">
                <a:solidFill>
                  <a:srgbClr val="0070C0"/>
                </a:solidFill>
              </a:rPr>
            </a:br>
            <a:r>
              <a:rPr lang="cs-CZ" sz="3400" dirty="0" smtClean="0">
                <a:solidFill>
                  <a:srgbClr val="0070C0"/>
                </a:solidFill>
              </a:rPr>
              <a:t>IROP </a:t>
            </a:r>
            <a:r>
              <a:rPr lang="cs-CZ" sz="3400" dirty="0">
                <a:solidFill>
                  <a:srgbClr val="0070C0"/>
                </a:solidFill>
              </a:rPr>
              <a:t>2014 - 2020</a:t>
            </a:r>
            <a:br>
              <a:rPr lang="cs-CZ" sz="3400" dirty="0">
                <a:solidFill>
                  <a:srgbClr val="0070C0"/>
                </a:solidFill>
              </a:rPr>
            </a:br>
            <a:endParaRPr lang="cs-CZ" sz="3400" dirty="0">
              <a:solidFill>
                <a:srgbClr val="0070C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39"/>
            <a:ext cx="8229600" cy="4878858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 smtClean="0"/>
              <a:t>Financování z Evropského fondu pro regionální rozvoj</a:t>
            </a:r>
            <a:endParaRPr lang="cs-CZ" sz="22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/>
              <a:t>Alokace: </a:t>
            </a:r>
            <a:r>
              <a:rPr lang="cs-CZ" sz="2200" b="1" dirty="0"/>
              <a:t>4,64 mld. EUR = </a:t>
            </a:r>
            <a:r>
              <a:rPr lang="cs-CZ" sz="2200" b="1" dirty="0" smtClean="0"/>
              <a:t>cca 119 </a:t>
            </a:r>
            <a:r>
              <a:rPr lang="cs-CZ" sz="2200" b="1" dirty="0"/>
              <a:t>mld. Kč </a:t>
            </a:r>
            <a:endParaRPr lang="cs-CZ" sz="2200" b="1" dirty="0" smtClean="0"/>
          </a:p>
          <a:p>
            <a:pPr marL="0" lvl="1" indent="0">
              <a:spcAft>
                <a:spcPts val="600"/>
              </a:spcAft>
              <a:buNone/>
              <a:defRPr/>
            </a:pPr>
            <a:endParaRPr lang="cs-CZ" sz="2200" dirty="0"/>
          </a:p>
          <a:p>
            <a:pPr marL="400050" lvl="1" indent="0" eaLnBrk="1" fontAlgn="auto" hangingPunct="1">
              <a:spcAft>
                <a:spcPts val="600"/>
              </a:spcAft>
              <a:buFont typeface="Arial" pitchFamily="34" charset="0"/>
              <a:buNone/>
              <a:defRPr/>
            </a:pPr>
            <a:endParaRPr lang="cs-CZ" sz="2400" dirty="0" smtClean="0">
              <a:latin typeface="+mn-lt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8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2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8522"/>
            <a:ext cx="8229600" cy="11558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12" name="Zástupný symbol pro obsah 3"/>
          <p:cNvGraphicFramePr>
            <a:graphicFrameLocks/>
          </p:cNvGraphicFramePr>
          <p:nvPr>
            <p:extLst/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</a:rPr>
              <a:t>Strukt</a:t>
            </a:r>
            <a:r>
              <a:rPr lang="cs-CZ" sz="3200" dirty="0">
                <a:solidFill>
                  <a:srgbClr val="0070C0"/>
                </a:solidFill>
              </a:rPr>
              <a:t>U</a:t>
            </a:r>
            <a:r>
              <a:rPr lang="en-US" sz="3200" dirty="0">
                <a:solidFill>
                  <a:srgbClr val="0070C0"/>
                </a:solidFill>
              </a:rPr>
              <a:t>ra IROP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47676" y="1224910"/>
            <a:ext cx="8382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000" b="1" dirty="0" smtClean="0">
                <a:latin typeface="Myriad Pro"/>
              </a:rPr>
              <a:t>SC 2.1 </a:t>
            </a:r>
            <a:r>
              <a:rPr lang="cs-CZ" sz="2000" dirty="0">
                <a:latin typeface="Myriad Pro"/>
              </a:rPr>
              <a:t>Zvýšení</a:t>
            </a:r>
            <a:r>
              <a:rPr lang="cs-CZ" sz="2000" dirty="0" smtClean="0">
                <a:latin typeface="Myriad Pro"/>
              </a:rPr>
              <a:t> kvality a dostupnosti služeb vedoucí k sociální inkluzi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2.2 </a:t>
            </a:r>
            <a:r>
              <a:rPr lang="cs-CZ" sz="20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0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2.3 </a:t>
            </a:r>
            <a:r>
              <a:rPr lang="cs-CZ" sz="20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000" dirty="0">
                <a:latin typeface="Myriad Pro"/>
              </a:rPr>
              <a:t> </a:t>
            </a:r>
            <a:r>
              <a:rPr lang="cs-CZ" sz="20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2.4 </a:t>
            </a:r>
            <a:r>
              <a:rPr lang="cs-CZ" sz="20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000" b="1" dirty="0" smtClean="0">
                <a:latin typeface="Myriad Pro"/>
              </a:rPr>
              <a:t>SC 2.5 </a:t>
            </a:r>
            <a:r>
              <a:rPr lang="cs-CZ" sz="2000" dirty="0" smtClean="0">
                <a:latin typeface="Myriad Pro"/>
              </a:rPr>
              <a:t>Snížení energetické náročnosti v sektoru bydlení</a:t>
            </a:r>
            <a:endParaRPr lang="cs-CZ" sz="2000" dirty="0">
              <a:latin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Prioritní osa 2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8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37. výzva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říjem žádostí 15. 7. 2016 – 12. 1. 2018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odáno celkem 1329 žádostí o podporu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 současné době probíhá hodnocení žádostí o podporu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/>
              <a:t>z</a:t>
            </a:r>
            <a:r>
              <a:rPr lang="cs-CZ" dirty="0" smtClean="0"/>
              <a:t>měny přijaté v této výzvě:</a:t>
            </a:r>
          </a:p>
          <a:p>
            <a:endParaRPr lang="cs-CZ" dirty="0" smtClean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	</a:t>
            </a:r>
            <a:r>
              <a:rPr lang="cs-CZ" dirty="0" smtClean="0"/>
              <a:t>zjednodušení hodnotících kritérií pro zdroje tepla;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	umožnění podpory pro výměny zdrojů tepla plyn-plyn, </a:t>
            </a:r>
            <a:r>
              <a:rPr lang="cs-CZ" dirty="0" smtClean="0"/>
              <a:t>	elektřina-tepelné čerpadlo;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 smtClean="0"/>
              <a:t>          podpora </a:t>
            </a:r>
            <a:r>
              <a:rPr lang="cs-CZ" dirty="0"/>
              <a:t>pro plynová tepelná čerpadla;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	snížení povinných </a:t>
            </a:r>
            <a:r>
              <a:rPr lang="cs-CZ" dirty="0" smtClean="0"/>
              <a:t>příloh; </a:t>
            </a:r>
            <a:endParaRPr lang="cs-CZ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cs-CZ" dirty="0"/>
              <a:t>	snížení požadavků pro výběr </a:t>
            </a:r>
            <a:r>
              <a:rPr lang="cs-CZ" dirty="0" smtClean="0"/>
              <a:t>dodavatele.</a:t>
            </a:r>
            <a:endParaRPr lang="cs-CZ" dirty="0"/>
          </a:p>
          <a:p>
            <a:r>
              <a:rPr lang="cs-CZ" dirty="0"/>
              <a:t>	</a:t>
            </a:r>
            <a:r>
              <a:rPr lang="cs-CZ" dirty="0" smtClean="0"/>
              <a:t> </a:t>
            </a:r>
          </a:p>
          <a:p>
            <a:r>
              <a:rPr lang="cs-CZ" dirty="0"/>
              <a:t>	</a:t>
            </a: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5099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1214438"/>
            <a:ext cx="8229600" cy="48788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22800"/>
            <a:ext cx="8229600" cy="7429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70C0"/>
                </a:solidFill>
              </a:rPr>
              <a:t>37. výzva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1560" y="1268760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586271"/>
            <a:ext cx="7260052" cy="342762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55576" y="10975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Průběh příjmu žádostí o podporu: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8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9512</TotalTime>
  <Words>997</Words>
  <Application>Microsoft Office PowerPoint</Application>
  <PresentationFormat>Předvádění na obrazovce (4:3)</PresentationFormat>
  <Paragraphs>260</Paragraphs>
  <Slides>23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Myriad Pro</vt:lpstr>
      <vt:lpstr>Myriad Pro Black</vt:lpstr>
      <vt:lpstr>Wingdings</vt:lpstr>
      <vt:lpstr>MotivIROP</vt:lpstr>
      <vt:lpstr>Prezentace aplikace PowerPoint</vt:lpstr>
      <vt:lpstr>Prezentace aplikace PowerPoint</vt:lpstr>
      <vt:lpstr>Prezentace aplikace PowerPoint</vt:lpstr>
      <vt:lpstr>Prezentace aplikace PowerPoint</vt:lpstr>
      <vt:lpstr> IROP 2014 - 2020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*</dc:creator>
  <cp:lastModifiedBy>uživatel</cp:lastModifiedBy>
  <cp:revision>778</cp:revision>
  <cp:lastPrinted>2018-02-15T06:29:24Z</cp:lastPrinted>
  <dcterms:created xsi:type="dcterms:W3CDTF">2014-10-03T06:20:14Z</dcterms:created>
  <dcterms:modified xsi:type="dcterms:W3CDTF">2018-02-15T07:46:30Z</dcterms:modified>
</cp:coreProperties>
</file>