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0"/>
  </p:notesMasterIdLst>
  <p:handoutMasterIdLst>
    <p:handoutMasterId r:id="rId41"/>
  </p:handoutMasterIdLst>
  <p:sldIdLst>
    <p:sldId id="323" r:id="rId2"/>
    <p:sldId id="416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00" r:id="rId13"/>
    <p:sldId id="480" r:id="rId14"/>
    <p:sldId id="463" r:id="rId15"/>
    <p:sldId id="418" r:id="rId16"/>
    <p:sldId id="433" r:id="rId17"/>
    <p:sldId id="495" r:id="rId18"/>
    <p:sldId id="482" r:id="rId19"/>
    <p:sldId id="496" r:id="rId20"/>
    <p:sldId id="499" r:id="rId21"/>
    <p:sldId id="483" r:id="rId22"/>
    <p:sldId id="430" r:id="rId23"/>
    <p:sldId id="497" r:id="rId24"/>
    <p:sldId id="485" r:id="rId25"/>
    <p:sldId id="498" r:id="rId26"/>
    <p:sldId id="486" r:id="rId27"/>
    <p:sldId id="510" r:id="rId28"/>
    <p:sldId id="487" r:id="rId29"/>
    <p:sldId id="481" r:id="rId30"/>
    <p:sldId id="493" r:id="rId31"/>
    <p:sldId id="494" r:id="rId32"/>
    <p:sldId id="511" r:id="rId33"/>
    <p:sldId id="512" r:id="rId34"/>
    <p:sldId id="513" r:id="rId35"/>
    <p:sldId id="514" r:id="rId36"/>
    <p:sldId id="515" r:id="rId37"/>
    <p:sldId id="516" r:id="rId38"/>
    <p:sldId id="410" r:id="rId3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87922" autoAdjust="0"/>
  </p:normalViewPr>
  <p:slideViewPr>
    <p:cSldViewPr>
      <p:cViewPr>
        <p:scale>
          <a:sx n="100" d="100"/>
          <a:sy n="100" d="100"/>
        </p:scale>
        <p:origin x="-194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154C840-DB2F-497D-BA4D-65B5C9A8F916}" type="presOf" srcId="{D3784C62-6E03-4E88-AA8E-EC0DCEAD96BC}" destId="{C47FD7BB-128E-4643-98CA-3F319452AC98}" srcOrd="1" destOrd="0" presId="urn:microsoft.com/office/officeart/2005/8/layout/vList4#1"/>
    <dgm:cxn modelId="{02C2D011-F307-42D9-8B4B-3709B105CAE5}" type="presOf" srcId="{75152ED6-09D4-4CB2-B330-0EBA2A1F6BEE}" destId="{D220A56B-34B4-4DD0-B125-97D865139D92}" srcOrd="0" destOrd="2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3E14BBA6-7BE6-46C4-A18D-19BE55CB7A7B}" type="presOf" srcId="{A518AB0A-7BED-45CC-8968-54C5D48470FD}" destId="{8A587B36-857B-41ED-B7A7-D47113F79935}" srcOrd="0" destOrd="0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3BE7335C-3F1A-4002-ABE6-05D9EC67501A}" type="presOf" srcId="{011776CB-E079-448D-8CBF-0D6A1B0031D4}" destId="{9A27448D-784B-4861-9334-121A223779B3}" srcOrd="0" destOrd="4" presId="urn:microsoft.com/office/officeart/2005/8/layout/vList4#1"/>
    <dgm:cxn modelId="{FF449650-6C4A-472A-A5B7-181B8B2EC765}" type="presOf" srcId="{D3784C62-6E03-4E88-AA8E-EC0DCEAD96BC}" destId="{9E808720-DA3C-4D88-83BC-C88B0AC710F3}" srcOrd="0" destOrd="0" presId="urn:microsoft.com/office/officeart/2005/8/layout/vList4#1"/>
    <dgm:cxn modelId="{1C36910E-665B-4D70-9F34-60C459D4F01C}" type="presOf" srcId="{273BDC39-9757-4293-83AA-A9E9CC915DA0}" destId="{9A27448D-784B-4861-9334-121A223779B3}" srcOrd="0" destOrd="2" presId="urn:microsoft.com/office/officeart/2005/8/layout/vList4#1"/>
    <dgm:cxn modelId="{DED78201-7F43-4F3E-888A-E303E57C20D7}" type="presOf" srcId="{D74C87B0-8199-4D82-97CA-8716D0810C88}" destId="{614AE268-84D0-4EF9-B74B-195569128116}" srcOrd="1" destOrd="0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A380A724-4A15-44D7-9250-4307F20262F0}" type="presOf" srcId="{F883D463-9FC1-405D-86B6-DFDB1BF4DFD4}" destId="{614AE268-84D0-4EF9-B74B-195569128116}" srcOrd="1" destOrd="3" presId="urn:microsoft.com/office/officeart/2005/8/layout/vList4#1"/>
    <dgm:cxn modelId="{42BC6FE0-9788-432F-A682-59F6BDDEFBF4}" type="presOf" srcId="{CE8BA2DC-6A07-4136-AE2C-02E787173318}" destId="{6E62D4D7-9191-4501-B151-D627F722878F}" srcOrd="1" destOrd="3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BEAC00C6-E315-45DE-BFA3-C689C30EC648}" type="presOf" srcId="{855CB492-B9C1-4831-9453-D02DC01556CB}" destId="{6E62D4D7-9191-4501-B151-D627F722878F}" srcOrd="1" destOrd="0" presId="urn:microsoft.com/office/officeart/2005/8/layout/vList4#1"/>
    <dgm:cxn modelId="{D86CAD23-32E6-4A4E-B6B0-0E823CFA5A71}" type="presOf" srcId="{098ADAF1-68DC-4019-95EC-CF9DEA0595F5}" destId="{D220A56B-34B4-4DD0-B125-97D865139D92}" srcOrd="0" destOrd="1" presId="urn:microsoft.com/office/officeart/2005/8/layout/vList4#1"/>
    <dgm:cxn modelId="{BC50FEF9-3E93-461A-BD8B-7B119A4F5662}" type="presOf" srcId="{098ADAF1-68DC-4019-95EC-CF9DEA0595F5}" destId="{6E62D4D7-9191-4501-B151-D627F722878F}" srcOrd="1" destOrd="1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D5086C72-2D3D-4DF2-96F7-58A00D07063F}" type="presOf" srcId="{9BEAB610-B179-412C-A911-0AE990A76040}" destId="{66C8A01D-04C6-4396-8787-43DC36C8480A}" srcOrd="1" destOrd="3" presId="urn:microsoft.com/office/officeart/2005/8/layout/vList4#1"/>
    <dgm:cxn modelId="{86B97D63-049D-4613-86C4-22B66000B9A7}" type="presOf" srcId="{F883D463-9FC1-405D-86B6-DFDB1BF4DFD4}" destId="{9A27448D-784B-4861-9334-121A223779B3}" srcOrd="0" destOrd="3" presId="urn:microsoft.com/office/officeart/2005/8/layout/vList4#1"/>
    <dgm:cxn modelId="{6D2BA149-3F96-46BB-A262-CDAB2F5BD34F}" type="presOf" srcId="{A8C219C7-9F00-4E75-8B16-481975849224}" destId="{50CD8E78-60B6-449B-AD20-121950675E4A}" srcOrd="0" destOrd="2" presId="urn:microsoft.com/office/officeart/2005/8/layout/vList4#1"/>
    <dgm:cxn modelId="{3586DB81-3312-44BF-BEF7-5A3A9C131D4B}" type="presOf" srcId="{34C60AC1-3BAF-4349-9B04-1EBEAA6874AE}" destId="{614AE268-84D0-4EF9-B74B-195569128116}" srcOrd="1" destOrd="1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7CFEE6E1-54BF-47A5-A20E-141B8CB34851}" type="presOf" srcId="{855CB492-B9C1-4831-9453-D02DC01556CB}" destId="{D220A56B-34B4-4DD0-B125-97D865139D92}" srcOrd="0" destOrd="0" presId="urn:microsoft.com/office/officeart/2005/8/layout/vList4#1"/>
    <dgm:cxn modelId="{F6E2D1F5-0C97-4BC3-AB1C-89C649245FCF}" type="presOf" srcId="{38804BD3-7704-44DB-93A2-A6FB8DF386BF}" destId="{66C8A01D-04C6-4396-8787-43DC36C8480A}" srcOrd="1" destOrd="0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146A8177-F6E5-4F87-8668-E589CCF73AE3}" type="presOf" srcId="{C5C86733-1C4E-4ABE-BC8B-70E73BF8076C}" destId="{66C8A01D-04C6-4396-8787-43DC36C8480A}" srcOrd="1" destOrd="1" presId="urn:microsoft.com/office/officeart/2005/8/layout/vList4#1"/>
    <dgm:cxn modelId="{F3D559E5-180A-446A-95FE-5AA37635DE0D}" type="presOf" srcId="{C5C86733-1C4E-4ABE-BC8B-70E73BF8076C}" destId="{50CD8E78-60B6-449B-AD20-121950675E4A}" srcOrd="0" destOrd="1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F1F75D91-F82E-4E37-AA7E-B21BD6D9253D}" type="presOf" srcId="{A8C219C7-9F00-4E75-8B16-481975849224}" destId="{66C8A01D-04C6-4396-8787-43DC36C8480A}" srcOrd="1" destOrd="2" presId="urn:microsoft.com/office/officeart/2005/8/layout/vList4#1"/>
    <dgm:cxn modelId="{6182709D-D245-4832-A920-3A5357B3D3E2}" type="presOf" srcId="{75152ED6-09D4-4CB2-B330-0EBA2A1F6BEE}" destId="{6E62D4D7-9191-4501-B151-D627F722878F}" srcOrd="1" destOrd="2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03C9AD0B-6B0D-466B-B111-9C29F5E1A70B}" type="presOf" srcId="{34C60AC1-3BAF-4349-9B04-1EBEAA6874AE}" destId="{9A27448D-784B-4861-9334-121A223779B3}" srcOrd="0" destOrd="1" presId="urn:microsoft.com/office/officeart/2005/8/layout/vList4#1"/>
    <dgm:cxn modelId="{C2585249-DB58-4B58-9AD8-A41F58B05288}" type="presOf" srcId="{011776CB-E079-448D-8CBF-0D6A1B0031D4}" destId="{614AE268-84D0-4EF9-B74B-195569128116}" srcOrd="1" destOrd="4" presId="urn:microsoft.com/office/officeart/2005/8/layout/vList4#1"/>
    <dgm:cxn modelId="{E5E7AADD-83BC-4B5F-8BC8-5EE444A8EAC6}" type="presOf" srcId="{273BDC39-9757-4293-83AA-A9E9CC915DA0}" destId="{614AE268-84D0-4EF9-B74B-195569128116}" srcOrd="1" destOrd="2" presId="urn:microsoft.com/office/officeart/2005/8/layout/vList4#1"/>
    <dgm:cxn modelId="{AD176A1D-A17A-4316-B771-BA8FB910FEC8}" type="presOf" srcId="{38804BD3-7704-44DB-93A2-A6FB8DF386BF}" destId="{50CD8E78-60B6-449B-AD20-121950675E4A}" srcOrd="0" destOrd="0" presId="urn:microsoft.com/office/officeart/2005/8/layout/vList4#1"/>
    <dgm:cxn modelId="{CA36F62E-3A61-4E7E-A380-76C5C6600A2E}" type="presOf" srcId="{9BEAB610-B179-412C-A911-0AE990A76040}" destId="{50CD8E78-60B6-449B-AD20-121950675E4A}" srcOrd="0" destOrd="3" presId="urn:microsoft.com/office/officeart/2005/8/layout/vList4#1"/>
    <dgm:cxn modelId="{C3F28D91-911A-43A2-849C-B1205E5AF48F}" type="presOf" srcId="{D74C87B0-8199-4D82-97CA-8716D0810C88}" destId="{9A27448D-784B-4861-9334-121A223779B3}" srcOrd="0" destOrd="0" presId="urn:microsoft.com/office/officeart/2005/8/layout/vList4#1"/>
    <dgm:cxn modelId="{ED01888B-4DB6-4392-A045-F1BC02DB2107}" type="presOf" srcId="{CE8BA2DC-6A07-4136-AE2C-02E787173318}" destId="{D220A56B-34B4-4DD0-B125-97D865139D92}" srcOrd="0" destOrd="3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DF432713-366D-4DB0-A605-977A81649FEA}" type="presParOf" srcId="{8A587B36-857B-41ED-B7A7-D47113F79935}" destId="{64EB5DFD-492E-47C2-A4DD-BBD451AF4F4E}" srcOrd="0" destOrd="0" presId="urn:microsoft.com/office/officeart/2005/8/layout/vList4#1"/>
    <dgm:cxn modelId="{42546506-5616-408E-A8D9-4ECFD194ED71}" type="presParOf" srcId="{64EB5DFD-492E-47C2-A4DD-BBD451AF4F4E}" destId="{50CD8E78-60B6-449B-AD20-121950675E4A}" srcOrd="0" destOrd="0" presId="urn:microsoft.com/office/officeart/2005/8/layout/vList4#1"/>
    <dgm:cxn modelId="{6E4F5A04-69E6-4A46-BE7C-B53C1B3435FB}" type="presParOf" srcId="{64EB5DFD-492E-47C2-A4DD-BBD451AF4F4E}" destId="{C72FE72D-A4DA-4420-9D63-39C025359A7F}" srcOrd="1" destOrd="0" presId="urn:microsoft.com/office/officeart/2005/8/layout/vList4#1"/>
    <dgm:cxn modelId="{9060CA55-F248-4879-A74C-37E40FFA532D}" type="presParOf" srcId="{64EB5DFD-492E-47C2-A4DD-BBD451AF4F4E}" destId="{66C8A01D-04C6-4396-8787-43DC36C8480A}" srcOrd="2" destOrd="0" presId="urn:microsoft.com/office/officeart/2005/8/layout/vList4#1"/>
    <dgm:cxn modelId="{28087B5B-CF4F-49BC-917E-AA43A3B0426F}" type="presParOf" srcId="{8A587B36-857B-41ED-B7A7-D47113F79935}" destId="{93AC31F7-E6D2-45E8-BD17-C2F01F80D57E}" srcOrd="1" destOrd="0" presId="urn:microsoft.com/office/officeart/2005/8/layout/vList4#1"/>
    <dgm:cxn modelId="{97CE2BB5-889D-45C8-8EDC-1CAB3C3ACC12}" type="presParOf" srcId="{8A587B36-857B-41ED-B7A7-D47113F79935}" destId="{B249F259-2691-44EA-A647-C688963D4FA1}" srcOrd="2" destOrd="0" presId="urn:microsoft.com/office/officeart/2005/8/layout/vList4#1"/>
    <dgm:cxn modelId="{3B63F2BC-9467-4341-9F33-1983B0057A94}" type="presParOf" srcId="{B249F259-2691-44EA-A647-C688963D4FA1}" destId="{D220A56B-34B4-4DD0-B125-97D865139D92}" srcOrd="0" destOrd="0" presId="urn:microsoft.com/office/officeart/2005/8/layout/vList4#1"/>
    <dgm:cxn modelId="{1123B7CF-A56F-4795-9701-517C27BA8B7F}" type="presParOf" srcId="{B249F259-2691-44EA-A647-C688963D4FA1}" destId="{AC85F51E-059B-4E4B-88C8-BEEAF6E6C8CB}" srcOrd="1" destOrd="0" presId="urn:microsoft.com/office/officeart/2005/8/layout/vList4#1"/>
    <dgm:cxn modelId="{225E1C31-A522-498A-A3AB-B85A4B9698BA}" type="presParOf" srcId="{B249F259-2691-44EA-A647-C688963D4FA1}" destId="{6E62D4D7-9191-4501-B151-D627F722878F}" srcOrd="2" destOrd="0" presId="urn:microsoft.com/office/officeart/2005/8/layout/vList4#1"/>
    <dgm:cxn modelId="{EAC34C97-89E7-403F-B748-F534EEFA67C4}" type="presParOf" srcId="{8A587B36-857B-41ED-B7A7-D47113F79935}" destId="{821F83A2-5DE7-4DB3-AC2F-3437098DDD8C}" srcOrd="3" destOrd="0" presId="urn:microsoft.com/office/officeart/2005/8/layout/vList4#1"/>
    <dgm:cxn modelId="{B3FAB988-ACE1-4DC6-A68B-950458067294}" type="presParOf" srcId="{8A587B36-857B-41ED-B7A7-D47113F79935}" destId="{42D704DB-7DF6-440E-B7C9-644A864B0BFF}" srcOrd="4" destOrd="0" presId="urn:microsoft.com/office/officeart/2005/8/layout/vList4#1"/>
    <dgm:cxn modelId="{A72DB5A5-C647-4E16-AAF3-7ADC30D1E565}" type="presParOf" srcId="{42D704DB-7DF6-440E-B7C9-644A864B0BFF}" destId="{9A27448D-784B-4861-9334-121A223779B3}" srcOrd="0" destOrd="0" presId="urn:microsoft.com/office/officeart/2005/8/layout/vList4#1"/>
    <dgm:cxn modelId="{963B043F-9080-49E9-B8D4-C2C92E8321F2}" type="presParOf" srcId="{42D704DB-7DF6-440E-B7C9-644A864B0BFF}" destId="{CB3108F3-6AC6-46B9-815A-42013ADAA734}" srcOrd="1" destOrd="0" presId="urn:microsoft.com/office/officeart/2005/8/layout/vList4#1"/>
    <dgm:cxn modelId="{8283CD6F-B565-4B5A-B477-4650E81A4256}" type="presParOf" srcId="{42D704DB-7DF6-440E-B7C9-644A864B0BFF}" destId="{614AE268-84D0-4EF9-B74B-195569128116}" srcOrd="2" destOrd="0" presId="urn:microsoft.com/office/officeart/2005/8/layout/vList4#1"/>
    <dgm:cxn modelId="{B785FEDF-2C92-4856-B366-145B5A5AAD98}" type="presParOf" srcId="{8A587B36-857B-41ED-B7A7-D47113F79935}" destId="{540D9C1A-F7EF-4C42-8E40-E43DCD410462}" srcOrd="5" destOrd="0" presId="urn:microsoft.com/office/officeart/2005/8/layout/vList4#1"/>
    <dgm:cxn modelId="{A979925A-BD29-4DCE-96BE-C31BDCC817F9}" type="presParOf" srcId="{8A587B36-857B-41ED-B7A7-D47113F79935}" destId="{8E18C6B9-65AB-4143-ACFB-F77B95B74E4A}" srcOrd="6" destOrd="0" presId="urn:microsoft.com/office/officeart/2005/8/layout/vList4#1"/>
    <dgm:cxn modelId="{F16BE276-E809-447A-A99F-B96FF1267860}" type="presParOf" srcId="{8E18C6B9-65AB-4143-ACFB-F77B95B74E4A}" destId="{9E808720-DA3C-4D88-83BC-C88B0AC710F3}" srcOrd="0" destOrd="0" presId="urn:microsoft.com/office/officeart/2005/8/layout/vList4#1"/>
    <dgm:cxn modelId="{79243B14-C051-49BE-9CCF-67AE27BC8BFC}" type="presParOf" srcId="{8E18C6B9-65AB-4143-ACFB-F77B95B74E4A}" destId="{5C5B56BD-76A1-46D2-95E9-D7A31171320F}" srcOrd="1" destOrd="0" presId="urn:microsoft.com/office/officeart/2005/8/layout/vList4#1"/>
    <dgm:cxn modelId="{A7ACF618-6977-4BA4-A780-EC7B3CD400FC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Myriad Pro"/>
              </a:rPr>
              <a:t>Název</a:t>
            </a:r>
            <a:r>
              <a:rPr lang="en-US" dirty="0" smtClean="0">
                <a:latin typeface="Myriad Pro"/>
              </a:rPr>
              <a:t> </a:t>
            </a:r>
            <a:r>
              <a:rPr lang="en-US" dirty="0" err="1" smtClean="0">
                <a:latin typeface="Myriad Pro"/>
              </a:rPr>
              <a:t>prezentace</a:t>
            </a:r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taceeu.cz/cs/Microsites/IROP/Vyzvy/Vyzva-c-22-Telematika-pro-verejnou-doprav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taceeu.cz/cs/Microsites/IROP/Vyzvy/Vyzva-c-22-Telematika-pro-verejnou-doprav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Martin.Janda2@mmr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otaceeu.cz/IROP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19. 1. 2016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pic>
        <p:nvPicPr>
          <p:cNvPr id="1026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393" y="849313"/>
            <a:ext cx="6545263" cy="320516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22. výzva IROP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„TELEMATIKA PRO VEŘEJNOU DOPRAVU“</a:t>
            </a: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6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1620" y="4947265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24. 2. 2016</a:t>
            </a:r>
          </a:p>
          <a:p>
            <a:r>
              <a:rPr lang="cs-CZ" sz="2000" dirty="0" smtClean="0"/>
              <a:t>Praha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3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47676" y="1009650"/>
            <a:ext cx="8382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 smtClean="0">
                <a:solidFill>
                  <a:srgbClr val="0070C0"/>
                </a:solidFill>
                <a:latin typeface="Myriad Pro"/>
              </a:rPr>
              <a:t>Prioritní osa 3 - Instituce</a:t>
            </a: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3.1</a:t>
            </a:r>
            <a:r>
              <a:rPr lang="cs-CZ" sz="2200" dirty="0" smtClean="0">
                <a:latin typeface="Myriad Pro"/>
              </a:rPr>
              <a:t> Zefektivnění prezentace, posílení ochrany a  rozvoje  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kulturního dědictví</a:t>
            </a:r>
          </a:p>
          <a:p>
            <a:pPr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3.2 </a:t>
            </a:r>
            <a:r>
              <a:rPr lang="cs-CZ" sz="2200" dirty="0" smtClean="0">
                <a:latin typeface="Myriad Pro"/>
              </a:rPr>
              <a:t>Zvyšování efektivity a transparentnosti veřejné správy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prostřednictvím rozvoje využití a kvality systémů</a:t>
            </a:r>
          </a:p>
          <a:p>
            <a:pPr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3.3 </a:t>
            </a:r>
            <a:r>
              <a:rPr lang="cs-CZ" sz="2200" dirty="0" smtClean="0">
                <a:latin typeface="Myriad Pro"/>
              </a:rPr>
              <a:t>Podpora pořizování a uplatňování dokumentů územního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rozvoje</a:t>
            </a:r>
          </a:p>
        </p:txBody>
      </p:sp>
    </p:spTree>
    <p:extLst>
      <p:ext uri="{BB962C8B-B14F-4D97-AF65-F5344CB8AC3E}">
        <p14:creationId xmlns:p14="http://schemas.microsoft.com/office/powerpoint/2010/main" val="35720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4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4 - Komunitně vedený místní rozvoj</a:t>
            </a:r>
          </a:p>
          <a:p>
            <a:pPr>
              <a:lnSpc>
                <a:spcPct val="150000"/>
              </a:lnSpc>
            </a:pPr>
            <a:endParaRPr lang="cs-CZ" sz="2200" b="1" dirty="0" smtClean="0">
              <a:latin typeface="Myriad Pro"/>
            </a:endParaRPr>
          </a:p>
          <a:p>
            <a:pPr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SC 4.1</a:t>
            </a:r>
            <a:r>
              <a:rPr lang="cs-CZ" sz="2200" dirty="0">
                <a:latin typeface="Myriad Pro"/>
              </a:rPr>
              <a:t> Posílení komunitně vedeného místního rozvoje za účelem</a:t>
            </a:r>
          </a:p>
          <a:p>
            <a:r>
              <a:rPr lang="cs-CZ" sz="2200" dirty="0" smtClean="0">
                <a:latin typeface="Myriad Pro"/>
              </a:rPr>
              <a:t>	zvýšení </a:t>
            </a:r>
            <a:r>
              <a:rPr lang="cs-CZ" sz="2200" dirty="0">
                <a:latin typeface="Myriad Pro"/>
              </a:rPr>
              <a:t>kvality života ve venkovských oblastech </a:t>
            </a:r>
            <a:r>
              <a:rPr lang="cs-CZ" sz="2200" dirty="0" smtClean="0">
                <a:latin typeface="Myriad Pro"/>
              </a:rPr>
              <a:t>a </a:t>
            </a:r>
            <a:r>
              <a:rPr lang="cs-CZ" sz="2200" dirty="0" err="1" smtClean="0">
                <a:latin typeface="Myriad Pro"/>
              </a:rPr>
              <a:t>aktivi</a:t>
            </a:r>
            <a:r>
              <a:rPr lang="cs-CZ" sz="2200" dirty="0" smtClean="0">
                <a:latin typeface="Myriad Pro"/>
              </a:rPr>
              <a:t>-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</a:t>
            </a:r>
            <a:r>
              <a:rPr lang="cs-CZ" sz="2200" dirty="0" err="1" smtClean="0">
                <a:latin typeface="Myriad Pro"/>
              </a:rPr>
              <a:t>zace</a:t>
            </a:r>
            <a:r>
              <a:rPr lang="cs-CZ" sz="2200" dirty="0" smtClean="0">
                <a:latin typeface="Myriad Pro"/>
              </a:rPr>
              <a:t> </a:t>
            </a:r>
            <a:r>
              <a:rPr lang="cs-CZ" sz="2200" dirty="0">
                <a:latin typeface="Myriad Pro"/>
              </a:rPr>
              <a:t>místního </a:t>
            </a:r>
            <a:r>
              <a:rPr lang="cs-CZ" sz="2200" dirty="0" smtClean="0">
                <a:latin typeface="Myriad Pro"/>
              </a:rPr>
              <a:t>potenciálu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4.2 </a:t>
            </a:r>
            <a:r>
              <a:rPr lang="cs-CZ" sz="2200" dirty="0">
                <a:latin typeface="Myriad Pro"/>
              </a:rPr>
              <a:t>Posílení kapacit komunitně vedeného místního rozvoje </a:t>
            </a:r>
            <a:r>
              <a:rPr lang="cs-CZ" sz="2200" dirty="0" smtClean="0">
                <a:latin typeface="Myriad Pro"/>
              </a:rPr>
              <a:t>za 	účelem </a:t>
            </a:r>
            <a:r>
              <a:rPr lang="cs-CZ" sz="2200" dirty="0">
                <a:latin typeface="Myriad Pro"/>
              </a:rPr>
              <a:t>zlepšení řídících a administrativních </a:t>
            </a:r>
            <a:r>
              <a:rPr lang="cs-CZ" sz="2200" dirty="0" smtClean="0">
                <a:latin typeface="Myriad Pro"/>
              </a:rPr>
              <a:t>schopností 	MAS</a:t>
            </a:r>
            <a:endParaRPr lang="cs-CZ" sz="2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257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600" b="1" dirty="0">
                <a:solidFill>
                  <a:srgbClr val="0070C0"/>
                </a:solidFill>
                <a:latin typeface="Myriad Pro"/>
              </a:rPr>
              <a:t>SPECIFICKÝ CÍL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1.2: ZVÝŠENÍ PODÍLU UDRŽITELNÝCH FOREM DOPRAVY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2536" y="1217613"/>
            <a:ext cx="8640639" cy="564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A</a:t>
            </a:r>
            <a:r>
              <a:rPr lang="fr-FR" sz="2400" b="1" dirty="0" smtClean="0"/>
              <a:t>lokace:</a:t>
            </a:r>
            <a:r>
              <a:rPr lang="cs-CZ" sz="2400" b="1" dirty="0" smtClean="0"/>
              <a:t>	473 mil. EUR </a:t>
            </a:r>
            <a:r>
              <a:rPr lang="cs-CZ" sz="2400" dirty="0" smtClean="0"/>
              <a:t>z ERDF</a:t>
            </a:r>
            <a:br>
              <a:rPr lang="cs-CZ" sz="2400" dirty="0" smtClean="0"/>
            </a:br>
            <a:r>
              <a:rPr lang="cs-CZ" sz="2400" dirty="0" smtClean="0"/>
              <a:t>			</a:t>
            </a:r>
            <a:r>
              <a:rPr lang="cs-CZ" sz="2400" dirty="0"/>
              <a:t>	</a:t>
            </a:r>
            <a:r>
              <a:rPr lang="cs-CZ" sz="2400" dirty="0" smtClean="0"/>
              <a:t>cca </a:t>
            </a:r>
            <a:r>
              <a:rPr lang="cs-CZ" sz="2400" dirty="0"/>
              <a:t>15 mld. Kč včetně národního </a:t>
            </a:r>
            <a:r>
              <a:rPr lang="cs-CZ" sz="2400" dirty="0" smtClean="0"/>
              <a:t>kofinancování</a:t>
            </a:r>
            <a:br>
              <a:rPr lang="cs-CZ" sz="2400" dirty="0" smtClean="0"/>
            </a:br>
            <a:r>
              <a:rPr lang="cs-CZ" sz="2400" dirty="0" smtClean="0"/>
              <a:t>				65 % integrované / 35 % individuální projekty	</a:t>
            </a:r>
            <a:endParaRPr lang="cs-CZ" sz="2400" b="1" dirty="0" smtClean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Cíle:</a:t>
            </a:r>
            <a:endParaRPr lang="cs-CZ" sz="1400" dirty="0" smtClean="0"/>
          </a:p>
          <a:p>
            <a:pPr lvl="1">
              <a:spcAft>
                <a:spcPts val="400"/>
              </a:spcAft>
            </a:pPr>
            <a:r>
              <a:rPr lang="cs-CZ" sz="1800" dirty="0" smtClean="0"/>
              <a:t>posílit přepravní výkony veřejné dopravy,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snížit zátěže plynoucí z IAD,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rozvinout vozový park městských autobusů s alternativním pohonem,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rozvinout a provázat IDS v silničním provozu ve městech a aglomeracích,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zajistit potřeby specifických skupin obyvatel v dopravě,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zajistit bezpečnost a bezbariérovost dopravy v zájmu zvýšení podílu udržitelných forem dopravy,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zajistit dopravní dostupnost práce, služeb a vzdělání,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využít potenciál nemotorové dopravy k mobilitě pracovních sil,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vytvořit podmínky pro mobilitu a optimalizaci sítě cyklostezek a cyklotras.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5268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600" b="1" dirty="0">
                <a:solidFill>
                  <a:srgbClr val="0070C0"/>
                </a:solidFill>
                <a:latin typeface="Myriad Pro"/>
              </a:rPr>
              <a:t>SPECIFICKÝ CÍL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1.2: ZVÝŠENÍ PODÍLU UDRŽITELNÝCH FOREM DOPRAVY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2536" y="1412776"/>
            <a:ext cx="9144000" cy="564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Aktivity:</a:t>
            </a:r>
          </a:p>
          <a:p>
            <a:pPr marL="457200" lvl="1" indent="0">
              <a:buNone/>
            </a:pPr>
            <a:r>
              <a:rPr lang="cs-CZ" sz="2400" b="1" dirty="0"/>
              <a:t>	</a:t>
            </a:r>
            <a:r>
              <a:rPr lang="cs-CZ" sz="2400" b="1" dirty="0" smtClean="0"/>
              <a:t>		</a:t>
            </a:r>
            <a:r>
              <a:rPr lang="cs-CZ" sz="2400" dirty="0" smtClean="0"/>
              <a:t>Bezpečnost dopravy</a:t>
            </a:r>
          </a:p>
          <a:p>
            <a:pPr marL="457200" lvl="1" indent="0">
              <a:buNone/>
            </a:pPr>
            <a:r>
              <a:rPr lang="cs-CZ" sz="2400" dirty="0"/>
              <a:t>			</a:t>
            </a:r>
            <a:r>
              <a:rPr lang="cs-CZ" sz="2400" dirty="0" err="1" smtClean="0"/>
              <a:t>Cyklodoprava</a:t>
            </a:r>
            <a:endParaRPr lang="cs-CZ" sz="2400" dirty="0" smtClean="0"/>
          </a:p>
          <a:p>
            <a:pPr marL="457200" lvl="1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</a:t>
            </a:r>
            <a:r>
              <a:rPr lang="cs-CZ" sz="2400" dirty="0" err="1" smtClean="0"/>
              <a:t>Nízkoemisní</a:t>
            </a:r>
            <a:r>
              <a:rPr lang="cs-CZ" sz="2400" dirty="0" smtClean="0"/>
              <a:t> </a:t>
            </a:r>
            <a:r>
              <a:rPr lang="cs-CZ" sz="2400" dirty="0"/>
              <a:t>a bezemisní </a:t>
            </a:r>
            <a:r>
              <a:rPr lang="cs-CZ" sz="2400" dirty="0" smtClean="0"/>
              <a:t>vozidla</a:t>
            </a:r>
          </a:p>
          <a:p>
            <a:pPr marL="457200" lvl="1" indent="0">
              <a:buNone/>
            </a:pPr>
            <a:r>
              <a:rPr lang="cs-CZ" sz="2400" dirty="0"/>
              <a:t>			Telematika pro veřejnou dopravu</a:t>
            </a:r>
          </a:p>
          <a:p>
            <a:pPr marL="457200" lvl="1" indent="0">
              <a:buNone/>
            </a:pPr>
            <a:r>
              <a:rPr lang="cs-CZ" sz="2400" dirty="0"/>
              <a:t>			Terminály a parkovací </a:t>
            </a:r>
            <a:r>
              <a:rPr lang="cs-CZ" sz="2400" dirty="0" smtClean="0"/>
              <a:t>systémy</a:t>
            </a:r>
          </a:p>
          <a:p>
            <a:pPr marL="457200" lvl="1" indent="0">
              <a:buNone/>
            </a:pPr>
            <a:endParaRPr lang="cs-CZ" sz="24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Územní zaměření podpory: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400" dirty="0" smtClean="0"/>
              <a:t>		</a:t>
            </a:r>
            <a:r>
              <a:rPr lang="cs-CZ" sz="2400" dirty="0" smtClean="0"/>
              <a:t>		území </a:t>
            </a:r>
            <a:r>
              <a:rPr lang="cs-CZ" sz="2400" dirty="0"/>
              <a:t>celé ČR mimo území hl. m. Prahy</a:t>
            </a:r>
            <a:endParaRPr lang="cs-CZ" sz="2400" b="1" dirty="0" smtClean="0"/>
          </a:p>
          <a:p>
            <a:pPr marL="457200" lvl="1" indent="0">
              <a:buNone/>
            </a:pPr>
            <a:r>
              <a:rPr lang="cs-CZ" sz="2400" dirty="0" smtClean="0"/>
              <a:t>	</a:t>
            </a:r>
            <a:endParaRPr lang="cs-CZ" sz="2400" b="1" dirty="0" smtClean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828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0070C0"/>
                </a:solidFill>
              </a:rPr>
              <a:t>HARMONOGRAM VÝZEV SC 1.2 a SC 4.1</a:t>
            </a:r>
          </a:p>
          <a:p>
            <a:r>
              <a:rPr lang="cs-CZ" sz="2800" dirty="0" smtClean="0">
                <a:solidFill>
                  <a:srgbClr val="0070C0"/>
                </a:solidFill>
              </a:rPr>
              <a:t>2015 + 2016</a:t>
            </a: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8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748986"/>
              </p:ext>
            </p:extLst>
          </p:nvPr>
        </p:nvGraphicFramePr>
        <p:xfrm>
          <a:off x="539849" y="1769702"/>
          <a:ext cx="8280623" cy="3315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766"/>
                <a:gridCol w="6191157"/>
                <a:gridCol w="1447700"/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SC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 smtClean="0">
                          <a:effectLst/>
                        </a:rPr>
                        <a:t>Název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Vyhlášení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Podpora </a:t>
                      </a:r>
                      <a:r>
                        <a:rPr lang="cs-CZ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bezpečnosti dopravy a </a:t>
                      </a:r>
                      <a:r>
                        <a:rPr lang="cs-CZ" sz="20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cyklodopravy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12/2015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Nízkoemisní</a:t>
                      </a:r>
                      <a:r>
                        <a:rPr lang="cs-CZ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a bezemisní vozidla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01/2016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1.2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Telematika pro veřejnou dopravu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02/2016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1.2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Výstavba a modernizace přestupních terminálů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03/2016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1.2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Dopravní obslužnost (ITI)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04/2016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1.2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Dopravní obslužnost (IPRÚ)</a:t>
                      </a:r>
                      <a:endParaRPr lang="cs-CZ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04/2016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4.1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Komunitně vedený místní rozvoj - Dopravní obslužnost, sociální podnikání, předškolní vzdělávání, kulturní dědictví, územní plánování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04/2016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9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7476" y="1340767"/>
            <a:ext cx="9116524" cy="5400601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Vyhlášení:  </a:t>
            </a:r>
            <a:r>
              <a:rPr lang="cs-CZ" altLang="cs-CZ" sz="2200" b="1" dirty="0" smtClean="0"/>
              <a:t>11. 2. 2016 </a:t>
            </a:r>
          </a:p>
          <a:p>
            <a:pPr lvl="1" indent="-342900"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Příjem žádostí:  </a:t>
            </a:r>
            <a:r>
              <a:rPr lang="cs-CZ" altLang="cs-CZ" sz="2200" b="1" dirty="0" smtClean="0"/>
              <a:t>22. 2. 2016 do 30. 6. 2016                                  </a:t>
            </a:r>
            <a:endParaRPr lang="cs-CZ" sz="2200" b="1" dirty="0" smtClean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b="1" dirty="0" smtClean="0"/>
              <a:t>Kolová</a:t>
            </a:r>
            <a:r>
              <a:rPr lang="cs-CZ" sz="2200" dirty="0" smtClean="0"/>
              <a:t> výzva – </a:t>
            </a:r>
            <a:r>
              <a:rPr lang="cs-CZ" sz="2200" dirty="0">
                <a:cs typeface="Arial" charset="0"/>
              </a:rPr>
              <a:t>vyhodnocení po ukončení příjmu žádostí</a:t>
            </a:r>
            <a:r>
              <a:rPr lang="cs-CZ" sz="2000" dirty="0">
                <a:cs typeface="Arial" charset="0"/>
              </a:rPr>
              <a:t> </a:t>
            </a:r>
            <a:endParaRPr lang="cs-CZ" sz="2200" dirty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Realizace projektů:  1. 1. 2014 – </a:t>
            </a:r>
            <a:r>
              <a:rPr lang="cs-CZ" sz="2200" b="1" dirty="0" smtClean="0">
                <a:cs typeface="Arial" charset="0"/>
              </a:rPr>
              <a:t>30. 6. 2019</a:t>
            </a:r>
            <a:endParaRPr lang="cs-CZ" sz="2200" b="1" dirty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Realizace projektu nesmí být ukončena před podáním žádosti.</a:t>
            </a: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Telematika musí </a:t>
            </a:r>
            <a:r>
              <a:rPr lang="cs-CZ" sz="2200" dirty="0"/>
              <a:t>být k datu </a:t>
            </a:r>
            <a:r>
              <a:rPr lang="cs-CZ" sz="2200" b="1" dirty="0"/>
              <a:t>ukončení realizace </a:t>
            </a:r>
            <a:r>
              <a:rPr lang="cs-CZ" sz="2200" dirty="0"/>
              <a:t>projektu uvedena do plného </a:t>
            </a:r>
            <a:r>
              <a:rPr lang="cs-CZ" sz="2200" dirty="0" smtClean="0"/>
              <a:t>provozu.</a:t>
            </a: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Alokace:  </a:t>
            </a:r>
            <a:r>
              <a:rPr lang="cs-CZ" sz="2200" b="1" dirty="0" smtClean="0">
                <a:cs typeface="Arial" charset="0"/>
              </a:rPr>
              <a:t>174,25 mil. Kč (</a:t>
            </a:r>
            <a:r>
              <a:rPr lang="cs-CZ" sz="2200" b="1" dirty="0" smtClean="0">
                <a:cs typeface="Arial" charset="0"/>
              </a:rPr>
              <a:t>EFRR) </a:t>
            </a:r>
            <a:r>
              <a:rPr lang="cs-CZ" sz="2200" b="1" dirty="0" smtClean="0">
                <a:cs typeface="Arial" charset="0"/>
              </a:rPr>
              <a:t>+ max. 30,75 mil. Kč (SR)</a:t>
            </a: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Celkové způsobilé výdaje:  </a:t>
            </a:r>
            <a:r>
              <a:rPr lang="cs-CZ" sz="2200" b="1" dirty="0" smtClean="0">
                <a:cs typeface="Arial" charset="0"/>
              </a:rPr>
              <a:t>min. 5 mil. </a:t>
            </a:r>
            <a:r>
              <a:rPr lang="cs-CZ" sz="2200" b="1" dirty="0" smtClean="0">
                <a:cs typeface="Arial" charset="0"/>
              </a:rPr>
              <a:t>Kč, </a:t>
            </a:r>
            <a:r>
              <a:rPr lang="cs-CZ" sz="2200" b="1" dirty="0" smtClean="0">
                <a:cs typeface="Arial" charset="0"/>
              </a:rPr>
              <a:t>max. 50 mil. Kč</a:t>
            </a: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b="1" dirty="0" smtClean="0">
                <a:cs typeface="Arial" charset="0"/>
              </a:rPr>
              <a:t>Telematika</a:t>
            </a:r>
            <a:r>
              <a:rPr lang="cs-CZ" sz="2200" b="1" dirty="0">
                <a:cs typeface="Arial" charset="0"/>
              </a:rPr>
              <a:t> </a:t>
            </a:r>
            <a:r>
              <a:rPr lang="cs-CZ" sz="2200" b="1" dirty="0" smtClean="0">
                <a:cs typeface="Arial" charset="0"/>
              </a:rPr>
              <a:t>= telematický systém = inteligentní dopravní systém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pro veřejnou dopravu“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923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1556791"/>
            <a:ext cx="8780462" cy="5400601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Oprávnění žadatelé</a:t>
            </a:r>
            <a:endParaRPr lang="cs-CZ" sz="2400" b="1" dirty="0">
              <a:solidFill>
                <a:srgbClr val="0070C0"/>
              </a:solidFill>
            </a:endParaRPr>
          </a:p>
          <a:p>
            <a:r>
              <a:rPr lang="cs-CZ" sz="2200" dirty="0" smtClean="0"/>
              <a:t>Kraje</a:t>
            </a:r>
          </a:p>
          <a:p>
            <a:r>
              <a:rPr lang="cs-CZ" sz="2200" dirty="0" smtClean="0"/>
              <a:t>Obce</a:t>
            </a:r>
          </a:p>
          <a:p>
            <a:r>
              <a:rPr lang="cs-CZ" sz="2200" dirty="0" smtClean="0"/>
              <a:t>Dobrovolné svazky obcí</a:t>
            </a:r>
          </a:p>
          <a:p>
            <a:r>
              <a:rPr lang="cs-CZ" sz="2200" dirty="0" smtClean="0"/>
              <a:t>Organizace zřizované nebo zakládané kraji</a:t>
            </a:r>
          </a:p>
          <a:p>
            <a:r>
              <a:rPr lang="cs-CZ" sz="2200" dirty="0"/>
              <a:t>Organizace zřizované nebo zakládané </a:t>
            </a:r>
            <a:r>
              <a:rPr lang="cs-CZ" sz="2200" dirty="0" smtClean="0"/>
              <a:t>obcemi</a:t>
            </a:r>
          </a:p>
          <a:p>
            <a:r>
              <a:rPr lang="cs-CZ" sz="2200" dirty="0"/>
              <a:t>Organizace zřizované nebo zakládané </a:t>
            </a:r>
            <a:r>
              <a:rPr lang="cs-CZ" sz="2200" dirty="0" smtClean="0"/>
              <a:t>dobrovolnými svazky obcí</a:t>
            </a:r>
          </a:p>
          <a:p>
            <a:r>
              <a:rPr lang="cs-CZ" sz="2200" dirty="0" smtClean="0"/>
              <a:t>Dopravci </a:t>
            </a:r>
            <a:r>
              <a:rPr lang="cs-CZ" sz="2200" dirty="0"/>
              <a:t>ve veřejné dopravě na základě smlouvy o veřejných službách v přepravě </a:t>
            </a:r>
            <a:r>
              <a:rPr lang="cs-CZ" sz="2200" dirty="0" smtClean="0"/>
              <a:t>cestujících</a:t>
            </a:r>
          </a:p>
          <a:p>
            <a:r>
              <a:rPr lang="cs-CZ" sz="2200" dirty="0" smtClean="0">
                <a:cs typeface="Arial" charset="0"/>
              </a:rPr>
              <a:t>Provozovatelé dráhy nebo drážní dopravy podle z. č. 266/1994 Sb.</a:t>
            </a:r>
          </a:p>
          <a:p>
            <a:r>
              <a:rPr lang="cs-CZ" sz="2200" dirty="0" smtClean="0">
                <a:cs typeface="Arial" charset="0"/>
              </a:rPr>
              <a:t>Ministerstvo dopravy ČR</a:t>
            </a:r>
            <a:endParaRPr lang="cs-CZ" sz="2200" dirty="0"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pro veřejnou dopravu“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921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556791"/>
            <a:ext cx="8892480" cy="5400601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Míra podpory</a:t>
            </a:r>
            <a:endParaRPr lang="cs-CZ" sz="2400" b="1" dirty="0">
              <a:solidFill>
                <a:srgbClr val="0070C0"/>
              </a:solidFill>
            </a:endParaRPr>
          </a:p>
          <a:p>
            <a:pPr lvl="0"/>
            <a:r>
              <a:rPr lang="cs-CZ" sz="2400" b="1" dirty="0" smtClean="0"/>
              <a:t>EFRR</a:t>
            </a:r>
            <a:r>
              <a:rPr lang="cs-CZ" sz="2400" b="1" dirty="0"/>
              <a:t>															85 %</a:t>
            </a:r>
            <a:endParaRPr lang="cs-CZ" sz="2400" dirty="0"/>
          </a:p>
          <a:p>
            <a:pPr lvl="0"/>
            <a:r>
              <a:rPr lang="cs-CZ" sz="2400" b="1" dirty="0"/>
              <a:t>státní rozpočet</a:t>
            </a:r>
            <a:endParaRPr lang="cs-CZ" sz="2400" dirty="0"/>
          </a:p>
          <a:p>
            <a:pPr lvl="1"/>
            <a:r>
              <a:rPr lang="cs-CZ" sz="2000" dirty="0">
                <a:cs typeface="Arial" charset="0"/>
              </a:rPr>
              <a:t>Ministerstvo dopravy </a:t>
            </a:r>
            <a:r>
              <a:rPr lang="cs-CZ" sz="2000" dirty="0" smtClean="0">
                <a:cs typeface="Arial" charset="0"/>
              </a:rPr>
              <a:t>ČR</a:t>
            </a:r>
            <a:r>
              <a:rPr lang="cs-CZ" sz="2000" dirty="0" smtClean="0"/>
              <a:t>, provozovatel dráhy SŽDC, </a:t>
            </a:r>
            <a:r>
              <a:rPr lang="cs-CZ" sz="2000" dirty="0" err="1" smtClean="0"/>
              <a:t>s.o</a:t>
            </a:r>
            <a:r>
              <a:rPr lang="cs-CZ" sz="2000" dirty="0" smtClean="0"/>
              <a:t>.		</a:t>
            </a:r>
            <a:r>
              <a:rPr lang="cs-CZ" sz="2400" b="1" dirty="0" smtClean="0"/>
              <a:t>15 %</a:t>
            </a:r>
            <a:endParaRPr lang="cs-CZ" sz="2000" dirty="0" smtClean="0"/>
          </a:p>
          <a:p>
            <a:pPr lvl="1"/>
            <a:r>
              <a:rPr lang="cs-CZ" sz="2000" dirty="0" smtClean="0"/>
              <a:t>kraje</a:t>
            </a:r>
            <a:r>
              <a:rPr lang="cs-CZ" sz="2000" dirty="0"/>
              <a:t>, </a:t>
            </a:r>
            <a:r>
              <a:rPr lang="cs-CZ" sz="2000" dirty="0" smtClean="0"/>
              <a:t>obce</a:t>
            </a:r>
            <a:r>
              <a:rPr lang="cs-CZ" sz="2000" dirty="0"/>
              <a:t>, </a:t>
            </a:r>
            <a:r>
              <a:rPr lang="cs-CZ" sz="2000" dirty="0" smtClean="0"/>
              <a:t>dobrovolné </a:t>
            </a:r>
            <a:r>
              <a:rPr lang="cs-CZ" sz="2000" dirty="0"/>
              <a:t>svazky </a:t>
            </a:r>
            <a:r>
              <a:rPr lang="cs-CZ" sz="2000" dirty="0" smtClean="0"/>
              <a:t>obcí, organizace zřizované kraji, </a:t>
            </a:r>
            <a:r>
              <a:rPr lang="cs-CZ" sz="2000" dirty="0"/>
              <a:t>organizace zřizované </a:t>
            </a:r>
            <a:r>
              <a:rPr lang="cs-CZ" sz="2000" dirty="0" smtClean="0"/>
              <a:t>obcemi, </a:t>
            </a:r>
            <a:r>
              <a:rPr lang="cs-CZ" sz="2000" dirty="0"/>
              <a:t>organizace zřizované </a:t>
            </a:r>
            <a:r>
              <a:rPr lang="cs-CZ" sz="2000" dirty="0" smtClean="0"/>
              <a:t>dobrovolnými svazky obcí </a:t>
            </a:r>
            <a:r>
              <a:rPr lang="cs-CZ" sz="2000" dirty="0"/>
              <a:t>												</a:t>
            </a:r>
            <a:r>
              <a:rPr lang="cs-CZ" sz="2000" dirty="0" smtClean="0"/>
              <a:t>	</a:t>
            </a:r>
            <a:r>
              <a:rPr lang="cs-CZ" sz="2400" b="1" dirty="0" smtClean="0"/>
              <a:t>5 </a:t>
            </a:r>
            <a:r>
              <a:rPr lang="cs-CZ" sz="2400" b="1" dirty="0"/>
              <a:t>%</a:t>
            </a:r>
            <a:endParaRPr lang="cs-CZ" sz="2400" dirty="0"/>
          </a:p>
          <a:p>
            <a:pPr lvl="1"/>
            <a:r>
              <a:rPr lang="cs-CZ" sz="2000" dirty="0" smtClean="0"/>
              <a:t>organizace zakládané kraji, organizace zakládané obcemi, organizace zakládané dobrovolnými </a:t>
            </a:r>
            <a:r>
              <a:rPr lang="cs-CZ" sz="2000" dirty="0"/>
              <a:t>svazky obcí, </a:t>
            </a:r>
            <a:r>
              <a:rPr lang="cs-CZ" sz="2000" dirty="0" smtClean="0"/>
              <a:t>dopravci </a:t>
            </a:r>
            <a:r>
              <a:rPr lang="cs-CZ" sz="2000" dirty="0"/>
              <a:t>ve veřejné dopravě na základě smlouvy o veřejných službách v přepravě </a:t>
            </a:r>
            <a:r>
              <a:rPr lang="cs-CZ" sz="2000" dirty="0" smtClean="0"/>
              <a:t>cestujících, p</a:t>
            </a:r>
            <a:r>
              <a:rPr lang="cs-CZ" sz="2000" dirty="0" smtClean="0">
                <a:cs typeface="Arial" charset="0"/>
              </a:rPr>
              <a:t>rovozovatelé </a:t>
            </a:r>
            <a:r>
              <a:rPr lang="cs-CZ" sz="2000" dirty="0">
                <a:cs typeface="Arial" charset="0"/>
              </a:rPr>
              <a:t>dráhy nebo drážní dopravy podle zákona č. 266/1994 Sb</a:t>
            </a:r>
            <a:r>
              <a:rPr lang="cs-CZ" sz="2000" dirty="0" smtClean="0">
                <a:cs typeface="Arial" charset="0"/>
              </a:rPr>
              <a:t>., jedná-li se o obchodní společnosti</a:t>
            </a:r>
            <a:r>
              <a:rPr lang="cs-CZ" sz="2000" dirty="0" smtClean="0"/>
              <a:t> </a:t>
            </a:r>
            <a:r>
              <a:rPr lang="cs-CZ" sz="2400" dirty="0"/>
              <a:t>						</a:t>
            </a:r>
            <a:r>
              <a:rPr lang="cs-CZ" sz="2400" b="1" dirty="0" smtClean="0"/>
              <a:t>0%</a:t>
            </a:r>
            <a:endParaRPr lang="cs-CZ" sz="2400" dirty="0"/>
          </a:p>
          <a:p>
            <a:pPr lvl="1"/>
            <a:endParaRPr lang="cs-CZ" sz="24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pro veřejnou dopravu“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5119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0666"/>
            <a:ext cx="8892480" cy="5400601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</a:t>
            </a:r>
            <a:r>
              <a:rPr lang="cs-CZ" sz="2400" b="1" dirty="0">
                <a:solidFill>
                  <a:srgbClr val="0070C0"/>
                </a:solidFill>
              </a:rPr>
              <a:t>Hlavní </a:t>
            </a:r>
            <a:r>
              <a:rPr lang="cs-CZ" sz="2400" b="1" dirty="0" smtClean="0">
                <a:solidFill>
                  <a:srgbClr val="0070C0"/>
                </a:solidFill>
              </a:rPr>
              <a:t>podporované </a:t>
            </a:r>
            <a:r>
              <a:rPr lang="cs-CZ" sz="2400" b="1" dirty="0">
                <a:solidFill>
                  <a:srgbClr val="0070C0"/>
                </a:solidFill>
              </a:rPr>
              <a:t>aktivity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zavedení nebo modernizace systémů pro sledování a řízení vozidel a dispečink veřejné dopravy</a:t>
            </a:r>
            <a:r>
              <a:rPr lang="cs-CZ" sz="2000" dirty="0" smtClean="0"/>
              <a:t>,</a:t>
            </a:r>
            <a:endParaRPr lang="cs-CZ" sz="20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zavedení nebo modernizace informačních systémů pro cestující ve vozidlech veřejné dopravy a na zastávkách, ve stanicích a přestupních uzlech veřejné dopravy</a:t>
            </a:r>
            <a:r>
              <a:rPr lang="cs-CZ" sz="2000" dirty="0" smtClean="0"/>
              <a:t>,</a:t>
            </a:r>
            <a:endParaRPr lang="cs-CZ" sz="20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zavedení nebo modernizace odbavovacích a platebních systémů ve vozidlech veřejné dopravy, na zastávkách, ve stanicích a přestupních uzlech veřejné dopravy a v dopravních informačních centrech</a:t>
            </a:r>
            <a:r>
              <a:rPr lang="cs-CZ" sz="2000" dirty="0" smtClean="0"/>
              <a:t>,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zavedení jednotné informační služby pro systém integrovaných veřejných služeb v přepravě </a:t>
            </a:r>
            <a:r>
              <a:rPr lang="cs-CZ" sz="2000" dirty="0" smtClean="0"/>
              <a:t>cestujících,</a:t>
            </a:r>
            <a:endParaRPr lang="cs-CZ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zavedení jednotného elektronického jízdního dokladu pro systém integrovaných veřejných služeb v přepravě </a:t>
            </a:r>
            <a:r>
              <a:rPr lang="cs-CZ" sz="2000" dirty="0" smtClean="0"/>
              <a:t>cestujících,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přičemž je možná i libovolná kombinace výše uvedených </a:t>
            </a:r>
            <a:r>
              <a:rPr lang="cs-CZ" sz="2000" dirty="0" smtClean="0"/>
              <a:t>aktivit.</a:t>
            </a:r>
            <a:endParaRPr lang="cs-CZ" sz="20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pro veřejnou dopravu“</a:t>
            </a:r>
          </a:p>
        </p:txBody>
      </p:sp>
    </p:spTree>
    <p:extLst>
      <p:ext uri="{BB962C8B-B14F-4D97-AF65-F5344CB8AC3E}">
        <p14:creationId xmlns:p14="http://schemas.microsoft.com/office/powerpoint/2010/main" val="7744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36" y="4024002"/>
            <a:ext cx="3676076" cy="284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plzensketramvaje.cz/plzen/dispecink3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b="8403"/>
          <a:stretch/>
        </p:blipFill>
        <p:spPr bwMode="auto">
          <a:xfrm>
            <a:off x="-12700" y="-27384"/>
            <a:ext cx="4092350" cy="40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rman.cz/wp-content/uploads/2015/12/ZO_komplet_135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06" y="-40110"/>
            <a:ext cx="2038734" cy="40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1.webgarden.cz/images/media1:510af4c0cca09.jpg/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b="4945"/>
          <a:stretch/>
        </p:blipFill>
        <p:spPr bwMode="auto">
          <a:xfrm>
            <a:off x="6096868" y="-52785"/>
            <a:ext cx="3059832" cy="40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8" r="33347" b="46324"/>
          <a:stretch/>
        </p:blipFill>
        <p:spPr bwMode="auto">
          <a:xfrm>
            <a:off x="-12700" y="4036676"/>
            <a:ext cx="5599488" cy="284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</a:rPr>
              <a:t>Program</a:t>
            </a:r>
            <a:r>
              <a:rPr lang="cs-CZ" sz="3200" dirty="0" smtClean="0">
                <a:solidFill>
                  <a:srgbClr val="0070C0"/>
                </a:solidFill>
              </a:rPr>
              <a:t> SEMINÁŘE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08720"/>
            <a:ext cx="8229600" cy="563880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000" dirty="0" smtClean="0"/>
              <a:t>9:00 – 9:30</a:t>
            </a:r>
            <a:r>
              <a:rPr lang="cs-CZ" sz="2000" b="1" dirty="0" smtClean="0"/>
              <a:t>		Prezence účastníků		</a:t>
            </a:r>
            <a:endParaRPr lang="cs-CZ" sz="2000" dirty="0" smtClean="0"/>
          </a:p>
          <a:p>
            <a:pPr marL="0" indent="0">
              <a:buFont typeface="Arial"/>
              <a:buNone/>
            </a:pPr>
            <a:endParaRPr lang="cs-CZ" sz="17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9:30 – 9:50		</a:t>
            </a:r>
            <a:r>
              <a:rPr lang="cs-CZ" sz="2000" b="1" dirty="0" smtClean="0"/>
              <a:t>Zahájení, představení Integrovaného regionálního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operačního programu, rolí Řídicího orgánu IROP a Centra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pro regionální rozvoj České republiky</a:t>
            </a:r>
          </a:p>
          <a:p>
            <a:pPr marL="0" indent="0">
              <a:buFont typeface="Arial"/>
              <a:buNone/>
            </a:pPr>
            <a:endParaRPr lang="cs-CZ" sz="1700" dirty="0" smtClean="0"/>
          </a:p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cs-CZ" sz="2000" dirty="0" smtClean="0"/>
              <a:t>9:50 – 11:15		</a:t>
            </a:r>
            <a:r>
              <a:rPr lang="cs-CZ" sz="2000" b="1" dirty="0" smtClean="0"/>
              <a:t>22. výzva IROP</a:t>
            </a:r>
            <a:br>
              <a:rPr lang="cs-CZ" sz="2000" b="1" dirty="0" smtClean="0"/>
            </a:br>
            <a:r>
              <a:rPr lang="cs-CZ" sz="2000" b="1" dirty="0" smtClean="0"/>
              <a:t>				„Telematika pro veřejnou dopravu“ –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 parametry výzvy, podporované aktivity, způsobilé výdaje,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 povinné přílohy žádosti o podporu, dotazy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11:15 – 12:45  	</a:t>
            </a:r>
            <a:r>
              <a:rPr lang="cs-CZ" sz="2000" b="1" dirty="0" smtClean="0"/>
              <a:t>Základní informace o aplikaci MS2014+, systém 							hodnocení projektů a další administrace projektu, 						kontrola výběrových a zadávacích řízení, dotazy</a:t>
            </a:r>
          </a:p>
          <a:p>
            <a:pPr marL="0" indent="0">
              <a:buFont typeface="Arial"/>
              <a:buNone/>
            </a:pPr>
            <a:endParaRPr lang="cs-CZ" sz="20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12:45 – 13:00		</a:t>
            </a:r>
            <a:r>
              <a:rPr lang="cs-CZ" sz="2000" b="1" dirty="0" smtClean="0"/>
              <a:t>Informace k dalším výzvám ve Specifickém cíli 1.2 IROP –					Podpora bezpečnosti dopravy a </a:t>
            </a:r>
            <a:r>
              <a:rPr lang="cs-CZ" sz="2000" b="1" dirty="0" err="1" smtClean="0"/>
              <a:t>cyklodopravy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Nízkoemisní</a:t>
            </a:r>
            <a:r>
              <a:rPr lang="cs-CZ" sz="2000" b="1" dirty="0" smtClean="0"/>
              <a:t> 				a bezemisní vozidla, Výstavba a modernizace přestupních 				terminálů, Dopravní obslužnost pro integrované nástroje 					(ITI, IPRÚ)</a:t>
            </a:r>
            <a:endParaRPr lang="cs-CZ" sz="1700" b="1" dirty="0" smtClean="0"/>
          </a:p>
          <a:p>
            <a:pPr marL="0" indent="0">
              <a:buFont typeface="Arial"/>
              <a:buNone/>
            </a:pPr>
            <a:endParaRPr lang="cs-CZ" sz="1700" b="1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dirty="0" smtClean="0"/>
              <a:t>13:00 			</a:t>
            </a:r>
            <a:r>
              <a:rPr lang="cs-CZ" sz="2000" b="1" dirty="0" smtClean="0"/>
              <a:t>Závěr</a:t>
            </a:r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	</a:t>
            </a: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dirty="0"/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63538" y="1556791"/>
            <a:ext cx="8780462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Komplementarita</a:t>
            </a:r>
          </a:p>
          <a:p>
            <a:pPr marL="0" indent="0">
              <a:buFont typeface="Arial"/>
              <a:buNone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 smtClean="0"/>
              <a:t>OP Doprava, SC 1.4 – infrastruktura městské drážní dopravy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 smtClean="0"/>
              <a:t>OP Doprava, SC 2.3 – vybavení silniční infrastruktury ITS</a:t>
            </a:r>
            <a:endParaRPr lang="cs-CZ" sz="2000" dirty="0"/>
          </a:p>
        </p:txBody>
      </p:sp>
      <p:pic>
        <p:nvPicPr>
          <p:cNvPr id="2050" name="Picture 2" descr="http://i.idnes.cz/11/082/org/OKS3d0d70_TTR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4" y="3717032"/>
            <a:ext cx="4218732" cy="23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rtal.dopravniinfo.cz/public/files/gallery/3/schema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" r="6992" b="31284"/>
          <a:stretch/>
        </p:blipFill>
        <p:spPr bwMode="auto">
          <a:xfrm>
            <a:off x="4427984" y="3707559"/>
            <a:ext cx="4572000" cy="23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pro veřejnou dopravu“</a:t>
            </a:r>
          </a:p>
        </p:txBody>
      </p:sp>
    </p:spTree>
    <p:extLst>
      <p:ext uri="{BB962C8B-B14F-4D97-AF65-F5344CB8AC3E}">
        <p14:creationId xmlns:p14="http://schemas.microsoft.com/office/powerpoint/2010/main" val="6194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1556791"/>
            <a:ext cx="8780462" cy="5400601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Vedlejší aktivity</a:t>
            </a:r>
            <a:endParaRPr lang="cs-CZ" sz="2400" b="1" dirty="0">
              <a:solidFill>
                <a:srgbClr val="0070C0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2200" dirty="0"/>
              <a:t>zpracování projektových dokumentací staveb a </a:t>
            </a:r>
            <a:r>
              <a:rPr lang="cs-CZ" sz="2200" dirty="0" smtClean="0"/>
              <a:t>systémů,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2200" dirty="0"/>
              <a:t>zabezpečení výstavby</a:t>
            </a:r>
            <a:r>
              <a:rPr lang="cs-CZ" sz="2200" dirty="0" smtClean="0"/>
              <a:t>,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2200" dirty="0" smtClean="0"/>
              <a:t>úpravy </a:t>
            </a:r>
            <a:r>
              <a:rPr lang="cs-CZ" sz="2200" dirty="0"/>
              <a:t>stávajících HW a SW prostředků žadatele z důvodu zajištění kompatibility s realizovanými </a:t>
            </a:r>
            <a:r>
              <a:rPr lang="cs-CZ" sz="2200" dirty="0" smtClean="0"/>
              <a:t>systémy,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2200" dirty="0"/>
              <a:t>zpracování studie </a:t>
            </a:r>
            <a:r>
              <a:rPr lang="cs-CZ" sz="2200" dirty="0" smtClean="0"/>
              <a:t>proveditelnosti,</a:t>
            </a:r>
            <a:endParaRPr lang="cs-CZ" sz="22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2200" dirty="0"/>
              <a:t>zpracování zadávacích </a:t>
            </a:r>
            <a:r>
              <a:rPr lang="cs-CZ" sz="2200" dirty="0" smtClean="0"/>
              <a:t>podmínek k</a:t>
            </a:r>
            <a:r>
              <a:rPr lang="cs-CZ" sz="2200" dirty="0"/>
              <a:t> </a:t>
            </a:r>
            <a:r>
              <a:rPr lang="cs-CZ" sz="2200" dirty="0" smtClean="0"/>
              <a:t>zakázkám </a:t>
            </a:r>
            <a:r>
              <a:rPr lang="cs-CZ" sz="2200" dirty="0"/>
              <a:t>a na organizaci výběrových a zadávacích řízení</a:t>
            </a:r>
            <a:r>
              <a:rPr lang="cs-CZ" sz="2200" dirty="0" smtClean="0"/>
              <a:t>,</a:t>
            </a:r>
            <a:endParaRPr lang="cs-CZ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dirty="0" smtClean="0"/>
              <a:t>povinná </a:t>
            </a:r>
            <a:r>
              <a:rPr lang="cs-CZ" sz="2200" dirty="0"/>
              <a:t>publicita projektu</a:t>
            </a:r>
            <a:r>
              <a:rPr lang="cs-CZ" sz="22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 smtClean="0"/>
              <a:t>Na </a:t>
            </a:r>
            <a:r>
              <a:rPr lang="cs-CZ" sz="2400" b="1" dirty="0"/>
              <a:t>hlavní aktivity projektu musí být vynaloženo minimálně 85 % způsobilých výdajů projektu.</a:t>
            </a:r>
            <a:endParaRPr lang="cs-CZ" altLang="cs-CZ" sz="24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pro veřejnou dopravu“</a:t>
            </a:r>
          </a:p>
        </p:txBody>
      </p:sp>
    </p:spTree>
    <p:extLst>
      <p:ext uri="{BB962C8B-B14F-4D97-AF65-F5344CB8AC3E}">
        <p14:creationId xmlns:p14="http://schemas.microsoft.com/office/powerpoint/2010/main" val="41966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pro veřejnou dopravu“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63538" y="1556791"/>
            <a:ext cx="8600950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Způsobilé výdaje na </a:t>
            </a:r>
            <a:r>
              <a:rPr lang="cs-CZ" sz="2400" b="1" u="sng" dirty="0" smtClean="0">
                <a:solidFill>
                  <a:srgbClr val="0070C0"/>
                </a:solidFill>
              </a:rPr>
              <a:t>hlavní</a:t>
            </a:r>
            <a:r>
              <a:rPr lang="cs-CZ" sz="2400" b="1" dirty="0" smtClean="0">
                <a:solidFill>
                  <a:srgbClr val="0070C0"/>
                </a:solidFill>
              </a:rPr>
              <a:t> aktivity – </a:t>
            </a:r>
            <a:r>
              <a:rPr lang="cs-CZ" sz="2400" b="1" u="sng" dirty="0" smtClean="0">
                <a:solidFill>
                  <a:srgbClr val="0070C0"/>
                </a:solidFill>
              </a:rPr>
              <a:t>Pořízení majetku</a:t>
            </a:r>
          </a:p>
          <a:p>
            <a:pPr lvl="0"/>
            <a:r>
              <a:rPr lang="cs-CZ" sz="2000" dirty="0" smtClean="0"/>
              <a:t>pořízení </a:t>
            </a:r>
            <a:r>
              <a:rPr lang="cs-CZ" sz="2000" dirty="0"/>
              <a:t>drobného hmotného majetku – HW – výpočetní IT technika, jiné telematické vybavení (pro sledovací, řídicí, dispečerské, informační, odbavovací, platební systémy), související konstrukční prvky,</a:t>
            </a:r>
          </a:p>
          <a:p>
            <a:pPr lvl="0"/>
            <a:r>
              <a:rPr lang="cs-CZ" sz="2000" dirty="0"/>
              <a:t>pořízení drobného nehmotného majetku – SW – běžné aplikace počítačového software, individuálně vyvinutý software, firmware, jiné telematické aplikace </a:t>
            </a:r>
            <a:r>
              <a:rPr lang="cs-CZ" sz="2000" dirty="0" smtClean="0"/>
              <a:t>(…),</a:t>
            </a:r>
            <a:endParaRPr lang="cs-CZ" sz="2000" dirty="0"/>
          </a:p>
          <a:p>
            <a:pPr lvl="0"/>
            <a:r>
              <a:rPr lang="cs-CZ" sz="2000" dirty="0"/>
              <a:t>pořízení dlouhodobého hmotného majetku – HW – výpočetní IT technika, jiné telematické vybavení </a:t>
            </a:r>
            <a:r>
              <a:rPr lang="cs-CZ" sz="2000" dirty="0" smtClean="0"/>
              <a:t>(…), </a:t>
            </a:r>
            <a:r>
              <a:rPr lang="cs-CZ" sz="2000" dirty="0"/>
              <a:t>související konstrukční prvky,</a:t>
            </a:r>
          </a:p>
          <a:p>
            <a:r>
              <a:rPr lang="cs-CZ" sz="2000" dirty="0"/>
              <a:t>pořízení dlouhodobého nehmotného majetku – SW – běžné aplikace počítačového software, individuálně vyvinutý software, firmware, jiné telematické aplikace </a:t>
            </a:r>
            <a:r>
              <a:rPr lang="cs-CZ" sz="2000" dirty="0" smtClean="0"/>
              <a:t>(…),</a:t>
            </a:r>
          </a:p>
          <a:p>
            <a:r>
              <a:rPr lang="cs-CZ" sz="2000" dirty="0" smtClean="0"/>
              <a:t>včetně </a:t>
            </a:r>
            <a:r>
              <a:rPr lang="cs-CZ" sz="2000" dirty="0" smtClean="0"/>
              <a:t>implementace HW/SW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020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pro veřejnou dopravu“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556791"/>
            <a:ext cx="8964488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Způsobilé výdaje na </a:t>
            </a:r>
            <a:r>
              <a:rPr lang="cs-CZ" sz="2400" b="1" u="sng" dirty="0" smtClean="0">
                <a:solidFill>
                  <a:srgbClr val="0070C0"/>
                </a:solidFill>
              </a:rPr>
              <a:t>hlavní</a:t>
            </a:r>
            <a:r>
              <a:rPr lang="cs-CZ" sz="2400" b="1" dirty="0" smtClean="0">
                <a:solidFill>
                  <a:srgbClr val="0070C0"/>
                </a:solidFill>
              </a:rPr>
              <a:t> aktivity – </a:t>
            </a:r>
            <a:r>
              <a:rPr lang="cs-CZ" sz="2400" b="1" u="sng" dirty="0" smtClean="0">
                <a:solidFill>
                  <a:srgbClr val="0070C0"/>
                </a:solidFill>
              </a:rPr>
              <a:t>Stavby</a:t>
            </a:r>
          </a:p>
          <a:p>
            <a:pPr lvl="0"/>
            <a:r>
              <a:rPr lang="cs-CZ" sz="2200" dirty="0"/>
              <a:t>výdaje na realizaci označníků inteligentních zastávek a dalších konstrukčních prvků telematického vybavení</a:t>
            </a:r>
            <a:r>
              <a:rPr lang="cs-CZ" sz="2200" dirty="0" smtClean="0"/>
              <a:t>,</a:t>
            </a:r>
          </a:p>
          <a:p>
            <a:pPr lvl="0"/>
            <a:r>
              <a:rPr lang="cs-CZ" sz="2200" dirty="0"/>
              <a:t>výdaje na stavební úpravy bezprostředně související s realizací projektu – adaptace stávajících prostor budov pro umístění centrálního HW telematického systému, stavební a stavebně-montážní práce při realizaci konstrukčních prvků telematického vybavení, instalace elektrických rozvodů a zařízení, související kompletační a dokončovací práce</a:t>
            </a:r>
            <a:r>
              <a:rPr lang="cs-CZ" sz="2200" dirty="0" smtClean="0"/>
              <a:t>.</a:t>
            </a:r>
          </a:p>
          <a:p>
            <a:pPr lvl="0"/>
            <a:endParaRPr lang="cs-CZ" sz="2400" dirty="0"/>
          </a:p>
          <a:p>
            <a:pPr marL="0" lvl="0" indent="0">
              <a:buNone/>
            </a:pPr>
            <a:r>
              <a:rPr lang="cs-CZ" sz="2400" dirty="0" smtClean="0"/>
              <a:t>	</a:t>
            </a:r>
            <a:r>
              <a:rPr lang="cs-CZ" sz="2400" b="1" dirty="0" smtClean="0"/>
              <a:t>DPH</a:t>
            </a:r>
            <a:endParaRPr lang="cs-CZ" sz="24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95536" y="5877272"/>
            <a:ext cx="8229600" cy="1268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algn="l"/>
            <a:r>
              <a:rPr lang="cs-CZ" altLang="cs-CZ" sz="2200" cap="none" dirty="0" smtClean="0">
                <a:hlinkClick r:id="rId4"/>
              </a:rPr>
              <a:t>http://www.dotaceeu.cz/cs/Microsites/IROP/Vyzvy/Vyzva-c-22-Telematika-pro-verejnou-dopravu</a:t>
            </a:r>
            <a:endParaRPr lang="cs-CZ" sz="22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322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pro veřejnou dopravu“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63538" y="1405979"/>
            <a:ext cx="8780462" cy="530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Způsobilé výdaje na </a:t>
            </a:r>
            <a:r>
              <a:rPr lang="cs-CZ" sz="2400" b="1" u="sng" dirty="0" smtClean="0">
                <a:solidFill>
                  <a:srgbClr val="0070C0"/>
                </a:solidFill>
              </a:rPr>
              <a:t>vedlejší</a:t>
            </a:r>
            <a:r>
              <a:rPr lang="cs-CZ" sz="2400" b="1" dirty="0" smtClean="0">
                <a:solidFill>
                  <a:srgbClr val="0070C0"/>
                </a:solidFill>
              </a:rPr>
              <a:t> aktivity</a:t>
            </a:r>
            <a:br>
              <a:rPr lang="cs-CZ" sz="2400" b="1" dirty="0" smtClean="0">
                <a:solidFill>
                  <a:srgbClr val="0070C0"/>
                </a:solidFill>
              </a:rPr>
            </a:br>
            <a:endParaRPr lang="cs-CZ" sz="2400" b="1" dirty="0" smtClean="0">
              <a:solidFill>
                <a:srgbClr val="0070C0"/>
              </a:solidFill>
            </a:endParaRPr>
          </a:p>
          <a:p>
            <a:pPr marL="0" lvl="1" indent="0">
              <a:buNone/>
            </a:pPr>
            <a:r>
              <a:rPr lang="cs-CZ" altLang="cs-CZ" sz="2200" b="1" dirty="0" smtClean="0">
                <a:solidFill>
                  <a:srgbClr val="0070C0"/>
                </a:solidFill>
              </a:rPr>
              <a:t>Pořízení </a:t>
            </a:r>
            <a:r>
              <a:rPr lang="cs-CZ" altLang="cs-CZ" sz="2200" b="1" dirty="0">
                <a:solidFill>
                  <a:srgbClr val="0070C0"/>
                </a:solidFill>
              </a:rPr>
              <a:t>služeb </a:t>
            </a:r>
            <a:r>
              <a:rPr lang="cs-CZ" sz="2200" b="1" dirty="0">
                <a:solidFill>
                  <a:srgbClr val="0070C0"/>
                </a:solidFill>
              </a:rPr>
              <a:t>bezprostředně souvisejících s realizací projektu</a:t>
            </a:r>
            <a:endParaRPr lang="cs-CZ" altLang="cs-CZ" sz="2200" b="1" dirty="0">
              <a:solidFill>
                <a:srgbClr val="0070C0"/>
              </a:solidFill>
            </a:endParaRPr>
          </a:p>
          <a:p>
            <a:pPr lvl="0"/>
            <a:r>
              <a:rPr lang="cs-CZ" sz="2200" dirty="0"/>
              <a:t>výdaje na zpracování projektových dokumentací staveb a systémů,</a:t>
            </a:r>
          </a:p>
          <a:p>
            <a:pPr lvl="0"/>
            <a:r>
              <a:rPr lang="cs-CZ" sz="2200" dirty="0"/>
              <a:t>výdaje na zabezpečení výstavby (technický dozor investora, autorský dozor, BOZP, geodetické práce, </a:t>
            </a:r>
            <a:r>
              <a:rPr lang="cs-CZ" sz="2200" dirty="0" err="1"/>
              <a:t>inženýring</a:t>
            </a:r>
            <a:r>
              <a:rPr lang="cs-CZ" sz="2200" dirty="0"/>
              <a:t> projektu),</a:t>
            </a:r>
          </a:p>
          <a:p>
            <a:pPr lvl="0"/>
            <a:r>
              <a:rPr lang="cs-CZ" sz="2200" dirty="0"/>
              <a:t>výdaje na nezbytně nutné  přizpůsobení/konfiguraci/úpravy stávajících HW a SW prostředků žadatele z důvodu zajištění kompatibility s realizovanými systémy,</a:t>
            </a:r>
          </a:p>
          <a:p>
            <a:pPr lvl="0"/>
            <a:r>
              <a:rPr lang="cs-CZ" sz="2200" dirty="0"/>
              <a:t>výdaje na zpracování studie proveditelnosti (podle přílohy č. 6 </a:t>
            </a:r>
            <a:r>
              <a:rPr lang="cs-CZ" sz="2200" dirty="0" err="1" smtClean="0"/>
              <a:t>Spec</a:t>
            </a:r>
            <a:r>
              <a:rPr lang="cs-CZ" sz="2200" dirty="0" smtClean="0"/>
              <a:t>. pravidel</a:t>
            </a:r>
            <a:r>
              <a:rPr lang="cs-CZ" sz="2200" dirty="0"/>
              <a:t>),</a:t>
            </a:r>
          </a:p>
          <a:p>
            <a:r>
              <a:rPr lang="cs-CZ" sz="2200" dirty="0"/>
              <a:t>výdaje na zpracování zadávacích podmínek k  zakázkám a na organizaci výběrových a zadávacích řízení</a:t>
            </a:r>
            <a:r>
              <a:rPr lang="cs-CZ" sz="2200" dirty="0" smtClean="0"/>
              <a:t>.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9090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pro veřejnou dopravu“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7504" y="1556791"/>
            <a:ext cx="9036496" cy="530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Způsobilé výdaje na </a:t>
            </a:r>
            <a:r>
              <a:rPr lang="cs-CZ" sz="2400" b="1" u="sng" dirty="0" smtClean="0">
                <a:solidFill>
                  <a:srgbClr val="0070C0"/>
                </a:solidFill>
              </a:rPr>
              <a:t>vedlejší</a:t>
            </a:r>
            <a:r>
              <a:rPr lang="cs-CZ" sz="2400" b="1" dirty="0" smtClean="0">
                <a:solidFill>
                  <a:srgbClr val="0070C0"/>
                </a:solidFill>
              </a:rPr>
              <a:t> aktivity</a:t>
            </a:r>
            <a:br>
              <a:rPr lang="cs-CZ" sz="2400" b="1" dirty="0" smtClean="0">
                <a:solidFill>
                  <a:srgbClr val="0070C0"/>
                </a:solidFill>
              </a:rPr>
            </a:br>
            <a:endParaRPr lang="cs-CZ" sz="2400" b="1" dirty="0" smtClean="0">
              <a:solidFill>
                <a:srgbClr val="0070C0"/>
              </a:solidFill>
            </a:endParaRPr>
          </a:p>
          <a:p>
            <a:pPr marL="0" lvl="1" indent="0">
              <a:buNone/>
            </a:pPr>
            <a:r>
              <a:rPr lang="cs-CZ" altLang="cs-CZ" sz="2200" b="1" dirty="0" smtClean="0">
                <a:solidFill>
                  <a:srgbClr val="0070C0"/>
                </a:solidFill>
              </a:rPr>
              <a:t>Povinná publicita</a:t>
            </a:r>
            <a:endParaRPr lang="cs-CZ" altLang="cs-CZ" sz="2200" b="1" dirty="0">
              <a:solidFill>
                <a:srgbClr val="0070C0"/>
              </a:solidFill>
            </a:endParaRPr>
          </a:p>
          <a:p>
            <a:pPr lvl="0"/>
            <a:r>
              <a:rPr lang="cs-CZ" sz="2200" dirty="0"/>
              <a:t>výdaje na povinné informační a propagační nástroje podle kap. 13 Obecných </a:t>
            </a:r>
            <a:r>
              <a:rPr lang="cs-CZ" sz="2200" dirty="0" smtClean="0"/>
              <a:t>pravidel.</a:t>
            </a:r>
          </a:p>
          <a:p>
            <a:pPr lvl="0"/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	</a:t>
            </a:r>
            <a:r>
              <a:rPr lang="cs-CZ" sz="2200" b="1" dirty="0" smtClean="0"/>
              <a:t>DPH</a:t>
            </a:r>
            <a:endParaRPr lang="cs-CZ" sz="2200" b="1" dirty="0"/>
          </a:p>
          <a:p>
            <a:endParaRPr lang="cs-CZ" sz="2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20882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pro veřejnou dopravu“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556791"/>
            <a:ext cx="8964488" cy="302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Nezpůsobilé výdaje</a:t>
            </a:r>
            <a:br>
              <a:rPr lang="cs-CZ" sz="2400" b="1" dirty="0" smtClean="0">
                <a:solidFill>
                  <a:srgbClr val="0070C0"/>
                </a:solidFill>
              </a:rPr>
            </a:br>
            <a:endParaRPr lang="cs-CZ" sz="2400" b="1" dirty="0" smtClean="0">
              <a:solidFill>
                <a:srgbClr val="0070C0"/>
              </a:solidFill>
            </a:endParaRPr>
          </a:p>
          <a:p>
            <a:pPr lvl="0"/>
            <a:r>
              <a:rPr lang="cs-CZ" sz="2200" dirty="0" smtClean="0"/>
              <a:t>např. výdaje </a:t>
            </a:r>
            <a:r>
              <a:rPr lang="cs-CZ" sz="2200" dirty="0"/>
              <a:t>na realizaci inteligentních dopravních systémů k </a:t>
            </a:r>
            <a:r>
              <a:rPr lang="cs-CZ" sz="2200" dirty="0" smtClean="0"/>
              <a:t>řízení</a:t>
            </a:r>
            <a:br>
              <a:rPr lang="cs-CZ" sz="2200" dirty="0" smtClean="0"/>
            </a:br>
            <a:r>
              <a:rPr lang="cs-CZ" sz="2200" dirty="0" smtClean="0"/>
              <a:t>či </a:t>
            </a:r>
            <a:r>
              <a:rPr lang="cs-CZ" sz="2200" dirty="0"/>
              <a:t>informování celého silničního provozu,</a:t>
            </a:r>
          </a:p>
          <a:p>
            <a:pPr lvl="0"/>
            <a:r>
              <a:rPr lang="cs-CZ" sz="2200" dirty="0"/>
              <a:t>pořízení elektronických jízdních dokladů určených cestujícím,</a:t>
            </a:r>
          </a:p>
          <a:p>
            <a:pPr lvl="0"/>
            <a:r>
              <a:rPr lang="cs-CZ" sz="2200" dirty="0"/>
              <a:t>výdaje na nástupiště zastávek veřejné dopravy, novostavby, přístavby a nástavby dokončených staveb a stavební úpravy neuvedené mezi hlavními aktivitami projektu,</a:t>
            </a:r>
          </a:p>
          <a:p>
            <a:pPr lvl="0"/>
            <a:r>
              <a:rPr lang="cs-CZ" sz="2200" dirty="0"/>
              <a:t>výdaje na nákup </a:t>
            </a:r>
            <a:r>
              <a:rPr lang="cs-CZ" sz="2200" dirty="0" smtClean="0"/>
              <a:t>nemovitostí,</a:t>
            </a:r>
          </a:p>
          <a:p>
            <a:pPr lvl="0"/>
            <a:r>
              <a:rPr lang="cs-CZ" sz="2200" dirty="0" smtClean="0"/>
              <a:t>pojištění apod.</a:t>
            </a:r>
            <a:endParaRPr lang="cs-CZ" sz="2200" dirty="0"/>
          </a:p>
          <a:p>
            <a:endParaRPr lang="cs-CZ" sz="2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 smtClean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5688632"/>
            <a:ext cx="8229600" cy="1268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algn="l"/>
            <a:r>
              <a:rPr lang="cs-CZ" altLang="cs-CZ" sz="2200" cap="none" dirty="0" smtClean="0">
                <a:hlinkClick r:id="rId4"/>
              </a:rPr>
              <a:t>http://www.dotaceeu.cz/cs/Microsites/IROP/Vyzvy/Vyzva-c-22-Telematika-pro-verejnou-dopravu</a:t>
            </a:r>
            <a:endParaRPr lang="cs-CZ" sz="22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9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pro veřejnou dopravu“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1556791"/>
            <a:ext cx="8820472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Udržitelnost</a:t>
            </a:r>
          </a:p>
          <a:p>
            <a:pPr>
              <a:spcBef>
                <a:spcPts val="0"/>
              </a:spcBef>
            </a:pPr>
            <a:endParaRPr lang="cs-CZ" sz="22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dirty="0" smtClean="0"/>
              <a:t>doba 5 let od provedení poslední platby příjemci ze strany ŘO IROP,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dirty="0" smtClean="0"/>
              <a:t>mj. povinnost udržet dosažené cíle a výstupy projektu,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dirty="0"/>
              <a:t>povinnost zajistit, aby pořízený inteligentní dopravní systém a jeho funkcionality sloužily svému účelu a umožňovaly bezproblémovou podporu systému veřejné </a:t>
            </a:r>
            <a:r>
              <a:rPr lang="cs-CZ" sz="2200" dirty="0" smtClean="0"/>
              <a:t>dopravy,</a:t>
            </a:r>
          </a:p>
          <a:p>
            <a:r>
              <a:rPr lang="cs-CZ" sz="2200" dirty="0"/>
              <a:t>povinnost zajistit financování veškerých výdajů spojených</a:t>
            </a:r>
            <a:br>
              <a:rPr lang="cs-CZ" sz="2200" dirty="0"/>
            </a:br>
            <a:r>
              <a:rPr lang="cs-CZ" sz="2200" dirty="0"/>
              <a:t>s provozem a údržbou inteligentního dopravního </a:t>
            </a:r>
            <a:r>
              <a:rPr lang="cs-CZ" sz="2200" dirty="0" smtClean="0"/>
              <a:t>systému.</a:t>
            </a:r>
          </a:p>
          <a:p>
            <a:pPr lvl="0"/>
            <a:endParaRPr lang="cs-CZ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7320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pro veřejnou dopravu“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63538" y="1268759"/>
            <a:ext cx="8780462" cy="5589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	Povinné přílohy žádosti o podporu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 smtClean="0"/>
              <a:t>Plná moc</a:t>
            </a:r>
            <a:endParaRPr lang="cs-CZ" sz="1800" dirty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/>
              <a:t>Dokumentace k zadávacím a výběrovým </a:t>
            </a:r>
            <a:r>
              <a:rPr lang="cs-CZ" sz="1800" dirty="0" smtClean="0"/>
              <a:t>řízením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/>
              <a:t>Doklady o právní subjektivitě žadatele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/>
              <a:t>Výpis z rejstříku trestů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/>
              <a:t>Smlouva o veřejných službách v přepravě </a:t>
            </a:r>
            <a:r>
              <a:rPr lang="cs-CZ" sz="1800" dirty="0" smtClean="0"/>
              <a:t>cestujících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b="1" dirty="0" smtClean="0"/>
              <a:t>Studie proveditelnosti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b="1" dirty="0" smtClean="0"/>
              <a:t>Karta souladu projektu s principy udržitelné mobility</a:t>
            </a:r>
            <a:endParaRPr lang="cs-CZ" sz="1800" b="1" dirty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/>
              <a:t>Průzkum trhu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 smtClean="0"/>
              <a:t>Seznam objednávek – přímých nákupů</a:t>
            </a:r>
            <a:endParaRPr lang="cs-CZ" sz="1800" dirty="0"/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 smtClean="0"/>
              <a:t>Výpočet čistých jiných peněžních příjmů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 smtClean="0"/>
              <a:t>Žádost o stavební povolení nebo ohlášení, stavební </a:t>
            </a:r>
            <a:r>
              <a:rPr lang="cs-CZ" sz="1800" dirty="0" smtClean="0"/>
              <a:t>povolení </a:t>
            </a:r>
            <a:r>
              <a:rPr lang="cs-CZ" sz="1800" dirty="0" smtClean="0"/>
              <a:t>nebo souhlas…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 smtClean="0"/>
              <a:t>Projektová dokumentace pro vydání stavebního </a:t>
            </a:r>
            <a:r>
              <a:rPr lang="cs-CZ" sz="1800" dirty="0" smtClean="0"/>
              <a:t>povol. </a:t>
            </a:r>
            <a:r>
              <a:rPr lang="cs-CZ" sz="1800" dirty="0" smtClean="0"/>
              <a:t>nebo pro ohlášení stavby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 smtClean="0"/>
              <a:t>Doklad o prokázání právních vztahů k nemovitému </a:t>
            </a:r>
            <a:r>
              <a:rPr lang="cs-CZ" sz="1800" dirty="0" smtClean="0"/>
              <a:t>majetku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dirty="0" smtClean="0"/>
              <a:t>Položkový </a:t>
            </a:r>
            <a:r>
              <a:rPr lang="cs-CZ" sz="1800" dirty="0" smtClean="0"/>
              <a:t>rozpočet stavby</a:t>
            </a:r>
            <a:endParaRPr lang="cs-CZ" sz="1800" dirty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cs-CZ" sz="2000" dirty="0" smtClean="0"/>
          </a:p>
          <a:p>
            <a:endParaRPr lang="cs-CZ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812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470097"/>
              </p:ext>
            </p:extLst>
          </p:nvPr>
        </p:nvGraphicFramePr>
        <p:xfrm>
          <a:off x="457200" y="1628800"/>
          <a:ext cx="8229600" cy="475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Studie proveditelnosti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Obsah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Dlouhodobý</a:t>
                      </a:r>
                      <a:r>
                        <a:rPr lang="cs-CZ" baseline="0" dirty="0" smtClean="0"/>
                        <a:t> majetek, pojištění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Úvodní</a:t>
                      </a:r>
                      <a:r>
                        <a:rPr lang="cs-CZ" baseline="0" dirty="0" smtClean="0"/>
                        <a:t> informace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Výstupy projektu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informace o žadateli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Připravenost</a:t>
                      </a:r>
                      <a:r>
                        <a:rPr lang="cs-CZ" baseline="0" dirty="0" smtClean="0"/>
                        <a:t> projektu k realizaci</a:t>
                      </a:r>
                      <a:endParaRPr lang="cs-CZ" dirty="0" smtClean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Charakteristika</a:t>
                      </a:r>
                      <a:r>
                        <a:rPr lang="cs-CZ" baseline="0" dirty="0" smtClean="0"/>
                        <a:t> projektu a jeho souladu s programem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Průzkum trhu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Podrobný popis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Finanční</a:t>
                      </a:r>
                      <a:r>
                        <a:rPr lang="cs-CZ" baseline="0" dirty="0" smtClean="0"/>
                        <a:t> toky</a:t>
                      </a:r>
                      <a:endParaRPr lang="cs-CZ" dirty="0" smtClean="0"/>
                    </a:p>
                  </a:txBody>
                  <a:tcPr/>
                </a:tc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Zdůvodnění potřebnosti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Analýza</a:t>
                      </a:r>
                      <a:r>
                        <a:rPr lang="cs-CZ" baseline="0" dirty="0" smtClean="0"/>
                        <a:t> a řízení rizik</a:t>
                      </a:r>
                      <a:endParaRPr lang="cs-CZ" dirty="0" smtClean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Management projektu a řízení lidských zdrojů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Vliv</a:t>
                      </a:r>
                      <a:r>
                        <a:rPr lang="cs-CZ" baseline="0" dirty="0" smtClean="0"/>
                        <a:t> projektu na horizontální kritéria</a:t>
                      </a:r>
                      <a:endParaRPr lang="cs-CZ" dirty="0" smtClean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Technické a technologické řešení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Závěrečné</a:t>
                      </a:r>
                      <a:r>
                        <a:rPr lang="cs-CZ" baseline="0" dirty="0" smtClean="0"/>
                        <a:t> hodnocení efektivity a udržitelnosti projektu</a:t>
                      </a:r>
                      <a:endParaRPr lang="cs-CZ" dirty="0" smtClean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Vliv projektu na životní</a:t>
                      </a:r>
                      <a:r>
                        <a:rPr lang="cs-CZ" baseline="0" dirty="0" smtClean="0"/>
                        <a:t> prostředí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Podklady</a:t>
                      </a:r>
                      <a:r>
                        <a:rPr lang="cs-CZ" baseline="0" dirty="0" smtClean="0"/>
                        <a:t> pro výpočet ukazatelů CBA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pro veřejnou dopravu“</a:t>
            </a:r>
          </a:p>
        </p:txBody>
      </p:sp>
    </p:spTree>
    <p:extLst>
      <p:ext uri="{BB962C8B-B14F-4D97-AF65-F5344CB8AC3E}">
        <p14:creationId xmlns:p14="http://schemas.microsoft.com/office/powerpoint/2010/main" val="12594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b="1" smtClean="0">
                <a:solidFill>
                  <a:prstClr val="black"/>
                </a:solidFill>
              </a:rPr>
              <a:t>Ministerstvo pro místní rozvoj České republiky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smtClean="0">
                <a:solidFill>
                  <a:prstClr val="black"/>
                </a:solidFill>
              </a:rPr>
              <a:t>= Řídicí orgán IROP (ŘO IROP)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smtClean="0">
                <a:solidFill>
                  <a:prstClr val="black"/>
                </a:solidFill>
              </a:rPr>
              <a:t>řízení programu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smtClean="0">
                <a:solidFill>
                  <a:prstClr val="black"/>
                </a:solidFill>
              </a:rPr>
              <a:t>příprava výzev a pravidel pro žadatele a příjemce,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smtClean="0">
                <a:solidFill>
                  <a:prstClr val="black"/>
                </a:solidFill>
              </a:rPr>
              <a:t>poskytovatel dotace 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b="1" smtClean="0">
                <a:solidFill>
                  <a:prstClr val="black"/>
                </a:solidFill>
              </a:rPr>
              <a:t>Centrum pro regionální rozvoj České republiky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smtClean="0">
                <a:solidFill>
                  <a:prstClr val="black"/>
                </a:solidFill>
              </a:rPr>
              <a:t>= zprostředkující subjekt pro IROP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smtClean="0">
                <a:solidFill>
                  <a:prstClr val="black"/>
                </a:solidFill>
              </a:rPr>
              <a:t>konzultace, příjem a hodnocení žádostí o podporu, kontroly projektů, kontroly žádostí o platbu, administrace změn, zpracování podkladů pro certifikaci</a:t>
            </a: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Role MMR </a:t>
            </a:r>
            <a:r>
              <a:rPr lang="cs-CZ" sz="3200" cap="none" dirty="0" smtClean="0">
                <a:solidFill>
                  <a:srgbClr val="0070C0"/>
                </a:solidFill>
              </a:rPr>
              <a:t>a</a:t>
            </a:r>
            <a:r>
              <a:rPr lang="cs-CZ" sz="3200" dirty="0" smtClean="0">
                <a:solidFill>
                  <a:srgbClr val="0070C0"/>
                </a:solidFill>
              </a:rPr>
              <a:t> CRR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pro veřejnou dopravu“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556791"/>
            <a:ext cx="8964488" cy="518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Karta souladu projektu s principy udržitelné mobility</a:t>
            </a:r>
          </a:p>
          <a:p>
            <a:r>
              <a:rPr lang="cs-CZ" sz="2200" dirty="0"/>
              <a:t>d</a:t>
            </a:r>
            <a:r>
              <a:rPr lang="cs-CZ" sz="2200" dirty="0" smtClean="0"/>
              <a:t>oložení připravenosti projektu v souladu s principy udržitelné mobility: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200" dirty="0"/>
              <a:t>S</a:t>
            </a:r>
            <a:r>
              <a:rPr lang="cs-CZ" sz="2200" dirty="0" smtClean="0"/>
              <a:t>oulad </a:t>
            </a:r>
            <a:r>
              <a:rPr lang="cs-CZ" sz="2200" dirty="0"/>
              <a:t>se </a:t>
            </a:r>
            <a:r>
              <a:rPr lang="cs-CZ" sz="2200" dirty="0" smtClean="0"/>
              <a:t>strategií </a:t>
            </a:r>
            <a:r>
              <a:rPr lang="cs-CZ" sz="2200" dirty="0"/>
              <a:t>udržitelné mobility – je v souladu s existujícím strategickým dokumentem a přispívá k naplnění principů udržitelné </a:t>
            </a:r>
            <a:r>
              <a:rPr lang="cs-CZ" sz="2200" dirty="0" smtClean="0"/>
              <a:t>mobility?</a:t>
            </a:r>
            <a:endParaRPr lang="cs-CZ" sz="2200" dirty="0"/>
          </a:p>
          <a:p>
            <a:pPr marL="857250" lvl="1" indent="-457200">
              <a:buFont typeface="+mj-lt"/>
              <a:buAutoNum type="arabicPeriod"/>
            </a:pPr>
            <a:r>
              <a:rPr lang="cs-CZ" sz="2200" dirty="0" err="1"/>
              <a:t>I</a:t>
            </a:r>
            <a:r>
              <a:rPr lang="cs-CZ" sz="2200" dirty="0" err="1" smtClean="0"/>
              <a:t>ntegrovanost</a:t>
            </a:r>
            <a:r>
              <a:rPr lang="cs-CZ" sz="2200" dirty="0" smtClean="0"/>
              <a:t> </a:t>
            </a:r>
            <a:r>
              <a:rPr lang="cs-CZ" sz="2200" dirty="0" smtClean="0"/>
              <a:t>řešení </a:t>
            </a:r>
            <a:r>
              <a:rPr lang="cs-CZ" sz="2200" dirty="0"/>
              <a:t>– navazuje na obdobné projekty, síť v okolí, nebo má potenciál synergicky působit s jinými </a:t>
            </a:r>
            <a:r>
              <a:rPr lang="cs-CZ" sz="2200" dirty="0" smtClean="0"/>
              <a:t>projekty?</a:t>
            </a:r>
            <a:endParaRPr lang="cs-CZ" sz="2200" dirty="0"/>
          </a:p>
          <a:p>
            <a:pPr marL="857250" lvl="1" indent="-457200">
              <a:buFont typeface="+mj-lt"/>
              <a:buAutoNum type="arabicPeriod"/>
            </a:pPr>
            <a:r>
              <a:rPr lang="cs-CZ" sz="2200" dirty="0"/>
              <a:t>P</a:t>
            </a:r>
            <a:r>
              <a:rPr lang="cs-CZ" sz="2200" dirty="0" smtClean="0"/>
              <a:t>articipativní </a:t>
            </a:r>
            <a:r>
              <a:rPr lang="cs-CZ" sz="2200" dirty="0" smtClean="0"/>
              <a:t>přístup při přípravě </a:t>
            </a:r>
            <a:r>
              <a:rPr lang="cs-CZ" sz="2200" dirty="0"/>
              <a:t>– byl projednán s veřejností, s užší cílovou skupinou, nebo byl zveřejněn v </a:t>
            </a:r>
            <a:r>
              <a:rPr lang="cs-CZ" sz="2200" dirty="0" smtClean="0"/>
              <a:t>médiích?</a:t>
            </a:r>
            <a:endParaRPr lang="cs-CZ" sz="2200" dirty="0"/>
          </a:p>
          <a:p>
            <a:pPr marL="457200" indent="-457200">
              <a:buFont typeface="+mj-lt"/>
              <a:buAutoNum type="arabicPeriod"/>
            </a:pPr>
            <a:endParaRPr lang="cs-CZ" sz="2200" dirty="0" smtClean="0"/>
          </a:p>
          <a:p>
            <a:pPr marL="0" indent="0"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3869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pro veřejnou dopravu“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520" y="1405979"/>
            <a:ext cx="8892480" cy="518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Indikátor výstupu</a:t>
            </a:r>
          </a:p>
          <a:p>
            <a:r>
              <a:rPr lang="cs-CZ" sz="2200" dirty="0" smtClean="0"/>
              <a:t>7 04 01  Počet zařízení a služeb pro řízení dopravy</a:t>
            </a:r>
          </a:p>
          <a:p>
            <a:pPr lvl="1"/>
            <a:r>
              <a:rPr lang="cs-CZ" sz="1800" dirty="0" smtClean="0"/>
              <a:t>1 ks = 1 projekt</a:t>
            </a:r>
          </a:p>
          <a:p>
            <a:endParaRPr lang="cs-CZ" sz="2200" dirty="0"/>
          </a:p>
          <a:p>
            <a:pPr marL="0" lvl="1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Právní, metodický a strategický rámec</a:t>
            </a:r>
            <a:endParaRPr lang="cs-CZ" sz="2400" b="1" dirty="0">
              <a:solidFill>
                <a:srgbClr val="0070C0"/>
              </a:solidFill>
            </a:endParaRPr>
          </a:p>
          <a:p>
            <a:r>
              <a:rPr lang="cs-CZ" sz="2200" dirty="0" smtClean="0"/>
              <a:t>Zákon </a:t>
            </a:r>
            <a:r>
              <a:rPr lang="cs-CZ" sz="2200" dirty="0"/>
              <a:t>č. 194/2010 Sb., o veřejných službách v přepravě </a:t>
            </a:r>
            <a:r>
              <a:rPr lang="cs-CZ" sz="2200" dirty="0" smtClean="0"/>
              <a:t>cestujících</a:t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dirty="0"/>
              <a:t>o změně některých zákonů, ve znění pozdějších </a:t>
            </a:r>
            <a:r>
              <a:rPr lang="cs-CZ" sz="2200" dirty="0" smtClean="0"/>
              <a:t>předpisů</a:t>
            </a:r>
          </a:p>
          <a:p>
            <a:r>
              <a:rPr lang="cs-CZ" sz="2200" dirty="0"/>
              <a:t>Směrnice Evropského parlamentu a Rady 2010/40/EU ze </a:t>
            </a:r>
            <a:r>
              <a:rPr lang="cs-CZ" sz="2200" dirty="0" smtClean="0"/>
              <a:t>dne</a:t>
            </a:r>
            <a:br>
              <a:rPr lang="cs-CZ" sz="2200" dirty="0" smtClean="0"/>
            </a:br>
            <a:r>
              <a:rPr lang="cs-CZ" sz="2200" dirty="0" smtClean="0"/>
              <a:t>7</a:t>
            </a:r>
            <a:r>
              <a:rPr lang="cs-CZ" sz="2200" dirty="0"/>
              <a:t>. července 2010 o rámci pro zavedení inteligentních dopravních systémů v oblasti silniční dopravy a pro rozhraní s jinými druhy </a:t>
            </a:r>
            <a:r>
              <a:rPr lang="cs-CZ" sz="2200" dirty="0" smtClean="0"/>
              <a:t>dopravy</a:t>
            </a:r>
          </a:p>
          <a:p>
            <a:r>
              <a:rPr lang="cs-CZ" sz="2200" i="1" dirty="0"/>
              <a:t>Akční plán rozvoje inteligentních dopravních systémů (ITS) v </a:t>
            </a:r>
            <a:r>
              <a:rPr lang="cs-CZ" sz="2200" i="1" dirty="0" smtClean="0"/>
              <a:t>ČR</a:t>
            </a:r>
            <a:br>
              <a:rPr lang="cs-CZ" sz="2200" i="1" dirty="0" smtClean="0"/>
            </a:br>
            <a:r>
              <a:rPr lang="cs-CZ" sz="2200" i="1" dirty="0" smtClean="0"/>
              <a:t>do </a:t>
            </a:r>
            <a:r>
              <a:rPr lang="cs-CZ" sz="2200" i="1" dirty="0"/>
              <a:t>roku 2020 (s výhledem do roku 2050)</a:t>
            </a:r>
            <a:endParaRPr lang="cs-CZ" sz="2200" dirty="0" smtClean="0"/>
          </a:p>
          <a:p>
            <a:pPr marL="0" indent="0"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1034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18.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„Podpora bezpečnosti dopravy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a </a:t>
            </a:r>
            <a:r>
              <a:rPr lang="cs-CZ" sz="2800" b="1" dirty="0" err="1" smtClean="0">
                <a:solidFill>
                  <a:srgbClr val="0070C0"/>
                </a:solidFill>
                <a:latin typeface="Myriad Pro"/>
              </a:rPr>
              <a:t>cyklodopravy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1764" y="1628800"/>
            <a:ext cx="8229600" cy="48938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Vyhlášení výzvy: </a:t>
            </a:r>
            <a:r>
              <a:rPr lang="cs-CZ" sz="2000" dirty="0" smtClean="0"/>
              <a:t>	12/2015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Příjem žádostí: </a:t>
            </a:r>
            <a:r>
              <a:rPr lang="cs-CZ" sz="2000" dirty="0" smtClean="0"/>
              <a:t>	od 12/2015 do 04/2016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Celková alokace:</a:t>
            </a:r>
            <a:r>
              <a:rPr lang="cs-CZ" sz="2000" dirty="0" smtClean="0"/>
              <a:t>	575 000 000 Kč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Aktivity:</a:t>
            </a:r>
            <a:r>
              <a:rPr lang="cs-CZ" sz="2000" dirty="0" smtClean="0"/>
              <a:t>	</a:t>
            </a:r>
            <a:r>
              <a:rPr lang="cs-CZ" sz="2000" u="sng" dirty="0" smtClean="0"/>
              <a:t>Bezpečnost dopravy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		Rekonstrukce, modernizace a výstavba komunikací pro pěší 			(chodníky podél silnic, přístup k zastávkám, podchody a lávky) 		vč. souvisejících bezpečnostních prvků</a:t>
            </a:r>
          </a:p>
          <a:p>
            <a:pPr marL="0" indent="0" eaLnBrk="0" fontAlgn="base" hangingPunct="0">
              <a:lnSpc>
                <a:spcPct val="114000"/>
              </a:lnSpc>
              <a:spcAft>
                <a:spcPct val="0"/>
              </a:spcAft>
              <a:buFont typeface="Arial"/>
              <a:buNone/>
            </a:pPr>
            <a:r>
              <a:rPr lang="cs-CZ" sz="2000" dirty="0" smtClean="0"/>
              <a:t>			</a:t>
            </a:r>
            <a:r>
              <a:rPr lang="cs-CZ" sz="2000" u="sng" dirty="0" err="1" smtClean="0"/>
              <a:t>Cyklodoprava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		Rekonstrukce, modernizace a výstavba komunikací pro cyklisty  		(samostatné stezky, pruhy v přidruženém prostoru, liniová 			opatření v hlavním dopravním prostoru silnic)</a:t>
            </a:r>
            <a:br>
              <a:rPr lang="cs-CZ" sz="2000" dirty="0" smtClean="0"/>
            </a:br>
            <a:r>
              <a:rPr lang="cs-CZ" sz="2000" dirty="0" smtClean="0"/>
              <a:t>		vč. doprovodné infrastruktury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834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20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. výzva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</a:t>
            </a:r>
            <a:r>
              <a:rPr lang="cs-CZ" sz="2800" b="1" dirty="0" err="1" smtClean="0">
                <a:solidFill>
                  <a:srgbClr val="0070C0"/>
                </a:solidFill>
                <a:latin typeface="Myriad Pro"/>
              </a:rPr>
              <a:t>Nízkoemisní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a bezemisní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vozidla“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71436"/>
            <a:ext cx="8229600" cy="48938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Vyhlášení výzvy: </a:t>
            </a:r>
            <a:r>
              <a:rPr lang="cs-CZ" sz="2000" dirty="0" smtClean="0"/>
              <a:t>	01/2016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Příjem žádostí: </a:t>
            </a:r>
            <a:r>
              <a:rPr lang="cs-CZ" sz="2000" dirty="0" smtClean="0"/>
              <a:t>	od 01/2016 do 07/2016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Celková alokace:</a:t>
            </a:r>
            <a:r>
              <a:rPr lang="cs-CZ" sz="2000" dirty="0" smtClean="0"/>
              <a:t>	1 350 000 000 Kč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Aktivity:</a:t>
            </a:r>
            <a:r>
              <a:rPr lang="cs-CZ" sz="2000" dirty="0" smtClean="0"/>
              <a:t>	Pořízení </a:t>
            </a:r>
            <a:r>
              <a:rPr lang="cs-CZ" sz="2000" dirty="0" err="1" smtClean="0"/>
              <a:t>nízkoemisních</a:t>
            </a:r>
            <a:r>
              <a:rPr lang="cs-CZ" sz="2000" dirty="0" smtClean="0"/>
              <a:t> a bezemisních vozidel, 						využívajících alternativní zdroje paliv (elektřina, CNG</a:t>
            </a:r>
            <a:br>
              <a:rPr lang="cs-CZ" sz="2000" dirty="0" smtClean="0"/>
            </a:br>
            <a:r>
              <a:rPr lang="cs-CZ" sz="2000" dirty="0" smtClean="0"/>
              <a:t>			a další) a splňujících min. emisní limity normy EURO 6,				a drážních vozidel městské dopravy (tramvaje a trolejbusy) 			pro zajištění dopravní obslužnosti podle smlouvy</a:t>
            </a:r>
            <a:br>
              <a:rPr lang="cs-CZ" sz="2000" dirty="0" smtClean="0"/>
            </a:br>
            <a:r>
              <a:rPr lang="cs-CZ" sz="2000" dirty="0" smtClean="0"/>
              <a:t>			o veřejných službách v přepravě cestujících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Font typeface="Arial"/>
              <a:buNone/>
            </a:pPr>
            <a:r>
              <a:rPr lang="cs-CZ" sz="2000" dirty="0" smtClean="0"/>
              <a:t>Úprava veřejné podpory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4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-540568" y="239713"/>
            <a:ext cx="1022513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24.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IROP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26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„výstavba a modernizace přestupních terminálů“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71436"/>
            <a:ext cx="8229600" cy="48938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Vyhlášení výzvy: </a:t>
            </a:r>
            <a:r>
              <a:rPr lang="cs-CZ" sz="2000" dirty="0" smtClean="0"/>
              <a:t>	03/2016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Příjem žádostí:</a:t>
            </a:r>
            <a:r>
              <a:rPr lang="cs-CZ" sz="2000" dirty="0" smtClean="0"/>
              <a:t> 	od 03/2016 do 09/2016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Celková alokace:</a:t>
            </a:r>
            <a:r>
              <a:rPr lang="cs-CZ" sz="2000" dirty="0" smtClean="0"/>
              <a:t>	1 280 000 000 Kč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Aktivity:</a:t>
            </a:r>
            <a:r>
              <a:rPr lang="cs-CZ" sz="2000" dirty="0" smtClean="0"/>
              <a:t>	Výstavba a modernizace přestupních terminálů, 						souvisejících záchytných parkovišť a parkovacích domů</a:t>
            </a:r>
            <a:br>
              <a:rPr lang="cs-CZ" sz="2000" dirty="0" smtClean="0"/>
            </a:br>
            <a:r>
              <a:rPr lang="cs-CZ" sz="2000" dirty="0" smtClean="0"/>
              <a:t>			v návaznosti na veřejnou hromadnou dopravu (P+R, 				K+R, B+R, P+G), jejichž velikost je přizpůsobena 					očekávané využitelnosti pro podporu </a:t>
            </a:r>
            <a:r>
              <a:rPr lang="cs-CZ" sz="2000" dirty="0" err="1" smtClean="0"/>
              <a:t>multimodality</a:t>
            </a:r>
            <a:endParaRPr lang="cs-CZ" sz="2000" dirty="0" smtClean="0"/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Font typeface="Arial"/>
              <a:buNone/>
            </a:pPr>
            <a:r>
              <a:rPr lang="cs-CZ" sz="2000" dirty="0" smtClean="0"/>
              <a:t>Úprava veřejné podpory, motivační účinek v souladu s N č. 651/2014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9248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468560" y="239713"/>
            <a:ext cx="1008112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34.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IROP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2800" b="1" dirty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>
                <a:solidFill>
                  <a:srgbClr val="0070C0"/>
                </a:solidFill>
                <a:latin typeface="Myriad Pro"/>
              </a:rPr>
              <a:t>„Komunitně vedený místní rozvoj - Dopravní obslužnost, sociální podnikání, předškolní vzdělávání, kulturní dědictví, územní plánování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“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32856"/>
            <a:ext cx="8229600" cy="48938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Vyhlášení výzvy:</a:t>
            </a:r>
            <a:r>
              <a:rPr lang="cs-CZ" sz="2000" dirty="0" smtClean="0"/>
              <a:t> 	04/2016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Příjem žádostí: </a:t>
            </a:r>
            <a:r>
              <a:rPr lang="cs-CZ" sz="2000" dirty="0" smtClean="0"/>
              <a:t>	od 04/2016 do 06/2023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Celková alokace:</a:t>
            </a:r>
            <a:r>
              <a:rPr lang="cs-CZ" sz="2000" dirty="0" smtClean="0"/>
              <a:t>	3 684 210 526 Kč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Aktivity:	</a:t>
            </a:r>
            <a:r>
              <a:rPr lang="cs-CZ" sz="2000" dirty="0" smtClean="0"/>
              <a:t>SC 1.2 bezpečnost, </a:t>
            </a:r>
            <a:r>
              <a:rPr lang="cs-CZ" sz="2000" dirty="0" err="1" smtClean="0"/>
              <a:t>cyklo</a:t>
            </a:r>
            <a:r>
              <a:rPr lang="cs-CZ" sz="2000" dirty="0" smtClean="0"/>
              <a:t>, telematika, vozidla, terminály</a:t>
            </a:r>
            <a:br>
              <a:rPr lang="cs-CZ" sz="2000" dirty="0" smtClean="0"/>
            </a:br>
            <a:r>
              <a:rPr lang="cs-CZ" sz="2000" dirty="0" smtClean="0"/>
              <a:t>			SC 2.2 sociální podnikání</a:t>
            </a:r>
            <a:br>
              <a:rPr lang="cs-CZ" sz="2000" dirty="0" smtClean="0"/>
            </a:br>
            <a:r>
              <a:rPr lang="cs-CZ" sz="2000" dirty="0" smtClean="0"/>
              <a:t>			SC 2.4 předškolní vzdělávání</a:t>
            </a:r>
            <a:br>
              <a:rPr lang="cs-CZ" sz="2000" dirty="0" smtClean="0"/>
            </a:br>
            <a:r>
              <a:rPr lang="cs-CZ" sz="2000" dirty="0" smtClean="0"/>
              <a:t>			SC 3.1 revitalizace, sbírkové fondy, knihovny</a:t>
            </a:r>
            <a:br>
              <a:rPr lang="cs-CZ" sz="2000" dirty="0" smtClean="0"/>
            </a:br>
            <a:r>
              <a:rPr lang="cs-CZ" sz="2000" dirty="0" smtClean="0"/>
              <a:t>			SC 3.3 územní, regulační plány, studie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327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41.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„dopravní obslužnost (</a:t>
            </a:r>
            <a:r>
              <a:rPr lang="cs-CZ" sz="2800" b="1" dirty="0" err="1" smtClean="0">
                <a:solidFill>
                  <a:srgbClr val="0070C0"/>
                </a:solidFill>
                <a:latin typeface="Myriad Pro"/>
              </a:rPr>
              <a:t>iti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)“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71436"/>
            <a:ext cx="8229600" cy="48938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Vyhlášení výzvy: </a:t>
            </a:r>
            <a:r>
              <a:rPr lang="cs-CZ" sz="2000" dirty="0" smtClean="0"/>
              <a:t>	04/2016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Příjem žádostí:</a:t>
            </a:r>
            <a:r>
              <a:rPr lang="cs-CZ" sz="2000" dirty="0" smtClean="0"/>
              <a:t> 	od 04/2016 do 12/2017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Celková alokace:</a:t>
            </a:r>
            <a:r>
              <a:rPr lang="cs-CZ" sz="2000" dirty="0" smtClean="0"/>
              <a:t>	4 173 564 761 Kč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Aktivity:</a:t>
            </a:r>
            <a:r>
              <a:rPr lang="cs-CZ" sz="2000" dirty="0" smtClean="0"/>
              <a:t>		Bezpečnost dopravy</a:t>
            </a:r>
            <a:br>
              <a:rPr lang="cs-CZ" sz="2000" dirty="0" smtClean="0"/>
            </a:br>
            <a:r>
              <a:rPr lang="cs-CZ" sz="2000" dirty="0" smtClean="0"/>
              <a:t>				</a:t>
            </a:r>
            <a:r>
              <a:rPr lang="cs-CZ" sz="2000" dirty="0" err="1" smtClean="0"/>
              <a:t>Cyklodoprava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				</a:t>
            </a:r>
            <a:r>
              <a:rPr lang="cs-CZ" sz="2000" dirty="0" err="1" smtClean="0"/>
              <a:t>Nízkoemisní</a:t>
            </a:r>
            <a:r>
              <a:rPr lang="cs-CZ" sz="2000" dirty="0" smtClean="0"/>
              <a:t> a bezemisní vozidla</a:t>
            </a:r>
            <a:br>
              <a:rPr lang="cs-CZ" sz="2000" dirty="0" smtClean="0"/>
            </a:br>
            <a:r>
              <a:rPr lang="cs-CZ" sz="2000" dirty="0" smtClean="0"/>
              <a:t>				Telematika pro veřejnou dopravu</a:t>
            </a:r>
            <a:br>
              <a:rPr lang="cs-CZ" sz="2000" dirty="0" smtClean="0"/>
            </a:br>
            <a:r>
              <a:rPr lang="cs-CZ" sz="2000" dirty="0" smtClean="0"/>
              <a:t>				Terminály a parkovací systémy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140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42.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„dopravní obslužnost (</a:t>
            </a:r>
            <a:r>
              <a:rPr lang="cs-CZ" sz="2800" b="1" dirty="0" err="1" smtClean="0">
                <a:solidFill>
                  <a:srgbClr val="0070C0"/>
                </a:solidFill>
                <a:latin typeface="Myriad Pro"/>
              </a:rPr>
              <a:t>iprú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)“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71436"/>
            <a:ext cx="8229600" cy="48938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Vyhlášení výzvy: </a:t>
            </a:r>
            <a:r>
              <a:rPr lang="cs-CZ" sz="2000" dirty="0" smtClean="0"/>
              <a:t>	04/2016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Příjem žádostí:</a:t>
            </a:r>
            <a:r>
              <a:rPr lang="cs-CZ" sz="2000" dirty="0" smtClean="0"/>
              <a:t> 	od 04/2016 do 12/2017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Celková alokace:</a:t>
            </a:r>
            <a:r>
              <a:rPr lang="cs-CZ" sz="2000" dirty="0" smtClean="0"/>
              <a:t>	1 788 670 620 Kč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Font typeface="Arial"/>
              <a:buNone/>
            </a:pPr>
            <a:r>
              <a:rPr lang="cs-CZ" sz="2000" b="1" dirty="0" smtClean="0"/>
              <a:t>Aktivity:	</a:t>
            </a:r>
            <a:r>
              <a:rPr lang="cs-CZ" sz="2000" dirty="0" smtClean="0"/>
              <a:t>	Bezpečnost dopravy</a:t>
            </a:r>
            <a:br>
              <a:rPr lang="cs-CZ" sz="2000" dirty="0" smtClean="0"/>
            </a:br>
            <a:r>
              <a:rPr lang="cs-CZ" sz="2000" dirty="0" smtClean="0"/>
              <a:t>				</a:t>
            </a:r>
            <a:r>
              <a:rPr lang="cs-CZ" sz="2000" dirty="0" err="1" smtClean="0"/>
              <a:t>Cyklodoprava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				</a:t>
            </a:r>
            <a:r>
              <a:rPr lang="cs-CZ" sz="2000" dirty="0" err="1" smtClean="0"/>
              <a:t>Nízkoemisní</a:t>
            </a:r>
            <a:r>
              <a:rPr lang="cs-CZ" sz="2000" dirty="0" smtClean="0"/>
              <a:t> a bezemisní vozidla</a:t>
            </a:r>
            <a:br>
              <a:rPr lang="cs-CZ" sz="2000" dirty="0" smtClean="0"/>
            </a:br>
            <a:r>
              <a:rPr lang="cs-CZ" sz="2000" dirty="0" smtClean="0"/>
              <a:t>				Telematika pro veřejnou dopravu</a:t>
            </a:r>
            <a:br>
              <a:rPr lang="cs-CZ" sz="2000" dirty="0" smtClean="0"/>
            </a:br>
            <a:r>
              <a:rPr lang="cs-CZ" sz="2000" dirty="0" smtClean="0"/>
              <a:t>				Terminály a parkovací systémy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45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4400" dirty="0">
                <a:solidFill>
                  <a:srgbClr val="000000"/>
                </a:solidFill>
                <a:latin typeface="Myriad Pro Black"/>
                <a:cs typeface="Myriad Pro Black"/>
              </a:rPr>
              <a:t>DĚKUJI VÁM ZA POZORNOST</a:t>
            </a:r>
            <a:r>
              <a:rPr lang="cs-CZ" sz="44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cs typeface="Myriad Pro"/>
              </a:rPr>
            </a:br>
            <a:r>
              <a:rPr lang="cs-CZ" sz="44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dirty="0">
                <a:solidFill>
                  <a:srgbClr val="000000"/>
                </a:solidFill>
                <a:cs typeface="Myriad Pro"/>
              </a:rPr>
            </a:br>
            <a:r>
              <a:rPr lang="cs-CZ" b="1" dirty="0" smtClean="0">
                <a:solidFill>
                  <a:srgbClr val="000000"/>
                </a:solidFill>
                <a:cs typeface="Myriad Pro"/>
              </a:rPr>
              <a:t>Martin Janda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</a:rPr>
              <a:t>Odbor řízení operačních programů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  <a:hlinkClick r:id="rId2"/>
              </a:rPr>
              <a:t>Martin.Janda2</a:t>
            </a:r>
            <a:r>
              <a:rPr lang="pl-PL" dirty="0" smtClean="0">
                <a:solidFill>
                  <a:srgbClr val="000000"/>
                </a:solidFill>
                <a:cs typeface="Myriad Pro"/>
                <a:hlinkClick r:id="rId2"/>
              </a:rPr>
              <a:t>@mmr.cz</a:t>
            </a:r>
            <a:r>
              <a:rPr lang="pl-PL" dirty="0" smtClean="0">
                <a:solidFill>
                  <a:srgbClr val="000000"/>
                </a:solidFill>
                <a:cs typeface="Myriad Pro"/>
              </a:rPr>
              <a:t> </a:t>
            </a: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smtClean="0">
                <a:cs typeface="Arial" charset="0"/>
              </a:rPr>
              <a:t>Obecná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smtClean="0">
                <a:cs typeface="Arial" charset="0"/>
              </a:rPr>
              <a:t>(závazná pro všechny specifické cíle a výzvy)</a:t>
            </a:r>
            <a:endParaRPr lang="cs-CZ" sz="2400" i="1" u="sng" smtClean="0">
              <a:cs typeface="Arial" charset="0"/>
            </a:endParaRPr>
          </a:p>
          <a:p>
            <a:pPr marL="457200" lvl="1" indent="0">
              <a:buFont typeface="Arial"/>
              <a:buNone/>
              <a:defRPr/>
            </a:pPr>
            <a:r>
              <a:rPr lang="cs-CZ" sz="2400" smtClean="0">
                <a:hlinkClick r:id="rId5"/>
              </a:rPr>
              <a:t>www.dotaceEU.cz/IROP</a:t>
            </a:r>
            <a:endParaRPr lang="cs-CZ" sz="2400" smtClean="0"/>
          </a:p>
          <a:p>
            <a:pPr marL="457200" lvl="1" indent="0">
              <a:buFont typeface="Arial"/>
              <a:buNone/>
              <a:defRPr/>
            </a:pPr>
            <a:endParaRPr lang="cs-CZ" sz="2400" smtClean="0"/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smtClean="0">
                <a:cs typeface="Arial" charset="0"/>
              </a:rPr>
              <a:t>Specifická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smtClean="0">
                <a:cs typeface="Arial" charset="0"/>
              </a:rPr>
              <a:t>(pro každou výzvu samostatný dokument)</a:t>
            </a:r>
            <a:r>
              <a:rPr lang="cs-CZ" sz="2400" i="1" u="sng" smtClean="0"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smtClean="0">
                <a:cs typeface="Arial" charset="0"/>
                <a:hlinkClick r:id="rId5"/>
              </a:rPr>
              <a:t>www.dotaceEU.cz/IROP</a:t>
            </a:r>
            <a:endParaRPr lang="cs-CZ" sz="240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smtClean="0"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0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Pravidla pro žadatele a příjemce</a:t>
            </a:r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10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196635"/>
              </p:ext>
            </p:extLst>
          </p:nvPr>
        </p:nvGraphicFramePr>
        <p:xfrm>
          <a:off x="179512" y="1337437"/>
          <a:ext cx="878497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 o podporu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a zadávání zakázek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</a:tr>
              <a:tr h="3564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Příjmy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Odstoupení, ukončení realizace projektu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Horizontální priority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Použité pojmy, použité zkratky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Publicita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2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Výzvy v roce 2015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vyhlášení výzev ve všech specifických cílech vyjma SC 4.1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c</a:t>
            </a:r>
            <a:r>
              <a:rPr lang="cs-CZ" sz="2200" dirty="0" smtClean="0">
                <a:solidFill>
                  <a:prstClr val="black"/>
                </a:solidFill>
              </a:rPr>
              <a:t>elkem vyhlášeno </a:t>
            </a:r>
            <a:r>
              <a:rPr lang="cs-CZ" sz="2200" b="1" dirty="0" smtClean="0">
                <a:solidFill>
                  <a:prstClr val="black"/>
                </a:solidFill>
              </a:rPr>
              <a:t>19 výzev</a:t>
            </a:r>
            <a:r>
              <a:rPr lang="cs-CZ" sz="2200" dirty="0" smtClean="0">
                <a:solidFill>
                  <a:prstClr val="black"/>
                </a:solidFill>
              </a:rPr>
              <a:t> za </a:t>
            </a:r>
            <a:r>
              <a:rPr lang="cs-CZ" sz="2200" b="1" dirty="0" smtClean="0">
                <a:solidFill>
                  <a:prstClr val="black"/>
                </a:solidFill>
              </a:rPr>
              <a:t>40 mld. Kč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prstClr val="black"/>
              </a:solidFill>
            </a:endParaRP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Výzvy a plán v roce 2016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dosud vyhlášeny 3 výzvy za více než 4 mld. Kč</a:t>
            </a:r>
            <a:endParaRPr lang="cs-CZ" sz="2200" dirty="0">
              <a:solidFill>
                <a:prstClr val="black"/>
              </a:solidFill>
            </a:endParaRP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celkem plánováno </a:t>
            </a:r>
            <a:r>
              <a:rPr lang="cs-CZ" sz="2200" b="1" dirty="0" smtClean="0">
                <a:solidFill>
                  <a:prstClr val="black"/>
                </a:solidFill>
              </a:rPr>
              <a:t>45 výzev</a:t>
            </a:r>
            <a:r>
              <a:rPr lang="cs-CZ" sz="2200" dirty="0" smtClean="0">
                <a:solidFill>
                  <a:prstClr val="black"/>
                </a:solidFill>
              </a:rPr>
              <a:t> za </a:t>
            </a:r>
            <a:r>
              <a:rPr lang="cs-CZ" sz="2200" b="1" dirty="0" smtClean="0">
                <a:solidFill>
                  <a:prstClr val="black"/>
                </a:solidFill>
              </a:rPr>
              <a:t>83 mld. Kč</a:t>
            </a:r>
          </a:p>
          <a:p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VÝZVY IROP 2015 A 2016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8522"/>
            <a:ext cx="8229600" cy="11558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en-US" sz="3200" dirty="0" err="1" smtClean="0">
                <a:solidFill>
                  <a:srgbClr val="0070C0"/>
                </a:solidFill>
              </a:rPr>
              <a:t>Strukt</a:t>
            </a:r>
            <a:r>
              <a:rPr lang="cs-CZ" sz="3200" dirty="0" smtClean="0">
                <a:solidFill>
                  <a:srgbClr val="0070C0"/>
                </a:solidFill>
              </a:rPr>
              <a:t>U</a:t>
            </a:r>
            <a:r>
              <a:rPr lang="en-US" sz="3200" dirty="0" err="1" smtClean="0">
                <a:solidFill>
                  <a:srgbClr val="0070C0"/>
                </a:solidFill>
              </a:rPr>
              <a:t>ra</a:t>
            </a:r>
            <a:r>
              <a:rPr lang="en-US" sz="3200" dirty="0" smtClean="0">
                <a:solidFill>
                  <a:srgbClr val="0070C0"/>
                </a:solidFill>
              </a:rPr>
              <a:t> IROP</a:t>
            </a:r>
            <a:br>
              <a:rPr lang="en-US" sz="3200" dirty="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152316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783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1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47676" y="1009650"/>
            <a:ext cx="838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cs-CZ" sz="2200" b="1" dirty="0" smtClean="0"/>
          </a:p>
          <a:p>
            <a:pPr lvl="0">
              <a:lnSpc>
                <a:spcPct val="150000"/>
              </a:lnSpc>
            </a:pPr>
            <a:r>
              <a:rPr lang="cs-CZ" sz="2200" b="1" dirty="0" smtClean="0">
                <a:solidFill>
                  <a:srgbClr val="0070C0"/>
                </a:solidFill>
                <a:latin typeface="Myriad Pro"/>
              </a:rPr>
              <a:t>Prioritní osa 1 - Infrastruktura</a:t>
            </a:r>
            <a:endParaRPr lang="cs-CZ" sz="2200" dirty="0" smtClean="0">
              <a:solidFill>
                <a:srgbClr val="0070C0"/>
              </a:solidFill>
              <a:latin typeface="Myriad Pro"/>
            </a:endParaRP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</a:t>
            </a:r>
            <a:r>
              <a:rPr lang="cs-CZ" sz="2200" b="1" dirty="0">
                <a:latin typeface="Myriad Pro"/>
              </a:rPr>
              <a:t>1.1 </a:t>
            </a:r>
            <a:r>
              <a:rPr lang="cs-CZ" sz="2200" dirty="0" smtClean="0">
                <a:latin typeface="Myriad Pro"/>
              </a:rPr>
              <a:t>Zvýšení </a:t>
            </a:r>
            <a:r>
              <a:rPr lang="cs-CZ" sz="2200" dirty="0">
                <a:latin typeface="Myriad Pro"/>
              </a:rPr>
              <a:t>regionální mobility prostřednictvím modernizace </a:t>
            </a:r>
            <a:endParaRPr lang="cs-CZ" sz="2200" dirty="0" smtClean="0">
              <a:latin typeface="Myriad Pro"/>
            </a:endParaRP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a rozvoje sítí </a:t>
            </a:r>
            <a:r>
              <a:rPr lang="cs-CZ" sz="2200" dirty="0">
                <a:latin typeface="Myriad Pro"/>
              </a:rPr>
              <a:t>regionální silniční infrastruktury navazující </a:t>
            </a:r>
            <a:r>
              <a:rPr lang="cs-CZ" sz="2200" dirty="0" smtClean="0">
                <a:latin typeface="Myriad Pro"/>
              </a:rPr>
              <a:t>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na síť </a:t>
            </a:r>
            <a:r>
              <a:rPr lang="cs-CZ" sz="2200" dirty="0">
                <a:latin typeface="Myriad Pro"/>
              </a:rPr>
              <a:t>TEN-T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1.2 </a:t>
            </a:r>
            <a:r>
              <a:rPr lang="cs-CZ" sz="2200" dirty="0">
                <a:latin typeface="Myriad Pro"/>
              </a:rPr>
              <a:t>Zvýšení podílu udržitelných forem dopravy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1.3 </a:t>
            </a:r>
            <a:r>
              <a:rPr lang="cs-CZ" sz="2200" dirty="0">
                <a:latin typeface="Myriad Pro"/>
              </a:rPr>
              <a:t>Zvýšení připravenosti k řešení a řízení rizik a </a:t>
            </a:r>
            <a:r>
              <a:rPr lang="cs-CZ" sz="2200" dirty="0" smtClean="0">
                <a:latin typeface="Myriad Pro"/>
              </a:rPr>
              <a:t>katastrof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3039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2 - Lidé</a:t>
            </a:r>
          </a:p>
          <a:p>
            <a:pPr algn="just"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2.1 </a:t>
            </a:r>
            <a:r>
              <a:rPr lang="cs-CZ" sz="2200" dirty="0">
                <a:latin typeface="Myriad Pro"/>
              </a:rPr>
              <a:t>Zvýšení</a:t>
            </a:r>
            <a:r>
              <a:rPr lang="cs-CZ" sz="2200" dirty="0" smtClean="0">
                <a:latin typeface="Myriad Pro"/>
              </a:rPr>
              <a:t> kvality a dostupnosti služeb vedoucí k sociální 	</a:t>
            </a:r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inkluzi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2.2 </a:t>
            </a:r>
            <a:r>
              <a:rPr lang="cs-CZ" sz="2200" dirty="0" smtClean="0">
                <a:latin typeface="Myriad Pro"/>
              </a:rPr>
              <a:t>Vznik nových a rozvoj existujících podnikatelských aktivit</a:t>
            </a:r>
          </a:p>
          <a:p>
            <a:pPr algn="just"/>
            <a:r>
              <a:rPr lang="cs-CZ" sz="2200" dirty="0" smtClean="0">
                <a:latin typeface="Myriad Pro"/>
              </a:rPr>
              <a:t>	 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2.3 </a:t>
            </a:r>
            <a:r>
              <a:rPr lang="cs-CZ" sz="2200" dirty="0" smtClean="0">
                <a:latin typeface="Myriad Pro"/>
              </a:rPr>
              <a:t>Rozvoj infrastruktury pro poskytování zdravotních služeb      </a:t>
            </a:r>
          </a:p>
          <a:p>
            <a:pPr algn="just"/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a  péče o zdraví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2.4 </a:t>
            </a:r>
            <a:r>
              <a:rPr lang="cs-CZ" sz="2200" dirty="0" smtClean="0">
                <a:latin typeface="Myriad Pro"/>
              </a:rPr>
              <a:t>Zvýšení kvality a dostupnosti infrastruktury pro vzdělávání 	 a celoživotní učení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2.5 </a:t>
            </a:r>
            <a:r>
              <a:rPr lang="cs-CZ" sz="2200" dirty="0" smtClean="0">
                <a:latin typeface="Myriad Pro"/>
              </a:rPr>
              <a:t>Snížení energetické náročnosti v sektoru bydlení</a:t>
            </a:r>
            <a:endParaRPr lang="cs-CZ" sz="2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56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</TotalTime>
  <Words>865</Words>
  <Application>Microsoft Office PowerPoint</Application>
  <PresentationFormat>Předvádění na obrazovce (4:3)</PresentationFormat>
  <Paragraphs>393</Paragraphs>
  <Slides>38</Slides>
  <Notes>34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Martina Fišerová</cp:lastModifiedBy>
  <cp:revision>517</cp:revision>
  <cp:lastPrinted>2015-01-29T12:55:59Z</cp:lastPrinted>
  <dcterms:created xsi:type="dcterms:W3CDTF">2014-10-03T06:20:14Z</dcterms:created>
  <dcterms:modified xsi:type="dcterms:W3CDTF">2016-02-23T07:10:31Z</dcterms:modified>
</cp:coreProperties>
</file>