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2"/>
  </p:notesMasterIdLst>
  <p:handoutMasterIdLst>
    <p:handoutMasterId r:id="rId73"/>
  </p:handoutMasterIdLst>
  <p:sldIdLst>
    <p:sldId id="256" r:id="rId5"/>
    <p:sldId id="443" r:id="rId6"/>
    <p:sldId id="444"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 id="461" r:id="rId24"/>
    <p:sldId id="462" r:id="rId25"/>
    <p:sldId id="463" r:id="rId26"/>
    <p:sldId id="464" r:id="rId27"/>
    <p:sldId id="465" r:id="rId28"/>
    <p:sldId id="466" r:id="rId29"/>
    <p:sldId id="467" r:id="rId30"/>
    <p:sldId id="468" r:id="rId31"/>
    <p:sldId id="469" r:id="rId32"/>
    <p:sldId id="470" r:id="rId33"/>
    <p:sldId id="471" r:id="rId34"/>
    <p:sldId id="481" r:id="rId35"/>
    <p:sldId id="475" r:id="rId36"/>
    <p:sldId id="430" r:id="rId37"/>
    <p:sldId id="476" r:id="rId38"/>
    <p:sldId id="360" r:id="rId39"/>
    <p:sldId id="483" r:id="rId40"/>
    <p:sldId id="425" r:id="rId41"/>
    <p:sldId id="477" r:id="rId42"/>
    <p:sldId id="433" r:id="rId43"/>
    <p:sldId id="409" r:id="rId44"/>
    <p:sldId id="421" r:id="rId45"/>
    <p:sldId id="473" r:id="rId46"/>
    <p:sldId id="485" r:id="rId47"/>
    <p:sldId id="484" r:id="rId48"/>
    <p:sldId id="426" r:id="rId49"/>
    <p:sldId id="427" r:id="rId50"/>
    <p:sldId id="474" r:id="rId51"/>
    <p:sldId id="482" r:id="rId52"/>
    <p:sldId id="422" r:id="rId53"/>
    <p:sldId id="478" r:id="rId54"/>
    <p:sldId id="415" r:id="rId55"/>
    <p:sldId id="416" r:id="rId56"/>
    <p:sldId id="479" r:id="rId57"/>
    <p:sldId id="418" r:id="rId58"/>
    <p:sldId id="480" r:id="rId59"/>
    <p:sldId id="432" r:id="rId60"/>
    <p:sldId id="434" r:id="rId61"/>
    <p:sldId id="436" r:id="rId62"/>
    <p:sldId id="437" r:id="rId63"/>
    <p:sldId id="438" r:id="rId64"/>
    <p:sldId id="439" r:id="rId65"/>
    <p:sldId id="440" r:id="rId66"/>
    <p:sldId id="424" r:id="rId67"/>
    <p:sldId id="472" r:id="rId68"/>
    <p:sldId id="442" r:id="rId69"/>
    <p:sldId id="429" r:id="rId70"/>
    <p:sldId id="259" r:id="rId71"/>
  </p:sldIdLst>
  <p:sldSz cx="9144000" cy="6858000" type="screen4x3"/>
  <p:notesSz cx="67818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límová" initials="Vilímová" lastIdx="3" clrIdx="0"/>
  <p:cmAuthor id="1" name="Ondřej Pešek" initials="O.P." lastIdx="1" clrIdx="1"/>
  <p:cmAuthor id="2" name="uzivatel" initials="u" lastIdx="15" clrIdx="2"/>
  <p:cmAuthor id="3" name="Martina Fišerová" initials="M.F."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7" autoAdjust="0"/>
    <p:restoredTop sz="87848" autoAdjust="0"/>
  </p:normalViewPr>
  <p:slideViewPr>
    <p:cSldViewPr snapToGrid="0" snapToObjects="1">
      <p:cViewPr>
        <p:scale>
          <a:sx n="100" d="100"/>
          <a:sy n="100" d="100"/>
        </p:scale>
        <p:origin x="-1944" y="-462"/>
      </p:cViewPr>
      <p:guideLst>
        <p:guide orient="horz" pos="2160"/>
        <p:guide pos="2880"/>
      </p:guideLst>
    </p:cSldViewPr>
  </p:slideViewPr>
  <p:outlineViewPr>
    <p:cViewPr>
      <p:scale>
        <a:sx n="33" d="100"/>
        <a:sy n="33" d="100"/>
      </p:scale>
      <p:origin x="0" y="64272"/>
    </p:cViewPr>
  </p:outlineViewPr>
  <p:notesTextViewPr>
    <p:cViewPr>
      <p:scale>
        <a:sx n="100" d="100"/>
        <a:sy n="100" d="100"/>
      </p:scale>
      <p:origin x="0" y="0"/>
    </p:cViewPr>
  </p:notesTextViewPr>
  <p:notesViewPr>
    <p:cSldViewPr snapToGrid="0" snapToObjects="1">
      <p:cViewPr varScale="1">
        <p:scale>
          <a:sx n="89" d="100"/>
          <a:sy n="89" d="100"/>
        </p:scale>
        <p:origin x="-2004" y="-114"/>
      </p:cViewPr>
      <p:guideLst>
        <p:guide orient="horz" pos="3126"/>
        <p:guide pos="21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4"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4"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8AB0A-7BED-45CC-8968-54C5D48470FD}" type="doc">
      <dgm:prSet loTypeId="urn:microsoft.com/office/officeart/2005/8/layout/vList4#1" loCatId="list" qsTypeId="urn:microsoft.com/office/officeart/2005/8/quickstyle/simple3" qsCatId="simple" csTypeId="urn:microsoft.com/office/officeart/2005/8/colors/accent1_2" csCatId="accent1" phldr="1"/>
      <dgm:spPr/>
      <dgm:t>
        <a:bodyPr/>
        <a:lstStyle/>
        <a:p>
          <a:endParaRPr lang="cs-CZ"/>
        </a:p>
      </dgm:t>
    </dgm:pt>
    <dgm:pt modelId="{38804BD3-7704-44DB-93A2-A6FB8DF386BF}">
      <dgm:prSet phldrT="[Text]" custT="1"/>
      <dgm:spPr/>
      <dgm:t>
        <a:bodyPr/>
        <a:lstStyle/>
        <a:p>
          <a:r>
            <a:rPr lang="cs-CZ" sz="1600" b="1" dirty="0" smtClean="0"/>
            <a:t>Prioritní osa 1 - Infrastruktura</a:t>
          </a:r>
          <a:endParaRPr lang="cs-CZ" sz="1600" b="1" dirty="0"/>
        </a:p>
      </dgm:t>
    </dgm:pt>
    <dgm:pt modelId="{5AECA738-EC58-4AD8-B30B-720E0E369E9D}" type="parTrans" cxnId="{B64F7126-809B-46FA-8512-AB45C1CB52DD}">
      <dgm:prSet/>
      <dgm:spPr/>
      <dgm:t>
        <a:bodyPr/>
        <a:lstStyle/>
        <a:p>
          <a:endParaRPr lang="cs-CZ"/>
        </a:p>
      </dgm:t>
    </dgm:pt>
    <dgm:pt modelId="{97E853D5-3B2B-4DCE-BF44-F459F80E6EE5}" type="sibTrans" cxnId="{B64F7126-809B-46FA-8512-AB45C1CB52DD}">
      <dgm:prSet/>
      <dgm:spPr/>
      <dgm:t>
        <a:bodyPr/>
        <a:lstStyle/>
        <a:p>
          <a:endParaRPr lang="cs-CZ"/>
        </a:p>
      </dgm:t>
    </dgm:pt>
    <dgm:pt modelId="{C5C86733-1C4E-4ABE-BC8B-70E73BF8076C}">
      <dgm:prSet phldrT="[Text]" custT="1"/>
      <dgm:spPr/>
      <dgm:t>
        <a:bodyPr/>
        <a:lstStyle/>
        <a:p>
          <a:r>
            <a:rPr lang="cs-CZ" sz="1200" dirty="0" smtClean="0"/>
            <a:t>Konkurenceschopné, dostupné a bezpečné regiony</a:t>
          </a:r>
          <a:endParaRPr lang="cs-CZ" sz="1200" dirty="0"/>
        </a:p>
      </dgm:t>
    </dgm:pt>
    <dgm:pt modelId="{AEF1FBBF-C95F-45ED-A8E1-CE69CDF9D44F}" type="parTrans" cxnId="{15A7B2A0-6A73-413A-BB86-87F351908914}">
      <dgm:prSet/>
      <dgm:spPr/>
      <dgm:t>
        <a:bodyPr/>
        <a:lstStyle/>
        <a:p>
          <a:endParaRPr lang="cs-CZ"/>
        </a:p>
      </dgm:t>
    </dgm:pt>
    <dgm:pt modelId="{286C2363-6DA5-4FB5-8346-569610400F7C}" type="sibTrans" cxnId="{15A7B2A0-6A73-413A-BB86-87F351908914}">
      <dgm:prSet/>
      <dgm:spPr/>
      <dgm:t>
        <a:bodyPr/>
        <a:lstStyle/>
        <a:p>
          <a:endParaRPr lang="cs-CZ"/>
        </a:p>
      </dgm:t>
    </dgm:pt>
    <dgm:pt modelId="{A8C219C7-9F00-4E75-8B16-481975849224}">
      <dgm:prSet phldrT="[Text]" custT="1"/>
      <dgm:spPr/>
      <dgm:t>
        <a:bodyPr/>
        <a:lstStyle/>
        <a:p>
          <a:r>
            <a:rPr lang="cs-CZ" sz="1200" dirty="0" smtClean="0"/>
            <a:t>Alokace 1,6 mld. EUR</a:t>
          </a:r>
          <a:endParaRPr lang="cs-CZ" sz="1200" dirty="0"/>
        </a:p>
      </dgm:t>
    </dgm:pt>
    <dgm:pt modelId="{3D529C3B-331C-4A53-8447-64F92C02A4C9}" type="parTrans" cxnId="{DC478773-C6CC-4E8E-9071-ECCDF2C2EF2E}">
      <dgm:prSet/>
      <dgm:spPr/>
      <dgm:t>
        <a:bodyPr/>
        <a:lstStyle/>
        <a:p>
          <a:endParaRPr lang="cs-CZ"/>
        </a:p>
      </dgm:t>
    </dgm:pt>
    <dgm:pt modelId="{7EDC45D9-79A5-434A-AB8A-41008476D2F4}" type="sibTrans" cxnId="{DC478773-C6CC-4E8E-9071-ECCDF2C2EF2E}">
      <dgm:prSet/>
      <dgm:spPr/>
      <dgm:t>
        <a:bodyPr/>
        <a:lstStyle/>
        <a:p>
          <a:endParaRPr lang="cs-CZ"/>
        </a:p>
      </dgm:t>
    </dgm:pt>
    <dgm:pt modelId="{855CB492-B9C1-4831-9453-D02DC01556CB}">
      <dgm:prSet phldrT="[Text]" custT="1"/>
      <dgm:spPr/>
      <dgm:t>
        <a:bodyPr/>
        <a:lstStyle/>
        <a:p>
          <a:r>
            <a:rPr lang="cs-CZ" sz="1600" b="1" dirty="0" smtClean="0"/>
            <a:t>Prioritní osa 2 - Lidé</a:t>
          </a:r>
          <a:endParaRPr lang="cs-CZ" sz="1600" b="1" dirty="0"/>
        </a:p>
      </dgm:t>
    </dgm:pt>
    <dgm:pt modelId="{46A500E4-F521-4FED-80BC-55EF97D6434D}" type="parTrans" cxnId="{E1E70704-B184-417B-9262-1209773EB354}">
      <dgm:prSet/>
      <dgm:spPr/>
      <dgm:t>
        <a:bodyPr/>
        <a:lstStyle/>
        <a:p>
          <a:endParaRPr lang="cs-CZ"/>
        </a:p>
      </dgm:t>
    </dgm:pt>
    <dgm:pt modelId="{89B1A5F6-0C83-44AA-BDC4-F0486C8FEB1C}" type="sibTrans" cxnId="{E1E70704-B184-417B-9262-1209773EB354}">
      <dgm:prSet/>
      <dgm:spPr/>
      <dgm:t>
        <a:bodyPr/>
        <a:lstStyle/>
        <a:p>
          <a:endParaRPr lang="cs-CZ"/>
        </a:p>
      </dgm:t>
    </dgm:pt>
    <dgm:pt modelId="{098ADAF1-68DC-4019-95EC-CF9DEA0595F5}">
      <dgm:prSet phldrT="[Text]" custT="1"/>
      <dgm:spPr/>
      <dgm:t>
        <a:bodyPr/>
        <a:lstStyle/>
        <a:p>
          <a:r>
            <a:rPr lang="cs-CZ" sz="1200" dirty="0" smtClean="0"/>
            <a:t>Zkvalitnění veřejných služeb a podmínek života pro obyvatele regionů</a:t>
          </a:r>
          <a:endParaRPr lang="cs-CZ" sz="1200" dirty="0"/>
        </a:p>
      </dgm:t>
    </dgm:pt>
    <dgm:pt modelId="{BBC28CAB-1411-42FD-AE69-490F5FA47BCC}" type="parTrans" cxnId="{0D1EA085-623E-4D57-808B-B23AF2C24995}">
      <dgm:prSet/>
      <dgm:spPr/>
      <dgm:t>
        <a:bodyPr/>
        <a:lstStyle/>
        <a:p>
          <a:endParaRPr lang="cs-CZ"/>
        </a:p>
      </dgm:t>
    </dgm:pt>
    <dgm:pt modelId="{3601A7EA-3FDB-4E9C-A299-B4AF145636B4}" type="sibTrans" cxnId="{0D1EA085-623E-4D57-808B-B23AF2C24995}">
      <dgm:prSet/>
      <dgm:spPr/>
      <dgm:t>
        <a:bodyPr/>
        <a:lstStyle/>
        <a:p>
          <a:endParaRPr lang="cs-CZ"/>
        </a:p>
      </dgm:t>
    </dgm:pt>
    <dgm:pt modelId="{75152ED6-09D4-4CB2-B330-0EBA2A1F6BEE}">
      <dgm:prSet phldrT="[Text]" custT="1"/>
      <dgm:spPr/>
      <dgm:t>
        <a:bodyPr/>
        <a:lstStyle/>
        <a:p>
          <a:r>
            <a:rPr lang="cs-CZ" sz="1200" dirty="0" smtClean="0"/>
            <a:t>Alokace 1,7 mld. EUR</a:t>
          </a:r>
          <a:endParaRPr lang="cs-CZ" sz="1200" dirty="0"/>
        </a:p>
      </dgm:t>
    </dgm:pt>
    <dgm:pt modelId="{CC109D3F-9445-4552-9CA0-A9E9B002361B}" type="parTrans" cxnId="{7442FBE8-417F-4111-B6ED-AEAE7C9C435B}">
      <dgm:prSet/>
      <dgm:spPr/>
      <dgm:t>
        <a:bodyPr/>
        <a:lstStyle/>
        <a:p>
          <a:endParaRPr lang="cs-CZ"/>
        </a:p>
      </dgm:t>
    </dgm:pt>
    <dgm:pt modelId="{C930B535-36DD-47E2-9858-8F6E44F2C9EA}" type="sibTrans" cxnId="{7442FBE8-417F-4111-B6ED-AEAE7C9C435B}">
      <dgm:prSet/>
      <dgm:spPr/>
      <dgm:t>
        <a:bodyPr/>
        <a:lstStyle/>
        <a:p>
          <a:endParaRPr lang="cs-CZ"/>
        </a:p>
      </dgm:t>
    </dgm:pt>
    <dgm:pt modelId="{D74C87B0-8199-4D82-97CA-8716D0810C88}">
      <dgm:prSet phldrT="[Text]" custT="1"/>
      <dgm:spPr/>
      <dgm:t>
        <a:bodyPr/>
        <a:lstStyle/>
        <a:p>
          <a:r>
            <a:rPr lang="cs-CZ" sz="1600" b="1" dirty="0" smtClean="0"/>
            <a:t>Prioritní osa 3 - Instituce</a:t>
          </a:r>
          <a:endParaRPr lang="cs-CZ" sz="1600" b="1" dirty="0"/>
        </a:p>
      </dgm:t>
    </dgm:pt>
    <dgm:pt modelId="{BA6FD47A-7786-47D8-9381-A1E3D218F4E4}" type="parTrans" cxnId="{CC11735D-CD9A-491C-AEF0-7073EE76FB85}">
      <dgm:prSet/>
      <dgm:spPr/>
      <dgm:t>
        <a:bodyPr/>
        <a:lstStyle/>
        <a:p>
          <a:endParaRPr lang="cs-CZ"/>
        </a:p>
      </dgm:t>
    </dgm:pt>
    <dgm:pt modelId="{63D68963-997E-49B1-9594-476FD97AA95B}" type="sibTrans" cxnId="{CC11735D-CD9A-491C-AEF0-7073EE76FB85}">
      <dgm:prSet/>
      <dgm:spPr/>
      <dgm:t>
        <a:bodyPr/>
        <a:lstStyle/>
        <a:p>
          <a:endParaRPr lang="cs-CZ"/>
        </a:p>
      </dgm:t>
    </dgm:pt>
    <dgm:pt modelId="{34C60AC1-3BAF-4349-9B04-1EBEAA6874AE}">
      <dgm:prSet phldrT="[Text]" custT="1"/>
      <dgm:spPr/>
      <dgm:t>
        <a:bodyPr/>
        <a:lstStyle/>
        <a:p>
          <a:r>
            <a:rPr lang="cs-CZ" sz="1200" dirty="0" smtClean="0"/>
            <a:t>Dobrá správa území a zefektivnění veřejných institucí</a:t>
          </a:r>
          <a:endParaRPr lang="cs-CZ" sz="1200" dirty="0"/>
        </a:p>
      </dgm:t>
    </dgm:pt>
    <dgm:pt modelId="{B31C10BD-BE4E-4EEF-981F-25C40EBC00D4}" type="parTrans" cxnId="{3D52D5DF-88CF-4499-8222-584F5AB467B0}">
      <dgm:prSet/>
      <dgm:spPr/>
      <dgm:t>
        <a:bodyPr/>
        <a:lstStyle/>
        <a:p>
          <a:endParaRPr lang="cs-CZ"/>
        </a:p>
      </dgm:t>
    </dgm:pt>
    <dgm:pt modelId="{23EAEF30-F210-45C2-A3C7-7E5016B64A98}" type="sibTrans" cxnId="{3D52D5DF-88CF-4499-8222-584F5AB467B0}">
      <dgm:prSet/>
      <dgm:spPr/>
      <dgm:t>
        <a:bodyPr/>
        <a:lstStyle/>
        <a:p>
          <a:endParaRPr lang="cs-CZ"/>
        </a:p>
      </dgm:t>
    </dgm:pt>
    <dgm:pt modelId="{273BDC39-9757-4293-83AA-A9E9CC915DA0}">
      <dgm:prSet phldrT="[Text]" custT="1"/>
      <dgm:spPr/>
      <dgm:t>
        <a:bodyPr/>
        <a:lstStyle/>
        <a:p>
          <a:r>
            <a:rPr lang="cs-CZ" sz="1200" dirty="0" smtClean="0"/>
            <a:t>Alokace 0,8 mld. EUR</a:t>
          </a:r>
          <a:endParaRPr lang="cs-CZ" sz="1200" dirty="0"/>
        </a:p>
      </dgm:t>
    </dgm:pt>
    <dgm:pt modelId="{982DFF29-8236-4E99-97CE-FD76D273CBEC}" type="parTrans" cxnId="{CF6D3D8A-7289-43F1-82F2-5F5C4672169C}">
      <dgm:prSet/>
      <dgm:spPr/>
      <dgm:t>
        <a:bodyPr/>
        <a:lstStyle/>
        <a:p>
          <a:endParaRPr lang="cs-CZ"/>
        </a:p>
      </dgm:t>
    </dgm:pt>
    <dgm:pt modelId="{13EEE600-D28C-4CBF-9128-6CDA52976D52}" type="sibTrans" cxnId="{CF6D3D8A-7289-43F1-82F2-5F5C4672169C}">
      <dgm:prSet/>
      <dgm:spPr/>
      <dgm:t>
        <a:bodyPr/>
        <a:lstStyle/>
        <a:p>
          <a:endParaRPr lang="cs-CZ"/>
        </a:p>
      </dgm:t>
    </dgm:pt>
    <dgm:pt modelId="{D3784C62-6E03-4E88-AA8E-EC0DCEAD96BC}">
      <dgm:prSet custT="1"/>
      <dgm:spPr/>
      <dgm:t>
        <a:bodyPr/>
        <a:lstStyle/>
        <a:p>
          <a:endParaRPr lang="cs-CZ" sz="1900" b="1" dirty="0" smtClean="0"/>
        </a:p>
        <a:p>
          <a:r>
            <a:rPr lang="cs-CZ" sz="1600" b="1" dirty="0" smtClean="0"/>
            <a:t>Prioritní osa 4 - Komunitně vedený místní rozvoj</a:t>
          </a:r>
        </a:p>
        <a:p>
          <a:r>
            <a:rPr lang="cs-CZ" sz="1400" dirty="0" smtClean="0"/>
            <a:t> - </a:t>
          </a:r>
          <a:r>
            <a:rPr lang="cs-CZ" sz="1200" dirty="0" smtClean="0"/>
            <a:t>Alokace 390 mil. EUR</a:t>
          </a:r>
        </a:p>
        <a:p>
          <a:r>
            <a:rPr lang="cs-CZ" sz="1200" dirty="0" smtClean="0"/>
            <a:t>  - Posílení CLLD, provozní a animační náklady</a:t>
          </a:r>
        </a:p>
        <a:p>
          <a:endParaRPr lang="cs-CZ" sz="1500" dirty="0" smtClean="0"/>
        </a:p>
        <a:p>
          <a:r>
            <a:rPr lang="cs-CZ" sz="1800" dirty="0" smtClean="0"/>
            <a:t> </a:t>
          </a:r>
          <a:endParaRPr lang="cs-CZ" sz="1800" dirty="0"/>
        </a:p>
      </dgm:t>
    </dgm:pt>
    <dgm:pt modelId="{7AF4961A-ED0F-4EDC-8D12-D24EE5DE0A42}" type="sibTrans" cxnId="{B38F51DE-8E25-4857-B3F8-75840DF3F177}">
      <dgm:prSet/>
      <dgm:spPr/>
      <dgm:t>
        <a:bodyPr/>
        <a:lstStyle/>
        <a:p>
          <a:endParaRPr lang="cs-CZ"/>
        </a:p>
      </dgm:t>
    </dgm:pt>
    <dgm:pt modelId="{9D3428C1-5D9B-4B48-89F0-11E980CE6367}" type="parTrans" cxnId="{B38F51DE-8E25-4857-B3F8-75840DF3F177}">
      <dgm:prSet/>
      <dgm:spPr/>
      <dgm:t>
        <a:bodyPr/>
        <a:lstStyle/>
        <a:p>
          <a:endParaRPr lang="cs-CZ"/>
        </a:p>
      </dgm:t>
    </dgm:pt>
    <dgm:pt modelId="{9BEAB610-B179-412C-A911-0AE990A76040}">
      <dgm:prSet phldrT="[Text]" custT="1"/>
      <dgm:spPr/>
      <dgm:t>
        <a:bodyPr/>
        <a:lstStyle/>
        <a:p>
          <a:r>
            <a:rPr lang="cs-CZ" sz="1200" dirty="0" smtClean="0"/>
            <a:t>Doprava, integrované dopravní systémy, IZS</a:t>
          </a:r>
          <a:endParaRPr lang="cs-CZ" sz="1200" dirty="0"/>
        </a:p>
      </dgm:t>
    </dgm:pt>
    <dgm:pt modelId="{B058C57C-1932-4F82-B960-E9ABCE39DA10}" type="parTrans" cxnId="{4B201E5A-B514-43A8-9FF2-13EE75C6267D}">
      <dgm:prSet/>
      <dgm:spPr/>
      <dgm:t>
        <a:bodyPr/>
        <a:lstStyle/>
        <a:p>
          <a:endParaRPr lang="cs-CZ"/>
        </a:p>
      </dgm:t>
    </dgm:pt>
    <dgm:pt modelId="{3EB8B75A-1CCF-4180-9542-77B7289E93F6}" type="sibTrans" cxnId="{4B201E5A-B514-43A8-9FF2-13EE75C6267D}">
      <dgm:prSet/>
      <dgm:spPr/>
      <dgm:t>
        <a:bodyPr/>
        <a:lstStyle/>
        <a:p>
          <a:endParaRPr lang="cs-CZ"/>
        </a:p>
      </dgm:t>
    </dgm:pt>
    <dgm:pt modelId="{CE8BA2DC-6A07-4136-AE2C-02E787173318}">
      <dgm:prSet phldrT="[Text]" custT="1"/>
      <dgm:spPr/>
      <dgm:t>
        <a:bodyPr/>
        <a:lstStyle/>
        <a:p>
          <a:r>
            <a:rPr lang="cs-CZ" sz="1200" dirty="0" smtClean="0"/>
            <a:t>Sociální služby/bydlení, sociální podnikání, zdravotní péče, vzdělávání, zateplování</a:t>
          </a:r>
          <a:endParaRPr lang="cs-CZ" sz="1200" dirty="0"/>
        </a:p>
      </dgm:t>
    </dgm:pt>
    <dgm:pt modelId="{2364E369-AC98-4AC6-8070-77B5CDF58140}" type="parTrans" cxnId="{2BE8E23A-86C2-47E7-AB01-A3AC2D35367C}">
      <dgm:prSet/>
      <dgm:spPr/>
      <dgm:t>
        <a:bodyPr/>
        <a:lstStyle/>
        <a:p>
          <a:endParaRPr lang="cs-CZ"/>
        </a:p>
      </dgm:t>
    </dgm:pt>
    <dgm:pt modelId="{1EF5AC0F-9C89-46BA-931D-093812BF1C36}" type="sibTrans" cxnId="{2BE8E23A-86C2-47E7-AB01-A3AC2D35367C}">
      <dgm:prSet/>
      <dgm:spPr/>
      <dgm:t>
        <a:bodyPr/>
        <a:lstStyle/>
        <a:p>
          <a:endParaRPr lang="cs-CZ"/>
        </a:p>
      </dgm:t>
    </dgm:pt>
    <dgm:pt modelId="{011776CB-E079-448D-8CBF-0D6A1B0031D4}">
      <dgm:prSet phldrT="[Text]"/>
      <dgm:spPr/>
      <dgm:t>
        <a:bodyPr/>
        <a:lstStyle/>
        <a:p>
          <a:endParaRPr lang="cs-CZ" sz="1100" dirty="0"/>
        </a:p>
      </dgm:t>
    </dgm:pt>
    <dgm:pt modelId="{96EFE842-57A1-4857-AB91-F6EC5AF4C58A}" type="parTrans" cxnId="{A37C4BF5-B775-4ED6-85F3-E253392DFE69}">
      <dgm:prSet/>
      <dgm:spPr/>
      <dgm:t>
        <a:bodyPr/>
        <a:lstStyle/>
        <a:p>
          <a:endParaRPr lang="cs-CZ"/>
        </a:p>
      </dgm:t>
    </dgm:pt>
    <dgm:pt modelId="{6E105E89-4A89-4F46-9629-6926A46E3211}" type="sibTrans" cxnId="{A37C4BF5-B775-4ED6-85F3-E253392DFE69}">
      <dgm:prSet/>
      <dgm:spPr/>
      <dgm:t>
        <a:bodyPr/>
        <a:lstStyle/>
        <a:p>
          <a:endParaRPr lang="cs-CZ"/>
        </a:p>
      </dgm:t>
    </dgm:pt>
    <dgm:pt modelId="{F883D463-9FC1-405D-86B6-DFDB1BF4DFD4}">
      <dgm:prSet phldrT="[Text]" custT="1"/>
      <dgm:spPr/>
      <dgm:t>
        <a:bodyPr/>
        <a:lstStyle/>
        <a:p>
          <a:r>
            <a:rPr lang="cs-CZ" sz="1200" dirty="0" smtClean="0"/>
            <a:t>Kulturní dědictví, e-Government, dokumenty územního rozvoje</a:t>
          </a:r>
          <a:endParaRPr lang="cs-CZ" sz="1200" dirty="0"/>
        </a:p>
      </dgm:t>
    </dgm:pt>
    <dgm:pt modelId="{4089294D-1236-4D90-A4CA-5ABFB48B4A69}" type="parTrans" cxnId="{C682256E-1973-4AC7-954E-3675913CCEA0}">
      <dgm:prSet/>
      <dgm:spPr/>
      <dgm:t>
        <a:bodyPr/>
        <a:lstStyle/>
        <a:p>
          <a:endParaRPr lang="cs-CZ"/>
        </a:p>
      </dgm:t>
    </dgm:pt>
    <dgm:pt modelId="{C7B43A55-CB70-4631-995C-E69EA77BC0FA}" type="sibTrans" cxnId="{C682256E-1973-4AC7-954E-3675913CCEA0}">
      <dgm:prSet/>
      <dgm:spPr/>
      <dgm:t>
        <a:bodyPr/>
        <a:lstStyle/>
        <a:p>
          <a:endParaRPr lang="cs-CZ"/>
        </a:p>
      </dgm:t>
    </dgm:pt>
    <dgm:pt modelId="{8A587B36-857B-41ED-B7A7-D47113F79935}" type="pres">
      <dgm:prSet presAssocID="{A518AB0A-7BED-45CC-8968-54C5D48470FD}" presName="linear" presStyleCnt="0">
        <dgm:presLayoutVars>
          <dgm:dir/>
          <dgm:resizeHandles val="exact"/>
        </dgm:presLayoutVars>
      </dgm:prSet>
      <dgm:spPr/>
      <dgm:t>
        <a:bodyPr/>
        <a:lstStyle/>
        <a:p>
          <a:endParaRPr lang="cs-CZ"/>
        </a:p>
      </dgm:t>
    </dgm:pt>
    <dgm:pt modelId="{64EB5DFD-492E-47C2-A4DD-BBD451AF4F4E}" type="pres">
      <dgm:prSet presAssocID="{38804BD3-7704-44DB-93A2-A6FB8DF386BF}" presName="comp" presStyleCnt="0"/>
      <dgm:spPr/>
    </dgm:pt>
    <dgm:pt modelId="{50CD8E78-60B6-449B-AD20-121950675E4A}" type="pres">
      <dgm:prSet presAssocID="{38804BD3-7704-44DB-93A2-A6FB8DF386BF}" presName="box" presStyleLbl="node1" presStyleIdx="0" presStyleCnt="4" custLinFactNeighborX="-8126"/>
      <dgm:spPr/>
      <dgm:t>
        <a:bodyPr/>
        <a:lstStyle/>
        <a:p>
          <a:endParaRPr lang="cs-CZ"/>
        </a:p>
      </dgm:t>
    </dgm:pt>
    <dgm:pt modelId="{C72FE72D-A4DA-4420-9D63-39C025359A7F}" type="pres">
      <dgm:prSet presAssocID="{38804BD3-7704-44DB-93A2-A6FB8DF386BF}"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dgm:spPr>
      <dgm:t>
        <a:bodyPr/>
        <a:lstStyle/>
        <a:p>
          <a:endParaRPr lang="cs-CZ"/>
        </a:p>
      </dgm:t>
    </dgm:pt>
    <dgm:pt modelId="{66C8A01D-04C6-4396-8787-43DC36C8480A}" type="pres">
      <dgm:prSet presAssocID="{38804BD3-7704-44DB-93A2-A6FB8DF386BF}" presName="text" presStyleLbl="node1" presStyleIdx="0" presStyleCnt="4">
        <dgm:presLayoutVars>
          <dgm:bulletEnabled val="1"/>
        </dgm:presLayoutVars>
      </dgm:prSet>
      <dgm:spPr/>
      <dgm:t>
        <a:bodyPr/>
        <a:lstStyle/>
        <a:p>
          <a:endParaRPr lang="cs-CZ"/>
        </a:p>
      </dgm:t>
    </dgm:pt>
    <dgm:pt modelId="{93AC31F7-E6D2-45E8-BD17-C2F01F80D57E}" type="pres">
      <dgm:prSet presAssocID="{97E853D5-3B2B-4DCE-BF44-F459F80E6EE5}" presName="spacer" presStyleCnt="0"/>
      <dgm:spPr/>
    </dgm:pt>
    <dgm:pt modelId="{B249F259-2691-44EA-A647-C688963D4FA1}" type="pres">
      <dgm:prSet presAssocID="{855CB492-B9C1-4831-9453-D02DC01556CB}" presName="comp" presStyleCnt="0"/>
      <dgm:spPr/>
    </dgm:pt>
    <dgm:pt modelId="{D220A56B-34B4-4DD0-B125-97D865139D92}" type="pres">
      <dgm:prSet presAssocID="{855CB492-B9C1-4831-9453-D02DC01556CB}" presName="box" presStyleLbl="node1" presStyleIdx="1" presStyleCnt="4"/>
      <dgm:spPr/>
      <dgm:t>
        <a:bodyPr/>
        <a:lstStyle/>
        <a:p>
          <a:endParaRPr lang="cs-CZ"/>
        </a:p>
      </dgm:t>
    </dgm:pt>
    <dgm:pt modelId="{AC85F51E-059B-4E4B-88C8-BEEAF6E6C8CB}" type="pres">
      <dgm:prSet presAssocID="{855CB492-B9C1-4831-9453-D02DC01556CB}"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cs-CZ"/>
        </a:p>
      </dgm:t>
    </dgm:pt>
    <dgm:pt modelId="{6E62D4D7-9191-4501-B151-D627F722878F}" type="pres">
      <dgm:prSet presAssocID="{855CB492-B9C1-4831-9453-D02DC01556CB}" presName="text" presStyleLbl="node1" presStyleIdx="1" presStyleCnt="4">
        <dgm:presLayoutVars>
          <dgm:bulletEnabled val="1"/>
        </dgm:presLayoutVars>
      </dgm:prSet>
      <dgm:spPr/>
      <dgm:t>
        <a:bodyPr/>
        <a:lstStyle/>
        <a:p>
          <a:endParaRPr lang="cs-CZ"/>
        </a:p>
      </dgm:t>
    </dgm:pt>
    <dgm:pt modelId="{821F83A2-5DE7-4DB3-AC2F-3437098DDD8C}" type="pres">
      <dgm:prSet presAssocID="{89B1A5F6-0C83-44AA-BDC4-F0486C8FEB1C}" presName="spacer" presStyleCnt="0"/>
      <dgm:spPr/>
    </dgm:pt>
    <dgm:pt modelId="{42D704DB-7DF6-440E-B7C9-644A864B0BFF}" type="pres">
      <dgm:prSet presAssocID="{D74C87B0-8199-4D82-97CA-8716D0810C88}" presName="comp" presStyleCnt="0"/>
      <dgm:spPr/>
    </dgm:pt>
    <dgm:pt modelId="{9A27448D-784B-4861-9334-121A223779B3}" type="pres">
      <dgm:prSet presAssocID="{D74C87B0-8199-4D82-97CA-8716D0810C88}" presName="box" presStyleLbl="node1" presStyleIdx="2" presStyleCnt="4"/>
      <dgm:spPr/>
      <dgm:t>
        <a:bodyPr/>
        <a:lstStyle/>
        <a:p>
          <a:endParaRPr lang="cs-CZ"/>
        </a:p>
      </dgm:t>
    </dgm:pt>
    <dgm:pt modelId="{CB3108F3-6AC6-46B9-815A-42013ADAA734}" type="pres">
      <dgm:prSet presAssocID="{D74C87B0-8199-4D82-97CA-8716D0810C88}"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t>
        <a:bodyPr/>
        <a:lstStyle/>
        <a:p>
          <a:endParaRPr lang="cs-CZ"/>
        </a:p>
      </dgm:t>
    </dgm:pt>
    <dgm:pt modelId="{614AE268-84D0-4EF9-B74B-195569128116}" type="pres">
      <dgm:prSet presAssocID="{D74C87B0-8199-4D82-97CA-8716D0810C88}" presName="text" presStyleLbl="node1" presStyleIdx="2" presStyleCnt="4">
        <dgm:presLayoutVars>
          <dgm:bulletEnabled val="1"/>
        </dgm:presLayoutVars>
      </dgm:prSet>
      <dgm:spPr/>
      <dgm:t>
        <a:bodyPr/>
        <a:lstStyle/>
        <a:p>
          <a:endParaRPr lang="cs-CZ"/>
        </a:p>
      </dgm:t>
    </dgm:pt>
    <dgm:pt modelId="{540D9C1A-F7EF-4C42-8E40-E43DCD410462}" type="pres">
      <dgm:prSet presAssocID="{63D68963-997E-49B1-9594-476FD97AA95B}" presName="spacer" presStyleCnt="0"/>
      <dgm:spPr/>
    </dgm:pt>
    <dgm:pt modelId="{8E18C6B9-65AB-4143-ACFB-F77B95B74E4A}" type="pres">
      <dgm:prSet presAssocID="{D3784C62-6E03-4E88-AA8E-EC0DCEAD96BC}" presName="comp" presStyleCnt="0"/>
      <dgm:spPr/>
    </dgm:pt>
    <dgm:pt modelId="{9E808720-DA3C-4D88-83BC-C88B0AC710F3}" type="pres">
      <dgm:prSet presAssocID="{D3784C62-6E03-4E88-AA8E-EC0DCEAD96BC}" presName="box" presStyleLbl="node1" presStyleIdx="3" presStyleCnt="4" custLinFactNeighborX="-6703" custLinFactNeighborY="252"/>
      <dgm:spPr/>
      <dgm:t>
        <a:bodyPr/>
        <a:lstStyle/>
        <a:p>
          <a:endParaRPr lang="cs-CZ"/>
        </a:p>
      </dgm:t>
    </dgm:pt>
    <dgm:pt modelId="{5C5B56BD-76A1-46D2-95E9-D7A31171320F}" type="pres">
      <dgm:prSet presAssocID="{D3784C62-6E03-4E88-AA8E-EC0DCEAD96BC}"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3000" b="-23000"/>
          </a:stretch>
        </a:blipFill>
      </dgm:spPr>
      <dgm:t>
        <a:bodyPr/>
        <a:lstStyle/>
        <a:p>
          <a:endParaRPr lang="cs-CZ"/>
        </a:p>
      </dgm:t>
    </dgm:pt>
    <dgm:pt modelId="{C47FD7BB-128E-4643-98CA-3F319452AC98}" type="pres">
      <dgm:prSet presAssocID="{D3784C62-6E03-4E88-AA8E-EC0DCEAD96BC}" presName="text" presStyleLbl="node1" presStyleIdx="3" presStyleCnt="4">
        <dgm:presLayoutVars>
          <dgm:bulletEnabled val="1"/>
        </dgm:presLayoutVars>
      </dgm:prSet>
      <dgm:spPr/>
      <dgm:t>
        <a:bodyPr/>
        <a:lstStyle/>
        <a:p>
          <a:endParaRPr lang="cs-CZ"/>
        </a:p>
      </dgm:t>
    </dgm:pt>
  </dgm:ptLst>
  <dgm:cxnLst>
    <dgm:cxn modelId="{4B201E5A-B514-43A8-9FF2-13EE75C6267D}" srcId="{38804BD3-7704-44DB-93A2-A6FB8DF386BF}" destId="{9BEAB610-B179-412C-A911-0AE990A76040}" srcOrd="2" destOrd="0" parTransId="{B058C57C-1932-4F82-B960-E9ABCE39DA10}" sibTransId="{3EB8B75A-1CCF-4180-9542-77B7289E93F6}"/>
    <dgm:cxn modelId="{A37C4BF5-B775-4ED6-85F3-E253392DFE69}" srcId="{D74C87B0-8199-4D82-97CA-8716D0810C88}" destId="{011776CB-E079-448D-8CBF-0D6A1B0031D4}" srcOrd="3" destOrd="0" parTransId="{96EFE842-57A1-4857-AB91-F6EC5AF4C58A}" sibTransId="{6E105E89-4A89-4F46-9629-6926A46E3211}"/>
    <dgm:cxn modelId="{2E4B403A-F6FC-45E9-9422-19A4B6E15F27}" type="presOf" srcId="{C5C86733-1C4E-4ABE-BC8B-70E73BF8076C}" destId="{66C8A01D-04C6-4396-8787-43DC36C8480A}" srcOrd="1" destOrd="1" presId="urn:microsoft.com/office/officeart/2005/8/layout/vList4#1"/>
    <dgm:cxn modelId="{DC478773-C6CC-4E8E-9071-ECCDF2C2EF2E}" srcId="{38804BD3-7704-44DB-93A2-A6FB8DF386BF}" destId="{A8C219C7-9F00-4E75-8B16-481975849224}" srcOrd="1" destOrd="0" parTransId="{3D529C3B-331C-4A53-8447-64F92C02A4C9}" sibTransId="{7EDC45D9-79A5-434A-AB8A-41008476D2F4}"/>
    <dgm:cxn modelId="{6D6AEC0A-614B-495E-890E-780980080392}" type="presOf" srcId="{75152ED6-09D4-4CB2-B330-0EBA2A1F6BEE}" destId="{6E62D4D7-9191-4501-B151-D627F722878F}" srcOrd="1" destOrd="2" presId="urn:microsoft.com/office/officeart/2005/8/layout/vList4#1"/>
    <dgm:cxn modelId="{55116F20-2D00-467B-9D71-D849BF30C266}" type="presOf" srcId="{855CB492-B9C1-4831-9453-D02DC01556CB}" destId="{6E62D4D7-9191-4501-B151-D627F722878F}" srcOrd="1" destOrd="0" presId="urn:microsoft.com/office/officeart/2005/8/layout/vList4#1"/>
    <dgm:cxn modelId="{84D27D4A-DA19-4BAE-8AEE-E62499A49DEF}" type="presOf" srcId="{9BEAB610-B179-412C-A911-0AE990A76040}" destId="{50CD8E78-60B6-449B-AD20-121950675E4A}" srcOrd="0" destOrd="3" presId="urn:microsoft.com/office/officeart/2005/8/layout/vList4#1"/>
    <dgm:cxn modelId="{456E2479-3FBB-4FC4-BBE7-6C3576B371C1}" type="presOf" srcId="{D74C87B0-8199-4D82-97CA-8716D0810C88}" destId="{9A27448D-784B-4861-9334-121A223779B3}" srcOrd="0" destOrd="0" presId="urn:microsoft.com/office/officeart/2005/8/layout/vList4#1"/>
    <dgm:cxn modelId="{76C0EF9F-0BD5-47DF-BA56-6C1554E9E0D7}" type="presOf" srcId="{098ADAF1-68DC-4019-95EC-CF9DEA0595F5}" destId="{6E62D4D7-9191-4501-B151-D627F722878F}" srcOrd="1" destOrd="1" presId="urn:microsoft.com/office/officeart/2005/8/layout/vList4#1"/>
    <dgm:cxn modelId="{249AE32B-9E6F-4559-86A3-E9DAFD060757}" type="presOf" srcId="{75152ED6-09D4-4CB2-B330-0EBA2A1F6BEE}" destId="{D220A56B-34B4-4DD0-B125-97D865139D92}" srcOrd="0" destOrd="2" presId="urn:microsoft.com/office/officeart/2005/8/layout/vList4#1"/>
    <dgm:cxn modelId="{C682256E-1973-4AC7-954E-3675913CCEA0}" srcId="{D74C87B0-8199-4D82-97CA-8716D0810C88}" destId="{F883D463-9FC1-405D-86B6-DFDB1BF4DFD4}" srcOrd="2" destOrd="0" parTransId="{4089294D-1236-4D90-A4CA-5ABFB48B4A69}" sibTransId="{C7B43A55-CB70-4631-995C-E69EA77BC0FA}"/>
    <dgm:cxn modelId="{15A7B2A0-6A73-413A-BB86-87F351908914}" srcId="{38804BD3-7704-44DB-93A2-A6FB8DF386BF}" destId="{C5C86733-1C4E-4ABE-BC8B-70E73BF8076C}" srcOrd="0" destOrd="0" parTransId="{AEF1FBBF-C95F-45ED-A8E1-CE69CDF9D44F}" sibTransId="{286C2363-6DA5-4FB5-8346-569610400F7C}"/>
    <dgm:cxn modelId="{CC11735D-CD9A-491C-AEF0-7073EE76FB85}" srcId="{A518AB0A-7BED-45CC-8968-54C5D48470FD}" destId="{D74C87B0-8199-4D82-97CA-8716D0810C88}" srcOrd="2" destOrd="0" parTransId="{BA6FD47A-7786-47D8-9381-A1E3D218F4E4}" sibTransId="{63D68963-997E-49B1-9594-476FD97AA95B}"/>
    <dgm:cxn modelId="{5B50966D-84E4-4C18-AC58-DF28B2F8427D}" type="presOf" srcId="{34C60AC1-3BAF-4349-9B04-1EBEAA6874AE}" destId="{9A27448D-784B-4861-9334-121A223779B3}" srcOrd="0" destOrd="1" presId="urn:microsoft.com/office/officeart/2005/8/layout/vList4#1"/>
    <dgm:cxn modelId="{771865D2-A525-4CCF-9181-213071D56942}" type="presOf" srcId="{38804BD3-7704-44DB-93A2-A6FB8DF386BF}" destId="{66C8A01D-04C6-4396-8787-43DC36C8480A}" srcOrd="1" destOrd="0" presId="urn:microsoft.com/office/officeart/2005/8/layout/vList4#1"/>
    <dgm:cxn modelId="{472D660C-FB66-4FD2-BB92-B0B74798DF1A}" type="presOf" srcId="{F883D463-9FC1-405D-86B6-DFDB1BF4DFD4}" destId="{614AE268-84D0-4EF9-B74B-195569128116}" srcOrd="1" destOrd="3" presId="urn:microsoft.com/office/officeart/2005/8/layout/vList4#1"/>
    <dgm:cxn modelId="{B03FF724-B8F5-450A-B640-5075BCA1F7C5}" type="presOf" srcId="{A8C219C7-9F00-4E75-8B16-481975849224}" destId="{66C8A01D-04C6-4396-8787-43DC36C8480A}" srcOrd="1" destOrd="2" presId="urn:microsoft.com/office/officeart/2005/8/layout/vList4#1"/>
    <dgm:cxn modelId="{78D1BB69-95D7-499D-9993-46BD5BF9A4B5}" type="presOf" srcId="{098ADAF1-68DC-4019-95EC-CF9DEA0595F5}" destId="{D220A56B-34B4-4DD0-B125-97D865139D92}" srcOrd="0" destOrd="1" presId="urn:microsoft.com/office/officeart/2005/8/layout/vList4#1"/>
    <dgm:cxn modelId="{CF6D3D8A-7289-43F1-82F2-5F5C4672169C}" srcId="{D74C87B0-8199-4D82-97CA-8716D0810C88}" destId="{273BDC39-9757-4293-83AA-A9E9CC915DA0}" srcOrd="1" destOrd="0" parTransId="{982DFF29-8236-4E99-97CE-FD76D273CBEC}" sibTransId="{13EEE600-D28C-4CBF-9128-6CDA52976D52}"/>
    <dgm:cxn modelId="{6281E965-789C-445B-9274-934E0572D08D}" type="presOf" srcId="{273BDC39-9757-4293-83AA-A9E9CC915DA0}" destId="{9A27448D-784B-4861-9334-121A223779B3}" srcOrd="0" destOrd="2" presId="urn:microsoft.com/office/officeart/2005/8/layout/vList4#1"/>
    <dgm:cxn modelId="{CA52ED9B-121F-45A2-B4C5-6B47448E95BB}" type="presOf" srcId="{273BDC39-9757-4293-83AA-A9E9CC915DA0}" destId="{614AE268-84D0-4EF9-B74B-195569128116}" srcOrd="1" destOrd="2" presId="urn:microsoft.com/office/officeart/2005/8/layout/vList4#1"/>
    <dgm:cxn modelId="{FA2B1C4B-C140-42FC-AB32-7C926235A5C8}" type="presOf" srcId="{C5C86733-1C4E-4ABE-BC8B-70E73BF8076C}" destId="{50CD8E78-60B6-449B-AD20-121950675E4A}" srcOrd="0" destOrd="1" presId="urn:microsoft.com/office/officeart/2005/8/layout/vList4#1"/>
    <dgm:cxn modelId="{1A5A64B9-C681-4319-BDEF-48D6D1DA19F4}" type="presOf" srcId="{011776CB-E079-448D-8CBF-0D6A1B0031D4}" destId="{9A27448D-784B-4861-9334-121A223779B3}" srcOrd="0" destOrd="4" presId="urn:microsoft.com/office/officeart/2005/8/layout/vList4#1"/>
    <dgm:cxn modelId="{A8602E46-73D4-48C8-9A9E-BD03FA72F671}" type="presOf" srcId="{34C60AC1-3BAF-4349-9B04-1EBEAA6874AE}" destId="{614AE268-84D0-4EF9-B74B-195569128116}" srcOrd="1" destOrd="1" presId="urn:microsoft.com/office/officeart/2005/8/layout/vList4#1"/>
    <dgm:cxn modelId="{0C33CA9A-F818-4CBB-AFE4-01B4064980F5}" type="presOf" srcId="{9BEAB610-B179-412C-A911-0AE990A76040}" destId="{66C8A01D-04C6-4396-8787-43DC36C8480A}" srcOrd="1" destOrd="3" presId="urn:microsoft.com/office/officeart/2005/8/layout/vList4#1"/>
    <dgm:cxn modelId="{8F06762D-C996-4AFE-8695-393E114BB640}" type="presOf" srcId="{F883D463-9FC1-405D-86B6-DFDB1BF4DFD4}" destId="{9A27448D-784B-4861-9334-121A223779B3}" srcOrd="0" destOrd="3" presId="urn:microsoft.com/office/officeart/2005/8/layout/vList4#1"/>
    <dgm:cxn modelId="{7442FBE8-417F-4111-B6ED-AEAE7C9C435B}" srcId="{855CB492-B9C1-4831-9453-D02DC01556CB}" destId="{75152ED6-09D4-4CB2-B330-0EBA2A1F6BEE}" srcOrd="1" destOrd="0" parTransId="{CC109D3F-9445-4552-9CA0-A9E9B002361B}" sibTransId="{C930B535-36DD-47E2-9858-8F6E44F2C9EA}"/>
    <dgm:cxn modelId="{D41B8D59-C104-469C-838C-CBB2577AB7CE}" type="presOf" srcId="{CE8BA2DC-6A07-4136-AE2C-02E787173318}" destId="{D220A56B-34B4-4DD0-B125-97D865139D92}" srcOrd="0" destOrd="3" presId="urn:microsoft.com/office/officeart/2005/8/layout/vList4#1"/>
    <dgm:cxn modelId="{E9C1F4E1-39FE-4647-A6A4-778695BB2638}" type="presOf" srcId="{D3784C62-6E03-4E88-AA8E-EC0DCEAD96BC}" destId="{C47FD7BB-128E-4643-98CA-3F319452AC98}" srcOrd="1" destOrd="0" presId="urn:microsoft.com/office/officeart/2005/8/layout/vList4#1"/>
    <dgm:cxn modelId="{EB104356-1EEC-4AEA-9D18-9B614D8E9DEB}" type="presOf" srcId="{A8C219C7-9F00-4E75-8B16-481975849224}" destId="{50CD8E78-60B6-449B-AD20-121950675E4A}" srcOrd="0" destOrd="2" presId="urn:microsoft.com/office/officeart/2005/8/layout/vList4#1"/>
    <dgm:cxn modelId="{B0BB2413-B9A9-4331-926E-E42B2ECF3EDE}" type="presOf" srcId="{A518AB0A-7BED-45CC-8968-54C5D48470FD}" destId="{8A587B36-857B-41ED-B7A7-D47113F79935}" srcOrd="0" destOrd="0" presId="urn:microsoft.com/office/officeart/2005/8/layout/vList4#1"/>
    <dgm:cxn modelId="{E1E70704-B184-417B-9262-1209773EB354}" srcId="{A518AB0A-7BED-45CC-8968-54C5D48470FD}" destId="{855CB492-B9C1-4831-9453-D02DC01556CB}" srcOrd="1" destOrd="0" parTransId="{46A500E4-F521-4FED-80BC-55EF97D6434D}" sibTransId="{89B1A5F6-0C83-44AA-BDC4-F0486C8FEB1C}"/>
    <dgm:cxn modelId="{EA5D765B-984E-45C8-8F2A-F4EEB27739E9}" type="presOf" srcId="{D74C87B0-8199-4D82-97CA-8716D0810C88}" destId="{614AE268-84D0-4EF9-B74B-195569128116}" srcOrd="1" destOrd="0" presId="urn:microsoft.com/office/officeart/2005/8/layout/vList4#1"/>
    <dgm:cxn modelId="{94A43586-96AF-4E74-AF7D-A21D5F1AB988}" type="presOf" srcId="{D3784C62-6E03-4E88-AA8E-EC0DCEAD96BC}" destId="{9E808720-DA3C-4D88-83BC-C88B0AC710F3}" srcOrd="0" destOrd="0" presId="urn:microsoft.com/office/officeart/2005/8/layout/vList4#1"/>
    <dgm:cxn modelId="{3D52D5DF-88CF-4499-8222-584F5AB467B0}" srcId="{D74C87B0-8199-4D82-97CA-8716D0810C88}" destId="{34C60AC1-3BAF-4349-9B04-1EBEAA6874AE}" srcOrd="0" destOrd="0" parTransId="{B31C10BD-BE4E-4EEF-981F-25C40EBC00D4}" sibTransId="{23EAEF30-F210-45C2-A3C7-7E5016B64A98}"/>
    <dgm:cxn modelId="{A8CDFC03-3FA5-446C-BFA4-352CB4F17177}" type="presOf" srcId="{CE8BA2DC-6A07-4136-AE2C-02E787173318}" destId="{6E62D4D7-9191-4501-B151-D627F722878F}" srcOrd="1" destOrd="3" presId="urn:microsoft.com/office/officeart/2005/8/layout/vList4#1"/>
    <dgm:cxn modelId="{2BE8E23A-86C2-47E7-AB01-A3AC2D35367C}" srcId="{855CB492-B9C1-4831-9453-D02DC01556CB}" destId="{CE8BA2DC-6A07-4136-AE2C-02E787173318}" srcOrd="2" destOrd="0" parTransId="{2364E369-AC98-4AC6-8070-77B5CDF58140}" sibTransId="{1EF5AC0F-9C89-46BA-931D-093812BF1C36}"/>
    <dgm:cxn modelId="{E883F38D-ACFA-4516-A956-F9EA068A6141}" type="presOf" srcId="{011776CB-E079-448D-8CBF-0D6A1B0031D4}" destId="{614AE268-84D0-4EF9-B74B-195569128116}" srcOrd="1" destOrd="4" presId="urn:microsoft.com/office/officeart/2005/8/layout/vList4#1"/>
    <dgm:cxn modelId="{361F50E7-F079-4555-B2BD-31FD65122F2B}" type="presOf" srcId="{38804BD3-7704-44DB-93A2-A6FB8DF386BF}" destId="{50CD8E78-60B6-449B-AD20-121950675E4A}" srcOrd="0" destOrd="0" presId="urn:microsoft.com/office/officeart/2005/8/layout/vList4#1"/>
    <dgm:cxn modelId="{4B7C76A0-6C94-45DA-9C43-0ADA432E876D}" type="presOf" srcId="{855CB492-B9C1-4831-9453-D02DC01556CB}" destId="{D220A56B-34B4-4DD0-B125-97D865139D92}" srcOrd="0" destOrd="0" presId="urn:microsoft.com/office/officeart/2005/8/layout/vList4#1"/>
    <dgm:cxn modelId="{B64F7126-809B-46FA-8512-AB45C1CB52DD}" srcId="{A518AB0A-7BED-45CC-8968-54C5D48470FD}" destId="{38804BD3-7704-44DB-93A2-A6FB8DF386BF}" srcOrd="0" destOrd="0" parTransId="{5AECA738-EC58-4AD8-B30B-720E0E369E9D}" sibTransId="{97E853D5-3B2B-4DCE-BF44-F459F80E6EE5}"/>
    <dgm:cxn modelId="{B38F51DE-8E25-4857-B3F8-75840DF3F177}" srcId="{A518AB0A-7BED-45CC-8968-54C5D48470FD}" destId="{D3784C62-6E03-4E88-AA8E-EC0DCEAD96BC}" srcOrd="3" destOrd="0" parTransId="{9D3428C1-5D9B-4B48-89F0-11E980CE6367}" sibTransId="{7AF4961A-ED0F-4EDC-8D12-D24EE5DE0A42}"/>
    <dgm:cxn modelId="{0D1EA085-623E-4D57-808B-B23AF2C24995}" srcId="{855CB492-B9C1-4831-9453-D02DC01556CB}" destId="{098ADAF1-68DC-4019-95EC-CF9DEA0595F5}" srcOrd="0" destOrd="0" parTransId="{BBC28CAB-1411-42FD-AE69-490F5FA47BCC}" sibTransId="{3601A7EA-3FDB-4E9C-A299-B4AF145636B4}"/>
    <dgm:cxn modelId="{03275257-A4E1-4F48-AB1E-8E783ECBE817}" type="presParOf" srcId="{8A587B36-857B-41ED-B7A7-D47113F79935}" destId="{64EB5DFD-492E-47C2-A4DD-BBD451AF4F4E}" srcOrd="0" destOrd="0" presId="urn:microsoft.com/office/officeart/2005/8/layout/vList4#1"/>
    <dgm:cxn modelId="{BDD5A1ED-C84F-4BFD-9CA0-15E5DDB81D8F}" type="presParOf" srcId="{64EB5DFD-492E-47C2-A4DD-BBD451AF4F4E}" destId="{50CD8E78-60B6-449B-AD20-121950675E4A}" srcOrd="0" destOrd="0" presId="urn:microsoft.com/office/officeart/2005/8/layout/vList4#1"/>
    <dgm:cxn modelId="{5C53DA05-AAA2-46A9-BA72-9BD4BEB81A9C}" type="presParOf" srcId="{64EB5DFD-492E-47C2-A4DD-BBD451AF4F4E}" destId="{C72FE72D-A4DA-4420-9D63-39C025359A7F}" srcOrd="1" destOrd="0" presId="urn:microsoft.com/office/officeart/2005/8/layout/vList4#1"/>
    <dgm:cxn modelId="{29262883-705C-4711-9548-8C5FCC4AE677}" type="presParOf" srcId="{64EB5DFD-492E-47C2-A4DD-BBD451AF4F4E}" destId="{66C8A01D-04C6-4396-8787-43DC36C8480A}" srcOrd="2" destOrd="0" presId="urn:microsoft.com/office/officeart/2005/8/layout/vList4#1"/>
    <dgm:cxn modelId="{1E630140-011F-4D13-AE2E-F84BDCC84706}" type="presParOf" srcId="{8A587B36-857B-41ED-B7A7-D47113F79935}" destId="{93AC31F7-E6D2-45E8-BD17-C2F01F80D57E}" srcOrd="1" destOrd="0" presId="urn:microsoft.com/office/officeart/2005/8/layout/vList4#1"/>
    <dgm:cxn modelId="{B08D67B7-0ADA-4348-AF12-029C511B0DE0}" type="presParOf" srcId="{8A587B36-857B-41ED-B7A7-D47113F79935}" destId="{B249F259-2691-44EA-A647-C688963D4FA1}" srcOrd="2" destOrd="0" presId="urn:microsoft.com/office/officeart/2005/8/layout/vList4#1"/>
    <dgm:cxn modelId="{76132E8C-9B1C-4CCC-A2B8-1C98B01E83AB}" type="presParOf" srcId="{B249F259-2691-44EA-A647-C688963D4FA1}" destId="{D220A56B-34B4-4DD0-B125-97D865139D92}" srcOrd="0" destOrd="0" presId="urn:microsoft.com/office/officeart/2005/8/layout/vList4#1"/>
    <dgm:cxn modelId="{F9817117-E176-4550-9876-727CB9385BBF}" type="presParOf" srcId="{B249F259-2691-44EA-A647-C688963D4FA1}" destId="{AC85F51E-059B-4E4B-88C8-BEEAF6E6C8CB}" srcOrd="1" destOrd="0" presId="urn:microsoft.com/office/officeart/2005/8/layout/vList4#1"/>
    <dgm:cxn modelId="{DA57654C-F855-4DF0-A4BC-13326DBDF813}" type="presParOf" srcId="{B249F259-2691-44EA-A647-C688963D4FA1}" destId="{6E62D4D7-9191-4501-B151-D627F722878F}" srcOrd="2" destOrd="0" presId="urn:microsoft.com/office/officeart/2005/8/layout/vList4#1"/>
    <dgm:cxn modelId="{A3E79506-E912-4B9D-921C-C7F40DF56EB7}" type="presParOf" srcId="{8A587B36-857B-41ED-B7A7-D47113F79935}" destId="{821F83A2-5DE7-4DB3-AC2F-3437098DDD8C}" srcOrd="3" destOrd="0" presId="urn:microsoft.com/office/officeart/2005/8/layout/vList4#1"/>
    <dgm:cxn modelId="{1FA9E81A-CE64-4CB8-BE1D-FE4D79E6893F}" type="presParOf" srcId="{8A587B36-857B-41ED-B7A7-D47113F79935}" destId="{42D704DB-7DF6-440E-B7C9-644A864B0BFF}" srcOrd="4" destOrd="0" presId="urn:microsoft.com/office/officeart/2005/8/layout/vList4#1"/>
    <dgm:cxn modelId="{2B719E6E-E7F2-45D6-A82A-9533E3FE48B3}" type="presParOf" srcId="{42D704DB-7DF6-440E-B7C9-644A864B0BFF}" destId="{9A27448D-784B-4861-9334-121A223779B3}" srcOrd="0" destOrd="0" presId="urn:microsoft.com/office/officeart/2005/8/layout/vList4#1"/>
    <dgm:cxn modelId="{40F89348-2216-4CAB-ADDD-879FD3EFAFCF}" type="presParOf" srcId="{42D704DB-7DF6-440E-B7C9-644A864B0BFF}" destId="{CB3108F3-6AC6-46B9-815A-42013ADAA734}" srcOrd="1" destOrd="0" presId="urn:microsoft.com/office/officeart/2005/8/layout/vList4#1"/>
    <dgm:cxn modelId="{FA717BF2-1E58-4CE2-98A6-7F94C28A511C}" type="presParOf" srcId="{42D704DB-7DF6-440E-B7C9-644A864B0BFF}" destId="{614AE268-84D0-4EF9-B74B-195569128116}" srcOrd="2" destOrd="0" presId="urn:microsoft.com/office/officeart/2005/8/layout/vList4#1"/>
    <dgm:cxn modelId="{D260236D-E733-4D7B-B097-CA4D14581DCA}" type="presParOf" srcId="{8A587B36-857B-41ED-B7A7-D47113F79935}" destId="{540D9C1A-F7EF-4C42-8E40-E43DCD410462}" srcOrd="5" destOrd="0" presId="urn:microsoft.com/office/officeart/2005/8/layout/vList4#1"/>
    <dgm:cxn modelId="{39A34EF3-F242-413A-AED7-5A530DFD9685}" type="presParOf" srcId="{8A587B36-857B-41ED-B7A7-D47113F79935}" destId="{8E18C6B9-65AB-4143-ACFB-F77B95B74E4A}" srcOrd="6" destOrd="0" presId="urn:microsoft.com/office/officeart/2005/8/layout/vList4#1"/>
    <dgm:cxn modelId="{DABDC981-B5AD-49D6-8D7E-72A17487853E}" type="presParOf" srcId="{8E18C6B9-65AB-4143-ACFB-F77B95B74E4A}" destId="{9E808720-DA3C-4D88-83BC-C88B0AC710F3}" srcOrd="0" destOrd="0" presId="urn:microsoft.com/office/officeart/2005/8/layout/vList4#1"/>
    <dgm:cxn modelId="{5B1C4E53-16EF-4D2D-B954-6A668EE67BE1}" type="presParOf" srcId="{8E18C6B9-65AB-4143-ACFB-F77B95B74E4A}" destId="{5C5B56BD-76A1-46D2-95E9-D7A31171320F}" srcOrd="1" destOrd="0" presId="urn:microsoft.com/office/officeart/2005/8/layout/vList4#1"/>
    <dgm:cxn modelId="{1164D01A-820C-47B4-AA68-C761D059F330}" type="presParOf" srcId="{8E18C6B9-65AB-4143-ACFB-F77B95B74E4A}" destId="{C47FD7BB-128E-4643-98CA-3F319452AC98}"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D8E78-60B6-449B-AD20-121950675E4A}">
      <dsp:nvSpPr>
        <dsp:cNvPr id="0" name=""/>
        <dsp:cNvSpPr/>
      </dsp:nvSpPr>
      <dsp:spPr>
        <a:xfrm>
          <a:off x="0" y="0"/>
          <a:ext cx="8229600" cy="105193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cs-CZ" sz="1600" b="1" kern="1200" dirty="0" smtClean="0"/>
            <a:t>Prioritní osa 1 - Infrastruktura</a:t>
          </a:r>
          <a:endParaRPr lang="cs-CZ" sz="1600" b="1" kern="1200" dirty="0"/>
        </a:p>
        <a:p>
          <a:pPr marL="114300" lvl="1" indent="-114300" algn="l" defTabSz="533400">
            <a:lnSpc>
              <a:spcPct val="90000"/>
            </a:lnSpc>
            <a:spcBef>
              <a:spcPct val="0"/>
            </a:spcBef>
            <a:spcAft>
              <a:spcPct val="15000"/>
            </a:spcAft>
            <a:buChar char="••"/>
          </a:pPr>
          <a:r>
            <a:rPr lang="cs-CZ" sz="1200" kern="1200" dirty="0" smtClean="0"/>
            <a:t>Konkurenceschopné, dostupné a bezpečné regiony</a:t>
          </a:r>
          <a:endParaRPr lang="cs-CZ" sz="1200" kern="1200" dirty="0"/>
        </a:p>
        <a:p>
          <a:pPr marL="114300" lvl="1" indent="-114300" algn="l" defTabSz="533400">
            <a:lnSpc>
              <a:spcPct val="90000"/>
            </a:lnSpc>
            <a:spcBef>
              <a:spcPct val="0"/>
            </a:spcBef>
            <a:spcAft>
              <a:spcPct val="15000"/>
            </a:spcAft>
            <a:buChar char="••"/>
          </a:pPr>
          <a:r>
            <a:rPr lang="cs-CZ" sz="1200" kern="1200" dirty="0" smtClean="0"/>
            <a:t>Alokace 1,6 mld. EUR</a:t>
          </a:r>
          <a:endParaRPr lang="cs-CZ" sz="1200" kern="1200" dirty="0"/>
        </a:p>
        <a:p>
          <a:pPr marL="114300" lvl="1" indent="-114300" algn="l" defTabSz="533400">
            <a:lnSpc>
              <a:spcPct val="90000"/>
            </a:lnSpc>
            <a:spcBef>
              <a:spcPct val="0"/>
            </a:spcBef>
            <a:spcAft>
              <a:spcPct val="15000"/>
            </a:spcAft>
            <a:buChar char="••"/>
          </a:pPr>
          <a:r>
            <a:rPr lang="cs-CZ" sz="1200" kern="1200" dirty="0" smtClean="0"/>
            <a:t>Doprava, integrované dopravní systémy, IZS</a:t>
          </a:r>
          <a:endParaRPr lang="cs-CZ" sz="1200" kern="1200" dirty="0"/>
        </a:p>
      </dsp:txBody>
      <dsp:txXfrm>
        <a:off x="1751113" y="0"/>
        <a:ext cx="6478486" cy="1051932"/>
      </dsp:txXfrm>
    </dsp:sp>
    <dsp:sp modelId="{C72FE72D-A4DA-4420-9D63-39C025359A7F}">
      <dsp:nvSpPr>
        <dsp:cNvPr id="0" name=""/>
        <dsp:cNvSpPr/>
      </dsp:nvSpPr>
      <dsp:spPr>
        <a:xfrm>
          <a:off x="105193" y="105193"/>
          <a:ext cx="1645920" cy="84154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220A56B-34B4-4DD0-B125-97D865139D92}">
      <dsp:nvSpPr>
        <dsp:cNvPr id="0" name=""/>
        <dsp:cNvSpPr/>
      </dsp:nvSpPr>
      <dsp:spPr>
        <a:xfrm>
          <a:off x="0" y="1157126"/>
          <a:ext cx="8229600" cy="105193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cs-CZ" sz="1600" b="1" kern="1200" dirty="0" smtClean="0"/>
            <a:t>Prioritní osa 2 - Lidé</a:t>
          </a:r>
          <a:endParaRPr lang="cs-CZ" sz="1600" b="1" kern="1200" dirty="0"/>
        </a:p>
        <a:p>
          <a:pPr marL="114300" lvl="1" indent="-114300" algn="l" defTabSz="533400">
            <a:lnSpc>
              <a:spcPct val="90000"/>
            </a:lnSpc>
            <a:spcBef>
              <a:spcPct val="0"/>
            </a:spcBef>
            <a:spcAft>
              <a:spcPct val="15000"/>
            </a:spcAft>
            <a:buChar char="••"/>
          </a:pPr>
          <a:r>
            <a:rPr lang="cs-CZ" sz="1200" kern="1200" dirty="0" smtClean="0"/>
            <a:t>Zkvalitnění veřejných služeb a podmínek života pro obyvatele regionů</a:t>
          </a:r>
          <a:endParaRPr lang="cs-CZ" sz="1200" kern="1200" dirty="0"/>
        </a:p>
        <a:p>
          <a:pPr marL="114300" lvl="1" indent="-114300" algn="l" defTabSz="533400">
            <a:lnSpc>
              <a:spcPct val="90000"/>
            </a:lnSpc>
            <a:spcBef>
              <a:spcPct val="0"/>
            </a:spcBef>
            <a:spcAft>
              <a:spcPct val="15000"/>
            </a:spcAft>
            <a:buChar char="••"/>
          </a:pPr>
          <a:r>
            <a:rPr lang="cs-CZ" sz="1200" kern="1200" dirty="0" smtClean="0"/>
            <a:t>Alokace 1,7 mld. EUR</a:t>
          </a:r>
          <a:endParaRPr lang="cs-CZ" sz="1200" kern="1200" dirty="0"/>
        </a:p>
        <a:p>
          <a:pPr marL="114300" lvl="1" indent="-114300" algn="l" defTabSz="533400">
            <a:lnSpc>
              <a:spcPct val="90000"/>
            </a:lnSpc>
            <a:spcBef>
              <a:spcPct val="0"/>
            </a:spcBef>
            <a:spcAft>
              <a:spcPct val="15000"/>
            </a:spcAft>
            <a:buChar char="••"/>
          </a:pPr>
          <a:r>
            <a:rPr lang="cs-CZ" sz="1200" kern="1200" dirty="0" smtClean="0"/>
            <a:t>Sociální služby/bydlení, sociální podnikání, zdravotní péče, vzdělávání, zateplování</a:t>
          </a:r>
          <a:endParaRPr lang="cs-CZ" sz="1200" kern="1200" dirty="0"/>
        </a:p>
      </dsp:txBody>
      <dsp:txXfrm>
        <a:off x="1751113" y="1157126"/>
        <a:ext cx="6478486" cy="1051932"/>
      </dsp:txXfrm>
    </dsp:sp>
    <dsp:sp modelId="{AC85F51E-059B-4E4B-88C8-BEEAF6E6C8CB}">
      <dsp:nvSpPr>
        <dsp:cNvPr id="0" name=""/>
        <dsp:cNvSpPr/>
      </dsp:nvSpPr>
      <dsp:spPr>
        <a:xfrm>
          <a:off x="105193" y="1262319"/>
          <a:ext cx="1645920" cy="8415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A27448D-784B-4861-9334-121A223779B3}">
      <dsp:nvSpPr>
        <dsp:cNvPr id="0" name=""/>
        <dsp:cNvSpPr/>
      </dsp:nvSpPr>
      <dsp:spPr>
        <a:xfrm>
          <a:off x="0" y="2314252"/>
          <a:ext cx="8229600" cy="105193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cs-CZ" sz="1600" b="1" kern="1200" dirty="0" smtClean="0"/>
            <a:t>Prioritní osa 3 - Instituce</a:t>
          </a:r>
          <a:endParaRPr lang="cs-CZ" sz="1600" b="1" kern="1200" dirty="0"/>
        </a:p>
        <a:p>
          <a:pPr marL="114300" lvl="1" indent="-114300" algn="l" defTabSz="533400">
            <a:lnSpc>
              <a:spcPct val="90000"/>
            </a:lnSpc>
            <a:spcBef>
              <a:spcPct val="0"/>
            </a:spcBef>
            <a:spcAft>
              <a:spcPct val="15000"/>
            </a:spcAft>
            <a:buChar char="••"/>
          </a:pPr>
          <a:r>
            <a:rPr lang="cs-CZ" sz="1200" kern="1200" dirty="0" smtClean="0"/>
            <a:t>Dobrá správa území a zefektivnění veřejných institucí</a:t>
          </a:r>
          <a:endParaRPr lang="cs-CZ" sz="1200" kern="1200" dirty="0"/>
        </a:p>
        <a:p>
          <a:pPr marL="114300" lvl="1" indent="-114300" algn="l" defTabSz="533400">
            <a:lnSpc>
              <a:spcPct val="90000"/>
            </a:lnSpc>
            <a:spcBef>
              <a:spcPct val="0"/>
            </a:spcBef>
            <a:spcAft>
              <a:spcPct val="15000"/>
            </a:spcAft>
            <a:buChar char="••"/>
          </a:pPr>
          <a:r>
            <a:rPr lang="cs-CZ" sz="1200" kern="1200" dirty="0" smtClean="0"/>
            <a:t>Alokace 0,8 mld. EUR</a:t>
          </a:r>
          <a:endParaRPr lang="cs-CZ" sz="1200" kern="1200" dirty="0"/>
        </a:p>
        <a:p>
          <a:pPr marL="114300" lvl="1" indent="-114300" algn="l" defTabSz="533400">
            <a:lnSpc>
              <a:spcPct val="90000"/>
            </a:lnSpc>
            <a:spcBef>
              <a:spcPct val="0"/>
            </a:spcBef>
            <a:spcAft>
              <a:spcPct val="15000"/>
            </a:spcAft>
            <a:buChar char="••"/>
          </a:pPr>
          <a:r>
            <a:rPr lang="cs-CZ" sz="1200" kern="1200" dirty="0" smtClean="0"/>
            <a:t>Kulturní dědictví, e-Government, dokumenty územního rozvoje</a:t>
          </a:r>
          <a:endParaRPr lang="cs-CZ" sz="1200" kern="1200" dirty="0"/>
        </a:p>
        <a:p>
          <a:pPr marL="57150" lvl="1" indent="-57150" algn="l" defTabSz="488950">
            <a:lnSpc>
              <a:spcPct val="90000"/>
            </a:lnSpc>
            <a:spcBef>
              <a:spcPct val="0"/>
            </a:spcBef>
            <a:spcAft>
              <a:spcPct val="15000"/>
            </a:spcAft>
            <a:buChar char="••"/>
          </a:pPr>
          <a:endParaRPr lang="cs-CZ" sz="1100" kern="1200" dirty="0"/>
        </a:p>
      </dsp:txBody>
      <dsp:txXfrm>
        <a:off x="1751113" y="2314252"/>
        <a:ext cx="6478486" cy="1051932"/>
      </dsp:txXfrm>
    </dsp:sp>
    <dsp:sp modelId="{CB3108F3-6AC6-46B9-815A-42013ADAA734}">
      <dsp:nvSpPr>
        <dsp:cNvPr id="0" name=""/>
        <dsp:cNvSpPr/>
      </dsp:nvSpPr>
      <dsp:spPr>
        <a:xfrm>
          <a:off x="105193" y="2419445"/>
          <a:ext cx="1645920" cy="84154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E808720-DA3C-4D88-83BC-C88B0AC710F3}">
      <dsp:nvSpPr>
        <dsp:cNvPr id="0" name=""/>
        <dsp:cNvSpPr/>
      </dsp:nvSpPr>
      <dsp:spPr>
        <a:xfrm>
          <a:off x="0" y="3474029"/>
          <a:ext cx="8229600" cy="105193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endParaRPr lang="cs-CZ" sz="1900" b="1" kern="1200" dirty="0" smtClean="0"/>
        </a:p>
        <a:p>
          <a:pPr lvl="0" algn="l" defTabSz="844550">
            <a:lnSpc>
              <a:spcPct val="90000"/>
            </a:lnSpc>
            <a:spcBef>
              <a:spcPct val="0"/>
            </a:spcBef>
            <a:spcAft>
              <a:spcPct val="35000"/>
            </a:spcAft>
          </a:pPr>
          <a:r>
            <a:rPr lang="cs-CZ" sz="1600" b="1" kern="1200" dirty="0" smtClean="0"/>
            <a:t>Prioritní osa 4 - Komunitně vedený místní rozvoj</a:t>
          </a:r>
        </a:p>
        <a:p>
          <a:pPr lvl="0" algn="l" defTabSz="844550">
            <a:lnSpc>
              <a:spcPct val="90000"/>
            </a:lnSpc>
            <a:spcBef>
              <a:spcPct val="0"/>
            </a:spcBef>
            <a:spcAft>
              <a:spcPct val="35000"/>
            </a:spcAft>
          </a:pPr>
          <a:r>
            <a:rPr lang="cs-CZ" sz="1400" kern="1200" dirty="0" smtClean="0"/>
            <a:t> - </a:t>
          </a:r>
          <a:r>
            <a:rPr lang="cs-CZ" sz="1200" kern="1200" dirty="0" smtClean="0"/>
            <a:t>Alokace 390 mil. EUR</a:t>
          </a:r>
        </a:p>
        <a:p>
          <a:pPr lvl="0" algn="l" defTabSz="844550">
            <a:lnSpc>
              <a:spcPct val="90000"/>
            </a:lnSpc>
            <a:spcBef>
              <a:spcPct val="0"/>
            </a:spcBef>
            <a:spcAft>
              <a:spcPct val="35000"/>
            </a:spcAft>
          </a:pPr>
          <a:r>
            <a:rPr lang="cs-CZ" sz="1200" kern="1200" dirty="0" smtClean="0"/>
            <a:t>  - Posílení CLLD, provozní a animační náklady</a:t>
          </a:r>
        </a:p>
        <a:p>
          <a:pPr lvl="0" algn="l" defTabSz="844550">
            <a:lnSpc>
              <a:spcPct val="90000"/>
            </a:lnSpc>
            <a:spcBef>
              <a:spcPct val="0"/>
            </a:spcBef>
            <a:spcAft>
              <a:spcPct val="35000"/>
            </a:spcAft>
          </a:pPr>
          <a:endParaRPr lang="cs-CZ" sz="1500" kern="1200" dirty="0" smtClean="0"/>
        </a:p>
        <a:p>
          <a:pPr lvl="0" algn="l" defTabSz="844550">
            <a:lnSpc>
              <a:spcPct val="90000"/>
            </a:lnSpc>
            <a:spcBef>
              <a:spcPct val="0"/>
            </a:spcBef>
            <a:spcAft>
              <a:spcPct val="35000"/>
            </a:spcAft>
          </a:pPr>
          <a:r>
            <a:rPr lang="cs-CZ" sz="1800" kern="1200" dirty="0" smtClean="0"/>
            <a:t> </a:t>
          </a:r>
          <a:endParaRPr lang="cs-CZ" sz="1800" kern="1200" dirty="0"/>
        </a:p>
      </dsp:txBody>
      <dsp:txXfrm>
        <a:off x="1751113" y="3474029"/>
        <a:ext cx="6478486" cy="1051932"/>
      </dsp:txXfrm>
    </dsp:sp>
    <dsp:sp modelId="{5C5B56BD-76A1-46D2-95E9-D7A31171320F}">
      <dsp:nvSpPr>
        <dsp:cNvPr id="0" name=""/>
        <dsp:cNvSpPr/>
      </dsp:nvSpPr>
      <dsp:spPr>
        <a:xfrm>
          <a:off x="105193" y="3576571"/>
          <a:ext cx="1645920" cy="841546"/>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3000" b="-23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8780"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1451" y="0"/>
            <a:ext cx="2938780" cy="496332"/>
          </a:xfrm>
          <a:prstGeom prst="rect">
            <a:avLst/>
          </a:prstGeom>
        </p:spPr>
        <p:txBody>
          <a:bodyPr vert="horz" lIns="91440" tIns="45720" rIns="91440" bIns="45720" rtlCol="0"/>
          <a:lstStyle>
            <a:lvl1pPr algn="r">
              <a:defRPr sz="1200"/>
            </a:lvl1pPr>
          </a:lstStyle>
          <a:p>
            <a:fld id="{88894399-29F8-8341-87CE-45A59C8F3470}" type="datetimeFigureOut">
              <a:rPr lang="en-US" smtClean="0"/>
              <a:t>11/10/2015</a:t>
            </a:fld>
            <a:endParaRPr lang="en-US" dirty="0"/>
          </a:p>
        </p:txBody>
      </p:sp>
      <p:sp>
        <p:nvSpPr>
          <p:cNvPr id="4" name="Footer Placeholder 3"/>
          <p:cNvSpPr>
            <a:spLocks noGrp="1"/>
          </p:cNvSpPr>
          <p:nvPr>
            <p:ph type="ftr" sz="quarter" idx="2"/>
          </p:nvPr>
        </p:nvSpPr>
        <p:spPr>
          <a:xfrm>
            <a:off x="0" y="9428583"/>
            <a:ext cx="2938780"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1451" y="9428583"/>
            <a:ext cx="2938780" cy="496332"/>
          </a:xfrm>
          <a:prstGeom prst="rect">
            <a:avLst/>
          </a:prstGeom>
        </p:spPr>
        <p:txBody>
          <a:bodyPr vert="horz" lIns="91440" tIns="45720" rIns="91440" bIns="45720" rtlCol="0" anchor="b"/>
          <a:lstStyle>
            <a:lvl1pPr algn="r">
              <a:defRPr sz="1200"/>
            </a:lvl1pPr>
          </a:lstStyle>
          <a:p>
            <a:fld id="{BDD01622-6527-A840-93D2-B71E71D7D97B}" type="slidenum">
              <a:rPr lang="en-US" smtClean="0"/>
              <a:t>‹#›</a:t>
            </a:fld>
            <a:endParaRPr lang="en-US" dirty="0"/>
          </a:p>
        </p:txBody>
      </p:sp>
    </p:spTree>
    <p:extLst>
      <p:ext uri="{BB962C8B-B14F-4D97-AF65-F5344CB8AC3E}">
        <p14:creationId xmlns:p14="http://schemas.microsoft.com/office/powerpoint/2010/main" val="4019881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38780" cy="496332"/>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41451" y="0"/>
            <a:ext cx="2938780" cy="496332"/>
          </a:xfrm>
          <a:prstGeom prst="rect">
            <a:avLst/>
          </a:prstGeom>
        </p:spPr>
        <p:txBody>
          <a:bodyPr vert="horz" lIns="91440" tIns="45720" rIns="91440" bIns="45720" rtlCol="0"/>
          <a:lstStyle>
            <a:lvl1pPr algn="r">
              <a:defRPr sz="1200"/>
            </a:lvl1pPr>
          </a:lstStyle>
          <a:p>
            <a:fld id="{7C3F2CD4-E069-445A-BD66-BB3668602FA3}" type="datetimeFigureOut">
              <a:rPr lang="cs-CZ" smtClean="0"/>
              <a:t>10.11.2015</a:t>
            </a:fld>
            <a:endParaRPr lang="cs-CZ" dirty="0"/>
          </a:p>
        </p:txBody>
      </p:sp>
      <p:sp>
        <p:nvSpPr>
          <p:cNvPr id="4" name="Zástupný symbol pro obrázek snímku 3"/>
          <p:cNvSpPr>
            <a:spLocks noGrp="1" noRot="1" noChangeAspect="1"/>
          </p:cNvSpPr>
          <p:nvPr>
            <p:ph type="sldImg" idx="2"/>
          </p:nvPr>
        </p:nvSpPr>
        <p:spPr>
          <a:xfrm>
            <a:off x="911225" y="744538"/>
            <a:ext cx="4960938" cy="37226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78180" y="4715155"/>
            <a:ext cx="5425440" cy="4466987"/>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8583"/>
            <a:ext cx="2938780" cy="496332"/>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41451" y="9428583"/>
            <a:ext cx="2938780" cy="496332"/>
          </a:xfrm>
          <a:prstGeom prst="rect">
            <a:avLst/>
          </a:prstGeom>
        </p:spPr>
        <p:txBody>
          <a:bodyPr vert="horz" lIns="91440" tIns="45720" rIns="91440" bIns="45720" rtlCol="0" anchor="b"/>
          <a:lstStyle>
            <a:lvl1pPr algn="r">
              <a:defRPr sz="1200"/>
            </a:lvl1pPr>
          </a:lstStyle>
          <a:p>
            <a:fld id="{1051D7E5-5FFD-4EA7-AFB2-230C5652B0C9}" type="slidenum">
              <a:rPr lang="cs-CZ" smtClean="0"/>
              <a:t>‹#›</a:t>
            </a:fld>
            <a:endParaRPr lang="cs-CZ" dirty="0"/>
          </a:p>
        </p:txBody>
      </p:sp>
    </p:spTree>
    <p:extLst>
      <p:ext uri="{BB962C8B-B14F-4D97-AF65-F5344CB8AC3E}">
        <p14:creationId xmlns:p14="http://schemas.microsoft.com/office/powerpoint/2010/main" val="275432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12</a:t>
            </a:fld>
            <a:endParaRPr 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25</a:t>
            </a:fld>
            <a:endParaRPr lang="cs-C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26</a:t>
            </a:fld>
            <a:endParaRPr lang="cs-CZ"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27</a:t>
            </a:fld>
            <a:endParaRPr lang="cs-CZ"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smtClean="0">
                <a:solidFill>
                  <a:schemeClr val="tx1"/>
                </a:solidFill>
                <a:effectLst/>
                <a:latin typeface="+mn-lt"/>
                <a:ea typeface="+mn-ea"/>
                <a:cs typeface="+mn-cs"/>
              </a:rPr>
              <a:t>Rozhodné období příjemce je definováno jako tři po sobě jdoucí účetní období, stanovené podle účetního období používaného příjemcem.</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1" kern="1200" dirty="0" smtClean="0">
                <a:solidFill>
                  <a:schemeClr val="tx1"/>
                </a:solidFill>
                <a:effectLst/>
                <a:latin typeface="+mn-lt"/>
                <a:ea typeface="+mn-ea"/>
                <a:cs typeface="+mn-cs"/>
              </a:rPr>
              <a:t>Účetní období se buď shoduje s kalendářním rokem, nebo je hospodářským rokem. V případě příjemce, který není účetní jednotkou, je rozhodné období stanoveno jako současný a dva předchozí kalendářní roky.</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b="1" kern="1200" dirty="0" smtClean="0">
                <a:solidFill>
                  <a:schemeClr val="tx1"/>
                </a:solidFill>
                <a:effectLst/>
                <a:latin typeface="+mn-lt"/>
                <a:ea typeface="+mn-ea"/>
                <a:cs typeface="+mn-cs"/>
              </a:rPr>
              <a:t>Rozhodný </a:t>
            </a:r>
            <a:r>
              <a:rPr lang="cs-CZ" sz="1200" kern="1200" dirty="0" smtClean="0">
                <a:solidFill>
                  <a:schemeClr val="tx1"/>
                </a:solidFill>
                <a:effectLst/>
                <a:latin typeface="+mn-lt"/>
                <a:ea typeface="+mn-ea"/>
                <a:cs typeface="+mn-cs"/>
              </a:rPr>
              <a:t>pro posouzení dodržení limitu 200 000 EUR </a:t>
            </a:r>
            <a:r>
              <a:rPr lang="cs-CZ" sz="1200" b="1" kern="1200" dirty="0" smtClean="0">
                <a:solidFill>
                  <a:schemeClr val="tx1"/>
                </a:solidFill>
                <a:effectLst/>
                <a:latin typeface="+mn-lt"/>
                <a:ea typeface="+mn-ea"/>
                <a:cs typeface="+mn-cs"/>
              </a:rPr>
              <a:t>je okamžik před vydáním PA, kdy musí proběhnout kontrola limitu v RDM. </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1" kern="1200" dirty="0" smtClean="0">
                <a:solidFill>
                  <a:schemeClr val="tx1"/>
                </a:solidFill>
                <a:effectLst/>
                <a:latin typeface="+mn-lt"/>
                <a:ea typeface="+mn-ea"/>
                <a:cs typeface="+mn-cs"/>
              </a:rPr>
              <a:t>Během první kontroly mají být vyřazeny žádosti, ze kterých je naprosto zřejmé, že mají vyčerpanou podporu a že do vydání PA nebude limit uvolněn, případně je patrné, že je limit i přečerpán, což by nikdy nemělo nastat. </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b="1" kern="1200" dirty="0" smtClean="0">
                <a:solidFill>
                  <a:schemeClr val="tx1"/>
                </a:solidFill>
                <a:effectLst/>
                <a:latin typeface="+mn-lt"/>
                <a:ea typeface="+mn-ea"/>
                <a:cs typeface="+mn-cs"/>
              </a:rPr>
              <a:t>Pro přepočet se použije přepočtový kurz Evropské centrální banky, vydaný ke dni schválení Rozhodnutí. </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b="1" kern="1200" dirty="0" smtClean="0">
                <a:solidFill>
                  <a:schemeClr val="tx1"/>
                </a:solidFill>
                <a:effectLst/>
                <a:latin typeface="+mn-lt"/>
                <a:ea typeface="+mn-ea"/>
                <a:cs typeface="+mn-cs"/>
              </a:rPr>
              <a:t>Nejdůležitější je stav v RDM při kontrole před vydáním PA. Není závazné podání žádosti, ale schválení a připsání podpory. Příjemce může podat žádost až v roce 2016 s tím, že má uvolněný limit, ale jeho propojenému podniku bude připsána podpora, která mu dotaci zablokuje. </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r>
              <a:rPr lang="cs-CZ" sz="1200" b="1" kern="1200" dirty="0" smtClean="0">
                <a:solidFill>
                  <a:schemeClr val="tx1"/>
                </a:solidFill>
                <a:effectLst/>
                <a:latin typeface="+mn-lt"/>
                <a:ea typeface="+mn-ea"/>
                <a:cs typeface="+mn-cs"/>
              </a:rPr>
              <a:t> </a:t>
            </a:r>
            <a:endParaRPr lang="cs-CZ" dirty="0"/>
          </a:p>
        </p:txBody>
      </p:sp>
      <p:sp>
        <p:nvSpPr>
          <p:cNvPr id="4" name="Zástupný symbol pro číslo snímku 3"/>
          <p:cNvSpPr>
            <a:spLocks noGrp="1"/>
          </p:cNvSpPr>
          <p:nvPr>
            <p:ph type="sldNum" sz="quarter" idx="10"/>
          </p:nvPr>
        </p:nvSpPr>
        <p:spPr/>
        <p:txBody>
          <a:bodyPr/>
          <a:lstStyle/>
          <a:p>
            <a:fld id="{1051D7E5-5FFD-4EA7-AFB2-230C5652B0C9}" type="slidenum">
              <a:rPr lang="cs-CZ" smtClean="0"/>
              <a:t>38</a:t>
            </a:fld>
            <a:endParaRPr lang="cs-CZ" dirty="0"/>
          </a:p>
        </p:txBody>
      </p:sp>
    </p:spTree>
    <p:extLst>
      <p:ext uri="{BB962C8B-B14F-4D97-AF65-F5344CB8AC3E}">
        <p14:creationId xmlns:p14="http://schemas.microsoft.com/office/powerpoint/2010/main" val="13772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1051D7E5-5FFD-4EA7-AFB2-230C5652B0C9}" type="slidenum">
              <a:rPr lang="cs-CZ" smtClean="0"/>
              <a:t>42</a:t>
            </a:fld>
            <a:endParaRPr lang="cs-CZ" dirty="0"/>
          </a:p>
        </p:txBody>
      </p:sp>
    </p:spTree>
    <p:extLst>
      <p:ext uri="{BB962C8B-B14F-4D97-AF65-F5344CB8AC3E}">
        <p14:creationId xmlns:p14="http://schemas.microsoft.com/office/powerpoint/2010/main" val="1462790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1051D7E5-5FFD-4EA7-AFB2-230C5652B0C9}" type="slidenum">
              <a:rPr lang="cs-CZ" smtClean="0"/>
              <a:t>43</a:t>
            </a:fld>
            <a:endParaRPr lang="cs-CZ" dirty="0"/>
          </a:p>
        </p:txBody>
      </p:sp>
    </p:spTree>
    <p:extLst>
      <p:ext uri="{BB962C8B-B14F-4D97-AF65-F5344CB8AC3E}">
        <p14:creationId xmlns:p14="http://schemas.microsoft.com/office/powerpoint/2010/main" val="4057670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1051D7E5-5FFD-4EA7-AFB2-230C5652B0C9}" type="slidenum">
              <a:rPr lang="cs-CZ" smtClean="0"/>
              <a:t>45</a:t>
            </a:fld>
            <a:endParaRPr lang="cs-CZ" dirty="0"/>
          </a:p>
        </p:txBody>
      </p:sp>
    </p:spTree>
    <p:extLst>
      <p:ext uri="{BB962C8B-B14F-4D97-AF65-F5344CB8AC3E}">
        <p14:creationId xmlns:p14="http://schemas.microsoft.com/office/powerpoint/2010/main" val="3761565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hangingPunct="0"/>
            <a:r>
              <a:rPr lang="cs-CZ" u="sng" dirty="0"/>
              <a:t>Sociální prospěch </a:t>
            </a:r>
            <a:endParaRPr lang="cs-CZ" dirty="0"/>
          </a:p>
          <a:p>
            <a:pPr fontAlgn="base" hangingPunct="0"/>
            <a:r>
              <a:rPr lang="cs-CZ" dirty="0"/>
              <a:t> </a:t>
            </a:r>
          </a:p>
          <a:p>
            <a:pPr marL="171450" lvl="0" indent="-171450" fontAlgn="base" hangingPunct="0">
              <a:buFont typeface="Arial" panose="020B0604020202020204" pitchFamily="34" charset="0"/>
              <a:buChar char="•"/>
            </a:pPr>
            <a:r>
              <a:rPr lang="cs-CZ" dirty="0" smtClean="0"/>
              <a:t>minimální </a:t>
            </a:r>
            <a:r>
              <a:rPr lang="cs-CZ" dirty="0"/>
              <a:t>podíl zaměstnanců z cílových skupin činí </a:t>
            </a:r>
            <a:r>
              <a:rPr lang="cs-CZ" b="1" dirty="0"/>
              <a:t>30 % z celkového počtu zaměstnanců;</a:t>
            </a:r>
            <a:r>
              <a:rPr lang="cs-CZ" dirty="0"/>
              <a:t> </a:t>
            </a:r>
          </a:p>
          <a:p>
            <a:pPr lvl="0" fontAlgn="base" hangingPunct="0"/>
            <a:r>
              <a:rPr lang="cs-CZ" dirty="0"/>
              <a:t>se zaměstnancem z cílové skupiny musí být uzavřena pracovní smlouva nebo dohoda o pracovní činnosti (dále jen „DPČ“); </a:t>
            </a:r>
          </a:p>
          <a:p>
            <a:pPr lvl="0" fontAlgn="base" hangingPunct="0"/>
            <a:r>
              <a:rPr lang="cs-CZ" dirty="0"/>
              <a:t>minimální úvazek pro zaměstnance z cílových skupin je 0,4 vůči celému úvazku, který činí 40 hod./týden, resp. 8 hod./den; </a:t>
            </a:r>
          </a:p>
          <a:p>
            <a:pPr lvl="0" fontAlgn="base" hangingPunct="0"/>
            <a:r>
              <a:rPr lang="cs-CZ" dirty="0"/>
              <a:t>zaměstnancům z cílových skupin zaměstnavatel poskytuje podporu zohledňující jejich specifické požadavky – žadatel popíše v Podnikatelském plánu, jaká bude pracovní náplň zaměstnanců vzhledem k jejich znevýhodnění</a:t>
            </a:r>
            <a:r>
              <a:rPr lang="cs-CZ" dirty="0" smtClean="0"/>
              <a:t>.</a:t>
            </a:r>
          </a:p>
          <a:p>
            <a:pPr lvl="0" fontAlgn="base" hangingPunct="0"/>
            <a:endParaRPr lang="cs-CZ" dirty="0"/>
          </a:p>
          <a:p>
            <a:pPr marL="171450" lvl="0" indent="-171450" fontAlgn="base" hangingPunct="0">
              <a:buFont typeface="Arial" panose="020B0604020202020204" pitchFamily="34" charset="0"/>
              <a:buChar char="•"/>
            </a:pPr>
            <a:r>
              <a:rPr lang="cs-CZ" dirty="0"/>
              <a:t>Účast zaměstnanců na směřování podniku</a:t>
            </a:r>
          </a:p>
          <a:p>
            <a:pPr fontAlgn="base" hangingPunct="0"/>
            <a:r>
              <a:rPr lang="cs-CZ" dirty="0"/>
              <a:t> </a:t>
            </a:r>
            <a:r>
              <a:rPr lang="cs-CZ" dirty="0" smtClean="0"/>
              <a:t>Zaměstnavatel </a:t>
            </a:r>
            <a:r>
              <a:rPr lang="cs-CZ" dirty="0"/>
              <a:t>informuje zaměstnance o chodu podniku a naplňování společensky prospěšných cílů. Jsou zapojeni do rozhodování, participují na něm, pokud mají zájem a jsou k participaci způsobilí vzhledem k míře a typu svého znevýhodnění.</a:t>
            </a:r>
          </a:p>
          <a:p>
            <a:pPr fontAlgn="base" hangingPunct="0"/>
            <a:r>
              <a:rPr lang="cs-CZ" dirty="0"/>
              <a:t> </a:t>
            </a:r>
            <a:r>
              <a:rPr lang="cs-CZ" dirty="0" smtClean="0"/>
              <a:t>Žadatel </a:t>
            </a:r>
            <a:r>
              <a:rPr lang="cs-CZ" dirty="0"/>
              <a:t>popíše v Podnikatelském plánu, jak bude zaměstnance informovat. Dokladovat tento princip bude vytištěnou emailovou komunikací, interním zpravodajem, zápisy ze schůzí, porad a jednání, výsledky dotazníkového šetření nebo jiným prokazatelným způsobem.</a:t>
            </a:r>
          </a:p>
          <a:p>
            <a:r>
              <a:rPr lang="cs-CZ" dirty="0"/>
              <a:t> </a:t>
            </a:r>
          </a:p>
          <a:p>
            <a:endParaRPr lang="cs-CZ" dirty="0"/>
          </a:p>
        </p:txBody>
      </p:sp>
      <p:sp>
        <p:nvSpPr>
          <p:cNvPr id="4" name="Zástupný symbol pro číslo snímku 3"/>
          <p:cNvSpPr>
            <a:spLocks noGrp="1"/>
          </p:cNvSpPr>
          <p:nvPr>
            <p:ph type="sldNum" sz="quarter" idx="10"/>
          </p:nvPr>
        </p:nvSpPr>
        <p:spPr/>
        <p:txBody>
          <a:bodyPr/>
          <a:lstStyle/>
          <a:p>
            <a:fld id="{1051D7E5-5FFD-4EA7-AFB2-230C5652B0C9}" type="slidenum">
              <a:rPr lang="cs-CZ" smtClean="0"/>
              <a:t>46</a:t>
            </a:fld>
            <a:endParaRPr lang="cs-CZ" dirty="0"/>
          </a:p>
        </p:txBody>
      </p:sp>
    </p:spTree>
    <p:extLst>
      <p:ext uri="{BB962C8B-B14F-4D97-AF65-F5344CB8AC3E}">
        <p14:creationId xmlns:p14="http://schemas.microsoft.com/office/powerpoint/2010/main" val="3479692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hangingPunct="0"/>
            <a:r>
              <a:rPr lang="cs-CZ" u="sng" dirty="0"/>
              <a:t>Environmentální prospěch</a:t>
            </a:r>
            <a:r>
              <a:rPr lang="cs-CZ" dirty="0"/>
              <a:t> </a:t>
            </a:r>
            <a:endParaRPr lang="cs-CZ" dirty="0" smtClean="0"/>
          </a:p>
          <a:p>
            <a:pPr fontAlgn="base" hangingPunct="0"/>
            <a:endParaRPr lang="cs-CZ" dirty="0"/>
          </a:p>
          <a:p>
            <a:pPr lvl="0" fontAlgn="base" hangingPunct="0"/>
            <a:r>
              <a:rPr lang="cs-CZ" dirty="0"/>
              <a:t>Zohledňování environmentálních aspektů výroby a spotřeby </a:t>
            </a:r>
          </a:p>
          <a:p>
            <a:pPr fontAlgn="base" hangingPunct="0"/>
            <a:r>
              <a:rPr lang="cs-CZ" dirty="0"/>
              <a:t>Podnik má formulované zásady podnikání šetrného k životnímu prostředí, např. využití recyklovaných tonerů, papírů, </a:t>
            </a:r>
            <a:r>
              <a:rPr lang="cs-CZ" dirty="0" err="1"/>
              <a:t>eko</a:t>
            </a:r>
            <a:r>
              <a:rPr lang="cs-CZ" dirty="0"/>
              <a:t> automobilů, čističek vody či vzduchu, recyklovatelných obalů, energeticky nenáročných budov a přístrojů.</a:t>
            </a:r>
          </a:p>
          <a:p>
            <a:pPr fontAlgn="base" hangingPunct="0"/>
            <a:r>
              <a:rPr lang="cs-CZ" dirty="0"/>
              <a:t>Žadatel tyto zásady popíše v Podnikatelském plánu, jedná se o používání ekologicky šetrných výrobků, např. recyklovaných tonerů, papírů, BIO, </a:t>
            </a:r>
            <a:r>
              <a:rPr lang="cs-CZ" dirty="0" err="1"/>
              <a:t>Fairtrade</a:t>
            </a:r>
            <a:r>
              <a:rPr lang="cs-CZ" dirty="0" smtClean="0"/>
              <a:t>.</a:t>
            </a:r>
          </a:p>
          <a:p>
            <a:pPr fontAlgn="base" hangingPunct="0"/>
            <a:endParaRPr lang="cs-CZ" dirty="0"/>
          </a:p>
          <a:p>
            <a:pPr fontAlgn="base" hangingPunct="0"/>
            <a:r>
              <a:rPr lang="cs-CZ" u="sng" dirty="0"/>
              <a:t>Místní prospěch</a:t>
            </a:r>
            <a:r>
              <a:rPr lang="cs-CZ" dirty="0"/>
              <a:t> </a:t>
            </a:r>
          </a:p>
          <a:p>
            <a:pPr lvl="0" fontAlgn="base" hangingPunct="0"/>
            <a:r>
              <a:rPr lang="cs-CZ" dirty="0"/>
              <a:t>Přednostní uspokojování potřeb místní komunity a místní poptávky </a:t>
            </a:r>
          </a:p>
          <a:p>
            <a:pPr fontAlgn="base" hangingPunct="0"/>
            <a:r>
              <a:rPr lang="cs-CZ" dirty="0"/>
              <a:t>Podnik se ve své činnosti orientuje na místní potřeby, odběratelé jsou ze stejného nebo sousedního kraje. Nabídka zboží a služeb vychází vstříc místním potřebám. </a:t>
            </a:r>
          </a:p>
          <a:p>
            <a:pPr lvl="0" fontAlgn="base" hangingPunct="0"/>
            <a:r>
              <a:rPr lang="cs-CZ" dirty="0"/>
              <a:t>Využívání přednostně místních zdrojů </a:t>
            </a:r>
          </a:p>
          <a:p>
            <a:pPr fontAlgn="base" hangingPunct="0"/>
            <a:r>
              <a:rPr lang="cs-CZ" dirty="0"/>
              <a:t>Podnik přednostně zaměstnává místní obyvatele nebo nakupuje od místních dodavatelů. Žadatel tuto zásadu popíše v Podnikatelském plánu. </a:t>
            </a:r>
          </a:p>
          <a:p>
            <a:endParaRPr lang="cs-CZ" dirty="0"/>
          </a:p>
        </p:txBody>
      </p:sp>
      <p:sp>
        <p:nvSpPr>
          <p:cNvPr id="4" name="Zástupný symbol pro číslo snímku 3"/>
          <p:cNvSpPr>
            <a:spLocks noGrp="1"/>
          </p:cNvSpPr>
          <p:nvPr>
            <p:ph type="sldNum" sz="quarter" idx="10"/>
          </p:nvPr>
        </p:nvSpPr>
        <p:spPr/>
        <p:txBody>
          <a:bodyPr/>
          <a:lstStyle/>
          <a:p>
            <a:fld id="{1051D7E5-5FFD-4EA7-AFB2-230C5652B0C9}" type="slidenum">
              <a:rPr lang="cs-CZ" smtClean="0"/>
              <a:t>47</a:t>
            </a:fld>
            <a:endParaRPr lang="cs-CZ" dirty="0"/>
          </a:p>
        </p:txBody>
      </p:sp>
    </p:spTree>
    <p:extLst>
      <p:ext uri="{BB962C8B-B14F-4D97-AF65-F5344CB8AC3E}">
        <p14:creationId xmlns:p14="http://schemas.microsoft.com/office/powerpoint/2010/main" val="3203256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hangingPunct="0"/>
            <a:r>
              <a:rPr lang="cs-CZ" u="sng" dirty="0"/>
              <a:t>Environmentální prospěch</a:t>
            </a:r>
            <a:r>
              <a:rPr lang="cs-CZ" dirty="0"/>
              <a:t> </a:t>
            </a:r>
            <a:endParaRPr lang="cs-CZ" dirty="0" smtClean="0"/>
          </a:p>
          <a:p>
            <a:pPr fontAlgn="base" hangingPunct="0"/>
            <a:endParaRPr lang="cs-CZ" dirty="0"/>
          </a:p>
          <a:p>
            <a:pPr lvl="0" fontAlgn="base" hangingPunct="0"/>
            <a:r>
              <a:rPr lang="cs-CZ" dirty="0"/>
              <a:t>Zohledňování environmentálních aspektů výroby a spotřeby </a:t>
            </a:r>
          </a:p>
          <a:p>
            <a:pPr fontAlgn="base" hangingPunct="0"/>
            <a:r>
              <a:rPr lang="cs-CZ" dirty="0"/>
              <a:t>Podnik má formulované zásady podnikání šetrného k životnímu prostředí, např. využití recyklovaných tonerů, papírů, </a:t>
            </a:r>
            <a:r>
              <a:rPr lang="cs-CZ" dirty="0" err="1"/>
              <a:t>eko</a:t>
            </a:r>
            <a:r>
              <a:rPr lang="cs-CZ" dirty="0"/>
              <a:t> automobilů, čističek vody či vzduchu, recyklovatelných obalů, energeticky nenáročných budov a přístrojů.</a:t>
            </a:r>
          </a:p>
          <a:p>
            <a:pPr fontAlgn="base" hangingPunct="0"/>
            <a:r>
              <a:rPr lang="cs-CZ" dirty="0"/>
              <a:t>Žadatel tyto zásady popíše v Podnikatelském plánu, jedná se o používání ekologicky šetrných výrobků, např. recyklovaných tonerů, papírů, BIO, </a:t>
            </a:r>
            <a:r>
              <a:rPr lang="cs-CZ" dirty="0" err="1"/>
              <a:t>Fairtrade</a:t>
            </a:r>
            <a:r>
              <a:rPr lang="cs-CZ" dirty="0" smtClean="0"/>
              <a:t>.</a:t>
            </a:r>
          </a:p>
          <a:p>
            <a:pPr fontAlgn="base" hangingPunct="0"/>
            <a:endParaRPr lang="cs-CZ" dirty="0"/>
          </a:p>
          <a:p>
            <a:pPr fontAlgn="base" hangingPunct="0"/>
            <a:r>
              <a:rPr lang="cs-CZ" u="sng" dirty="0"/>
              <a:t>Místní prospěch</a:t>
            </a:r>
            <a:r>
              <a:rPr lang="cs-CZ" dirty="0"/>
              <a:t> </a:t>
            </a:r>
          </a:p>
          <a:p>
            <a:pPr lvl="0" fontAlgn="base" hangingPunct="0"/>
            <a:r>
              <a:rPr lang="cs-CZ" dirty="0"/>
              <a:t>Přednostní uspokojování potřeb místní komunity a místní poptávky </a:t>
            </a:r>
          </a:p>
          <a:p>
            <a:pPr fontAlgn="base" hangingPunct="0"/>
            <a:r>
              <a:rPr lang="cs-CZ" dirty="0"/>
              <a:t>Podnik se ve své činnosti orientuje na místní potřeby, odběratelé jsou ze stejného nebo sousedního kraje. Nabídka zboží a služeb vychází vstříc místním potřebám. </a:t>
            </a:r>
          </a:p>
          <a:p>
            <a:pPr lvl="0" fontAlgn="base" hangingPunct="0"/>
            <a:r>
              <a:rPr lang="cs-CZ" dirty="0"/>
              <a:t>Využívání přednostně místních zdrojů </a:t>
            </a:r>
          </a:p>
          <a:p>
            <a:pPr fontAlgn="base" hangingPunct="0"/>
            <a:r>
              <a:rPr lang="cs-CZ" dirty="0"/>
              <a:t>Podnik přednostně zaměstnává místní obyvatele nebo nakupuje od místních dodavatelů. Žadatel tuto zásadu popíše v Podnikatelském plánu. </a:t>
            </a:r>
          </a:p>
          <a:p>
            <a:endParaRPr lang="cs-CZ" dirty="0"/>
          </a:p>
        </p:txBody>
      </p:sp>
      <p:sp>
        <p:nvSpPr>
          <p:cNvPr id="4" name="Zástupný symbol pro číslo snímku 3"/>
          <p:cNvSpPr>
            <a:spLocks noGrp="1"/>
          </p:cNvSpPr>
          <p:nvPr>
            <p:ph type="sldNum" sz="quarter" idx="10"/>
          </p:nvPr>
        </p:nvSpPr>
        <p:spPr/>
        <p:txBody>
          <a:bodyPr/>
          <a:lstStyle/>
          <a:p>
            <a:fld id="{1051D7E5-5FFD-4EA7-AFB2-230C5652B0C9}" type="slidenum">
              <a:rPr lang="cs-CZ" smtClean="0"/>
              <a:t>48</a:t>
            </a:fld>
            <a:endParaRPr lang="cs-CZ" dirty="0"/>
          </a:p>
        </p:txBody>
      </p:sp>
    </p:spTree>
    <p:extLst>
      <p:ext uri="{BB962C8B-B14F-4D97-AF65-F5344CB8AC3E}">
        <p14:creationId xmlns:p14="http://schemas.microsoft.com/office/powerpoint/2010/main" val="3203256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13</a:t>
            </a:fld>
            <a:endParaRPr 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1051D7E5-5FFD-4EA7-AFB2-230C5652B0C9}" type="slidenum">
              <a:rPr lang="cs-CZ" smtClean="0"/>
              <a:t>56</a:t>
            </a:fld>
            <a:endParaRPr lang="cs-CZ" dirty="0"/>
          </a:p>
        </p:txBody>
      </p:sp>
    </p:spTree>
    <p:extLst>
      <p:ext uri="{BB962C8B-B14F-4D97-AF65-F5344CB8AC3E}">
        <p14:creationId xmlns:p14="http://schemas.microsoft.com/office/powerpoint/2010/main" val="2760809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14</a:t>
            </a:fld>
            <a:endParaRPr lang="cs-CZ"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17</a:t>
            </a:fld>
            <a:endParaRPr lang="cs-C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18</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19</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20</a:t>
            </a:fld>
            <a:endParaRPr lang="cs-CZ"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21</a:t>
            </a:fld>
            <a:endParaRPr lang="cs-C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7500" lnSpcReduction="20000"/>
          </a:bodyPr>
          <a:lstStyle/>
          <a:p>
            <a:pPr>
              <a:defRPr/>
            </a:pPr>
            <a:endParaRPr lang="cs-CZ" dirty="0"/>
          </a:p>
        </p:txBody>
      </p:sp>
      <p:sp>
        <p:nvSpPr>
          <p:cNvPr id="4" name="Zástupný symbol pro číslo snímku 3"/>
          <p:cNvSpPr>
            <a:spLocks noGrp="1"/>
          </p:cNvSpPr>
          <p:nvPr>
            <p:ph type="sldNum" sz="quarter" idx="5"/>
          </p:nvPr>
        </p:nvSpPr>
        <p:spPr/>
        <p:txBody>
          <a:bodyPr/>
          <a:lstStyle/>
          <a:p>
            <a:pPr>
              <a:defRPr/>
            </a:pPr>
            <a:fld id="{8E85DECE-FA34-40BC-BEBB-6142B660E92D}" type="slidenum">
              <a:rPr lang="cs-CZ" smtClean="0"/>
              <a:pPr>
                <a:defRPr/>
              </a:pPr>
              <a:t>22</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dirty="0" err="1" smtClean="0"/>
              <a:t>Click</a:t>
            </a:r>
            <a:r>
              <a:rPr lang="cs-CZ" dirty="0" smtClean="0"/>
              <a:t> to </a:t>
            </a:r>
            <a:r>
              <a:rPr lang="cs-CZ" dirty="0" err="1" smtClean="0"/>
              <a:t>edit</a:t>
            </a:r>
            <a:r>
              <a:rPr lang="cs-CZ" dirty="0" smtClean="0"/>
              <a:t> Master </a:t>
            </a:r>
            <a:r>
              <a:rPr lang="cs-CZ" dirty="0" err="1" smtClean="0"/>
              <a:t>title</a:t>
            </a:r>
            <a:r>
              <a:rPr lang="cs-CZ" dirty="0" smtClean="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err="1" smtClean="0"/>
              <a:t>Click</a:t>
            </a:r>
            <a:r>
              <a:rPr lang="cs-CZ" dirty="0" smtClean="0"/>
              <a:t> to </a:t>
            </a:r>
            <a:r>
              <a:rPr lang="cs-CZ" dirty="0" err="1" smtClean="0"/>
              <a:t>edit</a:t>
            </a:r>
            <a:r>
              <a:rPr lang="cs-CZ" dirty="0" smtClean="0"/>
              <a:t> Master </a:t>
            </a:r>
            <a:r>
              <a:rPr lang="cs-CZ" dirty="0" err="1" smtClean="0"/>
              <a:t>subtitle</a:t>
            </a:r>
            <a:r>
              <a:rPr lang="cs-CZ" dirty="0" smtClean="0"/>
              <a:t> style</a:t>
            </a:r>
            <a:endParaRPr lang="en-US" dirty="0"/>
          </a:p>
        </p:txBody>
      </p:sp>
      <p:sp>
        <p:nvSpPr>
          <p:cNvPr id="4" name="Date Placeholder 3"/>
          <p:cNvSpPr>
            <a:spLocks noGrp="1"/>
          </p:cNvSpPr>
          <p:nvPr>
            <p:ph type="dt" sz="half" idx="10"/>
          </p:nvPr>
        </p:nvSpPr>
        <p:spPr/>
        <p:txBody>
          <a:bodyPr/>
          <a:lstStyle/>
          <a:p>
            <a:fld id="{889338FF-0785-4D1E-B4F7-AAF5C78FE1B9}" type="datetime1">
              <a:rPr lang="en-US" smtClean="0"/>
              <a:t>11/10/2015</a:t>
            </a:fld>
            <a:endParaRPr lang="en-US" dirty="0"/>
          </a:p>
        </p:txBody>
      </p:sp>
      <p:sp>
        <p:nvSpPr>
          <p:cNvPr id="5" name="Footer Placeholder 4"/>
          <p:cNvSpPr>
            <a:spLocks noGrp="1"/>
          </p:cNvSpPr>
          <p:nvPr>
            <p:ph type="ftr" sz="quarter" idx="11"/>
          </p:nvPr>
        </p:nvSpPr>
        <p:spPr/>
        <p:txBody>
          <a:bodyPr/>
          <a:lstStyle>
            <a:lvl1pPr>
              <a:defRPr>
                <a:latin typeface="Myriad Pro"/>
              </a:defRPr>
            </a:lvl1pPr>
          </a:lstStyle>
          <a:p>
            <a:endParaRPr lang="en-US" dirty="0"/>
          </a:p>
        </p:txBody>
      </p:sp>
      <p:sp>
        <p:nvSpPr>
          <p:cNvPr id="6" name="Slide Number Placeholder 5"/>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2411228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0773DF8D-1A21-4207-8344-98009AC74408}" type="datetime1">
              <a:rPr lang="en-US" smtClean="0"/>
              <a:t>11/10/2015</a:t>
            </a:fld>
            <a:endParaRPr lang="en-US" dirty="0"/>
          </a:p>
        </p:txBody>
      </p:sp>
      <p:sp>
        <p:nvSpPr>
          <p:cNvPr id="5" name="Footer Placeholder 4"/>
          <p:cNvSpPr>
            <a:spLocks noGrp="1"/>
          </p:cNvSpPr>
          <p:nvPr>
            <p:ph type="ftr" sz="quarter" idx="11"/>
          </p:nvPr>
        </p:nvSpPr>
        <p:spPr/>
        <p:txBody>
          <a:bodyPr/>
          <a:lstStyle>
            <a:lvl1pPr>
              <a:defRPr>
                <a:latin typeface="Myriad Pro"/>
              </a:defRPr>
            </a:lvl1pPr>
          </a:lstStyle>
          <a:p>
            <a:endParaRPr lang="en-US" dirty="0"/>
          </a:p>
        </p:txBody>
      </p:sp>
      <p:sp>
        <p:nvSpPr>
          <p:cNvPr id="6" name="Slide Number Placeholder 5"/>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76020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dirty="0" err="1" smtClean="0"/>
              <a:t>Click</a:t>
            </a:r>
            <a:r>
              <a:rPr lang="cs-CZ" dirty="0" smtClean="0"/>
              <a:t> to </a:t>
            </a:r>
            <a:r>
              <a:rPr lang="cs-CZ" dirty="0" err="1" smtClean="0"/>
              <a:t>edit</a:t>
            </a:r>
            <a:r>
              <a:rPr lang="cs-CZ" dirty="0" smtClean="0"/>
              <a:t> Master text </a:t>
            </a:r>
            <a:r>
              <a:rPr lang="cs-CZ" dirty="0" err="1" smtClean="0"/>
              <a:t>styles</a:t>
            </a:r>
            <a:endParaRPr lang="cs-CZ" dirty="0" smtClean="0"/>
          </a:p>
          <a:p>
            <a:pPr lvl="1"/>
            <a:r>
              <a:rPr lang="cs-CZ" dirty="0" smtClean="0"/>
              <a:t>Second </a:t>
            </a:r>
            <a:r>
              <a:rPr lang="cs-CZ" dirty="0" err="1" smtClean="0"/>
              <a:t>level</a:t>
            </a:r>
            <a:endParaRPr lang="cs-CZ" dirty="0" smtClean="0"/>
          </a:p>
          <a:p>
            <a:pPr lvl="2"/>
            <a:r>
              <a:rPr lang="cs-CZ" dirty="0" err="1" smtClean="0"/>
              <a:t>Third</a:t>
            </a:r>
            <a:r>
              <a:rPr lang="cs-CZ" dirty="0" smtClean="0"/>
              <a:t> </a:t>
            </a:r>
            <a:r>
              <a:rPr lang="cs-CZ" dirty="0" err="1" smtClean="0"/>
              <a:t>level</a:t>
            </a:r>
            <a:endParaRPr lang="cs-CZ" dirty="0" smtClean="0"/>
          </a:p>
          <a:p>
            <a:pPr lvl="3"/>
            <a:r>
              <a:rPr lang="cs-CZ" dirty="0" err="1" smtClean="0"/>
              <a:t>Fourth</a:t>
            </a:r>
            <a:r>
              <a:rPr lang="cs-CZ" dirty="0" smtClean="0"/>
              <a:t> </a:t>
            </a:r>
            <a:r>
              <a:rPr lang="cs-CZ" dirty="0" err="1" smtClean="0"/>
              <a:t>level</a:t>
            </a:r>
            <a:endParaRPr lang="cs-CZ" dirty="0" smtClean="0"/>
          </a:p>
          <a:p>
            <a:pPr lvl="4"/>
            <a:r>
              <a:rPr lang="cs-CZ" dirty="0" err="1" smtClean="0"/>
              <a:t>Fifth</a:t>
            </a:r>
            <a:r>
              <a:rPr lang="cs-CZ" dirty="0" smtClean="0"/>
              <a:t> </a:t>
            </a:r>
            <a:r>
              <a:rPr lang="cs-CZ" dirty="0" err="1" smtClean="0"/>
              <a:t>level</a:t>
            </a:r>
            <a:endParaRPr lang="en-US" dirty="0"/>
          </a:p>
        </p:txBody>
      </p:sp>
      <p:sp>
        <p:nvSpPr>
          <p:cNvPr id="4" name="Date Placeholder 3"/>
          <p:cNvSpPr>
            <a:spLocks noGrp="1"/>
          </p:cNvSpPr>
          <p:nvPr>
            <p:ph type="dt" sz="half" idx="10"/>
          </p:nvPr>
        </p:nvSpPr>
        <p:spPr/>
        <p:txBody>
          <a:bodyPr/>
          <a:lstStyle/>
          <a:p>
            <a:fld id="{FCDAAB08-B98E-494D-8695-CD0D6908EEBE}" type="datetime1">
              <a:rPr lang="en-US" smtClean="0"/>
              <a:t>11/10/2015</a:t>
            </a:fld>
            <a:endParaRPr lang="en-US" dirty="0"/>
          </a:p>
        </p:txBody>
      </p:sp>
      <p:sp>
        <p:nvSpPr>
          <p:cNvPr id="5" name="Footer Placeholder 4"/>
          <p:cNvSpPr>
            <a:spLocks noGrp="1"/>
          </p:cNvSpPr>
          <p:nvPr>
            <p:ph type="ftr" sz="quarter" idx="11"/>
          </p:nvPr>
        </p:nvSpPr>
        <p:spPr/>
        <p:txBody>
          <a:bodyPr/>
          <a:lstStyle>
            <a:lvl1pPr>
              <a:defRPr>
                <a:latin typeface="Myriad Pro"/>
              </a:defRPr>
            </a:lvl1pPr>
          </a:lstStyle>
          <a:p>
            <a:endParaRPr lang="en-US" dirty="0"/>
          </a:p>
        </p:txBody>
      </p:sp>
      <p:sp>
        <p:nvSpPr>
          <p:cNvPr id="6" name="Slide Number Placeholder 5"/>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119621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dirty="0" err="1" smtClean="0"/>
              <a:t>Click</a:t>
            </a:r>
            <a:r>
              <a:rPr lang="cs-CZ" dirty="0" smtClean="0"/>
              <a:t> to </a:t>
            </a:r>
            <a:r>
              <a:rPr lang="cs-CZ" dirty="0" err="1" smtClean="0"/>
              <a:t>edit</a:t>
            </a:r>
            <a:r>
              <a:rPr lang="cs-CZ" dirty="0" smtClean="0"/>
              <a:t> Master text </a:t>
            </a:r>
            <a:r>
              <a:rPr lang="cs-CZ" dirty="0" err="1" smtClean="0"/>
              <a:t>styles</a:t>
            </a:r>
            <a:endParaRPr lang="cs-CZ" dirty="0" smtClean="0"/>
          </a:p>
          <a:p>
            <a:pPr lvl="1"/>
            <a:r>
              <a:rPr lang="cs-CZ" dirty="0" smtClean="0"/>
              <a:t>Second </a:t>
            </a:r>
            <a:r>
              <a:rPr lang="cs-CZ" dirty="0" err="1" smtClean="0"/>
              <a:t>level</a:t>
            </a:r>
            <a:endParaRPr lang="cs-CZ" dirty="0" smtClean="0"/>
          </a:p>
          <a:p>
            <a:pPr lvl="2"/>
            <a:r>
              <a:rPr lang="cs-CZ" dirty="0" err="1" smtClean="0"/>
              <a:t>Third</a:t>
            </a:r>
            <a:r>
              <a:rPr lang="cs-CZ" dirty="0" smtClean="0"/>
              <a:t> </a:t>
            </a:r>
            <a:r>
              <a:rPr lang="cs-CZ" dirty="0" err="1" smtClean="0"/>
              <a:t>level</a:t>
            </a:r>
            <a:endParaRPr lang="cs-CZ" dirty="0" smtClean="0"/>
          </a:p>
          <a:p>
            <a:pPr lvl="3"/>
            <a:r>
              <a:rPr lang="cs-CZ" dirty="0" err="1" smtClean="0"/>
              <a:t>Fourth</a:t>
            </a:r>
            <a:r>
              <a:rPr lang="cs-CZ" dirty="0" smtClean="0"/>
              <a:t> </a:t>
            </a:r>
            <a:r>
              <a:rPr lang="cs-CZ" dirty="0" err="1" smtClean="0"/>
              <a:t>level</a:t>
            </a:r>
            <a:endParaRPr lang="cs-CZ" dirty="0" smtClean="0"/>
          </a:p>
          <a:p>
            <a:pPr lvl="4"/>
            <a:r>
              <a:rPr lang="cs-CZ" dirty="0" err="1" smtClean="0"/>
              <a:t>Fifth</a:t>
            </a:r>
            <a:r>
              <a:rPr lang="cs-CZ" dirty="0" smtClean="0"/>
              <a:t> </a:t>
            </a:r>
            <a:r>
              <a:rPr lang="cs-CZ" dirty="0" err="1" smtClean="0"/>
              <a:t>level</a:t>
            </a:r>
            <a:endParaRPr lang="en-US" dirty="0"/>
          </a:p>
        </p:txBody>
      </p:sp>
      <p:sp>
        <p:nvSpPr>
          <p:cNvPr id="4" name="Date Placeholder 3"/>
          <p:cNvSpPr>
            <a:spLocks noGrp="1"/>
          </p:cNvSpPr>
          <p:nvPr>
            <p:ph type="dt" sz="half" idx="10"/>
          </p:nvPr>
        </p:nvSpPr>
        <p:spPr/>
        <p:txBody>
          <a:bodyPr/>
          <a:lstStyle/>
          <a:p>
            <a:fld id="{7F631E0B-09EB-4B23-8CB4-012DB8280E8C}" type="datetime1">
              <a:rPr lang="en-US" smtClean="0"/>
              <a:t>11/10/2015</a:t>
            </a:fld>
            <a:endParaRPr lang="en-US" dirty="0"/>
          </a:p>
        </p:txBody>
      </p:sp>
      <p:sp>
        <p:nvSpPr>
          <p:cNvPr id="5" name="Footer Placeholder 4"/>
          <p:cNvSpPr>
            <a:spLocks noGrp="1"/>
          </p:cNvSpPr>
          <p:nvPr>
            <p:ph type="ftr" sz="quarter" idx="11"/>
          </p:nvPr>
        </p:nvSpPr>
        <p:spPr/>
        <p:txBody>
          <a:bodyPr/>
          <a:lstStyle>
            <a:lvl1pPr>
              <a:defRPr>
                <a:latin typeface="Myriad Pro"/>
              </a:defRPr>
            </a:lvl1pPr>
          </a:lstStyle>
          <a:p>
            <a:endParaRPr lang="en-US" dirty="0"/>
          </a:p>
        </p:txBody>
      </p:sp>
      <p:sp>
        <p:nvSpPr>
          <p:cNvPr id="6" name="Slide Number Placeholder 5"/>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259427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p:txBody>
          <a:bodyPr/>
          <a:lstStyle/>
          <a:p>
            <a:fld id="{CA81722B-C8A6-4F26-98C2-2711F8316617}" type="datetime1">
              <a:rPr lang="en-US" smtClean="0"/>
              <a:t>11/10/2015</a:t>
            </a:fld>
            <a:endParaRPr lang="en-US" dirty="0"/>
          </a:p>
        </p:txBody>
      </p:sp>
      <p:sp>
        <p:nvSpPr>
          <p:cNvPr id="5" name="Footer Placeholder 4"/>
          <p:cNvSpPr>
            <a:spLocks noGrp="1"/>
          </p:cNvSpPr>
          <p:nvPr>
            <p:ph type="ftr" sz="quarter" idx="11"/>
          </p:nvPr>
        </p:nvSpPr>
        <p:spPr/>
        <p:txBody>
          <a:bodyPr/>
          <a:lstStyle>
            <a:lvl1pPr>
              <a:defRPr>
                <a:latin typeface="Myriad Pro"/>
              </a:defRPr>
            </a:lvl1pPr>
          </a:lstStyle>
          <a:p>
            <a:endParaRPr lang="en-US" dirty="0"/>
          </a:p>
        </p:txBody>
      </p:sp>
      <p:sp>
        <p:nvSpPr>
          <p:cNvPr id="6" name="Slide Number Placeholder 5"/>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395333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Date Placeholder 4"/>
          <p:cNvSpPr>
            <a:spLocks noGrp="1"/>
          </p:cNvSpPr>
          <p:nvPr>
            <p:ph type="dt" sz="half" idx="10"/>
          </p:nvPr>
        </p:nvSpPr>
        <p:spPr/>
        <p:txBody>
          <a:bodyPr/>
          <a:lstStyle/>
          <a:p>
            <a:fld id="{BC3F317A-478C-4AB8-803B-06EF6332AC25}" type="datetime1">
              <a:rPr lang="en-US" smtClean="0"/>
              <a:t>11/10/2015</a:t>
            </a:fld>
            <a:endParaRPr lang="en-US" dirty="0"/>
          </a:p>
        </p:txBody>
      </p:sp>
      <p:sp>
        <p:nvSpPr>
          <p:cNvPr id="6" name="Footer Placeholder 5"/>
          <p:cNvSpPr>
            <a:spLocks noGrp="1"/>
          </p:cNvSpPr>
          <p:nvPr>
            <p:ph type="ftr" sz="quarter" idx="11"/>
          </p:nvPr>
        </p:nvSpPr>
        <p:spPr/>
        <p:txBody>
          <a:bodyPr/>
          <a:lstStyle>
            <a:lvl1pPr>
              <a:defRPr>
                <a:latin typeface="Myriad Pro"/>
              </a:defRPr>
            </a:lvl1pPr>
          </a:lstStyle>
          <a:p>
            <a:endParaRPr lang="en-US" dirty="0"/>
          </a:p>
        </p:txBody>
      </p:sp>
      <p:sp>
        <p:nvSpPr>
          <p:cNvPr id="7" name="Slide Number Placeholder 6"/>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291216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Date Placeholder 6"/>
          <p:cNvSpPr>
            <a:spLocks noGrp="1"/>
          </p:cNvSpPr>
          <p:nvPr>
            <p:ph type="dt" sz="half" idx="10"/>
          </p:nvPr>
        </p:nvSpPr>
        <p:spPr/>
        <p:txBody>
          <a:bodyPr/>
          <a:lstStyle/>
          <a:p>
            <a:fld id="{876BBAEC-231C-4E11-ABD3-F40A18471A7D}" type="datetime1">
              <a:rPr lang="en-US" smtClean="0"/>
              <a:t>11/10/2015</a:t>
            </a:fld>
            <a:endParaRPr lang="en-US" dirty="0"/>
          </a:p>
        </p:txBody>
      </p:sp>
      <p:sp>
        <p:nvSpPr>
          <p:cNvPr id="8" name="Footer Placeholder 7"/>
          <p:cNvSpPr>
            <a:spLocks noGrp="1"/>
          </p:cNvSpPr>
          <p:nvPr>
            <p:ph type="ftr" sz="quarter" idx="11"/>
          </p:nvPr>
        </p:nvSpPr>
        <p:spPr/>
        <p:txBody>
          <a:bodyPr/>
          <a:lstStyle>
            <a:lvl1pPr>
              <a:defRPr>
                <a:latin typeface="Myriad Pro"/>
              </a:defRPr>
            </a:lvl1pPr>
          </a:lstStyle>
          <a:p>
            <a:endParaRPr lang="en-US" dirty="0"/>
          </a:p>
        </p:txBody>
      </p:sp>
      <p:sp>
        <p:nvSpPr>
          <p:cNvPr id="9" name="Slide Number Placeholder 8"/>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2055879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Date Placeholder 2"/>
          <p:cNvSpPr>
            <a:spLocks noGrp="1"/>
          </p:cNvSpPr>
          <p:nvPr>
            <p:ph type="dt" sz="half" idx="10"/>
          </p:nvPr>
        </p:nvSpPr>
        <p:spPr/>
        <p:txBody>
          <a:bodyPr/>
          <a:lstStyle/>
          <a:p>
            <a:fld id="{E0916B57-9745-43DE-BBE5-02952112AEFB}" type="datetime1">
              <a:rPr lang="en-US" smtClean="0"/>
              <a:t>11/10/2015</a:t>
            </a:fld>
            <a:endParaRPr lang="en-US" dirty="0"/>
          </a:p>
        </p:txBody>
      </p:sp>
      <p:sp>
        <p:nvSpPr>
          <p:cNvPr id="4" name="Footer Placeholder 3"/>
          <p:cNvSpPr>
            <a:spLocks noGrp="1"/>
          </p:cNvSpPr>
          <p:nvPr>
            <p:ph type="ftr" sz="quarter" idx="11"/>
          </p:nvPr>
        </p:nvSpPr>
        <p:spPr/>
        <p:txBody>
          <a:bodyPr/>
          <a:lstStyle>
            <a:lvl1pPr>
              <a:defRPr>
                <a:latin typeface="Myriad Pro"/>
              </a:defRPr>
            </a:lvl1pPr>
          </a:lstStyle>
          <a:p>
            <a:endParaRPr lang="en-US" dirty="0"/>
          </a:p>
        </p:txBody>
      </p:sp>
      <p:sp>
        <p:nvSpPr>
          <p:cNvPr id="5" name="Slide Number Placeholder 4"/>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462455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3D7B1-375D-4904-A97E-7B86949F9F49}" type="datetime1">
              <a:rPr lang="en-US" smtClean="0"/>
              <a:t>11/10/2015</a:t>
            </a:fld>
            <a:endParaRPr lang="en-US" dirty="0"/>
          </a:p>
        </p:txBody>
      </p:sp>
      <p:sp>
        <p:nvSpPr>
          <p:cNvPr id="3" name="Footer Placeholder 2"/>
          <p:cNvSpPr>
            <a:spLocks noGrp="1"/>
          </p:cNvSpPr>
          <p:nvPr>
            <p:ph type="ftr" sz="quarter" idx="11"/>
          </p:nvPr>
        </p:nvSpPr>
        <p:spPr/>
        <p:txBody>
          <a:bodyPr/>
          <a:lstStyle>
            <a:lvl1pPr>
              <a:defRPr>
                <a:latin typeface="Myriad Pro"/>
              </a:defRPr>
            </a:lvl1pPr>
          </a:lstStyle>
          <a:p>
            <a:endParaRPr lang="en-US" dirty="0"/>
          </a:p>
        </p:txBody>
      </p:sp>
      <p:sp>
        <p:nvSpPr>
          <p:cNvPr id="4" name="Slide Number Placeholder 3"/>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4047914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9831F3BF-8806-488D-87CD-784340495BA0}" type="datetime1">
              <a:rPr lang="en-US" smtClean="0"/>
              <a:t>11/10/2015</a:t>
            </a:fld>
            <a:endParaRPr lang="en-US" dirty="0"/>
          </a:p>
        </p:txBody>
      </p:sp>
      <p:sp>
        <p:nvSpPr>
          <p:cNvPr id="6" name="Footer Placeholder 5"/>
          <p:cNvSpPr>
            <a:spLocks noGrp="1"/>
          </p:cNvSpPr>
          <p:nvPr>
            <p:ph type="ftr" sz="quarter" idx="11"/>
          </p:nvPr>
        </p:nvSpPr>
        <p:spPr/>
        <p:txBody>
          <a:bodyPr/>
          <a:lstStyle>
            <a:lvl1pPr>
              <a:defRPr>
                <a:latin typeface="Myriad Pro"/>
              </a:defRPr>
            </a:lvl1pPr>
          </a:lstStyle>
          <a:p>
            <a:endParaRPr lang="en-US" dirty="0"/>
          </a:p>
        </p:txBody>
      </p:sp>
      <p:sp>
        <p:nvSpPr>
          <p:cNvPr id="7" name="Slide Number Placeholder 6"/>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22385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32E682A2-9588-4CBA-8A28-30801B018F84}" type="datetime1">
              <a:rPr lang="en-US" smtClean="0"/>
              <a:t>11/10/2015</a:t>
            </a:fld>
            <a:endParaRPr lang="en-US" dirty="0"/>
          </a:p>
        </p:txBody>
      </p:sp>
      <p:sp>
        <p:nvSpPr>
          <p:cNvPr id="6" name="Footer Placeholder 5"/>
          <p:cNvSpPr>
            <a:spLocks noGrp="1"/>
          </p:cNvSpPr>
          <p:nvPr>
            <p:ph type="ftr" sz="quarter" idx="11"/>
          </p:nvPr>
        </p:nvSpPr>
        <p:spPr/>
        <p:txBody>
          <a:bodyPr/>
          <a:lstStyle>
            <a:lvl1pPr>
              <a:defRPr>
                <a:latin typeface="Myriad Pro"/>
              </a:defRPr>
            </a:lvl1pPr>
          </a:lstStyle>
          <a:p>
            <a:endParaRPr lang="en-US" dirty="0"/>
          </a:p>
        </p:txBody>
      </p:sp>
      <p:sp>
        <p:nvSpPr>
          <p:cNvPr id="7" name="Slide Number Placeholder 6"/>
          <p:cNvSpPr>
            <a:spLocks noGrp="1"/>
          </p:cNvSpPr>
          <p:nvPr>
            <p:ph type="sldNum" sz="quarter" idx="12"/>
          </p:nvPr>
        </p:nvSpPr>
        <p:spPr/>
        <p:txBody>
          <a:bodyPr/>
          <a:lstStyle/>
          <a:p>
            <a:fld id="{CA6B5227-2C6F-B94D-9D8F-826F9170706D}" type="slidenum">
              <a:rPr lang="en-US" smtClean="0"/>
              <a:t>‹#›</a:t>
            </a:fld>
            <a:endParaRPr lang="en-US" dirty="0"/>
          </a:p>
        </p:txBody>
      </p:sp>
    </p:spTree>
    <p:extLst>
      <p:ext uri="{BB962C8B-B14F-4D97-AF65-F5344CB8AC3E}">
        <p14:creationId xmlns:p14="http://schemas.microsoft.com/office/powerpoint/2010/main" val="424607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cs-CZ" dirty="0" err="1" smtClean="0"/>
              <a:t>Click</a:t>
            </a:r>
            <a:r>
              <a:rPr lang="cs-CZ" dirty="0" smtClean="0"/>
              <a:t> to </a:t>
            </a:r>
            <a:r>
              <a:rPr lang="cs-CZ" dirty="0" err="1" smtClean="0"/>
              <a:t>edit</a:t>
            </a:r>
            <a:r>
              <a:rPr lang="cs-CZ" dirty="0" smtClean="0"/>
              <a:t> Master </a:t>
            </a:r>
            <a:r>
              <a:rPr lang="cs-CZ" dirty="0" err="1" smtClean="0"/>
              <a:t>title</a:t>
            </a:r>
            <a:r>
              <a:rPr lang="cs-CZ" dirty="0" smtClean="0"/>
              <a:t>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dirty="0" err="1" smtClean="0"/>
              <a:t>Click</a:t>
            </a:r>
            <a:r>
              <a:rPr lang="cs-CZ" dirty="0" smtClean="0"/>
              <a:t> to </a:t>
            </a:r>
            <a:r>
              <a:rPr lang="cs-CZ" dirty="0" err="1" smtClean="0"/>
              <a:t>edit</a:t>
            </a:r>
            <a:r>
              <a:rPr lang="cs-CZ" dirty="0" smtClean="0"/>
              <a:t> Master text </a:t>
            </a:r>
            <a:r>
              <a:rPr lang="cs-CZ" dirty="0" err="1" smtClean="0"/>
              <a:t>styles</a:t>
            </a:r>
            <a:endParaRPr lang="cs-CZ" dirty="0" smtClean="0"/>
          </a:p>
          <a:p>
            <a:pPr lvl="1"/>
            <a:r>
              <a:rPr lang="cs-CZ" dirty="0" smtClean="0"/>
              <a:t>Second </a:t>
            </a:r>
            <a:r>
              <a:rPr lang="cs-CZ" dirty="0" err="1" smtClean="0"/>
              <a:t>level</a:t>
            </a:r>
            <a:endParaRPr lang="cs-CZ" dirty="0" smtClean="0"/>
          </a:p>
          <a:p>
            <a:pPr lvl="2"/>
            <a:r>
              <a:rPr lang="cs-CZ" dirty="0" err="1" smtClean="0"/>
              <a:t>Third</a:t>
            </a:r>
            <a:r>
              <a:rPr lang="cs-CZ" dirty="0" smtClean="0"/>
              <a:t> </a:t>
            </a:r>
            <a:r>
              <a:rPr lang="cs-CZ" dirty="0" err="1" smtClean="0"/>
              <a:t>level</a:t>
            </a:r>
            <a:endParaRPr lang="cs-CZ" dirty="0" smtClean="0"/>
          </a:p>
          <a:p>
            <a:pPr lvl="3"/>
            <a:r>
              <a:rPr lang="cs-CZ" dirty="0" err="1" smtClean="0"/>
              <a:t>Fourth</a:t>
            </a:r>
            <a:r>
              <a:rPr lang="cs-CZ" dirty="0" smtClean="0"/>
              <a:t> </a:t>
            </a:r>
            <a:r>
              <a:rPr lang="cs-CZ" dirty="0" err="1" smtClean="0"/>
              <a:t>level</a:t>
            </a:r>
            <a:endParaRPr lang="cs-CZ" dirty="0" smtClean="0"/>
          </a:p>
          <a:p>
            <a:pPr lvl="4"/>
            <a:r>
              <a:rPr lang="cs-CZ" dirty="0" err="1" smtClean="0"/>
              <a:t>Fifth</a:t>
            </a:r>
            <a:r>
              <a:rPr lang="cs-CZ" dirty="0" smtClean="0"/>
              <a:t> </a:t>
            </a:r>
            <a:r>
              <a:rPr lang="cs-CZ" dirty="0" err="1" smtClean="0"/>
              <a:t>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yriad Pro"/>
              </a:defRPr>
            </a:lvl1pPr>
          </a:lstStyle>
          <a:p>
            <a:fld id="{AFE7CCC1-085E-40CF-AE75-DEE90DDCB794}" type="datetime1">
              <a:rPr lang="en-US" smtClean="0"/>
              <a:t>11/10/2015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yriad Pro"/>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yriad Pro"/>
              </a:defRPr>
            </a:lvl1pPr>
          </a:lstStyle>
          <a:p>
            <a:fld id="{CA6B5227-2C6F-B94D-9D8F-826F9170706D}" type="slidenum">
              <a:rPr lang="en-US" smtClean="0"/>
              <a:pPr/>
              <a:t>‹#›</a:t>
            </a:fld>
            <a:endParaRPr lang="en-US" dirty="0"/>
          </a:p>
        </p:txBody>
      </p:sp>
    </p:spTree>
    <p:extLst>
      <p:ext uri="{BB962C8B-B14F-4D97-AF65-F5344CB8AC3E}">
        <p14:creationId xmlns:p14="http://schemas.microsoft.com/office/powerpoint/2010/main" val="999141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500" b="1" i="0" kern="1200" cap="all">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otaceeu.cz/irop"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otaceeu.cz/IROP"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otaceeu.cz/iro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1" y="533400"/>
            <a:ext cx="8543924" cy="4141477"/>
          </a:xfrm>
        </p:spPr>
        <p:txBody>
          <a:bodyPr/>
          <a:lstStyle/>
          <a:p>
            <a:pPr algn="l">
              <a:lnSpc>
                <a:spcPct val="107000"/>
              </a:lnSpc>
            </a:pPr>
            <a:r>
              <a:rPr lang="cs-CZ" sz="3600" dirty="0">
                <a:solidFill>
                  <a:schemeClr val="tx2"/>
                </a:solidFill>
              </a:rPr>
              <a:t>s</a:t>
            </a:r>
            <a:r>
              <a:rPr lang="cs-CZ" sz="3600" dirty="0" smtClean="0">
                <a:solidFill>
                  <a:schemeClr val="tx2"/>
                </a:solidFill>
              </a:rPr>
              <a:t>eminář </a:t>
            </a:r>
            <a:r>
              <a:rPr lang="cs-CZ" sz="3600" dirty="0">
                <a:solidFill>
                  <a:schemeClr val="tx2"/>
                </a:solidFill>
              </a:rPr>
              <a:t>pro </a:t>
            </a:r>
            <a:r>
              <a:rPr lang="cs-CZ" sz="3600" dirty="0" smtClean="0">
                <a:solidFill>
                  <a:schemeClr val="tx2"/>
                </a:solidFill>
              </a:rPr>
              <a:t>žadatele </a:t>
            </a:r>
            <a:br>
              <a:rPr lang="cs-CZ" sz="3600" dirty="0" smtClean="0">
                <a:solidFill>
                  <a:schemeClr val="tx2"/>
                </a:solidFill>
              </a:rPr>
            </a:br>
            <a:r>
              <a:rPr lang="cs-CZ" sz="3600" dirty="0" smtClean="0">
                <a:solidFill>
                  <a:schemeClr val="tx2"/>
                </a:solidFill>
              </a:rPr>
              <a:t>11. a 12. výzva IROP </a:t>
            </a:r>
            <a:br>
              <a:rPr lang="cs-CZ" sz="3600" dirty="0" smtClean="0">
                <a:solidFill>
                  <a:schemeClr val="tx2"/>
                </a:solidFill>
              </a:rPr>
            </a:br>
            <a:r>
              <a:rPr lang="cs-CZ" sz="3600" dirty="0">
                <a:solidFill>
                  <a:schemeClr val="tx2"/>
                </a:solidFill>
              </a:rPr>
              <a:t/>
            </a:r>
            <a:br>
              <a:rPr lang="cs-CZ" sz="3600" dirty="0">
                <a:solidFill>
                  <a:schemeClr val="tx2"/>
                </a:solidFill>
              </a:rPr>
            </a:br>
            <a:r>
              <a:rPr lang="cs-CZ" sz="3600" dirty="0" smtClean="0">
                <a:solidFill>
                  <a:schemeClr val="tx2"/>
                </a:solidFill>
              </a:rPr>
              <a:t>„Sociální podnikání v sociálně vyloučených lokalitách“ a</a:t>
            </a:r>
            <a:r>
              <a:rPr lang="cs-CZ" sz="3600" dirty="0">
                <a:solidFill>
                  <a:schemeClr val="tx2"/>
                </a:solidFill>
              </a:rPr>
              <a:t/>
            </a:r>
            <a:br>
              <a:rPr lang="cs-CZ" sz="3600" dirty="0">
                <a:solidFill>
                  <a:schemeClr val="tx2"/>
                </a:solidFill>
              </a:rPr>
            </a:br>
            <a:r>
              <a:rPr lang="cs-CZ" sz="3600" dirty="0" smtClean="0">
                <a:solidFill>
                  <a:schemeClr val="tx2"/>
                </a:solidFill>
              </a:rPr>
              <a:t>„Sociální podnikání“</a:t>
            </a:r>
            <a:endParaRPr lang="cs-CZ" sz="3600" dirty="0">
              <a:solidFill>
                <a:schemeClr val="tx2"/>
              </a:solidFill>
              <a:latin typeface="Myriad Pro Black"/>
              <a:cs typeface="Myriad Pro Black"/>
            </a:endParaRPr>
          </a:p>
        </p:txBody>
      </p:sp>
      <p:sp>
        <p:nvSpPr>
          <p:cNvPr id="3" name="Subtitle 2"/>
          <p:cNvSpPr>
            <a:spLocks noGrp="1"/>
          </p:cNvSpPr>
          <p:nvPr>
            <p:ph type="subTitle" idx="1"/>
          </p:nvPr>
        </p:nvSpPr>
        <p:spPr>
          <a:xfrm>
            <a:off x="594315" y="4551295"/>
            <a:ext cx="8006759" cy="1083961"/>
          </a:xfrm>
        </p:spPr>
        <p:txBody>
          <a:bodyPr>
            <a:normAutofit fontScale="92500" lnSpcReduction="10000"/>
          </a:bodyPr>
          <a:lstStyle/>
          <a:p>
            <a:pPr algn="l"/>
            <a:endParaRPr lang="cs-CZ" sz="2200" dirty="0" smtClean="0">
              <a:solidFill>
                <a:srgbClr val="000000"/>
              </a:solidFill>
              <a:latin typeface="Myriad Pro"/>
              <a:cs typeface="Myriad Pro"/>
            </a:endParaRPr>
          </a:p>
          <a:p>
            <a:pPr algn="l"/>
            <a:r>
              <a:rPr lang="cs-CZ" sz="2200" dirty="0" smtClean="0">
                <a:solidFill>
                  <a:schemeClr val="tx2"/>
                </a:solidFill>
                <a:latin typeface="Myriad Pro"/>
                <a:cs typeface="Myriad Pro"/>
              </a:rPr>
              <a:t>10.11. 2015                                           				PRAHA</a:t>
            </a:r>
          </a:p>
          <a:p>
            <a:pPr algn="l"/>
            <a:r>
              <a:rPr lang="cs-CZ" sz="2200" dirty="0" smtClean="0">
                <a:solidFill>
                  <a:schemeClr val="tx2"/>
                </a:solidFill>
                <a:cs typeface="Myriad Pro"/>
              </a:rPr>
              <a:t>18.11.2015											BRNO</a:t>
            </a:r>
            <a:endParaRPr lang="en-US" dirty="0">
              <a:solidFill>
                <a:schemeClr val="tx2"/>
              </a:solidFill>
              <a:cs typeface="Myriad Pro"/>
            </a:endParaRPr>
          </a:p>
        </p:txBody>
      </p:sp>
      <p:pic>
        <p:nvPicPr>
          <p:cNvPr id="2050"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860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211"/>
            <a:ext cx="8229600" cy="919240"/>
          </a:xfrm>
        </p:spPr>
        <p:txBody>
          <a:bodyPr/>
          <a:lstStyle/>
          <a:p>
            <a:pPr lvl="0"/>
            <a:r>
              <a:rPr lang="cs-CZ" sz="2000" b="1" dirty="0"/>
              <a:t>Prioritní osa </a:t>
            </a:r>
            <a:r>
              <a:rPr lang="cs-CZ" sz="2000" b="1" dirty="0" smtClean="0"/>
              <a:t>1: </a:t>
            </a:r>
            <a:r>
              <a:rPr lang="cs-CZ" sz="2000" dirty="0" smtClean="0"/>
              <a:t>Konkurenceschopné</a:t>
            </a:r>
            <a:r>
              <a:rPr lang="cs-CZ" sz="2000" dirty="0"/>
              <a:t>, dostupné a bezpečné regiony</a:t>
            </a:r>
            <a:r>
              <a:rPr lang="cs-CZ" sz="3600" dirty="0"/>
              <a:t/>
            </a:r>
            <a:br>
              <a:rPr lang="cs-CZ" sz="3600" dirty="0"/>
            </a:br>
            <a:endParaRPr lang="en-US" dirty="0"/>
          </a:p>
        </p:txBody>
      </p:sp>
      <p:pic>
        <p:nvPicPr>
          <p:cNvPr id="4"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0984" y="704057"/>
            <a:ext cx="4653015" cy="3056890"/>
          </a:xfrm>
          <a:prstGeom prst="rect">
            <a:avLst/>
          </a:prstGeom>
        </p:spPr>
      </p:pic>
      <p:pic>
        <p:nvPicPr>
          <p:cNvPr id="5"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901" y="3751422"/>
            <a:ext cx="5281286" cy="3106578"/>
          </a:xfrm>
          <a:prstGeom prst="rect">
            <a:avLst/>
          </a:prstGeom>
        </p:spPr>
      </p:pic>
      <p:pic>
        <p:nvPicPr>
          <p:cNvPr id="10" name="Zástupný symbol pro obsah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697072"/>
            <a:ext cx="4581524" cy="3054350"/>
          </a:xfrm>
        </p:spPr>
      </p:pic>
      <p:sp>
        <p:nvSpPr>
          <p:cNvPr id="3" name="Zástupný symbol pro číslo snímku 2"/>
          <p:cNvSpPr>
            <a:spLocks noGrp="1"/>
          </p:cNvSpPr>
          <p:nvPr>
            <p:ph type="sldNum" sz="quarter" idx="12"/>
          </p:nvPr>
        </p:nvSpPr>
        <p:spPr/>
        <p:txBody>
          <a:bodyPr/>
          <a:lstStyle/>
          <a:p>
            <a:fld id="{CA6B5227-2C6F-B94D-9D8F-826F9170706D}" type="slidenum">
              <a:rPr lang="en-US" smtClean="0"/>
              <a:t>10</a:t>
            </a:fld>
            <a:endParaRPr lang="en-US" dirty="0"/>
          </a:p>
        </p:txBody>
      </p:sp>
    </p:spTree>
    <p:extLst>
      <p:ext uri="{BB962C8B-B14F-4D97-AF65-F5344CB8AC3E}">
        <p14:creationId xmlns:p14="http://schemas.microsoft.com/office/powerpoint/2010/main" val="3658462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8522"/>
            <a:ext cx="8534400" cy="1155801"/>
          </a:xfrm>
        </p:spPr>
        <p:txBody>
          <a:bodyPr/>
          <a:lstStyle/>
          <a:p>
            <a:r>
              <a:rPr lang="cs-CZ" sz="3200" dirty="0" smtClean="0"/>
              <a:t>Prioritní </a:t>
            </a:r>
            <a:r>
              <a:rPr lang="cs-CZ" sz="3200" dirty="0"/>
              <a:t>osa 1</a:t>
            </a:r>
            <a:endParaRPr lang="en-US" sz="3200"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11</a:t>
            </a:fld>
            <a:endParaRPr lang="en-US" dirty="0"/>
          </a:p>
        </p:txBody>
      </p:sp>
      <p:sp>
        <p:nvSpPr>
          <p:cNvPr id="7" name="TextovéPole 6"/>
          <p:cNvSpPr txBox="1"/>
          <p:nvPr/>
        </p:nvSpPr>
        <p:spPr>
          <a:xfrm>
            <a:off x="447676" y="1009650"/>
            <a:ext cx="8382000" cy="3985706"/>
          </a:xfrm>
          <a:prstGeom prst="rect">
            <a:avLst/>
          </a:prstGeom>
          <a:noFill/>
        </p:spPr>
        <p:txBody>
          <a:bodyPr wrap="square" rtlCol="0">
            <a:spAutoFit/>
          </a:bodyPr>
          <a:lstStyle/>
          <a:p>
            <a:pPr lvl="0">
              <a:lnSpc>
                <a:spcPct val="150000"/>
              </a:lnSpc>
            </a:pPr>
            <a:endParaRPr lang="cs-CZ" sz="2200" b="1" dirty="0" smtClean="0"/>
          </a:p>
          <a:p>
            <a:pPr lvl="0">
              <a:lnSpc>
                <a:spcPct val="150000"/>
              </a:lnSpc>
            </a:pPr>
            <a:r>
              <a:rPr lang="cs-CZ" sz="2200" b="1" dirty="0" smtClean="0">
                <a:latin typeface="Myriad Pro"/>
              </a:rPr>
              <a:t>Prioritní osa 1 - Infrastruktura</a:t>
            </a:r>
            <a:endParaRPr lang="cs-CZ" sz="2200" dirty="0" smtClean="0">
              <a:latin typeface="Myriad Pro"/>
            </a:endParaRPr>
          </a:p>
          <a:p>
            <a:pPr>
              <a:lnSpc>
                <a:spcPct val="150000"/>
              </a:lnSpc>
            </a:pPr>
            <a:r>
              <a:rPr lang="cs-CZ" sz="2200" b="1" dirty="0" smtClean="0">
                <a:latin typeface="Myriad Pro"/>
              </a:rPr>
              <a:t>SC </a:t>
            </a:r>
            <a:r>
              <a:rPr lang="cs-CZ" sz="2200" b="1" dirty="0">
                <a:latin typeface="Myriad Pro"/>
              </a:rPr>
              <a:t>1.1 </a:t>
            </a:r>
            <a:r>
              <a:rPr lang="cs-CZ" sz="2200" dirty="0" smtClean="0">
                <a:latin typeface="Myriad Pro"/>
              </a:rPr>
              <a:t>Zvýšení </a:t>
            </a:r>
            <a:r>
              <a:rPr lang="cs-CZ" sz="2200" dirty="0">
                <a:latin typeface="Myriad Pro"/>
              </a:rPr>
              <a:t>regionální mobility prostřednictvím modernizace a </a:t>
            </a:r>
            <a:r>
              <a:rPr lang="cs-CZ" sz="2200" dirty="0" smtClean="0">
                <a:latin typeface="Myriad Pro"/>
              </a:rPr>
              <a:t>		rozvoje sítí </a:t>
            </a:r>
            <a:r>
              <a:rPr lang="cs-CZ" sz="2200" dirty="0">
                <a:latin typeface="Myriad Pro"/>
              </a:rPr>
              <a:t>regionální silniční infrastruktury navazující na </a:t>
            </a:r>
            <a:r>
              <a:rPr lang="cs-CZ" sz="2200" dirty="0" smtClean="0">
                <a:latin typeface="Myriad Pro"/>
              </a:rPr>
              <a:t>		síť </a:t>
            </a:r>
            <a:r>
              <a:rPr lang="cs-CZ" sz="2200" dirty="0">
                <a:latin typeface="Myriad Pro"/>
              </a:rPr>
              <a:t>TEN-T</a:t>
            </a:r>
          </a:p>
          <a:p>
            <a:pPr>
              <a:lnSpc>
                <a:spcPct val="150000"/>
              </a:lnSpc>
            </a:pPr>
            <a:r>
              <a:rPr lang="cs-CZ" sz="2200" b="1" dirty="0">
                <a:latin typeface="Myriad Pro"/>
              </a:rPr>
              <a:t>SC 1.2 </a:t>
            </a:r>
            <a:r>
              <a:rPr lang="cs-CZ" sz="2200" dirty="0">
                <a:latin typeface="Myriad Pro"/>
              </a:rPr>
              <a:t>Zvýšení podílu udržitelných forem dopravy</a:t>
            </a:r>
          </a:p>
          <a:p>
            <a:pPr>
              <a:lnSpc>
                <a:spcPct val="150000"/>
              </a:lnSpc>
            </a:pPr>
            <a:r>
              <a:rPr lang="cs-CZ" sz="2200" b="1" dirty="0">
                <a:latin typeface="Myriad Pro"/>
              </a:rPr>
              <a:t>SC 1.3 </a:t>
            </a:r>
            <a:r>
              <a:rPr lang="cs-CZ" sz="2200" dirty="0">
                <a:latin typeface="Myriad Pro"/>
              </a:rPr>
              <a:t>Zvýšení připravenosti k řešení a řízení rizik a </a:t>
            </a:r>
            <a:r>
              <a:rPr lang="cs-CZ" sz="2200" dirty="0" smtClean="0">
                <a:latin typeface="Myriad Pro"/>
              </a:rPr>
              <a:t>katastrof</a:t>
            </a:r>
          </a:p>
          <a:p>
            <a:endParaRPr lang="cs-CZ" sz="2200" dirty="0"/>
          </a:p>
        </p:txBody>
      </p:sp>
    </p:spTree>
    <p:extLst>
      <p:ext uri="{BB962C8B-B14F-4D97-AF65-F5344CB8AC3E}">
        <p14:creationId xmlns:p14="http://schemas.microsoft.com/office/powerpoint/2010/main" val="2164974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21254"/>
            <a:ext cx="8676456" cy="4957626"/>
          </a:xfrm>
          <a:prstGeom prst="rect">
            <a:avLst/>
          </a:prstGeom>
          <a:noFill/>
          <a:ln>
            <a:miter lim="800000"/>
            <a:headEnd/>
            <a:tailEnd/>
          </a:ln>
        </p:spPr>
        <p:txBody>
          <a:bodyPr>
            <a:noAutofit/>
          </a:bodyPr>
          <a:lstStyle/>
          <a:p>
            <a:endParaRPr lang="cs-CZ" sz="2200" b="1" dirty="0" smtClean="0"/>
          </a:p>
          <a:p>
            <a:r>
              <a:rPr lang="cs-CZ" sz="2200" b="1" dirty="0" smtClean="0"/>
              <a:t>945 </a:t>
            </a:r>
            <a:r>
              <a:rPr lang="cs-CZ" sz="2200" b="1" dirty="0"/>
              <a:t>mil. </a:t>
            </a:r>
            <a:r>
              <a:rPr lang="cs-CZ" sz="2200" b="1" dirty="0" smtClean="0"/>
              <a:t>EUR</a:t>
            </a:r>
          </a:p>
          <a:p>
            <a:endParaRPr lang="cs-CZ" sz="2200" b="1" dirty="0"/>
          </a:p>
          <a:p>
            <a:pPr lvl="0"/>
            <a:r>
              <a:rPr lang="cs-CZ" sz="2200" dirty="0" smtClean="0"/>
              <a:t>rekonstrukce</a:t>
            </a:r>
            <a:r>
              <a:rPr lang="cs-CZ" sz="2200" dirty="0"/>
              <a:t>, modernizace, popř. výstavba vybraných úseků silnic II. třídy a vybraných úseků silnic III. </a:t>
            </a:r>
            <a:r>
              <a:rPr lang="cs-CZ" sz="2200" dirty="0" smtClean="0"/>
              <a:t>třídy,</a:t>
            </a:r>
            <a:br>
              <a:rPr lang="cs-CZ" sz="2200" dirty="0" smtClean="0"/>
            </a:br>
            <a:r>
              <a:rPr lang="cs-CZ" sz="2200" dirty="0" smtClean="0"/>
              <a:t>které </a:t>
            </a:r>
            <a:r>
              <a:rPr lang="cs-CZ" sz="2200" dirty="0"/>
              <a:t>plní funkce silnic vyšší třídy</a:t>
            </a:r>
          </a:p>
          <a:p>
            <a:pPr lvl="0"/>
            <a:r>
              <a:rPr lang="cs-CZ" sz="2200" dirty="0"/>
              <a:t>r</a:t>
            </a:r>
            <a:r>
              <a:rPr lang="cs-CZ" sz="2200" dirty="0" smtClean="0"/>
              <a:t>ealizace v rámci Prioritní regionální silniční sítě na území celé ČR mimo území hl. m. Prahy</a:t>
            </a:r>
          </a:p>
          <a:p>
            <a:pPr lvl="0"/>
            <a:endParaRPr lang="cs-CZ" sz="2200" dirty="0"/>
          </a:p>
          <a:p>
            <a:pPr marL="0" indent="0">
              <a:buNone/>
            </a:pPr>
            <a:r>
              <a:rPr lang="cs-CZ" sz="1800" b="1" dirty="0"/>
              <a:t>Příjemci: </a:t>
            </a:r>
            <a:r>
              <a:rPr lang="cs-CZ" sz="1800" dirty="0"/>
              <a:t>kraje, organizace zřizované nebo zakládané kraji</a:t>
            </a:r>
            <a:endParaRPr lang="cs-CZ" sz="1800" dirty="0">
              <a:cs typeface="Arial" charset="0"/>
            </a:endParaRPr>
          </a:p>
          <a:p>
            <a:pPr lvl="0"/>
            <a:endParaRPr lang="cs-CZ" sz="2200" dirty="0"/>
          </a:p>
          <a:p>
            <a:pPr marL="0" lvl="0" indent="0">
              <a:buNone/>
            </a:pPr>
            <a:endParaRPr lang="cs-CZ" sz="2200" dirty="0" smtClean="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000" b="1" dirty="0">
                <a:latin typeface="Myriad Pro"/>
              </a:rPr>
              <a:t>SC </a:t>
            </a:r>
            <a:r>
              <a:rPr lang="cs-CZ" sz="2000" b="1" dirty="0" smtClean="0">
                <a:latin typeface="Myriad Pro"/>
              </a:rPr>
              <a:t>1.1 Zvýšení </a:t>
            </a:r>
            <a:r>
              <a:rPr lang="cs-CZ" sz="2000" b="1" dirty="0">
                <a:latin typeface="Myriad Pro"/>
              </a:rPr>
              <a:t>regionální mobility prostřednictvím </a:t>
            </a:r>
            <a:r>
              <a:rPr lang="cs-CZ" sz="2000" b="1" dirty="0" smtClean="0">
                <a:latin typeface="Myriad Pro"/>
              </a:rPr>
              <a:t>modernizace</a:t>
            </a:r>
            <a:br>
              <a:rPr lang="cs-CZ" sz="2000" b="1" dirty="0" smtClean="0">
                <a:latin typeface="Myriad Pro"/>
              </a:rPr>
            </a:br>
            <a:r>
              <a:rPr lang="cs-CZ" sz="2000" b="1" dirty="0" smtClean="0">
                <a:latin typeface="Myriad Pro"/>
              </a:rPr>
              <a:t>a rozvoje </a:t>
            </a:r>
            <a:r>
              <a:rPr lang="cs-CZ" sz="2000" b="1" dirty="0">
                <a:latin typeface="Myriad Pro"/>
              </a:rPr>
              <a:t>sítí regionální silniční infrastruktury navazující na </a:t>
            </a:r>
            <a:r>
              <a:rPr lang="cs-CZ" sz="2000" b="1" dirty="0" smtClean="0">
                <a:latin typeface="Myriad Pro"/>
              </a:rPr>
              <a:t>síť TEN-T</a:t>
            </a:r>
          </a:p>
          <a:p>
            <a:pPr lvl="0" algn="ctr">
              <a:spcBef>
                <a:spcPct val="0"/>
              </a:spcBef>
            </a:pPr>
            <a:endParaRPr lang="cs-CZ" sz="2000"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21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5" y="1312545"/>
            <a:ext cx="8676456" cy="4984522"/>
          </a:xfrm>
          <a:prstGeom prst="rect">
            <a:avLst/>
          </a:prstGeom>
          <a:noFill/>
          <a:ln>
            <a:miter lim="800000"/>
            <a:headEnd/>
            <a:tailEnd/>
          </a:ln>
        </p:spPr>
        <p:txBody>
          <a:bodyPr>
            <a:noAutofit/>
          </a:bodyPr>
          <a:lstStyle/>
          <a:p>
            <a:r>
              <a:rPr lang="cs-CZ" sz="2200" b="1" dirty="0" smtClean="0"/>
              <a:t>473 </a:t>
            </a:r>
            <a:r>
              <a:rPr lang="cs-CZ" sz="2200" b="1" dirty="0"/>
              <a:t>mil. </a:t>
            </a:r>
            <a:r>
              <a:rPr lang="cs-CZ" sz="2200" b="1" dirty="0" smtClean="0"/>
              <a:t>EUR</a:t>
            </a:r>
          </a:p>
          <a:p>
            <a:endParaRPr lang="cs-CZ" sz="2200" b="1" dirty="0"/>
          </a:p>
          <a:p>
            <a:pPr lvl="0"/>
            <a:r>
              <a:rPr lang="cs-CZ" sz="2200" dirty="0"/>
              <a:t>přestupní terminály pro veřejnou dopravu</a:t>
            </a:r>
          </a:p>
          <a:p>
            <a:pPr lvl="0"/>
            <a:r>
              <a:rPr lang="cs-CZ" sz="2200" dirty="0"/>
              <a:t>aplikace moderních technologií v dopravě </a:t>
            </a:r>
          </a:p>
          <a:p>
            <a:pPr lvl="0"/>
            <a:r>
              <a:rPr lang="cs-CZ" sz="2200" dirty="0"/>
              <a:t>nákup nízkoemisních a bezemisních vozidel, </a:t>
            </a:r>
            <a:r>
              <a:rPr lang="cs-CZ" sz="2200" dirty="0" smtClean="0"/>
              <a:t>plnicí a dobíjecí stanice</a:t>
            </a:r>
            <a:endParaRPr lang="cs-CZ" sz="2200" dirty="0"/>
          </a:p>
          <a:p>
            <a:pPr lvl="0"/>
            <a:r>
              <a:rPr lang="cs-CZ" sz="2200" dirty="0"/>
              <a:t>zvýšení bezpečnosti železniční, silniční, cyklistické a pěší dopravy</a:t>
            </a:r>
          </a:p>
          <a:p>
            <a:pPr lvl="0"/>
            <a:r>
              <a:rPr lang="cs-CZ" sz="2200" dirty="0"/>
              <a:t>rozvoj cyklodopravy a rozvoj zelené </a:t>
            </a:r>
            <a:r>
              <a:rPr lang="cs-CZ" sz="2200" dirty="0" smtClean="0"/>
              <a:t>infrastruktury</a:t>
            </a:r>
          </a:p>
          <a:p>
            <a:pPr lvl="0"/>
            <a:endParaRPr lang="cs-CZ" sz="1000" dirty="0" smtClean="0"/>
          </a:p>
          <a:p>
            <a:pPr marL="0" indent="0">
              <a:buNone/>
            </a:pPr>
            <a:r>
              <a:rPr lang="cs-CZ" sz="1600" b="1" dirty="0" smtClean="0"/>
              <a:t>Příjemci: </a:t>
            </a:r>
            <a:r>
              <a:rPr lang="cs-CZ" sz="1600" dirty="0" smtClean="0"/>
              <a:t>kraje, obce, dobrovolné svazky obcí</a:t>
            </a:r>
            <a:r>
              <a:rPr lang="cs-CZ" sz="1600" dirty="0"/>
              <a:t>, organizace zřizované nebo zakládané </a:t>
            </a:r>
            <a:r>
              <a:rPr lang="cs-CZ" sz="1600" dirty="0" smtClean="0"/>
              <a:t>kraji, organizace zřizované nebo zakládané obcemi, organizace zřizované nebo zakládané dobrovolnými svazky obcí, provozovatelé dráhy nebo drážní dopravy, dopravci ve veřejné linkové dopravě, Ministerstvo dopravy ČR, subjekty zajišťující dopravní obslužnost</a:t>
            </a:r>
            <a:endParaRPr lang="cs-CZ" sz="1600" dirty="0">
              <a:latin typeface="Arial" charset="0"/>
              <a:cs typeface="Arial" charset="0"/>
            </a:endParaRPr>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400" b="1" dirty="0">
                <a:latin typeface="Myriad Pro"/>
              </a:rPr>
              <a:t>SC 1.2 Zvýšení podílu udržitelných forem dopravy</a:t>
            </a:r>
          </a:p>
          <a:p>
            <a:pPr lvl="0" algn="ctr">
              <a:spcBef>
                <a:spcPct val="0"/>
              </a:spcBef>
            </a:pPr>
            <a:endParaRPr lang="cs-CZ" sz="2400"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33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5" y="1457859"/>
            <a:ext cx="8676456" cy="4984522"/>
          </a:xfrm>
          <a:prstGeom prst="rect">
            <a:avLst/>
          </a:prstGeom>
          <a:noFill/>
          <a:ln>
            <a:miter lim="800000"/>
            <a:headEnd/>
            <a:tailEnd/>
          </a:ln>
        </p:spPr>
        <p:txBody>
          <a:bodyPr>
            <a:noAutofit/>
          </a:bodyPr>
          <a:lstStyle/>
          <a:p>
            <a:r>
              <a:rPr lang="cs-CZ" sz="2200" b="1" dirty="0"/>
              <a:t>151 mil. EUR </a:t>
            </a:r>
            <a:endParaRPr lang="cs-CZ" sz="2200" b="1" dirty="0" smtClean="0"/>
          </a:p>
          <a:p>
            <a:endParaRPr lang="cs-CZ" sz="2200" b="1" dirty="0" smtClean="0"/>
          </a:p>
          <a:p>
            <a:pPr>
              <a:spcBef>
                <a:spcPts val="0"/>
              </a:spcBef>
            </a:pPr>
            <a:r>
              <a:rPr lang="cs-CZ" sz="2200" dirty="0" smtClean="0"/>
              <a:t>modernizace </a:t>
            </a:r>
            <a:r>
              <a:rPr lang="cs-CZ" sz="2200" dirty="0"/>
              <a:t>stanic složek IZS pro zajištění jejich odolnosti při mimořádné události </a:t>
            </a:r>
            <a:endParaRPr lang="cs-CZ" sz="2200" dirty="0" smtClean="0"/>
          </a:p>
          <a:p>
            <a:pPr>
              <a:spcBef>
                <a:spcPts val="0"/>
              </a:spcBef>
            </a:pPr>
            <a:r>
              <a:rPr lang="cs-CZ" sz="2200" dirty="0" smtClean="0"/>
              <a:t>technika a prostředky pro řešení mimořádných událostí </a:t>
            </a:r>
          </a:p>
          <a:p>
            <a:pPr>
              <a:spcBef>
                <a:spcPts val="0"/>
              </a:spcBef>
              <a:buFont typeface="Arial" panose="020B0604020202020204" pitchFamily="34" charset="0"/>
              <a:buChar char="•"/>
            </a:pPr>
            <a:r>
              <a:rPr lang="cs-CZ" sz="2200" dirty="0" smtClean="0"/>
              <a:t>modernizace výcvikových zařízení a trenažerů </a:t>
            </a:r>
          </a:p>
          <a:p>
            <a:pPr>
              <a:spcBef>
                <a:spcPts val="0"/>
              </a:spcBef>
              <a:buFont typeface="Arial" panose="020B0604020202020204" pitchFamily="34" charset="0"/>
              <a:buChar char="•"/>
            </a:pPr>
            <a:r>
              <a:rPr lang="cs-CZ" sz="2200" dirty="0" smtClean="0"/>
              <a:t>pouze ve </a:t>
            </a:r>
            <a:r>
              <a:rPr lang="cs-CZ" sz="2200" dirty="0"/>
              <a:t>vybraném území, kde dochází ke kumulaci negativních jevů (sucha, přívalové deště, mráz, orkány, havárie nebezpečných látek apod</a:t>
            </a:r>
            <a:r>
              <a:rPr lang="cs-CZ" sz="2200" dirty="0" smtClean="0"/>
              <a:t>.)</a:t>
            </a:r>
          </a:p>
          <a:p>
            <a:pPr marL="0" indent="0">
              <a:spcBef>
                <a:spcPts val="0"/>
              </a:spcBef>
              <a:buNone/>
            </a:pPr>
            <a:endParaRPr lang="cs-CZ" sz="2200" dirty="0" smtClean="0"/>
          </a:p>
          <a:p>
            <a:pPr marL="0" lvl="0" indent="0">
              <a:spcBef>
                <a:spcPts val="0"/>
              </a:spcBef>
              <a:buNone/>
            </a:pPr>
            <a:r>
              <a:rPr lang="cs-CZ" sz="1600" b="1" dirty="0"/>
              <a:t>Příjemci: </a:t>
            </a:r>
            <a:r>
              <a:rPr lang="cs-CZ" sz="1600" dirty="0"/>
              <a:t>základní složky IZS (HZS, PČR, ZZS), obce, které zřizují jednotky požární ochrany (§ 29 zákona č. 133/1985 Sb., o požární ochraně) - jednotky sboru dobrovolných hasičů kategorie II a III (podle přílohy zákona o požární ochraně); organizační složky státu a jimi zřizované nebo zakládané organizace, které zajišťují vzdělávání a výcvik složek IZS</a:t>
            </a:r>
            <a:endParaRPr lang="cs-CZ" sz="1600" dirty="0">
              <a:cs typeface="Arial" charset="0"/>
            </a:endParaRPr>
          </a:p>
          <a:p>
            <a:pPr>
              <a:spcBef>
                <a:spcPts val="0"/>
              </a:spcBef>
              <a:buFont typeface="Arial" panose="020B0604020202020204" pitchFamily="34" charset="0"/>
              <a:buChar char="•"/>
            </a:pPr>
            <a:endParaRPr lang="cs-CZ" sz="2400" dirty="0"/>
          </a:p>
          <a:p>
            <a:pPr>
              <a:spcBef>
                <a:spcPts val="0"/>
              </a:spcBef>
              <a:buFont typeface="Arial" panose="020B0604020202020204" pitchFamily="34" charset="0"/>
              <a:buChar char="•"/>
            </a:pPr>
            <a:endParaRPr lang="cs-CZ" sz="2400"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400" b="1" dirty="0">
                <a:latin typeface="Myriad Pro"/>
              </a:rPr>
              <a:t>SC 1.3 Zvýšení připravenosti k řešení a řízení rizik a katastrof</a:t>
            </a:r>
          </a:p>
          <a:p>
            <a:pPr lvl="0" algn="ctr">
              <a:spcBef>
                <a:spcPct val="0"/>
              </a:spcBef>
            </a:pPr>
            <a:endParaRPr lang="cs-CZ" sz="24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14</a:t>
            </a:fld>
            <a:endParaRPr lang="en-US" dirty="0"/>
          </a:p>
        </p:txBody>
      </p:sp>
    </p:spTree>
    <p:extLst>
      <p:ext uri="{BB962C8B-B14F-4D97-AF65-F5344CB8AC3E}">
        <p14:creationId xmlns:p14="http://schemas.microsoft.com/office/powerpoint/2010/main" val="4060014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98538"/>
            <a:ext cx="9144000" cy="1143000"/>
          </a:xfrm>
        </p:spPr>
        <p:txBody>
          <a:bodyPr/>
          <a:lstStyle/>
          <a:p>
            <a:pPr lvl="0"/>
            <a:r>
              <a:rPr lang="cs-CZ" sz="2000" b="1" dirty="0"/>
              <a:t>Prioritní osa </a:t>
            </a:r>
            <a:r>
              <a:rPr lang="cs-CZ" sz="2000" b="1" dirty="0" smtClean="0"/>
              <a:t>2: </a:t>
            </a:r>
            <a:r>
              <a:rPr lang="cs-CZ" sz="2000" dirty="0" smtClean="0"/>
              <a:t>Zkvalitnění </a:t>
            </a:r>
            <a:r>
              <a:rPr lang="cs-CZ" sz="2000" dirty="0"/>
              <a:t>veřejných služeb a podmínek života pro obyvatele regionů</a:t>
            </a:r>
            <a:r>
              <a:rPr lang="cs-CZ" sz="3600" dirty="0">
                <a:solidFill>
                  <a:schemeClr val="accent1">
                    <a:lumMod val="75000"/>
                  </a:schemeClr>
                </a:solidFill>
              </a:rPr>
              <a:t/>
            </a:r>
            <a:br>
              <a:rPr lang="cs-CZ" sz="3600" dirty="0">
                <a:solidFill>
                  <a:schemeClr val="accent1">
                    <a:lumMod val="75000"/>
                  </a:schemeClr>
                </a:solidFill>
              </a:rPr>
            </a:br>
            <a:endParaRPr lang="en-US"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81050"/>
            <a:ext cx="4514849" cy="3009900"/>
          </a:xfrm>
        </p:spPr>
      </p:pic>
      <p:pic>
        <p:nvPicPr>
          <p:cNvPr id="5"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3800" y="781050"/>
            <a:ext cx="4685221" cy="3009900"/>
          </a:xfrm>
          <a:prstGeom prst="rect">
            <a:avLst/>
          </a:prstGeom>
        </p:spPr>
      </p:pic>
      <p:pic>
        <p:nvPicPr>
          <p:cNvPr id="6" name="Zástupný symbol pro obsah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693" y="3791201"/>
            <a:ext cx="4825356" cy="3171574"/>
          </a:xfrm>
          <a:prstGeom prst="rect">
            <a:avLst/>
          </a:prstGeom>
        </p:spPr>
      </p:pic>
      <p:sp>
        <p:nvSpPr>
          <p:cNvPr id="3" name="Zástupný symbol pro číslo snímku 2"/>
          <p:cNvSpPr>
            <a:spLocks noGrp="1"/>
          </p:cNvSpPr>
          <p:nvPr>
            <p:ph type="sldNum" sz="quarter" idx="12"/>
          </p:nvPr>
        </p:nvSpPr>
        <p:spPr/>
        <p:txBody>
          <a:bodyPr/>
          <a:lstStyle/>
          <a:p>
            <a:fld id="{CA6B5227-2C6F-B94D-9D8F-826F9170706D}" type="slidenum">
              <a:rPr lang="en-US" smtClean="0"/>
              <a:t>15</a:t>
            </a:fld>
            <a:endParaRPr lang="en-US" dirty="0"/>
          </a:p>
        </p:txBody>
      </p:sp>
    </p:spTree>
    <p:extLst>
      <p:ext uri="{BB962C8B-B14F-4D97-AF65-F5344CB8AC3E}">
        <p14:creationId xmlns:p14="http://schemas.microsoft.com/office/powerpoint/2010/main" val="1348483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8522"/>
            <a:ext cx="8534400" cy="1155801"/>
          </a:xfrm>
        </p:spPr>
        <p:txBody>
          <a:bodyPr/>
          <a:lstStyle/>
          <a:p>
            <a:r>
              <a:rPr lang="cs-CZ" sz="3200" dirty="0" smtClean="0"/>
              <a:t/>
            </a:r>
            <a:br>
              <a:rPr lang="cs-CZ" sz="3200" dirty="0" smtClean="0"/>
            </a:br>
            <a:r>
              <a:rPr lang="cs-CZ" sz="3200" dirty="0"/>
              <a:t>Prioritní osa 2</a:t>
            </a:r>
            <a:r>
              <a:rPr lang="en-US" sz="3200" dirty="0"/>
              <a:t/>
            </a:r>
            <a:br>
              <a:rPr lang="en-US" sz="3200" dirty="0"/>
            </a:br>
            <a:endParaRPr lang="en-US" sz="3200"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16</a:t>
            </a:fld>
            <a:endParaRPr lang="en-US" dirty="0"/>
          </a:p>
        </p:txBody>
      </p:sp>
      <p:sp>
        <p:nvSpPr>
          <p:cNvPr id="7" name="TextovéPole 6"/>
          <p:cNvSpPr txBox="1"/>
          <p:nvPr/>
        </p:nvSpPr>
        <p:spPr>
          <a:xfrm>
            <a:off x="447676" y="1009650"/>
            <a:ext cx="8382000" cy="5170646"/>
          </a:xfrm>
          <a:prstGeom prst="rect">
            <a:avLst/>
          </a:prstGeom>
          <a:noFill/>
        </p:spPr>
        <p:txBody>
          <a:bodyPr wrap="square" rtlCol="0">
            <a:spAutoFit/>
          </a:bodyPr>
          <a:lstStyle/>
          <a:p>
            <a:pPr>
              <a:lnSpc>
                <a:spcPct val="150000"/>
              </a:lnSpc>
            </a:pPr>
            <a:r>
              <a:rPr lang="cs-CZ" sz="2200" b="1" dirty="0">
                <a:latin typeface="Myriad Pro"/>
              </a:rPr>
              <a:t>Prioritní osa 2 - Lidé</a:t>
            </a:r>
          </a:p>
          <a:p>
            <a:pPr algn="just">
              <a:lnSpc>
                <a:spcPct val="150000"/>
              </a:lnSpc>
            </a:pPr>
            <a:r>
              <a:rPr lang="cs-CZ" sz="2200" b="1" dirty="0" smtClean="0">
                <a:latin typeface="Myriad Pro"/>
              </a:rPr>
              <a:t>SC 2.1 </a:t>
            </a:r>
            <a:r>
              <a:rPr lang="cs-CZ" sz="2200" dirty="0" smtClean="0">
                <a:latin typeface="Myriad Pro"/>
              </a:rPr>
              <a:t>Zvýšení kvality a dostupnosti služeb vedoucí k sociální 			inkluzi</a:t>
            </a:r>
          </a:p>
          <a:p>
            <a:pPr algn="just">
              <a:lnSpc>
                <a:spcPct val="150000"/>
              </a:lnSpc>
            </a:pPr>
            <a:r>
              <a:rPr lang="cs-CZ" sz="2200" b="1" dirty="0" smtClean="0">
                <a:latin typeface="Myriad Pro"/>
              </a:rPr>
              <a:t>SC 2.2 </a:t>
            </a:r>
            <a:r>
              <a:rPr lang="cs-CZ" sz="2200" dirty="0" smtClean="0">
                <a:latin typeface="Myriad Pro"/>
              </a:rPr>
              <a:t>Vznik nových a rozvoj existujících podnikatelských aktivit</a:t>
            </a:r>
          </a:p>
          <a:p>
            <a:pPr algn="just">
              <a:lnSpc>
                <a:spcPct val="150000"/>
              </a:lnSpc>
            </a:pPr>
            <a:r>
              <a:rPr lang="cs-CZ" sz="2200" dirty="0" smtClean="0">
                <a:latin typeface="Myriad Pro"/>
              </a:rPr>
              <a:t>		v oblasti sociálního podnikání</a:t>
            </a:r>
          </a:p>
          <a:p>
            <a:pPr algn="just">
              <a:lnSpc>
                <a:spcPct val="150000"/>
              </a:lnSpc>
            </a:pPr>
            <a:r>
              <a:rPr lang="cs-CZ" sz="2200" b="1" dirty="0" smtClean="0">
                <a:latin typeface="Myriad Pro"/>
              </a:rPr>
              <a:t>SC 2.3 </a:t>
            </a:r>
            <a:r>
              <a:rPr lang="cs-CZ" sz="2200" dirty="0" smtClean="0">
                <a:latin typeface="Myriad Pro"/>
              </a:rPr>
              <a:t>Rozvoj infrastruktury pro poskytování zdravotních služeb a</a:t>
            </a:r>
          </a:p>
          <a:p>
            <a:pPr algn="just">
              <a:lnSpc>
                <a:spcPct val="150000"/>
              </a:lnSpc>
            </a:pPr>
            <a:r>
              <a:rPr lang="cs-CZ" sz="2200" dirty="0" smtClean="0">
                <a:latin typeface="Myriad Pro"/>
              </a:rPr>
              <a:t>		péče o zdraví</a:t>
            </a:r>
          </a:p>
          <a:p>
            <a:pPr algn="just">
              <a:lnSpc>
                <a:spcPct val="150000"/>
              </a:lnSpc>
            </a:pPr>
            <a:r>
              <a:rPr lang="cs-CZ" sz="2200" b="1" dirty="0" smtClean="0">
                <a:latin typeface="Myriad Pro"/>
              </a:rPr>
              <a:t>SC 2.4 </a:t>
            </a:r>
            <a:r>
              <a:rPr lang="cs-CZ" sz="2200" dirty="0" smtClean="0">
                <a:latin typeface="Myriad Pro"/>
              </a:rPr>
              <a:t>Zvýšení kvality a dostupnosti infrastruktury pro vzdělávání 		a celoživotní učení</a:t>
            </a:r>
          </a:p>
          <a:p>
            <a:pPr algn="just">
              <a:lnSpc>
                <a:spcPct val="150000"/>
              </a:lnSpc>
            </a:pPr>
            <a:r>
              <a:rPr lang="cs-CZ" sz="2200" b="1" dirty="0" smtClean="0">
                <a:latin typeface="Myriad Pro"/>
              </a:rPr>
              <a:t>SC 2.5 </a:t>
            </a:r>
            <a:r>
              <a:rPr lang="cs-CZ" sz="2200" dirty="0" smtClean="0">
                <a:latin typeface="Myriad Pro"/>
              </a:rPr>
              <a:t>Snížení energetické náročnosti v sektoru bydlení</a:t>
            </a:r>
            <a:endParaRPr lang="cs-CZ" sz="2200" dirty="0">
              <a:latin typeface="Myriad Pro"/>
            </a:endParaRPr>
          </a:p>
        </p:txBody>
      </p:sp>
    </p:spTree>
    <p:extLst>
      <p:ext uri="{BB962C8B-B14F-4D97-AF65-F5344CB8AC3E}">
        <p14:creationId xmlns:p14="http://schemas.microsoft.com/office/powerpoint/2010/main" val="375343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41120"/>
            <a:ext cx="8676456" cy="4984522"/>
          </a:xfrm>
          <a:prstGeom prst="rect">
            <a:avLst/>
          </a:prstGeom>
          <a:noFill/>
          <a:ln>
            <a:miter lim="800000"/>
            <a:headEnd/>
            <a:tailEnd/>
          </a:ln>
        </p:spPr>
        <p:txBody>
          <a:bodyPr>
            <a:noAutofit/>
          </a:bodyPr>
          <a:lstStyle/>
          <a:p>
            <a:pPr>
              <a:buFont typeface="Arial" panose="020B0604020202020204" pitchFamily="34" charset="0"/>
              <a:buChar char="•"/>
            </a:pPr>
            <a:r>
              <a:rPr lang="cs-CZ" sz="2200" b="1" dirty="0"/>
              <a:t>338 mil. </a:t>
            </a:r>
            <a:r>
              <a:rPr lang="cs-CZ" sz="2200" b="1" dirty="0" smtClean="0"/>
              <a:t>EUR</a:t>
            </a:r>
          </a:p>
          <a:p>
            <a:pPr>
              <a:buFont typeface="Arial" panose="020B0604020202020204" pitchFamily="34" charset="0"/>
              <a:buChar char="•"/>
            </a:pPr>
            <a:endParaRPr lang="cs-CZ" sz="2200" dirty="0" smtClean="0"/>
          </a:p>
          <a:p>
            <a:pPr>
              <a:buFont typeface="Arial" panose="020B0604020202020204" pitchFamily="34" charset="0"/>
              <a:buChar char="•"/>
            </a:pPr>
            <a:r>
              <a:rPr lang="cs-CZ" sz="2200" dirty="0" smtClean="0"/>
              <a:t>zřizování </a:t>
            </a:r>
            <a:r>
              <a:rPr lang="cs-CZ" sz="2200" dirty="0"/>
              <a:t>a rekonstrukce zařízení pro dosažení deinstitucionalizované péče – transformace sociálních ústavů</a:t>
            </a:r>
          </a:p>
          <a:p>
            <a:pPr>
              <a:buFont typeface="Arial" panose="020B0604020202020204" pitchFamily="34" charset="0"/>
              <a:buChar char="•"/>
            </a:pPr>
            <a:r>
              <a:rPr lang="cs-CZ" sz="2200" dirty="0" smtClean="0"/>
              <a:t>infrastruktura pro sociální služby</a:t>
            </a:r>
            <a:endParaRPr lang="cs-CZ" sz="2200" dirty="0"/>
          </a:p>
          <a:p>
            <a:pPr>
              <a:buFont typeface="Arial" panose="020B0604020202020204" pitchFamily="34" charset="0"/>
              <a:buChar char="•"/>
            </a:pPr>
            <a:r>
              <a:rPr lang="cs-CZ" sz="2200" dirty="0"/>
              <a:t>infrastruktura komunitních </a:t>
            </a:r>
            <a:r>
              <a:rPr lang="cs-CZ" sz="2200" dirty="0" smtClean="0"/>
              <a:t>center</a:t>
            </a:r>
          </a:p>
          <a:p>
            <a:pPr>
              <a:buFont typeface="Arial" panose="020B0604020202020204" pitchFamily="34" charset="0"/>
              <a:buChar char="•"/>
            </a:pPr>
            <a:r>
              <a:rPr lang="cs-CZ" sz="2200" dirty="0"/>
              <a:t>pořízení bytů a bytových domů pro </a:t>
            </a:r>
            <a:r>
              <a:rPr lang="cs-CZ" sz="2200" dirty="0" smtClean="0"/>
              <a:t>sociální bydlení - nebudou </a:t>
            </a:r>
            <a:r>
              <a:rPr lang="cs-CZ" sz="2200" dirty="0"/>
              <a:t>podporovány </a:t>
            </a:r>
            <a:r>
              <a:rPr lang="cs-CZ" sz="2200" dirty="0" smtClean="0"/>
              <a:t>ubytovny</a:t>
            </a:r>
            <a:r>
              <a:rPr lang="cs-CZ" sz="2200" dirty="0"/>
              <a:t> </a:t>
            </a:r>
            <a:r>
              <a:rPr lang="cs-CZ" sz="2200" dirty="0" smtClean="0"/>
              <a:t>a segregované </a:t>
            </a:r>
            <a:r>
              <a:rPr lang="cs-CZ" sz="2200" dirty="0"/>
              <a:t>bydlení</a:t>
            </a:r>
          </a:p>
          <a:p>
            <a:pPr marL="57150" indent="0">
              <a:buNone/>
            </a:pPr>
            <a:endParaRPr lang="cs-CZ" sz="2200" b="1" dirty="0" smtClean="0"/>
          </a:p>
          <a:p>
            <a:pPr marL="0" indent="0">
              <a:spcBef>
                <a:spcPts val="0"/>
              </a:spcBef>
              <a:buNone/>
            </a:pPr>
            <a:r>
              <a:rPr lang="cs-CZ" sz="1600" b="1" dirty="0"/>
              <a:t>Příjemci: </a:t>
            </a:r>
            <a:r>
              <a:rPr lang="cs-CZ" sz="1600" dirty="0"/>
              <a:t>nestátní neziskové organizace, organizační složky státu, příspěvkové organizace organizačních složek státu, kraje, organizace zřizované nebo zakládané kraji, obce, organizace zřizované nebo zakládané obcemi, dobrovolné svazky obcí, organizace zřizované nebo zakládané dobrovolnými svazky obcí, církve, církevní organizace</a:t>
            </a:r>
          </a:p>
          <a:p>
            <a:pPr>
              <a:spcBef>
                <a:spcPts val="0"/>
              </a:spcBef>
              <a:buFont typeface="Arial" panose="020B0604020202020204" pitchFamily="34" charset="0"/>
              <a:buChar char="•"/>
            </a:pPr>
            <a:endParaRPr lang="cs-CZ" sz="2400"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400" b="1" dirty="0">
                <a:latin typeface="Myriad Pro"/>
              </a:rPr>
              <a:t>SC 2.1 Zvýšení kvality a dostupnosti služeb vedoucí k sociální </a:t>
            </a:r>
            <a:r>
              <a:rPr lang="cs-CZ" sz="2400" b="1" dirty="0" smtClean="0">
                <a:latin typeface="Myriad Pro"/>
              </a:rPr>
              <a:t>inkluzi</a:t>
            </a:r>
            <a:endParaRPr lang="cs-CZ" sz="2400" b="1" dirty="0">
              <a:latin typeface="Myriad Pro"/>
            </a:endParaRP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17</a:t>
            </a:fld>
            <a:endParaRPr lang="en-US" dirty="0"/>
          </a:p>
        </p:txBody>
      </p:sp>
    </p:spTree>
    <p:extLst>
      <p:ext uri="{BB962C8B-B14F-4D97-AF65-F5344CB8AC3E}">
        <p14:creationId xmlns:p14="http://schemas.microsoft.com/office/powerpoint/2010/main" val="3705037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41120"/>
            <a:ext cx="8676456" cy="4984522"/>
          </a:xfrm>
          <a:prstGeom prst="rect">
            <a:avLst/>
          </a:prstGeom>
          <a:noFill/>
          <a:ln>
            <a:miter lim="800000"/>
            <a:headEnd/>
            <a:tailEnd/>
          </a:ln>
        </p:spPr>
        <p:txBody>
          <a:bodyPr>
            <a:noAutofit/>
          </a:bodyPr>
          <a:lstStyle/>
          <a:p>
            <a:pPr>
              <a:buFont typeface="Arial" panose="020B0604020202020204" pitchFamily="34" charset="0"/>
              <a:buChar char="•"/>
            </a:pPr>
            <a:r>
              <a:rPr lang="cs-CZ" sz="2200" b="1" dirty="0" smtClean="0"/>
              <a:t>26 </a:t>
            </a:r>
            <a:r>
              <a:rPr lang="cs-CZ" sz="2200" b="1" dirty="0"/>
              <a:t>mil. </a:t>
            </a:r>
            <a:r>
              <a:rPr lang="cs-CZ" sz="2200" b="1" dirty="0" smtClean="0"/>
              <a:t>EUR</a:t>
            </a:r>
          </a:p>
          <a:p>
            <a:pPr>
              <a:buFont typeface="Arial" panose="020B0604020202020204" pitchFamily="34" charset="0"/>
              <a:buChar char="•"/>
            </a:pPr>
            <a:endParaRPr lang="cs-CZ" sz="2200" dirty="0" smtClean="0"/>
          </a:p>
          <a:p>
            <a:pPr lvl="0"/>
            <a:r>
              <a:rPr lang="cs-CZ" sz="2200" dirty="0"/>
              <a:t>výstavba, rekonstrukce, rozšíření a vybavení sociálních podniků na vymezeném území</a:t>
            </a:r>
          </a:p>
          <a:p>
            <a:pPr lvl="0"/>
            <a:r>
              <a:rPr lang="cs-CZ" sz="2200" dirty="0"/>
              <a:t>návaznost na aktivity OP Zaměstnanost </a:t>
            </a:r>
            <a:r>
              <a:rPr lang="cs-CZ" sz="2200" dirty="0" smtClean="0"/>
              <a:t>- zavedení </a:t>
            </a:r>
            <a:r>
              <a:rPr lang="cs-CZ" sz="2200" dirty="0"/>
              <a:t>systému podpory startu, rozvoje a udržitelnosti sociálních podniků; </a:t>
            </a:r>
            <a:r>
              <a:rPr lang="cs-CZ" sz="2200" dirty="0" smtClean="0"/>
              <a:t>vzdělávání </a:t>
            </a:r>
            <a:r>
              <a:rPr lang="cs-CZ" sz="2200" dirty="0"/>
              <a:t>osob sociálně vyloučených a osob ohrožených sociálním vyloučením na trhu práce s cílem podpory vzniku nových podnikatelských aktivit </a:t>
            </a:r>
            <a:r>
              <a:rPr lang="cs-CZ" sz="2200" dirty="0" smtClean="0"/>
              <a:t>v sociálním podnikání</a:t>
            </a:r>
          </a:p>
          <a:p>
            <a:pPr marL="457200" lvl="1" indent="0">
              <a:buNone/>
            </a:pPr>
            <a:endParaRPr lang="cs-CZ" sz="1600" b="1" dirty="0" smtClean="0"/>
          </a:p>
          <a:p>
            <a:pPr marL="457200" lvl="1" indent="0">
              <a:buNone/>
            </a:pPr>
            <a:r>
              <a:rPr lang="cs-CZ" sz="1800" b="1" dirty="0" smtClean="0"/>
              <a:t>Příjemci</a:t>
            </a:r>
            <a:r>
              <a:rPr lang="cs-CZ" sz="1800" b="1" dirty="0"/>
              <a:t>: </a:t>
            </a:r>
            <a:r>
              <a:rPr lang="cs-CZ" sz="1800" dirty="0"/>
              <a:t>osoby samostatně výdělečné činné, </a:t>
            </a:r>
            <a:r>
              <a:rPr lang="cs-CZ" sz="1800" dirty="0" smtClean="0"/>
              <a:t>obchodní korporace, nestátní </a:t>
            </a:r>
            <a:r>
              <a:rPr lang="cs-CZ" sz="1800" dirty="0"/>
              <a:t>neziskové organizace, </a:t>
            </a:r>
            <a:r>
              <a:rPr lang="cs-CZ" sz="1800" dirty="0">
                <a:solidFill>
                  <a:prstClr val="black"/>
                </a:solidFill>
              </a:rPr>
              <a:t>církve a církevní organizace</a:t>
            </a:r>
            <a:endParaRPr lang="cs-CZ" sz="1800" dirty="0"/>
          </a:p>
          <a:p>
            <a:pPr marL="457200" lvl="1" indent="0">
              <a:buNone/>
            </a:pPr>
            <a:endParaRPr lang="cs-CZ" sz="2200" dirty="0" smtClean="0"/>
          </a:p>
          <a:p>
            <a:pPr>
              <a:spcBef>
                <a:spcPts val="0"/>
              </a:spcBef>
              <a:buFont typeface="Arial" panose="020B0604020202020204" pitchFamily="34" charset="0"/>
              <a:buChar char="•"/>
            </a:pPr>
            <a:endParaRPr lang="cs-CZ" sz="2400"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000" b="1" dirty="0">
                <a:latin typeface="Myriad Pro"/>
              </a:rPr>
              <a:t>SC 2.2 Vznik nových a rozvoj existujících podnikatelských </a:t>
            </a:r>
            <a:r>
              <a:rPr lang="cs-CZ" sz="2000" b="1" dirty="0" smtClean="0">
                <a:latin typeface="Myriad Pro"/>
              </a:rPr>
              <a:t>aktivit</a:t>
            </a:r>
          </a:p>
          <a:p>
            <a:pPr algn="ctr">
              <a:lnSpc>
                <a:spcPct val="150000"/>
              </a:lnSpc>
            </a:pPr>
            <a:r>
              <a:rPr lang="cs-CZ" sz="2000" b="1" dirty="0" smtClean="0">
                <a:latin typeface="Myriad Pro"/>
              </a:rPr>
              <a:t>v </a:t>
            </a:r>
            <a:r>
              <a:rPr lang="cs-CZ" sz="2000" b="1" dirty="0">
                <a:latin typeface="Myriad Pro"/>
              </a:rPr>
              <a:t>oblasti sociálního podnikání</a:t>
            </a: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18</a:t>
            </a:fld>
            <a:endParaRPr lang="en-US" dirty="0"/>
          </a:p>
        </p:txBody>
      </p:sp>
    </p:spTree>
    <p:extLst>
      <p:ext uri="{BB962C8B-B14F-4D97-AF65-F5344CB8AC3E}">
        <p14:creationId xmlns:p14="http://schemas.microsoft.com/office/powerpoint/2010/main" val="3254722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41120"/>
            <a:ext cx="8676456" cy="4984522"/>
          </a:xfrm>
          <a:prstGeom prst="rect">
            <a:avLst/>
          </a:prstGeom>
          <a:noFill/>
          <a:ln>
            <a:miter lim="800000"/>
            <a:headEnd/>
            <a:tailEnd/>
          </a:ln>
        </p:spPr>
        <p:txBody>
          <a:bodyPr>
            <a:noAutofit/>
          </a:bodyPr>
          <a:lstStyle/>
          <a:p>
            <a:pPr>
              <a:buFont typeface="Arial" panose="020B0604020202020204" pitchFamily="34" charset="0"/>
              <a:buChar char="•"/>
            </a:pPr>
            <a:r>
              <a:rPr lang="cs-CZ" sz="2200" b="1" dirty="0" smtClean="0"/>
              <a:t>284 </a:t>
            </a:r>
            <a:r>
              <a:rPr lang="cs-CZ" sz="2200" b="1" dirty="0"/>
              <a:t>mil. EUR</a:t>
            </a:r>
            <a:endParaRPr lang="cs-CZ" sz="2200" dirty="0"/>
          </a:p>
          <a:p>
            <a:pPr lvl="0"/>
            <a:r>
              <a:rPr lang="cs-CZ" sz="2200" dirty="0"/>
              <a:t>pořízení přístrojů a nezbytné stavební úpravy pro vysoce specializovanou péči (síť onkogynekologických </a:t>
            </a:r>
            <a:br>
              <a:rPr lang="cs-CZ" sz="2200" dirty="0"/>
            </a:br>
            <a:r>
              <a:rPr lang="cs-CZ" sz="2200" dirty="0"/>
              <a:t>a perinatologických pracovišť) </a:t>
            </a:r>
          </a:p>
          <a:p>
            <a:r>
              <a:rPr lang="cs-CZ" sz="2200" dirty="0" smtClean="0"/>
              <a:t>modernizace </a:t>
            </a:r>
            <a:r>
              <a:rPr lang="cs-CZ" sz="2200" dirty="0"/>
              <a:t>přístrojového vybavení nemocnic pro návaznou péči</a:t>
            </a:r>
          </a:p>
          <a:p>
            <a:r>
              <a:rPr lang="cs-CZ" sz="2200" dirty="0" smtClean="0"/>
              <a:t>opatření </a:t>
            </a:r>
            <a:r>
              <a:rPr lang="cs-CZ" sz="2200" dirty="0"/>
              <a:t>směřující k transformaci psychiatrické péče </a:t>
            </a:r>
            <a:br>
              <a:rPr lang="cs-CZ" sz="2200" dirty="0"/>
            </a:br>
            <a:r>
              <a:rPr lang="cs-CZ" sz="2200" dirty="0"/>
              <a:t>(např. centra duševního zdraví, zázemí pro mobilní týmy, psychiatrické ordinace)</a:t>
            </a:r>
          </a:p>
          <a:p>
            <a:pPr marL="57150" indent="0">
              <a:buNone/>
            </a:pPr>
            <a:endParaRPr lang="cs-CZ" sz="2200" b="1" dirty="0" smtClean="0"/>
          </a:p>
          <a:p>
            <a:pPr marL="57150" indent="0">
              <a:buNone/>
            </a:pPr>
            <a:r>
              <a:rPr lang="cs-CZ" sz="2000" b="1" dirty="0" smtClean="0"/>
              <a:t>Příjemci</a:t>
            </a:r>
            <a:r>
              <a:rPr lang="cs-CZ" sz="2000" b="1" dirty="0"/>
              <a:t>: </a:t>
            </a:r>
            <a:r>
              <a:rPr lang="cs-CZ" sz="2000" dirty="0" smtClean="0"/>
              <a:t>příspěvkové organizace </a:t>
            </a:r>
            <a:r>
              <a:rPr lang="cs-CZ" sz="2000" dirty="0"/>
              <a:t>MZd, kraje, organizace zřizované a zakládané kraji/obcemi, obce, </a:t>
            </a:r>
            <a:r>
              <a:rPr lang="cs-CZ" sz="2000" dirty="0" smtClean="0"/>
              <a:t>dobrovolné svazky obcí, </a:t>
            </a:r>
            <a:r>
              <a:rPr lang="cs-CZ" sz="2000" dirty="0"/>
              <a:t>NNO, subjekty poskytující veřejnou službu, církve, církevní organizace</a:t>
            </a:r>
          </a:p>
          <a:p>
            <a:pPr marL="57150" indent="0">
              <a:buNone/>
            </a:pPr>
            <a:endParaRPr lang="cs-CZ" sz="2200" b="1" dirty="0" smtClean="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000" b="1" dirty="0">
                <a:latin typeface="Myriad Pro"/>
              </a:rPr>
              <a:t>SC 2.3 Rozvoj infrastruktury pro poskytování zdravotních služeb </a:t>
            </a:r>
            <a:r>
              <a:rPr lang="cs-CZ" sz="2000" b="1" dirty="0" smtClean="0">
                <a:latin typeface="Myriad Pro"/>
              </a:rPr>
              <a:t>a péče </a:t>
            </a:r>
            <a:r>
              <a:rPr lang="cs-CZ" sz="2000" b="1" dirty="0">
                <a:latin typeface="Myriad Pro"/>
              </a:rPr>
              <a:t>o zdraví</a:t>
            </a: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19</a:t>
            </a:fld>
            <a:endParaRPr lang="en-US" dirty="0"/>
          </a:p>
        </p:txBody>
      </p:sp>
    </p:spTree>
    <p:extLst>
      <p:ext uri="{BB962C8B-B14F-4D97-AF65-F5344CB8AC3E}">
        <p14:creationId xmlns:p14="http://schemas.microsoft.com/office/powerpoint/2010/main" val="2318453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2950"/>
          </a:xfrm>
        </p:spPr>
        <p:txBody>
          <a:bodyPr/>
          <a:lstStyle/>
          <a:p>
            <a:r>
              <a:rPr lang="en-US" sz="3200" dirty="0" smtClean="0"/>
              <a:t>Program</a:t>
            </a:r>
            <a:r>
              <a:rPr lang="cs-CZ" sz="3200" dirty="0" smtClean="0"/>
              <a:t> SEMINÁŘE</a:t>
            </a:r>
            <a:endParaRPr lang="en-US" sz="3200" dirty="0"/>
          </a:p>
        </p:txBody>
      </p:sp>
      <p:sp>
        <p:nvSpPr>
          <p:cNvPr id="3" name="Content Placeholder 2"/>
          <p:cNvSpPr>
            <a:spLocks noGrp="1"/>
          </p:cNvSpPr>
          <p:nvPr>
            <p:ph idx="1"/>
          </p:nvPr>
        </p:nvSpPr>
        <p:spPr>
          <a:xfrm>
            <a:off x="457200" y="879767"/>
            <a:ext cx="8229600" cy="5638801"/>
          </a:xfrm>
        </p:spPr>
        <p:txBody>
          <a:bodyPr>
            <a:normAutofit fontScale="85000" lnSpcReduction="20000"/>
          </a:bodyPr>
          <a:lstStyle/>
          <a:p>
            <a:pPr marL="0" indent="0">
              <a:buNone/>
            </a:pPr>
            <a:r>
              <a:rPr lang="cs-CZ" sz="2000" dirty="0" smtClean="0"/>
              <a:t>9:00 </a:t>
            </a:r>
            <a:r>
              <a:rPr lang="cs-CZ" sz="2000" dirty="0"/>
              <a:t>– </a:t>
            </a:r>
            <a:r>
              <a:rPr lang="cs-CZ" sz="2000" dirty="0" smtClean="0"/>
              <a:t>  9:30</a:t>
            </a:r>
            <a:r>
              <a:rPr lang="cs-CZ" sz="2000" b="1" dirty="0"/>
              <a:t>	</a:t>
            </a:r>
            <a:r>
              <a:rPr lang="cs-CZ" sz="2000" b="1" dirty="0" smtClean="0"/>
              <a:t>	</a:t>
            </a:r>
            <a:r>
              <a:rPr lang="cs-CZ" sz="2000" b="1" dirty="0"/>
              <a:t>Prezence účastníků		</a:t>
            </a:r>
            <a:endParaRPr lang="cs-CZ" sz="2000" dirty="0"/>
          </a:p>
          <a:p>
            <a:pPr marL="0" indent="0">
              <a:buNone/>
            </a:pPr>
            <a:endParaRPr lang="cs-CZ" sz="1700" dirty="0" smtClean="0"/>
          </a:p>
          <a:p>
            <a:pPr marL="0" indent="0">
              <a:buNone/>
            </a:pPr>
            <a:r>
              <a:rPr lang="cs-CZ" sz="2000" dirty="0" smtClean="0"/>
              <a:t>9:30 </a:t>
            </a:r>
            <a:r>
              <a:rPr lang="cs-CZ" sz="2000" dirty="0"/>
              <a:t>– 10:00	</a:t>
            </a:r>
            <a:r>
              <a:rPr lang="cs-CZ" sz="2000" dirty="0" smtClean="0"/>
              <a:t>	</a:t>
            </a:r>
            <a:r>
              <a:rPr lang="cs-CZ" sz="2000" b="1" dirty="0"/>
              <a:t>Zahájení, představení Integrovaného regionálního </a:t>
            </a:r>
            <a:r>
              <a:rPr lang="cs-CZ" sz="2000" b="1" dirty="0" smtClean="0"/>
              <a:t>						operačního </a:t>
            </a:r>
            <a:r>
              <a:rPr lang="cs-CZ" sz="2000" b="1" dirty="0"/>
              <a:t>programu, Řídicího orgánu IROP a Centra </a:t>
            </a:r>
            <a:r>
              <a:rPr lang="cs-CZ" sz="2000" b="1" dirty="0" smtClean="0"/>
              <a:t>					pro </a:t>
            </a:r>
            <a:r>
              <a:rPr lang="cs-CZ" sz="2000" b="1" dirty="0"/>
              <a:t>regionální rozvoj České </a:t>
            </a:r>
            <a:r>
              <a:rPr lang="cs-CZ" sz="2000" b="1" dirty="0" smtClean="0"/>
              <a:t>republiky</a:t>
            </a:r>
          </a:p>
          <a:p>
            <a:pPr marL="0" indent="0">
              <a:buNone/>
            </a:pPr>
            <a:endParaRPr lang="cs-CZ" sz="1700" dirty="0" smtClean="0"/>
          </a:p>
          <a:p>
            <a:pPr marL="0" indent="0">
              <a:buNone/>
            </a:pPr>
            <a:r>
              <a:rPr lang="cs-CZ" sz="2000" dirty="0" smtClean="0"/>
              <a:t>10.00 </a:t>
            </a:r>
            <a:r>
              <a:rPr lang="cs-CZ" sz="2000" dirty="0"/>
              <a:t>– </a:t>
            </a:r>
            <a:r>
              <a:rPr lang="cs-CZ" sz="2000" dirty="0" smtClean="0"/>
              <a:t>11:15</a:t>
            </a:r>
            <a:r>
              <a:rPr lang="cs-CZ" sz="2000" dirty="0"/>
              <a:t>	</a:t>
            </a:r>
            <a:r>
              <a:rPr lang="cs-CZ" sz="2000" dirty="0" smtClean="0"/>
              <a:t>	</a:t>
            </a:r>
            <a:r>
              <a:rPr lang="cs-CZ" sz="2000" b="1" dirty="0" smtClean="0"/>
              <a:t>11. </a:t>
            </a:r>
            <a:r>
              <a:rPr lang="cs-CZ" sz="2000" b="1" dirty="0"/>
              <a:t>výzva IROP </a:t>
            </a:r>
            <a:r>
              <a:rPr lang="cs-CZ" sz="2000" b="1" dirty="0" smtClean="0"/>
              <a:t>„Sociální podnikání pro sociálně vyloučené 				lokality” </a:t>
            </a:r>
            <a:r>
              <a:rPr lang="cs-CZ" sz="2000" b="1" dirty="0"/>
              <a:t>a </a:t>
            </a:r>
            <a:r>
              <a:rPr lang="cs-CZ" sz="2000" b="1" dirty="0" smtClean="0"/>
              <a:t>12. výzva „Sociální podnikání</a:t>
            </a:r>
            <a:r>
              <a:rPr lang="cs-CZ" sz="2000" b="1" dirty="0"/>
              <a:t> </a:t>
            </a:r>
            <a:r>
              <a:rPr lang="cs-CZ" sz="2000" b="1" dirty="0" smtClean="0"/>
              <a:t>”: parametry 					výzev, podporované </a:t>
            </a:r>
            <a:r>
              <a:rPr lang="cs-CZ" sz="2000" b="1" dirty="0"/>
              <a:t>aktivity, </a:t>
            </a:r>
            <a:r>
              <a:rPr lang="cs-CZ" sz="2000" b="1" dirty="0" smtClean="0"/>
              <a:t>způsobilé výdaje</a:t>
            </a:r>
            <a:r>
              <a:rPr lang="cs-CZ" sz="2000" b="1" dirty="0"/>
              <a:t>, </a:t>
            </a:r>
            <a:r>
              <a:rPr lang="cs-CZ" sz="2000" b="1" dirty="0" smtClean="0"/>
              <a:t>povinné 					přílohy žádosti, dotazy</a:t>
            </a:r>
          </a:p>
          <a:p>
            <a:pPr marL="0" indent="0">
              <a:buNone/>
            </a:pPr>
            <a:endParaRPr lang="cs-CZ" sz="2000" b="1" dirty="0" smtClean="0"/>
          </a:p>
          <a:p>
            <a:pPr marL="0" indent="0">
              <a:buNone/>
            </a:pPr>
            <a:r>
              <a:rPr lang="cs-CZ" sz="2000" dirty="0" smtClean="0"/>
              <a:t>11:15 – 12:45 	</a:t>
            </a:r>
            <a:r>
              <a:rPr lang="cs-CZ" sz="2000" b="1" dirty="0" smtClean="0"/>
              <a:t>	Základní </a:t>
            </a:r>
            <a:r>
              <a:rPr lang="cs-CZ" sz="2000" b="1" dirty="0"/>
              <a:t>informace o aplikaci MS2014+, systém 							hodnocení projektů a další administrace projektu, 						kontrola výběrových a zadávacích řízení</a:t>
            </a:r>
            <a:endParaRPr lang="cs-CZ" sz="2000" b="1" dirty="0" smtClean="0"/>
          </a:p>
          <a:p>
            <a:pPr marL="0" indent="0">
              <a:buNone/>
            </a:pPr>
            <a:endParaRPr lang="cs-CZ" sz="2000" dirty="0"/>
          </a:p>
          <a:p>
            <a:pPr marL="0" indent="0">
              <a:buNone/>
            </a:pPr>
            <a:r>
              <a:rPr lang="cs-CZ" sz="1700" b="1" dirty="0"/>
              <a:t> </a:t>
            </a:r>
            <a:endParaRPr lang="cs-CZ" sz="1700" dirty="0"/>
          </a:p>
          <a:p>
            <a:pPr marL="0" indent="0">
              <a:buNone/>
            </a:pPr>
            <a:r>
              <a:rPr lang="cs-CZ" sz="2000" dirty="0" smtClean="0"/>
              <a:t>12:45 – 13:00	</a:t>
            </a:r>
            <a:r>
              <a:rPr lang="cs-CZ" sz="2000" b="1" dirty="0" smtClean="0"/>
              <a:t>	</a:t>
            </a:r>
            <a:r>
              <a:rPr lang="cs-CZ" sz="2000" b="1" dirty="0"/>
              <a:t>Výzvy </a:t>
            </a:r>
            <a:r>
              <a:rPr lang="cs-CZ" sz="2000" b="1" dirty="0" smtClean="0"/>
              <a:t>Operačního </a:t>
            </a:r>
            <a:r>
              <a:rPr lang="cs-CZ" sz="2000" b="1" dirty="0"/>
              <a:t>programu </a:t>
            </a:r>
            <a:r>
              <a:rPr lang="cs-CZ" sz="2000" b="1" dirty="0" smtClean="0"/>
              <a:t>Zaměstnanost v sociálním 					podnikání</a:t>
            </a:r>
            <a:endParaRPr lang="cs-CZ" sz="2000" dirty="0" smtClean="0"/>
          </a:p>
          <a:p>
            <a:pPr marL="0" indent="0">
              <a:buNone/>
            </a:pPr>
            <a:endParaRPr lang="cs-CZ" sz="1700" dirty="0"/>
          </a:p>
          <a:p>
            <a:pPr marL="0" indent="0">
              <a:buNone/>
            </a:pPr>
            <a:endParaRPr lang="cs-CZ" sz="1700" b="1" dirty="0" smtClean="0"/>
          </a:p>
          <a:p>
            <a:pPr marL="0" indent="0">
              <a:buNone/>
            </a:pPr>
            <a:r>
              <a:rPr lang="cs-CZ" sz="2000" dirty="0" smtClean="0"/>
              <a:t>13:00 			</a:t>
            </a:r>
            <a:r>
              <a:rPr lang="cs-CZ" sz="2000" b="1" dirty="0" smtClean="0"/>
              <a:t>Závěr</a:t>
            </a:r>
            <a:endParaRPr lang="cs-CZ" sz="2000" b="1" dirty="0"/>
          </a:p>
          <a:p>
            <a:pPr marL="0" indent="0">
              <a:buNone/>
            </a:pPr>
            <a:endParaRPr lang="cs-CZ" sz="2000" b="1" dirty="0" smtClean="0"/>
          </a:p>
          <a:p>
            <a:pPr marL="0" indent="0">
              <a:buNone/>
            </a:pPr>
            <a:endParaRPr lang="cs-CZ" sz="2000" dirty="0" smtClean="0"/>
          </a:p>
          <a:p>
            <a:pPr marL="0" indent="0">
              <a:buNone/>
            </a:pPr>
            <a:r>
              <a:rPr lang="cs-CZ" sz="2000" dirty="0" smtClean="0"/>
              <a:t> 	</a:t>
            </a:r>
            <a:endParaRPr lang="cs-CZ" sz="2000" b="1" dirty="0" smtClean="0"/>
          </a:p>
          <a:p>
            <a:pPr marL="0" indent="0">
              <a:buNone/>
            </a:pPr>
            <a:endParaRPr lang="cs-CZ" sz="2000" b="1" dirty="0" smtClean="0"/>
          </a:p>
          <a:p>
            <a:pPr marL="0" indent="0">
              <a:buNone/>
            </a:pPr>
            <a:endParaRPr lang="cs-CZ" sz="2000" b="1" dirty="0"/>
          </a:p>
          <a:p>
            <a:pPr marL="0" indent="0">
              <a:buNone/>
            </a:pPr>
            <a:endParaRPr lang="cs-CZ" sz="2000" b="1" dirty="0" smtClean="0"/>
          </a:p>
          <a:p>
            <a:pPr marL="0" indent="0">
              <a:buNone/>
            </a:pPr>
            <a:endParaRPr lang="cs-CZ" sz="2000"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p:cNvSpPr>
            <a:spLocks noGrp="1"/>
          </p:cNvSpPr>
          <p:nvPr>
            <p:ph type="sldNum" sz="quarter" idx="12"/>
          </p:nvPr>
        </p:nvSpPr>
        <p:spPr/>
        <p:txBody>
          <a:bodyPr/>
          <a:lstStyle/>
          <a:p>
            <a:fld id="{CA6B5227-2C6F-B94D-9D8F-826F9170706D}" type="slidenum">
              <a:rPr lang="en-US" smtClean="0"/>
              <a:t>2</a:t>
            </a:fld>
            <a:endParaRPr lang="en-US" dirty="0"/>
          </a:p>
        </p:txBody>
      </p:sp>
    </p:spTree>
    <p:extLst>
      <p:ext uri="{BB962C8B-B14F-4D97-AF65-F5344CB8AC3E}">
        <p14:creationId xmlns:p14="http://schemas.microsoft.com/office/powerpoint/2010/main" val="4151192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41120"/>
            <a:ext cx="8676456" cy="4984522"/>
          </a:xfrm>
          <a:prstGeom prst="rect">
            <a:avLst/>
          </a:prstGeom>
          <a:noFill/>
          <a:ln>
            <a:miter lim="800000"/>
            <a:headEnd/>
            <a:tailEnd/>
          </a:ln>
        </p:spPr>
        <p:txBody>
          <a:bodyPr>
            <a:noAutofit/>
          </a:bodyPr>
          <a:lstStyle/>
          <a:p>
            <a:pPr>
              <a:buFont typeface="Arial" panose="020B0604020202020204" pitchFamily="34" charset="0"/>
              <a:buChar char="•"/>
            </a:pPr>
            <a:r>
              <a:rPr lang="cs-CZ" sz="2200" b="1" dirty="0" smtClean="0"/>
              <a:t>473 </a:t>
            </a:r>
            <a:r>
              <a:rPr lang="cs-CZ" sz="2200" b="1" dirty="0"/>
              <a:t>mil. EUR</a:t>
            </a:r>
            <a:endParaRPr lang="cs-CZ" sz="2200" dirty="0"/>
          </a:p>
          <a:p>
            <a:r>
              <a:rPr lang="cs-CZ" sz="2200" dirty="0"/>
              <a:t>výstavba </a:t>
            </a:r>
            <a:r>
              <a:rPr lang="cs-CZ" sz="2200" dirty="0" smtClean="0"/>
              <a:t>a </a:t>
            </a:r>
            <a:r>
              <a:rPr lang="cs-CZ" sz="2200" dirty="0"/>
              <a:t>rozšíření kapacit pro předškolní vzdělávání</a:t>
            </a:r>
          </a:p>
          <a:p>
            <a:pPr lvl="0"/>
            <a:r>
              <a:rPr lang="cs-CZ" sz="2200" dirty="0" smtClean="0"/>
              <a:t>výstavba</a:t>
            </a:r>
            <a:r>
              <a:rPr lang="cs-CZ" sz="2200" dirty="0"/>
              <a:t>, rekonstrukce a vybavení </a:t>
            </a:r>
            <a:r>
              <a:rPr lang="cs-CZ" sz="2200" dirty="0" smtClean="0"/>
              <a:t>učeben</a:t>
            </a:r>
            <a:r>
              <a:rPr lang="cs-CZ" sz="2200" dirty="0"/>
              <a:t>, laboratoří, dílen a pozemků pro výuku </a:t>
            </a:r>
            <a:r>
              <a:rPr lang="cs-CZ" sz="2200" dirty="0" smtClean="0"/>
              <a:t>přírodovědných, technických, jazykových a počítačových oborů a předmětů – ZŠ, SŠ, VOŠ</a:t>
            </a:r>
          </a:p>
          <a:p>
            <a:pPr lvl="0"/>
            <a:r>
              <a:rPr lang="cs-CZ" sz="2200" dirty="0" smtClean="0"/>
              <a:t>úpravy </a:t>
            </a:r>
            <a:r>
              <a:rPr lang="cs-CZ" sz="2200" dirty="0"/>
              <a:t>budov a učeben, vybavení pro žáky se specifickými vzdělávacími </a:t>
            </a:r>
            <a:r>
              <a:rPr lang="cs-CZ" sz="2200" dirty="0" smtClean="0"/>
              <a:t>potřebami</a:t>
            </a:r>
          </a:p>
          <a:p>
            <a:r>
              <a:rPr lang="cs-CZ" sz="2200" dirty="0"/>
              <a:t>rozšiřování kapacit základních škol v sociálně vyloučených lokalitách </a:t>
            </a:r>
          </a:p>
          <a:p>
            <a:pPr lvl="0"/>
            <a:r>
              <a:rPr lang="cs-CZ" sz="2200" dirty="0" smtClean="0"/>
              <a:t>rozvoj </a:t>
            </a:r>
            <a:r>
              <a:rPr lang="cs-CZ" sz="2200" dirty="0"/>
              <a:t>vnitřní konektivity škol a školských </a:t>
            </a:r>
            <a:r>
              <a:rPr lang="cs-CZ" sz="2200" dirty="0" smtClean="0"/>
              <a:t>zařízení, připojení </a:t>
            </a:r>
            <a:r>
              <a:rPr lang="cs-CZ" sz="2200" dirty="0"/>
              <a:t>k internetu</a:t>
            </a:r>
          </a:p>
          <a:p>
            <a:pPr marL="57150" indent="0">
              <a:buNone/>
            </a:pPr>
            <a:endParaRPr lang="cs-CZ" sz="2200" b="1"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000" b="1" dirty="0">
                <a:latin typeface="Myriad Pro"/>
              </a:rPr>
              <a:t>SC 2.4 Zvýšení kvality a dostupnosti infrastruktury pro vzdělávání </a:t>
            </a:r>
            <a:endParaRPr lang="cs-CZ" sz="2000" b="1" dirty="0" smtClean="0">
              <a:latin typeface="Myriad Pro"/>
            </a:endParaRPr>
          </a:p>
          <a:p>
            <a:pPr algn="ctr">
              <a:lnSpc>
                <a:spcPct val="150000"/>
              </a:lnSpc>
            </a:pPr>
            <a:r>
              <a:rPr lang="cs-CZ" sz="2000" b="1" dirty="0" smtClean="0">
                <a:latin typeface="Myriad Pro"/>
              </a:rPr>
              <a:t>a </a:t>
            </a:r>
            <a:r>
              <a:rPr lang="cs-CZ" sz="2000" b="1" dirty="0">
                <a:latin typeface="Myriad Pro"/>
              </a:rPr>
              <a:t>celoživotní učení</a:t>
            </a: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20</a:t>
            </a:fld>
            <a:endParaRPr lang="en-US" dirty="0"/>
          </a:p>
        </p:txBody>
      </p:sp>
    </p:spTree>
    <p:extLst>
      <p:ext uri="{BB962C8B-B14F-4D97-AF65-F5344CB8AC3E}">
        <p14:creationId xmlns:p14="http://schemas.microsoft.com/office/powerpoint/2010/main" val="1068784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79220"/>
            <a:ext cx="8676456" cy="4984522"/>
          </a:xfrm>
          <a:prstGeom prst="rect">
            <a:avLst/>
          </a:prstGeom>
          <a:noFill/>
          <a:ln>
            <a:miter lim="800000"/>
            <a:headEnd/>
            <a:tailEnd/>
          </a:ln>
        </p:spPr>
        <p:txBody>
          <a:bodyPr>
            <a:noAutofit/>
          </a:bodyPr>
          <a:lstStyle/>
          <a:p>
            <a:pPr lvl="0"/>
            <a:endParaRPr lang="cs-CZ" sz="2200" dirty="0" smtClean="0"/>
          </a:p>
          <a:p>
            <a:r>
              <a:rPr lang="cs-CZ" sz="2200" dirty="0" smtClean="0"/>
              <a:t>návaznost </a:t>
            </a:r>
            <a:r>
              <a:rPr lang="cs-CZ" sz="2200" dirty="0"/>
              <a:t>na měkké aktivity z OP </a:t>
            </a:r>
            <a:r>
              <a:rPr lang="cs-CZ" sz="2200" dirty="0" smtClean="0"/>
              <a:t>VVV</a:t>
            </a:r>
            <a:endParaRPr lang="cs-CZ" sz="2200" dirty="0"/>
          </a:p>
          <a:p>
            <a:pPr marL="0" lvl="0" indent="0">
              <a:buNone/>
            </a:pPr>
            <a:endParaRPr lang="cs-CZ" sz="2200" dirty="0">
              <a:cs typeface="Arial" charset="0"/>
            </a:endParaRPr>
          </a:p>
          <a:p>
            <a:pPr marL="0" indent="0">
              <a:buNone/>
            </a:pPr>
            <a:r>
              <a:rPr lang="cs-CZ" sz="1800" b="1" dirty="0" smtClean="0"/>
              <a:t>Příjemci: </a:t>
            </a:r>
            <a:r>
              <a:rPr lang="cs-CZ" sz="1800" dirty="0" smtClean="0"/>
              <a:t>školy </a:t>
            </a:r>
            <a:r>
              <a:rPr lang="cs-CZ" sz="1800" dirty="0"/>
              <a:t>a školská zařízení v oblasti předškolního, základního a středního vzdělávání a vyšší odborné školy, </a:t>
            </a:r>
            <a:r>
              <a:rPr lang="cs-CZ" sz="1800" dirty="0" smtClean="0"/>
              <a:t>další </a:t>
            </a:r>
            <a:r>
              <a:rPr lang="cs-CZ" sz="1800" dirty="0"/>
              <a:t>subjekty podílející se na realizaci vzdělávacích aktivit, </a:t>
            </a:r>
            <a:r>
              <a:rPr lang="cs-CZ" sz="1800" dirty="0" smtClean="0"/>
              <a:t>obce</a:t>
            </a:r>
            <a:r>
              <a:rPr lang="cs-CZ" sz="1800" dirty="0"/>
              <a:t>, organizace zřizované nebo zakládané </a:t>
            </a:r>
            <a:r>
              <a:rPr lang="cs-CZ" sz="1800" dirty="0" smtClean="0"/>
              <a:t>obcemi</a:t>
            </a:r>
            <a:endParaRPr lang="cs-CZ" sz="1800" b="1"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000" b="1" dirty="0">
                <a:latin typeface="Myriad Pro"/>
              </a:rPr>
              <a:t>SC 2.4 Zvýšení kvality a dostupnosti infrastruktury pro vzdělávání </a:t>
            </a:r>
            <a:endParaRPr lang="cs-CZ" sz="2000" b="1" dirty="0" smtClean="0">
              <a:latin typeface="Myriad Pro"/>
            </a:endParaRPr>
          </a:p>
          <a:p>
            <a:pPr algn="ctr">
              <a:lnSpc>
                <a:spcPct val="150000"/>
              </a:lnSpc>
            </a:pPr>
            <a:r>
              <a:rPr lang="cs-CZ" sz="2000" b="1" dirty="0" smtClean="0">
                <a:latin typeface="Myriad Pro"/>
              </a:rPr>
              <a:t>a </a:t>
            </a:r>
            <a:r>
              <a:rPr lang="cs-CZ" sz="2000" b="1" dirty="0">
                <a:latin typeface="Myriad Pro"/>
              </a:rPr>
              <a:t>celoživotní učení</a:t>
            </a: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21</a:t>
            </a:fld>
            <a:endParaRPr lang="en-US" dirty="0"/>
          </a:p>
        </p:txBody>
      </p:sp>
    </p:spTree>
    <p:extLst>
      <p:ext uri="{BB962C8B-B14F-4D97-AF65-F5344CB8AC3E}">
        <p14:creationId xmlns:p14="http://schemas.microsoft.com/office/powerpoint/2010/main" val="649934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03020"/>
            <a:ext cx="8676456" cy="4984522"/>
          </a:xfrm>
          <a:prstGeom prst="rect">
            <a:avLst/>
          </a:prstGeom>
          <a:noFill/>
          <a:ln>
            <a:miter lim="800000"/>
            <a:headEnd/>
            <a:tailEnd/>
          </a:ln>
        </p:spPr>
        <p:txBody>
          <a:bodyPr>
            <a:noAutofit/>
          </a:bodyPr>
          <a:lstStyle/>
          <a:p>
            <a:pPr>
              <a:buFont typeface="Arial" panose="020B0604020202020204" pitchFamily="34" charset="0"/>
              <a:buChar char="•"/>
            </a:pPr>
            <a:r>
              <a:rPr lang="cs-CZ" sz="2200" b="1" dirty="0" smtClean="0"/>
              <a:t>623 </a:t>
            </a:r>
            <a:r>
              <a:rPr lang="cs-CZ" sz="2200" b="1" dirty="0"/>
              <a:t>mil. </a:t>
            </a:r>
            <a:r>
              <a:rPr lang="cs-CZ" sz="2200" b="1" dirty="0" smtClean="0"/>
              <a:t>EUR</a:t>
            </a:r>
            <a:endParaRPr lang="cs-CZ" sz="2200" dirty="0"/>
          </a:p>
          <a:p>
            <a:r>
              <a:rPr lang="cs-CZ" sz="2200" dirty="0" smtClean="0"/>
              <a:t>zateplení </a:t>
            </a:r>
            <a:r>
              <a:rPr lang="cs-CZ" sz="2200" dirty="0"/>
              <a:t>obvodového pláště, stěnových, střešních, stropních a podlahových konstrukcí, výměna a rekonstrukce oken a dveří</a:t>
            </a:r>
          </a:p>
          <a:p>
            <a:r>
              <a:rPr lang="cs-CZ" sz="2200" dirty="0"/>
              <a:t>prvky pasivního vytápění a chlazení, stínění a instalace systémů řízeného větrání s rekuperací odpadního </a:t>
            </a:r>
            <a:r>
              <a:rPr lang="cs-CZ" sz="2200" dirty="0" smtClean="0"/>
              <a:t>vzduchu</a:t>
            </a:r>
          </a:p>
          <a:p>
            <a:r>
              <a:rPr lang="cs-CZ" sz="2200" dirty="0"/>
              <a:t>výměna a pořízení šetrných, ekologických zařízení pro vytápění nebo přípravu teplé užitkové vody</a:t>
            </a:r>
          </a:p>
          <a:p>
            <a:r>
              <a:rPr lang="cs-CZ" sz="2200" dirty="0"/>
              <a:t>výměna rozvodů tepla a vody</a:t>
            </a:r>
          </a:p>
          <a:p>
            <a:pPr marL="0" indent="0">
              <a:buNone/>
            </a:pPr>
            <a:endParaRPr lang="cs-CZ" sz="2200" dirty="0"/>
          </a:p>
          <a:p>
            <a:pPr marL="0" indent="0">
              <a:buNone/>
            </a:pPr>
            <a:r>
              <a:rPr lang="cs-CZ" sz="1800" b="1" dirty="0" smtClean="0"/>
              <a:t>Příjemci: </a:t>
            </a:r>
            <a:r>
              <a:rPr lang="cs-CZ" sz="1800" dirty="0" smtClean="0"/>
              <a:t>vlastníci </a:t>
            </a:r>
            <a:r>
              <a:rPr lang="cs-CZ" sz="1800" dirty="0"/>
              <a:t>bytových domů a společenství vlastníků bytových jednotek - budovy se čtyřmi a více bytovými </a:t>
            </a:r>
            <a:r>
              <a:rPr lang="cs-CZ" sz="1800" dirty="0" smtClean="0"/>
              <a:t>jednotkami</a:t>
            </a:r>
            <a:endParaRPr lang="cs-CZ" sz="1800" b="1"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000" b="1" dirty="0">
                <a:latin typeface="Myriad Pro"/>
              </a:rPr>
              <a:t>SC 2.5 Snížení energetické náročnosti v sektoru bydlení</a:t>
            </a: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22</a:t>
            </a:fld>
            <a:endParaRPr lang="en-US" dirty="0"/>
          </a:p>
        </p:txBody>
      </p:sp>
    </p:spTree>
    <p:extLst>
      <p:ext uri="{BB962C8B-B14F-4D97-AF65-F5344CB8AC3E}">
        <p14:creationId xmlns:p14="http://schemas.microsoft.com/office/powerpoint/2010/main" val="1651651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7552"/>
            <a:ext cx="8229600" cy="1143000"/>
          </a:xfrm>
        </p:spPr>
        <p:txBody>
          <a:bodyPr/>
          <a:lstStyle/>
          <a:p>
            <a:pPr lvl="0"/>
            <a:r>
              <a:rPr lang="cs-CZ" sz="2000" b="1" dirty="0"/>
              <a:t>PRIORITNÍ OSA </a:t>
            </a:r>
            <a:r>
              <a:rPr lang="cs-CZ" sz="2000" b="1" dirty="0" smtClean="0"/>
              <a:t>3:</a:t>
            </a:r>
            <a:r>
              <a:rPr lang="cs-CZ" sz="2000" b="1" dirty="0"/>
              <a:t/>
            </a:r>
            <a:br>
              <a:rPr lang="cs-CZ" sz="2000" b="1" dirty="0"/>
            </a:br>
            <a:r>
              <a:rPr lang="cs-CZ" sz="2000" dirty="0"/>
              <a:t>Dobrá správa území a zefektivnění veřejných institucí</a:t>
            </a:r>
            <a:r>
              <a:rPr lang="cs-CZ" sz="3600" dirty="0">
                <a:solidFill>
                  <a:schemeClr val="accent1">
                    <a:lumMod val="75000"/>
                  </a:schemeClr>
                </a:solidFill>
              </a:rPr>
              <a:t/>
            </a:r>
            <a:br>
              <a:rPr lang="cs-CZ" sz="3600" dirty="0">
                <a:solidFill>
                  <a:schemeClr val="accent1">
                    <a:lumMod val="75000"/>
                  </a:schemeClr>
                </a:solidFill>
              </a:rPr>
            </a:b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728" y="3743053"/>
            <a:ext cx="4943475" cy="3105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49616" y="1028700"/>
            <a:ext cx="4894384" cy="3181350"/>
          </a:xfrm>
        </p:spPr>
      </p:pic>
      <p:pic>
        <p:nvPicPr>
          <p:cNvPr id="6" name="Zástupný symbol pro obsah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25" y="1028700"/>
            <a:ext cx="4806986" cy="3181350"/>
          </a:xfrm>
          <a:prstGeom prst="rect">
            <a:avLst/>
          </a:prstGeom>
        </p:spPr>
      </p:pic>
      <p:sp>
        <p:nvSpPr>
          <p:cNvPr id="3" name="Zástupný symbol pro číslo snímku 2"/>
          <p:cNvSpPr>
            <a:spLocks noGrp="1"/>
          </p:cNvSpPr>
          <p:nvPr>
            <p:ph type="sldNum" sz="quarter" idx="12"/>
          </p:nvPr>
        </p:nvSpPr>
        <p:spPr/>
        <p:txBody>
          <a:bodyPr/>
          <a:lstStyle/>
          <a:p>
            <a:fld id="{CA6B5227-2C6F-B94D-9D8F-826F9170706D}" type="slidenum">
              <a:rPr lang="en-US" smtClean="0"/>
              <a:t>23</a:t>
            </a:fld>
            <a:endParaRPr lang="en-US" dirty="0"/>
          </a:p>
        </p:txBody>
      </p:sp>
    </p:spTree>
    <p:extLst>
      <p:ext uri="{BB962C8B-B14F-4D97-AF65-F5344CB8AC3E}">
        <p14:creationId xmlns:p14="http://schemas.microsoft.com/office/powerpoint/2010/main" val="18811304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8522"/>
            <a:ext cx="8534400" cy="1155801"/>
          </a:xfrm>
        </p:spPr>
        <p:txBody>
          <a:bodyPr/>
          <a:lstStyle/>
          <a:p>
            <a:r>
              <a:rPr lang="cs-CZ" sz="3200" dirty="0"/>
              <a:t>Prioritní osa </a:t>
            </a:r>
            <a:r>
              <a:rPr lang="cs-CZ" sz="3200" dirty="0" smtClean="0"/>
              <a:t>3</a:t>
            </a:r>
            <a:endParaRPr lang="en-US" sz="3200"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24</a:t>
            </a:fld>
            <a:endParaRPr lang="en-US" dirty="0"/>
          </a:p>
        </p:txBody>
      </p:sp>
      <p:sp>
        <p:nvSpPr>
          <p:cNvPr id="7" name="TextovéPole 6"/>
          <p:cNvSpPr txBox="1"/>
          <p:nvPr/>
        </p:nvSpPr>
        <p:spPr>
          <a:xfrm>
            <a:off x="447676" y="1009650"/>
            <a:ext cx="8382000" cy="4154984"/>
          </a:xfrm>
          <a:prstGeom prst="rect">
            <a:avLst/>
          </a:prstGeom>
          <a:noFill/>
        </p:spPr>
        <p:txBody>
          <a:bodyPr wrap="square" rtlCol="0">
            <a:spAutoFit/>
          </a:bodyPr>
          <a:lstStyle/>
          <a:p>
            <a:pPr>
              <a:lnSpc>
                <a:spcPct val="150000"/>
              </a:lnSpc>
            </a:pPr>
            <a:r>
              <a:rPr lang="cs-CZ" sz="2200" b="1" dirty="0" smtClean="0">
                <a:latin typeface="Myriad Pro"/>
              </a:rPr>
              <a:t>Prioritní osa 3 – Instituce</a:t>
            </a:r>
          </a:p>
          <a:p>
            <a:pPr>
              <a:lnSpc>
                <a:spcPct val="150000"/>
              </a:lnSpc>
            </a:pPr>
            <a:r>
              <a:rPr lang="cs-CZ" sz="2200" b="1" dirty="0" smtClean="0">
                <a:latin typeface="Myriad Pro"/>
              </a:rPr>
              <a:t>SC 3.1</a:t>
            </a:r>
            <a:r>
              <a:rPr lang="cs-CZ" sz="2200" dirty="0" smtClean="0">
                <a:latin typeface="Myriad Pro"/>
              </a:rPr>
              <a:t> Zefektivnění prezentace, posílení ochrany a 					rozvoje kulturního dědictví</a:t>
            </a:r>
          </a:p>
          <a:p>
            <a:pPr>
              <a:lnSpc>
                <a:spcPct val="150000"/>
              </a:lnSpc>
            </a:pPr>
            <a:r>
              <a:rPr lang="cs-CZ" sz="2200" b="1" dirty="0" smtClean="0">
                <a:latin typeface="Myriad Pro"/>
              </a:rPr>
              <a:t>SC 3.2 </a:t>
            </a:r>
            <a:r>
              <a:rPr lang="cs-CZ" sz="2200" dirty="0" smtClean="0">
                <a:latin typeface="Myriad Pro"/>
              </a:rPr>
              <a:t>Zvyšování efektivity a transparentnosti veřejné 					správy prostřednictvím rozvoje využití a kvality 					systémů</a:t>
            </a:r>
          </a:p>
          <a:p>
            <a:pPr>
              <a:lnSpc>
                <a:spcPct val="150000"/>
              </a:lnSpc>
            </a:pPr>
            <a:r>
              <a:rPr lang="cs-CZ" sz="2200" b="1" dirty="0" smtClean="0">
                <a:latin typeface="Myriad Pro"/>
              </a:rPr>
              <a:t>SC 3.3 </a:t>
            </a:r>
            <a:r>
              <a:rPr lang="cs-CZ" sz="2200" dirty="0" smtClean="0">
                <a:latin typeface="Myriad Pro"/>
              </a:rPr>
              <a:t>Podpora pořizování a uplatňování dokumentů 					územního rozvoje</a:t>
            </a:r>
          </a:p>
        </p:txBody>
      </p:sp>
    </p:spTree>
    <p:extLst>
      <p:ext uri="{BB962C8B-B14F-4D97-AF65-F5344CB8AC3E}">
        <p14:creationId xmlns:p14="http://schemas.microsoft.com/office/powerpoint/2010/main" val="3576829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03020"/>
            <a:ext cx="8676456" cy="4984522"/>
          </a:xfrm>
          <a:prstGeom prst="rect">
            <a:avLst/>
          </a:prstGeom>
          <a:noFill/>
          <a:ln>
            <a:miter lim="800000"/>
            <a:headEnd/>
            <a:tailEnd/>
          </a:ln>
        </p:spPr>
        <p:txBody>
          <a:bodyPr>
            <a:noAutofit/>
          </a:bodyPr>
          <a:lstStyle/>
          <a:p>
            <a:pPr>
              <a:buFont typeface="Arial" panose="020B0604020202020204" pitchFamily="34" charset="0"/>
              <a:buChar char="•"/>
            </a:pPr>
            <a:r>
              <a:rPr lang="cs-CZ" sz="2000" b="1" dirty="0" smtClean="0"/>
              <a:t>425 </a:t>
            </a:r>
            <a:r>
              <a:rPr lang="cs-CZ" sz="2000" b="1" dirty="0"/>
              <a:t>mil. </a:t>
            </a:r>
            <a:r>
              <a:rPr lang="cs-CZ" sz="2000" b="1" dirty="0" smtClean="0"/>
              <a:t>EUR</a:t>
            </a:r>
          </a:p>
          <a:p>
            <a:pPr>
              <a:buFont typeface="Arial" panose="020B0604020202020204" pitchFamily="34" charset="0"/>
              <a:buChar char="•"/>
            </a:pPr>
            <a:endParaRPr lang="cs-CZ" sz="2000" b="1" dirty="0" smtClean="0"/>
          </a:p>
          <a:p>
            <a:pPr>
              <a:buFont typeface="Arial" panose="020B0604020202020204" pitchFamily="34" charset="0"/>
              <a:buChar char="•"/>
            </a:pPr>
            <a:r>
              <a:rPr lang="cs-CZ" sz="2000" dirty="0" smtClean="0"/>
              <a:t>revitalizace a zatraktivnění památek </a:t>
            </a:r>
            <a:r>
              <a:rPr lang="cs-CZ" sz="2000" dirty="0"/>
              <a:t>na Seznamu UNESCO a </a:t>
            </a:r>
            <a:r>
              <a:rPr lang="cs-CZ" sz="2000" dirty="0" smtClean="0"/>
              <a:t>památek zařazených na Indikativní seznam UNESCO</a:t>
            </a:r>
            <a:endParaRPr lang="cs-CZ" sz="2000" dirty="0"/>
          </a:p>
          <a:p>
            <a:pPr>
              <a:buFont typeface="Arial" panose="020B0604020202020204" pitchFamily="34" charset="0"/>
              <a:buChar char="•"/>
            </a:pPr>
            <a:r>
              <a:rPr lang="cs-CZ" sz="2000" dirty="0"/>
              <a:t>revitalizace a zatraktivnění </a:t>
            </a:r>
            <a:r>
              <a:rPr lang="cs-CZ" sz="2000" dirty="0" smtClean="0"/>
              <a:t>národních kulturních památek </a:t>
            </a:r>
            <a:r>
              <a:rPr lang="cs-CZ" sz="2000" dirty="0"/>
              <a:t>k 1. 1. </a:t>
            </a:r>
            <a:r>
              <a:rPr lang="cs-CZ" sz="2000" dirty="0" smtClean="0"/>
              <a:t>2014 a památek evidovaných v Indikativním </a:t>
            </a:r>
            <a:r>
              <a:rPr lang="cs-CZ" sz="2000" dirty="0"/>
              <a:t>seznamu </a:t>
            </a:r>
            <a:r>
              <a:rPr lang="cs-CZ" sz="2000" dirty="0" smtClean="0"/>
              <a:t>národních </a:t>
            </a:r>
            <a:r>
              <a:rPr lang="cs-CZ" sz="2000" dirty="0"/>
              <a:t>kulturních památek </a:t>
            </a:r>
            <a:r>
              <a:rPr lang="cs-CZ" sz="2000" dirty="0" smtClean="0"/>
              <a:t>k </a:t>
            </a:r>
            <a:r>
              <a:rPr lang="cs-CZ" sz="2000" dirty="0"/>
              <a:t>1. 1. 2014</a:t>
            </a:r>
          </a:p>
          <a:p>
            <a:pPr lvl="0">
              <a:buFont typeface="Arial" panose="020B0604020202020204" pitchFamily="34" charset="0"/>
              <a:buChar char="•"/>
            </a:pPr>
            <a:r>
              <a:rPr lang="cs-CZ" sz="2000" dirty="0"/>
              <a:t>zefektivnění ochrany a využívání sbírkových a knihovních fondů a jejich zpřístupnění (státní a krajská </a:t>
            </a:r>
            <a:r>
              <a:rPr lang="cs-CZ" sz="2000" dirty="0" smtClean="0"/>
              <a:t>muzea, krajské knihovny)</a:t>
            </a:r>
          </a:p>
          <a:p>
            <a:pPr lvl="0">
              <a:buFont typeface="Arial" panose="020B0604020202020204" pitchFamily="34" charset="0"/>
              <a:buChar char="•"/>
            </a:pPr>
            <a:endParaRPr lang="cs-CZ" sz="2000" dirty="0" smtClean="0"/>
          </a:p>
          <a:p>
            <a:pPr marL="0" indent="0">
              <a:buNone/>
            </a:pPr>
            <a:r>
              <a:rPr lang="cs-CZ" sz="1800" b="1" dirty="0" smtClean="0">
                <a:solidFill>
                  <a:prstClr val="black"/>
                </a:solidFill>
              </a:rPr>
              <a:t>Příjemci</a:t>
            </a:r>
            <a:r>
              <a:rPr lang="cs-CZ" sz="1800" b="1" dirty="0">
                <a:solidFill>
                  <a:prstClr val="black"/>
                </a:solidFill>
              </a:rPr>
              <a:t>:</a:t>
            </a:r>
            <a:r>
              <a:rPr lang="cs-CZ" sz="1800" dirty="0"/>
              <a:t> vlastníci památek, muzeí a knihoven nebo subjekty s právem hospodaření (dle zápisu v katastru nemovitostí), kromě fyzických osob </a:t>
            </a:r>
            <a:r>
              <a:rPr lang="cs-CZ" sz="1800" dirty="0" smtClean="0"/>
              <a:t>nepodnikajících)</a:t>
            </a:r>
            <a:endParaRPr lang="cs-CZ" sz="1800"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91552"/>
            <a:ext cx="8637270" cy="1143000"/>
          </a:xfrm>
          <a:prstGeom prst="rect">
            <a:avLst/>
          </a:prstGeom>
        </p:spPr>
        <p:txBody>
          <a:bodyPr/>
          <a:lstStyle/>
          <a:p>
            <a:pPr algn="ctr">
              <a:lnSpc>
                <a:spcPct val="150000"/>
              </a:lnSpc>
            </a:pPr>
            <a:r>
              <a:rPr lang="cs-CZ" sz="2400" b="1" dirty="0">
                <a:latin typeface="Myriad Pro"/>
              </a:rPr>
              <a:t>SC 3.1 Zefektivnění prezentace, posílení ochrany a </a:t>
            </a:r>
            <a:r>
              <a:rPr lang="cs-CZ" sz="2400" b="1" dirty="0" smtClean="0">
                <a:latin typeface="Myriad Pro"/>
              </a:rPr>
              <a:t>rozvoje </a:t>
            </a:r>
            <a:r>
              <a:rPr lang="cs-CZ" sz="2400" b="1" dirty="0">
                <a:latin typeface="Myriad Pro"/>
              </a:rPr>
              <a:t>kulturního dědictví</a:t>
            </a: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25</a:t>
            </a:fld>
            <a:endParaRPr lang="en-US" dirty="0"/>
          </a:p>
        </p:txBody>
      </p:sp>
    </p:spTree>
    <p:extLst>
      <p:ext uri="{BB962C8B-B14F-4D97-AF65-F5344CB8AC3E}">
        <p14:creationId xmlns:p14="http://schemas.microsoft.com/office/powerpoint/2010/main" val="3792147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303020"/>
            <a:ext cx="8676456" cy="4984522"/>
          </a:xfrm>
          <a:prstGeom prst="rect">
            <a:avLst/>
          </a:prstGeom>
          <a:noFill/>
          <a:ln>
            <a:miter lim="800000"/>
            <a:headEnd/>
            <a:tailEnd/>
          </a:ln>
        </p:spPr>
        <p:txBody>
          <a:bodyPr>
            <a:noAutofit/>
          </a:bodyPr>
          <a:lstStyle/>
          <a:p>
            <a:pPr>
              <a:buFont typeface="Arial" panose="020B0604020202020204" pitchFamily="34" charset="0"/>
              <a:buChar char="•"/>
            </a:pPr>
            <a:r>
              <a:rPr lang="cs-CZ" sz="2200" b="1" dirty="0" smtClean="0"/>
              <a:t>330 </a:t>
            </a:r>
            <a:r>
              <a:rPr lang="cs-CZ" sz="2200" b="1" dirty="0"/>
              <a:t>mil. EUR</a:t>
            </a:r>
            <a:endParaRPr lang="cs-CZ" sz="2200" dirty="0"/>
          </a:p>
          <a:p>
            <a:pPr lvl="0">
              <a:buFont typeface="Arial" panose="020B0604020202020204" pitchFamily="34" charset="0"/>
              <a:buChar char="•"/>
            </a:pPr>
            <a:endParaRPr lang="cs-CZ" sz="2200" dirty="0" smtClean="0"/>
          </a:p>
          <a:p>
            <a:pPr lvl="0">
              <a:buFont typeface="Arial" panose="020B0604020202020204" pitchFamily="34" charset="0"/>
              <a:buChar char="•"/>
            </a:pPr>
            <a:r>
              <a:rPr lang="cs-CZ" sz="2200" dirty="0" smtClean="0"/>
              <a:t>rozšíření</a:t>
            </a:r>
            <a:r>
              <a:rPr lang="cs-CZ" sz="2200" dirty="0"/>
              <a:t>, propojení, konsolidace datového fondu, zajištění úplného elektronického podání a elektronizaci agend </a:t>
            </a:r>
            <a:br>
              <a:rPr lang="cs-CZ" sz="2200" dirty="0"/>
            </a:br>
            <a:r>
              <a:rPr lang="cs-CZ" sz="2200" dirty="0"/>
              <a:t>(např. eCulture, eHealth, eJustice, eProcurement)</a:t>
            </a:r>
          </a:p>
          <a:p>
            <a:pPr lvl="0">
              <a:buFont typeface="Arial" panose="020B0604020202020204" pitchFamily="34" charset="0"/>
              <a:buChar char="•"/>
            </a:pPr>
            <a:r>
              <a:rPr lang="cs-CZ" sz="2200" dirty="0"/>
              <a:t>modernizace informačních a komunikačních systémů pro specifické potřeby subjektů veřejné správy a složek integrovaného záchranného systému</a:t>
            </a:r>
          </a:p>
          <a:p>
            <a:pPr lvl="0">
              <a:buFont typeface="Arial" panose="020B0604020202020204" pitchFamily="34" charset="0"/>
              <a:buChar char="•"/>
            </a:pPr>
            <a:r>
              <a:rPr lang="cs-CZ" sz="2200" dirty="0"/>
              <a:t>kybernetická bezpečnost (bezpečné sdílení dat)</a:t>
            </a:r>
          </a:p>
          <a:p>
            <a:pPr lvl="0">
              <a:buFont typeface="Arial" panose="020B0604020202020204" pitchFamily="34" charset="0"/>
              <a:buChar char="•"/>
            </a:pPr>
            <a:endParaRPr lang="cs-CZ" sz="2200" dirty="0"/>
          </a:p>
          <a:p>
            <a:pPr marL="0" indent="0">
              <a:buNone/>
            </a:pPr>
            <a:r>
              <a:rPr lang="cs-CZ" sz="1800" b="1" dirty="0">
                <a:solidFill>
                  <a:prstClr val="black"/>
                </a:solidFill>
              </a:rPr>
              <a:t>Příjemci: </a:t>
            </a:r>
            <a:r>
              <a:rPr lang="cs-CZ" sz="1800" dirty="0"/>
              <a:t>organizační složky státu, příspěvkové organizace  organizačních složek státu, obce, organizace zřizované nebo zakládané obcemi, kraje, organizace zřizované nebo zakládané kraji, státní </a:t>
            </a:r>
            <a:r>
              <a:rPr lang="cs-CZ" sz="1800" dirty="0" smtClean="0"/>
              <a:t>organizace</a:t>
            </a:r>
            <a:endParaRPr lang="cs-CZ" sz="1800" dirty="0"/>
          </a:p>
          <a:p>
            <a:pPr lvl="0">
              <a:buFont typeface="Arial" panose="020B0604020202020204" pitchFamily="34" charset="0"/>
              <a:buChar char="•"/>
            </a:pPr>
            <a:endParaRPr lang="cs-CZ" sz="2200"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160020"/>
            <a:ext cx="8637270" cy="1143000"/>
          </a:xfrm>
          <a:prstGeom prst="rect">
            <a:avLst/>
          </a:prstGeom>
        </p:spPr>
        <p:txBody>
          <a:bodyPr/>
          <a:lstStyle/>
          <a:p>
            <a:pPr algn="ctr">
              <a:lnSpc>
                <a:spcPct val="150000"/>
              </a:lnSpc>
            </a:pPr>
            <a:r>
              <a:rPr lang="cs-CZ" sz="2000" b="1" dirty="0">
                <a:latin typeface="Myriad Pro"/>
              </a:rPr>
              <a:t>SC 3.2 Zvyšování efektivity a transparentnosti veřejné </a:t>
            </a:r>
            <a:r>
              <a:rPr lang="cs-CZ" sz="2000" b="1" dirty="0" smtClean="0">
                <a:latin typeface="Myriad Pro"/>
              </a:rPr>
              <a:t>správy </a:t>
            </a:r>
            <a:r>
              <a:rPr lang="cs-CZ" sz="2000" b="1" dirty="0">
                <a:latin typeface="Myriad Pro"/>
              </a:rPr>
              <a:t>prostřednictvím rozvoje využití a kvality </a:t>
            </a:r>
            <a:r>
              <a:rPr lang="cs-CZ" sz="2000" b="1" dirty="0" smtClean="0">
                <a:latin typeface="Myriad Pro"/>
              </a:rPr>
              <a:t>systémů IKT</a:t>
            </a:r>
            <a:endParaRPr lang="cs-CZ" sz="2000" b="1" dirty="0">
              <a:latin typeface="Myriad Pro"/>
            </a:endParaRP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26</a:t>
            </a:fld>
            <a:endParaRPr lang="en-US" dirty="0"/>
          </a:p>
        </p:txBody>
      </p:sp>
    </p:spTree>
    <p:extLst>
      <p:ext uri="{BB962C8B-B14F-4D97-AF65-F5344CB8AC3E}">
        <p14:creationId xmlns:p14="http://schemas.microsoft.com/office/powerpoint/2010/main" val="419595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bwMode="auto">
          <a:xfrm>
            <a:off x="255904" y="1534046"/>
            <a:ext cx="8676456" cy="4984522"/>
          </a:xfrm>
          <a:prstGeom prst="rect">
            <a:avLst/>
          </a:prstGeom>
          <a:noFill/>
          <a:ln>
            <a:miter lim="800000"/>
            <a:headEnd/>
            <a:tailEnd/>
          </a:ln>
        </p:spPr>
        <p:txBody>
          <a:bodyPr>
            <a:noAutofit/>
          </a:bodyPr>
          <a:lstStyle/>
          <a:p>
            <a:pPr>
              <a:buFont typeface="Arial" panose="020B0604020202020204" pitchFamily="34" charset="0"/>
              <a:buChar char="•"/>
            </a:pPr>
            <a:r>
              <a:rPr lang="cs-CZ" sz="2200" b="1" dirty="0" smtClean="0"/>
              <a:t>46,4 </a:t>
            </a:r>
            <a:r>
              <a:rPr lang="cs-CZ" sz="2200" b="1" dirty="0"/>
              <a:t>mil. EUR</a:t>
            </a:r>
            <a:endParaRPr lang="cs-CZ" sz="2200" dirty="0"/>
          </a:p>
          <a:p>
            <a:pPr lvl="0">
              <a:buFont typeface="Arial" panose="020B0604020202020204" pitchFamily="34" charset="0"/>
              <a:buChar char="•"/>
            </a:pPr>
            <a:endParaRPr lang="cs-CZ" sz="2200" dirty="0" smtClean="0"/>
          </a:p>
          <a:p>
            <a:pPr lvl="0">
              <a:buFont typeface="Arial" panose="020B0604020202020204" pitchFamily="34" charset="0"/>
              <a:buChar char="•"/>
            </a:pPr>
            <a:r>
              <a:rPr lang="cs-CZ" sz="2200" dirty="0"/>
              <a:t>ú</a:t>
            </a:r>
            <a:r>
              <a:rPr lang="cs-CZ" sz="2200" dirty="0" smtClean="0"/>
              <a:t>zemní plány a změny územních plánů</a:t>
            </a:r>
          </a:p>
          <a:p>
            <a:pPr lvl="0">
              <a:buFont typeface="Arial" panose="020B0604020202020204" pitchFamily="34" charset="0"/>
              <a:buChar char="•"/>
            </a:pPr>
            <a:r>
              <a:rPr lang="cs-CZ" sz="2200" dirty="0"/>
              <a:t>r</a:t>
            </a:r>
            <a:r>
              <a:rPr lang="cs-CZ" sz="2200" dirty="0" smtClean="0"/>
              <a:t>egulační </a:t>
            </a:r>
            <a:r>
              <a:rPr lang="cs-CZ" sz="2200" dirty="0"/>
              <a:t>plány pořizovaných z vlastního podnětu obce</a:t>
            </a:r>
            <a:endParaRPr lang="cs-CZ" sz="2200" dirty="0" smtClean="0"/>
          </a:p>
          <a:p>
            <a:pPr lvl="0">
              <a:buFont typeface="Arial" panose="020B0604020202020204" pitchFamily="34" charset="0"/>
              <a:buChar char="•"/>
            </a:pPr>
            <a:r>
              <a:rPr lang="cs-CZ" sz="2200" dirty="0"/>
              <a:t>ú</a:t>
            </a:r>
            <a:r>
              <a:rPr lang="cs-CZ" sz="2200" dirty="0" smtClean="0"/>
              <a:t>zemní </a:t>
            </a:r>
            <a:r>
              <a:rPr lang="cs-CZ" sz="2200" dirty="0"/>
              <a:t>studie zaměřených na veřejnou technickou </a:t>
            </a:r>
            <a:r>
              <a:rPr lang="cs-CZ" sz="2200" dirty="0" smtClean="0"/>
              <a:t>infrastrukturu nebo na řešení krajiny</a:t>
            </a:r>
          </a:p>
          <a:p>
            <a:pPr lvl="0">
              <a:buFont typeface="Arial" panose="020B0604020202020204" pitchFamily="34" charset="0"/>
              <a:buChar char="•"/>
            </a:pPr>
            <a:endParaRPr lang="cs-CZ" sz="2200" dirty="0"/>
          </a:p>
          <a:p>
            <a:pPr marL="0" indent="0">
              <a:buNone/>
            </a:pPr>
            <a:r>
              <a:rPr lang="cs-CZ" sz="2200" b="1" dirty="0">
                <a:solidFill>
                  <a:prstClr val="black"/>
                </a:solidFill>
              </a:rPr>
              <a:t>Příjemci: </a:t>
            </a:r>
            <a:r>
              <a:rPr lang="cs-CZ" sz="2200" dirty="0" smtClean="0"/>
              <a:t>obce se rozšířenou působností</a:t>
            </a:r>
            <a:endParaRPr lang="cs-CZ" sz="2200" dirty="0"/>
          </a:p>
          <a:p>
            <a:pPr marL="0" lvl="0" indent="0">
              <a:buNone/>
            </a:pPr>
            <a:endParaRPr lang="cs-CZ" sz="2200" dirty="0"/>
          </a:p>
        </p:txBody>
      </p:sp>
      <p:sp>
        <p:nvSpPr>
          <p:cNvPr id="45059" name="Rectangle 3"/>
          <p:cNvSpPr>
            <a:spLocks noChangeArrowheads="1"/>
          </p:cNvSpPr>
          <p:nvPr/>
        </p:nvSpPr>
        <p:spPr bwMode="auto">
          <a:xfrm>
            <a:off x="3924300" y="406400"/>
            <a:ext cx="4968875" cy="808038"/>
          </a:xfrm>
          <a:prstGeom prst="rect">
            <a:avLst/>
          </a:prstGeom>
          <a:noFill/>
          <a:ln w="6350">
            <a:noFill/>
            <a:miter lim="800000"/>
            <a:headEnd/>
            <a:tailEnd/>
          </a:ln>
          <a:effectLst/>
        </p:spPr>
        <p:txBody>
          <a:bodyPr anchor="ctr"/>
          <a:lstStyle/>
          <a:p>
            <a:pPr algn="r">
              <a:defRPr/>
            </a:pPr>
            <a:endParaRPr lang="pl-PL" sz="2800" dirty="0">
              <a:solidFill>
                <a:schemeClr val="bg1">
                  <a:lumMod val="50000"/>
                </a:schemeClr>
              </a:solidFill>
              <a:latin typeface="+mj-lt"/>
              <a:ea typeface="+mj-ea"/>
              <a:cs typeface="+mj-cs"/>
            </a:endParaRPr>
          </a:p>
        </p:txBody>
      </p:sp>
      <p:sp>
        <p:nvSpPr>
          <p:cNvPr id="4" name="Title 1"/>
          <p:cNvSpPr txBox="1">
            <a:spLocks/>
          </p:cNvSpPr>
          <p:nvPr/>
        </p:nvSpPr>
        <p:spPr>
          <a:xfrm>
            <a:off x="255905" y="274638"/>
            <a:ext cx="8637270" cy="1143000"/>
          </a:xfrm>
          <a:prstGeom prst="rect">
            <a:avLst/>
          </a:prstGeom>
        </p:spPr>
        <p:txBody>
          <a:bodyPr/>
          <a:lstStyle/>
          <a:p>
            <a:pPr algn="ctr">
              <a:lnSpc>
                <a:spcPct val="150000"/>
              </a:lnSpc>
            </a:pPr>
            <a:r>
              <a:rPr lang="cs-CZ" sz="2000" b="1" dirty="0">
                <a:latin typeface="Myriad Pro"/>
              </a:rPr>
              <a:t>SC 3.3 Podpora pořizování a uplatňování </a:t>
            </a:r>
            <a:r>
              <a:rPr lang="cs-CZ" sz="2000" b="1" dirty="0" smtClean="0">
                <a:latin typeface="Myriad Pro"/>
              </a:rPr>
              <a:t>dokumentů územního </a:t>
            </a:r>
            <a:r>
              <a:rPr lang="cs-CZ" sz="2000" b="1" dirty="0">
                <a:latin typeface="Myriad Pro"/>
              </a:rPr>
              <a:t>rozvoje</a:t>
            </a:r>
          </a:p>
          <a:p>
            <a:pPr lvl="0" algn="ctr">
              <a:spcBef>
                <a:spcPct val="0"/>
              </a:spcBef>
            </a:pPr>
            <a:endParaRPr lang="cs-CZ" sz="2000" b="1" cap="all" dirty="0" smtClean="0">
              <a:solidFill>
                <a:schemeClr val="accent1">
                  <a:lumMod val="75000"/>
                </a:schemeClr>
              </a:solidFill>
              <a:latin typeface="Arial"/>
              <a:ea typeface="+mj-ea"/>
              <a:cs typeface="+mj-cs"/>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2"/>
          </p:nvPr>
        </p:nvSpPr>
        <p:spPr/>
        <p:txBody>
          <a:bodyPr/>
          <a:lstStyle/>
          <a:p>
            <a:fld id="{CA6B5227-2C6F-B94D-9D8F-826F9170706D}" type="slidenum">
              <a:rPr lang="en-US" smtClean="0"/>
              <a:t>27</a:t>
            </a:fld>
            <a:endParaRPr lang="en-US" dirty="0"/>
          </a:p>
        </p:txBody>
      </p:sp>
    </p:spTree>
    <p:extLst>
      <p:ext uri="{BB962C8B-B14F-4D97-AF65-F5344CB8AC3E}">
        <p14:creationId xmlns:p14="http://schemas.microsoft.com/office/powerpoint/2010/main" val="35802307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58522"/>
            <a:ext cx="8534400" cy="1155801"/>
          </a:xfrm>
        </p:spPr>
        <p:txBody>
          <a:bodyPr/>
          <a:lstStyle/>
          <a:p>
            <a:r>
              <a:rPr lang="cs-CZ" sz="3200" dirty="0" smtClean="0"/>
              <a:t/>
            </a:r>
            <a:br>
              <a:rPr lang="cs-CZ" sz="3200" dirty="0" smtClean="0"/>
            </a:br>
            <a:r>
              <a:rPr lang="cs-CZ" sz="3200" dirty="0"/>
              <a:t>Prioritní osa 4</a:t>
            </a:r>
            <a:r>
              <a:rPr lang="en-US" sz="3200" dirty="0"/>
              <a:t/>
            </a:r>
            <a:br>
              <a:rPr lang="en-US" sz="3200" dirty="0"/>
            </a:br>
            <a:endParaRPr lang="en-US" sz="3200"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28</a:t>
            </a:fld>
            <a:endParaRPr lang="en-US" dirty="0"/>
          </a:p>
        </p:txBody>
      </p:sp>
      <p:sp>
        <p:nvSpPr>
          <p:cNvPr id="7" name="TextovéPole 6"/>
          <p:cNvSpPr txBox="1"/>
          <p:nvPr/>
        </p:nvSpPr>
        <p:spPr>
          <a:xfrm>
            <a:off x="447676" y="1009650"/>
            <a:ext cx="8382000" cy="4154984"/>
          </a:xfrm>
          <a:prstGeom prst="rect">
            <a:avLst/>
          </a:prstGeom>
          <a:noFill/>
        </p:spPr>
        <p:txBody>
          <a:bodyPr wrap="square" rtlCol="0">
            <a:spAutoFit/>
          </a:bodyPr>
          <a:lstStyle/>
          <a:p>
            <a:pPr>
              <a:lnSpc>
                <a:spcPct val="150000"/>
              </a:lnSpc>
            </a:pPr>
            <a:r>
              <a:rPr lang="cs-CZ" sz="2200" b="1" dirty="0">
                <a:latin typeface="Myriad Pro"/>
              </a:rPr>
              <a:t>Prioritní osa 4 - Komunitně vedený místní rozvoj</a:t>
            </a:r>
          </a:p>
          <a:p>
            <a:pPr>
              <a:lnSpc>
                <a:spcPct val="150000"/>
              </a:lnSpc>
            </a:pPr>
            <a:endParaRPr lang="cs-CZ" sz="2200" b="1" dirty="0" smtClean="0">
              <a:latin typeface="Myriad Pro"/>
            </a:endParaRPr>
          </a:p>
          <a:p>
            <a:pPr>
              <a:lnSpc>
                <a:spcPct val="150000"/>
              </a:lnSpc>
            </a:pPr>
            <a:r>
              <a:rPr lang="cs-CZ" sz="2200" b="1" dirty="0" smtClean="0">
                <a:latin typeface="Myriad Pro"/>
              </a:rPr>
              <a:t>SC 4.1</a:t>
            </a:r>
            <a:r>
              <a:rPr lang="cs-CZ" sz="2200" dirty="0">
                <a:latin typeface="Myriad Pro"/>
              </a:rPr>
              <a:t> Posílení komunitně vedeného místního rozvoje za účelem</a:t>
            </a:r>
          </a:p>
          <a:p>
            <a:pPr>
              <a:lnSpc>
                <a:spcPct val="150000"/>
              </a:lnSpc>
            </a:pPr>
            <a:r>
              <a:rPr lang="cs-CZ" sz="2200" dirty="0" smtClean="0">
                <a:latin typeface="Myriad Pro"/>
              </a:rPr>
              <a:t>		zvýšení </a:t>
            </a:r>
            <a:r>
              <a:rPr lang="cs-CZ" sz="2200" dirty="0">
                <a:latin typeface="Myriad Pro"/>
              </a:rPr>
              <a:t>kvality života ve venkovských oblastech a</a:t>
            </a:r>
          </a:p>
          <a:p>
            <a:pPr>
              <a:lnSpc>
                <a:spcPct val="150000"/>
              </a:lnSpc>
            </a:pPr>
            <a:r>
              <a:rPr lang="cs-CZ" sz="2200" dirty="0" smtClean="0">
                <a:latin typeface="Myriad Pro"/>
              </a:rPr>
              <a:t>		aktivizace </a:t>
            </a:r>
            <a:r>
              <a:rPr lang="cs-CZ" sz="2200" dirty="0">
                <a:latin typeface="Myriad Pro"/>
              </a:rPr>
              <a:t>místního </a:t>
            </a:r>
            <a:r>
              <a:rPr lang="cs-CZ" sz="2200" dirty="0" smtClean="0">
                <a:latin typeface="Myriad Pro"/>
              </a:rPr>
              <a:t>potenciálu</a:t>
            </a:r>
          </a:p>
          <a:p>
            <a:pPr>
              <a:lnSpc>
                <a:spcPct val="150000"/>
              </a:lnSpc>
            </a:pPr>
            <a:r>
              <a:rPr lang="cs-CZ" sz="2200" b="1" dirty="0">
                <a:latin typeface="Myriad Pro"/>
              </a:rPr>
              <a:t>SC 4.2 </a:t>
            </a:r>
            <a:r>
              <a:rPr lang="cs-CZ" sz="2200" dirty="0">
                <a:latin typeface="Myriad Pro"/>
              </a:rPr>
              <a:t>Posílení kapacit komunitně vedeného místního rozvoje </a:t>
            </a:r>
            <a:r>
              <a:rPr lang="cs-CZ" sz="2200" dirty="0" smtClean="0">
                <a:latin typeface="Myriad Pro"/>
              </a:rPr>
              <a:t>za 		účelem </a:t>
            </a:r>
            <a:r>
              <a:rPr lang="cs-CZ" sz="2200" dirty="0">
                <a:latin typeface="Myriad Pro"/>
              </a:rPr>
              <a:t>zlepšení řídících a administrativních </a:t>
            </a:r>
            <a:r>
              <a:rPr lang="cs-CZ" sz="2200" dirty="0" smtClean="0">
                <a:latin typeface="Myriad Pro"/>
              </a:rPr>
              <a:t>schopností 		MAS</a:t>
            </a:r>
            <a:endParaRPr lang="cs-CZ" sz="2200" dirty="0">
              <a:latin typeface="Myriad Pro"/>
            </a:endParaRPr>
          </a:p>
        </p:txBody>
      </p:sp>
    </p:spTree>
    <p:extLst>
      <p:ext uri="{BB962C8B-B14F-4D97-AF65-F5344CB8AC3E}">
        <p14:creationId xmlns:p14="http://schemas.microsoft.com/office/powerpoint/2010/main" val="3471359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defTabSz="914400">
              <a:defRPr/>
            </a:pPr>
            <a:r>
              <a:rPr lang="cs-CZ" sz="3200" dirty="0"/>
              <a:t>PRIORITNÍ OSA 4</a:t>
            </a:r>
            <a:br>
              <a:rPr lang="cs-CZ" sz="3200" dirty="0"/>
            </a:br>
            <a:r>
              <a:rPr lang="cs-CZ" sz="3200" dirty="0"/>
              <a:t>KOMUNITNĚ VEDENÝ MÍSTNÍ </a:t>
            </a:r>
            <a:r>
              <a:rPr lang="cs-CZ" sz="3200" dirty="0" smtClean="0"/>
              <a:t>ROZVOJ</a:t>
            </a:r>
            <a:endParaRPr lang="cs-CZ" sz="3200" dirty="0"/>
          </a:p>
        </p:txBody>
      </p:sp>
      <p:sp>
        <p:nvSpPr>
          <p:cNvPr id="43011" name="Zástupný symbol pro obsah 2"/>
          <p:cNvSpPr>
            <a:spLocks noGrp="1"/>
          </p:cNvSpPr>
          <p:nvPr>
            <p:ph idx="1"/>
          </p:nvPr>
        </p:nvSpPr>
        <p:spPr>
          <a:xfrm>
            <a:off x="395707" y="1196752"/>
            <a:ext cx="8229600" cy="4608512"/>
          </a:xfrm>
        </p:spPr>
        <p:txBody>
          <a:bodyPr>
            <a:normAutofit fontScale="25000" lnSpcReduction="20000"/>
          </a:bodyPr>
          <a:lstStyle/>
          <a:p>
            <a:pPr>
              <a:buFont typeface="Arial" pitchFamily="34" charset="0"/>
              <a:buNone/>
            </a:pPr>
            <a:endParaRPr lang="cs-CZ" altLang="cs-CZ" sz="11200" b="1" dirty="0" smtClean="0"/>
          </a:p>
          <a:p>
            <a:r>
              <a:rPr lang="cs-CZ" altLang="cs-CZ" sz="9600" b="1" dirty="0" smtClean="0"/>
              <a:t>	304 </a:t>
            </a:r>
            <a:r>
              <a:rPr lang="cs-CZ" altLang="cs-CZ" sz="9600" b="1" dirty="0"/>
              <a:t>mil. EUR</a:t>
            </a:r>
          </a:p>
          <a:p>
            <a:pPr>
              <a:buFont typeface="Arial" pitchFamily="34" charset="0"/>
              <a:buNone/>
            </a:pPr>
            <a:endParaRPr lang="cs-CZ" altLang="cs-CZ" sz="7400" b="1" dirty="0" smtClean="0"/>
          </a:p>
          <a:p>
            <a:pPr lvl="0"/>
            <a:r>
              <a:rPr lang="cs-CZ" sz="8800" dirty="0"/>
              <a:t>CLLD je zaměřen na zlepšení kvality života a využití potenciálu na venkově, umožňuje zapojení občanů na místní </a:t>
            </a:r>
            <a:r>
              <a:rPr lang="cs-CZ" sz="8800" dirty="0" smtClean="0"/>
              <a:t>úrovni</a:t>
            </a:r>
            <a:endParaRPr lang="cs-CZ" altLang="cs-CZ" sz="8800" dirty="0"/>
          </a:p>
          <a:p>
            <a:r>
              <a:rPr lang="cs-CZ" altLang="cs-CZ" sz="8800" dirty="0" smtClean="0"/>
              <a:t>podporované budou aktivity, uvedené </a:t>
            </a:r>
            <a:r>
              <a:rPr lang="cs-CZ" altLang="cs-CZ" sz="8800" dirty="0"/>
              <a:t>ve strategiích komunitně vedeného místního rozvoje</a:t>
            </a:r>
          </a:p>
          <a:p>
            <a:r>
              <a:rPr lang="cs-CZ" altLang="cs-CZ" sz="8800" dirty="0" smtClean="0"/>
              <a:t>z </a:t>
            </a:r>
            <a:r>
              <a:rPr lang="cs-CZ" altLang="cs-CZ" sz="8800" dirty="0"/>
              <a:t>IROP mohou být </a:t>
            </a:r>
            <a:r>
              <a:rPr lang="cs-CZ" altLang="cs-CZ" sz="8800" dirty="0" smtClean="0"/>
              <a:t>podporované projekty ze SC </a:t>
            </a:r>
            <a:r>
              <a:rPr lang="cs-CZ" altLang="cs-CZ" sz="8800" dirty="0"/>
              <a:t>1.2, 1.3, 2.1, 2.2, 2.3, 2.4, </a:t>
            </a:r>
            <a:r>
              <a:rPr lang="cs-CZ" altLang="cs-CZ" sz="8800" dirty="0" smtClean="0"/>
              <a:t>3.1 a </a:t>
            </a:r>
            <a:r>
              <a:rPr lang="cs-CZ" altLang="cs-CZ" sz="8800" dirty="0"/>
              <a:t>3.3</a:t>
            </a:r>
          </a:p>
          <a:p>
            <a:r>
              <a:rPr lang="cs-CZ" altLang="cs-CZ" sz="8800" dirty="0"/>
              <a:t>projekty, realizované ve 4. prioritní ose IROP, podléhají stejným pravidlům, jako projekty v ostatních prioritních osách a není možné podporovat jiné projekty, než umožňují tyto prioritní osy.</a:t>
            </a:r>
          </a:p>
          <a:p>
            <a:endParaRPr lang="cs-CZ" altLang="cs-CZ" sz="9600" dirty="0" smtClean="0"/>
          </a:p>
          <a:p>
            <a:pPr eaLnBrk="1" hangingPunct="1">
              <a:lnSpc>
                <a:spcPct val="170000"/>
              </a:lnSpc>
              <a:buFont typeface="Arial" pitchFamily="34" charset="0"/>
              <a:buNone/>
            </a:pPr>
            <a:endParaRPr lang="cs-CZ" altLang="cs-CZ" sz="9600" dirty="0" smtClean="0"/>
          </a:p>
          <a:p>
            <a:pPr eaLnBrk="1" hangingPunct="1">
              <a:buFont typeface="Arial" pitchFamily="34" charset="0"/>
              <a:buNone/>
            </a:pPr>
            <a:r>
              <a:rPr lang="cs-CZ" altLang="cs-CZ" sz="7400" dirty="0" smtClean="0"/>
              <a:t>                                                     </a:t>
            </a:r>
          </a:p>
          <a:p>
            <a:pPr eaLnBrk="1" hangingPunct="1">
              <a:buFont typeface="Arial" pitchFamily="34" charset="0"/>
              <a:buNone/>
            </a:pPr>
            <a:r>
              <a:rPr lang="cs-CZ" altLang="cs-CZ" sz="7400" dirty="0" smtClean="0"/>
              <a:t>                                               </a:t>
            </a:r>
          </a:p>
          <a:p>
            <a:pPr>
              <a:buFont typeface="Wingdings" pitchFamily="2" charset="2"/>
              <a:buChar char="Ø"/>
            </a:pPr>
            <a:endParaRPr lang="cs-CZ" altLang="cs-CZ" sz="7400" b="1" dirty="0" smtClean="0"/>
          </a:p>
          <a:p>
            <a:endParaRPr lang="cs-CZ" altLang="cs-CZ" b="1" dirty="0" smtClean="0"/>
          </a:p>
          <a:p>
            <a:endParaRPr lang="cs-CZ" altLang="cs-CZ" b="1" dirty="0" smtClean="0"/>
          </a:p>
          <a:p>
            <a:endParaRPr lang="cs-CZ" altLang="cs-CZ" b="1" dirty="0" smtClean="0"/>
          </a:p>
          <a:p>
            <a:endParaRPr lang="cs-CZ" altLang="cs-CZ" b="1" dirty="0" smtClean="0"/>
          </a:p>
          <a:p>
            <a:pPr>
              <a:buFont typeface="Arial" pitchFamily="34" charset="0"/>
              <a:buNone/>
            </a:pPr>
            <a:r>
              <a:rPr lang="cs-CZ" altLang="cs-CZ" b="1" dirty="0" smtClean="0"/>
              <a:t>                                     </a:t>
            </a:r>
          </a:p>
          <a:p>
            <a:pPr>
              <a:buFont typeface="Arial" pitchFamily="34" charset="0"/>
              <a:buNone/>
            </a:pPr>
            <a:endParaRPr lang="cs-CZ" altLang="cs-CZ"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p:cNvSpPr>
            <a:spLocks noGrp="1"/>
          </p:cNvSpPr>
          <p:nvPr>
            <p:ph type="sldNum" sz="quarter" idx="12"/>
          </p:nvPr>
        </p:nvSpPr>
        <p:spPr/>
        <p:txBody>
          <a:bodyPr/>
          <a:lstStyle/>
          <a:p>
            <a:fld id="{CA6B5227-2C6F-B94D-9D8F-826F9170706D}" type="slidenum">
              <a:rPr lang="en-US" smtClean="0"/>
              <a:t>29</a:t>
            </a:fld>
            <a:endParaRPr lang="en-US" dirty="0"/>
          </a:p>
        </p:txBody>
      </p:sp>
    </p:spTree>
    <p:extLst>
      <p:ext uri="{BB962C8B-B14F-4D97-AF65-F5344CB8AC3E}">
        <p14:creationId xmlns:p14="http://schemas.microsoft.com/office/powerpoint/2010/main" val="3311865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a:t>Integrovaný regionální operační program</a:t>
            </a:r>
          </a:p>
        </p:txBody>
      </p:sp>
      <p:sp>
        <p:nvSpPr>
          <p:cNvPr id="3" name="Zástupný symbol pro obsah 2"/>
          <p:cNvSpPr>
            <a:spLocks noGrp="1"/>
          </p:cNvSpPr>
          <p:nvPr>
            <p:ph idx="1"/>
          </p:nvPr>
        </p:nvSpPr>
        <p:spPr/>
        <p:txBody>
          <a:bodyPr>
            <a:normAutofit lnSpcReduction="10000"/>
          </a:bodyPr>
          <a:lstStyle/>
          <a:p>
            <a:pPr lvl="1" indent="-342900">
              <a:lnSpc>
                <a:spcPct val="200000"/>
              </a:lnSpc>
              <a:spcAft>
                <a:spcPts val="600"/>
              </a:spcAft>
              <a:buFont typeface="Arial" panose="020B0604020202020204" pitchFamily="34" charset="0"/>
              <a:buChar char="•"/>
              <a:defRPr/>
            </a:pPr>
            <a:r>
              <a:rPr lang="cs-CZ" sz="2500" dirty="0">
                <a:cs typeface="Arial" charset="0"/>
              </a:rPr>
              <a:t>Program schválen Evropskou komisí 4. 6. 2015</a:t>
            </a:r>
          </a:p>
          <a:p>
            <a:pPr lvl="1" indent="-342900">
              <a:lnSpc>
                <a:spcPct val="200000"/>
              </a:lnSpc>
              <a:spcAft>
                <a:spcPts val="600"/>
              </a:spcAft>
              <a:buFont typeface="Arial" panose="020B0604020202020204" pitchFamily="34" charset="0"/>
              <a:buChar char="•"/>
              <a:defRPr/>
            </a:pPr>
            <a:r>
              <a:rPr lang="cs-CZ" sz="2500" dirty="0">
                <a:cs typeface="Arial" charset="0"/>
              </a:rPr>
              <a:t>Celková alokace z EFRR: 4,64 mld. EUR </a:t>
            </a:r>
          </a:p>
          <a:p>
            <a:pPr lvl="1" indent="-342900">
              <a:lnSpc>
                <a:spcPct val="200000"/>
              </a:lnSpc>
              <a:spcAft>
                <a:spcPts val="600"/>
              </a:spcAft>
              <a:buFont typeface="Arial" panose="020B0604020202020204" pitchFamily="34" charset="0"/>
              <a:buChar char="•"/>
              <a:defRPr/>
            </a:pPr>
            <a:r>
              <a:rPr lang="cs-CZ" sz="2500" dirty="0">
                <a:cs typeface="Arial" charset="0"/>
              </a:rPr>
              <a:t>Alokace i s kofinancováním: cca 144 mld. Kč </a:t>
            </a:r>
          </a:p>
          <a:p>
            <a:pPr lvl="1" indent="-342900">
              <a:lnSpc>
                <a:spcPct val="200000"/>
              </a:lnSpc>
              <a:spcAft>
                <a:spcPts val="600"/>
              </a:spcAft>
              <a:buFont typeface="Arial" panose="020B0604020202020204" pitchFamily="34" charset="0"/>
              <a:buChar char="•"/>
              <a:defRPr/>
            </a:pPr>
            <a:r>
              <a:rPr lang="cs-CZ" sz="2500" dirty="0">
                <a:cs typeface="Arial" charset="0"/>
              </a:rPr>
              <a:t>J</a:t>
            </a:r>
            <a:r>
              <a:rPr lang="cs-CZ" sz="2500" dirty="0" smtClean="0">
                <a:cs typeface="Arial" charset="0"/>
              </a:rPr>
              <a:t>iž 12 vyhlášených výzev v IROP</a:t>
            </a:r>
          </a:p>
          <a:p>
            <a:pPr lvl="1" indent="-342900">
              <a:lnSpc>
                <a:spcPct val="200000"/>
              </a:lnSpc>
              <a:spcAft>
                <a:spcPts val="600"/>
              </a:spcAft>
              <a:buFont typeface="Arial" panose="020B0604020202020204" pitchFamily="34" charset="0"/>
              <a:buChar char="•"/>
              <a:defRPr/>
            </a:pPr>
            <a:r>
              <a:rPr lang="cs-CZ" sz="2400" dirty="0">
                <a:hlinkClick r:id="rId2"/>
              </a:rPr>
              <a:t>http://www.dotaceeu.cz/irop</a:t>
            </a:r>
            <a:endParaRPr lang="cs-CZ" sz="2400" dirty="0"/>
          </a:p>
          <a:p>
            <a:pPr lvl="1" indent="-342900">
              <a:lnSpc>
                <a:spcPct val="200000"/>
              </a:lnSpc>
              <a:spcAft>
                <a:spcPts val="600"/>
              </a:spcAft>
              <a:buFont typeface="Arial" panose="020B0604020202020204" pitchFamily="34" charset="0"/>
              <a:buChar char="•"/>
              <a:defRPr/>
            </a:pPr>
            <a:endParaRPr lang="cs-CZ" sz="2500" dirty="0">
              <a:cs typeface="Arial" charset="0"/>
            </a:endParaRPr>
          </a:p>
          <a:p>
            <a:endParaRPr lang="cs-CZ" dirty="0"/>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a:t>
            </a:fld>
            <a:endParaRPr lang="en-US" dirty="0"/>
          </a:p>
        </p:txBody>
      </p:sp>
      <p:pic>
        <p:nvPicPr>
          <p:cNvPr id="5"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059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endParaRPr lang="en-US" dirty="0"/>
          </a:p>
        </p:txBody>
      </p:sp>
      <p:sp>
        <p:nvSpPr>
          <p:cNvPr id="3" name="Content Placeholder 2"/>
          <p:cNvSpPr>
            <a:spLocks noGrp="1"/>
          </p:cNvSpPr>
          <p:nvPr>
            <p:ph idx="1"/>
          </p:nvPr>
        </p:nvSpPr>
        <p:spPr>
          <a:xfrm>
            <a:off x="457200" y="480898"/>
            <a:ext cx="8229600" cy="5691957"/>
          </a:xfrm>
        </p:spPr>
        <p:txBody>
          <a:bodyPr>
            <a:noAutofit/>
          </a:bodyPr>
          <a:lstStyle/>
          <a:p>
            <a:pPr marL="0" indent="0" eaLnBrk="0" fontAlgn="base" hangingPunct="0">
              <a:lnSpc>
                <a:spcPct val="170000"/>
              </a:lnSpc>
              <a:spcAft>
                <a:spcPct val="0"/>
              </a:spcAft>
              <a:buNone/>
            </a:pPr>
            <a:r>
              <a:rPr lang="cs-CZ" sz="2800" b="1" dirty="0" smtClean="0">
                <a:solidFill>
                  <a:schemeClr val="tx2"/>
                </a:solidFill>
              </a:rPr>
              <a:t>Specifický cíl 2.2</a:t>
            </a:r>
          </a:p>
          <a:p>
            <a:pPr marL="0" indent="0" eaLnBrk="0" fontAlgn="base" hangingPunct="0">
              <a:lnSpc>
                <a:spcPct val="170000"/>
              </a:lnSpc>
              <a:spcAft>
                <a:spcPct val="0"/>
              </a:spcAft>
              <a:buNone/>
            </a:pPr>
            <a:r>
              <a:rPr lang="cs-CZ" sz="2400" b="1" cap="all" dirty="0" smtClean="0">
                <a:solidFill>
                  <a:schemeClr val="tx2"/>
                </a:solidFill>
              </a:rPr>
              <a:t>Vznik nových a rozvoj existujících podnikatelských aktivit v oblasti sociálního podnikání</a:t>
            </a:r>
          </a:p>
          <a:p>
            <a:pPr marL="0" indent="0" eaLnBrk="0" fontAlgn="base" hangingPunct="0">
              <a:lnSpc>
                <a:spcPct val="170000"/>
              </a:lnSpc>
              <a:spcAft>
                <a:spcPct val="0"/>
              </a:spcAft>
              <a:buNone/>
            </a:pPr>
            <a:endParaRPr lang="cs-CZ" sz="1400" b="1" dirty="0" smtClean="0">
              <a:solidFill>
                <a:schemeClr val="tx2"/>
              </a:solidFill>
            </a:endParaRPr>
          </a:p>
          <a:p>
            <a:pPr marL="0" indent="0" eaLnBrk="0" fontAlgn="base" hangingPunct="0">
              <a:lnSpc>
                <a:spcPct val="170000"/>
              </a:lnSpc>
              <a:spcAft>
                <a:spcPct val="0"/>
              </a:spcAft>
              <a:buNone/>
            </a:pPr>
            <a:r>
              <a:rPr lang="cs-CZ" sz="2000" b="1" dirty="0" smtClean="0">
                <a:solidFill>
                  <a:schemeClr val="tx2"/>
                </a:solidFill>
              </a:rPr>
              <a:t>11</a:t>
            </a:r>
            <a:r>
              <a:rPr lang="cs-CZ" sz="2000" b="1" dirty="0">
                <a:solidFill>
                  <a:schemeClr val="tx2"/>
                </a:solidFill>
              </a:rPr>
              <a:t>. </a:t>
            </a:r>
            <a:r>
              <a:rPr lang="cs-CZ" sz="2000" b="1" dirty="0" smtClean="0">
                <a:solidFill>
                  <a:schemeClr val="tx2"/>
                </a:solidFill>
              </a:rPr>
              <a:t>výzva </a:t>
            </a:r>
            <a:r>
              <a:rPr lang="cs-CZ" sz="2000" b="1" dirty="0">
                <a:solidFill>
                  <a:schemeClr val="tx2"/>
                </a:solidFill>
              </a:rPr>
              <a:t>IROP </a:t>
            </a:r>
            <a:endParaRPr lang="cs-CZ" sz="2000" b="1" dirty="0" smtClean="0">
              <a:solidFill>
                <a:schemeClr val="tx2"/>
              </a:solidFill>
            </a:endParaRPr>
          </a:p>
          <a:p>
            <a:pPr marL="0" indent="0" eaLnBrk="0" fontAlgn="base" hangingPunct="0">
              <a:lnSpc>
                <a:spcPct val="170000"/>
              </a:lnSpc>
              <a:spcAft>
                <a:spcPct val="0"/>
              </a:spcAft>
              <a:buNone/>
            </a:pPr>
            <a:r>
              <a:rPr lang="cs-CZ" sz="2000" dirty="0" smtClean="0">
                <a:solidFill>
                  <a:schemeClr val="tx2"/>
                </a:solidFill>
              </a:rPr>
              <a:t>Sociální </a:t>
            </a:r>
            <a:r>
              <a:rPr lang="cs-CZ" sz="2000" dirty="0">
                <a:solidFill>
                  <a:schemeClr val="tx2"/>
                </a:solidFill>
              </a:rPr>
              <a:t>podnikání </a:t>
            </a:r>
            <a:r>
              <a:rPr lang="cs-CZ" sz="2000" dirty="0" smtClean="0">
                <a:solidFill>
                  <a:schemeClr val="tx2"/>
                </a:solidFill>
              </a:rPr>
              <a:t>pro </a:t>
            </a:r>
            <a:r>
              <a:rPr lang="cs-CZ" sz="2000" dirty="0">
                <a:solidFill>
                  <a:schemeClr val="tx2"/>
                </a:solidFill>
              </a:rPr>
              <a:t>sociálně vyloučené lokality</a:t>
            </a:r>
            <a:r>
              <a:rPr lang="en-US" sz="2000" b="1" dirty="0">
                <a:solidFill>
                  <a:schemeClr val="tx2"/>
                </a:solidFill>
              </a:rPr>
              <a:t/>
            </a:r>
            <a:br>
              <a:rPr lang="en-US" sz="2000" b="1" dirty="0">
                <a:solidFill>
                  <a:schemeClr val="tx2"/>
                </a:solidFill>
              </a:rPr>
            </a:br>
            <a:r>
              <a:rPr lang="cs-CZ" sz="2000" b="1" dirty="0" smtClean="0">
                <a:solidFill>
                  <a:schemeClr val="tx2"/>
                </a:solidFill>
              </a:rPr>
              <a:t>12. </a:t>
            </a:r>
            <a:r>
              <a:rPr lang="cs-CZ" sz="2000" b="1" dirty="0">
                <a:solidFill>
                  <a:schemeClr val="tx2"/>
                </a:solidFill>
              </a:rPr>
              <a:t>výzva IROP </a:t>
            </a:r>
          </a:p>
          <a:p>
            <a:pPr marL="0" indent="0" eaLnBrk="0" fontAlgn="base" hangingPunct="0">
              <a:lnSpc>
                <a:spcPct val="170000"/>
              </a:lnSpc>
              <a:spcAft>
                <a:spcPct val="0"/>
              </a:spcAft>
              <a:buNone/>
            </a:pPr>
            <a:r>
              <a:rPr lang="cs-CZ" sz="2000" dirty="0">
                <a:solidFill>
                  <a:schemeClr val="tx2"/>
                </a:solidFill>
              </a:rPr>
              <a:t>Sociální podnikání</a:t>
            </a:r>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30</a:t>
            </a:fld>
            <a:endParaRPr lang="en-US" dirty="0"/>
          </a:p>
        </p:txBody>
      </p:sp>
    </p:spTree>
    <p:extLst>
      <p:ext uri="{BB962C8B-B14F-4D97-AF65-F5344CB8AC3E}">
        <p14:creationId xmlns:p14="http://schemas.microsoft.com/office/powerpoint/2010/main" val="27249023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 výzva </a:t>
            </a:r>
            <a:r>
              <a:rPr lang="cs-CZ" sz="2400" dirty="0"/>
              <a:t>IROP – </a:t>
            </a:r>
            <a:r>
              <a:rPr lang="cs-CZ" sz="2400" dirty="0" smtClean="0"/>
              <a:t>sociální podnikání Pro sociálně vyloučené lokality</a:t>
            </a:r>
            <a:r>
              <a:rPr lang="en-US" sz="2400" dirty="0"/>
              <a:t/>
            </a:r>
            <a:br>
              <a:rPr lang="en-US" sz="2400" dirty="0"/>
            </a:br>
            <a:endParaRPr lang="en-US" sz="2400" dirty="0"/>
          </a:p>
        </p:txBody>
      </p:sp>
      <p:sp>
        <p:nvSpPr>
          <p:cNvPr id="3" name="Content Placeholder 2"/>
          <p:cNvSpPr>
            <a:spLocks noGrp="1"/>
          </p:cNvSpPr>
          <p:nvPr>
            <p:ph idx="1"/>
          </p:nvPr>
        </p:nvSpPr>
        <p:spPr>
          <a:xfrm>
            <a:off x="457200" y="1176224"/>
            <a:ext cx="8229600" cy="4893868"/>
          </a:xfrm>
        </p:spPr>
        <p:txBody>
          <a:bodyPr>
            <a:noAutofit/>
          </a:bodyPr>
          <a:lstStyle/>
          <a:p>
            <a:pPr marL="0" indent="0" eaLnBrk="0" fontAlgn="base" hangingPunct="0">
              <a:lnSpc>
                <a:spcPct val="170000"/>
              </a:lnSpc>
              <a:spcAft>
                <a:spcPct val="0"/>
              </a:spcAft>
              <a:buNone/>
            </a:pPr>
            <a:r>
              <a:rPr lang="cs-CZ" sz="2200" dirty="0"/>
              <a:t>Vyhlášení </a:t>
            </a:r>
            <a:r>
              <a:rPr lang="cs-CZ" sz="2200" dirty="0" smtClean="0"/>
              <a:t>11. výzvy: </a:t>
            </a:r>
            <a:r>
              <a:rPr lang="cs-CZ" sz="2200" dirty="0"/>
              <a:t>	</a:t>
            </a:r>
            <a:r>
              <a:rPr lang="cs-CZ" sz="2200" b="1" dirty="0" smtClean="0"/>
              <a:t>27.10. </a:t>
            </a:r>
            <a:r>
              <a:rPr lang="cs-CZ" sz="2200" b="1" dirty="0"/>
              <a:t>2015</a:t>
            </a:r>
          </a:p>
          <a:p>
            <a:pPr marL="0" indent="0" eaLnBrk="0" fontAlgn="base" hangingPunct="0">
              <a:lnSpc>
                <a:spcPct val="170000"/>
              </a:lnSpc>
              <a:spcAft>
                <a:spcPct val="0"/>
              </a:spcAft>
              <a:buNone/>
            </a:pPr>
            <a:r>
              <a:rPr lang="cs-CZ" sz="2200" dirty="0"/>
              <a:t>Příjem žádostí: 	</a:t>
            </a:r>
            <a:r>
              <a:rPr lang="cs-CZ" sz="2200" dirty="0" smtClean="0"/>
              <a:t>      </a:t>
            </a:r>
            <a:r>
              <a:rPr lang="cs-CZ" sz="2200" b="1" dirty="0" smtClean="0"/>
              <a:t>29. 10. </a:t>
            </a:r>
            <a:r>
              <a:rPr lang="cs-CZ" sz="2200" b="1" dirty="0"/>
              <a:t>2015 </a:t>
            </a:r>
            <a:r>
              <a:rPr lang="cs-CZ" sz="2200" b="1" dirty="0" smtClean="0"/>
              <a:t>-</a:t>
            </a:r>
            <a:r>
              <a:rPr lang="cs-CZ" sz="2200" dirty="0" smtClean="0"/>
              <a:t> </a:t>
            </a:r>
            <a:r>
              <a:rPr lang="cs-CZ" sz="2200" b="1" dirty="0" smtClean="0"/>
              <a:t>29. 2. 2016</a:t>
            </a:r>
            <a:endParaRPr lang="cs-CZ" sz="2200" b="1" dirty="0"/>
          </a:p>
          <a:p>
            <a:pPr marL="0" indent="0" eaLnBrk="0" fontAlgn="base" hangingPunct="0">
              <a:lnSpc>
                <a:spcPct val="170000"/>
              </a:lnSpc>
              <a:spcAft>
                <a:spcPct val="0"/>
              </a:spcAft>
              <a:buNone/>
            </a:pPr>
            <a:r>
              <a:rPr lang="cs-CZ" sz="2200" dirty="0" smtClean="0"/>
              <a:t>Kolová výzva </a:t>
            </a:r>
          </a:p>
          <a:p>
            <a:pPr marL="0" indent="0" eaLnBrk="0" fontAlgn="base" hangingPunct="0">
              <a:lnSpc>
                <a:spcPct val="170000"/>
              </a:lnSpc>
              <a:spcAft>
                <a:spcPct val="0"/>
              </a:spcAft>
              <a:buNone/>
            </a:pPr>
            <a:r>
              <a:rPr lang="cs-CZ" sz="2200" dirty="0" smtClean="0"/>
              <a:t>Datum </a:t>
            </a:r>
            <a:r>
              <a:rPr lang="cs-CZ" sz="2200" dirty="0"/>
              <a:t>zahájení realizace projektu: 	od</a:t>
            </a:r>
            <a:r>
              <a:rPr lang="cs-CZ" sz="2200" b="1" dirty="0"/>
              <a:t> 1. 1. 2014</a:t>
            </a:r>
          </a:p>
          <a:p>
            <a:pPr marL="0" indent="0" eaLnBrk="0" fontAlgn="base" hangingPunct="0">
              <a:lnSpc>
                <a:spcPct val="170000"/>
              </a:lnSpc>
              <a:spcAft>
                <a:spcPct val="0"/>
              </a:spcAft>
              <a:buNone/>
            </a:pPr>
            <a:r>
              <a:rPr lang="cs-CZ" sz="2200" dirty="0"/>
              <a:t>Datum ukončení realizace projektu: 	do</a:t>
            </a:r>
            <a:r>
              <a:rPr lang="cs-CZ" sz="2200" b="1" dirty="0"/>
              <a:t> </a:t>
            </a:r>
            <a:r>
              <a:rPr lang="cs-CZ" sz="2200" b="1" dirty="0" smtClean="0"/>
              <a:t>30. 6. 2018</a:t>
            </a:r>
          </a:p>
          <a:p>
            <a:pPr marL="0" indent="0" eaLnBrk="0" fontAlgn="base" hangingPunct="0">
              <a:lnSpc>
                <a:spcPct val="170000"/>
              </a:lnSpc>
              <a:spcAft>
                <a:spcPct val="0"/>
              </a:spcAft>
              <a:buNone/>
            </a:pPr>
            <a:r>
              <a:rPr lang="cs-CZ" sz="2000" b="1" dirty="0" smtClean="0"/>
              <a:t>Realizace projektů na území správního obvodu ORP, kde se nachází sociálně vyloučené lokality, mimo území hl. m. Prahy a na území se schválenou strategií KPSVL.</a:t>
            </a:r>
            <a:endParaRPr lang="cs-CZ" sz="2000" b="1"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31</a:t>
            </a:fld>
            <a:endParaRPr lang="en-US" dirty="0"/>
          </a:p>
        </p:txBody>
      </p:sp>
    </p:spTree>
    <p:extLst>
      <p:ext uri="{BB962C8B-B14F-4D97-AF65-F5344CB8AC3E}">
        <p14:creationId xmlns:p14="http://schemas.microsoft.com/office/powerpoint/2010/main" val="967199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výzva </a:t>
            </a:r>
            <a:r>
              <a:rPr lang="cs-CZ" sz="2400" dirty="0">
                <a:solidFill>
                  <a:prstClr val="black"/>
                </a:solidFill>
              </a:rPr>
              <a:t>IROP – </a:t>
            </a:r>
            <a:r>
              <a:rPr lang="cs-CZ" sz="2400" dirty="0" smtClean="0">
                <a:solidFill>
                  <a:prstClr val="black"/>
                </a:solidFill>
              </a:rPr>
              <a:t>sociální podnikání v SVL</a:t>
            </a:r>
            <a:endParaRPr lang="en-US" dirty="0"/>
          </a:p>
        </p:txBody>
      </p:sp>
      <p:sp>
        <p:nvSpPr>
          <p:cNvPr id="3" name="Content Placeholder 2"/>
          <p:cNvSpPr>
            <a:spLocks noGrp="1"/>
          </p:cNvSpPr>
          <p:nvPr>
            <p:ph idx="1"/>
          </p:nvPr>
        </p:nvSpPr>
        <p:spPr>
          <a:xfrm>
            <a:off x="457200" y="1128599"/>
            <a:ext cx="8229600" cy="4893868"/>
          </a:xfrm>
        </p:spPr>
        <p:txBody>
          <a:bodyPr>
            <a:noAutofit/>
          </a:bodyPr>
          <a:lstStyle/>
          <a:p>
            <a:pPr marL="0" lvl="0" indent="0">
              <a:buNone/>
            </a:pPr>
            <a:endParaRPr lang="pl-PL" sz="1500" dirty="0" smtClean="0"/>
          </a:p>
          <a:p>
            <a:pPr marL="0" lvl="0" indent="0" algn="just">
              <a:buNone/>
            </a:pPr>
            <a:endParaRPr lang="pl-PL" sz="1800" b="1"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32</a:t>
            </a:fld>
            <a:endParaRPr lang="en-US" dirty="0"/>
          </a:p>
        </p:txBody>
      </p:sp>
      <p:sp>
        <p:nvSpPr>
          <p:cNvPr id="5" name="Obdélník 4"/>
          <p:cNvSpPr/>
          <p:nvPr/>
        </p:nvSpPr>
        <p:spPr>
          <a:xfrm>
            <a:off x="638176" y="1417638"/>
            <a:ext cx="7858124" cy="3754874"/>
          </a:xfrm>
          <a:prstGeom prst="rect">
            <a:avLst/>
          </a:prstGeom>
        </p:spPr>
        <p:txBody>
          <a:bodyPr wrap="square">
            <a:spAutoFit/>
          </a:bodyPr>
          <a:lstStyle/>
          <a:p>
            <a:pPr lvl="1" indent="-457200"/>
            <a:r>
              <a:rPr lang="cs-CZ" sz="2200" b="1" dirty="0" smtClean="0">
                <a:latin typeface="Myriad Pro"/>
              </a:rPr>
              <a:t>Alokace výzvy</a:t>
            </a:r>
          </a:p>
          <a:p>
            <a:pPr lvl="1" indent="-457200"/>
            <a:r>
              <a:rPr lang="cs-CZ" sz="2200" dirty="0" smtClean="0">
                <a:latin typeface="Myriad Pro"/>
              </a:rPr>
              <a:t>Evropský fond pro regionální rozvoj - </a:t>
            </a:r>
            <a:r>
              <a:rPr lang="cs-CZ" sz="2200" b="1" dirty="0" smtClean="0">
                <a:latin typeface="Myriad Pro"/>
              </a:rPr>
              <a:t>132 mil. Kč</a:t>
            </a:r>
          </a:p>
          <a:p>
            <a:pPr lvl="1" indent="-457200"/>
            <a:endParaRPr lang="cs-CZ" sz="2200" b="1" dirty="0">
              <a:latin typeface="Myriad Pro"/>
            </a:endParaRPr>
          </a:p>
          <a:p>
            <a:pPr lvl="1" indent="-457200"/>
            <a:r>
              <a:rPr lang="cs-CZ" sz="2200" b="1" dirty="0" smtClean="0">
                <a:latin typeface="Myriad Pro"/>
              </a:rPr>
              <a:t>Místo </a:t>
            </a:r>
            <a:r>
              <a:rPr lang="cs-CZ" sz="2200" b="1" dirty="0">
                <a:latin typeface="Myriad Pro"/>
              </a:rPr>
              <a:t>realizace </a:t>
            </a:r>
            <a:r>
              <a:rPr lang="cs-CZ" sz="2200" b="1" dirty="0" smtClean="0">
                <a:latin typeface="Myriad Pro"/>
              </a:rPr>
              <a:t>projektů</a:t>
            </a:r>
          </a:p>
          <a:p>
            <a:pPr lvl="1" indent="-457200">
              <a:buFontTx/>
              <a:buChar char="-"/>
            </a:pPr>
            <a:r>
              <a:rPr lang="cs-CZ" sz="2200" dirty="0" smtClean="0">
                <a:latin typeface="Myriad Pro"/>
              </a:rPr>
              <a:t>na území </a:t>
            </a:r>
            <a:r>
              <a:rPr lang="cs-CZ" sz="2200" dirty="0">
                <a:latin typeface="Myriad Pro"/>
              </a:rPr>
              <a:t>správního obvodu obcí s rozšířenou působností, na jejichž území se nachází sociálně vyloučené lokality, mimo hl. m. Prahu, </a:t>
            </a:r>
            <a:endParaRPr lang="cs-CZ" sz="2200" dirty="0" smtClean="0">
              <a:latin typeface="Myriad Pro"/>
            </a:endParaRPr>
          </a:p>
          <a:p>
            <a:pPr lvl="1" indent="-457200">
              <a:buFontTx/>
              <a:buChar char="-"/>
            </a:pPr>
            <a:r>
              <a:rPr lang="cs-CZ" sz="2200" dirty="0" smtClean="0">
                <a:latin typeface="Myriad Pro"/>
              </a:rPr>
              <a:t>nebo </a:t>
            </a:r>
            <a:r>
              <a:rPr lang="cs-CZ" sz="2200" dirty="0">
                <a:latin typeface="Myriad Pro"/>
              </a:rPr>
              <a:t>na území sociálně vyloučené lokality se schválenou strategií Koordinovaného přístupu k sociálně vyloučeným </a:t>
            </a:r>
            <a:r>
              <a:rPr lang="cs-CZ" sz="2200" dirty="0" smtClean="0">
                <a:latin typeface="Myriad Pro"/>
              </a:rPr>
              <a:t>lokalitám (příloha </a:t>
            </a:r>
            <a:r>
              <a:rPr lang="cs-CZ" sz="2200" dirty="0">
                <a:latin typeface="Myriad Pro"/>
              </a:rPr>
              <a:t>č. 3 </a:t>
            </a:r>
            <a:r>
              <a:rPr lang="cs-CZ" sz="2200" dirty="0" smtClean="0">
                <a:latin typeface="Myriad Pro"/>
              </a:rPr>
              <a:t>Specifických pravidel). </a:t>
            </a:r>
          </a:p>
          <a:p>
            <a:pPr lvl="1" indent="-457200">
              <a:buFontTx/>
              <a:buChar char="-"/>
            </a:pPr>
            <a:endParaRPr lang="cs-CZ" dirty="0"/>
          </a:p>
        </p:txBody>
      </p:sp>
    </p:spTree>
    <p:extLst>
      <p:ext uri="{BB962C8B-B14F-4D97-AF65-F5344CB8AC3E}">
        <p14:creationId xmlns:p14="http://schemas.microsoft.com/office/powerpoint/2010/main" val="40937706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3"/>
            <a:ext cx="9137469" cy="560602"/>
          </a:xfrm>
        </p:spPr>
        <p:txBody>
          <a:bodyPr/>
          <a:lstStyle/>
          <a:p>
            <a:r>
              <a:rPr lang="cs-CZ" dirty="0" smtClean="0"/>
              <a:t/>
            </a:r>
            <a:br>
              <a:rPr lang="cs-CZ" dirty="0" smtClean="0"/>
            </a:br>
            <a:r>
              <a:rPr lang="cs-CZ" sz="2000" dirty="0" smtClean="0"/>
              <a:t>11. výzva </a:t>
            </a:r>
            <a:r>
              <a:rPr lang="cs-CZ" sz="2000" dirty="0"/>
              <a:t>IROP – </a:t>
            </a:r>
            <a:r>
              <a:rPr lang="cs-CZ" sz="2000" dirty="0" smtClean="0"/>
              <a:t>sociální podnikání pro SVL a KPSVL</a:t>
            </a:r>
            <a:r>
              <a:rPr lang="en-US" sz="2000" dirty="0"/>
              <a:t/>
            </a:r>
            <a:br>
              <a:rPr lang="en-US" sz="2000" dirty="0"/>
            </a:br>
            <a:endParaRPr lang="en-US" sz="2000" dirty="0"/>
          </a:p>
        </p:txBody>
      </p:sp>
      <p:sp>
        <p:nvSpPr>
          <p:cNvPr id="3" name="Content Placeholder 2"/>
          <p:cNvSpPr>
            <a:spLocks noGrp="1"/>
          </p:cNvSpPr>
          <p:nvPr>
            <p:ph idx="1"/>
          </p:nvPr>
        </p:nvSpPr>
        <p:spPr>
          <a:xfrm>
            <a:off x="457200" y="1176224"/>
            <a:ext cx="8229600" cy="4893868"/>
          </a:xfrm>
        </p:spPr>
        <p:txBody>
          <a:bodyPr>
            <a:noAutofit/>
          </a:bodyPr>
          <a:lstStyle/>
          <a:p>
            <a:pPr marL="0" indent="0" eaLnBrk="0" fontAlgn="base" hangingPunct="0">
              <a:lnSpc>
                <a:spcPct val="170000"/>
              </a:lnSpc>
              <a:spcAft>
                <a:spcPct val="0"/>
              </a:spcAft>
              <a:buNone/>
            </a:pPr>
            <a:endParaRPr lang="cs-CZ" sz="2200" b="1" dirty="0"/>
          </a:p>
        </p:txBody>
      </p:sp>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33</a:t>
            </a:fld>
            <a:endParaRPr lang="en-US" dirty="0"/>
          </a:p>
        </p:txBody>
      </p:sp>
      <p:pic>
        <p:nvPicPr>
          <p:cNvPr id="1026" name="Picture 2" descr="J:\SF\IROP\15 - Dokumentace programu\Pravidla pro žadatele podle SC\SC 2.2\archiv\podklady\Soc_vylouc_lok_2015_UPRA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19125"/>
            <a:ext cx="8162925" cy="624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427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 y="28575"/>
            <a:ext cx="9137469" cy="852373"/>
          </a:xfrm>
        </p:spPr>
        <p:txBody>
          <a:bodyPr/>
          <a:lstStyle/>
          <a:p>
            <a:r>
              <a:rPr lang="cs-CZ" dirty="0" smtClean="0"/>
              <a:t/>
            </a:r>
            <a:br>
              <a:rPr lang="cs-CZ" dirty="0" smtClean="0"/>
            </a:br>
            <a:r>
              <a:rPr lang="cs-CZ" sz="2400" dirty="0" smtClean="0"/>
              <a:t>11</a:t>
            </a:r>
            <a:r>
              <a:rPr lang="cs-CZ" sz="2400" dirty="0" smtClean="0">
                <a:solidFill>
                  <a:prstClr val="black"/>
                </a:solidFill>
              </a:rPr>
              <a:t>. výzva </a:t>
            </a:r>
            <a:r>
              <a:rPr lang="cs-CZ" sz="2400" dirty="0">
                <a:solidFill>
                  <a:prstClr val="black"/>
                </a:solidFill>
              </a:rPr>
              <a:t>IROP – </a:t>
            </a:r>
            <a:r>
              <a:rPr lang="cs-CZ" sz="2400" dirty="0" smtClean="0">
                <a:solidFill>
                  <a:prstClr val="black"/>
                </a:solidFill>
              </a:rPr>
              <a:t>sociální podnikání v SVL</a:t>
            </a:r>
            <a:endParaRPr lang="en-US" dirty="0"/>
          </a:p>
        </p:txBody>
      </p:sp>
      <p:sp>
        <p:nvSpPr>
          <p:cNvPr id="3" name="Content Placeholder 2"/>
          <p:cNvSpPr>
            <a:spLocks noGrp="1"/>
          </p:cNvSpPr>
          <p:nvPr>
            <p:ph idx="1"/>
          </p:nvPr>
        </p:nvSpPr>
        <p:spPr>
          <a:xfrm>
            <a:off x="457200" y="1128599"/>
            <a:ext cx="8229600" cy="4893868"/>
          </a:xfrm>
        </p:spPr>
        <p:txBody>
          <a:bodyPr>
            <a:noAutofit/>
          </a:bodyPr>
          <a:lstStyle/>
          <a:p>
            <a:pPr marL="0" lvl="0" indent="0">
              <a:buNone/>
            </a:pPr>
            <a:endParaRPr lang="pl-PL" sz="1500" dirty="0" smtClean="0"/>
          </a:p>
          <a:p>
            <a:pPr marL="0" lvl="0" indent="0" algn="just">
              <a:buNone/>
            </a:pPr>
            <a:endParaRPr lang="pl-PL" sz="1800"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34</a:t>
            </a:fld>
            <a:endParaRPr lang="en-US" dirty="0"/>
          </a:p>
        </p:txBody>
      </p:sp>
      <p:sp>
        <p:nvSpPr>
          <p:cNvPr id="5" name="Obdélník 4"/>
          <p:cNvSpPr/>
          <p:nvPr/>
        </p:nvSpPr>
        <p:spPr>
          <a:xfrm>
            <a:off x="638176" y="1128599"/>
            <a:ext cx="7858124" cy="4493538"/>
          </a:xfrm>
          <a:prstGeom prst="rect">
            <a:avLst/>
          </a:prstGeom>
        </p:spPr>
        <p:txBody>
          <a:bodyPr wrap="square">
            <a:spAutoFit/>
          </a:bodyPr>
          <a:lstStyle/>
          <a:p>
            <a:r>
              <a:rPr lang="cs-CZ" sz="2200" b="1" dirty="0" smtClean="0">
                <a:latin typeface="Myriad Pro"/>
              </a:rPr>
              <a:t>Koordinovaný </a:t>
            </a:r>
            <a:r>
              <a:rPr lang="cs-CZ" sz="2200" b="1" dirty="0">
                <a:latin typeface="Myriad Pro"/>
              </a:rPr>
              <a:t>přístup k sociálně vyloučeným </a:t>
            </a:r>
            <a:r>
              <a:rPr lang="cs-CZ" sz="2200" b="1" dirty="0" smtClean="0">
                <a:latin typeface="Myriad Pro"/>
              </a:rPr>
              <a:t>lokalitám</a:t>
            </a:r>
            <a:endParaRPr lang="cs-CZ" sz="2200" dirty="0">
              <a:latin typeface="Myriad Pro"/>
            </a:endParaRPr>
          </a:p>
          <a:p>
            <a:endParaRPr lang="cs-CZ" sz="2200" dirty="0" smtClean="0">
              <a:latin typeface="Myriad Pro"/>
            </a:endParaRPr>
          </a:p>
          <a:p>
            <a:r>
              <a:rPr lang="cs-CZ" sz="2200" dirty="0" smtClean="0">
                <a:latin typeface="Myriad Pro"/>
              </a:rPr>
              <a:t>- nástroj </a:t>
            </a:r>
            <a:r>
              <a:rPr lang="cs-CZ" sz="2200" dirty="0">
                <a:latin typeface="Myriad Pro"/>
              </a:rPr>
              <a:t>pomoci městům a obcím při sociálním začleňování sociálně vyloučených obyvatel z prostředků </a:t>
            </a:r>
            <a:r>
              <a:rPr lang="cs-CZ" sz="2200" dirty="0" smtClean="0">
                <a:latin typeface="Myriad Pro"/>
              </a:rPr>
              <a:t>EU za </a:t>
            </a:r>
            <a:r>
              <a:rPr lang="cs-CZ" sz="2200" dirty="0">
                <a:latin typeface="Myriad Pro"/>
              </a:rPr>
              <a:t>místní podpory Agentury pro sociální </a:t>
            </a:r>
            <a:r>
              <a:rPr lang="cs-CZ" sz="2200" dirty="0" smtClean="0">
                <a:latin typeface="Myriad Pro"/>
              </a:rPr>
              <a:t>začleňování, </a:t>
            </a:r>
            <a:r>
              <a:rPr lang="cs-CZ" sz="2200" dirty="0">
                <a:latin typeface="Myriad Pro"/>
              </a:rPr>
              <a:t>o</a:t>
            </a:r>
            <a:r>
              <a:rPr lang="cs-CZ" sz="2200" dirty="0" smtClean="0">
                <a:latin typeface="Myriad Pro"/>
              </a:rPr>
              <a:t>dboru </a:t>
            </a:r>
            <a:r>
              <a:rPr lang="cs-CZ" sz="2200" dirty="0">
                <a:latin typeface="Myriad Pro"/>
              </a:rPr>
              <a:t>pro sociální začleňování Úřadu </a:t>
            </a:r>
            <a:r>
              <a:rPr lang="cs-CZ" sz="2200" dirty="0" smtClean="0">
                <a:latin typeface="Myriad Pro"/>
              </a:rPr>
              <a:t>vlády.</a:t>
            </a:r>
            <a:endParaRPr lang="cs-CZ" sz="2200" dirty="0">
              <a:latin typeface="Myriad Pro"/>
            </a:endParaRPr>
          </a:p>
          <a:p>
            <a:r>
              <a:rPr lang="cs-CZ" sz="2200" b="1" dirty="0" smtClean="0">
                <a:latin typeface="Myriad Pro"/>
              </a:rPr>
              <a:t>Strategický </a:t>
            </a:r>
            <a:r>
              <a:rPr lang="cs-CZ" sz="2200" b="1" dirty="0">
                <a:latin typeface="Myriad Pro"/>
              </a:rPr>
              <a:t>plán sociálního začleňování </a:t>
            </a:r>
            <a:r>
              <a:rPr lang="cs-CZ" sz="2200" dirty="0" smtClean="0">
                <a:latin typeface="Myriad Pro"/>
              </a:rPr>
              <a:t>(SPSZ) - základní východisko KPSVL, území </a:t>
            </a:r>
            <a:r>
              <a:rPr lang="cs-CZ" sz="2200" dirty="0">
                <a:latin typeface="Myriad Pro"/>
              </a:rPr>
              <a:t>SPSZ </a:t>
            </a:r>
            <a:r>
              <a:rPr lang="cs-CZ" sz="2200" dirty="0" smtClean="0">
                <a:latin typeface="Myriad Pro"/>
              </a:rPr>
              <a:t>- katastrální území </a:t>
            </a:r>
            <a:r>
              <a:rPr lang="cs-CZ" sz="2200" dirty="0">
                <a:latin typeface="Myriad Pro"/>
              </a:rPr>
              <a:t>obcí, se kterými ASZ podepsala memorandum o spolupráci</a:t>
            </a:r>
            <a:r>
              <a:rPr lang="cs-CZ" sz="2200" dirty="0" smtClean="0">
                <a:latin typeface="Myriad Pro"/>
              </a:rPr>
              <a:t>. </a:t>
            </a:r>
          </a:p>
          <a:p>
            <a:endParaRPr lang="cs-CZ" sz="2200" dirty="0" smtClean="0">
              <a:latin typeface="Myriad Pro"/>
            </a:endParaRPr>
          </a:p>
          <a:p>
            <a:r>
              <a:rPr lang="cs-CZ" sz="2200" dirty="0" smtClean="0">
                <a:latin typeface="Myriad Pro"/>
              </a:rPr>
              <a:t>V</a:t>
            </a:r>
            <a:r>
              <a:rPr lang="cs-CZ" sz="2200" dirty="0">
                <a:latin typeface="Myriad Pro"/>
              </a:rPr>
              <a:t> 11. výzvě IROP se KPSVL </a:t>
            </a:r>
            <a:r>
              <a:rPr lang="cs-CZ" sz="2200" dirty="0" smtClean="0">
                <a:latin typeface="Myriad Pro"/>
              </a:rPr>
              <a:t>týká: </a:t>
            </a:r>
            <a:r>
              <a:rPr lang="cs-CZ" sz="2200" b="1" dirty="0" smtClean="0">
                <a:latin typeface="Myriad Pro"/>
              </a:rPr>
              <a:t>Kadaň, Kolín, Odry, </a:t>
            </a:r>
            <a:r>
              <a:rPr lang="cs-CZ" sz="2200" b="1" dirty="0" err="1" smtClean="0">
                <a:latin typeface="Myriad Pro"/>
              </a:rPr>
              <a:t>Osoblažsko</a:t>
            </a:r>
            <a:r>
              <a:rPr lang="cs-CZ" sz="2200" b="1" dirty="0" smtClean="0">
                <a:latin typeface="Myriad Pro"/>
              </a:rPr>
              <a:t>, Ostrava, </a:t>
            </a:r>
            <a:r>
              <a:rPr lang="cs-CZ" sz="2200" b="1" dirty="0" err="1" smtClean="0">
                <a:latin typeface="Myriad Pro"/>
              </a:rPr>
              <a:t>Poběžovicko</a:t>
            </a:r>
            <a:r>
              <a:rPr lang="cs-CZ" sz="2200" b="1" dirty="0" smtClean="0">
                <a:latin typeface="Myriad Pro"/>
              </a:rPr>
              <a:t>, Žlutice</a:t>
            </a:r>
            <a:r>
              <a:rPr lang="cs-CZ" sz="2200" dirty="0" smtClean="0">
                <a:latin typeface="Myriad Pro"/>
              </a:rPr>
              <a:t>. </a:t>
            </a:r>
          </a:p>
          <a:p>
            <a:r>
              <a:rPr lang="cs-CZ" sz="2200" dirty="0" smtClean="0">
                <a:latin typeface="Myriad Pro"/>
              </a:rPr>
              <a:t>Alokace pro </a:t>
            </a:r>
            <a:r>
              <a:rPr lang="cs-CZ" sz="2200" dirty="0">
                <a:latin typeface="Myriad Pro"/>
              </a:rPr>
              <a:t>KPSVL v </a:t>
            </a:r>
            <a:r>
              <a:rPr lang="cs-CZ" sz="2200" dirty="0" smtClean="0">
                <a:latin typeface="Myriad Pro"/>
              </a:rPr>
              <a:t>11. výzvě - </a:t>
            </a:r>
            <a:r>
              <a:rPr lang="cs-CZ" sz="2200" b="1" dirty="0" smtClean="0">
                <a:latin typeface="Myriad Pro"/>
              </a:rPr>
              <a:t>44</a:t>
            </a:r>
            <a:r>
              <a:rPr lang="cs-CZ" sz="2200" b="1" dirty="0">
                <a:latin typeface="Myriad Pro"/>
              </a:rPr>
              <a:t> 000 000 Kč. </a:t>
            </a:r>
          </a:p>
        </p:txBody>
      </p:sp>
    </p:spTree>
    <p:extLst>
      <p:ext uri="{BB962C8B-B14F-4D97-AF65-F5344CB8AC3E}">
        <p14:creationId xmlns:p14="http://schemas.microsoft.com/office/powerpoint/2010/main" val="1215153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12. </a:t>
            </a:r>
            <a:r>
              <a:rPr lang="cs-CZ" sz="2400" dirty="0"/>
              <a:t>výzva IROP – </a:t>
            </a:r>
            <a:r>
              <a:rPr lang="cs-CZ" sz="2400" dirty="0" smtClean="0"/>
              <a:t>sociální podnikání</a:t>
            </a:r>
            <a:r>
              <a:rPr lang="en-US" dirty="0"/>
              <a:t/>
            </a:r>
            <a:br>
              <a:rPr lang="en-US" dirty="0"/>
            </a:br>
            <a:endParaRPr lang="en-US" dirty="0"/>
          </a:p>
        </p:txBody>
      </p:sp>
      <p:sp>
        <p:nvSpPr>
          <p:cNvPr id="3" name="Content Placeholder 2"/>
          <p:cNvSpPr>
            <a:spLocks noGrp="1"/>
          </p:cNvSpPr>
          <p:nvPr>
            <p:ph idx="1"/>
          </p:nvPr>
        </p:nvSpPr>
        <p:spPr>
          <a:xfrm>
            <a:off x="457200" y="1176224"/>
            <a:ext cx="8229600" cy="4893868"/>
          </a:xfrm>
        </p:spPr>
        <p:txBody>
          <a:bodyPr>
            <a:noAutofit/>
          </a:bodyPr>
          <a:lstStyle/>
          <a:p>
            <a:pPr marL="0" indent="0" eaLnBrk="0" fontAlgn="base" hangingPunct="0">
              <a:lnSpc>
                <a:spcPct val="170000"/>
              </a:lnSpc>
              <a:spcAft>
                <a:spcPct val="0"/>
              </a:spcAft>
              <a:buNone/>
            </a:pPr>
            <a:r>
              <a:rPr lang="cs-CZ" sz="2200" dirty="0"/>
              <a:t>Vyhlášení </a:t>
            </a:r>
            <a:r>
              <a:rPr lang="cs-CZ" sz="2200" dirty="0" smtClean="0"/>
              <a:t>12. výzvy: </a:t>
            </a:r>
            <a:r>
              <a:rPr lang="cs-CZ" sz="2200" dirty="0"/>
              <a:t>	</a:t>
            </a:r>
            <a:r>
              <a:rPr lang="cs-CZ" sz="2200" b="1" dirty="0" smtClean="0"/>
              <a:t>27.10. </a:t>
            </a:r>
            <a:r>
              <a:rPr lang="cs-CZ" sz="2200" b="1" dirty="0"/>
              <a:t>2015</a:t>
            </a:r>
          </a:p>
          <a:p>
            <a:pPr marL="0" indent="0" eaLnBrk="0" fontAlgn="base" hangingPunct="0">
              <a:lnSpc>
                <a:spcPct val="170000"/>
              </a:lnSpc>
              <a:spcAft>
                <a:spcPct val="0"/>
              </a:spcAft>
              <a:buNone/>
            </a:pPr>
            <a:r>
              <a:rPr lang="cs-CZ" sz="2200" dirty="0"/>
              <a:t>Příjem </a:t>
            </a:r>
            <a:r>
              <a:rPr lang="cs-CZ" sz="2200" dirty="0" smtClean="0"/>
              <a:t>žádostí: </a:t>
            </a:r>
            <a:r>
              <a:rPr lang="cs-CZ" sz="2200" dirty="0"/>
              <a:t>	</a:t>
            </a:r>
            <a:r>
              <a:rPr lang="cs-CZ" sz="2200" dirty="0" smtClean="0"/>
              <a:t>      </a:t>
            </a:r>
            <a:r>
              <a:rPr lang="cs-CZ" sz="2200" b="1" dirty="0" smtClean="0"/>
              <a:t>29. 10. </a:t>
            </a:r>
            <a:r>
              <a:rPr lang="cs-CZ" sz="2200" b="1" dirty="0"/>
              <a:t>2015 </a:t>
            </a:r>
            <a:r>
              <a:rPr lang="cs-CZ" sz="2200" b="1" dirty="0" smtClean="0"/>
              <a:t>-</a:t>
            </a:r>
            <a:r>
              <a:rPr lang="cs-CZ" sz="2200" dirty="0" smtClean="0"/>
              <a:t> </a:t>
            </a:r>
            <a:r>
              <a:rPr lang="cs-CZ" sz="2200" b="1" dirty="0" smtClean="0"/>
              <a:t>29. 2. 2016</a:t>
            </a:r>
          </a:p>
          <a:p>
            <a:pPr marL="0" indent="0" eaLnBrk="0" fontAlgn="base" hangingPunct="0">
              <a:lnSpc>
                <a:spcPct val="170000"/>
              </a:lnSpc>
              <a:spcAft>
                <a:spcPct val="0"/>
              </a:spcAft>
              <a:buNone/>
            </a:pPr>
            <a:r>
              <a:rPr lang="cs-CZ" sz="2200" dirty="0" smtClean="0"/>
              <a:t>Kolová výzva</a:t>
            </a:r>
          </a:p>
          <a:p>
            <a:pPr marL="0" indent="0" eaLnBrk="0" fontAlgn="base" hangingPunct="0">
              <a:lnSpc>
                <a:spcPct val="170000"/>
              </a:lnSpc>
              <a:spcAft>
                <a:spcPct val="0"/>
              </a:spcAft>
              <a:buNone/>
            </a:pPr>
            <a:r>
              <a:rPr lang="cs-CZ" sz="2200" dirty="0" smtClean="0"/>
              <a:t>Datum </a:t>
            </a:r>
            <a:r>
              <a:rPr lang="cs-CZ" sz="2200" dirty="0"/>
              <a:t>zahájení realizace projektu: 	od</a:t>
            </a:r>
            <a:r>
              <a:rPr lang="cs-CZ" sz="2200" b="1" dirty="0"/>
              <a:t> 1. 1. 2014</a:t>
            </a:r>
          </a:p>
          <a:p>
            <a:pPr marL="0" indent="0" eaLnBrk="0" fontAlgn="base" hangingPunct="0">
              <a:lnSpc>
                <a:spcPct val="170000"/>
              </a:lnSpc>
              <a:spcAft>
                <a:spcPct val="0"/>
              </a:spcAft>
              <a:buNone/>
            </a:pPr>
            <a:r>
              <a:rPr lang="cs-CZ" sz="2200" dirty="0"/>
              <a:t>Datum ukončení realizace projektu: 	do</a:t>
            </a:r>
            <a:r>
              <a:rPr lang="cs-CZ" sz="2200" b="1" dirty="0"/>
              <a:t> </a:t>
            </a:r>
            <a:r>
              <a:rPr lang="cs-CZ" sz="2200" b="1" dirty="0" smtClean="0"/>
              <a:t>30. 6. 2018</a:t>
            </a:r>
          </a:p>
          <a:p>
            <a:pPr marL="0" indent="0" eaLnBrk="0" fontAlgn="base" hangingPunct="0">
              <a:lnSpc>
                <a:spcPct val="170000"/>
              </a:lnSpc>
              <a:spcAft>
                <a:spcPct val="0"/>
              </a:spcAft>
              <a:buNone/>
            </a:pPr>
            <a:r>
              <a:rPr lang="cs-CZ" sz="2000" b="1" dirty="0"/>
              <a:t>Výzva s realizací na území správního obvodu obcí s rozšířenou působností, kde se </a:t>
            </a:r>
            <a:r>
              <a:rPr lang="cs-CZ" sz="2000" b="1" dirty="0" smtClean="0"/>
              <a:t>nenachází </a:t>
            </a:r>
            <a:r>
              <a:rPr lang="cs-CZ" sz="2000" b="1" dirty="0"/>
              <a:t>sociálně vyloučené lokality, mimo území hl. m. </a:t>
            </a:r>
            <a:r>
              <a:rPr lang="cs-CZ" sz="2000" b="1" dirty="0" smtClean="0"/>
              <a:t>Prahy.</a:t>
            </a:r>
            <a:endParaRPr lang="cs-CZ" sz="2000" b="1"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35</a:t>
            </a:fld>
            <a:endParaRPr lang="en-US" dirty="0"/>
          </a:p>
        </p:txBody>
      </p:sp>
    </p:spTree>
    <p:extLst>
      <p:ext uri="{BB962C8B-B14F-4D97-AF65-F5344CB8AC3E}">
        <p14:creationId xmlns:p14="http://schemas.microsoft.com/office/powerpoint/2010/main" val="1274650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 a 12. </a:t>
            </a:r>
            <a:r>
              <a:rPr lang="cs-CZ" sz="2400" dirty="0"/>
              <a:t>výzva IROP – </a:t>
            </a:r>
            <a:r>
              <a:rPr lang="cs-CZ" sz="2400" dirty="0" smtClean="0"/>
              <a:t>sociální podnikání</a:t>
            </a:r>
            <a:r>
              <a:rPr lang="en-US" dirty="0"/>
              <a:t/>
            </a:r>
            <a:br>
              <a:rPr lang="en-US" dirty="0"/>
            </a:br>
            <a:endParaRPr lang="en-US" dirty="0"/>
          </a:p>
        </p:txBody>
      </p:sp>
      <p:sp>
        <p:nvSpPr>
          <p:cNvPr id="3" name="Content Placeholder 2"/>
          <p:cNvSpPr>
            <a:spLocks noGrp="1"/>
          </p:cNvSpPr>
          <p:nvPr>
            <p:ph idx="1"/>
          </p:nvPr>
        </p:nvSpPr>
        <p:spPr>
          <a:xfrm>
            <a:off x="457200" y="1176224"/>
            <a:ext cx="8229600" cy="4893868"/>
          </a:xfrm>
        </p:spPr>
        <p:txBody>
          <a:bodyPr>
            <a:noAutofit/>
          </a:bodyPr>
          <a:lstStyle/>
          <a:p>
            <a:pPr marL="0" indent="0" eaLnBrk="0" fontAlgn="base" hangingPunct="0">
              <a:lnSpc>
                <a:spcPct val="170000"/>
              </a:lnSpc>
              <a:spcAft>
                <a:spcPct val="0"/>
              </a:spcAft>
              <a:buNone/>
            </a:pPr>
            <a:r>
              <a:rPr lang="cs-CZ" sz="2000" b="1" dirty="0" smtClean="0"/>
              <a:t>V čem se liší 11. a 12. výzva?</a:t>
            </a:r>
          </a:p>
          <a:p>
            <a:pPr eaLnBrk="0" fontAlgn="base" hangingPunct="0">
              <a:lnSpc>
                <a:spcPct val="170000"/>
              </a:lnSpc>
              <a:spcAft>
                <a:spcPct val="0"/>
              </a:spcAft>
            </a:pPr>
            <a:r>
              <a:rPr lang="cs-CZ" sz="2000" b="1" dirty="0" smtClean="0"/>
              <a:t>Alokace  </a:t>
            </a:r>
          </a:p>
          <a:p>
            <a:pPr marL="0" indent="0" eaLnBrk="0" fontAlgn="base" hangingPunct="0">
              <a:lnSpc>
                <a:spcPct val="170000"/>
              </a:lnSpc>
              <a:spcAft>
                <a:spcPct val="0"/>
              </a:spcAft>
              <a:buNone/>
            </a:pPr>
            <a:r>
              <a:rPr lang="cs-CZ" sz="2000" dirty="0" smtClean="0"/>
              <a:t>vyšší alokace v 11. výzvě  - 60 % (vychází ze závazku daného EK)</a:t>
            </a:r>
          </a:p>
          <a:p>
            <a:pPr marL="0" indent="0" eaLnBrk="0" fontAlgn="base" hangingPunct="0">
              <a:lnSpc>
                <a:spcPct val="170000"/>
              </a:lnSpc>
              <a:spcAft>
                <a:spcPct val="0"/>
              </a:spcAft>
              <a:buNone/>
            </a:pPr>
            <a:r>
              <a:rPr lang="cs-CZ" sz="2000" dirty="0" smtClean="0"/>
              <a:t>alokace ve 12. výzvě - 40 % (88 mil. Kč)</a:t>
            </a:r>
          </a:p>
          <a:p>
            <a:pPr eaLnBrk="0" fontAlgn="base" hangingPunct="0">
              <a:lnSpc>
                <a:spcPct val="170000"/>
              </a:lnSpc>
              <a:spcAft>
                <a:spcPct val="0"/>
              </a:spcAft>
            </a:pPr>
            <a:r>
              <a:rPr lang="cs-CZ" sz="2000" b="1" dirty="0"/>
              <a:t>Územní zaměření</a:t>
            </a:r>
          </a:p>
          <a:p>
            <a:pPr marL="0" indent="0" eaLnBrk="0" fontAlgn="base" hangingPunct="0">
              <a:lnSpc>
                <a:spcPct val="170000"/>
              </a:lnSpc>
              <a:spcAft>
                <a:spcPct val="0"/>
              </a:spcAft>
              <a:buNone/>
            </a:pPr>
            <a:r>
              <a:rPr lang="cs-CZ" sz="2000" dirty="0" smtClean="0"/>
              <a:t>Žadatel vybere správnou výzvu, podle přílohy </a:t>
            </a:r>
            <a:r>
              <a:rPr lang="cs-CZ" sz="2000" dirty="0"/>
              <a:t>č. 3 Specifických </a:t>
            </a:r>
            <a:r>
              <a:rPr lang="cs-CZ" sz="2000" dirty="0" smtClean="0"/>
              <a:t>pravidel, kde jsou ORP se sociálně vyloučenými lokalitami nebo podle mapy uvedené na webových stránkách pod 11.výzvou IROP. </a:t>
            </a:r>
          </a:p>
          <a:p>
            <a:pPr marL="0" indent="0" eaLnBrk="0" fontAlgn="base" hangingPunct="0">
              <a:lnSpc>
                <a:spcPct val="170000"/>
              </a:lnSpc>
              <a:spcAft>
                <a:spcPct val="0"/>
              </a:spcAft>
              <a:buNone/>
            </a:pPr>
            <a:endParaRPr lang="cs-CZ" sz="1800" dirty="0" smtClean="0"/>
          </a:p>
          <a:p>
            <a:pPr eaLnBrk="0" fontAlgn="base" hangingPunct="0">
              <a:lnSpc>
                <a:spcPct val="170000"/>
              </a:lnSpc>
              <a:spcAft>
                <a:spcPct val="0"/>
              </a:spcAft>
            </a:pPr>
            <a:endParaRPr lang="cs-CZ" sz="1800"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36</a:t>
            </a:fld>
            <a:endParaRPr lang="en-US" dirty="0"/>
          </a:p>
        </p:txBody>
      </p:sp>
    </p:spTree>
    <p:extLst>
      <p:ext uri="{BB962C8B-B14F-4D97-AF65-F5344CB8AC3E}">
        <p14:creationId xmlns:p14="http://schemas.microsoft.com/office/powerpoint/2010/main" val="15091001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 a 12</a:t>
            </a:r>
            <a:r>
              <a:rPr lang="cs-CZ" sz="2400" dirty="0" smtClean="0">
                <a:solidFill>
                  <a:prstClr val="black"/>
                </a:solidFill>
              </a:rPr>
              <a:t>. </a:t>
            </a:r>
            <a:r>
              <a:rPr lang="cs-CZ" sz="2400" dirty="0">
                <a:solidFill>
                  <a:prstClr val="black"/>
                </a:solidFill>
              </a:rPr>
              <a:t>výzva IROP – </a:t>
            </a:r>
            <a:r>
              <a:rPr lang="cs-CZ" sz="2400" dirty="0" smtClean="0">
                <a:solidFill>
                  <a:prstClr val="black"/>
                </a:solidFill>
              </a:rPr>
              <a:t>sociální podnikání</a:t>
            </a:r>
            <a:r>
              <a:rPr lang="en-US" dirty="0"/>
              <a:t/>
            </a:r>
            <a:br>
              <a:rPr lang="en-US" dirty="0"/>
            </a:br>
            <a:endParaRPr lang="en-US" dirty="0"/>
          </a:p>
        </p:txBody>
      </p:sp>
      <p:sp>
        <p:nvSpPr>
          <p:cNvPr id="3" name="Content Placeholder 2"/>
          <p:cNvSpPr>
            <a:spLocks noGrp="1"/>
          </p:cNvSpPr>
          <p:nvPr>
            <p:ph idx="1"/>
          </p:nvPr>
        </p:nvSpPr>
        <p:spPr>
          <a:xfrm>
            <a:off x="457200" y="1214324"/>
            <a:ext cx="8229600" cy="4893868"/>
          </a:xfrm>
        </p:spPr>
        <p:txBody>
          <a:bodyPr>
            <a:normAutofit/>
          </a:bodyPr>
          <a:lstStyle/>
          <a:p>
            <a:pPr marL="0" indent="0" eaLnBrk="0" fontAlgn="base" hangingPunct="0">
              <a:lnSpc>
                <a:spcPct val="150000"/>
              </a:lnSpc>
              <a:spcAft>
                <a:spcPct val="0"/>
              </a:spcAft>
              <a:buNone/>
            </a:pPr>
            <a:endParaRPr lang="cs-CZ" sz="2400" dirty="0"/>
          </a:p>
          <a:p>
            <a:pPr marL="0" indent="0" eaLnBrk="0" fontAlgn="base" hangingPunct="0">
              <a:lnSpc>
                <a:spcPct val="170000"/>
              </a:lnSpc>
              <a:spcAft>
                <a:spcPct val="0"/>
              </a:spcAft>
              <a:buNone/>
            </a:pPr>
            <a:endParaRPr lang="pl-PL" sz="2200" dirty="0" smtClean="0"/>
          </a:p>
          <a:p>
            <a:pPr marL="0" indent="0" eaLnBrk="0" fontAlgn="base" hangingPunct="0">
              <a:lnSpc>
                <a:spcPct val="170000"/>
              </a:lnSpc>
              <a:spcAft>
                <a:spcPct val="0"/>
              </a:spcAft>
              <a:buNone/>
            </a:pPr>
            <a:endParaRPr lang="pl-PL" sz="2200" b="1" dirty="0" smtClean="0"/>
          </a:p>
          <a:p>
            <a:pPr marL="0" indent="0" eaLnBrk="0" fontAlgn="base" hangingPunct="0">
              <a:lnSpc>
                <a:spcPct val="170000"/>
              </a:lnSpc>
              <a:spcAft>
                <a:spcPct val="0"/>
              </a:spcAft>
              <a:buNone/>
            </a:pPr>
            <a:endParaRPr lang="pl-PL" sz="2200" b="1" dirty="0" smtClean="0"/>
          </a:p>
          <a:p>
            <a:pPr marL="0" indent="0" eaLnBrk="0" fontAlgn="base" hangingPunct="0">
              <a:lnSpc>
                <a:spcPct val="170000"/>
              </a:lnSpc>
              <a:spcAft>
                <a:spcPct val="0"/>
              </a:spcAft>
              <a:buNone/>
            </a:pPr>
            <a:endParaRPr lang="pl-PL" sz="2200" b="1" dirty="0" smtClean="0"/>
          </a:p>
          <a:p>
            <a:pPr marL="0" indent="0" eaLnBrk="0" fontAlgn="base" hangingPunct="0">
              <a:lnSpc>
                <a:spcPct val="170000"/>
              </a:lnSpc>
              <a:spcAft>
                <a:spcPct val="0"/>
              </a:spcAft>
              <a:buNone/>
            </a:pPr>
            <a:endParaRPr lang="pl-PL" sz="2200" b="1" dirty="0" smtClean="0"/>
          </a:p>
          <a:p>
            <a:pPr marL="0" indent="0" eaLnBrk="0" fontAlgn="base" hangingPunct="0">
              <a:lnSpc>
                <a:spcPct val="170000"/>
              </a:lnSpc>
              <a:spcAft>
                <a:spcPct val="0"/>
              </a:spcAft>
              <a:buNone/>
            </a:pPr>
            <a:endParaRPr lang="pl-PL" sz="2200" b="1"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37</a:t>
            </a:fld>
            <a:endParaRPr lang="en-US" dirty="0"/>
          </a:p>
        </p:txBody>
      </p:sp>
      <p:sp>
        <p:nvSpPr>
          <p:cNvPr id="7" name="TextovéPole 6"/>
          <p:cNvSpPr txBox="1"/>
          <p:nvPr/>
        </p:nvSpPr>
        <p:spPr>
          <a:xfrm>
            <a:off x="914400" y="1436271"/>
            <a:ext cx="7581900" cy="3647152"/>
          </a:xfrm>
          <a:prstGeom prst="rect">
            <a:avLst/>
          </a:prstGeom>
          <a:noFill/>
        </p:spPr>
        <p:txBody>
          <a:bodyPr wrap="square" rtlCol="0">
            <a:spAutoFit/>
          </a:bodyPr>
          <a:lstStyle/>
          <a:p>
            <a:pPr>
              <a:lnSpc>
                <a:spcPct val="150000"/>
              </a:lnSpc>
            </a:pPr>
            <a:r>
              <a:rPr lang="cs-CZ" sz="2200" b="1" dirty="0" smtClean="0">
                <a:latin typeface="Myriad Pro"/>
              </a:rPr>
              <a:t>Míra podpory z EFRR </a:t>
            </a:r>
            <a:r>
              <a:rPr lang="cs-CZ" sz="2200" dirty="0" smtClean="0">
                <a:latin typeface="Myriad Pro"/>
              </a:rPr>
              <a:t>– 85 %</a:t>
            </a:r>
          </a:p>
          <a:p>
            <a:pPr>
              <a:lnSpc>
                <a:spcPct val="150000"/>
              </a:lnSpc>
            </a:pPr>
            <a:r>
              <a:rPr lang="cs-CZ" sz="2200" b="1" dirty="0" smtClean="0">
                <a:latin typeface="Myriad Pro"/>
              </a:rPr>
              <a:t>Příjemce </a:t>
            </a:r>
            <a:r>
              <a:rPr lang="cs-CZ" sz="2200" dirty="0" smtClean="0">
                <a:latin typeface="Myriad Pro"/>
              </a:rPr>
              <a:t>– 15 %</a:t>
            </a:r>
          </a:p>
          <a:p>
            <a:pPr>
              <a:lnSpc>
                <a:spcPct val="150000"/>
              </a:lnSpc>
            </a:pPr>
            <a:endParaRPr lang="cs-CZ" sz="2200" b="1" dirty="0">
              <a:latin typeface="Myriad Pro"/>
            </a:endParaRPr>
          </a:p>
          <a:p>
            <a:pPr>
              <a:lnSpc>
                <a:spcPct val="150000"/>
              </a:lnSpc>
            </a:pPr>
            <a:r>
              <a:rPr lang="cs-CZ" sz="2200" b="1" dirty="0" smtClean="0">
                <a:latin typeface="Myriad Pro"/>
              </a:rPr>
              <a:t>Výše celkových způsobilých výdajů v projektu</a:t>
            </a:r>
          </a:p>
          <a:p>
            <a:pPr marL="342900" indent="-342900">
              <a:lnSpc>
                <a:spcPct val="150000"/>
              </a:lnSpc>
              <a:buFont typeface="Arial" panose="020B0604020202020204" pitchFamily="34" charset="0"/>
              <a:buChar char="•"/>
            </a:pPr>
            <a:r>
              <a:rPr lang="cs-CZ" sz="2200" dirty="0" smtClean="0">
                <a:latin typeface="Myriad Pro"/>
              </a:rPr>
              <a:t>Minimální -	400 000 Kč</a:t>
            </a:r>
          </a:p>
          <a:p>
            <a:pPr marL="342900" indent="-342900">
              <a:lnSpc>
                <a:spcPct val="150000"/>
              </a:lnSpc>
              <a:buFont typeface="Arial" panose="020B0604020202020204" pitchFamily="34" charset="0"/>
              <a:buChar char="•"/>
            </a:pPr>
            <a:r>
              <a:rPr lang="cs-CZ" sz="2200" dirty="0" smtClean="0">
                <a:latin typeface="Myriad Pro"/>
              </a:rPr>
              <a:t>Maximální - 4 900 000 Kč</a:t>
            </a:r>
          </a:p>
          <a:p>
            <a:pPr marL="85725" lvl="3">
              <a:lnSpc>
                <a:spcPct val="150000"/>
              </a:lnSpc>
            </a:pPr>
            <a:r>
              <a:rPr lang="cs-CZ" sz="2200" dirty="0" smtClean="0">
                <a:latin typeface="Myriad Pro"/>
              </a:rPr>
              <a:t>			</a:t>
            </a:r>
          </a:p>
        </p:txBody>
      </p:sp>
    </p:spTree>
    <p:extLst>
      <p:ext uri="{BB962C8B-B14F-4D97-AF65-F5344CB8AC3E}">
        <p14:creationId xmlns:p14="http://schemas.microsoft.com/office/powerpoint/2010/main" val="144106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a 12. výzva </a:t>
            </a:r>
            <a:r>
              <a:rPr lang="cs-CZ" sz="2400" dirty="0">
                <a:solidFill>
                  <a:prstClr val="black"/>
                </a:solidFill>
              </a:rPr>
              <a:t>IROP – </a:t>
            </a:r>
            <a:r>
              <a:rPr lang="cs-CZ" sz="2400" dirty="0" smtClean="0">
                <a:solidFill>
                  <a:prstClr val="black"/>
                </a:solidFill>
              </a:rPr>
              <a:t>režim de </a:t>
            </a:r>
            <a:r>
              <a:rPr lang="cs-CZ" sz="2400" dirty="0" err="1" smtClean="0">
                <a:solidFill>
                  <a:prstClr val="black"/>
                </a:solidFill>
              </a:rPr>
              <a:t>minimis</a:t>
            </a:r>
            <a:r>
              <a:rPr lang="en-US" dirty="0"/>
              <a:t/>
            </a:r>
            <a:br>
              <a:rPr lang="en-US" dirty="0"/>
            </a:br>
            <a:endParaRPr lang="en-US" dirty="0"/>
          </a:p>
        </p:txBody>
      </p:sp>
      <p:sp>
        <p:nvSpPr>
          <p:cNvPr id="3" name="Content Placeholder 2"/>
          <p:cNvSpPr>
            <a:spLocks noGrp="1"/>
          </p:cNvSpPr>
          <p:nvPr>
            <p:ph idx="1"/>
          </p:nvPr>
        </p:nvSpPr>
        <p:spPr>
          <a:xfrm>
            <a:off x="457200" y="1214324"/>
            <a:ext cx="8229600" cy="4893868"/>
          </a:xfrm>
        </p:spPr>
        <p:txBody>
          <a:bodyPr>
            <a:normAutofit/>
          </a:bodyPr>
          <a:lstStyle/>
          <a:p>
            <a:pPr marL="0" indent="0" eaLnBrk="0" fontAlgn="base" hangingPunct="0">
              <a:lnSpc>
                <a:spcPct val="150000"/>
              </a:lnSpc>
              <a:spcAft>
                <a:spcPct val="0"/>
              </a:spcAft>
              <a:buNone/>
            </a:pPr>
            <a:endParaRPr lang="cs-CZ" sz="2400" dirty="0"/>
          </a:p>
          <a:p>
            <a:pPr marL="0" indent="0" eaLnBrk="0" fontAlgn="base" hangingPunct="0">
              <a:lnSpc>
                <a:spcPct val="170000"/>
              </a:lnSpc>
              <a:spcAft>
                <a:spcPct val="0"/>
              </a:spcAft>
              <a:buNone/>
            </a:pPr>
            <a:endParaRPr lang="pl-PL" sz="2200" dirty="0" smtClean="0"/>
          </a:p>
          <a:p>
            <a:pPr marL="0" indent="0" eaLnBrk="0" fontAlgn="base" hangingPunct="0">
              <a:lnSpc>
                <a:spcPct val="170000"/>
              </a:lnSpc>
              <a:spcAft>
                <a:spcPct val="0"/>
              </a:spcAft>
              <a:buNone/>
            </a:pPr>
            <a:endParaRPr lang="pl-PL" sz="2200" b="1" dirty="0" smtClean="0"/>
          </a:p>
          <a:p>
            <a:pPr marL="0" indent="0" eaLnBrk="0" fontAlgn="base" hangingPunct="0">
              <a:lnSpc>
                <a:spcPct val="170000"/>
              </a:lnSpc>
              <a:spcAft>
                <a:spcPct val="0"/>
              </a:spcAft>
              <a:buNone/>
            </a:pPr>
            <a:endParaRPr lang="pl-PL" sz="2200" b="1" dirty="0" smtClean="0"/>
          </a:p>
          <a:p>
            <a:pPr marL="0" indent="0" eaLnBrk="0" fontAlgn="base" hangingPunct="0">
              <a:lnSpc>
                <a:spcPct val="170000"/>
              </a:lnSpc>
              <a:spcAft>
                <a:spcPct val="0"/>
              </a:spcAft>
              <a:buNone/>
            </a:pPr>
            <a:endParaRPr lang="pl-PL" sz="2200" b="1" dirty="0" smtClean="0"/>
          </a:p>
          <a:p>
            <a:pPr marL="0" indent="0" eaLnBrk="0" fontAlgn="base" hangingPunct="0">
              <a:lnSpc>
                <a:spcPct val="170000"/>
              </a:lnSpc>
              <a:spcAft>
                <a:spcPct val="0"/>
              </a:spcAft>
              <a:buNone/>
            </a:pPr>
            <a:endParaRPr lang="pl-PL" sz="2200" b="1" dirty="0"/>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38</a:t>
            </a:fld>
            <a:endParaRPr lang="en-US" dirty="0"/>
          </a:p>
        </p:txBody>
      </p:sp>
      <p:sp>
        <p:nvSpPr>
          <p:cNvPr id="7" name="TextovéPole 6"/>
          <p:cNvSpPr txBox="1"/>
          <p:nvPr/>
        </p:nvSpPr>
        <p:spPr>
          <a:xfrm>
            <a:off x="561974" y="960890"/>
            <a:ext cx="7677151" cy="4662815"/>
          </a:xfrm>
          <a:prstGeom prst="rect">
            <a:avLst/>
          </a:prstGeom>
          <a:noFill/>
        </p:spPr>
        <p:txBody>
          <a:bodyPr wrap="square" rtlCol="0">
            <a:spAutoFit/>
          </a:bodyPr>
          <a:lstStyle/>
          <a:p>
            <a:pPr marL="85725" lvl="3">
              <a:lnSpc>
                <a:spcPct val="150000"/>
              </a:lnSpc>
            </a:pPr>
            <a:r>
              <a:rPr lang="cs-CZ" b="1" dirty="0" smtClean="0">
                <a:latin typeface="Myriad Pro"/>
              </a:rPr>
              <a:t>Obě výzvy v režimu </a:t>
            </a:r>
            <a:r>
              <a:rPr lang="cs-CZ" b="1" dirty="0">
                <a:latin typeface="Myriad Pro"/>
              </a:rPr>
              <a:t>de </a:t>
            </a:r>
            <a:r>
              <a:rPr lang="cs-CZ" b="1" dirty="0" err="1" smtClean="0">
                <a:latin typeface="Myriad Pro"/>
              </a:rPr>
              <a:t>minimis</a:t>
            </a:r>
            <a:r>
              <a:rPr lang="cs-CZ" b="1" dirty="0" smtClean="0">
                <a:latin typeface="Myriad Pro"/>
              </a:rPr>
              <a:t> </a:t>
            </a:r>
          </a:p>
          <a:p>
            <a:pPr marL="371475" lvl="3" indent="-285750">
              <a:lnSpc>
                <a:spcPct val="150000"/>
              </a:lnSpc>
              <a:buFont typeface="Arial" panose="020B0604020202020204" pitchFamily="34" charset="0"/>
              <a:buChar char="•"/>
            </a:pPr>
            <a:r>
              <a:rPr lang="cs-CZ" dirty="0" smtClean="0">
                <a:latin typeface="Myriad Pro"/>
              </a:rPr>
              <a:t>Nařízení </a:t>
            </a:r>
            <a:r>
              <a:rPr lang="cs-CZ" dirty="0">
                <a:latin typeface="Myriad Pro"/>
              </a:rPr>
              <a:t>č. 1407/2013 ze dne 18. prosince 2013 o použití článku 107 a 108 Smlouvy o fungování Evropské unie na podporu de </a:t>
            </a:r>
            <a:r>
              <a:rPr lang="cs-CZ" dirty="0" smtClean="0">
                <a:latin typeface="Myriad Pro"/>
              </a:rPr>
              <a:t>minimis, </a:t>
            </a:r>
            <a:endParaRPr lang="cs-CZ" sz="2200" dirty="0">
              <a:latin typeface="Myriad Pro"/>
            </a:endParaRPr>
          </a:p>
          <a:p>
            <a:pPr marL="371475" lvl="3" indent="-285750">
              <a:lnSpc>
                <a:spcPct val="150000"/>
              </a:lnSpc>
              <a:buFont typeface="Arial" panose="020B0604020202020204" pitchFamily="34" charset="0"/>
              <a:buChar char="•"/>
            </a:pPr>
            <a:r>
              <a:rPr lang="cs-CZ" dirty="0" smtClean="0">
                <a:latin typeface="Myriad Pro"/>
              </a:rPr>
              <a:t>celkový </a:t>
            </a:r>
            <a:r>
              <a:rPr lang="cs-CZ" dirty="0">
                <a:latin typeface="Myriad Pro"/>
              </a:rPr>
              <a:t>součet podpor de minimis, poskytnutých jednomu příjemci, nesmí za  předchozí dvě rozhodná období (účetní období nepřetržitě po sobě jdoucích dvanáct měsíců) a běžném fiskálním roce přesáhnout 200 000 </a:t>
            </a:r>
            <a:r>
              <a:rPr lang="cs-CZ" dirty="0" smtClean="0">
                <a:latin typeface="Myriad Pro"/>
              </a:rPr>
              <a:t>EUR; </a:t>
            </a:r>
          </a:p>
          <a:p>
            <a:pPr marL="371475" lvl="3" indent="-285750">
              <a:lnSpc>
                <a:spcPct val="150000"/>
              </a:lnSpc>
              <a:buFont typeface="Arial" panose="020B0604020202020204" pitchFamily="34" charset="0"/>
              <a:buChar char="•"/>
            </a:pPr>
            <a:r>
              <a:rPr lang="cs-CZ" dirty="0" smtClean="0">
                <a:latin typeface="Myriad Pro"/>
              </a:rPr>
              <a:t>v </a:t>
            </a:r>
            <a:r>
              <a:rPr lang="cs-CZ" dirty="0">
                <a:latin typeface="Myriad Pro"/>
              </a:rPr>
              <a:t>případě, že žadatel obdržel jakoukoliv podporu de minimis, </a:t>
            </a:r>
            <a:r>
              <a:rPr lang="cs-CZ" dirty="0" smtClean="0">
                <a:latin typeface="Myriad Pro"/>
              </a:rPr>
              <a:t>uvede </a:t>
            </a:r>
            <a:r>
              <a:rPr lang="cs-CZ" dirty="0">
                <a:latin typeface="Myriad Pro"/>
              </a:rPr>
              <a:t>údaje o této podpoře do žádosti o </a:t>
            </a:r>
            <a:r>
              <a:rPr lang="cs-CZ" dirty="0" smtClean="0">
                <a:latin typeface="Myriad Pro"/>
              </a:rPr>
              <a:t>podporu, čerpání </a:t>
            </a:r>
            <a:r>
              <a:rPr lang="cs-CZ" dirty="0">
                <a:latin typeface="Myriad Pro"/>
              </a:rPr>
              <a:t>se bude kontrolovat v Registru de </a:t>
            </a:r>
            <a:r>
              <a:rPr lang="cs-CZ" dirty="0" smtClean="0">
                <a:latin typeface="Myriad Pro"/>
              </a:rPr>
              <a:t>minimis, první kontrola při podání žádosti, </a:t>
            </a:r>
            <a:r>
              <a:rPr lang="cs-CZ" dirty="0">
                <a:latin typeface="Myriad Pro"/>
              </a:rPr>
              <a:t>druhá kontrola proběhne před vydáním </a:t>
            </a:r>
            <a:r>
              <a:rPr lang="cs-CZ" dirty="0" smtClean="0">
                <a:latin typeface="Myriad Pro"/>
              </a:rPr>
              <a:t>Rozhodnutí. </a:t>
            </a:r>
          </a:p>
        </p:txBody>
      </p:sp>
    </p:spTree>
    <p:extLst>
      <p:ext uri="{BB962C8B-B14F-4D97-AF65-F5344CB8AC3E}">
        <p14:creationId xmlns:p14="http://schemas.microsoft.com/office/powerpoint/2010/main" val="6757536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 </a:t>
            </a:r>
            <a:r>
              <a:rPr lang="cs-CZ" sz="2400" cap="none" dirty="0" smtClean="0"/>
              <a:t>a</a:t>
            </a:r>
            <a:r>
              <a:rPr lang="cs-CZ" sz="2400" dirty="0" smtClean="0"/>
              <a:t> 12</a:t>
            </a:r>
            <a:r>
              <a:rPr lang="cs-CZ" sz="2400" dirty="0" smtClean="0">
                <a:solidFill>
                  <a:prstClr val="black"/>
                </a:solidFill>
              </a:rPr>
              <a:t>. </a:t>
            </a:r>
            <a:r>
              <a:rPr lang="cs-CZ" sz="2400" dirty="0">
                <a:solidFill>
                  <a:prstClr val="black"/>
                </a:solidFill>
              </a:rPr>
              <a:t>výzva IROP </a:t>
            </a:r>
            <a:r>
              <a:rPr lang="cs-CZ" sz="2400" dirty="0" smtClean="0">
                <a:solidFill>
                  <a:prstClr val="black"/>
                </a:solidFill>
              </a:rPr>
              <a:t>– sociální podnikání </a:t>
            </a:r>
            <a:r>
              <a:rPr lang="en-US" dirty="0"/>
              <a:t/>
            </a:r>
            <a:br>
              <a:rPr lang="en-US" dirty="0"/>
            </a:br>
            <a:endParaRPr lang="en-US" dirty="0"/>
          </a:p>
        </p:txBody>
      </p:sp>
      <p:sp>
        <p:nvSpPr>
          <p:cNvPr id="3" name="Content Placeholder 2"/>
          <p:cNvSpPr>
            <a:spLocks noGrp="1"/>
          </p:cNvSpPr>
          <p:nvPr>
            <p:ph idx="1"/>
          </p:nvPr>
        </p:nvSpPr>
        <p:spPr>
          <a:xfrm>
            <a:off x="457200" y="1176223"/>
            <a:ext cx="8229600" cy="5081701"/>
          </a:xfrm>
        </p:spPr>
        <p:txBody>
          <a:bodyPr>
            <a:noAutofit/>
          </a:bodyPr>
          <a:lstStyle/>
          <a:p>
            <a:pPr marL="0" lvl="0" indent="0">
              <a:buNone/>
            </a:pPr>
            <a:r>
              <a:rPr lang="cs-CZ" sz="2000" b="1" dirty="0"/>
              <a:t>Komplementarita s ostatními operačními </a:t>
            </a:r>
            <a:r>
              <a:rPr lang="cs-CZ" sz="2000" b="1" dirty="0" smtClean="0"/>
              <a:t>programy:</a:t>
            </a:r>
          </a:p>
          <a:p>
            <a:pPr marL="0" lvl="0" indent="0">
              <a:buNone/>
            </a:pPr>
            <a:endParaRPr lang="cs-CZ" sz="2000" b="1" dirty="0" smtClean="0"/>
          </a:p>
          <a:p>
            <a:pPr lvl="0"/>
            <a:r>
              <a:rPr lang="cs-CZ" sz="2000" b="1" dirty="0" smtClean="0"/>
              <a:t>Operační program Zaměstnanost </a:t>
            </a:r>
            <a:r>
              <a:rPr lang="cs-CZ" sz="2000" dirty="0" smtClean="0"/>
              <a:t>specifický cíl </a:t>
            </a:r>
            <a:r>
              <a:rPr lang="cs-CZ" sz="2000" dirty="0"/>
              <a:t>2.1 Aktivní </a:t>
            </a:r>
            <a:r>
              <a:rPr lang="cs-CZ" sz="2000" dirty="0" smtClean="0"/>
              <a:t>začleňování.</a:t>
            </a:r>
          </a:p>
          <a:p>
            <a:pPr lvl="0"/>
            <a:endParaRPr lang="cs-CZ" sz="2000" dirty="0"/>
          </a:p>
          <a:p>
            <a:pPr lvl="0"/>
            <a:r>
              <a:rPr lang="cs-CZ" sz="2000" b="1" dirty="0" smtClean="0"/>
              <a:t>Operační program </a:t>
            </a:r>
            <a:r>
              <a:rPr lang="cs-CZ" sz="2000" b="1" dirty="0"/>
              <a:t>Praha – pól růstu </a:t>
            </a:r>
            <a:r>
              <a:rPr lang="cs-CZ" sz="2000" b="1" dirty="0" smtClean="0"/>
              <a:t>ČR </a:t>
            </a:r>
            <a:r>
              <a:rPr lang="cs-CZ" sz="2000" dirty="0" smtClean="0"/>
              <a:t>specifický cíl </a:t>
            </a:r>
            <a:r>
              <a:rPr lang="cs-CZ" sz="2000" dirty="0"/>
              <a:t>3.2 Posílená infrastruktura pro sociální </a:t>
            </a:r>
            <a:r>
              <a:rPr lang="cs-CZ" sz="2000" dirty="0" smtClean="0"/>
              <a:t>podnikání</a:t>
            </a:r>
            <a:r>
              <a:rPr lang="cs-CZ" sz="2000" b="1" dirty="0" smtClean="0"/>
              <a:t>.</a:t>
            </a:r>
          </a:p>
          <a:p>
            <a:pPr lvl="0"/>
            <a:endParaRPr lang="cs-CZ" sz="2000" b="1" dirty="0" smtClean="0"/>
          </a:p>
          <a:p>
            <a:r>
              <a:rPr lang="cs-CZ" sz="2000" b="1" dirty="0" smtClean="0"/>
              <a:t>Program rozvoje venkova </a:t>
            </a:r>
            <a:r>
              <a:rPr lang="cs-CZ" sz="2000" dirty="0" smtClean="0"/>
              <a:t>- místní </a:t>
            </a:r>
            <a:r>
              <a:rPr lang="cs-CZ" sz="2000" dirty="0"/>
              <a:t>akční skupiny mohou do svých strategií začlenit z PRV oblast </a:t>
            </a:r>
            <a:r>
              <a:rPr lang="cs-CZ" sz="2000" dirty="0" smtClean="0"/>
              <a:t>nezemědělského podnikání, rozvoj agroturistických služeb.</a:t>
            </a:r>
          </a:p>
          <a:p>
            <a:pPr marL="0" indent="0">
              <a:buNone/>
            </a:pPr>
            <a:endParaRPr lang="cs-CZ" sz="1600" dirty="0" smtClean="0"/>
          </a:p>
          <a:p>
            <a:pPr marL="0" indent="0">
              <a:buNone/>
            </a:pPr>
            <a:endParaRPr lang="cs-CZ" sz="1600" dirty="0"/>
          </a:p>
          <a:p>
            <a:pPr marL="0" lvl="0" indent="0">
              <a:buNone/>
            </a:pPr>
            <a:endParaRPr lang="cs-CZ" sz="1600" b="1" dirty="0" smtClean="0"/>
          </a:p>
          <a:p>
            <a:pPr marL="0" lvl="0" indent="0">
              <a:buNone/>
            </a:pPr>
            <a:r>
              <a:rPr lang="cs-CZ" sz="1600" dirty="0" smtClean="0"/>
              <a:t>   </a:t>
            </a:r>
            <a:endParaRPr lang="cs-CZ" sz="1600"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39</a:t>
            </a:fld>
            <a:endParaRPr lang="en-US" dirty="0"/>
          </a:p>
        </p:txBody>
      </p:sp>
    </p:spTree>
    <p:extLst>
      <p:ext uri="{BB962C8B-B14F-4D97-AF65-F5344CB8AC3E}">
        <p14:creationId xmlns:p14="http://schemas.microsoft.com/office/powerpoint/2010/main" val="3596274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a:t>Role MMR </a:t>
            </a:r>
            <a:r>
              <a:rPr lang="cs-CZ" sz="3200" cap="none" dirty="0"/>
              <a:t>a</a:t>
            </a:r>
            <a:r>
              <a:rPr lang="cs-CZ" sz="3200" dirty="0"/>
              <a:t> CRR</a:t>
            </a:r>
          </a:p>
        </p:txBody>
      </p:sp>
      <p:sp>
        <p:nvSpPr>
          <p:cNvPr id="3" name="Zástupný symbol pro obsah 2"/>
          <p:cNvSpPr>
            <a:spLocks noGrp="1"/>
          </p:cNvSpPr>
          <p:nvPr>
            <p:ph idx="1"/>
          </p:nvPr>
        </p:nvSpPr>
        <p:spPr>
          <a:xfrm>
            <a:off x="457200" y="1417638"/>
            <a:ext cx="8229600" cy="4525963"/>
          </a:xfrm>
        </p:spPr>
        <p:txBody>
          <a:bodyPr>
            <a:normAutofit fontScale="92500" lnSpcReduction="20000"/>
          </a:bodyPr>
          <a:lstStyle/>
          <a:p>
            <a:pPr marL="0" lvl="0" indent="0">
              <a:lnSpc>
                <a:spcPct val="150000"/>
              </a:lnSpc>
              <a:buNone/>
            </a:pPr>
            <a:r>
              <a:rPr lang="cs-CZ" sz="2200" b="1" dirty="0">
                <a:solidFill>
                  <a:prstClr val="black"/>
                </a:solidFill>
              </a:rPr>
              <a:t>Ministerstvo pro místní rozvoj České republiky</a:t>
            </a:r>
          </a:p>
          <a:p>
            <a:pPr marL="0" lvl="0" indent="0">
              <a:lnSpc>
                <a:spcPct val="150000"/>
              </a:lnSpc>
              <a:buNone/>
            </a:pPr>
            <a:r>
              <a:rPr lang="cs-CZ" sz="2200" dirty="0">
                <a:solidFill>
                  <a:prstClr val="black"/>
                </a:solidFill>
              </a:rPr>
              <a:t>= Řídicí orgán IROP (ŘO IROP)</a:t>
            </a:r>
          </a:p>
          <a:p>
            <a:pPr lvl="0">
              <a:lnSpc>
                <a:spcPct val="150000"/>
              </a:lnSpc>
              <a:buFont typeface="Arial" panose="020B0604020202020204" pitchFamily="34" charset="0"/>
              <a:buChar char="•"/>
            </a:pPr>
            <a:r>
              <a:rPr lang="cs-CZ" sz="2200" dirty="0">
                <a:solidFill>
                  <a:prstClr val="black"/>
                </a:solidFill>
              </a:rPr>
              <a:t>řízení programu</a:t>
            </a:r>
          </a:p>
          <a:p>
            <a:pPr lvl="0">
              <a:lnSpc>
                <a:spcPct val="150000"/>
              </a:lnSpc>
              <a:buFont typeface="Arial" panose="020B0604020202020204" pitchFamily="34" charset="0"/>
              <a:buChar char="•"/>
            </a:pPr>
            <a:r>
              <a:rPr lang="cs-CZ" sz="2200" dirty="0">
                <a:solidFill>
                  <a:prstClr val="black"/>
                </a:solidFill>
              </a:rPr>
              <a:t>příprava výzev a pravidel pro žadatele a příjemce, </a:t>
            </a:r>
          </a:p>
          <a:p>
            <a:pPr lvl="0">
              <a:lnSpc>
                <a:spcPct val="150000"/>
              </a:lnSpc>
              <a:buFont typeface="Arial" panose="020B0604020202020204" pitchFamily="34" charset="0"/>
              <a:buChar char="•"/>
            </a:pPr>
            <a:r>
              <a:rPr lang="cs-CZ" sz="2200" dirty="0">
                <a:solidFill>
                  <a:prstClr val="black"/>
                </a:solidFill>
              </a:rPr>
              <a:t>poskytovatel dotace </a:t>
            </a:r>
          </a:p>
          <a:p>
            <a:pPr marL="0" lvl="0" indent="0" algn="just" eaLnBrk="0" fontAlgn="base" hangingPunct="0">
              <a:lnSpc>
                <a:spcPct val="150000"/>
              </a:lnSpc>
              <a:spcAft>
                <a:spcPct val="0"/>
              </a:spcAft>
              <a:buNone/>
            </a:pPr>
            <a:r>
              <a:rPr lang="cs-CZ" sz="2200" b="1" dirty="0">
                <a:solidFill>
                  <a:prstClr val="black"/>
                </a:solidFill>
              </a:rPr>
              <a:t>Centrum pro regionální rozvoj České republiky</a:t>
            </a:r>
          </a:p>
          <a:p>
            <a:pPr marL="0" lvl="0" indent="0" algn="just" eaLnBrk="0" fontAlgn="base" hangingPunct="0">
              <a:lnSpc>
                <a:spcPct val="150000"/>
              </a:lnSpc>
              <a:spcAft>
                <a:spcPct val="0"/>
              </a:spcAft>
              <a:buNone/>
            </a:pPr>
            <a:r>
              <a:rPr lang="cs-CZ" sz="2200" dirty="0">
                <a:solidFill>
                  <a:prstClr val="black"/>
                </a:solidFill>
              </a:rPr>
              <a:t>= zprostředkující subjekt pro IROP</a:t>
            </a:r>
          </a:p>
          <a:p>
            <a:pPr lvl="0" algn="just" eaLnBrk="0" fontAlgn="base" hangingPunct="0">
              <a:lnSpc>
                <a:spcPct val="150000"/>
              </a:lnSpc>
              <a:spcAft>
                <a:spcPct val="0"/>
              </a:spcAft>
              <a:buFont typeface="Arial" panose="020B0604020202020204" pitchFamily="34" charset="0"/>
              <a:buChar char="•"/>
            </a:pPr>
            <a:r>
              <a:rPr lang="cs-CZ" sz="2200" dirty="0">
                <a:solidFill>
                  <a:prstClr val="black"/>
                </a:solidFill>
              </a:rPr>
              <a:t>konzultace, příjem a hodnocení žádostí o podporu, kontroly projektů, kontroly žádostí o platbu, administrace změn, zpracování podkladů pro certifikaci</a:t>
            </a:r>
          </a:p>
          <a:p>
            <a:endParaRPr lang="cs-CZ" dirty="0"/>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a:t>
            </a:fld>
            <a:endParaRPr lang="en-US" dirty="0"/>
          </a:p>
        </p:txBody>
      </p:sp>
      <p:pic>
        <p:nvPicPr>
          <p:cNvPr id="5"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2283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 </a:t>
            </a:r>
            <a:r>
              <a:rPr lang="cs-CZ" sz="2400" cap="none" dirty="0" smtClean="0"/>
              <a:t>a</a:t>
            </a:r>
            <a:r>
              <a:rPr lang="cs-CZ" sz="2400" dirty="0" smtClean="0"/>
              <a:t> 12</a:t>
            </a:r>
            <a:r>
              <a:rPr lang="cs-CZ" sz="2400" dirty="0" smtClean="0">
                <a:solidFill>
                  <a:prstClr val="black"/>
                </a:solidFill>
              </a:rPr>
              <a:t>. </a:t>
            </a:r>
            <a:r>
              <a:rPr lang="cs-CZ" sz="2400" dirty="0">
                <a:solidFill>
                  <a:prstClr val="black"/>
                </a:solidFill>
              </a:rPr>
              <a:t>výzva IROP </a:t>
            </a:r>
            <a:r>
              <a:rPr lang="cs-CZ" sz="2400" dirty="0" smtClean="0">
                <a:solidFill>
                  <a:prstClr val="black"/>
                </a:solidFill>
              </a:rPr>
              <a:t>– sociální podnikání</a:t>
            </a:r>
            <a:r>
              <a:rPr lang="en-US" dirty="0"/>
              <a:t/>
            </a:r>
            <a:br>
              <a:rPr lang="en-US" dirty="0"/>
            </a:br>
            <a:endParaRPr lang="en-US" dirty="0"/>
          </a:p>
        </p:txBody>
      </p:sp>
      <p:sp>
        <p:nvSpPr>
          <p:cNvPr id="3" name="Content Placeholder 2"/>
          <p:cNvSpPr>
            <a:spLocks noGrp="1"/>
          </p:cNvSpPr>
          <p:nvPr>
            <p:ph idx="1"/>
          </p:nvPr>
        </p:nvSpPr>
        <p:spPr>
          <a:xfrm>
            <a:off x="457200" y="1176224"/>
            <a:ext cx="8229600" cy="4893868"/>
          </a:xfrm>
        </p:spPr>
        <p:txBody>
          <a:bodyPr>
            <a:noAutofit/>
          </a:bodyPr>
          <a:lstStyle/>
          <a:p>
            <a:pPr marL="0" lvl="0" indent="0">
              <a:buNone/>
            </a:pPr>
            <a:r>
              <a:rPr lang="pl-PL" sz="1800" b="1" u="sng" dirty="0" smtClean="0"/>
              <a:t>Podporované aktivity:</a:t>
            </a:r>
          </a:p>
          <a:p>
            <a:pPr marL="0" indent="0" eaLnBrk="0" fontAlgn="base" hangingPunct="0">
              <a:lnSpc>
                <a:spcPct val="170000"/>
              </a:lnSpc>
              <a:spcAft>
                <a:spcPct val="0"/>
              </a:spcAft>
              <a:buNone/>
            </a:pPr>
            <a:r>
              <a:rPr lang="cs-CZ" sz="1800" b="1" dirty="0" smtClean="0"/>
              <a:t>Nová </a:t>
            </a:r>
            <a:r>
              <a:rPr lang="cs-CZ" sz="1800" b="1" dirty="0"/>
              <a:t>výstavba</a:t>
            </a:r>
            <a:r>
              <a:rPr lang="cs-CZ" sz="1800" dirty="0"/>
              <a:t>, </a:t>
            </a:r>
            <a:r>
              <a:rPr lang="cs-CZ" sz="1800" b="1" dirty="0"/>
              <a:t>nákup objektů</a:t>
            </a:r>
            <a:r>
              <a:rPr lang="cs-CZ" sz="1800" dirty="0"/>
              <a:t>, </a:t>
            </a:r>
            <a:r>
              <a:rPr lang="cs-CZ" sz="1800" b="1" dirty="0"/>
              <a:t>stavební úpravy</a:t>
            </a:r>
            <a:r>
              <a:rPr lang="cs-CZ" sz="1800" dirty="0"/>
              <a:t>, </a:t>
            </a:r>
            <a:r>
              <a:rPr lang="cs-CZ" sz="1800" b="1" dirty="0"/>
              <a:t>nákup zařízení a vybavení</a:t>
            </a:r>
            <a:r>
              <a:rPr lang="cs-CZ" sz="1800" dirty="0"/>
              <a:t>, které vytvoří podmínky pro sociální podnikání. </a:t>
            </a:r>
          </a:p>
          <a:p>
            <a:pPr marL="0" indent="0" eaLnBrk="0" fontAlgn="base" hangingPunct="0">
              <a:lnSpc>
                <a:spcPct val="170000"/>
              </a:lnSpc>
              <a:spcAft>
                <a:spcPct val="0"/>
              </a:spcAft>
              <a:buNone/>
            </a:pPr>
            <a:r>
              <a:rPr lang="cs-CZ" sz="1800" dirty="0" smtClean="0"/>
              <a:t>-   </a:t>
            </a:r>
            <a:r>
              <a:rPr lang="cs-CZ" sz="1800" b="1" dirty="0" smtClean="0"/>
              <a:t>Vznik nového sociálního podniku</a:t>
            </a:r>
          </a:p>
          <a:p>
            <a:pPr eaLnBrk="0" fontAlgn="base" hangingPunct="0">
              <a:lnSpc>
                <a:spcPct val="170000"/>
              </a:lnSpc>
              <a:spcAft>
                <a:spcPct val="0"/>
              </a:spcAft>
              <a:buFontTx/>
              <a:buChar char="-"/>
            </a:pPr>
            <a:r>
              <a:rPr lang="cs-CZ" sz="1800" b="1" dirty="0" smtClean="0"/>
              <a:t>Personální a produkční rozšíření podniku</a:t>
            </a:r>
          </a:p>
          <a:p>
            <a:pPr marL="361950" indent="0">
              <a:buNone/>
            </a:pPr>
            <a:r>
              <a:rPr lang="cs-CZ" sz="1800" dirty="0" smtClean="0"/>
              <a:t>Rozšířením </a:t>
            </a:r>
            <a:r>
              <a:rPr lang="cs-CZ" sz="1800" dirty="0"/>
              <a:t>produkční kapacity se rozumí: </a:t>
            </a:r>
          </a:p>
          <a:p>
            <a:pPr marL="542925" lvl="0" indent="-180975"/>
            <a:r>
              <a:rPr lang="cs-CZ" sz="1800" dirty="0"/>
              <a:t>rozšíření nabízených produktů a služeb, </a:t>
            </a:r>
          </a:p>
          <a:p>
            <a:pPr marL="542925" lvl="0" indent="-180975"/>
            <a:r>
              <a:rPr lang="cs-CZ" sz="1800" dirty="0"/>
              <a:t>rozšíření prostorové kapacity podniku, </a:t>
            </a:r>
          </a:p>
          <a:p>
            <a:pPr marL="542925" lvl="0" indent="-180975"/>
            <a:r>
              <a:rPr lang="cs-CZ" sz="1800" dirty="0"/>
              <a:t>zavedení nových technologií výroby,</a:t>
            </a:r>
          </a:p>
          <a:p>
            <a:pPr marL="542925" lvl="0" indent="-180975"/>
            <a:r>
              <a:rPr lang="cs-CZ" sz="1800" dirty="0"/>
              <a:t>zefektivnění procesů v podniku,</a:t>
            </a:r>
          </a:p>
          <a:p>
            <a:pPr marL="542925" indent="-180975"/>
            <a:r>
              <a:rPr lang="cs-CZ" sz="1800" dirty="0"/>
              <a:t>zřízení divize na novém místě nebo v jiném regionu</a:t>
            </a:r>
            <a:endParaRPr lang="cs-CZ" sz="1800" dirty="0" smtClean="0"/>
          </a:p>
          <a:p>
            <a:pPr eaLnBrk="0" fontAlgn="base" hangingPunct="0">
              <a:lnSpc>
                <a:spcPct val="170000"/>
              </a:lnSpc>
              <a:spcAft>
                <a:spcPct val="0"/>
              </a:spcAft>
              <a:buFontTx/>
              <a:buChar char="-"/>
            </a:pPr>
            <a:r>
              <a:rPr lang="cs-CZ" sz="1800" b="1" dirty="0" smtClean="0"/>
              <a:t>Vznik nových nebo rozšíření podnikatelských aktivit OSVČ</a:t>
            </a:r>
            <a:endParaRPr lang="cs-CZ" sz="1800" b="1"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40</a:t>
            </a:fld>
            <a:endParaRPr lang="en-US" dirty="0"/>
          </a:p>
        </p:txBody>
      </p:sp>
    </p:spTree>
    <p:extLst>
      <p:ext uri="{BB962C8B-B14F-4D97-AF65-F5344CB8AC3E}">
        <p14:creationId xmlns:p14="http://schemas.microsoft.com/office/powerpoint/2010/main" val="6749896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62"/>
          </a:xfrm>
        </p:spPr>
        <p:txBody>
          <a:bodyPr/>
          <a:lstStyle/>
          <a:p>
            <a:r>
              <a:rPr lang="cs-CZ" sz="2400" dirty="0" smtClean="0">
                <a:solidFill>
                  <a:prstClr val="black"/>
                </a:solidFill>
              </a:rPr>
              <a:t>11.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sociální podnikání</a:t>
            </a:r>
            <a:endParaRPr lang="cs-CZ" dirty="0"/>
          </a:p>
        </p:txBody>
      </p:sp>
      <p:sp>
        <p:nvSpPr>
          <p:cNvPr id="3" name="Zástupný symbol pro obsah 2"/>
          <p:cNvSpPr>
            <a:spLocks noGrp="1"/>
          </p:cNvSpPr>
          <p:nvPr>
            <p:ph idx="1"/>
          </p:nvPr>
        </p:nvSpPr>
        <p:spPr>
          <a:xfrm>
            <a:off x="457200" y="1143000"/>
            <a:ext cx="8229600" cy="4629149"/>
          </a:xfrm>
        </p:spPr>
        <p:txBody>
          <a:bodyPr>
            <a:normAutofit fontScale="25000" lnSpcReduction="20000"/>
          </a:bodyPr>
          <a:lstStyle/>
          <a:p>
            <a:pPr marL="0" indent="0">
              <a:buNone/>
            </a:pPr>
            <a:r>
              <a:rPr lang="cs-CZ" sz="8000" b="1" dirty="0" smtClean="0"/>
              <a:t>Oprávnění žadatelé:</a:t>
            </a:r>
          </a:p>
          <a:p>
            <a:pPr marL="0" indent="0">
              <a:buNone/>
            </a:pPr>
            <a:endParaRPr lang="cs-CZ" sz="4800" b="1" dirty="0" smtClean="0"/>
          </a:p>
          <a:p>
            <a:pPr lvl="0"/>
            <a:r>
              <a:rPr lang="cs-CZ" sz="8000" b="1" dirty="0"/>
              <a:t>osoby samostatně výdělečně činné</a:t>
            </a:r>
            <a:r>
              <a:rPr lang="cs-CZ" sz="8000" dirty="0"/>
              <a:t> (dále jen „OSVČ“) podle zákona č. 155/1995 Sb., o důchodovém pojištění:</a:t>
            </a:r>
          </a:p>
          <a:p>
            <a:pPr marL="361950" lvl="0" indent="0">
              <a:buNone/>
            </a:pPr>
            <a:r>
              <a:rPr lang="cs-CZ" sz="8000" dirty="0" smtClean="0"/>
              <a:t>(OSVČ </a:t>
            </a:r>
            <a:r>
              <a:rPr lang="cs-CZ" sz="8000" dirty="0"/>
              <a:t>musí být z cílových </a:t>
            </a:r>
            <a:r>
              <a:rPr lang="cs-CZ" sz="8000" dirty="0" smtClean="0"/>
              <a:t>skupin, </a:t>
            </a:r>
            <a:r>
              <a:rPr lang="cs-CZ" sz="8000" dirty="0"/>
              <a:t>pokud nemá </a:t>
            </a:r>
            <a:r>
              <a:rPr lang="cs-CZ" sz="8000" dirty="0" smtClean="0"/>
              <a:t>zaměstnance</a:t>
            </a:r>
            <a:r>
              <a:rPr lang="cs-CZ" sz="8000" dirty="0"/>
              <a:t>;</a:t>
            </a:r>
            <a:r>
              <a:rPr lang="cs-CZ" sz="8000" dirty="0" smtClean="0"/>
              <a:t> OSVČ </a:t>
            </a:r>
            <a:r>
              <a:rPr lang="cs-CZ" sz="8000" dirty="0"/>
              <a:t>nemusí být z cílových skupin v případě, že má </a:t>
            </a:r>
            <a:r>
              <a:rPr lang="cs-CZ" sz="8000" dirty="0" smtClean="0"/>
              <a:t>zaměstnance); </a:t>
            </a:r>
            <a:endParaRPr lang="cs-CZ" sz="8000" dirty="0"/>
          </a:p>
          <a:p>
            <a:pPr lvl="0"/>
            <a:r>
              <a:rPr lang="cs-CZ" sz="8000" b="1" dirty="0"/>
              <a:t>obchodní korporace</a:t>
            </a:r>
            <a:r>
              <a:rPr lang="cs-CZ" sz="8000" dirty="0"/>
              <a:t> vymezené zákonem č. 90/2012 Sb., o obchodních korporacích:</a:t>
            </a:r>
          </a:p>
          <a:p>
            <a:pPr lvl="1"/>
            <a:r>
              <a:rPr lang="cs-CZ" sz="8000" dirty="0"/>
              <a:t>veřejná obchodní společnost,</a:t>
            </a:r>
          </a:p>
          <a:p>
            <a:pPr lvl="1"/>
            <a:r>
              <a:rPr lang="cs-CZ" sz="8000" dirty="0"/>
              <a:t>komanditní společnost,</a:t>
            </a:r>
          </a:p>
          <a:p>
            <a:pPr lvl="1"/>
            <a:r>
              <a:rPr lang="cs-CZ" sz="8000" dirty="0"/>
              <a:t>společnost s ručením omezeným,</a:t>
            </a:r>
          </a:p>
          <a:p>
            <a:pPr lvl="1"/>
            <a:r>
              <a:rPr lang="cs-CZ" sz="8000" dirty="0"/>
              <a:t>akciová společnost,</a:t>
            </a:r>
          </a:p>
          <a:p>
            <a:pPr lvl="1"/>
            <a:r>
              <a:rPr lang="cs-CZ" sz="8000" dirty="0"/>
              <a:t>evropská společnost, </a:t>
            </a:r>
          </a:p>
          <a:p>
            <a:pPr lvl="1"/>
            <a:r>
              <a:rPr lang="cs-CZ" sz="8000" dirty="0"/>
              <a:t>evropské hospodářské zájmové sdružení,</a:t>
            </a:r>
          </a:p>
          <a:p>
            <a:pPr lvl="1"/>
            <a:r>
              <a:rPr lang="cs-CZ" sz="8000" dirty="0" smtClean="0"/>
              <a:t>družstva</a:t>
            </a:r>
            <a:endParaRPr lang="cs-CZ" sz="8000" dirty="0"/>
          </a:p>
          <a:p>
            <a:pPr marL="0" indent="0">
              <a:buNone/>
            </a:pPr>
            <a:r>
              <a:rPr lang="cs-CZ" sz="4300" dirty="0" smtClean="0"/>
              <a:t>  </a:t>
            </a:r>
          </a:p>
          <a:p>
            <a:pPr marL="0" indent="0">
              <a:buNone/>
            </a:pPr>
            <a:endParaRPr lang="cs-CZ" sz="2100" dirty="0"/>
          </a:p>
          <a:p>
            <a:pPr marL="0" indent="0">
              <a:buNone/>
            </a:pPr>
            <a:endParaRPr lang="cs-CZ" sz="2100" dirty="0"/>
          </a:p>
          <a:p>
            <a:endParaRPr lang="cs-CZ" dirty="0"/>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41</a:t>
            </a:fld>
            <a:endParaRPr lang="en-US"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658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62"/>
          </a:xfrm>
        </p:spPr>
        <p:txBody>
          <a:bodyPr/>
          <a:lstStyle/>
          <a:p>
            <a:r>
              <a:rPr lang="cs-CZ" sz="2400" dirty="0" smtClean="0">
                <a:solidFill>
                  <a:prstClr val="black"/>
                </a:solidFill>
              </a:rPr>
              <a:t>11.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sociální podnikání</a:t>
            </a:r>
            <a:endParaRPr lang="cs-CZ" dirty="0"/>
          </a:p>
        </p:txBody>
      </p:sp>
      <p:sp>
        <p:nvSpPr>
          <p:cNvPr id="3" name="Zástupný symbol pro obsah 2"/>
          <p:cNvSpPr>
            <a:spLocks noGrp="1"/>
          </p:cNvSpPr>
          <p:nvPr>
            <p:ph idx="1"/>
          </p:nvPr>
        </p:nvSpPr>
        <p:spPr>
          <a:xfrm>
            <a:off x="457200" y="1143001"/>
            <a:ext cx="8229600" cy="4200524"/>
          </a:xfrm>
        </p:spPr>
        <p:txBody>
          <a:bodyPr>
            <a:normAutofit fontScale="32500" lnSpcReduction="20000"/>
          </a:bodyPr>
          <a:lstStyle/>
          <a:p>
            <a:pPr marL="0" indent="0">
              <a:buNone/>
            </a:pPr>
            <a:r>
              <a:rPr lang="cs-CZ" sz="6200" b="1" dirty="0" smtClean="0"/>
              <a:t>Oprávnění žadatelé:</a:t>
            </a:r>
          </a:p>
          <a:p>
            <a:pPr marL="0" indent="0">
              <a:buNone/>
            </a:pPr>
            <a:endParaRPr lang="cs-CZ" sz="4800" b="1" dirty="0" smtClean="0"/>
          </a:p>
          <a:p>
            <a:pPr lvl="0"/>
            <a:r>
              <a:rPr lang="cs-CZ" sz="6400" b="1" dirty="0" smtClean="0"/>
              <a:t>nestátní </a:t>
            </a:r>
            <a:r>
              <a:rPr lang="cs-CZ" sz="6400" b="1" dirty="0"/>
              <a:t>neziskové organizace</a:t>
            </a:r>
            <a:endParaRPr lang="cs-CZ" sz="6400" dirty="0"/>
          </a:p>
          <a:p>
            <a:pPr marL="809625" lvl="0" indent="-361950">
              <a:buFontTx/>
              <a:buChar char="‒"/>
              <a:tabLst>
                <a:tab pos="628650" algn="l"/>
              </a:tabLst>
            </a:pPr>
            <a:r>
              <a:rPr lang="cs-CZ" sz="6400" dirty="0" smtClean="0"/>
              <a:t>spolky, </a:t>
            </a:r>
          </a:p>
          <a:p>
            <a:pPr marL="809625" lvl="0" indent="-361950">
              <a:buFontTx/>
              <a:buChar char="‒"/>
              <a:tabLst>
                <a:tab pos="628650" algn="l"/>
              </a:tabLst>
            </a:pPr>
            <a:r>
              <a:rPr lang="cs-CZ" sz="6400" dirty="0" smtClean="0"/>
              <a:t>ústavy, </a:t>
            </a:r>
          </a:p>
          <a:p>
            <a:pPr marL="809625" lvl="0" indent="-361950">
              <a:buFontTx/>
              <a:buChar char="‒"/>
              <a:tabLst>
                <a:tab pos="628650" algn="l"/>
              </a:tabLst>
            </a:pPr>
            <a:r>
              <a:rPr lang="cs-CZ" sz="6400" dirty="0" smtClean="0"/>
              <a:t>nadace a nadační fondy podle zákona č. 89/2012 Sb., občanský zákoník, </a:t>
            </a:r>
          </a:p>
          <a:p>
            <a:pPr marL="809625" lvl="0" indent="-361950">
              <a:buFontTx/>
              <a:buChar char="‒"/>
              <a:tabLst>
                <a:tab pos="628650" algn="l"/>
              </a:tabLst>
            </a:pPr>
            <a:r>
              <a:rPr lang="cs-CZ" sz="6400" dirty="0" smtClean="0"/>
              <a:t>obecně </a:t>
            </a:r>
            <a:r>
              <a:rPr lang="cs-CZ" sz="6400" dirty="0"/>
              <a:t>prospěšné společnosti podle zákona č. 248/1995 Sb., o obecně prospěšných společnostech, </a:t>
            </a:r>
          </a:p>
          <a:p>
            <a:pPr marL="809625" lvl="0" indent="-361950">
              <a:buFontTx/>
              <a:buChar char="‒"/>
              <a:tabLst>
                <a:tab pos="628650" algn="l"/>
              </a:tabLst>
            </a:pPr>
            <a:r>
              <a:rPr lang="cs-CZ" sz="6400" dirty="0"/>
              <a:t>zájmová sdružení právnických osob, pokud těmito osobami jsou výše uvedené nestátní neziskové organizace;</a:t>
            </a:r>
          </a:p>
          <a:p>
            <a:pPr lvl="0"/>
            <a:r>
              <a:rPr lang="cs-CZ" sz="6400" b="1" dirty="0"/>
              <a:t>církve; </a:t>
            </a:r>
            <a:endParaRPr lang="cs-CZ" sz="6400" dirty="0"/>
          </a:p>
          <a:p>
            <a:pPr lvl="0"/>
            <a:r>
              <a:rPr lang="cs-CZ" sz="6400" b="1" dirty="0"/>
              <a:t>církevní organizace.</a:t>
            </a:r>
            <a:endParaRPr lang="cs-CZ" sz="6400" dirty="0"/>
          </a:p>
          <a:p>
            <a:pPr marL="0" indent="0">
              <a:buNone/>
            </a:pPr>
            <a:r>
              <a:rPr lang="cs-CZ" sz="4300" dirty="0" smtClean="0"/>
              <a:t>  </a:t>
            </a:r>
          </a:p>
          <a:p>
            <a:pPr marL="0" indent="0">
              <a:buNone/>
            </a:pPr>
            <a:endParaRPr lang="cs-CZ" sz="2100" dirty="0"/>
          </a:p>
          <a:p>
            <a:pPr marL="0" indent="0">
              <a:buNone/>
            </a:pPr>
            <a:endParaRPr lang="cs-CZ" sz="2100" dirty="0"/>
          </a:p>
          <a:p>
            <a:endParaRPr lang="cs-CZ" dirty="0"/>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42</a:t>
            </a:fld>
            <a:endParaRPr lang="en-US" dirty="0"/>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051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a 12. </a:t>
            </a:r>
            <a:r>
              <a:rPr lang="cs-CZ" sz="2400" dirty="0">
                <a:solidFill>
                  <a:prstClr val="black"/>
                </a:solidFill>
              </a:rPr>
              <a:t>výzva IROP – </a:t>
            </a:r>
            <a:r>
              <a:rPr lang="cs-CZ" sz="2400" dirty="0" smtClean="0">
                <a:solidFill>
                  <a:prstClr val="black"/>
                </a:solidFill>
              </a:rPr>
              <a:t>sociální podnikání</a:t>
            </a:r>
            <a:r>
              <a:rPr lang="en-US" dirty="0"/>
              <a:t/>
            </a:r>
            <a:br>
              <a:rPr lang="en-US" dirty="0"/>
            </a:br>
            <a:endParaRPr lang="en-US" dirty="0"/>
          </a:p>
        </p:txBody>
      </p:sp>
      <p:sp>
        <p:nvSpPr>
          <p:cNvPr id="3" name="Content Placeholder 2"/>
          <p:cNvSpPr>
            <a:spLocks noGrp="1"/>
          </p:cNvSpPr>
          <p:nvPr>
            <p:ph idx="1"/>
          </p:nvPr>
        </p:nvSpPr>
        <p:spPr>
          <a:xfrm>
            <a:off x="457200" y="1176224"/>
            <a:ext cx="8229600" cy="4893868"/>
          </a:xfrm>
        </p:spPr>
        <p:txBody>
          <a:bodyPr>
            <a:noAutofit/>
          </a:bodyPr>
          <a:lstStyle/>
          <a:p>
            <a:pPr marL="0" indent="0">
              <a:buNone/>
            </a:pPr>
            <a:r>
              <a:rPr lang="cs-CZ" sz="1600" dirty="0" smtClean="0"/>
              <a:t>V</a:t>
            </a:r>
            <a:r>
              <a:rPr lang="cs-CZ" sz="1600" dirty="0"/>
              <a:t> </a:t>
            </a:r>
            <a:r>
              <a:rPr lang="cs-CZ" sz="1600" dirty="0" smtClean="0"/>
              <a:t>těchto výzvách </a:t>
            </a:r>
            <a:r>
              <a:rPr lang="cs-CZ" sz="1600" b="1" dirty="0" smtClean="0"/>
              <a:t>nejsou obce </a:t>
            </a:r>
            <a:r>
              <a:rPr lang="cs-CZ" sz="1600" b="1" dirty="0"/>
              <a:t>a svazky </a:t>
            </a:r>
            <a:r>
              <a:rPr lang="cs-CZ" sz="1600" b="1" dirty="0" smtClean="0"/>
              <a:t>obcí oprávněnými </a:t>
            </a:r>
            <a:r>
              <a:rPr lang="cs-CZ" sz="1600" b="1" dirty="0"/>
              <a:t>žadateli</a:t>
            </a:r>
            <a:r>
              <a:rPr lang="cs-CZ" sz="1600" dirty="0" smtClean="0"/>
              <a:t>.</a:t>
            </a:r>
          </a:p>
          <a:p>
            <a:pPr marL="0" indent="0">
              <a:buNone/>
            </a:pPr>
            <a:r>
              <a:rPr lang="cs-CZ" sz="1600" dirty="0" smtClean="0"/>
              <a:t> </a:t>
            </a:r>
            <a:endParaRPr lang="cs-CZ" sz="1600" dirty="0"/>
          </a:p>
          <a:p>
            <a:pPr marL="0" indent="0">
              <a:buNone/>
            </a:pPr>
            <a:r>
              <a:rPr lang="cs-CZ" sz="1600" dirty="0" smtClean="0"/>
              <a:t>Vychází z principu sociálního podnikání:</a:t>
            </a:r>
          </a:p>
          <a:p>
            <a:r>
              <a:rPr lang="cs-CZ" sz="1600" b="1" dirty="0"/>
              <a:t>nezávislost (autonomie) v manažerském rozhodování a řízení na externích zakladatelích nebo zřizovatelích</a:t>
            </a:r>
          </a:p>
          <a:p>
            <a:pPr marL="0" indent="0">
              <a:buNone/>
            </a:pPr>
            <a:endParaRPr lang="cs-CZ" sz="1600" dirty="0" smtClean="0"/>
          </a:p>
          <a:p>
            <a:pPr marL="0" indent="0">
              <a:buNone/>
            </a:pPr>
            <a:r>
              <a:rPr lang="cs-CZ" sz="1600" dirty="0" smtClean="0"/>
              <a:t>Nezávislostí </a:t>
            </a:r>
            <a:r>
              <a:rPr lang="cs-CZ" sz="1600" dirty="0"/>
              <a:t>se </a:t>
            </a:r>
            <a:r>
              <a:rPr lang="cs-CZ" sz="1600" dirty="0" smtClean="0"/>
              <a:t>míní </a:t>
            </a:r>
            <a:r>
              <a:rPr lang="cs-CZ" sz="1600" dirty="0"/>
              <a:t>autonomie v manažerském rozhodování a řízení. </a:t>
            </a:r>
            <a:r>
              <a:rPr lang="cs-CZ" sz="1600" dirty="0" smtClean="0"/>
              <a:t>Pokud by </a:t>
            </a:r>
            <a:r>
              <a:rPr lang="cs-CZ" sz="1600" dirty="0"/>
              <a:t>jedním ze zřizovatelů </a:t>
            </a:r>
            <a:r>
              <a:rPr lang="cs-CZ" sz="1600" dirty="0" smtClean="0"/>
              <a:t>byla obec</a:t>
            </a:r>
            <a:r>
              <a:rPr lang="cs-CZ" sz="1600" dirty="0"/>
              <a:t>, její celkový vlastnický podíl v podniku </a:t>
            </a:r>
            <a:r>
              <a:rPr lang="cs-CZ" sz="1600" dirty="0" smtClean="0"/>
              <a:t>by musel </a:t>
            </a:r>
            <a:r>
              <a:rPr lang="cs-CZ" sz="1600" dirty="0"/>
              <a:t>být menší než </a:t>
            </a:r>
            <a:r>
              <a:rPr lang="cs-CZ" sz="1600" dirty="0" smtClean="0"/>
              <a:t>50 %. Pokud by </a:t>
            </a:r>
            <a:r>
              <a:rPr lang="cs-CZ" sz="1600" dirty="0"/>
              <a:t>zřizovatelem </a:t>
            </a:r>
            <a:r>
              <a:rPr lang="cs-CZ" sz="1600" dirty="0" smtClean="0"/>
              <a:t>bylo více </a:t>
            </a:r>
            <a:r>
              <a:rPr lang="cs-CZ" sz="1600" dirty="0"/>
              <a:t>obcí, vlastnický podíl každé z těchto obcí </a:t>
            </a:r>
            <a:r>
              <a:rPr lang="cs-CZ" sz="1600" dirty="0" smtClean="0"/>
              <a:t>by musel </a:t>
            </a:r>
            <a:r>
              <a:rPr lang="cs-CZ" sz="1600" dirty="0"/>
              <a:t>být menší než 50 %. </a:t>
            </a:r>
          </a:p>
          <a:p>
            <a:pPr marL="0" indent="0">
              <a:buNone/>
            </a:pPr>
            <a:endParaRPr lang="cs-CZ" sz="1600" b="1" dirty="0" smtClean="0"/>
          </a:p>
          <a:p>
            <a:pPr marL="0" indent="0">
              <a:buNone/>
            </a:pPr>
            <a:r>
              <a:rPr lang="cs-CZ" sz="1600" b="1" dirty="0" smtClean="0"/>
              <a:t>Možnosti pro obce</a:t>
            </a:r>
          </a:p>
          <a:p>
            <a:pPr marL="0" indent="0">
              <a:buNone/>
            </a:pPr>
            <a:r>
              <a:rPr lang="cs-CZ" sz="1600" dirty="0" smtClean="0"/>
              <a:t>Zapojení obcí </a:t>
            </a:r>
            <a:r>
              <a:rPr lang="cs-CZ" sz="1600" dirty="0"/>
              <a:t>je možné </a:t>
            </a:r>
            <a:r>
              <a:rPr lang="cs-CZ" sz="1600" b="1" dirty="0"/>
              <a:t>založením obchodní korporace</a:t>
            </a:r>
            <a:r>
              <a:rPr lang="cs-CZ" sz="1600" dirty="0"/>
              <a:t>, která bude v manažerském rozhodování a řízení nezávislá na externích zakladatelích nebo </a:t>
            </a:r>
            <a:r>
              <a:rPr lang="cs-CZ" sz="1600" dirty="0" smtClean="0"/>
              <a:t>zřizovatelích, prostřednictvím </a:t>
            </a:r>
            <a:r>
              <a:rPr lang="cs-CZ" sz="1600" b="1" dirty="0" smtClean="0"/>
              <a:t>svazku, </a:t>
            </a:r>
            <a:r>
              <a:rPr lang="cs-CZ" sz="1600" dirty="0" smtClean="0"/>
              <a:t>nejméně </a:t>
            </a:r>
            <a:r>
              <a:rPr lang="cs-CZ" sz="1600" dirty="0"/>
              <a:t>ze tří </a:t>
            </a:r>
            <a:r>
              <a:rPr lang="cs-CZ" sz="1600" dirty="0" smtClean="0"/>
              <a:t>stran. </a:t>
            </a:r>
            <a:r>
              <a:rPr lang="cs-CZ" sz="1600" dirty="0"/>
              <a:t>Žádná z nich v něm nesmí </a:t>
            </a:r>
            <a:r>
              <a:rPr lang="cs-CZ" sz="1600" dirty="0" smtClean="0"/>
              <a:t>disponovat </a:t>
            </a:r>
            <a:r>
              <a:rPr lang="cs-CZ" sz="1600" dirty="0"/>
              <a:t>většinou rozhodovacích práv a vlastnický podíl každé z nich musí být menší než 50 %. </a:t>
            </a: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43</a:t>
            </a:fld>
            <a:endParaRPr lang="en-US" dirty="0"/>
          </a:p>
        </p:txBody>
      </p:sp>
    </p:spTree>
    <p:extLst>
      <p:ext uri="{BB962C8B-B14F-4D97-AF65-F5344CB8AC3E}">
        <p14:creationId xmlns:p14="http://schemas.microsoft.com/office/powerpoint/2010/main" val="5398209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 </a:t>
            </a:r>
            <a:r>
              <a:rPr lang="cs-CZ" sz="2400" cap="none" dirty="0" smtClean="0"/>
              <a:t>a</a:t>
            </a:r>
            <a:r>
              <a:rPr lang="cs-CZ" sz="2400" dirty="0" smtClean="0"/>
              <a:t> 12</a:t>
            </a:r>
            <a:r>
              <a:rPr lang="cs-CZ" sz="2400" dirty="0" smtClean="0">
                <a:solidFill>
                  <a:prstClr val="black"/>
                </a:solidFill>
              </a:rPr>
              <a:t>. </a:t>
            </a:r>
            <a:r>
              <a:rPr lang="cs-CZ" sz="2400" dirty="0">
                <a:solidFill>
                  <a:prstClr val="black"/>
                </a:solidFill>
              </a:rPr>
              <a:t>výzva IROP </a:t>
            </a:r>
            <a:r>
              <a:rPr lang="cs-CZ" sz="2400" dirty="0" smtClean="0">
                <a:solidFill>
                  <a:prstClr val="black"/>
                </a:solidFill>
              </a:rPr>
              <a:t>– sociální podnikání </a:t>
            </a:r>
            <a:r>
              <a:rPr lang="en-US" dirty="0"/>
              <a:t/>
            </a:r>
            <a:br>
              <a:rPr lang="en-US" dirty="0"/>
            </a:br>
            <a:endParaRPr lang="en-US" dirty="0"/>
          </a:p>
        </p:txBody>
      </p:sp>
      <p:sp>
        <p:nvSpPr>
          <p:cNvPr id="3" name="Content Placeholder 2"/>
          <p:cNvSpPr>
            <a:spLocks noGrp="1"/>
          </p:cNvSpPr>
          <p:nvPr>
            <p:ph idx="1"/>
          </p:nvPr>
        </p:nvSpPr>
        <p:spPr>
          <a:xfrm>
            <a:off x="457200" y="952501"/>
            <a:ext cx="8229600" cy="5305424"/>
          </a:xfrm>
        </p:spPr>
        <p:txBody>
          <a:bodyPr>
            <a:noAutofit/>
          </a:bodyPr>
          <a:lstStyle/>
          <a:p>
            <a:pPr marL="0" lvl="0" indent="0">
              <a:buNone/>
            </a:pPr>
            <a:r>
              <a:rPr lang="cs-CZ" sz="1800" dirty="0"/>
              <a:t>Z IROP </a:t>
            </a:r>
            <a:r>
              <a:rPr lang="cs-CZ" sz="1800" b="1" dirty="0"/>
              <a:t>nelze</a:t>
            </a:r>
            <a:r>
              <a:rPr lang="cs-CZ" sz="1800" dirty="0"/>
              <a:t> financovat </a:t>
            </a:r>
            <a:endParaRPr lang="cs-CZ" sz="1800" dirty="0" smtClean="0"/>
          </a:p>
          <a:p>
            <a:pPr marL="0" lvl="0" indent="0">
              <a:buNone/>
            </a:pPr>
            <a:r>
              <a:rPr lang="cs-CZ" sz="1600" dirty="0" smtClean="0"/>
              <a:t> </a:t>
            </a:r>
          </a:p>
          <a:p>
            <a:r>
              <a:rPr lang="cs-CZ" sz="1600" b="1" dirty="0" smtClean="0"/>
              <a:t>zemědělskou </a:t>
            </a:r>
            <a:r>
              <a:rPr lang="cs-CZ" sz="1600" b="1" dirty="0" smtClean="0"/>
              <a:t>prvovýrobu</a:t>
            </a:r>
            <a:r>
              <a:rPr lang="cs-CZ" sz="1600" dirty="0"/>
              <a:t>;</a:t>
            </a:r>
          </a:p>
          <a:p>
            <a:r>
              <a:rPr lang="cs-CZ" sz="1600" b="1" dirty="0" smtClean="0"/>
              <a:t>komerční </a:t>
            </a:r>
            <a:r>
              <a:rPr lang="cs-CZ" sz="1600" b="1" dirty="0" smtClean="0"/>
              <a:t>turistická zařízení:</a:t>
            </a:r>
            <a:r>
              <a:rPr lang="cs-CZ" sz="1600" dirty="0" smtClean="0"/>
              <a:t> hotely</a:t>
            </a:r>
            <a:r>
              <a:rPr lang="cs-CZ" sz="1600" dirty="0"/>
              <a:t>, botely, motely, penziony </a:t>
            </a:r>
            <a:r>
              <a:rPr lang="cs-CZ" sz="1600" dirty="0" smtClean="0"/>
              <a:t>(CZ </a:t>
            </a:r>
            <a:r>
              <a:rPr lang="cs-CZ" sz="1600" dirty="0" smtClean="0"/>
              <a:t>- NACE </a:t>
            </a:r>
            <a:r>
              <a:rPr lang="cs-CZ" sz="1600" dirty="0"/>
              <a:t>kód 55.1 – Ubytování v hotelích a podobných ubytovacích zařízeních</a:t>
            </a:r>
            <a:r>
              <a:rPr lang="cs-CZ" sz="1600" dirty="0"/>
              <a:t>) ;</a:t>
            </a:r>
          </a:p>
          <a:p>
            <a:pPr marL="361950" indent="-361950"/>
            <a:r>
              <a:rPr lang="cs-CZ" sz="1600" b="1" dirty="0" smtClean="0"/>
              <a:t>restaurace</a:t>
            </a:r>
            <a:r>
              <a:rPr lang="cs-CZ" sz="1600" dirty="0" smtClean="0"/>
              <a:t>;</a:t>
            </a:r>
            <a:endParaRPr lang="cs-CZ" sz="1600" dirty="0" smtClean="0"/>
          </a:p>
          <a:p>
            <a:r>
              <a:rPr lang="cs-CZ" sz="1600" b="1" dirty="0" smtClean="0"/>
              <a:t>komerční volnočasová zařízení </a:t>
            </a:r>
            <a:r>
              <a:rPr lang="cs-CZ" sz="1600" dirty="0" smtClean="0"/>
              <a:t>(CZ- </a:t>
            </a:r>
            <a:r>
              <a:rPr lang="cs-CZ" sz="1600" dirty="0" smtClean="0"/>
              <a:t>NACE mezi kódy 90-93) – např. provozovny heren, kasin a sázkových kanceláří, sportovní, zábavní a rekreační činnosti a činnosti </a:t>
            </a:r>
            <a:r>
              <a:rPr lang="cs-CZ" sz="1600" dirty="0"/>
              <a:t>fitcenter;</a:t>
            </a:r>
          </a:p>
          <a:p>
            <a:r>
              <a:rPr lang="cs-CZ" sz="1600" b="1" dirty="0" smtClean="0"/>
              <a:t>lázeňské provozy</a:t>
            </a:r>
            <a:r>
              <a:rPr lang="cs-CZ" sz="1600" dirty="0" smtClean="0"/>
              <a:t>.</a:t>
            </a:r>
          </a:p>
          <a:p>
            <a:pPr marL="0" indent="0">
              <a:buNone/>
            </a:pPr>
            <a:endParaRPr lang="cs-CZ" sz="1600" dirty="0" smtClean="0"/>
          </a:p>
          <a:p>
            <a:pPr marL="0" indent="0">
              <a:buNone/>
            </a:pPr>
            <a:r>
              <a:rPr lang="cs-CZ" sz="1600" b="1" dirty="0" smtClean="0"/>
              <a:t>Drobné </a:t>
            </a:r>
            <a:r>
              <a:rPr lang="cs-CZ" sz="1600" b="1"/>
              <a:t>provozovny </a:t>
            </a:r>
            <a:r>
              <a:rPr lang="cs-CZ" sz="1600" dirty="0"/>
              <a:t> – např. </a:t>
            </a:r>
            <a:r>
              <a:rPr lang="cs-CZ" sz="1600" dirty="0" smtClean="0"/>
              <a:t>mléčná bistra</a:t>
            </a:r>
            <a:r>
              <a:rPr lang="cs-CZ" sz="1600" dirty="0"/>
              <a:t>, </a:t>
            </a:r>
            <a:r>
              <a:rPr lang="cs-CZ" sz="1600" dirty="0" smtClean="0"/>
              <a:t>kavárny, cukrárny, výrobny </a:t>
            </a:r>
            <a:r>
              <a:rPr lang="cs-CZ" sz="1600" dirty="0"/>
              <a:t>svačinek, pražírny kávy s ochutnávkou, </a:t>
            </a:r>
            <a:r>
              <a:rPr lang="cs-CZ" sz="1600" dirty="0" smtClean="0"/>
              <a:t>různé výrobny a přípravny občerstvení s prodejem apod</a:t>
            </a:r>
            <a:r>
              <a:rPr lang="cs-CZ" sz="1600" dirty="0"/>
              <a:t>. </a:t>
            </a:r>
            <a:r>
              <a:rPr lang="cs-CZ" sz="1600" dirty="0" smtClean="0"/>
              <a:t>Tzv</a:t>
            </a:r>
            <a:r>
              <a:rPr lang="cs-CZ" sz="1600" dirty="0"/>
              <a:t>. drobná gastronomická </a:t>
            </a:r>
            <a:r>
              <a:rPr lang="cs-CZ" sz="1600" dirty="0" smtClean="0"/>
              <a:t>zařízení lze podpořit, </a:t>
            </a:r>
            <a:r>
              <a:rPr lang="cs-CZ" sz="1600" dirty="0"/>
              <a:t>zvláště slouží-li jako prostředek diversifikace a odhalování hospodářského potenciálu venkovských </a:t>
            </a:r>
            <a:r>
              <a:rPr lang="cs-CZ" sz="1600" dirty="0" smtClean="0"/>
              <a:t>oblastí a zároveň slouží-li k účinné integraci sociálně vyloučených osob nebo osob ohrožených sociálním vyloučením.</a:t>
            </a:r>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44</a:t>
            </a:fld>
            <a:endParaRPr lang="en-US" dirty="0"/>
          </a:p>
        </p:txBody>
      </p:sp>
    </p:spTree>
    <p:extLst>
      <p:ext uri="{BB962C8B-B14F-4D97-AF65-F5344CB8AC3E}">
        <p14:creationId xmlns:p14="http://schemas.microsoft.com/office/powerpoint/2010/main" val="1655812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principy sociální podnikání</a:t>
            </a:r>
            <a:r>
              <a:rPr lang="en-US" dirty="0"/>
              <a:t/>
            </a:r>
            <a:br>
              <a:rPr lang="en-US" dirty="0"/>
            </a:br>
            <a:endParaRPr lang="en-US" dirty="0"/>
          </a:p>
        </p:txBody>
      </p:sp>
      <p:sp>
        <p:nvSpPr>
          <p:cNvPr id="3" name="Content Placeholder 2"/>
          <p:cNvSpPr>
            <a:spLocks noGrp="1"/>
          </p:cNvSpPr>
          <p:nvPr>
            <p:ph idx="1"/>
          </p:nvPr>
        </p:nvSpPr>
        <p:spPr>
          <a:xfrm>
            <a:off x="457200" y="1176224"/>
            <a:ext cx="8229600" cy="4893868"/>
          </a:xfrm>
        </p:spPr>
        <p:txBody>
          <a:bodyPr>
            <a:noAutofit/>
          </a:bodyPr>
          <a:lstStyle/>
          <a:p>
            <a:pPr marL="0" indent="0">
              <a:buNone/>
            </a:pPr>
            <a:r>
              <a:rPr lang="cs-CZ" sz="2000" b="1" dirty="0" smtClean="0"/>
              <a:t>Principy sociálního podnikání</a:t>
            </a:r>
          </a:p>
          <a:p>
            <a:pPr marL="0" indent="0">
              <a:buNone/>
            </a:pPr>
            <a:endParaRPr lang="cs-CZ" sz="1400" dirty="0"/>
          </a:p>
          <a:p>
            <a:pPr marL="0" indent="0">
              <a:buNone/>
            </a:pPr>
            <a:r>
              <a:rPr lang="cs-CZ" sz="1800" dirty="0" smtClean="0"/>
              <a:t>Na základě vyjednávání MPSV s </a:t>
            </a:r>
            <a:r>
              <a:rPr lang="cs-CZ" sz="1800" dirty="0"/>
              <a:t>platformou </a:t>
            </a:r>
            <a:r>
              <a:rPr lang="cs-CZ" sz="1800" dirty="0" smtClean="0"/>
              <a:t>TESSEA vznikly tzv. </a:t>
            </a:r>
            <a:r>
              <a:rPr lang="cs-CZ" sz="1800" b="1" dirty="0" smtClean="0"/>
              <a:t>„Rozpoznávací </a:t>
            </a:r>
            <a:r>
              <a:rPr lang="cs-CZ" sz="1800" b="1" dirty="0"/>
              <a:t>znaky integračního sociálního </a:t>
            </a:r>
            <a:r>
              <a:rPr lang="cs-CZ" sz="1800" b="1" dirty="0" smtClean="0"/>
              <a:t>podniku“</a:t>
            </a:r>
            <a:r>
              <a:rPr lang="cs-CZ" sz="1800" dirty="0" smtClean="0"/>
              <a:t>, které </a:t>
            </a:r>
            <a:r>
              <a:rPr lang="cs-CZ" sz="1800" dirty="0"/>
              <a:t>jsou pro příjemce závazné v plném rozsahu a budou sledovány v průběhu </a:t>
            </a:r>
            <a:r>
              <a:rPr lang="cs-CZ" sz="1800" dirty="0" smtClean="0"/>
              <a:t>realizace a udržitelnosti </a:t>
            </a:r>
            <a:r>
              <a:rPr lang="cs-CZ" sz="1800" dirty="0"/>
              <a:t>projektu. </a:t>
            </a:r>
            <a:endParaRPr lang="cs-CZ" sz="1800" dirty="0" smtClean="0"/>
          </a:p>
          <a:p>
            <a:pPr marL="0" indent="0">
              <a:buNone/>
            </a:pPr>
            <a:endParaRPr lang="cs-CZ" sz="1800" dirty="0" smtClean="0"/>
          </a:p>
          <a:p>
            <a:pPr marL="0" indent="0">
              <a:buNone/>
            </a:pPr>
            <a:r>
              <a:rPr lang="cs-CZ" sz="1800" dirty="0" smtClean="0"/>
              <a:t>Pro IROP označeny jako </a:t>
            </a:r>
            <a:r>
              <a:rPr lang="cs-CZ" sz="1800" b="1" dirty="0" smtClean="0"/>
              <a:t>„principy sociálního podnikání“.</a:t>
            </a:r>
          </a:p>
          <a:p>
            <a:pPr marL="0" indent="0">
              <a:buNone/>
            </a:pPr>
            <a:endParaRPr lang="cs-CZ" sz="1800" dirty="0"/>
          </a:p>
          <a:p>
            <a:pPr marL="0" indent="0">
              <a:buNone/>
            </a:pPr>
            <a:r>
              <a:rPr lang="cs-CZ" sz="1800" dirty="0" smtClean="0"/>
              <a:t>Naplňování principů sociálního principů - v době udržitelnosti, při podání žádosti deklarace principů sociálního podnikání v Podnikatelském plánu. </a:t>
            </a:r>
          </a:p>
          <a:p>
            <a:pPr marL="0" indent="0">
              <a:buNone/>
            </a:pPr>
            <a:endParaRPr lang="cs-CZ" sz="1800" dirty="0" smtClean="0"/>
          </a:p>
          <a:p>
            <a:pPr marL="0" indent="0">
              <a:buNone/>
            </a:pPr>
            <a:r>
              <a:rPr lang="cs-CZ" sz="1800" dirty="0" smtClean="0"/>
              <a:t>Indikátory musí být naplněné nejpozději do 90 pracovních dní od konce realizace projektu. Změny v naplňování sociálních principů budou sledovány v zprávách o udržitelnosti.  </a:t>
            </a:r>
            <a:endParaRPr lang="cs-CZ" sz="1800" dirty="0"/>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45</a:t>
            </a:fld>
            <a:endParaRPr lang="en-US" dirty="0"/>
          </a:p>
        </p:txBody>
      </p:sp>
    </p:spTree>
    <p:extLst>
      <p:ext uri="{BB962C8B-B14F-4D97-AF65-F5344CB8AC3E}">
        <p14:creationId xmlns:p14="http://schemas.microsoft.com/office/powerpoint/2010/main" val="13196017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principy sociálního podnikání</a:t>
            </a:r>
            <a:r>
              <a:rPr lang="en-US" dirty="0"/>
              <a:t/>
            </a:r>
            <a:br>
              <a:rPr lang="en-US" dirty="0"/>
            </a:br>
            <a:endParaRPr lang="en-US" dirty="0"/>
          </a:p>
        </p:txBody>
      </p:sp>
      <p:sp>
        <p:nvSpPr>
          <p:cNvPr id="3" name="Content Placeholder 2"/>
          <p:cNvSpPr>
            <a:spLocks noGrp="1"/>
          </p:cNvSpPr>
          <p:nvPr>
            <p:ph idx="1"/>
          </p:nvPr>
        </p:nvSpPr>
        <p:spPr>
          <a:xfrm>
            <a:off x="457199" y="846138"/>
            <a:ext cx="8353425" cy="5326718"/>
          </a:xfrm>
        </p:spPr>
        <p:txBody>
          <a:bodyPr>
            <a:noAutofit/>
          </a:bodyPr>
          <a:lstStyle/>
          <a:p>
            <a:pPr marL="0" indent="0">
              <a:buNone/>
            </a:pPr>
            <a:r>
              <a:rPr lang="cs-CZ" sz="2000" u="sng" dirty="0" smtClean="0"/>
              <a:t>Společensky </a:t>
            </a:r>
            <a:r>
              <a:rPr lang="cs-CZ" sz="2000" u="sng" dirty="0"/>
              <a:t>prospěšný cíl </a:t>
            </a:r>
            <a:r>
              <a:rPr lang="cs-CZ" sz="2000" u="sng" dirty="0" smtClean="0"/>
              <a:t> </a:t>
            </a:r>
            <a:r>
              <a:rPr lang="cs-CZ" sz="2000" dirty="0" smtClean="0"/>
              <a:t>- zaměstnávání a sociální začleňování osob znevýhodněných na trhu práce</a:t>
            </a:r>
          </a:p>
          <a:p>
            <a:pPr marL="0" indent="0">
              <a:buNone/>
            </a:pPr>
            <a:endParaRPr lang="cs-CZ" sz="2000" b="1" dirty="0"/>
          </a:p>
          <a:p>
            <a:pPr marL="0" indent="0">
              <a:buNone/>
            </a:pPr>
            <a:r>
              <a:rPr lang="cs-CZ" sz="2000" u="sng" dirty="0"/>
              <a:t>Sociální prospěch </a:t>
            </a:r>
            <a:endParaRPr lang="cs-CZ" sz="2000" dirty="0"/>
          </a:p>
          <a:p>
            <a:pPr lvl="0">
              <a:buFont typeface="Arial" panose="020B0604020202020204" pitchFamily="34" charset="0"/>
              <a:buChar char="•"/>
            </a:pPr>
            <a:r>
              <a:rPr lang="cs-CZ" sz="2000" dirty="0" smtClean="0"/>
              <a:t>zaměstnávání </a:t>
            </a:r>
            <a:r>
              <a:rPr lang="cs-CZ" sz="2000" dirty="0"/>
              <a:t>a sociální začleňování osob z cílových </a:t>
            </a:r>
            <a:r>
              <a:rPr lang="cs-CZ" sz="2000" dirty="0" smtClean="0"/>
              <a:t>skupin</a:t>
            </a:r>
            <a:endParaRPr lang="cs-CZ" sz="2000" dirty="0"/>
          </a:p>
          <a:p>
            <a:pPr lvl="0">
              <a:buFont typeface="Arial" panose="020B0604020202020204" pitchFamily="34" charset="0"/>
              <a:buChar char="•"/>
            </a:pPr>
            <a:r>
              <a:rPr lang="cs-CZ" sz="2000" dirty="0" smtClean="0"/>
              <a:t>účast </a:t>
            </a:r>
            <a:r>
              <a:rPr lang="cs-CZ" sz="2000" dirty="0"/>
              <a:t>zaměstnanců na směřování </a:t>
            </a:r>
            <a:r>
              <a:rPr lang="cs-CZ" sz="2000" dirty="0" smtClean="0"/>
              <a:t>podniku</a:t>
            </a:r>
          </a:p>
          <a:p>
            <a:pPr lvl="0">
              <a:buFont typeface="Arial" panose="020B0604020202020204" pitchFamily="34" charset="0"/>
              <a:buChar char="•"/>
            </a:pPr>
            <a:r>
              <a:rPr lang="cs-CZ" sz="2000" dirty="0" smtClean="0"/>
              <a:t>rozvoj pracovních kompetencí znevýhodněných zaměstnanců – IROP nesleduje</a:t>
            </a:r>
          </a:p>
          <a:p>
            <a:pPr lvl="0">
              <a:buFont typeface="Arial" panose="020B0604020202020204" pitchFamily="34" charset="0"/>
              <a:buChar char="•"/>
            </a:pPr>
            <a:endParaRPr lang="cs-CZ" sz="2000" dirty="0"/>
          </a:p>
          <a:p>
            <a:pPr marL="0" indent="0">
              <a:buNone/>
            </a:pPr>
            <a:r>
              <a:rPr lang="cs-CZ" sz="2000" u="sng" dirty="0" smtClean="0"/>
              <a:t>Ekonomický prospěch</a:t>
            </a:r>
          </a:p>
          <a:p>
            <a:r>
              <a:rPr lang="cs-CZ" sz="2000" dirty="0" smtClean="0"/>
              <a:t>případný zisk </a:t>
            </a:r>
            <a:r>
              <a:rPr lang="cs-CZ" sz="2000" dirty="0"/>
              <a:t>je využíván přednostně pro rozvoj sociálního podniku </a:t>
            </a:r>
          </a:p>
          <a:p>
            <a:r>
              <a:rPr lang="cs-CZ" sz="2000" dirty="0" smtClean="0"/>
              <a:t>nezávislost </a:t>
            </a:r>
            <a:r>
              <a:rPr lang="cs-CZ" sz="2000" dirty="0"/>
              <a:t>v manažerském rozhodování a řízení na externích zakladatelích nebo zřizovatelích </a:t>
            </a:r>
          </a:p>
          <a:p>
            <a:r>
              <a:rPr lang="cs-CZ" sz="2000" dirty="0" smtClean="0"/>
              <a:t>alespoň minimální </a:t>
            </a:r>
            <a:r>
              <a:rPr lang="cs-CZ" sz="2000" dirty="0"/>
              <a:t>podíl </a:t>
            </a:r>
            <a:r>
              <a:rPr lang="cs-CZ" sz="2000" dirty="0" smtClean="0"/>
              <a:t>(30 %) tržeb z </a:t>
            </a:r>
            <a:r>
              <a:rPr lang="cs-CZ" sz="2000" dirty="0"/>
              <a:t>prodeje </a:t>
            </a:r>
            <a:r>
              <a:rPr lang="cs-CZ" sz="2000" dirty="0" smtClean="0"/>
              <a:t>výrobků </a:t>
            </a:r>
            <a:r>
              <a:rPr lang="cs-CZ" sz="2000" dirty="0"/>
              <a:t>nebo </a:t>
            </a:r>
            <a:r>
              <a:rPr lang="cs-CZ" sz="2000" dirty="0" smtClean="0"/>
              <a:t>služeb na celkových výnosech podniku</a:t>
            </a:r>
          </a:p>
          <a:p>
            <a:endParaRPr lang="cs-CZ" sz="1400" dirty="0"/>
          </a:p>
          <a:p>
            <a:pPr marL="0" indent="0">
              <a:buNone/>
            </a:pPr>
            <a:endParaRPr lang="cs-CZ" sz="1400" dirty="0"/>
          </a:p>
          <a:p>
            <a:pPr marL="0" indent="0">
              <a:buNone/>
            </a:pPr>
            <a:endParaRPr lang="cs-CZ" sz="1400" dirty="0"/>
          </a:p>
          <a:p>
            <a:pPr marL="0" indent="0">
              <a:buNone/>
            </a:pPr>
            <a:endParaRPr lang="cs-CZ" sz="1400" dirty="0"/>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581024" y="301626"/>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46</a:t>
            </a:fld>
            <a:endParaRPr lang="en-US" dirty="0"/>
          </a:p>
        </p:txBody>
      </p:sp>
    </p:spTree>
    <p:extLst>
      <p:ext uri="{BB962C8B-B14F-4D97-AF65-F5344CB8AC3E}">
        <p14:creationId xmlns:p14="http://schemas.microsoft.com/office/powerpoint/2010/main" val="25393759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Principy sociálního podnikání</a:t>
            </a:r>
            <a:r>
              <a:rPr lang="en-US" dirty="0"/>
              <a:t/>
            </a:r>
            <a:br>
              <a:rPr lang="en-US" dirty="0"/>
            </a:br>
            <a:endParaRPr lang="en-US" dirty="0"/>
          </a:p>
        </p:txBody>
      </p:sp>
      <p:sp>
        <p:nvSpPr>
          <p:cNvPr id="3" name="Content Placeholder 2"/>
          <p:cNvSpPr>
            <a:spLocks noGrp="1"/>
          </p:cNvSpPr>
          <p:nvPr>
            <p:ph idx="1"/>
          </p:nvPr>
        </p:nvSpPr>
        <p:spPr>
          <a:xfrm>
            <a:off x="457199" y="846138"/>
            <a:ext cx="8353425" cy="5510212"/>
          </a:xfrm>
        </p:spPr>
        <p:txBody>
          <a:bodyPr>
            <a:noAutofit/>
          </a:bodyPr>
          <a:lstStyle/>
          <a:p>
            <a:pPr marL="0" indent="0">
              <a:buNone/>
            </a:pPr>
            <a:endParaRPr lang="cs-CZ" sz="2000" b="1" dirty="0" smtClean="0"/>
          </a:p>
          <a:p>
            <a:pPr marL="0" indent="0">
              <a:buNone/>
            </a:pPr>
            <a:r>
              <a:rPr lang="cs-CZ" sz="2000" u="sng" dirty="0" smtClean="0"/>
              <a:t>Environmentální </a:t>
            </a:r>
            <a:r>
              <a:rPr lang="cs-CZ" sz="2000" u="sng" dirty="0"/>
              <a:t>prospěch</a:t>
            </a:r>
            <a:r>
              <a:rPr lang="cs-CZ" sz="2000" dirty="0"/>
              <a:t> </a:t>
            </a:r>
          </a:p>
          <a:p>
            <a:r>
              <a:rPr lang="cs-CZ" sz="2000" dirty="0" smtClean="0"/>
              <a:t>zohledňování </a:t>
            </a:r>
            <a:r>
              <a:rPr lang="cs-CZ" sz="2000" dirty="0"/>
              <a:t>environmentálních aspektů výroby a spotřeby </a:t>
            </a:r>
          </a:p>
          <a:p>
            <a:pPr marL="0" indent="0">
              <a:buNone/>
            </a:pPr>
            <a:endParaRPr lang="cs-CZ" sz="2000" u="sng" dirty="0" smtClean="0"/>
          </a:p>
          <a:p>
            <a:pPr marL="0" indent="0">
              <a:buNone/>
            </a:pPr>
            <a:r>
              <a:rPr lang="cs-CZ" sz="2000" u="sng" dirty="0" smtClean="0"/>
              <a:t>Místní </a:t>
            </a:r>
            <a:r>
              <a:rPr lang="cs-CZ" sz="2000" u="sng" dirty="0"/>
              <a:t>prospěch</a:t>
            </a:r>
            <a:r>
              <a:rPr lang="cs-CZ" sz="2000" dirty="0"/>
              <a:t> </a:t>
            </a:r>
          </a:p>
          <a:p>
            <a:r>
              <a:rPr lang="cs-CZ" sz="2000" dirty="0" smtClean="0"/>
              <a:t>přednostní </a:t>
            </a:r>
            <a:r>
              <a:rPr lang="cs-CZ" sz="2000" dirty="0"/>
              <a:t>uspokojování potřeb místní komunity a místní poptávky </a:t>
            </a:r>
          </a:p>
          <a:p>
            <a:r>
              <a:rPr lang="cs-CZ" sz="2000" dirty="0" smtClean="0"/>
              <a:t>využívání </a:t>
            </a:r>
            <a:r>
              <a:rPr lang="cs-CZ" sz="2000" dirty="0"/>
              <a:t>přednostně místních </a:t>
            </a:r>
            <a:r>
              <a:rPr lang="cs-CZ" sz="2000" dirty="0" smtClean="0"/>
              <a:t>zdrojů</a:t>
            </a:r>
          </a:p>
          <a:p>
            <a:endParaRPr lang="cs-CZ" sz="1400" dirty="0"/>
          </a:p>
          <a:p>
            <a:pPr marL="0" indent="0">
              <a:buNone/>
            </a:pPr>
            <a:endParaRPr lang="cs-CZ" sz="1400" dirty="0"/>
          </a:p>
          <a:p>
            <a:pPr marL="0" indent="0">
              <a:buNone/>
            </a:pPr>
            <a:endParaRPr lang="cs-CZ" sz="1400" dirty="0"/>
          </a:p>
          <a:p>
            <a:pPr marL="0" indent="0">
              <a:buNone/>
            </a:pPr>
            <a:endParaRPr lang="cs-CZ" sz="1400" dirty="0"/>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47</a:t>
            </a:fld>
            <a:endParaRPr lang="en-US" dirty="0"/>
          </a:p>
        </p:txBody>
      </p:sp>
    </p:spTree>
    <p:extLst>
      <p:ext uri="{BB962C8B-B14F-4D97-AF65-F5344CB8AC3E}">
        <p14:creationId xmlns:p14="http://schemas.microsoft.com/office/powerpoint/2010/main" val="25224661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principy sociálního podnikání</a:t>
            </a:r>
            <a:r>
              <a:rPr lang="en-US" dirty="0"/>
              <a:t/>
            </a:r>
            <a:br>
              <a:rPr lang="en-US" dirty="0"/>
            </a:br>
            <a:endParaRPr lang="en-US" dirty="0"/>
          </a:p>
        </p:txBody>
      </p:sp>
      <p:sp>
        <p:nvSpPr>
          <p:cNvPr id="3" name="Content Placeholder 2"/>
          <p:cNvSpPr>
            <a:spLocks noGrp="1"/>
          </p:cNvSpPr>
          <p:nvPr>
            <p:ph idx="1"/>
          </p:nvPr>
        </p:nvSpPr>
        <p:spPr>
          <a:xfrm>
            <a:off x="457199" y="846138"/>
            <a:ext cx="8353425" cy="5510212"/>
          </a:xfrm>
        </p:spPr>
        <p:txBody>
          <a:bodyPr>
            <a:noAutofit/>
          </a:bodyPr>
          <a:lstStyle/>
          <a:p>
            <a:pPr marL="0" indent="0">
              <a:buNone/>
            </a:pPr>
            <a:r>
              <a:rPr lang="cs-CZ" sz="2200" b="1" dirty="0" smtClean="0"/>
              <a:t>Principy sociálního podnikání</a:t>
            </a:r>
          </a:p>
          <a:p>
            <a:pPr marL="0" indent="0">
              <a:buNone/>
            </a:pPr>
            <a:r>
              <a:rPr lang="cs-CZ" sz="2000" dirty="0" smtClean="0"/>
              <a:t>Žadatel se zaváže k naplňování společensky prospěšného cíle v Podnikatelském plánu a zároveň v něm popíše jednotlivé principy sociálního podnikání a způsob jejich naplňování.</a:t>
            </a:r>
          </a:p>
          <a:p>
            <a:pPr marL="0" indent="0">
              <a:buNone/>
            </a:pPr>
            <a:r>
              <a:rPr lang="cs-CZ" sz="2000" dirty="0" smtClean="0"/>
              <a:t>Např. princip </a:t>
            </a:r>
            <a:r>
              <a:rPr lang="cs-CZ" sz="2000" u="sng" dirty="0" smtClean="0"/>
              <a:t>sociálního prospěchu </a:t>
            </a:r>
            <a:r>
              <a:rPr lang="cs-CZ" sz="2000" dirty="0" smtClean="0"/>
              <a:t>znamená:</a:t>
            </a:r>
          </a:p>
          <a:p>
            <a:r>
              <a:rPr lang="cs-CZ" sz="2000" dirty="0" smtClean="0"/>
              <a:t>podíl </a:t>
            </a:r>
            <a:r>
              <a:rPr lang="cs-CZ" sz="2000" dirty="0"/>
              <a:t>zaměstnanců z cílových skupin činí minimálně 30 % z celkového počtu zaměstnanců, </a:t>
            </a:r>
            <a:endParaRPr lang="cs-CZ" sz="2000" dirty="0" smtClean="0"/>
          </a:p>
          <a:p>
            <a:r>
              <a:rPr lang="cs-CZ" sz="2000" dirty="0" smtClean="0"/>
              <a:t>min</a:t>
            </a:r>
            <a:r>
              <a:rPr lang="cs-CZ" sz="2000" dirty="0"/>
              <a:t>. úvazek pro zaměstnance z cílové skupiny je 0,4 vůči celému úvazku (celý úvazek je 40 hod/týden, 8 hod/den), </a:t>
            </a:r>
            <a:endParaRPr lang="cs-CZ" sz="2000" dirty="0" smtClean="0"/>
          </a:p>
          <a:p>
            <a:r>
              <a:rPr lang="cs-CZ" sz="2000" dirty="0" smtClean="0"/>
              <a:t>se </a:t>
            </a:r>
            <a:r>
              <a:rPr lang="cs-CZ" sz="2000" dirty="0"/>
              <a:t>zaměstnancem z cílové skupiny musí být uzavřena pracovní smlouva nebo dohoda o pracovní činnosti </a:t>
            </a:r>
            <a:r>
              <a:rPr lang="cs-CZ" sz="2000" dirty="0" smtClean="0"/>
              <a:t>(„</a:t>
            </a:r>
            <a:r>
              <a:rPr lang="cs-CZ" sz="2000" dirty="0"/>
              <a:t>DPČ“). OSVČ bez zaměstnanců musí být z cílové </a:t>
            </a:r>
            <a:r>
              <a:rPr lang="cs-CZ" sz="2000" dirty="0" smtClean="0"/>
              <a:t>skupiny.</a:t>
            </a:r>
          </a:p>
          <a:p>
            <a:r>
              <a:rPr lang="cs-CZ" sz="2000" dirty="0" smtClean="0"/>
              <a:t>zaměstnancům </a:t>
            </a:r>
            <a:r>
              <a:rPr lang="cs-CZ" sz="2000" dirty="0"/>
              <a:t>z cílových skupin je poskytována podpora </a:t>
            </a:r>
            <a:r>
              <a:rPr lang="cs-CZ" sz="2000" dirty="0" smtClean="0"/>
              <a:t> </a:t>
            </a:r>
            <a:r>
              <a:rPr lang="cs-CZ" sz="2000" dirty="0"/>
              <a:t>zohledňující jejich specifické </a:t>
            </a:r>
            <a:r>
              <a:rPr lang="cs-CZ" sz="2000" dirty="0" smtClean="0"/>
              <a:t>požadavky (vhodná pracovní náplň, specifické pracovní pomůcky nebo prostor). </a:t>
            </a:r>
          </a:p>
          <a:p>
            <a:endParaRPr lang="cs-CZ" sz="1400" dirty="0"/>
          </a:p>
          <a:p>
            <a:pPr marL="0" indent="0">
              <a:buNone/>
            </a:pPr>
            <a:endParaRPr lang="cs-CZ" sz="1400" dirty="0"/>
          </a:p>
          <a:p>
            <a:pPr marL="0" indent="0">
              <a:buNone/>
            </a:pPr>
            <a:endParaRPr lang="cs-CZ" sz="1400" dirty="0"/>
          </a:p>
          <a:p>
            <a:pPr marL="0" indent="0">
              <a:buNone/>
            </a:pPr>
            <a:endParaRPr lang="cs-CZ" sz="1400" dirty="0"/>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48</a:t>
            </a:fld>
            <a:endParaRPr lang="en-US" dirty="0"/>
          </a:p>
        </p:txBody>
      </p:sp>
    </p:spTree>
    <p:extLst>
      <p:ext uri="{BB962C8B-B14F-4D97-AF65-F5344CB8AC3E}">
        <p14:creationId xmlns:p14="http://schemas.microsoft.com/office/powerpoint/2010/main" val="18615985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smtClean="0">
                <a:solidFill>
                  <a:prstClr val="black"/>
                </a:solidFill>
              </a:rPr>
              <a:t>11.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sociální podnikání</a:t>
            </a:r>
            <a:endParaRPr lang="cs-CZ" dirty="0"/>
          </a:p>
        </p:txBody>
      </p:sp>
      <p:sp>
        <p:nvSpPr>
          <p:cNvPr id="3" name="Zástupný symbol pro obsah 2"/>
          <p:cNvSpPr>
            <a:spLocks noGrp="1"/>
          </p:cNvSpPr>
          <p:nvPr>
            <p:ph idx="1"/>
          </p:nvPr>
        </p:nvSpPr>
        <p:spPr>
          <a:xfrm>
            <a:off x="457200" y="1304926"/>
            <a:ext cx="8229600" cy="4821238"/>
          </a:xfrm>
        </p:spPr>
        <p:txBody>
          <a:bodyPr>
            <a:normAutofit fontScale="92500" lnSpcReduction="20000"/>
          </a:bodyPr>
          <a:lstStyle/>
          <a:p>
            <a:pPr marL="457200" lvl="1" indent="-371475">
              <a:buNone/>
            </a:pPr>
            <a:r>
              <a:rPr lang="cs-CZ" sz="2200" b="1" dirty="0"/>
              <a:t>Cílové </a:t>
            </a:r>
            <a:r>
              <a:rPr lang="cs-CZ" sz="2200" b="1" dirty="0" smtClean="0"/>
              <a:t>skupiny</a:t>
            </a:r>
          </a:p>
          <a:p>
            <a:pPr marL="457200" lvl="1" indent="-371475">
              <a:buNone/>
            </a:pPr>
            <a:endParaRPr lang="cs-CZ" sz="1500" b="1" dirty="0"/>
          </a:p>
          <a:p>
            <a:pPr lvl="0"/>
            <a:r>
              <a:rPr lang="cs-CZ" sz="2200" dirty="0" smtClean="0"/>
              <a:t>uchazeči </a:t>
            </a:r>
            <a:r>
              <a:rPr lang="cs-CZ" sz="2200" dirty="0"/>
              <a:t>o zaměstnání evidovaní na Úřadu práce ČR déle než 1 rok. </a:t>
            </a:r>
          </a:p>
          <a:p>
            <a:pPr lvl="0"/>
            <a:r>
              <a:rPr lang="cs-CZ" sz="2200" dirty="0" smtClean="0"/>
              <a:t>uchazeči </a:t>
            </a:r>
            <a:r>
              <a:rPr lang="cs-CZ" sz="2200" dirty="0"/>
              <a:t>o zaměstnání, jejichž doba evidence na Úřadu práce ČR dosáhla v posledních dvou letech v součtu délky 12 měsíců. </a:t>
            </a:r>
          </a:p>
          <a:p>
            <a:pPr lvl="0"/>
            <a:r>
              <a:rPr lang="cs-CZ" sz="2200" dirty="0" smtClean="0"/>
              <a:t>osoby</a:t>
            </a:r>
            <a:r>
              <a:rPr lang="cs-CZ" sz="2200" dirty="0"/>
              <a:t>, které opustily výkon trestu do 12 měsíců od ukončení výkonu trestu.</a:t>
            </a:r>
          </a:p>
          <a:p>
            <a:pPr lvl="0"/>
            <a:r>
              <a:rPr lang="cs-CZ" sz="2200" dirty="0" smtClean="0"/>
              <a:t>osoby</a:t>
            </a:r>
            <a:r>
              <a:rPr lang="cs-CZ" sz="2200" dirty="0"/>
              <a:t>, které opustily zařízení pro výkon ústavní nebo ochranné výchovy do 12 měsíců od opuštění zařízení.</a:t>
            </a:r>
          </a:p>
          <a:p>
            <a:pPr lvl="0"/>
            <a:r>
              <a:rPr lang="cs-CZ" sz="2200" dirty="0" smtClean="0"/>
              <a:t>osoby </a:t>
            </a:r>
            <a:r>
              <a:rPr lang="cs-CZ" sz="2200" dirty="0"/>
              <a:t>se zdravotním postižením podle § 67 zákona č. 435/2004 Sb., o zaměstnanosti, ve znění pozdějších předpisů, jedná se o: </a:t>
            </a:r>
          </a:p>
          <a:p>
            <a:pPr marL="542925" lvl="0" indent="-180975">
              <a:buFontTx/>
              <a:buChar char="‒"/>
            </a:pPr>
            <a:r>
              <a:rPr lang="cs-CZ" sz="2200" dirty="0"/>
              <a:t>osoby invalidní ve třetím stupni (osoby s těžším zdravotním postižením) – dříve osoby plně invalidní, </a:t>
            </a:r>
          </a:p>
          <a:p>
            <a:pPr marL="542925" lvl="0" indent="-180975">
              <a:buFontTx/>
              <a:buChar char="‒"/>
            </a:pPr>
            <a:r>
              <a:rPr lang="cs-CZ" sz="2200" dirty="0"/>
              <a:t>osoby invalidní v prvním a druhém stupni – dříve osoby částečně invalidní,</a:t>
            </a:r>
          </a:p>
          <a:p>
            <a:pPr marL="542925" lvl="0" indent="-180975">
              <a:buFontTx/>
              <a:buChar char="‒"/>
            </a:pPr>
            <a:r>
              <a:rPr lang="cs-CZ" sz="2200" dirty="0"/>
              <a:t>osoby zdravotně </a:t>
            </a:r>
            <a:r>
              <a:rPr lang="cs-CZ" sz="2200" dirty="0" smtClean="0"/>
              <a:t>znevýhodněné</a:t>
            </a:r>
            <a:endParaRPr lang="cs-CZ" sz="2200" dirty="0"/>
          </a:p>
          <a:p>
            <a:endParaRPr lang="cs-CZ" sz="1600" b="1" dirty="0"/>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49</a:t>
            </a:fld>
            <a:endParaRPr lang="en-US" dirty="0"/>
          </a:p>
        </p:txBody>
      </p:sp>
    </p:spTree>
    <p:extLst>
      <p:ext uri="{BB962C8B-B14F-4D97-AF65-F5344CB8AC3E}">
        <p14:creationId xmlns:p14="http://schemas.microsoft.com/office/powerpoint/2010/main" val="2849686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it-IT" sz="3200" dirty="0"/>
              <a:t>Pravidla pro žadatele a příjemce</a:t>
            </a:r>
            <a:endParaRPr lang="cs-CZ" sz="3200" dirty="0"/>
          </a:p>
        </p:txBody>
      </p:sp>
      <p:sp>
        <p:nvSpPr>
          <p:cNvPr id="3" name="Zástupný symbol pro obsah 2"/>
          <p:cNvSpPr>
            <a:spLocks noGrp="1"/>
          </p:cNvSpPr>
          <p:nvPr>
            <p:ph idx="1"/>
          </p:nvPr>
        </p:nvSpPr>
        <p:spPr/>
        <p:txBody>
          <a:bodyPr/>
          <a:lstStyle/>
          <a:p>
            <a:pPr marL="400050" lvl="1" indent="0">
              <a:spcAft>
                <a:spcPts val="600"/>
              </a:spcAft>
              <a:buNone/>
              <a:defRPr/>
            </a:pPr>
            <a:r>
              <a:rPr lang="cs-CZ" sz="2400" b="1" dirty="0">
                <a:cs typeface="Arial" charset="0"/>
              </a:rPr>
              <a:t>Obecná </a:t>
            </a:r>
            <a:r>
              <a:rPr lang="cs-CZ" sz="2400" b="1" dirty="0" smtClean="0">
                <a:cs typeface="Arial" charset="0"/>
              </a:rPr>
              <a:t>pravidla</a:t>
            </a:r>
          </a:p>
          <a:p>
            <a:pPr marL="400050" lvl="1" indent="0">
              <a:spcAft>
                <a:spcPts val="600"/>
              </a:spcAft>
              <a:buNone/>
              <a:defRPr/>
            </a:pPr>
            <a:r>
              <a:rPr lang="cs-CZ" sz="2400" i="1" dirty="0" smtClean="0">
                <a:cs typeface="Arial" charset="0"/>
              </a:rPr>
              <a:t>(závazná </a:t>
            </a:r>
            <a:r>
              <a:rPr lang="cs-CZ" sz="2400" i="1" dirty="0">
                <a:cs typeface="Arial" charset="0"/>
              </a:rPr>
              <a:t>pro všechny specifické cíle a výzvy)</a:t>
            </a:r>
            <a:endParaRPr lang="cs-CZ" sz="2400" i="1" u="sng" dirty="0">
              <a:cs typeface="Arial" charset="0"/>
            </a:endParaRPr>
          </a:p>
          <a:p>
            <a:pPr marL="457200" lvl="1" indent="0">
              <a:buNone/>
              <a:defRPr/>
            </a:pPr>
            <a:r>
              <a:rPr lang="cs-CZ" sz="2400" dirty="0">
                <a:hlinkClick r:id="rId2"/>
              </a:rPr>
              <a:t>www.dotaceEU.cz/IROP</a:t>
            </a:r>
            <a:endParaRPr lang="cs-CZ" sz="2400" dirty="0"/>
          </a:p>
          <a:p>
            <a:pPr marL="457200" lvl="1" indent="0">
              <a:buNone/>
              <a:defRPr/>
            </a:pPr>
            <a:endParaRPr lang="cs-CZ" sz="2400" dirty="0"/>
          </a:p>
          <a:p>
            <a:pPr marL="400050" lvl="1" indent="0">
              <a:spcAft>
                <a:spcPts val="600"/>
              </a:spcAft>
              <a:buNone/>
              <a:defRPr/>
            </a:pPr>
            <a:r>
              <a:rPr lang="cs-CZ" sz="2400" b="1" dirty="0">
                <a:cs typeface="Arial" charset="0"/>
              </a:rPr>
              <a:t>Specifická </a:t>
            </a:r>
            <a:r>
              <a:rPr lang="cs-CZ" sz="2400" b="1" dirty="0" smtClean="0">
                <a:cs typeface="Arial" charset="0"/>
              </a:rPr>
              <a:t>pravidla</a:t>
            </a:r>
            <a:endParaRPr lang="cs-CZ" sz="2400" b="1" dirty="0">
              <a:cs typeface="Arial" charset="0"/>
            </a:endParaRPr>
          </a:p>
          <a:p>
            <a:pPr marL="400050" lvl="1" indent="0">
              <a:spcAft>
                <a:spcPts val="600"/>
              </a:spcAft>
              <a:buNone/>
              <a:defRPr/>
            </a:pPr>
            <a:r>
              <a:rPr lang="cs-CZ" sz="2400" i="1" dirty="0" smtClean="0">
                <a:cs typeface="Arial" charset="0"/>
              </a:rPr>
              <a:t>(pro </a:t>
            </a:r>
            <a:r>
              <a:rPr lang="cs-CZ" sz="2400" i="1" dirty="0">
                <a:cs typeface="Arial" charset="0"/>
              </a:rPr>
              <a:t>každou výzvu samostatný dokument)</a:t>
            </a:r>
            <a:r>
              <a:rPr lang="cs-CZ" sz="2400" i="1" u="sng" dirty="0">
                <a:cs typeface="Arial" charset="0"/>
              </a:rPr>
              <a:t> </a:t>
            </a:r>
          </a:p>
          <a:p>
            <a:pPr marL="400050" lvl="1" indent="0">
              <a:spcAft>
                <a:spcPts val="600"/>
              </a:spcAft>
              <a:buNone/>
              <a:defRPr/>
            </a:pPr>
            <a:r>
              <a:rPr lang="cs-CZ" sz="2400" dirty="0">
                <a:cs typeface="Arial" charset="0"/>
                <a:hlinkClick r:id="rId2"/>
              </a:rPr>
              <a:t>www.dotaceEU.cz/IROP</a:t>
            </a:r>
            <a:endParaRPr lang="cs-CZ" sz="2400" dirty="0">
              <a:cs typeface="Arial" charset="0"/>
            </a:endParaRPr>
          </a:p>
          <a:p>
            <a:pPr lvl="1" indent="-342900">
              <a:spcAft>
                <a:spcPts val="600"/>
              </a:spcAft>
              <a:buFont typeface="Arial" panose="020B0604020202020204" pitchFamily="34" charset="0"/>
              <a:buChar char="•"/>
              <a:defRPr/>
            </a:pPr>
            <a:r>
              <a:rPr lang="cs-CZ" sz="2400" dirty="0">
                <a:cs typeface="Arial" charset="0"/>
              </a:rPr>
              <a:t>podporované aktivity, způsobilé výdaje, hodnoticí kritéria, povinné přílohy</a:t>
            </a:r>
          </a:p>
          <a:p>
            <a:endParaRPr lang="cs-CZ" dirty="0"/>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a:t>
            </a:fld>
            <a:endParaRPr lang="en-US" dirty="0"/>
          </a:p>
        </p:txBody>
      </p:sp>
      <p:pic>
        <p:nvPicPr>
          <p:cNvPr id="5"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854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sz="2400" dirty="0" smtClean="0">
                <a:solidFill>
                  <a:prstClr val="black"/>
                </a:solidFill>
              </a:rPr>
              <a:t>11.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povinné přílohy</a:t>
            </a:r>
            <a:r>
              <a:rPr lang="en-US" dirty="0"/>
              <a:t/>
            </a:r>
            <a:br>
              <a:rPr lang="en-US" dirty="0"/>
            </a:br>
            <a:endParaRPr lang="en-US" dirty="0"/>
          </a:p>
        </p:txBody>
      </p:sp>
      <p:sp>
        <p:nvSpPr>
          <p:cNvPr id="3" name="Content Placeholder 2"/>
          <p:cNvSpPr>
            <a:spLocks noGrp="1"/>
          </p:cNvSpPr>
          <p:nvPr>
            <p:ph idx="1"/>
          </p:nvPr>
        </p:nvSpPr>
        <p:spPr>
          <a:xfrm>
            <a:off x="457200" y="685800"/>
            <a:ext cx="8229600" cy="5487055"/>
          </a:xfrm>
        </p:spPr>
        <p:txBody>
          <a:bodyPr>
            <a:noAutofit/>
          </a:bodyPr>
          <a:lstStyle/>
          <a:p>
            <a:pPr marL="0" lvl="0" indent="0">
              <a:buNone/>
            </a:pPr>
            <a:r>
              <a:rPr lang="pl-PL" sz="2000" b="1" u="sng" dirty="0" smtClean="0"/>
              <a:t>Povinné přílohy k žádosti o podporu:</a:t>
            </a:r>
          </a:p>
          <a:p>
            <a:pPr marL="0" indent="0">
              <a:buNone/>
            </a:pPr>
            <a:endParaRPr lang="pl-PL" sz="2000" b="1" dirty="0" smtClean="0"/>
          </a:p>
          <a:p>
            <a:pPr marL="0" indent="0">
              <a:buNone/>
            </a:pPr>
            <a:r>
              <a:rPr lang="pl-PL" sz="2000" b="1" dirty="0" smtClean="0"/>
              <a:t>1</a:t>
            </a:r>
            <a:r>
              <a:rPr lang="pl-PL" sz="2000" b="1" dirty="0"/>
              <a:t>.	Plná moc</a:t>
            </a:r>
          </a:p>
          <a:p>
            <a:pPr marL="0" indent="0">
              <a:buNone/>
            </a:pPr>
            <a:r>
              <a:rPr lang="pl-PL" sz="2000" dirty="0"/>
              <a:t>Dokládá se v případě přenesení pravomocí na jinou osobu, např. při podpisu žádosti elektronickým podpisem. Plné moci jsou uloženy v elektronické podobě v MS2014+. </a:t>
            </a:r>
            <a:endParaRPr lang="pl-PL" sz="2000" dirty="0" smtClean="0"/>
          </a:p>
          <a:p>
            <a:pPr marL="0" indent="0">
              <a:buNone/>
            </a:pPr>
            <a:endParaRPr lang="pl-PL" sz="2000" dirty="0"/>
          </a:p>
          <a:p>
            <a:pPr marL="0" indent="0">
              <a:buNone/>
            </a:pPr>
            <a:r>
              <a:rPr lang="pl-PL" sz="2000" b="1" dirty="0" smtClean="0"/>
              <a:t>2</a:t>
            </a:r>
            <a:r>
              <a:rPr lang="pl-PL" sz="2000" b="1" dirty="0"/>
              <a:t>.	Dokumentace k zadávacím a výběrovým řízením </a:t>
            </a:r>
          </a:p>
          <a:p>
            <a:pPr marL="0" indent="0">
              <a:buNone/>
            </a:pPr>
            <a:r>
              <a:rPr lang="pl-PL" sz="2000" dirty="0"/>
              <a:t>Žadatel dokládá dokumentaci k zahájeným a ukončeným zadávacím a výběrovým řízením. Postup a povinné přílohy jsou uvedeny v kap. 5 Obecných </a:t>
            </a:r>
            <a:r>
              <a:rPr lang="pl-PL" sz="2000" dirty="0" smtClean="0"/>
              <a:t>pravidel.</a:t>
            </a:r>
            <a:endParaRPr lang="pl-PL" sz="2000" b="1" u="sng"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50</a:t>
            </a:fld>
            <a:endParaRPr lang="en-US" dirty="0"/>
          </a:p>
        </p:txBody>
      </p:sp>
    </p:spTree>
    <p:extLst>
      <p:ext uri="{BB962C8B-B14F-4D97-AF65-F5344CB8AC3E}">
        <p14:creationId xmlns:p14="http://schemas.microsoft.com/office/powerpoint/2010/main" val="1135595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sz="2400" dirty="0" smtClean="0">
                <a:solidFill>
                  <a:prstClr val="black"/>
                </a:solidFill>
              </a:rPr>
              <a:t>11.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povinné přílohy</a:t>
            </a:r>
            <a:r>
              <a:rPr lang="en-US" dirty="0"/>
              <a:t/>
            </a:r>
            <a:br>
              <a:rPr lang="en-US" dirty="0"/>
            </a:br>
            <a:endParaRPr lang="en-US" dirty="0"/>
          </a:p>
        </p:txBody>
      </p:sp>
      <p:sp>
        <p:nvSpPr>
          <p:cNvPr id="3" name="Content Placeholder 2"/>
          <p:cNvSpPr>
            <a:spLocks noGrp="1"/>
          </p:cNvSpPr>
          <p:nvPr>
            <p:ph idx="1"/>
          </p:nvPr>
        </p:nvSpPr>
        <p:spPr>
          <a:xfrm>
            <a:off x="457200" y="685800"/>
            <a:ext cx="8229600" cy="5487055"/>
          </a:xfrm>
        </p:spPr>
        <p:txBody>
          <a:bodyPr>
            <a:noAutofit/>
          </a:bodyPr>
          <a:lstStyle/>
          <a:p>
            <a:pPr marL="457200" indent="-457200">
              <a:buAutoNum type="arabicPeriod" startAt="3"/>
            </a:pPr>
            <a:r>
              <a:rPr lang="pl-PL" sz="2000" b="1" dirty="0" smtClean="0"/>
              <a:t>Doklady </a:t>
            </a:r>
            <a:r>
              <a:rPr lang="pl-PL" sz="2000" b="1" dirty="0"/>
              <a:t>o právní subjektivitě </a:t>
            </a:r>
            <a:r>
              <a:rPr lang="pl-PL" sz="2000" b="1" dirty="0" smtClean="0"/>
              <a:t>žadatele</a:t>
            </a:r>
          </a:p>
          <a:p>
            <a:pPr marL="0" indent="0">
              <a:buNone/>
            </a:pPr>
            <a:endParaRPr lang="pl-PL" sz="2000" b="1" dirty="0" smtClean="0"/>
          </a:p>
          <a:p>
            <a:pPr marL="0" indent="0">
              <a:buNone/>
            </a:pPr>
            <a:r>
              <a:rPr lang="pl-PL" sz="2000" u="sng" dirty="0" smtClean="0"/>
              <a:t>OSVČ - </a:t>
            </a:r>
            <a:r>
              <a:rPr lang="cs-CZ" sz="2000" dirty="0" smtClean="0"/>
              <a:t>doloží </a:t>
            </a:r>
            <a:r>
              <a:rPr lang="cs-CZ" sz="2000" dirty="0"/>
              <a:t>oprávněním k podnikání nebo jiný doklad, pokud podniká podle jiného zákona než živnostenského.</a:t>
            </a:r>
            <a:endParaRPr lang="pl-PL" sz="2000" u="sng" dirty="0" smtClean="0"/>
          </a:p>
          <a:p>
            <a:pPr marL="0" indent="0">
              <a:buNone/>
            </a:pPr>
            <a:r>
              <a:rPr lang="pl-PL" sz="2000" u="sng" dirty="0" smtClean="0"/>
              <a:t>Obchodní korporace – </a:t>
            </a:r>
            <a:r>
              <a:rPr lang="pl-PL" sz="2000" dirty="0" smtClean="0"/>
              <a:t>doloží zakladatelskou listinu nebo smlouvu (společenskou či zakladatelskou) či stanovy (družstva)</a:t>
            </a:r>
          </a:p>
          <a:p>
            <a:pPr marL="0" indent="0">
              <a:buNone/>
            </a:pPr>
            <a:r>
              <a:rPr lang="pl-PL" sz="2000" u="sng" dirty="0" smtClean="0"/>
              <a:t>Nestátní neziskové organizace:</a:t>
            </a:r>
          </a:p>
          <a:p>
            <a:pPr marL="0" indent="0">
              <a:buNone/>
            </a:pPr>
            <a:r>
              <a:rPr lang="pl-PL" sz="2000" dirty="0" smtClean="0"/>
              <a:t>•</a:t>
            </a:r>
            <a:r>
              <a:rPr lang="pl-PL" sz="2000" dirty="0"/>
              <a:t>	zakladatelskou smlouvu, zakládací či zřizovací listinu nebo jiný dokument o založení, </a:t>
            </a:r>
            <a:endParaRPr lang="pl-PL" sz="2000" dirty="0" smtClean="0"/>
          </a:p>
          <a:p>
            <a:pPr marL="0" indent="0">
              <a:buNone/>
            </a:pPr>
            <a:r>
              <a:rPr lang="pl-PL" sz="2000" dirty="0" smtClean="0"/>
              <a:t>•</a:t>
            </a:r>
            <a:r>
              <a:rPr lang="pl-PL" sz="2000" dirty="0"/>
              <a:t>	stanovy, ve kterých musí být ustanovení o vypořádání majetku při zániku organizace, jestliže to nevyplývá ze zákona. </a:t>
            </a:r>
          </a:p>
          <a:p>
            <a:pPr marL="0" indent="0">
              <a:buNone/>
            </a:pPr>
            <a:r>
              <a:rPr lang="pl-PL" sz="2000" u="sng" dirty="0"/>
              <a:t>Církve a církevní </a:t>
            </a:r>
            <a:r>
              <a:rPr lang="pl-PL" sz="2000" u="sng" dirty="0" smtClean="0"/>
              <a:t>organizace:</a:t>
            </a:r>
            <a:endParaRPr lang="pl-PL" sz="2000" u="sng" dirty="0"/>
          </a:p>
          <a:p>
            <a:pPr marL="0" indent="0">
              <a:buNone/>
            </a:pPr>
            <a:r>
              <a:rPr lang="pl-PL" sz="2000" dirty="0"/>
              <a:t>•	výpis z Rejstříku církví a náboženských společností </a:t>
            </a:r>
            <a:r>
              <a:rPr lang="pl-PL" sz="2000" dirty="0" smtClean="0"/>
              <a:t>. </a:t>
            </a:r>
            <a:r>
              <a:rPr lang="pl-PL" sz="1400" dirty="0"/>
              <a:t>	</a:t>
            </a:r>
            <a:endParaRPr lang="pl-PL" sz="1200" b="1" u="sng"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51</a:t>
            </a:fld>
            <a:endParaRPr lang="en-US" dirty="0"/>
          </a:p>
        </p:txBody>
      </p:sp>
    </p:spTree>
    <p:extLst>
      <p:ext uri="{BB962C8B-B14F-4D97-AF65-F5344CB8AC3E}">
        <p14:creationId xmlns:p14="http://schemas.microsoft.com/office/powerpoint/2010/main" val="6888178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a:solidFill>
                  <a:prstClr val="black"/>
                </a:solidFill>
              </a:rPr>
              <a:t>11. </a:t>
            </a:r>
            <a:r>
              <a:rPr lang="cs-CZ" sz="2400" cap="none" dirty="0" smtClean="0">
                <a:solidFill>
                  <a:prstClr val="black"/>
                </a:solidFill>
              </a:rPr>
              <a:t>a</a:t>
            </a:r>
            <a:r>
              <a:rPr lang="cs-CZ" sz="2400" dirty="0" smtClean="0">
                <a:solidFill>
                  <a:prstClr val="black"/>
                </a:solidFill>
              </a:rPr>
              <a:t> </a:t>
            </a:r>
            <a:r>
              <a:rPr lang="cs-CZ" sz="2400" dirty="0">
                <a:solidFill>
                  <a:prstClr val="black"/>
                </a:solidFill>
              </a:rPr>
              <a:t>12.  výzva IROP – povinné přílohy</a:t>
            </a:r>
            <a:r>
              <a:rPr lang="en-US" dirty="0"/>
              <a:t/>
            </a:r>
            <a:br>
              <a:rPr lang="en-US" dirty="0"/>
            </a:br>
            <a:endParaRPr lang="en-US" dirty="0"/>
          </a:p>
        </p:txBody>
      </p:sp>
      <p:sp>
        <p:nvSpPr>
          <p:cNvPr id="3" name="Content Placeholder 2"/>
          <p:cNvSpPr>
            <a:spLocks noGrp="1"/>
          </p:cNvSpPr>
          <p:nvPr>
            <p:ph idx="1"/>
          </p:nvPr>
        </p:nvSpPr>
        <p:spPr>
          <a:xfrm>
            <a:off x="457200" y="942975"/>
            <a:ext cx="8229600" cy="5413375"/>
          </a:xfrm>
        </p:spPr>
        <p:txBody>
          <a:bodyPr>
            <a:noAutofit/>
          </a:bodyPr>
          <a:lstStyle/>
          <a:p>
            <a:pPr lvl="0">
              <a:buAutoNum type="arabicPeriod" startAt="4"/>
            </a:pPr>
            <a:r>
              <a:rPr lang="pl-PL" sz="2000" b="1" dirty="0" smtClean="0"/>
              <a:t>Doklad o prokázání právních vztahů k majetku, který je předmětem projektu</a:t>
            </a:r>
          </a:p>
          <a:p>
            <a:pPr marL="0" indent="0">
              <a:buNone/>
            </a:pPr>
            <a:r>
              <a:rPr lang="pl-PL" sz="2000" dirty="0" smtClean="0"/>
              <a:t>Výpisy </a:t>
            </a:r>
            <a:r>
              <a:rPr lang="pl-PL" sz="2000" dirty="0"/>
              <a:t>z katastru nemovitostí</a:t>
            </a:r>
            <a:r>
              <a:rPr lang="pl-PL" sz="2000" dirty="0" smtClean="0"/>
              <a:t>, </a:t>
            </a:r>
            <a:r>
              <a:rPr lang="pl-PL" sz="2000" dirty="0"/>
              <a:t>pokud </a:t>
            </a:r>
            <a:r>
              <a:rPr lang="pl-PL" sz="2000" dirty="0" smtClean="0"/>
              <a:t>žadatel nepředložil rovnou stavební </a:t>
            </a:r>
            <a:r>
              <a:rPr lang="pl-PL" sz="2000" dirty="0"/>
              <a:t>povolení při podání žádosti. Pokud žadatel není zapsán v katastru nemovitostí jako vlastník nebo subjekt s právem hospodaření, dokládá listiny, které osvědčují jiné právo k uvedenému majetku, např. nájemní smlouvu, smlouvu o výpůjčce či jiný právní </a:t>
            </a:r>
            <a:r>
              <a:rPr lang="pl-PL" sz="2000" dirty="0" smtClean="0"/>
              <a:t>úkon. Majetek </a:t>
            </a:r>
            <a:r>
              <a:rPr lang="pl-PL" sz="2000" dirty="0"/>
              <a:t>lze půjčit či pronajmout pouze od subjektů, které spadají do oprávněných </a:t>
            </a:r>
            <a:r>
              <a:rPr lang="pl-PL" sz="2000" dirty="0" smtClean="0"/>
              <a:t>žadatelů, a od obcí.</a:t>
            </a:r>
          </a:p>
          <a:p>
            <a:pPr marL="0" indent="0">
              <a:buNone/>
            </a:pPr>
            <a:endParaRPr lang="pl-PL" sz="2000" dirty="0" smtClean="0"/>
          </a:p>
          <a:p>
            <a:pPr lvl="0">
              <a:buAutoNum type="arabicPeriod" startAt="5"/>
            </a:pPr>
            <a:r>
              <a:rPr lang="pl-PL" sz="2000" b="1" dirty="0" smtClean="0"/>
              <a:t>Podnikatelský plán  - </a:t>
            </a:r>
            <a:r>
              <a:rPr lang="pl-PL" sz="2000" dirty="0" smtClean="0"/>
              <a:t>osnova je přílohou č. 5 specifických pravidel</a:t>
            </a:r>
          </a:p>
          <a:p>
            <a:pPr marL="0" lvl="0" indent="0">
              <a:buNone/>
            </a:pPr>
            <a:r>
              <a:rPr lang="pl-PL" sz="1400" b="1" dirty="0"/>
              <a:t>	</a:t>
            </a:r>
            <a:endParaRPr lang="pl-PL" sz="1500" b="1" u="sng" dirty="0"/>
          </a:p>
          <a:p>
            <a:pPr marL="0" lvl="0" indent="0">
              <a:buNone/>
            </a:pPr>
            <a:endParaRPr lang="pl-PL" sz="1500" b="1" u="sng" dirty="0" smtClean="0"/>
          </a:p>
          <a:p>
            <a:pPr marL="0" lvl="0" indent="0">
              <a:buNone/>
            </a:pPr>
            <a:endParaRPr lang="pl-PL" sz="1500" b="1" u="sng" dirty="0"/>
          </a:p>
          <a:p>
            <a:pPr marL="0" lvl="0" indent="0">
              <a:buNone/>
            </a:pPr>
            <a:endParaRPr lang="pl-PL" sz="1500" b="1" u="sng" dirty="0" smtClean="0"/>
          </a:p>
          <a:p>
            <a:pPr marL="0" lvl="0" indent="0">
              <a:buNone/>
            </a:pPr>
            <a:endParaRPr lang="pl-PL" sz="1500" b="1" u="sng" dirty="0"/>
          </a:p>
          <a:p>
            <a:pPr marL="0" lvl="0" indent="0">
              <a:buNone/>
            </a:pPr>
            <a:endParaRPr lang="pl-PL" sz="1500" b="1" u="sng" dirty="0" smtClean="0"/>
          </a:p>
          <a:p>
            <a:pPr marL="0" lvl="0" indent="0">
              <a:buNone/>
            </a:pPr>
            <a:endParaRPr lang="pl-PL" sz="1500" b="1" u="sng"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52</a:t>
            </a:fld>
            <a:endParaRPr lang="en-US" dirty="0"/>
          </a:p>
        </p:txBody>
      </p:sp>
    </p:spTree>
    <p:extLst>
      <p:ext uri="{BB962C8B-B14F-4D97-AF65-F5344CB8AC3E}">
        <p14:creationId xmlns:p14="http://schemas.microsoft.com/office/powerpoint/2010/main" val="983520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a:solidFill>
                  <a:prstClr val="black"/>
                </a:solidFill>
              </a:rPr>
              <a:t>11. </a:t>
            </a:r>
            <a:r>
              <a:rPr lang="cs-CZ" sz="2400" cap="none" dirty="0" smtClean="0">
                <a:solidFill>
                  <a:prstClr val="black"/>
                </a:solidFill>
              </a:rPr>
              <a:t>a</a:t>
            </a:r>
            <a:r>
              <a:rPr lang="cs-CZ" sz="2400" dirty="0" smtClean="0">
                <a:solidFill>
                  <a:prstClr val="black"/>
                </a:solidFill>
              </a:rPr>
              <a:t> </a:t>
            </a:r>
            <a:r>
              <a:rPr lang="cs-CZ" sz="2400" dirty="0">
                <a:solidFill>
                  <a:prstClr val="black"/>
                </a:solidFill>
              </a:rPr>
              <a:t>12.  výzva IROP – povinné přílohy</a:t>
            </a:r>
            <a:r>
              <a:rPr lang="en-US" dirty="0"/>
              <a:t/>
            </a:r>
            <a:br>
              <a:rPr lang="en-US" dirty="0"/>
            </a:br>
            <a:endParaRPr lang="en-US" dirty="0"/>
          </a:p>
        </p:txBody>
      </p:sp>
      <p:sp>
        <p:nvSpPr>
          <p:cNvPr id="3" name="Content Placeholder 2"/>
          <p:cNvSpPr>
            <a:spLocks noGrp="1"/>
          </p:cNvSpPr>
          <p:nvPr>
            <p:ph idx="1"/>
          </p:nvPr>
        </p:nvSpPr>
        <p:spPr>
          <a:xfrm>
            <a:off x="457200" y="942975"/>
            <a:ext cx="8229600" cy="5413375"/>
          </a:xfrm>
        </p:spPr>
        <p:txBody>
          <a:bodyPr>
            <a:noAutofit/>
          </a:bodyPr>
          <a:lstStyle/>
          <a:p>
            <a:pPr marL="0" lvl="0" indent="0">
              <a:buNone/>
            </a:pPr>
            <a:r>
              <a:rPr lang="pl-PL" sz="2000" b="1" dirty="0" smtClean="0"/>
              <a:t>6.</a:t>
            </a:r>
            <a:r>
              <a:rPr lang="pl-PL" sz="1400" b="1" dirty="0"/>
              <a:t>	</a:t>
            </a:r>
            <a:r>
              <a:rPr lang="pl-PL" sz="2000" b="1" dirty="0" smtClean="0"/>
              <a:t>Územní </a:t>
            </a:r>
            <a:r>
              <a:rPr lang="pl-PL" sz="2000" b="1" dirty="0"/>
              <a:t>rozhodnutí nebo územní souhlas nebo veřejnoprávní smlouva nahrazující </a:t>
            </a:r>
            <a:r>
              <a:rPr lang="pl-PL" sz="2000" b="1" dirty="0" smtClean="0"/>
              <a:t>územní řízení</a:t>
            </a:r>
            <a:endParaRPr lang="pl-PL" sz="2000" b="1" dirty="0"/>
          </a:p>
          <a:p>
            <a:pPr marL="0" lvl="0" indent="0">
              <a:lnSpc>
                <a:spcPct val="120000"/>
              </a:lnSpc>
              <a:buNone/>
            </a:pPr>
            <a:r>
              <a:rPr lang="pl-PL" sz="2000" dirty="0"/>
              <a:t>Pokud se projekt týká stavby, žadatel dokládá územní rozhodnutí s nabytím právní moci. Pokud stavba nevyžaduje územní rozhodnutí, dokládá územní souhlas či účinnou veřejnoprávní smlouvu nahrazující územní řízení</a:t>
            </a:r>
            <a:r>
              <a:rPr lang="pl-PL" sz="2000" dirty="0" smtClean="0"/>
              <a:t>.</a:t>
            </a:r>
          </a:p>
          <a:p>
            <a:pPr marL="0" lvl="0" indent="0">
              <a:lnSpc>
                <a:spcPct val="120000"/>
              </a:lnSpc>
              <a:buNone/>
            </a:pPr>
            <a:r>
              <a:rPr lang="pl-PL" sz="2000" b="1" dirty="0" smtClean="0"/>
              <a:t>7</a:t>
            </a:r>
            <a:r>
              <a:rPr lang="pl-PL" sz="2000" b="1" dirty="0"/>
              <a:t>.	 Žádost o stavební povolení nebo ohlášení, případně stavební povolení nebo souhlas s provedením ohlášeného </a:t>
            </a:r>
            <a:r>
              <a:rPr lang="pl-PL" sz="2000" b="1" dirty="0" smtClean="0"/>
              <a:t>stav. záměru </a:t>
            </a:r>
            <a:r>
              <a:rPr lang="pl-PL" sz="2000" b="1" dirty="0"/>
              <a:t>nebo veřejnoprávní smlouva nahrazující </a:t>
            </a:r>
            <a:r>
              <a:rPr lang="pl-PL" sz="2000" b="1" dirty="0" smtClean="0"/>
              <a:t>stav. povolení</a:t>
            </a:r>
            <a:endParaRPr lang="pl-PL" sz="2000" b="1" dirty="0"/>
          </a:p>
          <a:p>
            <a:pPr marL="0" lvl="0" indent="0">
              <a:lnSpc>
                <a:spcPct val="120000"/>
              </a:lnSpc>
              <a:buNone/>
            </a:pPr>
            <a:r>
              <a:rPr lang="pl-PL" sz="2000" dirty="0"/>
              <a:t>Pokud žadatel nebude mít k dispozici stavební povolení nebo souhlas s provedením ohlášeného stavebního záměru či veřejnoprávní smlouvu nahrazující stavební povolení, dokládá žádost o stavební povolení nebo ohlášení, potvrzené stavebním úřadem, a přílohy, nejsou-li doloženy v jiné </a:t>
            </a:r>
            <a:r>
              <a:rPr lang="pl-PL" sz="2000" dirty="0" smtClean="0"/>
              <a:t>příloze.</a:t>
            </a:r>
            <a:endParaRPr lang="pl-PL" sz="2000" b="1" u="sng" dirty="0" smtClean="0"/>
          </a:p>
          <a:p>
            <a:pPr marL="0" lvl="0" indent="0">
              <a:buNone/>
            </a:pPr>
            <a:endParaRPr lang="pl-PL" sz="2000" b="1" u="sng" dirty="0"/>
          </a:p>
          <a:p>
            <a:pPr marL="0" lvl="0" indent="0">
              <a:buNone/>
            </a:pPr>
            <a:endParaRPr lang="pl-PL" sz="1500" b="1" u="sng" dirty="0" smtClean="0"/>
          </a:p>
          <a:p>
            <a:pPr marL="0" lvl="0" indent="0">
              <a:buNone/>
            </a:pPr>
            <a:endParaRPr lang="pl-PL" sz="1500" b="1" u="sng" dirty="0"/>
          </a:p>
          <a:p>
            <a:pPr marL="0" lvl="0" indent="0">
              <a:buNone/>
            </a:pPr>
            <a:endParaRPr lang="pl-PL" sz="1500" b="1" u="sng" dirty="0" smtClean="0"/>
          </a:p>
          <a:p>
            <a:pPr marL="0" lvl="0" indent="0">
              <a:buNone/>
            </a:pPr>
            <a:endParaRPr lang="pl-PL" sz="1500" b="1" u="sng" dirty="0"/>
          </a:p>
          <a:p>
            <a:pPr marL="0" lvl="0" indent="0">
              <a:buNone/>
            </a:pPr>
            <a:endParaRPr lang="pl-PL" sz="1500" b="1" u="sng" dirty="0" smtClean="0"/>
          </a:p>
          <a:p>
            <a:pPr marL="0" lvl="0" indent="0">
              <a:buNone/>
            </a:pPr>
            <a:endParaRPr lang="pl-PL" sz="1500" b="1" u="sng"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53</a:t>
            </a:fld>
            <a:endParaRPr lang="en-US" dirty="0"/>
          </a:p>
        </p:txBody>
      </p:sp>
    </p:spTree>
    <p:extLst>
      <p:ext uri="{BB962C8B-B14F-4D97-AF65-F5344CB8AC3E}">
        <p14:creationId xmlns:p14="http://schemas.microsoft.com/office/powerpoint/2010/main" val="2923456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dirty="0">
                <a:solidFill>
                  <a:prstClr val="black"/>
                </a:solidFill>
              </a:rPr>
              <a:t/>
            </a:r>
            <a:br>
              <a:rPr lang="cs-CZ" dirty="0">
                <a:solidFill>
                  <a:prstClr val="black"/>
                </a:solidFill>
              </a:rPr>
            </a:br>
            <a:r>
              <a:rPr lang="cs-CZ" sz="2400" dirty="0" smtClean="0">
                <a:solidFill>
                  <a:prstClr val="black"/>
                </a:solidFill>
              </a:rPr>
              <a:t>11.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povinné přílohy</a:t>
            </a:r>
            <a:r>
              <a:rPr lang="en-US" dirty="0">
                <a:solidFill>
                  <a:prstClr val="black"/>
                </a:solidFill>
              </a:rPr>
              <a:t/>
            </a:r>
            <a:br>
              <a:rPr lang="en-US" dirty="0">
                <a:solidFill>
                  <a:prstClr val="black"/>
                </a:solidFill>
              </a:rPr>
            </a:br>
            <a:r>
              <a:rPr lang="en-US" dirty="0"/>
              <a:t/>
            </a:r>
            <a:br>
              <a:rPr lang="en-US" dirty="0"/>
            </a:br>
            <a:endParaRPr lang="en-US" dirty="0"/>
          </a:p>
        </p:txBody>
      </p:sp>
      <p:sp>
        <p:nvSpPr>
          <p:cNvPr id="3" name="Content Placeholder 2"/>
          <p:cNvSpPr>
            <a:spLocks noGrp="1"/>
          </p:cNvSpPr>
          <p:nvPr>
            <p:ph idx="1"/>
          </p:nvPr>
        </p:nvSpPr>
        <p:spPr>
          <a:xfrm>
            <a:off x="457200" y="942975"/>
            <a:ext cx="8229600" cy="5079492"/>
          </a:xfrm>
        </p:spPr>
        <p:txBody>
          <a:bodyPr>
            <a:noAutofit/>
          </a:bodyPr>
          <a:lstStyle/>
          <a:p>
            <a:pPr marL="228600" lvl="0" indent="-228600">
              <a:lnSpc>
                <a:spcPct val="120000"/>
              </a:lnSpc>
              <a:buAutoNum type="arabicPeriod" startAt="8"/>
            </a:pPr>
            <a:r>
              <a:rPr lang="pl-PL" sz="1800" b="1" dirty="0" smtClean="0"/>
              <a:t>Projektová dokumentace pro vydání stavebního povolení nebo ohlášení stavby</a:t>
            </a:r>
          </a:p>
          <a:p>
            <a:pPr marL="0" indent="0">
              <a:lnSpc>
                <a:spcPct val="120000"/>
              </a:lnSpc>
              <a:buNone/>
            </a:pPr>
            <a:r>
              <a:rPr lang="cs-CZ" sz="1800" dirty="0"/>
              <a:t>Žadatel dokládá projektovou dokumentaci v podrobnosti pro vydání stavebního povolení, jež je součástí žádosti o stavební povolení, nebo je ověřená stavebním úřadem ve stavebním řízení. Pokud stavba nevyžaduje stavební povolení, dokládá žadatel projektovou dokumentaci pro ohlášení stavby. V případě, že již byla zpracována projektová dokumentace pro provádění stavby, žadatel ji také přikládá k žádosti o podporu.</a:t>
            </a:r>
          </a:p>
          <a:p>
            <a:pPr marL="228600" lvl="0" indent="-228600">
              <a:lnSpc>
                <a:spcPct val="120000"/>
              </a:lnSpc>
              <a:buAutoNum type="arabicPeriod" startAt="9"/>
            </a:pPr>
            <a:r>
              <a:rPr lang="pl-PL" sz="1800" b="1" dirty="0" smtClean="0"/>
              <a:t>Položkový rozpočet stavby</a:t>
            </a:r>
          </a:p>
          <a:p>
            <a:pPr marL="0" indent="0">
              <a:lnSpc>
                <a:spcPct val="120000"/>
              </a:lnSpc>
              <a:buNone/>
            </a:pPr>
            <a:r>
              <a:rPr lang="cs-CZ" sz="1800" dirty="0"/>
              <a:t>Žadatel dokládá položkový rozpočet stavby podle jednotného ceníku stavebních prací v cenové úrovni ne starší než k r. 2014 ve formě oceněného soupisu prací potvrzeného autorizovaným projektantem a dále také v  rozpočtovém formátu *.</a:t>
            </a:r>
            <a:r>
              <a:rPr lang="cs-CZ" sz="1800" dirty="0" smtClean="0"/>
              <a:t>XC4. V </a:t>
            </a:r>
            <a:r>
              <a:rPr lang="cs-CZ" sz="1800" dirty="0"/>
              <a:t>případě, že proběhlo zadávací řízení na zhotovitele stavby, předkládá žadatel také </a:t>
            </a:r>
            <a:r>
              <a:rPr lang="cs-CZ" sz="1800" dirty="0" err="1"/>
              <a:t>vysoutěženou</a:t>
            </a:r>
            <a:r>
              <a:rPr lang="cs-CZ" sz="1800" dirty="0"/>
              <a:t> cenovou nabídku</a:t>
            </a:r>
            <a:r>
              <a:rPr lang="cs-CZ" sz="1800" dirty="0" smtClean="0"/>
              <a:t>.</a:t>
            </a:r>
            <a:endParaRPr lang="cs-CZ" sz="1800"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54</a:t>
            </a:fld>
            <a:endParaRPr lang="en-US" dirty="0"/>
          </a:p>
        </p:txBody>
      </p:sp>
    </p:spTree>
    <p:extLst>
      <p:ext uri="{BB962C8B-B14F-4D97-AF65-F5344CB8AC3E}">
        <p14:creationId xmlns:p14="http://schemas.microsoft.com/office/powerpoint/2010/main" val="23642008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dirty="0">
                <a:solidFill>
                  <a:prstClr val="black"/>
                </a:solidFill>
              </a:rPr>
              <a:t/>
            </a:r>
            <a:br>
              <a:rPr lang="cs-CZ" dirty="0">
                <a:solidFill>
                  <a:prstClr val="black"/>
                </a:solidFill>
              </a:rPr>
            </a:br>
            <a:r>
              <a:rPr lang="cs-CZ" sz="2400" dirty="0" smtClean="0">
                <a:solidFill>
                  <a:prstClr val="black"/>
                </a:solidFill>
              </a:rPr>
              <a:t>11.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povinné přílohy</a:t>
            </a:r>
            <a:r>
              <a:rPr lang="en-US" dirty="0">
                <a:solidFill>
                  <a:prstClr val="black"/>
                </a:solidFill>
              </a:rPr>
              <a:t/>
            </a:r>
            <a:br>
              <a:rPr lang="en-US" dirty="0">
                <a:solidFill>
                  <a:prstClr val="black"/>
                </a:solidFill>
              </a:rPr>
            </a:br>
            <a:r>
              <a:rPr lang="en-US" dirty="0"/>
              <a:t/>
            </a:r>
            <a:br>
              <a:rPr lang="en-US" dirty="0"/>
            </a:br>
            <a:endParaRPr lang="en-US" dirty="0"/>
          </a:p>
        </p:txBody>
      </p:sp>
      <p:sp>
        <p:nvSpPr>
          <p:cNvPr id="3" name="Content Placeholder 2"/>
          <p:cNvSpPr>
            <a:spLocks noGrp="1"/>
          </p:cNvSpPr>
          <p:nvPr>
            <p:ph idx="1"/>
          </p:nvPr>
        </p:nvSpPr>
        <p:spPr>
          <a:xfrm>
            <a:off x="457200" y="942975"/>
            <a:ext cx="8229600" cy="5079492"/>
          </a:xfrm>
        </p:spPr>
        <p:txBody>
          <a:bodyPr>
            <a:noAutofit/>
          </a:bodyPr>
          <a:lstStyle/>
          <a:p>
            <a:pPr marL="0" lvl="0" indent="0">
              <a:lnSpc>
                <a:spcPct val="120000"/>
              </a:lnSpc>
              <a:buNone/>
            </a:pPr>
            <a:r>
              <a:rPr lang="pl-PL" sz="1800" b="1" dirty="0" smtClean="0"/>
              <a:t>10. Seznam objednávek – přímých nákupů - </a:t>
            </a:r>
            <a:r>
              <a:rPr lang="cs-CZ" sz="1800" dirty="0" smtClean="0"/>
              <a:t>Žadatel </a:t>
            </a:r>
            <a:r>
              <a:rPr lang="cs-CZ" sz="1800" dirty="0"/>
              <a:t>do formuláře </a:t>
            </a:r>
            <a:r>
              <a:rPr lang="cs-CZ" sz="1800" dirty="0" smtClean="0"/>
              <a:t>vypíše </a:t>
            </a:r>
            <a:r>
              <a:rPr lang="cs-CZ" sz="1800" dirty="0"/>
              <a:t>všechny uskutečněné přímé nákupy ve výši od 100 tis. Kč do 400 tis. Kč bez DPH, vztahující se k projektu, které proběhly před podáním žádosti o </a:t>
            </a:r>
            <a:r>
              <a:rPr lang="cs-CZ" sz="1800" dirty="0" smtClean="0"/>
              <a:t>podporu.</a:t>
            </a:r>
            <a:endParaRPr lang="pl-PL" sz="1800" dirty="0"/>
          </a:p>
          <a:p>
            <a:pPr marL="0" lvl="0" indent="0">
              <a:buNone/>
            </a:pPr>
            <a:r>
              <a:rPr lang="pl-PL" sz="1800" b="1" dirty="0" smtClean="0"/>
              <a:t>11.</a:t>
            </a:r>
            <a:r>
              <a:rPr lang="pl-PL" sz="1800" dirty="0" smtClean="0"/>
              <a:t>  </a:t>
            </a:r>
            <a:r>
              <a:rPr lang="pl-PL" sz="1800" b="1" dirty="0" smtClean="0"/>
              <a:t>Výpis </a:t>
            </a:r>
            <a:r>
              <a:rPr lang="pl-PL" sz="1800" b="1" dirty="0"/>
              <a:t>z rejstříku trestů</a:t>
            </a:r>
          </a:p>
          <a:p>
            <a:pPr marL="0" lvl="0" indent="0">
              <a:buNone/>
            </a:pPr>
            <a:r>
              <a:rPr lang="pl-PL" sz="1800" dirty="0" smtClean="0"/>
              <a:t>Dokládají všichni statutární zástupci obchodních korporací, nestátních neziskových organizací, církví a církevních organizací. Výpis z rejstříku trestů v době podání žádosti nesmí být starší 3 měsíců. </a:t>
            </a:r>
          </a:p>
          <a:p>
            <a:pPr>
              <a:lnSpc>
                <a:spcPct val="120000"/>
              </a:lnSpc>
              <a:buFont typeface="Arial"/>
              <a:buAutoNum type="arabicPeriod" startAt="12"/>
            </a:pPr>
            <a:r>
              <a:rPr lang="pl-PL" sz="1800" b="1" dirty="0" smtClean="0"/>
              <a:t>Průzkum trhu  </a:t>
            </a:r>
          </a:p>
          <a:p>
            <a:pPr marL="0" indent="0">
              <a:lnSpc>
                <a:spcPct val="120000"/>
              </a:lnSpc>
              <a:buNone/>
            </a:pPr>
            <a:r>
              <a:rPr lang="cs-CZ" sz="1800" dirty="0" smtClean="0"/>
              <a:t>Žadatel </a:t>
            </a:r>
            <a:r>
              <a:rPr lang="cs-CZ" sz="1800" dirty="0"/>
              <a:t>předloží doklady, prokazující provedení průzkumu trhu na pořizované technologie a zařízení, ze kterého vycházel při stanovení ceny, tj. písemná či elektronická komunikace s oslovenými dodavateli ke kalkulaci cen, ceníky dodavatelů, výtisk internetových stránek dodavatele nebo srovnávače cen, smlouvy na obdobné zakázky apod.</a:t>
            </a:r>
          </a:p>
          <a:p>
            <a:pPr lvl="0">
              <a:lnSpc>
                <a:spcPct val="120000"/>
              </a:lnSpc>
              <a:buFont typeface="+mj-lt"/>
              <a:buAutoNum type="arabicPeriod" startAt="13"/>
            </a:pPr>
            <a:r>
              <a:rPr lang="cs-CZ" sz="1800" b="1" dirty="0" smtClean="0"/>
              <a:t>Doklady </a:t>
            </a:r>
            <a:r>
              <a:rPr lang="cs-CZ" sz="1800" b="1" dirty="0"/>
              <a:t>potvrzující, že OSVČ spadá do cílové skupiny</a:t>
            </a:r>
            <a:endParaRPr lang="pl-PL" sz="1800" b="1"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55</a:t>
            </a:fld>
            <a:endParaRPr lang="en-US" dirty="0"/>
          </a:p>
        </p:txBody>
      </p:sp>
    </p:spTree>
    <p:extLst>
      <p:ext uri="{BB962C8B-B14F-4D97-AF65-F5344CB8AC3E}">
        <p14:creationId xmlns:p14="http://schemas.microsoft.com/office/powerpoint/2010/main" val="23079390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200" dirty="0">
                <a:solidFill>
                  <a:prstClr val="black"/>
                </a:solidFill>
              </a:rPr>
              <a:t>11. </a:t>
            </a:r>
            <a:r>
              <a:rPr lang="cs-CZ" sz="2200" cap="none" dirty="0" smtClean="0">
                <a:solidFill>
                  <a:prstClr val="black"/>
                </a:solidFill>
              </a:rPr>
              <a:t>a</a:t>
            </a:r>
            <a:r>
              <a:rPr lang="cs-CZ" sz="2200" dirty="0" smtClean="0">
                <a:solidFill>
                  <a:prstClr val="black"/>
                </a:solidFill>
              </a:rPr>
              <a:t> </a:t>
            </a:r>
            <a:r>
              <a:rPr lang="cs-CZ" sz="2200" dirty="0">
                <a:solidFill>
                  <a:prstClr val="black"/>
                </a:solidFill>
              </a:rPr>
              <a:t>12.  výzva IROP – </a:t>
            </a:r>
            <a:r>
              <a:rPr lang="cs-CZ" sz="2200" dirty="0" smtClean="0">
                <a:solidFill>
                  <a:prstClr val="black"/>
                </a:solidFill>
              </a:rPr>
              <a:t>osnova Podnikatelského plánu</a:t>
            </a:r>
            <a:r>
              <a:rPr lang="en-US" dirty="0"/>
              <a:t/>
            </a:r>
            <a:br>
              <a:rPr lang="en-US" dirty="0"/>
            </a:br>
            <a:endParaRPr lang="en-US" dirty="0"/>
          </a:p>
        </p:txBody>
      </p:sp>
      <p:sp>
        <p:nvSpPr>
          <p:cNvPr id="3" name="Content Placeholder 2"/>
          <p:cNvSpPr>
            <a:spLocks noGrp="1"/>
          </p:cNvSpPr>
          <p:nvPr>
            <p:ph idx="1"/>
          </p:nvPr>
        </p:nvSpPr>
        <p:spPr>
          <a:xfrm>
            <a:off x="457200" y="846138"/>
            <a:ext cx="8229600" cy="5424486"/>
          </a:xfrm>
        </p:spPr>
        <p:txBody>
          <a:bodyPr>
            <a:noAutofit/>
          </a:bodyPr>
          <a:lstStyle/>
          <a:p>
            <a:pPr marL="0" lvl="0" indent="0">
              <a:buNone/>
            </a:pPr>
            <a:r>
              <a:rPr lang="pl-PL" sz="2000" b="1" dirty="0" smtClean="0"/>
              <a:t>Podnikatelský plán </a:t>
            </a:r>
            <a:r>
              <a:rPr lang="pl-PL" sz="2000" dirty="0" smtClean="0"/>
              <a:t>- příloha </a:t>
            </a:r>
            <a:r>
              <a:rPr lang="pl-PL" sz="2000" dirty="0"/>
              <a:t>č. </a:t>
            </a:r>
            <a:r>
              <a:rPr lang="pl-PL" sz="2000" dirty="0" smtClean="0"/>
              <a:t>5 Specifických pravidel:</a:t>
            </a:r>
          </a:p>
          <a:p>
            <a:pPr lvl="0">
              <a:buFont typeface="+mj-lt"/>
              <a:buAutoNum type="arabicPeriod"/>
            </a:pPr>
            <a:r>
              <a:rPr lang="pl-PL" sz="1800" dirty="0" smtClean="0"/>
              <a:t>Obsah </a:t>
            </a:r>
            <a:endParaRPr lang="pl-PL" sz="1800" dirty="0"/>
          </a:p>
          <a:p>
            <a:pPr lvl="0">
              <a:buFont typeface="+mj-lt"/>
              <a:buAutoNum type="arabicPeriod"/>
            </a:pPr>
            <a:r>
              <a:rPr lang="pl-PL" sz="1800" dirty="0" smtClean="0"/>
              <a:t>Úvodní shrnutí</a:t>
            </a:r>
          </a:p>
          <a:p>
            <a:pPr lvl="0">
              <a:buFont typeface="+mj-lt"/>
              <a:buAutoNum type="arabicPeriod"/>
            </a:pPr>
            <a:r>
              <a:rPr lang="pl-PL" sz="1800" dirty="0" smtClean="0"/>
              <a:t>Informace o sociálním podniku</a:t>
            </a:r>
          </a:p>
          <a:p>
            <a:pPr lvl="0">
              <a:buFont typeface="+mj-lt"/>
              <a:buAutoNum type="arabicPeriod"/>
            </a:pPr>
            <a:r>
              <a:rPr lang="pl-PL" sz="1800" dirty="0" smtClean="0"/>
              <a:t>Principy sociálního podnikání</a:t>
            </a:r>
          </a:p>
          <a:p>
            <a:pPr lvl="0">
              <a:buFont typeface="+mj-lt"/>
              <a:buAutoNum type="arabicPeriod"/>
            </a:pPr>
            <a:r>
              <a:rPr lang="pl-PL" sz="1800" dirty="0" smtClean="0"/>
              <a:t>Harmonogram činností</a:t>
            </a:r>
          </a:p>
          <a:p>
            <a:pPr lvl="0">
              <a:buFont typeface="+mj-lt"/>
              <a:buAutoNum type="arabicPeriod"/>
            </a:pPr>
            <a:r>
              <a:rPr lang="pl-PL" sz="1800" dirty="0" smtClean="0"/>
              <a:t>Management projektu a řízení lidských zdrojů</a:t>
            </a:r>
          </a:p>
          <a:p>
            <a:pPr lvl="0">
              <a:buFont typeface="+mj-lt"/>
              <a:buAutoNum type="arabicPeriod"/>
            </a:pPr>
            <a:r>
              <a:rPr lang="pl-PL" sz="1800" dirty="0" smtClean="0"/>
              <a:t>Technické a technologické řešení projektu</a:t>
            </a:r>
          </a:p>
          <a:p>
            <a:pPr lvl="0">
              <a:buFont typeface="+mj-lt"/>
              <a:buAutoNum type="arabicPeriod"/>
            </a:pPr>
            <a:r>
              <a:rPr lang="pl-PL" sz="1800" dirty="0" smtClean="0"/>
              <a:t>Průzkum trhu</a:t>
            </a:r>
          </a:p>
          <a:p>
            <a:pPr lvl="0">
              <a:buFont typeface="+mj-lt"/>
              <a:buAutoNum type="arabicPeriod"/>
            </a:pPr>
            <a:r>
              <a:rPr lang="pl-PL" sz="1800" dirty="0" smtClean="0"/>
              <a:t>Finanční plán</a:t>
            </a:r>
          </a:p>
          <a:p>
            <a:pPr lvl="0">
              <a:buFont typeface="+mj-lt"/>
              <a:buAutoNum type="arabicPeriod"/>
            </a:pPr>
            <a:r>
              <a:rPr lang="pl-PL" sz="1800" dirty="0" smtClean="0"/>
              <a:t>Rozpočet projektu</a:t>
            </a:r>
          </a:p>
          <a:p>
            <a:pPr lvl="0">
              <a:buFont typeface="+mj-lt"/>
              <a:buAutoNum type="arabicPeriod"/>
            </a:pPr>
            <a:r>
              <a:rPr lang="pl-PL" sz="1800" dirty="0" smtClean="0"/>
              <a:t>Popis rozšíření kapacity podniku</a:t>
            </a:r>
          </a:p>
          <a:p>
            <a:pPr lvl="0">
              <a:buFont typeface="+mj-lt"/>
              <a:buAutoNum type="arabicPeriod"/>
            </a:pPr>
            <a:r>
              <a:rPr lang="pl-PL" sz="1800" dirty="0" smtClean="0"/>
              <a:t>Dlouhodobý majetek</a:t>
            </a:r>
          </a:p>
          <a:p>
            <a:pPr lvl="0">
              <a:buFont typeface="+mj-lt"/>
              <a:buAutoNum type="arabicPeriod"/>
            </a:pPr>
            <a:r>
              <a:rPr lang="pl-PL" sz="1800" dirty="0" smtClean="0"/>
              <a:t>Analýza řízení rizik</a:t>
            </a:r>
          </a:p>
          <a:p>
            <a:pPr lvl="0">
              <a:buFont typeface="+mj-lt"/>
              <a:buAutoNum type="arabicPeriod"/>
            </a:pPr>
            <a:r>
              <a:rPr lang="pl-PL" sz="1800" dirty="0" smtClean="0"/>
              <a:t>Vliv projektu na horizontální kritéria</a:t>
            </a:r>
          </a:p>
          <a:p>
            <a:pPr lvl="0">
              <a:buFont typeface="+mj-lt"/>
              <a:buAutoNum type="arabicPeriod"/>
            </a:pPr>
            <a:r>
              <a:rPr lang="pl-PL" sz="1800" dirty="0" smtClean="0"/>
              <a:t>Závěrečné hodnocení efektivity a udržitelnosti projektu</a:t>
            </a:r>
          </a:p>
          <a:p>
            <a:pPr marL="0" lvl="0" indent="0">
              <a:buNone/>
            </a:pPr>
            <a:endParaRPr lang="pl-PL" sz="1400" b="1" u="sng" dirty="0" smtClean="0"/>
          </a:p>
          <a:p>
            <a:pPr marL="0" lvl="0" indent="0">
              <a:buNone/>
            </a:pPr>
            <a:endParaRPr lang="pl-PL" sz="1200" dirty="0" smtClean="0"/>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56</a:t>
            </a:fld>
            <a:endParaRPr lang="en-US" dirty="0"/>
          </a:p>
        </p:txBody>
      </p:sp>
    </p:spTree>
    <p:extLst>
      <p:ext uri="{BB962C8B-B14F-4D97-AF65-F5344CB8AC3E}">
        <p14:creationId xmlns:p14="http://schemas.microsoft.com/office/powerpoint/2010/main" val="37550133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a:solidFill>
                  <a:prstClr val="black"/>
                </a:solidFill>
              </a:rPr>
              <a:t>11. </a:t>
            </a:r>
            <a:r>
              <a:rPr lang="cs-CZ" sz="2400" cap="none" dirty="0" smtClean="0">
                <a:solidFill>
                  <a:prstClr val="black"/>
                </a:solidFill>
              </a:rPr>
              <a:t>a</a:t>
            </a:r>
            <a:r>
              <a:rPr lang="cs-CZ" sz="2400" dirty="0" smtClean="0">
                <a:solidFill>
                  <a:prstClr val="black"/>
                </a:solidFill>
              </a:rPr>
              <a:t> </a:t>
            </a:r>
            <a:r>
              <a:rPr lang="cs-CZ" sz="2400" dirty="0">
                <a:solidFill>
                  <a:prstClr val="black"/>
                </a:solidFill>
              </a:rPr>
              <a:t>12.  výzva IROP – </a:t>
            </a:r>
            <a:r>
              <a:rPr lang="cs-CZ" sz="2400" dirty="0" smtClean="0">
                <a:solidFill>
                  <a:prstClr val="black"/>
                </a:solidFill>
              </a:rPr>
              <a:t>Způsobilé výdaje</a:t>
            </a:r>
            <a:r>
              <a:rPr lang="en-US" dirty="0"/>
              <a:t/>
            </a:r>
            <a:br>
              <a:rPr lang="en-US" dirty="0"/>
            </a:br>
            <a:endParaRPr lang="en-US" dirty="0"/>
          </a:p>
        </p:txBody>
      </p:sp>
      <p:sp>
        <p:nvSpPr>
          <p:cNvPr id="3" name="Content Placeholder 2"/>
          <p:cNvSpPr>
            <a:spLocks noGrp="1"/>
          </p:cNvSpPr>
          <p:nvPr>
            <p:ph idx="1"/>
          </p:nvPr>
        </p:nvSpPr>
        <p:spPr>
          <a:xfrm>
            <a:off x="457200" y="942975"/>
            <a:ext cx="8229600" cy="5019675"/>
          </a:xfrm>
        </p:spPr>
        <p:txBody>
          <a:bodyPr>
            <a:noAutofit/>
          </a:bodyPr>
          <a:lstStyle/>
          <a:p>
            <a:pPr marL="0" indent="0">
              <a:buNone/>
            </a:pPr>
            <a:r>
              <a:rPr lang="cs-CZ" sz="1400" dirty="0" smtClean="0"/>
              <a:t>Příjemce </a:t>
            </a:r>
            <a:r>
              <a:rPr lang="cs-CZ" sz="1400" dirty="0"/>
              <a:t>je povinen doložit způsobilé výdaje účetním dokladem a další požadovanou dokumentací. Výdaje, byť z věcného hlediska způsobilé, které nejsou řádně doložené, jsou vždy považovány za výdaje nezpůsobilé.</a:t>
            </a:r>
          </a:p>
          <a:p>
            <a:pPr marL="0" indent="0">
              <a:buNone/>
            </a:pPr>
            <a:endParaRPr lang="cs-CZ" sz="1400" b="1" dirty="0" smtClean="0"/>
          </a:p>
          <a:p>
            <a:pPr marL="0" indent="0">
              <a:buNone/>
            </a:pPr>
            <a:r>
              <a:rPr lang="cs-CZ" sz="1400" b="1" dirty="0" smtClean="0"/>
              <a:t>Způsobilé </a:t>
            </a:r>
            <a:r>
              <a:rPr lang="cs-CZ" sz="1400" b="1" dirty="0"/>
              <a:t>výdaje:</a:t>
            </a:r>
            <a:endParaRPr lang="cs-CZ" sz="1400" dirty="0"/>
          </a:p>
          <a:p>
            <a:pPr lvl="0"/>
            <a:r>
              <a:rPr lang="cs-CZ" sz="1400" dirty="0"/>
              <a:t>musí být vynaloženy v souladu s cíli programu a specifického cíle </a:t>
            </a:r>
            <a:r>
              <a:rPr lang="cs-CZ" sz="1400" dirty="0" smtClean="0"/>
              <a:t>2.2 IROP, </a:t>
            </a:r>
            <a:endParaRPr lang="cs-CZ" sz="1400" dirty="0"/>
          </a:p>
          <a:p>
            <a:pPr lvl="0"/>
            <a:r>
              <a:rPr lang="cs-CZ" sz="1400" dirty="0"/>
              <a:t>musí přímo souviset s realizací projektu,</a:t>
            </a:r>
          </a:p>
          <a:p>
            <a:pPr lvl="0"/>
            <a:r>
              <a:rPr lang="cs-CZ" sz="1400" dirty="0"/>
              <a:t>musí vzniknout a být vynaloženy v období od 1. 1. 2014 do data ukončení realizace projektu podle Rozhodnutí,</a:t>
            </a:r>
          </a:p>
          <a:p>
            <a:pPr lvl="0"/>
            <a:r>
              <a:rPr lang="cs-CZ" sz="1400" dirty="0"/>
              <a:t>musí být doloženy průkaznými doklady,</a:t>
            </a:r>
          </a:p>
          <a:p>
            <a:pPr lvl="0"/>
            <a:r>
              <a:rPr lang="cs-CZ" sz="1400" dirty="0"/>
              <a:t>nesmí přesáhnout výši výdajů uvedenou v každé jednotlivé smlouvě uzavřené</a:t>
            </a:r>
            <a:br>
              <a:rPr lang="cs-CZ" sz="1400" dirty="0"/>
            </a:br>
            <a:r>
              <a:rPr lang="cs-CZ" sz="1400" dirty="0"/>
              <a:t>s dodavatelem,</a:t>
            </a:r>
          </a:p>
          <a:p>
            <a:pPr lvl="0"/>
            <a:r>
              <a:rPr lang="cs-CZ" sz="1400" dirty="0"/>
              <a:t>při rozšíření podniku se způsobilé výdaje projektu týkají pouze rozšíření kapacity podniku.</a:t>
            </a:r>
          </a:p>
          <a:p>
            <a:pPr marL="0" lvl="0" indent="0">
              <a:buNone/>
            </a:pPr>
            <a:endParaRPr lang="pl-PL" sz="1400" dirty="0" smtClean="0"/>
          </a:p>
          <a:p>
            <a:pPr marL="0" lvl="0" indent="0">
              <a:buNone/>
            </a:pPr>
            <a:r>
              <a:rPr lang="pl-PL" sz="1400" b="1" dirty="0" smtClean="0"/>
              <a:t>V 11. a 12. výzvě jsou nastaveny limity:</a:t>
            </a:r>
          </a:p>
          <a:p>
            <a:r>
              <a:rPr lang="pl-PL" sz="1400" dirty="0" smtClean="0"/>
              <a:t>výdaje na Podnikatelský plán – max. 20 000 Kč,</a:t>
            </a:r>
          </a:p>
          <a:p>
            <a:r>
              <a:rPr lang="pl-PL" sz="1400" dirty="0" smtClean="0"/>
              <a:t>nákup pozemků maximálně do 10% celkových způsobilých výdajů projektu,</a:t>
            </a:r>
          </a:p>
          <a:p>
            <a:r>
              <a:rPr lang="pl-PL" sz="1400" dirty="0" smtClean="0"/>
              <a:t>nákup staveb a pozemků za pořizovací cenu max. do výše ceny zjištěné znaleckým posudkem.</a:t>
            </a:r>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57</a:t>
            </a:fld>
            <a:endParaRPr lang="en-US" dirty="0"/>
          </a:p>
        </p:txBody>
      </p:sp>
    </p:spTree>
    <p:extLst>
      <p:ext uri="{BB962C8B-B14F-4D97-AF65-F5344CB8AC3E}">
        <p14:creationId xmlns:p14="http://schemas.microsoft.com/office/powerpoint/2010/main" val="9747107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a:solidFill>
                  <a:prstClr val="black"/>
                </a:solidFill>
              </a:rPr>
              <a:t>11. </a:t>
            </a:r>
            <a:r>
              <a:rPr lang="cs-CZ" sz="2400" cap="none" dirty="0" smtClean="0">
                <a:solidFill>
                  <a:prstClr val="black"/>
                </a:solidFill>
              </a:rPr>
              <a:t>a</a:t>
            </a:r>
            <a:r>
              <a:rPr lang="cs-CZ" sz="2400" dirty="0" smtClean="0">
                <a:solidFill>
                  <a:prstClr val="black"/>
                </a:solidFill>
              </a:rPr>
              <a:t> </a:t>
            </a:r>
            <a:r>
              <a:rPr lang="cs-CZ" sz="2400" dirty="0">
                <a:solidFill>
                  <a:prstClr val="black"/>
                </a:solidFill>
              </a:rPr>
              <a:t>12.  výzva IROP – </a:t>
            </a:r>
            <a:r>
              <a:rPr lang="cs-CZ" sz="2400" dirty="0" smtClean="0">
                <a:solidFill>
                  <a:prstClr val="black"/>
                </a:solidFill>
              </a:rPr>
              <a:t>Způsobilé výdaje</a:t>
            </a:r>
            <a:r>
              <a:rPr lang="en-US" dirty="0"/>
              <a:t/>
            </a:r>
            <a:br>
              <a:rPr lang="en-US" dirty="0"/>
            </a:br>
            <a:endParaRPr lang="en-US" dirty="0"/>
          </a:p>
        </p:txBody>
      </p:sp>
      <p:graphicFrame>
        <p:nvGraphicFramePr>
          <p:cNvPr id="9" name="Zástupný symbol pro obsah 8"/>
          <p:cNvGraphicFramePr>
            <a:graphicFrameLocks noGrp="1"/>
          </p:cNvGraphicFramePr>
          <p:nvPr>
            <p:ph idx="1"/>
            <p:extLst>
              <p:ext uri="{D42A27DB-BD31-4B8C-83A1-F6EECF244321}">
                <p14:modId xmlns:p14="http://schemas.microsoft.com/office/powerpoint/2010/main" val="3147148700"/>
              </p:ext>
            </p:extLst>
          </p:nvPr>
        </p:nvGraphicFramePr>
        <p:xfrm>
          <a:off x="457199" y="1214322"/>
          <a:ext cx="7991476" cy="3892801"/>
        </p:xfrm>
        <a:graphic>
          <a:graphicData uri="http://schemas.openxmlformats.org/drawingml/2006/table">
            <a:tbl>
              <a:tblPr firstRow="1" firstCol="1" bandRow="1">
                <a:tableStyleId>{5C22544A-7EE6-4342-B048-85BDC9FD1C3A}</a:tableStyleId>
              </a:tblPr>
              <a:tblGrid>
                <a:gridCol w="7991476"/>
              </a:tblGrid>
              <a:tr h="219964">
                <a:tc>
                  <a:txBody>
                    <a:bodyPr/>
                    <a:lstStyle/>
                    <a:p>
                      <a:pPr algn="ctr">
                        <a:lnSpc>
                          <a:spcPct val="115000"/>
                        </a:lnSpc>
                        <a:spcAft>
                          <a:spcPts val="1000"/>
                        </a:spcAft>
                      </a:pPr>
                      <a:r>
                        <a:rPr lang="cs-CZ" sz="2000" dirty="0">
                          <a:effectLst/>
                        </a:rPr>
                        <a:t>Způsobilý výdaj</a:t>
                      </a:r>
                      <a:endParaRPr lang="cs-CZ" sz="2000" dirty="0">
                        <a:effectLst/>
                        <a:latin typeface="Cambria"/>
                        <a:ea typeface="MS Mincho"/>
                        <a:cs typeface="Times New Roman"/>
                      </a:endParaRPr>
                    </a:p>
                  </a:txBody>
                  <a:tcPr marL="68580" marR="68580" marT="0" marB="0" anchor="ctr"/>
                </a:tc>
              </a:tr>
              <a:tr h="1829554">
                <a:tc>
                  <a:txBody>
                    <a:bodyPr/>
                    <a:lstStyle/>
                    <a:p>
                      <a:pPr>
                        <a:lnSpc>
                          <a:spcPct val="115000"/>
                        </a:lnSpc>
                        <a:spcAft>
                          <a:spcPts val="1000"/>
                        </a:spcAft>
                      </a:pPr>
                      <a:r>
                        <a:rPr lang="cs-CZ" sz="2000" dirty="0">
                          <a:effectLst/>
                        </a:rPr>
                        <a:t>Stavby a stavební úpravy</a:t>
                      </a:r>
                    </a:p>
                    <a:p>
                      <a:pPr marL="342900" lvl="0" indent="-342900">
                        <a:lnSpc>
                          <a:spcPct val="115000"/>
                        </a:lnSpc>
                        <a:spcAft>
                          <a:spcPts val="0"/>
                        </a:spcAft>
                        <a:buFont typeface="Symbol"/>
                        <a:buChar char=""/>
                      </a:pPr>
                      <a:r>
                        <a:rPr lang="cs-CZ" sz="2000" dirty="0">
                          <a:effectLst/>
                        </a:rPr>
                        <a:t>stavba</a:t>
                      </a:r>
                    </a:p>
                    <a:p>
                      <a:pPr marL="342900" lvl="0" indent="-342900">
                        <a:lnSpc>
                          <a:spcPct val="115000"/>
                        </a:lnSpc>
                        <a:spcAft>
                          <a:spcPts val="1000"/>
                        </a:spcAft>
                        <a:buFont typeface="Symbol"/>
                        <a:buChar char=""/>
                      </a:pPr>
                      <a:r>
                        <a:rPr lang="cs-CZ" sz="2000" dirty="0">
                          <a:effectLst/>
                        </a:rPr>
                        <a:t>výdaje na technické zhodnocení dlouhodobého majetku, tj. nástavby, přístavby, stavební úpravy, rekonstrukce a modernizace</a:t>
                      </a:r>
                    </a:p>
                    <a:p>
                      <a:pPr>
                        <a:lnSpc>
                          <a:spcPct val="115000"/>
                        </a:lnSpc>
                        <a:spcAft>
                          <a:spcPts val="1000"/>
                        </a:spcAft>
                      </a:pPr>
                      <a:r>
                        <a:rPr lang="cs-CZ" sz="2000" dirty="0">
                          <a:effectLst/>
                        </a:rPr>
                        <a:t> </a:t>
                      </a:r>
                      <a:endParaRPr lang="cs-CZ" sz="2000" dirty="0">
                        <a:effectLst/>
                        <a:latin typeface="Cambria"/>
                        <a:ea typeface="MS Mincho"/>
                        <a:cs typeface="Times New Roman"/>
                      </a:endParaRPr>
                    </a:p>
                  </a:txBody>
                  <a:tcPr marL="68580" marR="68580" marT="0" marB="0"/>
                </a:tc>
              </a:tr>
              <a:tr h="1244723">
                <a:tc>
                  <a:txBody>
                    <a:bodyPr/>
                    <a:lstStyle/>
                    <a:p>
                      <a:pPr>
                        <a:lnSpc>
                          <a:spcPct val="115000"/>
                        </a:lnSpc>
                        <a:spcAft>
                          <a:spcPts val="1000"/>
                        </a:spcAft>
                      </a:pPr>
                      <a:r>
                        <a:rPr lang="cs-CZ" sz="2000" dirty="0">
                          <a:effectLst/>
                        </a:rPr>
                        <a:t>Nákup pozemků </a:t>
                      </a:r>
                    </a:p>
                    <a:p>
                      <a:pPr marL="342900" lvl="0" indent="-342900">
                        <a:lnSpc>
                          <a:spcPct val="115000"/>
                        </a:lnSpc>
                        <a:spcAft>
                          <a:spcPts val="0"/>
                        </a:spcAft>
                        <a:buFont typeface="Symbol"/>
                        <a:buChar char=""/>
                      </a:pPr>
                      <a:r>
                        <a:rPr lang="cs-CZ" sz="2000" dirty="0">
                          <a:effectLst/>
                        </a:rPr>
                        <a:t>maximálně 10 % celkových způsobilých výdajů projektu</a:t>
                      </a:r>
                    </a:p>
                    <a:p>
                      <a:pPr marL="342900" lvl="0" indent="-342900">
                        <a:lnSpc>
                          <a:spcPct val="115000"/>
                        </a:lnSpc>
                        <a:spcAft>
                          <a:spcPts val="0"/>
                        </a:spcAft>
                        <a:buFont typeface="Symbol"/>
                        <a:buChar char=""/>
                      </a:pPr>
                      <a:r>
                        <a:rPr lang="cs-CZ" sz="2000" dirty="0">
                          <a:effectLst/>
                        </a:rPr>
                        <a:t>do výše ceny zjištěné znaleckým posudkem </a:t>
                      </a:r>
                      <a:endParaRPr lang="cs-CZ" sz="2000" dirty="0">
                        <a:effectLst/>
                        <a:latin typeface="Cambria"/>
                        <a:ea typeface="MS Mincho"/>
                        <a:cs typeface="Times New Roman"/>
                      </a:endParaRPr>
                    </a:p>
                  </a:txBody>
                  <a:tcPr marL="68580" marR="68580" marT="0" marB="0"/>
                </a:tc>
              </a:tr>
            </a:tbl>
          </a:graphicData>
        </a:graphic>
      </p:graphicFrame>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58</a:t>
            </a:fld>
            <a:endParaRPr lang="en-US" dirty="0"/>
          </a:p>
        </p:txBody>
      </p:sp>
    </p:spTree>
    <p:extLst>
      <p:ext uri="{BB962C8B-B14F-4D97-AF65-F5344CB8AC3E}">
        <p14:creationId xmlns:p14="http://schemas.microsoft.com/office/powerpoint/2010/main" val="1729049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a:solidFill>
                  <a:prstClr val="black"/>
                </a:solidFill>
              </a:rPr>
              <a:t>11. </a:t>
            </a:r>
            <a:r>
              <a:rPr lang="cs-CZ" sz="2400" cap="none" dirty="0" smtClean="0">
                <a:solidFill>
                  <a:prstClr val="black"/>
                </a:solidFill>
              </a:rPr>
              <a:t>a</a:t>
            </a:r>
            <a:r>
              <a:rPr lang="cs-CZ" sz="2400" dirty="0" smtClean="0">
                <a:solidFill>
                  <a:prstClr val="black"/>
                </a:solidFill>
              </a:rPr>
              <a:t> </a:t>
            </a:r>
            <a:r>
              <a:rPr lang="cs-CZ" sz="2400" dirty="0">
                <a:solidFill>
                  <a:prstClr val="black"/>
                </a:solidFill>
              </a:rPr>
              <a:t>12.  výzva IROP – </a:t>
            </a:r>
            <a:r>
              <a:rPr lang="cs-CZ" sz="2400" dirty="0" smtClean="0">
                <a:solidFill>
                  <a:prstClr val="black"/>
                </a:solidFill>
              </a:rPr>
              <a:t>Způsobilé výdaje</a:t>
            </a:r>
            <a:r>
              <a:rPr lang="en-US" dirty="0"/>
              <a:t/>
            </a:r>
            <a:br>
              <a:rPr lang="en-US" dirty="0"/>
            </a:br>
            <a:endParaRPr lang="en-US"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59</a:t>
            </a:fld>
            <a:endParaRPr lang="en-US" dirty="0"/>
          </a:p>
        </p:txBody>
      </p:sp>
      <p:graphicFrame>
        <p:nvGraphicFramePr>
          <p:cNvPr id="3" name="Tabulka 2"/>
          <p:cNvGraphicFramePr>
            <a:graphicFrameLocks noGrp="1"/>
          </p:cNvGraphicFramePr>
          <p:nvPr>
            <p:extLst>
              <p:ext uri="{D42A27DB-BD31-4B8C-83A1-F6EECF244321}">
                <p14:modId xmlns:p14="http://schemas.microsoft.com/office/powerpoint/2010/main" val="416413921"/>
              </p:ext>
            </p:extLst>
          </p:nvPr>
        </p:nvGraphicFramePr>
        <p:xfrm>
          <a:off x="457200" y="1073500"/>
          <a:ext cx="7915275" cy="5099356"/>
        </p:xfrm>
        <a:graphic>
          <a:graphicData uri="http://schemas.openxmlformats.org/drawingml/2006/table">
            <a:tbl>
              <a:tblPr firstRow="1" firstCol="1" bandRow="1">
                <a:tableStyleId>{5C22544A-7EE6-4342-B048-85BDC9FD1C3A}</a:tableStyleId>
              </a:tblPr>
              <a:tblGrid>
                <a:gridCol w="7915275"/>
              </a:tblGrid>
              <a:tr h="1247229">
                <a:tc>
                  <a:txBody>
                    <a:bodyPr/>
                    <a:lstStyle/>
                    <a:p>
                      <a:pPr>
                        <a:lnSpc>
                          <a:spcPct val="115000"/>
                        </a:lnSpc>
                        <a:spcAft>
                          <a:spcPts val="1000"/>
                        </a:spcAft>
                      </a:pPr>
                      <a:r>
                        <a:rPr lang="cs-CZ" sz="2000" dirty="0">
                          <a:effectLst/>
                        </a:rPr>
                        <a:t>Nákup staveb</a:t>
                      </a:r>
                    </a:p>
                    <a:p>
                      <a:pPr marL="342900" lvl="0" indent="-342900">
                        <a:lnSpc>
                          <a:spcPct val="115000"/>
                        </a:lnSpc>
                        <a:spcAft>
                          <a:spcPts val="0"/>
                        </a:spcAft>
                        <a:buFont typeface="Symbol"/>
                        <a:buChar char=""/>
                      </a:pPr>
                      <a:r>
                        <a:rPr lang="cs-CZ" sz="2000" dirty="0">
                          <a:effectLst/>
                        </a:rPr>
                        <a:t>pořizovací cena max. do výše ceny zjištěné znaleckým posudkem</a:t>
                      </a:r>
                      <a:endParaRPr lang="cs-CZ" sz="2000" dirty="0">
                        <a:effectLst/>
                        <a:latin typeface="Cambria"/>
                        <a:ea typeface="MS Mincho"/>
                        <a:cs typeface="Times New Roman"/>
                      </a:endParaRPr>
                    </a:p>
                  </a:txBody>
                  <a:tcPr marL="67084" marR="67084" marT="0" marB="0"/>
                </a:tc>
              </a:tr>
              <a:tr h="1981284">
                <a:tc>
                  <a:txBody>
                    <a:bodyPr/>
                    <a:lstStyle/>
                    <a:p>
                      <a:pPr>
                        <a:lnSpc>
                          <a:spcPct val="115000"/>
                        </a:lnSpc>
                        <a:spcAft>
                          <a:spcPts val="1000"/>
                        </a:spcAft>
                      </a:pPr>
                      <a:r>
                        <a:rPr lang="cs-CZ" sz="2000" dirty="0">
                          <a:effectLst/>
                        </a:rPr>
                        <a:t>Zabezpečení výstavby </a:t>
                      </a:r>
                    </a:p>
                    <a:p>
                      <a:pPr marL="342900" lvl="0" indent="-342900">
                        <a:lnSpc>
                          <a:spcPct val="115000"/>
                        </a:lnSpc>
                        <a:spcAft>
                          <a:spcPts val="0"/>
                        </a:spcAft>
                        <a:buFont typeface="Symbol"/>
                        <a:buChar char=""/>
                      </a:pPr>
                      <a:r>
                        <a:rPr lang="cs-CZ" sz="2000" dirty="0">
                          <a:effectLst/>
                        </a:rPr>
                        <a:t>technický dozor investora</a:t>
                      </a:r>
                    </a:p>
                    <a:p>
                      <a:pPr marL="342900" lvl="0" indent="-342900">
                        <a:lnSpc>
                          <a:spcPct val="115000"/>
                        </a:lnSpc>
                        <a:spcAft>
                          <a:spcPts val="0"/>
                        </a:spcAft>
                        <a:buFont typeface="Symbol"/>
                        <a:buChar char=""/>
                      </a:pPr>
                      <a:r>
                        <a:rPr lang="cs-CZ" sz="2000" dirty="0">
                          <a:effectLst/>
                        </a:rPr>
                        <a:t>BOZP</a:t>
                      </a:r>
                    </a:p>
                    <a:p>
                      <a:pPr marL="342900" lvl="0" indent="-342900">
                        <a:lnSpc>
                          <a:spcPct val="115000"/>
                        </a:lnSpc>
                        <a:spcAft>
                          <a:spcPts val="1000"/>
                        </a:spcAft>
                        <a:buFont typeface="Symbol"/>
                        <a:buChar char=""/>
                      </a:pPr>
                      <a:r>
                        <a:rPr lang="cs-CZ" sz="2000" dirty="0">
                          <a:effectLst/>
                        </a:rPr>
                        <a:t>autorský dozor</a:t>
                      </a:r>
                    </a:p>
                    <a:p>
                      <a:pPr marL="228600">
                        <a:lnSpc>
                          <a:spcPct val="115000"/>
                        </a:lnSpc>
                        <a:spcAft>
                          <a:spcPts val="1000"/>
                        </a:spcAft>
                      </a:pPr>
                      <a:r>
                        <a:rPr lang="cs-CZ" sz="2000" dirty="0">
                          <a:effectLst/>
                        </a:rPr>
                        <a:t> </a:t>
                      </a:r>
                      <a:endParaRPr lang="cs-CZ" sz="2000" dirty="0">
                        <a:effectLst/>
                        <a:latin typeface="Cambria"/>
                        <a:ea typeface="MS Mincho"/>
                        <a:cs typeface="Times New Roman"/>
                      </a:endParaRPr>
                    </a:p>
                  </a:txBody>
                  <a:tcPr marL="67084" marR="67084" marT="0" marB="0"/>
                </a:tc>
              </a:tr>
              <a:tr h="1870843">
                <a:tc>
                  <a:txBody>
                    <a:bodyPr/>
                    <a:lstStyle/>
                    <a:p>
                      <a:pPr>
                        <a:lnSpc>
                          <a:spcPct val="115000"/>
                        </a:lnSpc>
                        <a:spcAft>
                          <a:spcPts val="1000"/>
                        </a:spcAft>
                      </a:pPr>
                      <a:r>
                        <a:rPr lang="cs-CZ" sz="2000" dirty="0">
                          <a:effectLst/>
                        </a:rPr>
                        <a:t>Projektová dokumentace</a:t>
                      </a:r>
                    </a:p>
                    <a:p>
                      <a:pPr marL="342900" lvl="0" indent="-342900">
                        <a:lnSpc>
                          <a:spcPct val="115000"/>
                        </a:lnSpc>
                        <a:spcBef>
                          <a:spcPts val="2400"/>
                        </a:spcBef>
                        <a:spcAft>
                          <a:spcPts val="0"/>
                        </a:spcAft>
                        <a:buFont typeface="Symbol"/>
                        <a:buChar char=""/>
                      </a:pPr>
                      <a:r>
                        <a:rPr lang="cs-CZ" sz="2000" dirty="0">
                          <a:effectLst/>
                        </a:rPr>
                        <a:t>projektové dokumentace stavby </a:t>
                      </a:r>
                    </a:p>
                    <a:p>
                      <a:pPr>
                        <a:lnSpc>
                          <a:spcPct val="115000"/>
                        </a:lnSpc>
                        <a:spcAft>
                          <a:spcPts val="1000"/>
                        </a:spcAft>
                      </a:pPr>
                      <a:r>
                        <a:rPr lang="cs-CZ" sz="2000" dirty="0">
                          <a:effectLst/>
                        </a:rPr>
                        <a:t> </a:t>
                      </a:r>
                      <a:endParaRPr lang="cs-CZ" sz="2000" dirty="0">
                        <a:effectLst/>
                        <a:latin typeface="Cambria"/>
                        <a:ea typeface="MS Mincho"/>
                        <a:cs typeface="Times New Roman"/>
                      </a:endParaRPr>
                    </a:p>
                  </a:txBody>
                  <a:tcPr marL="67084" marR="67084" marT="0" marB="0"/>
                </a:tc>
              </a:tr>
            </a:tbl>
          </a:graphicData>
        </a:graphic>
      </p:graphicFrame>
    </p:spTree>
    <p:extLst>
      <p:ext uri="{BB962C8B-B14F-4D97-AF65-F5344CB8AC3E}">
        <p14:creationId xmlns:p14="http://schemas.microsoft.com/office/powerpoint/2010/main" val="1988539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84163"/>
            <a:ext cx="8229600" cy="1143000"/>
          </a:xfrm>
        </p:spPr>
        <p:txBody>
          <a:bodyPr/>
          <a:lstStyle/>
          <a:p>
            <a:r>
              <a:rPr lang="it-IT" sz="3200" dirty="0">
                <a:solidFill>
                  <a:prstClr val="black"/>
                </a:solidFill>
              </a:rPr>
              <a:t>Pravidla pro žadatele a příjemce</a:t>
            </a:r>
            <a:endParaRPr lang="cs-CZ" dirty="0"/>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4214661828"/>
              </p:ext>
            </p:extLst>
          </p:nvPr>
        </p:nvGraphicFramePr>
        <p:xfrm>
          <a:off x="457200" y="1337437"/>
          <a:ext cx="8229600" cy="5032248"/>
        </p:xfrm>
        <a:graphic>
          <a:graphicData uri="http://schemas.openxmlformats.org/drawingml/2006/table">
            <a:tbl>
              <a:tblPr firstRow="1" bandRow="1">
                <a:tableStyleId>{5C22544A-7EE6-4342-B048-85BDC9FD1C3A}</a:tableStyleId>
              </a:tblPr>
              <a:tblGrid>
                <a:gridCol w="4114800"/>
                <a:gridCol w="4114800"/>
              </a:tblGrid>
              <a:tr h="0">
                <a:tc gridSpan="2">
                  <a:txBody>
                    <a:bodyPr/>
                    <a:lstStyle/>
                    <a:p>
                      <a:pPr algn="ctr"/>
                      <a:r>
                        <a:rPr lang="cs-CZ" dirty="0" smtClean="0"/>
                        <a:t>Kapitoly</a:t>
                      </a:r>
                      <a:r>
                        <a:rPr lang="cs-CZ" baseline="0" dirty="0" smtClean="0"/>
                        <a:t> Obecných pravidel</a:t>
                      </a:r>
                      <a:endParaRPr lang="cs-CZ" dirty="0"/>
                    </a:p>
                  </a:txBody>
                  <a:tcPr/>
                </a:tc>
                <a:tc hMerge="1">
                  <a:txBody>
                    <a:bodyPr/>
                    <a:lstStyle/>
                    <a:p>
                      <a:endParaRPr lang="cs-CZ" dirty="0"/>
                    </a:p>
                  </a:txBody>
                  <a:tcPr/>
                </a:tc>
              </a:tr>
              <a:tr h="356049">
                <a:tc>
                  <a:txBody>
                    <a:bodyPr/>
                    <a:lstStyle/>
                    <a:p>
                      <a:r>
                        <a:rPr lang="cs-CZ" dirty="0" smtClean="0"/>
                        <a:t>Vyhlášení výzvy a předkládání žádostí</a:t>
                      </a:r>
                      <a:endParaRPr lang="cs-CZ" dirty="0"/>
                    </a:p>
                  </a:txBody>
                  <a:tcPr/>
                </a:tc>
                <a:tc>
                  <a:txBody>
                    <a:bodyPr/>
                    <a:lstStyle/>
                    <a:p>
                      <a:r>
                        <a:rPr lang="cs-CZ" dirty="0" smtClean="0"/>
                        <a:t>Publicita</a:t>
                      </a:r>
                      <a:endParaRPr lang="cs-CZ" dirty="0"/>
                    </a:p>
                  </a:txBody>
                  <a:tcPr/>
                </a:tc>
              </a:tr>
              <a:tr h="356049">
                <a:tc>
                  <a:txBody>
                    <a:bodyPr/>
                    <a:lstStyle/>
                    <a:p>
                      <a:r>
                        <a:rPr lang="cs-CZ" dirty="0" smtClean="0"/>
                        <a:t>Hodnocení a výběr projektů</a:t>
                      </a:r>
                      <a:endParaRPr lang="cs-CZ" dirty="0"/>
                    </a:p>
                  </a:txBody>
                  <a:tcPr/>
                </a:tc>
                <a:tc>
                  <a:txBody>
                    <a:bodyPr/>
                    <a:lstStyle/>
                    <a:p>
                      <a:r>
                        <a:rPr lang="cs-CZ" dirty="0" smtClean="0"/>
                        <a:t>Sankce</a:t>
                      </a:r>
                      <a:endParaRPr lang="cs-CZ" dirty="0"/>
                    </a:p>
                  </a:txBody>
                  <a:tcPr/>
                </a:tc>
              </a:tr>
              <a:tr h="356049">
                <a:tc>
                  <a:txBody>
                    <a:bodyPr/>
                    <a:lstStyle/>
                    <a:p>
                      <a:r>
                        <a:rPr lang="cs-CZ" dirty="0" smtClean="0"/>
                        <a:t>Příprava</a:t>
                      </a:r>
                      <a:r>
                        <a:rPr lang="cs-CZ" baseline="0" dirty="0" smtClean="0"/>
                        <a:t> a realizace projektu</a:t>
                      </a:r>
                      <a:endParaRPr lang="cs-CZ" dirty="0"/>
                    </a:p>
                  </a:txBody>
                  <a:tcPr/>
                </a:tc>
                <a:tc>
                  <a:txBody>
                    <a:bodyPr/>
                    <a:lstStyle/>
                    <a:p>
                      <a:r>
                        <a:rPr lang="cs-CZ" dirty="0" smtClean="0"/>
                        <a:t>Monitorování projektů</a:t>
                      </a:r>
                      <a:endParaRPr lang="cs-CZ" dirty="0"/>
                    </a:p>
                  </a:txBody>
                  <a:tcPr/>
                </a:tc>
              </a:tr>
              <a:tr h="356049">
                <a:tc>
                  <a:txBody>
                    <a:bodyPr/>
                    <a:lstStyle/>
                    <a:p>
                      <a:r>
                        <a:rPr lang="cs-CZ" dirty="0" smtClean="0"/>
                        <a:t>Investiční</a:t>
                      </a:r>
                      <a:r>
                        <a:rPr lang="cs-CZ" baseline="0" dirty="0" smtClean="0"/>
                        <a:t> plánování  </a:t>
                      </a:r>
                      <a:endParaRPr lang="cs-CZ" dirty="0"/>
                    </a:p>
                  </a:txBody>
                  <a:tcPr/>
                </a:tc>
                <a:tc>
                  <a:txBody>
                    <a:bodyPr/>
                    <a:lstStyle/>
                    <a:p>
                      <a:r>
                        <a:rPr lang="cs-CZ" dirty="0" smtClean="0"/>
                        <a:t>Indikátory</a:t>
                      </a:r>
                      <a:endParaRPr lang="cs-CZ" dirty="0"/>
                    </a:p>
                  </a:txBody>
                  <a:tcPr/>
                </a:tc>
              </a:tr>
              <a:tr h="356049">
                <a:tc>
                  <a:txBody>
                    <a:bodyPr/>
                    <a:lstStyle/>
                    <a:p>
                      <a:r>
                        <a:rPr lang="cs-CZ" dirty="0" smtClean="0"/>
                        <a:t>Dodatečné stavební práce</a:t>
                      </a:r>
                      <a:endParaRPr lang="cs-CZ" dirty="0"/>
                    </a:p>
                  </a:txBody>
                  <a:tcPr/>
                </a:tc>
                <a:tc>
                  <a:txBody>
                    <a:bodyPr/>
                    <a:lstStyle/>
                    <a:p>
                      <a:r>
                        <a:rPr lang="cs-CZ" dirty="0" smtClean="0"/>
                        <a:t>Změny v projektu</a:t>
                      </a:r>
                      <a:endParaRPr lang="cs-CZ" dirty="0"/>
                    </a:p>
                  </a:txBody>
                  <a:tcPr/>
                </a:tc>
              </a:tr>
              <a:tr h="64312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Odstoupení, ukončení realizace projektu</a:t>
                      </a:r>
                    </a:p>
                  </a:txBody>
                  <a:tcPr/>
                </a:tc>
                <a:tc>
                  <a:txBody>
                    <a:bodyPr/>
                    <a:lstStyle/>
                    <a:p>
                      <a:r>
                        <a:rPr lang="cs-CZ" dirty="0" smtClean="0"/>
                        <a:t>Nesrovnalosti,</a:t>
                      </a:r>
                      <a:r>
                        <a:rPr lang="cs-CZ" baseline="0" dirty="0" smtClean="0"/>
                        <a:t> porušení rozpočtové kázně, porušení právního aktu</a:t>
                      </a:r>
                      <a:endParaRPr lang="cs-CZ" dirty="0"/>
                    </a:p>
                  </a:txBody>
                  <a:tcPr/>
                </a:tc>
              </a:tr>
              <a:tr h="356049">
                <a:tc>
                  <a:txBody>
                    <a:bodyPr/>
                    <a:lstStyle/>
                    <a:p>
                      <a:r>
                        <a:rPr lang="cs-CZ" dirty="0" smtClean="0"/>
                        <a:t>Veřejná podpora</a:t>
                      </a:r>
                      <a:endParaRPr lang="cs-CZ" dirty="0"/>
                    </a:p>
                  </a:txBody>
                  <a:tcPr/>
                </a:tc>
                <a:tc>
                  <a:txBody>
                    <a:bodyPr/>
                    <a:lstStyle/>
                    <a:p>
                      <a:r>
                        <a:rPr lang="cs-CZ" dirty="0" smtClean="0"/>
                        <a:t>Financování</a:t>
                      </a:r>
                      <a:endParaRPr lang="cs-CZ" dirty="0"/>
                    </a:p>
                  </a:txBody>
                  <a:tcPr/>
                </a:tc>
              </a:tr>
              <a:tr h="356049">
                <a:tc>
                  <a:txBody>
                    <a:bodyPr/>
                    <a:lstStyle/>
                    <a:p>
                      <a:r>
                        <a:rPr lang="cs-CZ" dirty="0" smtClean="0"/>
                        <a:t>Účetnictví</a:t>
                      </a:r>
                      <a:endParaRPr lang="cs-CZ" dirty="0"/>
                    </a:p>
                  </a:txBody>
                  <a:tcPr/>
                </a:tc>
                <a:tc>
                  <a:txBody>
                    <a:bodyPr/>
                    <a:lstStyle/>
                    <a:p>
                      <a:r>
                        <a:rPr lang="cs-CZ" dirty="0" smtClean="0"/>
                        <a:t>Příjmy</a:t>
                      </a:r>
                      <a:endParaRPr lang="cs-CZ" dirty="0"/>
                    </a:p>
                  </a:txBody>
                  <a:tcPr/>
                </a:tc>
              </a:tr>
              <a:tr h="356049">
                <a:tc>
                  <a:txBody>
                    <a:bodyPr/>
                    <a:lstStyle/>
                    <a:p>
                      <a:r>
                        <a:rPr lang="cs-CZ" dirty="0" smtClean="0"/>
                        <a:t>Způsobilé výdaje</a:t>
                      </a:r>
                      <a:endParaRPr lang="cs-CZ" dirty="0"/>
                    </a:p>
                  </a:txBody>
                  <a:tcPr/>
                </a:tc>
                <a:tc>
                  <a:txBody>
                    <a:bodyPr/>
                    <a:lstStyle/>
                    <a:p>
                      <a:r>
                        <a:rPr lang="cs-CZ" dirty="0" smtClean="0"/>
                        <a:t>Udržitelnost</a:t>
                      </a:r>
                      <a:endParaRPr lang="cs-CZ" dirty="0"/>
                    </a:p>
                  </a:txBody>
                  <a:tcPr/>
                </a:tc>
              </a:tr>
              <a:tr h="356049">
                <a:tc>
                  <a:txBody>
                    <a:bodyPr/>
                    <a:lstStyle/>
                    <a:p>
                      <a:r>
                        <a:rPr lang="cs-CZ" dirty="0" smtClean="0"/>
                        <a:t>Přenesená daňová povinnost</a:t>
                      </a:r>
                      <a:endParaRPr lang="cs-CZ" dirty="0"/>
                    </a:p>
                  </a:txBody>
                  <a:tcPr/>
                </a:tc>
                <a:tc>
                  <a:txBody>
                    <a:bodyPr/>
                    <a:lstStyle/>
                    <a:p>
                      <a:r>
                        <a:rPr lang="cs-CZ" dirty="0" smtClean="0"/>
                        <a:t>Námitky a stížnosti</a:t>
                      </a:r>
                      <a:endParaRPr lang="cs-CZ" dirty="0"/>
                    </a:p>
                  </a:txBody>
                  <a:tcPr/>
                </a:tc>
              </a:tr>
              <a:tr h="356049">
                <a:tc>
                  <a:txBody>
                    <a:bodyPr/>
                    <a:lstStyle/>
                    <a:p>
                      <a:r>
                        <a:rPr lang="cs-CZ" dirty="0" smtClean="0"/>
                        <a:t>Archivace</a:t>
                      </a:r>
                      <a:endParaRPr lang="cs-CZ" dirty="0"/>
                    </a:p>
                  </a:txBody>
                  <a:tcPr/>
                </a:tc>
                <a:tc>
                  <a:txBody>
                    <a:bodyPr/>
                    <a:lstStyle/>
                    <a:p>
                      <a:r>
                        <a:rPr lang="cs-CZ" dirty="0" smtClean="0"/>
                        <a:t>Kontroly a audity</a:t>
                      </a:r>
                      <a:endParaRPr lang="cs-CZ" dirty="0"/>
                    </a:p>
                  </a:txBody>
                  <a:tcPr/>
                </a:tc>
              </a:tr>
              <a:tr h="356049">
                <a:tc>
                  <a:txBody>
                    <a:bodyPr/>
                    <a:lstStyle/>
                    <a:p>
                      <a:r>
                        <a:rPr lang="cs-CZ" dirty="0" smtClean="0"/>
                        <a:t>Vazba</a:t>
                      </a:r>
                      <a:r>
                        <a:rPr lang="cs-CZ" baseline="0" dirty="0" smtClean="0"/>
                        <a:t> na integrované nástroje</a:t>
                      </a:r>
                      <a:endParaRPr lang="cs-CZ" dirty="0"/>
                    </a:p>
                  </a:txBody>
                  <a:tcPr/>
                </a:tc>
                <a:tc>
                  <a:txBody>
                    <a:bodyPr/>
                    <a:lstStyle/>
                    <a:p>
                      <a:r>
                        <a:rPr lang="cs-CZ" dirty="0" smtClean="0"/>
                        <a:t>Právní a metodický rámec</a:t>
                      </a:r>
                      <a:endParaRPr lang="cs-CZ" dirty="0"/>
                    </a:p>
                  </a:txBody>
                  <a:tcPr/>
                </a:tc>
              </a:tr>
            </a:tbl>
          </a:graphicData>
        </a:graphic>
      </p:graphicFrame>
      <p:sp>
        <p:nvSpPr>
          <p:cNvPr id="4" name="Zástupný symbol pro číslo snímku 3"/>
          <p:cNvSpPr>
            <a:spLocks noGrp="1"/>
          </p:cNvSpPr>
          <p:nvPr>
            <p:ph type="sldNum" sz="quarter" idx="12"/>
          </p:nvPr>
        </p:nvSpPr>
        <p:spPr/>
        <p:txBody>
          <a:bodyPr/>
          <a:lstStyle/>
          <a:p>
            <a:fld id="{CA6B5227-2C6F-B94D-9D8F-826F9170706D}" type="slidenum">
              <a:rPr lang="en-US" smtClean="0"/>
              <a:t>6</a:t>
            </a:fld>
            <a:endParaRPr lang="en-US" dirty="0"/>
          </a:p>
        </p:txBody>
      </p:sp>
    </p:spTree>
    <p:extLst>
      <p:ext uri="{BB962C8B-B14F-4D97-AF65-F5344CB8AC3E}">
        <p14:creationId xmlns:p14="http://schemas.microsoft.com/office/powerpoint/2010/main" val="1010783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a:solidFill>
                  <a:prstClr val="black"/>
                </a:solidFill>
              </a:rPr>
              <a:t>11. </a:t>
            </a:r>
            <a:r>
              <a:rPr lang="cs-CZ" sz="2400" cap="none" dirty="0" smtClean="0">
                <a:solidFill>
                  <a:prstClr val="black"/>
                </a:solidFill>
              </a:rPr>
              <a:t>a</a:t>
            </a:r>
            <a:r>
              <a:rPr lang="cs-CZ" sz="2400" dirty="0" smtClean="0">
                <a:solidFill>
                  <a:prstClr val="black"/>
                </a:solidFill>
              </a:rPr>
              <a:t> </a:t>
            </a:r>
            <a:r>
              <a:rPr lang="cs-CZ" sz="2400" dirty="0">
                <a:solidFill>
                  <a:prstClr val="black"/>
                </a:solidFill>
              </a:rPr>
              <a:t>12.  výzva IROP – </a:t>
            </a:r>
            <a:r>
              <a:rPr lang="cs-CZ" sz="2400" dirty="0" smtClean="0">
                <a:solidFill>
                  <a:prstClr val="black"/>
                </a:solidFill>
              </a:rPr>
              <a:t>Způsobilé výdaje</a:t>
            </a:r>
            <a:r>
              <a:rPr lang="en-US" dirty="0"/>
              <a:t/>
            </a:r>
            <a:br>
              <a:rPr lang="en-US" dirty="0"/>
            </a:br>
            <a:endParaRPr lang="en-US" dirty="0"/>
          </a:p>
        </p:txBody>
      </p:sp>
      <p:graphicFrame>
        <p:nvGraphicFramePr>
          <p:cNvPr id="9" name="Zástupný symbol pro obsah 8"/>
          <p:cNvGraphicFramePr>
            <a:graphicFrameLocks noGrp="1"/>
          </p:cNvGraphicFramePr>
          <p:nvPr>
            <p:ph idx="1"/>
            <p:extLst>
              <p:ext uri="{D42A27DB-BD31-4B8C-83A1-F6EECF244321}">
                <p14:modId xmlns:p14="http://schemas.microsoft.com/office/powerpoint/2010/main" val="3822047236"/>
              </p:ext>
            </p:extLst>
          </p:nvPr>
        </p:nvGraphicFramePr>
        <p:xfrm>
          <a:off x="457200" y="1621345"/>
          <a:ext cx="8229600" cy="3613785"/>
        </p:xfrm>
        <a:graphic>
          <a:graphicData uri="http://schemas.openxmlformats.org/drawingml/2006/table">
            <a:tbl>
              <a:tblPr firstRow="1" firstCol="1" bandRow="1">
                <a:tableStyleId>{5C22544A-7EE6-4342-B048-85BDC9FD1C3A}</a:tableStyleId>
              </a:tblPr>
              <a:tblGrid>
                <a:gridCol w="3173334"/>
                <a:gridCol w="5056266"/>
              </a:tblGrid>
              <a:tr h="0">
                <a:tc>
                  <a:txBody>
                    <a:bodyPr/>
                    <a:lstStyle/>
                    <a:p>
                      <a:pPr algn="ctr">
                        <a:lnSpc>
                          <a:spcPct val="115000"/>
                        </a:lnSpc>
                        <a:spcAft>
                          <a:spcPts val="1000"/>
                        </a:spcAft>
                      </a:pPr>
                      <a:r>
                        <a:rPr lang="cs-CZ" sz="1100" dirty="0">
                          <a:effectLst/>
                        </a:rPr>
                        <a:t>Způsobilý výdaj</a:t>
                      </a:r>
                      <a:endParaRPr lang="cs-CZ" sz="1200" dirty="0">
                        <a:effectLst/>
                        <a:latin typeface="Cambria"/>
                        <a:ea typeface="MS Mincho"/>
                        <a:cs typeface="Times New Roman"/>
                      </a:endParaRPr>
                    </a:p>
                  </a:txBody>
                  <a:tcPr marL="68580" marR="68580" marT="0" marB="0" anchor="ctr"/>
                </a:tc>
                <a:tc>
                  <a:txBody>
                    <a:bodyPr/>
                    <a:lstStyle/>
                    <a:p>
                      <a:pPr algn="ctr">
                        <a:lnSpc>
                          <a:spcPct val="115000"/>
                        </a:lnSpc>
                        <a:spcAft>
                          <a:spcPts val="1000"/>
                        </a:spcAft>
                      </a:pPr>
                      <a:r>
                        <a:rPr lang="cs-CZ" sz="1100">
                          <a:effectLst/>
                        </a:rPr>
                        <a:t>Dokladování</a:t>
                      </a:r>
                      <a:endParaRPr lang="cs-CZ" sz="1200">
                        <a:effectLst/>
                        <a:latin typeface="Cambria"/>
                        <a:ea typeface="MS Mincho"/>
                        <a:cs typeface="Times New Roman"/>
                      </a:endParaRPr>
                    </a:p>
                  </a:txBody>
                  <a:tcPr marL="68580" marR="68580" marT="0" marB="0" anchor="ctr"/>
                </a:tc>
              </a:tr>
              <a:tr h="0">
                <a:tc>
                  <a:txBody>
                    <a:bodyPr/>
                    <a:lstStyle/>
                    <a:p>
                      <a:pPr>
                        <a:lnSpc>
                          <a:spcPct val="115000"/>
                        </a:lnSpc>
                        <a:spcAft>
                          <a:spcPts val="1000"/>
                        </a:spcAft>
                      </a:pPr>
                      <a:r>
                        <a:rPr lang="cs-CZ" sz="1100" dirty="0">
                          <a:effectLst/>
                        </a:rPr>
                        <a:t>Stavby a stavební úpravy</a:t>
                      </a:r>
                      <a:endParaRPr lang="cs-CZ" sz="1200" dirty="0">
                        <a:effectLst/>
                      </a:endParaRPr>
                    </a:p>
                    <a:p>
                      <a:pPr marL="342900" lvl="0" indent="-342900">
                        <a:lnSpc>
                          <a:spcPct val="115000"/>
                        </a:lnSpc>
                        <a:spcAft>
                          <a:spcPts val="0"/>
                        </a:spcAft>
                        <a:buFont typeface="Symbol"/>
                        <a:buChar char=""/>
                      </a:pPr>
                      <a:r>
                        <a:rPr lang="cs-CZ" sz="1100" dirty="0">
                          <a:effectLst/>
                        </a:rPr>
                        <a:t>stavba</a:t>
                      </a:r>
                      <a:endParaRPr lang="cs-CZ" sz="1200" dirty="0">
                        <a:effectLst/>
                      </a:endParaRPr>
                    </a:p>
                    <a:p>
                      <a:pPr marL="342900" lvl="0" indent="-342900">
                        <a:lnSpc>
                          <a:spcPct val="115000"/>
                        </a:lnSpc>
                        <a:spcAft>
                          <a:spcPts val="1000"/>
                        </a:spcAft>
                        <a:buFont typeface="Symbol"/>
                        <a:buChar char=""/>
                      </a:pPr>
                      <a:r>
                        <a:rPr lang="cs-CZ" sz="1100" dirty="0">
                          <a:effectLst/>
                        </a:rPr>
                        <a:t>výdaje na technické zhodnocení dlouhodobého majetku, tj. nástavby, přístavby, stavební úpravy, rekonstrukce a modernizace</a:t>
                      </a:r>
                      <a:endParaRPr lang="cs-CZ" sz="1200" dirty="0">
                        <a:effectLst/>
                      </a:endParaRPr>
                    </a:p>
                    <a:p>
                      <a:pPr>
                        <a:lnSpc>
                          <a:spcPct val="115000"/>
                        </a:lnSpc>
                        <a:spcAft>
                          <a:spcPts val="1000"/>
                        </a:spcAft>
                      </a:pPr>
                      <a:r>
                        <a:rPr lang="cs-CZ" sz="1100" dirty="0">
                          <a:effectLst/>
                        </a:rPr>
                        <a:t> </a:t>
                      </a:r>
                      <a:endParaRPr lang="cs-CZ" sz="1200" dirty="0">
                        <a:effectLst/>
                        <a:latin typeface="Cambria"/>
                        <a:ea typeface="MS Mincho"/>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cs-CZ" sz="1100">
                          <a:effectLst/>
                        </a:rPr>
                        <a:t>účetní/daňové doklady s identifikací předmětu plnění pro posouzení způsobilosti výdaje; </a:t>
                      </a:r>
                      <a:endParaRPr lang="cs-CZ" sz="1200">
                        <a:effectLst/>
                      </a:endParaRPr>
                    </a:p>
                    <a:p>
                      <a:pPr marL="342900" lvl="0" indent="-342900" algn="just">
                        <a:lnSpc>
                          <a:spcPct val="115000"/>
                        </a:lnSpc>
                        <a:spcAft>
                          <a:spcPts val="0"/>
                        </a:spcAft>
                        <a:buFont typeface="Symbol"/>
                        <a:buChar char=""/>
                      </a:pPr>
                      <a:r>
                        <a:rPr lang="cs-CZ" sz="1100">
                          <a:effectLst/>
                        </a:rPr>
                        <a:t>pokud nelze posoudit způsobilost výdaje podle identifikace předmětu plnění, doložit objednávku, dodací list, předávací protokol;</a:t>
                      </a:r>
                      <a:endParaRPr lang="cs-CZ" sz="1200">
                        <a:effectLst/>
                      </a:endParaRPr>
                    </a:p>
                    <a:p>
                      <a:pPr marL="342900" lvl="0" indent="-342900" algn="just">
                        <a:lnSpc>
                          <a:spcPct val="115000"/>
                        </a:lnSpc>
                        <a:spcAft>
                          <a:spcPts val="0"/>
                        </a:spcAft>
                        <a:buFont typeface="Symbol"/>
                        <a:buChar char=""/>
                      </a:pPr>
                      <a:r>
                        <a:rPr lang="cs-CZ" sz="1100">
                          <a:effectLst/>
                        </a:rPr>
                        <a:t>doklad o zaplacení;</a:t>
                      </a:r>
                      <a:endParaRPr lang="cs-CZ" sz="1200">
                        <a:effectLst/>
                      </a:endParaRPr>
                    </a:p>
                    <a:p>
                      <a:pPr marL="342900" lvl="0" indent="-342900" algn="just">
                        <a:lnSpc>
                          <a:spcPct val="115000"/>
                        </a:lnSpc>
                        <a:spcAft>
                          <a:spcPts val="0"/>
                        </a:spcAft>
                        <a:buFont typeface="Symbol"/>
                        <a:buChar char=""/>
                      </a:pPr>
                      <a:r>
                        <a:rPr lang="cs-CZ" sz="1100">
                          <a:effectLst/>
                        </a:rPr>
                        <a:t>smlouva o dílo;</a:t>
                      </a:r>
                      <a:endParaRPr lang="cs-CZ" sz="1200">
                        <a:effectLst/>
                      </a:endParaRPr>
                    </a:p>
                    <a:p>
                      <a:pPr marL="342900" lvl="0" indent="-342900" algn="just">
                        <a:lnSpc>
                          <a:spcPct val="115000"/>
                        </a:lnSpc>
                        <a:spcAft>
                          <a:spcPts val="0"/>
                        </a:spcAft>
                        <a:buFont typeface="Symbol"/>
                        <a:buChar char=""/>
                      </a:pPr>
                      <a:r>
                        <a:rPr lang="cs-CZ" sz="1100">
                          <a:effectLst/>
                        </a:rPr>
                        <a:t>kolaudační rozhodnutí, </a:t>
                      </a:r>
                      <a:endParaRPr lang="cs-CZ" sz="1200">
                        <a:effectLst/>
                      </a:endParaRPr>
                    </a:p>
                    <a:p>
                      <a:pPr marL="342900" lvl="0" indent="-342900" algn="just">
                        <a:lnSpc>
                          <a:spcPct val="115000"/>
                        </a:lnSpc>
                        <a:spcAft>
                          <a:spcPts val="0"/>
                        </a:spcAft>
                        <a:buFont typeface="Symbol"/>
                        <a:buChar char=""/>
                      </a:pPr>
                      <a:r>
                        <a:rPr lang="cs-CZ" sz="1100">
                          <a:effectLst/>
                        </a:rPr>
                        <a:t>rozhodnutí o předčasném užití stavby, </a:t>
                      </a:r>
                      <a:endParaRPr lang="cs-CZ" sz="1200">
                        <a:effectLst/>
                      </a:endParaRPr>
                    </a:p>
                    <a:p>
                      <a:pPr marL="342900" lvl="0" indent="-342900" algn="just">
                        <a:lnSpc>
                          <a:spcPct val="115000"/>
                        </a:lnSpc>
                        <a:spcAft>
                          <a:spcPts val="0"/>
                        </a:spcAft>
                        <a:buFont typeface="Symbol"/>
                        <a:buChar char=""/>
                      </a:pPr>
                      <a:r>
                        <a:rPr lang="cs-CZ" sz="1100">
                          <a:effectLst/>
                        </a:rPr>
                        <a:t>rozhodnutí o prozatímním užívání ke zkušebnímu provozu;</a:t>
                      </a:r>
                      <a:endParaRPr lang="cs-CZ" sz="1200">
                        <a:effectLst/>
                      </a:endParaRPr>
                    </a:p>
                    <a:p>
                      <a:pPr marL="342900" lvl="0" indent="-342900" algn="just">
                        <a:lnSpc>
                          <a:spcPct val="115000"/>
                        </a:lnSpc>
                        <a:spcAft>
                          <a:spcPts val="1000"/>
                        </a:spcAft>
                        <a:buFont typeface="Symbol"/>
                        <a:buChar char=""/>
                      </a:pPr>
                      <a:r>
                        <a:rPr lang="cs-CZ" sz="1100">
                          <a:effectLst/>
                        </a:rPr>
                        <a:t>doložení ceny obvyklé - způsob stanovení ceny od dodavatelů, neplatí pro ceny stanovené znaleckým posudkem a při výběru dodavatele na základě zadávacího nebo výběrového řízení.</a:t>
                      </a:r>
                      <a:endParaRPr lang="cs-CZ" sz="1200">
                        <a:effectLst/>
                        <a:latin typeface="Cambria"/>
                        <a:ea typeface="MS Mincho"/>
                        <a:cs typeface="Times New Roman"/>
                      </a:endParaRPr>
                    </a:p>
                  </a:txBody>
                  <a:tcPr marL="68580" marR="68580" marT="0" marB="0"/>
                </a:tc>
              </a:tr>
              <a:tr h="0">
                <a:tc>
                  <a:txBody>
                    <a:bodyPr/>
                    <a:lstStyle/>
                    <a:p>
                      <a:pPr>
                        <a:lnSpc>
                          <a:spcPct val="115000"/>
                        </a:lnSpc>
                        <a:spcAft>
                          <a:spcPts val="1000"/>
                        </a:spcAft>
                      </a:pPr>
                      <a:r>
                        <a:rPr lang="cs-CZ" sz="1100">
                          <a:effectLst/>
                        </a:rPr>
                        <a:t>Nákup pozemků </a:t>
                      </a:r>
                      <a:endParaRPr lang="cs-CZ" sz="1200">
                        <a:effectLst/>
                      </a:endParaRPr>
                    </a:p>
                    <a:p>
                      <a:pPr marL="342900" lvl="0" indent="-342900">
                        <a:lnSpc>
                          <a:spcPct val="115000"/>
                        </a:lnSpc>
                        <a:spcAft>
                          <a:spcPts val="0"/>
                        </a:spcAft>
                        <a:buFont typeface="Symbol"/>
                        <a:buChar char=""/>
                      </a:pPr>
                      <a:r>
                        <a:rPr lang="cs-CZ" sz="1100">
                          <a:effectLst/>
                        </a:rPr>
                        <a:t>maximálně 10 % celkových způsobilých výdajů projektu</a:t>
                      </a:r>
                      <a:endParaRPr lang="cs-CZ" sz="1200">
                        <a:effectLst/>
                      </a:endParaRPr>
                    </a:p>
                    <a:p>
                      <a:pPr marL="342900" lvl="0" indent="-342900">
                        <a:lnSpc>
                          <a:spcPct val="115000"/>
                        </a:lnSpc>
                        <a:spcAft>
                          <a:spcPts val="0"/>
                        </a:spcAft>
                        <a:buFont typeface="Symbol"/>
                        <a:buChar char=""/>
                      </a:pPr>
                      <a:r>
                        <a:rPr lang="cs-CZ" sz="1100">
                          <a:effectLst/>
                        </a:rPr>
                        <a:t>do výše ceny zjištěné znaleckým posudkem </a:t>
                      </a:r>
                      <a:endParaRPr lang="cs-CZ" sz="1200">
                        <a:effectLst/>
                        <a:latin typeface="Cambria"/>
                        <a:ea typeface="MS Mincho"/>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cs-CZ" sz="1100" dirty="0">
                          <a:effectLst/>
                        </a:rPr>
                        <a:t>doklad o zaplacení;</a:t>
                      </a:r>
                      <a:endParaRPr lang="cs-CZ" sz="1200" dirty="0">
                        <a:effectLst/>
                      </a:endParaRPr>
                    </a:p>
                    <a:p>
                      <a:pPr marL="342900" lvl="0" indent="-342900" algn="just">
                        <a:lnSpc>
                          <a:spcPct val="115000"/>
                        </a:lnSpc>
                        <a:spcAft>
                          <a:spcPts val="0"/>
                        </a:spcAft>
                        <a:buFont typeface="Symbol"/>
                        <a:buChar char=""/>
                      </a:pPr>
                      <a:r>
                        <a:rPr lang="cs-CZ" sz="1100" dirty="0">
                          <a:effectLst/>
                        </a:rPr>
                        <a:t>kupní smlouva, </a:t>
                      </a:r>
                      <a:endParaRPr lang="cs-CZ" sz="1200" dirty="0">
                        <a:effectLst/>
                      </a:endParaRPr>
                    </a:p>
                    <a:p>
                      <a:pPr marL="342900" lvl="0" indent="-342900" algn="just">
                        <a:lnSpc>
                          <a:spcPct val="115000"/>
                        </a:lnSpc>
                        <a:spcAft>
                          <a:spcPts val="0"/>
                        </a:spcAft>
                        <a:buFont typeface="Symbol"/>
                        <a:buChar char=""/>
                      </a:pPr>
                      <a:r>
                        <a:rPr lang="cs-CZ" sz="1100" dirty="0">
                          <a:effectLst/>
                        </a:rPr>
                        <a:t>doložení vlastnictví (výpis z katastru nemovitostí, popř. návrh na vklad do katastru nemovitostí, vyrozumění katastrálního úřadu o zapsání vlastnického práva k pozemku); </a:t>
                      </a:r>
                      <a:endParaRPr lang="cs-CZ" sz="1200" dirty="0">
                        <a:effectLst/>
                      </a:endParaRPr>
                    </a:p>
                    <a:p>
                      <a:pPr marL="342900" lvl="0" indent="-342900" algn="just">
                        <a:lnSpc>
                          <a:spcPct val="115000"/>
                        </a:lnSpc>
                        <a:spcAft>
                          <a:spcPts val="1000"/>
                        </a:spcAft>
                        <a:buFont typeface="Symbol"/>
                        <a:buChar char=""/>
                      </a:pPr>
                      <a:r>
                        <a:rPr lang="cs-CZ" sz="1100" dirty="0">
                          <a:effectLst/>
                        </a:rPr>
                        <a:t>znalecký posudek ne starší šesti měsíců před datem pořízení pozemku.</a:t>
                      </a:r>
                      <a:endParaRPr lang="cs-CZ" sz="1200" dirty="0">
                        <a:effectLst/>
                        <a:latin typeface="Cambria"/>
                        <a:ea typeface="MS Mincho"/>
                        <a:cs typeface="Times New Roman"/>
                      </a:endParaRPr>
                    </a:p>
                  </a:txBody>
                  <a:tcPr marL="68580" marR="68580" marT="0" marB="0"/>
                </a:tc>
              </a:tr>
            </a:tbl>
          </a:graphicData>
        </a:graphic>
      </p:graphicFrame>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60</a:t>
            </a:fld>
            <a:endParaRPr lang="en-US" dirty="0"/>
          </a:p>
        </p:txBody>
      </p:sp>
      <p:graphicFrame>
        <p:nvGraphicFramePr>
          <p:cNvPr id="3" name="Tabulka 2"/>
          <p:cNvGraphicFramePr>
            <a:graphicFrameLocks noGrp="1"/>
          </p:cNvGraphicFramePr>
          <p:nvPr>
            <p:extLst>
              <p:ext uri="{D42A27DB-BD31-4B8C-83A1-F6EECF244321}">
                <p14:modId xmlns:p14="http://schemas.microsoft.com/office/powerpoint/2010/main" val="2287670603"/>
              </p:ext>
            </p:extLst>
          </p:nvPr>
        </p:nvGraphicFramePr>
        <p:xfrm>
          <a:off x="457199" y="1038225"/>
          <a:ext cx="8229601" cy="4857750"/>
        </p:xfrm>
        <a:graphic>
          <a:graphicData uri="http://schemas.openxmlformats.org/drawingml/2006/table">
            <a:tbl>
              <a:tblPr firstRow="1" firstCol="1" bandRow="1">
                <a:tableStyleId>{5C22544A-7EE6-4342-B048-85BDC9FD1C3A}</a:tableStyleId>
              </a:tblPr>
              <a:tblGrid>
                <a:gridCol w="8229601"/>
              </a:tblGrid>
              <a:tr h="2112065">
                <a:tc>
                  <a:txBody>
                    <a:bodyPr/>
                    <a:lstStyle/>
                    <a:p>
                      <a:pPr>
                        <a:lnSpc>
                          <a:spcPct val="115000"/>
                        </a:lnSpc>
                        <a:spcAft>
                          <a:spcPts val="1000"/>
                        </a:spcAft>
                      </a:pPr>
                      <a:r>
                        <a:rPr lang="cs-CZ" sz="2000" b="1" dirty="0">
                          <a:effectLst/>
                          <a:latin typeface="+mn-lt"/>
                          <a:ea typeface="MS Mincho"/>
                          <a:cs typeface="Times New Roman"/>
                        </a:rPr>
                        <a:t>Pořízení drobného hmotného a nehmotného majetku </a:t>
                      </a:r>
                      <a:endParaRPr lang="cs-CZ" sz="2000" dirty="0">
                        <a:effectLst/>
                        <a:latin typeface="+mn-lt"/>
                        <a:ea typeface="MS Mincho"/>
                        <a:cs typeface="Times New Roman"/>
                      </a:endParaRPr>
                    </a:p>
                    <a:p>
                      <a:pPr>
                        <a:lnSpc>
                          <a:spcPct val="115000"/>
                        </a:lnSpc>
                        <a:spcAft>
                          <a:spcPts val="1000"/>
                        </a:spcAft>
                      </a:pPr>
                      <a:r>
                        <a:rPr lang="cs-CZ" sz="2000" b="1" dirty="0">
                          <a:effectLst/>
                          <a:latin typeface="+mn-lt"/>
                          <a:ea typeface="MS Mincho"/>
                          <a:cs typeface="Times New Roman"/>
                        </a:rPr>
                        <a:t>Pořízení dlouhodobého hmotného a nehmotného </a:t>
                      </a:r>
                      <a:r>
                        <a:rPr lang="cs-CZ" sz="2000" b="1" dirty="0">
                          <a:effectLst/>
                          <a:latin typeface="+mn-lt"/>
                          <a:ea typeface="MS Mincho"/>
                          <a:cs typeface="Arial" panose="020B0604020202020204" pitchFamily="34" charset="0"/>
                        </a:rPr>
                        <a:t>majetku</a:t>
                      </a:r>
                      <a:r>
                        <a:rPr lang="cs-CZ" sz="2000" b="1" dirty="0">
                          <a:effectLst/>
                          <a:latin typeface="+mn-lt"/>
                          <a:ea typeface="MS Mincho"/>
                          <a:cs typeface="Times New Roman"/>
                        </a:rPr>
                        <a:t> </a:t>
                      </a:r>
                      <a:endParaRPr lang="cs-CZ" sz="2000" dirty="0">
                        <a:effectLst/>
                        <a:latin typeface="+mn-lt"/>
                        <a:ea typeface="MS Mincho"/>
                        <a:cs typeface="Times New Roman"/>
                      </a:endParaRPr>
                    </a:p>
                  </a:txBody>
                  <a:tcPr marL="68580" marR="68580" marT="0" marB="0"/>
                </a:tc>
              </a:tr>
              <a:tr h="2745685">
                <a:tc>
                  <a:txBody>
                    <a:bodyPr/>
                    <a:lstStyle/>
                    <a:p>
                      <a:pPr>
                        <a:lnSpc>
                          <a:spcPct val="115000"/>
                        </a:lnSpc>
                        <a:spcAft>
                          <a:spcPts val="1000"/>
                        </a:spcAft>
                      </a:pPr>
                      <a:r>
                        <a:rPr lang="cs-CZ" sz="2000" b="1" dirty="0">
                          <a:effectLst/>
                          <a:latin typeface="+mn-lt"/>
                          <a:ea typeface="MS Mincho"/>
                          <a:cs typeface="Arial" panose="020B0604020202020204" pitchFamily="34" charset="0"/>
                        </a:rPr>
                        <a:t>Pořízení služeb</a:t>
                      </a:r>
                      <a:endParaRPr lang="cs-CZ" sz="2000" dirty="0">
                        <a:effectLst/>
                        <a:latin typeface="+mn-lt"/>
                        <a:ea typeface="MS Mincho"/>
                        <a:cs typeface="Arial" panose="020B0604020202020204" pitchFamily="34" charset="0"/>
                      </a:endParaRPr>
                    </a:p>
                    <a:p>
                      <a:pPr marL="342900" lvl="0" indent="-342900">
                        <a:lnSpc>
                          <a:spcPct val="115000"/>
                        </a:lnSpc>
                        <a:spcAft>
                          <a:spcPts val="0"/>
                        </a:spcAft>
                        <a:buFont typeface="Symbol"/>
                        <a:buChar char=""/>
                      </a:pPr>
                      <a:r>
                        <a:rPr lang="cs-CZ" sz="2000" b="1" dirty="0">
                          <a:effectLst/>
                          <a:latin typeface="+mn-lt"/>
                          <a:ea typeface="MS Mincho"/>
                          <a:cs typeface="Arial" panose="020B0604020202020204" pitchFamily="34" charset="0"/>
                        </a:rPr>
                        <a:t>Podnikatelský plán (max. 20 000 Kč),</a:t>
                      </a:r>
                      <a:endParaRPr lang="cs-CZ" sz="2000" dirty="0">
                        <a:effectLst/>
                        <a:latin typeface="+mn-lt"/>
                        <a:ea typeface="MS Mincho"/>
                        <a:cs typeface="Arial" panose="020B0604020202020204" pitchFamily="34" charset="0"/>
                      </a:endParaRPr>
                    </a:p>
                    <a:p>
                      <a:pPr marL="342900" lvl="0" indent="-342900">
                        <a:lnSpc>
                          <a:spcPct val="115000"/>
                        </a:lnSpc>
                        <a:spcAft>
                          <a:spcPts val="0"/>
                        </a:spcAft>
                        <a:buFont typeface="Symbol"/>
                        <a:buChar char=""/>
                      </a:pPr>
                      <a:r>
                        <a:rPr lang="cs-CZ" sz="2000" b="1" dirty="0">
                          <a:effectLst/>
                          <a:latin typeface="+mn-lt"/>
                          <a:ea typeface="MS Mincho"/>
                          <a:cs typeface="Arial" panose="020B0604020202020204" pitchFamily="34" charset="0"/>
                        </a:rPr>
                        <a:t>příprava a realizace zadávacích a výběrových řízení</a:t>
                      </a:r>
                      <a:endParaRPr lang="cs-CZ" sz="2000" dirty="0">
                        <a:effectLst/>
                        <a:latin typeface="+mn-lt"/>
                        <a:ea typeface="MS Mincho"/>
                        <a:cs typeface="Arial" panose="020B0604020202020204" pitchFamily="34" charset="0"/>
                      </a:endParaRPr>
                    </a:p>
                    <a:p>
                      <a:pPr marL="342900" lvl="0" indent="-342900">
                        <a:lnSpc>
                          <a:spcPct val="115000"/>
                        </a:lnSpc>
                        <a:spcAft>
                          <a:spcPts val="0"/>
                        </a:spcAft>
                        <a:buFont typeface="Symbol"/>
                        <a:buChar char=""/>
                      </a:pPr>
                      <a:r>
                        <a:rPr lang="cs-CZ" sz="2000" b="1" dirty="0">
                          <a:effectLst/>
                          <a:latin typeface="+mn-lt"/>
                          <a:ea typeface="MS Mincho"/>
                          <a:cs typeface="Arial" panose="020B0604020202020204" pitchFamily="34" charset="0"/>
                        </a:rPr>
                        <a:t>ocenění pozemků a staveb</a:t>
                      </a:r>
                      <a:endParaRPr lang="cs-CZ" sz="2000" dirty="0">
                        <a:effectLst/>
                        <a:latin typeface="+mn-lt"/>
                        <a:ea typeface="MS Mincho"/>
                        <a:cs typeface="Arial" panose="020B0604020202020204" pitchFamily="34" charset="0"/>
                      </a:endParaRPr>
                    </a:p>
                    <a:p>
                      <a:pPr marL="342900" lvl="0" indent="-342900">
                        <a:lnSpc>
                          <a:spcPct val="115000"/>
                        </a:lnSpc>
                        <a:spcAft>
                          <a:spcPts val="0"/>
                        </a:spcAft>
                        <a:buFont typeface="Symbol"/>
                        <a:buChar char=""/>
                      </a:pPr>
                      <a:r>
                        <a:rPr lang="cs-CZ" sz="2000" b="1" dirty="0">
                          <a:effectLst/>
                          <a:latin typeface="+mn-lt"/>
                          <a:ea typeface="MS Mincho"/>
                          <a:cs typeface="Arial" panose="020B0604020202020204" pitchFamily="34" charset="0"/>
                        </a:rPr>
                        <a:t>školení spojené s uváděním pořizovaného majetku do provozu</a:t>
                      </a:r>
                      <a:endParaRPr lang="cs-CZ" sz="2000" dirty="0">
                        <a:effectLst/>
                        <a:latin typeface="+mn-lt"/>
                        <a:ea typeface="MS Mincho"/>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38806673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a:solidFill>
                  <a:prstClr val="black"/>
                </a:solidFill>
              </a:rPr>
              <a:t>11. a 12.  výzva IROP – </a:t>
            </a:r>
            <a:r>
              <a:rPr lang="cs-CZ" sz="2400" dirty="0" smtClean="0">
                <a:solidFill>
                  <a:prstClr val="black"/>
                </a:solidFill>
              </a:rPr>
              <a:t>Způsobilé výdaje</a:t>
            </a:r>
            <a:r>
              <a:rPr lang="en-US" dirty="0"/>
              <a:t/>
            </a:r>
            <a:br>
              <a:rPr lang="en-US" dirty="0"/>
            </a:br>
            <a:endParaRPr lang="en-US" dirty="0"/>
          </a:p>
        </p:txBody>
      </p:sp>
      <p:graphicFrame>
        <p:nvGraphicFramePr>
          <p:cNvPr id="9" name="Zástupný symbol pro obsah 8"/>
          <p:cNvGraphicFramePr>
            <a:graphicFrameLocks noGrp="1"/>
          </p:cNvGraphicFramePr>
          <p:nvPr>
            <p:ph idx="1"/>
            <p:extLst>
              <p:ext uri="{D42A27DB-BD31-4B8C-83A1-F6EECF244321}">
                <p14:modId xmlns:p14="http://schemas.microsoft.com/office/powerpoint/2010/main" val="1038613934"/>
              </p:ext>
            </p:extLst>
          </p:nvPr>
        </p:nvGraphicFramePr>
        <p:xfrm>
          <a:off x="457200" y="1621345"/>
          <a:ext cx="8229600" cy="3613785"/>
        </p:xfrm>
        <a:graphic>
          <a:graphicData uri="http://schemas.openxmlformats.org/drawingml/2006/table">
            <a:tbl>
              <a:tblPr firstRow="1" firstCol="1" bandRow="1">
                <a:tableStyleId>{5C22544A-7EE6-4342-B048-85BDC9FD1C3A}</a:tableStyleId>
              </a:tblPr>
              <a:tblGrid>
                <a:gridCol w="3173334"/>
                <a:gridCol w="5056266"/>
              </a:tblGrid>
              <a:tr h="0">
                <a:tc>
                  <a:txBody>
                    <a:bodyPr/>
                    <a:lstStyle/>
                    <a:p>
                      <a:pPr algn="ctr">
                        <a:lnSpc>
                          <a:spcPct val="115000"/>
                        </a:lnSpc>
                        <a:spcAft>
                          <a:spcPts val="1000"/>
                        </a:spcAft>
                      </a:pPr>
                      <a:r>
                        <a:rPr lang="cs-CZ" sz="1100" dirty="0">
                          <a:effectLst/>
                        </a:rPr>
                        <a:t>Způsobilý výdaj</a:t>
                      </a:r>
                      <a:endParaRPr lang="cs-CZ" sz="1200" dirty="0">
                        <a:effectLst/>
                        <a:latin typeface="Cambria"/>
                        <a:ea typeface="MS Mincho"/>
                        <a:cs typeface="Times New Roman"/>
                      </a:endParaRPr>
                    </a:p>
                  </a:txBody>
                  <a:tcPr marL="68580" marR="68580" marT="0" marB="0" anchor="ctr"/>
                </a:tc>
                <a:tc>
                  <a:txBody>
                    <a:bodyPr/>
                    <a:lstStyle/>
                    <a:p>
                      <a:pPr algn="ctr">
                        <a:lnSpc>
                          <a:spcPct val="115000"/>
                        </a:lnSpc>
                        <a:spcAft>
                          <a:spcPts val="1000"/>
                        </a:spcAft>
                      </a:pPr>
                      <a:r>
                        <a:rPr lang="cs-CZ" sz="1100">
                          <a:effectLst/>
                        </a:rPr>
                        <a:t>Dokladování</a:t>
                      </a:r>
                      <a:endParaRPr lang="cs-CZ" sz="1200">
                        <a:effectLst/>
                        <a:latin typeface="Cambria"/>
                        <a:ea typeface="MS Mincho"/>
                        <a:cs typeface="Times New Roman"/>
                      </a:endParaRPr>
                    </a:p>
                  </a:txBody>
                  <a:tcPr marL="68580" marR="68580" marT="0" marB="0" anchor="ctr"/>
                </a:tc>
              </a:tr>
              <a:tr h="0">
                <a:tc>
                  <a:txBody>
                    <a:bodyPr/>
                    <a:lstStyle/>
                    <a:p>
                      <a:pPr>
                        <a:lnSpc>
                          <a:spcPct val="115000"/>
                        </a:lnSpc>
                        <a:spcAft>
                          <a:spcPts val="1000"/>
                        </a:spcAft>
                      </a:pPr>
                      <a:r>
                        <a:rPr lang="cs-CZ" sz="1100" dirty="0">
                          <a:effectLst/>
                        </a:rPr>
                        <a:t>Stavby a stavební úpravy</a:t>
                      </a:r>
                      <a:endParaRPr lang="cs-CZ" sz="1200" dirty="0">
                        <a:effectLst/>
                      </a:endParaRPr>
                    </a:p>
                    <a:p>
                      <a:pPr marL="342900" lvl="0" indent="-342900">
                        <a:lnSpc>
                          <a:spcPct val="115000"/>
                        </a:lnSpc>
                        <a:spcAft>
                          <a:spcPts val="0"/>
                        </a:spcAft>
                        <a:buFont typeface="Symbol"/>
                        <a:buChar char=""/>
                      </a:pPr>
                      <a:r>
                        <a:rPr lang="cs-CZ" sz="1100" dirty="0">
                          <a:effectLst/>
                        </a:rPr>
                        <a:t>stavba</a:t>
                      </a:r>
                      <a:endParaRPr lang="cs-CZ" sz="1200" dirty="0">
                        <a:effectLst/>
                      </a:endParaRPr>
                    </a:p>
                    <a:p>
                      <a:pPr marL="342900" lvl="0" indent="-342900">
                        <a:lnSpc>
                          <a:spcPct val="115000"/>
                        </a:lnSpc>
                        <a:spcAft>
                          <a:spcPts val="1000"/>
                        </a:spcAft>
                        <a:buFont typeface="Symbol"/>
                        <a:buChar char=""/>
                      </a:pPr>
                      <a:r>
                        <a:rPr lang="cs-CZ" sz="1100" dirty="0">
                          <a:effectLst/>
                        </a:rPr>
                        <a:t>výdaje na technické zhodnocení dlouhodobého majetku, tj. nástavby, přístavby, stavební úpravy, rekonstrukce a modernizace</a:t>
                      </a:r>
                      <a:endParaRPr lang="cs-CZ" sz="1200" dirty="0">
                        <a:effectLst/>
                      </a:endParaRPr>
                    </a:p>
                    <a:p>
                      <a:pPr>
                        <a:lnSpc>
                          <a:spcPct val="115000"/>
                        </a:lnSpc>
                        <a:spcAft>
                          <a:spcPts val="1000"/>
                        </a:spcAft>
                      </a:pPr>
                      <a:r>
                        <a:rPr lang="cs-CZ" sz="1100" dirty="0">
                          <a:effectLst/>
                        </a:rPr>
                        <a:t> </a:t>
                      </a:r>
                      <a:endParaRPr lang="cs-CZ" sz="1200" dirty="0">
                        <a:effectLst/>
                        <a:latin typeface="Cambria"/>
                        <a:ea typeface="MS Mincho"/>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cs-CZ" sz="1100" dirty="0">
                          <a:effectLst/>
                        </a:rPr>
                        <a:t>účetní/daňové doklady s identifikací předmětu plnění pro posouzení způsobilosti výdaje; </a:t>
                      </a:r>
                      <a:endParaRPr lang="cs-CZ" sz="1200" dirty="0">
                        <a:effectLst/>
                      </a:endParaRPr>
                    </a:p>
                    <a:p>
                      <a:pPr marL="342900" lvl="0" indent="-342900" algn="just">
                        <a:lnSpc>
                          <a:spcPct val="115000"/>
                        </a:lnSpc>
                        <a:spcAft>
                          <a:spcPts val="0"/>
                        </a:spcAft>
                        <a:buFont typeface="Symbol"/>
                        <a:buChar char=""/>
                      </a:pPr>
                      <a:r>
                        <a:rPr lang="cs-CZ" sz="1100" dirty="0">
                          <a:effectLst/>
                        </a:rPr>
                        <a:t>pokud nelze posoudit způsobilost výdaje podle identifikace předmětu plnění, doložit objednávku, dodací list, předávací protokol;</a:t>
                      </a:r>
                      <a:endParaRPr lang="cs-CZ" sz="1200" dirty="0">
                        <a:effectLst/>
                      </a:endParaRPr>
                    </a:p>
                    <a:p>
                      <a:pPr marL="342900" lvl="0" indent="-342900" algn="just">
                        <a:lnSpc>
                          <a:spcPct val="115000"/>
                        </a:lnSpc>
                        <a:spcAft>
                          <a:spcPts val="0"/>
                        </a:spcAft>
                        <a:buFont typeface="Symbol"/>
                        <a:buChar char=""/>
                      </a:pPr>
                      <a:r>
                        <a:rPr lang="cs-CZ" sz="1100" dirty="0">
                          <a:effectLst/>
                        </a:rPr>
                        <a:t>doklad o zaplacení;</a:t>
                      </a:r>
                      <a:endParaRPr lang="cs-CZ" sz="1200" dirty="0">
                        <a:effectLst/>
                      </a:endParaRPr>
                    </a:p>
                    <a:p>
                      <a:pPr marL="342900" lvl="0" indent="-342900" algn="just">
                        <a:lnSpc>
                          <a:spcPct val="115000"/>
                        </a:lnSpc>
                        <a:spcAft>
                          <a:spcPts val="0"/>
                        </a:spcAft>
                        <a:buFont typeface="Symbol"/>
                        <a:buChar char=""/>
                      </a:pPr>
                      <a:r>
                        <a:rPr lang="cs-CZ" sz="1100" dirty="0">
                          <a:effectLst/>
                        </a:rPr>
                        <a:t>smlouva o dílo;</a:t>
                      </a:r>
                      <a:endParaRPr lang="cs-CZ" sz="1200" dirty="0">
                        <a:effectLst/>
                      </a:endParaRPr>
                    </a:p>
                    <a:p>
                      <a:pPr marL="342900" lvl="0" indent="-342900" algn="just">
                        <a:lnSpc>
                          <a:spcPct val="115000"/>
                        </a:lnSpc>
                        <a:spcAft>
                          <a:spcPts val="0"/>
                        </a:spcAft>
                        <a:buFont typeface="Symbol"/>
                        <a:buChar char=""/>
                      </a:pPr>
                      <a:r>
                        <a:rPr lang="cs-CZ" sz="1100" dirty="0">
                          <a:effectLst/>
                        </a:rPr>
                        <a:t>kolaudační rozhodnutí, </a:t>
                      </a:r>
                      <a:endParaRPr lang="cs-CZ" sz="1200" dirty="0">
                        <a:effectLst/>
                      </a:endParaRPr>
                    </a:p>
                    <a:p>
                      <a:pPr marL="342900" lvl="0" indent="-342900" algn="just">
                        <a:lnSpc>
                          <a:spcPct val="115000"/>
                        </a:lnSpc>
                        <a:spcAft>
                          <a:spcPts val="0"/>
                        </a:spcAft>
                        <a:buFont typeface="Symbol"/>
                        <a:buChar char=""/>
                      </a:pPr>
                      <a:r>
                        <a:rPr lang="cs-CZ" sz="1100" dirty="0">
                          <a:effectLst/>
                        </a:rPr>
                        <a:t>rozhodnutí o předčasném užití stavby, </a:t>
                      </a:r>
                      <a:endParaRPr lang="cs-CZ" sz="1200" dirty="0">
                        <a:effectLst/>
                      </a:endParaRPr>
                    </a:p>
                    <a:p>
                      <a:pPr marL="342900" lvl="0" indent="-342900" algn="just">
                        <a:lnSpc>
                          <a:spcPct val="115000"/>
                        </a:lnSpc>
                        <a:spcAft>
                          <a:spcPts val="0"/>
                        </a:spcAft>
                        <a:buFont typeface="Symbol"/>
                        <a:buChar char=""/>
                      </a:pPr>
                      <a:r>
                        <a:rPr lang="cs-CZ" sz="1100" dirty="0">
                          <a:effectLst/>
                        </a:rPr>
                        <a:t>rozhodnutí o prozatímním užívání ke zkušebnímu provozu;</a:t>
                      </a:r>
                      <a:endParaRPr lang="cs-CZ" sz="1200" dirty="0">
                        <a:effectLst/>
                      </a:endParaRPr>
                    </a:p>
                    <a:p>
                      <a:pPr marL="342900" lvl="0" indent="-342900" algn="just">
                        <a:lnSpc>
                          <a:spcPct val="115000"/>
                        </a:lnSpc>
                        <a:spcAft>
                          <a:spcPts val="1000"/>
                        </a:spcAft>
                        <a:buFont typeface="Symbol"/>
                        <a:buChar char=""/>
                      </a:pPr>
                      <a:r>
                        <a:rPr lang="cs-CZ" sz="1100" dirty="0">
                          <a:effectLst/>
                        </a:rPr>
                        <a:t>doložení ceny obvyklé - způsob stanovení ceny od dodavatelů, neplatí pro ceny stanovené znaleckým posudkem a při výběru dodavatele na základě zadávacího nebo výběrového řízení.</a:t>
                      </a:r>
                      <a:endParaRPr lang="cs-CZ" sz="1200" dirty="0">
                        <a:effectLst/>
                        <a:latin typeface="Cambria"/>
                        <a:ea typeface="MS Mincho"/>
                        <a:cs typeface="Times New Roman"/>
                      </a:endParaRPr>
                    </a:p>
                  </a:txBody>
                  <a:tcPr marL="68580" marR="68580" marT="0" marB="0"/>
                </a:tc>
              </a:tr>
              <a:tr h="0">
                <a:tc>
                  <a:txBody>
                    <a:bodyPr/>
                    <a:lstStyle/>
                    <a:p>
                      <a:pPr>
                        <a:lnSpc>
                          <a:spcPct val="115000"/>
                        </a:lnSpc>
                        <a:spcAft>
                          <a:spcPts val="1000"/>
                        </a:spcAft>
                      </a:pPr>
                      <a:r>
                        <a:rPr lang="cs-CZ" sz="1100" dirty="0">
                          <a:effectLst/>
                        </a:rPr>
                        <a:t>Nákup pozemků </a:t>
                      </a:r>
                      <a:endParaRPr lang="cs-CZ" sz="1200" dirty="0">
                        <a:effectLst/>
                      </a:endParaRPr>
                    </a:p>
                    <a:p>
                      <a:pPr marL="342900" lvl="0" indent="-342900">
                        <a:lnSpc>
                          <a:spcPct val="115000"/>
                        </a:lnSpc>
                        <a:spcAft>
                          <a:spcPts val="0"/>
                        </a:spcAft>
                        <a:buFont typeface="Symbol"/>
                        <a:buChar char=""/>
                      </a:pPr>
                      <a:r>
                        <a:rPr lang="cs-CZ" sz="1100" dirty="0">
                          <a:effectLst/>
                        </a:rPr>
                        <a:t>maximálně 10 % celkových způsobilých výdajů projektu</a:t>
                      </a:r>
                      <a:endParaRPr lang="cs-CZ" sz="1200" dirty="0">
                        <a:effectLst/>
                      </a:endParaRPr>
                    </a:p>
                    <a:p>
                      <a:pPr marL="342900" lvl="0" indent="-342900">
                        <a:lnSpc>
                          <a:spcPct val="115000"/>
                        </a:lnSpc>
                        <a:spcAft>
                          <a:spcPts val="0"/>
                        </a:spcAft>
                        <a:buFont typeface="Symbol"/>
                        <a:buChar char=""/>
                      </a:pPr>
                      <a:r>
                        <a:rPr lang="cs-CZ" sz="1100" dirty="0">
                          <a:effectLst/>
                        </a:rPr>
                        <a:t>do výše ceny zjištěné znaleckým posudkem </a:t>
                      </a:r>
                      <a:endParaRPr lang="cs-CZ" sz="1200" dirty="0">
                        <a:effectLst/>
                        <a:latin typeface="Cambria"/>
                        <a:ea typeface="MS Mincho"/>
                        <a:cs typeface="Times New Roman"/>
                      </a:endParaRPr>
                    </a:p>
                  </a:txBody>
                  <a:tcPr marL="68580" marR="68580" marT="0" marB="0"/>
                </a:tc>
                <a:tc>
                  <a:txBody>
                    <a:bodyPr/>
                    <a:lstStyle/>
                    <a:p>
                      <a:pPr marL="342900" lvl="0" indent="-342900" algn="just">
                        <a:lnSpc>
                          <a:spcPct val="115000"/>
                        </a:lnSpc>
                        <a:spcAft>
                          <a:spcPts val="0"/>
                        </a:spcAft>
                        <a:buFont typeface="Symbol"/>
                        <a:buChar char=""/>
                      </a:pPr>
                      <a:r>
                        <a:rPr lang="cs-CZ" sz="1100" dirty="0">
                          <a:effectLst/>
                        </a:rPr>
                        <a:t>doklad o zaplacení;</a:t>
                      </a:r>
                      <a:endParaRPr lang="cs-CZ" sz="1200" dirty="0">
                        <a:effectLst/>
                      </a:endParaRPr>
                    </a:p>
                    <a:p>
                      <a:pPr marL="342900" lvl="0" indent="-342900" algn="just">
                        <a:lnSpc>
                          <a:spcPct val="115000"/>
                        </a:lnSpc>
                        <a:spcAft>
                          <a:spcPts val="0"/>
                        </a:spcAft>
                        <a:buFont typeface="Symbol"/>
                        <a:buChar char=""/>
                      </a:pPr>
                      <a:r>
                        <a:rPr lang="cs-CZ" sz="1100" dirty="0">
                          <a:effectLst/>
                        </a:rPr>
                        <a:t>kupní smlouva, </a:t>
                      </a:r>
                      <a:endParaRPr lang="cs-CZ" sz="1200" dirty="0">
                        <a:effectLst/>
                      </a:endParaRPr>
                    </a:p>
                    <a:p>
                      <a:pPr marL="342900" lvl="0" indent="-342900" algn="just">
                        <a:lnSpc>
                          <a:spcPct val="115000"/>
                        </a:lnSpc>
                        <a:spcAft>
                          <a:spcPts val="0"/>
                        </a:spcAft>
                        <a:buFont typeface="Symbol"/>
                        <a:buChar char=""/>
                      </a:pPr>
                      <a:r>
                        <a:rPr lang="cs-CZ" sz="1100" dirty="0">
                          <a:effectLst/>
                        </a:rPr>
                        <a:t>doložení vlastnictví (výpis z katastru nemovitostí, popř. návrh na vklad do katastru nemovitostí, vyrozumění katastrálního úřadu o zapsání vlastnického práva k pozemku); </a:t>
                      </a:r>
                      <a:endParaRPr lang="cs-CZ" sz="1200" dirty="0">
                        <a:effectLst/>
                      </a:endParaRPr>
                    </a:p>
                    <a:p>
                      <a:pPr marL="342900" lvl="0" indent="-342900" algn="just">
                        <a:lnSpc>
                          <a:spcPct val="115000"/>
                        </a:lnSpc>
                        <a:spcAft>
                          <a:spcPts val="1000"/>
                        </a:spcAft>
                        <a:buFont typeface="Symbol"/>
                        <a:buChar char=""/>
                      </a:pPr>
                      <a:r>
                        <a:rPr lang="cs-CZ" sz="1100" dirty="0">
                          <a:effectLst/>
                        </a:rPr>
                        <a:t>znalecký posudek ne starší šesti měsíců před datem pořízení pozemku.</a:t>
                      </a:r>
                      <a:endParaRPr lang="cs-CZ" sz="1200" dirty="0">
                        <a:effectLst/>
                        <a:latin typeface="Cambria"/>
                        <a:ea typeface="MS Mincho"/>
                        <a:cs typeface="Times New Roman"/>
                      </a:endParaRPr>
                    </a:p>
                  </a:txBody>
                  <a:tcPr marL="68580" marR="68580" marT="0" marB="0"/>
                </a:tc>
              </a:tr>
            </a:tbl>
          </a:graphicData>
        </a:graphic>
      </p:graphicFrame>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61</a:t>
            </a:fld>
            <a:endParaRPr lang="en-US" dirty="0"/>
          </a:p>
        </p:txBody>
      </p:sp>
      <p:graphicFrame>
        <p:nvGraphicFramePr>
          <p:cNvPr id="3" name="Tabulka 2"/>
          <p:cNvGraphicFramePr>
            <a:graphicFrameLocks noGrp="1"/>
          </p:cNvGraphicFramePr>
          <p:nvPr>
            <p:extLst>
              <p:ext uri="{D42A27DB-BD31-4B8C-83A1-F6EECF244321}">
                <p14:modId xmlns:p14="http://schemas.microsoft.com/office/powerpoint/2010/main" val="307484162"/>
              </p:ext>
            </p:extLst>
          </p:nvPr>
        </p:nvGraphicFramePr>
        <p:xfrm>
          <a:off x="290512" y="1199147"/>
          <a:ext cx="8396288" cy="4793931"/>
        </p:xfrm>
        <a:graphic>
          <a:graphicData uri="http://schemas.openxmlformats.org/drawingml/2006/table">
            <a:tbl>
              <a:tblPr firstRow="1" firstCol="1" bandRow="1">
                <a:tableStyleId>{5C22544A-7EE6-4342-B048-85BDC9FD1C3A}</a:tableStyleId>
              </a:tblPr>
              <a:tblGrid>
                <a:gridCol w="8396288"/>
              </a:tblGrid>
              <a:tr h="1504864">
                <a:tc>
                  <a:txBody>
                    <a:bodyPr/>
                    <a:lstStyle/>
                    <a:p>
                      <a:pPr>
                        <a:lnSpc>
                          <a:spcPct val="115000"/>
                        </a:lnSpc>
                        <a:spcAft>
                          <a:spcPts val="1000"/>
                        </a:spcAft>
                      </a:pPr>
                      <a:r>
                        <a:rPr lang="cs-CZ" sz="2000" b="1" dirty="0">
                          <a:effectLst/>
                          <a:latin typeface="Arial" panose="020B0604020202020204" pitchFamily="34" charset="0"/>
                          <a:ea typeface="MS Mincho"/>
                          <a:cs typeface="Arial" panose="020B0604020202020204" pitchFamily="34" charset="0"/>
                        </a:rPr>
                        <a:t>Povinná publicita</a:t>
                      </a:r>
                      <a:endParaRPr lang="cs-CZ" sz="2000" dirty="0">
                        <a:effectLst/>
                        <a:latin typeface="Arial" panose="020B0604020202020204" pitchFamily="34" charset="0"/>
                        <a:ea typeface="MS Mincho"/>
                        <a:cs typeface="Arial" panose="020B0604020202020204" pitchFamily="34" charset="0"/>
                      </a:endParaRPr>
                    </a:p>
                  </a:txBody>
                  <a:tcPr marL="68580" marR="68580" marT="0" marB="0"/>
                </a:tc>
              </a:tr>
              <a:tr h="1842466">
                <a:tc>
                  <a:txBody>
                    <a:bodyPr/>
                    <a:lstStyle/>
                    <a:p>
                      <a:pPr>
                        <a:lnSpc>
                          <a:spcPct val="115000"/>
                        </a:lnSpc>
                        <a:spcAft>
                          <a:spcPts val="1000"/>
                        </a:spcAft>
                      </a:pPr>
                      <a:r>
                        <a:rPr lang="cs-CZ" sz="2000" b="1" dirty="0">
                          <a:effectLst/>
                          <a:latin typeface="Arial" panose="020B0604020202020204" pitchFamily="34" charset="0"/>
                          <a:ea typeface="MS Mincho"/>
                          <a:cs typeface="Arial" panose="020B0604020202020204" pitchFamily="34" charset="0"/>
                        </a:rPr>
                        <a:t>DPH</a:t>
                      </a:r>
                      <a:endParaRPr lang="cs-CZ" sz="2000" dirty="0">
                        <a:effectLst/>
                        <a:latin typeface="Arial" panose="020B0604020202020204" pitchFamily="34" charset="0"/>
                        <a:ea typeface="MS Mincho"/>
                        <a:cs typeface="Arial" panose="020B0604020202020204" pitchFamily="34" charset="0"/>
                      </a:endParaRPr>
                    </a:p>
                    <a:p>
                      <a:pPr marL="342900" lvl="0" indent="-342900">
                        <a:lnSpc>
                          <a:spcPct val="115000"/>
                        </a:lnSpc>
                        <a:spcAft>
                          <a:spcPts val="0"/>
                        </a:spcAft>
                        <a:buFont typeface="Symbol"/>
                        <a:buChar char=""/>
                      </a:pPr>
                      <a:r>
                        <a:rPr lang="cs-CZ" sz="2000" b="1" dirty="0">
                          <a:effectLst/>
                          <a:latin typeface="Arial" panose="020B0604020202020204" pitchFamily="34" charset="0"/>
                          <a:ea typeface="MS Mincho"/>
                          <a:cs typeface="Arial" panose="020B0604020202020204" pitchFamily="34" charset="0"/>
                        </a:rPr>
                        <a:t>pokud není nárok na odpočet vstupu u plátců DPH</a:t>
                      </a:r>
                      <a:endParaRPr lang="cs-CZ" sz="2000" dirty="0">
                        <a:effectLst/>
                        <a:latin typeface="Arial" panose="020B0604020202020204" pitchFamily="34" charset="0"/>
                        <a:ea typeface="MS Mincho"/>
                        <a:cs typeface="Arial" panose="020B0604020202020204" pitchFamily="34" charset="0"/>
                      </a:endParaRPr>
                    </a:p>
                    <a:p>
                      <a:pPr marL="342900" lvl="0" indent="-342900">
                        <a:lnSpc>
                          <a:spcPct val="115000"/>
                        </a:lnSpc>
                        <a:spcAft>
                          <a:spcPts val="1000"/>
                        </a:spcAft>
                        <a:buFont typeface="Symbol"/>
                        <a:buChar char=""/>
                      </a:pPr>
                      <a:r>
                        <a:rPr lang="cs-CZ" sz="2000" b="1" dirty="0">
                          <a:effectLst/>
                          <a:latin typeface="Arial" panose="020B0604020202020204" pitchFamily="34" charset="0"/>
                          <a:ea typeface="MS Mincho"/>
                          <a:cs typeface="Arial" panose="020B0604020202020204" pitchFamily="34" charset="0"/>
                        </a:rPr>
                        <a:t>DPH je způsobilým výdajem, jen je-li způsobilým výdajem plnění, ke kterému se vztahuje.</a:t>
                      </a:r>
                      <a:endParaRPr lang="cs-CZ" sz="2000" dirty="0">
                        <a:effectLst/>
                        <a:latin typeface="Arial" panose="020B0604020202020204" pitchFamily="34" charset="0"/>
                        <a:ea typeface="MS Mincho"/>
                        <a:cs typeface="Arial" panose="020B0604020202020204" pitchFamily="34" charset="0"/>
                      </a:endParaRPr>
                    </a:p>
                    <a:p>
                      <a:pPr>
                        <a:lnSpc>
                          <a:spcPct val="115000"/>
                        </a:lnSpc>
                        <a:spcAft>
                          <a:spcPts val="1000"/>
                        </a:spcAft>
                      </a:pPr>
                      <a:r>
                        <a:rPr lang="cs-CZ" sz="2000" b="1" dirty="0">
                          <a:effectLst/>
                          <a:latin typeface="Arial" panose="020B0604020202020204" pitchFamily="34" charset="0"/>
                          <a:ea typeface="MS Mincho"/>
                          <a:cs typeface="Arial" panose="020B0604020202020204" pitchFamily="34" charset="0"/>
                        </a:rPr>
                        <a:t> </a:t>
                      </a:r>
                      <a:endParaRPr lang="cs-CZ" sz="2000" dirty="0">
                        <a:effectLst/>
                        <a:latin typeface="Arial" panose="020B0604020202020204" pitchFamily="34" charset="0"/>
                        <a:ea typeface="MS Mincho"/>
                        <a:cs typeface="Arial" panose="020B0604020202020204" pitchFamily="34" charset="0"/>
                      </a:endParaRPr>
                    </a:p>
                  </a:txBody>
                  <a:tcPr marL="68580" marR="68580" marT="0" marB="0"/>
                </a:tc>
              </a:tr>
              <a:tr h="1312248">
                <a:tc>
                  <a:txBody>
                    <a:bodyPr/>
                    <a:lstStyle/>
                    <a:p>
                      <a:pPr>
                        <a:lnSpc>
                          <a:spcPct val="115000"/>
                        </a:lnSpc>
                        <a:spcAft>
                          <a:spcPts val="1000"/>
                        </a:spcAft>
                      </a:pPr>
                      <a:r>
                        <a:rPr lang="cs-CZ" sz="2000" b="1" dirty="0">
                          <a:effectLst/>
                          <a:latin typeface="Arial" panose="020B0604020202020204" pitchFamily="34" charset="0"/>
                          <a:ea typeface="MS Mincho"/>
                          <a:cs typeface="Arial" panose="020B0604020202020204" pitchFamily="34" charset="0"/>
                        </a:rPr>
                        <a:t>Účetní doklady do 10 000 Kč</a:t>
                      </a:r>
                      <a:endParaRPr lang="cs-CZ" sz="2000" dirty="0">
                        <a:effectLst/>
                        <a:latin typeface="Arial" panose="020B0604020202020204" pitchFamily="34" charset="0"/>
                        <a:ea typeface="MS Mincho"/>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6690938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a:solidFill>
                  <a:prstClr val="black"/>
                </a:solidFill>
              </a:rPr>
              <a:t>11. </a:t>
            </a:r>
            <a:r>
              <a:rPr lang="cs-CZ" sz="2400" cap="none" dirty="0" smtClean="0">
                <a:solidFill>
                  <a:prstClr val="black"/>
                </a:solidFill>
              </a:rPr>
              <a:t>a</a:t>
            </a:r>
            <a:r>
              <a:rPr lang="cs-CZ" sz="2400" dirty="0" smtClean="0">
                <a:solidFill>
                  <a:prstClr val="black"/>
                </a:solidFill>
              </a:rPr>
              <a:t> </a:t>
            </a:r>
            <a:r>
              <a:rPr lang="cs-CZ" sz="2400" dirty="0">
                <a:solidFill>
                  <a:prstClr val="black"/>
                </a:solidFill>
              </a:rPr>
              <a:t>12.  výzva IROP – </a:t>
            </a:r>
            <a:r>
              <a:rPr lang="cs-CZ" sz="2400" dirty="0" err="1" smtClean="0">
                <a:solidFill>
                  <a:prstClr val="black"/>
                </a:solidFill>
              </a:rPr>
              <a:t>NEZpůsobilé</a:t>
            </a:r>
            <a:r>
              <a:rPr lang="cs-CZ" sz="2400" dirty="0" smtClean="0">
                <a:solidFill>
                  <a:prstClr val="black"/>
                </a:solidFill>
              </a:rPr>
              <a:t> výdaje</a:t>
            </a:r>
            <a:r>
              <a:rPr lang="en-US" dirty="0"/>
              <a:t/>
            </a:r>
            <a:br>
              <a:rPr lang="en-US" dirty="0"/>
            </a:br>
            <a:endParaRPr lang="en-US" dirty="0"/>
          </a:p>
        </p:txBody>
      </p:sp>
      <p:sp>
        <p:nvSpPr>
          <p:cNvPr id="3" name="Content Placeholder 2"/>
          <p:cNvSpPr>
            <a:spLocks noGrp="1"/>
          </p:cNvSpPr>
          <p:nvPr>
            <p:ph idx="1"/>
          </p:nvPr>
        </p:nvSpPr>
        <p:spPr>
          <a:xfrm>
            <a:off x="457200" y="1066800"/>
            <a:ext cx="8229600" cy="5192713"/>
          </a:xfrm>
        </p:spPr>
        <p:txBody>
          <a:bodyPr>
            <a:noAutofit/>
          </a:bodyPr>
          <a:lstStyle/>
          <a:p>
            <a:pPr lvl="0"/>
            <a:r>
              <a:rPr lang="cs-CZ" sz="2000" dirty="0"/>
              <a:t>výdaje na přípravu a zpracování žádosti o podporu, s výjimkou zpracování Podnikatelského plánu,</a:t>
            </a:r>
          </a:p>
          <a:p>
            <a:pPr lvl="0"/>
            <a:r>
              <a:rPr lang="cs-CZ" sz="2000" dirty="0"/>
              <a:t>výdaje spojené s řízením a administrací projektu,</a:t>
            </a:r>
          </a:p>
          <a:p>
            <a:pPr lvl="0"/>
            <a:r>
              <a:rPr lang="cs-CZ" sz="2000" dirty="0" smtClean="0"/>
              <a:t>úroky </a:t>
            </a:r>
            <a:r>
              <a:rPr lang="cs-CZ" sz="2000" dirty="0"/>
              <a:t>z úvěrů, </a:t>
            </a:r>
            <a:r>
              <a:rPr lang="cs-CZ" sz="2000" dirty="0" smtClean="0"/>
              <a:t>půjček a </a:t>
            </a:r>
            <a:r>
              <a:rPr lang="cs-CZ" sz="2000" dirty="0"/>
              <a:t>splátky úvěrů a půjček,</a:t>
            </a:r>
          </a:p>
          <a:p>
            <a:pPr lvl="0"/>
            <a:r>
              <a:rPr lang="cs-CZ" sz="2000" dirty="0" smtClean="0"/>
              <a:t>pokuty, manka </a:t>
            </a:r>
            <a:r>
              <a:rPr lang="cs-CZ" sz="2000" dirty="0"/>
              <a:t>a škody,</a:t>
            </a:r>
          </a:p>
          <a:p>
            <a:pPr lvl="0"/>
            <a:r>
              <a:rPr lang="cs-CZ" sz="2000" dirty="0" smtClean="0"/>
              <a:t>náklady </a:t>
            </a:r>
            <a:r>
              <a:rPr lang="cs-CZ" sz="2000" dirty="0"/>
              <a:t>na mzdy, platy, náhrady mezd a platů, ostatní osobní náklady, povinné pojistné hrazené zaměstnavatelem,</a:t>
            </a:r>
          </a:p>
          <a:p>
            <a:pPr lvl="0"/>
            <a:r>
              <a:rPr lang="cs-CZ" sz="2000" dirty="0" smtClean="0"/>
              <a:t>odpisy </a:t>
            </a:r>
            <a:r>
              <a:rPr lang="cs-CZ" sz="2000" dirty="0"/>
              <a:t>dlouhodobého hmotného a nehmotného majetku,</a:t>
            </a:r>
          </a:p>
          <a:p>
            <a:pPr lvl="0"/>
            <a:r>
              <a:rPr lang="cs-CZ" sz="2000" dirty="0" smtClean="0"/>
              <a:t>výdaje </a:t>
            </a:r>
            <a:r>
              <a:rPr lang="cs-CZ" sz="2000" dirty="0"/>
              <a:t>na vzdělávání </a:t>
            </a:r>
            <a:r>
              <a:rPr lang="cs-CZ" sz="2000" dirty="0" smtClean="0"/>
              <a:t>zaměstnanců,</a:t>
            </a:r>
            <a:endParaRPr lang="cs-CZ" sz="2000" dirty="0"/>
          </a:p>
          <a:p>
            <a:pPr lvl="0"/>
            <a:r>
              <a:rPr lang="cs-CZ" sz="2000" dirty="0" smtClean="0"/>
              <a:t>náklady </a:t>
            </a:r>
            <a:r>
              <a:rPr lang="cs-CZ" sz="2000" dirty="0"/>
              <a:t>na pořízení či obnovu prostor sloužících k bydlení,</a:t>
            </a:r>
          </a:p>
          <a:p>
            <a:pPr lvl="0"/>
            <a:r>
              <a:rPr lang="cs-CZ" sz="2000" dirty="0" smtClean="0"/>
              <a:t>výdaje </a:t>
            </a:r>
            <a:r>
              <a:rPr lang="cs-CZ" sz="2000" dirty="0"/>
              <a:t>nad limity uvedené v tabulce způsobilých </a:t>
            </a:r>
            <a:r>
              <a:rPr lang="cs-CZ" sz="2000" dirty="0" smtClean="0"/>
              <a:t>výdajů, </a:t>
            </a:r>
          </a:p>
          <a:p>
            <a:pPr lvl="0"/>
            <a:r>
              <a:rPr lang="cs-CZ" sz="2000" dirty="0" smtClean="0"/>
              <a:t>a jiné uvedené ve Specifických pravidlech.</a:t>
            </a:r>
            <a:endParaRPr lang="cs-CZ" sz="2000" dirty="0"/>
          </a:p>
          <a:p>
            <a:pPr marL="0" indent="0">
              <a:buNone/>
            </a:pPr>
            <a:endParaRPr lang="pl-PL" sz="2000"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62</a:t>
            </a:fld>
            <a:endParaRPr lang="en-US" dirty="0"/>
          </a:p>
        </p:txBody>
      </p:sp>
    </p:spTree>
    <p:extLst>
      <p:ext uri="{BB962C8B-B14F-4D97-AF65-F5344CB8AC3E}">
        <p14:creationId xmlns:p14="http://schemas.microsoft.com/office/powerpoint/2010/main" val="35443266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smtClean="0">
                <a:solidFill>
                  <a:prstClr val="black"/>
                </a:solidFill>
              </a:rPr>
              <a:t>11.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Monitorovací indikátory</a:t>
            </a:r>
            <a:endParaRPr lang="cs-CZ" dirty="0"/>
          </a:p>
        </p:txBody>
      </p:sp>
      <p:sp>
        <p:nvSpPr>
          <p:cNvPr id="3" name="Zástupný symbol pro obsah 2"/>
          <p:cNvSpPr>
            <a:spLocks noGrp="1"/>
          </p:cNvSpPr>
          <p:nvPr>
            <p:ph idx="1"/>
          </p:nvPr>
        </p:nvSpPr>
        <p:spPr>
          <a:xfrm>
            <a:off x="457200" y="1417638"/>
            <a:ext cx="8229600" cy="4708525"/>
          </a:xfrm>
        </p:spPr>
        <p:txBody>
          <a:bodyPr>
            <a:normAutofit fontScale="62500" lnSpcReduction="20000"/>
          </a:bodyPr>
          <a:lstStyle/>
          <a:p>
            <a:pPr marL="0" indent="0">
              <a:buNone/>
            </a:pPr>
            <a:r>
              <a:rPr lang="cs-CZ" sz="2900" dirty="0" smtClean="0"/>
              <a:t>Monitorovací </a:t>
            </a:r>
            <a:r>
              <a:rPr lang="cs-CZ" sz="2900" dirty="0"/>
              <a:t>indikátory jsou blíže popsány v Metodickém listu </a:t>
            </a:r>
            <a:r>
              <a:rPr lang="cs-CZ" sz="2900" dirty="0" smtClean="0"/>
              <a:t>- příloha </a:t>
            </a:r>
            <a:r>
              <a:rPr lang="cs-CZ" sz="2900" dirty="0"/>
              <a:t>č. </a:t>
            </a:r>
            <a:r>
              <a:rPr lang="cs-CZ" sz="2900" dirty="0" smtClean="0"/>
              <a:t>4 Specifických pravidel. Žadatel </a:t>
            </a:r>
            <a:r>
              <a:rPr lang="cs-CZ" sz="2900" dirty="0"/>
              <a:t>v žádosti o podporu vyplňuje cílovou hodnotu a datum, ke kterému se zavazuje ji naplnit.</a:t>
            </a:r>
            <a:endParaRPr lang="cs-CZ" sz="2900" b="1" dirty="0"/>
          </a:p>
          <a:p>
            <a:endParaRPr lang="cs-CZ" sz="2000" b="1" dirty="0" smtClean="0"/>
          </a:p>
          <a:p>
            <a:r>
              <a:rPr lang="cs-CZ" sz="2900" b="1" dirty="0" smtClean="0"/>
              <a:t>1 </a:t>
            </a:r>
            <a:r>
              <a:rPr lang="cs-CZ" sz="2900" b="1" dirty="0"/>
              <a:t>04 00 - Zvýšení zaměstnanosti v podporovaných podnicích</a:t>
            </a:r>
            <a:r>
              <a:rPr lang="cs-CZ" sz="2900" dirty="0"/>
              <a:t> </a:t>
            </a:r>
          </a:p>
          <a:p>
            <a:pPr marL="0" indent="0">
              <a:buNone/>
            </a:pPr>
            <a:r>
              <a:rPr lang="cs-CZ" sz="2600" dirty="0" smtClean="0"/>
              <a:t>- celkové </a:t>
            </a:r>
            <a:r>
              <a:rPr lang="cs-CZ" sz="2600" dirty="0"/>
              <a:t>zvýšení počtu všech zaměstnanců v souvislosti s projektem. Cílovou hodnotu indikátoru musí příjemce naplnit nejpozději do 90 kalendářních dnů ode dne ukončení realizace projektu</a:t>
            </a:r>
            <a:r>
              <a:rPr lang="cs-CZ" sz="2600" dirty="0" smtClean="0"/>
              <a:t>.</a:t>
            </a:r>
          </a:p>
          <a:p>
            <a:pPr marL="0" indent="0">
              <a:buNone/>
            </a:pPr>
            <a:endParaRPr lang="cs-CZ" sz="2000" dirty="0"/>
          </a:p>
          <a:p>
            <a:r>
              <a:rPr lang="cs-CZ" sz="2900" b="1" dirty="0"/>
              <a:t>1 04 03 - Zvýšení zaměstnanosti v podporovaných podnicích se zaměřením na znevýhodněné skupiny</a:t>
            </a:r>
            <a:endParaRPr lang="cs-CZ" sz="2900" dirty="0"/>
          </a:p>
          <a:p>
            <a:pPr marL="0" indent="0">
              <a:buNone/>
            </a:pPr>
            <a:r>
              <a:rPr lang="cs-CZ" sz="2500" dirty="0" smtClean="0"/>
              <a:t>- zvýšení </a:t>
            </a:r>
            <a:r>
              <a:rPr lang="cs-CZ" sz="2500" dirty="0"/>
              <a:t>počtu zaměstnanců z cílových skupin. Cílovou hodnotu indikátoru musí příjemce naplnit nejpozději do 90 kalendářních dní ode dne ukončení realizace projektu</a:t>
            </a:r>
            <a:r>
              <a:rPr lang="cs-CZ" sz="2500" dirty="0" smtClean="0"/>
              <a:t>.</a:t>
            </a:r>
          </a:p>
          <a:p>
            <a:pPr marL="0" indent="0">
              <a:buNone/>
            </a:pPr>
            <a:endParaRPr lang="cs-CZ" sz="2000" dirty="0"/>
          </a:p>
          <a:p>
            <a:r>
              <a:rPr lang="cs-CZ" sz="2900" b="1" dirty="0"/>
              <a:t>1 01 05  - Počet nových podniků, které dostávají podporu</a:t>
            </a:r>
            <a:r>
              <a:rPr lang="cs-CZ" sz="2900" dirty="0"/>
              <a:t> </a:t>
            </a:r>
          </a:p>
          <a:p>
            <a:pPr marL="0" indent="0">
              <a:buNone/>
            </a:pPr>
            <a:r>
              <a:rPr lang="cs-CZ" sz="2500" dirty="0"/>
              <a:t>Povinný pro projekty, ve kterých je podpořen nový podnik. Za nový se považuje podnik nebo OSVČ, které vznikly před </a:t>
            </a:r>
            <a:r>
              <a:rPr lang="cs-CZ" sz="2500" b="1" dirty="0"/>
              <a:t>méně než třemi roky</a:t>
            </a:r>
            <a:r>
              <a:rPr lang="cs-CZ" sz="2500" dirty="0"/>
              <a:t> před datem začátku realizace projektu a které splňují parametry sociálního podniku nebo je bude splňovat k datu ukončení realizace projektu. Pokud v podniku starším než tři roky vznikla během posledních tří let nová divize, není do hodnoty indikátoru započítán.</a:t>
            </a:r>
          </a:p>
          <a:p>
            <a:pPr marL="0" indent="0">
              <a:buNone/>
            </a:pPr>
            <a:r>
              <a:rPr lang="cs-CZ" sz="1400" dirty="0" smtClean="0"/>
              <a:t> </a:t>
            </a:r>
          </a:p>
          <a:p>
            <a:pPr marL="0" indent="0">
              <a:buNone/>
            </a:pPr>
            <a:endParaRPr lang="cs-CZ" sz="1500" dirty="0"/>
          </a:p>
          <a:p>
            <a:endParaRPr lang="cs-CZ" dirty="0"/>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63</a:t>
            </a:fld>
            <a:endParaRPr lang="en-US" dirty="0"/>
          </a:p>
        </p:txBody>
      </p:sp>
    </p:spTree>
    <p:extLst>
      <p:ext uri="{BB962C8B-B14F-4D97-AF65-F5344CB8AC3E}">
        <p14:creationId xmlns:p14="http://schemas.microsoft.com/office/powerpoint/2010/main" val="34933957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pPr>
              <a:tabLst>
                <a:tab pos="628650" algn="l"/>
              </a:tabLst>
            </a:pPr>
            <a:r>
              <a:rPr lang="cs-CZ" dirty="0" smtClean="0"/>
              <a:t/>
            </a:r>
            <a:br>
              <a:rPr lang="cs-CZ" dirty="0" smtClean="0"/>
            </a:br>
            <a:r>
              <a:rPr lang="cs-CZ" sz="2400" dirty="0" smtClean="0"/>
              <a:t>11</a:t>
            </a:r>
            <a:r>
              <a:rPr lang="cs-CZ" sz="2400" dirty="0" smtClean="0">
                <a:solidFill>
                  <a:prstClr val="black"/>
                </a:solidFill>
              </a:rPr>
              <a:t>.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sociální podnikání</a:t>
            </a:r>
            <a:endParaRPr lang="en-US" dirty="0"/>
          </a:p>
        </p:txBody>
      </p:sp>
      <p:sp>
        <p:nvSpPr>
          <p:cNvPr id="3" name="Content Placeholder 2"/>
          <p:cNvSpPr>
            <a:spLocks noGrp="1"/>
          </p:cNvSpPr>
          <p:nvPr>
            <p:ph idx="1"/>
          </p:nvPr>
        </p:nvSpPr>
        <p:spPr>
          <a:xfrm>
            <a:off x="457200" y="1128599"/>
            <a:ext cx="8229600" cy="4893868"/>
          </a:xfrm>
        </p:spPr>
        <p:txBody>
          <a:bodyPr>
            <a:noAutofit/>
          </a:bodyPr>
          <a:lstStyle/>
          <a:p>
            <a:pPr marL="0" lvl="0" indent="0">
              <a:buNone/>
            </a:pPr>
            <a:endParaRPr lang="pl-PL" sz="1500" dirty="0" smtClean="0"/>
          </a:p>
          <a:p>
            <a:pPr marL="0" lvl="0" indent="0" algn="just">
              <a:buNone/>
            </a:pPr>
            <a:endParaRPr lang="pl-PL" sz="1800"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64</a:t>
            </a:fld>
            <a:endParaRPr lang="en-US" dirty="0"/>
          </a:p>
        </p:txBody>
      </p:sp>
      <p:sp>
        <p:nvSpPr>
          <p:cNvPr id="5" name="Obdélník 4"/>
          <p:cNvSpPr/>
          <p:nvPr/>
        </p:nvSpPr>
        <p:spPr>
          <a:xfrm>
            <a:off x="609601" y="1295400"/>
            <a:ext cx="7458074" cy="5016758"/>
          </a:xfrm>
          <a:prstGeom prst="rect">
            <a:avLst/>
          </a:prstGeom>
        </p:spPr>
        <p:txBody>
          <a:bodyPr wrap="square">
            <a:spAutoFit/>
          </a:bodyPr>
          <a:lstStyle/>
          <a:p>
            <a:r>
              <a:rPr lang="cs-CZ" sz="2000" b="1" dirty="0">
                <a:latin typeface="Myriad Pro"/>
              </a:rPr>
              <a:t>Další výzvy </a:t>
            </a:r>
            <a:r>
              <a:rPr lang="cs-CZ" sz="2000" b="1" dirty="0" smtClean="0">
                <a:latin typeface="Myriad Pro"/>
              </a:rPr>
              <a:t>Specifického cíle 2.2 </a:t>
            </a:r>
            <a:r>
              <a:rPr lang="cs-CZ" sz="2000" dirty="0" smtClean="0">
                <a:latin typeface="Myriad Pro"/>
              </a:rPr>
              <a:t> </a:t>
            </a:r>
            <a:r>
              <a:rPr lang="cs-CZ" sz="2000" b="1" dirty="0" smtClean="0">
                <a:latin typeface="Myriad Pro"/>
              </a:rPr>
              <a:t>Vznik nových a rozvoj existujících podnikatelských aktivit v oblasti sociálního podnikání v roce 2016:</a:t>
            </a:r>
          </a:p>
          <a:p>
            <a:endParaRPr lang="cs-CZ" sz="2000" b="1" dirty="0">
              <a:latin typeface="Myriad Pro"/>
            </a:endParaRPr>
          </a:p>
          <a:p>
            <a:pPr marL="342900" indent="-342900">
              <a:buFont typeface="Arial" panose="020B0604020202020204" pitchFamily="34" charset="0"/>
              <a:buChar char="•"/>
            </a:pPr>
            <a:r>
              <a:rPr lang="cs-CZ" sz="2000" dirty="0" smtClean="0">
                <a:latin typeface="Myriad Pro"/>
              </a:rPr>
              <a:t>Výzva </a:t>
            </a:r>
            <a:r>
              <a:rPr lang="cs-CZ" sz="2000" dirty="0">
                <a:latin typeface="Myriad Pro"/>
              </a:rPr>
              <a:t>na sociální podnikání </a:t>
            </a:r>
            <a:r>
              <a:rPr lang="cs-CZ" sz="2000" dirty="0" smtClean="0">
                <a:latin typeface="Myriad Pro"/>
              </a:rPr>
              <a:t>pro sociálně vyloučené lokality-  </a:t>
            </a:r>
            <a:r>
              <a:rPr lang="cs-CZ" sz="2000" b="1" dirty="0">
                <a:latin typeface="Myriad Pro"/>
              </a:rPr>
              <a:t>srpen </a:t>
            </a:r>
            <a:r>
              <a:rPr lang="cs-CZ" sz="2000" b="1" dirty="0" smtClean="0">
                <a:latin typeface="Myriad Pro"/>
              </a:rPr>
              <a:t>2016</a:t>
            </a:r>
          </a:p>
          <a:p>
            <a:pPr marL="342900" indent="-342900">
              <a:buFont typeface="Arial" panose="020B0604020202020204" pitchFamily="34" charset="0"/>
              <a:buChar char="•"/>
            </a:pPr>
            <a:endParaRPr lang="cs-CZ" sz="2000" dirty="0" smtClean="0">
              <a:latin typeface="Myriad Pro"/>
            </a:endParaRPr>
          </a:p>
          <a:p>
            <a:pPr marL="342900" indent="-342900">
              <a:buFont typeface="Arial" panose="020B0604020202020204" pitchFamily="34" charset="0"/>
              <a:buChar char="•"/>
            </a:pPr>
            <a:r>
              <a:rPr lang="cs-CZ" sz="2000" dirty="0" smtClean="0">
                <a:latin typeface="Myriad Pro"/>
              </a:rPr>
              <a:t>Výzva </a:t>
            </a:r>
            <a:r>
              <a:rPr lang="cs-CZ" sz="2000" dirty="0">
                <a:latin typeface="Myriad Pro"/>
              </a:rPr>
              <a:t>na sociální podnikání</a:t>
            </a:r>
            <a:r>
              <a:rPr lang="cs-CZ" sz="2000" dirty="0" smtClean="0">
                <a:latin typeface="Myriad Pro"/>
              </a:rPr>
              <a:t> - </a:t>
            </a:r>
            <a:r>
              <a:rPr lang="cs-CZ" sz="2000" b="1" dirty="0">
                <a:latin typeface="Myriad Pro"/>
              </a:rPr>
              <a:t>srpen 2016</a:t>
            </a:r>
          </a:p>
          <a:p>
            <a:pPr marL="342900" indent="-342900">
              <a:buFont typeface="Arial" panose="020B0604020202020204" pitchFamily="34" charset="0"/>
              <a:buChar char="•"/>
            </a:pPr>
            <a:endParaRPr lang="cs-CZ" sz="2000" dirty="0">
              <a:latin typeface="Myriad Pro"/>
            </a:endParaRPr>
          </a:p>
          <a:p>
            <a:pPr marL="342900" indent="-342900">
              <a:buFont typeface="Arial" panose="020B0604020202020204" pitchFamily="34" charset="0"/>
              <a:buChar char="•"/>
            </a:pPr>
            <a:r>
              <a:rPr lang="cs-CZ" sz="2000" dirty="0" smtClean="0">
                <a:latin typeface="Myriad Pro"/>
              </a:rPr>
              <a:t>Výzva </a:t>
            </a:r>
            <a:r>
              <a:rPr lang="cs-CZ" sz="2000" dirty="0">
                <a:latin typeface="Myriad Pro"/>
              </a:rPr>
              <a:t>na sociální podnikání pro ITI </a:t>
            </a:r>
            <a:r>
              <a:rPr lang="cs-CZ" sz="2000" dirty="0" smtClean="0">
                <a:latin typeface="Myriad Pro"/>
              </a:rPr>
              <a:t> </a:t>
            </a:r>
            <a:r>
              <a:rPr lang="cs-CZ" sz="2000" dirty="0">
                <a:latin typeface="Myriad Pro"/>
              </a:rPr>
              <a:t>-  </a:t>
            </a:r>
            <a:r>
              <a:rPr lang="cs-CZ" sz="2000" b="1" dirty="0" smtClean="0">
                <a:latin typeface="Myriad Pro"/>
              </a:rPr>
              <a:t>září 2016</a:t>
            </a:r>
            <a:endParaRPr lang="cs-CZ" sz="2000" b="1" dirty="0">
              <a:latin typeface="Myriad Pro"/>
            </a:endParaRPr>
          </a:p>
          <a:p>
            <a:r>
              <a:rPr lang="cs-CZ" sz="2000" dirty="0" smtClean="0">
                <a:latin typeface="Myriad Pro"/>
              </a:rPr>
              <a:t>     </a:t>
            </a:r>
          </a:p>
          <a:p>
            <a:pPr marL="342900" indent="-342900">
              <a:buFont typeface="Arial" panose="020B0604020202020204" pitchFamily="34" charset="0"/>
              <a:buChar char="•"/>
            </a:pPr>
            <a:r>
              <a:rPr lang="cs-CZ" sz="2000" dirty="0">
                <a:latin typeface="Myriad Pro"/>
              </a:rPr>
              <a:t>Výzva na sociální podnikání pro </a:t>
            </a:r>
            <a:r>
              <a:rPr lang="cs-CZ" sz="2000" dirty="0" smtClean="0">
                <a:latin typeface="Myriad Pro"/>
              </a:rPr>
              <a:t>IPRÚ </a:t>
            </a:r>
            <a:r>
              <a:rPr lang="cs-CZ" sz="2000" dirty="0">
                <a:latin typeface="Myriad Pro"/>
              </a:rPr>
              <a:t>-  </a:t>
            </a:r>
            <a:r>
              <a:rPr lang="cs-CZ" sz="2000" b="1" dirty="0">
                <a:latin typeface="Myriad Pro"/>
              </a:rPr>
              <a:t>září </a:t>
            </a:r>
            <a:r>
              <a:rPr lang="cs-CZ" sz="2000" b="1" dirty="0" smtClean="0">
                <a:latin typeface="Myriad Pro"/>
              </a:rPr>
              <a:t>2016</a:t>
            </a:r>
          </a:p>
          <a:p>
            <a:pPr marL="342900" indent="-342900">
              <a:buFont typeface="Arial" panose="020B0604020202020204" pitchFamily="34" charset="0"/>
              <a:buChar char="•"/>
            </a:pPr>
            <a:endParaRPr lang="cs-CZ" sz="2000" dirty="0" smtClean="0">
              <a:latin typeface="Myriad Pro"/>
            </a:endParaRPr>
          </a:p>
          <a:p>
            <a:pPr marL="342900" indent="-342900">
              <a:buFont typeface="Arial" panose="020B0604020202020204" pitchFamily="34" charset="0"/>
              <a:buChar char="•"/>
            </a:pPr>
            <a:r>
              <a:rPr lang="cs-CZ" sz="2000" dirty="0" smtClean="0">
                <a:latin typeface="Myriad Pro"/>
              </a:rPr>
              <a:t>Výzva na sociální podnikání pro CLLD – </a:t>
            </a:r>
            <a:r>
              <a:rPr lang="cs-CZ" sz="2000" b="1" dirty="0" smtClean="0">
                <a:latin typeface="Myriad Pro"/>
              </a:rPr>
              <a:t>duben 2016</a:t>
            </a:r>
          </a:p>
          <a:p>
            <a:endParaRPr lang="cs-CZ" sz="2000" dirty="0">
              <a:latin typeface="Myriad Pro"/>
            </a:endParaRPr>
          </a:p>
          <a:p>
            <a:endParaRPr lang="cs-CZ" sz="2000" dirty="0">
              <a:latin typeface="Myriad Pro"/>
            </a:endParaRPr>
          </a:p>
        </p:txBody>
      </p:sp>
    </p:spTree>
    <p:extLst>
      <p:ext uri="{BB962C8B-B14F-4D97-AF65-F5344CB8AC3E}">
        <p14:creationId xmlns:p14="http://schemas.microsoft.com/office/powerpoint/2010/main" val="40257363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sociální podnikání</a:t>
            </a:r>
            <a:endParaRPr lang="en-US" dirty="0"/>
          </a:p>
        </p:txBody>
      </p:sp>
      <p:sp>
        <p:nvSpPr>
          <p:cNvPr id="3" name="Content Placeholder 2"/>
          <p:cNvSpPr>
            <a:spLocks noGrp="1"/>
          </p:cNvSpPr>
          <p:nvPr>
            <p:ph idx="1"/>
          </p:nvPr>
        </p:nvSpPr>
        <p:spPr>
          <a:xfrm>
            <a:off x="457200" y="1128599"/>
            <a:ext cx="8229600" cy="4893868"/>
          </a:xfrm>
        </p:spPr>
        <p:txBody>
          <a:bodyPr>
            <a:noAutofit/>
          </a:bodyPr>
          <a:lstStyle/>
          <a:p>
            <a:pPr marL="0" lvl="0" indent="0">
              <a:buNone/>
            </a:pPr>
            <a:endParaRPr lang="pl-PL" sz="1500" dirty="0" smtClean="0"/>
          </a:p>
          <a:p>
            <a:pPr marL="0" indent="0">
              <a:buNone/>
            </a:pPr>
            <a:r>
              <a:rPr lang="cs-CZ" sz="2000" b="1" dirty="0"/>
              <a:t>Závěrečná </a:t>
            </a:r>
            <a:r>
              <a:rPr lang="cs-CZ" sz="2000" b="1" dirty="0" smtClean="0"/>
              <a:t>Zpráva o realizaci projektu (</a:t>
            </a:r>
            <a:r>
              <a:rPr lang="cs-CZ" sz="2000" b="1" dirty="0" err="1" smtClean="0"/>
              <a:t>ZoR</a:t>
            </a:r>
            <a:r>
              <a:rPr lang="cs-CZ" sz="2000" b="1" dirty="0" smtClean="0"/>
              <a:t>)</a:t>
            </a:r>
          </a:p>
          <a:p>
            <a:pPr marL="0" indent="0">
              <a:buNone/>
            </a:pPr>
            <a:endParaRPr lang="cs-CZ" sz="2000" dirty="0"/>
          </a:p>
          <a:p>
            <a:pPr marL="0" indent="0">
              <a:buNone/>
            </a:pPr>
            <a:r>
              <a:rPr lang="cs-CZ" sz="2000" dirty="0"/>
              <a:t>Nejpozději se Závěrečnou </a:t>
            </a:r>
            <a:r>
              <a:rPr lang="cs-CZ" sz="2000" dirty="0" err="1"/>
              <a:t>ZoR</a:t>
            </a:r>
            <a:r>
              <a:rPr lang="cs-CZ" sz="2000" dirty="0"/>
              <a:t> projektu všichni příjemci doloží: </a:t>
            </a:r>
          </a:p>
          <a:p>
            <a:pPr lvl="0"/>
            <a:r>
              <a:rPr lang="cs-CZ" sz="2000" dirty="0"/>
              <a:t>zakládací listinu společnosti se </a:t>
            </a:r>
            <a:r>
              <a:rPr lang="cs-CZ" sz="2000" b="1" dirty="0"/>
              <a:t>zapracovanými</a:t>
            </a:r>
            <a:r>
              <a:rPr lang="cs-CZ" sz="2000" dirty="0"/>
              <a:t> principy sociálního podnikání (netýká se OSVČ),</a:t>
            </a:r>
          </a:p>
          <a:p>
            <a:pPr lvl="0"/>
            <a:r>
              <a:rPr lang="cs-CZ" sz="2000" dirty="0"/>
              <a:t>protokol o předání a převzetí díla a odstranění vad a nedodělků bránících užívání díla.</a:t>
            </a:r>
          </a:p>
          <a:p>
            <a:pPr marL="0" indent="0">
              <a:buNone/>
            </a:pPr>
            <a:r>
              <a:rPr lang="cs-CZ" sz="1800" dirty="0" smtClean="0"/>
              <a:t> </a:t>
            </a:r>
            <a:endParaRPr lang="cs-CZ" sz="1800" dirty="0"/>
          </a:p>
          <a:p>
            <a:pPr marL="0" lvl="0" indent="0" algn="just">
              <a:buNone/>
            </a:pPr>
            <a:endParaRPr lang="pl-PL" sz="1800"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65</a:t>
            </a:fld>
            <a:endParaRPr lang="en-US" dirty="0"/>
          </a:p>
        </p:txBody>
      </p:sp>
    </p:spTree>
    <p:extLst>
      <p:ext uri="{BB962C8B-B14F-4D97-AF65-F5344CB8AC3E}">
        <p14:creationId xmlns:p14="http://schemas.microsoft.com/office/powerpoint/2010/main" val="41563851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 y="58522"/>
            <a:ext cx="9137469" cy="1155801"/>
          </a:xfrm>
        </p:spPr>
        <p:txBody>
          <a:bodyPr/>
          <a:lstStyle/>
          <a:p>
            <a:r>
              <a:rPr lang="cs-CZ" dirty="0" smtClean="0"/>
              <a:t/>
            </a:r>
            <a:br>
              <a:rPr lang="cs-CZ" dirty="0" smtClean="0"/>
            </a:br>
            <a:r>
              <a:rPr lang="cs-CZ" sz="2400" dirty="0" smtClean="0"/>
              <a:t>11</a:t>
            </a:r>
            <a:r>
              <a:rPr lang="cs-CZ" sz="2400" dirty="0" smtClean="0">
                <a:solidFill>
                  <a:prstClr val="black"/>
                </a:solidFill>
              </a:rPr>
              <a:t>. </a:t>
            </a:r>
            <a:r>
              <a:rPr lang="cs-CZ" sz="2400" cap="none" dirty="0" smtClean="0">
                <a:solidFill>
                  <a:prstClr val="black"/>
                </a:solidFill>
              </a:rPr>
              <a:t>a</a:t>
            </a:r>
            <a:r>
              <a:rPr lang="cs-CZ" sz="2400" dirty="0" smtClean="0">
                <a:solidFill>
                  <a:prstClr val="black"/>
                </a:solidFill>
              </a:rPr>
              <a:t> 12. </a:t>
            </a:r>
            <a:r>
              <a:rPr lang="cs-CZ" sz="2400" dirty="0">
                <a:solidFill>
                  <a:prstClr val="black"/>
                </a:solidFill>
              </a:rPr>
              <a:t>výzva IROP – </a:t>
            </a:r>
            <a:r>
              <a:rPr lang="cs-CZ" sz="2400" dirty="0" smtClean="0">
                <a:solidFill>
                  <a:prstClr val="black"/>
                </a:solidFill>
              </a:rPr>
              <a:t>monitorování</a:t>
            </a:r>
            <a:endParaRPr lang="en-US" dirty="0"/>
          </a:p>
        </p:txBody>
      </p:sp>
      <p:sp>
        <p:nvSpPr>
          <p:cNvPr id="3" name="Content Placeholder 2"/>
          <p:cNvSpPr>
            <a:spLocks noGrp="1"/>
          </p:cNvSpPr>
          <p:nvPr>
            <p:ph idx="1"/>
          </p:nvPr>
        </p:nvSpPr>
        <p:spPr>
          <a:xfrm>
            <a:off x="457200" y="1128599"/>
            <a:ext cx="8229600" cy="5129326"/>
          </a:xfrm>
        </p:spPr>
        <p:txBody>
          <a:bodyPr>
            <a:noAutofit/>
          </a:bodyPr>
          <a:lstStyle/>
          <a:p>
            <a:pPr marL="0" lvl="0" indent="0">
              <a:buNone/>
            </a:pPr>
            <a:endParaRPr lang="pl-PL" sz="1400" dirty="0" smtClean="0"/>
          </a:p>
          <a:p>
            <a:pPr marL="0" indent="0">
              <a:buNone/>
            </a:pPr>
            <a:endParaRPr lang="cs-CZ" sz="1400" dirty="0" smtClean="0"/>
          </a:p>
          <a:p>
            <a:pPr marL="0" indent="0">
              <a:buNone/>
            </a:pPr>
            <a:r>
              <a:rPr lang="cs-CZ" sz="1600" dirty="0" smtClean="0"/>
              <a:t>Ke </a:t>
            </a:r>
            <a:r>
              <a:rPr lang="cs-CZ" sz="1600" dirty="0"/>
              <a:t>každé </a:t>
            </a:r>
            <a:r>
              <a:rPr lang="cs-CZ" sz="1600" dirty="0" smtClean="0"/>
              <a:t>Zprávě o udržitelnosti (</a:t>
            </a:r>
            <a:r>
              <a:rPr lang="cs-CZ" sz="1600" dirty="0" err="1" smtClean="0"/>
              <a:t>ZoU</a:t>
            </a:r>
            <a:r>
              <a:rPr lang="cs-CZ" sz="1600" dirty="0" smtClean="0"/>
              <a:t>) </a:t>
            </a:r>
            <a:r>
              <a:rPr lang="cs-CZ" sz="1600" dirty="0"/>
              <a:t>projektu příjemce dokládá:</a:t>
            </a:r>
          </a:p>
          <a:p>
            <a:pPr lvl="0"/>
            <a:r>
              <a:rPr lang="cs-CZ" sz="1600" dirty="0" smtClean="0"/>
              <a:t>soupisku zaměstnanců </a:t>
            </a:r>
            <a:r>
              <a:rPr lang="cs-CZ" sz="1600" dirty="0"/>
              <a:t>(kromě OSVČ bez zaměstnanců) </a:t>
            </a:r>
            <a:r>
              <a:rPr lang="cs-CZ" sz="1600" dirty="0" smtClean="0"/>
              <a:t>- příloha </a:t>
            </a:r>
            <a:r>
              <a:rPr lang="cs-CZ" sz="1600" dirty="0"/>
              <a:t>č. </a:t>
            </a:r>
            <a:r>
              <a:rPr lang="cs-CZ" sz="1600" dirty="0" smtClean="0"/>
              <a:t>7 Specifických pravidel, z cílové i necílové skupiny (jen v první </a:t>
            </a:r>
            <a:r>
              <a:rPr lang="cs-CZ" sz="1600" dirty="0" err="1" smtClean="0"/>
              <a:t>ZoU</a:t>
            </a:r>
            <a:r>
              <a:rPr lang="cs-CZ" sz="1600" dirty="0" smtClean="0"/>
              <a:t>), v průběhu už jen změny</a:t>
            </a:r>
            <a:endParaRPr lang="cs-CZ" sz="1600" dirty="0"/>
          </a:p>
          <a:p>
            <a:pPr lvl="0"/>
            <a:r>
              <a:rPr lang="cs-CZ" sz="1600" dirty="0" smtClean="0"/>
              <a:t>doklady </a:t>
            </a:r>
            <a:r>
              <a:rPr lang="cs-CZ" sz="1600" dirty="0"/>
              <a:t>potvrzující, že zaměstnanec spadá do cílové skupiny (včetně OSVČ</a:t>
            </a:r>
            <a:r>
              <a:rPr lang="cs-CZ" sz="1600" dirty="0" smtClean="0"/>
              <a:t>)</a:t>
            </a:r>
            <a:endParaRPr lang="cs-CZ" sz="1600" dirty="0"/>
          </a:p>
          <a:p>
            <a:pPr lvl="0"/>
            <a:r>
              <a:rPr lang="cs-CZ" sz="1600" dirty="0" smtClean="0"/>
              <a:t>emailovou komunikaci, interní zpravodaj, zápisy ze schůzí, výsledky dotazníkového šetření, příp. jiný způsob prokazující účast zaměstnanců na směřování podniku.</a:t>
            </a:r>
          </a:p>
          <a:p>
            <a:pPr lvl="0"/>
            <a:endParaRPr lang="cs-CZ" sz="1600" dirty="0" smtClean="0"/>
          </a:p>
          <a:p>
            <a:pPr marL="0" indent="0">
              <a:buNone/>
            </a:pPr>
            <a:r>
              <a:rPr lang="cs-CZ" sz="1600" dirty="0"/>
              <a:t>V každé Průběžné a v Závěrečné </a:t>
            </a:r>
            <a:r>
              <a:rPr lang="cs-CZ" sz="1600" dirty="0" err="1"/>
              <a:t>ZoU</a:t>
            </a:r>
            <a:r>
              <a:rPr lang="cs-CZ" sz="1600" dirty="0"/>
              <a:t> </a:t>
            </a:r>
            <a:r>
              <a:rPr lang="cs-CZ" sz="1600" dirty="0" smtClean="0"/>
              <a:t>příjemci </a:t>
            </a:r>
            <a:r>
              <a:rPr lang="cs-CZ" sz="1600" dirty="0"/>
              <a:t>popíší: </a:t>
            </a:r>
            <a:endParaRPr lang="cs-CZ" sz="1600" dirty="0" smtClean="0"/>
          </a:p>
          <a:p>
            <a:pPr lvl="0"/>
            <a:r>
              <a:rPr lang="cs-CZ" sz="1600" dirty="0" smtClean="0"/>
              <a:t>informace o využití případného zisku,</a:t>
            </a:r>
          </a:p>
          <a:p>
            <a:r>
              <a:rPr lang="cs-CZ" sz="1600" dirty="0"/>
              <a:t>rozpis celkových tržeb a tržby z prodeje svých výrobků a služeb, jejich </a:t>
            </a:r>
            <a:r>
              <a:rPr lang="cs-CZ" sz="1600" dirty="0" smtClean="0"/>
              <a:t>podíl  </a:t>
            </a:r>
            <a:r>
              <a:rPr lang="cs-CZ" sz="1600" dirty="0"/>
              <a:t>v %,</a:t>
            </a:r>
          </a:p>
          <a:p>
            <a:pPr lvl="0"/>
            <a:r>
              <a:rPr lang="cs-CZ" sz="1600" dirty="0"/>
              <a:t>popis dodržování zásad podnikání šetrného k životnímu prostředí</a:t>
            </a:r>
            <a:r>
              <a:rPr lang="cs-CZ" sz="1600" dirty="0" smtClean="0"/>
              <a:t>,</a:t>
            </a:r>
          </a:p>
          <a:p>
            <a:pPr lvl="0"/>
            <a:r>
              <a:rPr lang="cs-CZ" sz="1600" dirty="0" smtClean="0"/>
              <a:t>seznam dodavatelů a přehled o odběratelích se sídlem nebo provozovnou ve stejném nebo sousedním kraji prokazující místní prospěšnost. </a:t>
            </a:r>
          </a:p>
          <a:p>
            <a:pPr marL="0" lvl="0" indent="0" algn="just">
              <a:buNone/>
            </a:pPr>
            <a:endParaRPr lang="pl-PL" sz="1600" dirty="0" smtClean="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sp>
        <p:nvSpPr>
          <p:cNvPr id="4" name="Zástupný symbol pro číslo snímku 3"/>
          <p:cNvSpPr>
            <a:spLocks noGrp="1"/>
          </p:cNvSpPr>
          <p:nvPr>
            <p:ph type="sldNum" sz="quarter" idx="12"/>
          </p:nvPr>
        </p:nvSpPr>
        <p:spPr/>
        <p:txBody>
          <a:bodyPr/>
          <a:lstStyle/>
          <a:p>
            <a:fld id="{CA6B5227-2C6F-B94D-9D8F-826F9170706D}" type="slidenum">
              <a:rPr lang="en-US" smtClean="0"/>
              <a:t>66</a:t>
            </a:fld>
            <a:endParaRPr lang="en-US" dirty="0"/>
          </a:p>
        </p:txBody>
      </p:sp>
      <p:sp>
        <p:nvSpPr>
          <p:cNvPr id="7" name="Obdélník 6"/>
          <p:cNvSpPr/>
          <p:nvPr/>
        </p:nvSpPr>
        <p:spPr>
          <a:xfrm>
            <a:off x="457200" y="1124407"/>
            <a:ext cx="7448550" cy="369332"/>
          </a:xfrm>
          <a:prstGeom prst="rect">
            <a:avLst/>
          </a:prstGeom>
        </p:spPr>
        <p:txBody>
          <a:bodyPr wrap="square">
            <a:spAutoFit/>
          </a:bodyPr>
          <a:lstStyle/>
          <a:p>
            <a:r>
              <a:rPr lang="cs-CZ" b="1" dirty="0" smtClean="0"/>
              <a:t>Monitorování v udržitelnosti</a:t>
            </a:r>
            <a:endParaRPr lang="cs-CZ" b="1" dirty="0"/>
          </a:p>
        </p:txBody>
      </p:sp>
    </p:spTree>
    <p:extLst>
      <p:ext uri="{BB962C8B-B14F-4D97-AF65-F5344CB8AC3E}">
        <p14:creationId xmlns:p14="http://schemas.microsoft.com/office/powerpoint/2010/main" val="10384173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934188" y="879174"/>
            <a:ext cx="6896986" cy="5032147"/>
          </a:xfrm>
          <a:prstGeom prst="rect">
            <a:avLst/>
          </a:prstGeom>
        </p:spPr>
        <p:txBody>
          <a:bodyPr wrap="square">
            <a:spAutoFit/>
          </a:bodyPr>
          <a:lstStyle/>
          <a:p>
            <a:pPr algn="ctr">
              <a:lnSpc>
                <a:spcPct val="150000"/>
              </a:lnSpc>
            </a:pPr>
            <a:endParaRPr lang="cs-CZ" sz="2800" dirty="0" smtClean="0">
              <a:solidFill>
                <a:srgbClr val="000000"/>
              </a:solidFill>
              <a:latin typeface="Myriad Pro Black"/>
              <a:cs typeface="Myriad Pro Black"/>
            </a:endParaRPr>
          </a:p>
          <a:p>
            <a:pPr algn="ctr">
              <a:lnSpc>
                <a:spcPct val="150000"/>
              </a:lnSpc>
            </a:pPr>
            <a:r>
              <a:rPr lang="cs-CZ" sz="2800" b="1" dirty="0" smtClean="0">
                <a:solidFill>
                  <a:srgbClr val="000000"/>
                </a:solidFill>
                <a:latin typeface="Myriad Pro Black"/>
                <a:cs typeface="Myriad Pro Black"/>
              </a:rPr>
              <a:t>DĚKUJI VÁM ZA POZORNOST</a:t>
            </a:r>
            <a:r>
              <a:rPr lang="cs-CZ" sz="2800" b="1" dirty="0" smtClean="0">
                <a:solidFill>
                  <a:srgbClr val="000000"/>
                </a:solidFill>
                <a:cs typeface="Myriad Pro"/>
              </a:rPr>
              <a:t/>
            </a:r>
            <a:br>
              <a:rPr lang="cs-CZ" sz="2800" b="1" dirty="0" smtClean="0">
                <a:solidFill>
                  <a:srgbClr val="000000"/>
                </a:solidFill>
                <a:cs typeface="Myriad Pro"/>
              </a:rPr>
            </a:br>
            <a:r>
              <a:rPr lang="cs-CZ" dirty="0" smtClean="0">
                <a:solidFill>
                  <a:srgbClr val="000000"/>
                </a:solidFill>
                <a:cs typeface="Myriad Pro"/>
              </a:rPr>
              <a:t/>
            </a:r>
            <a:br>
              <a:rPr lang="cs-CZ" dirty="0" smtClean="0">
                <a:solidFill>
                  <a:srgbClr val="000000"/>
                </a:solidFill>
                <a:cs typeface="Myriad Pro"/>
              </a:rPr>
            </a:br>
            <a:r>
              <a:rPr lang="pl-PL" sz="2800" dirty="0" smtClean="0">
                <a:solidFill>
                  <a:srgbClr val="000000"/>
                </a:solidFill>
                <a:latin typeface="Myriad Pro"/>
                <a:cs typeface="Myriad Pro"/>
              </a:rPr>
              <a:t>Ing. Blanka Davidová</a:t>
            </a:r>
            <a:endParaRPr lang="pl-PL" sz="2800" dirty="0">
              <a:solidFill>
                <a:srgbClr val="000000"/>
              </a:solidFill>
              <a:latin typeface="Myriad Pro"/>
              <a:cs typeface="Myriad Pro"/>
            </a:endParaRPr>
          </a:p>
          <a:p>
            <a:pPr algn="ctr">
              <a:lnSpc>
                <a:spcPct val="150000"/>
              </a:lnSpc>
            </a:pPr>
            <a:r>
              <a:rPr lang="pl-PL" sz="2800" dirty="0" smtClean="0">
                <a:solidFill>
                  <a:srgbClr val="000000"/>
                </a:solidFill>
                <a:latin typeface="Myriad Pro"/>
                <a:cs typeface="Myriad Pro"/>
              </a:rPr>
              <a:t>Blanka.Davidova@mmr.cz</a:t>
            </a:r>
          </a:p>
          <a:p>
            <a:pPr algn="ctr">
              <a:lnSpc>
                <a:spcPct val="150000"/>
              </a:lnSpc>
            </a:pPr>
            <a:r>
              <a:rPr lang="cs-CZ" sz="2800" dirty="0">
                <a:hlinkClick r:id="rId2"/>
              </a:rPr>
              <a:t>http://www.dotaceeu.cz/irop</a:t>
            </a:r>
            <a:endParaRPr lang="cs-CZ" sz="2800" dirty="0"/>
          </a:p>
          <a:p>
            <a:pPr algn="ctr">
              <a:lnSpc>
                <a:spcPct val="150000"/>
              </a:lnSpc>
            </a:pPr>
            <a:endParaRPr lang="pl-PL" sz="2800" dirty="0" smtClean="0">
              <a:solidFill>
                <a:srgbClr val="000000"/>
              </a:solidFill>
              <a:latin typeface="Myriad Pro"/>
              <a:cs typeface="Myriad Pro"/>
            </a:endParaRPr>
          </a:p>
          <a:p>
            <a:pPr algn="ctr">
              <a:lnSpc>
                <a:spcPct val="150000"/>
              </a:lnSpc>
            </a:pPr>
            <a:endParaRPr lang="pl-PL" sz="2800" dirty="0">
              <a:solidFill>
                <a:srgbClr val="000000"/>
              </a:solidFill>
              <a:latin typeface="Myriad Pro"/>
              <a:cs typeface="Myriad Pro"/>
            </a:endParaRPr>
          </a:p>
        </p:txBody>
      </p:sp>
      <p:pic>
        <p:nvPicPr>
          <p:cNvPr id="6" name="Picture 2" descr="\\nt1\O\Loga 2014_2020\IROP\Logolinky\RGB\JPG\IROP_CZ_RO_B_C RGB_malý.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p:cNvSpPr>
            <a:spLocks noGrp="1"/>
          </p:cNvSpPr>
          <p:nvPr>
            <p:ph type="sldNum" sz="quarter" idx="12"/>
          </p:nvPr>
        </p:nvSpPr>
        <p:spPr/>
        <p:txBody>
          <a:bodyPr/>
          <a:lstStyle/>
          <a:p>
            <a:fld id="{CA6B5227-2C6F-B94D-9D8F-826F9170706D}" type="slidenum">
              <a:rPr lang="en-US" smtClean="0"/>
              <a:t>67</a:t>
            </a:fld>
            <a:endParaRPr lang="en-US" dirty="0"/>
          </a:p>
        </p:txBody>
      </p:sp>
    </p:spTree>
    <p:extLst>
      <p:ext uri="{BB962C8B-B14F-4D97-AF65-F5344CB8AC3E}">
        <p14:creationId xmlns:p14="http://schemas.microsoft.com/office/powerpoint/2010/main" val="1671712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55801"/>
          </a:xfrm>
        </p:spPr>
        <p:txBody>
          <a:bodyPr/>
          <a:lstStyle/>
          <a:p>
            <a:r>
              <a:rPr lang="cs-CZ" sz="3200" dirty="0" smtClean="0"/>
              <a:t>Harmonogram výzev IROP 2015</a:t>
            </a:r>
            <a:endParaRPr lang="it-IT" sz="3200"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3145577411"/>
              </p:ext>
            </p:extLst>
          </p:nvPr>
        </p:nvGraphicFramePr>
        <p:xfrm>
          <a:off x="402817" y="1330084"/>
          <a:ext cx="8338367" cy="4718937"/>
        </p:xfrm>
        <a:graphic>
          <a:graphicData uri="http://schemas.openxmlformats.org/drawingml/2006/table">
            <a:tbl>
              <a:tblPr>
                <a:tableStyleId>{5C22544A-7EE6-4342-B048-85BDC9FD1C3A}</a:tableStyleId>
              </a:tblPr>
              <a:tblGrid>
                <a:gridCol w="1440989"/>
                <a:gridCol w="5677312"/>
                <a:gridCol w="1220066"/>
              </a:tblGrid>
              <a:tr h="341651">
                <a:tc>
                  <a:txBody>
                    <a:bodyPr/>
                    <a:lstStyle/>
                    <a:p>
                      <a:pPr algn="ctr" fontAlgn="b"/>
                      <a:r>
                        <a:rPr lang="cs-CZ" sz="2000" b="1" i="0" u="none" strike="noStrike" dirty="0" smtClean="0">
                          <a:solidFill>
                            <a:schemeClr val="dk1"/>
                          </a:solidFill>
                          <a:effectLst/>
                          <a:latin typeface="+mn-lt"/>
                        </a:rPr>
                        <a:t>Číslo</a:t>
                      </a:r>
                      <a:r>
                        <a:rPr lang="cs-CZ" sz="2000" b="1" i="0" u="none" strike="noStrike" baseline="0" dirty="0" smtClean="0">
                          <a:solidFill>
                            <a:schemeClr val="dk1"/>
                          </a:solidFill>
                          <a:effectLst/>
                          <a:latin typeface="+mn-lt"/>
                        </a:rPr>
                        <a:t> výzvy</a:t>
                      </a:r>
                      <a:endParaRPr lang="cs-CZ" sz="2000" b="1" i="0" u="none" strike="noStrike" dirty="0">
                        <a:solidFill>
                          <a:srgbClr val="000000"/>
                        </a:solidFill>
                        <a:effectLst/>
                        <a:latin typeface="Calibri"/>
                      </a:endParaRPr>
                    </a:p>
                  </a:txBody>
                  <a:tcPr marL="9525" marR="9525" marT="9525" marB="0" anchor="ctr"/>
                </a:tc>
                <a:tc>
                  <a:txBody>
                    <a:bodyPr/>
                    <a:lstStyle/>
                    <a:p>
                      <a:pPr algn="ctr" fontAlgn="b"/>
                      <a:r>
                        <a:rPr lang="cs-CZ" sz="2000" b="1" i="0" u="none" strike="noStrike" baseline="0" dirty="0" smtClean="0">
                          <a:solidFill>
                            <a:schemeClr val="dk1"/>
                          </a:solidFill>
                          <a:effectLst/>
                          <a:latin typeface="+mn-lt"/>
                        </a:rPr>
                        <a:t>Vyhlášené výzvy IROP</a:t>
                      </a:r>
                      <a:endParaRPr lang="cs-CZ" sz="2000" b="1" i="0" u="none" strike="noStrike" dirty="0">
                        <a:solidFill>
                          <a:srgbClr val="000000"/>
                        </a:solidFill>
                        <a:effectLst/>
                        <a:latin typeface="Calibri"/>
                      </a:endParaRPr>
                    </a:p>
                  </a:txBody>
                  <a:tcPr marL="9525" marR="9525" marT="9525" marB="0" anchor="ctr"/>
                </a:tc>
                <a:tc>
                  <a:txBody>
                    <a:bodyPr/>
                    <a:lstStyle/>
                    <a:p>
                      <a:pPr algn="ctr" fontAlgn="b"/>
                      <a:r>
                        <a:rPr lang="cs-CZ" sz="2000" b="1" i="0" u="none" strike="noStrike" dirty="0" smtClean="0">
                          <a:solidFill>
                            <a:srgbClr val="000000"/>
                          </a:solidFill>
                          <a:effectLst/>
                          <a:latin typeface="Calibri"/>
                        </a:rPr>
                        <a:t>Vyhlášení</a:t>
                      </a:r>
                      <a:endParaRPr lang="cs-CZ" sz="2000" b="1" i="0" u="none" strike="noStrike" dirty="0">
                        <a:solidFill>
                          <a:srgbClr val="000000"/>
                        </a:solidFill>
                        <a:effectLst/>
                        <a:latin typeface="Calibri"/>
                      </a:endParaRPr>
                    </a:p>
                  </a:txBody>
                  <a:tcPr marL="9525" marR="9525" marT="9525" marB="0" anchor="ctr"/>
                </a:tc>
              </a:tr>
              <a:tr h="341651">
                <a:tc>
                  <a:txBody>
                    <a:bodyPr/>
                    <a:lstStyle/>
                    <a:p>
                      <a:pPr algn="ctr" fontAlgn="ctr"/>
                      <a:r>
                        <a:rPr lang="cs-CZ" sz="2000" u="none" strike="noStrike" dirty="0" smtClean="0">
                          <a:effectLst/>
                        </a:rPr>
                        <a:t>1</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Vybrané</a:t>
                      </a:r>
                      <a:r>
                        <a:rPr lang="cs-CZ" sz="2000" b="0" i="0" u="none" strike="noStrike" baseline="0" dirty="0" smtClean="0">
                          <a:solidFill>
                            <a:schemeClr val="dk1"/>
                          </a:solidFill>
                          <a:effectLst/>
                          <a:latin typeface="+mn-lt"/>
                        </a:rPr>
                        <a:t> úseky silnic II. a III. třídy</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7/2015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2</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Územní</a:t>
                      </a:r>
                      <a:r>
                        <a:rPr lang="cs-CZ" sz="2000" b="0" i="0" u="none" strike="noStrike" baseline="0" dirty="0" smtClean="0">
                          <a:solidFill>
                            <a:schemeClr val="dk1"/>
                          </a:solidFill>
                          <a:effectLst/>
                          <a:latin typeface="+mn-lt"/>
                        </a:rPr>
                        <a:t> plány</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7/2015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3</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Regulační</a:t>
                      </a:r>
                      <a:r>
                        <a:rPr lang="cs-CZ" sz="2000" b="0" i="0" u="none" strike="noStrike" baseline="0" dirty="0" smtClean="0">
                          <a:solidFill>
                            <a:schemeClr val="dk1"/>
                          </a:solidFill>
                          <a:effectLst/>
                          <a:latin typeface="+mn-lt"/>
                        </a:rPr>
                        <a:t> plány</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9/2015</a:t>
                      </a:r>
                      <a:endParaRPr lang="cs-CZ" sz="20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4</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Aktivity</a:t>
                      </a:r>
                      <a:r>
                        <a:rPr lang="cs-CZ" sz="2000" b="0" i="0" u="none" strike="noStrike" baseline="0" dirty="0" smtClean="0">
                          <a:solidFill>
                            <a:schemeClr val="dk1"/>
                          </a:solidFill>
                          <a:effectLst/>
                          <a:latin typeface="+mn-lt"/>
                        </a:rPr>
                        <a:t> vedoucí k úplnému elektronickému podání</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9/2015</a:t>
                      </a: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5</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rgbClr val="000000"/>
                          </a:solidFill>
                          <a:effectLst/>
                          <a:latin typeface="Arial"/>
                        </a:rPr>
                        <a:t>Vysoc</a:t>
                      </a:r>
                      <a:r>
                        <a:rPr lang="cs-CZ" sz="2000" b="0" i="0" u="none" strike="noStrike" baseline="0" dirty="0" smtClean="0">
                          <a:solidFill>
                            <a:srgbClr val="000000"/>
                          </a:solidFill>
                          <a:effectLst/>
                          <a:latin typeface="Arial"/>
                        </a:rPr>
                        <a:t>e specializovaná péče v oblastech onkogynekologie a perinatologie</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9/2015</a:t>
                      </a: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6</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Provozní</a:t>
                      </a:r>
                      <a:r>
                        <a:rPr lang="cs-CZ" sz="2000" b="0" i="0" u="none" strike="noStrike" baseline="0" dirty="0" smtClean="0">
                          <a:solidFill>
                            <a:schemeClr val="dk1"/>
                          </a:solidFill>
                          <a:effectLst/>
                          <a:latin typeface="+mn-lt"/>
                        </a:rPr>
                        <a:t> a animační výdaje</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9/2015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7</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Deinstitucionalizace</a:t>
                      </a:r>
                      <a:r>
                        <a:rPr lang="cs-CZ" sz="2000" b="0" i="0" u="none" strike="noStrike" baseline="0" dirty="0" smtClean="0">
                          <a:solidFill>
                            <a:schemeClr val="dk1"/>
                          </a:solidFill>
                          <a:effectLst/>
                          <a:latin typeface="+mn-lt"/>
                        </a:rPr>
                        <a:t> sociálních služeb</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9/2015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8</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Technická</a:t>
                      </a:r>
                      <a:r>
                        <a:rPr lang="cs-CZ" sz="2000" b="0" i="0" u="none" strike="noStrike" baseline="0" dirty="0" smtClean="0">
                          <a:solidFill>
                            <a:schemeClr val="dk1"/>
                          </a:solidFill>
                          <a:effectLst/>
                          <a:latin typeface="+mn-lt"/>
                        </a:rPr>
                        <a:t> pomoc</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9/2015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9</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rgbClr val="000000"/>
                          </a:solidFill>
                          <a:effectLst/>
                          <a:latin typeface="Arial"/>
                        </a:rPr>
                        <a:t>Územní studie</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b="0" i="0" u="none" strike="noStrike" dirty="0" smtClean="0">
                          <a:solidFill>
                            <a:srgbClr val="000000"/>
                          </a:solidFill>
                          <a:effectLst/>
                          <a:latin typeface="Arial"/>
                        </a:rPr>
                        <a:t>10/2015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10</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rgbClr val="000000"/>
                          </a:solidFill>
                          <a:effectLst/>
                          <a:latin typeface="Arial"/>
                        </a:rPr>
                        <a:t>Kyberbezpečnost</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b="0" i="0" u="none" strike="noStrike" dirty="0" smtClean="0">
                          <a:solidFill>
                            <a:srgbClr val="000000"/>
                          </a:solidFill>
                          <a:effectLst/>
                          <a:latin typeface="Arial"/>
                        </a:rPr>
                        <a:t>10/2015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11</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rgbClr val="000000"/>
                          </a:solidFill>
                          <a:effectLst/>
                          <a:latin typeface="Arial"/>
                        </a:rPr>
                        <a:t>Sociální podnikání pro SVL</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b="0" i="0" u="none" strike="noStrike" dirty="0" smtClean="0">
                          <a:solidFill>
                            <a:srgbClr val="000000"/>
                          </a:solidFill>
                          <a:effectLst/>
                          <a:latin typeface="Arial"/>
                        </a:rPr>
                        <a:t>10/2015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41651">
                <a:tc>
                  <a:txBody>
                    <a:bodyPr/>
                    <a:lstStyle/>
                    <a:p>
                      <a:pPr algn="ctr" fontAlgn="ctr"/>
                      <a:r>
                        <a:rPr lang="cs-CZ" sz="2000" b="0" i="0" u="none" strike="noStrike" dirty="0" smtClean="0">
                          <a:solidFill>
                            <a:srgbClr val="000000"/>
                          </a:solidFill>
                          <a:effectLst/>
                          <a:latin typeface="Arial"/>
                        </a:rPr>
                        <a:t>12</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rgbClr val="000000"/>
                          </a:solidFill>
                          <a:effectLst/>
                          <a:latin typeface="Arial"/>
                        </a:rPr>
                        <a:t>Sociální podnikání</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b="0" i="0" u="none" strike="noStrike" dirty="0" smtClean="0">
                          <a:solidFill>
                            <a:srgbClr val="000000"/>
                          </a:solidFill>
                          <a:effectLst/>
                          <a:latin typeface="Arial"/>
                        </a:rPr>
                        <a:t>10/2015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bl>
          </a:graphicData>
        </a:graphic>
      </p:graphicFrame>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p:cNvSpPr>
            <a:spLocks noGrp="1"/>
          </p:cNvSpPr>
          <p:nvPr>
            <p:ph type="sldNum" sz="quarter" idx="12"/>
          </p:nvPr>
        </p:nvSpPr>
        <p:spPr/>
        <p:txBody>
          <a:bodyPr/>
          <a:lstStyle/>
          <a:p>
            <a:fld id="{CA6B5227-2C6F-B94D-9D8F-826F9170706D}" type="slidenum">
              <a:rPr lang="en-US" smtClean="0"/>
              <a:t>7</a:t>
            </a:fld>
            <a:endParaRPr lang="en-US" dirty="0"/>
          </a:p>
        </p:txBody>
      </p:sp>
    </p:spTree>
    <p:extLst>
      <p:ext uri="{BB962C8B-B14F-4D97-AF65-F5344CB8AC3E}">
        <p14:creationId xmlns:p14="http://schemas.microsoft.com/office/powerpoint/2010/main" val="1755862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975"/>
            <a:ext cx="8229600" cy="1155801"/>
          </a:xfrm>
        </p:spPr>
        <p:txBody>
          <a:bodyPr/>
          <a:lstStyle/>
          <a:p>
            <a:r>
              <a:rPr lang="cs-CZ" sz="3200" dirty="0" smtClean="0"/>
              <a:t>Harmonogram výzev IROP 2015</a:t>
            </a:r>
            <a:endParaRPr lang="it-IT" sz="3200" dirty="0"/>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1388897247"/>
              </p:ext>
            </p:extLst>
          </p:nvPr>
        </p:nvGraphicFramePr>
        <p:xfrm>
          <a:off x="358220" y="1668541"/>
          <a:ext cx="8531255" cy="3659902"/>
        </p:xfrm>
        <a:graphic>
          <a:graphicData uri="http://schemas.openxmlformats.org/drawingml/2006/table">
            <a:tbl>
              <a:tblPr>
                <a:tableStyleId>{5C22544A-7EE6-4342-B048-85BDC9FD1C3A}</a:tableStyleId>
              </a:tblPr>
              <a:tblGrid>
                <a:gridCol w="1403989"/>
                <a:gridCol w="5878977"/>
                <a:gridCol w="1248289"/>
              </a:tblGrid>
              <a:tr h="635494">
                <a:tc>
                  <a:txBody>
                    <a:bodyPr/>
                    <a:lstStyle/>
                    <a:p>
                      <a:pPr algn="ctr" fontAlgn="b"/>
                      <a:r>
                        <a:rPr lang="cs-CZ" sz="2000" b="1" u="none" strike="noStrike" dirty="0" smtClean="0">
                          <a:effectLst/>
                        </a:rPr>
                        <a:t>Číslo výzvy</a:t>
                      </a:r>
                      <a:endParaRPr lang="cs-CZ" sz="2000" b="1" i="0" u="none" strike="noStrike" dirty="0">
                        <a:solidFill>
                          <a:srgbClr val="000000"/>
                        </a:solidFill>
                        <a:effectLst/>
                        <a:latin typeface="Calibri"/>
                      </a:endParaRPr>
                    </a:p>
                  </a:txBody>
                  <a:tcPr marL="9525" marR="9525" marT="9525" marB="0" anchor="ctr"/>
                </a:tc>
                <a:tc>
                  <a:txBody>
                    <a:bodyPr/>
                    <a:lstStyle/>
                    <a:p>
                      <a:pPr algn="ctr" fontAlgn="b"/>
                      <a:r>
                        <a:rPr lang="cs-CZ" sz="2000" b="1" i="0" u="none" strike="noStrike" baseline="0" dirty="0" smtClean="0">
                          <a:solidFill>
                            <a:schemeClr val="dk1"/>
                          </a:solidFill>
                          <a:effectLst/>
                          <a:latin typeface="+mn-lt"/>
                        </a:rPr>
                        <a:t>Plánované výzvy IROP do konce 2015</a:t>
                      </a:r>
                      <a:endParaRPr lang="cs-CZ" sz="2000" b="1" i="0" u="none" strike="noStrike" dirty="0">
                        <a:solidFill>
                          <a:srgbClr val="000000"/>
                        </a:solidFill>
                        <a:effectLst/>
                        <a:latin typeface="Calibri"/>
                      </a:endParaRPr>
                    </a:p>
                  </a:txBody>
                  <a:tcPr marL="9525" marR="9525" marT="9525" marB="0" anchor="ctr"/>
                </a:tc>
                <a:tc>
                  <a:txBody>
                    <a:bodyPr/>
                    <a:lstStyle/>
                    <a:p>
                      <a:pPr algn="ctr" fontAlgn="b"/>
                      <a:r>
                        <a:rPr lang="cs-CZ" sz="2000" b="1" u="none" strike="noStrike" dirty="0">
                          <a:effectLst/>
                        </a:rPr>
                        <a:t>Vyhlášení</a:t>
                      </a:r>
                      <a:endParaRPr lang="cs-CZ" sz="2000" b="1" i="0" u="none" strike="noStrike" dirty="0">
                        <a:solidFill>
                          <a:srgbClr val="000000"/>
                        </a:solidFill>
                        <a:effectLst/>
                        <a:latin typeface="Calibri"/>
                      </a:endParaRPr>
                    </a:p>
                  </a:txBody>
                  <a:tcPr marL="9525" marR="9525" marT="9525" marB="0" anchor="ctr"/>
                </a:tc>
              </a:tr>
              <a:tr h="350684">
                <a:tc>
                  <a:txBody>
                    <a:bodyPr/>
                    <a:lstStyle/>
                    <a:p>
                      <a:pPr algn="ctr" fontAlgn="ctr"/>
                      <a:r>
                        <a:rPr lang="cs-CZ" sz="2000" b="0" i="0" u="none" strike="noStrike" dirty="0" smtClean="0">
                          <a:solidFill>
                            <a:srgbClr val="000000"/>
                          </a:solidFill>
                          <a:effectLst/>
                          <a:latin typeface="Arial"/>
                        </a:rPr>
                        <a:t>13</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Revitalizace</a:t>
                      </a:r>
                      <a:r>
                        <a:rPr lang="cs-CZ" sz="2000" b="0" i="0" u="none" strike="noStrike" baseline="0" dirty="0" smtClean="0">
                          <a:solidFill>
                            <a:schemeClr val="dk1"/>
                          </a:solidFill>
                          <a:effectLst/>
                          <a:latin typeface="+mn-lt"/>
                        </a:rPr>
                        <a:t> souboru vybraných památek</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11/2015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50684">
                <a:tc>
                  <a:txBody>
                    <a:bodyPr/>
                    <a:lstStyle/>
                    <a:p>
                      <a:pPr algn="ctr" fontAlgn="ctr"/>
                      <a:r>
                        <a:rPr lang="cs-CZ" sz="2000" b="0" i="0" u="none" strike="noStrike" dirty="0" smtClean="0">
                          <a:solidFill>
                            <a:srgbClr val="000000"/>
                          </a:solidFill>
                          <a:effectLst/>
                          <a:latin typeface="Arial"/>
                        </a:rPr>
                        <a:t>14</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Infrastruktura</a:t>
                      </a:r>
                      <a:r>
                        <a:rPr lang="cs-CZ" sz="2000" b="0" i="0" u="none" strike="noStrike" baseline="0" dirty="0" smtClean="0">
                          <a:solidFill>
                            <a:schemeClr val="dk1"/>
                          </a:solidFill>
                          <a:effectLst/>
                          <a:latin typeface="+mn-lt"/>
                        </a:rPr>
                        <a:t> pro předškolní vzdělávání</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11/2015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635494">
                <a:tc>
                  <a:txBody>
                    <a:bodyPr/>
                    <a:lstStyle/>
                    <a:p>
                      <a:pPr algn="ctr" fontAlgn="ctr"/>
                      <a:r>
                        <a:rPr lang="cs-CZ" sz="2000" b="0" i="0" u="none" strike="noStrike" dirty="0" smtClean="0">
                          <a:solidFill>
                            <a:srgbClr val="000000"/>
                          </a:solidFill>
                          <a:effectLst/>
                          <a:latin typeface="Arial"/>
                        </a:rPr>
                        <a:t>15</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Infrastruktura</a:t>
                      </a:r>
                      <a:r>
                        <a:rPr lang="cs-CZ" sz="2000" b="0" i="0" u="none" strike="noStrike" baseline="0" dirty="0" smtClean="0">
                          <a:solidFill>
                            <a:schemeClr val="dk1"/>
                          </a:solidFill>
                          <a:effectLst/>
                          <a:latin typeface="+mn-lt"/>
                        </a:rPr>
                        <a:t> pro předškolní vzdělávání v sociálně vyloučených lokalitách</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11/2015</a:t>
                      </a:r>
                      <a:endParaRPr lang="cs-CZ" sz="2000" b="0" i="0" u="none" strike="noStrike" dirty="0">
                        <a:solidFill>
                          <a:srgbClr val="000000"/>
                        </a:solidFill>
                        <a:effectLst/>
                        <a:latin typeface="+mn-lt"/>
                      </a:endParaRPr>
                    </a:p>
                  </a:txBody>
                  <a:tcPr marL="9525" marR="9525" marT="9525" marB="0" anchor="ctr">
                    <a:solidFill>
                      <a:schemeClr val="accent1">
                        <a:lumMod val="20000"/>
                        <a:lumOff val="80000"/>
                      </a:schemeClr>
                    </a:solidFill>
                  </a:tcPr>
                </a:tc>
              </a:tr>
              <a:tr h="350684">
                <a:tc>
                  <a:txBody>
                    <a:bodyPr/>
                    <a:lstStyle/>
                    <a:p>
                      <a:pPr algn="ctr" fontAlgn="ctr"/>
                      <a:r>
                        <a:rPr lang="cs-CZ" sz="2000" b="0" i="0" u="none" strike="noStrike" dirty="0" smtClean="0">
                          <a:solidFill>
                            <a:srgbClr val="000000"/>
                          </a:solidFill>
                          <a:effectLst/>
                          <a:latin typeface="Arial"/>
                        </a:rPr>
                        <a:t>16</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Energetické</a:t>
                      </a:r>
                      <a:r>
                        <a:rPr lang="cs-CZ" sz="2000" b="0" i="0" u="none" strike="noStrike" baseline="0" dirty="0" smtClean="0">
                          <a:solidFill>
                            <a:schemeClr val="dk1"/>
                          </a:solidFill>
                          <a:effectLst/>
                          <a:latin typeface="+mn-lt"/>
                        </a:rPr>
                        <a:t> úspory v bytových domech</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12/2015</a:t>
                      </a:r>
                    </a:p>
                  </a:txBody>
                  <a:tcPr marL="9525" marR="9525" marT="9525" marB="0" anchor="ctr">
                    <a:solidFill>
                      <a:schemeClr val="accent1">
                        <a:lumMod val="20000"/>
                        <a:lumOff val="80000"/>
                      </a:schemeClr>
                    </a:solidFill>
                  </a:tcPr>
                </a:tc>
              </a:tr>
              <a:tr h="635494">
                <a:tc>
                  <a:txBody>
                    <a:bodyPr/>
                    <a:lstStyle/>
                    <a:p>
                      <a:pPr algn="ctr" fontAlgn="ctr"/>
                      <a:r>
                        <a:rPr lang="cs-CZ" sz="2000" b="0" i="0" u="none" strike="noStrike" dirty="0" smtClean="0">
                          <a:solidFill>
                            <a:srgbClr val="000000"/>
                          </a:solidFill>
                          <a:effectLst/>
                          <a:latin typeface="Arial"/>
                        </a:rPr>
                        <a:t>17</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Elektronizace</a:t>
                      </a:r>
                      <a:r>
                        <a:rPr lang="cs-CZ" sz="2000" b="0" i="0" u="none" strike="noStrike" baseline="0" dirty="0" smtClean="0">
                          <a:solidFill>
                            <a:schemeClr val="dk1"/>
                          </a:solidFill>
                          <a:effectLst/>
                          <a:latin typeface="+mn-lt"/>
                        </a:rPr>
                        <a:t> odvětví – </a:t>
                      </a:r>
                      <a:r>
                        <a:rPr lang="cs-CZ" sz="2000" b="0" i="0" u="none" strike="noStrike" baseline="0" dirty="0" err="1" smtClean="0">
                          <a:solidFill>
                            <a:schemeClr val="dk1"/>
                          </a:solidFill>
                          <a:effectLst/>
                          <a:latin typeface="+mn-lt"/>
                        </a:rPr>
                        <a:t>eLegislativa</a:t>
                      </a:r>
                      <a:r>
                        <a:rPr lang="cs-CZ" sz="2000" b="0" i="0" u="none" strike="noStrike" baseline="0" dirty="0" smtClean="0">
                          <a:solidFill>
                            <a:schemeClr val="dk1"/>
                          </a:solidFill>
                          <a:effectLst/>
                          <a:latin typeface="+mn-lt"/>
                        </a:rPr>
                        <a:t>, </a:t>
                      </a:r>
                      <a:r>
                        <a:rPr lang="cs-CZ" sz="2000" b="0" i="0" u="none" strike="noStrike" baseline="0" dirty="0" err="1" smtClean="0">
                          <a:solidFill>
                            <a:schemeClr val="dk1"/>
                          </a:solidFill>
                          <a:effectLst/>
                          <a:latin typeface="+mn-lt"/>
                        </a:rPr>
                        <a:t>eSbírka</a:t>
                      </a:r>
                      <a:r>
                        <a:rPr lang="cs-CZ" sz="2000" b="0" i="0" u="none" strike="noStrike" baseline="0" dirty="0" smtClean="0">
                          <a:solidFill>
                            <a:schemeClr val="dk1"/>
                          </a:solidFill>
                          <a:effectLst/>
                          <a:latin typeface="+mn-lt"/>
                        </a:rPr>
                        <a:t>, archivace</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12/2015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50684">
                <a:tc>
                  <a:txBody>
                    <a:bodyPr/>
                    <a:lstStyle/>
                    <a:p>
                      <a:pPr algn="ctr" fontAlgn="ctr"/>
                      <a:r>
                        <a:rPr lang="cs-CZ" sz="2000" b="0" i="0" u="none" strike="noStrike" dirty="0" smtClean="0">
                          <a:solidFill>
                            <a:srgbClr val="000000"/>
                          </a:solidFill>
                          <a:effectLst/>
                          <a:latin typeface="Arial"/>
                        </a:rPr>
                        <a:t>18</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Podpora</a:t>
                      </a:r>
                      <a:r>
                        <a:rPr lang="cs-CZ" sz="2000" b="0" i="0" u="none" strike="noStrike" baseline="0" dirty="0" smtClean="0">
                          <a:solidFill>
                            <a:schemeClr val="dk1"/>
                          </a:solidFill>
                          <a:effectLst/>
                          <a:latin typeface="+mn-lt"/>
                        </a:rPr>
                        <a:t> bezpečnosti dopravy a cyklodopravy</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smtClean="0">
                          <a:effectLst/>
                        </a:rPr>
                        <a:t>12/2015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r h="350684">
                <a:tc>
                  <a:txBody>
                    <a:bodyPr/>
                    <a:lstStyle/>
                    <a:p>
                      <a:pPr algn="ctr" fontAlgn="ctr"/>
                      <a:r>
                        <a:rPr lang="cs-CZ" sz="2000" b="0" i="0" u="none" strike="noStrike" dirty="0" smtClean="0">
                          <a:solidFill>
                            <a:srgbClr val="000000"/>
                          </a:solidFill>
                          <a:effectLst/>
                          <a:latin typeface="Arial"/>
                        </a:rPr>
                        <a:t>19</a:t>
                      </a:r>
                      <a:endParaRPr lang="cs-CZ" sz="2000" b="0" i="0" u="none" strike="noStrike" dirty="0">
                        <a:solidFill>
                          <a:srgbClr val="000000"/>
                        </a:solidFill>
                        <a:effectLst/>
                        <a:latin typeface="Arial"/>
                      </a:endParaRPr>
                    </a:p>
                  </a:txBody>
                  <a:tcPr marL="9525" marR="9525" marT="9525" marB="0" anchor="ctr"/>
                </a:tc>
                <a:tc>
                  <a:txBody>
                    <a:bodyPr/>
                    <a:lstStyle/>
                    <a:p>
                      <a:pPr algn="l" fontAlgn="ctr"/>
                      <a:r>
                        <a:rPr lang="cs-CZ" sz="2000" b="0" i="0" u="none" strike="noStrike" dirty="0" smtClean="0">
                          <a:solidFill>
                            <a:schemeClr val="dk1"/>
                          </a:solidFill>
                          <a:effectLst/>
                          <a:latin typeface="+mn-lt"/>
                        </a:rPr>
                        <a:t>Technika</a:t>
                      </a:r>
                      <a:r>
                        <a:rPr lang="cs-CZ" sz="2000" b="0" i="0" u="none" strike="noStrike" baseline="0" dirty="0" smtClean="0">
                          <a:solidFill>
                            <a:schemeClr val="dk1"/>
                          </a:solidFill>
                          <a:effectLst/>
                          <a:latin typeface="+mn-lt"/>
                        </a:rPr>
                        <a:t> pro IZS</a:t>
                      </a:r>
                      <a:endParaRPr lang="cs-CZ" sz="2000" b="0" i="0" u="none" strike="noStrike" dirty="0">
                        <a:solidFill>
                          <a:srgbClr val="000000"/>
                        </a:solidFill>
                        <a:effectLst/>
                        <a:latin typeface="Arial"/>
                      </a:endParaRPr>
                    </a:p>
                  </a:txBody>
                  <a:tcPr marL="9525" marR="9525" marT="9525" marB="0" anchor="ctr"/>
                </a:tc>
                <a:tc>
                  <a:txBody>
                    <a:bodyPr/>
                    <a:lstStyle/>
                    <a:p>
                      <a:pPr algn="ctr" fontAlgn="ctr"/>
                      <a:r>
                        <a:rPr lang="cs-CZ" sz="2000" u="none" strike="noStrike" dirty="0">
                          <a:effectLst/>
                        </a:rPr>
                        <a:t>12/2015</a:t>
                      </a:r>
                      <a:endParaRPr lang="cs-CZ" sz="2000" b="0" i="0" u="none" strike="noStrike" dirty="0">
                        <a:solidFill>
                          <a:srgbClr val="000000"/>
                        </a:solidFill>
                        <a:effectLst/>
                        <a:latin typeface="Arial"/>
                      </a:endParaRPr>
                    </a:p>
                  </a:txBody>
                  <a:tcPr marL="9525" marR="9525" marT="9525" marB="0" anchor="ctr">
                    <a:solidFill>
                      <a:schemeClr val="accent1">
                        <a:lumMod val="20000"/>
                        <a:lumOff val="80000"/>
                      </a:schemeClr>
                    </a:solidFill>
                  </a:tcPr>
                </a:tc>
              </a:tr>
            </a:tbl>
          </a:graphicData>
        </a:graphic>
      </p:graphicFrame>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p:cNvSpPr>
            <a:spLocks noGrp="1"/>
          </p:cNvSpPr>
          <p:nvPr>
            <p:ph type="sldNum" sz="quarter" idx="12"/>
          </p:nvPr>
        </p:nvSpPr>
        <p:spPr/>
        <p:txBody>
          <a:bodyPr/>
          <a:lstStyle/>
          <a:p>
            <a:fld id="{CA6B5227-2C6F-B94D-9D8F-826F9170706D}" type="slidenum">
              <a:rPr lang="en-US" smtClean="0"/>
              <a:t>8</a:t>
            </a:fld>
            <a:endParaRPr lang="en-US" dirty="0"/>
          </a:p>
        </p:txBody>
      </p:sp>
    </p:spTree>
    <p:extLst>
      <p:ext uri="{BB962C8B-B14F-4D97-AF65-F5344CB8AC3E}">
        <p14:creationId xmlns:p14="http://schemas.microsoft.com/office/powerpoint/2010/main" val="3086846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522"/>
            <a:ext cx="8229600" cy="1155801"/>
          </a:xfrm>
        </p:spPr>
        <p:txBody>
          <a:bodyPr/>
          <a:lstStyle/>
          <a:p>
            <a:r>
              <a:rPr lang="cs-CZ" sz="3200" dirty="0" smtClean="0"/>
              <a:t/>
            </a:r>
            <a:br>
              <a:rPr lang="cs-CZ" sz="3200" dirty="0" smtClean="0"/>
            </a:br>
            <a:r>
              <a:rPr lang="en-US" sz="3200" dirty="0" smtClean="0"/>
              <a:t>Strukt</a:t>
            </a:r>
            <a:r>
              <a:rPr lang="cs-CZ" sz="3200" dirty="0" smtClean="0"/>
              <a:t>U</a:t>
            </a:r>
            <a:r>
              <a:rPr lang="en-US" sz="3200" dirty="0" smtClean="0"/>
              <a:t>ra </a:t>
            </a:r>
            <a:r>
              <a:rPr lang="en-US" sz="3200" dirty="0"/>
              <a:t>IROP</a:t>
            </a:r>
            <a:br>
              <a:rPr lang="en-US" sz="3200" dirty="0"/>
            </a:br>
            <a:endParaRPr lang="en-US" sz="3200" dirty="0"/>
          </a:p>
        </p:txBody>
      </p:sp>
      <p:sp>
        <p:nvSpPr>
          <p:cNvPr id="3" name="Content Placeholder 2"/>
          <p:cNvSpPr>
            <a:spLocks noGrp="1"/>
          </p:cNvSpPr>
          <p:nvPr>
            <p:ph idx="1"/>
          </p:nvPr>
        </p:nvSpPr>
        <p:spPr>
          <a:xfrm>
            <a:off x="457200" y="1214324"/>
            <a:ext cx="8229600" cy="4893868"/>
          </a:xfrm>
        </p:spPr>
        <p:txBody>
          <a:bodyPr>
            <a:normAutofit/>
          </a:bodyPr>
          <a:lstStyle/>
          <a:p>
            <a:pPr marL="0" indent="0" algn="just" eaLnBrk="0" fontAlgn="base" hangingPunct="0">
              <a:lnSpc>
                <a:spcPct val="170000"/>
              </a:lnSpc>
              <a:spcAft>
                <a:spcPct val="0"/>
              </a:spcAft>
              <a:buNone/>
            </a:pPr>
            <a:endParaRPr lang="pl-PL" sz="7600" b="1" dirty="0" smtClean="0"/>
          </a:p>
          <a:p>
            <a:pPr marL="0" indent="0" eaLnBrk="0" fontAlgn="base" hangingPunct="0">
              <a:spcAft>
                <a:spcPct val="0"/>
              </a:spcAft>
              <a:buNone/>
            </a:pPr>
            <a:endParaRPr lang="pl-PL" sz="7600" b="1" dirty="0"/>
          </a:p>
        </p:txBody>
      </p:sp>
      <p:pic>
        <p:nvPicPr>
          <p:cNvPr id="6" name="Picture 2" descr="\\nt1\O\Loga 2014_2020\IROP\Logolinky\RGB\JPG\IROP_CZ_RO_B_C RGB_mal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 y="6172856"/>
            <a:ext cx="4199492" cy="691424"/>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500" b="1" i="0" kern="1200" cap="all">
                <a:solidFill>
                  <a:schemeClr val="tx1"/>
                </a:solidFill>
                <a:latin typeface="Myriad Pro"/>
                <a:ea typeface="+mj-ea"/>
                <a:cs typeface="+mj-cs"/>
              </a:defRPr>
            </a:lvl1pPr>
          </a:lstStyle>
          <a:p>
            <a:pPr>
              <a:defRPr/>
            </a:pPr>
            <a:endParaRPr lang="cs-CZ" sz="2800" dirty="0">
              <a:solidFill>
                <a:srgbClr val="0070C0"/>
              </a:solidFill>
            </a:endParaRPr>
          </a:p>
        </p:txBody>
      </p:sp>
      <p:graphicFrame>
        <p:nvGraphicFramePr>
          <p:cNvPr id="9" name="Zástupný symbol pro obsah 3"/>
          <p:cNvGraphicFramePr>
            <a:graphicFrameLocks/>
          </p:cNvGraphicFramePr>
          <p:nvPr>
            <p:extLst>
              <p:ext uri="{D42A27DB-BD31-4B8C-83A1-F6EECF244321}">
                <p14:modId xmlns:p14="http://schemas.microsoft.com/office/powerpoint/2010/main" val="2619393382"/>
              </p:ext>
            </p:extLst>
          </p:nvPr>
        </p:nvGraphicFramePr>
        <p:xfrm>
          <a:off x="467544" y="134076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ástupný symbol pro číslo snímku 3"/>
          <p:cNvSpPr>
            <a:spLocks noGrp="1"/>
          </p:cNvSpPr>
          <p:nvPr>
            <p:ph type="sldNum" sz="quarter" idx="12"/>
          </p:nvPr>
        </p:nvSpPr>
        <p:spPr/>
        <p:txBody>
          <a:bodyPr/>
          <a:lstStyle/>
          <a:p>
            <a:fld id="{CA6B5227-2C6F-B94D-9D8F-826F9170706D}" type="slidenum">
              <a:rPr lang="en-US" smtClean="0"/>
              <a:t>9</a:t>
            </a:fld>
            <a:endParaRPr lang="en-US" dirty="0"/>
          </a:p>
        </p:txBody>
      </p:sp>
    </p:spTree>
    <p:extLst>
      <p:ext uri="{BB962C8B-B14F-4D97-AF65-F5344CB8AC3E}">
        <p14:creationId xmlns:p14="http://schemas.microsoft.com/office/powerpoint/2010/main" val="1928967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2E9813AA5530D4AAC2B4611BDF26DD7" ma:contentTypeVersion="0" ma:contentTypeDescription="Vytvoří nový dokument" ma:contentTypeScope="" ma:versionID="5f09c946f50ad25c68b4d7d139621700">
  <xsd:schema xmlns:xsd="http://www.w3.org/2001/XMLSchema" xmlns:xs="http://www.w3.org/2001/XMLSchema" xmlns:p="http://schemas.microsoft.com/office/2006/metadata/properties" targetNamespace="http://schemas.microsoft.com/office/2006/metadata/properties" ma:root="true" ma:fieldsID="7ec98b5e5f0a4b7642889d076972788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35533C-2364-4BB7-BD2B-4E37E12FDC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A9BE06D-B319-48B7-B5A2-AEB520ADF612}">
  <ds:schemaRefs>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60ECBAF2-612A-4AE4-9F88-62784706A3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3039</TotalTime>
  <Words>3293</Words>
  <Application>Microsoft Office PowerPoint</Application>
  <PresentationFormat>Předvádění na obrazovce (4:3)</PresentationFormat>
  <Paragraphs>841</Paragraphs>
  <Slides>67</Slides>
  <Notes>20</Notes>
  <HiddenSlides>0</HiddenSlides>
  <MMClips>0</MMClips>
  <ScaleCrop>false</ScaleCrop>
  <HeadingPairs>
    <vt:vector size="4" baseType="variant">
      <vt:variant>
        <vt:lpstr>Motiv</vt:lpstr>
      </vt:variant>
      <vt:variant>
        <vt:i4>1</vt:i4>
      </vt:variant>
      <vt:variant>
        <vt:lpstr>Nadpisy snímků</vt:lpstr>
      </vt:variant>
      <vt:variant>
        <vt:i4>67</vt:i4>
      </vt:variant>
    </vt:vector>
  </HeadingPairs>
  <TitlesOfParts>
    <vt:vector size="68" baseType="lpstr">
      <vt:lpstr>Office Theme</vt:lpstr>
      <vt:lpstr>seminář pro žadatele  11. a 12. výzva IROP   „Sociální podnikání v sociálně vyloučených lokalitách“ a „Sociální podnikání“</vt:lpstr>
      <vt:lpstr>Program SEMINÁŘE</vt:lpstr>
      <vt:lpstr>Integrovaný regionální operační program</vt:lpstr>
      <vt:lpstr>Role MMR a CRR</vt:lpstr>
      <vt:lpstr>Pravidla pro žadatele a příjemce</vt:lpstr>
      <vt:lpstr>Pravidla pro žadatele a příjemce</vt:lpstr>
      <vt:lpstr>Harmonogram výzev IROP 2015</vt:lpstr>
      <vt:lpstr>Harmonogram výzev IROP 2015</vt:lpstr>
      <vt:lpstr> StruktUra IROP </vt:lpstr>
      <vt:lpstr>Prioritní osa 1: Konkurenceschopné, dostupné a bezpečné regiony </vt:lpstr>
      <vt:lpstr>Prioritní osa 1</vt:lpstr>
      <vt:lpstr>Prezentace aplikace PowerPoint</vt:lpstr>
      <vt:lpstr>Prezentace aplikace PowerPoint</vt:lpstr>
      <vt:lpstr>Prezentace aplikace PowerPoint</vt:lpstr>
      <vt:lpstr>Prioritní osa 2: Zkvalitnění veřejných služeb a podmínek života pro obyvatele regionů </vt:lpstr>
      <vt:lpstr> Prioritní osa 2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PRIORITNÍ OSA 3: Dobrá správa území a zefektivnění veřejných institucí </vt:lpstr>
      <vt:lpstr>Prioritní osa 3</vt:lpstr>
      <vt:lpstr>Prezentace aplikace PowerPoint</vt:lpstr>
      <vt:lpstr>Prezentace aplikace PowerPoint</vt:lpstr>
      <vt:lpstr>Prezentace aplikace PowerPoint</vt:lpstr>
      <vt:lpstr> Prioritní osa 4 </vt:lpstr>
      <vt:lpstr>PRIORITNÍ OSA 4 KOMUNITNĚ VEDENÝ MÍSTNÍ ROZVOJ</vt:lpstr>
      <vt:lpstr> </vt:lpstr>
      <vt:lpstr> 11. výzva IROP – sociální podnikání Pro sociálně vyloučené lokality </vt:lpstr>
      <vt:lpstr> 11. výzva IROP – sociální podnikání v SVL</vt:lpstr>
      <vt:lpstr> 11. výzva IROP – sociální podnikání pro SVL a KPSVL </vt:lpstr>
      <vt:lpstr> 11. výzva IROP – sociální podnikání v SVL</vt:lpstr>
      <vt:lpstr> 12. výzva IROP – sociální podnikání </vt:lpstr>
      <vt:lpstr> 11. a 12. výzva IROP – sociální podnikání </vt:lpstr>
      <vt:lpstr> 11. a 12. výzva IROP – sociální podnikání </vt:lpstr>
      <vt:lpstr> 11. a 12. výzva IROP – režim de minimis </vt:lpstr>
      <vt:lpstr> 11. a 12. výzva IROP – sociální podnikání  </vt:lpstr>
      <vt:lpstr> 11. a 12. výzva IROP – sociální podnikání </vt:lpstr>
      <vt:lpstr>11. a 12. výzva IROP – sociální podnikání</vt:lpstr>
      <vt:lpstr>11. a 12. výzva IROP – sociální podnikání</vt:lpstr>
      <vt:lpstr> 11. a 12. výzva IROP – sociální podnikání </vt:lpstr>
      <vt:lpstr> 11. a 12. výzva IROP – sociální podnikání  </vt:lpstr>
      <vt:lpstr> 11. a 12. výzva IROP – principy sociální podnikání </vt:lpstr>
      <vt:lpstr> 11. a 12. výzva IROP – principy sociálního podnikání </vt:lpstr>
      <vt:lpstr> 11. a 12. výzva IROP – Principy sociálního podnikání </vt:lpstr>
      <vt:lpstr> 11. a 12. výzva IROP – principy sociálního podnikání </vt:lpstr>
      <vt:lpstr>11. a 12. výzva IROP – sociální podnikání</vt:lpstr>
      <vt:lpstr>11. a 12. výzva IROP – povinné přílohy </vt:lpstr>
      <vt:lpstr>11. a 12. výzva IROP – povinné přílohy </vt:lpstr>
      <vt:lpstr> 11. a 12.  výzva IROP – povinné přílohy </vt:lpstr>
      <vt:lpstr> 11. a 12.  výzva IROP – povinné přílohy </vt:lpstr>
      <vt:lpstr>  11. a 12.  výzva IROP – povinné přílohy  </vt:lpstr>
      <vt:lpstr>  11. a 12.  výzva IROP – povinné přílohy  </vt:lpstr>
      <vt:lpstr> 11. a 12.  výzva IROP – osnova Podnikatelského plánu </vt:lpstr>
      <vt:lpstr> 11. a 12.  výzva IROP – Způsobilé výdaje </vt:lpstr>
      <vt:lpstr> 11. a 12.  výzva IROP – Způsobilé výdaje </vt:lpstr>
      <vt:lpstr> 11. a 12.  výzva IROP – Způsobilé výdaje </vt:lpstr>
      <vt:lpstr> 11. a 12.  výzva IROP – Způsobilé výdaje </vt:lpstr>
      <vt:lpstr> 11. a 12.  výzva IROP – Způsobilé výdaje </vt:lpstr>
      <vt:lpstr> 11. a 12.  výzva IROP – NEZpůsobilé výdaje </vt:lpstr>
      <vt:lpstr>11. a 12. výzva IROP – Monitorovací indikátory</vt:lpstr>
      <vt:lpstr> 11. a 12. výzva IROP – sociální podnikání</vt:lpstr>
      <vt:lpstr> 11. a 12. výzva IROP – sociální podnikání</vt:lpstr>
      <vt:lpstr> 11. a 12. výzva IROP – monitorování</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STŘEDNĚ DLOUHÝ  NADPIS NA DVA ŘÁDKY</dc:title>
  <dc:creator>Misa Sisa</dc:creator>
  <cp:lastModifiedBy>Martina Fišerová</cp:lastModifiedBy>
  <cp:revision>291</cp:revision>
  <cp:lastPrinted>2015-11-10T06:40:38Z</cp:lastPrinted>
  <dcterms:created xsi:type="dcterms:W3CDTF">2013-09-17T08:01:02Z</dcterms:created>
  <dcterms:modified xsi:type="dcterms:W3CDTF">2015-11-10T07:46:29Z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0x010100F2E9813AA5530D4AAC2B4611BDF26DD7</vt:lpwstr>
  </property>
</Properties>
</file>