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39" r:id="rId2"/>
    <p:sldId id="291" r:id="rId3"/>
    <p:sldId id="293" r:id="rId4"/>
    <p:sldId id="294" r:id="rId5"/>
    <p:sldId id="317" r:id="rId6"/>
    <p:sldId id="318" r:id="rId7"/>
    <p:sldId id="319" r:id="rId8"/>
    <p:sldId id="320" r:id="rId9"/>
    <p:sldId id="321" r:id="rId10"/>
    <p:sldId id="322" r:id="rId11"/>
    <p:sldId id="338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26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18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13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E63C7-E605-4C6F-B2E0-83D887DEA0FC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3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setek@crr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Zadávání a kontrola veřejných zakázek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Josef Šetek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2449810"/>
            <a:ext cx="6632575" cy="2695395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latin typeface="Calibri" panose="020F0502020204030204" pitchFamily="34" charset="0"/>
              </a:rPr>
              <a:t>Seminář pro SC </a:t>
            </a:r>
            <a:r>
              <a:rPr lang="cs-CZ" sz="2800" dirty="0">
                <a:latin typeface="Calibri" panose="020F0502020204030204" pitchFamily="34" charset="0"/>
              </a:rPr>
              <a:t>2.2 </a:t>
            </a:r>
            <a:r>
              <a:rPr lang="cs-CZ" sz="2800" b="1" dirty="0" smtClean="0">
                <a:latin typeface="Calibri" panose="020F0502020204030204" pitchFamily="34" charset="0"/>
              </a:rPr>
              <a:t>VZNIK NOVÝCH A ROZVOJ EXISTUJÍCÍCH PODNIKATELSKÝCH AKTIVIT V OBLASTI SOCIÁLNÍHO PODNIKÁNÍ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Výzva </a:t>
            </a:r>
            <a:r>
              <a:rPr lang="cs-CZ" sz="2800" dirty="0">
                <a:latin typeface="Calibri" panose="020F0502020204030204" pitchFamily="34" charset="0"/>
              </a:rPr>
              <a:t>č. 11 - </a:t>
            </a:r>
            <a:r>
              <a:rPr lang="cs-CZ" sz="2800" b="1" dirty="0" smtClean="0">
                <a:latin typeface="Calibri" panose="020F0502020204030204" pitchFamily="34" charset="0"/>
              </a:rPr>
              <a:t>SOCIÁLNÍ PODNIKÁNÍ PRO SOCIÁLNĚ VYLOUČENÉ LOKALITY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Výzva </a:t>
            </a:r>
            <a:r>
              <a:rPr lang="cs-CZ" sz="2800" dirty="0">
                <a:latin typeface="Calibri" panose="020F0502020204030204" pitchFamily="34" charset="0"/>
              </a:rPr>
              <a:t>č. </a:t>
            </a:r>
            <a:r>
              <a:rPr lang="cs-CZ" sz="2800" dirty="0" smtClean="0">
                <a:latin typeface="Calibri" panose="020F0502020204030204" pitchFamily="34" charset="0"/>
              </a:rPr>
              <a:t>12 </a:t>
            </a:r>
            <a:r>
              <a:rPr lang="cs-CZ" sz="2800" dirty="0">
                <a:latin typeface="Calibri" panose="020F0502020204030204" pitchFamily="34" charset="0"/>
              </a:rPr>
              <a:t>- </a:t>
            </a:r>
            <a:r>
              <a:rPr lang="cs-CZ" sz="2800" b="1" dirty="0">
                <a:latin typeface="Calibri" panose="020F0502020204030204" pitchFamily="34" charset="0"/>
              </a:rPr>
              <a:t>SOCIÁLNÍ </a:t>
            </a:r>
            <a:r>
              <a:rPr lang="cs-CZ" sz="2800" b="1" dirty="0" smtClean="0">
                <a:latin typeface="Calibri" panose="020F0502020204030204" pitchFamily="34" charset="0"/>
              </a:rPr>
              <a:t>PODNIKÁNÍ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18.11</a:t>
            </a:r>
            <a:r>
              <a:rPr lang="cs-CZ" dirty="0" smtClean="0"/>
              <a:t>. 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u="sng" dirty="0" smtClean="0"/>
              <a:t>Dotovaný zadavatel vs. </a:t>
            </a:r>
            <a:r>
              <a:rPr lang="cs-CZ" b="1" u="sng" dirty="0" err="1" smtClean="0"/>
              <a:t>nezadavatel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Dotovaný zadavatel zadává</a:t>
            </a:r>
          </a:p>
          <a:p>
            <a:r>
              <a:rPr lang="cs-CZ" dirty="0" smtClean="0"/>
              <a:t>Dle ZVZ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Nadlimitní VZ</a:t>
            </a:r>
            <a:endParaRPr lang="cs-CZ" sz="2600" dirty="0"/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Podlimitní VZ</a:t>
            </a:r>
            <a:endParaRPr lang="cs-CZ" sz="2600" dirty="0"/>
          </a:p>
          <a:p>
            <a:r>
              <a:rPr lang="cs-CZ" dirty="0" smtClean="0"/>
              <a:t>Dle MP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/>
              <a:t>VZMR (která je tedy současně </a:t>
            </a:r>
            <a:r>
              <a:rPr lang="cs-CZ" sz="2600" dirty="0" smtClean="0"/>
              <a:t>i ZMH)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b="1" u="sng" dirty="0" smtClean="0"/>
              <a:t>Osoba, která není zadavatelem dle ZVZ zadává</a:t>
            </a:r>
          </a:p>
          <a:p>
            <a:r>
              <a:rPr lang="cs-CZ" dirty="0" smtClean="0"/>
              <a:t>Dle MP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ZVH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ZMH</a:t>
            </a:r>
            <a:endParaRPr lang="cs-CZ" sz="2600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552" y="2703372"/>
            <a:ext cx="8229600" cy="822642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Metodický pokyn </a:t>
            </a:r>
            <a:r>
              <a:rPr lang="cs-CZ" dirty="0"/>
              <a:t>pro oblast zadávání zakázek pro programové období 2014-2020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0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</a:t>
            </a:r>
            <a:r>
              <a:rPr lang="cs-CZ" dirty="0"/>
              <a:t>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3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první 2 nabídky v pořadí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27451" y="2934269"/>
            <a:ext cx="5141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Ing. Josef Šetek</a:t>
            </a:r>
          </a:p>
          <a:p>
            <a:r>
              <a:rPr lang="cs-CZ" dirty="0" smtClean="0">
                <a:hlinkClick r:id="rId4"/>
              </a:rPr>
              <a:t>setek@crr.cz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2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Zadavatel, zakázka a řízení</a:t>
            </a:r>
            <a:endParaRPr lang="cs-CZ" b="1" dirty="0"/>
          </a:p>
        </p:txBody>
      </p:sp>
      <p:pic>
        <p:nvPicPr>
          <p:cNvPr id="3" name="Obrázek 2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sz="2400" b="1" u="sng" dirty="0" smtClean="0"/>
              <a:t>Zadavatel dle ZVZ:</a:t>
            </a:r>
            <a:endParaRPr lang="cs-CZ" sz="2400" dirty="0"/>
          </a:p>
          <a:p>
            <a:pPr marL="80010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b="0" dirty="0" smtClean="0">
                <a:solidFill>
                  <a:schemeClr val="tx1"/>
                </a:solidFill>
              </a:rPr>
              <a:t>Veřejný zadavatel (stát, státní </a:t>
            </a:r>
            <a:r>
              <a:rPr lang="cs-CZ" b="0" dirty="0" err="1" smtClean="0">
                <a:solidFill>
                  <a:schemeClr val="tx1"/>
                </a:solidFill>
              </a:rPr>
              <a:t>p.o</a:t>
            </a:r>
            <a:r>
              <a:rPr lang="cs-CZ" b="0" dirty="0" smtClean="0">
                <a:solidFill>
                  <a:schemeClr val="tx1"/>
                </a:solidFill>
              </a:rPr>
              <a:t>., ÚSC, osoba ovládaná státem nebo jiným veřejným zadavatelem ve veřejném zájmu)</a:t>
            </a:r>
          </a:p>
          <a:p>
            <a:pPr marL="80010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b="0" dirty="0" smtClean="0">
                <a:solidFill>
                  <a:schemeClr val="tx1"/>
                </a:solidFill>
              </a:rPr>
              <a:t>Dotovaný zadavatel (</a:t>
            </a:r>
            <a:r>
              <a:rPr lang="cs-CZ" u="sng" dirty="0" smtClean="0">
                <a:solidFill>
                  <a:schemeClr val="tx1"/>
                </a:solidFill>
              </a:rPr>
              <a:t>PO/FO, která není veřejným zadavatelem a zadává veřejnou zakázku hrazenou z více než 50% z veřejných zdrojů nebo zakázku, kde peněžní prostředky z těchto zdrojů přesáhnou 200.000.000 Kč</a:t>
            </a:r>
            <a:r>
              <a:rPr lang="cs-CZ" b="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b="0" dirty="0" smtClean="0">
                <a:solidFill>
                  <a:schemeClr val="tx1"/>
                </a:solidFill>
              </a:rPr>
              <a:t>Sektorový zadavatel (osoba vykonávající tzv. relevantní činnost v odvětví plynárenství, teplárenství, elektroenergetiky, vodárenství a vodního hospodářství, veřejné dopravy, poštovních služeb, těžby nerostných surovin, letecké a námořní dopravy)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u="sng" dirty="0" smtClean="0"/>
              <a:t>Osoba, která není zadavatelem dle ZVZ: </a:t>
            </a:r>
            <a:endParaRPr lang="cs-CZ" sz="2000" dirty="0" smtClean="0"/>
          </a:p>
          <a:p>
            <a:pPr marL="7429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chemeClr val="tx1"/>
                </a:solidFill>
              </a:rPr>
              <a:t>PO/FO, která není veřejným zadavatelem a zadává veřejnou zakázku hrazenou z </a:t>
            </a:r>
            <a:r>
              <a:rPr lang="cs-CZ" u="sng" dirty="0" smtClean="0">
                <a:solidFill>
                  <a:schemeClr val="tx1"/>
                </a:solidFill>
              </a:rPr>
              <a:t>méně </a:t>
            </a:r>
            <a:r>
              <a:rPr lang="cs-CZ" u="sng" dirty="0">
                <a:solidFill>
                  <a:schemeClr val="tx1"/>
                </a:solidFill>
              </a:rPr>
              <a:t>než 50% z veřejných </a:t>
            </a:r>
            <a:r>
              <a:rPr lang="cs-CZ" u="sng" dirty="0" smtClean="0">
                <a:solidFill>
                  <a:schemeClr val="tx1"/>
                </a:solidFill>
              </a:rPr>
              <a:t>zdrojů a zároveň na tuto zakázku peněžní </a:t>
            </a:r>
            <a:r>
              <a:rPr lang="cs-CZ" u="sng" dirty="0">
                <a:solidFill>
                  <a:schemeClr val="tx1"/>
                </a:solidFill>
              </a:rPr>
              <a:t>prostředky z </a:t>
            </a:r>
            <a:r>
              <a:rPr lang="cs-CZ" u="sng" dirty="0" smtClean="0">
                <a:solidFill>
                  <a:schemeClr val="tx1"/>
                </a:solidFill>
              </a:rPr>
              <a:t>veřejných zdrojů nepřesáhnou </a:t>
            </a:r>
            <a:r>
              <a:rPr lang="cs-CZ" u="sng" dirty="0">
                <a:solidFill>
                  <a:schemeClr val="tx1"/>
                </a:solidFill>
              </a:rPr>
              <a:t>200.000.000 </a:t>
            </a:r>
            <a:r>
              <a:rPr lang="cs-CZ" u="sng" dirty="0" smtClean="0">
                <a:solidFill>
                  <a:schemeClr val="tx1"/>
                </a:solidFill>
              </a:rPr>
              <a:t>Kč.</a:t>
            </a:r>
            <a:endParaRPr lang="cs-CZ" b="0" dirty="0">
              <a:solidFill>
                <a:schemeClr val="tx1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Zadavatel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Veřejná zakázka dle 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u="sng" dirty="0" smtClean="0"/>
              <a:t>Shodná definice v ZVZ i v MP:</a:t>
            </a:r>
          </a:p>
          <a:p>
            <a:r>
              <a:rPr lang="cs-CZ" sz="2000" dirty="0" smtClean="0"/>
              <a:t>Dodávky </a:t>
            </a:r>
          </a:p>
          <a:p>
            <a:r>
              <a:rPr lang="cs-CZ" sz="2000" dirty="0" smtClean="0"/>
              <a:t>Služby</a:t>
            </a:r>
          </a:p>
          <a:p>
            <a:r>
              <a:rPr lang="cs-CZ" sz="2000" dirty="0" smtClean="0"/>
              <a:t>Stavební práce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V případě smíšeného předmětu rozhoduje základní účel plnění, případně převažující hodnota plnění.</a:t>
            </a:r>
            <a:endParaRPr lang="cs-CZ" sz="2000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Veřejná zakázka dle předpokládané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u="sng" dirty="0" smtClean="0"/>
              <a:t>Předpokládaná hodnota (PH) vždy v Kč bez DPH!!!</a:t>
            </a:r>
          </a:p>
          <a:p>
            <a:r>
              <a:rPr lang="cs-CZ" sz="2400" b="1" dirty="0" smtClean="0"/>
              <a:t>ZVZ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u="sng" dirty="0" smtClean="0"/>
              <a:t>Nadlimitní VZ </a:t>
            </a:r>
            <a:r>
              <a:rPr lang="cs-CZ" sz="2000" dirty="0" smtClean="0"/>
              <a:t>– (PH vyšší než limit stanovený nařízením vlády č. 77/2008 Sb. v platném znění)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u="sng" dirty="0" smtClean="0"/>
              <a:t>Podlimitní VZ </a:t>
            </a:r>
            <a:r>
              <a:rPr lang="cs-CZ" sz="2000" dirty="0" smtClean="0"/>
              <a:t>–</a:t>
            </a:r>
            <a:r>
              <a:rPr lang="cs-CZ" sz="2000" i="1" dirty="0" smtClean="0"/>
              <a:t> </a:t>
            </a:r>
            <a:r>
              <a:rPr lang="cs-CZ" sz="2000" dirty="0" smtClean="0"/>
              <a:t>(PH nižší než limit stanovený nařízením vlády č. 77/2008 Sb. v platném znění, ale vyšší než VZMR)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u="sng" dirty="0" smtClean="0"/>
              <a:t>VZ malého rozsahu (VZMR) </a:t>
            </a:r>
            <a:r>
              <a:rPr lang="cs-CZ" sz="2000" dirty="0" smtClean="0"/>
              <a:t>– PH nižší než 2.000.000 Kč u dodávek a služeb nebo nižší než 6.000.000 Kč u stavebních prací)</a:t>
            </a:r>
          </a:p>
          <a:p>
            <a:r>
              <a:rPr lang="cs-CZ" sz="2400" b="1" dirty="0" smtClean="0"/>
              <a:t>MP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u="sng" dirty="0" smtClean="0"/>
              <a:t>Zakázka malé hodnoty (ZMH) </a:t>
            </a:r>
            <a:r>
              <a:rPr lang="cs-CZ" sz="2000" dirty="0" smtClean="0"/>
              <a:t>– PH nižší než 2.000.000 Kč u dodávek a služeb nebo nižší než 6.000.000 Kč u stavebních prací)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u="sng" dirty="0" smtClean="0"/>
              <a:t>Zakázka vyšší hodnoty (ZVH) </a:t>
            </a:r>
            <a:r>
              <a:rPr lang="cs-CZ" sz="2000" dirty="0" smtClean="0"/>
              <a:t>– PH vyšší než 2.000.000 Kč u dodávek a služeb nebo vyšší než 6.000.000 Kč u stavebních prací)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Řízení/způsob zadávání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b="1" dirty="0" smtClean="0"/>
              <a:t>ZVZ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Otevřené řízení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Užší řízení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Zjednodušené podlimitní řízení (</a:t>
            </a:r>
            <a:r>
              <a:rPr lang="cs-CZ" b="1" u="sng" dirty="0" smtClean="0"/>
              <a:t>pouze podlimitní VZ, jejíž PH není vyšší než 10.000.000 Kč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Jednací řízení s uveřejněním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Jednací řízení bez uveřejnění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Soutěžní dialog (nadlimitní a podlimitní VZ)</a:t>
            </a:r>
          </a:p>
          <a:p>
            <a:r>
              <a:rPr lang="cs-CZ" sz="3600" b="1" dirty="0" smtClean="0"/>
              <a:t>MP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Otevřená výzva (ZVH, ZMH)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Elektronické tržiště (ZVH, ZMH)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Uzavřená výzva (</a:t>
            </a:r>
            <a:r>
              <a:rPr lang="cs-CZ" b="1" u="sng" dirty="0" smtClean="0"/>
              <a:t>pouze ZMH</a:t>
            </a:r>
            <a:r>
              <a:rPr lang="cs-CZ" dirty="0" smtClean="0"/>
              <a:t>)</a:t>
            </a:r>
          </a:p>
          <a:p>
            <a:r>
              <a:rPr lang="cs-CZ" sz="3600" b="1" dirty="0"/>
              <a:t>Výjimky – shodné v ZVZ i MP (§18, §19, § 23 </a:t>
            </a:r>
            <a:r>
              <a:rPr lang="cs-CZ" sz="3600" b="1" dirty="0" smtClean="0"/>
              <a:t>ZVZ, 5.4. </a:t>
            </a:r>
            <a:r>
              <a:rPr lang="cs-CZ" sz="3600" b="1" smtClean="0"/>
              <a:t>MP)</a:t>
            </a:r>
            <a:endParaRPr lang="cs-CZ" sz="3600" b="1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1831</Words>
  <Application>Microsoft Office PowerPoint</Application>
  <PresentationFormat>Předvádění na obrazovce (4:3)</PresentationFormat>
  <Paragraphs>256</Paragraphs>
  <Slides>35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CRR template</vt:lpstr>
      <vt:lpstr>Zadávání a kontrola veřejných zakázek</vt:lpstr>
      <vt:lpstr>Zadávání veřejných zakázek</vt:lpstr>
      <vt:lpstr> Metodika řízení programů  v programovém období 2014–2020 (NOK) </vt:lpstr>
      <vt:lpstr>Zadávání veřejných zakázek - pravidla</vt:lpstr>
      <vt:lpstr>Zadavatel, zakázka a řízení</vt:lpstr>
      <vt:lpstr>Zadavatel</vt:lpstr>
      <vt:lpstr>Veřejná zakázka dle předmětu</vt:lpstr>
      <vt:lpstr>Veřejná zakázka dle předpokládané hodnoty</vt:lpstr>
      <vt:lpstr>Řízení/způsob zadávání</vt:lpstr>
      <vt:lpstr>Dotovaný zadavatel vs. nezadavatel</vt:lpstr>
      <vt:lpstr>Metodický pokyn pro oblast zadávání zakázek pro programové období 2014-2020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Šetek Josef</cp:lastModifiedBy>
  <cp:revision>139</cp:revision>
  <dcterms:created xsi:type="dcterms:W3CDTF">2014-09-16T20:50:40Z</dcterms:created>
  <dcterms:modified xsi:type="dcterms:W3CDTF">2015-11-18T07:23:50Z</dcterms:modified>
</cp:coreProperties>
</file>