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71" r:id="rId1"/>
  </p:sldMasterIdLst>
  <p:notesMasterIdLst>
    <p:notesMasterId r:id="rId17"/>
  </p:notesMasterIdLst>
  <p:handoutMasterIdLst>
    <p:handoutMasterId r:id="rId18"/>
  </p:handoutMasterIdLst>
  <p:sldIdLst>
    <p:sldId id="277" r:id="rId2"/>
    <p:sldId id="373" r:id="rId3"/>
    <p:sldId id="357" r:id="rId4"/>
    <p:sldId id="356" r:id="rId5"/>
    <p:sldId id="319" r:id="rId6"/>
    <p:sldId id="328" r:id="rId7"/>
    <p:sldId id="331" r:id="rId8"/>
    <p:sldId id="364" r:id="rId9"/>
    <p:sldId id="365" r:id="rId10"/>
    <p:sldId id="366" r:id="rId11"/>
    <p:sldId id="367" r:id="rId12"/>
    <p:sldId id="341" r:id="rId13"/>
    <p:sldId id="374" r:id="rId14"/>
    <p:sldId id="329" r:id="rId15"/>
    <p:sldId id="296" r:id="rId16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913">
          <p15:clr>
            <a:srgbClr val="A4A3A4"/>
          </p15:clr>
        </p15:guide>
        <p15:guide id="2" orient="horz" pos="3884">
          <p15:clr>
            <a:srgbClr val="A4A3A4"/>
          </p15:clr>
        </p15:guide>
        <p15:guide id="3" pos="5420">
          <p15:clr>
            <a:srgbClr val="A4A3A4"/>
          </p15:clr>
        </p15:guide>
        <p15:guide id="4" pos="3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or" initials="A" lastIdx="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98" autoAdjust="0"/>
    <p:restoredTop sz="78655" autoAdjust="0"/>
  </p:normalViewPr>
  <p:slideViewPr>
    <p:cSldViewPr showGuides="1">
      <p:cViewPr>
        <p:scale>
          <a:sx n="66" d="100"/>
          <a:sy n="66" d="100"/>
        </p:scale>
        <p:origin x="-1518" y="-516"/>
      </p:cViewPr>
      <p:guideLst>
        <p:guide orient="horz" pos="913"/>
        <p:guide orient="horz" pos="3884"/>
        <p:guide pos="5420"/>
        <p:guide pos="3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2D18B7-3C0B-4540-B18A-DB6256BEACFC}" type="datetimeFigureOut">
              <a:rPr lang="cs-CZ" smtClean="0"/>
              <a:t>20.11.2015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E3E32E-49E3-4216-B73A-EA0CDEE762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5040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3916EA-B297-4F0B-851D-BD5704B201B7}" type="datetimeFigureOut">
              <a:rPr lang="cs-CZ" smtClean="0"/>
              <a:t>20.11.2015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FB31FA-E905-4016-9D4B-970DF0C7EE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83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09490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67118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3007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>
                <a:solidFill>
                  <a:prstClr val="black"/>
                </a:solidFill>
              </a:rPr>
              <a:pPr/>
              <a:t>2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397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34298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95105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34661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06362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18757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Ø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65311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>
                <a:solidFill>
                  <a:prstClr val="black"/>
                </a:solidFill>
              </a:rPr>
              <a:pPr/>
              <a:t>13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397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818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9379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2855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3621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3027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5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134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415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50" b="1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6" r:id="rId3"/>
    <p:sldLayoutId id="2147483677" r:id="rId4"/>
    <p:sldLayoutId id="2147483678" r:id="rId5"/>
    <p:sldLayoutId id="2147483673" r:id="rId6"/>
    <p:sldLayoutId id="2147483679" r:id="rId7"/>
    <p:sldLayoutId id="2147483680" r:id="rId8"/>
    <p:sldLayoutId id="2147483681" r:id="rId9"/>
    <p:sldLayoutId id="2147483682" r:id="rId10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0" eaLnBrk="1" latinLnBrk="0" hangingPunct="1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fcr.cz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marika.brachova@mpsv.cz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veronika.pokorna@mpsv.cz" TargetMode="External"/><Relationship Id="rId5" Type="http://schemas.openxmlformats.org/officeDocument/2006/relationships/hyperlink" Target="mailto:marketa.kouskova@mpsv.cz" TargetMode="External"/><Relationship Id="rId4" Type="http://schemas.openxmlformats.org/officeDocument/2006/relationships/hyperlink" Target="mailto:linda.janatova@mpsv.cz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403648" y="2636912"/>
            <a:ext cx="7380352" cy="648072"/>
          </a:xfrm>
        </p:spPr>
        <p:txBody>
          <a:bodyPr/>
          <a:lstStyle/>
          <a:p>
            <a:r>
              <a:rPr lang="cs-CZ" sz="3200" b="0" kern="1200" dirty="0" smtClean="0">
                <a:latin typeface="+mn-lt"/>
                <a:ea typeface="+mn-ea"/>
                <a:cs typeface="+mn-cs"/>
              </a:rPr>
              <a:t>Podpora Sociálního podnikání v rámci OPZ – výzva </a:t>
            </a:r>
            <a:r>
              <a:rPr lang="cs-CZ" sz="3200" b="0" kern="1200" dirty="0">
                <a:latin typeface="+mn-lt"/>
                <a:ea typeface="+mn-ea"/>
                <a:cs typeface="+mn-cs"/>
              </a:rPr>
              <a:t>č. 03_15_015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Veronika Pokorná, MPSV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 smtClean="0"/>
              <a:t>Brno, 18. </a:t>
            </a:r>
            <a:r>
              <a:rPr lang="cs-CZ" dirty="0" smtClean="0"/>
              <a:t>11. 2015 </a:t>
            </a:r>
            <a:endParaRPr lang="cs-CZ" dirty="0"/>
          </a:p>
        </p:txBody>
      </p:sp>
      <p:pic>
        <p:nvPicPr>
          <p:cNvPr id="14" name="Zástupný symbol pro obrázek 13"/>
          <p:cNvPicPr>
            <a:picLocks noGrp="1" noChangeAspect="1"/>
          </p:cNvPicPr>
          <p:nvPr>
            <p:ph type="pic" sz="quarter" idx="1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00" y="2636837"/>
            <a:ext cx="540000" cy="540000"/>
          </a:xfrm>
        </p:spPr>
      </p:pic>
      <p:pic>
        <p:nvPicPr>
          <p:cNvPr id="15" name="Zástupný symbol pro obrázek 14"/>
          <p:cNvPicPr>
            <a:picLocks noGrp="1" noChangeAspect="1"/>
          </p:cNvPicPr>
          <p:nvPr>
            <p:ph type="pic" sz="quarter" idx="16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00" y="4089600"/>
            <a:ext cx="540000" cy="540000"/>
          </a:xfrm>
        </p:spPr>
      </p:pic>
      <p:pic>
        <p:nvPicPr>
          <p:cNvPr id="16" name="Zástupný symbol pro obrázek 15"/>
          <p:cNvPicPr>
            <a:picLocks noGrp="1" noChangeAspect="1"/>
          </p:cNvPicPr>
          <p:nvPr>
            <p:ph type="pic" sz="quarter" idx="17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00" y="4885200"/>
            <a:ext cx="540000" cy="540000"/>
          </a:xfrm>
        </p:spPr>
      </p:pic>
    </p:spTree>
    <p:extLst>
      <p:ext uri="{BB962C8B-B14F-4D97-AF65-F5344CB8AC3E}">
        <p14:creationId xmlns:p14="http://schemas.microsoft.com/office/powerpoint/2010/main" val="392601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Přímé náklady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700808"/>
            <a:ext cx="8064000" cy="4320000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4. Nákup služeb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cs-CZ" altLang="cs-CZ" dirty="0"/>
              <a:t>marketingové služby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cs-CZ" altLang="cs-CZ" dirty="0"/>
              <a:t>vzdělávací kurzy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cs-CZ" altLang="cs-CZ" dirty="0"/>
              <a:t>poradenství k sociálnímu podnikání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cs-CZ" altLang="cs-CZ" dirty="0"/>
              <a:t>nájemné prostor pro CS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5. Drobné stavební úpravy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cs-CZ" dirty="0"/>
              <a:t>max. 40.000 Kč na každou jednotlivou účetní položku majetku v jednom zdaňovacím období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cs-CZ" dirty="0"/>
              <a:t>např. úprava pracovního místa, které usnadní přístup osobám zdravotně postiženým</a:t>
            </a:r>
            <a:endParaRPr lang="cs-CZ" altLang="cs-CZ" dirty="0"/>
          </a:p>
          <a:p>
            <a:pPr lvl="2">
              <a:buFont typeface="Wingdings" panose="05000000000000000000" pitchFamily="2" charset="2"/>
              <a:buChar char="q"/>
            </a:pPr>
            <a:endParaRPr lang="cs-CZ" dirty="0" smtClean="0"/>
          </a:p>
          <a:p>
            <a:pPr lvl="2">
              <a:buFont typeface="Wingdings" panose="05000000000000000000" pitchFamily="2" charset="2"/>
              <a:buChar char="q"/>
            </a:pPr>
            <a:endParaRPr lang="cs-CZ" altLang="cs-CZ" dirty="0" smtClean="0"/>
          </a:p>
          <a:p>
            <a:pPr lvl="2">
              <a:buFont typeface="Wingdings" panose="05000000000000000000" pitchFamily="2" charset="2"/>
              <a:buChar char="q"/>
            </a:pPr>
            <a:endParaRPr lang="cs-CZ" altLang="cs-CZ" dirty="0" smtClean="0"/>
          </a:p>
          <a:p>
            <a:pPr lvl="2">
              <a:buFont typeface="Wingdings" panose="05000000000000000000" pitchFamily="2" charset="2"/>
              <a:buChar char="q"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164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Přímé náklady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000" cy="4320000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6. Přímá podpora pro cílovou skupinu</a:t>
            </a:r>
          </a:p>
          <a:p>
            <a:pPr lvl="2">
              <a:buSzPct val="105000"/>
              <a:buFont typeface="Wingdings" panose="05000000000000000000" pitchFamily="2" charset="2"/>
              <a:buChar char="q"/>
              <a:defRPr/>
            </a:pPr>
            <a:r>
              <a:rPr lang="cs-CZ" dirty="0"/>
              <a:t> mzdy zaměstnanců z cílové skupiny </a:t>
            </a:r>
          </a:p>
          <a:p>
            <a:pPr lvl="3">
              <a:buSzPct val="105000"/>
              <a:buFont typeface="Wingdings" panose="05000000000000000000" pitchFamily="2" charset="2"/>
              <a:buChar char="q"/>
              <a:defRPr/>
            </a:pPr>
            <a:r>
              <a:rPr lang="cs-CZ" dirty="0"/>
              <a:t>jen pracovní smlouva nebo DPČ (DPP </a:t>
            </a:r>
            <a:r>
              <a:rPr lang="cs-CZ" dirty="0" smtClean="0"/>
              <a:t>ne); min. 0,4 úvazku</a:t>
            </a:r>
            <a:endParaRPr lang="cs-CZ" dirty="0"/>
          </a:p>
          <a:p>
            <a:pPr lvl="3">
              <a:buSzPct val="105000"/>
              <a:buFont typeface="Wingdings" panose="05000000000000000000" pitchFamily="2" charset="2"/>
              <a:buChar char="q"/>
              <a:defRPr/>
            </a:pPr>
            <a:r>
              <a:rPr lang="cs-CZ" dirty="0"/>
              <a:t>max. 3 x min. mzda (limit pro </a:t>
            </a:r>
            <a:r>
              <a:rPr lang="cs-CZ" dirty="0" err="1"/>
              <a:t>superhrubou</a:t>
            </a:r>
            <a:r>
              <a:rPr lang="cs-CZ" dirty="0"/>
              <a:t> mzdu)</a:t>
            </a:r>
          </a:p>
          <a:p>
            <a:pPr lvl="3">
              <a:buSzPct val="105000"/>
              <a:buFont typeface="Wingdings" panose="05000000000000000000" pitchFamily="2" charset="2"/>
              <a:buChar char="q"/>
              <a:defRPr/>
            </a:pPr>
            <a:r>
              <a:rPr lang="cs-CZ" dirty="0"/>
              <a:t>cestovné, ubytování, při služebních cestách pro CS</a:t>
            </a:r>
          </a:p>
          <a:p>
            <a:pPr lvl="3">
              <a:buSzPct val="105000"/>
              <a:buFont typeface="Wingdings" panose="05000000000000000000" pitchFamily="2" charset="2"/>
              <a:buChar char="q"/>
              <a:defRPr/>
            </a:pPr>
            <a:r>
              <a:rPr lang="cs-CZ" dirty="0"/>
              <a:t>jiné nezbytné náklady pro CS pro realizování </a:t>
            </a:r>
            <a:r>
              <a:rPr lang="cs-CZ" dirty="0" smtClean="0"/>
              <a:t>projektu</a:t>
            </a:r>
          </a:p>
          <a:p>
            <a:pPr lvl="3">
              <a:buSzPct val="105000"/>
              <a:buFont typeface="Wingdings" panose="05000000000000000000" pitchFamily="2" charset="2"/>
              <a:buChar char="q"/>
              <a:defRPr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7. Křížové financování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cs-CZ" altLang="cs-CZ" dirty="0"/>
              <a:t>stavební úpravy nad 40 000 </a:t>
            </a:r>
            <a:r>
              <a:rPr lang="cs-CZ" altLang="cs-CZ" dirty="0" smtClean="0"/>
              <a:t>Kč/položka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cs-CZ" altLang="cs-CZ" dirty="0"/>
              <a:t>usnadnění přístupu a pohybu osobám se ZP </a:t>
            </a:r>
            <a:r>
              <a:rPr lang="cs-CZ" altLang="cs-CZ" dirty="0" smtClean="0"/>
              <a:t>nebo </a:t>
            </a:r>
            <a:r>
              <a:rPr lang="cs-CZ" altLang="cs-CZ" dirty="0"/>
              <a:t>úpravy pracovních prostor pro </a:t>
            </a:r>
            <a:r>
              <a:rPr lang="cs-CZ" altLang="cs-CZ" dirty="0" smtClean="0"/>
              <a:t>ZP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cs-CZ" altLang="cs-CZ" dirty="0"/>
              <a:t>max. 20 % celkových přímých způsobilých </a:t>
            </a:r>
            <a:r>
              <a:rPr lang="cs-CZ" altLang="cs-CZ" dirty="0" smtClean="0"/>
              <a:t>nákladů</a:t>
            </a:r>
            <a:endParaRPr lang="cs-CZ" altLang="cs-CZ" dirty="0"/>
          </a:p>
          <a:p>
            <a:pPr lvl="2">
              <a:buFont typeface="Wingdings" panose="05000000000000000000" pitchFamily="2" charset="2"/>
              <a:buChar char="q"/>
            </a:pPr>
            <a:endParaRPr lang="cs-CZ" altLang="cs-CZ" dirty="0"/>
          </a:p>
          <a:p>
            <a:pPr lvl="2">
              <a:buFont typeface="Wingdings" panose="05000000000000000000" pitchFamily="2" charset="2"/>
              <a:buChar char="q"/>
            </a:pPr>
            <a:endParaRPr lang="cs-CZ" altLang="cs-CZ" dirty="0"/>
          </a:p>
          <a:p>
            <a:pPr lvl="2">
              <a:buFont typeface="Wingdings" panose="05000000000000000000" pitchFamily="2" charset="2"/>
              <a:buChar char="q"/>
            </a:pPr>
            <a:endParaRPr lang="cs-CZ" b="1" dirty="0" smtClean="0"/>
          </a:p>
          <a:p>
            <a:pPr lvl="3">
              <a:buSzPct val="105000"/>
              <a:buFont typeface="Wingdings" panose="05000000000000000000" pitchFamily="2" charset="2"/>
              <a:buChar char="q"/>
              <a:defRPr/>
            </a:pPr>
            <a:endParaRPr lang="cs-CZ" dirty="0" smtClean="0"/>
          </a:p>
          <a:p>
            <a:pPr lvl="3">
              <a:buSzPct val="105000"/>
              <a:buFont typeface="Wingdings" panose="05000000000000000000" pitchFamily="2" charset="2"/>
              <a:buChar char="q"/>
              <a:defRPr/>
            </a:pPr>
            <a:endParaRPr lang="cs-CZ" dirty="0"/>
          </a:p>
          <a:p>
            <a:pPr lvl="3">
              <a:buSzPct val="105000"/>
              <a:buFont typeface="Wingdings" panose="05000000000000000000" pitchFamily="2" charset="2"/>
              <a:buChar char="q"/>
              <a:defRPr/>
            </a:pPr>
            <a:endParaRPr lang="cs-CZ" dirty="0"/>
          </a:p>
          <a:p>
            <a:pPr lvl="3">
              <a:buSzPct val="105000"/>
              <a:buFont typeface="Wingdings" panose="05000000000000000000" pitchFamily="2" charset="2"/>
              <a:buChar char="q"/>
              <a:defRPr/>
            </a:pPr>
            <a:endParaRPr lang="cs-CZ" dirty="0"/>
          </a:p>
          <a:p>
            <a:pPr lvl="2">
              <a:buSzPct val="105000"/>
              <a:buFont typeface="Wingdings" panose="05000000000000000000" pitchFamily="2" charset="2"/>
              <a:buChar char="q"/>
              <a:defRPr/>
            </a:pPr>
            <a:endParaRPr lang="cs-CZ" dirty="0"/>
          </a:p>
          <a:p>
            <a:pPr lvl="2">
              <a:buFont typeface="Wingdings" panose="05000000000000000000" pitchFamily="2" charset="2"/>
              <a:buChar char="q"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7292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Nepřímé náklady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556792"/>
            <a:ext cx="8064000" cy="4563208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altLang="cs-CZ" dirty="0" smtClean="0"/>
              <a:t>25% přímých způsobilých nákladů projektu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a</a:t>
            </a:r>
            <a:r>
              <a:rPr lang="cs-CZ" dirty="0" smtClean="0"/>
              <a:t>dministrativa</a:t>
            </a:r>
            <a:r>
              <a:rPr lang="cs-CZ" dirty="0"/>
              <a:t>, řízení projektu (včetně finančního), účetnictví, personalistika komunikační a informační opatření</a:t>
            </a:r>
            <a:r>
              <a:rPr lang="cs-CZ" dirty="0" smtClean="0"/>
              <a:t>, </a:t>
            </a:r>
            <a:r>
              <a:rPr lang="cs-CZ" dirty="0"/>
              <a:t>občerstvení a stravování a podpůrné procesy pro provoz projektu </a:t>
            </a:r>
            <a:endParaRPr lang="cs-CZ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c</a:t>
            </a:r>
            <a:r>
              <a:rPr lang="cs-CZ" dirty="0" smtClean="0"/>
              <a:t>estovní </a:t>
            </a:r>
            <a:r>
              <a:rPr lang="cs-CZ" dirty="0"/>
              <a:t>náhrady spojené s pracovními cestami realizačního týmu </a:t>
            </a:r>
            <a:endParaRPr lang="cs-CZ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s</a:t>
            </a:r>
            <a:r>
              <a:rPr lang="cs-CZ" dirty="0" smtClean="0"/>
              <a:t>potřební </a:t>
            </a:r>
            <a:r>
              <a:rPr lang="cs-CZ" dirty="0"/>
              <a:t>materiál, zařízení a vybavení </a:t>
            </a:r>
            <a:r>
              <a:rPr lang="cs-CZ" dirty="0" smtClean="0"/>
              <a:t>(papír…)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p</a:t>
            </a:r>
            <a:r>
              <a:rPr lang="cs-CZ" dirty="0" smtClean="0"/>
              <a:t>rostory </a:t>
            </a:r>
            <a:r>
              <a:rPr lang="cs-CZ" dirty="0"/>
              <a:t>pro realizaci </a:t>
            </a:r>
            <a:r>
              <a:rPr lang="cs-CZ" dirty="0" smtClean="0"/>
              <a:t>projektu (nájemné, vodné, stočné, energie..)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o</a:t>
            </a:r>
            <a:r>
              <a:rPr lang="cs-CZ" dirty="0" smtClean="0"/>
              <a:t>statní </a:t>
            </a:r>
            <a:r>
              <a:rPr lang="cs-CZ" dirty="0"/>
              <a:t>provozní výdaje </a:t>
            </a:r>
            <a:r>
              <a:rPr lang="cs-CZ" dirty="0" smtClean="0"/>
              <a:t>(internet, poštovné, telefon…)</a:t>
            </a:r>
            <a:endParaRPr lang="cs-CZ" dirty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656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064000" cy="5119017"/>
          </a:xfrm>
        </p:spPr>
        <p:txBody>
          <a:bodyPr/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0"/>
              <a:t>		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cs-CZ" sz="2600" dirty="0" smtClean="0"/>
              <a:t>„</a:t>
            </a:r>
            <a:r>
              <a:rPr lang="cs-CZ" sz="2600" dirty="0"/>
              <a:t>Koordinovaný přístup k sociálně vyloučeným lokalitám 1. výzva“, č</a:t>
            </a:r>
            <a:r>
              <a:rPr lang="cs-CZ" altLang="cs-CZ" sz="2600" dirty="0"/>
              <a:t>. </a:t>
            </a:r>
            <a:r>
              <a:rPr lang="cs-CZ" altLang="cs-CZ" sz="2600" dirty="0" smtClean="0"/>
              <a:t>03_15_026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cs-CZ" altLang="cs-CZ" sz="500" dirty="0" smtClean="0"/>
          </a:p>
          <a:p>
            <a:pPr lvl="2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cs-CZ" dirty="0" smtClean="0"/>
              <a:t>Vyhlášená </a:t>
            </a:r>
            <a:r>
              <a:rPr lang="cs-CZ" dirty="0"/>
              <a:t>23. 9. 2015, ukončení příjmu žádostí 31. 7. 2016</a:t>
            </a:r>
          </a:p>
          <a:p>
            <a:pPr lvl="2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cs-CZ" altLang="cs-CZ" sz="1600" dirty="0" smtClean="0"/>
          </a:p>
          <a:p>
            <a:pPr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cs-CZ" altLang="cs-CZ" sz="2000" dirty="0"/>
          </a:p>
          <a:p>
            <a:pPr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cs-CZ" altLang="cs-CZ" sz="2800" dirty="0" smtClean="0"/>
              <a:t>Výzva v rámci CLLD, MAS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cs-CZ" altLang="cs-CZ" sz="300" dirty="0"/>
          </a:p>
          <a:p>
            <a:pPr lvl="2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cs-CZ" altLang="cs-CZ" dirty="0" smtClean="0"/>
              <a:t>Vyhlášení plánováno na březen 2016</a:t>
            </a:r>
          </a:p>
          <a:p>
            <a:pPr lvl="2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cs-CZ" altLang="cs-CZ" dirty="0" smtClean="0"/>
              <a:t>Kromě integračních sociálních podniků podporovány i sociální podniky environmentální</a:t>
            </a:r>
          </a:p>
          <a:p>
            <a:pPr lvl="3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cs-CZ" sz="1600" dirty="0" smtClean="0"/>
          </a:p>
          <a:p>
            <a:pPr lvl="3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cs-CZ" sz="1600" dirty="0"/>
          </a:p>
          <a:p>
            <a:pPr lvl="3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cs-CZ" sz="1600" dirty="0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cs-CZ" sz="2000" dirty="0" smtClean="0"/>
          </a:p>
          <a:p>
            <a:pPr marL="0" indent="0">
              <a:spcBef>
                <a:spcPts val="0"/>
              </a:spcBef>
              <a:buNone/>
            </a:pPr>
            <a:endParaRPr lang="cs-CZ" dirty="0"/>
          </a:p>
          <a:p>
            <a:pPr>
              <a:spcBef>
                <a:spcPts val="0"/>
              </a:spcBef>
            </a:pPr>
            <a:endParaRPr lang="cs-CZ" dirty="0"/>
          </a:p>
          <a:p>
            <a:pPr>
              <a:spcBef>
                <a:spcPts val="0"/>
              </a:spcBef>
            </a:pPr>
            <a:endParaRPr lang="cs-CZ" dirty="0" smtClean="0"/>
          </a:p>
          <a:p>
            <a:endParaRPr lang="cs-CZ" dirty="0"/>
          </a:p>
        </p:txBody>
      </p:sp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395288" y="0"/>
            <a:ext cx="8424862" cy="1052513"/>
          </a:xfrm>
        </p:spPr>
        <p:txBody>
          <a:bodyPr/>
          <a:lstStyle/>
          <a:p>
            <a:r>
              <a:rPr lang="cs-CZ" sz="3000" dirty="0" smtClean="0">
                <a:solidFill>
                  <a:srgbClr val="AFDDFA"/>
                </a:solidFill>
              </a:rPr>
              <a:t>Další podpora sociálního podnikání v rámci </a:t>
            </a:r>
            <a:r>
              <a:rPr lang="cs-CZ" sz="3000" dirty="0" err="1" smtClean="0">
                <a:solidFill>
                  <a:srgbClr val="AFDDFA"/>
                </a:solidFill>
              </a:rPr>
              <a:t>opz</a:t>
            </a:r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91479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Informační zdroje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>
                <a:hlinkClick r:id="rId3"/>
              </a:rPr>
              <a:t>www.esfcr.cz</a:t>
            </a:r>
            <a:endParaRPr lang="cs-CZ" sz="2800" dirty="0" smtClean="0"/>
          </a:p>
          <a:p>
            <a:pPr>
              <a:buFont typeface="Courier New" panose="02070309020205020404" pitchFamily="49" charset="0"/>
              <a:buChar char="o"/>
            </a:pPr>
            <a:endParaRPr lang="cs-CZ" altLang="cs-CZ" sz="28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cs-CZ" altLang="cs-CZ" sz="2800" dirty="0" smtClean="0"/>
              <a:t>Texty výzev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800" dirty="0" err="1" smtClean="0"/>
              <a:t>Esf</a:t>
            </a:r>
            <a:r>
              <a:rPr lang="cs-CZ" sz="2800" dirty="0" smtClean="0"/>
              <a:t> </a:t>
            </a:r>
            <a:r>
              <a:rPr lang="cs-CZ" sz="2800" dirty="0" err="1" smtClean="0"/>
              <a:t>forum</a:t>
            </a:r>
            <a:r>
              <a:rPr lang="cs-CZ" sz="2800" dirty="0" smtClean="0"/>
              <a:t>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altLang="cs-CZ" sz="2800" dirty="0" smtClean="0"/>
              <a:t>Obecná </a:t>
            </a:r>
            <a:r>
              <a:rPr lang="cs-CZ" altLang="cs-CZ" sz="2800" dirty="0"/>
              <a:t>část pravidel pro žadatele a </a:t>
            </a:r>
            <a:r>
              <a:rPr lang="cs-CZ" altLang="cs-CZ" sz="2800" dirty="0" smtClean="0"/>
              <a:t>příjemce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altLang="cs-CZ" sz="2800" dirty="0" smtClean="0"/>
              <a:t>Specifická </a:t>
            </a:r>
            <a:r>
              <a:rPr lang="cs-CZ" altLang="cs-CZ" sz="2800" dirty="0"/>
              <a:t>část pravidel pro žadatele a příjemce pro projekty se </a:t>
            </a:r>
            <a:r>
              <a:rPr lang="cs-CZ" altLang="cs-CZ" sz="2800" dirty="0" smtClean="0"/>
              <a:t>skutečně vzniklými výdaji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altLang="cs-CZ" sz="2800" dirty="0" smtClean="0"/>
              <a:t>Příručka pro hodnotitele</a:t>
            </a:r>
          </a:p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716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907704" y="2924944"/>
            <a:ext cx="5328592" cy="1440024"/>
          </a:xfrm>
        </p:spPr>
        <p:txBody>
          <a:bodyPr/>
          <a:lstStyle/>
          <a:p>
            <a:pPr marL="0" indent="0" algn="ctr"/>
            <a:r>
              <a:rPr lang="cs-CZ" dirty="0"/>
              <a:t/>
            </a:r>
            <a:br>
              <a:rPr lang="cs-CZ" dirty="0"/>
            </a:b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/>
              <a:t/>
            </a:r>
            <a:br>
              <a:rPr lang="cs-CZ" sz="2000" dirty="0"/>
            </a:br>
            <a:endParaRPr lang="cs-CZ" sz="2000" dirty="0"/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529430" y="2132856"/>
            <a:ext cx="8064000" cy="4320000"/>
          </a:xfrm>
          <a:prstGeom prst="rect">
            <a:avLst/>
          </a:prstGeom>
        </p:spPr>
        <p:txBody>
          <a:bodyPr/>
          <a:lstStyle>
            <a:lvl1pPr marL="432000" indent="-432000" algn="l" defTabSz="914400" rtl="0" eaLnBrk="1" latinLnBrk="0" hangingPunct="1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6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8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70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lang="cs-CZ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2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800" b="1" dirty="0" smtClean="0"/>
              <a:t>KONTAKTNÍ OSOBY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Ing. Marika Bráchová – </a:t>
            </a:r>
            <a:r>
              <a:rPr lang="cs-CZ" dirty="0" smtClean="0">
                <a:hlinkClick r:id="rId3"/>
              </a:rPr>
              <a:t>marika.brachova@mpsv.cz</a:t>
            </a:r>
            <a:endParaRPr lang="cs-CZ" dirty="0" smtClean="0"/>
          </a:p>
          <a:p>
            <a:r>
              <a:rPr lang="cs-CZ" dirty="0" smtClean="0"/>
              <a:t>Mgr. Linda Janatová – </a:t>
            </a:r>
            <a:r>
              <a:rPr lang="cs-CZ" dirty="0" smtClean="0">
                <a:hlinkClick r:id="rId4"/>
              </a:rPr>
              <a:t>linda.janatova@mpsv.cz</a:t>
            </a:r>
            <a:endParaRPr lang="cs-CZ" dirty="0" smtClean="0"/>
          </a:p>
          <a:p>
            <a:r>
              <a:rPr lang="cs-CZ" dirty="0" smtClean="0"/>
              <a:t>Mgr. Markéta Kousková – </a:t>
            </a:r>
            <a:r>
              <a:rPr lang="cs-CZ" dirty="0" smtClean="0">
                <a:hlinkClick r:id="rId5"/>
              </a:rPr>
              <a:t>marketa.kouskova@mpsv.cz</a:t>
            </a:r>
            <a:endParaRPr lang="cs-CZ" dirty="0" smtClean="0"/>
          </a:p>
          <a:p>
            <a:r>
              <a:rPr lang="cs-CZ" dirty="0" smtClean="0"/>
              <a:t>Mgr. Veronika Pokorná – </a:t>
            </a:r>
            <a:r>
              <a:rPr lang="cs-CZ" dirty="0" smtClean="0">
                <a:hlinkClick r:id="rId6"/>
              </a:rPr>
              <a:t>veronika.pokorna@mpsv.cz</a:t>
            </a:r>
            <a:endParaRPr lang="cs-CZ" dirty="0" smtClean="0"/>
          </a:p>
          <a:p>
            <a:pPr marL="0" indent="0">
              <a:buFont typeface="Wingdings" panose="05000000000000000000" pitchFamily="2" charset="2"/>
              <a:buNone/>
            </a:pPr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45853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8424000" cy="1052736"/>
          </a:xfrm>
        </p:spPr>
        <p:txBody>
          <a:bodyPr>
            <a:normAutofit/>
          </a:bodyPr>
          <a:lstStyle/>
          <a:p>
            <a:r>
              <a:rPr lang="cs-CZ" dirty="0" smtClean="0"/>
              <a:t>Výzva „Podpora sociálního podnikání“ č. 03_15_015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9542" y="1262311"/>
            <a:ext cx="8064000" cy="4779232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 smtClean="0"/>
              <a:t>		</a:t>
            </a:r>
            <a:r>
              <a:rPr lang="cs-CZ" sz="2000" dirty="0"/>
              <a:t>vznik a rozvoj nových podnikatelských aktivit </a:t>
            </a:r>
            <a:r>
              <a:rPr lang="cs-CZ" sz="2000" dirty="0" smtClean="0"/>
              <a:t>			v oblasti </a:t>
            </a:r>
            <a:r>
              <a:rPr lang="cs-CZ" sz="2000" dirty="0"/>
              <a:t>sociálního podnikání – integrační </a:t>
            </a:r>
            <a:r>
              <a:rPr lang="cs-CZ" sz="2000" dirty="0" smtClean="0"/>
              <a:t>			sociální </a:t>
            </a:r>
            <a:r>
              <a:rPr lang="cs-CZ" sz="2000" dirty="0"/>
              <a:t>podnik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2000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0" smtClean="0"/>
              <a:t>		ukončení příjmu žádostí 30. 11. 2015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altLang="cs-CZ" sz="2000" dirty="0"/>
              <a:t> </a:t>
            </a:r>
            <a:r>
              <a:rPr lang="cs-CZ" altLang="cs-CZ" sz="2000" dirty="0" smtClean="0"/>
              <a:t>                         max. délka projektu 24 </a:t>
            </a:r>
            <a:r>
              <a:rPr lang="cs-CZ" altLang="cs-CZ" sz="2000" dirty="0"/>
              <a:t>měsíců (do 31. 12. 2018)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20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0" smtClean="0"/>
              <a:t>		alokace 100 </a:t>
            </a:r>
            <a:r>
              <a:rPr lang="cs-CZ" sz="2000" dirty="0"/>
              <a:t>mil. Kč </a:t>
            </a:r>
            <a:endParaRPr lang="cs-CZ" sz="2000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0"/>
              <a:t>	</a:t>
            </a:r>
            <a:r>
              <a:rPr lang="cs-CZ" sz="2000" dirty="0" smtClean="0"/>
              <a:t>	15% spolufinancování příjemce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0"/>
              <a:t>	</a:t>
            </a:r>
            <a:r>
              <a:rPr lang="cs-CZ" sz="2000" dirty="0" smtClean="0"/>
              <a:t>	projekt 100 000 Kč – 6 000 000 Kč (de </a:t>
            </a:r>
            <a:r>
              <a:rPr lang="cs-CZ" sz="2000" dirty="0" err="1" smtClean="0"/>
              <a:t>minimis</a:t>
            </a:r>
            <a:r>
              <a:rPr lang="cs-CZ" sz="2000" dirty="0" smtClean="0"/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0" smtClean="0"/>
              <a:t>		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0"/>
              <a:t>	</a:t>
            </a:r>
            <a:r>
              <a:rPr lang="cs-CZ" sz="2000" dirty="0" smtClean="0"/>
              <a:t>	obchodní společnosti, OSVČ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0"/>
              <a:t>	</a:t>
            </a:r>
            <a:r>
              <a:rPr lang="cs-CZ" sz="2000" dirty="0" smtClean="0"/>
              <a:t>	všechny regiony mimo hl. m. Prahy</a:t>
            </a:r>
            <a:endParaRPr lang="cs-CZ" sz="2000" dirty="0"/>
          </a:p>
          <a:p>
            <a:pPr marL="0" indent="0">
              <a:spcBef>
                <a:spcPts val="0"/>
              </a:spcBef>
              <a:buNone/>
            </a:pPr>
            <a:endParaRPr lang="cs-CZ" dirty="0"/>
          </a:p>
          <a:p>
            <a:pPr>
              <a:spcBef>
                <a:spcPts val="0"/>
              </a:spcBef>
            </a:pPr>
            <a:endParaRPr lang="cs-CZ" dirty="0"/>
          </a:p>
          <a:p>
            <a:pPr>
              <a:spcBef>
                <a:spcPts val="0"/>
              </a:spcBef>
            </a:pPr>
            <a:endParaRPr lang="cs-CZ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017" y="2564904"/>
            <a:ext cx="936104" cy="936104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747" y="5229200"/>
            <a:ext cx="968374" cy="968374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881" y="3861048"/>
            <a:ext cx="968375" cy="968375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542" y="1247825"/>
            <a:ext cx="1048122" cy="1048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805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Zaměření výzvy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●"/>
            </a:pPr>
            <a:r>
              <a:rPr lang="cs-CZ" dirty="0" smtClean="0"/>
              <a:t>vznik </a:t>
            </a:r>
            <a:r>
              <a:rPr lang="cs-CZ" dirty="0"/>
              <a:t>a rozvoj </a:t>
            </a:r>
            <a:r>
              <a:rPr lang="cs-CZ" b="1" dirty="0"/>
              <a:t>nových</a:t>
            </a:r>
            <a:r>
              <a:rPr lang="cs-CZ" dirty="0"/>
              <a:t> podnikatelských aktivit v oblasti sociálního </a:t>
            </a:r>
            <a:r>
              <a:rPr lang="cs-CZ" dirty="0" smtClean="0"/>
              <a:t>podnikání</a:t>
            </a:r>
            <a:r>
              <a:rPr lang="cs-CZ" dirty="0"/>
              <a:t> </a:t>
            </a:r>
            <a:r>
              <a:rPr lang="cs-CZ" dirty="0" smtClean="0"/>
              <a:t>- </a:t>
            </a:r>
            <a:r>
              <a:rPr lang="cs-CZ" b="1" dirty="0" smtClean="0"/>
              <a:t>integrační sociální podnik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cs-CZ" dirty="0" smtClean="0"/>
              <a:t>podnikatelská </a:t>
            </a:r>
            <a:r>
              <a:rPr lang="cs-CZ" dirty="0"/>
              <a:t>aktivita nově vzniklého </a:t>
            </a:r>
            <a:r>
              <a:rPr lang="cs-CZ" dirty="0" smtClean="0"/>
              <a:t>subjektu</a:t>
            </a:r>
            <a:endParaRPr lang="cs-CZ" dirty="0"/>
          </a:p>
          <a:p>
            <a:pPr algn="just">
              <a:buFont typeface="Courier New" panose="02070309020205020404" pitchFamily="49" charset="0"/>
              <a:buChar char="o"/>
            </a:pPr>
            <a:r>
              <a:rPr lang="cs-CZ" dirty="0" smtClean="0"/>
              <a:t>podnikatelská </a:t>
            </a:r>
            <a:r>
              <a:rPr lang="cs-CZ" dirty="0"/>
              <a:t>aktivita jako nově zřízená živnost subjektu již </a:t>
            </a:r>
            <a:r>
              <a:rPr lang="cs-CZ" dirty="0" smtClean="0"/>
              <a:t>existujícího</a:t>
            </a:r>
            <a:endParaRPr lang="cs-CZ" dirty="0"/>
          </a:p>
          <a:p>
            <a:pPr algn="just">
              <a:buFont typeface="Courier New" panose="02070309020205020404" pitchFamily="49" charset="0"/>
              <a:buChar char="o"/>
            </a:pPr>
            <a:r>
              <a:rPr lang="cs-CZ" dirty="0" smtClean="0"/>
              <a:t>rozšíření </a:t>
            </a:r>
            <a:r>
              <a:rPr lang="cs-CZ" dirty="0"/>
              <a:t>o nový obor činnosti v rámci stávajícího oprávnění k </a:t>
            </a:r>
            <a:r>
              <a:rPr lang="cs-CZ" dirty="0" smtClean="0"/>
              <a:t>podnikání</a:t>
            </a:r>
            <a:endParaRPr lang="cs-CZ" dirty="0"/>
          </a:p>
          <a:p>
            <a:pPr algn="just">
              <a:buFont typeface="Courier New" panose="02070309020205020404" pitchFamily="49" charset="0"/>
              <a:buChar char="o"/>
            </a:pPr>
            <a:r>
              <a:rPr lang="cs-CZ" dirty="0" smtClean="0"/>
              <a:t>rozvoj </a:t>
            </a:r>
            <a:r>
              <a:rPr lang="cs-CZ" dirty="0"/>
              <a:t>= rozšíření (personální a současně produkční) kapacity sociálního podniku </a:t>
            </a:r>
            <a:r>
              <a:rPr lang="cs-CZ" dirty="0" smtClean="0"/>
              <a:t>v rámci </a:t>
            </a:r>
            <a:r>
              <a:rPr lang="cs-CZ" dirty="0"/>
              <a:t>stávajícího oprávnění k </a:t>
            </a:r>
            <a:r>
              <a:rPr lang="cs-CZ" dirty="0" smtClean="0"/>
              <a:t>podnikání</a:t>
            </a:r>
            <a:endParaRPr lang="en-US" dirty="0"/>
          </a:p>
          <a:p>
            <a:pPr algn="just">
              <a:buFont typeface="Courier New" panose="02070309020205020404" pitchFamily="49" charset="0"/>
              <a:buChar char="o"/>
            </a:pPr>
            <a:endParaRPr lang="cs-CZ" sz="2800" dirty="0"/>
          </a:p>
          <a:p>
            <a:pPr algn="just">
              <a:buFont typeface="Courier New" panose="02070309020205020404" pitchFamily="49" charset="0"/>
              <a:buChar char="o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951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dirty="0" smtClean="0"/>
              <a:t>cílové skupiny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340768"/>
            <a:ext cx="8064000" cy="4779232"/>
          </a:xfrm>
        </p:spPr>
        <p:txBody>
          <a:bodyPr/>
          <a:lstStyle/>
          <a:p>
            <a:pPr lvl="1"/>
            <a:endParaRPr lang="cs-CZ" sz="2200" dirty="0"/>
          </a:p>
          <a:p>
            <a:r>
              <a:rPr lang="cs-CZ" b="1" u="sng" dirty="0"/>
              <a:t>Cílové skupiny: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osoby </a:t>
            </a:r>
            <a:r>
              <a:rPr lang="cs-CZ" dirty="0"/>
              <a:t>dlouhodobě či opakovaně </a:t>
            </a:r>
            <a:r>
              <a:rPr lang="cs-CZ" dirty="0" smtClean="0"/>
              <a:t>nezaměstnané</a:t>
            </a:r>
            <a:endParaRPr lang="cs-CZ" dirty="0"/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osoby </a:t>
            </a:r>
            <a:r>
              <a:rPr lang="cs-CZ" dirty="0"/>
              <a:t>se zdravotním </a:t>
            </a:r>
            <a:r>
              <a:rPr lang="cs-CZ" dirty="0" smtClean="0"/>
              <a:t>postižením</a:t>
            </a:r>
            <a:endParaRPr lang="cs-CZ" dirty="0"/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osoby </a:t>
            </a:r>
            <a:r>
              <a:rPr lang="cs-CZ" dirty="0"/>
              <a:t>opouštějící výkon trestu odnětí </a:t>
            </a:r>
            <a:r>
              <a:rPr lang="cs-CZ" dirty="0" smtClean="0"/>
              <a:t>svobody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osoby </a:t>
            </a:r>
            <a:r>
              <a:rPr lang="cs-CZ" dirty="0"/>
              <a:t>opouštějící institucionální zařízení, tzn. 	 </a:t>
            </a:r>
            <a:r>
              <a:rPr lang="cs-CZ" dirty="0" smtClean="0"/>
              <a:t>zařízení </a:t>
            </a:r>
            <a:r>
              <a:rPr lang="cs-CZ" dirty="0"/>
              <a:t>pro výkon ústavní nebo ochranné </a:t>
            </a:r>
            <a:r>
              <a:rPr lang="cs-CZ" dirty="0" smtClean="0"/>
              <a:t>výchovy</a:t>
            </a:r>
            <a:endParaRPr lang="cs-CZ" dirty="0"/>
          </a:p>
          <a:p>
            <a:pPr marL="414000" lvl="1" indent="0">
              <a:buNone/>
            </a:pPr>
            <a:endParaRPr lang="cs-CZ" sz="2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459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Klíčové aktivity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●"/>
            </a:pPr>
            <a:r>
              <a:rPr lang="cs-CZ" sz="2800" dirty="0"/>
              <a:t> vytvoření a zachování pracovních míst</a:t>
            </a:r>
          </a:p>
          <a:p>
            <a:pPr lvl="1">
              <a:buFont typeface="Arial" panose="020B0604020202020204" pitchFamily="34" charset="0"/>
              <a:buChar char="●"/>
            </a:pPr>
            <a:endParaRPr lang="cs-CZ" sz="2800" dirty="0"/>
          </a:p>
          <a:p>
            <a:pPr lvl="1">
              <a:buFont typeface="Arial" panose="020B0604020202020204" pitchFamily="34" charset="0"/>
              <a:buChar char="●"/>
            </a:pPr>
            <a:r>
              <a:rPr lang="cs-CZ" sz="2800" dirty="0"/>
              <a:t> vzdělávání zaměstnanců z cílových skupin či realizačního týmu</a:t>
            </a:r>
          </a:p>
          <a:p>
            <a:pPr lvl="1">
              <a:buFont typeface="Arial" panose="020B0604020202020204" pitchFamily="34" charset="0"/>
              <a:buChar char="●"/>
            </a:pPr>
            <a:endParaRPr lang="cs-CZ" sz="2800" dirty="0"/>
          </a:p>
          <a:p>
            <a:pPr lvl="1">
              <a:buFont typeface="Arial" panose="020B0604020202020204" pitchFamily="34" charset="0"/>
              <a:buChar char="●"/>
            </a:pPr>
            <a:r>
              <a:rPr lang="cs-CZ" sz="2800" dirty="0"/>
              <a:t> marketing sociálního podniku</a:t>
            </a:r>
          </a:p>
          <a:p>
            <a:pPr lvl="1">
              <a:buFont typeface="Arial" panose="020B0604020202020204" pitchFamily="34" charset="0"/>
              <a:buChar char="●"/>
            </a:pPr>
            <a:endParaRPr lang="cs-CZ" sz="2800" dirty="0"/>
          </a:p>
          <a:p>
            <a:pPr lvl="1">
              <a:buFont typeface="Arial" panose="020B0604020202020204" pitchFamily="34" charset="0"/>
              <a:buChar char="●"/>
            </a:pPr>
            <a:r>
              <a:rPr lang="cs-CZ" sz="2800" dirty="0" smtClean="0"/>
              <a:t> provozování sociálního podniku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958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Přílohy výzvy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sz="2800" dirty="0" smtClean="0"/>
              <a:t>podnikatelský plán – </a:t>
            </a:r>
            <a:r>
              <a:rPr lang="cs-CZ" sz="2800" b="1" dirty="0" smtClean="0"/>
              <a:t>příloha žádosti</a:t>
            </a:r>
          </a:p>
          <a:p>
            <a:endParaRPr lang="cs-CZ" sz="2800" dirty="0"/>
          </a:p>
          <a:p>
            <a:r>
              <a:rPr lang="cs-CZ" sz="2800" dirty="0"/>
              <a:t>s</a:t>
            </a:r>
            <a:r>
              <a:rPr lang="cs-CZ" sz="2800" dirty="0" smtClean="0"/>
              <a:t>ada rozpoznávacích znaků pro integrační sociální podnik </a:t>
            </a:r>
            <a:endParaRPr lang="en-US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490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Rozpočet projektu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340768"/>
            <a:ext cx="8064000" cy="3645224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cs-CZ" altLang="cs-CZ" dirty="0"/>
              <a:t>Celkové způsobilé náklady projektu = přímé náklady + nepřímé </a:t>
            </a:r>
            <a:r>
              <a:rPr lang="cs-CZ" altLang="cs-CZ" dirty="0" smtClean="0"/>
              <a:t>náklady</a:t>
            </a:r>
          </a:p>
          <a:p>
            <a:pPr>
              <a:lnSpc>
                <a:spcPct val="80000"/>
              </a:lnSpc>
              <a:defRPr/>
            </a:pPr>
            <a:endParaRPr lang="cs-CZ" altLang="cs-CZ" dirty="0"/>
          </a:p>
          <a:p>
            <a:pPr>
              <a:lnSpc>
                <a:spcPct val="80000"/>
              </a:lnSpc>
              <a:defRPr/>
            </a:pPr>
            <a:r>
              <a:rPr lang="cs-CZ" altLang="cs-CZ" b="1" dirty="0" smtClean="0"/>
              <a:t>Přímé náklady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altLang="cs-CZ" dirty="0"/>
              <a:t>1. Osobní náklady  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altLang="cs-CZ" dirty="0"/>
              <a:t>2. Cestovní náhrady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altLang="cs-CZ" dirty="0"/>
              <a:t>3. Zařízení a vybavení  a spotřebního materiálu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altLang="cs-CZ" dirty="0"/>
              <a:t>4. Nákup služeb 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altLang="cs-CZ" dirty="0"/>
              <a:t>5. Drobné stavební úpravy (do 40 tis. Kč)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altLang="cs-CZ" dirty="0"/>
              <a:t>6. Přímá podpora CS 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altLang="cs-CZ" dirty="0"/>
              <a:t>7. Křížové financování – max. 20% </a:t>
            </a:r>
          </a:p>
          <a:p>
            <a:pPr>
              <a:lnSpc>
                <a:spcPct val="80000"/>
              </a:lnSpc>
              <a:defRPr/>
            </a:pPr>
            <a:endParaRPr lang="cs-CZ" altLang="cs-CZ" b="1" dirty="0" smtClean="0"/>
          </a:p>
          <a:p>
            <a:pPr>
              <a:lnSpc>
                <a:spcPct val="80000"/>
              </a:lnSpc>
              <a:defRPr/>
            </a:pPr>
            <a:r>
              <a:rPr lang="cs-CZ" b="1" dirty="0" smtClean="0"/>
              <a:t>Nepřímé </a:t>
            </a:r>
            <a:r>
              <a:rPr lang="cs-CZ" b="1" dirty="0"/>
              <a:t>náklady – 25 % přímých nákladů</a:t>
            </a:r>
            <a:endParaRPr lang="en-US" b="1" dirty="0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altLang="cs-CZ" dirty="0"/>
              <a:t>	</a:t>
            </a:r>
          </a:p>
          <a:p>
            <a:pPr marL="666000" lvl="2" indent="0">
              <a:lnSpc>
                <a:spcPct val="80000"/>
              </a:lnSpc>
              <a:buNone/>
              <a:defRPr/>
            </a:pPr>
            <a:endParaRPr lang="cs-CZ" alt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243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Přímé náklady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132856"/>
            <a:ext cx="8064000" cy="5184576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1. Osobní náklady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cs-CZ" altLang="cs-CZ" dirty="0" smtClean="0"/>
              <a:t>realizační </a:t>
            </a:r>
            <a:r>
              <a:rPr lang="cs-CZ" altLang="cs-CZ" dirty="0"/>
              <a:t>tým projektu </a:t>
            </a:r>
            <a:r>
              <a:rPr lang="cs-CZ" altLang="cs-CZ" dirty="0" smtClean="0"/>
              <a:t>– manažer </a:t>
            </a:r>
            <a:r>
              <a:rPr lang="cs-CZ" altLang="cs-CZ" dirty="0"/>
              <a:t>podniku, </a:t>
            </a:r>
            <a:r>
              <a:rPr lang="cs-CZ" altLang="cs-CZ" dirty="0" smtClean="0"/>
              <a:t>vedoucí </a:t>
            </a:r>
            <a:r>
              <a:rPr lang="cs-CZ" altLang="cs-CZ" dirty="0"/>
              <a:t>CS, psychosociální </a:t>
            </a:r>
            <a:r>
              <a:rPr lang="cs-CZ" altLang="cs-CZ" dirty="0" smtClean="0"/>
              <a:t>pracovník, marketér</a:t>
            </a:r>
            <a:endParaRPr lang="cs-CZ" altLang="cs-CZ" dirty="0"/>
          </a:p>
          <a:p>
            <a:pPr marL="1195200" lvl="3" indent="-457200">
              <a:buFont typeface="Wingdings" panose="05000000000000000000" pitchFamily="2" charset="2"/>
              <a:buChar char="q"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2. Cestovní náhrady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cs-CZ" altLang="cs-CZ" dirty="0"/>
              <a:t>cestovné zahraničních expertů  (per </a:t>
            </a:r>
            <a:r>
              <a:rPr lang="cs-CZ" altLang="cs-CZ" dirty="0" err="1"/>
              <a:t>diems</a:t>
            </a:r>
            <a:r>
              <a:rPr lang="cs-CZ" altLang="cs-CZ" dirty="0"/>
              <a:t>) do ČR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cs-CZ" altLang="cs-CZ" dirty="0"/>
              <a:t>zahraniční služební cesty  (vyhláška MF)</a:t>
            </a:r>
          </a:p>
          <a:p>
            <a:pPr marL="457200" indent="-457200">
              <a:buAutoNum type="arabicPeriod"/>
            </a:pPr>
            <a:endParaRPr lang="cs-CZ" dirty="0" smtClean="0"/>
          </a:p>
          <a:p>
            <a:pPr lvl="2">
              <a:buFont typeface="Wingdings" panose="05000000000000000000" pitchFamily="2" charset="2"/>
              <a:buChar char="q"/>
            </a:pPr>
            <a:endParaRPr lang="cs-CZ" altLang="cs-CZ" dirty="0"/>
          </a:p>
          <a:p>
            <a:pPr lvl="2">
              <a:buFont typeface="Wingdings" panose="05000000000000000000" pitchFamily="2" charset="2"/>
              <a:buChar char="q"/>
            </a:pP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6212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Přímé náklady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916832"/>
            <a:ext cx="8064000" cy="4320000"/>
          </a:xfrm>
        </p:spPr>
        <p:txBody>
          <a:bodyPr/>
          <a:lstStyle/>
          <a:p>
            <a:pPr marL="0" lvl="0" indent="0">
              <a:buClr>
                <a:srgbClr val="5FBBF5"/>
              </a:buClr>
              <a:buNone/>
            </a:pPr>
            <a:r>
              <a:rPr lang="cs-CZ" b="1" dirty="0" smtClean="0">
                <a:solidFill>
                  <a:srgbClr val="084A8B"/>
                </a:solidFill>
              </a:rPr>
              <a:t>3. Zařízení </a:t>
            </a:r>
            <a:r>
              <a:rPr lang="cs-CZ" b="1" dirty="0">
                <a:solidFill>
                  <a:srgbClr val="084A8B"/>
                </a:solidFill>
              </a:rPr>
              <a:t>a </a:t>
            </a:r>
            <a:r>
              <a:rPr lang="cs-CZ" b="1" dirty="0" smtClean="0">
                <a:solidFill>
                  <a:srgbClr val="084A8B"/>
                </a:solidFill>
              </a:rPr>
              <a:t>vybavení</a:t>
            </a:r>
          </a:p>
          <a:p>
            <a:pPr lvl="2">
              <a:buClr>
                <a:srgbClr val="5FBBF5"/>
              </a:buClr>
              <a:buFont typeface="Wingdings" panose="05000000000000000000" pitchFamily="2" charset="2"/>
              <a:buChar char="q"/>
            </a:pPr>
            <a:r>
              <a:rPr lang="cs-CZ" altLang="cs-CZ" b="1" dirty="0"/>
              <a:t>investiční výdaje </a:t>
            </a:r>
            <a:r>
              <a:rPr lang="cs-CZ" altLang="cs-CZ" dirty="0"/>
              <a:t>- odpisovaný hmotný majetek (pořizovací hodnota vyšší než 40 tis. Kč) a nehmotný majetek (pořizovací cena vyšší než 60 tis. Kč), lze pořizovat i část investičního </a:t>
            </a:r>
            <a:r>
              <a:rPr lang="cs-CZ" altLang="cs-CZ" dirty="0" smtClean="0"/>
              <a:t>výdaje; </a:t>
            </a:r>
            <a:r>
              <a:rPr lang="cs-CZ" altLang="cs-CZ" dirty="0">
                <a:solidFill>
                  <a:srgbClr val="FF0000"/>
                </a:solidFill>
              </a:rPr>
              <a:t>50 % způsobilých výdajů (zahrnuje i 20 % křížového financování</a:t>
            </a:r>
            <a:r>
              <a:rPr lang="cs-CZ" altLang="cs-CZ" dirty="0" smtClean="0">
                <a:solidFill>
                  <a:srgbClr val="FF0000"/>
                </a:solidFill>
              </a:rPr>
              <a:t>)</a:t>
            </a:r>
            <a:endParaRPr lang="cs-CZ" altLang="cs-CZ" dirty="0" smtClean="0"/>
          </a:p>
          <a:p>
            <a:pPr lvl="2">
              <a:buClr>
                <a:srgbClr val="5FBBF5"/>
              </a:buClr>
              <a:buFont typeface="Wingdings" panose="05000000000000000000" pitchFamily="2" charset="2"/>
              <a:buChar char="q"/>
            </a:pPr>
            <a:r>
              <a:rPr lang="cs-CZ" altLang="cs-CZ" b="1" dirty="0" smtClean="0"/>
              <a:t>neinvestiční </a:t>
            </a:r>
            <a:r>
              <a:rPr lang="cs-CZ" altLang="cs-CZ" b="1" dirty="0"/>
              <a:t>výdaje </a:t>
            </a:r>
            <a:r>
              <a:rPr lang="cs-CZ" altLang="cs-CZ" dirty="0"/>
              <a:t>– neodpisovaný hmotný pořizovací hodnota nižší než 40 tis. Kč) a nehmotný majetek (pořizovací cena nižší než 60 tis. Kč</a:t>
            </a:r>
            <a:r>
              <a:rPr lang="cs-CZ" altLang="cs-CZ" dirty="0" smtClean="0"/>
              <a:t>)</a:t>
            </a:r>
            <a:endParaRPr lang="cs-CZ" altLang="cs-CZ" dirty="0"/>
          </a:p>
          <a:p>
            <a:pPr lvl="2">
              <a:buClr>
                <a:srgbClr val="5FBBF5"/>
              </a:buClr>
              <a:buFont typeface="Wingdings" panose="05000000000000000000" pitchFamily="2" charset="2"/>
              <a:buChar char="q"/>
            </a:pPr>
            <a:endParaRPr lang="cs-CZ" dirty="0" smtClean="0">
              <a:solidFill>
                <a:srgbClr val="084A8B"/>
              </a:solidFill>
            </a:endParaRPr>
          </a:p>
          <a:p>
            <a:pPr marL="0" lvl="0" indent="0">
              <a:buClr>
                <a:srgbClr val="5FBBF5"/>
              </a:buClr>
              <a:buNone/>
            </a:pPr>
            <a:endParaRPr lang="cs-CZ" dirty="0">
              <a:solidFill>
                <a:srgbClr val="084A8B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574708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</Template>
  <TotalTime>0</TotalTime>
  <Words>642</Words>
  <Application>Microsoft Office PowerPoint</Application>
  <PresentationFormat>Předvádění na obrazovce (4:3)</PresentationFormat>
  <Paragraphs>170</Paragraphs>
  <Slides>15</Slides>
  <Notes>11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prezentace</vt:lpstr>
      <vt:lpstr>Podpora Sociálního podnikání v rámci OPZ – výzva č. 03_15_015</vt:lpstr>
      <vt:lpstr>Výzva „Podpora sociálního podnikání“ č. 03_15_015</vt:lpstr>
      <vt:lpstr>Zaměření výzvy</vt:lpstr>
      <vt:lpstr>cílové skupiny</vt:lpstr>
      <vt:lpstr>Klíčové aktivity</vt:lpstr>
      <vt:lpstr>Přílohy výzvy</vt:lpstr>
      <vt:lpstr>Rozpočet projektu</vt:lpstr>
      <vt:lpstr>Přímé náklady</vt:lpstr>
      <vt:lpstr>Přímé náklady</vt:lpstr>
      <vt:lpstr>Přímé náklady</vt:lpstr>
      <vt:lpstr>Přímé náklady</vt:lpstr>
      <vt:lpstr>Nepřímé náklady</vt:lpstr>
      <vt:lpstr>Další podpora sociálního podnikání v rámci opz</vt:lpstr>
      <vt:lpstr>Informační zdroje </vt:lpstr>
      <vt:lpstr>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2015-02-20T08:23:15Z</dcterms:created>
  <dcterms:modified xsi:type="dcterms:W3CDTF">2015-11-20T14:08:33Z</dcterms:modified>
</cp:coreProperties>
</file>