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9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56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619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7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3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1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0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66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9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39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1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3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63C7-E605-4C6F-B2E0-83D887DEA0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C2B1-4BEF-4249-AF77-0B18AF543C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35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Zadavatel, zakázka a řízení</a:t>
            </a:r>
            <a:endParaRPr lang="cs-CZ" b="1" u="sng" dirty="0"/>
          </a:p>
        </p:txBody>
      </p:sp>
      <p:pic>
        <p:nvPicPr>
          <p:cNvPr id="3" name="Obrázek 2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5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2400" b="1" u="sng" dirty="0" smtClean="0"/>
              <a:t>Zadavatel dle ZVZ:</a:t>
            </a:r>
            <a:endParaRPr lang="cs-CZ" sz="2400" dirty="0"/>
          </a:p>
          <a:p>
            <a:pPr marL="80010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b="0" dirty="0" smtClean="0"/>
              <a:t>Veřejný zadavatel (stát, státní </a:t>
            </a:r>
            <a:r>
              <a:rPr lang="cs-CZ" b="0" dirty="0" err="1" smtClean="0"/>
              <a:t>p.o</a:t>
            </a:r>
            <a:r>
              <a:rPr lang="cs-CZ" b="0" dirty="0" smtClean="0"/>
              <a:t>., ÚSC, osoba ovládaná státem nebo jiným veřejným zadavatelem ve veřejném zájmu)</a:t>
            </a:r>
          </a:p>
          <a:p>
            <a:pPr marL="80010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b="0" dirty="0" smtClean="0"/>
              <a:t>Dotovaný zadavatel (</a:t>
            </a:r>
            <a:r>
              <a:rPr lang="cs-CZ" u="sng" dirty="0" smtClean="0"/>
              <a:t>PO/FO, která není veřejným zadavatelem a zadává veřejnou zakázku hrazenou z více než 50% z veřejných zdrojů nebo zakázku, kde peněžní prostředky z těchto zdrojů přesáhnou 200.000.000 Kč</a:t>
            </a:r>
            <a:r>
              <a:rPr lang="cs-CZ" b="0" dirty="0" smtClean="0"/>
              <a:t>)</a:t>
            </a:r>
          </a:p>
          <a:p>
            <a:pPr marL="80010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b="0" dirty="0" smtClean="0"/>
              <a:t>Sektorový zadavatel (osoba vykonávající tzv. relevantní činnost v odvětví plynárenství, teplárenství, elektroenergetiky, vodárenství a vodního hospodářství, veřejné dopravy, poštovních služeb, těžby nerostných surovin, letecké a námořní dopravy)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u="sng" dirty="0" smtClean="0"/>
              <a:t>Osoba, která není zadavatelem dle ZVZ: </a:t>
            </a:r>
            <a:endParaRPr lang="cs-CZ" sz="2000" dirty="0" smtClean="0"/>
          </a:p>
          <a:p>
            <a:pPr marL="7429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u="sng" dirty="0"/>
              <a:t>PO/FO, která není veřejným zadavatelem a zadává veřejnou zakázku hrazenou z </a:t>
            </a:r>
            <a:r>
              <a:rPr lang="cs-CZ" u="sng" dirty="0" smtClean="0"/>
              <a:t>méně </a:t>
            </a:r>
            <a:r>
              <a:rPr lang="cs-CZ" u="sng" dirty="0"/>
              <a:t>než 50% z veřejných </a:t>
            </a:r>
            <a:r>
              <a:rPr lang="cs-CZ" u="sng" dirty="0" smtClean="0"/>
              <a:t>zdrojů a zároveň na tuto zakázku peněžní </a:t>
            </a:r>
            <a:r>
              <a:rPr lang="cs-CZ" u="sng" dirty="0"/>
              <a:t>prostředky z </a:t>
            </a:r>
            <a:r>
              <a:rPr lang="cs-CZ" u="sng" dirty="0" smtClean="0"/>
              <a:t>veřejných zdrojů nepřesáhnou </a:t>
            </a:r>
            <a:r>
              <a:rPr lang="cs-CZ" u="sng" dirty="0"/>
              <a:t>200.000.000 </a:t>
            </a:r>
            <a:r>
              <a:rPr lang="cs-CZ" u="sng" dirty="0" smtClean="0"/>
              <a:t>Kč.</a:t>
            </a:r>
            <a:endParaRPr lang="cs-CZ" b="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Zadavatel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zakázka dle 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Shodná definice v ZVZ i v MP:</a:t>
            </a:r>
          </a:p>
          <a:p>
            <a:r>
              <a:rPr lang="cs-CZ" dirty="0" smtClean="0"/>
              <a:t>Dodávky 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Stavební práce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případě smíšeného předmětu rozhoduje základní účel plnění, případně převažující hodnota plnění.</a:t>
            </a:r>
            <a:endParaRPr lang="cs-CZ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Veřejná zakázka dle předpokládané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u="sng" dirty="0" smtClean="0"/>
              <a:t>Předpokládaná hodnota (PH) vždy v Kč bez DPH!!!</a:t>
            </a:r>
          </a:p>
          <a:p>
            <a:r>
              <a:rPr lang="cs-CZ" sz="2400" b="1" dirty="0" smtClean="0"/>
              <a:t>ZVZ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u="sng" dirty="0" smtClean="0"/>
              <a:t>Nadlimitní VZ </a:t>
            </a:r>
            <a:r>
              <a:rPr lang="cs-CZ" sz="2000" dirty="0" smtClean="0"/>
              <a:t>– (PH vyšší než limit stanovený nařízením vlády č. 77/2008 Sb. v platném znění)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u="sng" dirty="0" smtClean="0"/>
              <a:t>Podlimitní VZ </a:t>
            </a:r>
            <a:r>
              <a:rPr lang="cs-CZ" sz="2000" dirty="0" smtClean="0"/>
              <a:t>–</a:t>
            </a:r>
            <a:r>
              <a:rPr lang="cs-CZ" sz="2000" i="1" dirty="0" smtClean="0"/>
              <a:t> </a:t>
            </a:r>
            <a:r>
              <a:rPr lang="cs-CZ" sz="2000" dirty="0" smtClean="0"/>
              <a:t>(PH nižší než limit stanovený nařízením vlády č. 77/2008 Sb. v platném znění, ale vyšší než VZMR)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u="sng" dirty="0" smtClean="0"/>
              <a:t>VZ malého rozsahu (VZMR) </a:t>
            </a:r>
            <a:r>
              <a:rPr lang="cs-CZ" sz="2000" dirty="0" smtClean="0"/>
              <a:t>– PH nižší než 2.000.000 Kč u dodávek a služeb nebo nižší než 6.000.000 Kč u stavebních prací)</a:t>
            </a:r>
          </a:p>
          <a:p>
            <a:r>
              <a:rPr lang="cs-CZ" sz="2400" b="1" dirty="0" smtClean="0"/>
              <a:t>MP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u="sng" dirty="0" smtClean="0"/>
              <a:t>Zakázka malé hodnoty (ZMH) </a:t>
            </a:r>
            <a:r>
              <a:rPr lang="cs-CZ" sz="2000" dirty="0" smtClean="0"/>
              <a:t>– PH nižší než 2.000.000 Kč u dodávek a služeb nebo nižší než 6.000.000 Kč u stavebních prací)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u="sng" dirty="0" smtClean="0"/>
              <a:t>Zakázka vyšší hodnoty (ZVH) </a:t>
            </a:r>
            <a:r>
              <a:rPr lang="cs-CZ" sz="2000" dirty="0" smtClean="0"/>
              <a:t>– PH vyšší než 2.000.000 Kč u dodávek a služeb nebo vyšší než 6.000.000 Kč u stavebních prací)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Řízení/způsob zadávání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b="1" dirty="0" smtClean="0"/>
              <a:t>ZVZ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Otevřené řízení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Užší řízení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Zjednodušené podlimitní řízení (</a:t>
            </a:r>
            <a:r>
              <a:rPr lang="cs-CZ" b="1" u="sng" dirty="0" smtClean="0"/>
              <a:t>pouze podlimitní VZ, jejíž PH není vyšší než 10.000.000 Kč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Jednací řízení s uveřejněním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Jednací řízení bez uveřejnění (nadlimitní a podlimitní VZ)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Soutěžní dialog (nadlimitní a podlimitní VZ)</a:t>
            </a:r>
          </a:p>
          <a:p>
            <a:r>
              <a:rPr lang="cs-CZ" sz="3600" b="1" dirty="0" smtClean="0"/>
              <a:t>MP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Otevřená výzva (ZVH, ZMH)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Elektronické tržiště (ZVH, ZMH)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Uzavřená výzva (</a:t>
            </a:r>
            <a:r>
              <a:rPr lang="cs-CZ" b="1" u="sng" dirty="0" smtClean="0"/>
              <a:t>pouze ZMH</a:t>
            </a:r>
            <a:r>
              <a:rPr lang="cs-CZ" dirty="0" smtClean="0"/>
              <a:t>)</a:t>
            </a:r>
          </a:p>
          <a:p>
            <a:r>
              <a:rPr lang="cs-CZ" sz="3600" b="1" dirty="0"/>
              <a:t>Výjimky – shodné v ZVZ i MP (§18, §19, § 23 </a:t>
            </a:r>
            <a:r>
              <a:rPr lang="cs-CZ" sz="3600" b="1" dirty="0" smtClean="0"/>
              <a:t>ZVZ, 5.4. </a:t>
            </a:r>
            <a:r>
              <a:rPr lang="cs-CZ" sz="3600" b="1" smtClean="0"/>
              <a:t>MP)</a:t>
            </a:r>
            <a:endParaRPr lang="cs-CZ" sz="3600" b="1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Dotovaný zadavatel vs. </a:t>
            </a:r>
            <a:r>
              <a:rPr lang="cs-CZ" b="1" u="sng" dirty="0" err="1" smtClean="0"/>
              <a:t>nezadavatel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Dotovaný zadavatel zadává</a:t>
            </a:r>
          </a:p>
          <a:p>
            <a:r>
              <a:rPr lang="cs-CZ" dirty="0" smtClean="0"/>
              <a:t>Dle ZVZ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Nadlimitní VZ</a:t>
            </a:r>
            <a:endParaRPr lang="cs-CZ" sz="2600" dirty="0"/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Podlimitní VZ</a:t>
            </a:r>
            <a:endParaRPr lang="cs-CZ" sz="2600" dirty="0"/>
          </a:p>
          <a:p>
            <a:r>
              <a:rPr lang="cs-CZ" dirty="0" smtClean="0"/>
              <a:t>Dle MP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/>
              <a:t>VZMR (která je tedy současně </a:t>
            </a:r>
            <a:r>
              <a:rPr lang="cs-CZ" sz="2600" dirty="0" smtClean="0"/>
              <a:t>i ZMH)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b="1" u="sng" dirty="0" smtClean="0"/>
              <a:t>Osoba, která není zadavatelem dle ZVZ zadává</a:t>
            </a:r>
          </a:p>
          <a:p>
            <a:r>
              <a:rPr lang="cs-CZ" dirty="0" smtClean="0"/>
              <a:t>Dle MP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ZVH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/>
              <a:t>ZMH</a:t>
            </a:r>
            <a:endParaRPr lang="cs-CZ" sz="2600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461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Zadavatel, zakázka a řízení</vt:lpstr>
      <vt:lpstr>Zadavatel</vt:lpstr>
      <vt:lpstr>Veřejná zakázka dle předmětu</vt:lpstr>
      <vt:lpstr>Veřejná zakázka dle předpokládané hodnoty</vt:lpstr>
      <vt:lpstr>Řízení/způsob zadávání</vt:lpstr>
      <vt:lpstr>Dotovaný zadavatel vs. nezadavatel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Zadavatel, zakázka a řízení</dc:title>
  <dc:creator>Šetek Josef</dc:creator>
  <cp:lastModifiedBy>Moravčík Pavel</cp:lastModifiedBy>
  <cp:revision>23</cp:revision>
  <dcterms:created xsi:type="dcterms:W3CDTF">2015-11-09T10:38:59Z</dcterms:created>
  <dcterms:modified xsi:type="dcterms:W3CDTF">2015-11-10T08:21:11Z</dcterms:modified>
</cp:coreProperties>
</file>