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40"/>
  </p:notesMasterIdLst>
  <p:handoutMasterIdLst>
    <p:handoutMasterId r:id="rId41"/>
  </p:handoutMasterIdLst>
  <p:sldIdLst>
    <p:sldId id="323" r:id="rId2"/>
    <p:sldId id="440" r:id="rId3"/>
    <p:sldId id="426" r:id="rId4"/>
    <p:sldId id="428" r:id="rId5"/>
    <p:sldId id="429" r:id="rId6"/>
    <p:sldId id="430" r:id="rId7"/>
    <p:sldId id="441" r:id="rId8"/>
    <p:sldId id="432" r:id="rId9"/>
    <p:sldId id="433" r:id="rId10"/>
    <p:sldId id="434" r:id="rId11"/>
    <p:sldId id="435" r:id="rId12"/>
    <p:sldId id="436" r:id="rId13"/>
    <p:sldId id="437" r:id="rId14"/>
    <p:sldId id="438" r:id="rId15"/>
    <p:sldId id="439" r:id="rId16"/>
    <p:sldId id="416" r:id="rId17"/>
    <p:sldId id="418" r:id="rId18"/>
    <p:sldId id="417" r:id="rId19"/>
    <p:sldId id="442" r:id="rId20"/>
    <p:sldId id="419" r:id="rId21"/>
    <p:sldId id="415" r:id="rId22"/>
    <p:sldId id="423" r:id="rId23"/>
    <p:sldId id="420" r:id="rId24"/>
    <p:sldId id="422" r:id="rId25"/>
    <p:sldId id="449" r:id="rId26"/>
    <p:sldId id="450" r:id="rId27"/>
    <p:sldId id="451" r:id="rId28"/>
    <p:sldId id="443" r:id="rId29"/>
    <p:sldId id="454" r:id="rId30"/>
    <p:sldId id="445" r:id="rId31"/>
    <p:sldId id="425" r:id="rId32"/>
    <p:sldId id="447" r:id="rId33"/>
    <p:sldId id="446" r:id="rId34"/>
    <p:sldId id="448" r:id="rId35"/>
    <p:sldId id="444" r:id="rId36"/>
    <p:sldId id="424" r:id="rId37"/>
    <p:sldId id="452" r:id="rId38"/>
    <p:sldId id="410" r:id="rId39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stislav Mazal" initials="RM" lastIdx="1" clrIdx="0"/>
  <p:cmAuthor id="1" name="Martina Fišerová" initials="M.F.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00" autoAdjust="0"/>
    <p:restoredTop sz="87922" autoAdjust="0"/>
  </p:normalViewPr>
  <p:slideViewPr>
    <p:cSldViewPr>
      <p:cViewPr>
        <p:scale>
          <a:sx n="90" d="100"/>
          <a:sy n="90" d="100"/>
        </p:scale>
        <p:origin x="-726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18AB0A-7BED-45CC-8968-54C5D48470FD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8804BD3-7704-44DB-93A2-A6FB8DF386BF}">
      <dgm:prSet phldrT="[Text]" custT="1"/>
      <dgm:spPr/>
      <dgm:t>
        <a:bodyPr/>
        <a:lstStyle/>
        <a:p>
          <a:r>
            <a:rPr lang="cs-CZ" sz="1600" b="1" dirty="0" smtClean="0"/>
            <a:t>Prioritní osa 1 - Infrastruktura</a:t>
          </a:r>
          <a:endParaRPr lang="cs-CZ" sz="1600" b="1" dirty="0"/>
        </a:p>
      </dgm:t>
    </dgm:pt>
    <dgm:pt modelId="{5AECA738-EC58-4AD8-B30B-720E0E369E9D}" type="parTrans" cxnId="{B64F7126-809B-46FA-8512-AB45C1CB52DD}">
      <dgm:prSet/>
      <dgm:spPr/>
      <dgm:t>
        <a:bodyPr/>
        <a:lstStyle/>
        <a:p>
          <a:endParaRPr lang="cs-CZ"/>
        </a:p>
      </dgm:t>
    </dgm:pt>
    <dgm:pt modelId="{97E853D5-3B2B-4DCE-BF44-F459F80E6EE5}" type="sibTrans" cxnId="{B64F7126-809B-46FA-8512-AB45C1CB52DD}">
      <dgm:prSet/>
      <dgm:spPr/>
      <dgm:t>
        <a:bodyPr/>
        <a:lstStyle/>
        <a:p>
          <a:endParaRPr lang="cs-CZ"/>
        </a:p>
      </dgm:t>
    </dgm:pt>
    <dgm:pt modelId="{C5C86733-1C4E-4ABE-BC8B-70E73BF8076C}">
      <dgm:prSet phldrT="[Text]" custT="1"/>
      <dgm:spPr/>
      <dgm:t>
        <a:bodyPr/>
        <a:lstStyle/>
        <a:p>
          <a:r>
            <a:rPr lang="cs-CZ" sz="1200" dirty="0" smtClean="0"/>
            <a:t>Konkurenceschopné, dostupné a bezpečné regiony</a:t>
          </a:r>
          <a:endParaRPr lang="cs-CZ" sz="1200" dirty="0"/>
        </a:p>
      </dgm:t>
    </dgm:pt>
    <dgm:pt modelId="{AEF1FBBF-C95F-45ED-A8E1-CE69CDF9D44F}" type="parTrans" cxnId="{15A7B2A0-6A73-413A-BB86-87F351908914}">
      <dgm:prSet/>
      <dgm:spPr/>
      <dgm:t>
        <a:bodyPr/>
        <a:lstStyle/>
        <a:p>
          <a:endParaRPr lang="cs-CZ"/>
        </a:p>
      </dgm:t>
    </dgm:pt>
    <dgm:pt modelId="{286C2363-6DA5-4FB5-8346-569610400F7C}" type="sibTrans" cxnId="{15A7B2A0-6A73-413A-BB86-87F351908914}">
      <dgm:prSet/>
      <dgm:spPr/>
      <dgm:t>
        <a:bodyPr/>
        <a:lstStyle/>
        <a:p>
          <a:endParaRPr lang="cs-CZ"/>
        </a:p>
      </dgm:t>
    </dgm:pt>
    <dgm:pt modelId="{A8C219C7-9F00-4E75-8B16-481975849224}">
      <dgm:prSet phldrT="[Text]" custT="1"/>
      <dgm:spPr/>
      <dgm:t>
        <a:bodyPr/>
        <a:lstStyle/>
        <a:p>
          <a:r>
            <a:rPr lang="cs-CZ" sz="1200" dirty="0" smtClean="0"/>
            <a:t>Alokace 1,6 mld. EUR</a:t>
          </a:r>
          <a:endParaRPr lang="cs-CZ" sz="1200" dirty="0"/>
        </a:p>
      </dgm:t>
    </dgm:pt>
    <dgm:pt modelId="{3D529C3B-331C-4A53-8447-64F92C02A4C9}" type="parTrans" cxnId="{DC478773-C6CC-4E8E-9071-ECCDF2C2EF2E}">
      <dgm:prSet/>
      <dgm:spPr/>
      <dgm:t>
        <a:bodyPr/>
        <a:lstStyle/>
        <a:p>
          <a:endParaRPr lang="cs-CZ"/>
        </a:p>
      </dgm:t>
    </dgm:pt>
    <dgm:pt modelId="{7EDC45D9-79A5-434A-AB8A-41008476D2F4}" type="sibTrans" cxnId="{DC478773-C6CC-4E8E-9071-ECCDF2C2EF2E}">
      <dgm:prSet/>
      <dgm:spPr/>
      <dgm:t>
        <a:bodyPr/>
        <a:lstStyle/>
        <a:p>
          <a:endParaRPr lang="cs-CZ"/>
        </a:p>
      </dgm:t>
    </dgm:pt>
    <dgm:pt modelId="{855CB492-B9C1-4831-9453-D02DC01556CB}">
      <dgm:prSet phldrT="[Text]" custT="1"/>
      <dgm:spPr/>
      <dgm:t>
        <a:bodyPr/>
        <a:lstStyle/>
        <a:p>
          <a:r>
            <a:rPr lang="cs-CZ" sz="1600" b="1" dirty="0" smtClean="0"/>
            <a:t>Prioritní osa 2 - Lidé</a:t>
          </a:r>
          <a:endParaRPr lang="cs-CZ" sz="1600" b="1" dirty="0"/>
        </a:p>
      </dgm:t>
    </dgm:pt>
    <dgm:pt modelId="{46A500E4-F521-4FED-80BC-55EF97D6434D}" type="parTrans" cxnId="{E1E70704-B184-417B-9262-1209773EB354}">
      <dgm:prSet/>
      <dgm:spPr/>
      <dgm:t>
        <a:bodyPr/>
        <a:lstStyle/>
        <a:p>
          <a:endParaRPr lang="cs-CZ"/>
        </a:p>
      </dgm:t>
    </dgm:pt>
    <dgm:pt modelId="{89B1A5F6-0C83-44AA-BDC4-F0486C8FEB1C}" type="sibTrans" cxnId="{E1E70704-B184-417B-9262-1209773EB354}">
      <dgm:prSet/>
      <dgm:spPr/>
      <dgm:t>
        <a:bodyPr/>
        <a:lstStyle/>
        <a:p>
          <a:endParaRPr lang="cs-CZ"/>
        </a:p>
      </dgm:t>
    </dgm:pt>
    <dgm:pt modelId="{098ADAF1-68DC-4019-95EC-CF9DEA0595F5}">
      <dgm:prSet phldrT="[Text]" custT="1"/>
      <dgm:spPr/>
      <dgm:t>
        <a:bodyPr/>
        <a:lstStyle/>
        <a:p>
          <a:r>
            <a:rPr lang="cs-CZ" sz="1200" dirty="0" smtClean="0"/>
            <a:t>Zkvalitnění veřejných služeb a podmínek života pro obyvatele regionů</a:t>
          </a:r>
          <a:endParaRPr lang="cs-CZ" sz="1200" dirty="0"/>
        </a:p>
      </dgm:t>
    </dgm:pt>
    <dgm:pt modelId="{BBC28CAB-1411-42FD-AE69-490F5FA47BCC}" type="parTrans" cxnId="{0D1EA085-623E-4D57-808B-B23AF2C24995}">
      <dgm:prSet/>
      <dgm:spPr/>
      <dgm:t>
        <a:bodyPr/>
        <a:lstStyle/>
        <a:p>
          <a:endParaRPr lang="cs-CZ"/>
        </a:p>
      </dgm:t>
    </dgm:pt>
    <dgm:pt modelId="{3601A7EA-3FDB-4E9C-A299-B4AF145636B4}" type="sibTrans" cxnId="{0D1EA085-623E-4D57-808B-B23AF2C24995}">
      <dgm:prSet/>
      <dgm:spPr/>
      <dgm:t>
        <a:bodyPr/>
        <a:lstStyle/>
        <a:p>
          <a:endParaRPr lang="cs-CZ"/>
        </a:p>
      </dgm:t>
    </dgm:pt>
    <dgm:pt modelId="{75152ED6-09D4-4CB2-B330-0EBA2A1F6BEE}">
      <dgm:prSet phldrT="[Text]" custT="1"/>
      <dgm:spPr/>
      <dgm:t>
        <a:bodyPr/>
        <a:lstStyle/>
        <a:p>
          <a:r>
            <a:rPr lang="cs-CZ" sz="1200" dirty="0" smtClean="0"/>
            <a:t>Alokace 1,7 mld. EUR</a:t>
          </a:r>
          <a:endParaRPr lang="cs-CZ" sz="1200" dirty="0"/>
        </a:p>
      </dgm:t>
    </dgm:pt>
    <dgm:pt modelId="{CC109D3F-9445-4552-9CA0-A9E9B002361B}" type="parTrans" cxnId="{7442FBE8-417F-4111-B6ED-AEAE7C9C435B}">
      <dgm:prSet/>
      <dgm:spPr/>
      <dgm:t>
        <a:bodyPr/>
        <a:lstStyle/>
        <a:p>
          <a:endParaRPr lang="cs-CZ"/>
        </a:p>
      </dgm:t>
    </dgm:pt>
    <dgm:pt modelId="{C930B535-36DD-47E2-9858-8F6E44F2C9EA}" type="sibTrans" cxnId="{7442FBE8-417F-4111-B6ED-AEAE7C9C435B}">
      <dgm:prSet/>
      <dgm:spPr/>
      <dgm:t>
        <a:bodyPr/>
        <a:lstStyle/>
        <a:p>
          <a:endParaRPr lang="cs-CZ"/>
        </a:p>
      </dgm:t>
    </dgm:pt>
    <dgm:pt modelId="{D74C87B0-8199-4D82-97CA-8716D0810C88}">
      <dgm:prSet phldrT="[Text]" custT="1"/>
      <dgm:spPr/>
      <dgm:t>
        <a:bodyPr/>
        <a:lstStyle/>
        <a:p>
          <a:r>
            <a:rPr lang="cs-CZ" sz="1600" b="1" dirty="0" smtClean="0"/>
            <a:t>Prioritní osa 3 - Instituce</a:t>
          </a:r>
          <a:endParaRPr lang="cs-CZ" sz="1600" b="1" dirty="0"/>
        </a:p>
      </dgm:t>
    </dgm:pt>
    <dgm:pt modelId="{BA6FD47A-7786-47D8-9381-A1E3D218F4E4}" type="parTrans" cxnId="{CC11735D-CD9A-491C-AEF0-7073EE76FB85}">
      <dgm:prSet/>
      <dgm:spPr/>
      <dgm:t>
        <a:bodyPr/>
        <a:lstStyle/>
        <a:p>
          <a:endParaRPr lang="cs-CZ"/>
        </a:p>
      </dgm:t>
    </dgm:pt>
    <dgm:pt modelId="{63D68963-997E-49B1-9594-476FD97AA95B}" type="sibTrans" cxnId="{CC11735D-CD9A-491C-AEF0-7073EE76FB85}">
      <dgm:prSet/>
      <dgm:spPr/>
      <dgm:t>
        <a:bodyPr/>
        <a:lstStyle/>
        <a:p>
          <a:endParaRPr lang="cs-CZ"/>
        </a:p>
      </dgm:t>
    </dgm:pt>
    <dgm:pt modelId="{34C60AC1-3BAF-4349-9B04-1EBEAA6874AE}">
      <dgm:prSet phldrT="[Text]" custT="1"/>
      <dgm:spPr/>
      <dgm:t>
        <a:bodyPr/>
        <a:lstStyle/>
        <a:p>
          <a:r>
            <a:rPr lang="cs-CZ" sz="1200" dirty="0" smtClean="0"/>
            <a:t>Dobrá správa území a zefektivnění veřejných institucí</a:t>
          </a:r>
          <a:endParaRPr lang="cs-CZ" sz="1200" dirty="0"/>
        </a:p>
      </dgm:t>
    </dgm:pt>
    <dgm:pt modelId="{B31C10BD-BE4E-4EEF-981F-25C40EBC00D4}" type="parTrans" cxnId="{3D52D5DF-88CF-4499-8222-584F5AB467B0}">
      <dgm:prSet/>
      <dgm:spPr/>
      <dgm:t>
        <a:bodyPr/>
        <a:lstStyle/>
        <a:p>
          <a:endParaRPr lang="cs-CZ"/>
        </a:p>
      </dgm:t>
    </dgm:pt>
    <dgm:pt modelId="{23EAEF30-F210-45C2-A3C7-7E5016B64A98}" type="sibTrans" cxnId="{3D52D5DF-88CF-4499-8222-584F5AB467B0}">
      <dgm:prSet/>
      <dgm:spPr/>
      <dgm:t>
        <a:bodyPr/>
        <a:lstStyle/>
        <a:p>
          <a:endParaRPr lang="cs-CZ"/>
        </a:p>
      </dgm:t>
    </dgm:pt>
    <dgm:pt modelId="{273BDC39-9757-4293-83AA-A9E9CC915DA0}">
      <dgm:prSet phldrT="[Text]" custT="1"/>
      <dgm:spPr/>
      <dgm:t>
        <a:bodyPr/>
        <a:lstStyle/>
        <a:p>
          <a:r>
            <a:rPr lang="cs-CZ" sz="1200" dirty="0" smtClean="0"/>
            <a:t>Alokace 0,8 mld. EUR</a:t>
          </a:r>
          <a:endParaRPr lang="cs-CZ" sz="1200" dirty="0"/>
        </a:p>
      </dgm:t>
    </dgm:pt>
    <dgm:pt modelId="{982DFF29-8236-4E99-97CE-FD76D273CBEC}" type="parTrans" cxnId="{CF6D3D8A-7289-43F1-82F2-5F5C4672169C}">
      <dgm:prSet/>
      <dgm:spPr/>
      <dgm:t>
        <a:bodyPr/>
        <a:lstStyle/>
        <a:p>
          <a:endParaRPr lang="cs-CZ"/>
        </a:p>
      </dgm:t>
    </dgm:pt>
    <dgm:pt modelId="{13EEE600-D28C-4CBF-9128-6CDA52976D52}" type="sibTrans" cxnId="{CF6D3D8A-7289-43F1-82F2-5F5C4672169C}">
      <dgm:prSet/>
      <dgm:spPr/>
      <dgm:t>
        <a:bodyPr/>
        <a:lstStyle/>
        <a:p>
          <a:endParaRPr lang="cs-CZ"/>
        </a:p>
      </dgm:t>
    </dgm:pt>
    <dgm:pt modelId="{D3784C62-6E03-4E88-AA8E-EC0DCEAD96BC}">
      <dgm:prSet custT="1"/>
      <dgm:spPr/>
      <dgm:t>
        <a:bodyPr/>
        <a:lstStyle/>
        <a:p>
          <a:endParaRPr lang="cs-CZ" sz="1900" b="1" dirty="0" smtClean="0"/>
        </a:p>
        <a:p>
          <a:r>
            <a:rPr lang="cs-CZ" sz="1600" b="1" dirty="0" smtClean="0"/>
            <a:t>Prioritní osa 4 - Komunitně vedený místní rozvoj</a:t>
          </a:r>
        </a:p>
        <a:p>
          <a:r>
            <a:rPr lang="cs-CZ" sz="1400" dirty="0" smtClean="0"/>
            <a:t> - </a:t>
          </a:r>
          <a:r>
            <a:rPr lang="cs-CZ" sz="1200" dirty="0" smtClean="0"/>
            <a:t>Alokace 390 mil. EUR</a:t>
          </a:r>
        </a:p>
        <a:p>
          <a:r>
            <a:rPr lang="cs-CZ" sz="1200" dirty="0" smtClean="0"/>
            <a:t>  - Posílení CLLD, provozní a animační náklady</a:t>
          </a:r>
        </a:p>
        <a:p>
          <a:endParaRPr lang="cs-CZ" sz="1500" dirty="0" smtClean="0"/>
        </a:p>
        <a:p>
          <a:r>
            <a:rPr lang="cs-CZ" sz="1800" dirty="0" smtClean="0"/>
            <a:t> </a:t>
          </a:r>
          <a:endParaRPr lang="cs-CZ" sz="1800" dirty="0"/>
        </a:p>
      </dgm:t>
    </dgm:pt>
    <dgm:pt modelId="{7AF4961A-ED0F-4EDC-8D12-D24EE5DE0A42}" type="sibTrans" cxnId="{B38F51DE-8E25-4857-B3F8-75840DF3F177}">
      <dgm:prSet/>
      <dgm:spPr/>
      <dgm:t>
        <a:bodyPr/>
        <a:lstStyle/>
        <a:p>
          <a:endParaRPr lang="cs-CZ"/>
        </a:p>
      </dgm:t>
    </dgm:pt>
    <dgm:pt modelId="{9D3428C1-5D9B-4B48-89F0-11E980CE6367}" type="parTrans" cxnId="{B38F51DE-8E25-4857-B3F8-75840DF3F177}">
      <dgm:prSet/>
      <dgm:spPr/>
      <dgm:t>
        <a:bodyPr/>
        <a:lstStyle/>
        <a:p>
          <a:endParaRPr lang="cs-CZ"/>
        </a:p>
      </dgm:t>
    </dgm:pt>
    <dgm:pt modelId="{9BEAB610-B179-412C-A911-0AE990A76040}">
      <dgm:prSet phldrT="[Text]" custT="1"/>
      <dgm:spPr/>
      <dgm:t>
        <a:bodyPr/>
        <a:lstStyle/>
        <a:p>
          <a:r>
            <a:rPr lang="cs-CZ" sz="1200" dirty="0" smtClean="0"/>
            <a:t>Doprava, integrované dopravní systémy, IZS</a:t>
          </a:r>
          <a:endParaRPr lang="cs-CZ" sz="1200" dirty="0"/>
        </a:p>
      </dgm:t>
    </dgm:pt>
    <dgm:pt modelId="{B058C57C-1932-4F82-B960-E9ABCE39DA10}" type="parTrans" cxnId="{4B201E5A-B514-43A8-9FF2-13EE75C6267D}">
      <dgm:prSet/>
      <dgm:spPr/>
      <dgm:t>
        <a:bodyPr/>
        <a:lstStyle/>
        <a:p>
          <a:endParaRPr lang="cs-CZ"/>
        </a:p>
      </dgm:t>
    </dgm:pt>
    <dgm:pt modelId="{3EB8B75A-1CCF-4180-9542-77B7289E93F6}" type="sibTrans" cxnId="{4B201E5A-B514-43A8-9FF2-13EE75C6267D}">
      <dgm:prSet/>
      <dgm:spPr/>
      <dgm:t>
        <a:bodyPr/>
        <a:lstStyle/>
        <a:p>
          <a:endParaRPr lang="cs-CZ"/>
        </a:p>
      </dgm:t>
    </dgm:pt>
    <dgm:pt modelId="{CE8BA2DC-6A07-4136-AE2C-02E787173318}">
      <dgm:prSet phldrT="[Text]" custT="1"/>
      <dgm:spPr/>
      <dgm:t>
        <a:bodyPr/>
        <a:lstStyle/>
        <a:p>
          <a:r>
            <a:rPr lang="cs-CZ" sz="1200" dirty="0" smtClean="0"/>
            <a:t>Sociální služby/bydlení, sociální podnikání, zdravotní péče, vzdělávání, zateplování</a:t>
          </a:r>
          <a:endParaRPr lang="cs-CZ" sz="1200" dirty="0"/>
        </a:p>
      </dgm:t>
    </dgm:pt>
    <dgm:pt modelId="{2364E369-AC98-4AC6-8070-77B5CDF58140}" type="parTrans" cxnId="{2BE8E23A-86C2-47E7-AB01-A3AC2D35367C}">
      <dgm:prSet/>
      <dgm:spPr/>
      <dgm:t>
        <a:bodyPr/>
        <a:lstStyle/>
        <a:p>
          <a:endParaRPr lang="cs-CZ"/>
        </a:p>
      </dgm:t>
    </dgm:pt>
    <dgm:pt modelId="{1EF5AC0F-9C89-46BA-931D-093812BF1C36}" type="sibTrans" cxnId="{2BE8E23A-86C2-47E7-AB01-A3AC2D35367C}">
      <dgm:prSet/>
      <dgm:spPr/>
      <dgm:t>
        <a:bodyPr/>
        <a:lstStyle/>
        <a:p>
          <a:endParaRPr lang="cs-CZ"/>
        </a:p>
      </dgm:t>
    </dgm:pt>
    <dgm:pt modelId="{011776CB-E079-448D-8CBF-0D6A1B0031D4}">
      <dgm:prSet phldrT="[Text]"/>
      <dgm:spPr/>
      <dgm:t>
        <a:bodyPr/>
        <a:lstStyle/>
        <a:p>
          <a:endParaRPr lang="cs-CZ" sz="1100" dirty="0"/>
        </a:p>
      </dgm:t>
    </dgm:pt>
    <dgm:pt modelId="{96EFE842-57A1-4857-AB91-F6EC5AF4C58A}" type="parTrans" cxnId="{A37C4BF5-B775-4ED6-85F3-E253392DFE69}">
      <dgm:prSet/>
      <dgm:spPr/>
      <dgm:t>
        <a:bodyPr/>
        <a:lstStyle/>
        <a:p>
          <a:endParaRPr lang="cs-CZ"/>
        </a:p>
      </dgm:t>
    </dgm:pt>
    <dgm:pt modelId="{6E105E89-4A89-4F46-9629-6926A46E3211}" type="sibTrans" cxnId="{A37C4BF5-B775-4ED6-85F3-E253392DFE69}">
      <dgm:prSet/>
      <dgm:spPr/>
      <dgm:t>
        <a:bodyPr/>
        <a:lstStyle/>
        <a:p>
          <a:endParaRPr lang="cs-CZ"/>
        </a:p>
      </dgm:t>
    </dgm:pt>
    <dgm:pt modelId="{F883D463-9FC1-405D-86B6-DFDB1BF4DFD4}">
      <dgm:prSet phldrT="[Text]" custT="1"/>
      <dgm:spPr/>
      <dgm:t>
        <a:bodyPr/>
        <a:lstStyle/>
        <a:p>
          <a:r>
            <a:rPr lang="cs-CZ" sz="1200" dirty="0" smtClean="0"/>
            <a:t>Kulturní dědictví, e-Government, dokumenty územního rozvoje</a:t>
          </a:r>
          <a:endParaRPr lang="cs-CZ" sz="1200" dirty="0"/>
        </a:p>
      </dgm:t>
    </dgm:pt>
    <dgm:pt modelId="{4089294D-1236-4D90-A4CA-5ABFB48B4A69}" type="parTrans" cxnId="{C682256E-1973-4AC7-954E-3675913CCEA0}">
      <dgm:prSet/>
      <dgm:spPr/>
      <dgm:t>
        <a:bodyPr/>
        <a:lstStyle/>
        <a:p>
          <a:endParaRPr lang="cs-CZ"/>
        </a:p>
      </dgm:t>
    </dgm:pt>
    <dgm:pt modelId="{C7B43A55-CB70-4631-995C-E69EA77BC0FA}" type="sibTrans" cxnId="{C682256E-1973-4AC7-954E-3675913CCEA0}">
      <dgm:prSet/>
      <dgm:spPr/>
      <dgm:t>
        <a:bodyPr/>
        <a:lstStyle/>
        <a:p>
          <a:endParaRPr lang="cs-CZ"/>
        </a:p>
      </dgm:t>
    </dgm:pt>
    <dgm:pt modelId="{8A587B36-857B-41ED-B7A7-D47113F79935}" type="pres">
      <dgm:prSet presAssocID="{A518AB0A-7BED-45CC-8968-54C5D48470F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EB5DFD-492E-47C2-A4DD-BBD451AF4F4E}" type="pres">
      <dgm:prSet presAssocID="{38804BD3-7704-44DB-93A2-A6FB8DF386BF}" presName="comp" presStyleCnt="0"/>
      <dgm:spPr/>
    </dgm:pt>
    <dgm:pt modelId="{50CD8E78-60B6-449B-AD20-121950675E4A}" type="pres">
      <dgm:prSet presAssocID="{38804BD3-7704-44DB-93A2-A6FB8DF386BF}" presName="box" presStyleLbl="node1" presStyleIdx="0" presStyleCnt="4" custLinFactNeighborX="-8126"/>
      <dgm:spPr/>
      <dgm:t>
        <a:bodyPr/>
        <a:lstStyle/>
        <a:p>
          <a:endParaRPr lang="cs-CZ"/>
        </a:p>
      </dgm:t>
    </dgm:pt>
    <dgm:pt modelId="{C72FE72D-A4DA-4420-9D63-39C025359A7F}" type="pres">
      <dgm:prSet presAssocID="{38804BD3-7704-44DB-93A2-A6FB8DF386BF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cs-CZ"/>
        </a:p>
      </dgm:t>
    </dgm:pt>
    <dgm:pt modelId="{66C8A01D-04C6-4396-8787-43DC36C8480A}" type="pres">
      <dgm:prSet presAssocID="{38804BD3-7704-44DB-93A2-A6FB8DF386B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AC31F7-E6D2-45E8-BD17-C2F01F80D57E}" type="pres">
      <dgm:prSet presAssocID="{97E853D5-3B2B-4DCE-BF44-F459F80E6EE5}" presName="spacer" presStyleCnt="0"/>
      <dgm:spPr/>
    </dgm:pt>
    <dgm:pt modelId="{B249F259-2691-44EA-A647-C688963D4FA1}" type="pres">
      <dgm:prSet presAssocID="{855CB492-B9C1-4831-9453-D02DC01556CB}" presName="comp" presStyleCnt="0"/>
      <dgm:spPr/>
    </dgm:pt>
    <dgm:pt modelId="{D220A56B-34B4-4DD0-B125-97D865139D92}" type="pres">
      <dgm:prSet presAssocID="{855CB492-B9C1-4831-9453-D02DC01556CB}" presName="box" presStyleLbl="node1" presStyleIdx="1" presStyleCnt="4"/>
      <dgm:spPr/>
      <dgm:t>
        <a:bodyPr/>
        <a:lstStyle/>
        <a:p>
          <a:endParaRPr lang="cs-CZ"/>
        </a:p>
      </dgm:t>
    </dgm:pt>
    <dgm:pt modelId="{AC85F51E-059B-4E4B-88C8-BEEAF6E6C8CB}" type="pres">
      <dgm:prSet presAssocID="{855CB492-B9C1-4831-9453-D02DC01556CB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cs-CZ"/>
        </a:p>
      </dgm:t>
    </dgm:pt>
    <dgm:pt modelId="{6E62D4D7-9191-4501-B151-D627F722878F}" type="pres">
      <dgm:prSet presAssocID="{855CB492-B9C1-4831-9453-D02DC01556C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1F83A2-5DE7-4DB3-AC2F-3437098DDD8C}" type="pres">
      <dgm:prSet presAssocID="{89B1A5F6-0C83-44AA-BDC4-F0486C8FEB1C}" presName="spacer" presStyleCnt="0"/>
      <dgm:spPr/>
    </dgm:pt>
    <dgm:pt modelId="{42D704DB-7DF6-440E-B7C9-644A864B0BFF}" type="pres">
      <dgm:prSet presAssocID="{D74C87B0-8199-4D82-97CA-8716D0810C88}" presName="comp" presStyleCnt="0"/>
      <dgm:spPr/>
    </dgm:pt>
    <dgm:pt modelId="{9A27448D-784B-4861-9334-121A223779B3}" type="pres">
      <dgm:prSet presAssocID="{D74C87B0-8199-4D82-97CA-8716D0810C88}" presName="box" presStyleLbl="node1" presStyleIdx="2" presStyleCnt="4"/>
      <dgm:spPr/>
      <dgm:t>
        <a:bodyPr/>
        <a:lstStyle/>
        <a:p>
          <a:endParaRPr lang="cs-CZ"/>
        </a:p>
      </dgm:t>
    </dgm:pt>
    <dgm:pt modelId="{CB3108F3-6AC6-46B9-815A-42013ADAA734}" type="pres">
      <dgm:prSet presAssocID="{D74C87B0-8199-4D82-97CA-8716D0810C88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cs-CZ"/>
        </a:p>
      </dgm:t>
    </dgm:pt>
    <dgm:pt modelId="{614AE268-84D0-4EF9-B74B-195569128116}" type="pres">
      <dgm:prSet presAssocID="{D74C87B0-8199-4D82-97CA-8716D0810C8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0D9C1A-F7EF-4C42-8E40-E43DCD410462}" type="pres">
      <dgm:prSet presAssocID="{63D68963-997E-49B1-9594-476FD97AA95B}" presName="spacer" presStyleCnt="0"/>
      <dgm:spPr/>
    </dgm:pt>
    <dgm:pt modelId="{8E18C6B9-65AB-4143-ACFB-F77B95B74E4A}" type="pres">
      <dgm:prSet presAssocID="{D3784C62-6E03-4E88-AA8E-EC0DCEAD96BC}" presName="comp" presStyleCnt="0"/>
      <dgm:spPr/>
    </dgm:pt>
    <dgm:pt modelId="{9E808720-DA3C-4D88-83BC-C88B0AC710F3}" type="pres">
      <dgm:prSet presAssocID="{D3784C62-6E03-4E88-AA8E-EC0DCEAD96BC}" presName="box" presStyleLbl="node1" presStyleIdx="3" presStyleCnt="4" custLinFactNeighborX="-6703" custLinFactNeighborY="252"/>
      <dgm:spPr/>
      <dgm:t>
        <a:bodyPr/>
        <a:lstStyle/>
        <a:p>
          <a:endParaRPr lang="cs-CZ"/>
        </a:p>
      </dgm:t>
    </dgm:pt>
    <dgm:pt modelId="{5C5B56BD-76A1-46D2-95E9-D7A31171320F}" type="pres">
      <dgm:prSet presAssocID="{D3784C62-6E03-4E88-AA8E-EC0DCEAD96BC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cs-CZ"/>
        </a:p>
      </dgm:t>
    </dgm:pt>
    <dgm:pt modelId="{C47FD7BB-128E-4643-98CA-3F319452AC98}" type="pres">
      <dgm:prSet presAssocID="{D3784C62-6E03-4E88-AA8E-EC0DCEAD96B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38F51DE-8E25-4857-B3F8-75840DF3F177}" srcId="{A518AB0A-7BED-45CC-8968-54C5D48470FD}" destId="{D3784C62-6E03-4E88-AA8E-EC0DCEAD96BC}" srcOrd="3" destOrd="0" parTransId="{9D3428C1-5D9B-4B48-89F0-11E980CE6367}" sibTransId="{7AF4961A-ED0F-4EDC-8D12-D24EE5DE0A42}"/>
    <dgm:cxn modelId="{C48F6B80-8402-4963-8135-9DD071FA69D4}" type="presOf" srcId="{CE8BA2DC-6A07-4136-AE2C-02E787173318}" destId="{6E62D4D7-9191-4501-B151-D627F722878F}" srcOrd="1" destOrd="3" presId="urn:microsoft.com/office/officeart/2005/8/layout/vList4#1"/>
    <dgm:cxn modelId="{E03A008C-FD86-4DEB-BB44-273F7071503A}" type="presOf" srcId="{F883D463-9FC1-405D-86B6-DFDB1BF4DFD4}" destId="{9A27448D-784B-4861-9334-121A223779B3}" srcOrd="0" destOrd="3" presId="urn:microsoft.com/office/officeart/2005/8/layout/vList4#1"/>
    <dgm:cxn modelId="{43E4631A-4AB0-471C-A010-9F30BF8777EB}" type="presOf" srcId="{9BEAB610-B179-412C-A911-0AE990A76040}" destId="{50CD8E78-60B6-449B-AD20-121950675E4A}" srcOrd="0" destOrd="3" presId="urn:microsoft.com/office/officeart/2005/8/layout/vList4#1"/>
    <dgm:cxn modelId="{491CE1F1-827B-44D0-BF3D-7230687E1D8F}" type="presOf" srcId="{38804BD3-7704-44DB-93A2-A6FB8DF386BF}" destId="{66C8A01D-04C6-4396-8787-43DC36C8480A}" srcOrd="1" destOrd="0" presId="urn:microsoft.com/office/officeart/2005/8/layout/vList4#1"/>
    <dgm:cxn modelId="{44ECE1D5-24D2-4127-8607-3C57EA01A98B}" type="presOf" srcId="{A518AB0A-7BED-45CC-8968-54C5D48470FD}" destId="{8A587B36-857B-41ED-B7A7-D47113F79935}" srcOrd="0" destOrd="0" presId="urn:microsoft.com/office/officeart/2005/8/layout/vList4#1"/>
    <dgm:cxn modelId="{15A7B2A0-6A73-413A-BB86-87F351908914}" srcId="{38804BD3-7704-44DB-93A2-A6FB8DF386BF}" destId="{C5C86733-1C4E-4ABE-BC8B-70E73BF8076C}" srcOrd="0" destOrd="0" parTransId="{AEF1FBBF-C95F-45ED-A8E1-CE69CDF9D44F}" sibTransId="{286C2363-6DA5-4FB5-8346-569610400F7C}"/>
    <dgm:cxn modelId="{DB72D6D1-EDDC-4097-AAF3-16CE7A18BCDD}" type="presOf" srcId="{F883D463-9FC1-405D-86B6-DFDB1BF4DFD4}" destId="{614AE268-84D0-4EF9-B74B-195569128116}" srcOrd="1" destOrd="3" presId="urn:microsoft.com/office/officeart/2005/8/layout/vList4#1"/>
    <dgm:cxn modelId="{C682256E-1973-4AC7-954E-3675913CCEA0}" srcId="{D74C87B0-8199-4D82-97CA-8716D0810C88}" destId="{F883D463-9FC1-405D-86B6-DFDB1BF4DFD4}" srcOrd="2" destOrd="0" parTransId="{4089294D-1236-4D90-A4CA-5ABFB48B4A69}" sibTransId="{C7B43A55-CB70-4631-995C-E69EA77BC0FA}"/>
    <dgm:cxn modelId="{4B201E5A-B514-43A8-9FF2-13EE75C6267D}" srcId="{38804BD3-7704-44DB-93A2-A6FB8DF386BF}" destId="{9BEAB610-B179-412C-A911-0AE990A76040}" srcOrd="2" destOrd="0" parTransId="{B058C57C-1932-4F82-B960-E9ABCE39DA10}" sibTransId="{3EB8B75A-1CCF-4180-9542-77B7289E93F6}"/>
    <dgm:cxn modelId="{89C14EE4-E88B-4C60-84A5-A6954BA592CF}" type="presOf" srcId="{CE8BA2DC-6A07-4136-AE2C-02E787173318}" destId="{D220A56B-34B4-4DD0-B125-97D865139D92}" srcOrd="0" destOrd="3" presId="urn:microsoft.com/office/officeart/2005/8/layout/vList4#1"/>
    <dgm:cxn modelId="{7442FBE8-417F-4111-B6ED-AEAE7C9C435B}" srcId="{855CB492-B9C1-4831-9453-D02DC01556CB}" destId="{75152ED6-09D4-4CB2-B330-0EBA2A1F6BEE}" srcOrd="1" destOrd="0" parTransId="{CC109D3F-9445-4552-9CA0-A9E9B002361B}" sibTransId="{C930B535-36DD-47E2-9858-8F6E44F2C9EA}"/>
    <dgm:cxn modelId="{C24637CF-C536-4D9C-8361-0700C95E2D50}" type="presOf" srcId="{C5C86733-1C4E-4ABE-BC8B-70E73BF8076C}" destId="{50CD8E78-60B6-449B-AD20-121950675E4A}" srcOrd="0" destOrd="1" presId="urn:microsoft.com/office/officeart/2005/8/layout/vList4#1"/>
    <dgm:cxn modelId="{CC11735D-CD9A-491C-AEF0-7073EE76FB85}" srcId="{A518AB0A-7BED-45CC-8968-54C5D48470FD}" destId="{D74C87B0-8199-4D82-97CA-8716D0810C88}" srcOrd="2" destOrd="0" parTransId="{BA6FD47A-7786-47D8-9381-A1E3D218F4E4}" sibTransId="{63D68963-997E-49B1-9594-476FD97AA95B}"/>
    <dgm:cxn modelId="{1748B280-CB42-49DE-AF4F-B8DE667BDBBF}" type="presOf" srcId="{098ADAF1-68DC-4019-95EC-CF9DEA0595F5}" destId="{D220A56B-34B4-4DD0-B125-97D865139D92}" srcOrd="0" destOrd="1" presId="urn:microsoft.com/office/officeart/2005/8/layout/vList4#1"/>
    <dgm:cxn modelId="{DC478773-C6CC-4E8E-9071-ECCDF2C2EF2E}" srcId="{38804BD3-7704-44DB-93A2-A6FB8DF386BF}" destId="{A8C219C7-9F00-4E75-8B16-481975849224}" srcOrd="1" destOrd="0" parTransId="{3D529C3B-331C-4A53-8447-64F92C02A4C9}" sibTransId="{7EDC45D9-79A5-434A-AB8A-41008476D2F4}"/>
    <dgm:cxn modelId="{F9D41270-3A2F-4EC6-BDA9-941675DD3C45}" type="presOf" srcId="{75152ED6-09D4-4CB2-B330-0EBA2A1F6BEE}" destId="{6E62D4D7-9191-4501-B151-D627F722878F}" srcOrd="1" destOrd="2" presId="urn:microsoft.com/office/officeart/2005/8/layout/vList4#1"/>
    <dgm:cxn modelId="{EA7CEAE9-9CDB-44C4-8605-DD903EA7FD2D}" type="presOf" srcId="{273BDC39-9757-4293-83AA-A9E9CC915DA0}" destId="{9A27448D-784B-4861-9334-121A223779B3}" srcOrd="0" destOrd="2" presId="urn:microsoft.com/office/officeart/2005/8/layout/vList4#1"/>
    <dgm:cxn modelId="{B64F7126-809B-46FA-8512-AB45C1CB52DD}" srcId="{A518AB0A-7BED-45CC-8968-54C5D48470FD}" destId="{38804BD3-7704-44DB-93A2-A6FB8DF386BF}" srcOrd="0" destOrd="0" parTransId="{5AECA738-EC58-4AD8-B30B-720E0E369E9D}" sibTransId="{97E853D5-3B2B-4DCE-BF44-F459F80E6EE5}"/>
    <dgm:cxn modelId="{663A2F0D-94B5-489B-BF4E-AF5BCEA38159}" type="presOf" srcId="{34C60AC1-3BAF-4349-9B04-1EBEAA6874AE}" destId="{614AE268-84D0-4EF9-B74B-195569128116}" srcOrd="1" destOrd="1" presId="urn:microsoft.com/office/officeart/2005/8/layout/vList4#1"/>
    <dgm:cxn modelId="{B83B8B9F-67FC-43FB-8D48-FCE72AC2E25B}" type="presOf" srcId="{855CB492-B9C1-4831-9453-D02DC01556CB}" destId="{D220A56B-34B4-4DD0-B125-97D865139D92}" srcOrd="0" destOrd="0" presId="urn:microsoft.com/office/officeart/2005/8/layout/vList4#1"/>
    <dgm:cxn modelId="{E1E70704-B184-417B-9262-1209773EB354}" srcId="{A518AB0A-7BED-45CC-8968-54C5D48470FD}" destId="{855CB492-B9C1-4831-9453-D02DC01556CB}" srcOrd="1" destOrd="0" parTransId="{46A500E4-F521-4FED-80BC-55EF97D6434D}" sibTransId="{89B1A5F6-0C83-44AA-BDC4-F0486C8FEB1C}"/>
    <dgm:cxn modelId="{FAA9720B-49DD-4D56-8460-6F0E0E6B5929}" type="presOf" srcId="{273BDC39-9757-4293-83AA-A9E9CC915DA0}" destId="{614AE268-84D0-4EF9-B74B-195569128116}" srcOrd="1" destOrd="2" presId="urn:microsoft.com/office/officeart/2005/8/layout/vList4#1"/>
    <dgm:cxn modelId="{22A4B3FA-36D4-4CC8-BAEC-2C18A5DD1C90}" type="presOf" srcId="{A8C219C7-9F00-4E75-8B16-481975849224}" destId="{50CD8E78-60B6-449B-AD20-121950675E4A}" srcOrd="0" destOrd="2" presId="urn:microsoft.com/office/officeart/2005/8/layout/vList4#1"/>
    <dgm:cxn modelId="{2BE8E23A-86C2-47E7-AB01-A3AC2D35367C}" srcId="{855CB492-B9C1-4831-9453-D02DC01556CB}" destId="{CE8BA2DC-6A07-4136-AE2C-02E787173318}" srcOrd="2" destOrd="0" parTransId="{2364E369-AC98-4AC6-8070-77B5CDF58140}" sibTransId="{1EF5AC0F-9C89-46BA-931D-093812BF1C36}"/>
    <dgm:cxn modelId="{2744A06A-0636-4842-BE64-45EC39D46DAE}" type="presOf" srcId="{855CB492-B9C1-4831-9453-D02DC01556CB}" destId="{6E62D4D7-9191-4501-B151-D627F722878F}" srcOrd="1" destOrd="0" presId="urn:microsoft.com/office/officeart/2005/8/layout/vList4#1"/>
    <dgm:cxn modelId="{85AE177D-6C20-4BBC-8380-D2D7DC42E269}" type="presOf" srcId="{9BEAB610-B179-412C-A911-0AE990A76040}" destId="{66C8A01D-04C6-4396-8787-43DC36C8480A}" srcOrd="1" destOrd="3" presId="urn:microsoft.com/office/officeart/2005/8/layout/vList4#1"/>
    <dgm:cxn modelId="{6BA7921E-30FC-4AA9-808E-66D369803EF7}" type="presOf" srcId="{A8C219C7-9F00-4E75-8B16-481975849224}" destId="{66C8A01D-04C6-4396-8787-43DC36C8480A}" srcOrd="1" destOrd="2" presId="urn:microsoft.com/office/officeart/2005/8/layout/vList4#1"/>
    <dgm:cxn modelId="{D681E23F-7084-4C70-AA9D-002B45FAA77D}" type="presOf" srcId="{098ADAF1-68DC-4019-95EC-CF9DEA0595F5}" destId="{6E62D4D7-9191-4501-B151-D627F722878F}" srcOrd="1" destOrd="1" presId="urn:microsoft.com/office/officeart/2005/8/layout/vList4#1"/>
    <dgm:cxn modelId="{83978BC7-57BA-426E-8FD4-9D65846E2BE2}" type="presOf" srcId="{C5C86733-1C4E-4ABE-BC8B-70E73BF8076C}" destId="{66C8A01D-04C6-4396-8787-43DC36C8480A}" srcOrd="1" destOrd="1" presId="urn:microsoft.com/office/officeart/2005/8/layout/vList4#1"/>
    <dgm:cxn modelId="{A66EEE64-A476-4756-8815-45F056E4074C}" type="presOf" srcId="{75152ED6-09D4-4CB2-B330-0EBA2A1F6BEE}" destId="{D220A56B-34B4-4DD0-B125-97D865139D92}" srcOrd="0" destOrd="2" presId="urn:microsoft.com/office/officeart/2005/8/layout/vList4#1"/>
    <dgm:cxn modelId="{A67CA949-7055-48BB-A1B1-82D5C8BCA951}" type="presOf" srcId="{34C60AC1-3BAF-4349-9B04-1EBEAA6874AE}" destId="{9A27448D-784B-4861-9334-121A223779B3}" srcOrd="0" destOrd="1" presId="urn:microsoft.com/office/officeart/2005/8/layout/vList4#1"/>
    <dgm:cxn modelId="{CF6D3D8A-7289-43F1-82F2-5F5C4672169C}" srcId="{D74C87B0-8199-4D82-97CA-8716D0810C88}" destId="{273BDC39-9757-4293-83AA-A9E9CC915DA0}" srcOrd="1" destOrd="0" parTransId="{982DFF29-8236-4E99-97CE-FD76D273CBEC}" sibTransId="{13EEE600-D28C-4CBF-9128-6CDA52976D52}"/>
    <dgm:cxn modelId="{EEA34759-C85A-442B-BEDA-E0F738998AB6}" type="presOf" srcId="{011776CB-E079-448D-8CBF-0D6A1B0031D4}" destId="{614AE268-84D0-4EF9-B74B-195569128116}" srcOrd="1" destOrd="4" presId="urn:microsoft.com/office/officeart/2005/8/layout/vList4#1"/>
    <dgm:cxn modelId="{5F9A8F30-38AD-4A80-A496-4AE435AD69FC}" type="presOf" srcId="{011776CB-E079-448D-8CBF-0D6A1B0031D4}" destId="{9A27448D-784B-4861-9334-121A223779B3}" srcOrd="0" destOrd="4" presId="urn:microsoft.com/office/officeart/2005/8/layout/vList4#1"/>
    <dgm:cxn modelId="{7FEF7A97-1A95-4FA5-8D80-FE058B5FF680}" type="presOf" srcId="{38804BD3-7704-44DB-93A2-A6FB8DF386BF}" destId="{50CD8E78-60B6-449B-AD20-121950675E4A}" srcOrd="0" destOrd="0" presId="urn:microsoft.com/office/officeart/2005/8/layout/vList4#1"/>
    <dgm:cxn modelId="{A37C4BF5-B775-4ED6-85F3-E253392DFE69}" srcId="{D74C87B0-8199-4D82-97CA-8716D0810C88}" destId="{011776CB-E079-448D-8CBF-0D6A1B0031D4}" srcOrd="3" destOrd="0" parTransId="{96EFE842-57A1-4857-AB91-F6EC5AF4C58A}" sibTransId="{6E105E89-4A89-4F46-9629-6926A46E3211}"/>
    <dgm:cxn modelId="{4C46E60F-EE71-4B6A-A9C0-941262DBD81C}" type="presOf" srcId="{D3784C62-6E03-4E88-AA8E-EC0DCEAD96BC}" destId="{C47FD7BB-128E-4643-98CA-3F319452AC98}" srcOrd="1" destOrd="0" presId="urn:microsoft.com/office/officeart/2005/8/layout/vList4#1"/>
    <dgm:cxn modelId="{05133EA4-7187-4D7B-856F-5E0725EA4C5E}" type="presOf" srcId="{D74C87B0-8199-4D82-97CA-8716D0810C88}" destId="{9A27448D-784B-4861-9334-121A223779B3}" srcOrd="0" destOrd="0" presId="urn:microsoft.com/office/officeart/2005/8/layout/vList4#1"/>
    <dgm:cxn modelId="{3D52D5DF-88CF-4499-8222-584F5AB467B0}" srcId="{D74C87B0-8199-4D82-97CA-8716D0810C88}" destId="{34C60AC1-3BAF-4349-9B04-1EBEAA6874AE}" srcOrd="0" destOrd="0" parTransId="{B31C10BD-BE4E-4EEF-981F-25C40EBC00D4}" sibTransId="{23EAEF30-F210-45C2-A3C7-7E5016B64A98}"/>
    <dgm:cxn modelId="{0CF148C4-4CAC-4A1F-BC12-5E6D9354F463}" type="presOf" srcId="{D74C87B0-8199-4D82-97CA-8716D0810C88}" destId="{614AE268-84D0-4EF9-B74B-195569128116}" srcOrd="1" destOrd="0" presId="urn:microsoft.com/office/officeart/2005/8/layout/vList4#1"/>
    <dgm:cxn modelId="{0D1EA085-623E-4D57-808B-B23AF2C24995}" srcId="{855CB492-B9C1-4831-9453-D02DC01556CB}" destId="{098ADAF1-68DC-4019-95EC-CF9DEA0595F5}" srcOrd="0" destOrd="0" parTransId="{BBC28CAB-1411-42FD-AE69-490F5FA47BCC}" sibTransId="{3601A7EA-3FDB-4E9C-A299-B4AF145636B4}"/>
    <dgm:cxn modelId="{CCC1BE77-17C1-4509-829A-D5FEAAB0E5F1}" type="presOf" srcId="{D3784C62-6E03-4E88-AA8E-EC0DCEAD96BC}" destId="{9E808720-DA3C-4D88-83BC-C88B0AC710F3}" srcOrd="0" destOrd="0" presId="urn:microsoft.com/office/officeart/2005/8/layout/vList4#1"/>
    <dgm:cxn modelId="{A572D0AC-C062-4DEF-A77E-5FDFB3F13B13}" type="presParOf" srcId="{8A587B36-857B-41ED-B7A7-D47113F79935}" destId="{64EB5DFD-492E-47C2-A4DD-BBD451AF4F4E}" srcOrd="0" destOrd="0" presId="urn:microsoft.com/office/officeart/2005/8/layout/vList4#1"/>
    <dgm:cxn modelId="{31B279C4-2A60-41A9-89EB-D49A85F1FDD7}" type="presParOf" srcId="{64EB5DFD-492E-47C2-A4DD-BBD451AF4F4E}" destId="{50CD8E78-60B6-449B-AD20-121950675E4A}" srcOrd="0" destOrd="0" presId="urn:microsoft.com/office/officeart/2005/8/layout/vList4#1"/>
    <dgm:cxn modelId="{14F6A00B-64B6-42FD-AE2C-AD50F1451AF8}" type="presParOf" srcId="{64EB5DFD-492E-47C2-A4DD-BBD451AF4F4E}" destId="{C72FE72D-A4DA-4420-9D63-39C025359A7F}" srcOrd="1" destOrd="0" presId="urn:microsoft.com/office/officeart/2005/8/layout/vList4#1"/>
    <dgm:cxn modelId="{230A5819-75FE-4A25-811C-0CBFECF92027}" type="presParOf" srcId="{64EB5DFD-492E-47C2-A4DD-BBD451AF4F4E}" destId="{66C8A01D-04C6-4396-8787-43DC36C8480A}" srcOrd="2" destOrd="0" presId="urn:microsoft.com/office/officeart/2005/8/layout/vList4#1"/>
    <dgm:cxn modelId="{6FDAE346-A212-4829-8498-3DFF045311E6}" type="presParOf" srcId="{8A587B36-857B-41ED-B7A7-D47113F79935}" destId="{93AC31F7-E6D2-45E8-BD17-C2F01F80D57E}" srcOrd="1" destOrd="0" presId="urn:microsoft.com/office/officeart/2005/8/layout/vList4#1"/>
    <dgm:cxn modelId="{BCEFBDA4-394E-4A5F-80DD-8CAA72495095}" type="presParOf" srcId="{8A587B36-857B-41ED-B7A7-D47113F79935}" destId="{B249F259-2691-44EA-A647-C688963D4FA1}" srcOrd="2" destOrd="0" presId="urn:microsoft.com/office/officeart/2005/8/layout/vList4#1"/>
    <dgm:cxn modelId="{F29DEB29-1035-4D57-BC07-5AE26133FA3C}" type="presParOf" srcId="{B249F259-2691-44EA-A647-C688963D4FA1}" destId="{D220A56B-34B4-4DD0-B125-97D865139D92}" srcOrd="0" destOrd="0" presId="urn:microsoft.com/office/officeart/2005/8/layout/vList4#1"/>
    <dgm:cxn modelId="{58AD0729-1953-4CAA-8B53-517C4A1B59FE}" type="presParOf" srcId="{B249F259-2691-44EA-A647-C688963D4FA1}" destId="{AC85F51E-059B-4E4B-88C8-BEEAF6E6C8CB}" srcOrd="1" destOrd="0" presId="urn:microsoft.com/office/officeart/2005/8/layout/vList4#1"/>
    <dgm:cxn modelId="{EA59897F-7E25-4A02-ACC7-E3F67DD21AA7}" type="presParOf" srcId="{B249F259-2691-44EA-A647-C688963D4FA1}" destId="{6E62D4D7-9191-4501-B151-D627F722878F}" srcOrd="2" destOrd="0" presId="urn:microsoft.com/office/officeart/2005/8/layout/vList4#1"/>
    <dgm:cxn modelId="{33B588DB-231E-4335-84FC-6B341D72C5E1}" type="presParOf" srcId="{8A587B36-857B-41ED-B7A7-D47113F79935}" destId="{821F83A2-5DE7-4DB3-AC2F-3437098DDD8C}" srcOrd="3" destOrd="0" presId="urn:microsoft.com/office/officeart/2005/8/layout/vList4#1"/>
    <dgm:cxn modelId="{29539802-A964-45D4-8163-4EDF2BE3BCE8}" type="presParOf" srcId="{8A587B36-857B-41ED-B7A7-D47113F79935}" destId="{42D704DB-7DF6-440E-B7C9-644A864B0BFF}" srcOrd="4" destOrd="0" presId="urn:microsoft.com/office/officeart/2005/8/layout/vList4#1"/>
    <dgm:cxn modelId="{C9508D3C-9534-4D6B-B393-B03C8D591600}" type="presParOf" srcId="{42D704DB-7DF6-440E-B7C9-644A864B0BFF}" destId="{9A27448D-784B-4861-9334-121A223779B3}" srcOrd="0" destOrd="0" presId="urn:microsoft.com/office/officeart/2005/8/layout/vList4#1"/>
    <dgm:cxn modelId="{D2955174-C16F-4968-9B94-22FDB41BFBCA}" type="presParOf" srcId="{42D704DB-7DF6-440E-B7C9-644A864B0BFF}" destId="{CB3108F3-6AC6-46B9-815A-42013ADAA734}" srcOrd="1" destOrd="0" presId="urn:microsoft.com/office/officeart/2005/8/layout/vList4#1"/>
    <dgm:cxn modelId="{5C463B75-E41D-4D9D-88C8-6C2484E5B132}" type="presParOf" srcId="{42D704DB-7DF6-440E-B7C9-644A864B0BFF}" destId="{614AE268-84D0-4EF9-B74B-195569128116}" srcOrd="2" destOrd="0" presId="urn:microsoft.com/office/officeart/2005/8/layout/vList4#1"/>
    <dgm:cxn modelId="{DDFE2A0F-CC47-43E6-9089-13937CCD4F55}" type="presParOf" srcId="{8A587B36-857B-41ED-B7A7-D47113F79935}" destId="{540D9C1A-F7EF-4C42-8E40-E43DCD410462}" srcOrd="5" destOrd="0" presId="urn:microsoft.com/office/officeart/2005/8/layout/vList4#1"/>
    <dgm:cxn modelId="{0930DF05-C0AD-45D8-984C-588BC07A247C}" type="presParOf" srcId="{8A587B36-857B-41ED-B7A7-D47113F79935}" destId="{8E18C6B9-65AB-4143-ACFB-F77B95B74E4A}" srcOrd="6" destOrd="0" presId="urn:microsoft.com/office/officeart/2005/8/layout/vList4#1"/>
    <dgm:cxn modelId="{C10F90BE-CB8C-49D0-AAC0-9E755BD44A57}" type="presParOf" srcId="{8E18C6B9-65AB-4143-ACFB-F77B95B74E4A}" destId="{9E808720-DA3C-4D88-83BC-C88B0AC710F3}" srcOrd="0" destOrd="0" presId="urn:microsoft.com/office/officeart/2005/8/layout/vList4#1"/>
    <dgm:cxn modelId="{A825258E-6393-4D5C-ADF5-E0ABA3586864}" type="presParOf" srcId="{8E18C6B9-65AB-4143-ACFB-F77B95B74E4A}" destId="{5C5B56BD-76A1-46D2-95E9-D7A31171320F}" srcOrd="1" destOrd="0" presId="urn:microsoft.com/office/officeart/2005/8/layout/vList4#1"/>
    <dgm:cxn modelId="{215D4CF6-47E3-4B22-84D1-0D5BFFFEB926}" type="presParOf" srcId="{8E18C6B9-65AB-4143-ACFB-F77B95B74E4A}" destId="{C47FD7BB-128E-4643-98CA-3F319452AC9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D8E78-60B6-449B-AD20-121950675E4A}">
      <dsp:nvSpPr>
        <dsp:cNvPr id="0" name=""/>
        <dsp:cNvSpPr/>
      </dsp:nvSpPr>
      <dsp:spPr>
        <a:xfrm>
          <a:off x="0" y="0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1 - Infrastruktura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Konkurenceschopné, dostupné a bezpečné regiony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1,6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Doprava, integrované dopravní systémy, IZS</a:t>
          </a:r>
          <a:endParaRPr lang="cs-CZ" sz="1200" kern="1200" dirty="0"/>
        </a:p>
      </dsp:txBody>
      <dsp:txXfrm>
        <a:off x="1751113" y="0"/>
        <a:ext cx="6478486" cy="1051932"/>
      </dsp:txXfrm>
    </dsp:sp>
    <dsp:sp modelId="{C72FE72D-A4DA-4420-9D63-39C025359A7F}">
      <dsp:nvSpPr>
        <dsp:cNvPr id="0" name=""/>
        <dsp:cNvSpPr/>
      </dsp:nvSpPr>
      <dsp:spPr>
        <a:xfrm>
          <a:off x="105193" y="105193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20A56B-34B4-4DD0-B125-97D865139D92}">
      <dsp:nvSpPr>
        <dsp:cNvPr id="0" name=""/>
        <dsp:cNvSpPr/>
      </dsp:nvSpPr>
      <dsp:spPr>
        <a:xfrm>
          <a:off x="0" y="1157126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2 - Lidé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Zkvalitnění veřejných služeb a podmínek života pro obyvatele regionů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1,7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Sociální služby/bydlení, sociální podnikání, zdravotní péče, vzdělávání, zateplování</a:t>
          </a:r>
          <a:endParaRPr lang="cs-CZ" sz="1200" kern="1200" dirty="0"/>
        </a:p>
      </dsp:txBody>
      <dsp:txXfrm>
        <a:off x="1751113" y="1157126"/>
        <a:ext cx="6478486" cy="1051932"/>
      </dsp:txXfrm>
    </dsp:sp>
    <dsp:sp modelId="{AC85F51E-059B-4E4B-88C8-BEEAF6E6C8CB}">
      <dsp:nvSpPr>
        <dsp:cNvPr id="0" name=""/>
        <dsp:cNvSpPr/>
      </dsp:nvSpPr>
      <dsp:spPr>
        <a:xfrm>
          <a:off x="105193" y="1262319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27448D-784B-4861-9334-121A223779B3}">
      <dsp:nvSpPr>
        <dsp:cNvPr id="0" name=""/>
        <dsp:cNvSpPr/>
      </dsp:nvSpPr>
      <dsp:spPr>
        <a:xfrm>
          <a:off x="0" y="2314252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3 - Instituce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Dobrá správa území a zefektivnění veřejných institucí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0,8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Kulturní dědictví, e-Government, dokumenty územního rozvoje</a:t>
          </a:r>
          <a:endParaRPr lang="cs-CZ" sz="12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100" kern="1200" dirty="0"/>
        </a:p>
      </dsp:txBody>
      <dsp:txXfrm>
        <a:off x="1751113" y="2314252"/>
        <a:ext cx="6478486" cy="1051932"/>
      </dsp:txXfrm>
    </dsp:sp>
    <dsp:sp modelId="{CB3108F3-6AC6-46B9-815A-42013ADAA734}">
      <dsp:nvSpPr>
        <dsp:cNvPr id="0" name=""/>
        <dsp:cNvSpPr/>
      </dsp:nvSpPr>
      <dsp:spPr>
        <a:xfrm>
          <a:off x="105193" y="2419445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808720-DA3C-4D88-83BC-C88B0AC710F3}">
      <dsp:nvSpPr>
        <dsp:cNvPr id="0" name=""/>
        <dsp:cNvSpPr/>
      </dsp:nvSpPr>
      <dsp:spPr>
        <a:xfrm>
          <a:off x="0" y="3474029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b="1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4 - Komunitně vedený místní rozvoj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 - </a:t>
          </a:r>
          <a:r>
            <a:rPr lang="cs-CZ" sz="1200" kern="1200" dirty="0" smtClean="0"/>
            <a:t>Alokace 390 mil. EUR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  - Posílení CLLD, provozní a animační náklady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 </a:t>
          </a:r>
          <a:endParaRPr lang="cs-CZ" sz="1800" kern="1200" dirty="0"/>
        </a:p>
      </dsp:txBody>
      <dsp:txXfrm>
        <a:off x="1751113" y="3474029"/>
        <a:ext cx="6478486" cy="1051932"/>
      </dsp:txXfrm>
    </dsp:sp>
    <dsp:sp modelId="{5C5B56BD-76A1-46D2-95E9-D7A31171320F}">
      <dsp:nvSpPr>
        <dsp:cNvPr id="0" name=""/>
        <dsp:cNvSpPr/>
      </dsp:nvSpPr>
      <dsp:spPr>
        <a:xfrm>
          <a:off x="105193" y="3576571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4BFC9-6853-4F11-B099-B6E7A7DE25AF}" type="datetimeFigureOut">
              <a:rPr lang="cs-CZ" smtClean="0"/>
              <a:pPr/>
              <a:t>8.12.2015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3802C-BCE2-40B3-B11D-79108D7A89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810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05DDF-5111-4143-A825-FFA1D2B19362}" type="datetimeFigureOut">
              <a:rPr lang="cs-CZ" smtClean="0"/>
              <a:pPr/>
              <a:t>8.12.2015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725A5-20D6-492F-AB0E-E6402F0F8C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68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BE9683-DCA1-4D29-A1E5-EBDFC7E9286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A6E95-259B-4713-AF1E-8B4EEEFE878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2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EE65AD-F62A-4B4A-A85B-83F31EFFECE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5F715-6D26-4684-93C5-E00CE833049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0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20F964-EA3D-41D0-97A3-658755B0D27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DAA27-8ED0-4865-8A2F-7C1EB51A855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1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8F71AC-FDB0-4430-B852-EAD316855ED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7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17C547-04B9-493A-B743-84B3CB6E1FA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89B38-8D97-45FA-A46C-589A0C1551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64497A-0ADB-437E-B237-1D59F4E92B4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8282A-5FA8-4A7E-A999-D1CDD5684B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6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6E777A-EBE4-43EE-B16C-1D14EB13142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5A841-A1B5-4CDD-964C-13A8A1F499C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7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BE49B-9DD5-4652-9180-96D6A108E91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15F04-57A1-4D14-828C-D5AC9F011B9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5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18EB08-8B8E-40F1-BC4B-813AA6EBF55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1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D52F52-9068-44ED-8E35-96BB550F443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D827B-4EEC-4510-A50B-38305E8E62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2E694-7E52-4737-9917-0B0EDB8FE6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39782-32F4-42C5-9D55-E21C09DF566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7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 amt="2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fld id="{B6B818D7-4D69-C74B-856A-11258C666662}" type="datetimeFigureOut">
              <a:rPr lang="en-US" smtClean="0"/>
              <a:pPr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latin typeface="Myriad Pro"/>
              </a:rPr>
              <a:t>Název</a:t>
            </a:r>
            <a:r>
              <a:rPr lang="en-US" dirty="0" smtClean="0">
                <a:latin typeface="Myriad Pro"/>
              </a:rPr>
              <a:t> </a:t>
            </a:r>
            <a:r>
              <a:rPr lang="en-US" dirty="0" err="1" smtClean="0">
                <a:latin typeface="Myriad Pro"/>
              </a:rPr>
              <a:t>prezentace</a:t>
            </a:r>
            <a:endParaRPr lang="en-US" dirty="0">
              <a:latin typeface="Myriad Pr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500" b="1" i="0" kern="1200" cap="all">
          <a:solidFill>
            <a:schemeClr val="tx1"/>
          </a:solidFill>
          <a:latin typeface="Myriad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vackova.renata@npu.cz" TargetMode="External"/><Relationship Id="rId4" Type="http://schemas.openxmlformats.org/officeDocument/2006/relationships/hyperlink" Target="http://monumnet.npu.cz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dotaceeu.cz/IRO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4" name="Title 1"/>
          <p:cNvSpPr>
            <a:spLocks noGrp="1"/>
          </p:cNvSpPr>
          <p:nvPr>
            <p:ph type="ctrTitle"/>
          </p:nvPr>
        </p:nvSpPr>
        <p:spPr bwMode="auto">
          <a:xfrm>
            <a:off x="219075" y="849313"/>
            <a:ext cx="6545263" cy="3205162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ct val="107000"/>
              </a:lnSpc>
            </a:pP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4200" cap="none" dirty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SEMINÁŘ PRO ŽADATELE </a:t>
            </a:r>
            <a:r>
              <a:rPr lang="cs-CZ" altLang="cs-CZ" sz="42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13</a:t>
            </a:r>
            <a:r>
              <a:rPr lang="cs-CZ" altLang="cs-CZ" sz="4200" cap="none" dirty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. výzva </a:t>
            </a:r>
            <a:r>
              <a:rPr lang="cs-CZ" altLang="cs-CZ" sz="42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IROP</a:t>
            </a:r>
            <a:br>
              <a:rPr lang="cs-CZ" altLang="cs-CZ" sz="42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4200" cap="none" dirty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„REVITALIZACE </a:t>
            </a:r>
            <a:r>
              <a:rPr lang="cs-CZ" altLang="cs-CZ" sz="4200" b="1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VYBRANÝCH PAMÁTEK“</a:t>
            </a:r>
            <a:r>
              <a:rPr lang="cs-CZ" altLang="cs-CZ" sz="40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40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endParaRPr lang="cs-CZ" altLang="cs-CZ" sz="3200" i="1" cap="none" dirty="0" smtClean="0">
              <a:solidFill>
                <a:srgbClr val="000000"/>
              </a:solidFill>
              <a:latin typeface="Myriad Pro Black"/>
              <a:ea typeface="Myriad Pro Black"/>
              <a:cs typeface="Myriad Pro Black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363538" y="4946650"/>
            <a:ext cx="6400800" cy="696913"/>
          </a:xfrm>
        </p:spPr>
        <p:txBody>
          <a:bodyPr>
            <a:normAutofit fontScale="85000" lnSpcReduction="20000"/>
          </a:bodyPr>
          <a:lstStyle/>
          <a:p>
            <a:pPr algn="l" eaLnBrk="1" hangingPunct="1"/>
            <a:r>
              <a:rPr lang="cs-CZ" altLang="cs-CZ" sz="2500" dirty="0">
                <a:solidFill>
                  <a:srgbClr val="000000"/>
                </a:solidFill>
                <a:ea typeface="Myriad Pro"/>
                <a:cs typeface="Myriad Pro"/>
              </a:rPr>
              <a:t>7</a:t>
            </a:r>
            <a:r>
              <a:rPr lang="cs-CZ" altLang="cs-CZ" sz="2500" dirty="0" smtClean="0">
                <a:solidFill>
                  <a:srgbClr val="000000"/>
                </a:solidFill>
                <a:ea typeface="Myriad Pro"/>
                <a:cs typeface="Myriad Pro"/>
              </a:rPr>
              <a:t>. 12. 2015</a:t>
            </a:r>
          </a:p>
          <a:p>
            <a:pPr algn="l" eaLnBrk="1" hangingPunct="1"/>
            <a:r>
              <a:rPr lang="cs-CZ" altLang="cs-CZ" sz="2500" dirty="0" smtClean="0">
                <a:solidFill>
                  <a:srgbClr val="000000"/>
                </a:solidFill>
                <a:ea typeface="Myriad Pro"/>
                <a:cs typeface="Myriad Pro"/>
              </a:rPr>
              <a:t>Praha</a:t>
            </a:r>
          </a:p>
        </p:txBody>
      </p:sp>
      <p:pic>
        <p:nvPicPr>
          <p:cNvPr id="1026" name="Picture 2" descr="C:\Users\paldav\Desktop\Loga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49280"/>
            <a:ext cx="437164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78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8522"/>
            <a:ext cx="8534400" cy="1155801"/>
          </a:xfrm>
        </p:spPr>
        <p:txBody>
          <a:bodyPr/>
          <a:lstStyle/>
          <a:p>
            <a:r>
              <a:rPr lang="cs-CZ" sz="3200" dirty="0" smtClean="0">
                <a:solidFill>
                  <a:srgbClr val="0070C0"/>
                </a:solidFill>
              </a:rPr>
              <a:t>Prioritní </a:t>
            </a:r>
            <a:r>
              <a:rPr lang="cs-CZ" sz="3200" dirty="0">
                <a:solidFill>
                  <a:srgbClr val="0070C0"/>
                </a:solidFill>
              </a:rPr>
              <a:t>osa 1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447676" y="1009650"/>
            <a:ext cx="8382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endParaRPr lang="cs-CZ" sz="2200" b="1" dirty="0" smtClean="0"/>
          </a:p>
          <a:p>
            <a:pPr lvl="0">
              <a:lnSpc>
                <a:spcPct val="150000"/>
              </a:lnSpc>
            </a:pPr>
            <a:r>
              <a:rPr lang="cs-CZ" sz="2200" b="1" dirty="0" smtClean="0">
                <a:solidFill>
                  <a:srgbClr val="0070C0"/>
                </a:solidFill>
                <a:latin typeface="Myriad Pro"/>
              </a:rPr>
              <a:t>Prioritní osa 1 - Infrastruktura</a:t>
            </a:r>
            <a:endParaRPr lang="cs-CZ" sz="2200" dirty="0" smtClean="0">
              <a:solidFill>
                <a:srgbClr val="0070C0"/>
              </a:solidFill>
              <a:latin typeface="Myriad Pro"/>
            </a:endParaRPr>
          </a:p>
          <a:p>
            <a:pPr>
              <a:spcBef>
                <a:spcPts val="1200"/>
              </a:spcBef>
            </a:pPr>
            <a:r>
              <a:rPr lang="cs-CZ" sz="2200" b="1" dirty="0" smtClean="0">
                <a:latin typeface="Myriad Pro"/>
              </a:rPr>
              <a:t>SC </a:t>
            </a:r>
            <a:r>
              <a:rPr lang="cs-CZ" sz="2200" b="1" dirty="0">
                <a:latin typeface="Myriad Pro"/>
              </a:rPr>
              <a:t>1.1 </a:t>
            </a:r>
            <a:r>
              <a:rPr lang="cs-CZ" sz="2200" dirty="0" smtClean="0">
                <a:latin typeface="Myriad Pro"/>
              </a:rPr>
              <a:t>Zvýšení </a:t>
            </a:r>
            <a:r>
              <a:rPr lang="cs-CZ" sz="2200" dirty="0">
                <a:latin typeface="Myriad Pro"/>
              </a:rPr>
              <a:t>regionální mobility prostřednictvím modernizace </a:t>
            </a:r>
            <a:endParaRPr lang="cs-CZ" sz="2200" dirty="0" smtClean="0">
              <a:latin typeface="Myriad Pro"/>
            </a:endParaRPr>
          </a:p>
          <a:p>
            <a:r>
              <a:rPr lang="cs-CZ" sz="2200" dirty="0">
                <a:latin typeface="Myriad Pro"/>
              </a:rPr>
              <a:t> </a:t>
            </a:r>
            <a:r>
              <a:rPr lang="cs-CZ" sz="2200" dirty="0" smtClean="0">
                <a:latin typeface="Myriad Pro"/>
              </a:rPr>
              <a:t>            a rozvoje sítí </a:t>
            </a:r>
            <a:r>
              <a:rPr lang="cs-CZ" sz="2200" dirty="0">
                <a:latin typeface="Myriad Pro"/>
              </a:rPr>
              <a:t>regionální silniční infrastruktury navazující </a:t>
            </a:r>
            <a:r>
              <a:rPr lang="cs-CZ" sz="2200" dirty="0" smtClean="0">
                <a:latin typeface="Myriad Pro"/>
              </a:rPr>
              <a:t> </a:t>
            </a:r>
          </a:p>
          <a:p>
            <a:r>
              <a:rPr lang="cs-CZ" sz="2200" dirty="0">
                <a:latin typeface="Myriad Pro"/>
              </a:rPr>
              <a:t> </a:t>
            </a:r>
            <a:r>
              <a:rPr lang="cs-CZ" sz="2200" dirty="0" smtClean="0">
                <a:latin typeface="Myriad Pro"/>
              </a:rPr>
              <a:t>            na síť </a:t>
            </a:r>
            <a:r>
              <a:rPr lang="cs-CZ" sz="2200" dirty="0">
                <a:latin typeface="Myriad Pro"/>
              </a:rPr>
              <a:t>TEN-T</a:t>
            </a:r>
          </a:p>
          <a:p>
            <a:pPr>
              <a:spcBef>
                <a:spcPts val="1800"/>
              </a:spcBef>
            </a:pPr>
            <a:r>
              <a:rPr lang="cs-CZ" sz="2200" b="1" dirty="0">
                <a:latin typeface="Myriad Pro"/>
              </a:rPr>
              <a:t>SC 1.2 </a:t>
            </a:r>
            <a:r>
              <a:rPr lang="cs-CZ" sz="2200" dirty="0">
                <a:latin typeface="Myriad Pro"/>
              </a:rPr>
              <a:t>Zvýšení podílu udržitelných forem dopravy</a:t>
            </a:r>
          </a:p>
          <a:p>
            <a:pPr>
              <a:spcBef>
                <a:spcPts val="1800"/>
              </a:spcBef>
            </a:pPr>
            <a:r>
              <a:rPr lang="cs-CZ" sz="2200" b="1" dirty="0">
                <a:latin typeface="Myriad Pro"/>
              </a:rPr>
              <a:t>SC 1.3 </a:t>
            </a:r>
            <a:r>
              <a:rPr lang="cs-CZ" sz="2200" dirty="0">
                <a:latin typeface="Myriad Pro"/>
              </a:rPr>
              <a:t>Zvýšení připravenosti k řešení a řízení rizik a </a:t>
            </a:r>
            <a:r>
              <a:rPr lang="cs-CZ" sz="2200" dirty="0" smtClean="0">
                <a:latin typeface="Myriad Pro"/>
              </a:rPr>
              <a:t>katastrof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8749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98538"/>
            <a:ext cx="9144000" cy="1143000"/>
          </a:xfrm>
        </p:spPr>
        <p:txBody>
          <a:bodyPr/>
          <a:lstStyle/>
          <a:p>
            <a:pPr lvl="0"/>
            <a:r>
              <a:rPr lang="cs-CZ" sz="2000" b="1" dirty="0">
                <a:solidFill>
                  <a:srgbClr val="0070C0"/>
                </a:solidFill>
              </a:rPr>
              <a:t>Prioritní osa </a:t>
            </a:r>
            <a:r>
              <a:rPr lang="cs-CZ" sz="2000" b="1" dirty="0" smtClean="0">
                <a:solidFill>
                  <a:srgbClr val="0070C0"/>
                </a:solidFill>
              </a:rPr>
              <a:t>2: </a:t>
            </a:r>
            <a:r>
              <a:rPr lang="cs-CZ" sz="2000" dirty="0" smtClean="0">
                <a:solidFill>
                  <a:srgbClr val="0070C0"/>
                </a:solidFill>
              </a:rPr>
              <a:t>Zkvalitnění </a:t>
            </a:r>
            <a:r>
              <a:rPr lang="cs-CZ" sz="2000" dirty="0">
                <a:solidFill>
                  <a:srgbClr val="0070C0"/>
                </a:solidFill>
              </a:rPr>
              <a:t>veřejných služeb a podmínek života pro obyvatele regionů</a:t>
            </a:r>
            <a:r>
              <a:rPr lang="cs-CZ" sz="3600" dirty="0">
                <a:solidFill>
                  <a:srgbClr val="0070C0"/>
                </a:solidFill>
              </a:rPr>
              <a:t/>
            </a:r>
            <a:br>
              <a:rPr lang="cs-CZ" sz="3600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1050"/>
            <a:ext cx="4514849" cy="3009900"/>
          </a:xfr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800" y="781050"/>
            <a:ext cx="4685221" cy="3009900"/>
          </a:xfrm>
          <a:prstGeom prst="rect">
            <a:avLst/>
          </a:prstGeom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93" y="3791201"/>
            <a:ext cx="4825356" cy="3171574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2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8522"/>
            <a:ext cx="8534400" cy="1155801"/>
          </a:xfrm>
        </p:spPr>
        <p:txBody>
          <a:bodyPr/>
          <a:lstStyle/>
          <a:p>
            <a:r>
              <a:rPr lang="cs-CZ" sz="3200" dirty="0" smtClean="0">
                <a:solidFill>
                  <a:srgbClr val="0070C0"/>
                </a:solidFill>
              </a:rPr>
              <a:t/>
            </a:r>
            <a:br>
              <a:rPr lang="cs-CZ" sz="3200" dirty="0" smtClean="0">
                <a:solidFill>
                  <a:srgbClr val="0070C0"/>
                </a:solidFill>
              </a:rPr>
            </a:br>
            <a:r>
              <a:rPr lang="cs-CZ" sz="3200" dirty="0">
                <a:solidFill>
                  <a:srgbClr val="0070C0"/>
                </a:solidFill>
              </a:rPr>
              <a:t>Prioritní osa 2</a:t>
            </a:r>
            <a:r>
              <a:rPr lang="en-US" sz="3200" dirty="0">
                <a:solidFill>
                  <a:srgbClr val="0070C0"/>
                </a:solidFill>
              </a:rPr>
              <a:t/>
            </a:r>
            <a:br>
              <a:rPr lang="en-US" sz="3200" dirty="0">
                <a:solidFill>
                  <a:srgbClr val="0070C0"/>
                </a:solidFill>
              </a:rPr>
            </a:b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447676" y="1009650"/>
            <a:ext cx="838200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200" b="1" dirty="0">
                <a:solidFill>
                  <a:srgbClr val="0070C0"/>
                </a:solidFill>
                <a:latin typeface="Myriad Pro"/>
              </a:rPr>
              <a:t>Prioritní osa 2 - Lidé</a:t>
            </a:r>
          </a:p>
          <a:p>
            <a:pPr algn="just">
              <a:spcBef>
                <a:spcPts val="1200"/>
              </a:spcBef>
            </a:pPr>
            <a:r>
              <a:rPr lang="cs-CZ" sz="2200" b="1" dirty="0" smtClean="0">
                <a:latin typeface="Myriad Pro"/>
              </a:rPr>
              <a:t>SC 2.1 </a:t>
            </a:r>
            <a:r>
              <a:rPr lang="cs-CZ" sz="2200" dirty="0">
                <a:latin typeface="Myriad Pro"/>
              </a:rPr>
              <a:t>Zvýšení</a:t>
            </a:r>
            <a:r>
              <a:rPr lang="cs-CZ" sz="2200" dirty="0" smtClean="0">
                <a:latin typeface="Myriad Pro"/>
              </a:rPr>
              <a:t> kvality a dostupnosti služeb vedoucí k sociální 	</a:t>
            </a:r>
            <a:r>
              <a:rPr lang="cs-CZ" sz="2200" dirty="0">
                <a:latin typeface="Myriad Pro"/>
              </a:rPr>
              <a:t> </a:t>
            </a:r>
            <a:r>
              <a:rPr lang="cs-CZ" sz="2200" dirty="0" smtClean="0">
                <a:latin typeface="Myriad Pro"/>
              </a:rPr>
              <a:t> inkluzi</a:t>
            </a:r>
          </a:p>
          <a:p>
            <a:pPr algn="just">
              <a:spcBef>
                <a:spcPts val="1800"/>
              </a:spcBef>
            </a:pPr>
            <a:r>
              <a:rPr lang="cs-CZ" sz="2200" b="1" dirty="0" smtClean="0">
                <a:latin typeface="Myriad Pro"/>
              </a:rPr>
              <a:t>SC 2.2 </a:t>
            </a:r>
            <a:r>
              <a:rPr lang="cs-CZ" sz="2200" dirty="0" smtClean="0">
                <a:latin typeface="Myriad Pro"/>
              </a:rPr>
              <a:t>Vznik nových a rozvoj existujících podnikatelských aktivit</a:t>
            </a:r>
          </a:p>
          <a:p>
            <a:pPr algn="just"/>
            <a:r>
              <a:rPr lang="cs-CZ" sz="2200" dirty="0" smtClean="0">
                <a:latin typeface="Myriad Pro"/>
              </a:rPr>
              <a:t>	 v oblasti sociálního podnikání</a:t>
            </a:r>
          </a:p>
          <a:p>
            <a:pPr algn="just">
              <a:spcBef>
                <a:spcPts val="1800"/>
              </a:spcBef>
            </a:pPr>
            <a:r>
              <a:rPr lang="cs-CZ" sz="2200" b="1" dirty="0" smtClean="0">
                <a:latin typeface="Myriad Pro"/>
              </a:rPr>
              <a:t>SC 2.3 </a:t>
            </a:r>
            <a:r>
              <a:rPr lang="cs-CZ" sz="2200" dirty="0" smtClean="0">
                <a:latin typeface="Myriad Pro"/>
              </a:rPr>
              <a:t>Rozvoj infrastruktury pro poskytování zdravotních služeb      </a:t>
            </a:r>
          </a:p>
          <a:p>
            <a:pPr algn="just"/>
            <a:r>
              <a:rPr lang="cs-CZ" sz="2200" dirty="0">
                <a:latin typeface="Myriad Pro"/>
              </a:rPr>
              <a:t> </a:t>
            </a:r>
            <a:r>
              <a:rPr lang="cs-CZ" sz="2200" dirty="0" smtClean="0">
                <a:latin typeface="Myriad Pro"/>
              </a:rPr>
              <a:t>            a  péče o zdraví</a:t>
            </a:r>
          </a:p>
          <a:p>
            <a:pPr algn="just">
              <a:spcBef>
                <a:spcPts val="1800"/>
              </a:spcBef>
            </a:pPr>
            <a:r>
              <a:rPr lang="cs-CZ" sz="2200" b="1" dirty="0" smtClean="0">
                <a:latin typeface="Myriad Pro"/>
              </a:rPr>
              <a:t>SC 2.4 </a:t>
            </a:r>
            <a:r>
              <a:rPr lang="cs-CZ" sz="2200" dirty="0" smtClean="0">
                <a:latin typeface="Myriad Pro"/>
              </a:rPr>
              <a:t>Zvýšení kvality a dostupnosti infrastruktury pro vzdělávání 	 a celoživotní učení</a:t>
            </a:r>
          </a:p>
          <a:p>
            <a:pPr algn="just">
              <a:spcBef>
                <a:spcPts val="1800"/>
              </a:spcBef>
            </a:pPr>
            <a:r>
              <a:rPr lang="cs-CZ" sz="2200" b="1" dirty="0" smtClean="0">
                <a:latin typeface="Myriad Pro"/>
              </a:rPr>
              <a:t>SC 2.5 </a:t>
            </a:r>
            <a:r>
              <a:rPr lang="cs-CZ" sz="2200" dirty="0" smtClean="0">
                <a:latin typeface="Myriad Pro"/>
              </a:rPr>
              <a:t>Snížení energetické náročnosti v sektoru bydlení</a:t>
            </a:r>
            <a:endParaRPr lang="cs-CZ" sz="22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29920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7552"/>
            <a:ext cx="8229600" cy="1143000"/>
          </a:xfrm>
        </p:spPr>
        <p:txBody>
          <a:bodyPr/>
          <a:lstStyle/>
          <a:p>
            <a:pPr lvl="0"/>
            <a:r>
              <a:rPr lang="cs-CZ" sz="2000" b="1" dirty="0">
                <a:solidFill>
                  <a:srgbClr val="0070C0"/>
                </a:solidFill>
              </a:rPr>
              <a:t>PRIORITNÍ OSA </a:t>
            </a:r>
            <a:r>
              <a:rPr lang="cs-CZ" sz="2000" b="1" dirty="0" smtClean="0">
                <a:solidFill>
                  <a:srgbClr val="0070C0"/>
                </a:solidFill>
              </a:rPr>
              <a:t>3:</a:t>
            </a:r>
            <a:r>
              <a:rPr lang="cs-CZ" sz="2000" b="1" dirty="0">
                <a:solidFill>
                  <a:srgbClr val="0070C0"/>
                </a:solidFill>
              </a:rPr>
              <a:t/>
            </a:r>
            <a:br>
              <a:rPr lang="cs-CZ" sz="2000" b="1" dirty="0">
                <a:solidFill>
                  <a:srgbClr val="0070C0"/>
                </a:solidFill>
              </a:rPr>
            </a:br>
            <a:r>
              <a:rPr lang="cs-CZ" sz="2000" dirty="0">
                <a:solidFill>
                  <a:srgbClr val="0070C0"/>
                </a:solidFill>
              </a:rPr>
              <a:t>Dobrá správa území a zefektivnění veřejných institucí</a:t>
            </a:r>
            <a:r>
              <a:rPr lang="cs-CZ" sz="3600" dirty="0">
                <a:solidFill>
                  <a:srgbClr val="0070C0"/>
                </a:solidFill>
              </a:rPr>
              <a:t/>
            </a:r>
            <a:br>
              <a:rPr lang="cs-CZ" sz="3600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728" y="3743053"/>
            <a:ext cx="4943475" cy="310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616" y="1028700"/>
            <a:ext cx="4894384" cy="3181350"/>
          </a:xfrm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25" y="1028700"/>
            <a:ext cx="4806986" cy="3181350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68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8522"/>
            <a:ext cx="8534400" cy="1155801"/>
          </a:xfrm>
        </p:spPr>
        <p:txBody>
          <a:bodyPr/>
          <a:lstStyle/>
          <a:p>
            <a:r>
              <a:rPr lang="cs-CZ" sz="3200" dirty="0">
                <a:solidFill>
                  <a:srgbClr val="0070C0"/>
                </a:solidFill>
              </a:rPr>
              <a:t>Prioritní osa </a:t>
            </a:r>
            <a:r>
              <a:rPr lang="cs-CZ" sz="3200" dirty="0" smtClean="0">
                <a:solidFill>
                  <a:srgbClr val="0070C0"/>
                </a:solidFill>
              </a:rPr>
              <a:t>3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447676" y="1009650"/>
            <a:ext cx="838200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200" b="1" dirty="0" smtClean="0">
                <a:solidFill>
                  <a:srgbClr val="0070C0"/>
                </a:solidFill>
                <a:latin typeface="Myriad Pro"/>
              </a:rPr>
              <a:t>Prioritní osa 3 – Instituce</a:t>
            </a:r>
          </a:p>
          <a:p>
            <a:pPr>
              <a:spcBef>
                <a:spcPts val="1200"/>
              </a:spcBef>
            </a:pPr>
            <a:r>
              <a:rPr lang="cs-CZ" sz="2200" b="1" dirty="0" smtClean="0">
                <a:latin typeface="Myriad Pro"/>
              </a:rPr>
              <a:t>SC 3.1</a:t>
            </a:r>
            <a:r>
              <a:rPr lang="cs-CZ" sz="2200" dirty="0" smtClean="0">
                <a:latin typeface="Myriad Pro"/>
              </a:rPr>
              <a:t> Zefektivnění prezentace, posílení ochrany a  rozvoje     </a:t>
            </a:r>
          </a:p>
          <a:p>
            <a:r>
              <a:rPr lang="cs-CZ" sz="2200" dirty="0">
                <a:latin typeface="Myriad Pro"/>
              </a:rPr>
              <a:t> </a:t>
            </a:r>
            <a:r>
              <a:rPr lang="cs-CZ" sz="2200" dirty="0" smtClean="0">
                <a:latin typeface="Myriad Pro"/>
              </a:rPr>
              <a:t>           kulturního dědictví</a:t>
            </a:r>
          </a:p>
          <a:p>
            <a:pPr>
              <a:spcBef>
                <a:spcPts val="1800"/>
              </a:spcBef>
            </a:pPr>
            <a:r>
              <a:rPr lang="cs-CZ" sz="2200" b="1" dirty="0" smtClean="0">
                <a:latin typeface="Myriad Pro"/>
              </a:rPr>
              <a:t>SC 3.2 </a:t>
            </a:r>
            <a:r>
              <a:rPr lang="cs-CZ" sz="2200" dirty="0" smtClean="0">
                <a:latin typeface="Myriad Pro"/>
              </a:rPr>
              <a:t>Zvyšování efektivity a transparentnosti veřejné správy   </a:t>
            </a:r>
          </a:p>
          <a:p>
            <a:r>
              <a:rPr lang="cs-CZ" sz="2200" dirty="0">
                <a:latin typeface="Myriad Pro"/>
              </a:rPr>
              <a:t> </a:t>
            </a:r>
            <a:r>
              <a:rPr lang="cs-CZ" sz="2200" dirty="0" smtClean="0">
                <a:latin typeface="Myriad Pro"/>
              </a:rPr>
              <a:t>           prostřednictvím rozvoje využití a kvality systémů</a:t>
            </a:r>
          </a:p>
          <a:p>
            <a:pPr>
              <a:spcBef>
                <a:spcPts val="1800"/>
              </a:spcBef>
            </a:pPr>
            <a:r>
              <a:rPr lang="cs-CZ" sz="2200" b="1" dirty="0" smtClean="0">
                <a:latin typeface="Myriad Pro"/>
              </a:rPr>
              <a:t>SC 3.3 </a:t>
            </a:r>
            <a:r>
              <a:rPr lang="cs-CZ" sz="2200" dirty="0" smtClean="0">
                <a:latin typeface="Myriad Pro"/>
              </a:rPr>
              <a:t>Podpora pořizování a uplatňování dokumentů územního   </a:t>
            </a:r>
          </a:p>
          <a:p>
            <a:r>
              <a:rPr lang="cs-CZ" sz="2200" dirty="0">
                <a:latin typeface="Myriad Pro"/>
              </a:rPr>
              <a:t> </a:t>
            </a:r>
            <a:r>
              <a:rPr lang="cs-CZ" sz="2200" dirty="0" smtClean="0">
                <a:latin typeface="Myriad Pro"/>
              </a:rPr>
              <a:t>           rozvoje</a:t>
            </a:r>
          </a:p>
        </p:txBody>
      </p:sp>
    </p:spTree>
    <p:extLst>
      <p:ext uri="{BB962C8B-B14F-4D97-AF65-F5344CB8AC3E}">
        <p14:creationId xmlns:p14="http://schemas.microsoft.com/office/powerpoint/2010/main" val="27551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8522"/>
            <a:ext cx="8534400" cy="1155801"/>
          </a:xfrm>
        </p:spPr>
        <p:txBody>
          <a:bodyPr/>
          <a:lstStyle/>
          <a:p>
            <a:r>
              <a:rPr lang="cs-CZ" sz="3200" dirty="0" smtClean="0">
                <a:solidFill>
                  <a:srgbClr val="0070C0"/>
                </a:solidFill>
              </a:rPr>
              <a:t/>
            </a:r>
            <a:br>
              <a:rPr lang="cs-CZ" sz="3200" dirty="0" smtClean="0">
                <a:solidFill>
                  <a:srgbClr val="0070C0"/>
                </a:solidFill>
              </a:rPr>
            </a:br>
            <a:r>
              <a:rPr lang="cs-CZ" sz="3200" dirty="0">
                <a:solidFill>
                  <a:srgbClr val="0070C0"/>
                </a:solidFill>
              </a:rPr>
              <a:t>Prioritní osa 4</a:t>
            </a:r>
            <a:r>
              <a:rPr lang="en-US" sz="3200" dirty="0">
                <a:solidFill>
                  <a:srgbClr val="0070C0"/>
                </a:solidFill>
              </a:rPr>
              <a:t/>
            </a:r>
            <a:br>
              <a:rPr lang="en-US" sz="3200" dirty="0">
                <a:solidFill>
                  <a:srgbClr val="0070C0"/>
                </a:solidFill>
              </a:rPr>
            </a:b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447676" y="1009650"/>
            <a:ext cx="838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200" b="1" dirty="0">
                <a:solidFill>
                  <a:srgbClr val="0070C0"/>
                </a:solidFill>
                <a:latin typeface="Myriad Pro"/>
              </a:rPr>
              <a:t>Prioritní osa 4 - Komunitně vedený místní rozvoj</a:t>
            </a:r>
          </a:p>
          <a:p>
            <a:pPr>
              <a:lnSpc>
                <a:spcPct val="150000"/>
              </a:lnSpc>
            </a:pPr>
            <a:endParaRPr lang="cs-CZ" sz="2200" b="1" dirty="0" smtClean="0">
              <a:latin typeface="Myriad Pro"/>
            </a:endParaRPr>
          </a:p>
          <a:p>
            <a:pPr>
              <a:lnSpc>
                <a:spcPct val="150000"/>
              </a:lnSpc>
            </a:pPr>
            <a:r>
              <a:rPr lang="cs-CZ" sz="2200" b="1" dirty="0" smtClean="0">
                <a:latin typeface="Myriad Pro"/>
              </a:rPr>
              <a:t>SC 4.1</a:t>
            </a:r>
            <a:r>
              <a:rPr lang="cs-CZ" sz="2200" dirty="0">
                <a:latin typeface="Myriad Pro"/>
              </a:rPr>
              <a:t> Posílení komunitně vedeného místního rozvoje za účelem</a:t>
            </a:r>
          </a:p>
          <a:p>
            <a:r>
              <a:rPr lang="cs-CZ" sz="2200" dirty="0" smtClean="0">
                <a:latin typeface="Myriad Pro"/>
              </a:rPr>
              <a:t>	zvýšení </a:t>
            </a:r>
            <a:r>
              <a:rPr lang="cs-CZ" sz="2200" dirty="0">
                <a:latin typeface="Myriad Pro"/>
              </a:rPr>
              <a:t>kvality života ve venkovských oblastech </a:t>
            </a:r>
            <a:r>
              <a:rPr lang="cs-CZ" sz="2200" dirty="0" smtClean="0">
                <a:latin typeface="Myriad Pro"/>
              </a:rPr>
              <a:t>a </a:t>
            </a:r>
            <a:r>
              <a:rPr lang="cs-CZ" sz="2200" dirty="0" err="1" smtClean="0">
                <a:latin typeface="Myriad Pro"/>
              </a:rPr>
              <a:t>aktivi</a:t>
            </a:r>
            <a:r>
              <a:rPr lang="cs-CZ" sz="2200" dirty="0" smtClean="0">
                <a:latin typeface="Myriad Pro"/>
              </a:rPr>
              <a:t>-  </a:t>
            </a:r>
          </a:p>
          <a:p>
            <a:r>
              <a:rPr lang="cs-CZ" sz="2200" dirty="0">
                <a:latin typeface="Myriad Pro"/>
              </a:rPr>
              <a:t> </a:t>
            </a:r>
            <a:r>
              <a:rPr lang="cs-CZ" sz="2200" dirty="0" smtClean="0">
                <a:latin typeface="Myriad Pro"/>
              </a:rPr>
              <a:t>           </a:t>
            </a:r>
            <a:r>
              <a:rPr lang="cs-CZ" sz="2200" dirty="0" err="1" smtClean="0">
                <a:latin typeface="Myriad Pro"/>
              </a:rPr>
              <a:t>zace</a:t>
            </a:r>
            <a:r>
              <a:rPr lang="cs-CZ" sz="2200" dirty="0" smtClean="0">
                <a:latin typeface="Myriad Pro"/>
              </a:rPr>
              <a:t> </a:t>
            </a:r>
            <a:r>
              <a:rPr lang="cs-CZ" sz="2200" dirty="0">
                <a:latin typeface="Myriad Pro"/>
              </a:rPr>
              <a:t>místního </a:t>
            </a:r>
            <a:r>
              <a:rPr lang="cs-CZ" sz="2200" dirty="0" smtClean="0">
                <a:latin typeface="Myriad Pro"/>
              </a:rPr>
              <a:t>potenciálu</a:t>
            </a:r>
          </a:p>
          <a:p>
            <a:pPr>
              <a:spcBef>
                <a:spcPts val="1800"/>
              </a:spcBef>
            </a:pPr>
            <a:r>
              <a:rPr lang="cs-CZ" sz="2200" b="1" dirty="0">
                <a:latin typeface="Myriad Pro"/>
              </a:rPr>
              <a:t>SC 4.2 </a:t>
            </a:r>
            <a:r>
              <a:rPr lang="cs-CZ" sz="2200" dirty="0">
                <a:latin typeface="Myriad Pro"/>
              </a:rPr>
              <a:t>Posílení kapacit komunitně vedeného místního rozvoje </a:t>
            </a:r>
            <a:r>
              <a:rPr lang="cs-CZ" sz="2200" dirty="0" smtClean="0">
                <a:latin typeface="Myriad Pro"/>
              </a:rPr>
              <a:t>za 	účelem </a:t>
            </a:r>
            <a:r>
              <a:rPr lang="cs-CZ" sz="2200" dirty="0">
                <a:latin typeface="Myriad Pro"/>
              </a:rPr>
              <a:t>zlepšení řídících a administrativních </a:t>
            </a:r>
            <a:r>
              <a:rPr lang="cs-CZ" sz="2200" dirty="0" smtClean="0">
                <a:latin typeface="Myriad Pro"/>
              </a:rPr>
              <a:t>schopností 	MAS</a:t>
            </a:r>
            <a:endParaRPr lang="cs-CZ" sz="22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76228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7613"/>
            <a:ext cx="9144000" cy="4984750"/>
          </a:xfrm>
        </p:spPr>
        <p:txBody>
          <a:bodyPr rtlCol="0">
            <a:no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sz="2000" b="1" dirty="0" smtClean="0"/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 smtClean="0"/>
              <a:t>Cíl</a:t>
            </a:r>
            <a:r>
              <a:rPr lang="cs-CZ" sz="2000" b="1" dirty="0"/>
              <a:t>: </a:t>
            </a:r>
            <a:r>
              <a:rPr lang="cs-CZ" sz="2000" dirty="0"/>
              <a:t>zachovat, ochránit a rozvíjet potenciál kulturního dědictví a využít ho k vyváženému rozvoji území.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000" b="1" dirty="0"/>
              <a:t>A</a:t>
            </a:r>
            <a:r>
              <a:rPr lang="fr-FR" sz="2000" b="1" dirty="0"/>
              <a:t>lokace:  </a:t>
            </a:r>
            <a:r>
              <a:rPr lang="fr-FR" sz="2000" dirty="0"/>
              <a:t>425 mil. EUR</a:t>
            </a:r>
            <a:r>
              <a:rPr lang="cs-CZ" sz="2000" dirty="0"/>
              <a:t> (ERDF, cca 9 % celkové alokace IROP)</a:t>
            </a:r>
            <a:br>
              <a:rPr lang="cs-CZ" sz="2000" dirty="0"/>
            </a:br>
            <a:r>
              <a:rPr lang="cs-CZ" sz="2000" dirty="0"/>
              <a:t>			   cca 13 mld. Kč včetně národního kofinancování </a:t>
            </a:r>
          </a:p>
          <a:p>
            <a:pPr>
              <a:spcBef>
                <a:spcPts val="18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cs-CZ" sz="2000" b="1" dirty="0" smtClean="0"/>
              <a:t>Aktivity A) Revitalizace souboru vybraných památek</a:t>
            </a:r>
          </a:p>
          <a:p>
            <a:pPr marL="0" indent="0">
              <a:spcBef>
                <a:spcPts val="600"/>
              </a:spcBef>
              <a:buClr>
                <a:schemeClr val="tx2"/>
              </a:buClr>
              <a:buNone/>
              <a:defRPr/>
            </a:pPr>
            <a:r>
              <a:rPr lang="cs-CZ" sz="2000" b="1" dirty="0" smtClean="0"/>
              <a:t>                   B)  Zefektivnění </a:t>
            </a:r>
            <a:r>
              <a:rPr lang="cs-CZ" sz="2000" b="1" dirty="0"/>
              <a:t>ochrany a využívání sbírkových fondů a jejich </a:t>
            </a:r>
            <a:r>
              <a:rPr lang="cs-CZ" sz="2000" b="1" dirty="0" smtClean="0"/>
              <a:t>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None/>
              <a:defRPr/>
            </a:pPr>
            <a:r>
              <a:rPr lang="cs-CZ" sz="2000" b="1" dirty="0"/>
              <a:t> </a:t>
            </a:r>
            <a:r>
              <a:rPr lang="cs-CZ" sz="2000" b="1" dirty="0" smtClean="0"/>
              <a:t>                        zpřístupnění </a:t>
            </a:r>
            <a:r>
              <a:rPr lang="cs-CZ" sz="2000" b="1" dirty="0"/>
              <a:t>(muzea</a:t>
            </a:r>
            <a:r>
              <a:rPr lang="cs-CZ" sz="2000" b="1" dirty="0" smtClean="0"/>
              <a:t>)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None/>
              <a:defRPr/>
            </a:pPr>
            <a:r>
              <a:rPr lang="cs-CZ" sz="2000" b="1" dirty="0"/>
              <a:t> </a:t>
            </a:r>
            <a:r>
              <a:rPr lang="cs-CZ" sz="2000" b="1" dirty="0" smtClean="0"/>
              <a:t>                  C</a:t>
            </a:r>
            <a:r>
              <a:rPr lang="cs-CZ" sz="2000" b="1" dirty="0"/>
              <a:t>) </a:t>
            </a:r>
            <a:r>
              <a:rPr lang="cs-CZ" sz="2000" b="1" dirty="0" smtClean="0"/>
              <a:t> Zefektivnění </a:t>
            </a:r>
            <a:r>
              <a:rPr lang="cs-CZ" sz="2000" b="1" dirty="0"/>
              <a:t>ochrany a využívání knihovních fondů a jejich </a:t>
            </a:r>
            <a:r>
              <a:rPr lang="cs-CZ" sz="2000" b="1" dirty="0" smtClean="0"/>
              <a:t>   </a:t>
            </a:r>
          </a:p>
          <a:p>
            <a:pPr marL="0" indent="0">
              <a:spcBef>
                <a:spcPts val="0"/>
              </a:spcBef>
              <a:buClr>
                <a:schemeClr val="tx2"/>
              </a:buClr>
              <a:buNone/>
              <a:defRPr/>
            </a:pPr>
            <a:r>
              <a:rPr lang="cs-CZ" sz="2000" b="1" dirty="0"/>
              <a:t> </a:t>
            </a:r>
            <a:r>
              <a:rPr lang="cs-CZ" sz="2000" b="1" dirty="0" smtClean="0"/>
              <a:t>                        zpřístupnění </a:t>
            </a:r>
            <a:r>
              <a:rPr lang="cs-CZ" sz="2000" b="1" dirty="0"/>
              <a:t>(knihovny</a:t>
            </a:r>
            <a:r>
              <a:rPr lang="cs-CZ" sz="2000" b="1" dirty="0" smtClean="0"/>
              <a:t>) </a:t>
            </a:r>
          </a:p>
          <a:p>
            <a:pPr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cs-CZ" sz="2000" b="1" dirty="0" smtClean="0"/>
              <a:t>Příjemci</a:t>
            </a:r>
            <a:r>
              <a:rPr lang="cs-CZ" sz="2000" b="1" dirty="0"/>
              <a:t>:  </a:t>
            </a:r>
            <a:r>
              <a:rPr lang="fr-FR" sz="2000" dirty="0" smtClean="0"/>
              <a:t>vlastníci </a:t>
            </a:r>
            <a:r>
              <a:rPr lang="cs-CZ" sz="2000" dirty="0" smtClean="0"/>
              <a:t>památek, muzeí a knihoven </a:t>
            </a:r>
            <a:r>
              <a:rPr lang="fr-FR" sz="2000" dirty="0"/>
              <a:t>nebo subjekty s právem hospodaření (dle zápisu v </a:t>
            </a:r>
            <a:r>
              <a:rPr lang="cs-CZ" sz="2000" dirty="0" smtClean="0"/>
              <a:t>katastru nemovitostí</a:t>
            </a:r>
            <a:r>
              <a:rPr lang="fr-FR" sz="2000" dirty="0" smtClean="0"/>
              <a:t>), </a:t>
            </a:r>
            <a:r>
              <a:rPr lang="fr-FR" sz="2000" dirty="0"/>
              <a:t>kromě fyzických osob nepodnikajících</a:t>
            </a:r>
            <a:r>
              <a:rPr lang="cs-CZ" sz="2000" dirty="0"/>
              <a:t>     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cs-CZ" sz="2000" b="1" dirty="0"/>
              <a:t>Územní zaměření podpory:  </a:t>
            </a:r>
            <a:r>
              <a:rPr lang="cs-CZ" sz="2000" dirty="0"/>
              <a:t>území celé ČR mimo území hl. m. Prahy</a:t>
            </a:r>
          </a:p>
          <a:p>
            <a:pPr>
              <a:spcAft>
                <a:spcPts val="600"/>
              </a:spcAft>
              <a:buClr>
                <a:schemeClr val="tx2"/>
              </a:buClr>
              <a:defRPr/>
            </a:pPr>
            <a:endParaRPr lang="cs-CZ" sz="2000" b="1" dirty="0"/>
          </a:p>
          <a:p>
            <a:pPr>
              <a:spcAft>
                <a:spcPts val="600"/>
              </a:spcAft>
              <a:buClr>
                <a:schemeClr val="tx2"/>
              </a:buClr>
              <a:defRPr/>
            </a:pPr>
            <a:endParaRPr lang="cs-CZ" sz="2000" b="1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70C0"/>
                </a:solidFill>
                <a:latin typeface="Myriad Pro"/>
              </a:rPr>
              <a:t>SPECIFICKÝ CÍL 3.1: Zefektivnění prezentace, posílení ochrany a rozvoje kulturního dědictví</a:t>
            </a:r>
          </a:p>
        </p:txBody>
      </p:sp>
    </p:spTree>
    <p:extLst>
      <p:ext uri="{BB962C8B-B14F-4D97-AF65-F5344CB8AC3E}">
        <p14:creationId xmlns:p14="http://schemas.microsoft.com/office/powerpoint/2010/main" val="19781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7"/>
            <a:ext cx="9144000" cy="4861595"/>
          </a:xfrm>
        </p:spPr>
        <p:txBody>
          <a:bodyPr rtlCol="0">
            <a:noAutofit/>
          </a:bodyPr>
          <a:lstStyle/>
          <a:p>
            <a:pPr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/>
              <a:t>Vyhlášení:  </a:t>
            </a:r>
            <a:r>
              <a:rPr lang="cs-CZ" altLang="cs-CZ" sz="2400" b="1" dirty="0" smtClean="0"/>
              <a:t>23. 11. 2015  </a:t>
            </a:r>
            <a:r>
              <a:rPr lang="cs-CZ" altLang="cs-CZ" sz="2400" dirty="0" smtClean="0"/>
              <a:t>(Revize 1.1: 30. 11. 2015)</a:t>
            </a:r>
          </a:p>
          <a:p>
            <a:pPr lvl="1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/>
              <a:t>Příjem žádostí:  </a:t>
            </a:r>
            <a:r>
              <a:rPr lang="cs-CZ" altLang="cs-CZ" sz="2400" b="1" dirty="0" smtClean="0"/>
              <a:t>30. 11. 2015 do 31. 3. 2016                                  </a:t>
            </a:r>
            <a:endParaRPr lang="cs-CZ" sz="2400" b="1" dirty="0" smtClean="0">
              <a:cs typeface="Arial" charset="0"/>
            </a:endParaRPr>
          </a:p>
          <a:p>
            <a:pPr lvl="1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Kolová</a:t>
            </a:r>
            <a:r>
              <a:rPr lang="cs-CZ" sz="2400" dirty="0" smtClean="0">
                <a:cs typeface="Arial" charset="0"/>
              </a:rPr>
              <a:t> výzva – vyhodnocení po ukončení příjmu žádostí </a:t>
            </a:r>
            <a:endParaRPr lang="cs-CZ" sz="2400" dirty="0">
              <a:cs typeface="Arial" charset="0"/>
            </a:endParaRPr>
          </a:p>
          <a:p>
            <a:pPr lvl="1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cs typeface="Arial" charset="0"/>
              </a:rPr>
              <a:t>Datum </a:t>
            </a:r>
            <a:r>
              <a:rPr lang="cs-CZ" sz="2400" dirty="0">
                <a:cs typeface="Arial" charset="0"/>
              </a:rPr>
              <a:t>ukončení realizace </a:t>
            </a:r>
            <a:r>
              <a:rPr lang="cs-CZ" sz="2400" dirty="0" smtClean="0">
                <a:cs typeface="Arial" charset="0"/>
              </a:rPr>
              <a:t>projektu:  </a:t>
            </a:r>
            <a:r>
              <a:rPr lang="cs-CZ" sz="2400" b="1" dirty="0" smtClean="0">
                <a:cs typeface="Arial" charset="0"/>
              </a:rPr>
              <a:t>do </a:t>
            </a:r>
            <a:r>
              <a:rPr lang="cs-CZ" sz="2400" b="1" dirty="0">
                <a:cs typeface="Arial" charset="0"/>
              </a:rPr>
              <a:t>31. 12. </a:t>
            </a:r>
            <a:r>
              <a:rPr lang="cs-CZ" sz="2400" b="1" dirty="0" smtClean="0">
                <a:cs typeface="Arial" charset="0"/>
              </a:rPr>
              <a:t>2020</a:t>
            </a:r>
            <a:endParaRPr lang="cs-CZ" sz="2400" b="1" dirty="0">
              <a:cs typeface="Arial" charset="0"/>
            </a:endParaRPr>
          </a:p>
          <a:p>
            <a:pPr lvl="1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/>
              <a:t>Realizace projektu nesmí být ukončena před podáním.</a:t>
            </a:r>
            <a:r>
              <a:rPr lang="cs-CZ" sz="2400" dirty="0" smtClean="0">
                <a:cs typeface="Arial" charset="0"/>
              </a:rPr>
              <a:t> </a:t>
            </a:r>
          </a:p>
          <a:p>
            <a:pPr lvl="1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cs typeface="Arial" charset="0"/>
              </a:rPr>
              <a:t>Alokace:  </a:t>
            </a:r>
            <a:r>
              <a:rPr lang="cs-CZ" sz="2400" b="1" dirty="0" smtClean="0">
                <a:cs typeface="Arial" charset="0"/>
              </a:rPr>
              <a:t>3 mld. Kč (ERDF) + 529,4 mil. Kč (SR)   </a:t>
            </a:r>
          </a:p>
          <a:p>
            <a:pPr lvl="1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cs typeface="Arial" charset="0"/>
              </a:rPr>
              <a:t>Území realizace</a:t>
            </a:r>
            <a:r>
              <a:rPr lang="cs-CZ" sz="2400" dirty="0" smtClean="0">
                <a:cs typeface="Arial" charset="0"/>
              </a:rPr>
              <a:t>: </a:t>
            </a:r>
            <a:r>
              <a:rPr lang="cs-CZ" sz="2400" dirty="0"/>
              <a:t>ú</a:t>
            </a:r>
            <a:r>
              <a:rPr lang="cs-CZ" sz="2400" dirty="0" smtClean="0"/>
              <a:t>zemí </a:t>
            </a:r>
            <a:r>
              <a:rPr lang="cs-CZ" sz="2400" dirty="0"/>
              <a:t>celé ČR mimo území hl. m. Prahy</a:t>
            </a:r>
            <a:endParaRPr lang="cs-CZ" sz="2400" dirty="0">
              <a:cs typeface="Arial" charset="0"/>
            </a:endParaRPr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13. výzva IROP                            „Revitalizace vybraných památek“</a:t>
            </a: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99233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7"/>
            <a:ext cx="9144000" cy="4861595"/>
          </a:xfrm>
        </p:spPr>
        <p:txBody>
          <a:bodyPr rtlCol="0">
            <a:noAutofit/>
          </a:bodyPr>
          <a:lstStyle/>
          <a:p>
            <a:pPr marL="400050" lvl="1" indent="0">
              <a:spcBef>
                <a:spcPts val="1800"/>
              </a:spcBef>
              <a:spcAft>
                <a:spcPts val="1200"/>
              </a:spcAft>
              <a:buNone/>
              <a:defRPr/>
            </a:pPr>
            <a:endParaRPr lang="cs-CZ" altLang="cs-CZ" sz="800" b="1" dirty="0">
              <a:solidFill>
                <a:srgbClr val="0070C0"/>
              </a:solidFill>
            </a:endParaRPr>
          </a:p>
          <a:p>
            <a:pPr marL="400050" lvl="1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cs-CZ" altLang="cs-CZ" sz="2400" b="1" dirty="0" smtClean="0">
                <a:solidFill>
                  <a:srgbClr val="0070C0"/>
                </a:solidFill>
              </a:rPr>
              <a:t>Oprávnění žadatelé </a:t>
            </a:r>
          </a:p>
          <a:p>
            <a:pPr lvl="1" indent="-342900" algn="just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cs-CZ" sz="2200" b="1" dirty="0" smtClean="0"/>
              <a:t>vlastníci památek</a:t>
            </a:r>
            <a:r>
              <a:rPr lang="cs-CZ" sz="2200" dirty="0"/>
              <a:t> </a:t>
            </a:r>
            <a:r>
              <a:rPr lang="cs-CZ" sz="2200" dirty="0" smtClean="0"/>
              <a:t>nebo </a:t>
            </a:r>
            <a:r>
              <a:rPr lang="cs-CZ" sz="2200" b="1" dirty="0" smtClean="0"/>
              <a:t>subjekty </a:t>
            </a:r>
            <a:r>
              <a:rPr lang="cs-CZ" sz="2200" b="1" dirty="0"/>
              <a:t>s právem hospodaření </a:t>
            </a:r>
            <a:r>
              <a:rPr lang="cs-CZ" sz="2200" dirty="0"/>
              <a:t>(podle zápisu v </a:t>
            </a:r>
            <a:r>
              <a:rPr lang="cs-CZ" sz="2200" dirty="0" smtClean="0"/>
              <a:t>katastru nemovitostí) </a:t>
            </a:r>
            <a:r>
              <a:rPr lang="cs-CZ" sz="2200" b="1" dirty="0" smtClean="0"/>
              <a:t>kromě fyzických osob nepodnikajících</a:t>
            </a:r>
            <a:r>
              <a:rPr lang="cs-CZ" sz="2200" dirty="0" smtClean="0"/>
              <a:t>;</a:t>
            </a:r>
          </a:p>
          <a:p>
            <a:pPr lvl="1" indent="-34290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cs-CZ" sz="2200" dirty="0"/>
              <a:t>p</a:t>
            </a:r>
            <a:r>
              <a:rPr lang="cs-CZ" sz="2200" dirty="0" smtClean="0"/>
              <a:t>okud </a:t>
            </a:r>
            <a:r>
              <a:rPr lang="cs-CZ" sz="2200" b="1" dirty="0"/>
              <a:t>žadatel není zapsán v katastru nemovitostí jako vlastník nebo subjekt s právem hospodaření, dokládá nájemní smlouvu</a:t>
            </a:r>
            <a:r>
              <a:rPr lang="cs-CZ" sz="2200" dirty="0"/>
              <a:t>, opravňující žadatele k technickému zhodnocení nebo rekonstrukci, potažmo užívání nemovitosti, která bude předmětem projektu, minimálně do ukončení udržitelnosti projektu. </a:t>
            </a:r>
            <a:endParaRPr lang="cs-CZ" sz="2200" dirty="0" smtClean="0"/>
          </a:p>
          <a:p>
            <a:pPr marL="400050" lvl="1" indent="0" algn="just">
              <a:spcBef>
                <a:spcPts val="600"/>
              </a:spcBef>
              <a:buNone/>
              <a:defRPr/>
            </a:pPr>
            <a:r>
              <a:rPr lang="cs-CZ" sz="2200" dirty="0" smtClean="0"/>
              <a:t> Záznam o nájemním vztahu musí být v době podání žádosti      	vložen v katastru nemovitostí. </a:t>
            </a:r>
          </a:p>
          <a:p>
            <a:pPr lvl="3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cs-CZ" dirty="0"/>
          </a:p>
          <a:p>
            <a:pPr lvl="3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cs-CZ" dirty="0"/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2000" dirty="0" smtClean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20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13. výzva IROP                            „Revitalizace vybraných památek“</a:t>
            </a: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77910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7"/>
            <a:ext cx="9144000" cy="4861595"/>
          </a:xfrm>
        </p:spPr>
        <p:txBody>
          <a:bodyPr rtlCol="0">
            <a:noAutofit/>
          </a:bodyPr>
          <a:lstStyle/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cs-CZ" sz="2400" b="1" dirty="0">
                <a:solidFill>
                  <a:srgbClr val="0070C0"/>
                </a:solidFill>
              </a:rPr>
              <a:t>Míra </a:t>
            </a:r>
            <a:r>
              <a:rPr lang="cs-CZ" sz="2400" b="1" dirty="0" smtClean="0">
                <a:solidFill>
                  <a:srgbClr val="0070C0"/>
                </a:solidFill>
              </a:rPr>
              <a:t>podpory</a:t>
            </a:r>
            <a:endParaRPr lang="cs-CZ" sz="2400" b="1" dirty="0">
              <a:solidFill>
                <a:srgbClr val="0070C0"/>
              </a:solidFill>
            </a:endParaRPr>
          </a:p>
          <a:p>
            <a:pPr marL="457200" lvl="1" indent="0">
              <a:spcBef>
                <a:spcPts val="400"/>
              </a:spcBef>
              <a:spcAft>
                <a:spcPts val="600"/>
              </a:spcAft>
              <a:buNone/>
              <a:defRPr/>
            </a:pPr>
            <a:r>
              <a:rPr lang="cs-CZ" sz="2000" dirty="0"/>
              <a:t> </a:t>
            </a:r>
            <a:r>
              <a:rPr lang="cs-CZ" sz="2000" dirty="0" smtClean="0"/>
              <a:t>   ERDF: </a:t>
            </a:r>
            <a:r>
              <a:rPr lang="cs-CZ" sz="2000" b="1" dirty="0" smtClean="0"/>
              <a:t>max. 85 % 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cs-CZ" sz="2000" dirty="0"/>
              <a:t> </a:t>
            </a:r>
            <a:r>
              <a:rPr lang="cs-CZ" sz="2000" dirty="0" smtClean="0"/>
              <a:t>   </a:t>
            </a:r>
            <a:r>
              <a:rPr lang="cs-CZ" sz="2000" dirty="0"/>
              <a:t>S</a:t>
            </a:r>
            <a:r>
              <a:rPr lang="cs-CZ" sz="2000" dirty="0" smtClean="0"/>
              <a:t>tátní rozpočet:  </a:t>
            </a:r>
          </a:p>
          <a:p>
            <a:pPr lvl="2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sz="1900" dirty="0" smtClean="0"/>
              <a:t>organizační </a:t>
            </a:r>
            <a:r>
              <a:rPr lang="cs-CZ" sz="1900" dirty="0"/>
              <a:t>složky státu a jejich příspěvkové organizace </a:t>
            </a:r>
            <a:r>
              <a:rPr lang="cs-CZ" sz="1900" dirty="0" smtClean="0"/>
              <a:t>– </a:t>
            </a:r>
            <a:r>
              <a:rPr lang="cs-CZ" sz="1900" b="1" dirty="0" smtClean="0"/>
              <a:t>max</a:t>
            </a:r>
            <a:r>
              <a:rPr lang="cs-CZ" sz="1900" dirty="0" smtClean="0"/>
              <a:t>.</a:t>
            </a:r>
            <a:r>
              <a:rPr lang="cs-CZ" sz="1900" b="1" dirty="0" smtClean="0"/>
              <a:t>15 </a:t>
            </a:r>
            <a:r>
              <a:rPr lang="cs-CZ" sz="1900" b="1" dirty="0"/>
              <a:t>%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cs-CZ" sz="1900" dirty="0"/>
              <a:t>organizace zakládané kraji a obcemi, dobrovolné svazky obcí a jimi zakládané </a:t>
            </a:r>
            <a:r>
              <a:rPr lang="cs-CZ" sz="1900" dirty="0" smtClean="0"/>
              <a:t>a zřizované </a:t>
            </a:r>
            <a:r>
              <a:rPr lang="cs-CZ" sz="1900" dirty="0"/>
              <a:t>organizace, nestátní neziskové organizace, církve a náboženské společnosti, evidované (církevní) právnické osoby a jiné soukromoprávní subjekty, jejichž hlavním účelem není vytváření zisku a současně vykonávají veřejně prospěšnou činnost v oblasti ochrany kulturního dědictví a péče o něj </a:t>
            </a:r>
            <a:r>
              <a:rPr lang="cs-CZ" sz="1900" dirty="0" smtClean="0"/>
              <a:t>– </a:t>
            </a:r>
            <a:r>
              <a:rPr lang="cs-CZ" sz="1900" b="1" dirty="0" smtClean="0"/>
              <a:t>max.10</a:t>
            </a:r>
            <a:r>
              <a:rPr lang="cs-CZ" sz="1900" b="1" dirty="0"/>
              <a:t> % </a:t>
            </a:r>
            <a:endParaRPr lang="cs-CZ" sz="1900" b="1" dirty="0" smtClean="0"/>
          </a:p>
          <a:p>
            <a:pPr lvl="2">
              <a:spcBef>
                <a:spcPts val="4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cs-CZ" sz="1900" dirty="0"/>
              <a:t>kraje, obce a jimi zřizované organizace </a:t>
            </a:r>
            <a:r>
              <a:rPr lang="cs-CZ" sz="1900" dirty="0" smtClean="0"/>
              <a:t>– </a:t>
            </a:r>
            <a:r>
              <a:rPr lang="cs-CZ" sz="1900" b="1" dirty="0" smtClean="0"/>
              <a:t>max. 5 %</a:t>
            </a:r>
          </a:p>
          <a:p>
            <a:pPr lvl="2">
              <a:spcBef>
                <a:spcPts val="4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cs-CZ" sz="1900" dirty="0"/>
              <a:t>ostatní </a:t>
            </a:r>
            <a:r>
              <a:rPr lang="cs-CZ" sz="1900" dirty="0" smtClean="0"/>
              <a:t>– </a:t>
            </a:r>
            <a:r>
              <a:rPr lang="cs-CZ" sz="1900" b="1" dirty="0" smtClean="0"/>
              <a:t>0 %</a:t>
            </a:r>
          </a:p>
          <a:p>
            <a:pPr lvl="3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cs-CZ" sz="1800" dirty="0"/>
          </a:p>
          <a:p>
            <a:pPr lvl="3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cs-CZ" sz="1600" dirty="0"/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2400" dirty="0" smtClean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13. výzva IROP                            „Revitalizace vybraných památek“</a:t>
            </a: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70002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2950"/>
          </a:xfrm>
        </p:spPr>
        <p:txBody>
          <a:bodyPr/>
          <a:lstStyle/>
          <a:p>
            <a:r>
              <a:rPr lang="en-US" sz="3200" dirty="0" smtClean="0">
                <a:solidFill>
                  <a:srgbClr val="0070C0"/>
                </a:solidFill>
              </a:rPr>
              <a:t>Program</a:t>
            </a:r>
            <a:r>
              <a:rPr lang="cs-CZ" sz="3200" dirty="0" smtClean="0">
                <a:solidFill>
                  <a:srgbClr val="0070C0"/>
                </a:solidFill>
              </a:rPr>
              <a:t> SEMINÁŘE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9767"/>
            <a:ext cx="8229600" cy="563880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2000" dirty="0" smtClean="0"/>
              <a:t>9:00 </a:t>
            </a:r>
            <a:r>
              <a:rPr lang="cs-CZ" sz="2000" dirty="0"/>
              <a:t>– </a:t>
            </a:r>
            <a:r>
              <a:rPr lang="cs-CZ" sz="2000" dirty="0" smtClean="0"/>
              <a:t>9:30</a:t>
            </a:r>
            <a:r>
              <a:rPr lang="cs-CZ" sz="2000" b="1" dirty="0"/>
              <a:t>	</a:t>
            </a:r>
            <a:r>
              <a:rPr lang="cs-CZ" sz="2000" b="1" dirty="0" smtClean="0"/>
              <a:t>	</a:t>
            </a:r>
            <a:r>
              <a:rPr lang="cs-CZ" sz="2000" b="1" dirty="0"/>
              <a:t>Prezence účastníků		</a:t>
            </a:r>
            <a:endParaRPr lang="cs-CZ" sz="2000" dirty="0"/>
          </a:p>
          <a:p>
            <a:pPr marL="0" indent="0">
              <a:buNone/>
            </a:pPr>
            <a:endParaRPr lang="cs-CZ" sz="1700" dirty="0" smtClean="0"/>
          </a:p>
          <a:p>
            <a:pPr marL="0" indent="0">
              <a:buNone/>
            </a:pPr>
            <a:r>
              <a:rPr lang="cs-CZ" sz="2000" dirty="0" smtClean="0"/>
              <a:t>9:30 </a:t>
            </a:r>
            <a:r>
              <a:rPr lang="cs-CZ" sz="2000" dirty="0"/>
              <a:t>– </a:t>
            </a:r>
            <a:r>
              <a:rPr lang="cs-CZ" sz="2000" dirty="0" smtClean="0"/>
              <a:t>9:45</a:t>
            </a:r>
            <a:r>
              <a:rPr lang="cs-CZ" sz="2000" dirty="0"/>
              <a:t>	</a:t>
            </a:r>
            <a:r>
              <a:rPr lang="cs-CZ" sz="2000" dirty="0" smtClean="0"/>
              <a:t>	</a:t>
            </a:r>
            <a:r>
              <a:rPr lang="cs-CZ" sz="2000" b="1" dirty="0"/>
              <a:t>Zahájení, představení Integrovaného regionálního </a:t>
            </a:r>
            <a:r>
              <a:rPr lang="cs-CZ" sz="2000" b="1" dirty="0" smtClean="0"/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b="1" dirty="0"/>
              <a:t> </a:t>
            </a:r>
            <a:r>
              <a:rPr lang="cs-CZ" sz="2000" b="1" dirty="0" smtClean="0"/>
              <a:t>                             operačního </a:t>
            </a:r>
            <a:r>
              <a:rPr lang="cs-CZ" sz="2000" b="1" dirty="0"/>
              <a:t>programu, rolí Řídicího orgánu IROP a Centra </a:t>
            </a:r>
            <a:r>
              <a:rPr lang="cs-CZ" sz="2000" b="1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b="1" dirty="0"/>
              <a:t> </a:t>
            </a:r>
            <a:r>
              <a:rPr lang="cs-CZ" sz="2000" b="1" dirty="0" smtClean="0"/>
              <a:t>                             pro </a:t>
            </a:r>
            <a:r>
              <a:rPr lang="cs-CZ" sz="2000" b="1" dirty="0"/>
              <a:t>regionální rozvoj České </a:t>
            </a:r>
            <a:r>
              <a:rPr lang="cs-CZ" sz="2000" b="1" dirty="0" smtClean="0"/>
              <a:t>republiky</a:t>
            </a:r>
          </a:p>
          <a:p>
            <a:pPr marL="0" indent="0">
              <a:buNone/>
            </a:pPr>
            <a:endParaRPr lang="cs-CZ" sz="17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cs-CZ" sz="2000" dirty="0" smtClean="0"/>
              <a:t>9.45 –10:45</a:t>
            </a:r>
            <a:r>
              <a:rPr lang="cs-CZ" sz="2000" dirty="0"/>
              <a:t>	</a:t>
            </a:r>
            <a:r>
              <a:rPr lang="cs-CZ" sz="2000" dirty="0" smtClean="0"/>
              <a:t>	</a:t>
            </a:r>
            <a:r>
              <a:rPr lang="cs-CZ" sz="2000" b="1" dirty="0"/>
              <a:t>13. výzva IROP „Revitalizace vybraných památek“ - </a:t>
            </a:r>
            <a:r>
              <a:rPr lang="cs-CZ" sz="2000" b="1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b="1" dirty="0"/>
              <a:t> </a:t>
            </a:r>
            <a:r>
              <a:rPr lang="cs-CZ" sz="2000" b="1" dirty="0" smtClean="0"/>
              <a:t>                              parametry </a:t>
            </a:r>
            <a:r>
              <a:rPr lang="cs-CZ" sz="2000" b="1" dirty="0"/>
              <a:t>výzvy, podporované aktivity, způsobilé výdaje, </a:t>
            </a:r>
            <a:r>
              <a:rPr lang="cs-CZ" sz="2000" b="1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b="1" dirty="0"/>
              <a:t> </a:t>
            </a:r>
            <a:r>
              <a:rPr lang="cs-CZ" sz="2000" b="1" dirty="0" smtClean="0"/>
              <a:t>                              povinné </a:t>
            </a:r>
            <a:r>
              <a:rPr lang="cs-CZ" sz="2000" b="1" dirty="0"/>
              <a:t>přílohy žádosti o podporu, podmínky podpory </a:t>
            </a:r>
            <a:endParaRPr lang="cs-CZ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2000" b="1" dirty="0"/>
              <a:t> </a:t>
            </a:r>
            <a:r>
              <a:rPr lang="cs-CZ" sz="2000" b="1" dirty="0" smtClean="0"/>
              <a:t>                              kulturní </a:t>
            </a:r>
            <a:r>
              <a:rPr lang="cs-CZ" sz="2000" b="1" dirty="0"/>
              <a:t>infrastruktury malého rozsahu, </a:t>
            </a:r>
            <a:r>
              <a:rPr lang="cs-CZ" sz="2000" b="1" dirty="0" smtClean="0"/>
              <a:t>dotazy</a:t>
            </a:r>
          </a:p>
          <a:p>
            <a:pPr marL="0" indent="0">
              <a:spcBef>
                <a:spcPts val="600"/>
              </a:spcBef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dirty="0" smtClean="0"/>
              <a:t>10:45 –12:15  	</a:t>
            </a:r>
            <a:r>
              <a:rPr lang="cs-CZ" sz="2000" b="1" dirty="0" smtClean="0"/>
              <a:t>Základní </a:t>
            </a:r>
            <a:r>
              <a:rPr lang="cs-CZ" sz="2000" b="1" dirty="0"/>
              <a:t>informace o aplikaci MS2014+, systém 							hodnocení projektů a další administrace projektu, 						kontrola výběrových a zadávacích řízení</a:t>
            </a:r>
            <a:endParaRPr lang="cs-CZ" sz="2000" b="1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12:15 – 12:30	</a:t>
            </a:r>
            <a:r>
              <a:rPr lang="cs-CZ" sz="2000" b="1" dirty="0" smtClean="0"/>
              <a:t>	</a:t>
            </a:r>
            <a:r>
              <a:rPr lang="cs-CZ" sz="2000" b="1" dirty="0"/>
              <a:t>Informace k dalším výzvám ve Specifickém cíli 3.1 IROP</a:t>
            </a:r>
            <a:endParaRPr lang="cs-CZ" sz="1700" dirty="0" smtClean="0"/>
          </a:p>
          <a:p>
            <a:pPr marL="0" indent="0">
              <a:buNone/>
            </a:pPr>
            <a:endParaRPr lang="cs-CZ" sz="1700" b="1" dirty="0" smtClean="0"/>
          </a:p>
          <a:p>
            <a:pPr marL="0" indent="0">
              <a:buNone/>
            </a:pPr>
            <a:endParaRPr lang="cs-CZ" sz="17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12:30 			</a:t>
            </a:r>
            <a:r>
              <a:rPr lang="cs-CZ" sz="2000" b="1" dirty="0" smtClean="0"/>
              <a:t>Závěr</a:t>
            </a: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r>
              <a:rPr lang="cs-CZ" sz="2000" dirty="0" smtClean="0"/>
              <a:t>	</a:t>
            </a:r>
            <a:endParaRPr lang="cs-CZ" sz="2000" b="1" dirty="0" smtClean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99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7"/>
            <a:ext cx="9144000" cy="4861595"/>
          </a:xfrm>
        </p:spPr>
        <p:txBody>
          <a:bodyPr rtlCol="0">
            <a:noAutofit/>
          </a:bodyPr>
          <a:lstStyle/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altLang="cs-CZ" sz="2000" b="1" dirty="0">
                <a:solidFill>
                  <a:srgbClr val="0070C0"/>
                </a:solidFill>
              </a:rPr>
              <a:t>Podporované památky</a:t>
            </a:r>
          </a:p>
          <a:p>
            <a:pPr lvl="2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cs-CZ" sz="1800" dirty="0" smtClean="0"/>
              <a:t>Seznam </a:t>
            </a:r>
            <a:r>
              <a:rPr lang="cs-CZ" sz="1800" dirty="0"/>
              <a:t>světového dědictví </a:t>
            </a:r>
            <a:r>
              <a:rPr lang="cs-CZ" sz="1800" dirty="0" smtClean="0"/>
              <a:t>UNESCO (12);</a:t>
            </a:r>
          </a:p>
          <a:p>
            <a:pPr lvl="2" indent="-3429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cs-CZ" sz="1800" dirty="0"/>
              <a:t>Indikativní seznam světového dědictví UNESCO v kategorii kulturní </a:t>
            </a:r>
            <a:r>
              <a:rPr lang="cs-CZ" sz="1800" dirty="0" smtClean="0"/>
              <a:t>dědictví (15);</a:t>
            </a:r>
          </a:p>
          <a:p>
            <a:pPr marL="1116000" lvl="2" indent="-3429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cs-CZ" sz="1800" dirty="0" smtClean="0"/>
              <a:t>národní kulturní památky </a:t>
            </a:r>
            <a:r>
              <a:rPr lang="cs-CZ" sz="1800" dirty="0"/>
              <a:t>k 1. 1. </a:t>
            </a:r>
            <a:r>
              <a:rPr lang="cs-CZ" sz="1800" dirty="0" smtClean="0"/>
              <a:t>2014  (218);</a:t>
            </a:r>
            <a:endParaRPr lang="cs-CZ" sz="1800" dirty="0"/>
          </a:p>
          <a:p>
            <a:pPr lvl="2" indent="-3429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cs-CZ" sz="1800" dirty="0" smtClean="0"/>
              <a:t>Indikativním </a:t>
            </a:r>
            <a:r>
              <a:rPr lang="cs-CZ" sz="1800" dirty="0"/>
              <a:t>seznamu národních kulturních památek k 1. 1. </a:t>
            </a:r>
            <a:r>
              <a:rPr lang="cs-CZ" sz="1800" dirty="0" smtClean="0"/>
              <a:t>2014 (178).</a:t>
            </a:r>
          </a:p>
          <a:p>
            <a:pPr marL="800100" lvl="2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http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://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monumnet.npu.cz/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</a:p>
          <a:p>
            <a:pPr marL="800100" lvl="2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1600" b="1" dirty="0" smtClean="0"/>
              <a:t>Renata </a:t>
            </a:r>
            <a:r>
              <a:rPr lang="cs-CZ" sz="1600" b="1" dirty="0"/>
              <a:t>Vacková</a:t>
            </a:r>
            <a:r>
              <a:rPr lang="cs-CZ" sz="1600" dirty="0"/>
              <a:t>, e-mail: </a:t>
            </a:r>
            <a:r>
              <a:rPr lang="cs-CZ" sz="1600" dirty="0">
                <a:hlinkClick r:id="rId5"/>
              </a:rPr>
              <a:t>vackova.renata@npu.cz</a:t>
            </a:r>
            <a:r>
              <a:rPr lang="cs-CZ" sz="1600" dirty="0"/>
              <a:t>, tel. 257 010 123</a:t>
            </a:r>
            <a:endParaRPr lang="cs-CZ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99600" lvl="2" indent="0">
              <a:spcBef>
                <a:spcPts val="1800"/>
              </a:spcBef>
              <a:spcAft>
                <a:spcPts val="600"/>
              </a:spcAft>
              <a:buNone/>
              <a:defRPr/>
            </a:pPr>
            <a:r>
              <a:rPr lang="cs-CZ" altLang="cs-CZ" sz="2000" b="1" dirty="0" smtClean="0">
                <a:solidFill>
                  <a:srgbClr val="0070C0"/>
                </a:solidFill>
              </a:rPr>
              <a:t>Limity výdajů</a:t>
            </a:r>
            <a:endParaRPr lang="cs-CZ" altLang="cs-CZ" sz="2000" dirty="0" smtClean="0"/>
          </a:p>
          <a:p>
            <a:pPr marL="399600" lvl="2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altLang="cs-CZ" sz="1800" dirty="0" smtClean="0"/>
              <a:t>Minimální </a:t>
            </a:r>
            <a:r>
              <a:rPr lang="cs-CZ" altLang="cs-CZ" sz="1800" dirty="0"/>
              <a:t>výše </a:t>
            </a:r>
            <a:r>
              <a:rPr lang="cs-CZ" altLang="cs-CZ" sz="1800" u="sng" dirty="0"/>
              <a:t>celkových způsobilých výdajů</a:t>
            </a:r>
            <a:r>
              <a:rPr lang="cs-CZ" altLang="cs-CZ" sz="1800" dirty="0"/>
              <a:t>:  </a:t>
            </a:r>
            <a:r>
              <a:rPr lang="cs-CZ" altLang="cs-CZ" sz="1800" b="1" dirty="0"/>
              <a:t>5 000 000 Kč 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altLang="cs-CZ" sz="1800" dirty="0"/>
              <a:t>Maximální výše </a:t>
            </a:r>
            <a:r>
              <a:rPr lang="cs-CZ" altLang="cs-CZ" sz="1800" u="sng" dirty="0"/>
              <a:t>celkových výdajů</a:t>
            </a:r>
            <a:r>
              <a:rPr lang="cs-CZ" altLang="cs-CZ" sz="1800" dirty="0"/>
              <a:t>:  </a:t>
            </a:r>
            <a:r>
              <a:rPr lang="cs-CZ" altLang="cs-CZ" sz="1800" b="1" dirty="0"/>
              <a:t>123 282 000 Kč </a:t>
            </a:r>
          </a:p>
          <a:p>
            <a:pPr marL="400050" lvl="1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cs-CZ" altLang="cs-CZ" sz="1800" dirty="0"/>
              <a:t>                                                         </a:t>
            </a:r>
            <a:r>
              <a:rPr lang="cs-CZ" altLang="cs-CZ" sz="1800" b="1" dirty="0"/>
              <a:t>246 565 000 Kč (UNESCO)  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altLang="cs-CZ" sz="2400" dirty="0" smtClean="0"/>
          </a:p>
          <a:p>
            <a:pPr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2400" dirty="0" smtClean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13. výzva IROP                            „Revitalizace vybraných památek“</a:t>
            </a: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42949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7"/>
            <a:ext cx="9144000" cy="4861595"/>
          </a:xfrm>
        </p:spPr>
        <p:txBody>
          <a:bodyPr rtlCol="0">
            <a:noAutofit/>
          </a:bodyPr>
          <a:lstStyle/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altLang="cs-CZ" sz="2400" b="1" dirty="0">
                <a:solidFill>
                  <a:srgbClr val="0070C0"/>
                </a:solidFill>
              </a:rPr>
              <a:t>Limity a omezení podpory SC </a:t>
            </a:r>
            <a:r>
              <a:rPr lang="cs-CZ" altLang="cs-CZ" sz="2400" b="1" dirty="0" smtClean="0">
                <a:solidFill>
                  <a:srgbClr val="0070C0"/>
                </a:solidFill>
              </a:rPr>
              <a:t>3.1</a:t>
            </a:r>
          </a:p>
          <a:p>
            <a:pPr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1800" dirty="0"/>
              <a:t>Podpora infrastruktury malého rozsahu (</a:t>
            </a:r>
            <a:r>
              <a:rPr lang="cs-CZ" altLang="cs-CZ" sz="1800" dirty="0" err="1"/>
              <a:t>small-scale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infrastrucutre</a:t>
            </a:r>
            <a:r>
              <a:rPr lang="cs-CZ" altLang="cs-CZ" sz="1800" dirty="0"/>
              <a:t>) </a:t>
            </a:r>
            <a:r>
              <a:rPr lang="cs-CZ" altLang="cs-CZ" sz="1800" dirty="0" smtClean="0"/>
              <a:t>– </a:t>
            </a:r>
            <a:r>
              <a:rPr lang="cs-CZ" sz="1800" dirty="0" smtClean="0"/>
              <a:t>článek </a:t>
            </a:r>
            <a:r>
              <a:rPr lang="cs-CZ" sz="1800" dirty="0"/>
              <a:t>3.1e) nařízení č. 1301/2013 o ERDF</a:t>
            </a:r>
            <a:r>
              <a:rPr lang="cs-CZ" sz="1800" dirty="0" smtClean="0"/>
              <a:t>.</a:t>
            </a:r>
          </a:p>
          <a:p>
            <a:pPr lvl="2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1800" dirty="0" smtClean="0"/>
              <a:t>5 </a:t>
            </a:r>
            <a:r>
              <a:rPr lang="cs-CZ" altLang="cs-CZ" sz="1800" dirty="0"/>
              <a:t>mil. </a:t>
            </a:r>
            <a:r>
              <a:rPr lang="cs-CZ" altLang="cs-CZ" sz="1800" dirty="0" smtClean="0"/>
              <a:t>/ 10 mil. EUR celkových </a:t>
            </a:r>
            <a:r>
              <a:rPr lang="cs-CZ" altLang="cs-CZ" sz="1800" dirty="0"/>
              <a:t>výdajů</a:t>
            </a:r>
          </a:p>
          <a:p>
            <a:pPr marL="1085850" lvl="2" indent="-28575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1800" dirty="0" smtClean="0"/>
              <a:t>„</a:t>
            </a:r>
            <a:r>
              <a:rPr lang="cs-CZ" altLang="cs-CZ" sz="1800" dirty="0"/>
              <a:t>Integrované operace</a:t>
            </a:r>
            <a:r>
              <a:rPr lang="cs-CZ" altLang="cs-CZ" sz="1600" dirty="0" smtClean="0"/>
              <a:t>“ </a:t>
            </a:r>
          </a:p>
          <a:p>
            <a:pPr marL="800100" lvl="2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cs-CZ" sz="1700" dirty="0" smtClean="0"/>
              <a:t>Více </a:t>
            </a:r>
            <a:r>
              <a:rPr lang="cs-CZ" sz="1700" dirty="0"/>
              <a:t>různě zaměřených projektů vztahujících se k jednomu prvku kulturní infrastruktury (např. zámku), každý s rozpočtem do výše 5 / 10 mil. EUR celkových </a:t>
            </a:r>
            <a:r>
              <a:rPr lang="cs-CZ" sz="1700" dirty="0" smtClean="0"/>
              <a:t>výdajů.</a:t>
            </a:r>
          </a:p>
          <a:p>
            <a:pPr marL="1548000" lvl="0">
              <a:buFont typeface="Wingdings" panose="05000000000000000000" pitchFamily="2" charset="2"/>
              <a:buChar char="Ø"/>
            </a:pPr>
            <a:r>
              <a:rPr lang="cs-CZ" sz="1700" dirty="0"/>
              <a:t>J</a:t>
            </a:r>
            <a:r>
              <a:rPr lang="cs-CZ" sz="1700" dirty="0" smtClean="0"/>
              <a:t>ednotlivé </a:t>
            </a:r>
            <a:r>
              <a:rPr lang="cs-CZ" sz="1700" dirty="0"/>
              <a:t>projekty musí být jednoznačně oddělitelné a funkčně nezávislé;</a:t>
            </a:r>
          </a:p>
          <a:p>
            <a:pPr marL="1548000" lvl="0">
              <a:buFont typeface="Wingdings" panose="05000000000000000000" pitchFamily="2" charset="2"/>
              <a:buChar char="Ø"/>
            </a:pPr>
            <a:r>
              <a:rPr lang="cs-CZ" sz="1700" dirty="0"/>
              <a:t>jednotlivé prvky kulturní </a:t>
            </a:r>
            <a:r>
              <a:rPr lang="cs-CZ" sz="1700" dirty="0" smtClean="0"/>
              <a:t>infrastruktury nemohou </a:t>
            </a:r>
            <a:r>
              <a:rPr lang="cs-CZ" sz="1700" dirty="0"/>
              <a:t>být uměle děleny na menší části;</a:t>
            </a:r>
          </a:p>
          <a:p>
            <a:pPr marL="1548000" lvl="0">
              <a:buFont typeface="Wingdings" panose="05000000000000000000" pitchFamily="2" charset="2"/>
              <a:buChar char="Ø"/>
            </a:pPr>
            <a:r>
              <a:rPr lang="cs-CZ" sz="1700" dirty="0"/>
              <a:t>pokud výše celkových výdajů integrované operace přesáhne limit 5 / 10 mil. EUR, musí integrovaná operace představovat jasný ekonomický rozvojový potenciál pro region a mít dopad na ekonomický růst a tvorbu pracovních míst.  </a:t>
            </a:r>
            <a:endParaRPr lang="cs-CZ" sz="1700" dirty="0" smtClean="0"/>
          </a:p>
          <a:p>
            <a:pPr marL="800100" lvl="2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altLang="cs-CZ" sz="1600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2000" b="1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2000" b="1" dirty="0" smtClean="0"/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altLang="cs-CZ" sz="2400" dirty="0" smtClean="0"/>
          </a:p>
          <a:p>
            <a:pPr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2400" dirty="0" smtClean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13. výzva IROP                            „Revitalizace vybraných památek“</a:t>
            </a: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9781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7"/>
            <a:ext cx="9144000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	Hlavní </a:t>
            </a:r>
            <a:r>
              <a:rPr lang="cs-CZ" sz="2400" b="1" dirty="0">
                <a:solidFill>
                  <a:srgbClr val="0070C0"/>
                </a:solidFill>
              </a:rPr>
              <a:t>podporované aktivity (min. 85 % celkových </a:t>
            </a:r>
            <a:r>
              <a:rPr lang="cs-CZ" sz="2400" b="1" dirty="0" smtClean="0">
                <a:solidFill>
                  <a:srgbClr val="0070C0"/>
                </a:solidFill>
              </a:rPr>
              <a:t>	způsobilých </a:t>
            </a:r>
            <a:r>
              <a:rPr lang="cs-CZ" sz="2400" b="1" dirty="0">
                <a:solidFill>
                  <a:srgbClr val="0070C0"/>
                </a:solidFill>
              </a:rPr>
              <a:t>výdajů)</a:t>
            </a:r>
          </a:p>
          <a:p>
            <a:pPr lvl="0" algn="just">
              <a:spcBef>
                <a:spcPts val="1200"/>
              </a:spcBef>
            </a:pPr>
            <a:r>
              <a:rPr lang="cs-CZ" sz="1800" dirty="0"/>
              <a:t>obnova památek (stavba, rekonstrukce a stavební úpravy, příp. odstraňování nepůvodních a nevyhovujících stavebních prvků či staveb, realizace inženýrských sítí, restaurátorské a konzervační práce),</a:t>
            </a:r>
          </a:p>
          <a:p>
            <a:pPr lvl="0" algn="just"/>
            <a:r>
              <a:rPr lang="cs-CZ" sz="1800" dirty="0"/>
              <a:t>obnova zahrad a parků - pokud jsou součástí </a:t>
            </a:r>
            <a:r>
              <a:rPr lang="cs-CZ" sz="1800" dirty="0" err="1"/>
              <a:t>podporovatelných</a:t>
            </a:r>
            <a:r>
              <a:rPr lang="cs-CZ" sz="1800" dirty="0"/>
              <a:t> památek nebo samy o sobě podporovanou památkou (terénní úpravy, obnova zeleně a vodních ploch, budování, úprava a obnova cest, realizace inženýrských sítí),</a:t>
            </a:r>
          </a:p>
          <a:p>
            <a:pPr lvl="0" algn="just"/>
            <a:r>
              <a:rPr lang="cs-CZ" sz="1800" dirty="0"/>
              <a:t>odstraňování přístupových bariér (budování, úprava a obnova přístupových ploch a prvků, určených pro pohyb návštěvníků, budování výtahů a bezbariérových prvků pro návštěvníky s omezenou hybností), </a:t>
            </a:r>
          </a:p>
          <a:p>
            <a:pPr lvl="0" algn="just"/>
            <a:r>
              <a:rPr lang="cs-CZ" sz="1800" dirty="0"/>
              <a:t>rekonstrukce expozic a depozitářů, budování nových expozic a depozitářů, pořízení nezbytného vybavení a zařízení,</a:t>
            </a:r>
          </a:p>
          <a:p>
            <a:pPr lvl="0" algn="just"/>
            <a:r>
              <a:rPr lang="cs-CZ" sz="1800" dirty="0"/>
              <a:t>zvýšení ochrany památky a jejího zabezpečení (pořízení bezpečnostních prvků a zařízení, osvětlení, elektronického a mechanického zabezpečení),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altLang="cs-CZ" sz="1800" dirty="0" smtClean="0"/>
          </a:p>
          <a:p>
            <a:pPr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1800" dirty="0" smtClean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18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13. výzva IROP                            „Revitalizace vybraných památek“</a:t>
            </a: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15868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7"/>
            <a:ext cx="9144000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	Hlavní </a:t>
            </a:r>
            <a:r>
              <a:rPr lang="cs-CZ" sz="2400" b="1" dirty="0">
                <a:solidFill>
                  <a:srgbClr val="0070C0"/>
                </a:solidFill>
              </a:rPr>
              <a:t>podporované aktivity (min. 85 % celkových 	způsobilých výdajů)</a:t>
            </a:r>
          </a:p>
          <a:p>
            <a:pPr lvl="0">
              <a:spcBef>
                <a:spcPts val="1200"/>
              </a:spcBef>
            </a:pPr>
            <a:r>
              <a:rPr lang="cs-CZ" sz="1800" dirty="0" smtClean="0"/>
              <a:t>modernizace</a:t>
            </a:r>
            <a:r>
              <a:rPr lang="cs-CZ" sz="1800" dirty="0"/>
              <a:t>, popř. výstavba, nezbytných objektů technického a technologického zázemí (včetně pořízení technologického zařízení a strojů, umožňujících funkčnost, zpřístupnění a plnohodnotné využívání památky) a objektů sociálního zázemí resp. návštěvnické infrastruktury (WC, šatna, pokladna, informační centrum, klidová zóna určená pro návštěvníky památky)</a:t>
            </a:r>
            <a:r>
              <a:rPr lang="cs-CZ" sz="1800" baseline="30000" dirty="0"/>
              <a:t> </a:t>
            </a:r>
            <a:r>
              <a:rPr lang="cs-CZ" sz="1800" dirty="0"/>
              <a:t>,</a:t>
            </a:r>
          </a:p>
          <a:p>
            <a:pPr lvl="0"/>
            <a:r>
              <a:rPr lang="cs-CZ" sz="1800" dirty="0"/>
              <a:t>digitalizace památek a mobiliáře, </a:t>
            </a:r>
          </a:p>
          <a:p>
            <a:pPr lvl="0"/>
            <a:r>
              <a:rPr lang="cs-CZ" sz="1800" dirty="0"/>
              <a:t>pořízení HW a SW nezbytného pro digitalizaci památek, mobiliáře a zabezpečení,  </a:t>
            </a:r>
          </a:p>
          <a:p>
            <a:pPr lvl="0"/>
            <a:r>
              <a:rPr lang="cs-CZ" sz="1800" dirty="0"/>
              <a:t>budování restaurátorských dílen, pořízení nezbytného vybavení a zařízení.  </a:t>
            </a:r>
          </a:p>
          <a:p>
            <a:r>
              <a:rPr lang="cs-CZ" sz="1800" dirty="0"/>
              <a:t>Modernizaci, popřípadě výstavbu nezbytných objektů technického a technologického zázemí a objektů sociálního zázemí lze realizovat pouze v rámci území, vymezeného památkami </a:t>
            </a:r>
            <a:r>
              <a:rPr lang="cs-CZ" sz="1800" dirty="0" err="1"/>
              <a:t>podporovatelnými</a:t>
            </a:r>
            <a:r>
              <a:rPr lang="cs-CZ" sz="1800" dirty="0"/>
              <a:t> z </a:t>
            </a:r>
            <a:r>
              <a:rPr lang="cs-CZ" sz="1800" dirty="0" smtClean="0"/>
              <a:t>IROP.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cs-CZ" altLang="cs-CZ" sz="2000" b="1" dirty="0" smtClean="0"/>
              <a:t>	</a:t>
            </a:r>
            <a:r>
              <a:rPr lang="cs-CZ" sz="2000" b="1" dirty="0" smtClean="0"/>
              <a:t>Součástí </a:t>
            </a:r>
            <a:r>
              <a:rPr lang="cs-CZ" sz="2000" b="1" dirty="0"/>
              <a:t>projektu musí být zpřístupnění podpořené </a:t>
            </a:r>
            <a:r>
              <a:rPr lang="cs-CZ" sz="2000" b="1" dirty="0" smtClean="0"/>
              <a:t>památky.</a:t>
            </a:r>
            <a:endParaRPr lang="cs-CZ" altLang="cs-CZ" sz="1800" dirty="0" smtClean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18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13. výzva IROP                            „Revitalizace vybraných památek“</a:t>
            </a: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79353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7"/>
            <a:ext cx="9144000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	Vedlejší </a:t>
            </a:r>
            <a:r>
              <a:rPr lang="cs-CZ" sz="2400" b="1" dirty="0">
                <a:solidFill>
                  <a:srgbClr val="0070C0"/>
                </a:solidFill>
              </a:rPr>
              <a:t>podporované aktivity (max. 15 % celkových </a:t>
            </a:r>
            <a:r>
              <a:rPr lang="cs-CZ" sz="2400" b="1" dirty="0" smtClean="0">
                <a:solidFill>
                  <a:srgbClr val="0070C0"/>
                </a:solidFill>
              </a:rPr>
              <a:t>	způsobilých </a:t>
            </a:r>
            <a:r>
              <a:rPr lang="cs-CZ" sz="2400" b="1" dirty="0">
                <a:solidFill>
                  <a:srgbClr val="0070C0"/>
                </a:solidFill>
              </a:rPr>
              <a:t>výdajů)</a:t>
            </a:r>
          </a:p>
          <a:p>
            <a:pPr lvl="0">
              <a:spcBef>
                <a:spcPts val="1200"/>
              </a:spcBef>
            </a:pPr>
            <a:r>
              <a:rPr lang="cs-CZ" sz="1800" dirty="0"/>
              <a:t>osobní náklady projektového týmu,</a:t>
            </a:r>
          </a:p>
          <a:p>
            <a:pPr lvl="0"/>
            <a:r>
              <a:rPr lang="cs-CZ" sz="1800" dirty="0"/>
              <a:t>pořízení studie proveditelnosti,</a:t>
            </a:r>
          </a:p>
          <a:p>
            <a:pPr lvl="0"/>
            <a:r>
              <a:rPr lang="cs-CZ" sz="1800" dirty="0"/>
              <a:t>pořízení projektové dokumentace, EIA,  </a:t>
            </a:r>
          </a:p>
          <a:p>
            <a:pPr lvl="0"/>
            <a:r>
              <a:rPr lang="cs-CZ" sz="1800" dirty="0"/>
              <a:t>zabezpečení výstavby (technický dozor investora, BOZP, autorský dozor),</a:t>
            </a:r>
          </a:p>
          <a:p>
            <a:pPr lvl="0"/>
            <a:r>
              <a:rPr lang="cs-CZ" sz="1800" dirty="0"/>
              <a:t>pořízení odborných nebo znaleckých posudků a analýz,</a:t>
            </a:r>
          </a:p>
          <a:p>
            <a:pPr lvl="0"/>
            <a:r>
              <a:rPr lang="cs-CZ" sz="1800" dirty="0"/>
              <a:t>zpracování zadávacích dokumentací k veřejným zakázkám a organizace výběrových a zadávacích řízení,</a:t>
            </a:r>
          </a:p>
          <a:p>
            <a:pPr lvl="0"/>
            <a:r>
              <a:rPr lang="cs-CZ" sz="1800" dirty="0"/>
              <a:t>služby bezprostředně související s realizací depozitářů a expozic (přeprava, instalace a </a:t>
            </a:r>
            <a:r>
              <a:rPr lang="cs-CZ" sz="1800" dirty="0" err="1"/>
              <a:t>deinstalace</a:t>
            </a:r>
            <a:r>
              <a:rPr lang="cs-CZ" sz="1800" dirty="0"/>
              <a:t> předmětů),</a:t>
            </a:r>
          </a:p>
          <a:p>
            <a:pPr lvl="0"/>
            <a:r>
              <a:rPr lang="cs-CZ" sz="1800" dirty="0"/>
              <a:t>pořízení exponátů, modelů a kopií,</a:t>
            </a:r>
          </a:p>
          <a:p>
            <a:pPr lvl="0"/>
            <a:r>
              <a:rPr lang="cs-CZ" sz="1800" dirty="0"/>
              <a:t>nákup pozemků a staveb nezbytných pro realizaci projektu, </a:t>
            </a:r>
          </a:p>
          <a:p>
            <a:pPr lvl="0"/>
            <a:r>
              <a:rPr lang="cs-CZ" sz="1800" dirty="0"/>
              <a:t>povinná publicita.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altLang="cs-CZ" sz="1800" dirty="0" smtClean="0"/>
          </a:p>
          <a:p>
            <a:pPr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1800" dirty="0" smtClean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18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13. výzva IROP                            „Revitalizace vybraných památek“</a:t>
            </a: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72827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7"/>
            <a:ext cx="9144000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	Způsobilé výdaje</a:t>
            </a:r>
            <a:endParaRPr lang="cs-CZ" sz="2400" b="1" dirty="0">
              <a:solidFill>
                <a:srgbClr val="0070C0"/>
              </a:solidFill>
            </a:endParaRPr>
          </a:p>
          <a:p>
            <a:pPr lvl="0">
              <a:spcBef>
                <a:spcPts val="1200"/>
              </a:spcBef>
            </a:pPr>
            <a:r>
              <a:rPr lang="cs-CZ" sz="1400" dirty="0" smtClean="0"/>
              <a:t>musí </a:t>
            </a:r>
            <a:r>
              <a:rPr lang="cs-CZ" sz="1400" dirty="0"/>
              <a:t>být vynaloženy v souladu s cíli IROP a specifického cíle 3.1, </a:t>
            </a:r>
          </a:p>
          <a:p>
            <a:pPr lvl="0">
              <a:spcBef>
                <a:spcPts val="600"/>
              </a:spcBef>
            </a:pPr>
            <a:r>
              <a:rPr lang="cs-CZ" sz="1400" dirty="0" smtClean="0"/>
              <a:t>musí </a:t>
            </a:r>
            <a:r>
              <a:rPr lang="cs-CZ" sz="1400" dirty="0"/>
              <a:t>přímo souviset s realizací projektu,</a:t>
            </a:r>
          </a:p>
          <a:p>
            <a:pPr lvl="0">
              <a:spcBef>
                <a:spcPts val="600"/>
              </a:spcBef>
            </a:pPr>
            <a:r>
              <a:rPr lang="cs-CZ" sz="1400" dirty="0" smtClean="0"/>
              <a:t>musí </a:t>
            </a:r>
            <a:r>
              <a:rPr lang="cs-CZ" sz="1400" dirty="0"/>
              <a:t>vzniknout a být vynaloženy v období od 1. 1. 2014 do data ukončení realizace </a:t>
            </a:r>
            <a:r>
              <a:rPr lang="cs-CZ" sz="1400" dirty="0" smtClean="0"/>
              <a:t>projektu </a:t>
            </a:r>
            <a:r>
              <a:rPr lang="cs-CZ" sz="1400" dirty="0"/>
              <a:t>uvedeného Rozhodnutí/Stanovení výdajů,</a:t>
            </a:r>
          </a:p>
          <a:p>
            <a:pPr lvl="0">
              <a:spcBef>
                <a:spcPts val="600"/>
              </a:spcBef>
            </a:pPr>
            <a:r>
              <a:rPr lang="cs-CZ" sz="1400" dirty="0" smtClean="0"/>
              <a:t>musí </a:t>
            </a:r>
            <a:r>
              <a:rPr lang="cs-CZ" sz="1400" dirty="0"/>
              <a:t>být doloženy průkaznými doklady,</a:t>
            </a:r>
          </a:p>
          <a:p>
            <a:pPr lvl="0">
              <a:spcBef>
                <a:spcPts val="600"/>
              </a:spcBef>
            </a:pPr>
            <a:r>
              <a:rPr lang="cs-CZ" sz="1400" dirty="0" smtClean="0"/>
              <a:t>nesmí </a:t>
            </a:r>
            <a:r>
              <a:rPr lang="cs-CZ" sz="1400" dirty="0"/>
              <a:t>přesáhnout výši výdajů uvedenou ve smlouvě s dodavatelem</a:t>
            </a:r>
            <a:r>
              <a:rPr lang="cs-CZ" sz="1400" dirty="0" smtClean="0"/>
              <a:t>.</a:t>
            </a:r>
          </a:p>
          <a:p>
            <a:pPr lvl="0">
              <a:spcBef>
                <a:spcPts val="0"/>
              </a:spcBef>
            </a:pPr>
            <a:endParaRPr lang="cs-CZ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1600" b="1" dirty="0" smtClean="0">
                <a:solidFill>
                  <a:srgbClr val="0070C0"/>
                </a:solidFill>
              </a:rPr>
              <a:t>	Způsobilé </a:t>
            </a:r>
            <a:r>
              <a:rPr lang="cs-CZ" sz="1600" b="1" dirty="0">
                <a:solidFill>
                  <a:srgbClr val="0070C0"/>
                </a:solidFill>
              </a:rPr>
              <a:t>výdaje pro hlavní aktivity projektu</a:t>
            </a:r>
          </a:p>
          <a:p>
            <a:pPr lvl="0"/>
            <a:r>
              <a:rPr lang="cs-CZ" sz="1400" dirty="0"/>
              <a:t>restaurování a konzervace nemovitého a movitého kulturního dědictví,</a:t>
            </a:r>
          </a:p>
          <a:p>
            <a:pPr lvl="0"/>
            <a:r>
              <a:rPr lang="cs-CZ" sz="1400" dirty="0"/>
              <a:t>stavební obnova nemovitého kulturního dědictví,</a:t>
            </a:r>
          </a:p>
          <a:p>
            <a:pPr lvl="0"/>
            <a:r>
              <a:rPr lang="cs-CZ" sz="1400" dirty="0"/>
              <a:t>rekonstrukce, přístavby, </a:t>
            </a:r>
          </a:p>
          <a:p>
            <a:pPr lvl="0"/>
            <a:r>
              <a:rPr lang="cs-CZ" sz="1400" dirty="0"/>
              <a:t>budování inženýrských sítí,</a:t>
            </a:r>
          </a:p>
          <a:p>
            <a:pPr lvl="0"/>
            <a:r>
              <a:rPr lang="cs-CZ" sz="1400" dirty="0"/>
              <a:t>odstranění nevyhovujících částí staveb,</a:t>
            </a:r>
          </a:p>
          <a:p>
            <a:pPr lvl="0"/>
            <a:r>
              <a:rPr lang="cs-CZ" sz="1400" dirty="0"/>
              <a:t>obnova parků a zahrad:</a:t>
            </a:r>
          </a:p>
          <a:p>
            <a:pPr lvl="0"/>
            <a:r>
              <a:rPr lang="cs-CZ" sz="1400" dirty="0"/>
              <a:t>arboristické práce: kácení, prořezy, prostřihy, nové výsadby, ošetření zeleně;</a:t>
            </a:r>
          </a:p>
          <a:p>
            <a:pPr lvl="0"/>
            <a:r>
              <a:rPr lang="cs-CZ" sz="1400" dirty="0"/>
              <a:t>čištění ploch: likvidace náletů, hubení invazních rostlin a škůdců, frézování pařezů, obnova a zakládání travních a okrasných ploch, včetně vodních ploch, obnova a realizace cestního systému, terénní úpravy, oplocení a ohrazení, odvodnění ploch, obnova prvků zahradní architektury; </a:t>
            </a:r>
          </a:p>
          <a:p>
            <a:pPr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1800" dirty="0" smtClean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18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13. výzva IROP                            „Revitalizace vybraných památek“</a:t>
            </a: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93668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7"/>
            <a:ext cx="9144000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0070C0"/>
                </a:solidFill>
              </a:rPr>
              <a:t>	Způsobilé </a:t>
            </a:r>
            <a:r>
              <a:rPr lang="cs-CZ" sz="1600" b="1" dirty="0">
                <a:solidFill>
                  <a:srgbClr val="0070C0"/>
                </a:solidFill>
              </a:rPr>
              <a:t>výdaje pro hlavní aktivity projektu</a:t>
            </a:r>
          </a:p>
          <a:p>
            <a:pPr lvl="0"/>
            <a:r>
              <a:rPr lang="cs-CZ" sz="1400" dirty="0" smtClean="0"/>
              <a:t>venkovní </a:t>
            </a:r>
            <a:r>
              <a:rPr lang="cs-CZ" sz="1400" dirty="0"/>
              <a:t>mobiliář: lavičky, stolky, odpadkové koše, informační tabule, zahradní technika nezbytná pro zajištění udržitelnosti projektu,</a:t>
            </a:r>
          </a:p>
          <a:p>
            <a:pPr lvl="0"/>
            <a:r>
              <a:rPr lang="cs-CZ" sz="1400" dirty="0"/>
              <a:t>odstraňování přístupových bariér (budování, úprava a obnova přístupových cest a prvků, určených pro pohyb návštěvníků, budování výtahů a bezbariérových prvků pro návštěvníky s omezenou hybností), </a:t>
            </a:r>
          </a:p>
          <a:p>
            <a:pPr lvl="0"/>
            <a:r>
              <a:rPr lang="cs-CZ" sz="1400" dirty="0"/>
              <a:t>rekonstrukce stávajících expozic a depozitářů a budování nových expozic a  depozitářů (vč. novostaveb), pořízení nezbytného vybavení a zařízení,</a:t>
            </a:r>
          </a:p>
          <a:p>
            <a:pPr lvl="0"/>
            <a:r>
              <a:rPr lang="cs-CZ" sz="1400" dirty="0"/>
              <a:t>zvýšení ochrany památky a jejího zabezpečení (pořízení bezpečnostních prvků a zařízení, osvětlení, elektronického a mechanického zabezpečení),</a:t>
            </a:r>
          </a:p>
          <a:p>
            <a:pPr lvl="0"/>
            <a:r>
              <a:rPr lang="cs-CZ" sz="1400" dirty="0"/>
              <a:t>digitalizace památek a mobiliáře, </a:t>
            </a:r>
          </a:p>
          <a:p>
            <a:pPr lvl="0"/>
            <a:r>
              <a:rPr lang="cs-CZ" sz="1400" dirty="0"/>
              <a:t>pořízení HW a SW nezbytného pro digitalizaci památek, mobiliáře a zabezpečení,  </a:t>
            </a:r>
          </a:p>
          <a:p>
            <a:pPr lvl="0"/>
            <a:r>
              <a:rPr lang="cs-CZ" sz="1400" dirty="0"/>
              <a:t>modernizace, popř. výstavba nezbytných objektů technického a  technologického zázemí (včetně pořízení technologického zařízení a strojů, umožňujících funkčnost, zpřístupnění a plnohodnotné využívání památky) a objektů sociálního zázemí, resp. návštěvnické infrastruktury (WC, šatna, pokladna, informační centrum, klidová zóna určená pro návštěvníky památky), vč. novostaveb, </a:t>
            </a:r>
          </a:p>
          <a:p>
            <a:pPr lvl="0"/>
            <a:r>
              <a:rPr lang="cs-CZ" sz="1400" dirty="0"/>
              <a:t>budování restaurátorských dílen, pořízení nezbytného vybavení a zařízení,</a:t>
            </a:r>
          </a:p>
          <a:p>
            <a:pPr lvl="0"/>
            <a:r>
              <a:rPr lang="cs-CZ" sz="1400" dirty="0"/>
              <a:t>DPH, pokud není nárok na odpočet vstupu u plátců DPH, jen je-li způsobilým výdajem plnění, ke kterému se vztahuje.</a:t>
            </a:r>
          </a:p>
          <a:p>
            <a:pPr lvl="0">
              <a:spcBef>
                <a:spcPts val="0"/>
              </a:spcBef>
            </a:pPr>
            <a:endParaRPr lang="cs-CZ" sz="1400" dirty="0" smtClean="0"/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altLang="cs-CZ" sz="1800" dirty="0" smtClean="0"/>
          </a:p>
          <a:p>
            <a:pPr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1800" dirty="0" smtClean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18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13. výzva IROP                            „Revitalizace vybraných památek“</a:t>
            </a: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89623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7"/>
            <a:ext cx="9144000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0070C0"/>
                </a:solidFill>
              </a:rPr>
              <a:t>	Způsobilé </a:t>
            </a:r>
            <a:r>
              <a:rPr lang="cs-CZ" sz="1600" b="1" dirty="0">
                <a:solidFill>
                  <a:srgbClr val="0070C0"/>
                </a:solidFill>
              </a:rPr>
              <a:t>výdaje pro </a:t>
            </a:r>
            <a:r>
              <a:rPr lang="cs-CZ" sz="1600" b="1" dirty="0" smtClean="0">
                <a:solidFill>
                  <a:srgbClr val="0070C0"/>
                </a:solidFill>
              </a:rPr>
              <a:t>vedlejší </a:t>
            </a:r>
            <a:r>
              <a:rPr lang="cs-CZ" sz="1600" b="1" dirty="0">
                <a:solidFill>
                  <a:srgbClr val="0070C0"/>
                </a:solidFill>
              </a:rPr>
              <a:t>aktivity projektu</a:t>
            </a:r>
          </a:p>
          <a:p>
            <a:pPr lvl="0"/>
            <a:r>
              <a:rPr lang="cs-CZ" sz="1400" dirty="0"/>
              <a:t>osobní náklady členů projektového týmu (hrubá mzda, výdaje plynoucí z DPČ, DPP, zákonné odvody, sociální a zdravotní pojištění placené zaměstnavatelem za zaměstnance, příspěvky do FKSP, zákonné pojištění odpovědnosti, náhrady za čerpanou dovolenou, náhrady za nemoc hrazené zaměstnavatelem),  </a:t>
            </a:r>
          </a:p>
          <a:p>
            <a:pPr lvl="0"/>
            <a:r>
              <a:rPr lang="cs-CZ" sz="1400" dirty="0"/>
              <a:t>zabezpečení výstavby (technický dozor investora, BOZP, autorský dozor),</a:t>
            </a:r>
          </a:p>
          <a:p>
            <a:pPr lvl="0"/>
            <a:r>
              <a:rPr lang="cs-CZ" sz="1400" dirty="0"/>
              <a:t>projektová dokumentace stavby, EIA, </a:t>
            </a:r>
          </a:p>
          <a:p>
            <a:pPr lvl="0"/>
            <a:r>
              <a:rPr lang="cs-CZ" sz="1400" dirty="0"/>
              <a:t>studie proveditelnosti,</a:t>
            </a:r>
          </a:p>
          <a:p>
            <a:pPr lvl="0"/>
            <a:r>
              <a:rPr lang="cs-CZ" sz="1400" dirty="0"/>
              <a:t>nákup staveb,</a:t>
            </a:r>
          </a:p>
          <a:p>
            <a:pPr lvl="0"/>
            <a:r>
              <a:rPr lang="cs-CZ" sz="1400" dirty="0"/>
              <a:t>nákup pozemků do 10 % z celkových způsobilých výdajů projektu,</a:t>
            </a:r>
          </a:p>
          <a:p>
            <a:pPr lvl="0"/>
            <a:r>
              <a:rPr lang="cs-CZ" sz="1400" dirty="0"/>
              <a:t>pořízení odborných a znaleckých posudků a analýz,</a:t>
            </a:r>
          </a:p>
          <a:p>
            <a:pPr lvl="0"/>
            <a:r>
              <a:rPr lang="cs-CZ" sz="1400" dirty="0"/>
              <a:t>zpracování zadávacích dokumentací k veřejným zakázkám a organizace výběrových a zadávacích řízení,</a:t>
            </a:r>
          </a:p>
          <a:p>
            <a:pPr lvl="0"/>
            <a:r>
              <a:rPr lang="cs-CZ" sz="1400" dirty="0"/>
              <a:t>přeprava, instalace a </a:t>
            </a:r>
            <a:r>
              <a:rPr lang="cs-CZ" sz="1400" dirty="0" err="1"/>
              <a:t>deinstalace</a:t>
            </a:r>
            <a:r>
              <a:rPr lang="cs-CZ" sz="1400" dirty="0"/>
              <a:t> předmětů,</a:t>
            </a:r>
          </a:p>
          <a:p>
            <a:pPr lvl="0"/>
            <a:r>
              <a:rPr lang="cs-CZ" sz="1400" dirty="0"/>
              <a:t>pořízení exponátů, modelů a kopií,  </a:t>
            </a:r>
          </a:p>
          <a:p>
            <a:pPr lvl="0"/>
            <a:r>
              <a:rPr lang="cs-CZ" sz="1400" dirty="0"/>
              <a:t>povinná publicita (viz kap. 13 Obecných pravidel).</a:t>
            </a:r>
          </a:p>
          <a:p>
            <a:pPr lvl="0">
              <a:spcBef>
                <a:spcPts val="0"/>
              </a:spcBef>
            </a:pPr>
            <a:endParaRPr lang="cs-CZ" sz="1400" dirty="0" smtClean="0"/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altLang="cs-CZ" sz="1800" dirty="0" smtClean="0"/>
          </a:p>
          <a:p>
            <a:pPr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1800" dirty="0" smtClean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18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13. výzva IROP                            „Revitalizace vybraných památek“</a:t>
            </a: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0375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7"/>
            <a:ext cx="9144000" cy="4861595"/>
          </a:xfrm>
        </p:spPr>
        <p:txBody>
          <a:bodyPr rtlCol="0">
            <a:noAutofit/>
          </a:bodyPr>
          <a:lstStyle/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altLang="cs-CZ" sz="2400" b="1" dirty="0">
                <a:solidFill>
                  <a:srgbClr val="0070C0"/>
                </a:solidFill>
              </a:rPr>
              <a:t>Limity a omezení podpory SC </a:t>
            </a:r>
            <a:r>
              <a:rPr lang="cs-CZ" altLang="cs-CZ" sz="2400" b="1" dirty="0" smtClean="0">
                <a:solidFill>
                  <a:srgbClr val="0070C0"/>
                </a:solidFill>
              </a:rPr>
              <a:t>3.1</a:t>
            </a:r>
          </a:p>
          <a:p>
            <a:pPr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1600" dirty="0" smtClean="0"/>
              <a:t>Podpořeny </a:t>
            </a:r>
            <a:r>
              <a:rPr lang="cs-CZ" altLang="cs-CZ" sz="1600" dirty="0"/>
              <a:t>budou projekty v souladu s nařízením Evropské komise </a:t>
            </a:r>
            <a:r>
              <a:rPr lang="cs-CZ" altLang="cs-CZ" sz="1600" dirty="0" smtClean="0"/>
              <a:t>č.651/2014 </a:t>
            </a:r>
            <a:r>
              <a:rPr lang="cs-CZ" altLang="cs-CZ" sz="1600" dirty="0"/>
              <a:t>ze 17. června 2014, kterým se v souladu s články 107 a 108 Smlouvy prohlašují určité kategorie podpory za slučitelné s vnitřním trhem, Oddíl 11 – Podpora kultury a zachování kulturního dědictví, článek 53 Podpora kultury a zachování kulturního dědictví</a:t>
            </a:r>
            <a:r>
              <a:rPr lang="cs-CZ" alt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 smtClean="0"/>
              <a:t>		Projekty </a:t>
            </a:r>
            <a:r>
              <a:rPr lang="cs-CZ" sz="1600" dirty="0"/>
              <a:t>podporované v této výzvě podléhají pravidlům veřejné podpory a jsou vyloučeny </a:t>
            </a:r>
            <a:endParaRPr lang="cs-CZ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/>
              <a:t>	</a:t>
            </a:r>
            <a:r>
              <a:rPr lang="cs-CZ" sz="1600" dirty="0" smtClean="0"/>
              <a:t>	z</a:t>
            </a:r>
            <a:r>
              <a:rPr lang="cs-CZ" sz="1600" dirty="0"/>
              <a:t> aplikace ustanovení čl. 61 a 65. </a:t>
            </a:r>
          </a:p>
          <a:p>
            <a:pPr marL="0" indent="0">
              <a:buNone/>
            </a:pPr>
            <a:r>
              <a:rPr lang="cs-CZ" sz="1600" dirty="0" smtClean="0"/>
              <a:t>		Pro </a:t>
            </a:r>
            <a:r>
              <a:rPr lang="cs-CZ" sz="1600" dirty="0"/>
              <a:t>stanovení maximální výše podpory platí zvláštní pravidla vyplývající z předpisů </a:t>
            </a:r>
            <a:endParaRPr lang="cs-CZ" sz="16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1600" dirty="0"/>
              <a:t>	</a:t>
            </a:r>
            <a:r>
              <a:rPr lang="cs-CZ" sz="1600" dirty="0" smtClean="0"/>
              <a:t>	k</a:t>
            </a:r>
            <a:r>
              <a:rPr lang="cs-CZ" sz="1600" dirty="0"/>
              <a:t> veřejné podpoře a je nutné u těchto projektů provést individuální posouzení potřeb </a:t>
            </a:r>
            <a:r>
              <a:rPr lang="cs-CZ" sz="1600" dirty="0" smtClean="0"/>
              <a:t>			financování</a:t>
            </a:r>
            <a:r>
              <a:rPr lang="cs-CZ" sz="1600" dirty="0"/>
              <a:t>. Individuální ověření je po zadání všech požadovaných dat provedeno </a:t>
            </a:r>
            <a:r>
              <a:rPr lang="cs-CZ" sz="1600" dirty="0" smtClean="0"/>
              <a:t>			v</a:t>
            </a:r>
            <a:r>
              <a:rPr lang="cs-CZ" sz="1600" dirty="0"/>
              <a:t> modulu CBA v MS2014+ jako součást žádosti o podporu. Automaticky je vypočtena </a:t>
            </a:r>
            <a:r>
              <a:rPr lang="cs-CZ" sz="1600" dirty="0" smtClean="0"/>
              <a:t>			maximální </a:t>
            </a:r>
            <a:r>
              <a:rPr lang="cs-CZ" sz="1600" dirty="0"/>
              <a:t>investiční podpora.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600" dirty="0" smtClean="0"/>
              <a:t>Podporu </a:t>
            </a:r>
            <a:r>
              <a:rPr lang="cs-CZ" sz="1600" dirty="0"/>
              <a:t>ze SC 3.1 nelze poskytnout:</a:t>
            </a:r>
          </a:p>
          <a:p>
            <a:pPr marL="914400" lvl="2" indent="0" algn="just">
              <a:buNone/>
            </a:pPr>
            <a:r>
              <a:rPr lang="cs-CZ" sz="1400" dirty="0" smtClean="0"/>
              <a:t>-    žadateli</a:t>
            </a:r>
            <a:r>
              <a:rPr lang="cs-CZ" sz="1400" dirty="0"/>
              <a:t>, vůči kterému byl vystaven inkasní příkaz v návaznosti na rozhodnutí Komise EU, jímž je podpora prohlášena za protiprávní a neslučitelnou s vnitřním trhem. Žadatel v žádosti zaškrtne na záložce „čestná prohlášení“ v MS 2014+ Čestné prohlášení žadatele o vypořádání finančních závazků z jiných projektů financovaných z komunitárních programů nebo jiných fondů Evropské unie;</a:t>
            </a:r>
          </a:p>
          <a:p>
            <a:pPr marL="914400" lvl="2" indent="0" algn="just">
              <a:buNone/>
            </a:pPr>
            <a:r>
              <a:rPr lang="cs-CZ" sz="1400" dirty="0" smtClean="0"/>
              <a:t>-    podnikům </a:t>
            </a:r>
            <a:r>
              <a:rPr lang="cs-CZ" sz="1400" dirty="0"/>
              <a:t>v obtížích, ve smyslu ustanovení článku 2 odst. 18 nařízení </a:t>
            </a:r>
            <a:r>
              <a:rPr lang="cs-CZ" sz="1400" dirty="0" smtClean="0"/>
              <a:t>č</a:t>
            </a:r>
            <a:r>
              <a:rPr lang="cs-CZ" sz="1400" dirty="0"/>
              <a:t>. 651/2014. Žadatel v žádosti na záložce „čestná prohlášení“ v MS 2014+ zaškrtne Čestné prohlášení žadatele, že nesplňuje definici podniku v obtížích.</a:t>
            </a:r>
          </a:p>
          <a:p>
            <a:pPr lvl="3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1200" b="1" dirty="0" smtClean="0"/>
          </a:p>
          <a:p>
            <a:pPr lvl="3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1200" b="1" dirty="0" smtClean="0"/>
          </a:p>
          <a:p>
            <a:pPr lvl="3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1200" b="1" dirty="0" smtClean="0"/>
          </a:p>
          <a:p>
            <a:pPr marL="1257300" lvl="3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altLang="cs-CZ" sz="1600" dirty="0" smtClean="0"/>
          </a:p>
          <a:p>
            <a:pPr lvl="3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1600" dirty="0" smtClean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13. výzva IROP                            „Revitalizace vybraných památek“</a:t>
            </a: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17954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7"/>
            <a:ext cx="9144000" cy="4861595"/>
          </a:xfrm>
        </p:spPr>
        <p:txBody>
          <a:bodyPr rtlCol="0">
            <a:noAutofit/>
          </a:bodyPr>
          <a:lstStyle/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altLang="cs-CZ" sz="2400" b="1" dirty="0">
                <a:solidFill>
                  <a:srgbClr val="0070C0"/>
                </a:solidFill>
              </a:rPr>
              <a:t>Limity a omezení podpory SC </a:t>
            </a:r>
            <a:r>
              <a:rPr lang="cs-CZ" altLang="cs-CZ" sz="2400" b="1" dirty="0" smtClean="0">
                <a:solidFill>
                  <a:srgbClr val="0070C0"/>
                </a:solidFill>
              </a:rPr>
              <a:t>3.1</a:t>
            </a:r>
          </a:p>
          <a:p>
            <a:pPr lvl="1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 smtClean="0"/>
              <a:t>Předmětem </a:t>
            </a:r>
            <a:r>
              <a:rPr lang="cs-CZ" sz="2000" dirty="0"/>
              <a:t>podpory nebudou komerční turistická zařízení jako volnočasová zařízení, lázeňské provozy, ubytovací a stravovací zařízení.</a:t>
            </a:r>
          </a:p>
          <a:p>
            <a:pPr lvl="1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 smtClean="0"/>
              <a:t>Soulad projektu s Integrovanou strategií podpory kultury do roku 2020.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2000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2000" b="1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2000" b="1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2000" b="1" dirty="0" smtClean="0"/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altLang="cs-CZ" sz="2400" dirty="0" smtClean="0"/>
          </a:p>
          <a:p>
            <a:pPr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sz="2400" dirty="0" smtClean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13. výzva IROP                            „Revitalizace vybraných památek“</a:t>
            </a: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84714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0070C0"/>
                </a:solidFill>
              </a:rPr>
              <a:t>Role MMR </a:t>
            </a:r>
            <a:r>
              <a:rPr lang="cs-CZ" sz="3200" cap="none" dirty="0">
                <a:solidFill>
                  <a:srgbClr val="0070C0"/>
                </a:solidFill>
              </a:rPr>
              <a:t>a</a:t>
            </a:r>
            <a:r>
              <a:rPr lang="cs-CZ" sz="3200" dirty="0">
                <a:solidFill>
                  <a:srgbClr val="0070C0"/>
                </a:solidFill>
              </a:rPr>
              <a:t> CRR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cs-CZ" sz="2200" b="1" dirty="0">
                <a:solidFill>
                  <a:prstClr val="black"/>
                </a:solidFill>
              </a:rPr>
              <a:t>Ministerstvo pro místní rozvoj České republiky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cs-CZ" sz="2200" dirty="0">
                <a:solidFill>
                  <a:prstClr val="black"/>
                </a:solidFill>
              </a:rPr>
              <a:t>= Řídicí orgán IROP (ŘO IROP)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prstClr val="black"/>
                </a:solidFill>
              </a:rPr>
              <a:t>řízení programu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prstClr val="black"/>
                </a:solidFill>
              </a:rPr>
              <a:t>příprava výzev a pravidel pro žadatele a příjemce, 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prstClr val="black"/>
                </a:solidFill>
              </a:rPr>
              <a:t>poskytovatel dotace </a:t>
            </a:r>
          </a:p>
          <a:p>
            <a:pPr marL="0" lvl="0" indent="0" algn="just" eaLnBrk="0" fontAlgn="base" hangingPunct="0">
              <a:lnSpc>
                <a:spcPct val="150000"/>
              </a:lnSpc>
              <a:spcAft>
                <a:spcPct val="0"/>
              </a:spcAft>
              <a:buNone/>
            </a:pPr>
            <a:r>
              <a:rPr lang="cs-CZ" sz="2200" b="1" dirty="0">
                <a:solidFill>
                  <a:prstClr val="black"/>
                </a:solidFill>
              </a:rPr>
              <a:t>Centrum pro regionální rozvoj České republiky</a:t>
            </a:r>
          </a:p>
          <a:p>
            <a:pPr marL="0" lvl="0" indent="0" algn="just" eaLnBrk="0" fontAlgn="base" hangingPunct="0">
              <a:lnSpc>
                <a:spcPct val="150000"/>
              </a:lnSpc>
              <a:spcAft>
                <a:spcPct val="0"/>
              </a:spcAft>
              <a:buNone/>
            </a:pPr>
            <a:r>
              <a:rPr lang="cs-CZ" sz="2200" dirty="0">
                <a:solidFill>
                  <a:prstClr val="black"/>
                </a:solidFill>
              </a:rPr>
              <a:t>= zprostředkující subjekt pro IROP</a:t>
            </a:r>
          </a:p>
          <a:p>
            <a:pPr lvl="0" algn="just" eaLnBrk="0" fontAlgn="base" hangingPunct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prstClr val="black"/>
                </a:solidFill>
              </a:rPr>
              <a:t>konzultace, příjem a hodnocení žádostí o podporu, kontroly projektů, kontroly žádostí o platbu, administrace změn, zpracování podkladů pro certifikaci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26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7"/>
            <a:ext cx="9144000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	Povinné </a:t>
            </a:r>
            <a:r>
              <a:rPr lang="cs-CZ" sz="2400" b="1" dirty="0">
                <a:solidFill>
                  <a:srgbClr val="0070C0"/>
                </a:solidFill>
              </a:rPr>
              <a:t>přílohy žádosti: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sz="1800" b="1" dirty="0"/>
              <a:t>Plná </a:t>
            </a:r>
            <a:r>
              <a:rPr lang="cs-CZ" sz="1800" b="1" dirty="0" smtClean="0"/>
              <a:t>moc</a:t>
            </a:r>
          </a:p>
          <a:p>
            <a:pPr marL="254250" lvl="1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pl-PL" sz="1800" i="1" dirty="0" smtClean="0"/>
              <a:t>   v </a:t>
            </a:r>
            <a:r>
              <a:rPr lang="pl-PL" sz="1800" i="1" dirty="0"/>
              <a:t>případě přenesení pravomocí na jinou osobu, v MS2014</a:t>
            </a:r>
            <a:r>
              <a:rPr lang="pl-PL" sz="1800" i="1" dirty="0" smtClean="0"/>
              <a:t>+</a:t>
            </a:r>
            <a:endParaRPr lang="pl-PL" sz="1800" i="1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  <a:defRPr/>
            </a:pPr>
            <a:r>
              <a:rPr lang="cs-CZ" sz="1800" b="1" dirty="0" smtClean="0"/>
              <a:t>Dokumentace k zadávacím a výběrovým řízením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  <a:defRPr/>
            </a:pPr>
            <a:r>
              <a:rPr lang="cs-CZ" sz="1800" b="1" dirty="0"/>
              <a:t>Doklady o právní subjektivitě žadatele</a:t>
            </a:r>
            <a:endParaRPr lang="cs-CZ" sz="1800" b="1" dirty="0" smtClean="0"/>
          </a:p>
          <a:p>
            <a:pPr marL="0" indent="0">
              <a:buNone/>
            </a:pPr>
            <a:r>
              <a:rPr lang="cs-CZ" sz="1800" dirty="0" smtClean="0"/>
              <a:t>	Právní </a:t>
            </a:r>
            <a:r>
              <a:rPr lang="cs-CZ" sz="1800" dirty="0"/>
              <a:t>subjektivitu nemusí dokládat: </a:t>
            </a:r>
          </a:p>
          <a:p>
            <a:pPr lvl="1"/>
            <a:r>
              <a:rPr lang="cs-CZ" sz="1600" dirty="0"/>
              <a:t>kraje a jimi zřizované organizace, </a:t>
            </a:r>
          </a:p>
          <a:p>
            <a:pPr lvl="1"/>
            <a:r>
              <a:rPr lang="cs-CZ" sz="1600" dirty="0"/>
              <a:t>obce a jimi zřizované organizace, </a:t>
            </a:r>
          </a:p>
          <a:p>
            <a:pPr lvl="1"/>
            <a:r>
              <a:rPr lang="cs-CZ" sz="1600" dirty="0"/>
              <a:t>organizační složky </a:t>
            </a:r>
            <a:r>
              <a:rPr lang="cs-CZ" sz="1600" dirty="0" smtClean="0"/>
              <a:t>státu,</a:t>
            </a:r>
            <a:endParaRPr lang="cs-CZ" sz="1600" dirty="0"/>
          </a:p>
          <a:p>
            <a:pPr lvl="1"/>
            <a:r>
              <a:rPr lang="cs-CZ" sz="1600" dirty="0"/>
              <a:t>příspěvkové organizace organizačních složek </a:t>
            </a:r>
            <a:r>
              <a:rPr lang="cs-CZ" sz="1600" dirty="0" smtClean="0"/>
              <a:t>státu,</a:t>
            </a:r>
            <a:endParaRPr lang="cs-CZ" sz="1600" dirty="0"/>
          </a:p>
          <a:p>
            <a:pPr lvl="1"/>
            <a:r>
              <a:rPr lang="cs-CZ" sz="1600" dirty="0"/>
              <a:t>státní podniky,</a:t>
            </a:r>
          </a:p>
          <a:p>
            <a:pPr lvl="1"/>
            <a:r>
              <a:rPr lang="cs-CZ" sz="1600" dirty="0"/>
              <a:t>státní organizace.</a:t>
            </a:r>
          </a:p>
          <a:p>
            <a:pPr lvl="2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  <a:defRPr/>
            </a:pPr>
            <a:endParaRPr lang="cs-CZ" sz="1200" b="1" dirty="0" smtClean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13. výzva IROP                            „Revitalizace vybraných památek“</a:t>
            </a: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28107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7"/>
            <a:ext cx="9144000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	</a:t>
            </a:r>
            <a:r>
              <a:rPr lang="cs-CZ" sz="1800" b="1" dirty="0" smtClean="0"/>
              <a:t>Nestátní </a:t>
            </a:r>
            <a:r>
              <a:rPr lang="cs-CZ" sz="1800" b="1" dirty="0"/>
              <a:t>neziskové organizace doloží:</a:t>
            </a:r>
          </a:p>
          <a:p>
            <a:pPr lvl="1"/>
            <a:r>
              <a:rPr lang="cs-CZ" sz="1600" dirty="0"/>
              <a:t>zakladatelskou smlouvu, zakládací či zřizovací listinu nebo jiný dokument o založení, který zároveň doloží veřejně prospěšnou činnost organizace v oblasti ochrany kulturního dědictví a péče o něj, a prokáže, že účelem hlavní činnosti není vytváření zisku;</a:t>
            </a:r>
          </a:p>
          <a:p>
            <a:pPr lvl="1"/>
            <a:r>
              <a:rPr lang="cs-CZ" sz="1600" dirty="0"/>
              <a:t>stanovy, ve kterých musí být ustanovení o vypořádání majetku při zániku organizace, jestliže to nevyplývá ze zákona.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1800" b="1" dirty="0" smtClean="0"/>
              <a:t>	Církve </a:t>
            </a:r>
            <a:r>
              <a:rPr lang="cs-CZ" sz="1800" b="1" dirty="0"/>
              <a:t>a náboženské společnosti, evidované (církevní) právnické osoby </a:t>
            </a:r>
            <a:r>
              <a:rPr lang="cs-CZ" sz="1800" b="1" dirty="0" smtClean="0"/>
              <a:t>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b="1" dirty="0"/>
              <a:t> </a:t>
            </a:r>
            <a:r>
              <a:rPr lang="cs-CZ" sz="1800" b="1" dirty="0" smtClean="0"/>
              <a:t>      doloží</a:t>
            </a:r>
            <a:r>
              <a:rPr lang="cs-CZ" sz="1800" b="1" dirty="0"/>
              <a:t>:</a:t>
            </a:r>
          </a:p>
          <a:p>
            <a:pPr lvl="1"/>
            <a:r>
              <a:rPr lang="cs-CZ" sz="1600" dirty="0"/>
              <a:t>výpis z Rejstříku evidovaných církví a náboženských společností nebo výpis z Rejstříku evidovaných právnických osob, který v době podání žádosti nesmí být starší 3 měsíců ;</a:t>
            </a:r>
          </a:p>
          <a:p>
            <a:pPr lvl="1"/>
            <a:r>
              <a:rPr lang="cs-CZ" sz="1600" dirty="0"/>
              <a:t>veřejně prospěšnou činnost organizace v oblasti ochrany kulturního dědictví a péče o něj prokáže subjekt doložením právních vztahů k majetku, který je předmětem projektu </a:t>
            </a:r>
            <a:r>
              <a:rPr lang="cs-CZ" sz="1600" dirty="0" smtClean="0"/>
              <a:t>a </a:t>
            </a:r>
            <a:r>
              <a:rPr lang="cs-CZ" sz="1600" dirty="0"/>
              <a:t>popíše svou činnost v oblasti ochrany kulturního dědictví a péči o něj ve Studii proveditelnosti. V případě, že je právní vztah k majetku, který je předmětem projektu, prokázán na základě nájemní smlouvy, musí být součástí této smlouvy ustanovení ukládající nájemníkovi povinnost ochrany kulturního dědictví, které je předmětem projektu, a péče o něj.    </a:t>
            </a:r>
          </a:p>
          <a:p>
            <a:pPr lvl="3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  <a:defRPr/>
            </a:pPr>
            <a:endParaRPr lang="cs-CZ" sz="1600" b="1" dirty="0" smtClean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13. výzva IROP                            „Revitalizace vybraných památek“</a:t>
            </a: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13160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7"/>
            <a:ext cx="9144000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	</a:t>
            </a:r>
            <a:r>
              <a:rPr lang="cs-CZ" sz="1800" b="1" dirty="0" smtClean="0"/>
              <a:t>Dobrovolné </a:t>
            </a:r>
            <a:r>
              <a:rPr lang="cs-CZ" sz="1800" b="1" dirty="0"/>
              <a:t>svazky obcí a jimi zřizované a zakládané organizace doloží:</a:t>
            </a:r>
          </a:p>
          <a:p>
            <a:pPr lvl="1" algn="just"/>
            <a:r>
              <a:rPr lang="cs-CZ" sz="1600" dirty="0"/>
              <a:t>zřizovací či zakládací listinu nebo jiný dokument o založení a dokument, který doloží veřejně prospěšnou činnost organizace v oblasti ochrany kulturního dědictví a péče o něj, a prokáže, že účelem hlavní činnosti není vytváření zisku.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1800" b="1" dirty="0" smtClean="0"/>
              <a:t>	</a:t>
            </a:r>
            <a:r>
              <a:rPr lang="cs-CZ" sz="1800" b="1" dirty="0"/>
              <a:t>Organizace zakládané obcemi nebo kraji doloží:</a:t>
            </a:r>
          </a:p>
          <a:p>
            <a:pPr lvl="1" algn="just"/>
            <a:r>
              <a:rPr lang="cs-CZ" sz="1600" dirty="0"/>
              <a:t>zřizovací či zakládací listinu nebo jiný dokument o založení a dokument, který doloží veřejně prospěšnou činnost organizace v oblasti ochrany kulturního dědictví a péče o něj, a prokáže, že účelem hlavní činnosti není vytváření zisku</a:t>
            </a:r>
            <a:r>
              <a:rPr lang="cs-CZ" sz="1600" dirty="0" smtClean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1800" b="1" dirty="0" smtClean="0"/>
              <a:t>	Veřejná </a:t>
            </a:r>
            <a:r>
              <a:rPr lang="cs-CZ" sz="1800" b="1" dirty="0"/>
              <a:t>výzkumná instituce doloží:</a:t>
            </a:r>
          </a:p>
          <a:p>
            <a:pPr lvl="1"/>
            <a:r>
              <a:rPr lang="cs-CZ" sz="1600" dirty="0"/>
              <a:t>zakladatelskou smlouvu, zakládací či zřizovací listinu nebo jiný dokument o založení.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1800" b="1" dirty="0" smtClean="0"/>
              <a:t>	Ostatní </a:t>
            </a:r>
            <a:r>
              <a:rPr lang="cs-CZ" sz="1800" b="1" dirty="0"/>
              <a:t>výše neuvedené právnické osoby doloží:</a:t>
            </a:r>
          </a:p>
          <a:p>
            <a:pPr lvl="1"/>
            <a:r>
              <a:rPr lang="cs-CZ" sz="1600" dirty="0"/>
              <a:t>výpis z Obchodního rejstříku, který v době podání žádosti nesmí být starší </a:t>
            </a:r>
            <a:r>
              <a:rPr lang="cs-CZ" sz="1600" dirty="0" smtClean="0"/>
              <a:t>3 </a:t>
            </a:r>
            <a:r>
              <a:rPr lang="cs-CZ" sz="1600" dirty="0"/>
              <a:t>měsíců.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1800" b="1" dirty="0" smtClean="0"/>
              <a:t>	Fyzické </a:t>
            </a:r>
            <a:r>
              <a:rPr lang="cs-CZ" sz="1800" b="1" dirty="0"/>
              <a:t>osoby podnikající doloží:</a:t>
            </a:r>
          </a:p>
          <a:p>
            <a:pPr lvl="1"/>
            <a:r>
              <a:rPr lang="cs-CZ" sz="1600" dirty="0"/>
              <a:t>výpis z Živnostenského rejstříku, který v době podání žádosti nesmí být starší </a:t>
            </a:r>
            <a:r>
              <a:rPr lang="cs-CZ" sz="1600" dirty="0" smtClean="0"/>
              <a:t>3 </a:t>
            </a:r>
            <a:r>
              <a:rPr lang="cs-CZ" sz="1600" dirty="0"/>
              <a:t>měsíců.</a:t>
            </a:r>
          </a:p>
          <a:p>
            <a:pPr marL="0" indent="0">
              <a:spcBef>
                <a:spcPts val="1200"/>
              </a:spcBef>
              <a:buNone/>
            </a:pPr>
            <a:endParaRPr lang="cs-CZ" sz="1600" b="1" dirty="0" smtClean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13. výzva IROP                            „Revitalizace vybraných památek“</a:t>
            </a: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25354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7"/>
            <a:ext cx="9144000" cy="4861595"/>
          </a:xfrm>
        </p:spPr>
        <p:txBody>
          <a:bodyPr rtlCol="0">
            <a:noAutofit/>
          </a:bodyPr>
          <a:lstStyle/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  <a:defRPr/>
            </a:pPr>
            <a:r>
              <a:rPr lang="cs-CZ" sz="1800" b="1" dirty="0" smtClean="0"/>
              <a:t>Studie proveditelnosti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  <a:defRPr/>
            </a:pPr>
            <a:r>
              <a:rPr lang="cs-CZ" sz="1800" b="1" dirty="0" smtClean="0"/>
              <a:t>Výpis </a:t>
            </a:r>
            <a:r>
              <a:rPr lang="cs-CZ" sz="1800" b="1" dirty="0"/>
              <a:t>z rejstříku </a:t>
            </a:r>
            <a:r>
              <a:rPr lang="cs-CZ" sz="1800" b="1" dirty="0" smtClean="0"/>
              <a:t>trestů </a:t>
            </a:r>
          </a:p>
          <a:p>
            <a:pPr marL="400050" lvl="1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1600" i="1" dirty="0"/>
              <a:t>D</a:t>
            </a:r>
            <a:r>
              <a:rPr lang="cs-CZ" sz="1600" i="1" dirty="0" smtClean="0"/>
              <a:t>okládají </a:t>
            </a:r>
            <a:r>
              <a:rPr lang="cs-CZ" sz="1600" i="1" dirty="0"/>
              <a:t>všichni statutární zástupci organizací zakládaných či zřizovaných krajem, obcí, dobrovolným svazkem obcí nebo organizační složkou státu, státních podniků, dobrovolných svazků obcí, nestátních neziskových organizací, církví a náboženských společností nebo evidovaných (církevních) právnických osob, veřejných výzkumných institucí a ostatních (neuvedených) právnických osob a fyzické osoby podnikající. Výpis z rejstříku trestů v době podání žádosti nesmí být starší 3 měsíců. </a:t>
            </a:r>
          </a:p>
          <a:p>
            <a:pPr lvl="1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  <a:defRPr/>
            </a:pPr>
            <a:r>
              <a:rPr lang="cs-CZ" sz="1800" b="1" dirty="0" smtClean="0"/>
              <a:t>Doklad </a:t>
            </a:r>
            <a:r>
              <a:rPr lang="cs-CZ" sz="1800" b="1" dirty="0"/>
              <a:t>o prokázání právních vztahů k majetku, který je předmětem </a:t>
            </a:r>
            <a:r>
              <a:rPr lang="cs-CZ" sz="1800" b="1" dirty="0" smtClean="0"/>
              <a:t>projektu;</a:t>
            </a:r>
          </a:p>
          <a:p>
            <a:pPr marL="39960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600" i="1" dirty="0" smtClean="0"/>
              <a:t>Žadatel </a:t>
            </a:r>
            <a:r>
              <a:rPr lang="cs-CZ" sz="1600" i="1" dirty="0"/>
              <a:t>dokládá výpisy z katastru nemovitostí a list vlastnictví k nemovitosti, která bude </a:t>
            </a:r>
            <a:r>
              <a:rPr lang="cs-CZ" sz="1600" i="1" dirty="0" smtClean="0"/>
              <a:t>          předmětem </a:t>
            </a:r>
            <a:r>
              <a:rPr lang="cs-CZ" sz="1600" i="1" dirty="0"/>
              <a:t>projektu, pokud nepředložil stavební povolení jako přílohu žádosti o podporu. </a:t>
            </a:r>
            <a:endParaRPr lang="cs-CZ" sz="1600" i="1" dirty="0" smtClean="0"/>
          </a:p>
          <a:p>
            <a:pPr marL="39960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600" i="1" dirty="0"/>
              <a:t> </a:t>
            </a:r>
            <a:r>
              <a:rPr lang="cs-CZ" sz="1600" i="1" dirty="0" smtClean="0"/>
              <a:t>Pokud </a:t>
            </a:r>
            <a:r>
              <a:rPr lang="cs-CZ" sz="1600" i="1" dirty="0"/>
              <a:t>žadatel není zapsán v katastru nemovitostí jako vlastník nebo subjekt s právem </a:t>
            </a:r>
            <a:r>
              <a:rPr lang="cs-CZ" sz="1600" i="1" dirty="0" smtClean="0"/>
              <a:t>        </a:t>
            </a:r>
            <a:r>
              <a:rPr lang="cs-CZ" sz="1600" i="1" dirty="0"/>
              <a:t>hospodaření, dokládá nájemní smlouvu, opravňující žadatele k technickému zhodnocení nebo </a:t>
            </a:r>
            <a:r>
              <a:rPr lang="cs-CZ" sz="1600" i="1" dirty="0" smtClean="0"/>
              <a:t>        </a:t>
            </a:r>
            <a:r>
              <a:rPr lang="cs-CZ" sz="1600" i="1" dirty="0"/>
              <a:t>rekonstrukci, potažmo užívání nemovitosti, která bude předmětem projektu, minimálně do </a:t>
            </a:r>
            <a:r>
              <a:rPr lang="cs-CZ" sz="1600" i="1" dirty="0" smtClean="0"/>
              <a:t>        </a:t>
            </a:r>
            <a:r>
              <a:rPr lang="cs-CZ" sz="1600" i="1" dirty="0"/>
              <a:t>ukončení udržitelnosti projektu. Záznam o nájemním vztahu musí být v době podání žádosti </a:t>
            </a:r>
            <a:r>
              <a:rPr lang="cs-CZ" sz="1600" i="1" dirty="0" smtClean="0"/>
              <a:t>        </a:t>
            </a:r>
            <a:r>
              <a:rPr lang="cs-CZ" sz="1600" i="1" dirty="0"/>
              <a:t>vložen v katastru nemovitostí. Pronajímatelem nesmí být fyzická osoba nepodnikající.    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  <a:defRPr/>
            </a:pPr>
            <a:endParaRPr lang="cs-CZ" sz="2400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  <a:defRPr/>
            </a:pPr>
            <a:endParaRPr lang="cs-CZ" sz="2000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  <a:defRPr/>
            </a:pPr>
            <a:endParaRPr lang="cs-CZ" sz="2400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  <a:defRPr/>
            </a:pPr>
            <a:endParaRPr lang="cs-CZ" sz="2000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  <a:defRPr/>
            </a:pPr>
            <a:endParaRPr lang="cs-CZ" sz="2400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  <a:defRPr/>
            </a:pPr>
            <a:endParaRPr lang="cs-CZ" sz="2000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  <a:defRPr/>
            </a:pPr>
            <a:endParaRPr lang="cs-CZ" altLang="cs-CZ" sz="1800" dirty="0" smtClean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18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13. výzva IROP                            „Revitalizace vybraných památek“</a:t>
            </a: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80638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7"/>
            <a:ext cx="9144000" cy="4861595"/>
          </a:xfrm>
        </p:spPr>
        <p:txBody>
          <a:bodyPr rtlCol="0">
            <a:noAutofit/>
          </a:bodyPr>
          <a:lstStyle/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7"/>
              <a:defRPr/>
            </a:pPr>
            <a:r>
              <a:rPr lang="cs-CZ" sz="1800" b="1" dirty="0" smtClean="0"/>
              <a:t>Žádost </a:t>
            </a:r>
            <a:r>
              <a:rPr lang="cs-CZ" sz="1800" b="1" dirty="0"/>
              <a:t>o stavební povolení nebo ohlášení, případně stavební povolení nebo souhlas s provedením ohlášeného stavebního záměru nebo veřejnoprávní smlouva nahrazující stavební </a:t>
            </a:r>
            <a:r>
              <a:rPr lang="cs-CZ" sz="1800" b="1" dirty="0" smtClean="0"/>
              <a:t>povolení</a:t>
            </a:r>
            <a:endParaRPr lang="cs-CZ" sz="1800" b="1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7"/>
              <a:defRPr/>
            </a:pPr>
            <a:r>
              <a:rPr lang="cs-CZ" sz="1800" b="1" dirty="0" smtClean="0"/>
              <a:t>Projektová </a:t>
            </a:r>
            <a:r>
              <a:rPr lang="cs-CZ" sz="1800" b="1" dirty="0"/>
              <a:t>dokumentace pro vydání stavebního povolení nebo pro ohlášení </a:t>
            </a:r>
            <a:r>
              <a:rPr lang="cs-CZ" sz="1800" b="1" dirty="0" smtClean="0"/>
              <a:t>stavby</a:t>
            </a:r>
            <a:endParaRPr lang="cs-CZ" sz="1800" b="1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7"/>
              <a:defRPr/>
            </a:pPr>
            <a:r>
              <a:rPr lang="cs-CZ" sz="1800" b="1" dirty="0"/>
              <a:t>Položkový rozpočet </a:t>
            </a:r>
            <a:r>
              <a:rPr lang="cs-CZ" sz="1800" b="1" dirty="0" smtClean="0"/>
              <a:t>stavby</a:t>
            </a:r>
            <a:endParaRPr lang="cs-CZ" sz="1800" b="1" dirty="0"/>
          </a:p>
          <a:p>
            <a:pPr marL="400050" lvl="1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cs-CZ" sz="1400" i="1" dirty="0"/>
              <a:t>dle jednotného ceníku stavebních prací, potvrzený autorizovaným </a:t>
            </a:r>
            <a:r>
              <a:rPr lang="cs-CZ" sz="1400" i="1" dirty="0" smtClean="0"/>
              <a:t>projektantem </a:t>
            </a:r>
            <a:r>
              <a:rPr lang="cs-CZ" sz="1400" i="1" dirty="0"/>
              <a:t>a v XC4, případně </a:t>
            </a:r>
            <a:r>
              <a:rPr lang="cs-CZ" sz="1400" i="1" dirty="0" err="1"/>
              <a:t>vysoutěžená</a:t>
            </a:r>
            <a:r>
              <a:rPr lang="cs-CZ" sz="1400" i="1" dirty="0"/>
              <a:t> cenová nabídka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0"/>
              <a:defRPr/>
            </a:pPr>
            <a:r>
              <a:rPr lang="cs-CZ" sz="1800" b="1" dirty="0"/>
              <a:t>Souhlasné závazné stanovisko příslušného orgánu památkové péče podle § 14 zákona č. 20/1987 Sb., o státní památkové péči, v platném </a:t>
            </a:r>
            <a:r>
              <a:rPr lang="cs-CZ" sz="1800" b="1" dirty="0" smtClean="0"/>
              <a:t>znění</a:t>
            </a:r>
            <a:endParaRPr lang="cs-CZ" sz="1800" b="1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0"/>
              <a:defRPr/>
            </a:pPr>
            <a:r>
              <a:rPr lang="cs-CZ" sz="1800" b="1" dirty="0"/>
              <a:t>Seznam objednávek – přímých nákupů</a:t>
            </a:r>
          </a:p>
          <a:p>
            <a:pPr marL="400050" lvl="1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cs-CZ" sz="1400" i="1" dirty="0"/>
              <a:t>ve výši od 100 tis. do 400 tis. Kč bez DPH  provedené před   podáním žádosti o podporu</a:t>
            </a:r>
            <a:endParaRPr lang="cs-CZ" sz="1400" b="1" i="1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2"/>
              <a:defRPr/>
            </a:pPr>
            <a:r>
              <a:rPr lang="cs-CZ" sz="1800" b="1" dirty="0"/>
              <a:t>Průzkum </a:t>
            </a:r>
            <a:r>
              <a:rPr lang="cs-CZ" sz="1800" b="1" dirty="0" smtClean="0"/>
              <a:t>trhu</a:t>
            </a:r>
          </a:p>
          <a:p>
            <a:pPr marL="400050" lvl="1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cs-CZ" sz="1400" i="1" dirty="0"/>
              <a:t>p</a:t>
            </a:r>
            <a:r>
              <a:rPr lang="cs-CZ" sz="1400" i="1" dirty="0" smtClean="0"/>
              <a:t>ro hlavní aktivity </a:t>
            </a:r>
            <a:r>
              <a:rPr lang="cs-CZ" sz="1400" i="1" dirty="0"/>
              <a:t>projektu, které nejsou součástí položkového rozpočtu stavby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2"/>
              <a:defRPr/>
            </a:pPr>
            <a:endParaRPr lang="cs-CZ" sz="2400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2"/>
              <a:defRPr/>
            </a:pPr>
            <a:endParaRPr lang="cs-CZ" sz="2000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2"/>
              <a:defRPr/>
            </a:pPr>
            <a:endParaRPr lang="cs-CZ" sz="2400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2"/>
              <a:defRPr/>
            </a:pPr>
            <a:endParaRPr lang="cs-CZ" sz="2000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2"/>
              <a:defRPr/>
            </a:pPr>
            <a:endParaRPr lang="cs-CZ" sz="2400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2"/>
              <a:defRPr/>
            </a:pPr>
            <a:endParaRPr lang="cs-CZ" sz="2000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2"/>
              <a:defRPr/>
            </a:pPr>
            <a:endParaRPr lang="cs-CZ" altLang="cs-CZ" sz="1800" dirty="0" smtClean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18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13. výzva IROP                            „Revitalizace vybraných památek“</a:t>
            </a: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14546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7"/>
            <a:ext cx="9144000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	</a:t>
            </a:r>
            <a:r>
              <a:rPr lang="cs-CZ" sz="2400" b="1" dirty="0" smtClean="0">
                <a:solidFill>
                  <a:srgbClr val="0070C0"/>
                </a:solidFill>
              </a:rPr>
              <a:t>Indikátory</a:t>
            </a:r>
            <a:endParaRPr lang="cs-CZ" sz="2400" b="1" dirty="0">
              <a:solidFill>
                <a:srgbClr val="0070C0"/>
              </a:solidFill>
            </a:endParaRPr>
          </a:p>
          <a:p>
            <a:pPr>
              <a:spcBef>
                <a:spcPts val="1800"/>
              </a:spcBef>
            </a:pPr>
            <a:r>
              <a:rPr lang="cs-CZ" sz="2000" b="1" dirty="0"/>
              <a:t>9 05 01 Počet revitalizovaných památkových objektů</a:t>
            </a:r>
          </a:p>
          <a:p>
            <a:pPr>
              <a:spcBef>
                <a:spcPts val="1800"/>
              </a:spcBef>
            </a:pPr>
            <a:r>
              <a:rPr lang="cs-CZ" sz="2000" b="1" dirty="0" smtClean="0"/>
              <a:t>9 </a:t>
            </a:r>
            <a:r>
              <a:rPr lang="cs-CZ" sz="2000" b="1" dirty="0"/>
              <a:t>10 05 Zvýšení očekávaného počtu návštěv podporovaných kulturních a přírodních památek a </a:t>
            </a:r>
            <a:r>
              <a:rPr lang="cs-CZ" sz="2000" b="1" dirty="0" smtClean="0"/>
              <a:t>atrakcí</a:t>
            </a:r>
          </a:p>
          <a:p>
            <a:pPr>
              <a:spcBef>
                <a:spcPts val="1800"/>
              </a:spcBef>
            </a:pPr>
            <a:r>
              <a:rPr lang="cs-CZ" sz="2000" b="1" dirty="0" smtClean="0"/>
              <a:t>9 </a:t>
            </a:r>
            <a:r>
              <a:rPr lang="cs-CZ" sz="2000" b="1" dirty="0"/>
              <a:t>06 01 Počet revitalizací přírodního dědictví</a:t>
            </a:r>
            <a:endParaRPr lang="cs-CZ" sz="2000" dirty="0"/>
          </a:p>
          <a:p>
            <a:pPr>
              <a:spcBef>
                <a:spcPts val="1800"/>
              </a:spcBef>
            </a:pPr>
            <a:r>
              <a:rPr lang="cs-CZ" sz="2000" b="1" dirty="0"/>
              <a:t>9 08 01 Počet realizací rozvoje infrastrukturních </a:t>
            </a:r>
            <a:r>
              <a:rPr lang="cs-CZ" sz="2000" b="1" dirty="0" smtClean="0"/>
              <a:t>opatření</a:t>
            </a:r>
          </a:p>
          <a:p>
            <a:pPr lvl="1">
              <a:spcBef>
                <a:spcPts val="600"/>
              </a:spcBef>
            </a:pPr>
            <a:r>
              <a:rPr lang="cs-CZ" sz="1600" dirty="0"/>
              <a:t>(WC, šatna, pokladna, informační centrum, klidová zóna určená pro návštěvníky památky)</a:t>
            </a:r>
          </a:p>
          <a:p>
            <a:pPr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 smtClean="0"/>
              <a:t>Projekty </a:t>
            </a:r>
            <a:r>
              <a:rPr lang="cs-CZ" sz="2000" dirty="0"/>
              <a:t>nevykazují žádný </a:t>
            </a:r>
            <a:r>
              <a:rPr lang="cs-CZ" sz="2000" b="1" dirty="0"/>
              <a:t>indikátor výsledku</a:t>
            </a:r>
            <a:r>
              <a:rPr lang="cs-CZ" sz="2000" dirty="0"/>
              <a:t>, proto </a:t>
            </a:r>
            <a:r>
              <a:rPr lang="cs-CZ" sz="2000" b="1" dirty="0"/>
              <a:t>je nutné</a:t>
            </a:r>
            <a:r>
              <a:rPr lang="cs-CZ" sz="2000" dirty="0"/>
              <a:t> plánované výsledky projektu popsat na záložce „Popis projektu“ v MS2014+ při vyplňování žádosti. Do textového pole s názvem „Co je cílem projektu“ žadatel stručně popíše cíle projektu, </a:t>
            </a:r>
            <a:endParaRPr lang="cs-CZ" altLang="cs-CZ" sz="2000" dirty="0" smtClean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18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13. výzva IROP                            „Revitalizace vybraných památek“</a:t>
            </a: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05073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7"/>
            <a:ext cx="9144000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	</a:t>
            </a:r>
            <a:r>
              <a:rPr lang="cs-CZ" sz="2400" b="1" dirty="0" smtClean="0">
                <a:solidFill>
                  <a:srgbClr val="0070C0"/>
                </a:solidFill>
              </a:rPr>
              <a:t>Udržitelnost</a:t>
            </a:r>
          </a:p>
          <a:p>
            <a:pPr>
              <a:spcBef>
                <a:spcPts val="1200"/>
              </a:spcBef>
            </a:pPr>
            <a:r>
              <a:rPr lang="cs-CZ" sz="2000" b="1" dirty="0" smtClean="0"/>
              <a:t>5 let od provedení poslední platby příjemci;</a:t>
            </a:r>
          </a:p>
          <a:p>
            <a:pPr>
              <a:spcBef>
                <a:spcPts val="600"/>
              </a:spcBef>
            </a:pPr>
            <a:r>
              <a:rPr lang="cs-CZ" sz="2000" b="1" dirty="0" smtClean="0"/>
              <a:t>Povinnosti příjemce definovány v Obecných pravidlech (kapitola 20);</a:t>
            </a:r>
          </a:p>
          <a:p>
            <a:r>
              <a:rPr lang="cs-CZ" sz="2000" b="1" dirty="0" smtClean="0"/>
              <a:t>Příjemce podpory v této výzvě je také povinen:</a:t>
            </a:r>
            <a:endParaRPr lang="cs-CZ" sz="2000" b="1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sz="1600" dirty="0" smtClean="0"/>
              <a:t>zajistit </a:t>
            </a:r>
            <a:r>
              <a:rPr lang="cs-CZ" sz="1600" dirty="0"/>
              <a:t>po dobu udržitelnosti zachování podpořeného revitalizovaného památkového objektu (případně jeho podpořené části) ve stavu, kterého bylo dosaženo díky realizaci projektu, </a:t>
            </a:r>
          </a:p>
          <a:p>
            <a:pPr lvl="1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1600" dirty="0"/>
              <a:t>dosáhnout a udržet po dobu udržitelnosti každoročně zvýšený počet návštěv podpořené památky min. v hodnotě, ke které se zavázal v žádosti o </a:t>
            </a:r>
            <a:r>
              <a:rPr lang="cs-CZ" sz="1600" dirty="0" smtClean="0"/>
              <a:t>podporu;</a:t>
            </a:r>
            <a:endParaRPr lang="cs-CZ" sz="1600" dirty="0"/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1600" dirty="0"/>
              <a:t>v případě projektů zahrnujících revitalizaci přírodního dědictví, zajistit po dobu udržitelnosti zachování podpořených historických parků a zahrad ve stavu, kterého bylo dosaženo díky realizaci projektu,    </a:t>
            </a: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1600" dirty="0"/>
              <a:t>v případě projektů zahrnujících návštěvnickou infrastrukturu zajistit po dobu udržitelnosti její zachování a přístupnost v návaznosti na zpřístupnění památky,    </a:t>
            </a: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1600" dirty="0"/>
              <a:t>zajistit po celou dobu udržitelnosti zpřístupnění podpořené památky v rozsahu, který uvedl ve Studii proveditelnosti (Plán zpřístupnění podpořené památky).</a:t>
            </a:r>
            <a:endParaRPr lang="cs-CZ" sz="14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13. výzva IROP                            „Revitalizace vybraných památek“</a:t>
            </a: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13160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80729"/>
            <a:ext cx="9144000" cy="5221634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	</a:t>
            </a:r>
            <a:r>
              <a:rPr lang="cs-CZ" sz="1800" b="1" dirty="0" smtClean="0">
                <a:solidFill>
                  <a:srgbClr val="0070C0"/>
                </a:solidFill>
              </a:rPr>
              <a:t>„Muzea“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b="1" dirty="0" smtClean="0"/>
              <a:t>	-</a:t>
            </a:r>
            <a:r>
              <a:rPr lang="cs-CZ" sz="1800" dirty="0" smtClean="0"/>
              <a:t>  plánované datum vyhlášení: </a:t>
            </a:r>
            <a:r>
              <a:rPr lang="cs-CZ" sz="1800" b="1" dirty="0" smtClean="0"/>
              <a:t>2/2016</a:t>
            </a:r>
            <a:r>
              <a:rPr lang="cs-CZ" sz="1800" dirty="0" smtClean="0"/>
              <a:t>; ukončení: </a:t>
            </a:r>
            <a:r>
              <a:rPr lang="cs-CZ" sz="1800" b="1" dirty="0" smtClean="0"/>
              <a:t>7/2016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b="1" dirty="0" smtClean="0"/>
              <a:t>	-  </a:t>
            </a:r>
            <a:r>
              <a:rPr lang="cs-CZ" sz="1800" dirty="0" smtClean="0"/>
              <a:t>celková alokace: </a:t>
            </a:r>
            <a:r>
              <a:rPr lang="cs-CZ" sz="1800" b="1" dirty="0" smtClean="0"/>
              <a:t>2,49 mld. Kč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/>
              <a:t>	</a:t>
            </a:r>
            <a:r>
              <a:rPr lang="cs-CZ" sz="1800" dirty="0" smtClean="0"/>
              <a:t>-  kolová 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1800" b="1" dirty="0" smtClean="0">
                <a:solidFill>
                  <a:srgbClr val="0070C0"/>
                </a:solidFill>
              </a:rPr>
              <a:t>	„Knihovny“</a:t>
            </a:r>
            <a:endParaRPr lang="cs-CZ" sz="18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800" b="1" dirty="0"/>
              <a:t>	-</a:t>
            </a:r>
            <a:r>
              <a:rPr lang="cs-CZ" sz="1800" dirty="0"/>
              <a:t>  plánované datum vyhlášení: </a:t>
            </a:r>
            <a:r>
              <a:rPr lang="cs-CZ" sz="1800" b="1" dirty="0"/>
              <a:t>2/2016</a:t>
            </a:r>
            <a:r>
              <a:rPr lang="cs-CZ" sz="1800" dirty="0"/>
              <a:t>; ukončení: </a:t>
            </a:r>
            <a:r>
              <a:rPr lang="cs-CZ" sz="1800" b="1" dirty="0" smtClean="0"/>
              <a:t>12/2017</a:t>
            </a:r>
            <a:endParaRPr lang="cs-CZ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cs-CZ" sz="1800" b="1" dirty="0"/>
              <a:t>	-  </a:t>
            </a:r>
            <a:r>
              <a:rPr lang="cs-CZ" sz="1800" dirty="0"/>
              <a:t>celková alokace: </a:t>
            </a:r>
            <a:r>
              <a:rPr lang="cs-CZ" sz="1800" b="1" dirty="0" smtClean="0"/>
              <a:t>1,1 </a:t>
            </a:r>
            <a:r>
              <a:rPr lang="cs-CZ" sz="1800" b="1" dirty="0"/>
              <a:t>mld. Kč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/>
              <a:t>	-  </a:t>
            </a:r>
            <a:r>
              <a:rPr lang="cs-CZ" sz="1800" dirty="0" smtClean="0"/>
              <a:t>průběžná  </a:t>
            </a:r>
            <a:endParaRPr lang="cs-CZ" sz="1800" dirty="0"/>
          </a:p>
          <a:p>
            <a:pPr marL="0" indent="0">
              <a:spcBef>
                <a:spcPts val="1200"/>
              </a:spcBef>
              <a:buNone/>
            </a:pPr>
            <a:r>
              <a:rPr lang="cs-CZ" sz="1800" b="1" dirty="0" smtClean="0">
                <a:solidFill>
                  <a:srgbClr val="0070C0"/>
                </a:solidFill>
              </a:rPr>
              <a:t>	„Revitalizace vybraných památek II.“</a:t>
            </a:r>
            <a:endParaRPr lang="cs-CZ" sz="18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800" b="1" dirty="0"/>
              <a:t>	-</a:t>
            </a:r>
            <a:r>
              <a:rPr lang="cs-CZ" sz="1800" dirty="0"/>
              <a:t>  plánované datum vyhlášení: </a:t>
            </a:r>
            <a:r>
              <a:rPr lang="cs-CZ" sz="1800" b="1" dirty="0" smtClean="0"/>
              <a:t>8/2016</a:t>
            </a:r>
            <a:r>
              <a:rPr lang="cs-CZ" sz="1800" dirty="0"/>
              <a:t>; ukončení: </a:t>
            </a:r>
            <a:r>
              <a:rPr lang="cs-CZ" sz="1800" b="1" dirty="0" smtClean="0"/>
              <a:t>1/2017</a:t>
            </a:r>
            <a:endParaRPr lang="cs-CZ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cs-CZ" sz="1800" b="1" dirty="0"/>
              <a:t>	-  </a:t>
            </a:r>
            <a:r>
              <a:rPr lang="cs-CZ" sz="1800" dirty="0"/>
              <a:t>celková alokace: </a:t>
            </a:r>
            <a:r>
              <a:rPr lang="cs-CZ" sz="1800" b="1" dirty="0" smtClean="0"/>
              <a:t>1,83 </a:t>
            </a:r>
            <a:r>
              <a:rPr lang="cs-CZ" sz="1800" b="1" dirty="0"/>
              <a:t>mld. Kč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/>
              <a:t>	-  </a:t>
            </a:r>
            <a:r>
              <a:rPr lang="cs-CZ" sz="1800" dirty="0" smtClean="0"/>
              <a:t>kolová  </a:t>
            </a:r>
            <a:endParaRPr lang="cs-CZ" sz="1800" dirty="0"/>
          </a:p>
          <a:p>
            <a:pPr marL="0" indent="0">
              <a:spcBef>
                <a:spcPts val="1200"/>
              </a:spcBef>
              <a:buNone/>
            </a:pPr>
            <a:r>
              <a:rPr lang="cs-CZ" sz="1800" b="1" dirty="0" smtClean="0">
                <a:solidFill>
                  <a:srgbClr val="0070C0"/>
                </a:solidFill>
              </a:rPr>
              <a:t>	„</a:t>
            </a:r>
            <a:r>
              <a:rPr lang="cs-CZ" sz="1800" b="1" dirty="0">
                <a:solidFill>
                  <a:srgbClr val="0070C0"/>
                </a:solidFill>
              </a:rPr>
              <a:t>Kulturní dědictví“ (ITI, IPRÚ)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b="1" dirty="0"/>
              <a:t>	-</a:t>
            </a:r>
            <a:r>
              <a:rPr lang="cs-CZ" sz="1800" dirty="0"/>
              <a:t>  plánované datum vyhlášení: </a:t>
            </a:r>
            <a:r>
              <a:rPr lang="cs-CZ" sz="1800" b="1" dirty="0" smtClean="0"/>
              <a:t>3/2016</a:t>
            </a:r>
            <a:r>
              <a:rPr lang="cs-CZ" sz="1800" dirty="0"/>
              <a:t>; ukončení: </a:t>
            </a:r>
            <a:r>
              <a:rPr lang="cs-CZ" sz="1800" b="1" dirty="0" smtClean="0"/>
              <a:t>6/2023</a:t>
            </a:r>
            <a:endParaRPr lang="cs-CZ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cs-CZ" sz="1800" b="1" dirty="0"/>
              <a:t>	-  </a:t>
            </a:r>
            <a:r>
              <a:rPr lang="cs-CZ" sz="1800" dirty="0"/>
              <a:t>celková alokace: </a:t>
            </a:r>
            <a:r>
              <a:rPr lang="cs-CZ" sz="1800" b="1" dirty="0" smtClean="0"/>
              <a:t>2,9 mld. Kč (ITI);  1,9 </a:t>
            </a:r>
            <a:r>
              <a:rPr lang="cs-CZ" sz="1800" b="1" dirty="0"/>
              <a:t>mld. </a:t>
            </a:r>
            <a:r>
              <a:rPr lang="cs-CZ" sz="1800" b="1" dirty="0" smtClean="0"/>
              <a:t>Kč (IPRÚ)</a:t>
            </a:r>
            <a:endParaRPr lang="cs-CZ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/>
              <a:t>	-  </a:t>
            </a:r>
            <a:r>
              <a:rPr lang="cs-CZ" sz="1800" dirty="0" smtClean="0"/>
              <a:t>průběžné  </a:t>
            </a:r>
            <a:endParaRPr lang="cs-CZ" sz="1800" dirty="0"/>
          </a:p>
          <a:p>
            <a:pPr marL="0" indent="0">
              <a:spcBef>
                <a:spcPts val="1200"/>
              </a:spcBef>
              <a:buNone/>
            </a:pPr>
            <a:endParaRPr lang="cs-CZ" sz="2000" b="1" dirty="0" smtClean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Další výzvy v </a:t>
            </a:r>
            <a:r>
              <a:rPr lang="cs-CZ" sz="2800" b="1" dirty="0" err="1" smtClean="0">
                <a:solidFill>
                  <a:srgbClr val="0070C0"/>
                </a:solidFill>
                <a:latin typeface="Myriad Pro"/>
              </a:rPr>
              <a:t>sc</a:t>
            </a: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 3.1</a:t>
            </a: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64962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4400" dirty="0">
                <a:solidFill>
                  <a:srgbClr val="000000"/>
                </a:solidFill>
                <a:latin typeface="Myriad Pro Black"/>
                <a:cs typeface="Myriad Pro Black"/>
              </a:rPr>
              <a:t>DĚKUJI VÁM ZA POZORNOST</a:t>
            </a:r>
            <a:r>
              <a:rPr lang="cs-CZ" sz="4400" b="1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sz="4400" b="1" dirty="0">
                <a:solidFill>
                  <a:srgbClr val="000000"/>
                </a:solidFill>
                <a:cs typeface="Myriad Pro"/>
              </a:rPr>
            </a:br>
            <a:r>
              <a:rPr lang="cs-CZ" sz="4400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sz="4400" dirty="0">
                <a:solidFill>
                  <a:srgbClr val="000000"/>
                </a:solidFill>
                <a:cs typeface="Myriad Pro"/>
              </a:rPr>
            </a:br>
            <a:r>
              <a:rPr lang="cs-CZ" b="1" dirty="0">
                <a:solidFill>
                  <a:srgbClr val="000000"/>
                </a:solidFill>
                <a:cs typeface="Myriad Pro"/>
              </a:rPr>
              <a:t>Mgr. Ondřej </a:t>
            </a:r>
            <a:r>
              <a:rPr lang="cs-CZ" b="1" dirty="0" smtClean="0">
                <a:solidFill>
                  <a:srgbClr val="000000"/>
                </a:solidFill>
                <a:cs typeface="Myriad Pro"/>
              </a:rPr>
              <a:t>Vejvoda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dirty="0">
                <a:solidFill>
                  <a:srgbClr val="000000"/>
                </a:solidFill>
                <a:cs typeface="Myriad Pro"/>
              </a:rPr>
            </a:br>
            <a:r>
              <a:rPr lang="cs-CZ" dirty="0" smtClean="0">
                <a:solidFill>
                  <a:srgbClr val="000000"/>
                </a:solidFill>
                <a:cs typeface="Myriad Pro"/>
              </a:rPr>
              <a:t>Ministerstvo pro místní rozvoj ČR</a:t>
            </a:r>
          </a:p>
          <a:p>
            <a:pPr marL="0" indent="0" algn="ctr">
              <a:buNone/>
            </a:pPr>
            <a:r>
              <a:rPr lang="cs-CZ" dirty="0" smtClean="0">
                <a:solidFill>
                  <a:srgbClr val="000000"/>
                </a:solidFill>
                <a:cs typeface="Myriad Pro"/>
              </a:rPr>
              <a:t>Odbor řízení operačních programů </a:t>
            </a:r>
            <a:r>
              <a:rPr lang="cs-CZ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dirty="0">
                <a:solidFill>
                  <a:srgbClr val="000000"/>
                </a:solidFill>
                <a:cs typeface="Myriad Pro"/>
              </a:rPr>
            </a:br>
            <a:r>
              <a:rPr lang="cs-CZ" dirty="0">
                <a:solidFill>
                  <a:srgbClr val="000000"/>
                </a:solidFill>
                <a:cs typeface="Myriad Pro"/>
              </a:rPr>
              <a:t>E-mail</a:t>
            </a:r>
            <a:r>
              <a:rPr lang="cs-CZ" dirty="0" smtClean="0">
                <a:solidFill>
                  <a:srgbClr val="000000"/>
                </a:solidFill>
                <a:cs typeface="Myriad Pro"/>
              </a:rPr>
              <a:t>: </a:t>
            </a:r>
            <a:r>
              <a:rPr lang="cs-CZ" dirty="0" err="1" smtClean="0">
                <a:solidFill>
                  <a:srgbClr val="000000"/>
                </a:solidFill>
                <a:cs typeface="Myriad Pro"/>
              </a:rPr>
              <a:t>Ondrej.Vejvoda</a:t>
            </a:r>
            <a:r>
              <a:rPr lang="pl-PL" dirty="0" smtClean="0">
                <a:solidFill>
                  <a:srgbClr val="000000"/>
                </a:solidFill>
                <a:cs typeface="Myriad Pro"/>
              </a:rPr>
              <a:t>@mmr.cz</a:t>
            </a:r>
            <a:r>
              <a:rPr lang="cs-CZ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dirty="0">
                <a:solidFill>
                  <a:srgbClr val="000000"/>
                </a:solidFill>
                <a:cs typeface="Myriad Pro"/>
              </a:rPr>
            </a:br>
            <a:r>
              <a:rPr lang="cs-CZ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dirty="0">
                <a:solidFill>
                  <a:srgbClr val="000000"/>
                </a:solidFill>
                <a:cs typeface="Myriad Pro"/>
              </a:rPr>
            </a:br>
            <a:endParaRPr lang="cs-CZ" dirty="0"/>
          </a:p>
        </p:txBody>
      </p:sp>
      <p:pic>
        <p:nvPicPr>
          <p:cNvPr id="2050" name="Picture 2" descr="C:\Users\paldav\Desktop\Loga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49280"/>
            <a:ext cx="4264575" cy="70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93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rgbClr val="0070C0"/>
                </a:solidFill>
              </a:rPr>
              <a:t>Pravidla pro žadatele a příjemce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spcAft>
                <a:spcPts val="600"/>
              </a:spcAft>
              <a:buNone/>
              <a:defRPr/>
            </a:pPr>
            <a:r>
              <a:rPr lang="cs-CZ" sz="2400" b="1" dirty="0">
                <a:cs typeface="Arial" charset="0"/>
              </a:rPr>
              <a:t>Obecná </a:t>
            </a:r>
            <a:r>
              <a:rPr lang="cs-CZ" sz="2400" b="1" dirty="0" smtClean="0">
                <a:cs typeface="Arial" charset="0"/>
              </a:rPr>
              <a:t>pravidla</a:t>
            </a:r>
          </a:p>
          <a:p>
            <a:pPr marL="400050" lvl="1" indent="0">
              <a:spcAft>
                <a:spcPts val="600"/>
              </a:spcAft>
              <a:buNone/>
              <a:defRPr/>
            </a:pPr>
            <a:r>
              <a:rPr lang="cs-CZ" sz="2400" i="1" dirty="0" smtClean="0">
                <a:cs typeface="Arial" charset="0"/>
              </a:rPr>
              <a:t>(závazná </a:t>
            </a:r>
            <a:r>
              <a:rPr lang="cs-CZ" sz="2400" i="1" dirty="0">
                <a:cs typeface="Arial" charset="0"/>
              </a:rPr>
              <a:t>pro všechny specifické cíle a výzvy)</a:t>
            </a:r>
            <a:endParaRPr lang="cs-CZ" sz="2400" i="1" u="sng" dirty="0">
              <a:cs typeface="Arial" charset="0"/>
            </a:endParaRPr>
          </a:p>
          <a:p>
            <a:pPr marL="457200" lvl="1" indent="0">
              <a:buNone/>
              <a:defRPr/>
            </a:pPr>
            <a:r>
              <a:rPr lang="cs-CZ" sz="2400" dirty="0">
                <a:hlinkClick r:id="rId2"/>
              </a:rPr>
              <a:t>www.dotaceEU.cz/IROP</a:t>
            </a:r>
            <a:endParaRPr lang="cs-CZ" sz="2400" dirty="0"/>
          </a:p>
          <a:p>
            <a:pPr marL="457200" lvl="1" indent="0">
              <a:buNone/>
              <a:defRPr/>
            </a:pPr>
            <a:endParaRPr lang="cs-CZ" sz="2400" dirty="0"/>
          </a:p>
          <a:p>
            <a:pPr marL="400050" lvl="1" indent="0">
              <a:spcAft>
                <a:spcPts val="600"/>
              </a:spcAft>
              <a:buNone/>
              <a:defRPr/>
            </a:pPr>
            <a:r>
              <a:rPr lang="cs-CZ" sz="2400" b="1" dirty="0">
                <a:cs typeface="Arial" charset="0"/>
              </a:rPr>
              <a:t>Specifická </a:t>
            </a:r>
            <a:r>
              <a:rPr lang="cs-CZ" sz="2400" b="1" dirty="0" smtClean="0">
                <a:cs typeface="Arial" charset="0"/>
              </a:rPr>
              <a:t>pravidla</a:t>
            </a:r>
            <a:endParaRPr lang="cs-CZ" sz="2400" b="1" dirty="0">
              <a:cs typeface="Arial" charset="0"/>
            </a:endParaRPr>
          </a:p>
          <a:p>
            <a:pPr marL="400050" lvl="1" indent="0">
              <a:spcAft>
                <a:spcPts val="600"/>
              </a:spcAft>
              <a:buNone/>
              <a:defRPr/>
            </a:pPr>
            <a:r>
              <a:rPr lang="cs-CZ" sz="2400" i="1" dirty="0" smtClean="0">
                <a:cs typeface="Arial" charset="0"/>
              </a:rPr>
              <a:t>(pro </a:t>
            </a:r>
            <a:r>
              <a:rPr lang="cs-CZ" sz="2400" i="1" dirty="0">
                <a:cs typeface="Arial" charset="0"/>
              </a:rPr>
              <a:t>každou výzvu samostatný dokument)</a:t>
            </a:r>
            <a:r>
              <a:rPr lang="cs-CZ" sz="2400" i="1" u="sng" dirty="0">
                <a:cs typeface="Arial" charset="0"/>
              </a:rPr>
              <a:t> </a:t>
            </a:r>
          </a:p>
          <a:p>
            <a:pPr marL="400050" lvl="1" indent="0">
              <a:spcAft>
                <a:spcPts val="600"/>
              </a:spcAft>
              <a:buNone/>
              <a:defRPr/>
            </a:pPr>
            <a:r>
              <a:rPr lang="cs-CZ" sz="2400" dirty="0">
                <a:cs typeface="Arial" charset="0"/>
                <a:hlinkClick r:id="rId2"/>
              </a:rPr>
              <a:t>www.dotaceEU.cz/IROP</a:t>
            </a:r>
            <a:endParaRPr lang="cs-CZ" sz="2400" dirty="0">
              <a:cs typeface="Arial" charset="0"/>
            </a:endParaRPr>
          </a:p>
          <a:p>
            <a:pPr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cs typeface="Arial" charset="0"/>
              </a:rPr>
              <a:t>podporované aktivity, způsobilé výdaje, hodnoticí kritéria, povinné přílohy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80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84163"/>
            <a:ext cx="8229600" cy="1143000"/>
          </a:xfrm>
        </p:spPr>
        <p:txBody>
          <a:bodyPr/>
          <a:lstStyle/>
          <a:p>
            <a:r>
              <a:rPr lang="it-IT" sz="3200" dirty="0">
                <a:solidFill>
                  <a:srgbClr val="0070C0"/>
                </a:solidFill>
              </a:rPr>
              <a:t>Pravidla pro žadatele a příjemce</a:t>
            </a:r>
            <a:endParaRPr lang="cs-CZ" dirty="0">
              <a:solidFill>
                <a:srgbClr val="0070C0"/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220063"/>
              </p:ext>
            </p:extLst>
          </p:nvPr>
        </p:nvGraphicFramePr>
        <p:xfrm>
          <a:off x="457200" y="1337437"/>
          <a:ext cx="8229600" cy="50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Kapitoly</a:t>
                      </a:r>
                      <a:r>
                        <a:rPr lang="cs-CZ" baseline="0" dirty="0" smtClean="0"/>
                        <a:t> Obecných pravidel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Vyhlášení výzvy a předkládání žádostí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Publicita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Hodnocení a výběr projektů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Sankce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Příprava</a:t>
                      </a:r>
                      <a:r>
                        <a:rPr lang="cs-CZ" baseline="0" dirty="0" smtClean="0"/>
                        <a:t> a realizace projektu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Monitorování projektů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Investiční</a:t>
                      </a:r>
                      <a:r>
                        <a:rPr lang="cs-CZ" baseline="0" dirty="0" smtClean="0"/>
                        <a:t> plánování 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Indikátory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Dodatečné stavební práce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Změny v projektu</a:t>
                      </a:r>
                      <a:endParaRPr lang="cs-CZ" dirty="0"/>
                    </a:p>
                  </a:txBody>
                  <a:tcPr/>
                </a:tc>
              </a:tr>
              <a:tr h="6431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Odstoupení, ukončení realizace projektu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Nesrovnalosti,</a:t>
                      </a:r>
                      <a:r>
                        <a:rPr lang="cs-CZ" baseline="0" dirty="0" smtClean="0"/>
                        <a:t> porušení rozpočtové kázně, porušení právního aktu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Veřejná podpora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Financování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Účetnictví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Příjmy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Způsobilé výdaje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Udržitelnost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Přenesená daňová povinnost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Námitky a stížnosti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Archivace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Kontroly a audity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Vazba</a:t>
                      </a:r>
                      <a:r>
                        <a:rPr lang="cs-CZ" baseline="0" dirty="0" smtClean="0"/>
                        <a:t> na integrované nástroje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Právní a metodický rámec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0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55801"/>
          </a:xfrm>
        </p:spPr>
        <p:txBody>
          <a:bodyPr/>
          <a:lstStyle/>
          <a:p>
            <a:r>
              <a:rPr lang="cs-CZ" sz="3200" dirty="0" smtClean="0">
                <a:solidFill>
                  <a:srgbClr val="0070C0"/>
                </a:solidFill>
              </a:rPr>
              <a:t>Harmonogram výzev IROP 2015</a:t>
            </a:r>
            <a:endParaRPr lang="it-IT" sz="3200" dirty="0">
              <a:solidFill>
                <a:srgbClr val="0070C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621731"/>
              </p:ext>
            </p:extLst>
          </p:nvPr>
        </p:nvGraphicFramePr>
        <p:xfrm>
          <a:off x="402817" y="1330084"/>
          <a:ext cx="8338367" cy="47189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989"/>
                <a:gridCol w="5677312"/>
                <a:gridCol w="1220066"/>
              </a:tblGrid>
              <a:tr h="34165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Číslo</a:t>
                      </a:r>
                      <a:r>
                        <a:rPr lang="cs-CZ" sz="20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výzvy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Vyhlášené výzvy IROP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Vyhlášení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Vybrané</a:t>
                      </a:r>
                      <a:r>
                        <a:rPr lang="cs-CZ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úseky silnic II. a III. třídy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7/2015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Územní</a:t>
                      </a:r>
                      <a:r>
                        <a:rPr lang="cs-CZ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plány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7/2015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Regulační</a:t>
                      </a:r>
                      <a:r>
                        <a:rPr lang="cs-CZ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plány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9/2015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Aktivity</a:t>
                      </a:r>
                      <a:r>
                        <a:rPr lang="cs-CZ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vedoucí k úplnému elektronickému podání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9/2015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Vysoc</a:t>
                      </a:r>
                      <a:r>
                        <a:rPr lang="cs-CZ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 specializovaná péče v oblastech onkogynekologie a perinatologie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9/2015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Provozní</a:t>
                      </a:r>
                      <a:r>
                        <a:rPr lang="cs-CZ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a animační výdaje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9/2015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Deinstitucionalizace</a:t>
                      </a:r>
                      <a:r>
                        <a:rPr lang="cs-CZ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sociálních služeb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9/2015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Technická</a:t>
                      </a:r>
                      <a:r>
                        <a:rPr lang="cs-CZ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pomoc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9/2015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Územní studie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10/2015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Kyberbezpečnost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10/2015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Sociální podnikání pro SVL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10/2015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Sociální podnikání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10/2015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64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55801"/>
          </a:xfrm>
        </p:spPr>
        <p:txBody>
          <a:bodyPr/>
          <a:lstStyle/>
          <a:p>
            <a:r>
              <a:rPr lang="cs-CZ" sz="3200" dirty="0" smtClean="0">
                <a:solidFill>
                  <a:srgbClr val="0070C0"/>
                </a:solidFill>
              </a:rPr>
              <a:t>Harmonogram výzev IROP 2015</a:t>
            </a:r>
            <a:endParaRPr lang="it-IT" sz="3200" dirty="0">
              <a:solidFill>
                <a:srgbClr val="0070C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633066"/>
              </p:ext>
            </p:extLst>
          </p:nvPr>
        </p:nvGraphicFramePr>
        <p:xfrm>
          <a:off x="402817" y="1330084"/>
          <a:ext cx="8338367" cy="39714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989"/>
                <a:gridCol w="5677312"/>
                <a:gridCol w="1220066"/>
              </a:tblGrid>
              <a:tr h="34165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Číslo</a:t>
                      </a:r>
                      <a:r>
                        <a:rPr lang="cs-CZ" sz="20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výzvy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Vyhlášené výzvy IROP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Vyhlášení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Revitalizace</a:t>
                      </a:r>
                      <a:r>
                        <a:rPr lang="cs-CZ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vybraných památek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11/2015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Infrastruktura</a:t>
                      </a:r>
                      <a:r>
                        <a:rPr lang="cs-CZ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pro předškolní vzdělávání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12/2015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Infrastruktura</a:t>
                      </a:r>
                      <a:r>
                        <a:rPr lang="cs-CZ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pro předškolní vzdělávání v sociálně vyloučených lokalitách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12/2015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000" u="none" strike="noStrike" dirty="0" smtClean="0">
                        <a:effectLst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smtClean="0">
                          <a:effectLst/>
                        </a:rPr>
                        <a:t>Číslo výzvy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Plánované výzvy IROP do konce 2015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Vyhlášení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Energetické</a:t>
                      </a:r>
                      <a:r>
                        <a:rPr lang="cs-CZ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úspory v bytových domech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12/2015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Elektronizace</a:t>
                      </a:r>
                      <a:r>
                        <a:rPr lang="cs-CZ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odvětví – </a:t>
                      </a:r>
                      <a:r>
                        <a:rPr lang="cs-CZ" sz="20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eLegislativa</a:t>
                      </a:r>
                      <a:r>
                        <a:rPr lang="cs-CZ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cs-CZ" sz="20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eSbírka</a:t>
                      </a:r>
                      <a:r>
                        <a:rPr lang="cs-CZ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, archivace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12/2015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Podpora</a:t>
                      </a:r>
                      <a:r>
                        <a:rPr lang="cs-CZ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bezpečnosti dopravy a cyklodopravy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12/2015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Technika</a:t>
                      </a:r>
                      <a:r>
                        <a:rPr lang="cs-CZ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pro IZS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12/2015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99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522"/>
            <a:ext cx="8229600" cy="1155801"/>
          </a:xfrm>
        </p:spPr>
        <p:txBody>
          <a:bodyPr/>
          <a:lstStyle/>
          <a:p>
            <a:r>
              <a:rPr lang="cs-CZ" sz="3200" dirty="0" smtClean="0">
                <a:solidFill>
                  <a:srgbClr val="0070C0"/>
                </a:solidFill>
              </a:rPr>
              <a:t/>
            </a:r>
            <a:br>
              <a:rPr lang="cs-CZ" sz="3200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>Strukt</a:t>
            </a:r>
            <a:r>
              <a:rPr lang="cs-CZ" sz="3200" dirty="0" smtClean="0">
                <a:solidFill>
                  <a:srgbClr val="0070C0"/>
                </a:solidFill>
              </a:rPr>
              <a:t>U</a:t>
            </a:r>
            <a:r>
              <a:rPr lang="en-US" sz="3200" dirty="0" smtClean="0">
                <a:solidFill>
                  <a:srgbClr val="0070C0"/>
                </a:solidFill>
              </a:rPr>
              <a:t>ra </a:t>
            </a:r>
            <a:r>
              <a:rPr lang="en-US" sz="3200" dirty="0">
                <a:solidFill>
                  <a:srgbClr val="0070C0"/>
                </a:solidFill>
              </a:rPr>
              <a:t>IROP</a:t>
            </a:r>
            <a:br>
              <a:rPr lang="en-US" sz="3200" dirty="0">
                <a:solidFill>
                  <a:srgbClr val="0070C0"/>
                </a:solidFill>
              </a:rPr>
            </a:b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/>
          </a:bodyPr>
          <a:lstStyle/>
          <a:p>
            <a:pPr marL="0" indent="0" algn="just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7600" b="1" dirty="0" smtClean="0"/>
          </a:p>
          <a:p>
            <a:pPr marL="0" indent="0" eaLnBrk="0" fontAlgn="base" hangingPunct="0">
              <a:spcAft>
                <a:spcPct val="0"/>
              </a:spcAft>
              <a:buNone/>
            </a:pPr>
            <a:endParaRPr lang="pl-PL" sz="76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graphicFrame>
        <p:nvGraphicFramePr>
          <p:cNvPr id="9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6439848"/>
              </p:ext>
            </p:extLst>
          </p:nvPr>
        </p:nvGraphicFramePr>
        <p:xfrm>
          <a:off x="467544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4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211"/>
            <a:ext cx="8229600" cy="919240"/>
          </a:xfrm>
        </p:spPr>
        <p:txBody>
          <a:bodyPr/>
          <a:lstStyle/>
          <a:p>
            <a:pPr lvl="0"/>
            <a:r>
              <a:rPr lang="cs-CZ" sz="2000" b="1" dirty="0">
                <a:solidFill>
                  <a:srgbClr val="0070C0"/>
                </a:solidFill>
              </a:rPr>
              <a:t>Prioritní osa </a:t>
            </a:r>
            <a:r>
              <a:rPr lang="cs-CZ" sz="2000" b="1" dirty="0" smtClean="0">
                <a:solidFill>
                  <a:srgbClr val="0070C0"/>
                </a:solidFill>
              </a:rPr>
              <a:t>1: </a:t>
            </a:r>
            <a:r>
              <a:rPr lang="cs-CZ" sz="2000" dirty="0" smtClean="0">
                <a:solidFill>
                  <a:srgbClr val="0070C0"/>
                </a:solidFill>
              </a:rPr>
              <a:t>Konkurenceschopné</a:t>
            </a:r>
            <a:r>
              <a:rPr lang="cs-CZ" sz="2000" dirty="0">
                <a:solidFill>
                  <a:srgbClr val="0070C0"/>
                </a:solidFill>
              </a:rPr>
              <a:t>, dostupné a bezpečné regiony</a:t>
            </a:r>
            <a:r>
              <a:rPr lang="cs-CZ" sz="3600" dirty="0">
                <a:solidFill>
                  <a:srgbClr val="0070C0"/>
                </a:solidFill>
              </a:rPr>
              <a:t/>
            </a:r>
            <a:br>
              <a:rPr lang="cs-CZ" sz="3600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984" y="704057"/>
            <a:ext cx="4653015" cy="3056890"/>
          </a:xfrm>
          <a:prstGeom prst="rect">
            <a:avLst/>
          </a:prstGeo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01" y="3751422"/>
            <a:ext cx="5281286" cy="3106578"/>
          </a:xfrm>
          <a:prstGeom prst="rect">
            <a:avLst/>
          </a:prstGeom>
        </p:spPr>
      </p:pic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7072"/>
            <a:ext cx="4581524" cy="3054350"/>
          </a:xfr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9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IROP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3115</TotalTime>
  <Words>1399</Words>
  <Application>Microsoft Office PowerPoint</Application>
  <PresentationFormat>Předvádění na obrazovce (4:3)</PresentationFormat>
  <Paragraphs>486</Paragraphs>
  <Slides>38</Slides>
  <Notes>22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MotivIROP</vt:lpstr>
      <vt:lpstr>    SEMINÁŘ PRO ŽADATELE 13. výzva IROP  „REVITALIZACE VYBRANÝCH PAMÁTEK“    </vt:lpstr>
      <vt:lpstr>Program SEMINÁŘE</vt:lpstr>
      <vt:lpstr>Role MMR a CRR</vt:lpstr>
      <vt:lpstr>Pravidla pro žadatele a příjemce</vt:lpstr>
      <vt:lpstr>Pravidla pro žadatele a příjemce</vt:lpstr>
      <vt:lpstr>Harmonogram výzev IROP 2015</vt:lpstr>
      <vt:lpstr>Harmonogram výzev IROP 2015</vt:lpstr>
      <vt:lpstr> StruktUra IROP </vt:lpstr>
      <vt:lpstr>Prioritní osa 1: Konkurenceschopné, dostupné a bezpečné regiony </vt:lpstr>
      <vt:lpstr>Prioritní osa 1</vt:lpstr>
      <vt:lpstr>Prioritní osa 2: Zkvalitnění veřejných služeb a podmínek života pro obyvatele regionů </vt:lpstr>
      <vt:lpstr> Prioritní osa 2 </vt:lpstr>
      <vt:lpstr>PRIORITNÍ OSA 3: Dobrá správa území a zefektivnění veřejných institucí </vt:lpstr>
      <vt:lpstr>Prioritní osa 3</vt:lpstr>
      <vt:lpstr> Prioritní osa 4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MMR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Příprava programového období 2014-2020</dc:title>
  <dc:creator>*</dc:creator>
  <cp:lastModifiedBy>Ondřej Vejvoda</cp:lastModifiedBy>
  <cp:revision>290</cp:revision>
  <cp:lastPrinted>2015-12-03T13:28:05Z</cp:lastPrinted>
  <dcterms:created xsi:type="dcterms:W3CDTF">2014-10-03T06:20:14Z</dcterms:created>
  <dcterms:modified xsi:type="dcterms:W3CDTF">2015-12-08T14:03:39Z</dcterms:modified>
</cp:coreProperties>
</file>