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50"/>
  </p:notesMasterIdLst>
  <p:handoutMasterIdLst>
    <p:handoutMasterId r:id="rId51"/>
  </p:handoutMasterIdLst>
  <p:sldIdLst>
    <p:sldId id="323" r:id="rId2"/>
    <p:sldId id="440" r:id="rId3"/>
    <p:sldId id="428" r:id="rId4"/>
    <p:sldId id="426" r:id="rId5"/>
    <p:sldId id="429" r:id="rId6"/>
    <p:sldId id="430" r:id="rId7"/>
    <p:sldId id="441" r:id="rId8"/>
    <p:sldId id="432" r:id="rId9"/>
    <p:sldId id="433" r:id="rId10"/>
    <p:sldId id="434" r:id="rId11"/>
    <p:sldId id="435" r:id="rId12"/>
    <p:sldId id="436" r:id="rId13"/>
    <p:sldId id="437" r:id="rId14"/>
    <p:sldId id="438" r:id="rId15"/>
    <p:sldId id="439" r:id="rId16"/>
    <p:sldId id="416" r:id="rId17"/>
    <p:sldId id="455" r:id="rId18"/>
    <p:sldId id="456" r:id="rId19"/>
    <p:sldId id="482" r:id="rId20"/>
    <p:sldId id="483" r:id="rId21"/>
    <p:sldId id="418" r:id="rId22"/>
    <p:sldId id="457" r:id="rId23"/>
    <p:sldId id="458" r:id="rId24"/>
    <p:sldId id="459" r:id="rId25"/>
    <p:sldId id="460" r:id="rId26"/>
    <p:sldId id="461" r:id="rId27"/>
    <p:sldId id="417" r:id="rId28"/>
    <p:sldId id="465" r:id="rId29"/>
    <p:sldId id="464" r:id="rId30"/>
    <p:sldId id="463" r:id="rId31"/>
    <p:sldId id="466" r:id="rId32"/>
    <p:sldId id="467" r:id="rId33"/>
    <p:sldId id="468" r:id="rId34"/>
    <p:sldId id="469" r:id="rId35"/>
    <p:sldId id="470" r:id="rId36"/>
    <p:sldId id="471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80" r:id="rId45"/>
    <p:sldId id="444" r:id="rId46"/>
    <p:sldId id="424" r:id="rId47"/>
    <p:sldId id="485" r:id="rId48"/>
    <p:sldId id="410" r:id="rId4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tislav Mazal" initials="RM" lastIdx="1" clrIdx="0"/>
  <p:cmAuthor id="1" name="Martina Fišerová" initials="M.F.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0" autoAdjust="0"/>
    <p:restoredTop sz="87922" autoAdjust="0"/>
  </p:normalViewPr>
  <p:slideViewPr>
    <p:cSldViewPr>
      <p:cViewPr>
        <p:scale>
          <a:sx n="90" d="100"/>
          <a:sy n="90" d="100"/>
        </p:scale>
        <p:origin x="-178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18AB0A-7BED-45CC-8968-54C5D48470FD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8804BD3-7704-44DB-93A2-A6FB8DF386BF}">
      <dgm:prSet phldrT="[Text]" custT="1"/>
      <dgm:spPr/>
      <dgm:t>
        <a:bodyPr/>
        <a:lstStyle/>
        <a:p>
          <a:r>
            <a:rPr lang="cs-CZ" sz="1600" b="1" dirty="0" smtClean="0"/>
            <a:t>Prioritní osa 1 - Infrastruktura</a:t>
          </a:r>
          <a:endParaRPr lang="cs-CZ" sz="1600" b="1" dirty="0"/>
        </a:p>
      </dgm:t>
    </dgm:pt>
    <dgm:pt modelId="{5AECA738-EC58-4AD8-B30B-720E0E369E9D}" type="parTrans" cxnId="{B64F7126-809B-46FA-8512-AB45C1CB52DD}">
      <dgm:prSet/>
      <dgm:spPr/>
      <dgm:t>
        <a:bodyPr/>
        <a:lstStyle/>
        <a:p>
          <a:endParaRPr lang="cs-CZ"/>
        </a:p>
      </dgm:t>
    </dgm:pt>
    <dgm:pt modelId="{97E853D5-3B2B-4DCE-BF44-F459F80E6EE5}" type="sibTrans" cxnId="{B64F7126-809B-46FA-8512-AB45C1CB52DD}">
      <dgm:prSet/>
      <dgm:spPr/>
      <dgm:t>
        <a:bodyPr/>
        <a:lstStyle/>
        <a:p>
          <a:endParaRPr lang="cs-CZ"/>
        </a:p>
      </dgm:t>
    </dgm:pt>
    <dgm:pt modelId="{C5C86733-1C4E-4ABE-BC8B-70E73BF8076C}">
      <dgm:prSet phldrT="[Text]" custT="1"/>
      <dgm:spPr/>
      <dgm:t>
        <a:bodyPr/>
        <a:lstStyle/>
        <a:p>
          <a:r>
            <a:rPr lang="cs-CZ" sz="1200" dirty="0" smtClean="0"/>
            <a:t>Konkurenceschopné, dostupné a bezpečné regiony</a:t>
          </a:r>
          <a:endParaRPr lang="cs-CZ" sz="1200" dirty="0"/>
        </a:p>
      </dgm:t>
    </dgm:pt>
    <dgm:pt modelId="{AEF1FBBF-C95F-45ED-A8E1-CE69CDF9D44F}" type="parTrans" cxnId="{15A7B2A0-6A73-413A-BB86-87F351908914}">
      <dgm:prSet/>
      <dgm:spPr/>
      <dgm:t>
        <a:bodyPr/>
        <a:lstStyle/>
        <a:p>
          <a:endParaRPr lang="cs-CZ"/>
        </a:p>
      </dgm:t>
    </dgm:pt>
    <dgm:pt modelId="{286C2363-6DA5-4FB5-8346-569610400F7C}" type="sibTrans" cxnId="{15A7B2A0-6A73-413A-BB86-87F351908914}">
      <dgm:prSet/>
      <dgm:spPr/>
      <dgm:t>
        <a:bodyPr/>
        <a:lstStyle/>
        <a:p>
          <a:endParaRPr lang="cs-CZ"/>
        </a:p>
      </dgm:t>
    </dgm:pt>
    <dgm:pt modelId="{A8C219C7-9F00-4E75-8B16-481975849224}">
      <dgm:prSet phldrT="[Text]" custT="1"/>
      <dgm:spPr/>
      <dgm:t>
        <a:bodyPr/>
        <a:lstStyle/>
        <a:p>
          <a:r>
            <a:rPr lang="cs-CZ" sz="1200" dirty="0" smtClean="0"/>
            <a:t>Alokace 1,6 mld. EUR</a:t>
          </a:r>
          <a:endParaRPr lang="cs-CZ" sz="1200" dirty="0"/>
        </a:p>
      </dgm:t>
    </dgm:pt>
    <dgm:pt modelId="{3D529C3B-331C-4A53-8447-64F92C02A4C9}" type="parTrans" cxnId="{DC478773-C6CC-4E8E-9071-ECCDF2C2EF2E}">
      <dgm:prSet/>
      <dgm:spPr/>
      <dgm:t>
        <a:bodyPr/>
        <a:lstStyle/>
        <a:p>
          <a:endParaRPr lang="cs-CZ"/>
        </a:p>
      </dgm:t>
    </dgm:pt>
    <dgm:pt modelId="{7EDC45D9-79A5-434A-AB8A-41008476D2F4}" type="sibTrans" cxnId="{DC478773-C6CC-4E8E-9071-ECCDF2C2EF2E}">
      <dgm:prSet/>
      <dgm:spPr/>
      <dgm:t>
        <a:bodyPr/>
        <a:lstStyle/>
        <a:p>
          <a:endParaRPr lang="cs-CZ"/>
        </a:p>
      </dgm:t>
    </dgm:pt>
    <dgm:pt modelId="{855CB492-B9C1-4831-9453-D02DC01556CB}">
      <dgm:prSet phldrT="[Text]" custT="1"/>
      <dgm:spPr/>
      <dgm:t>
        <a:bodyPr/>
        <a:lstStyle/>
        <a:p>
          <a:r>
            <a:rPr lang="cs-CZ" sz="1600" b="1" dirty="0" smtClean="0"/>
            <a:t>Prioritní osa 2 - Lidé</a:t>
          </a:r>
          <a:endParaRPr lang="cs-CZ" sz="1600" b="1" dirty="0"/>
        </a:p>
      </dgm:t>
    </dgm:pt>
    <dgm:pt modelId="{46A500E4-F521-4FED-80BC-55EF97D6434D}" type="parTrans" cxnId="{E1E70704-B184-417B-9262-1209773EB354}">
      <dgm:prSet/>
      <dgm:spPr/>
      <dgm:t>
        <a:bodyPr/>
        <a:lstStyle/>
        <a:p>
          <a:endParaRPr lang="cs-CZ"/>
        </a:p>
      </dgm:t>
    </dgm:pt>
    <dgm:pt modelId="{89B1A5F6-0C83-44AA-BDC4-F0486C8FEB1C}" type="sibTrans" cxnId="{E1E70704-B184-417B-9262-1209773EB354}">
      <dgm:prSet/>
      <dgm:spPr/>
      <dgm:t>
        <a:bodyPr/>
        <a:lstStyle/>
        <a:p>
          <a:endParaRPr lang="cs-CZ"/>
        </a:p>
      </dgm:t>
    </dgm:pt>
    <dgm:pt modelId="{098ADAF1-68DC-4019-95EC-CF9DEA0595F5}">
      <dgm:prSet phldrT="[Text]" custT="1"/>
      <dgm:spPr/>
      <dgm:t>
        <a:bodyPr/>
        <a:lstStyle/>
        <a:p>
          <a:r>
            <a:rPr lang="cs-CZ" sz="1200" dirty="0" smtClean="0"/>
            <a:t>Zkvalitnění veřejných služeb a podmínek života pro obyvatele regionů</a:t>
          </a:r>
          <a:endParaRPr lang="cs-CZ" sz="1200" dirty="0"/>
        </a:p>
      </dgm:t>
    </dgm:pt>
    <dgm:pt modelId="{BBC28CAB-1411-42FD-AE69-490F5FA47BCC}" type="parTrans" cxnId="{0D1EA085-623E-4D57-808B-B23AF2C24995}">
      <dgm:prSet/>
      <dgm:spPr/>
      <dgm:t>
        <a:bodyPr/>
        <a:lstStyle/>
        <a:p>
          <a:endParaRPr lang="cs-CZ"/>
        </a:p>
      </dgm:t>
    </dgm:pt>
    <dgm:pt modelId="{3601A7EA-3FDB-4E9C-A299-B4AF145636B4}" type="sibTrans" cxnId="{0D1EA085-623E-4D57-808B-B23AF2C24995}">
      <dgm:prSet/>
      <dgm:spPr/>
      <dgm:t>
        <a:bodyPr/>
        <a:lstStyle/>
        <a:p>
          <a:endParaRPr lang="cs-CZ"/>
        </a:p>
      </dgm:t>
    </dgm:pt>
    <dgm:pt modelId="{75152ED6-09D4-4CB2-B330-0EBA2A1F6BEE}">
      <dgm:prSet phldrT="[Text]" custT="1"/>
      <dgm:spPr/>
      <dgm:t>
        <a:bodyPr/>
        <a:lstStyle/>
        <a:p>
          <a:r>
            <a:rPr lang="cs-CZ" sz="1200" dirty="0" smtClean="0"/>
            <a:t>Alokace 1,7 mld. EUR</a:t>
          </a:r>
          <a:endParaRPr lang="cs-CZ" sz="1200" dirty="0"/>
        </a:p>
      </dgm:t>
    </dgm:pt>
    <dgm:pt modelId="{CC109D3F-9445-4552-9CA0-A9E9B002361B}" type="parTrans" cxnId="{7442FBE8-417F-4111-B6ED-AEAE7C9C435B}">
      <dgm:prSet/>
      <dgm:spPr/>
      <dgm:t>
        <a:bodyPr/>
        <a:lstStyle/>
        <a:p>
          <a:endParaRPr lang="cs-CZ"/>
        </a:p>
      </dgm:t>
    </dgm:pt>
    <dgm:pt modelId="{C930B535-36DD-47E2-9858-8F6E44F2C9EA}" type="sibTrans" cxnId="{7442FBE8-417F-4111-B6ED-AEAE7C9C435B}">
      <dgm:prSet/>
      <dgm:spPr/>
      <dgm:t>
        <a:bodyPr/>
        <a:lstStyle/>
        <a:p>
          <a:endParaRPr lang="cs-CZ"/>
        </a:p>
      </dgm:t>
    </dgm:pt>
    <dgm:pt modelId="{D74C87B0-8199-4D82-97CA-8716D0810C88}">
      <dgm:prSet phldrT="[Text]" custT="1"/>
      <dgm:spPr/>
      <dgm:t>
        <a:bodyPr/>
        <a:lstStyle/>
        <a:p>
          <a:r>
            <a:rPr lang="cs-CZ" sz="1600" b="1" dirty="0" smtClean="0"/>
            <a:t>Prioritní osa 3 - Instituce</a:t>
          </a:r>
          <a:endParaRPr lang="cs-CZ" sz="1600" b="1" dirty="0"/>
        </a:p>
      </dgm:t>
    </dgm:pt>
    <dgm:pt modelId="{BA6FD47A-7786-47D8-9381-A1E3D218F4E4}" type="parTrans" cxnId="{CC11735D-CD9A-491C-AEF0-7073EE76FB85}">
      <dgm:prSet/>
      <dgm:spPr/>
      <dgm:t>
        <a:bodyPr/>
        <a:lstStyle/>
        <a:p>
          <a:endParaRPr lang="cs-CZ"/>
        </a:p>
      </dgm:t>
    </dgm:pt>
    <dgm:pt modelId="{63D68963-997E-49B1-9594-476FD97AA95B}" type="sibTrans" cxnId="{CC11735D-CD9A-491C-AEF0-7073EE76FB85}">
      <dgm:prSet/>
      <dgm:spPr/>
      <dgm:t>
        <a:bodyPr/>
        <a:lstStyle/>
        <a:p>
          <a:endParaRPr lang="cs-CZ"/>
        </a:p>
      </dgm:t>
    </dgm:pt>
    <dgm:pt modelId="{34C60AC1-3BAF-4349-9B04-1EBEAA6874AE}">
      <dgm:prSet phldrT="[Text]" custT="1"/>
      <dgm:spPr/>
      <dgm:t>
        <a:bodyPr/>
        <a:lstStyle/>
        <a:p>
          <a:r>
            <a:rPr lang="cs-CZ" sz="1200" dirty="0" smtClean="0"/>
            <a:t>Dobrá správa území a zefektivnění veřejných institucí</a:t>
          </a:r>
          <a:endParaRPr lang="cs-CZ" sz="1200" dirty="0"/>
        </a:p>
      </dgm:t>
    </dgm:pt>
    <dgm:pt modelId="{B31C10BD-BE4E-4EEF-981F-25C40EBC00D4}" type="parTrans" cxnId="{3D52D5DF-88CF-4499-8222-584F5AB467B0}">
      <dgm:prSet/>
      <dgm:spPr/>
      <dgm:t>
        <a:bodyPr/>
        <a:lstStyle/>
        <a:p>
          <a:endParaRPr lang="cs-CZ"/>
        </a:p>
      </dgm:t>
    </dgm:pt>
    <dgm:pt modelId="{23EAEF30-F210-45C2-A3C7-7E5016B64A98}" type="sibTrans" cxnId="{3D52D5DF-88CF-4499-8222-584F5AB467B0}">
      <dgm:prSet/>
      <dgm:spPr/>
      <dgm:t>
        <a:bodyPr/>
        <a:lstStyle/>
        <a:p>
          <a:endParaRPr lang="cs-CZ"/>
        </a:p>
      </dgm:t>
    </dgm:pt>
    <dgm:pt modelId="{273BDC39-9757-4293-83AA-A9E9CC915DA0}">
      <dgm:prSet phldrT="[Text]" custT="1"/>
      <dgm:spPr/>
      <dgm:t>
        <a:bodyPr/>
        <a:lstStyle/>
        <a:p>
          <a:r>
            <a:rPr lang="cs-CZ" sz="1200" dirty="0" smtClean="0"/>
            <a:t>Alokace 0,8 mld. EUR</a:t>
          </a:r>
          <a:endParaRPr lang="cs-CZ" sz="1200" dirty="0"/>
        </a:p>
      </dgm:t>
    </dgm:pt>
    <dgm:pt modelId="{982DFF29-8236-4E99-97CE-FD76D273CBEC}" type="parTrans" cxnId="{CF6D3D8A-7289-43F1-82F2-5F5C4672169C}">
      <dgm:prSet/>
      <dgm:spPr/>
      <dgm:t>
        <a:bodyPr/>
        <a:lstStyle/>
        <a:p>
          <a:endParaRPr lang="cs-CZ"/>
        </a:p>
      </dgm:t>
    </dgm:pt>
    <dgm:pt modelId="{13EEE600-D28C-4CBF-9128-6CDA52976D52}" type="sibTrans" cxnId="{CF6D3D8A-7289-43F1-82F2-5F5C4672169C}">
      <dgm:prSet/>
      <dgm:spPr/>
      <dgm:t>
        <a:bodyPr/>
        <a:lstStyle/>
        <a:p>
          <a:endParaRPr lang="cs-CZ"/>
        </a:p>
      </dgm:t>
    </dgm:pt>
    <dgm:pt modelId="{D3784C62-6E03-4E88-AA8E-EC0DCEAD96BC}">
      <dgm:prSet custT="1"/>
      <dgm:spPr/>
      <dgm:t>
        <a:bodyPr/>
        <a:lstStyle/>
        <a:p>
          <a:endParaRPr lang="cs-CZ" sz="1900" b="1" dirty="0" smtClean="0"/>
        </a:p>
        <a:p>
          <a:r>
            <a:rPr lang="cs-CZ" sz="1600" b="1" dirty="0" smtClean="0"/>
            <a:t>Prioritní osa 4 - Komunitně vedený místní rozvoj</a:t>
          </a:r>
        </a:p>
        <a:p>
          <a:r>
            <a:rPr lang="cs-CZ" sz="1400" dirty="0" smtClean="0"/>
            <a:t> - </a:t>
          </a:r>
          <a:r>
            <a:rPr lang="cs-CZ" sz="1200" dirty="0" smtClean="0"/>
            <a:t>Alokace 390 mil. EUR</a:t>
          </a:r>
        </a:p>
        <a:p>
          <a:r>
            <a:rPr lang="cs-CZ" sz="1200" dirty="0" smtClean="0"/>
            <a:t>  - Posílení CLLD, provozní a animační náklady</a:t>
          </a:r>
        </a:p>
        <a:p>
          <a:endParaRPr lang="cs-CZ" sz="1500" dirty="0" smtClean="0"/>
        </a:p>
        <a:p>
          <a:r>
            <a:rPr lang="cs-CZ" sz="1800" dirty="0" smtClean="0"/>
            <a:t> </a:t>
          </a:r>
          <a:endParaRPr lang="cs-CZ" sz="1800" dirty="0"/>
        </a:p>
      </dgm:t>
    </dgm:pt>
    <dgm:pt modelId="{7AF4961A-ED0F-4EDC-8D12-D24EE5DE0A42}" type="sibTrans" cxnId="{B38F51DE-8E25-4857-B3F8-75840DF3F177}">
      <dgm:prSet/>
      <dgm:spPr/>
      <dgm:t>
        <a:bodyPr/>
        <a:lstStyle/>
        <a:p>
          <a:endParaRPr lang="cs-CZ"/>
        </a:p>
      </dgm:t>
    </dgm:pt>
    <dgm:pt modelId="{9D3428C1-5D9B-4B48-89F0-11E980CE6367}" type="parTrans" cxnId="{B38F51DE-8E25-4857-B3F8-75840DF3F177}">
      <dgm:prSet/>
      <dgm:spPr/>
      <dgm:t>
        <a:bodyPr/>
        <a:lstStyle/>
        <a:p>
          <a:endParaRPr lang="cs-CZ"/>
        </a:p>
      </dgm:t>
    </dgm:pt>
    <dgm:pt modelId="{9BEAB610-B179-412C-A911-0AE990A76040}">
      <dgm:prSet phldrT="[Text]" custT="1"/>
      <dgm:spPr/>
      <dgm:t>
        <a:bodyPr/>
        <a:lstStyle/>
        <a:p>
          <a:r>
            <a:rPr lang="cs-CZ" sz="1200" dirty="0" smtClean="0"/>
            <a:t>Doprava, integrované dopravní systémy, IZS</a:t>
          </a:r>
          <a:endParaRPr lang="cs-CZ" sz="1200" dirty="0"/>
        </a:p>
      </dgm:t>
    </dgm:pt>
    <dgm:pt modelId="{B058C57C-1932-4F82-B960-E9ABCE39DA10}" type="parTrans" cxnId="{4B201E5A-B514-43A8-9FF2-13EE75C6267D}">
      <dgm:prSet/>
      <dgm:spPr/>
      <dgm:t>
        <a:bodyPr/>
        <a:lstStyle/>
        <a:p>
          <a:endParaRPr lang="cs-CZ"/>
        </a:p>
      </dgm:t>
    </dgm:pt>
    <dgm:pt modelId="{3EB8B75A-1CCF-4180-9542-77B7289E93F6}" type="sibTrans" cxnId="{4B201E5A-B514-43A8-9FF2-13EE75C6267D}">
      <dgm:prSet/>
      <dgm:spPr/>
      <dgm:t>
        <a:bodyPr/>
        <a:lstStyle/>
        <a:p>
          <a:endParaRPr lang="cs-CZ"/>
        </a:p>
      </dgm:t>
    </dgm:pt>
    <dgm:pt modelId="{CE8BA2DC-6A07-4136-AE2C-02E787173318}">
      <dgm:prSet phldrT="[Text]" custT="1"/>
      <dgm:spPr/>
      <dgm:t>
        <a:bodyPr/>
        <a:lstStyle/>
        <a:p>
          <a:r>
            <a:rPr lang="cs-CZ" sz="1200" dirty="0" smtClean="0"/>
            <a:t>Sociální služby/bydlení, sociální podnikání, zdravotní péče, vzdělávání, zateplování</a:t>
          </a:r>
          <a:endParaRPr lang="cs-CZ" sz="1200" dirty="0"/>
        </a:p>
      </dgm:t>
    </dgm:pt>
    <dgm:pt modelId="{2364E369-AC98-4AC6-8070-77B5CDF58140}" type="parTrans" cxnId="{2BE8E23A-86C2-47E7-AB01-A3AC2D35367C}">
      <dgm:prSet/>
      <dgm:spPr/>
      <dgm:t>
        <a:bodyPr/>
        <a:lstStyle/>
        <a:p>
          <a:endParaRPr lang="cs-CZ"/>
        </a:p>
      </dgm:t>
    </dgm:pt>
    <dgm:pt modelId="{1EF5AC0F-9C89-46BA-931D-093812BF1C36}" type="sibTrans" cxnId="{2BE8E23A-86C2-47E7-AB01-A3AC2D35367C}">
      <dgm:prSet/>
      <dgm:spPr/>
      <dgm:t>
        <a:bodyPr/>
        <a:lstStyle/>
        <a:p>
          <a:endParaRPr lang="cs-CZ"/>
        </a:p>
      </dgm:t>
    </dgm:pt>
    <dgm:pt modelId="{011776CB-E079-448D-8CBF-0D6A1B0031D4}">
      <dgm:prSet phldrT="[Text]"/>
      <dgm:spPr/>
      <dgm:t>
        <a:bodyPr/>
        <a:lstStyle/>
        <a:p>
          <a:endParaRPr lang="cs-CZ" sz="1100" dirty="0"/>
        </a:p>
      </dgm:t>
    </dgm:pt>
    <dgm:pt modelId="{96EFE842-57A1-4857-AB91-F6EC5AF4C58A}" type="parTrans" cxnId="{A37C4BF5-B775-4ED6-85F3-E253392DFE69}">
      <dgm:prSet/>
      <dgm:spPr/>
      <dgm:t>
        <a:bodyPr/>
        <a:lstStyle/>
        <a:p>
          <a:endParaRPr lang="cs-CZ"/>
        </a:p>
      </dgm:t>
    </dgm:pt>
    <dgm:pt modelId="{6E105E89-4A89-4F46-9629-6926A46E3211}" type="sibTrans" cxnId="{A37C4BF5-B775-4ED6-85F3-E253392DFE69}">
      <dgm:prSet/>
      <dgm:spPr/>
      <dgm:t>
        <a:bodyPr/>
        <a:lstStyle/>
        <a:p>
          <a:endParaRPr lang="cs-CZ"/>
        </a:p>
      </dgm:t>
    </dgm:pt>
    <dgm:pt modelId="{F883D463-9FC1-405D-86B6-DFDB1BF4DFD4}">
      <dgm:prSet phldrT="[Text]" custT="1"/>
      <dgm:spPr/>
      <dgm:t>
        <a:bodyPr/>
        <a:lstStyle/>
        <a:p>
          <a:r>
            <a:rPr lang="cs-CZ" sz="1200" dirty="0" smtClean="0"/>
            <a:t>Kulturní dědictví, e-Government, dokumenty územního rozvoje</a:t>
          </a:r>
          <a:endParaRPr lang="cs-CZ" sz="1200" dirty="0"/>
        </a:p>
      </dgm:t>
    </dgm:pt>
    <dgm:pt modelId="{4089294D-1236-4D90-A4CA-5ABFB48B4A69}" type="parTrans" cxnId="{C682256E-1973-4AC7-954E-3675913CCEA0}">
      <dgm:prSet/>
      <dgm:spPr/>
      <dgm:t>
        <a:bodyPr/>
        <a:lstStyle/>
        <a:p>
          <a:endParaRPr lang="cs-CZ"/>
        </a:p>
      </dgm:t>
    </dgm:pt>
    <dgm:pt modelId="{C7B43A55-CB70-4631-995C-E69EA77BC0FA}" type="sibTrans" cxnId="{C682256E-1973-4AC7-954E-3675913CCEA0}">
      <dgm:prSet/>
      <dgm:spPr/>
      <dgm:t>
        <a:bodyPr/>
        <a:lstStyle/>
        <a:p>
          <a:endParaRPr lang="cs-CZ"/>
        </a:p>
      </dgm:t>
    </dgm:pt>
    <dgm:pt modelId="{8A587B36-857B-41ED-B7A7-D47113F79935}" type="pres">
      <dgm:prSet presAssocID="{A518AB0A-7BED-45CC-8968-54C5D48470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4EB5DFD-492E-47C2-A4DD-BBD451AF4F4E}" type="pres">
      <dgm:prSet presAssocID="{38804BD3-7704-44DB-93A2-A6FB8DF386BF}" presName="comp" presStyleCnt="0"/>
      <dgm:spPr/>
    </dgm:pt>
    <dgm:pt modelId="{50CD8E78-60B6-449B-AD20-121950675E4A}" type="pres">
      <dgm:prSet presAssocID="{38804BD3-7704-44DB-93A2-A6FB8DF386BF}" presName="box" presStyleLbl="node1" presStyleIdx="0" presStyleCnt="4" custLinFactNeighborX="-8126"/>
      <dgm:spPr/>
      <dgm:t>
        <a:bodyPr/>
        <a:lstStyle/>
        <a:p>
          <a:endParaRPr lang="cs-CZ"/>
        </a:p>
      </dgm:t>
    </dgm:pt>
    <dgm:pt modelId="{C72FE72D-A4DA-4420-9D63-39C025359A7F}" type="pres">
      <dgm:prSet presAssocID="{38804BD3-7704-44DB-93A2-A6FB8DF386BF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cs-CZ"/>
        </a:p>
      </dgm:t>
    </dgm:pt>
    <dgm:pt modelId="{66C8A01D-04C6-4396-8787-43DC36C8480A}" type="pres">
      <dgm:prSet presAssocID="{38804BD3-7704-44DB-93A2-A6FB8DF386B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3AC31F7-E6D2-45E8-BD17-C2F01F80D57E}" type="pres">
      <dgm:prSet presAssocID="{97E853D5-3B2B-4DCE-BF44-F459F80E6EE5}" presName="spacer" presStyleCnt="0"/>
      <dgm:spPr/>
    </dgm:pt>
    <dgm:pt modelId="{B249F259-2691-44EA-A647-C688963D4FA1}" type="pres">
      <dgm:prSet presAssocID="{855CB492-B9C1-4831-9453-D02DC01556CB}" presName="comp" presStyleCnt="0"/>
      <dgm:spPr/>
    </dgm:pt>
    <dgm:pt modelId="{D220A56B-34B4-4DD0-B125-97D865139D92}" type="pres">
      <dgm:prSet presAssocID="{855CB492-B9C1-4831-9453-D02DC01556CB}" presName="box" presStyleLbl="node1" presStyleIdx="1" presStyleCnt="4"/>
      <dgm:spPr/>
      <dgm:t>
        <a:bodyPr/>
        <a:lstStyle/>
        <a:p>
          <a:endParaRPr lang="cs-CZ"/>
        </a:p>
      </dgm:t>
    </dgm:pt>
    <dgm:pt modelId="{AC85F51E-059B-4E4B-88C8-BEEAF6E6C8CB}" type="pres">
      <dgm:prSet presAssocID="{855CB492-B9C1-4831-9453-D02DC01556CB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E62D4D7-9191-4501-B151-D627F722878F}" type="pres">
      <dgm:prSet presAssocID="{855CB492-B9C1-4831-9453-D02DC01556C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1F83A2-5DE7-4DB3-AC2F-3437098DDD8C}" type="pres">
      <dgm:prSet presAssocID="{89B1A5F6-0C83-44AA-BDC4-F0486C8FEB1C}" presName="spacer" presStyleCnt="0"/>
      <dgm:spPr/>
    </dgm:pt>
    <dgm:pt modelId="{42D704DB-7DF6-440E-B7C9-644A864B0BFF}" type="pres">
      <dgm:prSet presAssocID="{D74C87B0-8199-4D82-97CA-8716D0810C88}" presName="comp" presStyleCnt="0"/>
      <dgm:spPr/>
    </dgm:pt>
    <dgm:pt modelId="{9A27448D-784B-4861-9334-121A223779B3}" type="pres">
      <dgm:prSet presAssocID="{D74C87B0-8199-4D82-97CA-8716D0810C88}" presName="box" presStyleLbl="node1" presStyleIdx="2" presStyleCnt="4"/>
      <dgm:spPr/>
      <dgm:t>
        <a:bodyPr/>
        <a:lstStyle/>
        <a:p>
          <a:endParaRPr lang="cs-CZ"/>
        </a:p>
      </dgm:t>
    </dgm:pt>
    <dgm:pt modelId="{CB3108F3-6AC6-46B9-815A-42013ADAA734}" type="pres">
      <dgm:prSet presAssocID="{D74C87B0-8199-4D82-97CA-8716D0810C88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cs-CZ"/>
        </a:p>
      </dgm:t>
    </dgm:pt>
    <dgm:pt modelId="{614AE268-84D0-4EF9-B74B-195569128116}" type="pres">
      <dgm:prSet presAssocID="{D74C87B0-8199-4D82-97CA-8716D0810C8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0D9C1A-F7EF-4C42-8E40-E43DCD410462}" type="pres">
      <dgm:prSet presAssocID="{63D68963-997E-49B1-9594-476FD97AA95B}" presName="spacer" presStyleCnt="0"/>
      <dgm:spPr/>
    </dgm:pt>
    <dgm:pt modelId="{8E18C6B9-65AB-4143-ACFB-F77B95B74E4A}" type="pres">
      <dgm:prSet presAssocID="{D3784C62-6E03-4E88-AA8E-EC0DCEAD96BC}" presName="comp" presStyleCnt="0"/>
      <dgm:spPr/>
    </dgm:pt>
    <dgm:pt modelId="{9E808720-DA3C-4D88-83BC-C88B0AC710F3}" type="pres">
      <dgm:prSet presAssocID="{D3784C62-6E03-4E88-AA8E-EC0DCEAD96BC}" presName="box" presStyleLbl="node1" presStyleIdx="3" presStyleCnt="4" custLinFactNeighborX="-6703" custLinFactNeighborY="252"/>
      <dgm:spPr/>
      <dgm:t>
        <a:bodyPr/>
        <a:lstStyle/>
        <a:p>
          <a:endParaRPr lang="cs-CZ"/>
        </a:p>
      </dgm:t>
    </dgm:pt>
    <dgm:pt modelId="{5C5B56BD-76A1-46D2-95E9-D7A31171320F}" type="pres">
      <dgm:prSet presAssocID="{D3784C62-6E03-4E88-AA8E-EC0DCEAD96BC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cs-CZ"/>
        </a:p>
      </dgm:t>
    </dgm:pt>
    <dgm:pt modelId="{C47FD7BB-128E-4643-98CA-3F319452AC98}" type="pres">
      <dgm:prSet presAssocID="{D3784C62-6E03-4E88-AA8E-EC0DCEAD96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8F51DE-8E25-4857-B3F8-75840DF3F177}" srcId="{A518AB0A-7BED-45CC-8968-54C5D48470FD}" destId="{D3784C62-6E03-4E88-AA8E-EC0DCEAD96BC}" srcOrd="3" destOrd="0" parTransId="{9D3428C1-5D9B-4B48-89F0-11E980CE6367}" sibTransId="{7AF4961A-ED0F-4EDC-8D12-D24EE5DE0A42}"/>
    <dgm:cxn modelId="{C48F6B80-8402-4963-8135-9DD071FA69D4}" type="presOf" srcId="{CE8BA2DC-6A07-4136-AE2C-02E787173318}" destId="{6E62D4D7-9191-4501-B151-D627F722878F}" srcOrd="1" destOrd="3" presId="urn:microsoft.com/office/officeart/2005/8/layout/vList4#1"/>
    <dgm:cxn modelId="{E03A008C-FD86-4DEB-BB44-273F7071503A}" type="presOf" srcId="{F883D463-9FC1-405D-86B6-DFDB1BF4DFD4}" destId="{9A27448D-784B-4861-9334-121A223779B3}" srcOrd="0" destOrd="3" presId="urn:microsoft.com/office/officeart/2005/8/layout/vList4#1"/>
    <dgm:cxn modelId="{43E4631A-4AB0-471C-A010-9F30BF8777EB}" type="presOf" srcId="{9BEAB610-B179-412C-A911-0AE990A76040}" destId="{50CD8E78-60B6-449B-AD20-121950675E4A}" srcOrd="0" destOrd="3" presId="urn:microsoft.com/office/officeart/2005/8/layout/vList4#1"/>
    <dgm:cxn modelId="{491CE1F1-827B-44D0-BF3D-7230687E1D8F}" type="presOf" srcId="{38804BD3-7704-44DB-93A2-A6FB8DF386BF}" destId="{66C8A01D-04C6-4396-8787-43DC36C8480A}" srcOrd="1" destOrd="0" presId="urn:microsoft.com/office/officeart/2005/8/layout/vList4#1"/>
    <dgm:cxn modelId="{44ECE1D5-24D2-4127-8607-3C57EA01A98B}" type="presOf" srcId="{A518AB0A-7BED-45CC-8968-54C5D48470FD}" destId="{8A587B36-857B-41ED-B7A7-D47113F79935}" srcOrd="0" destOrd="0" presId="urn:microsoft.com/office/officeart/2005/8/layout/vList4#1"/>
    <dgm:cxn modelId="{15A7B2A0-6A73-413A-BB86-87F351908914}" srcId="{38804BD3-7704-44DB-93A2-A6FB8DF386BF}" destId="{C5C86733-1C4E-4ABE-BC8B-70E73BF8076C}" srcOrd="0" destOrd="0" parTransId="{AEF1FBBF-C95F-45ED-A8E1-CE69CDF9D44F}" sibTransId="{286C2363-6DA5-4FB5-8346-569610400F7C}"/>
    <dgm:cxn modelId="{DB72D6D1-EDDC-4097-AAF3-16CE7A18BCDD}" type="presOf" srcId="{F883D463-9FC1-405D-86B6-DFDB1BF4DFD4}" destId="{614AE268-84D0-4EF9-B74B-195569128116}" srcOrd="1" destOrd="3" presId="urn:microsoft.com/office/officeart/2005/8/layout/vList4#1"/>
    <dgm:cxn modelId="{C682256E-1973-4AC7-954E-3675913CCEA0}" srcId="{D74C87B0-8199-4D82-97CA-8716D0810C88}" destId="{F883D463-9FC1-405D-86B6-DFDB1BF4DFD4}" srcOrd="2" destOrd="0" parTransId="{4089294D-1236-4D90-A4CA-5ABFB48B4A69}" sibTransId="{C7B43A55-CB70-4631-995C-E69EA77BC0FA}"/>
    <dgm:cxn modelId="{4B201E5A-B514-43A8-9FF2-13EE75C6267D}" srcId="{38804BD3-7704-44DB-93A2-A6FB8DF386BF}" destId="{9BEAB610-B179-412C-A911-0AE990A76040}" srcOrd="2" destOrd="0" parTransId="{B058C57C-1932-4F82-B960-E9ABCE39DA10}" sibTransId="{3EB8B75A-1CCF-4180-9542-77B7289E93F6}"/>
    <dgm:cxn modelId="{89C14EE4-E88B-4C60-84A5-A6954BA592CF}" type="presOf" srcId="{CE8BA2DC-6A07-4136-AE2C-02E787173318}" destId="{D220A56B-34B4-4DD0-B125-97D865139D92}" srcOrd="0" destOrd="3" presId="urn:microsoft.com/office/officeart/2005/8/layout/vList4#1"/>
    <dgm:cxn modelId="{7442FBE8-417F-4111-B6ED-AEAE7C9C435B}" srcId="{855CB492-B9C1-4831-9453-D02DC01556CB}" destId="{75152ED6-09D4-4CB2-B330-0EBA2A1F6BEE}" srcOrd="1" destOrd="0" parTransId="{CC109D3F-9445-4552-9CA0-A9E9B002361B}" sibTransId="{C930B535-36DD-47E2-9858-8F6E44F2C9EA}"/>
    <dgm:cxn modelId="{C24637CF-C536-4D9C-8361-0700C95E2D50}" type="presOf" srcId="{C5C86733-1C4E-4ABE-BC8B-70E73BF8076C}" destId="{50CD8E78-60B6-449B-AD20-121950675E4A}" srcOrd="0" destOrd="1" presId="urn:microsoft.com/office/officeart/2005/8/layout/vList4#1"/>
    <dgm:cxn modelId="{CC11735D-CD9A-491C-AEF0-7073EE76FB85}" srcId="{A518AB0A-7BED-45CC-8968-54C5D48470FD}" destId="{D74C87B0-8199-4D82-97CA-8716D0810C88}" srcOrd="2" destOrd="0" parTransId="{BA6FD47A-7786-47D8-9381-A1E3D218F4E4}" sibTransId="{63D68963-997E-49B1-9594-476FD97AA95B}"/>
    <dgm:cxn modelId="{1748B280-CB42-49DE-AF4F-B8DE667BDBBF}" type="presOf" srcId="{098ADAF1-68DC-4019-95EC-CF9DEA0595F5}" destId="{D220A56B-34B4-4DD0-B125-97D865139D92}" srcOrd="0" destOrd="1" presId="urn:microsoft.com/office/officeart/2005/8/layout/vList4#1"/>
    <dgm:cxn modelId="{DC478773-C6CC-4E8E-9071-ECCDF2C2EF2E}" srcId="{38804BD3-7704-44DB-93A2-A6FB8DF386BF}" destId="{A8C219C7-9F00-4E75-8B16-481975849224}" srcOrd="1" destOrd="0" parTransId="{3D529C3B-331C-4A53-8447-64F92C02A4C9}" sibTransId="{7EDC45D9-79A5-434A-AB8A-41008476D2F4}"/>
    <dgm:cxn modelId="{F9D41270-3A2F-4EC6-BDA9-941675DD3C45}" type="presOf" srcId="{75152ED6-09D4-4CB2-B330-0EBA2A1F6BEE}" destId="{6E62D4D7-9191-4501-B151-D627F722878F}" srcOrd="1" destOrd="2" presId="urn:microsoft.com/office/officeart/2005/8/layout/vList4#1"/>
    <dgm:cxn modelId="{EA7CEAE9-9CDB-44C4-8605-DD903EA7FD2D}" type="presOf" srcId="{273BDC39-9757-4293-83AA-A9E9CC915DA0}" destId="{9A27448D-784B-4861-9334-121A223779B3}" srcOrd="0" destOrd="2" presId="urn:microsoft.com/office/officeart/2005/8/layout/vList4#1"/>
    <dgm:cxn modelId="{B64F7126-809B-46FA-8512-AB45C1CB52DD}" srcId="{A518AB0A-7BED-45CC-8968-54C5D48470FD}" destId="{38804BD3-7704-44DB-93A2-A6FB8DF386BF}" srcOrd="0" destOrd="0" parTransId="{5AECA738-EC58-4AD8-B30B-720E0E369E9D}" sibTransId="{97E853D5-3B2B-4DCE-BF44-F459F80E6EE5}"/>
    <dgm:cxn modelId="{663A2F0D-94B5-489B-BF4E-AF5BCEA38159}" type="presOf" srcId="{34C60AC1-3BAF-4349-9B04-1EBEAA6874AE}" destId="{614AE268-84D0-4EF9-B74B-195569128116}" srcOrd="1" destOrd="1" presId="urn:microsoft.com/office/officeart/2005/8/layout/vList4#1"/>
    <dgm:cxn modelId="{B83B8B9F-67FC-43FB-8D48-FCE72AC2E25B}" type="presOf" srcId="{855CB492-B9C1-4831-9453-D02DC01556CB}" destId="{D220A56B-34B4-4DD0-B125-97D865139D92}" srcOrd="0" destOrd="0" presId="urn:microsoft.com/office/officeart/2005/8/layout/vList4#1"/>
    <dgm:cxn modelId="{E1E70704-B184-417B-9262-1209773EB354}" srcId="{A518AB0A-7BED-45CC-8968-54C5D48470FD}" destId="{855CB492-B9C1-4831-9453-D02DC01556CB}" srcOrd="1" destOrd="0" parTransId="{46A500E4-F521-4FED-80BC-55EF97D6434D}" sibTransId="{89B1A5F6-0C83-44AA-BDC4-F0486C8FEB1C}"/>
    <dgm:cxn modelId="{FAA9720B-49DD-4D56-8460-6F0E0E6B5929}" type="presOf" srcId="{273BDC39-9757-4293-83AA-A9E9CC915DA0}" destId="{614AE268-84D0-4EF9-B74B-195569128116}" srcOrd="1" destOrd="2" presId="urn:microsoft.com/office/officeart/2005/8/layout/vList4#1"/>
    <dgm:cxn modelId="{22A4B3FA-36D4-4CC8-BAEC-2C18A5DD1C90}" type="presOf" srcId="{A8C219C7-9F00-4E75-8B16-481975849224}" destId="{50CD8E78-60B6-449B-AD20-121950675E4A}" srcOrd="0" destOrd="2" presId="urn:microsoft.com/office/officeart/2005/8/layout/vList4#1"/>
    <dgm:cxn modelId="{2BE8E23A-86C2-47E7-AB01-A3AC2D35367C}" srcId="{855CB492-B9C1-4831-9453-D02DC01556CB}" destId="{CE8BA2DC-6A07-4136-AE2C-02E787173318}" srcOrd="2" destOrd="0" parTransId="{2364E369-AC98-4AC6-8070-77B5CDF58140}" sibTransId="{1EF5AC0F-9C89-46BA-931D-093812BF1C36}"/>
    <dgm:cxn modelId="{2744A06A-0636-4842-BE64-45EC39D46DAE}" type="presOf" srcId="{855CB492-B9C1-4831-9453-D02DC01556CB}" destId="{6E62D4D7-9191-4501-B151-D627F722878F}" srcOrd="1" destOrd="0" presId="urn:microsoft.com/office/officeart/2005/8/layout/vList4#1"/>
    <dgm:cxn modelId="{85AE177D-6C20-4BBC-8380-D2D7DC42E269}" type="presOf" srcId="{9BEAB610-B179-412C-A911-0AE990A76040}" destId="{66C8A01D-04C6-4396-8787-43DC36C8480A}" srcOrd="1" destOrd="3" presId="urn:microsoft.com/office/officeart/2005/8/layout/vList4#1"/>
    <dgm:cxn modelId="{6BA7921E-30FC-4AA9-808E-66D369803EF7}" type="presOf" srcId="{A8C219C7-9F00-4E75-8B16-481975849224}" destId="{66C8A01D-04C6-4396-8787-43DC36C8480A}" srcOrd="1" destOrd="2" presId="urn:microsoft.com/office/officeart/2005/8/layout/vList4#1"/>
    <dgm:cxn modelId="{D681E23F-7084-4C70-AA9D-002B45FAA77D}" type="presOf" srcId="{098ADAF1-68DC-4019-95EC-CF9DEA0595F5}" destId="{6E62D4D7-9191-4501-B151-D627F722878F}" srcOrd="1" destOrd="1" presId="urn:microsoft.com/office/officeart/2005/8/layout/vList4#1"/>
    <dgm:cxn modelId="{83978BC7-57BA-426E-8FD4-9D65846E2BE2}" type="presOf" srcId="{C5C86733-1C4E-4ABE-BC8B-70E73BF8076C}" destId="{66C8A01D-04C6-4396-8787-43DC36C8480A}" srcOrd="1" destOrd="1" presId="urn:microsoft.com/office/officeart/2005/8/layout/vList4#1"/>
    <dgm:cxn modelId="{A66EEE64-A476-4756-8815-45F056E4074C}" type="presOf" srcId="{75152ED6-09D4-4CB2-B330-0EBA2A1F6BEE}" destId="{D220A56B-34B4-4DD0-B125-97D865139D92}" srcOrd="0" destOrd="2" presId="urn:microsoft.com/office/officeart/2005/8/layout/vList4#1"/>
    <dgm:cxn modelId="{A67CA949-7055-48BB-A1B1-82D5C8BCA951}" type="presOf" srcId="{34C60AC1-3BAF-4349-9B04-1EBEAA6874AE}" destId="{9A27448D-784B-4861-9334-121A223779B3}" srcOrd="0" destOrd="1" presId="urn:microsoft.com/office/officeart/2005/8/layout/vList4#1"/>
    <dgm:cxn modelId="{CF6D3D8A-7289-43F1-82F2-5F5C4672169C}" srcId="{D74C87B0-8199-4D82-97CA-8716D0810C88}" destId="{273BDC39-9757-4293-83AA-A9E9CC915DA0}" srcOrd="1" destOrd="0" parTransId="{982DFF29-8236-4E99-97CE-FD76D273CBEC}" sibTransId="{13EEE600-D28C-4CBF-9128-6CDA52976D52}"/>
    <dgm:cxn modelId="{EEA34759-C85A-442B-BEDA-E0F738998AB6}" type="presOf" srcId="{011776CB-E079-448D-8CBF-0D6A1B0031D4}" destId="{614AE268-84D0-4EF9-B74B-195569128116}" srcOrd="1" destOrd="4" presId="urn:microsoft.com/office/officeart/2005/8/layout/vList4#1"/>
    <dgm:cxn modelId="{5F9A8F30-38AD-4A80-A496-4AE435AD69FC}" type="presOf" srcId="{011776CB-E079-448D-8CBF-0D6A1B0031D4}" destId="{9A27448D-784B-4861-9334-121A223779B3}" srcOrd="0" destOrd="4" presId="urn:microsoft.com/office/officeart/2005/8/layout/vList4#1"/>
    <dgm:cxn modelId="{7FEF7A97-1A95-4FA5-8D80-FE058B5FF680}" type="presOf" srcId="{38804BD3-7704-44DB-93A2-A6FB8DF386BF}" destId="{50CD8E78-60B6-449B-AD20-121950675E4A}" srcOrd="0" destOrd="0" presId="urn:microsoft.com/office/officeart/2005/8/layout/vList4#1"/>
    <dgm:cxn modelId="{A37C4BF5-B775-4ED6-85F3-E253392DFE69}" srcId="{D74C87B0-8199-4D82-97CA-8716D0810C88}" destId="{011776CB-E079-448D-8CBF-0D6A1B0031D4}" srcOrd="3" destOrd="0" parTransId="{96EFE842-57A1-4857-AB91-F6EC5AF4C58A}" sibTransId="{6E105E89-4A89-4F46-9629-6926A46E3211}"/>
    <dgm:cxn modelId="{4C46E60F-EE71-4B6A-A9C0-941262DBD81C}" type="presOf" srcId="{D3784C62-6E03-4E88-AA8E-EC0DCEAD96BC}" destId="{C47FD7BB-128E-4643-98CA-3F319452AC98}" srcOrd="1" destOrd="0" presId="urn:microsoft.com/office/officeart/2005/8/layout/vList4#1"/>
    <dgm:cxn modelId="{05133EA4-7187-4D7B-856F-5E0725EA4C5E}" type="presOf" srcId="{D74C87B0-8199-4D82-97CA-8716D0810C88}" destId="{9A27448D-784B-4861-9334-121A223779B3}" srcOrd="0" destOrd="0" presId="urn:microsoft.com/office/officeart/2005/8/layout/vList4#1"/>
    <dgm:cxn modelId="{3D52D5DF-88CF-4499-8222-584F5AB467B0}" srcId="{D74C87B0-8199-4D82-97CA-8716D0810C88}" destId="{34C60AC1-3BAF-4349-9B04-1EBEAA6874AE}" srcOrd="0" destOrd="0" parTransId="{B31C10BD-BE4E-4EEF-981F-25C40EBC00D4}" sibTransId="{23EAEF30-F210-45C2-A3C7-7E5016B64A98}"/>
    <dgm:cxn modelId="{0CF148C4-4CAC-4A1F-BC12-5E6D9354F463}" type="presOf" srcId="{D74C87B0-8199-4D82-97CA-8716D0810C88}" destId="{614AE268-84D0-4EF9-B74B-195569128116}" srcOrd="1" destOrd="0" presId="urn:microsoft.com/office/officeart/2005/8/layout/vList4#1"/>
    <dgm:cxn modelId="{0D1EA085-623E-4D57-808B-B23AF2C24995}" srcId="{855CB492-B9C1-4831-9453-D02DC01556CB}" destId="{098ADAF1-68DC-4019-95EC-CF9DEA0595F5}" srcOrd="0" destOrd="0" parTransId="{BBC28CAB-1411-42FD-AE69-490F5FA47BCC}" sibTransId="{3601A7EA-3FDB-4E9C-A299-B4AF145636B4}"/>
    <dgm:cxn modelId="{CCC1BE77-17C1-4509-829A-D5FEAAB0E5F1}" type="presOf" srcId="{D3784C62-6E03-4E88-AA8E-EC0DCEAD96BC}" destId="{9E808720-DA3C-4D88-83BC-C88B0AC710F3}" srcOrd="0" destOrd="0" presId="urn:microsoft.com/office/officeart/2005/8/layout/vList4#1"/>
    <dgm:cxn modelId="{A572D0AC-C062-4DEF-A77E-5FDFB3F13B13}" type="presParOf" srcId="{8A587B36-857B-41ED-B7A7-D47113F79935}" destId="{64EB5DFD-492E-47C2-A4DD-BBD451AF4F4E}" srcOrd="0" destOrd="0" presId="urn:microsoft.com/office/officeart/2005/8/layout/vList4#1"/>
    <dgm:cxn modelId="{31B279C4-2A60-41A9-89EB-D49A85F1FDD7}" type="presParOf" srcId="{64EB5DFD-492E-47C2-A4DD-BBD451AF4F4E}" destId="{50CD8E78-60B6-449B-AD20-121950675E4A}" srcOrd="0" destOrd="0" presId="urn:microsoft.com/office/officeart/2005/8/layout/vList4#1"/>
    <dgm:cxn modelId="{14F6A00B-64B6-42FD-AE2C-AD50F1451AF8}" type="presParOf" srcId="{64EB5DFD-492E-47C2-A4DD-BBD451AF4F4E}" destId="{C72FE72D-A4DA-4420-9D63-39C025359A7F}" srcOrd="1" destOrd="0" presId="urn:microsoft.com/office/officeart/2005/8/layout/vList4#1"/>
    <dgm:cxn modelId="{230A5819-75FE-4A25-811C-0CBFECF92027}" type="presParOf" srcId="{64EB5DFD-492E-47C2-A4DD-BBD451AF4F4E}" destId="{66C8A01D-04C6-4396-8787-43DC36C8480A}" srcOrd="2" destOrd="0" presId="urn:microsoft.com/office/officeart/2005/8/layout/vList4#1"/>
    <dgm:cxn modelId="{6FDAE346-A212-4829-8498-3DFF045311E6}" type="presParOf" srcId="{8A587B36-857B-41ED-B7A7-D47113F79935}" destId="{93AC31F7-E6D2-45E8-BD17-C2F01F80D57E}" srcOrd="1" destOrd="0" presId="urn:microsoft.com/office/officeart/2005/8/layout/vList4#1"/>
    <dgm:cxn modelId="{BCEFBDA4-394E-4A5F-80DD-8CAA72495095}" type="presParOf" srcId="{8A587B36-857B-41ED-B7A7-D47113F79935}" destId="{B249F259-2691-44EA-A647-C688963D4FA1}" srcOrd="2" destOrd="0" presId="urn:microsoft.com/office/officeart/2005/8/layout/vList4#1"/>
    <dgm:cxn modelId="{F29DEB29-1035-4D57-BC07-5AE26133FA3C}" type="presParOf" srcId="{B249F259-2691-44EA-A647-C688963D4FA1}" destId="{D220A56B-34B4-4DD0-B125-97D865139D92}" srcOrd="0" destOrd="0" presId="urn:microsoft.com/office/officeart/2005/8/layout/vList4#1"/>
    <dgm:cxn modelId="{58AD0729-1953-4CAA-8B53-517C4A1B59FE}" type="presParOf" srcId="{B249F259-2691-44EA-A647-C688963D4FA1}" destId="{AC85F51E-059B-4E4B-88C8-BEEAF6E6C8CB}" srcOrd="1" destOrd="0" presId="urn:microsoft.com/office/officeart/2005/8/layout/vList4#1"/>
    <dgm:cxn modelId="{EA59897F-7E25-4A02-ACC7-E3F67DD21AA7}" type="presParOf" srcId="{B249F259-2691-44EA-A647-C688963D4FA1}" destId="{6E62D4D7-9191-4501-B151-D627F722878F}" srcOrd="2" destOrd="0" presId="urn:microsoft.com/office/officeart/2005/8/layout/vList4#1"/>
    <dgm:cxn modelId="{33B588DB-231E-4335-84FC-6B341D72C5E1}" type="presParOf" srcId="{8A587B36-857B-41ED-B7A7-D47113F79935}" destId="{821F83A2-5DE7-4DB3-AC2F-3437098DDD8C}" srcOrd="3" destOrd="0" presId="urn:microsoft.com/office/officeart/2005/8/layout/vList4#1"/>
    <dgm:cxn modelId="{29539802-A964-45D4-8163-4EDF2BE3BCE8}" type="presParOf" srcId="{8A587B36-857B-41ED-B7A7-D47113F79935}" destId="{42D704DB-7DF6-440E-B7C9-644A864B0BFF}" srcOrd="4" destOrd="0" presId="urn:microsoft.com/office/officeart/2005/8/layout/vList4#1"/>
    <dgm:cxn modelId="{C9508D3C-9534-4D6B-B393-B03C8D591600}" type="presParOf" srcId="{42D704DB-7DF6-440E-B7C9-644A864B0BFF}" destId="{9A27448D-784B-4861-9334-121A223779B3}" srcOrd="0" destOrd="0" presId="urn:microsoft.com/office/officeart/2005/8/layout/vList4#1"/>
    <dgm:cxn modelId="{D2955174-C16F-4968-9B94-22FDB41BFBCA}" type="presParOf" srcId="{42D704DB-7DF6-440E-B7C9-644A864B0BFF}" destId="{CB3108F3-6AC6-46B9-815A-42013ADAA734}" srcOrd="1" destOrd="0" presId="urn:microsoft.com/office/officeart/2005/8/layout/vList4#1"/>
    <dgm:cxn modelId="{5C463B75-E41D-4D9D-88C8-6C2484E5B132}" type="presParOf" srcId="{42D704DB-7DF6-440E-B7C9-644A864B0BFF}" destId="{614AE268-84D0-4EF9-B74B-195569128116}" srcOrd="2" destOrd="0" presId="urn:microsoft.com/office/officeart/2005/8/layout/vList4#1"/>
    <dgm:cxn modelId="{DDFE2A0F-CC47-43E6-9089-13937CCD4F55}" type="presParOf" srcId="{8A587B36-857B-41ED-B7A7-D47113F79935}" destId="{540D9C1A-F7EF-4C42-8E40-E43DCD410462}" srcOrd="5" destOrd="0" presId="urn:microsoft.com/office/officeart/2005/8/layout/vList4#1"/>
    <dgm:cxn modelId="{0930DF05-C0AD-45D8-984C-588BC07A247C}" type="presParOf" srcId="{8A587B36-857B-41ED-B7A7-D47113F79935}" destId="{8E18C6B9-65AB-4143-ACFB-F77B95B74E4A}" srcOrd="6" destOrd="0" presId="urn:microsoft.com/office/officeart/2005/8/layout/vList4#1"/>
    <dgm:cxn modelId="{C10F90BE-CB8C-49D0-AAC0-9E755BD44A57}" type="presParOf" srcId="{8E18C6B9-65AB-4143-ACFB-F77B95B74E4A}" destId="{9E808720-DA3C-4D88-83BC-C88B0AC710F3}" srcOrd="0" destOrd="0" presId="urn:microsoft.com/office/officeart/2005/8/layout/vList4#1"/>
    <dgm:cxn modelId="{A825258E-6393-4D5C-ADF5-E0ABA3586864}" type="presParOf" srcId="{8E18C6B9-65AB-4143-ACFB-F77B95B74E4A}" destId="{5C5B56BD-76A1-46D2-95E9-D7A31171320F}" srcOrd="1" destOrd="0" presId="urn:microsoft.com/office/officeart/2005/8/layout/vList4#1"/>
    <dgm:cxn modelId="{215D4CF6-47E3-4B22-84D1-0D5BFFFEB926}" type="presParOf" srcId="{8E18C6B9-65AB-4143-ACFB-F77B95B74E4A}" destId="{C47FD7BB-128E-4643-98CA-3F319452AC9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D8E78-60B6-449B-AD20-121950675E4A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1 - Infrastruktura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Konkurenceschopné, dostupné a bezpečné regiony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1,6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Doprava, integrované dopravní systémy, IZS</a:t>
          </a:r>
          <a:endParaRPr lang="cs-CZ" sz="1200" kern="1200" dirty="0"/>
        </a:p>
      </dsp:txBody>
      <dsp:txXfrm>
        <a:off x="1751113" y="0"/>
        <a:ext cx="6478486" cy="1051932"/>
      </dsp:txXfrm>
    </dsp:sp>
    <dsp:sp modelId="{C72FE72D-A4DA-4420-9D63-39C025359A7F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220A56B-34B4-4DD0-B125-97D865139D92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2 - Lidé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Zkvalitnění veřejných služeb a podmínek života pro obyvatele regionů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1,7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Sociální služby/bydlení, sociální podnikání, zdravotní péče, vzdělávání, zateplování</a:t>
          </a:r>
          <a:endParaRPr lang="cs-CZ" sz="1200" kern="1200" dirty="0"/>
        </a:p>
      </dsp:txBody>
      <dsp:txXfrm>
        <a:off x="1751113" y="1157126"/>
        <a:ext cx="6478486" cy="1051932"/>
      </dsp:txXfrm>
    </dsp:sp>
    <dsp:sp modelId="{AC85F51E-059B-4E4B-88C8-BEEAF6E6C8CB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27448D-784B-4861-9334-121A223779B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3 - Instituce</a:t>
          </a:r>
          <a:endParaRPr lang="cs-CZ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Dobrá správa území a zefektivnění veřejných institucí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Alokace 0,8 mld. EUR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Kulturní dědictví, e-Government, dokumenty územního rozvoje</a:t>
          </a:r>
          <a:endParaRPr lang="cs-CZ" sz="12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100" kern="1200" dirty="0"/>
        </a:p>
      </dsp:txBody>
      <dsp:txXfrm>
        <a:off x="1751113" y="2314252"/>
        <a:ext cx="6478486" cy="1051932"/>
      </dsp:txXfrm>
    </dsp:sp>
    <dsp:sp modelId="{CB3108F3-6AC6-46B9-815A-42013ADAA734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08720-DA3C-4D88-83BC-C88B0AC710F3}">
      <dsp:nvSpPr>
        <dsp:cNvPr id="0" name=""/>
        <dsp:cNvSpPr/>
      </dsp:nvSpPr>
      <dsp:spPr>
        <a:xfrm>
          <a:off x="0" y="3474029"/>
          <a:ext cx="8229600" cy="10519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b="1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/>
            <a:t>Prioritní osa 4 - Komunitně vedený místní rozvoj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 - </a:t>
          </a:r>
          <a:r>
            <a:rPr lang="cs-CZ" sz="1200" kern="1200" dirty="0" smtClean="0"/>
            <a:t>Alokace 390 mil. EUR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  - Posílení CLLD, provozní a animační náklady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1751113" y="3474029"/>
        <a:ext cx="6478486" cy="1051932"/>
      </dsp:txXfrm>
    </dsp:sp>
    <dsp:sp modelId="{5C5B56BD-76A1-46D2-95E9-D7A31171320F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BFC9-6853-4F11-B099-B6E7A7DE25AF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3802C-BCE2-40B3-B11D-79108D7A89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81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05DDF-5111-4143-A825-FFA1D2B19362}" type="datetimeFigureOut">
              <a:rPr lang="cs-CZ" smtClean="0"/>
              <a:pPr/>
              <a:t>8.12.2015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25A5-20D6-492F-AB0E-E6402F0F8C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8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30510-CC21-424F-9764-7B67CF86340A}" type="slidenum">
              <a:rPr lang="cs-CZ" altLang="cs-CZ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cs-CZ" altLang="cs-CZ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E9683-DCA1-4D29-A1E5-EBDFC7E9286E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2A6E95-259B-4713-AF1E-8B4EEEFE878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2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EE65AD-F62A-4B4A-A85B-83F31EFFECE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5F715-6D26-4684-93C5-E00CE833049A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0F964-EA3D-41D0-97A3-658755B0D2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DAA27-8ED0-4865-8A2F-7C1EB51A855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21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8F71AC-FDB0-4430-B852-EAD316855ED9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E9B23-02B4-4957-8BE2-0931FEC70F9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17C547-04B9-493A-B743-84B3CB6E1FA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89B38-8D97-45FA-A46C-589A0C1551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33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64497A-0ADB-437E-B237-1D59F4E92B4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88282A-5FA8-4A7E-A999-D1CDD5684BD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E777A-EBE4-43EE-B16C-1D14EB13142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65A841-A1B5-4CDD-964C-13A8A1F499C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7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ABE49B-9DD5-4652-9180-96D6A108E91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5F04-57A1-4D14-828C-D5AC9F011B9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45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EB08-8B8E-40F1-BC4B-813AA6EBF55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19F20-AEAE-46FE-AA26-FD2AB3D3702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91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D52F52-9068-44ED-8E35-96BB550F443B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D827B-4EEC-4510-A50B-38305E8E620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5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F2E694-7E52-4737-9917-0B0EDB8FE6F5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8.12.2015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39782-32F4-42C5-9D55-E21C09DF566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 amt="2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B6B818D7-4D69-C74B-856A-11258C666662}" type="datetimeFigureOut">
              <a:rPr lang="en-US" smtClean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>
                <a:latin typeface="Myriad Pro"/>
              </a:rPr>
              <a:t>Název</a:t>
            </a:r>
            <a:r>
              <a:rPr lang="en-US" dirty="0" smtClean="0">
                <a:latin typeface="Myriad Pro"/>
              </a:rPr>
              <a:t> </a:t>
            </a:r>
            <a:r>
              <a:rPr lang="en-US" dirty="0" err="1" smtClean="0">
                <a:latin typeface="Myriad Pro"/>
              </a:rPr>
              <a:t>prezentace</a:t>
            </a:r>
            <a:endParaRPr lang="en-US" dirty="0">
              <a:latin typeface="Myriad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</a:defRPr>
            </a:lvl1pPr>
          </a:lstStyle>
          <a:p>
            <a:fld id="{CA6B5227-2C6F-B94D-9D8F-826F917070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 cap="all">
          <a:solidFill>
            <a:schemeClr val="tx1"/>
          </a:solidFill>
          <a:latin typeface="Myriad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otaceeu.cz/IRO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107504" y="993329"/>
            <a:ext cx="7089229" cy="373181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lnSpc>
                <a:spcPct val="107000"/>
              </a:lnSpc>
            </a:pP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SEMINÁŘ PRO ŽADATELE </a:t>
            </a:r>
            <a:b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14. a 15. výzva IROP</a:t>
            </a:r>
            <a:b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4200" cap="none" dirty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„INFRASTRUKTURA PRO PŘEDŠKOLNÍ </a:t>
            </a:r>
            <a:r>
              <a:rPr lang="cs-CZ" altLang="cs-CZ" sz="4200" cap="none" dirty="0" smtClean="0">
                <a:solidFill>
                  <a:srgbClr val="0070C0"/>
                </a:solidFill>
                <a:latin typeface="Myriad Pro Black"/>
                <a:ea typeface="Myriad Pro Black"/>
                <a:cs typeface="Myriad Pro Black"/>
              </a:rPr>
              <a:t>VZDĚLÁVÁNÍ“</a:t>
            </a:r>
            <a: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40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  <a:t/>
            </a:r>
            <a:br>
              <a:rPr lang="cs-CZ" altLang="cs-CZ" sz="3600" cap="none" dirty="0" smtClean="0">
                <a:solidFill>
                  <a:srgbClr val="000000"/>
                </a:solidFill>
                <a:latin typeface="Myriad Pro Black"/>
                <a:ea typeface="Myriad Pro Black"/>
                <a:cs typeface="Myriad Pro Black"/>
              </a:rPr>
            </a:br>
            <a:endParaRPr lang="cs-CZ" altLang="cs-CZ" sz="3200" i="1" cap="none" dirty="0" smtClean="0">
              <a:solidFill>
                <a:srgbClr val="000000"/>
              </a:solidFill>
              <a:latin typeface="Myriad Pro Black"/>
              <a:ea typeface="Myriad Pro Black"/>
              <a:cs typeface="Myriad Pro Black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363538" y="4946650"/>
            <a:ext cx="6400800" cy="696913"/>
          </a:xfrm>
        </p:spPr>
        <p:txBody>
          <a:bodyPr>
            <a:normAutofit fontScale="85000" lnSpcReduction="20000"/>
          </a:bodyPr>
          <a:lstStyle/>
          <a:p>
            <a:pPr algn="l" eaLnBrk="1" hangingPunct="1"/>
            <a:r>
              <a:rPr lang="cs-CZ" altLang="cs-CZ" sz="2500" dirty="0">
                <a:solidFill>
                  <a:srgbClr val="000000"/>
                </a:solidFill>
                <a:ea typeface="Myriad Pro"/>
                <a:cs typeface="Myriad Pro"/>
              </a:rPr>
              <a:t>8</a:t>
            </a:r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. 12. 2015</a:t>
            </a:r>
          </a:p>
          <a:p>
            <a:pPr algn="l" eaLnBrk="1" hangingPunct="1"/>
            <a:r>
              <a:rPr lang="cs-CZ" altLang="cs-CZ" sz="2500" dirty="0" smtClean="0">
                <a:solidFill>
                  <a:srgbClr val="000000"/>
                </a:solidFill>
                <a:ea typeface="Myriad Pro"/>
                <a:cs typeface="Myriad Pro"/>
              </a:rPr>
              <a:t>Praha</a:t>
            </a:r>
          </a:p>
        </p:txBody>
      </p:sp>
      <p:pic>
        <p:nvPicPr>
          <p:cNvPr id="1026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9280"/>
            <a:ext cx="437164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Prioritní </a:t>
            </a:r>
            <a:r>
              <a:rPr lang="cs-CZ" sz="3200" dirty="0">
                <a:solidFill>
                  <a:srgbClr val="0070C0"/>
                </a:solidFill>
              </a:rPr>
              <a:t>osa 1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endParaRPr lang="cs-CZ" sz="2200" b="1" dirty="0" smtClean="0"/>
          </a:p>
          <a:p>
            <a:pPr lvl="0"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1 - Infrastruktura</a:t>
            </a:r>
            <a:endParaRPr lang="cs-CZ" sz="2200" dirty="0" smtClean="0">
              <a:solidFill>
                <a:srgbClr val="0070C0"/>
              </a:solidFill>
              <a:latin typeface="Myriad Pro"/>
            </a:endParaRP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</a:t>
            </a:r>
            <a:r>
              <a:rPr lang="cs-CZ" sz="2200" b="1" dirty="0">
                <a:latin typeface="Myriad Pro"/>
              </a:rPr>
              <a:t>1.1 </a:t>
            </a:r>
            <a:r>
              <a:rPr lang="cs-CZ" sz="2200" dirty="0" smtClean="0">
                <a:latin typeface="Myriad Pro"/>
              </a:rPr>
              <a:t>Zvýšení </a:t>
            </a:r>
            <a:r>
              <a:rPr lang="cs-CZ" sz="2200" dirty="0">
                <a:latin typeface="Myriad Pro"/>
              </a:rPr>
              <a:t>regionální mobility prostřednictvím modernizace </a:t>
            </a:r>
            <a:endParaRPr lang="cs-CZ" sz="2200" dirty="0" smtClean="0">
              <a:latin typeface="Myriad Pro"/>
            </a:endParaRP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rozvoje sítí </a:t>
            </a:r>
            <a:r>
              <a:rPr lang="cs-CZ" sz="2200" dirty="0">
                <a:latin typeface="Myriad Pro"/>
              </a:rPr>
              <a:t>regionální silniční infrastruktury navazující </a:t>
            </a:r>
            <a:r>
              <a:rPr lang="cs-CZ" sz="2200" dirty="0" smtClean="0">
                <a:latin typeface="Myriad Pro"/>
              </a:rPr>
              <a:t>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na síť </a:t>
            </a:r>
            <a:r>
              <a:rPr lang="cs-CZ" sz="2200" dirty="0">
                <a:latin typeface="Myriad Pro"/>
              </a:rPr>
              <a:t>TEN-T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1.2 </a:t>
            </a:r>
            <a:r>
              <a:rPr lang="cs-CZ" sz="2200" dirty="0">
                <a:latin typeface="Myriad Pro"/>
              </a:rPr>
              <a:t>Zvýšení podílu udržitelných forem dopravy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1.3 </a:t>
            </a:r>
            <a:r>
              <a:rPr lang="cs-CZ" sz="2200" dirty="0">
                <a:latin typeface="Myriad Pro"/>
              </a:rPr>
              <a:t>Zvýšení připravenosti k řešení a řízení rizik a </a:t>
            </a:r>
            <a:r>
              <a:rPr lang="cs-CZ" sz="2200" dirty="0" smtClean="0">
                <a:latin typeface="Myriad Pro"/>
              </a:rPr>
              <a:t>katastrof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98538"/>
            <a:ext cx="9144000" cy="1143000"/>
          </a:xfrm>
        </p:spPr>
        <p:txBody>
          <a:bodyPr/>
          <a:lstStyle/>
          <a:p>
            <a:pPr lvl="0"/>
            <a:r>
              <a:rPr lang="cs-CZ" sz="2000" b="1" dirty="0">
                <a:solidFill>
                  <a:srgbClr val="0070C0"/>
                </a:solidFill>
              </a:rPr>
              <a:t>Prioritní osa </a:t>
            </a:r>
            <a:r>
              <a:rPr lang="cs-CZ" sz="2000" b="1" dirty="0" smtClean="0">
                <a:solidFill>
                  <a:srgbClr val="0070C0"/>
                </a:solidFill>
              </a:rPr>
              <a:t>2: </a:t>
            </a:r>
            <a:r>
              <a:rPr lang="cs-CZ" sz="2000" dirty="0" smtClean="0">
                <a:solidFill>
                  <a:srgbClr val="0070C0"/>
                </a:solidFill>
              </a:rPr>
              <a:t>Zkvalitnění </a:t>
            </a:r>
            <a:r>
              <a:rPr lang="cs-CZ" sz="2000" dirty="0">
                <a:solidFill>
                  <a:srgbClr val="0070C0"/>
                </a:solidFill>
              </a:rPr>
              <a:t>veřejných služeb a podmínek života pro obyvatele regionů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1050"/>
            <a:ext cx="4514849" cy="3009900"/>
          </a:xfr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00" y="781050"/>
            <a:ext cx="4685221" cy="3009900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693" y="3791201"/>
            <a:ext cx="4825356" cy="3171574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Prioritní osa 2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2 - Lidé</a:t>
            </a:r>
          </a:p>
          <a:p>
            <a:pPr algn="just"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2.1 </a:t>
            </a:r>
            <a:r>
              <a:rPr lang="cs-CZ" sz="2200" dirty="0">
                <a:latin typeface="Myriad Pro"/>
              </a:rPr>
              <a:t>Zvýšení</a:t>
            </a:r>
            <a:r>
              <a:rPr lang="cs-CZ" sz="2200" dirty="0" smtClean="0">
                <a:latin typeface="Myriad Pro"/>
              </a:rPr>
              <a:t> kvality a dostupnosti služeb vedoucí k sociální 	</a:t>
            </a:r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inkluzi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2.2 </a:t>
            </a:r>
            <a:r>
              <a:rPr lang="cs-CZ" sz="2200" dirty="0" smtClean="0">
                <a:latin typeface="Myriad Pro"/>
              </a:rPr>
              <a:t>Vznik nových a rozvoj existujících podnikatelských aktivit</a:t>
            </a:r>
          </a:p>
          <a:p>
            <a:pPr algn="just"/>
            <a:r>
              <a:rPr lang="cs-CZ" sz="2200" dirty="0" smtClean="0">
                <a:latin typeface="Myriad Pro"/>
              </a:rPr>
              <a:t>	 v oblasti sociálního podnikání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2.3 </a:t>
            </a:r>
            <a:r>
              <a:rPr lang="cs-CZ" sz="2200" dirty="0" smtClean="0">
                <a:latin typeface="Myriad Pro"/>
              </a:rPr>
              <a:t>Rozvoj infrastruktury pro poskytování zdravotních služeb      </a:t>
            </a:r>
          </a:p>
          <a:p>
            <a:pPr algn="just"/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 a  péče o zdraví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2.4 </a:t>
            </a:r>
            <a:r>
              <a:rPr lang="cs-CZ" sz="2200" dirty="0" smtClean="0">
                <a:latin typeface="Myriad Pro"/>
              </a:rPr>
              <a:t>Zvýšení kvality a dostupnosti infrastruktury pro vzdělávání 	 a celoživotní učení</a:t>
            </a:r>
          </a:p>
          <a:p>
            <a:pPr algn="just"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2.5 </a:t>
            </a:r>
            <a:r>
              <a:rPr lang="cs-CZ" sz="2200" dirty="0" smtClean="0">
                <a:latin typeface="Myriad Pro"/>
              </a:rPr>
              <a:t>Snížení energetické náročnosti v sektoru bydlení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9920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7552"/>
            <a:ext cx="8229600" cy="1143000"/>
          </a:xfrm>
        </p:spPr>
        <p:txBody>
          <a:bodyPr/>
          <a:lstStyle/>
          <a:p>
            <a:pPr lvl="0"/>
            <a:r>
              <a:rPr lang="cs-CZ" sz="2000" b="1" dirty="0">
                <a:solidFill>
                  <a:srgbClr val="0070C0"/>
                </a:solidFill>
              </a:rPr>
              <a:t>PRIORITNÍ OSA </a:t>
            </a:r>
            <a:r>
              <a:rPr lang="cs-CZ" sz="2000" b="1" dirty="0" smtClean="0">
                <a:solidFill>
                  <a:srgbClr val="0070C0"/>
                </a:solidFill>
              </a:rPr>
              <a:t>3:</a:t>
            </a:r>
            <a:r>
              <a:rPr lang="cs-CZ" sz="2000" b="1" dirty="0">
                <a:solidFill>
                  <a:srgbClr val="0070C0"/>
                </a:solidFill>
              </a:rPr>
              <a:t/>
            </a:r>
            <a:br>
              <a:rPr lang="cs-CZ" sz="2000" b="1" dirty="0">
                <a:solidFill>
                  <a:srgbClr val="0070C0"/>
                </a:solidFill>
              </a:rPr>
            </a:br>
            <a:r>
              <a:rPr lang="cs-CZ" sz="2000" dirty="0">
                <a:solidFill>
                  <a:srgbClr val="0070C0"/>
                </a:solidFill>
              </a:rPr>
              <a:t>Dobrá správa území a zefektivnění veřejných institucí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728" y="3743053"/>
            <a:ext cx="4943475" cy="31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616" y="1028700"/>
            <a:ext cx="4894384" cy="3181350"/>
          </a:xfrm>
        </p:spPr>
      </p:pic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25" y="1028700"/>
            <a:ext cx="4806986" cy="318135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6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Prioritní osa </a:t>
            </a:r>
            <a:r>
              <a:rPr lang="cs-CZ" sz="3200" dirty="0" smtClean="0">
                <a:solidFill>
                  <a:srgbClr val="0070C0"/>
                </a:solidFill>
              </a:rPr>
              <a:t>3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 smtClean="0">
                <a:solidFill>
                  <a:srgbClr val="0070C0"/>
                </a:solidFill>
                <a:latin typeface="Myriad Pro"/>
              </a:rPr>
              <a:t>Prioritní osa 3 – Instituce</a:t>
            </a:r>
          </a:p>
          <a:p>
            <a:pPr>
              <a:spcBef>
                <a:spcPts val="1200"/>
              </a:spcBef>
            </a:pPr>
            <a:r>
              <a:rPr lang="cs-CZ" sz="2200" b="1" dirty="0" smtClean="0">
                <a:latin typeface="Myriad Pro"/>
              </a:rPr>
              <a:t>SC 3.1</a:t>
            </a:r>
            <a:r>
              <a:rPr lang="cs-CZ" sz="2200" dirty="0" smtClean="0">
                <a:latin typeface="Myriad Pro"/>
              </a:rPr>
              <a:t> Zefektivnění prezentace, posílení ochrany a  rozvoje  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kulturního dědictví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3.2 </a:t>
            </a:r>
            <a:r>
              <a:rPr lang="cs-CZ" sz="2200" dirty="0" smtClean="0">
                <a:latin typeface="Myriad Pro"/>
              </a:rPr>
              <a:t>Zvyšování efektivity a transparentnosti veřejné správy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prostřednictvím rozvoje využití a kvality systémů</a:t>
            </a:r>
          </a:p>
          <a:p>
            <a:pPr>
              <a:spcBef>
                <a:spcPts val="1800"/>
              </a:spcBef>
            </a:pPr>
            <a:r>
              <a:rPr lang="cs-CZ" sz="2200" b="1" dirty="0" smtClean="0">
                <a:latin typeface="Myriad Pro"/>
              </a:rPr>
              <a:t>SC 3.3 </a:t>
            </a:r>
            <a:r>
              <a:rPr lang="cs-CZ" sz="2200" dirty="0" smtClean="0">
                <a:latin typeface="Myriad Pro"/>
              </a:rPr>
              <a:t>Podpora pořizování a uplatňování dokumentů územního 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rozvoje</a:t>
            </a:r>
          </a:p>
        </p:txBody>
      </p:sp>
    </p:spTree>
    <p:extLst>
      <p:ext uri="{BB962C8B-B14F-4D97-AF65-F5344CB8AC3E}">
        <p14:creationId xmlns:p14="http://schemas.microsoft.com/office/powerpoint/2010/main" val="27551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8522"/>
            <a:ext cx="85344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cs-CZ" sz="3200" dirty="0">
                <a:solidFill>
                  <a:srgbClr val="0070C0"/>
                </a:solidFill>
              </a:rPr>
              <a:t>Prioritní osa 4</a:t>
            </a:r>
            <a:r>
              <a:rPr lang="en-US" sz="3200" dirty="0">
                <a:solidFill>
                  <a:srgbClr val="0070C0"/>
                </a:solidFill>
              </a:rPr>
              <a:t/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7676" y="1009650"/>
            <a:ext cx="838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70C0"/>
                </a:solidFill>
                <a:latin typeface="Myriad Pro"/>
              </a:rPr>
              <a:t>Prioritní osa 4 - Komunitně vedený místní rozvoj</a:t>
            </a:r>
          </a:p>
          <a:p>
            <a:pPr>
              <a:lnSpc>
                <a:spcPct val="150000"/>
              </a:lnSpc>
            </a:pPr>
            <a:endParaRPr lang="cs-CZ" sz="2200" b="1" dirty="0" smtClean="0">
              <a:latin typeface="Myriad Pro"/>
            </a:endParaRPr>
          </a:p>
          <a:p>
            <a:pPr>
              <a:lnSpc>
                <a:spcPct val="150000"/>
              </a:lnSpc>
            </a:pPr>
            <a:r>
              <a:rPr lang="cs-CZ" sz="2200" b="1" dirty="0" smtClean="0">
                <a:latin typeface="Myriad Pro"/>
              </a:rPr>
              <a:t>SC 4.1</a:t>
            </a:r>
            <a:r>
              <a:rPr lang="cs-CZ" sz="2200" dirty="0">
                <a:latin typeface="Myriad Pro"/>
              </a:rPr>
              <a:t> Posílení komunitně vedeného místního rozvoje za účelem</a:t>
            </a:r>
          </a:p>
          <a:p>
            <a:r>
              <a:rPr lang="cs-CZ" sz="2200" dirty="0" smtClean="0">
                <a:latin typeface="Myriad Pro"/>
              </a:rPr>
              <a:t>	zvýšení </a:t>
            </a:r>
            <a:r>
              <a:rPr lang="cs-CZ" sz="2200" dirty="0">
                <a:latin typeface="Myriad Pro"/>
              </a:rPr>
              <a:t>kvality života ve venkovských oblastech </a:t>
            </a:r>
            <a:r>
              <a:rPr lang="cs-CZ" sz="2200" dirty="0" smtClean="0">
                <a:latin typeface="Myriad Pro"/>
              </a:rPr>
              <a:t>a </a:t>
            </a:r>
            <a:r>
              <a:rPr lang="cs-CZ" sz="2200" dirty="0" err="1" smtClean="0">
                <a:latin typeface="Myriad Pro"/>
              </a:rPr>
              <a:t>aktivi</a:t>
            </a:r>
            <a:r>
              <a:rPr lang="cs-CZ" sz="2200" dirty="0" smtClean="0">
                <a:latin typeface="Myriad Pro"/>
              </a:rPr>
              <a:t>-  </a:t>
            </a:r>
          </a:p>
          <a:p>
            <a:r>
              <a:rPr lang="cs-CZ" sz="2200" dirty="0">
                <a:latin typeface="Myriad Pro"/>
              </a:rPr>
              <a:t> </a:t>
            </a:r>
            <a:r>
              <a:rPr lang="cs-CZ" sz="2200" dirty="0" smtClean="0">
                <a:latin typeface="Myriad Pro"/>
              </a:rPr>
              <a:t>           </a:t>
            </a:r>
            <a:r>
              <a:rPr lang="cs-CZ" sz="2200" dirty="0" err="1" smtClean="0">
                <a:latin typeface="Myriad Pro"/>
              </a:rPr>
              <a:t>zace</a:t>
            </a:r>
            <a:r>
              <a:rPr lang="cs-CZ" sz="2200" dirty="0" smtClean="0">
                <a:latin typeface="Myriad Pro"/>
              </a:rPr>
              <a:t> </a:t>
            </a:r>
            <a:r>
              <a:rPr lang="cs-CZ" sz="2200" dirty="0">
                <a:latin typeface="Myriad Pro"/>
              </a:rPr>
              <a:t>místního </a:t>
            </a:r>
            <a:r>
              <a:rPr lang="cs-CZ" sz="2200" dirty="0" smtClean="0">
                <a:latin typeface="Myriad Pro"/>
              </a:rPr>
              <a:t>potenciálu</a:t>
            </a:r>
          </a:p>
          <a:p>
            <a:pPr>
              <a:spcBef>
                <a:spcPts val="1800"/>
              </a:spcBef>
            </a:pPr>
            <a:r>
              <a:rPr lang="cs-CZ" sz="2200" b="1" dirty="0">
                <a:latin typeface="Myriad Pro"/>
              </a:rPr>
              <a:t>SC 4.2 </a:t>
            </a:r>
            <a:r>
              <a:rPr lang="cs-CZ" sz="2200" dirty="0">
                <a:latin typeface="Myriad Pro"/>
              </a:rPr>
              <a:t>Posílení kapacit komunitně vedeného místního rozvoje </a:t>
            </a:r>
            <a:r>
              <a:rPr lang="cs-CZ" sz="2200" dirty="0" smtClean="0">
                <a:latin typeface="Myriad Pro"/>
              </a:rPr>
              <a:t>za 	účelem </a:t>
            </a:r>
            <a:r>
              <a:rPr lang="cs-CZ" sz="2200" dirty="0">
                <a:latin typeface="Myriad Pro"/>
              </a:rPr>
              <a:t>zlepšení řídících a administrativních </a:t>
            </a:r>
            <a:r>
              <a:rPr lang="cs-CZ" sz="2200" dirty="0" smtClean="0">
                <a:latin typeface="Myriad Pro"/>
              </a:rPr>
              <a:t>schopností 	MAS</a:t>
            </a:r>
            <a:endParaRPr lang="cs-CZ" sz="2200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622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7613"/>
            <a:ext cx="9144000" cy="4984750"/>
          </a:xfrm>
        </p:spPr>
        <p:txBody>
          <a:bodyPr rtlCol="0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 smtClean="0"/>
          </a:p>
          <a:p>
            <a:pPr marL="0" indent="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</a:t>
            </a:r>
            <a:r>
              <a:rPr lang="cs-CZ" sz="2400" b="1" dirty="0" smtClean="0">
                <a:solidFill>
                  <a:srgbClr val="0070C0"/>
                </a:solidFill>
                <a:latin typeface="Myriad Pro"/>
              </a:rPr>
              <a:t>2</a:t>
            </a:r>
            <a:r>
              <a:rPr lang="cs-CZ" sz="2400" b="1" dirty="0">
                <a:solidFill>
                  <a:srgbClr val="0070C0"/>
                </a:solidFill>
                <a:latin typeface="Myriad Pro"/>
              </a:rPr>
              <a:t>.4: Zvýšení kvality a dostupnosti infrastruktury pro vzdělávání a celoživotní učení</a:t>
            </a:r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40" y="1628800"/>
            <a:ext cx="7238871" cy="47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8"/>
            <a:ext cx="9144000" cy="4984750"/>
          </a:xfrm>
        </p:spPr>
        <p:txBody>
          <a:bodyPr rtlCol="0">
            <a:noAutofit/>
          </a:bodyPr>
          <a:lstStyle/>
          <a:p>
            <a:pPr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000" b="1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Cíl</a:t>
            </a:r>
            <a:r>
              <a:rPr lang="cs-CZ" sz="2400" b="1" dirty="0"/>
              <a:t>: </a:t>
            </a:r>
            <a:r>
              <a:rPr lang="cs-CZ" sz="2400" dirty="0" smtClean="0"/>
              <a:t>prostřednictvím </a:t>
            </a:r>
            <a:r>
              <a:rPr lang="cs-CZ" sz="2400" dirty="0"/>
              <a:t>kvalitní a dostupné infrastruktury zajistit rovný přístup ke vzdělávání a k získávání klíčových schopností </a:t>
            </a:r>
            <a:r>
              <a:rPr lang="cs-CZ" sz="2400" dirty="0" smtClean="0"/>
              <a:t>a </a:t>
            </a:r>
            <a:r>
              <a:rPr lang="cs-CZ" sz="2400" dirty="0"/>
              <a:t>tím zajistit reálnou uplatnitelnost na trhu práce</a:t>
            </a:r>
            <a:r>
              <a:rPr lang="cs-CZ" sz="2400" dirty="0" smtClean="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 smtClean="0"/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b="1" dirty="0" smtClean="0"/>
              <a:t>A</a:t>
            </a:r>
            <a:r>
              <a:rPr lang="fr-FR" sz="2400" b="1" dirty="0" smtClean="0"/>
              <a:t>lokace:  </a:t>
            </a:r>
            <a:r>
              <a:rPr lang="fr-FR" sz="2400" dirty="0" smtClean="0"/>
              <a:t>4</a:t>
            </a:r>
            <a:r>
              <a:rPr lang="cs-CZ" sz="2400" dirty="0" smtClean="0"/>
              <a:t>73</a:t>
            </a:r>
            <a:r>
              <a:rPr lang="fr-FR" sz="2400" dirty="0" smtClean="0"/>
              <a:t> mil. EUR</a:t>
            </a:r>
            <a:r>
              <a:rPr lang="cs-CZ" sz="2400" dirty="0" smtClean="0"/>
              <a:t> (EFRR)</a:t>
            </a:r>
            <a:br>
              <a:rPr lang="cs-CZ" sz="2400" dirty="0" smtClean="0"/>
            </a:br>
            <a:r>
              <a:rPr lang="cs-CZ" sz="2400" dirty="0" smtClean="0"/>
              <a:t>			   cca 15,2 mld. Kč včetně národního kofinancování 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cs-CZ" sz="2000" b="1" dirty="0" smtClean="0"/>
              <a:t>Aktivity: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/>
              <a:t>Podpora </a:t>
            </a:r>
            <a:r>
              <a:rPr lang="cs-CZ" sz="2000" b="1" dirty="0"/>
              <a:t>infrastruktury pro předškolní vzdělávání – podpora zařízení péče o děti do 3 let, dětských skupin a mateřských škol </a:t>
            </a:r>
            <a:endParaRPr lang="cs-CZ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/>
              <a:t>Podpora </a:t>
            </a:r>
            <a:r>
              <a:rPr lang="cs-CZ" sz="2000" b="1" dirty="0"/>
              <a:t>infrastruktury pro základní vzdělávání v základních školách </a:t>
            </a:r>
            <a:endParaRPr lang="cs-CZ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/>
              <a:t>Podpora </a:t>
            </a:r>
            <a:r>
              <a:rPr lang="cs-CZ" sz="2000" b="1" dirty="0"/>
              <a:t>infrastruktury škol a školských zařízení pro střední a vyšší odborné vzdělávání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000" b="1" dirty="0" smtClean="0"/>
              <a:t>Podpora </a:t>
            </a:r>
            <a:r>
              <a:rPr lang="cs-CZ" sz="2000" b="1" dirty="0"/>
              <a:t>infrastruktury pro zájmové a neformální vzdělávání mládeže a infrastruktury pro celoživotní </a:t>
            </a:r>
            <a:r>
              <a:rPr lang="cs-CZ" sz="2000" b="1" dirty="0" smtClean="0"/>
              <a:t>vzdělávání</a:t>
            </a: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2.4: Zvýšení kvality a dostupnosti infrastruktury pro vzdělávání a celoživotní učení</a:t>
            </a:r>
          </a:p>
        </p:txBody>
      </p:sp>
    </p:spTree>
    <p:extLst>
      <p:ext uri="{BB962C8B-B14F-4D97-AF65-F5344CB8AC3E}">
        <p14:creationId xmlns:p14="http://schemas.microsoft.com/office/powerpoint/2010/main" val="5659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7613"/>
            <a:ext cx="9144000" cy="498475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endParaRPr lang="cs-CZ" sz="2000" dirty="0"/>
          </a:p>
          <a:p>
            <a:r>
              <a:rPr lang="cs-CZ" sz="2400" b="1" dirty="0" smtClean="0"/>
              <a:t>Příjemci</a:t>
            </a:r>
            <a:r>
              <a:rPr lang="cs-CZ" sz="2400" b="1" dirty="0"/>
              <a:t>:  </a:t>
            </a:r>
            <a:r>
              <a:rPr lang="pt-BR" sz="2400" dirty="0" smtClean="0"/>
              <a:t>zařízení </a:t>
            </a:r>
            <a:r>
              <a:rPr lang="pt-BR" sz="2400" dirty="0"/>
              <a:t>péče o děti do 3 </a:t>
            </a:r>
            <a:r>
              <a:rPr lang="pt-BR" sz="2400" dirty="0" smtClean="0"/>
              <a:t>let</a:t>
            </a:r>
            <a:r>
              <a:rPr lang="cs-CZ" sz="2400" dirty="0" smtClean="0"/>
              <a:t>, školy </a:t>
            </a:r>
            <a:r>
              <a:rPr lang="cs-CZ" sz="2400" dirty="0"/>
              <a:t>a školská zařízení v oblasti předškolního, základního a středního vzdělávání a vyšší odborné </a:t>
            </a:r>
            <a:r>
              <a:rPr lang="cs-CZ" sz="2400" dirty="0" smtClean="0"/>
              <a:t>školy,  </a:t>
            </a:r>
            <a:r>
              <a:rPr lang="cs-CZ" sz="2400" b="1" dirty="0" smtClean="0"/>
              <a:t>další </a:t>
            </a:r>
            <a:r>
              <a:rPr lang="cs-CZ" sz="2400" b="1" dirty="0"/>
              <a:t>subjekty podílející se na realizaci vzdělávacích </a:t>
            </a:r>
            <a:r>
              <a:rPr lang="cs-CZ" sz="2400" b="1" dirty="0" smtClean="0"/>
              <a:t>aktivit</a:t>
            </a:r>
            <a:r>
              <a:rPr lang="cs-CZ" sz="2400" dirty="0" smtClean="0"/>
              <a:t>, kraje, organizace </a:t>
            </a:r>
            <a:r>
              <a:rPr lang="cs-CZ" sz="2400" dirty="0"/>
              <a:t>zřizované nebo zakládané </a:t>
            </a:r>
            <a:r>
              <a:rPr lang="cs-CZ" sz="2400" dirty="0" smtClean="0"/>
              <a:t>kraji, obce, organizace </a:t>
            </a:r>
            <a:r>
              <a:rPr lang="cs-CZ" sz="2400" dirty="0"/>
              <a:t>zřizované nebo zakládané </a:t>
            </a:r>
            <a:r>
              <a:rPr lang="cs-CZ" sz="2400" dirty="0" smtClean="0"/>
              <a:t>obcemi, nestátní </a:t>
            </a:r>
            <a:r>
              <a:rPr lang="cs-CZ" sz="2400" dirty="0"/>
              <a:t>neziskové </a:t>
            </a:r>
            <a:r>
              <a:rPr lang="cs-CZ" sz="2400" dirty="0" smtClean="0"/>
              <a:t>organizace, církve, církevní organizace, organizační </a:t>
            </a:r>
            <a:r>
              <a:rPr lang="cs-CZ" sz="2400" dirty="0"/>
              <a:t>složky </a:t>
            </a:r>
            <a:r>
              <a:rPr lang="cs-CZ" sz="2400" dirty="0" smtClean="0"/>
              <a:t>státu, příspěvkové </a:t>
            </a:r>
            <a:r>
              <a:rPr lang="cs-CZ" sz="2400" dirty="0"/>
              <a:t>organizace organizačních složek </a:t>
            </a:r>
            <a:r>
              <a:rPr lang="cs-CZ" sz="2400" dirty="0" smtClean="0"/>
              <a:t>státu. </a:t>
            </a:r>
            <a:endParaRPr lang="cs-CZ" sz="2400" dirty="0"/>
          </a:p>
          <a:p>
            <a:pPr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cs-CZ" sz="2400" dirty="0"/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cs-CZ" sz="2400" b="1" dirty="0"/>
              <a:t>Územní zaměření podpory:  </a:t>
            </a:r>
            <a:r>
              <a:rPr lang="cs-CZ" sz="2400" dirty="0"/>
              <a:t>území celé ČR mimo území hl. m. Prahy</a:t>
            </a:r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  <a:p>
            <a:pPr>
              <a:spcAft>
                <a:spcPts val="600"/>
              </a:spcAft>
              <a:buClr>
                <a:schemeClr val="tx2"/>
              </a:buClr>
              <a:defRPr/>
            </a:pPr>
            <a:endParaRPr lang="cs-CZ" sz="2000" b="1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11663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400" b="1" dirty="0">
                <a:solidFill>
                  <a:srgbClr val="0070C0"/>
                </a:solidFill>
                <a:latin typeface="Myriad Pro"/>
              </a:rPr>
              <a:t>SPECIFICKÝ CÍL 2.4: Zvýšení kvality a dostupnosti infrastruktury pro vzdělávání a celoživotní učení</a:t>
            </a:r>
          </a:p>
        </p:txBody>
      </p:sp>
    </p:spTree>
    <p:extLst>
      <p:ext uri="{BB962C8B-B14F-4D97-AF65-F5344CB8AC3E}">
        <p14:creationId xmlns:p14="http://schemas.microsoft.com/office/powerpoint/2010/main" val="213864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5221634"/>
          </a:xfrm>
        </p:spPr>
        <p:txBody>
          <a:bodyPr rtlCol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2000" b="1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Další výzvy v </a:t>
            </a:r>
            <a:r>
              <a:rPr lang="cs-CZ" sz="2800" b="1" dirty="0" err="1" smtClean="0">
                <a:solidFill>
                  <a:srgbClr val="0070C0"/>
                </a:solidFill>
                <a:latin typeface="Myriad Pro"/>
              </a:rPr>
              <a:t>sc</a:t>
            </a: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 2.4</a:t>
            </a: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397"/>
            <a:ext cx="9193605" cy="647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1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/>
          <a:lstStyle/>
          <a:p>
            <a:r>
              <a:rPr lang="en-US" sz="3200" dirty="0" smtClean="0">
                <a:solidFill>
                  <a:srgbClr val="0070C0"/>
                </a:solidFill>
              </a:rPr>
              <a:t>Program</a:t>
            </a:r>
            <a:r>
              <a:rPr lang="cs-CZ" sz="3200" dirty="0" smtClean="0">
                <a:solidFill>
                  <a:srgbClr val="0070C0"/>
                </a:solidFill>
              </a:rPr>
              <a:t> SEMINÁŘE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9767"/>
            <a:ext cx="8229600" cy="56388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100" dirty="0"/>
              <a:t>9:00 – 9:30</a:t>
            </a:r>
            <a:r>
              <a:rPr lang="cs-CZ" sz="2100" b="1" dirty="0"/>
              <a:t>	Prezence účastníků	</a:t>
            </a:r>
            <a:endParaRPr lang="cs-CZ" sz="2100" dirty="0"/>
          </a:p>
          <a:p>
            <a:pPr marL="0" indent="0">
              <a:buNone/>
            </a:pPr>
            <a:r>
              <a:rPr lang="cs-CZ" sz="2100" dirty="0"/>
              <a:t> </a:t>
            </a:r>
          </a:p>
          <a:p>
            <a:pPr marL="0" indent="0">
              <a:buNone/>
            </a:pPr>
            <a:r>
              <a:rPr lang="cs-CZ" sz="2100" dirty="0"/>
              <a:t>9:30 – 9:45	</a:t>
            </a:r>
            <a:r>
              <a:rPr lang="cs-CZ" sz="2100" b="1" dirty="0"/>
              <a:t>Zahájení, představení Integrovaného regionálního operačního </a:t>
            </a:r>
            <a:r>
              <a:rPr lang="cs-CZ" sz="2100" b="1" dirty="0" smtClean="0"/>
              <a:t>				programu</a:t>
            </a:r>
            <a:r>
              <a:rPr lang="cs-CZ" sz="2100" b="1" dirty="0"/>
              <a:t>, rolí Řídicího orgánu IROP a Centra pro regionální rozvoj </a:t>
            </a:r>
            <a:r>
              <a:rPr lang="cs-CZ" sz="2100" b="1" dirty="0" smtClean="0"/>
              <a:t>			České </a:t>
            </a:r>
            <a:r>
              <a:rPr lang="cs-CZ" sz="2100" b="1" dirty="0"/>
              <a:t>republiky</a:t>
            </a:r>
            <a:endParaRPr lang="cs-CZ" sz="2100" dirty="0"/>
          </a:p>
          <a:p>
            <a:pPr marL="0" indent="0">
              <a:buNone/>
            </a:pPr>
            <a:r>
              <a:rPr lang="cs-CZ" sz="2100" dirty="0"/>
              <a:t> </a:t>
            </a:r>
          </a:p>
          <a:p>
            <a:pPr marL="0" indent="0">
              <a:buNone/>
            </a:pPr>
            <a:r>
              <a:rPr lang="cs-CZ" sz="2100" dirty="0"/>
              <a:t>9:45 – 11:00	</a:t>
            </a:r>
            <a:r>
              <a:rPr lang="cs-CZ" sz="2100" b="1" dirty="0"/>
              <a:t>14. výzva IROP „Infrastruktura pro předškolní vzdělávání“ a 15. </a:t>
            </a:r>
            <a:r>
              <a:rPr lang="cs-CZ" sz="2100" b="1" dirty="0" smtClean="0"/>
              <a:t>				výzva </a:t>
            </a:r>
            <a:r>
              <a:rPr lang="cs-CZ" sz="2100" b="1" dirty="0"/>
              <a:t>IROP „Infrastruktura pro předškolní vzdělávání pro sociálně </a:t>
            </a:r>
            <a:r>
              <a:rPr lang="cs-CZ" sz="2100" b="1" dirty="0" smtClean="0"/>
              <a:t>			vyloučené </a:t>
            </a:r>
            <a:r>
              <a:rPr lang="cs-CZ" sz="2100" b="1" dirty="0"/>
              <a:t>lokality“ - parametry výzev, podporované aktivity, </a:t>
            </a:r>
            <a:r>
              <a:rPr lang="cs-CZ" sz="2100" b="1" dirty="0" smtClean="0"/>
              <a:t>					způsobilé </a:t>
            </a:r>
            <a:r>
              <a:rPr lang="cs-CZ" sz="2100" b="1" dirty="0"/>
              <a:t>výdaje, povinné přílohy žádosti o podporu, </a:t>
            </a:r>
            <a:r>
              <a:rPr lang="cs-CZ" sz="2100" b="1" dirty="0" smtClean="0"/>
              <a:t>dotazy</a:t>
            </a:r>
            <a:endParaRPr lang="cs-CZ" sz="2100" b="1" dirty="0"/>
          </a:p>
          <a:p>
            <a:pPr marL="0" indent="0">
              <a:buNone/>
            </a:pPr>
            <a:r>
              <a:rPr lang="cs-CZ" sz="2100" b="1" dirty="0"/>
              <a:t> </a:t>
            </a:r>
            <a:r>
              <a:rPr lang="cs-CZ" sz="2100" dirty="0"/>
              <a:t> </a:t>
            </a:r>
            <a:br>
              <a:rPr lang="cs-CZ" sz="2100" dirty="0"/>
            </a:br>
            <a:r>
              <a:rPr lang="cs-CZ" sz="2100" dirty="0"/>
              <a:t>11:00 – 11:15</a:t>
            </a:r>
            <a:r>
              <a:rPr lang="cs-CZ" sz="2100" b="1" dirty="0"/>
              <a:t>	Informace k výzvám operačního programu Výzkum, vývoj a </a:t>
            </a:r>
            <a:r>
              <a:rPr lang="cs-CZ" sz="2100" b="1" dirty="0" smtClean="0"/>
              <a:t>					vzdělávání </a:t>
            </a:r>
            <a:r>
              <a:rPr lang="cs-CZ" sz="2100" b="1" dirty="0"/>
              <a:t>prioritní osa 3, specifický cíl 1 Zvýšení kvality </a:t>
            </a:r>
            <a:r>
              <a:rPr lang="cs-CZ" sz="2100" b="1" dirty="0" smtClean="0"/>
              <a:t>					předškolního </a:t>
            </a:r>
            <a:r>
              <a:rPr lang="cs-CZ" sz="2100" b="1" dirty="0"/>
              <a:t>vzdělávání včetně usnadnění přechodu dětí na </a:t>
            </a:r>
            <a:r>
              <a:rPr lang="cs-CZ" sz="2100" b="1" dirty="0" smtClean="0"/>
              <a:t>ZŠ</a:t>
            </a:r>
            <a:endParaRPr lang="cs-CZ" sz="2100" dirty="0"/>
          </a:p>
          <a:p>
            <a:pPr marL="0" indent="0">
              <a:buNone/>
            </a:pPr>
            <a:r>
              <a:rPr lang="cs-CZ" sz="2100" b="1" dirty="0"/>
              <a:t> </a:t>
            </a:r>
            <a:endParaRPr lang="cs-CZ" sz="2100" dirty="0"/>
          </a:p>
          <a:p>
            <a:pPr marL="0" indent="0">
              <a:buNone/>
            </a:pPr>
            <a:r>
              <a:rPr lang="cs-CZ" sz="2100" dirty="0"/>
              <a:t>11:15 – 12:45	</a:t>
            </a:r>
            <a:r>
              <a:rPr lang="cs-CZ" sz="2100" b="1" dirty="0"/>
              <a:t>Základní informace o aplikaci MS2014+, systém hodnocení projektů </a:t>
            </a:r>
            <a:r>
              <a:rPr lang="cs-CZ" sz="2100" b="1" dirty="0" smtClean="0"/>
              <a:t>			a </a:t>
            </a:r>
            <a:r>
              <a:rPr lang="cs-CZ" sz="2100" b="1" dirty="0"/>
              <a:t>další administrace projektu, kontrola výběrových a zadávacích </a:t>
            </a:r>
            <a:r>
              <a:rPr lang="cs-CZ" sz="2100" b="1" dirty="0" smtClean="0"/>
              <a:t>				řízení</a:t>
            </a:r>
            <a:r>
              <a:rPr lang="cs-CZ" sz="2100" b="1" dirty="0"/>
              <a:t>, </a:t>
            </a:r>
            <a:r>
              <a:rPr lang="cs-CZ" sz="2100" b="1" dirty="0" smtClean="0"/>
              <a:t>dotazy</a:t>
            </a:r>
            <a:endParaRPr lang="cs-CZ" sz="2100" dirty="0"/>
          </a:p>
          <a:p>
            <a:pPr marL="0" indent="0">
              <a:buNone/>
            </a:pPr>
            <a:r>
              <a:rPr lang="cs-CZ" sz="2100" dirty="0"/>
              <a:t> </a:t>
            </a:r>
          </a:p>
          <a:p>
            <a:pPr marL="0" indent="0">
              <a:buNone/>
            </a:pPr>
            <a:r>
              <a:rPr lang="cs-CZ" sz="2100" dirty="0"/>
              <a:t>12:45 – 13:00	</a:t>
            </a:r>
            <a:r>
              <a:rPr lang="cs-CZ" sz="2100" b="1" dirty="0"/>
              <a:t>Informace k dalším výzvám ve Specifickém cíli 2.4 IROP - Zvýšení </a:t>
            </a:r>
            <a:r>
              <a:rPr lang="cs-CZ" sz="2100" b="1" dirty="0" smtClean="0"/>
              <a:t>				kvality </a:t>
            </a:r>
            <a:r>
              <a:rPr lang="cs-CZ" sz="2100" b="1" dirty="0"/>
              <a:t>a dostupnosti infrastruktury pro vzdělávání a celoživotní </a:t>
            </a:r>
            <a:r>
              <a:rPr lang="cs-CZ" sz="2100" b="1" dirty="0" smtClean="0"/>
              <a:t>				učení</a:t>
            </a:r>
            <a:endParaRPr lang="cs-CZ" sz="2100" dirty="0"/>
          </a:p>
          <a:p>
            <a:pPr marL="0" indent="0">
              <a:buNone/>
            </a:pPr>
            <a:r>
              <a:rPr lang="cs-CZ" sz="2100" b="1" dirty="0"/>
              <a:t> </a:t>
            </a:r>
            <a:endParaRPr lang="cs-CZ" sz="2100" dirty="0"/>
          </a:p>
          <a:p>
            <a:pPr marL="0" indent="0">
              <a:buNone/>
            </a:pPr>
            <a:r>
              <a:rPr lang="cs-CZ" sz="2100" dirty="0"/>
              <a:t>13:00	</a:t>
            </a:r>
            <a:r>
              <a:rPr lang="cs-CZ" sz="2100" dirty="0" smtClean="0"/>
              <a:t>	</a:t>
            </a:r>
            <a:r>
              <a:rPr lang="cs-CZ" sz="2100" b="1" dirty="0" smtClean="0"/>
              <a:t>Závěr</a:t>
            </a:r>
          </a:p>
          <a:p>
            <a:pPr marL="0" indent="0">
              <a:buNone/>
            </a:pPr>
            <a:r>
              <a:rPr lang="cs-CZ" sz="2100" dirty="0" smtClean="0"/>
              <a:t>	</a:t>
            </a:r>
            <a:endParaRPr lang="cs-CZ" sz="2100" b="1" dirty="0" smtClean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0729"/>
            <a:ext cx="9144000" cy="5221634"/>
          </a:xfrm>
        </p:spPr>
        <p:txBody>
          <a:bodyPr rtlCol="0"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cs-CZ" sz="2000" b="1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38" y="239713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762000"/>
            <a:ext cx="88106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89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Vyhlášení:  </a:t>
            </a:r>
            <a:r>
              <a:rPr lang="cs-CZ" altLang="cs-CZ" sz="2400" b="1" dirty="0" smtClean="0"/>
              <a:t>4. 12. 2015  </a:t>
            </a:r>
          </a:p>
          <a:p>
            <a:pPr lvl="1" indent="-3429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smtClean="0"/>
              <a:t>Příjem žádostí:  </a:t>
            </a:r>
            <a:r>
              <a:rPr lang="cs-CZ" altLang="cs-CZ" sz="2400" b="1" dirty="0" smtClean="0"/>
              <a:t>14. 12. 2015 </a:t>
            </a:r>
            <a:r>
              <a:rPr lang="cs-CZ" altLang="cs-CZ" sz="2400" dirty="0" smtClean="0"/>
              <a:t>do</a:t>
            </a:r>
            <a:r>
              <a:rPr lang="cs-CZ" altLang="cs-CZ" sz="2400" b="1" dirty="0" smtClean="0"/>
              <a:t> 22. </a:t>
            </a:r>
            <a:r>
              <a:rPr lang="cs-CZ" altLang="cs-CZ" sz="2400" b="1" dirty="0"/>
              <a:t>4</a:t>
            </a:r>
            <a:r>
              <a:rPr lang="cs-CZ" altLang="cs-CZ" sz="2400" b="1" dirty="0" smtClean="0"/>
              <a:t>. 2016                                  </a:t>
            </a:r>
            <a:endParaRPr lang="cs-CZ" sz="2400" b="1" dirty="0" smtClean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Kolová</a:t>
            </a:r>
            <a:r>
              <a:rPr lang="cs-CZ" sz="2400" dirty="0" smtClean="0">
                <a:cs typeface="Arial" charset="0"/>
              </a:rPr>
              <a:t> výzva – vyhodnocení po ukončení příjmu žádostí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Realizace </a:t>
            </a:r>
            <a:r>
              <a:rPr lang="cs-CZ" sz="2400" dirty="0">
                <a:cs typeface="Arial" charset="0"/>
              </a:rPr>
              <a:t>projektu: 	</a:t>
            </a:r>
            <a:r>
              <a:rPr lang="cs-CZ" sz="2400" b="1" dirty="0">
                <a:cs typeface="Arial" charset="0"/>
              </a:rPr>
              <a:t>1. 1. 2014 </a:t>
            </a:r>
            <a:r>
              <a:rPr lang="cs-CZ" sz="2400" dirty="0">
                <a:cs typeface="Arial" charset="0"/>
              </a:rPr>
              <a:t>– </a:t>
            </a:r>
            <a:r>
              <a:rPr lang="cs-CZ" sz="2400" b="1" dirty="0">
                <a:cs typeface="Arial" charset="0"/>
              </a:rPr>
              <a:t>30. 9. 2018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Realizace projektu nesmí být ukončena před podáním.</a:t>
            </a:r>
            <a:r>
              <a:rPr lang="cs-CZ" sz="2400" dirty="0" smtClean="0">
                <a:cs typeface="Arial" charset="0"/>
              </a:rPr>
              <a:t> 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 smtClean="0">
                <a:cs typeface="Arial" charset="0"/>
              </a:rPr>
              <a:t>Území </a:t>
            </a:r>
            <a:r>
              <a:rPr lang="cs-CZ" sz="2400" dirty="0">
                <a:cs typeface="Arial" charset="0"/>
              </a:rPr>
              <a:t>realizace</a:t>
            </a:r>
            <a:r>
              <a:rPr lang="cs-CZ" sz="2400" dirty="0" smtClean="0">
                <a:cs typeface="Arial" charset="0"/>
              </a:rPr>
              <a:t>: </a:t>
            </a:r>
            <a:r>
              <a:rPr lang="cs-CZ" sz="2400" dirty="0"/>
              <a:t>ú</a:t>
            </a:r>
            <a:r>
              <a:rPr lang="cs-CZ" sz="2400" dirty="0" smtClean="0"/>
              <a:t>zemí </a:t>
            </a:r>
            <a:r>
              <a:rPr lang="cs-CZ" sz="2400" dirty="0"/>
              <a:t>celé ČR mimo území hl. m. </a:t>
            </a:r>
            <a:r>
              <a:rPr lang="cs-CZ" sz="2400" dirty="0" smtClean="0"/>
              <a:t>Prahy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cs typeface="Arial" charset="0"/>
              </a:rPr>
              <a:t>14. výzva </a:t>
            </a:r>
            <a:r>
              <a:rPr lang="cs-CZ" sz="2400" dirty="0" smtClean="0">
                <a:cs typeface="Arial" charset="0"/>
              </a:rPr>
              <a:t>– správní obvody ORP </a:t>
            </a:r>
            <a:r>
              <a:rPr lang="cs-CZ" sz="2400" b="1" dirty="0" smtClean="0">
                <a:cs typeface="Arial" charset="0"/>
              </a:rPr>
              <a:t>bez sociálně vyloučené 				lokality</a:t>
            </a: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cs-CZ" sz="2400" b="1" dirty="0" smtClean="0">
                <a:cs typeface="Arial" charset="0"/>
              </a:rPr>
              <a:t>15. výzva </a:t>
            </a:r>
            <a:r>
              <a:rPr lang="cs-CZ" sz="2400" dirty="0">
                <a:cs typeface="Arial" charset="0"/>
              </a:rPr>
              <a:t>- správní obvody ORP </a:t>
            </a:r>
            <a:r>
              <a:rPr lang="cs-CZ" sz="2400" b="1" dirty="0" smtClean="0">
                <a:cs typeface="Arial" charset="0"/>
              </a:rPr>
              <a:t>se </a:t>
            </a:r>
            <a:r>
              <a:rPr lang="cs-CZ" sz="2400" b="1" dirty="0">
                <a:cs typeface="Arial" charset="0"/>
              </a:rPr>
              <a:t>sociálně </a:t>
            </a:r>
            <a:r>
              <a:rPr lang="cs-CZ" sz="2400" b="1" dirty="0" smtClean="0">
                <a:cs typeface="Arial" charset="0"/>
              </a:rPr>
              <a:t>vyloučenou 				lokalitou</a:t>
            </a:r>
            <a:endParaRPr lang="cs-CZ" sz="2400" b="1" dirty="0">
              <a:cs typeface="Arial" charset="0"/>
            </a:endParaRPr>
          </a:p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39713"/>
            <a:ext cx="917147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PŘEDŠKOLNÍ VZDĚLÁVÁNÍ“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9233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39713"/>
            <a:ext cx="917147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PŘEDŠKOLNÍ VZDĚLÁVÁNÍ“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3" y="0"/>
            <a:ext cx="896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39713"/>
            <a:ext cx="917147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PŘEDŠKOLNÍ VZDĚLÁVÁNÍ“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36089"/>
              </p:ext>
            </p:extLst>
          </p:nvPr>
        </p:nvGraphicFramePr>
        <p:xfrm>
          <a:off x="179511" y="2189976"/>
          <a:ext cx="885698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190"/>
                <a:gridCol w="2482066"/>
                <a:gridCol w="2050875"/>
                <a:gridCol w="243685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Alokace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Evropský fond pro regionální rozvoj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Národní </a:t>
                      </a:r>
                      <a:r>
                        <a:rPr lang="cs-CZ" sz="2400" dirty="0" err="1" smtClean="0"/>
                        <a:t>spolufinan-cování</a:t>
                      </a:r>
                      <a:r>
                        <a:rPr lang="cs-CZ" sz="2400" baseline="0" dirty="0" smtClean="0"/>
                        <a:t> 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Celkem</a:t>
                      </a:r>
                      <a:endParaRPr lang="cs-CZ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14. výzva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0,97</a:t>
                      </a:r>
                      <a:r>
                        <a:rPr lang="cs-CZ" sz="2400" baseline="0" dirty="0" smtClean="0"/>
                        <a:t> mld. Kč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172 mil</a:t>
                      </a:r>
                      <a:r>
                        <a:rPr lang="cs-CZ" sz="2400" baseline="0" dirty="0" smtClean="0"/>
                        <a:t>. Kč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1,15</a:t>
                      </a:r>
                      <a:r>
                        <a:rPr lang="cs-CZ" sz="2400" b="1" baseline="0" dirty="0" smtClean="0"/>
                        <a:t> mld. Kč</a:t>
                      </a:r>
                      <a:endParaRPr lang="cs-CZ" sz="24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15. výzva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 smtClean="0"/>
                        <a:t>1,46</a:t>
                      </a:r>
                      <a:r>
                        <a:rPr lang="cs-CZ" sz="2400" baseline="0" dirty="0" smtClean="0"/>
                        <a:t> mld. Kč</a:t>
                      </a:r>
                      <a:endParaRPr lang="cs-CZ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258</a:t>
                      </a:r>
                      <a:r>
                        <a:rPr lang="cs-CZ" sz="2400" baseline="0" dirty="0" smtClean="0"/>
                        <a:t> mil. Kč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1,7</a:t>
                      </a:r>
                      <a:r>
                        <a:rPr lang="cs-CZ" sz="2400" b="1" baseline="0" dirty="0" smtClean="0"/>
                        <a:t>2 mld. Kč</a:t>
                      </a:r>
                      <a:r>
                        <a:rPr lang="cs-CZ" sz="2400" baseline="0" dirty="0" smtClean="0"/>
                        <a:t>*</a:t>
                      </a:r>
                      <a:endParaRPr lang="cs-CZ" sz="2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-108520" y="4293096"/>
            <a:ext cx="88626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dirty="0"/>
              <a:t>*</a:t>
            </a:r>
            <a:r>
              <a:rPr lang="cs-CZ" dirty="0"/>
              <a:t>z toho alokace pro projekty realizované v rámci Koordinovaného přístupu k sociálně vyloučeným lokalitám: 79 285 000 Kč</a:t>
            </a:r>
          </a:p>
        </p:txBody>
      </p:sp>
    </p:spTree>
    <p:extLst>
      <p:ext uri="{BB962C8B-B14F-4D97-AF65-F5344CB8AC3E}">
        <p14:creationId xmlns:p14="http://schemas.microsoft.com/office/powerpoint/2010/main" val="29887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39713"/>
            <a:ext cx="917147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PŘEDŠKOLNÍ VZDĚLÁVÁNÍ“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217613"/>
            <a:ext cx="9144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0" indent="0">
              <a:buFont typeface="Arial"/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Struktura financování</a:t>
            </a:r>
          </a:p>
          <a:p>
            <a:pPr marL="0" indent="0">
              <a:buFont typeface="Arial"/>
              <a:buNone/>
            </a:pPr>
            <a:endParaRPr lang="cs-CZ" sz="2400" b="1" dirty="0" smtClean="0"/>
          </a:p>
          <a:p>
            <a:pPr marL="0" indent="0">
              <a:buFont typeface="Arial"/>
              <a:buNone/>
            </a:pPr>
            <a:r>
              <a:rPr lang="cs-CZ" sz="2400" b="1" dirty="0" smtClean="0"/>
              <a:t>1) Organizační složky státu a jejich příspěvkové organizace, státní vysoké školy</a:t>
            </a:r>
            <a:endParaRPr lang="cs-CZ" sz="2400" dirty="0" smtClean="0"/>
          </a:p>
          <a:p>
            <a:r>
              <a:rPr lang="cs-CZ" sz="2400" dirty="0" smtClean="0"/>
              <a:t>EFRR                    85 % z celkových způsobilých výdajů, </a:t>
            </a:r>
          </a:p>
          <a:p>
            <a:r>
              <a:rPr lang="cs-CZ" sz="2400" dirty="0" smtClean="0"/>
              <a:t>státní rozpočet      15 % z celkových způsobilých výdajů.</a:t>
            </a:r>
          </a:p>
          <a:p>
            <a:pPr marL="0" indent="0">
              <a:buFont typeface="Arial"/>
              <a:buNone/>
            </a:pPr>
            <a:endParaRPr lang="cs-CZ" sz="2400" dirty="0" smtClean="0"/>
          </a:p>
          <a:p>
            <a:pPr marL="0" indent="0">
              <a:buFont typeface="Arial"/>
              <a:buNone/>
            </a:pPr>
            <a:r>
              <a:rPr lang="cs-CZ" sz="2400" b="1" dirty="0" smtClean="0"/>
              <a:t>2) Právnické osoby vykonávající činnost škol a školských zařízení, které jsou zapsány ve školském rejstříku </a:t>
            </a:r>
            <a:endParaRPr lang="cs-CZ" sz="2400" dirty="0" smtClean="0"/>
          </a:p>
          <a:p>
            <a:r>
              <a:rPr lang="cs-CZ" sz="2400" dirty="0" smtClean="0"/>
              <a:t>EFRR				85 % z celkových způsobilých výdajů, </a:t>
            </a:r>
          </a:p>
          <a:p>
            <a:r>
              <a:rPr lang="cs-CZ" sz="2400" dirty="0" smtClean="0"/>
              <a:t>státní rozpočet	  5 % z celkových způsobilých výdajů, </a:t>
            </a:r>
          </a:p>
          <a:p>
            <a:r>
              <a:rPr lang="cs-CZ" sz="2400" dirty="0" smtClean="0"/>
              <a:t>příjemce			10 % z celkových způsobilých výdajů.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endParaRPr lang="cs-CZ" sz="2400" dirty="0" smtClean="0">
              <a:cs typeface="Arial" charset="0"/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9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39713"/>
            <a:ext cx="917147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PŘEDŠKOLNÍ VZDĚLÁVÁNÍ“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1217613"/>
            <a:ext cx="9144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/>
              <a:t>3) Kraje, obce, jejich organizační složky, jimi zřizované příspěvkové organizace a dobrovolné svazky obcí </a:t>
            </a:r>
          </a:p>
          <a:p>
            <a:r>
              <a:rPr lang="cs-CZ" sz="2400" dirty="0" smtClean="0"/>
              <a:t>EFRR				85 % z celkových způsobilých výdajů, </a:t>
            </a:r>
          </a:p>
          <a:p>
            <a:r>
              <a:rPr lang="cs-CZ" sz="2400" dirty="0" smtClean="0"/>
              <a:t>státní rozpočet	  5 % z celkových způsobilých výdajů,</a:t>
            </a:r>
          </a:p>
          <a:p>
            <a:r>
              <a:rPr lang="cs-CZ" sz="2400" dirty="0" smtClean="0"/>
              <a:t>příjemce			10 % z celkových způsobilých výdajů.</a:t>
            </a:r>
          </a:p>
          <a:p>
            <a:pPr marL="0" indent="0">
              <a:buFont typeface="Arial"/>
              <a:buNone/>
            </a:pPr>
            <a:endParaRPr lang="cs-CZ" sz="2400" dirty="0" smtClean="0"/>
          </a:p>
          <a:p>
            <a:pPr marL="0" indent="0">
              <a:buFont typeface="Arial"/>
              <a:buNone/>
            </a:pPr>
            <a:r>
              <a:rPr lang="cs-CZ" sz="2400" b="1" dirty="0" smtClean="0"/>
              <a:t>4) Soukromoprávní subjekty vykonávající veřejně prospěšnou činnost, jejichž hlavním účelem činnosti není vytváření zisku a současně vykonávají veřejně prospěšnou činnost v oblasti práce s dětmi a </a:t>
            </a:r>
            <a:r>
              <a:rPr lang="cs-CZ" sz="2400" b="1" dirty="0" smtClean="0"/>
              <a:t>mládeží nebo </a:t>
            </a:r>
            <a:r>
              <a:rPr lang="cs-CZ" sz="2400" b="1" dirty="0" smtClean="0"/>
              <a:t>školství </a:t>
            </a:r>
            <a:endParaRPr lang="cs-CZ" sz="2400" dirty="0" smtClean="0"/>
          </a:p>
          <a:p>
            <a:r>
              <a:rPr lang="cs-CZ" sz="2400" dirty="0" smtClean="0"/>
              <a:t>EFRR				85 % z celkových způsobilých výdajů, </a:t>
            </a:r>
          </a:p>
          <a:p>
            <a:r>
              <a:rPr lang="cs-CZ" sz="2400" dirty="0" smtClean="0"/>
              <a:t>státní rozpočet	10 % z celkových způsobilých výdajů,</a:t>
            </a:r>
          </a:p>
          <a:p>
            <a:r>
              <a:rPr lang="cs-CZ" sz="2400" dirty="0" smtClean="0"/>
              <a:t>příjemce			  5 % z celkových způsobilých výdajů.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endParaRPr lang="cs-CZ" sz="2400" dirty="0" smtClean="0">
              <a:cs typeface="Arial" charset="0"/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86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lvl="1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39713"/>
            <a:ext cx="9171476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</a:t>
            </a:r>
            <a:r>
              <a:rPr lang="cs-CZ" sz="2600" b="1" dirty="0" smtClean="0">
                <a:solidFill>
                  <a:srgbClr val="0070C0"/>
                </a:solidFill>
                <a:latin typeface="Myriad Pro"/>
              </a:rPr>
              <a:t>PŘEDŠKOLNÍ VZDĚLÁVÁNÍ“</a:t>
            </a:r>
            <a:endParaRPr lang="cs-CZ" sz="2600" b="1" dirty="0">
              <a:solidFill>
                <a:srgbClr val="0070C0"/>
              </a:solidFill>
              <a:latin typeface="Myriad Pro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1217613"/>
            <a:ext cx="9144000" cy="4984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cs-CZ" sz="2400" b="1" dirty="0" smtClean="0"/>
              <a:t>5) Veřejné vysoké školy a výzkumné organizace</a:t>
            </a:r>
            <a:endParaRPr lang="cs-CZ" sz="2400" dirty="0" smtClean="0"/>
          </a:p>
          <a:p>
            <a:r>
              <a:rPr lang="cs-CZ" sz="2400" dirty="0" smtClean="0"/>
              <a:t>EFRR				85 % z celkových způsobilých výdajů, </a:t>
            </a:r>
          </a:p>
          <a:p>
            <a:r>
              <a:rPr lang="cs-CZ" sz="2400" dirty="0" smtClean="0"/>
              <a:t>státní rozpočet	10 % z celkových způsobilých výdajů,</a:t>
            </a:r>
          </a:p>
          <a:p>
            <a:r>
              <a:rPr lang="cs-CZ" sz="2400" dirty="0" smtClean="0"/>
              <a:t>příjemce			  5 % z celkových způsobilých výdajů.</a:t>
            </a:r>
          </a:p>
          <a:p>
            <a:pPr marL="0" indent="0">
              <a:buFont typeface="Arial"/>
              <a:buNone/>
            </a:pPr>
            <a:endParaRPr lang="cs-CZ" sz="2400" dirty="0" smtClean="0"/>
          </a:p>
          <a:p>
            <a:pPr marL="0" indent="0">
              <a:buFont typeface="Arial"/>
              <a:buNone/>
            </a:pPr>
            <a:r>
              <a:rPr lang="cs-CZ" sz="2400" b="1" dirty="0" smtClean="0"/>
              <a:t>6) Ostatní subjekty neobsažené ve výše uvedených kategoriích</a:t>
            </a:r>
            <a:endParaRPr lang="cs-CZ" sz="2400" dirty="0" smtClean="0"/>
          </a:p>
          <a:p>
            <a:r>
              <a:rPr lang="cs-CZ" sz="2400" dirty="0" smtClean="0"/>
              <a:t>EFRR				85 % z celkových způsobilých výdajů, </a:t>
            </a:r>
          </a:p>
          <a:p>
            <a:r>
              <a:rPr lang="cs-CZ" sz="2400" dirty="0"/>
              <a:t>státní rozpočet	</a:t>
            </a:r>
            <a:r>
              <a:rPr lang="cs-CZ" sz="2400" dirty="0" smtClean="0"/>
              <a:t>  0 </a:t>
            </a:r>
            <a:r>
              <a:rPr lang="cs-CZ" sz="2400" dirty="0"/>
              <a:t>% z celkových způsobilých výdajů</a:t>
            </a:r>
            <a:r>
              <a:rPr lang="cs-CZ" sz="2400" dirty="0" smtClean="0"/>
              <a:t>,</a:t>
            </a:r>
          </a:p>
          <a:p>
            <a:r>
              <a:rPr lang="cs-CZ" sz="2400" dirty="0" smtClean="0"/>
              <a:t>příjemce			 15 % z celkových způsobilých výdajů.</a:t>
            </a:r>
          </a:p>
          <a:p>
            <a:pPr marL="400050" lvl="1" indent="0">
              <a:spcAft>
                <a:spcPts val="600"/>
              </a:spcAft>
              <a:buFont typeface="Arial"/>
              <a:buNone/>
              <a:defRPr/>
            </a:pPr>
            <a:endParaRPr lang="cs-CZ" sz="2400" dirty="0" smtClean="0">
              <a:cs typeface="Arial" charset="0"/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Podporované aktivity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h</a:t>
            </a:r>
            <a:r>
              <a:rPr lang="cs-CZ" sz="2400" dirty="0" smtClean="0"/>
              <a:t>lavní aktivity – min. 85 % způsobilých výdajů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v</a:t>
            </a:r>
            <a:r>
              <a:rPr lang="cs-CZ" sz="2400" dirty="0" smtClean="0"/>
              <a:t>edlejší aktivity – max. 15 % způsobilých výdajů</a:t>
            </a: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Hlavní podporované aktivity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stavby a stavební práce spojené s výstavbou nové infrastruktury, včetně vybudování přípojky pro přivedení inženýrských sítí,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rekonstrukce a stavební úpravy stávající infrastruktury, včetně zabezpečení bezbariérovosti dle vyhlášky č. 398/2009 Sb., 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nákup budov,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pořízení vybavení budov a učeben</a:t>
            </a:r>
            <a:r>
              <a:rPr lang="cs-CZ" sz="2400" dirty="0" smtClean="0">
                <a:cs typeface="Arial" charset="0"/>
              </a:rPr>
              <a:t>,</a:t>
            </a:r>
            <a:endParaRPr lang="cs-CZ" sz="2400" dirty="0"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177910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Hlavní podporované aktivity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</a:t>
            </a:r>
            <a:r>
              <a:rPr lang="cs-CZ" sz="2400" dirty="0" smtClean="0">
                <a:cs typeface="Arial" charset="0"/>
              </a:rPr>
              <a:t>pořízení </a:t>
            </a:r>
            <a:r>
              <a:rPr lang="cs-CZ" sz="2400" dirty="0">
                <a:cs typeface="Arial" charset="0"/>
              </a:rPr>
              <a:t>kompenzačních pomůcek</a:t>
            </a:r>
            <a:r>
              <a:rPr lang="cs-CZ" sz="2400" dirty="0" smtClean="0">
                <a:cs typeface="Arial" charset="0"/>
              </a:rPr>
              <a:t>.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 </a:t>
            </a:r>
            <a:endParaRPr lang="cs-CZ" sz="2400" b="1" dirty="0" smtClean="0">
              <a:solidFill>
                <a:srgbClr val="FF0000"/>
              </a:solidFill>
              <a:cs typeface="Arial" charset="0"/>
            </a:endParaRPr>
          </a:p>
          <a:p>
            <a:pPr algn="ctr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cs-CZ" sz="2400" b="1" dirty="0" smtClean="0">
                <a:solidFill>
                  <a:srgbClr val="FF0000"/>
                </a:solidFill>
                <a:cs typeface="Arial" charset="0"/>
              </a:rPr>
              <a:t>Podmínkou </a:t>
            </a:r>
            <a:r>
              <a:rPr lang="cs-CZ" sz="2400" b="1" dirty="0">
                <a:solidFill>
                  <a:srgbClr val="FF0000"/>
                </a:solidFill>
                <a:cs typeface="Arial" charset="0"/>
              </a:rPr>
              <a:t>projektu je navýšení kapacity zařízení.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>
              <a:cs typeface="Arial" charset="0"/>
            </a:endParaRPr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400" b="1" dirty="0">
                <a:solidFill>
                  <a:srgbClr val="0070C0"/>
                </a:solidFill>
              </a:rPr>
              <a:t>Vedlejší podporované aktivity</a:t>
            </a:r>
          </a:p>
          <a:p>
            <a:pPr lvl="0"/>
            <a:r>
              <a:rPr lang="cs-CZ" sz="2400" dirty="0"/>
              <a:t>nákup pozemků pro výstavbu nové budovy nebo přístavbu stávající budovy (do 10 % celkových způsobilých výdajů projektu),</a:t>
            </a:r>
          </a:p>
          <a:p>
            <a:pPr lvl="0"/>
            <a:r>
              <a:rPr lang="cs-CZ" sz="2400" dirty="0"/>
              <a:t>demolice původního objektu, ve kterém probíhala výchova a vzdělávání dětí, a budov na pozemku objektu,</a:t>
            </a:r>
          </a:p>
          <a:p>
            <a:pPr lvl="0"/>
            <a:r>
              <a:rPr lang="cs-CZ" sz="2400" dirty="0"/>
              <a:t>pořízení bezpečnostních prvků a zařízení, osvětlení, elektronického a mechanického </a:t>
            </a:r>
            <a:r>
              <a:rPr lang="cs-CZ" sz="2400" dirty="0" smtClean="0"/>
              <a:t>zabezpečení</a:t>
            </a:r>
            <a:endParaRPr lang="cs-CZ" sz="2400" dirty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250014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cs-CZ" sz="2400" b="1" dirty="0" smtClean="0">
                <a:solidFill>
                  <a:srgbClr val="0070C0"/>
                </a:solidFill>
              </a:rPr>
              <a:t>Vedlejší podporované aktivity</a:t>
            </a:r>
          </a:p>
          <a:p>
            <a:pPr lvl="0"/>
            <a:r>
              <a:rPr lang="cs-CZ" sz="2400" dirty="0" smtClean="0"/>
              <a:t>pořízení </a:t>
            </a:r>
            <a:r>
              <a:rPr lang="cs-CZ" sz="2400" dirty="0"/>
              <a:t>herních prvků,</a:t>
            </a:r>
          </a:p>
          <a:p>
            <a:pPr lvl="0"/>
            <a:r>
              <a:rPr lang="cs-CZ" sz="2400" dirty="0"/>
              <a:t>úpravy venkovního prostranství (zeleň, hřiště a herní prvky),</a:t>
            </a:r>
          </a:p>
          <a:p>
            <a:pPr lvl="0"/>
            <a:r>
              <a:rPr lang="cs-CZ" sz="2400" dirty="0"/>
              <a:t>projektová dokumentace, EIA,</a:t>
            </a:r>
          </a:p>
          <a:p>
            <a:pPr lvl="0"/>
            <a:r>
              <a:rPr lang="cs-CZ" sz="2400" dirty="0"/>
              <a:t>zabezpečení výstavby (technický dozor investora, BOZP, autorský dozor),</a:t>
            </a:r>
          </a:p>
          <a:p>
            <a:pPr lvl="0"/>
            <a:r>
              <a:rPr lang="cs-CZ" sz="2400" dirty="0"/>
              <a:t>pořízení služeb bezprostředně související s realizací projektu (příprava a realizace zadávacích a výběrových řízení, zpracování studie proveditelnosti),</a:t>
            </a:r>
          </a:p>
          <a:p>
            <a:pPr lvl="0"/>
            <a:r>
              <a:rPr lang="cs-CZ" sz="2400" dirty="0"/>
              <a:t>povinná publicita (podle kap. 13 Obecných pravidel).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16496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sz="3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dirty="0">
                <a:cs typeface="Arial" charset="0"/>
              </a:rPr>
              <a:t>Obecná </a:t>
            </a:r>
            <a:r>
              <a:rPr lang="cs-CZ" sz="2400" b="1" dirty="0" smtClean="0">
                <a:cs typeface="Arial" charset="0"/>
              </a:rPr>
              <a:t>pravidla</a:t>
            </a: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i="1" dirty="0" smtClean="0">
                <a:cs typeface="Arial" charset="0"/>
              </a:rPr>
              <a:t>(závazná </a:t>
            </a:r>
            <a:r>
              <a:rPr lang="cs-CZ" sz="2400" i="1" dirty="0">
                <a:cs typeface="Arial" charset="0"/>
              </a:rPr>
              <a:t>pro všechny specifické cíle a výzvy)</a:t>
            </a:r>
            <a:endParaRPr lang="cs-CZ" sz="2400" i="1" u="sng" dirty="0">
              <a:cs typeface="Arial" charset="0"/>
            </a:endParaRPr>
          </a:p>
          <a:p>
            <a:pPr marL="457200" lvl="1" indent="0">
              <a:buNone/>
              <a:defRPr/>
            </a:pPr>
            <a:r>
              <a:rPr lang="cs-CZ" sz="2400" dirty="0">
                <a:hlinkClick r:id="rId2"/>
              </a:rPr>
              <a:t>www.dotaceEU.cz/IROP</a:t>
            </a:r>
            <a:endParaRPr lang="cs-CZ" sz="2400" dirty="0"/>
          </a:p>
          <a:p>
            <a:pPr marL="457200" lvl="1" indent="0">
              <a:buNone/>
              <a:defRPr/>
            </a:pPr>
            <a:endParaRPr lang="cs-CZ" sz="2400" dirty="0"/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b="1" dirty="0">
                <a:cs typeface="Arial" charset="0"/>
              </a:rPr>
              <a:t>Specifická </a:t>
            </a:r>
            <a:r>
              <a:rPr lang="cs-CZ" sz="2400" b="1" dirty="0" smtClean="0">
                <a:cs typeface="Arial" charset="0"/>
              </a:rPr>
              <a:t>pravidla</a:t>
            </a:r>
            <a:endParaRPr lang="cs-CZ" sz="2400" b="1" dirty="0">
              <a:cs typeface="Arial" charset="0"/>
            </a:endParaRP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i="1" dirty="0" smtClean="0">
                <a:cs typeface="Arial" charset="0"/>
              </a:rPr>
              <a:t>(pro </a:t>
            </a:r>
            <a:r>
              <a:rPr lang="cs-CZ" sz="2400" i="1" dirty="0">
                <a:cs typeface="Arial" charset="0"/>
              </a:rPr>
              <a:t>každou výzvu samostatný dokument)</a:t>
            </a:r>
            <a:r>
              <a:rPr lang="cs-CZ" sz="2400" i="1" u="sng" dirty="0">
                <a:cs typeface="Arial" charset="0"/>
              </a:rPr>
              <a:t> </a:t>
            </a:r>
          </a:p>
          <a:p>
            <a:pPr marL="400050" lvl="1" indent="0">
              <a:spcAft>
                <a:spcPts val="600"/>
              </a:spcAft>
              <a:buNone/>
              <a:defRPr/>
            </a:pPr>
            <a:r>
              <a:rPr lang="cs-CZ" sz="2400" dirty="0">
                <a:cs typeface="Arial" charset="0"/>
                <a:hlinkClick r:id="rId2"/>
              </a:rPr>
              <a:t>www.dotaceEU.cz/IROP</a:t>
            </a:r>
            <a:endParaRPr lang="cs-CZ" sz="2400" dirty="0">
              <a:cs typeface="Arial" charset="0"/>
            </a:endParaRP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cs typeface="Arial" charset="0"/>
              </a:rPr>
              <a:t>podporované aktivity, způsobilé výdaje, hodnoticí kritéria, povinné přílohy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</a:rPr>
              <a:t>	Účelem </a:t>
            </a:r>
            <a:r>
              <a:rPr lang="cs-CZ" sz="2400" b="1" dirty="0">
                <a:solidFill>
                  <a:srgbClr val="0070C0"/>
                </a:solidFill>
              </a:rPr>
              <a:t>podporovaných aktivit je: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b="1" dirty="0"/>
              <a:t>zvýšit nedostatečnou kapacitu,</a:t>
            </a:r>
            <a:r>
              <a:rPr lang="cs-CZ" sz="2400" dirty="0"/>
              <a:t> pokud je prokazatelný nedostatek těchto kapacit,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dirty="0"/>
              <a:t>zajištění dostatečné kapacity kvalitních a cenově dostupných zařízení a tím </a:t>
            </a:r>
            <a:r>
              <a:rPr lang="cs-CZ" sz="2400" b="1" dirty="0"/>
              <a:t>umožnění lepšího zapojení rodičů s dětmi předškolního věku na trh práce</a:t>
            </a:r>
            <a:r>
              <a:rPr lang="cs-CZ" sz="2400" dirty="0"/>
              <a:t>.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382714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Podpora </a:t>
            </a:r>
            <a:r>
              <a:rPr lang="cs-CZ" sz="2400" b="1" dirty="0">
                <a:solidFill>
                  <a:srgbClr val="0070C0"/>
                </a:solidFill>
              </a:rPr>
              <a:t>může být poskytnuta na zvýšení kapacity těchto </a:t>
            </a:r>
            <a:r>
              <a:rPr lang="cs-CZ" sz="2400" b="1" dirty="0" smtClean="0">
                <a:solidFill>
                  <a:srgbClr val="0070C0"/>
                </a:solidFill>
              </a:rPr>
              <a:t>	zařízení:</a:t>
            </a:r>
          </a:p>
          <a:p>
            <a:pPr lvl="0"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  <a:defRPr/>
            </a:pPr>
            <a:r>
              <a:rPr lang="cs-CZ" sz="2400" b="1" dirty="0"/>
              <a:t>mateřské školy </a:t>
            </a:r>
            <a:r>
              <a:rPr lang="cs-CZ" sz="2400" dirty="0"/>
              <a:t>podle zákona č. 561/2004 Sb., školský zákon, ve znění pozdějších předpisů, zapsané do školského rejstříku, všech zřizovatelů bez rozdílu, včetně mateřských škol určených pro vzdělávání dětí zaměstnanců,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b="1" dirty="0"/>
              <a:t>dětské skupiny </a:t>
            </a:r>
            <a:r>
              <a:rPr lang="cs-CZ" sz="2400" dirty="0"/>
              <a:t>podle zákona č. 247/2014 Sb., o poskytování služby péče o dítě v dětské skupině a o změně souvisejících zákonů, ve znění zákona č. 127/2015 Sb.,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b="1" dirty="0"/>
              <a:t>služby péče o děti </a:t>
            </a:r>
            <a:r>
              <a:rPr lang="cs-CZ" sz="2400" dirty="0"/>
              <a:t>podle zákona č. 455/1991 Sb., živnostenský zákon,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2400" b="1" dirty="0"/>
              <a:t>spolky zajišťující péči o děti do 3 let a předškolní vzdělávání dětí </a:t>
            </a:r>
            <a:r>
              <a:rPr lang="cs-CZ" sz="2400" dirty="0"/>
              <a:t>podle občanského zákoníku č. 89/2012 Sb., např. lesní školky, mateřská centra, předškolní kluby.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30774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Způsobilé výdaje</a:t>
            </a:r>
          </a:p>
          <a:p>
            <a:pPr lvl="0"/>
            <a:r>
              <a:rPr lang="cs-CZ" sz="2400" dirty="0"/>
              <a:t>musí být vynaloženy v souladu s cíli programu a specifického cíle 2.4,</a:t>
            </a:r>
          </a:p>
          <a:p>
            <a:pPr lvl="0"/>
            <a:r>
              <a:rPr lang="cs-CZ" sz="2400" dirty="0"/>
              <a:t>musí přímo souviset s realizací projektu,</a:t>
            </a:r>
          </a:p>
          <a:p>
            <a:pPr lvl="0"/>
            <a:r>
              <a:rPr lang="cs-CZ" sz="2400" dirty="0"/>
              <a:t>musí vzniknout a být vynaloženy v období od 1. 1. 2014 do data ukončení realizace projektu uvedeného v Rozhodnutí/Stanovení výdajů,</a:t>
            </a:r>
          </a:p>
          <a:p>
            <a:pPr lvl="0"/>
            <a:r>
              <a:rPr lang="cs-CZ" sz="2400" dirty="0"/>
              <a:t>musí být doloženy průkaznými doklady,</a:t>
            </a:r>
          </a:p>
          <a:p>
            <a:pPr lvl="0"/>
            <a:r>
              <a:rPr lang="cs-CZ" sz="2400" dirty="0"/>
              <a:t>nesmí přesáhnout výši výdajů uvedenou v každé jednotlivé smlouvě, uzavřené s dodavatelem, příp. jejích dodatcích.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387451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Způsobilé výdaje – hlavní podporované aktivity </a:t>
            </a:r>
            <a:r>
              <a:rPr lang="cs-CZ" sz="2000" b="1" dirty="0" smtClean="0">
                <a:solidFill>
                  <a:srgbClr val="0070C0"/>
                </a:solidFill>
              </a:rPr>
              <a:t>(min. 85 %)</a:t>
            </a:r>
            <a:endParaRPr lang="cs-CZ" sz="2400" u="sng" dirty="0" smtClean="0"/>
          </a:p>
          <a:p>
            <a:r>
              <a:rPr lang="cs-CZ" sz="2400" b="1" u="sng" dirty="0" smtClean="0"/>
              <a:t>Stavba</a:t>
            </a:r>
            <a:endParaRPr lang="cs-CZ" sz="2400" b="1" dirty="0"/>
          </a:p>
          <a:p>
            <a:pPr lvl="0"/>
            <a:r>
              <a:rPr lang="cs-CZ" sz="2400" dirty="0"/>
              <a:t>výstavba nové </a:t>
            </a:r>
            <a:r>
              <a:rPr lang="cs-CZ" sz="2400" dirty="0" smtClean="0"/>
              <a:t>budovy</a:t>
            </a:r>
            <a:endParaRPr lang="cs-CZ" sz="2400" dirty="0"/>
          </a:p>
          <a:p>
            <a:pPr lvl="0"/>
            <a:r>
              <a:rPr lang="cs-CZ" sz="2400" dirty="0"/>
              <a:t>rozšíření stávající </a:t>
            </a:r>
            <a:r>
              <a:rPr lang="cs-CZ" sz="2400" dirty="0" smtClean="0"/>
              <a:t>budovy</a:t>
            </a:r>
            <a:endParaRPr lang="cs-CZ" sz="2400" dirty="0"/>
          </a:p>
          <a:p>
            <a:pPr lvl="0"/>
            <a:r>
              <a:rPr lang="cs-CZ" sz="2400" dirty="0"/>
              <a:t>stavební úpravy stávající budovy </a:t>
            </a:r>
            <a:r>
              <a:rPr lang="cs-CZ" sz="2400" dirty="0" smtClean="0"/>
              <a:t>z</a:t>
            </a:r>
            <a:r>
              <a:rPr lang="cs-CZ" sz="2400" dirty="0"/>
              <a:t> důvodu rozšíření stávající kapacity </a:t>
            </a:r>
            <a:r>
              <a:rPr lang="cs-CZ" sz="2400" dirty="0" smtClean="0"/>
              <a:t>či </a:t>
            </a:r>
            <a:r>
              <a:rPr lang="cs-CZ" sz="2400" dirty="0"/>
              <a:t>vzniku zcela nového vzdělávacího zařízení,</a:t>
            </a:r>
          </a:p>
          <a:p>
            <a:pPr lvl="0"/>
            <a:r>
              <a:rPr lang="cs-CZ" sz="2400" dirty="0"/>
              <a:t>stavební úpravy objektu související s podporou sociální inkluze v rámci projektu rozšíření kapacit (např. zajištění bezbariérového přístupu),</a:t>
            </a:r>
          </a:p>
          <a:p>
            <a:pPr lvl="0"/>
            <a:r>
              <a:rPr lang="cs-CZ" sz="2400" dirty="0"/>
              <a:t>budování související inženýrské sítě (vodovod, kanalizace, plyn, elektrické vedení) v rámci stavby, která je součástí projektu a projektové dokumentace stavby.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181232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Způsobilé výdaje – hlavní podporované aktivity </a:t>
            </a:r>
            <a:r>
              <a:rPr lang="cs-CZ" sz="2000" b="1" dirty="0" smtClean="0">
                <a:solidFill>
                  <a:srgbClr val="0070C0"/>
                </a:solidFill>
              </a:rPr>
              <a:t>(min. 85 %)</a:t>
            </a:r>
          </a:p>
          <a:p>
            <a:r>
              <a:rPr lang="cs-CZ" sz="2400" b="1" u="sng" dirty="0"/>
              <a:t>Nákup staveb</a:t>
            </a:r>
            <a:endParaRPr lang="cs-CZ" sz="2400" b="1" dirty="0"/>
          </a:p>
          <a:p>
            <a:pPr lvl="0"/>
            <a:r>
              <a:rPr lang="cs-CZ" sz="2400" dirty="0"/>
              <a:t>nákup budovy (celé nebo její části), </a:t>
            </a:r>
            <a:endParaRPr lang="cs-CZ" sz="2400" dirty="0" smtClean="0"/>
          </a:p>
          <a:p>
            <a:pPr lvl="0"/>
            <a:r>
              <a:rPr lang="cs-CZ" sz="2400" dirty="0" smtClean="0"/>
              <a:t>pořízení </a:t>
            </a:r>
            <a:r>
              <a:rPr lang="cs-CZ" sz="2400" dirty="0"/>
              <a:t>alternativních pobytových zařízení (např. jurty, unimobuňky/obytné kontejnery).</a:t>
            </a:r>
          </a:p>
          <a:p>
            <a:r>
              <a:rPr lang="cs-CZ" sz="2400" b="1" u="sng" dirty="0"/>
              <a:t>Pořízení vybavení budov, učeben</a:t>
            </a:r>
            <a:endParaRPr lang="cs-CZ" sz="2400" b="1" dirty="0"/>
          </a:p>
          <a:p>
            <a:pPr lvl="0"/>
            <a:r>
              <a:rPr lang="cs-CZ" sz="2400" dirty="0"/>
              <a:t>pořízení nábytku,</a:t>
            </a:r>
          </a:p>
          <a:p>
            <a:pPr lvl="0"/>
            <a:r>
              <a:rPr lang="cs-CZ" sz="2400" dirty="0"/>
              <a:t>vybavení zázemí infrastruktury pro péči o děti do 3 let nebo předškolní vzdělávání (vybavení pro třídy, společné prostory, zázemí pro personál, šatny, toalety, jídelna apod.),</a:t>
            </a:r>
          </a:p>
          <a:p>
            <a:pPr lvl="0"/>
            <a:r>
              <a:rPr lang="cs-CZ" sz="2400" dirty="0"/>
              <a:t>pořízení kompenzačních pomůcek a kompenzačního vybavení nezbytných pro zajištění rovného přístupu ke vzdělávání sociálně vyloučeným dětem.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28437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Způsobilé výdaje – vedlejší podporované aktivity </a:t>
            </a:r>
            <a:r>
              <a:rPr lang="cs-CZ" sz="1900" b="1" dirty="0" smtClean="0">
                <a:solidFill>
                  <a:srgbClr val="0070C0"/>
                </a:solidFill>
              </a:rPr>
              <a:t>(max. 15 %)</a:t>
            </a:r>
          </a:p>
          <a:p>
            <a:pPr lvl="0"/>
            <a:r>
              <a:rPr lang="cs-CZ" sz="2400" dirty="0"/>
              <a:t>nákup pozemku pro výstavbu nové budovy nebo přístavbu stávající budovy (do 10 % celkových způsobilých výdajů projektu),</a:t>
            </a:r>
          </a:p>
          <a:p>
            <a:pPr lvl="0"/>
            <a:r>
              <a:rPr lang="cs-CZ" sz="2400" dirty="0"/>
              <a:t>demolice původního objektu, ve kterém probíhala výchova a vzdělávání dětí, a budov na pozemku objektu; demolice nemůže být jedinou aktivitou projektu,</a:t>
            </a:r>
          </a:p>
          <a:p>
            <a:pPr lvl="0"/>
            <a:r>
              <a:rPr lang="cs-CZ" sz="2400" dirty="0"/>
              <a:t>pořízení bezpečnostních prvků a zařízení, osvětlení, elektronického a mechanického zabezpečení.</a:t>
            </a:r>
          </a:p>
          <a:p>
            <a:pPr lvl="0"/>
            <a:r>
              <a:rPr lang="cs-CZ" sz="2400" dirty="0"/>
              <a:t>pořízení herních prvků,</a:t>
            </a:r>
          </a:p>
          <a:p>
            <a:pPr lvl="0"/>
            <a:r>
              <a:rPr lang="cs-CZ" sz="2400" dirty="0"/>
              <a:t>úpravy venkovního prostranství v areálu zařízení péče o děti do 3 let nebo předškolního vzdělávání (úprava a zřizování dětských hřišť, parkové úpravy, pořízení a obnova mobiliáře (lavičky, herní prvky),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42894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Způsobilé výdaje – vedlejší podporované aktivity </a:t>
            </a:r>
            <a:r>
              <a:rPr lang="cs-CZ" sz="1900" b="1" dirty="0" smtClean="0">
                <a:solidFill>
                  <a:srgbClr val="0070C0"/>
                </a:solidFill>
              </a:rPr>
              <a:t>(max. 15 %)</a:t>
            </a:r>
          </a:p>
          <a:p>
            <a:pPr lvl="0"/>
            <a:r>
              <a:rPr lang="cs-CZ" sz="2400" dirty="0"/>
              <a:t>zabezpečení výstavby (technický dozor investora, BOZP, autorský dozor),</a:t>
            </a:r>
          </a:p>
          <a:p>
            <a:pPr lvl="0"/>
            <a:r>
              <a:rPr lang="cs-CZ" sz="2400" dirty="0"/>
              <a:t>projektová dokumentace stavby, EIA, </a:t>
            </a:r>
          </a:p>
          <a:p>
            <a:pPr lvl="0"/>
            <a:r>
              <a:rPr lang="cs-CZ" sz="2400" dirty="0"/>
              <a:t>pořízení služeb bezprostředně souvisejících s realizací projektu (příprava a realizace zadávacích a výběrových řízení, zpracování studie proveditelnosti),</a:t>
            </a:r>
          </a:p>
          <a:p>
            <a:pPr lvl="0"/>
            <a:r>
              <a:rPr lang="cs-CZ" sz="2400" dirty="0"/>
              <a:t>nákup služeb, které jsou součástí pořízení dlouhodobého hmotného a nehmotného majetku, nejsou-li tyto služby součástí pořizovací ceny vybavení, </a:t>
            </a:r>
          </a:p>
          <a:p>
            <a:pPr lvl="0"/>
            <a:r>
              <a:rPr lang="cs-CZ" sz="2400" dirty="0"/>
              <a:t>povinná publicita (viz kap. 13 Obecných pravidel),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28773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Nezpůsobilé výdaje</a:t>
            </a: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výdaje na nákup nemovitostí mezi spojenými osobami vymezenými v § 23 odst. 7 zákona o dani z příjmu, ve znění pozdějších předpisů,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výdaje na nákup nemovitostí nad stanovený limit či cenu zjištěnou znaleckým posudkem,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výdaje na nákup pozemku pouze za účelem vybudovaní hřiště nebo rozšíření zahrady,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výdaje na uzavření kupní smlouvy, popř. smlouvy o smlouvě budoucí kupní, k nákupu nemovitosti, 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výdaje na vyhotovení znaleckého posudku, 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dirty="0">
                <a:cs typeface="Arial" charset="0"/>
              </a:rPr>
              <a:t>•	poplatky za zápis do katastru nemovitostí,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386177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Nezpůsobilé výdaje</a:t>
            </a:r>
            <a:endParaRPr lang="cs-CZ" sz="2400" b="1" dirty="0">
              <a:solidFill>
                <a:srgbClr val="0070C0"/>
              </a:solidFill>
            </a:endParaRPr>
          </a:p>
          <a:p>
            <a:pPr lvl="0"/>
            <a:r>
              <a:rPr lang="cs-CZ" sz="2400" dirty="0"/>
              <a:t>běžné provozní a režijní výdaje,</a:t>
            </a:r>
          </a:p>
          <a:p>
            <a:pPr lvl="0"/>
            <a:r>
              <a:rPr lang="cs-CZ" sz="2400" dirty="0"/>
              <a:t>náklady na mzdy, platy, náhrady mezd a platů, ostatní osobní náklady, povinné pojistné hrazené zaměstnavatelem,</a:t>
            </a:r>
          </a:p>
          <a:p>
            <a:pPr lvl="0"/>
            <a:r>
              <a:rPr lang="cs-CZ" sz="2400" dirty="0"/>
              <a:t>výdaje na podání žádosti o podporu a poradenství s tím spojené,</a:t>
            </a:r>
          </a:p>
          <a:p>
            <a:pPr lvl="0"/>
            <a:r>
              <a:rPr lang="cs-CZ" sz="2400" dirty="0"/>
              <a:t>výdaje na záruky, pojištění, bankovní poplatky,</a:t>
            </a:r>
          </a:p>
          <a:p>
            <a:pPr lvl="0"/>
            <a:r>
              <a:rPr lang="cs-CZ" sz="2400" dirty="0"/>
              <a:t>cestovní náhrady</a:t>
            </a:r>
            <a:r>
              <a:rPr lang="cs-CZ" sz="2400" dirty="0" smtClean="0"/>
              <a:t>,</a:t>
            </a:r>
          </a:p>
          <a:p>
            <a:pPr lvl="0"/>
            <a:r>
              <a:rPr lang="cs-CZ" sz="2400" dirty="0"/>
              <a:t>náklady na vedlejší podporované aktivity, které budou přesahovat 15 % z celkových způsobilých výdajů projektu 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10633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Povinné přílohy žádosti</a:t>
            </a:r>
            <a:r>
              <a:rPr lang="cs-CZ" sz="2400" b="1" dirty="0" smtClean="0">
                <a:solidFill>
                  <a:srgbClr val="0070C0"/>
                </a:solidFill>
              </a:rPr>
              <a:t>: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cs-CZ" sz="2400" b="1" dirty="0"/>
              <a:t>Plná moc</a:t>
            </a:r>
          </a:p>
          <a:p>
            <a:pPr marL="254250" lvl="1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pl-PL" sz="2400" i="1" dirty="0"/>
              <a:t>   v případě přenesení pravomocí na jinou osobu, v MS2014+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cs-CZ" sz="2400" b="1" dirty="0"/>
              <a:t>Dokumentace k zadávacím a výběrovým řízením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  <a:defRPr/>
            </a:pPr>
            <a:r>
              <a:rPr lang="cs-CZ" sz="2400" b="1" dirty="0"/>
              <a:t>Doklady o právní subjektivitě žadatele</a:t>
            </a:r>
          </a:p>
          <a:p>
            <a:pPr marL="0" indent="0">
              <a:buNone/>
            </a:pPr>
            <a:r>
              <a:rPr lang="cs-CZ" sz="2400" dirty="0"/>
              <a:t>	Právní subjektivitu nemusí dokládat: </a:t>
            </a:r>
          </a:p>
          <a:p>
            <a:pPr lvl="1"/>
            <a:r>
              <a:rPr lang="cs-CZ" sz="2400" dirty="0"/>
              <a:t>kraje a jimi zřizované organizace, </a:t>
            </a:r>
          </a:p>
          <a:p>
            <a:pPr lvl="1"/>
            <a:r>
              <a:rPr lang="cs-CZ" sz="2400" dirty="0"/>
              <a:t>obce a jimi zřizované organizace, </a:t>
            </a:r>
          </a:p>
          <a:p>
            <a:pPr lvl="1"/>
            <a:r>
              <a:rPr lang="cs-CZ" sz="2400" dirty="0"/>
              <a:t>organizační složky státu,</a:t>
            </a:r>
          </a:p>
          <a:p>
            <a:pPr lvl="1"/>
            <a:r>
              <a:rPr lang="cs-CZ" sz="2400" dirty="0"/>
              <a:t>příspěvkové organizace organizačních složek státu,</a:t>
            </a:r>
          </a:p>
          <a:p>
            <a:pPr marL="0" indent="0"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3259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0070C0"/>
                </a:solidFill>
              </a:rPr>
              <a:t>Role MMR </a:t>
            </a:r>
            <a:r>
              <a:rPr lang="cs-CZ" sz="3200" cap="none" dirty="0">
                <a:solidFill>
                  <a:srgbClr val="0070C0"/>
                </a:solidFill>
              </a:rPr>
              <a:t>a</a:t>
            </a:r>
            <a:r>
              <a:rPr lang="cs-CZ" sz="3200" dirty="0">
                <a:solidFill>
                  <a:srgbClr val="0070C0"/>
                </a:solidFill>
              </a:rPr>
              <a:t> CRR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cs-CZ" sz="2200" b="1" dirty="0">
                <a:solidFill>
                  <a:prstClr val="black"/>
                </a:solidFill>
              </a:rPr>
              <a:t>Ministerstvo pro místní rozvoj České republiky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cs-CZ" sz="2200" dirty="0">
                <a:solidFill>
                  <a:prstClr val="black"/>
                </a:solidFill>
              </a:rPr>
              <a:t>= Řídicí orgán IROP (ŘO IROP)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řízení programu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příprava výzev a pravidel pro žadatele a příjemce, 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poskytovatel dotace </a:t>
            </a:r>
          </a:p>
          <a:p>
            <a:pPr marL="0" lv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b="1" dirty="0">
                <a:solidFill>
                  <a:prstClr val="black"/>
                </a:solidFill>
              </a:rPr>
              <a:t>Centrum pro regionální rozvoj České republiky</a:t>
            </a:r>
          </a:p>
          <a:p>
            <a:pPr marL="0" lvl="0" indent="0" algn="just" eaLnBrk="0" fontAlgn="base" hangingPunct="0">
              <a:lnSpc>
                <a:spcPct val="150000"/>
              </a:lnSpc>
              <a:spcAft>
                <a:spcPct val="0"/>
              </a:spcAft>
              <a:buNone/>
            </a:pPr>
            <a:r>
              <a:rPr lang="cs-CZ" sz="2200" dirty="0">
                <a:solidFill>
                  <a:prstClr val="black"/>
                </a:solidFill>
              </a:rPr>
              <a:t>= zprostředkující subjekt pro IROP</a:t>
            </a:r>
          </a:p>
          <a:p>
            <a:pPr lvl="0" algn="just" eaLnBrk="0" fontAlgn="base" hangingPunct="0">
              <a:lnSpc>
                <a:spcPct val="150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cs-CZ" sz="2200" dirty="0">
                <a:solidFill>
                  <a:prstClr val="black"/>
                </a:solidFill>
              </a:rPr>
              <a:t>konzultace, příjem a hodnocení žádostí o podporu, kontroly projektů, kontroly žádostí o platbu, administrace změn, zpracování podkladů pro certifikaci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26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Povinné přílohy žádosti</a:t>
            </a:r>
            <a:r>
              <a:rPr lang="cs-CZ" sz="2400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2400" b="1" dirty="0"/>
              <a:t>Nestátní neziskové organizace doloží:</a:t>
            </a:r>
          </a:p>
          <a:p>
            <a:pPr lvl="0"/>
            <a:r>
              <a:rPr lang="cs-CZ" sz="2400" dirty="0"/>
              <a:t>zakladatelskou smlouvu, zakládací či zřizovací listinu nebo jiný dokument o založení, který zároveň doloží veřejně prospěšnou činnost organizace v oblasti práce s dětmi a mládeží nebo v oblasti školství a prokáže, že účelem hlavní činnosti není vytváření zisku;</a:t>
            </a:r>
          </a:p>
          <a:p>
            <a:pPr lvl="0"/>
            <a:r>
              <a:rPr lang="cs-CZ" sz="2400" dirty="0"/>
              <a:t>stanovy, ve kterých musí být ustanovení o vypořádání majetku při zániku organizace, jestliže to nevyplývá ze zákona. </a:t>
            </a:r>
          </a:p>
          <a:p>
            <a:pPr marL="0" indent="0">
              <a:buNone/>
            </a:pPr>
            <a:r>
              <a:rPr lang="cs-CZ" sz="2400" b="1" dirty="0"/>
              <a:t>Církve doloží:</a:t>
            </a:r>
          </a:p>
          <a:p>
            <a:pPr lvl="0"/>
            <a:r>
              <a:rPr lang="cs-CZ" sz="2400" dirty="0"/>
              <a:t>výpis z Rejstříku církví a náboženských společností a čestné prohlášení, že daný subjekt vykonává veřejně prospěšnou činnost v oblasti práce s dětmi a mládeží nebo v oblasti školství.</a:t>
            </a:r>
          </a:p>
          <a:p>
            <a:pPr marL="0" indent="0"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52889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760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Povinné přílohy žádosti</a:t>
            </a:r>
            <a:r>
              <a:rPr lang="cs-CZ" sz="2400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2400" b="1" dirty="0"/>
              <a:t>Církevní organizace doloží:</a:t>
            </a:r>
          </a:p>
          <a:p>
            <a:pPr lvl="0"/>
            <a:r>
              <a:rPr lang="cs-CZ" sz="2400" dirty="0"/>
              <a:t>zakladatelskou smlouvu, zakládací či zřizovací listinu nebo jiný dokument o založení a dokument, který doloží veřejně prospěšnou činnost organizace v oblasti práce s dětmi a mládeží nebo v oblasti školství a prokáže, že účelem hlavní činnosti není vytváření zisku.</a:t>
            </a:r>
          </a:p>
          <a:p>
            <a:pPr marL="0" indent="0">
              <a:buNone/>
            </a:pPr>
            <a:r>
              <a:rPr lang="cs-CZ" sz="2400" b="1" dirty="0"/>
              <a:t>Organizace zakládané obcemi, kraji nebo OSS doloží:</a:t>
            </a:r>
          </a:p>
          <a:p>
            <a:pPr lvl="0"/>
            <a:r>
              <a:rPr lang="cs-CZ" sz="2400" dirty="0"/>
              <a:t>zřizovací či zakládací listinu nebo jiný dokument o založení a dokument, který doloží veřejně prospěšnou činnost organizace v oblasti práce s dětmi a mládeží nebo v oblasti školství a prokáže, že účelem hlavní činnosti není vytváření zisku.</a:t>
            </a:r>
          </a:p>
          <a:p>
            <a:pPr marL="0" indent="0">
              <a:buNone/>
            </a:pPr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30970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7685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Povinné přílohy žádosti</a:t>
            </a:r>
            <a:r>
              <a:rPr lang="cs-CZ" sz="2400" b="1" dirty="0" smtClean="0">
                <a:solidFill>
                  <a:srgbClr val="0070C0"/>
                </a:solidFill>
              </a:rPr>
              <a:t>:</a:t>
            </a:r>
          </a:p>
          <a:p>
            <a:pPr marL="0" indent="0">
              <a:buNone/>
            </a:pPr>
            <a:r>
              <a:rPr lang="cs-CZ" sz="2400" b="1" dirty="0"/>
              <a:t>Dobrovolné svazky obcí a jimi zřizované a zakládané organizace doloží:</a:t>
            </a:r>
          </a:p>
          <a:p>
            <a:pPr lvl="0"/>
            <a:r>
              <a:rPr lang="cs-CZ" sz="2400" dirty="0"/>
              <a:t>zřizovací či zakládací listinu nebo jiný dokument o založení a dokument, který doloží veřejně prospěšnou činnost organizace v oblasti práce s dětmi a mládeží nebo v oblasti školství a prokáže, že účelem hlavní činnosti není vytváření zisku.</a:t>
            </a:r>
          </a:p>
          <a:p>
            <a:pPr marL="0" indent="0">
              <a:buNone/>
            </a:pPr>
            <a:r>
              <a:rPr lang="cs-CZ" sz="2400" b="1" dirty="0"/>
              <a:t>Veřejná výzkumná instituce doloží:</a:t>
            </a:r>
          </a:p>
          <a:p>
            <a:pPr lvl="0"/>
            <a:r>
              <a:rPr lang="cs-CZ" sz="2400" dirty="0"/>
              <a:t>zakladatelskou smlouvu, zakládací či zřizovací listinu nebo jiný dokument o založení.</a:t>
            </a:r>
          </a:p>
          <a:p>
            <a:pPr marL="0" indent="0">
              <a:buNone/>
            </a:pPr>
            <a:r>
              <a:rPr lang="cs-CZ" sz="2400" b="1" dirty="0"/>
              <a:t>Ostatní výše neuvedené právnické osoby doloží:</a:t>
            </a:r>
          </a:p>
          <a:p>
            <a:r>
              <a:rPr lang="cs-CZ" sz="2400" dirty="0"/>
              <a:t>výpis z Obchodního </a:t>
            </a:r>
            <a:r>
              <a:rPr lang="cs-CZ" sz="2400" dirty="0" smtClean="0"/>
              <a:t>rejstříku</a:t>
            </a:r>
            <a:r>
              <a:rPr lang="cs-CZ" sz="1600" dirty="0" smtClean="0"/>
              <a:t> </a:t>
            </a:r>
            <a:r>
              <a:rPr lang="cs-CZ" sz="1400" dirty="0" smtClean="0"/>
              <a:t>(</a:t>
            </a:r>
            <a:r>
              <a:rPr lang="cs-CZ" sz="1400" dirty="0"/>
              <a:t>v době podání žádosti nesmí být starší 3 </a:t>
            </a:r>
            <a:r>
              <a:rPr lang="cs-CZ" sz="1400" dirty="0" smtClean="0"/>
              <a:t>měsíců)</a:t>
            </a:r>
          </a:p>
          <a:p>
            <a:pPr marL="0" lvl="0" indent="0">
              <a:buNone/>
            </a:pPr>
            <a:r>
              <a:rPr lang="cs-CZ" sz="2400" b="1" dirty="0" smtClean="0"/>
              <a:t>Fyzické </a:t>
            </a:r>
            <a:r>
              <a:rPr lang="cs-CZ" sz="2400" b="1" dirty="0"/>
              <a:t>osoby podnikající doloží:</a:t>
            </a:r>
          </a:p>
          <a:p>
            <a:r>
              <a:rPr lang="cs-CZ" sz="2400" dirty="0"/>
              <a:t>výpis z Živnostenského </a:t>
            </a:r>
            <a:r>
              <a:rPr lang="cs-CZ" sz="2400" dirty="0" smtClean="0"/>
              <a:t>rejstříku </a:t>
            </a:r>
            <a:r>
              <a:rPr lang="cs-CZ" sz="1400" dirty="0"/>
              <a:t>(v době podání žádosti nesmí být starší 3 měsíců)</a:t>
            </a:r>
          </a:p>
          <a:p>
            <a:pPr lvl="0"/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17732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7685"/>
            <a:ext cx="9144000" cy="4861595"/>
          </a:xfrm>
        </p:spPr>
        <p:txBody>
          <a:bodyPr rtlCol="0">
            <a:noAutofit/>
          </a:bodyPr>
          <a:lstStyle/>
          <a:p>
            <a:pPr marL="18000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Povinné </a:t>
            </a:r>
            <a:r>
              <a:rPr lang="cs-CZ" sz="2400" b="1" dirty="0">
                <a:solidFill>
                  <a:srgbClr val="0070C0"/>
                </a:solidFill>
              </a:rPr>
              <a:t>přílohy žádosti</a:t>
            </a:r>
            <a:r>
              <a:rPr lang="cs-CZ" sz="2400" b="1" dirty="0" smtClean="0">
                <a:solidFill>
                  <a:srgbClr val="0070C0"/>
                </a:solidFill>
              </a:rPr>
              <a:t>:</a:t>
            </a:r>
          </a:p>
          <a:p>
            <a:pPr lvl="0"/>
            <a:endParaRPr lang="cs-CZ" sz="2400" b="1" dirty="0">
              <a:solidFill>
                <a:srgbClr val="0070C0"/>
              </a:solidFill>
            </a:endParaRP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340767"/>
            <a:ext cx="9144000" cy="486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endParaRPr lang="cs-CZ" sz="18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cs-CZ" sz="2400" b="1" dirty="0" smtClean="0"/>
              <a:t>Výpis z rejstříku trestů</a:t>
            </a:r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cs-CZ" sz="2400" b="1" dirty="0"/>
              <a:t>Studie </a:t>
            </a:r>
            <a:r>
              <a:rPr lang="cs-CZ" sz="2400" b="1" dirty="0" smtClean="0"/>
              <a:t>proveditelnosti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cs-CZ" sz="2400" b="1" dirty="0" smtClean="0"/>
              <a:t>Doklad o prokázání právních vztahů k majetku, který je předmětem projektu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cs-CZ" sz="2400" b="1" dirty="0" smtClean="0"/>
              <a:t>Územní </a:t>
            </a:r>
            <a:r>
              <a:rPr lang="cs-CZ" sz="2400" b="1" dirty="0"/>
              <a:t>rozhodnutí s nabytím právní moci nebo územní souhlas nebo účinná veřejnoprávní smlouva nahrazující územní </a:t>
            </a:r>
            <a:r>
              <a:rPr lang="cs-CZ" sz="2400" b="1" dirty="0" smtClean="0"/>
              <a:t>řízení</a:t>
            </a:r>
          </a:p>
          <a:p>
            <a:pPr lvl="1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cs-CZ" sz="2400" b="1" dirty="0" smtClean="0"/>
              <a:t>Žádost </a:t>
            </a:r>
            <a:r>
              <a:rPr lang="cs-CZ" sz="2400" b="1" dirty="0"/>
              <a:t>o stavební povolení nebo ohlášení, případně stavební povolení s nabytím právní moci nebo souhlas s provedením ohlášeného stavebního záměru nebo účinná veřejnoprávní smlouva nahrazující stavební povolení</a:t>
            </a:r>
            <a:endParaRPr lang="cs-CZ" sz="24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altLang="cs-CZ" sz="1800" dirty="0" smtClean="0"/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87685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Povinné přílohy žádosti</a:t>
            </a:r>
            <a:r>
              <a:rPr lang="cs-CZ" sz="2400" b="1" dirty="0" smtClean="0">
                <a:solidFill>
                  <a:srgbClr val="0070C0"/>
                </a:solidFill>
              </a:rPr>
              <a:t>:</a:t>
            </a:r>
          </a:p>
          <a:p>
            <a:pPr lvl="0"/>
            <a:endParaRPr lang="cs-CZ" sz="2400" b="1" dirty="0">
              <a:solidFill>
                <a:srgbClr val="0070C0"/>
              </a:solidFill>
            </a:endParaRPr>
          </a:p>
          <a:p>
            <a:pPr marL="755650" lvl="1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b="1" dirty="0">
                <a:cs typeface="Arial" charset="0"/>
              </a:rPr>
              <a:t>9.	 Projektová dokumentace pro vydání stavebního povolení nebo pro ohlášení stavby</a:t>
            </a:r>
          </a:p>
          <a:p>
            <a:pPr marL="755650" lvl="1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b="1" dirty="0">
                <a:cs typeface="Arial" charset="0"/>
              </a:rPr>
              <a:t>10.	Položkový rozpočet stavby</a:t>
            </a:r>
          </a:p>
          <a:p>
            <a:pPr marL="755650" lvl="1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b="1" dirty="0">
                <a:cs typeface="Arial" charset="0"/>
              </a:rPr>
              <a:t>11.	Průzkum trhu</a:t>
            </a:r>
          </a:p>
          <a:p>
            <a:pPr marL="755650" lvl="1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b="1" dirty="0">
                <a:cs typeface="Arial" charset="0"/>
              </a:rPr>
              <a:t>12.	Seznam objednávek – přímých nákupů</a:t>
            </a:r>
          </a:p>
          <a:p>
            <a:pPr marL="755650" lvl="1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r>
              <a:rPr lang="cs-CZ" sz="2400" b="1" dirty="0">
                <a:cs typeface="Arial" charset="0"/>
              </a:rPr>
              <a:t>13.	Výpis z Rejstříku škol a školských zařízení</a:t>
            </a:r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None/>
              <a:defRPr/>
            </a:pPr>
            <a:endParaRPr lang="cs-CZ" sz="24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340767"/>
            <a:ext cx="9144000" cy="48615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  <a:defRPr/>
            </a:pPr>
            <a:endParaRPr lang="cs-CZ" sz="1800" b="1" dirty="0" smtClean="0"/>
          </a:p>
          <a:p>
            <a:pPr marL="400050" lvl="1" indent="0" algn="just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cs-CZ" sz="2400" b="1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4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sz="2000" dirty="0" smtClean="0"/>
          </a:p>
          <a:p>
            <a:pPr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6"/>
              <a:defRPr/>
            </a:pPr>
            <a:endParaRPr lang="cs-CZ" altLang="cs-CZ" sz="1800" dirty="0" smtClean="0"/>
          </a:p>
          <a:p>
            <a:pPr marL="355600" indent="-355600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Indikátory</a:t>
            </a:r>
            <a:endParaRPr lang="cs-CZ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r>
              <a:rPr lang="cs-CZ" sz="2400" b="1" dirty="0" smtClean="0"/>
              <a:t>5 00 01 - Kapacita </a:t>
            </a:r>
            <a:r>
              <a:rPr lang="cs-CZ" sz="2400" b="1" dirty="0"/>
              <a:t>podporovaných zařízení péče o děti nebo vzdělávacích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naplnění </a:t>
            </a:r>
            <a:r>
              <a:rPr lang="cs-CZ" sz="2400" dirty="0"/>
              <a:t>na </a:t>
            </a:r>
            <a:r>
              <a:rPr lang="cs-CZ" sz="2400" dirty="0" smtClean="0"/>
              <a:t>95 - 105 %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 smtClean="0"/>
              <a:t>500 00 - Počet </a:t>
            </a:r>
            <a:r>
              <a:rPr lang="cs-CZ" sz="2400" b="1" dirty="0"/>
              <a:t>podpořených  vzdělávacích zařízení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n</a:t>
            </a:r>
            <a:r>
              <a:rPr lang="cs-CZ" sz="2400" dirty="0" smtClean="0"/>
              <a:t>aplnění na 100 %</a:t>
            </a:r>
            <a:endParaRPr lang="cs-CZ" sz="2400" dirty="0"/>
          </a:p>
          <a:p>
            <a:pPr marL="0" lvl="0" indent="0">
              <a:buNone/>
            </a:pPr>
            <a:r>
              <a:rPr lang="cs-CZ" sz="2400" b="1" dirty="0" smtClean="0"/>
              <a:t>5 01 20 - Počet </a:t>
            </a:r>
            <a:r>
              <a:rPr lang="cs-CZ" sz="2400" b="1" dirty="0"/>
              <a:t>osob využívající zařízení péče o děti do 3 let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nepovinný k naplnění – </a:t>
            </a:r>
            <a:r>
              <a:rPr lang="cs-CZ" sz="2400" dirty="0" smtClean="0"/>
              <a:t>cílová hodnota je orientační, </a:t>
            </a:r>
            <a:r>
              <a:rPr lang="cs-CZ" sz="2400" dirty="0"/>
              <a:t>nejsou na </a:t>
            </a:r>
            <a:r>
              <a:rPr lang="cs-CZ" sz="2400" dirty="0" smtClean="0"/>
              <a:t>indikátor </a:t>
            </a:r>
            <a:r>
              <a:rPr lang="cs-CZ" sz="2400" dirty="0"/>
              <a:t>vázány </a:t>
            </a:r>
            <a:r>
              <a:rPr lang="cs-CZ" sz="2400" dirty="0" smtClean="0"/>
              <a:t>sankce</a:t>
            </a:r>
            <a:endParaRPr lang="cs-CZ" sz="2400" dirty="0">
              <a:cs typeface="Arial" charset="0"/>
            </a:endParaRPr>
          </a:p>
          <a:p>
            <a:pPr marL="355600" indent="-355600" eaLnBrk="1" fontAlgn="auto" hangingPunct="1">
              <a:spcAft>
                <a:spcPts val="600"/>
              </a:spcAft>
              <a:buClr>
                <a:schemeClr val="tx2"/>
              </a:buClr>
              <a:buFont typeface="Arial" charset="0"/>
              <a:buNone/>
              <a:defRPr/>
            </a:pPr>
            <a:endParaRPr lang="cs-CZ" sz="1800" dirty="0" smtClean="0">
              <a:latin typeface="Arial" charset="0"/>
              <a:cs typeface="Arial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16524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</p:txBody>
      </p:sp>
    </p:spTree>
    <p:extLst>
      <p:ext uri="{BB962C8B-B14F-4D97-AF65-F5344CB8AC3E}">
        <p14:creationId xmlns:p14="http://schemas.microsoft.com/office/powerpoint/2010/main" val="30507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Udržitelnost</a:t>
            </a:r>
          </a:p>
          <a:p>
            <a:pPr>
              <a:spcBef>
                <a:spcPts val="1200"/>
              </a:spcBef>
            </a:pPr>
            <a:r>
              <a:rPr lang="cs-CZ" sz="2400" b="1" dirty="0" smtClean="0"/>
              <a:t>5 let od provedení poslední platby příjemci;</a:t>
            </a:r>
          </a:p>
          <a:p>
            <a:pPr>
              <a:spcBef>
                <a:spcPts val="600"/>
              </a:spcBef>
            </a:pPr>
            <a:r>
              <a:rPr lang="cs-CZ" sz="2400" b="1" dirty="0" smtClean="0"/>
              <a:t>Povinnosti příjemce definovány v Obecných pravidlech (kapitola 20);</a:t>
            </a:r>
          </a:p>
          <a:p>
            <a:r>
              <a:rPr lang="cs-CZ" sz="2400" b="1" dirty="0" smtClean="0"/>
              <a:t>Příjemce podpory je zejména povinen udržet výstupy projektu po dobu udržitelnosti.</a:t>
            </a:r>
          </a:p>
          <a:p>
            <a:endParaRPr lang="cs-CZ" sz="2400" b="1" dirty="0">
              <a:latin typeface="Arial" charset="0"/>
              <a:cs typeface="Arial" charset="0"/>
            </a:endParaRPr>
          </a:p>
          <a:p>
            <a:r>
              <a:rPr lang="cs-CZ" sz="2400" b="1" dirty="0" smtClean="0">
                <a:latin typeface="Arial" charset="0"/>
                <a:cs typeface="Arial" charset="0"/>
              </a:rPr>
              <a:t>Doporučení</a:t>
            </a:r>
            <a:r>
              <a:rPr lang="cs-CZ" sz="2400" dirty="0" smtClean="0">
                <a:latin typeface="Arial" charset="0"/>
                <a:cs typeface="Arial" charset="0"/>
              </a:rPr>
              <a:t>: sjednat si pojištění majetku pořízeného z IROP.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316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7"/>
            <a:ext cx="9144000" cy="486159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cs-CZ" sz="2000" b="1" dirty="0" smtClean="0"/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Příjmy projektu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p</a:t>
            </a:r>
            <a:r>
              <a:rPr lang="cs-CZ" sz="2400" dirty="0" smtClean="0"/>
              <a:t>říjmy podle článku 61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j</a:t>
            </a:r>
            <a:r>
              <a:rPr lang="cs-CZ" sz="2400" dirty="0" smtClean="0"/>
              <a:t>iné peněžní příjmy</a:t>
            </a:r>
          </a:p>
          <a:p>
            <a:pPr marL="0" indent="0">
              <a:buNone/>
            </a:pPr>
            <a:endParaRPr lang="cs-CZ" sz="24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rgbClr val="0070C0"/>
                </a:solidFill>
              </a:rPr>
              <a:t>	</a:t>
            </a:r>
            <a:r>
              <a:rPr lang="cs-CZ" sz="2400" b="1" dirty="0" smtClean="0">
                <a:solidFill>
                  <a:srgbClr val="0070C0"/>
                </a:solidFill>
              </a:rPr>
              <a:t>CBA</a:t>
            </a:r>
          </a:p>
          <a:p>
            <a:r>
              <a:rPr lang="cs-CZ" sz="2400" dirty="0"/>
              <a:t>f</a:t>
            </a:r>
            <a:r>
              <a:rPr lang="cs-CZ" sz="2400" dirty="0" smtClean="0"/>
              <a:t>inanční analýza v MS 2014+</a:t>
            </a:r>
          </a:p>
          <a:p>
            <a:r>
              <a:rPr lang="cs-CZ" sz="2400" dirty="0"/>
              <a:t>u</a:t>
            </a:r>
            <a:r>
              <a:rPr lang="cs-CZ" sz="2400" dirty="0" smtClean="0"/>
              <a:t>kazatel FNPV </a:t>
            </a:r>
            <a:r>
              <a:rPr lang="cs-CZ" sz="2400" dirty="0" smtClean="0">
                <a:cs typeface="Times New Roman"/>
              </a:rPr>
              <a:t>&lt; 0</a:t>
            </a:r>
            <a:endParaRPr lang="cs-CZ" sz="2400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3924300" y="406400"/>
            <a:ext cx="4968875" cy="80803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dirty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7476" y="239713"/>
            <a:ext cx="91440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500" kern="1200" cap="all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 b="1" dirty="0">
                <a:solidFill>
                  <a:srgbClr val="0070C0"/>
                </a:solidFill>
                <a:latin typeface="Myriad Pro"/>
              </a:rPr>
              <a:t>14. A 15. výzva IROP                       </a:t>
            </a:r>
            <a:r>
              <a:rPr lang="cs-CZ" sz="2600" b="1" dirty="0">
                <a:solidFill>
                  <a:srgbClr val="0070C0"/>
                </a:solidFill>
                <a:latin typeface="Myriad Pro"/>
              </a:rPr>
              <a:t>„INFRASTRUKTURA PRO PŘEDŠKOLNÍ VZDĚLÁVÁNÍ“</a:t>
            </a:r>
          </a:p>
          <a:p>
            <a:pPr fontAlgn="auto">
              <a:spcAft>
                <a:spcPts val="0"/>
              </a:spcAft>
              <a:defRPr/>
            </a:pPr>
            <a:endParaRPr lang="cs-CZ" sz="2800" b="1" dirty="0">
              <a:solidFill>
                <a:srgbClr val="0070C0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3937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4400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DĚKUJEME </a:t>
            </a:r>
            <a:r>
              <a:rPr lang="cs-CZ" sz="4400" dirty="0" smtClean="0">
                <a:solidFill>
                  <a:srgbClr val="000000"/>
                </a:solidFill>
                <a:latin typeface="Myriad Pro Black"/>
                <a:cs typeface="Myriad Pro Black"/>
              </a:rPr>
              <a:t>VÁM ZA POZORNOST</a:t>
            </a:r>
            <a:r>
              <a:rPr lang="cs-CZ" sz="4400" b="1" dirty="0" smtClean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b="1" dirty="0" smtClean="0">
                <a:solidFill>
                  <a:srgbClr val="000000"/>
                </a:solidFill>
                <a:cs typeface="Myriad Pro"/>
              </a:rPr>
            </a:br>
            <a:r>
              <a:rPr lang="cs-CZ" sz="4400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sz="4400" dirty="0">
                <a:solidFill>
                  <a:srgbClr val="000000"/>
                </a:solidFill>
                <a:cs typeface="Myriad Pro"/>
              </a:rPr>
            </a:br>
            <a:endParaRPr lang="cs-CZ" sz="4400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000000"/>
                </a:solidFill>
                <a:cs typeface="Myriad Pro"/>
              </a:rPr>
              <a:t>Mgr. Martina Fišerová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000000"/>
                </a:solidFill>
                <a:cs typeface="Myriad Pro"/>
              </a:rPr>
              <a:t>Mgr</a:t>
            </a:r>
            <a:r>
              <a:rPr lang="cs-CZ" sz="3400" b="1" dirty="0">
                <a:solidFill>
                  <a:srgbClr val="000000"/>
                </a:solidFill>
                <a:cs typeface="Myriad Pro"/>
              </a:rPr>
              <a:t>. </a:t>
            </a:r>
            <a:r>
              <a:rPr lang="cs-CZ" sz="3400" b="1" dirty="0" smtClean="0">
                <a:solidFill>
                  <a:srgbClr val="000000"/>
                </a:solidFill>
                <a:cs typeface="Myriad Pro"/>
              </a:rPr>
              <a:t>Ondřej Pešek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000000"/>
                </a:solidFill>
                <a:cs typeface="Myriad Pro"/>
              </a:rPr>
              <a:t>Mgr. Jakub </a:t>
            </a:r>
            <a:r>
              <a:rPr lang="cs-CZ" sz="3400" b="1" dirty="0" smtClean="0">
                <a:solidFill>
                  <a:srgbClr val="000000"/>
                </a:solidFill>
                <a:cs typeface="Myriad Pro"/>
              </a:rPr>
              <a:t>Horáček</a:t>
            </a:r>
          </a:p>
          <a:p>
            <a:pPr marL="0" indent="0" algn="ctr">
              <a:buNone/>
            </a:pPr>
            <a:r>
              <a:rPr lang="cs-CZ" sz="3400" b="1" dirty="0" smtClean="0">
                <a:solidFill>
                  <a:srgbClr val="000000"/>
                </a:solidFill>
                <a:cs typeface="Myriad Pro"/>
              </a:rPr>
              <a:t>Ing. Helena Čikarová</a:t>
            </a:r>
            <a:endParaRPr lang="cs-CZ" sz="3400" b="1" dirty="0" smtClean="0">
              <a:solidFill>
                <a:srgbClr val="000000"/>
              </a:solidFill>
              <a:cs typeface="Myriad Pro"/>
            </a:endParaRPr>
          </a:p>
          <a:p>
            <a:pPr marL="0" indent="0" algn="ctr">
              <a:buNone/>
            </a:pP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 smtClean="0">
                <a:solidFill>
                  <a:srgbClr val="000000"/>
                </a:solidFill>
                <a:cs typeface="Myriad Pro"/>
              </a:rPr>
              <a:t>Ministerstvo pro místní rozvoj ČR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rgbClr val="000000"/>
                </a:solidFill>
                <a:cs typeface="Myriad Pro"/>
              </a:rPr>
              <a:t>Odbor řízení operačních programů 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>E-mail</a:t>
            </a:r>
            <a:r>
              <a:rPr lang="cs-CZ" dirty="0" smtClean="0">
                <a:solidFill>
                  <a:srgbClr val="000000"/>
                </a:solidFill>
                <a:cs typeface="Myriad Pro"/>
              </a:rPr>
              <a:t>: </a:t>
            </a:r>
            <a:r>
              <a:rPr lang="cs-CZ" dirty="0" err="1" smtClean="0">
                <a:solidFill>
                  <a:srgbClr val="000000"/>
                </a:solidFill>
                <a:cs typeface="Myriad Pro"/>
              </a:rPr>
              <a:t>irop</a:t>
            </a:r>
            <a:r>
              <a:rPr lang="pl-PL" dirty="0" smtClean="0">
                <a:solidFill>
                  <a:srgbClr val="000000"/>
                </a:solidFill>
                <a:cs typeface="Myriad Pro"/>
              </a:rPr>
              <a:t>@mmr.cz</a:t>
            </a: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r>
              <a:rPr lang="cs-CZ" dirty="0">
                <a:solidFill>
                  <a:srgbClr val="000000"/>
                </a:solidFill>
                <a:cs typeface="Myriad Pro"/>
              </a:rPr>
              <a:t/>
            </a:r>
            <a:br>
              <a:rPr lang="cs-CZ" dirty="0">
                <a:solidFill>
                  <a:srgbClr val="000000"/>
                </a:solidFill>
                <a:cs typeface="Myriad Pro"/>
              </a:rPr>
            </a:br>
            <a:endParaRPr lang="cs-CZ" dirty="0"/>
          </a:p>
        </p:txBody>
      </p:sp>
      <p:pic>
        <p:nvPicPr>
          <p:cNvPr id="2050" name="Picture 2" descr="C:\Users\paldav\Desktop\Loga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9280"/>
            <a:ext cx="4264575" cy="70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93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1143000"/>
          </a:xfrm>
        </p:spPr>
        <p:txBody>
          <a:bodyPr/>
          <a:lstStyle/>
          <a:p>
            <a:r>
              <a:rPr lang="it-IT" sz="3200" dirty="0">
                <a:solidFill>
                  <a:srgbClr val="0070C0"/>
                </a:solidFill>
              </a:rPr>
              <a:t>Pravidla pro žadatele a příjemce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7220063"/>
              </p:ext>
            </p:extLst>
          </p:nvPr>
        </p:nvGraphicFramePr>
        <p:xfrm>
          <a:off x="457200" y="1337437"/>
          <a:ext cx="8229600" cy="50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Kapitoly</a:t>
                      </a:r>
                      <a:r>
                        <a:rPr lang="cs-CZ" baseline="0" dirty="0" smtClean="0"/>
                        <a:t> Obecných pravidel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Vyhlášení výzvy a předkládání žádostí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Publicita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Hodnocení a výběr projektů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Sankce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Příprava</a:t>
                      </a:r>
                      <a:r>
                        <a:rPr lang="cs-CZ" baseline="0" dirty="0" smtClean="0"/>
                        <a:t> a realizace projektu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Monitorování projektů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Investiční</a:t>
                      </a:r>
                      <a:r>
                        <a:rPr lang="cs-CZ" baseline="0" dirty="0" smtClean="0"/>
                        <a:t> plánování 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Indikátory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Dodatečné stavební práce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Změny v projektu</a:t>
                      </a:r>
                      <a:endParaRPr lang="cs-CZ" dirty="0"/>
                    </a:p>
                  </a:txBody>
                  <a:tcPr/>
                </a:tc>
              </a:tr>
              <a:tr h="6431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Odstoupení, ukončení realizace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Nesrovnalosti,</a:t>
                      </a:r>
                      <a:r>
                        <a:rPr lang="cs-CZ" baseline="0" dirty="0" smtClean="0"/>
                        <a:t> porušení rozpočtové kázně, porušení právního aktu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Veřejná podpora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Financování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Účetnictví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Příjmy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Způsobilé výdaje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Udržitelnost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Přenesená daňová povinnost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Námitky a stížnosti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Archivace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Kontroly a audity</a:t>
                      </a:r>
                      <a:endParaRPr lang="cs-CZ" dirty="0"/>
                    </a:p>
                  </a:txBody>
                  <a:tcPr/>
                </a:tc>
              </a:tr>
              <a:tr h="356049">
                <a:tc>
                  <a:txBody>
                    <a:bodyPr/>
                    <a:lstStyle/>
                    <a:p>
                      <a:r>
                        <a:rPr lang="cs-CZ" dirty="0" smtClean="0"/>
                        <a:t>Vazba</a:t>
                      </a:r>
                      <a:r>
                        <a:rPr lang="cs-CZ" baseline="0" dirty="0" smtClean="0"/>
                        <a:t> na integrované nástroje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Právní a metodický rámec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0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Harmonogram výzev IROP 2015</a:t>
            </a:r>
            <a:endParaRPr lang="it-IT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621731"/>
              </p:ext>
            </p:extLst>
          </p:nvPr>
        </p:nvGraphicFramePr>
        <p:xfrm>
          <a:off x="402817" y="1330084"/>
          <a:ext cx="8338367" cy="47189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989"/>
                <a:gridCol w="5677312"/>
                <a:gridCol w="1220066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Číslo</a:t>
                      </a:r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Vyhlášené výzvy IROP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Vybrané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úseky silnic II. a III. třídy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7/2015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Územní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plány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7/2015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Regulační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plány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Aktivity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vedoucí k úplnému elektronickému podání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Vysoc</a:t>
                      </a:r>
                      <a:r>
                        <a:rPr lang="cs-CZ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 specializovaná péče v oblastech onkogynekologie a perinatologie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Provozní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 animační výdaje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Deinstitucionalizace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sociálních služeb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Technická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pomoc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9/2015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Územní studie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Kyberbezpečnost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Sociální podnikání pro SVL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Sociální podnikání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64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>Harmonogram výzev IROP 2015</a:t>
            </a:r>
            <a:endParaRPr lang="it-IT" sz="3200" dirty="0">
              <a:solidFill>
                <a:srgbClr val="0070C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633066"/>
              </p:ext>
            </p:extLst>
          </p:nvPr>
        </p:nvGraphicFramePr>
        <p:xfrm>
          <a:off x="402817" y="1330084"/>
          <a:ext cx="8338367" cy="3971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989"/>
                <a:gridCol w="5677312"/>
                <a:gridCol w="1220066"/>
              </a:tblGrid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Číslo</a:t>
                      </a:r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Vyhlášené výzvy IROP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Revitalizace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vybraných památek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11/2015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Infrastruktura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pro předškolní vzdělávání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Infrastruktura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pro předškolní vzdělávání v sociálně vyloučených lokalitách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2000" u="none" strike="noStrike" dirty="0" smtClean="0"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Číslo výzvy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Plánované výzvy IROP do konce 2015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Vyhlášení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Energetické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úspory v bytových domech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Elektronizace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odvětví – </a:t>
                      </a:r>
                      <a:r>
                        <a:rPr lang="cs-CZ" sz="20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eLegislativa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cs-CZ" sz="20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eSbírka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, archivace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Podpora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bezpečnosti dopravy a cyklodopravy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165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Technika</a:t>
                      </a:r>
                      <a:r>
                        <a:rPr lang="cs-CZ" sz="2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pro IZS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u="none" strike="noStrike" dirty="0" smtClean="0">
                          <a:effectLst/>
                        </a:rPr>
                        <a:t>12/2015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9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22"/>
            <a:ext cx="8229600" cy="1155801"/>
          </a:xfrm>
        </p:spPr>
        <p:txBody>
          <a:bodyPr/>
          <a:lstStyle/>
          <a:p>
            <a:r>
              <a:rPr lang="cs-CZ" sz="3200" dirty="0" smtClean="0">
                <a:solidFill>
                  <a:srgbClr val="0070C0"/>
                </a:solidFill>
              </a:rPr>
              <a:t/>
            </a:r>
            <a:br>
              <a:rPr lang="cs-CZ" sz="3200" dirty="0" smtClean="0">
                <a:solidFill>
                  <a:srgbClr val="0070C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</a:rPr>
              <a:t>Strukt</a:t>
            </a:r>
            <a:r>
              <a:rPr lang="cs-CZ" sz="3200" dirty="0" smtClean="0">
                <a:solidFill>
                  <a:srgbClr val="0070C0"/>
                </a:solidFill>
              </a:rPr>
              <a:t>U</a:t>
            </a:r>
            <a:r>
              <a:rPr lang="en-US" sz="3200" dirty="0" smtClean="0">
                <a:solidFill>
                  <a:srgbClr val="0070C0"/>
                </a:solidFill>
              </a:rPr>
              <a:t>ra </a:t>
            </a:r>
            <a:r>
              <a:rPr lang="en-US" sz="3200" dirty="0">
                <a:solidFill>
                  <a:srgbClr val="0070C0"/>
                </a:solidFill>
              </a:rPr>
              <a:t>IROP</a:t>
            </a:r>
            <a:br>
              <a:rPr lang="en-US" sz="3200" dirty="0">
                <a:solidFill>
                  <a:srgbClr val="0070C0"/>
                </a:solidFill>
              </a:rPr>
            </a:b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324"/>
            <a:ext cx="8229600" cy="4893868"/>
          </a:xfrm>
        </p:spPr>
        <p:txBody>
          <a:bodyPr>
            <a:normAutofit/>
          </a:bodyPr>
          <a:lstStyle/>
          <a:p>
            <a:pPr marL="0" indent="0" algn="just" eaLnBrk="0" fontAlgn="base" hangingPunct="0">
              <a:lnSpc>
                <a:spcPct val="170000"/>
              </a:lnSpc>
              <a:spcAft>
                <a:spcPct val="0"/>
              </a:spcAft>
              <a:buNone/>
            </a:pPr>
            <a:endParaRPr lang="pl-PL" sz="7600" b="1" dirty="0" smtClean="0"/>
          </a:p>
          <a:p>
            <a:pPr marL="0" indent="0" eaLnBrk="0" fontAlgn="base" hangingPunct="0">
              <a:spcAft>
                <a:spcPct val="0"/>
              </a:spcAft>
              <a:buNone/>
            </a:pPr>
            <a:endParaRPr lang="pl-PL" sz="7600" b="1" dirty="0"/>
          </a:p>
        </p:txBody>
      </p:sp>
      <p:pic>
        <p:nvPicPr>
          <p:cNvPr id="6" name="Picture 2" descr="\\nt1\O\Loga 2014_2020\IROP\Logolinky\RGB\JPG\IROP_CZ_RO_B_C RGB_mal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617285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500" b="1" i="0" kern="1200" cap="all">
                <a:solidFill>
                  <a:schemeClr val="tx1"/>
                </a:solidFill>
                <a:latin typeface="Myriad Pro"/>
                <a:ea typeface="+mj-ea"/>
                <a:cs typeface="+mj-cs"/>
              </a:defRPr>
            </a:lvl1pPr>
          </a:lstStyle>
          <a:p>
            <a:pPr>
              <a:defRPr/>
            </a:pPr>
            <a:endParaRPr lang="cs-CZ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439848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211"/>
            <a:ext cx="8229600" cy="919240"/>
          </a:xfrm>
        </p:spPr>
        <p:txBody>
          <a:bodyPr/>
          <a:lstStyle/>
          <a:p>
            <a:pPr lvl="0"/>
            <a:r>
              <a:rPr lang="cs-CZ" sz="2000" b="1" dirty="0">
                <a:solidFill>
                  <a:srgbClr val="0070C0"/>
                </a:solidFill>
              </a:rPr>
              <a:t>Prioritní osa </a:t>
            </a:r>
            <a:r>
              <a:rPr lang="cs-CZ" sz="2000" b="1" dirty="0" smtClean="0">
                <a:solidFill>
                  <a:srgbClr val="0070C0"/>
                </a:solidFill>
              </a:rPr>
              <a:t>1: </a:t>
            </a:r>
            <a:r>
              <a:rPr lang="cs-CZ" sz="2000" dirty="0" smtClean="0">
                <a:solidFill>
                  <a:srgbClr val="0070C0"/>
                </a:solidFill>
              </a:rPr>
              <a:t>Konkurenceschopné</a:t>
            </a:r>
            <a:r>
              <a:rPr lang="cs-CZ" sz="2000" dirty="0">
                <a:solidFill>
                  <a:srgbClr val="0070C0"/>
                </a:solidFill>
              </a:rPr>
              <a:t>, dostupné a bezpečné regiony</a:t>
            </a:r>
            <a:r>
              <a:rPr lang="cs-CZ" sz="3600" dirty="0">
                <a:solidFill>
                  <a:srgbClr val="0070C0"/>
                </a:solidFill>
              </a:rPr>
              <a:t/>
            </a:r>
            <a:br>
              <a:rPr lang="cs-CZ" sz="36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984" y="704057"/>
            <a:ext cx="4653015" cy="305689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901" y="3751422"/>
            <a:ext cx="5281286" cy="3106578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7072"/>
            <a:ext cx="4581524" cy="3054350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5227-2C6F-B94D-9D8F-826F917070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9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IROP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1429</Words>
  <Application>Microsoft Office PowerPoint</Application>
  <PresentationFormat>Předvádění na obrazovce (4:3)</PresentationFormat>
  <Paragraphs>491</Paragraphs>
  <Slides>48</Slides>
  <Notes>32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MotivIROP</vt:lpstr>
      <vt:lpstr>    SEMINÁŘ PRO ŽADATELE  14. a 15. výzva IROP  „INFRASTRUKTURA PRO PŘEDŠKOLNÍ VZDĚLÁVÁNÍ“    </vt:lpstr>
      <vt:lpstr>Program SEMINÁŘE</vt:lpstr>
      <vt:lpstr>Pravidla pro žadatele a příjemce</vt:lpstr>
      <vt:lpstr>Role MMR a CRR</vt:lpstr>
      <vt:lpstr>Pravidla pro žadatele a příjemce</vt:lpstr>
      <vt:lpstr>Harmonogram výzev IROP 2015</vt:lpstr>
      <vt:lpstr>Harmonogram výzev IROP 2015</vt:lpstr>
      <vt:lpstr> StruktUra IROP </vt:lpstr>
      <vt:lpstr>Prioritní osa 1: Konkurenceschopné, dostupné a bezpečné regiony </vt:lpstr>
      <vt:lpstr>Prioritní osa 1</vt:lpstr>
      <vt:lpstr>Prioritní osa 2: Zkvalitnění veřejných služeb a podmínek života pro obyvatele regionů </vt:lpstr>
      <vt:lpstr> Prioritní osa 2 </vt:lpstr>
      <vt:lpstr>PRIORITNÍ OSA 3: Dobrá správa území a zefektivnění veřejných institucí </vt:lpstr>
      <vt:lpstr>Prioritní osa 3</vt:lpstr>
      <vt:lpstr> Prioritní osa 4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programového období 2014-2020</dc:title>
  <dc:creator>Ondřej Pešek</dc:creator>
  <cp:lastModifiedBy>Ondřej Pešek</cp:lastModifiedBy>
  <cp:revision>307</cp:revision>
  <cp:lastPrinted>2015-12-03T13:28:05Z</cp:lastPrinted>
  <dcterms:created xsi:type="dcterms:W3CDTF">2014-10-03T06:20:14Z</dcterms:created>
  <dcterms:modified xsi:type="dcterms:W3CDTF">2015-12-08T07:34:55Z</dcterms:modified>
</cp:coreProperties>
</file>