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21"/>
  </p:notesMasterIdLst>
  <p:handoutMasterIdLst>
    <p:handoutMasterId r:id="rId22"/>
  </p:handoutMasterIdLst>
  <p:sldIdLst>
    <p:sldId id="258" r:id="rId3"/>
    <p:sldId id="496" r:id="rId4"/>
    <p:sldId id="494" r:id="rId5"/>
    <p:sldId id="423" r:id="rId6"/>
    <p:sldId id="495" r:id="rId7"/>
    <p:sldId id="497" r:id="rId8"/>
    <p:sldId id="468" r:id="rId9"/>
    <p:sldId id="470" r:id="rId10"/>
    <p:sldId id="471" r:id="rId11"/>
    <p:sldId id="472" r:id="rId12"/>
    <p:sldId id="473" r:id="rId13"/>
    <p:sldId id="498" r:id="rId14"/>
    <p:sldId id="500" r:id="rId15"/>
    <p:sldId id="499" r:id="rId16"/>
    <p:sldId id="490" r:id="rId17"/>
    <p:sldId id="478" r:id="rId18"/>
    <p:sldId id="460" r:id="rId19"/>
    <p:sldId id="274" r:id="rId2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A9"/>
    <a:srgbClr val="3DA200"/>
    <a:srgbClr val="B3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5" autoAdjust="0"/>
    <p:restoredTop sz="90929" autoAdjust="0"/>
  </p:normalViewPr>
  <p:slideViewPr>
    <p:cSldViewPr>
      <p:cViewPr>
        <p:scale>
          <a:sx n="75" d="100"/>
          <a:sy n="75" d="100"/>
        </p:scale>
        <p:origin x="-1944" y="-912"/>
      </p:cViewPr>
      <p:guideLst>
        <p:guide orient="horz" pos="1525"/>
        <p:guide pos="34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2814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6BE6-78E2-4803-BA78-CC33E2D72512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5DAF1-4CFE-43E1-8A28-C0EF6A7F1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142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94EAA-3A60-471A-825E-C46F3CBF8F03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6B51A-2E60-4DFC-84F8-2995E054C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B51A-2E60-4DFC-84F8-2995E054CE1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04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B51A-2E60-4DFC-84F8-2995E054CE1F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986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73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13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426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prstClr val="black"/>
              </a:solidFill>
            </a:endParaRPr>
          </a:p>
        </p:txBody>
      </p:sp>
      <p:pic>
        <p:nvPicPr>
          <p:cNvPr id="5" name="Picture 8" descr="Banner_FS_ERDF_RGB_3_horiz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90663"/>
            <a:ext cx="83534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1692275" y="5734050"/>
            <a:ext cx="7056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solidFill>
                  <a:srgbClr val="73767D"/>
                </a:solidFill>
                <a:latin typeface="JohnSans Text Pro" pitchFamily="50" charset="-18"/>
              </a:rPr>
              <a:t>Ministerstvo životního prostředí</a:t>
            </a:r>
            <a:r>
              <a:rPr lang="cs-CZ" sz="1200" smtClean="0">
                <a:solidFill>
                  <a:srgbClr val="73767D"/>
                </a:solidFill>
                <a:latin typeface="JohnSans Text Pro" pitchFamily="50" charset="-18"/>
              </a:rPr>
              <a:t> </a:t>
            </a:r>
            <a:r>
              <a:rPr lang="cs-CZ" sz="800" smtClean="0">
                <a:solidFill>
                  <a:srgbClr val="73767D"/>
                </a:solidFill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JohnSans Text Pro" pitchFamily="50" charset="-18"/>
              </a:rPr>
              <a:t>  </a:t>
            </a:r>
            <a:r>
              <a:rPr lang="cs-CZ" sz="1400" smtClean="0">
                <a:solidFill>
                  <a:srgbClr val="73767D"/>
                </a:solidFill>
                <a:latin typeface="JohnSans Text Pro" pitchFamily="50" charset="-18"/>
              </a:rPr>
              <a:t>Státní fond životního prostředí ČR</a:t>
            </a:r>
            <a:endParaRPr lang="cs-CZ" sz="1400" smtClean="0">
              <a:solidFill>
                <a:srgbClr val="0046AD"/>
              </a:solidFill>
              <a:latin typeface="JohnSans Text Pro" pitchFamily="50" charset="-18"/>
            </a:endParaRPr>
          </a:p>
          <a:p>
            <a:pPr eaLnBrk="1" hangingPunct="1">
              <a:defRPr/>
            </a:pPr>
            <a:r>
              <a:rPr lang="cs-CZ" sz="1400" b="1" smtClean="0">
                <a:solidFill>
                  <a:srgbClr val="0046AD"/>
                </a:solidFill>
                <a:latin typeface="JohnSans Text Pro" pitchFamily="50" charset="-18"/>
              </a:rPr>
              <a:t>www.opzp.cz</a:t>
            </a:r>
            <a:r>
              <a:rPr lang="cs-CZ" sz="1200" smtClean="0">
                <a:solidFill>
                  <a:srgbClr val="73767D"/>
                </a:solidFill>
                <a:latin typeface="JohnSans Text Pro" pitchFamily="50" charset="-18"/>
              </a:rPr>
              <a:t> </a:t>
            </a:r>
            <a:r>
              <a:rPr lang="cs-CZ" sz="800" smtClean="0">
                <a:solidFill>
                  <a:srgbClr val="73767D"/>
                </a:solidFill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JohnSans Text Pro" pitchFamily="50" charset="-18"/>
              </a:rPr>
              <a:t>  </a:t>
            </a:r>
            <a:r>
              <a:rPr lang="cs-CZ" sz="1400" b="1" smtClean="0">
                <a:solidFill>
                  <a:srgbClr val="3F9C35"/>
                </a:solidFill>
                <a:latin typeface="JohnSans Text Pro" pitchFamily="50" charset="-18"/>
              </a:rPr>
              <a:t>zelená linka 800 260 500</a:t>
            </a:r>
            <a:r>
              <a:rPr lang="cs-CZ" sz="1200" smtClean="0">
                <a:solidFill>
                  <a:srgbClr val="73767D"/>
                </a:solidFill>
                <a:latin typeface="JohnSans Text Pro" pitchFamily="50" charset="-18"/>
              </a:rPr>
              <a:t> </a:t>
            </a:r>
            <a:r>
              <a:rPr lang="cs-CZ" sz="800" smtClean="0">
                <a:solidFill>
                  <a:srgbClr val="73767D"/>
                </a:solidFill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JohnSans Text Pro" pitchFamily="50" charset="-18"/>
              </a:rPr>
              <a:t>  </a:t>
            </a:r>
            <a:r>
              <a:rPr lang="cs-CZ" sz="1400" b="1" smtClean="0">
                <a:solidFill>
                  <a:srgbClr val="0046AD"/>
                </a:solidFill>
                <a:latin typeface="JohnSans Text Pro" pitchFamily="50" charset="-18"/>
              </a:rPr>
              <a:t>dotazy@sfzp.cz</a:t>
            </a: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prstClr val="blac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5288" y="188913"/>
            <a:ext cx="7377112" cy="863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852738"/>
            <a:ext cx="8353425" cy="18002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245225"/>
            <a:ext cx="21955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955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1A474-2C98-45D5-A324-17E8C8789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283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2164D-D5C2-4788-96BF-652384C43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710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6F406-CA59-4787-A173-7F0F0FD3E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77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1600200"/>
            <a:ext cx="4208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40250" y="1600200"/>
            <a:ext cx="42084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2F727-4534-4EE6-AF95-05D812316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301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D49FC-41A2-4EEB-A159-7E33A29A7C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873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4FFE-F7B2-4D50-AB86-B2FB7CC85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089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B71EE-2500-4FF0-B4EB-699E8AAB61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880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6EDD4-838B-4951-BF74-155B33814D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22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525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1B183-90E9-4930-9CEB-10B04DC9F8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893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A809-6952-47FF-82D4-B21E236CF3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735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7175" y="274638"/>
            <a:ext cx="2141538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27538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E69C5-80A4-449A-8FA4-F91F8CD0C1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82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prstClr val="black"/>
              </a:solidFill>
            </a:endParaRPr>
          </a:p>
        </p:txBody>
      </p:sp>
      <p:pic>
        <p:nvPicPr>
          <p:cNvPr id="4" name="Picture 8" descr="Banner_FS_ERDF_RGB_3_horizo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90663"/>
            <a:ext cx="83534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92275" y="5734050"/>
            <a:ext cx="7056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solidFill>
                  <a:prstClr val="black"/>
                </a:solidFill>
                <a:latin typeface="Arial Unicode MS" pitchFamily="34" charset="-128"/>
              </a:rPr>
              <a:t>Ministerstvo životního prostředí</a:t>
            </a:r>
            <a:r>
              <a:rPr lang="cs-CZ" sz="1200" smtClean="0">
                <a:solidFill>
                  <a:prstClr val="black"/>
                </a:solidFill>
                <a:latin typeface="Arial Unicode MS" pitchFamily="34" charset="-128"/>
              </a:rPr>
              <a:t> </a:t>
            </a:r>
            <a:r>
              <a:rPr lang="cs-CZ" sz="800" smtClean="0">
                <a:solidFill>
                  <a:prstClr val="black"/>
                </a:solidFill>
                <a:latin typeface="Wingdings" pitchFamily="2" charset="2"/>
              </a:rPr>
              <a:t>n</a:t>
            </a:r>
            <a:r>
              <a:rPr lang="cs-CZ" sz="800" smtClean="0">
                <a:solidFill>
                  <a:prstClr val="black"/>
                </a:solidFill>
                <a:latin typeface="Arial Unicode MS" pitchFamily="34" charset="-128"/>
              </a:rPr>
              <a:t>  </a:t>
            </a:r>
            <a:r>
              <a:rPr lang="cs-CZ" sz="1400" smtClean="0">
                <a:solidFill>
                  <a:prstClr val="black"/>
                </a:solidFill>
                <a:latin typeface="Arial Unicode MS" pitchFamily="34" charset="-128"/>
              </a:rPr>
              <a:t>Státní fond životního prostředí ČR</a:t>
            </a:r>
          </a:p>
          <a:p>
            <a:pPr eaLnBrk="1" hangingPunct="1">
              <a:defRPr/>
            </a:pPr>
            <a:r>
              <a:rPr lang="cs-CZ" sz="1400" b="1" smtClean="0">
                <a:solidFill>
                  <a:srgbClr val="0046AD"/>
                </a:solidFill>
                <a:latin typeface="Arial Unicode MS" pitchFamily="34" charset="-128"/>
              </a:rPr>
              <a:t>www.opzp.cz</a:t>
            </a:r>
            <a:r>
              <a:rPr lang="cs-CZ" sz="1200" smtClean="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 smtClean="0">
                <a:solidFill>
                  <a:prstClr val="black"/>
                </a:solidFill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 smtClean="0">
                <a:solidFill>
                  <a:srgbClr val="3F9C35"/>
                </a:solidFill>
                <a:latin typeface="Arial Unicode MS" pitchFamily="34" charset="-128"/>
              </a:rPr>
              <a:t>zelená linka 800 260 500</a:t>
            </a:r>
            <a:r>
              <a:rPr lang="cs-CZ" sz="1200" smtClean="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 smtClean="0">
                <a:solidFill>
                  <a:prstClr val="black"/>
                </a:solidFill>
                <a:latin typeface="Wingdings" pitchFamily="2" charset="2"/>
              </a:rPr>
              <a:t>n</a:t>
            </a:r>
            <a:r>
              <a:rPr lang="cs-CZ" sz="800" smtClean="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 smtClean="0">
                <a:solidFill>
                  <a:srgbClr val="0046AD"/>
                </a:solidFill>
                <a:latin typeface="Arial Unicode MS" pitchFamily="34" charset="-128"/>
              </a:rPr>
              <a:t>dotazy@sfzp.cz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prstClr val="black"/>
              </a:solidFill>
            </a:endParaRPr>
          </a:p>
        </p:txBody>
      </p:sp>
      <p:pic>
        <p:nvPicPr>
          <p:cNvPr id="7" name="Obrázek 12" descr="Mozaika_prezentac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23"/>
          <a:stretch>
            <a:fillRect/>
          </a:stretch>
        </p:blipFill>
        <p:spPr bwMode="auto">
          <a:xfrm>
            <a:off x="0" y="0"/>
            <a:ext cx="792956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852738"/>
            <a:ext cx="8353425" cy="18002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245225"/>
            <a:ext cx="21955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955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1146-D017-4D30-8341-E378A39A76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28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24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1317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131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9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4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42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51125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22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85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88000" y="1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2420938"/>
            <a:ext cx="7848872" cy="3705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46.1.2016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90" y="0"/>
            <a:ext cx="9144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prstClr val="black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72723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0200"/>
            <a:ext cx="85693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 smtClean="0">
                <a:solidFill>
                  <a:prstClr val="black"/>
                </a:solidFill>
              </a:rPr>
              <a:t>46.1.2016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73767D"/>
                </a:solidFill>
                <a:latin typeface="Arial" charset="0"/>
              </a:defRPr>
            </a:lvl1pPr>
          </a:lstStyle>
          <a:p>
            <a:pPr>
              <a:defRPr/>
            </a:pPr>
            <a:fld id="{75FF7201-C3EB-4C35-835B-32640E768B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81" name="Rectangle 9"/>
          <p:cNvSpPr>
            <a:spLocks noChangeArrowheads="1"/>
          </p:cNvSpPr>
          <p:nvPr userDrawn="1"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7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1" grpId="1" animBg="1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JohnSans Text Pro" pitchFamily="50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JohnSans Text Pro" pitchFamily="50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JohnSans Text Pro" pitchFamily="50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JohnSans Text Pro" pitchFamily="50" charset="-18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800" b="1">
          <a:solidFill>
            <a:srgbClr val="0046AD"/>
          </a:solidFill>
          <a:latin typeface="+mn-lt"/>
          <a:ea typeface="+mn-ea"/>
          <a:cs typeface="+mn-cs"/>
        </a:defRPr>
      </a:lvl1pPr>
      <a:lvl2pPr marL="825500" indent="-285750" algn="l" rtl="0" eaLnBrk="0" fontAlgn="base" hangingPunct="0">
        <a:spcBef>
          <a:spcPct val="20000"/>
        </a:spcBef>
        <a:spcAft>
          <a:spcPct val="0"/>
        </a:spcAft>
        <a:buClr>
          <a:srgbClr val="0046AD"/>
        </a:buClr>
        <a:buFont typeface="Wingdings" pitchFamily="2" charset="2"/>
        <a:buChar char="§"/>
        <a:defRPr sz="2800">
          <a:solidFill>
            <a:srgbClr val="73767D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rgbClr val="3F9C35"/>
        </a:buClr>
        <a:buFont typeface="Wingdings" pitchFamily="2" charset="2"/>
        <a:buChar char="§"/>
        <a:defRPr sz="2400">
          <a:solidFill>
            <a:srgbClr val="73767D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3767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zelenausporam.cz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184576" cy="4640690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Rodinné domy – Solární systémy</a:t>
            </a:r>
            <a:endParaRPr lang="cs-CZ" sz="3200" b="1" dirty="0">
              <a:solidFill>
                <a:srgbClr val="003AA9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10</a:t>
            </a:fld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65584" y="1772816"/>
            <a:ext cx="86412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Podporována je instalace solárních termických a fotovoltaických systémů do rodinných domů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Dotace 35 000 – 50 000 Kč pro termické solární systémy a 35 000 – </a:t>
            </a:r>
            <a:br>
              <a:rPr lang="cs-CZ" sz="1800" b="1" dirty="0" smtClean="0">
                <a:latin typeface="Arial" pitchFamily="34" charset="0"/>
                <a:cs typeface="Arial" pitchFamily="34" charset="0"/>
              </a:rPr>
            </a:b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100 000 Kč pro fotovoltaické solární systémy (zvýhodněny jsou systémy s akumulací elektřiny do akumulátorů).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Systém musí být umístěn na budově a musí splňovat předepsané parametry (konkrétně uvedeny v Závazných pokynech pro žadatele).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O dotaci lze žádat samostatně nebo jako součást komplexní žádosti se zateplením.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 případě fotovoltaických systémů nesmí být instalovaný výkon vyšší než 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kWp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a musí sloužit zejména k pokrytí spotřeby energie uvnitř podpořené budovy (70% vyrobené elektřiny).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Možnost získat podporu na přípravu a realizaci projektu (projekt, energetické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hodnocení…)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až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000 Kč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Rodinné domy – Větrání s rekuperací tepla</a:t>
            </a:r>
            <a:endParaRPr lang="cs-CZ" sz="3200" b="1" dirty="0">
              <a:solidFill>
                <a:srgbClr val="003AA9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02382" y="1769298"/>
            <a:ext cx="820206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Podpora se vztahuje na instalaci systémů nuceného větrání se zpětným získáváním tepla – rekuperaci.</a:t>
            </a: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Realizace současně s opatřeními z oblasti podpory A (zateplení) nebo i samostatně při úspoře min. 20% měrné potřeby tepla na vytápění.</a:t>
            </a: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Dotace až 100 000 Kč pro centrální systémy a až 75 000 Kč pro decentrální systémy.</a:t>
            </a:r>
            <a:endParaRPr lang="cs-CZ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Minimální účinnost zpětného zisku tepla při projektem stanovených výkonových stupních je 75 % u centrálních systémů a 70% u decentrálních.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32000" indent="-4320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Požadovaná dosažená průvzdušnost obálky n</a:t>
            </a:r>
            <a:r>
              <a:rPr lang="cs-CZ" sz="18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≤ 2,5 l.h</a:t>
            </a:r>
            <a:r>
              <a:rPr lang="cs-CZ" sz="18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(nutno doložit </a:t>
            </a:r>
            <a:r>
              <a:rPr lang="cs-CZ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blower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door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testem).</a:t>
            </a:r>
            <a:endParaRPr lang="cs-CZ" sz="1800" baseline="30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7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Administrace žádosti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 probíhá administrace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890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Administrace žádostí</a:t>
            </a:r>
            <a:endParaRPr lang="cs-CZ" sz="3200" b="1" dirty="0">
              <a:solidFill>
                <a:srgbClr val="003AA9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02382" y="1769298"/>
            <a:ext cx="8202066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Podpora je vždy vyplácena ex post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žadatel musí celou akci zafinancovat z vlastních zdrojů a po doložení dokončení realizace a splnění všech podmínek programu je dotace vyplacena.</a:t>
            </a: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Podání žádosti je možné před, v průběhu a po dokončení realizace opatření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(výjimku tvoří akce v režimu veřejné podpory při využití tzv. blokové výjimky – zde je možné podat žádost pouze před zahájením realizace opatření – nutno prokázat motivační účinek)</a:t>
            </a:r>
            <a:endParaRPr lang="cs-CZ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Elektronické podávání žádostí – interaktivní webový formulář</a:t>
            </a: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Preferována elektronická komunikace (např. email</a:t>
            </a:r>
            <a:r>
              <a:rPr lang="cs-CZ" sz="18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cs-CZ" sz="18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8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Rychlá </a:t>
            </a: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administrace - pravidlo 3 týdnů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žadatel obdrží zpětnou vazbu nejdéle do 3 týdnů od podání podnětu (žádost/doplnění/doložení realizace…). Pokud se jedná o perfektní žádost podanou po dokončení realizace je výplata dotace možná již za 9 týdnů od podání žádosti.</a:t>
            </a: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Rozsah požadovaných dokumentů byl zredukován.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Podpora žadatelům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Online kalkulačka pro RD a BD</a:t>
            </a:r>
          </a:p>
          <a:p>
            <a:r>
              <a:rPr lang="cs-CZ" dirty="0" smtClean="0"/>
              <a:t>Kontaktní místa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30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8032" y="1106079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Online kalkulačka pro rodinné i bytové domy</a:t>
            </a:r>
          </a:p>
          <a:p>
            <a:pPr algn="l"/>
            <a:endParaRPr lang="cs-CZ" sz="4000" b="1" dirty="0" smtClean="0">
              <a:solidFill>
                <a:srgbClr val="003AA9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87412" y="2204864"/>
            <a:ext cx="8770912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Užitečný nástroj nejen pro žadatele, ale také pro zpracovatele energetického hodnocení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Nástroj </a:t>
            </a:r>
            <a:r>
              <a:rPr lang="pl-PL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 rychlé a jednoduché vyhodnocení efektivity opatření ke snížení energetické </a:t>
            </a:r>
            <a:r>
              <a:rPr lang="pl-PL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náročnosti.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Zadání zvládne každý z pohodlí domova, stačí znát pouze pár základních parametrů Vašeho domu.</a:t>
            </a:r>
            <a:endParaRPr lang="pl-PL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Stanovení </a:t>
            </a:r>
            <a:r>
              <a:rPr lang="pl-PL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předpokládané oblasti podpory, výše podpory, technických parametrů a dalších </a:t>
            </a:r>
            <a:r>
              <a:rPr lang="pl-PL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ukazatelů.</a:t>
            </a:r>
            <a:endParaRPr lang="pl-PL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Aplikace poradí, které parametry je </a:t>
            </a:r>
            <a:r>
              <a:rPr lang="pl-PL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potřeba </a:t>
            </a:r>
            <a:r>
              <a:rPr lang="pl-PL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zlepšit pro získání dotace.</a:t>
            </a:r>
            <a:endParaRPr lang="pl-PL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Nenahrazuje </a:t>
            </a:r>
            <a:r>
              <a:rPr lang="pl-PL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energetické hodnocení vypracované specialistou, které je vyžadováno pro podání žádosti, ale může být vodítkem pro úspěšný </a:t>
            </a:r>
            <a:r>
              <a:rPr lang="pl-PL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návrh.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2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124744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Podpora žadatelům a zpracovatelům</a:t>
            </a:r>
            <a:endParaRPr lang="cs-CZ" sz="3200" b="1" dirty="0">
              <a:solidFill>
                <a:srgbClr val="003AA9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62199" y="1844824"/>
            <a:ext cx="864120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WEB Programu: </a:t>
            </a:r>
            <a:r>
              <a:rPr lang="cs-CZ" sz="1800" b="1" dirty="0" smtClean="0">
                <a:latin typeface="Arial" pitchFamily="34" charset="0"/>
                <a:cs typeface="Arial" pitchFamily="34" charset="0"/>
                <a:hlinkClick r:id="rId3"/>
              </a:rPr>
              <a:t>http://www.novazelenausporam.cz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32000" lvl="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Newsletter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Vždy aktuální informace na Váš email (registrace na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WEBu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Programu)</a:t>
            </a:r>
          </a:p>
          <a:p>
            <a:pPr marL="432000" lvl="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Krajská pracoviště</a:t>
            </a: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Síť 13 krajských pracovišť</a:t>
            </a:r>
          </a:p>
          <a:p>
            <a:pPr marL="432000" lvl="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Semináře pro laickou i odbornou veřejnost</a:t>
            </a: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Cyklus seminářů napříč ČR, termíny budou uveřejněny na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WEBu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43200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Zelená linka 800 260 500</a:t>
            </a: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Zodpovězení obecných dotazů o Programu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8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2362" y="1052736"/>
            <a:ext cx="8604448" cy="13681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3AA9"/>
                </a:solidFill>
              </a:rPr>
              <a:t>Na </a:t>
            </a:r>
            <a:r>
              <a:rPr lang="cs-CZ" sz="2800" b="1" dirty="0" smtClean="0">
                <a:solidFill>
                  <a:srgbClr val="003AA9"/>
                </a:solidFill>
              </a:rPr>
              <a:t>dotazy žadatelů a zpracovatelů odborných posudků </a:t>
            </a:r>
            <a:r>
              <a:rPr lang="cs-CZ" sz="2800" b="1" dirty="0">
                <a:solidFill>
                  <a:srgbClr val="003AA9"/>
                </a:solidFill>
              </a:rPr>
              <a:t>jsou připraveni odpovídat </a:t>
            </a:r>
            <a:r>
              <a:rPr lang="cs-CZ" sz="2800" b="1" dirty="0" smtClean="0">
                <a:solidFill>
                  <a:srgbClr val="003AA9"/>
                </a:solidFill>
              </a:rPr>
              <a:t>specialisté </a:t>
            </a:r>
            <a:r>
              <a:rPr lang="cs-CZ" sz="2800" b="1" dirty="0">
                <a:solidFill>
                  <a:srgbClr val="003AA9"/>
                </a:solidFill>
              </a:rPr>
              <a:t>na krajských pracovištích </a:t>
            </a:r>
          </a:p>
          <a:p>
            <a:pPr algn="l"/>
            <a:endParaRPr lang="cs-CZ" sz="3200" b="1" dirty="0">
              <a:solidFill>
                <a:srgbClr val="003AA9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675" y="2420888"/>
            <a:ext cx="864120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Krajská pracoviště</a:t>
            </a:r>
          </a:p>
          <a:p>
            <a:pPr marL="889200" lvl="1" indent="-4320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Praha, Brno, Ostrava, Plzeň, České Budějovice, Liberec, Hradec Králové, Pardubice, Ústí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nad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Labem, Karlovy Vary, Olomouc, Zlín, Jihlava</a:t>
            </a:r>
          </a:p>
          <a:p>
            <a:pPr marL="889200" lvl="1" indent="-4320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Konzultační hodiny</a:t>
            </a:r>
          </a:p>
          <a:p>
            <a:pPr marL="889200" lvl="1" indent="-4320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Pondělí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	9:00 – 17:00 hodin</a:t>
            </a:r>
          </a:p>
          <a:p>
            <a:pPr marL="889200" lvl="1" indent="-4320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Středa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	9:00– 17:00 hodin</a:t>
            </a:r>
          </a:p>
          <a:p>
            <a:pPr marL="889200" lvl="1" indent="-4320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Pátek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	9:00– 12:00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hodin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7194"/>
            <a:ext cx="17621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63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36042" y="5779566"/>
            <a:ext cx="7056438" cy="96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  <a:t>Státní fond životního prostředí České republiky, Kaplanova 1931/1, 148 00 Praha 11,</a:t>
            </a:r>
          </a:p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  <a:t>korespondenční a kontaktní adresa: Olbrachtova 2006/9, 140 00  Praha 4,</a:t>
            </a:r>
            <a:b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</a:b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  <a:t>tel.: +420 267 994 </a:t>
            </a: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  <a:t>300, www.sfzp.cz</a:t>
            </a:r>
          </a:p>
          <a:p>
            <a:endParaRPr lang="cs-CZ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941168"/>
            <a:ext cx="2844165" cy="792099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41562" y="1340768"/>
            <a:ext cx="7988522" cy="23076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6000" b="1" dirty="0" smtClean="0">
                <a:solidFill>
                  <a:srgbClr val="003AA9"/>
                </a:solidFill>
                <a:latin typeface="+mn-lt"/>
              </a:rPr>
              <a:t>Děkuji za pozornost</a:t>
            </a:r>
          </a:p>
          <a:p>
            <a:pPr algn="l"/>
            <a:endParaRPr lang="cs-CZ" b="1" dirty="0" smtClean="0">
              <a:solidFill>
                <a:srgbClr val="003AA9"/>
              </a:solidFill>
              <a:latin typeface="+mn-lt"/>
            </a:endParaRPr>
          </a:p>
          <a:p>
            <a:pPr algn="l"/>
            <a:r>
              <a:rPr lang="cs-CZ" b="1" dirty="0" smtClean="0">
                <a:solidFill>
                  <a:srgbClr val="003AA9"/>
                </a:solidFill>
                <a:latin typeface="+mn-lt"/>
              </a:rPr>
              <a:t>www.novazelenausporam.cz      </a:t>
            </a:r>
          </a:p>
          <a:p>
            <a:pPr algn="l"/>
            <a:r>
              <a:rPr lang="cs-CZ" dirty="0" smtClean="0">
                <a:solidFill>
                  <a:srgbClr val="003AA9"/>
                </a:solidFill>
                <a:latin typeface="+mn-lt"/>
                <a:sym typeface="Wingdings"/>
              </a:rPr>
              <a:t>Zelená linka</a:t>
            </a:r>
            <a:r>
              <a:rPr lang="cs-CZ" b="1" dirty="0" smtClean="0">
                <a:solidFill>
                  <a:srgbClr val="003AA9"/>
                </a:solidFill>
                <a:latin typeface="+mn-lt"/>
                <a:sym typeface="Wingdings"/>
              </a:rPr>
              <a:t>: </a:t>
            </a:r>
            <a:r>
              <a:rPr lang="cs-CZ" b="1" dirty="0" smtClean="0">
                <a:solidFill>
                  <a:srgbClr val="003AA9"/>
                </a:solidFill>
                <a:latin typeface="+mn-lt"/>
              </a:rPr>
              <a:t>800 260 500     </a:t>
            </a:r>
          </a:p>
          <a:p>
            <a:pPr algn="l"/>
            <a:r>
              <a:rPr lang="cs-CZ" dirty="0" smtClean="0">
                <a:solidFill>
                  <a:srgbClr val="003AA9"/>
                </a:solidFill>
                <a:sym typeface="Wingdings"/>
              </a:rPr>
              <a:t>E-mail: </a:t>
            </a:r>
            <a:r>
              <a:rPr lang="cs-CZ" b="1" dirty="0" smtClean="0">
                <a:solidFill>
                  <a:srgbClr val="003AA9"/>
                </a:solidFill>
                <a:latin typeface="+mn-lt"/>
              </a:rPr>
              <a:t>info@sfzp.cz</a:t>
            </a:r>
            <a:endParaRPr lang="cs-CZ" dirty="0">
              <a:solidFill>
                <a:srgbClr val="003AA9"/>
              </a:solidFill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4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Představení programu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Obecné informace</a:t>
            </a:r>
          </a:p>
          <a:p>
            <a:r>
              <a:rPr lang="cs-CZ" dirty="0" smtClean="0"/>
              <a:t>Aktuální stav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02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8366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Obecné Informace o Programu NZÚ</a:t>
            </a:r>
          </a:p>
          <a:p>
            <a:pPr algn="l"/>
            <a:endParaRPr lang="cs-CZ" sz="3200" b="1" dirty="0" smtClean="0">
              <a:solidFill>
                <a:srgbClr val="003AA9"/>
              </a:solidFill>
            </a:endParaRPr>
          </a:p>
          <a:p>
            <a:pPr algn="l"/>
            <a:endParaRPr lang="cs-CZ" sz="3200" b="1" dirty="0">
              <a:solidFill>
                <a:srgbClr val="003AA9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3306" y="5537012"/>
            <a:ext cx="8770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rgbClr val="3DA200"/>
                </a:solidFill>
                <a:latin typeface="Arial" pitchFamily="34" charset="0"/>
                <a:cs typeface="Arial" pitchFamily="34" charset="0"/>
              </a:rPr>
              <a:t>Celková alokace a časový rámec</a:t>
            </a:r>
            <a:endParaRPr lang="cs-CZ" sz="2000" b="1" dirty="0">
              <a:solidFill>
                <a:srgbClr val="3DA200"/>
              </a:solidFill>
              <a:latin typeface="Arial" pitchFamily="34" charset="0"/>
              <a:cs typeface="Arial" pitchFamily="34" charset="0"/>
            </a:endParaRPr>
          </a:p>
          <a:p>
            <a:pPr marL="432000" lvl="1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Odhadovaná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celková alokace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Programu až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27 mld.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Kč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(příjmy z prodeje emisních povolenek)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předpokládaný příjem žádostí do roku 2021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7348" y="1628800"/>
            <a:ext cx="862239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Arial" pitchFamily="34" charset="0"/>
                <a:cs typeface="Arial" pitchFamily="34" charset="0"/>
              </a:rPr>
              <a:t>Segmenty podpory</a:t>
            </a:r>
          </a:p>
          <a:p>
            <a:pPr marL="43200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Rodinné domy (2014+)</a:t>
            </a: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i="1" dirty="0">
                <a:latin typeface="Arial" pitchFamily="34" charset="0"/>
                <a:cs typeface="Arial" pitchFamily="34" charset="0"/>
              </a:rPr>
              <a:t>Oblast podpory A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- Snižování energetické náročnosti stávajících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RD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i="1" dirty="0">
                <a:latin typeface="Arial" pitchFamily="34" charset="0"/>
                <a:cs typeface="Arial" pitchFamily="34" charset="0"/>
              </a:rPr>
              <a:t>Oblast podpory B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- Výstavba RD s velmi nízkou energetickou náročností</a:t>
            </a: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i="1" dirty="0">
                <a:latin typeface="Arial" pitchFamily="34" charset="0"/>
                <a:cs typeface="Arial" pitchFamily="34" charset="0"/>
              </a:rPr>
              <a:t>Oblast podpory C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- Efektivní využití zdrojů energie</a:t>
            </a:r>
          </a:p>
          <a:p>
            <a:pPr marL="43200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Bytové domy (2015+)</a:t>
            </a:r>
          </a:p>
          <a:p>
            <a:pPr marL="889200" lvl="1" indent="-432000">
              <a:spcBef>
                <a:spcPts val="400"/>
              </a:spcBef>
              <a:spcAft>
                <a:spcPts val="4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Snižování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energetické náročnosti stávajících BD na území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Hlavního města Prahy (mix opatření – zateplení, systémy pro efektivní využití energie)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432000" indent="-432000">
              <a:spcBef>
                <a:spcPts val="400"/>
              </a:spcBef>
              <a:spcAft>
                <a:spcPts val="400"/>
              </a:spcAft>
              <a:buBlip>
                <a:blip r:embed="rId2"/>
              </a:buBlip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Budovy veřejného sektoru</a:t>
            </a: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 přípravě – koordinace s OPŽP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6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268760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Rodinné domy - Aktuální stav Programu</a:t>
            </a:r>
          </a:p>
        </p:txBody>
      </p:sp>
      <p:sp>
        <p:nvSpPr>
          <p:cNvPr id="2" name="Obdélník 1"/>
          <p:cNvSpPr/>
          <p:nvPr/>
        </p:nvSpPr>
        <p:spPr>
          <a:xfrm>
            <a:off x="269652" y="2078385"/>
            <a:ext cx="864120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 segmentu rodinných domů byla vyhlášena 3. výzva.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Příjem žádostí od 22. 10. 2015.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Příjem žádostí v rámci nové výzvy je kontinuální a dlouhodobý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(alokace bude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průběžně navyšována dle disponibilních prostředků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prodeje emisních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povolenek).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Zásadní změna v oblasti podpory u výměny kotlů na tuhá fosilní paliva za nové ekologické zdroje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výměny budou nově podpořeny výhradně z OPŽP PO2 SC 2.1 (v NZÚ zůstává pouze podpora výměny elektrických zdrojů tepla za účinná tepelná čerpadla a instalace solárních systémů).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Celkově bylo dosud v Programu přijato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více než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000 žádostí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téměř 2,5 mld.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Kč.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4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268760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Bytové domy - Aktuální stav Programu</a:t>
            </a:r>
          </a:p>
        </p:txBody>
      </p:sp>
      <p:sp>
        <p:nvSpPr>
          <p:cNvPr id="2" name="Obdélník 1"/>
          <p:cNvSpPr/>
          <p:nvPr/>
        </p:nvSpPr>
        <p:spPr>
          <a:xfrm>
            <a:off x="269652" y="2078385"/>
            <a:ext cx="864120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Podpora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pouze na území Hl. m. Prahy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– zbytek ČR pokrývá IROP.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 segmentu bytových domů byla dosud vyhlášena 1. výzva - příjem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žádostí byl ukončen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31. 10. 2015.</a:t>
            </a: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Probíhá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příprava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výzvy k podávání žádostí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předpokládané vyhlášení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leden - únor 2016.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Příjem žádostí v rámci nové výzvy bude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kontinuální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dlouhodobý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(obdobný postup jako u 3. Výzvy pro RD - alokace bude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průběžně navyšována dle disponibilních prostředků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prodeje emisních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povolenek).</a:t>
            </a: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Nová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výzva bude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reagovat na zkušeností s administrací 1. Výzvy a  je koordinována s podmínkami IROP pro SC 2.5.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 první výzvě bylo celkově přijato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více než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250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žádostí za téměř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160 mil. Kč.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Rodinné domy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možnosti a podmínky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85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55488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Rodinné domy - Zateplování a výměna oken</a:t>
            </a:r>
            <a:endParaRPr lang="cs-CZ" sz="3200" b="1" dirty="0">
              <a:solidFill>
                <a:srgbClr val="003AA9"/>
              </a:solidFill>
            </a:endParaRPr>
          </a:p>
          <a:p>
            <a:pPr algn="l"/>
            <a:endParaRPr lang="cs-CZ" sz="3200" b="1" dirty="0">
              <a:solidFill>
                <a:srgbClr val="003AA9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5584" y="1628800"/>
            <a:ext cx="8550448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Pouze pro rodinné domy v celé ČR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(nelze např. na rekreační objekty, penziony…).</a:t>
            </a: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Dotace až 50 % ze způsobilých výdajů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dle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dosažených energetických parametrů budovy po realizaci úsporných opatření se oblast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podpory.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Výše dotace určená na základě výměr zateplovaných / měněných konstrukcí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(tj. dotace tak odpovídá rozsahu prováděných prací).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Pokud je v domě instalován hlavní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zdroj tepla na vytápění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 tuhá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fosilních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 nižší než 3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emisní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třídou, je nutné provést jeho výměnu (možno získat podporu z tzv. „kotlíkových dotací“ – OPŽP SC 2.1).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Realizace opatření musí být prováděna </a:t>
            </a:r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dodavatelsky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dodavatelem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 příslušnými oprávněními a odbornou způsobilostí pro provádění prací daného typu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Při realizaci opatření musí být zajištěn odborný technický dozor.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Datum způsobilosti výdajů: 2 roky zpětně před podáním žádosti.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získat podporu na přípravu a realizaci projektu (projekt, energetické hodnocení, technický dozor…) až 25 000 Kč.</a:t>
            </a: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2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Rodinné domy – Výstavba</a:t>
            </a:r>
            <a:endParaRPr lang="cs-CZ" sz="3200" b="1" dirty="0">
              <a:solidFill>
                <a:srgbClr val="003AA9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8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65584" y="1772816"/>
            <a:ext cx="833886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Podpora se vztahuje na výstavbu rodinných domů s velmi nízkou energetickou náročností („pasivní“) domy.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Možnost získat podporu 300 000 až 450 000 Kč.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Zvýhodněny jsou domy využívající energii z obnovitelných zdrojů.</a:t>
            </a: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Žadatelem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příjemcem podpory může být pouze první vlastník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domu.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Maximální velikost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rodinného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domu, na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který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lze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čerpat podporu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, je omezena na 350 m</a:t>
            </a:r>
            <a:r>
              <a:rPr lang="cs-CZ" sz="18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 celkové energeticky vztažné plochy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Povinná instalace systému nuceného větrání se zpětným ziskem tepla (rekuperace) a provedení měření průvzdušnosti obálky budovy (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blower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door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test).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Na opatření a technologie, které jsou součástí projektu k žádosti z této oblasti podpory nelze čerpat podporu z oblastí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podpory A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 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C.</a:t>
            </a:r>
            <a:endParaRPr lang="cs-CZ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získat podporu na přípravu a realizaci projektu (projekt, energetické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hodnocení…)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až 3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000 Kč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3AA9"/>
                </a:solidFill>
              </a:rPr>
              <a:t>Rodinné domy – Výměna zdrojů tepla</a:t>
            </a:r>
            <a:endParaRPr lang="cs-CZ" sz="3200" b="1" dirty="0">
              <a:solidFill>
                <a:srgbClr val="003AA9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5088" y="1595021"/>
            <a:ext cx="86412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Program je koncipován tak, aby vhodně doplňoval „kotlíkové dotace“ z OPŽP</a:t>
            </a:r>
          </a:p>
          <a:p>
            <a:pPr marL="889200" lvl="2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O podporu z Programu lze žádat na instalaci zdrojů provedenou před 15.7.2015 (tj. před termínem způsobilosti výdajů OPŽP)</a:t>
            </a:r>
          </a:p>
          <a:p>
            <a:pPr marL="889200" lvl="2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Podporu z Programu lze poskytnout i na výměnu lokálních topidel (lokální kamna) na tuhá fosilní paliva využívaných jako hlavní zdroj tepla</a:t>
            </a:r>
          </a:p>
          <a:p>
            <a:pPr marL="889200" lvl="2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 rámci Programu zůstává zachována také podpora na výměnu původních elektrických zdrojů tepla za účinná tepelná čerpadla.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Podpora 15 000 – 100 000 Kč dle zvolené technologie (biomasa, TČ, plynové kondenzační kotle nebo napojení na SZT využívající OZE). Uhelné kotle nejsou podporovány.</a:t>
            </a: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Parametry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nově podporovaných zdrojů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jsou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nastaveny na úroveň nových předpisů o </a:t>
            </a:r>
            <a:r>
              <a:rPr lang="cs-CZ" sz="1800" b="1" dirty="0" err="1">
                <a:latin typeface="Arial" pitchFamily="34" charset="0"/>
                <a:cs typeface="Arial" pitchFamily="34" charset="0"/>
              </a:rPr>
              <a:t>ekodesignu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– k dispozici je veřejný a společný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seznam (není závazný, ale doporučený).</a:t>
            </a: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4320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U samostatné výměny zdroje (bez současného podání žádosti na zateplení) musí mít dům měrnou potřebu tepla na vytápění menší než 150 kWh/(m2.rok).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5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14">
      <a:dk1>
        <a:sysClr val="windowText" lastClr="000000"/>
      </a:dk1>
      <a:lt1>
        <a:sysClr val="window" lastClr="FFFFFF"/>
      </a:lt1>
      <a:dk2>
        <a:srgbClr val="FFFF00"/>
      </a:dk2>
      <a:lt2>
        <a:srgbClr val="EEECE1"/>
      </a:lt2>
      <a:accent1>
        <a:srgbClr val="5DD3FF"/>
      </a:accent1>
      <a:accent2>
        <a:srgbClr val="0084B4"/>
      </a:accent2>
      <a:accent3>
        <a:srgbClr val="FF9900"/>
      </a:accent3>
      <a:accent4>
        <a:srgbClr val="FFFFCB"/>
      </a:accent4>
      <a:accent5>
        <a:srgbClr val="996600"/>
      </a:accent5>
      <a:accent6>
        <a:srgbClr val="92D050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10417</TotalTime>
  <Words>1305</Words>
  <Application>Microsoft Office PowerPoint</Application>
  <PresentationFormat>Předvádění na obrazovce (4:3)</PresentationFormat>
  <Paragraphs>135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Motiv systému Office</vt:lpstr>
      <vt:lpstr>Vlastní návrh</vt:lpstr>
      <vt:lpstr>Prezentace aplikace PowerPoint</vt:lpstr>
      <vt:lpstr>Představení programu</vt:lpstr>
      <vt:lpstr>Prezentace aplikace PowerPoint</vt:lpstr>
      <vt:lpstr>Prezentace aplikace PowerPoint</vt:lpstr>
      <vt:lpstr>Prezentace aplikace PowerPoint</vt:lpstr>
      <vt:lpstr>Rodinné domy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Administrace žádosti</vt:lpstr>
      <vt:lpstr>Prezentace aplikace PowerPoint</vt:lpstr>
      <vt:lpstr>Podpora žadatelům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MZPCR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Miroslav Krob</cp:lastModifiedBy>
  <cp:revision>595</cp:revision>
  <cp:lastPrinted>2015-04-09T06:26:56Z</cp:lastPrinted>
  <dcterms:created xsi:type="dcterms:W3CDTF">2008-09-16T12:32:17Z</dcterms:created>
  <dcterms:modified xsi:type="dcterms:W3CDTF">2016-01-06T07:08:55Z</dcterms:modified>
</cp:coreProperties>
</file>