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4"/>
  </p:notesMasterIdLst>
  <p:handoutMasterIdLst>
    <p:handoutMasterId r:id="rId35"/>
  </p:handoutMasterIdLst>
  <p:sldIdLst>
    <p:sldId id="323" r:id="rId2"/>
    <p:sldId id="440" r:id="rId3"/>
    <p:sldId id="426" r:id="rId4"/>
    <p:sldId id="428" r:id="rId5"/>
    <p:sldId id="429" r:id="rId6"/>
    <p:sldId id="430" r:id="rId7"/>
    <p:sldId id="431" r:id="rId8"/>
    <p:sldId id="471" r:id="rId9"/>
    <p:sldId id="472" r:id="rId10"/>
    <p:sldId id="473" r:id="rId11"/>
    <p:sldId id="474" r:id="rId12"/>
    <p:sldId id="432" r:id="rId13"/>
    <p:sldId id="434" r:id="rId14"/>
    <p:sldId id="436" r:id="rId15"/>
    <p:sldId id="438" r:id="rId16"/>
    <p:sldId id="475" r:id="rId17"/>
    <p:sldId id="476" r:id="rId18"/>
    <p:sldId id="477" r:id="rId19"/>
    <p:sldId id="478" r:id="rId20"/>
    <p:sldId id="479" r:id="rId21"/>
    <p:sldId id="480" r:id="rId22"/>
    <p:sldId id="481" r:id="rId23"/>
    <p:sldId id="482" r:id="rId24"/>
    <p:sldId id="483" r:id="rId25"/>
    <p:sldId id="484" r:id="rId26"/>
    <p:sldId id="485" r:id="rId27"/>
    <p:sldId id="486" r:id="rId28"/>
    <p:sldId id="487" r:id="rId29"/>
    <p:sldId id="488" r:id="rId30"/>
    <p:sldId id="489" r:id="rId31"/>
    <p:sldId id="490" r:id="rId32"/>
    <p:sldId id="491" r:id="rId3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0" autoAdjust="0"/>
    <p:restoredTop sz="87922" autoAdjust="0"/>
  </p:normalViewPr>
  <p:slideViewPr>
    <p:cSldViewPr>
      <p:cViewPr>
        <p:scale>
          <a:sx n="90" d="100"/>
          <a:sy n="90" d="100"/>
        </p:scale>
        <p:origin x="-2400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X="-8126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681E23F-7084-4C70-AA9D-002B45FAA77D}" type="presOf" srcId="{098ADAF1-68DC-4019-95EC-CF9DEA0595F5}" destId="{6E62D4D7-9191-4501-B151-D627F722878F}" srcOrd="1" destOrd="1" presId="urn:microsoft.com/office/officeart/2005/8/layout/vList4#1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2744A06A-0636-4842-BE64-45EC39D46DAE}" type="presOf" srcId="{855CB492-B9C1-4831-9453-D02DC01556CB}" destId="{6E62D4D7-9191-4501-B151-D627F722878F}" srcOrd="1" destOrd="0" presId="urn:microsoft.com/office/officeart/2005/8/layout/vList4#1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B83B8B9F-67FC-43FB-8D48-FCE72AC2E25B}" type="presOf" srcId="{855CB492-B9C1-4831-9453-D02DC01556CB}" destId="{D220A56B-34B4-4DD0-B125-97D865139D92}" srcOrd="0" destOrd="0" presId="urn:microsoft.com/office/officeart/2005/8/layout/vList4#1"/>
    <dgm:cxn modelId="{A67CA949-7055-48BB-A1B1-82D5C8BCA951}" type="presOf" srcId="{34C60AC1-3BAF-4349-9B04-1EBEAA6874AE}" destId="{9A27448D-784B-4861-9334-121A223779B3}" srcOrd="0" destOrd="1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DB72D6D1-EDDC-4097-AAF3-16CE7A18BCDD}" type="presOf" srcId="{F883D463-9FC1-405D-86B6-DFDB1BF4DFD4}" destId="{614AE268-84D0-4EF9-B74B-195569128116}" srcOrd="1" destOrd="3" presId="urn:microsoft.com/office/officeart/2005/8/layout/vList4#1"/>
    <dgm:cxn modelId="{6BA7921E-30FC-4AA9-808E-66D369803EF7}" type="presOf" srcId="{A8C219C7-9F00-4E75-8B16-481975849224}" destId="{66C8A01D-04C6-4396-8787-43DC36C8480A}" srcOrd="1" destOrd="2" presId="urn:microsoft.com/office/officeart/2005/8/layout/vList4#1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0CF148C4-4CAC-4A1F-BC12-5E6D9354F463}" type="presOf" srcId="{D74C87B0-8199-4D82-97CA-8716D0810C88}" destId="{614AE268-84D0-4EF9-B74B-195569128116}" srcOrd="1" destOrd="0" presId="urn:microsoft.com/office/officeart/2005/8/layout/vList4#1"/>
    <dgm:cxn modelId="{83978BC7-57BA-426E-8FD4-9D65846E2BE2}" type="presOf" srcId="{C5C86733-1C4E-4ABE-BC8B-70E73BF8076C}" destId="{66C8A01D-04C6-4396-8787-43DC36C8480A}" srcOrd="1" destOrd="1" presId="urn:microsoft.com/office/officeart/2005/8/layout/vList4#1"/>
    <dgm:cxn modelId="{5F9A8F30-38AD-4A80-A496-4AE435AD69FC}" type="presOf" srcId="{011776CB-E079-448D-8CBF-0D6A1B0031D4}" destId="{9A27448D-784B-4861-9334-121A223779B3}" srcOrd="0" destOrd="4" presId="urn:microsoft.com/office/officeart/2005/8/layout/vList4#1"/>
    <dgm:cxn modelId="{EA7CEAE9-9CDB-44C4-8605-DD903EA7FD2D}" type="presOf" srcId="{273BDC39-9757-4293-83AA-A9E9CC915DA0}" destId="{9A27448D-784B-4861-9334-121A223779B3}" srcOrd="0" destOrd="2" presId="urn:microsoft.com/office/officeart/2005/8/layout/vList4#1"/>
    <dgm:cxn modelId="{E03A008C-FD86-4DEB-BB44-273F7071503A}" type="presOf" srcId="{F883D463-9FC1-405D-86B6-DFDB1BF4DFD4}" destId="{9A27448D-784B-4861-9334-121A223779B3}" srcOrd="0" destOrd="3" presId="urn:microsoft.com/office/officeart/2005/8/layout/vList4#1"/>
    <dgm:cxn modelId="{663A2F0D-94B5-489B-BF4E-AF5BCEA38159}" type="presOf" srcId="{34C60AC1-3BAF-4349-9B04-1EBEAA6874AE}" destId="{614AE268-84D0-4EF9-B74B-195569128116}" srcOrd="1" destOrd="1" presId="urn:microsoft.com/office/officeart/2005/8/layout/vList4#1"/>
    <dgm:cxn modelId="{1748B280-CB42-49DE-AF4F-B8DE667BDBBF}" type="presOf" srcId="{098ADAF1-68DC-4019-95EC-CF9DEA0595F5}" destId="{D220A56B-34B4-4DD0-B125-97D865139D92}" srcOrd="0" destOrd="1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491CE1F1-827B-44D0-BF3D-7230687E1D8F}" type="presOf" srcId="{38804BD3-7704-44DB-93A2-A6FB8DF386BF}" destId="{66C8A01D-04C6-4396-8787-43DC36C8480A}" srcOrd="1" destOrd="0" presId="urn:microsoft.com/office/officeart/2005/8/layout/vList4#1"/>
    <dgm:cxn modelId="{89C14EE4-E88B-4C60-84A5-A6954BA592CF}" type="presOf" srcId="{CE8BA2DC-6A07-4136-AE2C-02E787173318}" destId="{D220A56B-34B4-4DD0-B125-97D865139D92}" srcOrd="0" destOrd="3" presId="urn:microsoft.com/office/officeart/2005/8/layout/vList4#1"/>
    <dgm:cxn modelId="{4C46E60F-EE71-4B6A-A9C0-941262DBD81C}" type="presOf" srcId="{D3784C62-6E03-4E88-AA8E-EC0DCEAD96BC}" destId="{C47FD7BB-128E-4643-98CA-3F319452AC98}" srcOrd="1" destOrd="0" presId="urn:microsoft.com/office/officeart/2005/8/layout/vList4#1"/>
    <dgm:cxn modelId="{CCC1BE77-17C1-4509-829A-D5FEAAB0E5F1}" type="presOf" srcId="{D3784C62-6E03-4E88-AA8E-EC0DCEAD96BC}" destId="{9E808720-DA3C-4D88-83BC-C88B0AC710F3}" srcOrd="0" destOrd="0" presId="urn:microsoft.com/office/officeart/2005/8/layout/vList4#1"/>
    <dgm:cxn modelId="{FAA9720B-49DD-4D56-8460-6F0E0E6B5929}" type="presOf" srcId="{273BDC39-9757-4293-83AA-A9E9CC915DA0}" destId="{614AE268-84D0-4EF9-B74B-195569128116}" srcOrd="1" destOrd="2" presId="urn:microsoft.com/office/officeart/2005/8/layout/vList4#1"/>
    <dgm:cxn modelId="{EEA34759-C85A-442B-BEDA-E0F738998AB6}" type="presOf" srcId="{011776CB-E079-448D-8CBF-0D6A1B0031D4}" destId="{614AE268-84D0-4EF9-B74B-195569128116}" srcOrd="1" destOrd="4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22A4B3FA-36D4-4CC8-BAEC-2C18A5DD1C90}" type="presOf" srcId="{A8C219C7-9F00-4E75-8B16-481975849224}" destId="{50CD8E78-60B6-449B-AD20-121950675E4A}" srcOrd="0" destOrd="2" presId="urn:microsoft.com/office/officeart/2005/8/layout/vList4#1"/>
    <dgm:cxn modelId="{C24637CF-C536-4D9C-8361-0700C95E2D50}" type="presOf" srcId="{C5C86733-1C4E-4ABE-BC8B-70E73BF8076C}" destId="{50CD8E78-60B6-449B-AD20-121950675E4A}" srcOrd="0" destOrd="1" presId="urn:microsoft.com/office/officeart/2005/8/layout/vList4#1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85AE177D-6C20-4BBC-8380-D2D7DC42E269}" type="presOf" srcId="{9BEAB610-B179-412C-A911-0AE990A76040}" destId="{66C8A01D-04C6-4396-8787-43DC36C8480A}" srcOrd="1" destOrd="3" presId="urn:microsoft.com/office/officeart/2005/8/layout/vList4#1"/>
    <dgm:cxn modelId="{43E4631A-4AB0-471C-A010-9F30BF8777EB}" type="presOf" srcId="{9BEAB610-B179-412C-A911-0AE990A76040}" destId="{50CD8E78-60B6-449B-AD20-121950675E4A}" srcOrd="0" destOrd="3" presId="urn:microsoft.com/office/officeart/2005/8/layout/vList4#1"/>
    <dgm:cxn modelId="{05133EA4-7187-4D7B-856F-5E0725EA4C5E}" type="presOf" srcId="{D74C87B0-8199-4D82-97CA-8716D0810C88}" destId="{9A27448D-784B-4861-9334-121A223779B3}" srcOrd="0" destOrd="0" presId="urn:microsoft.com/office/officeart/2005/8/layout/vList4#1"/>
    <dgm:cxn modelId="{C48F6B80-8402-4963-8135-9DD071FA69D4}" type="presOf" srcId="{CE8BA2DC-6A07-4136-AE2C-02E787173318}" destId="{6E62D4D7-9191-4501-B151-D627F722878F}" srcOrd="1" destOrd="3" presId="urn:microsoft.com/office/officeart/2005/8/layout/vList4#1"/>
    <dgm:cxn modelId="{44ECE1D5-24D2-4127-8607-3C57EA01A98B}" type="presOf" srcId="{A518AB0A-7BED-45CC-8968-54C5D48470FD}" destId="{8A587B36-857B-41ED-B7A7-D47113F79935}" srcOrd="0" destOrd="0" presId="urn:microsoft.com/office/officeart/2005/8/layout/vList4#1"/>
    <dgm:cxn modelId="{A66EEE64-A476-4756-8815-45F056E4074C}" type="presOf" srcId="{75152ED6-09D4-4CB2-B330-0EBA2A1F6BEE}" destId="{D220A56B-34B4-4DD0-B125-97D865139D92}" srcOrd="0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F9D41270-3A2F-4EC6-BDA9-941675DD3C45}" type="presOf" srcId="{75152ED6-09D4-4CB2-B330-0EBA2A1F6BEE}" destId="{6E62D4D7-9191-4501-B151-D627F722878F}" srcOrd="1" destOrd="2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7FEF7A97-1A95-4FA5-8D80-FE058B5FF680}" type="presOf" srcId="{38804BD3-7704-44DB-93A2-A6FB8DF386BF}" destId="{50CD8E78-60B6-449B-AD20-121950675E4A}" srcOrd="0" destOrd="0" presId="urn:microsoft.com/office/officeart/2005/8/layout/vList4#1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A572D0AC-C062-4DEF-A77E-5FDFB3F13B13}" type="presParOf" srcId="{8A587B36-857B-41ED-B7A7-D47113F79935}" destId="{64EB5DFD-492E-47C2-A4DD-BBD451AF4F4E}" srcOrd="0" destOrd="0" presId="urn:microsoft.com/office/officeart/2005/8/layout/vList4#1"/>
    <dgm:cxn modelId="{31B279C4-2A60-41A9-89EB-D49A85F1FDD7}" type="presParOf" srcId="{64EB5DFD-492E-47C2-A4DD-BBD451AF4F4E}" destId="{50CD8E78-60B6-449B-AD20-121950675E4A}" srcOrd="0" destOrd="0" presId="urn:microsoft.com/office/officeart/2005/8/layout/vList4#1"/>
    <dgm:cxn modelId="{14F6A00B-64B6-42FD-AE2C-AD50F1451AF8}" type="presParOf" srcId="{64EB5DFD-492E-47C2-A4DD-BBD451AF4F4E}" destId="{C72FE72D-A4DA-4420-9D63-39C025359A7F}" srcOrd="1" destOrd="0" presId="urn:microsoft.com/office/officeart/2005/8/layout/vList4#1"/>
    <dgm:cxn modelId="{230A5819-75FE-4A25-811C-0CBFECF92027}" type="presParOf" srcId="{64EB5DFD-492E-47C2-A4DD-BBD451AF4F4E}" destId="{66C8A01D-04C6-4396-8787-43DC36C8480A}" srcOrd="2" destOrd="0" presId="urn:microsoft.com/office/officeart/2005/8/layout/vList4#1"/>
    <dgm:cxn modelId="{6FDAE346-A212-4829-8498-3DFF045311E6}" type="presParOf" srcId="{8A587B36-857B-41ED-B7A7-D47113F79935}" destId="{93AC31F7-E6D2-45E8-BD17-C2F01F80D57E}" srcOrd="1" destOrd="0" presId="urn:microsoft.com/office/officeart/2005/8/layout/vList4#1"/>
    <dgm:cxn modelId="{BCEFBDA4-394E-4A5F-80DD-8CAA72495095}" type="presParOf" srcId="{8A587B36-857B-41ED-B7A7-D47113F79935}" destId="{B249F259-2691-44EA-A647-C688963D4FA1}" srcOrd="2" destOrd="0" presId="urn:microsoft.com/office/officeart/2005/8/layout/vList4#1"/>
    <dgm:cxn modelId="{F29DEB29-1035-4D57-BC07-5AE26133FA3C}" type="presParOf" srcId="{B249F259-2691-44EA-A647-C688963D4FA1}" destId="{D220A56B-34B4-4DD0-B125-97D865139D92}" srcOrd="0" destOrd="0" presId="urn:microsoft.com/office/officeart/2005/8/layout/vList4#1"/>
    <dgm:cxn modelId="{58AD0729-1953-4CAA-8B53-517C4A1B59FE}" type="presParOf" srcId="{B249F259-2691-44EA-A647-C688963D4FA1}" destId="{AC85F51E-059B-4E4B-88C8-BEEAF6E6C8CB}" srcOrd="1" destOrd="0" presId="urn:microsoft.com/office/officeart/2005/8/layout/vList4#1"/>
    <dgm:cxn modelId="{EA59897F-7E25-4A02-ACC7-E3F67DD21AA7}" type="presParOf" srcId="{B249F259-2691-44EA-A647-C688963D4FA1}" destId="{6E62D4D7-9191-4501-B151-D627F722878F}" srcOrd="2" destOrd="0" presId="urn:microsoft.com/office/officeart/2005/8/layout/vList4#1"/>
    <dgm:cxn modelId="{33B588DB-231E-4335-84FC-6B341D72C5E1}" type="presParOf" srcId="{8A587B36-857B-41ED-B7A7-D47113F79935}" destId="{821F83A2-5DE7-4DB3-AC2F-3437098DDD8C}" srcOrd="3" destOrd="0" presId="urn:microsoft.com/office/officeart/2005/8/layout/vList4#1"/>
    <dgm:cxn modelId="{29539802-A964-45D4-8163-4EDF2BE3BCE8}" type="presParOf" srcId="{8A587B36-857B-41ED-B7A7-D47113F79935}" destId="{42D704DB-7DF6-440E-B7C9-644A864B0BFF}" srcOrd="4" destOrd="0" presId="urn:microsoft.com/office/officeart/2005/8/layout/vList4#1"/>
    <dgm:cxn modelId="{C9508D3C-9534-4D6B-B393-B03C8D591600}" type="presParOf" srcId="{42D704DB-7DF6-440E-B7C9-644A864B0BFF}" destId="{9A27448D-784B-4861-9334-121A223779B3}" srcOrd="0" destOrd="0" presId="urn:microsoft.com/office/officeart/2005/8/layout/vList4#1"/>
    <dgm:cxn modelId="{D2955174-C16F-4968-9B94-22FDB41BFBCA}" type="presParOf" srcId="{42D704DB-7DF6-440E-B7C9-644A864B0BFF}" destId="{CB3108F3-6AC6-46B9-815A-42013ADAA734}" srcOrd="1" destOrd="0" presId="urn:microsoft.com/office/officeart/2005/8/layout/vList4#1"/>
    <dgm:cxn modelId="{5C463B75-E41D-4D9D-88C8-6C2484E5B132}" type="presParOf" srcId="{42D704DB-7DF6-440E-B7C9-644A864B0BFF}" destId="{614AE268-84D0-4EF9-B74B-195569128116}" srcOrd="2" destOrd="0" presId="urn:microsoft.com/office/officeart/2005/8/layout/vList4#1"/>
    <dgm:cxn modelId="{DDFE2A0F-CC47-43E6-9089-13937CCD4F55}" type="presParOf" srcId="{8A587B36-857B-41ED-B7A7-D47113F79935}" destId="{540D9C1A-F7EF-4C42-8E40-E43DCD410462}" srcOrd="5" destOrd="0" presId="urn:microsoft.com/office/officeart/2005/8/layout/vList4#1"/>
    <dgm:cxn modelId="{0930DF05-C0AD-45D8-984C-588BC07A247C}" type="presParOf" srcId="{8A587B36-857B-41ED-B7A7-D47113F79935}" destId="{8E18C6B9-65AB-4143-ACFB-F77B95B74E4A}" srcOrd="6" destOrd="0" presId="urn:microsoft.com/office/officeart/2005/8/layout/vList4#1"/>
    <dgm:cxn modelId="{C10F90BE-CB8C-49D0-AAC0-9E755BD44A57}" type="presParOf" srcId="{8E18C6B9-65AB-4143-ACFB-F77B95B74E4A}" destId="{9E808720-DA3C-4D88-83BC-C88B0AC710F3}" srcOrd="0" destOrd="0" presId="urn:microsoft.com/office/officeart/2005/8/layout/vList4#1"/>
    <dgm:cxn modelId="{A825258E-6393-4D5C-ADF5-E0ABA3586864}" type="presParOf" srcId="{8E18C6B9-65AB-4143-ACFB-F77B95B74E4A}" destId="{5C5B56BD-76A1-46D2-95E9-D7A31171320F}" srcOrd="1" destOrd="0" presId="urn:microsoft.com/office/officeart/2005/8/layout/vList4#1"/>
    <dgm:cxn modelId="{215D4CF6-47E3-4B22-84D1-0D5BFFFEB926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12.1.2016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12.1.2016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vcr.cz/soubor/projektovy-okruh-3-7-eo-ehealth-pdf.aspx" TargetMode="External"/><Relationship Id="rId3" Type="http://schemas.openxmlformats.org/officeDocument/2006/relationships/hyperlink" Target="http://www.mvcr.cz/soubor/projektovy-okruh-3-2-kontaktni-mista-pdf.aspx" TargetMode="External"/><Relationship Id="rId7" Type="http://schemas.openxmlformats.org/officeDocument/2006/relationships/hyperlink" Target="http://www.mvcr.cz/soubor/projektovy-okruh-3-6-eo-socialni-sluzby-pdf.aspx" TargetMode="External"/><Relationship Id="rId12" Type="http://schemas.openxmlformats.org/officeDocument/2006/relationships/hyperlink" Target="http://www.mvcr.cz/soubor/projektovy-okruh-3-11-eo-earchivace-pdf.aspx" TargetMode="External"/><Relationship Id="rId2" Type="http://schemas.openxmlformats.org/officeDocument/2006/relationships/hyperlink" Target="http://www.mvcr.cz/soubor/projektovy-okruh-3-1-uplne-elektronicke-podani-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soubor/projektovy-okruh-3-5-eo-eeducation-pdf.aspx" TargetMode="External"/><Relationship Id="rId11" Type="http://schemas.openxmlformats.org/officeDocument/2006/relationships/hyperlink" Target="http://www.mvcr.cz/soubor/projektovy-okruh-3-10-eo-eprocurement-pdf.aspx" TargetMode="External"/><Relationship Id="rId5" Type="http://schemas.openxmlformats.org/officeDocument/2006/relationships/hyperlink" Target="http://www.mvcr.cz/soubor/projektovy-okruh-3-4-eo-eculture-pdf.aspx" TargetMode="External"/><Relationship Id="rId10" Type="http://schemas.openxmlformats.org/officeDocument/2006/relationships/hyperlink" Target="http://www.mvcr.cz/soubor/projektovy-okruh-3-9-eo-ejustice-pdf.aspx" TargetMode="External"/><Relationship Id="rId4" Type="http://schemas.openxmlformats.org/officeDocument/2006/relationships/hyperlink" Target="http://www.mvcr.cz/soubor/projektovy-okruh-3-3-eo-esel-pdf.aspx" TargetMode="External"/><Relationship Id="rId9" Type="http://schemas.openxmlformats.org/officeDocument/2006/relationships/hyperlink" Target="http://www.mvcr.cz/soubor/projektovy-okruh-3-8-eo-vyber-dani-a-pojisteni-pdf.aspx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vcr.cz/soubor/projektovy-okruh-7-kyberneticka-bezpecnost-pdf.aspx" TargetMode="External"/><Relationship Id="rId3" Type="http://schemas.openxmlformats.org/officeDocument/2006/relationships/hyperlink" Target="http://www.mvcr.cz/soubor/projektovy-okruh-5-1-konsolidace-datoveho-fondu-pdf.aspx" TargetMode="External"/><Relationship Id="rId7" Type="http://schemas.openxmlformats.org/officeDocument/2006/relationships/hyperlink" Target="http://www.mvcr.cz/soubor/projektovy-okruh-6-3-sdilitelne-sluzby-technologicke-infrastruktury-pdf.aspx" TargetMode="External"/><Relationship Id="rId2" Type="http://schemas.openxmlformats.org/officeDocument/2006/relationships/hyperlink" Target="http://www.mvcr.cz/soubor/projektovy-okruh-4-opendata-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soubor/projektovy-okruh-6-2-bezpecnost-a-krizove-rizeni-pdf.aspx" TargetMode="External"/><Relationship Id="rId11" Type="http://schemas.openxmlformats.org/officeDocument/2006/relationships/hyperlink" Target="http://www.mvcr.cz/soubor/projektovy-okruh-9-elektronizace-podpurnych-procesu-pdf.aspx" TargetMode="External"/><Relationship Id="rId5" Type="http://schemas.openxmlformats.org/officeDocument/2006/relationships/hyperlink" Target="http://www.mvcr.cz/soubor/projektovy-okruh-6-1-technologicka-a-komunikacni-infrastruktura-pdf.aspx" TargetMode="External"/><Relationship Id="rId10" Type="http://schemas.openxmlformats.org/officeDocument/2006/relationships/hyperlink" Target="http://www.mvcr.cz/soubor/projektovy-okruh-8-2-elektronicke-dorucovani-pdf.aspx" TargetMode="External"/><Relationship Id="rId4" Type="http://schemas.openxmlformats.org/officeDocument/2006/relationships/hyperlink" Target="http://www.mvcr.cz/soubor/projektovy-okruh-5-2-prostorova-data-pdf.aspx" TargetMode="External"/><Relationship Id="rId9" Type="http://schemas.openxmlformats.org/officeDocument/2006/relationships/hyperlink" Target="http://www.mvcr.cz/soubor/projektovy-okruh-8-1-elektronicka-identita-pdf.aspx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Microsites/IROP/Kalendar-akci/Seminar-pro-zadatele-k-17-vyzve-Elektronizace-odvetvi-eLegislativ" TargetMode="External"/><Relationship Id="rId2" Type="http://schemas.openxmlformats.org/officeDocument/2006/relationships/hyperlink" Target="mailto:ales.pekarek@mmr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IRO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219075" y="849313"/>
            <a:ext cx="6545263" cy="320516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42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SEMINÁŘ PRO ŽADATELE </a:t>
            </a: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17. </a:t>
            </a:r>
            <a:r>
              <a:rPr lang="cs-CZ" altLang="cs-CZ" sz="42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výzva </a:t>
            </a: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IROP</a:t>
            </a:r>
            <a:b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</a:t>
            </a:r>
            <a:r>
              <a:rPr lang="cs-CZ" altLang="cs-CZ" sz="4200" cap="none" dirty="0" err="1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eLegislativa</a:t>
            </a:r>
            <a:r>
              <a:rPr lang="cs-CZ" altLang="cs-CZ" sz="42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 </a:t>
            </a: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a </a:t>
            </a:r>
            <a:r>
              <a:rPr lang="cs-CZ" altLang="cs-CZ" sz="4200" cap="none" dirty="0" err="1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eSbírka</a:t>
            </a: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, Národní digitální archiv</a:t>
            </a:r>
            <a:r>
              <a:rPr lang="cs-CZ" altLang="cs-CZ" sz="4200" b="1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“</a:t>
            </a:r>
            <a:r>
              <a:rPr lang="cs-CZ" altLang="cs-CZ" sz="40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40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2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12.1.2016</a:t>
            </a:r>
            <a:endParaRPr lang="cs-CZ" altLang="cs-CZ" sz="2500" dirty="0" smtClean="0">
              <a:solidFill>
                <a:srgbClr val="000000"/>
              </a:solidFill>
              <a:ea typeface="Myriad Pro"/>
              <a:cs typeface="Myriad Pro"/>
            </a:endParaRP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pic>
        <p:nvPicPr>
          <p:cNvPr id="1026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437164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55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IROP 2016</a:t>
            </a:r>
            <a:endParaRPr lang="it-IT" sz="3200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729617"/>
              </p:ext>
            </p:extLst>
          </p:nvPr>
        </p:nvGraphicFramePr>
        <p:xfrm>
          <a:off x="402817" y="1196752"/>
          <a:ext cx="8338367" cy="4840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989"/>
                <a:gridCol w="5677312"/>
                <a:gridCol w="1220066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Číslo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Plánované výzvy IROP 2016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Dopravní obslužnost (IPRÚ)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Deinstitucionalizace sociálních služeb (včetně SVL)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Deinstitucionalizace psychiatrické péče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středních a vyšších odborných škol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středních a vyšších odborných škol (SVL)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infrastruktury komunitních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pl-PL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infrastruktury komunitních center (SVL)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pro zájmové, neformální a celoživotní vzdělávání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pro zájmové, neformální  a celoživotní vzdělávání (SVL)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Stanice IZS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infrastruktura (ITI)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192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55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IROP 2016</a:t>
            </a:r>
            <a:endParaRPr lang="it-IT" sz="3200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116277"/>
              </p:ext>
            </p:extLst>
          </p:nvPr>
        </p:nvGraphicFramePr>
        <p:xfrm>
          <a:off x="402817" y="1196752"/>
          <a:ext cx="8338367" cy="503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989"/>
                <a:gridCol w="5677312"/>
                <a:gridCol w="1220066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Číslo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Plánované výzvy IROP 2016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infrastruktura (IPRÚ)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Komunitně vedený místní rozvoj - IZS, zdravotnictví, regionální vzdělávání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Revitalizace vybraných památek II.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podnikání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podnikání SVL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základních škol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základních škol (SVL)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podnikání (ITI)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podnikání (IPRÚ)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Regionální vzdělávání (ITI)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Regionální vzdělávání (IPRÚ)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64</a:t>
                      </a:r>
                      <a:endParaRPr lang="cs-CZ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Vybrané úseky silnic II. a III. třídy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65</a:t>
                      </a:r>
                      <a:endParaRPr lang="cs-CZ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Zateplování - finanční nástroj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28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Strukt</a:t>
            </a:r>
            <a:r>
              <a:rPr lang="cs-CZ" sz="3200" dirty="0" smtClean="0">
                <a:solidFill>
                  <a:srgbClr val="0070C0"/>
                </a:solidFill>
              </a:rPr>
              <a:t>U</a:t>
            </a:r>
            <a:r>
              <a:rPr lang="en-US" sz="3200" dirty="0" smtClean="0">
                <a:solidFill>
                  <a:srgbClr val="0070C0"/>
                </a:solidFill>
              </a:rPr>
              <a:t>ra </a:t>
            </a:r>
            <a:r>
              <a:rPr lang="en-US" sz="3200" dirty="0">
                <a:solidFill>
                  <a:srgbClr val="0070C0"/>
                </a:solidFill>
              </a:rPr>
              <a:t>IROP</a:t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algn="just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7600" b="1" dirty="0" smtClean="0"/>
          </a:p>
          <a:p>
            <a:pPr marL="0" indent="0" eaLnBrk="0" fontAlgn="base" hangingPunct="0">
              <a:spcAft>
                <a:spcPct val="0"/>
              </a:spcAft>
              <a:buNone/>
            </a:pPr>
            <a:endParaRPr lang="pl-PL" sz="76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439848"/>
              </p:ext>
            </p:extLst>
          </p:nvPr>
        </p:nvGraphicFramePr>
        <p:xfrm>
          <a:off x="46754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8522"/>
            <a:ext cx="8534400" cy="1155801"/>
          </a:xfrm>
        </p:spPr>
        <p:txBody>
          <a:bodyPr/>
          <a:lstStyle/>
          <a:p>
            <a:r>
              <a:rPr lang="cs-CZ" sz="3200" dirty="0" smtClean="0">
                <a:solidFill>
                  <a:srgbClr val="0070C0"/>
                </a:solidFill>
              </a:rPr>
              <a:t>Prioritní </a:t>
            </a:r>
            <a:r>
              <a:rPr lang="cs-CZ" sz="3200" dirty="0">
                <a:solidFill>
                  <a:srgbClr val="0070C0"/>
                </a:solidFill>
              </a:rPr>
              <a:t>osa 1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7676" y="1009650"/>
            <a:ext cx="838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cs-CZ" sz="2200" b="1" dirty="0" smtClean="0"/>
          </a:p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1 - Infrastruktura</a:t>
            </a: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</a:t>
            </a:r>
            <a:r>
              <a:rPr lang="cs-CZ" sz="2200" b="1" dirty="0">
                <a:latin typeface="Myriad Pro"/>
              </a:rPr>
              <a:t>1.1 </a:t>
            </a:r>
            <a:r>
              <a:rPr lang="cs-CZ" sz="2200" dirty="0" smtClean="0">
                <a:latin typeface="Myriad Pro"/>
              </a:rPr>
              <a:t>Zvýšení </a:t>
            </a:r>
            <a:r>
              <a:rPr lang="cs-CZ" sz="2200" dirty="0">
                <a:latin typeface="Myriad Pro"/>
              </a:rPr>
              <a:t>regionální mobility prostřednictvím modernizace </a:t>
            </a:r>
            <a:endParaRPr lang="cs-CZ" sz="2200" dirty="0" smtClean="0">
              <a:latin typeface="Myriad Pro"/>
            </a:endParaRP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rozvoje sítí </a:t>
            </a:r>
            <a:r>
              <a:rPr lang="cs-CZ" sz="2200" dirty="0">
                <a:latin typeface="Myriad Pro"/>
              </a:rPr>
              <a:t>regionální silniční infrastruktury navazující </a:t>
            </a:r>
            <a:r>
              <a:rPr lang="cs-CZ" sz="2200" dirty="0" smtClean="0">
                <a:latin typeface="Myriad Pro"/>
              </a:rPr>
              <a:t>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na síť </a:t>
            </a:r>
            <a:r>
              <a:rPr lang="cs-CZ" sz="22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1.2 </a:t>
            </a:r>
            <a:r>
              <a:rPr lang="cs-CZ" sz="2200" dirty="0">
                <a:latin typeface="Myriad Pro"/>
              </a:rPr>
              <a:t>Zvýšení 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1.3 </a:t>
            </a:r>
            <a:r>
              <a:rPr lang="cs-CZ" sz="2200" dirty="0">
                <a:latin typeface="Myriad Pro"/>
              </a:rPr>
              <a:t>Zvýšení připravenosti k řešení a řízení rizik a </a:t>
            </a:r>
            <a:r>
              <a:rPr lang="cs-CZ" sz="22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74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8522"/>
            <a:ext cx="8534400" cy="1155801"/>
          </a:xfrm>
        </p:spPr>
        <p:txBody>
          <a:bodyPr/>
          <a:lstStyle/>
          <a:p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r>
              <a:rPr lang="cs-CZ" sz="3200" dirty="0">
                <a:solidFill>
                  <a:srgbClr val="0070C0"/>
                </a:solidFill>
              </a:rPr>
              <a:t>Prioritní osa 2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7676" y="1009650"/>
            <a:ext cx="8382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2.1 </a:t>
            </a:r>
            <a:r>
              <a:rPr lang="cs-CZ" sz="2200" dirty="0">
                <a:latin typeface="Myriad Pro"/>
              </a:rPr>
              <a:t>Zvýšení</a:t>
            </a:r>
            <a:r>
              <a:rPr lang="cs-CZ" sz="2200" dirty="0" smtClean="0">
                <a:latin typeface="Myriad Pro"/>
              </a:rPr>
              <a:t> kvality a dostupnosti služeb vedoucí k sociální 	</a:t>
            </a:r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inkluzi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2.2 </a:t>
            </a:r>
            <a:r>
              <a:rPr lang="cs-CZ" sz="22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200" dirty="0" smtClean="0">
                <a:latin typeface="Myriad Pro"/>
              </a:rPr>
              <a:t>	 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2.3 </a:t>
            </a:r>
            <a:r>
              <a:rPr lang="cs-CZ" sz="2200" dirty="0" smtClean="0">
                <a:latin typeface="Myriad Pro"/>
              </a:rPr>
              <a:t>Rozvoj infrastruktury pro poskytování zdravotních služeb      </a:t>
            </a:r>
          </a:p>
          <a:p>
            <a:pPr algn="just"/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 péče o zdraví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2.4 </a:t>
            </a:r>
            <a:r>
              <a:rPr lang="cs-CZ" sz="2200" dirty="0" smtClean="0">
                <a:latin typeface="Myriad Pro"/>
              </a:rPr>
              <a:t>Zvýšení kvality a dostupnosti infrastruktury pro vzdělávání 	 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2.5 </a:t>
            </a:r>
            <a:r>
              <a:rPr lang="cs-CZ" sz="2200" dirty="0" smtClean="0">
                <a:latin typeface="Myriad Pro"/>
              </a:rPr>
              <a:t>Snížení energetické náročnosti v sektoru bydlení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9920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8522"/>
            <a:ext cx="8534400" cy="1155801"/>
          </a:xfrm>
        </p:spPr>
        <p:txBody>
          <a:bodyPr/>
          <a:lstStyle/>
          <a:p>
            <a:r>
              <a:rPr lang="cs-CZ" sz="3200" dirty="0">
                <a:solidFill>
                  <a:srgbClr val="0070C0"/>
                </a:solidFill>
              </a:rPr>
              <a:t>Prioritní osa </a:t>
            </a:r>
            <a:r>
              <a:rPr lang="cs-CZ" sz="3200" dirty="0" smtClean="0">
                <a:solidFill>
                  <a:srgbClr val="0070C0"/>
                </a:solidFill>
              </a:rPr>
              <a:t>3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7676" y="1009650"/>
            <a:ext cx="838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– Instituce</a:t>
            </a: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3.1</a:t>
            </a:r>
            <a:r>
              <a:rPr lang="cs-CZ" sz="2200" dirty="0" smtClean="0">
                <a:latin typeface="Myriad Pro"/>
              </a:rPr>
              <a:t> Zefektivnění prezentace, posílení ochrany a  rozvoje  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kulturního dědictví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3.2 </a:t>
            </a:r>
            <a:r>
              <a:rPr lang="cs-CZ" sz="22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3.3 </a:t>
            </a:r>
            <a:r>
              <a:rPr lang="cs-CZ" sz="22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rozvoje</a:t>
            </a:r>
          </a:p>
        </p:txBody>
      </p:sp>
    </p:spTree>
    <p:extLst>
      <p:ext uri="{BB962C8B-B14F-4D97-AF65-F5344CB8AC3E}">
        <p14:creationId xmlns:p14="http://schemas.microsoft.com/office/powerpoint/2010/main" val="27551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Strategický rámec rozvoje veřejné správy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Dělí se na implementační plány, pro IROP relevantní IP 3 - </a:t>
            </a:r>
            <a:r>
              <a:rPr lang="cs-CZ" sz="2000" b="1" dirty="0" smtClean="0"/>
              <a:t>Zvýšení </a:t>
            </a:r>
            <a:r>
              <a:rPr lang="cs-CZ" sz="2000" b="1" dirty="0"/>
              <a:t>dostupnosti a transparentnosti veřejné správy prostřednictvím nástrojů </a:t>
            </a:r>
            <a:r>
              <a:rPr lang="cs-CZ" sz="2000" b="1" dirty="0" err="1" smtClean="0"/>
              <a:t>eGovernmentu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 smtClean="0"/>
              <a:t>IP 3 se skládá z tzv. projektových okruhů, každý projekt v SC 3.2 musí být v souladu s některým z okruhů</a:t>
            </a:r>
          </a:p>
          <a:p>
            <a:endParaRPr lang="cs-CZ" sz="2000" b="1" dirty="0"/>
          </a:p>
          <a:p>
            <a:r>
              <a:rPr lang="cs-CZ" sz="2000" b="1" dirty="0" smtClean="0"/>
              <a:t>Výzvy připravuje ŘO IROP ve spolupráci s RVIS a věcným garantem; RVIS určuje </a:t>
            </a:r>
            <a:r>
              <a:rPr lang="cs-CZ" sz="2000" b="1" dirty="0" err="1" smtClean="0"/>
              <a:t>prioritizaci</a:t>
            </a:r>
            <a:r>
              <a:rPr lang="cs-CZ" sz="2000" b="1" dirty="0" smtClean="0"/>
              <a:t> okruhů</a:t>
            </a:r>
            <a:endParaRPr lang="cs-CZ" sz="2000" b="1" dirty="0"/>
          </a:p>
          <a:p>
            <a:endParaRPr lang="cs-CZ" sz="2000" dirty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5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Projektové okruhy IP3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000" b="1" dirty="0">
                <a:hlinkClick r:id="rId2" tooltip="Projektovy_okruh_3-1-uplne_elektronicke_podani.pdf"/>
              </a:rPr>
              <a:t>3.1. Úplné elektronické </a:t>
            </a:r>
            <a:r>
              <a:rPr lang="cs-CZ" sz="2000" b="1" dirty="0" smtClean="0">
                <a:hlinkClick r:id="rId2" tooltip="Projektovy_okruh_3-1-uplne_elektronicke_podani.pdf"/>
              </a:rPr>
              <a:t>podání</a:t>
            </a:r>
            <a:endParaRPr lang="cs-CZ" sz="2000" b="1" dirty="0" smtClean="0"/>
          </a:p>
          <a:p>
            <a:r>
              <a:rPr lang="cs-CZ" sz="2000" b="1" dirty="0">
                <a:hlinkClick r:id="rId3" tooltip="Projektovy_okruh_3-2-kontaktni_mista.pdf"/>
              </a:rPr>
              <a:t>3.2. Kontaktní </a:t>
            </a:r>
            <a:r>
              <a:rPr lang="cs-CZ" sz="2000" b="1" dirty="0" smtClean="0">
                <a:hlinkClick r:id="rId3" tooltip="Projektovy_okruh_3-2-kontaktni_mista.pdf"/>
              </a:rPr>
              <a:t>místa</a:t>
            </a:r>
            <a:endParaRPr lang="cs-CZ" sz="2000" b="1" dirty="0" smtClean="0"/>
          </a:p>
          <a:p>
            <a:r>
              <a:rPr lang="cs-CZ" sz="2000" b="1" dirty="0">
                <a:hlinkClick r:id="rId4" tooltip="Projektovy_okruh_3-3-EO_eSeL.pdf"/>
              </a:rPr>
              <a:t>3.3. Elektronizace odvětví: </a:t>
            </a:r>
            <a:r>
              <a:rPr lang="cs-CZ" sz="2000" b="1" dirty="0" err="1">
                <a:hlinkClick r:id="rId4" tooltip="Projektovy_okruh_3-3-EO_eSeL.pdf"/>
              </a:rPr>
              <a:t>eLegislativa</a:t>
            </a:r>
            <a:r>
              <a:rPr lang="cs-CZ" sz="2000" b="1" dirty="0">
                <a:hlinkClick r:id="rId4" tooltip="Projektovy_okruh_3-3-EO_eSeL.pdf"/>
              </a:rPr>
              <a:t>, </a:t>
            </a:r>
            <a:r>
              <a:rPr lang="cs-CZ" sz="2000" b="1" dirty="0" err="1" smtClean="0">
                <a:hlinkClick r:id="rId4" tooltip="Projektovy_okruh_3-3-EO_eSeL.pdf"/>
              </a:rPr>
              <a:t>eSbírka</a:t>
            </a:r>
            <a:endParaRPr lang="cs-CZ" sz="2000" b="1" dirty="0" smtClean="0"/>
          </a:p>
          <a:p>
            <a:r>
              <a:rPr lang="cs-CZ" sz="2000" b="1" dirty="0">
                <a:hlinkClick r:id="rId5" tooltip="Projektovy_okruh_3-4-EO_eculture.pdf"/>
              </a:rPr>
              <a:t>3.4. Elektronizace odvětví: </a:t>
            </a:r>
            <a:r>
              <a:rPr lang="cs-CZ" sz="2000" b="1" dirty="0" err="1" smtClean="0">
                <a:hlinkClick r:id="rId5" tooltip="Projektovy_okruh_3-4-EO_eculture.pdf"/>
              </a:rPr>
              <a:t>eCulture</a:t>
            </a:r>
            <a:endParaRPr lang="cs-CZ" sz="2000" b="1" dirty="0" smtClean="0"/>
          </a:p>
          <a:p>
            <a:r>
              <a:rPr lang="cs-CZ" sz="2000" b="1" dirty="0">
                <a:hlinkClick r:id="rId6" tooltip="Projektovy_okruh_3-5-EO_eeducation.pdf"/>
              </a:rPr>
              <a:t>3.5. Elektronizace odvětví: </a:t>
            </a:r>
            <a:r>
              <a:rPr lang="cs-CZ" sz="2000" b="1" dirty="0" err="1" smtClean="0">
                <a:hlinkClick r:id="rId6" tooltip="Projektovy_okruh_3-5-EO_eeducation.pdf"/>
              </a:rPr>
              <a:t>eEducation</a:t>
            </a:r>
            <a:endParaRPr lang="cs-CZ" sz="2000" b="1" dirty="0" smtClean="0"/>
          </a:p>
          <a:p>
            <a:r>
              <a:rPr lang="cs-CZ" sz="2000" b="1" dirty="0">
                <a:hlinkClick r:id="rId7" tooltip="Projektovy_okruh_3-6-EO_socialni_sluzby.pdf"/>
              </a:rPr>
              <a:t>3.6. Elektronizace odvětví: sociální služby, pojištění, </a:t>
            </a:r>
            <a:r>
              <a:rPr lang="cs-CZ" sz="2000" b="1" dirty="0" smtClean="0">
                <a:hlinkClick r:id="rId7" tooltip="Projektovy_okruh_3-6-EO_socialni_sluzby.pdf"/>
              </a:rPr>
              <a:t>dávky</a:t>
            </a:r>
            <a:endParaRPr lang="cs-CZ" sz="2000" b="1" dirty="0" smtClean="0"/>
          </a:p>
          <a:p>
            <a:r>
              <a:rPr lang="cs-CZ" sz="2000" b="1" dirty="0">
                <a:hlinkClick r:id="rId8" tooltip="Projektovy_okruh_3-7-EO_ehealth.pdf"/>
              </a:rPr>
              <a:t>3.7. Elektronizace odvětví: </a:t>
            </a:r>
            <a:r>
              <a:rPr lang="cs-CZ" sz="2000" b="1" dirty="0" err="1" smtClean="0">
                <a:hlinkClick r:id="rId8" tooltip="Projektovy_okruh_3-7-EO_ehealth.pdf"/>
              </a:rPr>
              <a:t>eHealth</a:t>
            </a:r>
            <a:endParaRPr lang="cs-CZ" sz="2000" b="1" dirty="0" smtClean="0"/>
          </a:p>
          <a:p>
            <a:r>
              <a:rPr lang="cs-CZ" sz="2000" b="1" dirty="0">
                <a:hlinkClick r:id="rId9" tooltip="Projektovy_okruh_3-8-EO_vyber_dani_a_pojisteni.pdf"/>
              </a:rPr>
              <a:t>3.8. Elektronizace odvětví: výběr daní a </a:t>
            </a:r>
            <a:r>
              <a:rPr lang="cs-CZ" sz="2000" b="1" dirty="0" smtClean="0">
                <a:hlinkClick r:id="rId9" tooltip="Projektovy_okruh_3-8-EO_vyber_dani_a_pojisteni.pdf"/>
              </a:rPr>
              <a:t>pojištění</a:t>
            </a:r>
            <a:endParaRPr lang="cs-CZ" sz="2000" b="1" dirty="0" smtClean="0"/>
          </a:p>
          <a:p>
            <a:r>
              <a:rPr lang="cs-CZ" sz="2000" b="1" dirty="0">
                <a:hlinkClick r:id="rId10" tooltip="Projektovy_okruh_3-9-EO_ejustice.pdf"/>
              </a:rPr>
              <a:t>3.9. Elektronizace odvětví: </a:t>
            </a:r>
            <a:r>
              <a:rPr lang="cs-CZ" sz="2000" b="1" dirty="0" err="1" smtClean="0">
                <a:hlinkClick r:id="rId10" tooltip="Projektovy_okruh_3-9-EO_ejustice.pdf"/>
              </a:rPr>
              <a:t>eJustice</a:t>
            </a:r>
            <a:endParaRPr lang="cs-CZ" sz="2000" b="1" dirty="0" smtClean="0"/>
          </a:p>
          <a:p>
            <a:r>
              <a:rPr lang="cs-CZ" sz="2000" b="1" dirty="0">
                <a:hlinkClick r:id="rId11" tooltip="Projektovy_okruh_3-10-EO_eprocurement.pdf"/>
              </a:rPr>
              <a:t>3.10. Elektronizace odvětví: </a:t>
            </a:r>
            <a:r>
              <a:rPr lang="cs-CZ" sz="2000" b="1" dirty="0" err="1" smtClean="0">
                <a:hlinkClick r:id="rId11" tooltip="Projektovy_okruh_3-10-EO_eprocurement.pdf"/>
              </a:rPr>
              <a:t>eProcurement</a:t>
            </a:r>
            <a:endParaRPr lang="cs-CZ" sz="2000" b="1" dirty="0" smtClean="0"/>
          </a:p>
          <a:p>
            <a:r>
              <a:rPr lang="cs-CZ" sz="2000" b="1" dirty="0">
                <a:hlinkClick r:id="rId12" tooltip="Projektovy_okruh_3-11-EO_earchivace.pdf"/>
              </a:rPr>
              <a:t>3.11. Elektronizace odvětví: </a:t>
            </a:r>
            <a:r>
              <a:rPr lang="cs-CZ" sz="2000" b="1" dirty="0" err="1">
                <a:hlinkClick r:id="rId12" tooltip="Projektovy_okruh_3-11-EO_earchivace.pdf"/>
              </a:rPr>
              <a:t>eArchivace</a:t>
            </a:r>
            <a:r>
              <a:rPr lang="cs-CZ" sz="2000" b="1" dirty="0">
                <a:hlinkClick r:id="rId12" tooltip="Projektovy_okruh_3-11-EO_earchivace.pdf"/>
              </a:rPr>
              <a:t> (NDA)</a:t>
            </a:r>
            <a:endParaRPr lang="cs-CZ" sz="2000" b="1" dirty="0" smtClean="0"/>
          </a:p>
          <a:p>
            <a:endParaRPr lang="cs-CZ" sz="2000" dirty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15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Projektové okruhy IP3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000" b="1" dirty="0">
                <a:hlinkClick r:id="rId2" tooltip="Projektovy_okruh_4-opendata.pdf"/>
              </a:rPr>
              <a:t>4. Zpřístupnění obsahu, transparentnost, </a:t>
            </a:r>
            <a:r>
              <a:rPr lang="cs-CZ" sz="2000" b="1" dirty="0" err="1" smtClean="0">
                <a:hlinkClick r:id="rId2" tooltip="Projektovy_okruh_4-opendata.pdf"/>
              </a:rPr>
              <a:t>opendata</a:t>
            </a:r>
            <a:endParaRPr lang="cs-CZ" sz="2000" b="1" dirty="0" smtClean="0"/>
          </a:p>
          <a:p>
            <a:r>
              <a:rPr lang="cs-CZ" sz="2000" b="1" dirty="0">
                <a:hlinkClick r:id="rId3" tooltip="Projektovy_okruh_5-1-konsolidace_datoveho_fondu.pdf"/>
              </a:rPr>
              <a:t>5.1. Rozšíření, propojení a konsolidace datového fondu veřejné správy a jeho efektivní a bezpečné využívání dle jednotlivých </a:t>
            </a:r>
            <a:r>
              <a:rPr lang="cs-CZ" sz="2000" b="1" dirty="0" smtClean="0">
                <a:hlinkClick r:id="rId3" tooltip="Projektovy_okruh_5-1-konsolidace_datoveho_fondu.pdf"/>
              </a:rPr>
              <a:t>agend</a:t>
            </a:r>
            <a:endParaRPr lang="cs-CZ" sz="2000" b="1" dirty="0" smtClean="0"/>
          </a:p>
          <a:p>
            <a:r>
              <a:rPr lang="pt-BR" sz="2000" b="1" dirty="0">
                <a:hlinkClick r:id="rId4" tooltip="Projektovy_okruh_5-2-prostorova_data.pdf"/>
              </a:rPr>
              <a:t>5.2. Prostorová data a </a:t>
            </a:r>
            <a:r>
              <a:rPr lang="pt-BR" sz="2000" b="1" dirty="0" smtClean="0">
                <a:hlinkClick r:id="rId4" tooltip="Projektovy_okruh_5-2-prostorova_data.pdf"/>
              </a:rPr>
              <a:t>služby</a:t>
            </a:r>
            <a:endParaRPr lang="cs-CZ" sz="2000" b="1" dirty="0" smtClean="0"/>
          </a:p>
          <a:p>
            <a:r>
              <a:rPr lang="cs-CZ" sz="2000" b="1" dirty="0">
                <a:hlinkClick r:id="rId5" tooltip="Projektovy_okruh_6-1-technologicka_a_komunikacni_infrastruktura.pdf"/>
              </a:rPr>
              <a:t>6.1. Technologická a komunikační infrastruktura (datová centra</a:t>
            </a:r>
            <a:r>
              <a:rPr lang="cs-CZ" sz="2000" b="1" dirty="0" smtClean="0">
                <a:hlinkClick r:id="rId5" tooltip="Projektovy_okruh_6-1-technologicka_a_komunikacni_infrastruktura.pdf"/>
              </a:rPr>
              <a:t>)</a:t>
            </a:r>
            <a:endParaRPr lang="cs-CZ" sz="2000" b="1" dirty="0" smtClean="0"/>
          </a:p>
          <a:p>
            <a:r>
              <a:rPr lang="cs-CZ" sz="2000" b="1" dirty="0">
                <a:hlinkClick r:id="rId6" tooltip="Projektovy_okruh_6-2-bezpecnost_a_krizove_rizeni.pdf"/>
              </a:rPr>
              <a:t>6.2. Bezpečnost a krizové </a:t>
            </a:r>
            <a:r>
              <a:rPr lang="cs-CZ" sz="2000" b="1" dirty="0" smtClean="0">
                <a:hlinkClick r:id="rId6" tooltip="Projektovy_okruh_6-2-bezpecnost_a_krizove_rizeni.pdf"/>
              </a:rPr>
              <a:t>řízení</a:t>
            </a:r>
            <a:endParaRPr lang="cs-CZ" sz="2000" b="1" dirty="0" smtClean="0"/>
          </a:p>
          <a:p>
            <a:r>
              <a:rPr lang="cs-CZ" sz="2000" b="1" dirty="0">
                <a:hlinkClick r:id="rId7" tooltip="Projektovy_okruh_6-3-sdilitelne_sluzby_technologicke_infrastruktury.pdf"/>
              </a:rPr>
              <a:t>6.3. </a:t>
            </a:r>
            <a:r>
              <a:rPr lang="cs-CZ" sz="2000" b="1" dirty="0" err="1">
                <a:hlinkClick r:id="rId7" tooltip="Projektovy_okruh_6-3-sdilitelne_sluzby_technologicke_infrastruktury.pdf"/>
              </a:rPr>
              <a:t>Sdílitelné</a:t>
            </a:r>
            <a:r>
              <a:rPr lang="cs-CZ" sz="2000" b="1" dirty="0">
                <a:hlinkClick r:id="rId7" tooltip="Projektovy_okruh_6-3-sdilitelne_sluzby_technologicke_infrastruktury.pdf"/>
              </a:rPr>
              <a:t> služby technologické </a:t>
            </a:r>
            <a:r>
              <a:rPr lang="cs-CZ" sz="2000" b="1" dirty="0" smtClean="0">
                <a:hlinkClick r:id="rId7" tooltip="Projektovy_okruh_6-3-sdilitelne_sluzby_technologicke_infrastruktury.pdf"/>
              </a:rPr>
              <a:t>infrastruktury</a:t>
            </a:r>
            <a:endParaRPr lang="cs-CZ" sz="2000" b="1" dirty="0" smtClean="0"/>
          </a:p>
          <a:p>
            <a:r>
              <a:rPr lang="cs-CZ" sz="2000" b="1" dirty="0">
                <a:hlinkClick r:id="rId8" tooltip="Projektovy_okruh_7-kyberneticka_bezpecnost.pdf"/>
              </a:rPr>
              <a:t>7. Kybernetická </a:t>
            </a:r>
            <a:r>
              <a:rPr lang="cs-CZ" sz="2000" b="1" dirty="0" smtClean="0">
                <a:hlinkClick r:id="rId8" tooltip="Projektovy_okruh_7-kyberneticka_bezpecnost.pdf"/>
              </a:rPr>
              <a:t>bezpečnost</a:t>
            </a:r>
            <a:endParaRPr lang="cs-CZ" sz="2000" b="1" dirty="0" smtClean="0"/>
          </a:p>
          <a:p>
            <a:r>
              <a:rPr lang="cs-CZ" sz="2000" b="1" dirty="0">
                <a:hlinkClick r:id="rId9" tooltip="Projektovy_okruh_8-1-elektronicka_identita.pdf"/>
              </a:rPr>
              <a:t>8.1. Elektronická identita</a:t>
            </a:r>
            <a:r>
              <a:rPr lang="cs-CZ" sz="2000" dirty="0"/>
              <a:t> </a:t>
            </a:r>
            <a:endParaRPr lang="cs-CZ" sz="2000" dirty="0" smtClean="0"/>
          </a:p>
          <a:p>
            <a:r>
              <a:rPr lang="cs-CZ" sz="2000" b="1" dirty="0">
                <a:hlinkClick r:id="rId10" tooltip="Projektovy_okruh_8-2-elektronicke_dorucovani.pdf"/>
              </a:rPr>
              <a:t>8.2. Elektronické doručování a ekvivalence dokumentů (</a:t>
            </a:r>
            <a:r>
              <a:rPr lang="cs-CZ" sz="2000" b="1" dirty="0" err="1">
                <a:hlinkClick r:id="rId10" tooltip="Projektovy_okruh_8-2-elektronicke_dorucovani.pdf"/>
              </a:rPr>
              <a:t>eIDAS</a:t>
            </a:r>
            <a:r>
              <a:rPr lang="cs-CZ" sz="2000" b="1" dirty="0" smtClean="0">
                <a:hlinkClick r:id="rId10" tooltip="Projektovy_okruh_8-2-elektronicke_dorucovani.pdf"/>
              </a:rPr>
              <a:t>)</a:t>
            </a:r>
            <a:endParaRPr lang="cs-CZ" sz="2000" b="1" dirty="0" smtClean="0"/>
          </a:p>
          <a:p>
            <a:r>
              <a:rPr lang="cs-CZ" sz="2000" b="1" dirty="0">
                <a:hlinkClick r:id="rId11" tooltip="Projektovy_okruh_9-elektronizace_podpurnych_procesu.pdf"/>
              </a:rPr>
              <a:t>9. Elektronizace podpůrných procesů</a:t>
            </a:r>
            <a:endParaRPr lang="cs-CZ" sz="2000" dirty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59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/>
              <a:t>PO 3.3 </a:t>
            </a:r>
            <a:r>
              <a:rPr lang="cs-CZ" sz="2000" b="1" dirty="0" err="1" smtClean="0"/>
              <a:t>eLegislativa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eSbírka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Cíle projektového okruhu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1</a:t>
            </a:r>
            <a:r>
              <a:rPr lang="cs-CZ" sz="2000" dirty="0"/>
              <a:t>) Zajištění reálné dostupnosti pramenů práva. </a:t>
            </a:r>
          </a:p>
          <a:p>
            <a:pPr marL="0" indent="0">
              <a:buNone/>
            </a:pPr>
            <a:r>
              <a:rPr lang="cs-CZ" sz="2000" dirty="0"/>
              <a:t>2) Vytvoření přesného, ověřeného a bezplatně dostupného moderního zdroje informací o minulých </a:t>
            </a:r>
            <a:r>
              <a:rPr lang="cs-CZ" sz="2000" dirty="0" smtClean="0"/>
              <a:t>a </a:t>
            </a:r>
            <a:r>
              <a:rPr lang="cs-CZ" sz="2000" dirty="0"/>
              <a:t>aktuálních zněních právních předpisů pro občany, veřejnou správu, podnikatele i </a:t>
            </a:r>
            <a:r>
              <a:rPr lang="cs-CZ" sz="2000" dirty="0" err="1"/>
              <a:t>eGovernment</a:t>
            </a:r>
            <a:r>
              <a:rPr lang="cs-CZ" sz="2000" dirty="0"/>
              <a:t>. </a:t>
            </a:r>
          </a:p>
          <a:p>
            <a:pPr marL="0" indent="0">
              <a:buNone/>
            </a:pPr>
            <a:r>
              <a:rPr lang="cs-CZ" sz="2000" dirty="0"/>
              <a:t>3) Vytvoření elektronických nástrojů pro kvalitní, efektivnější a transparentní legislativní proces a propojení </a:t>
            </a:r>
            <a:r>
              <a:rPr lang="cs-CZ" sz="2000" dirty="0" smtClean="0"/>
              <a:t>existujících </a:t>
            </a:r>
            <a:r>
              <a:rPr lang="cs-CZ" sz="2000" dirty="0"/>
              <a:t>nástrojů legislativního procesu. </a:t>
            </a:r>
          </a:p>
          <a:p>
            <a:pPr marL="0" indent="0">
              <a:buNone/>
            </a:pPr>
            <a:r>
              <a:rPr lang="cs-CZ" sz="2000" dirty="0"/>
              <a:t>4) Zapojení ČR do výměny právních informací mezi státy EU (systém N-Lex). </a:t>
            </a:r>
          </a:p>
          <a:p>
            <a:pPr marL="0" indent="0">
              <a:buNone/>
            </a:pPr>
            <a:r>
              <a:rPr lang="cs-CZ" sz="2000" dirty="0"/>
              <a:t>5) Realizace strategie Open Data pro informace o právních předpisech České republiky. 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356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9767"/>
            <a:ext cx="8229600" cy="5638801"/>
          </a:xfrm>
        </p:spPr>
        <p:txBody>
          <a:bodyPr>
            <a:normAutofit fontScale="92500" lnSpcReduction="20000"/>
          </a:bodyPr>
          <a:lstStyle/>
          <a:p>
            <a:r>
              <a:rPr lang="cs-CZ" sz="1800" dirty="0"/>
              <a:t>9:00 – 9:30</a:t>
            </a:r>
            <a:r>
              <a:rPr lang="cs-CZ" sz="1800" b="1" dirty="0"/>
              <a:t>	</a:t>
            </a:r>
            <a:r>
              <a:rPr lang="cs-CZ" sz="1800" b="1" dirty="0" smtClean="0"/>
              <a:t>Prezence </a:t>
            </a:r>
            <a:r>
              <a:rPr lang="cs-CZ" sz="1800" b="1" dirty="0"/>
              <a:t>účastníků	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9:30 – </a:t>
            </a:r>
            <a:r>
              <a:rPr lang="cs-CZ" sz="1800" dirty="0" smtClean="0"/>
              <a:t>10:00</a:t>
            </a:r>
            <a:r>
              <a:rPr lang="cs-CZ" sz="1800" dirty="0"/>
              <a:t>	</a:t>
            </a:r>
            <a:r>
              <a:rPr lang="cs-CZ" sz="1800" b="1" dirty="0" smtClean="0"/>
              <a:t>Zahájení</a:t>
            </a:r>
            <a:r>
              <a:rPr lang="cs-CZ" sz="1800" b="1" dirty="0"/>
              <a:t>, představení Integrovaného regionálního </a:t>
            </a:r>
            <a:r>
              <a:rPr lang="cs-CZ" sz="1800" b="1" dirty="0" smtClean="0"/>
              <a:t>						operačního programu</a:t>
            </a:r>
            <a:r>
              <a:rPr lang="cs-CZ" sz="1800" b="1" dirty="0"/>
              <a:t>, </a:t>
            </a:r>
            <a:r>
              <a:rPr lang="cs-CZ" sz="1800" b="1" dirty="0" smtClean="0"/>
              <a:t>Řídicího </a:t>
            </a:r>
            <a:r>
              <a:rPr lang="cs-CZ" sz="1800" b="1" dirty="0"/>
              <a:t>orgánu IROP a Centra pro </a:t>
            </a:r>
            <a:r>
              <a:rPr lang="cs-CZ" sz="1800" b="1" dirty="0" smtClean="0"/>
              <a:t>				regionální </a:t>
            </a:r>
            <a:r>
              <a:rPr lang="cs-CZ" sz="1800" b="1" dirty="0"/>
              <a:t>rozvoj </a:t>
            </a:r>
            <a:r>
              <a:rPr lang="cs-CZ" sz="1800" b="1" dirty="0" smtClean="0"/>
              <a:t>České </a:t>
            </a:r>
            <a:r>
              <a:rPr lang="cs-CZ" sz="1800" b="1" dirty="0"/>
              <a:t>republiky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 smtClean="0"/>
              <a:t>10:00 – 11:00</a:t>
            </a:r>
            <a:r>
              <a:rPr lang="cs-CZ" sz="1800" dirty="0"/>
              <a:t>	</a:t>
            </a:r>
            <a:r>
              <a:rPr lang="cs-CZ" sz="1800" b="1" dirty="0"/>
              <a:t>17. výzva IROP  „</a:t>
            </a:r>
            <a:r>
              <a:rPr lang="cs-CZ" sz="1800" b="1" dirty="0" err="1"/>
              <a:t>eLegislativa</a:t>
            </a:r>
            <a:r>
              <a:rPr lang="cs-CZ" sz="1800" b="1" dirty="0"/>
              <a:t> a </a:t>
            </a:r>
            <a:r>
              <a:rPr lang="cs-CZ" sz="1800" b="1" dirty="0" err="1"/>
              <a:t>eSbírka</a:t>
            </a:r>
            <a:r>
              <a:rPr lang="cs-CZ" sz="1800" b="1" dirty="0"/>
              <a:t>, Národní digitální </a:t>
            </a:r>
            <a:r>
              <a:rPr lang="cs-CZ" sz="1800" b="1" dirty="0" smtClean="0"/>
              <a:t>					archiv</a:t>
            </a:r>
            <a:r>
              <a:rPr lang="cs-CZ" sz="1800" b="1" dirty="0"/>
              <a:t>”: </a:t>
            </a:r>
            <a:r>
              <a:rPr lang="cs-CZ" sz="1800" b="1" dirty="0" smtClean="0"/>
              <a:t>parametry </a:t>
            </a:r>
            <a:r>
              <a:rPr lang="cs-CZ" sz="1800" b="1" dirty="0"/>
              <a:t>výzvy, podporované aktivity, způsobilé </a:t>
            </a:r>
            <a:r>
              <a:rPr lang="cs-CZ" sz="1800" b="1" dirty="0" smtClean="0"/>
              <a:t>				výdaje</a:t>
            </a:r>
            <a:r>
              <a:rPr lang="cs-CZ" sz="1800" b="1" dirty="0"/>
              <a:t>, povinné </a:t>
            </a:r>
            <a:r>
              <a:rPr lang="cs-CZ" sz="1800" b="1" dirty="0" smtClean="0"/>
              <a:t>přílohy </a:t>
            </a:r>
            <a:r>
              <a:rPr lang="cs-CZ" sz="1800" b="1" dirty="0"/>
              <a:t>žádosti (zástupce ŘO IROP</a:t>
            </a:r>
            <a:r>
              <a:rPr lang="cs-CZ" sz="1800" b="1" dirty="0" smtClean="0"/>
              <a:t>)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sz="1800" dirty="0" smtClean="0"/>
              <a:t>11:00 – 12:00</a:t>
            </a:r>
            <a:r>
              <a:rPr lang="cs-CZ" sz="1800" b="1" dirty="0"/>
              <a:t>	Postup pro podání žádosti o podporu v MS2014+, systém </a:t>
            </a:r>
            <a:r>
              <a:rPr lang="cs-CZ" sz="1800" b="1" dirty="0" smtClean="0"/>
              <a:t>					hodnocení projektů </a:t>
            </a:r>
            <a:r>
              <a:rPr lang="cs-CZ" sz="1800" b="1" dirty="0"/>
              <a:t>a další administrace projektu, výběrová </a:t>
            </a:r>
            <a:r>
              <a:rPr lang="cs-CZ" sz="1800" b="1" dirty="0" smtClean="0"/>
              <a:t>				a </a:t>
            </a:r>
            <a:r>
              <a:rPr lang="cs-CZ" sz="1800" b="1" dirty="0"/>
              <a:t>zadávací řízení </a:t>
            </a:r>
            <a:r>
              <a:rPr lang="cs-CZ" sz="1800" b="1" dirty="0" smtClean="0"/>
              <a:t>(</a:t>
            </a:r>
            <a:r>
              <a:rPr lang="cs-CZ" sz="1800" b="1" dirty="0"/>
              <a:t>zástupce CRR)</a:t>
            </a:r>
          </a:p>
          <a:p>
            <a:pPr marL="0" indent="0">
              <a:buNone/>
            </a:pPr>
            <a:endParaRPr lang="cs-CZ" sz="1800" b="1" dirty="0" smtClean="0"/>
          </a:p>
          <a:p>
            <a:r>
              <a:rPr lang="cs-CZ" sz="1800" dirty="0"/>
              <a:t>12:00 – </a:t>
            </a:r>
            <a:r>
              <a:rPr lang="cs-CZ" sz="1800" dirty="0" smtClean="0"/>
              <a:t>12:30</a:t>
            </a:r>
            <a:r>
              <a:rPr lang="cs-CZ" sz="1800" dirty="0"/>
              <a:t>	</a:t>
            </a:r>
            <a:r>
              <a:rPr lang="cs-CZ" sz="1800" b="1" dirty="0" smtClean="0"/>
              <a:t>Diskuse</a:t>
            </a:r>
          </a:p>
          <a:p>
            <a:pPr marL="0" indent="0">
              <a:buNone/>
            </a:pPr>
            <a:endParaRPr lang="cs-CZ" sz="1800" b="1" dirty="0" smtClean="0"/>
          </a:p>
          <a:p>
            <a:endParaRPr lang="cs-CZ" sz="1800" dirty="0"/>
          </a:p>
          <a:p>
            <a:r>
              <a:rPr lang="cs-CZ" sz="1800" dirty="0" smtClean="0"/>
              <a:t>12:30</a:t>
            </a:r>
            <a:r>
              <a:rPr lang="cs-CZ" sz="1800" dirty="0"/>
              <a:t>	</a:t>
            </a:r>
            <a:r>
              <a:rPr lang="cs-CZ" sz="1800" dirty="0" smtClean="0"/>
              <a:t>		</a:t>
            </a:r>
            <a:r>
              <a:rPr lang="cs-CZ" sz="1800" b="1" dirty="0" smtClean="0"/>
              <a:t>Závěr</a:t>
            </a:r>
            <a:endParaRPr lang="cs-CZ" sz="1800" b="1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	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/>
              <a:t>PO 3.11 Národní digitální archiv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Cíle projektového okruhu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1) Zajištění bezpečného on-line skartačního řízení a výběru archiválií z elektronických systémů spisové služby </a:t>
            </a:r>
            <a:r>
              <a:rPr lang="cs-CZ" sz="2000" dirty="0" smtClean="0"/>
              <a:t>prostřednictvím </a:t>
            </a:r>
            <a:r>
              <a:rPr lang="cs-CZ" sz="2000" dirty="0"/>
              <a:t>Archivního portálu. </a:t>
            </a:r>
          </a:p>
          <a:p>
            <a:pPr marL="0" indent="0">
              <a:buNone/>
            </a:pPr>
            <a:r>
              <a:rPr lang="cs-CZ" sz="2000" dirty="0"/>
              <a:t>2) Zajištění bezpečného převzetí a důvěryhodného uchovávání digitálních archiválií v digitálním archivu. </a:t>
            </a:r>
          </a:p>
          <a:p>
            <a:pPr marL="0" indent="0">
              <a:buNone/>
            </a:pPr>
            <a:r>
              <a:rPr lang="cs-CZ" sz="2000" dirty="0"/>
              <a:t>3) Bezpečné uložení digitálních kopií historicky a kulturně významných archiválií. </a:t>
            </a:r>
          </a:p>
          <a:p>
            <a:pPr marL="0" indent="0">
              <a:buNone/>
            </a:pPr>
            <a:r>
              <a:rPr lang="cs-CZ" sz="2000" dirty="0"/>
              <a:t>4) Zpřístupnění výše uvedených archiválií dle platné legislativy při vyvážené aplikaci principu open data. 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7095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-180974"/>
            <a:ext cx="9137469" cy="12191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17. výzva IROP – </a:t>
            </a:r>
            <a:r>
              <a:rPr lang="cs-CZ" sz="2800" dirty="0" err="1" smtClean="0"/>
              <a:t>eLegislativa</a:t>
            </a:r>
            <a:r>
              <a:rPr lang="cs-CZ" sz="2800" dirty="0" smtClean="0"/>
              <a:t> a </a:t>
            </a:r>
            <a:r>
              <a:rPr lang="cs-CZ" sz="2800" dirty="0" err="1" smtClean="0"/>
              <a:t>esbírka</a:t>
            </a:r>
            <a:r>
              <a:rPr lang="cs-CZ" sz="2800" dirty="0" smtClean="0"/>
              <a:t>, NDA</a:t>
            </a:r>
            <a:r>
              <a:rPr lang="cs-CZ" dirty="0"/>
              <a:t/>
            </a:r>
            <a:br>
              <a:rPr lang="cs-CZ" dirty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85875"/>
            <a:ext cx="62484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6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-180974"/>
            <a:ext cx="9137469" cy="12191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17. výzva IROP – </a:t>
            </a:r>
            <a:r>
              <a:rPr lang="cs-CZ" sz="2800" dirty="0" err="1" smtClean="0"/>
              <a:t>eLegislativa</a:t>
            </a:r>
            <a:r>
              <a:rPr lang="cs-CZ" sz="2800" dirty="0" smtClean="0"/>
              <a:t> a </a:t>
            </a:r>
            <a:r>
              <a:rPr lang="cs-CZ" sz="2800" dirty="0" err="1" smtClean="0"/>
              <a:t>esbírka</a:t>
            </a:r>
            <a:r>
              <a:rPr lang="cs-CZ" sz="2800" dirty="0" smtClean="0"/>
              <a:t>, NDA</a:t>
            </a:r>
            <a:r>
              <a:rPr lang="cs-CZ" dirty="0"/>
              <a:t/>
            </a:r>
            <a:br>
              <a:rPr lang="cs-CZ" dirty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038225"/>
            <a:ext cx="60198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1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-180974"/>
            <a:ext cx="9137469" cy="12191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17. výzva IROP – </a:t>
            </a:r>
            <a:r>
              <a:rPr lang="cs-CZ" sz="2800" dirty="0" err="1" smtClean="0"/>
              <a:t>eLegislativa</a:t>
            </a:r>
            <a:r>
              <a:rPr lang="cs-CZ" sz="2800" dirty="0" smtClean="0"/>
              <a:t> a </a:t>
            </a:r>
            <a:r>
              <a:rPr lang="cs-CZ" sz="2800" dirty="0" err="1" smtClean="0"/>
              <a:t>esbírka</a:t>
            </a:r>
            <a:r>
              <a:rPr lang="cs-CZ" sz="2800" dirty="0" smtClean="0"/>
              <a:t>, NDA</a:t>
            </a:r>
            <a:r>
              <a:rPr lang="cs-CZ" dirty="0"/>
              <a:t/>
            </a:r>
            <a:br>
              <a:rPr lang="cs-CZ" dirty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1331565"/>
            <a:ext cx="7643256" cy="4893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50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17. výzva IROP – </a:t>
            </a:r>
            <a:r>
              <a:rPr lang="cs-CZ" sz="2800" dirty="0" err="1" smtClean="0"/>
              <a:t>elegislativa</a:t>
            </a:r>
            <a:r>
              <a:rPr lang="cs-CZ" sz="2800" dirty="0"/>
              <a:t> </a:t>
            </a:r>
            <a:r>
              <a:rPr lang="cs-CZ" sz="2800" dirty="0" smtClean="0"/>
              <a:t>a </a:t>
            </a:r>
            <a:r>
              <a:rPr lang="cs-CZ" sz="2800" dirty="0" err="1" smtClean="0"/>
              <a:t>esbírka</a:t>
            </a:r>
            <a:r>
              <a:rPr lang="cs-CZ" sz="2800" dirty="0" smtClean="0"/>
              <a:t>, 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Vyhlášení výzvy: </a:t>
            </a:r>
            <a:r>
              <a:rPr lang="cs-CZ" sz="2200" b="1" dirty="0" smtClean="0"/>
              <a:t>8. 12. 2015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Příjem žádostí: 	od </a:t>
            </a:r>
            <a:r>
              <a:rPr lang="cs-CZ" sz="2200" b="1" dirty="0" smtClean="0"/>
              <a:t>22. 12. 2015 </a:t>
            </a:r>
            <a:r>
              <a:rPr lang="cs-CZ" sz="2200" dirty="0" smtClean="0"/>
              <a:t>do  </a:t>
            </a:r>
            <a:r>
              <a:rPr lang="cs-CZ" sz="2200" b="1" dirty="0" smtClean="0"/>
              <a:t>31. 12. 2016</a:t>
            </a:r>
            <a:endParaRPr lang="cs-CZ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Průběžná výzva – hodnocení projektů probíhá průběžně podle data podání žádosti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Datum zahájení realizace projektu: 	od</a:t>
            </a:r>
            <a:r>
              <a:rPr lang="cs-CZ" sz="2200" b="1" dirty="0" smtClean="0"/>
              <a:t> 1. 1. 2014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Datum ukončení realizace projektu: 	do</a:t>
            </a:r>
            <a:r>
              <a:rPr lang="cs-CZ" sz="2200" b="1" dirty="0" smtClean="0"/>
              <a:t> 31. 12. 2019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Tx/>
              <a:buChar char="-"/>
            </a:pPr>
            <a:r>
              <a:rPr lang="cs-CZ" sz="2200" dirty="0" smtClean="0"/>
              <a:t>realizace </a:t>
            </a:r>
            <a:r>
              <a:rPr lang="cs-CZ" sz="2200" dirty="0"/>
              <a:t>projektu nesmí být ukončena před datem podání žádosti o </a:t>
            </a:r>
            <a:r>
              <a:rPr lang="cs-CZ" sz="2200" dirty="0" smtClean="0"/>
              <a:t>podporu. </a:t>
            </a:r>
            <a:endParaRPr lang="pl-PL" sz="76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/>
              <a:t>17. výzva IROP – </a:t>
            </a:r>
            <a:r>
              <a:rPr lang="cs-CZ" sz="2800" dirty="0" err="1"/>
              <a:t>elegislativa</a:t>
            </a:r>
            <a:r>
              <a:rPr lang="cs-CZ" sz="2800" dirty="0"/>
              <a:t> a </a:t>
            </a:r>
            <a:r>
              <a:rPr lang="cs-CZ" sz="2800" dirty="0" err="1"/>
              <a:t>esbírka</a:t>
            </a:r>
            <a:r>
              <a:rPr lang="cs-CZ" sz="2800" dirty="0"/>
              <a:t>, 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Míra podpory: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76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10325"/>
              </p:ext>
            </p:extLst>
          </p:nvPr>
        </p:nvGraphicFramePr>
        <p:xfrm>
          <a:off x="457200" y="2000250"/>
          <a:ext cx="8229600" cy="3143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143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Organizační složky státu, příspěvkové organizace organizačních složek státu, státní organizace: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dirty="0">
                          <a:effectLst/>
                        </a:rPr>
                        <a:t>80, 863 % Evropský fond pro regionální rozvoj;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dirty="0">
                          <a:effectLst/>
                        </a:rPr>
                        <a:t>19, 137 % státní rozpočet.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0170" marR="901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6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17.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dirty="0" smtClean="0"/>
              <a:t>Podporované aktivity jsou rozděleny na </a:t>
            </a:r>
            <a:r>
              <a:rPr lang="pl-PL" sz="2200" b="1" dirty="0" smtClean="0"/>
              <a:t>hlavní</a:t>
            </a:r>
            <a:r>
              <a:rPr lang="pl-PL" sz="2200" dirty="0" smtClean="0"/>
              <a:t> a </a:t>
            </a:r>
            <a:r>
              <a:rPr lang="pl-PL" sz="2200" b="1" dirty="0" smtClean="0"/>
              <a:t>vedlejší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Hlavní podporované aktivity: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pl-PL" sz="1700" dirty="0" smtClean="0"/>
              <a:t>Vytvoření </a:t>
            </a:r>
            <a:r>
              <a:rPr lang="pl-PL" sz="1700" dirty="0"/>
              <a:t>elektronického systému Sbírky zákonů a mezinárodních smluv a elektronického legislativního procesu (systém e-Sbírka a e-Legislativa) pro ověřený a moderní přístup veřejnosti k informacím o platném a minulém právu způsobem umožňující dálkový přístup a pro pokročilou elektronickou tvorbu, oběh a projednávání právních předpisů</a:t>
            </a:r>
            <a:r>
              <a:rPr lang="pl-PL" sz="1700" dirty="0" smtClean="0"/>
              <a:t>;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pl-PL" sz="1700" dirty="0" smtClean="0"/>
              <a:t>Vytvoření </a:t>
            </a:r>
            <a:r>
              <a:rPr lang="pl-PL" sz="1700" dirty="0"/>
              <a:t>ověřeného a hluboce strukturovaného datového zdroje informací o právních předpisech, mezinárodních smlouvách a dalších souvisejících dokumentech a jejich vazbách na právo EU pro systém e Sbírka a e-Legislativa, která bude sloužit pro bezplatný přístup veřejnosti k informacím o platném a minulém právu způsobem umožňující dálkový přístup a jako ověřený datový zdroj pro systém elektronické tvorby, uzavřeného oběhu a projednávání právních předpisů;</a:t>
            </a:r>
            <a:endParaRPr lang="pl-PL" sz="17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17.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Hlavní podporované aktivity: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pl-PL" sz="1700" dirty="0" smtClean="0"/>
              <a:t>Přizpůsobení </a:t>
            </a:r>
            <a:r>
              <a:rPr lang="pl-PL" sz="1700" dirty="0"/>
              <a:t>informačních systémů Úřadu vlády ČR, Kanceláře Poslanecké sněmovny a Kanceláře Senátu přímo navazující na výstavbu systému e-Sbírka a e Legislativa</a:t>
            </a:r>
            <a:r>
              <a:rPr lang="pl-PL" sz="1700" dirty="0" smtClean="0"/>
              <a:t>;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1800" dirty="0"/>
              <a:t>Rozvoj Národního digitálního archivu, který zajistí naplnění povinností Národního archivu s ohledem na uložení a zpřístupnění archiválií v digitální podobě dle zákona č. 499/2004 Sb., o archivnictví a spisové službě v platném znění, především § 46, odst. 3 písm. a), b) a dále § 18b odst. 3, 4. </a:t>
            </a: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17.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Vedlejší podporované aktivity:</a:t>
            </a:r>
          </a:p>
          <a:p>
            <a:pPr lvl="0"/>
            <a:r>
              <a:rPr lang="cs-CZ" sz="1800" dirty="0"/>
              <a:t>pořízení studie proveditelnosti,</a:t>
            </a:r>
          </a:p>
          <a:p>
            <a:pPr lvl="0"/>
            <a:r>
              <a:rPr lang="cs-CZ" sz="1800" dirty="0"/>
              <a:t>stavební úpravy nezbytné pro zajištění bezpečné funkčnosti pořizovaného informačního systému,</a:t>
            </a:r>
          </a:p>
          <a:p>
            <a:pPr lvl="0"/>
            <a:r>
              <a:rPr lang="cs-CZ" sz="1800" dirty="0"/>
              <a:t>výdaje na zpracování zadávacích dokumentací k veřejným zakázkám a na organizaci výběrových a zadávacích řízení,</a:t>
            </a:r>
          </a:p>
          <a:p>
            <a:pPr lvl="0"/>
            <a:r>
              <a:rPr lang="cs-CZ" sz="1800" dirty="0"/>
              <a:t>výdaje na služby systémového architekta a jeho dohled nad realizací architektonického řešení,</a:t>
            </a:r>
          </a:p>
          <a:p>
            <a:pPr lvl="0"/>
            <a:r>
              <a:rPr lang="cs-CZ" sz="1800" dirty="0"/>
              <a:t>povinná publicita.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17.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Způsobilost výdajů – hlavní aktivity:</a:t>
            </a:r>
          </a:p>
          <a:p>
            <a:pPr marL="0" indent="0">
              <a:buNone/>
            </a:pPr>
            <a:r>
              <a:rPr lang="cs-CZ" sz="1800" u="sng" dirty="0"/>
              <a:t>Pořízení majetku</a:t>
            </a:r>
            <a:endParaRPr lang="cs-CZ" sz="1800" dirty="0"/>
          </a:p>
          <a:p>
            <a:pPr lvl="0"/>
            <a:r>
              <a:rPr lang="cs-CZ" sz="1800" dirty="0"/>
              <a:t>pořízení drobného hmotného majetku – HW,</a:t>
            </a:r>
          </a:p>
          <a:p>
            <a:pPr lvl="0"/>
            <a:r>
              <a:rPr lang="cs-CZ" sz="1800" dirty="0"/>
              <a:t>pořízení drobného nehmotného majetku – SW, </a:t>
            </a:r>
          </a:p>
          <a:p>
            <a:pPr lvl="0"/>
            <a:r>
              <a:rPr lang="cs-CZ" sz="1800" dirty="0"/>
              <a:t>pořízení</a:t>
            </a:r>
            <a:r>
              <a:rPr lang="cs-CZ" sz="1800" b="1" dirty="0"/>
              <a:t> </a:t>
            </a:r>
            <a:r>
              <a:rPr lang="cs-CZ" sz="1800" dirty="0"/>
              <a:t>dlouhodobého</a:t>
            </a:r>
            <a:r>
              <a:rPr lang="cs-CZ" sz="1800" b="1" dirty="0"/>
              <a:t> </a:t>
            </a:r>
            <a:r>
              <a:rPr lang="cs-CZ" sz="1800" dirty="0"/>
              <a:t>hmotného majetku – HW</a:t>
            </a:r>
            <a:r>
              <a:rPr lang="cs-CZ" sz="1800" b="1" dirty="0"/>
              <a:t>,</a:t>
            </a:r>
            <a:endParaRPr lang="cs-CZ" sz="1800" dirty="0"/>
          </a:p>
          <a:p>
            <a:pPr lvl="0"/>
            <a:r>
              <a:rPr lang="cs-CZ" sz="1800" dirty="0"/>
              <a:t>pořízení dlouhodobého nehmotného majetku – SW </a:t>
            </a:r>
          </a:p>
          <a:p>
            <a:pPr marL="0" indent="0">
              <a:buNone/>
            </a:pPr>
            <a:r>
              <a:rPr lang="cs-CZ" sz="1800" u="sng" dirty="0"/>
              <a:t>Pořízení služeb bezprostředně souvisejících s realizací projektu</a:t>
            </a:r>
            <a:endParaRPr lang="cs-CZ" sz="1800" dirty="0"/>
          </a:p>
          <a:p>
            <a:pPr lvl="0"/>
            <a:r>
              <a:rPr lang="cs-CZ" sz="1800" dirty="0"/>
              <a:t>ověření obsahové a technické kvality datového zdroje</a:t>
            </a:r>
          </a:p>
          <a:p>
            <a:pPr marL="0" indent="0">
              <a:buNone/>
            </a:pPr>
            <a:r>
              <a:rPr lang="cs-CZ" sz="1800" u="sng" dirty="0"/>
              <a:t>DPH</a:t>
            </a:r>
            <a:endParaRPr lang="cs-CZ" sz="1800" dirty="0"/>
          </a:p>
          <a:p>
            <a:pPr lvl="0"/>
            <a:r>
              <a:rPr lang="cs-CZ" sz="1800" dirty="0"/>
              <a:t>pokud nemá plátce DPH k podporovaným aktivitám nárok na odpočet vstupu,</a:t>
            </a:r>
          </a:p>
          <a:p>
            <a:pPr lvl="0"/>
            <a:r>
              <a:rPr lang="cs-CZ" sz="1800" dirty="0"/>
              <a:t>DPH je způsobilým výdajem, jen je-li způsobilým výdajem plnění, ke kterému se vztahuje.</a:t>
            </a:r>
          </a:p>
          <a:p>
            <a:pPr marL="0" indent="0">
              <a:buNone/>
            </a:pPr>
            <a:r>
              <a:rPr lang="cs-CZ" sz="1800" i="1" dirty="0"/>
              <a:t>Do pořízení HW/SW se řadí i následná implementace, nezbytné zaškolení obsluhy, testovací provoz a provozní dokumentace pořízeného HW/SW</a:t>
            </a:r>
            <a:r>
              <a:rPr lang="cs-CZ" sz="1800" dirty="0"/>
              <a:t>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3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070C0"/>
                </a:solidFill>
              </a:rPr>
              <a:t>Role MMR </a:t>
            </a:r>
            <a:r>
              <a:rPr lang="cs-CZ" sz="3200" cap="none" dirty="0">
                <a:solidFill>
                  <a:srgbClr val="0070C0"/>
                </a:solidFill>
              </a:rPr>
              <a:t>a</a:t>
            </a:r>
            <a:r>
              <a:rPr lang="cs-CZ" sz="3200" dirty="0">
                <a:solidFill>
                  <a:srgbClr val="0070C0"/>
                </a:solidFill>
              </a:rPr>
              <a:t> CRR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2200" b="1" dirty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cs-CZ" sz="2200" dirty="0">
                <a:solidFill>
                  <a:prstClr val="black"/>
                </a:solidFill>
              </a:rPr>
              <a:t>= Řídicí orgán IROP (ŘO IROP)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řízení programu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poskytovatel dotace </a:t>
            </a:r>
          </a:p>
          <a:p>
            <a:pPr marL="0" lvl="0" indent="0" algn="just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cs-CZ" sz="2200" b="1" dirty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lvl="0" indent="0" algn="just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cs-CZ" sz="2200" dirty="0">
                <a:solidFill>
                  <a:prstClr val="black"/>
                </a:solidFill>
              </a:rPr>
              <a:t>= zprostředkující subjekt pro IROP</a:t>
            </a:r>
          </a:p>
          <a:p>
            <a:pPr lvl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2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17.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fontScale="85000"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Způsobilost výdajů – vedlejší aktivity:</a:t>
            </a:r>
          </a:p>
          <a:p>
            <a:pPr marL="0" indent="0">
              <a:buNone/>
            </a:pPr>
            <a:r>
              <a:rPr lang="cs-CZ" sz="1800" u="sng" dirty="0"/>
              <a:t>Pořízení služeb bezprostředně souvisejících s realizací projektu</a:t>
            </a:r>
            <a:endParaRPr lang="cs-CZ" sz="1800" dirty="0"/>
          </a:p>
          <a:p>
            <a:pPr lvl="0"/>
            <a:r>
              <a:rPr lang="cs-CZ" sz="1800" dirty="0"/>
              <a:t>výdaje na zpracování studie </a:t>
            </a:r>
            <a:r>
              <a:rPr lang="cs-CZ" sz="1800" dirty="0" smtClean="0"/>
              <a:t>proveditelnosti, </a:t>
            </a:r>
          </a:p>
          <a:p>
            <a:pPr lvl="0"/>
            <a:r>
              <a:rPr lang="cs-CZ" sz="1800" dirty="0" smtClean="0"/>
              <a:t>výdaje </a:t>
            </a:r>
            <a:r>
              <a:rPr lang="cs-CZ" sz="1800" dirty="0"/>
              <a:t>na zpracování zadávacích dokumentací k veřejným zakázkám a na organizaci výběrových a zadávacích řízení,</a:t>
            </a:r>
          </a:p>
          <a:p>
            <a:pPr lvl="0"/>
            <a:r>
              <a:rPr lang="cs-CZ" sz="1800" dirty="0"/>
              <a:t>výdaje na služby systémového architekta a jeho dohled nad realizací architektonického řešení.</a:t>
            </a:r>
          </a:p>
          <a:p>
            <a:pPr marL="0" indent="0">
              <a:buNone/>
            </a:pPr>
            <a:r>
              <a:rPr lang="cs-CZ" sz="1800" u="sng" dirty="0"/>
              <a:t>Stavební úpravy</a:t>
            </a:r>
            <a:endParaRPr lang="cs-CZ" sz="1800" dirty="0"/>
          </a:p>
          <a:p>
            <a:pPr lvl="0"/>
            <a:r>
              <a:rPr lang="cs-CZ" sz="1800" dirty="0"/>
              <a:t>výdaje na stavební úpravy, bezprostředně související s realizací projektu (zejména stavební úpravy </a:t>
            </a:r>
            <a:r>
              <a:rPr lang="cs-CZ" sz="1800" dirty="0" err="1"/>
              <a:t>serverovny</a:t>
            </a:r>
            <a:r>
              <a:rPr lang="cs-CZ" sz="1800" dirty="0"/>
              <a:t> a související infrastruktury, stavebně-montážní práce, např. instalace elektrických rozvodů a zařízení včetně elektrocentrály, instalace a montáže klimatizace, zhášecího systému, přístupového a zabezpečovacího systému a s tím související kompletační a dokončovací práce).</a:t>
            </a:r>
          </a:p>
          <a:p>
            <a:pPr marL="0" indent="0">
              <a:buNone/>
            </a:pPr>
            <a:r>
              <a:rPr lang="cs-CZ" sz="1800" u="sng" dirty="0"/>
              <a:t>Povinná publicita</a:t>
            </a:r>
            <a:endParaRPr lang="cs-CZ" sz="1800" dirty="0"/>
          </a:p>
          <a:p>
            <a:pPr lvl="0"/>
            <a:r>
              <a:rPr lang="cs-CZ" sz="1800" dirty="0"/>
              <a:t>výdaje podle kap. 13 Obecných pravidel.</a:t>
            </a:r>
          </a:p>
          <a:p>
            <a:pPr marL="0" indent="0">
              <a:buNone/>
            </a:pPr>
            <a:r>
              <a:rPr lang="cs-CZ" sz="1800" u="sng" dirty="0"/>
              <a:t>DPH</a:t>
            </a:r>
            <a:endParaRPr lang="cs-CZ" sz="1800" dirty="0"/>
          </a:p>
          <a:p>
            <a:pPr lvl="0"/>
            <a:r>
              <a:rPr lang="cs-CZ" sz="1800" dirty="0"/>
              <a:t>pokud nemá plátce DPH k podporovaným aktivitám nárok na odpočet na vstupu,</a:t>
            </a:r>
          </a:p>
          <a:p>
            <a:pPr lvl="0"/>
            <a:r>
              <a:rPr lang="cs-CZ" sz="1800" dirty="0"/>
              <a:t>DPH je způsobilým výdajem, jen je-li způsobilým výdajem plnění, ke kterému se vztahuje.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17. výzva IROP – finanční limity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pl-PL" sz="2200" b="1" dirty="0" smtClean="0"/>
              <a:t>Limity výdajů na projektové aktivity:</a:t>
            </a:r>
            <a:endParaRPr lang="cs-CZ" sz="24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Alokace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15863"/>
              </p:ext>
            </p:extLst>
          </p:nvPr>
        </p:nvGraphicFramePr>
        <p:xfrm>
          <a:off x="371475" y="1901031"/>
          <a:ext cx="8229600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Minimální výše celkových způsobilých výdajů vč. DPH: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1 000 000 Kč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Maximální výše celkových způsobilých výdajů vč. DPH: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500</a:t>
                      </a:r>
                      <a:r>
                        <a:rPr lang="cs-CZ" sz="2000" dirty="0">
                          <a:effectLst/>
                        </a:rPr>
                        <a:t> 000 000 </a:t>
                      </a:r>
                      <a:r>
                        <a:rPr lang="cs-CZ" sz="2000" dirty="0" smtClean="0">
                          <a:effectLst/>
                        </a:rPr>
                        <a:t>Kč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0170" marR="9017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44391"/>
              </p:ext>
            </p:extLst>
          </p:nvPr>
        </p:nvGraphicFramePr>
        <p:xfrm>
          <a:off x="1036637" y="4583271"/>
          <a:ext cx="6678613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5903"/>
                <a:gridCol w="4252710"/>
              </a:tblGrid>
              <a:tr h="3740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Celková částka dotace z EFRR a SR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Evropský fond pro regionální rozvoj – 600 000 000 Kč,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státní rozpočet – max. 142 023 250, 06 Kč.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Děkuji Vám za pozornost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					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800" b="1" dirty="0">
                <a:solidFill>
                  <a:srgbClr val="000000"/>
                </a:solidFill>
                <a:latin typeface="Myriad Pro Black"/>
                <a:cs typeface="Myriad Pro"/>
                <a:hlinkClick r:id="rId2"/>
              </a:rPr>
              <a:t>ales.pekarek@mmr.cz</a:t>
            </a:r>
            <a:endParaRPr lang="cs-CZ" sz="2800" b="1" dirty="0">
              <a:solidFill>
                <a:srgbClr val="000000"/>
              </a:solidFill>
              <a:latin typeface="Myriad Pro Black"/>
              <a:cs typeface="Myriad Pro"/>
            </a:endParaRPr>
          </a:p>
          <a:p>
            <a:pPr marL="0" indent="0" algn="ctr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400" u="sng" dirty="0">
                <a:hlinkClick r:id="rId3"/>
              </a:rPr>
              <a:t>http://www.dotaceeu.cz/cs/Microsites/IROP/Kalendar-akci/Seminar-pro-zadatele-k-17-vyzve-Elektronizace-odvetvi-eLegislativ</a:t>
            </a: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2400" b="1" dirty="0">
                <a:cs typeface="Arial" charset="0"/>
              </a:rPr>
              <a:t>Obecná </a:t>
            </a:r>
            <a:r>
              <a:rPr lang="cs-CZ" sz="2400" b="1" dirty="0" smtClean="0">
                <a:cs typeface="Arial" charset="0"/>
              </a:rPr>
              <a:t>pravidla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2400" i="1" dirty="0" smtClean="0">
                <a:cs typeface="Arial" charset="0"/>
              </a:rPr>
              <a:t>(závazná </a:t>
            </a:r>
            <a:r>
              <a:rPr lang="cs-CZ" sz="2400" i="1" dirty="0">
                <a:cs typeface="Arial" charset="0"/>
              </a:rPr>
              <a:t>pro všechny specifické cíle a výzvy)</a:t>
            </a:r>
            <a:endParaRPr lang="cs-CZ" sz="2400" i="1" u="sng" dirty="0">
              <a:cs typeface="Arial" charset="0"/>
            </a:endParaRPr>
          </a:p>
          <a:p>
            <a:pPr marL="457200" lvl="1" indent="0">
              <a:buNone/>
              <a:defRPr/>
            </a:pPr>
            <a:r>
              <a:rPr lang="cs-CZ" sz="2400" dirty="0">
                <a:hlinkClick r:id="rId2"/>
              </a:rPr>
              <a:t>www.dotaceEU.cz/IROP</a:t>
            </a: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2400" b="1" dirty="0">
                <a:cs typeface="Arial" charset="0"/>
              </a:rPr>
              <a:t>Specifická </a:t>
            </a:r>
            <a:r>
              <a:rPr lang="cs-CZ" sz="2400" b="1" dirty="0" smtClean="0">
                <a:cs typeface="Arial" charset="0"/>
              </a:rPr>
              <a:t>pravidla</a:t>
            </a:r>
            <a:endParaRPr lang="cs-CZ" sz="2400" b="1" dirty="0">
              <a:cs typeface="Arial" charset="0"/>
            </a:endParaRP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2400" i="1" dirty="0" smtClean="0">
                <a:cs typeface="Arial" charset="0"/>
              </a:rPr>
              <a:t>(pro </a:t>
            </a:r>
            <a:r>
              <a:rPr lang="cs-CZ" sz="2400" i="1" dirty="0">
                <a:cs typeface="Arial" charset="0"/>
              </a:rPr>
              <a:t>každou výzvu samostatný dokument)</a:t>
            </a:r>
            <a:r>
              <a:rPr lang="cs-CZ" sz="2400" i="1" u="sng" dirty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2400" dirty="0">
                <a:cs typeface="Arial" charset="0"/>
                <a:hlinkClick r:id="rId2"/>
              </a:rPr>
              <a:t>www.dotaceEU.cz/IROP</a:t>
            </a:r>
            <a:endParaRPr lang="cs-CZ" sz="2400" dirty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8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4163"/>
            <a:ext cx="8229600" cy="1143000"/>
          </a:xfrm>
        </p:spPr>
        <p:txBody>
          <a:bodyPr/>
          <a:lstStyle/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220063"/>
              </p:ext>
            </p:extLst>
          </p:nvPr>
        </p:nvGraphicFramePr>
        <p:xfrm>
          <a:off x="457200" y="1337437"/>
          <a:ext cx="8229600" cy="50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Vyhlášení výzvy a předkládání žádostí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Publicita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a realizace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Monitorování projektů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r>
                        <a:rPr lang="cs-CZ" baseline="0" dirty="0" smtClean="0"/>
                        <a:t> plánování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Indikátory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Dodatečné stavební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 v projektu</a:t>
                      </a:r>
                      <a:endParaRPr lang="cs-CZ" dirty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Odstoupení, ukončení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Nesrovnalosti,</a:t>
                      </a:r>
                      <a:r>
                        <a:rPr lang="cs-CZ" baseline="0" dirty="0" smtClean="0"/>
                        <a:t> porušení rozpočtové kázně, porušení právního aktu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Veřejná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Financování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Příjmy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Způsobilé výdaje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Přenesená daňová povinnost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Námitky a stížnosti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Archivace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Kontroly a audity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Vazba</a:t>
                      </a:r>
                      <a:r>
                        <a:rPr lang="cs-CZ" baseline="0" dirty="0" smtClean="0"/>
                        <a:t> na integrované nástroje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a metodický rámec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55801"/>
          </a:xfrm>
        </p:spPr>
        <p:txBody>
          <a:bodyPr/>
          <a:lstStyle/>
          <a:p>
            <a:r>
              <a:rPr lang="cs-CZ" sz="3200" dirty="0" smtClean="0">
                <a:solidFill>
                  <a:srgbClr val="0070C0"/>
                </a:solidFill>
              </a:rPr>
              <a:t>Harmonogram výzev IROP 2015</a:t>
            </a:r>
            <a:endParaRPr lang="it-IT" sz="3200" dirty="0">
              <a:solidFill>
                <a:srgbClr val="0070C0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621731"/>
              </p:ext>
            </p:extLst>
          </p:nvPr>
        </p:nvGraphicFramePr>
        <p:xfrm>
          <a:off x="402817" y="1330084"/>
          <a:ext cx="8338367" cy="4718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989"/>
                <a:gridCol w="5677312"/>
                <a:gridCol w="1220066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Číslo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Vyhlášené výzvy IROP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Vybrané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úseky silnic II. a III. třídy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7/2015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Územní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plány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7/2015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Regulační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plány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9/2015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Aktivity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vedoucí k úplnému elektronickému podání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9/2015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Vysoc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 specializovaná péče v oblastech onkogynekologie a perinatologie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9/2015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Provozní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a animační výdaje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9/2015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Deinstitucionalizace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sociálních služeb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9/2015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Technická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pomoc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9/2015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Územní studie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Kyberbezpečnost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Sociální podnikání pro SVL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Sociální podnikání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975"/>
            <a:ext cx="8229600" cy="1155801"/>
          </a:xfrm>
        </p:spPr>
        <p:txBody>
          <a:bodyPr/>
          <a:lstStyle/>
          <a:p>
            <a:r>
              <a:rPr lang="cs-CZ" sz="3200" dirty="0" smtClean="0">
                <a:solidFill>
                  <a:srgbClr val="0070C0"/>
                </a:solidFill>
              </a:rPr>
              <a:t>Harmonogram výzev IROP 2015</a:t>
            </a:r>
            <a:endParaRPr lang="it-IT" sz="3200" dirty="0">
              <a:solidFill>
                <a:srgbClr val="0070C0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971785"/>
              </p:ext>
            </p:extLst>
          </p:nvPr>
        </p:nvGraphicFramePr>
        <p:xfrm>
          <a:off x="358220" y="1668541"/>
          <a:ext cx="8531255" cy="3659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989"/>
                <a:gridCol w="5878977"/>
                <a:gridCol w="1248289"/>
              </a:tblGrid>
              <a:tr h="635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smtClean="0">
                          <a:effectLst/>
                        </a:rPr>
                        <a:t>Číslo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Vyhlášené výzvy IROP do konce 2015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06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Revitalizace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souboru vybraných památek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11/2015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06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Infrastruktura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pro předškolní vzdělávání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11/2015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54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Infrastruktura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pro předškolní vzdělávání v sociálně vyloučených lokalitách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11/2015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06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Energetické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úspory v bytových domech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12/2015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54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Elektronizace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odvětví – </a:t>
                      </a:r>
                      <a:r>
                        <a:rPr lang="cs-CZ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eLegislativa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cs-CZ" sz="2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eSbírka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archivace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12/2015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06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Podpora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bezpečnosti dopravy a cyklodopravy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12/2015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06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Technika</a:t>
                      </a:r>
                      <a:r>
                        <a:rPr lang="cs-CZ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pro IZS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12/2015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2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55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IROP 2016</a:t>
            </a:r>
            <a:endParaRPr lang="it-IT" sz="3200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493121"/>
              </p:ext>
            </p:extLst>
          </p:nvPr>
        </p:nvGraphicFramePr>
        <p:xfrm>
          <a:off x="402817" y="1196752"/>
          <a:ext cx="8338367" cy="4688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989"/>
                <a:gridCol w="5677312"/>
                <a:gridCol w="1220066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Číslo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Plánované výzvy IROP 2016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Nízkoemisní</a:t>
                      </a:r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bezemisní vozidla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Muzea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Telematika pro veřejnou dopravu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Knihovny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Specifické informační a komunikační systémy a infrastruktura I. - centrální instituce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Výstavba a modernizace přestupních terminálů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Vybrané úseky silnic II. a III. třídy (ITI)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Vybrané úseky silnic II. a III. třídy (IPRÚ)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bydlení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bydlení (SVL)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eGovernment</a:t>
                      </a:r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Vzdělávací a výcviková střediska IZS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66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55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IROP 2016</a:t>
            </a:r>
            <a:endParaRPr lang="it-IT" sz="3200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793522"/>
              </p:ext>
            </p:extLst>
          </p:nvPr>
        </p:nvGraphicFramePr>
        <p:xfrm>
          <a:off x="402817" y="1196752"/>
          <a:ext cx="8338367" cy="4541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989"/>
                <a:gridCol w="5677312"/>
                <a:gridCol w="1220066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Číslo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Plánované výzvy IROP 2016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Kulturní dědictví (ITI)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Kulturní dědictví (IPRÚ)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Komunitně vedený místní rozvoj - Dopravní obslužnost, sociální podnikání, vzdělávání, kulturní dědictví, územní plánování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sociálních služeb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sociálních služeb (SVL)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pro předškolní vzdělávání (ITI)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pro předškolní vzdělávání (IPRÚ)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Zvýšení kvality návazné péče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Specifické informační a komunikační systémy a infrastruktura II. - obce a kraje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cs-CZ" sz="1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Dopravní obslužnost (ITI)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cs-CZ" sz="1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4/2016</a:t>
                      </a:r>
                      <a:endParaRPr lang="cs-CZ" sz="1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569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4308</TotalTime>
  <Words>1649</Words>
  <Application>Microsoft Office PowerPoint</Application>
  <PresentationFormat>Předvádění na obrazovce (4:3)</PresentationFormat>
  <Paragraphs>482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MotivIROP</vt:lpstr>
      <vt:lpstr>    SEMINÁŘ PRO ŽADATELE 17. výzva IROP  „eLegislativa a eSbírka, Národní digitální archiv“    </vt:lpstr>
      <vt:lpstr>Program SEMINÁŘE</vt:lpstr>
      <vt:lpstr>Role MMR a CRR</vt:lpstr>
      <vt:lpstr>Pravidla pro žadatele a příjemce</vt:lpstr>
      <vt:lpstr>Pravidla pro žadatele a příjemce</vt:lpstr>
      <vt:lpstr>Harmonogram výzev IROP 2015</vt:lpstr>
      <vt:lpstr>Harmonogram výzev IROP 2015</vt:lpstr>
      <vt:lpstr>Prezentace aplikace PowerPoint</vt:lpstr>
      <vt:lpstr>Prezentace aplikace PowerPoint</vt:lpstr>
      <vt:lpstr>Prezentace aplikace PowerPoint</vt:lpstr>
      <vt:lpstr>Prezentace aplikace PowerPoint</vt:lpstr>
      <vt:lpstr> StruktUra IROP </vt:lpstr>
      <vt:lpstr>Prioritní osa 1</vt:lpstr>
      <vt:lpstr> Prioritní osa 2 </vt:lpstr>
      <vt:lpstr>Prioritní osa 3</vt:lpstr>
      <vt:lpstr> Strategický rámec rozvoje veřejné správy </vt:lpstr>
      <vt:lpstr> Projektové okruhy IP3 </vt:lpstr>
      <vt:lpstr> Projektové okruhy IP3 </vt:lpstr>
      <vt:lpstr>PO 3.3 eLegislativa, eSbírka</vt:lpstr>
      <vt:lpstr>PO 3.11 Národní digitální archiv</vt:lpstr>
      <vt:lpstr>  17. výzva IROP – eLegislativa a esbírka, NDA   </vt:lpstr>
      <vt:lpstr>  17. výzva IROP – eLegislativa a esbírka, NDA   </vt:lpstr>
      <vt:lpstr>  17. výzva IROP – eLegislativa a esbírka, NDA   </vt:lpstr>
      <vt:lpstr> 17. výzva IROP – elegislativa a esbírka, NDA </vt:lpstr>
      <vt:lpstr> 17. výzva IROP – elegislativa a esbírka, NDA </vt:lpstr>
      <vt:lpstr> 17. výzva IROP – podporované aktivity </vt:lpstr>
      <vt:lpstr> 17. výzva IROP – podporované aktivity </vt:lpstr>
      <vt:lpstr> 17. výzva IROP – podporované aktivity </vt:lpstr>
      <vt:lpstr> 17. výzva IROP – podporované aktivity </vt:lpstr>
      <vt:lpstr> 17. výzva IROP – podporované aktivity </vt:lpstr>
      <vt:lpstr> 17. výzva IROP – finanční limity </vt:lpstr>
      <vt:lpstr> Děkuji Vám za pozornost 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Aleš Pekárek</dc:creator>
  <cp:lastModifiedBy>Aleš Pekárek</cp:lastModifiedBy>
  <cp:revision>313</cp:revision>
  <cp:lastPrinted>2016-01-04T09:23:52Z</cp:lastPrinted>
  <dcterms:created xsi:type="dcterms:W3CDTF">2014-10-03T06:20:14Z</dcterms:created>
  <dcterms:modified xsi:type="dcterms:W3CDTF">2016-01-12T12:26:38Z</dcterms:modified>
</cp:coreProperties>
</file>