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6"/>
  </p:notesMasterIdLst>
  <p:handoutMasterIdLst>
    <p:handoutMasterId r:id="rId37"/>
  </p:handoutMasterIdLst>
  <p:sldIdLst>
    <p:sldId id="323" r:id="rId2"/>
    <p:sldId id="455" r:id="rId3"/>
    <p:sldId id="456" r:id="rId4"/>
    <p:sldId id="457" r:id="rId5"/>
    <p:sldId id="458" r:id="rId6"/>
    <p:sldId id="459" r:id="rId7"/>
    <p:sldId id="461" r:id="rId8"/>
    <p:sldId id="460" r:id="rId9"/>
    <p:sldId id="468" r:id="rId10"/>
    <p:sldId id="467" r:id="rId11"/>
    <p:sldId id="466" r:id="rId12"/>
    <p:sldId id="416" r:id="rId13"/>
    <p:sldId id="480" r:id="rId14"/>
    <p:sldId id="503" r:id="rId15"/>
    <p:sldId id="482" r:id="rId16"/>
    <p:sldId id="483" r:id="rId17"/>
    <p:sldId id="484" r:id="rId18"/>
    <p:sldId id="485" r:id="rId19"/>
    <p:sldId id="499" r:id="rId20"/>
    <p:sldId id="486" r:id="rId21"/>
    <p:sldId id="489" r:id="rId22"/>
    <p:sldId id="487" r:id="rId23"/>
    <p:sldId id="498" r:id="rId24"/>
    <p:sldId id="501" r:id="rId25"/>
    <p:sldId id="490" r:id="rId26"/>
    <p:sldId id="491" r:id="rId27"/>
    <p:sldId id="492" r:id="rId28"/>
    <p:sldId id="493" r:id="rId29"/>
    <p:sldId id="497" r:id="rId30"/>
    <p:sldId id="496" r:id="rId31"/>
    <p:sldId id="494" r:id="rId32"/>
    <p:sldId id="495" r:id="rId33"/>
    <p:sldId id="500" r:id="rId34"/>
    <p:sldId id="410" r:id="rId3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87922" autoAdjust="0"/>
  </p:normalViewPr>
  <p:slideViewPr>
    <p:cSldViewPr>
      <p:cViewPr>
        <p:scale>
          <a:sx n="66" d="100"/>
          <a:sy n="66" d="100"/>
        </p:scale>
        <p:origin x="-1110" y="-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8AB0A-7BED-45CC-8968-54C5D48470FD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804BD3-7704-44DB-93A2-A6FB8DF386BF}">
      <dgm:prSet phldrT="[Text]" custT="1"/>
      <dgm:spPr/>
      <dgm:t>
        <a:bodyPr/>
        <a:lstStyle/>
        <a:p>
          <a:r>
            <a:rPr lang="cs-CZ" sz="1600" b="1" dirty="0" smtClean="0"/>
            <a:t>Prioritní osa 1 - Infrastruktura</a:t>
          </a:r>
          <a:endParaRPr lang="cs-CZ" sz="1600" b="1" dirty="0"/>
        </a:p>
      </dgm:t>
    </dgm:pt>
    <dgm:pt modelId="{5AECA738-EC58-4AD8-B30B-720E0E369E9D}" type="parTrans" cxnId="{B64F7126-809B-46FA-8512-AB45C1CB52DD}">
      <dgm:prSet/>
      <dgm:spPr/>
      <dgm:t>
        <a:bodyPr/>
        <a:lstStyle/>
        <a:p>
          <a:endParaRPr lang="cs-CZ"/>
        </a:p>
      </dgm:t>
    </dgm:pt>
    <dgm:pt modelId="{97E853D5-3B2B-4DCE-BF44-F459F80E6EE5}" type="sibTrans" cxnId="{B64F7126-809B-46FA-8512-AB45C1CB52DD}">
      <dgm:prSet/>
      <dgm:spPr/>
      <dgm:t>
        <a:bodyPr/>
        <a:lstStyle/>
        <a:p>
          <a:endParaRPr lang="cs-CZ"/>
        </a:p>
      </dgm:t>
    </dgm:pt>
    <dgm:pt modelId="{C5C86733-1C4E-4ABE-BC8B-70E73BF8076C}">
      <dgm:prSet phldrT="[Text]" custT="1"/>
      <dgm:spPr/>
      <dgm:t>
        <a:bodyPr/>
        <a:lstStyle/>
        <a:p>
          <a:r>
            <a:rPr lang="cs-CZ" sz="1200" dirty="0" smtClean="0"/>
            <a:t>Konkurenceschopné, dostupné a bezpečné regiony</a:t>
          </a:r>
          <a:endParaRPr lang="cs-CZ" sz="1200" dirty="0"/>
        </a:p>
      </dgm:t>
    </dgm:pt>
    <dgm:pt modelId="{AEF1FBBF-C95F-45ED-A8E1-CE69CDF9D44F}" type="parTrans" cxnId="{15A7B2A0-6A73-413A-BB86-87F351908914}">
      <dgm:prSet/>
      <dgm:spPr/>
      <dgm:t>
        <a:bodyPr/>
        <a:lstStyle/>
        <a:p>
          <a:endParaRPr lang="cs-CZ"/>
        </a:p>
      </dgm:t>
    </dgm:pt>
    <dgm:pt modelId="{286C2363-6DA5-4FB5-8346-569610400F7C}" type="sibTrans" cxnId="{15A7B2A0-6A73-413A-BB86-87F351908914}">
      <dgm:prSet/>
      <dgm:spPr/>
      <dgm:t>
        <a:bodyPr/>
        <a:lstStyle/>
        <a:p>
          <a:endParaRPr lang="cs-CZ"/>
        </a:p>
      </dgm:t>
    </dgm:pt>
    <dgm:pt modelId="{A8C219C7-9F00-4E75-8B16-481975849224}">
      <dgm:prSet phldrT="[Text]" custT="1"/>
      <dgm:spPr/>
      <dgm:t>
        <a:bodyPr/>
        <a:lstStyle/>
        <a:p>
          <a:r>
            <a:rPr lang="cs-CZ" sz="1200" dirty="0" smtClean="0"/>
            <a:t>Alokace 1,6 mld. EUR</a:t>
          </a:r>
          <a:endParaRPr lang="cs-CZ" sz="1200" dirty="0"/>
        </a:p>
      </dgm:t>
    </dgm:pt>
    <dgm:pt modelId="{3D529C3B-331C-4A53-8447-64F92C02A4C9}" type="parTrans" cxnId="{DC478773-C6CC-4E8E-9071-ECCDF2C2EF2E}">
      <dgm:prSet/>
      <dgm:spPr/>
      <dgm:t>
        <a:bodyPr/>
        <a:lstStyle/>
        <a:p>
          <a:endParaRPr lang="cs-CZ"/>
        </a:p>
      </dgm:t>
    </dgm:pt>
    <dgm:pt modelId="{7EDC45D9-79A5-434A-AB8A-41008476D2F4}" type="sibTrans" cxnId="{DC478773-C6CC-4E8E-9071-ECCDF2C2EF2E}">
      <dgm:prSet/>
      <dgm:spPr/>
      <dgm:t>
        <a:bodyPr/>
        <a:lstStyle/>
        <a:p>
          <a:endParaRPr lang="cs-CZ"/>
        </a:p>
      </dgm:t>
    </dgm:pt>
    <dgm:pt modelId="{855CB492-B9C1-4831-9453-D02DC01556CB}">
      <dgm:prSet phldrT="[Text]" custT="1"/>
      <dgm:spPr/>
      <dgm:t>
        <a:bodyPr/>
        <a:lstStyle/>
        <a:p>
          <a:r>
            <a:rPr lang="cs-CZ" sz="1600" b="1" dirty="0" smtClean="0"/>
            <a:t>Prioritní osa 2 - Lidé</a:t>
          </a:r>
          <a:endParaRPr lang="cs-CZ" sz="1600" b="1" dirty="0"/>
        </a:p>
      </dgm:t>
    </dgm:pt>
    <dgm:pt modelId="{46A500E4-F521-4FED-80BC-55EF97D6434D}" type="parTrans" cxnId="{E1E70704-B184-417B-9262-1209773EB354}">
      <dgm:prSet/>
      <dgm:spPr/>
      <dgm:t>
        <a:bodyPr/>
        <a:lstStyle/>
        <a:p>
          <a:endParaRPr lang="cs-CZ"/>
        </a:p>
      </dgm:t>
    </dgm:pt>
    <dgm:pt modelId="{89B1A5F6-0C83-44AA-BDC4-F0486C8FEB1C}" type="sibTrans" cxnId="{E1E70704-B184-417B-9262-1209773EB354}">
      <dgm:prSet/>
      <dgm:spPr/>
      <dgm:t>
        <a:bodyPr/>
        <a:lstStyle/>
        <a:p>
          <a:endParaRPr lang="cs-CZ"/>
        </a:p>
      </dgm:t>
    </dgm:pt>
    <dgm:pt modelId="{098ADAF1-68DC-4019-95EC-CF9DEA0595F5}">
      <dgm:prSet phldrT="[Text]" custT="1"/>
      <dgm:spPr/>
      <dgm:t>
        <a:bodyPr/>
        <a:lstStyle/>
        <a:p>
          <a:r>
            <a:rPr lang="cs-CZ" sz="1200" dirty="0" smtClean="0"/>
            <a:t>Zkvalitnění veřejných služeb a podmínek života pro obyvatele regionů</a:t>
          </a:r>
          <a:endParaRPr lang="cs-CZ" sz="1200" dirty="0"/>
        </a:p>
      </dgm:t>
    </dgm:pt>
    <dgm:pt modelId="{BBC28CAB-1411-42FD-AE69-490F5FA47BCC}" type="parTrans" cxnId="{0D1EA085-623E-4D57-808B-B23AF2C24995}">
      <dgm:prSet/>
      <dgm:spPr/>
      <dgm:t>
        <a:bodyPr/>
        <a:lstStyle/>
        <a:p>
          <a:endParaRPr lang="cs-CZ"/>
        </a:p>
      </dgm:t>
    </dgm:pt>
    <dgm:pt modelId="{3601A7EA-3FDB-4E9C-A299-B4AF145636B4}" type="sibTrans" cxnId="{0D1EA085-623E-4D57-808B-B23AF2C24995}">
      <dgm:prSet/>
      <dgm:spPr/>
      <dgm:t>
        <a:bodyPr/>
        <a:lstStyle/>
        <a:p>
          <a:endParaRPr lang="cs-CZ"/>
        </a:p>
      </dgm:t>
    </dgm:pt>
    <dgm:pt modelId="{75152ED6-09D4-4CB2-B330-0EBA2A1F6BEE}">
      <dgm:prSet phldrT="[Text]" custT="1"/>
      <dgm:spPr/>
      <dgm:t>
        <a:bodyPr/>
        <a:lstStyle/>
        <a:p>
          <a:r>
            <a:rPr lang="cs-CZ" sz="1200" dirty="0" smtClean="0"/>
            <a:t>Alokace 1,7 mld. EUR</a:t>
          </a:r>
          <a:endParaRPr lang="cs-CZ" sz="1200" dirty="0"/>
        </a:p>
      </dgm:t>
    </dgm:pt>
    <dgm:pt modelId="{CC109D3F-9445-4552-9CA0-A9E9B002361B}" type="parTrans" cxnId="{7442FBE8-417F-4111-B6ED-AEAE7C9C435B}">
      <dgm:prSet/>
      <dgm:spPr/>
      <dgm:t>
        <a:bodyPr/>
        <a:lstStyle/>
        <a:p>
          <a:endParaRPr lang="cs-CZ"/>
        </a:p>
      </dgm:t>
    </dgm:pt>
    <dgm:pt modelId="{C930B535-36DD-47E2-9858-8F6E44F2C9EA}" type="sibTrans" cxnId="{7442FBE8-417F-4111-B6ED-AEAE7C9C435B}">
      <dgm:prSet/>
      <dgm:spPr/>
      <dgm:t>
        <a:bodyPr/>
        <a:lstStyle/>
        <a:p>
          <a:endParaRPr lang="cs-CZ"/>
        </a:p>
      </dgm:t>
    </dgm:pt>
    <dgm:pt modelId="{D74C87B0-8199-4D82-97CA-8716D0810C88}">
      <dgm:prSet phldrT="[Text]" custT="1"/>
      <dgm:spPr/>
      <dgm:t>
        <a:bodyPr/>
        <a:lstStyle/>
        <a:p>
          <a:r>
            <a:rPr lang="cs-CZ" sz="1600" b="1" dirty="0" smtClean="0"/>
            <a:t>Prioritní osa 3 - Instituce</a:t>
          </a:r>
          <a:endParaRPr lang="cs-CZ" sz="1600" b="1" dirty="0"/>
        </a:p>
      </dgm:t>
    </dgm:pt>
    <dgm:pt modelId="{BA6FD47A-7786-47D8-9381-A1E3D218F4E4}" type="parTrans" cxnId="{CC11735D-CD9A-491C-AEF0-7073EE76FB85}">
      <dgm:prSet/>
      <dgm:spPr/>
      <dgm:t>
        <a:bodyPr/>
        <a:lstStyle/>
        <a:p>
          <a:endParaRPr lang="cs-CZ"/>
        </a:p>
      </dgm:t>
    </dgm:pt>
    <dgm:pt modelId="{63D68963-997E-49B1-9594-476FD97AA95B}" type="sibTrans" cxnId="{CC11735D-CD9A-491C-AEF0-7073EE76FB85}">
      <dgm:prSet/>
      <dgm:spPr/>
      <dgm:t>
        <a:bodyPr/>
        <a:lstStyle/>
        <a:p>
          <a:endParaRPr lang="cs-CZ"/>
        </a:p>
      </dgm:t>
    </dgm:pt>
    <dgm:pt modelId="{34C60AC1-3BAF-4349-9B04-1EBEAA6874AE}">
      <dgm:prSet phldrT="[Text]" custT="1"/>
      <dgm:spPr/>
      <dgm:t>
        <a:bodyPr/>
        <a:lstStyle/>
        <a:p>
          <a:r>
            <a:rPr lang="cs-CZ" sz="1200" dirty="0" smtClean="0"/>
            <a:t>Dobrá správa území a zefektivnění veřejných institucí</a:t>
          </a:r>
          <a:endParaRPr lang="cs-CZ" sz="1200" dirty="0"/>
        </a:p>
      </dgm:t>
    </dgm:pt>
    <dgm:pt modelId="{B31C10BD-BE4E-4EEF-981F-25C40EBC00D4}" type="parTrans" cxnId="{3D52D5DF-88CF-4499-8222-584F5AB467B0}">
      <dgm:prSet/>
      <dgm:spPr/>
      <dgm:t>
        <a:bodyPr/>
        <a:lstStyle/>
        <a:p>
          <a:endParaRPr lang="cs-CZ"/>
        </a:p>
      </dgm:t>
    </dgm:pt>
    <dgm:pt modelId="{23EAEF30-F210-45C2-A3C7-7E5016B64A98}" type="sibTrans" cxnId="{3D52D5DF-88CF-4499-8222-584F5AB467B0}">
      <dgm:prSet/>
      <dgm:spPr/>
      <dgm:t>
        <a:bodyPr/>
        <a:lstStyle/>
        <a:p>
          <a:endParaRPr lang="cs-CZ"/>
        </a:p>
      </dgm:t>
    </dgm:pt>
    <dgm:pt modelId="{273BDC39-9757-4293-83AA-A9E9CC915DA0}">
      <dgm:prSet phldrT="[Text]" custT="1"/>
      <dgm:spPr/>
      <dgm:t>
        <a:bodyPr/>
        <a:lstStyle/>
        <a:p>
          <a:r>
            <a:rPr lang="cs-CZ" sz="1200" dirty="0" smtClean="0"/>
            <a:t>Alokace 0,8 mld. EUR</a:t>
          </a:r>
          <a:endParaRPr lang="cs-CZ" sz="1200" dirty="0"/>
        </a:p>
      </dgm:t>
    </dgm:pt>
    <dgm:pt modelId="{982DFF29-8236-4E99-97CE-FD76D273CBEC}" type="parTrans" cxnId="{CF6D3D8A-7289-43F1-82F2-5F5C4672169C}">
      <dgm:prSet/>
      <dgm:spPr/>
      <dgm:t>
        <a:bodyPr/>
        <a:lstStyle/>
        <a:p>
          <a:endParaRPr lang="cs-CZ"/>
        </a:p>
      </dgm:t>
    </dgm:pt>
    <dgm:pt modelId="{13EEE600-D28C-4CBF-9128-6CDA52976D52}" type="sibTrans" cxnId="{CF6D3D8A-7289-43F1-82F2-5F5C4672169C}">
      <dgm:prSet/>
      <dgm:spPr/>
      <dgm:t>
        <a:bodyPr/>
        <a:lstStyle/>
        <a:p>
          <a:endParaRPr lang="cs-CZ"/>
        </a:p>
      </dgm:t>
    </dgm:pt>
    <dgm:pt modelId="{D3784C62-6E03-4E88-AA8E-EC0DCEAD96BC}">
      <dgm:prSet custT="1"/>
      <dgm:spPr/>
      <dgm:t>
        <a:bodyPr/>
        <a:lstStyle/>
        <a:p>
          <a:endParaRPr lang="cs-CZ" sz="1900" b="1" dirty="0" smtClean="0"/>
        </a:p>
        <a:p>
          <a:r>
            <a:rPr lang="cs-CZ" sz="1600" b="1" dirty="0" smtClean="0"/>
            <a:t>Prioritní osa 4 - Komunitně vedený místní rozvoj</a:t>
          </a:r>
        </a:p>
        <a:p>
          <a:r>
            <a:rPr lang="cs-CZ" sz="1400" dirty="0" smtClean="0"/>
            <a:t> - </a:t>
          </a:r>
          <a:r>
            <a:rPr lang="cs-CZ" sz="1200" dirty="0" smtClean="0"/>
            <a:t>Alokace 390 mil. EUR</a:t>
          </a:r>
        </a:p>
        <a:p>
          <a:r>
            <a:rPr lang="cs-CZ" sz="1200" dirty="0" smtClean="0"/>
            <a:t>  - Posílení CLLD, provozní a animační náklady</a:t>
          </a:r>
        </a:p>
        <a:p>
          <a:endParaRPr lang="cs-CZ" sz="1500" dirty="0" smtClean="0"/>
        </a:p>
        <a:p>
          <a:r>
            <a:rPr lang="cs-CZ" sz="1800" dirty="0" smtClean="0"/>
            <a:t> </a:t>
          </a:r>
          <a:endParaRPr lang="cs-CZ" sz="1800" dirty="0"/>
        </a:p>
      </dgm:t>
    </dgm:pt>
    <dgm:pt modelId="{7AF4961A-ED0F-4EDC-8D12-D24EE5DE0A42}" type="sibTrans" cxnId="{B38F51DE-8E25-4857-B3F8-75840DF3F177}">
      <dgm:prSet/>
      <dgm:spPr/>
      <dgm:t>
        <a:bodyPr/>
        <a:lstStyle/>
        <a:p>
          <a:endParaRPr lang="cs-CZ"/>
        </a:p>
      </dgm:t>
    </dgm:pt>
    <dgm:pt modelId="{9D3428C1-5D9B-4B48-89F0-11E980CE6367}" type="parTrans" cxnId="{B38F51DE-8E25-4857-B3F8-75840DF3F177}">
      <dgm:prSet/>
      <dgm:spPr/>
      <dgm:t>
        <a:bodyPr/>
        <a:lstStyle/>
        <a:p>
          <a:endParaRPr lang="cs-CZ"/>
        </a:p>
      </dgm:t>
    </dgm:pt>
    <dgm:pt modelId="{9BEAB610-B179-412C-A911-0AE990A76040}">
      <dgm:prSet phldrT="[Text]" custT="1"/>
      <dgm:spPr/>
      <dgm:t>
        <a:bodyPr/>
        <a:lstStyle/>
        <a:p>
          <a:r>
            <a:rPr lang="cs-CZ" sz="1200" dirty="0" smtClean="0"/>
            <a:t>Doprava, integrované dopravní systémy, IZS</a:t>
          </a:r>
          <a:endParaRPr lang="cs-CZ" sz="1200" dirty="0"/>
        </a:p>
      </dgm:t>
    </dgm:pt>
    <dgm:pt modelId="{B058C57C-1932-4F82-B960-E9ABCE39DA10}" type="parTrans" cxnId="{4B201E5A-B514-43A8-9FF2-13EE75C6267D}">
      <dgm:prSet/>
      <dgm:spPr/>
      <dgm:t>
        <a:bodyPr/>
        <a:lstStyle/>
        <a:p>
          <a:endParaRPr lang="cs-CZ"/>
        </a:p>
      </dgm:t>
    </dgm:pt>
    <dgm:pt modelId="{3EB8B75A-1CCF-4180-9542-77B7289E93F6}" type="sibTrans" cxnId="{4B201E5A-B514-43A8-9FF2-13EE75C6267D}">
      <dgm:prSet/>
      <dgm:spPr/>
      <dgm:t>
        <a:bodyPr/>
        <a:lstStyle/>
        <a:p>
          <a:endParaRPr lang="cs-CZ"/>
        </a:p>
      </dgm:t>
    </dgm:pt>
    <dgm:pt modelId="{CE8BA2DC-6A07-4136-AE2C-02E787173318}">
      <dgm:prSet phldrT="[Text]" custT="1"/>
      <dgm:spPr/>
      <dgm:t>
        <a:bodyPr/>
        <a:lstStyle/>
        <a:p>
          <a:r>
            <a:rPr lang="cs-CZ" sz="1200" dirty="0" smtClean="0"/>
            <a:t>Sociální služby/bydlení, sociální podnikání, zdravotní péče, vzdělávání, zateplování</a:t>
          </a:r>
          <a:endParaRPr lang="cs-CZ" sz="1200" dirty="0"/>
        </a:p>
      </dgm:t>
    </dgm:pt>
    <dgm:pt modelId="{2364E369-AC98-4AC6-8070-77B5CDF58140}" type="parTrans" cxnId="{2BE8E23A-86C2-47E7-AB01-A3AC2D35367C}">
      <dgm:prSet/>
      <dgm:spPr/>
      <dgm:t>
        <a:bodyPr/>
        <a:lstStyle/>
        <a:p>
          <a:endParaRPr lang="cs-CZ"/>
        </a:p>
      </dgm:t>
    </dgm:pt>
    <dgm:pt modelId="{1EF5AC0F-9C89-46BA-931D-093812BF1C36}" type="sibTrans" cxnId="{2BE8E23A-86C2-47E7-AB01-A3AC2D35367C}">
      <dgm:prSet/>
      <dgm:spPr/>
      <dgm:t>
        <a:bodyPr/>
        <a:lstStyle/>
        <a:p>
          <a:endParaRPr lang="cs-CZ"/>
        </a:p>
      </dgm:t>
    </dgm:pt>
    <dgm:pt modelId="{011776CB-E079-448D-8CBF-0D6A1B0031D4}">
      <dgm:prSet phldrT="[Text]"/>
      <dgm:spPr/>
      <dgm:t>
        <a:bodyPr/>
        <a:lstStyle/>
        <a:p>
          <a:endParaRPr lang="cs-CZ" sz="1100" dirty="0"/>
        </a:p>
      </dgm:t>
    </dgm:pt>
    <dgm:pt modelId="{96EFE842-57A1-4857-AB91-F6EC5AF4C58A}" type="parTrans" cxnId="{A37C4BF5-B775-4ED6-85F3-E253392DFE69}">
      <dgm:prSet/>
      <dgm:spPr/>
      <dgm:t>
        <a:bodyPr/>
        <a:lstStyle/>
        <a:p>
          <a:endParaRPr lang="cs-CZ"/>
        </a:p>
      </dgm:t>
    </dgm:pt>
    <dgm:pt modelId="{6E105E89-4A89-4F46-9629-6926A46E3211}" type="sibTrans" cxnId="{A37C4BF5-B775-4ED6-85F3-E253392DFE69}">
      <dgm:prSet/>
      <dgm:spPr/>
      <dgm:t>
        <a:bodyPr/>
        <a:lstStyle/>
        <a:p>
          <a:endParaRPr lang="cs-CZ"/>
        </a:p>
      </dgm:t>
    </dgm:pt>
    <dgm:pt modelId="{F883D463-9FC1-405D-86B6-DFDB1BF4DFD4}">
      <dgm:prSet phldrT="[Text]" custT="1"/>
      <dgm:spPr/>
      <dgm:t>
        <a:bodyPr/>
        <a:lstStyle/>
        <a:p>
          <a:r>
            <a:rPr lang="cs-CZ" sz="1200" dirty="0" smtClean="0"/>
            <a:t>Kulturní dědictví, e-Government, dokumenty územního rozvoje</a:t>
          </a:r>
          <a:endParaRPr lang="cs-CZ" sz="1200" dirty="0"/>
        </a:p>
      </dgm:t>
    </dgm:pt>
    <dgm:pt modelId="{4089294D-1236-4D90-A4CA-5ABFB48B4A69}" type="parTrans" cxnId="{C682256E-1973-4AC7-954E-3675913CCEA0}">
      <dgm:prSet/>
      <dgm:spPr/>
      <dgm:t>
        <a:bodyPr/>
        <a:lstStyle/>
        <a:p>
          <a:endParaRPr lang="cs-CZ"/>
        </a:p>
      </dgm:t>
    </dgm:pt>
    <dgm:pt modelId="{C7B43A55-CB70-4631-995C-E69EA77BC0FA}" type="sibTrans" cxnId="{C682256E-1973-4AC7-954E-3675913CCEA0}">
      <dgm:prSet/>
      <dgm:spPr/>
      <dgm:t>
        <a:bodyPr/>
        <a:lstStyle/>
        <a:p>
          <a:endParaRPr lang="cs-CZ"/>
        </a:p>
      </dgm:t>
    </dgm:pt>
    <dgm:pt modelId="{8A587B36-857B-41ED-B7A7-D47113F79935}" type="pres">
      <dgm:prSet presAssocID="{A518AB0A-7BED-45CC-8968-54C5D48470F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EB5DFD-492E-47C2-A4DD-BBD451AF4F4E}" type="pres">
      <dgm:prSet presAssocID="{38804BD3-7704-44DB-93A2-A6FB8DF386BF}" presName="comp" presStyleCnt="0"/>
      <dgm:spPr/>
    </dgm:pt>
    <dgm:pt modelId="{50CD8E78-60B6-449B-AD20-121950675E4A}" type="pres">
      <dgm:prSet presAssocID="{38804BD3-7704-44DB-93A2-A6FB8DF386BF}" presName="box" presStyleLbl="node1" presStyleIdx="0" presStyleCnt="4" custLinFactNeighborX="-8126"/>
      <dgm:spPr/>
      <dgm:t>
        <a:bodyPr/>
        <a:lstStyle/>
        <a:p>
          <a:endParaRPr lang="cs-CZ"/>
        </a:p>
      </dgm:t>
    </dgm:pt>
    <dgm:pt modelId="{C72FE72D-A4DA-4420-9D63-39C025359A7F}" type="pres">
      <dgm:prSet presAssocID="{38804BD3-7704-44DB-93A2-A6FB8DF386BF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cs-CZ"/>
        </a:p>
      </dgm:t>
    </dgm:pt>
    <dgm:pt modelId="{66C8A01D-04C6-4396-8787-43DC36C8480A}" type="pres">
      <dgm:prSet presAssocID="{38804BD3-7704-44DB-93A2-A6FB8DF386B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AC31F7-E6D2-45E8-BD17-C2F01F80D57E}" type="pres">
      <dgm:prSet presAssocID="{97E853D5-3B2B-4DCE-BF44-F459F80E6EE5}" presName="spacer" presStyleCnt="0"/>
      <dgm:spPr/>
    </dgm:pt>
    <dgm:pt modelId="{B249F259-2691-44EA-A647-C688963D4FA1}" type="pres">
      <dgm:prSet presAssocID="{855CB492-B9C1-4831-9453-D02DC01556CB}" presName="comp" presStyleCnt="0"/>
      <dgm:spPr/>
    </dgm:pt>
    <dgm:pt modelId="{D220A56B-34B4-4DD0-B125-97D865139D92}" type="pres">
      <dgm:prSet presAssocID="{855CB492-B9C1-4831-9453-D02DC01556CB}" presName="box" presStyleLbl="node1" presStyleIdx="1" presStyleCnt="4"/>
      <dgm:spPr/>
      <dgm:t>
        <a:bodyPr/>
        <a:lstStyle/>
        <a:p>
          <a:endParaRPr lang="cs-CZ"/>
        </a:p>
      </dgm:t>
    </dgm:pt>
    <dgm:pt modelId="{AC85F51E-059B-4E4B-88C8-BEEAF6E6C8CB}" type="pres">
      <dgm:prSet presAssocID="{855CB492-B9C1-4831-9453-D02DC01556CB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E62D4D7-9191-4501-B151-D627F722878F}" type="pres">
      <dgm:prSet presAssocID="{855CB492-B9C1-4831-9453-D02DC01556C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1F83A2-5DE7-4DB3-AC2F-3437098DDD8C}" type="pres">
      <dgm:prSet presAssocID="{89B1A5F6-0C83-44AA-BDC4-F0486C8FEB1C}" presName="spacer" presStyleCnt="0"/>
      <dgm:spPr/>
    </dgm:pt>
    <dgm:pt modelId="{42D704DB-7DF6-440E-B7C9-644A864B0BFF}" type="pres">
      <dgm:prSet presAssocID="{D74C87B0-8199-4D82-97CA-8716D0810C88}" presName="comp" presStyleCnt="0"/>
      <dgm:spPr/>
    </dgm:pt>
    <dgm:pt modelId="{9A27448D-784B-4861-9334-121A223779B3}" type="pres">
      <dgm:prSet presAssocID="{D74C87B0-8199-4D82-97CA-8716D0810C88}" presName="box" presStyleLbl="node1" presStyleIdx="2" presStyleCnt="4"/>
      <dgm:spPr/>
      <dgm:t>
        <a:bodyPr/>
        <a:lstStyle/>
        <a:p>
          <a:endParaRPr lang="cs-CZ"/>
        </a:p>
      </dgm:t>
    </dgm:pt>
    <dgm:pt modelId="{CB3108F3-6AC6-46B9-815A-42013ADAA734}" type="pres">
      <dgm:prSet presAssocID="{D74C87B0-8199-4D82-97CA-8716D0810C88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14AE268-84D0-4EF9-B74B-195569128116}" type="pres">
      <dgm:prSet presAssocID="{D74C87B0-8199-4D82-97CA-8716D0810C8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0D9C1A-F7EF-4C42-8E40-E43DCD410462}" type="pres">
      <dgm:prSet presAssocID="{63D68963-997E-49B1-9594-476FD97AA95B}" presName="spacer" presStyleCnt="0"/>
      <dgm:spPr/>
    </dgm:pt>
    <dgm:pt modelId="{8E18C6B9-65AB-4143-ACFB-F77B95B74E4A}" type="pres">
      <dgm:prSet presAssocID="{D3784C62-6E03-4E88-AA8E-EC0DCEAD96BC}" presName="comp" presStyleCnt="0"/>
      <dgm:spPr/>
    </dgm:pt>
    <dgm:pt modelId="{9E808720-DA3C-4D88-83BC-C88B0AC710F3}" type="pres">
      <dgm:prSet presAssocID="{D3784C62-6E03-4E88-AA8E-EC0DCEAD96BC}" presName="box" presStyleLbl="node1" presStyleIdx="3" presStyleCnt="4" custLinFactNeighborX="-6703" custLinFactNeighborY="252"/>
      <dgm:spPr/>
      <dgm:t>
        <a:bodyPr/>
        <a:lstStyle/>
        <a:p>
          <a:endParaRPr lang="cs-CZ"/>
        </a:p>
      </dgm:t>
    </dgm:pt>
    <dgm:pt modelId="{5C5B56BD-76A1-46D2-95E9-D7A31171320F}" type="pres">
      <dgm:prSet presAssocID="{D3784C62-6E03-4E88-AA8E-EC0DCEAD96BC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C47FD7BB-128E-4643-98CA-3F319452AC98}" type="pres">
      <dgm:prSet presAssocID="{D3784C62-6E03-4E88-AA8E-EC0DCEAD96B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46E70CE-94F3-489E-8FF8-857586CB9812}" type="presOf" srcId="{C5C86733-1C4E-4ABE-BC8B-70E73BF8076C}" destId="{66C8A01D-04C6-4396-8787-43DC36C8480A}" srcOrd="1" destOrd="1" presId="urn:microsoft.com/office/officeart/2005/8/layout/vList4#1"/>
    <dgm:cxn modelId="{17CB93BB-BEDC-4DB5-A35C-D2E4CBB2515D}" type="presOf" srcId="{855CB492-B9C1-4831-9453-D02DC01556CB}" destId="{D220A56B-34B4-4DD0-B125-97D865139D92}" srcOrd="0" destOrd="0" presId="urn:microsoft.com/office/officeart/2005/8/layout/vList4#1"/>
    <dgm:cxn modelId="{BEB2CF44-52BF-4701-89DC-0BE8009E2DAB}" type="presOf" srcId="{38804BD3-7704-44DB-93A2-A6FB8DF386BF}" destId="{50CD8E78-60B6-449B-AD20-121950675E4A}" srcOrd="0" destOrd="0" presId="urn:microsoft.com/office/officeart/2005/8/layout/vList4#1"/>
    <dgm:cxn modelId="{4B201E5A-B514-43A8-9FF2-13EE75C6267D}" srcId="{38804BD3-7704-44DB-93A2-A6FB8DF386BF}" destId="{9BEAB610-B179-412C-A911-0AE990A76040}" srcOrd="2" destOrd="0" parTransId="{B058C57C-1932-4F82-B960-E9ABCE39DA10}" sibTransId="{3EB8B75A-1CCF-4180-9542-77B7289E93F6}"/>
    <dgm:cxn modelId="{DC478773-C6CC-4E8E-9071-ECCDF2C2EF2E}" srcId="{38804BD3-7704-44DB-93A2-A6FB8DF386BF}" destId="{A8C219C7-9F00-4E75-8B16-481975849224}" srcOrd="1" destOrd="0" parTransId="{3D529C3B-331C-4A53-8447-64F92C02A4C9}" sibTransId="{7EDC45D9-79A5-434A-AB8A-41008476D2F4}"/>
    <dgm:cxn modelId="{D6081441-BB30-4007-A30C-D5316656695A}" type="presOf" srcId="{273BDC39-9757-4293-83AA-A9E9CC915DA0}" destId="{9A27448D-784B-4861-9334-121A223779B3}" srcOrd="0" destOrd="2" presId="urn:microsoft.com/office/officeart/2005/8/layout/vList4#1"/>
    <dgm:cxn modelId="{C03BC261-5A37-4CD8-BCA2-E9B04F4146A4}" type="presOf" srcId="{D3784C62-6E03-4E88-AA8E-EC0DCEAD96BC}" destId="{9E808720-DA3C-4D88-83BC-C88B0AC710F3}" srcOrd="0" destOrd="0" presId="urn:microsoft.com/office/officeart/2005/8/layout/vList4#1"/>
    <dgm:cxn modelId="{C682256E-1973-4AC7-954E-3675913CCEA0}" srcId="{D74C87B0-8199-4D82-97CA-8716D0810C88}" destId="{F883D463-9FC1-405D-86B6-DFDB1BF4DFD4}" srcOrd="2" destOrd="0" parTransId="{4089294D-1236-4D90-A4CA-5ABFB48B4A69}" sibTransId="{C7B43A55-CB70-4631-995C-E69EA77BC0FA}"/>
    <dgm:cxn modelId="{F2F09EBF-33BF-4E13-B070-8D4C8F34D37F}" type="presOf" srcId="{011776CB-E079-448D-8CBF-0D6A1B0031D4}" destId="{9A27448D-784B-4861-9334-121A223779B3}" srcOrd="0" destOrd="4" presId="urn:microsoft.com/office/officeart/2005/8/layout/vList4#1"/>
    <dgm:cxn modelId="{15C2A6A7-F083-429A-BFC2-197D42FB553B}" type="presOf" srcId="{A8C219C7-9F00-4E75-8B16-481975849224}" destId="{50CD8E78-60B6-449B-AD20-121950675E4A}" srcOrd="0" destOrd="2" presId="urn:microsoft.com/office/officeart/2005/8/layout/vList4#1"/>
    <dgm:cxn modelId="{82833C9B-A7B2-4DDD-8813-7A5B341B8D41}" type="presOf" srcId="{D74C87B0-8199-4D82-97CA-8716D0810C88}" destId="{9A27448D-784B-4861-9334-121A223779B3}" srcOrd="0" destOrd="0" presId="urn:microsoft.com/office/officeart/2005/8/layout/vList4#1"/>
    <dgm:cxn modelId="{15A7B2A0-6A73-413A-BB86-87F351908914}" srcId="{38804BD3-7704-44DB-93A2-A6FB8DF386BF}" destId="{C5C86733-1C4E-4ABE-BC8B-70E73BF8076C}" srcOrd="0" destOrd="0" parTransId="{AEF1FBBF-C95F-45ED-A8E1-CE69CDF9D44F}" sibTransId="{286C2363-6DA5-4FB5-8346-569610400F7C}"/>
    <dgm:cxn modelId="{13A5BD16-1A55-4210-B7D7-8B280C91637C}" type="presOf" srcId="{273BDC39-9757-4293-83AA-A9E9CC915DA0}" destId="{614AE268-84D0-4EF9-B74B-195569128116}" srcOrd="1" destOrd="2" presId="urn:microsoft.com/office/officeart/2005/8/layout/vList4#1"/>
    <dgm:cxn modelId="{A37C4BF5-B775-4ED6-85F3-E253392DFE69}" srcId="{D74C87B0-8199-4D82-97CA-8716D0810C88}" destId="{011776CB-E079-448D-8CBF-0D6A1B0031D4}" srcOrd="3" destOrd="0" parTransId="{96EFE842-57A1-4857-AB91-F6EC5AF4C58A}" sibTransId="{6E105E89-4A89-4F46-9629-6926A46E3211}"/>
    <dgm:cxn modelId="{CC11735D-CD9A-491C-AEF0-7073EE76FB85}" srcId="{A518AB0A-7BED-45CC-8968-54C5D48470FD}" destId="{D74C87B0-8199-4D82-97CA-8716D0810C88}" srcOrd="2" destOrd="0" parTransId="{BA6FD47A-7786-47D8-9381-A1E3D218F4E4}" sibTransId="{63D68963-997E-49B1-9594-476FD97AA95B}"/>
    <dgm:cxn modelId="{F043768E-2E07-4F02-BAFD-357BD246493B}" type="presOf" srcId="{CE8BA2DC-6A07-4136-AE2C-02E787173318}" destId="{6E62D4D7-9191-4501-B151-D627F722878F}" srcOrd="1" destOrd="3" presId="urn:microsoft.com/office/officeart/2005/8/layout/vList4#1"/>
    <dgm:cxn modelId="{F9C02D2B-96B8-4049-9C94-C923F43878A1}" type="presOf" srcId="{38804BD3-7704-44DB-93A2-A6FB8DF386BF}" destId="{66C8A01D-04C6-4396-8787-43DC36C8480A}" srcOrd="1" destOrd="0" presId="urn:microsoft.com/office/officeart/2005/8/layout/vList4#1"/>
    <dgm:cxn modelId="{DB7BDE83-C6C2-41B7-955E-C7477B15B347}" type="presOf" srcId="{75152ED6-09D4-4CB2-B330-0EBA2A1F6BEE}" destId="{D220A56B-34B4-4DD0-B125-97D865139D92}" srcOrd="0" destOrd="2" presId="urn:microsoft.com/office/officeart/2005/8/layout/vList4#1"/>
    <dgm:cxn modelId="{12992C2A-1583-4522-B5DF-9287074C64B4}" type="presOf" srcId="{A518AB0A-7BED-45CC-8968-54C5D48470FD}" destId="{8A587B36-857B-41ED-B7A7-D47113F79935}" srcOrd="0" destOrd="0" presId="urn:microsoft.com/office/officeart/2005/8/layout/vList4#1"/>
    <dgm:cxn modelId="{3D52D5DF-88CF-4499-8222-584F5AB467B0}" srcId="{D74C87B0-8199-4D82-97CA-8716D0810C88}" destId="{34C60AC1-3BAF-4349-9B04-1EBEAA6874AE}" srcOrd="0" destOrd="0" parTransId="{B31C10BD-BE4E-4EEF-981F-25C40EBC00D4}" sibTransId="{23EAEF30-F210-45C2-A3C7-7E5016B64A98}"/>
    <dgm:cxn modelId="{B38F51DE-8E25-4857-B3F8-75840DF3F177}" srcId="{A518AB0A-7BED-45CC-8968-54C5D48470FD}" destId="{D3784C62-6E03-4E88-AA8E-EC0DCEAD96BC}" srcOrd="3" destOrd="0" parTransId="{9D3428C1-5D9B-4B48-89F0-11E980CE6367}" sibTransId="{7AF4961A-ED0F-4EDC-8D12-D24EE5DE0A42}"/>
    <dgm:cxn modelId="{3EB7E065-C540-46C9-8F2D-CCB457396A6C}" type="presOf" srcId="{098ADAF1-68DC-4019-95EC-CF9DEA0595F5}" destId="{D220A56B-34B4-4DD0-B125-97D865139D92}" srcOrd="0" destOrd="1" presId="urn:microsoft.com/office/officeart/2005/8/layout/vList4#1"/>
    <dgm:cxn modelId="{17BB2CDF-F755-45A2-9ABD-13DBCD224235}" type="presOf" srcId="{CE8BA2DC-6A07-4136-AE2C-02E787173318}" destId="{D220A56B-34B4-4DD0-B125-97D865139D92}" srcOrd="0" destOrd="3" presId="urn:microsoft.com/office/officeart/2005/8/layout/vList4#1"/>
    <dgm:cxn modelId="{4EDE3C4E-A23C-4158-8D5B-6DDE1B627EA5}" type="presOf" srcId="{75152ED6-09D4-4CB2-B330-0EBA2A1F6BEE}" destId="{6E62D4D7-9191-4501-B151-D627F722878F}" srcOrd="1" destOrd="2" presId="urn:microsoft.com/office/officeart/2005/8/layout/vList4#1"/>
    <dgm:cxn modelId="{7EC5CAD3-8E8F-46FC-8C36-0F553621560C}" type="presOf" srcId="{34C60AC1-3BAF-4349-9B04-1EBEAA6874AE}" destId="{9A27448D-784B-4861-9334-121A223779B3}" srcOrd="0" destOrd="1" presId="urn:microsoft.com/office/officeart/2005/8/layout/vList4#1"/>
    <dgm:cxn modelId="{CF6D3D8A-7289-43F1-82F2-5F5C4672169C}" srcId="{D74C87B0-8199-4D82-97CA-8716D0810C88}" destId="{273BDC39-9757-4293-83AA-A9E9CC915DA0}" srcOrd="1" destOrd="0" parTransId="{982DFF29-8236-4E99-97CE-FD76D273CBEC}" sibTransId="{13EEE600-D28C-4CBF-9128-6CDA52976D52}"/>
    <dgm:cxn modelId="{2BE8E23A-86C2-47E7-AB01-A3AC2D35367C}" srcId="{855CB492-B9C1-4831-9453-D02DC01556CB}" destId="{CE8BA2DC-6A07-4136-AE2C-02E787173318}" srcOrd="2" destOrd="0" parTransId="{2364E369-AC98-4AC6-8070-77B5CDF58140}" sibTransId="{1EF5AC0F-9C89-46BA-931D-093812BF1C36}"/>
    <dgm:cxn modelId="{AFD91728-6CEE-44C1-A83F-70FDB4212D1C}" type="presOf" srcId="{9BEAB610-B179-412C-A911-0AE990A76040}" destId="{66C8A01D-04C6-4396-8787-43DC36C8480A}" srcOrd="1" destOrd="3" presId="urn:microsoft.com/office/officeart/2005/8/layout/vList4#1"/>
    <dgm:cxn modelId="{FADDBB3A-65DC-425F-9E7C-3613EC5FAFBB}" type="presOf" srcId="{D3784C62-6E03-4E88-AA8E-EC0DCEAD96BC}" destId="{C47FD7BB-128E-4643-98CA-3F319452AC98}" srcOrd="1" destOrd="0" presId="urn:microsoft.com/office/officeart/2005/8/layout/vList4#1"/>
    <dgm:cxn modelId="{0D1EA085-623E-4D57-808B-B23AF2C24995}" srcId="{855CB492-B9C1-4831-9453-D02DC01556CB}" destId="{098ADAF1-68DC-4019-95EC-CF9DEA0595F5}" srcOrd="0" destOrd="0" parTransId="{BBC28CAB-1411-42FD-AE69-490F5FA47BCC}" sibTransId="{3601A7EA-3FDB-4E9C-A299-B4AF145636B4}"/>
    <dgm:cxn modelId="{09C7607D-6164-494D-B352-EACBCED015B3}" type="presOf" srcId="{9BEAB610-B179-412C-A911-0AE990A76040}" destId="{50CD8E78-60B6-449B-AD20-121950675E4A}" srcOrd="0" destOrd="3" presId="urn:microsoft.com/office/officeart/2005/8/layout/vList4#1"/>
    <dgm:cxn modelId="{BE908773-B794-459E-8EBB-E0921BF7FA9B}" type="presOf" srcId="{34C60AC1-3BAF-4349-9B04-1EBEAA6874AE}" destId="{614AE268-84D0-4EF9-B74B-195569128116}" srcOrd="1" destOrd="1" presId="urn:microsoft.com/office/officeart/2005/8/layout/vList4#1"/>
    <dgm:cxn modelId="{FDD1482B-C7A6-4E25-8378-C12941B30A8E}" type="presOf" srcId="{855CB492-B9C1-4831-9453-D02DC01556CB}" destId="{6E62D4D7-9191-4501-B151-D627F722878F}" srcOrd="1" destOrd="0" presId="urn:microsoft.com/office/officeart/2005/8/layout/vList4#1"/>
    <dgm:cxn modelId="{2AB67776-5785-4CD8-A91E-6AD4B9A16254}" type="presOf" srcId="{C5C86733-1C4E-4ABE-BC8B-70E73BF8076C}" destId="{50CD8E78-60B6-449B-AD20-121950675E4A}" srcOrd="0" destOrd="1" presId="urn:microsoft.com/office/officeart/2005/8/layout/vList4#1"/>
    <dgm:cxn modelId="{6A3F23EF-C431-4E83-A715-70896D9642BB}" type="presOf" srcId="{A8C219C7-9F00-4E75-8B16-481975849224}" destId="{66C8A01D-04C6-4396-8787-43DC36C8480A}" srcOrd="1" destOrd="2" presId="urn:microsoft.com/office/officeart/2005/8/layout/vList4#1"/>
    <dgm:cxn modelId="{7442FBE8-417F-4111-B6ED-AEAE7C9C435B}" srcId="{855CB492-B9C1-4831-9453-D02DC01556CB}" destId="{75152ED6-09D4-4CB2-B330-0EBA2A1F6BEE}" srcOrd="1" destOrd="0" parTransId="{CC109D3F-9445-4552-9CA0-A9E9B002361B}" sibTransId="{C930B535-36DD-47E2-9858-8F6E44F2C9EA}"/>
    <dgm:cxn modelId="{A9C6CDE7-7C0A-42E0-A0A4-D2B2A9539A59}" type="presOf" srcId="{F883D463-9FC1-405D-86B6-DFDB1BF4DFD4}" destId="{9A27448D-784B-4861-9334-121A223779B3}" srcOrd="0" destOrd="3" presId="urn:microsoft.com/office/officeart/2005/8/layout/vList4#1"/>
    <dgm:cxn modelId="{4A70D031-B137-44CE-AE96-7C0DA5874E28}" type="presOf" srcId="{F883D463-9FC1-405D-86B6-DFDB1BF4DFD4}" destId="{614AE268-84D0-4EF9-B74B-195569128116}" srcOrd="1" destOrd="3" presId="urn:microsoft.com/office/officeart/2005/8/layout/vList4#1"/>
    <dgm:cxn modelId="{E1E70704-B184-417B-9262-1209773EB354}" srcId="{A518AB0A-7BED-45CC-8968-54C5D48470FD}" destId="{855CB492-B9C1-4831-9453-D02DC01556CB}" srcOrd="1" destOrd="0" parTransId="{46A500E4-F521-4FED-80BC-55EF97D6434D}" sibTransId="{89B1A5F6-0C83-44AA-BDC4-F0486C8FEB1C}"/>
    <dgm:cxn modelId="{B6F5DB0F-6F0D-4F87-B8D3-27626AC04EF9}" type="presOf" srcId="{011776CB-E079-448D-8CBF-0D6A1B0031D4}" destId="{614AE268-84D0-4EF9-B74B-195569128116}" srcOrd="1" destOrd="4" presId="urn:microsoft.com/office/officeart/2005/8/layout/vList4#1"/>
    <dgm:cxn modelId="{6F115F44-659B-4F05-B63A-B4D0CA030111}" type="presOf" srcId="{D74C87B0-8199-4D82-97CA-8716D0810C88}" destId="{614AE268-84D0-4EF9-B74B-195569128116}" srcOrd="1" destOrd="0" presId="urn:microsoft.com/office/officeart/2005/8/layout/vList4#1"/>
    <dgm:cxn modelId="{654CA295-B553-4EDA-B1A7-6BE287545A9A}" type="presOf" srcId="{098ADAF1-68DC-4019-95EC-CF9DEA0595F5}" destId="{6E62D4D7-9191-4501-B151-D627F722878F}" srcOrd="1" destOrd="1" presId="urn:microsoft.com/office/officeart/2005/8/layout/vList4#1"/>
    <dgm:cxn modelId="{B64F7126-809B-46FA-8512-AB45C1CB52DD}" srcId="{A518AB0A-7BED-45CC-8968-54C5D48470FD}" destId="{38804BD3-7704-44DB-93A2-A6FB8DF386BF}" srcOrd="0" destOrd="0" parTransId="{5AECA738-EC58-4AD8-B30B-720E0E369E9D}" sibTransId="{97E853D5-3B2B-4DCE-BF44-F459F80E6EE5}"/>
    <dgm:cxn modelId="{BA9EDC63-367B-4D99-8DC4-21DC7F81D9EF}" type="presParOf" srcId="{8A587B36-857B-41ED-B7A7-D47113F79935}" destId="{64EB5DFD-492E-47C2-A4DD-BBD451AF4F4E}" srcOrd="0" destOrd="0" presId="urn:microsoft.com/office/officeart/2005/8/layout/vList4#1"/>
    <dgm:cxn modelId="{4C759129-E5AF-4C8F-9D8D-CBDD0B23F557}" type="presParOf" srcId="{64EB5DFD-492E-47C2-A4DD-BBD451AF4F4E}" destId="{50CD8E78-60B6-449B-AD20-121950675E4A}" srcOrd="0" destOrd="0" presId="urn:microsoft.com/office/officeart/2005/8/layout/vList4#1"/>
    <dgm:cxn modelId="{5ADE4FC5-4E43-4764-B668-4560419618E9}" type="presParOf" srcId="{64EB5DFD-492E-47C2-A4DD-BBD451AF4F4E}" destId="{C72FE72D-A4DA-4420-9D63-39C025359A7F}" srcOrd="1" destOrd="0" presId="urn:microsoft.com/office/officeart/2005/8/layout/vList4#1"/>
    <dgm:cxn modelId="{31BAC628-681A-48C1-A856-FC84FCF0FD97}" type="presParOf" srcId="{64EB5DFD-492E-47C2-A4DD-BBD451AF4F4E}" destId="{66C8A01D-04C6-4396-8787-43DC36C8480A}" srcOrd="2" destOrd="0" presId="urn:microsoft.com/office/officeart/2005/8/layout/vList4#1"/>
    <dgm:cxn modelId="{04C87A55-32CC-4543-92E6-472C5AA51D22}" type="presParOf" srcId="{8A587B36-857B-41ED-B7A7-D47113F79935}" destId="{93AC31F7-E6D2-45E8-BD17-C2F01F80D57E}" srcOrd="1" destOrd="0" presId="urn:microsoft.com/office/officeart/2005/8/layout/vList4#1"/>
    <dgm:cxn modelId="{230479EA-F6C5-48F6-9FD0-DDF53BFFD730}" type="presParOf" srcId="{8A587B36-857B-41ED-B7A7-D47113F79935}" destId="{B249F259-2691-44EA-A647-C688963D4FA1}" srcOrd="2" destOrd="0" presId="urn:microsoft.com/office/officeart/2005/8/layout/vList4#1"/>
    <dgm:cxn modelId="{68483B11-C78E-48AB-BAF0-136E6D998915}" type="presParOf" srcId="{B249F259-2691-44EA-A647-C688963D4FA1}" destId="{D220A56B-34B4-4DD0-B125-97D865139D92}" srcOrd="0" destOrd="0" presId="urn:microsoft.com/office/officeart/2005/8/layout/vList4#1"/>
    <dgm:cxn modelId="{5C727527-6451-459C-8C13-C04B66CDFC12}" type="presParOf" srcId="{B249F259-2691-44EA-A647-C688963D4FA1}" destId="{AC85F51E-059B-4E4B-88C8-BEEAF6E6C8CB}" srcOrd="1" destOrd="0" presId="urn:microsoft.com/office/officeart/2005/8/layout/vList4#1"/>
    <dgm:cxn modelId="{C2268CC7-9AE2-4D3C-A197-186A3CF4F9CE}" type="presParOf" srcId="{B249F259-2691-44EA-A647-C688963D4FA1}" destId="{6E62D4D7-9191-4501-B151-D627F722878F}" srcOrd="2" destOrd="0" presId="urn:microsoft.com/office/officeart/2005/8/layout/vList4#1"/>
    <dgm:cxn modelId="{A63C60A3-E5A5-4815-9025-D704A2E84B60}" type="presParOf" srcId="{8A587B36-857B-41ED-B7A7-D47113F79935}" destId="{821F83A2-5DE7-4DB3-AC2F-3437098DDD8C}" srcOrd="3" destOrd="0" presId="urn:microsoft.com/office/officeart/2005/8/layout/vList4#1"/>
    <dgm:cxn modelId="{8C23873D-1BD0-408C-B940-F52B0F6BE1FB}" type="presParOf" srcId="{8A587B36-857B-41ED-B7A7-D47113F79935}" destId="{42D704DB-7DF6-440E-B7C9-644A864B0BFF}" srcOrd="4" destOrd="0" presId="urn:microsoft.com/office/officeart/2005/8/layout/vList4#1"/>
    <dgm:cxn modelId="{EB2AE1FD-237C-4307-A7AF-DD08FAE0C26B}" type="presParOf" srcId="{42D704DB-7DF6-440E-B7C9-644A864B0BFF}" destId="{9A27448D-784B-4861-9334-121A223779B3}" srcOrd="0" destOrd="0" presId="urn:microsoft.com/office/officeart/2005/8/layout/vList4#1"/>
    <dgm:cxn modelId="{0ACE7D35-658A-4E43-97EC-67E7819958CC}" type="presParOf" srcId="{42D704DB-7DF6-440E-B7C9-644A864B0BFF}" destId="{CB3108F3-6AC6-46B9-815A-42013ADAA734}" srcOrd="1" destOrd="0" presId="urn:microsoft.com/office/officeart/2005/8/layout/vList4#1"/>
    <dgm:cxn modelId="{3B4EE701-EC90-45B6-816A-E76647CB6391}" type="presParOf" srcId="{42D704DB-7DF6-440E-B7C9-644A864B0BFF}" destId="{614AE268-84D0-4EF9-B74B-195569128116}" srcOrd="2" destOrd="0" presId="urn:microsoft.com/office/officeart/2005/8/layout/vList4#1"/>
    <dgm:cxn modelId="{90E16F08-8EE9-4462-9F46-1C6EB6E9704B}" type="presParOf" srcId="{8A587B36-857B-41ED-B7A7-D47113F79935}" destId="{540D9C1A-F7EF-4C42-8E40-E43DCD410462}" srcOrd="5" destOrd="0" presId="urn:microsoft.com/office/officeart/2005/8/layout/vList4#1"/>
    <dgm:cxn modelId="{E40CB597-EFFB-4881-8A57-FACE8CB4C702}" type="presParOf" srcId="{8A587B36-857B-41ED-B7A7-D47113F79935}" destId="{8E18C6B9-65AB-4143-ACFB-F77B95B74E4A}" srcOrd="6" destOrd="0" presId="urn:microsoft.com/office/officeart/2005/8/layout/vList4#1"/>
    <dgm:cxn modelId="{52157D4A-2623-457D-A532-B117364C36F1}" type="presParOf" srcId="{8E18C6B9-65AB-4143-ACFB-F77B95B74E4A}" destId="{9E808720-DA3C-4D88-83BC-C88B0AC710F3}" srcOrd="0" destOrd="0" presId="urn:microsoft.com/office/officeart/2005/8/layout/vList4#1"/>
    <dgm:cxn modelId="{03319C6C-9584-4414-9304-5B07F855A445}" type="presParOf" srcId="{8E18C6B9-65AB-4143-ACFB-F77B95B74E4A}" destId="{5C5B56BD-76A1-46D2-95E9-D7A31171320F}" srcOrd="1" destOrd="0" presId="urn:microsoft.com/office/officeart/2005/8/layout/vList4#1"/>
    <dgm:cxn modelId="{14E08EA4-52E7-41F4-AC6F-AAC20C4FDD6B}" type="presParOf" srcId="{8E18C6B9-65AB-4143-ACFB-F77B95B74E4A}" destId="{C47FD7BB-128E-4643-98CA-3F319452AC9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D8E78-60B6-449B-AD20-121950675E4A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1 - Infrastruktura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Konkurenceschopné, dostupné a bezpečné regiony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1,6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Doprava, integrované dopravní systémy, IZS</a:t>
          </a:r>
          <a:endParaRPr lang="cs-CZ" sz="1200" kern="1200" dirty="0"/>
        </a:p>
      </dsp:txBody>
      <dsp:txXfrm>
        <a:off x="1751113" y="0"/>
        <a:ext cx="6478486" cy="1051932"/>
      </dsp:txXfrm>
    </dsp:sp>
    <dsp:sp modelId="{C72FE72D-A4DA-4420-9D63-39C025359A7F}">
      <dsp:nvSpPr>
        <dsp:cNvPr id="0" name=""/>
        <dsp:cNvSpPr/>
      </dsp:nvSpPr>
      <dsp:spPr>
        <a:xfrm>
          <a:off x="105193" y="105193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220A56B-34B4-4DD0-B125-97D865139D92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2 - Lidé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Zkvalitnění veřejných služeb a podmínek života pro obyvatele regionů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1,7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Sociální služby/bydlení, sociální podnikání, zdravotní péče, vzdělávání, zateplování</a:t>
          </a:r>
          <a:endParaRPr lang="cs-CZ" sz="1200" kern="1200" dirty="0"/>
        </a:p>
      </dsp:txBody>
      <dsp:txXfrm>
        <a:off x="1751113" y="1157126"/>
        <a:ext cx="6478486" cy="1051932"/>
      </dsp:txXfrm>
    </dsp:sp>
    <dsp:sp modelId="{AC85F51E-059B-4E4B-88C8-BEEAF6E6C8CB}">
      <dsp:nvSpPr>
        <dsp:cNvPr id="0" name=""/>
        <dsp:cNvSpPr/>
      </dsp:nvSpPr>
      <dsp:spPr>
        <a:xfrm>
          <a:off x="105193" y="1262319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27448D-784B-4861-9334-121A223779B3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3 - Instituce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Dobrá správa území a zefektivnění veřejných institucí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0,8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Kulturní dědictví, e-Government, dokumenty územního rozvoje</a:t>
          </a:r>
          <a:endParaRPr lang="cs-CZ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100" kern="1200" dirty="0"/>
        </a:p>
      </dsp:txBody>
      <dsp:txXfrm>
        <a:off x="1751113" y="2314252"/>
        <a:ext cx="6478486" cy="1051932"/>
      </dsp:txXfrm>
    </dsp:sp>
    <dsp:sp modelId="{CB3108F3-6AC6-46B9-815A-42013ADAA734}">
      <dsp:nvSpPr>
        <dsp:cNvPr id="0" name=""/>
        <dsp:cNvSpPr/>
      </dsp:nvSpPr>
      <dsp:spPr>
        <a:xfrm>
          <a:off x="105193" y="2419445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808720-DA3C-4D88-83BC-C88B0AC710F3}">
      <dsp:nvSpPr>
        <dsp:cNvPr id="0" name=""/>
        <dsp:cNvSpPr/>
      </dsp:nvSpPr>
      <dsp:spPr>
        <a:xfrm>
          <a:off x="0" y="3474029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4 - Komunitně vedený místní rozvoj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 - </a:t>
          </a:r>
          <a:r>
            <a:rPr lang="cs-CZ" sz="1200" kern="1200" dirty="0" smtClean="0"/>
            <a:t>Alokace 390 mil. EUR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  - Posílení CLLD, provozní a animační náklady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 </a:t>
          </a:r>
          <a:endParaRPr lang="cs-CZ" sz="1800" kern="1200" dirty="0"/>
        </a:p>
      </dsp:txBody>
      <dsp:txXfrm>
        <a:off x="1751113" y="3474029"/>
        <a:ext cx="6478486" cy="1051932"/>
      </dsp:txXfrm>
    </dsp:sp>
    <dsp:sp modelId="{5C5B56BD-76A1-46D2-95E9-D7A31171320F}">
      <dsp:nvSpPr>
        <dsp:cNvPr id="0" name=""/>
        <dsp:cNvSpPr/>
      </dsp:nvSpPr>
      <dsp:spPr>
        <a:xfrm>
          <a:off x="105193" y="3576571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25.1.2016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25.1.2016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E9683-DCA1-4D29-A1E5-EBDFC7E9286E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E65AD-F62A-4B4A-A85B-83F31EFFECE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0F964-EA3D-41D0-97A3-658755B0D27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F71AC-FDB0-4430-B852-EAD316855ED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7C547-04B9-493A-B743-84B3CB6E1FA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4497A-0ADB-437E-B237-1D59F4E92B4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E777A-EBE4-43EE-B16C-1D14EB1314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BE49B-9DD5-4652-9180-96D6A108E91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8EB08-8B8E-40F1-BC4B-813AA6EBF55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52F52-9068-44ED-8E35-96BB550F443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2E694-7E52-4737-9917-0B0EDB8FE6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otaceeu.cz/IROP" TargetMode="Externa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IROP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jan.mazanik@mmr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otaceeu.cz/IROP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1688182" cy="696913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27. 1. 2016</a:t>
            </a:r>
          </a:p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Praha</a:t>
            </a:r>
          </a:p>
        </p:txBody>
      </p:sp>
      <p:pic>
        <p:nvPicPr>
          <p:cNvPr id="1026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437164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0" y="764704"/>
            <a:ext cx="6545263" cy="3205162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SEMINÁŘ PRO ŽADATELE</a:t>
            </a:r>
          </a:p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19. výzva IROP</a:t>
            </a:r>
          </a:p>
          <a:p>
            <a:pPr>
              <a:lnSpc>
                <a:spcPct val="107000"/>
              </a:lnSpc>
            </a:pPr>
            <a:r>
              <a:rPr lang="cs-CZ" altLang="cs-CZ" sz="2100" b="0" cap="none" dirty="0" smtClean="0">
                <a:latin typeface="Myriad Pro Black"/>
                <a:ea typeface="Myriad Pro Black"/>
                <a:cs typeface="Myriad Pro Black"/>
              </a:rPr>
              <a:t>Blok II.</a:t>
            </a: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„Technika pro IZS“</a:t>
            </a: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600" i="1" cap="none" dirty="0" smtClean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3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7676" y="1009650"/>
            <a:ext cx="8382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3 – Instituce</a:t>
            </a: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3.1</a:t>
            </a:r>
            <a:r>
              <a:rPr lang="cs-CZ" sz="2200" dirty="0" smtClean="0">
                <a:latin typeface="Myriad Pro"/>
              </a:rPr>
              <a:t> Zefektivnění prezentace, posílení ochrany a  rozvoje  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kulturního dědictví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3.2 </a:t>
            </a:r>
            <a:r>
              <a:rPr lang="cs-CZ" sz="2200" dirty="0" smtClean="0">
                <a:latin typeface="Myriad Pro"/>
              </a:rPr>
              <a:t>Zvyšování efektivity a transparentnosti veřejné správy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prostřednictvím rozvoje využití a kvality systémů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3.3 </a:t>
            </a:r>
            <a:r>
              <a:rPr lang="cs-CZ" sz="2200" dirty="0" smtClean="0">
                <a:latin typeface="Myriad Pro"/>
              </a:rPr>
              <a:t>Podpora pořizování a uplatňování dokumentů územního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rozvoje</a:t>
            </a:r>
          </a:p>
        </p:txBody>
      </p:sp>
    </p:spTree>
    <p:extLst>
      <p:ext uri="{BB962C8B-B14F-4D97-AF65-F5344CB8AC3E}">
        <p14:creationId xmlns:p14="http://schemas.microsoft.com/office/powerpoint/2010/main" val="204977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4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676" y="100965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4 - Komunitně vedený místní rozvoj</a:t>
            </a:r>
          </a:p>
          <a:p>
            <a:pPr>
              <a:lnSpc>
                <a:spcPct val="150000"/>
              </a:lnSpc>
            </a:pPr>
            <a:endParaRPr lang="cs-CZ" sz="2200" b="1" dirty="0" smtClean="0">
              <a:latin typeface="Myriad Pro"/>
            </a:endParaRPr>
          </a:p>
          <a:p>
            <a:pPr>
              <a:lnSpc>
                <a:spcPct val="150000"/>
              </a:lnSpc>
            </a:pPr>
            <a:r>
              <a:rPr lang="cs-CZ" sz="2200" b="1" dirty="0" smtClean="0">
                <a:latin typeface="Myriad Pro"/>
              </a:rPr>
              <a:t>SC 4.1</a:t>
            </a:r>
            <a:r>
              <a:rPr lang="cs-CZ" sz="2200" dirty="0">
                <a:latin typeface="Myriad Pro"/>
              </a:rPr>
              <a:t> Posílení komunitně vedeného místního rozvoje za </a:t>
            </a:r>
            <a:r>
              <a:rPr lang="cs-CZ" sz="2200" dirty="0" smtClean="0">
                <a:latin typeface="Myriad Pro"/>
              </a:rPr>
              <a:t>účelem</a:t>
            </a:r>
          </a:p>
          <a:p>
            <a:r>
              <a:rPr lang="cs-CZ" sz="2200" dirty="0" smtClean="0">
                <a:latin typeface="Myriad Pro"/>
              </a:rPr>
              <a:t>	zvýšení kvality života ve venkovských oblastech a aktivizace </a:t>
            </a:r>
            <a:r>
              <a:rPr lang="cs-CZ" sz="2200" dirty="0">
                <a:latin typeface="Myriad Pro"/>
              </a:rPr>
              <a:t>místního </a:t>
            </a:r>
            <a:r>
              <a:rPr lang="cs-CZ" sz="2200" dirty="0" smtClean="0">
                <a:latin typeface="Myriad Pro"/>
              </a:rPr>
              <a:t>potenciálu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4.2 </a:t>
            </a:r>
            <a:r>
              <a:rPr lang="cs-CZ" sz="2200" dirty="0">
                <a:latin typeface="Myriad Pro"/>
              </a:rPr>
              <a:t>Posílení kapacit komunitně vedeného místního rozvoje </a:t>
            </a:r>
            <a:r>
              <a:rPr lang="cs-CZ" sz="2200" dirty="0" smtClean="0">
                <a:latin typeface="Myriad Pro"/>
              </a:rPr>
              <a:t>za 	účelem </a:t>
            </a:r>
            <a:r>
              <a:rPr lang="cs-CZ" sz="2200" dirty="0">
                <a:latin typeface="Myriad Pro"/>
              </a:rPr>
              <a:t>zlepšení řídících a administrativních </a:t>
            </a:r>
            <a:r>
              <a:rPr lang="cs-CZ" sz="2200" dirty="0" smtClean="0">
                <a:latin typeface="Myriad Pro"/>
              </a:rPr>
              <a:t>schopností 	MAS</a:t>
            </a:r>
            <a:endParaRPr lang="cs-CZ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7422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52537" y="239713"/>
            <a:ext cx="8640638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cs-CZ" sz="2600" b="1" dirty="0">
                <a:solidFill>
                  <a:srgbClr val="0070C0"/>
                </a:solidFill>
                <a:latin typeface="Myriad Pro"/>
              </a:rPr>
              <a:t>SPECIFICKÝ CÍL </a:t>
            </a:r>
            <a:r>
              <a:rPr lang="cs-CZ" sz="2600" b="1" dirty="0" smtClean="0">
                <a:solidFill>
                  <a:srgbClr val="0070C0"/>
                </a:solidFill>
                <a:latin typeface="Myriad Pro"/>
              </a:rPr>
              <a:t>1.3: Zvýšení připravenosti k řešení a řízení rizik a katastrof</a:t>
            </a:r>
            <a:endParaRPr lang="cs-CZ" sz="26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2536" y="1556792"/>
            <a:ext cx="8640639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200" b="1" dirty="0" smtClean="0"/>
              <a:t>A</a:t>
            </a:r>
            <a:r>
              <a:rPr lang="fr-FR" sz="2200" b="1" dirty="0" smtClean="0"/>
              <a:t>lokace:</a:t>
            </a:r>
            <a:r>
              <a:rPr lang="cs-CZ" sz="2200" b="1" dirty="0"/>
              <a:t> </a:t>
            </a:r>
            <a:r>
              <a:rPr lang="cs-CZ" sz="2200" dirty="0" smtClean="0"/>
              <a:t>151mil.  EUR z EFRR,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cs-CZ" sz="2200" dirty="0" smtClean="0"/>
              <a:t>			</a:t>
            </a:r>
            <a:r>
              <a:rPr lang="cs-CZ" sz="2200" dirty="0"/>
              <a:t> </a:t>
            </a:r>
            <a:r>
              <a:rPr lang="cs-CZ" sz="2200" dirty="0" smtClean="0"/>
              <a:t>  cca 4, 9 </a:t>
            </a:r>
            <a:r>
              <a:rPr lang="cs-CZ" sz="2200" dirty="0"/>
              <a:t>mld. Kč včetně národního </a:t>
            </a:r>
            <a:r>
              <a:rPr lang="cs-CZ" sz="2200" dirty="0" smtClean="0"/>
              <a:t>kofinancování.</a:t>
            </a:r>
          </a:p>
          <a:p>
            <a:pPr>
              <a:spcAft>
                <a:spcPts val="600"/>
              </a:spcAft>
              <a:defRPr/>
            </a:pPr>
            <a:endParaRPr lang="cs-CZ" sz="2200" b="1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200" b="1" dirty="0" smtClean="0"/>
              <a:t>Cíl:	</a:t>
            </a:r>
            <a:r>
              <a:rPr lang="cs-CZ" sz="2200" dirty="0" smtClean="0"/>
              <a:t>Zajištění připravenosti složek IZS k rychlému a efektivnímu 		poskytnutí pomoci obyvatelstvu zasaženému mimořádnou 			událostí, které povede ke zmírnění následků a projevů 				mimořádných událostí.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200" dirty="0" smtClean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200" b="1" dirty="0" smtClean="0"/>
              <a:t>Územní zaměření podpory: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cs-CZ" sz="2200" dirty="0" smtClean="0"/>
              <a:t>		Exponovaná území (příloha č. 5 Programového dokumentu 		IROP), pro aktivitu modernizace vzdělávacích a výcvikových 		středisek území ČR mimo hl. m. Prahu.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97814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2536" y="1412777"/>
            <a:ext cx="8640639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200" b="1" dirty="0" smtClean="0"/>
              <a:t>Aktivity:</a:t>
            </a:r>
          </a:p>
          <a:p>
            <a:pPr>
              <a:spcBef>
                <a:spcPts val="1800"/>
              </a:spcBef>
              <a:buFont typeface="Courier New" pitchFamily="49" charset="0"/>
              <a:buChar char="o"/>
            </a:pPr>
            <a:r>
              <a:rPr lang="cs-CZ" sz="2200" dirty="0" smtClean="0"/>
              <a:t>Zajištění adekvátní odolnosti s důrazem na přizpůsobení se změnám klimatu a novým rizikům</a:t>
            </a:r>
          </a:p>
          <a:p>
            <a:pPr>
              <a:spcBef>
                <a:spcPts val="1800"/>
              </a:spcBef>
              <a:buFont typeface="Courier New" pitchFamily="49" charset="0"/>
              <a:buChar char="o"/>
            </a:pPr>
            <a:r>
              <a:rPr lang="cs-CZ" sz="2200" dirty="0" smtClean="0"/>
              <a:t>Posílení vybavení základních složek IZS technikou a věcnými prostředky k zajištění připravenosti základních složek IZS v exponovaných územích s důrazem na přizpůsobení se změnám klimatu  a novým rizikům</a:t>
            </a:r>
          </a:p>
          <a:p>
            <a:pPr>
              <a:spcBef>
                <a:spcPts val="1800"/>
              </a:spcBef>
              <a:buFont typeface="Courier New" pitchFamily="49" charset="0"/>
              <a:buChar char="o"/>
            </a:pPr>
            <a:r>
              <a:rPr lang="cs-CZ" sz="2200" dirty="0" smtClean="0"/>
              <a:t>Modernizace vzdělávacích a výcvikových středisek pro základní složky IZS, zaměřených na rozvoj specifických dovedností a součinnost základních složek IZS při řešení mimořádných událostí</a:t>
            </a:r>
            <a:endParaRPr lang="cs-CZ" sz="2200" b="1" dirty="0" smtClean="0"/>
          </a:p>
          <a:p>
            <a:pPr marL="457200" lvl="1" indent="0">
              <a:buNone/>
            </a:pPr>
            <a:r>
              <a:rPr lang="cs-CZ" sz="2400" dirty="0" smtClean="0"/>
              <a:t>	</a:t>
            </a:r>
            <a:endParaRPr lang="cs-CZ" sz="2400" b="1" dirty="0" smtClean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400" b="1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2537" y="239713"/>
            <a:ext cx="8640638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cs-CZ" sz="2600" b="1" dirty="0">
                <a:solidFill>
                  <a:srgbClr val="0070C0"/>
                </a:solidFill>
                <a:latin typeface="Myriad Pro"/>
              </a:rPr>
              <a:t>SPECIFICKÝ CÍL </a:t>
            </a:r>
            <a:r>
              <a:rPr lang="cs-CZ" sz="2600" b="1" dirty="0" smtClean="0">
                <a:solidFill>
                  <a:srgbClr val="0070C0"/>
                </a:solidFill>
                <a:latin typeface="Myriad Pro"/>
              </a:rPr>
              <a:t>1.3: Zvýšení připravenosti k řešení a řízení rizik a katastrof</a:t>
            </a:r>
            <a:endParaRPr lang="cs-CZ" sz="26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8282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HARMONOGRAM VÝZEV </a:t>
            </a:r>
            <a:r>
              <a:rPr lang="cs-CZ" sz="3200" dirty="0" smtClean="0">
                <a:solidFill>
                  <a:srgbClr val="0070C0"/>
                </a:solidFill>
              </a:rPr>
              <a:t>pro IZS</a:t>
            </a:r>
            <a:endParaRPr lang="cs-CZ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007237"/>
              </p:ext>
            </p:extLst>
          </p:nvPr>
        </p:nvGraphicFramePr>
        <p:xfrm>
          <a:off x="539849" y="1769702"/>
          <a:ext cx="8280623" cy="2059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766"/>
                <a:gridCol w="6191157"/>
                <a:gridCol w="1447700"/>
              </a:tblGrid>
              <a:tr h="3416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u="none" strike="noStrike" dirty="0">
                          <a:effectLst/>
                          <a:latin typeface="Calibri" pitchFamily="34" charset="0"/>
                        </a:rPr>
                        <a:t>SC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1" u="none" strike="noStrike" dirty="0" smtClean="0">
                          <a:effectLst/>
                          <a:latin typeface="Calibri" pitchFamily="34" charset="0"/>
                        </a:rPr>
                        <a:t>Název výzvy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200" b="1" u="none" strike="noStrike" dirty="0">
                          <a:effectLst/>
                          <a:latin typeface="Calibri" pitchFamily="34" charset="0"/>
                        </a:rPr>
                        <a:t>Vyhlášení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1.3</a:t>
                      </a:r>
                      <a:endParaRPr lang="cs-CZ" sz="2200" b="1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Technika</a:t>
                      </a:r>
                      <a:r>
                        <a:rPr lang="cs-CZ" sz="22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 pro IZS</a:t>
                      </a:r>
                      <a:endParaRPr lang="cs-CZ" sz="2200" b="1" i="0" u="none" strike="noStrike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12/2015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1.3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Vzdělávací a výcviková střediska</a:t>
                      </a:r>
                      <a:r>
                        <a:rPr lang="cs-CZ" sz="2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IZS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3/2016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1.3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Stanice IZS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6/2016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4.1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Komunitně vedený místní rozvoj - služby vedoucí k sociální inkluzi, IZS, zdravotnictví, regionální vzdělávání</a:t>
                      </a:r>
                      <a:endParaRPr lang="cs-CZ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7/2016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57200" y="4005064"/>
            <a:ext cx="836419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200" dirty="0" smtClean="0">
              <a:latin typeface="Calibri" panose="020F0502020204030204" pitchFamily="34" charset="0"/>
            </a:endParaRPr>
          </a:p>
          <a:p>
            <a:pPr algn="just"/>
            <a:endParaRPr lang="cs-CZ" sz="2200" dirty="0">
              <a:latin typeface="Calibri" panose="020F0502020204030204" pitchFamily="34" charset="0"/>
            </a:endParaRPr>
          </a:p>
          <a:p>
            <a:pPr algn="just"/>
            <a:r>
              <a:rPr lang="cs-CZ" sz="2200" dirty="0" smtClean="0">
                <a:latin typeface="Calibri" panose="020F0502020204030204" pitchFamily="34" charset="0"/>
              </a:rPr>
              <a:t>Harmonogram výzev je dostupný na </a:t>
            </a:r>
            <a:r>
              <a:rPr lang="cs-CZ" sz="2200" dirty="0">
                <a:latin typeface="Calibri" panose="020F0502020204030204" pitchFamily="34" charset="0"/>
                <a:hlinkClick r:id="rId5"/>
              </a:rPr>
              <a:t>http://</a:t>
            </a:r>
            <a:r>
              <a:rPr lang="cs-CZ" sz="2200" dirty="0" smtClean="0">
                <a:latin typeface="Calibri" panose="020F0502020204030204" pitchFamily="34" charset="0"/>
                <a:hlinkClick r:id="rId5"/>
              </a:rPr>
              <a:t>www.dotaceEu.cz/IROP</a:t>
            </a:r>
            <a:r>
              <a:rPr lang="cs-CZ" sz="2200" dirty="0" smtClean="0">
                <a:latin typeface="Calibri" panose="020F0502020204030204" pitchFamily="34" charset="0"/>
              </a:rPr>
              <a:t> v sekci „</a:t>
            </a:r>
            <a:r>
              <a:rPr lang="cs-CZ" sz="22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Dokumentace</a:t>
            </a:r>
            <a:r>
              <a:rPr lang="cs-CZ" sz="2200" dirty="0" smtClean="0">
                <a:latin typeface="Calibri" panose="020F0502020204030204" pitchFamily="34" charset="0"/>
              </a:rPr>
              <a:t>“ (Harmonogram výzev</a:t>
            </a:r>
            <a:r>
              <a:rPr lang="cs-CZ" sz="2200" dirty="0" smtClean="0">
                <a:latin typeface="Calibri" panose="020F0502020204030204" pitchFamily="34" charset="0"/>
              </a:rPr>
              <a:t>).</a:t>
            </a:r>
            <a:endParaRPr lang="cs-CZ" dirty="0" smtClean="0"/>
          </a:p>
          <a:p>
            <a:r>
              <a:rPr lang="cs-CZ" dirty="0" smtClean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61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600" dirty="0" smtClean="0">
                <a:latin typeface="Calibri" pitchFamily="34" charset="0"/>
                <a:cs typeface="Calibri" pitchFamily="34" charset="0"/>
              </a:rPr>
            </a:br>
            <a:r>
              <a:rPr lang="cs-CZ" sz="36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3600" dirty="0" smtClean="0">
                <a:latin typeface="Calibri" pitchFamily="34" charset="0"/>
                <a:cs typeface="Calibri" pitchFamily="34" charset="0"/>
              </a:rPr>
            </a:br>
            <a:r>
              <a:rPr lang="cs-CZ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latin typeface="Calibri" pitchFamily="34" charset="0"/>
                <a:cs typeface="Calibri" pitchFamily="34" charset="0"/>
              </a:rPr>
            </a:b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62735"/>
            <a:ext cx="8229600" cy="4008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Vyhlášení výzvy: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18. 12. 2015</a:t>
            </a:r>
          </a:p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Příjem žádostí: 	od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31. 12. 2015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 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20. 12. 2017 </a:t>
            </a:r>
          </a:p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Typ výzvy: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Průběžná výzva</a:t>
            </a:r>
          </a:p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Datum zahájení realizace projektu: 	od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1. 1. 2014</a:t>
            </a:r>
          </a:p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Datum ukončení realizace projektu: 	do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31. 12. 2019</a:t>
            </a:r>
          </a:p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Celková částka dotace z EFRR: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1 490 455 415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Kč</a:t>
            </a:r>
          </a:p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Podrobné informace jsou dostupné na </a:t>
            </a:r>
            <a:r>
              <a:rPr lang="cs-CZ" sz="2200" dirty="0">
                <a:latin typeface="Calibri" panose="020F0502020204030204" pitchFamily="34" charset="0"/>
                <a:hlinkClick r:id="rId2"/>
              </a:rPr>
              <a:t>http://www.dotaceEu.cz/IROP</a:t>
            </a:r>
            <a:r>
              <a:rPr lang="cs-CZ" sz="2200" dirty="0">
                <a:latin typeface="Calibri" panose="020F0502020204030204" pitchFamily="34" charset="0"/>
              </a:rPr>
              <a:t> </a:t>
            </a: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v sekci „</a:t>
            </a:r>
            <a:r>
              <a:rPr lang="cs-CZ" sz="2200" dirty="0">
                <a:solidFill>
                  <a:srgbClr val="0033CC"/>
                </a:solidFill>
                <a:latin typeface="Calibri" panose="020F0502020204030204" pitchFamily="34" charset="0"/>
              </a:rPr>
              <a:t>Výzvy IROP</a:t>
            </a: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“ (výzva č. 19</a:t>
            </a:r>
            <a:r>
              <a:rPr lang="cs-CZ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).</a:t>
            </a:r>
            <a:endParaRPr lang="cs-CZ" sz="2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 eaLnBrk="0" fontAlgn="base" hangingPunct="0">
              <a:lnSpc>
                <a:spcPct val="150000"/>
              </a:lnSpc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Oprávnění žadatelé: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MV–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generální ředitelství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HZS ČR, 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HZS krajů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Záchranný útvar HZS ČR,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obce, které zřizují jednotky požární ochrany (§ 29 zákona č. 133/1985 Sb., o požární ochraně), resp.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JSDH kategorie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 a III podle přílohy zákona č.  133/1985 Sb., o požární ochraně,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MV–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Policejní prezidium ČR,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krajská ředitelství Policie ČR,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kraje  (kromě hl. města Prahy) jako zřizovatelé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ZZS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krajů,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státní organizace, která zřizuje jednotku HZS podniku s územní působností.</a:t>
            </a:r>
          </a:p>
        </p:txBody>
      </p:sp>
    </p:spTree>
    <p:extLst>
      <p:ext uri="{BB962C8B-B14F-4D97-AF65-F5344CB8AC3E}">
        <p14:creationId xmlns:p14="http://schemas.microsoft.com/office/powerpoint/2010/main" val="2872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Podíl spolufinancování podle typů příjemce</a:t>
            </a:r>
          </a:p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Kraje, obce: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85 % Evropský fond pro regionální rozvoj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5 % státní rozpočet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10 % příjemce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Organizační složky státu a jejich PO, státní organizace: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85 % Evropský fond pro regionální rozvoj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15 % státní rozpočet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0 % příjemce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4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Minimální a maximální výše způsobilých výdajů:</a:t>
            </a:r>
          </a:p>
          <a:p>
            <a:pPr algn="l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Minimální výše celkových způsobilých výdajů na jeden projekt vč. DPH:</a:t>
            </a:r>
          </a:p>
          <a:p>
            <a:pPr algn="l" eaLnBrk="0" fontAlgn="base" hangingPunct="0">
              <a:spcAft>
                <a:spcPct val="0"/>
              </a:spcAft>
            </a:pP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1 000 000 Kč</a:t>
            </a:r>
          </a:p>
          <a:p>
            <a:pPr algn="l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Maximální výše celkových způsobilých výdajů na jeden projekt vč.  DPH: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není stanovena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Územní zaměření podpory:</a:t>
            </a:r>
          </a:p>
          <a:p>
            <a:pPr algn="l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Exponovaná území podle přílohy č. 6 Specifických pravidel pro žadatele a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příjemce.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Podporované aktivity: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vybavení základních složek IZS specializovanou technikou a věcnými prostředky k zajištění připravenosti v exponovaných územích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Podporované aktivity jsou rozděleny na: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hlavní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(min. 85 % způsobilých výdajů) a </a:t>
            </a:r>
            <a:r>
              <a:rPr lang="cs-CZ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vedlejší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(max. 15 % způsobilých výdajů) </a:t>
            </a:r>
          </a:p>
        </p:txBody>
      </p:sp>
    </p:spTree>
    <p:extLst>
      <p:ext uri="{BB962C8B-B14F-4D97-AF65-F5344CB8AC3E}">
        <p14:creationId xmlns:p14="http://schemas.microsoft.com/office/powerpoint/2010/main" val="169370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628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70C0"/>
                </a:solidFill>
              </a:rPr>
              <a:t>Program</a:t>
            </a:r>
            <a:r>
              <a:rPr lang="cs-CZ" sz="3200" dirty="0" smtClean="0">
                <a:solidFill>
                  <a:srgbClr val="0070C0"/>
                </a:solidFill>
              </a:rPr>
              <a:t> SEMINÁŘE – Blok </a:t>
            </a:r>
            <a:r>
              <a:rPr lang="cs-CZ" sz="3200" dirty="0" err="1" smtClean="0">
                <a:solidFill>
                  <a:srgbClr val="0070C0"/>
                </a:solidFill>
              </a:rPr>
              <a:t>iI</a:t>
            </a:r>
            <a:r>
              <a:rPr lang="cs-CZ" sz="3200" dirty="0" smtClean="0">
                <a:solidFill>
                  <a:srgbClr val="0070C0"/>
                </a:solidFill>
              </a:rPr>
              <a:t>.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4676" y="1412776"/>
            <a:ext cx="8229600" cy="453650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12:00 – 12:30</a:t>
            </a:r>
            <a:r>
              <a:rPr lang="cs-CZ" sz="2000" dirty="0" smtClean="0"/>
              <a:t>		Prezence účastníků	</a:t>
            </a:r>
            <a:r>
              <a:rPr lang="cs-CZ" sz="2000" b="1" dirty="0" smtClean="0"/>
              <a:t>	</a:t>
            </a:r>
            <a:endParaRPr lang="cs-CZ" sz="2000" dirty="0" smtClean="0"/>
          </a:p>
          <a:p>
            <a:pPr marL="0" indent="0">
              <a:buFont typeface="Arial"/>
              <a:buNone/>
            </a:pPr>
            <a:endParaRPr lang="cs-CZ" sz="1700" b="1" dirty="0" smtClean="0"/>
          </a:p>
          <a:p>
            <a:pPr marL="0" indent="0">
              <a:buFont typeface="Arial"/>
              <a:buNone/>
            </a:pPr>
            <a:r>
              <a:rPr lang="cs-CZ" sz="2000" b="1" dirty="0" smtClean="0"/>
              <a:t>12:30 – 13:30		</a:t>
            </a:r>
            <a:r>
              <a:rPr lang="cs-CZ" sz="2000" dirty="0" smtClean="0"/>
              <a:t>Zahájení, představení 19. výzvy IROP „Technika pro IZS“ 					a dotační možnosti k podpoře základních složek IZS: parametry 				výzvy, podporované aktivity, způsobilé výdaje, povinné přílohy, 				postup pro podáním žádosti o stanovisko HZS, dotazy</a:t>
            </a:r>
          </a:p>
          <a:p>
            <a:pPr marL="0" indent="0">
              <a:buFont typeface="Arial"/>
              <a:buNone/>
            </a:pPr>
            <a:endParaRPr lang="cs-CZ" sz="1700" dirty="0" smtClean="0"/>
          </a:p>
          <a:p>
            <a:pPr marL="0" indent="0">
              <a:spcBef>
                <a:spcPts val="600"/>
              </a:spcBef>
              <a:buFont typeface="Arial"/>
              <a:buNone/>
            </a:pPr>
            <a:r>
              <a:rPr lang="cs-CZ" sz="2000" b="1" dirty="0" smtClean="0"/>
              <a:t>13:30 – 14:30</a:t>
            </a:r>
            <a:r>
              <a:rPr lang="cs-CZ" sz="2000" dirty="0" smtClean="0"/>
              <a:t>		Základní informace o aplikaci MS2014+, systém hodnocení 					projektů a další administrace projektu, kontrola výběrových 					a zadávacích řízení, dotazy</a:t>
            </a:r>
          </a:p>
          <a:p>
            <a:pPr marL="0" indent="0">
              <a:spcBef>
                <a:spcPts val="600"/>
              </a:spcBef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r>
              <a:rPr lang="cs-CZ" sz="2000" b="1" dirty="0" smtClean="0"/>
              <a:t>14:30 – 15:00  </a:t>
            </a:r>
            <a:r>
              <a:rPr lang="cs-CZ" sz="2000" dirty="0" smtClean="0"/>
              <a:t>	Informace k dalším výzvám ve SC 1.3 IROP „Vzdělávací 						a výcviková střediska IZS“ a „Stanice IZS“</a:t>
            </a:r>
          </a:p>
          <a:p>
            <a:pPr marL="0" indent="0">
              <a:buFont typeface="Arial"/>
              <a:buNone/>
            </a:pPr>
            <a:endParaRPr lang="cs-CZ" sz="2000" dirty="0" smtClean="0"/>
          </a:p>
          <a:p>
            <a:pPr marL="0" indent="0">
              <a:buFont typeface="Arial"/>
              <a:buNone/>
            </a:pPr>
            <a:r>
              <a:rPr lang="cs-CZ" sz="2000" b="1" dirty="0" smtClean="0"/>
              <a:t>15:00 – 15:30	</a:t>
            </a:r>
            <a:r>
              <a:rPr lang="cs-CZ" sz="2000" dirty="0" smtClean="0"/>
              <a:t>	Diskuze, závěr</a:t>
            </a:r>
          </a:p>
          <a:p>
            <a:pPr marL="0" indent="0">
              <a:buFont typeface="Arial"/>
              <a:buNone/>
            </a:pPr>
            <a:endParaRPr lang="cs-CZ" sz="17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	</a:t>
            </a: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dirty="0"/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4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Hlavní podporované </a:t>
            </a:r>
            <a:r>
              <a:rPr lang="cs-CZ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aktivity</a:t>
            </a:r>
            <a:endParaRPr lang="cs-CZ" sz="2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specializované techniky a věcných prostředků pro odstraňování důsledků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nadprůměrných sněhových srážek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 masivních námraz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specializované techniky a věcných prostředků pro výkon činností spojených s 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orkány a větrnými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smrštěmi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specializované techniky a věcných prostředků pro výkon činností spojených s 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extrémním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suchem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specializované techniky a věcných prostředků pro výkon činností v souvislosti s haváriemi spojenými s 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únikem nebezpečných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látek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cs-CZ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Projekt musí řešit alespoň jednu z mimořádných událostí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6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Vedlejší podporované </a:t>
            </a:r>
            <a:r>
              <a:rPr lang="cs-CZ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aktivity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Studie proveditelnosti nebo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její části,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výdaje na zpracování zadávacích dokumentací k veřejným zakázkám a na organizaci výběrových a zadávacích řízení,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povinná publicita projektu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57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Specifická kritéria přijatelnosti: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Projekt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je v souladu s Koncepcí ochrany obyvatelstva do 2020 s výhledem do roku 2030. 	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Projekt je v souladu se Strategií přizpůsobení se změně klimatu v podmínkách ČR </a:t>
            </a:r>
            <a:r>
              <a:rPr lang="cs-CZ" sz="1800" dirty="0" smtClean="0">
                <a:solidFill>
                  <a:schemeClr val="tx1"/>
                </a:solidFill>
                <a:latin typeface="Calibri" pitchFamily="34" charset="0"/>
              </a:rPr>
              <a:t>v aktuálním </a:t>
            </a: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znění. 	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Žadatel má zajištěnou administrativní, finanční a provozní kapacitu k realizaci </a:t>
            </a:r>
            <a:r>
              <a:rPr lang="cs-CZ" sz="1800" dirty="0" smtClean="0">
                <a:solidFill>
                  <a:schemeClr val="tx1"/>
                </a:solidFill>
                <a:latin typeface="Calibri" pitchFamily="34" charset="0"/>
              </a:rPr>
              <a:t>a udržitelnosti </a:t>
            </a: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projektu. 	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Minimálně 85 % způsobilých výdajů projektu je zaměřeno na hlavní aktivity projektu</a:t>
            </a:r>
            <a:r>
              <a:rPr lang="cs-CZ" sz="18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cs-CZ" sz="180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Výdaje na hlavní aktivity v rozpočtu projektu odpovídají tržním cenám. 	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Cílové hodnoty indikátorů odpovídají cílům projektu. 	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V hodnocení </a:t>
            </a:r>
            <a:r>
              <a:rPr lang="cs-CZ" sz="1800" dirty="0" err="1">
                <a:solidFill>
                  <a:schemeClr val="tx1"/>
                </a:solidFill>
                <a:latin typeface="Calibri" pitchFamily="34" charset="0"/>
              </a:rPr>
              <a:t>eCBA</a:t>
            </a:r>
            <a:r>
              <a:rPr lang="cs-CZ" sz="1800" dirty="0">
                <a:solidFill>
                  <a:schemeClr val="tx1"/>
                </a:solidFill>
                <a:latin typeface="Calibri" pitchFamily="34" charset="0"/>
              </a:rPr>
              <a:t>/finanční analýze projekt dosáhne minimálně hodnoty ukazatelů, stanovené ve výzvě. 	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04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Projekt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je v souladu s dokumentem „Zajištění odolnosti a vybavenosti základních složek integrovaného záchranného systému – Policie ČR a Hasičského záchranného sboru ČR (včetně JSDH) v území, s důrazem na přizpůsobení se změnám klimatu </a:t>
            </a:r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a novým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rizikům v období 2014 – 2020“, respektive „Zajištění odolnosti a vybavenosti základních složek integrovaného záchranného systému – Krajských zdravotnických záchranných služeb v území, s důrazem na přizpůsobení se změnám klimatu a novým rizikům v období 2014 -2020“ podle typu příjemce.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Projekt respektuje druh rizika (sucho; orkány a větrné smrště, sněhové srážky </a:t>
            </a:r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a masivní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námrazy, havárie nebezpečných látek) definovaný pro exponované území.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Projekt přispívá: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	- minimálně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ke snížení negativních jevů mimořádné události,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	- nebo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ke zvýšení kvality záchranných a likvidačních prací,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	nebo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ke snížení časové dotace potřebné při záchranných a likvidačních prací </a:t>
            </a:r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	při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řešení mimořádných událostí.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Státní organizace, </a:t>
            </a:r>
            <a:r>
              <a:rPr lang="pl-PL" sz="1800" dirty="0">
                <a:solidFill>
                  <a:schemeClr val="tx1"/>
                </a:solidFill>
                <a:latin typeface="Calibri" pitchFamily="34" charset="0"/>
              </a:rPr>
              <a:t>které zřizují jednotky požární ochrany (§ 29 zákona č. 133/1985 Sb., o požární ochraně) - jednotky </a:t>
            </a:r>
            <a:r>
              <a:rPr lang="pl-PL" sz="1800" dirty="0" smtClean="0">
                <a:solidFill>
                  <a:schemeClr val="tx1"/>
                </a:solidFill>
                <a:latin typeface="Calibri" pitchFamily="34" charset="0"/>
              </a:rPr>
              <a:t>HZS podniku s územní působností, doložily doporučující stanovisko HZS ČR.</a:t>
            </a:r>
            <a:endParaRPr lang="pl-PL" sz="1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23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rgbClr val="0070C0"/>
                </a:solidFill>
                <a:latin typeface="Calibri" panose="020F0502020204030204" pitchFamily="34" charset="0"/>
              </a:rPr>
              <a:t>Strategie a jiné klíčové dokumenty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Zajištění odolnosti a vybavenosti základních složek integrovaného záchranného systému – </a:t>
            </a:r>
            <a:r>
              <a:rPr lang="cs-CZ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Policie ČR a Hasičského záchranného sboru ČR (včetně JSDH obcí) </a:t>
            </a: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v území, s důrazem na přizpůsobení se změnám klimatu a novým rizikům v období 2014 – 2020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Zajištění odolnosti a vybavenosti základních složek integrovaného záchranného systému – </a:t>
            </a:r>
            <a:r>
              <a:rPr lang="cs-CZ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Krajských zdravotnických záchranných služeb</a:t>
            </a: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  v území, s důrazem na přizpůsobení se změnám klimatu a novým rizikům v období 2014 – 2020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Strategie přizpůsobení se změnám klimatu v podmínkách ČR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Koncepce ochrany obyvatelstva do 2020 s výhledem do roku 2030</a:t>
            </a:r>
          </a:p>
        </p:txBody>
      </p:sp>
    </p:spTree>
    <p:extLst>
      <p:ext uri="{BB962C8B-B14F-4D97-AF65-F5344CB8AC3E}">
        <p14:creationId xmlns:p14="http://schemas.microsoft.com/office/powerpoint/2010/main" val="34303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Způsobilé výdaje na hlavní aktivity: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majetku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K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ap. 2.6 Specifických pravidel – normativy vybavení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Státní organizace, která zřizuje jednotky HZS podniku  s územní působností není způsobilým příjemcem v oblasti rizik spojených s </a:t>
            </a:r>
            <a:r>
              <a:rPr lang="cs-CZ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extrémním </a:t>
            </a:r>
            <a:r>
              <a:rPr lang="cs-CZ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suchem</a:t>
            </a:r>
            <a:endParaRPr lang="cs-CZ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Na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stanici (HZS ČR, státní organizace)/jednotku SDH obce/služebnu (PČR) lze žádat o vybavení, uvedené v normativech vybavení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v 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maximálním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</a:rPr>
              <a:t>množství jednoho setu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 pro příslušný druh techniky/věcný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prostředek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Není možné pro jeden objekt/stanici/služebnu/jednotku pořídit totožnou techniku a věcné vybavení, které jsou uvedeny v několika normativech vybavení.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endParaRPr lang="cs-CZ" sz="2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Způsobilé  výdaje na vedlejší aktivity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Pořízení služeb bezprostředně souvisejících s realizací projektu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výdaje na zpracování Studie proveditelnosti nebo její části (podle přílohy č.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10 Specifických pravidel),</a:t>
            </a:r>
            <a:endParaRPr lang="cs-CZ" sz="2200" dirty="0">
              <a:solidFill>
                <a:schemeClr val="tx1"/>
              </a:solidFill>
              <a:latin typeface="Calibri" pitchFamily="34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výdaje na zpracování zadávacích dokumentací k veřejným zakázkám a na organizaci výběrových a zadávacích řízení,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výdaje na povinnou publicitu – výdaje podle kap. 13 Obecných pravidel.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Povinné přílohy žádosti: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1.	Plná moc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2.	Dokumentace k uskutečněným zadávacím a výběrovým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řízením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3.	Stanovisko HZS kraje v případě, že je žadatelem obec, která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zřizuje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jednotky požární ochrany (§ 29 zákona č. 133/1985 Sb.,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o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požární ochraně) – jednotky sboru dobrovolných hasičů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kategorie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 a III) podle přílohy zákona o požární ochraně) nebo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státní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organizace, která zřizuje HZS podniku s územní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působností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4.	Studie proveditelnosti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5.	Seznam objednávek – přímých nákupů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6.	Výpočet čistých jiných finančních příjmů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7.	Průzkum trhu</a:t>
            </a: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7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Stanovisko HZS kraje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postup žadatele pro vydání stanoviska HZS kraje je samostatnou přílohou č. 9 Pravidel.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vydává územně příslušný HZS kraje (musí být adresováno na náměstka pro IZS a operační řízení)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Vzor stanoviska je přílohou č. 8 Pravidel (žadatel vyplňuje oddíl II. a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 IV.)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rgbClr val="0070C0"/>
                </a:solidFill>
                <a:latin typeface="Calibri" pitchFamily="34" charset="0"/>
              </a:rPr>
              <a:t>Podmínky pro vydání souhlasného Stanoviska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SP je v souladu s dokumentem „Zajištění odolnosti a vybavenosti základních složek integrovaného záchranného systému – Policie ČR a Hasičského záchranného sboru ČR (včetně JSDH obcí) v území,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s důrazem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na přizpůsobení se změnám klimatu a novým rizikům v období 2014 – 2020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“,</a:t>
            </a:r>
            <a:endParaRPr lang="cs-CZ" sz="2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84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kategorie jednotky SDH je JPO II nebo JPO III nebo žadatel je státní organizací, která je zřizovatelem jednotky HZS podniku s územní působností mimo areál podniku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d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le nařízení kraje k plošnému pokrytí nebo požárního poplachového plánu kraje,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dislokace jednotky je ve správním obvodu ORP, vymezené pro SC 1.3 v příloze č. 6 Specifických pravidel,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p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ožadovaná technika je v souladu s normativy vybavení podle definovaného rizika a potřebnost byla posouzena HZS kraje.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endParaRPr lang="cs-CZ" sz="2200" dirty="0">
              <a:solidFill>
                <a:schemeClr val="tx1"/>
              </a:solidFill>
              <a:latin typeface="Calibri" pitchFamily="34" charset="0"/>
            </a:endParaRP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 smtClean="0">
                <a:solidFill>
                  <a:srgbClr val="0070C0"/>
                </a:solidFill>
                <a:latin typeface="Calibri" pitchFamily="34" charset="0"/>
              </a:rPr>
              <a:t>Konzultace 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K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ontaktní osobou je náměstek pro IZS a operační řízení příslušného kraje.</a:t>
            </a:r>
          </a:p>
        </p:txBody>
      </p:sp>
    </p:spTree>
    <p:extLst>
      <p:ext uri="{BB962C8B-B14F-4D97-AF65-F5344CB8AC3E}">
        <p14:creationId xmlns:p14="http://schemas.microsoft.com/office/powerpoint/2010/main" val="42294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Ministerstvo pro místní rozvoj České republiky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Řídicí orgán IROP (ŘO IROP)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řízení programu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příprava výzev a pravidel pro žadatele a příjemce,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poskytovatel dotace 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Centrum pro regionální rozvoj České republiky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zprostředkující subjekt pro IROP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konzultace, příjem a hodnocení žádostí o podporu, kontroly projektů, kontroly žádostí o platbu, administrace změn, zpracování podkladů pro certifikaci</a:t>
            </a: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Role MMR </a:t>
            </a:r>
            <a:r>
              <a:rPr lang="cs-CZ" sz="3200" cap="none" dirty="0" smtClean="0">
                <a:solidFill>
                  <a:srgbClr val="0070C0"/>
                </a:solidFill>
              </a:rPr>
              <a:t>a</a:t>
            </a:r>
            <a:r>
              <a:rPr lang="cs-CZ" sz="3200" dirty="0" smtClean="0">
                <a:solidFill>
                  <a:srgbClr val="0070C0"/>
                </a:solidFill>
              </a:rPr>
              <a:t> CRR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7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endParaRPr lang="cs-CZ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495050"/>
              </p:ext>
            </p:extLst>
          </p:nvPr>
        </p:nvGraphicFramePr>
        <p:xfrm>
          <a:off x="457200" y="1356229"/>
          <a:ext cx="8229600" cy="4757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Studie proveditelnosti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Obsah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Výstupy projektu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Úvodní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informace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Připravenost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projektu k realizaci</a:t>
                      </a:r>
                      <a:endParaRPr lang="cs-CZ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Základní informace o žadateli</a:t>
                      </a:r>
                      <a:endParaRPr lang="cs-CZ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Finanční</a:t>
                      </a:r>
                      <a:r>
                        <a:rPr lang="cs-CZ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analýza</a:t>
                      </a:r>
                      <a:endParaRPr lang="cs-CZ" b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Charakteristika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projektu a jeho souladu s programem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Analýza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a řízení rizik</a:t>
                      </a:r>
                      <a:endParaRPr lang="cs-CZ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Podrobný popis projektu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Vliv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projektu na horizontální kritéria</a:t>
                      </a:r>
                      <a:endParaRPr lang="cs-CZ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431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Zdůvodnění potřebnosti realizace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Závěrečné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hodnocení udržitelnosti projektu</a:t>
                      </a:r>
                      <a:endParaRPr lang="cs-CZ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Management projektu a řízení lidských zdrojů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Podklady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pro výpočet ukazatelů CBA</a:t>
                      </a:r>
                      <a:endParaRPr lang="cs-CZ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Technické a technologické řešení projektu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itchFamily="34" charset="0"/>
                        </a:rPr>
                        <a:t>Způsob stanovení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rozpočtových cen – Průzkum trhu</a:t>
                      </a:r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Calibri" pitchFamily="34" charset="0"/>
                        </a:rPr>
                        <a:t>Dlouhodobý</a:t>
                      </a:r>
                      <a:r>
                        <a:rPr lang="cs-CZ" baseline="0" dirty="0" smtClean="0">
                          <a:latin typeface="Calibri" pitchFamily="34" charset="0"/>
                        </a:rPr>
                        <a:t> a oběžný majetek, pojištění</a:t>
                      </a:r>
                      <a:endParaRPr lang="cs-CZ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2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dirty="0" smtClean="0">
                <a:latin typeface="Calibri" pitchFamily="34" charset="0"/>
                <a:cs typeface="Calibri" pitchFamily="34" charset="0"/>
              </a:rPr>
              <a:t>19. VÝZVA IROP</a:t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Technika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 integrovaný záchranný </a:t>
            </a:r>
            <a:r>
              <a:rPr lang="cs-CZ" sz="8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systém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Indikátor: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5 70 01 Počet nové techniky a věcných prostředků složek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IZS</a:t>
            </a:r>
          </a:p>
          <a:p>
            <a:pPr algn="just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</a:endParaRP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Počet nově pořízené techniky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Měrnou jednotkou je set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V případě hromadného nákupu techniky pro více stanic se hodnota pro každou stanici počítá zvlášť: například, pokud bude v rámci projektu nakoupeno Ochranné žáruvzdorné vybavení v počtu 30 kusů pro 1 stanici IZS, jedná se o 1 set, pokud bude těchto 30 kusů použito pro vybavení 3 stanic, bude vykázáno jako 3 sety. </a:t>
            </a:r>
          </a:p>
          <a:p>
            <a:pPr marL="342900" indent="-342900" algn="just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endParaRPr lang="cs-CZ" sz="2200" dirty="0">
              <a:solidFill>
                <a:schemeClr val="tx1"/>
              </a:solidFill>
              <a:latin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endParaRPr lang="cs-CZ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 eaLnBrk="0" fontAlgn="base" hangingPunct="0"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cs-CZ" sz="1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1. VÝZVA IROP</a:t>
            </a:r>
            <a:r>
              <a:rPr lang="cs-CZ" sz="1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Vzdělávací </a:t>
            </a:r>
            <a:r>
              <a:rPr lang="cs-CZ" sz="1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 výcviková střediska </a:t>
            </a:r>
            <a:r>
              <a:rPr lang="cs-CZ" sz="1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IZS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Vyhlášení výzvy: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03/2016</a:t>
            </a:r>
          </a:p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Typ výzvy: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průběžná</a:t>
            </a:r>
            <a:endParaRPr lang="cs-CZ" sz="2200" b="1" dirty="0">
              <a:solidFill>
                <a:schemeClr val="tx1"/>
              </a:solidFill>
              <a:latin typeface="Calibri" pitchFamily="34" charset="0"/>
            </a:endParaRPr>
          </a:p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Příjem žádostí: 	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od 03/2016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</a:rPr>
              <a:t>do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1/2018</a:t>
            </a:r>
            <a:endParaRPr lang="cs-CZ" sz="2200" b="1" dirty="0">
              <a:solidFill>
                <a:schemeClr val="tx1"/>
              </a:solidFill>
              <a:latin typeface="Calibri" pitchFamily="34" charset="0"/>
            </a:endParaRPr>
          </a:p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Celková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alokace: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 022 861 559 Kč</a:t>
            </a:r>
            <a:endParaRPr lang="cs-CZ" sz="2200" b="1" dirty="0">
              <a:solidFill>
                <a:schemeClr val="tx1"/>
              </a:solidFill>
              <a:latin typeface="Calibri" pitchFamily="34" charset="0"/>
            </a:endParaRPr>
          </a:p>
          <a:p>
            <a:pPr algn="l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Aktivity: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Vybudování simulátorů pro výuku specializovaných činností složek IZS</a:t>
            </a:r>
          </a:p>
          <a:p>
            <a:pPr algn="l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Uzemní zaměření podpory: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ú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zemí ČR mimo území hl. města Prahy</a:t>
            </a:r>
            <a:endParaRPr lang="cs-CZ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9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437683"/>
            <a:ext cx="8686800" cy="81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cs-CZ" sz="1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1. VÝZVA IROP</a:t>
            </a:r>
            <a:r>
              <a:rPr lang="cs-CZ" sz="1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12800" dirty="0" smtClean="0">
                <a:latin typeface="Calibri" pitchFamily="34" charset="0"/>
                <a:cs typeface="Calibri" pitchFamily="34" charset="0"/>
              </a:rPr>
            </a:br>
            <a:r>
              <a:rPr lang="cs-CZ" sz="1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Stanice IZS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636" y="1340768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Vyhlášení výzvy: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06/2016</a:t>
            </a:r>
          </a:p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Typ výzvy: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průběžná</a:t>
            </a:r>
            <a:endParaRPr lang="cs-CZ" sz="2200" b="1" dirty="0">
              <a:solidFill>
                <a:schemeClr val="tx1"/>
              </a:solidFill>
              <a:latin typeface="Calibri" pitchFamily="34" charset="0"/>
            </a:endParaRPr>
          </a:p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Příjem žádostí: 	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od 06/2016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</a:rPr>
              <a:t>do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12/2017</a:t>
            </a:r>
            <a:endParaRPr lang="cs-CZ" sz="2200" b="1" dirty="0">
              <a:solidFill>
                <a:schemeClr val="tx1"/>
              </a:solidFill>
              <a:latin typeface="Calibri" pitchFamily="34" charset="0"/>
            </a:endParaRPr>
          </a:p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Celková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</a:rPr>
              <a:t>alokace: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2 094 430 812Kč</a:t>
            </a:r>
            <a:endParaRPr lang="cs-CZ" sz="2200" b="1" dirty="0">
              <a:solidFill>
                <a:schemeClr val="tx1"/>
              </a:solidFill>
              <a:latin typeface="Calibri" pitchFamily="34" charset="0"/>
            </a:endParaRPr>
          </a:p>
          <a:p>
            <a:pPr algn="l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</a:rPr>
              <a:t>Aktivity: 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</a:rPr>
              <a:t>Stavby, stavební úpravy, úprava vnějších prostor a pořízení vybavení stanice základní složky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</a:rPr>
              <a:t>IZS</a:t>
            </a:r>
          </a:p>
          <a:p>
            <a:pPr algn="l" eaLnBrk="0" fontAlgn="base" hangingPunct="0">
              <a:lnSpc>
                <a:spcPct val="114000"/>
              </a:lnSpc>
              <a:spcBef>
                <a:spcPts val="1200"/>
              </a:spcBef>
              <a:spcAft>
                <a:spcPct val="0"/>
              </a:spcAft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Uzemní zaměření podpory: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exponovaná území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(příloha č. 5 Programového dokumentu IROP)</a:t>
            </a:r>
            <a:endParaRPr lang="cs-CZ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1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400" dirty="0">
                <a:solidFill>
                  <a:srgbClr val="000000"/>
                </a:solidFill>
                <a:latin typeface="Myriad Pro Black"/>
                <a:cs typeface="Myriad Pro Black"/>
              </a:rPr>
              <a:t>DĚKUJI VÁM ZA POZORNOST</a:t>
            </a:r>
            <a:r>
              <a:rPr lang="cs-CZ" sz="4400" b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b="1" dirty="0">
                <a:solidFill>
                  <a:srgbClr val="000000"/>
                </a:solidFill>
                <a:cs typeface="Myriad Pro"/>
              </a:rPr>
            </a:br>
            <a:r>
              <a:rPr lang="cs-CZ" sz="4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dirty="0">
                <a:solidFill>
                  <a:srgbClr val="000000"/>
                </a:solidFill>
                <a:cs typeface="Myriad Pro"/>
              </a:rPr>
            </a:br>
            <a:r>
              <a:rPr lang="cs-CZ" b="1" dirty="0" smtClean="0">
                <a:solidFill>
                  <a:srgbClr val="000000"/>
                </a:solidFill>
                <a:cs typeface="Myriad Pro"/>
              </a:rPr>
              <a:t>Jan Mazanik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</a:rPr>
              <a:t>Odbor řízení operačních programů</a:t>
            </a:r>
          </a:p>
          <a:p>
            <a:pPr marL="0" indent="0" algn="ctr">
              <a:buNone/>
            </a:pPr>
            <a:r>
              <a:rPr lang="cs-CZ" dirty="0" err="1">
                <a:solidFill>
                  <a:srgbClr val="000000"/>
                </a:solidFill>
                <a:cs typeface="Myriad Pro"/>
                <a:hlinkClick r:id="rId2"/>
              </a:rPr>
              <a:t>j</a:t>
            </a:r>
            <a:r>
              <a:rPr lang="cs-CZ" dirty="0" err="1" smtClean="0">
                <a:solidFill>
                  <a:srgbClr val="000000"/>
                </a:solidFill>
                <a:cs typeface="Myriad Pro"/>
                <a:hlinkClick r:id="rId2"/>
              </a:rPr>
              <a:t>an.mazanik</a:t>
            </a:r>
            <a:r>
              <a:rPr lang="pl-PL" dirty="0" smtClean="0">
                <a:solidFill>
                  <a:srgbClr val="000000"/>
                </a:solidFill>
                <a:cs typeface="Myriad Pro"/>
                <a:hlinkClick r:id="rId2"/>
              </a:rPr>
              <a:t>@mmr.cz</a:t>
            </a:r>
            <a:r>
              <a:rPr lang="pl-PL" dirty="0" smtClean="0">
                <a:solidFill>
                  <a:srgbClr val="000000"/>
                </a:solidFill>
                <a:cs typeface="Myriad Pro"/>
              </a:rPr>
              <a:t> </a:t>
            </a: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endParaRPr lang="cs-CZ" dirty="0"/>
          </a:p>
        </p:txBody>
      </p:sp>
      <p:pic>
        <p:nvPicPr>
          <p:cNvPr id="2050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4264575" cy="70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Obecná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(závazná pro všechny specifické cíle a výzvy)</a:t>
            </a:r>
            <a:endParaRPr lang="cs-CZ" sz="2400" i="1" u="sng" dirty="0" smtClean="0">
              <a:cs typeface="Arial" charset="0"/>
            </a:endParaRPr>
          </a:p>
          <a:p>
            <a:pPr marL="457200" lvl="1" indent="0">
              <a:buFont typeface="Arial"/>
              <a:buNone/>
              <a:defRPr/>
            </a:pPr>
            <a:r>
              <a:rPr lang="cs-CZ" sz="2400" dirty="0" smtClean="0">
                <a:hlinkClick r:id="rId5"/>
              </a:rPr>
              <a:t>www.dotaceEU.cz/IROP</a:t>
            </a:r>
            <a:endParaRPr lang="cs-CZ" sz="2400" dirty="0" smtClean="0"/>
          </a:p>
          <a:p>
            <a:pPr marL="457200" lvl="1" indent="0">
              <a:buFont typeface="Arial"/>
              <a:buNone/>
              <a:defRPr/>
            </a:pPr>
            <a:endParaRPr lang="cs-CZ" sz="2400" dirty="0" smtClean="0"/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Specifická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(pro každou výzvu samostatný dokument)</a:t>
            </a:r>
            <a:r>
              <a:rPr lang="cs-CZ" sz="2400" i="1" u="sng" dirty="0" smtClean="0">
                <a:cs typeface="Arial" charset="0"/>
              </a:rPr>
              <a:t> 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dirty="0" smtClean="0">
                <a:cs typeface="Arial" charset="0"/>
                <a:hlinkClick r:id="rId5"/>
              </a:rPr>
              <a:t>www.dotaceEU.cz/IROP</a:t>
            </a:r>
            <a:endParaRPr lang="cs-CZ" sz="2400" dirty="0" smtClean="0">
              <a:cs typeface="Arial" charset="0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cs typeface="Arial" charset="0"/>
              </a:rPr>
              <a:t>podporované aktivity, způsobilé výdaje, hodnoticí kritéria, povinné přílohy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2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284163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rgbClr val="0070C0"/>
                </a:solidFill>
              </a:rPr>
              <a:t>Pravidla pro žadatele a příjemce</a:t>
            </a:r>
            <a:endParaRPr lang="cs-CZ" dirty="0">
              <a:solidFill>
                <a:srgbClr val="0070C0"/>
              </a:solidFill>
            </a:endParaRPr>
          </a:p>
        </p:txBody>
      </p:sp>
      <p:graphicFrame>
        <p:nvGraphicFramePr>
          <p:cNvPr id="11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531308"/>
              </p:ext>
            </p:extLst>
          </p:nvPr>
        </p:nvGraphicFramePr>
        <p:xfrm>
          <a:off x="457200" y="1337437"/>
          <a:ext cx="8229600" cy="50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Obecných pravidel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Vyhlášení výzvy a předkládání žádostí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Publicita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 a 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Sankce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</a:t>
                      </a:r>
                      <a:r>
                        <a:rPr lang="cs-CZ" baseline="0" dirty="0" smtClean="0"/>
                        <a:t> a realizace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Monitorování projektů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Investiční</a:t>
                      </a:r>
                      <a:r>
                        <a:rPr lang="cs-CZ" baseline="0" dirty="0" smtClean="0"/>
                        <a:t> plánování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Indikátory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Dodatečné stavební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Změny v projektu</a:t>
                      </a:r>
                      <a:endParaRPr lang="cs-CZ" dirty="0"/>
                    </a:p>
                  </a:txBody>
                  <a:tcPr/>
                </a:tc>
              </a:tr>
              <a:tr h="6431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Odstoupení, ukončení realizace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Nesrovnalosti,</a:t>
                      </a:r>
                      <a:r>
                        <a:rPr lang="cs-CZ" baseline="0" dirty="0" smtClean="0"/>
                        <a:t> porušení rozpočtové kázně, porušení právního aktu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Veřejná podpora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Financování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Účetnictví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Příjmy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Způsobilé výdaje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Udržitelnost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Přenesená daňová povinnost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Námitky a stížnosti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Archivace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Kontroly a audity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Vazba</a:t>
                      </a:r>
                      <a:r>
                        <a:rPr lang="cs-CZ" baseline="0" dirty="0" smtClean="0"/>
                        <a:t> na integrované nástroje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Právní a metodický rámec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38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Výzvy v roce 2015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vyhlášení výzev ve všech specifických cílech vyjma SC 4.1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c</a:t>
            </a:r>
            <a:r>
              <a:rPr lang="cs-CZ" sz="2200" dirty="0" smtClean="0">
                <a:solidFill>
                  <a:prstClr val="black"/>
                </a:solidFill>
              </a:rPr>
              <a:t>elkem vyhlášeno </a:t>
            </a:r>
            <a:r>
              <a:rPr lang="cs-CZ" sz="2200" b="1" dirty="0" smtClean="0">
                <a:solidFill>
                  <a:prstClr val="black"/>
                </a:solidFill>
              </a:rPr>
              <a:t>19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40 mld. Kč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Výzvy v roce 2016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prstClr val="black"/>
                </a:solidFill>
              </a:rPr>
              <a:t>21. 1. 2016 vyhlášena 20. výzva IROP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celkem plánováno dalších </a:t>
            </a:r>
            <a:r>
              <a:rPr lang="cs-CZ" sz="2200" b="1" dirty="0" smtClean="0">
                <a:solidFill>
                  <a:prstClr val="black"/>
                </a:solidFill>
              </a:rPr>
              <a:t>45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83 mld. Kč</a:t>
            </a: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VÝZVY IROP 2015 A 2016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58522"/>
            <a:ext cx="8229600" cy="115580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smtClean="0">
                <a:solidFill>
                  <a:srgbClr val="0070C0"/>
                </a:solidFill>
              </a:rPr>
              <a:t/>
            </a:r>
            <a:br>
              <a:rPr lang="cs-CZ" sz="3200" smtClean="0">
                <a:solidFill>
                  <a:srgbClr val="0070C0"/>
                </a:solidFill>
              </a:rPr>
            </a:br>
            <a:r>
              <a:rPr lang="en-US" sz="3200" smtClean="0">
                <a:solidFill>
                  <a:srgbClr val="0070C0"/>
                </a:solidFill>
              </a:rPr>
              <a:t>Strukt</a:t>
            </a:r>
            <a:r>
              <a:rPr lang="cs-CZ" sz="3200" smtClean="0">
                <a:solidFill>
                  <a:srgbClr val="0070C0"/>
                </a:solidFill>
              </a:rPr>
              <a:t>U</a:t>
            </a:r>
            <a:r>
              <a:rPr lang="en-US" sz="3200" smtClean="0">
                <a:solidFill>
                  <a:srgbClr val="0070C0"/>
                </a:solidFill>
              </a:rPr>
              <a:t>ra IROP</a:t>
            </a:r>
            <a:br>
              <a:rPr lang="en-US" sz="3200" smtClean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graphicFrame>
        <p:nvGraphicFramePr>
          <p:cNvPr id="12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400485"/>
              </p:ext>
            </p:extLst>
          </p:nvPr>
        </p:nvGraphicFramePr>
        <p:xfrm>
          <a:off x="467544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5910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1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47676" y="1009650"/>
            <a:ext cx="8382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endParaRPr lang="cs-CZ" sz="2200" b="1" dirty="0" smtClean="0"/>
          </a:p>
          <a:p>
            <a:pPr lvl="0"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1 - Infrastruktura</a:t>
            </a:r>
            <a:endParaRPr lang="cs-CZ" sz="2200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</a:t>
            </a:r>
            <a:r>
              <a:rPr lang="cs-CZ" sz="2200" b="1" dirty="0">
                <a:latin typeface="Myriad Pro"/>
              </a:rPr>
              <a:t>1.1 </a:t>
            </a:r>
            <a:r>
              <a:rPr lang="cs-CZ" sz="2200" dirty="0" smtClean="0">
                <a:latin typeface="Myriad Pro"/>
              </a:rPr>
              <a:t>Zvýšení </a:t>
            </a:r>
            <a:r>
              <a:rPr lang="cs-CZ" sz="2200" dirty="0">
                <a:latin typeface="Myriad Pro"/>
              </a:rPr>
              <a:t>regionální mobility prostřednictvím modernizace </a:t>
            </a:r>
            <a:endParaRPr lang="cs-CZ" sz="2200" dirty="0" smtClean="0">
              <a:latin typeface="Myriad Pro"/>
            </a:endParaRP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rozvoje sítí </a:t>
            </a:r>
            <a:r>
              <a:rPr lang="cs-CZ" sz="2200" dirty="0">
                <a:latin typeface="Myriad Pro"/>
              </a:rPr>
              <a:t>regionální silniční infrastruktury navazující </a:t>
            </a:r>
            <a:r>
              <a:rPr lang="cs-CZ" sz="2200" dirty="0" smtClean="0">
                <a:latin typeface="Myriad Pro"/>
              </a:rPr>
              <a:t>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na síť </a:t>
            </a:r>
            <a:r>
              <a:rPr lang="cs-CZ" sz="2200" dirty="0">
                <a:latin typeface="Myriad Pro"/>
              </a:rPr>
              <a:t>TEN-T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1.2 </a:t>
            </a:r>
            <a:r>
              <a:rPr lang="cs-CZ" sz="2200" dirty="0">
                <a:latin typeface="Myriad Pro"/>
              </a:rPr>
              <a:t>Zvýšení podílu udržitelných forem dopravy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1.3 </a:t>
            </a:r>
            <a:r>
              <a:rPr lang="cs-CZ" sz="2200" dirty="0">
                <a:latin typeface="Myriad Pro"/>
              </a:rPr>
              <a:t>Zvýšení připravenosti k řešení a řízení rizik a </a:t>
            </a:r>
            <a:r>
              <a:rPr lang="cs-CZ" sz="2200" dirty="0" smtClean="0">
                <a:latin typeface="Myriad Pro"/>
              </a:rPr>
              <a:t>katastrof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6944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2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676" y="1009650"/>
            <a:ext cx="8382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2 - Lidé</a:t>
            </a:r>
          </a:p>
          <a:p>
            <a:pPr algn="just"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2.1 </a:t>
            </a:r>
            <a:r>
              <a:rPr lang="cs-CZ" sz="2200" dirty="0">
                <a:latin typeface="Myriad Pro"/>
              </a:rPr>
              <a:t>Zvýšení</a:t>
            </a:r>
            <a:r>
              <a:rPr lang="cs-CZ" sz="2200" dirty="0" smtClean="0">
                <a:latin typeface="Myriad Pro"/>
              </a:rPr>
              <a:t> kvality a dostupnosti služeb vedoucí k sociální 	</a:t>
            </a:r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inkluzi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2.2 </a:t>
            </a:r>
            <a:r>
              <a:rPr lang="cs-CZ" sz="2200" dirty="0" smtClean="0">
                <a:latin typeface="Myriad Pro"/>
              </a:rPr>
              <a:t>Vznik nových a rozvoj existujících podnikatelských aktivit</a:t>
            </a:r>
          </a:p>
          <a:p>
            <a:pPr algn="just"/>
            <a:r>
              <a:rPr lang="cs-CZ" sz="2200" dirty="0" smtClean="0">
                <a:latin typeface="Myriad Pro"/>
              </a:rPr>
              <a:t>	 v oblasti sociálního podnikání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2.3 </a:t>
            </a:r>
            <a:r>
              <a:rPr lang="cs-CZ" sz="2200" dirty="0" smtClean="0">
                <a:latin typeface="Myriad Pro"/>
              </a:rPr>
              <a:t>Rozvoj infrastruktury pro poskytování zdravotních služeb      </a:t>
            </a:r>
          </a:p>
          <a:p>
            <a:pPr algn="just"/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 péče o zdraví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2.4 </a:t>
            </a:r>
            <a:r>
              <a:rPr lang="cs-CZ" sz="2200" dirty="0" smtClean="0">
                <a:latin typeface="Myriad Pro"/>
              </a:rPr>
              <a:t>Zvýšení kvality a dostupnosti infrastruktury pro vzdělávání 	 a celoživotní učení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2.5 </a:t>
            </a:r>
            <a:r>
              <a:rPr lang="cs-CZ" sz="2200" dirty="0" smtClean="0">
                <a:latin typeface="Myriad Pro"/>
              </a:rPr>
              <a:t>Snížení energetické náročnosti v sektoru bydlení</a:t>
            </a:r>
            <a:endParaRPr lang="cs-CZ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511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4276</TotalTime>
  <Words>1371</Words>
  <Application>Microsoft Office PowerPoint</Application>
  <PresentationFormat>Předvádění na obrazovce (4:3)</PresentationFormat>
  <Paragraphs>332</Paragraphs>
  <Slides>34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MotivIROP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Jan Mazanik</cp:lastModifiedBy>
  <cp:revision>422</cp:revision>
  <cp:lastPrinted>2015-01-29T12:55:59Z</cp:lastPrinted>
  <dcterms:created xsi:type="dcterms:W3CDTF">2014-10-03T06:20:14Z</dcterms:created>
  <dcterms:modified xsi:type="dcterms:W3CDTF">2016-01-25T16:00:21Z</dcterms:modified>
</cp:coreProperties>
</file>