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260" r:id="rId2"/>
    <p:sldId id="293" r:id="rId3"/>
    <p:sldId id="292" r:id="rId4"/>
    <p:sldId id="261" r:id="rId5"/>
    <p:sldId id="294" r:id="rId6"/>
    <p:sldId id="263" r:id="rId7"/>
    <p:sldId id="295" r:id="rId8"/>
    <p:sldId id="296" r:id="rId9"/>
    <p:sldId id="299" r:id="rId10"/>
    <p:sldId id="267" r:id="rId11"/>
    <p:sldId id="297" r:id="rId12"/>
    <p:sldId id="298" r:id="rId13"/>
    <p:sldId id="300" r:id="rId14"/>
    <p:sldId id="302" r:id="rId15"/>
    <p:sldId id="301" r:id="rId16"/>
    <p:sldId id="303" r:id="rId17"/>
    <p:sldId id="304" r:id="rId18"/>
    <p:sldId id="305" r:id="rId19"/>
    <p:sldId id="306" r:id="rId20"/>
    <p:sldId id="291" r:id="rId21"/>
    <p:sldId id="264" r:id="rId22"/>
    <p:sldId id="265" r:id="rId23"/>
    <p:sldId id="268" r:id="rId24"/>
    <p:sldId id="269" r:id="rId25"/>
    <p:sldId id="270" r:id="rId26"/>
    <p:sldId id="271" r:id="rId27"/>
    <p:sldId id="272" r:id="rId28"/>
    <p:sldId id="262" r:id="rId29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CCCC"/>
    <a:srgbClr val="5FA4E5"/>
    <a:srgbClr val="00529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 snapToObjects="1">
      <p:cViewPr>
        <p:scale>
          <a:sx n="70" d="100"/>
          <a:sy n="70" d="100"/>
        </p:scale>
        <p:origin x="-2178" y="-1026"/>
      </p:cViewPr>
      <p:guideLst>
        <p:guide orient="horz" pos="3382"/>
        <p:guide pos="48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24D319-7988-0C47-A5AD-1F558D33A394}" type="datetimeFigureOut">
              <a:rPr lang="en-US" smtClean="0"/>
              <a:pPr/>
              <a:t>2/3/2016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36DEBE-37C2-3D4C-B405-6A6964797A2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93289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6DD4C1-CE3B-8245-AB32-946652F98E9B}" type="datetimeFigureOut">
              <a:rPr lang="en-US" smtClean="0"/>
              <a:pPr/>
              <a:t>2/3/2016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1A35AD-0B81-F94A-83A1-9125CBB4FF2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6195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Zástupný symbol pro poznámky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en-US" altLang="cs-CZ" smtClean="0"/>
          </a:p>
        </p:txBody>
      </p:sp>
      <p:sp>
        <p:nvSpPr>
          <p:cNvPr id="31748" name="Zástupný symbol pro číslo snímku 3"/>
          <p:cNvSpPr txBox="1">
            <a:spLocks noGrp="1"/>
          </p:cNvSpPr>
          <p:nvPr/>
        </p:nvSpPr>
        <p:spPr bwMode="auto">
          <a:xfrm>
            <a:off x="3849689" y="9428164"/>
            <a:ext cx="2946400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20000"/>
              </a:spcBef>
            </a:pPr>
            <a:fld id="{3E4DB106-2719-4127-B574-1EA40AB59469}" type="slidenum">
              <a:rPr lang="cs-CZ" altLang="cs-CZ">
                <a:latin typeface="Calibri" pitchFamily="34" charset="0"/>
              </a:rPr>
              <a:pPr algn="r" eaLnBrk="1" hangingPunct="1">
                <a:spcBef>
                  <a:spcPct val="20000"/>
                </a:spcBef>
              </a:pPr>
              <a:t>6</a:t>
            </a:fld>
            <a:endParaRPr lang="cs-CZ" altLang="cs-CZ"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15082"/>
            <a:ext cx="7772400" cy="1997296"/>
          </a:xfrm>
        </p:spPr>
        <p:txBody>
          <a:bodyPr anchor="t">
            <a:normAutofit/>
          </a:bodyPr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5386972"/>
            <a:ext cx="6400800" cy="570201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5FA4E5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err="1" smtClean="0"/>
              <a:t>Click</a:t>
            </a:r>
            <a:r>
              <a:rPr lang="cs-CZ" dirty="0" smtClean="0"/>
              <a:t> to </a:t>
            </a:r>
            <a:r>
              <a:rPr lang="cs-CZ" dirty="0" err="1" smtClean="0"/>
              <a:t>edit</a:t>
            </a:r>
            <a:r>
              <a:rPr lang="cs-CZ" dirty="0" smtClean="0"/>
              <a:t> Master </a:t>
            </a:r>
            <a:r>
              <a:rPr lang="cs-CZ" dirty="0" err="1" smtClean="0"/>
              <a:t>subtitle</a:t>
            </a:r>
            <a:r>
              <a:rPr lang="cs-CZ" dirty="0" smtClean="0"/>
              <a:t> style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685800" y="3309620"/>
            <a:ext cx="6632575" cy="145256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2" hasCustomPrompt="1"/>
          </p:nvPr>
        </p:nvSpPr>
        <p:spPr>
          <a:xfrm>
            <a:off x="156851" y="6356350"/>
            <a:ext cx="2006600" cy="369888"/>
          </a:xfrm>
        </p:spPr>
        <p:txBody>
          <a:bodyPr/>
          <a:lstStyle>
            <a:lvl1pPr>
              <a:defRPr>
                <a:solidFill>
                  <a:srgbClr val="CCCCCC"/>
                </a:solidFill>
              </a:defRPr>
            </a:lvl1pPr>
          </a:lstStyle>
          <a:p>
            <a:pPr lvl="0"/>
            <a:r>
              <a:rPr lang="en-US" dirty="0" smtClean="0"/>
              <a:t>16/12/14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98065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6375" y="1306874"/>
            <a:ext cx="7700425" cy="4819290"/>
          </a:xfrm>
        </p:spPr>
        <p:txBody>
          <a:bodyPr/>
          <a:lstStyle>
            <a:lvl1pPr>
              <a:defRPr sz="1800"/>
            </a:lvl1pPr>
            <a:lvl2pPr marL="628650" indent="-171450">
              <a:defRPr sz="2000" b="1"/>
            </a:lvl2pPr>
            <a:lvl3pPr marL="1073150" indent="-158750">
              <a:defRPr sz="1600"/>
            </a:lvl3pPr>
            <a:lvl4pPr marL="1528763" indent="-157163">
              <a:defRPr sz="1600"/>
            </a:lvl4pPr>
            <a:lvl5pPr marL="1973263" indent="-144463">
              <a:defRPr sz="1600"/>
            </a:lvl5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61938"/>
            <a:ext cx="8229600" cy="822325"/>
          </a:xfrm>
        </p:spPr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9245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0490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75278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35801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77525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dirty="0" err="1" smtClean="0"/>
              <a:t>Click</a:t>
            </a:r>
            <a:r>
              <a:rPr lang="cs-CZ" dirty="0" smtClean="0"/>
              <a:t> to </a:t>
            </a:r>
            <a:r>
              <a:rPr lang="cs-CZ" dirty="0" err="1" smtClean="0"/>
              <a:t>edit</a:t>
            </a:r>
            <a:r>
              <a:rPr lang="cs-CZ" dirty="0" smtClean="0"/>
              <a:t> Master </a:t>
            </a:r>
            <a:r>
              <a:rPr lang="cs-CZ" dirty="0" err="1" smtClean="0"/>
              <a:t>title</a:t>
            </a:r>
            <a:r>
              <a:rPr lang="cs-CZ" dirty="0" smtClean="0"/>
              <a:t>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dirty="0" err="1" smtClean="0"/>
              <a:t>Click</a:t>
            </a:r>
            <a:r>
              <a:rPr lang="cs-CZ" dirty="0" smtClean="0"/>
              <a:t> to </a:t>
            </a:r>
            <a:r>
              <a:rPr lang="cs-CZ" dirty="0" err="1" smtClean="0"/>
              <a:t>edit</a:t>
            </a:r>
            <a:r>
              <a:rPr lang="cs-CZ" dirty="0" smtClean="0"/>
              <a:t> Master text </a:t>
            </a:r>
            <a:r>
              <a:rPr lang="cs-CZ" dirty="0" err="1" smtClean="0"/>
              <a:t>styles</a:t>
            </a:r>
            <a:endParaRPr lang="cs-CZ" dirty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62908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nal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6341" y="1264906"/>
            <a:ext cx="7383470" cy="1470025"/>
          </a:xfrm>
        </p:spPr>
        <p:txBody>
          <a:bodyPr>
            <a:normAutofit/>
          </a:bodyPr>
          <a:lstStyle>
            <a:lvl1pPr>
              <a:defRPr sz="3200" b="1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Click to edit Master 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ubtitle 2"/>
          <p:cNvSpPr txBox="1">
            <a:spLocks/>
          </p:cNvSpPr>
          <p:nvPr userDrawn="1"/>
        </p:nvSpPr>
        <p:spPr>
          <a:xfrm>
            <a:off x="161280" y="5840002"/>
            <a:ext cx="3312170" cy="402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300" b="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Centrum pro regionální rozvoj České republiky</a:t>
            </a:r>
          </a:p>
        </p:txBody>
      </p:sp>
      <p:sp>
        <p:nvSpPr>
          <p:cNvPr id="9" name="Subtitle 2"/>
          <p:cNvSpPr txBox="1">
            <a:spLocks/>
          </p:cNvSpPr>
          <p:nvPr userDrawn="1"/>
        </p:nvSpPr>
        <p:spPr>
          <a:xfrm>
            <a:off x="3591250" y="5840002"/>
            <a:ext cx="2464942" cy="402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300" b="0" dirty="0" smtClean="0">
                <a:solidFill>
                  <a:schemeClr val="bg1"/>
                </a:solidFill>
              </a:rPr>
              <a:t>Vinohradská 46, 120 00  Praha 2</a:t>
            </a:r>
          </a:p>
        </p:txBody>
      </p:sp>
      <p:sp>
        <p:nvSpPr>
          <p:cNvPr id="10" name="Subtitle 2"/>
          <p:cNvSpPr txBox="1">
            <a:spLocks/>
          </p:cNvSpPr>
          <p:nvPr userDrawn="1"/>
        </p:nvSpPr>
        <p:spPr>
          <a:xfrm>
            <a:off x="6140450" y="5840002"/>
            <a:ext cx="1747402" cy="402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300" b="0" dirty="0" smtClean="0">
                <a:solidFill>
                  <a:schemeClr val="bg1"/>
                </a:solidFill>
              </a:rPr>
              <a:t>tel.: +420 221 580 201</a:t>
            </a:r>
          </a:p>
        </p:txBody>
      </p:sp>
      <p:sp>
        <p:nvSpPr>
          <p:cNvPr id="12" name="Subtitle 2"/>
          <p:cNvSpPr txBox="1">
            <a:spLocks/>
          </p:cNvSpPr>
          <p:nvPr userDrawn="1"/>
        </p:nvSpPr>
        <p:spPr>
          <a:xfrm>
            <a:off x="8048299" y="5828841"/>
            <a:ext cx="1000451" cy="402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300" b="0" kern="1200" dirty="0" err="1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www.crr.cz</a:t>
            </a:r>
            <a:endParaRPr lang="cs-CZ" sz="1300" b="0" kern="1200" dirty="0" smtClean="0">
              <a:solidFill>
                <a:schemeClr val="bg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10742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0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62310"/>
            <a:ext cx="8229600" cy="8226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6374" y="1306873"/>
            <a:ext cx="7675766" cy="4806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 err="1" smtClean="0"/>
              <a:t>Click</a:t>
            </a:r>
            <a:r>
              <a:rPr lang="cs-CZ" dirty="0" smtClean="0"/>
              <a:t> to </a:t>
            </a:r>
            <a:r>
              <a:rPr lang="cs-CZ" dirty="0" err="1" smtClean="0"/>
              <a:t>edit</a:t>
            </a:r>
            <a:r>
              <a:rPr lang="cs-CZ" dirty="0" smtClean="0"/>
              <a:t> Master text </a:t>
            </a:r>
            <a:r>
              <a:rPr lang="cs-CZ" dirty="0" err="1" smtClean="0"/>
              <a:t>styles</a:t>
            </a:r>
            <a:endParaRPr lang="cs-CZ" dirty="0" smtClean="0"/>
          </a:p>
          <a:p>
            <a:pPr lvl="1"/>
            <a:r>
              <a:rPr lang="cs-CZ" dirty="0" smtClean="0"/>
              <a:t>Second </a:t>
            </a:r>
            <a:r>
              <a:rPr lang="cs-CZ" dirty="0" err="1" smtClean="0"/>
              <a:t>level</a:t>
            </a:r>
            <a:endParaRPr lang="cs-CZ" dirty="0" smtClean="0"/>
          </a:p>
          <a:p>
            <a:pPr lvl="2"/>
            <a:r>
              <a:rPr lang="cs-CZ" dirty="0" err="1" smtClean="0"/>
              <a:t>Third</a:t>
            </a:r>
            <a:r>
              <a:rPr lang="cs-CZ" dirty="0" smtClean="0"/>
              <a:t> </a:t>
            </a:r>
            <a:r>
              <a:rPr lang="cs-CZ" dirty="0" err="1" smtClean="0"/>
              <a:t>level</a:t>
            </a:r>
            <a:endParaRPr lang="cs-CZ" dirty="0" smtClean="0"/>
          </a:p>
          <a:p>
            <a:pPr lvl="3"/>
            <a:r>
              <a:rPr lang="cs-CZ" dirty="0" err="1" smtClean="0"/>
              <a:t>Fourth</a:t>
            </a:r>
            <a:r>
              <a:rPr lang="cs-CZ" dirty="0" smtClean="0"/>
              <a:t> </a:t>
            </a:r>
            <a:r>
              <a:rPr lang="cs-CZ" dirty="0" err="1" smtClean="0"/>
              <a:t>level</a:t>
            </a:r>
            <a:endParaRPr lang="cs-CZ" dirty="0" smtClean="0"/>
          </a:p>
          <a:p>
            <a:pPr lvl="4"/>
            <a:r>
              <a:rPr lang="cs-CZ" dirty="0" err="1" smtClean="0"/>
              <a:t>Fifth</a:t>
            </a:r>
            <a:r>
              <a:rPr lang="cs-CZ" dirty="0" smtClean="0"/>
              <a:t> </a:t>
            </a:r>
            <a:r>
              <a:rPr lang="cs-CZ" dirty="0" err="1" smtClean="0"/>
              <a:t>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7451" y="6356350"/>
            <a:ext cx="52923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0529C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183137" y="6356349"/>
            <a:ext cx="5004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0529C"/>
                </a:solidFill>
              </a:defRPr>
            </a:lvl1pPr>
          </a:lstStyle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40510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  <p:sldLayoutId id="2147483657" r:id="rId7"/>
    <p:sldLayoutId id="2147483660" r:id="rId8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457200" rtl="0" eaLnBrk="1" latinLnBrk="0" hangingPunct="1">
        <a:spcBef>
          <a:spcPct val="0"/>
        </a:spcBef>
        <a:buNone/>
        <a:defRPr sz="3600" b="1" kern="1200">
          <a:solidFill>
            <a:srgbClr val="00529C"/>
          </a:solidFill>
          <a:latin typeface="+mj-lt"/>
          <a:ea typeface="+mj-ea"/>
          <a:cs typeface="+mj-cs"/>
        </a:defRPr>
      </a:lvl1pPr>
    </p:titleStyle>
    <p:bodyStyle>
      <a:lvl1pPr marL="0" indent="0" algn="l" defTabSz="457200" rtl="0" eaLnBrk="1" latinLnBrk="0" hangingPunct="1">
        <a:lnSpc>
          <a:spcPct val="100000"/>
        </a:lnSpc>
        <a:spcBef>
          <a:spcPct val="20000"/>
        </a:spcBef>
        <a:spcAft>
          <a:spcPts val="200"/>
        </a:spcAft>
        <a:buFont typeface="Arial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4025" indent="-187325" algn="l" defTabSz="457200" rtl="0" eaLnBrk="1" latinLnBrk="0" hangingPunct="1">
        <a:lnSpc>
          <a:spcPct val="100000"/>
        </a:lnSpc>
        <a:spcBef>
          <a:spcPts val="1680"/>
        </a:spcBef>
        <a:spcAft>
          <a:spcPts val="0"/>
        </a:spcAft>
        <a:buFont typeface="Arial"/>
        <a:buChar char="•"/>
        <a:defRPr sz="2000" b="1" kern="1200">
          <a:solidFill>
            <a:srgbClr val="00529C"/>
          </a:solidFill>
          <a:latin typeface="+mn-lt"/>
          <a:ea typeface="+mn-ea"/>
          <a:cs typeface="+mn-cs"/>
        </a:defRPr>
      </a:lvl2pPr>
      <a:lvl3pPr marL="720725" indent="-187325" algn="l" defTabSz="457200" rtl="0" eaLnBrk="1" latinLnBrk="0" hangingPunct="1">
        <a:lnSpc>
          <a:spcPct val="100000"/>
        </a:lnSpc>
        <a:spcBef>
          <a:spcPts val="700"/>
        </a:spcBef>
        <a:spcAft>
          <a:spcPts val="0"/>
        </a:spcAft>
        <a:buFont typeface="Arial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87425" indent="-187325" algn="l" defTabSz="457200" rtl="0" eaLnBrk="1" latinLnBrk="0" hangingPunct="1">
        <a:lnSpc>
          <a:spcPct val="100000"/>
        </a:lnSpc>
        <a:spcBef>
          <a:spcPct val="20000"/>
        </a:spcBef>
        <a:spcAft>
          <a:spcPts val="0"/>
        </a:spcAft>
        <a:buFont typeface="Arial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54125" indent="-173038" algn="l" defTabSz="457200" rtl="0" eaLnBrk="1" latinLnBrk="0" hangingPunct="1">
        <a:lnSpc>
          <a:spcPct val="100000"/>
        </a:lnSpc>
        <a:spcBef>
          <a:spcPct val="20000"/>
        </a:spcBef>
        <a:spcAft>
          <a:spcPts val="0"/>
        </a:spcAft>
        <a:buFont typeface="Arial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cs-CZ" sz="4000" dirty="0" smtClean="0"/>
              <a:t>Seminář pro žadatele </a:t>
            </a:r>
            <a:r>
              <a:rPr lang="cs-CZ" sz="4000" smtClean="0"/>
              <a:t>k </a:t>
            </a:r>
            <a:r>
              <a:rPr lang="cs-CZ" sz="4000" smtClean="0"/>
              <a:t>20. </a:t>
            </a:r>
            <a:r>
              <a:rPr lang="cs-CZ" sz="4000" dirty="0" smtClean="0"/>
              <a:t>výzvě IROP</a:t>
            </a:r>
            <a:r>
              <a:rPr lang="en-US" sz="4000" dirty="0" smtClean="0"/>
              <a:t> </a:t>
            </a:r>
            <a:r>
              <a:rPr lang="en-US" sz="4000" dirty="0" smtClean="0"/>
              <a:t>„</a:t>
            </a:r>
            <a:r>
              <a:rPr lang="pl-PL" sz="4000" dirty="0"/>
              <a:t>Nízkoemisní a bezemisní vozidla</a:t>
            </a:r>
            <a:r>
              <a:rPr lang="en-US" sz="4000" dirty="0" smtClean="0"/>
              <a:t>"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fontScale="92500" lnSpcReduction="10000"/>
          </a:bodyPr>
          <a:lstStyle/>
          <a:p>
            <a:pPr algn="ctr"/>
            <a:endParaRPr lang="cs-CZ" sz="2800" b="1" u="sng" dirty="0" smtClean="0"/>
          </a:p>
          <a:p>
            <a:pPr algn="ctr"/>
            <a:endParaRPr lang="cs-CZ" sz="2800" b="1" u="sng" dirty="0"/>
          </a:p>
          <a:p>
            <a:pPr algn="ctr"/>
            <a:r>
              <a:rPr lang="cs-CZ" sz="2800" b="1" u="sng" dirty="0" smtClean="0"/>
              <a:t>Zadávání a kontrola veřejných zakázek</a:t>
            </a:r>
            <a:endParaRPr lang="en-US" sz="2800" b="1" u="sng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4.2.2016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2658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sz="3200" dirty="0"/>
              <a:t>Předpokládaná hodnota zakázky a nabídková cena uchazeče, s nímž má být nebo </a:t>
            </a:r>
            <a:r>
              <a:rPr lang="cs-CZ" sz="3200" dirty="0" smtClean="0"/>
              <a:t>byla uzavřena </a:t>
            </a:r>
            <a:r>
              <a:rPr lang="cs-CZ" sz="3200" dirty="0"/>
              <a:t>smlouva </a:t>
            </a:r>
            <a:r>
              <a:rPr lang="cs-CZ" sz="3200" dirty="0" smtClean="0"/>
              <a:t>dle </a:t>
            </a:r>
            <a:r>
              <a:rPr lang="cs-CZ" sz="3200" dirty="0"/>
              <a:t>bodu </a:t>
            </a:r>
            <a:r>
              <a:rPr lang="cs-CZ" sz="3200" dirty="0" smtClean="0"/>
              <a:t>8.4.1 MP </a:t>
            </a:r>
            <a:r>
              <a:rPr lang="cs-CZ" sz="3200" b="1" dirty="0" smtClean="0"/>
              <a:t>musí </a:t>
            </a:r>
            <a:r>
              <a:rPr lang="cs-CZ" sz="3200" b="1" dirty="0"/>
              <a:t>odpovídat cenám v místě a čase </a:t>
            </a:r>
            <a:r>
              <a:rPr lang="cs-CZ" sz="3200" b="1" dirty="0" smtClean="0"/>
              <a:t>obvyklým</a:t>
            </a:r>
            <a:r>
              <a:rPr lang="cs-CZ" sz="3200" dirty="0" smtClean="0"/>
              <a:t>.</a:t>
            </a:r>
          </a:p>
          <a:p>
            <a:endParaRPr lang="cs-CZ" sz="3200" dirty="0"/>
          </a:p>
          <a:p>
            <a:r>
              <a:rPr lang="cs-CZ" sz="3200" b="1" dirty="0" smtClean="0"/>
              <a:t>Platí i pro přímé objednávky či nákupy!</a:t>
            </a:r>
            <a:endParaRPr lang="cs-CZ" sz="3200" b="1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MP – cena a hodnota zakázky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10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6933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defTabSz="914400">
              <a:spcAft>
                <a:spcPts val="0"/>
              </a:spcAft>
            </a:pPr>
            <a:r>
              <a:rPr lang="cs-CZ" sz="3200" b="1" u="sng" dirty="0">
                <a:solidFill>
                  <a:prstClr val="black"/>
                </a:solidFill>
                <a:cs typeface="Arial" pitchFamily="34" charset="0"/>
              </a:rPr>
              <a:t>Shodné jako v ZVZ: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3200" dirty="0">
                <a:solidFill>
                  <a:prstClr val="black"/>
                </a:solidFill>
                <a:cs typeface="Arial" pitchFamily="34" charset="0"/>
              </a:rPr>
              <a:t>zakázky na dodávky 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3200" dirty="0">
                <a:solidFill>
                  <a:prstClr val="black"/>
                </a:solidFill>
                <a:cs typeface="Arial" pitchFamily="34" charset="0"/>
              </a:rPr>
              <a:t>zakázky na služby 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3200" dirty="0">
                <a:solidFill>
                  <a:prstClr val="black"/>
                </a:solidFill>
                <a:cs typeface="Arial" pitchFamily="34" charset="0"/>
              </a:rPr>
              <a:t>zakázky na stavební práce</a:t>
            </a: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MP – věcné členění předmětu zakázky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11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9270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defTabSz="914400">
              <a:spcAft>
                <a:spcPts val="0"/>
              </a:spcAft>
            </a:pPr>
            <a:r>
              <a:rPr lang="cs-CZ" sz="3200" b="1" dirty="0">
                <a:solidFill>
                  <a:prstClr val="black"/>
                </a:solidFill>
                <a:cs typeface="Arial" pitchFamily="34" charset="0"/>
              </a:rPr>
              <a:t>Zadavatel může zadat zakázku: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3200" dirty="0">
                <a:solidFill>
                  <a:prstClr val="black"/>
                </a:solidFill>
                <a:cs typeface="Arial" pitchFamily="34" charset="0"/>
              </a:rPr>
              <a:t>v otevřené výzvě </a:t>
            </a:r>
            <a:r>
              <a:rPr lang="cs-CZ" sz="3200" i="1" dirty="0">
                <a:solidFill>
                  <a:prstClr val="black"/>
                </a:solidFill>
                <a:cs typeface="Arial" pitchFamily="34" charset="0"/>
              </a:rPr>
              <a:t>nebo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3200" dirty="0">
                <a:solidFill>
                  <a:prstClr val="black"/>
                </a:solidFill>
                <a:cs typeface="Arial" pitchFamily="34" charset="0"/>
              </a:rPr>
              <a:t>na elektronickém tržišti </a:t>
            </a:r>
            <a:r>
              <a:rPr lang="cs-CZ" sz="3200" i="1" dirty="0">
                <a:solidFill>
                  <a:prstClr val="black"/>
                </a:solidFill>
                <a:cs typeface="Arial" pitchFamily="34" charset="0"/>
              </a:rPr>
              <a:t>nebo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3200" b="1" dirty="0">
                <a:solidFill>
                  <a:prstClr val="black"/>
                </a:solidFill>
                <a:cs typeface="Arial" pitchFamily="34" charset="0"/>
              </a:rPr>
              <a:t>v případě zakázek malé hodnoty </a:t>
            </a:r>
            <a:r>
              <a:rPr lang="cs-CZ" sz="3200" dirty="0">
                <a:solidFill>
                  <a:prstClr val="black"/>
                </a:solidFill>
                <a:cs typeface="Arial" pitchFamily="34" charset="0"/>
              </a:rPr>
              <a:t>v uzavřené výzvě</a:t>
            </a: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MP – procesní postup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12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4065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defTabSz="914400">
              <a:spcAft>
                <a:spcPts val="0"/>
              </a:spcAft>
            </a:pPr>
            <a:r>
              <a:rPr lang="cs-CZ" sz="3200" b="1" dirty="0">
                <a:solidFill>
                  <a:prstClr val="black"/>
                </a:solidFill>
                <a:cs typeface="Arial" pitchFamily="34" charset="0"/>
              </a:rPr>
              <a:t>Oznámení výběrového řízení uveřejní zadavatel po celou dobu trvání lhůty pro podání nabídek: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3200" dirty="0">
                <a:solidFill>
                  <a:prstClr val="black"/>
                </a:solidFill>
                <a:cs typeface="Arial" pitchFamily="34" charset="0"/>
              </a:rPr>
              <a:t>na profilu zadavatele, </a:t>
            </a:r>
            <a:r>
              <a:rPr lang="cs-CZ" sz="3200" i="1" dirty="0">
                <a:solidFill>
                  <a:prstClr val="black"/>
                </a:solidFill>
                <a:cs typeface="Arial" pitchFamily="34" charset="0"/>
              </a:rPr>
              <a:t>nebo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3200" dirty="0">
                <a:solidFill>
                  <a:prstClr val="black"/>
                </a:solidFill>
                <a:cs typeface="Arial" pitchFamily="34" charset="0"/>
              </a:rPr>
              <a:t>ve věstníku veřejných zakázek </a:t>
            </a:r>
            <a:r>
              <a:rPr lang="cs-CZ" sz="3200" i="1" dirty="0">
                <a:solidFill>
                  <a:prstClr val="black"/>
                </a:solidFill>
                <a:cs typeface="Arial" pitchFamily="34" charset="0"/>
              </a:rPr>
              <a:t>nebo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3200" dirty="0">
                <a:solidFill>
                  <a:prstClr val="black"/>
                </a:solidFill>
                <a:cs typeface="Arial" pitchFamily="34" charset="0"/>
              </a:rPr>
              <a:t>webových stránkách příslušného Programu</a:t>
            </a: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MP – otevřená výzva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13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5272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 defTabSz="914400">
              <a:spcAft>
                <a:spcPts val="0"/>
              </a:spcAft>
            </a:pPr>
            <a:r>
              <a:rPr lang="cs-CZ" sz="3200" dirty="0">
                <a:solidFill>
                  <a:prstClr val="black"/>
                </a:solidFill>
                <a:cs typeface="Arial" pitchFamily="34" charset="0"/>
              </a:rPr>
              <a:t>Pokud zadavatel zadává na elektronickém tržišti, zadává podle pravidel elektronického tržiště.</a:t>
            </a:r>
          </a:p>
          <a:p>
            <a:pPr marL="742950" lvl="1" indent="-285750" algn="just" defTabSz="914400">
              <a:spcBef>
                <a:spcPct val="20000"/>
              </a:spcBef>
              <a:buFont typeface="Wingdings" panose="05000000000000000000" pitchFamily="2" charset="2"/>
              <a:buChar char="Ø"/>
            </a:pPr>
            <a:r>
              <a:rPr lang="cs-CZ" sz="2800" u="sng" dirty="0">
                <a:solidFill>
                  <a:prstClr val="black"/>
                </a:solidFill>
                <a:cs typeface="Arial" pitchFamily="34" charset="0"/>
              </a:rPr>
              <a:t>v takovém případě se ustanovení upravující zadávání zakázek tohoto MP nepoužijí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MP – e-tržiště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14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0720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342900" lvl="0" indent="-342900" algn="just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3200" b="1" dirty="0">
                <a:solidFill>
                  <a:prstClr val="black"/>
                </a:solidFill>
                <a:cs typeface="Arial" pitchFamily="34" charset="0"/>
              </a:rPr>
              <a:t>pouze v případě zakázek malé hodnoty</a:t>
            </a:r>
          </a:p>
          <a:p>
            <a:pPr marL="342900" lvl="0" indent="-342900" algn="just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3200" dirty="0">
                <a:solidFill>
                  <a:prstClr val="black"/>
                </a:solidFill>
                <a:cs typeface="Arial" pitchFamily="34" charset="0"/>
              </a:rPr>
              <a:t>výzva nejméně 3 zájemcům k podání nabídky </a:t>
            </a:r>
          </a:p>
          <a:p>
            <a:pPr marL="742950" lvl="2" indent="-342900" algn="just" defTabSz="914400">
              <a:spcBef>
                <a:spcPct val="20000"/>
              </a:spcBef>
              <a:buFont typeface="Wingdings" panose="05000000000000000000" pitchFamily="2" charset="2"/>
              <a:buChar char="Ø"/>
            </a:pPr>
            <a:r>
              <a:rPr lang="cs-CZ" sz="2400" dirty="0">
                <a:solidFill>
                  <a:prstClr val="black"/>
                </a:solidFill>
                <a:cs typeface="Arial" pitchFamily="34" charset="0"/>
              </a:rPr>
              <a:t>jedná se pouze takové zájemce, o kterých má zadavatel informace, že jsou způsobilí požadované plnění poskytnout</a:t>
            </a:r>
          </a:p>
          <a:p>
            <a:pPr marL="342000" lvl="1" indent="-342000" algn="just" defTabSz="9144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2800" b="0" dirty="0">
                <a:solidFill>
                  <a:prstClr val="black"/>
                </a:solidFill>
                <a:cs typeface="Arial" pitchFamily="34" charset="0"/>
              </a:rPr>
              <a:t>prokazatelný způsob odeslání výzvy</a:t>
            </a:r>
          </a:p>
          <a:p>
            <a:pPr marL="342900" lvl="1" indent="-342900" algn="just" defTabSz="914400">
              <a:spcBef>
                <a:spcPct val="20000"/>
              </a:spcBef>
              <a:buFont typeface="Arial" charset="0"/>
              <a:buChar char="•"/>
            </a:pPr>
            <a:r>
              <a:rPr lang="cs-CZ" sz="2800" b="0" dirty="0">
                <a:solidFill>
                  <a:prstClr val="black"/>
                </a:solidFill>
                <a:cs typeface="Arial" pitchFamily="34" charset="0"/>
              </a:rPr>
              <a:t>zadavatel nesmí vyzývat opakovaně stejný okruh zájemců, není-li to odůvodněno předmětem plnění zakázky či jinými zvláštními okolnostmi, případně zrušením předcházejícího výběrového řízení</a:t>
            </a: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MP – uzavřená výzva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15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4043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 defTabSz="914400">
              <a:spcAft>
                <a:spcPts val="0"/>
              </a:spcAft>
            </a:pPr>
            <a:r>
              <a:rPr lang="cs-CZ" sz="2400" dirty="0">
                <a:solidFill>
                  <a:prstClr val="black"/>
                </a:solidFill>
                <a:cs typeface="Arial" pitchFamily="34" charset="0"/>
              </a:rPr>
              <a:t>Lhůta stanovená podle tohoto MP počíná dnem, který následuje po události, jež je rozhodující pro její počátek. Rozhodnou událostí je uveřejnění oznámení o zahájení výběrového řízení/odeslání výzvy k podání nabídky.</a:t>
            </a:r>
          </a:p>
          <a:p>
            <a:pPr lvl="0" algn="just" defTabSz="914400">
              <a:spcAft>
                <a:spcPts val="0"/>
              </a:spcAft>
            </a:pPr>
            <a:endParaRPr lang="cs-CZ" sz="24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 algn="just" defTabSz="914400">
              <a:spcAft>
                <a:spcPts val="0"/>
              </a:spcAft>
            </a:pPr>
            <a:r>
              <a:rPr lang="cs-CZ" sz="20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Lhůta pro podání nabídek nesmí být kratší než:</a:t>
            </a:r>
          </a:p>
          <a:p>
            <a:pPr marL="342900" lvl="0" indent="-342900" algn="just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0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10</a:t>
            </a:r>
            <a:r>
              <a:rPr lang="cs-CZ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kalendářních dnů u zakázek malé hodnoty </a:t>
            </a:r>
          </a:p>
          <a:p>
            <a:pPr marL="342900" lvl="0" indent="-342900" algn="just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0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15</a:t>
            </a:r>
            <a:r>
              <a:rPr lang="cs-CZ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u zakázek vyšší hodnoty </a:t>
            </a:r>
          </a:p>
          <a:p>
            <a:pPr marL="342900" lvl="0" indent="-342900" algn="just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0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35</a:t>
            </a:r>
            <a:r>
              <a:rPr lang="cs-CZ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v případě zakázek, jejichž předpokládaná hodnota dosáhne nejméně hodnoty nadlimitní veřejné zakázky pro sektorové zadavatele podle nařízení vlády č. 77/2008 Sb.</a:t>
            </a: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MP – lhůta pro podání nabídek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16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1030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b="1" dirty="0" smtClean="0"/>
              <a:t>Obsah zadávacích podmínek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b="1" dirty="0" smtClean="0"/>
              <a:t>Kvalifikace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b="1" dirty="0" smtClean="0"/>
              <a:t>Dodatečné informace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b="1" dirty="0" smtClean="0"/>
              <a:t>Stanovení komise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b="1" dirty="0" smtClean="0"/>
              <a:t>Otevírání obálek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b="1" dirty="0" smtClean="0"/>
              <a:t>Posouzení a hodnocení nabídek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b="1" dirty="0" smtClean="0"/>
              <a:t>Uzavření smlouvy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b="1" dirty="0" smtClean="0"/>
              <a:t>Změny uzavřené smlouvy</a:t>
            </a:r>
            <a:endParaRPr lang="cs-CZ" sz="2800" b="1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MP – další náležitosti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17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9424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600" b="1" dirty="0">
                <a:solidFill>
                  <a:prstClr val="black"/>
                </a:solidFill>
                <a:cs typeface="Arial" pitchFamily="34" charset="0"/>
              </a:rPr>
              <a:t>Příloha č. 1 – Obchodní podmínky zakázek na stavební práce (závazné!!!!)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600" dirty="0">
                <a:solidFill>
                  <a:prstClr val="black"/>
                </a:solidFill>
                <a:cs typeface="Arial" pitchFamily="34" charset="0"/>
              </a:rPr>
              <a:t>Příloha č. 2 - Formulář oznámení výběrového řízení – zadávací podmínky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600" dirty="0">
                <a:solidFill>
                  <a:prstClr val="black"/>
                </a:solidFill>
                <a:cs typeface="Arial" pitchFamily="34" charset="0"/>
              </a:rPr>
              <a:t>Příloha č. 3 - Protokol o otevírání obálek, posouzení a hodnocení nabídek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600" dirty="0">
                <a:solidFill>
                  <a:prstClr val="black"/>
                </a:solidFill>
                <a:cs typeface="Arial" pitchFamily="34" charset="0"/>
              </a:rPr>
              <a:t>Příloha č. 4 - Jmenování hodnotící komise/Pověření k otevírání obálek, posouzení a hodnocení nabídek</a:t>
            </a: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MP - přílohy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18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0651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b="1" dirty="0">
                <a:latin typeface="Arial"/>
                <a:ea typeface="Times New Roman"/>
              </a:rPr>
              <a:t>Soulad předmětu VZ s obsahem </a:t>
            </a:r>
            <a:r>
              <a:rPr lang="cs-CZ" sz="2400" b="1" dirty="0" smtClean="0">
                <a:latin typeface="Arial"/>
                <a:ea typeface="Times New Roman"/>
              </a:rPr>
              <a:t>projektu -  </a:t>
            </a:r>
            <a:r>
              <a:rPr lang="cs-CZ" sz="2400" u="sng" dirty="0" smtClean="0">
                <a:latin typeface="Arial"/>
                <a:ea typeface="Times New Roman"/>
              </a:rPr>
              <a:t>nezakazuje ale přítomnost nezpůsobilých výdajů (např. servisní služby – funkční celek!!!)</a:t>
            </a:r>
            <a:endParaRPr lang="cs-CZ" sz="2400" dirty="0" smtClean="0">
              <a:latin typeface="Arial"/>
              <a:ea typeface="Times New Roman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b="1" dirty="0" smtClean="0">
                <a:latin typeface="Arial"/>
                <a:ea typeface="Times New Roman"/>
              </a:rPr>
              <a:t>Požadavky </a:t>
            </a:r>
            <a:r>
              <a:rPr lang="cs-CZ" sz="2400" b="1" dirty="0">
                <a:latin typeface="Arial"/>
                <a:ea typeface="Times New Roman"/>
              </a:rPr>
              <a:t>na </a:t>
            </a:r>
            <a:r>
              <a:rPr lang="cs-CZ" sz="2400" b="1" dirty="0" smtClean="0">
                <a:latin typeface="Arial"/>
                <a:ea typeface="Times New Roman"/>
              </a:rPr>
              <a:t>publicitu </a:t>
            </a:r>
            <a:r>
              <a:rPr lang="cs-CZ" sz="2400" dirty="0" smtClean="0">
                <a:latin typeface="Arial"/>
                <a:ea typeface="Times New Roman"/>
              </a:rPr>
              <a:t>– nově „Povinnosti </a:t>
            </a:r>
            <a:r>
              <a:rPr lang="cs-CZ" sz="2400" dirty="0">
                <a:latin typeface="Arial"/>
                <a:ea typeface="Times New Roman"/>
              </a:rPr>
              <a:t>příjemců v oblasti publicity se nevztahují na dokumentaci o zakázce (zadávací dokumentace, protokoly z jednání komisí apod</a:t>
            </a:r>
            <a:r>
              <a:rPr lang="cs-CZ" sz="2400" dirty="0" smtClean="0">
                <a:latin typeface="Arial"/>
                <a:ea typeface="Times New Roman"/>
              </a:rPr>
              <a:t>.)“.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b="1" dirty="0" smtClean="0">
                <a:latin typeface="Arial"/>
                <a:ea typeface="Times New Roman"/>
              </a:rPr>
              <a:t>Ustanovení smluvních podmínek:</a:t>
            </a:r>
            <a:endParaRPr lang="cs-CZ" sz="2400" b="1" dirty="0">
              <a:latin typeface="Arial"/>
              <a:ea typeface="Times New Roman"/>
            </a:endParaRPr>
          </a:p>
          <a:p>
            <a:pPr marL="1085850" lvl="1" indent="-457200">
              <a:buFont typeface="Wingdings" panose="05000000000000000000" pitchFamily="2" charset="2"/>
              <a:buChar char="Ø"/>
            </a:pPr>
            <a:r>
              <a:rPr lang="cs-CZ" b="0" dirty="0" smtClean="0">
                <a:solidFill>
                  <a:schemeClr val="tx1"/>
                </a:solidFill>
                <a:latin typeface="Arial"/>
                <a:ea typeface="Times New Roman"/>
              </a:rPr>
              <a:t>Označování </a:t>
            </a:r>
            <a:r>
              <a:rPr lang="cs-CZ" b="0" dirty="0">
                <a:solidFill>
                  <a:schemeClr val="tx1"/>
                </a:solidFill>
                <a:latin typeface="Arial"/>
                <a:ea typeface="Times New Roman"/>
              </a:rPr>
              <a:t>účetních dokladů názvem a číslem projektu</a:t>
            </a:r>
            <a:r>
              <a:rPr lang="cs-CZ" b="0" dirty="0" smtClean="0">
                <a:solidFill>
                  <a:schemeClr val="tx1"/>
                </a:solidFill>
                <a:latin typeface="Arial"/>
                <a:ea typeface="Times New Roman"/>
              </a:rPr>
              <a:t>.</a:t>
            </a:r>
          </a:p>
          <a:p>
            <a:pPr marL="1085850" lvl="1" indent="-457200">
              <a:buFont typeface="Wingdings" panose="05000000000000000000" pitchFamily="2" charset="2"/>
              <a:buChar char="Ø"/>
            </a:pPr>
            <a:r>
              <a:rPr lang="cs-CZ" b="0" dirty="0" smtClean="0">
                <a:solidFill>
                  <a:schemeClr val="tx1"/>
                </a:solidFill>
                <a:latin typeface="Arial"/>
                <a:ea typeface="Times New Roman"/>
              </a:rPr>
              <a:t>Uvedení </a:t>
            </a:r>
            <a:r>
              <a:rPr lang="cs-CZ" b="0" dirty="0">
                <a:solidFill>
                  <a:schemeClr val="tx1"/>
                </a:solidFill>
                <a:latin typeface="Arial"/>
                <a:ea typeface="Times New Roman"/>
              </a:rPr>
              <a:t>povinnosti dodavatele poskytovat informace a dokumentaci oprávněným orgánům do roku 2028</a:t>
            </a:r>
            <a:r>
              <a:rPr lang="cs-CZ" b="0" dirty="0" smtClean="0">
                <a:solidFill>
                  <a:schemeClr val="tx1"/>
                </a:solidFill>
                <a:latin typeface="Arial"/>
                <a:ea typeface="Times New Roman"/>
              </a:rPr>
              <a:t>.</a:t>
            </a:r>
          </a:p>
          <a:p>
            <a:pPr marL="1085850" lvl="1" indent="-457200">
              <a:buFont typeface="Wingdings" panose="05000000000000000000" pitchFamily="2" charset="2"/>
              <a:buChar char="Ø"/>
            </a:pPr>
            <a:r>
              <a:rPr lang="pl-PL" b="0" dirty="0" smtClean="0">
                <a:solidFill>
                  <a:schemeClr val="tx1"/>
                </a:solidFill>
                <a:latin typeface="Arial"/>
                <a:ea typeface="Times New Roman"/>
              </a:rPr>
              <a:t>Ustanovení </a:t>
            </a:r>
            <a:r>
              <a:rPr lang="pl-PL" b="0" dirty="0">
                <a:solidFill>
                  <a:schemeClr val="tx1"/>
                </a:solidFill>
                <a:latin typeface="Arial"/>
                <a:ea typeface="Times New Roman"/>
              </a:rPr>
              <a:t>o archivaci dokladů do roku 2028.</a:t>
            </a:r>
            <a:endParaRPr lang="cs-CZ" b="0" dirty="0" smtClean="0">
              <a:solidFill>
                <a:schemeClr val="tx1"/>
              </a:solidFill>
              <a:latin typeface="Arial"/>
              <a:ea typeface="Times New Roman"/>
            </a:endParaRPr>
          </a:p>
          <a:p>
            <a:pPr marL="1085850" lvl="1" indent="-457200">
              <a:buFont typeface="Wingdings" panose="05000000000000000000" pitchFamily="2" charset="2"/>
              <a:buChar char="Ø"/>
            </a:pPr>
            <a:endParaRPr lang="cs-CZ" sz="3000" dirty="0">
              <a:latin typeface="Times New Roman"/>
              <a:ea typeface="Times New Roman"/>
            </a:endParaRP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/>
              <a:t>Obecná pravidla pro žadatele a </a:t>
            </a:r>
            <a:r>
              <a:rPr lang="cs-CZ" dirty="0" smtClean="0"/>
              <a:t>příjemce – požadavky při zadávání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19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7955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364065"/>
            <a:ext cx="8229600" cy="822642"/>
          </a:xfrm>
        </p:spPr>
        <p:txBody>
          <a:bodyPr/>
          <a:lstStyle/>
          <a:p>
            <a:pPr algn="ctr"/>
            <a:r>
              <a:rPr lang="cs-CZ" dirty="0" smtClean="0"/>
              <a:t>Zadávání veřejných zakázek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5" name="Obrázek 4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9678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3568" y="2485007"/>
            <a:ext cx="8229600" cy="822642"/>
          </a:xfrm>
        </p:spPr>
        <p:txBody>
          <a:bodyPr/>
          <a:lstStyle/>
          <a:p>
            <a:pPr algn="ctr"/>
            <a:r>
              <a:rPr lang="cs-CZ" dirty="0"/>
              <a:t>Kontrola veřejných zakázek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20</a:t>
            </a:fld>
            <a:endParaRPr lang="en-US" dirty="0"/>
          </a:p>
        </p:txBody>
      </p:sp>
      <p:pic>
        <p:nvPicPr>
          <p:cNvPr id="5" name="Obrázek 4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7348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z="2400" b="1" u="sng" dirty="0" smtClean="0"/>
              <a:t>Proces kontroly VZ:</a:t>
            </a:r>
          </a:p>
          <a:p>
            <a:pPr lvl="0"/>
            <a:endParaRPr lang="cs-CZ" sz="2400" dirty="0"/>
          </a:p>
          <a:p>
            <a:pPr marL="457200" lvl="0" indent="-457200">
              <a:spcAft>
                <a:spcPts val="600"/>
              </a:spcAft>
              <a:buFont typeface="+mj-lt"/>
              <a:buAutoNum type="arabicPeriod"/>
            </a:pPr>
            <a:r>
              <a:rPr lang="cs-CZ" sz="2400" b="1" dirty="0" smtClean="0"/>
              <a:t>Povinnosti stanovují Obecná pravidla pro žadatele a příjemce + Podmínky Rozhodnutí </a:t>
            </a:r>
            <a:r>
              <a:rPr lang="cs-CZ" sz="2400" b="1" smtClean="0"/>
              <a:t>(lhůty, finanční </a:t>
            </a:r>
            <a:r>
              <a:rPr lang="cs-CZ" sz="2400" b="1" dirty="0" smtClean="0"/>
              <a:t>opravy)</a:t>
            </a:r>
          </a:p>
          <a:p>
            <a:pPr marL="457200" lvl="0" indent="-457200">
              <a:spcAft>
                <a:spcPts val="600"/>
              </a:spcAft>
              <a:buFont typeface="+mj-lt"/>
              <a:buAutoNum type="arabicPeriod"/>
            </a:pPr>
            <a:r>
              <a:rPr lang="cs-CZ" sz="2400" b="1" dirty="0" smtClean="0"/>
              <a:t>Kontrola VZ probíhá průběžně ve 3 + 2 fázích</a:t>
            </a:r>
            <a:endParaRPr lang="cs-CZ" sz="2400" b="1" dirty="0"/>
          </a:p>
          <a:p>
            <a:pPr marL="457200" lvl="0" indent="-457200">
              <a:spcAft>
                <a:spcPts val="600"/>
              </a:spcAft>
              <a:buFont typeface="+mj-lt"/>
              <a:buAutoNum type="arabicPeriod"/>
            </a:pPr>
            <a:r>
              <a:rPr lang="cs-CZ" sz="2400" b="1" dirty="0"/>
              <a:t>Relevantní dokumentaci o zakázce zadavatel předkládá </a:t>
            </a:r>
            <a:r>
              <a:rPr lang="cs-CZ" sz="2400" b="1" dirty="0" smtClean="0"/>
              <a:t>prostřednictvím MS2014</a:t>
            </a:r>
            <a:r>
              <a:rPr lang="cs-CZ" sz="2400" b="1" dirty="0"/>
              <a:t>+</a:t>
            </a:r>
            <a:endParaRPr lang="cs-CZ" sz="2400" b="1" dirty="0" smtClean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Kontrola veřejných zakázek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21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5018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z="2400" b="1" u="sng" dirty="0" smtClean="0"/>
              <a:t>Proces kontroly VZ:</a:t>
            </a:r>
          </a:p>
          <a:p>
            <a:pPr lvl="0"/>
            <a:endParaRPr lang="cs-CZ" sz="2400" dirty="0" smtClean="0"/>
          </a:p>
          <a:p>
            <a:pPr lvl="0"/>
            <a:r>
              <a:rPr lang="cs-CZ" sz="2400" b="1" dirty="0" smtClean="0"/>
              <a:t>1. Fáze = kontrola zadávacích podmínek VZ</a:t>
            </a:r>
          </a:p>
          <a:p>
            <a:pPr marL="342900" lvl="0" indent="-342900" algn="just">
              <a:buFontTx/>
              <a:buChar char="-"/>
            </a:pPr>
            <a:r>
              <a:rPr lang="cs-CZ" sz="2400" dirty="0" smtClean="0"/>
              <a:t>předložení zadávacích podmínek </a:t>
            </a:r>
            <a:r>
              <a:rPr lang="cs-CZ" sz="2400" dirty="0"/>
              <a:t>VZ </a:t>
            </a:r>
            <a:r>
              <a:rPr lang="cs-CZ" sz="2400" dirty="0" smtClean="0"/>
              <a:t>k </a:t>
            </a:r>
            <a:r>
              <a:rPr lang="cs-CZ" sz="2400" dirty="0"/>
              <a:t>posouzení </a:t>
            </a:r>
            <a:r>
              <a:rPr lang="cs-CZ" sz="2400" dirty="0" smtClean="0"/>
              <a:t>a konzultaci </a:t>
            </a:r>
            <a:r>
              <a:rPr lang="cs-CZ" sz="2400" dirty="0"/>
              <a:t>CRR 10 pracovních dní před plánovaným zahájením </a:t>
            </a:r>
            <a:r>
              <a:rPr lang="cs-CZ" sz="2400" dirty="0" smtClean="0"/>
              <a:t>zadávacího/výběrového řízení</a:t>
            </a:r>
          </a:p>
          <a:p>
            <a:pPr marL="342900" lvl="0" indent="-342900" algn="just">
              <a:buFontTx/>
              <a:buChar char="-"/>
            </a:pPr>
            <a:r>
              <a:rPr lang="cs-CZ" sz="2400" dirty="0" smtClean="0"/>
              <a:t>pro zakázky zadávané dle zákona o veřejných zakázkách se jedná o povinnost, pro VZMR se jedná o doporučení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Kontrola veřejných zakázek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22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4849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cs-CZ" sz="2400" b="1" u="sng" dirty="0" smtClean="0"/>
              <a:t>Proces kontroly VZ:</a:t>
            </a:r>
          </a:p>
          <a:p>
            <a:pPr lvl="0"/>
            <a:endParaRPr lang="cs-CZ" sz="2400" dirty="0" smtClean="0"/>
          </a:p>
          <a:p>
            <a:pPr lvl="0" algn="just"/>
            <a:r>
              <a:rPr lang="cs-CZ" sz="2400" b="1" dirty="0" smtClean="0"/>
              <a:t>2. Fáze = kontrola průběhu zad. řízení před uzavřením smlouvy</a:t>
            </a:r>
          </a:p>
          <a:p>
            <a:pPr marL="342900" lvl="0" indent="-342900" algn="just">
              <a:buFontTx/>
              <a:buChar char="-"/>
            </a:pPr>
            <a:r>
              <a:rPr lang="cs-CZ" sz="2400" dirty="0"/>
              <a:t>předložení </a:t>
            </a:r>
            <a:r>
              <a:rPr lang="cs-CZ" sz="2400" dirty="0" smtClean="0"/>
              <a:t>dokumentace </a:t>
            </a:r>
            <a:r>
              <a:rPr lang="cs-CZ" sz="2400" dirty="0"/>
              <a:t>k průběhu zadávacího řízení před uzavřením smlouvy na plnění </a:t>
            </a:r>
            <a:r>
              <a:rPr lang="cs-CZ" sz="2400" dirty="0" smtClean="0"/>
              <a:t>zakázky ke kontrole CRR</a:t>
            </a:r>
            <a:endParaRPr lang="cs-CZ" sz="2400" dirty="0"/>
          </a:p>
          <a:p>
            <a:pPr marL="342900" lvl="0" indent="-342900" algn="just">
              <a:buFontTx/>
              <a:buChar char="-"/>
            </a:pPr>
            <a:r>
              <a:rPr lang="cs-CZ" sz="2400" dirty="0" smtClean="0"/>
              <a:t>pro zakázky zadávané dle zákona o veřejných zakázkách se jedná o povinnost, pro VZMR se jedná o doporučení</a:t>
            </a:r>
          </a:p>
          <a:p>
            <a:pPr marL="342900" lvl="0" indent="-342900" algn="just">
              <a:buFontTx/>
              <a:buChar char="-"/>
            </a:pPr>
            <a:r>
              <a:rPr lang="cs-CZ" sz="2400" dirty="0" smtClean="0"/>
              <a:t>kontroluje se kompletní dokumentace, vítězná nabídka a nabídky všech vyloučených uchazečů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Kontrola veřejných zakázek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23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9790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cs-CZ" sz="2400" b="1" dirty="0" smtClean="0"/>
          </a:p>
          <a:p>
            <a:pPr lvl="0"/>
            <a:r>
              <a:rPr lang="cs-CZ" sz="2400" b="1" dirty="0" smtClean="0"/>
              <a:t>Proces kontroly VZ:</a:t>
            </a:r>
          </a:p>
          <a:p>
            <a:pPr lvl="0"/>
            <a:endParaRPr lang="cs-CZ" sz="2400" dirty="0" smtClean="0"/>
          </a:p>
          <a:p>
            <a:pPr lvl="0"/>
            <a:r>
              <a:rPr lang="cs-CZ" sz="2400" b="1" dirty="0" smtClean="0"/>
              <a:t>3. Fáze = kontrola dokončení zadávacího řízení</a:t>
            </a:r>
          </a:p>
          <a:p>
            <a:pPr marL="342900" lvl="0" indent="-342900">
              <a:buFontTx/>
              <a:buChar char="-"/>
            </a:pPr>
            <a:r>
              <a:rPr lang="cs-CZ" sz="2400" dirty="0" smtClean="0"/>
              <a:t>musí proběhnout vždy před schválením první žádosti o platbu</a:t>
            </a:r>
          </a:p>
          <a:p>
            <a:pPr marL="342900" lvl="0" indent="-342900">
              <a:buFontTx/>
              <a:buChar char="-"/>
            </a:pPr>
            <a:r>
              <a:rPr lang="cs-CZ" sz="2400" dirty="0" smtClean="0"/>
              <a:t>po dokončení kontroly je zasíláno stanovisko CRR ke kontrole</a:t>
            </a:r>
          </a:p>
          <a:p>
            <a:pPr lvl="0"/>
            <a:r>
              <a:rPr lang="cs-CZ" sz="2400" dirty="0" smtClean="0"/>
              <a:t> </a:t>
            </a:r>
            <a:endParaRPr lang="cs-CZ" sz="24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Kontrola veřejných zakázek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24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7655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cs-CZ" sz="2400" b="1" dirty="0" smtClean="0"/>
          </a:p>
          <a:p>
            <a:pPr lvl="0"/>
            <a:r>
              <a:rPr lang="cs-CZ" sz="2400" b="1" dirty="0" smtClean="0"/>
              <a:t>Proces kontroly VZ:</a:t>
            </a:r>
          </a:p>
          <a:p>
            <a:pPr lvl="0"/>
            <a:endParaRPr lang="cs-CZ" sz="2400" dirty="0" smtClean="0"/>
          </a:p>
          <a:p>
            <a:pPr lvl="0"/>
            <a:r>
              <a:rPr lang="cs-CZ" sz="2400" b="1" dirty="0"/>
              <a:t>4</a:t>
            </a:r>
            <a:r>
              <a:rPr lang="cs-CZ" sz="2400" b="1" dirty="0" smtClean="0"/>
              <a:t>. Fáze = kontrola dodatku ke smlouvě před jeho uzavřením</a:t>
            </a:r>
          </a:p>
          <a:p>
            <a:pPr marL="342900" lvl="0" indent="-342900">
              <a:buFontTx/>
              <a:buChar char="-"/>
            </a:pPr>
            <a:r>
              <a:rPr lang="cs-CZ" sz="2400" dirty="0"/>
              <a:t>dle Pravidel je stanovena povinnost předložit </a:t>
            </a:r>
            <a:r>
              <a:rPr lang="cs-CZ" sz="2400" dirty="0" smtClean="0"/>
              <a:t>dodatek ke smlouvě před jeho uzavřením ke </a:t>
            </a:r>
            <a:r>
              <a:rPr lang="cs-CZ" sz="2400" dirty="0"/>
              <a:t>kontrole CRR</a:t>
            </a:r>
          </a:p>
          <a:p>
            <a:pPr marL="342900" lvl="0" indent="-342900">
              <a:buFontTx/>
              <a:buChar char="-"/>
            </a:pPr>
            <a:r>
              <a:rPr lang="cs-CZ" sz="2400" dirty="0"/>
              <a:t>pro zakázky zadávané dle zákona o veřejných zakázkách se jedná o povinnost, pro VZMR se jedná o doporučení</a:t>
            </a:r>
          </a:p>
          <a:p>
            <a:pPr lvl="0"/>
            <a:r>
              <a:rPr lang="cs-CZ" sz="2400" dirty="0" smtClean="0"/>
              <a:t> </a:t>
            </a:r>
            <a:endParaRPr lang="cs-CZ" sz="24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Kontrola veřejných zakázek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25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7773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cs-CZ" sz="2400" b="1" dirty="0" smtClean="0"/>
          </a:p>
          <a:p>
            <a:pPr lvl="0"/>
            <a:r>
              <a:rPr lang="cs-CZ" sz="2400" b="1" dirty="0" smtClean="0"/>
              <a:t>Proces kontroly VZ:</a:t>
            </a:r>
          </a:p>
          <a:p>
            <a:pPr lvl="0"/>
            <a:endParaRPr lang="cs-CZ" sz="2400" dirty="0" smtClean="0"/>
          </a:p>
          <a:p>
            <a:pPr lvl="0"/>
            <a:r>
              <a:rPr lang="cs-CZ" sz="2400" b="1" dirty="0" smtClean="0"/>
              <a:t>5. Fáze = kontrola uzavřeného dodatku</a:t>
            </a:r>
          </a:p>
          <a:p>
            <a:pPr marL="342900" lvl="0" indent="-342900">
              <a:buFontTx/>
              <a:buChar char="-"/>
            </a:pPr>
            <a:r>
              <a:rPr lang="cs-CZ" sz="2400" dirty="0"/>
              <a:t>musí proběhnout vždy před schválením </a:t>
            </a:r>
            <a:r>
              <a:rPr lang="cs-CZ" sz="2400" dirty="0" smtClean="0"/>
              <a:t>nejbližší (zpravidla první) </a:t>
            </a:r>
            <a:r>
              <a:rPr lang="cs-CZ" sz="2400" dirty="0"/>
              <a:t>žádosti o platbu</a:t>
            </a:r>
          </a:p>
          <a:p>
            <a:pPr lvl="0"/>
            <a:r>
              <a:rPr lang="cs-CZ" sz="2400" dirty="0" smtClean="0"/>
              <a:t> </a:t>
            </a:r>
            <a:endParaRPr lang="cs-CZ" sz="24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Kontrola veřejných zakázek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26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6198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cs-CZ" sz="2000" b="1" dirty="0" smtClean="0"/>
              <a:t>Proces kontroly VZ:</a:t>
            </a:r>
          </a:p>
          <a:p>
            <a:pPr algn="just"/>
            <a:r>
              <a:rPr lang="cs-CZ" sz="2000" dirty="0"/>
              <a:t>Pokud </a:t>
            </a:r>
            <a:endParaRPr lang="cs-CZ" sz="2000" dirty="0" smtClean="0"/>
          </a:p>
          <a:p>
            <a:pPr algn="just"/>
            <a:r>
              <a:rPr lang="cs-CZ" sz="2000" dirty="0" smtClean="0"/>
              <a:t>a) smlouva </a:t>
            </a:r>
            <a:r>
              <a:rPr lang="cs-CZ" sz="2000" dirty="0"/>
              <a:t>na plnění zakázky byla uzavřena před schválením právního aktu, </a:t>
            </a:r>
            <a:r>
              <a:rPr lang="cs-CZ" sz="2000" dirty="0" smtClean="0"/>
              <a:t>nebo </a:t>
            </a:r>
          </a:p>
          <a:p>
            <a:pPr algn="just"/>
            <a:r>
              <a:rPr lang="cs-CZ" sz="2000" dirty="0" smtClean="0"/>
              <a:t>b) zadávací/výběrové řízení </a:t>
            </a:r>
            <a:r>
              <a:rPr lang="cs-CZ" sz="2000" dirty="0"/>
              <a:t>bylo zahájeno před schválením právního aktu, </a:t>
            </a:r>
            <a:r>
              <a:rPr lang="cs-CZ" sz="2000" dirty="0" smtClean="0"/>
              <a:t>nebo </a:t>
            </a:r>
          </a:p>
          <a:p>
            <a:pPr algn="just"/>
            <a:r>
              <a:rPr lang="cs-CZ" sz="2000" dirty="0" smtClean="0"/>
              <a:t>c) </a:t>
            </a:r>
            <a:r>
              <a:rPr lang="cs-CZ" sz="2000" dirty="0"/>
              <a:t>dodatek ke smlouvě na plnění zakázky byl uzavřen před </a:t>
            </a:r>
            <a:r>
              <a:rPr lang="cs-CZ" sz="2000" dirty="0" smtClean="0"/>
              <a:t>schválením právního </a:t>
            </a:r>
            <a:r>
              <a:rPr lang="cs-CZ" sz="2000" dirty="0"/>
              <a:t>aktu, </a:t>
            </a:r>
            <a:r>
              <a:rPr lang="cs-CZ" sz="2000" dirty="0" smtClean="0"/>
              <a:t> </a:t>
            </a:r>
          </a:p>
          <a:p>
            <a:pPr algn="just"/>
            <a:r>
              <a:rPr lang="cs-CZ" sz="2000" b="1" dirty="0" smtClean="0"/>
              <a:t>neplatí </a:t>
            </a:r>
            <a:r>
              <a:rPr lang="cs-CZ" sz="2000" b="1" dirty="0"/>
              <a:t>povinnost </a:t>
            </a:r>
            <a:r>
              <a:rPr lang="cs-CZ" sz="2000" b="1" dirty="0" smtClean="0"/>
              <a:t>předložit </a:t>
            </a:r>
            <a:r>
              <a:rPr lang="cs-CZ" sz="2000" b="1" dirty="0"/>
              <a:t>CRR </a:t>
            </a:r>
            <a:r>
              <a:rPr lang="cs-CZ" sz="2000" b="1" dirty="0" smtClean="0"/>
              <a:t>příslušnou dokumentaci ke </a:t>
            </a:r>
            <a:r>
              <a:rPr lang="cs-CZ" sz="2000" b="1" dirty="0"/>
              <a:t>kontrole před </a:t>
            </a:r>
            <a:r>
              <a:rPr lang="cs-CZ" sz="2000" b="1" dirty="0" smtClean="0"/>
              <a:t>zahájením řízení / uzavřením smlouvy / podpisem dodatku. </a:t>
            </a:r>
          </a:p>
          <a:p>
            <a:pPr algn="just">
              <a:spcBef>
                <a:spcPts val="0"/>
              </a:spcBef>
              <a:spcAft>
                <a:spcPts val="0"/>
              </a:spcAft>
            </a:pPr>
            <a:endParaRPr lang="cs-CZ" sz="2000" dirty="0" smtClean="0"/>
          </a:p>
          <a:p>
            <a:pPr algn="just"/>
            <a:r>
              <a:rPr lang="cs-CZ" sz="2000" dirty="0" smtClean="0"/>
              <a:t>V takovém </a:t>
            </a:r>
            <a:r>
              <a:rPr lang="cs-CZ" sz="2000" dirty="0"/>
              <a:t>případě zadavatel přiloží </a:t>
            </a:r>
            <a:r>
              <a:rPr lang="cs-CZ" sz="2000" dirty="0" smtClean="0"/>
              <a:t>příslušnou dokumentaci k žádosti </a:t>
            </a:r>
            <a:r>
              <a:rPr lang="cs-CZ" sz="2000" dirty="0"/>
              <a:t>o </a:t>
            </a:r>
            <a:r>
              <a:rPr lang="cs-CZ" sz="2000" dirty="0" smtClean="0"/>
              <a:t>podporu, a to bez ohledu </a:t>
            </a:r>
            <a:r>
              <a:rPr lang="cs-CZ" sz="2000" dirty="0"/>
              <a:t>na hodnotu původní </a:t>
            </a:r>
            <a:r>
              <a:rPr lang="cs-CZ" sz="2000" dirty="0" smtClean="0"/>
              <a:t>zakázky</a:t>
            </a:r>
            <a:r>
              <a:rPr lang="pl-PL" sz="2000" dirty="0" smtClean="0"/>
              <a:t>.</a:t>
            </a:r>
            <a:r>
              <a:rPr lang="cs-CZ" sz="2000" dirty="0" smtClean="0"/>
              <a:t> </a:t>
            </a:r>
            <a:endParaRPr lang="cs-CZ" sz="20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Kontrola veřejných zakázek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27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2823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6341" y="1264906"/>
            <a:ext cx="7383470" cy="3730175"/>
          </a:xfrm>
        </p:spPr>
        <p:txBody>
          <a:bodyPr>
            <a:normAutofit/>
          </a:bodyPr>
          <a:lstStyle/>
          <a:p>
            <a:r>
              <a:rPr lang="cs-CZ" dirty="0" smtClean="0"/>
              <a:t>Děkuji za pozornost.</a:t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sz="2400" dirty="0"/>
              <a:t>Mgr. Ivo Lukš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sz="2400" dirty="0" smtClean="0"/>
              <a:t>Mgr. Pavel Moravčík</a:t>
            </a:r>
            <a:r>
              <a:rPr lang="cs-CZ" dirty="0"/>
              <a:t/>
            </a:r>
            <a:br>
              <a:rPr lang="cs-CZ" dirty="0"/>
            </a:b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28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3386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986375" y="1798193"/>
            <a:ext cx="7700425" cy="4819290"/>
          </a:xfrm>
        </p:spPr>
        <p:txBody>
          <a:bodyPr>
            <a:normAutofit/>
          </a:bodyPr>
          <a:lstStyle/>
          <a:p>
            <a:pPr algn="just"/>
            <a:r>
              <a:rPr lang="cs-CZ" sz="2000" dirty="0" smtClean="0"/>
              <a:t>Pokud </a:t>
            </a:r>
            <a:r>
              <a:rPr lang="cs-CZ" sz="2000" dirty="0"/>
              <a:t>příjemce podpory realizuje projekt prostřednictvím zakázky na dodání zboží, poskytnutí služeb nebo provedení stavebních prací, je povinen řídit se </a:t>
            </a:r>
            <a:endParaRPr lang="cs-CZ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b="1" dirty="0" smtClean="0"/>
              <a:t>principy </a:t>
            </a:r>
            <a:r>
              <a:rPr lang="cs-CZ" sz="2000" b="1" dirty="0"/>
              <a:t>transparentnosti, rovného zacházení a nediskriminace, </a:t>
            </a:r>
            <a:endParaRPr lang="cs-CZ" sz="20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b="1" dirty="0" smtClean="0"/>
              <a:t>a </a:t>
            </a:r>
            <a:r>
              <a:rPr lang="cs-CZ" sz="2000" b="1" dirty="0"/>
              <a:t>dále pak principy hospodárnosti, efektivnosti a účelnosti </a:t>
            </a:r>
            <a:r>
              <a:rPr lang="cs-CZ" sz="2000" b="1" dirty="0" smtClean="0"/>
              <a:t>(tzv. 3E) podle </a:t>
            </a:r>
            <a:r>
              <a:rPr lang="cs-CZ" sz="2000" b="1" dirty="0"/>
              <a:t>zákona č. 320/2001 Sb., o finanční kontrole. </a:t>
            </a:r>
            <a:endParaRPr lang="cs-CZ" sz="2000" b="1" dirty="0" smtClean="0"/>
          </a:p>
          <a:p>
            <a:pPr algn="just"/>
            <a:r>
              <a:rPr lang="cs-CZ" sz="2000" dirty="0" smtClean="0"/>
              <a:t>Při </a:t>
            </a:r>
            <a:r>
              <a:rPr lang="cs-CZ" sz="2000" dirty="0"/>
              <a:t>zadávání veřejné zakázky postupuje v souladu se </a:t>
            </a:r>
            <a:r>
              <a:rPr lang="cs-CZ" sz="2000" b="1" dirty="0"/>
              <a:t>zákonem </a:t>
            </a:r>
            <a:r>
              <a:rPr lang="cs-CZ" sz="2000" b="1" dirty="0" smtClean="0"/>
              <a:t>č.137/2006 </a:t>
            </a:r>
            <a:r>
              <a:rPr lang="cs-CZ" sz="2000" b="1" dirty="0"/>
              <a:t>Sb., o veřejných zakázkách</a:t>
            </a:r>
            <a:r>
              <a:rPr lang="cs-CZ" sz="2000" dirty="0"/>
              <a:t>. V případě zakázek nespadajících pod působnost zákona č. 137/2006 Sb., o veřejných zakázkách je povinen řídit se </a:t>
            </a:r>
            <a:r>
              <a:rPr lang="cs-CZ" sz="2000" b="1" dirty="0"/>
              <a:t>Metodickým pokynem pro oblast zadávání zakázek pro </a:t>
            </a:r>
            <a:r>
              <a:rPr lang="cs-CZ" sz="2000" b="1" dirty="0" smtClean="0"/>
              <a:t>programové </a:t>
            </a:r>
            <a:r>
              <a:rPr lang="cs-CZ" sz="2000" b="1" dirty="0"/>
              <a:t>období 2014-2020 </a:t>
            </a:r>
            <a:r>
              <a:rPr lang="cs-CZ" sz="2000" dirty="0" smtClean="0"/>
              <a:t>vydaným </a:t>
            </a:r>
            <a:r>
              <a:rPr lang="cs-CZ" sz="2000" dirty="0"/>
              <a:t>dne 15. ledna 2014 na základě usnesení vlády ČR č. 44/2014 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57200" y="562188"/>
            <a:ext cx="8229600" cy="822325"/>
          </a:xfrm>
        </p:spPr>
        <p:txBody>
          <a:bodyPr>
            <a:normAutofit fontScale="90000"/>
          </a:bodyPr>
          <a:lstStyle/>
          <a:p>
            <a:pPr algn="ctr"/>
            <a:r>
              <a:rPr lang="cs-CZ" b="0" dirty="0" smtClean="0"/>
              <a:t> </a:t>
            </a:r>
            <a:r>
              <a:rPr lang="cs-CZ" dirty="0"/>
              <a:t>Metodika řízení programů </a:t>
            </a:r>
            <a:r>
              <a:rPr lang="cs-CZ" b="0" dirty="0"/>
              <a:t/>
            </a:r>
            <a:br>
              <a:rPr lang="cs-CZ" b="0" dirty="0"/>
            </a:br>
            <a:r>
              <a:rPr lang="cs-CZ" dirty="0"/>
              <a:t>v programovém období </a:t>
            </a:r>
            <a:r>
              <a:rPr lang="cs-CZ" dirty="0" smtClean="0"/>
              <a:t>2014–2020 (NOK) 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2939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cs-CZ" sz="2800" b="1" dirty="0" smtClean="0"/>
              <a:t>Pravidla zadávání veřejných zakázek jsou stanovena v:</a:t>
            </a:r>
          </a:p>
          <a:p>
            <a:pPr lvl="0"/>
            <a:endParaRPr lang="cs-CZ" dirty="0"/>
          </a:p>
          <a:p>
            <a:pPr marL="342900" lvl="0" indent="-342900">
              <a:buAutoNum type="arabicParenR"/>
            </a:pPr>
            <a:r>
              <a:rPr lang="cs-CZ" sz="2400" b="1" u="sng" dirty="0" smtClean="0"/>
              <a:t>Zákon č. 137/2006 Sb., o veřejných zakázkách </a:t>
            </a:r>
            <a:r>
              <a:rPr lang="cs-CZ" sz="2400" dirty="0" smtClean="0"/>
              <a:t>– nadlimitní a podlimitní VZ </a:t>
            </a:r>
          </a:p>
          <a:p>
            <a:pPr lvl="0" algn="ctr"/>
            <a:r>
              <a:rPr lang="cs-CZ" sz="2400" dirty="0" smtClean="0"/>
              <a:t>(duben 2016 však zcela nový zákon)</a:t>
            </a:r>
          </a:p>
          <a:p>
            <a:pPr marL="342900" lvl="0" indent="-342900">
              <a:buAutoNum type="arabicParenR"/>
            </a:pPr>
            <a:r>
              <a:rPr lang="cs-CZ" sz="2400" b="1" u="sng" dirty="0" smtClean="0"/>
              <a:t>Metodický pokyn </a:t>
            </a:r>
            <a:r>
              <a:rPr lang="cs-CZ" sz="2400" b="1" u="sng" dirty="0"/>
              <a:t>pro oblast zadávání zakázek pro programové období 2014 – </a:t>
            </a:r>
            <a:r>
              <a:rPr lang="cs-CZ" sz="2400" b="1" u="sng" dirty="0" smtClean="0"/>
              <a:t>2020 (MP)</a:t>
            </a:r>
            <a:r>
              <a:rPr lang="cs-CZ" sz="2400" dirty="0" smtClean="0"/>
              <a:t> – veřejné zakázky malého rozsahu (VZMR), zakázky malé hodnoty, zakázky vyšší hodnoty </a:t>
            </a:r>
          </a:p>
          <a:p>
            <a:pPr marL="342900" lvl="0" indent="-342900">
              <a:buAutoNum type="arabicParenR"/>
            </a:pPr>
            <a:r>
              <a:rPr lang="cs-CZ" sz="2400" b="1" u="sng" dirty="0" smtClean="0"/>
              <a:t>Obecná pravidla pro žadatele a příjemce </a:t>
            </a:r>
            <a:r>
              <a:rPr lang="cs-CZ" sz="2400" dirty="0" smtClean="0"/>
              <a:t>– kapitola 5 a 6 – další pravidla stanovená poskytovatelem dotace</a:t>
            </a:r>
            <a:endParaRPr lang="en-US" sz="24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Zadávání veřejných </a:t>
            </a:r>
            <a:r>
              <a:rPr lang="cs-CZ" dirty="0" smtClean="0"/>
              <a:t>zakázek - pravidla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4090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defTabSz="914400">
              <a:spcAft>
                <a:spcPts val="0"/>
              </a:spcAft>
            </a:pPr>
            <a:endParaRPr lang="cs-CZ" sz="2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Zakázka </a:t>
            </a:r>
            <a:r>
              <a:rPr lang="cs-CZ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malé hodnoty </a:t>
            </a:r>
            <a:r>
              <a:rPr lang="cs-CZ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(ZMH)</a:t>
            </a:r>
            <a:endParaRPr lang="cs-CZ" sz="2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742950" lvl="1" indent="-285750" defTabSz="914400">
              <a:spcBef>
                <a:spcPct val="20000"/>
              </a:spcBef>
              <a:buFont typeface="Wingdings" panose="05000000000000000000" pitchFamily="2" charset="2"/>
              <a:buChar char="Ø"/>
            </a:pPr>
            <a:r>
              <a:rPr lang="cs-CZ" sz="1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předpokládaná hodnota nedosáhne 2.000.000,- Kč bez DPH v případě zakázky na dodávky a/nebo služby </a:t>
            </a:r>
            <a:r>
              <a:rPr lang="cs-CZ" sz="1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 6.000.000</a:t>
            </a:r>
            <a:r>
              <a:rPr lang="cs-CZ" sz="1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, Kč v případě stavebních </a:t>
            </a:r>
            <a:r>
              <a:rPr lang="cs-CZ" sz="1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prací</a:t>
            </a:r>
            <a:endParaRPr lang="cs-CZ" sz="18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742950" lvl="1" indent="-285750" defTabSz="914400">
              <a:spcBef>
                <a:spcPct val="20000"/>
              </a:spcBef>
              <a:buFont typeface="Wingdings" panose="05000000000000000000" pitchFamily="2" charset="2"/>
              <a:buChar char="Ø"/>
            </a:pPr>
            <a:endParaRPr lang="cs-CZ" sz="2400" b="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Zakázka </a:t>
            </a:r>
            <a:r>
              <a:rPr lang="cs-CZ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vyšší </a:t>
            </a:r>
            <a:r>
              <a:rPr lang="cs-CZ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hodnoty (ZVH) </a:t>
            </a:r>
            <a:endParaRPr lang="cs-CZ" sz="2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742950" lvl="1" indent="-285750" defTabSz="914400">
              <a:spcBef>
                <a:spcPct val="20000"/>
              </a:spcBef>
              <a:buFont typeface="Wingdings" panose="05000000000000000000" pitchFamily="2" charset="2"/>
              <a:buChar char="Ø"/>
            </a:pPr>
            <a:r>
              <a:rPr lang="cs-CZ" sz="1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předpokládaná hodnota činí </a:t>
            </a:r>
            <a:r>
              <a:rPr lang="cs-CZ" sz="1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nejméně </a:t>
            </a:r>
            <a:r>
              <a:rPr lang="cs-CZ" sz="1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2.000.000,- Kč bez DPH </a:t>
            </a:r>
            <a:r>
              <a:rPr lang="cs-CZ" sz="1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 6.000.000</a:t>
            </a:r>
            <a:r>
              <a:rPr lang="cs-CZ" sz="1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, Kč v případě stavebních </a:t>
            </a:r>
            <a:r>
              <a:rPr lang="cs-CZ" sz="1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prací</a:t>
            </a:r>
            <a:endParaRPr lang="cs-CZ" sz="18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 smtClean="0"/>
              <a:t>MP – výše předpokládané hodnoty VZ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6785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CEC906E6-11C7-4B13-B114-4D2D0742D1F9}" type="slidenum">
              <a:rPr lang="cs-CZ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6</a:t>
            </a:fld>
            <a:endParaRPr lang="cs-CZ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468313" y="1366269"/>
            <a:ext cx="8229600" cy="4319587"/>
          </a:xfrm>
          <a:prstGeom prst="rect">
            <a:avLst/>
          </a:prstGeom>
        </p:spPr>
        <p:txBody>
          <a:bodyPr/>
          <a:lstStyle>
            <a:lvl1pPr algn="l" eaLnBrk="0" hangingPunct="0">
              <a:buSzPct val="80000"/>
              <a:buBlip>
                <a:blip r:embed="rId3"/>
              </a:buBlip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buSzPct val="80000"/>
              <a:buBlip>
                <a:blip r:embed="rId4"/>
              </a:buBlip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buSzPct val="80000"/>
              <a:buBlip>
                <a:blip r:embed="rId5"/>
              </a:buBlip>
              <a:defRPr sz="2000" b="1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buSzPct val="80000"/>
              <a:buBlip>
                <a:blip r:embed="rId6"/>
              </a:buBlip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buSzPct val="80000"/>
              <a:buBlip>
                <a:blip r:embed="rId6"/>
              </a:buBlip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80000"/>
              <a:buBlip>
                <a:blip r:embed="rId6"/>
              </a:buBlip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80000"/>
              <a:buBlip>
                <a:blip r:embed="rId6"/>
              </a:buBlip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80000"/>
              <a:buBlip>
                <a:blip r:embed="rId6"/>
              </a:buBlip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80000"/>
              <a:buBlip>
                <a:blip r:embed="rId6"/>
              </a:buBlip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FontTx/>
              <a:buNone/>
              <a:defRPr/>
            </a:pPr>
            <a:r>
              <a:rPr lang="cs-CZ" i="0" dirty="0" smtClean="0">
                <a:latin typeface="+mn-lt"/>
              </a:rPr>
              <a:t>MP stanoví pro </a:t>
            </a:r>
            <a:r>
              <a:rPr lang="cs-CZ" i="0" u="sng" dirty="0" smtClean="0">
                <a:latin typeface="+mn-lt"/>
              </a:rPr>
              <a:t>veřejného a dotovaného zadavatele</a:t>
            </a:r>
            <a:r>
              <a:rPr lang="cs-CZ" i="0" dirty="0" smtClean="0">
                <a:latin typeface="+mn-lt"/>
              </a:rPr>
              <a:t> při zadávání VZMR následující limity:</a:t>
            </a:r>
            <a:endParaRPr lang="cs-CZ" i="0" dirty="0">
              <a:latin typeface="+mn-lt"/>
            </a:endParaRPr>
          </a:p>
          <a:p>
            <a:pPr>
              <a:spcAft>
                <a:spcPts val="1200"/>
              </a:spcAft>
              <a:buNone/>
              <a:defRPr/>
            </a:pPr>
            <a:r>
              <a:rPr lang="cs-CZ" b="0" dirty="0" smtClean="0">
                <a:latin typeface="+mn-lt"/>
              </a:rPr>
              <a:t>	- </a:t>
            </a:r>
            <a:r>
              <a:rPr lang="cs-CZ" b="0" i="0" dirty="0" smtClean="0">
                <a:latin typeface="+mn-lt"/>
              </a:rPr>
              <a:t>méně než </a:t>
            </a:r>
            <a:r>
              <a:rPr lang="cs-CZ" b="0" i="0" dirty="0">
                <a:latin typeface="+mn-lt"/>
              </a:rPr>
              <a:t>400.000,- bez DPH </a:t>
            </a:r>
            <a:r>
              <a:rPr lang="cs-CZ" b="0" i="0" dirty="0" smtClean="0">
                <a:latin typeface="+mn-lt"/>
              </a:rPr>
              <a:t>= ZMH, nespadající pod pravidla MP, lze realizovat </a:t>
            </a:r>
            <a:r>
              <a:rPr lang="cs-CZ" b="0" i="0" u="sng" dirty="0" smtClean="0">
                <a:latin typeface="+mn-lt"/>
              </a:rPr>
              <a:t>přímý </a:t>
            </a:r>
            <a:r>
              <a:rPr lang="cs-CZ" b="0" i="0" u="sng" dirty="0">
                <a:latin typeface="+mn-lt"/>
              </a:rPr>
              <a:t>nákup</a:t>
            </a:r>
            <a:r>
              <a:rPr lang="cs-CZ" b="0" i="0" dirty="0">
                <a:latin typeface="+mn-lt"/>
              </a:rPr>
              <a:t> nebo </a:t>
            </a:r>
            <a:r>
              <a:rPr lang="cs-CZ" b="0" i="0" dirty="0" smtClean="0">
                <a:latin typeface="+mn-lt"/>
              </a:rPr>
              <a:t>objednávku</a:t>
            </a:r>
            <a:endParaRPr lang="cs-CZ" b="0" i="0" dirty="0">
              <a:latin typeface="+mn-lt"/>
            </a:endParaRPr>
          </a:p>
          <a:p>
            <a:pPr>
              <a:spcAft>
                <a:spcPts val="1200"/>
              </a:spcAft>
              <a:buNone/>
              <a:defRPr/>
            </a:pPr>
            <a:r>
              <a:rPr lang="cs-CZ" b="0" dirty="0" smtClean="0">
                <a:latin typeface="+mn-lt"/>
              </a:rPr>
              <a:t>	- </a:t>
            </a:r>
            <a:r>
              <a:rPr lang="cs-CZ" b="0" i="0" dirty="0" smtClean="0">
                <a:latin typeface="+mn-lt"/>
              </a:rPr>
              <a:t>od </a:t>
            </a:r>
            <a:r>
              <a:rPr lang="cs-CZ" b="0" i="0" dirty="0">
                <a:latin typeface="+mn-lt"/>
              </a:rPr>
              <a:t>400.000,- bez DPH do 2.000.000,- bez DPH </a:t>
            </a:r>
            <a:r>
              <a:rPr lang="cs-CZ" b="0" i="0" dirty="0" smtClean="0">
                <a:latin typeface="+mn-lt"/>
              </a:rPr>
              <a:t>= ZMH dle MP, nutné soutěžit postupem </a:t>
            </a:r>
            <a:r>
              <a:rPr lang="cs-CZ" b="0" i="0" dirty="0">
                <a:latin typeface="+mn-lt"/>
              </a:rPr>
              <a:t>dle </a:t>
            </a:r>
            <a:r>
              <a:rPr lang="cs-CZ" b="0" i="0" dirty="0" smtClean="0">
                <a:latin typeface="+mn-lt"/>
              </a:rPr>
              <a:t>MP (zejm. Kapitola 7)</a:t>
            </a:r>
            <a:endParaRPr lang="cs-CZ" b="0" i="0" dirty="0">
              <a:latin typeface="+mn-lt"/>
            </a:endParaRPr>
          </a:p>
          <a:p>
            <a:pPr>
              <a:spcAft>
                <a:spcPts val="1200"/>
              </a:spcAft>
              <a:buNone/>
              <a:defRPr/>
            </a:pPr>
            <a:r>
              <a:rPr lang="cs-CZ" b="0" dirty="0" smtClean="0">
                <a:latin typeface="+mn-lt"/>
              </a:rPr>
              <a:t>	- </a:t>
            </a:r>
            <a:r>
              <a:rPr lang="cs-CZ" b="0" i="0" dirty="0" smtClean="0">
                <a:latin typeface="+mn-lt"/>
              </a:rPr>
              <a:t>od </a:t>
            </a:r>
            <a:r>
              <a:rPr lang="cs-CZ" b="0" i="0" dirty="0">
                <a:latin typeface="+mn-lt"/>
              </a:rPr>
              <a:t>2.000.000,- </a:t>
            </a:r>
            <a:r>
              <a:rPr lang="cs-CZ" b="0" i="0" dirty="0" smtClean="0">
                <a:latin typeface="+mn-lt"/>
              </a:rPr>
              <a:t>bez DPH = postup </a:t>
            </a:r>
            <a:r>
              <a:rPr lang="cs-CZ" b="0" i="0" dirty="0">
                <a:latin typeface="+mn-lt"/>
              </a:rPr>
              <a:t>dle Zákona 137/2006 Sb. o veřejných </a:t>
            </a:r>
            <a:r>
              <a:rPr lang="cs-CZ" b="0" i="0" dirty="0" smtClean="0">
                <a:latin typeface="+mn-lt"/>
              </a:rPr>
              <a:t>zakázkách</a:t>
            </a:r>
          </a:p>
          <a:p>
            <a:pPr algn="ctr">
              <a:buNone/>
              <a:defRPr/>
            </a:pPr>
            <a:r>
              <a:rPr lang="cs-CZ" sz="2000" b="0" i="0" u="sng" dirty="0" smtClean="0">
                <a:latin typeface="+mn-lt"/>
              </a:rPr>
              <a:t>Výše uvedené limity se vztahují k předpokládané hodnotě VZ</a:t>
            </a:r>
            <a:endParaRPr lang="cs-CZ" sz="2000" b="0" i="0" u="sng" dirty="0">
              <a:latin typeface="+mn-lt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 bwMode="auto">
          <a:xfrm>
            <a:off x="457200" y="333375"/>
            <a:ext cx="8229600" cy="86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B049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B0492"/>
                </a:solidFill>
                <a:latin typeface="Arial Black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B0492"/>
                </a:solidFill>
                <a:latin typeface="Arial Black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B0492"/>
                </a:solidFill>
                <a:latin typeface="Arial Black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B0492"/>
                </a:solidFill>
                <a:latin typeface="Arial Black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B0492"/>
                </a:solidFill>
                <a:latin typeface="Arial Black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B0492"/>
                </a:solidFill>
                <a:latin typeface="Arial Black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B0492"/>
                </a:solidFill>
                <a:latin typeface="Arial Black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B0492"/>
                </a:solidFill>
                <a:latin typeface="Arial Black" pitchFamily="34" charset="0"/>
              </a:defRPr>
            </a:lvl9pPr>
          </a:lstStyle>
          <a:p>
            <a:pPr algn="ctr">
              <a:defRPr/>
            </a:pPr>
            <a:r>
              <a:rPr lang="cs-CZ" sz="3600" b="1" dirty="0" smtClean="0">
                <a:solidFill>
                  <a:srgbClr val="00529C"/>
                </a:solidFill>
              </a:rPr>
              <a:t>MP – veřejný + dotovaný zadavatel</a:t>
            </a:r>
            <a:endParaRPr lang="cs-CZ" sz="2800" b="1" cap="all" dirty="0">
              <a:solidFill>
                <a:prstClr val="black"/>
              </a:solidFill>
              <a:latin typeface="Myriad Pro"/>
            </a:endParaRPr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2991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defTabSz="914400">
              <a:spcAft>
                <a:spcPts val="0"/>
              </a:spcAft>
            </a:pPr>
            <a:r>
              <a:rPr lang="cs-CZ" sz="2000" b="1" dirty="0">
                <a:solidFill>
                  <a:prstClr val="black"/>
                </a:solidFill>
                <a:cs typeface="Arial" pitchFamily="34" charset="0"/>
              </a:rPr>
              <a:t>Předpokládaná hodnota zakázky malé hodnoty činí méně než 400 000 Kč bez DPH 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cs-CZ" sz="2000" dirty="0"/>
              <a:t>lze realizovat </a:t>
            </a:r>
            <a:r>
              <a:rPr lang="cs-CZ" sz="2000" u="sng" dirty="0"/>
              <a:t>přímý nákup</a:t>
            </a:r>
            <a:r>
              <a:rPr lang="cs-CZ" sz="2000" dirty="0"/>
              <a:t> nebo objednávku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cs-CZ" sz="2000" dirty="0">
              <a:solidFill>
                <a:prstClr val="black"/>
              </a:solidFill>
              <a:cs typeface="Arial" pitchFamily="34" charset="0"/>
            </a:endParaRPr>
          </a:p>
          <a:p>
            <a:pPr lvl="0" defTabSz="914400">
              <a:spcAft>
                <a:spcPts val="0"/>
              </a:spcAft>
            </a:pPr>
            <a:r>
              <a:rPr lang="cs-CZ" sz="2000" b="1" dirty="0">
                <a:solidFill>
                  <a:prstClr val="black"/>
                </a:solidFill>
                <a:cs typeface="Arial" pitchFamily="34" charset="0"/>
              </a:rPr>
              <a:t>Předpokládaná hodnota činí nejméně 400 000 Kč bez DPH a nedosahuje limitu podlimitní veřejné zakázky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prstClr val="black"/>
                </a:solidFill>
                <a:cs typeface="Arial" pitchFamily="34" charset="0"/>
              </a:rPr>
              <a:t>Postupuje podle </a:t>
            </a:r>
            <a:r>
              <a:rPr lang="cs-CZ" sz="2000" dirty="0" smtClean="0">
                <a:solidFill>
                  <a:prstClr val="black"/>
                </a:solidFill>
                <a:cs typeface="Arial" pitchFamily="34" charset="0"/>
              </a:rPr>
              <a:t>MP </a:t>
            </a:r>
            <a:r>
              <a:rPr lang="cs-CZ" sz="2000" dirty="0">
                <a:solidFill>
                  <a:prstClr val="black"/>
                </a:solidFill>
                <a:cs typeface="Arial" pitchFamily="34" charset="0"/>
              </a:rPr>
              <a:t>(</a:t>
            </a:r>
            <a:r>
              <a:rPr lang="cs-CZ" sz="2000" dirty="0" smtClean="0">
                <a:solidFill>
                  <a:prstClr val="black"/>
                </a:solidFill>
                <a:cs typeface="Arial" pitchFamily="34" charset="0"/>
              </a:rPr>
              <a:t>zakázka </a:t>
            </a:r>
            <a:r>
              <a:rPr lang="cs-CZ" sz="2000" dirty="0">
                <a:solidFill>
                  <a:prstClr val="black"/>
                </a:solidFill>
                <a:cs typeface="Arial" pitchFamily="34" charset="0"/>
              </a:rPr>
              <a:t>malé hodnoty)</a:t>
            </a:r>
          </a:p>
          <a:p>
            <a:pPr lvl="0" defTabSz="914400">
              <a:spcAft>
                <a:spcPts val="0"/>
              </a:spcAft>
            </a:pPr>
            <a:endParaRPr lang="cs-CZ" sz="2000" dirty="0">
              <a:solidFill>
                <a:prstClr val="black"/>
              </a:solidFill>
              <a:cs typeface="Arial" pitchFamily="34" charset="0"/>
            </a:endParaRPr>
          </a:p>
          <a:p>
            <a:pPr lvl="0" defTabSz="914400">
              <a:spcAft>
                <a:spcPts val="0"/>
              </a:spcAft>
            </a:pPr>
            <a:r>
              <a:rPr lang="cs-CZ" sz="2000" b="1" dirty="0">
                <a:solidFill>
                  <a:prstClr val="black"/>
                </a:solidFill>
                <a:cs typeface="Arial" pitchFamily="34" charset="0"/>
              </a:rPr>
              <a:t>Předpokládaná hodnota dosahuje limitu podlimitní veřejné zakázky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prstClr val="black"/>
                </a:solidFill>
                <a:cs typeface="Arial" pitchFamily="34" charset="0"/>
              </a:rPr>
              <a:t>Postupuje podle </a:t>
            </a:r>
            <a:r>
              <a:rPr lang="cs-CZ" sz="2000" dirty="0" smtClean="0">
                <a:solidFill>
                  <a:prstClr val="black"/>
                </a:solidFill>
                <a:cs typeface="Arial" pitchFamily="34" charset="0"/>
              </a:rPr>
              <a:t>MP </a:t>
            </a:r>
            <a:r>
              <a:rPr lang="cs-CZ" sz="2000" dirty="0">
                <a:solidFill>
                  <a:prstClr val="black"/>
                </a:solidFill>
                <a:cs typeface="Arial" pitchFamily="34" charset="0"/>
              </a:rPr>
              <a:t>(</a:t>
            </a:r>
            <a:r>
              <a:rPr lang="cs-CZ" sz="2000" dirty="0" smtClean="0">
                <a:solidFill>
                  <a:prstClr val="black"/>
                </a:solidFill>
                <a:cs typeface="Arial" pitchFamily="34" charset="0"/>
              </a:rPr>
              <a:t>zakázka vyšší </a:t>
            </a:r>
            <a:r>
              <a:rPr lang="cs-CZ" sz="2000" dirty="0">
                <a:solidFill>
                  <a:prstClr val="black"/>
                </a:solidFill>
                <a:cs typeface="Arial" pitchFamily="34" charset="0"/>
              </a:rPr>
              <a:t>hodnoty)</a:t>
            </a:r>
          </a:p>
          <a:p>
            <a:pPr lvl="0" defTabSz="914400">
              <a:spcAft>
                <a:spcPts val="0"/>
              </a:spcAft>
            </a:pPr>
            <a:endParaRPr lang="cs-CZ" sz="2000" dirty="0">
              <a:solidFill>
                <a:prstClr val="black"/>
              </a:solidFill>
              <a:cs typeface="Arial" pitchFamily="34" charset="0"/>
            </a:endParaRPr>
          </a:p>
          <a:p>
            <a:pPr lvl="0" defTabSz="914400">
              <a:spcAft>
                <a:spcPts val="0"/>
              </a:spcAft>
            </a:pPr>
            <a:r>
              <a:rPr lang="cs-CZ" sz="2000" b="1" dirty="0">
                <a:solidFill>
                  <a:prstClr val="black"/>
                </a:solidFill>
                <a:cs typeface="Arial" pitchFamily="34" charset="0"/>
              </a:rPr>
              <a:t>Nadlimitní veřejné zakázky zadává podle ZVZ</a:t>
            </a: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/>
              <a:t>MP – </a:t>
            </a:r>
            <a:r>
              <a:rPr lang="cs-CZ" dirty="0" smtClean="0"/>
              <a:t>sektorový zadavatel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4578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sz="2000" b="1" u="sng" dirty="0">
                <a:cs typeface="Arial" pitchFamily="34" charset="0"/>
              </a:rPr>
              <a:t>Soukromá osoba, která není zadavatelem podle ZVZ - dotace poskytovaná na zadávanou zakázku není vyšší než 50 </a:t>
            </a:r>
            <a:r>
              <a:rPr lang="cs-CZ" sz="2000" b="1" u="sng" dirty="0" smtClean="0">
                <a:cs typeface="Arial" pitchFamily="34" charset="0"/>
              </a:rPr>
              <a:t>% a není vyšší než 200.000.000,- Kč bez DPH.</a:t>
            </a:r>
            <a:endParaRPr lang="cs-CZ" sz="2000" b="1" u="sng" dirty="0">
              <a:cs typeface="Arial" pitchFamily="34" charset="0"/>
            </a:endParaRPr>
          </a:p>
          <a:p>
            <a:endParaRPr lang="cs-CZ" sz="2000" dirty="0">
              <a:cs typeface="Arial" pitchFamily="34" charset="0"/>
            </a:endParaRPr>
          </a:p>
          <a:p>
            <a:r>
              <a:rPr lang="cs-CZ" sz="2000" b="1" dirty="0">
                <a:cs typeface="Arial" pitchFamily="34" charset="0"/>
              </a:rPr>
              <a:t>Předpokládaná hodnota činí méně než 500.000,- Kč bez DPH 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cs-CZ" sz="2000" dirty="0"/>
              <a:t>lze realizovat </a:t>
            </a:r>
            <a:r>
              <a:rPr lang="cs-CZ" sz="2000" u="sng" dirty="0"/>
              <a:t>přímý nákup</a:t>
            </a:r>
            <a:r>
              <a:rPr lang="cs-CZ" sz="2000" dirty="0"/>
              <a:t> nebo objednávku</a:t>
            </a:r>
          </a:p>
          <a:p>
            <a:pPr>
              <a:buFont typeface="Arial" pitchFamily="34" charset="0"/>
              <a:buChar char="•"/>
            </a:pPr>
            <a:endParaRPr lang="cs-CZ" sz="2000" dirty="0">
              <a:cs typeface="Arial" pitchFamily="34" charset="0"/>
            </a:endParaRPr>
          </a:p>
          <a:p>
            <a:r>
              <a:rPr lang="cs-CZ" sz="2000" b="1" dirty="0">
                <a:cs typeface="Arial" pitchFamily="34" charset="0"/>
              </a:rPr>
              <a:t>Předpokládaná hodnota činí nejméně 500.000,- Kč bez DPH a nedosahuje limitu podlimitní veřejné zakázky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cs typeface="Arial" pitchFamily="34" charset="0"/>
              </a:rPr>
              <a:t>     Postupuje </a:t>
            </a:r>
            <a:r>
              <a:rPr lang="cs-CZ" sz="2000" dirty="0">
                <a:cs typeface="Arial" pitchFamily="34" charset="0"/>
              </a:rPr>
              <a:t>podle </a:t>
            </a:r>
            <a:r>
              <a:rPr lang="cs-CZ" sz="2000" dirty="0" smtClean="0">
                <a:cs typeface="Arial" pitchFamily="34" charset="0"/>
              </a:rPr>
              <a:t>MP </a:t>
            </a:r>
            <a:r>
              <a:rPr lang="cs-CZ" sz="2000" dirty="0">
                <a:cs typeface="Arial" pitchFamily="34" charset="0"/>
              </a:rPr>
              <a:t>(</a:t>
            </a:r>
            <a:r>
              <a:rPr lang="cs-CZ" sz="2000" dirty="0" smtClean="0">
                <a:cs typeface="Arial" pitchFamily="34" charset="0"/>
              </a:rPr>
              <a:t>zakázka </a:t>
            </a:r>
            <a:r>
              <a:rPr lang="cs-CZ" sz="2000" dirty="0">
                <a:cs typeface="Arial" pitchFamily="34" charset="0"/>
              </a:rPr>
              <a:t>malé hodnoty)</a:t>
            </a:r>
          </a:p>
          <a:p>
            <a:endParaRPr lang="cs-CZ" sz="2000" dirty="0">
              <a:cs typeface="Arial" pitchFamily="34" charset="0"/>
            </a:endParaRPr>
          </a:p>
          <a:p>
            <a:r>
              <a:rPr lang="cs-CZ" sz="2000" b="1" dirty="0">
                <a:cs typeface="Arial" pitchFamily="34" charset="0"/>
              </a:rPr>
              <a:t>Předpokládaná hodnota dosahuje limitu podlimitní veřejné zakázky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cs typeface="Arial" pitchFamily="34" charset="0"/>
              </a:rPr>
              <a:t>     Postupuje </a:t>
            </a:r>
            <a:r>
              <a:rPr lang="cs-CZ" sz="2000" dirty="0">
                <a:cs typeface="Arial" pitchFamily="34" charset="0"/>
              </a:rPr>
              <a:t>podle </a:t>
            </a:r>
            <a:r>
              <a:rPr lang="cs-CZ" sz="2000" dirty="0" smtClean="0">
                <a:cs typeface="Arial" pitchFamily="34" charset="0"/>
              </a:rPr>
              <a:t>MP </a:t>
            </a:r>
            <a:r>
              <a:rPr lang="cs-CZ" sz="2000" dirty="0">
                <a:cs typeface="Arial" pitchFamily="34" charset="0"/>
              </a:rPr>
              <a:t>(</a:t>
            </a:r>
            <a:r>
              <a:rPr lang="cs-CZ" sz="2000" dirty="0" smtClean="0">
                <a:cs typeface="Arial" pitchFamily="34" charset="0"/>
              </a:rPr>
              <a:t>zakázka </a:t>
            </a:r>
            <a:r>
              <a:rPr lang="cs-CZ" sz="2000" dirty="0">
                <a:cs typeface="Arial" pitchFamily="34" charset="0"/>
              </a:rPr>
              <a:t>vyšší hodnoty), a to i v případě nadlimitních VZ</a:t>
            </a: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MP – (ne)zadavatel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7147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defTabSz="914400">
              <a:spcAft>
                <a:spcPts val="0"/>
              </a:spcAft>
            </a:pPr>
            <a:r>
              <a:rPr lang="cs-CZ" sz="2200" dirty="0">
                <a:solidFill>
                  <a:prstClr val="black"/>
                </a:solidFill>
              </a:rPr>
              <a:t>Zadavatel stanoví předmět jedné zakázky tak, aby předmětem jedné zakázky byla: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200" dirty="0">
                <a:solidFill>
                  <a:prstClr val="black"/>
                </a:solidFill>
              </a:rPr>
              <a:t>všechna </a:t>
            </a:r>
            <a:r>
              <a:rPr lang="cs-CZ" sz="2200" dirty="0" smtClean="0">
                <a:solidFill>
                  <a:prstClr val="black"/>
                </a:solidFill>
              </a:rPr>
              <a:t>plnění, tvořící </a:t>
            </a:r>
            <a:r>
              <a:rPr lang="cs-CZ" sz="2200" dirty="0">
                <a:solidFill>
                  <a:prstClr val="black"/>
                </a:solidFill>
              </a:rPr>
              <a:t>jeden funkční celek 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200" dirty="0">
                <a:solidFill>
                  <a:prstClr val="black"/>
                </a:solidFill>
              </a:rPr>
              <a:t>všechna obdobná a spolu související plnění</a:t>
            </a:r>
          </a:p>
          <a:p>
            <a:pPr marL="742950" lvl="1" indent="-285750" defTabSz="914400">
              <a:spcBef>
                <a:spcPct val="20000"/>
              </a:spcBef>
              <a:buFont typeface="Wingdings" panose="05000000000000000000" pitchFamily="2" charset="2"/>
              <a:buChar char="Ø"/>
            </a:pPr>
            <a:r>
              <a:rPr lang="cs-CZ" sz="1800" b="0" dirty="0">
                <a:solidFill>
                  <a:prstClr val="black"/>
                </a:solidFill>
              </a:rPr>
              <a:t>související plnění jsou ta, která spolu místně, věcně a časově souvisí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200" dirty="0" smtClean="0">
                <a:solidFill>
                  <a:prstClr val="black"/>
                </a:solidFill>
              </a:rPr>
              <a:t>u dodávek a služeb platí pravidlo účetního období  </a:t>
            </a:r>
            <a:endParaRPr lang="cs-CZ" sz="2200" dirty="0">
              <a:solidFill>
                <a:prstClr val="black"/>
              </a:solidFill>
            </a:endParaRPr>
          </a:p>
          <a:p>
            <a:pPr lvl="0" defTabSz="914400">
              <a:spcAft>
                <a:spcPts val="0"/>
              </a:spcAft>
            </a:pPr>
            <a:r>
              <a:rPr lang="cs-CZ" sz="2200" b="1" dirty="0" smtClean="0">
                <a:solidFill>
                  <a:prstClr val="black"/>
                </a:solidFill>
                <a:cs typeface="Arial" pitchFamily="34" charset="0"/>
              </a:rPr>
              <a:t>Shodná </a:t>
            </a:r>
            <a:r>
              <a:rPr lang="cs-CZ" sz="2200" b="1" dirty="0">
                <a:solidFill>
                  <a:prstClr val="black"/>
                </a:solidFill>
                <a:cs typeface="Arial" pitchFamily="34" charset="0"/>
              </a:rPr>
              <a:t>pravidla jako v ZVZ: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200" dirty="0">
                <a:solidFill>
                  <a:prstClr val="black"/>
                </a:solidFill>
                <a:cs typeface="Arial" pitchFamily="34" charset="0"/>
              </a:rPr>
              <a:t>povinnost stanovit předmět zakázky v souladu se základními </a:t>
            </a:r>
            <a:r>
              <a:rPr lang="cs-CZ" sz="2200" dirty="0" smtClean="0">
                <a:solidFill>
                  <a:prstClr val="black"/>
                </a:solidFill>
                <a:cs typeface="Arial" pitchFamily="34" charset="0"/>
              </a:rPr>
              <a:t>zásadami a v souladu s §13</a:t>
            </a:r>
            <a:endParaRPr lang="cs-CZ" sz="2200" dirty="0">
              <a:solidFill>
                <a:prstClr val="black"/>
              </a:solidFill>
              <a:cs typeface="Arial" pitchFamily="34" charset="0"/>
            </a:endParaRP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200" dirty="0">
                <a:solidFill>
                  <a:prstClr val="black"/>
                </a:solidFill>
                <a:cs typeface="Arial" pitchFamily="34" charset="0"/>
              </a:rPr>
              <a:t>zákaz dělení předmětu zakázky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200" dirty="0" smtClean="0">
                <a:solidFill>
                  <a:prstClr val="black"/>
                </a:solidFill>
                <a:cs typeface="Arial" pitchFamily="34" charset="0"/>
              </a:rPr>
              <a:t>zákaz diskriminačního slučování předmětu zakázky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200" dirty="0" smtClean="0">
                <a:solidFill>
                  <a:prstClr val="black"/>
                </a:solidFill>
                <a:cs typeface="Arial" pitchFamily="34" charset="0"/>
              </a:rPr>
              <a:t>zákaz </a:t>
            </a:r>
            <a:r>
              <a:rPr lang="cs-CZ" sz="2200" dirty="0">
                <a:solidFill>
                  <a:prstClr val="black"/>
                </a:solidFill>
                <a:cs typeface="Arial" pitchFamily="34" charset="0"/>
              </a:rPr>
              <a:t>značkové specifikace</a:t>
            </a: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MP – předmět zakázky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9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0642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R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679</TotalTime>
  <Words>1326</Words>
  <Application>Microsoft Office PowerPoint</Application>
  <PresentationFormat>Předvádění na obrazovce (4:3)</PresentationFormat>
  <Paragraphs>201</Paragraphs>
  <Slides>28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28</vt:i4>
      </vt:variant>
    </vt:vector>
  </HeadingPairs>
  <TitlesOfParts>
    <vt:vector size="29" baseType="lpstr">
      <vt:lpstr>CRR template</vt:lpstr>
      <vt:lpstr>Seminář pro žadatele k 20. výzvě IROP „Nízkoemisní a bezemisní vozidla"</vt:lpstr>
      <vt:lpstr>Zadávání veřejných zakázek</vt:lpstr>
      <vt:lpstr> Metodika řízení programů  v programovém období 2014–2020 (NOK) </vt:lpstr>
      <vt:lpstr>Zadávání veřejných zakázek - pravidla</vt:lpstr>
      <vt:lpstr>MP – výše předpokládané hodnoty VZ</vt:lpstr>
      <vt:lpstr>Prezentace aplikace PowerPoint</vt:lpstr>
      <vt:lpstr>MP – sektorový zadavatel</vt:lpstr>
      <vt:lpstr>MP – (ne)zadavatel</vt:lpstr>
      <vt:lpstr>MP – předmět zakázky</vt:lpstr>
      <vt:lpstr>MP – cena a hodnota zakázky</vt:lpstr>
      <vt:lpstr>MP – věcné členění předmětu zakázky</vt:lpstr>
      <vt:lpstr>MP – procesní postup</vt:lpstr>
      <vt:lpstr>MP – otevřená výzva</vt:lpstr>
      <vt:lpstr>MP – e-tržiště</vt:lpstr>
      <vt:lpstr>MP – uzavřená výzva</vt:lpstr>
      <vt:lpstr>MP – lhůta pro podání nabídek</vt:lpstr>
      <vt:lpstr>MP – další náležitosti</vt:lpstr>
      <vt:lpstr>MP - přílohy</vt:lpstr>
      <vt:lpstr>Obecná pravidla pro žadatele a příjemce – požadavky při zadávání</vt:lpstr>
      <vt:lpstr>Kontrola veřejných zakázek</vt:lpstr>
      <vt:lpstr>Kontrola veřejných zakázek</vt:lpstr>
      <vt:lpstr>Kontrola veřejných zakázek</vt:lpstr>
      <vt:lpstr>Kontrola veřejných zakázek</vt:lpstr>
      <vt:lpstr>Kontrola veřejných zakázek</vt:lpstr>
      <vt:lpstr>Kontrola veřejných zakázek</vt:lpstr>
      <vt:lpstr>Kontrola veřejných zakázek</vt:lpstr>
      <vt:lpstr>Kontrola veřejných zakázek</vt:lpstr>
      <vt:lpstr>Děkuji za pozornost.   Mgr. Ivo Lukš Mgr. Pavel Moravčík </vt:lpstr>
    </vt:vector>
  </TitlesOfParts>
  <Company>CRR ČR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Centrum pro regionální rozvoj ČR</dc:creator>
  <cp:lastModifiedBy>Moravčík Pavel</cp:lastModifiedBy>
  <cp:revision>153</cp:revision>
  <cp:lastPrinted>2015-11-05T08:47:14Z</cp:lastPrinted>
  <dcterms:created xsi:type="dcterms:W3CDTF">2014-09-16T20:50:40Z</dcterms:created>
  <dcterms:modified xsi:type="dcterms:W3CDTF">2016-02-03T16:01:43Z</dcterms:modified>
</cp:coreProperties>
</file>